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9" r:id="rId2"/>
    <p:sldId id="351" r:id="rId3"/>
    <p:sldId id="352" r:id="rId4"/>
    <p:sldId id="353" r:id="rId5"/>
    <p:sldId id="366" r:id="rId6"/>
    <p:sldId id="355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3" r:id="rId15"/>
    <p:sldId id="364" r:id="rId16"/>
    <p:sldId id="365" r:id="rId17"/>
    <p:sldId id="349" r:id="rId18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FFFF00"/>
    <a:srgbClr val="008000"/>
    <a:srgbClr val="ECD9C6"/>
    <a:srgbClr val="CFEFFD"/>
    <a:srgbClr val="66FF33"/>
    <a:srgbClr val="FF00FF"/>
    <a:srgbClr val="0033CC"/>
    <a:srgbClr val="FF0066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417" autoAdjust="0"/>
  </p:normalViewPr>
  <p:slideViewPr>
    <p:cSldViewPr snapToGrid="0">
      <p:cViewPr>
        <p:scale>
          <a:sx n="85" d="100"/>
          <a:sy n="85" d="100"/>
        </p:scale>
        <p:origin x="-1704" y="64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724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701EAC7-9897-4586-9E07-FFBD98F5107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04266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0275" y="3330575"/>
            <a:ext cx="7435850" cy="3154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94DD63B-0505-4AEB-91D7-C2524166C2F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536168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C6F576C-CDCA-4056-B7EC-741CB14AC1A1}" type="slidenum">
              <a:rPr lang="en-US" altLang="en-US"/>
              <a:pPr/>
              <a:t>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Here </a:t>
            </a:r>
            <a:r>
              <a:rPr lang="en-US" dirty="0" smtClean="0"/>
              <a:t>is the TWT thickness map in units of msec – an </a:t>
            </a:r>
            <a:r>
              <a:rPr lang="en-US" dirty="0" err="1" smtClean="0"/>
              <a:t>isochron</a:t>
            </a:r>
            <a:r>
              <a:rPr lang="en-US" dirty="0" smtClean="0"/>
              <a:t> </a:t>
            </a:r>
            <a:r>
              <a:rPr lang="en-US" dirty="0" smtClean="0"/>
              <a:t>map.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red </a:t>
            </a:r>
            <a:r>
              <a:rPr lang="en-US" dirty="0" smtClean="0"/>
              <a:t>region (thick) </a:t>
            </a:r>
            <a:r>
              <a:rPr lang="en-US" dirty="0" smtClean="0"/>
              <a:t>is where the shelf margin built out during deposition of the Green Sequence </a:t>
            </a:r>
            <a:r>
              <a:rPr lang="en-US" dirty="0" smtClean="0"/>
              <a:t>delta.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best reservoir quality is</a:t>
            </a:r>
            <a:r>
              <a:rPr lang="en-US" baseline="0" dirty="0" smtClean="0"/>
              <a:t> in the delta front EOD, where waves, tides and storms stir up the sediments and fine-grained particles are winnowed </a:t>
            </a:r>
            <a:r>
              <a:rPr lang="en-US" baseline="0" dirty="0" smtClean="0"/>
              <a:t>out. The yellow bars are seismic lines associated </a:t>
            </a:r>
            <a:r>
              <a:rPr lang="en-US" baseline="0" dirty="0" smtClean="0"/>
              <a:t>with the depositional thick.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10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5000"/>
              </a:lnSpc>
              <a:spcBef>
                <a:spcPts val="1800"/>
              </a:spcBef>
            </a:pPr>
            <a:r>
              <a:rPr lang="en-US" dirty="0" smtClean="0"/>
              <a:t>This </a:t>
            </a:r>
            <a:r>
              <a:rPr lang="en-US" dirty="0" smtClean="0"/>
              <a:t>slide explains the difference between true </a:t>
            </a:r>
            <a:r>
              <a:rPr lang="en-US" sz="1200" dirty="0" smtClean="0"/>
              <a:t>stratigraphic thickness (TST) and true vertical thickness </a:t>
            </a:r>
            <a:r>
              <a:rPr lang="en-US" sz="1200" dirty="0" smtClean="0"/>
              <a:t>(TVT).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</a:t>
            </a:r>
            <a:r>
              <a:rPr lang="en-US" dirty="0" smtClean="0"/>
              <a:t>strata are approximately horizontal, then TST equals </a:t>
            </a:r>
            <a:r>
              <a:rPr lang="en-US" dirty="0" smtClean="0"/>
              <a:t>TVT.</a:t>
            </a:r>
            <a:r>
              <a:rPr lang="en-US" baseline="0" dirty="0" smtClean="0"/>
              <a:t> </a:t>
            </a:r>
            <a:r>
              <a:rPr lang="en-US" dirty="0" smtClean="0"/>
              <a:t>If </a:t>
            </a:r>
            <a:r>
              <a:rPr lang="en-US" dirty="0" smtClean="0"/>
              <a:t>the strata are not horizontal, TST is less than </a:t>
            </a:r>
            <a:r>
              <a:rPr lang="en-US" dirty="0" smtClean="0"/>
              <a:t>TVT.</a:t>
            </a:r>
            <a:r>
              <a:rPr lang="en-US" baseline="0" dirty="0" smtClean="0"/>
              <a:t> </a:t>
            </a:r>
            <a:r>
              <a:rPr lang="en-US" dirty="0" smtClean="0"/>
              <a:t>If </a:t>
            </a:r>
            <a:r>
              <a:rPr lang="en-US" dirty="0" smtClean="0"/>
              <a:t>stratal dip equals </a:t>
            </a:r>
            <a:r>
              <a:rPr lang="el-GR" dirty="0" smtClean="0">
                <a:latin typeface="Calibri"/>
              </a:rPr>
              <a:t>Θ</a:t>
            </a:r>
            <a:r>
              <a:rPr lang="en-US" dirty="0" smtClean="0">
                <a:latin typeface="Calibri"/>
              </a:rPr>
              <a:t>, then TST = TVT * cos </a:t>
            </a:r>
            <a:r>
              <a:rPr lang="el-GR" dirty="0" smtClean="0">
                <a:latin typeface="Calibri"/>
              </a:rPr>
              <a:t>Θ</a:t>
            </a:r>
            <a:r>
              <a:rPr lang="en-US" dirty="0" smtClean="0">
                <a:latin typeface="Calibri"/>
              </a:rPr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</a:t>
            </a:r>
            <a:r>
              <a:rPr lang="en-US" dirty="0" smtClean="0"/>
              <a:t>we are in the field or using logs, we measure thickness in units of meters or </a:t>
            </a:r>
            <a:r>
              <a:rPr lang="en-US" dirty="0" smtClean="0"/>
              <a:t>feet.</a:t>
            </a:r>
            <a:r>
              <a:rPr lang="en-US" baseline="0" dirty="0" smtClean="0"/>
              <a:t> </a:t>
            </a:r>
            <a:r>
              <a:rPr lang="en-US" dirty="0" smtClean="0"/>
              <a:t>If </a:t>
            </a:r>
            <a:r>
              <a:rPr lang="en-US" dirty="0" smtClean="0"/>
              <a:t>we are using seismic data with a vertical scale of TWT, then we measure thickness in units of </a:t>
            </a:r>
            <a:r>
              <a:rPr lang="en-US" dirty="0" smtClean="0"/>
              <a:t>msec.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name we use for time-thickness maps is ISOCHRON maps.</a:t>
            </a:r>
          </a:p>
          <a:p>
            <a:endParaRPr lang="en-US" dirty="0" smtClean="0"/>
          </a:p>
          <a:p>
            <a:pPr marL="342900" indent="-342900" eaLnBrk="0" hangingPunct="0">
              <a:spcBef>
                <a:spcPts val="0"/>
              </a:spcBef>
            </a:pPr>
            <a:r>
              <a:rPr lang="en-US" dirty="0" smtClean="0"/>
              <a:t>If </a:t>
            </a:r>
            <a:r>
              <a:rPr lang="en-US" sz="1200" dirty="0" smtClean="0">
                <a:solidFill>
                  <a:schemeClr val="accent6"/>
                </a:solidFill>
                <a:latin typeface="Verdana" pitchFamily="34" charset="0"/>
              </a:rPr>
              <a:t>you are using </a:t>
            </a:r>
            <a:r>
              <a:rPr lang="en-US" sz="1200" u="sng" dirty="0" smtClean="0">
                <a:solidFill>
                  <a:schemeClr val="accent6"/>
                </a:solidFill>
                <a:latin typeface="Verdana" pitchFamily="34" charset="0"/>
              </a:rPr>
              <a:t>unmigrated</a:t>
            </a:r>
            <a:r>
              <a:rPr lang="en-US" sz="1200" dirty="0" smtClean="0">
                <a:solidFill>
                  <a:schemeClr val="accent6"/>
                </a:solidFill>
                <a:latin typeface="Verdana" pitchFamily="34" charset="0"/>
              </a:rPr>
              <a:t> seismic data,</a:t>
            </a:r>
            <a:r>
              <a:rPr lang="en-US" sz="1200" baseline="0" dirty="0" smtClean="0">
                <a:solidFill>
                  <a:schemeClr val="accent6"/>
                </a:solidFill>
                <a:latin typeface="Verdana" pitchFamily="34" charset="0"/>
              </a:rPr>
              <a:t> t</a:t>
            </a:r>
            <a:r>
              <a:rPr lang="en-US" dirty="0" smtClean="0">
                <a:solidFill>
                  <a:schemeClr val="accent6"/>
                </a:solidFill>
                <a:latin typeface="Verdana" pitchFamily="34" charset="0"/>
              </a:rPr>
              <a:t>hen time </a:t>
            </a:r>
            <a:r>
              <a:rPr lang="en-US" sz="1200" dirty="0" smtClean="0">
                <a:solidFill>
                  <a:schemeClr val="accent6"/>
                </a:solidFill>
                <a:latin typeface="Verdana" pitchFamily="34" charset="0"/>
              </a:rPr>
              <a:t>thickness is close to </a:t>
            </a:r>
            <a:r>
              <a:rPr lang="en-US" sz="1200" dirty="0" smtClean="0">
                <a:solidFill>
                  <a:schemeClr val="accent6"/>
                </a:solidFill>
                <a:latin typeface="Verdana" pitchFamily="34" charset="0"/>
              </a:rPr>
              <a:t>TST.</a:t>
            </a:r>
            <a:r>
              <a:rPr lang="en-US" sz="1200" baseline="0" dirty="0" smtClean="0">
                <a:solidFill>
                  <a:schemeClr val="accent6"/>
                </a:solidFill>
                <a:latin typeface="Verdana" pitchFamily="34" charset="0"/>
              </a:rPr>
              <a:t> </a:t>
            </a:r>
            <a:r>
              <a:rPr lang="en-US" sz="1200" dirty="0" smtClean="0">
                <a:solidFill>
                  <a:schemeClr val="accent6"/>
                </a:solidFill>
                <a:latin typeface="Verdana" pitchFamily="34" charset="0"/>
              </a:rPr>
              <a:t>If </a:t>
            </a:r>
            <a:r>
              <a:rPr lang="en-US" sz="1200" dirty="0" smtClean="0">
                <a:solidFill>
                  <a:schemeClr val="accent6"/>
                </a:solidFill>
                <a:latin typeface="Verdana" pitchFamily="34" charset="0"/>
              </a:rPr>
              <a:t>you are using </a:t>
            </a:r>
            <a:r>
              <a:rPr lang="en-US" sz="1200" u="sng" dirty="0" smtClean="0">
                <a:solidFill>
                  <a:schemeClr val="accent6"/>
                </a:solidFill>
                <a:latin typeface="Verdana" pitchFamily="34" charset="0"/>
              </a:rPr>
              <a:t>migrated</a:t>
            </a:r>
            <a:r>
              <a:rPr lang="en-US" sz="1200" dirty="0" smtClean="0">
                <a:solidFill>
                  <a:schemeClr val="accent6"/>
                </a:solidFill>
                <a:latin typeface="Verdana" pitchFamily="34" charset="0"/>
              </a:rPr>
              <a:t> seismic data, t</a:t>
            </a:r>
            <a:r>
              <a:rPr lang="en-US" dirty="0" smtClean="0">
                <a:solidFill>
                  <a:schemeClr val="accent6"/>
                </a:solidFill>
                <a:latin typeface="Verdana" pitchFamily="34" charset="0"/>
              </a:rPr>
              <a:t>hen time </a:t>
            </a:r>
            <a:r>
              <a:rPr lang="en-US" sz="1200" dirty="0" smtClean="0">
                <a:solidFill>
                  <a:schemeClr val="accent6"/>
                </a:solidFill>
                <a:latin typeface="Verdana" pitchFamily="34" charset="0"/>
              </a:rPr>
              <a:t>thickness is close to TVT.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We </a:t>
            </a:r>
            <a:r>
              <a:rPr lang="en-US" dirty="0" smtClean="0"/>
              <a:t>can generate an isochron map in two </a:t>
            </a:r>
            <a:r>
              <a:rPr lang="en-US" dirty="0" smtClean="0"/>
              <a:t>ways.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can manually calculate the time thickness between two horizons at a number of locations and contour the time thickness </a:t>
            </a:r>
            <a:r>
              <a:rPr lang="en-US" dirty="0" smtClean="0"/>
              <a:t>values.</a:t>
            </a:r>
            <a:r>
              <a:rPr lang="en-US" baseline="0" dirty="0" smtClean="0"/>
              <a:t> </a:t>
            </a:r>
            <a:r>
              <a:rPr lang="en-US" dirty="0" smtClean="0"/>
              <a:t>If </a:t>
            </a:r>
            <a:r>
              <a:rPr lang="en-US" dirty="0" smtClean="0"/>
              <a:t>we are using computer software, we can have the computer do all the work (given two interpreted horizons):</a:t>
            </a:r>
          </a:p>
          <a:p>
            <a:r>
              <a:rPr lang="en-US" baseline="0" dirty="0" smtClean="0"/>
              <a:t>   - </a:t>
            </a:r>
            <a:r>
              <a:rPr lang="en-US" sz="2400" dirty="0" smtClean="0"/>
              <a:t>Grid the TWT values of the deeper horizon</a:t>
            </a:r>
          </a:p>
          <a:p>
            <a:r>
              <a:rPr lang="en-US" sz="2400" dirty="0" smtClean="0"/>
              <a:t>   - Grid the TWT values of the shallower horizon</a:t>
            </a:r>
          </a:p>
          <a:p>
            <a:r>
              <a:rPr lang="en-US" sz="2400" dirty="0" smtClean="0"/>
              <a:t>   - Perform a grid </a:t>
            </a:r>
            <a:r>
              <a:rPr lang="en-US" sz="2400" dirty="0" smtClean="0"/>
              <a:t>operation </a:t>
            </a:r>
            <a:r>
              <a:rPr lang="en-US" sz="2400" dirty="0" smtClean="0"/>
              <a:t>Isochron grid = </a:t>
            </a:r>
            <a:r>
              <a:rPr lang="en-US" sz="2000" dirty="0" smtClean="0"/>
              <a:t>(</a:t>
            </a:r>
            <a:r>
              <a:rPr lang="en-US" sz="2400" dirty="0" smtClean="0"/>
              <a:t>grid of TWT</a:t>
            </a:r>
            <a:r>
              <a:rPr lang="en-US" sz="2400" baseline="-25000" dirty="0" smtClean="0"/>
              <a:t>deeper</a:t>
            </a:r>
            <a:r>
              <a:rPr lang="en-US" sz="2400" dirty="0" smtClean="0"/>
              <a:t>) – (grid of TWT</a:t>
            </a:r>
            <a:r>
              <a:rPr lang="en-US" sz="2400" baseline="-25000" dirty="0" smtClean="0"/>
              <a:t>shallower</a:t>
            </a:r>
            <a:r>
              <a:rPr lang="en-US" sz="2000" dirty="0" smtClean="0"/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 smtClean="0"/>
              <a:t>   - </a:t>
            </a:r>
            <a:r>
              <a:rPr lang="en-US" sz="2000" dirty="0" smtClean="0">
                <a:solidFill>
                  <a:srgbClr val="000000"/>
                </a:solidFill>
              </a:rPr>
              <a:t>Generate contours from the isochron grid.</a:t>
            </a:r>
            <a:endParaRPr lang="en-US" sz="20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</a:t>
            </a:r>
            <a:r>
              <a:rPr lang="en-US" baseline="0" dirty="0" smtClean="0"/>
              <a:t> </a:t>
            </a:r>
            <a:r>
              <a:rPr lang="en-US" baseline="0" dirty="0" smtClean="0"/>
              <a:t>students will use their interpreted lines from exercises 19 and 20 to generate an isochron map for the reservoir.</a:t>
            </a:r>
          </a:p>
          <a:p>
            <a:r>
              <a:rPr lang="en-US" baseline="0" dirty="0" smtClean="0"/>
              <a:t>They can:</a:t>
            </a:r>
          </a:p>
          <a:p>
            <a:r>
              <a:rPr lang="en-US" baseline="0" dirty="0" smtClean="0"/>
              <a:t>   - Use the two times and subtract them, OR</a:t>
            </a:r>
          </a:p>
          <a:p>
            <a:r>
              <a:rPr lang="en-US" baseline="0" dirty="0" smtClean="0"/>
              <a:t>   - Measure the TWT between the top horizon and the base horizon.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They </a:t>
            </a:r>
            <a:r>
              <a:rPr lang="en-US" dirty="0" smtClean="0"/>
              <a:t>post the time thickness</a:t>
            </a:r>
            <a:r>
              <a:rPr lang="en-US" baseline="0" dirty="0" smtClean="0"/>
              <a:t> values on a clean basemap and then contour the </a:t>
            </a:r>
            <a:r>
              <a:rPr lang="en-US" baseline="0" dirty="0" smtClean="0"/>
              <a:t>values. NOTE</a:t>
            </a:r>
            <a:r>
              <a:rPr lang="en-US" baseline="0" dirty="0" smtClean="0"/>
              <a:t>: </a:t>
            </a:r>
            <a:r>
              <a:rPr lang="en-US" baseline="0" dirty="0" smtClean="0"/>
              <a:t>the </a:t>
            </a:r>
            <a:r>
              <a:rPr lang="en-US" baseline="0" dirty="0" smtClean="0"/>
              <a:t>contours shown here are fictitious.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Outline of the </a:t>
            </a:r>
            <a:r>
              <a:rPr lang="en-US" dirty="0" smtClean="0"/>
              <a:t>three </a:t>
            </a:r>
            <a:r>
              <a:rPr lang="en-US" dirty="0" smtClean="0"/>
              <a:t>(3) main points for this lecture.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Given </a:t>
            </a:r>
            <a:r>
              <a:rPr lang="en-US" dirty="0" smtClean="0"/>
              <a:t>the geologic framework, we can make thickness maps for any interval between two mapped </a:t>
            </a:r>
            <a:r>
              <a:rPr lang="en-US" dirty="0" smtClean="0"/>
              <a:t>horizons.</a:t>
            </a:r>
            <a:r>
              <a:rPr lang="en-US" baseline="0" dirty="0" smtClean="0"/>
              <a:t> </a:t>
            </a:r>
            <a:r>
              <a:rPr lang="en-US" dirty="0" smtClean="0"/>
              <a:t>Key </a:t>
            </a:r>
            <a:r>
              <a:rPr lang="en-US" dirty="0" smtClean="0"/>
              <a:t>intervals to generate thickness maps are </a:t>
            </a:r>
            <a:r>
              <a:rPr lang="en-US" sz="1200" dirty="0" smtClean="0"/>
              <a:t>potential reservoirs, sources, or </a:t>
            </a:r>
            <a:r>
              <a:rPr lang="en-US" sz="1200" dirty="0" smtClean="0"/>
              <a:t>seals.</a:t>
            </a:r>
            <a:r>
              <a:rPr lang="en-US" sz="1200" baseline="0" dirty="0" smtClean="0"/>
              <a:t> </a:t>
            </a:r>
            <a:r>
              <a:rPr lang="en-US" sz="1200" dirty="0" smtClean="0"/>
              <a:t>A </a:t>
            </a:r>
            <a:r>
              <a:rPr lang="en-US" sz="1200" dirty="0" smtClean="0"/>
              <a:t>thickness map can be useful in determining EODs and lithologies in our area of interest.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We’ll </a:t>
            </a:r>
            <a:r>
              <a:rPr lang="en-US" dirty="0" smtClean="0"/>
              <a:t>consider an area where a major delta was </a:t>
            </a:r>
            <a:r>
              <a:rPr lang="en-US" dirty="0" smtClean="0"/>
              <a:t>deposited.</a:t>
            </a:r>
            <a:r>
              <a:rPr lang="en-US" baseline="0" dirty="0" smtClean="0"/>
              <a:t> </a:t>
            </a:r>
            <a:r>
              <a:rPr lang="en-US" sz="1200" dirty="0" smtClean="0"/>
              <a:t>Cross</a:t>
            </a:r>
            <a:r>
              <a:rPr lang="en-US" sz="1200" dirty="0" smtClean="0"/>
              <a:t>-sectional views and a thickness map can greatly facilitate our interpretation.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</a:t>
            </a:r>
            <a:r>
              <a:rPr lang="en-US" dirty="0" smtClean="0"/>
              <a:t>window of seismic data showing reflections with a </a:t>
            </a:r>
            <a:r>
              <a:rPr lang="en-US" sz="800" kern="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progradational</a:t>
            </a:r>
            <a:r>
              <a:rPr lang="en-US" sz="800" kern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en-US" sz="800" kern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geometry.</a:t>
            </a:r>
            <a:r>
              <a:rPr lang="en-US" sz="800" kern="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en-US" sz="800" kern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This </a:t>
            </a:r>
            <a:r>
              <a:rPr lang="en-US" sz="800" kern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area had </a:t>
            </a:r>
            <a:r>
              <a:rPr kumimoji="0" lang="en-US" sz="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post-depositional tilting and </a:t>
            </a:r>
            <a:r>
              <a:rPr kumimoji="0" lang="en-US" sz="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erosion.</a:t>
            </a:r>
            <a:r>
              <a: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We </a:t>
            </a:r>
            <a:r>
              <a:rPr kumimoji="0" lang="en-US" sz="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must be aware of differences between geometries associated with deposition from current-day geometries.</a:t>
            </a:r>
            <a:r>
              <a:rPr lang="en-US" sz="800" kern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same seismic window highlighting the Green Sequence and the Magenta </a:t>
            </a:r>
            <a:r>
              <a:rPr lang="en-US" dirty="0" smtClean="0"/>
              <a:t>Sequence.</a:t>
            </a:r>
            <a:r>
              <a:rPr lang="en-US" baseline="0" dirty="0" smtClean="0"/>
              <a:t> </a:t>
            </a:r>
            <a:r>
              <a:rPr lang="en-US" dirty="0" smtClean="0"/>
              <a:t>We’ll </a:t>
            </a:r>
            <a:r>
              <a:rPr lang="en-US" dirty="0" smtClean="0"/>
              <a:t>focus on the Green Sequence on the next slide.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Terminology </a:t>
            </a:r>
            <a:r>
              <a:rPr lang="en-US" dirty="0" smtClean="0"/>
              <a:t>of Rich (1950</a:t>
            </a:r>
            <a:r>
              <a:rPr lang="en-US" dirty="0" smtClean="0"/>
              <a:t>),</a:t>
            </a:r>
            <a:r>
              <a:rPr lang="en-US" baseline="0" dirty="0" smtClean="0"/>
              <a:t> </a:t>
            </a:r>
            <a:r>
              <a:rPr lang="en-US" baseline="0" dirty="0" err="1" smtClean="0"/>
              <a:t>updip</a:t>
            </a:r>
            <a:r>
              <a:rPr lang="en-US" baseline="0" dirty="0" smtClean="0"/>
              <a:t> to </a:t>
            </a:r>
            <a:r>
              <a:rPr lang="en-US" baseline="0" dirty="0" err="1" smtClean="0"/>
              <a:t>downdip</a:t>
            </a:r>
            <a:r>
              <a:rPr lang="en-US" baseline="0" dirty="0" smtClean="0"/>
              <a:t>:</a:t>
            </a:r>
            <a:endParaRPr lang="en-US" dirty="0" smtClean="0"/>
          </a:p>
          <a:p>
            <a:r>
              <a:rPr lang="en-US" baseline="0" dirty="0" smtClean="0"/>
              <a:t>   </a:t>
            </a:r>
            <a:r>
              <a:rPr lang="en-US" dirty="0" smtClean="0"/>
              <a:t>- </a:t>
            </a:r>
            <a:r>
              <a:rPr lang="en-US" dirty="0" smtClean="0"/>
              <a:t>Undaform</a:t>
            </a:r>
            <a:r>
              <a:rPr lang="en-US" baseline="0" dirty="0" smtClean="0"/>
              <a:t> where upper portion was deposited near sea level – delta plain &amp; delta front.</a:t>
            </a:r>
          </a:p>
          <a:p>
            <a:r>
              <a:rPr lang="en-US" baseline="0" dirty="0" smtClean="0"/>
              <a:t>   - Clinoform where upper portion is a paleo-slope – water depth increasing – prodelta.</a:t>
            </a:r>
          </a:p>
          <a:p>
            <a:r>
              <a:rPr lang="en-US" baseline="0" dirty="0" smtClean="0"/>
              <a:t>   - Fondoform where upper portion is basinal deposits – abyssal plain. </a:t>
            </a:r>
          </a:p>
          <a:p>
            <a:r>
              <a:rPr lang="en-US" baseline="0" dirty="0" smtClean="0"/>
              <a:t>Note how the interval is thin updip and </a:t>
            </a:r>
            <a:r>
              <a:rPr lang="en-US" baseline="0" dirty="0" err="1" smtClean="0"/>
              <a:t>downdip</a:t>
            </a:r>
            <a:r>
              <a:rPr lang="en-US" baseline="0" dirty="0" smtClean="0"/>
              <a:t> - </a:t>
            </a:r>
            <a:r>
              <a:rPr lang="en-US" baseline="0" dirty="0" smtClean="0"/>
              <a:t>it is thick where the unit infilled the margin of the basin where the delta’s depocenter was located.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Seismic </a:t>
            </a:r>
            <a:r>
              <a:rPr lang="en-US" dirty="0" smtClean="0"/>
              <a:t>lines A through H (8 lines) were interpreted</a:t>
            </a:r>
            <a:r>
              <a:rPr lang="en-US" baseline="0" dirty="0" smtClean="0"/>
              <a:t> for the Green Sequence using Rich’s terminology:</a:t>
            </a:r>
          </a:p>
          <a:p>
            <a:r>
              <a:rPr lang="en-US" baseline="0" dirty="0" smtClean="0"/>
              <a:t>   - Orange = undaform</a:t>
            </a:r>
          </a:p>
          <a:p>
            <a:r>
              <a:rPr lang="en-US" baseline="0" dirty="0" smtClean="0"/>
              <a:t>   - Yellow = clinoform out to Shelf margin at end time of the Green Sequence</a:t>
            </a:r>
          </a:p>
          <a:p>
            <a:r>
              <a:rPr lang="en-US" baseline="0" dirty="0" smtClean="0"/>
              <a:t>   - Brown = clinoform basinward of the final shelf margin</a:t>
            </a:r>
          </a:p>
          <a:p>
            <a:r>
              <a:rPr lang="en-US" baseline="0" dirty="0" smtClean="0"/>
              <a:t>   - Green = fondoform</a:t>
            </a:r>
          </a:p>
          <a:p>
            <a:r>
              <a:rPr lang="en-US" baseline="0" dirty="0" smtClean="0"/>
              <a:t>   - Dk Blue = interval thin or absent (below seismic resolution)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8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Here</a:t>
            </a:r>
            <a:r>
              <a:rPr lang="en-US" baseline="0" dirty="0" smtClean="0"/>
              <a:t> </a:t>
            </a:r>
            <a:r>
              <a:rPr lang="en-US" baseline="0" dirty="0" smtClean="0"/>
              <a:t>is the interpretation of environments of deposition (EODs).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602" y="463325"/>
            <a:ext cx="6066970" cy="4286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953375" y="6429375"/>
            <a:ext cx="792163" cy="3413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99491A-D8F7-46FA-8CF9-A25393671C9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953375" y="6429375"/>
            <a:ext cx="792163" cy="3413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25E929-0330-48F3-AEB1-7FAD9A1F82E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103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588375" y="6516688"/>
            <a:ext cx="792163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/>
            <a:fld id="{9D7D7F8C-BA51-465C-8D3A-FA859ADB1239}" type="slidenum">
              <a:rPr lang="en-US" altLang="en-US" sz="1100">
                <a:latin typeface="Verdana" pitchFamily="34" charset="0"/>
              </a:rPr>
              <a:pPr eaLnBrk="1" hangingPunct="1"/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6688"/>
            <a:ext cx="11271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2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Petroleum Geology &amp; Geophysics</a:t>
            </a:r>
          </a:p>
        </p:txBody>
      </p:sp>
      <p:grpSp>
        <p:nvGrpSpPr>
          <p:cNvPr id="4106" name="Group 14"/>
          <p:cNvGrpSpPr>
            <a:grpSpLocks/>
          </p:cNvGrpSpPr>
          <p:nvPr/>
        </p:nvGrpSpPr>
        <p:grpSpPr bwMode="auto">
          <a:xfrm>
            <a:off x="1104900" y="1222375"/>
            <a:ext cx="6924675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4108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779587" y="1385032"/>
              <a:ext cx="5575300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Thickness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Maps 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grpSp>
        <p:nvGrpSpPr>
          <p:cNvPr id="13" name="Group 12"/>
          <p:cNvGrpSpPr>
            <a:grpSpLocks noChangeAspect="1"/>
          </p:cNvGrpSpPr>
          <p:nvPr/>
        </p:nvGrpSpPr>
        <p:grpSpPr>
          <a:xfrm>
            <a:off x="508487" y="2254360"/>
            <a:ext cx="4363538" cy="3641944"/>
            <a:chOff x="350838" y="1355725"/>
            <a:chExt cx="5770785" cy="4816475"/>
          </a:xfrm>
        </p:grpSpPr>
        <p:pic>
          <p:nvPicPr>
            <p:cNvPr id="14" name="Picture 23"/>
            <p:cNvPicPr>
              <a:picLocks noChangeAspect="1" noChangeArrowheads="1"/>
            </p:cNvPicPr>
            <p:nvPr/>
          </p:nvPicPr>
          <p:blipFill>
            <a:blip r:embed="rId3" cstate="print"/>
            <a:srcRect l="4803" t="17255" r="79044" b="46281"/>
            <a:stretch>
              <a:fillRect/>
            </a:stretch>
          </p:blipFill>
          <p:spPr bwMode="auto">
            <a:xfrm>
              <a:off x="350838" y="1355725"/>
              <a:ext cx="5715000" cy="481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23"/>
            <p:cNvPicPr>
              <a:picLocks noChangeAspect="1" noChangeArrowheads="1"/>
            </p:cNvPicPr>
            <p:nvPr/>
          </p:nvPicPr>
          <p:blipFill>
            <a:blip r:embed="rId3" cstate="print"/>
            <a:srcRect l="4803" t="17255" r="30193" b="5875"/>
            <a:stretch>
              <a:fillRect/>
            </a:stretch>
          </p:blipFill>
          <p:spPr bwMode="auto">
            <a:xfrm>
              <a:off x="944563" y="1355725"/>
              <a:ext cx="5091112" cy="4756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Freeform 71"/>
            <p:cNvSpPr>
              <a:spLocks/>
            </p:cNvSpPr>
            <p:nvPr/>
          </p:nvSpPr>
          <p:spPr bwMode="auto">
            <a:xfrm>
              <a:off x="2687638" y="2790825"/>
              <a:ext cx="2257425" cy="2828925"/>
            </a:xfrm>
            <a:custGeom>
              <a:avLst/>
              <a:gdLst>
                <a:gd name="T0" fmla="*/ 0 w 1872"/>
                <a:gd name="T1" fmla="*/ 2147483647 h 2346"/>
                <a:gd name="T2" fmla="*/ 340275528 w 1872"/>
                <a:gd name="T3" fmla="*/ 2147483647 h 2346"/>
                <a:gd name="T4" fmla="*/ 567126181 w 1872"/>
                <a:gd name="T5" fmla="*/ 2147483647 h 2346"/>
                <a:gd name="T6" fmla="*/ 889951287 w 1872"/>
                <a:gd name="T7" fmla="*/ 2147483647 h 2346"/>
                <a:gd name="T8" fmla="*/ 1099351519 w 1872"/>
                <a:gd name="T9" fmla="*/ 2120041455 h 2346"/>
                <a:gd name="T10" fmla="*/ 1099351519 w 1872"/>
                <a:gd name="T11" fmla="*/ 1805960972 h 2346"/>
                <a:gd name="T12" fmla="*/ 1457077619 w 1872"/>
                <a:gd name="T13" fmla="*/ 1439534545 h 2346"/>
                <a:gd name="T14" fmla="*/ 1910778925 w 1872"/>
                <a:gd name="T15" fmla="*/ 1169076585 h 2346"/>
                <a:gd name="T16" fmla="*/ 2147483647 w 1872"/>
                <a:gd name="T17" fmla="*/ 828823130 h 2346"/>
                <a:gd name="T18" fmla="*/ 2147483647 w 1872"/>
                <a:gd name="T19" fmla="*/ 0 h 23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72"/>
                <a:gd name="T31" fmla="*/ 0 h 2346"/>
                <a:gd name="T32" fmla="*/ 1872 w 1872"/>
                <a:gd name="T33" fmla="*/ 2346 h 234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72" h="2346">
                  <a:moveTo>
                    <a:pt x="0" y="2346"/>
                  </a:moveTo>
                  <a:cubicBezTo>
                    <a:pt x="84" y="2264"/>
                    <a:pt x="169" y="2183"/>
                    <a:pt x="234" y="2106"/>
                  </a:cubicBezTo>
                  <a:cubicBezTo>
                    <a:pt x="299" y="2029"/>
                    <a:pt x="327" y="1963"/>
                    <a:pt x="390" y="1884"/>
                  </a:cubicBezTo>
                  <a:cubicBezTo>
                    <a:pt x="453" y="1805"/>
                    <a:pt x="551" y="1703"/>
                    <a:pt x="612" y="1632"/>
                  </a:cubicBezTo>
                  <a:cubicBezTo>
                    <a:pt x="673" y="1561"/>
                    <a:pt x="732" y="1523"/>
                    <a:pt x="756" y="1458"/>
                  </a:cubicBezTo>
                  <a:cubicBezTo>
                    <a:pt x="780" y="1393"/>
                    <a:pt x="715" y="1320"/>
                    <a:pt x="756" y="1242"/>
                  </a:cubicBezTo>
                  <a:cubicBezTo>
                    <a:pt x="797" y="1164"/>
                    <a:pt x="909" y="1063"/>
                    <a:pt x="1002" y="990"/>
                  </a:cubicBezTo>
                  <a:cubicBezTo>
                    <a:pt x="1095" y="917"/>
                    <a:pt x="1220" y="874"/>
                    <a:pt x="1314" y="804"/>
                  </a:cubicBezTo>
                  <a:cubicBezTo>
                    <a:pt x="1408" y="734"/>
                    <a:pt x="1473" y="704"/>
                    <a:pt x="1566" y="570"/>
                  </a:cubicBezTo>
                  <a:cubicBezTo>
                    <a:pt x="1659" y="436"/>
                    <a:pt x="1765" y="218"/>
                    <a:pt x="1872" y="0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8" name="Line 72"/>
            <p:cNvSpPr>
              <a:spLocks noChangeShapeType="1"/>
            </p:cNvSpPr>
            <p:nvPr/>
          </p:nvSpPr>
          <p:spPr bwMode="auto">
            <a:xfrm flipH="1" flipV="1">
              <a:off x="3765550" y="1812925"/>
              <a:ext cx="774700" cy="1238250"/>
            </a:xfrm>
            <a:prstGeom prst="line">
              <a:avLst/>
            </a:prstGeom>
            <a:noFill/>
            <a:ln w="57150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9" name="Line 73"/>
            <p:cNvSpPr>
              <a:spLocks noChangeShapeType="1"/>
            </p:cNvSpPr>
            <p:nvPr/>
          </p:nvSpPr>
          <p:spPr bwMode="auto">
            <a:xfrm flipV="1">
              <a:off x="3440113" y="2559050"/>
              <a:ext cx="254000" cy="1055688"/>
            </a:xfrm>
            <a:prstGeom prst="line">
              <a:avLst/>
            </a:prstGeom>
            <a:noFill/>
            <a:ln w="57150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0" name="Line 74"/>
            <p:cNvSpPr>
              <a:spLocks noChangeShapeType="1"/>
            </p:cNvSpPr>
            <p:nvPr/>
          </p:nvSpPr>
          <p:spPr bwMode="auto">
            <a:xfrm flipH="1" flipV="1">
              <a:off x="3556000" y="2565400"/>
              <a:ext cx="571500" cy="601663"/>
            </a:xfrm>
            <a:prstGeom prst="line">
              <a:avLst/>
            </a:prstGeom>
            <a:noFill/>
            <a:ln w="57150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1" name="Line 75"/>
            <p:cNvSpPr>
              <a:spLocks noChangeShapeType="1"/>
            </p:cNvSpPr>
            <p:nvPr/>
          </p:nvSpPr>
          <p:spPr bwMode="auto">
            <a:xfrm flipH="1" flipV="1">
              <a:off x="2687638" y="3173413"/>
              <a:ext cx="398462" cy="752475"/>
            </a:xfrm>
            <a:prstGeom prst="line">
              <a:avLst/>
            </a:prstGeom>
            <a:noFill/>
            <a:ln w="57150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2" name="Line 76"/>
            <p:cNvSpPr>
              <a:spLocks noChangeShapeType="1"/>
            </p:cNvSpPr>
            <p:nvPr/>
          </p:nvSpPr>
          <p:spPr bwMode="auto">
            <a:xfrm flipH="1" flipV="1">
              <a:off x="2795588" y="3673475"/>
              <a:ext cx="390525" cy="36513"/>
            </a:xfrm>
            <a:prstGeom prst="line">
              <a:avLst/>
            </a:prstGeom>
            <a:noFill/>
            <a:ln w="57150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3" name="Line 77"/>
            <p:cNvSpPr>
              <a:spLocks noChangeShapeType="1"/>
            </p:cNvSpPr>
            <p:nvPr/>
          </p:nvSpPr>
          <p:spPr bwMode="auto">
            <a:xfrm flipH="1" flipV="1">
              <a:off x="1550988" y="4129088"/>
              <a:ext cx="896937" cy="123825"/>
            </a:xfrm>
            <a:prstGeom prst="line">
              <a:avLst/>
            </a:prstGeom>
            <a:noFill/>
            <a:ln w="57150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4" name="Line 78"/>
            <p:cNvSpPr>
              <a:spLocks noChangeShapeType="1"/>
            </p:cNvSpPr>
            <p:nvPr/>
          </p:nvSpPr>
          <p:spPr bwMode="auto">
            <a:xfrm flipH="1" flipV="1">
              <a:off x="1196975" y="4035425"/>
              <a:ext cx="1366838" cy="1100138"/>
            </a:xfrm>
            <a:prstGeom prst="line">
              <a:avLst/>
            </a:prstGeom>
            <a:noFill/>
            <a:ln w="57150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5" name="Freeform 79"/>
            <p:cNvSpPr>
              <a:spLocks/>
            </p:cNvSpPr>
            <p:nvPr/>
          </p:nvSpPr>
          <p:spPr bwMode="auto">
            <a:xfrm>
              <a:off x="2122488" y="2833688"/>
              <a:ext cx="2541587" cy="2670175"/>
            </a:xfrm>
            <a:custGeom>
              <a:avLst/>
              <a:gdLst>
                <a:gd name="T0" fmla="*/ 2147483647 w 2106"/>
                <a:gd name="T1" fmla="*/ 0 h 2214"/>
                <a:gd name="T2" fmla="*/ 2147483647 w 2106"/>
                <a:gd name="T3" fmla="*/ 287997739 h 2214"/>
                <a:gd name="T4" fmla="*/ 2147483647 w 2106"/>
                <a:gd name="T5" fmla="*/ 410179373 h 2214"/>
                <a:gd name="T6" fmla="*/ 1765207987 w 2106"/>
                <a:gd name="T7" fmla="*/ 820357540 h 2214"/>
                <a:gd name="T8" fmla="*/ 1389445505 w 2106"/>
                <a:gd name="T9" fmla="*/ 977447942 h 2214"/>
                <a:gd name="T10" fmla="*/ 1083592021 w 2106"/>
                <a:gd name="T11" fmla="*/ 1396353169 h 2214"/>
                <a:gd name="T12" fmla="*/ 611705309 w 2106"/>
                <a:gd name="T13" fmla="*/ 1474897767 h 2214"/>
                <a:gd name="T14" fmla="*/ 375762632 w 2106"/>
                <a:gd name="T15" fmla="*/ 1727987793 h 2214"/>
                <a:gd name="T16" fmla="*/ 480625374 w 2106"/>
                <a:gd name="T17" fmla="*/ 2147483647 h 2214"/>
                <a:gd name="T18" fmla="*/ 550534673 w 2106"/>
                <a:gd name="T19" fmla="*/ 2147483647 h 2214"/>
                <a:gd name="T20" fmla="*/ 445670724 w 2106"/>
                <a:gd name="T21" fmla="*/ 2147483647 h 2214"/>
                <a:gd name="T22" fmla="*/ 0 w 2106"/>
                <a:gd name="T23" fmla="*/ 2147483647 h 22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106"/>
                <a:gd name="T37" fmla="*/ 0 h 2214"/>
                <a:gd name="T38" fmla="*/ 2106 w 2106"/>
                <a:gd name="T39" fmla="*/ 2214 h 22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106" h="2214">
                  <a:moveTo>
                    <a:pt x="2106" y="0"/>
                  </a:moveTo>
                  <a:cubicBezTo>
                    <a:pt x="2082" y="75"/>
                    <a:pt x="2059" y="151"/>
                    <a:pt x="1980" y="198"/>
                  </a:cubicBezTo>
                  <a:cubicBezTo>
                    <a:pt x="1901" y="245"/>
                    <a:pt x="1760" y="221"/>
                    <a:pt x="1632" y="282"/>
                  </a:cubicBezTo>
                  <a:cubicBezTo>
                    <a:pt x="1504" y="343"/>
                    <a:pt x="1325" y="499"/>
                    <a:pt x="1212" y="564"/>
                  </a:cubicBezTo>
                  <a:cubicBezTo>
                    <a:pt x="1099" y="629"/>
                    <a:pt x="1032" y="606"/>
                    <a:pt x="954" y="672"/>
                  </a:cubicBezTo>
                  <a:cubicBezTo>
                    <a:pt x="876" y="738"/>
                    <a:pt x="833" y="903"/>
                    <a:pt x="744" y="960"/>
                  </a:cubicBezTo>
                  <a:cubicBezTo>
                    <a:pt x="655" y="1017"/>
                    <a:pt x="501" y="976"/>
                    <a:pt x="420" y="1014"/>
                  </a:cubicBezTo>
                  <a:cubicBezTo>
                    <a:pt x="339" y="1052"/>
                    <a:pt x="273" y="1086"/>
                    <a:pt x="258" y="1188"/>
                  </a:cubicBezTo>
                  <a:cubicBezTo>
                    <a:pt x="243" y="1290"/>
                    <a:pt x="310" y="1511"/>
                    <a:pt x="330" y="1626"/>
                  </a:cubicBezTo>
                  <a:cubicBezTo>
                    <a:pt x="350" y="1741"/>
                    <a:pt x="382" y="1811"/>
                    <a:pt x="378" y="1878"/>
                  </a:cubicBezTo>
                  <a:cubicBezTo>
                    <a:pt x="374" y="1945"/>
                    <a:pt x="369" y="1972"/>
                    <a:pt x="306" y="2028"/>
                  </a:cubicBezTo>
                  <a:cubicBezTo>
                    <a:pt x="243" y="2084"/>
                    <a:pt x="121" y="2149"/>
                    <a:pt x="0" y="2214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6" name="Line 80"/>
            <p:cNvSpPr>
              <a:spLocks noChangeShapeType="1"/>
            </p:cNvSpPr>
            <p:nvPr/>
          </p:nvSpPr>
          <p:spPr bwMode="auto">
            <a:xfrm>
              <a:off x="4540250" y="3057525"/>
              <a:ext cx="152400" cy="217488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7" name="Line 81"/>
            <p:cNvSpPr>
              <a:spLocks noChangeShapeType="1"/>
            </p:cNvSpPr>
            <p:nvPr/>
          </p:nvSpPr>
          <p:spPr bwMode="auto">
            <a:xfrm flipH="1">
              <a:off x="3136900" y="3608388"/>
              <a:ext cx="303213" cy="1309687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8" name="Line 82"/>
            <p:cNvSpPr>
              <a:spLocks noChangeShapeType="1"/>
            </p:cNvSpPr>
            <p:nvPr/>
          </p:nvSpPr>
          <p:spPr bwMode="auto">
            <a:xfrm>
              <a:off x="4149725" y="3173413"/>
              <a:ext cx="361950" cy="384175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9" name="Line 83"/>
            <p:cNvSpPr>
              <a:spLocks noChangeShapeType="1"/>
            </p:cNvSpPr>
            <p:nvPr/>
          </p:nvSpPr>
          <p:spPr bwMode="auto">
            <a:xfrm>
              <a:off x="3106738" y="3956050"/>
              <a:ext cx="384175" cy="708025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0" name="Line 84"/>
            <p:cNvSpPr>
              <a:spLocks noChangeShapeType="1"/>
            </p:cNvSpPr>
            <p:nvPr/>
          </p:nvSpPr>
          <p:spPr bwMode="auto">
            <a:xfrm>
              <a:off x="3222625" y="3716338"/>
              <a:ext cx="984250" cy="65087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1" name="Line 85"/>
            <p:cNvSpPr>
              <a:spLocks noChangeShapeType="1"/>
            </p:cNvSpPr>
            <p:nvPr/>
          </p:nvSpPr>
          <p:spPr bwMode="auto">
            <a:xfrm>
              <a:off x="2840038" y="4527550"/>
              <a:ext cx="266700" cy="622300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2" name="Line 86"/>
            <p:cNvSpPr>
              <a:spLocks noChangeShapeType="1"/>
            </p:cNvSpPr>
            <p:nvPr/>
          </p:nvSpPr>
          <p:spPr bwMode="auto">
            <a:xfrm>
              <a:off x="2433638" y="4244975"/>
              <a:ext cx="1122362" cy="173038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3" name="Line 87"/>
            <p:cNvSpPr>
              <a:spLocks noChangeShapeType="1"/>
            </p:cNvSpPr>
            <p:nvPr/>
          </p:nvSpPr>
          <p:spPr bwMode="auto">
            <a:xfrm>
              <a:off x="2578100" y="5149850"/>
              <a:ext cx="341313" cy="254000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4" name="Line 88"/>
            <p:cNvSpPr>
              <a:spLocks noChangeShapeType="1"/>
            </p:cNvSpPr>
            <p:nvPr/>
          </p:nvSpPr>
          <p:spPr bwMode="auto">
            <a:xfrm>
              <a:off x="4684713" y="3282950"/>
              <a:ext cx="246062" cy="396875"/>
            </a:xfrm>
            <a:prstGeom prst="line">
              <a:avLst/>
            </a:prstGeom>
            <a:noFill/>
            <a:ln w="57150">
              <a:solidFill>
                <a:srgbClr val="9966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5" name="Line 89"/>
            <p:cNvSpPr>
              <a:spLocks noChangeShapeType="1"/>
            </p:cNvSpPr>
            <p:nvPr/>
          </p:nvSpPr>
          <p:spPr bwMode="auto">
            <a:xfrm>
              <a:off x="4503738" y="3571875"/>
              <a:ext cx="304800" cy="311150"/>
            </a:xfrm>
            <a:prstGeom prst="line">
              <a:avLst/>
            </a:prstGeom>
            <a:noFill/>
            <a:ln w="57150">
              <a:solidFill>
                <a:srgbClr val="9966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6" name="Line 90"/>
            <p:cNvSpPr>
              <a:spLocks noChangeShapeType="1"/>
            </p:cNvSpPr>
            <p:nvPr/>
          </p:nvSpPr>
          <p:spPr bwMode="auto">
            <a:xfrm flipH="1" flipV="1">
              <a:off x="4211638" y="3789363"/>
              <a:ext cx="636587" cy="53975"/>
            </a:xfrm>
            <a:prstGeom prst="line">
              <a:avLst/>
            </a:prstGeom>
            <a:noFill/>
            <a:ln w="57150">
              <a:solidFill>
                <a:srgbClr val="9966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7" name="Line 91"/>
            <p:cNvSpPr>
              <a:spLocks noChangeShapeType="1"/>
            </p:cNvSpPr>
            <p:nvPr/>
          </p:nvSpPr>
          <p:spPr bwMode="auto">
            <a:xfrm>
              <a:off x="3505200" y="4694238"/>
              <a:ext cx="311150" cy="549275"/>
            </a:xfrm>
            <a:prstGeom prst="line">
              <a:avLst/>
            </a:prstGeom>
            <a:noFill/>
            <a:ln w="57150">
              <a:solidFill>
                <a:srgbClr val="9966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8" name="Line 92"/>
            <p:cNvSpPr>
              <a:spLocks noChangeShapeType="1"/>
            </p:cNvSpPr>
            <p:nvPr/>
          </p:nvSpPr>
          <p:spPr bwMode="auto">
            <a:xfrm>
              <a:off x="3128963" y="5172075"/>
              <a:ext cx="173037" cy="404813"/>
            </a:xfrm>
            <a:prstGeom prst="line">
              <a:avLst/>
            </a:prstGeom>
            <a:noFill/>
            <a:ln w="57150">
              <a:solidFill>
                <a:srgbClr val="9966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9" name="Line 93"/>
            <p:cNvSpPr>
              <a:spLocks noChangeShapeType="1"/>
            </p:cNvSpPr>
            <p:nvPr/>
          </p:nvSpPr>
          <p:spPr bwMode="auto">
            <a:xfrm flipH="1" flipV="1">
              <a:off x="3556000" y="4418013"/>
              <a:ext cx="752475" cy="101600"/>
            </a:xfrm>
            <a:prstGeom prst="line">
              <a:avLst/>
            </a:prstGeom>
            <a:noFill/>
            <a:ln w="57150">
              <a:solidFill>
                <a:srgbClr val="9966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0" name="Line 94"/>
            <p:cNvSpPr>
              <a:spLocks noChangeShapeType="1"/>
            </p:cNvSpPr>
            <p:nvPr/>
          </p:nvSpPr>
          <p:spPr bwMode="auto">
            <a:xfrm>
              <a:off x="2925763" y="5418138"/>
              <a:ext cx="347662" cy="296862"/>
            </a:xfrm>
            <a:prstGeom prst="line">
              <a:avLst/>
            </a:prstGeom>
            <a:noFill/>
            <a:ln w="57150">
              <a:solidFill>
                <a:srgbClr val="9966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1" name="Freeform 95"/>
            <p:cNvSpPr>
              <a:spLocks/>
            </p:cNvSpPr>
            <p:nvPr/>
          </p:nvSpPr>
          <p:spPr bwMode="auto">
            <a:xfrm>
              <a:off x="3055938" y="3455988"/>
              <a:ext cx="2041525" cy="2505075"/>
            </a:xfrm>
            <a:custGeom>
              <a:avLst/>
              <a:gdLst>
                <a:gd name="T0" fmla="*/ 2147483647 w 1692"/>
                <a:gd name="T1" fmla="*/ 0 h 2076"/>
                <a:gd name="T2" fmla="*/ 2147483647 w 1692"/>
                <a:gd name="T3" fmla="*/ 331987593 h 2076"/>
                <a:gd name="T4" fmla="*/ 2070181164 w 1692"/>
                <a:gd name="T5" fmla="*/ 602819136 h 2076"/>
                <a:gd name="T6" fmla="*/ 1825602437 w 1692"/>
                <a:gd name="T7" fmla="*/ 812494931 h 2076"/>
                <a:gd name="T8" fmla="*/ 1589759311 w 1692"/>
                <a:gd name="T9" fmla="*/ 1074590090 h 2076"/>
                <a:gd name="T10" fmla="*/ 1493674940 w 1692"/>
                <a:gd name="T11" fmla="*/ 1327949166 h 2076"/>
                <a:gd name="T12" fmla="*/ 1397590570 w 1692"/>
                <a:gd name="T13" fmla="*/ 1747301661 h 2076"/>
                <a:gd name="T14" fmla="*/ 1196687133 w 1692"/>
                <a:gd name="T15" fmla="*/ 2000660435 h 2076"/>
                <a:gd name="T16" fmla="*/ 794879655 w 1692"/>
                <a:gd name="T17" fmla="*/ 2147483647 h 2076"/>
                <a:gd name="T18" fmla="*/ 401807628 w 1692"/>
                <a:gd name="T19" fmla="*/ 2147483647 h 2076"/>
                <a:gd name="T20" fmla="*/ 262048797 w 1692"/>
                <a:gd name="T21" fmla="*/ 2147483647 h 2076"/>
                <a:gd name="T22" fmla="*/ 192168816 w 1692"/>
                <a:gd name="T23" fmla="*/ 2147483647 h 2076"/>
                <a:gd name="T24" fmla="*/ 0 w 1692"/>
                <a:gd name="T25" fmla="*/ 2147483647 h 207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92"/>
                <a:gd name="T40" fmla="*/ 0 h 2076"/>
                <a:gd name="T41" fmla="*/ 1692 w 1692"/>
                <a:gd name="T42" fmla="*/ 2076 h 207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92" h="2076">
                  <a:moveTo>
                    <a:pt x="1692" y="0"/>
                  </a:moveTo>
                  <a:cubicBezTo>
                    <a:pt x="1630" y="79"/>
                    <a:pt x="1569" y="159"/>
                    <a:pt x="1524" y="228"/>
                  </a:cubicBezTo>
                  <a:cubicBezTo>
                    <a:pt x="1479" y="297"/>
                    <a:pt x="1467" y="359"/>
                    <a:pt x="1422" y="414"/>
                  </a:cubicBezTo>
                  <a:cubicBezTo>
                    <a:pt x="1377" y="469"/>
                    <a:pt x="1309" y="504"/>
                    <a:pt x="1254" y="558"/>
                  </a:cubicBezTo>
                  <a:cubicBezTo>
                    <a:pt x="1199" y="612"/>
                    <a:pt x="1130" y="679"/>
                    <a:pt x="1092" y="738"/>
                  </a:cubicBezTo>
                  <a:cubicBezTo>
                    <a:pt x="1054" y="797"/>
                    <a:pt x="1048" y="835"/>
                    <a:pt x="1026" y="912"/>
                  </a:cubicBezTo>
                  <a:cubicBezTo>
                    <a:pt x="1004" y="989"/>
                    <a:pt x="994" y="1123"/>
                    <a:pt x="960" y="1200"/>
                  </a:cubicBezTo>
                  <a:cubicBezTo>
                    <a:pt x="926" y="1277"/>
                    <a:pt x="891" y="1324"/>
                    <a:pt x="822" y="1374"/>
                  </a:cubicBezTo>
                  <a:cubicBezTo>
                    <a:pt x="753" y="1424"/>
                    <a:pt x="637" y="1449"/>
                    <a:pt x="546" y="1500"/>
                  </a:cubicBezTo>
                  <a:cubicBezTo>
                    <a:pt x="455" y="1551"/>
                    <a:pt x="337" y="1634"/>
                    <a:pt x="276" y="1680"/>
                  </a:cubicBezTo>
                  <a:cubicBezTo>
                    <a:pt x="215" y="1726"/>
                    <a:pt x="204" y="1733"/>
                    <a:pt x="180" y="1776"/>
                  </a:cubicBezTo>
                  <a:cubicBezTo>
                    <a:pt x="156" y="1819"/>
                    <a:pt x="162" y="1888"/>
                    <a:pt x="132" y="1938"/>
                  </a:cubicBezTo>
                  <a:cubicBezTo>
                    <a:pt x="102" y="1988"/>
                    <a:pt x="23" y="2054"/>
                    <a:pt x="0" y="2076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2" name="Line 96"/>
            <p:cNvSpPr>
              <a:spLocks noChangeShapeType="1"/>
            </p:cNvSpPr>
            <p:nvPr/>
          </p:nvSpPr>
          <p:spPr bwMode="auto">
            <a:xfrm>
              <a:off x="4945063" y="3687763"/>
              <a:ext cx="500062" cy="803275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3" name="Line 97"/>
            <p:cNvSpPr>
              <a:spLocks noChangeShapeType="1"/>
            </p:cNvSpPr>
            <p:nvPr/>
          </p:nvSpPr>
          <p:spPr bwMode="auto">
            <a:xfrm>
              <a:off x="4822825" y="3897313"/>
              <a:ext cx="368300" cy="390525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4" name="Line 98"/>
            <p:cNvSpPr>
              <a:spLocks noChangeShapeType="1"/>
            </p:cNvSpPr>
            <p:nvPr/>
          </p:nvSpPr>
          <p:spPr bwMode="auto">
            <a:xfrm>
              <a:off x="4308475" y="4519613"/>
              <a:ext cx="296863" cy="44450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5" name="Line 99"/>
            <p:cNvSpPr>
              <a:spLocks noChangeShapeType="1"/>
            </p:cNvSpPr>
            <p:nvPr/>
          </p:nvSpPr>
          <p:spPr bwMode="auto">
            <a:xfrm>
              <a:off x="3259138" y="5699125"/>
              <a:ext cx="296862" cy="246063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6" name="Line 100"/>
            <p:cNvSpPr>
              <a:spLocks noChangeShapeType="1"/>
            </p:cNvSpPr>
            <p:nvPr/>
          </p:nvSpPr>
          <p:spPr bwMode="auto">
            <a:xfrm>
              <a:off x="3810000" y="5243513"/>
              <a:ext cx="79375" cy="130175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7" name="Line 101"/>
            <p:cNvSpPr>
              <a:spLocks noChangeShapeType="1"/>
            </p:cNvSpPr>
            <p:nvPr/>
          </p:nvSpPr>
          <p:spPr bwMode="auto">
            <a:xfrm>
              <a:off x="3295650" y="5562600"/>
              <a:ext cx="57150" cy="101600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8" name="Text Box 102"/>
            <p:cNvSpPr txBox="1">
              <a:spLocks noChangeArrowheads="1"/>
            </p:cNvSpPr>
            <p:nvPr/>
          </p:nvSpPr>
          <p:spPr bwMode="auto">
            <a:xfrm rot="3334608">
              <a:off x="3967332" y="2219801"/>
              <a:ext cx="869613" cy="40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40161" dir="1106097" algn="ctr" rotWithShape="0">
                <a:schemeClr val="bg1">
                  <a:alpha val="50000"/>
                </a:schemeClr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4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THIN</a:t>
              </a:r>
            </a:p>
          </p:txBody>
        </p:sp>
        <p:sp>
          <p:nvSpPr>
            <p:cNvPr id="49" name="Text Box 103"/>
            <p:cNvSpPr txBox="1">
              <a:spLocks noChangeArrowheads="1"/>
            </p:cNvSpPr>
            <p:nvPr/>
          </p:nvSpPr>
          <p:spPr bwMode="auto">
            <a:xfrm rot="19534608">
              <a:off x="2491374" y="4761388"/>
              <a:ext cx="1011651" cy="40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40161" dir="1106097" algn="ctr" rotWithShape="0">
                <a:schemeClr val="bg1">
                  <a:alpha val="50000"/>
                </a:schemeClr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4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THICK</a:t>
              </a:r>
            </a:p>
          </p:txBody>
        </p:sp>
        <p:sp>
          <p:nvSpPr>
            <p:cNvPr id="50" name="Text Box 104"/>
            <p:cNvSpPr txBox="1">
              <a:spLocks noChangeArrowheads="1"/>
            </p:cNvSpPr>
            <p:nvPr/>
          </p:nvSpPr>
          <p:spPr bwMode="auto">
            <a:xfrm rot="3334608">
              <a:off x="4780925" y="3554093"/>
              <a:ext cx="869613" cy="40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40161" dir="1106097" algn="ctr" rotWithShape="0">
                <a:schemeClr val="bg1">
                  <a:alpha val="50000"/>
                </a:schemeClr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4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THIN</a:t>
              </a:r>
            </a:p>
          </p:txBody>
        </p:sp>
        <p:grpSp>
          <p:nvGrpSpPr>
            <p:cNvPr id="51" name="Group 56"/>
            <p:cNvGrpSpPr>
              <a:grpSpLocks/>
            </p:cNvGrpSpPr>
            <p:nvPr/>
          </p:nvGrpSpPr>
          <p:grpSpPr bwMode="auto">
            <a:xfrm>
              <a:off x="434975" y="1497014"/>
              <a:ext cx="2046228" cy="518293"/>
              <a:chOff x="845760" y="1999206"/>
              <a:chExt cx="2046141" cy="519268"/>
            </a:xfrm>
          </p:grpSpPr>
          <p:grpSp>
            <p:nvGrpSpPr>
              <p:cNvPr id="55" name="Group 182"/>
              <p:cNvGrpSpPr>
                <a:grpSpLocks/>
              </p:cNvGrpSpPr>
              <p:nvPr/>
            </p:nvGrpSpPr>
            <p:grpSpPr bwMode="auto">
              <a:xfrm>
                <a:off x="947915" y="2243556"/>
                <a:ext cx="1692377" cy="35694"/>
                <a:chOff x="4412" y="975"/>
                <a:chExt cx="1375" cy="29"/>
              </a:xfrm>
            </p:grpSpPr>
            <p:grpSp>
              <p:nvGrpSpPr>
                <p:cNvPr id="64" name="Group 183"/>
                <p:cNvGrpSpPr>
                  <a:grpSpLocks/>
                </p:cNvGrpSpPr>
                <p:nvPr/>
              </p:nvGrpSpPr>
              <p:grpSpPr bwMode="auto">
                <a:xfrm>
                  <a:off x="4412" y="975"/>
                  <a:ext cx="456" cy="29"/>
                  <a:chOff x="4412" y="975"/>
                  <a:chExt cx="456" cy="29"/>
                </a:xfrm>
              </p:grpSpPr>
              <p:sp>
                <p:nvSpPr>
                  <p:cNvPr id="67" name="Rectangle 1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12" y="975"/>
                    <a:ext cx="92" cy="29"/>
                  </a:xfrm>
                  <a:prstGeom prst="rect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600" dirty="0"/>
                  </a:p>
                </p:txBody>
              </p:sp>
              <p:sp>
                <p:nvSpPr>
                  <p:cNvPr id="68" name="Rectangle 1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503" y="975"/>
                    <a:ext cx="92" cy="29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600" dirty="0"/>
                  </a:p>
                </p:txBody>
              </p:sp>
              <p:sp>
                <p:nvSpPr>
                  <p:cNvPr id="69" name="Rectangle 1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594" y="975"/>
                    <a:ext cx="92" cy="29"/>
                  </a:xfrm>
                  <a:prstGeom prst="rect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600" dirty="0"/>
                  </a:p>
                </p:txBody>
              </p:sp>
              <p:sp>
                <p:nvSpPr>
                  <p:cNvPr id="70" name="Rectangle 1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85" y="975"/>
                    <a:ext cx="92" cy="29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600" dirty="0"/>
                  </a:p>
                </p:txBody>
              </p:sp>
              <p:sp>
                <p:nvSpPr>
                  <p:cNvPr id="73" name="Rectangle 1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76" y="975"/>
                    <a:ext cx="92" cy="29"/>
                  </a:xfrm>
                  <a:prstGeom prst="rect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600" dirty="0"/>
                  </a:p>
                </p:txBody>
              </p:sp>
            </p:grpSp>
            <p:sp>
              <p:nvSpPr>
                <p:cNvPr id="65" name="Rectangle 189"/>
                <p:cNvSpPr>
                  <a:spLocks noChangeArrowheads="1"/>
                </p:cNvSpPr>
                <p:nvPr/>
              </p:nvSpPr>
              <p:spPr bwMode="auto">
                <a:xfrm>
                  <a:off x="4867" y="975"/>
                  <a:ext cx="461" cy="29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600" dirty="0"/>
                </a:p>
              </p:txBody>
            </p:sp>
            <p:sp>
              <p:nvSpPr>
                <p:cNvPr id="66" name="Rectangle 190"/>
                <p:cNvSpPr>
                  <a:spLocks noChangeArrowheads="1"/>
                </p:cNvSpPr>
                <p:nvPr/>
              </p:nvSpPr>
              <p:spPr bwMode="auto">
                <a:xfrm>
                  <a:off x="5326" y="975"/>
                  <a:ext cx="461" cy="29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600" dirty="0"/>
                </a:p>
              </p:txBody>
            </p:sp>
          </p:grpSp>
          <p:sp>
            <p:nvSpPr>
              <p:cNvPr id="56" name="Text Box 191"/>
              <p:cNvSpPr txBox="1">
                <a:spLocks noChangeArrowheads="1"/>
              </p:cNvSpPr>
              <p:nvPr/>
            </p:nvSpPr>
            <p:spPr bwMode="auto">
              <a:xfrm>
                <a:off x="845760" y="2253403"/>
                <a:ext cx="320526" cy="2650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>
                    <a:latin typeface="Tahoma" pitchFamily="34" charset="0"/>
                  </a:rPr>
                  <a:t>0</a:t>
                </a:r>
              </a:p>
            </p:txBody>
          </p:sp>
          <p:sp>
            <p:nvSpPr>
              <p:cNvPr id="57" name="Text Box 192"/>
              <p:cNvSpPr txBox="1">
                <a:spLocks noChangeArrowheads="1"/>
              </p:cNvSpPr>
              <p:nvPr/>
            </p:nvSpPr>
            <p:spPr bwMode="auto">
              <a:xfrm>
                <a:off x="1933806" y="2253403"/>
                <a:ext cx="396842" cy="2650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>
                    <a:latin typeface="Tahoma" pitchFamily="34" charset="0"/>
                  </a:rPr>
                  <a:t>10</a:t>
                </a:r>
              </a:p>
            </p:txBody>
          </p:sp>
          <p:sp>
            <p:nvSpPr>
              <p:cNvPr id="58" name="Text Box 193"/>
              <p:cNvSpPr txBox="1">
                <a:spLocks noChangeArrowheads="1"/>
              </p:cNvSpPr>
              <p:nvPr/>
            </p:nvSpPr>
            <p:spPr bwMode="auto">
              <a:xfrm>
                <a:off x="2495059" y="2253403"/>
                <a:ext cx="396842" cy="2650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>
                    <a:latin typeface="Tahoma" pitchFamily="34" charset="0"/>
                  </a:rPr>
                  <a:t>15</a:t>
                </a:r>
              </a:p>
            </p:txBody>
          </p:sp>
          <p:sp>
            <p:nvSpPr>
              <p:cNvPr id="62" name="Text Box 194"/>
              <p:cNvSpPr txBox="1">
                <a:spLocks noChangeArrowheads="1"/>
              </p:cNvSpPr>
              <p:nvPr/>
            </p:nvSpPr>
            <p:spPr bwMode="auto">
              <a:xfrm>
                <a:off x="1407014" y="2253403"/>
                <a:ext cx="320526" cy="2650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 b="1" dirty="0">
                    <a:latin typeface="Tahoma" pitchFamily="34" charset="0"/>
                  </a:rPr>
                  <a:t>5</a:t>
                </a:r>
              </a:p>
            </p:txBody>
          </p:sp>
          <p:sp>
            <p:nvSpPr>
              <p:cNvPr id="63" name="Text Box 195"/>
              <p:cNvSpPr txBox="1">
                <a:spLocks noChangeArrowheads="1"/>
              </p:cNvSpPr>
              <p:nvPr/>
            </p:nvSpPr>
            <p:spPr bwMode="auto">
              <a:xfrm>
                <a:off x="1525173" y="1999206"/>
                <a:ext cx="786901" cy="3262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b="1" dirty="0">
                    <a:latin typeface="Tahoma" pitchFamily="34" charset="0"/>
                  </a:rPr>
                  <a:t>MILES</a:t>
                </a:r>
              </a:p>
            </p:txBody>
          </p:sp>
        </p:grpSp>
        <p:sp>
          <p:nvSpPr>
            <p:cNvPr id="52" name="Text Box 205"/>
            <p:cNvSpPr txBox="1">
              <a:spLocks noChangeArrowheads="1"/>
            </p:cNvSpPr>
            <p:nvPr/>
          </p:nvSpPr>
          <p:spPr bwMode="auto">
            <a:xfrm rot="19534608">
              <a:off x="4749577" y="2310185"/>
              <a:ext cx="1372046" cy="335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50" b="1" dirty="0">
                  <a:latin typeface="+mj-lt"/>
                </a:rPr>
                <a:t>Shelf Margin</a:t>
              </a:r>
            </a:p>
          </p:txBody>
        </p:sp>
        <p:sp>
          <p:nvSpPr>
            <p:cNvPr id="53" name="Freeform 52"/>
            <p:cNvSpPr/>
            <p:nvPr/>
          </p:nvSpPr>
          <p:spPr>
            <a:xfrm>
              <a:off x="1082675" y="3641725"/>
              <a:ext cx="1570038" cy="2403475"/>
            </a:xfrm>
            <a:custGeom>
              <a:avLst/>
              <a:gdLst>
                <a:gd name="connsiteX0" fmla="*/ 1920240 w 1920240"/>
                <a:gd name="connsiteY0" fmla="*/ 1417320 h 1945640"/>
                <a:gd name="connsiteX1" fmla="*/ 1188720 w 1920240"/>
                <a:gd name="connsiteY1" fmla="*/ 1905000 h 1945640"/>
                <a:gd name="connsiteX2" fmla="*/ 441960 w 1920240"/>
                <a:gd name="connsiteY2" fmla="*/ 1661160 h 1945640"/>
                <a:gd name="connsiteX3" fmla="*/ 411480 w 1920240"/>
                <a:gd name="connsiteY3" fmla="*/ 777240 h 1945640"/>
                <a:gd name="connsiteX4" fmla="*/ 0 w 1920240"/>
                <a:gd name="connsiteY4" fmla="*/ 0 h 1945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0240" h="1945640">
                  <a:moveTo>
                    <a:pt x="1920240" y="1417320"/>
                  </a:moveTo>
                  <a:cubicBezTo>
                    <a:pt x="1677670" y="1640840"/>
                    <a:pt x="1435100" y="1864360"/>
                    <a:pt x="1188720" y="1905000"/>
                  </a:cubicBezTo>
                  <a:cubicBezTo>
                    <a:pt x="942340" y="1945640"/>
                    <a:pt x="571500" y="1849120"/>
                    <a:pt x="441960" y="1661160"/>
                  </a:cubicBezTo>
                  <a:cubicBezTo>
                    <a:pt x="312420" y="1473200"/>
                    <a:pt x="485140" y="1054100"/>
                    <a:pt x="411480" y="777240"/>
                  </a:cubicBezTo>
                  <a:cubicBezTo>
                    <a:pt x="337820" y="500380"/>
                    <a:pt x="168910" y="250190"/>
                    <a:pt x="0" y="0"/>
                  </a:cubicBezTo>
                </a:path>
              </a:pathLst>
            </a:custGeom>
            <a:ln w="57150">
              <a:solidFill>
                <a:schemeClr val="bg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dirty="0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531225" y="3165455"/>
              <a:ext cx="1955041" cy="40703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400" b="1" spc="50" dirty="0">
                  <a:ln w="12700" cmpd="sng">
                    <a:solidFill>
                      <a:srgbClr val="C000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Sand Fairway</a:t>
              </a: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7274610" y="3057578"/>
            <a:ext cx="1531620" cy="2181225"/>
            <a:chOff x="7248460" y="3057578"/>
            <a:chExt cx="1531620" cy="2181225"/>
          </a:xfrm>
        </p:grpSpPr>
        <p:grpSp>
          <p:nvGrpSpPr>
            <p:cNvPr id="80" name="Group 32"/>
            <p:cNvGrpSpPr>
              <a:grpSpLocks/>
            </p:cNvGrpSpPr>
            <p:nvPr/>
          </p:nvGrpSpPr>
          <p:grpSpPr bwMode="auto">
            <a:xfrm>
              <a:off x="7249413" y="3057578"/>
              <a:ext cx="1530667" cy="937260"/>
              <a:chOff x="3708" y="1774"/>
              <a:chExt cx="1607" cy="837"/>
            </a:xfrm>
          </p:grpSpPr>
          <p:sp>
            <p:nvSpPr>
              <p:cNvPr id="81" name="Rectangle 12"/>
              <p:cNvSpPr>
                <a:spLocks noChangeArrowheads="1"/>
              </p:cNvSpPr>
              <p:nvPr/>
            </p:nvSpPr>
            <p:spPr bwMode="auto">
              <a:xfrm>
                <a:off x="3722" y="1774"/>
                <a:ext cx="1580" cy="83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1200" dirty="0"/>
              </a:p>
            </p:txBody>
          </p:sp>
          <p:sp>
            <p:nvSpPr>
              <p:cNvPr id="82" name="Freeform 17"/>
              <p:cNvSpPr>
                <a:spLocks/>
              </p:cNvSpPr>
              <p:nvPr/>
            </p:nvSpPr>
            <p:spPr bwMode="auto">
              <a:xfrm>
                <a:off x="3717" y="1926"/>
                <a:ext cx="1589" cy="669"/>
              </a:xfrm>
              <a:custGeom>
                <a:avLst/>
                <a:gdLst>
                  <a:gd name="T0" fmla="*/ 9 w 1589"/>
                  <a:gd name="T1" fmla="*/ 0 h 669"/>
                  <a:gd name="T2" fmla="*/ 381 w 1589"/>
                  <a:gd name="T3" fmla="*/ 19 h 669"/>
                  <a:gd name="T4" fmla="*/ 1068 w 1589"/>
                  <a:gd name="T5" fmla="*/ 19 h 669"/>
                  <a:gd name="T6" fmla="*/ 1589 w 1589"/>
                  <a:gd name="T7" fmla="*/ 37 h 669"/>
                  <a:gd name="T8" fmla="*/ 1589 w 1589"/>
                  <a:gd name="T9" fmla="*/ 669 h 669"/>
                  <a:gd name="T10" fmla="*/ 0 w 1589"/>
                  <a:gd name="T11" fmla="*/ 669 h 6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9"/>
                  <a:gd name="T19" fmla="*/ 0 h 669"/>
                  <a:gd name="T20" fmla="*/ 1589 w 1589"/>
                  <a:gd name="T21" fmla="*/ 669 h 6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9" h="669">
                    <a:moveTo>
                      <a:pt x="9" y="0"/>
                    </a:moveTo>
                    <a:lnTo>
                      <a:pt x="381" y="19"/>
                    </a:lnTo>
                    <a:lnTo>
                      <a:pt x="1068" y="19"/>
                    </a:lnTo>
                    <a:lnTo>
                      <a:pt x="1589" y="37"/>
                    </a:lnTo>
                    <a:lnTo>
                      <a:pt x="1589" y="669"/>
                    </a:lnTo>
                    <a:lnTo>
                      <a:pt x="0" y="669"/>
                    </a:lnTo>
                  </a:path>
                </a:pathLst>
              </a:custGeom>
              <a:solidFill>
                <a:srgbClr val="D4A97E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83" name="Freeform 18"/>
              <p:cNvSpPr>
                <a:spLocks/>
              </p:cNvSpPr>
              <p:nvPr/>
            </p:nvSpPr>
            <p:spPr bwMode="auto">
              <a:xfrm>
                <a:off x="3713" y="2094"/>
                <a:ext cx="1598" cy="510"/>
              </a:xfrm>
              <a:custGeom>
                <a:avLst/>
                <a:gdLst>
                  <a:gd name="T0" fmla="*/ 9 w 1598"/>
                  <a:gd name="T1" fmla="*/ 0 h 464"/>
                  <a:gd name="T2" fmla="*/ 538 w 1598"/>
                  <a:gd name="T3" fmla="*/ 18 h 464"/>
                  <a:gd name="T4" fmla="*/ 1114 w 1598"/>
                  <a:gd name="T5" fmla="*/ 18 h 464"/>
                  <a:gd name="T6" fmla="*/ 1598 w 1598"/>
                  <a:gd name="T7" fmla="*/ 28 h 464"/>
                  <a:gd name="T8" fmla="*/ 1598 w 1598"/>
                  <a:gd name="T9" fmla="*/ 464 h 464"/>
                  <a:gd name="T10" fmla="*/ 0 w 1598"/>
                  <a:gd name="T11" fmla="*/ 464 h 46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98"/>
                  <a:gd name="T19" fmla="*/ 0 h 464"/>
                  <a:gd name="T20" fmla="*/ 1598 w 1598"/>
                  <a:gd name="T21" fmla="*/ 464 h 46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98" h="464">
                    <a:moveTo>
                      <a:pt x="9" y="0"/>
                    </a:moveTo>
                    <a:lnTo>
                      <a:pt x="538" y="18"/>
                    </a:lnTo>
                    <a:lnTo>
                      <a:pt x="1114" y="18"/>
                    </a:lnTo>
                    <a:lnTo>
                      <a:pt x="1598" y="28"/>
                    </a:lnTo>
                    <a:lnTo>
                      <a:pt x="1598" y="464"/>
                    </a:lnTo>
                    <a:lnTo>
                      <a:pt x="0" y="464"/>
                    </a:lnTo>
                  </a:path>
                </a:pathLst>
              </a:cu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84" name="Freeform 19"/>
              <p:cNvSpPr>
                <a:spLocks/>
              </p:cNvSpPr>
              <p:nvPr/>
            </p:nvSpPr>
            <p:spPr bwMode="auto">
              <a:xfrm>
                <a:off x="3708" y="2474"/>
                <a:ext cx="1607" cy="130"/>
              </a:xfrm>
              <a:custGeom>
                <a:avLst/>
                <a:gdLst>
                  <a:gd name="T0" fmla="*/ 19 w 1607"/>
                  <a:gd name="T1" fmla="*/ 0 h 288"/>
                  <a:gd name="T2" fmla="*/ 604 w 1607"/>
                  <a:gd name="T3" fmla="*/ 9 h 288"/>
                  <a:gd name="T4" fmla="*/ 1607 w 1607"/>
                  <a:gd name="T5" fmla="*/ 37 h 288"/>
                  <a:gd name="T6" fmla="*/ 1607 w 1607"/>
                  <a:gd name="T7" fmla="*/ 288 h 288"/>
                  <a:gd name="T8" fmla="*/ 0 w 1607"/>
                  <a:gd name="T9" fmla="*/ 288 h 2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07"/>
                  <a:gd name="T16" fmla="*/ 0 h 288"/>
                  <a:gd name="T17" fmla="*/ 1607 w 1607"/>
                  <a:gd name="T18" fmla="*/ 288 h 2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07" h="288">
                    <a:moveTo>
                      <a:pt x="19" y="0"/>
                    </a:moveTo>
                    <a:lnTo>
                      <a:pt x="604" y="9"/>
                    </a:lnTo>
                    <a:lnTo>
                      <a:pt x="1607" y="37"/>
                    </a:lnTo>
                    <a:lnTo>
                      <a:pt x="1607" y="288"/>
                    </a:lnTo>
                    <a:lnTo>
                      <a:pt x="0" y="288"/>
                    </a:lnTo>
                  </a:path>
                </a:pathLst>
              </a:custGeom>
              <a:solidFill>
                <a:srgbClr val="FF9B37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85" name="Line 21"/>
              <p:cNvSpPr>
                <a:spLocks noChangeShapeType="1"/>
              </p:cNvSpPr>
              <p:nvPr/>
            </p:nvSpPr>
            <p:spPr bwMode="auto">
              <a:xfrm>
                <a:off x="4512" y="2121"/>
                <a:ext cx="0" cy="372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headEnd type="arrow" w="med" len="med"/>
                <a:tailEnd type="arrow" w="med" len="med"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</p:grpSp>
        <p:grpSp>
          <p:nvGrpSpPr>
            <p:cNvPr id="92" name="Group 44"/>
            <p:cNvGrpSpPr>
              <a:grpSpLocks/>
            </p:cNvGrpSpPr>
            <p:nvPr/>
          </p:nvGrpSpPr>
          <p:grpSpPr bwMode="auto">
            <a:xfrm>
              <a:off x="7248460" y="4286303"/>
              <a:ext cx="1519238" cy="952500"/>
              <a:chOff x="3738" y="2871"/>
              <a:chExt cx="1595" cy="1000"/>
            </a:xfrm>
          </p:grpSpPr>
          <p:sp>
            <p:nvSpPr>
              <p:cNvPr id="93" name="Rectangle 11"/>
              <p:cNvSpPr>
                <a:spLocks noChangeArrowheads="1"/>
              </p:cNvSpPr>
              <p:nvPr/>
            </p:nvSpPr>
            <p:spPr bwMode="auto">
              <a:xfrm>
                <a:off x="3753" y="2871"/>
                <a:ext cx="1580" cy="98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1200" dirty="0"/>
              </a:p>
            </p:txBody>
          </p:sp>
          <p:sp>
            <p:nvSpPr>
              <p:cNvPr id="94" name="Freeform 38"/>
              <p:cNvSpPr>
                <a:spLocks/>
              </p:cNvSpPr>
              <p:nvPr/>
            </p:nvSpPr>
            <p:spPr bwMode="auto">
              <a:xfrm>
                <a:off x="3747" y="2996"/>
                <a:ext cx="1569" cy="875"/>
              </a:xfrm>
              <a:custGeom>
                <a:avLst/>
                <a:gdLst>
                  <a:gd name="T0" fmla="*/ 0 w 1569"/>
                  <a:gd name="T1" fmla="*/ 0 h 744"/>
                  <a:gd name="T2" fmla="*/ 567 w 1569"/>
                  <a:gd name="T3" fmla="*/ 106 h 744"/>
                  <a:gd name="T4" fmla="*/ 1569 w 1569"/>
                  <a:gd name="T5" fmla="*/ 310 h 744"/>
                  <a:gd name="T6" fmla="*/ 1569 w 1569"/>
                  <a:gd name="T7" fmla="*/ 744 h 744"/>
                  <a:gd name="T8" fmla="*/ 9 w 1569"/>
                  <a:gd name="T9" fmla="*/ 744 h 7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69"/>
                  <a:gd name="T16" fmla="*/ 0 h 744"/>
                  <a:gd name="T17" fmla="*/ 1569 w 1569"/>
                  <a:gd name="T18" fmla="*/ 744 h 7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69" h="744">
                    <a:moveTo>
                      <a:pt x="0" y="0"/>
                    </a:moveTo>
                    <a:lnTo>
                      <a:pt x="567" y="106"/>
                    </a:lnTo>
                    <a:lnTo>
                      <a:pt x="1569" y="310"/>
                    </a:lnTo>
                    <a:lnTo>
                      <a:pt x="1569" y="744"/>
                    </a:lnTo>
                    <a:lnTo>
                      <a:pt x="9" y="744"/>
                    </a:lnTo>
                  </a:path>
                </a:pathLst>
              </a:custGeom>
              <a:solidFill>
                <a:srgbClr val="D4A97E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95" name="Freeform 39"/>
              <p:cNvSpPr>
                <a:spLocks/>
              </p:cNvSpPr>
              <p:nvPr/>
            </p:nvSpPr>
            <p:spPr bwMode="auto">
              <a:xfrm>
                <a:off x="3738" y="3121"/>
                <a:ext cx="1587" cy="750"/>
              </a:xfrm>
              <a:custGeom>
                <a:avLst/>
                <a:gdLst>
                  <a:gd name="T0" fmla="*/ 0 w 1587"/>
                  <a:gd name="T1" fmla="*/ 0 h 638"/>
                  <a:gd name="T2" fmla="*/ 1587 w 1587"/>
                  <a:gd name="T3" fmla="*/ 328 h 638"/>
                  <a:gd name="T4" fmla="*/ 1587 w 1587"/>
                  <a:gd name="T5" fmla="*/ 638 h 638"/>
                  <a:gd name="T6" fmla="*/ 18 w 1587"/>
                  <a:gd name="T7" fmla="*/ 638 h 63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87"/>
                  <a:gd name="T13" fmla="*/ 0 h 638"/>
                  <a:gd name="T14" fmla="*/ 1587 w 1587"/>
                  <a:gd name="T15" fmla="*/ 638 h 63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87" h="638">
                    <a:moveTo>
                      <a:pt x="0" y="0"/>
                    </a:moveTo>
                    <a:lnTo>
                      <a:pt x="1587" y="328"/>
                    </a:lnTo>
                    <a:lnTo>
                      <a:pt x="1587" y="638"/>
                    </a:lnTo>
                    <a:lnTo>
                      <a:pt x="18" y="638"/>
                    </a:lnTo>
                  </a:path>
                </a:pathLst>
              </a:cu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96" name="Freeform 40"/>
              <p:cNvSpPr>
                <a:spLocks/>
              </p:cNvSpPr>
              <p:nvPr/>
            </p:nvSpPr>
            <p:spPr bwMode="auto">
              <a:xfrm>
                <a:off x="3747" y="3610"/>
                <a:ext cx="1197" cy="250"/>
              </a:xfrm>
              <a:custGeom>
                <a:avLst/>
                <a:gdLst>
                  <a:gd name="T0" fmla="*/ 9 w 1197"/>
                  <a:gd name="T1" fmla="*/ 0 h 213"/>
                  <a:gd name="T2" fmla="*/ 1197 w 1197"/>
                  <a:gd name="T3" fmla="*/ 213 h 213"/>
                  <a:gd name="T4" fmla="*/ 0 w 1197"/>
                  <a:gd name="T5" fmla="*/ 213 h 213"/>
                  <a:gd name="T6" fmla="*/ 0 60000 65536"/>
                  <a:gd name="T7" fmla="*/ 0 60000 65536"/>
                  <a:gd name="T8" fmla="*/ 0 60000 65536"/>
                  <a:gd name="T9" fmla="*/ 0 w 1197"/>
                  <a:gd name="T10" fmla="*/ 0 h 213"/>
                  <a:gd name="T11" fmla="*/ 1197 w 1197"/>
                  <a:gd name="T12" fmla="*/ 213 h 21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97" h="213">
                    <a:moveTo>
                      <a:pt x="9" y="0"/>
                    </a:moveTo>
                    <a:lnTo>
                      <a:pt x="1197" y="213"/>
                    </a:lnTo>
                    <a:lnTo>
                      <a:pt x="0" y="213"/>
                    </a:lnTo>
                  </a:path>
                </a:pathLst>
              </a:custGeom>
              <a:solidFill>
                <a:srgbClr val="FF9B37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97" name="Line 29"/>
              <p:cNvSpPr>
                <a:spLocks noChangeShapeType="1"/>
              </p:cNvSpPr>
              <p:nvPr/>
            </p:nvSpPr>
            <p:spPr bwMode="auto">
              <a:xfrm>
                <a:off x="4455" y="3292"/>
                <a:ext cx="0" cy="463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headEnd type="arrow" w="med" len="med"/>
                <a:tailEnd type="arrow" w="med" len="med"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</p:grpSp>
        <p:sp>
          <p:nvSpPr>
            <p:cNvPr id="98" name="Content Placeholder 2"/>
            <p:cNvSpPr>
              <a:spLocks/>
            </p:cNvSpPr>
            <p:nvPr/>
          </p:nvSpPr>
          <p:spPr bwMode="auto">
            <a:xfrm>
              <a:off x="8003792" y="3546210"/>
              <a:ext cx="572649" cy="2690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eaLnBrk="0" hangingPunct="0">
                <a:spcBef>
                  <a:spcPct val="20000"/>
                </a:spcBef>
              </a:pPr>
              <a:r>
                <a:rPr lang="en-US" sz="1200" b="1" dirty="0">
                  <a:latin typeface="Verdana" pitchFamily="34" charset="0"/>
                </a:rPr>
                <a:t>TVT</a:t>
              </a:r>
            </a:p>
          </p:txBody>
        </p:sp>
        <p:sp>
          <p:nvSpPr>
            <p:cNvPr id="100" name="Content Placeholder 2"/>
            <p:cNvSpPr>
              <a:spLocks/>
            </p:cNvSpPr>
            <p:nvPr/>
          </p:nvSpPr>
          <p:spPr bwMode="auto">
            <a:xfrm>
              <a:off x="7907589" y="4817798"/>
              <a:ext cx="558493" cy="2429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eaLnBrk="0" hangingPunct="0">
                <a:spcBef>
                  <a:spcPct val="20000"/>
                </a:spcBef>
              </a:pPr>
              <a:r>
                <a:rPr lang="en-US" sz="1200" b="1" dirty="0">
                  <a:latin typeface="Verdana" pitchFamily="34" charset="0"/>
                </a:rPr>
                <a:t>TVT</a:t>
              </a:r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5264971" y="3057578"/>
            <a:ext cx="1530667" cy="2173605"/>
            <a:chOff x="5365368" y="3057578"/>
            <a:chExt cx="1530667" cy="2173605"/>
          </a:xfrm>
        </p:grpSpPr>
        <p:grpSp>
          <p:nvGrpSpPr>
            <p:cNvPr id="74" name="Group 30"/>
            <p:cNvGrpSpPr>
              <a:grpSpLocks/>
            </p:cNvGrpSpPr>
            <p:nvPr/>
          </p:nvGrpSpPr>
          <p:grpSpPr bwMode="auto">
            <a:xfrm>
              <a:off x="5365368" y="3057578"/>
              <a:ext cx="1530667" cy="957262"/>
              <a:chOff x="1737" y="1774"/>
              <a:chExt cx="1607" cy="855"/>
            </a:xfrm>
          </p:grpSpPr>
          <p:sp>
            <p:nvSpPr>
              <p:cNvPr id="75" name="Rectangle 9"/>
              <p:cNvSpPr>
                <a:spLocks noChangeArrowheads="1"/>
              </p:cNvSpPr>
              <p:nvPr/>
            </p:nvSpPr>
            <p:spPr bwMode="auto">
              <a:xfrm>
                <a:off x="1751" y="1774"/>
                <a:ext cx="1580" cy="83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1200" dirty="0"/>
              </a:p>
            </p:txBody>
          </p:sp>
          <p:sp>
            <p:nvSpPr>
              <p:cNvPr id="76" name="Freeform 13"/>
              <p:cNvSpPr>
                <a:spLocks/>
              </p:cNvSpPr>
              <p:nvPr/>
            </p:nvSpPr>
            <p:spPr bwMode="auto">
              <a:xfrm>
                <a:off x="1747" y="1951"/>
                <a:ext cx="1589" cy="669"/>
              </a:xfrm>
              <a:custGeom>
                <a:avLst/>
                <a:gdLst>
                  <a:gd name="T0" fmla="*/ 9 w 1589"/>
                  <a:gd name="T1" fmla="*/ 0 h 669"/>
                  <a:gd name="T2" fmla="*/ 381 w 1589"/>
                  <a:gd name="T3" fmla="*/ 19 h 669"/>
                  <a:gd name="T4" fmla="*/ 1068 w 1589"/>
                  <a:gd name="T5" fmla="*/ 19 h 669"/>
                  <a:gd name="T6" fmla="*/ 1589 w 1589"/>
                  <a:gd name="T7" fmla="*/ 37 h 669"/>
                  <a:gd name="T8" fmla="*/ 1589 w 1589"/>
                  <a:gd name="T9" fmla="*/ 669 h 669"/>
                  <a:gd name="T10" fmla="*/ 0 w 1589"/>
                  <a:gd name="T11" fmla="*/ 669 h 6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9"/>
                  <a:gd name="T19" fmla="*/ 0 h 669"/>
                  <a:gd name="T20" fmla="*/ 1589 w 1589"/>
                  <a:gd name="T21" fmla="*/ 669 h 6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9" h="669">
                    <a:moveTo>
                      <a:pt x="9" y="0"/>
                    </a:moveTo>
                    <a:lnTo>
                      <a:pt x="381" y="19"/>
                    </a:lnTo>
                    <a:lnTo>
                      <a:pt x="1068" y="19"/>
                    </a:lnTo>
                    <a:lnTo>
                      <a:pt x="1589" y="37"/>
                    </a:lnTo>
                    <a:lnTo>
                      <a:pt x="1589" y="669"/>
                    </a:lnTo>
                    <a:lnTo>
                      <a:pt x="0" y="669"/>
                    </a:lnTo>
                  </a:path>
                </a:pathLst>
              </a:custGeom>
              <a:solidFill>
                <a:srgbClr val="D4A97E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77" name="Freeform 15"/>
              <p:cNvSpPr>
                <a:spLocks/>
              </p:cNvSpPr>
              <p:nvPr/>
            </p:nvSpPr>
            <p:spPr bwMode="auto">
              <a:xfrm>
                <a:off x="1742" y="2119"/>
                <a:ext cx="1598" cy="510"/>
              </a:xfrm>
              <a:custGeom>
                <a:avLst/>
                <a:gdLst>
                  <a:gd name="T0" fmla="*/ 9 w 1598"/>
                  <a:gd name="T1" fmla="*/ 0 h 464"/>
                  <a:gd name="T2" fmla="*/ 538 w 1598"/>
                  <a:gd name="T3" fmla="*/ 18 h 464"/>
                  <a:gd name="T4" fmla="*/ 1114 w 1598"/>
                  <a:gd name="T5" fmla="*/ 18 h 464"/>
                  <a:gd name="T6" fmla="*/ 1598 w 1598"/>
                  <a:gd name="T7" fmla="*/ 28 h 464"/>
                  <a:gd name="T8" fmla="*/ 1598 w 1598"/>
                  <a:gd name="T9" fmla="*/ 464 h 464"/>
                  <a:gd name="T10" fmla="*/ 0 w 1598"/>
                  <a:gd name="T11" fmla="*/ 464 h 46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98"/>
                  <a:gd name="T19" fmla="*/ 0 h 464"/>
                  <a:gd name="T20" fmla="*/ 1598 w 1598"/>
                  <a:gd name="T21" fmla="*/ 464 h 46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98" h="464">
                    <a:moveTo>
                      <a:pt x="9" y="0"/>
                    </a:moveTo>
                    <a:lnTo>
                      <a:pt x="538" y="18"/>
                    </a:lnTo>
                    <a:lnTo>
                      <a:pt x="1114" y="18"/>
                    </a:lnTo>
                    <a:lnTo>
                      <a:pt x="1598" y="28"/>
                    </a:lnTo>
                    <a:lnTo>
                      <a:pt x="1598" y="464"/>
                    </a:lnTo>
                    <a:lnTo>
                      <a:pt x="0" y="464"/>
                    </a:lnTo>
                  </a:path>
                </a:pathLst>
              </a:cu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78" name="Freeform 16"/>
              <p:cNvSpPr>
                <a:spLocks/>
              </p:cNvSpPr>
              <p:nvPr/>
            </p:nvSpPr>
            <p:spPr bwMode="auto">
              <a:xfrm>
                <a:off x="1737" y="2499"/>
                <a:ext cx="1607" cy="130"/>
              </a:xfrm>
              <a:custGeom>
                <a:avLst/>
                <a:gdLst>
                  <a:gd name="T0" fmla="*/ 19 w 1607"/>
                  <a:gd name="T1" fmla="*/ 0 h 288"/>
                  <a:gd name="T2" fmla="*/ 604 w 1607"/>
                  <a:gd name="T3" fmla="*/ 9 h 288"/>
                  <a:gd name="T4" fmla="*/ 1607 w 1607"/>
                  <a:gd name="T5" fmla="*/ 37 h 288"/>
                  <a:gd name="T6" fmla="*/ 1607 w 1607"/>
                  <a:gd name="T7" fmla="*/ 288 h 288"/>
                  <a:gd name="T8" fmla="*/ 0 w 1607"/>
                  <a:gd name="T9" fmla="*/ 288 h 2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07"/>
                  <a:gd name="T16" fmla="*/ 0 h 288"/>
                  <a:gd name="T17" fmla="*/ 1607 w 1607"/>
                  <a:gd name="T18" fmla="*/ 288 h 2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07" h="288">
                    <a:moveTo>
                      <a:pt x="19" y="0"/>
                    </a:moveTo>
                    <a:lnTo>
                      <a:pt x="604" y="9"/>
                    </a:lnTo>
                    <a:lnTo>
                      <a:pt x="1607" y="37"/>
                    </a:lnTo>
                    <a:lnTo>
                      <a:pt x="1607" y="288"/>
                    </a:lnTo>
                    <a:lnTo>
                      <a:pt x="0" y="288"/>
                    </a:lnTo>
                  </a:path>
                </a:pathLst>
              </a:custGeom>
              <a:solidFill>
                <a:srgbClr val="FF9B37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79" name="Line 20"/>
              <p:cNvSpPr>
                <a:spLocks noChangeShapeType="1"/>
              </p:cNvSpPr>
              <p:nvPr/>
            </p:nvSpPr>
            <p:spPr bwMode="auto">
              <a:xfrm>
                <a:off x="2541" y="2146"/>
                <a:ext cx="0" cy="372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headEnd type="arrow" w="med" len="med"/>
                <a:tailEnd type="arrow" w="med" len="med"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</p:grpSp>
        <p:grpSp>
          <p:nvGrpSpPr>
            <p:cNvPr id="86" name="Group 43"/>
            <p:cNvGrpSpPr>
              <a:grpSpLocks/>
            </p:cNvGrpSpPr>
            <p:nvPr/>
          </p:nvGrpSpPr>
          <p:grpSpPr bwMode="auto">
            <a:xfrm>
              <a:off x="5367273" y="4286303"/>
              <a:ext cx="1516380" cy="944880"/>
              <a:chOff x="1763" y="2871"/>
              <a:chExt cx="1592" cy="992"/>
            </a:xfrm>
          </p:grpSpPr>
          <p:sp>
            <p:nvSpPr>
              <p:cNvPr id="87" name="Rectangle 10"/>
              <p:cNvSpPr>
                <a:spLocks noChangeArrowheads="1"/>
              </p:cNvSpPr>
              <p:nvPr/>
            </p:nvSpPr>
            <p:spPr bwMode="auto">
              <a:xfrm>
                <a:off x="1775" y="2871"/>
                <a:ext cx="1580" cy="98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1200" dirty="0"/>
              </a:p>
            </p:txBody>
          </p:sp>
          <p:sp>
            <p:nvSpPr>
              <p:cNvPr id="88" name="Freeform 34"/>
              <p:cNvSpPr>
                <a:spLocks/>
              </p:cNvSpPr>
              <p:nvPr/>
            </p:nvSpPr>
            <p:spPr bwMode="auto">
              <a:xfrm>
                <a:off x="1772" y="2988"/>
                <a:ext cx="1569" cy="875"/>
              </a:xfrm>
              <a:custGeom>
                <a:avLst/>
                <a:gdLst>
                  <a:gd name="T0" fmla="*/ 0 w 1569"/>
                  <a:gd name="T1" fmla="*/ 0 h 744"/>
                  <a:gd name="T2" fmla="*/ 567 w 1569"/>
                  <a:gd name="T3" fmla="*/ 106 h 744"/>
                  <a:gd name="T4" fmla="*/ 1569 w 1569"/>
                  <a:gd name="T5" fmla="*/ 310 h 744"/>
                  <a:gd name="T6" fmla="*/ 1569 w 1569"/>
                  <a:gd name="T7" fmla="*/ 744 h 744"/>
                  <a:gd name="T8" fmla="*/ 9 w 1569"/>
                  <a:gd name="T9" fmla="*/ 744 h 7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69"/>
                  <a:gd name="T16" fmla="*/ 0 h 744"/>
                  <a:gd name="T17" fmla="*/ 1569 w 1569"/>
                  <a:gd name="T18" fmla="*/ 744 h 7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69" h="744">
                    <a:moveTo>
                      <a:pt x="0" y="0"/>
                    </a:moveTo>
                    <a:lnTo>
                      <a:pt x="567" y="106"/>
                    </a:lnTo>
                    <a:lnTo>
                      <a:pt x="1569" y="310"/>
                    </a:lnTo>
                    <a:lnTo>
                      <a:pt x="1569" y="744"/>
                    </a:lnTo>
                    <a:lnTo>
                      <a:pt x="9" y="744"/>
                    </a:lnTo>
                  </a:path>
                </a:pathLst>
              </a:custGeom>
              <a:solidFill>
                <a:srgbClr val="D4A97E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89" name="Freeform 36"/>
              <p:cNvSpPr>
                <a:spLocks/>
              </p:cNvSpPr>
              <p:nvPr/>
            </p:nvSpPr>
            <p:spPr bwMode="auto">
              <a:xfrm>
                <a:off x="1763" y="3112"/>
                <a:ext cx="1587" cy="751"/>
              </a:xfrm>
              <a:custGeom>
                <a:avLst/>
                <a:gdLst>
                  <a:gd name="T0" fmla="*/ 0 w 1587"/>
                  <a:gd name="T1" fmla="*/ 0 h 638"/>
                  <a:gd name="T2" fmla="*/ 1587 w 1587"/>
                  <a:gd name="T3" fmla="*/ 328 h 638"/>
                  <a:gd name="T4" fmla="*/ 1587 w 1587"/>
                  <a:gd name="T5" fmla="*/ 638 h 638"/>
                  <a:gd name="T6" fmla="*/ 18 w 1587"/>
                  <a:gd name="T7" fmla="*/ 638 h 63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87"/>
                  <a:gd name="T13" fmla="*/ 0 h 638"/>
                  <a:gd name="T14" fmla="*/ 1587 w 1587"/>
                  <a:gd name="T15" fmla="*/ 638 h 63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87" h="638">
                    <a:moveTo>
                      <a:pt x="0" y="0"/>
                    </a:moveTo>
                    <a:lnTo>
                      <a:pt x="1587" y="328"/>
                    </a:lnTo>
                    <a:lnTo>
                      <a:pt x="1587" y="638"/>
                    </a:lnTo>
                    <a:lnTo>
                      <a:pt x="18" y="638"/>
                    </a:lnTo>
                  </a:path>
                </a:pathLst>
              </a:cu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90" name="Freeform 37"/>
              <p:cNvSpPr>
                <a:spLocks/>
              </p:cNvSpPr>
              <p:nvPr/>
            </p:nvSpPr>
            <p:spPr bwMode="auto">
              <a:xfrm>
                <a:off x="1772" y="3602"/>
                <a:ext cx="1197" cy="250"/>
              </a:xfrm>
              <a:custGeom>
                <a:avLst/>
                <a:gdLst>
                  <a:gd name="T0" fmla="*/ 9 w 1197"/>
                  <a:gd name="T1" fmla="*/ 0 h 213"/>
                  <a:gd name="T2" fmla="*/ 1197 w 1197"/>
                  <a:gd name="T3" fmla="*/ 213 h 213"/>
                  <a:gd name="T4" fmla="*/ 0 w 1197"/>
                  <a:gd name="T5" fmla="*/ 213 h 213"/>
                  <a:gd name="T6" fmla="*/ 0 60000 65536"/>
                  <a:gd name="T7" fmla="*/ 0 60000 65536"/>
                  <a:gd name="T8" fmla="*/ 0 60000 65536"/>
                  <a:gd name="T9" fmla="*/ 0 w 1197"/>
                  <a:gd name="T10" fmla="*/ 0 h 213"/>
                  <a:gd name="T11" fmla="*/ 1197 w 1197"/>
                  <a:gd name="T12" fmla="*/ 213 h 21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97" h="213">
                    <a:moveTo>
                      <a:pt x="9" y="0"/>
                    </a:moveTo>
                    <a:lnTo>
                      <a:pt x="1197" y="213"/>
                    </a:lnTo>
                    <a:lnTo>
                      <a:pt x="0" y="213"/>
                    </a:lnTo>
                  </a:path>
                </a:pathLst>
              </a:custGeom>
              <a:solidFill>
                <a:srgbClr val="FF9B37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91" name="Line 28"/>
              <p:cNvSpPr>
                <a:spLocks noChangeShapeType="1"/>
              </p:cNvSpPr>
              <p:nvPr/>
            </p:nvSpPr>
            <p:spPr bwMode="auto">
              <a:xfrm rot="1187932">
                <a:off x="2333" y="3270"/>
                <a:ext cx="36" cy="435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headEnd type="arrow" w="med" len="med"/>
                <a:tailEnd type="arrow" w="med" len="med"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</p:grpSp>
        <p:sp>
          <p:nvSpPr>
            <p:cNvPr id="99" name="Content Placeholder 2"/>
            <p:cNvSpPr>
              <a:spLocks/>
            </p:cNvSpPr>
            <p:nvPr/>
          </p:nvSpPr>
          <p:spPr bwMode="auto">
            <a:xfrm>
              <a:off x="6102603" y="3578595"/>
              <a:ext cx="502920" cy="270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eaLnBrk="0" hangingPunct="0">
                <a:spcBef>
                  <a:spcPct val="20000"/>
                </a:spcBef>
              </a:pPr>
              <a:r>
                <a:rPr lang="en-US" sz="1200" b="1" dirty="0">
                  <a:latin typeface="Verdana" pitchFamily="34" charset="0"/>
                </a:rPr>
                <a:t>TST</a:t>
              </a:r>
            </a:p>
          </p:txBody>
        </p:sp>
        <p:sp>
          <p:nvSpPr>
            <p:cNvPr id="101" name="Content Placeholder 2"/>
            <p:cNvSpPr>
              <a:spLocks/>
            </p:cNvSpPr>
            <p:nvPr/>
          </p:nvSpPr>
          <p:spPr bwMode="auto">
            <a:xfrm>
              <a:off x="5902578" y="4784460"/>
              <a:ext cx="502920" cy="270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eaLnBrk="0" hangingPunct="0">
                <a:spcBef>
                  <a:spcPct val="20000"/>
                </a:spcBef>
              </a:pPr>
              <a:r>
                <a:rPr lang="en-US" sz="1200" b="1" dirty="0">
                  <a:latin typeface="Verdana" pitchFamily="34" charset="0"/>
                </a:rPr>
                <a:t>TST</a:t>
              </a:r>
            </a:p>
          </p:txBody>
        </p:sp>
      </p:grpSp>
      <p:sp>
        <p:nvSpPr>
          <p:cNvPr id="103" name="Content Placeholder 2"/>
          <p:cNvSpPr>
            <a:spLocks/>
          </p:cNvSpPr>
          <p:nvPr/>
        </p:nvSpPr>
        <p:spPr bwMode="auto">
          <a:xfrm>
            <a:off x="4934601" y="2503151"/>
            <a:ext cx="219140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95000"/>
              </a:lnSpc>
              <a:spcBef>
                <a:spcPts val="1800"/>
              </a:spcBef>
            </a:pPr>
            <a:r>
              <a:rPr lang="en-US" sz="1200" b="1" dirty="0">
                <a:latin typeface="Verdana" pitchFamily="34" charset="0"/>
              </a:rPr>
              <a:t>True Stratigraphic Thickness (TST)</a:t>
            </a:r>
          </a:p>
        </p:txBody>
      </p:sp>
      <p:sp>
        <p:nvSpPr>
          <p:cNvPr id="104" name="Content Placeholder 2"/>
          <p:cNvSpPr>
            <a:spLocks/>
          </p:cNvSpPr>
          <p:nvPr/>
        </p:nvSpPr>
        <p:spPr bwMode="auto">
          <a:xfrm>
            <a:off x="7078721" y="2503151"/>
            <a:ext cx="1923399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95000"/>
              </a:lnSpc>
              <a:spcBef>
                <a:spcPts val="1800"/>
              </a:spcBef>
            </a:pPr>
            <a:r>
              <a:rPr lang="en-US" sz="1200" b="1" dirty="0">
                <a:latin typeface="Verdana" pitchFamily="34" charset="0"/>
              </a:rPr>
              <a:t>True Vertical Thickness (TVT)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Thickness Map</a:t>
            </a:r>
          </a:p>
        </p:txBody>
      </p:sp>
      <p:pic>
        <p:nvPicPr>
          <p:cNvPr id="19461" name="Picture 24"/>
          <p:cNvPicPr>
            <a:picLocks noChangeAspect="1" noChangeArrowheads="1"/>
          </p:cNvPicPr>
          <p:nvPr/>
        </p:nvPicPr>
        <p:blipFill>
          <a:blip r:embed="rId3" cstate="print"/>
          <a:srcRect l="81668" t="6625" r="9631" b="34842"/>
          <a:stretch>
            <a:fillRect/>
          </a:stretch>
        </p:blipFill>
        <p:spPr bwMode="auto">
          <a:xfrm>
            <a:off x="6808788" y="2292350"/>
            <a:ext cx="682625" cy="36322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3" name="TextBox 72"/>
          <p:cNvSpPr txBox="1"/>
          <p:nvPr/>
        </p:nvSpPr>
        <p:spPr>
          <a:xfrm>
            <a:off x="6477000" y="1616075"/>
            <a:ext cx="1217000" cy="61555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800" b="1" dirty="0">
                <a:latin typeface="+mn-lt"/>
              </a:rPr>
              <a:t>Isochron</a:t>
            </a:r>
          </a:p>
          <a:p>
            <a:pPr algn="ctr">
              <a:defRPr/>
            </a:pPr>
            <a:r>
              <a:rPr lang="en-US" sz="1600" dirty="0">
                <a:latin typeface="+mn-lt"/>
              </a:rPr>
              <a:t>(msec)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350838" y="1355725"/>
            <a:ext cx="5810250" cy="4816475"/>
            <a:chOff x="350838" y="1355725"/>
            <a:chExt cx="5810250" cy="4816475"/>
          </a:xfrm>
        </p:grpSpPr>
        <p:pic>
          <p:nvPicPr>
            <p:cNvPr id="19460" name="Picture 23"/>
            <p:cNvPicPr>
              <a:picLocks noChangeAspect="1" noChangeArrowheads="1"/>
            </p:cNvPicPr>
            <p:nvPr/>
          </p:nvPicPr>
          <p:blipFill>
            <a:blip r:embed="rId3" cstate="print"/>
            <a:srcRect l="4803" t="17255" r="79044" b="46281"/>
            <a:stretch>
              <a:fillRect/>
            </a:stretch>
          </p:blipFill>
          <p:spPr bwMode="auto">
            <a:xfrm>
              <a:off x="350838" y="1355725"/>
              <a:ext cx="5715000" cy="481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2" name="Picture 23"/>
            <p:cNvPicPr>
              <a:picLocks noChangeAspect="1" noChangeArrowheads="1"/>
            </p:cNvPicPr>
            <p:nvPr/>
          </p:nvPicPr>
          <p:blipFill>
            <a:blip r:embed="rId3" cstate="print"/>
            <a:srcRect l="4803" t="17255" r="30193" b="5875"/>
            <a:stretch>
              <a:fillRect/>
            </a:stretch>
          </p:blipFill>
          <p:spPr bwMode="auto">
            <a:xfrm>
              <a:off x="944563" y="1355725"/>
              <a:ext cx="5091112" cy="4756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3" name="Freeform 71"/>
            <p:cNvSpPr>
              <a:spLocks/>
            </p:cNvSpPr>
            <p:nvPr/>
          </p:nvSpPr>
          <p:spPr bwMode="auto">
            <a:xfrm>
              <a:off x="2687638" y="2790825"/>
              <a:ext cx="2257425" cy="2828925"/>
            </a:xfrm>
            <a:custGeom>
              <a:avLst/>
              <a:gdLst>
                <a:gd name="T0" fmla="*/ 0 w 1872"/>
                <a:gd name="T1" fmla="*/ 2147483647 h 2346"/>
                <a:gd name="T2" fmla="*/ 340275528 w 1872"/>
                <a:gd name="T3" fmla="*/ 2147483647 h 2346"/>
                <a:gd name="T4" fmla="*/ 567126181 w 1872"/>
                <a:gd name="T5" fmla="*/ 2147483647 h 2346"/>
                <a:gd name="T6" fmla="*/ 889951287 w 1872"/>
                <a:gd name="T7" fmla="*/ 2147483647 h 2346"/>
                <a:gd name="T8" fmla="*/ 1099351519 w 1872"/>
                <a:gd name="T9" fmla="*/ 2120041455 h 2346"/>
                <a:gd name="T10" fmla="*/ 1099351519 w 1872"/>
                <a:gd name="T11" fmla="*/ 1805960972 h 2346"/>
                <a:gd name="T12" fmla="*/ 1457077619 w 1872"/>
                <a:gd name="T13" fmla="*/ 1439534545 h 2346"/>
                <a:gd name="T14" fmla="*/ 1910778925 w 1872"/>
                <a:gd name="T15" fmla="*/ 1169076585 h 2346"/>
                <a:gd name="T16" fmla="*/ 2147483647 w 1872"/>
                <a:gd name="T17" fmla="*/ 828823130 h 2346"/>
                <a:gd name="T18" fmla="*/ 2147483647 w 1872"/>
                <a:gd name="T19" fmla="*/ 0 h 23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72"/>
                <a:gd name="T31" fmla="*/ 0 h 2346"/>
                <a:gd name="T32" fmla="*/ 1872 w 1872"/>
                <a:gd name="T33" fmla="*/ 2346 h 234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72" h="2346">
                  <a:moveTo>
                    <a:pt x="0" y="2346"/>
                  </a:moveTo>
                  <a:cubicBezTo>
                    <a:pt x="84" y="2264"/>
                    <a:pt x="169" y="2183"/>
                    <a:pt x="234" y="2106"/>
                  </a:cubicBezTo>
                  <a:cubicBezTo>
                    <a:pt x="299" y="2029"/>
                    <a:pt x="327" y="1963"/>
                    <a:pt x="390" y="1884"/>
                  </a:cubicBezTo>
                  <a:cubicBezTo>
                    <a:pt x="453" y="1805"/>
                    <a:pt x="551" y="1703"/>
                    <a:pt x="612" y="1632"/>
                  </a:cubicBezTo>
                  <a:cubicBezTo>
                    <a:pt x="673" y="1561"/>
                    <a:pt x="732" y="1523"/>
                    <a:pt x="756" y="1458"/>
                  </a:cubicBezTo>
                  <a:cubicBezTo>
                    <a:pt x="780" y="1393"/>
                    <a:pt x="715" y="1320"/>
                    <a:pt x="756" y="1242"/>
                  </a:cubicBezTo>
                  <a:cubicBezTo>
                    <a:pt x="797" y="1164"/>
                    <a:pt x="909" y="1063"/>
                    <a:pt x="1002" y="990"/>
                  </a:cubicBezTo>
                  <a:cubicBezTo>
                    <a:pt x="1095" y="917"/>
                    <a:pt x="1220" y="874"/>
                    <a:pt x="1314" y="804"/>
                  </a:cubicBezTo>
                  <a:cubicBezTo>
                    <a:pt x="1408" y="734"/>
                    <a:pt x="1473" y="704"/>
                    <a:pt x="1566" y="570"/>
                  </a:cubicBezTo>
                  <a:cubicBezTo>
                    <a:pt x="1659" y="436"/>
                    <a:pt x="1765" y="218"/>
                    <a:pt x="1872" y="0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64" name="Line 72"/>
            <p:cNvSpPr>
              <a:spLocks noChangeShapeType="1"/>
            </p:cNvSpPr>
            <p:nvPr/>
          </p:nvSpPr>
          <p:spPr bwMode="auto">
            <a:xfrm flipH="1" flipV="1">
              <a:off x="3765550" y="1812925"/>
              <a:ext cx="774700" cy="1238250"/>
            </a:xfrm>
            <a:prstGeom prst="line">
              <a:avLst/>
            </a:prstGeom>
            <a:noFill/>
            <a:ln w="57150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65" name="Line 73"/>
            <p:cNvSpPr>
              <a:spLocks noChangeShapeType="1"/>
            </p:cNvSpPr>
            <p:nvPr/>
          </p:nvSpPr>
          <p:spPr bwMode="auto">
            <a:xfrm flipV="1">
              <a:off x="3440113" y="2559050"/>
              <a:ext cx="254000" cy="1055688"/>
            </a:xfrm>
            <a:prstGeom prst="line">
              <a:avLst/>
            </a:prstGeom>
            <a:noFill/>
            <a:ln w="57150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66" name="Line 74"/>
            <p:cNvSpPr>
              <a:spLocks noChangeShapeType="1"/>
            </p:cNvSpPr>
            <p:nvPr/>
          </p:nvSpPr>
          <p:spPr bwMode="auto">
            <a:xfrm flipH="1" flipV="1">
              <a:off x="3556000" y="2565400"/>
              <a:ext cx="571500" cy="601663"/>
            </a:xfrm>
            <a:prstGeom prst="line">
              <a:avLst/>
            </a:prstGeom>
            <a:noFill/>
            <a:ln w="57150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67" name="Line 75"/>
            <p:cNvSpPr>
              <a:spLocks noChangeShapeType="1"/>
            </p:cNvSpPr>
            <p:nvPr/>
          </p:nvSpPr>
          <p:spPr bwMode="auto">
            <a:xfrm flipH="1" flipV="1">
              <a:off x="2687638" y="3173413"/>
              <a:ext cx="398462" cy="752475"/>
            </a:xfrm>
            <a:prstGeom prst="line">
              <a:avLst/>
            </a:prstGeom>
            <a:noFill/>
            <a:ln w="57150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68" name="Line 76"/>
            <p:cNvSpPr>
              <a:spLocks noChangeShapeType="1"/>
            </p:cNvSpPr>
            <p:nvPr/>
          </p:nvSpPr>
          <p:spPr bwMode="auto">
            <a:xfrm flipH="1" flipV="1">
              <a:off x="2795588" y="3673475"/>
              <a:ext cx="390525" cy="36513"/>
            </a:xfrm>
            <a:prstGeom prst="line">
              <a:avLst/>
            </a:prstGeom>
            <a:noFill/>
            <a:ln w="57150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69" name="Line 77"/>
            <p:cNvSpPr>
              <a:spLocks noChangeShapeType="1"/>
            </p:cNvSpPr>
            <p:nvPr/>
          </p:nvSpPr>
          <p:spPr bwMode="auto">
            <a:xfrm flipH="1" flipV="1">
              <a:off x="1550988" y="4129088"/>
              <a:ext cx="896937" cy="123825"/>
            </a:xfrm>
            <a:prstGeom prst="line">
              <a:avLst/>
            </a:prstGeom>
            <a:noFill/>
            <a:ln w="57150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70" name="Line 78"/>
            <p:cNvSpPr>
              <a:spLocks noChangeShapeType="1"/>
            </p:cNvSpPr>
            <p:nvPr/>
          </p:nvSpPr>
          <p:spPr bwMode="auto">
            <a:xfrm flipH="1" flipV="1">
              <a:off x="1196975" y="4035425"/>
              <a:ext cx="1366838" cy="1100138"/>
            </a:xfrm>
            <a:prstGeom prst="line">
              <a:avLst/>
            </a:prstGeom>
            <a:noFill/>
            <a:ln w="57150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71" name="Freeform 79"/>
            <p:cNvSpPr>
              <a:spLocks/>
            </p:cNvSpPr>
            <p:nvPr/>
          </p:nvSpPr>
          <p:spPr bwMode="auto">
            <a:xfrm>
              <a:off x="2122488" y="2833688"/>
              <a:ext cx="2541587" cy="2670175"/>
            </a:xfrm>
            <a:custGeom>
              <a:avLst/>
              <a:gdLst>
                <a:gd name="T0" fmla="*/ 2147483647 w 2106"/>
                <a:gd name="T1" fmla="*/ 0 h 2214"/>
                <a:gd name="T2" fmla="*/ 2147483647 w 2106"/>
                <a:gd name="T3" fmla="*/ 287997739 h 2214"/>
                <a:gd name="T4" fmla="*/ 2147483647 w 2106"/>
                <a:gd name="T5" fmla="*/ 410179373 h 2214"/>
                <a:gd name="T6" fmla="*/ 1765207987 w 2106"/>
                <a:gd name="T7" fmla="*/ 820357540 h 2214"/>
                <a:gd name="T8" fmla="*/ 1389445505 w 2106"/>
                <a:gd name="T9" fmla="*/ 977447942 h 2214"/>
                <a:gd name="T10" fmla="*/ 1083592021 w 2106"/>
                <a:gd name="T11" fmla="*/ 1396353169 h 2214"/>
                <a:gd name="T12" fmla="*/ 611705309 w 2106"/>
                <a:gd name="T13" fmla="*/ 1474897767 h 2214"/>
                <a:gd name="T14" fmla="*/ 375762632 w 2106"/>
                <a:gd name="T15" fmla="*/ 1727987793 h 2214"/>
                <a:gd name="T16" fmla="*/ 480625374 w 2106"/>
                <a:gd name="T17" fmla="*/ 2147483647 h 2214"/>
                <a:gd name="T18" fmla="*/ 550534673 w 2106"/>
                <a:gd name="T19" fmla="*/ 2147483647 h 2214"/>
                <a:gd name="T20" fmla="*/ 445670724 w 2106"/>
                <a:gd name="T21" fmla="*/ 2147483647 h 2214"/>
                <a:gd name="T22" fmla="*/ 0 w 2106"/>
                <a:gd name="T23" fmla="*/ 2147483647 h 22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106"/>
                <a:gd name="T37" fmla="*/ 0 h 2214"/>
                <a:gd name="T38" fmla="*/ 2106 w 2106"/>
                <a:gd name="T39" fmla="*/ 2214 h 22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106" h="2214">
                  <a:moveTo>
                    <a:pt x="2106" y="0"/>
                  </a:moveTo>
                  <a:cubicBezTo>
                    <a:pt x="2082" y="75"/>
                    <a:pt x="2059" y="151"/>
                    <a:pt x="1980" y="198"/>
                  </a:cubicBezTo>
                  <a:cubicBezTo>
                    <a:pt x="1901" y="245"/>
                    <a:pt x="1760" y="221"/>
                    <a:pt x="1632" y="282"/>
                  </a:cubicBezTo>
                  <a:cubicBezTo>
                    <a:pt x="1504" y="343"/>
                    <a:pt x="1325" y="499"/>
                    <a:pt x="1212" y="564"/>
                  </a:cubicBezTo>
                  <a:cubicBezTo>
                    <a:pt x="1099" y="629"/>
                    <a:pt x="1032" y="606"/>
                    <a:pt x="954" y="672"/>
                  </a:cubicBezTo>
                  <a:cubicBezTo>
                    <a:pt x="876" y="738"/>
                    <a:pt x="833" y="903"/>
                    <a:pt x="744" y="960"/>
                  </a:cubicBezTo>
                  <a:cubicBezTo>
                    <a:pt x="655" y="1017"/>
                    <a:pt x="501" y="976"/>
                    <a:pt x="420" y="1014"/>
                  </a:cubicBezTo>
                  <a:cubicBezTo>
                    <a:pt x="339" y="1052"/>
                    <a:pt x="273" y="1086"/>
                    <a:pt x="258" y="1188"/>
                  </a:cubicBezTo>
                  <a:cubicBezTo>
                    <a:pt x="243" y="1290"/>
                    <a:pt x="310" y="1511"/>
                    <a:pt x="330" y="1626"/>
                  </a:cubicBezTo>
                  <a:cubicBezTo>
                    <a:pt x="350" y="1741"/>
                    <a:pt x="382" y="1811"/>
                    <a:pt x="378" y="1878"/>
                  </a:cubicBezTo>
                  <a:cubicBezTo>
                    <a:pt x="374" y="1945"/>
                    <a:pt x="369" y="1972"/>
                    <a:pt x="306" y="2028"/>
                  </a:cubicBezTo>
                  <a:cubicBezTo>
                    <a:pt x="243" y="2084"/>
                    <a:pt x="121" y="2149"/>
                    <a:pt x="0" y="2214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72" name="Line 80"/>
            <p:cNvSpPr>
              <a:spLocks noChangeShapeType="1"/>
            </p:cNvSpPr>
            <p:nvPr/>
          </p:nvSpPr>
          <p:spPr bwMode="auto">
            <a:xfrm>
              <a:off x="4540250" y="3057525"/>
              <a:ext cx="152400" cy="217488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73" name="Line 81"/>
            <p:cNvSpPr>
              <a:spLocks noChangeShapeType="1"/>
            </p:cNvSpPr>
            <p:nvPr/>
          </p:nvSpPr>
          <p:spPr bwMode="auto">
            <a:xfrm flipH="1">
              <a:off x="3136900" y="3608388"/>
              <a:ext cx="303213" cy="1309687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74" name="Line 82"/>
            <p:cNvSpPr>
              <a:spLocks noChangeShapeType="1"/>
            </p:cNvSpPr>
            <p:nvPr/>
          </p:nvSpPr>
          <p:spPr bwMode="auto">
            <a:xfrm>
              <a:off x="4149725" y="3173413"/>
              <a:ext cx="361950" cy="384175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75" name="Line 83"/>
            <p:cNvSpPr>
              <a:spLocks noChangeShapeType="1"/>
            </p:cNvSpPr>
            <p:nvPr/>
          </p:nvSpPr>
          <p:spPr bwMode="auto">
            <a:xfrm>
              <a:off x="3106738" y="3956050"/>
              <a:ext cx="384175" cy="708025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76" name="Line 84"/>
            <p:cNvSpPr>
              <a:spLocks noChangeShapeType="1"/>
            </p:cNvSpPr>
            <p:nvPr/>
          </p:nvSpPr>
          <p:spPr bwMode="auto">
            <a:xfrm>
              <a:off x="3222625" y="3716338"/>
              <a:ext cx="984250" cy="65087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77" name="Line 85"/>
            <p:cNvSpPr>
              <a:spLocks noChangeShapeType="1"/>
            </p:cNvSpPr>
            <p:nvPr/>
          </p:nvSpPr>
          <p:spPr bwMode="auto">
            <a:xfrm>
              <a:off x="2840038" y="4527550"/>
              <a:ext cx="266700" cy="622300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78" name="Line 86"/>
            <p:cNvSpPr>
              <a:spLocks noChangeShapeType="1"/>
            </p:cNvSpPr>
            <p:nvPr/>
          </p:nvSpPr>
          <p:spPr bwMode="auto">
            <a:xfrm>
              <a:off x="2433638" y="4244975"/>
              <a:ext cx="1122362" cy="173038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79" name="Line 87"/>
            <p:cNvSpPr>
              <a:spLocks noChangeShapeType="1"/>
            </p:cNvSpPr>
            <p:nvPr/>
          </p:nvSpPr>
          <p:spPr bwMode="auto">
            <a:xfrm>
              <a:off x="2578100" y="5149850"/>
              <a:ext cx="341313" cy="254000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80" name="Line 88"/>
            <p:cNvSpPr>
              <a:spLocks noChangeShapeType="1"/>
            </p:cNvSpPr>
            <p:nvPr/>
          </p:nvSpPr>
          <p:spPr bwMode="auto">
            <a:xfrm>
              <a:off x="4684713" y="3282950"/>
              <a:ext cx="246062" cy="396875"/>
            </a:xfrm>
            <a:prstGeom prst="line">
              <a:avLst/>
            </a:prstGeom>
            <a:noFill/>
            <a:ln w="57150">
              <a:solidFill>
                <a:srgbClr val="9966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81" name="Line 89"/>
            <p:cNvSpPr>
              <a:spLocks noChangeShapeType="1"/>
            </p:cNvSpPr>
            <p:nvPr/>
          </p:nvSpPr>
          <p:spPr bwMode="auto">
            <a:xfrm>
              <a:off x="4503738" y="3571875"/>
              <a:ext cx="304800" cy="311150"/>
            </a:xfrm>
            <a:prstGeom prst="line">
              <a:avLst/>
            </a:prstGeom>
            <a:noFill/>
            <a:ln w="57150">
              <a:solidFill>
                <a:srgbClr val="9966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82" name="Line 90"/>
            <p:cNvSpPr>
              <a:spLocks noChangeShapeType="1"/>
            </p:cNvSpPr>
            <p:nvPr/>
          </p:nvSpPr>
          <p:spPr bwMode="auto">
            <a:xfrm flipH="1" flipV="1">
              <a:off x="4211638" y="3789363"/>
              <a:ext cx="636587" cy="53975"/>
            </a:xfrm>
            <a:prstGeom prst="line">
              <a:avLst/>
            </a:prstGeom>
            <a:noFill/>
            <a:ln w="57150">
              <a:solidFill>
                <a:srgbClr val="9966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83" name="Line 91"/>
            <p:cNvSpPr>
              <a:spLocks noChangeShapeType="1"/>
            </p:cNvSpPr>
            <p:nvPr/>
          </p:nvSpPr>
          <p:spPr bwMode="auto">
            <a:xfrm>
              <a:off x="3505200" y="4694238"/>
              <a:ext cx="311150" cy="549275"/>
            </a:xfrm>
            <a:prstGeom prst="line">
              <a:avLst/>
            </a:prstGeom>
            <a:noFill/>
            <a:ln w="57150">
              <a:solidFill>
                <a:srgbClr val="9966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84" name="Line 92"/>
            <p:cNvSpPr>
              <a:spLocks noChangeShapeType="1"/>
            </p:cNvSpPr>
            <p:nvPr/>
          </p:nvSpPr>
          <p:spPr bwMode="auto">
            <a:xfrm>
              <a:off x="3128963" y="5172075"/>
              <a:ext cx="173037" cy="404813"/>
            </a:xfrm>
            <a:prstGeom prst="line">
              <a:avLst/>
            </a:prstGeom>
            <a:noFill/>
            <a:ln w="57150">
              <a:solidFill>
                <a:srgbClr val="9966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85" name="Line 93"/>
            <p:cNvSpPr>
              <a:spLocks noChangeShapeType="1"/>
            </p:cNvSpPr>
            <p:nvPr/>
          </p:nvSpPr>
          <p:spPr bwMode="auto">
            <a:xfrm flipH="1" flipV="1">
              <a:off x="3556000" y="4418013"/>
              <a:ext cx="752475" cy="101600"/>
            </a:xfrm>
            <a:prstGeom prst="line">
              <a:avLst/>
            </a:prstGeom>
            <a:noFill/>
            <a:ln w="57150">
              <a:solidFill>
                <a:srgbClr val="9966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86" name="Line 94"/>
            <p:cNvSpPr>
              <a:spLocks noChangeShapeType="1"/>
            </p:cNvSpPr>
            <p:nvPr/>
          </p:nvSpPr>
          <p:spPr bwMode="auto">
            <a:xfrm>
              <a:off x="2925763" y="5418138"/>
              <a:ext cx="347662" cy="296862"/>
            </a:xfrm>
            <a:prstGeom prst="line">
              <a:avLst/>
            </a:prstGeom>
            <a:noFill/>
            <a:ln w="57150">
              <a:solidFill>
                <a:srgbClr val="9966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87" name="Freeform 95"/>
            <p:cNvSpPr>
              <a:spLocks/>
            </p:cNvSpPr>
            <p:nvPr/>
          </p:nvSpPr>
          <p:spPr bwMode="auto">
            <a:xfrm>
              <a:off x="3055938" y="3455988"/>
              <a:ext cx="2041525" cy="2505075"/>
            </a:xfrm>
            <a:custGeom>
              <a:avLst/>
              <a:gdLst>
                <a:gd name="T0" fmla="*/ 2147483647 w 1692"/>
                <a:gd name="T1" fmla="*/ 0 h 2076"/>
                <a:gd name="T2" fmla="*/ 2147483647 w 1692"/>
                <a:gd name="T3" fmla="*/ 331987593 h 2076"/>
                <a:gd name="T4" fmla="*/ 2070181164 w 1692"/>
                <a:gd name="T5" fmla="*/ 602819136 h 2076"/>
                <a:gd name="T6" fmla="*/ 1825602437 w 1692"/>
                <a:gd name="T7" fmla="*/ 812494931 h 2076"/>
                <a:gd name="T8" fmla="*/ 1589759311 w 1692"/>
                <a:gd name="T9" fmla="*/ 1074590090 h 2076"/>
                <a:gd name="T10" fmla="*/ 1493674940 w 1692"/>
                <a:gd name="T11" fmla="*/ 1327949166 h 2076"/>
                <a:gd name="T12" fmla="*/ 1397590570 w 1692"/>
                <a:gd name="T13" fmla="*/ 1747301661 h 2076"/>
                <a:gd name="T14" fmla="*/ 1196687133 w 1692"/>
                <a:gd name="T15" fmla="*/ 2000660435 h 2076"/>
                <a:gd name="T16" fmla="*/ 794879655 w 1692"/>
                <a:gd name="T17" fmla="*/ 2147483647 h 2076"/>
                <a:gd name="T18" fmla="*/ 401807628 w 1692"/>
                <a:gd name="T19" fmla="*/ 2147483647 h 2076"/>
                <a:gd name="T20" fmla="*/ 262048797 w 1692"/>
                <a:gd name="T21" fmla="*/ 2147483647 h 2076"/>
                <a:gd name="T22" fmla="*/ 192168816 w 1692"/>
                <a:gd name="T23" fmla="*/ 2147483647 h 2076"/>
                <a:gd name="T24" fmla="*/ 0 w 1692"/>
                <a:gd name="T25" fmla="*/ 2147483647 h 207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92"/>
                <a:gd name="T40" fmla="*/ 0 h 2076"/>
                <a:gd name="T41" fmla="*/ 1692 w 1692"/>
                <a:gd name="T42" fmla="*/ 2076 h 207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92" h="2076">
                  <a:moveTo>
                    <a:pt x="1692" y="0"/>
                  </a:moveTo>
                  <a:cubicBezTo>
                    <a:pt x="1630" y="79"/>
                    <a:pt x="1569" y="159"/>
                    <a:pt x="1524" y="228"/>
                  </a:cubicBezTo>
                  <a:cubicBezTo>
                    <a:pt x="1479" y="297"/>
                    <a:pt x="1467" y="359"/>
                    <a:pt x="1422" y="414"/>
                  </a:cubicBezTo>
                  <a:cubicBezTo>
                    <a:pt x="1377" y="469"/>
                    <a:pt x="1309" y="504"/>
                    <a:pt x="1254" y="558"/>
                  </a:cubicBezTo>
                  <a:cubicBezTo>
                    <a:pt x="1199" y="612"/>
                    <a:pt x="1130" y="679"/>
                    <a:pt x="1092" y="738"/>
                  </a:cubicBezTo>
                  <a:cubicBezTo>
                    <a:pt x="1054" y="797"/>
                    <a:pt x="1048" y="835"/>
                    <a:pt x="1026" y="912"/>
                  </a:cubicBezTo>
                  <a:cubicBezTo>
                    <a:pt x="1004" y="989"/>
                    <a:pt x="994" y="1123"/>
                    <a:pt x="960" y="1200"/>
                  </a:cubicBezTo>
                  <a:cubicBezTo>
                    <a:pt x="926" y="1277"/>
                    <a:pt x="891" y="1324"/>
                    <a:pt x="822" y="1374"/>
                  </a:cubicBezTo>
                  <a:cubicBezTo>
                    <a:pt x="753" y="1424"/>
                    <a:pt x="637" y="1449"/>
                    <a:pt x="546" y="1500"/>
                  </a:cubicBezTo>
                  <a:cubicBezTo>
                    <a:pt x="455" y="1551"/>
                    <a:pt x="337" y="1634"/>
                    <a:pt x="276" y="1680"/>
                  </a:cubicBezTo>
                  <a:cubicBezTo>
                    <a:pt x="215" y="1726"/>
                    <a:pt x="204" y="1733"/>
                    <a:pt x="180" y="1776"/>
                  </a:cubicBezTo>
                  <a:cubicBezTo>
                    <a:pt x="156" y="1819"/>
                    <a:pt x="162" y="1888"/>
                    <a:pt x="132" y="1938"/>
                  </a:cubicBezTo>
                  <a:cubicBezTo>
                    <a:pt x="102" y="1988"/>
                    <a:pt x="23" y="2054"/>
                    <a:pt x="0" y="2076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88" name="Line 96"/>
            <p:cNvSpPr>
              <a:spLocks noChangeShapeType="1"/>
            </p:cNvSpPr>
            <p:nvPr/>
          </p:nvSpPr>
          <p:spPr bwMode="auto">
            <a:xfrm>
              <a:off x="4945063" y="3687763"/>
              <a:ext cx="500062" cy="803275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89" name="Line 97"/>
            <p:cNvSpPr>
              <a:spLocks noChangeShapeType="1"/>
            </p:cNvSpPr>
            <p:nvPr/>
          </p:nvSpPr>
          <p:spPr bwMode="auto">
            <a:xfrm>
              <a:off x="4822825" y="3897313"/>
              <a:ext cx="368300" cy="390525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90" name="Line 98"/>
            <p:cNvSpPr>
              <a:spLocks noChangeShapeType="1"/>
            </p:cNvSpPr>
            <p:nvPr/>
          </p:nvSpPr>
          <p:spPr bwMode="auto">
            <a:xfrm>
              <a:off x="4308475" y="4519613"/>
              <a:ext cx="296863" cy="44450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91" name="Line 99"/>
            <p:cNvSpPr>
              <a:spLocks noChangeShapeType="1"/>
            </p:cNvSpPr>
            <p:nvPr/>
          </p:nvSpPr>
          <p:spPr bwMode="auto">
            <a:xfrm>
              <a:off x="3259138" y="5699125"/>
              <a:ext cx="296862" cy="246063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92" name="Line 100"/>
            <p:cNvSpPr>
              <a:spLocks noChangeShapeType="1"/>
            </p:cNvSpPr>
            <p:nvPr/>
          </p:nvSpPr>
          <p:spPr bwMode="auto">
            <a:xfrm>
              <a:off x="3810000" y="5243513"/>
              <a:ext cx="79375" cy="130175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93" name="Line 101"/>
            <p:cNvSpPr>
              <a:spLocks noChangeShapeType="1"/>
            </p:cNvSpPr>
            <p:nvPr/>
          </p:nvSpPr>
          <p:spPr bwMode="auto">
            <a:xfrm>
              <a:off x="3295650" y="5562600"/>
              <a:ext cx="57150" cy="101600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Text Box 102"/>
            <p:cNvSpPr txBox="1">
              <a:spLocks noChangeArrowheads="1"/>
            </p:cNvSpPr>
            <p:nvPr/>
          </p:nvSpPr>
          <p:spPr bwMode="auto">
            <a:xfrm rot="3334608">
              <a:off x="3973175" y="2223264"/>
              <a:ext cx="857927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40161" dir="1106097" algn="ctr" rotWithShape="0">
                <a:schemeClr val="bg1">
                  <a:alpha val="50000"/>
                </a:schemeClr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0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THIN</a:t>
              </a:r>
            </a:p>
          </p:txBody>
        </p:sp>
        <p:sp>
          <p:nvSpPr>
            <p:cNvPr id="40" name="Text Box 103"/>
            <p:cNvSpPr txBox="1">
              <a:spLocks noChangeArrowheads="1"/>
            </p:cNvSpPr>
            <p:nvPr/>
          </p:nvSpPr>
          <p:spPr bwMode="auto">
            <a:xfrm rot="19534608">
              <a:off x="2492093" y="4764851"/>
              <a:ext cx="101021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40161" dir="1106097" algn="ctr" rotWithShape="0">
                <a:schemeClr val="bg1">
                  <a:alpha val="50000"/>
                </a:schemeClr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0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THICK</a:t>
              </a:r>
            </a:p>
          </p:txBody>
        </p:sp>
        <p:sp>
          <p:nvSpPr>
            <p:cNvPr id="41" name="Text Box 104"/>
            <p:cNvSpPr txBox="1">
              <a:spLocks noChangeArrowheads="1"/>
            </p:cNvSpPr>
            <p:nvPr/>
          </p:nvSpPr>
          <p:spPr bwMode="auto">
            <a:xfrm rot="3334608">
              <a:off x="4786769" y="3557557"/>
              <a:ext cx="857927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40161" dir="1106097" algn="ctr" rotWithShape="0">
                <a:schemeClr val="bg1">
                  <a:alpha val="50000"/>
                </a:schemeClr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0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THIN</a:t>
              </a:r>
            </a:p>
          </p:txBody>
        </p:sp>
        <p:grpSp>
          <p:nvGrpSpPr>
            <p:cNvPr id="2" name="Group 56"/>
            <p:cNvGrpSpPr>
              <a:grpSpLocks/>
            </p:cNvGrpSpPr>
            <p:nvPr/>
          </p:nvGrpSpPr>
          <p:grpSpPr bwMode="auto">
            <a:xfrm>
              <a:off x="434975" y="1497013"/>
              <a:ext cx="1917700" cy="442912"/>
              <a:chOff x="845760" y="1999204"/>
              <a:chExt cx="1917618" cy="443745"/>
            </a:xfrm>
          </p:grpSpPr>
          <p:grpSp>
            <p:nvGrpSpPr>
              <p:cNvPr id="3" name="Group 182"/>
              <p:cNvGrpSpPr>
                <a:grpSpLocks/>
              </p:cNvGrpSpPr>
              <p:nvPr/>
            </p:nvGrpSpPr>
            <p:grpSpPr bwMode="auto">
              <a:xfrm>
                <a:off x="947915" y="2243556"/>
                <a:ext cx="1692377" cy="35694"/>
                <a:chOff x="4412" y="975"/>
                <a:chExt cx="1375" cy="29"/>
              </a:xfrm>
            </p:grpSpPr>
            <p:grpSp>
              <p:nvGrpSpPr>
                <p:cNvPr id="4" name="Group 183"/>
                <p:cNvGrpSpPr>
                  <a:grpSpLocks/>
                </p:cNvGrpSpPr>
                <p:nvPr/>
              </p:nvGrpSpPr>
              <p:grpSpPr bwMode="auto">
                <a:xfrm>
                  <a:off x="4412" y="975"/>
                  <a:ext cx="456" cy="29"/>
                  <a:chOff x="4412" y="975"/>
                  <a:chExt cx="456" cy="29"/>
                </a:xfrm>
              </p:grpSpPr>
              <p:sp>
                <p:nvSpPr>
                  <p:cNvPr id="19513" name="Rectangle 1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12" y="975"/>
                    <a:ext cx="92" cy="29"/>
                  </a:xfrm>
                  <a:prstGeom prst="rect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19514" name="Rectangle 1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503" y="975"/>
                    <a:ext cx="92" cy="29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19515" name="Rectangle 1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594" y="975"/>
                    <a:ext cx="92" cy="29"/>
                  </a:xfrm>
                  <a:prstGeom prst="rect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19516" name="Rectangle 1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85" y="975"/>
                    <a:ext cx="92" cy="29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19517" name="Rectangle 1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76" y="975"/>
                    <a:ext cx="92" cy="29"/>
                  </a:xfrm>
                  <a:prstGeom prst="rect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9511" name="Rectangle 189"/>
                <p:cNvSpPr>
                  <a:spLocks noChangeArrowheads="1"/>
                </p:cNvSpPr>
                <p:nvPr/>
              </p:nvSpPr>
              <p:spPr bwMode="auto">
                <a:xfrm>
                  <a:off x="4867" y="975"/>
                  <a:ext cx="461" cy="29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9512" name="Rectangle 190"/>
                <p:cNvSpPr>
                  <a:spLocks noChangeArrowheads="1"/>
                </p:cNvSpPr>
                <p:nvPr/>
              </p:nvSpPr>
              <p:spPr bwMode="auto">
                <a:xfrm>
                  <a:off x="5326" y="975"/>
                  <a:ext cx="461" cy="29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19505" name="Text Box 191"/>
              <p:cNvSpPr txBox="1">
                <a:spLocks noChangeArrowheads="1"/>
              </p:cNvSpPr>
              <p:nvPr/>
            </p:nvSpPr>
            <p:spPr bwMode="auto">
              <a:xfrm>
                <a:off x="845760" y="2253403"/>
                <a:ext cx="205547" cy="1895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b="1" dirty="0">
                    <a:latin typeface="Tahoma" pitchFamily="34" charset="0"/>
                  </a:rPr>
                  <a:t>0</a:t>
                </a:r>
              </a:p>
            </p:txBody>
          </p:sp>
          <p:sp>
            <p:nvSpPr>
              <p:cNvPr id="19506" name="Text Box 192"/>
              <p:cNvSpPr txBox="1">
                <a:spLocks noChangeArrowheads="1"/>
              </p:cNvSpPr>
              <p:nvPr/>
            </p:nvSpPr>
            <p:spPr bwMode="auto">
              <a:xfrm>
                <a:off x="1933805" y="2253403"/>
                <a:ext cx="268319" cy="1895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b="1" dirty="0">
                    <a:latin typeface="Tahoma" pitchFamily="34" charset="0"/>
                  </a:rPr>
                  <a:t>10</a:t>
                </a:r>
              </a:p>
            </p:txBody>
          </p:sp>
          <p:sp>
            <p:nvSpPr>
              <p:cNvPr id="19507" name="Text Box 193"/>
              <p:cNvSpPr txBox="1">
                <a:spLocks noChangeArrowheads="1"/>
              </p:cNvSpPr>
              <p:nvPr/>
            </p:nvSpPr>
            <p:spPr bwMode="auto">
              <a:xfrm>
                <a:off x="2495059" y="2253403"/>
                <a:ext cx="268319" cy="1895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b="1" dirty="0">
                    <a:latin typeface="Tahoma" pitchFamily="34" charset="0"/>
                  </a:rPr>
                  <a:t>15</a:t>
                </a:r>
              </a:p>
            </p:txBody>
          </p:sp>
          <p:sp>
            <p:nvSpPr>
              <p:cNvPr id="19508" name="Text Box 194"/>
              <p:cNvSpPr txBox="1">
                <a:spLocks noChangeArrowheads="1"/>
              </p:cNvSpPr>
              <p:nvPr/>
            </p:nvSpPr>
            <p:spPr bwMode="auto">
              <a:xfrm>
                <a:off x="1407014" y="2253403"/>
                <a:ext cx="205547" cy="1895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b="1" dirty="0">
                    <a:latin typeface="Tahoma" pitchFamily="34" charset="0"/>
                  </a:rPr>
                  <a:t>5</a:t>
                </a:r>
              </a:p>
            </p:txBody>
          </p:sp>
          <p:sp>
            <p:nvSpPr>
              <p:cNvPr id="19509" name="Text Box 195"/>
              <p:cNvSpPr txBox="1">
                <a:spLocks noChangeArrowheads="1"/>
              </p:cNvSpPr>
              <p:nvPr/>
            </p:nvSpPr>
            <p:spPr bwMode="auto">
              <a:xfrm>
                <a:off x="1525173" y="1999204"/>
                <a:ext cx="520637" cy="2129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 b="1" dirty="0">
                    <a:latin typeface="Tahoma" pitchFamily="34" charset="0"/>
                  </a:rPr>
                  <a:t>MILES</a:t>
                </a:r>
              </a:p>
            </p:txBody>
          </p:sp>
        </p:grpSp>
        <p:sp>
          <p:nvSpPr>
            <p:cNvPr id="72" name="Text Box 205"/>
            <p:cNvSpPr txBox="1">
              <a:spLocks noChangeArrowheads="1"/>
            </p:cNvSpPr>
            <p:nvPr/>
          </p:nvSpPr>
          <p:spPr bwMode="auto">
            <a:xfrm rot="19534608">
              <a:off x="4710113" y="2324100"/>
              <a:ext cx="145097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400" b="1" dirty="0">
                  <a:latin typeface="+mj-lt"/>
                </a:rPr>
                <a:t>Shelf Margin</a:t>
              </a:r>
            </a:p>
          </p:txBody>
        </p:sp>
        <p:sp>
          <p:nvSpPr>
            <p:cNvPr id="75" name="Freeform 74"/>
            <p:cNvSpPr/>
            <p:nvPr/>
          </p:nvSpPr>
          <p:spPr>
            <a:xfrm>
              <a:off x="1082675" y="3641725"/>
              <a:ext cx="1570038" cy="2403475"/>
            </a:xfrm>
            <a:custGeom>
              <a:avLst/>
              <a:gdLst>
                <a:gd name="connsiteX0" fmla="*/ 1920240 w 1920240"/>
                <a:gd name="connsiteY0" fmla="*/ 1417320 h 1945640"/>
                <a:gd name="connsiteX1" fmla="*/ 1188720 w 1920240"/>
                <a:gd name="connsiteY1" fmla="*/ 1905000 h 1945640"/>
                <a:gd name="connsiteX2" fmla="*/ 441960 w 1920240"/>
                <a:gd name="connsiteY2" fmla="*/ 1661160 h 1945640"/>
                <a:gd name="connsiteX3" fmla="*/ 411480 w 1920240"/>
                <a:gd name="connsiteY3" fmla="*/ 777240 h 1945640"/>
                <a:gd name="connsiteX4" fmla="*/ 0 w 1920240"/>
                <a:gd name="connsiteY4" fmla="*/ 0 h 1945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0240" h="1945640">
                  <a:moveTo>
                    <a:pt x="1920240" y="1417320"/>
                  </a:moveTo>
                  <a:cubicBezTo>
                    <a:pt x="1677670" y="1640840"/>
                    <a:pt x="1435100" y="1864360"/>
                    <a:pt x="1188720" y="1905000"/>
                  </a:cubicBezTo>
                  <a:cubicBezTo>
                    <a:pt x="942340" y="1945640"/>
                    <a:pt x="571500" y="1849120"/>
                    <a:pt x="441960" y="1661160"/>
                  </a:cubicBezTo>
                  <a:cubicBezTo>
                    <a:pt x="312420" y="1473200"/>
                    <a:pt x="485140" y="1054100"/>
                    <a:pt x="411480" y="777240"/>
                  </a:cubicBezTo>
                  <a:cubicBezTo>
                    <a:pt x="337820" y="500380"/>
                    <a:pt x="168910" y="250190"/>
                    <a:pt x="0" y="0"/>
                  </a:cubicBezTo>
                </a:path>
              </a:pathLst>
            </a:custGeom>
            <a:ln w="57150">
              <a:solidFill>
                <a:schemeClr val="bg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509914" y="3165455"/>
              <a:ext cx="1997663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b="1" spc="50" dirty="0">
                  <a:ln w="12700" cmpd="sng">
                    <a:solidFill>
                      <a:srgbClr val="C000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Sand Fairway</a:t>
              </a: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7483475" y="2163763"/>
            <a:ext cx="70884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b="1" dirty="0">
                <a:latin typeface="+mn-lt"/>
              </a:rPr>
              <a:t>Zero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483475" y="5472113"/>
            <a:ext cx="80342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b="1" dirty="0">
                <a:latin typeface="+mn-lt"/>
              </a:rPr>
              <a:t>Thick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Thickness Maps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4294967295"/>
          </p:nvPr>
        </p:nvSpPr>
        <p:spPr>
          <a:xfrm>
            <a:off x="520278" y="1127220"/>
            <a:ext cx="8229600" cy="3017838"/>
          </a:xfrm>
        </p:spPr>
        <p:txBody>
          <a:bodyPr/>
          <a:lstStyle/>
          <a:p>
            <a:pPr algn="just">
              <a:lnSpc>
                <a:spcPct val="95000"/>
              </a:lnSpc>
              <a:spcBef>
                <a:spcPts val="1800"/>
              </a:spcBef>
              <a:buFontTx/>
              <a:buNone/>
            </a:pPr>
            <a:r>
              <a:rPr lang="en-US" sz="2400" dirty="0" smtClean="0"/>
              <a:t>There are two basic </a:t>
            </a:r>
            <a:r>
              <a:rPr lang="en-US" sz="2400" b="1" dirty="0" smtClean="0"/>
              <a:t>types</a:t>
            </a:r>
            <a:r>
              <a:rPr lang="en-US" sz="2400" dirty="0" smtClean="0"/>
              <a:t> of thickness maps, depending on how the thickness measurements are </a:t>
            </a:r>
            <a:r>
              <a:rPr lang="en-US" sz="2400" dirty="0" smtClean="0"/>
              <a:t>made:</a:t>
            </a:r>
            <a:endParaRPr lang="en-US" sz="2400" dirty="0" smtClean="0"/>
          </a:p>
          <a:p>
            <a:pPr algn="just">
              <a:lnSpc>
                <a:spcPct val="95000"/>
              </a:lnSpc>
              <a:spcBef>
                <a:spcPts val="1800"/>
              </a:spcBef>
            </a:pPr>
            <a:r>
              <a:rPr lang="en-US" sz="2400" dirty="0" smtClean="0"/>
              <a:t>A true stratigraphic thickness (TST) map, where thickness is measured perpendicular to the layering</a:t>
            </a:r>
          </a:p>
          <a:p>
            <a:pPr algn="just">
              <a:lnSpc>
                <a:spcPct val="95000"/>
              </a:lnSpc>
              <a:spcBef>
                <a:spcPts val="1800"/>
              </a:spcBef>
            </a:pPr>
            <a:r>
              <a:rPr lang="en-US" sz="2400" dirty="0" smtClean="0"/>
              <a:t>A true vertical thickness </a:t>
            </a:r>
            <a:r>
              <a:rPr lang="en-US" sz="2400" dirty="0" smtClean="0"/>
              <a:t>(TVT or </a:t>
            </a:r>
            <a:r>
              <a:rPr lang="en-US" sz="2400" dirty="0" smtClean="0"/>
              <a:t>isochore) map, where thickness is measured vertically with respect to current bed attitudes 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999633" y="4718050"/>
            <a:ext cx="6797675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95000"/>
              </a:lnSpc>
              <a:spcBef>
                <a:spcPts val="600"/>
              </a:spcBef>
              <a:defRPr/>
            </a:pPr>
            <a:r>
              <a:rPr lang="en-US" sz="2200" kern="0" dirty="0">
                <a:solidFill>
                  <a:schemeClr val="accent6"/>
                </a:solidFill>
                <a:latin typeface="+mj-lt"/>
              </a:rPr>
              <a:t>As shown on the next slide, the two are only the same if the strata are horizontal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TST versus TVT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4294967295"/>
          </p:nvPr>
        </p:nvSpPr>
        <p:spPr>
          <a:xfrm>
            <a:off x="178679" y="2426961"/>
            <a:ext cx="2695903" cy="914400"/>
          </a:xfrm>
        </p:spPr>
        <p:txBody>
          <a:bodyPr/>
          <a:lstStyle/>
          <a:p>
            <a:pPr>
              <a:buFontTx/>
              <a:buNone/>
            </a:pPr>
            <a:r>
              <a:rPr lang="en-US" sz="2000" dirty="0" smtClean="0"/>
              <a:t>For Horizontal Strata</a:t>
            </a:r>
          </a:p>
          <a:p>
            <a:pPr>
              <a:buFontTx/>
              <a:buNone/>
            </a:pPr>
            <a:r>
              <a:rPr lang="en-US" sz="1800" b="1" dirty="0" smtClean="0"/>
              <a:t>         TST = TVT</a:t>
            </a:r>
          </a:p>
        </p:txBody>
      </p:sp>
      <p:sp>
        <p:nvSpPr>
          <p:cNvPr id="21510" name="Content Placeholder 2"/>
          <p:cNvSpPr>
            <a:spLocks/>
          </p:cNvSpPr>
          <p:nvPr/>
        </p:nvSpPr>
        <p:spPr bwMode="auto">
          <a:xfrm>
            <a:off x="2546132" y="1241909"/>
            <a:ext cx="3111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95000"/>
              </a:lnSpc>
              <a:spcBef>
                <a:spcPts val="1800"/>
              </a:spcBef>
            </a:pPr>
            <a:r>
              <a:rPr lang="en-US" sz="2400" dirty="0">
                <a:latin typeface="Verdana" pitchFamily="34" charset="0"/>
              </a:rPr>
              <a:t>True Stratigraphic Thickness (TST)</a:t>
            </a:r>
          </a:p>
        </p:txBody>
      </p:sp>
      <p:sp>
        <p:nvSpPr>
          <p:cNvPr id="21511" name="Content Placeholder 2"/>
          <p:cNvSpPr>
            <a:spLocks/>
          </p:cNvSpPr>
          <p:nvPr/>
        </p:nvSpPr>
        <p:spPr bwMode="auto">
          <a:xfrm>
            <a:off x="5687795" y="1241909"/>
            <a:ext cx="3111500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95000"/>
              </a:lnSpc>
              <a:spcBef>
                <a:spcPts val="1800"/>
              </a:spcBef>
            </a:pPr>
            <a:r>
              <a:rPr lang="en-US" sz="2400" dirty="0">
                <a:latin typeface="Verdana" pitchFamily="34" charset="0"/>
              </a:rPr>
              <a:t>True Vertical Thickness (TVT)</a:t>
            </a:r>
          </a:p>
        </p:txBody>
      </p:sp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2827120" y="2080109"/>
            <a:ext cx="2551112" cy="1595437"/>
            <a:chOff x="1737" y="1774"/>
            <a:chExt cx="1607" cy="855"/>
          </a:xfrm>
        </p:grpSpPr>
        <p:sp>
          <p:nvSpPr>
            <p:cNvPr id="21532" name="Rectangle 9"/>
            <p:cNvSpPr>
              <a:spLocks noChangeArrowheads="1"/>
            </p:cNvSpPr>
            <p:nvPr/>
          </p:nvSpPr>
          <p:spPr bwMode="auto">
            <a:xfrm>
              <a:off x="1751" y="1774"/>
              <a:ext cx="1580" cy="8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33" name="Freeform 13"/>
            <p:cNvSpPr>
              <a:spLocks/>
            </p:cNvSpPr>
            <p:nvPr/>
          </p:nvSpPr>
          <p:spPr bwMode="auto">
            <a:xfrm>
              <a:off x="1747" y="1951"/>
              <a:ext cx="1589" cy="669"/>
            </a:xfrm>
            <a:custGeom>
              <a:avLst/>
              <a:gdLst>
                <a:gd name="T0" fmla="*/ 9 w 1589"/>
                <a:gd name="T1" fmla="*/ 0 h 669"/>
                <a:gd name="T2" fmla="*/ 381 w 1589"/>
                <a:gd name="T3" fmla="*/ 19 h 669"/>
                <a:gd name="T4" fmla="*/ 1068 w 1589"/>
                <a:gd name="T5" fmla="*/ 19 h 669"/>
                <a:gd name="T6" fmla="*/ 1589 w 1589"/>
                <a:gd name="T7" fmla="*/ 37 h 669"/>
                <a:gd name="T8" fmla="*/ 1589 w 1589"/>
                <a:gd name="T9" fmla="*/ 669 h 669"/>
                <a:gd name="T10" fmla="*/ 0 w 1589"/>
                <a:gd name="T11" fmla="*/ 669 h 6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89"/>
                <a:gd name="T19" fmla="*/ 0 h 669"/>
                <a:gd name="T20" fmla="*/ 1589 w 1589"/>
                <a:gd name="T21" fmla="*/ 669 h 6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89" h="669">
                  <a:moveTo>
                    <a:pt x="9" y="0"/>
                  </a:moveTo>
                  <a:lnTo>
                    <a:pt x="381" y="19"/>
                  </a:lnTo>
                  <a:lnTo>
                    <a:pt x="1068" y="19"/>
                  </a:lnTo>
                  <a:lnTo>
                    <a:pt x="1589" y="37"/>
                  </a:lnTo>
                  <a:lnTo>
                    <a:pt x="1589" y="669"/>
                  </a:lnTo>
                  <a:lnTo>
                    <a:pt x="0" y="669"/>
                  </a:lnTo>
                </a:path>
              </a:pathLst>
            </a:custGeom>
            <a:solidFill>
              <a:srgbClr val="D4A97E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34" name="Freeform 15"/>
            <p:cNvSpPr>
              <a:spLocks/>
            </p:cNvSpPr>
            <p:nvPr/>
          </p:nvSpPr>
          <p:spPr bwMode="auto">
            <a:xfrm>
              <a:off x="1742" y="2119"/>
              <a:ext cx="1598" cy="510"/>
            </a:xfrm>
            <a:custGeom>
              <a:avLst/>
              <a:gdLst>
                <a:gd name="T0" fmla="*/ 9 w 1598"/>
                <a:gd name="T1" fmla="*/ 0 h 464"/>
                <a:gd name="T2" fmla="*/ 538 w 1598"/>
                <a:gd name="T3" fmla="*/ 18 h 464"/>
                <a:gd name="T4" fmla="*/ 1114 w 1598"/>
                <a:gd name="T5" fmla="*/ 18 h 464"/>
                <a:gd name="T6" fmla="*/ 1598 w 1598"/>
                <a:gd name="T7" fmla="*/ 28 h 464"/>
                <a:gd name="T8" fmla="*/ 1598 w 1598"/>
                <a:gd name="T9" fmla="*/ 464 h 464"/>
                <a:gd name="T10" fmla="*/ 0 w 1598"/>
                <a:gd name="T11" fmla="*/ 464 h 4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98"/>
                <a:gd name="T19" fmla="*/ 0 h 464"/>
                <a:gd name="T20" fmla="*/ 1598 w 1598"/>
                <a:gd name="T21" fmla="*/ 464 h 4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98" h="464">
                  <a:moveTo>
                    <a:pt x="9" y="0"/>
                  </a:moveTo>
                  <a:lnTo>
                    <a:pt x="538" y="18"/>
                  </a:lnTo>
                  <a:lnTo>
                    <a:pt x="1114" y="18"/>
                  </a:lnTo>
                  <a:lnTo>
                    <a:pt x="1598" y="28"/>
                  </a:lnTo>
                  <a:lnTo>
                    <a:pt x="1598" y="464"/>
                  </a:lnTo>
                  <a:lnTo>
                    <a:pt x="0" y="464"/>
                  </a:lnTo>
                </a:path>
              </a:pathLst>
            </a:cu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35" name="Freeform 16"/>
            <p:cNvSpPr>
              <a:spLocks/>
            </p:cNvSpPr>
            <p:nvPr/>
          </p:nvSpPr>
          <p:spPr bwMode="auto">
            <a:xfrm>
              <a:off x="1737" y="2499"/>
              <a:ext cx="1607" cy="130"/>
            </a:xfrm>
            <a:custGeom>
              <a:avLst/>
              <a:gdLst>
                <a:gd name="T0" fmla="*/ 19 w 1607"/>
                <a:gd name="T1" fmla="*/ 0 h 288"/>
                <a:gd name="T2" fmla="*/ 604 w 1607"/>
                <a:gd name="T3" fmla="*/ 9 h 288"/>
                <a:gd name="T4" fmla="*/ 1607 w 1607"/>
                <a:gd name="T5" fmla="*/ 37 h 288"/>
                <a:gd name="T6" fmla="*/ 1607 w 1607"/>
                <a:gd name="T7" fmla="*/ 288 h 288"/>
                <a:gd name="T8" fmla="*/ 0 w 1607"/>
                <a:gd name="T9" fmla="*/ 288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07"/>
                <a:gd name="T16" fmla="*/ 0 h 288"/>
                <a:gd name="T17" fmla="*/ 1607 w 1607"/>
                <a:gd name="T18" fmla="*/ 288 h 2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07" h="288">
                  <a:moveTo>
                    <a:pt x="19" y="0"/>
                  </a:moveTo>
                  <a:lnTo>
                    <a:pt x="604" y="9"/>
                  </a:lnTo>
                  <a:lnTo>
                    <a:pt x="1607" y="37"/>
                  </a:lnTo>
                  <a:lnTo>
                    <a:pt x="1607" y="288"/>
                  </a:lnTo>
                  <a:lnTo>
                    <a:pt x="0" y="288"/>
                  </a:lnTo>
                </a:path>
              </a:pathLst>
            </a:custGeom>
            <a:solidFill>
              <a:srgbClr val="FF9B3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36" name="Line 20"/>
            <p:cNvSpPr>
              <a:spLocks noChangeShapeType="1"/>
            </p:cNvSpPr>
            <p:nvPr/>
          </p:nvSpPr>
          <p:spPr bwMode="auto">
            <a:xfrm>
              <a:off x="2541" y="2146"/>
              <a:ext cx="0" cy="372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arrow" w="med" len="med"/>
              <a:tailEnd type="arrow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5967195" y="2080109"/>
            <a:ext cx="2551112" cy="1562100"/>
            <a:chOff x="3708" y="1774"/>
            <a:chExt cx="1607" cy="837"/>
          </a:xfrm>
        </p:grpSpPr>
        <p:sp>
          <p:nvSpPr>
            <p:cNvPr id="21527" name="Rectangle 12"/>
            <p:cNvSpPr>
              <a:spLocks noChangeArrowheads="1"/>
            </p:cNvSpPr>
            <p:nvPr/>
          </p:nvSpPr>
          <p:spPr bwMode="auto">
            <a:xfrm>
              <a:off x="3722" y="1774"/>
              <a:ext cx="1580" cy="8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28" name="Freeform 17"/>
            <p:cNvSpPr>
              <a:spLocks/>
            </p:cNvSpPr>
            <p:nvPr/>
          </p:nvSpPr>
          <p:spPr bwMode="auto">
            <a:xfrm>
              <a:off x="3717" y="1926"/>
              <a:ext cx="1589" cy="669"/>
            </a:xfrm>
            <a:custGeom>
              <a:avLst/>
              <a:gdLst>
                <a:gd name="T0" fmla="*/ 9 w 1589"/>
                <a:gd name="T1" fmla="*/ 0 h 669"/>
                <a:gd name="T2" fmla="*/ 381 w 1589"/>
                <a:gd name="T3" fmla="*/ 19 h 669"/>
                <a:gd name="T4" fmla="*/ 1068 w 1589"/>
                <a:gd name="T5" fmla="*/ 19 h 669"/>
                <a:gd name="T6" fmla="*/ 1589 w 1589"/>
                <a:gd name="T7" fmla="*/ 37 h 669"/>
                <a:gd name="T8" fmla="*/ 1589 w 1589"/>
                <a:gd name="T9" fmla="*/ 669 h 669"/>
                <a:gd name="T10" fmla="*/ 0 w 1589"/>
                <a:gd name="T11" fmla="*/ 669 h 6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89"/>
                <a:gd name="T19" fmla="*/ 0 h 669"/>
                <a:gd name="T20" fmla="*/ 1589 w 1589"/>
                <a:gd name="T21" fmla="*/ 669 h 6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89" h="669">
                  <a:moveTo>
                    <a:pt x="9" y="0"/>
                  </a:moveTo>
                  <a:lnTo>
                    <a:pt x="381" y="19"/>
                  </a:lnTo>
                  <a:lnTo>
                    <a:pt x="1068" y="19"/>
                  </a:lnTo>
                  <a:lnTo>
                    <a:pt x="1589" y="37"/>
                  </a:lnTo>
                  <a:lnTo>
                    <a:pt x="1589" y="669"/>
                  </a:lnTo>
                  <a:lnTo>
                    <a:pt x="0" y="669"/>
                  </a:lnTo>
                </a:path>
              </a:pathLst>
            </a:custGeom>
            <a:solidFill>
              <a:srgbClr val="D4A97E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29" name="Freeform 18"/>
            <p:cNvSpPr>
              <a:spLocks/>
            </p:cNvSpPr>
            <p:nvPr/>
          </p:nvSpPr>
          <p:spPr bwMode="auto">
            <a:xfrm>
              <a:off x="3713" y="2094"/>
              <a:ext cx="1598" cy="510"/>
            </a:xfrm>
            <a:custGeom>
              <a:avLst/>
              <a:gdLst>
                <a:gd name="T0" fmla="*/ 9 w 1598"/>
                <a:gd name="T1" fmla="*/ 0 h 464"/>
                <a:gd name="T2" fmla="*/ 538 w 1598"/>
                <a:gd name="T3" fmla="*/ 18 h 464"/>
                <a:gd name="T4" fmla="*/ 1114 w 1598"/>
                <a:gd name="T5" fmla="*/ 18 h 464"/>
                <a:gd name="T6" fmla="*/ 1598 w 1598"/>
                <a:gd name="T7" fmla="*/ 28 h 464"/>
                <a:gd name="T8" fmla="*/ 1598 w 1598"/>
                <a:gd name="T9" fmla="*/ 464 h 464"/>
                <a:gd name="T10" fmla="*/ 0 w 1598"/>
                <a:gd name="T11" fmla="*/ 464 h 4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98"/>
                <a:gd name="T19" fmla="*/ 0 h 464"/>
                <a:gd name="T20" fmla="*/ 1598 w 1598"/>
                <a:gd name="T21" fmla="*/ 464 h 4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98" h="464">
                  <a:moveTo>
                    <a:pt x="9" y="0"/>
                  </a:moveTo>
                  <a:lnTo>
                    <a:pt x="538" y="18"/>
                  </a:lnTo>
                  <a:lnTo>
                    <a:pt x="1114" y="18"/>
                  </a:lnTo>
                  <a:lnTo>
                    <a:pt x="1598" y="28"/>
                  </a:lnTo>
                  <a:lnTo>
                    <a:pt x="1598" y="464"/>
                  </a:lnTo>
                  <a:lnTo>
                    <a:pt x="0" y="464"/>
                  </a:lnTo>
                </a:path>
              </a:pathLst>
            </a:cu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30" name="Freeform 19"/>
            <p:cNvSpPr>
              <a:spLocks/>
            </p:cNvSpPr>
            <p:nvPr/>
          </p:nvSpPr>
          <p:spPr bwMode="auto">
            <a:xfrm>
              <a:off x="3708" y="2474"/>
              <a:ext cx="1607" cy="130"/>
            </a:xfrm>
            <a:custGeom>
              <a:avLst/>
              <a:gdLst>
                <a:gd name="T0" fmla="*/ 19 w 1607"/>
                <a:gd name="T1" fmla="*/ 0 h 288"/>
                <a:gd name="T2" fmla="*/ 604 w 1607"/>
                <a:gd name="T3" fmla="*/ 9 h 288"/>
                <a:gd name="T4" fmla="*/ 1607 w 1607"/>
                <a:gd name="T5" fmla="*/ 37 h 288"/>
                <a:gd name="T6" fmla="*/ 1607 w 1607"/>
                <a:gd name="T7" fmla="*/ 288 h 288"/>
                <a:gd name="T8" fmla="*/ 0 w 1607"/>
                <a:gd name="T9" fmla="*/ 288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07"/>
                <a:gd name="T16" fmla="*/ 0 h 288"/>
                <a:gd name="T17" fmla="*/ 1607 w 1607"/>
                <a:gd name="T18" fmla="*/ 288 h 2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07" h="288">
                  <a:moveTo>
                    <a:pt x="19" y="0"/>
                  </a:moveTo>
                  <a:lnTo>
                    <a:pt x="604" y="9"/>
                  </a:lnTo>
                  <a:lnTo>
                    <a:pt x="1607" y="37"/>
                  </a:lnTo>
                  <a:lnTo>
                    <a:pt x="1607" y="288"/>
                  </a:lnTo>
                  <a:lnTo>
                    <a:pt x="0" y="288"/>
                  </a:lnTo>
                </a:path>
              </a:pathLst>
            </a:custGeom>
            <a:solidFill>
              <a:srgbClr val="FF9B3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31" name="Line 21"/>
            <p:cNvSpPr>
              <a:spLocks noChangeShapeType="1"/>
            </p:cNvSpPr>
            <p:nvPr/>
          </p:nvSpPr>
          <p:spPr bwMode="auto">
            <a:xfrm>
              <a:off x="4512" y="2121"/>
              <a:ext cx="0" cy="372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arrow" w="med" len="med"/>
              <a:tailEnd type="arrow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4" name="Group 43"/>
          <p:cNvGrpSpPr>
            <a:grpSpLocks/>
          </p:cNvGrpSpPr>
          <p:nvPr/>
        </p:nvGrpSpPr>
        <p:grpSpPr bwMode="auto">
          <a:xfrm>
            <a:off x="2830295" y="4127984"/>
            <a:ext cx="2527300" cy="1574800"/>
            <a:chOff x="1763" y="2871"/>
            <a:chExt cx="1592" cy="992"/>
          </a:xfrm>
        </p:grpSpPr>
        <p:sp>
          <p:nvSpPr>
            <p:cNvPr id="21522" name="Rectangle 10"/>
            <p:cNvSpPr>
              <a:spLocks noChangeArrowheads="1"/>
            </p:cNvSpPr>
            <p:nvPr/>
          </p:nvSpPr>
          <p:spPr bwMode="auto">
            <a:xfrm>
              <a:off x="1775" y="2871"/>
              <a:ext cx="1580" cy="98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23" name="Freeform 34"/>
            <p:cNvSpPr>
              <a:spLocks/>
            </p:cNvSpPr>
            <p:nvPr/>
          </p:nvSpPr>
          <p:spPr bwMode="auto">
            <a:xfrm>
              <a:off x="1772" y="2988"/>
              <a:ext cx="1569" cy="875"/>
            </a:xfrm>
            <a:custGeom>
              <a:avLst/>
              <a:gdLst>
                <a:gd name="T0" fmla="*/ 0 w 1569"/>
                <a:gd name="T1" fmla="*/ 0 h 744"/>
                <a:gd name="T2" fmla="*/ 567 w 1569"/>
                <a:gd name="T3" fmla="*/ 106 h 744"/>
                <a:gd name="T4" fmla="*/ 1569 w 1569"/>
                <a:gd name="T5" fmla="*/ 310 h 744"/>
                <a:gd name="T6" fmla="*/ 1569 w 1569"/>
                <a:gd name="T7" fmla="*/ 744 h 744"/>
                <a:gd name="T8" fmla="*/ 9 w 1569"/>
                <a:gd name="T9" fmla="*/ 744 h 7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69"/>
                <a:gd name="T16" fmla="*/ 0 h 744"/>
                <a:gd name="T17" fmla="*/ 1569 w 1569"/>
                <a:gd name="T18" fmla="*/ 744 h 7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69" h="744">
                  <a:moveTo>
                    <a:pt x="0" y="0"/>
                  </a:moveTo>
                  <a:lnTo>
                    <a:pt x="567" y="106"/>
                  </a:lnTo>
                  <a:lnTo>
                    <a:pt x="1569" y="310"/>
                  </a:lnTo>
                  <a:lnTo>
                    <a:pt x="1569" y="744"/>
                  </a:lnTo>
                  <a:lnTo>
                    <a:pt x="9" y="744"/>
                  </a:lnTo>
                </a:path>
              </a:pathLst>
            </a:custGeom>
            <a:solidFill>
              <a:srgbClr val="D4A97E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24" name="Freeform 36"/>
            <p:cNvSpPr>
              <a:spLocks/>
            </p:cNvSpPr>
            <p:nvPr/>
          </p:nvSpPr>
          <p:spPr bwMode="auto">
            <a:xfrm>
              <a:off x="1763" y="3112"/>
              <a:ext cx="1587" cy="751"/>
            </a:xfrm>
            <a:custGeom>
              <a:avLst/>
              <a:gdLst>
                <a:gd name="T0" fmla="*/ 0 w 1587"/>
                <a:gd name="T1" fmla="*/ 0 h 638"/>
                <a:gd name="T2" fmla="*/ 1587 w 1587"/>
                <a:gd name="T3" fmla="*/ 328 h 638"/>
                <a:gd name="T4" fmla="*/ 1587 w 1587"/>
                <a:gd name="T5" fmla="*/ 638 h 638"/>
                <a:gd name="T6" fmla="*/ 18 w 1587"/>
                <a:gd name="T7" fmla="*/ 638 h 6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87"/>
                <a:gd name="T13" fmla="*/ 0 h 638"/>
                <a:gd name="T14" fmla="*/ 1587 w 1587"/>
                <a:gd name="T15" fmla="*/ 638 h 6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87" h="638">
                  <a:moveTo>
                    <a:pt x="0" y="0"/>
                  </a:moveTo>
                  <a:lnTo>
                    <a:pt x="1587" y="328"/>
                  </a:lnTo>
                  <a:lnTo>
                    <a:pt x="1587" y="638"/>
                  </a:lnTo>
                  <a:lnTo>
                    <a:pt x="18" y="638"/>
                  </a:lnTo>
                </a:path>
              </a:pathLst>
            </a:cu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25" name="Freeform 37"/>
            <p:cNvSpPr>
              <a:spLocks/>
            </p:cNvSpPr>
            <p:nvPr/>
          </p:nvSpPr>
          <p:spPr bwMode="auto">
            <a:xfrm>
              <a:off x="1772" y="3602"/>
              <a:ext cx="1197" cy="250"/>
            </a:xfrm>
            <a:custGeom>
              <a:avLst/>
              <a:gdLst>
                <a:gd name="T0" fmla="*/ 9 w 1197"/>
                <a:gd name="T1" fmla="*/ 0 h 213"/>
                <a:gd name="T2" fmla="*/ 1197 w 1197"/>
                <a:gd name="T3" fmla="*/ 213 h 213"/>
                <a:gd name="T4" fmla="*/ 0 w 1197"/>
                <a:gd name="T5" fmla="*/ 213 h 213"/>
                <a:gd name="T6" fmla="*/ 0 60000 65536"/>
                <a:gd name="T7" fmla="*/ 0 60000 65536"/>
                <a:gd name="T8" fmla="*/ 0 60000 65536"/>
                <a:gd name="T9" fmla="*/ 0 w 1197"/>
                <a:gd name="T10" fmla="*/ 0 h 213"/>
                <a:gd name="T11" fmla="*/ 1197 w 1197"/>
                <a:gd name="T12" fmla="*/ 213 h 2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97" h="213">
                  <a:moveTo>
                    <a:pt x="9" y="0"/>
                  </a:moveTo>
                  <a:lnTo>
                    <a:pt x="1197" y="213"/>
                  </a:lnTo>
                  <a:lnTo>
                    <a:pt x="0" y="213"/>
                  </a:lnTo>
                </a:path>
              </a:pathLst>
            </a:custGeom>
            <a:solidFill>
              <a:srgbClr val="FF9B3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26" name="Line 28"/>
            <p:cNvSpPr>
              <a:spLocks noChangeShapeType="1"/>
            </p:cNvSpPr>
            <p:nvPr/>
          </p:nvSpPr>
          <p:spPr bwMode="auto">
            <a:xfrm rot="1187932">
              <a:off x="2333" y="3270"/>
              <a:ext cx="36" cy="435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arrow" w="med" len="med"/>
              <a:tailEnd type="arrow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5" name="Group 44"/>
          <p:cNvGrpSpPr>
            <a:grpSpLocks/>
          </p:cNvGrpSpPr>
          <p:nvPr/>
        </p:nvGrpSpPr>
        <p:grpSpPr bwMode="auto">
          <a:xfrm>
            <a:off x="5965607" y="4127984"/>
            <a:ext cx="2532063" cy="1587500"/>
            <a:chOff x="3738" y="2871"/>
            <a:chExt cx="1595" cy="1000"/>
          </a:xfrm>
        </p:grpSpPr>
        <p:sp>
          <p:nvSpPr>
            <p:cNvPr id="21517" name="Rectangle 11"/>
            <p:cNvSpPr>
              <a:spLocks noChangeArrowheads="1"/>
            </p:cNvSpPr>
            <p:nvPr/>
          </p:nvSpPr>
          <p:spPr bwMode="auto">
            <a:xfrm>
              <a:off x="3753" y="2871"/>
              <a:ext cx="1580" cy="98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18" name="Freeform 38"/>
            <p:cNvSpPr>
              <a:spLocks/>
            </p:cNvSpPr>
            <p:nvPr/>
          </p:nvSpPr>
          <p:spPr bwMode="auto">
            <a:xfrm>
              <a:off x="3747" y="2996"/>
              <a:ext cx="1569" cy="875"/>
            </a:xfrm>
            <a:custGeom>
              <a:avLst/>
              <a:gdLst>
                <a:gd name="T0" fmla="*/ 0 w 1569"/>
                <a:gd name="T1" fmla="*/ 0 h 744"/>
                <a:gd name="T2" fmla="*/ 567 w 1569"/>
                <a:gd name="T3" fmla="*/ 106 h 744"/>
                <a:gd name="T4" fmla="*/ 1569 w 1569"/>
                <a:gd name="T5" fmla="*/ 310 h 744"/>
                <a:gd name="T6" fmla="*/ 1569 w 1569"/>
                <a:gd name="T7" fmla="*/ 744 h 744"/>
                <a:gd name="T8" fmla="*/ 9 w 1569"/>
                <a:gd name="T9" fmla="*/ 744 h 7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69"/>
                <a:gd name="T16" fmla="*/ 0 h 744"/>
                <a:gd name="T17" fmla="*/ 1569 w 1569"/>
                <a:gd name="T18" fmla="*/ 744 h 7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69" h="744">
                  <a:moveTo>
                    <a:pt x="0" y="0"/>
                  </a:moveTo>
                  <a:lnTo>
                    <a:pt x="567" y="106"/>
                  </a:lnTo>
                  <a:lnTo>
                    <a:pt x="1569" y="310"/>
                  </a:lnTo>
                  <a:lnTo>
                    <a:pt x="1569" y="744"/>
                  </a:lnTo>
                  <a:lnTo>
                    <a:pt x="9" y="744"/>
                  </a:lnTo>
                </a:path>
              </a:pathLst>
            </a:custGeom>
            <a:solidFill>
              <a:srgbClr val="D4A97E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19" name="Freeform 39"/>
            <p:cNvSpPr>
              <a:spLocks/>
            </p:cNvSpPr>
            <p:nvPr/>
          </p:nvSpPr>
          <p:spPr bwMode="auto">
            <a:xfrm>
              <a:off x="3738" y="3121"/>
              <a:ext cx="1587" cy="750"/>
            </a:xfrm>
            <a:custGeom>
              <a:avLst/>
              <a:gdLst>
                <a:gd name="T0" fmla="*/ 0 w 1587"/>
                <a:gd name="T1" fmla="*/ 0 h 638"/>
                <a:gd name="T2" fmla="*/ 1587 w 1587"/>
                <a:gd name="T3" fmla="*/ 328 h 638"/>
                <a:gd name="T4" fmla="*/ 1587 w 1587"/>
                <a:gd name="T5" fmla="*/ 638 h 638"/>
                <a:gd name="T6" fmla="*/ 18 w 1587"/>
                <a:gd name="T7" fmla="*/ 638 h 6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87"/>
                <a:gd name="T13" fmla="*/ 0 h 638"/>
                <a:gd name="T14" fmla="*/ 1587 w 1587"/>
                <a:gd name="T15" fmla="*/ 638 h 6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87" h="638">
                  <a:moveTo>
                    <a:pt x="0" y="0"/>
                  </a:moveTo>
                  <a:lnTo>
                    <a:pt x="1587" y="328"/>
                  </a:lnTo>
                  <a:lnTo>
                    <a:pt x="1587" y="638"/>
                  </a:lnTo>
                  <a:lnTo>
                    <a:pt x="18" y="638"/>
                  </a:lnTo>
                </a:path>
              </a:pathLst>
            </a:cu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20" name="Freeform 40"/>
            <p:cNvSpPr>
              <a:spLocks/>
            </p:cNvSpPr>
            <p:nvPr/>
          </p:nvSpPr>
          <p:spPr bwMode="auto">
            <a:xfrm>
              <a:off x="3747" y="3610"/>
              <a:ext cx="1197" cy="250"/>
            </a:xfrm>
            <a:custGeom>
              <a:avLst/>
              <a:gdLst>
                <a:gd name="T0" fmla="*/ 9 w 1197"/>
                <a:gd name="T1" fmla="*/ 0 h 213"/>
                <a:gd name="T2" fmla="*/ 1197 w 1197"/>
                <a:gd name="T3" fmla="*/ 213 h 213"/>
                <a:gd name="T4" fmla="*/ 0 w 1197"/>
                <a:gd name="T5" fmla="*/ 213 h 213"/>
                <a:gd name="T6" fmla="*/ 0 60000 65536"/>
                <a:gd name="T7" fmla="*/ 0 60000 65536"/>
                <a:gd name="T8" fmla="*/ 0 60000 65536"/>
                <a:gd name="T9" fmla="*/ 0 w 1197"/>
                <a:gd name="T10" fmla="*/ 0 h 213"/>
                <a:gd name="T11" fmla="*/ 1197 w 1197"/>
                <a:gd name="T12" fmla="*/ 213 h 2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97" h="213">
                  <a:moveTo>
                    <a:pt x="9" y="0"/>
                  </a:moveTo>
                  <a:lnTo>
                    <a:pt x="1197" y="213"/>
                  </a:lnTo>
                  <a:lnTo>
                    <a:pt x="0" y="213"/>
                  </a:lnTo>
                </a:path>
              </a:pathLst>
            </a:custGeom>
            <a:solidFill>
              <a:srgbClr val="FF9B3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21" name="Line 29"/>
            <p:cNvSpPr>
              <a:spLocks noChangeShapeType="1"/>
            </p:cNvSpPr>
            <p:nvPr/>
          </p:nvSpPr>
          <p:spPr bwMode="auto">
            <a:xfrm>
              <a:off x="4455" y="3292"/>
              <a:ext cx="0" cy="463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arrow" w="med" len="med"/>
              <a:tailEnd type="arrow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1516" name="Line 41"/>
          <p:cNvSpPr>
            <a:spLocks noChangeShapeType="1"/>
          </p:cNvSpPr>
          <p:nvPr/>
        </p:nvSpPr>
        <p:spPr bwMode="auto">
          <a:xfrm flipH="1">
            <a:off x="1346371" y="4846624"/>
            <a:ext cx="168275" cy="2952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38" name="Content Placeholder 2"/>
          <p:cNvSpPr>
            <a:spLocks/>
          </p:cNvSpPr>
          <p:nvPr/>
        </p:nvSpPr>
        <p:spPr bwMode="auto">
          <a:xfrm>
            <a:off x="7224495" y="2894496"/>
            <a:ext cx="8382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sz="1600" b="1" dirty="0">
                <a:latin typeface="Verdana" pitchFamily="34" charset="0"/>
              </a:rPr>
              <a:t>TVT</a:t>
            </a:r>
          </a:p>
        </p:txBody>
      </p:sp>
      <p:sp>
        <p:nvSpPr>
          <p:cNvPr id="21539" name="Content Placeholder 2"/>
          <p:cNvSpPr>
            <a:spLocks/>
          </p:cNvSpPr>
          <p:nvPr/>
        </p:nvSpPr>
        <p:spPr bwMode="auto">
          <a:xfrm>
            <a:off x="4055845" y="2948471"/>
            <a:ext cx="8382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sz="1600" b="1" dirty="0">
                <a:latin typeface="Verdana" pitchFamily="34" charset="0"/>
              </a:rPr>
              <a:t>TST</a:t>
            </a:r>
          </a:p>
        </p:txBody>
      </p:sp>
      <p:sp>
        <p:nvSpPr>
          <p:cNvPr id="21540" name="Content Placeholder 2"/>
          <p:cNvSpPr>
            <a:spLocks/>
          </p:cNvSpPr>
          <p:nvPr/>
        </p:nvSpPr>
        <p:spPr bwMode="auto">
          <a:xfrm>
            <a:off x="7064157" y="5013809"/>
            <a:ext cx="8382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sz="1600" b="1" dirty="0">
                <a:latin typeface="Verdana" pitchFamily="34" charset="0"/>
              </a:rPr>
              <a:t>TVT</a:t>
            </a:r>
          </a:p>
        </p:txBody>
      </p:sp>
      <p:sp>
        <p:nvSpPr>
          <p:cNvPr id="21541" name="Content Placeholder 2"/>
          <p:cNvSpPr>
            <a:spLocks/>
          </p:cNvSpPr>
          <p:nvPr/>
        </p:nvSpPr>
        <p:spPr bwMode="auto">
          <a:xfrm>
            <a:off x="3722470" y="4958246"/>
            <a:ext cx="8382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sz="1600" b="1" dirty="0">
                <a:latin typeface="Verdana" pitchFamily="34" charset="0"/>
              </a:rPr>
              <a:t>TST</a:t>
            </a:r>
          </a:p>
        </p:txBody>
      </p:sp>
      <p:sp>
        <p:nvSpPr>
          <p:cNvPr id="38" name="Content Placeholder 2"/>
          <p:cNvSpPr txBox="1">
            <a:spLocks/>
          </p:cNvSpPr>
          <p:nvPr/>
        </p:nvSpPr>
        <p:spPr bwMode="auto">
          <a:xfrm>
            <a:off x="178679" y="4423926"/>
            <a:ext cx="269590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Non-Horizontal Strata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TST = TVT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800" b="1" kern="0" dirty="0" smtClean="0">
                <a:latin typeface="+mn-lt"/>
              </a:rPr>
              <a:t>   TST = TVT * cos </a:t>
            </a:r>
            <a:r>
              <a:rPr lang="el-GR" sz="1800" b="1" kern="0" dirty="0" smtClean="0">
                <a:latin typeface="+mn-lt"/>
              </a:rPr>
              <a:t>Θ</a:t>
            </a:r>
            <a:endParaRPr kumimoji="0" lang="en-US" sz="1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Units of Thickness Maps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4294967295"/>
          </p:nvPr>
        </p:nvSpPr>
        <p:spPr>
          <a:xfrm>
            <a:off x="536033" y="1111467"/>
            <a:ext cx="8229600" cy="3017838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ts val="1800"/>
              </a:spcBef>
              <a:buFontTx/>
              <a:buNone/>
            </a:pPr>
            <a:r>
              <a:rPr lang="en-US" sz="2400" dirty="0" smtClean="0"/>
              <a:t>There are two basic </a:t>
            </a:r>
            <a:r>
              <a:rPr lang="en-US" sz="2400" b="1" dirty="0" smtClean="0"/>
              <a:t>units</a:t>
            </a:r>
            <a:r>
              <a:rPr lang="en-US" sz="2400" dirty="0" smtClean="0"/>
              <a:t> of thickness maps, depending on the type of data </a:t>
            </a:r>
            <a:r>
              <a:rPr lang="en-US" sz="2400" dirty="0" smtClean="0"/>
              <a:t>used:</a:t>
            </a:r>
            <a:endParaRPr lang="en-US" sz="2400" dirty="0" smtClean="0"/>
          </a:p>
          <a:p>
            <a:pPr algn="just">
              <a:lnSpc>
                <a:spcPct val="95000"/>
              </a:lnSpc>
              <a:spcBef>
                <a:spcPts val="1800"/>
              </a:spcBef>
            </a:pPr>
            <a:r>
              <a:rPr lang="en-US" sz="2400" dirty="0" smtClean="0"/>
              <a:t>A thickness map in linear units of meters or feet, based on measured sections, vertical wells, or deviated wells that have been corrected to true vertical depth</a:t>
            </a:r>
          </a:p>
          <a:p>
            <a:pPr algn="just">
              <a:lnSpc>
                <a:spcPct val="95000"/>
              </a:lnSpc>
              <a:spcBef>
                <a:spcPts val="1800"/>
              </a:spcBef>
            </a:pPr>
            <a:r>
              <a:rPr lang="en-US" sz="2400" dirty="0" smtClean="0"/>
              <a:t>A thickness map in two-way time units of msec, based on measured seismic sections</a:t>
            </a:r>
          </a:p>
        </p:txBody>
      </p:sp>
      <p:sp>
        <p:nvSpPr>
          <p:cNvPr id="22533" name="Content Placeholder 2"/>
          <p:cNvSpPr>
            <a:spLocks/>
          </p:cNvSpPr>
          <p:nvPr/>
        </p:nvSpPr>
        <p:spPr bwMode="auto">
          <a:xfrm>
            <a:off x="1245475" y="4257564"/>
            <a:ext cx="6936828" cy="1843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ts val="0"/>
              </a:spcBef>
            </a:pPr>
            <a:r>
              <a:rPr lang="en-US" sz="2400" dirty="0" smtClean="0">
                <a:solidFill>
                  <a:schemeClr val="accent6"/>
                </a:solidFill>
                <a:latin typeface="Verdana" pitchFamily="34" charset="0"/>
              </a:rPr>
              <a:t>If you are using </a:t>
            </a:r>
            <a:r>
              <a:rPr lang="en-US" sz="2400" u="sng" dirty="0" smtClean="0">
                <a:solidFill>
                  <a:schemeClr val="accent6"/>
                </a:solidFill>
                <a:latin typeface="Verdana" pitchFamily="34" charset="0"/>
              </a:rPr>
              <a:t>unmigrated</a:t>
            </a:r>
            <a:r>
              <a:rPr lang="en-US" sz="2400" dirty="0" smtClean="0">
                <a:solidFill>
                  <a:schemeClr val="accent6"/>
                </a:solidFill>
                <a:latin typeface="Verdana" pitchFamily="34" charset="0"/>
              </a:rPr>
              <a:t> </a:t>
            </a:r>
            <a:r>
              <a:rPr lang="en-US" sz="2400" dirty="0">
                <a:solidFill>
                  <a:schemeClr val="accent6"/>
                </a:solidFill>
                <a:latin typeface="Verdana" pitchFamily="34" charset="0"/>
              </a:rPr>
              <a:t>seismic </a:t>
            </a:r>
            <a:r>
              <a:rPr lang="en-US" sz="2400" dirty="0" smtClean="0">
                <a:solidFill>
                  <a:schemeClr val="accent6"/>
                </a:solidFill>
                <a:latin typeface="Verdana" pitchFamily="34" charset="0"/>
              </a:rPr>
              <a:t>data,</a:t>
            </a:r>
            <a:r>
              <a:rPr lang="en-US" dirty="0">
                <a:solidFill>
                  <a:schemeClr val="accent6"/>
                </a:solidFill>
                <a:latin typeface="Verdana" pitchFamily="34" charset="0"/>
              </a:rPr>
              <a:t> </a:t>
            </a:r>
            <a:r>
              <a:rPr lang="en-US" dirty="0" smtClean="0">
                <a:solidFill>
                  <a:schemeClr val="accent6"/>
                </a:solidFill>
                <a:latin typeface="Verdana" pitchFamily="34" charset="0"/>
              </a:rPr>
              <a:t>then </a:t>
            </a:r>
            <a:r>
              <a:rPr lang="en-US" dirty="0" smtClean="0">
                <a:solidFill>
                  <a:schemeClr val="accent6"/>
                </a:solidFill>
                <a:latin typeface="Verdana" pitchFamily="34" charset="0"/>
              </a:rPr>
              <a:t>time </a:t>
            </a:r>
            <a:r>
              <a:rPr lang="en-US" sz="2400" dirty="0" smtClean="0">
                <a:solidFill>
                  <a:schemeClr val="accent6"/>
                </a:solidFill>
                <a:latin typeface="Verdana" pitchFamily="34" charset="0"/>
              </a:rPr>
              <a:t>thickness </a:t>
            </a:r>
            <a:r>
              <a:rPr lang="en-US" sz="2400" dirty="0">
                <a:solidFill>
                  <a:schemeClr val="accent6"/>
                </a:solidFill>
                <a:latin typeface="Verdana" pitchFamily="34" charset="0"/>
              </a:rPr>
              <a:t>is close to </a:t>
            </a:r>
            <a:r>
              <a:rPr lang="en-US" sz="2400" dirty="0" smtClean="0">
                <a:solidFill>
                  <a:schemeClr val="accent6"/>
                </a:solidFill>
                <a:latin typeface="Verdana" pitchFamily="34" charset="0"/>
              </a:rPr>
              <a:t>TST</a:t>
            </a:r>
          </a:p>
          <a:p>
            <a:pPr marL="342900" indent="-342900" algn="ctr" eaLnBrk="0" hangingPunct="0">
              <a:spcBef>
                <a:spcPts val="0"/>
              </a:spcBef>
            </a:pPr>
            <a:endParaRPr lang="en-US" sz="800" dirty="0">
              <a:solidFill>
                <a:schemeClr val="accent6"/>
              </a:solidFill>
              <a:latin typeface="Verdana" pitchFamily="34" charset="0"/>
            </a:endParaRPr>
          </a:p>
          <a:p>
            <a:pPr marL="342900" indent="-342900" algn="ctr" eaLnBrk="0" hangingPunct="0">
              <a:spcBef>
                <a:spcPts val="0"/>
              </a:spcBef>
            </a:pPr>
            <a:r>
              <a:rPr lang="en-US" sz="2400" dirty="0" smtClean="0">
                <a:solidFill>
                  <a:schemeClr val="accent6"/>
                </a:solidFill>
                <a:latin typeface="Verdana" pitchFamily="34" charset="0"/>
              </a:rPr>
              <a:t>If you are using </a:t>
            </a:r>
            <a:r>
              <a:rPr lang="en-US" sz="2400" u="sng" dirty="0" smtClean="0">
                <a:solidFill>
                  <a:schemeClr val="accent6"/>
                </a:solidFill>
                <a:latin typeface="Verdana" pitchFamily="34" charset="0"/>
              </a:rPr>
              <a:t>migrated</a:t>
            </a:r>
            <a:r>
              <a:rPr lang="en-US" sz="2400" dirty="0" smtClean="0">
                <a:solidFill>
                  <a:schemeClr val="accent6"/>
                </a:solidFill>
                <a:latin typeface="Verdana" pitchFamily="34" charset="0"/>
              </a:rPr>
              <a:t> </a:t>
            </a:r>
            <a:r>
              <a:rPr lang="en-US" sz="2400" dirty="0">
                <a:solidFill>
                  <a:schemeClr val="accent6"/>
                </a:solidFill>
                <a:latin typeface="Verdana" pitchFamily="34" charset="0"/>
              </a:rPr>
              <a:t>seismic </a:t>
            </a:r>
            <a:r>
              <a:rPr lang="en-US" sz="2400" dirty="0" smtClean="0">
                <a:solidFill>
                  <a:schemeClr val="accent6"/>
                </a:solidFill>
                <a:latin typeface="Verdana" pitchFamily="34" charset="0"/>
              </a:rPr>
              <a:t>data,</a:t>
            </a:r>
            <a:endParaRPr lang="en-US" sz="2400" dirty="0" smtClean="0">
              <a:solidFill>
                <a:schemeClr val="accent6"/>
              </a:solidFill>
              <a:latin typeface="Verdana" pitchFamily="34" charset="0"/>
            </a:endParaRPr>
          </a:p>
          <a:p>
            <a:pPr marL="342900" indent="-342900" algn="ctr" eaLnBrk="0" hangingPunct="0">
              <a:spcBef>
                <a:spcPts val="0"/>
              </a:spcBef>
            </a:pPr>
            <a:r>
              <a:rPr lang="en-US" dirty="0" smtClean="0">
                <a:solidFill>
                  <a:schemeClr val="accent6"/>
                </a:solidFill>
                <a:latin typeface="Verdana" pitchFamily="34" charset="0"/>
              </a:rPr>
              <a:t>       </a:t>
            </a:r>
            <a:r>
              <a:rPr lang="en-US" dirty="0" smtClean="0">
                <a:solidFill>
                  <a:schemeClr val="accent6"/>
                </a:solidFill>
                <a:latin typeface="Verdana" pitchFamily="34" charset="0"/>
              </a:rPr>
              <a:t>then </a:t>
            </a:r>
            <a:r>
              <a:rPr lang="en-US" dirty="0" smtClean="0">
                <a:solidFill>
                  <a:schemeClr val="accent6"/>
                </a:solidFill>
                <a:latin typeface="Verdana" pitchFamily="34" charset="0"/>
              </a:rPr>
              <a:t>time </a:t>
            </a:r>
            <a:r>
              <a:rPr lang="en-US" sz="2400" dirty="0" smtClean="0">
                <a:solidFill>
                  <a:schemeClr val="accent6"/>
                </a:solidFill>
                <a:latin typeface="Verdana" pitchFamily="34" charset="0"/>
              </a:rPr>
              <a:t>thickness </a:t>
            </a:r>
            <a:r>
              <a:rPr lang="en-US" sz="2400" dirty="0">
                <a:solidFill>
                  <a:schemeClr val="accent6"/>
                </a:solidFill>
                <a:latin typeface="Verdana" pitchFamily="34" charset="0"/>
              </a:rPr>
              <a:t>is </a:t>
            </a:r>
            <a:r>
              <a:rPr lang="en-US" sz="2400" dirty="0" smtClean="0">
                <a:solidFill>
                  <a:schemeClr val="accent6"/>
                </a:solidFill>
                <a:latin typeface="Verdana" pitchFamily="34" charset="0"/>
              </a:rPr>
              <a:t>close to TVT</a:t>
            </a:r>
            <a:endParaRPr lang="en-US" sz="2400" dirty="0">
              <a:solidFill>
                <a:schemeClr val="accent6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Generating an Isochron Map</a:t>
            </a:r>
          </a:p>
        </p:txBody>
      </p:sp>
      <p:sp>
        <p:nvSpPr>
          <p:cNvPr id="23556" name="Content Placeholder 2"/>
          <p:cNvSpPr>
            <a:spLocks noGrp="1"/>
          </p:cNvSpPr>
          <p:nvPr>
            <p:ph idx="4294967295"/>
          </p:nvPr>
        </p:nvSpPr>
        <p:spPr>
          <a:xfrm>
            <a:off x="1030008" y="1024251"/>
            <a:ext cx="7924800" cy="4525962"/>
          </a:xfrm>
        </p:spPr>
        <p:txBody>
          <a:bodyPr/>
          <a:lstStyle/>
          <a:p>
            <a:pPr>
              <a:buFontTx/>
              <a:buNone/>
            </a:pPr>
            <a:r>
              <a:rPr lang="en-US" sz="2400" dirty="0" smtClean="0"/>
              <a:t>Given two horizons:</a:t>
            </a:r>
          </a:p>
          <a:p>
            <a:r>
              <a:rPr lang="en-US" sz="2400" dirty="0" smtClean="0"/>
              <a:t>At individual locations, </a:t>
            </a:r>
          </a:p>
          <a:p>
            <a:pPr lvl="1">
              <a:buFontTx/>
              <a:buNone/>
            </a:pPr>
            <a:r>
              <a:rPr lang="en-US" sz="2400" dirty="0" smtClean="0"/>
              <a:t>	Isochron </a:t>
            </a:r>
            <a:r>
              <a:rPr lang="en-US" sz="2400" smtClean="0"/>
              <a:t>= TWT</a:t>
            </a:r>
            <a:r>
              <a:rPr lang="en-US" sz="2400" baseline="-25000" smtClean="0"/>
              <a:t>deeper</a:t>
            </a:r>
            <a:r>
              <a:rPr lang="en-US" sz="2400" smtClean="0"/>
              <a:t> – TWT</a:t>
            </a:r>
            <a:r>
              <a:rPr lang="en-US" sz="2400" baseline="-25000" smtClean="0"/>
              <a:t>shallower</a:t>
            </a:r>
            <a:endParaRPr lang="en-US" sz="2400" baseline="-25000" dirty="0" smtClean="0"/>
          </a:p>
          <a:p>
            <a:pPr lvl="1"/>
            <a:endParaRPr lang="en-US" sz="900" dirty="0" smtClean="0"/>
          </a:p>
          <a:p>
            <a:r>
              <a:rPr lang="en-US" sz="2400" dirty="0" smtClean="0"/>
              <a:t>Post individual values on a basemap and contour the values</a:t>
            </a:r>
          </a:p>
          <a:p>
            <a:endParaRPr lang="en-US" sz="2400" dirty="0" smtClean="0"/>
          </a:p>
          <a:p>
            <a:r>
              <a:rPr lang="en-US" sz="2400" dirty="0" smtClean="0"/>
              <a:t>Grid the TWT values of the deeper horizon</a:t>
            </a:r>
          </a:p>
          <a:p>
            <a:r>
              <a:rPr lang="en-US" sz="2400" dirty="0" smtClean="0"/>
              <a:t>Grid the TWT values of the shallower horizon</a:t>
            </a:r>
          </a:p>
          <a:p>
            <a:r>
              <a:rPr lang="en-US" sz="2400" dirty="0" smtClean="0"/>
              <a:t>Perform a grid operation </a:t>
            </a:r>
          </a:p>
          <a:p>
            <a:pPr lvl="1">
              <a:buFontTx/>
              <a:buNone/>
            </a:pPr>
            <a:r>
              <a:rPr lang="en-US" sz="2000" dirty="0" smtClean="0"/>
              <a:t>	(</a:t>
            </a:r>
            <a:r>
              <a:rPr lang="en-US" sz="2400" dirty="0" smtClean="0"/>
              <a:t>grid of TWT</a:t>
            </a:r>
            <a:r>
              <a:rPr lang="en-US" sz="2400" baseline="-25000" dirty="0" smtClean="0"/>
              <a:t>deeper</a:t>
            </a:r>
            <a:r>
              <a:rPr lang="en-US" sz="2400" dirty="0" smtClean="0"/>
              <a:t>) – (grid of TWT</a:t>
            </a:r>
            <a:r>
              <a:rPr lang="en-US" sz="2400" baseline="-25000" dirty="0" smtClean="0"/>
              <a:t>shallower</a:t>
            </a:r>
            <a:r>
              <a:rPr lang="en-US" sz="2000" dirty="0" smtClean="0"/>
              <a:t>)</a:t>
            </a:r>
          </a:p>
          <a:p>
            <a:pPr lvl="0"/>
            <a:r>
              <a:rPr lang="en-US" sz="2400" dirty="0" smtClean="0">
                <a:solidFill>
                  <a:srgbClr val="000000"/>
                </a:solidFill>
              </a:rPr>
              <a:t>Generate contours from the isochron grid</a:t>
            </a:r>
          </a:p>
          <a:p>
            <a:pPr lvl="1">
              <a:buFontTx/>
              <a:buNone/>
            </a:pPr>
            <a:endParaRPr lang="en-US" sz="2000" dirty="0" smtClean="0"/>
          </a:p>
        </p:txBody>
      </p:sp>
      <p:sp>
        <p:nvSpPr>
          <p:cNvPr id="61" name="Rectangle 60"/>
          <p:cNvSpPr/>
          <p:nvPr/>
        </p:nvSpPr>
        <p:spPr>
          <a:xfrm rot="16200000" flipH="1">
            <a:off x="-263797" y="1778075"/>
            <a:ext cx="169149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200" b="1" dirty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99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Manual</a:t>
            </a:r>
          </a:p>
        </p:txBody>
      </p:sp>
      <p:sp>
        <p:nvSpPr>
          <p:cNvPr id="62" name="Rectangle 61"/>
          <p:cNvSpPr/>
          <p:nvPr/>
        </p:nvSpPr>
        <p:spPr>
          <a:xfrm rot="16200000" flipH="1">
            <a:off x="-525888" y="4447933"/>
            <a:ext cx="221567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200" b="1" dirty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99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Computer</a:t>
            </a:r>
          </a:p>
        </p:txBody>
      </p:sp>
      <p:cxnSp>
        <p:nvCxnSpPr>
          <p:cNvPr id="23559" name="Straight Connector 63"/>
          <p:cNvCxnSpPr>
            <a:cxnSpLocks noChangeShapeType="1"/>
          </p:cNvCxnSpPr>
          <p:nvPr/>
        </p:nvCxnSpPr>
        <p:spPr bwMode="auto">
          <a:xfrm>
            <a:off x="283883" y="3503926"/>
            <a:ext cx="8001000" cy="0"/>
          </a:xfrm>
          <a:prstGeom prst="line">
            <a:avLst/>
          </a:prstGeom>
          <a:noFill/>
          <a:ln w="38100" cmpd="dbl" algn="ctr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Your Exercise</a:t>
            </a:r>
          </a:p>
        </p:txBody>
      </p:sp>
      <p:sp>
        <p:nvSpPr>
          <p:cNvPr id="24579" name="Slide Number Placeholder 3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6298E5AC-A6F2-4D47-AB9A-0C95E4DBE4E8}" type="slidenum">
              <a:rPr lang="en-US" sz="1400">
                <a:solidFill>
                  <a:srgbClr val="66FFFF"/>
                </a:solidFill>
                <a:latin typeface="Verdana" pitchFamily="34" charset="0"/>
              </a:rPr>
              <a:pPr algn="r"/>
              <a:t>15</a:t>
            </a:fld>
            <a:endParaRPr lang="en-US" sz="1400" dirty="0">
              <a:solidFill>
                <a:srgbClr val="66FFFF"/>
              </a:solidFill>
              <a:latin typeface="Verdana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34975" y="1466073"/>
            <a:ext cx="8374063" cy="4495800"/>
            <a:chOff x="434975" y="1466073"/>
            <a:chExt cx="8374063" cy="4495800"/>
          </a:xfrm>
        </p:grpSpPr>
        <p:pic>
          <p:nvPicPr>
            <p:cNvPr id="24580" name="Picture 5" descr="001-In-1801"/>
            <p:cNvPicPr preferRelativeResize="0">
              <a:picLocks noChangeArrowheads="1"/>
            </p:cNvPicPr>
            <p:nvPr/>
          </p:nvPicPr>
          <p:blipFill>
            <a:blip r:embed="rId3" cstate="print"/>
            <a:srcRect t="20757" b="25319"/>
            <a:stretch>
              <a:fillRect/>
            </a:stretch>
          </p:blipFill>
          <p:spPr bwMode="auto">
            <a:xfrm>
              <a:off x="436563" y="1794686"/>
              <a:ext cx="8372475" cy="4165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1" name="Freeform 6"/>
            <p:cNvSpPr>
              <a:spLocks/>
            </p:cNvSpPr>
            <p:nvPr/>
          </p:nvSpPr>
          <p:spPr bwMode="auto">
            <a:xfrm>
              <a:off x="742950" y="3644123"/>
              <a:ext cx="7762875" cy="1766888"/>
            </a:xfrm>
            <a:custGeom>
              <a:avLst/>
              <a:gdLst>
                <a:gd name="T0" fmla="*/ 0 w 7762875"/>
                <a:gd name="T1" fmla="*/ 1462088 h 1766887"/>
                <a:gd name="T2" fmla="*/ 247650 w 7762875"/>
                <a:gd name="T3" fmla="*/ 1376363 h 1766887"/>
                <a:gd name="T4" fmla="*/ 438150 w 7762875"/>
                <a:gd name="T5" fmla="*/ 1233488 h 1766887"/>
                <a:gd name="T6" fmla="*/ 590550 w 7762875"/>
                <a:gd name="T7" fmla="*/ 1185863 h 1766887"/>
                <a:gd name="T8" fmla="*/ 723900 w 7762875"/>
                <a:gd name="T9" fmla="*/ 1109663 h 1766887"/>
                <a:gd name="T10" fmla="*/ 942975 w 7762875"/>
                <a:gd name="T11" fmla="*/ 1014413 h 1766887"/>
                <a:gd name="T12" fmla="*/ 1019175 w 7762875"/>
                <a:gd name="T13" fmla="*/ 928688 h 1766887"/>
                <a:gd name="T14" fmla="*/ 1095378 w 7762875"/>
                <a:gd name="T15" fmla="*/ 852487 h 1766887"/>
                <a:gd name="T16" fmla="*/ 1238253 w 7762875"/>
                <a:gd name="T17" fmla="*/ 776287 h 1766887"/>
                <a:gd name="T18" fmla="*/ 1333503 w 7762875"/>
                <a:gd name="T19" fmla="*/ 642937 h 1766887"/>
                <a:gd name="T20" fmla="*/ 1409703 w 7762875"/>
                <a:gd name="T21" fmla="*/ 547687 h 1766887"/>
                <a:gd name="T22" fmla="*/ 1581153 w 7762875"/>
                <a:gd name="T23" fmla="*/ 490537 h 1766887"/>
                <a:gd name="T24" fmla="*/ 1866903 w 7762875"/>
                <a:gd name="T25" fmla="*/ 404812 h 1766887"/>
                <a:gd name="T26" fmla="*/ 2028828 w 7762875"/>
                <a:gd name="T27" fmla="*/ 395287 h 1766887"/>
                <a:gd name="T28" fmla="*/ 2114551 w 7762875"/>
                <a:gd name="T29" fmla="*/ 328612 h 1766887"/>
                <a:gd name="T30" fmla="*/ 2238375 w 7762875"/>
                <a:gd name="T31" fmla="*/ 338137 h 1766887"/>
                <a:gd name="T32" fmla="*/ 2333625 w 7762875"/>
                <a:gd name="T33" fmla="*/ 261937 h 1766887"/>
                <a:gd name="T34" fmla="*/ 2647951 w 7762875"/>
                <a:gd name="T35" fmla="*/ 100012 h 1766887"/>
                <a:gd name="T36" fmla="*/ 2867025 w 7762875"/>
                <a:gd name="T37" fmla="*/ 14287 h 1766887"/>
                <a:gd name="T38" fmla="*/ 3028951 w 7762875"/>
                <a:gd name="T39" fmla="*/ 14287 h 1766887"/>
                <a:gd name="T40" fmla="*/ 3171825 w 7762875"/>
                <a:gd name="T41" fmla="*/ 52387 h 1766887"/>
                <a:gd name="T42" fmla="*/ 3343275 w 7762875"/>
                <a:gd name="T43" fmla="*/ 138112 h 1766887"/>
                <a:gd name="T44" fmla="*/ 3495675 w 7762875"/>
                <a:gd name="T45" fmla="*/ 261937 h 1766887"/>
                <a:gd name="T46" fmla="*/ 3695701 w 7762875"/>
                <a:gd name="T47" fmla="*/ 414337 h 1766887"/>
                <a:gd name="T48" fmla="*/ 3981456 w 7762875"/>
                <a:gd name="T49" fmla="*/ 576262 h 1766887"/>
                <a:gd name="T50" fmla="*/ 4057656 w 7762875"/>
                <a:gd name="T51" fmla="*/ 671512 h 1766887"/>
                <a:gd name="T52" fmla="*/ 4152906 w 7762875"/>
                <a:gd name="T53" fmla="*/ 709612 h 1766887"/>
                <a:gd name="T54" fmla="*/ 4324351 w 7762875"/>
                <a:gd name="T55" fmla="*/ 823912 h 1766887"/>
                <a:gd name="T56" fmla="*/ 4581527 w 7762875"/>
                <a:gd name="T57" fmla="*/ 938213 h 1766887"/>
                <a:gd name="T58" fmla="*/ 4733927 w 7762875"/>
                <a:gd name="T59" fmla="*/ 909638 h 1766887"/>
                <a:gd name="T60" fmla="*/ 4981575 w 7762875"/>
                <a:gd name="T61" fmla="*/ 966788 h 1766887"/>
                <a:gd name="T62" fmla="*/ 5343527 w 7762875"/>
                <a:gd name="T63" fmla="*/ 1042988 h 1766887"/>
                <a:gd name="T64" fmla="*/ 5600703 w 7762875"/>
                <a:gd name="T65" fmla="*/ 1138238 h 1766887"/>
                <a:gd name="T66" fmla="*/ 5591175 w 7762875"/>
                <a:gd name="T67" fmla="*/ 1109663 h 1766887"/>
                <a:gd name="T68" fmla="*/ 5791203 w 7762875"/>
                <a:gd name="T69" fmla="*/ 1147763 h 1766887"/>
                <a:gd name="T70" fmla="*/ 5867403 w 7762875"/>
                <a:gd name="T71" fmla="*/ 1138238 h 1766887"/>
                <a:gd name="T72" fmla="*/ 6029327 w 7762875"/>
                <a:gd name="T73" fmla="*/ 1233488 h 1766887"/>
                <a:gd name="T74" fmla="*/ 6067427 w 7762875"/>
                <a:gd name="T75" fmla="*/ 1081088 h 1766887"/>
                <a:gd name="T76" fmla="*/ 6286503 w 7762875"/>
                <a:gd name="T77" fmla="*/ 1157288 h 1766887"/>
                <a:gd name="T78" fmla="*/ 6496051 w 7762875"/>
                <a:gd name="T79" fmla="*/ 1243013 h 1766887"/>
                <a:gd name="T80" fmla="*/ 6610351 w 7762875"/>
                <a:gd name="T81" fmla="*/ 1233488 h 1766887"/>
                <a:gd name="T82" fmla="*/ 6734175 w 7762875"/>
                <a:gd name="T83" fmla="*/ 1281113 h 1766887"/>
                <a:gd name="T84" fmla="*/ 6867527 w 7762875"/>
                <a:gd name="T85" fmla="*/ 1414463 h 1766887"/>
                <a:gd name="T86" fmla="*/ 6905627 w 7762875"/>
                <a:gd name="T87" fmla="*/ 1090613 h 1766887"/>
                <a:gd name="T88" fmla="*/ 6943727 w 7762875"/>
                <a:gd name="T89" fmla="*/ 1062038 h 1766887"/>
                <a:gd name="T90" fmla="*/ 7105651 w 7762875"/>
                <a:gd name="T91" fmla="*/ 1081088 h 1766887"/>
                <a:gd name="T92" fmla="*/ 7296151 w 7762875"/>
                <a:gd name="T93" fmla="*/ 1128713 h 1766887"/>
                <a:gd name="T94" fmla="*/ 7419975 w 7762875"/>
                <a:gd name="T95" fmla="*/ 1195388 h 1766887"/>
                <a:gd name="T96" fmla="*/ 7477127 w 7762875"/>
                <a:gd name="T97" fmla="*/ 1328738 h 1766887"/>
                <a:gd name="T98" fmla="*/ 7543803 w 7762875"/>
                <a:gd name="T99" fmla="*/ 1509713 h 1766887"/>
                <a:gd name="T100" fmla="*/ 7524751 w 7762875"/>
                <a:gd name="T101" fmla="*/ 1624013 h 1766887"/>
                <a:gd name="T102" fmla="*/ 7620003 w 7762875"/>
                <a:gd name="T103" fmla="*/ 1700213 h 1766887"/>
                <a:gd name="T104" fmla="*/ 7762875 w 7762875"/>
                <a:gd name="T105" fmla="*/ 1766888 h 176688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762875"/>
                <a:gd name="T160" fmla="*/ 0 h 1766887"/>
                <a:gd name="T161" fmla="*/ 7762875 w 7762875"/>
                <a:gd name="T162" fmla="*/ 1766887 h 176688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762875" h="1766887">
                  <a:moveTo>
                    <a:pt x="0" y="1462087"/>
                  </a:moveTo>
                  <a:cubicBezTo>
                    <a:pt x="87312" y="1438274"/>
                    <a:pt x="174625" y="1414462"/>
                    <a:pt x="247650" y="1376362"/>
                  </a:cubicBezTo>
                  <a:cubicBezTo>
                    <a:pt x="320675" y="1338262"/>
                    <a:pt x="381000" y="1265237"/>
                    <a:pt x="438150" y="1233487"/>
                  </a:cubicBezTo>
                  <a:cubicBezTo>
                    <a:pt x="495300" y="1201737"/>
                    <a:pt x="542925" y="1206500"/>
                    <a:pt x="590550" y="1185862"/>
                  </a:cubicBezTo>
                  <a:cubicBezTo>
                    <a:pt x="638175" y="1165225"/>
                    <a:pt x="665163" y="1138237"/>
                    <a:pt x="723900" y="1109662"/>
                  </a:cubicBezTo>
                  <a:cubicBezTo>
                    <a:pt x="782637" y="1081087"/>
                    <a:pt x="893763" y="1044574"/>
                    <a:pt x="942975" y="1014412"/>
                  </a:cubicBezTo>
                  <a:cubicBezTo>
                    <a:pt x="992187" y="984250"/>
                    <a:pt x="993775" y="955675"/>
                    <a:pt x="1019175" y="928687"/>
                  </a:cubicBezTo>
                  <a:cubicBezTo>
                    <a:pt x="1044575" y="901700"/>
                    <a:pt x="1058863" y="877887"/>
                    <a:pt x="1095375" y="852487"/>
                  </a:cubicBezTo>
                  <a:cubicBezTo>
                    <a:pt x="1131887" y="827087"/>
                    <a:pt x="1198563" y="811212"/>
                    <a:pt x="1238250" y="776287"/>
                  </a:cubicBezTo>
                  <a:cubicBezTo>
                    <a:pt x="1277937" y="741362"/>
                    <a:pt x="1304925" y="681037"/>
                    <a:pt x="1333500" y="642937"/>
                  </a:cubicBezTo>
                  <a:cubicBezTo>
                    <a:pt x="1362075" y="604837"/>
                    <a:pt x="1368425" y="573087"/>
                    <a:pt x="1409700" y="547687"/>
                  </a:cubicBezTo>
                  <a:cubicBezTo>
                    <a:pt x="1450975" y="522287"/>
                    <a:pt x="1504950" y="514349"/>
                    <a:pt x="1581150" y="490537"/>
                  </a:cubicBezTo>
                  <a:cubicBezTo>
                    <a:pt x="1657350" y="466725"/>
                    <a:pt x="1792288" y="420687"/>
                    <a:pt x="1866900" y="404812"/>
                  </a:cubicBezTo>
                  <a:cubicBezTo>
                    <a:pt x="1941512" y="388937"/>
                    <a:pt x="1987550" y="407987"/>
                    <a:pt x="2028825" y="395287"/>
                  </a:cubicBezTo>
                  <a:cubicBezTo>
                    <a:pt x="2070100" y="382587"/>
                    <a:pt x="2079625" y="338137"/>
                    <a:pt x="2114550" y="328612"/>
                  </a:cubicBezTo>
                  <a:cubicBezTo>
                    <a:pt x="2149475" y="319087"/>
                    <a:pt x="2201863" y="349249"/>
                    <a:pt x="2238375" y="338137"/>
                  </a:cubicBezTo>
                  <a:cubicBezTo>
                    <a:pt x="2274887" y="327025"/>
                    <a:pt x="2265363" y="301624"/>
                    <a:pt x="2333625" y="261937"/>
                  </a:cubicBezTo>
                  <a:cubicBezTo>
                    <a:pt x="2401887" y="222250"/>
                    <a:pt x="2559050" y="141287"/>
                    <a:pt x="2647950" y="100012"/>
                  </a:cubicBezTo>
                  <a:cubicBezTo>
                    <a:pt x="2736850" y="58737"/>
                    <a:pt x="2803525" y="28575"/>
                    <a:pt x="2867025" y="14287"/>
                  </a:cubicBezTo>
                  <a:cubicBezTo>
                    <a:pt x="2930525" y="0"/>
                    <a:pt x="2978150" y="7937"/>
                    <a:pt x="3028950" y="14287"/>
                  </a:cubicBezTo>
                  <a:cubicBezTo>
                    <a:pt x="3079750" y="20637"/>
                    <a:pt x="3119438" y="31750"/>
                    <a:pt x="3171825" y="52387"/>
                  </a:cubicBezTo>
                  <a:cubicBezTo>
                    <a:pt x="3224213" y="73025"/>
                    <a:pt x="3289300" y="103187"/>
                    <a:pt x="3343275" y="138112"/>
                  </a:cubicBezTo>
                  <a:cubicBezTo>
                    <a:pt x="3397250" y="173037"/>
                    <a:pt x="3436938" y="215900"/>
                    <a:pt x="3495675" y="261937"/>
                  </a:cubicBezTo>
                  <a:cubicBezTo>
                    <a:pt x="3554412" y="307974"/>
                    <a:pt x="3614738" y="361950"/>
                    <a:pt x="3695700" y="414337"/>
                  </a:cubicBezTo>
                  <a:cubicBezTo>
                    <a:pt x="3776663" y="466725"/>
                    <a:pt x="3921125" y="533400"/>
                    <a:pt x="3981450" y="576262"/>
                  </a:cubicBezTo>
                  <a:cubicBezTo>
                    <a:pt x="4041775" y="619124"/>
                    <a:pt x="4029075" y="649287"/>
                    <a:pt x="4057650" y="671512"/>
                  </a:cubicBezTo>
                  <a:cubicBezTo>
                    <a:pt x="4086225" y="693737"/>
                    <a:pt x="4108450" y="684212"/>
                    <a:pt x="4152900" y="709612"/>
                  </a:cubicBezTo>
                  <a:cubicBezTo>
                    <a:pt x="4197350" y="735012"/>
                    <a:pt x="4252912" y="785812"/>
                    <a:pt x="4324350" y="823912"/>
                  </a:cubicBezTo>
                  <a:cubicBezTo>
                    <a:pt x="4395788" y="862012"/>
                    <a:pt x="4513263" y="923925"/>
                    <a:pt x="4581525" y="938212"/>
                  </a:cubicBezTo>
                  <a:cubicBezTo>
                    <a:pt x="4649787" y="952499"/>
                    <a:pt x="4667250" y="904875"/>
                    <a:pt x="4733925" y="909637"/>
                  </a:cubicBezTo>
                  <a:cubicBezTo>
                    <a:pt x="4800600" y="914400"/>
                    <a:pt x="4981575" y="966787"/>
                    <a:pt x="4981575" y="966787"/>
                  </a:cubicBezTo>
                  <a:cubicBezTo>
                    <a:pt x="5083175" y="989012"/>
                    <a:pt x="5240338" y="1014412"/>
                    <a:pt x="5343525" y="1042987"/>
                  </a:cubicBezTo>
                  <a:cubicBezTo>
                    <a:pt x="5446712" y="1071562"/>
                    <a:pt x="5559425" y="1127125"/>
                    <a:pt x="5600700" y="1138237"/>
                  </a:cubicBezTo>
                  <a:cubicBezTo>
                    <a:pt x="5641975" y="1149349"/>
                    <a:pt x="5559425" y="1108074"/>
                    <a:pt x="5591175" y="1109662"/>
                  </a:cubicBezTo>
                  <a:cubicBezTo>
                    <a:pt x="5622925" y="1111250"/>
                    <a:pt x="5745163" y="1143000"/>
                    <a:pt x="5791200" y="1147762"/>
                  </a:cubicBezTo>
                  <a:cubicBezTo>
                    <a:pt x="5837238" y="1152525"/>
                    <a:pt x="5827713" y="1123950"/>
                    <a:pt x="5867400" y="1138237"/>
                  </a:cubicBezTo>
                  <a:cubicBezTo>
                    <a:pt x="5907087" y="1152524"/>
                    <a:pt x="5995988" y="1243012"/>
                    <a:pt x="6029325" y="1233487"/>
                  </a:cubicBezTo>
                  <a:cubicBezTo>
                    <a:pt x="6062663" y="1223962"/>
                    <a:pt x="6024563" y="1093787"/>
                    <a:pt x="6067425" y="1081087"/>
                  </a:cubicBezTo>
                  <a:cubicBezTo>
                    <a:pt x="6110288" y="1068387"/>
                    <a:pt x="6215063" y="1130300"/>
                    <a:pt x="6286500" y="1157287"/>
                  </a:cubicBezTo>
                  <a:cubicBezTo>
                    <a:pt x="6357937" y="1184274"/>
                    <a:pt x="6442075" y="1230312"/>
                    <a:pt x="6496050" y="1243012"/>
                  </a:cubicBezTo>
                  <a:cubicBezTo>
                    <a:pt x="6550025" y="1255712"/>
                    <a:pt x="6570663" y="1227137"/>
                    <a:pt x="6610350" y="1233487"/>
                  </a:cubicBezTo>
                  <a:cubicBezTo>
                    <a:pt x="6650037" y="1239837"/>
                    <a:pt x="6691313" y="1250950"/>
                    <a:pt x="6734175" y="1281112"/>
                  </a:cubicBezTo>
                  <a:cubicBezTo>
                    <a:pt x="6777037" y="1311274"/>
                    <a:pt x="6838950" y="1446212"/>
                    <a:pt x="6867525" y="1414462"/>
                  </a:cubicBezTo>
                  <a:cubicBezTo>
                    <a:pt x="6896100" y="1382712"/>
                    <a:pt x="6892925" y="1149350"/>
                    <a:pt x="6905625" y="1090612"/>
                  </a:cubicBezTo>
                  <a:cubicBezTo>
                    <a:pt x="6918325" y="1031875"/>
                    <a:pt x="6910388" y="1063624"/>
                    <a:pt x="6943725" y="1062037"/>
                  </a:cubicBezTo>
                  <a:cubicBezTo>
                    <a:pt x="6977062" y="1060450"/>
                    <a:pt x="7046913" y="1069975"/>
                    <a:pt x="7105650" y="1081087"/>
                  </a:cubicBezTo>
                  <a:cubicBezTo>
                    <a:pt x="7164387" y="1092199"/>
                    <a:pt x="7243763" y="1109662"/>
                    <a:pt x="7296150" y="1128712"/>
                  </a:cubicBezTo>
                  <a:cubicBezTo>
                    <a:pt x="7348538" y="1147762"/>
                    <a:pt x="7389813" y="1162050"/>
                    <a:pt x="7419975" y="1195387"/>
                  </a:cubicBezTo>
                  <a:cubicBezTo>
                    <a:pt x="7450137" y="1228724"/>
                    <a:pt x="7456488" y="1276350"/>
                    <a:pt x="7477125" y="1328737"/>
                  </a:cubicBezTo>
                  <a:cubicBezTo>
                    <a:pt x="7497763" y="1381125"/>
                    <a:pt x="7535863" y="1460500"/>
                    <a:pt x="7543800" y="1509712"/>
                  </a:cubicBezTo>
                  <a:cubicBezTo>
                    <a:pt x="7551737" y="1558924"/>
                    <a:pt x="7512050" y="1592262"/>
                    <a:pt x="7524750" y="1624012"/>
                  </a:cubicBezTo>
                  <a:cubicBezTo>
                    <a:pt x="7537450" y="1655762"/>
                    <a:pt x="7580313" y="1676400"/>
                    <a:pt x="7620000" y="1700212"/>
                  </a:cubicBezTo>
                  <a:cubicBezTo>
                    <a:pt x="7659688" y="1724025"/>
                    <a:pt x="7711281" y="1745456"/>
                    <a:pt x="7762875" y="1766887"/>
                  </a:cubicBezTo>
                </a:path>
              </a:pathLst>
            </a:custGeom>
            <a:noFill/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4582" name="Freeform 7"/>
            <p:cNvSpPr>
              <a:spLocks/>
            </p:cNvSpPr>
            <p:nvPr/>
          </p:nvSpPr>
          <p:spPr bwMode="auto">
            <a:xfrm>
              <a:off x="723900" y="3020236"/>
              <a:ext cx="7810500" cy="1990725"/>
            </a:xfrm>
            <a:custGeom>
              <a:avLst/>
              <a:gdLst>
                <a:gd name="T0" fmla="*/ 0 w 7810500"/>
                <a:gd name="T1" fmla="*/ 1543050 h 1990725"/>
                <a:gd name="T2" fmla="*/ 419100 w 7810500"/>
                <a:gd name="T3" fmla="*/ 1371600 h 1990725"/>
                <a:gd name="T4" fmla="*/ 523875 w 7810500"/>
                <a:gd name="T5" fmla="*/ 1285875 h 1990725"/>
                <a:gd name="T6" fmla="*/ 704850 w 7810500"/>
                <a:gd name="T7" fmla="*/ 1181100 h 1990725"/>
                <a:gd name="T8" fmla="*/ 828675 w 7810500"/>
                <a:gd name="T9" fmla="*/ 1104900 h 1990725"/>
                <a:gd name="T10" fmla="*/ 962025 w 7810500"/>
                <a:gd name="T11" fmla="*/ 1019175 h 1990725"/>
                <a:gd name="T12" fmla="*/ 1047750 w 7810500"/>
                <a:gd name="T13" fmla="*/ 933450 h 1990725"/>
                <a:gd name="T14" fmla="*/ 1171575 w 7810500"/>
                <a:gd name="T15" fmla="*/ 828675 h 1990725"/>
                <a:gd name="T16" fmla="*/ 1343025 w 7810500"/>
                <a:gd name="T17" fmla="*/ 676275 h 1990725"/>
                <a:gd name="T18" fmla="*/ 1485900 w 7810500"/>
                <a:gd name="T19" fmla="*/ 561975 h 1990725"/>
                <a:gd name="T20" fmla="*/ 1752600 w 7810500"/>
                <a:gd name="T21" fmla="*/ 495300 h 1990725"/>
                <a:gd name="T22" fmla="*/ 1952625 w 7810500"/>
                <a:gd name="T23" fmla="*/ 419100 h 1990725"/>
                <a:gd name="T24" fmla="*/ 2162174 w 7810500"/>
                <a:gd name="T25" fmla="*/ 390525 h 1990725"/>
                <a:gd name="T26" fmla="*/ 2266950 w 7810500"/>
                <a:gd name="T27" fmla="*/ 352425 h 1990725"/>
                <a:gd name="T28" fmla="*/ 2314574 w 7810500"/>
                <a:gd name="T29" fmla="*/ 304800 h 1990725"/>
                <a:gd name="T30" fmla="*/ 2457450 w 7810500"/>
                <a:gd name="T31" fmla="*/ 285750 h 1990725"/>
                <a:gd name="T32" fmla="*/ 2590800 w 7810500"/>
                <a:gd name="T33" fmla="*/ 142875 h 1990725"/>
                <a:gd name="T34" fmla="*/ 2762250 w 7810500"/>
                <a:gd name="T35" fmla="*/ 85725 h 1990725"/>
                <a:gd name="T36" fmla="*/ 2952750 w 7810500"/>
                <a:gd name="T37" fmla="*/ 9525 h 1990725"/>
                <a:gd name="T38" fmla="*/ 3105150 w 7810500"/>
                <a:gd name="T39" fmla="*/ 28575 h 1990725"/>
                <a:gd name="T40" fmla="*/ 3267074 w 7810500"/>
                <a:gd name="T41" fmla="*/ 114300 h 1990725"/>
                <a:gd name="T42" fmla="*/ 3438524 w 7810500"/>
                <a:gd name="T43" fmla="*/ 200025 h 1990725"/>
                <a:gd name="T44" fmla="*/ 3581400 w 7810500"/>
                <a:gd name="T45" fmla="*/ 323850 h 1990725"/>
                <a:gd name="T46" fmla="*/ 3714750 w 7810500"/>
                <a:gd name="T47" fmla="*/ 419100 h 1990725"/>
                <a:gd name="T48" fmla="*/ 3838574 w 7810500"/>
                <a:gd name="T49" fmla="*/ 514350 h 1990725"/>
                <a:gd name="T50" fmla="*/ 4000500 w 7810500"/>
                <a:gd name="T51" fmla="*/ 666750 h 1990725"/>
                <a:gd name="T52" fmla="*/ 4143374 w 7810500"/>
                <a:gd name="T53" fmla="*/ 752475 h 1990725"/>
                <a:gd name="T54" fmla="*/ 4381501 w 7810500"/>
                <a:gd name="T55" fmla="*/ 895350 h 1990725"/>
                <a:gd name="T56" fmla="*/ 4610101 w 7810500"/>
                <a:gd name="T57" fmla="*/ 962025 h 1990725"/>
                <a:gd name="T58" fmla="*/ 4733925 w 7810500"/>
                <a:gd name="T59" fmla="*/ 990600 h 1990725"/>
                <a:gd name="T60" fmla="*/ 5019673 w 7810500"/>
                <a:gd name="T61" fmla="*/ 1057275 h 1990725"/>
                <a:gd name="T62" fmla="*/ 5286373 w 7810500"/>
                <a:gd name="T63" fmla="*/ 1143000 h 1990725"/>
                <a:gd name="T64" fmla="*/ 5581649 w 7810500"/>
                <a:gd name="T65" fmla="*/ 1228725 h 1990725"/>
                <a:gd name="T66" fmla="*/ 5943600 w 7810500"/>
                <a:gd name="T67" fmla="*/ 1352550 h 1990725"/>
                <a:gd name="T68" fmla="*/ 6076948 w 7810500"/>
                <a:gd name="T69" fmla="*/ 1371600 h 1990725"/>
                <a:gd name="T70" fmla="*/ 6134100 w 7810500"/>
                <a:gd name="T71" fmla="*/ 1285875 h 1990725"/>
                <a:gd name="T72" fmla="*/ 6324600 w 7810500"/>
                <a:gd name="T73" fmla="*/ 1343025 h 1990725"/>
                <a:gd name="T74" fmla="*/ 6410324 w 7810500"/>
                <a:gd name="T75" fmla="*/ 1381125 h 1990725"/>
                <a:gd name="T76" fmla="*/ 6581772 w 7810500"/>
                <a:gd name="T77" fmla="*/ 1381125 h 1990725"/>
                <a:gd name="T78" fmla="*/ 6667500 w 7810500"/>
                <a:gd name="T79" fmla="*/ 1400175 h 1990725"/>
                <a:gd name="T80" fmla="*/ 6753224 w 7810500"/>
                <a:gd name="T81" fmla="*/ 1457325 h 1990725"/>
                <a:gd name="T82" fmla="*/ 6896100 w 7810500"/>
                <a:gd name="T83" fmla="*/ 1581150 h 1990725"/>
                <a:gd name="T84" fmla="*/ 6972300 w 7810500"/>
                <a:gd name="T85" fmla="*/ 1238250 h 1990725"/>
                <a:gd name="T86" fmla="*/ 7124700 w 7810500"/>
                <a:gd name="T87" fmla="*/ 1247775 h 1990725"/>
                <a:gd name="T88" fmla="*/ 7362824 w 7810500"/>
                <a:gd name="T89" fmla="*/ 1352550 h 1990725"/>
                <a:gd name="T90" fmla="*/ 7496172 w 7810500"/>
                <a:gd name="T91" fmla="*/ 1419225 h 1990725"/>
                <a:gd name="T92" fmla="*/ 7534272 w 7810500"/>
                <a:gd name="T93" fmla="*/ 1533525 h 1990725"/>
                <a:gd name="T94" fmla="*/ 7562848 w 7810500"/>
                <a:gd name="T95" fmla="*/ 1638300 h 1990725"/>
                <a:gd name="T96" fmla="*/ 7572372 w 7810500"/>
                <a:gd name="T97" fmla="*/ 1838325 h 1990725"/>
                <a:gd name="T98" fmla="*/ 7667624 w 7810500"/>
                <a:gd name="T99" fmla="*/ 1876425 h 1990725"/>
                <a:gd name="T100" fmla="*/ 7715248 w 7810500"/>
                <a:gd name="T101" fmla="*/ 1924050 h 1990725"/>
                <a:gd name="T102" fmla="*/ 7810500 w 7810500"/>
                <a:gd name="T103" fmla="*/ 1990725 h 199072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810500"/>
                <a:gd name="T157" fmla="*/ 0 h 1990725"/>
                <a:gd name="T158" fmla="*/ 7810500 w 7810500"/>
                <a:gd name="T159" fmla="*/ 1990725 h 199072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810500" h="1990725">
                  <a:moveTo>
                    <a:pt x="0" y="1543050"/>
                  </a:moveTo>
                  <a:cubicBezTo>
                    <a:pt x="165894" y="1478756"/>
                    <a:pt x="331788" y="1414462"/>
                    <a:pt x="419100" y="1371600"/>
                  </a:cubicBezTo>
                  <a:cubicBezTo>
                    <a:pt x="506412" y="1328738"/>
                    <a:pt x="476250" y="1317625"/>
                    <a:pt x="523875" y="1285875"/>
                  </a:cubicBezTo>
                  <a:cubicBezTo>
                    <a:pt x="571500" y="1254125"/>
                    <a:pt x="654050" y="1211262"/>
                    <a:pt x="704850" y="1181100"/>
                  </a:cubicBezTo>
                  <a:cubicBezTo>
                    <a:pt x="755650" y="1150938"/>
                    <a:pt x="785813" y="1131887"/>
                    <a:pt x="828675" y="1104900"/>
                  </a:cubicBezTo>
                  <a:cubicBezTo>
                    <a:pt x="871537" y="1077913"/>
                    <a:pt x="925513" y="1047750"/>
                    <a:pt x="962025" y="1019175"/>
                  </a:cubicBezTo>
                  <a:cubicBezTo>
                    <a:pt x="998537" y="990600"/>
                    <a:pt x="1012825" y="965200"/>
                    <a:pt x="1047750" y="933450"/>
                  </a:cubicBezTo>
                  <a:cubicBezTo>
                    <a:pt x="1082675" y="901700"/>
                    <a:pt x="1122363" y="871538"/>
                    <a:pt x="1171575" y="828675"/>
                  </a:cubicBezTo>
                  <a:cubicBezTo>
                    <a:pt x="1220788" y="785813"/>
                    <a:pt x="1290638" y="720725"/>
                    <a:pt x="1343025" y="676275"/>
                  </a:cubicBezTo>
                  <a:cubicBezTo>
                    <a:pt x="1395412" y="631825"/>
                    <a:pt x="1417638" y="592137"/>
                    <a:pt x="1485900" y="561975"/>
                  </a:cubicBezTo>
                  <a:cubicBezTo>
                    <a:pt x="1554162" y="531813"/>
                    <a:pt x="1674812" y="519113"/>
                    <a:pt x="1752600" y="495300"/>
                  </a:cubicBezTo>
                  <a:cubicBezTo>
                    <a:pt x="1830388" y="471487"/>
                    <a:pt x="1884362" y="436563"/>
                    <a:pt x="1952625" y="419100"/>
                  </a:cubicBezTo>
                  <a:cubicBezTo>
                    <a:pt x="2020888" y="401637"/>
                    <a:pt x="2109788" y="401637"/>
                    <a:pt x="2162175" y="390525"/>
                  </a:cubicBezTo>
                  <a:cubicBezTo>
                    <a:pt x="2214562" y="379413"/>
                    <a:pt x="2241550" y="366712"/>
                    <a:pt x="2266950" y="352425"/>
                  </a:cubicBezTo>
                  <a:cubicBezTo>
                    <a:pt x="2292350" y="338138"/>
                    <a:pt x="2282825" y="315912"/>
                    <a:pt x="2314575" y="304800"/>
                  </a:cubicBezTo>
                  <a:cubicBezTo>
                    <a:pt x="2346325" y="293688"/>
                    <a:pt x="2411412" y="312738"/>
                    <a:pt x="2457450" y="285750"/>
                  </a:cubicBezTo>
                  <a:cubicBezTo>
                    <a:pt x="2503488" y="258762"/>
                    <a:pt x="2540000" y="176212"/>
                    <a:pt x="2590800" y="142875"/>
                  </a:cubicBezTo>
                  <a:cubicBezTo>
                    <a:pt x="2641600" y="109538"/>
                    <a:pt x="2701925" y="107950"/>
                    <a:pt x="2762250" y="85725"/>
                  </a:cubicBezTo>
                  <a:cubicBezTo>
                    <a:pt x="2822575" y="63500"/>
                    <a:pt x="2895600" y="19050"/>
                    <a:pt x="2952750" y="9525"/>
                  </a:cubicBezTo>
                  <a:cubicBezTo>
                    <a:pt x="3009900" y="0"/>
                    <a:pt x="3052763" y="11113"/>
                    <a:pt x="3105150" y="28575"/>
                  </a:cubicBezTo>
                  <a:cubicBezTo>
                    <a:pt x="3157537" y="46037"/>
                    <a:pt x="3211513" y="85725"/>
                    <a:pt x="3267075" y="114300"/>
                  </a:cubicBezTo>
                  <a:cubicBezTo>
                    <a:pt x="3322638" y="142875"/>
                    <a:pt x="3386138" y="165100"/>
                    <a:pt x="3438525" y="200025"/>
                  </a:cubicBezTo>
                  <a:cubicBezTo>
                    <a:pt x="3490913" y="234950"/>
                    <a:pt x="3535363" y="287338"/>
                    <a:pt x="3581400" y="323850"/>
                  </a:cubicBezTo>
                  <a:cubicBezTo>
                    <a:pt x="3627437" y="360362"/>
                    <a:pt x="3671888" y="387350"/>
                    <a:pt x="3714750" y="419100"/>
                  </a:cubicBezTo>
                  <a:cubicBezTo>
                    <a:pt x="3757612" y="450850"/>
                    <a:pt x="3790950" y="473075"/>
                    <a:pt x="3838575" y="514350"/>
                  </a:cubicBezTo>
                  <a:cubicBezTo>
                    <a:pt x="3886200" y="555625"/>
                    <a:pt x="3949700" y="627063"/>
                    <a:pt x="4000500" y="666750"/>
                  </a:cubicBezTo>
                  <a:cubicBezTo>
                    <a:pt x="4051300" y="706437"/>
                    <a:pt x="4143375" y="752475"/>
                    <a:pt x="4143375" y="752475"/>
                  </a:cubicBezTo>
                  <a:cubicBezTo>
                    <a:pt x="4206875" y="790575"/>
                    <a:pt x="4303713" y="860425"/>
                    <a:pt x="4381500" y="895350"/>
                  </a:cubicBezTo>
                  <a:cubicBezTo>
                    <a:pt x="4459287" y="930275"/>
                    <a:pt x="4551363" y="946150"/>
                    <a:pt x="4610100" y="962025"/>
                  </a:cubicBezTo>
                  <a:cubicBezTo>
                    <a:pt x="4668837" y="977900"/>
                    <a:pt x="4733925" y="990600"/>
                    <a:pt x="4733925" y="990600"/>
                  </a:cubicBezTo>
                  <a:cubicBezTo>
                    <a:pt x="4802187" y="1006475"/>
                    <a:pt x="4927600" y="1031875"/>
                    <a:pt x="5019675" y="1057275"/>
                  </a:cubicBezTo>
                  <a:cubicBezTo>
                    <a:pt x="5111750" y="1082675"/>
                    <a:pt x="5192713" y="1114425"/>
                    <a:pt x="5286375" y="1143000"/>
                  </a:cubicBezTo>
                  <a:cubicBezTo>
                    <a:pt x="5380038" y="1171575"/>
                    <a:pt x="5472113" y="1193800"/>
                    <a:pt x="5581650" y="1228725"/>
                  </a:cubicBezTo>
                  <a:cubicBezTo>
                    <a:pt x="5691188" y="1263650"/>
                    <a:pt x="5861050" y="1328738"/>
                    <a:pt x="5943600" y="1352550"/>
                  </a:cubicBezTo>
                  <a:cubicBezTo>
                    <a:pt x="6026150" y="1376363"/>
                    <a:pt x="6045200" y="1382712"/>
                    <a:pt x="6076950" y="1371600"/>
                  </a:cubicBezTo>
                  <a:cubicBezTo>
                    <a:pt x="6108700" y="1360488"/>
                    <a:pt x="6092825" y="1290637"/>
                    <a:pt x="6134100" y="1285875"/>
                  </a:cubicBezTo>
                  <a:cubicBezTo>
                    <a:pt x="6175375" y="1281113"/>
                    <a:pt x="6278563" y="1327150"/>
                    <a:pt x="6324600" y="1343025"/>
                  </a:cubicBezTo>
                  <a:cubicBezTo>
                    <a:pt x="6370638" y="1358900"/>
                    <a:pt x="6367463" y="1374775"/>
                    <a:pt x="6410325" y="1381125"/>
                  </a:cubicBezTo>
                  <a:cubicBezTo>
                    <a:pt x="6453187" y="1387475"/>
                    <a:pt x="6538913" y="1377950"/>
                    <a:pt x="6581775" y="1381125"/>
                  </a:cubicBezTo>
                  <a:cubicBezTo>
                    <a:pt x="6624637" y="1384300"/>
                    <a:pt x="6638925" y="1387475"/>
                    <a:pt x="6667500" y="1400175"/>
                  </a:cubicBezTo>
                  <a:cubicBezTo>
                    <a:pt x="6696075" y="1412875"/>
                    <a:pt x="6715125" y="1427163"/>
                    <a:pt x="6753225" y="1457325"/>
                  </a:cubicBezTo>
                  <a:cubicBezTo>
                    <a:pt x="6791325" y="1487487"/>
                    <a:pt x="6859588" y="1617662"/>
                    <a:pt x="6896100" y="1581150"/>
                  </a:cubicBezTo>
                  <a:cubicBezTo>
                    <a:pt x="6932612" y="1544638"/>
                    <a:pt x="6934200" y="1293812"/>
                    <a:pt x="6972300" y="1238250"/>
                  </a:cubicBezTo>
                  <a:cubicBezTo>
                    <a:pt x="7010400" y="1182688"/>
                    <a:pt x="7059612" y="1228725"/>
                    <a:pt x="7124700" y="1247775"/>
                  </a:cubicBezTo>
                  <a:cubicBezTo>
                    <a:pt x="7189788" y="1266825"/>
                    <a:pt x="7300913" y="1323975"/>
                    <a:pt x="7362825" y="1352550"/>
                  </a:cubicBezTo>
                  <a:cubicBezTo>
                    <a:pt x="7424737" y="1381125"/>
                    <a:pt x="7467600" y="1389063"/>
                    <a:pt x="7496175" y="1419225"/>
                  </a:cubicBezTo>
                  <a:cubicBezTo>
                    <a:pt x="7524750" y="1449387"/>
                    <a:pt x="7523163" y="1497013"/>
                    <a:pt x="7534275" y="1533525"/>
                  </a:cubicBezTo>
                  <a:cubicBezTo>
                    <a:pt x="7545387" y="1570037"/>
                    <a:pt x="7556500" y="1587500"/>
                    <a:pt x="7562850" y="1638300"/>
                  </a:cubicBezTo>
                  <a:cubicBezTo>
                    <a:pt x="7569200" y="1689100"/>
                    <a:pt x="7554913" y="1798638"/>
                    <a:pt x="7572375" y="1838325"/>
                  </a:cubicBezTo>
                  <a:cubicBezTo>
                    <a:pt x="7589838" y="1878013"/>
                    <a:pt x="7643813" y="1862138"/>
                    <a:pt x="7667625" y="1876425"/>
                  </a:cubicBezTo>
                  <a:cubicBezTo>
                    <a:pt x="7691437" y="1890712"/>
                    <a:pt x="7691438" y="1905000"/>
                    <a:pt x="7715250" y="1924050"/>
                  </a:cubicBezTo>
                  <a:cubicBezTo>
                    <a:pt x="7739062" y="1943100"/>
                    <a:pt x="7774781" y="1966912"/>
                    <a:pt x="7810500" y="1990725"/>
                  </a:cubicBezTo>
                </a:path>
              </a:pathLst>
            </a:custGeom>
            <a:noFill/>
            <a:ln w="38100" cap="flat" cmpd="sng" algn="ctr">
              <a:solidFill>
                <a:srgbClr val="66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pic>
          <p:nvPicPr>
            <p:cNvPr id="24583" name="Picture 5" descr="001-In-1801"/>
            <p:cNvPicPr preferRelativeResize="0">
              <a:picLocks noChangeArrowheads="1"/>
            </p:cNvPicPr>
            <p:nvPr/>
          </p:nvPicPr>
          <p:blipFill>
            <a:blip r:embed="rId3" cstate="print"/>
            <a:srcRect b="95622"/>
            <a:stretch>
              <a:fillRect/>
            </a:stretch>
          </p:blipFill>
          <p:spPr bwMode="auto">
            <a:xfrm>
              <a:off x="434975" y="1466073"/>
              <a:ext cx="8372475" cy="338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4" name="Text Box 27"/>
            <p:cNvSpPr txBox="1">
              <a:spLocks noChangeArrowheads="1"/>
            </p:cNvSpPr>
            <p:nvPr/>
          </p:nvSpPr>
          <p:spPr bwMode="auto">
            <a:xfrm>
              <a:off x="750888" y="5657073"/>
              <a:ext cx="1222375" cy="3048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Inline 1800</a:t>
              </a:r>
              <a:endParaRPr lang="en-US" sz="1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2" name="Group 31"/>
            <p:cNvGrpSpPr>
              <a:grpSpLocks/>
            </p:cNvGrpSpPr>
            <p:nvPr/>
          </p:nvGrpSpPr>
          <p:grpSpPr bwMode="auto">
            <a:xfrm>
              <a:off x="1039813" y="3045636"/>
              <a:ext cx="7383462" cy="2309812"/>
              <a:chOff x="655" y="2137"/>
              <a:chExt cx="4651" cy="1455"/>
            </a:xfrm>
          </p:grpSpPr>
          <p:sp>
            <p:nvSpPr>
              <p:cNvPr id="24586" name="Line 17"/>
              <p:cNvSpPr>
                <a:spLocks noChangeShapeType="1"/>
              </p:cNvSpPr>
              <p:nvPr/>
            </p:nvSpPr>
            <p:spPr bwMode="auto">
              <a:xfrm>
                <a:off x="1500" y="2453"/>
                <a:ext cx="0" cy="341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 type="arrow" w="med" len="med"/>
                <a:tailEnd type="arrow" w="med" len="med"/>
              </a:ln>
            </p:spPr>
            <p:txBody>
              <a:bodyPr/>
              <a:lstStyle/>
              <a:p>
                <a:endParaRPr lang="en-US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4587" name="Line 18"/>
              <p:cNvSpPr>
                <a:spLocks noChangeShapeType="1"/>
              </p:cNvSpPr>
              <p:nvPr/>
            </p:nvSpPr>
            <p:spPr bwMode="auto">
              <a:xfrm>
                <a:off x="655" y="3025"/>
                <a:ext cx="0" cy="341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 type="arrow" w="med" len="med"/>
                <a:tailEnd type="arrow" w="med" len="med"/>
              </a:ln>
            </p:spPr>
            <p:txBody>
              <a:bodyPr/>
              <a:lstStyle/>
              <a:p>
                <a:endParaRPr lang="en-US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4588" name="Line 19"/>
              <p:cNvSpPr>
                <a:spLocks noChangeShapeType="1"/>
              </p:cNvSpPr>
              <p:nvPr/>
            </p:nvSpPr>
            <p:spPr bwMode="auto">
              <a:xfrm>
                <a:off x="2346" y="2137"/>
                <a:ext cx="0" cy="385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 type="arrow" w="med" len="med"/>
                <a:tailEnd type="arrow" w="med" len="med"/>
              </a:ln>
            </p:spPr>
            <p:txBody>
              <a:bodyPr/>
              <a:lstStyle/>
              <a:p>
                <a:endParaRPr lang="en-US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4589" name="Line 20"/>
              <p:cNvSpPr>
                <a:spLocks noChangeShapeType="1"/>
              </p:cNvSpPr>
              <p:nvPr/>
            </p:nvSpPr>
            <p:spPr bwMode="auto">
              <a:xfrm>
                <a:off x="3191" y="2685"/>
                <a:ext cx="0" cy="341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 type="arrow" w="med" len="med"/>
                <a:tailEnd type="arrow" w="med" len="med"/>
              </a:ln>
            </p:spPr>
            <p:txBody>
              <a:bodyPr/>
              <a:lstStyle/>
              <a:p>
                <a:endParaRPr lang="en-US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4590" name="Line 21"/>
              <p:cNvSpPr>
                <a:spLocks noChangeShapeType="1"/>
              </p:cNvSpPr>
              <p:nvPr/>
            </p:nvSpPr>
            <p:spPr bwMode="auto">
              <a:xfrm>
                <a:off x="4037" y="2929"/>
                <a:ext cx="0" cy="281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 type="arrow" w="med" len="med"/>
                <a:tailEnd type="arrow" w="med" len="med"/>
              </a:ln>
            </p:spPr>
            <p:txBody>
              <a:bodyPr/>
              <a:lstStyle/>
              <a:p>
                <a:endParaRPr lang="en-US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4591" name="Line 22"/>
              <p:cNvSpPr>
                <a:spLocks noChangeShapeType="1"/>
              </p:cNvSpPr>
              <p:nvPr/>
            </p:nvSpPr>
            <p:spPr bwMode="auto">
              <a:xfrm>
                <a:off x="4883" y="2901"/>
                <a:ext cx="0" cy="265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 type="arrow" w="med" len="med"/>
                <a:tailEnd type="arrow" w="med" len="med"/>
              </a:ln>
            </p:spPr>
            <p:txBody>
              <a:bodyPr/>
              <a:lstStyle/>
              <a:p>
                <a:endParaRPr lang="en-US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4592" name="Line 23"/>
              <p:cNvSpPr>
                <a:spLocks noChangeShapeType="1"/>
              </p:cNvSpPr>
              <p:nvPr/>
            </p:nvSpPr>
            <p:spPr bwMode="auto">
              <a:xfrm>
                <a:off x="5306" y="3331"/>
                <a:ext cx="0" cy="261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 type="arrow" w="med" len="med"/>
                <a:tailEnd type="arrow" w="med" len="med"/>
              </a:ln>
            </p:spPr>
            <p:txBody>
              <a:bodyPr/>
              <a:lstStyle/>
              <a:p>
                <a:endParaRPr lang="en-US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4593" name="Line 24"/>
              <p:cNvSpPr>
                <a:spLocks noChangeShapeType="1"/>
              </p:cNvSpPr>
              <p:nvPr/>
            </p:nvSpPr>
            <p:spPr bwMode="auto">
              <a:xfrm>
                <a:off x="1923" y="2329"/>
                <a:ext cx="0" cy="341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 type="arrow" w="med" len="med"/>
                <a:tailEnd type="arrow" w="med" len="med"/>
              </a:ln>
            </p:spPr>
            <p:txBody>
              <a:bodyPr/>
              <a:lstStyle/>
              <a:p>
                <a:endParaRPr lang="en-US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4594" name="Line 25"/>
              <p:cNvSpPr>
                <a:spLocks noChangeShapeType="1"/>
              </p:cNvSpPr>
              <p:nvPr/>
            </p:nvSpPr>
            <p:spPr bwMode="auto">
              <a:xfrm>
                <a:off x="1077" y="2757"/>
                <a:ext cx="0" cy="365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 type="arrow" w="med" len="med"/>
                <a:tailEnd type="arrow" w="med" len="med"/>
              </a:ln>
            </p:spPr>
            <p:txBody>
              <a:bodyPr/>
              <a:lstStyle/>
              <a:p>
                <a:endParaRPr lang="en-US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4595" name="Line 26"/>
              <p:cNvSpPr>
                <a:spLocks noChangeShapeType="1"/>
              </p:cNvSpPr>
              <p:nvPr/>
            </p:nvSpPr>
            <p:spPr bwMode="auto">
              <a:xfrm>
                <a:off x="2769" y="2381"/>
                <a:ext cx="0" cy="349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 type="arrow" w="med" len="med"/>
                <a:tailEnd type="arrow" w="med" len="med"/>
              </a:ln>
            </p:spPr>
            <p:txBody>
              <a:bodyPr/>
              <a:lstStyle/>
              <a:p>
                <a:endParaRPr lang="en-US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4596" name="Line 27"/>
              <p:cNvSpPr>
                <a:spLocks noChangeShapeType="1"/>
              </p:cNvSpPr>
              <p:nvPr/>
            </p:nvSpPr>
            <p:spPr bwMode="auto">
              <a:xfrm>
                <a:off x="3614" y="2797"/>
                <a:ext cx="0" cy="317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 type="arrow" w="med" len="med"/>
                <a:tailEnd type="arrow" w="med" len="med"/>
              </a:ln>
            </p:spPr>
            <p:txBody>
              <a:bodyPr/>
              <a:lstStyle/>
              <a:p>
                <a:endParaRPr lang="en-US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4597" name="Line 28"/>
              <p:cNvSpPr>
                <a:spLocks noChangeShapeType="1"/>
              </p:cNvSpPr>
              <p:nvPr/>
            </p:nvSpPr>
            <p:spPr bwMode="auto">
              <a:xfrm>
                <a:off x="4460" y="3001"/>
                <a:ext cx="0" cy="233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 type="arrow" w="med" len="med"/>
                <a:tailEnd type="arrow" w="med" len="med"/>
              </a:ln>
            </p:spPr>
            <p:txBody>
              <a:bodyPr/>
              <a:lstStyle/>
              <a:p>
                <a:endParaRPr lang="en-US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 and Contour Values</a:t>
            </a:r>
          </a:p>
        </p:txBody>
      </p:sp>
      <p:sp>
        <p:nvSpPr>
          <p:cNvPr id="25602" name="Rectangle 117"/>
          <p:cNvSpPr>
            <a:spLocks noChangeAspect="1" noChangeArrowheads="1"/>
          </p:cNvSpPr>
          <p:nvPr/>
        </p:nvSpPr>
        <p:spPr bwMode="auto">
          <a:xfrm>
            <a:off x="1338263" y="1450525"/>
            <a:ext cx="4156075" cy="3829050"/>
          </a:xfrm>
          <a:prstGeom prst="rect">
            <a:avLst/>
          </a:prstGeom>
          <a:solidFill>
            <a:srgbClr val="FFF3D3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04" name="Line 5"/>
          <p:cNvSpPr>
            <a:spLocks noChangeAspect="1" noChangeShapeType="1"/>
          </p:cNvSpPr>
          <p:nvPr/>
        </p:nvSpPr>
        <p:spPr bwMode="auto">
          <a:xfrm rot="16200000" flipV="1">
            <a:off x="-33337" y="3385688"/>
            <a:ext cx="3729037" cy="14287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05" name="Line 6"/>
          <p:cNvSpPr>
            <a:spLocks noChangeAspect="1" noChangeShapeType="1"/>
          </p:cNvSpPr>
          <p:nvPr/>
        </p:nvSpPr>
        <p:spPr bwMode="auto">
          <a:xfrm rot="16200000" flipV="1">
            <a:off x="411957" y="3367431"/>
            <a:ext cx="3729038" cy="15875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06" name="Line 7"/>
          <p:cNvSpPr>
            <a:spLocks noChangeAspect="1" noChangeShapeType="1"/>
          </p:cNvSpPr>
          <p:nvPr/>
        </p:nvSpPr>
        <p:spPr bwMode="auto">
          <a:xfrm rot="16200000" flipV="1">
            <a:off x="858838" y="3388863"/>
            <a:ext cx="3729037" cy="14287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07" name="Line 8"/>
          <p:cNvSpPr>
            <a:spLocks noChangeAspect="1" noChangeShapeType="1"/>
          </p:cNvSpPr>
          <p:nvPr/>
        </p:nvSpPr>
        <p:spPr bwMode="auto">
          <a:xfrm rot="16200000" flipV="1">
            <a:off x="1304132" y="3372194"/>
            <a:ext cx="3729037" cy="15875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08" name="Line 9"/>
          <p:cNvSpPr>
            <a:spLocks noChangeAspect="1" noChangeShapeType="1"/>
          </p:cNvSpPr>
          <p:nvPr/>
        </p:nvSpPr>
        <p:spPr bwMode="auto">
          <a:xfrm rot="16200000" flipV="1">
            <a:off x="1750219" y="3392831"/>
            <a:ext cx="3729038" cy="15875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09" name="Line 10"/>
          <p:cNvSpPr>
            <a:spLocks noChangeAspect="1" noChangeShapeType="1"/>
          </p:cNvSpPr>
          <p:nvPr/>
        </p:nvSpPr>
        <p:spPr bwMode="auto">
          <a:xfrm rot="16200000" flipV="1">
            <a:off x="2197100" y="3377750"/>
            <a:ext cx="3729038" cy="14288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10" name="Line 11"/>
          <p:cNvSpPr>
            <a:spLocks noChangeAspect="1" noChangeShapeType="1"/>
          </p:cNvSpPr>
          <p:nvPr/>
        </p:nvSpPr>
        <p:spPr bwMode="auto">
          <a:xfrm rot="16200000" flipV="1">
            <a:off x="3089275" y="3380925"/>
            <a:ext cx="3729038" cy="14288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11" name="Line 12"/>
          <p:cNvSpPr>
            <a:spLocks noChangeAspect="1" noChangeShapeType="1"/>
          </p:cNvSpPr>
          <p:nvPr/>
        </p:nvSpPr>
        <p:spPr bwMode="auto">
          <a:xfrm rot="16200000" flipV="1">
            <a:off x="2643188" y="3396800"/>
            <a:ext cx="3727450" cy="15875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12" name="Text Box 13"/>
          <p:cNvSpPr txBox="1">
            <a:spLocks noChangeAspect="1" noChangeArrowheads="1"/>
          </p:cNvSpPr>
          <p:nvPr/>
        </p:nvSpPr>
        <p:spPr bwMode="auto">
          <a:xfrm rot="-5400000">
            <a:off x="1544869" y="5463339"/>
            <a:ext cx="57579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158875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1500</a:t>
            </a:r>
          </a:p>
        </p:txBody>
      </p:sp>
      <p:sp>
        <p:nvSpPr>
          <p:cNvPr id="25613" name="Text Box 14"/>
          <p:cNvSpPr txBox="1">
            <a:spLocks noChangeAspect="1" noChangeArrowheads="1"/>
          </p:cNvSpPr>
          <p:nvPr/>
        </p:nvSpPr>
        <p:spPr bwMode="auto">
          <a:xfrm rot="-5400000">
            <a:off x="1995719" y="5463339"/>
            <a:ext cx="57579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158875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1600</a:t>
            </a:r>
          </a:p>
        </p:txBody>
      </p:sp>
      <p:sp>
        <p:nvSpPr>
          <p:cNvPr id="25614" name="Text Box 15"/>
          <p:cNvSpPr txBox="1">
            <a:spLocks noChangeAspect="1" noChangeArrowheads="1"/>
          </p:cNvSpPr>
          <p:nvPr/>
        </p:nvSpPr>
        <p:spPr bwMode="auto">
          <a:xfrm rot="-5400000">
            <a:off x="2444982" y="5463338"/>
            <a:ext cx="57579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158875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1700</a:t>
            </a:r>
          </a:p>
        </p:txBody>
      </p:sp>
      <p:sp>
        <p:nvSpPr>
          <p:cNvPr id="25615" name="Text Box 16"/>
          <p:cNvSpPr txBox="1">
            <a:spLocks noChangeAspect="1" noChangeArrowheads="1"/>
          </p:cNvSpPr>
          <p:nvPr/>
        </p:nvSpPr>
        <p:spPr bwMode="auto">
          <a:xfrm rot="-5400000">
            <a:off x="2894244" y="5463339"/>
            <a:ext cx="57579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158875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1800</a:t>
            </a:r>
          </a:p>
        </p:txBody>
      </p:sp>
      <p:sp>
        <p:nvSpPr>
          <p:cNvPr id="25616" name="Text Box 17"/>
          <p:cNvSpPr txBox="1">
            <a:spLocks noChangeAspect="1" noChangeArrowheads="1"/>
          </p:cNvSpPr>
          <p:nvPr/>
        </p:nvSpPr>
        <p:spPr bwMode="auto">
          <a:xfrm rot="-5400000">
            <a:off x="3343507" y="5461750"/>
            <a:ext cx="57579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158875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1900</a:t>
            </a:r>
          </a:p>
        </p:txBody>
      </p:sp>
      <p:sp>
        <p:nvSpPr>
          <p:cNvPr id="25617" name="Text Box 18"/>
          <p:cNvSpPr txBox="1">
            <a:spLocks noChangeAspect="1" noChangeArrowheads="1"/>
          </p:cNvSpPr>
          <p:nvPr/>
        </p:nvSpPr>
        <p:spPr bwMode="auto">
          <a:xfrm rot="-5400000">
            <a:off x="3789594" y="5461751"/>
            <a:ext cx="57579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158875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2000</a:t>
            </a:r>
          </a:p>
        </p:txBody>
      </p:sp>
      <p:sp>
        <p:nvSpPr>
          <p:cNvPr id="25618" name="Text Box 19"/>
          <p:cNvSpPr txBox="1">
            <a:spLocks noChangeAspect="1" noChangeArrowheads="1"/>
          </p:cNvSpPr>
          <p:nvPr/>
        </p:nvSpPr>
        <p:spPr bwMode="auto">
          <a:xfrm rot="-5400000">
            <a:off x="4237269" y="5461751"/>
            <a:ext cx="57579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158875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2100</a:t>
            </a:r>
          </a:p>
        </p:txBody>
      </p:sp>
      <p:sp>
        <p:nvSpPr>
          <p:cNvPr id="25619" name="Text Box 20"/>
          <p:cNvSpPr txBox="1">
            <a:spLocks noChangeAspect="1" noChangeArrowheads="1"/>
          </p:cNvSpPr>
          <p:nvPr/>
        </p:nvSpPr>
        <p:spPr bwMode="auto">
          <a:xfrm rot="-5400000">
            <a:off x="4686532" y="5461750"/>
            <a:ext cx="57579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158875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2200</a:t>
            </a:r>
          </a:p>
        </p:txBody>
      </p:sp>
      <p:sp>
        <p:nvSpPr>
          <p:cNvPr id="25620" name="Oval 21"/>
          <p:cNvSpPr>
            <a:spLocks noChangeAspect="1" noChangeArrowheads="1"/>
          </p:cNvSpPr>
          <p:nvPr/>
        </p:nvSpPr>
        <p:spPr bwMode="auto">
          <a:xfrm>
            <a:off x="4483100" y="1983925"/>
            <a:ext cx="39688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21" name="Oval 22"/>
          <p:cNvSpPr>
            <a:spLocks noChangeAspect="1" noChangeArrowheads="1"/>
          </p:cNvSpPr>
          <p:nvPr/>
        </p:nvSpPr>
        <p:spPr bwMode="auto">
          <a:xfrm>
            <a:off x="4035425" y="1991863"/>
            <a:ext cx="41275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22" name="Oval 23"/>
          <p:cNvSpPr>
            <a:spLocks noChangeAspect="1" noChangeArrowheads="1"/>
          </p:cNvSpPr>
          <p:nvPr/>
        </p:nvSpPr>
        <p:spPr bwMode="auto">
          <a:xfrm>
            <a:off x="3587750" y="1999800"/>
            <a:ext cx="41275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23" name="Oval 24"/>
          <p:cNvSpPr>
            <a:spLocks noChangeAspect="1" noChangeArrowheads="1"/>
          </p:cNvSpPr>
          <p:nvPr/>
        </p:nvSpPr>
        <p:spPr bwMode="auto">
          <a:xfrm>
            <a:off x="3141663" y="2002975"/>
            <a:ext cx="39687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24" name="Oval 25"/>
          <p:cNvSpPr>
            <a:spLocks noChangeAspect="1" noChangeArrowheads="1"/>
          </p:cNvSpPr>
          <p:nvPr/>
        </p:nvSpPr>
        <p:spPr bwMode="auto">
          <a:xfrm>
            <a:off x="2693988" y="2007738"/>
            <a:ext cx="41275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25" name="Oval 26"/>
          <p:cNvSpPr>
            <a:spLocks noChangeAspect="1" noChangeArrowheads="1"/>
          </p:cNvSpPr>
          <p:nvPr/>
        </p:nvSpPr>
        <p:spPr bwMode="auto">
          <a:xfrm>
            <a:off x="2247900" y="2010913"/>
            <a:ext cx="39688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26" name="Oval 27"/>
          <p:cNvSpPr>
            <a:spLocks noChangeAspect="1" noChangeArrowheads="1"/>
          </p:cNvSpPr>
          <p:nvPr/>
        </p:nvSpPr>
        <p:spPr bwMode="auto">
          <a:xfrm>
            <a:off x="1800225" y="1996625"/>
            <a:ext cx="41275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27" name="Oval 28"/>
          <p:cNvSpPr>
            <a:spLocks noChangeAspect="1" noChangeArrowheads="1"/>
          </p:cNvSpPr>
          <p:nvPr/>
        </p:nvSpPr>
        <p:spPr bwMode="auto">
          <a:xfrm>
            <a:off x="4929188" y="1988688"/>
            <a:ext cx="41275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28" name="Line 29"/>
          <p:cNvSpPr>
            <a:spLocks noChangeAspect="1" noChangeShapeType="1"/>
          </p:cNvSpPr>
          <p:nvPr/>
        </p:nvSpPr>
        <p:spPr bwMode="auto">
          <a:xfrm flipV="1">
            <a:off x="1360488" y="2687188"/>
            <a:ext cx="4059237" cy="14287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29" name="Oval 30"/>
          <p:cNvSpPr>
            <a:spLocks noChangeAspect="1" noChangeArrowheads="1"/>
          </p:cNvSpPr>
          <p:nvPr/>
        </p:nvSpPr>
        <p:spPr bwMode="auto">
          <a:xfrm>
            <a:off x="4484688" y="2655438"/>
            <a:ext cx="41275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30" name="Oval 31"/>
          <p:cNvSpPr>
            <a:spLocks noChangeAspect="1" noChangeArrowheads="1"/>
          </p:cNvSpPr>
          <p:nvPr/>
        </p:nvSpPr>
        <p:spPr bwMode="auto">
          <a:xfrm>
            <a:off x="4038600" y="2663375"/>
            <a:ext cx="39688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31" name="Oval 32"/>
          <p:cNvSpPr>
            <a:spLocks noChangeAspect="1" noChangeArrowheads="1"/>
          </p:cNvSpPr>
          <p:nvPr/>
        </p:nvSpPr>
        <p:spPr bwMode="auto">
          <a:xfrm>
            <a:off x="3590925" y="2671313"/>
            <a:ext cx="41275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32" name="Oval 33"/>
          <p:cNvSpPr>
            <a:spLocks noChangeAspect="1" noChangeArrowheads="1"/>
          </p:cNvSpPr>
          <p:nvPr/>
        </p:nvSpPr>
        <p:spPr bwMode="auto">
          <a:xfrm>
            <a:off x="3143250" y="2674488"/>
            <a:ext cx="41275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33" name="Oval 34"/>
          <p:cNvSpPr>
            <a:spLocks noChangeAspect="1" noChangeArrowheads="1"/>
          </p:cNvSpPr>
          <p:nvPr/>
        </p:nvSpPr>
        <p:spPr bwMode="auto">
          <a:xfrm>
            <a:off x="2697163" y="2677663"/>
            <a:ext cx="41275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34" name="Oval 35"/>
          <p:cNvSpPr>
            <a:spLocks noChangeAspect="1" noChangeArrowheads="1"/>
          </p:cNvSpPr>
          <p:nvPr/>
        </p:nvSpPr>
        <p:spPr bwMode="auto">
          <a:xfrm>
            <a:off x="2249488" y="2682425"/>
            <a:ext cx="41275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35" name="Oval 36"/>
          <p:cNvSpPr>
            <a:spLocks noChangeAspect="1" noChangeArrowheads="1"/>
          </p:cNvSpPr>
          <p:nvPr/>
        </p:nvSpPr>
        <p:spPr bwMode="auto">
          <a:xfrm>
            <a:off x="1803400" y="2666550"/>
            <a:ext cx="41275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36" name="Oval 37"/>
          <p:cNvSpPr>
            <a:spLocks noChangeAspect="1" noChangeArrowheads="1"/>
          </p:cNvSpPr>
          <p:nvPr/>
        </p:nvSpPr>
        <p:spPr bwMode="auto">
          <a:xfrm>
            <a:off x="4932363" y="2660200"/>
            <a:ext cx="39687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37" name="Line 38"/>
          <p:cNvSpPr>
            <a:spLocks noChangeAspect="1" noChangeShapeType="1"/>
          </p:cNvSpPr>
          <p:nvPr/>
        </p:nvSpPr>
        <p:spPr bwMode="auto">
          <a:xfrm flipV="1">
            <a:off x="1363663" y="3360288"/>
            <a:ext cx="4059237" cy="14287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38" name="Oval 39"/>
          <p:cNvSpPr>
            <a:spLocks noChangeAspect="1" noChangeArrowheads="1"/>
          </p:cNvSpPr>
          <p:nvPr/>
        </p:nvSpPr>
        <p:spPr bwMode="auto">
          <a:xfrm>
            <a:off x="4487863" y="3328538"/>
            <a:ext cx="39687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39" name="Oval 40"/>
          <p:cNvSpPr>
            <a:spLocks noChangeAspect="1" noChangeArrowheads="1"/>
          </p:cNvSpPr>
          <p:nvPr/>
        </p:nvSpPr>
        <p:spPr bwMode="auto">
          <a:xfrm>
            <a:off x="4041775" y="3336475"/>
            <a:ext cx="39688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40" name="Oval 41"/>
          <p:cNvSpPr>
            <a:spLocks noChangeAspect="1" noChangeArrowheads="1"/>
          </p:cNvSpPr>
          <p:nvPr/>
        </p:nvSpPr>
        <p:spPr bwMode="auto">
          <a:xfrm>
            <a:off x="3594100" y="3344413"/>
            <a:ext cx="39688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41" name="Oval 42"/>
          <p:cNvSpPr>
            <a:spLocks noChangeAspect="1" noChangeArrowheads="1"/>
          </p:cNvSpPr>
          <p:nvPr/>
        </p:nvSpPr>
        <p:spPr bwMode="auto">
          <a:xfrm>
            <a:off x="3146425" y="3347588"/>
            <a:ext cx="41275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42" name="Oval 43"/>
          <p:cNvSpPr>
            <a:spLocks noChangeAspect="1" noChangeArrowheads="1"/>
          </p:cNvSpPr>
          <p:nvPr/>
        </p:nvSpPr>
        <p:spPr bwMode="auto">
          <a:xfrm>
            <a:off x="2700338" y="3350763"/>
            <a:ext cx="39687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43" name="Oval 44"/>
          <p:cNvSpPr>
            <a:spLocks noChangeAspect="1" noChangeArrowheads="1"/>
          </p:cNvSpPr>
          <p:nvPr/>
        </p:nvSpPr>
        <p:spPr bwMode="auto">
          <a:xfrm>
            <a:off x="2252663" y="3355525"/>
            <a:ext cx="39687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44" name="Oval 45"/>
          <p:cNvSpPr>
            <a:spLocks noChangeAspect="1" noChangeArrowheads="1"/>
          </p:cNvSpPr>
          <p:nvPr/>
        </p:nvSpPr>
        <p:spPr bwMode="auto">
          <a:xfrm>
            <a:off x="1806575" y="3339650"/>
            <a:ext cx="39688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45" name="Oval 46"/>
          <p:cNvSpPr>
            <a:spLocks noChangeAspect="1" noChangeArrowheads="1"/>
          </p:cNvSpPr>
          <p:nvPr/>
        </p:nvSpPr>
        <p:spPr bwMode="auto">
          <a:xfrm>
            <a:off x="4935538" y="3333300"/>
            <a:ext cx="39687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46" name="Line 47"/>
          <p:cNvSpPr>
            <a:spLocks noChangeAspect="1" noChangeShapeType="1"/>
          </p:cNvSpPr>
          <p:nvPr/>
        </p:nvSpPr>
        <p:spPr bwMode="auto">
          <a:xfrm flipV="1">
            <a:off x="1365250" y="4031800"/>
            <a:ext cx="4059238" cy="14288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47" name="Oval 48"/>
          <p:cNvSpPr>
            <a:spLocks noChangeAspect="1" noChangeArrowheads="1"/>
          </p:cNvSpPr>
          <p:nvPr/>
        </p:nvSpPr>
        <p:spPr bwMode="auto">
          <a:xfrm>
            <a:off x="4489450" y="4000050"/>
            <a:ext cx="39688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48" name="Oval 49"/>
          <p:cNvSpPr>
            <a:spLocks noChangeAspect="1" noChangeArrowheads="1"/>
          </p:cNvSpPr>
          <p:nvPr/>
        </p:nvSpPr>
        <p:spPr bwMode="auto">
          <a:xfrm>
            <a:off x="4043363" y="4007988"/>
            <a:ext cx="39687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49" name="Oval 50"/>
          <p:cNvSpPr>
            <a:spLocks noChangeAspect="1" noChangeArrowheads="1"/>
          </p:cNvSpPr>
          <p:nvPr/>
        </p:nvSpPr>
        <p:spPr bwMode="auto">
          <a:xfrm>
            <a:off x="3595688" y="4015925"/>
            <a:ext cx="39687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50" name="Oval 51"/>
          <p:cNvSpPr>
            <a:spLocks noChangeAspect="1" noChangeArrowheads="1"/>
          </p:cNvSpPr>
          <p:nvPr/>
        </p:nvSpPr>
        <p:spPr bwMode="auto">
          <a:xfrm>
            <a:off x="3148013" y="4019100"/>
            <a:ext cx="41275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51" name="Oval 52"/>
          <p:cNvSpPr>
            <a:spLocks noChangeAspect="1" noChangeArrowheads="1"/>
          </p:cNvSpPr>
          <p:nvPr/>
        </p:nvSpPr>
        <p:spPr bwMode="auto">
          <a:xfrm>
            <a:off x="2701925" y="4022275"/>
            <a:ext cx="39688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52" name="Oval 53"/>
          <p:cNvSpPr>
            <a:spLocks noChangeAspect="1" noChangeArrowheads="1"/>
          </p:cNvSpPr>
          <p:nvPr/>
        </p:nvSpPr>
        <p:spPr bwMode="auto">
          <a:xfrm>
            <a:off x="2254250" y="4027038"/>
            <a:ext cx="39688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53" name="Oval 54"/>
          <p:cNvSpPr>
            <a:spLocks noChangeAspect="1" noChangeArrowheads="1"/>
          </p:cNvSpPr>
          <p:nvPr/>
        </p:nvSpPr>
        <p:spPr bwMode="auto">
          <a:xfrm>
            <a:off x="1808163" y="4011163"/>
            <a:ext cx="39687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54" name="Oval 55"/>
          <p:cNvSpPr>
            <a:spLocks noChangeAspect="1" noChangeArrowheads="1"/>
          </p:cNvSpPr>
          <p:nvPr/>
        </p:nvSpPr>
        <p:spPr bwMode="auto">
          <a:xfrm>
            <a:off x="4937125" y="4004813"/>
            <a:ext cx="39688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55" name="Line 56"/>
          <p:cNvSpPr>
            <a:spLocks noChangeAspect="1" noChangeShapeType="1"/>
          </p:cNvSpPr>
          <p:nvPr/>
        </p:nvSpPr>
        <p:spPr bwMode="auto">
          <a:xfrm flipV="1">
            <a:off x="1368425" y="4703313"/>
            <a:ext cx="4059238" cy="14287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56" name="Oval 57"/>
          <p:cNvSpPr>
            <a:spLocks noChangeAspect="1" noChangeArrowheads="1"/>
          </p:cNvSpPr>
          <p:nvPr/>
        </p:nvSpPr>
        <p:spPr bwMode="auto">
          <a:xfrm>
            <a:off x="4492625" y="4671563"/>
            <a:ext cx="39688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57" name="Oval 58"/>
          <p:cNvSpPr>
            <a:spLocks noChangeAspect="1" noChangeArrowheads="1"/>
          </p:cNvSpPr>
          <p:nvPr/>
        </p:nvSpPr>
        <p:spPr bwMode="auto">
          <a:xfrm>
            <a:off x="4044950" y="4679500"/>
            <a:ext cx="41275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58" name="Oval 59"/>
          <p:cNvSpPr>
            <a:spLocks noChangeAspect="1" noChangeArrowheads="1"/>
          </p:cNvSpPr>
          <p:nvPr/>
        </p:nvSpPr>
        <p:spPr bwMode="auto">
          <a:xfrm>
            <a:off x="3598863" y="4687438"/>
            <a:ext cx="39687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59" name="Oval 60"/>
          <p:cNvSpPr>
            <a:spLocks noChangeAspect="1" noChangeArrowheads="1"/>
          </p:cNvSpPr>
          <p:nvPr/>
        </p:nvSpPr>
        <p:spPr bwMode="auto">
          <a:xfrm>
            <a:off x="3151188" y="4690613"/>
            <a:ext cx="39687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60" name="Oval 61"/>
          <p:cNvSpPr>
            <a:spLocks noChangeAspect="1" noChangeArrowheads="1"/>
          </p:cNvSpPr>
          <p:nvPr/>
        </p:nvSpPr>
        <p:spPr bwMode="auto">
          <a:xfrm>
            <a:off x="2705100" y="4695375"/>
            <a:ext cx="39688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61" name="Oval 62"/>
          <p:cNvSpPr>
            <a:spLocks noChangeAspect="1" noChangeArrowheads="1"/>
          </p:cNvSpPr>
          <p:nvPr/>
        </p:nvSpPr>
        <p:spPr bwMode="auto">
          <a:xfrm>
            <a:off x="2257425" y="4698550"/>
            <a:ext cx="39688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62" name="Oval 63"/>
          <p:cNvSpPr>
            <a:spLocks noChangeAspect="1" noChangeArrowheads="1"/>
          </p:cNvSpPr>
          <p:nvPr/>
        </p:nvSpPr>
        <p:spPr bwMode="auto">
          <a:xfrm>
            <a:off x="1811338" y="4684263"/>
            <a:ext cx="39687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63" name="Oval 64"/>
          <p:cNvSpPr>
            <a:spLocks noChangeAspect="1" noChangeArrowheads="1"/>
          </p:cNvSpPr>
          <p:nvPr/>
        </p:nvSpPr>
        <p:spPr bwMode="auto">
          <a:xfrm>
            <a:off x="4938713" y="4676325"/>
            <a:ext cx="41275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64" name="Oval 65"/>
          <p:cNvSpPr>
            <a:spLocks noChangeAspect="1" noChangeArrowheads="1"/>
          </p:cNvSpPr>
          <p:nvPr/>
        </p:nvSpPr>
        <p:spPr bwMode="auto">
          <a:xfrm>
            <a:off x="4481513" y="1648963"/>
            <a:ext cx="39687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65" name="Oval 66"/>
          <p:cNvSpPr>
            <a:spLocks noChangeAspect="1" noChangeArrowheads="1"/>
          </p:cNvSpPr>
          <p:nvPr/>
        </p:nvSpPr>
        <p:spPr bwMode="auto">
          <a:xfrm>
            <a:off x="4033838" y="1656900"/>
            <a:ext cx="41275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66" name="Oval 67"/>
          <p:cNvSpPr>
            <a:spLocks noChangeAspect="1" noChangeArrowheads="1"/>
          </p:cNvSpPr>
          <p:nvPr/>
        </p:nvSpPr>
        <p:spPr bwMode="auto">
          <a:xfrm>
            <a:off x="3587750" y="1664838"/>
            <a:ext cx="39688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67" name="Oval 68"/>
          <p:cNvSpPr>
            <a:spLocks noChangeAspect="1" noChangeArrowheads="1"/>
          </p:cNvSpPr>
          <p:nvPr/>
        </p:nvSpPr>
        <p:spPr bwMode="auto">
          <a:xfrm>
            <a:off x="3140075" y="1668013"/>
            <a:ext cx="39688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68" name="Oval 69"/>
          <p:cNvSpPr>
            <a:spLocks noChangeAspect="1" noChangeArrowheads="1"/>
          </p:cNvSpPr>
          <p:nvPr/>
        </p:nvSpPr>
        <p:spPr bwMode="auto">
          <a:xfrm>
            <a:off x="2693988" y="1671188"/>
            <a:ext cx="39687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69" name="Oval 70"/>
          <p:cNvSpPr>
            <a:spLocks noChangeAspect="1" noChangeArrowheads="1"/>
          </p:cNvSpPr>
          <p:nvPr/>
        </p:nvSpPr>
        <p:spPr bwMode="auto">
          <a:xfrm>
            <a:off x="2246313" y="1675950"/>
            <a:ext cx="39687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70" name="Oval 71"/>
          <p:cNvSpPr>
            <a:spLocks noChangeAspect="1" noChangeArrowheads="1"/>
          </p:cNvSpPr>
          <p:nvPr/>
        </p:nvSpPr>
        <p:spPr bwMode="auto">
          <a:xfrm>
            <a:off x="1800225" y="1660075"/>
            <a:ext cx="39688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71" name="Oval 72"/>
          <p:cNvSpPr>
            <a:spLocks noChangeAspect="1" noChangeArrowheads="1"/>
          </p:cNvSpPr>
          <p:nvPr/>
        </p:nvSpPr>
        <p:spPr bwMode="auto">
          <a:xfrm>
            <a:off x="4927600" y="1653725"/>
            <a:ext cx="41275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72" name="Line 73"/>
          <p:cNvSpPr>
            <a:spLocks noChangeAspect="1" noChangeShapeType="1"/>
          </p:cNvSpPr>
          <p:nvPr/>
        </p:nvSpPr>
        <p:spPr bwMode="auto">
          <a:xfrm flipV="1">
            <a:off x="1358900" y="2350638"/>
            <a:ext cx="4060825" cy="15875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73" name="Oval 74"/>
          <p:cNvSpPr>
            <a:spLocks noChangeAspect="1" noChangeArrowheads="1"/>
          </p:cNvSpPr>
          <p:nvPr/>
        </p:nvSpPr>
        <p:spPr bwMode="auto">
          <a:xfrm>
            <a:off x="4484688" y="2318888"/>
            <a:ext cx="39687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74" name="Oval 75"/>
          <p:cNvSpPr>
            <a:spLocks noChangeAspect="1" noChangeArrowheads="1"/>
          </p:cNvSpPr>
          <p:nvPr/>
        </p:nvSpPr>
        <p:spPr bwMode="auto">
          <a:xfrm>
            <a:off x="4037013" y="2328413"/>
            <a:ext cx="41275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75" name="Oval 76"/>
          <p:cNvSpPr>
            <a:spLocks noChangeAspect="1" noChangeArrowheads="1"/>
          </p:cNvSpPr>
          <p:nvPr/>
        </p:nvSpPr>
        <p:spPr bwMode="auto">
          <a:xfrm>
            <a:off x="3589338" y="2334763"/>
            <a:ext cx="41275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76" name="Oval 77"/>
          <p:cNvSpPr>
            <a:spLocks noChangeAspect="1" noChangeArrowheads="1"/>
          </p:cNvSpPr>
          <p:nvPr/>
        </p:nvSpPr>
        <p:spPr bwMode="auto">
          <a:xfrm>
            <a:off x="3143250" y="2339525"/>
            <a:ext cx="39688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77" name="Oval 78"/>
          <p:cNvSpPr>
            <a:spLocks noChangeAspect="1" noChangeArrowheads="1"/>
          </p:cNvSpPr>
          <p:nvPr/>
        </p:nvSpPr>
        <p:spPr bwMode="auto">
          <a:xfrm>
            <a:off x="2695575" y="2342700"/>
            <a:ext cx="41275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78" name="Oval 79"/>
          <p:cNvSpPr>
            <a:spLocks noChangeAspect="1" noChangeArrowheads="1"/>
          </p:cNvSpPr>
          <p:nvPr/>
        </p:nvSpPr>
        <p:spPr bwMode="auto">
          <a:xfrm>
            <a:off x="2249488" y="2345875"/>
            <a:ext cx="39687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79" name="Oval 80"/>
          <p:cNvSpPr>
            <a:spLocks noChangeAspect="1" noChangeArrowheads="1"/>
          </p:cNvSpPr>
          <p:nvPr/>
        </p:nvSpPr>
        <p:spPr bwMode="auto">
          <a:xfrm>
            <a:off x="1801813" y="2331588"/>
            <a:ext cx="41275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80" name="Oval 81"/>
          <p:cNvSpPr>
            <a:spLocks noChangeAspect="1" noChangeArrowheads="1"/>
          </p:cNvSpPr>
          <p:nvPr/>
        </p:nvSpPr>
        <p:spPr bwMode="auto">
          <a:xfrm>
            <a:off x="4930775" y="2323650"/>
            <a:ext cx="41275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81" name="Line 82"/>
          <p:cNvSpPr>
            <a:spLocks noChangeAspect="1" noChangeShapeType="1"/>
          </p:cNvSpPr>
          <p:nvPr/>
        </p:nvSpPr>
        <p:spPr bwMode="auto">
          <a:xfrm flipV="1">
            <a:off x="1362075" y="3023738"/>
            <a:ext cx="4059238" cy="14287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82" name="Oval 83"/>
          <p:cNvSpPr>
            <a:spLocks noChangeAspect="1" noChangeArrowheads="1"/>
          </p:cNvSpPr>
          <p:nvPr/>
        </p:nvSpPr>
        <p:spPr bwMode="auto">
          <a:xfrm>
            <a:off x="4486275" y="2991988"/>
            <a:ext cx="41275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83" name="Oval 84"/>
          <p:cNvSpPr>
            <a:spLocks noChangeAspect="1" noChangeArrowheads="1"/>
          </p:cNvSpPr>
          <p:nvPr/>
        </p:nvSpPr>
        <p:spPr bwMode="auto">
          <a:xfrm>
            <a:off x="4040188" y="2999925"/>
            <a:ext cx="39687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84" name="Oval 85"/>
          <p:cNvSpPr>
            <a:spLocks noChangeAspect="1" noChangeArrowheads="1"/>
          </p:cNvSpPr>
          <p:nvPr/>
        </p:nvSpPr>
        <p:spPr bwMode="auto">
          <a:xfrm>
            <a:off x="3592513" y="3007863"/>
            <a:ext cx="41275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85" name="Oval 86"/>
          <p:cNvSpPr>
            <a:spLocks noChangeAspect="1" noChangeArrowheads="1"/>
          </p:cNvSpPr>
          <p:nvPr/>
        </p:nvSpPr>
        <p:spPr bwMode="auto">
          <a:xfrm>
            <a:off x="3144838" y="3011038"/>
            <a:ext cx="41275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86" name="Oval 87"/>
          <p:cNvSpPr>
            <a:spLocks noChangeAspect="1" noChangeArrowheads="1"/>
          </p:cNvSpPr>
          <p:nvPr/>
        </p:nvSpPr>
        <p:spPr bwMode="auto">
          <a:xfrm>
            <a:off x="2698750" y="3015800"/>
            <a:ext cx="41275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87" name="Oval 88"/>
          <p:cNvSpPr>
            <a:spLocks noChangeAspect="1" noChangeArrowheads="1"/>
          </p:cNvSpPr>
          <p:nvPr/>
        </p:nvSpPr>
        <p:spPr bwMode="auto">
          <a:xfrm>
            <a:off x="2251075" y="3018975"/>
            <a:ext cx="41275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88" name="Oval 89"/>
          <p:cNvSpPr>
            <a:spLocks noChangeAspect="1" noChangeArrowheads="1"/>
          </p:cNvSpPr>
          <p:nvPr/>
        </p:nvSpPr>
        <p:spPr bwMode="auto">
          <a:xfrm>
            <a:off x="1804988" y="3004688"/>
            <a:ext cx="41275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89" name="Oval 90"/>
          <p:cNvSpPr>
            <a:spLocks noChangeAspect="1" noChangeArrowheads="1"/>
          </p:cNvSpPr>
          <p:nvPr/>
        </p:nvSpPr>
        <p:spPr bwMode="auto">
          <a:xfrm>
            <a:off x="4933950" y="2996750"/>
            <a:ext cx="39688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90" name="Line 91"/>
          <p:cNvSpPr>
            <a:spLocks noChangeAspect="1" noChangeShapeType="1"/>
          </p:cNvSpPr>
          <p:nvPr/>
        </p:nvSpPr>
        <p:spPr bwMode="auto">
          <a:xfrm flipV="1">
            <a:off x="1370013" y="3695250"/>
            <a:ext cx="4060825" cy="14288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91" name="Oval 92"/>
          <p:cNvSpPr>
            <a:spLocks noChangeAspect="1" noChangeArrowheads="1"/>
          </p:cNvSpPr>
          <p:nvPr/>
        </p:nvSpPr>
        <p:spPr bwMode="auto">
          <a:xfrm>
            <a:off x="4495800" y="3663500"/>
            <a:ext cx="39688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92" name="Oval 93"/>
          <p:cNvSpPr>
            <a:spLocks noChangeAspect="1" noChangeArrowheads="1"/>
          </p:cNvSpPr>
          <p:nvPr/>
        </p:nvSpPr>
        <p:spPr bwMode="auto">
          <a:xfrm>
            <a:off x="4048125" y="3671438"/>
            <a:ext cx="41275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93" name="Oval 94"/>
          <p:cNvSpPr>
            <a:spLocks noChangeAspect="1" noChangeArrowheads="1"/>
          </p:cNvSpPr>
          <p:nvPr/>
        </p:nvSpPr>
        <p:spPr bwMode="auto">
          <a:xfrm>
            <a:off x="3600450" y="3679375"/>
            <a:ext cx="41275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94" name="Oval 95"/>
          <p:cNvSpPr>
            <a:spLocks noChangeAspect="1" noChangeArrowheads="1"/>
          </p:cNvSpPr>
          <p:nvPr/>
        </p:nvSpPr>
        <p:spPr bwMode="auto">
          <a:xfrm>
            <a:off x="3154363" y="3682550"/>
            <a:ext cx="39687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95" name="Oval 96"/>
          <p:cNvSpPr>
            <a:spLocks noChangeAspect="1" noChangeArrowheads="1"/>
          </p:cNvSpPr>
          <p:nvPr/>
        </p:nvSpPr>
        <p:spPr bwMode="auto">
          <a:xfrm>
            <a:off x="2706688" y="3685725"/>
            <a:ext cx="41275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96" name="Oval 97"/>
          <p:cNvSpPr>
            <a:spLocks noChangeAspect="1" noChangeArrowheads="1"/>
          </p:cNvSpPr>
          <p:nvPr/>
        </p:nvSpPr>
        <p:spPr bwMode="auto">
          <a:xfrm>
            <a:off x="2260600" y="3690488"/>
            <a:ext cx="39688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97" name="Oval 98"/>
          <p:cNvSpPr>
            <a:spLocks noChangeAspect="1" noChangeArrowheads="1"/>
          </p:cNvSpPr>
          <p:nvPr/>
        </p:nvSpPr>
        <p:spPr bwMode="auto">
          <a:xfrm>
            <a:off x="1812925" y="3674613"/>
            <a:ext cx="41275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98" name="Oval 99"/>
          <p:cNvSpPr>
            <a:spLocks noChangeAspect="1" noChangeArrowheads="1"/>
          </p:cNvSpPr>
          <p:nvPr/>
        </p:nvSpPr>
        <p:spPr bwMode="auto">
          <a:xfrm>
            <a:off x="4941888" y="3668263"/>
            <a:ext cx="41275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699" name="Line 100"/>
          <p:cNvSpPr>
            <a:spLocks noChangeAspect="1" noChangeShapeType="1"/>
          </p:cNvSpPr>
          <p:nvPr/>
        </p:nvSpPr>
        <p:spPr bwMode="auto">
          <a:xfrm flipV="1">
            <a:off x="1366838" y="4368350"/>
            <a:ext cx="4059237" cy="14288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700" name="Oval 101"/>
          <p:cNvSpPr>
            <a:spLocks noChangeAspect="1" noChangeArrowheads="1"/>
          </p:cNvSpPr>
          <p:nvPr/>
        </p:nvSpPr>
        <p:spPr bwMode="auto">
          <a:xfrm>
            <a:off x="4491038" y="4336600"/>
            <a:ext cx="41275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701" name="Oval 102"/>
          <p:cNvSpPr>
            <a:spLocks noChangeAspect="1" noChangeArrowheads="1"/>
          </p:cNvSpPr>
          <p:nvPr/>
        </p:nvSpPr>
        <p:spPr bwMode="auto">
          <a:xfrm>
            <a:off x="4044950" y="4344538"/>
            <a:ext cx="39688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702" name="Oval 103"/>
          <p:cNvSpPr>
            <a:spLocks noChangeAspect="1" noChangeArrowheads="1"/>
          </p:cNvSpPr>
          <p:nvPr/>
        </p:nvSpPr>
        <p:spPr bwMode="auto">
          <a:xfrm>
            <a:off x="3597275" y="4352475"/>
            <a:ext cx="41275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703" name="Oval 104"/>
          <p:cNvSpPr>
            <a:spLocks noChangeAspect="1" noChangeArrowheads="1"/>
          </p:cNvSpPr>
          <p:nvPr/>
        </p:nvSpPr>
        <p:spPr bwMode="auto">
          <a:xfrm>
            <a:off x="3149600" y="4355650"/>
            <a:ext cx="41275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704" name="Oval 105"/>
          <p:cNvSpPr>
            <a:spLocks noChangeAspect="1" noChangeArrowheads="1"/>
          </p:cNvSpPr>
          <p:nvPr/>
        </p:nvSpPr>
        <p:spPr bwMode="auto">
          <a:xfrm>
            <a:off x="2703513" y="4358825"/>
            <a:ext cx="41275" cy="39688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705" name="Oval 106"/>
          <p:cNvSpPr>
            <a:spLocks noChangeAspect="1" noChangeArrowheads="1"/>
          </p:cNvSpPr>
          <p:nvPr/>
        </p:nvSpPr>
        <p:spPr bwMode="auto">
          <a:xfrm>
            <a:off x="2255838" y="4363588"/>
            <a:ext cx="41275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706" name="Oval 107"/>
          <p:cNvSpPr>
            <a:spLocks noChangeAspect="1" noChangeArrowheads="1"/>
          </p:cNvSpPr>
          <p:nvPr/>
        </p:nvSpPr>
        <p:spPr bwMode="auto">
          <a:xfrm>
            <a:off x="1809750" y="4347713"/>
            <a:ext cx="41275" cy="39687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707" name="Oval 108"/>
          <p:cNvSpPr>
            <a:spLocks noChangeAspect="1" noChangeArrowheads="1"/>
          </p:cNvSpPr>
          <p:nvPr/>
        </p:nvSpPr>
        <p:spPr bwMode="auto">
          <a:xfrm>
            <a:off x="4938713" y="4341363"/>
            <a:ext cx="39687" cy="381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708" name="Text Box 109"/>
          <p:cNvSpPr txBox="1">
            <a:spLocks noChangeAspect="1" noChangeArrowheads="1"/>
          </p:cNvSpPr>
          <p:nvPr/>
        </p:nvSpPr>
        <p:spPr bwMode="auto">
          <a:xfrm>
            <a:off x="625475" y="4619175"/>
            <a:ext cx="57579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158875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2200</a:t>
            </a:r>
          </a:p>
        </p:txBody>
      </p:sp>
      <p:sp>
        <p:nvSpPr>
          <p:cNvPr id="25709" name="Text Box 110"/>
          <p:cNvSpPr txBox="1">
            <a:spLocks noChangeAspect="1" noChangeArrowheads="1"/>
          </p:cNvSpPr>
          <p:nvPr/>
        </p:nvSpPr>
        <p:spPr bwMode="auto">
          <a:xfrm>
            <a:off x="625475" y="4282625"/>
            <a:ext cx="57579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158875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2500</a:t>
            </a:r>
          </a:p>
        </p:txBody>
      </p:sp>
      <p:sp>
        <p:nvSpPr>
          <p:cNvPr id="25710" name="Text Box 111"/>
          <p:cNvSpPr txBox="1">
            <a:spLocks noChangeAspect="1" noChangeArrowheads="1"/>
          </p:cNvSpPr>
          <p:nvPr/>
        </p:nvSpPr>
        <p:spPr bwMode="auto">
          <a:xfrm>
            <a:off x="625475" y="3611113"/>
            <a:ext cx="57579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158875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3100</a:t>
            </a:r>
          </a:p>
        </p:txBody>
      </p:sp>
      <p:sp>
        <p:nvSpPr>
          <p:cNvPr id="25711" name="Text Box 112"/>
          <p:cNvSpPr txBox="1">
            <a:spLocks noChangeAspect="1" noChangeArrowheads="1"/>
          </p:cNvSpPr>
          <p:nvPr/>
        </p:nvSpPr>
        <p:spPr bwMode="auto">
          <a:xfrm>
            <a:off x="625475" y="3946075"/>
            <a:ext cx="57579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158875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2800</a:t>
            </a:r>
          </a:p>
        </p:txBody>
      </p:sp>
      <p:sp>
        <p:nvSpPr>
          <p:cNvPr id="25712" name="Text Box 113"/>
          <p:cNvSpPr txBox="1">
            <a:spLocks noChangeAspect="1" noChangeArrowheads="1"/>
          </p:cNvSpPr>
          <p:nvPr/>
        </p:nvSpPr>
        <p:spPr bwMode="auto">
          <a:xfrm>
            <a:off x="625475" y="2604638"/>
            <a:ext cx="57579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158875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4000</a:t>
            </a:r>
          </a:p>
        </p:txBody>
      </p:sp>
      <p:sp>
        <p:nvSpPr>
          <p:cNvPr id="25713" name="Text Box 114"/>
          <p:cNvSpPr txBox="1">
            <a:spLocks noChangeAspect="1" noChangeArrowheads="1"/>
          </p:cNvSpPr>
          <p:nvPr/>
        </p:nvSpPr>
        <p:spPr bwMode="auto">
          <a:xfrm>
            <a:off x="625475" y="2941188"/>
            <a:ext cx="57579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158875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3700</a:t>
            </a:r>
          </a:p>
        </p:txBody>
      </p:sp>
      <p:sp>
        <p:nvSpPr>
          <p:cNvPr id="25714" name="Text Box 115"/>
          <p:cNvSpPr txBox="1">
            <a:spLocks noChangeAspect="1" noChangeArrowheads="1"/>
          </p:cNvSpPr>
          <p:nvPr/>
        </p:nvSpPr>
        <p:spPr bwMode="auto">
          <a:xfrm>
            <a:off x="625475" y="3276150"/>
            <a:ext cx="57579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158875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3400</a:t>
            </a:r>
          </a:p>
        </p:txBody>
      </p:sp>
      <p:sp>
        <p:nvSpPr>
          <p:cNvPr id="25715" name="Text Box 116"/>
          <p:cNvSpPr txBox="1">
            <a:spLocks noChangeAspect="1" noChangeArrowheads="1"/>
          </p:cNvSpPr>
          <p:nvPr/>
        </p:nvSpPr>
        <p:spPr bwMode="auto">
          <a:xfrm>
            <a:off x="625475" y="2268088"/>
            <a:ext cx="57579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158875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4300</a:t>
            </a:r>
          </a:p>
        </p:txBody>
      </p:sp>
      <p:grpSp>
        <p:nvGrpSpPr>
          <p:cNvPr id="2" name="Group 119"/>
          <p:cNvGrpSpPr>
            <a:grpSpLocks noChangeAspect="1"/>
          </p:cNvGrpSpPr>
          <p:nvPr/>
        </p:nvGrpSpPr>
        <p:grpSpPr bwMode="auto">
          <a:xfrm>
            <a:off x="6003925" y="5112888"/>
            <a:ext cx="1363663" cy="85725"/>
            <a:chOff x="6212" y="2303"/>
            <a:chExt cx="1438" cy="233"/>
          </a:xfrm>
        </p:grpSpPr>
        <p:sp>
          <p:nvSpPr>
            <p:cNvPr id="25725" name="Rectangle 120"/>
            <p:cNvSpPr>
              <a:spLocks noChangeAspect="1" noChangeArrowheads="1"/>
            </p:cNvSpPr>
            <p:nvPr/>
          </p:nvSpPr>
          <p:spPr bwMode="auto">
            <a:xfrm>
              <a:off x="6212" y="2303"/>
              <a:ext cx="288" cy="233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5726" name="Rectangle 121"/>
            <p:cNvSpPr>
              <a:spLocks noChangeAspect="1" noChangeArrowheads="1"/>
            </p:cNvSpPr>
            <p:nvPr/>
          </p:nvSpPr>
          <p:spPr bwMode="auto">
            <a:xfrm>
              <a:off x="6787" y="2303"/>
              <a:ext cx="288" cy="233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5727" name="Rectangle 122"/>
            <p:cNvSpPr>
              <a:spLocks noChangeAspect="1" noChangeArrowheads="1"/>
            </p:cNvSpPr>
            <p:nvPr/>
          </p:nvSpPr>
          <p:spPr bwMode="auto">
            <a:xfrm>
              <a:off x="7362" y="2303"/>
              <a:ext cx="288" cy="233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5728" name="Rectangle 123"/>
            <p:cNvSpPr>
              <a:spLocks noChangeAspect="1" noChangeArrowheads="1"/>
            </p:cNvSpPr>
            <p:nvPr/>
          </p:nvSpPr>
          <p:spPr bwMode="auto">
            <a:xfrm>
              <a:off x="6500" y="2303"/>
              <a:ext cx="288" cy="23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5729" name="Rectangle 124"/>
            <p:cNvSpPr>
              <a:spLocks noChangeAspect="1" noChangeArrowheads="1"/>
            </p:cNvSpPr>
            <p:nvPr/>
          </p:nvSpPr>
          <p:spPr bwMode="auto">
            <a:xfrm>
              <a:off x="7075" y="2303"/>
              <a:ext cx="288" cy="23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25717" name="Text Box 20"/>
          <p:cNvSpPr txBox="1">
            <a:spLocks noChangeAspect="1" noChangeArrowheads="1"/>
          </p:cNvSpPr>
          <p:nvPr/>
        </p:nvSpPr>
        <p:spPr bwMode="auto">
          <a:xfrm>
            <a:off x="5821363" y="5195438"/>
            <a:ext cx="15376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0       km        5</a:t>
            </a:r>
          </a:p>
        </p:txBody>
      </p:sp>
      <p:sp>
        <p:nvSpPr>
          <p:cNvPr id="25718" name="Line 126"/>
          <p:cNvSpPr>
            <a:spLocks noChangeShapeType="1"/>
          </p:cNvSpPr>
          <p:nvPr/>
        </p:nvSpPr>
        <p:spPr bwMode="auto">
          <a:xfrm rot="-1109730">
            <a:off x="6750050" y="2263325"/>
            <a:ext cx="9525" cy="1022350"/>
          </a:xfrm>
          <a:prstGeom prst="line">
            <a:avLst/>
          </a:prstGeom>
          <a:noFill/>
          <a:ln w="101600">
            <a:solidFill>
              <a:srgbClr val="0070C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719" name="Text Box 127"/>
          <p:cNvSpPr txBox="1">
            <a:spLocks noChangeArrowheads="1"/>
          </p:cNvSpPr>
          <p:nvPr/>
        </p:nvSpPr>
        <p:spPr bwMode="auto">
          <a:xfrm>
            <a:off x="6102350" y="1879150"/>
            <a:ext cx="92044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158875"/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North</a:t>
            </a:r>
          </a:p>
        </p:txBody>
      </p:sp>
      <p:sp>
        <p:nvSpPr>
          <p:cNvPr id="25720" name="Freeform 128"/>
          <p:cNvSpPr>
            <a:spLocks/>
          </p:cNvSpPr>
          <p:nvPr/>
        </p:nvSpPr>
        <p:spPr bwMode="auto">
          <a:xfrm>
            <a:off x="2368550" y="2634800"/>
            <a:ext cx="2422525" cy="1817688"/>
          </a:xfrm>
          <a:custGeom>
            <a:avLst/>
            <a:gdLst>
              <a:gd name="T0" fmla="*/ 678 w 1526"/>
              <a:gd name="T1" fmla="*/ 252 h 1145"/>
              <a:gd name="T2" fmla="*/ 207 w 1526"/>
              <a:gd name="T3" fmla="*/ 473 h 1145"/>
              <a:gd name="T4" fmla="*/ 34 w 1526"/>
              <a:gd name="T5" fmla="*/ 780 h 1145"/>
              <a:gd name="T6" fmla="*/ 409 w 1526"/>
              <a:gd name="T7" fmla="*/ 972 h 1145"/>
              <a:gd name="T8" fmla="*/ 831 w 1526"/>
              <a:gd name="T9" fmla="*/ 982 h 1145"/>
              <a:gd name="T10" fmla="*/ 1282 w 1526"/>
              <a:gd name="T11" fmla="*/ 1116 h 1145"/>
              <a:gd name="T12" fmla="*/ 1513 w 1526"/>
              <a:gd name="T13" fmla="*/ 809 h 1145"/>
              <a:gd name="T14" fmla="*/ 1206 w 1526"/>
              <a:gd name="T15" fmla="*/ 492 h 1145"/>
              <a:gd name="T16" fmla="*/ 754 w 1526"/>
              <a:gd name="T17" fmla="*/ 559 h 1145"/>
              <a:gd name="T18" fmla="*/ 1167 w 1526"/>
              <a:gd name="T19" fmla="*/ 89 h 1145"/>
              <a:gd name="T20" fmla="*/ 956 w 1526"/>
              <a:gd name="T21" fmla="*/ 22 h 1145"/>
              <a:gd name="T22" fmla="*/ 726 w 1526"/>
              <a:gd name="T23" fmla="*/ 214 h 114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26"/>
              <a:gd name="T37" fmla="*/ 0 h 1145"/>
              <a:gd name="T38" fmla="*/ 1526 w 1526"/>
              <a:gd name="T39" fmla="*/ 1145 h 114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26" h="1145">
                <a:moveTo>
                  <a:pt x="678" y="252"/>
                </a:moveTo>
                <a:cubicBezTo>
                  <a:pt x="496" y="318"/>
                  <a:pt x="314" y="385"/>
                  <a:pt x="207" y="473"/>
                </a:cubicBezTo>
                <a:cubicBezTo>
                  <a:pt x="100" y="561"/>
                  <a:pt x="0" y="697"/>
                  <a:pt x="34" y="780"/>
                </a:cubicBezTo>
                <a:cubicBezTo>
                  <a:pt x="68" y="863"/>
                  <a:pt x="276" y="938"/>
                  <a:pt x="409" y="972"/>
                </a:cubicBezTo>
                <a:cubicBezTo>
                  <a:pt x="542" y="1006"/>
                  <a:pt x="686" y="958"/>
                  <a:pt x="831" y="982"/>
                </a:cubicBezTo>
                <a:cubicBezTo>
                  <a:pt x="976" y="1006"/>
                  <a:pt x="1168" y="1145"/>
                  <a:pt x="1282" y="1116"/>
                </a:cubicBezTo>
                <a:cubicBezTo>
                  <a:pt x="1396" y="1087"/>
                  <a:pt x="1526" y="913"/>
                  <a:pt x="1513" y="809"/>
                </a:cubicBezTo>
                <a:cubicBezTo>
                  <a:pt x="1500" y="705"/>
                  <a:pt x="1332" y="534"/>
                  <a:pt x="1206" y="492"/>
                </a:cubicBezTo>
                <a:cubicBezTo>
                  <a:pt x="1080" y="450"/>
                  <a:pt x="760" y="626"/>
                  <a:pt x="754" y="559"/>
                </a:cubicBezTo>
                <a:cubicBezTo>
                  <a:pt x="748" y="492"/>
                  <a:pt x="1133" y="178"/>
                  <a:pt x="1167" y="89"/>
                </a:cubicBezTo>
                <a:cubicBezTo>
                  <a:pt x="1201" y="0"/>
                  <a:pt x="1030" y="1"/>
                  <a:pt x="956" y="22"/>
                </a:cubicBezTo>
                <a:cubicBezTo>
                  <a:pt x="882" y="43"/>
                  <a:pt x="804" y="128"/>
                  <a:pt x="726" y="21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721" name="Freeform 129"/>
          <p:cNvSpPr>
            <a:spLocks/>
          </p:cNvSpPr>
          <p:nvPr/>
        </p:nvSpPr>
        <p:spPr bwMode="auto">
          <a:xfrm>
            <a:off x="1782763" y="1833113"/>
            <a:ext cx="3454400" cy="3063875"/>
          </a:xfrm>
          <a:custGeom>
            <a:avLst/>
            <a:gdLst>
              <a:gd name="T0" fmla="*/ 951 w 2176"/>
              <a:gd name="T1" fmla="*/ 363 h 1930"/>
              <a:gd name="T2" fmla="*/ 653 w 2176"/>
              <a:gd name="T3" fmla="*/ 757 h 1930"/>
              <a:gd name="T4" fmla="*/ 259 w 2176"/>
              <a:gd name="T5" fmla="*/ 891 h 1930"/>
              <a:gd name="T6" fmla="*/ 77 w 2176"/>
              <a:gd name="T7" fmla="*/ 1227 h 1930"/>
              <a:gd name="T8" fmla="*/ 67 w 2176"/>
              <a:gd name="T9" fmla="*/ 1611 h 1930"/>
              <a:gd name="T10" fmla="*/ 480 w 2176"/>
              <a:gd name="T11" fmla="*/ 1861 h 1930"/>
              <a:gd name="T12" fmla="*/ 835 w 2176"/>
              <a:gd name="T13" fmla="*/ 1746 h 1930"/>
              <a:gd name="T14" fmla="*/ 1047 w 2176"/>
              <a:gd name="T15" fmla="*/ 1775 h 1930"/>
              <a:gd name="T16" fmla="*/ 1315 w 2176"/>
              <a:gd name="T17" fmla="*/ 1909 h 1930"/>
              <a:gd name="T18" fmla="*/ 1699 w 2176"/>
              <a:gd name="T19" fmla="*/ 1899 h 1930"/>
              <a:gd name="T20" fmla="*/ 1949 w 2176"/>
              <a:gd name="T21" fmla="*/ 1736 h 1930"/>
              <a:gd name="T22" fmla="*/ 2122 w 2176"/>
              <a:gd name="T23" fmla="*/ 1429 h 1930"/>
              <a:gd name="T24" fmla="*/ 2131 w 2176"/>
              <a:gd name="T25" fmla="*/ 1103 h 1930"/>
              <a:gd name="T26" fmla="*/ 1853 w 2176"/>
              <a:gd name="T27" fmla="*/ 920 h 1930"/>
              <a:gd name="T28" fmla="*/ 1680 w 2176"/>
              <a:gd name="T29" fmla="*/ 709 h 1930"/>
              <a:gd name="T30" fmla="*/ 1728 w 2176"/>
              <a:gd name="T31" fmla="*/ 267 h 1930"/>
              <a:gd name="T32" fmla="*/ 1709 w 2176"/>
              <a:gd name="T33" fmla="*/ 75 h 1930"/>
              <a:gd name="T34" fmla="*/ 1517 w 2176"/>
              <a:gd name="T35" fmla="*/ 27 h 1930"/>
              <a:gd name="T36" fmla="*/ 1191 w 2176"/>
              <a:gd name="T37" fmla="*/ 239 h 1930"/>
              <a:gd name="T38" fmla="*/ 951 w 2176"/>
              <a:gd name="T39" fmla="*/ 363 h 193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176"/>
              <a:gd name="T61" fmla="*/ 0 h 1930"/>
              <a:gd name="T62" fmla="*/ 2176 w 2176"/>
              <a:gd name="T63" fmla="*/ 1930 h 193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176" h="1930">
                <a:moveTo>
                  <a:pt x="951" y="363"/>
                </a:moveTo>
                <a:cubicBezTo>
                  <a:pt x="861" y="449"/>
                  <a:pt x="768" y="669"/>
                  <a:pt x="653" y="757"/>
                </a:cubicBezTo>
                <a:cubicBezTo>
                  <a:pt x="538" y="845"/>
                  <a:pt x="355" y="813"/>
                  <a:pt x="259" y="891"/>
                </a:cubicBezTo>
                <a:cubicBezTo>
                  <a:pt x="163" y="969"/>
                  <a:pt x="109" y="1107"/>
                  <a:pt x="77" y="1227"/>
                </a:cubicBezTo>
                <a:cubicBezTo>
                  <a:pt x="45" y="1347"/>
                  <a:pt x="0" y="1505"/>
                  <a:pt x="67" y="1611"/>
                </a:cubicBezTo>
                <a:cubicBezTo>
                  <a:pt x="134" y="1717"/>
                  <a:pt x="352" y="1839"/>
                  <a:pt x="480" y="1861"/>
                </a:cubicBezTo>
                <a:cubicBezTo>
                  <a:pt x="608" y="1883"/>
                  <a:pt x="741" y="1760"/>
                  <a:pt x="835" y="1746"/>
                </a:cubicBezTo>
                <a:cubicBezTo>
                  <a:pt x="929" y="1732"/>
                  <a:pt x="967" y="1748"/>
                  <a:pt x="1047" y="1775"/>
                </a:cubicBezTo>
                <a:cubicBezTo>
                  <a:pt x="1127" y="1802"/>
                  <a:pt x="1206" y="1888"/>
                  <a:pt x="1315" y="1909"/>
                </a:cubicBezTo>
                <a:cubicBezTo>
                  <a:pt x="1424" y="1930"/>
                  <a:pt x="1593" y="1928"/>
                  <a:pt x="1699" y="1899"/>
                </a:cubicBezTo>
                <a:cubicBezTo>
                  <a:pt x="1805" y="1870"/>
                  <a:pt x="1879" y="1814"/>
                  <a:pt x="1949" y="1736"/>
                </a:cubicBezTo>
                <a:cubicBezTo>
                  <a:pt x="2019" y="1658"/>
                  <a:pt x="2092" y="1534"/>
                  <a:pt x="2122" y="1429"/>
                </a:cubicBezTo>
                <a:cubicBezTo>
                  <a:pt x="2152" y="1324"/>
                  <a:pt x="2176" y="1188"/>
                  <a:pt x="2131" y="1103"/>
                </a:cubicBezTo>
                <a:cubicBezTo>
                  <a:pt x="2086" y="1018"/>
                  <a:pt x="1928" y="986"/>
                  <a:pt x="1853" y="920"/>
                </a:cubicBezTo>
                <a:cubicBezTo>
                  <a:pt x="1778" y="854"/>
                  <a:pt x="1701" y="818"/>
                  <a:pt x="1680" y="709"/>
                </a:cubicBezTo>
                <a:cubicBezTo>
                  <a:pt x="1659" y="600"/>
                  <a:pt x="1723" y="373"/>
                  <a:pt x="1728" y="267"/>
                </a:cubicBezTo>
                <a:cubicBezTo>
                  <a:pt x="1733" y="161"/>
                  <a:pt x="1744" y="115"/>
                  <a:pt x="1709" y="75"/>
                </a:cubicBezTo>
                <a:cubicBezTo>
                  <a:pt x="1674" y="35"/>
                  <a:pt x="1603" y="0"/>
                  <a:pt x="1517" y="27"/>
                </a:cubicBezTo>
                <a:cubicBezTo>
                  <a:pt x="1431" y="54"/>
                  <a:pt x="1282" y="185"/>
                  <a:pt x="1191" y="239"/>
                </a:cubicBezTo>
                <a:cubicBezTo>
                  <a:pt x="1100" y="293"/>
                  <a:pt x="1041" y="277"/>
                  <a:pt x="951" y="363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722" name="Freeform 130"/>
          <p:cNvSpPr>
            <a:spLocks/>
          </p:cNvSpPr>
          <p:nvPr/>
        </p:nvSpPr>
        <p:spPr bwMode="auto">
          <a:xfrm>
            <a:off x="1341438" y="1587050"/>
            <a:ext cx="2392362" cy="2270125"/>
          </a:xfrm>
          <a:custGeom>
            <a:avLst/>
            <a:gdLst>
              <a:gd name="T0" fmla="*/ 1507 w 1507"/>
              <a:gd name="T1" fmla="*/ 0 h 1430"/>
              <a:gd name="T2" fmla="*/ 1229 w 1507"/>
              <a:gd name="T3" fmla="*/ 259 h 1430"/>
              <a:gd name="T4" fmla="*/ 873 w 1507"/>
              <a:gd name="T5" fmla="*/ 586 h 1430"/>
              <a:gd name="T6" fmla="*/ 624 w 1507"/>
              <a:gd name="T7" fmla="*/ 758 h 1430"/>
              <a:gd name="T8" fmla="*/ 307 w 1507"/>
              <a:gd name="T9" fmla="*/ 970 h 1430"/>
              <a:gd name="T10" fmla="*/ 67 w 1507"/>
              <a:gd name="T11" fmla="*/ 1142 h 1430"/>
              <a:gd name="T12" fmla="*/ 0 w 1507"/>
              <a:gd name="T13" fmla="*/ 1430 h 1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7"/>
              <a:gd name="T22" fmla="*/ 0 h 1430"/>
              <a:gd name="T23" fmla="*/ 1507 w 1507"/>
              <a:gd name="T24" fmla="*/ 1430 h 1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7" h="1430">
                <a:moveTo>
                  <a:pt x="1507" y="0"/>
                </a:moveTo>
                <a:cubicBezTo>
                  <a:pt x="1421" y="80"/>
                  <a:pt x="1335" y="161"/>
                  <a:pt x="1229" y="259"/>
                </a:cubicBezTo>
                <a:cubicBezTo>
                  <a:pt x="1123" y="357"/>
                  <a:pt x="974" y="503"/>
                  <a:pt x="873" y="586"/>
                </a:cubicBezTo>
                <a:cubicBezTo>
                  <a:pt x="772" y="669"/>
                  <a:pt x="718" y="694"/>
                  <a:pt x="624" y="758"/>
                </a:cubicBezTo>
                <a:cubicBezTo>
                  <a:pt x="530" y="822"/>
                  <a:pt x="400" y="906"/>
                  <a:pt x="307" y="970"/>
                </a:cubicBezTo>
                <a:cubicBezTo>
                  <a:pt x="214" y="1034"/>
                  <a:pt x="118" y="1065"/>
                  <a:pt x="67" y="1142"/>
                </a:cubicBezTo>
                <a:cubicBezTo>
                  <a:pt x="16" y="1219"/>
                  <a:pt x="8" y="1324"/>
                  <a:pt x="0" y="143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723" name="Freeform 131"/>
          <p:cNvSpPr>
            <a:spLocks/>
          </p:cNvSpPr>
          <p:nvPr/>
        </p:nvSpPr>
        <p:spPr bwMode="auto">
          <a:xfrm>
            <a:off x="1338263" y="4528688"/>
            <a:ext cx="2528887" cy="731837"/>
          </a:xfrm>
          <a:custGeom>
            <a:avLst/>
            <a:gdLst>
              <a:gd name="T0" fmla="*/ 0 w 1593"/>
              <a:gd name="T1" fmla="*/ 0 h 461"/>
              <a:gd name="T2" fmla="*/ 144 w 1593"/>
              <a:gd name="T3" fmla="*/ 201 h 461"/>
              <a:gd name="T4" fmla="*/ 336 w 1593"/>
              <a:gd name="T5" fmla="*/ 355 h 461"/>
              <a:gd name="T6" fmla="*/ 509 w 1593"/>
              <a:gd name="T7" fmla="*/ 393 h 461"/>
              <a:gd name="T8" fmla="*/ 777 w 1593"/>
              <a:gd name="T9" fmla="*/ 432 h 461"/>
              <a:gd name="T10" fmla="*/ 1008 w 1593"/>
              <a:gd name="T11" fmla="*/ 374 h 461"/>
              <a:gd name="T12" fmla="*/ 1190 w 1593"/>
              <a:gd name="T13" fmla="*/ 374 h 461"/>
              <a:gd name="T14" fmla="*/ 1392 w 1593"/>
              <a:gd name="T15" fmla="*/ 413 h 461"/>
              <a:gd name="T16" fmla="*/ 1593 w 1593"/>
              <a:gd name="T17" fmla="*/ 461 h 46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93"/>
              <a:gd name="T28" fmla="*/ 0 h 461"/>
              <a:gd name="T29" fmla="*/ 1593 w 1593"/>
              <a:gd name="T30" fmla="*/ 461 h 46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93" h="461">
                <a:moveTo>
                  <a:pt x="0" y="0"/>
                </a:moveTo>
                <a:cubicBezTo>
                  <a:pt x="44" y="71"/>
                  <a:pt x="88" y="142"/>
                  <a:pt x="144" y="201"/>
                </a:cubicBezTo>
                <a:cubicBezTo>
                  <a:pt x="200" y="260"/>
                  <a:pt x="275" y="323"/>
                  <a:pt x="336" y="355"/>
                </a:cubicBezTo>
                <a:cubicBezTo>
                  <a:pt x="397" y="387"/>
                  <a:pt x="436" y="380"/>
                  <a:pt x="509" y="393"/>
                </a:cubicBezTo>
                <a:cubicBezTo>
                  <a:pt x="582" y="406"/>
                  <a:pt x="694" y="435"/>
                  <a:pt x="777" y="432"/>
                </a:cubicBezTo>
                <a:cubicBezTo>
                  <a:pt x="860" y="429"/>
                  <a:pt x="939" y="384"/>
                  <a:pt x="1008" y="374"/>
                </a:cubicBezTo>
                <a:cubicBezTo>
                  <a:pt x="1077" y="364"/>
                  <a:pt x="1126" y="367"/>
                  <a:pt x="1190" y="374"/>
                </a:cubicBezTo>
                <a:cubicBezTo>
                  <a:pt x="1254" y="381"/>
                  <a:pt x="1325" y="399"/>
                  <a:pt x="1392" y="413"/>
                </a:cubicBezTo>
                <a:cubicBezTo>
                  <a:pt x="1459" y="427"/>
                  <a:pt x="1526" y="444"/>
                  <a:pt x="1593" y="461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724" name="Freeform 132"/>
          <p:cNvSpPr>
            <a:spLocks/>
          </p:cNvSpPr>
          <p:nvPr/>
        </p:nvSpPr>
        <p:spPr bwMode="auto">
          <a:xfrm>
            <a:off x="4389438" y="1494975"/>
            <a:ext cx="1033462" cy="3776663"/>
          </a:xfrm>
          <a:custGeom>
            <a:avLst/>
            <a:gdLst>
              <a:gd name="T0" fmla="*/ 182 w 651"/>
              <a:gd name="T1" fmla="*/ 0 h 2379"/>
              <a:gd name="T2" fmla="*/ 278 w 651"/>
              <a:gd name="T3" fmla="*/ 39 h 2379"/>
              <a:gd name="T4" fmla="*/ 269 w 651"/>
              <a:gd name="T5" fmla="*/ 173 h 2379"/>
              <a:gd name="T6" fmla="*/ 230 w 651"/>
              <a:gd name="T7" fmla="*/ 365 h 2379"/>
              <a:gd name="T8" fmla="*/ 221 w 651"/>
              <a:gd name="T9" fmla="*/ 538 h 2379"/>
              <a:gd name="T10" fmla="*/ 297 w 651"/>
              <a:gd name="T11" fmla="*/ 720 h 2379"/>
              <a:gd name="T12" fmla="*/ 470 w 651"/>
              <a:gd name="T13" fmla="*/ 855 h 2379"/>
              <a:gd name="T14" fmla="*/ 595 w 651"/>
              <a:gd name="T15" fmla="*/ 1008 h 2379"/>
              <a:gd name="T16" fmla="*/ 643 w 651"/>
              <a:gd name="T17" fmla="*/ 1191 h 2379"/>
              <a:gd name="T18" fmla="*/ 643 w 651"/>
              <a:gd name="T19" fmla="*/ 1431 h 2379"/>
              <a:gd name="T20" fmla="*/ 605 w 651"/>
              <a:gd name="T21" fmla="*/ 1709 h 2379"/>
              <a:gd name="T22" fmla="*/ 480 w 651"/>
              <a:gd name="T23" fmla="*/ 2084 h 2379"/>
              <a:gd name="T24" fmla="*/ 115 w 651"/>
              <a:gd name="T25" fmla="*/ 2333 h 2379"/>
              <a:gd name="T26" fmla="*/ 0 w 651"/>
              <a:gd name="T27" fmla="*/ 2362 h 237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651"/>
              <a:gd name="T43" fmla="*/ 0 h 2379"/>
              <a:gd name="T44" fmla="*/ 651 w 651"/>
              <a:gd name="T45" fmla="*/ 2379 h 237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651" h="2379">
                <a:moveTo>
                  <a:pt x="182" y="0"/>
                </a:moveTo>
                <a:cubicBezTo>
                  <a:pt x="223" y="5"/>
                  <a:pt x="264" y="10"/>
                  <a:pt x="278" y="39"/>
                </a:cubicBezTo>
                <a:cubicBezTo>
                  <a:pt x="292" y="68"/>
                  <a:pt x="277" y="119"/>
                  <a:pt x="269" y="173"/>
                </a:cubicBezTo>
                <a:cubicBezTo>
                  <a:pt x="261" y="227"/>
                  <a:pt x="238" y="304"/>
                  <a:pt x="230" y="365"/>
                </a:cubicBezTo>
                <a:cubicBezTo>
                  <a:pt x="222" y="426"/>
                  <a:pt x="210" y="479"/>
                  <a:pt x="221" y="538"/>
                </a:cubicBezTo>
                <a:cubicBezTo>
                  <a:pt x="232" y="597"/>
                  <a:pt x="255" y="667"/>
                  <a:pt x="297" y="720"/>
                </a:cubicBezTo>
                <a:cubicBezTo>
                  <a:pt x="339" y="773"/>
                  <a:pt x="420" y="807"/>
                  <a:pt x="470" y="855"/>
                </a:cubicBezTo>
                <a:cubicBezTo>
                  <a:pt x="520" y="903"/>
                  <a:pt x="566" y="952"/>
                  <a:pt x="595" y="1008"/>
                </a:cubicBezTo>
                <a:cubicBezTo>
                  <a:pt x="624" y="1064"/>
                  <a:pt x="635" y="1121"/>
                  <a:pt x="643" y="1191"/>
                </a:cubicBezTo>
                <a:cubicBezTo>
                  <a:pt x="651" y="1261"/>
                  <a:pt x="649" y="1345"/>
                  <a:pt x="643" y="1431"/>
                </a:cubicBezTo>
                <a:cubicBezTo>
                  <a:pt x="637" y="1517"/>
                  <a:pt x="632" y="1600"/>
                  <a:pt x="605" y="1709"/>
                </a:cubicBezTo>
                <a:cubicBezTo>
                  <a:pt x="578" y="1818"/>
                  <a:pt x="562" y="1980"/>
                  <a:pt x="480" y="2084"/>
                </a:cubicBezTo>
                <a:cubicBezTo>
                  <a:pt x="398" y="2188"/>
                  <a:pt x="195" y="2287"/>
                  <a:pt x="115" y="2333"/>
                </a:cubicBezTo>
                <a:cubicBezTo>
                  <a:pt x="35" y="2379"/>
                  <a:pt x="17" y="2370"/>
                  <a:pt x="0" y="236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735" name="Text Box 135"/>
          <p:cNvSpPr txBox="1">
            <a:spLocks noChangeArrowheads="1"/>
          </p:cNvSpPr>
          <p:nvPr/>
        </p:nvSpPr>
        <p:spPr bwMode="auto">
          <a:xfrm>
            <a:off x="5607050" y="3630163"/>
            <a:ext cx="199866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Verdana" pitchFamily="34" charset="0"/>
              </a:rPr>
              <a:t>Fictitious values for illustration purposes only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5"/>
          <p:cNvSpPr>
            <a:spLocks noChangeArrowheads="1"/>
          </p:cNvSpPr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  <p:sp>
        <p:nvSpPr>
          <p:cNvPr id="430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Lecture 22</a:t>
            </a:r>
          </a:p>
        </p:txBody>
      </p:sp>
      <p:sp>
        <p:nvSpPr>
          <p:cNvPr id="43012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Outline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4294967295"/>
          </p:nvPr>
        </p:nvSpPr>
        <p:spPr>
          <a:xfrm>
            <a:off x="520255" y="1015829"/>
            <a:ext cx="7772400" cy="369411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sz="2800" dirty="0" smtClean="0"/>
              <a:t>Why generate a thickness map?</a:t>
            </a:r>
          </a:p>
          <a:p>
            <a:pPr eaLnBrk="1" hangingPunct="1">
              <a:lnSpc>
                <a:spcPct val="150000"/>
              </a:lnSpc>
            </a:pPr>
            <a:r>
              <a:rPr lang="en-US" sz="2800" dirty="0" smtClean="0"/>
              <a:t>Types of thickness maps</a:t>
            </a:r>
          </a:p>
          <a:p>
            <a:pPr eaLnBrk="1" hangingPunct="1">
              <a:lnSpc>
                <a:spcPct val="150000"/>
              </a:lnSpc>
            </a:pPr>
            <a:r>
              <a:rPr lang="en-US" sz="2800" dirty="0" smtClean="0"/>
              <a:t>Generating time-thickness maps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Thickness Maps</a:t>
            </a:r>
            <a:endParaRPr lang="en-US" dirty="0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4294967295"/>
          </p:nvPr>
        </p:nvSpPr>
        <p:spPr>
          <a:xfrm>
            <a:off x="472965" y="1143219"/>
            <a:ext cx="7772400" cy="3694113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spcBef>
                <a:spcPts val="1200"/>
              </a:spcBef>
              <a:tabLst>
                <a:tab pos="568325" algn="l"/>
              </a:tabLst>
            </a:pPr>
            <a:r>
              <a:rPr lang="en-US" sz="2400" dirty="0" smtClean="0"/>
              <a:t>With our geologic framework, we have mapped the 	significant horizons and faults</a:t>
            </a:r>
          </a:p>
          <a:p>
            <a:pPr algn="just" eaLnBrk="1" hangingPunct="1">
              <a:lnSpc>
                <a:spcPct val="90000"/>
              </a:lnSpc>
              <a:spcBef>
                <a:spcPts val="1200"/>
              </a:spcBef>
              <a:tabLst>
                <a:tab pos="568325" algn="l"/>
              </a:tabLst>
            </a:pPr>
            <a:r>
              <a:rPr lang="en-US" sz="2400" dirty="0" smtClean="0"/>
              <a:t>We are especially interested in the depositional </a:t>
            </a:r>
            <a:r>
              <a:rPr lang="en-US" sz="2400" dirty="0" smtClean="0"/>
              <a:t>sequences </a:t>
            </a:r>
            <a:r>
              <a:rPr lang="en-US" sz="2400" dirty="0" smtClean="0"/>
              <a:t>(between sequence boundaries) that are </a:t>
            </a:r>
            <a:r>
              <a:rPr lang="en-US" sz="2400" dirty="0" smtClean="0"/>
              <a:t>potential </a:t>
            </a:r>
            <a:r>
              <a:rPr lang="en-US" sz="2400" dirty="0" smtClean="0"/>
              <a:t>reservoirs, sources, or seals</a:t>
            </a:r>
          </a:p>
          <a:p>
            <a:pPr algn="just" eaLnBrk="1" hangingPunct="1">
              <a:lnSpc>
                <a:spcPct val="90000"/>
              </a:lnSpc>
              <a:spcBef>
                <a:spcPts val="1200"/>
              </a:spcBef>
              <a:tabLst>
                <a:tab pos="568325" algn="l"/>
              </a:tabLst>
            </a:pPr>
            <a:r>
              <a:rPr lang="en-US" sz="2400" dirty="0" smtClean="0"/>
              <a:t>We want to know how thick certain depositional </a:t>
            </a:r>
            <a:r>
              <a:rPr lang="en-US" sz="2400" dirty="0" smtClean="0"/>
              <a:t>sequences </a:t>
            </a:r>
            <a:r>
              <a:rPr lang="en-US" sz="2400" dirty="0" smtClean="0"/>
              <a:t>are, what environments they were </a:t>
            </a:r>
            <a:r>
              <a:rPr lang="en-US" sz="2400" dirty="0" smtClean="0"/>
              <a:t>deposited </a:t>
            </a:r>
            <a:r>
              <a:rPr lang="en-US" sz="2400" dirty="0" smtClean="0"/>
              <a:t>in (EODs), and the types of </a:t>
            </a:r>
            <a:r>
              <a:rPr lang="en-US" sz="2400" dirty="0" err="1" smtClean="0"/>
              <a:t>lithologies</a:t>
            </a:r>
            <a:r>
              <a:rPr lang="en-US" sz="2400" dirty="0" smtClean="0"/>
              <a:t> </a:t>
            </a:r>
            <a:r>
              <a:rPr lang="en-US" sz="2400" dirty="0" smtClean="0"/>
              <a:t>they </a:t>
            </a:r>
            <a:r>
              <a:rPr lang="en-US" sz="2400" dirty="0" smtClean="0"/>
              <a:t>contain within our area of interest 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tabLst>
                <a:tab pos="568325" algn="l"/>
              </a:tabLst>
            </a:pPr>
            <a:r>
              <a:rPr lang="en-US" sz="2400" dirty="0" smtClean="0"/>
              <a:t>Thickness maps, of course, give us the thickness</a:t>
            </a:r>
          </a:p>
          <a:p>
            <a:pPr algn="just" eaLnBrk="1" hangingPunct="1">
              <a:lnSpc>
                <a:spcPct val="90000"/>
              </a:lnSpc>
              <a:spcBef>
                <a:spcPts val="1200"/>
              </a:spcBef>
              <a:tabLst>
                <a:tab pos="568325" algn="l"/>
              </a:tabLst>
            </a:pPr>
            <a:r>
              <a:rPr lang="en-US" sz="2400" dirty="0" smtClean="0"/>
              <a:t>Thickness can also help us determine how EODs and </a:t>
            </a:r>
            <a:r>
              <a:rPr lang="en-US" sz="2400" dirty="0" err="1" smtClean="0"/>
              <a:t>lithologies</a:t>
            </a:r>
            <a:r>
              <a:rPr lang="en-US" sz="2400" dirty="0" smtClean="0"/>
              <a:t> </a:t>
            </a:r>
            <a:r>
              <a:rPr lang="en-US" sz="2400" dirty="0" smtClean="0"/>
              <a:t>vary across the area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For Example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4294967295"/>
          </p:nvPr>
        </p:nvSpPr>
        <p:spPr>
          <a:xfrm>
            <a:off x="488732" y="1119352"/>
            <a:ext cx="8005763" cy="4525963"/>
          </a:xfrm>
        </p:spPr>
        <p:txBody>
          <a:bodyPr/>
          <a:lstStyle/>
          <a:p>
            <a:pPr algn="just" eaLnBrk="1" hangingPunct="1">
              <a:lnSpc>
                <a:spcPct val="95000"/>
              </a:lnSpc>
              <a:spcBef>
                <a:spcPct val="0"/>
              </a:spcBef>
              <a:spcAft>
                <a:spcPts val="1200"/>
              </a:spcAft>
              <a:tabLst>
                <a:tab pos="568325" algn="l"/>
                <a:tab pos="2173288" algn="l"/>
              </a:tabLst>
            </a:pPr>
            <a:r>
              <a:rPr lang="en-US" sz="2400" dirty="0" smtClean="0"/>
              <a:t>Let’s say we are looking at a deposition sequence that 	was deposited as part of a major delta system</a:t>
            </a:r>
          </a:p>
          <a:p>
            <a:pPr algn="just" eaLnBrk="1" hangingPunct="1">
              <a:lnSpc>
                <a:spcPct val="95000"/>
              </a:lnSpc>
              <a:spcBef>
                <a:spcPct val="0"/>
              </a:spcBef>
              <a:spcAft>
                <a:spcPts val="1200"/>
              </a:spcAft>
              <a:tabLst>
                <a:tab pos="568325" algn="l"/>
                <a:tab pos="2173288" algn="l"/>
              </a:tabLst>
            </a:pPr>
            <a:r>
              <a:rPr lang="en-US" sz="2400" dirty="0" smtClean="0"/>
              <a:t>A reservoir may exist where delta front sands were 	deposited</a:t>
            </a:r>
          </a:p>
          <a:p>
            <a:pPr algn="just" eaLnBrk="1" hangingPunct="1">
              <a:lnSpc>
                <a:spcPct val="95000"/>
              </a:lnSpc>
              <a:spcBef>
                <a:spcPct val="0"/>
              </a:spcBef>
              <a:spcAft>
                <a:spcPts val="1200"/>
              </a:spcAft>
              <a:tabLst>
                <a:tab pos="568325" algn="l"/>
                <a:tab pos="2173288" algn="l"/>
              </a:tabLst>
            </a:pPr>
            <a:r>
              <a:rPr lang="en-US" sz="2400" dirty="0" smtClean="0"/>
              <a:t>Looking at cross-sectional views of this depositional 	sequence </a:t>
            </a:r>
            <a:r>
              <a:rPr lang="en-US" sz="2400" b="1" dirty="0" smtClean="0"/>
              <a:t>AND</a:t>
            </a:r>
            <a:r>
              <a:rPr lang="en-US" sz="2400" dirty="0" smtClean="0"/>
              <a:t> a thickness map can greatly facilitate 	our interpretation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Case Study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51838" y="6429375"/>
            <a:ext cx="792162" cy="3413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099491A-D8F7-46FA-8CF9-A25393671C9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19917" y="4189464"/>
            <a:ext cx="1367682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Green SB</a:t>
            </a:r>
            <a:endParaRPr lang="en-US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68859" y="3387022"/>
            <a:ext cx="1718740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Magenta SB</a:t>
            </a:r>
            <a:endParaRPr lang="en-US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4" name="Picture 5" descr="a4"/>
          <p:cNvPicPr>
            <a:picLocks noChangeAspect="1" noChangeArrowheads="1"/>
          </p:cNvPicPr>
          <p:nvPr/>
        </p:nvPicPr>
        <p:blipFill>
          <a:blip r:embed="rId3" cstate="print"/>
          <a:srcRect l="5252" t="29352" r="6229" b="34528"/>
          <a:stretch>
            <a:fillRect/>
          </a:stretch>
        </p:blipFill>
        <p:spPr bwMode="auto">
          <a:xfrm>
            <a:off x="2308225" y="2945419"/>
            <a:ext cx="6396038" cy="279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Freeform 12"/>
          <p:cNvSpPr>
            <a:spLocks/>
          </p:cNvSpPr>
          <p:nvPr/>
        </p:nvSpPr>
        <p:spPr bwMode="auto">
          <a:xfrm>
            <a:off x="2532063" y="4447040"/>
            <a:ext cx="6049963" cy="19792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04" y="9"/>
              </a:cxn>
              <a:cxn ang="0">
                <a:pos x="594" y="18"/>
              </a:cxn>
              <a:cxn ang="0">
                <a:pos x="1019" y="36"/>
              </a:cxn>
              <a:cxn ang="0">
                <a:pos x="1143" y="36"/>
              </a:cxn>
              <a:cxn ang="0">
                <a:pos x="1205" y="53"/>
              </a:cxn>
              <a:cxn ang="0">
                <a:pos x="1374" y="44"/>
              </a:cxn>
              <a:cxn ang="0">
                <a:pos x="1639" y="80"/>
              </a:cxn>
              <a:cxn ang="0">
                <a:pos x="1772" y="89"/>
              </a:cxn>
              <a:cxn ang="0">
                <a:pos x="2286" y="62"/>
              </a:cxn>
              <a:cxn ang="0">
                <a:pos x="2561" y="44"/>
              </a:cxn>
              <a:cxn ang="0">
                <a:pos x="2809" y="44"/>
              </a:cxn>
              <a:cxn ang="0">
                <a:pos x="3102" y="18"/>
              </a:cxn>
              <a:cxn ang="0">
                <a:pos x="3580" y="44"/>
              </a:cxn>
              <a:cxn ang="0">
                <a:pos x="3695" y="18"/>
              </a:cxn>
              <a:cxn ang="0">
                <a:pos x="3811" y="9"/>
              </a:cxn>
            </a:cxnLst>
            <a:rect l="0" t="0" r="r" b="b"/>
            <a:pathLst>
              <a:path w="3811" h="92">
                <a:moveTo>
                  <a:pt x="0" y="0"/>
                </a:moveTo>
                <a:cubicBezTo>
                  <a:pt x="52" y="3"/>
                  <a:pt x="105" y="6"/>
                  <a:pt x="204" y="9"/>
                </a:cubicBezTo>
                <a:cubicBezTo>
                  <a:pt x="303" y="12"/>
                  <a:pt x="458" y="14"/>
                  <a:pt x="594" y="18"/>
                </a:cubicBezTo>
                <a:cubicBezTo>
                  <a:pt x="730" y="22"/>
                  <a:pt x="928" y="33"/>
                  <a:pt x="1019" y="36"/>
                </a:cubicBezTo>
                <a:cubicBezTo>
                  <a:pt x="1110" y="39"/>
                  <a:pt x="1112" y="33"/>
                  <a:pt x="1143" y="36"/>
                </a:cubicBezTo>
                <a:cubicBezTo>
                  <a:pt x="1174" y="39"/>
                  <a:pt x="1167" y="52"/>
                  <a:pt x="1205" y="53"/>
                </a:cubicBezTo>
                <a:cubicBezTo>
                  <a:pt x="1243" y="54"/>
                  <a:pt x="1302" y="40"/>
                  <a:pt x="1374" y="44"/>
                </a:cubicBezTo>
                <a:cubicBezTo>
                  <a:pt x="1446" y="48"/>
                  <a:pt x="1573" y="72"/>
                  <a:pt x="1639" y="80"/>
                </a:cubicBezTo>
                <a:cubicBezTo>
                  <a:pt x="1705" y="88"/>
                  <a:pt x="1664" y="92"/>
                  <a:pt x="1772" y="89"/>
                </a:cubicBezTo>
                <a:cubicBezTo>
                  <a:pt x="1880" y="86"/>
                  <a:pt x="2155" y="69"/>
                  <a:pt x="2286" y="62"/>
                </a:cubicBezTo>
                <a:cubicBezTo>
                  <a:pt x="2417" y="55"/>
                  <a:pt x="2474" y="47"/>
                  <a:pt x="2561" y="44"/>
                </a:cubicBezTo>
                <a:cubicBezTo>
                  <a:pt x="2648" y="41"/>
                  <a:pt x="2719" y="48"/>
                  <a:pt x="2809" y="44"/>
                </a:cubicBezTo>
                <a:cubicBezTo>
                  <a:pt x="2899" y="40"/>
                  <a:pt x="2974" y="18"/>
                  <a:pt x="3102" y="18"/>
                </a:cubicBezTo>
                <a:cubicBezTo>
                  <a:pt x="3230" y="18"/>
                  <a:pt x="3481" y="44"/>
                  <a:pt x="3580" y="44"/>
                </a:cubicBezTo>
                <a:cubicBezTo>
                  <a:pt x="3679" y="44"/>
                  <a:pt x="3657" y="24"/>
                  <a:pt x="3695" y="18"/>
                </a:cubicBezTo>
                <a:cubicBezTo>
                  <a:pt x="3733" y="12"/>
                  <a:pt x="3784" y="9"/>
                  <a:pt x="3811" y="9"/>
                </a:cubicBezTo>
              </a:path>
            </a:pathLst>
          </a:custGeom>
          <a:noFill/>
          <a:ln w="57150" cmpd="sng">
            <a:solidFill>
              <a:srgbClr val="00B05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>
            <a:off x="1968344" y="3605905"/>
            <a:ext cx="485775" cy="0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936812" y="4424113"/>
            <a:ext cx="485775" cy="0"/>
          </a:xfrm>
          <a:prstGeom prst="line">
            <a:avLst/>
          </a:prstGeom>
          <a:noFill/>
          <a:ln w="76200">
            <a:solidFill>
              <a:srgbClr val="00B05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 bwMode="auto">
          <a:xfrm>
            <a:off x="488732" y="1119353"/>
            <a:ext cx="8005763" cy="1545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Char char="•"/>
              <a:tabLst>
                <a:tab pos="568325" algn="l"/>
                <a:tab pos="2173288" algn="l"/>
              </a:tabLst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 area with a major deltaic system</a:t>
            </a:r>
          </a:p>
          <a:p>
            <a:pPr marL="342900" marR="0" lvl="0" indent="-34290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Char char="•"/>
              <a:tabLst>
                <a:tab pos="568325" algn="l"/>
                <a:tab pos="2173288" algn="l"/>
              </a:tabLst>
              <a:defRPr/>
            </a:pPr>
            <a:r>
              <a:rPr lang="en-US" kern="0" dirty="0" smtClean="0">
                <a:latin typeface="+mn-lt"/>
              </a:rPr>
              <a:t>Seismic reflections show a progradational geometry </a:t>
            </a:r>
          </a:p>
          <a:p>
            <a:pPr marL="342900" marR="0" lvl="0" indent="-34290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Char char="•"/>
              <a:tabLst>
                <a:tab pos="568325" algn="l"/>
                <a:tab pos="2173288" algn="l"/>
              </a:tabLst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There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was post-depositional tilting and erosion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Deltaic Sequence</a:t>
            </a:r>
          </a:p>
        </p:txBody>
      </p:sp>
      <p:sp>
        <p:nvSpPr>
          <p:cNvPr id="15372" name="Content Placeholder 2"/>
          <p:cNvSpPr>
            <a:spLocks noGrp="1"/>
          </p:cNvSpPr>
          <p:nvPr>
            <p:ph idx="4294967295"/>
          </p:nvPr>
        </p:nvSpPr>
        <p:spPr>
          <a:xfrm>
            <a:off x="346842" y="1076599"/>
            <a:ext cx="8355724" cy="895350"/>
          </a:xfrm>
        </p:spPr>
        <p:txBody>
          <a:bodyPr/>
          <a:lstStyle/>
          <a:p>
            <a:pPr algn="just" eaLnBrk="1" hangingPunct="1">
              <a:spcBef>
                <a:spcPct val="0"/>
              </a:spcBef>
              <a:spcAft>
                <a:spcPts val="900"/>
              </a:spcAft>
              <a:buFontTx/>
              <a:buNone/>
              <a:tabLst>
                <a:tab pos="2173288" algn="l"/>
              </a:tabLst>
            </a:pPr>
            <a:r>
              <a:rPr lang="en-US" sz="2400" dirty="0" smtClean="0"/>
              <a:t>The dip of the seismic reflections within the two highlighted depositional sequences suggests that they were deposited as deltas</a:t>
            </a:r>
          </a:p>
        </p:txBody>
      </p:sp>
      <p:pic>
        <p:nvPicPr>
          <p:cNvPr id="15399" name="Picture 5" descr="a4"/>
          <p:cNvPicPr>
            <a:picLocks noChangeAspect="1" noChangeArrowheads="1"/>
          </p:cNvPicPr>
          <p:nvPr/>
        </p:nvPicPr>
        <p:blipFill>
          <a:blip r:embed="rId3" cstate="print"/>
          <a:srcRect l="5252" t="24857" r="6229" b="34528"/>
          <a:stretch>
            <a:fillRect/>
          </a:stretch>
        </p:blipFill>
        <p:spPr bwMode="auto">
          <a:xfrm>
            <a:off x="661988" y="2438400"/>
            <a:ext cx="8042275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01" name="Freeform 41"/>
          <p:cNvSpPr>
            <a:spLocks/>
          </p:cNvSpPr>
          <p:nvPr/>
        </p:nvSpPr>
        <p:spPr bwMode="auto">
          <a:xfrm>
            <a:off x="6554788" y="3095625"/>
            <a:ext cx="1703387" cy="666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5" y="132"/>
              </a:cxn>
              <a:cxn ang="0">
                <a:pos x="373" y="177"/>
              </a:cxn>
              <a:cxn ang="0">
                <a:pos x="514" y="212"/>
              </a:cxn>
              <a:cxn ang="0">
                <a:pos x="674" y="283"/>
              </a:cxn>
              <a:cxn ang="0">
                <a:pos x="904" y="398"/>
              </a:cxn>
              <a:cxn ang="0">
                <a:pos x="1073" y="416"/>
              </a:cxn>
            </a:cxnLst>
            <a:rect l="0" t="0" r="r" b="b"/>
            <a:pathLst>
              <a:path w="1073" h="420">
                <a:moveTo>
                  <a:pt x="0" y="0"/>
                </a:moveTo>
                <a:cubicBezTo>
                  <a:pt x="66" y="51"/>
                  <a:pt x="133" y="102"/>
                  <a:pt x="195" y="132"/>
                </a:cubicBezTo>
                <a:cubicBezTo>
                  <a:pt x="257" y="162"/>
                  <a:pt x="320" y="164"/>
                  <a:pt x="373" y="177"/>
                </a:cubicBezTo>
                <a:cubicBezTo>
                  <a:pt x="426" y="190"/>
                  <a:pt x="464" y="194"/>
                  <a:pt x="514" y="212"/>
                </a:cubicBezTo>
                <a:cubicBezTo>
                  <a:pt x="564" y="230"/>
                  <a:pt x="609" y="252"/>
                  <a:pt x="674" y="283"/>
                </a:cubicBezTo>
                <a:cubicBezTo>
                  <a:pt x="739" y="314"/>
                  <a:pt x="838" y="376"/>
                  <a:pt x="904" y="398"/>
                </a:cubicBezTo>
                <a:cubicBezTo>
                  <a:pt x="970" y="420"/>
                  <a:pt x="1021" y="418"/>
                  <a:pt x="1073" y="416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5402" name="Freeform 42"/>
          <p:cNvSpPr>
            <a:spLocks/>
          </p:cNvSpPr>
          <p:nvPr/>
        </p:nvSpPr>
        <p:spPr bwMode="auto">
          <a:xfrm>
            <a:off x="6823075" y="3009900"/>
            <a:ext cx="1771650" cy="7175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21" y="54"/>
              </a:cxn>
              <a:cxn ang="0">
                <a:pos x="345" y="62"/>
              </a:cxn>
              <a:cxn ang="0">
                <a:pos x="576" y="195"/>
              </a:cxn>
              <a:cxn ang="0">
                <a:pos x="780" y="311"/>
              </a:cxn>
              <a:cxn ang="0">
                <a:pos x="966" y="381"/>
              </a:cxn>
              <a:cxn ang="0">
                <a:pos x="1116" y="452"/>
              </a:cxn>
            </a:cxnLst>
            <a:rect l="0" t="0" r="r" b="b"/>
            <a:pathLst>
              <a:path w="1116" h="452">
                <a:moveTo>
                  <a:pt x="0" y="0"/>
                </a:moveTo>
                <a:cubicBezTo>
                  <a:pt x="82" y="22"/>
                  <a:pt x="164" y="44"/>
                  <a:pt x="221" y="54"/>
                </a:cubicBezTo>
                <a:cubicBezTo>
                  <a:pt x="278" y="64"/>
                  <a:pt x="286" y="38"/>
                  <a:pt x="345" y="62"/>
                </a:cubicBezTo>
                <a:cubicBezTo>
                  <a:pt x="404" y="86"/>
                  <a:pt x="504" y="154"/>
                  <a:pt x="576" y="195"/>
                </a:cubicBezTo>
                <a:cubicBezTo>
                  <a:pt x="648" y="236"/>
                  <a:pt x="715" y="280"/>
                  <a:pt x="780" y="311"/>
                </a:cubicBezTo>
                <a:cubicBezTo>
                  <a:pt x="845" y="342"/>
                  <a:pt x="910" y="358"/>
                  <a:pt x="966" y="381"/>
                </a:cubicBezTo>
                <a:cubicBezTo>
                  <a:pt x="1022" y="404"/>
                  <a:pt x="1069" y="428"/>
                  <a:pt x="1116" y="452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5403" name="Freeform 43"/>
          <p:cNvSpPr>
            <a:spLocks/>
          </p:cNvSpPr>
          <p:nvPr/>
        </p:nvSpPr>
        <p:spPr bwMode="auto">
          <a:xfrm>
            <a:off x="619125" y="4389438"/>
            <a:ext cx="8102600" cy="13652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85" y="26"/>
              </a:cxn>
              <a:cxn ang="0">
                <a:pos x="1577" y="71"/>
              </a:cxn>
              <a:cxn ang="0">
                <a:pos x="2003" y="88"/>
              </a:cxn>
              <a:cxn ang="0">
                <a:pos x="2357" y="142"/>
              </a:cxn>
              <a:cxn ang="0">
                <a:pos x="2915" y="106"/>
              </a:cxn>
              <a:cxn ang="0">
                <a:pos x="3385" y="71"/>
              </a:cxn>
              <a:cxn ang="0">
                <a:pos x="3802" y="44"/>
              </a:cxn>
              <a:cxn ang="0">
                <a:pos x="4227" y="26"/>
              </a:cxn>
              <a:cxn ang="0">
                <a:pos x="4643" y="80"/>
              </a:cxn>
              <a:cxn ang="0">
                <a:pos x="4821" y="35"/>
              </a:cxn>
              <a:cxn ang="0">
                <a:pos x="4971" y="0"/>
              </a:cxn>
              <a:cxn ang="0">
                <a:pos x="5095" y="9"/>
              </a:cxn>
              <a:cxn ang="0">
                <a:pos x="5104" y="895"/>
              </a:cxn>
              <a:cxn ang="0">
                <a:pos x="35" y="895"/>
              </a:cxn>
            </a:cxnLst>
            <a:rect l="0" t="0" r="r" b="b"/>
            <a:pathLst>
              <a:path w="5104" h="895">
                <a:moveTo>
                  <a:pt x="0" y="0"/>
                </a:moveTo>
                <a:lnTo>
                  <a:pt x="585" y="26"/>
                </a:lnTo>
                <a:lnTo>
                  <a:pt x="1577" y="71"/>
                </a:lnTo>
                <a:lnTo>
                  <a:pt x="2003" y="88"/>
                </a:lnTo>
                <a:lnTo>
                  <a:pt x="2357" y="142"/>
                </a:lnTo>
                <a:lnTo>
                  <a:pt x="2915" y="106"/>
                </a:lnTo>
                <a:lnTo>
                  <a:pt x="3385" y="71"/>
                </a:lnTo>
                <a:lnTo>
                  <a:pt x="3802" y="44"/>
                </a:lnTo>
                <a:lnTo>
                  <a:pt x="4227" y="26"/>
                </a:lnTo>
                <a:lnTo>
                  <a:pt x="4643" y="80"/>
                </a:lnTo>
                <a:lnTo>
                  <a:pt x="4821" y="35"/>
                </a:lnTo>
                <a:lnTo>
                  <a:pt x="4971" y="0"/>
                </a:lnTo>
                <a:lnTo>
                  <a:pt x="5095" y="9"/>
                </a:lnTo>
                <a:lnTo>
                  <a:pt x="5104" y="895"/>
                </a:lnTo>
                <a:lnTo>
                  <a:pt x="35" y="895"/>
                </a:lnTo>
              </a:path>
            </a:pathLst>
          </a:custGeom>
          <a:solidFill>
            <a:srgbClr val="4D4D4D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5404" name="Freeform 44"/>
          <p:cNvSpPr>
            <a:spLocks/>
          </p:cNvSpPr>
          <p:nvPr/>
        </p:nvSpPr>
        <p:spPr bwMode="auto">
          <a:xfrm>
            <a:off x="647700" y="2447925"/>
            <a:ext cx="8074025" cy="955675"/>
          </a:xfrm>
          <a:custGeom>
            <a:avLst/>
            <a:gdLst/>
            <a:ahLst/>
            <a:cxnLst>
              <a:cxn ang="0">
                <a:pos x="26" y="71"/>
              </a:cxn>
              <a:cxn ang="0">
                <a:pos x="1081" y="71"/>
              </a:cxn>
              <a:cxn ang="0">
                <a:pos x="1976" y="89"/>
              </a:cxn>
              <a:cxn ang="0">
                <a:pos x="2383" y="89"/>
              </a:cxn>
              <a:cxn ang="0">
                <a:pos x="2632" y="142"/>
              </a:cxn>
              <a:cxn ang="0">
                <a:pos x="2685" y="53"/>
              </a:cxn>
              <a:cxn ang="0">
                <a:pos x="2862" y="168"/>
              </a:cxn>
              <a:cxn ang="0">
                <a:pos x="2871" y="221"/>
              </a:cxn>
              <a:cxn ang="0">
                <a:pos x="3057" y="151"/>
              </a:cxn>
              <a:cxn ang="0">
                <a:pos x="3243" y="230"/>
              </a:cxn>
              <a:cxn ang="0">
                <a:pos x="3358" y="177"/>
              </a:cxn>
              <a:cxn ang="0">
                <a:pos x="3500" y="328"/>
              </a:cxn>
              <a:cxn ang="0">
                <a:pos x="3606" y="328"/>
              </a:cxn>
              <a:cxn ang="0">
                <a:pos x="3730" y="257"/>
              </a:cxn>
              <a:cxn ang="0">
                <a:pos x="3872" y="213"/>
              </a:cxn>
              <a:cxn ang="0">
                <a:pos x="4129" y="213"/>
              </a:cxn>
              <a:cxn ang="0">
                <a:pos x="4342" y="239"/>
              </a:cxn>
              <a:cxn ang="0">
                <a:pos x="4643" y="310"/>
              </a:cxn>
              <a:cxn ang="0">
                <a:pos x="4838" y="372"/>
              </a:cxn>
              <a:cxn ang="0">
                <a:pos x="4944" y="523"/>
              </a:cxn>
              <a:cxn ang="0">
                <a:pos x="5086" y="638"/>
              </a:cxn>
              <a:cxn ang="0">
                <a:pos x="5086" y="0"/>
              </a:cxn>
              <a:cxn ang="0">
                <a:pos x="0" y="0"/>
              </a:cxn>
            </a:cxnLst>
            <a:rect l="0" t="0" r="r" b="b"/>
            <a:pathLst>
              <a:path w="5086" h="638">
                <a:moveTo>
                  <a:pt x="26" y="71"/>
                </a:moveTo>
                <a:lnTo>
                  <a:pt x="1081" y="71"/>
                </a:lnTo>
                <a:lnTo>
                  <a:pt x="1976" y="89"/>
                </a:lnTo>
                <a:lnTo>
                  <a:pt x="2383" y="89"/>
                </a:lnTo>
                <a:lnTo>
                  <a:pt x="2632" y="142"/>
                </a:lnTo>
                <a:lnTo>
                  <a:pt x="2685" y="53"/>
                </a:lnTo>
                <a:lnTo>
                  <a:pt x="2862" y="168"/>
                </a:lnTo>
                <a:lnTo>
                  <a:pt x="2871" y="221"/>
                </a:lnTo>
                <a:lnTo>
                  <a:pt x="3057" y="151"/>
                </a:lnTo>
                <a:lnTo>
                  <a:pt x="3243" y="230"/>
                </a:lnTo>
                <a:lnTo>
                  <a:pt x="3358" y="177"/>
                </a:lnTo>
                <a:lnTo>
                  <a:pt x="3500" y="328"/>
                </a:lnTo>
                <a:lnTo>
                  <a:pt x="3606" y="328"/>
                </a:lnTo>
                <a:lnTo>
                  <a:pt x="3730" y="257"/>
                </a:lnTo>
                <a:lnTo>
                  <a:pt x="3872" y="213"/>
                </a:lnTo>
                <a:lnTo>
                  <a:pt x="4129" y="213"/>
                </a:lnTo>
                <a:lnTo>
                  <a:pt x="4342" y="239"/>
                </a:lnTo>
                <a:lnTo>
                  <a:pt x="4643" y="310"/>
                </a:lnTo>
                <a:lnTo>
                  <a:pt x="4838" y="372"/>
                </a:lnTo>
                <a:lnTo>
                  <a:pt x="4944" y="523"/>
                </a:lnTo>
                <a:lnTo>
                  <a:pt x="5086" y="638"/>
                </a:lnTo>
                <a:lnTo>
                  <a:pt x="5086" y="0"/>
                </a:lnTo>
                <a:lnTo>
                  <a:pt x="0" y="0"/>
                </a:lnTo>
              </a:path>
            </a:pathLst>
          </a:custGeom>
          <a:solidFill>
            <a:srgbClr val="4D4D4D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5405" name="Freeform 45"/>
          <p:cNvSpPr>
            <a:spLocks/>
          </p:cNvSpPr>
          <p:nvPr/>
        </p:nvSpPr>
        <p:spPr bwMode="auto">
          <a:xfrm>
            <a:off x="647700" y="4037013"/>
            <a:ext cx="2335213" cy="4365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70" y="9"/>
              </a:cxn>
              <a:cxn ang="0">
                <a:pos x="824" y="0"/>
              </a:cxn>
              <a:cxn ang="0">
                <a:pos x="1054" y="89"/>
              </a:cxn>
              <a:cxn ang="0">
                <a:pos x="1356" y="231"/>
              </a:cxn>
              <a:cxn ang="0">
                <a:pos x="1471" y="275"/>
              </a:cxn>
              <a:cxn ang="0">
                <a:pos x="1072" y="266"/>
              </a:cxn>
              <a:cxn ang="0">
                <a:pos x="18" y="240"/>
              </a:cxn>
            </a:cxnLst>
            <a:rect l="0" t="0" r="r" b="b"/>
            <a:pathLst>
              <a:path w="1471" h="275">
                <a:moveTo>
                  <a:pt x="0" y="0"/>
                </a:moveTo>
                <a:lnTo>
                  <a:pt x="470" y="9"/>
                </a:lnTo>
                <a:lnTo>
                  <a:pt x="824" y="0"/>
                </a:lnTo>
                <a:lnTo>
                  <a:pt x="1054" y="89"/>
                </a:lnTo>
                <a:lnTo>
                  <a:pt x="1356" y="231"/>
                </a:lnTo>
                <a:lnTo>
                  <a:pt x="1471" y="275"/>
                </a:lnTo>
                <a:lnTo>
                  <a:pt x="1072" y="266"/>
                </a:lnTo>
                <a:lnTo>
                  <a:pt x="18" y="240"/>
                </a:lnTo>
              </a:path>
            </a:pathLst>
          </a:custGeom>
          <a:solidFill>
            <a:srgbClr val="969696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5406" name="Freeform 46"/>
          <p:cNvSpPr>
            <a:spLocks/>
          </p:cNvSpPr>
          <p:nvPr/>
        </p:nvSpPr>
        <p:spPr bwMode="auto">
          <a:xfrm>
            <a:off x="688975" y="3938588"/>
            <a:ext cx="7991475" cy="666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23" y="36"/>
              </a:cxn>
              <a:cxn ang="0">
                <a:pos x="789" y="53"/>
              </a:cxn>
              <a:cxn ang="0">
                <a:pos x="1081" y="142"/>
              </a:cxn>
              <a:cxn ang="0">
                <a:pos x="1400" y="310"/>
              </a:cxn>
              <a:cxn ang="0">
                <a:pos x="1675" y="355"/>
              </a:cxn>
              <a:cxn ang="0">
                <a:pos x="2083" y="381"/>
              </a:cxn>
              <a:cxn ang="0">
                <a:pos x="2322" y="417"/>
              </a:cxn>
              <a:cxn ang="0">
                <a:pos x="2570" y="399"/>
              </a:cxn>
              <a:cxn ang="0">
                <a:pos x="2942" y="372"/>
              </a:cxn>
              <a:cxn ang="0">
                <a:pos x="3261" y="372"/>
              </a:cxn>
              <a:cxn ang="0">
                <a:pos x="3430" y="355"/>
              </a:cxn>
              <a:cxn ang="0">
                <a:pos x="3571" y="364"/>
              </a:cxn>
              <a:cxn ang="0">
                <a:pos x="3846" y="346"/>
              </a:cxn>
              <a:cxn ang="0">
                <a:pos x="4227" y="319"/>
              </a:cxn>
              <a:cxn ang="0">
                <a:pos x="4546" y="328"/>
              </a:cxn>
              <a:cxn ang="0">
                <a:pos x="4759" y="328"/>
              </a:cxn>
              <a:cxn ang="0">
                <a:pos x="4874" y="319"/>
              </a:cxn>
              <a:cxn ang="0">
                <a:pos x="5034" y="328"/>
              </a:cxn>
            </a:cxnLst>
            <a:rect l="0" t="0" r="r" b="b"/>
            <a:pathLst>
              <a:path w="5034" h="420">
                <a:moveTo>
                  <a:pt x="0" y="0"/>
                </a:moveTo>
                <a:cubicBezTo>
                  <a:pt x="196" y="13"/>
                  <a:pt x="392" y="27"/>
                  <a:pt x="523" y="36"/>
                </a:cubicBezTo>
                <a:cubicBezTo>
                  <a:pt x="654" y="45"/>
                  <a:pt x="696" y="35"/>
                  <a:pt x="789" y="53"/>
                </a:cubicBezTo>
                <a:cubicBezTo>
                  <a:pt x="882" y="71"/>
                  <a:pt x="979" y="99"/>
                  <a:pt x="1081" y="142"/>
                </a:cubicBezTo>
                <a:cubicBezTo>
                  <a:pt x="1183" y="185"/>
                  <a:pt x="1301" y="275"/>
                  <a:pt x="1400" y="310"/>
                </a:cubicBezTo>
                <a:cubicBezTo>
                  <a:pt x="1499" y="345"/>
                  <a:pt x="1561" y="343"/>
                  <a:pt x="1675" y="355"/>
                </a:cubicBezTo>
                <a:cubicBezTo>
                  <a:pt x="1789" y="367"/>
                  <a:pt x="1975" y="371"/>
                  <a:pt x="2083" y="381"/>
                </a:cubicBezTo>
                <a:cubicBezTo>
                  <a:pt x="2191" y="391"/>
                  <a:pt x="2241" y="414"/>
                  <a:pt x="2322" y="417"/>
                </a:cubicBezTo>
                <a:cubicBezTo>
                  <a:pt x="2403" y="420"/>
                  <a:pt x="2467" y="406"/>
                  <a:pt x="2570" y="399"/>
                </a:cubicBezTo>
                <a:cubicBezTo>
                  <a:pt x="2673" y="392"/>
                  <a:pt x="2827" y="376"/>
                  <a:pt x="2942" y="372"/>
                </a:cubicBezTo>
                <a:cubicBezTo>
                  <a:pt x="3057" y="368"/>
                  <a:pt x="3180" y="375"/>
                  <a:pt x="3261" y="372"/>
                </a:cubicBezTo>
                <a:cubicBezTo>
                  <a:pt x="3342" y="369"/>
                  <a:pt x="3378" y="356"/>
                  <a:pt x="3430" y="355"/>
                </a:cubicBezTo>
                <a:cubicBezTo>
                  <a:pt x="3482" y="354"/>
                  <a:pt x="3502" y="365"/>
                  <a:pt x="3571" y="364"/>
                </a:cubicBezTo>
                <a:cubicBezTo>
                  <a:pt x="3640" y="363"/>
                  <a:pt x="3737" y="353"/>
                  <a:pt x="3846" y="346"/>
                </a:cubicBezTo>
                <a:cubicBezTo>
                  <a:pt x="3955" y="339"/>
                  <a:pt x="4110" y="322"/>
                  <a:pt x="4227" y="319"/>
                </a:cubicBezTo>
                <a:cubicBezTo>
                  <a:pt x="4344" y="316"/>
                  <a:pt x="4457" y="327"/>
                  <a:pt x="4546" y="328"/>
                </a:cubicBezTo>
                <a:cubicBezTo>
                  <a:pt x="4635" y="329"/>
                  <a:pt x="4704" y="329"/>
                  <a:pt x="4759" y="328"/>
                </a:cubicBezTo>
                <a:cubicBezTo>
                  <a:pt x="4814" y="327"/>
                  <a:pt x="4828" y="319"/>
                  <a:pt x="4874" y="319"/>
                </a:cubicBezTo>
                <a:cubicBezTo>
                  <a:pt x="4920" y="319"/>
                  <a:pt x="4977" y="323"/>
                  <a:pt x="5034" y="328"/>
                </a:cubicBezTo>
              </a:path>
            </a:pathLst>
          </a:custGeom>
          <a:noFill/>
          <a:ln w="57150" cmpd="sng">
            <a:solidFill>
              <a:srgbClr val="00B05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44321" y="3503361"/>
            <a:ext cx="254909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1" cap="none" spc="0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Green Sequence</a:t>
            </a:r>
            <a:endParaRPr lang="en-US" b="1" cap="none" spc="0" dirty="0">
              <a:ln w="1778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09243" y="2536403"/>
            <a:ext cx="294343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1" cap="none" spc="0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Magenta Sequence</a:t>
            </a:r>
            <a:endParaRPr lang="en-US" b="1" cap="none" spc="0" dirty="0">
              <a:ln w="1778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Delta Terminology</a:t>
            </a:r>
          </a:p>
        </p:txBody>
      </p:sp>
      <p:grpSp>
        <p:nvGrpSpPr>
          <p:cNvPr id="5" name="Group 58"/>
          <p:cNvGrpSpPr>
            <a:grpSpLocks/>
          </p:cNvGrpSpPr>
          <p:nvPr/>
        </p:nvGrpSpPr>
        <p:grpSpPr bwMode="auto">
          <a:xfrm>
            <a:off x="619125" y="3702050"/>
            <a:ext cx="8102600" cy="1790700"/>
            <a:chOff x="390" y="2102"/>
            <a:chExt cx="5104" cy="1128"/>
          </a:xfrm>
        </p:grpSpPr>
        <p:pic>
          <p:nvPicPr>
            <p:cNvPr id="16443" name="Picture 5" descr="a4"/>
            <p:cNvPicPr>
              <a:picLocks noChangeAspect="1" noChangeArrowheads="1"/>
            </p:cNvPicPr>
            <p:nvPr/>
          </p:nvPicPr>
          <p:blipFill>
            <a:blip r:embed="rId3" cstate="print"/>
            <a:srcRect l="5252" t="36115" r="6229" b="42033"/>
            <a:stretch>
              <a:fillRect/>
            </a:stretch>
          </p:blipFill>
          <p:spPr bwMode="auto">
            <a:xfrm>
              <a:off x="417" y="2112"/>
              <a:ext cx="5066" cy="1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44" name="Freeform 60"/>
            <p:cNvSpPr>
              <a:spLocks/>
            </p:cNvSpPr>
            <p:nvPr/>
          </p:nvSpPr>
          <p:spPr bwMode="auto">
            <a:xfrm>
              <a:off x="390" y="2765"/>
              <a:ext cx="5104" cy="4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85" y="26"/>
                </a:cxn>
                <a:cxn ang="0">
                  <a:pos x="1577" y="71"/>
                </a:cxn>
                <a:cxn ang="0">
                  <a:pos x="2003" y="88"/>
                </a:cxn>
                <a:cxn ang="0">
                  <a:pos x="2357" y="142"/>
                </a:cxn>
                <a:cxn ang="0">
                  <a:pos x="2915" y="106"/>
                </a:cxn>
                <a:cxn ang="0">
                  <a:pos x="3385" y="71"/>
                </a:cxn>
                <a:cxn ang="0">
                  <a:pos x="3802" y="44"/>
                </a:cxn>
                <a:cxn ang="0">
                  <a:pos x="4227" y="26"/>
                </a:cxn>
                <a:cxn ang="0">
                  <a:pos x="4643" y="80"/>
                </a:cxn>
                <a:cxn ang="0">
                  <a:pos x="4821" y="35"/>
                </a:cxn>
                <a:cxn ang="0">
                  <a:pos x="4971" y="0"/>
                </a:cxn>
                <a:cxn ang="0">
                  <a:pos x="5095" y="9"/>
                </a:cxn>
                <a:cxn ang="0">
                  <a:pos x="5104" y="895"/>
                </a:cxn>
                <a:cxn ang="0">
                  <a:pos x="35" y="895"/>
                </a:cxn>
              </a:cxnLst>
              <a:rect l="0" t="0" r="r" b="b"/>
              <a:pathLst>
                <a:path w="5104" h="895">
                  <a:moveTo>
                    <a:pt x="0" y="0"/>
                  </a:moveTo>
                  <a:lnTo>
                    <a:pt x="585" y="26"/>
                  </a:lnTo>
                  <a:lnTo>
                    <a:pt x="1577" y="71"/>
                  </a:lnTo>
                  <a:lnTo>
                    <a:pt x="2003" y="88"/>
                  </a:lnTo>
                  <a:lnTo>
                    <a:pt x="2357" y="142"/>
                  </a:lnTo>
                  <a:lnTo>
                    <a:pt x="2915" y="106"/>
                  </a:lnTo>
                  <a:lnTo>
                    <a:pt x="3385" y="71"/>
                  </a:lnTo>
                  <a:lnTo>
                    <a:pt x="3802" y="44"/>
                  </a:lnTo>
                  <a:lnTo>
                    <a:pt x="4227" y="26"/>
                  </a:lnTo>
                  <a:lnTo>
                    <a:pt x="4643" y="80"/>
                  </a:lnTo>
                  <a:lnTo>
                    <a:pt x="4821" y="35"/>
                  </a:lnTo>
                  <a:lnTo>
                    <a:pt x="4971" y="0"/>
                  </a:lnTo>
                  <a:lnTo>
                    <a:pt x="5095" y="9"/>
                  </a:lnTo>
                  <a:lnTo>
                    <a:pt x="5104" y="895"/>
                  </a:lnTo>
                  <a:lnTo>
                    <a:pt x="35" y="895"/>
                  </a:lnTo>
                </a:path>
              </a:pathLst>
            </a:custGeom>
            <a:solidFill>
              <a:srgbClr val="969696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45" name="Freeform 61"/>
            <p:cNvSpPr>
              <a:spLocks/>
            </p:cNvSpPr>
            <p:nvPr/>
          </p:nvSpPr>
          <p:spPr bwMode="auto">
            <a:xfrm>
              <a:off x="408" y="2543"/>
              <a:ext cx="1471" cy="2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0" y="9"/>
                </a:cxn>
                <a:cxn ang="0">
                  <a:pos x="824" y="0"/>
                </a:cxn>
                <a:cxn ang="0">
                  <a:pos x="1054" y="89"/>
                </a:cxn>
                <a:cxn ang="0">
                  <a:pos x="1356" y="231"/>
                </a:cxn>
                <a:cxn ang="0">
                  <a:pos x="1471" y="275"/>
                </a:cxn>
                <a:cxn ang="0">
                  <a:pos x="1072" y="266"/>
                </a:cxn>
                <a:cxn ang="0">
                  <a:pos x="18" y="240"/>
                </a:cxn>
              </a:cxnLst>
              <a:rect l="0" t="0" r="r" b="b"/>
              <a:pathLst>
                <a:path w="1471" h="275">
                  <a:moveTo>
                    <a:pt x="0" y="0"/>
                  </a:moveTo>
                  <a:lnTo>
                    <a:pt x="470" y="9"/>
                  </a:lnTo>
                  <a:lnTo>
                    <a:pt x="824" y="0"/>
                  </a:lnTo>
                  <a:lnTo>
                    <a:pt x="1054" y="89"/>
                  </a:lnTo>
                  <a:lnTo>
                    <a:pt x="1356" y="231"/>
                  </a:lnTo>
                  <a:lnTo>
                    <a:pt x="1471" y="275"/>
                  </a:lnTo>
                  <a:lnTo>
                    <a:pt x="1072" y="266"/>
                  </a:lnTo>
                  <a:lnTo>
                    <a:pt x="18" y="240"/>
                  </a:lnTo>
                </a:path>
              </a:pathLst>
            </a:custGeom>
            <a:solidFill>
              <a:srgbClr val="969696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46" name="Freeform 62"/>
            <p:cNvSpPr>
              <a:spLocks/>
            </p:cNvSpPr>
            <p:nvPr/>
          </p:nvSpPr>
          <p:spPr bwMode="auto">
            <a:xfrm>
              <a:off x="434" y="2481"/>
              <a:ext cx="5034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3" y="36"/>
                </a:cxn>
                <a:cxn ang="0">
                  <a:pos x="789" y="53"/>
                </a:cxn>
                <a:cxn ang="0">
                  <a:pos x="1081" y="142"/>
                </a:cxn>
                <a:cxn ang="0">
                  <a:pos x="1400" y="310"/>
                </a:cxn>
                <a:cxn ang="0">
                  <a:pos x="1675" y="355"/>
                </a:cxn>
                <a:cxn ang="0">
                  <a:pos x="2083" y="381"/>
                </a:cxn>
                <a:cxn ang="0">
                  <a:pos x="2322" y="417"/>
                </a:cxn>
                <a:cxn ang="0">
                  <a:pos x="2570" y="399"/>
                </a:cxn>
                <a:cxn ang="0">
                  <a:pos x="2942" y="372"/>
                </a:cxn>
                <a:cxn ang="0">
                  <a:pos x="3261" y="372"/>
                </a:cxn>
                <a:cxn ang="0">
                  <a:pos x="3430" y="355"/>
                </a:cxn>
                <a:cxn ang="0">
                  <a:pos x="3571" y="364"/>
                </a:cxn>
                <a:cxn ang="0">
                  <a:pos x="3846" y="346"/>
                </a:cxn>
                <a:cxn ang="0">
                  <a:pos x="4227" y="319"/>
                </a:cxn>
                <a:cxn ang="0">
                  <a:pos x="4546" y="328"/>
                </a:cxn>
                <a:cxn ang="0">
                  <a:pos x="4759" y="328"/>
                </a:cxn>
                <a:cxn ang="0">
                  <a:pos x="4874" y="319"/>
                </a:cxn>
                <a:cxn ang="0">
                  <a:pos x="5034" y="328"/>
                </a:cxn>
              </a:cxnLst>
              <a:rect l="0" t="0" r="r" b="b"/>
              <a:pathLst>
                <a:path w="5034" h="420">
                  <a:moveTo>
                    <a:pt x="0" y="0"/>
                  </a:moveTo>
                  <a:cubicBezTo>
                    <a:pt x="196" y="13"/>
                    <a:pt x="392" y="27"/>
                    <a:pt x="523" y="36"/>
                  </a:cubicBezTo>
                  <a:cubicBezTo>
                    <a:pt x="654" y="45"/>
                    <a:pt x="696" y="35"/>
                    <a:pt x="789" y="53"/>
                  </a:cubicBezTo>
                  <a:cubicBezTo>
                    <a:pt x="882" y="71"/>
                    <a:pt x="979" y="99"/>
                    <a:pt x="1081" y="142"/>
                  </a:cubicBezTo>
                  <a:cubicBezTo>
                    <a:pt x="1183" y="185"/>
                    <a:pt x="1301" y="275"/>
                    <a:pt x="1400" y="310"/>
                  </a:cubicBezTo>
                  <a:cubicBezTo>
                    <a:pt x="1499" y="345"/>
                    <a:pt x="1561" y="343"/>
                    <a:pt x="1675" y="355"/>
                  </a:cubicBezTo>
                  <a:cubicBezTo>
                    <a:pt x="1789" y="367"/>
                    <a:pt x="1975" y="371"/>
                    <a:pt x="2083" y="381"/>
                  </a:cubicBezTo>
                  <a:cubicBezTo>
                    <a:pt x="2191" y="391"/>
                    <a:pt x="2241" y="414"/>
                    <a:pt x="2322" y="417"/>
                  </a:cubicBezTo>
                  <a:cubicBezTo>
                    <a:pt x="2403" y="420"/>
                    <a:pt x="2467" y="406"/>
                    <a:pt x="2570" y="399"/>
                  </a:cubicBezTo>
                  <a:cubicBezTo>
                    <a:pt x="2673" y="392"/>
                    <a:pt x="2827" y="376"/>
                    <a:pt x="2942" y="372"/>
                  </a:cubicBezTo>
                  <a:cubicBezTo>
                    <a:pt x="3057" y="368"/>
                    <a:pt x="3180" y="375"/>
                    <a:pt x="3261" y="372"/>
                  </a:cubicBezTo>
                  <a:cubicBezTo>
                    <a:pt x="3342" y="369"/>
                    <a:pt x="3378" y="356"/>
                    <a:pt x="3430" y="355"/>
                  </a:cubicBezTo>
                  <a:cubicBezTo>
                    <a:pt x="3482" y="354"/>
                    <a:pt x="3502" y="365"/>
                    <a:pt x="3571" y="364"/>
                  </a:cubicBezTo>
                  <a:cubicBezTo>
                    <a:pt x="3640" y="363"/>
                    <a:pt x="3737" y="353"/>
                    <a:pt x="3846" y="346"/>
                  </a:cubicBezTo>
                  <a:cubicBezTo>
                    <a:pt x="3955" y="339"/>
                    <a:pt x="4110" y="322"/>
                    <a:pt x="4227" y="319"/>
                  </a:cubicBezTo>
                  <a:cubicBezTo>
                    <a:pt x="4344" y="316"/>
                    <a:pt x="4457" y="327"/>
                    <a:pt x="4546" y="328"/>
                  </a:cubicBezTo>
                  <a:cubicBezTo>
                    <a:pt x="4635" y="329"/>
                    <a:pt x="4704" y="329"/>
                    <a:pt x="4759" y="328"/>
                  </a:cubicBezTo>
                  <a:cubicBezTo>
                    <a:pt x="4814" y="327"/>
                    <a:pt x="4828" y="319"/>
                    <a:pt x="4874" y="319"/>
                  </a:cubicBezTo>
                  <a:cubicBezTo>
                    <a:pt x="4920" y="319"/>
                    <a:pt x="4977" y="323"/>
                    <a:pt x="5034" y="328"/>
                  </a:cubicBezTo>
                </a:path>
              </a:pathLst>
            </a:custGeom>
            <a:noFill/>
            <a:ln w="57150" cmpd="sng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47" name="Freeform 63"/>
            <p:cNvSpPr>
              <a:spLocks/>
            </p:cNvSpPr>
            <p:nvPr/>
          </p:nvSpPr>
          <p:spPr bwMode="auto">
            <a:xfrm>
              <a:off x="4416" y="2141"/>
              <a:ext cx="797" cy="2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8" y="57"/>
                </a:cxn>
                <a:cxn ang="0">
                  <a:pos x="557" y="163"/>
                </a:cxn>
                <a:cxn ang="0">
                  <a:pos x="797" y="230"/>
                </a:cxn>
              </a:cxnLst>
              <a:rect l="0" t="0" r="r" b="b"/>
              <a:pathLst>
                <a:path w="797" h="230">
                  <a:moveTo>
                    <a:pt x="0" y="0"/>
                  </a:moveTo>
                  <a:cubicBezTo>
                    <a:pt x="102" y="15"/>
                    <a:pt x="205" y="30"/>
                    <a:pt x="298" y="57"/>
                  </a:cubicBezTo>
                  <a:cubicBezTo>
                    <a:pt x="391" y="84"/>
                    <a:pt x="474" y="134"/>
                    <a:pt x="557" y="163"/>
                  </a:cubicBezTo>
                  <a:cubicBezTo>
                    <a:pt x="640" y="192"/>
                    <a:pt x="718" y="211"/>
                    <a:pt x="797" y="230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48" name="Freeform 64"/>
            <p:cNvSpPr>
              <a:spLocks/>
            </p:cNvSpPr>
            <p:nvPr/>
          </p:nvSpPr>
          <p:spPr bwMode="auto">
            <a:xfrm>
              <a:off x="4982" y="2141"/>
              <a:ext cx="461" cy="20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8" y="144"/>
                </a:cxn>
                <a:cxn ang="0">
                  <a:pos x="461" y="201"/>
                </a:cxn>
              </a:cxnLst>
              <a:rect l="0" t="0" r="r" b="b"/>
              <a:pathLst>
                <a:path w="461" h="201">
                  <a:moveTo>
                    <a:pt x="0" y="0"/>
                  </a:moveTo>
                  <a:cubicBezTo>
                    <a:pt x="110" y="55"/>
                    <a:pt x="221" y="110"/>
                    <a:pt x="298" y="144"/>
                  </a:cubicBezTo>
                  <a:cubicBezTo>
                    <a:pt x="375" y="178"/>
                    <a:pt x="418" y="189"/>
                    <a:pt x="461" y="201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49" name="Freeform 65"/>
            <p:cNvSpPr>
              <a:spLocks/>
            </p:cNvSpPr>
            <p:nvPr/>
          </p:nvSpPr>
          <p:spPr bwMode="auto">
            <a:xfrm>
              <a:off x="394" y="2102"/>
              <a:ext cx="5078" cy="4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078" y="0"/>
                </a:cxn>
                <a:cxn ang="0">
                  <a:pos x="5078" y="384"/>
                </a:cxn>
                <a:cxn ang="0">
                  <a:pos x="4608" y="404"/>
                </a:cxn>
                <a:cxn ang="0">
                  <a:pos x="4348" y="356"/>
                </a:cxn>
                <a:cxn ang="0">
                  <a:pos x="4185" y="346"/>
                </a:cxn>
                <a:cxn ang="0">
                  <a:pos x="4080" y="336"/>
                </a:cxn>
                <a:cxn ang="0">
                  <a:pos x="3964" y="327"/>
                </a:cxn>
                <a:cxn ang="0">
                  <a:pos x="3801" y="327"/>
                </a:cxn>
                <a:cxn ang="0">
                  <a:pos x="3667" y="346"/>
                </a:cxn>
                <a:cxn ang="0">
                  <a:pos x="3504" y="346"/>
                </a:cxn>
                <a:cxn ang="0">
                  <a:pos x="3398" y="317"/>
                </a:cxn>
                <a:cxn ang="0">
                  <a:pos x="3283" y="308"/>
                </a:cxn>
                <a:cxn ang="0">
                  <a:pos x="2918" y="240"/>
                </a:cxn>
                <a:cxn ang="0">
                  <a:pos x="2707" y="212"/>
                </a:cxn>
                <a:cxn ang="0">
                  <a:pos x="2496" y="240"/>
                </a:cxn>
                <a:cxn ang="0">
                  <a:pos x="2179" y="231"/>
                </a:cxn>
                <a:cxn ang="0">
                  <a:pos x="2006" y="221"/>
                </a:cxn>
                <a:cxn ang="0">
                  <a:pos x="1833" y="212"/>
                </a:cxn>
                <a:cxn ang="0">
                  <a:pos x="1612" y="135"/>
                </a:cxn>
                <a:cxn ang="0">
                  <a:pos x="1516" y="106"/>
                </a:cxn>
                <a:cxn ang="0">
                  <a:pos x="1267" y="125"/>
                </a:cxn>
                <a:cxn ang="0">
                  <a:pos x="912" y="106"/>
                </a:cxn>
                <a:cxn ang="0">
                  <a:pos x="768" y="106"/>
                </a:cxn>
                <a:cxn ang="0">
                  <a:pos x="576" y="106"/>
                </a:cxn>
                <a:cxn ang="0">
                  <a:pos x="403" y="106"/>
                </a:cxn>
                <a:cxn ang="0">
                  <a:pos x="19" y="116"/>
                </a:cxn>
              </a:cxnLst>
              <a:rect l="0" t="0" r="r" b="b"/>
              <a:pathLst>
                <a:path w="5078" h="404">
                  <a:moveTo>
                    <a:pt x="0" y="0"/>
                  </a:moveTo>
                  <a:lnTo>
                    <a:pt x="5078" y="0"/>
                  </a:lnTo>
                  <a:lnTo>
                    <a:pt x="5078" y="384"/>
                  </a:lnTo>
                  <a:lnTo>
                    <a:pt x="4608" y="404"/>
                  </a:lnTo>
                  <a:cubicBezTo>
                    <a:pt x="4355" y="355"/>
                    <a:pt x="4443" y="356"/>
                    <a:pt x="4348" y="356"/>
                  </a:cubicBezTo>
                  <a:lnTo>
                    <a:pt x="4185" y="346"/>
                  </a:lnTo>
                  <a:lnTo>
                    <a:pt x="4080" y="336"/>
                  </a:lnTo>
                  <a:lnTo>
                    <a:pt x="3964" y="327"/>
                  </a:lnTo>
                  <a:lnTo>
                    <a:pt x="3801" y="327"/>
                  </a:lnTo>
                  <a:lnTo>
                    <a:pt x="3667" y="346"/>
                  </a:lnTo>
                  <a:lnTo>
                    <a:pt x="3504" y="346"/>
                  </a:lnTo>
                  <a:lnTo>
                    <a:pt x="3398" y="317"/>
                  </a:lnTo>
                  <a:lnTo>
                    <a:pt x="3283" y="308"/>
                  </a:lnTo>
                  <a:lnTo>
                    <a:pt x="2918" y="240"/>
                  </a:lnTo>
                  <a:lnTo>
                    <a:pt x="2707" y="212"/>
                  </a:lnTo>
                  <a:lnTo>
                    <a:pt x="2496" y="240"/>
                  </a:lnTo>
                  <a:lnTo>
                    <a:pt x="2179" y="231"/>
                  </a:lnTo>
                  <a:lnTo>
                    <a:pt x="2006" y="221"/>
                  </a:lnTo>
                  <a:lnTo>
                    <a:pt x="1833" y="212"/>
                  </a:lnTo>
                  <a:lnTo>
                    <a:pt x="1612" y="135"/>
                  </a:lnTo>
                  <a:lnTo>
                    <a:pt x="1516" y="106"/>
                  </a:lnTo>
                  <a:lnTo>
                    <a:pt x="1267" y="125"/>
                  </a:lnTo>
                  <a:lnTo>
                    <a:pt x="912" y="106"/>
                  </a:lnTo>
                  <a:lnTo>
                    <a:pt x="768" y="106"/>
                  </a:lnTo>
                  <a:lnTo>
                    <a:pt x="576" y="106"/>
                  </a:lnTo>
                  <a:lnTo>
                    <a:pt x="403" y="106"/>
                  </a:lnTo>
                  <a:lnTo>
                    <a:pt x="19" y="116"/>
                  </a:lnTo>
                </a:path>
              </a:pathLst>
            </a:custGeom>
            <a:solidFill>
              <a:srgbClr val="969696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7" name="Rectangle 6"/>
          <p:cNvSpPr/>
          <p:nvPr/>
        </p:nvSpPr>
        <p:spPr>
          <a:xfrm>
            <a:off x="884238" y="1592263"/>
            <a:ext cx="7481887" cy="1906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06475" y="2216150"/>
            <a:ext cx="7348538" cy="111601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Freeform 8"/>
          <p:cNvSpPr/>
          <p:nvPr/>
        </p:nvSpPr>
        <p:spPr>
          <a:xfrm>
            <a:off x="1295400" y="2205038"/>
            <a:ext cx="7069138" cy="960437"/>
          </a:xfrm>
          <a:custGeom>
            <a:avLst/>
            <a:gdLst>
              <a:gd name="connsiteX0" fmla="*/ 655320 w 7071360"/>
              <a:gd name="connsiteY0" fmla="*/ 0 h 1203960"/>
              <a:gd name="connsiteX1" fmla="*/ 2697480 w 7071360"/>
              <a:gd name="connsiteY1" fmla="*/ 15240 h 1203960"/>
              <a:gd name="connsiteX2" fmla="*/ 3185160 w 7071360"/>
              <a:gd name="connsiteY2" fmla="*/ 60960 h 1203960"/>
              <a:gd name="connsiteX3" fmla="*/ 3489960 w 7071360"/>
              <a:gd name="connsiteY3" fmla="*/ 198120 h 1203960"/>
              <a:gd name="connsiteX4" fmla="*/ 3794760 w 7071360"/>
              <a:gd name="connsiteY4" fmla="*/ 365760 h 1203960"/>
              <a:gd name="connsiteX5" fmla="*/ 4556760 w 7071360"/>
              <a:gd name="connsiteY5" fmla="*/ 701040 h 1203960"/>
              <a:gd name="connsiteX6" fmla="*/ 5135880 w 7071360"/>
              <a:gd name="connsiteY6" fmla="*/ 731520 h 1203960"/>
              <a:gd name="connsiteX7" fmla="*/ 7071360 w 7071360"/>
              <a:gd name="connsiteY7" fmla="*/ 655320 h 1203960"/>
              <a:gd name="connsiteX8" fmla="*/ 7071360 w 7071360"/>
              <a:gd name="connsiteY8" fmla="*/ 1203960 h 1203960"/>
              <a:gd name="connsiteX9" fmla="*/ 0 w 7071360"/>
              <a:gd name="connsiteY9" fmla="*/ 1097280 h 1203960"/>
              <a:gd name="connsiteX10" fmla="*/ 289560 w 7071360"/>
              <a:gd name="connsiteY10" fmla="*/ 15240 h 1203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71360" h="1203960">
                <a:moveTo>
                  <a:pt x="655320" y="0"/>
                </a:moveTo>
                <a:lnTo>
                  <a:pt x="2697480" y="15240"/>
                </a:lnTo>
                <a:lnTo>
                  <a:pt x="3185160" y="60960"/>
                </a:lnTo>
                <a:lnTo>
                  <a:pt x="3489960" y="198120"/>
                </a:lnTo>
                <a:lnTo>
                  <a:pt x="3794760" y="365760"/>
                </a:lnTo>
                <a:lnTo>
                  <a:pt x="4556760" y="701040"/>
                </a:lnTo>
                <a:lnTo>
                  <a:pt x="5135880" y="731520"/>
                </a:lnTo>
                <a:lnTo>
                  <a:pt x="7071360" y="655320"/>
                </a:lnTo>
                <a:lnTo>
                  <a:pt x="7071360" y="1203960"/>
                </a:lnTo>
                <a:lnTo>
                  <a:pt x="0" y="1097280"/>
                </a:lnTo>
                <a:lnTo>
                  <a:pt x="289560" y="15240"/>
                </a:lnTo>
              </a:path>
            </a:pathLst>
          </a:cu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884238" y="2205038"/>
            <a:ext cx="7478712" cy="1300162"/>
          </a:xfrm>
          <a:custGeom>
            <a:avLst/>
            <a:gdLst>
              <a:gd name="connsiteX0" fmla="*/ 0 w 7482840"/>
              <a:gd name="connsiteY0" fmla="*/ 0 h 1630680"/>
              <a:gd name="connsiteX1" fmla="*/ 990600 w 7482840"/>
              <a:gd name="connsiteY1" fmla="*/ 15240 h 1630680"/>
              <a:gd name="connsiteX2" fmla="*/ 1402080 w 7482840"/>
              <a:gd name="connsiteY2" fmla="*/ 137160 h 1630680"/>
              <a:gd name="connsiteX3" fmla="*/ 1828800 w 7482840"/>
              <a:gd name="connsiteY3" fmla="*/ 304800 h 1630680"/>
              <a:gd name="connsiteX4" fmla="*/ 2560320 w 7482840"/>
              <a:gd name="connsiteY4" fmla="*/ 579120 h 1630680"/>
              <a:gd name="connsiteX5" fmla="*/ 2941320 w 7482840"/>
              <a:gd name="connsiteY5" fmla="*/ 716280 h 1630680"/>
              <a:gd name="connsiteX6" fmla="*/ 3566160 w 7482840"/>
              <a:gd name="connsiteY6" fmla="*/ 853440 h 1630680"/>
              <a:gd name="connsiteX7" fmla="*/ 4084320 w 7482840"/>
              <a:gd name="connsiteY7" fmla="*/ 944880 h 1630680"/>
              <a:gd name="connsiteX8" fmla="*/ 4876800 w 7482840"/>
              <a:gd name="connsiteY8" fmla="*/ 975360 h 1630680"/>
              <a:gd name="connsiteX9" fmla="*/ 5852160 w 7482840"/>
              <a:gd name="connsiteY9" fmla="*/ 1005840 h 1630680"/>
              <a:gd name="connsiteX10" fmla="*/ 7482840 w 7482840"/>
              <a:gd name="connsiteY10" fmla="*/ 990600 h 1630680"/>
              <a:gd name="connsiteX11" fmla="*/ 7482840 w 7482840"/>
              <a:gd name="connsiteY11" fmla="*/ 1630680 h 1630680"/>
              <a:gd name="connsiteX12" fmla="*/ 30480 w 7482840"/>
              <a:gd name="connsiteY12" fmla="*/ 1600200 h 1630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82840" h="1630680">
                <a:moveTo>
                  <a:pt x="0" y="0"/>
                </a:moveTo>
                <a:lnTo>
                  <a:pt x="990600" y="15240"/>
                </a:lnTo>
                <a:lnTo>
                  <a:pt x="1402080" y="137160"/>
                </a:lnTo>
                <a:lnTo>
                  <a:pt x="1828800" y="304800"/>
                </a:lnTo>
                <a:lnTo>
                  <a:pt x="2560320" y="579120"/>
                </a:lnTo>
                <a:lnTo>
                  <a:pt x="2941320" y="716280"/>
                </a:lnTo>
                <a:lnTo>
                  <a:pt x="3566160" y="853440"/>
                </a:lnTo>
                <a:lnTo>
                  <a:pt x="4084320" y="944880"/>
                </a:lnTo>
                <a:lnTo>
                  <a:pt x="4876800" y="975360"/>
                </a:lnTo>
                <a:lnTo>
                  <a:pt x="5852160" y="1005840"/>
                </a:lnTo>
                <a:lnTo>
                  <a:pt x="7482840" y="990600"/>
                </a:lnTo>
                <a:lnTo>
                  <a:pt x="7482840" y="1630680"/>
                </a:lnTo>
                <a:lnTo>
                  <a:pt x="30480" y="1600200"/>
                </a:lnTo>
              </a:path>
            </a:pathLst>
          </a:custGeom>
          <a:solidFill>
            <a:srgbClr val="969696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1844675" y="2205038"/>
            <a:ext cx="2787650" cy="231775"/>
          </a:xfrm>
          <a:custGeom>
            <a:avLst/>
            <a:gdLst>
              <a:gd name="connsiteX0" fmla="*/ 0 w 2788920"/>
              <a:gd name="connsiteY0" fmla="*/ 0 h 289560"/>
              <a:gd name="connsiteX1" fmla="*/ 1767840 w 2788920"/>
              <a:gd name="connsiteY1" fmla="*/ 15240 h 289560"/>
              <a:gd name="connsiteX2" fmla="*/ 2240280 w 2788920"/>
              <a:gd name="connsiteY2" fmla="*/ 30480 h 289560"/>
              <a:gd name="connsiteX3" fmla="*/ 2423160 w 2788920"/>
              <a:gd name="connsiteY3" fmla="*/ 30480 h 289560"/>
              <a:gd name="connsiteX4" fmla="*/ 2682240 w 2788920"/>
              <a:gd name="connsiteY4" fmla="*/ 106680 h 289560"/>
              <a:gd name="connsiteX5" fmla="*/ 2788920 w 2788920"/>
              <a:gd name="connsiteY5" fmla="*/ 182880 h 289560"/>
              <a:gd name="connsiteX6" fmla="*/ 2590800 w 2788920"/>
              <a:gd name="connsiteY6" fmla="*/ 213360 h 289560"/>
              <a:gd name="connsiteX7" fmla="*/ 2026920 w 2788920"/>
              <a:gd name="connsiteY7" fmla="*/ 121920 h 289560"/>
              <a:gd name="connsiteX8" fmla="*/ 2194560 w 2788920"/>
              <a:gd name="connsiteY8" fmla="*/ 243840 h 289560"/>
              <a:gd name="connsiteX9" fmla="*/ 1859280 w 2788920"/>
              <a:gd name="connsiteY9" fmla="*/ 213360 h 289560"/>
              <a:gd name="connsiteX10" fmla="*/ 1539240 w 2788920"/>
              <a:gd name="connsiteY10" fmla="*/ 91440 h 289560"/>
              <a:gd name="connsiteX11" fmla="*/ 1722120 w 2788920"/>
              <a:gd name="connsiteY11" fmla="*/ 289560 h 289560"/>
              <a:gd name="connsiteX12" fmla="*/ 1478280 w 2788920"/>
              <a:gd name="connsiteY12" fmla="*/ 274320 h 289560"/>
              <a:gd name="connsiteX13" fmla="*/ 1249680 w 2788920"/>
              <a:gd name="connsiteY13" fmla="*/ 137160 h 289560"/>
              <a:gd name="connsiteX14" fmla="*/ 1082040 w 2788920"/>
              <a:gd name="connsiteY14" fmla="*/ 121920 h 289560"/>
              <a:gd name="connsiteX15" fmla="*/ 1280160 w 2788920"/>
              <a:gd name="connsiteY15" fmla="*/ 289560 h 289560"/>
              <a:gd name="connsiteX16" fmla="*/ 1082040 w 2788920"/>
              <a:gd name="connsiteY16" fmla="*/ 289560 h 289560"/>
              <a:gd name="connsiteX17" fmla="*/ 929640 w 2788920"/>
              <a:gd name="connsiteY17" fmla="*/ 228600 h 289560"/>
              <a:gd name="connsiteX18" fmla="*/ 685800 w 2788920"/>
              <a:gd name="connsiteY18" fmla="*/ 121920 h 289560"/>
              <a:gd name="connsiteX19" fmla="*/ 792480 w 2788920"/>
              <a:gd name="connsiteY19" fmla="*/ 289560 h 289560"/>
              <a:gd name="connsiteX20" fmla="*/ 533400 w 2788920"/>
              <a:gd name="connsiteY20" fmla="*/ 228600 h 289560"/>
              <a:gd name="connsiteX21" fmla="*/ 213360 w 2788920"/>
              <a:gd name="connsiteY21" fmla="*/ 152400 h 289560"/>
              <a:gd name="connsiteX22" fmla="*/ 0 w 2788920"/>
              <a:gd name="connsiteY22" fmla="*/ 0 h 28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88920" h="289560">
                <a:moveTo>
                  <a:pt x="0" y="0"/>
                </a:moveTo>
                <a:lnTo>
                  <a:pt x="1767840" y="15240"/>
                </a:lnTo>
                <a:lnTo>
                  <a:pt x="2240280" y="30480"/>
                </a:lnTo>
                <a:lnTo>
                  <a:pt x="2423160" y="30480"/>
                </a:lnTo>
                <a:lnTo>
                  <a:pt x="2682240" y="106680"/>
                </a:lnTo>
                <a:lnTo>
                  <a:pt x="2788920" y="182880"/>
                </a:lnTo>
                <a:lnTo>
                  <a:pt x="2590800" y="213360"/>
                </a:lnTo>
                <a:lnTo>
                  <a:pt x="2026920" y="121920"/>
                </a:lnTo>
                <a:lnTo>
                  <a:pt x="2194560" y="243840"/>
                </a:lnTo>
                <a:lnTo>
                  <a:pt x="1859280" y="213360"/>
                </a:lnTo>
                <a:lnTo>
                  <a:pt x="1539240" y="91440"/>
                </a:lnTo>
                <a:lnTo>
                  <a:pt x="1722120" y="289560"/>
                </a:lnTo>
                <a:lnTo>
                  <a:pt x="1478280" y="274320"/>
                </a:lnTo>
                <a:lnTo>
                  <a:pt x="1249680" y="137160"/>
                </a:lnTo>
                <a:lnTo>
                  <a:pt x="1082040" y="121920"/>
                </a:lnTo>
                <a:lnTo>
                  <a:pt x="1280160" y="289560"/>
                </a:lnTo>
                <a:lnTo>
                  <a:pt x="1082040" y="289560"/>
                </a:lnTo>
                <a:lnTo>
                  <a:pt x="929640" y="228600"/>
                </a:lnTo>
                <a:lnTo>
                  <a:pt x="685800" y="121920"/>
                </a:lnTo>
                <a:lnTo>
                  <a:pt x="792480" y="289560"/>
                </a:lnTo>
                <a:lnTo>
                  <a:pt x="533400" y="228600"/>
                </a:lnTo>
                <a:lnTo>
                  <a:pt x="213360" y="1524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468563" y="1755775"/>
            <a:ext cx="1468437" cy="2952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latin typeface="+mj-lt"/>
              </a:rPr>
              <a:t>Undaform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54015" y="1755775"/>
            <a:ext cx="1447800" cy="2952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latin typeface="+mj-lt"/>
              </a:rPr>
              <a:t>Clinoform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197103" y="1755775"/>
            <a:ext cx="1595437" cy="2952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latin typeface="+mj-lt"/>
              </a:rPr>
              <a:t>Fondoform</a:t>
            </a:r>
          </a:p>
        </p:txBody>
      </p:sp>
      <p:cxnSp>
        <p:nvCxnSpPr>
          <p:cNvPr id="16" name="Straight Connector 15"/>
          <p:cNvCxnSpPr/>
          <p:nvPr/>
        </p:nvCxnSpPr>
        <p:spPr>
          <a:xfrm rot="5400000">
            <a:off x="4207965" y="1931988"/>
            <a:ext cx="3524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>
            <a:off x="5879119" y="1931988"/>
            <a:ext cx="3524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>
            <a:off x="1851025" y="1938338"/>
            <a:ext cx="3524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884238" y="1576388"/>
            <a:ext cx="7481887" cy="190658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403" name="Freeform 46"/>
          <p:cNvSpPr>
            <a:spLocks/>
          </p:cNvSpPr>
          <p:nvPr/>
        </p:nvSpPr>
        <p:spPr bwMode="auto">
          <a:xfrm>
            <a:off x="830263" y="2193925"/>
            <a:ext cx="1293812" cy="98425"/>
          </a:xfrm>
          <a:custGeom>
            <a:avLst/>
            <a:gdLst>
              <a:gd name="T0" fmla="*/ 44 w 815"/>
              <a:gd name="T1" fmla="*/ 0 h 62"/>
              <a:gd name="T2" fmla="*/ 726 w 815"/>
              <a:gd name="T3" fmla="*/ 0 h 62"/>
              <a:gd name="T4" fmla="*/ 815 w 815"/>
              <a:gd name="T5" fmla="*/ 0 h 62"/>
              <a:gd name="T6" fmla="*/ 718 w 815"/>
              <a:gd name="T7" fmla="*/ 27 h 62"/>
              <a:gd name="T8" fmla="*/ 797 w 815"/>
              <a:gd name="T9" fmla="*/ 62 h 62"/>
              <a:gd name="T10" fmla="*/ 558 w 815"/>
              <a:gd name="T11" fmla="*/ 45 h 62"/>
              <a:gd name="T12" fmla="*/ 292 w 815"/>
              <a:gd name="T13" fmla="*/ 45 h 62"/>
              <a:gd name="T14" fmla="*/ 0 w 815"/>
              <a:gd name="T15" fmla="*/ 36 h 6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15"/>
              <a:gd name="T25" fmla="*/ 0 h 62"/>
              <a:gd name="T26" fmla="*/ 815 w 815"/>
              <a:gd name="T27" fmla="*/ 62 h 6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15" h="62">
                <a:moveTo>
                  <a:pt x="44" y="0"/>
                </a:moveTo>
                <a:lnTo>
                  <a:pt x="726" y="0"/>
                </a:lnTo>
                <a:lnTo>
                  <a:pt x="815" y="0"/>
                </a:lnTo>
                <a:lnTo>
                  <a:pt x="718" y="27"/>
                </a:lnTo>
                <a:lnTo>
                  <a:pt x="797" y="62"/>
                </a:lnTo>
                <a:lnTo>
                  <a:pt x="558" y="45"/>
                </a:lnTo>
                <a:lnTo>
                  <a:pt x="292" y="45"/>
                </a:lnTo>
                <a:lnTo>
                  <a:pt x="0" y="36"/>
                </a:lnTo>
              </a:path>
            </a:pathLst>
          </a:custGeom>
          <a:solidFill>
            <a:srgbClr val="C68D5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404" name="Text Box 47"/>
          <p:cNvSpPr txBox="1">
            <a:spLocks noChangeArrowheads="1"/>
          </p:cNvSpPr>
          <p:nvPr/>
        </p:nvSpPr>
        <p:spPr bwMode="auto">
          <a:xfrm>
            <a:off x="1033463" y="2301875"/>
            <a:ext cx="7445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Verdana" pitchFamily="34" charset="0"/>
              </a:rPr>
              <a:t>Thin</a:t>
            </a:r>
          </a:p>
        </p:txBody>
      </p:sp>
      <p:sp>
        <p:nvSpPr>
          <p:cNvPr id="16405" name="Text Box 48"/>
          <p:cNvSpPr txBox="1">
            <a:spLocks noChangeArrowheads="1"/>
          </p:cNvSpPr>
          <p:nvPr/>
        </p:nvSpPr>
        <p:spPr bwMode="auto">
          <a:xfrm>
            <a:off x="3802063" y="2919413"/>
            <a:ext cx="869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Verdana" pitchFamily="34" charset="0"/>
              </a:rPr>
              <a:t>Thick</a:t>
            </a:r>
          </a:p>
        </p:txBody>
      </p:sp>
      <p:sp>
        <p:nvSpPr>
          <p:cNvPr id="16409" name="Text Box 53"/>
          <p:cNvSpPr txBox="1">
            <a:spLocks noChangeArrowheads="1"/>
          </p:cNvSpPr>
          <p:nvPr/>
        </p:nvSpPr>
        <p:spPr bwMode="auto">
          <a:xfrm>
            <a:off x="7116763" y="3013075"/>
            <a:ext cx="7445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Verdana" pitchFamily="34" charset="0"/>
              </a:rPr>
              <a:t>Thin</a:t>
            </a:r>
          </a:p>
        </p:txBody>
      </p:sp>
      <p:sp>
        <p:nvSpPr>
          <p:cNvPr id="16410" name="Freeform 54"/>
          <p:cNvSpPr>
            <a:spLocks/>
          </p:cNvSpPr>
          <p:nvPr/>
        </p:nvSpPr>
        <p:spPr bwMode="auto">
          <a:xfrm>
            <a:off x="2601913" y="2320925"/>
            <a:ext cx="2855912" cy="633413"/>
          </a:xfrm>
          <a:custGeom>
            <a:avLst/>
            <a:gdLst>
              <a:gd name="T0" fmla="*/ 0 w 1799"/>
              <a:gd name="T1" fmla="*/ 0 h 399"/>
              <a:gd name="T2" fmla="*/ 311 w 1799"/>
              <a:gd name="T3" fmla="*/ 98 h 399"/>
              <a:gd name="T4" fmla="*/ 780 w 1799"/>
              <a:gd name="T5" fmla="*/ 231 h 399"/>
              <a:gd name="T6" fmla="*/ 1383 w 1799"/>
              <a:gd name="T7" fmla="*/ 346 h 399"/>
              <a:gd name="T8" fmla="*/ 1799 w 1799"/>
              <a:gd name="T9" fmla="*/ 399 h 3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99"/>
              <a:gd name="T16" fmla="*/ 0 h 399"/>
              <a:gd name="T17" fmla="*/ 1799 w 1799"/>
              <a:gd name="T18" fmla="*/ 399 h 3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99" h="399">
                <a:moveTo>
                  <a:pt x="0" y="0"/>
                </a:moveTo>
                <a:cubicBezTo>
                  <a:pt x="90" y="30"/>
                  <a:pt x="181" y="60"/>
                  <a:pt x="311" y="98"/>
                </a:cubicBezTo>
                <a:cubicBezTo>
                  <a:pt x="441" y="136"/>
                  <a:pt x="601" y="190"/>
                  <a:pt x="780" y="231"/>
                </a:cubicBezTo>
                <a:cubicBezTo>
                  <a:pt x="959" y="272"/>
                  <a:pt x="1213" y="318"/>
                  <a:pt x="1383" y="346"/>
                </a:cubicBezTo>
                <a:cubicBezTo>
                  <a:pt x="1553" y="374"/>
                  <a:pt x="1676" y="386"/>
                  <a:pt x="1799" y="399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411" name="Freeform 55"/>
          <p:cNvSpPr>
            <a:spLocks/>
          </p:cNvSpPr>
          <p:nvPr/>
        </p:nvSpPr>
        <p:spPr bwMode="auto">
          <a:xfrm>
            <a:off x="3078163" y="2317750"/>
            <a:ext cx="2855912" cy="633413"/>
          </a:xfrm>
          <a:custGeom>
            <a:avLst/>
            <a:gdLst>
              <a:gd name="T0" fmla="*/ 0 w 1799"/>
              <a:gd name="T1" fmla="*/ 0 h 399"/>
              <a:gd name="T2" fmla="*/ 311 w 1799"/>
              <a:gd name="T3" fmla="*/ 98 h 399"/>
              <a:gd name="T4" fmla="*/ 780 w 1799"/>
              <a:gd name="T5" fmla="*/ 231 h 399"/>
              <a:gd name="T6" fmla="*/ 1383 w 1799"/>
              <a:gd name="T7" fmla="*/ 346 h 399"/>
              <a:gd name="T8" fmla="*/ 1799 w 1799"/>
              <a:gd name="T9" fmla="*/ 399 h 3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99"/>
              <a:gd name="T16" fmla="*/ 0 h 399"/>
              <a:gd name="T17" fmla="*/ 1799 w 1799"/>
              <a:gd name="T18" fmla="*/ 399 h 3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99" h="399">
                <a:moveTo>
                  <a:pt x="0" y="0"/>
                </a:moveTo>
                <a:cubicBezTo>
                  <a:pt x="90" y="30"/>
                  <a:pt x="181" y="60"/>
                  <a:pt x="311" y="98"/>
                </a:cubicBezTo>
                <a:cubicBezTo>
                  <a:pt x="441" y="136"/>
                  <a:pt x="601" y="190"/>
                  <a:pt x="780" y="231"/>
                </a:cubicBezTo>
                <a:cubicBezTo>
                  <a:pt x="959" y="272"/>
                  <a:pt x="1213" y="318"/>
                  <a:pt x="1383" y="346"/>
                </a:cubicBezTo>
                <a:cubicBezTo>
                  <a:pt x="1553" y="374"/>
                  <a:pt x="1676" y="386"/>
                  <a:pt x="1799" y="399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412" name="Freeform 56"/>
          <p:cNvSpPr>
            <a:spLocks/>
          </p:cNvSpPr>
          <p:nvPr/>
        </p:nvSpPr>
        <p:spPr bwMode="auto">
          <a:xfrm>
            <a:off x="3471863" y="2290763"/>
            <a:ext cx="2855912" cy="633412"/>
          </a:xfrm>
          <a:custGeom>
            <a:avLst/>
            <a:gdLst>
              <a:gd name="T0" fmla="*/ 0 w 1799"/>
              <a:gd name="T1" fmla="*/ 0 h 399"/>
              <a:gd name="T2" fmla="*/ 311 w 1799"/>
              <a:gd name="T3" fmla="*/ 98 h 399"/>
              <a:gd name="T4" fmla="*/ 780 w 1799"/>
              <a:gd name="T5" fmla="*/ 231 h 399"/>
              <a:gd name="T6" fmla="*/ 1383 w 1799"/>
              <a:gd name="T7" fmla="*/ 346 h 399"/>
              <a:gd name="T8" fmla="*/ 1799 w 1799"/>
              <a:gd name="T9" fmla="*/ 399 h 3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99"/>
              <a:gd name="T16" fmla="*/ 0 h 399"/>
              <a:gd name="T17" fmla="*/ 1799 w 1799"/>
              <a:gd name="T18" fmla="*/ 399 h 3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99" h="399">
                <a:moveTo>
                  <a:pt x="0" y="0"/>
                </a:moveTo>
                <a:cubicBezTo>
                  <a:pt x="90" y="30"/>
                  <a:pt x="181" y="60"/>
                  <a:pt x="311" y="98"/>
                </a:cubicBezTo>
                <a:cubicBezTo>
                  <a:pt x="441" y="136"/>
                  <a:pt x="601" y="190"/>
                  <a:pt x="780" y="231"/>
                </a:cubicBezTo>
                <a:cubicBezTo>
                  <a:pt x="959" y="272"/>
                  <a:pt x="1213" y="318"/>
                  <a:pt x="1383" y="346"/>
                </a:cubicBezTo>
                <a:cubicBezTo>
                  <a:pt x="1553" y="374"/>
                  <a:pt x="1676" y="386"/>
                  <a:pt x="1799" y="399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413" name="Freeform 57"/>
          <p:cNvSpPr>
            <a:spLocks/>
          </p:cNvSpPr>
          <p:nvPr/>
        </p:nvSpPr>
        <p:spPr bwMode="auto">
          <a:xfrm>
            <a:off x="4203700" y="2332038"/>
            <a:ext cx="2855913" cy="633412"/>
          </a:xfrm>
          <a:custGeom>
            <a:avLst/>
            <a:gdLst>
              <a:gd name="T0" fmla="*/ 0 w 1799"/>
              <a:gd name="T1" fmla="*/ 0 h 399"/>
              <a:gd name="T2" fmla="*/ 311 w 1799"/>
              <a:gd name="T3" fmla="*/ 98 h 399"/>
              <a:gd name="T4" fmla="*/ 780 w 1799"/>
              <a:gd name="T5" fmla="*/ 231 h 399"/>
              <a:gd name="T6" fmla="*/ 1383 w 1799"/>
              <a:gd name="T7" fmla="*/ 346 h 399"/>
              <a:gd name="T8" fmla="*/ 1799 w 1799"/>
              <a:gd name="T9" fmla="*/ 399 h 3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99"/>
              <a:gd name="T16" fmla="*/ 0 h 399"/>
              <a:gd name="T17" fmla="*/ 1799 w 1799"/>
              <a:gd name="T18" fmla="*/ 399 h 3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99" h="399">
                <a:moveTo>
                  <a:pt x="0" y="0"/>
                </a:moveTo>
                <a:cubicBezTo>
                  <a:pt x="90" y="30"/>
                  <a:pt x="181" y="60"/>
                  <a:pt x="311" y="98"/>
                </a:cubicBezTo>
                <a:cubicBezTo>
                  <a:pt x="441" y="136"/>
                  <a:pt x="601" y="190"/>
                  <a:pt x="780" y="231"/>
                </a:cubicBezTo>
                <a:cubicBezTo>
                  <a:pt x="959" y="272"/>
                  <a:pt x="1213" y="318"/>
                  <a:pt x="1383" y="346"/>
                </a:cubicBezTo>
                <a:cubicBezTo>
                  <a:pt x="1553" y="374"/>
                  <a:pt x="1676" y="386"/>
                  <a:pt x="1799" y="399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408" name="Text Box 52"/>
          <p:cNvSpPr txBox="1">
            <a:spLocks noChangeArrowheads="1"/>
          </p:cNvSpPr>
          <p:nvPr/>
        </p:nvSpPr>
        <p:spPr bwMode="auto">
          <a:xfrm>
            <a:off x="3962400" y="4992688"/>
            <a:ext cx="877163" cy="369332"/>
          </a:xfrm>
          <a:prstGeom prst="rect">
            <a:avLst/>
          </a:prstGeom>
          <a:solidFill>
            <a:srgbClr val="000000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Verdana" pitchFamily="34" charset="0"/>
              </a:rPr>
              <a:t>Thick</a:t>
            </a:r>
          </a:p>
        </p:txBody>
      </p:sp>
      <p:sp>
        <p:nvSpPr>
          <p:cNvPr id="16407" name="Text Box 51"/>
          <p:cNvSpPr txBox="1">
            <a:spLocks noChangeArrowheads="1"/>
          </p:cNvSpPr>
          <p:nvPr/>
        </p:nvSpPr>
        <p:spPr bwMode="auto">
          <a:xfrm>
            <a:off x="673100" y="4443413"/>
            <a:ext cx="750526" cy="369332"/>
          </a:xfrm>
          <a:prstGeom prst="rect">
            <a:avLst/>
          </a:prstGeom>
          <a:solidFill>
            <a:srgbClr val="000000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Verdana" pitchFamily="34" charset="0"/>
              </a:rPr>
              <a:t>Thin</a:t>
            </a:r>
          </a:p>
        </p:txBody>
      </p:sp>
      <p:sp>
        <p:nvSpPr>
          <p:cNvPr id="16406" name="Text Box 49"/>
          <p:cNvSpPr txBox="1">
            <a:spLocks noChangeArrowheads="1"/>
          </p:cNvSpPr>
          <p:nvPr/>
        </p:nvSpPr>
        <p:spPr bwMode="auto">
          <a:xfrm>
            <a:off x="8105775" y="4867275"/>
            <a:ext cx="750526" cy="369332"/>
          </a:xfrm>
          <a:prstGeom prst="rect">
            <a:avLst/>
          </a:prstGeom>
          <a:solidFill>
            <a:srgbClr val="000000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Verdana" pitchFamily="34" charset="0"/>
              </a:rPr>
              <a:t>Thin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623888" y="3951288"/>
            <a:ext cx="1455737" cy="366712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latin typeface="+mj-lt"/>
              </a:rPr>
              <a:t>Undaform</a:t>
            </a:r>
          </a:p>
        </p:txBody>
      </p:sp>
      <p:sp>
        <p:nvSpPr>
          <p:cNvPr id="3" name="TextBox 12"/>
          <p:cNvSpPr txBox="1">
            <a:spLocks noChangeArrowheads="1"/>
          </p:cNvSpPr>
          <p:nvPr/>
        </p:nvSpPr>
        <p:spPr bwMode="auto">
          <a:xfrm>
            <a:off x="4008438" y="4286250"/>
            <a:ext cx="1435100" cy="366713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latin typeface="+mj-lt"/>
              </a:rPr>
              <a:t>Clinoform</a:t>
            </a:r>
          </a:p>
        </p:txBody>
      </p:sp>
      <p:sp>
        <p:nvSpPr>
          <p:cNvPr id="4" name="TextBox 13"/>
          <p:cNvSpPr txBox="1">
            <a:spLocks noChangeArrowheads="1"/>
          </p:cNvSpPr>
          <p:nvPr/>
        </p:nvSpPr>
        <p:spPr bwMode="auto">
          <a:xfrm>
            <a:off x="7112000" y="4376738"/>
            <a:ext cx="1581150" cy="366712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latin typeface="+mj-lt"/>
              </a:rPr>
              <a:t>Fondoform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2D Seismic Mapping</a:t>
            </a:r>
          </a:p>
        </p:txBody>
      </p:sp>
      <p:sp>
        <p:nvSpPr>
          <p:cNvPr id="17410" name="Rectangle 210"/>
          <p:cNvSpPr>
            <a:spLocks noChangeArrowheads="1"/>
          </p:cNvSpPr>
          <p:nvPr/>
        </p:nvSpPr>
        <p:spPr bwMode="auto">
          <a:xfrm>
            <a:off x="365125" y="1371600"/>
            <a:ext cx="5662613" cy="478472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 rot="2851321">
            <a:off x="915958" y="3808025"/>
            <a:ext cx="30168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latin typeface="+mn-lt"/>
              </a:rPr>
              <a:t>H</a:t>
            </a:r>
          </a:p>
        </p:txBody>
      </p:sp>
      <p:sp>
        <p:nvSpPr>
          <p:cNvPr id="17414" name="Line 6"/>
          <p:cNvSpPr>
            <a:spLocks noChangeShapeType="1"/>
          </p:cNvSpPr>
          <p:nvPr/>
        </p:nvSpPr>
        <p:spPr bwMode="auto">
          <a:xfrm>
            <a:off x="1165225" y="4027488"/>
            <a:ext cx="2393950" cy="19319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 rot="3284381">
            <a:off x="5423633" y="4422080"/>
            <a:ext cx="30809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+mn-lt"/>
              </a:rPr>
              <a:t>A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 rot="505166">
            <a:off x="2498726" y="3470375"/>
            <a:ext cx="29527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+mn-lt"/>
              </a:rPr>
              <a:t>E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 rot="2976700">
            <a:off x="3332117" y="2308325"/>
            <a:ext cx="30489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+mn-lt"/>
              </a:rPr>
              <a:t>C</a:t>
            </a:r>
          </a:p>
        </p:txBody>
      </p:sp>
      <p:sp>
        <p:nvSpPr>
          <p:cNvPr id="17418" name="Line 10"/>
          <p:cNvSpPr>
            <a:spLocks noChangeShapeType="1"/>
          </p:cNvSpPr>
          <p:nvPr/>
        </p:nvSpPr>
        <p:spPr bwMode="auto">
          <a:xfrm>
            <a:off x="1549400" y="4135438"/>
            <a:ext cx="3109913" cy="4413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419" name="Line 11"/>
          <p:cNvSpPr>
            <a:spLocks noChangeShapeType="1"/>
          </p:cNvSpPr>
          <p:nvPr/>
        </p:nvSpPr>
        <p:spPr bwMode="auto">
          <a:xfrm>
            <a:off x="3802063" y="1797050"/>
            <a:ext cx="1697037" cy="27098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420" name="Line 12"/>
          <p:cNvSpPr>
            <a:spLocks noChangeShapeType="1"/>
          </p:cNvSpPr>
          <p:nvPr/>
        </p:nvSpPr>
        <p:spPr bwMode="auto">
          <a:xfrm>
            <a:off x="2779713" y="3673475"/>
            <a:ext cx="2212975" cy="1698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421" name="Line 13"/>
          <p:cNvSpPr>
            <a:spLocks noChangeShapeType="1"/>
          </p:cNvSpPr>
          <p:nvPr/>
        </p:nvSpPr>
        <p:spPr bwMode="auto">
          <a:xfrm>
            <a:off x="3606800" y="2562225"/>
            <a:ext cx="1651000" cy="17573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422" name="Line 14"/>
          <p:cNvSpPr>
            <a:spLocks noChangeShapeType="1"/>
          </p:cNvSpPr>
          <p:nvPr/>
        </p:nvSpPr>
        <p:spPr bwMode="auto">
          <a:xfrm>
            <a:off x="2817813" y="4506913"/>
            <a:ext cx="538162" cy="1177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 rot="3810581">
            <a:off x="2687669" y="4280794"/>
            <a:ext cx="28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+mn-lt"/>
              </a:rPr>
              <a:t>F</a:t>
            </a:r>
          </a:p>
        </p:txBody>
      </p:sp>
      <p:sp>
        <p:nvSpPr>
          <p:cNvPr id="17424" name="Line 16"/>
          <p:cNvSpPr>
            <a:spLocks noChangeShapeType="1"/>
          </p:cNvSpPr>
          <p:nvPr/>
        </p:nvSpPr>
        <p:spPr bwMode="auto">
          <a:xfrm>
            <a:off x="2668588" y="3140075"/>
            <a:ext cx="1238250" cy="22748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 rot="3908938">
            <a:off x="2462090" y="2911574"/>
            <a:ext cx="32092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+mn-lt"/>
              </a:rPr>
              <a:t>D</a:t>
            </a:r>
          </a:p>
        </p:txBody>
      </p:sp>
      <p:sp>
        <p:nvSpPr>
          <p:cNvPr id="17426" name="Line 18"/>
          <p:cNvSpPr>
            <a:spLocks noChangeShapeType="1"/>
          </p:cNvSpPr>
          <p:nvPr/>
        </p:nvSpPr>
        <p:spPr bwMode="auto">
          <a:xfrm flipH="1">
            <a:off x="3140075" y="2514600"/>
            <a:ext cx="566738" cy="24431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 rot="-4731426">
            <a:off x="2990789" y="4863406"/>
            <a:ext cx="30809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+mn-lt"/>
              </a:rPr>
              <a:t>B</a:t>
            </a:r>
          </a:p>
        </p:txBody>
      </p:sp>
      <p:sp>
        <p:nvSpPr>
          <p:cNvPr id="17428" name="Text Box 20"/>
          <p:cNvSpPr txBox="1">
            <a:spLocks noChangeArrowheads="1"/>
          </p:cNvSpPr>
          <p:nvPr/>
        </p:nvSpPr>
        <p:spPr bwMode="auto">
          <a:xfrm rot="-2407801">
            <a:off x="1871245" y="4809560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601</a:t>
            </a:r>
          </a:p>
        </p:txBody>
      </p:sp>
      <p:sp>
        <p:nvSpPr>
          <p:cNvPr id="17429" name="Oval 21"/>
          <p:cNvSpPr>
            <a:spLocks noChangeAspect="1" noChangeArrowheads="1"/>
          </p:cNvSpPr>
          <p:nvPr/>
        </p:nvSpPr>
        <p:spPr bwMode="auto">
          <a:xfrm>
            <a:off x="2119313" y="4794250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30" name="Oval 22"/>
          <p:cNvSpPr>
            <a:spLocks noChangeAspect="1" noChangeArrowheads="1"/>
          </p:cNvSpPr>
          <p:nvPr/>
        </p:nvSpPr>
        <p:spPr bwMode="auto">
          <a:xfrm>
            <a:off x="2462213" y="5068888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31" name="Oval 23"/>
          <p:cNvSpPr>
            <a:spLocks noChangeAspect="1" noChangeArrowheads="1"/>
          </p:cNvSpPr>
          <p:nvPr/>
        </p:nvSpPr>
        <p:spPr bwMode="auto">
          <a:xfrm>
            <a:off x="3457575" y="5873750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32" name="Oval 24"/>
          <p:cNvSpPr>
            <a:spLocks noChangeAspect="1" noChangeArrowheads="1"/>
          </p:cNvSpPr>
          <p:nvPr/>
        </p:nvSpPr>
        <p:spPr bwMode="auto">
          <a:xfrm>
            <a:off x="2789238" y="5337175"/>
            <a:ext cx="65087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33" name="Oval 25"/>
          <p:cNvSpPr>
            <a:spLocks noChangeAspect="1" noChangeArrowheads="1"/>
          </p:cNvSpPr>
          <p:nvPr/>
        </p:nvSpPr>
        <p:spPr bwMode="auto">
          <a:xfrm>
            <a:off x="3121025" y="5608638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34" name="Text Box 26"/>
          <p:cNvSpPr txBox="1">
            <a:spLocks noChangeArrowheads="1"/>
          </p:cNvSpPr>
          <p:nvPr/>
        </p:nvSpPr>
        <p:spPr bwMode="auto">
          <a:xfrm rot="-2407801">
            <a:off x="2209383" y="5079435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801</a:t>
            </a:r>
          </a:p>
        </p:txBody>
      </p:sp>
      <p:sp>
        <p:nvSpPr>
          <p:cNvPr id="17435" name="Text Box 27"/>
          <p:cNvSpPr txBox="1">
            <a:spLocks noChangeArrowheads="1"/>
          </p:cNvSpPr>
          <p:nvPr/>
        </p:nvSpPr>
        <p:spPr bwMode="auto">
          <a:xfrm rot="-2407801">
            <a:off x="2481322" y="5359629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1001</a:t>
            </a:r>
          </a:p>
        </p:txBody>
      </p:sp>
      <p:sp>
        <p:nvSpPr>
          <p:cNvPr id="17436" name="Text Box 28"/>
          <p:cNvSpPr txBox="1">
            <a:spLocks noChangeArrowheads="1"/>
          </p:cNvSpPr>
          <p:nvPr/>
        </p:nvSpPr>
        <p:spPr bwMode="auto">
          <a:xfrm rot="-2407801">
            <a:off x="2817872" y="5639822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1201</a:t>
            </a:r>
          </a:p>
        </p:txBody>
      </p:sp>
      <p:sp>
        <p:nvSpPr>
          <p:cNvPr id="17437" name="Text Box 29"/>
          <p:cNvSpPr txBox="1">
            <a:spLocks noChangeArrowheads="1"/>
          </p:cNvSpPr>
          <p:nvPr/>
        </p:nvSpPr>
        <p:spPr bwMode="auto">
          <a:xfrm rot="-2407801">
            <a:off x="3164740" y="5889060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1401</a:t>
            </a:r>
          </a:p>
        </p:txBody>
      </p:sp>
      <p:sp>
        <p:nvSpPr>
          <p:cNvPr id="17438" name="Oval 30"/>
          <p:cNvSpPr>
            <a:spLocks noChangeAspect="1" noChangeArrowheads="1"/>
          </p:cNvSpPr>
          <p:nvPr/>
        </p:nvSpPr>
        <p:spPr bwMode="auto">
          <a:xfrm>
            <a:off x="1446213" y="4241800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39" name="Oval 31"/>
          <p:cNvSpPr>
            <a:spLocks noChangeAspect="1" noChangeArrowheads="1"/>
          </p:cNvSpPr>
          <p:nvPr/>
        </p:nvSpPr>
        <p:spPr bwMode="auto">
          <a:xfrm>
            <a:off x="1782763" y="4525963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40" name="Text Box 32"/>
          <p:cNvSpPr txBox="1">
            <a:spLocks noChangeArrowheads="1"/>
          </p:cNvSpPr>
          <p:nvPr/>
        </p:nvSpPr>
        <p:spPr bwMode="auto">
          <a:xfrm rot="-2407801">
            <a:off x="1199733" y="4249172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201</a:t>
            </a:r>
          </a:p>
        </p:txBody>
      </p:sp>
      <p:sp>
        <p:nvSpPr>
          <p:cNvPr id="17441" name="Text Box 33"/>
          <p:cNvSpPr txBox="1">
            <a:spLocks noChangeArrowheads="1"/>
          </p:cNvSpPr>
          <p:nvPr/>
        </p:nvSpPr>
        <p:spPr bwMode="auto">
          <a:xfrm rot="-2407801">
            <a:off x="1533901" y="4535716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401</a:t>
            </a:r>
          </a:p>
        </p:txBody>
      </p:sp>
      <p:sp>
        <p:nvSpPr>
          <p:cNvPr id="17442" name="Oval 34"/>
          <p:cNvSpPr>
            <a:spLocks noChangeAspect="1" noChangeArrowheads="1"/>
          </p:cNvSpPr>
          <p:nvPr/>
        </p:nvSpPr>
        <p:spPr bwMode="auto">
          <a:xfrm>
            <a:off x="1114425" y="3986213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43" name="Text Box 35"/>
          <p:cNvSpPr txBox="1">
            <a:spLocks noChangeArrowheads="1"/>
          </p:cNvSpPr>
          <p:nvPr/>
        </p:nvSpPr>
        <p:spPr bwMode="auto">
          <a:xfrm rot="-2407801">
            <a:off x="965418" y="3964216"/>
            <a:ext cx="25039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1</a:t>
            </a:r>
          </a:p>
        </p:txBody>
      </p:sp>
      <p:sp>
        <p:nvSpPr>
          <p:cNvPr id="17444" name="Oval 36"/>
          <p:cNvSpPr>
            <a:spLocks noChangeAspect="1" noChangeArrowheads="1"/>
          </p:cNvSpPr>
          <p:nvPr/>
        </p:nvSpPr>
        <p:spPr bwMode="auto">
          <a:xfrm>
            <a:off x="1898650" y="4157663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45" name="Text Box 37"/>
          <p:cNvSpPr txBox="1">
            <a:spLocks noChangeArrowheads="1"/>
          </p:cNvSpPr>
          <p:nvPr/>
        </p:nvSpPr>
        <p:spPr bwMode="auto">
          <a:xfrm rot="-4703866">
            <a:off x="1773614" y="3961041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401</a:t>
            </a:r>
          </a:p>
        </p:txBody>
      </p:sp>
      <p:sp>
        <p:nvSpPr>
          <p:cNvPr id="17446" name="Oval 38"/>
          <p:cNvSpPr>
            <a:spLocks noChangeAspect="1" noChangeArrowheads="1"/>
          </p:cNvSpPr>
          <p:nvPr/>
        </p:nvSpPr>
        <p:spPr bwMode="auto">
          <a:xfrm>
            <a:off x="1476375" y="4102100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47" name="Text Box 39"/>
          <p:cNvSpPr txBox="1">
            <a:spLocks noChangeArrowheads="1"/>
          </p:cNvSpPr>
          <p:nvPr/>
        </p:nvSpPr>
        <p:spPr bwMode="auto">
          <a:xfrm rot="-4703866">
            <a:off x="1335464" y="3907860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201</a:t>
            </a:r>
          </a:p>
        </p:txBody>
      </p:sp>
      <p:sp>
        <p:nvSpPr>
          <p:cNvPr id="17448" name="Oval 40"/>
          <p:cNvSpPr>
            <a:spLocks noChangeAspect="1" noChangeArrowheads="1"/>
          </p:cNvSpPr>
          <p:nvPr/>
        </p:nvSpPr>
        <p:spPr bwMode="auto">
          <a:xfrm>
            <a:off x="2312988" y="4219575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49" name="Text Box 41"/>
          <p:cNvSpPr txBox="1">
            <a:spLocks noChangeArrowheads="1"/>
          </p:cNvSpPr>
          <p:nvPr/>
        </p:nvSpPr>
        <p:spPr bwMode="auto">
          <a:xfrm rot="-4703866">
            <a:off x="2183982" y="4021366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601</a:t>
            </a:r>
          </a:p>
        </p:txBody>
      </p:sp>
      <p:sp>
        <p:nvSpPr>
          <p:cNvPr id="17450" name="Oval 42"/>
          <p:cNvSpPr>
            <a:spLocks noChangeAspect="1" noChangeArrowheads="1"/>
          </p:cNvSpPr>
          <p:nvPr/>
        </p:nvSpPr>
        <p:spPr bwMode="auto">
          <a:xfrm>
            <a:off x="2736850" y="4283075"/>
            <a:ext cx="65088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51" name="Text Box 43"/>
          <p:cNvSpPr txBox="1">
            <a:spLocks noChangeArrowheads="1"/>
          </p:cNvSpPr>
          <p:nvPr/>
        </p:nvSpPr>
        <p:spPr bwMode="auto">
          <a:xfrm rot="-4703866">
            <a:off x="2601495" y="4092010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801</a:t>
            </a:r>
          </a:p>
        </p:txBody>
      </p:sp>
      <p:sp>
        <p:nvSpPr>
          <p:cNvPr id="17452" name="Oval 44"/>
          <p:cNvSpPr>
            <a:spLocks noChangeAspect="1" noChangeArrowheads="1"/>
          </p:cNvSpPr>
          <p:nvPr/>
        </p:nvSpPr>
        <p:spPr bwMode="auto">
          <a:xfrm>
            <a:off x="3152775" y="4335463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53" name="Text Box 45"/>
          <p:cNvSpPr txBox="1">
            <a:spLocks noChangeArrowheads="1"/>
          </p:cNvSpPr>
          <p:nvPr/>
        </p:nvSpPr>
        <p:spPr bwMode="auto">
          <a:xfrm rot="-4703866">
            <a:off x="2915503" y="4388079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1001</a:t>
            </a:r>
          </a:p>
        </p:txBody>
      </p:sp>
      <p:sp>
        <p:nvSpPr>
          <p:cNvPr id="17454" name="Oval 46"/>
          <p:cNvSpPr>
            <a:spLocks noChangeAspect="1" noChangeArrowheads="1"/>
          </p:cNvSpPr>
          <p:nvPr/>
        </p:nvSpPr>
        <p:spPr bwMode="auto">
          <a:xfrm>
            <a:off x="3600450" y="4394200"/>
            <a:ext cx="66675" cy="65088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55" name="Text Box 47"/>
          <p:cNvSpPr txBox="1">
            <a:spLocks noChangeArrowheads="1"/>
          </p:cNvSpPr>
          <p:nvPr/>
        </p:nvSpPr>
        <p:spPr bwMode="auto">
          <a:xfrm rot="-4703866">
            <a:off x="3384609" y="4458722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1201</a:t>
            </a:r>
          </a:p>
        </p:txBody>
      </p:sp>
      <p:sp>
        <p:nvSpPr>
          <p:cNvPr id="17456" name="Oval 48"/>
          <p:cNvSpPr>
            <a:spLocks noChangeAspect="1" noChangeArrowheads="1"/>
          </p:cNvSpPr>
          <p:nvPr/>
        </p:nvSpPr>
        <p:spPr bwMode="auto">
          <a:xfrm>
            <a:off x="4013200" y="4454525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57" name="Text Box 49"/>
          <p:cNvSpPr txBox="1">
            <a:spLocks noChangeArrowheads="1"/>
          </p:cNvSpPr>
          <p:nvPr/>
        </p:nvSpPr>
        <p:spPr bwMode="auto">
          <a:xfrm rot="-4703866">
            <a:off x="3799740" y="4519047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1401</a:t>
            </a:r>
          </a:p>
        </p:txBody>
      </p:sp>
      <p:sp>
        <p:nvSpPr>
          <p:cNvPr id="17458" name="Oval 50"/>
          <p:cNvSpPr>
            <a:spLocks noChangeAspect="1" noChangeArrowheads="1"/>
          </p:cNvSpPr>
          <p:nvPr/>
        </p:nvSpPr>
        <p:spPr bwMode="auto">
          <a:xfrm>
            <a:off x="4440238" y="4527550"/>
            <a:ext cx="66675" cy="65088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59" name="Text Box 51"/>
          <p:cNvSpPr txBox="1">
            <a:spLocks noChangeArrowheads="1"/>
          </p:cNvSpPr>
          <p:nvPr/>
        </p:nvSpPr>
        <p:spPr bwMode="auto">
          <a:xfrm rot="-4703866">
            <a:off x="4227571" y="4588104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1601</a:t>
            </a:r>
          </a:p>
        </p:txBody>
      </p:sp>
      <p:sp>
        <p:nvSpPr>
          <p:cNvPr id="17460" name="Oval 52"/>
          <p:cNvSpPr>
            <a:spLocks noChangeAspect="1" noChangeArrowheads="1"/>
          </p:cNvSpPr>
          <p:nvPr/>
        </p:nvSpPr>
        <p:spPr bwMode="auto">
          <a:xfrm>
            <a:off x="2655888" y="3133725"/>
            <a:ext cx="66675" cy="65088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61" name="Text Box 53"/>
          <p:cNvSpPr txBox="1">
            <a:spLocks noChangeArrowheads="1"/>
          </p:cNvSpPr>
          <p:nvPr/>
        </p:nvSpPr>
        <p:spPr bwMode="auto">
          <a:xfrm rot="-1580109">
            <a:off x="2638643" y="3010922"/>
            <a:ext cx="25039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1</a:t>
            </a:r>
          </a:p>
        </p:txBody>
      </p:sp>
      <p:sp>
        <p:nvSpPr>
          <p:cNvPr id="17462" name="Oval 54"/>
          <p:cNvSpPr>
            <a:spLocks noChangeAspect="1" noChangeArrowheads="1"/>
          </p:cNvSpPr>
          <p:nvPr/>
        </p:nvSpPr>
        <p:spPr bwMode="auto">
          <a:xfrm>
            <a:off x="2808288" y="3425825"/>
            <a:ext cx="65087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63" name="Text Box 55"/>
          <p:cNvSpPr txBox="1">
            <a:spLocks noChangeArrowheads="1"/>
          </p:cNvSpPr>
          <p:nvPr/>
        </p:nvSpPr>
        <p:spPr bwMode="auto">
          <a:xfrm rot="-1580109">
            <a:off x="2758658" y="3303022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201</a:t>
            </a:r>
          </a:p>
        </p:txBody>
      </p:sp>
      <p:sp>
        <p:nvSpPr>
          <p:cNvPr id="17464" name="Oval 56"/>
          <p:cNvSpPr>
            <a:spLocks noChangeAspect="1" noChangeArrowheads="1"/>
          </p:cNvSpPr>
          <p:nvPr/>
        </p:nvSpPr>
        <p:spPr bwMode="auto">
          <a:xfrm>
            <a:off x="2971800" y="3727450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65" name="Text Box 57"/>
          <p:cNvSpPr txBox="1">
            <a:spLocks noChangeArrowheads="1"/>
          </p:cNvSpPr>
          <p:nvPr/>
        </p:nvSpPr>
        <p:spPr bwMode="auto">
          <a:xfrm rot="-1580109">
            <a:off x="2714208" y="3717360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401</a:t>
            </a:r>
          </a:p>
        </p:txBody>
      </p:sp>
      <p:sp>
        <p:nvSpPr>
          <p:cNvPr id="17466" name="Oval 58"/>
          <p:cNvSpPr>
            <a:spLocks noChangeAspect="1" noChangeArrowheads="1"/>
          </p:cNvSpPr>
          <p:nvPr/>
        </p:nvSpPr>
        <p:spPr bwMode="auto">
          <a:xfrm>
            <a:off x="3141663" y="4024313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67" name="Text Box 59"/>
          <p:cNvSpPr txBox="1">
            <a:spLocks noChangeArrowheads="1"/>
          </p:cNvSpPr>
          <p:nvPr/>
        </p:nvSpPr>
        <p:spPr bwMode="auto">
          <a:xfrm rot="-1580109">
            <a:off x="2889626" y="4006285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601</a:t>
            </a:r>
          </a:p>
        </p:txBody>
      </p:sp>
      <p:sp>
        <p:nvSpPr>
          <p:cNvPr id="17468" name="Oval 60"/>
          <p:cNvSpPr>
            <a:spLocks noChangeAspect="1" noChangeArrowheads="1"/>
          </p:cNvSpPr>
          <p:nvPr/>
        </p:nvSpPr>
        <p:spPr bwMode="auto">
          <a:xfrm>
            <a:off x="3465513" y="4629150"/>
            <a:ext cx="65087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69" name="Text Box 61"/>
          <p:cNvSpPr txBox="1">
            <a:spLocks noChangeArrowheads="1"/>
          </p:cNvSpPr>
          <p:nvPr/>
        </p:nvSpPr>
        <p:spPr bwMode="auto">
          <a:xfrm rot="-1580109">
            <a:off x="3158390" y="4620647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1001</a:t>
            </a:r>
          </a:p>
        </p:txBody>
      </p:sp>
      <p:sp>
        <p:nvSpPr>
          <p:cNvPr id="17470" name="Oval 62"/>
          <p:cNvSpPr>
            <a:spLocks noChangeAspect="1" noChangeArrowheads="1"/>
          </p:cNvSpPr>
          <p:nvPr/>
        </p:nvSpPr>
        <p:spPr bwMode="auto">
          <a:xfrm>
            <a:off x="3302000" y="4324350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71" name="Text Box 63"/>
          <p:cNvSpPr txBox="1">
            <a:spLocks noChangeArrowheads="1"/>
          </p:cNvSpPr>
          <p:nvPr/>
        </p:nvSpPr>
        <p:spPr bwMode="auto">
          <a:xfrm rot="-1580109">
            <a:off x="3255545" y="4199960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801</a:t>
            </a:r>
          </a:p>
        </p:txBody>
      </p:sp>
      <p:sp>
        <p:nvSpPr>
          <p:cNvPr id="17472" name="Oval 64"/>
          <p:cNvSpPr>
            <a:spLocks noChangeAspect="1" noChangeArrowheads="1"/>
          </p:cNvSpPr>
          <p:nvPr/>
        </p:nvSpPr>
        <p:spPr bwMode="auto">
          <a:xfrm>
            <a:off x="3619500" y="4922838"/>
            <a:ext cx="65088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73" name="Text Box 65"/>
          <p:cNvSpPr txBox="1">
            <a:spLocks noChangeArrowheads="1"/>
          </p:cNvSpPr>
          <p:nvPr/>
        </p:nvSpPr>
        <p:spPr bwMode="auto">
          <a:xfrm rot="-1580109">
            <a:off x="3306028" y="4919097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1201</a:t>
            </a:r>
          </a:p>
        </p:txBody>
      </p:sp>
      <p:sp>
        <p:nvSpPr>
          <p:cNvPr id="17474" name="Oval 66"/>
          <p:cNvSpPr>
            <a:spLocks noChangeAspect="1" noChangeArrowheads="1"/>
          </p:cNvSpPr>
          <p:nvPr/>
        </p:nvSpPr>
        <p:spPr bwMode="auto">
          <a:xfrm>
            <a:off x="3790950" y="5222875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75" name="Text Box 67"/>
          <p:cNvSpPr txBox="1">
            <a:spLocks noChangeArrowheads="1"/>
          </p:cNvSpPr>
          <p:nvPr/>
        </p:nvSpPr>
        <p:spPr bwMode="auto">
          <a:xfrm rot="-1580109">
            <a:off x="3471128" y="5209610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1401</a:t>
            </a:r>
          </a:p>
        </p:txBody>
      </p:sp>
      <p:sp>
        <p:nvSpPr>
          <p:cNvPr id="17476" name="Oval 68"/>
          <p:cNvSpPr>
            <a:spLocks noChangeAspect="1" noChangeArrowheads="1"/>
          </p:cNvSpPr>
          <p:nvPr/>
        </p:nvSpPr>
        <p:spPr bwMode="auto">
          <a:xfrm>
            <a:off x="2805113" y="4514850"/>
            <a:ext cx="65087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r"/>
            <a:endParaRPr lang="en-US" sz="2000" dirty="0">
              <a:latin typeface="+mn-lt"/>
            </a:endParaRPr>
          </a:p>
        </p:txBody>
      </p:sp>
      <p:sp>
        <p:nvSpPr>
          <p:cNvPr id="17477" name="Text Box 69"/>
          <p:cNvSpPr txBox="1">
            <a:spLocks noChangeArrowheads="1"/>
          </p:cNvSpPr>
          <p:nvPr/>
        </p:nvSpPr>
        <p:spPr bwMode="auto">
          <a:xfrm rot="-1580109">
            <a:off x="2649756" y="4462691"/>
            <a:ext cx="25039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1</a:t>
            </a:r>
          </a:p>
        </p:txBody>
      </p:sp>
      <p:sp>
        <p:nvSpPr>
          <p:cNvPr id="17478" name="Oval 70"/>
          <p:cNvSpPr>
            <a:spLocks noChangeAspect="1" noChangeArrowheads="1"/>
          </p:cNvSpPr>
          <p:nvPr/>
        </p:nvSpPr>
        <p:spPr bwMode="auto">
          <a:xfrm>
            <a:off x="2946400" y="4824413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r"/>
            <a:endParaRPr lang="en-US" sz="2000" dirty="0">
              <a:latin typeface="+mn-lt"/>
            </a:endParaRPr>
          </a:p>
        </p:txBody>
      </p:sp>
      <p:sp>
        <p:nvSpPr>
          <p:cNvPr id="17479" name="Text Box 71"/>
          <p:cNvSpPr txBox="1">
            <a:spLocks noChangeArrowheads="1"/>
          </p:cNvSpPr>
          <p:nvPr/>
        </p:nvSpPr>
        <p:spPr bwMode="auto">
          <a:xfrm rot="-1580109">
            <a:off x="2685633" y="4812735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201</a:t>
            </a:r>
          </a:p>
        </p:txBody>
      </p:sp>
      <p:sp>
        <p:nvSpPr>
          <p:cNvPr id="17480" name="Oval 72"/>
          <p:cNvSpPr>
            <a:spLocks noChangeAspect="1" noChangeArrowheads="1"/>
          </p:cNvSpPr>
          <p:nvPr/>
        </p:nvSpPr>
        <p:spPr bwMode="auto">
          <a:xfrm>
            <a:off x="3257550" y="5510213"/>
            <a:ext cx="65088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r"/>
            <a:endParaRPr lang="en-US" sz="2000" dirty="0">
              <a:latin typeface="+mn-lt"/>
            </a:endParaRPr>
          </a:p>
        </p:txBody>
      </p:sp>
      <p:sp>
        <p:nvSpPr>
          <p:cNvPr id="17481" name="Text Box 73"/>
          <p:cNvSpPr txBox="1">
            <a:spLocks noChangeArrowheads="1"/>
          </p:cNvSpPr>
          <p:nvPr/>
        </p:nvSpPr>
        <p:spPr bwMode="auto">
          <a:xfrm rot="-1580109">
            <a:off x="3204745" y="5376297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601</a:t>
            </a:r>
          </a:p>
        </p:txBody>
      </p:sp>
      <p:sp>
        <p:nvSpPr>
          <p:cNvPr id="17482" name="Oval 74"/>
          <p:cNvSpPr>
            <a:spLocks noChangeAspect="1" noChangeArrowheads="1"/>
          </p:cNvSpPr>
          <p:nvPr/>
        </p:nvSpPr>
        <p:spPr bwMode="auto">
          <a:xfrm>
            <a:off x="3082925" y="5119688"/>
            <a:ext cx="65088" cy="65087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r"/>
            <a:endParaRPr lang="en-US" sz="2000" dirty="0">
              <a:latin typeface="+mn-lt"/>
            </a:endParaRPr>
          </a:p>
        </p:txBody>
      </p:sp>
      <p:sp>
        <p:nvSpPr>
          <p:cNvPr id="17483" name="Text Box 75"/>
          <p:cNvSpPr txBox="1">
            <a:spLocks noChangeArrowheads="1"/>
          </p:cNvSpPr>
          <p:nvPr/>
        </p:nvSpPr>
        <p:spPr bwMode="auto">
          <a:xfrm rot="-1580109">
            <a:off x="2824539" y="5103247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401</a:t>
            </a:r>
          </a:p>
        </p:txBody>
      </p:sp>
      <p:sp>
        <p:nvSpPr>
          <p:cNvPr id="17484" name="Oval 76"/>
          <p:cNvSpPr>
            <a:spLocks noChangeAspect="1" noChangeArrowheads="1"/>
          </p:cNvSpPr>
          <p:nvPr/>
        </p:nvSpPr>
        <p:spPr bwMode="auto">
          <a:xfrm>
            <a:off x="3519488" y="3162300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85" name="Text Box 77"/>
          <p:cNvSpPr txBox="1">
            <a:spLocks noChangeArrowheads="1"/>
          </p:cNvSpPr>
          <p:nvPr/>
        </p:nvSpPr>
        <p:spPr bwMode="auto">
          <a:xfrm rot="857729">
            <a:off x="3470334" y="3122047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1801</a:t>
            </a:r>
          </a:p>
        </p:txBody>
      </p:sp>
      <p:sp>
        <p:nvSpPr>
          <p:cNvPr id="17486" name="Oval 78"/>
          <p:cNvSpPr>
            <a:spLocks noChangeAspect="1" noChangeArrowheads="1"/>
          </p:cNvSpPr>
          <p:nvPr/>
        </p:nvSpPr>
        <p:spPr bwMode="auto">
          <a:xfrm>
            <a:off x="3590925" y="2825750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87" name="Text Box 79"/>
          <p:cNvSpPr txBox="1">
            <a:spLocks noChangeArrowheads="1"/>
          </p:cNvSpPr>
          <p:nvPr/>
        </p:nvSpPr>
        <p:spPr bwMode="auto">
          <a:xfrm rot="857729">
            <a:off x="3544947" y="2797403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2001</a:t>
            </a:r>
          </a:p>
        </p:txBody>
      </p:sp>
      <p:sp>
        <p:nvSpPr>
          <p:cNvPr id="17488" name="Oval 80"/>
          <p:cNvSpPr>
            <a:spLocks noChangeAspect="1" noChangeArrowheads="1"/>
          </p:cNvSpPr>
          <p:nvPr/>
        </p:nvSpPr>
        <p:spPr bwMode="auto">
          <a:xfrm>
            <a:off x="3673475" y="2493963"/>
            <a:ext cx="66675" cy="65087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89" name="Text Box 81"/>
          <p:cNvSpPr txBox="1">
            <a:spLocks noChangeArrowheads="1"/>
          </p:cNvSpPr>
          <p:nvPr/>
        </p:nvSpPr>
        <p:spPr bwMode="auto">
          <a:xfrm rot="857729">
            <a:off x="3614797" y="2443391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2201</a:t>
            </a:r>
          </a:p>
        </p:txBody>
      </p:sp>
      <p:sp>
        <p:nvSpPr>
          <p:cNvPr id="17490" name="Oval 82"/>
          <p:cNvSpPr>
            <a:spLocks noChangeAspect="1" noChangeArrowheads="1"/>
          </p:cNvSpPr>
          <p:nvPr/>
        </p:nvSpPr>
        <p:spPr bwMode="auto">
          <a:xfrm>
            <a:off x="3438525" y="3487738"/>
            <a:ext cx="65088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91" name="Text Box 83"/>
          <p:cNvSpPr txBox="1">
            <a:spLocks noChangeArrowheads="1"/>
          </p:cNvSpPr>
          <p:nvPr/>
        </p:nvSpPr>
        <p:spPr bwMode="auto">
          <a:xfrm rot="857729">
            <a:off x="3387784" y="3450660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1601</a:t>
            </a:r>
          </a:p>
        </p:txBody>
      </p:sp>
      <p:sp>
        <p:nvSpPr>
          <p:cNvPr id="17492" name="Oval 84"/>
          <p:cNvSpPr>
            <a:spLocks noChangeAspect="1" noChangeArrowheads="1"/>
          </p:cNvSpPr>
          <p:nvPr/>
        </p:nvSpPr>
        <p:spPr bwMode="auto">
          <a:xfrm>
            <a:off x="3360738" y="3817938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93" name="Text Box 85"/>
          <p:cNvSpPr txBox="1">
            <a:spLocks noChangeArrowheads="1"/>
          </p:cNvSpPr>
          <p:nvPr/>
        </p:nvSpPr>
        <p:spPr bwMode="auto">
          <a:xfrm rot="857729">
            <a:off x="3032184" y="3718947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1401</a:t>
            </a:r>
          </a:p>
        </p:txBody>
      </p:sp>
      <p:sp>
        <p:nvSpPr>
          <p:cNvPr id="17494" name="Oval 86"/>
          <p:cNvSpPr>
            <a:spLocks noChangeAspect="1" noChangeArrowheads="1"/>
          </p:cNvSpPr>
          <p:nvPr/>
        </p:nvSpPr>
        <p:spPr bwMode="auto">
          <a:xfrm>
            <a:off x="3289300" y="4160838"/>
            <a:ext cx="66675" cy="65087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95" name="Text Box 87"/>
          <p:cNvSpPr txBox="1">
            <a:spLocks noChangeArrowheads="1"/>
          </p:cNvSpPr>
          <p:nvPr/>
        </p:nvSpPr>
        <p:spPr bwMode="auto">
          <a:xfrm rot="857729">
            <a:off x="3242528" y="4064228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1201</a:t>
            </a:r>
          </a:p>
        </p:txBody>
      </p:sp>
      <p:sp>
        <p:nvSpPr>
          <p:cNvPr id="17496" name="Oval 88"/>
          <p:cNvSpPr>
            <a:spLocks noChangeAspect="1" noChangeArrowheads="1"/>
          </p:cNvSpPr>
          <p:nvPr/>
        </p:nvSpPr>
        <p:spPr bwMode="auto">
          <a:xfrm>
            <a:off x="3213100" y="4479925"/>
            <a:ext cx="65088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97" name="Text Box 89"/>
          <p:cNvSpPr txBox="1">
            <a:spLocks noChangeArrowheads="1"/>
          </p:cNvSpPr>
          <p:nvPr/>
        </p:nvSpPr>
        <p:spPr bwMode="auto">
          <a:xfrm rot="857729">
            <a:off x="3129022" y="4480947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1001</a:t>
            </a:r>
          </a:p>
        </p:txBody>
      </p:sp>
      <p:sp>
        <p:nvSpPr>
          <p:cNvPr id="17498" name="Oval 90"/>
          <p:cNvSpPr>
            <a:spLocks noChangeAspect="1" noChangeArrowheads="1"/>
          </p:cNvSpPr>
          <p:nvPr/>
        </p:nvSpPr>
        <p:spPr bwMode="auto">
          <a:xfrm>
            <a:off x="3136900" y="4797425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499" name="Text Box 91"/>
          <p:cNvSpPr txBox="1">
            <a:spLocks noChangeArrowheads="1"/>
          </p:cNvSpPr>
          <p:nvPr/>
        </p:nvSpPr>
        <p:spPr bwMode="auto">
          <a:xfrm rot="857729">
            <a:off x="3099176" y="4748441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+mn-lt"/>
              </a:rPr>
              <a:t>801</a:t>
            </a:r>
          </a:p>
        </p:txBody>
      </p:sp>
      <p:sp>
        <p:nvSpPr>
          <p:cNvPr id="17500" name="Oval 92"/>
          <p:cNvSpPr>
            <a:spLocks noChangeAspect="1" noChangeArrowheads="1"/>
          </p:cNvSpPr>
          <p:nvPr/>
        </p:nvSpPr>
        <p:spPr bwMode="auto">
          <a:xfrm rot="-614321">
            <a:off x="2759075" y="3635375"/>
            <a:ext cx="65088" cy="65088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501" name="Text Box 93"/>
          <p:cNvSpPr txBox="1">
            <a:spLocks noChangeArrowheads="1"/>
          </p:cNvSpPr>
          <p:nvPr/>
        </p:nvSpPr>
        <p:spPr bwMode="auto">
          <a:xfrm rot="-4588244">
            <a:off x="2654518" y="3626872"/>
            <a:ext cx="25039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1</a:t>
            </a:r>
          </a:p>
        </p:txBody>
      </p:sp>
      <p:sp>
        <p:nvSpPr>
          <p:cNvPr id="17502" name="Oval 94"/>
          <p:cNvSpPr>
            <a:spLocks noChangeAspect="1" noChangeArrowheads="1"/>
          </p:cNvSpPr>
          <p:nvPr/>
        </p:nvSpPr>
        <p:spPr bwMode="auto">
          <a:xfrm rot="-632404">
            <a:off x="3768725" y="3713163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503" name="Text Box 95"/>
          <p:cNvSpPr txBox="1">
            <a:spLocks noChangeArrowheads="1"/>
          </p:cNvSpPr>
          <p:nvPr/>
        </p:nvSpPr>
        <p:spPr bwMode="auto">
          <a:xfrm rot="-4606328">
            <a:off x="3631783" y="3523685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601</a:t>
            </a:r>
          </a:p>
        </p:txBody>
      </p:sp>
      <p:sp>
        <p:nvSpPr>
          <p:cNvPr id="17504" name="Oval 96"/>
          <p:cNvSpPr>
            <a:spLocks noChangeAspect="1" noChangeArrowheads="1"/>
          </p:cNvSpPr>
          <p:nvPr/>
        </p:nvSpPr>
        <p:spPr bwMode="auto">
          <a:xfrm rot="-632404">
            <a:off x="3094038" y="3662363"/>
            <a:ext cx="66675" cy="65087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505" name="Text Box 97"/>
          <p:cNvSpPr txBox="1">
            <a:spLocks noChangeArrowheads="1"/>
          </p:cNvSpPr>
          <p:nvPr/>
        </p:nvSpPr>
        <p:spPr bwMode="auto">
          <a:xfrm rot="-4606328">
            <a:off x="2969001" y="3465741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201</a:t>
            </a:r>
          </a:p>
        </p:txBody>
      </p:sp>
      <p:sp>
        <p:nvSpPr>
          <p:cNvPr id="17506" name="Oval 98"/>
          <p:cNvSpPr>
            <a:spLocks noChangeAspect="1" noChangeArrowheads="1"/>
          </p:cNvSpPr>
          <p:nvPr/>
        </p:nvSpPr>
        <p:spPr bwMode="auto">
          <a:xfrm rot="-632404">
            <a:off x="3432175" y="3689350"/>
            <a:ext cx="66675" cy="65088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507" name="Text Box 99"/>
          <p:cNvSpPr txBox="1">
            <a:spLocks noChangeArrowheads="1"/>
          </p:cNvSpPr>
          <p:nvPr/>
        </p:nvSpPr>
        <p:spPr bwMode="auto">
          <a:xfrm rot="-4606328">
            <a:off x="3334920" y="3532416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401</a:t>
            </a:r>
          </a:p>
        </p:txBody>
      </p:sp>
      <p:sp>
        <p:nvSpPr>
          <p:cNvPr id="17508" name="Oval 100"/>
          <p:cNvSpPr>
            <a:spLocks noChangeAspect="1" noChangeArrowheads="1"/>
          </p:cNvSpPr>
          <p:nvPr/>
        </p:nvSpPr>
        <p:spPr bwMode="auto">
          <a:xfrm rot="-632404">
            <a:off x="4106863" y="3740150"/>
            <a:ext cx="65087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509" name="Text Box 101"/>
          <p:cNvSpPr txBox="1">
            <a:spLocks noChangeArrowheads="1"/>
          </p:cNvSpPr>
          <p:nvPr/>
        </p:nvSpPr>
        <p:spPr bwMode="auto">
          <a:xfrm rot="-4606328">
            <a:off x="3925470" y="3778479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801</a:t>
            </a:r>
          </a:p>
        </p:txBody>
      </p:sp>
      <p:sp>
        <p:nvSpPr>
          <p:cNvPr id="17510" name="Oval 102"/>
          <p:cNvSpPr>
            <a:spLocks noChangeAspect="1" noChangeArrowheads="1"/>
          </p:cNvSpPr>
          <p:nvPr/>
        </p:nvSpPr>
        <p:spPr bwMode="auto">
          <a:xfrm rot="-632404">
            <a:off x="4443413" y="3767138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511" name="Text Box 103"/>
          <p:cNvSpPr txBox="1">
            <a:spLocks noChangeArrowheads="1"/>
          </p:cNvSpPr>
          <p:nvPr/>
        </p:nvSpPr>
        <p:spPr bwMode="auto">
          <a:xfrm rot="-4606328">
            <a:off x="4228365" y="3833247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1001</a:t>
            </a:r>
          </a:p>
        </p:txBody>
      </p:sp>
      <p:sp>
        <p:nvSpPr>
          <p:cNvPr id="17512" name="Oval 104"/>
          <p:cNvSpPr>
            <a:spLocks noChangeAspect="1" noChangeArrowheads="1"/>
          </p:cNvSpPr>
          <p:nvPr/>
        </p:nvSpPr>
        <p:spPr bwMode="auto">
          <a:xfrm rot="-632404">
            <a:off x="4779963" y="3794125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513" name="Text Box 105"/>
          <p:cNvSpPr txBox="1">
            <a:spLocks noChangeArrowheads="1"/>
          </p:cNvSpPr>
          <p:nvPr/>
        </p:nvSpPr>
        <p:spPr bwMode="auto">
          <a:xfrm rot="-4606328">
            <a:off x="4556184" y="3844360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1201</a:t>
            </a:r>
          </a:p>
        </p:txBody>
      </p:sp>
      <p:sp>
        <p:nvSpPr>
          <p:cNvPr id="17514" name="Oval 106"/>
          <p:cNvSpPr>
            <a:spLocks noChangeAspect="1" noChangeArrowheads="1"/>
          </p:cNvSpPr>
          <p:nvPr/>
        </p:nvSpPr>
        <p:spPr bwMode="auto">
          <a:xfrm rot="-632404">
            <a:off x="5122863" y="4187825"/>
            <a:ext cx="66675" cy="65088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515" name="Text Box 107"/>
          <p:cNvSpPr txBox="1">
            <a:spLocks noChangeArrowheads="1"/>
          </p:cNvSpPr>
          <p:nvPr/>
        </p:nvSpPr>
        <p:spPr bwMode="auto">
          <a:xfrm rot="-2519598">
            <a:off x="4834790" y="4215041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1401</a:t>
            </a:r>
          </a:p>
        </p:txBody>
      </p:sp>
      <p:sp>
        <p:nvSpPr>
          <p:cNvPr id="17516" name="Oval 108"/>
          <p:cNvSpPr>
            <a:spLocks noChangeAspect="1" noChangeArrowheads="1"/>
          </p:cNvSpPr>
          <p:nvPr/>
        </p:nvSpPr>
        <p:spPr bwMode="auto">
          <a:xfrm rot="-632404">
            <a:off x="4889500" y="3941763"/>
            <a:ext cx="66675" cy="65087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517" name="Text Box 109"/>
          <p:cNvSpPr txBox="1">
            <a:spLocks noChangeArrowheads="1"/>
          </p:cNvSpPr>
          <p:nvPr/>
        </p:nvSpPr>
        <p:spPr bwMode="auto">
          <a:xfrm rot="-2519598">
            <a:off x="4610953" y="3975328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1201</a:t>
            </a:r>
          </a:p>
        </p:txBody>
      </p:sp>
      <p:sp>
        <p:nvSpPr>
          <p:cNvPr id="17518" name="Oval 110"/>
          <p:cNvSpPr>
            <a:spLocks noChangeAspect="1" noChangeArrowheads="1"/>
          </p:cNvSpPr>
          <p:nvPr/>
        </p:nvSpPr>
        <p:spPr bwMode="auto">
          <a:xfrm rot="-632404">
            <a:off x="4421188" y="3440113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519" name="Text Box 111"/>
          <p:cNvSpPr txBox="1">
            <a:spLocks noChangeArrowheads="1"/>
          </p:cNvSpPr>
          <p:nvPr/>
        </p:nvSpPr>
        <p:spPr bwMode="auto">
          <a:xfrm rot="-2519598">
            <a:off x="4179470" y="3446691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801</a:t>
            </a:r>
          </a:p>
        </p:txBody>
      </p:sp>
      <p:sp>
        <p:nvSpPr>
          <p:cNvPr id="17520" name="Oval 112"/>
          <p:cNvSpPr>
            <a:spLocks noChangeAspect="1" noChangeArrowheads="1"/>
          </p:cNvSpPr>
          <p:nvPr/>
        </p:nvSpPr>
        <p:spPr bwMode="auto">
          <a:xfrm rot="-632404">
            <a:off x="4667250" y="3689350"/>
            <a:ext cx="66675" cy="65088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521" name="Text Box 113"/>
          <p:cNvSpPr txBox="1">
            <a:spLocks noChangeArrowheads="1"/>
          </p:cNvSpPr>
          <p:nvPr/>
        </p:nvSpPr>
        <p:spPr bwMode="auto">
          <a:xfrm rot="-2519598">
            <a:off x="4528403" y="3506222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1001</a:t>
            </a:r>
          </a:p>
        </p:txBody>
      </p:sp>
      <p:sp>
        <p:nvSpPr>
          <p:cNvPr id="17522" name="Oval 114"/>
          <p:cNvSpPr>
            <a:spLocks noChangeAspect="1" noChangeArrowheads="1"/>
          </p:cNvSpPr>
          <p:nvPr/>
        </p:nvSpPr>
        <p:spPr bwMode="auto">
          <a:xfrm rot="-632404">
            <a:off x="4192588" y="3197225"/>
            <a:ext cx="65087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523" name="Text Box 115"/>
          <p:cNvSpPr txBox="1">
            <a:spLocks noChangeArrowheads="1"/>
          </p:cNvSpPr>
          <p:nvPr/>
        </p:nvSpPr>
        <p:spPr bwMode="auto">
          <a:xfrm rot="-2519598">
            <a:off x="3953251" y="3203803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601</a:t>
            </a:r>
          </a:p>
        </p:txBody>
      </p:sp>
      <p:sp>
        <p:nvSpPr>
          <p:cNvPr id="17524" name="Oval 116"/>
          <p:cNvSpPr>
            <a:spLocks noChangeAspect="1" noChangeArrowheads="1"/>
          </p:cNvSpPr>
          <p:nvPr/>
        </p:nvSpPr>
        <p:spPr bwMode="auto">
          <a:xfrm rot="-632404">
            <a:off x="3957638" y="2943225"/>
            <a:ext cx="66675" cy="65088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525" name="Text Box 117"/>
          <p:cNvSpPr txBox="1">
            <a:spLocks noChangeArrowheads="1"/>
          </p:cNvSpPr>
          <p:nvPr/>
        </p:nvSpPr>
        <p:spPr bwMode="auto">
          <a:xfrm rot="-2519598">
            <a:off x="3892926" y="2786291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401</a:t>
            </a:r>
          </a:p>
        </p:txBody>
      </p:sp>
      <p:sp>
        <p:nvSpPr>
          <p:cNvPr id="17526" name="Oval 118"/>
          <p:cNvSpPr>
            <a:spLocks noChangeAspect="1" noChangeArrowheads="1"/>
          </p:cNvSpPr>
          <p:nvPr/>
        </p:nvSpPr>
        <p:spPr bwMode="auto">
          <a:xfrm rot="-632404">
            <a:off x="3548063" y="2509838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527" name="Text Box 119"/>
          <p:cNvSpPr txBox="1">
            <a:spLocks noChangeArrowheads="1"/>
          </p:cNvSpPr>
          <p:nvPr/>
        </p:nvSpPr>
        <p:spPr bwMode="auto">
          <a:xfrm rot="-2519598">
            <a:off x="3395881" y="2482285"/>
            <a:ext cx="25039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1</a:t>
            </a:r>
          </a:p>
        </p:txBody>
      </p:sp>
      <p:sp>
        <p:nvSpPr>
          <p:cNvPr id="17528" name="Oval 120"/>
          <p:cNvSpPr>
            <a:spLocks noChangeAspect="1" noChangeArrowheads="1"/>
          </p:cNvSpPr>
          <p:nvPr/>
        </p:nvSpPr>
        <p:spPr bwMode="auto">
          <a:xfrm rot="-632404">
            <a:off x="3729038" y="2700338"/>
            <a:ext cx="66675" cy="65087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529" name="Text Box 121"/>
          <p:cNvSpPr txBox="1">
            <a:spLocks noChangeArrowheads="1"/>
          </p:cNvSpPr>
          <p:nvPr/>
        </p:nvSpPr>
        <p:spPr bwMode="auto">
          <a:xfrm rot="-2519598">
            <a:off x="3677820" y="2550547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201</a:t>
            </a:r>
          </a:p>
        </p:txBody>
      </p:sp>
      <p:sp>
        <p:nvSpPr>
          <p:cNvPr id="17530" name="Oval 122"/>
          <p:cNvSpPr>
            <a:spLocks noChangeAspect="1" noChangeArrowheads="1"/>
          </p:cNvSpPr>
          <p:nvPr/>
        </p:nvSpPr>
        <p:spPr bwMode="auto">
          <a:xfrm rot="-632404">
            <a:off x="4879975" y="3533775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531" name="Text Box 123"/>
          <p:cNvSpPr txBox="1">
            <a:spLocks noChangeArrowheads="1"/>
          </p:cNvSpPr>
          <p:nvPr/>
        </p:nvSpPr>
        <p:spPr bwMode="auto">
          <a:xfrm rot="-1871178">
            <a:off x="4816534" y="3383191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1601</a:t>
            </a:r>
          </a:p>
        </p:txBody>
      </p:sp>
      <p:sp>
        <p:nvSpPr>
          <p:cNvPr id="17532" name="Oval 124"/>
          <p:cNvSpPr>
            <a:spLocks noChangeAspect="1" noChangeArrowheads="1"/>
          </p:cNvSpPr>
          <p:nvPr/>
        </p:nvSpPr>
        <p:spPr bwMode="auto">
          <a:xfrm rot="-632404">
            <a:off x="5110163" y="3898900"/>
            <a:ext cx="65087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533" name="Text Box 125"/>
          <p:cNvSpPr txBox="1">
            <a:spLocks noChangeArrowheads="1"/>
          </p:cNvSpPr>
          <p:nvPr/>
        </p:nvSpPr>
        <p:spPr bwMode="auto">
          <a:xfrm rot="-1871178">
            <a:off x="5042753" y="3749903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1801</a:t>
            </a:r>
          </a:p>
        </p:txBody>
      </p:sp>
      <p:sp>
        <p:nvSpPr>
          <p:cNvPr id="17534" name="Oval 126"/>
          <p:cNvSpPr>
            <a:spLocks noChangeAspect="1" noChangeArrowheads="1"/>
          </p:cNvSpPr>
          <p:nvPr/>
        </p:nvSpPr>
        <p:spPr bwMode="auto">
          <a:xfrm rot="-632404">
            <a:off x="4200525" y="2447925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535" name="Text Box 127"/>
          <p:cNvSpPr txBox="1">
            <a:spLocks noChangeArrowheads="1"/>
          </p:cNvSpPr>
          <p:nvPr/>
        </p:nvSpPr>
        <p:spPr bwMode="auto">
          <a:xfrm rot="-1871178">
            <a:off x="4135497" y="2296547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1001</a:t>
            </a:r>
          </a:p>
        </p:txBody>
      </p:sp>
      <p:sp>
        <p:nvSpPr>
          <p:cNvPr id="17536" name="Oval 128"/>
          <p:cNvSpPr>
            <a:spLocks noChangeAspect="1" noChangeArrowheads="1"/>
          </p:cNvSpPr>
          <p:nvPr/>
        </p:nvSpPr>
        <p:spPr bwMode="auto">
          <a:xfrm rot="-632404">
            <a:off x="4430713" y="2816225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537" name="Text Box 129"/>
          <p:cNvSpPr txBox="1">
            <a:spLocks noChangeArrowheads="1"/>
          </p:cNvSpPr>
          <p:nvPr/>
        </p:nvSpPr>
        <p:spPr bwMode="auto">
          <a:xfrm rot="-1871178">
            <a:off x="4364890" y="2663260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1201</a:t>
            </a:r>
          </a:p>
        </p:txBody>
      </p:sp>
      <p:sp>
        <p:nvSpPr>
          <p:cNvPr id="17538" name="Oval 130"/>
          <p:cNvSpPr>
            <a:spLocks noChangeAspect="1" noChangeArrowheads="1"/>
          </p:cNvSpPr>
          <p:nvPr/>
        </p:nvSpPr>
        <p:spPr bwMode="auto">
          <a:xfrm rot="-632404">
            <a:off x="4657725" y="3175000"/>
            <a:ext cx="66675" cy="65088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539" name="Text Box 131"/>
          <p:cNvSpPr txBox="1">
            <a:spLocks noChangeArrowheads="1"/>
          </p:cNvSpPr>
          <p:nvPr/>
        </p:nvSpPr>
        <p:spPr bwMode="auto">
          <a:xfrm rot="-1871178">
            <a:off x="4593490" y="3017272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1401</a:t>
            </a:r>
          </a:p>
        </p:txBody>
      </p:sp>
      <p:sp>
        <p:nvSpPr>
          <p:cNvPr id="17540" name="Oval 132"/>
          <p:cNvSpPr>
            <a:spLocks noChangeAspect="1" noChangeArrowheads="1"/>
          </p:cNvSpPr>
          <p:nvPr/>
        </p:nvSpPr>
        <p:spPr bwMode="auto">
          <a:xfrm rot="-632404">
            <a:off x="3975100" y="2085975"/>
            <a:ext cx="65088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541" name="Text Box 133"/>
          <p:cNvSpPr txBox="1">
            <a:spLocks noChangeArrowheads="1"/>
          </p:cNvSpPr>
          <p:nvPr/>
        </p:nvSpPr>
        <p:spPr bwMode="auto">
          <a:xfrm rot="-1871178">
            <a:off x="3938170" y="1952060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801</a:t>
            </a:r>
          </a:p>
        </p:txBody>
      </p:sp>
      <p:sp>
        <p:nvSpPr>
          <p:cNvPr id="17542" name="Oval 134"/>
          <p:cNvSpPr>
            <a:spLocks noChangeAspect="1" noChangeArrowheads="1"/>
          </p:cNvSpPr>
          <p:nvPr/>
        </p:nvSpPr>
        <p:spPr bwMode="auto">
          <a:xfrm rot="-632404">
            <a:off x="5335588" y="4260850"/>
            <a:ext cx="66675" cy="6667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543" name="Text Box 135"/>
          <p:cNvSpPr txBox="1">
            <a:spLocks noChangeArrowheads="1"/>
          </p:cNvSpPr>
          <p:nvPr/>
        </p:nvSpPr>
        <p:spPr bwMode="auto">
          <a:xfrm rot="-1871178">
            <a:off x="5274528" y="4114235"/>
            <a:ext cx="44755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2001</a:t>
            </a:r>
          </a:p>
        </p:txBody>
      </p:sp>
      <p:sp>
        <p:nvSpPr>
          <p:cNvPr id="17544" name="Oval 136"/>
          <p:cNvSpPr>
            <a:spLocks noChangeAspect="1" noChangeArrowheads="1"/>
          </p:cNvSpPr>
          <p:nvPr/>
        </p:nvSpPr>
        <p:spPr bwMode="auto">
          <a:xfrm rot="-632404">
            <a:off x="3744913" y="1724025"/>
            <a:ext cx="66675" cy="65088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7545" name="Text Box 137"/>
          <p:cNvSpPr txBox="1">
            <a:spLocks noChangeArrowheads="1"/>
          </p:cNvSpPr>
          <p:nvPr/>
        </p:nvSpPr>
        <p:spPr bwMode="auto">
          <a:xfrm rot="-1871178">
            <a:off x="3707189" y="1594872"/>
            <a:ext cx="3818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>
                <a:latin typeface="+mn-lt"/>
              </a:rPr>
              <a:t>601</a:t>
            </a:r>
          </a:p>
        </p:txBody>
      </p:sp>
      <p:sp>
        <p:nvSpPr>
          <p:cNvPr id="17546" name="Text Box 138"/>
          <p:cNvSpPr txBox="1">
            <a:spLocks noChangeArrowheads="1"/>
          </p:cNvSpPr>
          <p:nvPr/>
        </p:nvSpPr>
        <p:spPr bwMode="auto">
          <a:xfrm rot="3284381">
            <a:off x="3529745" y="1494731"/>
            <a:ext cx="30809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+mn-lt"/>
              </a:rPr>
              <a:t>A</a:t>
            </a:r>
          </a:p>
        </p:txBody>
      </p:sp>
      <p:sp>
        <p:nvSpPr>
          <p:cNvPr id="17547" name="Text Box 139"/>
          <p:cNvSpPr txBox="1">
            <a:spLocks noChangeArrowheads="1"/>
          </p:cNvSpPr>
          <p:nvPr/>
        </p:nvSpPr>
        <p:spPr bwMode="auto">
          <a:xfrm rot="321773">
            <a:off x="4573480" y="4438750"/>
            <a:ext cx="31771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+mn-lt"/>
              </a:rPr>
              <a:t>G</a:t>
            </a:r>
          </a:p>
        </p:txBody>
      </p:sp>
      <p:sp>
        <p:nvSpPr>
          <p:cNvPr id="17548" name="Text Box 140"/>
          <p:cNvSpPr txBox="1">
            <a:spLocks noChangeArrowheads="1"/>
          </p:cNvSpPr>
          <p:nvPr/>
        </p:nvSpPr>
        <p:spPr bwMode="auto">
          <a:xfrm rot="2851321">
            <a:off x="3463101" y="5872570"/>
            <a:ext cx="30168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latin typeface="+mn-lt"/>
              </a:rPr>
              <a:t>H</a:t>
            </a:r>
          </a:p>
        </p:txBody>
      </p:sp>
      <p:sp>
        <p:nvSpPr>
          <p:cNvPr id="17549" name="Text Box 141"/>
          <p:cNvSpPr txBox="1">
            <a:spLocks noChangeArrowheads="1"/>
          </p:cNvSpPr>
          <p:nvPr/>
        </p:nvSpPr>
        <p:spPr bwMode="auto">
          <a:xfrm rot="2976700">
            <a:off x="5168901" y="4238724"/>
            <a:ext cx="2603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dirty="0">
                <a:latin typeface="+mn-lt"/>
              </a:rPr>
              <a:t>C</a:t>
            </a:r>
          </a:p>
        </p:txBody>
      </p:sp>
      <p:sp>
        <p:nvSpPr>
          <p:cNvPr id="17550" name="Text Box 142"/>
          <p:cNvSpPr txBox="1">
            <a:spLocks noChangeArrowheads="1"/>
          </p:cNvSpPr>
          <p:nvPr/>
        </p:nvSpPr>
        <p:spPr bwMode="auto">
          <a:xfrm rot="-4731426">
            <a:off x="3577370" y="2238475"/>
            <a:ext cx="30809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+mn-lt"/>
              </a:rPr>
              <a:t>B</a:t>
            </a:r>
          </a:p>
        </p:txBody>
      </p:sp>
      <p:sp>
        <p:nvSpPr>
          <p:cNvPr id="17551" name="Text Box 143"/>
          <p:cNvSpPr txBox="1">
            <a:spLocks noChangeArrowheads="1"/>
          </p:cNvSpPr>
          <p:nvPr/>
        </p:nvSpPr>
        <p:spPr bwMode="auto">
          <a:xfrm rot="3908938">
            <a:off x="3777333" y="5323781"/>
            <a:ext cx="32092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+mn-lt"/>
              </a:rPr>
              <a:t>D</a:t>
            </a:r>
          </a:p>
        </p:txBody>
      </p:sp>
      <p:sp>
        <p:nvSpPr>
          <p:cNvPr id="17552" name="Text Box 144"/>
          <p:cNvSpPr txBox="1">
            <a:spLocks noChangeArrowheads="1"/>
          </p:cNvSpPr>
          <p:nvPr/>
        </p:nvSpPr>
        <p:spPr bwMode="auto">
          <a:xfrm rot="505166">
            <a:off x="4749801" y="3560068"/>
            <a:ext cx="29527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+mn-lt"/>
              </a:rPr>
              <a:t>E</a:t>
            </a:r>
          </a:p>
        </p:txBody>
      </p:sp>
      <p:sp>
        <p:nvSpPr>
          <p:cNvPr id="17553" name="Text Box 145"/>
          <p:cNvSpPr txBox="1">
            <a:spLocks noChangeArrowheads="1"/>
          </p:cNvSpPr>
          <p:nvPr/>
        </p:nvSpPr>
        <p:spPr bwMode="auto">
          <a:xfrm rot="3810581">
            <a:off x="3307588" y="5505550"/>
            <a:ext cx="28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+mn-lt"/>
              </a:rPr>
              <a:t>F</a:t>
            </a:r>
          </a:p>
        </p:txBody>
      </p:sp>
      <p:sp>
        <p:nvSpPr>
          <p:cNvPr id="17554" name="Text Box 146"/>
          <p:cNvSpPr txBox="1">
            <a:spLocks noChangeArrowheads="1"/>
          </p:cNvSpPr>
          <p:nvPr/>
        </p:nvSpPr>
        <p:spPr bwMode="auto">
          <a:xfrm rot="321773">
            <a:off x="1243699" y="3924400"/>
            <a:ext cx="31771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+mn-lt"/>
              </a:rPr>
              <a:t>G</a:t>
            </a:r>
          </a:p>
        </p:txBody>
      </p:sp>
      <p:sp>
        <p:nvSpPr>
          <p:cNvPr id="17555" name="Freeform 148"/>
          <p:cNvSpPr>
            <a:spLocks/>
          </p:cNvSpPr>
          <p:nvPr/>
        </p:nvSpPr>
        <p:spPr bwMode="auto">
          <a:xfrm>
            <a:off x="2682875" y="2763838"/>
            <a:ext cx="2305050" cy="2886075"/>
          </a:xfrm>
          <a:custGeom>
            <a:avLst/>
            <a:gdLst>
              <a:gd name="T0" fmla="*/ 0 w 1872"/>
              <a:gd name="T1" fmla="*/ 2147483647 h 2346"/>
              <a:gd name="T2" fmla="*/ 354784443 w 1872"/>
              <a:gd name="T3" fmla="*/ 2147483647 h 2346"/>
              <a:gd name="T4" fmla="*/ 591308123 w 1872"/>
              <a:gd name="T5" fmla="*/ 2147483647 h 2346"/>
              <a:gd name="T6" fmla="*/ 927898436 w 1872"/>
              <a:gd name="T7" fmla="*/ 2147483647 h 2346"/>
              <a:gd name="T8" fmla="*/ 1146227987 w 1872"/>
              <a:gd name="T9" fmla="*/ 2147483647 h 2346"/>
              <a:gd name="T10" fmla="*/ 1146227987 w 1872"/>
              <a:gd name="T11" fmla="*/ 1879666280 h 2346"/>
              <a:gd name="T12" fmla="*/ 1519206712 w 1872"/>
              <a:gd name="T13" fmla="*/ 1498285037 h 2346"/>
              <a:gd name="T14" fmla="*/ 1992252841 w 1872"/>
              <a:gd name="T15" fmla="*/ 1216789197 h 2346"/>
              <a:gd name="T16" fmla="*/ 2147483647 w 1872"/>
              <a:gd name="T17" fmla="*/ 862648504 h 2346"/>
              <a:gd name="T18" fmla="*/ 2147483647 w 1872"/>
              <a:gd name="T19" fmla="*/ 0 h 234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872"/>
              <a:gd name="T31" fmla="*/ 0 h 2346"/>
              <a:gd name="T32" fmla="*/ 1872 w 1872"/>
              <a:gd name="T33" fmla="*/ 2346 h 234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872" h="2346">
                <a:moveTo>
                  <a:pt x="0" y="2346"/>
                </a:moveTo>
                <a:cubicBezTo>
                  <a:pt x="84" y="2264"/>
                  <a:pt x="169" y="2183"/>
                  <a:pt x="234" y="2106"/>
                </a:cubicBezTo>
                <a:cubicBezTo>
                  <a:pt x="299" y="2029"/>
                  <a:pt x="327" y="1963"/>
                  <a:pt x="390" y="1884"/>
                </a:cubicBezTo>
                <a:cubicBezTo>
                  <a:pt x="453" y="1805"/>
                  <a:pt x="551" y="1703"/>
                  <a:pt x="612" y="1632"/>
                </a:cubicBezTo>
                <a:cubicBezTo>
                  <a:pt x="673" y="1561"/>
                  <a:pt x="732" y="1523"/>
                  <a:pt x="756" y="1458"/>
                </a:cubicBezTo>
                <a:cubicBezTo>
                  <a:pt x="780" y="1393"/>
                  <a:pt x="715" y="1320"/>
                  <a:pt x="756" y="1242"/>
                </a:cubicBezTo>
                <a:cubicBezTo>
                  <a:pt x="797" y="1164"/>
                  <a:pt x="909" y="1063"/>
                  <a:pt x="1002" y="990"/>
                </a:cubicBezTo>
                <a:cubicBezTo>
                  <a:pt x="1095" y="917"/>
                  <a:pt x="1220" y="874"/>
                  <a:pt x="1314" y="804"/>
                </a:cubicBezTo>
                <a:cubicBezTo>
                  <a:pt x="1408" y="734"/>
                  <a:pt x="1473" y="704"/>
                  <a:pt x="1566" y="570"/>
                </a:cubicBezTo>
                <a:cubicBezTo>
                  <a:pt x="1659" y="436"/>
                  <a:pt x="1765" y="218"/>
                  <a:pt x="1872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56" name="Line 149"/>
          <p:cNvSpPr>
            <a:spLocks noChangeShapeType="1"/>
          </p:cNvSpPr>
          <p:nvPr/>
        </p:nvSpPr>
        <p:spPr bwMode="auto">
          <a:xfrm flipH="1" flipV="1">
            <a:off x="3783013" y="1766888"/>
            <a:ext cx="790575" cy="1262062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57" name="Line 150"/>
          <p:cNvSpPr>
            <a:spLocks noChangeShapeType="1"/>
          </p:cNvSpPr>
          <p:nvPr/>
        </p:nvSpPr>
        <p:spPr bwMode="auto">
          <a:xfrm flipV="1">
            <a:off x="3451225" y="2527300"/>
            <a:ext cx="258763" cy="1077913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58" name="Line 151"/>
          <p:cNvSpPr>
            <a:spLocks noChangeShapeType="1"/>
          </p:cNvSpPr>
          <p:nvPr/>
        </p:nvSpPr>
        <p:spPr bwMode="auto">
          <a:xfrm flipH="1" flipV="1">
            <a:off x="3568700" y="2533650"/>
            <a:ext cx="584200" cy="612775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59" name="Line 152"/>
          <p:cNvSpPr>
            <a:spLocks noChangeShapeType="1"/>
          </p:cNvSpPr>
          <p:nvPr/>
        </p:nvSpPr>
        <p:spPr bwMode="auto">
          <a:xfrm flipH="1" flipV="1">
            <a:off x="2682875" y="3154363"/>
            <a:ext cx="406400" cy="768350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60" name="Line 153"/>
          <p:cNvSpPr>
            <a:spLocks noChangeShapeType="1"/>
          </p:cNvSpPr>
          <p:nvPr/>
        </p:nvSpPr>
        <p:spPr bwMode="auto">
          <a:xfrm flipH="1" flipV="1">
            <a:off x="2794000" y="3663950"/>
            <a:ext cx="398463" cy="36513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61" name="Line 154"/>
          <p:cNvSpPr>
            <a:spLocks noChangeShapeType="1"/>
          </p:cNvSpPr>
          <p:nvPr/>
        </p:nvSpPr>
        <p:spPr bwMode="auto">
          <a:xfrm flipH="1" flipV="1">
            <a:off x="1524000" y="4129088"/>
            <a:ext cx="915988" cy="125412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62" name="Line 155"/>
          <p:cNvSpPr>
            <a:spLocks noChangeShapeType="1"/>
          </p:cNvSpPr>
          <p:nvPr/>
        </p:nvSpPr>
        <p:spPr bwMode="auto">
          <a:xfrm flipH="1" flipV="1">
            <a:off x="1162050" y="4033838"/>
            <a:ext cx="1395413" cy="1122362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63" name="Freeform 156"/>
          <p:cNvSpPr>
            <a:spLocks/>
          </p:cNvSpPr>
          <p:nvPr/>
        </p:nvSpPr>
        <p:spPr bwMode="auto">
          <a:xfrm>
            <a:off x="2106613" y="2808288"/>
            <a:ext cx="2592387" cy="2724150"/>
          </a:xfrm>
          <a:custGeom>
            <a:avLst/>
            <a:gdLst>
              <a:gd name="T0" fmla="*/ 2147483647 w 2106"/>
              <a:gd name="T1" fmla="*/ 0 h 2214"/>
              <a:gd name="T2" fmla="*/ 2147483647 w 2106"/>
              <a:gd name="T3" fmla="*/ 299758570 h 2214"/>
              <a:gd name="T4" fmla="*/ 2147483647 w 2106"/>
              <a:gd name="T5" fmla="*/ 426928655 h 2214"/>
              <a:gd name="T6" fmla="*/ 1836476996 w 2106"/>
              <a:gd name="T7" fmla="*/ 853858541 h 2214"/>
              <a:gd name="T8" fmla="*/ 1445543741 w 2106"/>
              <a:gd name="T9" fmla="*/ 1017362837 h 2214"/>
              <a:gd name="T10" fmla="*/ 1127342232 w 2106"/>
              <a:gd name="T11" fmla="*/ 1453375833 h 2214"/>
              <a:gd name="T12" fmla="*/ 636402555 w 2106"/>
              <a:gd name="T13" fmla="*/ 1535128597 h 2214"/>
              <a:gd name="T14" fmla="*/ 390933409 w 2106"/>
              <a:gd name="T15" fmla="*/ 1798552802 h 2214"/>
              <a:gd name="T16" fmla="*/ 500030260 w 2106"/>
              <a:gd name="T17" fmla="*/ 2147483647 h 2214"/>
              <a:gd name="T18" fmla="*/ 572762315 w 2106"/>
              <a:gd name="T19" fmla="*/ 2147483647 h 2214"/>
              <a:gd name="T20" fmla="*/ 463665464 w 2106"/>
              <a:gd name="T21" fmla="*/ 2147483647 h 2214"/>
              <a:gd name="T22" fmla="*/ 0 w 2106"/>
              <a:gd name="T23" fmla="*/ 2147483647 h 221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106"/>
              <a:gd name="T37" fmla="*/ 0 h 2214"/>
              <a:gd name="T38" fmla="*/ 2106 w 2106"/>
              <a:gd name="T39" fmla="*/ 2214 h 221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106" h="2214">
                <a:moveTo>
                  <a:pt x="2106" y="0"/>
                </a:moveTo>
                <a:cubicBezTo>
                  <a:pt x="2082" y="75"/>
                  <a:pt x="2059" y="151"/>
                  <a:pt x="1980" y="198"/>
                </a:cubicBezTo>
                <a:cubicBezTo>
                  <a:pt x="1901" y="245"/>
                  <a:pt x="1760" y="221"/>
                  <a:pt x="1632" y="282"/>
                </a:cubicBezTo>
                <a:cubicBezTo>
                  <a:pt x="1504" y="343"/>
                  <a:pt x="1325" y="499"/>
                  <a:pt x="1212" y="564"/>
                </a:cubicBezTo>
                <a:cubicBezTo>
                  <a:pt x="1099" y="629"/>
                  <a:pt x="1032" y="606"/>
                  <a:pt x="954" y="672"/>
                </a:cubicBezTo>
                <a:cubicBezTo>
                  <a:pt x="876" y="738"/>
                  <a:pt x="833" y="903"/>
                  <a:pt x="744" y="960"/>
                </a:cubicBezTo>
                <a:cubicBezTo>
                  <a:pt x="655" y="1017"/>
                  <a:pt x="501" y="976"/>
                  <a:pt x="420" y="1014"/>
                </a:cubicBezTo>
                <a:cubicBezTo>
                  <a:pt x="339" y="1052"/>
                  <a:pt x="273" y="1086"/>
                  <a:pt x="258" y="1188"/>
                </a:cubicBezTo>
                <a:cubicBezTo>
                  <a:pt x="243" y="1290"/>
                  <a:pt x="310" y="1511"/>
                  <a:pt x="330" y="1626"/>
                </a:cubicBezTo>
                <a:cubicBezTo>
                  <a:pt x="350" y="1741"/>
                  <a:pt x="382" y="1811"/>
                  <a:pt x="378" y="1878"/>
                </a:cubicBezTo>
                <a:cubicBezTo>
                  <a:pt x="374" y="1945"/>
                  <a:pt x="369" y="1972"/>
                  <a:pt x="306" y="2028"/>
                </a:cubicBezTo>
                <a:cubicBezTo>
                  <a:pt x="243" y="2084"/>
                  <a:pt x="121" y="2149"/>
                  <a:pt x="0" y="2214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64" name="Line 157"/>
          <p:cNvSpPr>
            <a:spLocks noChangeShapeType="1"/>
          </p:cNvSpPr>
          <p:nvPr/>
        </p:nvSpPr>
        <p:spPr bwMode="auto">
          <a:xfrm>
            <a:off x="4573588" y="3036888"/>
            <a:ext cx="155575" cy="220662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65" name="Line 158"/>
          <p:cNvSpPr>
            <a:spLocks noChangeShapeType="1"/>
          </p:cNvSpPr>
          <p:nvPr/>
        </p:nvSpPr>
        <p:spPr bwMode="auto">
          <a:xfrm>
            <a:off x="4160838" y="3140075"/>
            <a:ext cx="14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66" name="Line 159"/>
          <p:cNvSpPr>
            <a:spLocks noChangeShapeType="1"/>
          </p:cNvSpPr>
          <p:nvPr/>
        </p:nvSpPr>
        <p:spPr bwMode="auto">
          <a:xfrm flipH="1">
            <a:off x="3141663" y="3597275"/>
            <a:ext cx="309562" cy="1336675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67" name="Line 160"/>
          <p:cNvSpPr>
            <a:spLocks noChangeShapeType="1"/>
          </p:cNvSpPr>
          <p:nvPr/>
        </p:nvSpPr>
        <p:spPr bwMode="auto">
          <a:xfrm>
            <a:off x="4175125" y="3154363"/>
            <a:ext cx="369888" cy="392112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68" name="Line 162"/>
          <p:cNvSpPr>
            <a:spLocks noChangeShapeType="1"/>
          </p:cNvSpPr>
          <p:nvPr/>
        </p:nvSpPr>
        <p:spPr bwMode="auto">
          <a:xfrm>
            <a:off x="3111500" y="3952875"/>
            <a:ext cx="392113" cy="722313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69" name="Line 163"/>
          <p:cNvSpPr>
            <a:spLocks noChangeShapeType="1"/>
          </p:cNvSpPr>
          <p:nvPr/>
        </p:nvSpPr>
        <p:spPr bwMode="auto">
          <a:xfrm>
            <a:off x="3228975" y="3708400"/>
            <a:ext cx="1004888" cy="66675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70" name="Line 164"/>
          <p:cNvSpPr>
            <a:spLocks noChangeShapeType="1"/>
          </p:cNvSpPr>
          <p:nvPr/>
        </p:nvSpPr>
        <p:spPr bwMode="auto">
          <a:xfrm>
            <a:off x="2838450" y="4535488"/>
            <a:ext cx="273050" cy="63500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71" name="Line 165"/>
          <p:cNvSpPr>
            <a:spLocks noChangeShapeType="1"/>
          </p:cNvSpPr>
          <p:nvPr/>
        </p:nvSpPr>
        <p:spPr bwMode="auto">
          <a:xfrm>
            <a:off x="2424113" y="4248150"/>
            <a:ext cx="1144587" cy="176213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72" name="Line 166"/>
          <p:cNvSpPr>
            <a:spLocks noChangeShapeType="1"/>
          </p:cNvSpPr>
          <p:nvPr/>
        </p:nvSpPr>
        <p:spPr bwMode="auto">
          <a:xfrm>
            <a:off x="2571750" y="5170488"/>
            <a:ext cx="347663" cy="258762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73" name="Line 167"/>
          <p:cNvSpPr>
            <a:spLocks noChangeShapeType="1"/>
          </p:cNvSpPr>
          <p:nvPr/>
        </p:nvSpPr>
        <p:spPr bwMode="auto">
          <a:xfrm>
            <a:off x="4721225" y="3265488"/>
            <a:ext cx="250825" cy="406400"/>
          </a:xfrm>
          <a:prstGeom prst="line">
            <a:avLst/>
          </a:prstGeom>
          <a:noFill/>
          <a:ln w="57150">
            <a:solidFill>
              <a:srgbClr val="996633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74" name="Line 168"/>
          <p:cNvSpPr>
            <a:spLocks noChangeShapeType="1"/>
          </p:cNvSpPr>
          <p:nvPr/>
        </p:nvSpPr>
        <p:spPr bwMode="auto">
          <a:xfrm>
            <a:off x="4537075" y="3560763"/>
            <a:ext cx="309563" cy="317500"/>
          </a:xfrm>
          <a:prstGeom prst="line">
            <a:avLst/>
          </a:prstGeom>
          <a:noFill/>
          <a:ln w="57150">
            <a:solidFill>
              <a:srgbClr val="996633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75" name="Line 169"/>
          <p:cNvSpPr>
            <a:spLocks noChangeShapeType="1"/>
          </p:cNvSpPr>
          <p:nvPr/>
        </p:nvSpPr>
        <p:spPr bwMode="auto">
          <a:xfrm flipH="1" flipV="1">
            <a:off x="4237038" y="3783013"/>
            <a:ext cx="650875" cy="53975"/>
          </a:xfrm>
          <a:prstGeom prst="line">
            <a:avLst/>
          </a:prstGeom>
          <a:noFill/>
          <a:ln w="57150">
            <a:solidFill>
              <a:srgbClr val="996633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76" name="Line 170"/>
          <p:cNvSpPr>
            <a:spLocks noChangeShapeType="1"/>
          </p:cNvSpPr>
          <p:nvPr/>
        </p:nvSpPr>
        <p:spPr bwMode="auto">
          <a:xfrm>
            <a:off x="3517900" y="4705350"/>
            <a:ext cx="317500" cy="561975"/>
          </a:xfrm>
          <a:prstGeom prst="line">
            <a:avLst/>
          </a:prstGeom>
          <a:noFill/>
          <a:ln w="57150">
            <a:solidFill>
              <a:srgbClr val="996633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77" name="Line 171"/>
          <p:cNvSpPr>
            <a:spLocks noChangeShapeType="1"/>
          </p:cNvSpPr>
          <p:nvPr/>
        </p:nvSpPr>
        <p:spPr bwMode="auto">
          <a:xfrm>
            <a:off x="3133725" y="5192713"/>
            <a:ext cx="177800" cy="414337"/>
          </a:xfrm>
          <a:prstGeom prst="line">
            <a:avLst/>
          </a:prstGeom>
          <a:noFill/>
          <a:ln w="57150">
            <a:solidFill>
              <a:srgbClr val="996633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78" name="Line 172"/>
          <p:cNvSpPr>
            <a:spLocks noChangeShapeType="1"/>
          </p:cNvSpPr>
          <p:nvPr/>
        </p:nvSpPr>
        <p:spPr bwMode="auto">
          <a:xfrm flipH="1" flipV="1">
            <a:off x="3568700" y="4424363"/>
            <a:ext cx="768350" cy="103187"/>
          </a:xfrm>
          <a:prstGeom prst="line">
            <a:avLst/>
          </a:prstGeom>
          <a:noFill/>
          <a:ln w="57150">
            <a:solidFill>
              <a:srgbClr val="996633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79" name="Line 173"/>
          <p:cNvSpPr>
            <a:spLocks noChangeShapeType="1"/>
          </p:cNvSpPr>
          <p:nvPr/>
        </p:nvSpPr>
        <p:spPr bwMode="auto">
          <a:xfrm>
            <a:off x="2927350" y="5443538"/>
            <a:ext cx="354013" cy="303212"/>
          </a:xfrm>
          <a:prstGeom prst="line">
            <a:avLst/>
          </a:prstGeom>
          <a:noFill/>
          <a:ln w="57150">
            <a:solidFill>
              <a:srgbClr val="996633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80" name="Freeform 174"/>
          <p:cNvSpPr>
            <a:spLocks/>
          </p:cNvSpPr>
          <p:nvPr/>
        </p:nvSpPr>
        <p:spPr bwMode="auto">
          <a:xfrm>
            <a:off x="3059113" y="3443288"/>
            <a:ext cx="2082800" cy="2554287"/>
          </a:xfrm>
          <a:custGeom>
            <a:avLst/>
            <a:gdLst>
              <a:gd name="T0" fmla="*/ 2147483647 w 1692"/>
              <a:gd name="T1" fmla="*/ 0 h 2076"/>
              <a:gd name="T2" fmla="*/ 2147483647 w 1692"/>
              <a:gd name="T3" fmla="*/ 345159711 h 2076"/>
              <a:gd name="T4" fmla="*/ 2147483647 w 1692"/>
              <a:gd name="T5" fmla="*/ 626736500 h 2076"/>
              <a:gd name="T6" fmla="*/ 1900168543 w 1692"/>
              <a:gd name="T7" fmla="*/ 844731904 h 2076"/>
              <a:gd name="T8" fmla="*/ 1654692415 w 1692"/>
              <a:gd name="T9" fmla="*/ 1117225968 h 2076"/>
              <a:gd name="T10" fmla="*/ 1554683577 w 1692"/>
              <a:gd name="T11" fmla="*/ 1380636383 h 2076"/>
              <a:gd name="T12" fmla="*/ 1454673508 w 1692"/>
              <a:gd name="T13" fmla="*/ 1816626885 h 2076"/>
              <a:gd name="T14" fmla="*/ 1245564818 w 1692"/>
              <a:gd name="T15" fmla="*/ 2080038223 h 2076"/>
              <a:gd name="T16" fmla="*/ 827345592 w 1692"/>
              <a:gd name="T17" fmla="*/ 2147483647 h 2076"/>
              <a:gd name="T18" fmla="*/ 418219380 w 1692"/>
              <a:gd name="T19" fmla="*/ 2147483647 h 2076"/>
              <a:gd name="T20" fmla="*/ 272750783 w 1692"/>
              <a:gd name="T21" fmla="*/ 2147483647 h 2076"/>
              <a:gd name="T22" fmla="*/ 200017753 w 1692"/>
              <a:gd name="T23" fmla="*/ 2147483647 h 2076"/>
              <a:gd name="T24" fmla="*/ 0 w 1692"/>
              <a:gd name="T25" fmla="*/ 2147483647 h 207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692"/>
              <a:gd name="T40" fmla="*/ 0 h 2076"/>
              <a:gd name="T41" fmla="*/ 1692 w 1692"/>
              <a:gd name="T42" fmla="*/ 2076 h 207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692" h="2076">
                <a:moveTo>
                  <a:pt x="1692" y="0"/>
                </a:moveTo>
                <a:cubicBezTo>
                  <a:pt x="1630" y="79"/>
                  <a:pt x="1569" y="159"/>
                  <a:pt x="1524" y="228"/>
                </a:cubicBezTo>
                <a:cubicBezTo>
                  <a:pt x="1479" y="297"/>
                  <a:pt x="1467" y="359"/>
                  <a:pt x="1422" y="414"/>
                </a:cubicBezTo>
                <a:cubicBezTo>
                  <a:pt x="1377" y="469"/>
                  <a:pt x="1309" y="504"/>
                  <a:pt x="1254" y="558"/>
                </a:cubicBezTo>
                <a:cubicBezTo>
                  <a:pt x="1199" y="612"/>
                  <a:pt x="1130" y="679"/>
                  <a:pt x="1092" y="738"/>
                </a:cubicBezTo>
                <a:cubicBezTo>
                  <a:pt x="1054" y="797"/>
                  <a:pt x="1048" y="835"/>
                  <a:pt x="1026" y="912"/>
                </a:cubicBezTo>
                <a:cubicBezTo>
                  <a:pt x="1004" y="989"/>
                  <a:pt x="994" y="1123"/>
                  <a:pt x="960" y="1200"/>
                </a:cubicBezTo>
                <a:cubicBezTo>
                  <a:pt x="926" y="1277"/>
                  <a:pt x="891" y="1324"/>
                  <a:pt x="822" y="1374"/>
                </a:cubicBezTo>
                <a:cubicBezTo>
                  <a:pt x="753" y="1424"/>
                  <a:pt x="637" y="1449"/>
                  <a:pt x="546" y="1500"/>
                </a:cubicBezTo>
                <a:cubicBezTo>
                  <a:pt x="455" y="1551"/>
                  <a:pt x="337" y="1634"/>
                  <a:pt x="276" y="1680"/>
                </a:cubicBezTo>
                <a:cubicBezTo>
                  <a:pt x="215" y="1726"/>
                  <a:pt x="204" y="1733"/>
                  <a:pt x="180" y="1776"/>
                </a:cubicBezTo>
                <a:cubicBezTo>
                  <a:pt x="156" y="1819"/>
                  <a:pt x="162" y="1888"/>
                  <a:pt x="132" y="1938"/>
                </a:cubicBezTo>
                <a:cubicBezTo>
                  <a:pt x="102" y="1988"/>
                  <a:pt x="23" y="2054"/>
                  <a:pt x="0" y="2076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81" name="Line 175"/>
          <p:cNvSpPr>
            <a:spLocks noChangeShapeType="1"/>
          </p:cNvSpPr>
          <p:nvPr/>
        </p:nvSpPr>
        <p:spPr bwMode="auto">
          <a:xfrm>
            <a:off x="4987925" y="3678238"/>
            <a:ext cx="509588" cy="820737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82" name="Line 176"/>
          <p:cNvSpPr>
            <a:spLocks noChangeShapeType="1"/>
          </p:cNvSpPr>
          <p:nvPr/>
        </p:nvSpPr>
        <p:spPr bwMode="auto">
          <a:xfrm>
            <a:off x="4862513" y="3892550"/>
            <a:ext cx="376237" cy="400050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83" name="Line 177"/>
          <p:cNvSpPr>
            <a:spLocks noChangeShapeType="1"/>
          </p:cNvSpPr>
          <p:nvPr/>
        </p:nvSpPr>
        <p:spPr bwMode="auto">
          <a:xfrm>
            <a:off x="4337050" y="4527550"/>
            <a:ext cx="303213" cy="44450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84" name="Line 178"/>
          <p:cNvSpPr>
            <a:spLocks noChangeShapeType="1"/>
          </p:cNvSpPr>
          <p:nvPr/>
        </p:nvSpPr>
        <p:spPr bwMode="auto">
          <a:xfrm>
            <a:off x="3267075" y="5732463"/>
            <a:ext cx="301625" cy="250825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85" name="Line 179"/>
          <p:cNvSpPr>
            <a:spLocks noChangeShapeType="1"/>
          </p:cNvSpPr>
          <p:nvPr/>
        </p:nvSpPr>
        <p:spPr bwMode="auto">
          <a:xfrm>
            <a:off x="3827463" y="5267325"/>
            <a:ext cx="80962" cy="131763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7586" name="Line 180"/>
          <p:cNvSpPr>
            <a:spLocks noChangeShapeType="1"/>
          </p:cNvSpPr>
          <p:nvPr/>
        </p:nvSpPr>
        <p:spPr bwMode="auto">
          <a:xfrm>
            <a:off x="3303588" y="5591175"/>
            <a:ext cx="58737" cy="103188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95" name="Text Box 205"/>
          <p:cNvSpPr txBox="1">
            <a:spLocks noChangeArrowheads="1"/>
          </p:cNvSpPr>
          <p:nvPr/>
        </p:nvSpPr>
        <p:spPr bwMode="auto">
          <a:xfrm rot="19534608">
            <a:off x="4835662" y="2276901"/>
            <a:ext cx="13260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n-lt"/>
              </a:rPr>
              <a:t>Shelf Margin</a:t>
            </a:r>
          </a:p>
        </p:txBody>
      </p:sp>
      <p:grpSp>
        <p:nvGrpSpPr>
          <p:cNvPr id="2" name="Group 195"/>
          <p:cNvGrpSpPr>
            <a:grpSpLocks/>
          </p:cNvGrpSpPr>
          <p:nvPr/>
        </p:nvGrpSpPr>
        <p:grpSpPr bwMode="auto">
          <a:xfrm>
            <a:off x="6599238" y="4513263"/>
            <a:ext cx="2119093" cy="1350433"/>
            <a:chOff x="6819899" y="276224"/>
            <a:chExt cx="2119440" cy="1351522"/>
          </a:xfrm>
        </p:grpSpPr>
        <p:sp>
          <p:nvSpPr>
            <p:cNvPr id="197" name="Rectangle 207"/>
            <p:cNvSpPr>
              <a:spLocks noChangeArrowheads="1"/>
            </p:cNvSpPr>
            <p:nvPr/>
          </p:nvSpPr>
          <p:spPr bwMode="auto">
            <a:xfrm>
              <a:off x="6819899" y="276224"/>
              <a:ext cx="2072135" cy="1332986"/>
            </a:xfrm>
            <a:prstGeom prst="rect">
              <a:avLst/>
            </a:prstGeom>
            <a:solidFill>
              <a:srgbClr val="EAEAEA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6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7605" name="Text Box 208"/>
            <p:cNvSpPr txBox="1">
              <a:spLocks noChangeArrowheads="1"/>
            </p:cNvSpPr>
            <p:nvPr/>
          </p:nvSpPr>
          <p:spPr bwMode="auto">
            <a:xfrm>
              <a:off x="7105649" y="315560"/>
              <a:ext cx="1833690" cy="13121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231775" indent="-231775">
                <a:spcBef>
                  <a:spcPct val="30000"/>
                </a:spcBef>
                <a:tabLst>
                  <a:tab pos="171450" algn="l"/>
                </a:tabLst>
              </a:pPr>
              <a:r>
                <a:rPr lang="en-US" sz="11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Undaform</a:t>
              </a:r>
            </a:p>
            <a:p>
              <a:pPr marL="231775" indent="-231775">
                <a:spcBef>
                  <a:spcPct val="30000"/>
                </a:spcBef>
                <a:tabLst>
                  <a:tab pos="171450" algn="l"/>
                </a:tabLst>
              </a:pPr>
              <a:r>
                <a:rPr lang="en-US" sz="11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Clinoform to SM</a:t>
              </a:r>
            </a:p>
            <a:p>
              <a:pPr marL="231775" indent="-231775">
                <a:spcBef>
                  <a:spcPct val="30000"/>
                </a:spcBef>
                <a:tabLst>
                  <a:tab pos="171450" algn="l"/>
                </a:tabLst>
              </a:pPr>
              <a:r>
                <a:rPr lang="en-US" sz="11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Clinoform beyond SM </a:t>
              </a:r>
            </a:p>
            <a:p>
              <a:pPr marL="231775" indent="-231775">
                <a:spcBef>
                  <a:spcPct val="30000"/>
                </a:spcBef>
                <a:tabLst>
                  <a:tab pos="171450" algn="l"/>
                </a:tabLst>
              </a:pPr>
              <a:r>
                <a:rPr lang="en-US" sz="11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Fondoform </a:t>
              </a:r>
            </a:p>
            <a:p>
              <a:pPr marL="231775" indent="-231775">
                <a:spcBef>
                  <a:spcPct val="30000"/>
                </a:spcBef>
                <a:tabLst>
                  <a:tab pos="171450" algn="l"/>
                </a:tabLst>
              </a:pPr>
              <a:r>
                <a:rPr lang="en-US" altLang="ko-KR" sz="11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Sequence absent or below resolution </a:t>
              </a:r>
              <a:endParaRPr lang="en-US" sz="11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7606" name="Freeform 209"/>
            <p:cNvSpPr>
              <a:spLocks/>
            </p:cNvSpPr>
            <p:nvPr/>
          </p:nvSpPr>
          <p:spPr bwMode="auto">
            <a:xfrm>
              <a:off x="6950567" y="407486"/>
              <a:ext cx="193947" cy="85560"/>
            </a:xfrm>
            <a:custGeom>
              <a:avLst/>
              <a:gdLst>
                <a:gd name="T0" fmla="*/ 0 w 367"/>
                <a:gd name="T1" fmla="*/ 0 h 216"/>
                <a:gd name="T2" fmla="*/ 102494383 w 367"/>
                <a:gd name="T3" fmla="*/ 33891269 h 216"/>
                <a:gd name="T4" fmla="*/ 0 60000 65536"/>
                <a:gd name="T5" fmla="*/ 0 60000 65536"/>
                <a:gd name="T6" fmla="*/ 0 w 367"/>
                <a:gd name="T7" fmla="*/ 0 h 216"/>
                <a:gd name="T8" fmla="*/ 367 w 367"/>
                <a:gd name="T9" fmla="*/ 216 h 2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7" h="216">
                  <a:moveTo>
                    <a:pt x="0" y="0"/>
                  </a:moveTo>
                  <a:cubicBezTo>
                    <a:pt x="0" y="0"/>
                    <a:pt x="183" y="108"/>
                    <a:pt x="367" y="216"/>
                  </a:cubicBezTo>
                </a:path>
              </a:pathLst>
            </a:custGeom>
            <a:noFill/>
            <a:ln w="57150" cmpd="sng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07" name="Freeform 210"/>
            <p:cNvSpPr>
              <a:spLocks/>
            </p:cNvSpPr>
            <p:nvPr/>
          </p:nvSpPr>
          <p:spPr bwMode="auto">
            <a:xfrm>
              <a:off x="6950567" y="621339"/>
              <a:ext cx="193947" cy="85560"/>
            </a:xfrm>
            <a:custGeom>
              <a:avLst/>
              <a:gdLst>
                <a:gd name="T0" fmla="*/ 0 w 367"/>
                <a:gd name="T1" fmla="*/ 0 h 216"/>
                <a:gd name="T2" fmla="*/ 102494383 w 367"/>
                <a:gd name="T3" fmla="*/ 33891269 h 216"/>
                <a:gd name="T4" fmla="*/ 0 60000 65536"/>
                <a:gd name="T5" fmla="*/ 0 60000 65536"/>
                <a:gd name="T6" fmla="*/ 0 w 367"/>
                <a:gd name="T7" fmla="*/ 0 h 216"/>
                <a:gd name="T8" fmla="*/ 367 w 367"/>
                <a:gd name="T9" fmla="*/ 216 h 2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7" h="216">
                  <a:moveTo>
                    <a:pt x="0" y="0"/>
                  </a:moveTo>
                  <a:cubicBezTo>
                    <a:pt x="0" y="0"/>
                    <a:pt x="183" y="108"/>
                    <a:pt x="367" y="216"/>
                  </a:cubicBezTo>
                </a:path>
              </a:pathLst>
            </a:custGeom>
            <a:noFill/>
            <a:ln w="57150" cmpd="sng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08" name="Freeform 211"/>
            <p:cNvSpPr>
              <a:spLocks/>
            </p:cNvSpPr>
            <p:nvPr/>
          </p:nvSpPr>
          <p:spPr bwMode="auto">
            <a:xfrm>
              <a:off x="6950567" y="835192"/>
              <a:ext cx="193947" cy="85560"/>
            </a:xfrm>
            <a:custGeom>
              <a:avLst/>
              <a:gdLst>
                <a:gd name="T0" fmla="*/ 0 w 367"/>
                <a:gd name="T1" fmla="*/ 0 h 216"/>
                <a:gd name="T2" fmla="*/ 102494383 w 367"/>
                <a:gd name="T3" fmla="*/ 33891269 h 216"/>
                <a:gd name="T4" fmla="*/ 0 60000 65536"/>
                <a:gd name="T5" fmla="*/ 0 60000 65536"/>
                <a:gd name="T6" fmla="*/ 0 w 367"/>
                <a:gd name="T7" fmla="*/ 0 h 216"/>
                <a:gd name="T8" fmla="*/ 367 w 367"/>
                <a:gd name="T9" fmla="*/ 216 h 2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7" h="216">
                  <a:moveTo>
                    <a:pt x="0" y="0"/>
                  </a:moveTo>
                  <a:cubicBezTo>
                    <a:pt x="0" y="0"/>
                    <a:pt x="183" y="108"/>
                    <a:pt x="367" y="216"/>
                  </a:cubicBezTo>
                </a:path>
              </a:pathLst>
            </a:custGeom>
            <a:noFill/>
            <a:ln w="57150" cmpd="sng">
              <a:solidFill>
                <a:srgbClr val="9966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09" name="Freeform 212"/>
            <p:cNvSpPr>
              <a:spLocks/>
            </p:cNvSpPr>
            <p:nvPr/>
          </p:nvSpPr>
          <p:spPr bwMode="auto">
            <a:xfrm>
              <a:off x="6950567" y="1049045"/>
              <a:ext cx="193947" cy="85560"/>
            </a:xfrm>
            <a:custGeom>
              <a:avLst/>
              <a:gdLst>
                <a:gd name="T0" fmla="*/ 0 w 367"/>
                <a:gd name="T1" fmla="*/ 0 h 216"/>
                <a:gd name="T2" fmla="*/ 102494383 w 367"/>
                <a:gd name="T3" fmla="*/ 33891269 h 216"/>
                <a:gd name="T4" fmla="*/ 0 60000 65536"/>
                <a:gd name="T5" fmla="*/ 0 60000 65536"/>
                <a:gd name="T6" fmla="*/ 0 w 367"/>
                <a:gd name="T7" fmla="*/ 0 h 216"/>
                <a:gd name="T8" fmla="*/ 367 w 367"/>
                <a:gd name="T9" fmla="*/ 216 h 2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7" h="216">
                  <a:moveTo>
                    <a:pt x="0" y="0"/>
                  </a:moveTo>
                  <a:cubicBezTo>
                    <a:pt x="0" y="0"/>
                    <a:pt x="183" y="108"/>
                    <a:pt x="367" y="216"/>
                  </a:cubicBezTo>
                </a:path>
              </a:pathLst>
            </a:custGeom>
            <a:noFill/>
            <a:ln w="57150" cmpd="sng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10" name="Freeform 213"/>
            <p:cNvSpPr>
              <a:spLocks/>
            </p:cNvSpPr>
            <p:nvPr/>
          </p:nvSpPr>
          <p:spPr bwMode="auto">
            <a:xfrm>
              <a:off x="6950567" y="1262898"/>
              <a:ext cx="193947" cy="85560"/>
            </a:xfrm>
            <a:custGeom>
              <a:avLst/>
              <a:gdLst>
                <a:gd name="T0" fmla="*/ 0 w 367"/>
                <a:gd name="T1" fmla="*/ 0 h 216"/>
                <a:gd name="T2" fmla="*/ 102494383 w 367"/>
                <a:gd name="T3" fmla="*/ 33891269 h 216"/>
                <a:gd name="T4" fmla="*/ 0 60000 65536"/>
                <a:gd name="T5" fmla="*/ 0 60000 65536"/>
                <a:gd name="T6" fmla="*/ 0 w 367"/>
                <a:gd name="T7" fmla="*/ 0 h 216"/>
                <a:gd name="T8" fmla="*/ 367 w 367"/>
                <a:gd name="T9" fmla="*/ 216 h 2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7" h="216">
                  <a:moveTo>
                    <a:pt x="0" y="0"/>
                  </a:moveTo>
                  <a:cubicBezTo>
                    <a:pt x="0" y="0"/>
                    <a:pt x="183" y="108"/>
                    <a:pt x="367" y="216"/>
                  </a:cubicBezTo>
                </a:path>
              </a:pathLst>
            </a:custGeom>
            <a:noFill/>
            <a:ln w="57150" cmpd="sng">
              <a:solidFill>
                <a:srgbClr val="00009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3" name="Group 204"/>
          <p:cNvGrpSpPr>
            <a:grpSpLocks/>
          </p:cNvGrpSpPr>
          <p:nvPr/>
        </p:nvGrpSpPr>
        <p:grpSpPr bwMode="auto">
          <a:xfrm>
            <a:off x="434975" y="1497013"/>
            <a:ext cx="1997541" cy="499944"/>
            <a:chOff x="845760" y="1999203"/>
            <a:chExt cx="1997456" cy="500884"/>
          </a:xfrm>
        </p:grpSpPr>
        <p:grpSp>
          <p:nvGrpSpPr>
            <p:cNvPr id="4" name="Group 182"/>
            <p:cNvGrpSpPr>
              <a:grpSpLocks/>
            </p:cNvGrpSpPr>
            <p:nvPr/>
          </p:nvGrpSpPr>
          <p:grpSpPr bwMode="auto">
            <a:xfrm>
              <a:off x="947915" y="2243556"/>
              <a:ext cx="1692377" cy="35694"/>
              <a:chOff x="4412" y="975"/>
              <a:chExt cx="1375" cy="29"/>
            </a:xfrm>
          </p:grpSpPr>
          <p:grpSp>
            <p:nvGrpSpPr>
              <p:cNvPr id="5" name="Group 183"/>
              <p:cNvGrpSpPr>
                <a:grpSpLocks/>
              </p:cNvGrpSpPr>
              <p:nvPr/>
            </p:nvGrpSpPr>
            <p:grpSpPr bwMode="auto">
              <a:xfrm>
                <a:off x="4412" y="975"/>
                <a:ext cx="456" cy="29"/>
                <a:chOff x="4412" y="975"/>
                <a:chExt cx="456" cy="29"/>
              </a:xfrm>
            </p:grpSpPr>
            <p:sp>
              <p:nvSpPr>
                <p:cNvPr id="17599" name="Rectangle 184"/>
                <p:cNvSpPr>
                  <a:spLocks noChangeAspect="1" noChangeArrowheads="1"/>
                </p:cNvSpPr>
                <p:nvPr/>
              </p:nvSpPr>
              <p:spPr bwMode="auto">
                <a:xfrm>
                  <a:off x="4412" y="975"/>
                  <a:ext cx="92" cy="29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17600" name="Rectangle 185"/>
                <p:cNvSpPr>
                  <a:spLocks noChangeAspect="1" noChangeArrowheads="1"/>
                </p:cNvSpPr>
                <p:nvPr/>
              </p:nvSpPr>
              <p:spPr bwMode="auto">
                <a:xfrm>
                  <a:off x="4503" y="975"/>
                  <a:ext cx="92" cy="29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17601" name="Rectangle 186"/>
                <p:cNvSpPr>
                  <a:spLocks noChangeAspect="1" noChangeArrowheads="1"/>
                </p:cNvSpPr>
                <p:nvPr/>
              </p:nvSpPr>
              <p:spPr bwMode="auto">
                <a:xfrm>
                  <a:off x="4594" y="975"/>
                  <a:ext cx="92" cy="29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17602" name="Rectangle 187"/>
                <p:cNvSpPr>
                  <a:spLocks noChangeAspect="1" noChangeArrowheads="1"/>
                </p:cNvSpPr>
                <p:nvPr/>
              </p:nvSpPr>
              <p:spPr bwMode="auto">
                <a:xfrm>
                  <a:off x="4685" y="975"/>
                  <a:ext cx="92" cy="29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17603" name="Rectangle 188"/>
                <p:cNvSpPr>
                  <a:spLocks noChangeAspect="1" noChangeArrowheads="1"/>
                </p:cNvSpPr>
                <p:nvPr/>
              </p:nvSpPr>
              <p:spPr bwMode="auto">
                <a:xfrm>
                  <a:off x="4776" y="975"/>
                  <a:ext cx="92" cy="29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n-lt"/>
                  </a:endParaRPr>
                </a:p>
              </p:txBody>
            </p:sp>
          </p:grpSp>
          <p:sp>
            <p:nvSpPr>
              <p:cNvPr id="17597" name="Rectangle 189"/>
              <p:cNvSpPr>
                <a:spLocks noChangeArrowheads="1"/>
              </p:cNvSpPr>
              <p:nvPr/>
            </p:nvSpPr>
            <p:spPr bwMode="auto">
              <a:xfrm>
                <a:off x="4867" y="975"/>
                <a:ext cx="461" cy="2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7598" name="Rectangle 190"/>
              <p:cNvSpPr>
                <a:spLocks noChangeArrowheads="1"/>
              </p:cNvSpPr>
              <p:nvPr/>
            </p:nvSpPr>
            <p:spPr bwMode="auto">
              <a:xfrm>
                <a:off x="5326" y="975"/>
                <a:ext cx="461" cy="29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</p:grpSp>
        <p:sp>
          <p:nvSpPr>
            <p:cNvPr id="17591" name="Text Box 191"/>
            <p:cNvSpPr txBox="1">
              <a:spLocks noChangeArrowheads="1"/>
            </p:cNvSpPr>
            <p:nvPr/>
          </p:nvSpPr>
          <p:spPr bwMode="auto">
            <a:xfrm>
              <a:off x="845760" y="2253403"/>
              <a:ext cx="266409" cy="246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>
                  <a:latin typeface="+mn-lt"/>
                </a:rPr>
                <a:t>0</a:t>
              </a:r>
            </a:p>
          </p:txBody>
        </p:sp>
        <p:sp>
          <p:nvSpPr>
            <p:cNvPr id="17592" name="Text Box 192"/>
            <p:cNvSpPr txBox="1">
              <a:spLocks noChangeArrowheads="1"/>
            </p:cNvSpPr>
            <p:nvPr/>
          </p:nvSpPr>
          <p:spPr bwMode="auto">
            <a:xfrm>
              <a:off x="1933805" y="2253402"/>
              <a:ext cx="348157" cy="246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>
                  <a:latin typeface="+mn-lt"/>
                </a:rPr>
                <a:t>10</a:t>
              </a:r>
            </a:p>
          </p:txBody>
        </p:sp>
        <p:sp>
          <p:nvSpPr>
            <p:cNvPr id="17593" name="Text Box 193"/>
            <p:cNvSpPr txBox="1">
              <a:spLocks noChangeArrowheads="1"/>
            </p:cNvSpPr>
            <p:nvPr/>
          </p:nvSpPr>
          <p:spPr bwMode="auto">
            <a:xfrm>
              <a:off x="2495059" y="2253402"/>
              <a:ext cx="348157" cy="246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>
                  <a:latin typeface="+mn-lt"/>
                </a:rPr>
                <a:t>15</a:t>
              </a:r>
            </a:p>
          </p:txBody>
        </p:sp>
        <p:sp>
          <p:nvSpPr>
            <p:cNvPr id="17594" name="Text Box 194"/>
            <p:cNvSpPr txBox="1">
              <a:spLocks noChangeArrowheads="1"/>
            </p:cNvSpPr>
            <p:nvPr/>
          </p:nvSpPr>
          <p:spPr bwMode="auto">
            <a:xfrm>
              <a:off x="1407014" y="2253402"/>
              <a:ext cx="266409" cy="246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>
                  <a:latin typeface="+mn-lt"/>
                </a:rPr>
                <a:t>5</a:t>
              </a:r>
            </a:p>
          </p:txBody>
        </p:sp>
        <p:sp>
          <p:nvSpPr>
            <p:cNvPr id="17595" name="Text Box 195"/>
            <p:cNvSpPr txBox="1">
              <a:spLocks noChangeArrowheads="1"/>
            </p:cNvSpPr>
            <p:nvPr/>
          </p:nvSpPr>
          <p:spPr bwMode="auto">
            <a:xfrm>
              <a:off x="1525173" y="1999203"/>
              <a:ext cx="676759" cy="277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>
                  <a:latin typeface="+mn-lt"/>
                </a:rPr>
                <a:t>MILES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10"/>
          <p:cNvSpPr>
            <a:spLocks noChangeArrowheads="1"/>
          </p:cNvSpPr>
          <p:nvPr/>
        </p:nvSpPr>
        <p:spPr bwMode="auto">
          <a:xfrm>
            <a:off x="365125" y="1371600"/>
            <a:ext cx="5662613" cy="478472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619" name="Freeform 205"/>
          <p:cNvSpPr>
            <a:spLocks/>
          </p:cNvSpPr>
          <p:nvPr/>
        </p:nvSpPr>
        <p:spPr bwMode="auto">
          <a:xfrm>
            <a:off x="2951163" y="3287713"/>
            <a:ext cx="2959100" cy="2814637"/>
          </a:xfrm>
          <a:custGeom>
            <a:avLst/>
            <a:gdLst>
              <a:gd name="T0" fmla="*/ 2147483647 w 2283"/>
              <a:gd name="T1" fmla="*/ 0 h 2476"/>
              <a:gd name="T2" fmla="*/ 2147483647 w 2283"/>
              <a:gd name="T3" fmla="*/ 325644193 h 2476"/>
              <a:gd name="T4" fmla="*/ 2147483647 w 2283"/>
              <a:gd name="T5" fmla="*/ 613814851 h 2476"/>
              <a:gd name="T6" fmla="*/ 2147483647 w 2283"/>
              <a:gd name="T7" fmla="*/ 724947498 h 2476"/>
              <a:gd name="T8" fmla="*/ 2147483647 w 2283"/>
              <a:gd name="T9" fmla="*/ 864509559 h 2476"/>
              <a:gd name="T10" fmla="*/ 1911831179 w 2283"/>
              <a:gd name="T11" fmla="*/ 1125542029 h 2476"/>
              <a:gd name="T12" fmla="*/ 1790872347 w 2283"/>
              <a:gd name="T13" fmla="*/ 1329715955 h 2476"/>
              <a:gd name="T14" fmla="*/ 1681672142 w 2283"/>
              <a:gd name="T15" fmla="*/ 1692835815 h 2476"/>
              <a:gd name="T16" fmla="*/ 1609432804 w 2283"/>
              <a:gd name="T17" fmla="*/ 1841443133 h 2476"/>
              <a:gd name="T18" fmla="*/ 1355753599 w 2283"/>
              <a:gd name="T19" fmla="*/ 1981005194 h 2476"/>
              <a:gd name="T20" fmla="*/ 967676160 w 2283"/>
              <a:gd name="T21" fmla="*/ 2120567255 h 2476"/>
              <a:gd name="T22" fmla="*/ 497277806 w 2283"/>
              <a:gd name="T23" fmla="*/ 2147483647 h 2476"/>
              <a:gd name="T24" fmla="*/ 376318975 w 2283"/>
              <a:gd name="T25" fmla="*/ 2147483647 h 2476"/>
              <a:gd name="T26" fmla="*/ 267118688 w 2283"/>
              <a:gd name="T27" fmla="*/ 2147483647 h 2476"/>
              <a:gd name="T28" fmla="*/ 134399894 w 2283"/>
              <a:gd name="T29" fmla="*/ 2147483647 h 2476"/>
              <a:gd name="T30" fmla="*/ 0 w 2283"/>
              <a:gd name="T31" fmla="*/ 2147483647 h 2476"/>
              <a:gd name="T32" fmla="*/ 376318975 w 2283"/>
              <a:gd name="T33" fmla="*/ 2147483647 h 2476"/>
              <a:gd name="T34" fmla="*/ 460318235 w 2283"/>
              <a:gd name="T35" fmla="*/ 2147483647 h 2476"/>
              <a:gd name="T36" fmla="*/ 932396393 w 2283"/>
              <a:gd name="T37" fmla="*/ 2147483647 h 2476"/>
              <a:gd name="T38" fmla="*/ 1088634991 w 2283"/>
              <a:gd name="T39" fmla="*/ 2147483647 h 2476"/>
              <a:gd name="T40" fmla="*/ 1416233338 w 2283"/>
              <a:gd name="T41" fmla="*/ 2147483647 h 2476"/>
              <a:gd name="T42" fmla="*/ 1900071256 w 2283"/>
              <a:gd name="T43" fmla="*/ 2074046189 h 2476"/>
              <a:gd name="T44" fmla="*/ 2093270722 w 2283"/>
              <a:gd name="T45" fmla="*/ 2147483647 h 2476"/>
              <a:gd name="T46" fmla="*/ 2147483647 w 2283"/>
              <a:gd name="T47" fmla="*/ 1730310486 h 2476"/>
              <a:gd name="T48" fmla="*/ 2147483647 w 2283"/>
              <a:gd name="T49" fmla="*/ 1274149632 h 2476"/>
              <a:gd name="T50" fmla="*/ 2147483647 w 2283"/>
              <a:gd name="T51" fmla="*/ 1469278016 h 2476"/>
              <a:gd name="T52" fmla="*/ 2147483647 w 2283"/>
              <a:gd name="T53" fmla="*/ 1236674960 h 2476"/>
              <a:gd name="T54" fmla="*/ 2147483647 w 2283"/>
              <a:gd name="T55" fmla="*/ 1395620041 h 2476"/>
              <a:gd name="T56" fmla="*/ 2147483647 w 2283"/>
              <a:gd name="T57" fmla="*/ 1209536914 h 2476"/>
              <a:gd name="T58" fmla="*/ 2147483647 w 2283"/>
              <a:gd name="T59" fmla="*/ 817988493 h 2476"/>
              <a:gd name="T60" fmla="*/ 2147483647 w 2283"/>
              <a:gd name="T61" fmla="*/ 733992756 h 2476"/>
              <a:gd name="T62" fmla="*/ 2147483647 w 2283"/>
              <a:gd name="T63" fmla="*/ 361827497 h 2476"/>
              <a:gd name="T64" fmla="*/ 2147483647 w 2283"/>
              <a:gd name="T65" fmla="*/ 372165259 h 2476"/>
              <a:gd name="T66" fmla="*/ 2147483647 w 2283"/>
              <a:gd name="T67" fmla="*/ 102087425 h 2476"/>
              <a:gd name="T68" fmla="*/ 2147483647 w 2283"/>
              <a:gd name="T69" fmla="*/ 148607354 h 247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283"/>
              <a:gd name="T106" fmla="*/ 0 h 2476"/>
              <a:gd name="T107" fmla="*/ 2283 w 2283"/>
              <a:gd name="T108" fmla="*/ 2476 h 247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283" h="2476">
                <a:moveTo>
                  <a:pt x="1844" y="0"/>
                </a:moveTo>
                <a:lnTo>
                  <a:pt x="1620" y="252"/>
                </a:lnTo>
                <a:lnTo>
                  <a:pt x="1520" y="475"/>
                </a:lnTo>
                <a:lnTo>
                  <a:pt x="1469" y="561"/>
                </a:lnTo>
                <a:lnTo>
                  <a:pt x="1282" y="669"/>
                </a:lnTo>
                <a:lnTo>
                  <a:pt x="1138" y="871"/>
                </a:lnTo>
                <a:lnTo>
                  <a:pt x="1066" y="1029"/>
                </a:lnTo>
                <a:lnTo>
                  <a:pt x="1001" y="1310"/>
                </a:lnTo>
                <a:lnTo>
                  <a:pt x="958" y="1425"/>
                </a:lnTo>
                <a:lnTo>
                  <a:pt x="807" y="1533"/>
                </a:lnTo>
                <a:lnTo>
                  <a:pt x="576" y="1641"/>
                </a:lnTo>
                <a:lnTo>
                  <a:pt x="296" y="1792"/>
                </a:lnTo>
                <a:lnTo>
                  <a:pt x="224" y="1908"/>
                </a:lnTo>
                <a:lnTo>
                  <a:pt x="159" y="2037"/>
                </a:lnTo>
                <a:lnTo>
                  <a:pt x="80" y="2196"/>
                </a:lnTo>
                <a:lnTo>
                  <a:pt x="0" y="2289"/>
                </a:lnTo>
                <a:lnTo>
                  <a:pt x="224" y="2304"/>
                </a:lnTo>
                <a:lnTo>
                  <a:pt x="274" y="2476"/>
                </a:lnTo>
                <a:lnTo>
                  <a:pt x="555" y="2181"/>
                </a:lnTo>
                <a:lnTo>
                  <a:pt x="648" y="1972"/>
                </a:lnTo>
                <a:lnTo>
                  <a:pt x="843" y="1836"/>
                </a:lnTo>
                <a:lnTo>
                  <a:pt x="1131" y="1605"/>
                </a:lnTo>
                <a:lnTo>
                  <a:pt x="1246" y="1728"/>
                </a:lnTo>
                <a:lnTo>
                  <a:pt x="1397" y="1339"/>
                </a:lnTo>
                <a:lnTo>
                  <a:pt x="1476" y="986"/>
                </a:lnTo>
                <a:lnTo>
                  <a:pt x="1570" y="1137"/>
                </a:lnTo>
                <a:lnTo>
                  <a:pt x="1779" y="957"/>
                </a:lnTo>
                <a:lnTo>
                  <a:pt x="1944" y="1080"/>
                </a:lnTo>
                <a:lnTo>
                  <a:pt x="2211" y="936"/>
                </a:lnTo>
                <a:lnTo>
                  <a:pt x="2283" y="633"/>
                </a:lnTo>
                <a:lnTo>
                  <a:pt x="1995" y="568"/>
                </a:lnTo>
                <a:lnTo>
                  <a:pt x="2132" y="280"/>
                </a:lnTo>
                <a:lnTo>
                  <a:pt x="1930" y="288"/>
                </a:lnTo>
                <a:lnTo>
                  <a:pt x="1959" y="79"/>
                </a:lnTo>
                <a:lnTo>
                  <a:pt x="1836" y="115"/>
                </a:lnTo>
              </a:path>
            </a:pathLst>
          </a:custGeom>
          <a:solidFill>
            <a:srgbClr val="006600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Interpreted EODs</a:t>
            </a:r>
          </a:p>
        </p:txBody>
      </p:sp>
      <p:sp>
        <p:nvSpPr>
          <p:cNvPr id="18437" name="Freeform 204"/>
          <p:cNvSpPr>
            <a:spLocks/>
          </p:cNvSpPr>
          <p:nvPr/>
        </p:nvSpPr>
        <p:spPr bwMode="auto">
          <a:xfrm>
            <a:off x="2232025" y="2805113"/>
            <a:ext cx="3127375" cy="3092450"/>
          </a:xfrm>
          <a:custGeom>
            <a:avLst/>
            <a:gdLst>
              <a:gd name="T0" fmla="*/ 2147483647 w 2412"/>
              <a:gd name="T1" fmla="*/ 0 h 2721"/>
              <a:gd name="T2" fmla="*/ 2147483647 w 2412"/>
              <a:gd name="T3" fmla="*/ 474039257 h 2721"/>
              <a:gd name="T4" fmla="*/ 2147483647 w 2412"/>
              <a:gd name="T5" fmla="*/ 724620953 h 2721"/>
              <a:gd name="T6" fmla="*/ 2147483647 w 2412"/>
              <a:gd name="T7" fmla="*/ 846037929 h 2721"/>
              <a:gd name="T8" fmla="*/ 2147483647 w 2412"/>
              <a:gd name="T9" fmla="*/ 1032036058 h 2721"/>
              <a:gd name="T10" fmla="*/ 2147483647 w 2412"/>
              <a:gd name="T11" fmla="*/ 1282619033 h 2721"/>
              <a:gd name="T12" fmla="*/ 1997200898 w 2412"/>
              <a:gd name="T13" fmla="*/ 1375618665 h 2721"/>
              <a:gd name="T14" fmla="*/ 1913143005 w 2412"/>
              <a:gd name="T15" fmla="*/ 1441493168 h 2721"/>
              <a:gd name="T16" fmla="*/ 1839172577 w 2412"/>
              <a:gd name="T17" fmla="*/ 1525450712 h 2721"/>
              <a:gd name="T18" fmla="*/ 1743348135 w 2412"/>
              <a:gd name="T19" fmla="*/ 1627492434 h 2721"/>
              <a:gd name="T20" fmla="*/ 1743348135 w 2412"/>
              <a:gd name="T21" fmla="*/ 1897449243 h 2721"/>
              <a:gd name="T22" fmla="*/ 1550016276 w 2412"/>
              <a:gd name="T23" fmla="*/ 2119614589 h 2721"/>
              <a:gd name="T24" fmla="*/ 1101149653 w 2412"/>
              <a:gd name="T25" fmla="*/ 2147483647 h 2721"/>
              <a:gd name="T26" fmla="*/ 786775984 w 2412"/>
              <a:gd name="T27" fmla="*/ 2147483647 h 2721"/>
              <a:gd name="T28" fmla="*/ 460634307 w 2412"/>
              <a:gd name="T29" fmla="*/ 2147483647 h 2721"/>
              <a:gd name="T30" fmla="*/ 0 w 2412"/>
              <a:gd name="T31" fmla="*/ 2147483647 h 2721"/>
              <a:gd name="T32" fmla="*/ 521155212 w 2412"/>
              <a:gd name="T33" fmla="*/ 2147483647 h 2721"/>
              <a:gd name="T34" fmla="*/ 532923058 w 2412"/>
              <a:gd name="T35" fmla="*/ 2147483647 h 2721"/>
              <a:gd name="T36" fmla="*/ 749790770 w 2412"/>
              <a:gd name="T37" fmla="*/ 2147483647 h 2721"/>
              <a:gd name="T38" fmla="*/ 919586937 w 2412"/>
              <a:gd name="T39" fmla="*/ 2147483647 h 2721"/>
              <a:gd name="T40" fmla="*/ 1112918795 w 2412"/>
              <a:gd name="T41" fmla="*/ 2147483647 h 2721"/>
              <a:gd name="T42" fmla="*/ 1247410128 w 2412"/>
              <a:gd name="T43" fmla="*/ 2147483647 h 2721"/>
              <a:gd name="T44" fmla="*/ 1319698880 w 2412"/>
              <a:gd name="T45" fmla="*/ 2147483647 h 2721"/>
              <a:gd name="T46" fmla="*/ 1415524943 w 2412"/>
              <a:gd name="T47" fmla="*/ 2147483647 h 2721"/>
              <a:gd name="T48" fmla="*/ 1743348135 w 2412"/>
              <a:gd name="T49" fmla="*/ 2147483647 h 2721"/>
              <a:gd name="T50" fmla="*/ 2045953958 w 2412"/>
              <a:gd name="T51" fmla="*/ 2147483647 h 2721"/>
              <a:gd name="T52" fmla="*/ 2147483647 w 2412"/>
              <a:gd name="T53" fmla="*/ 2147483647 h 2721"/>
              <a:gd name="T54" fmla="*/ 2147483647 w 2412"/>
              <a:gd name="T55" fmla="*/ 2147483647 h 2721"/>
              <a:gd name="T56" fmla="*/ 2147483647 w 2412"/>
              <a:gd name="T57" fmla="*/ 2138988708 h 2721"/>
              <a:gd name="T58" fmla="*/ 2147483647 w 2412"/>
              <a:gd name="T59" fmla="*/ 1738575107 h 2721"/>
              <a:gd name="T60" fmla="*/ 2147483647 w 2412"/>
              <a:gd name="T61" fmla="*/ 1450534121 h 2721"/>
              <a:gd name="T62" fmla="*/ 2147483647 w 2412"/>
              <a:gd name="T63" fmla="*/ 1246451815 h 2721"/>
              <a:gd name="T64" fmla="*/ 2147483647 w 2412"/>
              <a:gd name="T65" fmla="*/ 1041078147 h 2721"/>
              <a:gd name="T66" fmla="*/ 2147483647 w 2412"/>
              <a:gd name="T67" fmla="*/ 817620586 h 2721"/>
              <a:gd name="T68" fmla="*/ 2147483647 w 2412"/>
              <a:gd name="T69" fmla="*/ 604497328 h 2721"/>
              <a:gd name="T70" fmla="*/ 2147483647 w 2412"/>
              <a:gd name="T71" fmla="*/ 529580594 h 2721"/>
              <a:gd name="T72" fmla="*/ 2147483647 w 2412"/>
              <a:gd name="T73" fmla="*/ 567038890 h 2721"/>
              <a:gd name="T74" fmla="*/ 2147483647 w 2412"/>
              <a:gd name="T75" fmla="*/ 288039921 h 2721"/>
              <a:gd name="T76" fmla="*/ 2147483647 w 2412"/>
              <a:gd name="T77" fmla="*/ 371998672 h 2721"/>
              <a:gd name="T78" fmla="*/ 2147483647 w 2412"/>
              <a:gd name="T79" fmla="*/ 18083045 h 272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2412"/>
              <a:gd name="T121" fmla="*/ 0 h 2721"/>
              <a:gd name="T122" fmla="*/ 2412 w 2412"/>
              <a:gd name="T123" fmla="*/ 2721 h 2721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2412" h="2721">
                <a:moveTo>
                  <a:pt x="2160" y="0"/>
                </a:moveTo>
                <a:lnTo>
                  <a:pt x="1980" y="367"/>
                </a:lnTo>
                <a:lnTo>
                  <a:pt x="1872" y="561"/>
                </a:lnTo>
                <a:lnTo>
                  <a:pt x="1793" y="655"/>
                </a:lnTo>
                <a:lnTo>
                  <a:pt x="1577" y="799"/>
                </a:lnTo>
                <a:lnTo>
                  <a:pt x="1289" y="993"/>
                </a:lnTo>
                <a:cubicBezTo>
                  <a:pt x="1255" y="1017"/>
                  <a:pt x="1221" y="1040"/>
                  <a:pt x="1188" y="1065"/>
                </a:cubicBezTo>
                <a:cubicBezTo>
                  <a:pt x="1164" y="1083"/>
                  <a:pt x="1169" y="1106"/>
                  <a:pt x="1138" y="1116"/>
                </a:cubicBezTo>
                <a:cubicBezTo>
                  <a:pt x="1115" y="1137"/>
                  <a:pt x="1108" y="1154"/>
                  <a:pt x="1094" y="1181"/>
                </a:cubicBezTo>
                <a:lnTo>
                  <a:pt x="1037" y="1260"/>
                </a:lnTo>
                <a:lnTo>
                  <a:pt x="1037" y="1469"/>
                </a:lnTo>
                <a:lnTo>
                  <a:pt x="922" y="1641"/>
                </a:lnTo>
                <a:lnTo>
                  <a:pt x="655" y="1893"/>
                </a:lnTo>
                <a:lnTo>
                  <a:pt x="468" y="2145"/>
                </a:lnTo>
                <a:lnTo>
                  <a:pt x="274" y="2376"/>
                </a:lnTo>
                <a:lnTo>
                  <a:pt x="0" y="2563"/>
                </a:lnTo>
                <a:lnTo>
                  <a:pt x="310" y="2520"/>
                </a:lnTo>
                <a:lnTo>
                  <a:pt x="317" y="2707"/>
                </a:lnTo>
                <a:lnTo>
                  <a:pt x="446" y="2621"/>
                </a:lnTo>
                <a:lnTo>
                  <a:pt x="547" y="2721"/>
                </a:lnTo>
                <a:lnTo>
                  <a:pt x="662" y="2549"/>
                </a:lnTo>
                <a:lnTo>
                  <a:pt x="742" y="2405"/>
                </a:lnTo>
                <a:lnTo>
                  <a:pt x="785" y="2297"/>
                </a:lnTo>
                <a:lnTo>
                  <a:pt x="842" y="2217"/>
                </a:lnTo>
                <a:lnTo>
                  <a:pt x="1037" y="2109"/>
                </a:lnTo>
                <a:lnTo>
                  <a:pt x="1217" y="2009"/>
                </a:lnTo>
                <a:lnTo>
                  <a:pt x="1375" y="1958"/>
                </a:lnTo>
                <a:lnTo>
                  <a:pt x="1526" y="1843"/>
                </a:lnTo>
                <a:lnTo>
                  <a:pt x="1577" y="1656"/>
                </a:lnTo>
                <a:lnTo>
                  <a:pt x="1656" y="1346"/>
                </a:lnTo>
                <a:lnTo>
                  <a:pt x="1836" y="1123"/>
                </a:lnTo>
                <a:lnTo>
                  <a:pt x="2002" y="965"/>
                </a:lnTo>
                <a:lnTo>
                  <a:pt x="2124" y="806"/>
                </a:lnTo>
                <a:lnTo>
                  <a:pt x="2210" y="633"/>
                </a:lnTo>
                <a:lnTo>
                  <a:pt x="2362" y="468"/>
                </a:lnTo>
                <a:lnTo>
                  <a:pt x="2412" y="410"/>
                </a:lnTo>
                <a:lnTo>
                  <a:pt x="2218" y="439"/>
                </a:lnTo>
                <a:lnTo>
                  <a:pt x="2318" y="223"/>
                </a:lnTo>
                <a:lnTo>
                  <a:pt x="2160" y="288"/>
                </a:lnTo>
                <a:lnTo>
                  <a:pt x="2210" y="14"/>
                </a:lnTo>
              </a:path>
            </a:pathLst>
          </a:custGeom>
          <a:solidFill>
            <a:srgbClr val="996633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38" name="Freeform 203"/>
          <p:cNvSpPr>
            <a:spLocks/>
          </p:cNvSpPr>
          <p:nvPr/>
        </p:nvSpPr>
        <p:spPr bwMode="auto">
          <a:xfrm>
            <a:off x="1887538" y="2722563"/>
            <a:ext cx="3173412" cy="2995612"/>
          </a:xfrm>
          <a:custGeom>
            <a:avLst/>
            <a:gdLst>
              <a:gd name="T0" fmla="*/ 2147483647 w 2448"/>
              <a:gd name="T1" fmla="*/ 166724291 h 2635"/>
              <a:gd name="T2" fmla="*/ 2147483647 w 2448"/>
              <a:gd name="T3" fmla="*/ 372222132 h 2635"/>
              <a:gd name="T4" fmla="*/ 2147483647 w 2448"/>
              <a:gd name="T5" fmla="*/ 445891423 h 2635"/>
              <a:gd name="T6" fmla="*/ 2147483647 w 2448"/>
              <a:gd name="T7" fmla="*/ 474325284 h 2635"/>
              <a:gd name="T8" fmla="*/ 2147483647 w 2448"/>
              <a:gd name="T9" fmla="*/ 604861302 h 2635"/>
              <a:gd name="T10" fmla="*/ 2147483647 w 2448"/>
              <a:gd name="T11" fmla="*/ 809066469 h 2635"/>
              <a:gd name="T12" fmla="*/ 2068654807 w 2448"/>
              <a:gd name="T13" fmla="*/ 921508173 h 2635"/>
              <a:gd name="T14" fmla="*/ 1754408068 w 2448"/>
              <a:gd name="T15" fmla="*/ 986130378 h 2635"/>
              <a:gd name="T16" fmla="*/ 1512419944 w 2448"/>
              <a:gd name="T17" fmla="*/ 1236863862 h 2635"/>
              <a:gd name="T18" fmla="*/ 1403190058 w 2448"/>
              <a:gd name="T19" fmla="*/ 1376446825 h 2635"/>
              <a:gd name="T20" fmla="*/ 1209935761 w 2448"/>
              <a:gd name="T21" fmla="*/ 1422974857 h 2635"/>
              <a:gd name="T22" fmla="*/ 907451902 w 2448"/>
              <a:gd name="T23" fmla="*/ 1433314547 h 2635"/>
              <a:gd name="T24" fmla="*/ 786459136 w 2448"/>
              <a:gd name="T25" fmla="*/ 1488889666 h 2635"/>
              <a:gd name="T26" fmla="*/ 640257815 w 2448"/>
              <a:gd name="T27" fmla="*/ 1572897509 h 2635"/>
              <a:gd name="T28" fmla="*/ 567997905 w 2448"/>
              <a:gd name="T29" fmla="*/ 1693094833 h 2635"/>
              <a:gd name="T30" fmla="*/ 665464912 w 2448"/>
              <a:gd name="T31" fmla="*/ 2056269737 h 2635"/>
              <a:gd name="T32" fmla="*/ 749487864 w 2448"/>
              <a:gd name="T33" fmla="*/ 2147483647 h 2635"/>
              <a:gd name="T34" fmla="*/ 821749071 w 2448"/>
              <a:gd name="T35" fmla="*/ 2147483647 h 2635"/>
              <a:gd name="T36" fmla="*/ 749487864 w 2448"/>
              <a:gd name="T37" fmla="*/ 2147483647 h 2635"/>
              <a:gd name="T38" fmla="*/ 470530898 w 2448"/>
              <a:gd name="T39" fmla="*/ 2147483647 h 2635"/>
              <a:gd name="T40" fmla="*/ 0 w 2448"/>
              <a:gd name="T41" fmla="*/ 2147483647 h 2635"/>
              <a:gd name="T42" fmla="*/ 435240963 w 2448"/>
              <a:gd name="T43" fmla="*/ 2147483647 h 2635"/>
              <a:gd name="T44" fmla="*/ 398270987 w 2448"/>
              <a:gd name="T45" fmla="*/ 2147483647 h 2635"/>
              <a:gd name="T46" fmla="*/ 773014919 w 2448"/>
              <a:gd name="T47" fmla="*/ 2147483647 h 2635"/>
              <a:gd name="T48" fmla="*/ 1003238868 w 2448"/>
              <a:gd name="T49" fmla="*/ 2147483647 h 2635"/>
              <a:gd name="T50" fmla="*/ 1512419944 w 2448"/>
              <a:gd name="T51" fmla="*/ 2147483647 h 2635"/>
              <a:gd name="T52" fmla="*/ 1740963852 w 2448"/>
              <a:gd name="T53" fmla="*/ 2147483647 h 2635"/>
              <a:gd name="T54" fmla="*/ 1996394897 w 2448"/>
              <a:gd name="T55" fmla="*/ 2147483647 h 2635"/>
              <a:gd name="T56" fmla="*/ 2147483647 w 2448"/>
              <a:gd name="T57" fmla="*/ 2000694618 h 2635"/>
              <a:gd name="T58" fmla="*/ 2147483647 w 2448"/>
              <a:gd name="T59" fmla="*/ 1721527557 h 2635"/>
              <a:gd name="T60" fmla="*/ 2147483647 w 2448"/>
              <a:gd name="T61" fmla="*/ 1600038767 h 2635"/>
              <a:gd name="T62" fmla="*/ 2147483647 w 2448"/>
              <a:gd name="T63" fmla="*/ 1376446825 h 2635"/>
              <a:gd name="T64" fmla="*/ 2147483647 w 2448"/>
              <a:gd name="T65" fmla="*/ 1190335545 h 2635"/>
              <a:gd name="T66" fmla="*/ 2147483647 w 2448"/>
              <a:gd name="T67" fmla="*/ 1061092272 h 2635"/>
              <a:gd name="T68" fmla="*/ 2147483647 w 2448"/>
              <a:gd name="T69" fmla="*/ 855594502 h 2635"/>
              <a:gd name="T70" fmla="*/ 2147483647 w 2448"/>
              <a:gd name="T71" fmla="*/ 622955474 h 2635"/>
              <a:gd name="T72" fmla="*/ 2147483647 w 2448"/>
              <a:gd name="T73" fmla="*/ 223592013 h 2635"/>
              <a:gd name="T74" fmla="*/ 2147483647 w 2448"/>
              <a:gd name="T75" fmla="*/ 46528051 h 2635"/>
              <a:gd name="T76" fmla="*/ 2147483647 w 2448"/>
              <a:gd name="T77" fmla="*/ 157677205 h 2635"/>
              <a:gd name="T78" fmla="*/ 2147483647 w 2448"/>
              <a:gd name="T79" fmla="*/ 0 h 2635"/>
              <a:gd name="T80" fmla="*/ 2147483647 w 2448"/>
              <a:gd name="T81" fmla="*/ 93056101 h 2635"/>
              <a:gd name="T82" fmla="*/ 2147483647 w 2448"/>
              <a:gd name="T83" fmla="*/ 111149137 h 263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2448"/>
              <a:gd name="T127" fmla="*/ 0 h 2635"/>
              <a:gd name="T128" fmla="*/ 2448 w 2448"/>
              <a:gd name="T129" fmla="*/ 2635 h 263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2448" h="2635">
                <a:moveTo>
                  <a:pt x="2188" y="129"/>
                </a:moveTo>
                <a:lnTo>
                  <a:pt x="2095" y="288"/>
                </a:lnTo>
                <a:lnTo>
                  <a:pt x="1958" y="345"/>
                </a:lnTo>
                <a:lnTo>
                  <a:pt x="1735" y="367"/>
                </a:lnTo>
                <a:lnTo>
                  <a:pt x="1591" y="468"/>
                </a:lnTo>
                <a:lnTo>
                  <a:pt x="1346" y="626"/>
                </a:lnTo>
                <a:lnTo>
                  <a:pt x="1231" y="713"/>
                </a:lnTo>
                <a:lnTo>
                  <a:pt x="1044" y="763"/>
                </a:lnTo>
                <a:lnTo>
                  <a:pt x="900" y="957"/>
                </a:lnTo>
                <a:lnTo>
                  <a:pt x="835" y="1065"/>
                </a:lnTo>
                <a:lnTo>
                  <a:pt x="720" y="1101"/>
                </a:lnTo>
                <a:lnTo>
                  <a:pt x="540" y="1109"/>
                </a:lnTo>
                <a:lnTo>
                  <a:pt x="468" y="1152"/>
                </a:lnTo>
                <a:lnTo>
                  <a:pt x="381" y="1217"/>
                </a:lnTo>
                <a:lnTo>
                  <a:pt x="338" y="1310"/>
                </a:lnTo>
                <a:lnTo>
                  <a:pt x="396" y="1591"/>
                </a:lnTo>
                <a:lnTo>
                  <a:pt x="446" y="1807"/>
                </a:lnTo>
                <a:lnTo>
                  <a:pt x="489" y="1980"/>
                </a:lnTo>
                <a:lnTo>
                  <a:pt x="446" y="2081"/>
                </a:lnTo>
                <a:lnTo>
                  <a:pt x="280" y="2210"/>
                </a:lnTo>
                <a:lnTo>
                  <a:pt x="0" y="2369"/>
                </a:lnTo>
                <a:lnTo>
                  <a:pt x="259" y="2397"/>
                </a:lnTo>
                <a:lnTo>
                  <a:pt x="237" y="2635"/>
                </a:lnTo>
                <a:lnTo>
                  <a:pt x="460" y="2477"/>
                </a:lnTo>
                <a:lnTo>
                  <a:pt x="597" y="2383"/>
                </a:lnTo>
                <a:lnTo>
                  <a:pt x="900" y="2052"/>
                </a:lnTo>
                <a:lnTo>
                  <a:pt x="1036" y="1850"/>
                </a:lnTo>
                <a:lnTo>
                  <a:pt x="1188" y="1677"/>
                </a:lnTo>
                <a:lnTo>
                  <a:pt x="1303" y="1548"/>
                </a:lnTo>
                <a:lnTo>
                  <a:pt x="1303" y="1332"/>
                </a:lnTo>
                <a:lnTo>
                  <a:pt x="1324" y="1238"/>
                </a:lnTo>
                <a:lnTo>
                  <a:pt x="1540" y="1065"/>
                </a:lnTo>
                <a:lnTo>
                  <a:pt x="1771" y="921"/>
                </a:lnTo>
                <a:lnTo>
                  <a:pt x="1965" y="821"/>
                </a:lnTo>
                <a:lnTo>
                  <a:pt x="2109" y="662"/>
                </a:lnTo>
                <a:lnTo>
                  <a:pt x="2232" y="482"/>
                </a:lnTo>
                <a:lnTo>
                  <a:pt x="2390" y="173"/>
                </a:lnTo>
                <a:lnTo>
                  <a:pt x="2448" y="36"/>
                </a:lnTo>
                <a:lnTo>
                  <a:pt x="2296" y="122"/>
                </a:lnTo>
                <a:lnTo>
                  <a:pt x="2311" y="0"/>
                </a:lnTo>
                <a:lnTo>
                  <a:pt x="2246" y="72"/>
                </a:lnTo>
                <a:lnTo>
                  <a:pt x="2203" y="86"/>
                </a:lnTo>
              </a:path>
            </a:pathLst>
          </a:custGeom>
          <a:solidFill>
            <a:srgbClr val="FFFF00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39" name="Freeform 202"/>
          <p:cNvSpPr>
            <a:spLocks/>
          </p:cNvSpPr>
          <p:nvPr/>
        </p:nvSpPr>
        <p:spPr bwMode="auto">
          <a:xfrm>
            <a:off x="636588" y="1436688"/>
            <a:ext cx="4191000" cy="3987800"/>
          </a:xfrm>
          <a:custGeom>
            <a:avLst/>
            <a:gdLst>
              <a:gd name="T0" fmla="*/ 2147483647 w 3233"/>
              <a:gd name="T1" fmla="*/ 1592964189 h 3507"/>
              <a:gd name="T2" fmla="*/ 2147483647 w 3233"/>
              <a:gd name="T3" fmla="*/ 1768810541 h 3507"/>
              <a:gd name="T4" fmla="*/ 2147483647 w 3233"/>
              <a:gd name="T5" fmla="*/ 1861905803 h 3507"/>
              <a:gd name="T6" fmla="*/ 2147483647 w 3233"/>
              <a:gd name="T7" fmla="*/ 1899402711 h 3507"/>
              <a:gd name="T8" fmla="*/ 2147483647 w 3233"/>
              <a:gd name="T9" fmla="*/ 1955001065 h 3507"/>
              <a:gd name="T10" fmla="*/ 2147483647 w 3233"/>
              <a:gd name="T11" fmla="*/ 2058440497 h 3507"/>
              <a:gd name="T12" fmla="*/ 2147483647 w 3233"/>
              <a:gd name="T13" fmla="*/ 2147483647 h 3507"/>
              <a:gd name="T14" fmla="*/ 2147483647 w 3233"/>
              <a:gd name="T15" fmla="*/ 2147483647 h 3507"/>
              <a:gd name="T16" fmla="*/ 2147483647 w 3233"/>
              <a:gd name="T17" fmla="*/ 2147483647 h 3507"/>
              <a:gd name="T18" fmla="*/ 2147483647 w 3233"/>
              <a:gd name="T19" fmla="*/ 2147483647 h 3507"/>
              <a:gd name="T20" fmla="*/ 2147483647 w 3233"/>
              <a:gd name="T21" fmla="*/ 2147483647 h 3507"/>
              <a:gd name="T22" fmla="*/ 2147483647 w 3233"/>
              <a:gd name="T23" fmla="*/ 2147483647 h 3507"/>
              <a:gd name="T24" fmla="*/ 2147483647 w 3233"/>
              <a:gd name="T25" fmla="*/ 2147483647 h 3507"/>
              <a:gd name="T26" fmla="*/ 2147483647 w 3233"/>
              <a:gd name="T27" fmla="*/ 2147483647 h 3507"/>
              <a:gd name="T28" fmla="*/ 2147483647 w 3233"/>
              <a:gd name="T29" fmla="*/ 2147483647 h 3507"/>
              <a:gd name="T30" fmla="*/ 2147483647 w 3233"/>
              <a:gd name="T31" fmla="*/ 2147483647 h 3507"/>
              <a:gd name="T32" fmla="*/ 2147483647 w 3233"/>
              <a:gd name="T33" fmla="*/ 2147483647 h 3507"/>
              <a:gd name="T34" fmla="*/ 2147483647 w 3233"/>
              <a:gd name="T35" fmla="*/ 2147483647 h 3507"/>
              <a:gd name="T36" fmla="*/ 2147483647 w 3233"/>
              <a:gd name="T37" fmla="*/ 2147483647 h 3507"/>
              <a:gd name="T38" fmla="*/ 2147483647 w 3233"/>
              <a:gd name="T39" fmla="*/ 2147483647 h 3507"/>
              <a:gd name="T40" fmla="*/ 2147483647 w 3233"/>
              <a:gd name="T41" fmla="*/ 2147483647 h 3507"/>
              <a:gd name="T42" fmla="*/ 2147483647 w 3233"/>
              <a:gd name="T43" fmla="*/ 2147483647 h 3507"/>
              <a:gd name="T44" fmla="*/ 1996366626 w 3233"/>
              <a:gd name="T45" fmla="*/ 2147483647 h 3507"/>
              <a:gd name="T46" fmla="*/ 1572895566 w 3233"/>
              <a:gd name="T47" fmla="*/ 2147483647 h 3507"/>
              <a:gd name="T48" fmla="*/ 1729177170 w 3233"/>
              <a:gd name="T49" fmla="*/ 2147483647 h 3507"/>
              <a:gd name="T50" fmla="*/ 1051957858 w 3233"/>
              <a:gd name="T51" fmla="*/ 2147483647 h 3507"/>
              <a:gd name="T52" fmla="*/ 1221682288 w 3233"/>
              <a:gd name="T53" fmla="*/ 2147483647 h 3507"/>
              <a:gd name="T54" fmla="*/ 423471222 w 3233"/>
              <a:gd name="T55" fmla="*/ 2147483647 h 3507"/>
              <a:gd name="T56" fmla="*/ 700744905 w 3233"/>
              <a:gd name="T57" fmla="*/ 2147483647 h 3507"/>
              <a:gd name="T58" fmla="*/ 72259424 w 3233"/>
              <a:gd name="T59" fmla="*/ 2147483647 h 3507"/>
              <a:gd name="T60" fmla="*/ 0 w 3233"/>
              <a:gd name="T61" fmla="*/ 2147483647 h 3507"/>
              <a:gd name="T62" fmla="*/ 593196949 w 3233"/>
              <a:gd name="T63" fmla="*/ 2147483647 h 3507"/>
              <a:gd name="T64" fmla="*/ 991461252 w 3233"/>
              <a:gd name="T65" fmla="*/ 2147483647 h 3507"/>
              <a:gd name="T66" fmla="*/ 1656917766 w 3233"/>
              <a:gd name="T67" fmla="*/ 2147483647 h 3507"/>
              <a:gd name="T68" fmla="*/ 1717413077 w 3233"/>
              <a:gd name="T69" fmla="*/ 2147483647 h 3507"/>
              <a:gd name="T70" fmla="*/ 2147483647 w 3233"/>
              <a:gd name="T71" fmla="*/ 2147483647 h 3507"/>
              <a:gd name="T72" fmla="*/ 2147483647 w 3233"/>
              <a:gd name="T73" fmla="*/ 1872249974 h 3507"/>
              <a:gd name="T74" fmla="*/ 2147483647 w 3233"/>
              <a:gd name="T75" fmla="*/ 1704160896 h 3507"/>
              <a:gd name="T76" fmla="*/ 2147483647 w 3233"/>
              <a:gd name="T77" fmla="*/ 1704160896 h 3507"/>
              <a:gd name="T78" fmla="*/ 2147483647 w 3233"/>
              <a:gd name="T79" fmla="*/ 1154640333 h 3507"/>
              <a:gd name="T80" fmla="*/ 2147483647 w 3233"/>
              <a:gd name="T81" fmla="*/ 950348364 h 3507"/>
              <a:gd name="T82" fmla="*/ 2147483647 w 3233"/>
              <a:gd name="T83" fmla="*/ 261184410 h 3507"/>
              <a:gd name="T84" fmla="*/ 2147483647 w 3233"/>
              <a:gd name="T85" fmla="*/ 74993851 h 3507"/>
              <a:gd name="T86" fmla="*/ 2147483647 w 3233"/>
              <a:gd name="T87" fmla="*/ 0 h 3507"/>
              <a:gd name="T88" fmla="*/ 2147483647 w 3233"/>
              <a:gd name="T89" fmla="*/ 558571713 h 3507"/>
              <a:gd name="T90" fmla="*/ 2147483647 w 3233"/>
              <a:gd name="T91" fmla="*/ 558571713 h 3507"/>
              <a:gd name="T92" fmla="*/ 2147483647 w 3233"/>
              <a:gd name="T93" fmla="*/ 1163691624 h 3507"/>
              <a:gd name="T94" fmla="*/ 2147483647 w 3233"/>
              <a:gd name="T95" fmla="*/ 1192137241 h 3507"/>
              <a:gd name="T96" fmla="*/ 2147483647 w 3233"/>
              <a:gd name="T97" fmla="*/ 1471423310 h 3507"/>
              <a:gd name="T98" fmla="*/ 2147483647 w 3233"/>
              <a:gd name="T99" fmla="*/ 1517970373 h 350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3233"/>
              <a:gd name="T151" fmla="*/ 0 h 3507"/>
              <a:gd name="T152" fmla="*/ 3233 w 3233"/>
              <a:gd name="T153" fmla="*/ 3507 h 350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3233" h="3507">
                <a:moveTo>
                  <a:pt x="3161" y="1232"/>
                </a:moveTo>
                <a:lnTo>
                  <a:pt x="3103" y="1368"/>
                </a:lnTo>
                <a:lnTo>
                  <a:pt x="3045" y="1440"/>
                </a:lnTo>
                <a:lnTo>
                  <a:pt x="2894" y="1469"/>
                </a:lnTo>
                <a:lnTo>
                  <a:pt x="2707" y="1512"/>
                </a:lnTo>
                <a:lnTo>
                  <a:pt x="2541" y="1592"/>
                </a:lnTo>
                <a:lnTo>
                  <a:pt x="2333" y="1750"/>
                </a:lnTo>
                <a:lnTo>
                  <a:pt x="2225" y="1822"/>
                </a:lnTo>
                <a:lnTo>
                  <a:pt x="2160" y="1851"/>
                </a:lnTo>
                <a:lnTo>
                  <a:pt x="2016" y="1880"/>
                </a:lnTo>
                <a:lnTo>
                  <a:pt x="1922" y="1995"/>
                </a:lnTo>
                <a:lnTo>
                  <a:pt x="1865" y="2132"/>
                </a:lnTo>
                <a:lnTo>
                  <a:pt x="1785" y="2211"/>
                </a:lnTo>
                <a:lnTo>
                  <a:pt x="1634" y="2218"/>
                </a:lnTo>
                <a:lnTo>
                  <a:pt x="1469" y="2247"/>
                </a:lnTo>
                <a:lnTo>
                  <a:pt x="1368" y="2304"/>
                </a:lnTo>
                <a:lnTo>
                  <a:pt x="1317" y="2376"/>
                </a:lnTo>
                <a:lnTo>
                  <a:pt x="1317" y="2528"/>
                </a:lnTo>
                <a:lnTo>
                  <a:pt x="1382" y="2852"/>
                </a:lnTo>
                <a:lnTo>
                  <a:pt x="1433" y="3060"/>
                </a:lnTo>
                <a:lnTo>
                  <a:pt x="1425" y="3183"/>
                </a:lnTo>
                <a:lnTo>
                  <a:pt x="1389" y="3262"/>
                </a:lnTo>
                <a:lnTo>
                  <a:pt x="1188" y="3377"/>
                </a:lnTo>
                <a:lnTo>
                  <a:pt x="936" y="3507"/>
                </a:lnTo>
                <a:lnTo>
                  <a:pt x="1029" y="3219"/>
                </a:lnTo>
                <a:lnTo>
                  <a:pt x="626" y="3233"/>
                </a:lnTo>
                <a:lnTo>
                  <a:pt x="727" y="3032"/>
                </a:lnTo>
                <a:lnTo>
                  <a:pt x="252" y="2952"/>
                </a:lnTo>
                <a:lnTo>
                  <a:pt x="417" y="2621"/>
                </a:lnTo>
                <a:lnTo>
                  <a:pt x="43" y="2304"/>
                </a:lnTo>
                <a:lnTo>
                  <a:pt x="0" y="1944"/>
                </a:lnTo>
                <a:lnTo>
                  <a:pt x="353" y="1959"/>
                </a:lnTo>
                <a:lnTo>
                  <a:pt x="590" y="1880"/>
                </a:lnTo>
                <a:lnTo>
                  <a:pt x="986" y="2024"/>
                </a:lnTo>
                <a:lnTo>
                  <a:pt x="1022" y="1793"/>
                </a:lnTo>
                <a:lnTo>
                  <a:pt x="1289" y="1836"/>
                </a:lnTo>
                <a:lnTo>
                  <a:pt x="1303" y="1448"/>
                </a:lnTo>
                <a:lnTo>
                  <a:pt x="1641" y="1318"/>
                </a:lnTo>
                <a:lnTo>
                  <a:pt x="2009" y="1318"/>
                </a:lnTo>
                <a:lnTo>
                  <a:pt x="2073" y="893"/>
                </a:lnTo>
                <a:lnTo>
                  <a:pt x="2282" y="735"/>
                </a:lnTo>
                <a:lnTo>
                  <a:pt x="2311" y="202"/>
                </a:lnTo>
                <a:lnTo>
                  <a:pt x="2563" y="58"/>
                </a:lnTo>
                <a:lnTo>
                  <a:pt x="2858" y="0"/>
                </a:lnTo>
                <a:lnTo>
                  <a:pt x="2887" y="432"/>
                </a:lnTo>
                <a:lnTo>
                  <a:pt x="3175" y="432"/>
                </a:lnTo>
                <a:lnTo>
                  <a:pt x="3002" y="900"/>
                </a:lnTo>
                <a:lnTo>
                  <a:pt x="3218" y="922"/>
                </a:lnTo>
                <a:lnTo>
                  <a:pt x="3117" y="1138"/>
                </a:lnTo>
                <a:lnTo>
                  <a:pt x="3233" y="1174"/>
                </a:lnTo>
              </a:path>
            </a:pathLst>
          </a:custGeom>
          <a:solidFill>
            <a:srgbClr val="FF9900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40" name="Text Box 3"/>
          <p:cNvSpPr txBox="1">
            <a:spLocks noChangeArrowheads="1"/>
          </p:cNvSpPr>
          <p:nvPr/>
        </p:nvSpPr>
        <p:spPr bwMode="auto">
          <a:xfrm rot="2851321">
            <a:off x="797719" y="3780631"/>
            <a:ext cx="209550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H</a:t>
            </a:r>
          </a:p>
        </p:txBody>
      </p:sp>
      <p:sp>
        <p:nvSpPr>
          <p:cNvPr id="18441" name="Line 4"/>
          <p:cNvSpPr>
            <a:spLocks noChangeShapeType="1"/>
          </p:cNvSpPr>
          <p:nvPr/>
        </p:nvSpPr>
        <p:spPr bwMode="auto">
          <a:xfrm>
            <a:off x="1008063" y="3967163"/>
            <a:ext cx="2520950" cy="17843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42" name="Text Box 5"/>
          <p:cNvSpPr txBox="1">
            <a:spLocks noChangeArrowheads="1"/>
          </p:cNvSpPr>
          <p:nvPr/>
        </p:nvSpPr>
        <p:spPr bwMode="auto">
          <a:xfrm rot="3284381">
            <a:off x="5542756" y="4348957"/>
            <a:ext cx="223837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A</a:t>
            </a:r>
          </a:p>
        </p:txBody>
      </p:sp>
      <p:sp>
        <p:nvSpPr>
          <p:cNvPr id="18443" name="Text Box 6"/>
          <p:cNvSpPr txBox="1">
            <a:spLocks noChangeArrowheads="1"/>
          </p:cNvSpPr>
          <p:nvPr/>
        </p:nvSpPr>
        <p:spPr bwMode="auto">
          <a:xfrm rot="505166">
            <a:off x="2443163" y="3486150"/>
            <a:ext cx="247650" cy="21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E</a:t>
            </a:r>
          </a:p>
        </p:txBody>
      </p:sp>
      <p:sp>
        <p:nvSpPr>
          <p:cNvPr id="18444" name="Text Box 7"/>
          <p:cNvSpPr txBox="1">
            <a:spLocks noChangeArrowheads="1"/>
          </p:cNvSpPr>
          <p:nvPr/>
        </p:nvSpPr>
        <p:spPr bwMode="auto">
          <a:xfrm rot="2976700">
            <a:off x="3337719" y="2397919"/>
            <a:ext cx="223838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C</a:t>
            </a:r>
          </a:p>
        </p:txBody>
      </p:sp>
      <p:sp>
        <p:nvSpPr>
          <p:cNvPr id="18445" name="Line 8"/>
          <p:cNvSpPr>
            <a:spLocks noChangeShapeType="1"/>
          </p:cNvSpPr>
          <p:nvPr/>
        </p:nvSpPr>
        <p:spPr bwMode="auto">
          <a:xfrm>
            <a:off x="1411288" y="4067175"/>
            <a:ext cx="3275012" cy="406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46" name="Line 9"/>
          <p:cNvSpPr>
            <a:spLocks noChangeShapeType="1"/>
          </p:cNvSpPr>
          <p:nvPr/>
        </p:nvSpPr>
        <p:spPr bwMode="auto">
          <a:xfrm>
            <a:off x="3784600" y="1906588"/>
            <a:ext cx="1787525" cy="25034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47" name="Line 10"/>
          <p:cNvSpPr>
            <a:spLocks noChangeShapeType="1"/>
          </p:cNvSpPr>
          <p:nvPr/>
        </p:nvSpPr>
        <p:spPr bwMode="auto">
          <a:xfrm>
            <a:off x="2708275" y="3640138"/>
            <a:ext cx="2328863" cy="1571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48" name="Line 11"/>
          <p:cNvSpPr>
            <a:spLocks noChangeShapeType="1"/>
          </p:cNvSpPr>
          <p:nvPr/>
        </p:nvSpPr>
        <p:spPr bwMode="auto">
          <a:xfrm>
            <a:off x="3578225" y="2614613"/>
            <a:ext cx="1739900" cy="16224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49" name="Line 12"/>
          <p:cNvSpPr>
            <a:spLocks noChangeShapeType="1"/>
          </p:cNvSpPr>
          <p:nvPr/>
        </p:nvSpPr>
        <p:spPr bwMode="auto">
          <a:xfrm>
            <a:off x="2746375" y="4410075"/>
            <a:ext cx="568325" cy="10874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50" name="Text Box 13"/>
          <p:cNvSpPr txBox="1">
            <a:spLocks noChangeArrowheads="1"/>
          </p:cNvSpPr>
          <p:nvPr/>
        </p:nvSpPr>
        <p:spPr bwMode="auto">
          <a:xfrm rot="3810581">
            <a:off x="2657475" y="4219575"/>
            <a:ext cx="2095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F</a:t>
            </a:r>
          </a:p>
        </p:txBody>
      </p:sp>
      <p:sp>
        <p:nvSpPr>
          <p:cNvPr id="18451" name="Line 14"/>
          <p:cNvSpPr>
            <a:spLocks noChangeShapeType="1"/>
          </p:cNvSpPr>
          <p:nvPr/>
        </p:nvSpPr>
        <p:spPr bwMode="auto">
          <a:xfrm>
            <a:off x="2590800" y="3146425"/>
            <a:ext cx="1303338" cy="21018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52" name="Text Box 15"/>
          <p:cNvSpPr txBox="1">
            <a:spLocks noChangeArrowheads="1"/>
          </p:cNvSpPr>
          <p:nvPr/>
        </p:nvSpPr>
        <p:spPr bwMode="auto">
          <a:xfrm rot="3908938">
            <a:off x="2429669" y="2953544"/>
            <a:ext cx="223837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D</a:t>
            </a:r>
          </a:p>
        </p:txBody>
      </p:sp>
      <p:sp>
        <p:nvSpPr>
          <p:cNvPr id="18453" name="Line 16"/>
          <p:cNvSpPr>
            <a:spLocks noChangeShapeType="1"/>
          </p:cNvSpPr>
          <p:nvPr/>
        </p:nvSpPr>
        <p:spPr bwMode="auto">
          <a:xfrm flipH="1">
            <a:off x="3086100" y="2570163"/>
            <a:ext cx="598488" cy="22558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54" name="Text Box 17"/>
          <p:cNvSpPr txBox="1">
            <a:spLocks noChangeArrowheads="1"/>
          </p:cNvSpPr>
          <p:nvPr/>
        </p:nvSpPr>
        <p:spPr bwMode="auto">
          <a:xfrm rot="-4731426">
            <a:off x="2978944" y="4756944"/>
            <a:ext cx="223838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B</a:t>
            </a:r>
          </a:p>
        </p:txBody>
      </p:sp>
      <p:sp>
        <p:nvSpPr>
          <p:cNvPr id="18455" name="Text Box 18"/>
          <p:cNvSpPr txBox="1">
            <a:spLocks noChangeArrowheads="1"/>
          </p:cNvSpPr>
          <p:nvPr/>
        </p:nvSpPr>
        <p:spPr bwMode="auto">
          <a:xfrm rot="-2407801">
            <a:off x="1806575" y="4713288"/>
            <a:ext cx="2905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601</a:t>
            </a:r>
          </a:p>
        </p:txBody>
      </p:sp>
      <p:sp>
        <p:nvSpPr>
          <p:cNvPr id="18456" name="Oval 19"/>
          <p:cNvSpPr>
            <a:spLocks noChangeAspect="1" noChangeArrowheads="1"/>
          </p:cNvSpPr>
          <p:nvPr/>
        </p:nvSpPr>
        <p:spPr bwMode="auto">
          <a:xfrm>
            <a:off x="2011363" y="4675188"/>
            <a:ext cx="71437" cy="61912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57" name="Oval 20"/>
          <p:cNvSpPr>
            <a:spLocks noChangeAspect="1" noChangeArrowheads="1"/>
          </p:cNvSpPr>
          <p:nvPr/>
        </p:nvSpPr>
        <p:spPr bwMode="auto">
          <a:xfrm>
            <a:off x="2371725" y="4929188"/>
            <a:ext cx="71438" cy="603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58" name="Oval 21"/>
          <p:cNvSpPr>
            <a:spLocks noChangeAspect="1" noChangeArrowheads="1"/>
          </p:cNvSpPr>
          <p:nvPr/>
        </p:nvSpPr>
        <p:spPr bwMode="auto">
          <a:xfrm>
            <a:off x="3421063" y="5672138"/>
            <a:ext cx="69850" cy="61912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59" name="Oval 22"/>
          <p:cNvSpPr>
            <a:spLocks noChangeAspect="1" noChangeArrowheads="1"/>
          </p:cNvSpPr>
          <p:nvPr/>
        </p:nvSpPr>
        <p:spPr bwMode="auto">
          <a:xfrm>
            <a:off x="2717800" y="5176838"/>
            <a:ext cx="68263" cy="603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60" name="Oval 23"/>
          <p:cNvSpPr>
            <a:spLocks noChangeAspect="1" noChangeArrowheads="1"/>
          </p:cNvSpPr>
          <p:nvPr/>
        </p:nvSpPr>
        <p:spPr bwMode="auto">
          <a:xfrm>
            <a:off x="3067050" y="5427663"/>
            <a:ext cx="69850" cy="61912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61" name="Text Box 24"/>
          <p:cNvSpPr txBox="1">
            <a:spLocks noChangeArrowheads="1"/>
          </p:cNvSpPr>
          <p:nvPr/>
        </p:nvSpPr>
        <p:spPr bwMode="auto">
          <a:xfrm rot="-2407801">
            <a:off x="2162175" y="4960938"/>
            <a:ext cx="290513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801</a:t>
            </a:r>
          </a:p>
        </p:txBody>
      </p:sp>
      <p:sp>
        <p:nvSpPr>
          <p:cNvPr id="18462" name="Text Box 25"/>
          <p:cNvSpPr txBox="1">
            <a:spLocks noChangeArrowheads="1"/>
          </p:cNvSpPr>
          <p:nvPr/>
        </p:nvSpPr>
        <p:spPr bwMode="auto">
          <a:xfrm rot="-2407801">
            <a:off x="2460625" y="5219700"/>
            <a:ext cx="33655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1001</a:t>
            </a:r>
          </a:p>
        </p:txBody>
      </p:sp>
      <p:sp>
        <p:nvSpPr>
          <p:cNvPr id="18463" name="Text Box 26"/>
          <p:cNvSpPr txBox="1">
            <a:spLocks noChangeArrowheads="1"/>
          </p:cNvSpPr>
          <p:nvPr/>
        </p:nvSpPr>
        <p:spPr bwMode="auto">
          <a:xfrm rot="-2407801">
            <a:off x="2814638" y="5478463"/>
            <a:ext cx="33655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1201</a:t>
            </a:r>
          </a:p>
        </p:txBody>
      </p:sp>
      <p:sp>
        <p:nvSpPr>
          <p:cNvPr id="18464" name="Text Box 27"/>
          <p:cNvSpPr txBox="1">
            <a:spLocks noChangeArrowheads="1"/>
          </p:cNvSpPr>
          <p:nvPr/>
        </p:nvSpPr>
        <p:spPr bwMode="auto">
          <a:xfrm rot="-2407801">
            <a:off x="3179763" y="5710238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1401</a:t>
            </a:r>
          </a:p>
        </p:txBody>
      </p:sp>
      <p:sp>
        <p:nvSpPr>
          <p:cNvPr id="18465" name="Oval 28"/>
          <p:cNvSpPr>
            <a:spLocks noChangeAspect="1" noChangeArrowheads="1"/>
          </p:cNvSpPr>
          <p:nvPr/>
        </p:nvSpPr>
        <p:spPr bwMode="auto">
          <a:xfrm>
            <a:off x="1303338" y="4164013"/>
            <a:ext cx="69850" cy="61912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66" name="Oval 29"/>
          <p:cNvSpPr>
            <a:spLocks noChangeAspect="1" noChangeArrowheads="1"/>
          </p:cNvSpPr>
          <p:nvPr/>
        </p:nvSpPr>
        <p:spPr bwMode="auto">
          <a:xfrm>
            <a:off x="1658938" y="4427538"/>
            <a:ext cx="68262" cy="61912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67" name="Text Box 30"/>
          <p:cNvSpPr txBox="1">
            <a:spLocks noChangeArrowheads="1"/>
          </p:cNvSpPr>
          <p:nvPr/>
        </p:nvSpPr>
        <p:spPr bwMode="auto">
          <a:xfrm rot="-2407801">
            <a:off x="1098550" y="4194175"/>
            <a:ext cx="290513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201</a:t>
            </a:r>
          </a:p>
        </p:txBody>
      </p:sp>
      <p:sp>
        <p:nvSpPr>
          <p:cNvPr id="18468" name="Text Box 31"/>
          <p:cNvSpPr txBox="1">
            <a:spLocks noChangeArrowheads="1"/>
          </p:cNvSpPr>
          <p:nvPr/>
        </p:nvSpPr>
        <p:spPr bwMode="auto">
          <a:xfrm rot="-2407801">
            <a:off x="1452563" y="4459288"/>
            <a:ext cx="28892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401</a:t>
            </a:r>
          </a:p>
        </p:txBody>
      </p:sp>
      <p:sp>
        <p:nvSpPr>
          <p:cNvPr id="18469" name="Oval 32"/>
          <p:cNvSpPr>
            <a:spLocks noChangeAspect="1" noChangeArrowheads="1"/>
          </p:cNvSpPr>
          <p:nvPr/>
        </p:nvSpPr>
        <p:spPr bwMode="auto">
          <a:xfrm>
            <a:off x="952500" y="3929063"/>
            <a:ext cx="69850" cy="61912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70" name="Text Box 33"/>
          <p:cNvSpPr txBox="1">
            <a:spLocks noChangeArrowheads="1"/>
          </p:cNvSpPr>
          <p:nvPr/>
        </p:nvSpPr>
        <p:spPr bwMode="auto">
          <a:xfrm rot="-2407801">
            <a:off x="830263" y="3932238"/>
            <a:ext cx="196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1</a:t>
            </a:r>
          </a:p>
        </p:txBody>
      </p:sp>
      <p:sp>
        <p:nvSpPr>
          <p:cNvPr id="18471" name="Oval 34"/>
          <p:cNvSpPr>
            <a:spLocks noChangeAspect="1" noChangeArrowheads="1"/>
          </p:cNvSpPr>
          <p:nvPr/>
        </p:nvSpPr>
        <p:spPr bwMode="auto">
          <a:xfrm>
            <a:off x="1779588" y="4087813"/>
            <a:ext cx="69850" cy="603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72" name="Text Box 35"/>
          <p:cNvSpPr txBox="1">
            <a:spLocks noChangeArrowheads="1"/>
          </p:cNvSpPr>
          <p:nvPr/>
        </p:nvSpPr>
        <p:spPr bwMode="auto">
          <a:xfrm rot="-4703866">
            <a:off x="1720850" y="3916363"/>
            <a:ext cx="255588" cy="17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401</a:t>
            </a:r>
          </a:p>
        </p:txBody>
      </p:sp>
      <p:sp>
        <p:nvSpPr>
          <p:cNvPr id="18473" name="Oval 36"/>
          <p:cNvSpPr>
            <a:spLocks noChangeAspect="1" noChangeArrowheads="1"/>
          </p:cNvSpPr>
          <p:nvPr/>
        </p:nvSpPr>
        <p:spPr bwMode="auto">
          <a:xfrm>
            <a:off x="1333500" y="4035425"/>
            <a:ext cx="69850" cy="61913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74" name="Text Box 37"/>
          <p:cNvSpPr txBox="1">
            <a:spLocks noChangeArrowheads="1"/>
          </p:cNvSpPr>
          <p:nvPr/>
        </p:nvSpPr>
        <p:spPr bwMode="auto">
          <a:xfrm rot="-4703866">
            <a:off x="1258888" y="3868738"/>
            <a:ext cx="2571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201</a:t>
            </a:r>
          </a:p>
        </p:txBody>
      </p:sp>
      <p:sp>
        <p:nvSpPr>
          <p:cNvPr id="18475" name="Oval 38"/>
          <p:cNvSpPr>
            <a:spLocks noChangeAspect="1" noChangeArrowheads="1"/>
          </p:cNvSpPr>
          <p:nvPr/>
        </p:nvSpPr>
        <p:spPr bwMode="auto">
          <a:xfrm>
            <a:off x="2216150" y="4144963"/>
            <a:ext cx="69850" cy="603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76" name="Text Box 39"/>
          <p:cNvSpPr txBox="1">
            <a:spLocks noChangeArrowheads="1"/>
          </p:cNvSpPr>
          <p:nvPr/>
        </p:nvSpPr>
        <p:spPr bwMode="auto">
          <a:xfrm rot="-4703866">
            <a:off x="2154238" y="3973512"/>
            <a:ext cx="2540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601</a:t>
            </a:r>
          </a:p>
        </p:txBody>
      </p:sp>
      <p:sp>
        <p:nvSpPr>
          <p:cNvPr id="18477" name="Oval 40"/>
          <p:cNvSpPr>
            <a:spLocks noChangeAspect="1" noChangeArrowheads="1"/>
          </p:cNvSpPr>
          <p:nvPr/>
        </p:nvSpPr>
        <p:spPr bwMode="auto">
          <a:xfrm>
            <a:off x="2662238" y="4203700"/>
            <a:ext cx="69850" cy="603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78" name="Text Box 41"/>
          <p:cNvSpPr txBox="1">
            <a:spLocks noChangeArrowheads="1"/>
          </p:cNvSpPr>
          <p:nvPr/>
        </p:nvSpPr>
        <p:spPr bwMode="auto">
          <a:xfrm rot="-4703866">
            <a:off x="2594769" y="4039394"/>
            <a:ext cx="252413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801</a:t>
            </a:r>
          </a:p>
        </p:txBody>
      </p:sp>
      <p:sp>
        <p:nvSpPr>
          <p:cNvPr id="18479" name="Oval 42"/>
          <p:cNvSpPr>
            <a:spLocks noChangeAspect="1" noChangeArrowheads="1"/>
          </p:cNvSpPr>
          <p:nvPr/>
        </p:nvSpPr>
        <p:spPr bwMode="auto">
          <a:xfrm>
            <a:off x="3100388" y="4251325"/>
            <a:ext cx="69850" cy="61913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80" name="Text Box 43"/>
          <p:cNvSpPr txBox="1">
            <a:spLocks noChangeArrowheads="1"/>
          </p:cNvSpPr>
          <p:nvPr/>
        </p:nvSpPr>
        <p:spPr bwMode="auto">
          <a:xfrm rot="-4703866">
            <a:off x="2938463" y="4313238"/>
            <a:ext cx="2952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1001</a:t>
            </a:r>
          </a:p>
        </p:txBody>
      </p:sp>
      <p:sp>
        <p:nvSpPr>
          <p:cNvPr id="18481" name="Oval 44"/>
          <p:cNvSpPr>
            <a:spLocks noChangeAspect="1" noChangeArrowheads="1"/>
          </p:cNvSpPr>
          <p:nvPr/>
        </p:nvSpPr>
        <p:spPr bwMode="auto">
          <a:xfrm>
            <a:off x="3571875" y="4305300"/>
            <a:ext cx="69850" cy="603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82" name="Text Box 45"/>
          <p:cNvSpPr txBox="1">
            <a:spLocks noChangeArrowheads="1"/>
          </p:cNvSpPr>
          <p:nvPr/>
        </p:nvSpPr>
        <p:spPr bwMode="auto">
          <a:xfrm rot="-4703866">
            <a:off x="3431382" y="4377531"/>
            <a:ext cx="296862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1201</a:t>
            </a:r>
          </a:p>
        </p:txBody>
      </p:sp>
      <p:sp>
        <p:nvSpPr>
          <p:cNvPr id="18483" name="Oval 46"/>
          <p:cNvSpPr>
            <a:spLocks noChangeAspect="1" noChangeArrowheads="1"/>
          </p:cNvSpPr>
          <p:nvPr/>
        </p:nvSpPr>
        <p:spPr bwMode="auto">
          <a:xfrm>
            <a:off x="4006850" y="4360863"/>
            <a:ext cx="69850" cy="61912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84" name="Text Box 47"/>
          <p:cNvSpPr txBox="1">
            <a:spLocks noChangeArrowheads="1"/>
          </p:cNvSpPr>
          <p:nvPr/>
        </p:nvSpPr>
        <p:spPr bwMode="auto">
          <a:xfrm rot="-4703866">
            <a:off x="3867944" y="4433094"/>
            <a:ext cx="296863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1401</a:t>
            </a:r>
          </a:p>
        </p:txBody>
      </p:sp>
      <p:sp>
        <p:nvSpPr>
          <p:cNvPr id="18485" name="Oval 48"/>
          <p:cNvSpPr>
            <a:spLocks noChangeAspect="1" noChangeArrowheads="1"/>
          </p:cNvSpPr>
          <p:nvPr/>
        </p:nvSpPr>
        <p:spPr bwMode="auto">
          <a:xfrm>
            <a:off x="4456113" y="4429125"/>
            <a:ext cx="71437" cy="603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86" name="Text Box 49"/>
          <p:cNvSpPr txBox="1">
            <a:spLocks noChangeArrowheads="1"/>
          </p:cNvSpPr>
          <p:nvPr/>
        </p:nvSpPr>
        <p:spPr bwMode="auto">
          <a:xfrm rot="-4703866">
            <a:off x="4320381" y="4496595"/>
            <a:ext cx="295275" cy="17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1601</a:t>
            </a:r>
          </a:p>
        </p:txBody>
      </p:sp>
      <p:sp>
        <p:nvSpPr>
          <p:cNvPr id="18487" name="Oval 50"/>
          <p:cNvSpPr>
            <a:spLocks noChangeAspect="1" noChangeArrowheads="1"/>
          </p:cNvSpPr>
          <p:nvPr/>
        </p:nvSpPr>
        <p:spPr bwMode="auto">
          <a:xfrm>
            <a:off x="2576513" y="3141663"/>
            <a:ext cx="71437" cy="603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88" name="Text Box 51"/>
          <p:cNvSpPr txBox="1">
            <a:spLocks noChangeArrowheads="1"/>
          </p:cNvSpPr>
          <p:nvPr/>
        </p:nvSpPr>
        <p:spPr bwMode="auto">
          <a:xfrm rot="-1580109">
            <a:off x="2592388" y="3051175"/>
            <a:ext cx="196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1</a:t>
            </a:r>
          </a:p>
        </p:txBody>
      </p:sp>
      <p:sp>
        <p:nvSpPr>
          <p:cNvPr id="18489" name="Oval 52"/>
          <p:cNvSpPr>
            <a:spLocks noChangeAspect="1" noChangeArrowheads="1"/>
          </p:cNvSpPr>
          <p:nvPr/>
        </p:nvSpPr>
        <p:spPr bwMode="auto">
          <a:xfrm>
            <a:off x="2736850" y="3411538"/>
            <a:ext cx="69850" cy="61912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90" name="Text Box 53"/>
          <p:cNvSpPr txBox="1">
            <a:spLocks noChangeArrowheads="1"/>
          </p:cNvSpPr>
          <p:nvPr/>
        </p:nvSpPr>
        <p:spPr bwMode="auto">
          <a:xfrm rot="-1580109">
            <a:off x="2740025" y="3321050"/>
            <a:ext cx="290513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201</a:t>
            </a:r>
          </a:p>
        </p:txBody>
      </p:sp>
      <p:sp>
        <p:nvSpPr>
          <p:cNvPr id="18491" name="Oval 54"/>
          <p:cNvSpPr>
            <a:spLocks noChangeAspect="1" noChangeArrowheads="1"/>
          </p:cNvSpPr>
          <p:nvPr/>
        </p:nvSpPr>
        <p:spPr bwMode="auto">
          <a:xfrm>
            <a:off x="2909888" y="3690938"/>
            <a:ext cx="69850" cy="603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92" name="Text Box 55"/>
          <p:cNvSpPr txBox="1">
            <a:spLocks noChangeArrowheads="1"/>
          </p:cNvSpPr>
          <p:nvPr/>
        </p:nvSpPr>
        <p:spPr bwMode="auto">
          <a:xfrm rot="-1580109">
            <a:off x="2693988" y="3703638"/>
            <a:ext cx="2905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401</a:t>
            </a:r>
          </a:p>
        </p:txBody>
      </p:sp>
      <p:sp>
        <p:nvSpPr>
          <p:cNvPr id="18493" name="Oval 56"/>
          <p:cNvSpPr>
            <a:spLocks noChangeAspect="1" noChangeArrowheads="1"/>
          </p:cNvSpPr>
          <p:nvPr/>
        </p:nvSpPr>
        <p:spPr bwMode="auto">
          <a:xfrm>
            <a:off x="3087688" y="3963988"/>
            <a:ext cx="69850" cy="61912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94" name="Text Box 57"/>
          <p:cNvSpPr txBox="1">
            <a:spLocks noChangeArrowheads="1"/>
          </p:cNvSpPr>
          <p:nvPr/>
        </p:nvSpPr>
        <p:spPr bwMode="auto">
          <a:xfrm rot="-1580109">
            <a:off x="2878138" y="3970338"/>
            <a:ext cx="29210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601</a:t>
            </a:r>
          </a:p>
        </p:txBody>
      </p:sp>
      <p:sp>
        <p:nvSpPr>
          <p:cNvPr id="18495" name="Oval 58"/>
          <p:cNvSpPr>
            <a:spLocks noChangeAspect="1" noChangeArrowheads="1"/>
          </p:cNvSpPr>
          <p:nvPr/>
        </p:nvSpPr>
        <p:spPr bwMode="auto">
          <a:xfrm>
            <a:off x="3429000" y="4522788"/>
            <a:ext cx="68263" cy="61912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96" name="Text Box 59"/>
          <p:cNvSpPr txBox="1">
            <a:spLocks noChangeArrowheads="1"/>
          </p:cNvSpPr>
          <p:nvPr/>
        </p:nvSpPr>
        <p:spPr bwMode="auto">
          <a:xfrm rot="-1580109">
            <a:off x="3173413" y="4537075"/>
            <a:ext cx="33655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1001</a:t>
            </a:r>
          </a:p>
        </p:txBody>
      </p:sp>
      <p:sp>
        <p:nvSpPr>
          <p:cNvPr id="18497" name="Oval 60"/>
          <p:cNvSpPr>
            <a:spLocks noChangeAspect="1" noChangeArrowheads="1"/>
          </p:cNvSpPr>
          <p:nvPr/>
        </p:nvSpPr>
        <p:spPr bwMode="auto">
          <a:xfrm>
            <a:off x="3257550" y="4241800"/>
            <a:ext cx="69850" cy="61913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98" name="Text Box 61"/>
          <p:cNvSpPr txBox="1">
            <a:spLocks noChangeArrowheads="1"/>
          </p:cNvSpPr>
          <p:nvPr/>
        </p:nvSpPr>
        <p:spPr bwMode="auto">
          <a:xfrm rot="-1580109">
            <a:off x="3263900" y="4148138"/>
            <a:ext cx="290513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801</a:t>
            </a:r>
          </a:p>
        </p:txBody>
      </p:sp>
      <p:sp>
        <p:nvSpPr>
          <p:cNvPr id="18499" name="Oval 62"/>
          <p:cNvSpPr>
            <a:spLocks noChangeAspect="1" noChangeArrowheads="1"/>
          </p:cNvSpPr>
          <p:nvPr/>
        </p:nvSpPr>
        <p:spPr bwMode="auto">
          <a:xfrm>
            <a:off x="3592513" y="4794250"/>
            <a:ext cx="68262" cy="61913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00" name="Text Box 63"/>
          <p:cNvSpPr txBox="1">
            <a:spLocks noChangeArrowheads="1"/>
          </p:cNvSpPr>
          <p:nvPr/>
        </p:nvSpPr>
        <p:spPr bwMode="auto">
          <a:xfrm rot="-1580109">
            <a:off x="3328988" y="4813300"/>
            <a:ext cx="33655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1201</a:t>
            </a:r>
          </a:p>
        </p:txBody>
      </p:sp>
      <p:sp>
        <p:nvSpPr>
          <p:cNvPr id="18501" name="Oval 64"/>
          <p:cNvSpPr>
            <a:spLocks noChangeAspect="1" noChangeArrowheads="1"/>
          </p:cNvSpPr>
          <p:nvPr/>
        </p:nvSpPr>
        <p:spPr bwMode="auto">
          <a:xfrm>
            <a:off x="3771900" y="5072063"/>
            <a:ext cx="69850" cy="61912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02" name="Text Box 65"/>
          <p:cNvSpPr txBox="1">
            <a:spLocks noChangeArrowheads="1"/>
          </p:cNvSpPr>
          <p:nvPr/>
        </p:nvSpPr>
        <p:spPr bwMode="auto">
          <a:xfrm rot="-1580109">
            <a:off x="3502025" y="5081588"/>
            <a:ext cx="338138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1401</a:t>
            </a:r>
          </a:p>
        </p:txBody>
      </p:sp>
      <p:sp>
        <p:nvSpPr>
          <p:cNvPr id="18503" name="Oval 66"/>
          <p:cNvSpPr>
            <a:spLocks noChangeAspect="1" noChangeArrowheads="1"/>
          </p:cNvSpPr>
          <p:nvPr/>
        </p:nvSpPr>
        <p:spPr bwMode="auto">
          <a:xfrm>
            <a:off x="2733675" y="4416425"/>
            <a:ext cx="69850" cy="61913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r"/>
            <a:endParaRPr lang="en-US" sz="2000" dirty="0"/>
          </a:p>
        </p:txBody>
      </p:sp>
      <p:sp>
        <p:nvSpPr>
          <p:cNvPr id="18504" name="Text Box 67"/>
          <p:cNvSpPr txBox="1">
            <a:spLocks noChangeArrowheads="1"/>
          </p:cNvSpPr>
          <p:nvPr/>
        </p:nvSpPr>
        <p:spPr bwMode="auto">
          <a:xfrm rot="-1580109">
            <a:off x="2605088" y="4392613"/>
            <a:ext cx="196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1</a:t>
            </a:r>
          </a:p>
        </p:txBody>
      </p:sp>
      <p:sp>
        <p:nvSpPr>
          <p:cNvPr id="18505" name="Oval 68"/>
          <p:cNvSpPr>
            <a:spLocks noChangeAspect="1" noChangeArrowheads="1"/>
          </p:cNvSpPr>
          <p:nvPr/>
        </p:nvSpPr>
        <p:spPr bwMode="auto">
          <a:xfrm>
            <a:off x="2882900" y="4703763"/>
            <a:ext cx="69850" cy="61912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r"/>
            <a:endParaRPr lang="en-US" sz="2000" dirty="0"/>
          </a:p>
        </p:txBody>
      </p:sp>
      <p:sp>
        <p:nvSpPr>
          <p:cNvPr id="18506" name="Text Box 69"/>
          <p:cNvSpPr txBox="1">
            <a:spLocks noChangeArrowheads="1"/>
          </p:cNvSpPr>
          <p:nvPr/>
        </p:nvSpPr>
        <p:spPr bwMode="auto">
          <a:xfrm rot="-1580109">
            <a:off x="2663825" y="4714875"/>
            <a:ext cx="290513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201</a:t>
            </a:r>
          </a:p>
        </p:txBody>
      </p:sp>
      <p:sp>
        <p:nvSpPr>
          <p:cNvPr id="18507" name="Oval 70"/>
          <p:cNvSpPr>
            <a:spLocks noChangeAspect="1" noChangeArrowheads="1"/>
          </p:cNvSpPr>
          <p:nvPr/>
        </p:nvSpPr>
        <p:spPr bwMode="auto">
          <a:xfrm>
            <a:off x="3209925" y="5337175"/>
            <a:ext cx="69850" cy="603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r"/>
            <a:endParaRPr lang="en-US" sz="2000" dirty="0"/>
          </a:p>
        </p:txBody>
      </p:sp>
      <p:sp>
        <p:nvSpPr>
          <p:cNvPr id="18508" name="Text Box 71"/>
          <p:cNvSpPr txBox="1">
            <a:spLocks noChangeArrowheads="1"/>
          </p:cNvSpPr>
          <p:nvPr/>
        </p:nvSpPr>
        <p:spPr bwMode="auto">
          <a:xfrm rot="-1580109">
            <a:off x="3211513" y="5235575"/>
            <a:ext cx="290512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601</a:t>
            </a:r>
          </a:p>
        </p:txBody>
      </p:sp>
      <p:sp>
        <p:nvSpPr>
          <p:cNvPr id="18509" name="Oval 72"/>
          <p:cNvSpPr>
            <a:spLocks noChangeAspect="1" noChangeArrowheads="1"/>
          </p:cNvSpPr>
          <p:nvPr/>
        </p:nvSpPr>
        <p:spPr bwMode="auto">
          <a:xfrm>
            <a:off x="3027363" y="4975225"/>
            <a:ext cx="68262" cy="61913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r"/>
            <a:endParaRPr lang="en-US" sz="2000" dirty="0"/>
          </a:p>
        </p:txBody>
      </p:sp>
      <p:sp>
        <p:nvSpPr>
          <p:cNvPr id="18510" name="Text Box 73"/>
          <p:cNvSpPr txBox="1">
            <a:spLocks noChangeArrowheads="1"/>
          </p:cNvSpPr>
          <p:nvPr/>
        </p:nvSpPr>
        <p:spPr bwMode="auto">
          <a:xfrm rot="-1580109">
            <a:off x="2809875" y="4983163"/>
            <a:ext cx="290513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401</a:t>
            </a:r>
          </a:p>
        </p:txBody>
      </p:sp>
      <p:sp>
        <p:nvSpPr>
          <p:cNvPr id="18511" name="Oval 74"/>
          <p:cNvSpPr>
            <a:spLocks noChangeAspect="1" noChangeArrowheads="1"/>
          </p:cNvSpPr>
          <p:nvPr/>
        </p:nvSpPr>
        <p:spPr bwMode="auto">
          <a:xfrm>
            <a:off x="3486150" y="3167063"/>
            <a:ext cx="69850" cy="61912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12" name="Text Box 75"/>
          <p:cNvSpPr txBox="1">
            <a:spLocks noChangeArrowheads="1"/>
          </p:cNvSpPr>
          <p:nvPr/>
        </p:nvSpPr>
        <p:spPr bwMode="auto">
          <a:xfrm rot="857729">
            <a:off x="3502025" y="3154363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1801</a:t>
            </a:r>
          </a:p>
        </p:txBody>
      </p:sp>
      <p:sp>
        <p:nvSpPr>
          <p:cNvPr id="18513" name="Oval 76"/>
          <p:cNvSpPr>
            <a:spLocks noChangeAspect="1" noChangeArrowheads="1"/>
          </p:cNvSpPr>
          <p:nvPr/>
        </p:nvSpPr>
        <p:spPr bwMode="auto">
          <a:xfrm>
            <a:off x="3560763" y="2857500"/>
            <a:ext cx="69850" cy="61913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14" name="Text Box 77"/>
          <p:cNvSpPr txBox="1">
            <a:spLocks noChangeArrowheads="1"/>
          </p:cNvSpPr>
          <p:nvPr/>
        </p:nvSpPr>
        <p:spPr bwMode="auto">
          <a:xfrm rot="857729">
            <a:off x="3579813" y="2854325"/>
            <a:ext cx="3381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2001</a:t>
            </a:r>
          </a:p>
        </p:txBody>
      </p:sp>
      <p:sp>
        <p:nvSpPr>
          <p:cNvPr id="18515" name="Oval 78"/>
          <p:cNvSpPr>
            <a:spLocks noChangeAspect="1" noChangeArrowheads="1"/>
          </p:cNvSpPr>
          <p:nvPr/>
        </p:nvSpPr>
        <p:spPr bwMode="auto">
          <a:xfrm>
            <a:off x="3649663" y="2551113"/>
            <a:ext cx="69850" cy="58737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16" name="Text Box 79"/>
          <p:cNvSpPr txBox="1">
            <a:spLocks noChangeArrowheads="1"/>
          </p:cNvSpPr>
          <p:nvPr/>
        </p:nvSpPr>
        <p:spPr bwMode="auto">
          <a:xfrm rot="857729">
            <a:off x="3654425" y="2527300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2201</a:t>
            </a:r>
          </a:p>
        </p:txBody>
      </p:sp>
      <p:sp>
        <p:nvSpPr>
          <p:cNvPr id="18517" name="Oval 80"/>
          <p:cNvSpPr>
            <a:spLocks noChangeAspect="1" noChangeArrowheads="1"/>
          </p:cNvSpPr>
          <p:nvPr/>
        </p:nvSpPr>
        <p:spPr bwMode="auto">
          <a:xfrm>
            <a:off x="3402013" y="3468688"/>
            <a:ext cx="68262" cy="61912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18" name="Text Box 81"/>
          <p:cNvSpPr txBox="1">
            <a:spLocks noChangeArrowheads="1"/>
          </p:cNvSpPr>
          <p:nvPr/>
        </p:nvSpPr>
        <p:spPr bwMode="auto">
          <a:xfrm rot="857729">
            <a:off x="3414713" y="3457575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1601</a:t>
            </a:r>
          </a:p>
        </p:txBody>
      </p:sp>
      <p:sp>
        <p:nvSpPr>
          <p:cNvPr id="18519" name="Oval 82"/>
          <p:cNvSpPr>
            <a:spLocks noChangeAspect="1" noChangeArrowheads="1"/>
          </p:cNvSpPr>
          <p:nvPr/>
        </p:nvSpPr>
        <p:spPr bwMode="auto">
          <a:xfrm>
            <a:off x="3319463" y="3773488"/>
            <a:ext cx="69850" cy="61912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20" name="Text Box 83"/>
          <p:cNvSpPr txBox="1">
            <a:spLocks noChangeArrowheads="1"/>
          </p:cNvSpPr>
          <p:nvPr/>
        </p:nvSpPr>
        <p:spPr bwMode="auto">
          <a:xfrm rot="857729">
            <a:off x="3040063" y="3705225"/>
            <a:ext cx="3381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1401</a:t>
            </a:r>
          </a:p>
        </p:txBody>
      </p:sp>
      <p:sp>
        <p:nvSpPr>
          <p:cNvPr id="18521" name="Oval 84"/>
          <p:cNvSpPr>
            <a:spLocks noChangeAspect="1" noChangeArrowheads="1"/>
          </p:cNvSpPr>
          <p:nvPr/>
        </p:nvSpPr>
        <p:spPr bwMode="auto">
          <a:xfrm>
            <a:off x="3244850" y="4090988"/>
            <a:ext cx="69850" cy="603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22" name="Text Box 85"/>
          <p:cNvSpPr txBox="1">
            <a:spLocks noChangeArrowheads="1"/>
          </p:cNvSpPr>
          <p:nvPr/>
        </p:nvSpPr>
        <p:spPr bwMode="auto">
          <a:xfrm rot="857729">
            <a:off x="3262313" y="4024313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1201</a:t>
            </a:r>
          </a:p>
        </p:txBody>
      </p:sp>
      <p:sp>
        <p:nvSpPr>
          <p:cNvPr id="18523" name="Oval 86"/>
          <p:cNvSpPr>
            <a:spLocks noChangeAspect="1" noChangeArrowheads="1"/>
          </p:cNvSpPr>
          <p:nvPr/>
        </p:nvSpPr>
        <p:spPr bwMode="auto">
          <a:xfrm>
            <a:off x="3163888" y="4384675"/>
            <a:ext cx="68262" cy="61913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24" name="Text Box 87"/>
          <p:cNvSpPr txBox="1">
            <a:spLocks noChangeArrowheads="1"/>
          </p:cNvSpPr>
          <p:nvPr/>
        </p:nvSpPr>
        <p:spPr bwMode="auto">
          <a:xfrm rot="857729">
            <a:off x="3141663" y="4408488"/>
            <a:ext cx="338137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1001</a:t>
            </a:r>
          </a:p>
        </p:txBody>
      </p:sp>
      <p:sp>
        <p:nvSpPr>
          <p:cNvPr id="18525" name="Oval 88"/>
          <p:cNvSpPr>
            <a:spLocks noChangeAspect="1" noChangeArrowheads="1"/>
          </p:cNvSpPr>
          <p:nvPr/>
        </p:nvSpPr>
        <p:spPr bwMode="auto">
          <a:xfrm>
            <a:off x="3084513" y="4678363"/>
            <a:ext cx="69850" cy="61912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26" name="Text Box 89"/>
          <p:cNvSpPr txBox="1">
            <a:spLocks noChangeArrowheads="1"/>
          </p:cNvSpPr>
          <p:nvPr/>
        </p:nvSpPr>
        <p:spPr bwMode="auto">
          <a:xfrm rot="857729">
            <a:off x="3100388" y="4656138"/>
            <a:ext cx="288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/>
              <a:t>801</a:t>
            </a:r>
          </a:p>
        </p:txBody>
      </p:sp>
      <p:sp>
        <p:nvSpPr>
          <p:cNvPr id="18527" name="Oval 90"/>
          <p:cNvSpPr>
            <a:spLocks noChangeAspect="1" noChangeArrowheads="1"/>
          </p:cNvSpPr>
          <p:nvPr/>
        </p:nvSpPr>
        <p:spPr bwMode="auto">
          <a:xfrm rot="-614321">
            <a:off x="2684463" y="3603625"/>
            <a:ext cx="69850" cy="61913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28" name="Text Box 91"/>
          <p:cNvSpPr txBox="1">
            <a:spLocks noChangeArrowheads="1"/>
          </p:cNvSpPr>
          <p:nvPr/>
        </p:nvSpPr>
        <p:spPr bwMode="auto">
          <a:xfrm rot="-4588244">
            <a:off x="2621757" y="3609181"/>
            <a:ext cx="171450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1</a:t>
            </a:r>
          </a:p>
        </p:txBody>
      </p:sp>
      <p:sp>
        <p:nvSpPr>
          <p:cNvPr id="18529" name="Oval 92"/>
          <p:cNvSpPr>
            <a:spLocks noChangeAspect="1" noChangeArrowheads="1"/>
          </p:cNvSpPr>
          <p:nvPr/>
        </p:nvSpPr>
        <p:spPr bwMode="auto">
          <a:xfrm rot="-632404">
            <a:off x="3749675" y="3676650"/>
            <a:ext cx="69850" cy="61913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30" name="Text Box 93"/>
          <p:cNvSpPr txBox="1">
            <a:spLocks noChangeArrowheads="1"/>
          </p:cNvSpPr>
          <p:nvPr/>
        </p:nvSpPr>
        <p:spPr bwMode="auto">
          <a:xfrm rot="-4606328">
            <a:off x="3678238" y="3513137"/>
            <a:ext cx="255588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601</a:t>
            </a:r>
          </a:p>
        </p:txBody>
      </p:sp>
      <p:sp>
        <p:nvSpPr>
          <p:cNvPr id="18531" name="Oval 94"/>
          <p:cNvSpPr>
            <a:spLocks noChangeAspect="1" noChangeArrowheads="1"/>
          </p:cNvSpPr>
          <p:nvPr/>
        </p:nvSpPr>
        <p:spPr bwMode="auto">
          <a:xfrm rot="-632404">
            <a:off x="3038475" y="3630613"/>
            <a:ext cx="69850" cy="603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32" name="Text Box 95"/>
          <p:cNvSpPr txBox="1">
            <a:spLocks noChangeArrowheads="1"/>
          </p:cNvSpPr>
          <p:nvPr/>
        </p:nvSpPr>
        <p:spPr bwMode="auto">
          <a:xfrm rot="-4606328">
            <a:off x="2979738" y="3459162"/>
            <a:ext cx="255588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201</a:t>
            </a:r>
          </a:p>
        </p:txBody>
      </p:sp>
      <p:sp>
        <p:nvSpPr>
          <p:cNvPr id="18533" name="Oval 96"/>
          <p:cNvSpPr>
            <a:spLocks noChangeAspect="1" noChangeArrowheads="1"/>
          </p:cNvSpPr>
          <p:nvPr/>
        </p:nvSpPr>
        <p:spPr bwMode="auto">
          <a:xfrm rot="-632404">
            <a:off x="3394075" y="3654425"/>
            <a:ext cx="69850" cy="603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34" name="Text Box 97"/>
          <p:cNvSpPr txBox="1">
            <a:spLocks noChangeArrowheads="1"/>
          </p:cNvSpPr>
          <p:nvPr/>
        </p:nvSpPr>
        <p:spPr bwMode="auto">
          <a:xfrm rot="-4606328">
            <a:off x="3365500" y="3522663"/>
            <a:ext cx="255587" cy="17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401</a:t>
            </a:r>
          </a:p>
        </p:txBody>
      </p:sp>
      <p:sp>
        <p:nvSpPr>
          <p:cNvPr id="18535" name="Oval 98"/>
          <p:cNvSpPr>
            <a:spLocks noChangeAspect="1" noChangeArrowheads="1"/>
          </p:cNvSpPr>
          <p:nvPr/>
        </p:nvSpPr>
        <p:spPr bwMode="auto">
          <a:xfrm rot="-632404">
            <a:off x="4103688" y="3702050"/>
            <a:ext cx="69850" cy="61913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36" name="Text Box 99"/>
          <p:cNvSpPr txBox="1">
            <a:spLocks noChangeArrowheads="1"/>
          </p:cNvSpPr>
          <p:nvPr/>
        </p:nvSpPr>
        <p:spPr bwMode="auto">
          <a:xfrm rot="-4606328">
            <a:off x="3987007" y="3748881"/>
            <a:ext cx="255588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801</a:t>
            </a:r>
          </a:p>
        </p:txBody>
      </p:sp>
      <p:sp>
        <p:nvSpPr>
          <p:cNvPr id="18537" name="Oval 100"/>
          <p:cNvSpPr>
            <a:spLocks noChangeAspect="1" noChangeArrowheads="1"/>
          </p:cNvSpPr>
          <p:nvPr/>
        </p:nvSpPr>
        <p:spPr bwMode="auto">
          <a:xfrm rot="-632404">
            <a:off x="4459288" y="3727450"/>
            <a:ext cx="69850" cy="603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38" name="Text Box 101"/>
          <p:cNvSpPr txBox="1">
            <a:spLocks noChangeArrowheads="1"/>
          </p:cNvSpPr>
          <p:nvPr/>
        </p:nvSpPr>
        <p:spPr bwMode="auto">
          <a:xfrm rot="-4606328">
            <a:off x="4321175" y="3800475"/>
            <a:ext cx="2952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1001</a:t>
            </a:r>
          </a:p>
        </p:txBody>
      </p:sp>
      <p:sp>
        <p:nvSpPr>
          <p:cNvPr id="18539" name="Oval 102"/>
          <p:cNvSpPr>
            <a:spLocks noChangeAspect="1" noChangeArrowheads="1"/>
          </p:cNvSpPr>
          <p:nvPr/>
        </p:nvSpPr>
        <p:spPr bwMode="auto">
          <a:xfrm rot="-632404">
            <a:off x="4814888" y="3751263"/>
            <a:ext cx="69850" cy="61912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40" name="Text Box 103"/>
          <p:cNvSpPr txBox="1">
            <a:spLocks noChangeArrowheads="1"/>
          </p:cNvSpPr>
          <p:nvPr/>
        </p:nvSpPr>
        <p:spPr bwMode="auto">
          <a:xfrm rot="-4606328">
            <a:off x="4667250" y="3810000"/>
            <a:ext cx="2952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1201</a:t>
            </a:r>
          </a:p>
        </p:txBody>
      </p:sp>
      <p:sp>
        <p:nvSpPr>
          <p:cNvPr id="18541" name="Oval 104"/>
          <p:cNvSpPr>
            <a:spLocks noChangeAspect="1" noChangeArrowheads="1"/>
          </p:cNvSpPr>
          <p:nvPr/>
        </p:nvSpPr>
        <p:spPr bwMode="auto">
          <a:xfrm rot="-632404">
            <a:off x="5175250" y="4114800"/>
            <a:ext cx="69850" cy="603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42" name="Text Box 105"/>
          <p:cNvSpPr txBox="1">
            <a:spLocks noChangeArrowheads="1"/>
          </p:cNvSpPr>
          <p:nvPr/>
        </p:nvSpPr>
        <p:spPr bwMode="auto">
          <a:xfrm rot="-2519598">
            <a:off x="4938713" y="4164013"/>
            <a:ext cx="3381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1401</a:t>
            </a:r>
          </a:p>
        </p:txBody>
      </p:sp>
      <p:sp>
        <p:nvSpPr>
          <p:cNvPr id="18543" name="Oval 106"/>
          <p:cNvSpPr>
            <a:spLocks noChangeAspect="1" noChangeArrowheads="1"/>
          </p:cNvSpPr>
          <p:nvPr/>
        </p:nvSpPr>
        <p:spPr bwMode="auto">
          <a:xfrm rot="-632404">
            <a:off x="4929188" y="3887788"/>
            <a:ext cx="71437" cy="603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44" name="Text Box 107"/>
          <p:cNvSpPr txBox="1">
            <a:spLocks noChangeArrowheads="1"/>
          </p:cNvSpPr>
          <p:nvPr/>
        </p:nvSpPr>
        <p:spPr bwMode="auto">
          <a:xfrm rot="-2519598">
            <a:off x="4703763" y="3941763"/>
            <a:ext cx="33655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1201</a:t>
            </a:r>
          </a:p>
        </p:txBody>
      </p:sp>
      <p:sp>
        <p:nvSpPr>
          <p:cNvPr id="18545" name="Oval 108"/>
          <p:cNvSpPr>
            <a:spLocks noChangeAspect="1" noChangeArrowheads="1"/>
          </p:cNvSpPr>
          <p:nvPr/>
        </p:nvSpPr>
        <p:spPr bwMode="auto">
          <a:xfrm rot="-632404">
            <a:off x="4435475" y="3424238"/>
            <a:ext cx="69850" cy="61912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46" name="Text Box 109"/>
          <p:cNvSpPr txBox="1">
            <a:spLocks noChangeArrowheads="1"/>
          </p:cNvSpPr>
          <p:nvPr/>
        </p:nvSpPr>
        <p:spPr bwMode="auto">
          <a:xfrm rot="-2519598">
            <a:off x="4237038" y="3452813"/>
            <a:ext cx="290512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801</a:t>
            </a:r>
          </a:p>
        </p:txBody>
      </p:sp>
      <p:sp>
        <p:nvSpPr>
          <p:cNvPr id="18547" name="Oval 110"/>
          <p:cNvSpPr>
            <a:spLocks noChangeAspect="1" noChangeArrowheads="1"/>
          </p:cNvSpPr>
          <p:nvPr/>
        </p:nvSpPr>
        <p:spPr bwMode="auto">
          <a:xfrm rot="-632404">
            <a:off x="4695825" y="3654425"/>
            <a:ext cx="69850" cy="61913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48" name="Text Box 111"/>
          <p:cNvSpPr txBox="1">
            <a:spLocks noChangeArrowheads="1"/>
          </p:cNvSpPr>
          <p:nvPr/>
        </p:nvSpPr>
        <p:spPr bwMode="auto">
          <a:xfrm rot="-2519598">
            <a:off x="4616450" y="3508375"/>
            <a:ext cx="33655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1001</a:t>
            </a:r>
          </a:p>
        </p:txBody>
      </p:sp>
      <p:sp>
        <p:nvSpPr>
          <p:cNvPr id="18549" name="Oval 112"/>
          <p:cNvSpPr>
            <a:spLocks noChangeAspect="1" noChangeArrowheads="1"/>
          </p:cNvSpPr>
          <p:nvPr/>
        </p:nvSpPr>
        <p:spPr bwMode="auto">
          <a:xfrm rot="-632404">
            <a:off x="4195763" y="3200400"/>
            <a:ext cx="68262" cy="61913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50" name="Text Box 113"/>
          <p:cNvSpPr txBox="1">
            <a:spLocks noChangeArrowheads="1"/>
          </p:cNvSpPr>
          <p:nvPr/>
        </p:nvSpPr>
        <p:spPr bwMode="auto">
          <a:xfrm rot="-2519598">
            <a:off x="3998913" y="3228975"/>
            <a:ext cx="288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601</a:t>
            </a:r>
          </a:p>
        </p:txBody>
      </p:sp>
      <p:sp>
        <p:nvSpPr>
          <p:cNvPr id="18551" name="Oval 114"/>
          <p:cNvSpPr>
            <a:spLocks noChangeAspect="1" noChangeArrowheads="1"/>
          </p:cNvSpPr>
          <p:nvPr/>
        </p:nvSpPr>
        <p:spPr bwMode="auto">
          <a:xfrm rot="-632404">
            <a:off x="3948113" y="2965450"/>
            <a:ext cx="69850" cy="603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52" name="Text Box 115"/>
          <p:cNvSpPr txBox="1">
            <a:spLocks noChangeArrowheads="1"/>
          </p:cNvSpPr>
          <p:nvPr/>
        </p:nvSpPr>
        <p:spPr bwMode="auto">
          <a:xfrm rot="-2519598">
            <a:off x="3935413" y="2843213"/>
            <a:ext cx="288925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401</a:t>
            </a:r>
          </a:p>
        </p:txBody>
      </p:sp>
      <p:sp>
        <p:nvSpPr>
          <p:cNvPr id="18553" name="Oval 116"/>
          <p:cNvSpPr>
            <a:spLocks noChangeAspect="1" noChangeArrowheads="1"/>
          </p:cNvSpPr>
          <p:nvPr/>
        </p:nvSpPr>
        <p:spPr bwMode="auto">
          <a:xfrm rot="-632404">
            <a:off x="3516313" y="2565400"/>
            <a:ext cx="71437" cy="603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54" name="Text Box 117"/>
          <p:cNvSpPr txBox="1">
            <a:spLocks noChangeArrowheads="1"/>
          </p:cNvSpPr>
          <p:nvPr/>
        </p:nvSpPr>
        <p:spPr bwMode="auto">
          <a:xfrm rot="-2519598">
            <a:off x="3389313" y="2562225"/>
            <a:ext cx="198437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1</a:t>
            </a:r>
          </a:p>
        </p:txBody>
      </p:sp>
      <p:sp>
        <p:nvSpPr>
          <p:cNvPr id="18555" name="Oval 118"/>
          <p:cNvSpPr>
            <a:spLocks noChangeAspect="1" noChangeArrowheads="1"/>
          </p:cNvSpPr>
          <p:nvPr/>
        </p:nvSpPr>
        <p:spPr bwMode="auto">
          <a:xfrm rot="-632404">
            <a:off x="3706813" y="2741613"/>
            <a:ext cx="71437" cy="603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56" name="Text Box 119"/>
          <p:cNvSpPr txBox="1">
            <a:spLocks noChangeArrowheads="1"/>
          </p:cNvSpPr>
          <p:nvPr/>
        </p:nvSpPr>
        <p:spPr bwMode="auto">
          <a:xfrm rot="-2519598">
            <a:off x="3708400" y="2625725"/>
            <a:ext cx="2905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201</a:t>
            </a:r>
          </a:p>
        </p:txBody>
      </p:sp>
      <p:sp>
        <p:nvSpPr>
          <p:cNvPr id="18557" name="Oval 120"/>
          <p:cNvSpPr>
            <a:spLocks noChangeAspect="1" noChangeArrowheads="1"/>
          </p:cNvSpPr>
          <p:nvPr/>
        </p:nvSpPr>
        <p:spPr bwMode="auto">
          <a:xfrm rot="-632404">
            <a:off x="4919663" y="3511550"/>
            <a:ext cx="69850" cy="603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58" name="Text Box 121"/>
          <p:cNvSpPr txBox="1">
            <a:spLocks noChangeArrowheads="1"/>
          </p:cNvSpPr>
          <p:nvPr/>
        </p:nvSpPr>
        <p:spPr bwMode="auto">
          <a:xfrm rot="-1871178">
            <a:off x="4919663" y="3395663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1601</a:t>
            </a:r>
          </a:p>
        </p:txBody>
      </p:sp>
      <p:sp>
        <p:nvSpPr>
          <p:cNvPr id="18559" name="Oval 122"/>
          <p:cNvSpPr>
            <a:spLocks noChangeAspect="1" noChangeArrowheads="1"/>
          </p:cNvSpPr>
          <p:nvPr/>
        </p:nvSpPr>
        <p:spPr bwMode="auto">
          <a:xfrm rot="-632404">
            <a:off x="5162550" y="3848100"/>
            <a:ext cx="68263" cy="61913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60" name="Text Box 123"/>
          <p:cNvSpPr txBox="1">
            <a:spLocks noChangeArrowheads="1"/>
          </p:cNvSpPr>
          <p:nvPr/>
        </p:nvSpPr>
        <p:spPr bwMode="auto">
          <a:xfrm rot="-1871178">
            <a:off x="5157788" y="3733800"/>
            <a:ext cx="3381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1801</a:t>
            </a:r>
          </a:p>
        </p:txBody>
      </p:sp>
      <p:sp>
        <p:nvSpPr>
          <p:cNvPr id="18561" name="Oval 124"/>
          <p:cNvSpPr>
            <a:spLocks noChangeAspect="1" noChangeArrowheads="1"/>
          </p:cNvSpPr>
          <p:nvPr/>
        </p:nvSpPr>
        <p:spPr bwMode="auto">
          <a:xfrm rot="-632404">
            <a:off x="4203700" y="2508250"/>
            <a:ext cx="69850" cy="61913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62" name="Text Box 125"/>
          <p:cNvSpPr txBox="1">
            <a:spLocks noChangeArrowheads="1"/>
          </p:cNvSpPr>
          <p:nvPr/>
        </p:nvSpPr>
        <p:spPr bwMode="auto">
          <a:xfrm rot="-1871178">
            <a:off x="4202113" y="2390775"/>
            <a:ext cx="338137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1001</a:t>
            </a:r>
          </a:p>
        </p:txBody>
      </p:sp>
      <p:sp>
        <p:nvSpPr>
          <p:cNvPr id="18563" name="Oval 126"/>
          <p:cNvSpPr>
            <a:spLocks noChangeAspect="1" noChangeArrowheads="1"/>
          </p:cNvSpPr>
          <p:nvPr/>
        </p:nvSpPr>
        <p:spPr bwMode="auto">
          <a:xfrm rot="-632404">
            <a:off x="4446588" y="2847975"/>
            <a:ext cx="69850" cy="61913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64" name="Text Box 127"/>
          <p:cNvSpPr txBox="1">
            <a:spLocks noChangeArrowheads="1"/>
          </p:cNvSpPr>
          <p:nvPr/>
        </p:nvSpPr>
        <p:spPr bwMode="auto">
          <a:xfrm rot="-1871178">
            <a:off x="4443413" y="2730500"/>
            <a:ext cx="3381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1201</a:t>
            </a:r>
          </a:p>
        </p:txBody>
      </p:sp>
      <p:sp>
        <p:nvSpPr>
          <p:cNvPr id="18565" name="Oval 128"/>
          <p:cNvSpPr>
            <a:spLocks noChangeAspect="1" noChangeArrowheads="1"/>
          </p:cNvSpPr>
          <p:nvPr/>
        </p:nvSpPr>
        <p:spPr bwMode="auto">
          <a:xfrm rot="-632404">
            <a:off x="4684713" y="3179763"/>
            <a:ext cx="69850" cy="603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66" name="Text Box 129"/>
          <p:cNvSpPr txBox="1">
            <a:spLocks noChangeArrowheads="1"/>
          </p:cNvSpPr>
          <p:nvPr/>
        </p:nvSpPr>
        <p:spPr bwMode="auto">
          <a:xfrm rot="-1871178">
            <a:off x="4684713" y="3055938"/>
            <a:ext cx="33655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1401</a:t>
            </a:r>
          </a:p>
        </p:txBody>
      </p:sp>
      <p:sp>
        <p:nvSpPr>
          <p:cNvPr id="18567" name="Oval 130"/>
          <p:cNvSpPr>
            <a:spLocks noChangeAspect="1" noChangeArrowheads="1"/>
          </p:cNvSpPr>
          <p:nvPr/>
        </p:nvSpPr>
        <p:spPr bwMode="auto">
          <a:xfrm rot="-632404">
            <a:off x="3967163" y="2173288"/>
            <a:ext cx="68262" cy="61912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68" name="Text Box 131"/>
          <p:cNvSpPr txBox="1">
            <a:spLocks noChangeArrowheads="1"/>
          </p:cNvSpPr>
          <p:nvPr/>
        </p:nvSpPr>
        <p:spPr bwMode="auto">
          <a:xfrm rot="-1871178">
            <a:off x="3983038" y="2073275"/>
            <a:ext cx="2905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801</a:t>
            </a:r>
          </a:p>
        </p:txBody>
      </p:sp>
      <p:sp>
        <p:nvSpPr>
          <p:cNvPr id="18569" name="Oval 132"/>
          <p:cNvSpPr>
            <a:spLocks noChangeAspect="1" noChangeArrowheads="1"/>
          </p:cNvSpPr>
          <p:nvPr/>
        </p:nvSpPr>
        <p:spPr bwMode="auto">
          <a:xfrm rot="-632404">
            <a:off x="5399088" y="4183063"/>
            <a:ext cx="69850" cy="61912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70" name="Text Box 133"/>
          <p:cNvSpPr txBox="1">
            <a:spLocks noChangeArrowheads="1"/>
          </p:cNvSpPr>
          <p:nvPr/>
        </p:nvSpPr>
        <p:spPr bwMode="auto">
          <a:xfrm rot="-1871178">
            <a:off x="5402263" y="4070350"/>
            <a:ext cx="33655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2001</a:t>
            </a:r>
          </a:p>
        </p:txBody>
      </p:sp>
      <p:sp>
        <p:nvSpPr>
          <p:cNvPr id="18571" name="Oval 134"/>
          <p:cNvSpPr>
            <a:spLocks noChangeAspect="1" noChangeArrowheads="1"/>
          </p:cNvSpPr>
          <p:nvPr/>
        </p:nvSpPr>
        <p:spPr bwMode="auto">
          <a:xfrm rot="-632404">
            <a:off x="3724275" y="1839913"/>
            <a:ext cx="69850" cy="603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72" name="Text Box 135"/>
          <p:cNvSpPr txBox="1">
            <a:spLocks noChangeArrowheads="1"/>
          </p:cNvSpPr>
          <p:nvPr/>
        </p:nvSpPr>
        <p:spPr bwMode="auto">
          <a:xfrm rot="-1871178">
            <a:off x="3740150" y="1743075"/>
            <a:ext cx="28892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b="1" dirty="0"/>
              <a:t>601</a:t>
            </a:r>
          </a:p>
        </p:txBody>
      </p:sp>
      <p:sp>
        <p:nvSpPr>
          <p:cNvPr id="18573" name="Text Box 136"/>
          <p:cNvSpPr txBox="1">
            <a:spLocks noChangeArrowheads="1"/>
          </p:cNvSpPr>
          <p:nvPr/>
        </p:nvSpPr>
        <p:spPr bwMode="auto">
          <a:xfrm rot="3284381">
            <a:off x="3548063" y="1644650"/>
            <a:ext cx="223838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A</a:t>
            </a:r>
          </a:p>
        </p:txBody>
      </p:sp>
      <p:sp>
        <p:nvSpPr>
          <p:cNvPr id="18574" name="Text Box 137"/>
          <p:cNvSpPr txBox="1">
            <a:spLocks noChangeArrowheads="1"/>
          </p:cNvSpPr>
          <p:nvPr/>
        </p:nvSpPr>
        <p:spPr bwMode="auto">
          <a:xfrm rot="321773">
            <a:off x="4633913" y="4379913"/>
            <a:ext cx="260350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G</a:t>
            </a:r>
          </a:p>
        </p:txBody>
      </p:sp>
      <p:sp>
        <p:nvSpPr>
          <p:cNvPr id="18575" name="Text Box 138"/>
          <p:cNvSpPr txBox="1">
            <a:spLocks noChangeArrowheads="1"/>
          </p:cNvSpPr>
          <p:nvPr/>
        </p:nvSpPr>
        <p:spPr bwMode="auto">
          <a:xfrm rot="2851321">
            <a:off x="3481388" y="5688013"/>
            <a:ext cx="209550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H</a:t>
            </a:r>
          </a:p>
        </p:txBody>
      </p:sp>
      <p:sp>
        <p:nvSpPr>
          <p:cNvPr id="18576" name="Text Box 139"/>
          <p:cNvSpPr txBox="1">
            <a:spLocks noChangeArrowheads="1"/>
          </p:cNvSpPr>
          <p:nvPr/>
        </p:nvSpPr>
        <p:spPr bwMode="auto">
          <a:xfrm rot="2976700">
            <a:off x="5241131" y="4179094"/>
            <a:ext cx="23971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dirty="0"/>
              <a:t>C</a:t>
            </a:r>
          </a:p>
        </p:txBody>
      </p:sp>
      <p:sp>
        <p:nvSpPr>
          <p:cNvPr id="18577" name="Text Box 140"/>
          <p:cNvSpPr txBox="1">
            <a:spLocks noChangeArrowheads="1"/>
          </p:cNvSpPr>
          <p:nvPr/>
        </p:nvSpPr>
        <p:spPr bwMode="auto">
          <a:xfrm rot="-4731426">
            <a:off x="3599657" y="2332831"/>
            <a:ext cx="222250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B</a:t>
            </a:r>
          </a:p>
        </p:txBody>
      </p:sp>
      <p:sp>
        <p:nvSpPr>
          <p:cNvPr id="18578" name="Text Box 141"/>
          <p:cNvSpPr txBox="1">
            <a:spLocks noChangeArrowheads="1"/>
          </p:cNvSpPr>
          <p:nvPr/>
        </p:nvSpPr>
        <p:spPr bwMode="auto">
          <a:xfrm rot="3908938">
            <a:off x="3814763" y="5181600"/>
            <a:ext cx="223838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D</a:t>
            </a:r>
          </a:p>
        </p:txBody>
      </p:sp>
      <p:sp>
        <p:nvSpPr>
          <p:cNvPr id="18579" name="Text Box 142"/>
          <p:cNvSpPr txBox="1">
            <a:spLocks noChangeArrowheads="1"/>
          </p:cNvSpPr>
          <p:nvPr/>
        </p:nvSpPr>
        <p:spPr bwMode="auto">
          <a:xfrm rot="505166">
            <a:off x="4814888" y="3568700"/>
            <a:ext cx="2476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E</a:t>
            </a:r>
          </a:p>
        </p:txBody>
      </p:sp>
      <p:sp>
        <p:nvSpPr>
          <p:cNvPr id="18580" name="Text Box 143"/>
          <p:cNvSpPr txBox="1">
            <a:spLocks noChangeArrowheads="1"/>
          </p:cNvSpPr>
          <p:nvPr/>
        </p:nvSpPr>
        <p:spPr bwMode="auto">
          <a:xfrm rot="3810581">
            <a:off x="3310732" y="5349081"/>
            <a:ext cx="209550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F</a:t>
            </a:r>
          </a:p>
        </p:txBody>
      </p:sp>
      <p:sp>
        <p:nvSpPr>
          <p:cNvPr id="18581" name="Text Box 144"/>
          <p:cNvSpPr txBox="1">
            <a:spLocks noChangeArrowheads="1"/>
          </p:cNvSpPr>
          <p:nvPr/>
        </p:nvSpPr>
        <p:spPr bwMode="auto">
          <a:xfrm rot="321773">
            <a:off x="1125538" y="3905250"/>
            <a:ext cx="263525" cy="21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G</a:t>
            </a:r>
          </a:p>
        </p:txBody>
      </p:sp>
      <p:sp>
        <p:nvSpPr>
          <p:cNvPr id="18582" name="Freeform 146"/>
          <p:cNvSpPr>
            <a:spLocks/>
          </p:cNvSpPr>
          <p:nvPr/>
        </p:nvSpPr>
        <p:spPr bwMode="auto">
          <a:xfrm>
            <a:off x="2605088" y="2798763"/>
            <a:ext cx="2427287" cy="2667000"/>
          </a:xfrm>
          <a:custGeom>
            <a:avLst/>
            <a:gdLst>
              <a:gd name="T0" fmla="*/ 0 w 1872"/>
              <a:gd name="T1" fmla="*/ 2147483647 h 2346"/>
              <a:gd name="T2" fmla="*/ 393411158 w 1872"/>
              <a:gd name="T3" fmla="*/ 2147483647 h 2346"/>
              <a:gd name="T4" fmla="*/ 655685155 w 1872"/>
              <a:gd name="T5" fmla="*/ 2147483647 h 2346"/>
              <a:gd name="T6" fmla="*/ 1028920791 w 1872"/>
              <a:gd name="T7" fmla="*/ 2109162422 h 2346"/>
              <a:gd name="T8" fmla="*/ 1271020564 w 1872"/>
              <a:gd name="T9" fmla="*/ 1884288715 h 2346"/>
              <a:gd name="T10" fmla="*/ 1271020564 w 1872"/>
              <a:gd name="T11" fmla="*/ 1605134873 h 2346"/>
              <a:gd name="T12" fmla="*/ 1684606108 w 1872"/>
              <a:gd name="T13" fmla="*/ 1279455202 h 2346"/>
              <a:gd name="T14" fmla="*/ 2147483647 w 1872"/>
              <a:gd name="T15" fmla="*/ 1039072601 h 2346"/>
              <a:gd name="T16" fmla="*/ 2147483647 w 1872"/>
              <a:gd name="T17" fmla="*/ 736655845 h 2346"/>
              <a:gd name="T18" fmla="*/ 2147483647 w 1872"/>
              <a:gd name="T19" fmla="*/ 0 h 234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872"/>
              <a:gd name="T31" fmla="*/ 0 h 2346"/>
              <a:gd name="T32" fmla="*/ 1872 w 1872"/>
              <a:gd name="T33" fmla="*/ 2346 h 234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872" h="2346">
                <a:moveTo>
                  <a:pt x="0" y="2346"/>
                </a:moveTo>
                <a:cubicBezTo>
                  <a:pt x="84" y="2264"/>
                  <a:pt x="169" y="2183"/>
                  <a:pt x="234" y="2106"/>
                </a:cubicBezTo>
                <a:cubicBezTo>
                  <a:pt x="299" y="2029"/>
                  <a:pt x="327" y="1963"/>
                  <a:pt x="390" y="1884"/>
                </a:cubicBezTo>
                <a:cubicBezTo>
                  <a:pt x="453" y="1805"/>
                  <a:pt x="551" y="1703"/>
                  <a:pt x="612" y="1632"/>
                </a:cubicBezTo>
                <a:cubicBezTo>
                  <a:pt x="673" y="1561"/>
                  <a:pt x="732" y="1523"/>
                  <a:pt x="756" y="1458"/>
                </a:cubicBezTo>
                <a:cubicBezTo>
                  <a:pt x="780" y="1393"/>
                  <a:pt x="715" y="1320"/>
                  <a:pt x="756" y="1242"/>
                </a:cubicBezTo>
                <a:cubicBezTo>
                  <a:pt x="797" y="1164"/>
                  <a:pt x="909" y="1063"/>
                  <a:pt x="1002" y="990"/>
                </a:cubicBezTo>
                <a:cubicBezTo>
                  <a:pt x="1095" y="917"/>
                  <a:pt x="1220" y="874"/>
                  <a:pt x="1314" y="804"/>
                </a:cubicBezTo>
                <a:cubicBezTo>
                  <a:pt x="1408" y="734"/>
                  <a:pt x="1473" y="704"/>
                  <a:pt x="1566" y="570"/>
                </a:cubicBezTo>
                <a:cubicBezTo>
                  <a:pt x="1659" y="436"/>
                  <a:pt x="1765" y="218"/>
                  <a:pt x="1872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583" name="Line 147"/>
          <p:cNvSpPr>
            <a:spLocks noChangeShapeType="1"/>
          </p:cNvSpPr>
          <p:nvPr/>
        </p:nvSpPr>
        <p:spPr bwMode="auto">
          <a:xfrm flipH="1" flipV="1">
            <a:off x="3763963" y="1878013"/>
            <a:ext cx="833437" cy="1166812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584" name="Line 148"/>
          <p:cNvSpPr>
            <a:spLocks noChangeShapeType="1"/>
          </p:cNvSpPr>
          <p:nvPr/>
        </p:nvSpPr>
        <p:spPr bwMode="auto">
          <a:xfrm flipV="1">
            <a:off x="3414713" y="2581275"/>
            <a:ext cx="271462" cy="995363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585" name="Line 149"/>
          <p:cNvSpPr>
            <a:spLocks noChangeShapeType="1"/>
          </p:cNvSpPr>
          <p:nvPr/>
        </p:nvSpPr>
        <p:spPr bwMode="auto">
          <a:xfrm flipH="1" flipV="1">
            <a:off x="3538538" y="2587625"/>
            <a:ext cx="614362" cy="566738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586" name="Line 150"/>
          <p:cNvSpPr>
            <a:spLocks noChangeShapeType="1"/>
          </p:cNvSpPr>
          <p:nvPr/>
        </p:nvSpPr>
        <p:spPr bwMode="auto">
          <a:xfrm flipH="1" flipV="1">
            <a:off x="2605088" y="3160713"/>
            <a:ext cx="428625" cy="709612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587" name="Line 151"/>
          <p:cNvSpPr>
            <a:spLocks noChangeShapeType="1"/>
          </p:cNvSpPr>
          <p:nvPr/>
        </p:nvSpPr>
        <p:spPr bwMode="auto">
          <a:xfrm flipH="1" flipV="1">
            <a:off x="2722563" y="3632200"/>
            <a:ext cx="419100" cy="33338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588" name="Line 152"/>
          <p:cNvSpPr>
            <a:spLocks noChangeShapeType="1"/>
          </p:cNvSpPr>
          <p:nvPr/>
        </p:nvSpPr>
        <p:spPr bwMode="auto">
          <a:xfrm flipH="1" flipV="1">
            <a:off x="1384300" y="4060825"/>
            <a:ext cx="965200" cy="115888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589" name="Line 153"/>
          <p:cNvSpPr>
            <a:spLocks noChangeShapeType="1"/>
          </p:cNvSpPr>
          <p:nvPr/>
        </p:nvSpPr>
        <p:spPr bwMode="auto">
          <a:xfrm flipH="1" flipV="1">
            <a:off x="1003300" y="3971925"/>
            <a:ext cx="1470025" cy="1036638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590" name="Freeform 154"/>
          <p:cNvSpPr>
            <a:spLocks/>
          </p:cNvSpPr>
          <p:nvPr/>
        </p:nvSpPr>
        <p:spPr bwMode="auto">
          <a:xfrm>
            <a:off x="1998663" y="2840038"/>
            <a:ext cx="2730500" cy="2517775"/>
          </a:xfrm>
          <a:custGeom>
            <a:avLst/>
            <a:gdLst>
              <a:gd name="T0" fmla="*/ 2147483647 w 2106"/>
              <a:gd name="T1" fmla="*/ 0 h 2214"/>
              <a:gd name="T2" fmla="*/ 2147483647 w 2106"/>
              <a:gd name="T3" fmla="*/ 256061315 h 2214"/>
              <a:gd name="T4" fmla="*/ 2147483647 w 2106"/>
              <a:gd name="T5" fmla="*/ 364692981 h 2214"/>
              <a:gd name="T6" fmla="*/ 2037371484 w 2106"/>
              <a:gd name="T7" fmla="*/ 729385961 h 2214"/>
              <a:gd name="T8" fmla="*/ 1603673379 w 2106"/>
              <a:gd name="T9" fmla="*/ 869056454 h 2214"/>
              <a:gd name="T10" fmla="*/ 1250663391 w 2106"/>
              <a:gd name="T11" fmla="*/ 1241508733 h 2214"/>
              <a:gd name="T12" fmla="*/ 706019651 w 2106"/>
              <a:gd name="T13" fmla="*/ 1311343410 h 2214"/>
              <a:gd name="T14" fmla="*/ 433698267 w 2106"/>
              <a:gd name="T15" fmla="*/ 1536366893 h 2214"/>
              <a:gd name="T16" fmla="*/ 554729633 w 2106"/>
              <a:gd name="T17" fmla="*/ 2102804609 h 2214"/>
              <a:gd name="T18" fmla="*/ 635418075 w 2106"/>
              <a:gd name="T19" fmla="*/ 2147483647 h 2214"/>
              <a:gd name="T20" fmla="*/ 514385412 w 2106"/>
              <a:gd name="T21" fmla="*/ 2147483647 h 2214"/>
              <a:gd name="T22" fmla="*/ 0 w 2106"/>
              <a:gd name="T23" fmla="*/ 2147483647 h 221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106"/>
              <a:gd name="T37" fmla="*/ 0 h 2214"/>
              <a:gd name="T38" fmla="*/ 2106 w 2106"/>
              <a:gd name="T39" fmla="*/ 2214 h 221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106" h="2214">
                <a:moveTo>
                  <a:pt x="2106" y="0"/>
                </a:moveTo>
                <a:cubicBezTo>
                  <a:pt x="2082" y="75"/>
                  <a:pt x="2059" y="151"/>
                  <a:pt x="1980" y="198"/>
                </a:cubicBezTo>
                <a:cubicBezTo>
                  <a:pt x="1901" y="245"/>
                  <a:pt x="1760" y="221"/>
                  <a:pt x="1632" y="282"/>
                </a:cubicBezTo>
                <a:cubicBezTo>
                  <a:pt x="1504" y="343"/>
                  <a:pt x="1325" y="499"/>
                  <a:pt x="1212" y="564"/>
                </a:cubicBezTo>
                <a:cubicBezTo>
                  <a:pt x="1099" y="629"/>
                  <a:pt x="1032" y="606"/>
                  <a:pt x="954" y="672"/>
                </a:cubicBezTo>
                <a:cubicBezTo>
                  <a:pt x="876" y="738"/>
                  <a:pt x="833" y="903"/>
                  <a:pt x="744" y="960"/>
                </a:cubicBezTo>
                <a:cubicBezTo>
                  <a:pt x="655" y="1017"/>
                  <a:pt x="501" y="976"/>
                  <a:pt x="420" y="1014"/>
                </a:cubicBezTo>
                <a:cubicBezTo>
                  <a:pt x="339" y="1052"/>
                  <a:pt x="273" y="1086"/>
                  <a:pt x="258" y="1188"/>
                </a:cubicBezTo>
                <a:cubicBezTo>
                  <a:pt x="243" y="1290"/>
                  <a:pt x="310" y="1511"/>
                  <a:pt x="330" y="1626"/>
                </a:cubicBezTo>
                <a:cubicBezTo>
                  <a:pt x="350" y="1741"/>
                  <a:pt x="382" y="1811"/>
                  <a:pt x="378" y="1878"/>
                </a:cubicBezTo>
                <a:cubicBezTo>
                  <a:pt x="374" y="1945"/>
                  <a:pt x="369" y="1972"/>
                  <a:pt x="306" y="2028"/>
                </a:cubicBezTo>
                <a:cubicBezTo>
                  <a:pt x="243" y="2084"/>
                  <a:pt x="121" y="2149"/>
                  <a:pt x="0" y="2214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591" name="Line 155"/>
          <p:cNvSpPr>
            <a:spLocks noChangeShapeType="1"/>
          </p:cNvSpPr>
          <p:nvPr/>
        </p:nvSpPr>
        <p:spPr bwMode="auto">
          <a:xfrm>
            <a:off x="4597400" y="3051175"/>
            <a:ext cx="163513" cy="204788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592" name="Line 156"/>
          <p:cNvSpPr>
            <a:spLocks noChangeShapeType="1"/>
          </p:cNvSpPr>
          <p:nvPr/>
        </p:nvSpPr>
        <p:spPr bwMode="auto">
          <a:xfrm>
            <a:off x="4160838" y="3146425"/>
            <a:ext cx="15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593" name="Line 157"/>
          <p:cNvSpPr>
            <a:spLocks noChangeShapeType="1"/>
          </p:cNvSpPr>
          <p:nvPr/>
        </p:nvSpPr>
        <p:spPr bwMode="auto">
          <a:xfrm flipH="1">
            <a:off x="3087688" y="3570288"/>
            <a:ext cx="327025" cy="1235075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594" name="Line 158"/>
          <p:cNvSpPr>
            <a:spLocks noChangeShapeType="1"/>
          </p:cNvSpPr>
          <p:nvPr/>
        </p:nvSpPr>
        <p:spPr bwMode="auto">
          <a:xfrm>
            <a:off x="4176713" y="3160713"/>
            <a:ext cx="388937" cy="36195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595" name="Line 159"/>
          <p:cNvSpPr>
            <a:spLocks noChangeShapeType="1"/>
          </p:cNvSpPr>
          <p:nvPr/>
        </p:nvSpPr>
        <p:spPr bwMode="auto">
          <a:xfrm>
            <a:off x="3057525" y="3897313"/>
            <a:ext cx="411163" cy="668337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596" name="Line 160"/>
          <p:cNvSpPr>
            <a:spLocks noChangeShapeType="1"/>
          </p:cNvSpPr>
          <p:nvPr/>
        </p:nvSpPr>
        <p:spPr bwMode="auto">
          <a:xfrm>
            <a:off x="3181350" y="3671888"/>
            <a:ext cx="1057275" cy="61912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597" name="Line 161"/>
          <p:cNvSpPr>
            <a:spLocks noChangeShapeType="1"/>
          </p:cNvSpPr>
          <p:nvPr/>
        </p:nvSpPr>
        <p:spPr bwMode="auto">
          <a:xfrm>
            <a:off x="2768600" y="4437063"/>
            <a:ext cx="288925" cy="585787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598" name="Line 162"/>
          <p:cNvSpPr>
            <a:spLocks noChangeShapeType="1"/>
          </p:cNvSpPr>
          <p:nvPr/>
        </p:nvSpPr>
        <p:spPr bwMode="auto">
          <a:xfrm>
            <a:off x="2333625" y="4170363"/>
            <a:ext cx="1204913" cy="163512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599" name="Line 163"/>
          <p:cNvSpPr>
            <a:spLocks noChangeShapeType="1"/>
          </p:cNvSpPr>
          <p:nvPr/>
        </p:nvSpPr>
        <p:spPr bwMode="auto">
          <a:xfrm>
            <a:off x="2489200" y="5022850"/>
            <a:ext cx="365125" cy="238125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600" name="Line 164"/>
          <p:cNvSpPr>
            <a:spLocks noChangeShapeType="1"/>
          </p:cNvSpPr>
          <p:nvPr/>
        </p:nvSpPr>
        <p:spPr bwMode="auto">
          <a:xfrm>
            <a:off x="4752975" y="3263900"/>
            <a:ext cx="263525" cy="374650"/>
          </a:xfrm>
          <a:prstGeom prst="line">
            <a:avLst/>
          </a:prstGeom>
          <a:noFill/>
          <a:ln w="57150">
            <a:solidFill>
              <a:srgbClr val="996633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601" name="Line 165"/>
          <p:cNvSpPr>
            <a:spLocks noChangeShapeType="1"/>
          </p:cNvSpPr>
          <p:nvPr/>
        </p:nvSpPr>
        <p:spPr bwMode="auto">
          <a:xfrm>
            <a:off x="4557713" y="3535363"/>
            <a:ext cx="327025" cy="293687"/>
          </a:xfrm>
          <a:prstGeom prst="line">
            <a:avLst/>
          </a:prstGeom>
          <a:noFill/>
          <a:ln w="57150">
            <a:solidFill>
              <a:srgbClr val="996633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602" name="Line 166"/>
          <p:cNvSpPr>
            <a:spLocks noChangeShapeType="1"/>
          </p:cNvSpPr>
          <p:nvPr/>
        </p:nvSpPr>
        <p:spPr bwMode="auto">
          <a:xfrm flipH="1" flipV="1">
            <a:off x="4243388" y="3740150"/>
            <a:ext cx="684212" cy="52388"/>
          </a:xfrm>
          <a:prstGeom prst="line">
            <a:avLst/>
          </a:prstGeom>
          <a:noFill/>
          <a:ln w="57150">
            <a:solidFill>
              <a:srgbClr val="996633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603" name="Line 167"/>
          <p:cNvSpPr>
            <a:spLocks noChangeShapeType="1"/>
          </p:cNvSpPr>
          <p:nvPr/>
        </p:nvSpPr>
        <p:spPr bwMode="auto">
          <a:xfrm>
            <a:off x="3484563" y="4592638"/>
            <a:ext cx="334962" cy="519112"/>
          </a:xfrm>
          <a:prstGeom prst="line">
            <a:avLst/>
          </a:prstGeom>
          <a:noFill/>
          <a:ln w="57150">
            <a:solidFill>
              <a:srgbClr val="996633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604" name="Line 168"/>
          <p:cNvSpPr>
            <a:spLocks noChangeShapeType="1"/>
          </p:cNvSpPr>
          <p:nvPr/>
        </p:nvSpPr>
        <p:spPr bwMode="auto">
          <a:xfrm>
            <a:off x="3079750" y="5043488"/>
            <a:ext cx="187325" cy="382587"/>
          </a:xfrm>
          <a:prstGeom prst="line">
            <a:avLst/>
          </a:prstGeom>
          <a:noFill/>
          <a:ln w="57150">
            <a:solidFill>
              <a:srgbClr val="996633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605" name="Line 169"/>
          <p:cNvSpPr>
            <a:spLocks noChangeShapeType="1"/>
          </p:cNvSpPr>
          <p:nvPr/>
        </p:nvSpPr>
        <p:spPr bwMode="auto">
          <a:xfrm flipH="1" flipV="1">
            <a:off x="3538538" y="4333875"/>
            <a:ext cx="809625" cy="95250"/>
          </a:xfrm>
          <a:prstGeom prst="line">
            <a:avLst/>
          </a:prstGeom>
          <a:noFill/>
          <a:ln w="57150">
            <a:solidFill>
              <a:srgbClr val="996633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606" name="Line 170"/>
          <p:cNvSpPr>
            <a:spLocks noChangeShapeType="1"/>
          </p:cNvSpPr>
          <p:nvPr/>
        </p:nvSpPr>
        <p:spPr bwMode="auto">
          <a:xfrm>
            <a:off x="2862263" y="5275263"/>
            <a:ext cx="373062" cy="279400"/>
          </a:xfrm>
          <a:prstGeom prst="line">
            <a:avLst/>
          </a:prstGeom>
          <a:noFill/>
          <a:ln w="57150">
            <a:solidFill>
              <a:srgbClr val="996633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607" name="Freeform 171"/>
          <p:cNvSpPr>
            <a:spLocks/>
          </p:cNvSpPr>
          <p:nvPr/>
        </p:nvSpPr>
        <p:spPr bwMode="auto">
          <a:xfrm>
            <a:off x="3001963" y="3427413"/>
            <a:ext cx="2193925" cy="2359025"/>
          </a:xfrm>
          <a:custGeom>
            <a:avLst/>
            <a:gdLst>
              <a:gd name="T0" fmla="*/ 2147483647 w 1692"/>
              <a:gd name="T1" fmla="*/ 0 h 2076"/>
              <a:gd name="T2" fmla="*/ 2147483647 w 1692"/>
              <a:gd name="T3" fmla="*/ 294405343 h 2076"/>
              <a:gd name="T4" fmla="*/ 2147483647 w 1692"/>
              <a:gd name="T5" fmla="*/ 534577000 h 2076"/>
              <a:gd name="T6" fmla="*/ 2108338625 w 1692"/>
              <a:gd name="T7" fmla="*/ 720517315 h 2076"/>
              <a:gd name="T8" fmla="*/ 1835970436 w 1692"/>
              <a:gd name="T9" fmla="*/ 952942530 h 2076"/>
              <a:gd name="T10" fmla="*/ 1725004801 w 1692"/>
              <a:gd name="T11" fmla="*/ 1177619101 h 2076"/>
              <a:gd name="T12" fmla="*/ 1614039167 w 1692"/>
              <a:gd name="T13" fmla="*/ 1549499729 h 2076"/>
              <a:gd name="T14" fmla="*/ 1382021292 w 1692"/>
              <a:gd name="T15" fmla="*/ 1774177437 h 2076"/>
              <a:gd name="T16" fmla="*/ 917985218 w 1692"/>
              <a:gd name="T17" fmla="*/ 1936875088 h 2076"/>
              <a:gd name="T18" fmla="*/ 464035912 w 1692"/>
              <a:gd name="T19" fmla="*/ 2147483647 h 2076"/>
              <a:gd name="T20" fmla="*/ 302631979 w 1692"/>
              <a:gd name="T21" fmla="*/ 2147483647 h 2076"/>
              <a:gd name="T22" fmla="*/ 221930053 w 1692"/>
              <a:gd name="T23" fmla="*/ 2147483647 h 2076"/>
              <a:gd name="T24" fmla="*/ 0 w 1692"/>
              <a:gd name="T25" fmla="*/ 2147483647 h 207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692"/>
              <a:gd name="T40" fmla="*/ 0 h 2076"/>
              <a:gd name="T41" fmla="*/ 1692 w 1692"/>
              <a:gd name="T42" fmla="*/ 2076 h 207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692" h="2076">
                <a:moveTo>
                  <a:pt x="1692" y="0"/>
                </a:moveTo>
                <a:cubicBezTo>
                  <a:pt x="1630" y="79"/>
                  <a:pt x="1569" y="159"/>
                  <a:pt x="1524" y="228"/>
                </a:cubicBezTo>
                <a:cubicBezTo>
                  <a:pt x="1479" y="297"/>
                  <a:pt x="1467" y="359"/>
                  <a:pt x="1422" y="414"/>
                </a:cubicBezTo>
                <a:cubicBezTo>
                  <a:pt x="1377" y="469"/>
                  <a:pt x="1309" y="504"/>
                  <a:pt x="1254" y="558"/>
                </a:cubicBezTo>
                <a:cubicBezTo>
                  <a:pt x="1199" y="612"/>
                  <a:pt x="1130" y="679"/>
                  <a:pt x="1092" y="738"/>
                </a:cubicBezTo>
                <a:cubicBezTo>
                  <a:pt x="1054" y="797"/>
                  <a:pt x="1048" y="835"/>
                  <a:pt x="1026" y="912"/>
                </a:cubicBezTo>
                <a:cubicBezTo>
                  <a:pt x="1004" y="989"/>
                  <a:pt x="994" y="1123"/>
                  <a:pt x="960" y="1200"/>
                </a:cubicBezTo>
                <a:cubicBezTo>
                  <a:pt x="926" y="1277"/>
                  <a:pt x="891" y="1324"/>
                  <a:pt x="822" y="1374"/>
                </a:cubicBezTo>
                <a:cubicBezTo>
                  <a:pt x="753" y="1424"/>
                  <a:pt x="637" y="1449"/>
                  <a:pt x="546" y="1500"/>
                </a:cubicBezTo>
                <a:cubicBezTo>
                  <a:pt x="455" y="1551"/>
                  <a:pt x="337" y="1634"/>
                  <a:pt x="276" y="1680"/>
                </a:cubicBezTo>
                <a:cubicBezTo>
                  <a:pt x="215" y="1726"/>
                  <a:pt x="204" y="1733"/>
                  <a:pt x="180" y="1776"/>
                </a:cubicBezTo>
                <a:cubicBezTo>
                  <a:pt x="156" y="1819"/>
                  <a:pt x="162" y="1888"/>
                  <a:pt x="132" y="1938"/>
                </a:cubicBezTo>
                <a:cubicBezTo>
                  <a:pt x="102" y="1988"/>
                  <a:pt x="23" y="2054"/>
                  <a:pt x="0" y="2076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608" name="Line 172"/>
          <p:cNvSpPr>
            <a:spLocks noChangeShapeType="1"/>
          </p:cNvSpPr>
          <p:nvPr/>
        </p:nvSpPr>
        <p:spPr bwMode="auto">
          <a:xfrm>
            <a:off x="5032375" y="3644900"/>
            <a:ext cx="536575" cy="757238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609" name="Line 173"/>
          <p:cNvSpPr>
            <a:spLocks noChangeShapeType="1"/>
          </p:cNvSpPr>
          <p:nvPr/>
        </p:nvSpPr>
        <p:spPr bwMode="auto">
          <a:xfrm>
            <a:off x="4900613" y="3843338"/>
            <a:ext cx="396875" cy="368300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610" name="Line 174"/>
          <p:cNvSpPr>
            <a:spLocks noChangeShapeType="1"/>
          </p:cNvSpPr>
          <p:nvPr/>
        </p:nvSpPr>
        <p:spPr bwMode="auto">
          <a:xfrm>
            <a:off x="4348163" y="4429125"/>
            <a:ext cx="319087" cy="41275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611" name="Line 175"/>
          <p:cNvSpPr>
            <a:spLocks noChangeShapeType="1"/>
          </p:cNvSpPr>
          <p:nvPr/>
        </p:nvSpPr>
        <p:spPr bwMode="auto">
          <a:xfrm>
            <a:off x="3219450" y="5541963"/>
            <a:ext cx="319088" cy="231775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612" name="Line 176"/>
          <p:cNvSpPr>
            <a:spLocks noChangeShapeType="1"/>
          </p:cNvSpPr>
          <p:nvPr/>
        </p:nvSpPr>
        <p:spPr bwMode="auto">
          <a:xfrm>
            <a:off x="3811588" y="5111750"/>
            <a:ext cx="85725" cy="122238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613" name="Line 177"/>
          <p:cNvSpPr>
            <a:spLocks noChangeShapeType="1"/>
          </p:cNvSpPr>
          <p:nvPr/>
        </p:nvSpPr>
        <p:spPr bwMode="auto">
          <a:xfrm>
            <a:off x="3259138" y="5411788"/>
            <a:ext cx="61912" cy="95250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2" name="Group 201"/>
          <p:cNvGrpSpPr>
            <a:grpSpLocks/>
          </p:cNvGrpSpPr>
          <p:nvPr/>
        </p:nvGrpSpPr>
        <p:grpSpPr bwMode="auto">
          <a:xfrm>
            <a:off x="6599238" y="4513263"/>
            <a:ext cx="1939925" cy="1349375"/>
            <a:chOff x="6819900" y="276224"/>
            <a:chExt cx="1940243" cy="1350464"/>
          </a:xfrm>
        </p:grpSpPr>
        <p:sp>
          <p:nvSpPr>
            <p:cNvPr id="203" name="Rectangle 207"/>
            <p:cNvSpPr>
              <a:spLocks noChangeArrowheads="1"/>
            </p:cNvSpPr>
            <p:nvPr/>
          </p:nvSpPr>
          <p:spPr bwMode="auto">
            <a:xfrm>
              <a:off x="6819900" y="276224"/>
              <a:ext cx="1871969" cy="1332987"/>
            </a:xfrm>
            <a:prstGeom prst="rect">
              <a:avLst/>
            </a:prstGeom>
            <a:solidFill>
              <a:srgbClr val="EAEAEA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600" dirty="0"/>
            </a:p>
          </p:txBody>
        </p:sp>
        <p:sp>
          <p:nvSpPr>
            <p:cNvPr id="18637" name="Text Box 208"/>
            <p:cNvSpPr txBox="1">
              <a:spLocks noChangeArrowheads="1"/>
            </p:cNvSpPr>
            <p:nvPr/>
          </p:nvSpPr>
          <p:spPr bwMode="auto">
            <a:xfrm>
              <a:off x="7105650" y="315560"/>
              <a:ext cx="1654493" cy="1311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31775" indent="-231775">
                <a:spcBef>
                  <a:spcPct val="30000"/>
                </a:spcBef>
                <a:tabLst>
                  <a:tab pos="171450" algn="l"/>
                </a:tabLst>
              </a:pPr>
              <a:r>
                <a:rPr lang="en-US" sz="1100" b="1" dirty="0"/>
                <a:t>Undaform</a:t>
              </a:r>
            </a:p>
            <a:p>
              <a:pPr marL="231775" indent="-231775">
                <a:spcBef>
                  <a:spcPct val="30000"/>
                </a:spcBef>
                <a:tabLst>
                  <a:tab pos="171450" algn="l"/>
                </a:tabLst>
              </a:pPr>
              <a:r>
                <a:rPr lang="en-US" sz="1100" b="1" dirty="0"/>
                <a:t>Clinoform to SM</a:t>
              </a:r>
            </a:p>
            <a:p>
              <a:pPr marL="231775" indent="-231775">
                <a:spcBef>
                  <a:spcPct val="30000"/>
                </a:spcBef>
                <a:tabLst>
                  <a:tab pos="171450" algn="l"/>
                </a:tabLst>
              </a:pPr>
              <a:r>
                <a:rPr lang="en-US" sz="1100" b="1" dirty="0"/>
                <a:t>Clinoform beyond SM </a:t>
              </a:r>
            </a:p>
            <a:p>
              <a:pPr marL="231775" indent="-231775">
                <a:spcBef>
                  <a:spcPct val="30000"/>
                </a:spcBef>
                <a:tabLst>
                  <a:tab pos="171450" algn="l"/>
                </a:tabLst>
              </a:pPr>
              <a:r>
                <a:rPr lang="en-US" sz="1100" b="1" dirty="0"/>
                <a:t>Fondoform </a:t>
              </a:r>
            </a:p>
            <a:p>
              <a:pPr marL="231775" indent="-231775">
                <a:spcBef>
                  <a:spcPct val="30000"/>
                </a:spcBef>
                <a:tabLst>
                  <a:tab pos="171450" algn="l"/>
                </a:tabLst>
              </a:pPr>
              <a:r>
                <a:rPr lang="en-US" altLang="ko-KR" sz="1100" b="1" dirty="0">
                  <a:ea typeface="Gulim" pitchFamily="34" charset="-127"/>
                </a:rPr>
                <a:t>Sequence absent or below resolution </a:t>
              </a:r>
              <a:endParaRPr lang="en-US" sz="1100" b="1" dirty="0"/>
            </a:p>
          </p:txBody>
        </p:sp>
        <p:sp>
          <p:nvSpPr>
            <p:cNvPr id="18638" name="Freeform 209"/>
            <p:cNvSpPr>
              <a:spLocks/>
            </p:cNvSpPr>
            <p:nvPr/>
          </p:nvSpPr>
          <p:spPr bwMode="auto">
            <a:xfrm>
              <a:off x="6950567" y="407486"/>
              <a:ext cx="193947" cy="85560"/>
            </a:xfrm>
            <a:custGeom>
              <a:avLst/>
              <a:gdLst>
                <a:gd name="T0" fmla="*/ 0 w 367"/>
                <a:gd name="T1" fmla="*/ 0 h 216"/>
                <a:gd name="T2" fmla="*/ 102494383 w 367"/>
                <a:gd name="T3" fmla="*/ 33891269 h 216"/>
                <a:gd name="T4" fmla="*/ 0 60000 65536"/>
                <a:gd name="T5" fmla="*/ 0 60000 65536"/>
                <a:gd name="T6" fmla="*/ 0 w 367"/>
                <a:gd name="T7" fmla="*/ 0 h 216"/>
                <a:gd name="T8" fmla="*/ 367 w 367"/>
                <a:gd name="T9" fmla="*/ 216 h 2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7" h="216">
                  <a:moveTo>
                    <a:pt x="0" y="0"/>
                  </a:moveTo>
                  <a:cubicBezTo>
                    <a:pt x="0" y="0"/>
                    <a:pt x="183" y="108"/>
                    <a:pt x="367" y="216"/>
                  </a:cubicBezTo>
                </a:path>
              </a:pathLst>
            </a:custGeom>
            <a:noFill/>
            <a:ln w="57150" cmpd="sng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639" name="Freeform 210"/>
            <p:cNvSpPr>
              <a:spLocks/>
            </p:cNvSpPr>
            <p:nvPr/>
          </p:nvSpPr>
          <p:spPr bwMode="auto">
            <a:xfrm>
              <a:off x="6950567" y="621339"/>
              <a:ext cx="193947" cy="85560"/>
            </a:xfrm>
            <a:custGeom>
              <a:avLst/>
              <a:gdLst>
                <a:gd name="T0" fmla="*/ 0 w 367"/>
                <a:gd name="T1" fmla="*/ 0 h 216"/>
                <a:gd name="T2" fmla="*/ 102494383 w 367"/>
                <a:gd name="T3" fmla="*/ 33891269 h 216"/>
                <a:gd name="T4" fmla="*/ 0 60000 65536"/>
                <a:gd name="T5" fmla="*/ 0 60000 65536"/>
                <a:gd name="T6" fmla="*/ 0 w 367"/>
                <a:gd name="T7" fmla="*/ 0 h 216"/>
                <a:gd name="T8" fmla="*/ 367 w 367"/>
                <a:gd name="T9" fmla="*/ 216 h 2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7" h="216">
                  <a:moveTo>
                    <a:pt x="0" y="0"/>
                  </a:moveTo>
                  <a:cubicBezTo>
                    <a:pt x="0" y="0"/>
                    <a:pt x="183" y="108"/>
                    <a:pt x="367" y="216"/>
                  </a:cubicBezTo>
                </a:path>
              </a:pathLst>
            </a:custGeom>
            <a:noFill/>
            <a:ln w="57150" cmpd="sng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640" name="Freeform 211"/>
            <p:cNvSpPr>
              <a:spLocks/>
            </p:cNvSpPr>
            <p:nvPr/>
          </p:nvSpPr>
          <p:spPr bwMode="auto">
            <a:xfrm>
              <a:off x="6950567" y="835192"/>
              <a:ext cx="193947" cy="85560"/>
            </a:xfrm>
            <a:custGeom>
              <a:avLst/>
              <a:gdLst>
                <a:gd name="T0" fmla="*/ 0 w 367"/>
                <a:gd name="T1" fmla="*/ 0 h 216"/>
                <a:gd name="T2" fmla="*/ 102494383 w 367"/>
                <a:gd name="T3" fmla="*/ 33891269 h 216"/>
                <a:gd name="T4" fmla="*/ 0 60000 65536"/>
                <a:gd name="T5" fmla="*/ 0 60000 65536"/>
                <a:gd name="T6" fmla="*/ 0 w 367"/>
                <a:gd name="T7" fmla="*/ 0 h 216"/>
                <a:gd name="T8" fmla="*/ 367 w 367"/>
                <a:gd name="T9" fmla="*/ 216 h 2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7" h="216">
                  <a:moveTo>
                    <a:pt x="0" y="0"/>
                  </a:moveTo>
                  <a:cubicBezTo>
                    <a:pt x="0" y="0"/>
                    <a:pt x="183" y="108"/>
                    <a:pt x="367" y="216"/>
                  </a:cubicBezTo>
                </a:path>
              </a:pathLst>
            </a:custGeom>
            <a:noFill/>
            <a:ln w="57150" cmpd="sng">
              <a:solidFill>
                <a:srgbClr val="9966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641" name="Freeform 212"/>
            <p:cNvSpPr>
              <a:spLocks/>
            </p:cNvSpPr>
            <p:nvPr/>
          </p:nvSpPr>
          <p:spPr bwMode="auto">
            <a:xfrm>
              <a:off x="6950567" y="1049045"/>
              <a:ext cx="193947" cy="85560"/>
            </a:xfrm>
            <a:custGeom>
              <a:avLst/>
              <a:gdLst>
                <a:gd name="T0" fmla="*/ 0 w 367"/>
                <a:gd name="T1" fmla="*/ 0 h 216"/>
                <a:gd name="T2" fmla="*/ 102494383 w 367"/>
                <a:gd name="T3" fmla="*/ 33891269 h 216"/>
                <a:gd name="T4" fmla="*/ 0 60000 65536"/>
                <a:gd name="T5" fmla="*/ 0 60000 65536"/>
                <a:gd name="T6" fmla="*/ 0 w 367"/>
                <a:gd name="T7" fmla="*/ 0 h 216"/>
                <a:gd name="T8" fmla="*/ 367 w 367"/>
                <a:gd name="T9" fmla="*/ 216 h 2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7" h="216">
                  <a:moveTo>
                    <a:pt x="0" y="0"/>
                  </a:moveTo>
                  <a:cubicBezTo>
                    <a:pt x="0" y="0"/>
                    <a:pt x="183" y="108"/>
                    <a:pt x="367" y="216"/>
                  </a:cubicBezTo>
                </a:path>
              </a:pathLst>
            </a:custGeom>
            <a:noFill/>
            <a:ln w="57150" cmpd="sng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642" name="Freeform 213"/>
            <p:cNvSpPr>
              <a:spLocks/>
            </p:cNvSpPr>
            <p:nvPr/>
          </p:nvSpPr>
          <p:spPr bwMode="auto">
            <a:xfrm>
              <a:off x="6950567" y="1262898"/>
              <a:ext cx="193947" cy="85560"/>
            </a:xfrm>
            <a:custGeom>
              <a:avLst/>
              <a:gdLst>
                <a:gd name="T0" fmla="*/ 0 w 367"/>
                <a:gd name="T1" fmla="*/ 0 h 216"/>
                <a:gd name="T2" fmla="*/ 102494383 w 367"/>
                <a:gd name="T3" fmla="*/ 33891269 h 216"/>
                <a:gd name="T4" fmla="*/ 0 60000 65536"/>
                <a:gd name="T5" fmla="*/ 0 60000 65536"/>
                <a:gd name="T6" fmla="*/ 0 w 367"/>
                <a:gd name="T7" fmla="*/ 0 h 216"/>
                <a:gd name="T8" fmla="*/ 367 w 367"/>
                <a:gd name="T9" fmla="*/ 216 h 2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7" h="216">
                  <a:moveTo>
                    <a:pt x="0" y="0"/>
                  </a:moveTo>
                  <a:cubicBezTo>
                    <a:pt x="0" y="0"/>
                    <a:pt x="183" y="108"/>
                    <a:pt x="367" y="216"/>
                  </a:cubicBezTo>
                </a:path>
              </a:pathLst>
            </a:custGeom>
            <a:noFill/>
            <a:ln w="57150" cmpd="sng">
              <a:solidFill>
                <a:srgbClr val="00009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11" name="Text Box 205"/>
          <p:cNvSpPr txBox="1">
            <a:spLocks noChangeArrowheads="1"/>
          </p:cNvSpPr>
          <p:nvPr/>
        </p:nvSpPr>
        <p:spPr bwMode="auto">
          <a:xfrm rot="19534608">
            <a:off x="4710113" y="2324100"/>
            <a:ext cx="14509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Shelf Margin</a:t>
            </a:r>
          </a:p>
        </p:txBody>
      </p:sp>
      <p:grpSp>
        <p:nvGrpSpPr>
          <p:cNvPr id="3" name="Group 211"/>
          <p:cNvGrpSpPr>
            <a:grpSpLocks/>
          </p:cNvGrpSpPr>
          <p:nvPr/>
        </p:nvGrpSpPr>
        <p:grpSpPr bwMode="auto">
          <a:xfrm>
            <a:off x="434975" y="1497013"/>
            <a:ext cx="1917700" cy="442912"/>
            <a:chOff x="845760" y="1999204"/>
            <a:chExt cx="1917618" cy="443745"/>
          </a:xfrm>
        </p:grpSpPr>
        <p:grpSp>
          <p:nvGrpSpPr>
            <p:cNvPr id="4" name="Group 182"/>
            <p:cNvGrpSpPr>
              <a:grpSpLocks/>
            </p:cNvGrpSpPr>
            <p:nvPr/>
          </p:nvGrpSpPr>
          <p:grpSpPr bwMode="auto">
            <a:xfrm>
              <a:off x="947915" y="2243556"/>
              <a:ext cx="1692377" cy="35694"/>
              <a:chOff x="4412" y="975"/>
              <a:chExt cx="1375" cy="29"/>
            </a:xfrm>
          </p:grpSpPr>
          <p:grpSp>
            <p:nvGrpSpPr>
              <p:cNvPr id="5" name="Group 183"/>
              <p:cNvGrpSpPr>
                <a:grpSpLocks/>
              </p:cNvGrpSpPr>
              <p:nvPr/>
            </p:nvGrpSpPr>
            <p:grpSpPr bwMode="auto">
              <a:xfrm>
                <a:off x="4412" y="975"/>
                <a:ext cx="456" cy="29"/>
                <a:chOff x="4412" y="975"/>
                <a:chExt cx="456" cy="29"/>
              </a:xfrm>
            </p:grpSpPr>
            <p:sp>
              <p:nvSpPr>
                <p:cNvPr id="18631" name="Rectangle 184"/>
                <p:cNvSpPr>
                  <a:spLocks noChangeAspect="1" noChangeArrowheads="1"/>
                </p:cNvSpPr>
                <p:nvPr/>
              </p:nvSpPr>
              <p:spPr bwMode="auto">
                <a:xfrm>
                  <a:off x="4412" y="975"/>
                  <a:ext cx="92" cy="29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8632" name="Rectangle 185"/>
                <p:cNvSpPr>
                  <a:spLocks noChangeAspect="1" noChangeArrowheads="1"/>
                </p:cNvSpPr>
                <p:nvPr/>
              </p:nvSpPr>
              <p:spPr bwMode="auto">
                <a:xfrm>
                  <a:off x="4503" y="975"/>
                  <a:ext cx="92" cy="29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8633" name="Rectangle 186"/>
                <p:cNvSpPr>
                  <a:spLocks noChangeAspect="1" noChangeArrowheads="1"/>
                </p:cNvSpPr>
                <p:nvPr/>
              </p:nvSpPr>
              <p:spPr bwMode="auto">
                <a:xfrm>
                  <a:off x="4594" y="975"/>
                  <a:ext cx="92" cy="29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8634" name="Rectangle 187"/>
                <p:cNvSpPr>
                  <a:spLocks noChangeAspect="1" noChangeArrowheads="1"/>
                </p:cNvSpPr>
                <p:nvPr/>
              </p:nvSpPr>
              <p:spPr bwMode="auto">
                <a:xfrm>
                  <a:off x="4685" y="975"/>
                  <a:ext cx="92" cy="29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8635" name="Rectangle 188"/>
                <p:cNvSpPr>
                  <a:spLocks noChangeAspect="1" noChangeArrowheads="1"/>
                </p:cNvSpPr>
                <p:nvPr/>
              </p:nvSpPr>
              <p:spPr bwMode="auto">
                <a:xfrm>
                  <a:off x="4776" y="975"/>
                  <a:ext cx="92" cy="29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18629" name="Rectangle 189"/>
              <p:cNvSpPr>
                <a:spLocks noChangeArrowheads="1"/>
              </p:cNvSpPr>
              <p:nvPr/>
            </p:nvSpPr>
            <p:spPr bwMode="auto">
              <a:xfrm>
                <a:off x="4867" y="975"/>
                <a:ext cx="461" cy="2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630" name="Rectangle 190"/>
              <p:cNvSpPr>
                <a:spLocks noChangeArrowheads="1"/>
              </p:cNvSpPr>
              <p:nvPr/>
            </p:nvSpPr>
            <p:spPr bwMode="auto">
              <a:xfrm>
                <a:off x="5326" y="975"/>
                <a:ext cx="461" cy="29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18623" name="Text Box 191"/>
            <p:cNvSpPr txBox="1">
              <a:spLocks noChangeArrowheads="1"/>
            </p:cNvSpPr>
            <p:nvPr/>
          </p:nvSpPr>
          <p:spPr bwMode="auto">
            <a:xfrm>
              <a:off x="845760" y="2253403"/>
              <a:ext cx="205547" cy="189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>
                  <a:latin typeface="Tahoma" pitchFamily="34" charset="0"/>
                </a:rPr>
                <a:t>0</a:t>
              </a:r>
            </a:p>
          </p:txBody>
        </p:sp>
        <p:sp>
          <p:nvSpPr>
            <p:cNvPr id="18624" name="Text Box 192"/>
            <p:cNvSpPr txBox="1">
              <a:spLocks noChangeArrowheads="1"/>
            </p:cNvSpPr>
            <p:nvPr/>
          </p:nvSpPr>
          <p:spPr bwMode="auto">
            <a:xfrm>
              <a:off x="1933805" y="2253403"/>
              <a:ext cx="268319" cy="189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>
                  <a:latin typeface="Tahoma" pitchFamily="34" charset="0"/>
                </a:rPr>
                <a:t>10</a:t>
              </a:r>
            </a:p>
          </p:txBody>
        </p:sp>
        <p:sp>
          <p:nvSpPr>
            <p:cNvPr id="18625" name="Text Box 193"/>
            <p:cNvSpPr txBox="1">
              <a:spLocks noChangeArrowheads="1"/>
            </p:cNvSpPr>
            <p:nvPr/>
          </p:nvSpPr>
          <p:spPr bwMode="auto">
            <a:xfrm>
              <a:off x="2495059" y="2253403"/>
              <a:ext cx="268319" cy="189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>
                  <a:latin typeface="Tahoma" pitchFamily="34" charset="0"/>
                </a:rPr>
                <a:t>15</a:t>
              </a:r>
            </a:p>
          </p:txBody>
        </p:sp>
        <p:sp>
          <p:nvSpPr>
            <p:cNvPr id="18626" name="Text Box 194"/>
            <p:cNvSpPr txBox="1">
              <a:spLocks noChangeArrowheads="1"/>
            </p:cNvSpPr>
            <p:nvPr/>
          </p:nvSpPr>
          <p:spPr bwMode="auto">
            <a:xfrm>
              <a:off x="1407014" y="2253403"/>
              <a:ext cx="205547" cy="189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>
                  <a:latin typeface="Tahoma" pitchFamily="34" charset="0"/>
                </a:rPr>
                <a:t>5</a:t>
              </a:r>
            </a:p>
          </p:txBody>
        </p:sp>
        <p:sp>
          <p:nvSpPr>
            <p:cNvPr id="18627" name="Text Box 195"/>
            <p:cNvSpPr txBox="1">
              <a:spLocks noChangeArrowheads="1"/>
            </p:cNvSpPr>
            <p:nvPr/>
          </p:nvSpPr>
          <p:spPr bwMode="auto">
            <a:xfrm>
              <a:off x="1525173" y="1999204"/>
              <a:ext cx="520637" cy="2129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>
                  <a:latin typeface="Tahoma" pitchFamily="34" charset="0"/>
                </a:rPr>
                <a:t>MILES</a:t>
              </a:r>
            </a:p>
          </p:txBody>
        </p:sp>
      </p:grpSp>
      <p:sp>
        <p:nvSpPr>
          <p:cNvPr id="18614" name="WordArt 206"/>
          <p:cNvSpPr>
            <a:spLocks noChangeArrowheads="1" noChangeShapeType="1" noTextEdit="1"/>
          </p:cNvSpPr>
          <p:nvPr/>
        </p:nvSpPr>
        <p:spPr bwMode="auto">
          <a:xfrm rot="-2064433">
            <a:off x="1436688" y="3436938"/>
            <a:ext cx="2084387" cy="225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8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Fluvial/Coastal Plain</a:t>
            </a:r>
          </a:p>
        </p:txBody>
      </p:sp>
      <p:sp>
        <p:nvSpPr>
          <p:cNvPr id="18615" name="WordArt 207"/>
          <p:cNvSpPr>
            <a:spLocks noChangeArrowheads="1" noChangeShapeType="1" noTextEdit="1"/>
          </p:cNvSpPr>
          <p:nvPr/>
        </p:nvSpPr>
        <p:spPr bwMode="auto">
          <a:xfrm rot="-2404678">
            <a:off x="2220913" y="3798888"/>
            <a:ext cx="2317750" cy="225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8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Delta Plain/Delta Front</a:t>
            </a:r>
          </a:p>
        </p:txBody>
      </p:sp>
      <p:sp>
        <p:nvSpPr>
          <p:cNvPr id="18616" name="WordArt 208"/>
          <p:cNvSpPr>
            <a:spLocks noChangeArrowheads="1" noChangeShapeType="1" noTextEdit="1"/>
          </p:cNvSpPr>
          <p:nvPr/>
        </p:nvSpPr>
        <p:spPr bwMode="auto">
          <a:xfrm rot="-2670103">
            <a:off x="2963376" y="4138093"/>
            <a:ext cx="2245706" cy="3423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        Delta Slope        </a:t>
            </a:r>
          </a:p>
        </p:txBody>
      </p:sp>
      <p:sp>
        <p:nvSpPr>
          <p:cNvPr id="18617" name="WordArt 209"/>
          <p:cNvSpPr>
            <a:spLocks noChangeArrowheads="1" noChangeShapeType="1" noTextEdit="1"/>
          </p:cNvSpPr>
          <p:nvPr/>
        </p:nvSpPr>
        <p:spPr bwMode="auto">
          <a:xfrm rot="-2522464">
            <a:off x="3960289" y="4016507"/>
            <a:ext cx="2184783" cy="4234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8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     Basinal Shales   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29737</TotalTime>
  <Words>1385</Words>
  <Application>Microsoft Macintosh PowerPoint</Application>
  <PresentationFormat>On-screen Show (4:3)</PresentationFormat>
  <Paragraphs>364</Paragraphs>
  <Slides>17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Default Design</vt:lpstr>
      <vt:lpstr>Petroleum Geology &amp; Geophysics</vt:lpstr>
      <vt:lpstr>Outline</vt:lpstr>
      <vt:lpstr>Thickness Maps</vt:lpstr>
      <vt:lpstr>For Example</vt:lpstr>
      <vt:lpstr>A Case Study</vt:lpstr>
      <vt:lpstr>Deltaic Sequence</vt:lpstr>
      <vt:lpstr>Delta Terminology</vt:lpstr>
      <vt:lpstr>2D Seismic Mapping</vt:lpstr>
      <vt:lpstr>Interpreted EODs</vt:lpstr>
      <vt:lpstr>Thickness Map</vt:lpstr>
      <vt:lpstr>Types of Thickness Maps</vt:lpstr>
      <vt:lpstr>TST versus TVT</vt:lpstr>
      <vt:lpstr>Units of Thickness Maps</vt:lpstr>
      <vt:lpstr>Generating an Isochron Map</vt:lpstr>
      <vt:lpstr>For Your Exercise</vt:lpstr>
      <vt:lpstr>Post and Contour Values</vt:lpstr>
      <vt:lpstr>Lecture 22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191</cp:revision>
  <cp:lastPrinted>2015-02-26T18:22:03Z</cp:lastPrinted>
  <dcterms:created xsi:type="dcterms:W3CDTF">2001-11-20T13:29:42Z</dcterms:created>
  <dcterms:modified xsi:type="dcterms:W3CDTF">2016-10-17T16:29:58Z</dcterms:modified>
</cp:coreProperties>
</file>