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9" r:id="rId2"/>
    <p:sldId id="350" r:id="rId3"/>
    <p:sldId id="351" r:id="rId4"/>
    <p:sldId id="352" r:id="rId5"/>
    <p:sldId id="354" r:id="rId6"/>
    <p:sldId id="353" r:id="rId7"/>
    <p:sldId id="349" r:id="rId8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CC99"/>
    <a:srgbClr val="FF33CC"/>
    <a:srgbClr val="3399FF"/>
    <a:srgbClr val="CFEFFD"/>
    <a:srgbClr val="FF00FF"/>
    <a:srgbClr val="FFA7A7"/>
    <a:srgbClr val="F7F7F7"/>
    <a:srgbClr val="CEAB8E"/>
    <a:srgbClr val="FFE8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2923" autoAdjust="0"/>
  </p:normalViewPr>
  <p:slideViewPr>
    <p:cSldViewPr snapToGrid="0">
      <p:cViewPr>
        <p:scale>
          <a:sx n="61" d="100"/>
          <a:sy n="61" d="100"/>
        </p:scale>
        <p:origin x="-2424" y="-440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Ex-22.2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exercise objective and final product.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Words</a:t>
            </a:r>
            <a:r>
              <a:rPr lang="en-US" baseline="0" dirty="0" smtClean="0"/>
              <a:t> </a:t>
            </a:r>
            <a:r>
              <a:rPr lang="en-US" baseline="0" dirty="0" smtClean="0"/>
              <a:t>that introduce the </a:t>
            </a:r>
            <a:r>
              <a:rPr lang="en-US" baseline="0" dirty="0" smtClean="0"/>
              <a:t>exercise. The </a:t>
            </a:r>
            <a:r>
              <a:rPr lang="en-US" baseline="0" dirty="0" smtClean="0"/>
              <a:t>students mapped the top and base of the reservoir in exercise </a:t>
            </a:r>
            <a:r>
              <a:rPr lang="en-US" baseline="0" dirty="0" smtClean="0"/>
              <a:t>20b. They </a:t>
            </a:r>
            <a:r>
              <a:rPr lang="en-US" baseline="0" dirty="0" smtClean="0"/>
              <a:t>can generate an isochron map manually by going through the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steps.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With software, generating an isochron map is even easier.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1 – the top horizon is gridded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2 – the base horizon is gridded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3 – a grid operation is used to subtract the two grids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4 – this difference grid is the time thickness; we would generate contours from this grid.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isochron is thickness in units of TWT (ms)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easily convert time thickness to thickness in units of meters or feet if we have an interval velocity for the </a:t>
            </a:r>
            <a:r>
              <a:rPr lang="en-US" dirty="0" smtClean="0"/>
              <a:t>sequence.</a:t>
            </a:r>
            <a:r>
              <a:rPr lang="en-US" baseline="0" dirty="0" smtClean="0"/>
              <a:t> </a:t>
            </a:r>
            <a:r>
              <a:rPr lang="en-US" dirty="0" smtClean="0"/>
              <a:t>In </a:t>
            </a:r>
            <a:r>
              <a:rPr lang="en-US" dirty="0" smtClean="0"/>
              <a:t>this case, we have a discovery well and a sonic </a:t>
            </a:r>
            <a:r>
              <a:rPr lang="en-US" dirty="0" smtClean="0"/>
              <a:t>log.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get one average interval velocity from the sonic </a:t>
            </a:r>
            <a:r>
              <a:rPr lang="en-US" dirty="0" smtClean="0"/>
              <a:t>log.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allows us to get an estimate of the thickness in </a:t>
            </a:r>
            <a:r>
              <a:rPr lang="en-US" dirty="0" smtClean="0"/>
              <a:t>meters.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result is as good as the single interval velocity is representative of the true interval velocities that can vary over the mapped area.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</a:t>
            </a:r>
            <a:r>
              <a:rPr lang="en-US" baseline="0" dirty="0" smtClean="0"/>
              <a:t> i</a:t>
            </a:r>
            <a:r>
              <a:rPr lang="en-US" dirty="0" smtClean="0"/>
              <a:t>llustration</a:t>
            </a:r>
            <a:r>
              <a:rPr lang="en-US" baseline="0" dirty="0" smtClean="0"/>
              <a:t> </a:t>
            </a:r>
            <a:r>
              <a:rPr lang="en-US" baseline="0" dirty="0" smtClean="0"/>
              <a:t>of how to measure time thickness along Inline 1400</a:t>
            </a:r>
            <a:r>
              <a:rPr lang="en-US" baseline="0" dirty="0" smtClean="0"/>
              <a:t>. The </a:t>
            </a:r>
            <a:r>
              <a:rPr lang="en-US" baseline="0" dirty="0" smtClean="0"/>
              <a:t>scale is in milliseconds; each arrow is 20 </a:t>
            </a:r>
            <a:r>
              <a:rPr lang="en-US" baseline="0" dirty="0" err="1" smtClean="0"/>
              <a:t>ms</a:t>
            </a:r>
            <a:r>
              <a:rPr lang="en-US" baseline="0" dirty="0" smtClean="0"/>
              <a:t> </a:t>
            </a:r>
            <a:r>
              <a:rPr lang="en-US" baseline="0" dirty="0" smtClean="0"/>
              <a:t>apart. </a:t>
            </a:r>
            <a:r>
              <a:rPr lang="en-US" dirty="0" smtClean="0"/>
              <a:t>Align </a:t>
            </a:r>
            <a:r>
              <a:rPr lang="en-US" dirty="0" smtClean="0"/>
              <a:t>ZERO on the scale to the top horizon (green)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Then </a:t>
            </a:r>
            <a:r>
              <a:rPr lang="en-US" dirty="0" smtClean="0"/>
              <a:t>read the number of ms (to the nearest 10 ms) for the base horizon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students have a clean basemap on which to post time thickness </a:t>
            </a:r>
            <a:r>
              <a:rPr lang="en-US" baseline="0" dirty="0" smtClean="0"/>
              <a:t>values. NOTE</a:t>
            </a:r>
            <a:r>
              <a:rPr lang="en-US" baseline="0" dirty="0" smtClean="0"/>
              <a:t>:  They should contour the time thickness values lightly with a “lead” </a:t>
            </a:r>
            <a:r>
              <a:rPr lang="en-US" baseline="0" dirty="0" smtClean="0"/>
              <a:t>pencil. They </a:t>
            </a:r>
            <a:r>
              <a:rPr lang="en-US" baseline="0" dirty="0" smtClean="0"/>
              <a:t>can complete a table to convert time thickness to thickness in </a:t>
            </a:r>
            <a:r>
              <a:rPr lang="en-US" baseline="0" dirty="0" smtClean="0"/>
              <a:t>meters. Then </a:t>
            </a:r>
            <a:r>
              <a:rPr lang="en-US" baseline="0" dirty="0" smtClean="0"/>
              <a:t>they can use a color pencil to sketch contours of thickness in units of meters.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22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Generating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an Isochron Map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3106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Generating an Isochron Map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62051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top and base of the reservoir that you mapped in Exercise 20b to generate a time-thickness (isochron) map.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11" name="Picture 5" descr="001-In-1801"/>
          <p:cNvPicPr preferRelativeResize="0">
            <a:picLocks noChangeArrowheads="1"/>
          </p:cNvPicPr>
          <p:nvPr/>
        </p:nvPicPr>
        <p:blipFill>
          <a:blip r:embed="rId3" cstate="print"/>
          <a:srcRect t="20757" b="25319"/>
          <a:stretch>
            <a:fillRect/>
          </a:stretch>
        </p:blipFill>
        <p:spPr bwMode="auto">
          <a:xfrm>
            <a:off x="3442489" y="2511139"/>
            <a:ext cx="5375265" cy="249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reeform 6"/>
          <p:cNvSpPr>
            <a:spLocks/>
          </p:cNvSpPr>
          <p:nvPr/>
        </p:nvSpPr>
        <p:spPr bwMode="auto">
          <a:xfrm>
            <a:off x="3639194" y="3620801"/>
            <a:ext cx="4983892" cy="1060133"/>
          </a:xfrm>
          <a:custGeom>
            <a:avLst/>
            <a:gdLst>
              <a:gd name="T0" fmla="*/ 0 w 7762875"/>
              <a:gd name="T1" fmla="*/ 1462088 h 1766887"/>
              <a:gd name="T2" fmla="*/ 247650 w 7762875"/>
              <a:gd name="T3" fmla="*/ 1376363 h 1766887"/>
              <a:gd name="T4" fmla="*/ 438150 w 7762875"/>
              <a:gd name="T5" fmla="*/ 1233488 h 1766887"/>
              <a:gd name="T6" fmla="*/ 590550 w 7762875"/>
              <a:gd name="T7" fmla="*/ 1185863 h 1766887"/>
              <a:gd name="T8" fmla="*/ 723900 w 7762875"/>
              <a:gd name="T9" fmla="*/ 1109663 h 1766887"/>
              <a:gd name="T10" fmla="*/ 942975 w 7762875"/>
              <a:gd name="T11" fmla="*/ 1014413 h 1766887"/>
              <a:gd name="T12" fmla="*/ 1019175 w 7762875"/>
              <a:gd name="T13" fmla="*/ 928688 h 1766887"/>
              <a:gd name="T14" fmla="*/ 1095378 w 7762875"/>
              <a:gd name="T15" fmla="*/ 852487 h 1766887"/>
              <a:gd name="T16" fmla="*/ 1238253 w 7762875"/>
              <a:gd name="T17" fmla="*/ 776287 h 1766887"/>
              <a:gd name="T18" fmla="*/ 1333503 w 7762875"/>
              <a:gd name="T19" fmla="*/ 642937 h 1766887"/>
              <a:gd name="T20" fmla="*/ 1409703 w 7762875"/>
              <a:gd name="T21" fmla="*/ 547687 h 1766887"/>
              <a:gd name="T22" fmla="*/ 1581153 w 7762875"/>
              <a:gd name="T23" fmla="*/ 490537 h 1766887"/>
              <a:gd name="T24" fmla="*/ 1866903 w 7762875"/>
              <a:gd name="T25" fmla="*/ 404812 h 1766887"/>
              <a:gd name="T26" fmla="*/ 2028828 w 7762875"/>
              <a:gd name="T27" fmla="*/ 395287 h 1766887"/>
              <a:gd name="T28" fmla="*/ 2114551 w 7762875"/>
              <a:gd name="T29" fmla="*/ 328612 h 1766887"/>
              <a:gd name="T30" fmla="*/ 2238375 w 7762875"/>
              <a:gd name="T31" fmla="*/ 338137 h 1766887"/>
              <a:gd name="T32" fmla="*/ 2333625 w 7762875"/>
              <a:gd name="T33" fmla="*/ 261937 h 1766887"/>
              <a:gd name="T34" fmla="*/ 2647951 w 7762875"/>
              <a:gd name="T35" fmla="*/ 100012 h 1766887"/>
              <a:gd name="T36" fmla="*/ 2867025 w 7762875"/>
              <a:gd name="T37" fmla="*/ 14287 h 1766887"/>
              <a:gd name="T38" fmla="*/ 3028951 w 7762875"/>
              <a:gd name="T39" fmla="*/ 14287 h 1766887"/>
              <a:gd name="T40" fmla="*/ 3171825 w 7762875"/>
              <a:gd name="T41" fmla="*/ 52387 h 1766887"/>
              <a:gd name="T42" fmla="*/ 3343275 w 7762875"/>
              <a:gd name="T43" fmla="*/ 138112 h 1766887"/>
              <a:gd name="T44" fmla="*/ 3495675 w 7762875"/>
              <a:gd name="T45" fmla="*/ 261937 h 1766887"/>
              <a:gd name="T46" fmla="*/ 3695701 w 7762875"/>
              <a:gd name="T47" fmla="*/ 414337 h 1766887"/>
              <a:gd name="T48" fmla="*/ 3981456 w 7762875"/>
              <a:gd name="T49" fmla="*/ 576262 h 1766887"/>
              <a:gd name="T50" fmla="*/ 4057656 w 7762875"/>
              <a:gd name="T51" fmla="*/ 671512 h 1766887"/>
              <a:gd name="T52" fmla="*/ 4152906 w 7762875"/>
              <a:gd name="T53" fmla="*/ 709612 h 1766887"/>
              <a:gd name="T54" fmla="*/ 4324351 w 7762875"/>
              <a:gd name="T55" fmla="*/ 823912 h 1766887"/>
              <a:gd name="T56" fmla="*/ 4581527 w 7762875"/>
              <a:gd name="T57" fmla="*/ 938213 h 1766887"/>
              <a:gd name="T58" fmla="*/ 4733927 w 7762875"/>
              <a:gd name="T59" fmla="*/ 909638 h 1766887"/>
              <a:gd name="T60" fmla="*/ 4981575 w 7762875"/>
              <a:gd name="T61" fmla="*/ 966788 h 1766887"/>
              <a:gd name="T62" fmla="*/ 5343527 w 7762875"/>
              <a:gd name="T63" fmla="*/ 1042988 h 1766887"/>
              <a:gd name="T64" fmla="*/ 5600703 w 7762875"/>
              <a:gd name="T65" fmla="*/ 1138238 h 1766887"/>
              <a:gd name="T66" fmla="*/ 5591175 w 7762875"/>
              <a:gd name="T67" fmla="*/ 1109663 h 1766887"/>
              <a:gd name="T68" fmla="*/ 5791203 w 7762875"/>
              <a:gd name="T69" fmla="*/ 1147763 h 1766887"/>
              <a:gd name="T70" fmla="*/ 5867403 w 7762875"/>
              <a:gd name="T71" fmla="*/ 1138238 h 1766887"/>
              <a:gd name="T72" fmla="*/ 6029327 w 7762875"/>
              <a:gd name="T73" fmla="*/ 1233488 h 1766887"/>
              <a:gd name="T74" fmla="*/ 6067427 w 7762875"/>
              <a:gd name="T75" fmla="*/ 1081088 h 1766887"/>
              <a:gd name="T76" fmla="*/ 6286503 w 7762875"/>
              <a:gd name="T77" fmla="*/ 1157288 h 1766887"/>
              <a:gd name="T78" fmla="*/ 6496051 w 7762875"/>
              <a:gd name="T79" fmla="*/ 1243013 h 1766887"/>
              <a:gd name="T80" fmla="*/ 6610351 w 7762875"/>
              <a:gd name="T81" fmla="*/ 1233488 h 1766887"/>
              <a:gd name="T82" fmla="*/ 6734175 w 7762875"/>
              <a:gd name="T83" fmla="*/ 1281113 h 1766887"/>
              <a:gd name="T84" fmla="*/ 6867527 w 7762875"/>
              <a:gd name="T85" fmla="*/ 1414463 h 1766887"/>
              <a:gd name="T86" fmla="*/ 6905627 w 7762875"/>
              <a:gd name="T87" fmla="*/ 1090613 h 1766887"/>
              <a:gd name="T88" fmla="*/ 6943727 w 7762875"/>
              <a:gd name="T89" fmla="*/ 1062038 h 1766887"/>
              <a:gd name="T90" fmla="*/ 7105651 w 7762875"/>
              <a:gd name="T91" fmla="*/ 1081088 h 1766887"/>
              <a:gd name="T92" fmla="*/ 7296151 w 7762875"/>
              <a:gd name="T93" fmla="*/ 1128713 h 1766887"/>
              <a:gd name="T94" fmla="*/ 7419975 w 7762875"/>
              <a:gd name="T95" fmla="*/ 1195388 h 1766887"/>
              <a:gd name="T96" fmla="*/ 7477127 w 7762875"/>
              <a:gd name="T97" fmla="*/ 1328738 h 1766887"/>
              <a:gd name="T98" fmla="*/ 7543803 w 7762875"/>
              <a:gd name="T99" fmla="*/ 1509713 h 1766887"/>
              <a:gd name="T100" fmla="*/ 7524751 w 7762875"/>
              <a:gd name="T101" fmla="*/ 1624013 h 1766887"/>
              <a:gd name="T102" fmla="*/ 7620003 w 7762875"/>
              <a:gd name="T103" fmla="*/ 1700213 h 1766887"/>
              <a:gd name="T104" fmla="*/ 7762875 w 7762875"/>
              <a:gd name="T105" fmla="*/ 1766888 h 17668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762875"/>
              <a:gd name="T160" fmla="*/ 0 h 1766887"/>
              <a:gd name="T161" fmla="*/ 7762875 w 7762875"/>
              <a:gd name="T162" fmla="*/ 1766887 h 176688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762875" h="1766887">
                <a:moveTo>
                  <a:pt x="0" y="1462087"/>
                </a:moveTo>
                <a:cubicBezTo>
                  <a:pt x="87312" y="1438274"/>
                  <a:pt x="174625" y="1414462"/>
                  <a:pt x="247650" y="1376362"/>
                </a:cubicBezTo>
                <a:cubicBezTo>
                  <a:pt x="320675" y="1338262"/>
                  <a:pt x="381000" y="1265237"/>
                  <a:pt x="438150" y="1233487"/>
                </a:cubicBezTo>
                <a:cubicBezTo>
                  <a:pt x="495300" y="1201737"/>
                  <a:pt x="542925" y="1206500"/>
                  <a:pt x="590550" y="1185862"/>
                </a:cubicBezTo>
                <a:cubicBezTo>
                  <a:pt x="638175" y="1165225"/>
                  <a:pt x="665163" y="1138237"/>
                  <a:pt x="723900" y="1109662"/>
                </a:cubicBezTo>
                <a:cubicBezTo>
                  <a:pt x="782637" y="1081087"/>
                  <a:pt x="893763" y="1044574"/>
                  <a:pt x="942975" y="1014412"/>
                </a:cubicBezTo>
                <a:cubicBezTo>
                  <a:pt x="992187" y="984250"/>
                  <a:pt x="993775" y="955675"/>
                  <a:pt x="1019175" y="928687"/>
                </a:cubicBezTo>
                <a:cubicBezTo>
                  <a:pt x="1044575" y="901700"/>
                  <a:pt x="1058863" y="877887"/>
                  <a:pt x="1095375" y="852487"/>
                </a:cubicBezTo>
                <a:cubicBezTo>
                  <a:pt x="1131887" y="827087"/>
                  <a:pt x="1198563" y="811212"/>
                  <a:pt x="1238250" y="776287"/>
                </a:cubicBezTo>
                <a:cubicBezTo>
                  <a:pt x="1277937" y="741362"/>
                  <a:pt x="1304925" y="681037"/>
                  <a:pt x="1333500" y="642937"/>
                </a:cubicBezTo>
                <a:cubicBezTo>
                  <a:pt x="1362075" y="604837"/>
                  <a:pt x="1368425" y="573087"/>
                  <a:pt x="1409700" y="547687"/>
                </a:cubicBezTo>
                <a:cubicBezTo>
                  <a:pt x="1450975" y="522287"/>
                  <a:pt x="1504950" y="514349"/>
                  <a:pt x="1581150" y="490537"/>
                </a:cubicBezTo>
                <a:cubicBezTo>
                  <a:pt x="1657350" y="466725"/>
                  <a:pt x="1792288" y="420687"/>
                  <a:pt x="1866900" y="404812"/>
                </a:cubicBezTo>
                <a:cubicBezTo>
                  <a:pt x="1941512" y="388937"/>
                  <a:pt x="1987550" y="407987"/>
                  <a:pt x="2028825" y="395287"/>
                </a:cubicBezTo>
                <a:cubicBezTo>
                  <a:pt x="2070100" y="382587"/>
                  <a:pt x="2079625" y="338137"/>
                  <a:pt x="2114550" y="328612"/>
                </a:cubicBezTo>
                <a:cubicBezTo>
                  <a:pt x="2149475" y="319087"/>
                  <a:pt x="2201863" y="349249"/>
                  <a:pt x="2238375" y="338137"/>
                </a:cubicBezTo>
                <a:cubicBezTo>
                  <a:pt x="2274887" y="327025"/>
                  <a:pt x="2265363" y="301624"/>
                  <a:pt x="2333625" y="261937"/>
                </a:cubicBezTo>
                <a:cubicBezTo>
                  <a:pt x="2401887" y="222250"/>
                  <a:pt x="2559050" y="141287"/>
                  <a:pt x="2647950" y="100012"/>
                </a:cubicBezTo>
                <a:cubicBezTo>
                  <a:pt x="2736850" y="58737"/>
                  <a:pt x="2803525" y="28575"/>
                  <a:pt x="2867025" y="14287"/>
                </a:cubicBezTo>
                <a:cubicBezTo>
                  <a:pt x="2930525" y="0"/>
                  <a:pt x="2978150" y="7937"/>
                  <a:pt x="3028950" y="14287"/>
                </a:cubicBezTo>
                <a:cubicBezTo>
                  <a:pt x="3079750" y="20637"/>
                  <a:pt x="3119438" y="31750"/>
                  <a:pt x="3171825" y="52387"/>
                </a:cubicBezTo>
                <a:cubicBezTo>
                  <a:pt x="3224213" y="73025"/>
                  <a:pt x="3289300" y="103187"/>
                  <a:pt x="3343275" y="138112"/>
                </a:cubicBezTo>
                <a:cubicBezTo>
                  <a:pt x="3397250" y="173037"/>
                  <a:pt x="3436938" y="215900"/>
                  <a:pt x="3495675" y="261937"/>
                </a:cubicBezTo>
                <a:cubicBezTo>
                  <a:pt x="3554412" y="307974"/>
                  <a:pt x="3614738" y="361950"/>
                  <a:pt x="3695700" y="414337"/>
                </a:cubicBezTo>
                <a:cubicBezTo>
                  <a:pt x="3776663" y="466725"/>
                  <a:pt x="3921125" y="533400"/>
                  <a:pt x="3981450" y="576262"/>
                </a:cubicBezTo>
                <a:cubicBezTo>
                  <a:pt x="4041775" y="619124"/>
                  <a:pt x="4029075" y="649287"/>
                  <a:pt x="4057650" y="671512"/>
                </a:cubicBezTo>
                <a:cubicBezTo>
                  <a:pt x="4086225" y="693737"/>
                  <a:pt x="4108450" y="684212"/>
                  <a:pt x="4152900" y="709612"/>
                </a:cubicBezTo>
                <a:cubicBezTo>
                  <a:pt x="4197350" y="735012"/>
                  <a:pt x="4252912" y="785812"/>
                  <a:pt x="4324350" y="823912"/>
                </a:cubicBezTo>
                <a:cubicBezTo>
                  <a:pt x="4395788" y="862012"/>
                  <a:pt x="4513263" y="923925"/>
                  <a:pt x="4581525" y="938212"/>
                </a:cubicBezTo>
                <a:cubicBezTo>
                  <a:pt x="4649787" y="952499"/>
                  <a:pt x="4667250" y="904875"/>
                  <a:pt x="4733925" y="909637"/>
                </a:cubicBezTo>
                <a:cubicBezTo>
                  <a:pt x="4800600" y="914400"/>
                  <a:pt x="4981575" y="966787"/>
                  <a:pt x="4981575" y="966787"/>
                </a:cubicBezTo>
                <a:cubicBezTo>
                  <a:pt x="5083175" y="989012"/>
                  <a:pt x="5240338" y="1014412"/>
                  <a:pt x="5343525" y="1042987"/>
                </a:cubicBezTo>
                <a:cubicBezTo>
                  <a:pt x="5446712" y="1071562"/>
                  <a:pt x="5559425" y="1127125"/>
                  <a:pt x="5600700" y="1138237"/>
                </a:cubicBezTo>
                <a:cubicBezTo>
                  <a:pt x="5641975" y="1149349"/>
                  <a:pt x="5559425" y="1108074"/>
                  <a:pt x="5591175" y="1109662"/>
                </a:cubicBezTo>
                <a:cubicBezTo>
                  <a:pt x="5622925" y="1111250"/>
                  <a:pt x="5745163" y="1143000"/>
                  <a:pt x="5791200" y="1147762"/>
                </a:cubicBezTo>
                <a:cubicBezTo>
                  <a:pt x="5837238" y="1152525"/>
                  <a:pt x="5827713" y="1123950"/>
                  <a:pt x="5867400" y="1138237"/>
                </a:cubicBezTo>
                <a:cubicBezTo>
                  <a:pt x="5907087" y="1152524"/>
                  <a:pt x="5995988" y="1243012"/>
                  <a:pt x="6029325" y="1233487"/>
                </a:cubicBezTo>
                <a:cubicBezTo>
                  <a:pt x="6062663" y="1223962"/>
                  <a:pt x="6024563" y="1093787"/>
                  <a:pt x="6067425" y="1081087"/>
                </a:cubicBezTo>
                <a:cubicBezTo>
                  <a:pt x="6110288" y="1068387"/>
                  <a:pt x="6215063" y="1130300"/>
                  <a:pt x="6286500" y="1157287"/>
                </a:cubicBezTo>
                <a:cubicBezTo>
                  <a:pt x="6357937" y="1184274"/>
                  <a:pt x="6442075" y="1230312"/>
                  <a:pt x="6496050" y="1243012"/>
                </a:cubicBezTo>
                <a:cubicBezTo>
                  <a:pt x="6550025" y="1255712"/>
                  <a:pt x="6570663" y="1227137"/>
                  <a:pt x="6610350" y="1233487"/>
                </a:cubicBezTo>
                <a:cubicBezTo>
                  <a:pt x="6650037" y="1239837"/>
                  <a:pt x="6691313" y="1250950"/>
                  <a:pt x="6734175" y="1281112"/>
                </a:cubicBezTo>
                <a:cubicBezTo>
                  <a:pt x="6777037" y="1311274"/>
                  <a:pt x="6838950" y="1446212"/>
                  <a:pt x="6867525" y="1414462"/>
                </a:cubicBezTo>
                <a:cubicBezTo>
                  <a:pt x="6896100" y="1382712"/>
                  <a:pt x="6892925" y="1149350"/>
                  <a:pt x="6905625" y="1090612"/>
                </a:cubicBezTo>
                <a:cubicBezTo>
                  <a:pt x="6918325" y="1031875"/>
                  <a:pt x="6910388" y="1063624"/>
                  <a:pt x="6943725" y="1062037"/>
                </a:cubicBezTo>
                <a:cubicBezTo>
                  <a:pt x="6977062" y="1060450"/>
                  <a:pt x="7046913" y="1069975"/>
                  <a:pt x="7105650" y="1081087"/>
                </a:cubicBezTo>
                <a:cubicBezTo>
                  <a:pt x="7164387" y="1092199"/>
                  <a:pt x="7243763" y="1109662"/>
                  <a:pt x="7296150" y="1128712"/>
                </a:cubicBezTo>
                <a:cubicBezTo>
                  <a:pt x="7348538" y="1147762"/>
                  <a:pt x="7389813" y="1162050"/>
                  <a:pt x="7419975" y="1195387"/>
                </a:cubicBezTo>
                <a:cubicBezTo>
                  <a:pt x="7450137" y="1228724"/>
                  <a:pt x="7456488" y="1276350"/>
                  <a:pt x="7477125" y="1328737"/>
                </a:cubicBezTo>
                <a:cubicBezTo>
                  <a:pt x="7497763" y="1381125"/>
                  <a:pt x="7535863" y="1460500"/>
                  <a:pt x="7543800" y="1509712"/>
                </a:cubicBezTo>
                <a:cubicBezTo>
                  <a:pt x="7551737" y="1558924"/>
                  <a:pt x="7512050" y="1592262"/>
                  <a:pt x="7524750" y="1624012"/>
                </a:cubicBezTo>
                <a:cubicBezTo>
                  <a:pt x="7537450" y="1655762"/>
                  <a:pt x="7580313" y="1676400"/>
                  <a:pt x="7620000" y="1700212"/>
                </a:cubicBezTo>
                <a:cubicBezTo>
                  <a:pt x="7659688" y="1724025"/>
                  <a:pt x="7711281" y="1745456"/>
                  <a:pt x="7762875" y="1766887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3626964" y="3246469"/>
            <a:ext cx="5014468" cy="1194435"/>
          </a:xfrm>
          <a:custGeom>
            <a:avLst/>
            <a:gdLst>
              <a:gd name="T0" fmla="*/ 0 w 7810500"/>
              <a:gd name="T1" fmla="*/ 1543050 h 1990725"/>
              <a:gd name="T2" fmla="*/ 419100 w 7810500"/>
              <a:gd name="T3" fmla="*/ 1371600 h 1990725"/>
              <a:gd name="T4" fmla="*/ 523875 w 7810500"/>
              <a:gd name="T5" fmla="*/ 1285875 h 1990725"/>
              <a:gd name="T6" fmla="*/ 704850 w 7810500"/>
              <a:gd name="T7" fmla="*/ 1181100 h 1990725"/>
              <a:gd name="T8" fmla="*/ 828675 w 7810500"/>
              <a:gd name="T9" fmla="*/ 1104900 h 1990725"/>
              <a:gd name="T10" fmla="*/ 962025 w 7810500"/>
              <a:gd name="T11" fmla="*/ 1019175 h 1990725"/>
              <a:gd name="T12" fmla="*/ 1047750 w 7810500"/>
              <a:gd name="T13" fmla="*/ 933450 h 1990725"/>
              <a:gd name="T14" fmla="*/ 1171575 w 7810500"/>
              <a:gd name="T15" fmla="*/ 828675 h 1990725"/>
              <a:gd name="T16" fmla="*/ 1343025 w 7810500"/>
              <a:gd name="T17" fmla="*/ 676275 h 1990725"/>
              <a:gd name="T18" fmla="*/ 1485900 w 7810500"/>
              <a:gd name="T19" fmla="*/ 561975 h 1990725"/>
              <a:gd name="T20" fmla="*/ 1752600 w 7810500"/>
              <a:gd name="T21" fmla="*/ 495300 h 1990725"/>
              <a:gd name="T22" fmla="*/ 1952625 w 7810500"/>
              <a:gd name="T23" fmla="*/ 419100 h 1990725"/>
              <a:gd name="T24" fmla="*/ 2162174 w 7810500"/>
              <a:gd name="T25" fmla="*/ 390525 h 1990725"/>
              <a:gd name="T26" fmla="*/ 2266950 w 7810500"/>
              <a:gd name="T27" fmla="*/ 352425 h 1990725"/>
              <a:gd name="T28" fmla="*/ 2314574 w 7810500"/>
              <a:gd name="T29" fmla="*/ 304800 h 1990725"/>
              <a:gd name="T30" fmla="*/ 2457450 w 7810500"/>
              <a:gd name="T31" fmla="*/ 285750 h 1990725"/>
              <a:gd name="T32" fmla="*/ 2590800 w 7810500"/>
              <a:gd name="T33" fmla="*/ 142875 h 1990725"/>
              <a:gd name="T34" fmla="*/ 2762250 w 7810500"/>
              <a:gd name="T35" fmla="*/ 85725 h 1990725"/>
              <a:gd name="T36" fmla="*/ 2952750 w 7810500"/>
              <a:gd name="T37" fmla="*/ 9525 h 1990725"/>
              <a:gd name="T38" fmla="*/ 3105150 w 7810500"/>
              <a:gd name="T39" fmla="*/ 28575 h 1990725"/>
              <a:gd name="T40" fmla="*/ 3267074 w 7810500"/>
              <a:gd name="T41" fmla="*/ 114300 h 1990725"/>
              <a:gd name="T42" fmla="*/ 3438524 w 7810500"/>
              <a:gd name="T43" fmla="*/ 200025 h 1990725"/>
              <a:gd name="T44" fmla="*/ 3581400 w 7810500"/>
              <a:gd name="T45" fmla="*/ 323850 h 1990725"/>
              <a:gd name="T46" fmla="*/ 3714750 w 7810500"/>
              <a:gd name="T47" fmla="*/ 419100 h 1990725"/>
              <a:gd name="T48" fmla="*/ 3838574 w 7810500"/>
              <a:gd name="T49" fmla="*/ 514350 h 1990725"/>
              <a:gd name="T50" fmla="*/ 4000500 w 7810500"/>
              <a:gd name="T51" fmla="*/ 666750 h 1990725"/>
              <a:gd name="T52" fmla="*/ 4143374 w 7810500"/>
              <a:gd name="T53" fmla="*/ 752475 h 1990725"/>
              <a:gd name="T54" fmla="*/ 4381501 w 7810500"/>
              <a:gd name="T55" fmla="*/ 895350 h 1990725"/>
              <a:gd name="T56" fmla="*/ 4610101 w 7810500"/>
              <a:gd name="T57" fmla="*/ 962025 h 1990725"/>
              <a:gd name="T58" fmla="*/ 4733925 w 7810500"/>
              <a:gd name="T59" fmla="*/ 990600 h 1990725"/>
              <a:gd name="T60" fmla="*/ 5019673 w 7810500"/>
              <a:gd name="T61" fmla="*/ 1057275 h 1990725"/>
              <a:gd name="T62" fmla="*/ 5286373 w 7810500"/>
              <a:gd name="T63" fmla="*/ 1143000 h 1990725"/>
              <a:gd name="T64" fmla="*/ 5581649 w 7810500"/>
              <a:gd name="T65" fmla="*/ 1228725 h 1990725"/>
              <a:gd name="T66" fmla="*/ 5943600 w 7810500"/>
              <a:gd name="T67" fmla="*/ 1352550 h 1990725"/>
              <a:gd name="T68" fmla="*/ 6076948 w 7810500"/>
              <a:gd name="T69" fmla="*/ 1371600 h 1990725"/>
              <a:gd name="T70" fmla="*/ 6134100 w 7810500"/>
              <a:gd name="T71" fmla="*/ 1285875 h 1990725"/>
              <a:gd name="T72" fmla="*/ 6324600 w 7810500"/>
              <a:gd name="T73" fmla="*/ 1343025 h 1990725"/>
              <a:gd name="T74" fmla="*/ 6410324 w 7810500"/>
              <a:gd name="T75" fmla="*/ 1381125 h 1990725"/>
              <a:gd name="T76" fmla="*/ 6581772 w 7810500"/>
              <a:gd name="T77" fmla="*/ 1381125 h 1990725"/>
              <a:gd name="T78" fmla="*/ 6667500 w 7810500"/>
              <a:gd name="T79" fmla="*/ 1400175 h 1990725"/>
              <a:gd name="T80" fmla="*/ 6753224 w 7810500"/>
              <a:gd name="T81" fmla="*/ 1457325 h 1990725"/>
              <a:gd name="T82" fmla="*/ 6896100 w 7810500"/>
              <a:gd name="T83" fmla="*/ 1581150 h 1990725"/>
              <a:gd name="T84" fmla="*/ 6972300 w 7810500"/>
              <a:gd name="T85" fmla="*/ 1238250 h 1990725"/>
              <a:gd name="T86" fmla="*/ 7124700 w 7810500"/>
              <a:gd name="T87" fmla="*/ 1247775 h 1990725"/>
              <a:gd name="T88" fmla="*/ 7362824 w 7810500"/>
              <a:gd name="T89" fmla="*/ 1352550 h 1990725"/>
              <a:gd name="T90" fmla="*/ 7496172 w 7810500"/>
              <a:gd name="T91" fmla="*/ 1419225 h 1990725"/>
              <a:gd name="T92" fmla="*/ 7534272 w 7810500"/>
              <a:gd name="T93" fmla="*/ 1533525 h 1990725"/>
              <a:gd name="T94" fmla="*/ 7562848 w 7810500"/>
              <a:gd name="T95" fmla="*/ 1638300 h 1990725"/>
              <a:gd name="T96" fmla="*/ 7572372 w 7810500"/>
              <a:gd name="T97" fmla="*/ 1838325 h 1990725"/>
              <a:gd name="T98" fmla="*/ 7667624 w 7810500"/>
              <a:gd name="T99" fmla="*/ 1876425 h 1990725"/>
              <a:gd name="T100" fmla="*/ 7715248 w 7810500"/>
              <a:gd name="T101" fmla="*/ 1924050 h 1990725"/>
              <a:gd name="T102" fmla="*/ 7810500 w 7810500"/>
              <a:gd name="T103" fmla="*/ 1990725 h 199072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810500"/>
              <a:gd name="T157" fmla="*/ 0 h 1990725"/>
              <a:gd name="T158" fmla="*/ 7810500 w 7810500"/>
              <a:gd name="T159" fmla="*/ 1990725 h 199072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810500" h="1990725">
                <a:moveTo>
                  <a:pt x="0" y="1543050"/>
                </a:moveTo>
                <a:cubicBezTo>
                  <a:pt x="165894" y="1478756"/>
                  <a:pt x="331788" y="1414462"/>
                  <a:pt x="419100" y="1371600"/>
                </a:cubicBezTo>
                <a:cubicBezTo>
                  <a:pt x="506412" y="1328738"/>
                  <a:pt x="476250" y="1317625"/>
                  <a:pt x="523875" y="1285875"/>
                </a:cubicBezTo>
                <a:cubicBezTo>
                  <a:pt x="571500" y="1254125"/>
                  <a:pt x="654050" y="1211262"/>
                  <a:pt x="704850" y="1181100"/>
                </a:cubicBezTo>
                <a:cubicBezTo>
                  <a:pt x="755650" y="1150938"/>
                  <a:pt x="785813" y="1131887"/>
                  <a:pt x="828675" y="1104900"/>
                </a:cubicBezTo>
                <a:cubicBezTo>
                  <a:pt x="871537" y="1077913"/>
                  <a:pt x="925513" y="1047750"/>
                  <a:pt x="962025" y="1019175"/>
                </a:cubicBezTo>
                <a:cubicBezTo>
                  <a:pt x="998537" y="990600"/>
                  <a:pt x="1012825" y="965200"/>
                  <a:pt x="1047750" y="933450"/>
                </a:cubicBezTo>
                <a:cubicBezTo>
                  <a:pt x="1082675" y="901700"/>
                  <a:pt x="1122363" y="871538"/>
                  <a:pt x="1171575" y="828675"/>
                </a:cubicBezTo>
                <a:cubicBezTo>
                  <a:pt x="1220788" y="785813"/>
                  <a:pt x="1290638" y="720725"/>
                  <a:pt x="1343025" y="676275"/>
                </a:cubicBezTo>
                <a:cubicBezTo>
                  <a:pt x="1395412" y="631825"/>
                  <a:pt x="1417638" y="592137"/>
                  <a:pt x="1485900" y="561975"/>
                </a:cubicBezTo>
                <a:cubicBezTo>
                  <a:pt x="1554162" y="531813"/>
                  <a:pt x="1674812" y="519113"/>
                  <a:pt x="1752600" y="495300"/>
                </a:cubicBezTo>
                <a:cubicBezTo>
                  <a:pt x="1830388" y="471487"/>
                  <a:pt x="1884362" y="436563"/>
                  <a:pt x="1952625" y="419100"/>
                </a:cubicBezTo>
                <a:cubicBezTo>
                  <a:pt x="2020888" y="401637"/>
                  <a:pt x="2109788" y="401637"/>
                  <a:pt x="2162175" y="390525"/>
                </a:cubicBezTo>
                <a:cubicBezTo>
                  <a:pt x="2214562" y="379413"/>
                  <a:pt x="2241550" y="366712"/>
                  <a:pt x="2266950" y="352425"/>
                </a:cubicBezTo>
                <a:cubicBezTo>
                  <a:pt x="2292350" y="338138"/>
                  <a:pt x="2282825" y="315912"/>
                  <a:pt x="2314575" y="304800"/>
                </a:cubicBezTo>
                <a:cubicBezTo>
                  <a:pt x="2346325" y="293688"/>
                  <a:pt x="2411412" y="312738"/>
                  <a:pt x="2457450" y="285750"/>
                </a:cubicBezTo>
                <a:cubicBezTo>
                  <a:pt x="2503488" y="258762"/>
                  <a:pt x="2540000" y="176212"/>
                  <a:pt x="2590800" y="142875"/>
                </a:cubicBezTo>
                <a:cubicBezTo>
                  <a:pt x="2641600" y="109538"/>
                  <a:pt x="2701925" y="107950"/>
                  <a:pt x="2762250" y="85725"/>
                </a:cubicBezTo>
                <a:cubicBezTo>
                  <a:pt x="2822575" y="63500"/>
                  <a:pt x="2895600" y="19050"/>
                  <a:pt x="2952750" y="9525"/>
                </a:cubicBezTo>
                <a:cubicBezTo>
                  <a:pt x="3009900" y="0"/>
                  <a:pt x="3052763" y="11113"/>
                  <a:pt x="3105150" y="28575"/>
                </a:cubicBezTo>
                <a:cubicBezTo>
                  <a:pt x="3157537" y="46037"/>
                  <a:pt x="3211513" y="85725"/>
                  <a:pt x="3267075" y="114300"/>
                </a:cubicBezTo>
                <a:cubicBezTo>
                  <a:pt x="3322638" y="142875"/>
                  <a:pt x="3386138" y="165100"/>
                  <a:pt x="3438525" y="200025"/>
                </a:cubicBezTo>
                <a:cubicBezTo>
                  <a:pt x="3490913" y="234950"/>
                  <a:pt x="3535363" y="287338"/>
                  <a:pt x="3581400" y="323850"/>
                </a:cubicBezTo>
                <a:cubicBezTo>
                  <a:pt x="3627437" y="360362"/>
                  <a:pt x="3671888" y="387350"/>
                  <a:pt x="3714750" y="419100"/>
                </a:cubicBezTo>
                <a:cubicBezTo>
                  <a:pt x="3757612" y="450850"/>
                  <a:pt x="3790950" y="473075"/>
                  <a:pt x="3838575" y="514350"/>
                </a:cubicBezTo>
                <a:cubicBezTo>
                  <a:pt x="3886200" y="555625"/>
                  <a:pt x="3949700" y="627063"/>
                  <a:pt x="4000500" y="666750"/>
                </a:cubicBezTo>
                <a:cubicBezTo>
                  <a:pt x="4051300" y="706437"/>
                  <a:pt x="4143375" y="752475"/>
                  <a:pt x="4143375" y="752475"/>
                </a:cubicBezTo>
                <a:cubicBezTo>
                  <a:pt x="4206875" y="790575"/>
                  <a:pt x="4303713" y="860425"/>
                  <a:pt x="4381500" y="895350"/>
                </a:cubicBezTo>
                <a:cubicBezTo>
                  <a:pt x="4459287" y="930275"/>
                  <a:pt x="4551363" y="946150"/>
                  <a:pt x="4610100" y="962025"/>
                </a:cubicBezTo>
                <a:cubicBezTo>
                  <a:pt x="4668837" y="977900"/>
                  <a:pt x="4733925" y="990600"/>
                  <a:pt x="4733925" y="990600"/>
                </a:cubicBezTo>
                <a:cubicBezTo>
                  <a:pt x="4802187" y="1006475"/>
                  <a:pt x="4927600" y="1031875"/>
                  <a:pt x="5019675" y="1057275"/>
                </a:cubicBezTo>
                <a:cubicBezTo>
                  <a:pt x="5111750" y="1082675"/>
                  <a:pt x="5192713" y="1114425"/>
                  <a:pt x="5286375" y="1143000"/>
                </a:cubicBezTo>
                <a:cubicBezTo>
                  <a:pt x="5380038" y="1171575"/>
                  <a:pt x="5472113" y="1193800"/>
                  <a:pt x="5581650" y="1228725"/>
                </a:cubicBezTo>
                <a:cubicBezTo>
                  <a:pt x="5691188" y="1263650"/>
                  <a:pt x="5861050" y="1328738"/>
                  <a:pt x="5943600" y="1352550"/>
                </a:cubicBezTo>
                <a:cubicBezTo>
                  <a:pt x="6026150" y="1376363"/>
                  <a:pt x="6045200" y="1382712"/>
                  <a:pt x="6076950" y="1371600"/>
                </a:cubicBezTo>
                <a:cubicBezTo>
                  <a:pt x="6108700" y="1360488"/>
                  <a:pt x="6092825" y="1290637"/>
                  <a:pt x="6134100" y="1285875"/>
                </a:cubicBezTo>
                <a:cubicBezTo>
                  <a:pt x="6175375" y="1281113"/>
                  <a:pt x="6278563" y="1327150"/>
                  <a:pt x="6324600" y="1343025"/>
                </a:cubicBezTo>
                <a:cubicBezTo>
                  <a:pt x="6370638" y="1358900"/>
                  <a:pt x="6367463" y="1374775"/>
                  <a:pt x="6410325" y="1381125"/>
                </a:cubicBezTo>
                <a:cubicBezTo>
                  <a:pt x="6453187" y="1387475"/>
                  <a:pt x="6538913" y="1377950"/>
                  <a:pt x="6581775" y="1381125"/>
                </a:cubicBezTo>
                <a:cubicBezTo>
                  <a:pt x="6624637" y="1384300"/>
                  <a:pt x="6638925" y="1387475"/>
                  <a:pt x="6667500" y="1400175"/>
                </a:cubicBezTo>
                <a:cubicBezTo>
                  <a:pt x="6696075" y="1412875"/>
                  <a:pt x="6715125" y="1427163"/>
                  <a:pt x="6753225" y="1457325"/>
                </a:cubicBezTo>
                <a:cubicBezTo>
                  <a:pt x="6791325" y="1487487"/>
                  <a:pt x="6859588" y="1617662"/>
                  <a:pt x="6896100" y="1581150"/>
                </a:cubicBezTo>
                <a:cubicBezTo>
                  <a:pt x="6932612" y="1544638"/>
                  <a:pt x="6934200" y="1293812"/>
                  <a:pt x="6972300" y="1238250"/>
                </a:cubicBezTo>
                <a:cubicBezTo>
                  <a:pt x="7010400" y="1182688"/>
                  <a:pt x="7059612" y="1228725"/>
                  <a:pt x="7124700" y="1247775"/>
                </a:cubicBezTo>
                <a:cubicBezTo>
                  <a:pt x="7189788" y="1266825"/>
                  <a:pt x="7300913" y="1323975"/>
                  <a:pt x="7362825" y="1352550"/>
                </a:cubicBezTo>
                <a:cubicBezTo>
                  <a:pt x="7424737" y="1381125"/>
                  <a:pt x="7467600" y="1389063"/>
                  <a:pt x="7496175" y="1419225"/>
                </a:cubicBezTo>
                <a:cubicBezTo>
                  <a:pt x="7524750" y="1449387"/>
                  <a:pt x="7523163" y="1497013"/>
                  <a:pt x="7534275" y="1533525"/>
                </a:cubicBezTo>
                <a:cubicBezTo>
                  <a:pt x="7545387" y="1570037"/>
                  <a:pt x="7556500" y="1587500"/>
                  <a:pt x="7562850" y="1638300"/>
                </a:cubicBezTo>
                <a:cubicBezTo>
                  <a:pt x="7569200" y="1689100"/>
                  <a:pt x="7554913" y="1798638"/>
                  <a:pt x="7572375" y="1838325"/>
                </a:cubicBezTo>
                <a:cubicBezTo>
                  <a:pt x="7589838" y="1878013"/>
                  <a:pt x="7643813" y="1862138"/>
                  <a:pt x="7667625" y="1876425"/>
                </a:cubicBezTo>
                <a:cubicBezTo>
                  <a:pt x="7691437" y="1890712"/>
                  <a:pt x="7691438" y="1905000"/>
                  <a:pt x="7715250" y="1924050"/>
                </a:cubicBezTo>
                <a:cubicBezTo>
                  <a:pt x="7739062" y="1943100"/>
                  <a:pt x="7774781" y="1966912"/>
                  <a:pt x="7810500" y="1990725"/>
                </a:cubicBezTo>
              </a:path>
            </a:pathLst>
          </a:custGeom>
          <a:noFill/>
          <a:ln w="38100" cap="flat" cmpd="sng" algn="ctr">
            <a:solidFill>
              <a:srgbClr val="66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4" name="Picture 5" descr="001-In-1801"/>
          <p:cNvPicPr preferRelativeResize="0">
            <a:picLocks noChangeArrowheads="1"/>
          </p:cNvPicPr>
          <p:nvPr/>
        </p:nvPicPr>
        <p:blipFill>
          <a:blip r:embed="rId3" cstate="print"/>
          <a:srcRect b="95622"/>
          <a:stretch>
            <a:fillRect/>
          </a:stretch>
        </p:blipFill>
        <p:spPr bwMode="auto">
          <a:xfrm>
            <a:off x="3441469" y="2313971"/>
            <a:ext cx="5375265" cy="20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27"/>
          <p:cNvSpPr txBox="1">
            <a:spLocks noChangeArrowheads="1"/>
          </p:cNvSpPr>
          <p:nvPr/>
        </p:nvSpPr>
        <p:spPr bwMode="auto">
          <a:xfrm>
            <a:off x="3616994" y="4739859"/>
            <a:ext cx="1016420" cy="2616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Inline 1800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4691010" y="3562699"/>
            <a:ext cx="0" cy="3248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3829785" y="4107529"/>
            <a:ext cx="0" cy="3248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5553254" y="3261709"/>
            <a:ext cx="0" cy="3667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6414478" y="3783679"/>
            <a:ext cx="0" cy="3248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7276722" y="4016089"/>
            <a:ext cx="0" cy="26765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8138966" y="3959729"/>
            <a:ext cx="0" cy="285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8570088" y="4381180"/>
            <a:ext cx="0" cy="2798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5122132" y="3444589"/>
            <a:ext cx="0" cy="3248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259888" y="3852259"/>
            <a:ext cx="0" cy="3476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>
            <a:off x="5984376" y="3494119"/>
            <a:ext cx="0" cy="33242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>
            <a:off x="6845600" y="3890359"/>
            <a:ext cx="0" cy="30194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7707844" y="4054978"/>
            <a:ext cx="0" cy="2735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Exercise 22</a:t>
            </a:r>
            <a:endParaRPr lang="en-US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576263" y="1287748"/>
            <a:ext cx="7772400" cy="3694113"/>
          </a:xfrm>
        </p:spPr>
        <p:txBody>
          <a:bodyPr/>
          <a:lstStyle/>
          <a:p>
            <a:pPr marL="609600" indent="-609600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b="1" dirty="0" smtClean="0"/>
              <a:t>Objective</a:t>
            </a:r>
          </a:p>
          <a:p>
            <a:pPr marL="609600" indent="-609600" algn="just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sz="2400" dirty="0" smtClean="0"/>
              <a:t>   Using the top and base of the reservoir that you mapped in exercise 20b, you will generate an isochron (time-thickness) map. </a:t>
            </a:r>
            <a:r>
              <a:rPr lang="en-US" sz="2400" dirty="0" smtClean="0"/>
              <a:t>Such </a:t>
            </a:r>
            <a:r>
              <a:rPr lang="en-US" sz="2400" dirty="0" smtClean="0"/>
              <a:t>a map gives you the thickness of the reservoir interval and may help you determine the environment of deposition for this depositional sequence and then infer the lithologies.  </a:t>
            </a:r>
          </a:p>
        </p:txBody>
      </p:sp>
      <p:sp>
        <p:nvSpPr>
          <p:cNvPr id="14342" name="Content Placeholder 2"/>
          <p:cNvSpPr>
            <a:spLocks/>
          </p:cNvSpPr>
          <p:nvPr/>
        </p:nvSpPr>
        <p:spPr bwMode="auto">
          <a:xfrm>
            <a:off x="457200" y="4536887"/>
            <a:ext cx="822960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eaLnBrk="0" hangingPunct="0">
              <a:lnSpc>
                <a:spcPct val="95000"/>
              </a:lnSpc>
              <a:spcBef>
                <a:spcPct val="40000"/>
              </a:spcBef>
            </a:pPr>
            <a:r>
              <a:rPr lang="en-US" sz="3200" b="1" dirty="0">
                <a:latin typeface="Verdana" pitchFamily="34" charset="0"/>
              </a:rPr>
              <a:t>Final Product</a:t>
            </a:r>
          </a:p>
          <a:p>
            <a:pPr marL="609600" indent="-609600" eaLnBrk="0" hangingPunct="0">
              <a:lnSpc>
                <a:spcPct val="95000"/>
              </a:lnSpc>
              <a:spcBef>
                <a:spcPct val="40000"/>
              </a:spcBef>
            </a:pPr>
            <a:r>
              <a:rPr lang="en-US" sz="2400" dirty="0" smtClean="0">
                <a:latin typeface="Verdana" pitchFamily="34" charset="0"/>
              </a:rPr>
              <a:t>   An </a:t>
            </a:r>
            <a:r>
              <a:rPr lang="en-US" sz="2400" dirty="0">
                <a:latin typeface="Verdana" pitchFamily="34" charset="0"/>
              </a:rPr>
              <a:t>isochron map used too define reservoir thickness.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658339" y="1291856"/>
            <a:ext cx="7942263" cy="422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Bef>
                <a:spcPct val="55000"/>
              </a:spcBef>
              <a:tabLst>
                <a:tab pos="688975" algn="l"/>
                <a:tab pos="1547813" algn="l"/>
              </a:tabLst>
            </a:pPr>
            <a:r>
              <a:rPr lang="en-US" sz="2200" dirty="0">
                <a:latin typeface="Verdana" pitchFamily="34" charset="0"/>
              </a:rPr>
              <a:t>You have defined the top and base of the primary reservoir. </a:t>
            </a:r>
            <a:r>
              <a:rPr lang="en-US" sz="2200" dirty="0" smtClean="0">
                <a:latin typeface="Verdana" pitchFamily="34" charset="0"/>
              </a:rPr>
              <a:t>We </a:t>
            </a:r>
            <a:r>
              <a:rPr lang="en-US" sz="2200" dirty="0">
                <a:latin typeface="Verdana" pitchFamily="34" charset="0"/>
              </a:rPr>
              <a:t>will now start to analyze this depositional sequence.  </a:t>
            </a:r>
          </a:p>
          <a:p>
            <a:pPr marL="342900" indent="-342900" algn="just">
              <a:spcBef>
                <a:spcPct val="55000"/>
              </a:spcBef>
              <a:tabLst>
                <a:tab pos="688975" algn="l"/>
                <a:tab pos="1547813" algn="l"/>
              </a:tabLst>
            </a:pPr>
            <a:r>
              <a:rPr lang="en-US" sz="2200" dirty="0">
                <a:latin typeface="Verdana" pitchFamily="34" charset="0"/>
              </a:rPr>
              <a:t>Given the two </a:t>
            </a:r>
            <a:r>
              <a:rPr lang="en-US" sz="2200" dirty="0" smtClean="0">
                <a:latin typeface="Verdana" pitchFamily="34" charset="0"/>
              </a:rPr>
              <a:t>(2) horizons</a:t>
            </a:r>
            <a:r>
              <a:rPr lang="en-US" sz="2200" dirty="0">
                <a:latin typeface="Verdana" pitchFamily="34" charset="0"/>
              </a:rPr>
              <a:t>, it is relatively simple to get the thickness of our reservoir </a:t>
            </a:r>
            <a:r>
              <a:rPr lang="en-US" sz="2200" dirty="0" smtClean="0">
                <a:latin typeface="Verdana" pitchFamily="34" charset="0"/>
              </a:rPr>
              <a:t>interval using a manual approach. </a:t>
            </a:r>
            <a:r>
              <a:rPr lang="en-US" sz="2200" dirty="0" smtClean="0">
                <a:latin typeface="Verdana" pitchFamily="34" charset="0"/>
              </a:rPr>
              <a:t>The </a:t>
            </a:r>
            <a:r>
              <a:rPr lang="en-US" sz="2200" dirty="0">
                <a:latin typeface="Verdana" pitchFamily="34" charset="0"/>
              </a:rPr>
              <a:t>steps are simple: </a:t>
            </a:r>
          </a:p>
          <a:p>
            <a:pPr marL="342900" indent="-342900">
              <a:spcBef>
                <a:spcPct val="55000"/>
              </a:spcBef>
              <a:tabLst>
                <a:tab pos="688975" algn="l"/>
                <a:tab pos="1547813" algn="l"/>
              </a:tabLst>
            </a:pPr>
            <a:r>
              <a:rPr lang="en-US" sz="2200" dirty="0">
                <a:latin typeface="Verdana" pitchFamily="34" charset="0"/>
              </a:rPr>
              <a:t>		(1) measure the time thickness of the interval at 		a 	reasonable number of map locations, </a:t>
            </a:r>
          </a:p>
          <a:p>
            <a:pPr marL="342900" indent="-342900">
              <a:spcBef>
                <a:spcPct val="55000"/>
              </a:spcBef>
              <a:tabLst>
                <a:tab pos="688975" algn="l"/>
                <a:tab pos="1547813" algn="l"/>
              </a:tabLst>
            </a:pPr>
            <a:r>
              <a:rPr lang="en-US" sz="2200" dirty="0">
                <a:latin typeface="Verdana" pitchFamily="34" charset="0"/>
              </a:rPr>
              <a:t>		(2) post the values on a basemap, and </a:t>
            </a:r>
          </a:p>
          <a:p>
            <a:pPr marL="342900" indent="-342900">
              <a:spcBef>
                <a:spcPct val="55000"/>
              </a:spcBef>
              <a:tabLst>
                <a:tab pos="688975" algn="l"/>
                <a:tab pos="1547813" algn="l"/>
              </a:tabLst>
            </a:pPr>
            <a:r>
              <a:rPr lang="en-US" sz="2200" dirty="0">
                <a:latin typeface="Verdana" pitchFamily="34" charset="0"/>
              </a:rPr>
              <a:t>		(3) contour these values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Introduction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Text Box 5"/>
          <p:cNvSpPr txBox="1">
            <a:spLocks noChangeArrowheads="1"/>
          </p:cNvSpPr>
          <p:nvPr/>
        </p:nvSpPr>
        <p:spPr bwMode="auto">
          <a:xfrm>
            <a:off x="694198" y="1302781"/>
            <a:ext cx="7822274" cy="3901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95000"/>
              </a:lnSpc>
              <a:spcBef>
                <a:spcPct val="40000"/>
              </a:spcBef>
            </a:pPr>
            <a:r>
              <a:rPr lang="en-US" sz="2200" dirty="0">
                <a:latin typeface="Verdana" pitchFamily="34" charset="0"/>
              </a:rPr>
              <a:t>Your map will give the true vertical thickness in units of milliseconds. </a:t>
            </a:r>
            <a:r>
              <a:rPr lang="en-US" sz="2200" dirty="0" smtClean="0">
                <a:latin typeface="Verdana" pitchFamily="34" charset="0"/>
              </a:rPr>
              <a:t>We </a:t>
            </a:r>
            <a:r>
              <a:rPr lang="en-US" sz="2200" dirty="0">
                <a:latin typeface="Verdana" pitchFamily="34" charset="0"/>
              </a:rPr>
              <a:t>can get an </a:t>
            </a:r>
            <a:r>
              <a:rPr lang="en-US" sz="2200" dirty="0" smtClean="0">
                <a:latin typeface="Verdana" pitchFamily="34" charset="0"/>
              </a:rPr>
              <a:t>average interval </a:t>
            </a:r>
            <a:r>
              <a:rPr lang="en-US" sz="2200" dirty="0">
                <a:latin typeface="Verdana" pitchFamily="34" charset="0"/>
              </a:rPr>
              <a:t>velocity for this </a:t>
            </a:r>
            <a:r>
              <a:rPr lang="en-US" sz="2200" dirty="0" smtClean="0">
                <a:latin typeface="Verdana" pitchFamily="34" charset="0"/>
              </a:rPr>
              <a:t>depositional sequence </a:t>
            </a:r>
            <a:r>
              <a:rPr lang="en-US" sz="2200" dirty="0">
                <a:latin typeface="Verdana" pitchFamily="34" charset="0"/>
              </a:rPr>
              <a:t>from the </a:t>
            </a:r>
            <a:r>
              <a:rPr lang="en-US" sz="2200" dirty="0" smtClean="0">
                <a:latin typeface="Verdana" pitchFamily="34" charset="0"/>
              </a:rPr>
              <a:t>sonic log </a:t>
            </a:r>
            <a:r>
              <a:rPr lang="en-US" sz="2200" dirty="0">
                <a:latin typeface="Verdana" pitchFamily="34" charset="0"/>
              </a:rPr>
              <a:t>and thus estimate of the thickness in meters (or feet).</a:t>
            </a:r>
          </a:p>
          <a:p>
            <a:pPr marL="342900" indent="-342900">
              <a:lnSpc>
                <a:spcPct val="95000"/>
              </a:lnSpc>
              <a:spcBef>
                <a:spcPct val="40000"/>
              </a:spcBef>
            </a:pPr>
            <a:endParaRPr lang="en-US" sz="2200" dirty="0">
              <a:latin typeface="Verdana" pitchFamily="34" charset="0"/>
            </a:endParaRPr>
          </a:p>
          <a:p>
            <a:pPr marL="342900" indent="-342900" algn="just">
              <a:lnSpc>
                <a:spcPct val="95000"/>
              </a:lnSpc>
              <a:spcBef>
                <a:spcPct val="40000"/>
              </a:spcBef>
            </a:pPr>
            <a:r>
              <a:rPr lang="en-US" sz="2200" dirty="0">
                <a:latin typeface="Verdana" pitchFamily="34" charset="0"/>
              </a:rPr>
              <a:t>The thickness is important for calculating reservoir volume. </a:t>
            </a:r>
            <a:r>
              <a:rPr lang="en-US" sz="2200" dirty="0" smtClean="0">
                <a:latin typeface="Verdana" pitchFamily="34" charset="0"/>
              </a:rPr>
              <a:t>It </a:t>
            </a:r>
            <a:r>
              <a:rPr lang="en-US" sz="2200" dirty="0">
                <a:latin typeface="Verdana" pitchFamily="34" charset="0"/>
              </a:rPr>
              <a:t>can also help in understanding the environment of deposition and how lithologies might vary away from the well location over the extent of the field.</a:t>
            </a:r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Introduction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/>
          </p:cNvPicPr>
          <p:nvPr/>
        </p:nvPicPr>
        <p:blipFill>
          <a:blip r:embed="rId3" cstate="print"/>
          <a:srcRect t="3185" r="25875" b="32198"/>
          <a:stretch>
            <a:fillRect/>
          </a:stretch>
        </p:blipFill>
        <p:spPr bwMode="auto">
          <a:xfrm>
            <a:off x="680707" y="931653"/>
            <a:ext cx="6945043" cy="5244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Freeform 90"/>
          <p:cNvSpPr/>
          <p:nvPr/>
        </p:nvSpPr>
        <p:spPr bwMode="auto">
          <a:xfrm>
            <a:off x="1447137" y="4821141"/>
            <a:ext cx="6154310" cy="689113"/>
          </a:xfrm>
          <a:custGeom>
            <a:avLst/>
            <a:gdLst>
              <a:gd name="connsiteX0" fmla="*/ 0 w 6154310"/>
              <a:gd name="connsiteY0" fmla="*/ 132522 h 689113"/>
              <a:gd name="connsiteX1" fmla="*/ 166978 w 6154310"/>
              <a:gd name="connsiteY1" fmla="*/ 68911 h 689113"/>
              <a:gd name="connsiteX2" fmla="*/ 341906 w 6154310"/>
              <a:gd name="connsiteY2" fmla="*/ 21203 h 689113"/>
              <a:gd name="connsiteX3" fmla="*/ 397566 w 6154310"/>
              <a:gd name="connsiteY3" fmla="*/ 5301 h 689113"/>
              <a:gd name="connsiteX4" fmla="*/ 461176 w 6154310"/>
              <a:gd name="connsiteY4" fmla="*/ 13252 h 689113"/>
              <a:gd name="connsiteX5" fmla="*/ 572494 w 6154310"/>
              <a:gd name="connsiteY5" fmla="*/ 84814 h 689113"/>
              <a:gd name="connsiteX6" fmla="*/ 636105 w 6154310"/>
              <a:gd name="connsiteY6" fmla="*/ 84814 h 689113"/>
              <a:gd name="connsiteX7" fmla="*/ 850790 w 6154310"/>
              <a:gd name="connsiteY7" fmla="*/ 53009 h 689113"/>
              <a:gd name="connsiteX8" fmla="*/ 970060 w 6154310"/>
              <a:gd name="connsiteY8" fmla="*/ 53009 h 689113"/>
              <a:gd name="connsiteX9" fmla="*/ 1113183 w 6154310"/>
              <a:gd name="connsiteY9" fmla="*/ 45057 h 689113"/>
              <a:gd name="connsiteX10" fmla="*/ 1224501 w 6154310"/>
              <a:gd name="connsiteY10" fmla="*/ 37106 h 689113"/>
              <a:gd name="connsiteX11" fmla="*/ 1319917 w 6154310"/>
              <a:gd name="connsiteY11" fmla="*/ 45057 h 689113"/>
              <a:gd name="connsiteX12" fmla="*/ 1423284 w 6154310"/>
              <a:gd name="connsiteY12" fmla="*/ 60960 h 689113"/>
              <a:gd name="connsiteX13" fmla="*/ 1494846 w 6154310"/>
              <a:gd name="connsiteY13" fmla="*/ 68911 h 689113"/>
              <a:gd name="connsiteX14" fmla="*/ 1558456 w 6154310"/>
              <a:gd name="connsiteY14" fmla="*/ 132522 h 689113"/>
              <a:gd name="connsiteX15" fmla="*/ 1709531 w 6154310"/>
              <a:gd name="connsiteY15" fmla="*/ 164327 h 689113"/>
              <a:gd name="connsiteX16" fmla="*/ 1876508 w 6154310"/>
              <a:gd name="connsiteY16" fmla="*/ 156376 h 689113"/>
              <a:gd name="connsiteX17" fmla="*/ 2051437 w 6154310"/>
              <a:gd name="connsiteY17" fmla="*/ 156376 h 689113"/>
              <a:gd name="connsiteX18" fmla="*/ 2186609 w 6154310"/>
              <a:gd name="connsiteY18" fmla="*/ 180229 h 689113"/>
              <a:gd name="connsiteX19" fmla="*/ 2329733 w 6154310"/>
              <a:gd name="connsiteY19" fmla="*/ 243840 h 689113"/>
              <a:gd name="connsiteX20" fmla="*/ 2385392 w 6154310"/>
              <a:gd name="connsiteY20" fmla="*/ 235889 h 689113"/>
              <a:gd name="connsiteX21" fmla="*/ 2600077 w 6154310"/>
              <a:gd name="connsiteY21" fmla="*/ 243840 h 689113"/>
              <a:gd name="connsiteX22" fmla="*/ 2703444 w 6154310"/>
              <a:gd name="connsiteY22" fmla="*/ 283596 h 689113"/>
              <a:gd name="connsiteX23" fmla="*/ 2814762 w 6154310"/>
              <a:gd name="connsiteY23" fmla="*/ 291548 h 689113"/>
              <a:gd name="connsiteX24" fmla="*/ 2949934 w 6154310"/>
              <a:gd name="connsiteY24" fmla="*/ 283596 h 689113"/>
              <a:gd name="connsiteX25" fmla="*/ 3053301 w 6154310"/>
              <a:gd name="connsiteY25" fmla="*/ 259742 h 689113"/>
              <a:gd name="connsiteX26" fmla="*/ 3132814 w 6154310"/>
              <a:gd name="connsiteY26" fmla="*/ 275645 h 689113"/>
              <a:gd name="connsiteX27" fmla="*/ 3164620 w 6154310"/>
              <a:gd name="connsiteY27" fmla="*/ 267694 h 689113"/>
              <a:gd name="connsiteX28" fmla="*/ 3236181 w 6154310"/>
              <a:gd name="connsiteY28" fmla="*/ 339256 h 689113"/>
              <a:gd name="connsiteX29" fmla="*/ 3307743 w 6154310"/>
              <a:gd name="connsiteY29" fmla="*/ 363109 h 689113"/>
              <a:gd name="connsiteX30" fmla="*/ 3379305 w 6154310"/>
              <a:gd name="connsiteY30" fmla="*/ 339256 h 689113"/>
              <a:gd name="connsiteX31" fmla="*/ 3617844 w 6154310"/>
              <a:gd name="connsiteY31" fmla="*/ 315402 h 689113"/>
              <a:gd name="connsiteX32" fmla="*/ 3721211 w 6154310"/>
              <a:gd name="connsiteY32" fmla="*/ 323353 h 689113"/>
              <a:gd name="connsiteX33" fmla="*/ 3816626 w 6154310"/>
              <a:gd name="connsiteY33" fmla="*/ 331304 h 689113"/>
              <a:gd name="connsiteX34" fmla="*/ 3880237 w 6154310"/>
              <a:gd name="connsiteY34" fmla="*/ 347207 h 689113"/>
              <a:gd name="connsiteX35" fmla="*/ 4079020 w 6154310"/>
              <a:gd name="connsiteY35" fmla="*/ 323353 h 689113"/>
              <a:gd name="connsiteX36" fmla="*/ 4301656 w 6154310"/>
              <a:gd name="connsiteY36" fmla="*/ 323353 h 689113"/>
              <a:gd name="connsiteX37" fmla="*/ 4428877 w 6154310"/>
              <a:gd name="connsiteY37" fmla="*/ 315402 h 689113"/>
              <a:gd name="connsiteX38" fmla="*/ 4532244 w 6154310"/>
              <a:gd name="connsiteY38" fmla="*/ 363109 h 689113"/>
              <a:gd name="connsiteX39" fmla="*/ 4683319 w 6154310"/>
              <a:gd name="connsiteY39" fmla="*/ 434671 h 689113"/>
              <a:gd name="connsiteX40" fmla="*/ 4778734 w 6154310"/>
              <a:gd name="connsiteY40" fmla="*/ 442622 h 689113"/>
              <a:gd name="connsiteX41" fmla="*/ 4850296 w 6154310"/>
              <a:gd name="connsiteY41" fmla="*/ 490330 h 689113"/>
              <a:gd name="connsiteX42" fmla="*/ 5104738 w 6154310"/>
              <a:gd name="connsiteY42" fmla="*/ 530087 h 689113"/>
              <a:gd name="connsiteX43" fmla="*/ 5247861 w 6154310"/>
              <a:gd name="connsiteY43" fmla="*/ 538038 h 689113"/>
              <a:gd name="connsiteX44" fmla="*/ 5367131 w 6154310"/>
              <a:gd name="connsiteY44" fmla="*/ 538038 h 689113"/>
              <a:gd name="connsiteX45" fmla="*/ 5462546 w 6154310"/>
              <a:gd name="connsiteY45" fmla="*/ 498282 h 689113"/>
              <a:gd name="connsiteX46" fmla="*/ 5383033 w 6154310"/>
              <a:gd name="connsiteY46" fmla="*/ 514184 h 689113"/>
              <a:gd name="connsiteX47" fmla="*/ 5502303 w 6154310"/>
              <a:gd name="connsiteY47" fmla="*/ 522136 h 689113"/>
              <a:gd name="connsiteX48" fmla="*/ 5605670 w 6154310"/>
              <a:gd name="connsiteY48" fmla="*/ 569843 h 689113"/>
              <a:gd name="connsiteX49" fmla="*/ 5788550 w 6154310"/>
              <a:gd name="connsiteY49" fmla="*/ 585746 h 689113"/>
              <a:gd name="connsiteX50" fmla="*/ 5876014 w 6154310"/>
              <a:gd name="connsiteY50" fmla="*/ 617551 h 689113"/>
              <a:gd name="connsiteX51" fmla="*/ 6011186 w 6154310"/>
              <a:gd name="connsiteY51" fmla="*/ 601649 h 689113"/>
              <a:gd name="connsiteX52" fmla="*/ 6066846 w 6154310"/>
              <a:gd name="connsiteY52" fmla="*/ 625502 h 689113"/>
              <a:gd name="connsiteX53" fmla="*/ 6154310 w 6154310"/>
              <a:gd name="connsiteY53" fmla="*/ 689113 h 68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154310" h="689113">
                <a:moveTo>
                  <a:pt x="0" y="132522"/>
                </a:moveTo>
                <a:cubicBezTo>
                  <a:pt x="54997" y="109993"/>
                  <a:pt x="109994" y="87464"/>
                  <a:pt x="166978" y="68911"/>
                </a:cubicBezTo>
                <a:cubicBezTo>
                  <a:pt x="223962" y="50358"/>
                  <a:pt x="341906" y="21203"/>
                  <a:pt x="341906" y="21203"/>
                </a:cubicBezTo>
                <a:cubicBezTo>
                  <a:pt x="380337" y="10601"/>
                  <a:pt x="377688" y="6626"/>
                  <a:pt x="397566" y="5301"/>
                </a:cubicBezTo>
                <a:cubicBezTo>
                  <a:pt x="417444" y="3976"/>
                  <a:pt x="432021" y="0"/>
                  <a:pt x="461176" y="13252"/>
                </a:cubicBezTo>
                <a:cubicBezTo>
                  <a:pt x="490331" y="26504"/>
                  <a:pt x="543339" y="72887"/>
                  <a:pt x="572494" y="84814"/>
                </a:cubicBezTo>
                <a:cubicBezTo>
                  <a:pt x="601649" y="96741"/>
                  <a:pt x="589722" y="90115"/>
                  <a:pt x="636105" y="84814"/>
                </a:cubicBezTo>
                <a:cubicBezTo>
                  <a:pt x="682488" y="79513"/>
                  <a:pt x="795131" y="58310"/>
                  <a:pt x="850790" y="53009"/>
                </a:cubicBezTo>
                <a:cubicBezTo>
                  <a:pt x="906449" y="47708"/>
                  <a:pt x="926328" y="54334"/>
                  <a:pt x="970060" y="53009"/>
                </a:cubicBezTo>
                <a:cubicBezTo>
                  <a:pt x="1013792" y="51684"/>
                  <a:pt x="1113183" y="45057"/>
                  <a:pt x="1113183" y="45057"/>
                </a:cubicBezTo>
                <a:cubicBezTo>
                  <a:pt x="1155590" y="42407"/>
                  <a:pt x="1190045" y="37106"/>
                  <a:pt x="1224501" y="37106"/>
                </a:cubicBezTo>
                <a:cubicBezTo>
                  <a:pt x="1258957" y="37106"/>
                  <a:pt x="1286787" y="41081"/>
                  <a:pt x="1319917" y="45057"/>
                </a:cubicBezTo>
                <a:cubicBezTo>
                  <a:pt x="1353047" y="49033"/>
                  <a:pt x="1394129" y="56984"/>
                  <a:pt x="1423284" y="60960"/>
                </a:cubicBezTo>
                <a:cubicBezTo>
                  <a:pt x="1452439" y="64936"/>
                  <a:pt x="1472318" y="56984"/>
                  <a:pt x="1494846" y="68911"/>
                </a:cubicBezTo>
                <a:cubicBezTo>
                  <a:pt x="1517374" y="80838"/>
                  <a:pt x="1522675" y="116619"/>
                  <a:pt x="1558456" y="132522"/>
                </a:cubicBezTo>
                <a:cubicBezTo>
                  <a:pt x="1594237" y="148425"/>
                  <a:pt x="1656522" y="160351"/>
                  <a:pt x="1709531" y="164327"/>
                </a:cubicBezTo>
                <a:cubicBezTo>
                  <a:pt x="1762540" y="168303"/>
                  <a:pt x="1819524" y="157701"/>
                  <a:pt x="1876508" y="156376"/>
                </a:cubicBezTo>
                <a:cubicBezTo>
                  <a:pt x="1933492" y="155051"/>
                  <a:pt x="1999754" y="152401"/>
                  <a:pt x="2051437" y="156376"/>
                </a:cubicBezTo>
                <a:cubicBezTo>
                  <a:pt x="2103120" y="160351"/>
                  <a:pt x="2140226" y="165652"/>
                  <a:pt x="2186609" y="180229"/>
                </a:cubicBezTo>
                <a:cubicBezTo>
                  <a:pt x="2232992" y="194806"/>
                  <a:pt x="2296603" y="234563"/>
                  <a:pt x="2329733" y="243840"/>
                </a:cubicBezTo>
                <a:cubicBezTo>
                  <a:pt x="2362864" y="253117"/>
                  <a:pt x="2340335" y="235889"/>
                  <a:pt x="2385392" y="235889"/>
                </a:cubicBezTo>
                <a:cubicBezTo>
                  <a:pt x="2430449" y="235889"/>
                  <a:pt x="2547068" y="235889"/>
                  <a:pt x="2600077" y="243840"/>
                </a:cubicBezTo>
                <a:cubicBezTo>
                  <a:pt x="2653086" y="251791"/>
                  <a:pt x="2667663" y="275645"/>
                  <a:pt x="2703444" y="283596"/>
                </a:cubicBezTo>
                <a:cubicBezTo>
                  <a:pt x="2739225" y="291547"/>
                  <a:pt x="2773680" y="291548"/>
                  <a:pt x="2814762" y="291548"/>
                </a:cubicBezTo>
                <a:cubicBezTo>
                  <a:pt x="2855844" y="291548"/>
                  <a:pt x="2910177" y="288897"/>
                  <a:pt x="2949934" y="283596"/>
                </a:cubicBezTo>
                <a:cubicBezTo>
                  <a:pt x="2989691" y="278295"/>
                  <a:pt x="3022821" y="261067"/>
                  <a:pt x="3053301" y="259742"/>
                </a:cubicBezTo>
                <a:cubicBezTo>
                  <a:pt x="3083781" y="258417"/>
                  <a:pt x="3114261" y="274320"/>
                  <a:pt x="3132814" y="275645"/>
                </a:cubicBezTo>
                <a:cubicBezTo>
                  <a:pt x="3151367" y="276970"/>
                  <a:pt x="3147392" y="257092"/>
                  <a:pt x="3164620" y="267694"/>
                </a:cubicBezTo>
                <a:cubicBezTo>
                  <a:pt x="3181848" y="278296"/>
                  <a:pt x="3212327" y="323354"/>
                  <a:pt x="3236181" y="339256"/>
                </a:cubicBezTo>
                <a:cubicBezTo>
                  <a:pt x="3260035" y="355158"/>
                  <a:pt x="3283889" y="363109"/>
                  <a:pt x="3307743" y="363109"/>
                </a:cubicBezTo>
                <a:cubicBezTo>
                  <a:pt x="3331597" y="363109"/>
                  <a:pt x="3327621" y="347207"/>
                  <a:pt x="3379305" y="339256"/>
                </a:cubicBezTo>
                <a:cubicBezTo>
                  <a:pt x="3430989" y="331305"/>
                  <a:pt x="3560860" y="318052"/>
                  <a:pt x="3617844" y="315402"/>
                </a:cubicBezTo>
                <a:cubicBezTo>
                  <a:pt x="3674828" y="312752"/>
                  <a:pt x="3721211" y="323353"/>
                  <a:pt x="3721211" y="323353"/>
                </a:cubicBezTo>
                <a:cubicBezTo>
                  <a:pt x="3754341" y="326003"/>
                  <a:pt x="3790122" y="327328"/>
                  <a:pt x="3816626" y="331304"/>
                </a:cubicBezTo>
                <a:cubicBezTo>
                  <a:pt x="3843130" y="335280"/>
                  <a:pt x="3836505" y="348532"/>
                  <a:pt x="3880237" y="347207"/>
                </a:cubicBezTo>
                <a:cubicBezTo>
                  <a:pt x="3923969" y="345882"/>
                  <a:pt x="4008784" y="327329"/>
                  <a:pt x="4079020" y="323353"/>
                </a:cubicBezTo>
                <a:cubicBezTo>
                  <a:pt x="4149256" y="319377"/>
                  <a:pt x="4243347" y="324678"/>
                  <a:pt x="4301656" y="323353"/>
                </a:cubicBezTo>
                <a:cubicBezTo>
                  <a:pt x="4359965" y="322028"/>
                  <a:pt x="4390446" y="308776"/>
                  <a:pt x="4428877" y="315402"/>
                </a:cubicBezTo>
                <a:cubicBezTo>
                  <a:pt x="4467308" y="322028"/>
                  <a:pt x="4532244" y="363109"/>
                  <a:pt x="4532244" y="363109"/>
                </a:cubicBezTo>
                <a:cubicBezTo>
                  <a:pt x="4574651" y="382987"/>
                  <a:pt x="4642237" y="421419"/>
                  <a:pt x="4683319" y="434671"/>
                </a:cubicBezTo>
                <a:cubicBezTo>
                  <a:pt x="4724401" y="447923"/>
                  <a:pt x="4750904" y="433345"/>
                  <a:pt x="4778734" y="442622"/>
                </a:cubicBezTo>
                <a:cubicBezTo>
                  <a:pt x="4806564" y="451899"/>
                  <a:pt x="4795962" y="475753"/>
                  <a:pt x="4850296" y="490330"/>
                </a:cubicBezTo>
                <a:cubicBezTo>
                  <a:pt x="4904630" y="504907"/>
                  <a:pt x="5038477" y="522136"/>
                  <a:pt x="5104738" y="530087"/>
                </a:cubicBezTo>
                <a:cubicBezTo>
                  <a:pt x="5170999" y="538038"/>
                  <a:pt x="5204129" y="536713"/>
                  <a:pt x="5247861" y="538038"/>
                </a:cubicBezTo>
                <a:cubicBezTo>
                  <a:pt x="5291593" y="539363"/>
                  <a:pt x="5331350" y="544664"/>
                  <a:pt x="5367131" y="538038"/>
                </a:cubicBezTo>
                <a:cubicBezTo>
                  <a:pt x="5402912" y="531412"/>
                  <a:pt x="5459896" y="502258"/>
                  <a:pt x="5462546" y="498282"/>
                </a:cubicBezTo>
                <a:cubicBezTo>
                  <a:pt x="5465196" y="494306"/>
                  <a:pt x="5376407" y="510208"/>
                  <a:pt x="5383033" y="514184"/>
                </a:cubicBezTo>
                <a:cubicBezTo>
                  <a:pt x="5389659" y="518160"/>
                  <a:pt x="5465197" y="512860"/>
                  <a:pt x="5502303" y="522136"/>
                </a:cubicBezTo>
                <a:cubicBezTo>
                  <a:pt x="5539409" y="531412"/>
                  <a:pt x="5557962" y="559241"/>
                  <a:pt x="5605670" y="569843"/>
                </a:cubicBezTo>
                <a:cubicBezTo>
                  <a:pt x="5653378" y="580445"/>
                  <a:pt x="5743493" y="577795"/>
                  <a:pt x="5788550" y="585746"/>
                </a:cubicBezTo>
                <a:cubicBezTo>
                  <a:pt x="5833607" y="593697"/>
                  <a:pt x="5838908" y="614901"/>
                  <a:pt x="5876014" y="617551"/>
                </a:cubicBezTo>
                <a:cubicBezTo>
                  <a:pt x="5913120" y="620201"/>
                  <a:pt x="5979381" y="600324"/>
                  <a:pt x="6011186" y="601649"/>
                </a:cubicBezTo>
                <a:cubicBezTo>
                  <a:pt x="6042991" y="602974"/>
                  <a:pt x="6042992" y="610925"/>
                  <a:pt x="6066846" y="625502"/>
                </a:cubicBezTo>
                <a:cubicBezTo>
                  <a:pt x="6090700" y="640079"/>
                  <a:pt x="6142383" y="679836"/>
                  <a:pt x="6154310" y="689113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0" name="Freeform 89"/>
          <p:cNvSpPr/>
          <p:nvPr/>
        </p:nvSpPr>
        <p:spPr bwMode="auto">
          <a:xfrm>
            <a:off x="1438275" y="4237038"/>
            <a:ext cx="6181725" cy="839787"/>
          </a:xfrm>
          <a:custGeom>
            <a:avLst/>
            <a:gdLst>
              <a:gd name="connsiteX0" fmla="*/ 0 w 6181725"/>
              <a:gd name="connsiteY0" fmla="*/ 163512 h 839787"/>
              <a:gd name="connsiteX1" fmla="*/ 200025 w 6181725"/>
              <a:gd name="connsiteY1" fmla="*/ 58737 h 839787"/>
              <a:gd name="connsiteX2" fmla="*/ 371475 w 6181725"/>
              <a:gd name="connsiteY2" fmla="*/ 11112 h 839787"/>
              <a:gd name="connsiteX3" fmla="*/ 447675 w 6181725"/>
              <a:gd name="connsiteY3" fmla="*/ 11112 h 839787"/>
              <a:gd name="connsiteX4" fmla="*/ 523875 w 6181725"/>
              <a:gd name="connsiteY4" fmla="*/ 68262 h 839787"/>
              <a:gd name="connsiteX5" fmla="*/ 600075 w 6181725"/>
              <a:gd name="connsiteY5" fmla="*/ 115887 h 839787"/>
              <a:gd name="connsiteX6" fmla="*/ 704850 w 6181725"/>
              <a:gd name="connsiteY6" fmla="*/ 87312 h 839787"/>
              <a:gd name="connsiteX7" fmla="*/ 828675 w 6181725"/>
              <a:gd name="connsiteY7" fmla="*/ 58737 h 839787"/>
              <a:gd name="connsiteX8" fmla="*/ 962025 w 6181725"/>
              <a:gd name="connsiteY8" fmla="*/ 39687 h 839787"/>
              <a:gd name="connsiteX9" fmla="*/ 1152525 w 6181725"/>
              <a:gd name="connsiteY9" fmla="*/ 1587 h 839787"/>
              <a:gd name="connsiteX10" fmla="*/ 1371600 w 6181725"/>
              <a:gd name="connsiteY10" fmla="*/ 49212 h 839787"/>
              <a:gd name="connsiteX11" fmla="*/ 1562100 w 6181725"/>
              <a:gd name="connsiteY11" fmla="*/ 87312 h 839787"/>
              <a:gd name="connsiteX12" fmla="*/ 1647825 w 6181725"/>
              <a:gd name="connsiteY12" fmla="*/ 125412 h 839787"/>
              <a:gd name="connsiteX13" fmla="*/ 1800225 w 6181725"/>
              <a:gd name="connsiteY13" fmla="*/ 163512 h 839787"/>
              <a:gd name="connsiteX14" fmla="*/ 1885950 w 6181725"/>
              <a:gd name="connsiteY14" fmla="*/ 182562 h 839787"/>
              <a:gd name="connsiteX15" fmla="*/ 2105025 w 6181725"/>
              <a:gd name="connsiteY15" fmla="*/ 173037 h 839787"/>
              <a:gd name="connsiteX16" fmla="*/ 2200275 w 6181725"/>
              <a:gd name="connsiteY16" fmla="*/ 182562 h 839787"/>
              <a:gd name="connsiteX17" fmla="*/ 2333625 w 6181725"/>
              <a:gd name="connsiteY17" fmla="*/ 211137 h 839787"/>
              <a:gd name="connsiteX18" fmla="*/ 2438400 w 6181725"/>
              <a:gd name="connsiteY18" fmla="*/ 239712 h 839787"/>
              <a:gd name="connsiteX19" fmla="*/ 2495550 w 6181725"/>
              <a:gd name="connsiteY19" fmla="*/ 258762 h 839787"/>
              <a:gd name="connsiteX20" fmla="*/ 2647950 w 6181725"/>
              <a:gd name="connsiteY20" fmla="*/ 258762 h 839787"/>
              <a:gd name="connsiteX21" fmla="*/ 2781300 w 6181725"/>
              <a:gd name="connsiteY21" fmla="*/ 258762 h 839787"/>
              <a:gd name="connsiteX22" fmla="*/ 2886075 w 6181725"/>
              <a:gd name="connsiteY22" fmla="*/ 258762 h 839787"/>
              <a:gd name="connsiteX23" fmla="*/ 2924175 w 6181725"/>
              <a:gd name="connsiteY23" fmla="*/ 306387 h 839787"/>
              <a:gd name="connsiteX24" fmla="*/ 3095625 w 6181725"/>
              <a:gd name="connsiteY24" fmla="*/ 306387 h 839787"/>
              <a:gd name="connsiteX25" fmla="*/ 3124200 w 6181725"/>
              <a:gd name="connsiteY25" fmla="*/ 315912 h 839787"/>
              <a:gd name="connsiteX26" fmla="*/ 3200400 w 6181725"/>
              <a:gd name="connsiteY26" fmla="*/ 315912 h 839787"/>
              <a:gd name="connsiteX27" fmla="*/ 3305175 w 6181725"/>
              <a:gd name="connsiteY27" fmla="*/ 344487 h 839787"/>
              <a:gd name="connsiteX28" fmla="*/ 3409950 w 6181725"/>
              <a:gd name="connsiteY28" fmla="*/ 325437 h 839787"/>
              <a:gd name="connsiteX29" fmla="*/ 3552825 w 6181725"/>
              <a:gd name="connsiteY29" fmla="*/ 325437 h 839787"/>
              <a:gd name="connsiteX30" fmla="*/ 3638550 w 6181725"/>
              <a:gd name="connsiteY30" fmla="*/ 354012 h 839787"/>
              <a:gd name="connsiteX31" fmla="*/ 3724275 w 6181725"/>
              <a:gd name="connsiteY31" fmla="*/ 334962 h 839787"/>
              <a:gd name="connsiteX32" fmla="*/ 3810000 w 6181725"/>
              <a:gd name="connsiteY32" fmla="*/ 334962 h 839787"/>
              <a:gd name="connsiteX33" fmla="*/ 3924300 w 6181725"/>
              <a:gd name="connsiteY33" fmla="*/ 373062 h 839787"/>
              <a:gd name="connsiteX34" fmla="*/ 4057650 w 6181725"/>
              <a:gd name="connsiteY34" fmla="*/ 401637 h 839787"/>
              <a:gd name="connsiteX35" fmla="*/ 4238625 w 6181725"/>
              <a:gd name="connsiteY35" fmla="*/ 430212 h 839787"/>
              <a:gd name="connsiteX36" fmla="*/ 4324350 w 6181725"/>
              <a:gd name="connsiteY36" fmla="*/ 411162 h 839787"/>
              <a:gd name="connsiteX37" fmla="*/ 4419600 w 6181725"/>
              <a:gd name="connsiteY37" fmla="*/ 411162 h 839787"/>
              <a:gd name="connsiteX38" fmla="*/ 4486275 w 6181725"/>
              <a:gd name="connsiteY38" fmla="*/ 430212 h 839787"/>
              <a:gd name="connsiteX39" fmla="*/ 4562475 w 6181725"/>
              <a:gd name="connsiteY39" fmla="*/ 458787 h 839787"/>
              <a:gd name="connsiteX40" fmla="*/ 4686300 w 6181725"/>
              <a:gd name="connsiteY40" fmla="*/ 515937 h 839787"/>
              <a:gd name="connsiteX41" fmla="*/ 4829175 w 6181725"/>
              <a:gd name="connsiteY41" fmla="*/ 573087 h 839787"/>
              <a:gd name="connsiteX42" fmla="*/ 4924425 w 6181725"/>
              <a:gd name="connsiteY42" fmla="*/ 592137 h 839787"/>
              <a:gd name="connsiteX43" fmla="*/ 5133975 w 6181725"/>
              <a:gd name="connsiteY43" fmla="*/ 649287 h 839787"/>
              <a:gd name="connsiteX44" fmla="*/ 5295900 w 6181725"/>
              <a:gd name="connsiteY44" fmla="*/ 630237 h 839787"/>
              <a:gd name="connsiteX45" fmla="*/ 5495925 w 6181725"/>
              <a:gd name="connsiteY45" fmla="*/ 630237 h 839787"/>
              <a:gd name="connsiteX46" fmla="*/ 5562600 w 6181725"/>
              <a:gd name="connsiteY46" fmla="*/ 658812 h 839787"/>
              <a:gd name="connsiteX47" fmla="*/ 5657850 w 6181725"/>
              <a:gd name="connsiteY47" fmla="*/ 687387 h 839787"/>
              <a:gd name="connsiteX48" fmla="*/ 5753100 w 6181725"/>
              <a:gd name="connsiteY48" fmla="*/ 744537 h 839787"/>
              <a:gd name="connsiteX49" fmla="*/ 5838825 w 6181725"/>
              <a:gd name="connsiteY49" fmla="*/ 744537 h 839787"/>
              <a:gd name="connsiteX50" fmla="*/ 5972175 w 6181725"/>
              <a:gd name="connsiteY50" fmla="*/ 735012 h 839787"/>
              <a:gd name="connsiteX51" fmla="*/ 6076950 w 6181725"/>
              <a:gd name="connsiteY51" fmla="*/ 763587 h 839787"/>
              <a:gd name="connsiteX52" fmla="*/ 6181725 w 6181725"/>
              <a:gd name="connsiteY52" fmla="*/ 839787 h 839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81725" h="839787">
                <a:moveTo>
                  <a:pt x="0" y="163512"/>
                </a:moveTo>
                <a:cubicBezTo>
                  <a:pt x="69056" y="123824"/>
                  <a:pt x="138113" y="84137"/>
                  <a:pt x="200025" y="58737"/>
                </a:cubicBezTo>
                <a:cubicBezTo>
                  <a:pt x="261937" y="33337"/>
                  <a:pt x="330200" y="19049"/>
                  <a:pt x="371475" y="11112"/>
                </a:cubicBezTo>
                <a:cubicBezTo>
                  <a:pt x="412750" y="3175"/>
                  <a:pt x="422275" y="1587"/>
                  <a:pt x="447675" y="11112"/>
                </a:cubicBezTo>
                <a:cubicBezTo>
                  <a:pt x="473075" y="20637"/>
                  <a:pt x="498475" y="50799"/>
                  <a:pt x="523875" y="68262"/>
                </a:cubicBezTo>
                <a:cubicBezTo>
                  <a:pt x="549275" y="85725"/>
                  <a:pt x="569912" y="112712"/>
                  <a:pt x="600075" y="115887"/>
                </a:cubicBezTo>
                <a:cubicBezTo>
                  <a:pt x="630238" y="119062"/>
                  <a:pt x="666750" y="96837"/>
                  <a:pt x="704850" y="87312"/>
                </a:cubicBezTo>
                <a:cubicBezTo>
                  <a:pt x="742950" y="77787"/>
                  <a:pt x="785813" y="66674"/>
                  <a:pt x="828675" y="58737"/>
                </a:cubicBezTo>
                <a:cubicBezTo>
                  <a:pt x="871537" y="50800"/>
                  <a:pt x="908050" y="49212"/>
                  <a:pt x="962025" y="39687"/>
                </a:cubicBezTo>
                <a:cubicBezTo>
                  <a:pt x="1016000" y="30162"/>
                  <a:pt x="1084263" y="0"/>
                  <a:pt x="1152525" y="1587"/>
                </a:cubicBezTo>
                <a:cubicBezTo>
                  <a:pt x="1220787" y="3174"/>
                  <a:pt x="1371600" y="49212"/>
                  <a:pt x="1371600" y="49212"/>
                </a:cubicBezTo>
                <a:cubicBezTo>
                  <a:pt x="1439862" y="63499"/>
                  <a:pt x="1516063" y="74612"/>
                  <a:pt x="1562100" y="87312"/>
                </a:cubicBezTo>
                <a:cubicBezTo>
                  <a:pt x="1608137" y="100012"/>
                  <a:pt x="1608138" y="112712"/>
                  <a:pt x="1647825" y="125412"/>
                </a:cubicBezTo>
                <a:cubicBezTo>
                  <a:pt x="1687513" y="138112"/>
                  <a:pt x="1760538" y="153987"/>
                  <a:pt x="1800225" y="163512"/>
                </a:cubicBezTo>
                <a:cubicBezTo>
                  <a:pt x="1839913" y="173037"/>
                  <a:pt x="1835150" y="180975"/>
                  <a:pt x="1885950" y="182562"/>
                </a:cubicBezTo>
                <a:cubicBezTo>
                  <a:pt x="1936750" y="184150"/>
                  <a:pt x="2052638" y="173037"/>
                  <a:pt x="2105025" y="173037"/>
                </a:cubicBezTo>
                <a:cubicBezTo>
                  <a:pt x="2157412" y="173037"/>
                  <a:pt x="2162175" y="176212"/>
                  <a:pt x="2200275" y="182562"/>
                </a:cubicBezTo>
                <a:cubicBezTo>
                  <a:pt x="2238375" y="188912"/>
                  <a:pt x="2293938" y="201612"/>
                  <a:pt x="2333625" y="211137"/>
                </a:cubicBezTo>
                <a:cubicBezTo>
                  <a:pt x="2373313" y="220662"/>
                  <a:pt x="2411413" y="231775"/>
                  <a:pt x="2438400" y="239712"/>
                </a:cubicBezTo>
                <a:cubicBezTo>
                  <a:pt x="2465387" y="247649"/>
                  <a:pt x="2460625" y="255587"/>
                  <a:pt x="2495550" y="258762"/>
                </a:cubicBezTo>
                <a:cubicBezTo>
                  <a:pt x="2530475" y="261937"/>
                  <a:pt x="2647950" y="258762"/>
                  <a:pt x="2647950" y="258762"/>
                </a:cubicBezTo>
                <a:lnTo>
                  <a:pt x="2781300" y="258762"/>
                </a:lnTo>
                <a:cubicBezTo>
                  <a:pt x="2820987" y="258762"/>
                  <a:pt x="2862263" y="250825"/>
                  <a:pt x="2886075" y="258762"/>
                </a:cubicBezTo>
                <a:cubicBezTo>
                  <a:pt x="2909888" y="266700"/>
                  <a:pt x="2889250" y="298450"/>
                  <a:pt x="2924175" y="306387"/>
                </a:cubicBezTo>
                <a:cubicBezTo>
                  <a:pt x="2959100" y="314324"/>
                  <a:pt x="3062288" y="304800"/>
                  <a:pt x="3095625" y="306387"/>
                </a:cubicBezTo>
                <a:cubicBezTo>
                  <a:pt x="3128962" y="307974"/>
                  <a:pt x="3106738" y="314325"/>
                  <a:pt x="3124200" y="315912"/>
                </a:cubicBezTo>
                <a:cubicBezTo>
                  <a:pt x="3141662" y="317499"/>
                  <a:pt x="3170238" y="311150"/>
                  <a:pt x="3200400" y="315912"/>
                </a:cubicBezTo>
                <a:cubicBezTo>
                  <a:pt x="3230563" y="320675"/>
                  <a:pt x="3270250" y="342899"/>
                  <a:pt x="3305175" y="344487"/>
                </a:cubicBezTo>
                <a:cubicBezTo>
                  <a:pt x="3340100" y="346075"/>
                  <a:pt x="3368675" y="328612"/>
                  <a:pt x="3409950" y="325437"/>
                </a:cubicBezTo>
                <a:cubicBezTo>
                  <a:pt x="3451225" y="322262"/>
                  <a:pt x="3514725" y="320675"/>
                  <a:pt x="3552825" y="325437"/>
                </a:cubicBezTo>
                <a:cubicBezTo>
                  <a:pt x="3590925" y="330200"/>
                  <a:pt x="3609975" y="352425"/>
                  <a:pt x="3638550" y="354012"/>
                </a:cubicBezTo>
                <a:cubicBezTo>
                  <a:pt x="3667125" y="355600"/>
                  <a:pt x="3695700" y="338137"/>
                  <a:pt x="3724275" y="334962"/>
                </a:cubicBezTo>
                <a:cubicBezTo>
                  <a:pt x="3752850" y="331787"/>
                  <a:pt x="3776663" y="328612"/>
                  <a:pt x="3810000" y="334962"/>
                </a:cubicBezTo>
                <a:cubicBezTo>
                  <a:pt x="3843338" y="341312"/>
                  <a:pt x="3883025" y="361950"/>
                  <a:pt x="3924300" y="373062"/>
                </a:cubicBezTo>
                <a:cubicBezTo>
                  <a:pt x="3965575" y="384174"/>
                  <a:pt x="4005263" y="392112"/>
                  <a:pt x="4057650" y="401637"/>
                </a:cubicBezTo>
                <a:cubicBezTo>
                  <a:pt x="4110037" y="411162"/>
                  <a:pt x="4194175" y="428625"/>
                  <a:pt x="4238625" y="430212"/>
                </a:cubicBezTo>
                <a:cubicBezTo>
                  <a:pt x="4283075" y="431800"/>
                  <a:pt x="4294187" y="414337"/>
                  <a:pt x="4324350" y="411162"/>
                </a:cubicBezTo>
                <a:cubicBezTo>
                  <a:pt x="4354513" y="407987"/>
                  <a:pt x="4392612" y="407987"/>
                  <a:pt x="4419600" y="411162"/>
                </a:cubicBezTo>
                <a:cubicBezTo>
                  <a:pt x="4446588" y="414337"/>
                  <a:pt x="4462463" y="422275"/>
                  <a:pt x="4486275" y="430212"/>
                </a:cubicBezTo>
                <a:cubicBezTo>
                  <a:pt x="4510088" y="438150"/>
                  <a:pt x="4529138" y="444500"/>
                  <a:pt x="4562475" y="458787"/>
                </a:cubicBezTo>
                <a:cubicBezTo>
                  <a:pt x="4595812" y="473074"/>
                  <a:pt x="4641850" y="496887"/>
                  <a:pt x="4686300" y="515937"/>
                </a:cubicBezTo>
                <a:cubicBezTo>
                  <a:pt x="4730750" y="534987"/>
                  <a:pt x="4789488" y="560387"/>
                  <a:pt x="4829175" y="573087"/>
                </a:cubicBezTo>
                <a:cubicBezTo>
                  <a:pt x="4868863" y="585787"/>
                  <a:pt x="4873625" y="579437"/>
                  <a:pt x="4924425" y="592137"/>
                </a:cubicBezTo>
                <a:cubicBezTo>
                  <a:pt x="4975225" y="604837"/>
                  <a:pt x="5072063" y="642937"/>
                  <a:pt x="5133975" y="649287"/>
                </a:cubicBezTo>
                <a:cubicBezTo>
                  <a:pt x="5195888" y="655637"/>
                  <a:pt x="5235575" y="633412"/>
                  <a:pt x="5295900" y="630237"/>
                </a:cubicBezTo>
                <a:cubicBezTo>
                  <a:pt x="5356225" y="627062"/>
                  <a:pt x="5451475" y="625475"/>
                  <a:pt x="5495925" y="630237"/>
                </a:cubicBezTo>
                <a:cubicBezTo>
                  <a:pt x="5540375" y="635000"/>
                  <a:pt x="5535613" y="649287"/>
                  <a:pt x="5562600" y="658812"/>
                </a:cubicBezTo>
                <a:cubicBezTo>
                  <a:pt x="5589587" y="668337"/>
                  <a:pt x="5626100" y="673100"/>
                  <a:pt x="5657850" y="687387"/>
                </a:cubicBezTo>
                <a:cubicBezTo>
                  <a:pt x="5689600" y="701675"/>
                  <a:pt x="5722938" y="735012"/>
                  <a:pt x="5753100" y="744537"/>
                </a:cubicBezTo>
                <a:cubicBezTo>
                  <a:pt x="5783262" y="754062"/>
                  <a:pt x="5802313" y="746124"/>
                  <a:pt x="5838825" y="744537"/>
                </a:cubicBezTo>
                <a:cubicBezTo>
                  <a:pt x="5875337" y="742950"/>
                  <a:pt x="5932488" y="731837"/>
                  <a:pt x="5972175" y="735012"/>
                </a:cubicBezTo>
                <a:cubicBezTo>
                  <a:pt x="6011862" y="738187"/>
                  <a:pt x="6042025" y="746125"/>
                  <a:pt x="6076950" y="763587"/>
                </a:cubicBezTo>
                <a:cubicBezTo>
                  <a:pt x="6111875" y="781050"/>
                  <a:pt x="6146800" y="810418"/>
                  <a:pt x="6181725" y="839787"/>
                </a:cubicBezTo>
              </a:path>
            </a:pathLst>
          </a:custGeom>
          <a:noFill/>
          <a:ln w="38100" cap="flat" cmpd="sng" algn="ctr">
            <a:solidFill>
              <a:srgbClr val="66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747423" y="4309608"/>
            <a:ext cx="616920" cy="9780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Time Thickness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350031" y="4369988"/>
            <a:ext cx="627410" cy="993922"/>
            <a:chOff x="11752617" y="1704109"/>
            <a:chExt cx="627410" cy="993922"/>
          </a:xfrm>
        </p:grpSpPr>
        <p:sp>
          <p:nvSpPr>
            <p:cNvPr id="5" name="TextBox 4"/>
            <p:cNvSpPr txBox="1"/>
            <p:nvPr/>
          </p:nvSpPr>
          <p:spPr>
            <a:xfrm>
              <a:off x="11887204" y="1704109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0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766472" y="2052452"/>
              <a:ext cx="4203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100</a:t>
              </a:r>
              <a:endParaRPr lang="en-US" sz="11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752617" y="2436421"/>
              <a:ext cx="4203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200</a:t>
              </a:r>
              <a:endParaRPr lang="en-US" sz="1100" b="1" dirty="0"/>
            </a:p>
          </p:txBody>
        </p:sp>
        <p:grpSp>
          <p:nvGrpSpPr>
            <p:cNvPr id="8" name="Group 54"/>
            <p:cNvGrpSpPr/>
            <p:nvPr/>
          </p:nvGrpSpPr>
          <p:grpSpPr>
            <a:xfrm>
              <a:off x="12203877" y="1828800"/>
              <a:ext cx="176150" cy="724394"/>
              <a:chOff x="12203876" y="1828800"/>
              <a:chExt cx="540327" cy="724394"/>
            </a:xfrm>
          </p:grpSpPr>
          <p:cxnSp>
            <p:nvCxnSpPr>
              <p:cNvPr id="9" name="Straight Arrow Connector 8"/>
              <p:cNvCxnSpPr/>
              <p:nvPr/>
            </p:nvCxnSpPr>
            <p:spPr bwMode="auto">
              <a:xfrm>
                <a:off x="12203876" y="1828800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" name="Straight Arrow Connector 9"/>
              <p:cNvCxnSpPr/>
              <p:nvPr/>
            </p:nvCxnSpPr>
            <p:spPr bwMode="auto">
              <a:xfrm>
                <a:off x="12203876" y="1973678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" name="Straight Arrow Connector 10"/>
              <p:cNvCxnSpPr/>
              <p:nvPr/>
            </p:nvCxnSpPr>
            <p:spPr bwMode="auto">
              <a:xfrm>
                <a:off x="12203876" y="2046117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" name="Straight Arrow Connector 11"/>
              <p:cNvCxnSpPr/>
              <p:nvPr/>
            </p:nvCxnSpPr>
            <p:spPr bwMode="auto">
              <a:xfrm>
                <a:off x="12203876" y="2118556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" name="Straight Arrow Connector 12"/>
              <p:cNvCxnSpPr/>
              <p:nvPr/>
            </p:nvCxnSpPr>
            <p:spPr bwMode="auto">
              <a:xfrm>
                <a:off x="12203876" y="1901239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" name="Straight Arrow Connector 13"/>
              <p:cNvCxnSpPr/>
              <p:nvPr/>
            </p:nvCxnSpPr>
            <p:spPr bwMode="auto">
              <a:xfrm>
                <a:off x="12203876" y="2190995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" name="Straight Arrow Connector 14"/>
              <p:cNvCxnSpPr/>
              <p:nvPr/>
            </p:nvCxnSpPr>
            <p:spPr bwMode="auto">
              <a:xfrm>
                <a:off x="12203876" y="2335873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" name="Straight Arrow Connector 15"/>
              <p:cNvCxnSpPr/>
              <p:nvPr/>
            </p:nvCxnSpPr>
            <p:spPr bwMode="auto">
              <a:xfrm>
                <a:off x="12203876" y="2408312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" name="Straight Arrow Connector 16"/>
              <p:cNvCxnSpPr/>
              <p:nvPr/>
            </p:nvCxnSpPr>
            <p:spPr bwMode="auto">
              <a:xfrm>
                <a:off x="12203876" y="2480751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" name="Straight Arrow Connector 17"/>
              <p:cNvCxnSpPr/>
              <p:nvPr/>
            </p:nvCxnSpPr>
            <p:spPr bwMode="auto">
              <a:xfrm>
                <a:off x="12203876" y="2263434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" name="Straight Arrow Connector 18"/>
              <p:cNvCxnSpPr/>
              <p:nvPr/>
            </p:nvCxnSpPr>
            <p:spPr bwMode="auto">
              <a:xfrm>
                <a:off x="12203876" y="2553194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20" name="Group 19"/>
          <p:cNvGrpSpPr/>
          <p:nvPr/>
        </p:nvGrpSpPr>
        <p:grpSpPr>
          <a:xfrm>
            <a:off x="2675813" y="4304309"/>
            <a:ext cx="627410" cy="993922"/>
            <a:chOff x="11752617" y="1704109"/>
            <a:chExt cx="627410" cy="993922"/>
          </a:xfrm>
        </p:grpSpPr>
        <p:sp>
          <p:nvSpPr>
            <p:cNvPr id="21" name="TextBox 20"/>
            <p:cNvSpPr txBox="1"/>
            <p:nvPr/>
          </p:nvSpPr>
          <p:spPr>
            <a:xfrm>
              <a:off x="11887204" y="1704109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0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766472" y="2052452"/>
              <a:ext cx="4203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100</a:t>
              </a:r>
              <a:endParaRPr lang="en-US" sz="11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752617" y="2436421"/>
              <a:ext cx="4203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200</a:t>
              </a:r>
              <a:endParaRPr lang="en-US" sz="1100" b="1" dirty="0"/>
            </a:p>
          </p:txBody>
        </p:sp>
        <p:grpSp>
          <p:nvGrpSpPr>
            <p:cNvPr id="24" name="Group 54"/>
            <p:cNvGrpSpPr/>
            <p:nvPr/>
          </p:nvGrpSpPr>
          <p:grpSpPr>
            <a:xfrm>
              <a:off x="12203877" y="1828800"/>
              <a:ext cx="176150" cy="724394"/>
              <a:chOff x="12203876" y="1828800"/>
              <a:chExt cx="540327" cy="724394"/>
            </a:xfrm>
          </p:grpSpPr>
          <p:cxnSp>
            <p:nvCxnSpPr>
              <p:cNvPr id="25" name="Straight Arrow Connector 24"/>
              <p:cNvCxnSpPr/>
              <p:nvPr/>
            </p:nvCxnSpPr>
            <p:spPr bwMode="auto">
              <a:xfrm>
                <a:off x="12203876" y="1828800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Straight Arrow Connector 25"/>
              <p:cNvCxnSpPr/>
              <p:nvPr/>
            </p:nvCxnSpPr>
            <p:spPr bwMode="auto">
              <a:xfrm>
                <a:off x="12203876" y="1973678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Straight Arrow Connector 26"/>
              <p:cNvCxnSpPr/>
              <p:nvPr/>
            </p:nvCxnSpPr>
            <p:spPr bwMode="auto">
              <a:xfrm>
                <a:off x="12203876" y="2046117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" name="Straight Arrow Connector 27"/>
              <p:cNvCxnSpPr/>
              <p:nvPr/>
            </p:nvCxnSpPr>
            <p:spPr bwMode="auto">
              <a:xfrm>
                <a:off x="12203876" y="2118556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" name="Straight Arrow Connector 28"/>
              <p:cNvCxnSpPr/>
              <p:nvPr/>
            </p:nvCxnSpPr>
            <p:spPr bwMode="auto">
              <a:xfrm>
                <a:off x="12203876" y="1901239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" name="Straight Arrow Connector 29"/>
              <p:cNvCxnSpPr/>
              <p:nvPr/>
            </p:nvCxnSpPr>
            <p:spPr bwMode="auto">
              <a:xfrm>
                <a:off x="12203876" y="2190995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Straight Arrow Connector 30"/>
              <p:cNvCxnSpPr/>
              <p:nvPr/>
            </p:nvCxnSpPr>
            <p:spPr bwMode="auto">
              <a:xfrm>
                <a:off x="12203876" y="2335873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Straight Arrow Connector 31"/>
              <p:cNvCxnSpPr/>
              <p:nvPr/>
            </p:nvCxnSpPr>
            <p:spPr bwMode="auto">
              <a:xfrm>
                <a:off x="12203876" y="2408312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" name="Straight Arrow Connector 32"/>
              <p:cNvCxnSpPr/>
              <p:nvPr/>
            </p:nvCxnSpPr>
            <p:spPr bwMode="auto">
              <a:xfrm>
                <a:off x="12203876" y="2480751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Straight Arrow Connector 33"/>
              <p:cNvCxnSpPr/>
              <p:nvPr/>
            </p:nvCxnSpPr>
            <p:spPr bwMode="auto">
              <a:xfrm>
                <a:off x="12203876" y="2263434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" name="Straight Arrow Connector 34"/>
              <p:cNvCxnSpPr/>
              <p:nvPr/>
            </p:nvCxnSpPr>
            <p:spPr bwMode="auto">
              <a:xfrm>
                <a:off x="12203876" y="2553194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36" name="Group 35"/>
          <p:cNvGrpSpPr/>
          <p:nvPr/>
        </p:nvGrpSpPr>
        <p:grpSpPr>
          <a:xfrm>
            <a:off x="1963800" y="4155567"/>
            <a:ext cx="627410" cy="993922"/>
            <a:chOff x="11752617" y="1704109"/>
            <a:chExt cx="627410" cy="993922"/>
          </a:xfrm>
        </p:grpSpPr>
        <p:sp>
          <p:nvSpPr>
            <p:cNvPr id="37" name="TextBox 36"/>
            <p:cNvSpPr txBox="1"/>
            <p:nvPr/>
          </p:nvSpPr>
          <p:spPr>
            <a:xfrm>
              <a:off x="11887204" y="1704109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0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766472" y="2052452"/>
              <a:ext cx="4203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100</a:t>
              </a:r>
              <a:endParaRPr lang="en-US" sz="1100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1752617" y="2436421"/>
              <a:ext cx="4203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200</a:t>
              </a:r>
              <a:endParaRPr lang="en-US" sz="1100" b="1" dirty="0"/>
            </a:p>
          </p:txBody>
        </p:sp>
        <p:grpSp>
          <p:nvGrpSpPr>
            <p:cNvPr id="40" name="Group 54"/>
            <p:cNvGrpSpPr/>
            <p:nvPr/>
          </p:nvGrpSpPr>
          <p:grpSpPr>
            <a:xfrm>
              <a:off x="12203877" y="1828800"/>
              <a:ext cx="176150" cy="724394"/>
              <a:chOff x="12203876" y="1828800"/>
              <a:chExt cx="540327" cy="724394"/>
            </a:xfrm>
          </p:grpSpPr>
          <p:cxnSp>
            <p:nvCxnSpPr>
              <p:cNvPr id="41" name="Straight Arrow Connector 40"/>
              <p:cNvCxnSpPr/>
              <p:nvPr/>
            </p:nvCxnSpPr>
            <p:spPr bwMode="auto">
              <a:xfrm>
                <a:off x="12203876" y="1828800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" name="Straight Arrow Connector 41"/>
              <p:cNvCxnSpPr/>
              <p:nvPr/>
            </p:nvCxnSpPr>
            <p:spPr bwMode="auto">
              <a:xfrm>
                <a:off x="12203876" y="1973678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" name="Straight Arrow Connector 42"/>
              <p:cNvCxnSpPr/>
              <p:nvPr/>
            </p:nvCxnSpPr>
            <p:spPr bwMode="auto">
              <a:xfrm>
                <a:off x="12203876" y="2046117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4" name="Straight Arrow Connector 43"/>
              <p:cNvCxnSpPr/>
              <p:nvPr/>
            </p:nvCxnSpPr>
            <p:spPr bwMode="auto">
              <a:xfrm>
                <a:off x="12203876" y="2118556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5" name="Straight Arrow Connector 44"/>
              <p:cNvCxnSpPr/>
              <p:nvPr/>
            </p:nvCxnSpPr>
            <p:spPr bwMode="auto">
              <a:xfrm>
                <a:off x="12203876" y="1901239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6" name="Straight Arrow Connector 45"/>
              <p:cNvCxnSpPr/>
              <p:nvPr/>
            </p:nvCxnSpPr>
            <p:spPr bwMode="auto">
              <a:xfrm>
                <a:off x="12203876" y="2190995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7" name="Straight Arrow Connector 46"/>
              <p:cNvCxnSpPr/>
              <p:nvPr/>
            </p:nvCxnSpPr>
            <p:spPr bwMode="auto">
              <a:xfrm>
                <a:off x="12203876" y="2335873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8" name="Straight Arrow Connector 47"/>
              <p:cNvCxnSpPr/>
              <p:nvPr/>
            </p:nvCxnSpPr>
            <p:spPr bwMode="auto">
              <a:xfrm>
                <a:off x="12203876" y="2408312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9" name="Straight Arrow Connector 48"/>
              <p:cNvCxnSpPr/>
              <p:nvPr/>
            </p:nvCxnSpPr>
            <p:spPr bwMode="auto">
              <a:xfrm>
                <a:off x="12203876" y="2480751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0" name="Straight Arrow Connector 49"/>
              <p:cNvCxnSpPr/>
              <p:nvPr/>
            </p:nvCxnSpPr>
            <p:spPr bwMode="auto">
              <a:xfrm>
                <a:off x="12203876" y="2263434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1" name="Straight Arrow Connector 50"/>
              <p:cNvCxnSpPr/>
              <p:nvPr/>
            </p:nvCxnSpPr>
            <p:spPr bwMode="auto">
              <a:xfrm>
                <a:off x="12203876" y="2553194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52" name="Group 51"/>
          <p:cNvGrpSpPr/>
          <p:nvPr/>
        </p:nvGrpSpPr>
        <p:grpSpPr>
          <a:xfrm>
            <a:off x="784834" y="4300651"/>
            <a:ext cx="627410" cy="993922"/>
            <a:chOff x="11752617" y="1704109"/>
            <a:chExt cx="627410" cy="993922"/>
          </a:xfrm>
        </p:grpSpPr>
        <p:sp>
          <p:nvSpPr>
            <p:cNvPr id="53" name="TextBox 52"/>
            <p:cNvSpPr txBox="1"/>
            <p:nvPr/>
          </p:nvSpPr>
          <p:spPr>
            <a:xfrm>
              <a:off x="11887204" y="1704109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0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1766472" y="2052452"/>
              <a:ext cx="4203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100</a:t>
              </a:r>
              <a:endParaRPr lang="en-US" sz="1100" b="1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1752617" y="2436421"/>
              <a:ext cx="4203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200</a:t>
              </a:r>
              <a:endParaRPr lang="en-US" sz="1100" b="1" dirty="0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12203877" y="1828800"/>
              <a:ext cx="176150" cy="724394"/>
              <a:chOff x="12203876" y="1828800"/>
              <a:chExt cx="540327" cy="724394"/>
            </a:xfrm>
          </p:grpSpPr>
          <p:cxnSp>
            <p:nvCxnSpPr>
              <p:cNvPr id="57" name="Straight Arrow Connector 56"/>
              <p:cNvCxnSpPr/>
              <p:nvPr/>
            </p:nvCxnSpPr>
            <p:spPr bwMode="auto">
              <a:xfrm>
                <a:off x="12203876" y="1828800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8" name="Straight Arrow Connector 57"/>
              <p:cNvCxnSpPr/>
              <p:nvPr/>
            </p:nvCxnSpPr>
            <p:spPr bwMode="auto">
              <a:xfrm>
                <a:off x="12203876" y="1973678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9" name="Straight Arrow Connector 58"/>
              <p:cNvCxnSpPr/>
              <p:nvPr/>
            </p:nvCxnSpPr>
            <p:spPr bwMode="auto">
              <a:xfrm>
                <a:off x="12203876" y="2046117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0" name="Straight Arrow Connector 59"/>
              <p:cNvCxnSpPr/>
              <p:nvPr/>
            </p:nvCxnSpPr>
            <p:spPr bwMode="auto">
              <a:xfrm>
                <a:off x="12203876" y="2118556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" name="Straight Arrow Connector 60"/>
              <p:cNvCxnSpPr/>
              <p:nvPr/>
            </p:nvCxnSpPr>
            <p:spPr bwMode="auto">
              <a:xfrm>
                <a:off x="12203876" y="1901239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" name="Straight Arrow Connector 61"/>
              <p:cNvCxnSpPr/>
              <p:nvPr/>
            </p:nvCxnSpPr>
            <p:spPr bwMode="auto">
              <a:xfrm>
                <a:off x="12203876" y="2190995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3" name="Straight Arrow Connector 62"/>
              <p:cNvCxnSpPr/>
              <p:nvPr/>
            </p:nvCxnSpPr>
            <p:spPr bwMode="auto">
              <a:xfrm>
                <a:off x="12203876" y="2335873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4" name="Straight Arrow Connector 63"/>
              <p:cNvCxnSpPr/>
              <p:nvPr/>
            </p:nvCxnSpPr>
            <p:spPr bwMode="auto">
              <a:xfrm>
                <a:off x="12203876" y="2408312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5" name="Straight Arrow Connector 64"/>
              <p:cNvCxnSpPr/>
              <p:nvPr/>
            </p:nvCxnSpPr>
            <p:spPr bwMode="auto">
              <a:xfrm>
                <a:off x="12203876" y="2480751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6" name="Straight Arrow Connector 65"/>
              <p:cNvCxnSpPr/>
              <p:nvPr/>
            </p:nvCxnSpPr>
            <p:spPr bwMode="auto">
              <a:xfrm>
                <a:off x="12203876" y="2263434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7" name="Straight Arrow Connector 66"/>
              <p:cNvCxnSpPr/>
              <p:nvPr/>
            </p:nvCxnSpPr>
            <p:spPr bwMode="auto">
              <a:xfrm>
                <a:off x="12203876" y="2553194"/>
                <a:ext cx="54032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68" name="Group 10"/>
          <p:cNvGrpSpPr>
            <a:grpSpLocks/>
          </p:cNvGrpSpPr>
          <p:nvPr/>
        </p:nvGrpSpPr>
        <p:grpSpPr bwMode="auto">
          <a:xfrm>
            <a:off x="2553419" y="1358900"/>
            <a:ext cx="4934309" cy="4765855"/>
            <a:chOff x="1696" y="856"/>
            <a:chExt cx="3082" cy="4155"/>
          </a:xfrm>
        </p:grpSpPr>
        <p:sp>
          <p:nvSpPr>
            <p:cNvPr id="69" name="Line 11"/>
            <p:cNvSpPr>
              <a:spLocks noChangeShapeType="1"/>
            </p:cNvSpPr>
            <p:nvPr/>
          </p:nvSpPr>
          <p:spPr bwMode="auto">
            <a:xfrm>
              <a:off x="1696" y="869"/>
              <a:ext cx="0" cy="4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Line 12"/>
            <p:cNvSpPr>
              <a:spLocks noChangeShapeType="1"/>
            </p:cNvSpPr>
            <p:nvPr/>
          </p:nvSpPr>
          <p:spPr bwMode="auto">
            <a:xfrm>
              <a:off x="2136" y="869"/>
              <a:ext cx="0" cy="4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Line 13"/>
            <p:cNvSpPr>
              <a:spLocks noChangeShapeType="1"/>
            </p:cNvSpPr>
            <p:nvPr/>
          </p:nvSpPr>
          <p:spPr bwMode="auto">
            <a:xfrm>
              <a:off x="4337" y="880"/>
              <a:ext cx="0" cy="4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Line 14"/>
            <p:cNvSpPr>
              <a:spLocks noChangeShapeType="1"/>
            </p:cNvSpPr>
            <p:nvPr/>
          </p:nvSpPr>
          <p:spPr bwMode="auto">
            <a:xfrm>
              <a:off x="4778" y="880"/>
              <a:ext cx="0" cy="4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Line 15"/>
            <p:cNvSpPr>
              <a:spLocks noChangeShapeType="1"/>
            </p:cNvSpPr>
            <p:nvPr/>
          </p:nvSpPr>
          <p:spPr bwMode="auto">
            <a:xfrm>
              <a:off x="3457" y="872"/>
              <a:ext cx="0" cy="4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Line 16"/>
            <p:cNvSpPr>
              <a:spLocks noChangeShapeType="1"/>
            </p:cNvSpPr>
            <p:nvPr/>
          </p:nvSpPr>
          <p:spPr bwMode="auto">
            <a:xfrm>
              <a:off x="3897" y="872"/>
              <a:ext cx="0" cy="4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Line 17"/>
            <p:cNvSpPr>
              <a:spLocks noChangeShapeType="1"/>
            </p:cNvSpPr>
            <p:nvPr/>
          </p:nvSpPr>
          <p:spPr bwMode="auto">
            <a:xfrm>
              <a:off x="2576" y="856"/>
              <a:ext cx="0" cy="4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Line 18"/>
            <p:cNvSpPr>
              <a:spLocks noChangeShapeType="1"/>
            </p:cNvSpPr>
            <p:nvPr/>
          </p:nvSpPr>
          <p:spPr bwMode="auto">
            <a:xfrm>
              <a:off x="3016" y="856"/>
              <a:ext cx="0" cy="4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77" name="Group 19"/>
          <p:cNvGrpSpPr>
            <a:grpSpLocks/>
          </p:cNvGrpSpPr>
          <p:nvPr/>
        </p:nvGrpSpPr>
        <p:grpSpPr bwMode="auto">
          <a:xfrm>
            <a:off x="1414342" y="3908635"/>
            <a:ext cx="6211409" cy="1830387"/>
            <a:chOff x="967" y="2473"/>
            <a:chExt cx="4931" cy="1153"/>
          </a:xfrm>
        </p:grpSpPr>
        <p:sp>
          <p:nvSpPr>
            <p:cNvPr id="78" name="Line 20"/>
            <p:cNvSpPr>
              <a:spLocks noChangeShapeType="1"/>
            </p:cNvSpPr>
            <p:nvPr/>
          </p:nvSpPr>
          <p:spPr bwMode="auto">
            <a:xfrm rot="-5400000">
              <a:off x="3433" y="1160"/>
              <a:ext cx="0" cy="49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Line 21"/>
            <p:cNvSpPr>
              <a:spLocks noChangeShapeType="1"/>
            </p:cNvSpPr>
            <p:nvPr/>
          </p:nvSpPr>
          <p:spPr bwMode="auto">
            <a:xfrm rot="-5400000">
              <a:off x="3433" y="237"/>
              <a:ext cx="0" cy="49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Line 22"/>
            <p:cNvSpPr>
              <a:spLocks noChangeShapeType="1"/>
            </p:cNvSpPr>
            <p:nvPr/>
          </p:nvSpPr>
          <p:spPr bwMode="auto">
            <a:xfrm rot="-5400000">
              <a:off x="3433" y="7"/>
              <a:ext cx="0" cy="49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Line 23"/>
            <p:cNvSpPr>
              <a:spLocks noChangeShapeType="1"/>
            </p:cNvSpPr>
            <p:nvPr/>
          </p:nvSpPr>
          <p:spPr bwMode="auto">
            <a:xfrm rot="-5400000">
              <a:off x="3433" y="698"/>
              <a:ext cx="0" cy="49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Line 24"/>
            <p:cNvSpPr>
              <a:spLocks noChangeShapeType="1"/>
            </p:cNvSpPr>
            <p:nvPr/>
          </p:nvSpPr>
          <p:spPr bwMode="auto">
            <a:xfrm rot="-5400000">
              <a:off x="3433" y="468"/>
              <a:ext cx="0" cy="49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Line 25"/>
            <p:cNvSpPr>
              <a:spLocks noChangeShapeType="1"/>
            </p:cNvSpPr>
            <p:nvPr/>
          </p:nvSpPr>
          <p:spPr bwMode="auto">
            <a:xfrm rot="-5400000">
              <a:off x="3433" y="929"/>
              <a:ext cx="0" cy="49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4" name="Text Box 26"/>
          <p:cNvSpPr txBox="1">
            <a:spLocks noChangeArrowheads="1"/>
          </p:cNvSpPr>
          <p:nvPr/>
        </p:nvSpPr>
        <p:spPr bwMode="auto">
          <a:xfrm>
            <a:off x="1410569" y="5911791"/>
            <a:ext cx="1104790" cy="2616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358900"/>
            <a:r>
              <a:rPr lang="en-US" sz="1100" b="1" dirty="0">
                <a:latin typeface="Verdana" pitchFamily="34" charset="0"/>
              </a:rPr>
              <a:t>Inline 1400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168841" y="3959749"/>
            <a:ext cx="444352" cy="2616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50" b="1" dirty="0" smtClean="0">
                <a:solidFill>
                  <a:srgbClr val="FF0000"/>
                </a:solidFill>
                <a:latin typeface="Comic Sans MS" pitchFamily="66" charset="0"/>
              </a:rPr>
              <a:t>150</a:t>
            </a:r>
            <a:endParaRPr lang="en-US" sz="105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323105" y="3945172"/>
            <a:ext cx="429926" cy="25391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50" b="1" dirty="0" smtClean="0">
                <a:solidFill>
                  <a:srgbClr val="FF0000"/>
                </a:solidFill>
                <a:latin typeface="Comic Sans MS" pitchFamily="66" charset="0"/>
              </a:rPr>
              <a:t>160</a:t>
            </a:r>
            <a:endParaRPr lang="en-US" sz="105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040048" y="4057815"/>
            <a:ext cx="429926" cy="25391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50" b="1" dirty="0" smtClean="0">
                <a:solidFill>
                  <a:srgbClr val="FF0000"/>
                </a:solidFill>
                <a:latin typeface="Comic Sans MS" pitchFamily="66" charset="0"/>
              </a:rPr>
              <a:t>160</a:t>
            </a:r>
            <a:endParaRPr lang="en-US" sz="105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731812" y="4137329"/>
            <a:ext cx="429926" cy="25391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50" b="1" dirty="0" smtClean="0">
                <a:solidFill>
                  <a:srgbClr val="FF0000"/>
                </a:solidFill>
                <a:latin typeface="Comic Sans MS" pitchFamily="66" charset="0"/>
              </a:rPr>
              <a:t>160</a:t>
            </a:r>
            <a:endParaRPr lang="en-US" sz="105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 animBg="1"/>
      <p:bldP spid="88" grpId="0" animBg="1"/>
      <p:bldP spid="8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4" name="Rectangle 130"/>
          <p:cNvSpPr>
            <a:spLocks noChangeArrowheads="1"/>
          </p:cNvSpPr>
          <p:nvPr/>
        </p:nvSpPr>
        <p:spPr bwMode="auto">
          <a:xfrm>
            <a:off x="471488" y="1416050"/>
            <a:ext cx="4846637" cy="4465638"/>
          </a:xfrm>
          <a:prstGeom prst="rect">
            <a:avLst/>
          </a:prstGeom>
          <a:solidFill>
            <a:srgbClr val="EBFD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22" name="Rectangle 118"/>
          <p:cNvSpPr>
            <a:spLocks noChangeAspect="1" noChangeArrowheads="1"/>
          </p:cNvSpPr>
          <p:nvPr/>
        </p:nvSpPr>
        <p:spPr bwMode="auto">
          <a:xfrm>
            <a:off x="928688" y="1595438"/>
            <a:ext cx="3986212" cy="3673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Basemap</a:t>
            </a:r>
          </a:p>
        </p:txBody>
      </p:sp>
      <p:sp>
        <p:nvSpPr>
          <p:cNvPr id="123910" name="Line 6"/>
          <p:cNvSpPr>
            <a:spLocks noChangeAspect="1" noChangeShapeType="1"/>
          </p:cNvSpPr>
          <p:nvPr/>
        </p:nvSpPr>
        <p:spPr bwMode="auto">
          <a:xfrm rot="16200000" flipV="1">
            <a:off x="-387350" y="3451225"/>
            <a:ext cx="357663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11" name="Line 7"/>
          <p:cNvSpPr>
            <a:spLocks noChangeAspect="1" noChangeShapeType="1"/>
          </p:cNvSpPr>
          <p:nvPr/>
        </p:nvSpPr>
        <p:spPr bwMode="auto">
          <a:xfrm rot="16200000" flipV="1">
            <a:off x="39688" y="3433763"/>
            <a:ext cx="3576637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12" name="Line 8"/>
          <p:cNvSpPr>
            <a:spLocks noChangeAspect="1" noChangeShapeType="1"/>
          </p:cNvSpPr>
          <p:nvPr/>
        </p:nvSpPr>
        <p:spPr bwMode="auto">
          <a:xfrm rot="16200000" flipV="1">
            <a:off x="467519" y="3455194"/>
            <a:ext cx="3576638" cy="127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13" name="Line 9"/>
          <p:cNvSpPr>
            <a:spLocks noChangeAspect="1" noChangeShapeType="1"/>
          </p:cNvSpPr>
          <p:nvPr/>
        </p:nvSpPr>
        <p:spPr bwMode="auto">
          <a:xfrm rot="16200000" flipV="1">
            <a:off x="895350" y="3438525"/>
            <a:ext cx="357663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14" name="Line 10"/>
          <p:cNvSpPr>
            <a:spLocks noChangeAspect="1" noChangeShapeType="1"/>
          </p:cNvSpPr>
          <p:nvPr/>
        </p:nvSpPr>
        <p:spPr bwMode="auto">
          <a:xfrm rot="16200000" flipV="1">
            <a:off x="1323975" y="3459163"/>
            <a:ext cx="3576637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15" name="Line 11"/>
          <p:cNvSpPr>
            <a:spLocks noChangeAspect="1" noChangeShapeType="1"/>
          </p:cNvSpPr>
          <p:nvPr/>
        </p:nvSpPr>
        <p:spPr bwMode="auto">
          <a:xfrm rot="16200000" flipV="1">
            <a:off x="1751013" y="3443288"/>
            <a:ext cx="3576637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16" name="Line 12"/>
          <p:cNvSpPr>
            <a:spLocks noChangeAspect="1" noChangeShapeType="1"/>
          </p:cNvSpPr>
          <p:nvPr/>
        </p:nvSpPr>
        <p:spPr bwMode="auto">
          <a:xfrm rot="16200000" flipV="1">
            <a:off x="2607469" y="3447257"/>
            <a:ext cx="3576637" cy="127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17" name="Line 13"/>
          <p:cNvSpPr>
            <a:spLocks noChangeAspect="1" noChangeShapeType="1"/>
          </p:cNvSpPr>
          <p:nvPr/>
        </p:nvSpPr>
        <p:spPr bwMode="auto">
          <a:xfrm rot="16200000" flipV="1">
            <a:off x="2179638" y="3462338"/>
            <a:ext cx="3576637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18" name="Text Box 14"/>
          <p:cNvSpPr txBox="1">
            <a:spLocks noChangeAspect="1" noChangeArrowheads="1"/>
          </p:cNvSpPr>
          <p:nvPr/>
        </p:nvSpPr>
        <p:spPr bwMode="auto">
          <a:xfrm rot="-5400000">
            <a:off x="1130301" y="5349875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1500</a:t>
            </a:r>
          </a:p>
        </p:txBody>
      </p:sp>
      <p:sp>
        <p:nvSpPr>
          <p:cNvPr id="123919" name="Text Box 15"/>
          <p:cNvSpPr txBox="1">
            <a:spLocks noChangeAspect="1" noChangeArrowheads="1"/>
          </p:cNvSpPr>
          <p:nvPr/>
        </p:nvSpPr>
        <p:spPr bwMode="auto">
          <a:xfrm rot="-5400000">
            <a:off x="1560513" y="5348287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1600</a:t>
            </a:r>
          </a:p>
        </p:txBody>
      </p:sp>
      <p:sp>
        <p:nvSpPr>
          <p:cNvPr id="123920" name="Text Box 16"/>
          <p:cNvSpPr txBox="1">
            <a:spLocks noChangeAspect="1" noChangeArrowheads="1"/>
          </p:cNvSpPr>
          <p:nvPr/>
        </p:nvSpPr>
        <p:spPr bwMode="auto">
          <a:xfrm rot="-5400000">
            <a:off x="1992313" y="5348287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 smtClean="0">
                <a:latin typeface="Verdana" pitchFamily="34" charset="0"/>
              </a:rPr>
              <a:t>2200</a:t>
            </a:r>
            <a:endParaRPr lang="en-US" sz="1000" b="1" dirty="0">
              <a:latin typeface="Verdana" pitchFamily="34" charset="0"/>
            </a:endParaRPr>
          </a:p>
        </p:txBody>
      </p:sp>
      <p:sp>
        <p:nvSpPr>
          <p:cNvPr id="123921" name="Text Box 17"/>
          <p:cNvSpPr txBox="1">
            <a:spLocks noChangeAspect="1" noChangeArrowheads="1"/>
          </p:cNvSpPr>
          <p:nvPr/>
        </p:nvSpPr>
        <p:spPr bwMode="auto">
          <a:xfrm rot="-5400000">
            <a:off x="2422526" y="5348287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1800</a:t>
            </a:r>
          </a:p>
        </p:txBody>
      </p:sp>
      <p:sp>
        <p:nvSpPr>
          <p:cNvPr id="123922" name="Text Box 18"/>
          <p:cNvSpPr txBox="1">
            <a:spLocks noChangeAspect="1" noChangeArrowheads="1"/>
          </p:cNvSpPr>
          <p:nvPr/>
        </p:nvSpPr>
        <p:spPr bwMode="auto">
          <a:xfrm rot="-5400000">
            <a:off x="2854326" y="5348287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1900</a:t>
            </a:r>
          </a:p>
        </p:txBody>
      </p:sp>
      <p:sp>
        <p:nvSpPr>
          <p:cNvPr id="123923" name="Text Box 19"/>
          <p:cNvSpPr txBox="1">
            <a:spLocks noChangeAspect="1" noChangeArrowheads="1"/>
          </p:cNvSpPr>
          <p:nvPr/>
        </p:nvSpPr>
        <p:spPr bwMode="auto">
          <a:xfrm rot="-5400000">
            <a:off x="3281363" y="5346700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2000</a:t>
            </a:r>
          </a:p>
        </p:txBody>
      </p:sp>
      <p:sp>
        <p:nvSpPr>
          <p:cNvPr id="123924" name="Text Box 20"/>
          <p:cNvSpPr txBox="1">
            <a:spLocks noChangeAspect="1" noChangeArrowheads="1"/>
          </p:cNvSpPr>
          <p:nvPr/>
        </p:nvSpPr>
        <p:spPr bwMode="auto">
          <a:xfrm rot="-5400000">
            <a:off x="3711576" y="5346700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2100</a:t>
            </a:r>
          </a:p>
        </p:txBody>
      </p:sp>
      <p:sp>
        <p:nvSpPr>
          <p:cNvPr id="123925" name="Text Box 21"/>
          <p:cNvSpPr txBox="1">
            <a:spLocks noChangeAspect="1" noChangeArrowheads="1"/>
          </p:cNvSpPr>
          <p:nvPr/>
        </p:nvSpPr>
        <p:spPr bwMode="auto">
          <a:xfrm rot="-5400000">
            <a:off x="4143376" y="5346700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2200</a:t>
            </a:r>
          </a:p>
        </p:txBody>
      </p:sp>
      <p:sp>
        <p:nvSpPr>
          <p:cNvPr id="123926" name="Oval 22"/>
          <p:cNvSpPr>
            <a:spLocks noChangeAspect="1" noChangeArrowheads="1"/>
          </p:cNvSpPr>
          <p:nvPr/>
        </p:nvSpPr>
        <p:spPr bwMode="auto">
          <a:xfrm>
            <a:off x="3944938" y="2106613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27" name="Oval 23"/>
          <p:cNvSpPr>
            <a:spLocks noChangeAspect="1" noChangeArrowheads="1"/>
          </p:cNvSpPr>
          <p:nvPr/>
        </p:nvSpPr>
        <p:spPr bwMode="auto">
          <a:xfrm>
            <a:off x="3514725" y="2114550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28" name="Oval 24"/>
          <p:cNvSpPr>
            <a:spLocks noChangeAspect="1" noChangeArrowheads="1"/>
          </p:cNvSpPr>
          <p:nvPr/>
        </p:nvSpPr>
        <p:spPr bwMode="auto">
          <a:xfrm>
            <a:off x="3086100" y="2122488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29" name="Oval 25"/>
          <p:cNvSpPr>
            <a:spLocks noChangeAspect="1" noChangeArrowheads="1"/>
          </p:cNvSpPr>
          <p:nvPr/>
        </p:nvSpPr>
        <p:spPr bwMode="auto">
          <a:xfrm>
            <a:off x="2657475" y="2125663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30" name="Oval 26"/>
          <p:cNvSpPr>
            <a:spLocks noChangeAspect="1" noChangeArrowheads="1"/>
          </p:cNvSpPr>
          <p:nvPr/>
        </p:nvSpPr>
        <p:spPr bwMode="auto">
          <a:xfrm>
            <a:off x="2228850" y="2128838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31" name="Oval 27"/>
          <p:cNvSpPr>
            <a:spLocks noChangeAspect="1" noChangeArrowheads="1"/>
          </p:cNvSpPr>
          <p:nvPr/>
        </p:nvSpPr>
        <p:spPr bwMode="auto">
          <a:xfrm>
            <a:off x="1800225" y="2133600"/>
            <a:ext cx="38100" cy="36513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32" name="Oval 28"/>
          <p:cNvSpPr>
            <a:spLocks noChangeAspect="1" noChangeArrowheads="1"/>
          </p:cNvSpPr>
          <p:nvPr/>
        </p:nvSpPr>
        <p:spPr bwMode="auto">
          <a:xfrm>
            <a:off x="1371600" y="2119313"/>
            <a:ext cx="38100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33" name="Oval 29"/>
          <p:cNvSpPr>
            <a:spLocks noChangeAspect="1" noChangeArrowheads="1"/>
          </p:cNvSpPr>
          <p:nvPr/>
        </p:nvSpPr>
        <p:spPr bwMode="auto">
          <a:xfrm>
            <a:off x="4373563" y="211137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34" name="Line 30"/>
          <p:cNvSpPr>
            <a:spLocks noChangeAspect="1" noChangeShapeType="1"/>
          </p:cNvSpPr>
          <p:nvPr/>
        </p:nvSpPr>
        <p:spPr bwMode="auto">
          <a:xfrm flipV="1">
            <a:off x="949325" y="2781300"/>
            <a:ext cx="389413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35" name="Oval 31"/>
          <p:cNvSpPr>
            <a:spLocks noChangeAspect="1" noChangeArrowheads="1"/>
          </p:cNvSpPr>
          <p:nvPr/>
        </p:nvSpPr>
        <p:spPr bwMode="auto">
          <a:xfrm>
            <a:off x="3946525" y="2751138"/>
            <a:ext cx="39688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36" name="Oval 32"/>
          <p:cNvSpPr>
            <a:spLocks noChangeAspect="1" noChangeArrowheads="1"/>
          </p:cNvSpPr>
          <p:nvPr/>
        </p:nvSpPr>
        <p:spPr bwMode="auto">
          <a:xfrm>
            <a:off x="3517900" y="275907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37" name="Oval 33"/>
          <p:cNvSpPr>
            <a:spLocks noChangeAspect="1" noChangeArrowheads="1"/>
          </p:cNvSpPr>
          <p:nvPr/>
        </p:nvSpPr>
        <p:spPr bwMode="auto">
          <a:xfrm>
            <a:off x="3089275" y="2767013"/>
            <a:ext cx="39688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38" name="Oval 34"/>
          <p:cNvSpPr>
            <a:spLocks noChangeAspect="1" noChangeArrowheads="1"/>
          </p:cNvSpPr>
          <p:nvPr/>
        </p:nvSpPr>
        <p:spPr bwMode="auto">
          <a:xfrm>
            <a:off x="2659063" y="2768600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39" name="Oval 35"/>
          <p:cNvSpPr>
            <a:spLocks noChangeAspect="1" noChangeArrowheads="1"/>
          </p:cNvSpPr>
          <p:nvPr/>
        </p:nvSpPr>
        <p:spPr bwMode="auto">
          <a:xfrm>
            <a:off x="2232025" y="2773363"/>
            <a:ext cx="38100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40" name="Oval 36"/>
          <p:cNvSpPr>
            <a:spLocks noChangeAspect="1" noChangeArrowheads="1"/>
          </p:cNvSpPr>
          <p:nvPr/>
        </p:nvSpPr>
        <p:spPr bwMode="auto">
          <a:xfrm>
            <a:off x="1803400" y="2776538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41" name="Oval 37"/>
          <p:cNvSpPr>
            <a:spLocks noChangeAspect="1" noChangeArrowheads="1"/>
          </p:cNvSpPr>
          <p:nvPr/>
        </p:nvSpPr>
        <p:spPr bwMode="auto">
          <a:xfrm>
            <a:off x="1374775" y="2762250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42" name="Oval 38"/>
          <p:cNvSpPr>
            <a:spLocks noChangeAspect="1" noChangeArrowheads="1"/>
          </p:cNvSpPr>
          <p:nvPr/>
        </p:nvSpPr>
        <p:spPr bwMode="auto">
          <a:xfrm>
            <a:off x="4375150" y="2755900"/>
            <a:ext cx="39688" cy="36513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43" name="Line 39"/>
          <p:cNvSpPr>
            <a:spLocks noChangeAspect="1" noChangeShapeType="1"/>
          </p:cNvSpPr>
          <p:nvPr/>
        </p:nvSpPr>
        <p:spPr bwMode="auto">
          <a:xfrm flipV="1">
            <a:off x="950913" y="3427413"/>
            <a:ext cx="3895725" cy="127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44" name="Oval 40"/>
          <p:cNvSpPr>
            <a:spLocks noChangeAspect="1" noChangeArrowheads="1"/>
          </p:cNvSpPr>
          <p:nvPr/>
        </p:nvSpPr>
        <p:spPr bwMode="auto">
          <a:xfrm>
            <a:off x="3949700" y="3395663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45" name="Oval 41"/>
          <p:cNvSpPr>
            <a:spLocks noChangeAspect="1" noChangeArrowheads="1"/>
          </p:cNvSpPr>
          <p:nvPr/>
        </p:nvSpPr>
        <p:spPr bwMode="auto">
          <a:xfrm>
            <a:off x="3521075" y="3403600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46" name="Oval 42"/>
          <p:cNvSpPr>
            <a:spLocks noChangeAspect="1" noChangeArrowheads="1"/>
          </p:cNvSpPr>
          <p:nvPr/>
        </p:nvSpPr>
        <p:spPr bwMode="auto">
          <a:xfrm>
            <a:off x="3092450" y="3411538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47" name="Oval 43"/>
          <p:cNvSpPr>
            <a:spLocks noChangeAspect="1" noChangeArrowheads="1"/>
          </p:cNvSpPr>
          <p:nvPr/>
        </p:nvSpPr>
        <p:spPr bwMode="auto">
          <a:xfrm>
            <a:off x="2662238" y="3414713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48" name="Oval 44"/>
          <p:cNvSpPr>
            <a:spLocks noChangeAspect="1" noChangeArrowheads="1"/>
          </p:cNvSpPr>
          <p:nvPr/>
        </p:nvSpPr>
        <p:spPr bwMode="auto">
          <a:xfrm>
            <a:off x="2233613" y="3417888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49" name="Oval 45"/>
          <p:cNvSpPr>
            <a:spLocks noChangeAspect="1" noChangeArrowheads="1"/>
          </p:cNvSpPr>
          <p:nvPr/>
        </p:nvSpPr>
        <p:spPr bwMode="auto">
          <a:xfrm>
            <a:off x="1804988" y="3422650"/>
            <a:ext cx="38100" cy="36513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50" name="Oval 46"/>
          <p:cNvSpPr>
            <a:spLocks noChangeAspect="1" noChangeArrowheads="1"/>
          </p:cNvSpPr>
          <p:nvPr/>
        </p:nvSpPr>
        <p:spPr bwMode="auto">
          <a:xfrm>
            <a:off x="1376363" y="3408363"/>
            <a:ext cx="39687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51" name="Oval 47"/>
          <p:cNvSpPr>
            <a:spLocks noChangeAspect="1" noChangeArrowheads="1"/>
          </p:cNvSpPr>
          <p:nvPr/>
        </p:nvSpPr>
        <p:spPr bwMode="auto">
          <a:xfrm>
            <a:off x="4378325" y="3400425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52" name="Line 48"/>
          <p:cNvSpPr>
            <a:spLocks noChangeAspect="1" noChangeShapeType="1"/>
          </p:cNvSpPr>
          <p:nvPr/>
        </p:nvSpPr>
        <p:spPr bwMode="auto">
          <a:xfrm flipV="1">
            <a:off x="952500" y="4071938"/>
            <a:ext cx="3895725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53" name="Oval 49"/>
          <p:cNvSpPr>
            <a:spLocks noChangeAspect="1" noChangeArrowheads="1"/>
          </p:cNvSpPr>
          <p:nvPr/>
        </p:nvSpPr>
        <p:spPr bwMode="auto">
          <a:xfrm>
            <a:off x="3951288" y="4040188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54" name="Oval 50"/>
          <p:cNvSpPr>
            <a:spLocks noChangeAspect="1" noChangeArrowheads="1"/>
          </p:cNvSpPr>
          <p:nvPr/>
        </p:nvSpPr>
        <p:spPr bwMode="auto">
          <a:xfrm>
            <a:off x="3522663" y="4049713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55" name="Oval 51"/>
          <p:cNvSpPr>
            <a:spLocks noChangeAspect="1" noChangeArrowheads="1"/>
          </p:cNvSpPr>
          <p:nvPr/>
        </p:nvSpPr>
        <p:spPr bwMode="auto">
          <a:xfrm>
            <a:off x="3094038" y="4056063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56" name="Oval 52"/>
          <p:cNvSpPr>
            <a:spLocks noChangeAspect="1" noChangeArrowheads="1"/>
          </p:cNvSpPr>
          <p:nvPr/>
        </p:nvSpPr>
        <p:spPr bwMode="auto">
          <a:xfrm>
            <a:off x="2663825" y="4059238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57" name="Oval 53"/>
          <p:cNvSpPr>
            <a:spLocks noChangeAspect="1" noChangeArrowheads="1"/>
          </p:cNvSpPr>
          <p:nvPr/>
        </p:nvSpPr>
        <p:spPr bwMode="auto">
          <a:xfrm>
            <a:off x="2235200" y="4062413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58" name="Oval 54"/>
          <p:cNvSpPr>
            <a:spLocks noChangeAspect="1" noChangeArrowheads="1"/>
          </p:cNvSpPr>
          <p:nvPr/>
        </p:nvSpPr>
        <p:spPr bwMode="auto">
          <a:xfrm>
            <a:off x="1806575" y="406717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59" name="Oval 55"/>
          <p:cNvSpPr>
            <a:spLocks noChangeAspect="1" noChangeArrowheads="1"/>
          </p:cNvSpPr>
          <p:nvPr/>
        </p:nvSpPr>
        <p:spPr bwMode="auto">
          <a:xfrm>
            <a:off x="1377950" y="4052888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60" name="Oval 56"/>
          <p:cNvSpPr>
            <a:spLocks noChangeAspect="1" noChangeArrowheads="1"/>
          </p:cNvSpPr>
          <p:nvPr/>
        </p:nvSpPr>
        <p:spPr bwMode="auto">
          <a:xfrm>
            <a:off x="4379913" y="4044950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61" name="Line 57"/>
          <p:cNvSpPr>
            <a:spLocks noChangeAspect="1" noChangeShapeType="1"/>
          </p:cNvSpPr>
          <p:nvPr/>
        </p:nvSpPr>
        <p:spPr bwMode="auto">
          <a:xfrm flipV="1">
            <a:off x="955675" y="4716463"/>
            <a:ext cx="3895725" cy="127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62" name="Oval 58"/>
          <p:cNvSpPr>
            <a:spLocks noChangeAspect="1" noChangeArrowheads="1"/>
          </p:cNvSpPr>
          <p:nvPr/>
        </p:nvSpPr>
        <p:spPr bwMode="auto">
          <a:xfrm>
            <a:off x="3952875" y="4684713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63" name="Oval 59"/>
          <p:cNvSpPr>
            <a:spLocks noChangeAspect="1" noChangeArrowheads="1"/>
          </p:cNvSpPr>
          <p:nvPr/>
        </p:nvSpPr>
        <p:spPr bwMode="auto">
          <a:xfrm>
            <a:off x="3524250" y="4692650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64" name="Oval 60"/>
          <p:cNvSpPr>
            <a:spLocks noChangeAspect="1" noChangeArrowheads="1"/>
          </p:cNvSpPr>
          <p:nvPr/>
        </p:nvSpPr>
        <p:spPr bwMode="auto">
          <a:xfrm>
            <a:off x="3095625" y="4700588"/>
            <a:ext cx="39688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65" name="Oval 61"/>
          <p:cNvSpPr>
            <a:spLocks noChangeAspect="1" noChangeArrowheads="1"/>
          </p:cNvSpPr>
          <p:nvPr/>
        </p:nvSpPr>
        <p:spPr bwMode="auto">
          <a:xfrm>
            <a:off x="2667000" y="4703763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66" name="Oval 62"/>
          <p:cNvSpPr>
            <a:spLocks noChangeAspect="1" noChangeArrowheads="1"/>
          </p:cNvSpPr>
          <p:nvPr/>
        </p:nvSpPr>
        <p:spPr bwMode="auto">
          <a:xfrm>
            <a:off x="2238375" y="4706938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67" name="Oval 63"/>
          <p:cNvSpPr>
            <a:spLocks noChangeAspect="1" noChangeArrowheads="1"/>
          </p:cNvSpPr>
          <p:nvPr/>
        </p:nvSpPr>
        <p:spPr bwMode="auto">
          <a:xfrm>
            <a:off x="1809750" y="4711700"/>
            <a:ext cx="38100" cy="36513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68" name="Oval 64"/>
          <p:cNvSpPr>
            <a:spLocks noChangeAspect="1" noChangeArrowheads="1"/>
          </p:cNvSpPr>
          <p:nvPr/>
        </p:nvSpPr>
        <p:spPr bwMode="auto">
          <a:xfrm>
            <a:off x="1381125" y="4697413"/>
            <a:ext cx="39688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69" name="Oval 65"/>
          <p:cNvSpPr>
            <a:spLocks noChangeAspect="1" noChangeArrowheads="1"/>
          </p:cNvSpPr>
          <p:nvPr/>
        </p:nvSpPr>
        <p:spPr bwMode="auto">
          <a:xfrm>
            <a:off x="4383088" y="468947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70" name="Oval 66"/>
          <p:cNvSpPr>
            <a:spLocks noChangeAspect="1" noChangeArrowheads="1"/>
          </p:cNvSpPr>
          <p:nvPr/>
        </p:nvSpPr>
        <p:spPr bwMode="auto">
          <a:xfrm>
            <a:off x="3943350" y="1784350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71" name="Oval 67"/>
          <p:cNvSpPr>
            <a:spLocks noChangeAspect="1" noChangeArrowheads="1"/>
          </p:cNvSpPr>
          <p:nvPr/>
        </p:nvSpPr>
        <p:spPr bwMode="auto">
          <a:xfrm>
            <a:off x="3513138" y="1792288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72" name="Oval 68"/>
          <p:cNvSpPr>
            <a:spLocks noChangeAspect="1" noChangeArrowheads="1"/>
          </p:cNvSpPr>
          <p:nvPr/>
        </p:nvSpPr>
        <p:spPr bwMode="auto">
          <a:xfrm>
            <a:off x="3086100" y="180022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73" name="Oval 69"/>
          <p:cNvSpPr>
            <a:spLocks noChangeAspect="1" noChangeArrowheads="1"/>
          </p:cNvSpPr>
          <p:nvPr/>
        </p:nvSpPr>
        <p:spPr bwMode="auto">
          <a:xfrm>
            <a:off x="2655888" y="1803400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74" name="Oval 70"/>
          <p:cNvSpPr>
            <a:spLocks noChangeAspect="1" noChangeArrowheads="1"/>
          </p:cNvSpPr>
          <p:nvPr/>
        </p:nvSpPr>
        <p:spPr bwMode="auto">
          <a:xfrm>
            <a:off x="2227263" y="1806575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75" name="Oval 71"/>
          <p:cNvSpPr>
            <a:spLocks noChangeAspect="1" noChangeArrowheads="1"/>
          </p:cNvSpPr>
          <p:nvPr/>
        </p:nvSpPr>
        <p:spPr bwMode="auto">
          <a:xfrm>
            <a:off x="1798638" y="1811338"/>
            <a:ext cx="39687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76" name="Oval 72"/>
          <p:cNvSpPr>
            <a:spLocks noChangeAspect="1" noChangeArrowheads="1"/>
          </p:cNvSpPr>
          <p:nvPr/>
        </p:nvSpPr>
        <p:spPr bwMode="auto">
          <a:xfrm>
            <a:off x="1370013" y="1797050"/>
            <a:ext cx="39687" cy="36513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77" name="Oval 73"/>
          <p:cNvSpPr>
            <a:spLocks noChangeAspect="1" noChangeArrowheads="1"/>
          </p:cNvSpPr>
          <p:nvPr/>
        </p:nvSpPr>
        <p:spPr bwMode="auto">
          <a:xfrm>
            <a:off x="4371975" y="1789113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78" name="Line 74"/>
          <p:cNvSpPr>
            <a:spLocks noChangeAspect="1" noChangeShapeType="1"/>
          </p:cNvSpPr>
          <p:nvPr/>
        </p:nvSpPr>
        <p:spPr bwMode="auto">
          <a:xfrm flipV="1">
            <a:off x="947738" y="2459038"/>
            <a:ext cx="3895725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79" name="Oval 75"/>
          <p:cNvSpPr>
            <a:spLocks noChangeAspect="1" noChangeArrowheads="1"/>
          </p:cNvSpPr>
          <p:nvPr/>
        </p:nvSpPr>
        <p:spPr bwMode="auto">
          <a:xfrm>
            <a:off x="3946525" y="242887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80" name="Oval 76"/>
          <p:cNvSpPr>
            <a:spLocks noChangeAspect="1" noChangeArrowheads="1"/>
          </p:cNvSpPr>
          <p:nvPr/>
        </p:nvSpPr>
        <p:spPr bwMode="auto">
          <a:xfrm>
            <a:off x="3516313" y="2436813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81" name="Oval 77"/>
          <p:cNvSpPr>
            <a:spLocks noChangeAspect="1" noChangeArrowheads="1"/>
          </p:cNvSpPr>
          <p:nvPr/>
        </p:nvSpPr>
        <p:spPr bwMode="auto">
          <a:xfrm>
            <a:off x="3087688" y="2444750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82" name="Oval 78"/>
          <p:cNvSpPr>
            <a:spLocks noChangeAspect="1" noChangeArrowheads="1"/>
          </p:cNvSpPr>
          <p:nvPr/>
        </p:nvSpPr>
        <p:spPr bwMode="auto">
          <a:xfrm>
            <a:off x="2659063" y="244792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83" name="Oval 79"/>
          <p:cNvSpPr>
            <a:spLocks noChangeAspect="1" noChangeArrowheads="1"/>
          </p:cNvSpPr>
          <p:nvPr/>
        </p:nvSpPr>
        <p:spPr bwMode="auto">
          <a:xfrm>
            <a:off x="2230438" y="2451100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84" name="Oval 80"/>
          <p:cNvSpPr>
            <a:spLocks noChangeAspect="1" noChangeArrowheads="1"/>
          </p:cNvSpPr>
          <p:nvPr/>
        </p:nvSpPr>
        <p:spPr bwMode="auto">
          <a:xfrm>
            <a:off x="1801813" y="245427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85" name="Oval 81"/>
          <p:cNvSpPr>
            <a:spLocks noChangeAspect="1" noChangeArrowheads="1"/>
          </p:cNvSpPr>
          <p:nvPr/>
        </p:nvSpPr>
        <p:spPr bwMode="auto">
          <a:xfrm>
            <a:off x="1373188" y="2439988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86" name="Oval 82"/>
          <p:cNvSpPr>
            <a:spLocks noChangeAspect="1" noChangeArrowheads="1"/>
          </p:cNvSpPr>
          <p:nvPr/>
        </p:nvSpPr>
        <p:spPr bwMode="auto">
          <a:xfrm>
            <a:off x="4375150" y="2433638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87" name="Line 83"/>
          <p:cNvSpPr>
            <a:spLocks noChangeAspect="1" noChangeShapeType="1"/>
          </p:cNvSpPr>
          <p:nvPr/>
        </p:nvSpPr>
        <p:spPr bwMode="auto">
          <a:xfrm flipV="1">
            <a:off x="950913" y="3105150"/>
            <a:ext cx="3894137" cy="127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88" name="Oval 84"/>
          <p:cNvSpPr>
            <a:spLocks noChangeAspect="1" noChangeArrowheads="1"/>
          </p:cNvSpPr>
          <p:nvPr/>
        </p:nvSpPr>
        <p:spPr bwMode="auto">
          <a:xfrm>
            <a:off x="3948113" y="3073400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89" name="Oval 85"/>
          <p:cNvSpPr>
            <a:spLocks noChangeAspect="1" noChangeArrowheads="1"/>
          </p:cNvSpPr>
          <p:nvPr/>
        </p:nvSpPr>
        <p:spPr bwMode="auto">
          <a:xfrm>
            <a:off x="3519488" y="3081338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90" name="Oval 86"/>
          <p:cNvSpPr>
            <a:spLocks noChangeAspect="1" noChangeArrowheads="1"/>
          </p:cNvSpPr>
          <p:nvPr/>
        </p:nvSpPr>
        <p:spPr bwMode="auto">
          <a:xfrm>
            <a:off x="3090863" y="3089275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91" name="Oval 87"/>
          <p:cNvSpPr>
            <a:spLocks noChangeAspect="1" noChangeArrowheads="1"/>
          </p:cNvSpPr>
          <p:nvPr/>
        </p:nvSpPr>
        <p:spPr bwMode="auto">
          <a:xfrm>
            <a:off x="2660650" y="3092450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92" name="Oval 88"/>
          <p:cNvSpPr>
            <a:spLocks noChangeAspect="1" noChangeArrowheads="1"/>
          </p:cNvSpPr>
          <p:nvPr/>
        </p:nvSpPr>
        <p:spPr bwMode="auto">
          <a:xfrm>
            <a:off x="2233613" y="309562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93" name="Oval 89"/>
          <p:cNvSpPr>
            <a:spLocks noChangeAspect="1" noChangeArrowheads="1"/>
          </p:cNvSpPr>
          <p:nvPr/>
        </p:nvSpPr>
        <p:spPr bwMode="auto">
          <a:xfrm>
            <a:off x="1804988" y="3100388"/>
            <a:ext cx="38100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94" name="Oval 90"/>
          <p:cNvSpPr>
            <a:spLocks noChangeAspect="1" noChangeArrowheads="1"/>
          </p:cNvSpPr>
          <p:nvPr/>
        </p:nvSpPr>
        <p:spPr bwMode="auto">
          <a:xfrm>
            <a:off x="1376363" y="3086100"/>
            <a:ext cx="38100" cy="36513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95" name="Oval 91"/>
          <p:cNvSpPr>
            <a:spLocks noChangeAspect="1" noChangeArrowheads="1"/>
          </p:cNvSpPr>
          <p:nvPr/>
        </p:nvSpPr>
        <p:spPr bwMode="auto">
          <a:xfrm>
            <a:off x="4376738" y="3078163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96" name="Line 92"/>
          <p:cNvSpPr>
            <a:spLocks noChangeAspect="1" noChangeShapeType="1"/>
          </p:cNvSpPr>
          <p:nvPr/>
        </p:nvSpPr>
        <p:spPr bwMode="auto">
          <a:xfrm flipV="1">
            <a:off x="958850" y="3748088"/>
            <a:ext cx="3895725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3997" name="Oval 93"/>
          <p:cNvSpPr>
            <a:spLocks noChangeAspect="1" noChangeArrowheads="1"/>
          </p:cNvSpPr>
          <p:nvPr/>
        </p:nvSpPr>
        <p:spPr bwMode="auto">
          <a:xfrm>
            <a:off x="3956050" y="371792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98" name="Oval 94"/>
          <p:cNvSpPr>
            <a:spLocks noChangeAspect="1" noChangeArrowheads="1"/>
          </p:cNvSpPr>
          <p:nvPr/>
        </p:nvSpPr>
        <p:spPr bwMode="auto">
          <a:xfrm>
            <a:off x="3527425" y="3725863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999" name="Oval 95"/>
          <p:cNvSpPr>
            <a:spLocks noChangeAspect="1" noChangeArrowheads="1"/>
          </p:cNvSpPr>
          <p:nvPr/>
        </p:nvSpPr>
        <p:spPr bwMode="auto">
          <a:xfrm>
            <a:off x="3098800" y="3732213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00" name="Oval 96"/>
          <p:cNvSpPr>
            <a:spLocks noChangeAspect="1" noChangeArrowheads="1"/>
          </p:cNvSpPr>
          <p:nvPr/>
        </p:nvSpPr>
        <p:spPr bwMode="auto">
          <a:xfrm>
            <a:off x="2670175" y="373697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01" name="Oval 97"/>
          <p:cNvSpPr>
            <a:spLocks noChangeAspect="1" noChangeArrowheads="1"/>
          </p:cNvSpPr>
          <p:nvPr/>
        </p:nvSpPr>
        <p:spPr bwMode="auto">
          <a:xfrm>
            <a:off x="2239963" y="3740150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02" name="Oval 98"/>
          <p:cNvSpPr>
            <a:spLocks noChangeAspect="1" noChangeArrowheads="1"/>
          </p:cNvSpPr>
          <p:nvPr/>
        </p:nvSpPr>
        <p:spPr bwMode="auto">
          <a:xfrm>
            <a:off x="1812925" y="374332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03" name="Oval 99"/>
          <p:cNvSpPr>
            <a:spLocks noChangeAspect="1" noChangeArrowheads="1"/>
          </p:cNvSpPr>
          <p:nvPr/>
        </p:nvSpPr>
        <p:spPr bwMode="auto">
          <a:xfrm>
            <a:off x="1384300" y="3729038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04" name="Oval 100"/>
          <p:cNvSpPr>
            <a:spLocks noChangeAspect="1" noChangeArrowheads="1"/>
          </p:cNvSpPr>
          <p:nvPr/>
        </p:nvSpPr>
        <p:spPr bwMode="auto">
          <a:xfrm>
            <a:off x="4384675" y="3722688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05" name="Line 101"/>
          <p:cNvSpPr>
            <a:spLocks noChangeAspect="1" noChangeShapeType="1"/>
          </p:cNvSpPr>
          <p:nvPr/>
        </p:nvSpPr>
        <p:spPr bwMode="auto">
          <a:xfrm flipV="1">
            <a:off x="955675" y="4394200"/>
            <a:ext cx="3894138" cy="127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4006" name="Oval 102"/>
          <p:cNvSpPr>
            <a:spLocks noChangeAspect="1" noChangeArrowheads="1"/>
          </p:cNvSpPr>
          <p:nvPr/>
        </p:nvSpPr>
        <p:spPr bwMode="auto">
          <a:xfrm>
            <a:off x="3952875" y="4362450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07" name="Oval 103"/>
          <p:cNvSpPr>
            <a:spLocks noChangeAspect="1" noChangeArrowheads="1"/>
          </p:cNvSpPr>
          <p:nvPr/>
        </p:nvSpPr>
        <p:spPr bwMode="auto">
          <a:xfrm>
            <a:off x="3524250" y="4370388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08" name="Oval 104"/>
          <p:cNvSpPr>
            <a:spLocks noChangeAspect="1" noChangeArrowheads="1"/>
          </p:cNvSpPr>
          <p:nvPr/>
        </p:nvSpPr>
        <p:spPr bwMode="auto">
          <a:xfrm>
            <a:off x="3095625" y="4378325"/>
            <a:ext cx="38100" cy="36513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09" name="Oval 105"/>
          <p:cNvSpPr>
            <a:spLocks noChangeAspect="1" noChangeArrowheads="1"/>
          </p:cNvSpPr>
          <p:nvPr/>
        </p:nvSpPr>
        <p:spPr bwMode="auto">
          <a:xfrm>
            <a:off x="2665413" y="4381500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10" name="Oval 106"/>
          <p:cNvSpPr>
            <a:spLocks noChangeAspect="1" noChangeArrowheads="1"/>
          </p:cNvSpPr>
          <p:nvPr/>
        </p:nvSpPr>
        <p:spPr bwMode="auto">
          <a:xfrm>
            <a:off x="2238375" y="4384675"/>
            <a:ext cx="38100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11" name="Oval 107"/>
          <p:cNvSpPr>
            <a:spLocks noChangeAspect="1" noChangeArrowheads="1"/>
          </p:cNvSpPr>
          <p:nvPr/>
        </p:nvSpPr>
        <p:spPr bwMode="auto">
          <a:xfrm>
            <a:off x="1808163" y="4389438"/>
            <a:ext cx="39687" cy="36512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12" name="Oval 108"/>
          <p:cNvSpPr>
            <a:spLocks noChangeAspect="1" noChangeArrowheads="1"/>
          </p:cNvSpPr>
          <p:nvPr/>
        </p:nvSpPr>
        <p:spPr bwMode="auto">
          <a:xfrm>
            <a:off x="1381125" y="4375150"/>
            <a:ext cx="38100" cy="36513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13" name="Oval 109"/>
          <p:cNvSpPr>
            <a:spLocks noChangeAspect="1" noChangeArrowheads="1"/>
          </p:cNvSpPr>
          <p:nvPr/>
        </p:nvSpPr>
        <p:spPr bwMode="auto">
          <a:xfrm>
            <a:off x="4381500" y="4367213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014" name="Text Box 110"/>
          <p:cNvSpPr txBox="1">
            <a:spLocks noChangeAspect="1" noChangeArrowheads="1"/>
          </p:cNvSpPr>
          <p:nvPr/>
        </p:nvSpPr>
        <p:spPr bwMode="auto">
          <a:xfrm rot="-21600000">
            <a:off x="434975" y="4578350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2200</a:t>
            </a:r>
          </a:p>
        </p:txBody>
      </p:sp>
      <p:sp>
        <p:nvSpPr>
          <p:cNvPr id="124015" name="Text Box 111"/>
          <p:cNvSpPr txBox="1">
            <a:spLocks noChangeAspect="1" noChangeArrowheads="1"/>
          </p:cNvSpPr>
          <p:nvPr/>
        </p:nvSpPr>
        <p:spPr bwMode="auto">
          <a:xfrm rot="-21600000">
            <a:off x="434975" y="4256088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2500</a:t>
            </a:r>
          </a:p>
        </p:txBody>
      </p:sp>
      <p:sp>
        <p:nvSpPr>
          <p:cNvPr id="124016" name="Text Box 112"/>
          <p:cNvSpPr txBox="1">
            <a:spLocks noChangeAspect="1" noChangeArrowheads="1"/>
          </p:cNvSpPr>
          <p:nvPr/>
        </p:nvSpPr>
        <p:spPr bwMode="auto">
          <a:xfrm rot="-21600000">
            <a:off x="434975" y="3613150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3100</a:t>
            </a:r>
          </a:p>
        </p:txBody>
      </p:sp>
      <p:sp>
        <p:nvSpPr>
          <p:cNvPr id="124017" name="Text Box 113"/>
          <p:cNvSpPr txBox="1">
            <a:spLocks noChangeAspect="1" noChangeArrowheads="1"/>
          </p:cNvSpPr>
          <p:nvPr/>
        </p:nvSpPr>
        <p:spPr bwMode="auto">
          <a:xfrm rot="-21600000">
            <a:off x="434975" y="3935413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2800</a:t>
            </a:r>
          </a:p>
        </p:txBody>
      </p:sp>
      <p:sp>
        <p:nvSpPr>
          <p:cNvPr id="124018" name="Text Box 114"/>
          <p:cNvSpPr txBox="1">
            <a:spLocks noChangeAspect="1" noChangeArrowheads="1"/>
          </p:cNvSpPr>
          <p:nvPr/>
        </p:nvSpPr>
        <p:spPr bwMode="auto">
          <a:xfrm rot="-21600000">
            <a:off x="434975" y="2647950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4000</a:t>
            </a:r>
          </a:p>
        </p:txBody>
      </p:sp>
      <p:sp>
        <p:nvSpPr>
          <p:cNvPr id="124019" name="Text Box 115"/>
          <p:cNvSpPr txBox="1">
            <a:spLocks noChangeAspect="1" noChangeArrowheads="1"/>
          </p:cNvSpPr>
          <p:nvPr/>
        </p:nvSpPr>
        <p:spPr bwMode="auto">
          <a:xfrm rot="-21600000">
            <a:off x="434975" y="2970213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3700</a:t>
            </a:r>
          </a:p>
        </p:txBody>
      </p:sp>
      <p:sp>
        <p:nvSpPr>
          <p:cNvPr id="124020" name="Text Box 116"/>
          <p:cNvSpPr txBox="1">
            <a:spLocks noChangeAspect="1" noChangeArrowheads="1"/>
          </p:cNvSpPr>
          <p:nvPr/>
        </p:nvSpPr>
        <p:spPr bwMode="auto">
          <a:xfrm rot="-21600000">
            <a:off x="434975" y="3290888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3400</a:t>
            </a:r>
          </a:p>
        </p:txBody>
      </p:sp>
      <p:sp>
        <p:nvSpPr>
          <p:cNvPr id="124021" name="Text Box 117"/>
          <p:cNvSpPr txBox="1">
            <a:spLocks noChangeAspect="1" noChangeArrowheads="1"/>
          </p:cNvSpPr>
          <p:nvPr/>
        </p:nvSpPr>
        <p:spPr bwMode="auto">
          <a:xfrm rot="-21600000">
            <a:off x="434975" y="2325688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4300</a:t>
            </a:r>
          </a:p>
        </p:txBody>
      </p:sp>
      <p:grpSp>
        <p:nvGrpSpPr>
          <p:cNvPr id="2" name="Group 120"/>
          <p:cNvGrpSpPr>
            <a:grpSpLocks noChangeAspect="1"/>
          </p:cNvGrpSpPr>
          <p:nvPr/>
        </p:nvGrpSpPr>
        <p:grpSpPr bwMode="auto">
          <a:xfrm>
            <a:off x="5732463" y="5392738"/>
            <a:ext cx="1292225" cy="80962"/>
            <a:chOff x="6212" y="2303"/>
            <a:chExt cx="1438" cy="233"/>
          </a:xfrm>
        </p:grpSpPr>
        <p:sp>
          <p:nvSpPr>
            <p:cNvPr id="124025" name="Rectangle 121"/>
            <p:cNvSpPr>
              <a:spLocks noChangeAspect="1" noChangeArrowheads="1"/>
            </p:cNvSpPr>
            <p:nvPr/>
          </p:nvSpPr>
          <p:spPr bwMode="auto">
            <a:xfrm>
              <a:off x="6212" y="2303"/>
              <a:ext cx="288" cy="23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4026" name="Rectangle 122"/>
            <p:cNvSpPr>
              <a:spLocks noChangeAspect="1" noChangeArrowheads="1"/>
            </p:cNvSpPr>
            <p:nvPr/>
          </p:nvSpPr>
          <p:spPr bwMode="auto">
            <a:xfrm>
              <a:off x="6787" y="2303"/>
              <a:ext cx="288" cy="23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4027" name="Rectangle 123"/>
            <p:cNvSpPr>
              <a:spLocks noChangeAspect="1" noChangeArrowheads="1"/>
            </p:cNvSpPr>
            <p:nvPr/>
          </p:nvSpPr>
          <p:spPr bwMode="auto">
            <a:xfrm>
              <a:off x="7362" y="2303"/>
              <a:ext cx="288" cy="23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4028" name="Rectangle 124"/>
            <p:cNvSpPr>
              <a:spLocks noChangeAspect="1" noChangeArrowheads="1"/>
            </p:cNvSpPr>
            <p:nvPr/>
          </p:nvSpPr>
          <p:spPr bwMode="auto">
            <a:xfrm>
              <a:off x="6500" y="2303"/>
              <a:ext cx="288" cy="23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4029" name="Rectangle 125"/>
            <p:cNvSpPr>
              <a:spLocks noChangeAspect="1" noChangeArrowheads="1"/>
            </p:cNvSpPr>
            <p:nvPr/>
          </p:nvSpPr>
          <p:spPr bwMode="auto">
            <a:xfrm>
              <a:off x="7075" y="2303"/>
              <a:ext cx="288" cy="23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24030" name="Text Box 20"/>
          <p:cNvSpPr txBox="1">
            <a:spLocks noChangeAspect="1" noChangeArrowheads="1"/>
          </p:cNvSpPr>
          <p:nvPr/>
        </p:nvSpPr>
        <p:spPr bwMode="auto">
          <a:xfrm>
            <a:off x="5530850" y="5470525"/>
            <a:ext cx="165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Verdana" pitchFamily="34" charset="0"/>
                <a:cs typeface="Arial" pitchFamily="34" charset="0"/>
              </a:rPr>
              <a:t> 0       km       5</a:t>
            </a:r>
          </a:p>
        </p:txBody>
      </p:sp>
      <p:sp>
        <p:nvSpPr>
          <p:cNvPr id="124031" name="Line 127"/>
          <p:cNvSpPr>
            <a:spLocks noChangeShapeType="1"/>
          </p:cNvSpPr>
          <p:nvPr/>
        </p:nvSpPr>
        <p:spPr bwMode="auto">
          <a:xfrm rot="-1109730">
            <a:off x="6797675" y="3413125"/>
            <a:ext cx="9525" cy="102235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4032" name="Text Box 128"/>
          <p:cNvSpPr txBox="1">
            <a:spLocks noChangeArrowheads="1"/>
          </p:cNvSpPr>
          <p:nvPr/>
        </p:nvSpPr>
        <p:spPr bwMode="auto">
          <a:xfrm>
            <a:off x="6149975" y="3028950"/>
            <a:ext cx="9812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1158875"/>
            <a:r>
              <a:rPr lang="en-US" sz="2000" b="1" dirty="0">
                <a:latin typeface="Arial Black" pitchFamily="34" charset="0"/>
              </a:rPr>
              <a:t>North</a:t>
            </a:r>
          </a:p>
        </p:txBody>
      </p:sp>
      <p:sp>
        <p:nvSpPr>
          <p:cNvPr id="124033" name="WordArt 129"/>
          <p:cNvSpPr>
            <a:spLocks noChangeArrowheads="1" noChangeShapeType="1" noTextEdit="1"/>
          </p:cNvSpPr>
          <p:nvPr/>
        </p:nvSpPr>
        <p:spPr bwMode="auto">
          <a:xfrm>
            <a:off x="5532438" y="1838325"/>
            <a:ext cx="3151187" cy="415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Reservoir Isochron</a:t>
            </a:r>
          </a:p>
        </p:txBody>
      </p:sp>
      <p:sp>
        <p:nvSpPr>
          <p:cNvPr id="130" name="Line 369"/>
          <p:cNvSpPr>
            <a:spLocks noChangeShapeType="1"/>
          </p:cNvSpPr>
          <p:nvPr/>
        </p:nvSpPr>
        <p:spPr bwMode="auto">
          <a:xfrm rot="16200000" flipV="1">
            <a:off x="-743946" y="3447273"/>
            <a:ext cx="3603267" cy="1381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31" name="Text Box 23"/>
          <p:cNvSpPr txBox="1">
            <a:spLocks noChangeArrowheads="1"/>
          </p:cNvSpPr>
          <p:nvPr/>
        </p:nvSpPr>
        <p:spPr bwMode="auto">
          <a:xfrm rot="16200000">
            <a:off x="781657" y="5440641"/>
            <a:ext cx="55015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000" b="1" dirty="0">
                <a:latin typeface="Verdana" pitchFamily="34" charset="0"/>
              </a:rPr>
              <a:t>1400</a:t>
            </a:r>
          </a:p>
        </p:txBody>
      </p:sp>
      <p:sp>
        <p:nvSpPr>
          <p:cNvPr id="132" name="Oval 54"/>
          <p:cNvSpPr>
            <a:spLocks noChangeAspect="1" noChangeArrowheads="1"/>
          </p:cNvSpPr>
          <p:nvPr/>
        </p:nvSpPr>
        <p:spPr bwMode="auto">
          <a:xfrm>
            <a:off x="1034111" y="2117685"/>
            <a:ext cx="40482" cy="38894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3" name="Oval 84"/>
          <p:cNvSpPr>
            <a:spLocks noChangeAspect="1" noChangeArrowheads="1"/>
          </p:cNvSpPr>
          <p:nvPr/>
        </p:nvSpPr>
        <p:spPr bwMode="auto">
          <a:xfrm>
            <a:off x="1036493" y="2774204"/>
            <a:ext cx="40481" cy="38894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4" name="Oval 114"/>
          <p:cNvSpPr>
            <a:spLocks noChangeAspect="1" noChangeArrowheads="1"/>
          </p:cNvSpPr>
          <p:nvPr/>
        </p:nvSpPr>
        <p:spPr bwMode="auto">
          <a:xfrm>
            <a:off x="1039668" y="3415730"/>
            <a:ext cx="40481" cy="38894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5" name="Oval 144"/>
          <p:cNvSpPr>
            <a:spLocks noChangeAspect="1" noChangeArrowheads="1"/>
          </p:cNvSpPr>
          <p:nvPr/>
        </p:nvSpPr>
        <p:spPr bwMode="auto">
          <a:xfrm>
            <a:off x="1041255" y="4058050"/>
            <a:ext cx="40481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6" name="Oval 174"/>
          <p:cNvSpPr>
            <a:spLocks noChangeAspect="1" noChangeArrowheads="1"/>
          </p:cNvSpPr>
          <p:nvPr/>
        </p:nvSpPr>
        <p:spPr bwMode="auto">
          <a:xfrm>
            <a:off x="1043636" y="4700372"/>
            <a:ext cx="40482" cy="38894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7" name="Oval 204"/>
          <p:cNvSpPr>
            <a:spLocks noChangeAspect="1" noChangeArrowheads="1"/>
          </p:cNvSpPr>
          <p:nvPr/>
        </p:nvSpPr>
        <p:spPr bwMode="auto">
          <a:xfrm>
            <a:off x="1032524" y="1781929"/>
            <a:ext cx="40482" cy="38894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8" name="Oval 234"/>
          <p:cNvSpPr>
            <a:spLocks noChangeAspect="1" noChangeArrowheads="1"/>
          </p:cNvSpPr>
          <p:nvPr/>
        </p:nvSpPr>
        <p:spPr bwMode="auto">
          <a:xfrm>
            <a:off x="1035699" y="2452647"/>
            <a:ext cx="40482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9" name="Oval 264"/>
          <p:cNvSpPr>
            <a:spLocks noChangeAspect="1" noChangeArrowheads="1"/>
          </p:cNvSpPr>
          <p:nvPr/>
        </p:nvSpPr>
        <p:spPr bwMode="auto">
          <a:xfrm>
            <a:off x="1038080" y="3094967"/>
            <a:ext cx="40481" cy="38894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0" name="Oval 294"/>
          <p:cNvSpPr>
            <a:spLocks noChangeAspect="1" noChangeArrowheads="1"/>
          </p:cNvSpPr>
          <p:nvPr/>
        </p:nvSpPr>
        <p:spPr bwMode="auto">
          <a:xfrm>
            <a:off x="1046811" y="3736493"/>
            <a:ext cx="40482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1" name="Oval 324"/>
          <p:cNvSpPr>
            <a:spLocks noChangeAspect="1" noChangeArrowheads="1"/>
          </p:cNvSpPr>
          <p:nvPr/>
        </p:nvSpPr>
        <p:spPr bwMode="auto">
          <a:xfrm>
            <a:off x="1042843" y="4379607"/>
            <a:ext cx="40481" cy="38894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2" name="TextBox 141"/>
          <p:cNvSpPr txBox="1"/>
          <p:nvPr/>
        </p:nvSpPr>
        <p:spPr>
          <a:xfrm>
            <a:off x="1000540" y="5132567"/>
            <a:ext cx="3241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solidFill>
                  <a:srgbClr val="FF0000"/>
                </a:solidFill>
                <a:latin typeface="Comic Sans MS" pitchFamily="66" charset="0"/>
              </a:rPr>
              <a:t>150</a:t>
            </a:r>
            <a:endParaRPr lang="en-US" sz="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000540" y="4593207"/>
            <a:ext cx="3241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solidFill>
                  <a:srgbClr val="FF0000"/>
                </a:solidFill>
                <a:latin typeface="Comic Sans MS" pitchFamily="66" charset="0"/>
              </a:rPr>
              <a:t>160</a:t>
            </a:r>
            <a:endParaRPr lang="en-US" sz="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1000540" y="4272500"/>
            <a:ext cx="3241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solidFill>
                  <a:srgbClr val="FF0000"/>
                </a:solidFill>
                <a:latin typeface="Comic Sans MS" pitchFamily="66" charset="0"/>
              </a:rPr>
              <a:t>160</a:t>
            </a:r>
            <a:endParaRPr lang="en-US" sz="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000540" y="3954452"/>
            <a:ext cx="3241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solidFill>
                  <a:srgbClr val="FF0000"/>
                </a:solidFill>
                <a:latin typeface="Comic Sans MS" pitchFamily="66" charset="0"/>
              </a:rPr>
              <a:t>160</a:t>
            </a:r>
            <a:endParaRPr lang="en-US" sz="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44" grpId="0"/>
      <p:bldP spid="1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22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30744</TotalTime>
  <Words>630</Words>
  <Application>Microsoft Macintosh PowerPoint</Application>
  <PresentationFormat>On-screen Show (4:3)</PresentationFormat>
  <Paragraphs>87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22</vt:lpstr>
      <vt:lpstr>Exercise 22</vt:lpstr>
      <vt:lpstr>Introduction</vt:lpstr>
      <vt:lpstr>Introduction</vt:lpstr>
      <vt:lpstr>Measuring Time Thickness</vt:lpstr>
      <vt:lpstr>Your Basemap</vt:lpstr>
      <vt:lpstr>Exercise 22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314</cp:revision>
  <cp:lastPrinted>2015-01-27T13:39:19Z</cp:lastPrinted>
  <dcterms:created xsi:type="dcterms:W3CDTF">2001-11-20T13:29:42Z</dcterms:created>
  <dcterms:modified xsi:type="dcterms:W3CDTF">2016-10-17T16:59:44Z</dcterms:modified>
</cp:coreProperties>
</file>