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9" r:id="rId2"/>
    <p:sldId id="357" r:id="rId3"/>
    <p:sldId id="356" r:id="rId4"/>
    <p:sldId id="358" r:id="rId5"/>
    <p:sldId id="363" r:id="rId6"/>
    <p:sldId id="359" r:id="rId7"/>
    <p:sldId id="364" r:id="rId8"/>
    <p:sldId id="365" r:id="rId9"/>
    <p:sldId id="360" r:id="rId10"/>
    <p:sldId id="361" r:id="rId11"/>
    <p:sldId id="366" r:id="rId12"/>
    <p:sldId id="367" r:id="rId13"/>
    <p:sldId id="368" r:id="rId14"/>
    <p:sldId id="349" r:id="rId15"/>
  </p:sldIdLst>
  <p:sldSz cx="9144000" cy="6858000" type="screen4x3"/>
  <p:notesSz cx="9296400" cy="70104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696" userDrawn="1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2208" userDrawn="1">
          <p15:clr>
            <a:srgbClr val="A4A3A4"/>
          </p15:clr>
        </p15:guide>
        <p15:guide id="2" pos="2928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CC"/>
    <a:srgbClr val="3399FF"/>
    <a:srgbClr val="CFEFFD"/>
    <a:srgbClr val="66FFFF"/>
    <a:srgbClr val="FF00FF"/>
    <a:srgbClr val="FFA7A7"/>
    <a:srgbClr val="F7F7F7"/>
    <a:srgbClr val="CEAB8E"/>
    <a:srgbClr val="FFE89F"/>
    <a:srgbClr val="66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88" autoAdjust="0"/>
    <p:restoredTop sz="82923" autoAdjust="0"/>
  </p:normalViewPr>
  <p:slideViewPr>
    <p:cSldViewPr snapToGrid="0">
      <p:cViewPr>
        <p:scale>
          <a:sx n="90" d="100"/>
          <a:sy n="90" d="100"/>
        </p:scale>
        <p:origin x="-1584" y="256"/>
      </p:cViewPr>
      <p:guideLst>
        <p:guide orient="horz" pos="696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>
        <p:scale>
          <a:sx n="75" d="100"/>
          <a:sy n="75" d="100"/>
        </p:scale>
        <p:origin x="-702" y="1926"/>
      </p:cViewPr>
      <p:guideLst>
        <p:guide orient="horz" pos="2208"/>
        <p:guide pos="2928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viewProps" Target="viewProps.xml"/><Relationship Id="rId21" Type="http://schemas.openxmlformats.org/officeDocument/2006/relationships/theme" Target="theme/theme1.xml"/><Relationship Id="rId22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notesMaster" Target="notesMasters/notesMaster1.xml"/><Relationship Id="rId17" Type="http://schemas.openxmlformats.org/officeDocument/2006/relationships/handoutMaster" Target="handoutMasters/handoutMaster1.xml"/><Relationship Id="rId18" Type="http://schemas.openxmlformats.org/officeDocument/2006/relationships/printerSettings" Target="printerSettings/printerSettings1.bin"/><Relationship Id="rId1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8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4027379" cy="35052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723" tIns="45862" rIns="91723" bIns="45862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628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5265838" y="0"/>
            <a:ext cx="4028971" cy="35052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723" tIns="45862" rIns="91723" bIns="45862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628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6658287"/>
            <a:ext cx="4027379" cy="35052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723" tIns="45862" rIns="91723" bIns="45862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628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5265838" y="6658287"/>
            <a:ext cx="4028971" cy="35052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723" tIns="45862" rIns="91723" bIns="45862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208EFB8F-9263-405B-A0FF-1642ADE1118C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65038168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4027379" cy="35052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723" tIns="45862" rIns="91723" bIns="45862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891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5265838" y="0"/>
            <a:ext cx="4028971" cy="35052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723" tIns="45862" rIns="91723" bIns="45862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2253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2895600" y="525463"/>
            <a:ext cx="3505200" cy="26289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891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9640" y="3329940"/>
            <a:ext cx="7437120" cy="315468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723" tIns="45862" rIns="91723" bIns="45862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3891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6658287"/>
            <a:ext cx="4027379" cy="35052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723" tIns="45862" rIns="91723" bIns="45862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891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265838" y="6658287"/>
            <a:ext cx="4028971" cy="35052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723" tIns="45862" rIns="91723" bIns="45862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EC546FEB-ECF4-4B47-8222-7BD374DE7D96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15949348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3555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dirty="0" smtClean="0"/>
          </a:p>
        </p:txBody>
      </p:sp>
      <p:sp>
        <p:nvSpPr>
          <p:cNvPr id="2355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DA616F0A-285F-4723-B904-AC684BDD0CF0}" type="slidenum">
              <a:rPr lang="en-US" altLang="en-US" smtClean="0"/>
              <a:pPr/>
              <a:t>1</a:t>
            </a:fld>
            <a:endParaRPr lang="en-US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201643524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An </a:t>
            </a:r>
            <a:r>
              <a:rPr lang="en-US" dirty="0" smtClean="0"/>
              <a:t>important question is how this boundary continues further to the right (east)</a:t>
            </a:r>
            <a:r>
              <a:rPr lang="en-US" dirty="0" smtClean="0"/>
              <a:t>.</a:t>
            </a:r>
            <a:r>
              <a:rPr lang="en-US" baseline="0" dirty="0" smtClean="0"/>
              <a:t> </a:t>
            </a:r>
            <a:r>
              <a:rPr lang="en-US" dirty="0" smtClean="0"/>
              <a:t>On </a:t>
            </a:r>
            <a:r>
              <a:rPr lang="en-US" dirty="0" smtClean="0"/>
              <a:t>the right, there is a place where two peaks transition into one </a:t>
            </a:r>
            <a:r>
              <a:rPr lang="en-US" dirty="0" smtClean="0"/>
              <a:t>peak.</a:t>
            </a:r>
            <a:r>
              <a:rPr lang="en-US" baseline="0" dirty="0" smtClean="0"/>
              <a:t> </a:t>
            </a:r>
            <a:r>
              <a:rPr lang="en-US" dirty="0" smtClean="0"/>
              <a:t>Working </a:t>
            </a:r>
            <a:r>
              <a:rPr lang="en-US" dirty="0" smtClean="0"/>
              <a:t>several parallel lines, it is best to have the upper peak terminate by downlap.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546FEB-ECF4-4B47-8222-7BD374DE7D96}" type="slidenum">
              <a:rPr lang="en-US" altLang="en-US" smtClean="0"/>
              <a:pPr>
                <a:defRPr/>
              </a:pPr>
              <a:t>10</a:t>
            </a:fld>
            <a:endParaRPr lang="en-US" altLang="en-US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We </a:t>
            </a:r>
            <a:r>
              <a:rPr lang="en-US" dirty="0" smtClean="0"/>
              <a:t>can use some additional </a:t>
            </a:r>
            <a:r>
              <a:rPr lang="en-US" dirty="0" smtClean="0"/>
              <a:t>info.</a:t>
            </a:r>
            <a:r>
              <a:rPr lang="en-US" baseline="0" dirty="0" smtClean="0"/>
              <a:t> </a:t>
            </a:r>
            <a:r>
              <a:rPr lang="en-US" dirty="0" smtClean="0"/>
              <a:t>Line </a:t>
            </a:r>
            <a:r>
              <a:rPr lang="en-US" dirty="0" smtClean="0"/>
              <a:t>C is downdip (basinward) of the Atlas </a:t>
            </a:r>
            <a:r>
              <a:rPr lang="en-US" dirty="0" smtClean="0"/>
              <a:t>Mountains.</a:t>
            </a:r>
            <a:r>
              <a:rPr lang="en-US" baseline="0" dirty="0" smtClean="0"/>
              <a:t> </a:t>
            </a:r>
            <a:r>
              <a:rPr lang="en-US" dirty="0" smtClean="0"/>
              <a:t>In </a:t>
            </a:r>
            <a:r>
              <a:rPr lang="en-US" dirty="0" smtClean="0"/>
              <a:t>the Atlas </a:t>
            </a:r>
            <a:r>
              <a:rPr lang="en-US" dirty="0" smtClean="0"/>
              <a:t>Mountains, </a:t>
            </a:r>
            <a:r>
              <a:rPr lang="en-US" dirty="0" smtClean="0"/>
              <a:t>there is a major unconformity with:</a:t>
            </a: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     - Jurassic shallow water to tidal carbonates below, and</a:t>
            </a: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     - Cretaceous deltaics (sand, silt, shale) above.</a:t>
            </a: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 smtClean="0"/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Carbonate rocks have much faster interval velocities (~16,000 ft/s) than clastics (~11,000 ft/</a:t>
            </a:r>
            <a:r>
              <a:rPr lang="en-US" dirty="0" smtClean="0"/>
              <a:t>s).</a:t>
            </a:r>
            <a:r>
              <a:rPr lang="en-US" baseline="0" dirty="0" smtClean="0"/>
              <a:t> </a:t>
            </a:r>
            <a:r>
              <a:rPr lang="en-US" dirty="0" smtClean="0"/>
              <a:t>During </a:t>
            </a:r>
            <a:r>
              <a:rPr lang="en-US" dirty="0" smtClean="0"/>
              <a:t>seismic data processing, we deduce</a:t>
            </a:r>
            <a:r>
              <a:rPr lang="en-US" baseline="0" dirty="0" smtClean="0"/>
              <a:t> information on velocity as a function of depth</a:t>
            </a:r>
            <a:r>
              <a:rPr lang="en-US" baseline="0" dirty="0" smtClean="0"/>
              <a:t>.</a:t>
            </a: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546FEB-ECF4-4B47-8222-7BD374DE7D96}" type="slidenum">
              <a:rPr lang="en-US" altLang="en-US" smtClean="0"/>
              <a:pPr>
                <a:defRPr/>
              </a:pPr>
              <a:t>11</a:t>
            </a:fld>
            <a:endParaRPr lang="en-US" altLang="en-US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Mary </a:t>
            </a:r>
            <a:r>
              <a:rPr lang="en-US" dirty="0" smtClean="0"/>
              <a:t>did the seismic data </a:t>
            </a:r>
            <a:r>
              <a:rPr lang="en-US" dirty="0" smtClean="0"/>
              <a:t>processing.</a:t>
            </a:r>
            <a:r>
              <a:rPr lang="en-US" baseline="0" dirty="0" smtClean="0"/>
              <a:t> </a:t>
            </a:r>
            <a:r>
              <a:rPr lang="en-US" dirty="0" smtClean="0"/>
              <a:t>I </a:t>
            </a:r>
            <a:r>
              <a:rPr lang="en-US" dirty="0" smtClean="0"/>
              <a:t>call Mary up and ask: </a:t>
            </a:r>
            <a:r>
              <a:rPr lang="en-US" sz="1200" dirty="0" smtClean="0">
                <a:latin typeface="Comic Sans MS" pitchFamily="66" charset="0"/>
              </a:rPr>
              <a:t>was there a step change in the velocity structure</a:t>
            </a:r>
            <a:r>
              <a:rPr lang="en-US" sz="1200" dirty="0" smtClean="0">
                <a:latin typeface="Comic Sans MS" pitchFamily="66" charset="0"/>
              </a:rPr>
              <a:t>?</a:t>
            </a:r>
            <a:r>
              <a:rPr lang="en-US" sz="1200" baseline="0" dirty="0" smtClean="0">
                <a:latin typeface="Comic Sans MS" pitchFamily="66" charset="0"/>
              </a:rPr>
              <a:t> </a:t>
            </a:r>
            <a:r>
              <a:rPr lang="en-US" sz="1200" dirty="0" smtClean="0">
                <a:latin typeface="Comic Sans MS" pitchFamily="66" charset="0"/>
              </a:rPr>
              <a:t>Mary </a:t>
            </a:r>
            <a:r>
              <a:rPr lang="en-US" sz="1200" dirty="0" smtClean="0">
                <a:latin typeface="Comic Sans MS" pitchFamily="66" charset="0"/>
              </a:rPr>
              <a:t>replies: Near location 10, velocities went from 1150 ft/</a:t>
            </a:r>
            <a:r>
              <a:rPr lang="en-US" sz="1200" dirty="0" smtClean="0">
                <a:latin typeface="Comic Sans MS" pitchFamily="66" charset="0"/>
              </a:rPr>
              <a:t>s </a:t>
            </a:r>
            <a:r>
              <a:rPr lang="en-US" sz="1200" dirty="0" smtClean="0">
                <a:latin typeface="Comic Sans MS" pitchFamily="66" charset="0"/>
              </a:rPr>
              <a:t>to 1600 ft/</a:t>
            </a:r>
            <a:r>
              <a:rPr lang="en-US" sz="1200" dirty="0" smtClean="0">
                <a:latin typeface="Comic Sans MS" pitchFamily="66" charset="0"/>
              </a:rPr>
              <a:t>s </a:t>
            </a:r>
            <a:r>
              <a:rPr lang="en-US" sz="1200" dirty="0" smtClean="0">
                <a:latin typeface="Comic Sans MS" pitchFamily="66" charset="0"/>
              </a:rPr>
              <a:t>at 1.3 </a:t>
            </a:r>
            <a:r>
              <a:rPr lang="en-US" sz="1200" dirty="0" smtClean="0">
                <a:latin typeface="Comic Sans MS" pitchFamily="66" charset="0"/>
              </a:rPr>
              <a:t>seconds</a:t>
            </a:r>
            <a:r>
              <a:rPr lang="en-US" sz="1200" baseline="0" dirty="0" smtClean="0">
                <a:latin typeface="Comic Sans MS" pitchFamily="66" charset="0"/>
              </a:rPr>
              <a:t> two-way time (</a:t>
            </a:r>
            <a:r>
              <a:rPr lang="en-US" sz="1200" dirty="0" smtClean="0">
                <a:latin typeface="Comic Sans MS" pitchFamily="66" charset="0"/>
              </a:rPr>
              <a:t>TWT).</a:t>
            </a:r>
            <a:r>
              <a:rPr lang="en-US" sz="1200" baseline="0" dirty="0" smtClean="0">
                <a:latin typeface="Comic Sans MS" pitchFamily="66" charset="0"/>
              </a:rPr>
              <a:t> </a:t>
            </a:r>
            <a:r>
              <a:rPr lang="en-US" dirty="0" smtClean="0"/>
              <a:t>So </a:t>
            </a:r>
            <a:r>
              <a:rPr lang="en-US" dirty="0" smtClean="0"/>
              <a:t>my yellow boundary is near where the velocities jump from the range of clastic rocks to carbonate </a:t>
            </a:r>
            <a:r>
              <a:rPr lang="en-US" dirty="0" smtClean="0"/>
              <a:t>rocks.</a:t>
            </a:r>
            <a:r>
              <a:rPr lang="en-US" baseline="0" dirty="0" smtClean="0"/>
              <a:t> </a:t>
            </a:r>
            <a:r>
              <a:rPr lang="en-US" sz="1200" dirty="0" smtClean="0">
                <a:latin typeface="Comic Sans MS" pitchFamily="66" charset="0"/>
              </a:rPr>
              <a:t>My </a:t>
            </a:r>
            <a:r>
              <a:rPr lang="en-US" sz="1200" dirty="0" smtClean="0">
                <a:latin typeface="Comic Sans MS" pitchFamily="66" charset="0"/>
              </a:rPr>
              <a:t>working hypothesis is that the boundary we have been working is near the top of Jurassic carbonates.</a:t>
            </a:r>
            <a:endParaRPr lang="en-US" dirty="0" smtClean="0"/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546FEB-ECF4-4B47-8222-7BD374DE7D96}" type="slidenum">
              <a:rPr lang="en-US" altLang="en-US" smtClean="0"/>
              <a:pPr>
                <a:defRPr/>
              </a:pPr>
              <a:t>12</a:t>
            </a:fld>
            <a:endParaRPr lang="en-US" altLang="en-US"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Work </a:t>
            </a:r>
            <a:r>
              <a:rPr lang="en-US" dirty="0" smtClean="0"/>
              <a:t>about 40 minutes doing more </a:t>
            </a:r>
            <a:r>
              <a:rPr lang="en-US" dirty="0" smtClean="0"/>
              <a:t>interpretation.</a:t>
            </a:r>
            <a:r>
              <a:rPr lang="en-US" baseline="0" dirty="0" smtClean="0"/>
              <a:t> </a:t>
            </a:r>
            <a:r>
              <a:rPr lang="en-US" dirty="0" smtClean="0"/>
              <a:t>You </a:t>
            </a:r>
            <a:r>
              <a:rPr lang="en-US" dirty="0" smtClean="0"/>
              <a:t>can use </a:t>
            </a:r>
            <a:r>
              <a:rPr lang="en-US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steps 5 through 8 as a guide.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546FEB-ECF4-4B47-8222-7BD374DE7D96}" type="slidenum">
              <a:rPr lang="en-US" altLang="en-US" smtClean="0"/>
              <a:pPr>
                <a:defRPr/>
              </a:pPr>
              <a:t>13</a:t>
            </a:fld>
            <a:endParaRPr lang="en-US" altLang="en-US" dirty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Slide Ex-21.14</a:t>
            </a:r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546FEB-ECF4-4B47-8222-7BD374DE7D96}" type="slidenum">
              <a:rPr lang="en-US" altLang="en-US" smtClean="0"/>
              <a:pPr>
                <a:defRPr/>
              </a:pPr>
              <a:t>14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8418242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Description </a:t>
            </a:r>
            <a:r>
              <a:rPr lang="en-US" dirty="0" smtClean="0"/>
              <a:t>of where Line C is </a:t>
            </a:r>
            <a:r>
              <a:rPr lang="en-US" dirty="0" smtClean="0"/>
              <a:t>located.</a:t>
            </a:r>
            <a:r>
              <a:rPr lang="en-US" baseline="0" dirty="0" smtClean="0"/>
              <a:t> </a:t>
            </a:r>
            <a:r>
              <a:rPr lang="en-US" dirty="0" smtClean="0"/>
              <a:t>The </a:t>
            </a:r>
            <a:r>
              <a:rPr lang="en-US" dirty="0" smtClean="0"/>
              <a:t>line is interpreted here, what the final answer looks like – a </a:t>
            </a:r>
            <a:r>
              <a:rPr lang="en-US" dirty="0" smtClean="0"/>
              <a:t>preview.</a:t>
            </a:r>
            <a:r>
              <a:rPr lang="en-US" baseline="0" dirty="0" smtClean="0"/>
              <a:t> </a:t>
            </a:r>
            <a:r>
              <a:rPr lang="en-US" dirty="0" smtClean="0"/>
              <a:t>Don’t </a:t>
            </a:r>
            <a:r>
              <a:rPr lang="en-US" dirty="0" smtClean="0"/>
              <a:t>review the interpretation yet.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546FEB-ECF4-4B47-8222-7BD374DE7D96}" type="slidenum">
              <a:rPr lang="en-US" altLang="en-US" smtClean="0"/>
              <a:pPr>
                <a:defRPr/>
              </a:pPr>
              <a:t>2</a:t>
            </a:fld>
            <a:endParaRPr lang="en-US" alt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050925" y="863600"/>
            <a:ext cx="4691063" cy="3517900"/>
          </a:xfrm>
          <a:ln cap="flat">
            <a:solidFill>
              <a:schemeClr val="tx1"/>
            </a:solidFill>
          </a:ln>
        </p:spPr>
      </p:sp>
      <p:sp>
        <p:nvSpPr>
          <p:cNvPr id="7270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6463" y="4768850"/>
            <a:ext cx="4981575" cy="4541838"/>
          </a:xfrm>
          <a:noFill/>
          <a:ln w="9525"/>
        </p:spPr>
        <p:txBody>
          <a:bodyPr lIns="93693" tIns="46847" rIns="93693" bIns="46847"/>
          <a:lstStyle/>
          <a:p>
            <a:r>
              <a:rPr lang="en-US" dirty="0" smtClean="0">
                <a:latin typeface="Times" charset="0"/>
                <a:ea typeface="ＭＳ Ｐゴシック" charset="-128"/>
              </a:rPr>
              <a:t>This</a:t>
            </a:r>
            <a:r>
              <a:rPr lang="en-US" baseline="0" dirty="0" smtClean="0">
                <a:latin typeface="Times" charset="0"/>
                <a:ea typeface="ＭＳ Ｐゴシック" charset="-128"/>
              </a:rPr>
              <a:t> slide o</a:t>
            </a:r>
            <a:r>
              <a:rPr lang="en-US" dirty="0" smtClean="0">
                <a:latin typeface="Times" charset="0"/>
                <a:ea typeface="ＭＳ Ｐゴシック" charset="-128"/>
              </a:rPr>
              <a:t>utlines the </a:t>
            </a:r>
            <a:r>
              <a:rPr lang="en-US" dirty="0" smtClean="0">
                <a:latin typeface="Times" charset="0"/>
                <a:ea typeface="ＭＳ Ｐゴシック" charset="-128"/>
              </a:rPr>
              <a:t>exercise.</a:t>
            </a:r>
          </a:p>
          <a:p>
            <a:r>
              <a:rPr lang="en-US" dirty="0" smtClean="0">
                <a:latin typeface="Times" charset="0"/>
                <a:ea typeface="ＭＳ Ｐゴシック" charset="-128"/>
              </a:rPr>
              <a:t>Part</a:t>
            </a:r>
            <a:r>
              <a:rPr lang="en-US" baseline="0" dirty="0" smtClean="0">
                <a:latin typeface="Times" charset="0"/>
                <a:ea typeface="ＭＳ Ｐゴシック" charset="-128"/>
              </a:rPr>
              <a:t> 1 – the instructor will do this now as part of the intro.</a:t>
            </a:r>
          </a:p>
          <a:p>
            <a:r>
              <a:rPr lang="en-US" baseline="0" dirty="0" smtClean="0">
                <a:latin typeface="Times" charset="0"/>
                <a:ea typeface="ＭＳ Ｐゴシック" charset="-128"/>
              </a:rPr>
              <a:t>Part 2 – students do as homework.  They should spend about 40 minutes working on Line C.</a:t>
            </a:r>
          </a:p>
          <a:p>
            <a:r>
              <a:rPr lang="en-US" baseline="0" dirty="0" smtClean="0">
                <a:latin typeface="Times" charset="0"/>
                <a:ea typeface="ＭＳ Ｐゴシック" charset="-128"/>
              </a:rPr>
              <a:t>Part 3 – the review done by the instructor at the start of the next lecture time.</a:t>
            </a:r>
            <a:endParaRPr lang="en-US" dirty="0" smtClean="0">
              <a:latin typeface="Times" charset="0"/>
              <a:ea typeface="ＭＳ Ｐゴシック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81817188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Step </a:t>
            </a:r>
            <a:r>
              <a:rPr lang="en-US" dirty="0" smtClean="0"/>
              <a:t>1 of the instructions – correlate the reflection from the water bottom (sea floor)</a:t>
            </a:r>
            <a:r>
              <a:rPr lang="en-US" dirty="0" smtClean="0"/>
              <a:t>.</a:t>
            </a:r>
            <a:r>
              <a:rPr lang="en-US" baseline="0" dirty="0" smtClean="0"/>
              <a:t> </a:t>
            </a:r>
            <a:r>
              <a:rPr lang="en-US" dirty="0" smtClean="0"/>
              <a:t>I </a:t>
            </a:r>
            <a:r>
              <a:rPr lang="en-US" dirty="0" smtClean="0"/>
              <a:t>have tried to mark the first peak (black).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546FEB-ECF4-4B47-8222-7BD374DE7D96}" type="slidenum">
              <a:rPr lang="en-US" altLang="en-US" smtClean="0"/>
              <a:pPr>
                <a:defRPr/>
              </a:pPr>
              <a:t>4</a:t>
            </a:fld>
            <a:endParaRPr lang="en-US" altLang="en-US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Step </a:t>
            </a:r>
            <a:r>
              <a:rPr lang="en-US" dirty="0" smtClean="0"/>
              <a:t>2 – about the water bottom </a:t>
            </a:r>
            <a:r>
              <a:rPr lang="en-US" dirty="0" smtClean="0"/>
              <a:t>multiple.</a:t>
            </a:r>
            <a:r>
              <a:rPr lang="en-US" baseline="0" dirty="0" smtClean="0"/>
              <a:t> </a:t>
            </a:r>
            <a:r>
              <a:rPr lang="en-US" dirty="0" smtClean="0"/>
              <a:t>The </a:t>
            </a:r>
            <a:r>
              <a:rPr lang="en-US" dirty="0" smtClean="0"/>
              <a:t>first animation shows</a:t>
            </a:r>
            <a:r>
              <a:rPr lang="en-US" baseline="0" dirty="0" smtClean="0"/>
              <a:t> the path of the water bottom reflection near the left end of the </a:t>
            </a:r>
            <a:r>
              <a:rPr lang="en-US" baseline="0" dirty="0" smtClean="0"/>
              <a:t>line. The </a:t>
            </a:r>
            <a:r>
              <a:rPr lang="en-US" baseline="0" dirty="0" smtClean="0"/>
              <a:t>second animation shows the path for the water bottom multiple – twice down plus twice </a:t>
            </a:r>
            <a:r>
              <a:rPr lang="en-US" baseline="0" dirty="0" smtClean="0"/>
              <a:t>up. The </a:t>
            </a:r>
            <a:r>
              <a:rPr lang="en-US" baseline="0" dirty="0" smtClean="0"/>
              <a:t>third animation shows where </a:t>
            </a:r>
            <a:r>
              <a:rPr lang="en-US" baseline="0" dirty="0" smtClean="0"/>
              <a:t>the water bottom (WB) </a:t>
            </a:r>
            <a:r>
              <a:rPr lang="en-US" baseline="0" dirty="0" smtClean="0"/>
              <a:t>multiple would plot on the seismic line – </a:t>
            </a:r>
            <a:r>
              <a:rPr lang="en-US" baseline="0" dirty="0" smtClean="0"/>
              <a:t>two (2) </a:t>
            </a:r>
            <a:r>
              <a:rPr lang="en-US" baseline="0" dirty="0" smtClean="0"/>
              <a:t>times water bottom </a:t>
            </a:r>
            <a:r>
              <a:rPr lang="en-US" baseline="0" dirty="0" smtClean="0"/>
              <a:t>time. In the </a:t>
            </a:r>
            <a:r>
              <a:rPr lang="en-US" baseline="0" dirty="0" smtClean="0"/>
              <a:t>fourth </a:t>
            </a:r>
            <a:r>
              <a:rPr lang="en-US" baseline="0" dirty="0" smtClean="0"/>
              <a:t>animation, </a:t>
            </a:r>
            <a:r>
              <a:rPr lang="en-US" baseline="0" dirty="0" smtClean="0"/>
              <a:t>make note of a “squiggle” on the sea floor that appears at </a:t>
            </a:r>
            <a:r>
              <a:rPr lang="en-US" baseline="0" dirty="0" smtClean="0"/>
              <a:t>two (2) </a:t>
            </a:r>
            <a:r>
              <a:rPr lang="en-US" baseline="0" dirty="0" smtClean="0"/>
              <a:t>times the WB </a:t>
            </a:r>
            <a:r>
              <a:rPr lang="en-US" baseline="0" dirty="0" smtClean="0"/>
              <a:t>time. Finally</a:t>
            </a:r>
            <a:r>
              <a:rPr lang="en-US" baseline="0" dirty="0" smtClean="0"/>
              <a:t>, the position of the WB multiple is </a:t>
            </a:r>
            <a:r>
              <a:rPr lang="en-US" baseline="0" dirty="0" smtClean="0"/>
              <a:t>drawn as </a:t>
            </a:r>
            <a:r>
              <a:rPr lang="en-US" baseline="0" dirty="0" smtClean="0"/>
              <a:t>a dashed line.</a:t>
            </a: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546FEB-ECF4-4B47-8222-7BD374DE7D96}" type="slidenum">
              <a:rPr lang="en-US" altLang="en-US" smtClean="0"/>
              <a:pPr>
                <a:defRPr/>
              </a:pPr>
              <a:t>5</a:t>
            </a:fld>
            <a:endParaRPr lang="en-US" altLang="en-US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Step </a:t>
            </a:r>
            <a:r>
              <a:rPr lang="en-US" dirty="0" smtClean="0"/>
              <a:t>3 – </a:t>
            </a:r>
            <a:r>
              <a:rPr lang="en-US" dirty="0" smtClean="0"/>
              <a:t>three (3) </a:t>
            </a:r>
            <a:r>
              <a:rPr lang="en-US" dirty="0" smtClean="0"/>
              <a:t>deep </a:t>
            </a:r>
            <a:r>
              <a:rPr lang="en-US" dirty="0" smtClean="0"/>
              <a:t>faults.</a:t>
            </a:r>
            <a:r>
              <a:rPr lang="en-US" baseline="0" dirty="0" smtClean="0"/>
              <a:t> </a:t>
            </a:r>
            <a:r>
              <a:rPr lang="en-US" dirty="0" smtClean="0"/>
              <a:t>These </a:t>
            </a:r>
            <a:r>
              <a:rPr lang="en-US" dirty="0" smtClean="0"/>
              <a:t>are basement-involved normal faults associated with the opening of the North Atlantic.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546FEB-ECF4-4B47-8222-7BD374DE7D96}" type="slidenum">
              <a:rPr lang="en-US" altLang="en-US" smtClean="0"/>
              <a:pPr>
                <a:defRPr/>
              </a:pPr>
              <a:t>6</a:t>
            </a:fld>
            <a:endParaRPr lang="en-US" altLang="en-US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Step </a:t>
            </a:r>
            <a:r>
              <a:rPr lang="en-US" dirty="0" smtClean="0"/>
              <a:t>3 – four </a:t>
            </a:r>
            <a:r>
              <a:rPr lang="en-US" dirty="0" smtClean="0"/>
              <a:t>(4) shallow faults.</a:t>
            </a:r>
            <a:r>
              <a:rPr lang="en-US" baseline="0" dirty="0" smtClean="0"/>
              <a:t> </a:t>
            </a:r>
            <a:r>
              <a:rPr lang="en-US" dirty="0" smtClean="0"/>
              <a:t>These </a:t>
            </a:r>
            <a:r>
              <a:rPr lang="en-US" dirty="0" smtClean="0"/>
              <a:t>are basement-</a:t>
            </a:r>
            <a:r>
              <a:rPr lang="en-US" dirty="0" smtClean="0"/>
              <a:t>detached </a:t>
            </a:r>
            <a:r>
              <a:rPr lang="en-US" dirty="0" smtClean="0"/>
              <a:t>normal faults associated with slumping during rapid deposition.</a:t>
            </a: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546FEB-ECF4-4B47-8222-7BD374DE7D96}" type="slidenum">
              <a:rPr lang="en-US" altLang="en-US" smtClean="0"/>
              <a:pPr>
                <a:defRPr/>
              </a:pPr>
              <a:t>7</a:t>
            </a:fld>
            <a:endParaRPr lang="en-US" altLang="en-US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just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Note </a:t>
            </a:r>
            <a:r>
              <a:rPr lang="en-US" dirty="0" smtClean="0"/>
              <a:t>the strong blacks that are nearly horizontal near the center of Line </a:t>
            </a:r>
            <a:r>
              <a:rPr lang="en-US" dirty="0" smtClean="0"/>
              <a:t>C.</a:t>
            </a:r>
            <a:r>
              <a:rPr lang="en-US" baseline="0" dirty="0" smtClean="0"/>
              <a:t> </a:t>
            </a:r>
            <a:r>
              <a:rPr lang="en-US" dirty="0" smtClean="0"/>
              <a:t>Several </a:t>
            </a:r>
            <a:r>
              <a:rPr lang="en-US" dirty="0" smtClean="0"/>
              <a:t>of these peaks are correlated with </a:t>
            </a:r>
            <a:r>
              <a:rPr lang="en-US" dirty="0" smtClean="0"/>
              <a:t>red.</a:t>
            </a:r>
            <a:r>
              <a:rPr lang="en-US" baseline="0" dirty="0" smtClean="0"/>
              <a:t> </a:t>
            </a:r>
            <a:r>
              <a:rPr lang="en-US" dirty="0" smtClean="0"/>
              <a:t>The </a:t>
            </a:r>
            <a:r>
              <a:rPr lang="en-US" dirty="0" smtClean="0"/>
              <a:t>peaks above are lower amplitude and less continuous. </a:t>
            </a:r>
            <a:r>
              <a:rPr lang="en-US" dirty="0" smtClean="0"/>
              <a:t>They </a:t>
            </a:r>
            <a:r>
              <a:rPr lang="en-US" dirty="0" smtClean="0"/>
              <a:t>also dip down to the </a:t>
            </a:r>
            <a:r>
              <a:rPr lang="en-US" dirty="0" smtClean="0"/>
              <a:t>left.</a:t>
            </a:r>
            <a:r>
              <a:rPr lang="en-US" baseline="0" dirty="0" smtClean="0"/>
              <a:t> </a:t>
            </a:r>
            <a:r>
              <a:rPr lang="en-US" dirty="0" smtClean="0"/>
              <a:t>About five (5) </a:t>
            </a:r>
            <a:r>
              <a:rPr lang="en-US" dirty="0" smtClean="0"/>
              <a:t>“younger” peaks are drawn with an arrow head marking where the reflections </a:t>
            </a:r>
            <a:r>
              <a:rPr lang="en-US" dirty="0" smtClean="0"/>
              <a:t>terminate.</a:t>
            </a:r>
            <a:r>
              <a:rPr lang="en-US" baseline="0" dirty="0" smtClean="0"/>
              <a:t> </a:t>
            </a:r>
            <a:r>
              <a:rPr lang="en-US" dirty="0" smtClean="0"/>
              <a:t>This </a:t>
            </a:r>
            <a:r>
              <a:rPr lang="en-US" dirty="0" smtClean="0"/>
              <a:t>angular discordance is evidence for a significant break in </a:t>
            </a:r>
            <a:r>
              <a:rPr lang="en-US" dirty="0" smtClean="0"/>
              <a:t>deposition.</a:t>
            </a:r>
            <a:r>
              <a:rPr lang="en-US" baseline="0" dirty="0" smtClean="0"/>
              <a:t> </a:t>
            </a:r>
            <a:r>
              <a:rPr lang="en-US" dirty="0" smtClean="0"/>
              <a:t>I </a:t>
            </a:r>
            <a:r>
              <a:rPr lang="en-US" dirty="0" smtClean="0"/>
              <a:t>draw a yellow line to represent a seismic sequence boundary that </a:t>
            </a:r>
            <a:r>
              <a:rPr lang="en-US" dirty="0" smtClean="0"/>
              <a:t>separates</a:t>
            </a:r>
            <a:r>
              <a:rPr lang="en-US" baseline="0" dirty="0" smtClean="0"/>
              <a:t> older</a:t>
            </a:r>
            <a:r>
              <a:rPr lang="en-US" baseline="0" dirty="0" smtClean="0"/>
              <a:t>, high </a:t>
            </a:r>
            <a:r>
              <a:rPr lang="en-US" baseline="0" dirty="0" smtClean="0"/>
              <a:t>amplitude, </a:t>
            </a:r>
            <a:r>
              <a:rPr lang="en-US" baseline="0" dirty="0" smtClean="0"/>
              <a:t>continuous, nearly horizontal reflections below </a:t>
            </a:r>
            <a:r>
              <a:rPr lang="en-US" baseline="0" dirty="0" smtClean="0"/>
              <a:t>from younger</a:t>
            </a:r>
            <a:r>
              <a:rPr lang="en-US" baseline="0" dirty="0" smtClean="0"/>
              <a:t>, lower </a:t>
            </a:r>
            <a:r>
              <a:rPr lang="en-US" baseline="0" dirty="0" smtClean="0"/>
              <a:t>amplitude, </a:t>
            </a:r>
            <a:r>
              <a:rPr lang="en-US" baseline="0" dirty="0" smtClean="0"/>
              <a:t>less continuous, basinward dipping reflections above.</a:t>
            </a: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546FEB-ECF4-4B47-8222-7BD374DE7D96}" type="slidenum">
              <a:rPr lang="en-US" altLang="en-US" smtClean="0"/>
              <a:pPr>
                <a:defRPr/>
              </a:pPr>
              <a:t>8</a:t>
            </a:fld>
            <a:endParaRPr lang="en-US" altLang="en-US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I </a:t>
            </a:r>
            <a:r>
              <a:rPr lang="en-US" dirty="0" smtClean="0"/>
              <a:t>have moved </a:t>
            </a:r>
            <a:r>
              <a:rPr lang="en-US" dirty="0" smtClean="0"/>
              <a:t>the image slightly </a:t>
            </a:r>
            <a:r>
              <a:rPr lang="en-US" dirty="0" smtClean="0"/>
              <a:t>to the right, showing some of the interpretation made on the previous </a:t>
            </a:r>
            <a:r>
              <a:rPr lang="en-US" dirty="0" smtClean="0"/>
              <a:t>slide.</a:t>
            </a:r>
            <a:r>
              <a:rPr lang="en-US" baseline="0" dirty="0" smtClean="0"/>
              <a:t> </a:t>
            </a:r>
            <a:r>
              <a:rPr lang="en-US" dirty="0" smtClean="0"/>
              <a:t>There </a:t>
            </a:r>
            <a:r>
              <a:rPr lang="en-US" dirty="0" smtClean="0"/>
              <a:t>are some strong reflections that dip steeply down to the </a:t>
            </a:r>
            <a:r>
              <a:rPr lang="en-US" dirty="0" smtClean="0"/>
              <a:t>left.</a:t>
            </a:r>
            <a:r>
              <a:rPr lang="en-US" baseline="0" dirty="0" smtClean="0"/>
              <a:t> </a:t>
            </a:r>
            <a:r>
              <a:rPr lang="en-US" dirty="0" smtClean="0"/>
              <a:t>There </a:t>
            </a:r>
            <a:r>
              <a:rPr lang="en-US" dirty="0" smtClean="0"/>
              <a:t>are lower </a:t>
            </a:r>
            <a:r>
              <a:rPr lang="en-US" dirty="0" smtClean="0"/>
              <a:t>amplitude, less </a:t>
            </a:r>
            <a:r>
              <a:rPr lang="en-US" dirty="0" smtClean="0"/>
              <a:t>continuous reflections above that have a slightly lower dip </a:t>
            </a:r>
            <a:r>
              <a:rPr lang="en-US" dirty="0" smtClean="0"/>
              <a:t>angle.</a:t>
            </a:r>
            <a:r>
              <a:rPr lang="en-US" baseline="0" dirty="0" smtClean="0"/>
              <a:t> </a:t>
            </a:r>
            <a:r>
              <a:rPr lang="en-US" dirty="0" smtClean="0"/>
              <a:t>Again, </a:t>
            </a:r>
            <a:r>
              <a:rPr lang="en-US" dirty="0" smtClean="0"/>
              <a:t>I use arrow heads to mark where the shallower (younger) reflections </a:t>
            </a:r>
            <a:r>
              <a:rPr lang="en-US" dirty="0" smtClean="0"/>
              <a:t>terminate.</a:t>
            </a:r>
            <a:r>
              <a:rPr lang="en-US" baseline="0" dirty="0" smtClean="0"/>
              <a:t> </a:t>
            </a:r>
            <a:r>
              <a:rPr lang="en-US" dirty="0" smtClean="0"/>
              <a:t>This provides </a:t>
            </a:r>
            <a:r>
              <a:rPr lang="en-US" dirty="0" smtClean="0"/>
              <a:t>more evidence for a significant break in </a:t>
            </a:r>
            <a:r>
              <a:rPr lang="en-US" dirty="0" smtClean="0"/>
              <a:t>deposition.</a:t>
            </a:r>
            <a:r>
              <a:rPr lang="en-US" baseline="0" dirty="0" smtClean="0"/>
              <a:t> </a:t>
            </a:r>
            <a:r>
              <a:rPr lang="en-US" dirty="0" smtClean="0"/>
              <a:t>It </a:t>
            </a:r>
            <a:r>
              <a:rPr lang="en-US" dirty="0" smtClean="0"/>
              <a:t>turns out that both breaks in deposition are related to the same seismic sequence boundary.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546FEB-ECF4-4B47-8222-7BD374DE7D96}" type="slidenum">
              <a:rPr lang="en-US" altLang="en-US" smtClean="0"/>
              <a:pPr>
                <a:defRPr/>
              </a:pPr>
              <a:t>9</a:t>
            </a:fld>
            <a:endParaRPr lang="en-US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201794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theme" Target="../theme/theme1.xml"/><Relationship Id="rId5" Type="http://schemas.openxmlformats.org/officeDocument/2006/relationships/image" Target="../media/image1.png"/><Relationship Id="rId6" Type="http://schemas.openxmlformats.org/officeDocument/2006/relationships/image" Target="../media/image2.png"/><Relationship Id="rId7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FEFF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1"/>
          <p:cNvPicPr>
            <a:picLocks noChangeAspect="1"/>
          </p:cNvPicPr>
          <p:nvPr userDrawn="1"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4000" cy="74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304800"/>
            <a:ext cx="77724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576263" y="1520825"/>
            <a:ext cx="7772400" cy="3694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1029" name="Line 12"/>
          <p:cNvSpPr>
            <a:spLocks noChangeShapeType="1"/>
          </p:cNvSpPr>
          <p:nvPr/>
        </p:nvSpPr>
        <p:spPr bwMode="auto">
          <a:xfrm>
            <a:off x="130175" y="822325"/>
            <a:ext cx="8737600" cy="0"/>
          </a:xfrm>
          <a:prstGeom prst="line">
            <a:avLst/>
          </a:prstGeom>
          <a:noFill/>
          <a:ln w="28575" cmpd="thickThin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  <p:pic>
        <p:nvPicPr>
          <p:cNvPr id="1031" name="Picture 2"/>
          <p:cNvPicPr>
            <a:picLocks noChangeAspect="1" noChangeArrowheads="1"/>
          </p:cNvPicPr>
          <p:nvPr userDrawn="1"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001000" y="219075"/>
            <a:ext cx="1104900" cy="414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2" name="Picture 7"/>
          <p:cNvPicPr>
            <a:picLocks noChangeAspect="1" noChangeArrowheads="1"/>
          </p:cNvPicPr>
          <p:nvPr userDrawn="1"/>
        </p:nvPicPr>
        <p:blipFill>
          <a:blip r:embed="rId7" cstate="print"/>
          <a:srcRect l="13528" t="-7864" r="11754"/>
          <a:stretch>
            <a:fillRect/>
          </a:stretch>
        </p:blipFill>
        <p:spPr bwMode="auto">
          <a:xfrm>
            <a:off x="3132138" y="6513513"/>
            <a:ext cx="2941637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Slide Number Placeholder 4"/>
          <p:cNvSpPr txBox="1">
            <a:spLocks noGrp="1"/>
          </p:cNvSpPr>
          <p:nvPr userDrawn="1"/>
        </p:nvSpPr>
        <p:spPr bwMode="auto">
          <a:xfrm>
            <a:off x="8313738" y="6513513"/>
            <a:ext cx="792162" cy="341312"/>
          </a:xfrm>
          <a:prstGeom prst="rect">
            <a:avLst/>
          </a:prstGeom>
          <a:noFill/>
          <a:ln>
            <a:noFill/>
          </a:ln>
          <a:extLst/>
        </p:spPr>
        <p:txBody>
          <a:bodyPr/>
          <a:lstStyle/>
          <a:p>
            <a:pPr eaLnBrk="1" hangingPunct="1">
              <a:defRPr/>
            </a:pPr>
            <a:fld id="{4E516FF7-73EC-4CEF-ADC0-8325B11964C7}" type="slidenum">
              <a:rPr lang="en-US" altLang="en-US" sz="1100">
                <a:latin typeface="Verdana" pitchFamily="34" charset="0"/>
              </a:rPr>
              <a:pPr eaLnBrk="1" hangingPunct="1">
                <a:defRPr/>
              </a:pPr>
              <a:t>‹#›</a:t>
            </a:fld>
            <a:endParaRPr lang="en-US" altLang="en-US" sz="1100" dirty="0">
              <a:latin typeface="Verdana" pitchFamily="34" charset="0"/>
            </a:endParaRPr>
          </a:p>
        </p:txBody>
      </p:sp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52388" y="6513513"/>
            <a:ext cx="1127125" cy="26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100" dirty="0">
                <a:latin typeface="Verdana" pitchFamily="34" charset="0"/>
                <a:ea typeface="Verdana" pitchFamily="34" charset="0"/>
                <a:cs typeface="Verdana" pitchFamily="34" charset="0"/>
              </a:rPr>
              <a:t>FWSchroeder</a:t>
            </a:r>
          </a:p>
        </p:txBody>
      </p:sp>
      <p:sp>
        <p:nvSpPr>
          <p:cNvPr id="1035" name="Line 12"/>
          <p:cNvSpPr>
            <a:spLocks noChangeShapeType="1"/>
          </p:cNvSpPr>
          <p:nvPr userDrawn="1"/>
        </p:nvSpPr>
        <p:spPr bwMode="auto">
          <a:xfrm>
            <a:off x="130175" y="6489700"/>
            <a:ext cx="8807450" cy="15875"/>
          </a:xfrm>
          <a:prstGeom prst="line">
            <a:avLst/>
          </a:prstGeom>
          <a:noFill/>
          <a:ln w="28575" cmpd="thickThin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Tahoma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Tahoma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Tahoma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Tahoma" pitchFamily="34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FF00"/>
          </a:solidFill>
          <a:latin typeface="Tahoma" pitchFamily="34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FF00"/>
          </a:solidFill>
          <a:latin typeface="Tahoma" pitchFamily="34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FF00"/>
          </a:solidFill>
          <a:latin typeface="Tahoma" pitchFamily="34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FF00"/>
          </a:solidFill>
          <a:latin typeface="Tahom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8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4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6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6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Exercise 21</a:t>
            </a:r>
          </a:p>
        </p:txBody>
      </p:sp>
      <p:grpSp>
        <p:nvGrpSpPr>
          <p:cNvPr id="2058" name="Group 14"/>
          <p:cNvGrpSpPr>
            <a:grpSpLocks/>
          </p:cNvGrpSpPr>
          <p:nvPr/>
        </p:nvGrpSpPr>
        <p:grpSpPr bwMode="auto">
          <a:xfrm>
            <a:off x="479686" y="1222375"/>
            <a:ext cx="8124668" cy="765175"/>
            <a:chOff x="1104900" y="1266092"/>
            <a:chExt cx="6924675" cy="764931"/>
          </a:xfrm>
        </p:grpSpPr>
        <p:sp>
          <p:nvSpPr>
            <p:cNvPr id="16" name="Rectangle 15"/>
            <p:cNvSpPr/>
            <p:nvPr/>
          </p:nvSpPr>
          <p:spPr>
            <a:xfrm>
              <a:off x="1104900" y="1266092"/>
              <a:ext cx="6924675" cy="764931"/>
            </a:xfrm>
            <a:prstGeom prst="rect">
              <a:avLst/>
            </a:prstGeom>
            <a:solidFill>
              <a:srgbClr val="000000">
                <a:alpha val="80000"/>
              </a:srgbClr>
            </a:solidFill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 dirty="0"/>
            </a:p>
          </p:txBody>
        </p:sp>
        <p:sp>
          <p:nvSpPr>
            <p:cNvPr id="2060" name="WordArt 7"/>
            <p:cNvSpPr>
              <a:spLocks noChangeArrowheads="1" noChangeShapeType="1" noTextEdit="1"/>
            </p:cNvSpPr>
            <p:nvPr/>
          </p:nvSpPr>
          <p:spPr bwMode="auto">
            <a:xfrm>
              <a:off x="1383116" y="1404517"/>
              <a:ext cx="6431113" cy="52705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sz="3200" b="1" kern="10" dirty="0" smtClean="0">
                  <a:ln w="12700">
                    <a:solidFill>
                      <a:srgbClr val="EAEAEA"/>
                    </a:solidFill>
                    <a:round/>
                    <a:headEnd/>
                    <a:tailEnd/>
                  </a:ln>
                  <a:gradFill rotWithShape="1">
                    <a:gsLst>
                      <a:gs pos="0">
                        <a:srgbClr val="A603AB"/>
                      </a:gs>
                      <a:gs pos="12000">
                        <a:srgbClr val="E81766"/>
                      </a:gs>
                      <a:gs pos="27000">
                        <a:srgbClr val="EE3F17"/>
                      </a:gs>
                      <a:gs pos="48000">
                        <a:srgbClr val="FFFF00"/>
                      </a:gs>
                      <a:gs pos="64999">
                        <a:srgbClr val="1A8D48"/>
                      </a:gs>
                      <a:gs pos="78999">
                        <a:srgbClr val="0819FB"/>
                      </a:gs>
                      <a:gs pos="100000">
                        <a:srgbClr val="A603AB"/>
                      </a:gs>
                    </a:gsLst>
                    <a:lin ang="0" scaled="1"/>
                  </a:gradFill>
                  <a:effectLst>
                    <a:outerShdw dist="35921" dir="2700000" sy="50000" kx="2115830" algn="bl" rotWithShape="0">
                      <a:srgbClr val="C0C0C0">
                        <a:alpha val="79999"/>
                      </a:srgbClr>
                    </a:outerShdw>
                  </a:effectLst>
                  <a:latin typeface="Arial Black"/>
                </a:rPr>
                <a:t>Identifying </a:t>
              </a:r>
              <a:r>
                <a:rPr lang="en-US" sz="3200" b="1" kern="10" dirty="0" smtClean="0">
                  <a:ln w="12700">
                    <a:solidFill>
                      <a:srgbClr val="EAEAEA"/>
                    </a:solidFill>
                    <a:round/>
                    <a:headEnd/>
                    <a:tailEnd/>
                  </a:ln>
                  <a:gradFill rotWithShape="1">
                    <a:gsLst>
                      <a:gs pos="0">
                        <a:srgbClr val="A603AB"/>
                      </a:gs>
                      <a:gs pos="12000">
                        <a:srgbClr val="E81766"/>
                      </a:gs>
                      <a:gs pos="27000">
                        <a:srgbClr val="EE3F17"/>
                      </a:gs>
                      <a:gs pos="48000">
                        <a:srgbClr val="FFFF00"/>
                      </a:gs>
                      <a:gs pos="64999">
                        <a:srgbClr val="1A8D48"/>
                      </a:gs>
                      <a:gs pos="78999">
                        <a:srgbClr val="0819FB"/>
                      </a:gs>
                      <a:gs pos="100000">
                        <a:srgbClr val="A603AB"/>
                      </a:gs>
                    </a:gsLst>
                    <a:lin ang="0" scaled="1"/>
                  </a:gradFill>
                  <a:effectLst>
                    <a:outerShdw dist="35921" dir="2700000" sy="50000" kx="2115830" algn="bl" rotWithShape="0">
                      <a:srgbClr val="C0C0C0">
                        <a:alpha val="79999"/>
                      </a:srgbClr>
                    </a:outerShdw>
                  </a:effectLst>
                  <a:latin typeface="Arial Black"/>
                </a:rPr>
                <a:t>Sequence Boundaries</a:t>
              </a:r>
              <a:endParaRPr lang="en-US" sz="3200" b="1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 Black"/>
              </a:endParaRPr>
            </a:p>
          </p:txBody>
        </p:sp>
      </p:grpSp>
      <p:sp>
        <p:nvSpPr>
          <p:cNvPr id="27" name="TextBox 26"/>
          <p:cNvSpPr txBox="1"/>
          <p:nvPr/>
        </p:nvSpPr>
        <p:spPr>
          <a:xfrm>
            <a:off x="268014" y="2437042"/>
            <a:ext cx="41148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 smtClean="0">
                <a:latin typeface="Comic Sans MS" pitchFamily="66" charset="0"/>
              </a:rPr>
              <a:t>Identifying Seismic Sequence Boundaries</a:t>
            </a:r>
            <a:endParaRPr lang="en-US" sz="4400" dirty="0">
              <a:latin typeface="Comic Sans MS" pitchFamily="66" charset="0"/>
            </a:endParaRPr>
          </a:p>
        </p:txBody>
      </p:sp>
      <p:sp>
        <p:nvSpPr>
          <p:cNvPr id="68" name="Text Box 5"/>
          <p:cNvSpPr txBox="1">
            <a:spLocks noChangeArrowheads="1"/>
          </p:cNvSpPr>
          <p:nvPr/>
        </p:nvSpPr>
        <p:spPr bwMode="auto">
          <a:xfrm>
            <a:off x="451426" y="4763595"/>
            <a:ext cx="7620519" cy="15081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95000"/>
              </a:lnSpc>
              <a:spcBef>
                <a:spcPct val="30000"/>
              </a:spcBef>
            </a:pPr>
            <a:r>
              <a:rPr lang="en-US" sz="2000" b="1" dirty="0">
                <a:solidFill>
                  <a:srgbClr val="0033CC"/>
                </a:solidFill>
                <a:latin typeface="Verdana" pitchFamily="34" charset="0"/>
              </a:rPr>
              <a:t>Your Task:</a:t>
            </a:r>
          </a:p>
          <a:p>
            <a:pPr>
              <a:lnSpc>
                <a:spcPct val="95000"/>
              </a:lnSpc>
              <a:spcBef>
                <a:spcPct val="30000"/>
              </a:spcBef>
            </a:pPr>
            <a:endParaRPr lang="en-US" sz="800" b="1" dirty="0">
              <a:latin typeface="Verdana" pitchFamily="34" charset="0"/>
            </a:endParaRPr>
          </a:p>
          <a:p>
            <a:pPr marL="690563" lvl="1" indent="-233363">
              <a:lnSpc>
                <a:spcPct val="95000"/>
              </a:lnSpc>
              <a:spcBef>
                <a:spcPct val="30000"/>
              </a:spcBef>
              <a:buFontTx/>
              <a:buChar char="•"/>
            </a:pPr>
            <a:r>
              <a:rPr lang="en-US" altLang="en-US" sz="2000" dirty="0" smtClean="0">
                <a:latin typeface="Verdana" panose="020B0604030504040204" pitchFamily="34" charset="0"/>
              </a:rPr>
              <a:t>Use the seismic sequence analysis methodology to map several seismic sequence boundaries on Line C, offshore West Africa</a:t>
            </a:r>
            <a:endParaRPr lang="en-US" sz="2000" dirty="0">
              <a:latin typeface="Verdana" pitchFamily="34" charset="0"/>
            </a:endParaRPr>
          </a:p>
        </p:txBody>
      </p:sp>
      <p:pic>
        <p:nvPicPr>
          <p:cNvPr id="10" name="Picture 5" descr="Line 1-a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786" t="15176" r="2928" b="9294"/>
          <a:stretch>
            <a:fillRect/>
          </a:stretch>
        </p:blipFill>
        <p:spPr bwMode="auto">
          <a:xfrm>
            <a:off x="4552950" y="2282825"/>
            <a:ext cx="3888561" cy="2670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7604" name="Picture 4" descr="Line 1-e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57" t="5902" r="22429" b="16705"/>
          <a:stretch>
            <a:fillRect/>
          </a:stretch>
        </p:blipFill>
        <p:spPr bwMode="auto">
          <a:xfrm>
            <a:off x="0" y="1113439"/>
            <a:ext cx="8775700" cy="5410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Deep Boundary</a:t>
            </a:r>
            <a:endParaRPr lang="en-US" dirty="0"/>
          </a:p>
        </p:txBody>
      </p:sp>
      <p:grpSp>
        <p:nvGrpSpPr>
          <p:cNvPr id="18" name="Group 17"/>
          <p:cNvGrpSpPr/>
          <p:nvPr/>
        </p:nvGrpSpPr>
        <p:grpSpPr>
          <a:xfrm>
            <a:off x="2646302" y="4205082"/>
            <a:ext cx="3314700" cy="2702650"/>
            <a:chOff x="275665" y="3805518"/>
            <a:chExt cx="3314700" cy="2702650"/>
          </a:xfrm>
        </p:grpSpPr>
        <p:sp>
          <p:nvSpPr>
            <p:cNvPr id="4" name="Freeform 3"/>
            <p:cNvSpPr/>
            <p:nvPr/>
          </p:nvSpPr>
          <p:spPr bwMode="auto">
            <a:xfrm>
              <a:off x="963996" y="5160246"/>
              <a:ext cx="785004" cy="345057"/>
            </a:xfrm>
            <a:custGeom>
              <a:avLst/>
              <a:gdLst>
                <a:gd name="connsiteX0" fmla="*/ 0 w 785004"/>
                <a:gd name="connsiteY0" fmla="*/ 345057 h 345057"/>
                <a:gd name="connsiteX1" fmla="*/ 232913 w 785004"/>
                <a:gd name="connsiteY1" fmla="*/ 319178 h 345057"/>
                <a:gd name="connsiteX2" fmla="*/ 396815 w 785004"/>
                <a:gd name="connsiteY2" fmla="*/ 258793 h 345057"/>
                <a:gd name="connsiteX3" fmla="*/ 534838 w 785004"/>
                <a:gd name="connsiteY3" fmla="*/ 215661 h 345057"/>
                <a:gd name="connsiteX4" fmla="*/ 655607 w 785004"/>
                <a:gd name="connsiteY4" fmla="*/ 120770 h 345057"/>
                <a:gd name="connsiteX5" fmla="*/ 785004 w 785004"/>
                <a:gd name="connsiteY5" fmla="*/ 0 h 3450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85004" h="345057">
                  <a:moveTo>
                    <a:pt x="0" y="345057"/>
                  </a:moveTo>
                  <a:cubicBezTo>
                    <a:pt x="83388" y="339306"/>
                    <a:pt x="166777" y="333555"/>
                    <a:pt x="232913" y="319178"/>
                  </a:cubicBezTo>
                  <a:cubicBezTo>
                    <a:pt x="299049" y="304801"/>
                    <a:pt x="346494" y="276046"/>
                    <a:pt x="396815" y="258793"/>
                  </a:cubicBezTo>
                  <a:cubicBezTo>
                    <a:pt x="447136" y="241540"/>
                    <a:pt x="491706" y="238665"/>
                    <a:pt x="534838" y="215661"/>
                  </a:cubicBezTo>
                  <a:cubicBezTo>
                    <a:pt x="577970" y="192657"/>
                    <a:pt x="613913" y="156713"/>
                    <a:pt x="655607" y="120770"/>
                  </a:cubicBezTo>
                  <a:cubicBezTo>
                    <a:pt x="697301" y="84827"/>
                    <a:pt x="741152" y="42413"/>
                    <a:pt x="785004" y="0"/>
                  </a:cubicBezTo>
                </a:path>
              </a:pathLst>
            </a:custGeom>
            <a:noFill/>
            <a:ln w="28575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5" name="Freeform 4"/>
            <p:cNvSpPr/>
            <p:nvPr/>
          </p:nvSpPr>
          <p:spPr bwMode="auto">
            <a:xfrm>
              <a:off x="670698" y="5073982"/>
              <a:ext cx="871268" cy="284672"/>
            </a:xfrm>
            <a:custGeom>
              <a:avLst/>
              <a:gdLst>
                <a:gd name="connsiteX0" fmla="*/ 0 w 871268"/>
                <a:gd name="connsiteY0" fmla="*/ 284672 h 284672"/>
                <a:gd name="connsiteX1" fmla="*/ 250166 w 871268"/>
                <a:gd name="connsiteY1" fmla="*/ 241540 h 284672"/>
                <a:gd name="connsiteX2" fmla="*/ 621102 w 871268"/>
                <a:gd name="connsiteY2" fmla="*/ 138023 h 284672"/>
                <a:gd name="connsiteX3" fmla="*/ 871268 w 871268"/>
                <a:gd name="connsiteY3" fmla="*/ 0 h 284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71268" h="284672">
                  <a:moveTo>
                    <a:pt x="0" y="284672"/>
                  </a:moveTo>
                  <a:cubicBezTo>
                    <a:pt x="73324" y="275326"/>
                    <a:pt x="146649" y="265981"/>
                    <a:pt x="250166" y="241540"/>
                  </a:cubicBezTo>
                  <a:cubicBezTo>
                    <a:pt x="353683" y="217099"/>
                    <a:pt x="517585" y="178280"/>
                    <a:pt x="621102" y="138023"/>
                  </a:cubicBezTo>
                  <a:cubicBezTo>
                    <a:pt x="724619" y="97766"/>
                    <a:pt x="797943" y="48883"/>
                    <a:pt x="871268" y="0"/>
                  </a:cubicBezTo>
                </a:path>
              </a:pathLst>
            </a:custGeom>
            <a:noFill/>
            <a:ln w="28575" cap="flat" cmpd="sng" algn="ctr">
              <a:solidFill>
                <a:srgbClr val="FF0000"/>
              </a:solidFill>
              <a:prstDash val="solid"/>
              <a:round/>
              <a:headEnd type="arrow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6" name="Freeform 5"/>
            <p:cNvSpPr/>
            <p:nvPr/>
          </p:nvSpPr>
          <p:spPr bwMode="auto">
            <a:xfrm>
              <a:off x="522116" y="4909989"/>
              <a:ext cx="1177748" cy="408431"/>
            </a:xfrm>
            <a:custGeom>
              <a:avLst/>
              <a:gdLst>
                <a:gd name="connsiteX0" fmla="*/ 0 w 1177748"/>
                <a:gd name="connsiteY0" fmla="*/ 408431 h 408431"/>
                <a:gd name="connsiteX1" fmla="*/ 277978 w 1177748"/>
                <a:gd name="connsiteY1" fmla="*/ 349910 h 408431"/>
                <a:gd name="connsiteX2" fmla="*/ 497434 w 1177748"/>
                <a:gd name="connsiteY2" fmla="*/ 291388 h 408431"/>
                <a:gd name="connsiteX3" fmla="*/ 724205 w 1177748"/>
                <a:gd name="connsiteY3" fmla="*/ 225551 h 408431"/>
                <a:gd name="connsiteX4" fmla="*/ 980237 w 1177748"/>
                <a:gd name="connsiteY4" fmla="*/ 93878 h 408431"/>
                <a:gd name="connsiteX5" fmla="*/ 1060704 w 1177748"/>
                <a:gd name="connsiteY5" fmla="*/ 13411 h 408431"/>
                <a:gd name="connsiteX6" fmla="*/ 1177748 w 1177748"/>
                <a:gd name="connsiteY6" fmla="*/ 13411 h 4084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77748" h="408431">
                  <a:moveTo>
                    <a:pt x="0" y="408431"/>
                  </a:moveTo>
                  <a:cubicBezTo>
                    <a:pt x="97536" y="388924"/>
                    <a:pt x="195072" y="369417"/>
                    <a:pt x="277978" y="349910"/>
                  </a:cubicBezTo>
                  <a:cubicBezTo>
                    <a:pt x="360884" y="330403"/>
                    <a:pt x="423063" y="312114"/>
                    <a:pt x="497434" y="291388"/>
                  </a:cubicBezTo>
                  <a:cubicBezTo>
                    <a:pt x="571805" y="270662"/>
                    <a:pt x="643738" y="258469"/>
                    <a:pt x="724205" y="225551"/>
                  </a:cubicBezTo>
                  <a:cubicBezTo>
                    <a:pt x="804672" y="192633"/>
                    <a:pt x="924154" y="129235"/>
                    <a:pt x="980237" y="93878"/>
                  </a:cubicBezTo>
                  <a:cubicBezTo>
                    <a:pt x="1036320" y="58521"/>
                    <a:pt x="1027786" y="26822"/>
                    <a:pt x="1060704" y="13411"/>
                  </a:cubicBezTo>
                  <a:cubicBezTo>
                    <a:pt x="1093622" y="0"/>
                    <a:pt x="1135685" y="6705"/>
                    <a:pt x="1177748" y="13411"/>
                  </a:cubicBezTo>
                </a:path>
              </a:pathLst>
            </a:custGeom>
            <a:noFill/>
            <a:ln w="28575" cap="flat" cmpd="sng" algn="ctr">
              <a:solidFill>
                <a:srgbClr val="FF0000"/>
              </a:solidFill>
              <a:prstDash val="solid"/>
              <a:round/>
              <a:headEnd type="arrow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7" name="Freeform 6"/>
            <p:cNvSpPr/>
            <p:nvPr/>
          </p:nvSpPr>
          <p:spPr bwMode="auto">
            <a:xfrm>
              <a:off x="275665" y="5385547"/>
              <a:ext cx="611841" cy="85164"/>
            </a:xfrm>
            <a:custGeom>
              <a:avLst/>
              <a:gdLst>
                <a:gd name="connsiteX0" fmla="*/ 0 w 611841"/>
                <a:gd name="connsiteY0" fmla="*/ 0 h 85164"/>
                <a:gd name="connsiteX1" fmla="*/ 295835 w 611841"/>
                <a:gd name="connsiteY1" fmla="*/ 47065 h 85164"/>
                <a:gd name="connsiteX2" fmla="*/ 510988 w 611841"/>
                <a:gd name="connsiteY2" fmla="*/ 80682 h 85164"/>
                <a:gd name="connsiteX3" fmla="*/ 611841 w 611841"/>
                <a:gd name="connsiteY3" fmla="*/ 73959 h 851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11841" h="85164">
                  <a:moveTo>
                    <a:pt x="0" y="0"/>
                  </a:moveTo>
                  <a:lnTo>
                    <a:pt x="295835" y="47065"/>
                  </a:lnTo>
                  <a:cubicBezTo>
                    <a:pt x="381000" y="60512"/>
                    <a:pt x="458320" y="76200"/>
                    <a:pt x="510988" y="80682"/>
                  </a:cubicBezTo>
                  <a:cubicBezTo>
                    <a:pt x="563656" y="85164"/>
                    <a:pt x="587748" y="79561"/>
                    <a:pt x="611841" y="73959"/>
                  </a:cubicBezTo>
                </a:path>
              </a:pathLst>
            </a:custGeom>
            <a:noFill/>
            <a:ln w="28575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8" name="Freeform 7"/>
            <p:cNvSpPr/>
            <p:nvPr/>
          </p:nvSpPr>
          <p:spPr bwMode="auto">
            <a:xfrm>
              <a:off x="1277574" y="5498075"/>
              <a:ext cx="244548" cy="1010093"/>
            </a:xfrm>
            <a:custGeom>
              <a:avLst/>
              <a:gdLst>
                <a:gd name="connsiteX0" fmla="*/ 244548 w 244548"/>
                <a:gd name="connsiteY0" fmla="*/ 0 h 1010093"/>
                <a:gd name="connsiteX1" fmla="*/ 0 w 244548"/>
                <a:gd name="connsiteY1" fmla="*/ 1010093 h 1010093"/>
                <a:gd name="connsiteX2" fmla="*/ 0 w 244548"/>
                <a:gd name="connsiteY2" fmla="*/ 1010093 h 1010093"/>
                <a:gd name="connsiteX3" fmla="*/ 0 w 244548"/>
                <a:gd name="connsiteY3" fmla="*/ 1010093 h 10100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4548" h="1010093">
                  <a:moveTo>
                    <a:pt x="244548" y="0"/>
                  </a:moveTo>
                  <a:lnTo>
                    <a:pt x="0" y="1010093"/>
                  </a:lnTo>
                  <a:lnTo>
                    <a:pt x="0" y="1010093"/>
                  </a:lnTo>
                  <a:lnTo>
                    <a:pt x="0" y="1010093"/>
                  </a:lnTo>
                </a:path>
              </a:pathLst>
            </a:custGeom>
            <a:solidFill>
              <a:schemeClr val="accent1"/>
            </a:solidFill>
            <a:ln w="571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9" name="Freeform 8"/>
            <p:cNvSpPr/>
            <p:nvPr/>
          </p:nvSpPr>
          <p:spPr bwMode="auto">
            <a:xfrm flipH="1">
              <a:off x="841639" y="5423647"/>
              <a:ext cx="389860" cy="964019"/>
            </a:xfrm>
            <a:custGeom>
              <a:avLst/>
              <a:gdLst>
                <a:gd name="connsiteX0" fmla="*/ 244548 w 244548"/>
                <a:gd name="connsiteY0" fmla="*/ 0 h 1010093"/>
                <a:gd name="connsiteX1" fmla="*/ 0 w 244548"/>
                <a:gd name="connsiteY1" fmla="*/ 1010093 h 1010093"/>
                <a:gd name="connsiteX2" fmla="*/ 0 w 244548"/>
                <a:gd name="connsiteY2" fmla="*/ 1010093 h 1010093"/>
                <a:gd name="connsiteX3" fmla="*/ 0 w 244548"/>
                <a:gd name="connsiteY3" fmla="*/ 1010093 h 10100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4548" h="1010093">
                  <a:moveTo>
                    <a:pt x="244548" y="0"/>
                  </a:moveTo>
                  <a:lnTo>
                    <a:pt x="0" y="1010093"/>
                  </a:lnTo>
                  <a:lnTo>
                    <a:pt x="0" y="1010093"/>
                  </a:lnTo>
                  <a:lnTo>
                    <a:pt x="0" y="1010093"/>
                  </a:lnTo>
                </a:path>
              </a:pathLst>
            </a:custGeom>
            <a:solidFill>
              <a:schemeClr val="accent1"/>
            </a:solidFill>
            <a:ln w="571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10" name="Freeform 9"/>
            <p:cNvSpPr/>
            <p:nvPr/>
          </p:nvSpPr>
          <p:spPr bwMode="auto">
            <a:xfrm>
              <a:off x="275665" y="5170394"/>
              <a:ext cx="1418664" cy="310402"/>
            </a:xfrm>
            <a:custGeom>
              <a:avLst/>
              <a:gdLst>
                <a:gd name="connsiteX0" fmla="*/ 0 w 1418664"/>
                <a:gd name="connsiteY0" fmla="*/ 168088 h 310402"/>
                <a:gd name="connsiteX1" fmla="*/ 302559 w 1418664"/>
                <a:gd name="connsiteY1" fmla="*/ 242047 h 310402"/>
                <a:gd name="connsiteX2" fmla="*/ 564776 w 1418664"/>
                <a:gd name="connsiteY2" fmla="*/ 282388 h 310402"/>
                <a:gd name="connsiteX3" fmla="*/ 685800 w 1418664"/>
                <a:gd name="connsiteY3" fmla="*/ 309282 h 310402"/>
                <a:gd name="connsiteX4" fmla="*/ 927847 w 1418664"/>
                <a:gd name="connsiteY4" fmla="*/ 275665 h 310402"/>
                <a:gd name="connsiteX5" fmla="*/ 1169894 w 1418664"/>
                <a:gd name="connsiteY5" fmla="*/ 201706 h 310402"/>
                <a:gd name="connsiteX6" fmla="*/ 1418664 w 1418664"/>
                <a:gd name="connsiteY6" fmla="*/ 0 h 3104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18664" h="310402">
                  <a:moveTo>
                    <a:pt x="0" y="168088"/>
                  </a:moveTo>
                  <a:cubicBezTo>
                    <a:pt x="104215" y="195542"/>
                    <a:pt x="208430" y="222997"/>
                    <a:pt x="302559" y="242047"/>
                  </a:cubicBezTo>
                  <a:cubicBezTo>
                    <a:pt x="396688" y="261097"/>
                    <a:pt x="500903" y="271182"/>
                    <a:pt x="564776" y="282388"/>
                  </a:cubicBezTo>
                  <a:cubicBezTo>
                    <a:pt x="628649" y="293594"/>
                    <a:pt x="625288" y="310402"/>
                    <a:pt x="685800" y="309282"/>
                  </a:cubicBezTo>
                  <a:cubicBezTo>
                    <a:pt x="746312" y="308162"/>
                    <a:pt x="847165" y="293594"/>
                    <a:pt x="927847" y="275665"/>
                  </a:cubicBezTo>
                  <a:cubicBezTo>
                    <a:pt x="1008529" y="257736"/>
                    <a:pt x="1088091" y="247650"/>
                    <a:pt x="1169894" y="201706"/>
                  </a:cubicBezTo>
                  <a:cubicBezTo>
                    <a:pt x="1251697" y="155762"/>
                    <a:pt x="1335180" y="77881"/>
                    <a:pt x="1418664" y="0"/>
                  </a:cubicBezTo>
                </a:path>
              </a:pathLst>
            </a:custGeom>
            <a:noFill/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11" name="Freeform 10"/>
            <p:cNvSpPr/>
            <p:nvPr/>
          </p:nvSpPr>
          <p:spPr bwMode="auto">
            <a:xfrm>
              <a:off x="1956547" y="3832412"/>
              <a:ext cx="1633818" cy="1196788"/>
            </a:xfrm>
            <a:custGeom>
              <a:avLst/>
              <a:gdLst>
                <a:gd name="connsiteX0" fmla="*/ 1633818 w 1633818"/>
                <a:gd name="connsiteY0" fmla="*/ 0 h 1196788"/>
                <a:gd name="connsiteX1" fmla="*/ 1452282 w 1633818"/>
                <a:gd name="connsiteY1" fmla="*/ 201706 h 1196788"/>
                <a:gd name="connsiteX2" fmla="*/ 1230406 w 1633818"/>
                <a:gd name="connsiteY2" fmla="*/ 416859 h 1196788"/>
                <a:gd name="connsiteX3" fmla="*/ 1048871 w 1633818"/>
                <a:gd name="connsiteY3" fmla="*/ 558053 h 1196788"/>
                <a:gd name="connsiteX4" fmla="*/ 948018 w 1633818"/>
                <a:gd name="connsiteY4" fmla="*/ 665629 h 1196788"/>
                <a:gd name="connsiteX5" fmla="*/ 826994 w 1633818"/>
                <a:gd name="connsiteY5" fmla="*/ 705970 h 1196788"/>
                <a:gd name="connsiteX6" fmla="*/ 726141 w 1633818"/>
                <a:gd name="connsiteY6" fmla="*/ 793376 h 1196788"/>
                <a:gd name="connsiteX7" fmla="*/ 578224 w 1633818"/>
                <a:gd name="connsiteY7" fmla="*/ 826994 h 1196788"/>
                <a:gd name="connsiteX8" fmla="*/ 363071 w 1633818"/>
                <a:gd name="connsiteY8" fmla="*/ 954741 h 1196788"/>
                <a:gd name="connsiteX9" fmla="*/ 181535 w 1633818"/>
                <a:gd name="connsiteY9" fmla="*/ 1095935 h 1196788"/>
                <a:gd name="connsiteX10" fmla="*/ 0 w 1633818"/>
                <a:gd name="connsiteY10" fmla="*/ 1196788 h 11967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33818" h="1196788">
                  <a:moveTo>
                    <a:pt x="1633818" y="0"/>
                  </a:moveTo>
                  <a:cubicBezTo>
                    <a:pt x="1576667" y="66115"/>
                    <a:pt x="1519517" y="132230"/>
                    <a:pt x="1452282" y="201706"/>
                  </a:cubicBezTo>
                  <a:cubicBezTo>
                    <a:pt x="1385047" y="271183"/>
                    <a:pt x="1297641" y="357468"/>
                    <a:pt x="1230406" y="416859"/>
                  </a:cubicBezTo>
                  <a:cubicBezTo>
                    <a:pt x="1163171" y="476250"/>
                    <a:pt x="1095936" y="516591"/>
                    <a:pt x="1048871" y="558053"/>
                  </a:cubicBezTo>
                  <a:cubicBezTo>
                    <a:pt x="1001806" y="599515"/>
                    <a:pt x="984997" y="640976"/>
                    <a:pt x="948018" y="665629"/>
                  </a:cubicBezTo>
                  <a:cubicBezTo>
                    <a:pt x="911039" y="690282"/>
                    <a:pt x="863973" y="684679"/>
                    <a:pt x="826994" y="705970"/>
                  </a:cubicBezTo>
                  <a:cubicBezTo>
                    <a:pt x="790015" y="727261"/>
                    <a:pt x="767603" y="773205"/>
                    <a:pt x="726141" y="793376"/>
                  </a:cubicBezTo>
                  <a:cubicBezTo>
                    <a:pt x="684679" y="813547"/>
                    <a:pt x="638736" y="800100"/>
                    <a:pt x="578224" y="826994"/>
                  </a:cubicBezTo>
                  <a:cubicBezTo>
                    <a:pt x="517712" y="853888"/>
                    <a:pt x="429186" y="909918"/>
                    <a:pt x="363071" y="954741"/>
                  </a:cubicBezTo>
                  <a:cubicBezTo>
                    <a:pt x="296956" y="999565"/>
                    <a:pt x="242047" y="1055594"/>
                    <a:pt x="181535" y="1095935"/>
                  </a:cubicBezTo>
                  <a:cubicBezTo>
                    <a:pt x="121023" y="1136276"/>
                    <a:pt x="0" y="1196788"/>
                    <a:pt x="0" y="1196788"/>
                  </a:cubicBezTo>
                </a:path>
              </a:pathLst>
            </a:custGeom>
            <a:noFill/>
            <a:ln w="28575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12" name="Freeform 11"/>
            <p:cNvSpPr/>
            <p:nvPr/>
          </p:nvSpPr>
          <p:spPr bwMode="auto">
            <a:xfrm>
              <a:off x="1969994" y="3953435"/>
              <a:ext cx="1593477" cy="1143000"/>
            </a:xfrm>
            <a:custGeom>
              <a:avLst/>
              <a:gdLst>
                <a:gd name="connsiteX0" fmla="*/ 1593477 w 1593477"/>
                <a:gd name="connsiteY0" fmla="*/ 0 h 1143000"/>
                <a:gd name="connsiteX1" fmla="*/ 1398494 w 1593477"/>
                <a:gd name="connsiteY1" fmla="*/ 221877 h 1143000"/>
                <a:gd name="connsiteX2" fmla="*/ 1223682 w 1593477"/>
                <a:gd name="connsiteY2" fmla="*/ 410136 h 1143000"/>
                <a:gd name="connsiteX3" fmla="*/ 1069041 w 1593477"/>
                <a:gd name="connsiteY3" fmla="*/ 537883 h 1143000"/>
                <a:gd name="connsiteX4" fmla="*/ 874059 w 1593477"/>
                <a:gd name="connsiteY4" fmla="*/ 658906 h 1143000"/>
                <a:gd name="connsiteX5" fmla="*/ 705971 w 1593477"/>
                <a:gd name="connsiteY5" fmla="*/ 739589 h 1143000"/>
                <a:gd name="connsiteX6" fmla="*/ 517712 w 1593477"/>
                <a:gd name="connsiteY6" fmla="*/ 826994 h 1143000"/>
                <a:gd name="connsiteX7" fmla="*/ 295835 w 1593477"/>
                <a:gd name="connsiteY7" fmla="*/ 954741 h 1143000"/>
                <a:gd name="connsiteX8" fmla="*/ 121024 w 1593477"/>
                <a:gd name="connsiteY8" fmla="*/ 1082489 h 1143000"/>
                <a:gd name="connsiteX9" fmla="*/ 0 w 1593477"/>
                <a:gd name="connsiteY9" fmla="*/ 1143000 h 1143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593477" h="1143000">
                  <a:moveTo>
                    <a:pt x="1593477" y="0"/>
                  </a:moveTo>
                  <a:cubicBezTo>
                    <a:pt x="1526801" y="76760"/>
                    <a:pt x="1460126" y="153521"/>
                    <a:pt x="1398494" y="221877"/>
                  </a:cubicBezTo>
                  <a:cubicBezTo>
                    <a:pt x="1336862" y="290233"/>
                    <a:pt x="1278591" y="357468"/>
                    <a:pt x="1223682" y="410136"/>
                  </a:cubicBezTo>
                  <a:cubicBezTo>
                    <a:pt x="1168773" y="462804"/>
                    <a:pt x="1127312" y="496421"/>
                    <a:pt x="1069041" y="537883"/>
                  </a:cubicBezTo>
                  <a:cubicBezTo>
                    <a:pt x="1010771" y="579345"/>
                    <a:pt x="934571" y="625288"/>
                    <a:pt x="874059" y="658906"/>
                  </a:cubicBezTo>
                  <a:cubicBezTo>
                    <a:pt x="813547" y="692524"/>
                    <a:pt x="705971" y="739589"/>
                    <a:pt x="705971" y="739589"/>
                  </a:cubicBezTo>
                  <a:cubicBezTo>
                    <a:pt x="646580" y="767604"/>
                    <a:pt x="586068" y="791135"/>
                    <a:pt x="517712" y="826994"/>
                  </a:cubicBezTo>
                  <a:cubicBezTo>
                    <a:pt x="449356" y="862853"/>
                    <a:pt x="361950" y="912158"/>
                    <a:pt x="295835" y="954741"/>
                  </a:cubicBezTo>
                  <a:cubicBezTo>
                    <a:pt x="229720" y="997324"/>
                    <a:pt x="170330" y="1051113"/>
                    <a:pt x="121024" y="1082489"/>
                  </a:cubicBezTo>
                  <a:cubicBezTo>
                    <a:pt x="71718" y="1113866"/>
                    <a:pt x="35859" y="1128433"/>
                    <a:pt x="0" y="1143000"/>
                  </a:cubicBezTo>
                </a:path>
              </a:pathLst>
            </a:custGeom>
            <a:noFill/>
            <a:ln w="28575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13" name="Freeform 12"/>
            <p:cNvSpPr/>
            <p:nvPr/>
          </p:nvSpPr>
          <p:spPr bwMode="auto">
            <a:xfrm>
              <a:off x="2232212" y="3886200"/>
              <a:ext cx="1223682" cy="618565"/>
            </a:xfrm>
            <a:custGeom>
              <a:avLst/>
              <a:gdLst>
                <a:gd name="connsiteX0" fmla="*/ 1223682 w 1223682"/>
                <a:gd name="connsiteY0" fmla="*/ 0 h 618565"/>
                <a:gd name="connsiteX1" fmla="*/ 1028700 w 1223682"/>
                <a:gd name="connsiteY1" fmla="*/ 53788 h 618565"/>
                <a:gd name="connsiteX2" fmla="*/ 921123 w 1223682"/>
                <a:gd name="connsiteY2" fmla="*/ 127747 h 618565"/>
                <a:gd name="connsiteX3" fmla="*/ 739588 w 1223682"/>
                <a:gd name="connsiteY3" fmla="*/ 215153 h 618565"/>
                <a:gd name="connsiteX4" fmla="*/ 571500 w 1223682"/>
                <a:gd name="connsiteY4" fmla="*/ 316006 h 618565"/>
                <a:gd name="connsiteX5" fmla="*/ 457200 w 1223682"/>
                <a:gd name="connsiteY5" fmla="*/ 349624 h 618565"/>
                <a:gd name="connsiteX6" fmla="*/ 322729 w 1223682"/>
                <a:gd name="connsiteY6" fmla="*/ 423582 h 618565"/>
                <a:gd name="connsiteX7" fmla="*/ 221876 w 1223682"/>
                <a:gd name="connsiteY7" fmla="*/ 531159 h 618565"/>
                <a:gd name="connsiteX8" fmla="*/ 0 w 1223682"/>
                <a:gd name="connsiteY8" fmla="*/ 618565 h 6185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23682" h="618565">
                  <a:moveTo>
                    <a:pt x="1223682" y="0"/>
                  </a:moveTo>
                  <a:cubicBezTo>
                    <a:pt x="1151404" y="16248"/>
                    <a:pt x="1079126" y="32497"/>
                    <a:pt x="1028700" y="53788"/>
                  </a:cubicBezTo>
                  <a:cubicBezTo>
                    <a:pt x="978274" y="75079"/>
                    <a:pt x="969308" y="100853"/>
                    <a:pt x="921123" y="127747"/>
                  </a:cubicBezTo>
                  <a:cubicBezTo>
                    <a:pt x="872938" y="154641"/>
                    <a:pt x="797859" y="183777"/>
                    <a:pt x="739588" y="215153"/>
                  </a:cubicBezTo>
                  <a:cubicBezTo>
                    <a:pt x="681318" y="246530"/>
                    <a:pt x="618564" y="293594"/>
                    <a:pt x="571500" y="316006"/>
                  </a:cubicBezTo>
                  <a:cubicBezTo>
                    <a:pt x="524436" y="338418"/>
                    <a:pt x="498662" y="331695"/>
                    <a:pt x="457200" y="349624"/>
                  </a:cubicBezTo>
                  <a:cubicBezTo>
                    <a:pt x="415738" y="367553"/>
                    <a:pt x="361950" y="393326"/>
                    <a:pt x="322729" y="423582"/>
                  </a:cubicBezTo>
                  <a:cubicBezTo>
                    <a:pt x="283508" y="453838"/>
                    <a:pt x="275664" y="498662"/>
                    <a:pt x="221876" y="531159"/>
                  </a:cubicBezTo>
                  <a:cubicBezTo>
                    <a:pt x="168088" y="563656"/>
                    <a:pt x="0" y="618565"/>
                    <a:pt x="0" y="618565"/>
                  </a:cubicBezTo>
                </a:path>
              </a:pathLst>
            </a:custGeom>
            <a:noFill/>
            <a:ln w="28575" cap="flat" cmpd="sng" algn="ctr">
              <a:solidFill>
                <a:srgbClr val="FF0000"/>
              </a:solidFill>
              <a:prstDash val="solid"/>
              <a:round/>
              <a:headEnd type="arrow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14" name="Freeform 13"/>
            <p:cNvSpPr/>
            <p:nvPr/>
          </p:nvSpPr>
          <p:spPr bwMode="auto">
            <a:xfrm>
              <a:off x="2178424" y="3973606"/>
              <a:ext cx="1216958" cy="652182"/>
            </a:xfrm>
            <a:custGeom>
              <a:avLst/>
              <a:gdLst>
                <a:gd name="connsiteX0" fmla="*/ 1216958 w 1216958"/>
                <a:gd name="connsiteY0" fmla="*/ 0 h 652182"/>
                <a:gd name="connsiteX1" fmla="*/ 1082488 w 1216958"/>
                <a:gd name="connsiteY1" fmla="*/ 94129 h 652182"/>
                <a:gd name="connsiteX2" fmla="*/ 927847 w 1216958"/>
                <a:gd name="connsiteY2" fmla="*/ 174812 h 652182"/>
                <a:gd name="connsiteX3" fmla="*/ 712694 w 1216958"/>
                <a:gd name="connsiteY3" fmla="*/ 282388 h 652182"/>
                <a:gd name="connsiteX4" fmla="*/ 605117 w 1216958"/>
                <a:gd name="connsiteY4" fmla="*/ 336176 h 652182"/>
                <a:gd name="connsiteX5" fmla="*/ 510988 w 1216958"/>
                <a:gd name="connsiteY5" fmla="*/ 363070 h 652182"/>
                <a:gd name="connsiteX6" fmla="*/ 342900 w 1216958"/>
                <a:gd name="connsiteY6" fmla="*/ 443753 h 652182"/>
                <a:gd name="connsiteX7" fmla="*/ 194982 w 1216958"/>
                <a:gd name="connsiteY7" fmla="*/ 558053 h 652182"/>
                <a:gd name="connsiteX8" fmla="*/ 0 w 1216958"/>
                <a:gd name="connsiteY8" fmla="*/ 652182 h 6521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16958" h="652182">
                  <a:moveTo>
                    <a:pt x="1216958" y="0"/>
                  </a:moveTo>
                  <a:cubicBezTo>
                    <a:pt x="1173815" y="32497"/>
                    <a:pt x="1130673" y="64994"/>
                    <a:pt x="1082488" y="94129"/>
                  </a:cubicBezTo>
                  <a:cubicBezTo>
                    <a:pt x="1034303" y="123264"/>
                    <a:pt x="927847" y="174812"/>
                    <a:pt x="927847" y="174812"/>
                  </a:cubicBezTo>
                  <a:lnTo>
                    <a:pt x="712694" y="282388"/>
                  </a:lnTo>
                  <a:cubicBezTo>
                    <a:pt x="658906" y="309282"/>
                    <a:pt x="638735" y="322729"/>
                    <a:pt x="605117" y="336176"/>
                  </a:cubicBezTo>
                  <a:cubicBezTo>
                    <a:pt x="571499" y="349623"/>
                    <a:pt x="554691" y="345141"/>
                    <a:pt x="510988" y="363070"/>
                  </a:cubicBezTo>
                  <a:cubicBezTo>
                    <a:pt x="467285" y="380999"/>
                    <a:pt x="395568" y="411256"/>
                    <a:pt x="342900" y="443753"/>
                  </a:cubicBezTo>
                  <a:cubicBezTo>
                    <a:pt x="290232" y="476250"/>
                    <a:pt x="252132" y="523315"/>
                    <a:pt x="194982" y="558053"/>
                  </a:cubicBezTo>
                  <a:cubicBezTo>
                    <a:pt x="137832" y="592791"/>
                    <a:pt x="68916" y="622486"/>
                    <a:pt x="0" y="652182"/>
                  </a:cubicBezTo>
                </a:path>
              </a:pathLst>
            </a:custGeom>
            <a:noFill/>
            <a:ln w="28575" cap="flat" cmpd="sng" algn="ctr">
              <a:solidFill>
                <a:srgbClr val="FF0000"/>
              </a:solidFill>
              <a:prstDash val="solid"/>
              <a:round/>
              <a:headEnd type="arrow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15" name="Freeform 14"/>
            <p:cNvSpPr/>
            <p:nvPr/>
          </p:nvSpPr>
          <p:spPr bwMode="auto">
            <a:xfrm>
              <a:off x="2259106" y="4215653"/>
              <a:ext cx="921123" cy="437029"/>
            </a:xfrm>
            <a:custGeom>
              <a:avLst/>
              <a:gdLst>
                <a:gd name="connsiteX0" fmla="*/ 921123 w 921123"/>
                <a:gd name="connsiteY0" fmla="*/ 0 h 437029"/>
                <a:gd name="connsiteX1" fmla="*/ 732865 w 921123"/>
                <a:gd name="connsiteY1" fmla="*/ 73959 h 437029"/>
                <a:gd name="connsiteX2" fmla="*/ 531159 w 921123"/>
                <a:gd name="connsiteY2" fmla="*/ 168088 h 437029"/>
                <a:gd name="connsiteX3" fmla="*/ 329453 w 921123"/>
                <a:gd name="connsiteY3" fmla="*/ 282388 h 437029"/>
                <a:gd name="connsiteX4" fmla="*/ 188259 w 921123"/>
                <a:gd name="connsiteY4" fmla="*/ 363071 h 437029"/>
                <a:gd name="connsiteX5" fmla="*/ 0 w 921123"/>
                <a:gd name="connsiteY5" fmla="*/ 437029 h 4370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21123" h="437029">
                  <a:moveTo>
                    <a:pt x="921123" y="0"/>
                  </a:moveTo>
                  <a:cubicBezTo>
                    <a:pt x="859491" y="22972"/>
                    <a:pt x="797859" y="45944"/>
                    <a:pt x="732865" y="73959"/>
                  </a:cubicBezTo>
                  <a:cubicBezTo>
                    <a:pt x="667871" y="101974"/>
                    <a:pt x="598394" y="133350"/>
                    <a:pt x="531159" y="168088"/>
                  </a:cubicBezTo>
                  <a:cubicBezTo>
                    <a:pt x="463924" y="202826"/>
                    <a:pt x="329453" y="282388"/>
                    <a:pt x="329453" y="282388"/>
                  </a:cubicBezTo>
                  <a:cubicBezTo>
                    <a:pt x="272303" y="314885"/>
                    <a:pt x="243168" y="337298"/>
                    <a:pt x="188259" y="363071"/>
                  </a:cubicBezTo>
                  <a:cubicBezTo>
                    <a:pt x="133350" y="388845"/>
                    <a:pt x="66675" y="412937"/>
                    <a:pt x="0" y="437029"/>
                  </a:cubicBezTo>
                </a:path>
              </a:pathLst>
            </a:custGeom>
            <a:noFill/>
            <a:ln w="28575" cap="flat" cmpd="sng" algn="ctr">
              <a:solidFill>
                <a:srgbClr val="FF0000"/>
              </a:solidFill>
              <a:prstDash val="solid"/>
              <a:round/>
              <a:headEnd type="arrow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16" name="Freeform 15"/>
            <p:cNvSpPr/>
            <p:nvPr/>
          </p:nvSpPr>
          <p:spPr bwMode="auto">
            <a:xfrm>
              <a:off x="2064124" y="4397188"/>
              <a:ext cx="887505" cy="450477"/>
            </a:xfrm>
            <a:custGeom>
              <a:avLst/>
              <a:gdLst>
                <a:gd name="connsiteX0" fmla="*/ 887505 w 887505"/>
                <a:gd name="connsiteY0" fmla="*/ 0 h 450477"/>
                <a:gd name="connsiteX1" fmla="*/ 665629 w 887505"/>
                <a:gd name="connsiteY1" fmla="*/ 114300 h 450477"/>
                <a:gd name="connsiteX2" fmla="*/ 470647 w 887505"/>
                <a:gd name="connsiteY2" fmla="*/ 188259 h 450477"/>
                <a:gd name="connsiteX3" fmla="*/ 228600 w 887505"/>
                <a:gd name="connsiteY3" fmla="*/ 282388 h 450477"/>
                <a:gd name="connsiteX4" fmla="*/ 168088 w 887505"/>
                <a:gd name="connsiteY4" fmla="*/ 336177 h 450477"/>
                <a:gd name="connsiteX5" fmla="*/ 94129 w 887505"/>
                <a:gd name="connsiteY5" fmla="*/ 416859 h 450477"/>
                <a:gd name="connsiteX6" fmla="*/ 0 w 887505"/>
                <a:gd name="connsiteY6" fmla="*/ 450477 h 4504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87505" h="450477">
                  <a:moveTo>
                    <a:pt x="887505" y="0"/>
                  </a:moveTo>
                  <a:cubicBezTo>
                    <a:pt x="811305" y="41462"/>
                    <a:pt x="735105" y="82924"/>
                    <a:pt x="665629" y="114300"/>
                  </a:cubicBezTo>
                  <a:cubicBezTo>
                    <a:pt x="596153" y="145677"/>
                    <a:pt x="470647" y="188259"/>
                    <a:pt x="470647" y="188259"/>
                  </a:cubicBezTo>
                  <a:cubicBezTo>
                    <a:pt x="397809" y="216274"/>
                    <a:pt x="279027" y="257735"/>
                    <a:pt x="228600" y="282388"/>
                  </a:cubicBezTo>
                  <a:cubicBezTo>
                    <a:pt x="178173" y="307041"/>
                    <a:pt x="190500" y="313765"/>
                    <a:pt x="168088" y="336177"/>
                  </a:cubicBezTo>
                  <a:cubicBezTo>
                    <a:pt x="145676" y="358589"/>
                    <a:pt x="122144" y="397809"/>
                    <a:pt x="94129" y="416859"/>
                  </a:cubicBezTo>
                  <a:cubicBezTo>
                    <a:pt x="66114" y="435909"/>
                    <a:pt x="17929" y="444874"/>
                    <a:pt x="0" y="450477"/>
                  </a:cubicBezTo>
                </a:path>
              </a:pathLst>
            </a:custGeom>
            <a:noFill/>
            <a:ln w="28575" cap="flat" cmpd="sng" algn="ctr">
              <a:solidFill>
                <a:srgbClr val="FF0000"/>
              </a:solidFill>
              <a:prstDash val="solid"/>
              <a:round/>
              <a:headEnd type="arrow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17" name="Freeform 16"/>
            <p:cNvSpPr/>
            <p:nvPr/>
          </p:nvSpPr>
          <p:spPr bwMode="auto">
            <a:xfrm>
              <a:off x="1761565" y="3805518"/>
              <a:ext cx="1768288" cy="1311088"/>
            </a:xfrm>
            <a:custGeom>
              <a:avLst/>
              <a:gdLst>
                <a:gd name="connsiteX0" fmla="*/ 0 w 1768288"/>
                <a:gd name="connsiteY0" fmla="*/ 1311088 h 1311088"/>
                <a:gd name="connsiteX1" fmla="*/ 181535 w 1768288"/>
                <a:gd name="connsiteY1" fmla="*/ 1176617 h 1311088"/>
                <a:gd name="connsiteX2" fmla="*/ 450476 w 1768288"/>
                <a:gd name="connsiteY2" fmla="*/ 1035423 h 1311088"/>
                <a:gd name="connsiteX3" fmla="*/ 638735 w 1768288"/>
                <a:gd name="connsiteY3" fmla="*/ 887506 h 1311088"/>
                <a:gd name="connsiteX4" fmla="*/ 766482 w 1768288"/>
                <a:gd name="connsiteY4" fmla="*/ 800100 h 1311088"/>
                <a:gd name="connsiteX5" fmla="*/ 914400 w 1768288"/>
                <a:gd name="connsiteY5" fmla="*/ 779929 h 1311088"/>
                <a:gd name="connsiteX6" fmla="*/ 1102659 w 1768288"/>
                <a:gd name="connsiteY6" fmla="*/ 658906 h 1311088"/>
                <a:gd name="connsiteX7" fmla="*/ 1284194 w 1768288"/>
                <a:gd name="connsiteY7" fmla="*/ 497541 h 1311088"/>
                <a:gd name="connsiteX8" fmla="*/ 1432111 w 1768288"/>
                <a:gd name="connsiteY8" fmla="*/ 383241 h 1311088"/>
                <a:gd name="connsiteX9" fmla="*/ 1586753 w 1768288"/>
                <a:gd name="connsiteY9" fmla="*/ 228600 h 1311088"/>
                <a:gd name="connsiteX10" fmla="*/ 1768288 w 1768288"/>
                <a:gd name="connsiteY10" fmla="*/ 0 h 1311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768288" h="1311088">
                  <a:moveTo>
                    <a:pt x="0" y="1311088"/>
                  </a:moveTo>
                  <a:cubicBezTo>
                    <a:pt x="53228" y="1266824"/>
                    <a:pt x="106456" y="1222561"/>
                    <a:pt x="181535" y="1176617"/>
                  </a:cubicBezTo>
                  <a:cubicBezTo>
                    <a:pt x="256614" y="1130673"/>
                    <a:pt x="374276" y="1083608"/>
                    <a:pt x="450476" y="1035423"/>
                  </a:cubicBezTo>
                  <a:cubicBezTo>
                    <a:pt x="526676" y="987238"/>
                    <a:pt x="586067" y="926727"/>
                    <a:pt x="638735" y="887506"/>
                  </a:cubicBezTo>
                  <a:cubicBezTo>
                    <a:pt x="691403" y="848286"/>
                    <a:pt x="720538" y="818029"/>
                    <a:pt x="766482" y="800100"/>
                  </a:cubicBezTo>
                  <a:cubicBezTo>
                    <a:pt x="812426" y="782171"/>
                    <a:pt x="858371" y="803461"/>
                    <a:pt x="914400" y="779929"/>
                  </a:cubicBezTo>
                  <a:cubicBezTo>
                    <a:pt x="970429" y="756397"/>
                    <a:pt x="1041027" y="705971"/>
                    <a:pt x="1102659" y="658906"/>
                  </a:cubicBezTo>
                  <a:cubicBezTo>
                    <a:pt x="1164291" y="611841"/>
                    <a:pt x="1229285" y="543485"/>
                    <a:pt x="1284194" y="497541"/>
                  </a:cubicBezTo>
                  <a:cubicBezTo>
                    <a:pt x="1339103" y="451597"/>
                    <a:pt x="1381685" y="428064"/>
                    <a:pt x="1432111" y="383241"/>
                  </a:cubicBezTo>
                  <a:cubicBezTo>
                    <a:pt x="1482537" y="338418"/>
                    <a:pt x="1530724" y="292474"/>
                    <a:pt x="1586753" y="228600"/>
                  </a:cubicBezTo>
                  <a:cubicBezTo>
                    <a:pt x="1642783" y="164727"/>
                    <a:pt x="1705535" y="82363"/>
                    <a:pt x="1768288" y="0"/>
                  </a:cubicBezTo>
                </a:path>
              </a:pathLst>
            </a:custGeom>
            <a:noFill/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</p:grpSp>
      <p:sp>
        <p:nvSpPr>
          <p:cNvPr id="19" name="Freeform 18"/>
          <p:cNvSpPr/>
          <p:nvPr/>
        </p:nvSpPr>
        <p:spPr bwMode="auto">
          <a:xfrm>
            <a:off x="7997903" y="3325473"/>
            <a:ext cx="914400" cy="27830"/>
          </a:xfrm>
          <a:custGeom>
            <a:avLst/>
            <a:gdLst>
              <a:gd name="connsiteX0" fmla="*/ 0 w 914400"/>
              <a:gd name="connsiteY0" fmla="*/ 27830 h 27830"/>
              <a:gd name="connsiteX1" fmla="*/ 246490 w 914400"/>
              <a:gd name="connsiteY1" fmla="*/ 19879 h 27830"/>
              <a:gd name="connsiteX2" fmla="*/ 453224 w 914400"/>
              <a:gd name="connsiteY2" fmla="*/ 3976 h 27830"/>
              <a:gd name="connsiteX3" fmla="*/ 683812 w 914400"/>
              <a:gd name="connsiteY3" fmla="*/ 3976 h 27830"/>
              <a:gd name="connsiteX4" fmla="*/ 914400 w 914400"/>
              <a:gd name="connsiteY4" fmla="*/ 27830 h 278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4400" h="27830">
                <a:moveTo>
                  <a:pt x="0" y="27830"/>
                </a:moveTo>
                <a:lnTo>
                  <a:pt x="246490" y="19879"/>
                </a:lnTo>
                <a:cubicBezTo>
                  <a:pt x="322027" y="15903"/>
                  <a:pt x="380337" y="6626"/>
                  <a:pt x="453224" y="3976"/>
                </a:cubicBezTo>
                <a:cubicBezTo>
                  <a:pt x="526111" y="1326"/>
                  <a:pt x="606949" y="0"/>
                  <a:pt x="683812" y="3976"/>
                </a:cubicBezTo>
                <a:cubicBezTo>
                  <a:pt x="760675" y="7952"/>
                  <a:pt x="837537" y="17891"/>
                  <a:pt x="914400" y="27830"/>
                </a:cubicBezTo>
              </a:path>
            </a:pathLst>
          </a:cu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20" name="Freeform 19"/>
          <p:cNvSpPr/>
          <p:nvPr/>
        </p:nvSpPr>
        <p:spPr bwMode="auto">
          <a:xfrm>
            <a:off x="8006963" y="3392557"/>
            <a:ext cx="914400" cy="35780"/>
          </a:xfrm>
          <a:custGeom>
            <a:avLst/>
            <a:gdLst>
              <a:gd name="connsiteX0" fmla="*/ 0 w 914400"/>
              <a:gd name="connsiteY0" fmla="*/ 18553 h 35780"/>
              <a:gd name="connsiteX1" fmla="*/ 198783 w 914400"/>
              <a:gd name="connsiteY1" fmla="*/ 2650 h 35780"/>
              <a:gd name="connsiteX2" fmla="*/ 516835 w 914400"/>
              <a:gd name="connsiteY2" fmla="*/ 34455 h 35780"/>
              <a:gd name="connsiteX3" fmla="*/ 803082 w 914400"/>
              <a:gd name="connsiteY3" fmla="*/ 10601 h 35780"/>
              <a:gd name="connsiteX4" fmla="*/ 914400 w 914400"/>
              <a:gd name="connsiteY4" fmla="*/ 10601 h 357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4400" h="35780">
                <a:moveTo>
                  <a:pt x="0" y="18553"/>
                </a:moveTo>
                <a:cubicBezTo>
                  <a:pt x="56322" y="9276"/>
                  <a:pt x="112644" y="0"/>
                  <a:pt x="198783" y="2650"/>
                </a:cubicBezTo>
                <a:cubicBezTo>
                  <a:pt x="284922" y="5300"/>
                  <a:pt x="416119" y="33130"/>
                  <a:pt x="516835" y="34455"/>
                </a:cubicBezTo>
                <a:cubicBezTo>
                  <a:pt x="617551" y="35780"/>
                  <a:pt x="736821" y="14577"/>
                  <a:pt x="803082" y="10601"/>
                </a:cubicBezTo>
                <a:cubicBezTo>
                  <a:pt x="869343" y="6625"/>
                  <a:pt x="891871" y="8613"/>
                  <a:pt x="914400" y="10601"/>
                </a:cubicBezTo>
              </a:path>
            </a:pathLst>
          </a:cu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21" name="Freeform 20"/>
          <p:cNvSpPr/>
          <p:nvPr/>
        </p:nvSpPr>
        <p:spPr bwMode="auto">
          <a:xfrm>
            <a:off x="7124369" y="3387256"/>
            <a:ext cx="699714" cy="68911"/>
          </a:xfrm>
          <a:custGeom>
            <a:avLst/>
            <a:gdLst>
              <a:gd name="connsiteX0" fmla="*/ 0 w 699714"/>
              <a:gd name="connsiteY0" fmla="*/ 63610 h 68911"/>
              <a:gd name="connsiteX1" fmla="*/ 190831 w 699714"/>
              <a:gd name="connsiteY1" fmla="*/ 63610 h 68911"/>
              <a:gd name="connsiteX2" fmla="*/ 453224 w 699714"/>
              <a:gd name="connsiteY2" fmla="*/ 63610 h 68911"/>
              <a:gd name="connsiteX3" fmla="*/ 612250 w 699714"/>
              <a:gd name="connsiteY3" fmla="*/ 31805 h 68911"/>
              <a:gd name="connsiteX4" fmla="*/ 699714 w 699714"/>
              <a:gd name="connsiteY4" fmla="*/ 0 h 689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99714" h="68911">
                <a:moveTo>
                  <a:pt x="0" y="63610"/>
                </a:moveTo>
                <a:lnTo>
                  <a:pt x="190831" y="63610"/>
                </a:lnTo>
                <a:cubicBezTo>
                  <a:pt x="266368" y="63610"/>
                  <a:pt x="382988" y="68911"/>
                  <a:pt x="453224" y="63610"/>
                </a:cubicBezTo>
                <a:cubicBezTo>
                  <a:pt x="523461" y="58309"/>
                  <a:pt x="571168" y="42407"/>
                  <a:pt x="612250" y="31805"/>
                </a:cubicBezTo>
                <a:cubicBezTo>
                  <a:pt x="653332" y="21203"/>
                  <a:pt x="676523" y="10601"/>
                  <a:pt x="699714" y="0"/>
                </a:cubicBezTo>
              </a:path>
            </a:pathLst>
          </a:cu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2608028" y="2122998"/>
            <a:ext cx="2846567" cy="92333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800" dirty="0" smtClean="0">
                <a:latin typeface="Comic Sans MS" pitchFamily="66" charset="0"/>
              </a:rPr>
              <a:t>How does this boundary continue to the right (east)???</a:t>
            </a:r>
            <a:endParaRPr lang="en-US" sz="1800" dirty="0">
              <a:latin typeface="Comic Sans MS" pitchFamily="66" charset="0"/>
            </a:endParaRPr>
          </a:p>
        </p:txBody>
      </p:sp>
      <p:sp>
        <p:nvSpPr>
          <p:cNvPr id="23" name="Freeform 22"/>
          <p:cNvSpPr/>
          <p:nvPr/>
        </p:nvSpPr>
        <p:spPr bwMode="auto">
          <a:xfrm>
            <a:off x="7997903" y="3325473"/>
            <a:ext cx="914400" cy="27830"/>
          </a:xfrm>
          <a:custGeom>
            <a:avLst/>
            <a:gdLst>
              <a:gd name="connsiteX0" fmla="*/ 0 w 914400"/>
              <a:gd name="connsiteY0" fmla="*/ 27830 h 27830"/>
              <a:gd name="connsiteX1" fmla="*/ 246490 w 914400"/>
              <a:gd name="connsiteY1" fmla="*/ 19879 h 27830"/>
              <a:gd name="connsiteX2" fmla="*/ 453224 w 914400"/>
              <a:gd name="connsiteY2" fmla="*/ 3976 h 27830"/>
              <a:gd name="connsiteX3" fmla="*/ 683812 w 914400"/>
              <a:gd name="connsiteY3" fmla="*/ 3976 h 27830"/>
              <a:gd name="connsiteX4" fmla="*/ 914400 w 914400"/>
              <a:gd name="connsiteY4" fmla="*/ 27830 h 278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4400" h="27830">
                <a:moveTo>
                  <a:pt x="0" y="27830"/>
                </a:moveTo>
                <a:lnTo>
                  <a:pt x="246490" y="19879"/>
                </a:lnTo>
                <a:cubicBezTo>
                  <a:pt x="322027" y="15903"/>
                  <a:pt x="380337" y="6626"/>
                  <a:pt x="453224" y="3976"/>
                </a:cubicBezTo>
                <a:cubicBezTo>
                  <a:pt x="526111" y="1326"/>
                  <a:pt x="606949" y="0"/>
                  <a:pt x="683812" y="3976"/>
                </a:cubicBezTo>
                <a:cubicBezTo>
                  <a:pt x="760675" y="7952"/>
                  <a:pt x="837537" y="17891"/>
                  <a:pt x="914400" y="27830"/>
                </a:cubicBezTo>
              </a:path>
            </a:pathLst>
          </a:custGeom>
          <a:noFill/>
          <a:ln w="28575" cap="flat" cmpd="sng" algn="ctr">
            <a:solidFill>
              <a:srgbClr val="FF0000"/>
            </a:solidFill>
            <a:prstDash val="solid"/>
            <a:round/>
            <a:headEnd type="arrow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24" name="Freeform 23"/>
          <p:cNvSpPr/>
          <p:nvPr/>
        </p:nvSpPr>
        <p:spPr bwMode="auto">
          <a:xfrm>
            <a:off x="6953061" y="3358835"/>
            <a:ext cx="2050610" cy="69411"/>
          </a:xfrm>
          <a:custGeom>
            <a:avLst/>
            <a:gdLst>
              <a:gd name="connsiteX0" fmla="*/ 0 w 2050610"/>
              <a:gd name="connsiteY0" fmla="*/ 40741 h 69411"/>
              <a:gd name="connsiteX1" fmla="*/ 316872 w 2050610"/>
              <a:gd name="connsiteY1" fmla="*/ 67902 h 69411"/>
              <a:gd name="connsiteX2" fmla="*/ 674484 w 2050610"/>
              <a:gd name="connsiteY2" fmla="*/ 49795 h 69411"/>
              <a:gd name="connsiteX3" fmla="*/ 860080 w 2050610"/>
              <a:gd name="connsiteY3" fmla="*/ 9054 h 69411"/>
              <a:gd name="connsiteX4" fmla="*/ 1000408 w 2050610"/>
              <a:gd name="connsiteY4" fmla="*/ 31688 h 69411"/>
              <a:gd name="connsiteX5" fmla="*/ 1172424 w 2050610"/>
              <a:gd name="connsiteY5" fmla="*/ 4527 h 69411"/>
              <a:gd name="connsiteX6" fmla="*/ 1362547 w 2050610"/>
              <a:gd name="connsiteY6" fmla="*/ 4527 h 69411"/>
              <a:gd name="connsiteX7" fmla="*/ 1543616 w 2050610"/>
              <a:gd name="connsiteY7" fmla="*/ 4527 h 69411"/>
              <a:gd name="connsiteX8" fmla="*/ 1797113 w 2050610"/>
              <a:gd name="connsiteY8" fmla="*/ 4527 h 69411"/>
              <a:gd name="connsiteX9" fmla="*/ 2050610 w 2050610"/>
              <a:gd name="connsiteY9" fmla="*/ 13581 h 694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050610" h="69411">
                <a:moveTo>
                  <a:pt x="0" y="40741"/>
                </a:moveTo>
                <a:cubicBezTo>
                  <a:pt x="102229" y="53567"/>
                  <a:pt x="204458" y="66393"/>
                  <a:pt x="316872" y="67902"/>
                </a:cubicBezTo>
                <a:cubicBezTo>
                  <a:pt x="429286" y="69411"/>
                  <a:pt x="583949" y="59603"/>
                  <a:pt x="674484" y="49795"/>
                </a:cubicBezTo>
                <a:cubicBezTo>
                  <a:pt x="765019" y="39987"/>
                  <a:pt x="805759" y="12072"/>
                  <a:pt x="860080" y="9054"/>
                </a:cubicBezTo>
                <a:cubicBezTo>
                  <a:pt x="914401" y="6036"/>
                  <a:pt x="948351" y="32443"/>
                  <a:pt x="1000408" y="31688"/>
                </a:cubicBezTo>
                <a:cubicBezTo>
                  <a:pt x="1052465" y="30934"/>
                  <a:pt x="1112068" y="9054"/>
                  <a:pt x="1172424" y="4527"/>
                </a:cubicBezTo>
                <a:cubicBezTo>
                  <a:pt x="1232780" y="0"/>
                  <a:pt x="1362547" y="4527"/>
                  <a:pt x="1362547" y="4527"/>
                </a:cubicBezTo>
                <a:lnTo>
                  <a:pt x="1543616" y="4527"/>
                </a:lnTo>
                <a:lnTo>
                  <a:pt x="1797113" y="4527"/>
                </a:lnTo>
                <a:cubicBezTo>
                  <a:pt x="1881612" y="6036"/>
                  <a:pt x="1966111" y="9808"/>
                  <a:pt x="2050610" y="13581"/>
                </a:cubicBezTo>
              </a:path>
            </a:pathLst>
          </a:custGeom>
          <a:noFill/>
          <a:ln w="38100" cap="flat" cmpd="sng" algn="ctr">
            <a:solidFill>
              <a:srgbClr val="FFFF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25" name="Freeform 24"/>
          <p:cNvSpPr/>
          <p:nvPr/>
        </p:nvSpPr>
        <p:spPr bwMode="auto">
          <a:xfrm>
            <a:off x="5934547" y="3352800"/>
            <a:ext cx="1041148" cy="838954"/>
          </a:xfrm>
          <a:custGeom>
            <a:avLst/>
            <a:gdLst>
              <a:gd name="connsiteX0" fmla="*/ 0 w 1041148"/>
              <a:gd name="connsiteY0" fmla="*/ 838954 h 838954"/>
              <a:gd name="connsiteX1" fmla="*/ 54320 w 1041148"/>
              <a:gd name="connsiteY1" fmla="*/ 707679 h 838954"/>
              <a:gd name="connsiteX2" fmla="*/ 135802 w 1041148"/>
              <a:gd name="connsiteY2" fmla="*/ 531137 h 838954"/>
              <a:gd name="connsiteX3" fmla="*/ 285184 w 1041148"/>
              <a:gd name="connsiteY3" fmla="*/ 300273 h 838954"/>
              <a:gd name="connsiteX4" fmla="*/ 344031 w 1041148"/>
              <a:gd name="connsiteY4" fmla="*/ 128257 h 838954"/>
              <a:gd name="connsiteX5" fmla="*/ 534154 w 1041148"/>
              <a:gd name="connsiteY5" fmla="*/ 28669 h 838954"/>
              <a:gd name="connsiteX6" fmla="*/ 602055 w 1041148"/>
              <a:gd name="connsiteY6" fmla="*/ 1509 h 838954"/>
              <a:gd name="connsiteX7" fmla="*/ 701643 w 1041148"/>
              <a:gd name="connsiteY7" fmla="*/ 19616 h 838954"/>
              <a:gd name="connsiteX8" fmla="*/ 805758 w 1041148"/>
              <a:gd name="connsiteY8" fmla="*/ 51303 h 838954"/>
              <a:gd name="connsiteX9" fmla="*/ 891766 w 1041148"/>
              <a:gd name="connsiteY9" fmla="*/ 78463 h 838954"/>
              <a:gd name="connsiteX10" fmla="*/ 1013988 w 1041148"/>
              <a:gd name="connsiteY10" fmla="*/ 55830 h 838954"/>
              <a:gd name="connsiteX11" fmla="*/ 1041148 w 1041148"/>
              <a:gd name="connsiteY11" fmla="*/ 55830 h 8389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041148" h="838954">
                <a:moveTo>
                  <a:pt x="0" y="838954"/>
                </a:moveTo>
                <a:cubicBezTo>
                  <a:pt x="15843" y="798968"/>
                  <a:pt x="31686" y="758982"/>
                  <a:pt x="54320" y="707679"/>
                </a:cubicBezTo>
                <a:cubicBezTo>
                  <a:pt x="76954" y="656376"/>
                  <a:pt x="97325" y="599038"/>
                  <a:pt x="135802" y="531137"/>
                </a:cubicBezTo>
                <a:cubicBezTo>
                  <a:pt x="174279" y="463236"/>
                  <a:pt x="250479" y="367420"/>
                  <a:pt x="285184" y="300273"/>
                </a:cubicBezTo>
                <a:cubicBezTo>
                  <a:pt x="319889" y="233126"/>
                  <a:pt x="302536" y="173524"/>
                  <a:pt x="344031" y="128257"/>
                </a:cubicBezTo>
                <a:cubicBezTo>
                  <a:pt x="385526" y="82990"/>
                  <a:pt x="491150" y="49794"/>
                  <a:pt x="534154" y="28669"/>
                </a:cubicBezTo>
                <a:cubicBezTo>
                  <a:pt x="577158" y="7544"/>
                  <a:pt x="574140" y="3018"/>
                  <a:pt x="602055" y="1509"/>
                </a:cubicBezTo>
                <a:cubicBezTo>
                  <a:pt x="629970" y="0"/>
                  <a:pt x="667693" y="11317"/>
                  <a:pt x="701643" y="19616"/>
                </a:cubicBezTo>
                <a:cubicBezTo>
                  <a:pt x="735594" y="27915"/>
                  <a:pt x="805758" y="51303"/>
                  <a:pt x="805758" y="51303"/>
                </a:cubicBezTo>
                <a:cubicBezTo>
                  <a:pt x="837445" y="61111"/>
                  <a:pt x="857061" y="77709"/>
                  <a:pt x="891766" y="78463"/>
                </a:cubicBezTo>
                <a:cubicBezTo>
                  <a:pt x="926471" y="79217"/>
                  <a:pt x="989091" y="59602"/>
                  <a:pt x="1013988" y="55830"/>
                </a:cubicBezTo>
                <a:cubicBezTo>
                  <a:pt x="1038885" y="52058"/>
                  <a:pt x="1040016" y="53944"/>
                  <a:pt x="1041148" y="55830"/>
                </a:cubicBezTo>
              </a:path>
            </a:pathLst>
          </a:custGeom>
          <a:noFill/>
          <a:ln w="38100" cap="flat" cmpd="sng" algn="ctr">
            <a:solidFill>
              <a:srgbClr val="FFFF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7259465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Some Extra Information</a:t>
            </a: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685800" y="1234440"/>
            <a:ext cx="7178040" cy="24714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28600" indent="-228600" algn="just">
              <a:lnSpc>
                <a:spcPct val="90000"/>
              </a:lnSpc>
              <a:spcBef>
                <a:spcPts val="1500"/>
              </a:spcBef>
              <a:buFont typeface="Arial" pitchFamily="34" charset="0"/>
              <a:buChar char="•"/>
              <a:tabLst>
                <a:tab pos="517525" algn="l"/>
              </a:tabLst>
            </a:pPr>
            <a:r>
              <a:rPr lang="en-US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This area is downdip from the Atlas Mountains</a:t>
            </a:r>
          </a:p>
          <a:p>
            <a:pPr marL="228600" indent="-228600" algn="just">
              <a:lnSpc>
                <a:spcPct val="90000"/>
              </a:lnSpc>
              <a:spcBef>
                <a:spcPts val="1500"/>
              </a:spcBef>
              <a:buFont typeface="Arial" pitchFamily="34" charset="0"/>
              <a:buChar char="•"/>
              <a:tabLst>
                <a:tab pos="517525" algn="l"/>
              </a:tabLst>
            </a:pPr>
            <a:r>
              <a:rPr lang="en-US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In the Atlas </a:t>
            </a:r>
            <a:r>
              <a:rPr lang="en-US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outcrops, </a:t>
            </a:r>
            <a:r>
              <a:rPr lang="en-US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there are Jurassic age </a:t>
            </a:r>
            <a:r>
              <a:rPr lang="en-US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 carbonates </a:t>
            </a:r>
            <a:r>
              <a:rPr lang="en-US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overlying Cretaceous age deltaic </a:t>
            </a:r>
            <a:r>
              <a:rPr lang="en-US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sands</a:t>
            </a:r>
            <a:r>
              <a:rPr lang="en-US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, silts and shales</a:t>
            </a:r>
          </a:p>
          <a:p>
            <a:pPr marL="228600" indent="-228600">
              <a:lnSpc>
                <a:spcPct val="90000"/>
              </a:lnSpc>
              <a:spcBef>
                <a:spcPts val="1500"/>
              </a:spcBef>
              <a:buFont typeface="Arial" pitchFamily="34" charset="0"/>
              <a:buChar char="•"/>
              <a:tabLst>
                <a:tab pos="517525" algn="l"/>
              </a:tabLst>
            </a:pPr>
            <a:r>
              <a:rPr lang="en-US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Carbonate rocks have much higher velocities than </a:t>
            </a:r>
            <a:r>
              <a:rPr lang="en-US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clastics</a:t>
            </a:r>
            <a:r>
              <a:rPr lang="en-US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(16,000 ft/s versus 11,000 ft/s).</a:t>
            </a:r>
            <a:endParaRPr lang="en-US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7604" name="Picture 4" descr="Line 1-e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14" t="5902" r="22429" b="16705"/>
          <a:stretch>
            <a:fillRect/>
          </a:stretch>
        </p:blipFill>
        <p:spPr bwMode="auto">
          <a:xfrm>
            <a:off x="520262" y="971550"/>
            <a:ext cx="8423713" cy="5410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Deep Boundary</a:t>
            </a:r>
            <a:endParaRPr lang="en-US" dirty="0"/>
          </a:p>
        </p:txBody>
      </p:sp>
      <p:grpSp>
        <p:nvGrpSpPr>
          <p:cNvPr id="2" name="Group 17"/>
          <p:cNvGrpSpPr/>
          <p:nvPr/>
        </p:nvGrpSpPr>
        <p:grpSpPr>
          <a:xfrm>
            <a:off x="2646302" y="4205082"/>
            <a:ext cx="3314700" cy="2702650"/>
            <a:chOff x="275665" y="3805518"/>
            <a:chExt cx="3314700" cy="2702650"/>
          </a:xfrm>
        </p:grpSpPr>
        <p:sp>
          <p:nvSpPr>
            <p:cNvPr id="4" name="Freeform 3"/>
            <p:cNvSpPr/>
            <p:nvPr/>
          </p:nvSpPr>
          <p:spPr bwMode="auto">
            <a:xfrm>
              <a:off x="963996" y="5160246"/>
              <a:ext cx="785004" cy="345057"/>
            </a:xfrm>
            <a:custGeom>
              <a:avLst/>
              <a:gdLst>
                <a:gd name="connsiteX0" fmla="*/ 0 w 785004"/>
                <a:gd name="connsiteY0" fmla="*/ 345057 h 345057"/>
                <a:gd name="connsiteX1" fmla="*/ 232913 w 785004"/>
                <a:gd name="connsiteY1" fmla="*/ 319178 h 345057"/>
                <a:gd name="connsiteX2" fmla="*/ 396815 w 785004"/>
                <a:gd name="connsiteY2" fmla="*/ 258793 h 345057"/>
                <a:gd name="connsiteX3" fmla="*/ 534838 w 785004"/>
                <a:gd name="connsiteY3" fmla="*/ 215661 h 345057"/>
                <a:gd name="connsiteX4" fmla="*/ 655607 w 785004"/>
                <a:gd name="connsiteY4" fmla="*/ 120770 h 345057"/>
                <a:gd name="connsiteX5" fmla="*/ 785004 w 785004"/>
                <a:gd name="connsiteY5" fmla="*/ 0 h 3450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85004" h="345057">
                  <a:moveTo>
                    <a:pt x="0" y="345057"/>
                  </a:moveTo>
                  <a:cubicBezTo>
                    <a:pt x="83388" y="339306"/>
                    <a:pt x="166777" y="333555"/>
                    <a:pt x="232913" y="319178"/>
                  </a:cubicBezTo>
                  <a:cubicBezTo>
                    <a:pt x="299049" y="304801"/>
                    <a:pt x="346494" y="276046"/>
                    <a:pt x="396815" y="258793"/>
                  </a:cubicBezTo>
                  <a:cubicBezTo>
                    <a:pt x="447136" y="241540"/>
                    <a:pt x="491706" y="238665"/>
                    <a:pt x="534838" y="215661"/>
                  </a:cubicBezTo>
                  <a:cubicBezTo>
                    <a:pt x="577970" y="192657"/>
                    <a:pt x="613913" y="156713"/>
                    <a:pt x="655607" y="120770"/>
                  </a:cubicBezTo>
                  <a:cubicBezTo>
                    <a:pt x="697301" y="84827"/>
                    <a:pt x="741152" y="42413"/>
                    <a:pt x="785004" y="0"/>
                  </a:cubicBezTo>
                </a:path>
              </a:pathLst>
            </a:custGeom>
            <a:noFill/>
            <a:ln w="28575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5" name="Freeform 4"/>
            <p:cNvSpPr/>
            <p:nvPr/>
          </p:nvSpPr>
          <p:spPr bwMode="auto">
            <a:xfrm>
              <a:off x="670698" y="5073982"/>
              <a:ext cx="871268" cy="284672"/>
            </a:xfrm>
            <a:custGeom>
              <a:avLst/>
              <a:gdLst>
                <a:gd name="connsiteX0" fmla="*/ 0 w 871268"/>
                <a:gd name="connsiteY0" fmla="*/ 284672 h 284672"/>
                <a:gd name="connsiteX1" fmla="*/ 250166 w 871268"/>
                <a:gd name="connsiteY1" fmla="*/ 241540 h 284672"/>
                <a:gd name="connsiteX2" fmla="*/ 621102 w 871268"/>
                <a:gd name="connsiteY2" fmla="*/ 138023 h 284672"/>
                <a:gd name="connsiteX3" fmla="*/ 871268 w 871268"/>
                <a:gd name="connsiteY3" fmla="*/ 0 h 284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71268" h="284672">
                  <a:moveTo>
                    <a:pt x="0" y="284672"/>
                  </a:moveTo>
                  <a:cubicBezTo>
                    <a:pt x="73324" y="275326"/>
                    <a:pt x="146649" y="265981"/>
                    <a:pt x="250166" y="241540"/>
                  </a:cubicBezTo>
                  <a:cubicBezTo>
                    <a:pt x="353683" y="217099"/>
                    <a:pt x="517585" y="178280"/>
                    <a:pt x="621102" y="138023"/>
                  </a:cubicBezTo>
                  <a:cubicBezTo>
                    <a:pt x="724619" y="97766"/>
                    <a:pt x="797943" y="48883"/>
                    <a:pt x="871268" y="0"/>
                  </a:cubicBezTo>
                </a:path>
              </a:pathLst>
            </a:custGeom>
            <a:noFill/>
            <a:ln w="28575" cap="flat" cmpd="sng" algn="ctr">
              <a:solidFill>
                <a:srgbClr val="FF0000"/>
              </a:solidFill>
              <a:prstDash val="solid"/>
              <a:round/>
              <a:headEnd type="arrow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6" name="Freeform 5"/>
            <p:cNvSpPr/>
            <p:nvPr/>
          </p:nvSpPr>
          <p:spPr bwMode="auto">
            <a:xfrm>
              <a:off x="522116" y="4909989"/>
              <a:ext cx="1177748" cy="408431"/>
            </a:xfrm>
            <a:custGeom>
              <a:avLst/>
              <a:gdLst>
                <a:gd name="connsiteX0" fmla="*/ 0 w 1177748"/>
                <a:gd name="connsiteY0" fmla="*/ 408431 h 408431"/>
                <a:gd name="connsiteX1" fmla="*/ 277978 w 1177748"/>
                <a:gd name="connsiteY1" fmla="*/ 349910 h 408431"/>
                <a:gd name="connsiteX2" fmla="*/ 497434 w 1177748"/>
                <a:gd name="connsiteY2" fmla="*/ 291388 h 408431"/>
                <a:gd name="connsiteX3" fmla="*/ 724205 w 1177748"/>
                <a:gd name="connsiteY3" fmla="*/ 225551 h 408431"/>
                <a:gd name="connsiteX4" fmla="*/ 980237 w 1177748"/>
                <a:gd name="connsiteY4" fmla="*/ 93878 h 408431"/>
                <a:gd name="connsiteX5" fmla="*/ 1060704 w 1177748"/>
                <a:gd name="connsiteY5" fmla="*/ 13411 h 408431"/>
                <a:gd name="connsiteX6" fmla="*/ 1177748 w 1177748"/>
                <a:gd name="connsiteY6" fmla="*/ 13411 h 4084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77748" h="408431">
                  <a:moveTo>
                    <a:pt x="0" y="408431"/>
                  </a:moveTo>
                  <a:cubicBezTo>
                    <a:pt x="97536" y="388924"/>
                    <a:pt x="195072" y="369417"/>
                    <a:pt x="277978" y="349910"/>
                  </a:cubicBezTo>
                  <a:cubicBezTo>
                    <a:pt x="360884" y="330403"/>
                    <a:pt x="423063" y="312114"/>
                    <a:pt x="497434" y="291388"/>
                  </a:cubicBezTo>
                  <a:cubicBezTo>
                    <a:pt x="571805" y="270662"/>
                    <a:pt x="643738" y="258469"/>
                    <a:pt x="724205" y="225551"/>
                  </a:cubicBezTo>
                  <a:cubicBezTo>
                    <a:pt x="804672" y="192633"/>
                    <a:pt x="924154" y="129235"/>
                    <a:pt x="980237" y="93878"/>
                  </a:cubicBezTo>
                  <a:cubicBezTo>
                    <a:pt x="1036320" y="58521"/>
                    <a:pt x="1027786" y="26822"/>
                    <a:pt x="1060704" y="13411"/>
                  </a:cubicBezTo>
                  <a:cubicBezTo>
                    <a:pt x="1093622" y="0"/>
                    <a:pt x="1135685" y="6705"/>
                    <a:pt x="1177748" y="13411"/>
                  </a:cubicBezTo>
                </a:path>
              </a:pathLst>
            </a:custGeom>
            <a:noFill/>
            <a:ln w="28575" cap="flat" cmpd="sng" algn="ctr">
              <a:solidFill>
                <a:srgbClr val="FF0000"/>
              </a:solidFill>
              <a:prstDash val="solid"/>
              <a:round/>
              <a:headEnd type="arrow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7" name="Freeform 6"/>
            <p:cNvSpPr/>
            <p:nvPr/>
          </p:nvSpPr>
          <p:spPr bwMode="auto">
            <a:xfrm>
              <a:off x="275665" y="5385547"/>
              <a:ext cx="611841" cy="85164"/>
            </a:xfrm>
            <a:custGeom>
              <a:avLst/>
              <a:gdLst>
                <a:gd name="connsiteX0" fmla="*/ 0 w 611841"/>
                <a:gd name="connsiteY0" fmla="*/ 0 h 85164"/>
                <a:gd name="connsiteX1" fmla="*/ 295835 w 611841"/>
                <a:gd name="connsiteY1" fmla="*/ 47065 h 85164"/>
                <a:gd name="connsiteX2" fmla="*/ 510988 w 611841"/>
                <a:gd name="connsiteY2" fmla="*/ 80682 h 85164"/>
                <a:gd name="connsiteX3" fmla="*/ 611841 w 611841"/>
                <a:gd name="connsiteY3" fmla="*/ 73959 h 851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11841" h="85164">
                  <a:moveTo>
                    <a:pt x="0" y="0"/>
                  </a:moveTo>
                  <a:lnTo>
                    <a:pt x="295835" y="47065"/>
                  </a:lnTo>
                  <a:cubicBezTo>
                    <a:pt x="381000" y="60512"/>
                    <a:pt x="458320" y="76200"/>
                    <a:pt x="510988" y="80682"/>
                  </a:cubicBezTo>
                  <a:cubicBezTo>
                    <a:pt x="563656" y="85164"/>
                    <a:pt x="587748" y="79561"/>
                    <a:pt x="611841" y="73959"/>
                  </a:cubicBezTo>
                </a:path>
              </a:pathLst>
            </a:custGeom>
            <a:noFill/>
            <a:ln w="28575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8" name="Freeform 7"/>
            <p:cNvSpPr/>
            <p:nvPr/>
          </p:nvSpPr>
          <p:spPr bwMode="auto">
            <a:xfrm>
              <a:off x="1277574" y="5498075"/>
              <a:ext cx="244548" cy="1010093"/>
            </a:xfrm>
            <a:custGeom>
              <a:avLst/>
              <a:gdLst>
                <a:gd name="connsiteX0" fmla="*/ 244548 w 244548"/>
                <a:gd name="connsiteY0" fmla="*/ 0 h 1010093"/>
                <a:gd name="connsiteX1" fmla="*/ 0 w 244548"/>
                <a:gd name="connsiteY1" fmla="*/ 1010093 h 1010093"/>
                <a:gd name="connsiteX2" fmla="*/ 0 w 244548"/>
                <a:gd name="connsiteY2" fmla="*/ 1010093 h 1010093"/>
                <a:gd name="connsiteX3" fmla="*/ 0 w 244548"/>
                <a:gd name="connsiteY3" fmla="*/ 1010093 h 10100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4548" h="1010093">
                  <a:moveTo>
                    <a:pt x="244548" y="0"/>
                  </a:moveTo>
                  <a:lnTo>
                    <a:pt x="0" y="1010093"/>
                  </a:lnTo>
                  <a:lnTo>
                    <a:pt x="0" y="1010093"/>
                  </a:lnTo>
                  <a:lnTo>
                    <a:pt x="0" y="1010093"/>
                  </a:lnTo>
                </a:path>
              </a:pathLst>
            </a:custGeom>
            <a:solidFill>
              <a:schemeClr val="accent1"/>
            </a:solidFill>
            <a:ln w="571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9" name="Freeform 8"/>
            <p:cNvSpPr/>
            <p:nvPr/>
          </p:nvSpPr>
          <p:spPr bwMode="auto">
            <a:xfrm flipH="1">
              <a:off x="841639" y="5423647"/>
              <a:ext cx="389860" cy="964019"/>
            </a:xfrm>
            <a:custGeom>
              <a:avLst/>
              <a:gdLst>
                <a:gd name="connsiteX0" fmla="*/ 244548 w 244548"/>
                <a:gd name="connsiteY0" fmla="*/ 0 h 1010093"/>
                <a:gd name="connsiteX1" fmla="*/ 0 w 244548"/>
                <a:gd name="connsiteY1" fmla="*/ 1010093 h 1010093"/>
                <a:gd name="connsiteX2" fmla="*/ 0 w 244548"/>
                <a:gd name="connsiteY2" fmla="*/ 1010093 h 1010093"/>
                <a:gd name="connsiteX3" fmla="*/ 0 w 244548"/>
                <a:gd name="connsiteY3" fmla="*/ 1010093 h 10100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4548" h="1010093">
                  <a:moveTo>
                    <a:pt x="244548" y="0"/>
                  </a:moveTo>
                  <a:lnTo>
                    <a:pt x="0" y="1010093"/>
                  </a:lnTo>
                  <a:lnTo>
                    <a:pt x="0" y="1010093"/>
                  </a:lnTo>
                  <a:lnTo>
                    <a:pt x="0" y="1010093"/>
                  </a:lnTo>
                </a:path>
              </a:pathLst>
            </a:custGeom>
            <a:solidFill>
              <a:schemeClr val="accent1"/>
            </a:solidFill>
            <a:ln w="571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10" name="Freeform 9"/>
            <p:cNvSpPr/>
            <p:nvPr/>
          </p:nvSpPr>
          <p:spPr bwMode="auto">
            <a:xfrm>
              <a:off x="275665" y="5170394"/>
              <a:ext cx="1418664" cy="310402"/>
            </a:xfrm>
            <a:custGeom>
              <a:avLst/>
              <a:gdLst>
                <a:gd name="connsiteX0" fmla="*/ 0 w 1418664"/>
                <a:gd name="connsiteY0" fmla="*/ 168088 h 310402"/>
                <a:gd name="connsiteX1" fmla="*/ 302559 w 1418664"/>
                <a:gd name="connsiteY1" fmla="*/ 242047 h 310402"/>
                <a:gd name="connsiteX2" fmla="*/ 564776 w 1418664"/>
                <a:gd name="connsiteY2" fmla="*/ 282388 h 310402"/>
                <a:gd name="connsiteX3" fmla="*/ 685800 w 1418664"/>
                <a:gd name="connsiteY3" fmla="*/ 309282 h 310402"/>
                <a:gd name="connsiteX4" fmla="*/ 927847 w 1418664"/>
                <a:gd name="connsiteY4" fmla="*/ 275665 h 310402"/>
                <a:gd name="connsiteX5" fmla="*/ 1169894 w 1418664"/>
                <a:gd name="connsiteY5" fmla="*/ 201706 h 310402"/>
                <a:gd name="connsiteX6" fmla="*/ 1418664 w 1418664"/>
                <a:gd name="connsiteY6" fmla="*/ 0 h 3104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18664" h="310402">
                  <a:moveTo>
                    <a:pt x="0" y="168088"/>
                  </a:moveTo>
                  <a:cubicBezTo>
                    <a:pt x="104215" y="195542"/>
                    <a:pt x="208430" y="222997"/>
                    <a:pt x="302559" y="242047"/>
                  </a:cubicBezTo>
                  <a:cubicBezTo>
                    <a:pt x="396688" y="261097"/>
                    <a:pt x="500903" y="271182"/>
                    <a:pt x="564776" y="282388"/>
                  </a:cubicBezTo>
                  <a:cubicBezTo>
                    <a:pt x="628649" y="293594"/>
                    <a:pt x="625288" y="310402"/>
                    <a:pt x="685800" y="309282"/>
                  </a:cubicBezTo>
                  <a:cubicBezTo>
                    <a:pt x="746312" y="308162"/>
                    <a:pt x="847165" y="293594"/>
                    <a:pt x="927847" y="275665"/>
                  </a:cubicBezTo>
                  <a:cubicBezTo>
                    <a:pt x="1008529" y="257736"/>
                    <a:pt x="1088091" y="247650"/>
                    <a:pt x="1169894" y="201706"/>
                  </a:cubicBezTo>
                  <a:cubicBezTo>
                    <a:pt x="1251697" y="155762"/>
                    <a:pt x="1335180" y="77881"/>
                    <a:pt x="1418664" y="0"/>
                  </a:cubicBezTo>
                </a:path>
              </a:pathLst>
            </a:custGeom>
            <a:noFill/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11" name="Freeform 10"/>
            <p:cNvSpPr/>
            <p:nvPr/>
          </p:nvSpPr>
          <p:spPr bwMode="auto">
            <a:xfrm>
              <a:off x="1956547" y="3832412"/>
              <a:ext cx="1633818" cy="1196788"/>
            </a:xfrm>
            <a:custGeom>
              <a:avLst/>
              <a:gdLst>
                <a:gd name="connsiteX0" fmla="*/ 1633818 w 1633818"/>
                <a:gd name="connsiteY0" fmla="*/ 0 h 1196788"/>
                <a:gd name="connsiteX1" fmla="*/ 1452282 w 1633818"/>
                <a:gd name="connsiteY1" fmla="*/ 201706 h 1196788"/>
                <a:gd name="connsiteX2" fmla="*/ 1230406 w 1633818"/>
                <a:gd name="connsiteY2" fmla="*/ 416859 h 1196788"/>
                <a:gd name="connsiteX3" fmla="*/ 1048871 w 1633818"/>
                <a:gd name="connsiteY3" fmla="*/ 558053 h 1196788"/>
                <a:gd name="connsiteX4" fmla="*/ 948018 w 1633818"/>
                <a:gd name="connsiteY4" fmla="*/ 665629 h 1196788"/>
                <a:gd name="connsiteX5" fmla="*/ 826994 w 1633818"/>
                <a:gd name="connsiteY5" fmla="*/ 705970 h 1196788"/>
                <a:gd name="connsiteX6" fmla="*/ 726141 w 1633818"/>
                <a:gd name="connsiteY6" fmla="*/ 793376 h 1196788"/>
                <a:gd name="connsiteX7" fmla="*/ 578224 w 1633818"/>
                <a:gd name="connsiteY7" fmla="*/ 826994 h 1196788"/>
                <a:gd name="connsiteX8" fmla="*/ 363071 w 1633818"/>
                <a:gd name="connsiteY8" fmla="*/ 954741 h 1196788"/>
                <a:gd name="connsiteX9" fmla="*/ 181535 w 1633818"/>
                <a:gd name="connsiteY9" fmla="*/ 1095935 h 1196788"/>
                <a:gd name="connsiteX10" fmla="*/ 0 w 1633818"/>
                <a:gd name="connsiteY10" fmla="*/ 1196788 h 11967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33818" h="1196788">
                  <a:moveTo>
                    <a:pt x="1633818" y="0"/>
                  </a:moveTo>
                  <a:cubicBezTo>
                    <a:pt x="1576667" y="66115"/>
                    <a:pt x="1519517" y="132230"/>
                    <a:pt x="1452282" y="201706"/>
                  </a:cubicBezTo>
                  <a:cubicBezTo>
                    <a:pt x="1385047" y="271183"/>
                    <a:pt x="1297641" y="357468"/>
                    <a:pt x="1230406" y="416859"/>
                  </a:cubicBezTo>
                  <a:cubicBezTo>
                    <a:pt x="1163171" y="476250"/>
                    <a:pt x="1095936" y="516591"/>
                    <a:pt x="1048871" y="558053"/>
                  </a:cubicBezTo>
                  <a:cubicBezTo>
                    <a:pt x="1001806" y="599515"/>
                    <a:pt x="984997" y="640976"/>
                    <a:pt x="948018" y="665629"/>
                  </a:cubicBezTo>
                  <a:cubicBezTo>
                    <a:pt x="911039" y="690282"/>
                    <a:pt x="863973" y="684679"/>
                    <a:pt x="826994" y="705970"/>
                  </a:cubicBezTo>
                  <a:cubicBezTo>
                    <a:pt x="790015" y="727261"/>
                    <a:pt x="767603" y="773205"/>
                    <a:pt x="726141" y="793376"/>
                  </a:cubicBezTo>
                  <a:cubicBezTo>
                    <a:pt x="684679" y="813547"/>
                    <a:pt x="638736" y="800100"/>
                    <a:pt x="578224" y="826994"/>
                  </a:cubicBezTo>
                  <a:cubicBezTo>
                    <a:pt x="517712" y="853888"/>
                    <a:pt x="429186" y="909918"/>
                    <a:pt x="363071" y="954741"/>
                  </a:cubicBezTo>
                  <a:cubicBezTo>
                    <a:pt x="296956" y="999565"/>
                    <a:pt x="242047" y="1055594"/>
                    <a:pt x="181535" y="1095935"/>
                  </a:cubicBezTo>
                  <a:cubicBezTo>
                    <a:pt x="121023" y="1136276"/>
                    <a:pt x="0" y="1196788"/>
                    <a:pt x="0" y="1196788"/>
                  </a:cubicBezTo>
                </a:path>
              </a:pathLst>
            </a:custGeom>
            <a:noFill/>
            <a:ln w="28575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12" name="Freeform 11"/>
            <p:cNvSpPr/>
            <p:nvPr/>
          </p:nvSpPr>
          <p:spPr bwMode="auto">
            <a:xfrm>
              <a:off x="1969994" y="3953435"/>
              <a:ext cx="1593477" cy="1143000"/>
            </a:xfrm>
            <a:custGeom>
              <a:avLst/>
              <a:gdLst>
                <a:gd name="connsiteX0" fmla="*/ 1593477 w 1593477"/>
                <a:gd name="connsiteY0" fmla="*/ 0 h 1143000"/>
                <a:gd name="connsiteX1" fmla="*/ 1398494 w 1593477"/>
                <a:gd name="connsiteY1" fmla="*/ 221877 h 1143000"/>
                <a:gd name="connsiteX2" fmla="*/ 1223682 w 1593477"/>
                <a:gd name="connsiteY2" fmla="*/ 410136 h 1143000"/>
                <a:gd name="connsiteX3" fmla="*/ 1069041 w 1593477"/>
                <a:gd name="connsiteY3" fmla="*/ 537883 h 1143000"/>
                <a:gd name="connsiteX4" fmla="*/ 874059 w 1593477"/>
                <a:gd name="connsiteY4" fmla="*/ 658906 h 1143000"/>
                <a:gd name="connsiteX5" fmla="*/ 705971 w 1593477"/>
                <a:gd name="connsiteY5" fmla="*/ 739589 h 1143000"/>
                <a:gd name="connsiteX6" fmla="*/ 517712 w 1593477"/>
                <a:gd name="connsiteY6" fmla="*/ 826994 h 1143000"/>
                <a:gd name="connsiteX7" fmla="*/ 295835 w 1593477"/>
                <a:gd name="connsiteY7" fmla="*/ 954741 h 1143000"/>
                <a:gd name="connsiteX8" fmla="*/ 121024 w 1593477"/>
                <a:gd name="connsiteY8" fmla="*/ 1082489 h 1143000"/>
                <a:gd name="connsiteX9" fmla="*/ 0 w 1593477"/>
                <a:gd name="connsiteY9" fmla="*/ 1143000 h 1143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593477" h="1143000">
                  <a:moveTo>
                    <a:pt x="1593477" y="0"/>
                  </a:moveTo>
                  <a:cubicBezTo>
                    <a:pt x="1526801" y="76760"/>
                    <a:pt x="1460126" y="153521"/>
                    <a:pt x="1398494" y="221877"/>
                  </a:cubicBezTo>
                  <a:cubicBezTo>
                    <a:pt x="1336862" y="290233"/>
                    <a:pt x="1278591" y="357468"/>
                    <a:pt x="1223682" y="410136"/>
                  </a:cubicBezTo>
                  <a:cubicBezTo>
                    <a:pt x="1168773" y="462804"/>
                    <a:pt x="1127312" y="496421"/>
                    <a:pt x="1069041" y="537883"/>
                  </a:cubicBezTo>
                  <a:cubicBezTo>
                    <a:pt x="1010771" y="579345"/>
                    <a:pt x="934571" y="625288"/>
                    <a:pt x="874059" y="658906"/>
                  </a:cubicBezTo>
                  <a:cubicBezTo>
                    <a:pt x="813547" y="692524"/>
                    <a:pt x="705971" y="739589"/>
                    <a:pt x="705971" y="739589"/>
                  </a:cubicBezTo>
                  <a:cubicBezTo>
                    <a:pt x="646580" y="767604"/>
                    <a:pt x="586068" y="791135"/>
                    <a:pt x="517712" y="826994"/>
                  </a:cubicBezTo>
                  <a:cubicBezTo>
                    <a:pt x="449356" y="862853"/>
                    <a:pt x="361950" y="912158"/>
                    <a:pt x="295835" y="954741"/>
                  </a:cubicBezTo>
                  <a:cubicBezTo>
                    <a:pt x="229720" y="997324"/>
                    <a:pt x="170330" y="1051113"/>
                    <a:pt x="121024" y="1082489"/>
                  </a:cubicBezTo>
                  <a:cubicBezTo>
                    <a:pt x="71718" y="1113866"/>
                    <a:pt x="35859" y="1128433"/>
                    <a:pt x="0" y="1143000"/>
                  </a:cubicBezTo>
                </a:path>
              </a:pathLst>
            </a:custGeom>
            <a:noFill/>
            <a:ln w="28575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13" name="Freeform 12"/>
            <p:cNvSpPr/>
            <p:nvPr/>
          </p:nvSpPr>
          <p:spPr bwMode="auto">
            <a:xfrm>
              <a:off x="2232212" y="3886200"/>
              <a:ext cx="1223682" cy="618565"/>
            </a:xfrm>
            <a:custGeom>
              <a:avLst/>
              <a:gdLst>
                <a:gd name="connsiteX0" fmla="*/ 1223682 w 1223682"/>
                <a:gd name="connsiteY0" fmla="*/ 0 h 618565"/>
                <a:gd name="connsiteX1" fmla="*/ 1028700 w 1223682"/>
                <a:gd name="connsiteY1" fmla="*/ 53788 h 618565"/>
                <a:gd name="connsiteX2" fmla="*/ 921123 w 1223682"/>
                <a:gd name="connsiteY2" fmla="*/ 127747 h 618565"/>
                <a:gd name="connsiteX3" fmla="*/ 739588 w 1223682"/>
                <a:gd name="connsiteY3" fmla="*/ 215153 h 618565"/>
                <a:gd name="connsiteX4" fmla="*/ 571500 w 1223682"/>
                <a:gd name="connsiteY4" fmla="*/ 316006 h 618565"/>
                <a:gd name="connsiteX5" fmla="*/ 457200 w 1223682"/>
                <a:gd name="connsiteY5" fmla="*/ 349624 h 618565"/>
                <a:gd name="connsiteX6" fmla="*/ 322729 w 1223682"/>
                <a:gd name="connsiteY6" fmla="*/ 423582 h 618565"/>
                <a:gd name="connsiteX7" fmla="*/ 221876 w 1223682"/>
                <a:gd name="connsiteY7" fmla="*/ 531159 h 618565"/>
                <a:gd name="connsiteX8" fmla="*/ 0 w 1223682"/>
                <a:gd name="connsiteY8" fmla="*/ 618565 h 6185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23682" h="618565">
                  <a:moveTo>
                    <a:pt x="1223682" y="0"/>
                  </a:moveTo>
                  <a:cubicBezTo>
                    <a:pt x="1151404" y="16248"/>
                    <a:pt x="1079126" y="32497"/>
                    <a:pt x="1028700" y="53788"/>
                  </a:cubicBezTo>
                  <a:cubicBezTo>
                    <a:pt x="978274" y="75079"/>
                    <a:pt x="969308" y="100853"/>
                    <a:pt x="921123" y="127747"/>
                  </a:cubicBezTo>
                  <a:cubicBezTo>
                    <a:pt x="872938" y="154641"/>
                    <a:pt x="797859" y="183777"/>
                    <a:pt x="739588" y="215153"/>
                  </a:cubicBezTo>
                  <a:cubicBezTo>
                    <a:pt x="681318" y="246530"/>
                    <a:pt x="618564" y="293594"/>
                    <a:pt x="571500" y="316006"/>
                  </a:cubicBezTo>
                  <a:cubicBezTo>
                    <a:pt x="524436" y="338418"/>
                    <a:pt x="498662" y="331695"/>
                    <a:pt x="457200" y="349624"/>
                  </a:cubicBezTo>
                  <a:cubicBezTo>
                    <a:pt x="415738" y="367553"/>
                    <a:pt x="361950" y="393326"/>
                    <a:pt x="322729" y="423582"/>
                  </a:cubicBezTo>
                  <a:cubicBezTo>
                    <a:pt x="283508" y="453838"/>
                    <a:pt x="275664" y="498662"/>
                    <a:pt x="221876" y="531159"/>
                  </a:cubicBezTo>
                  <a:cubicBezTo>
                    <a:pt x="168088" y="563656"/>
                    <a:pt x="0" y="618565"/>
                    <a:pt x="0" y="618565"/>
                  </a:cubicBezTo>
                </a:path>
              </a:pathLst>
            </a:custGeom>
            <a:noFill/>
            <a:ln w="28575" cap="flat" cmpd="sng" algn="ctr">
              <a:solidFill>
                <a:srgbClr val="FF0000"/>
              </a:solidFill>
              <a:prstDash val="solid"/>
              <a:round/>
              <a:headEnd type="arrow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14" name="Freeform 13"/>
            <p:cNvSpPr/>
            <p:nvPr/>
          </p:nvSpPr>
          <p:spPr bwMode="auto">
            <a:xfrm>
              <a:off x="2178424" y="3973606"/>
              <a:ext cx="1216958" cy="652182"/>
            </a:xfrm>
            <a:custGeom>
              <a:avLst/>
              <a:gdLst>
                <a:gd name="connsiteX0" fmla="*/ 1216958 w 1216958"/>
                <a:gd name="connsiteY0" fmla="*/ 0 h 652182"/>
                <a:gd name="connsiteX1" fmla="*/ 1082488 w 1216958"/>
                <a:gd name="connsiteY1" fmla="*/ 94129 h 652182"/>
                <a:gd name="connsiteX2" fmla="*/ 927847 w 1216958"/>
                <a:gd name="connsiteY2" fmla="*/ 174812 h 652182"/>
                <a:gd name="connsiteX3" fmla="*/ 712694 w 1216958"/>
                <a:gd name="connsiteY3" fmla="*/ 282388 h 652182"/>
                <a:gd name="connsiteX4" fmla="*/ 605117 w 1216958"/>
                <a:gd name="connsiteY4" fmla="*/ 336176 h 652182"/>
                <a:gd name="connsiteX5" fmla="*/ 510988 w 1216958"/>
                <a:gd name="connsiteY5" fmla="*/ 363070 h 652182"/>
                <a:gd name="connsiteX6" fmla="*/ 342900 w 1216958"/>
                <a:gd name="connsiteY6" fmla="*/ 443753 h 652182"/>
                <a:gd name="connsiteX7" fmla="*/ 194982 w 1216958"/>
                <a:gd name="connsiteY7" fmla="*/ 558053 h 652182"/>
                <a:gd name="connsiteX8" fmla="*/ 0 w 1216958"/>
                <a:gd name="connsiteY8" fmla="*/ 652182 h 6521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16958" h="652182">
                  <a:moveTo>
                    <a:pt x="1216958" y="0"/>
                  </a:moveTo>
                  <a:cubicBezTo>
                    <a:pt x="1173815" y="32497"/>
                    <a:pt x="1130673" y="64994"/>
                    <a:pt x="1082488" y="94129"/>
                  </a:cubicBezTo>
                  <a:cubicBezTo>
                    <a:pt x="1034303" y="123264"/>
                    <a:pt x="927847" y="174812"/>
                    <a:pt x="927847" y="174812"/>
                  </a:cubicBezTo>
                  <a:lnTo>
                    <a:pt x="712694" y="282388"/>
                  </a:lnTo>
                  <a:cubicBezTo>
                    <a:pt x="658906" y="309282"/>
                    <a:pt x="638735" y="322729"/>
                    <a:pt x="605117" y="336176"/>
                  </a:cubicBezTo>
                  <a:cubicBezTo>
                    <a:pt x="571499" y="349623"/>
                    <a:pt x="554691" y="345141"/>
                    <a:pt x="510988" y="363070"/>
                  </a:cubicBezTo>
                  <a:cubicBezTo>
                    <a:pt x="467285" y="380999"/>
                    <a:pt x="395568" y="411256"/>
                    <a:pt x="342900" y="443753"/>
                  </a:cubicBezTo>
                  <a:cubicBezTo>
                    <a:pt x="290232" y="476250"/>
                    <a:pt x="252132" y="523315"/>
                    <a:pt x="194982" y="558053"/>
                  </a:cubicBezTo>
                  <a:cubicBezTo>
                    <a:pt x="137832" y="592791"/>
                    <a:pt x="68916" y="622486"/>
                    <a:pt x="0" y="652182"/>
                  </a:cubicBezTo>
                </a:path>
              </a:pathLst>
            </a:custGeom>
            <a:noFill/>
            <a:ln w="28575" cap="flat" cmpd="sng" algn="ctr">
              <a:solidFill>
                <a:srgbClr val="FF0000"/>
              </a:solidFill>
              <a:prstDash val="solid"/>
              <a:round/>
              <a:headEnd type="arrow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15" name="Freeform 14"/>
            <p:cNvSpPr/>
            <p:nvPr/>
          </p:nvSpPr>
          <p:spPr bwMode="auto">
            <a:xfrm>
              <a:off x="2259106" y="4215653"/>
              <a:ext cx="921123" cy="437029"/>
            </a:xfrm>
            <a:custGeom>
              <a:avLst/>
              <a:gdLst>
                <a:gd name="connsiteX0" fmla="*/ 921123 w 921123"/>
                <a:gd name="connsiteY0" fmla="*/ 0 h 437029"/>
                <a:gd name="connsiteX1" fmla="*/ 732865 w 921123"/>
                <a:gd name="connsiteY1" fmla="*/ 73959 h 437029"/>
                <a:gd name="connsiteX2" fmla="*/ 531159 w 921123"/>
                <a:gd name="connsiteY2" fmla="*/ 168088 h 437029"/>
                <a:gd name="connsiteX3" fmla="*/ 329453 w 921123"/>
                <a:gd name="connsiteY3" fmla="*/ 282388 h 437029"/>
                <a:gd name="connsiteX4" fmla="*/ 188259 w 921123"/>
                <a:gd name="connsiteY4" fmla="*/ 363071 h 437029"/>
                <a:gd name="connsiteX5" fmla="*/ 0 w 921123"/>
                <a:gd name="connsiteY5" fmla="*/ 437029 h 4370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21123" h="437029">
                  <a:moveTo>
                    <a:pt x="921123" y="0"/>
                  </a:moveTo>
                  <a:cubicBezTo>
                    <a:pt x="859491" y="22972"/>
                    <a:pt x="797859" y="45944"/>
                    <a:pt x="732865" y="73959"/>
                  </a:cubicBezTo>
                  <a:cubicBezTo>
                    <a:pt x="667871" y="101974"/>
                    <a:pt x="598394" y="133350"/>
                    <a:pt x="531159" y="168088"/>
                  </a:cubicBezTo>
                  <a:cubicBezTo>
                    <a:pt x="463924" y="202826"/>
                    <a:pt x="329453" y="282388"/>
                    <a:pt x="329453" y="282388"/>
                  </a:cubicBezTo>
                  <a:cubicBezTo>
                    <a:pt x="272303" y="314885"/>
                    <a:pt x="243168" y="337298"/>
                    <a:pt x="188259" y="363071"/>
                  </a:cubicBezTo>
                  <a:cubicBezTo>
                    <a:pt x="133350" y="388845"/>
                    <a:pt x="66675" y="412937"/>
                    <a:pt x="0" y="437029"/>
                  </a:cubicBezTo>
                </a:path>
              </a:pathLst>
            </a:custGeom>
            <a:noFill/>
            <a:ln w="28575" cap="flat" cmpd="sng" algn="ctr">
              <a:solidFill>
                <a:srgbClr val="FF0000"/>
              </a:solidFill>
              <a:prstDash val="solid"/>
              <a:round/>
              <a:headEnd type="arrow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16" name="Freeform 15"/>
            <p:cNvSpPr/>
            <p:nvPr/>
          </p:nvSpPr>
          <p:spPr bwMode="auto">
            <a:xfrm>
              <a:off x="2064124" y="4397188"/>
              <a:ext cx="887505" cy="450477"/>
            </a:xfrm>
            <a:custGeom>
              <a:avLst/>
              <a:gdLst>
                <a:gd name="connsiteX0" fmla="*/ 887505 w 887505"/>
                <a:gd name="connsiteY0" fmla="*/ 0 h 450477"/>
                <a:gd name="connsiteX1" fmla="*/ 665629 w 887505"/>
                <a:gd name="connsiteY1" fmla="*/ 114300 h 450477"/>
                <a:gd name="connsiteX2" fmla="*/ 470647 w 887505"/>
                <a:gd name="connsiteY2" fmla="*/ 188259 h 450477"/>
                <a:gd name="connsiteX3" fmla="*/ 228600 w 887505"/>
                <a:gd name="connsiteY3" fmla="*/ 282388 h 450477"/>
                <a:gd name="connsiteX4" fmla="*/ 168088 w 887505"/>
                <a:gd name="connsiteY4" fmla="*/ 336177 h 450477"/>
                <a:gd name="connsiteX5" fmla="*/ 94129 w 887505"/>
                <a:gd name="connsiteY5" fmla="*/ 416859 h 450477"/>
                <a:gd name="connsiteX6" fmla="*/ 0 w 887505"/>
                <a:gd name="connsiteY6" fmla="*/ 450477 h 4504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87505" h="450477">
                  <a:moveTo>
                    <a:pt x="887505" y="0"/>
                  </a:moveTo>
                  <a:cubicBezTo>
                    <a:pt x="811305" y="41462"/>
                    <a:pt x="735105" y="82924"/>
                    <a:pt x="665629" y="114300"/>
                  </a:cubicBezTo>
                  <a:cubicBezTo>
                    <a:pt x="596153" y="145677"/>
                    <a:pt x="470647" y="188259"/>
                    <a:pt x="470647" y="188259"/>
                  </a:cubicBezTo>
                  <a:cubicBezTo>
                    <a:pt x="397809" y="216274"/>
                    <a:pt x="279027" y="257735"/>
                    <a:pt x="228600" y="282388"/>
                  </a:cubicBezTo>
                  <a:cubicBezTo>
                    <a:pt x="178173" y="307041"/>
                    <a:pt x="190500" y="313765"/>
                    <a:pt x="168088" y="336177"/>
                  </a:cubicBezTo>
                  <a:cubicBezTo>
                    <a:pt x="145676" y="358589"/>
                    <a:pt x="122144" y="397809"/>
                    <a:pt x="94129" y="416859"/>
                  </a:cubicBezTo>
                  <a:cubicBezTo>
                    <a:pt x="66114" y="435909"/>
                    <a:pt x="17929" y="444874"/>
                    <a:pt x="0" y="450477"/>
                  </a:cubicBezTo>
                </a:path>
              </a:pathLst>
            </a:custGeom>
            <a:noFill/>
            <a:ln w="28575" cap="flat" cmpd="sng" algn="ctr">
              <a:solidFill>
                <a:srgbClr val="FF0000"/>
              </a:solidFill>
              <a:prstDash val="solid"/>
              <a:round/>
              <a:headEnd type="arrow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17" name="Freeform 16"/>
            <p:cNvSpPr/>
            <p:nvPr/>
          </p:nvSpPr>
          <p:spPr bwMode="auto">
            <a:xfrm>
              <a:off x="1761565" y="3805518"/>
              <a:ext cx="1768288" cy="1311088"/>
            </a:xfrm>
            <a:custGeom>
              <a:avLst/>
              <a:gdLst>
                <a:gd name="connsiteX0" fmla="*/ 0 w 1768288"/>
                <a:gd name="connsiteY0" fmla="*/ 1311088 h 1311088"/>
                <a:gd name="connsiteX1" fmla="*/ 181535 w 1768288"/>
                <a:gd name="connsiteY1" fmla="*/ 1176617 h 1311088"/>
                <a:gd name="connsiteX2" fmla="*/ 450476 w 1768288"/>
                <a:gd name="connsiteY2" fmla="*/ 1035423 h 1311088"/>
                <a:gd name="connsiteX3" fmla="*/ 638735 w 1768288"/>
                <a:gd name="connsiteY3" fmla="*/ 887506 h 1311088"/>
                <a:gd name="connsiteX4" fmla="*/ 766482 w 1768288"/>
                <a:gd name="connsiteY4" fmla="*/ 800100 h 1311088"/>
                <a:gd name="connsiteX5" fmla="*/ 914400 w 1768288"/>
                <a:gd name="connsiteY5" fmla="*/ 779929 h 1311088"/>
                <a:gd name="connsiteX6" fmla="*/ 1102659 w 1768288"/>
                <a:gd name="connsiteY6" fmla="*/ 658906 h 1311088"/>
                <a:gd name="connsiteX7" fmla="*/ 1284194 w 1768288"/>
                <a:gd name="connsiteY7" fmla="*/ 497541 h 1311088"/>
                <a:gd name="connsiteX8" fmla="*/ 1432111 w 1768288"/>
                <a:gd name="connsiteY8" fmla="*/ 383241 h 1311088"/>
                <a:gd name="connsiteX9" fmla="*/ 1586753 w 1768288"/>
                <a:gd name="connsiteY9" fmla="*/ 228600 h 1311088"/>
                <a:gd name="connsiteX10" fmla="*/ 1768288 w 1768288"/>
                <a:gd name="connsiteY10" fmla="*/ 0 h 1311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768288" h="1311088">
                  <a:moveTo>
                    <a:pt x="0" y="1311088"/>
                  </a:moveTo>
                  <a:cubicBezTo>
                    <a:pt x="53228" y="1266824"/>
                    <a:pt x="106456" y="1222561"/>
                    <a:pt x="181535" y="1176617"/>
                  </a:cubicBezTo>
                  <a:cubicBezTo>
                    <a:pt x="256614" y="1130673"/>
                    <a:pt x="374276" y="1083608"/>
                    <a:pt x="450476" y="1035423"/>
                  </a:cubicBezTo>
                  <a:cubicBezTo>
                    <a:pt x="526676" y="987238"/>
                    <a:pt x="586067" y="926727"/>
                    <a:pt x="638735" y="887506"/>
                  </a:cubicBezTo>
                  <a:cubicBezTo>
                    <a:pt x="691403" y="848286"/>
                    <a:pt x="720538" y="818029"/>
                    <a:pt x="766482" y="800100"/>
                  </a:cubicBezTo>
                  <a:cubicBezTo>
                    <a:pt x="812426" y="782171"/>
                    <a:pt x="858371" y="803461"/>
                    <a:pt x="914400" y="779929"/>
                  </a:cubicBezTo>
                  <a:cubicBezTo>
                    <a:pt x="970429" y="756397"/>
                    <a:pt x="1041027" y="705971"/>
                    <a:pt x="1102659" y="658906"/>
                  </a:cubicBezTo>
                  <a:cubicBezTo>
                    <a:pt x="1164291" y="611841"/>
                    <a:pt x="1229285" y="543485"/>
                    <a:pt x="1284194" y="497541"/>
                  </a:cubicBezTo>
                  <a:cubicBezTo>
                    <a:pt x="1339103" y="451597"/>
                    <a:pt x="1381685" y="428064"/>
                    <a:pt x="1432111" y="383241"/>
                  </a:cubicBezTo>
                  <a:cubicBezTo>
                    <a:pt x="1482537" y="338418"/>
                    <a:pt x="1530724" y="292474"/>
                    <a:pt x="1586753" y="228600"/>
                  </a:cubicBezTo>
                  <a:cubicBezTo>
                    <a:pt x="1642783" y="164727"/>
                    <a:pt x="1705535" y="82363"/>
                    <a:pt x="1768288" y="0"/>
                  </a:cubicBezTo>
                </a:path>
              </a:pathLst>
            </a:custGeom>
            <a:noFill/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</p:grpSp>
      <p:sp>
        <p:nvSpPr>
          <p:cNvPr id="19" name="Freeform 18"/>
          <p:cNvSpPr/>
          <p:nvPr/>
        </p:nvSpPr>
        <p:spPr bwMode="auto">
          <a:xfrm>
            <a:off x="7997903" y="3325473"/>
            <a:ext cx="914400" cy="27830"/>
          </a:xfrm>
          <a:custGeom>
            <a:avLst/>
            <a:gdLst>
              <a:gd name="connsiteX0" fmla="*/ 0 w 914400"/>
              <a:gd name="connsiteY0" fmla="*/ 27830 h 27830"/>
              <a:gd name="connsiteX1" fmla="*/ 246490 w 914400"/>
              <a:gd name="connsiteY1" fmla="*/ 19879 h 27830"/>
              <a:gd name="connsiteX2" fmla="*/ 453224 w 914400"/>
              <a:gd name="connsiteY2" fmla="*/ 3976 h 27830"/>
              <a:gd name="connsiteX3" fmla="*/ 683812 w 914400"/>
              <a:gd name="connsiteY3" fmla="*/ 3976 h 27830"/>
              <a:gd name="connsiteX4" fmla="*/ 914400 w 914400"/>
              <a:gd name="connsiteY4" fmla="*/ 27830 h 278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4400" h="27830">
                <a:moveTo>
                  <a:pt x="0" y="27830"/>
                </a:moveTo>
                <a:lnTo>
                  <a:pt x="246490" y="19879"/>
                </a:lnTo>
                <a:cubicBezTo>
                  <a:pt x="322027" y="15903"/>
                  <a:pt x="380337" y="6626"/>
                  <a:pt x="453224" y="3976"/>
                </a:cubicBezTo>
                <a:cubicBezTo>
                  <a:pt x="526111" y="1326"/>
                  <a:pt x="606949" y="0"/>
                  <a:pt x="683812" y="3976"/>
                </a:cubicBezTo>
                <a:cubicBezTo>
                  <a:pt x="760675" y="7952"/>
                  <a:pt x="837537" y="17891"/>
                  <a:pt x="914400" y="27830"/>
                </a:cubicBezTo>
              </a:path>
            </a:pathLst>
          </a:cu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20" name="Freeform 19"/>
          <p:cNvSpPr/>
          <p:nvPr/>
        </p:nvSpPr>
        <p:spPr bwMode="auto">
          <a:xfrm>
            <a:off x="8006963" y="3392557"/>
            <a:ext cx="914400" cy="35780"/>
          </a:xfrm>
          <a:custGeom>
            <a:avLst/>
            <a:gdLst>
              <a:gd name="connsiteX0" fmla="*/ 0 w 914400"/>
              <a:gd name="connsiteY0" fmla="*/ 18553 h 35780"/>
              <a:gd name="connsiteX1" fmla="*/ 198783 w 914400"/>
              <a:gd name="connsiteY1" fmla="*/ 2650 h 35780"/>
              <a:gd name="connsiteX2" fmla="*/ 516835 w 914400"/>
              <a:gd name="connsiteY2" fmla="*/ 34455 h 35780"/>
              <a:gd name="connsiteX3" fmla="*/ 803082 w 914400"/>
              <a:gd name="connsiteY3" fmla="*/ 10601 h 35780"/>
              <a:gd name="connsiteX4" fmla="*/ 914400 w 914400"/>
              <a:gd name="connsiteY4" fmla="*/ 10601 h 357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4400" h="35780">
                <a:moveTo>
                  <a:pt x="0" y="18553"/>
                </a:moveTo>
                <a:cubicBezTo>
                  <a:pt x="56322" y="9276"/>
                  <a:pt x="112644" y="0"/>
                  <a:pt x="198783" y="2650"/>
                </a:cubicBezTo>
                <a:cubicBezTo>
                  <a:pt x="284922" y="5300"/>
                  <a:pt x="416119" y="33130"/>
                  <a:pt x="516835" y="34455"/>
                </a:cubicBezTo>
                <a:cubicBezTo>
                  <a:pt x="617551" y="35780"/>
                  <a:pt x="736821" y="14577"/>
                  <a:pt x="803082" y="10601"/>
                </a:cubicBezTo>
                <a:cubicBezTo>
                  <a:pt x="869343" y="6625"/>
                  <a:pt x="891871" y="8613"/>
                  <a:pt x="914400" y="10601"/>
                </a:cubicBezTo>
              </a:path>
            </a:pathLst>
          </a:cu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21" name="Freeform 20"/>
          <p:cNvSpPr/>
          <p:nvPr/>
        </p:nvSpPr>
        <p:spPr bwMode="auto">
          <a:xfrm>
            <a:off x="7124369" y="3387256"/>
            <a:ext cx="699714" cy="68911"/>
          </a:xfrm>
          <a:custGeom>
            <a:avLst/>
            <a:gdLst>
              <a:gd name="connsiteX0" fmla="*/ 0 w 699714"/>
              <a:gd name="connsiteY0" fmla="*/ 63610 h 68911"/>
              <a:gd name="connsiteX1" fmla="*/ 190831 w 699714"/>
              <a:gd name="connsiteY1" fmla="*/ 63610 h 68911"/>
              <a:gd name="connsiteX2" fmla="*/ 453224 w 699714"/>
              <a:gd name="connsiteY2" fmla="*/ 63610 h 68911"/>
              <a:gd name="connsiteX3" fmla="*/ 612250 w 699714"/>
              <a:gd name="connsiteY3" fmla="*/ 31805 h 68911"/>
              <a:gd name="connsiteX4" fmla="*/ 699714 w 699714"/>
              <a:gd name="connsiteY4" fmla="*/ 0 h 689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99714" h="68911">
                <a:moveTo>
                  <a:pt x="0" y="63610"/>
                </a:moveTo>
                <a:lnTo>
                  <a:pt x="190831" y="63610"/>
                </a:lnTo>
                <a:cubicBezTo>
                  <a:pt x="266368" y="63610"/>
                  <a:pt x="382988" y="68911"/>
                  <a:pt x="453224" y="63610"/>
                </a:cubicBezTo>
                <a:cubicBezTo>
                  <a:pt x="523461" y="58309"/>
                  <a:pt x="571168" y="42407"/>
                  <a:pt x="612250" y="31805"/>
                </a:cubicBezTo>
                <a:cubicBezTo>
                  <a:pt x="653332" y="21203"/>
                  <a:pt x="676523" y="10601"/>
                  <a:pt x="699714" y="0"/>
                </a:cubicBezTo>
              </a:path>
            </a:pathLst>
          </a:cu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907980" y="1834489"/>
            <a:ext cx="2846567" cy="107721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1600" dirty="0" smtClean="0">
                <a:latin typeface="Comic Sans MS" pitchFamily="66" charset="0"/>
              </a:rPr>
              <a:t>Mary, when you processed Line C, was there a step change in the velocity structure?</a:t>
            </a:r>
            <a:endParaRPr lang="en-US" sz="1600" dirty="0">
              <a:latin typeface="Comic Sans MS" pitchFamily="66" charset="0"/>
            </a:endParaRPr>
          </a:p>
        </p:txBody>
      </p:sp>
      <p:sp>
        <p:nvSpPr>
          <p:cNvPr id="23" name="Freeform 22"/>
          <p:cNvSpPr/>
          <p:nvPr/>
        </p:nvSpPr>
        <p:spPr bwMode="auto">
          <a:xfrm>
            <a:off x="7997903" y="3325473"/>
            <a:ext cx="914400" cy="27830"/>
          </a:xfrm>
          <a:custGeom>
            <a:avLst/>
            <a:gdLst>
              <a:gd name="connsiteX0" fmla="*/ 0 w 914400"/>
              <a:gd name="connsiteY0" fmla="*/ 27830 h 27830"/>
              <a:gd name="connsiteX1" fmla="*/ 246490 w 914400"/>
              <a:gd name="connsiteY1" fmla="*/ 19879 h 27830"/>
              <a:gd name="connsiteX2" fmla="*/ 453224 w 914400"/>
              <a:gd name="connsiteY2" fmla="*/ 3976 h 27830"/>
              <a:gd name="connsiteX3" fmla="*/ 683812 w 914400"/>
              <a:gd name="connsiteY3" fmla="*/ 3976 h 27830"/>
              <a:gd name="connsiteX4" fmla="*/ 914400 w 914400"/>
              <a:gd name="connsiteY4" fmla="*/ 27830 h 278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4400" h="27830">
                <a:moveTo>
                  <a:pt x="0" y="27830"/>
                </a:moveTo>
                <a:lnTo>
                  <a:pt x="246490" y="19879"/>
                </a:lnTo>
                <a:cubicBezTo>
                  <a:pt x="322027" y="15903"/>
                  <a:pt x="380337" y="6626"/>
                  <a:pt x="453224" y="3976"/>
                </a:cubicBezTo>
                <a:cubicBezTo>
                  <a:pt x="526111" y="1326"/>
                  <a:pt x="606949" y="0"/>
                  <a:pt x="683812" y="3976"/>
                </a:cubicBezTo>
                <a:cubicBezTo>
                  <a:pt x="760675" y="7952"/>
                  <a:pt x="837537" y="17891"/>
                  <a:pt x="914400" y="27830"/>
                </a:cubicBezTo>
              </a:path>
            </a:pathLst>
          </a:custGeom>
          <a:noFill/>
          <a:ln w="28575" cap="flat" cmpd="sng" algn="ctr">
            <a:solidFill>
              <a:srgbClr val="FF0000"/>
            </a:solidFill>
            <a:prstDash val="solid"/>
            <a:round/>
            <a:headEnd type="arrow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24" name="Freeform 23"/>
          <p:cNvSpPr/>
          <p:nvPr/>
        </p:nvSpPr>
        <p:spPr bwMode="auto">
          <a:xfrm>
            <a:off x="6953061" y="3358835"/>
            <a:ext cx="2050610" cy="69411"/>
          </a:xfrm>
          <a:custGeom>
            <a:avLst/>
            <a:gdLst>
              <a:gd name="connsiteX0" fmla="*/ 0 w 2050610"/>
              <a:gd name="connsiteY0" fmla="*/ 40741 h 69411"/>
              <a:gd name="connsiteX1" fmla="*/ 316872 w 2050610"/>
              <a:gd name="connsiteY1" fmla="*/ 67902 h 69411"/>
              <a:gd name="connsiteX2" fmla="*/ 674484 w 2050610"/>
              <a:gd name="connsiteY2" fmla="*/ 49795 h 69411"/>
              <a:gd name="connsiteX3" fmla="*/ 860080 w 2050610"/>
              <a:gd name="connsiteY3" fmla="*/ 9054 h 69411"/>
              <a:gd name="connsiteX4" fmla="*/ 1000408 w 2050610"/>
              <a:gd name="connsiteY4" fmla="*/ 31688 h 69411"/>
              <a:gd name="connsiteX5" fmla="*/ 1172424 w 2050610"/>
              <a:gd name="connsiteY5" fmla="*/ 4527 h 69411"/>
              <a:gd name="connsiteX6" fmla="*/ 1362547 w 2050610"/>
              <a:gd name="connsiteY6" fmla="*/ 4527 h 69411"/>
              <a:gd name="connsiteX7" fmla="*/ 1543616 w 2050610"/>
              <a:gd name="connsiteY7" fmla="*/ 4527 h 69411"/>
              <a:gd name="connsiteX8" fmla="*/ 1797113 w 2050610"/>
              <a:gd name="connsiteY8" fmla="*/ 4527 h 69411"/>
              <a:gd name="connsiteX9" fmla="*/ 2050610 w 2050610"/>
              <a:gd name="connsiteY9" fmla="*/ 13581 h 694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050610" h="69411">
                <a:moveTo>
                  <a:pt x="0" y="40741"/>
                </a:moveTo>
                <a:cubicBezTo>
                  <a:pt x="102229" y="53567"/>
                  <a:pt x="204458" y="66393"/>
                  <a:pt x="316872" y="67902"/>
                </a:cubicBezTo>
                <a:cubicBezTo>
                  <a:pt x="429286" y="69411"/>
                  <a:pt x="583949" y="59603"/>
                  <a:pt x="674484" y="49795"/>
                </a:cubicBezTo>
                <a:cubicBezTo>
                  <a:pt x="765019" y="39987"/>
                  <a:pt x="805759" y="12072"/>
                  <a:pt x="860080" y="9054"/>
                </a:cubicBezTo>
                <a:cubicBezTo>
                  <a:pt x="914401" y="6036"/>
                  <a:pt x="948351" y="32443"/>
                  <a:pt x="1000408" y="31688"/>
                </a:cubicBezTo>
                <a:cubicBezTo>
                  <a:pt x="1052465" y="30934"/>
                  <a:pt x="1112068" y="9054"/>
                  <a:pt x="1172424" y="4527"/>
                </a:cubicBezTo>
                <a:cubicBezTo>
                  <a:pt x="1232780" y="0"/>
                  <a:pt x="1362547" y="4527"/>
                  <a:pt x="1362547" y="4527"/>
                </a:cubicBezTo>
                <a:lnTo>
                  <a:pt x="1543616" y="4527"/>
                </a:lnTo>
                <a:lnTo>
                  <a:pt x="1797113" y="4527"/>
                </a:lnTo>
                <a:cubicBezTo>
                  <a:pt x="1881612" y="6036"/>
                  <a:pt x="1966111" y="9808"/>
                  <a:pt x="2050610" y="13581"/>
                </a:cubicBezTo>
              </a:path>
            </a:pathLst>
          </a:custGeom>
          <a:noFill/>
          <a:ln w="38100" cap="flat" cmpd="sng" algn="ctr">
            <a:solidFill>
              <a:srgbClr val="FFFF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25" name="Freeform 24"/>
          <p:cNvSpPr/>
          <p:nvPr/>
        </p:nvSpPr>
        <p:spPr bwMode="auto">
          <a:xfrm>
            <a:off x="5934547" y="3352800"/>
            <a:ext cx="1041148" cy="838954"/>
          </a:xfrm>
          <a:custGeom>
            <a:avLst/>
            <a:gdLst>
              <a:gd name="connsiteX0" fmla="*/ 0 w 1041148"/>
              <a:gd name="connsiteY0" fmla="*/ 838954 h 838954"/>
              <a:gd name="connsiteX1" fmla="*/ 54320 w 1041148"/>
              <a:gd name="connsiteY1" fmla="*/ 707679 h 838954"/>
              <a:gd name="connsiteX2" fmla="*/ 135802 w 1041148"/>
              <a:gd name="connsiteY2" fmla="*/ 531137 h 838954"/>
              <a:gd name="connsiteX3" fmla="*/ 285184 w 1041148"/>
              <a:gd name="connsiteY3" fmla="*/ 300273 h 838954"/>
              <a:gd name="connsiteX4" fmla="*/ 344031 w 1041148"/>
              <a:gd name="connsiteY4" fmla="*/ 128257 h 838954"/>
              <a:gd name="connsiteX5" fmla="*/ 534154 w 1041148"/>
              <a:gd name="connsiteY5" fmla="*/ 28669 h 838954"/>
              <a:gd name="connsiteX6" fmla="*/ 602055 w 1041148"/>
              <a:gd name="connsiteY6" fmla="*/ 1509 h 838954"/>
              <a:gd name="connsiteX7" fmla="*/ 701643 w 1041148"/>
              <a:gd name="connsiteY7" fmla="*/ 19616 h 838954"/>
              <a:gd name="connsiteX8" fmla="*/ 805758 w 1041148"/>
              <a:gd name="connsiteY8" fmla="*/ 51303 h 838954"/>
              <a:gd name="connsiteX9" fmla="*/ 891766 w 1041148"/>
              <a:gd name="connsiteY9" fmla="*/ 78463 h 838954"/>
              <a:gd name="connsiteX10" fmla="*/ 1013988 w 1041148"/>
              <a:gd name="connsiteY10" fmla="*/ 55830 h 838954"/>
              <a:gd name="connsiteX11" fmla="*/ 1041148 w 1041148"/>
              <a:gd name="connsiteY11" fmla="*/ 55830 h 8389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041148" h="838954">
                <a:moveTo>
                  <a:pt x="0" y="838954"/>
                </a:moveTo>
                <a:cubicBezTo>
                  <a:pt x="15843" y="798968"/>
                  <a:pt x="31686" y="758982"/>
                  <a:pt x="54320" y="707679"/>
                </a:cubicBezTo>
                <a:cubicBezTo>
                  <a:pt x="76954" y="656376"/>
                  <a:pt x="97325" y="599038"/>
                  <a:pt x="135802" y="531137"/>
                </a:cubicBezTo>
                <a:cubicBezTo>
                  <a:pt x="174279" y="463236"/>
                  <a:pt x="250479" y="367420"/>
                  <a:pt x="285184" y="300273"/>
                </a:cubicBezTo>
                <a:cubicBezTo>
                  <a:pt x="319889" y="233126"/>
                  <a:pt x="302536" y="173524"/>
                  <a:pt x="344031" y="128257"/>
                </a:cubicBezTo>
                <a:cubicBezTo>
                  <a:pt x="385526" y="82990"/>
                  <a:pt x="491150" y="49794"/>
                  <a:pt x="534154" y="28669"/>
                </a:cubicBezTo>
                <a:cubicBezTo>
                  <a:pt x="577158" y="7544"/>
                  <a:pt x="574140" y="3018"/>
                  <a:pt x="602055" y="1509"/>
                </a:cubicBezTo>
                <a:cubicBezTo>
                  <a:pt x="629970" y="0"/>
                  <a:pt x="667693" y="11317"/>
                  <a:pt x="701643" y="19616"/>
                </a:cubicBezTo>
                <a:cubicBezTo>
                  <a:pt x="735594" y="27915"/>
                  <a:pt x="805758" y="51303"/>
                  <a:pt x="805758" y="51303"/>
                </a:cubicBezTo>
                <a:cubicBezTo>
                  <a:pt x="837445" y="61111"/>
                  <a:pt x="857061" y="77709"/>
                  <a:pt x="891766" y="78463"/>
                </a:cubicBezTo>
                <a:cubicBezTo>
                  <a:pt x="926471" y="79217"/>
                  <a:pt x="989091" y="59602"/>
                  <a:pt x="1013988" y="55830"/>
                </a:cubicBezTo>
                <a:cubicBezTo>
                  <a:pt x="1038885" y="52058"/>
                  <a:pt x="1040016" y="53944"/>
                  <a:pt x="1041148" y="55830"/>
                </a:cubicBezTo>
              </a:path>
            </a:pathLst>
          </a:custGeom>
          <a:noFill/>
          <a:ln w="38100" cap="flat" cmpd="sng" algn="ctr">
            <a:solidFill>
              <a:srgbClr val="FFFF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1788221" y="3283865"/>
            <a:ext cx="2846567" cy="132343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1600" dirty="0" smtClean="0">
                <a:latin typeface="Comic Sans MS" pitchFamily="66" charset="0"/>
              </a:rPr>
              <a:t>Fred, interesting that you should ask.  Near location 10, velocities went from 1150 ft/s to 1600 ft/s at 1.3 seconds TWT.</a:t>
            </a:r>
            <a:endParaRPr lang="en-US" sz="1600" dirty="0">
              <a:latin typeface="Comic Sans MS" pitchFamily="66" charset="0"/>
            </a:endParaRPr>
          </a:p>
        </p:txBody>
      </p:sp>
      <p:pic>
        <p:nvPicPr>
          <p:cNvPr id="27" name="Picture 4" descr="Line 1-c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970" t="3235" r="22429" b="11530"/>
          <a:stretch>
            <a:fillRect/>
          </a:stretch>
        </p:blipFill>
        <p:spPr bwMode="auto">
          <a:xfrm>
            <a:off x="8844455" y="841997"/>
            <a:ext cx="299545" cy="59530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8" name="TextBox 27"/>
          <p:cNvSpPr txBox="1"/>
          <p:nvPr/>
        </p:nvSpPr>
        <p:spPr>
          <a:xfrm>
            <a:off x="5692814" y="4776334"/>
            <a:ext cx="2846567" cy="107721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1600" dirty="0" smtClean="0">
                <a:latin typeface="Comic Sans MS" pitchFamily="66" charset="0"/>
              </a:rPr>
              <a:t>My working hypothesis is that the boundary we have been working is near the top of Jurassic carbonates.</a:t>
            </a:r>
            <a:endParaRPr lang="en-US" sz="1600" dirty="0"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7259465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6" grpId="0" animBg="1"/>
      <p:bldP spid="2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Homework</a:t>
            </a: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685800" y="1234440"/>
            <a:ext cx="7178040" cy="33286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28600" indent="-228600" algn="just">
              <a:lnSpc>
                <a:spcPct val="90000"/>
              </a:lnSpc>
              <a:spcBef>
                <a:spcPts val="1500"/>
              </a:spcBef>
              <a:buFont typeface="Arial" pitchFamily="34" charset="0"/>
              <a:buChar char="•"/>
              <a:tabLst>
                <a:tab pos="517525" algn="l"/>
              </a:tabLst>
            </a:pPr>
            <a:r>
              <a:rPr lang="en-US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This concludes part 1 of the interpretation</a:t>
            </a:r>
          </a:p>
          <a:p>
            <a:pPr marL="228600" indent="-228600" algn="just">
              <a:lnSpc>
                <a:spcPct val="90000"/>
              </a:lnSpc>
              <a:spcBef>
                <a:spcPts val="1500"/>
              </a:spcBef>
              <a:buFont typeface="Arial" pitchFamily="34" charset="0"/>
              <a:buChar char="•"/>
              <a:tabLst>
                <a:tab pos="517525" algn="l"/>
              </a:tabLst>
            </a:pPr>
            <a:r>
              <a:rPr lang="en-US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You are to work for about 40 minutes on steps 5 </a:t>
            </a:r>
            <a:r>
              <a:rPr lang="en-US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through </a:t>
            </a:r>
            <a:r>
              <a:rPr lang="en-US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8</a:t>
            </a:r>
          </a:p>
          <a:p>
            <a:pPr marL="228600" indent="-228600" algn="just">
              <a:lnSpc>
                <a:spcPct val="90000"/>
              </a:lnSpc>
              <a:spcBef>
                <a:spcPts val="1500"/>
              </a:spcBef>
              <a:buFont typeface="Arial" pitchFamily="34" charset="0"/>
              <a:buChar char="•"/>
              <a:tabLst>
                <a:tab pos="517525" algn="l"/>
              </a:tabLst>
            </a:pPr>
            <a:r>
              <a:rPr lang="en-US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Mark some more faults, but concentrate on </a:t>
            </a:r>
            <a:r>
              <a:rPr lang="en-US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identifying </a:t>
            </a:r>
            <a:r>
              <a:rPr lang="en-US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seismic sequence boundaries using </a:t>
            </a:r>
            <a:r>
              <a:rPr lang="en-US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several </a:t>
            </a:r>
            <a:r>
              <a:rPr lang="en-US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reflection terminations as the evidence</a:t>
            </a:r>
          </a:p>
          <a:p>
            <a:pPr marL="228600" indent="-228600" algn="just">
              <a:lnSpc>
                <a:spcPct val="90000"/>
              </a:lnSpc>
              <a:spcBef>
                <a:spcPts val="1500"/>
              </a:spcBef>
              <a:buFont typeface="Arial" pitchFamily="34" charset="0"/>
              <a:buChar char="•"/>
              <a:tabLst>
                <a:tab pos="517525" algn="l"/>
              </a:tabLst>
            </a:pPr>
            <a:r>
              <a:rPr lang="en-US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As you interpret, think about the geology that the </a:t>
            </a:r>
            <a:r>
              <a:rPr lang="en-US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seismic </a:t>
            </a:r>
            <a:r>
              <a:rPr lang="en-US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is telling you</a:t>
            </a:r>
            <a:endParaRPr lang="en-US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 bwMode="auto">
          <a:xfrm>
            <a:off x="0" y="855663"/>
            <a:ext cx="9144000" cy="5603875"/>
          </a:xfrm>
          <a:prstGeom prst="rect">
            <a:avLst/>
          </a:prstGeom>
          <a:solidFill>
            <a:schemeClr val="accent2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2150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Exercise 21</a:t>
            </a:r>
          </a:p>
        </p:txBody>
      </p:sp>
      <p:sp>
        <p:nvSpPr>
          <p:cNvPr id="21508" name="WordArt 2"/>
          <p:cNvSpPr>
            <a:spLocks noChangeArrowheads="1" noChangeShapeType="1" noTextEdit="1"/>
          </p:cNvSpPr>
          <p:nvPr/>
        </p:nvSpPr>
        <p:spPr bwMode="auto">
          <a:xfrm>
            <a:off x="1441450" y="2427288"/>
            <a:ext cx="6888163" cy="211931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4400" b="1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 Black"/>
              </a:rPr>
              <a:t>Questions?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Verdana" pitchFamily="34" charset="0"/>
              </a:rPr>
              <a:t>Line C: Offshore West Africa</a:t>
            </a:r>
            <a:endParaRPr lang="en-US" dirty="0"/>
          </a:p>
        </p:txBody>
      </p:sp>
      <p:pic>
        <p:nvPicPr>
          <p:cNvPr id="6" name="Picture 5" descr="OffshoreWestAfricaSeismic_interp"/>
          <p:cNvPicPr>
            <a:picLocks noChangeAspect="1" noChangeArrowheads="1"/>
          </p:cNvPicPr>
          <p:nvPr/>
        </p:nvPicPr>
        <p:blipFill>
          <a:blip r:embed="rId3" cstate="print">
            <a:lum bright="-20000"/>
          </a:blip>
          <a:srcRect/>
          <a:stretch>
            <a:fillRect/>
          </a:stretch>
        </p:blipFill>
        <p:spPr bwMode="auto">
          <a:xfrm>
            <a:off x="1536701" y="1987551"/>
            <a:ext cx="6324600" cy="3789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Line 6"/>
          <p:cNvSpPr>
            <a:spLocks noChangeAspect="1" noChangeShapeType="1"/>
          </p:cNvSpPr>
          <p:nvPr/>
        </p:nvSpPr>
        <p:spPr bwMode="auto">
          <a:xfrm>
            <a:off x="7915276" y="1982788"/>
            <a:ext cx="13335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8" name="Line 7"/>
          <p:cNvSpPr>
            <a:spLocks noChangeAspect="1" noChangeShapeType="1"/>
          </p:cNvSpPr>
          <p:nvPr/>
        </p:nvSpPr>
        <p:spPr bwMode="auto">
          <a:xfrm>
            <a:off x="7915276" y="2833688"/>
            <a:ext cx="13335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9" name="Line 8"/>
          <p:cNvSpPr>
            <a:spLocks noChangeAspect="1" noChangeShapeType="1"/>
          </p:cNvSpPr>
          <p:nvPr/>
        </p:nvSpPr>
        <p:spPr bwMode="auto">
          <a:xfrm>
            <a:off x="7905751" y="3292476"/>
            <a:ext cx="134938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0" name="Line 9"/>
          <p:cNvSpPr>
            <a:spLocks noChangeAspect="1" noChangeShapeType="1"/>
          </p:cNvSpPr>
          <p:nvPr/>
        </p:nvSpPr>
        <p:spPr bwMode="auto">
          <a:xfrm>
            <a:off x="7910513" y="3709988"/>
            <a:ext cx="13335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1" name="Line 10"/>
          <p:cNvSpPr>
            <a:spLocks noChangeAspect="1" noChangeShapeType="1"/>
          </p:cNvSpPr>
          <p:nvPr/>
        </p:nvSpPr>
        <p:spPr bwMode="auto">
          <a:xfrm>
            <a:off x="7905751" y="4070351"/>
            <a:ext cx="134938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2" name="Text Box 11"/>
          <p:cNvSpPr txBox="1">
            <a:spLocks noChangeAspect="1" noChangeArrowheads="1"/>
          </p:cNvSpPr>
          <p:nvPr/>
        </p:nvSpPr>
        <p:spPr bwMode="auto">
          <a:xfrm>
            <a:off x="7997826" y="1836738"/>
            <a:ext cx="28257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400" b="1" dirty="0">
                <a:latin typeface="Arial" charset="0"/>
              </a:rPr>
              <a:t>0</a:t>
            </a:r>
          </a:p>
        </p:txBody>
      </p:sp>
      <p:sp>
        <p:nvSpPr>
          <p:cNvPr id="13" name="Text Box 12"/>
          <p:cNvSpPr txBox="1">
            <a:spLocks noChangeAspect="1" noChangeArrowheads="1"/>
          </p:cNvSpPr>
          <p:nvPr/>
        </p:nvSpPr>
        <p:spPr bwMode="auto">
          <a:xfrm>
            <a:off x="7989888" y="2670176"/>
            <a:ext cx="28257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400" b="1" dirty="0">
                <a:latin typeface="Arial" charset="0"/>
              </a:rPr>
              <a:t>5</a:t>
            </a:r>
          </a:p>
        </p:txBody>
      </p:sp>
      <p:sp>
        <p:nvSpPr>
          <p:cNvPr id="14" name="Text Box 13"/>
          <p:cNvSpPr txBox="1">
            <a:spLocks noChangeAspect="1" noChangeArrowheads="1"/>
          </p:cNvSpPr>
          <p:nvPr/>
        </p:nvSpPr>
        <p:spPr bwMode="auto">
          <a:xfrm>
            <a:off x="7981951" y="3517901"/>
            <a:ext cx="3810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400" b="1" dirty="0">
                <a:latin typeface="Arial" charset="0"/>
              </a:rPr>
              <a:t>15</a:t>
            </a:r>
          </a:p>
        </p:txBody>
      </p:sp>
      <p:sp>
        <p:nvSpPr>
          <p:cNvPr id="15" name="Text Box 14"/>
          <p:cNvSpPr txBox="1">
            <a:spLocks noChangeAspect="1" noChangeArrowheads="1"/>
          </p:cNvSpPr>
          <p:nvPr/>
        </p:nvSpPr>
        <p:spPr bwMode="auto">
          <a:xfrm>
            <a:off x="7981951" y="3116263"/>
            <a:ext cx="3810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400" b="1" dirty="0">
                <a:latin typeface="Arial" charset="0"/>
              </a:rPr>
              <a:t>10</a:t>
            </a:r>
          </a:p>
        </p:txBody>
      </p:sp>
      <p:sp>
        <p:nvSpPr>
          <p:cNvPr id="16" name="Text Box 15"/>
          <p:cNvSpPr txBox="1">
            <a:spLocks noChangeAspect="1" noChangeArrowheads="1"/>
          </p:cNvSpPr>
          <p:nvPr/>
        </p:nvSpPr>
        <p:spPr bwMode="auto">
          <a:xfrm>
            <a:off x="7986713" y="3902076"/>
            <a:ext cx="3810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400" b="1" dirty="0">
                <a:latin typeface="Arial" charset="0"/>
              </a:rPr>
              <a:t>20</a:t>
            </a:r>
          </a:p>
        </p:txBody>
      </p:sp>
      <p:sp>
        <p:nvSpPr>
          <p:cNvPr id="17" name="Text Box 16"/>
          <p:cNvSpPr txBox="1">
            <a:spLocks noChangeAspect="1" noChangeArrowheads="1"/>
          </p:cNvSpPr>
          <p:nvPr/>
        </p:nvSpPr>
        <p:spPr bwMode="auto">
          <a:xfrm rot="16200000">
            <a:off x="7413626" y="2820988"/>
            <a:ext cx="2116138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1400" b="1" dirty="0">
                <a:latin typeface="Arial" charset="0"/>
              </a:rPr>
              <a:t>DEPTH </a:t>
            </a:r>
            <a:r>
              <a:rPr lang="en-US" sz="1400" b="1" dirty="0" smtClean="0">
                <a:latin typeface="Arial" charset="0"/>
              </a:rPr>
              <a:t>- KILOFEET</a:t>
            </a:r>
            <a:endParaRPr lang="en-US" sz="1400" b="1" dirty="0">
              <a:latin typeface="Arial" charset="0"/>
            </a:endParaRPr>
          </a:p>
        </p:txBody>
      </p:sp>
      <p:sp>
        <p:nvSpPr>
          <p:cNvPr id="18" name="Text Box 17"/>
          <p:cNvSpPr txBox="1">
            <a:spLocks noChangeAspect="1" noChangeArrowheads="1"/>
          </p:cNvSpPr>
          <p:nvPr/>
        </p:nvSpPr>
        <p:spPr bwMode="auto">
          <a:xfrm>
            <a:off x="1104901" y="1852613"/>
            <a:ext cx="430213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400" b="1" dirty="0">
                <a:latin typeface="Arial" charset="0"/>
              </a:rPr>
              <a:t>0.0</a:t>
            </a:r>
          </a:p>
        </p:txBody>
      </p:sp>
      <p:sp>
        <p:nvSpPr>
          <p:cNvPr id="19" name="Text Box 18"/>
          <p:cNvSpPr txBox="1">
            <a:spLocks noChangeAspect="1" noChangeArrowheads="1"/>
          </p:cNvSpPr>
          <p:nvPr/>
        </p:nvSpPr>
        <p:spPr bwMode="auto">
          <a:xfrm>
            <a:off x="1114426" y="2470151"/>
            <a:ext cx="430213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400" b="1" dirty="0">
                <a:latin typeface="Arial" charset="0"/>
              </a:rPr>
              <a:t>1.0</a:t>
            </a:r>
          </a:p>
        </p:txBody>
      </p:sp>
      <p:sp>
        <p:nvSpPr>
          <p:cNvPr id="20" name="Text Box 19"/>
          <p:cNvSpPr txBox="1">
            <a:spLocks noChangeAspect="1" noChangeArrowheads="1"/>
          </p:cNvSpPr>
          <p:nvPr/>
        </p:nvSpPr>
        <p:spPr bwMode="auto">
          <a:xfrm>
            <a:off x="1104901" y="3089276"/>
            <a:ext cx="430213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400" b="1" dirty="0">
                <a:latin typeface="Arial" charset="0"/>
              </a:rPr>
              <a:t>2.0</a:t>
            </a:r>
          </a:p>
        </p:txBody>
      </p:sp>
      <p:sp>
        <p:nvSpPr>
          <p:cNvPr id="21" name="Text Box 20"/>
          <p:cNvSpPr txBox="1">
            <a:spLocks noChangeAspect="1" noChangeArrowheads="1"/>
          </p:cNvSpPr>
          <p:nvPr/>
        </p:nvSpPr>
        <p:spPr bwMode="auto">
          <a:xfrm>
            <a:off x="1104901" y="3705226"/>
            <a:ext cx="430213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400" b="1" dirty="0">
                <a:latin typeface="Arial" charset="0"/>
              </a:rPr>
              <a:t>3.0</a:t>
            </a:r>
          </a:p>
        </p:txBody>
      </p:sp>
      <p:sp>
        <p:nvSpPr>
          <p:cNvPr id="22" name="Text Box 21"/>
          <p:cNvSpPr txBox="1">
            <a:spLocks noChangeAspect="1" noChangeArrowheads="1"/>
          </p:cNvSpPr>
          <p:nvPr/>
        </p:nvSpPr>
        <p:spPr bwMode="auto">
          <a:xfrm>
            <a:off x="1096963" y="4324351"/>
            <a:ext cx="430213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400" b="1" dirty="0">
                <a:latin typeface="Arial" charset="0"/>
              </a:rPr>
              <a:t>4.0</a:t>
            </a:r>
          </a:p>
        </p:txBody>
      </p:sp>
      <p:sp>
        <p:nvSpPr>
          <p:cNvPr id="23" name="Text Box 22"/>
          <p:cNvSpPr txBox="1">
            <a:spLocks noChangeAspect="1" noChangeArrowheads="1"/>
          </p:cNvSpPr>
          <p:nvPr/>
        </p:nvSpPr>
        <p:spPr bwMode="auto">
          <a:xfrm>
            <a:off x="1096963" y="4946651"/>
            <a:ext cx="430213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400" b="1" dirty="0">
                <a:latin typeface="Arial" charset="0"/>
              </a:rPr>
              <a:t>5.0</a:t>
            </a:r>
          </a:p>
        </p:txBody>
      </p:sp>
      <p:sp>
        <p:nvSpPr>
          <p:cNvPr id="24" name="Text Box 23"/>
          <p:cNvSpPr txBox="1">
            <a:spLocks noChangeAspect="1" noChangeArrowheads="1"/>
          </p:cNvSpPr>
          <p:nvPr/>
        </p:nvSpPr>
        <p:spPr bwMode="auto">
          <a:xfrm>
            <a:off x="1104901" y="5568951"/>
            <a:ext cx="430213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400" b="1" dirty="0">
                <a:latin typeface="Arial" charset="0"/>
              </a:rPr>
              <a:t>6.0</a:t>
            </a:r>
          </a:p>
        </p:txBody>
      </p:sp>
      <p:sp>
        <p:nvSpPr>
          <p:cNvPr id="25" name="Text Box 24"/>
          <p:cNvSpPr txBox="1">
            <a:spLocks noChangeAspect="1" noChangeArrowheads="1"/>
          </p:cNvSpPr>
          <p:nvPr/>
        </p:nvSpPr>
        <p:spPr bwMode="auto">
          <a:xfrm rot="16200000">
            <a:off x="155576" y="3733801"/>
            <a:ext cx="1646238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400" b="1" dirty="0">
                <a:latin typeface="Arial" charset="0"/>
              </a:rPr>
              <a:t>TIME - SECONDS</a:t>
            </a:r>
          </a:p>
        </p:txBody>
      </p:sp>
      <p:grpSp>
        <p:nvGrpSpPr>
          <p:cNvPr id="30" name="Group 29"/>
          <p:cNvGrpSpPr>
            <a:grpSpLocks noChangeAspect="1"/>
          </p:cNvGrpSpPr>
          <p:nvPr/>
        </p:nvGrpSpPr>
        <p:grpSpPr bwMode="auto">
          <a:xfrm>
            <a:off x="4572001" y="6080126"/>
            <a:ext cx="423863" cy="130175"/>
            <a:chOff x="2217" y="3363"/>
            <a:chExt cx="314" cy="75"/>
          </a:xfrm>
        </p:grpSpPr>
        <p:sp>
          <p:nvSpPr>
            <p:cNvPr id="33" name="Line 28"/>
            <p:cNvSpPr>
              <a:spLocks noChangeAspect="1" noChangeShapeType="1"/>
            </p:cNvSpPr>
            <p:nvPr/>
          </p:nvSpPr>
          <p:spPr bwMode="auto">
            <a:xfrm>
              <a:off x="2217" y="3399"/>
              <a:ext cx="314" cy="2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34" name="Line 29"/>
            <p:cNvSpPr>
              <a:spLocks noChangeAspect="1" noChangeShapeType="1"/>
            </p:cNvSpPr>
            <p:nvPr/>
          </p:nvSpPr>
          <p:spPr bwMode="auto">
            <a:xfrm>
              <a:off x="2412" y="3363"/>
              <a:ext cx="0" cy="39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35" name="Line 30"/>
            <p:cNvSpPr>
              <a:spLocks noChangeAspect="1" noChangeShapeType="1"/>
            </p:cNvSpPr>
            <p:nvPr/>
          </p:nvSpPr>
          <p:spPr bwMode="auto">
            <a:xfrm>
              <a:off x="2527" y="3393"/>
              <a:ext cx="2" cy="4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36" name="Line 31"/>
            <p:cNvSpPr>
              <a:spLocks noChangeAspect="1" noChangeShapeType="1"/>
            </p:cNvSpPr>
            <p:nvPr/>
          </p:nvSpPr>
          <p:spPr bwMode="auto">
            <a:xfrm>
              <a:off x="2217" y="3366"/>
              <a:ext cx="0" cy="7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/>
            </a:p>
          </p:txBody>
        </p:sp>
      </p:grpSp>
      <p:sp>
        <p:nvSpPr>
          <p:cNvPr id="31" name="Text Box 32"/>
          <p:cNvSpPr txBox="1">
            <a:spLocks noChangeAspect="1" noChangeArrowheads="1"/>
          </p:cNvSpPr>
          <p:nvPr/>
        </p:nvSpPr>
        <p:spPr bwMode="auto">
          <a:xfrm>
            <a:off x="4460876" y="5835651"/>
            <a:ext cx="88900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200" b="1" dirty="0">
                <a:latin typeface="Arial" charset="0"/>
              </a:rPr>
              <a:t>0      5 KM</a:t>
            </a:r>
          </a:p>
        </p:txBody>
      </p:sp>
      <p:sp>
        <p:nvSpPr>
          <p:cNvPr id="32" name="Text Box 33"/>
          <p:cNvSpPr txBox="1">
            <a:spLocks noChangeAspect="1" noChangeArrowheads="1"/>
          </p:cNvSpPr>
          <p:nvPr/>
        </p:nvSpPr>
        <p:spPr bwMode="auto">
          <a:xfrm>
            <a:off x="4470401" y="6153151"/>
            <a:ext cx="133350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200" b="1" dirty="0">
                <a:latin typeface="Arial" charset="0"/>
              </a:rPr>
              <a:t>0           5 MILES</a:t>
            </a:r>
          </a:p>
        </p:txBody>
      </p:sp>
      <p:sp>
        <p:nvSpPr>
          <p:cNvPr id="27" name="Text Box 34"/>
          <p:cNvSpPr txBox="1">
            <a:spLocks noChangeAspect="1" noChangeArrowheads="1"/>
          </p:cNvSpPr>
          <p:nvPr/>
        </p:nvSpPr>
        <p:spPr bwMode="auto">
          <a:xfrm>
            <a:off x="1673226" y="6026151"/>
            <a:ext cx="81597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400" b="1" dirty="0">
                <a:latin typeface="Arial" charset="0"/>
              </a:rPr>
              <a:t>V.E. x 4</a:t>
            </a:r>
          </a:p>
        </p:txBody>
      </p:sp>
      <p:sp>
        <p:nvSpPr>
          <p:cNvPr id="28" name="Text Box 37"/>
          <p:cNvSpPr txBox="1">
            <a:spLocks noChangeArrowheads="1"/>
          </p:cNvSpPr>
          <p:nvPr/>
        </p:nvSpPr>
        <p:spPr bwMode="auto">
          <a:xfrm>
            <a:off x="6242051" y="1668463"/>
            <a:ext cx="1584325" cy="26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100" b="1" dirty="0">
                <a:latin typeface="Arial" charset="0"/>
              </a:rPr>
              <a:t>Mitchum et al., 1977b</a:t>
            </a:r>
          </a:p>
        </p:txBody>
      </p:sp>
      <p:sp>
        <p:nvSpPr>
          <p:cNvPr id="29" name="Text Box 41"/>
          <p:cNvSpPr txBox="1">
            <a:spLocks noChangeArrowheads="1"/>
          </p:cNvSpPr>
          <p:nvPr/>
        </p:nvSpPr>
        <p:spPr bwMode="auto">
          <a:xfrm>
            <a:off x="5853113" y="5827713"/>
            <a:ext cx="297191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339725" indent="-339725"/>
            <a:r>
              <a:rPr lang="en-US" sz="800" b="1" dirty="0">
                <a:latin typeface="Arial" charset="0"/>
                <a:cs typeface="Arial" charset="0"/>
              </a:rPr>
              <a:t>AAPG©</a:t>
            </a:r>
            <a:r>
              <a:rPr lang="en-US" sz="800" b="1" dirty="0" smtClean="0">
                <a:latin typeface="Arial" charset="0"/>
              </a:rPr>
              <a:t>1977 reprinted </a:t>
            </a:r>
            <a:r>
              <a:rPr lang="en-US" sz="800" b="1" dirty="0">
                <a:latin typeface="Arial" charset="0"/>
              </a:rPr>
              <a:t>with </a:t>
            </a:r>
            <a:r>
              <a:rPr lang="en-US" sz="1000" b="1" dirty="0">
                <a:latin typeface="Arial" charset="0"/>
              </a:rPr>
              <a:t>permission</a:t>
            </a:r>
            <a:r>
              <a:rPr lang="en-US" sz="800" b="1" dirty="0">
                <a:latin typeface="Arial" charset="0"/>
              </a:rPr>
              <a:t> of the AAPG whose permission is required for further use.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457200" y="993231"/>
            <a:ext cx="807194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Line C crosses the shelf and slope along the margin of West Africa. </a:t>
            </a:r>
            <a:r>
              <a:rPr lang="en-US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This </a:t>
            </a:r>
            <a:r>
              <a:rPr lang="en-US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is a divergent (pull-apart) margin. </a:t>
            </a:r>
            <a:r>
              <a:rPr lang="en-US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We </a:t>
            </a:r>
            <a:r>
              <a:rPr lang="en-US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would expect normal faults in the deep section and a thick package of post-rift sediments.  </a:t>
            </a:r>
          </a:p>
          <a:p>
            <a:endParaRPr lang="en-US" sz="1600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4" name="Rectangle 9"/>
          <p:cNvSpPr>
            <a:spLocks noGrp="1" noChangeArrowheads="1"/>
          </p:cNvSpPr>
          <p:nvPr>
            <p:ph type="title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2320" tIns="46892" rIns="92320" bIns="46892" numCol="1" anchor="ctr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dirty="0" smtClean="0">
                <a:ea typeface="ＭＳ Ｐゴシック" charset="-128"/>
              </a:rPr>
              <a:t>Exercise 21</a:t>
            </a:r>
            <a:endParaRPr lang="en-US" dirty="0">
              <a:ea typeface="ＭＳ Ｐゴシック" charset="-128"/>
            </a:endParaRPr>
          </a:p>
        </p:txBody>
      </p:sp>
      <p:sp>
        <p:nvSpPr>
          <p:cNvPr id="4" name="Rectangle 3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6" name="Rectangle 45"/>
          <p:cNvSpPr>
            <a:spLocks noChangeArrowheads="1"/>
          </p:cNvSpPr>
          <p:nvPr/>
        </p:nvSpPr>
        <p:spPr bwMode="auto">
          <a:xfrm>
            <a:off x="171450" y="40449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441435" y="1452399"/>
            <a:ext cx="8150772" cy="38841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eaLnBrk="1" hangingPunct="1">
              <a:spcBef>
                <a:spcPct val="55000"/>
              </a:spcBef>
            </a:pPr>
            <a:r>
              <a:rPr lang="en-US" altLang="en-US" sz="2200" dirty="0" smtClean="0">
                <a:latin typeface="Verdana" pitchFamily="34" charset="0"/>
              </a:rPr>
              <a:t>The instructor will get you started with a little interpretation that you can follow along with.</a:t>
            </a:r>
          </a:p>
          <a:p>
            <a:pPr marL="342900" indent="-342900" eaLnBrk="1" hangingPunct="1">
              <a:spcBef>
                <a:spcPct val="55000"/>
              </a:spcBef>
            </a:pPr>
            <a:endParaRPr lang="en-US" altLang="en-US" sz="2200" dirty="0" smtClean="0">
              <a:latin typeface="Verdana" pitchFamily="34" charset="0"/>
            </a:endParaRPr>
          </a:p>
          <a:p>
            <a:pPr marL="342900" indent="-342900" eaLnBrk="1" hangingPunct="1">
              <a:spcBef>
                <a:spcPct val="55000"/>
              </a:spcBef>
            </a:pPr>
            <a:r>
              <a:rPr lang="en-US" altLang="en-US" sz="2200" dirty="0" smtClean="0">
                <a:latin typeface="Verdana" pitchFamily="34" charset="0"/>
              </a:rPr>
              <a:t>You will do about 40 minutes of work as homework, continuing the interpretation of faults and seismic sequence boundaries.</a:t>
            </a:r>
          </a:p>
          <a:p>
            <a:pPr marL="342900" indent="-342900" eaLnBrk="1" hangingPunct="1">
              <a:spcBef>
                <a:spcPct val="55000"/>
              </a:spcBef>
            </a:pPr>
            <a:endParaRPr lang="en-US" altLang="en-US" sz="2200" dirty="0" smtClean="0">
              <a:latin typeface="Verdana" pitchFamily="34" charset="0"/>
            </a:endParaRPr>
          </a:p>
          <a:p>
            <a:pPr marL="342900" indent="-342900" eaLnBrk="1" hangingPunct="1">
              <a:spcBef>
                <a:spcPct val="55000"/>
              </a:spcBef>
            </a:pPr>
            <a:r>
              <a:rPr lang="en-US" altLang="en-US" sz="2200" dirty="0" smtClean="0">
                <a:latin typeface="Verdana" pitchFamily="34" charset="0"/>
              </a:rPr>
              <a:t>The instructor will walk through an interpretation of Line C at the start of the next lesson.</a:t>
            </a:r>
            <a:endParaRPr lang="en-US" sz="2200" dirty="0"/>
          </a:p>
        </p:txBody>
      </p:sp>
      <p:sp>
        <p:nvSpPr>
          <p:cNvPr id="7" name="TextBox 6"/>
          <p:cNvSpPr txBox="1"/>
          <p:nvPr/>
        </p:nvSpPr>
        <p:spPr>
          <a:xfrm>
            <a:off x="457200" y="4171950"/>
            <a:ext cx="103746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Part 3 </a:t>
            </a:r>
            <a:endParaRPr lang="en-US" sz="20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57200" y="2495550"/>
            <a:ext cx="103746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Part 2 </a:t>
            </a:r>
            <a:endParaRPr lang="en-US" sz="20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57200" y="1123950"/>
            <a:ext cx="103746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Part 1 </a:t>
            </a:r>
            <a:endParaRPr lang="en-US" sz="20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9795399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484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Exercise </a:t>
            </a:r>
            <a:r>
              <a:rPr lang="en-US" dirty="0" smtClean="0"/>
              <a:t>21:</a:t>
            </a:r>
            <a:r>
              <a:rPr lang="en-US" altLang="en-US" dirty="0" smtClean="0"/>
              <a:t> </a:t>
            </a:r>
            <a:r>
              <a:rPr lang="en-US" altLang="en-US" dirty="0"/>
              <a:t>Water Bottom</a:t>
            </a:r>
          </a:p>
        </p:txBody>
      </p:sp>
      <p:pic>
        <p:nvPicPr>
          <p:cNvPr id="532485" name="Picture 5" descr="Line 1-a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153" t="15176" r="2928" b="9294"/>
          <a:stretch>
            <a:fillRect/>
          </a:stretch>
        </p:blipFill>
        <p:spPr bwMode="auto">
          <a:xfrm>
            <a:off x="211873" y="1044575"/>
            <a:ext cx="8744802" cy="5359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6" name="Group 5"/>
          <p:cNvGrpSpPr/>
          <p:nvPr/>
        </p:nvGrpSpPr>
        <p:grpSpPr>
          <a:xfrm>
            <a:off x="-748145" y="2315413"/>
            <a:ext cx="9403047" cy="1784497"/>
            <a:chOff x="-748145" y="2315413"/>
            <a:chExt cx="9403047" cy="1784497"/>
          </a:xfrm>
        </p:grpSpPr>
        <p:sp>
          <p:nvSpPr>
            <p:cNvPr id="4" name="Freeform 3"/>
            <p:cNvSpPr/>
            <p:nvPr/>
          </p:nvSpPr>
          <p:spPr bwMode="auto">
            <a:xfrm>
              <a:off x="765544" y="2315413"/>
              <a:ext cx="7889358" cy="1784497"/>
            </a:xfrm>
            <a:custGeom>
              <a:avLst/>
              <a:gdLst>
                <a:gd name="connsiteX0" fmla="*/ 0 w 7889358"/>
                <a:gd name="connsiteY0" fmla="*/ 1775637 h 1784497"/>
                <a:gd name="connsiteX1" fmla="*/ 116958 w 7889358"/>
                <a:gd name="connsiteY1" fmla="*/ 1743739 h 1784497"/>
                <a:gd name="connsiteX2" fmla="*/ 255182 w 7889358"/>
                <a:gd name="connsiteY2" fmla="*/ 1531088 h 1784497"/>
                <a:gd name="connsiteX3" fmla="*/ 499730 w 7889358"/>
                <a:gd name="connsiteY3" fmla="*/ 1477925 h 1784497"/>
                <a:gd name="connsiteX4" fmla="*/ 1073889 w 7889358"/>
                <a:gd name="connsiteY4" fmla="*/ 1339702 h 1784497"/>
                <a:gd name="connsiteX5" fmla="*/ 1318437 w 7889358"/>
                <a:gd name="connsiteY5" fmla="*/ 1297172 h 1784497"/>
                <a:gd name="connsiteX6" fmla="*/ 1499191 w 7889358"/>
                <a:gd name="connsiteY6" fmla="*/ 1275907 h 1784497"/>
                <a:gd name="connsiteX7" fmla="*/ 1626782 w 7889358"/>
                <a:gd name="connsiteY7" fmla="*/ 1254642 h 1784497"/>
                <a:gd name="connsiteX8" fmla="*/ 1733107 w 7889358"/>
                <a:gd name="connsiteY8" fmla="*/ 1201479 h 1784497"/>
                <a:gd name="connsiteX9" fmla="*/ 1839433 w 7889358"/>
                <a:gd name="connsiteY9" fmla="*/ 1180214 h 1784497"/>
                <a:gd name="connsiteX10" fmla="*/ 1977656 w 7889358"/>
                <a:gd name="connsiteY10" fmla="*/ 1073888 h 1784497"/>
                <a:gd name="connsiteX11" fmla="*/ 2126512 w 7889358"/>
                <a:gd name="connsiteY11" fmla="*/ 1052623 h 1784497"/>
                <a:gd name="connsiteX12" fmla="*/ 2264735 w 7889358"/>
                <a:gd name="connsiteY12" fmla="*/ 1041990 h 1784497"/>
                <a:gd name="connsiteX13" fmla="*/ 2445489 w 7889358"/>
                <a:gd name="connsiteY13" fmla="*/ 999460 h 1784497"/>
                <a:gd name="connsiteX14" fmla="*/ 2541182 w 7889358"/>
                <a:gd name="connsiteY14" fmla="*/ 1041990 h 1784497"/>
                <a:gd name="connsiteX15" fmla="*/ 2647507 w 7889358"/>
                <a:gd name="connsiteY15" fmla="*/ 988828 h 1784497"/>
                <a:gd name="connsiteX16" fmla="*/ 2764465 w 7889358"/>
                <a:gd name="connsiteY16" fmla="*/ 967563 h 1784497"/>
                <a:gd name="connsiteX17" fmla="*/ 2902689 w 7889358"/>
                <a:gd name="connsiteY17" fmla="*/ 871870 h 1784497"/>
                <a:gd name="connsiteX18" fmla="*/ 3211033 w 7889358"/>
                <a:gd name="connsiteY18" fmla="*/ 871870 h 1784497"/>
                <a:gd name="connsiteX19" fmla="*/ 3370521 w 7889358"/>
                <a:gd name="connsiteY19" fmla="*/ 723014 h 1784497"/>
                <a:gd name="connsiteX20" fmla="*/ 3678865 w 7889358"/>
                <a:gd name="connsiteY20" fmla="*/ 765544 h 1784497"/>
                <a:gd name="connsiteX21" fmla="*/ 3817089 w 7889358"/>
                <a:gd name="connsiteY21" fmla="*/ 659218 h 1784497"/>
                <a:gd name="connsiteX22" fmla="*/ 4040372 w 7889358"/>
                <a:gd name="connsiteY22" fmla="*/ 669851 h 1784497"/>
                <a:gd name="connsiteX23" fmla="*/ 4327451 w 7889358"/>
                <a:gd name="connsiteY23" fmla="*/ 595423 h 1784497"/>
                <a:gd name="connsiteX24" fmla="*/ 4837814 w 7889358"/>
                <a:gd name="connsiteY24" fmla="*/ 499730 h 1784497"/>
                <a:gd name="connsiteX25" fmla="*/ 5433237 w 7889358"/>
                <a:gd name="connsiteY25" fmla="*/ 372139 h 1784497"/>
                <a:gd name="connsiteX26" fmla="*/ 6039293 w 7889358"/>
                <a:gd name="connsiteY26" fmla="*/ 265814 h 1784497"/>
                <a:gd name="connsiteX27" fmla="*/ 7155712 w 7889358"/>
                <a:gd name="connsiteY27" fmla="*/ 138223 h 1784497"/>
                <a:gd name="connsiteX28" fmla="*/ 7889358 w 7889358"/>
                <a:gd name="connsiteY28" fmla="*/ 0 h 17844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7889358" h="1784497">
                  <a:moveTo>
                    <a:pt x="0" y="1775637"/>
                  </a:moveTo>
                  <a:cubicBezTo>
                    <a:pt x="37214" y="1780067"/>
                    <a:pt x="74428" y="1784497"/>
                    <a:pt x="116958" y="1743739"/>
                  </a:cubicBezTo>
                  <a:cubicBezTo>
                    <a:pt x="159488" y="1702981"/>
                    <a:pt x="191387" y="1575390"/>
                    <a:pt x="255182" y="1531088"/>
                  </a:cubicBezTo>
                  <a:cubicBezTo>
                    <a:pt x="318977" y="1486786"/>
                    <a:pt x="499730" y="1477925"/>
                    <a:pt x="499730" y="1477925"/>
                  </a:cubicBezTo>
                  <a:lnTo>
                    <a:pt x="1073889" y="1339702"/>
                  </a:lnTo>
                  <a:cubicBezTo>
                    <a:pt x="1210340" y="1309577"/>
                    <a:pt x="1247553" y="1307804"/>
                    <a:pt x="1318437" y="1297172"/>
                  </a:cubicBezTo>
                  <a:cubicBezTo>
                    <a:pt x="1389321" y="1286540"/>
                    <a:pt x="1447800" y="1282995"/>
                    <a:pt x="1499191" y="1275907"/>
                  </a:cubicBezTo>
                  <a:cubicBezTo>
                    <a:pt x="1550582" y="1268819"/>
                    <a:pt x="1587796" y="1267047"/>
                    <a:pt x="1626782" y="1254642"/>
                  </a:cubicBezTo>
                  <a:cubicBezTo>
                    <a:pt x="1665768" y="1242237"/>
                    <a:pt x="1697665" y="1213884"/>
                    <a:pt x="1733107" y="1201479"/>
                  </a:cubicBezTo>
                  <a:cubicBezTo>
                    <a:pt x="1768549" y="1189074"/>
                    <a:pt x="1798675" y="1201479"/>
                    <a:pt x="1839433" y="1180214"/>
                  </a:cubicBezTo>
                  <a:cubicBezTo>
                    <a:pt x="1880191" y="1158949"/>
                    <a:pt x="1929810" y="1095153"/>
                    <a:pt x="1977656" y="1073888"/>
                  </a:cubicBezTo>
                  <a:cubicBezTo>
                    <a:pt x="2025502" y="1052623"/>
                    <a:pt x="2078666" y="1057939"/>
                    <a:pt x="2126512" y="1052623"/>
                  </a:cubicBezTo>
                  <a:cubicBezTo>
                    <a:pt x="2174358" y="1047307"/>
                    <a:pt x="2211572" y="1050850"/>
                    <a:pt x="2264735" y="1041990"/>
                  </a:cubicBezTo>
                  <a:cubicBezTo>
                    <a:pt x="2317898" y="1033130"/>
                    <a:pt x="2399415" y="999460"/>
                    <a:pt x="2445489" y="999460"/>
                  </a:cubicBezTo>
                  <a:cubicBezTo>
                    <a:pt x="2491563" y="999460"/>
                    <a:pt x="2507512" y="1043762"/>
                    <a:pt x="2541182" y="1041990"/>
                  </a:cubicBezTo>
                  <a:cubicBezTo>
                    <a:pt x="2574852" y="1040218"/>
                    <a:pt x="2610293" y="1001232"/>
                    <a:pt x="2647507" y="988828"/>
                  </a:cubicBezTo>
                  <a:cubicBezTo>
                    <a:pt x="2684721" y="976424"/>
                    <a:pt x="2721935" y="987056"/>
                    <a:pt x="2764465" y="967563"/>
                  </a:cubicBezTo>
                  <a:cubicBezTo>
                    <a:pt x="2806995" y="948070"/>
                    <a:pt x="2828261" y="887819"/>
                    <a:pt x="2902689" y="871870"/>
                  </a:cubicBezTo>
                  <a:cubicBezTo>
                    <a:pt x="2977117" y="855921"/>
                    <a:pt x="3133061" y="896679"/>
                    <a:pt x="3211033" y="871870"/>
                  </a:cubicBezTo>
                  <a:cubicBezTo>
                    <a:pt x="3289005" y="847061"/>
                    <a:pt x="3292549" y="740735"/>
                    <a:pt x="3370521" y="723014"/>
                  </a:cubicBezTo>
                  <a:cubicBezTo>
                    <a:pt x="3448493" y="705293"/>
                    <a:pt x="3604437" y="776177"/>
                    <a:pt x="3678865" y="765544"/>
                  </a:cubicBezTo>
                  <a:cubicBezTo>
                    <a:pt x="3753293" y="754911"/>
                    <a:pt x="3756838" y="675167"/>
                    <a:pt x="3817089" y="659218"/>
                  </a:cubicBezTo>
                  <a:cubicBezTo>
                    <a:pt x="3877340" y="643269"/>
                    <a:pt x="3955312" y="680483"/>
                    <a:pt x="4040372" y="669851"/>
                  </a:cubicBezTo>
                  <a:cubicBezTo>
                    <a:pt x="4125432" y="659219"/>
                    <a:pt x="4194544" y="623777"/>
                    <a:pt x="4327451" y="595423"/>
                  </a:cubicBezTo>
                  <a:cubicBezTo>
                    <a:pt x="4460358" y="567070"/>
                    <a:pt x="4653517" y="536944"/>
                    <a:pt x="4837814" y="499730"/>
                  </a:cubicBezTo>
                  <a:cubicBezTo>
                    <a:pt x="5022111" y="462516"/>
                    <a:pt x="5232991" y="411125"/>
                    <a:pt x="5433237" y="372139"/>
                  </a:cubicBezTo>
                  <a:cubicBezTo>
                    <a:pt x="5633483" y="333153"/>
                    <a:pt x="5752214" y="304800"/>
                    <a:pt x="6039293" y="265814"/>
                  </a:cubicBezTo>
                  <a:cubicBezTo>
                    <a:pt x="6326372" y="226828"/>
                    <a:pt x="6847368" y="182525"/>
                    <a:pt x="7155712" y="138223"/>
                  </a:cubicBezTo>
                  <a:cubicBezTo>
                    <a:pt x="7464056" y="93921"/>
                    <a:pt x="7676707" y="46960"/>
                    <a:pt x="7889358" y="0"/>
                  </a:cubicBezTo>
                </a:path>
              </a:pathLst>
            </a:custGeom>
            <a:noFill/>
            <a:ln w="57150" cap="flat" cmpd="sng" algn="ctr">
              <a:solidFill>
                <a:srgbClr val="3399FF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-748145" y="3230088"/>
              <a:ext cx="2663934" cy="36933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</p:spPr>
          <p:txBody>
            <a:bodyPr wrap="none" rtlCol="0">
              <a:spAutoFit/>
            </a:bodyPr>
            <a:lstStyle/>
            <a:p>
              <a:r>
                <a:rPr lang="en-US" sz="1800" dirty="0" smtClean="0">
                  <a:latin typeface="Tahoma" pitchFamily="34" charset="0"/>
                  <a:ea typeface="Tahoma" pitchFamily="34" charset="0"/>
                  <a:cs typeface="Tahoma" pitchFamily="34" charset="0"/>
                </a:rPr>
                <a:t>Water Bottom Reflection</a:t>
              </a:r>
              <a:endParaRPr lang="en-US" sz="1800" dirty="0"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6224515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484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Exercise </a:t>
            </a:r>
            <a:r>
              <a:rPr lang="en-US" dirty="0" smtClean="0"/>
              <a:t>21:</a:t>
            </a:r>
            <a:r>
              <a:rPr lang="en-US" altLang="en-US" dirty="0" smtClean="0"/>
              <a:t> </a:t>
            </a:r>
            <a:r>
              <a:rPr lang="en-US" altLang="en-US" dirty="0"/>
              <a:t>Water Bottom</a:t>
            </a:r>
          </a:p>
        </p:txBody>
      </p:sp>
      <p:pic>
        <p:nvPicPr>
          <p:cNvPr id="532485" name="Picture 5" descr="Line 1-a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786" t="15176" r="7139" b="9294"/>
          <a:stretch>
            <a:fillRect/>
          </a:stretch>
        </p:blipFill>
        <p:spPr bwMode="auto">
          <a:xfrm>
            <a:off x="715255" y="1044575"/>
            <a:ext cx="8179377" cy="5359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Freeform 3"/>
          <p:cNvSpPr/>
          <p:nvPr/>
        </p:nvSpPr>
        <p:spPr bwMode="auto">
          <a:xfrm>
            <a:off x="1195049" y="2315413"/>
            <a:ext cx="7889358" cy="1784497"/>
          </a:xfrm>
          <a:custGeom>
            <a:avLst/>
            <a:gdLst>
              <a:gd name="connsiteX0" fmla="*/ 0 w 7889358"/>
              <a:gd name="connsiteY0" fmla="*/ 1775637 h 1784497"/>
              <a:gd name="connsiteX1" fmla="*/ 116958 w 7889358"/>
              <a:gd name="connsiteY1" fmla="*/ 1743739 h 1784497"/>
              <a:gd name="connsiteX2" fmla="*/ 255182 w 7889358"/>
              <a:gd name="connsiteY2" fmla="*/ 1531088 h 1784497"/>
              <a:gd name="connsiteX3" fmla="*/ 499730 w 7889358"/>
              <a:gd name="connsiteY3" fmla="*/ 1477925 h 1784497"/>
              <a:gd name="connsiteX4" fmla="*/ 1073889 w 7889358"/>
              <a:gd name="connsiteY4" fmla="*/ 1339702 h 1784497"/>
              <a:gd name="connsiteX5" fmla="*/ 1318437 w 7889358"/>
              <a:gd name="connsiteY5" fmla="*/ 1297172 h 1784497"/>
              <a:gd name="connsiteX6" fmla="*/ 1499191 w 7889358"/>
              <a:gd name="connsiteY6" fmla="*/ 1275907 h 1784497"/>
              <a:gd name="connsiteX7" fmla="*/ 1626782 w 7889358"/>
              <a:gd name="connsiteY7" fmla="*/ 1254642 h 1784497"/>
              <a:gd name="connsiteX8" fmla="*/ 1733107 w 7889358"/>
              <a:gd name="connsiteY8" fmla="*/ 1201479 h 1784497"/>
              <a:gd name="connsiteX9" fmla="*/ 1839433 w 7889358"/>
              <a:gd name="connsiteY9" fmla="*/ 1180214 h 1784497"/>
              <a:gd name="connsiteX10" fmla="*/ 1977656 w 7889358"/>
              <a:gd name="connsiteY10" fmla="*/ 1073888 h 1784497"/>
              <a:gd name="connsiteX11" fmla="*/ 2126512 w 7889358"/>
              <a:gd name="connsiteY11" fmla="*/ 1052623 h 1784497"/>
              <a:gd name="connsiteX12" fmla="*/ 2264735 w 7889358"/>
              <a:gd name="connsiteY12" fmla="*/ 1041990 h 1784497"/>
              <a:gd name="connsiteX13" fmla="*/ 2445489 w 7889358"/>
              <a:gd name="connsiteY13" fmla="*/ 999460 h 1784497"/>
              <a:gd name="connsiteX14" fmla="*/ 2541182 w 7889358"/>
              <a:gd name="connsiteY14" fmla="*/ 1041990 h 1784497"/>
              <a:gd name="connsiteX15" fmla="*/ 2647507 w 7889358"/>
              <a:gd name="connsiteY15" fmla="*/ 988828 h 1784497"/>
              <a:gd name="connsiteX16" fmla="*/ 2764465 w 7889358"/>
              <a:gd name="connsiteY16" fmla="*/ 967563 h 1784497"/>
              <a:gd name="connsiteX17" fmla="*/ 2902689 w 7889358"/>
              <a:gd name="connsiteY17" fmla="*/ 871870 h 1784497"/>
              <a:gd name="connsiteX18" fmla="*/ 3211033 w 7889358"/>
              <a:gd name="connsiteY18" fmla="*/ 871870 h 1784497"/>
              <a:gd name="connsiteX19" fmla="*/ 3370521 w 7889358"/>
              <a:gd name="connsiteY19" fmla="*/ 723014 h 1784497"/>
              <a:gd name="connsiteX20" fmla="*/ 3678865 w 7889358"/>
              <a:gd name="connsiteY20" fmla="*/ 765544 h 1784497"/>
              <a:gd name="connsiteX21" fmla="*/ 3817089 w 7889358"/>
              <a:gd name="connsiteY21" fmla="*/ 659218 h 1784497"/>
              <a:gd name="connsiteX22" fmla="*/ 4040372 w 7889358"/>
              <a:gd name="connsiteY22" fmla="*/ 669851 h 1784497"/>
              <a:gd name="connsiteX23" fmla="*/ 4327451 w 7889358"/>
              <a:gd name="connsiteY23" fmla="*/ 595423 h 1784497"/>
              <a:gd name="connsiteX24" fmla="*/ 4837814 w 7889358"/>
              <a:gd name="connsiteY24" fmla="*/ 499730 h 1784497"/>
              <a:gd name="connsiteX25" fmla="*/ 5433237 w 7889358"/>
              <a:gd name="connsiteY25" fmla="*/ 372139 h 1784497"/>
              <a:gd name="connsiteX26" fmla="*/ 6039293 w 7889358"/>
              <a:gd name="connsiteY26" fmla="*/ 265814 h 1784497"/>
              <a:gd name="connsiteX27" fmla="*/ 7155712 w 7889358"/>
              <a:gd name="connsiteY27" fmla="*/ 138223 h 1784497"/>
              <a:gd name="connsiteX28" fmla="*/ 7889358 w 7889358"/>
              <a:gd name="connsiteY28" fmla="*/ 0 h 17844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7889358" h="1784497">
                <a:moveTo>
                  <a:pt x="0" y="1775637"/>
                </a:moveTo>
                <a:cubicBezTo>
                  <a:pt x="37214" y="1780067"/>
                  <a:pt x="74428" y="1784497"/>
                  <a:pt x="116958" y="1743739"/>
                </a:cubicBezTo>
                <a:cubicBezTo>
                  <a:pt x="159488" y="1702981"/>
                  <a:pt x="191387" y="1575390"/>
                  <a:pt x="255182" y="1531088"/>
                </a:cubicBezTo>
                <a:cubicBezTo>
                  <a:pt x="318977" y="1486786"/>
                  <a:pt x="499730" y="1477925"/>
                  <a:pt x="499730" y="1477925"/>
                </a:cubicBezTo>
                <a:lnTo>
                  <a:pt x="1073889" y="1339702"/>
                </a:lnTo>
                <a:cubicBezTo>
                  <a:pt x="1210340" y="1309577"/>
                  <a:pt x="1247553" y="1307804"/>
                  <a:pt x="1318437" y="1297172"/>
                </a:cubicBezTo>
                <a:cubicBezTo>
                  <a:pt x="1389321" y="1286540"/>
                  <a:pt x="1447800" y="1282995"/>
                  <a:pt x="1499191" y="1275907"/>
                </a:cubicBezTo>
                <a:cubicBezTo>
                  <a:pt x="1550582" y="1268819"/>
                  <a:pt x="1587796" y="1267047"/>
                  <a:pt x="1626782" y="1254642"/>
                </a:cubicBezTo>
                <a:cubicBezTo>
                  <a:pt x="1665768" y="1242237"/>
                  <a:pt x="1697665" y="1213884"/>
                  <a:pt x="1733107" y="1201479"/>
                </a:cubicBezTo>
                <a:cubicBezTo>
                  <a:pt x="1768549" y="1189074"/>
                  <a:pt x="1798675" y="1201479"/>
                  <a:pt x="1839433" y="1180214"/>
                </a:cubicBezTo>
                <a:cubicBezTo>
                  <a:pt x="1880191" y="1158949"/>
                  <a:pt x="1929810" y="1095153"/>
                  <a:pt x="1977656" y="1073888"/>
                </a:cubicBezTo>
                <a:cubicBezTo>
                  <a:pt x="2025502" y="1052623"/>
                  <a:pt x="2078666" y="1057939"/>
                  <a:pt x="2126512" y="1052623"/>
                </a:cubicBezTo>
                <a:cubicBezTo>
                  <a:pt x="2174358" y="1047307"/>
                  <a:pt x="2211572" y="1050850"/>
                  <a:pt x="2264735" y="1041990"/>
                </a:cubicBezTo>
                <a:cubicBezTo>
                  <a:pt x="2317898" y="1033130"/>
                  <a:pt x="2399415" y="999460"/>
                  <a:pt x="2445489" y="999460"/>
                </a:cubicBezTo>
                <a:cubicBezTo>
                  <a:pt x="2491563" y="999460"/>
                  <a:pt x="2507512" y="1043762"/>
                  <a:pt x="2541182" y="1041990"/>
                </a:cubicBezTo>
                <a:cubicBezTo>
                  <a:pt x="2574852" y="1040218"/>
                  <a:pt x="2610293" y="1001232"/>
                  <a:pt x="2647507" y="988828"/>
                </a:cubicBezTo>
                <a:cubicBezTo>
                  <a:pt x="2684721" y="976424"/>
                  <a:pt x="2721935" y="987056"/>
                  <a:pt x="2764465" y="967563"/>
                </a:cubicBezTo>
                <a:cubicBezTo>
                  <a:pt x="2806995" y="948070"/>
                  <a:pt x="2828261" y="887819"/>
                  <a:pt x="2902689" y="871870"/>
                </a:cubicBezTo>
                <a:cubicBezTo>
                  <a:pt x="2977117" y="855921"/>
                  <a:pt x="3133061" y="896679"/>
                  <a:pt x="3211033" y="871870"/>
                </a:cubicBezTo>
                <a:cubicBezTo>
                  <a:pt x="3289005" y="847061"/>
                  <a:pt x="3292549" y="740735"/>
                  <a:pt x="3370521" y="723014"/>
                </a:cubicBezTo>
                <a:cubicBezTo>
                  <a:pt x="3448493" y="705293"/>
                  <a:pt x="3604437" y="776177"/>
                  <a:pt x="3678865" y="765544"/>
                </a:cubicBezTo>
                <a:cubicBezTo>
                  <a:pt x="3753293" y="754911"/>
                  <a:pt x="3756838" y="675167"/>
                  <a:pt x="3817089" y="659218"/>
                </a:cubicBezTo>
                <a:cubicBezTo>
                  <a:pt x="3877340" y="643269"/>
                  <a:pt x="3955312" y="680483"/>
                  <a:pt x="4040372" y="669851"/>
                </a:cubicBezTo>
                <a:cubicBezTo>
                  <a:pt x="4125432" y="659219"/>
                  <a:pt x="4194544" y="623777"/>
                  <a:pt x="4327451" y="595423"/>
                </a:cubicBezTo>
                <a:cubicBezTo>
                  <a:pt x="4460358" y="567070"/>
                  <a:pt x="4653517" y="536944"/>
                  <a:pt x="4837814" y="499730"/>
                </a:cubicBezTo>
                <a:cubicBezTo>
                  <a:pt x="5022111" y="462516"/>
                  <a:pt x="5232991" y="411125"/>
                  <a:pt x="5433237" y="372139"/>
                </a:cubicBezTo>
                <a:cubicBezTo>
                  <a:pt x="5633483" y="333153"/>
                  <a:pt x="5752214" y="304800"/>
                  <a:pt x="6039293" y="265814"/>
                </a:cubicBezTo>
                <a:cubicBezTo>
                  <a:pt x="6326372" y="226828"/>
                  <a:pt x="6847368" y="182525"/>
                  <a:pt x="7155712" y="138223"/>
                </a:cubicBezTo>
                <a:cubicBezTo>
                  <a:pt x="7464056" y="93921"/>
                  <a:pt x="7676707" y="46960"/>
                  <a:pt x="7889358" y="0"/>
                </a:cubicBezTo>
              </a:path>
            </a:pathLst>
          </a:custGeom>
          <a:noFill/>
          <a:ln w="57150" cap="flat" cmpd="sng" algn="ctr">
            <a:solidFill>
              <a:srgbClr val="3399FF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644743" y="2155375"/>
            <a:ext cx="1056903" cy="73866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Water Bottom Multiple</a:t>
            </a:r>
            <a:endParaRPr lang="en-US" sz="14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cxnSp>
        <p:nvCxnSpPr>
          <p:cNvPr id="8" name="Straight Arrow Connector 7"/>
          <p:cNvCxnSpPr>
            <a:endCxn id="4" idx="0"/>
          </p:cNvCxnSpPr>
          <p:nvPr/>
        </p:nvCxnSpPr>
        <p:spPr bwMode="auto">
          <a:xfrm>
            <a:off x="1118274" y="1935678"/>
            <a:ext cx="76775" cy="2155372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3" name="Straight Arrow Connector 12"/>
          <p:cNvCxnSpPr>
            <a:endCxn id="4" idx="2"/>
          </p:cNvCxnSpPr>
          <p:nvPr/>
        </p:nvCxnSpPr>
        <p:spPr bwMode="auto">
          <a:xfrm>
            <a:off x="1363698" y="1931719"/>
            <a:ext cx="86533" cy="1914782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4" name="Straight Arrow Connector 13"/>
          <p:cNvCxnSpPr/>
          <p:nvPr/>
        </p:nvCxnSpPr>
        <p:spPr bwMode="auto">
          <a:xfrm flipV="1">
            <a:off x="1242965" y="1905989"/>
            <a:ext cx="76775" cy="2155372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6" name="Straight Arrow Connector 15"/>
          <p:cNvCxnSpPr/>
          <p:nvPr/>
        </p:nvCxnSpPr>
        <p:spPr bwMode="auto">
          <a:xfrm flipV="1">
            <a:off x="1480472" y="1905989"/>
            <a:ext cx="86533" cy="1914782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7" name="TextBox 16"/>
          <p:cNvSpPr txBox="1"/>
          <p:nvPr/>
        </p:nvSpPr>
        <p:spPr>
          <a:xfrm>
            <a:off x="233549" y="3863440"/>
            <a:ext cx="791688" cy="30677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0.3 sec</a:t>
            </a:r>
            <a:endParaRPr lang="en-US" sz="14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0" y="2252353"/>
            <a:ext cx="1024244" cy="73866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Water Bottom Reflection</a:t>
            </a:r>
            <a:endParaRPr lang="en-US" sz="14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grpSp>
        <p:nvGrpSpPr>
          <p:cNvPr id="22" name="Group 21"/>
          <p:cNvGrpSpPr/>
          <p:nvPr/>
        </p:nvGrpSpPr>
        <p:grpSpPr>
          <a:xfrm>
            <a:off x="1173939" y="4083132"/>
            <a:ext cx="1056644" cy="2260516"/>
            <a:chOff x="744434" y="4083132"/>
            <a:chExt cx="1056644" cy="2260516"/>
          </a:xfrm>
        </p:grpSpPr>
        <p:sp>
          <p:nvSpPr>
            <p:cNvPr id="18" name="TextBox 17"/>
            <p:cNvSpPr txBox="1"/>
            <p:nvPr/>
          </p:nvSpPr>
          <p:spPr>
            <a:xfrm>
              <a:off x="991220" y="6026728"/>
              <a:ext cx="809858" cy="310870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 smtClean="0">
                  <a:latin typeface="Tahoma" pitchFamily="34" charset="0"/>
                  <a:ea typeface="Tahoma" pitchFamily="34" charset="0"/>
                  <a:cs typeface="Tahoma" pitchFamily="34" charset="0"/>
                </a:rPr>
                <a:t>0.6 sec</a:t>
              </a:r>
              <a:endParaRPr lang="en-US" sz="1400" dirty="0"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  <p:sp>
          <p:nvSpPr>
            <p:cNvPr id="20" name="Oval 19"/>
            <p:cNvSpPr/>
            <p:nvPr/>
          </p:nvSpPr>
          <p:spPr bwMode="auto">
            <a:xfrm flipV="1">
              <a:off x="744434" y="6129340"/>
              <a:ext cx="217591" cy="214308"/>
            </a:xfrm>
            <a:prstGeom prst="ellips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cxnSp>
          <p:nvCxnSpPr>
            <p:cNvPr id="21" name="Straight Arrow Connector 20"/>
            <p:cNvCxnSpPr/>
            <p:nvPr/>
          </p:nvCxnSpPr>
          <p:spPr bwMode="auto">
            <a:xfrm>
              <a:off x="781792" y="4083132"/>
              <a:ext cx="76775" cy="2155372"/>
            </a:xfrm>
            <a:prstGeom prst="straightConnector1">
              <a:avLst/>
            </a:prstGeom>
            <a:solidFill>
              <a:schemeClr val="accent1"/>
            </a:solidFill>
            <a:ln w="38100" cap="flat" cmpd="sng" algn="ctr">
              <a:solidFill>
                <a:srgbClr val="00B050"/>
              </a:solidFill>
              <a:prstDash val="solid"/>
              <a:round/>
              <a:headEnd type="none" w="med" len="med"/>
              <a:tailEnd type="arrow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sp>
        <p:nvSpPr>
          <p:cNvPr id="23" name="Oval 22"/>
          <p:cNvSpPr/>
          <p:nvPr/>
        </p:nvSpPr>
        <p:spPr bwMode="auto">
          <a:xfrm>
            <a:off x="4281055" y="2854035"/>
            <a:ext cx="872836" cy="512618"/>
          </a:xfrm>
          <a:prstGeom prst="ellipse">
            <a:avLst/>
          </a:prstGeom>
          <a:noFill/>
          <a:ln w="38100" cap="flat" cmpd="sng" algn="ctr">
            <a:solidFill>
              <a:srgbClr val="FF33CC"/>
            </a:solidFill>
            <a:prstDash val="sys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24" name="Oval 23"/>
          <p:cNvSpPr/>
          <p:nvPr/>
        </p:nvSpPr>
        <p:spPr bwMode="auto">
          <a:xfrm>
            <a:off x="4281055" y="3976254"/>
            <a:ext cx="872836" cy="512618"/>
          </a:xfrm>
          <a:prstGeom prst="ellipse">
            <a:avLst/>
          </a:prstGeom>
          <a:noFill/>
          <a:ln w="38100" cap="flat" cmpd="sng" algn="ctr">
            <a:solidFill>
              <a:srgbClr val="FF33CC"/>
            </a:solidFill>
            <a:prstDash val="sys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25" name="Freeform 24"/>
          <p:cNvSpPr/>
          <p:nvPr/>
        </p:nvSpPr>
        <p:spPr bwMode="auto">
          <a:xfrm>
            <a:off x="1153488" y="2772626"/>
            <a:ext cx="7889358" cy="3568994"/>
          </a:xfrm>
          <a:custGeom>
            <a:avLst/>
            <a:gdLst>
              <a:gd name="connsiteX0" fmla="*/ 0 w 7889358"/>
              <a:gd name="connsiteY0" fmla="*/ 1775637 h 1784497"/>
              <a:gd name="connsiteX1" fmla="*/ 116958 w 7889358"/>
              <a:gd name="connsiteY1" fmla="*/ 1743739 h 1784497"/>
              <a:gd name="connsiteX2" fmla="*/ 255182 w 7889358"/>
              <a:gd name="connsiteY2" fmla="*/ 1531088 h 1784497"/>
              <a:gd name="connsiteX3" fmla="*/ 499730 w 7889358"/>
              <a:gd name="connsiteY3" fmla="*/ 1477925 h 1784497"/>
              <a:gd name="connsiteX4" fmla="*/ 1073889 w 7889358"/>
              <a:gd name="connsiteY4" fmla="*/ 1339702 h 1784497"/>
              <a:gd name="connsiteX5" fmla="*/ 1318437 w 7889358"/>
              <a:gd name="connsiteY5" fmla="*/ 1297172 h 1784497"/>
              <a:gd name="connsiteX6" fmla="*/ 1499191 w 7889358"/>
              <a:gd name="connsiteY6" fmla="*/ 1275907 h 1784497"/>
              <a:gd name="connsiteX7" fmla="*/ 1626782 w 7889358"/>
              <a:gd name="connsiteY7" fmla="*/ 1254642 h 1784497"/>
              <a:gd name="connsiteX8" fmla="*/ 1733107 w 7889358"/>
              <a:gd name="connsiteY8" fmla="*/ 1201479 h 1784497"/>
              <a:gd name="connsiteX9" fmla="*/ 1839433 w 7889358"/>
              <a:gd name="connsiteY9" fmla="*/ 1180214 h 1784497"/>
              <a:gd name="connsiteX10" fmla="*/ 1977656 w 7889358"/>
              <a:gd name="connsiteY10" fmla="*/ 1073888 h 1784497"/>
              <a:gd name="connsiteX11" fmla="*/ 2126512 w 7889358"/>
              <a:gd name="connsiteY11" fmla="*/ 1052623 h 1784497"/>
              <a:gd name="connsiteX12" fmla="*/ 2264735 w 7889358"/>
              <a:gd name="connsiteY12" fmla="*/ 1041990 h 1784497"/>
              <a:gd name="connsiteX13" fmla="*/ 2445489 w 7889358"/>
              <a:gd name="connsiteY13" fmla="*/ 999460 h 1784497"/>
              <a:gd name="connsiteX14" fmla="*/ 2541182 w 7889358"/>
              <a:gd name="connsiteY14" fmla="*/ 1041990 h 1784497"/>
              <a:gd name="connsiteX15" fmla="*/ 2647507 w 7889358"/>
              <a:gd name="connsiteY15" fmla="*/ 988828 h 1784497"/>
              <a:gd name="connsiteX16" fmla="*/ 2764465 w 7889358"/>
              <a:gd name="connsiteY16" fmla="*/ 967563 h 1784497"/>
              <a:gd name="connsiteX17" fmla="*/ 2902689 w 7889358"/>
              <a:gd name="connsiteY17" fmla="*/ 871870 h 1784497"/>
              <a:gd name="connsiteX18" fmla="*/ 3211033 w 7889358"/>
              <a:gd name="connsiteY18" fmla="*/ 871870 h 1784497"/>
              <a:gd name="connsiteX19" fmla="*/ 3370521 w 7889358"/>
              <a:gd name="connsiteY19" fmla="*/ 723014 h 1784497"/>
              <a:gd name="connsiteX20" fmla="*/ 3678865 w 7889358"/>
              <a:gd name="connsiteY20" fmla="*/ 765544 h 1784497"/>
              <a:gd name="connsiteX21" fmla="*/ 3817089 w 7889358"/>
              <a:gd name="connsiteY21" fmla="*/ 659218 h 1784497"/>
              <a:gd name="connsiteX22" fmla="*/ 4040372 w 7889358"/>
              <a:gd name="connsiteY22" fmla="*/ 669851 h 1784497"/>
              <a:gd name="connsiteX23" fmla="*/ 4327451 w 7889358"/>
              <a:gd name="connsiteY23" fmla="*/ 595423 h 1784497"/>
              <a:gd name="connsiteX24" fmla="*/ 4837814 w 7889358"/>
              <a:gd name="connsiteY24" fmla="*/ 499730 h 1784497"/>
              <a:gd name="connsiteX25" fmla="*/ 5433237 w 7889358"/>
              <a:gd name="connsiteY25" fmla="*/ 372139 h 1784497"/>
              <a:gd name="connsiteX26" fmla="*/ 6039293 w 7889358"/>
              <a:gd name="connsiteY26" fmla="*/ 265814 h 1784497"/>
              <a:gd name="connsiteX27" fmla="*/ 7155712 w 7889358"/>
              <a:gd name="connsiteY27" fmla="*/ 138223 h 1784497"/>
              <a:gd name="connsiteX28" fmla="*/ 7889358 w 7889358"/>
              <a:gd name="connsiteY28" fmla="*/ 0 h 17844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7889358" h="1784497">
                <a:moveTo>
                  <a:pt x="0" y="1775637"/>
                </a:moveTo>
                <a:cubicBezTo>
                  <a:pt x="37214" y="1780067"/>
                  <a:pt x="74428" y="1784497"/>
                  <a:pt x="116958" y="1743739"/>
                </a:cubicBezTo>
                <a:cubicBezTo>
                  <a:pt x="159488" y="1702981"/>
                  <a:pt x="191387" y="1575390"/>
                  <a:pt x="255182" y="1531088"/>
                </a:cubicBezTo>
                <a:cubicBezTo>
                  <a:pt x="318977" y="1486786"/>
                  <a:pt x="499730" y="1477925"/>
                  <a:pt x="499730" y="1477925"/>
                </a:cubicBezTo>
                <a:lnTo>
                  <a:pt x="1073889" y="1339702"/>
                </a:lnTo>
                <a:cubicBezTo>
                  <a:pt x="1210340" y="1309577"/>
                  <a:pt x="1247553" y="1307804"/>
                  <a:pt x="1318437" y="1297172"/>
                </a:cubicBezTo>
                <a:cubicBezTo>
                  <a:pt x="1389321" y="1286540"/>
                  <a:pt x="1447800" y="1282995"/>
                  <a:pt x="1499191" y="1275907"/>
                </a:cubicBezTo>
                <a:cubicBezTo>
                  <a:pt x="1550582" y="1268819"/>
                  <a:pt x="1587796" y="1267047"/>
                  <a:pt x="1626782" y="1254642"/>
                </a:cubicBezTo>
                <a:cubicBezTo>
                  <a:pt x="1665768" y="1242237"/>
                  <a:pt x="1697665" y="1213884"/>
                  <a:pt x="1733107" y="1201479"/>
                </a:cubicBezTo>
                <a:cubicBezTo>
                  <a:pt x="1768549" y="1189074"/>
                  <a:pt x="1798675" y="1201479"/>
                  <a:pt x="1839433" y="1180214"/>
                </a:cubicBezTo>
                <a:cubicBezTo>
                  <a:pt x="1880191" y="1158949"/>
                  <a:pt x="1929810" y="1095153"/>
                  <a:pt x="1977656" y="1073888"/>
                </a:cubicBezTo>
                <a:cubicBezTo>
                  <a:pt x="2025502" y="1052623"/>
                  <a:pt x="2078666" y="1057939"/>
                  <a:pt x="2126512" y="1052623"/>
                </a:cubicBezTo>
                <a:cubicBezTo>
                  <a:pt x="2174358" y="1047307"/>
                  <a:pt x="2211572" y="1050850"/>
                  <a:pt x="2264735" y="1041990"/>
                </a:cubicBezTo>
                <a:cubicBezTo>
                  <a:pt x="2317898" y="1033130"/>
                  <a:pt x="2399415" y="999460"/>
                  <a:pt x="2445489" y="999460"/>
                </a:cubicBezTo>
                <a:cubicBezTo>
                  <a:pt x="2491563" y="999460"/>
                  <a:pt x="2507512" y="1043762"/>
                  <a:pt x="2541182" y="1041990"/>
                </a:cubicBezTo>
                <a:cubicBezTo>
                  <a:pt x="2574852" y="1040218"/>
                  <a:pt x="2610293" y="1001232"/>
                  <a:pt x="2647507" y="988828"/>
                </a:cubicBezTo>
                <a:cubicBezTo>
                  <a:pt x="2684721" y="976424"/>
                  <a:pt x="2721935" y="987056"/>
                  <a:pt x="2764465" y="967563"/>
                </a:cubicBezTo>
                <a:cubicBezTo>
                  <a:pt x="2806995" y="948070"/>
                  <a:pt x="2828261" y="887819"/>
                  <a:pt x="2902689" y="871870"/>
                </a:cubicBezTo>
                <a:cubicBezTo>
                  <a:pt x="2977117" y="855921"/>
                  <a:pt x="3133061" y="896679"/>
                  <a:pt x="3211033" y="871870"/>
                </a:cubicBezTo>
                <a:cubicBezTo>
                  <a:pt x="3289005" y="847061"/>
                  <a:pt x="3292549" y="740735"/>
                  <a:pt x="3370521" y="723014"/>
                </a:cubicBezTo>
                <a:cubicBezTo>
                  <a:pt x="3448493" y="705293"/>
                  <a:pt x="3604437" y="776177"/>
                  <a:pt x="3678865" y="765544"/>
                </a:cubicBezTo>
                <a:cubicBezTo>
                  <a:pt x="3753293" y="754911"/>
                  <a:pt x="3756838" y="675167"/>
                  <a:pt x="3817089" y="659218"/>
                </a:cubicBezTo>
                <a:cubicBezTo>
                  <a:pt x="3877340" y="643269"/>
                  <a:pt x="3955312" y="680483"/>
                  <a:pt x="4040372" y="669851"/>
                </a:cubicBezTo>
                <a:cubicBezTo>
                  <a:pt x="4125432" y="659219"/>
                  <a:pt x="4194544" y="623777"/>
                  <a:pt x="4327451" y="595423"/>
                </a:cubicBezTo>
                <a:cubicBezTo>
                  <a:pt x="4460358" y="567070"/>
                  <a:pt x="4653517" y="536944"/>
                  <a:pt x="4837814" y="499730"/>
                </a:cubicBezTo>
                <a:cubicBezTo>
                  <a:pt x="5022111" y="462516"/>
                  <a:pt x="5232991" y="411125"/>
                  <a:pt x="5433237" y="372139"/>
                </a:cubicBezTo>
                <a:cubicBezTo>
                  <a:pt x="5633483" y="333153"/>
                  <a:pt x="5752214" y="304800"/>
                  <a:pt x="6039293" y="265814"/>
                </a:cubicBezTo>
                <a:cubicBezTo>
                  <a:pt x="6326372" y="226828"/>
                  <a:pt x="6847368" y="182525"/>
                  <a:pt x="7155712" y="138223"/>
                </a:cubicBezTo>
                <a:cubicBezTo>
                  <a:pt x="7464056" y="93921"/>
                  <a:pt x="7676707" y="46960"/>
                  <a:pt x="7889358" y="0"/>
                </a:cubicBezTo>
              </a:path>
            </a:pathLst>
          </a:custGeom>
          <a:noFill/>
          <a:ln w="57150" cap="flat" cmpd="sng" algn="ctr">
            <a:solidFill>
              <a:schemeClr val="accent1">
                <a:lumMod val="60000"/>
                <a:lumOff val="40000"/>
              </a:schemeClr>
            </a:solidFill>
            <a:prstDash val="sysDot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7893143" y="2764975"/>
            <a:ext cx="1056903" cy="73866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4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Water Bottom Multiple</a:t>
            </a:r>
            <a:endParaRPr lang="en-US" sz="14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6224515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"/>
                            </p:stCondLst>
                            <p:childTnLst>
                              <p:par>
                                <p:cTn id="4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1" animBg="1"/>
      <p:bldP spid="17" grpId="0" animBg="1"/>
      <p:bldP spid="19" grpId="0" animBg="1"/>
      <p:bldP spid="23" grpId="0" animBg="1"/>
      <p:bldP spid="24" grpId="0" animBg="1"/>
      <p:bldP spid="25" grpId="0" animBg="1"/>
      <p:bldP spid="2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4533" name="Picture 5" descr="Line 1-b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14" t="4823" r="22357" b="4430"/>
          <a:stretch>
            <a:fillRect/>
          </a:stretch>
        </p:blipFill>
        <p:spPr bwMode="auto">
          <a:xfrm>
            <a:off x="962026" y="1314450"/>
            <a:ext cx="6624867" cy="49372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Deep Faults</a:t>
            </a:r>
            <a:endParaRPr lang="en-US" dirty="0"/>
          </a:p>
        </p:txBody>
      </p:sp>
      <p:sp>
        <p:nvSpPr>
          <p:cNvPr id="4" name="Freeform 3"/>
          <p:cNvSpPr/>
          <p:nvPr/>
        </p:nvSpPr>
        <p:spPr bwMode="auto">
          <a:xfrm>
            <a:off x="2562447" y="5252484"/>
            <a:ext cx="244548" cy="1010093"/>
          </a:xfrm>
          <a:custGeom>
            <a:avLst/>
            <a:gdLst>
              <a:gd name="connsiteX0" fmla="*/ 244548 w 244548"/>
              <a:gd name="connsiteY0" fmla="*/ 0 h 1010093"/>
              <a:gd name="connsiteX1" fmla="*/ 0 w 244548"/>
              <a:gd name="connsiteY1" fmla="*/ 1010093 h 1010093"/>
              <a:gd name="connsiteX2" fmla="*/ 0 w 244548"/>
              <a:gd name="connsiteY2" fmla="*/ 1010093 h 1010093"/>
              <a:gd name="connsiteX3" fmla="*/ 0 w 244548"/>
              <a:gd name="connsiteY3" fmla="*/ 1010093 h 1010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4548" h="1010093">
                <a:moveTo>
                  <a:pt x="244548" y="0"/>
                </a:moveTo>
                <a:lnTo>
                  <a:pt x="0" y="1010093"/>
                </a:lnTo>
                <a:lnTo>
                  <a:pt x="0" y="1010093"/>
                </a:lnTo>
                <a:lnTo>
                  <a:pt x="0" y="1010093"/>
                </a:lnTo>
              </a:path>
            </a:pathLst>
          </a:custGeom>
          <a:solidFill>
            <a:schemeClr val="accent1"/>
          </a:solidFill>
          <a:ln w="762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5" name="Freeform 4"/>
          <p:cNvSpPr/>
          <p:nvPr/>
        </p:nvSpPr>
        <p:spPr bwMode="auto">
          <a:xfrm>
            <a:off x="6010940" y="5256028"/>
            <a:ext cx="244548" cy="1010093"/>
          </a:xfrm>
          <a:custGeom>
            <a:avLst/>
            <a:gdLst>
              <a:gd name="connsiteX0" fmla="*/ 244548 w 244548"/>
              <a:gd name="connsiteY0" fmla="*/ 0 h 1010093"/>
              <a:gd name="connsiteX1" fmla="*/ 0 w 244548"/>
              <a:gd name="connsiteY1" fmla="*/ 1010093 h 1010093"/>
              <a:gd name="connsiteX2" fmla="*/ 0 w 244548"/>
              <a:gd name="connsiteY2" fmla="*/ 1010093 h 1010093"/>
              <a:gd name="connsiteX3" fmla="*/ 0 w 244548"/>
              <a:gd name="connsiteY3" fmla="*/ 1010093 h 1010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4548" h="1010093">
                <a:moveTo>
                  <a:pt x="244548" y="0"/>
                </a:moveTo>
                <a:lnTo>
                  <a:pt x="0" y="1010093"/>
                </a:lnTo>
                <a:lnTo>
                  <a:pt x="0" y="1010093"/>
                </a:lnTo>
                <a:lnTo>
                  <a:pt x="0" y="1010093"/>
                </a:lnTo>
              </a:path>
            </a:pathLst>
          </a:custGeom>
          <a:solidFill>
            <a:schemeClr val="accent1"/>
          </a:solidFill>
          <a:ln w="762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6" name="Freeform 5"/>
          <p:cNvSpPr/>
          <p:nvPr/>
        </p:nvSpPr>
        <p:spPr bwMode="auto">
          <a:xfrm flipH="1">
            <a:off x="5575005" y="5181600"/>
            <a:ext cx="389860" cy="964019"/>
          </a:xfrm>
          <a:custGeom>
            <a:avLst/>
            <a:gdLst>
              <a:gd name="connsiteX0" fmla="*/ 244548 w 244548"/>
              <a:gd name="connsiteY0" fmla="*/ 0 h 1010093"/>
              <a:gd name="connsiteX1" fmla="*/ 0 w 244548"/>
              <a:gd name="connsiteY1" fmla="*/ 1010093 h 1010093"/>
              <a:gd name="connsiteX2" fmla="*/ 0 w 244548"/>
              <a:gd name="connsiteY2" fmla="*/ 1010093 h 1010093"/>
              <a:gd name="connsiteX3" fmla="*/ 0 w 244548"/>
              <a:gd name="connsiteY3" fmla="*/ 1010093 h 1010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4548" h="1010093">
                <a:moveTo>
                  <a:pt x="244548" y="0"/>
                </a:moveTo>
                <a:lnTo>
                  <a:pt x="0" y="1010093"/>
                </a:lnTo>
                <a:lnTo>
                  <a:pt x="0" y="1010093"/>
                </a:lnTo>
                <a:lnTo>
                  <a:pt x="0" y="1010093"/>
                </a:lnTo>
              </a:path>
            </a:pathLst>
          </a:custGeom>
          <a:solidFill>
            <a:schemeClr val="accent1"/>
          </a:solidFill>
          <a:ln w="762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6317696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4533" name="Picture 5" descr="Line 1-b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14" t="4823" r="22357" b="4430"/>
          <a:stretch>
            <a:fillRect/>
          </a:stretch>
        </p:blipFill>
        <p:spPr bwMode="auto">
          <a:xfrm>
            <a:off x="962026" y="1314450"/>
            <a:ext cx="6624867" cy="49372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Shallow Faults</a:t>
            </a:r>
            <a:endParaRPr lang="en-US" dirty="0"/>
          </a:p>
        </p:txBody>
      </p:sp>
      <p:sp>
        <p:nvSpPr>
          <p:cNvPr id="4" name="Freeform 3"/>
          <p:cNvSpPr/>
          <p:nvPr/>
        </p:nvSpPr>
        <p:spPr bwMode="auto">
          <a:xfrm>
            <a:off x="2562447" y="5252484"/>
            <a:ext cx="244548" cy="1010093"/>
          </a:xfrm>
          <a:custGeom>
            <a:avLst/>
            <a:gdLst>
              <a:gd name="connsiteX0" fmla="*/ 244548 w 244548"/>
              <a:gd name="connsiteY0" fmla="*/ 0 h 1010093"/>
              <a:gd name="connsiteX1" fmla="*/ 0 w 244548"/>
              <a:gd name="connsiteY1" fmla="*/ 1010093 h 1010093"/>
              <a:gd name="connsiteX2" fmla="*/ 0 w 244548"/>
              <a:gd name="connsiteY2" fmla="*/ 1010093 h 1010093"/>
              <a:gd name="connsiteX3" fmla="*/ 0 w 244548"/>
              <a:gd name="connsiteY3" fmla="*/ 1010093 h 1010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4548" h="1010093">
                <a:moveTo>
                  <a:pt x="244548" y="0"/>
                </a:moveTo>
                <a:lnTo>
                  <a:pt x="0" y="1010093"/>
                </a:lnTo>
                <a:lnTo>
                  <a:pt x="0" y="1010093"/>
                </a:lnTo>
                <a:lnTo>
                  <a:pt x="0" y="1010093"/>
                </a:lnTo>
              </a:path>
            </a:pathLst>
          </a:custGeom>
          <a:solidFill>
            <a:schemeClr val="accent1"/>
          </a:solidFill>
          <a:ln w="762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5" name="Freeform 4"/>
          <p:cNvSpPr/>
          <p:nvPr/>
        </p:nvSpPr>
        <p:spPr bwMode="auto">
          <a:xfrm>
            <a:off x="6010940" y="5256028"/>
            <a:ext cx="244548" cy="1010093"/>
          </a:xfrm>
          <a:custGeom>
            <a:avLst/>
            <a:gdLst>
              <a:gd name="connsiteX0" fmla="*/ 244548 w 244548"/>
              <a:gd name="connsiteY0" fmla="*/ 0 h 1010093"/>
              <a:gd name="connsiteX1" fmla="*/ 0 w 244548"/>
              <a:gd name="connsiteY1" fmla="*/ 1010093 h 1010093"/>
              <a:gd name="connsiteX2" fmla="*/ 0 w 244548"/>
              <a:gd name="connsiteY2" fmla="*/ 1010093 h 1010093"/>
              <a:gd name="connsiteX3" fmla="*/ 0 w 244548"/>
              <a:gd name="connsiteY3" fmla="*/ 1010093 h 1010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4548" h="1010093">
                <a:moveTo>
                  <a:pt x="244548" y="0"/>
                </a:moveTo>
                <a:lnTo>
                  <a:pt x="0" y="1010093"/>
                </a:lnTo>
                <a:lnTo>
                  <a:pt x="0" y="1010093"/>
                </a:lnTo>
                <a:lnTo>
                  <a:pt x="0" y="1010093"/>
                </a:lnTo>
              </a:path>
            </a:pathLst>
          </a:custGeom>
          <a:solidFill>
            <a:schemeClr val="accent1"/>
          </a:solidFill>
          <a:ln w="762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6" name="Freeform 5"/>
          <p:cNvSpPr/>
          <p:nvPr/>
        </p:nvSpPr>
        <p:spPr bwMode="auto">
          <a:xfrm flipH="1">
            <a:off x="5575005" y="5181600"/>
            <a:ext cx="389860" cy="964019"/>
          </a:xfrm>
          <a:custGeom>
            <a:avLst/>
            <a:gdLst>
              <a:gd name="connsiteX0" fmla="*/ 244548 w 244548"/>
              <a:gd name="connsiteY0" fmla="*/ 0 h 1010093"/>
              <a:gd name="connsiteX1" fmla="*/ 0 w 244548"/>
              <a:gd name="connsiteY1" fmla="*/ 1010093 h 1010093"/>
              <a:gd name="connsiteX2" fmla="*/ 0 w 244548"/>
              <a:gd name="connsiteY2" fmla="*/ 1010093 h 1010093"/>
              <a:gd name="connsiteX3" fmla="*/ 0 w 244548"/>
              <a:gd name="connsiteY3" fmla="*/ 1010093 h 1010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4548" h="1010093">
                <a:moveTo>
                  <a:pt x="244548" y="0"/>
                </a:moveTo>
                <a:lnTo>
                  <a:pt x="0" y="1010093"/>
                </a:lnTo>
                <a:lnTo>
                  <a:pt x="0" y="1010093"/>
                </a:lnTo>
                <a:lnTo>
                  <a:pt x="0" y="1010093"/>
                </a:lnTo>
              </a:path>
            </a:pathLst>
          </a:custGeom>
          <a:solidFill>
            <a:schemeClr val="accent1"/>
          </a:solidFill>
          <a:ln w="762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8" name="Freeform 7"/>
          <p:cNvSpPr/>
          <p:nvPr/>
        </p:nvSpPr>
        <p:spPr bwMode="auto">
          <a:xfrm>
            <a:off x="2020186" y="2828260"/>
            <a:ext cx="595423" cy="2626242"/>
          </a:xfrm>
          <a:custGeom>
            <a:avLst/>
            <a:gdLst>
              <a:gd name="connsiteX0" fmla="*/ 595423 w 595423"/>
              <a:gd name="connsiteY0" fmla="*/ 0 h 2626242"/>
              <a:gd name="connsiteX1" fmla="*/ 489098 w 595423"/>
              <a:gd name="connsiteY1" fmla="*/ 648587 h 2626242"/>
              <a:gd name="connsiteX2" fmla="*/ 202019 w 595423"/>
              <a:gd name="connsiteY2" fmla="*/ 1956391 h 2626242"/>
              <a:gd name="connsiteX3" fmla="*/ 0 w 595423"/>
              <a:gd name="connsiteY3" fmla="*/ 2626242 h 26262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95423" h="2626242">
                <a:moveTo>
                  <a:pt x="595423" y="0"/>
                </a:moveTo>
                <a:cubicBezTo>
                  <a:pt x="575044" y="161261"/>
                  <a:pt x="554665" y="322522"/>
                  <a:pt x="489098" y="648587"/>
                </a:cubicBezTo>
                <a:cubicBezTo>
                  <a:pt x="423531" y="974652"/>
                  <a:pt x="283535" y="1626782"/>
                  <a:pt x="202019" y="1956391"/>
                </a:cubicBezTo>
                <a:cubicBezTo>
                  <a:pt x="120503" y="2286000"/>
                  <a:pt x="60251" y="2456121"/>
                  <a:pt x="0" y="2626242"/>
                </a:cubicBezTo>
              </a:path>
            </a:pathLst>
          </a:custGeom>
          <a:noFill/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9" name="Freeform 8"/>
          <p:cNvSpPr/>
          <p:nvPr/>
        </p:nvSpPr>
        <p:spPr bwMode="auto">
          <a:xfrm>
            <a:off x="3168502" y="2679405"/>
            <a:ext cx="606056" cy="2232837"/>
          </a:xfrm>
          <a:custGeom>
            <a:avLst/>
            <a:gdLst>
              <a:gd name="connsiteX0" fmla="*/ 606056 w 606056"/>
              <a:gd name="connsiteY0" fmla="*/ 0 h 2232837"/>
              <a:gd name="connsiteX1" fmla="*/ 563526 w 606056"/>
              <a:gd name="connsiteY1" fmla="*/ 478465 h 2232837"/>
              <a:gd name="connsiteX2" fmla="*/ 425303 w 606056"/>
              <a:gd name="connsiteY2" fmla="*/ 1105786 h 2232837"/>
              <a:gd name="connsiteX3" fmla="*/ 0 w 606056"/>
              <a:gd name="connsiteY3" fmla="*/ 2232837 h 2232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6056" h="2232837">
                <a:moveTo>
                  <a:pt x="606056" y="0"/>
                </a:moveTo>
                <a:cubicBezTo>
                  <a:pt x="599853" y="147083"/>
                  <a:pt x="593651" y="294167"/>
                  <a:pt x="563526" y="478465"/>
                </a:cubicBezTo>
                <a:cubicBezTo>
                  <a:pt x="533401" y="662763"/>
                  <a:pt x="519224" y="813391"/>
                  <a:pt x="425303" y="1105786"/>
                </a:cubicBezTo>
                <a:cubicBezTo>
                  <a:pt x="331382" y="1398181"/>
                  <a:pt x="165691" y="1815509"/>
                  <a:pt x="0" y="2232837"/>
                </a:cubicBezTo>
              </a:path>
            </a:pathLst>
          </a:custGeom>
          <a:noFill/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0" name="Freeform 9"/>
          <p:cNvSpPr/>
          <p:nvPr/>
        </p:nvSpPr>
        <p:spPr bwMode="auto">
          <a:xfrm>
            <a:off x="5964865" y="2200940"/>
            <a:ext cx="136451" cy="1562986"/>
          </a:xfrm>
          <a:custGeom>
            <a:avLst/>
            <a:gdLst>
              <a:gd name="connsiteX0" fmla="*/ 116958 w 136451"/>
              <a:gd name="connsiteY0" fmla="*/ 0 h 1562986"/>
              <a:gd name="connsiteX1" fmla="*/ 116958 w 136451"/>
              <a:gd name="connsiteY1" fmla="*/ 542260 h 1562986"/>
              <a:gd name="connsiteX2" fmla="*/ 0 w 136451"/>
              <a:gd name="connsiteY2" fmla="*/ 1562986 h 15629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36451" h="1562986">
                <a:moveTo>
                  <a:pt x="116958" y="0"/>
                </a:moveTo>
                <a:cubicBezTo>
                  <a:pt x="126704" y="140881"/>
                  <a:pt x="136451" y="281762"/>
                  <a:pt x="116958" y="542260"/>
                </a:cubicBezTo>
                <a:cubicBezTo>
                  <a:pt x="97465" y="802758"/>
                  <a:pt x="48732" y="1182872"/>
                  <a:pt x="0" y="1562986"/>
                </a:cubicBezTo>
              </a:path>
            </a:pathLst>
          </a:custGeom>
          <a:noFill/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1" name="Freeform 10"/>
          <p:cNvSpPr/>
          <p:nvPr/>
        </p:nvSpPr>
        <p:spPr bwMode="auto">
          <a:xfrm>
            <a:off x="5805577" y="2242868"/>
            <a:ext cx="198408" cy="724619"/>
          </a:xfrm>
          <a:custGeom>
            <a:avLst/>
            <a:gdLst>
              <a:gd name="connsiteX0" fmla="*/ 0 w 198408"/>
              <a:gd name="connsiteY0" fmla="*/ 0 h 724619"/>
              <a:gd name="connsiteX1" fmla="*/ 120770 w 198408"/>
              <a:gd name="connsiteY1" fmla="*/ 405441 h 724619"/>
              <a:gd name="connsiteX2" fmla="*/ 198408 w 198408"/>
              <a:gd name="connsiteY2" fmla="*/ 724619 h 7246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8408" h="724619">
                <a:moveTo>
                  <a:pt x="0" y="0"/>
                </a:moveTo>
                <a:cubicBezTo>
                  <a:pt x="43851" y="142335"/>
                  <a:pt x="87702" y="284671"/>
                  <a:pt x="120770" y="405441"/>
                </a:cubicBezTo>
                <a:cubicBezTo>
                  <a:pt x="153838" y="526211"/>
                  <a:pt x="186906" y="672861"/>
                  <a:pt x="198408" y="724619"/>
                </a:cubicBezTo>
              </a:path>
            </a:pathLst>
          </a:custGeom>
          <a:noFill/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6317696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4533" name="Picture 5" descr="Line 1-b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14" t="4823" r="22357" b="4430"/>
          <a:stretch>
            <a:fillRect/>
          </a:stretch>
        </p:blipFill>
        <p:spPr bwMode="auto">
          <a:xfrm>
            <a:off x="962026" y="1314450"/>
            <a:ext cx="6624867" cy="49372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Deep Boundary</a:t>
            </a:r>
            <a:endParaRPr lang="en-US" dirty="0"/>
          </a:p>
        </p:txBody>
      </p:sp>
      <p:sp>
        <p:nvSpPr>
          <p:cNvPr id="4" name="Freeform 3"/>
          <p:cNvSpPr/>
          <p:nvPr/>
        </p:nvSpPr>
        <p:spPr bwMode="auto">
          <a:xfrm>
            <a:off x="2562447" y="5252484"/>
            <a:ext cx="244548" cy="1010093"/>
          </a:xfrm>
          <a:custGeom>
            <a:avLst/>
            <a:gdLst>
              <a:gd name="connsiteX0" fmla="*/ 244548 w 244548"/>
              <a:gd name="connsiteY0" fmla="*/ 0 h 1010093"/>
              <a:gd name="connsiteX1" fmla="*/ 0 w 244548"/>
              <a:gd name="connsiteY1" fmla="*/ 1010093 h 1010093"/>
              <a:gd name="connsiteX2" fmla="*/ 0 w 244548"/>
              <a:gd name="connsiteY2" fmla="*/ 1010093 h 1010093"/>
              <a:gd name="connsiteX3" fmla="*/ 0 w 244548"/>
              <a:gd name="connsiteY3" fmla="*/ 1010093 h 1010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4548" h="1010093">
                <a:moveTo>
                  <a:pt x="244548" y="0"/>
                </a:moveTo>
                <a:lnTo>
                  <a:pt x="0" y="1010093"/>
                </a:lnTo>
                <a:lnTo>
                  <a:pt x="0" y="1010093"/>
                </a:lnTo>
                <a:lnTo>
                  <a:pt x="0" y="1010093"/>
                </a:lnTo>
              </a:path>
            </a:pathLst>
          </a:custGeom>
          <a:solidFill>
            <a:schemeClr val="accent1"/>
          </a:solidFill>
          <a:ln w="571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5" name="Freeform 4"/>
          <p:cNvSpPr/>
          <p:nvPr/>
        </p:nvSpPr>
        <p:spPr bwMode="auto">
          <a:xfrm>
            <a:off x="6010940" y="5256028"/>
            <a:ext cx="244548" cy="1010093"/>
          </a:xfrm>
          <a:custGeom>
            <a:avLst/>
            <a:gdLst>
              <a:gd name="connsiteX0" fmla="*/ 244548 w 244548"/>
              <a:gd name="connsiteY0" fmla="*/ 0 h 1010093"/>
              <a:gd name="connsiteX1" fmla="*/ 0 w 244548"/>
              <a:gd name="connsiteY1" fmla="*/ 1010093 h 1010093"/>
              <a:gd name="connsiteX2" fmla="*/ 0 w 244548"/>
              <a:gd name="connsiteY2" fmla="*/ 1010093 h 1010093"/>
              <a:gd name="connsiteX3" fmla="*/ 0 w 244548"/>
              <a:gd name="connsiteY3" fmla="*/ 1010093 h 1010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4548" h="1010093">
                <a:moveTo>
                  <a:pt x="244548" y="0"/>
                </a:moveTo>
                <a:lnTo>
                  <a:pt x="0" y="1010093"/>
                </a:lnTo>
                <a:lnTo>
                  <a:pt x="0" y="1010093"/>
                </a:lnTo>
                <a:lnTo>
                  <a:pt x="0" y="1010093"/>
                </a:lnTo>
              </a:path>
            </a:pathLst>
          </a:custGeom>
          <a:solidFill>
            <a:schemeClr val="accent1"/>
          </a:solidFill>
          <a:ln w="571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2" name="Freeform 11"/>
          <p:cNvSpPr/>
          <p:nvPr/>
        </p:nvSpPr>
        <p:spPr bwMode="auto">
          <a:xfrm>
            <a:off x="2913321" y="5165651"/>
            <a:ext cx="2530549" cy="225056"/>
          </a:xfrm>
          <a:custGeom>
            <a:avLst/>
            <a:gdLst>
              <a:gd name="connsiteX0" fmla="*/ 0 w 2530549"/>
              <a:gd name="connsiteY0" fmla="*/ 225056 h 225056"/>
              <a:gd name="connsiteX1" fmla="*/ 223284 w 2530549"/>
              <a:gd name="connsiteY1" fmla="*/ 108098 h 225056"/>
              <a:gd name="connsiteX2" fmla="*/ 414670 w 2530549"/>
              <a:gd name="connsiteY2" fmla="*/ 86833 h 225056"/>
              <a:gd name="connsiteX3" fmla="*/ 744279 w 2530549"/>
              <a:gd name="connsiteY3" fmla="*/ 118730 h 225056"/>
              <a:gd name="connsiteX4" fmla="*/ 978195 w 2530549"/>
              <a:gd name="connsiteY4" fmla="*/ 86833 h 225056"/>
              <a:gd name="connsiteX5" fmla="*/ 1020726 w 2530549"/>
              <a:gd name="connsiteY5" fmla="*/ 65568 h 225056"/>
              <a:gd name="connsiteX6" fmla="*/ 1435395 w 2530549"/>
              <a:gd name="connsiteY6" fmla="*/ 54935 h 225056"/>
              <a:gd name="connsiteX7" fmla="*/ 1988288 w 2530549"/>
              <a:gd name="connsiteY7" fmla="*/ 12405 h 225056"/>
              <a:gd name="connsiteX8" fmla="*/ 2190307 w 2530549"/>
              <a:gd name="connsiteY8" fmla="*/ 12405 h 225056"/>
              <a:gd name="connsiteX9" fmla="*/ 2530549 w 2530549"/>
              <a:gd name="connsiteY9" fmla="*/ 86833 h 2250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530549" h="225056">
                <a:moveTo>
                  <a:pt x="0" y="225056"/>
                </a:moveTo>
                <a:cubicBezTo>
                  <a:pt x="77086" y="178095"/>
                  <a:pt x="154173" y="131135"/>
                  <a:pt x="223284" y="108098"/>
                </a:cubicBezTo>
                <a:cubicBezTo>
                  <a:pt x="292395" y="85061"/>
                  <a:pt x="327838" y="85061"/>
                  <a:pt x="414670" y="86833"/>
                </a:cubicBezTo>
                <a:cubicBezTo>
                  <a:pt x="501502" y="88605"/>
                  <a:pt x="650358" y="118730"/>
                  <a:pt x="744279" y="118730"/>
                </a:cubicBezTo>
                <a:cubicBezTo>
                  <a:pt x="838200" y="118730"/>
                  <a:pt x="932120" y="95693"/>
                  <a:pt x="978195" y="86833"/>
                </a:cubicBezTo>
                <a:cubicBezTo>
                  <a:pt x="1024270" y="77973"/>
                  <a:pt x="944526" y="70884"/>
                  <a:pt x="1020726" y="65568"/>
                </a:cubicBezTo>
                <a:cubicBezTo>
                  <a:pt x="1096926" y="60252"/>
                  <a:pt x="1274135" y="63796"/>
                  <a:pt x="1435395" y="54935"/>
                </a:cubicBezTo>
                <a:cubicBezTo>
                  <a:pt x="1596655" y="46074"/>
                  <a:pt x="1862469" y="19493"/>
                  <a:pt x="1988288" y="12405"/>
                </a:cubicBezTo>
                <a:cubicBezTo>
                  <a:pt x="2114107" y="5317"/>
                  <a:pt x="2099930" y="0"/>
                  <a:pt x="2190307" y="12405"/>
                </a:cubicBezTo>
                <a:cubicBezTo>
                  <a:pt x="2280684" y="24810"/>
                  <a:pt x="2405616" y="55821"/>
                  <a:pt x="2530549" y="86833"/>
                </a:cubicBezTo>
              </a:path>
            </a:pathLst>
          </a:custGeom>
          <a:noFill/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4" name="Freeform 13"/>
          <p:cNvSpPr/>
          <p:nvPr/>
        </p:nvSpPr>
        <p:spPr bwMode="auto">
          <a:xfrm>
            <a:off x="5650302" y="4830792"/>
            <a:ext cx="785004" cy="345057"/>
          </a:xfrm>
          <a:custGeom>
            <a:avLst/>
            <a:gdLst>
              <a:gd name="connsiteX0" fmla="*/ 0 w 785004"/>
              <a:gd name="connsiteY0" fmla="*/ 345057 h 345057"/>
              <a:gd name="connsiteX1" fmla="*/ 232913 w 785004"/>
              <a:gd name="connsiteY1" fmla="*/ 319178 h 345057"/>
              <a:gd name="connsiteX2" fmla="*/ 396815 w 785004"/>
              <a:gd name="connsiteY2" fmla="*/ 258793 h 345057"/>
              <a:gd name="connsiteX3" fmla="*/ 534838 w 785004"/>
              <a:gd name="connsiteY3" fmla="*/ 215661 h 345057"/>
              <a:gd name="connsiteX4" fmla="*/ 655607 w 785004"/>
              <a:gd name="connsiteY4" fmla="*/ 120770 h 345057"/>
              <a:gd name="connsiteX5" fmla="*/ 785004 w 785004"/>
              <a:gd name="connsiteY5" fmla="*/ 0 h 3450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85004" h="345057">
                <a:moveTo>
                  <a:pt x="0" y="345057"/>
                </a:moveTo>
                <a:cubicBezTo>
                  <a:pt x="83388" y="339306"/>
                  <a:pt x="166777" y="333555"/>
                  <a:pt x="232913" y="319178"/>
                </a:cubicBezTo>
                <a:cubicBezTo>
                  <a:pt x="299049" y="304801"/>
                  <a:pt x="346494" y="276046"/>
                  <a:pt x="396815" y="258793"/>
                </a:cubicBezTo>
                <a:cubicBezTo>
                  <a:pt x="447136" y="241540"/>
                  <a:pt x="491706" y="238665"/>
                  <a:pt x="534838" y="215661"/>
                </a:cubicBezTo>
                <a:cubicBezTo>
                  <a:pt x="577970" y="192657"/>
                  <a:pt x="613913" y="156713"/>
                  <a:pt x="655607" y="120770"/>
                </a:cubicBezTo>
                <a:cubicBezTo>
                  <a:pt x="697301" y="84827"/>
                  <a:pt x="741152" y="42413"/>
                  <a:pt x="785004" y="0"/>
                </a:cubicBezTo>
              </a:path>
            </a:pathLst>
          </a:cu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5" name="Freeform 14"/>
          <p:cNvSpPr/>
          <p:nvPr/>
        </p:nvSpPr>
        <p:spPr bwMode="auto">
          <a:xfrm>
            <a:off x="3019245" y="4980317"/>
            <a:ext cx="2541917" cy="212785"/>
          </a:xfrm>
          <a:custGeom>
            <a:avLst/>
            <a:gdLst>
              <a:gd name="connsiteX0" fmla="*/ 0 w 2541917"/>
              <a:gd name="connsiteY0" fmla="*/ 212785 h 212785"/>
              <a:gd name="connsiteX1" fmla="*/ 189781 w 2541917"/>
              <a:gd name="connsiteY1" fmla="*/ 152400 h 212785"/>
              <a:gd name="connsiteX2" fmla="*/ 379563 w 2541917"/>
              <a:gd name="connsiteY2" fmla="*/ 126521 h 212785"/>
              <a:gd name="connsiteX3" fmla="*/ 638355 w 2541917"/>
              <a:gd name="connsiteY3" fmla="*/ 143774 h 212785"/>
              <a:gd name="connsiteX4" fmla="*/ 733246 w 2541917"/>
              <a:gd name="connsiteY4" fmla="*/ 117894 h 212785"/>
              <a:gd name="connsiteX5" fmla="*/ 931653 w 2541917"/>
              <a:gd name="connsiteY5" fmla="*/ 109268 h 212785"/>
              <a:gd name="connsiteX6" fmla="*/ 1130061 w 2541917"/>
              <a:gd name="connsiteY6" fmla="*/ 40257 h 212785"/>
              <a:gd name="connsiteX7" fmla="*/ 1328468 w 2541917"/>
              <a:gd name="connsiteY7" fmla="*/ 57509 h 212785"/>
              <a:gd name="connsiteX8" fmla="*/ 1552755 w 2541917"/>
              <a:gd name="connsiteY8" fmla="*/ 48883 h 212785"/>
              <a:gd name="connsiteX9" fmla="*/ 1673525 w 2541917"/>
              <a:gd name="connsiteY9" fmla="*/ 48883 h 212785"/>
              <a:gd name="connsiteX10" fmla="*/ 1846053 w 2541917"/>
              <a:gd name="connsiteY10" fmla="*/ 14377 h 212785"/>
              <a:gd name="connsiteX11" fmla="*/ 2018581 w 2541917"/>
              <a:gd name="connsiteY11" fmla="*/ 5751 h 212785"/>
              <a:gd name="connsiteX12" fmla="*/ 2122098 w 2541917"/>
              <a:gd name="connsiteY12" fmla="*/ 48883 h 212785"/>
              <a:gd name="connsiteX13" fmla="*/ 2329132 w 2541917"/>
              <a:gd name="connsiteY13" fmla="*/ 100641 h 212785"/>
              <a:gd name="connsiteX14" fmla="*/ 2510287 w 2541917"/>
              <a:gd name="connsiteY14" fmla="*/ 135147 h 212785"/>
              <a:gd name="connsiteX15" fmla="*/ 2518913 w 2541917"/>
              <a:gd name="connsiteY15" fmla="*/ 126521 h 2127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2541917" h="212785">
                <a:moveTo>
                  <a:pt x="0" y="212785"/>
                </a:moveTo>
                <a:cubicBezTo>
                  <a:pt x="63260" y="189781"/>
                  <a:pt x="126521" y="166777"/>
                  <a:pt x="189781" y="152400"/>
                </a:cubicBezTo>
                <a:cubicBezTo>
                  <a:pt x="253042" y="138023"/>
                  <a:pt x="304801" y="127959"/>
                  <a:pt x="379563" y="126521"/>
                </a:cubicBezTo>
                <a:cubicBezTo>
                  <a:pt x="454325" y="125083"/>
                  <a:pt x="579408" y="145212"/>
                  <a:pt x="638355" y="143774"/>
                </a:cubicBezTo>
                <a:cubicBezTo>
                  <a:pt x="697302" y="142336"/>
                  <a:pt x="684363" y="123645"/>
                  <a:pt x="733246" y="117894"/>
                </a:cubicBezTo>
                <a:cubicBezTo>
                  <a:pt x="782129" y="112143"/>
                  <a:pt x="865517" y="122208"/>
                  <a:pt x="931653" y="109268"/>
                </a:cubicBezTo>
                <a:cubicBezTo>
                  <a:pt x="997789" y="96329"/>
                  <a:pt x="1063925" y="48883"/>
                  <a:pt x="1130061" y="40257"/>
                </a:cubicBezTo>
                <a:cubicBezTo>
                  <a:pt x="1196197" y="31631"/>
                  <a:pt x="1258019" y="56071"/>
                  <a:pt x="1328468" y="57509"/>
                </a:cubicBezTo>
                <a:cubicBezTo>
                  <a:pt x="1398917" y="58947"/>
                  <a:pt x="1495246" y="50321"/>
                  <a:pt x="1552755" y="48883"/>
                </a:cubicBezTo>
                <a:cubicBezTo>
                  <a:pt x="1610265" y="47445"/>
                  <a:pt x="1624642" y="54634"/>
                  <a:pt x="1673525" y="48883"/>
                </a:cubicBezTo>
                <a:cubicBezTo>
                  <a:pt x="1722408" y="43132"/>
                  <a:pt x="1788544" y="21566"/>
                  <a:pt x="1846053" y="14377"/>
                </a:cubicBezTo>
                <a:cubicBezTo>
                  <a:pt x="1903562" y="7188"/>
                  <a:pt x="1972574" y="0"/>
                  <a:pt x="2018581" y="5751"/>
                </a:cubicBezTo>
                <a:cubicBezTo>
                  <a:pt x="2064589" y="11502"/>
                  <a:pt x="2070340" y="33068"/>
                  <a:pt x="2122098" y="48883"/>
                </a:cubicBezTo>
                <a:cubicBezTo>
                  <a:pt x="2173856" y="64698"/>
                  <a:pt x="2264434" y="86264"/>
                  <a:pt x="2329132" y="100641"/>
                </a:cubicBezTo>
                <a:cubicBezTo>
                  <a:pt x="2393830" y="115018"/>
                  <a:pt x="2478657" y="130834"/>
                  <a:pt x="2510287" y="135147"/>
                </a:cubicBezTo>
                <a:cubicBezTo>
                  <a:pt x="2541917" y="139460"/>
                  <a:pt x="2530415" y="132990"/>
                  <a:pt x="2518913" y="126521"/>
                </a:cubicBezTo>
              </a:path>
            </a:pathLst>
          </a:cu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7" name="Freeform 16"/>
          <p:cNvSpPr/>
          <p:nvPr/>
        </p:nvSpPr>
        <p:spPr bwMode="auto">
          <a:xfrm>
            <a:off x="2889849" y="5056517"/>
            <a:ext cx="3303917" cy="257355"/>
          </a:xfrm>
          <a:custGeom>
            <a:avLst/>
            <a:gdLst>
              <a:gd name="connsiteX0" fmla="*/ 0 w 3303917"/>
              <a:gd name="connsiteY0" fmla="*/ 257355 h 257355"/>
              <a:gd name="connsiteX1" fmla="*/ 172528 w 3303917"/>
              <a:gd name="connsiteY1" fmla="*/ 162464 h 257355"/>
              <a:gd name="connsiteX2" fmla="*/ 396815 w 3303917"/>
              <a:gd name="connsiteY2" fmla="*/ 119332 h 257355"/>
              <a:gd name="connsiteX3" fmla="*/ 621102 w 3303917"/>
              <a:gd name="connsiteY3" fmla="*/ 110706 h 257355"/>
              <a:gd name="connsiteX4" fmla="*/ 854015 w 3303917"/>
              <a:gd name="connsiteY4" fmla="*/ 127958 h 257355"/>
              <a:gd name="connsiteX5" fmla="*/ 923026 w 3303917"/>
              <a:gd name="connsiteY5" fmla="*/ 102079 h 257355"/>
              <a:gd name="connsiteX6" fmla="*/ 1043796 w 3303917"/>
              <a:gd name="connsiteY6" fmla="*/ 76200 h 257355"/>
              <a:gd name="connsiteX7" fmla="*/ 1293962 w 3303917"/>
              <a:gd name="connsiteY7" fmla="*/ 41694 h 257355"/>
              <a:gd name="connsiteX8" fmla="*/ 1388853 w 3303917"/>
              <a:gd name="connsiteY8" fmla="*/ 50321 h 257355"/>
              <a:gd name="connsiteX9" fmla="*/ 1518249 w 3303917"/>
              <a:gd name="connsiteY9" fmla="*/ 67574 h 257355"/>
              <a:gd name="connsiteX10" fmla="*/ 1647645 w 3303917"/>
              <a:gd name="connsiteY10" fmla="*/ 7189 h 257355"/>
              <a:gd name="connsiteX11" fmla="*/ 1751162 w 3303917"/>
              <a:gd name="connsiteY11" fmla="*/ 24441 h 257355"/>
              <a:gd name="connsiteX12" fmla="*/ 1863306 w 3303917"/>
              <a:gd name="connsiteY12" fmla="*/ 24441 h 257355"/>
              <a:gd name="connsiteX13" fmla="*/ 1958196 w 3303917"/>
              <a:gd name="connsiteY13" fmla="*/ 33068 h 257355"/>
              <a:gd name="connsiteX14" fmla="*/ 2053087 w 3303917"/>
              <a:gd name="connsiteY14" fmla="*/ 41694 h 257355"/>
              <a:gd name="connsiteX15" fmla="*/ 2156604 w 3303917"/>
              <a:gd name="connsiteY15" fmla="*/ 7189 h 257355"/>
              <a:gd name="connsiteX16" fmla="*/ 2225615 w 3303917"/>
              <a:gd name="connsiteY16" fmla="*/ 33068 h 257355"/>
              <a:gd name="connsiteX17" fmla="*/ 2346385 w 3303917"/>
              <a:gd name="connsiteY17" fmla="*/ 102079 h 257355"/>
              <a:gd name="connsiteX18" fmla="*/ 2553419 w 3303917"/>
              <a:gd name="connsiteY18" fmla="*/ 127958 h 257355"/>
              <a:gd name="connsiteX19" fmla="*/ 2656936 w 3303917"/>
              <a:gd name="connsiteY19" fmla="*/ 136585 h 257355"/>
              <a:gd name="connsiteX20" fmla="*/ 2717321 w 3303917"/>
              <a:gd name="connsiteY20" fmla="*/ 214223 h 257355"/>
              <a:gd name="connsiteX21" fmla="*/ 2786332 w 3303917"/>
              <a:gd name="connsiteY21" fmla="*/ 188343 h 257355"/>
              <a:gd name="connsiteX22" fmla="*/ 2915728 w 3303917"/>
              <a:gd name="connsiteY22" fmla="*/ 162464 h 257355"/>
              <a:gd name="connsiteX23" fmla="*/ 3071004 w 3303917"/>
              <a:gd name="connsiteY23" fmla="*/ 145211 h 257355"/>
              <a:gd name="connsiteX24" fmla="*/ 3303917 w 3303917"/>
              <a:gd name="connsiteY24" fmla="*/ 67574 h 2573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3303917" h="257355">
                <a:moveTo>
                  <a:pt x="0" y="257355"/>
                </a:moveTo>
                <a:cubicBezTo>
                  <a:pt x="53196" y="221411"/>
                  <a:pt x="106392" y="185468"/>
                  <a:pt x="172528" y="162464"/>
                </a:cubicBezTo>
                <a:cubicBezTo>
                  <a:pt x="238664" y="139460"/>
                  <a:pt x="322053" y="127958"/>
                  <a:pt x="396815" y="119332"/>
                </a:cubicBezTo>
                <a:cubicBezTo>
                  <a:pt x="471577" y="110706"/>
                  <a:pt x="544902" y="109268"/>
                  <a:pt x="621102" y="110706"/>
                </a:cubicBezTo>
                <a:cubicBezTo>
                  <a:pt x="697302" y="112144"/>
                  <a:pt x="803694" y="129396"/>
                  <a:pt x="854015" y="127958"/>
                </a:cubicBezTo>
                <a:cubicBezTo>
                  <a:pt x="904336" y="126520"/>
                  <a:pt x="891396" y="110705"/>
                  <a:pt x="923026" y="102079"/>
                </a:cubicBezTo>
                <a:cubicBezTo>
                  <a:pt x="954656" y="93453"/>
                  <a:pt x="981973" y="86264"/>
                  <a:pt x="1043796" y="76200"/>
                </a:cubicBezTo>
                <a:cubicBezTo>
                  <a:pt x="1105619" y="66136"/>
                  <a:pt x="1236453" y="46007"/>
                  <a:pt x="1293962" y="41694"/>
                </a:cubicBezTo>
                <a:cubicBezTo>
                  <a:pt x="1351471" y="37381"/>
                  <a:pt x="1351472" y="46008"/>
                  <a:pt x="1388853" y="50321"/>
                </a:cubicBezTo>
                <a:cubicBezTo>
                  <a:pt x="1426234" y="54634"/>
                  <a:pt x="1475117" y="74763"/>
                  <a:pt x="1518249" y="67574"/>
                </a:cubicBezTo>
                <a:cubicBezTo>
                  <a:pt x="1561381" y="60385"/>
                  <a:pt x="1608826" y="14378"/>
                  <a:pt x="1647645" y="7189"/>
                </a:cubicBezTo>
                <a:cubicBezTo>
                  <a:pt x="1686464" y="0"/>
                  <a:pt x="1715218" y="21566"/>
                  <a:pt x="1751162" y="24441"/>
                </a:cubicBezTo>
                <a:cubicBezTo>
                  <a:pt x="1787106" y="27316"/>
                  <a:pt x="1828800" y="23003"/>
                  <a:pt x="1863306" y="24441"/>
                </a:cubicBezTo>
                <a:cubicBezTo>
                  <a:pt x="1897812" y="25879"/>
                  <a:pt x="1958196" y="33068"/>
                  <a:pt x="1958196" y="33068"/>
                </a:cubicBezTo>
                <a:cubicBezTo>
                  <a:pt x="1989826" y="35943"/>
                  <a:pt x="2020019" y="46007"/>
                  <a:pt x="2053087" y="41694"/>
                </a:cubicBezTo>
                <a:cubicBezTo>
                  <a:pt x="2086155" y="37381"/>
                  <a:pt x="2127849" y="8627"/>
                  <a:pt x="2156604" y="7189"/>
                </a:cubicBezTo>
                <a:cubicBezTo>
                  <a:pt x="2185359" y="5751"/>
                  <a:pt x="2193985" y="17253"/>
                  <a:pt x="2225615" y="33068"/>
                </a:cubicBezTo>
                <a:cubicBezTo>
                  <a:pt x="2257245" y="48883"/>
                  <a:pt x="2291751" y="86264"/>
                  <a:pt x="2346385" y="102079"/>
                </a:cubicBezTo>
                <a:cubicBezTo>
                  <a:pt x="2401019" y="117894"/>
                  <a:pt x="2501661" y="122207"/>
                  <a:pt x="2553419" y="127958"/>
                </a:cubicBezTo>
                <a:cubicBezTo>
                  <a:pt x="2605177" y="133709"/>
                  <a:pt x="2629619" y="122208"/>
                  <a:pt x="2656936" y="136585"/>
                </a:cubicBezTo>
                <a:cubicBezTo>
                  <a:pt x="2684253" y="150963"/>
                  <a:pt x="2695755" y="205597"/>
                  <a:pt x="2717321" y="214223"/>
                </a:cubicBezTo>
                <a:cubicBezTo>
                  <a:pt x="2738887" y="222849"/>
                  <a:pt x="2753264" y="196969"/>
                  <a:pt x="2786332" y="188343"/>
                </a:cubicBezTo>
                <a:cubicBezTo>
                  <a:pt x="2819400" y="179717"/>
                  <a:pt x="2868283" y="169653"/>
                  <a:pt x="2915728" y="162464"/>
                </a:cubicBezTo>
                <a:cubicBezTo>
                  <a:pt x="2963173" y="155275"/>
                  <a:pt x="3006306" y="161026"/>
                  <a:pt x="3071004" y="145211"/>
                </a:cubicBezTo>
                <a:cubicBezTo>
                  <a:pt x="3135702" y="129396"/>
                  <a:pt x="3219809" y="98485"/>
                  <a:pt x="3303917" y="67574"/>
                </a:cubicBezTo>
              </a:path>
            </a:pathLst>
          </a:cu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6" name="Freeform 5"/>
          <p:cNvSpPr/>
          <p:nvPr/>
        </p:nvSpPr>
        <p:spPr bwMode="auto">
          <a:xfrm flipH="1">
            <a:off x="5575005" y="5181600"/>
            <a:ext cx="389860" cy="964019"/>
          </a:xfrm>
          <a:custGeom>
            <a:avLst/>
            <a:gdLst>
              <a:gd name="connsiteX0" fmla="*/ 244548 w 244548"/>
              <a:gd name="connsiteY0" fmla="*/ 0 h 1010093"/>
              <a:gd name="connsiteX1" fmla="*/ 0 w 244548"/>
              <a:gd name="connsiteY1" fmla="*/ 1010093 h 1010093"/>
              <a:gd name="connsiteX2" fmla="*/ 0 w 244548"/>
              <a:gd name="connsiteY2" fmla="*/ 1010093 h 1010093"/>
              <a:gd name="connsiteX3" fmla="*/ 0 w 244548"/>
              <a:gd name="connsiteY3" fmla="*/ 1010093 h 1010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4548" h="1010093">
                <a:moveTo>
                  <a:pt x="244548" y="0"/>
                </a:moveTo>
                <a:lnTo>
                  <a:pt x="0" y="1010093"/>
                </a:lnTo>
                <a:lnTo>
                  <a:pt x="0" y="1010093"/>
                </a:lnTo>
                <a:lnTo>
                  <a:pt x="0" y="1010093"/>
                </a:lnTo>
              </a:path>
            </a:pathLst>
          </a:custGeom>
          <a:solidFill>
            <a:schemeClr val="accent1"/>
          </a:solidFill>
          <a:ln w="571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8" name="Freeform 17"/>
          <p:cNvSpPr/>
          <p:nvPr/>
        </p:nvSpPr>
        <p:spPr bwMode="auto">
          <a:xfrm>
            <a:off x="5357004" y="4744528"/>
            <a:ext cx="871268" cy="284672"/>
          </a:xfrm>
          <a:custGeom>
            <a:avLst/>
            <a:gdLst>
              <a:gd name="connsiteX0" fmla="*/ 0 w 871268"/>
              <a:gd name="connsiteY0" fmla="*/ 284672 h 284672"/>
              <a:gd name="connsiteX1" fmla="*/ 250166 w 871268"/>
              <a:gd name="connsiteY1" fmla="*/ 241540 h 284672"/>
              <a:gd name="connsiteX2" fmla="*/ 621102 w 871268"/>
              <a:gd name="connsiteY2" fmla="*/ 138023 h 284672"/>
              <a:gd name="connsiteX3" fmla="*/ 871268 w 871268"/>
              <a:gd name="connsiteY3" fmla="*/ 0 h 2846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71268" h="284672">
                <a:moveTo>
                  <a:pt x="0" y="284672"/>
                </a:moveTo>
                <a:cubicBezTo>
                  <a:pt x="73324" y="275326"/>
                  <a:pt x="146649" y="265981"/>
                  <a:pt x="250166" y="241540"/>
                </a:cubicBezTo>
                <a:cubicBezTo>
                  <a:pt x="353683" y="217099"/>
                  <a:pt x="517585" y="178280"/>
                  <a:pt x="621102" y="138023"/>
                </a:cubicBezTo>
                <a:cubicBezTo>
                  <a:pt x="724619" y="97766"/>
                  <a:pt x="797943" y="48883"/>
                  <a:pt x="871268" y="0"/>
                </a:cubicBezTo>
              </a:path>
            </a:pathLst>
          </a:custGeom>
          <a:noFill/>
          <a:ln w="28575" cap="flat" cmpd="sng" algn="ctr">
            <a:solidFill>
              <a:srgbClr val="FF0000"/>
            </a:solidFill>
            <a:prstDash val="solid"/>
            <a:round/>
            <a:headEnd type="arrow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9" name="Freeform 18"/>
          <p:cNvSpPr/>
          <p:nvPr/>
        </p:nvSpPr>
        <p:spPr bwMode="auto">
          <a:xfrm>
            <a:off x="4162349" y="4593946"/>
            <a:ext cx="1397203" cy="402336"/>
          </a:xfrm>
          <a:custGeom>
            <a:avLst/>
            <a:gdLst>
              <a:gd name="connsiteX0" fmla="*/ 0 w 1397203"/>
              <a:gd name="connsiteY0" fmla="*/ 402336 h 402336"/>
              <a:gd name="connsiteX1" fmla="*/ 219456 w 1397203"/>
              <a:gd name="connsiteY1" fmla="*/ 358444 h 402336"/>
              <a:gd name="connsiteX2" fmla="*/ 482803 w 1397203"/>
              <a:gd name="connsiteY2" fmla="*/ 321868 h 402336"/>
              <a:gd name="connsiteX3" fmla="*/ 680313 w 1397203"/>
              <a:gd name="connsiteY3" fmla="*/ 270662 h 402336"/>
              <a:gd name="connsiteX4" fmla="*/ 899769 w 1397203"/>
              <a:gd name="connsiteY4" fmla="*/ 168249 h 402336"/>
              <a:gd name="connsiteX5" fmla="*/ 1053389 w 1397203"/>
              <a:gd name="connsiteY5" fmla="*/ 109728 h 402336"/>
              <a:gd name="connsiteX6" fmla="*/ 1228953 w 1397203"/>
              <a:gd name="connsiteY6" fmla="*/ 73152 h 402336"/>
              <a:gd name="connsiteX7" fmla="*/ 1397203 w 1397203"/>
              <a:gd name="connsiteY7" fmla="*/ 0 h 4023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397203" h="402336">
                <a:moveTo>
                  <a:pt x="0" y="402336"/>
                </a:moveTo>
                <a:cubicBezTo>
                  <a:pt x="69494" y="387095"/>
                  <a:pt x="138989" y="371855"/>
                  <a:pt x="219456" y="358444"/>
                </a:cubicBezTo>
                <a:cubicBezTo>
                  <a:pt x="299923" y="345033"/>
                  <a:pt x="405994" y="336498"/>
                  <a:pt x="482803" y="321868"/>
                </a:cubicBezTo>
                <a:cubicBezTo>
                  <a:pt x="559612" y="307238"/>
                  <a:pt x="610819" y="296265"/>
                  <a:pt x="680313" y="270662"/>
                </a:cubicBezTo>
                <a:cubicBezTo>
                  <a:pt x="749807" y="245059"/>
                  <a:pt x="837590" y="195071"/>
                  <a:pt x="899769" y="168249"/>
                </a:cubicBezTo>
                <a:cubicBezTo>
                  <a:pt x="961948" y="141427"/>
                  <a:pt x="998525" y="125578"/>
                  <a:pt x="1053389" y="109728"/>
                </a:cubicBezTo>
                <a:cubicBezTo>
                  <a:pt x="1108253" y="93879"/>
                  <a:pt x="1171651" y="91440"/>
                  <a:pt x="1228953" y="73152"/>
                </a:cubicBezTo>
                <a:cubicBezTo>
                  <a:pt x="1286255" y="54864"/>
                  <a:pt x="1341729" y="27432"/>
                  <a:pt x="1397203" y="0"/>
                </a:cubicBezTo>
              </a:path>
            </a:pathLst>
          </a:custGeom>
          <a:noFill/>
          <a:ln w="28575" cap="flat" cmpd="sng" algn="ctr">
            <a:solidFill>
              <a:srgbClr val="FF0000"/>
            </a:solidFill>
            <a:prstDash val="solid"/>
            <a:round/>
            <a:headEnd type="arrow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20" name="Freeform 19"/>
          <p:cNvSpPr/>
          <p:nvPr/>
        </p:nvSpPr>
        <p:spPr bwMode="auto">
          <a:xfrm>
            <a:off x="5208422" y="4580535"/>
            <a:ext cx="1177748" cy="408431"/>
          </a:xfrm>
          <a:custGeom>
            <a:avLst/>
            <a:gdLst>
              <a:gd name="connsiteX0" fmla="*/ 0 w 1177748"/>
              <a:gd name="connsiteY0" fmla="*/ 408431 h 408431"/>
              <a:gd name="connsiteX1" fmla="*/ 277978 w 1177748"/>
              <a:gd name="connsiteY1" fmla="*/ 349910 h 408431"/>
              <a:gd name="connsiteX2" fmla="*/ 497434 w 1177748"/>
              <a:gd name="connsiteY2" fmla="*/ 291388 h 408431"/>
              <a:gd name="connsiteX3" fmla="*/ 724205 w 1177748"/>
              <a:gd name="connsiteY3" fmla="*/ 225551 h 408431"/>
              <a:gd name="connsiteX4" fmla="*/ 980237 w 1177748"/>
              <a:gd name="connsiteY4" fmla="*/ 93878 h 408431"/>
              <a:gd name="connsiteX5" fmla="*/ 1060704 w 1177748"/>
              <a:gd name="connsiteY5" fmla="*/ 13411 h 408431"/>
              <a:gd name="connsiteX6" fmla="*/ 1177748 w 1177748"/>
              <a:gd name="connsiteY6" fmla="*/ 13411 h 4084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77748" h="408431">
                <a:moveTo>
                  <a:pt x="0" y="408431"/>
                </a:moveTo>
                <a:cubicBezTo>
                  <a:pt x="97536" y="388924"/>
                  <a:pt x="195072" y="369417"/>
                  <a:pt x="277978" y="349910"/>
                </a:cubicBezTo>
                <a:cubicBezTo>
                  <a:pt x="360884" y="330403"/>
                  <a:pt x="423063" y="312114"/>
                  <a:pt x="497434" y="291388"/>
                </a:cubicBezTo>
                <a:cubicBezTo>
                  <a:pt x="571805" y="270662"/>
                  <a:pt x="643738" y="258469"/>
                  <a:pt x="724205" y="225551"/>
                </a:cubicBezTo>
                <a:cubicBezTo>
                  <a:pt x="804672" y="192633"/>
                  <a:pt x="924154" y="129235"/>
                  <a:pt x="980237" y="93878"/>
                </a:cubicBezTo>
                <a:cubicBezTo>
                  <a:pt x="1036320" y="58521"/>
                  <a:pt x="1027786" y="26822"/>
                  <a:pt x="1060704" y="13411"/>
                </a:cubicBezTo>
                <a:cubicBezTo>
                  <a:pt x="1093622" y="0"/>
                  <a:pt x="1135685" y="6705"/>
                  <a:pt x="1177748" y="13411"/>
                </a:cubicBezTo>
              </a:path>
            </a:pathLst>
          </a:custGeom>
          <a:noFill/>
          <a:ln w="28575" cap="flat" cmpd="sng" algn="ctr">
            <a:solidFill>
              <a:srgbClr val="FF0000"/>
            </a:solidFill>
            <a:prstDash val="solid"/>
            <a:round/>
            <a:headEnd type="arrow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21" name="Freeform 20"/>
          <p:cNvSpPr/>
          <p:nvPr/>
        </p:nvSpPr>
        <p:spPr bwMode="auto">
          <a:xfrm>
            <a:off x="4988966" y="4601261"/>
            <a:ext cx="1141172" cy="351129"/>
          </a:xfrm>
          <a:custGeom>
            <a:avLst/>
            <a:gdLst>
              <a:gd name="connsiteX0" fmla="*/ 0 w 1141172"/>
              <a:gd name="connsiteY0" fmla="*/ 351129 h 351129"/>
              <a:gd name="connsiteX1" fmla="*/ 226772 w 1141172"/>
              <a:gd name="connsiteY1" fmla="*/ 277977 h 351129"/>
              <a:gd name="connsiteX2" fmla="*/ 431597 w 1141172"/>
              <a:gd name="connsiteY2" fmla="*/ 212141 h 351129"/>
              <a:gd name="connsiteX3" fmla="*/ 694944 w 1141172"/>
              <a:gd name="connsiteY3" fmla="*/ 146304 h 351129"/>
              <a:gd name="connsiteX4" fmla="*/ 950976 w 1141172"/>
              <a:gd name="connsiteY4" fmla="*/ 73152 h 351129"/>
              <a:gd name="connsiteX5" fmla="*/ 1141172 w 1141172"/>
              <a:gd name="connsiteY5" fmla="*/ 0 h 3511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41172" h="351129">
                <a:moveTo>
                  <a:pt x="0" y="351129"/>
                </a:moveTo>
                <a:lnTo>
                  <a:pt x="226772" y="277977"/>
                </a:lnTo>
                <a:cubicBezTo>
                  <a:pt x="298705" y="254812"/>
                  <a:pt x="353568" y="234087"/>
                  <a:pt x="431597" y="212141"/>
                </a:cubicBezTo>
                <a:cubicBezTo>
                  <a:pt x="509626" y="190196"/>
                  <a:pt x="608381" y="169469"/>
                  <a:pt x="694944" y="146304"/>
                </a:cubicBezTo>
                <a:cubicBezTo>
                  <a:pt x="781507" y="123139"/>
                  <a:pt x="876605" y="97536"/>
                  <a:pt x="950976" y="73152"/>
                </a:cubicBezTo>
                <a:cubicBezTo>
                  <a:pt x="1025347" y="48768"/>
                  <a:pt x="1083259" y="24384"/>
                  <a:pt x="1141172" y="0"/>
                </a:cubicBezTo>
              </a:path>
            </a:pathLst>
          </a:custGeom>
          <a:noFill/>
          <a:ln w="28575" cap="flat" cmpd="sng" algn="ctr">
            <a:solidFill>
              <a:srgbClr val="FF0000"/>
            </a:solidFill>
            <a:prstDash val="solid"/>
            <a:round/>
            <a:headEnd type="arrow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22" name="Freeform 21"/>
          <p:cNvSpPr/>
          <p:nvPr/>
        </p:nvSpPr>
        <p:spPr bwMode="auto">
          <a:xfrm>
            <a:off x="3818534" y="4418381"/>
            <a:ext cx="1894637" cy="629107"/>
          </a:xfrm>
          <a:custGeom>
            <a:avLst/>
            <a:gdLst>
              <a:gd name="connsiteX0" fmla="*/ 0 w 1894637"/>
              <a:gd name="connsiteY0" fmla="*/ 629107 h 629107"/>
              <a:gd name="connsiteX1" fmla="*/ 241402 w 1894637"/>
              <a:gd name="connsiteY1" fmla="*/ 548640 h 629107"/>
              <a:gd name="connsiteX2" fmla="*/ 541325 w 1894637"/>
              <a:gd name="connsiteY2" fmla="*/ 468173 h 629107"/>
              <a:gd name="connsiteX3" fmla="*/ 833933 w 1894637"/>
              <a:gd name="connsiteY3" fmla="*/ 402336 h 629107"/>
              <a:gd name="connsiteX4" fmla="*/ 1097280 w 1894637"/>
              <a:gd name="connsiteY4" fmla="*/ 299923 h 629107"/>
              <a:gd name="connsiteX5" fmla="*/ 1265530 w 1894637"/>
              <a:gd name="connsiteY5" fmla="*/ 234086 h 629107"/>
              <a:gd name="connsiteX6" fmla="*/ 1411834 w 1894637"/>
              <a:gd name="connsiteY6" fmla="*/ 197510 h 629107"/>
              <a:gd name="connsiteX7" fmla="*/ 1580084 w 1894637"/>
              <a:gd name="connsiteY7" fmla="*/ 131673 h 629107"/>
              <a:gd name="connsiteX8" fmla="*/ 1894637 w 1894637"/>
              <a:gd name="connsiteY8" fmla="*/ 0 h 629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894637" h="629107">
                <a:moveTo>
                  <a:pt x="0" y="629107"/>
                </a:moveTo>
                <a:cubicBezTo>
                  <a:pt x="75590" y="602284"/>
                  <a:pt x="151181" y="575462"/>
                  <a:pt x="241402" y="548640"/>
                </a:cubicBezTo>
                <a:cubicBezTo>
                  <a:pt x="331623" y="521818"/>
                  <a:pt x="442570" y="492557"/>
                  <a:pt x="541325" y="468173"/>
                </a:cubicBezTo>
                <a:cubicBezTo>
                  <a:pt x="640080" y="443789"/>
                  <a:pt x="741274" y="430378"/>
                  <a:pt x="833933" y="402336"/>
                </a:cubicBezTo>
                <a:cubicBezTo>
                  <a:pt x="926592" y="374294"/>
                  <a:pt x="1097280" y="299923"/>
                  <a:pt x="1097280" y="299923"/>
                </a:cubicBezTo>
                <a:cubicBezTo>
                  <a:pt x="1169213" y="271881"/>
                  <a:pt x="1213104" y="251155"/>
                  <a:pt x="1265530" y="234086"/>
                </a:cubicBezTo>
                <a:cubicBezTo>
                  <a:pt x="1317956" y="217017"/>
                  <a:pt x="1359408" y="214579"/>
                  <a:pt x="1411834" y="197510"/>
                </a:cubicBezTo>
                <a:cubicBezTo>
                  <a:pt x="1464260" y="180441"/>
                  <a:pt x="1580084" y="131673"/>
                  <a:pt x="1580084" y="131673"/>
                </a:cubicBezTo>
                <a:lnTo>
                  <a:pt x="1894637" y="0"/>
                </a:lnTo>
              </a:path>
            </a:pathLst>
          </a:custGeom>
          <a:noFill/>
          <a:ln w="28575" cap="flat" cmpd="sng" algn="ctr">
            <a:solidFill>
              <a:srgbClr val="FF0000"/>
            </a:solidFill>
            <a:prstDash val="solid"/>
            <a:round/>
            <a:headEnd type="arrow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23" name="Freeform 22"/>
          <p:cNvSpPr/>
          <p:nvPr/>
        </p:nvSpPr>
        <p:spPr bwMode="auto">
          <a:xfrm>
            <a:off x="2971800" y="4845050"/>
            <a:ext cx="3409950" cy="323850"/>
          </a:xfrm>
          <a:custGeom>
            <a:avLst/>
            <a:gdLst>
              <a:gd name="connsiteX0" fmla="*/ 0 w 3409950"/>
              <a:gd name="connsiteY0" fmla="*/ 323850 h 323850"/>
              <a:gd name="connsiteX1" fmla="*/ 273050 w 3409950"/>
              <a:gd name="connsiteY1" fmla="*/ 247650 h 323850"/>
              <a:gd name="connsiteX2" fmla="*/ 425450 w 3409950"/>
              <a:gd name="connsiteY2" fmla="*/ 222250 h 323850"/>
              <a:gd name="connsiteX3" fmla="*/ 603250 w 3409950"/>
              <a:gd name="connsiteY3" fmla="*/ 228600 h 323850"/>
              <a:gd name="connsiteX4" fmla="*/ 793750 w 3409950"/>
              <a:gd name="connsiteY4" fmla="*/ 234950 h 323850"/>
              <a:gd name="connsiteX5" fmla="*/ 946150 w 3409950"/>
              <a:gd name="connsiteY5" fmla="*/ 228600 h 323850"/>
              <a:gd name="connsiteX6" fmla="*/ 1123950 w 3409950"/>
              <a:gd name="connsiteY6" fmla="*/ 171450 h 323850"/>
              <a:gd name="connsiteX7" fmla="*/ 1238250 w 3409950"/>
              <a:gd name="connsiteY7" fmla="*/ 152400 h 323850"/>
              <a:gd name="connsiteX8" fmla="*/ 1352550 w 3409950"/>
              <a:gd name="connsiteY8" fmla="*/ 152400 h 323850"/>
              <a:gd name="connsiteX9" fmla="*/ 1454150 w 3409950"/>
              <a:gd name="connsiteY9" fmla="*/ 171450 h 323850"/>
              <a:gd name="connsiteX10" fmla="*/ 1625600 w 3409950"/>
              <a:gd name="connsiteY10" fmla="*/ 158750 h 323850"/>
              <a:gd name="connsiteX11" fmla="*/ 1816100 w 3409950"/>
              <a:gd name="connsiteY11" fmla="*/ 152400 h 323850"/>
              <a:gd name="connsiteX12" fmla="*/ 2012950 w 3409950"/>
              <a:gd name="connsiteY12" fmla="*/ 120650 h 323850"/>
              <a:gd name="connsiteX13" fmla="*/ 2101850 w 3409950"/>
              <a:gd name="connsiteY13" fmla="*/ 120650 h 323850"/>
              <a:gd name="connsiteX14" fmla="*/ 2228850 w 3409950"/>
              <a:gd name="connsiteY14" fmla="*/ 152400 h 323850"/>
              <a:gd name="connsiteX15" fmla="*/ 2355850 w 3409950"/>
              <a:gd name="connsiteY15" fmla="*/ 215900 h 323850"/>
              <a:gd name="connsiteX16" fmla="*/ 2520950 w 3409950"/>
              <a:gd name="connsiteY16" fmla="*/ 247650 h 323850"/>
              <a:gd name="connsiteX17" fmla="*/ 2660650 w 3409950"/>
              <a:gd name="connsiteY17" fmla="*/ 273050 h 323850"/>
              <a:gd name="connsiteX18" fmla="*/ 2730500 w 3409950"/>
              <a:gd name="connsiteY18" fmla="*/ 285750 h 323850"/>
              <a:gd name="connsiteX19" fmla="*/ 2889250 w 3409950"/>
              <a:gd name="connsiteY19" fmla="*/ 279400 h 323850"/>
              <a:gd name="connsiteX20" fmla="*/ 3079750 w 3409950"/>
              <a:gd name="connsiteY20" fmla="*/ 215900 h 323850"/>
              <a:gd name="connsiteX21" fmla="*/ 3213100 w 3409950"/>
              <a:gd name="connsiteY21" fmla="*/ 139700 h 323850"/>
              <a:gd name="connsiteX22" fmla="*/ 3409950 w 3409950"/>
              <a:gd name="connsiteY22" fmla="*/ 0 h 323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3409950" h="323850">
                <a:moveTo>
                  <a:pt x="0" y="323850"/>
                </a:moveTo>
                <a:cubicBezTo>
                  <a:pt x="101071" y="294216"/>
                  <a:pt x="202142" y="264583"/>
                  <a:pt x="273050" y="247650"/>
                </a:cubicBezTo>
                <a:cubicBezTo>
                  <a:pt x="343958" y="230717"/>
                  <a:pt x="370417" y="225425"/>
                  <a:pt x="425450" y="222250"/>
                </a:cubicBezTo>
                <a:cubicBezTo>
                  <a:pt x="480483" y="219075"/>
                  <a:pt x="603250" y="228600"/>
                  <a:pt x="603250" y="228600"/>
                </a:cubicBezTo>
                <a:cubicBezTo>
                  <a:pt x="664633" y="230717"/>
                  <a:pt x="736600" y="234950"/>
                  <a:pt x="793750" y="234950"/>
                </a:cubicBezTo>
                <a:cubicBezTo>
                  <a:pt x="850900" y="234950"/>
                  <a:pt x="891117" y="239183"/>
                  <a:pt x="946150" y="228600"/>
                </a:cubicBezTo>
                <a:cubicBezTo>
                  <a:pt x="1001183" y="218017"/>
                  <a:pt x="1075267" y="184150"/>
                  <a:pt x="1123950" y="171450"/>
                </a:cubicBezTo>
                <a:cubicBezTo>
                  <a:pt x="1172633" y="158750"/>
                  <a:pt x="1200150" y="155575"/>
                  <a:pt x="1238250" y="152400"/>
                </a:cubicBezTo>
                <a:cubicBezTo>
                  <a:pt x="1276350" y="149225"/>
                  <a:pt x="1316567" y="149225"/>
                  <a:pt x="1352550" y="152400"/>
                </a:cubicBezTo>
                <a:cubicBezTo>
                  <a:pt x="1388533" y="155575"/>
                  <a:pt x="1408642" y="170392"/>
                  <a:pt x="1454150" y="171450"/>
                </a:cubicBezTo>
                <a:cubicBezTo>
                  <a:pt x="1499658" y="172508"/>
                  <a:pt x="1565275" y="161925"/>
                  <a:pt x="1625600" y="158750"/>
                </a:cubicBezTo>
                <a:cubicBezTo>
                  <a:pt x="1685925" y="155575"/>
                  <a:pt x="1751542" y="158750"/>
                  <a:pt x="1816100" y="152400"/>
                </a:cubicBezTo>
                <a:cubicBezTo>
                  <a:pt x="1880658" y="146050"/>
                  <a:pt x="1965325" y="125942"/>
                  <a:pt x="2012950" y="120650"/>
                </a:cubicBezTo>
                <a:cubicBezTo>
                  <a:pt x="2060575" y="115358"/>
                  <a:pt x="2065867" y="115358"/>
                  <a:pt x="2101850" y="120650"/>
                </a:cubicBezTo>
                <a:cubicBezTo>
                  <a:pt x="2137833" y="125942"/>
                  <a:pt x="2186517" y="136525"/>
                  <a:pt x="2228850" y="152400"/>
                </a:cubicBezTo>
                <a:cubicBezTo>
                  <a:pt x="2271183" y="168275"/>
                  <a:pt x="2307167" y="200025"/>
                  <a:pt x="2355850" y="215900"/>
                </a:cubicBezTo>
                <a:cubicBezTo>
                  <a:pt x="2404533" y="231775"/>
                  <a:pt x="2520950" y="247650"/>
                  <a:pt x="2520950" y="247650"/>
                </a:cubicBezTo>
                <a:lnTo>
                  <a:pt x="2660650" y="273050"/>
                </a:lnTo>
                <a:cubicBezTo>
                  <a:pt x="2695575" y="279400"/>
                  <a:pt x="2692400" y="284692"/>
                  <a:pt x="2730500" y="285750"/>
                </a:cubicBezTo>
                <a:cubicBezTo>
                  <a:pt x="2768600" y="286808"/>
                  <a:pt x="2831042" y="291042"/>
                  <a:pt x="2889250" y="279400"/>
                </a:cubicBezTo>
                <a:cubicBezTo>
                  <a:pt x="2947458" y="267758"/>
                  <a:pt x="3025775" y="239183"/>
                  <a:pt x="3079750" y="215900"/>
                </a:cubicBezTo>
                <a:cubicBezTo>
                  <a:pt x="3133725" y="192617"/>
                  <a:pt x="3158067" y="175683"/>
                  <a:pt x="3213100" y="139700"/>
                </a:cubicBezTo>
                <a:cubicBezTo>
                  <a:pt x="3268133" y="103717"/>
                  <a:pt x="3339041" y="51858"/>
                  <a:pt x="3409950" y="0"/>
                </a:cubicBezTo>
              </a:path>
            </a:pathLst>
          </a:custGeom>
          <a:noFill/>
          <a:ln w="57150" cap="flat" cmpd="sng" algn="ctr">
            <a:solidFill>
              <a:srgbClr val="FFFF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6317696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22" presetClass="entr" presetSubtype="2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0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22" presetClass="entr" presetSubtype="2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4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000"/>
                            </p:stCondLst>
                            <p:childTnLst>
                              <p:par>
                                <p:cTn id="36" presetID="22" presetClass="entr" presetSubtype="2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500"/>
                            </p:stCondLst>
                            <p:childTnLst>
                              <p:par>
                                <p:cTn id="40" presetID="22" presetClass="entr" presetSubtype="2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4" grpId="0" animBg="1"/>
      <p:bldP spid="15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6580" name="Picture 4" descr="Line 1-c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15" t="11507" r="22429" b="11530"/>
          <a:stretch>
            <a:fillRect/>
          </a:stretch>
        </p:blipFill>
        <p:spPr bwMode="auto">
          <a:xfrm>
            <a:off x="255588" y="1047750"/>
            <a:ext cx="8574087" cy="5375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Deep Boundary</a:t>
            </a:r>
            <a:endParaRPr lang="en-US" dirty="0"/>
          </a:p>
        </p:txBody>
      </p:sp>
      <p:sp>
        <p:nvSpPr>
          <p:cNvPr id="17" name="Freeform 16"/>
          <p:cNvSpPr/>
          <p:nvPr/>
        </p:nvSpPr>
        <p:spPr bwMode="auto">
          <a:xfrm>
            <a:off x="963996" y="5160246"/>
            <a:ext cx="785004" cy="345057"/>
          </a:xfrm>
          <a:custGeom>
            <a:avLst/>
            <a:gdLst>
              <a:gd name="connsiteX0" fmla="*/ 0 w 785004"/>
              <a:gd name="connsiteY0" fmla="*/ 345057 h 345057"/>
              <a:gd name="connsiteX1" fmla="*/ 232913 w 785004"/>
              <a:gd name="connsiteY1" fmla="*/ 319178 h 345057"/>
              <a:gd name="connsiteX2" fmla="*/ 396815 w 785004"/>
              <a:gd name="connsiteY2" fmla="*/ 258793 h 345057"/>
              <a:gd name="connsiteX3" fmla="*/ 534838 w 785004"/>
              <a:gd name="connsiteY3" fmla="*/ 215661 h 345057"/>
              <a:gd name="connsiteX4" fmla="*/ 655607 w 785004"/>
              <a:gd name="connsiteY4" fmla="*/ 120770 h 345057"/>
              <a:gd name="connsiteX5" fmla="*/ 785004 w 785004"/>
              <a:gd name="connsiteY5" fmla="*/ 0 h 3450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85004" h="345057">
                <a:moveTo>
                  <a:pt x="0" y="345057"/>
                </a:moveTo>
                <a:cubicBezTo>
                  <a:pt x="83388" y="339306"/>
                  <a:pt x="166777" y="333555"/>
                  <a:pt x="232913" y="319178"/>
                </a:cubicBezTo>
                <a:cubicBezTo>
                  <a:pt x="299049" y="304801"/>
                  <a:pt x="346494" y="276046"/>
                  <a:pt x="396815" y="258793"/>
                </a:cubicBezTo>
                <a:cubicBezTo>
                  <a:pt x="447136" y="241540"/>
                  <a:pt x="491706" y="238665"/>
                  <a:pt x="534838" y="215661"/>
                </a:cubicBezTo>
                <a:cubicBezTo>
                  <a:pt x="577970" y="192657"/>
                  <a:pt x="613913" y="156713"/>
                  <a:pt x="655607" y="120770"/>
                </a:cubicBezTo>
                <a:cubicBezTo>
                  <a:pt x="697301" y="84827"/>
                  <a:pt x="741152" y="42413"/>
                  <a:pt x="785004" y="0"/>
                </a:cubicBezTo>
              </a:path>
            </a:pathLst>
          </a:cu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9" name="Freeform 18"/>
          <p:cNvSpPr/>
          <p:nvPr/>
        </p:nvSpPr>
        <p:spPr bwMode="auto">
          <a:xfrm>
            <a:off x="670698" y="5073982"/>
            <a:ext cx="871268" cy="284672"/>
          </a:xfrm>
          <a:custGeom>
            <a:avLst/>
            <a:gdLst>
              <a:gd name="connsiteX0" fmla="*/ 0 w 871268"/>
              <a:gd name="connsiteY0" fmla="*/ 284672 h 284672"/>
              <a:gd name="connsiteX1" fmla="*/ 250166 w 871268"/>
              <a:gd name="connsiteY1" fmla="*/ 241540 h 284672"/>
              <a:gd name="connsiteX2" fmla="*/ 621102 w 871268"/>
              <a:gd name="connsiteY2" fmla="*/ 138023 h 284672"/>
              <a:gd name="connsiteX3" fmla="*/ 871268 w 871268"/>
              <a:gd name="connsiteY3" fmla="*/ 0 h 2846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71268" h="284672">
                <a:moveTo>
                  <a:pt x="0" y="284672"/>
                </a:moveTo>
                <a:cubicBezTo>
                  <a:pt x="73324" y="275326"/>
                  <a:pt x="146649" y="265981"/>
                  <a:pt x="250166" y="241540"/>
                </a:cubicBezTo>
                <a:cubicBezTo>
                  <a:pt x="353683" y="217099"/>
                  <a:pt x="517585" y="178280"/>
                  <a:pt x="621102" y="138023"/>
                </a:cubicBezTo>
                <a:cubicBezTo>
                  <a:pt x="724619" y="97766"/>
                  <a:pt x="797943" y="48883"/>
                  <a:pt x="871268" y="0"/>
                </a:cubicBezTo>
              </a:path>
            </a:pathLst>
          </a:custGeom>
          <a:noFill/>
          <a:ln w="28575" cap="flat" cmpd="sng" algn="ctr">
            <a:solidFill>
              <a:srgbClr val="FF0000"/>
            </a:solidFill>
            <a:prstDash val="solid"/>
            <a:round/>
            <a:headEnd type="arrow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20" name="Freeform 19"/>
          <p:cNvSpPr/>
          <p:nvPr/>
        </p:nvSpPr>
        <p:spPr bwMode="auto">
          <a:xfrm>
            <a:off x="522116" y="4909989"/>
            <a:ext cx="1177748" cy="408431"/>
          </a:xfrm>
          <a:custGeom>
            <a:avLst/>
            <a:gdLst>
              <a:gd name="connsiteX0" fmla="*/ 0 w 1177748"/>
              <a:gd name="connsiteY0" fmla="*/ 408431 h 408431"/>
              <a:gd name="connsiteX1" fmla="*/ 277978 w 1177748"/>
              <a:gd name="connsiteY1" fmla="*/ 349910 h 408431"/>
              <a:gd name="connsiteX2" fmla="*/ 497434 w 1177748"/>
              <a:gd name="connsiteY2" fmla="*/ 291388 h 408431"/>
              <a:gd name="connsiteX3" fmla="*/ 724205 w 1177748"/>
              <a:gd name="connsiteY3" fmla="*/ 225551 h 408431"/>
              <a:gd name="connsiteX4" fmla="*/ 980237 w 1177748"/>
              <a:gd name="connsiteY4" fmla="*/ 93878 h 408431"/>
              <a:gd name="connsiteX5" fmla="*/ 1060704 w 1177748"/>
              <a:gd name="connsiteY5" fmla="*/ 13411 h 408431"/>
              <a:gd name="connsiteX6" fmla="*/ 1177748 w 1177748"/>
              <a:gd name="connsiteY6" fmla="*/ 13411 h 4084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77748" h="408431">
                <a:moveTo>
                  <a:pt x="0" y="408431"/>
                </a:moveTo>
                <a:cubicBezTo>
                  <a:pt x="97536" y="388924"/>
                  <a:pt x="195072" y="369417"/>
                  <a:pt x="277978" y="349910"/>
                </a:cubicBezTo>
                <a:cubicBezTo>
                  <a:pt x="360884" y="330403"/>
                  <a:pt x="423063" y="312114"/>
                  <a:pt x="497434" y="291388"/>
                </a:cubicBezTo>
                <a:cubicBezTo>
                  <a:pt x="571805" y="270662"/>
                  <a:pt x="643738" y="258469"/>
                  <a:pt x="724205" y="225551"/>
                </a:cubicBezTo>
                <a:cubicBezTo>
                  <a:pt x="804672" y="192633"/>
                  <a:pt x="924154" y="129235"/>
                  <a:pt x="980237" y="93878"/>
                </a:cubicBezTo>
                <a:cubicBezTo>
                  <a:pt x="1036320" y="58521"/>
                  <a:pt x="1027786" y="26822"/>
                  <a:pt x="1060704" y="13411"/>
                </a:cubicBezTo>
                <a:cubicBezTo>
                  <a:pt x="1093622" y="0"/>
                  <a:pt x="1135685" y="6705"/>
                  <a:pt x="1177748" y="13411"/>
                </a:cubicBezTo>
              </a:path>
            </a:pathLst>
          </a:custGeom>
          <a:noFill/>
          <a:ln w="28575" cap="flat" cmpd="sng" algn="ctr">
            <a:solidFill>
              <a:srgbClr val="FF0000"/>
            </a:solidFill>
            <a:prstDash val="solid"/>
            <a:round/>
            <a:headEnd type="arrow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21" name="Freeform 20"/>
          <p:cNvSpPr/>
          <p:nvPr/>
        </p:nvSpPr>
        <p:spPr bwMode="auto">
          <a:xfrm>
            <a:off x="275665" y="5385547"/>
            <a:ext cx="611841" cy="85164"/>
          </a:xfrm>
          <a:custGeom>
            <a:avLst/>
            <a:gdLst>
              <a:gd name="connsiteX0" fmla="*/ 0 w 611841"/>
              <a:gd name="connsiteY0" fmla="*/ 0 h 85164"/>
              <a:gd name="connsiteX1" fmla="*/ 295835 w 611841"/>
              <a:gd name="connsiteY1" fmla="*/ 47065 h 85164"/>
              <a:gd name="connsiteX2" fmla="*/ 510988 w 611841"/>
              <a:gd name="connsiteY2" fmla="*/ 80682 h 85164"/>
              <a:gd name="connsiteX3" fmla="*/ 611841 w 611841"/>
              <a:gd name="connsiteY3" fmla="*/ 73959 h 851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11841" h="85164">
                <a:moveTo>
                  <a:pt x="0" y="0"/>
                </a:moveTo>
                <a:lnTo>
                  <a:pt x="295835" y="47065"/>
                </a:lnTo>
                <a:cubicBezTo>
                  <a:pt x="381000" y="60512"/>
                  <a:pt x="458320" y="76200"/>
                  <a:pt x="510988" y="80682"/>
                </a:cubicBezTo>
                <a:cubicBezTo>
                  <a:pt x="563656" y="85164"/>
                  <a:pt x="587748" y="79561"/>
                  <a:pt x="611841" y="73959"/>
                </a:cubicBezTo>
              </a:path>
            </a:pathLst>
          </a:cu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22" name="Freeform 21"/>
          <p:cNvSpPr/>
          <p:nvPr/>
        </p:nvSpPr>
        <p:spPr bwMode="auto">
          <a:xfrm>
            <a:off x="1277574" y="5498075"/>
            <a:ext cx="244548" cy="1010093"/>
          </a:xfrm>
          <a:custGeom>
            <a:avLst/>
            <a:gdLst>
              <a:gd name="connsiteX0" fmla="*/ 244548 w 244548"/>
              <a:gd name="connsiteY0" fmla="*/ 0 h 1010093"/>
              <a:gd name="connsiteX1" fmla="*/ 0 w 244548"/>
              <a:gd name="connsiteY1" fmla="*/ 1010093 h 1010093"/>
              <a:gd name="connsiteX2" fmla="*/ 0 w 244548"/>
              <a:gd name="connsiteY2" fmla="*/ 1010093 h 1010093"/>
              <a:gd name="connsiteX3" fmla="*/ 0 w 244548"/>
              <a:gd name="connsiteY3" fmla="*/ 1010093 h 1010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4548" h="1010093">
                <a:moveTo>
                  <a:pt x="244548" y="0"/>
                </a:moveTo>
                <a:lnTo>
                  <a:pt x="0" y="1010093"/>
                </a:lnTo>
                <a:lnTo>
                  <a:pt x="0" y="1010093"/>
                </a:lnTo>
                <a:lnTo>
                  <a:pt x="0" y="1010093"/>
                </a:lnTo>
              </a:path>
            </a:pathLst>
          </a:custGeom>
          <a:solidFill>
            <a:schemeClr val="accent1"/>
          </a:solidFill>
          <a:ln w="571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23" name="Freeform 22"/>
          <p:cNvSpPr/>
          <p:nvPr/>
        </p:nvSpPr>
        <p:spPr bwMode="auto">
          <a:xfrm flipH="1">
            <a:off x="841639" y="5423647"/>
            <a:ext cx="389860" cy="964019"/>
          </a:xfrm>
          <a:custGeom>
            <a:avLst/>
            <a:gdLst>
              <a:gd name="connsiteX0" fmla="*/ 244548 w 244548"/>
              <a:gd name="connsiteY0" fmla="*/ 0 h 1010093"/>
              <a:gd name="connsiteX1" fmla="*/ 0 w 244548"/>
              <a:gd name="connsiteY1" fmla="*/ 1010093 h 1010093"/>
              <a:gd name="connsiteX2" fmla="*/ 0 w 244548"/>
              <a:gd name="connsiteY2" fmla="*/ 1010093 h 1010093"/>
              <a:gd name="connsiteX3" fmla="*/ 0 w 244548"/>
              <a:gd name="connsiteY3" fmla="*/ 1010093 h 10100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4548" h="1010093">
                <a:moveTo>
                  <a:pt x="244548" y="0"/>
                </a:moveTo>
                <a:lnTo>
                  <a:pt x="0" y="1010093"/>
                </a:lnTo>
                <a:lnTo>
                  <a:pt x="0" y="1010093"/>
                </a:lnTo>
                <a:lnTo>
                  <a:pt x="0" y="1010093"/>
                </a:lnTo>
              </a:path>
            </a:pathLst>
          </a:custGeom>
          <a:solidFill>
            <a:schemeClr val="accent1"/>
          </a:solidFill>
          <a:ln w="571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24" name="Freeform 23"/>
          <p:cNvSpPr/>
          <p:nvPr/>
        </p:nvSpPr>
        <p:spPr bwMode="auto">
          <a:xfrm>
            <a:off x="275665" y="5170394"/>
            <a:ext cx="1418664" cy="310402"/>
          </a:xfrm>
          <a:custGeom>
            <a:avLst/>
            <a:gdLst>
              <a:gd name="connsiteX0" fmla="*/ 0 w 1418664"/>
              <a:gd name="connsiteY0" fmla="*/ 168088 h 310402"/>
              <a:gd name="connsiteX1" fmla="*/ 302559 w 1418664"/>
              <a:gd name="connsiteY1" fmla="*/ 242047 h 310402"/>
              <a:gd name="connsiteX2" fmla="*/ 564776 w 1418664"/>
              <a:gd name="connsiteY2" fmla="*/ 282388 h 310402"/>
              <a:gd name="connsiteX3" fmla="*/ 685800 w 1418664"/>
              <a:gd name="connsiteY3" fmla="*/ 309282 h 310402"/>
              <a:gd name="connsiteX4" fmla="*/ 927847 w 1418664"/>
              <a:gd name="connsiteY4" fmla="*/ 275665 h 310402"/>
              <a:gd name="connsiteX5" fmla="*/ 1169894 w 1418664"/>
              <a:gd name="connsiteY5" fmla="*/ 201706 h 310402"/>
              <a:gd name="connsiteX6" fmla="*/ 1418664 w 1418664"/>
              <a:gd name="connsiteY6" fmla="*/ 0 h 3104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418664" h="310402">
                <a:moveTo>
                  <a:pt x="0" y="168088"/>
                </a:moveTo>
                <a:cubicBezTo>
                  <a:pt x="104215" y="195542"/>
                  <a:pt x="208430" y="222997"/>
                  <a:pt x="302559" y="242047"/>
                </a:cubicBezTo>
                <a:cubicBezTo>
                  <a:pt x="396688" y="261097"/>
                  <a:pt x="500903" y="271182"/>
                  <a:pt x="564776" y="282388"/>
                </a:cubicBezTo>
                <a:cubicBezTo>
                  <a:pt x="628649" y="293594"/>
                  <a:pt x="625288" y="310402"/>
                  <a:pt x="685800" y="309282"/>
                </a:cubicBezTo>
                <a:cubicBezTo>
                  <a:pt x="746312" y="308162"/>
                  <a:pt x="847165" y="293594"/>
                  <a:pt x="927847" y="275665"/>
                </a:cubicBezTo>
                <a:cubicBezTo>
                  <a:pt x="1008529" y="257736"/>
                  <a:pt x="1088091" y="247650"/>
                  <a:pt x="1169894" y="201706"/>
                </a:cubicBezTo>
                <a:cubicBezTo>
                  <a:pt x="1251697" y="155762"/>
                  <a:pt x="1335180" y="77881"/>
                  <a:pt x="1418664" y="0"/>
                </a:cubicBezTo>
              </a:path>
            </a:pathLst>
          </a:custGeom>
          <a:noFill/>
          <a:ln w="38100" cap="flat" cmpd="sng" algn="ctr">
            <a:solidFill>
              <a:srgbClr val="FFFF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25" name="Freeform 24"/>
          <p:cNvSpPr/>
          <p:nvPr/>
        </p:nvSpPr>
        <p:spPr bwMode="auto">
          <a:xfrm>
            <a:off x="1956547" y="3832412"/>
            <a:ext cx="1633818" cy="1196788"/>
          </a:xfrm>
          <a:custGeom>
            <a:avLst/>
            <a:gdLst>
              <a:gd name="connsiteX0" fmla="*/ 1633818 w 1633818"/>
              <a:gd name="connsiteY0" fmla="*/ 0 h 1196788"/>
              <a:gd name="connsiteX1" fmla="*/ 1452282 w 1633818"/>
              <a:gd name="connsiteY1" fmla="*/ 201706 h 1196788"/>
              <a:gd name="connsiteX2" fmla="*/ 1230406 w 1633818"/>
              <a:gd name="connsiteY2" fmla="*/ 416859 h 1196788"/>
              <a:gd name="connsiteX3" fmla="*/ 1048871 w 1633818"/>
              <a:gd name="connsiteY3" fmla="*/ 558053 h 1196788"/>
              <a:gd name="connsiteX4" fmla="*/ 948018 w 1633818"/>
              <a:gd name="connsiteY4" fmla="*/ 665629 h 1196788"/>
              <a:gd name="connsiteX5" fmla="*/ 826994 w 1633818"/>
              <a:gd name="connsiteY5" fmla="*/ 705970 h 1196788"/>
              <a:gd name="connsiteX6" fmla="*/ 726141 w 1633818"/>
              <a:gd name="connsiteY6" fmla="*/ 793376 h 1196788"/>
              <a:gd name="connsiteX7" fmla="*/ 578224 w 1633818"/>
              <a:gd name="connsiteY7" fmla="*/ 826994 h 1196788"/>
              <a:gd name="connsiteX8" fmla="*/ 363071 w 1633818"/>
              <a:gd name="connsiteY8" fmla="*/ 954741 h 1196788"/>
              <a:gd name="connsiteX9" fmla="*/ 181535 w 1633818"/>
              <a:gd name="connsiteY9" fmla="*/ 1095935 h 1196788"/>
              <a:gd name="connsiteX10" fmla="*/ 0 w 1633818"/>
              <a:gd name="connsiteY10" fmla="*/ 1196788 h 11967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633818" h="1196788">
                <a:moveTo>
                  <a:pt x="1633818" y="0"/>
                </a:moveTo>
                <a:cubicBezTo>
                  <a:pt x="1576667" y="66115"/>
                  <a:pt x="1519517" y="132230"/>
                  <a:pt x="1452282" y="201706"/>
                </a:cubicBezTo>
                <a:cubicBezTo>
                  <a:pt x="1385047" y="271183"/>
                  <a:pt x="1297641" y="357468"/>
                  <a:pt x="1230406" y="416859"/>
                </a:cubicBezTo>
                <a:cubicBezTo>
                  <a:pt x="1163171" y="476250"/>
                  <a:pt x="1095936" y="516591"/>
                  <a:pt x="1048871" y="558053"/>
                </a:cubicBezTo>
                <a:cubicBezTo>
                  <a:pt x="1001806" y="599515"/>
                  <a:pt x="984997" y="640976"/>
                  <a:pt x="948018" y="665629"/>
                </a:cubicBezTo>
                <a:cubicBezTo>
                  <a:pt x="911039" y="690282"/>
                  <a:pt x="863973" y="684679"/>
                  <a:pt x="826994" y="705970"/>
                </a:cubicBezTo>
                <a:cubicBezTo>
                  <a:pt x="790015" y="727261"/>
                  <a:pt x="767603" y="773205"/>
                  <a:pt x="726141" y="793376"/>
                </a:cubicBezTo>
                <a:cubicBezTo>
                  <a:pt x="684679" y="813547"/>
                  <a:pt x="638736" y="800100"/>
                  <a:pt x="578224" y="826994"/>
                </a:cubicBezTo>
                <a:cubicBezTo>
                  <a:pt x="517712" y="853888"/>
                  <a:pt x="429186" y="909918"/>
                  <a:pt x="363071" y="954741"/>
                </a:cubicBezTo>
                <a:cubicBezTo>
                  <a:pt x="296956" y="999565"/>
                  <a:pt x="242047" y="1055594"/>
                  <a:pt x="181535" y="1095935"/>
                </a:cubicBezTo>
                <a:cubicBezTo>
                  <a:pt x="121023" y="1136276"/>
                  <a:pt x="0" y="1196788"/>
                  <a:pt x="0" y="1196788"/>
                </a:cubicBezTo>
              </a:path>
            </a:pathLst>
          </a:cu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26" name="Freeform 25"/>
          <p:cNvSpPr/>
          <p:nvPr/>
        </p:nvSpPr>
        <p:spPr bwMode="auto">
          <a:xfrm>
            <a:off x="1969994" y="3953435"/>
            <a:ext cx="1593477" cy="1143000"/>
          </a:xfrm>
          <a:custGeom>
            <a:avLst/>
            <a:gdLst>
              <a:gd name="connsiteX0" fmla="*/ 1593477 w 1593477"/>
              <a:gd name="connsiteY0" fmla="*/ 0 h 1143000"/>
              <a:gd name="connsiteX1" fmla="*/ 1398494 w 1593477"/>
              <a:gd name="connsiteY1" fmla="*/ 221877 h 1143000"/>
              <a:gd name="connsiteX2" fmla="*/ 1223682 w 1593477"/>
              <a:gd name="connsiteY2" fmla="*/ 410136 h 1143000"/>
              <a:gd name="connsiteX3" fmla="*/ 1069041 w 1593477"/>
              <a:gd name="connsiteY3" fmla="*/ 537883 h 1143000"/>
              <a:gd name="connsiteX4" fmla="*/ 874059 w 1593477"/>
              <a:gd name="connsiteY4" fmla="*/ 658906 h 1143000"/>
              <a:gd name="connsiteX5" fmla="*/ 705971 w 1593477"/>
              <a:gd name="connsiteY5" fmla="*/ 739589 h 1143000"/>
              <a:gd name="connsiteX6" fmla="*/ 517712 w 1593477"/>
              <a:gd name="connsiteY6" fmla="*/ 826994 h 1143000"/>
              <a:gd name="connsiteX7" fmla="*/ 295835 w 1593477"/>
              <a:gd name="connsiteY7" fmla="*/ 954741 h 1143000"/>
              <a:gd name="connsiteX8" fmla="*/ 121024 w 1593477"/>
              <a:gd name="connsiteY8" fmla="*/ 1082489 h 1143000"/>
              <a:gd name="connsiteX9" fmla="*/ 0 w 1593477"/>
              <a:gd name="connsiteY9" fmla="*/ 1143000 h 1143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593477" h="1143000">
                <a:moveTo>
                  <a:pt x="1593477" y="0"/>
                </a:moveTo>
                <a:cubicBezTo>
                  <a:pt x="1526801" y="76760"/>
                  <a:pt x="1460126" y="153521"/>
                  <a:pt x="1398494" y="221877"/>
                </a:cubicBezTo>
                <a:cubicBezTo>
                  <a:pt x="1336862" y="290233"/>
                  <a:pt x="1278591" y="357468"/>
                  <a:pt x="1223682" y="410136"/>
                </a:cubicBezTo>
                <a:cubicBezTo>
                  <a:pt x="1168773" y="462804"/>
                  <a:pt x="1127312" y="496421"/>
                  <a:pt x="1069041" y="537883"/>
                </a:cubicBezTo>
                <a:cubicBezTo>
                  <a:pt x="1010771" y="579345"/>
                  <a:pt x="934571" y="625288"/>
                  <a:pt x="874059" y="658906"/>
                </a:cubicBezTo>
                <a:cubicBezTo>
                  <a:pt x="813547" y="692524"/>
                  <a:pt x="705971" y="739589"/>
                  <a:pt x="705971" y="739589"/>
                </a:cubicBezTo>
                <a:cubicBezTo>
                  <a:pt x="646580" y="767604"/>
                  <a:pt x="586068" y="791135"/>
                  <a:pt x="517712" y="826994"/>
                </a:cubicBezTo>
                <a:cubicBezTo>
                  <a:pt x="449356" y="862853"/>
                  <a:pt x="361950" y="912158"/>
                  <a:pt x="295835" y="954741"/>
                </a:cubicBezTo>
                <a:cubicBezTo>
                  <a:pt x="229720" y="997324"/>
                  <a:pt x="170330" y="1051113"/>
                  <a:pt x="121024" y="1082489"/>
                </a:cubicBezTo>
                <a:cubicBezTo>
                  <a:pt x="71718" y="1113866"/>
                  <a:pt x="35859" y="1128433"/>
                  <a:pt x="0" y="1143000"/>
                </a:cubicBezTo>
              </a:path>
            </a:pathLst>
          </a:cu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27" name="Freeform 26"/>
          <p:cNvSpPr/>
          <p:nvPr/>
        </p:nvSpPr>
        <p:spPr bwMode="auto">
          <a:xfrm>
            <a:off x="2232212" y="3886200"/>
            <a:ext cx="1223682" cy="618565"/>
          </a:xfrm>
          <a:custGeom>
            <a:avLst/>
            <a:gdLst>
              <a:gd name="connsiteX0" fmla="*/ 1223682 w 1223682"/>
              <a:gd name="connsiteY0" fmla="*/ 0 h 618565"/>
              <a:gd name="connsiteX1" fmla="*/ 1028700 w 1223682"/>
              <a:gd name="connsiteY1" fmla="*/ 53788 h 618565"/>
              <a:gd name="connsiteX2" fmla="*/ 921123 w 1223682"/>
              <a:gd name="connsiteY2" fmla="*/ 127747 h 618565"/>
              <a:gd name="connsiteX3" fmla="*/ 739588 w 1223682"/>
              <a:gd name="connsiteY3" fmla="*/ 215153 h 618565"/>
              <a:gd name="connsiteX4" fmla="*/ 571500 w 1223682"/>
              <a:gd name="connsiteY4" fmla="*/ 316006 h 618565"/>
              <a:gd name="connsiteX5" fmla="*/ 457200 w 1223682"/>
              <a:gd name="connsiteY5" fmla="*/ 349624 h 618565"/>
              <a:gd name="connsiteX6" fmla="*/ 322729 w 1223682"/>
              <a:gd name="connsiteY6" fmla="*/ 423582 h 618565"/>
              <a:gd name="connsiteX7" fmla="*/ 221876 w 1223682"/>
              <a:gd name="connsiteY7" fmla="*/ 531159 h 618565"/>
              <a:gd name="connsiteX8" fmla="*/ 0 w 1223682"/>
              <a:gd name="connsiteY8" fmla="*/ 618565 h 6185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23682" h="618565">
                <a:moveTo>
                  <a:pt x="1223682" y="0"/>
                </a:moveTo>
                <a:cubicBezTo>
                  <a:pt x="1151404" y="16248"/>
                  <a:pt x="1079126" y="32497"/>
                  <a:pt x="1028700" y="53788"/>
                </a:cubicBezTo>
                <a:cubicBezTo>
                  <a:pt x="978274" y="75079"/>
                  <a:pt x="969308" y="100853"/>
                  <a:pt x="921123" y="127747"/>
                </a:cubicBezTo>
                <a:cubicBezTo>
                  <a:pt x="872938" y="154641"/>
                  <a:pt x="797859" y="183777"/>
                  <a:pt x="739588" y="215153"/>
                </a:cubicBezTo>
                <a:cubicBezTo>
                  <a:pt x="681318" y="246530"/>
                  <a:pt x="618564" y="293594"/>
                  <a:pt x="571500" y="316006"/>
                </a:cubicBezTo>
                <a:cubicBezTo>
                  <a:pt x="524436" y="338418"/>
                  <a:pt x="498662" y="331695"/>
                  <a:pt x="457200" y="349624"/>
                </a:cubicBezTo>
                <a:cubicBezTo>
                  <a:pt x="415738" y="367553"/>
                  <a:pt x="361950" y="393326"/>
                  <a:pt x="322729" y="423582"/>
                </a:cubicBezTo>
                <a:cubicBezTo>
                  <a:pt x="283508" y="453838"/>
                  <a:pt x="275664" y="498662"/>
                  <a:pt x="221876" y="531159"/>
                </a:cubicBezTo>
                <a:cubicBezTo>
                  <a:pt x="168088" y="563656"/>
                  <a:pt x="0" y="618565"/>
                  <a:pt x="0" y="618565"/>
                </a:cubicBezTo>
              </a:path>
            </a:pathLst>
          </a:custGeom>
          <a:noFill/>
          <a:ln w="28575" cap="flat" cmpd="sng" algn="ctr">
            <a:solidFill>
              <a:srgbClr val="FF0000"/>
            </a:solidFill>
            <a:prstDash val="solid"/>
            <a:round/>
            <a:headEnd type="arrow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28" name="Freeform 27"/>
          <p:cNvSpPr/>
          <p:nvPr/>
        </p:nvSpPr>
        <p:spPr bwMode="auto">
          <a:xfrm>
            <a:off x="2178424" y="3973606"/>
            <a:ext cx="1216958" cy="652182"/>
          </a:xfrm>
          <a:custGeom>
            <a:avLst/>
            <a:gdLst>
              <a:gd name="connsiteX0" fmla="*/ 1216958 w 1216958"/>
              <a:gd name="connsiteY0" fmla="*/ 0 h 652182"/>
              <a:gd name="connsiteX1" fmla="*/ 1082488 w 1216958"/>
              <a:gd name="connsiteY1" fmla="*/ 94129 h 652182"/>
              <a:gd name="connsiteX2" fmla="*/ 927847 w 1216958"/>
              <a:gd name="connsiteY2" fmla="*/ 174812 h 652182"/>
              <a:gd name="connsiteX3" fmla="*/ 712694 w 1216958"/>
              <a:gd name="connsiteY3" fmla="*/ 282388 h 652182"/>
              <a:gd name="connsiteX4" fmla="*/ 605117 w 1216958"/>
              <a:gd name="connsiteY4" fmla="*/ 336176 h 652182"/>
              <a:gd name="connsiteX5" fmla="*/ 510988 w 1216958"/>
              <a:gd name="connsiteY5" fmla="*/ 363070 h 652182"/>
              <a:gd name="connsiteX6" fmla="*/ 342900 w 1216958"/>
              <a:gd name="connsiteY6" fmla="*/ 443753 h 652182"/>
              <a:gd name="connsiteX7" fmla="*/ 194982 w 1216958"/>
              <a:gd name="connsiteY7" fmla="*/ 558053 h 652182"/>
              <a:gd name="connsiteX8" fmla="*/ 0 w 1216958"/>
              <a:gd name="connsiteY8" fmla="*/ 652182 h 6521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6958" h="652182">
                <a:moveTo>
                  <a:pt x="1216958" y="0"/>
                </a:moveTo>
                <a:cubicBezTo>
                  <a:pt x="1173815" y="32497"/>
                  <a:pt x="1130673" y="64994"/>
                  <a:pt x="1082488" y="94129"/>
                </a:cubicBezTo>
                <a:cubicBezTo>
                  <a:pt x="1034303" y="123264"/>
                  <a:pt x="927847" y="174812"/>
                  <a:pt x="927847" y="174812"/>
                </a:cubicBezTo>
                <a:lnTo>
                  <a:pt x="712694" y="282388"/>
                </a:lnTo>
                <a:cubicBezTo>
                  <a:pt x="658906" y="309282"/>
                  <a:pt x="638735" y="322729"/>
                  <a:pt x="605117" y="336176"/>
                </a:cubicBezTo>
                <a:cubicBezTo>
                  <a:pt x="571499" y="349623"/>
                  <a:pt x="554691" y="345141"/>
                  <a:pt x="510988" y="363070"/>
                </a:cubicBezTo>
                <a:cubicBezTo>
                  <a:pt x="467285" y="380999"/>
                  <a:pt x="395568" y="411256"/>
                  <a:pt x="342900" y="443753"/>
                </a:cubicBezTo>
                <a:cubicBezTo>
                  <a:pt x="290232" y="476250"/>
                  <a:pt x="252132" y="523315"/>
                  <a:pt x="194982" y="558053"/>
                </a:cubicBezTo>
                <a:cubicBezTo>
                  <a:pt x="137832" y="592791"/>
                  <a:pt x="68916" y="622486"/>
                  <a:pt x="0" y="652182"/>
                </a:cubicBezTo>
              </a:path>
            </a:pathLst>
          </a:custGeom>
          <a:noFill/>
          <a:ln w="28575" cap="flat" cmpd="sng" algn="ctr">
            <a:solidFill>
              <a:srgbClr val="FF0000"/>
            </a:solidFill>
            <a:prstDash val="solid"/>
            <a:round/>
            <a:headEnd type="arrow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29" name="Freeform 28"/>
          <p:cNvSpPr/>
          <p:nvPr/>
        </p:nvSpPr>
        <p:spPr bwMode="auto">
          <a:xfrm>
            <a:off x="2259106" y="4215653"/>
            <a:ext cx="921123" cy="437029"/>
          </a:xfrm>
          <a:custGeom>
            <a:avLst/>
            <a:gdLst>
              <a:gd name="connsiteX0" fmla="*/ 921123 w 921123"/>
              <a:gd name="connsiteY0" fmla="*/ 0 h 437029"/>
              <a:gd name="connsiteX1" fmla="*/ 732865 w 921123"/>
              <a:gd name="connsiteY1" fmla="*/ 73959 h 437029"/>
              <a:gd name="connsiteX2" fmla="*/ 531159 w 921123"/>
              <a:gd name="connsiteY2" fmla="*/ 168088 h 437029"/>
              <a:gd name="connsiteX3" fmla="*/ 329453 w 921123"/>
              <a:gd name="connsiteY3" fmla="*/ 282388 h 437029"/>
              <a:gd name="connsiteX4" fmla="*/ 188259 w 921123"/>
              <a:gd name="connsiteY4" fmla="*/ 363071 h 437029"/>
              <a:gd name="connsiteX5" fmla="*/ 0 w 921123"/>
              <a:gd name="connsiteY5" fmla="*/ 437029 h 4370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21123" h="437029">
                <a:moveTo>
                  <a:pt x="921123" y="0"/>
                </a:moveTo>
                <a:cubicBezTo>
                  <a:pt x="859491" y="22972"/>
                  <a:pt x="797859" y="45944"/>
                  <a:pt x="732865" y="73959"/>
                </a:cubicBezTo>
                <a:cubicBezTo>
                  <a:pt x="667871" y="101974"/>
                  <a:pt x="598394" y="133350"/>
                  <a:pt x="531159" y="168088"/>
                </a:cubicBezTo>
                <a:cubicBezTo>
                  <a:pt x="463924" y="202826"/>
                  <a:pt x="329453" y="282388"/>
                  <a:pt x="329453" y="282388"/>
                </a:cubicBezTo>
                <a:cubicBezTo>
                  <a:pt x="272303" y="314885"/>
                  <a:pt x="243168" y="337298"/>
                  <a:pt x="188259" y="363071"/>
                </a:cubicBezTo>
                <a:cubicBezTo>
                  <a:pt x="133350" y="388845"/>
                  <a:pt x="66675" y="412937"/>
                  <a:pt x="0" y="437029"/>
                </a:cubicBezTo>
              </a:path>
            </a:pathLst>
          </a:custGeom>
          <a:noFill/>
          <a:ln w="28575" cap="flat" cmpd="sng" algn="ctr">
            <a:solidFill>
              <a:srgbClr val="FF0000"/>
            </a:solidFill>
            <a:prstDash val="solid"/>
            <a:round/>
            <a:headEnd type="arrow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30" name="Freeform 29"/>
          <p:cNvSpPr/>
          <p:nvPr/>
        </p:nvSpPr>
        <p:spPr bwMode="auto">
          <a:xfrm>
            <a:off x="2064124" y="4397188"/>
            <a:ext cx="887505" cy="450477"/>
          </a:xfrm>
          <a:custGeom>
            <a:avLst/>
            <a:gdLst>
              <a:gd name="connsiteX0" fmla="*/ 887505 w 887505"/>
              <a:gd name="connsiteY0" fmla="*/ 0 h 450477"/>
              <a:gd name="connsiteX1" fmla="*/ 665629 w 887505"/>
              <a:gd name="connsiteY1" fmla="*/ 114300 h 450477"/>
              <a:gd name="connsiteX2" fmla="*/ 470647 w 887505"/>
              <a:gd name="connsiteY2" fmla="*/ 188259 h 450477"/>
              <a:gd name="connsiteX3" fmla="*/ 228600 w 887505"/>
              <a:gd name="connsiteY3" fmla="*/ 282388 h 450477"/>
              <a:gd name="connsiteX4" fmla="*/ 168088 w 887505"/>
              <a:gd name="connsiteY4" fmla="*/ 336177 h 450477"/>
              <a:gd name="connsiteX5" fmla="*/ 94129 w 887505"/>
              <a:gd name="connsiteY5" fmla="*/ 416859 h 450477"/>
              <a:gd name="connsiteX6" fmla="*/ 0 w 887505"/>
              <a:gd name="connsiteY6" fmla="*/ 450477 h 4504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87505" h="450477">
                <a:moveTo>
                  <a:pt x="887505" y="0"/>
                </a:moveTo>
                <a:cubicBezTo>
                  <a:pt x="811305" y="41462"/>
                  <a:pt x="735105" y="82924"/>
                  <a:pt x="665629" y="114300"/>
                </a:cubicBezTo>
                <a:cubicBezTo>
                  <a:pt x="596153" y="145677"/>
                  <a:pt x="470647" y="188259"/>
                  <a:pt x="470647" y="188259"/>
                </a:cubicBezTo>
                <a:cubicBezTo>
                  <a:pt x="397809" y="216274"/>
                  <a:pt x="279027" y="257735"/>
                  <a:pt x="228600" y="282388"/>
                </a:cubicBezTo>
                <a:cubicBezTo>
                  <a:pt x="178173" y="307041"/>
                  <a:pt x="190500" y="313765"/>
                  <a:pt x="168088" y="336177"/>
                </a:cubicBezTo>
                <a:cubicBezTo>
                  <a:pt x="145676" y="358589"/>
                  <a:pt x="122144" y="397809"/>
                  <a:pt x="94129" y="416859"/>
                </a:cubicBezTo>
                <a:cubicBezTo>
                  <a:pt x="66114" y="435909"/>
                  <a:pt x="17929" y="444874"/>
                  <a:pt x="0" y="450477"/>
                </a:cubicBezTo>
              </a:path>
            </a:pathLst>
          </a:custGeom>
          <a:noFill/>
          <a:ln w="28575" cap="flat" cmpd="sng" algn="ctr">
            <a:solidFill>
              <a:srgbClr val="FF0000"/>
            </a:solidFill>
            <a:prstDash val="solid"/>
            <a:round/>
            <a:headEnd type="arrow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31" name="Freeform 30"/>
          <p:cNvSpPr/>
          <p:nvPr/>
        </p:nvSpPr>
        <p:spPr bwMode="auto">
          <a:xfrm>
            <a:off x="1761565" y="3805518"/>
            <a:ext cx="1768288" cy="1311088"/>
          </a:xfrm>
          <a:custGeom>
            <a:avLst/>
            <a:gdLst>
              <a:gd name="connsiteX0" fmla="*/ 0 w 1768288"/>
              <a:gd name="connsiteY0" fmla="*/ 1311088 h 1311088"/>
              <a:gd name="connsiteX1" fmla="*/ 181535 w 1768288"/>
              <a:gd name="connsiteY1" fmla="*/ 1176617 h 1311088"/>
              <a:gd name="connsiteX2" fmla="*/ 450476 w 1768288"/>
              <a:gd name="connsiteY2" fmla="*/ 1035423 h 1311088"/>
              <a:gd name="connsiteX3" fmla="*/ 638735 w 1768288"/>
              <a:gd name="connsiteY3" fmla="*/ 887506 h 1311088"/>
              <a:gd name="connsiteX4" fmla="*/ 766482 w 1768288"/>
              <a:gd name="connsiteY4" fmla="*/ 800100 h 1311088"/>
              <a:gd name="connsiteX5" fmla="*/ 914400 w 1768288"/>
              <a:gd name="connsiteY5" fmla="*/ 779929 h 1311088"/>
              <a:gd name="connsiteX6" fmla="*/ 1102659 w 1768288"/>
              <a:gd name="connsiteY6" fmla="*/ 658906 h 1311088"/>
              <a:gd name="connsiteX7" fmla="*/ 1284194 w 1768288"/>
              <a:gd name="connsiteY7" fmla="*/ 497541 h 1311088"/>
              <a:gd name="connsiteX8" fmla="*/ 1432111 w 1768288"/>
              <a:gd name="connsiteY8" fmla="*/ 383241 h 1311088"/>
              <a:gd name="connsiteX9" fmla="*/ 1586753 w 1768288"/>
              <a:gd name="connsiteY9" fmla="*/ 228600 h 1311088"/>
              <a:gd name="connsiteX10" fmla="*/ 1768288 w 1768288"/>
              <a:gd name="connsiteY10" fmla="*/ 0 h 13110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768288" h="1311088">
                <a:moveTo>
                  <a:pt x="0" y="1311088"/>
                </a:moveTo>
                <a:cubicBezTo>
                  <a:pt x="53228" y="1266824"/>
                  <a:pt x="106456" y="1222561"/>
                  <a:pt x="181535" y="1176617"/>
                </a:cubicBezTo>
                <a:cubicBezTo>
                  <a:pt x="256614" y="1130673"/>
                  <a:pt x="374276" y="1083608"/>
                  <a:pt x="450476" y="1035423"/>
                </a:cubicBezTo>
                <a:cubicBezTo>
                  <a:pt x="526676" y="987238"/>
                  <a:pt x="586067" y="926727"/>
                  <a:pt x="638735" y="887506"/>
                </a:cubicBezTo>
                <a:cubicBezTo>
                  <a:pt x="691403" y="848286"/>
                  <a:pt x="720538" y="818029"/>
                  <a:pt x="766482" y="800100"/>
                </a:cubicBezTo>
                <a:cubicBezTo>
                  <a:pt x="812426" y="782171"/>
                  <a:pt x="858371" y="803461"/>
                  <a:pt x="914400" y="779929"/>
                </a:cubicBezTo>
                <a:cubicBezTo>
                  <a:pt x="970429" y="756397"/>
                  <a:pt x="1041027" y="705971"/>
                  <a:pt x="1102659" y="658906"/>
                </a:cubicBezTo>
                <a:cubicBezTo>
                  <a:pt x="1164291" y="611841"/>
                  <a:pt x="1229285" y="543485"/>
                  <a:pt x="1284194" y="497541"/>
                </a:cubicBezTo>
                <a:cubicBezTo>
                  <a:pt x="1339103" y="451597"/>
                  <a:pt x="1381685" y="428064"/>
                  <a:pt x="1432111" y="383241"/>
                </a:cubicBezTo>
                <a:cubicBezTo>
                  <a:pt x="1482537" y="338418"/>
                  <a:pt x="1530724" y="292474"/>
                  <a:pt x="1586753" y="228600"/>
                </a:cubicBezTo>
                <a:cubicBezTo>
                  <a:pt x="1642783" y="164727"/>
                  <a:pt x="1705535" y="82363"/>
                  <a:pt x="1768288" y="0"/>
                </a:cubicBezTo>
              </a:path>
            </a:pathLst>
          </a:custGeom>
          <a:noFill/>
          <a:ln w="38100" cap="flat" cmpd="sng" algn="ctr">
            <a:solidFill>
              <a:srgbClr val="FFFF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2363153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0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50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</p:bld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29305</TotalTime>
  <Words>1189</Words>
  <Application>Microsoft Macintosh PowerPoint</Application>
  <PresentationFormat>On-screen Show (4:3)</PresentationFormat>
  <Paragraphs>98</Paragraphs>
  <Slides>14</Slides>
  <Notes>14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5" baseType="lpstr">
      <vt:lpstr>Default Design</vt:lpstr>
      <vt:lpstr>Exercise 21</vt:lpstr>
      <vt:lpstr>Line C: Offshore West Africa</vt:lpstr>
      <vt:lpstr>Exercise 21</vt:lpstr>
      <vt:lpstr>Exercise 21: Water Bottom</vt:lpstr>
      <vt:lpstr>Exercise 21: Water Bottom</vt:lpstr>
      <vt:lpstr>Deep Faults</vt:lpstr>
      <vt:lpstr>Shallow Faults</vt:lpstr>
      <vt:lpstr>Deep Boundary</vt:lpstr>
      <vt:lpstr>Deep Boundary</vt:lpstr>
      <vt:lpstr>Deep Boundary</vt:lpstr>
      <vt:lpstr>Some Extra Information</vt:lpstr>
      <vt:lpstr>Deep Boundary</vt:lpstr>
      <vt:lpstr>Homework</vt:lpstr>
      <vt:lpstr>Exercise 21</vt:lpstr>
    </vt:vector>
  </TitlesOfParts>
  <Company>Mobil Corporation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 Slide Title</dc:title>
  <dc:creator>fwschro</dc:creator>
  <cp:lastModifiedBy>Danielle Sumy</cp:lastModifiedBy>
  <cp:revision>318</cp:revision>
  <cp:lastPrinted>2015-01-27T13:39:19Z</cp:lastPrinted>
  <dcterms:created xsi:type="dcterms:W3CDTF">2001-11-20T13:29:42Z</dcterms:created>
  <dcterms:modified xsi:type="dcterms:W3CDTF">2016-10-17T14:57:52Z</dcterms:modified>
</cp:coreProperties>
</file>