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51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62" r:id="rId13"/>
  </p:sldIdLst>
  <p:sldSz cx="9144000" cy="6858000" type="screen4x3"/>
  <p:notesSz cx="9271000" cy="6985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74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00">
          <p15:clr>
            <a:srgbClr val="A4A3A4"/>
          </p15:clr>
        </p15:guide>
        <p15:guide id="2" pos="292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CC"/>
    <a:srgbClr val="B88800"/>
    <a:srgbClr val="FF9900"/>
    <a:srgbClr val="B2B2B2"/>
    <a:srgbClr val="FFFF00"/>
    <a:srgbClr val="E2A700"/>
    <a:srgbClr val="FFC000"/>
    <a:srgbClr val="92D05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6616" autoAdjust="0"/>
  </p:normalViewPr>
  <p:slideViewPr>
    <p:cSldViewPr snapToGrid="0">
      <p:cViewPr>
        <p:scale>
          <a:sx n="85" d="100"/>
          <a:sy n="85" d="100"/>
        </p:scale>
        <p:origin x="-1232" y="56"/>
      </p:cViewPr>
      <p:guideLst>
        <p:guide orient="horz" pos="374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702" y="1926"/>
      </p:cViewPr>
      <p:guideLst>
        <p:guide orient="horz" pos="2200"/>
        <p:guide pos="292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628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D126124-6225-4D82-821B-3C6D5B1A90C7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37396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251450" y="0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89250" y="523875"/>
            <a:ext cx="3492500" cy="26193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7100" y="3317875"/>
            <a:ext cx="7416800" cy="3143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634163"/>
            <a:ext cx="4016375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dirty="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251450" y="6634163"/>
            <a:ext cx="4017963" cy="349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E422526-325E-46F5-AA39-018A26C9CB84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36118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5F8E84B-B73E-4D31-884F-4B9D1823057F}" type="slidenum">
              <a:rPr lang="en-US" altLang="en-US" smtClean="0"/>
              <a:pPr/>
              <a:t>1</a:t>
            </a:fld>
            <a:endParaRPr lang="en-US" altLang="en-US" dirty="0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n-US" altLang="en-US" dirty="0" smtClean="0"/>
              <a:t>A </a:t>
            </a:r>
            <a:r>
              <a:rPr lang="en-US" altLang="en-US" dirty="0" smtClean="0"/>
              <a:t>review of exercise 21.</a:t>
            </a:r>
            <a:r>
              <a:rPr lang="en-US" dirty="0" smtClean="0"/>
              <a:t>  </a:t>
            </a:r>
          </a:p>
          <a:p>
            <a:endParaRPr lang="en-US" altLang="en-US" dirty="0" smtClean="0"/>
          </a:p>
          <a:p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542429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Here </a:t>
            </a:r>
            <a:r>
              <a:rPr lang="en-US" sz="1100" dirty="0" smtClean="0">
                <a:latin typeface="Arial" pitchFamily="34" charset="0"/>
              </a:rPr>
              <a:t>we have color-coded two </a:t>
            </a:r>
            <a:r>
              <a:rPr lang="en-US" sz="1100" dirty="0" smtClean="0">
                <a:latin typeface="Arial" pitchFamily="34" charset="0"/>
              </a:rPr>
              <a:t>(2) types </a:t>
            </a:r>
            <a:r>
              <a:rPr lang="en-US" sz="1100" dirty="0" smtClean="0">
                <a:latin typeface="Arial" pitchFamily="34" charset="0"/>
              </a:rPr>
              <a:t>of stratigraphic units: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Orange is the interval with a </a:t>
            </a:r>
            <a:r>
              <a:rPr lang="en-US" sz="1100" dirty="0" smtClean="0">
                <a:latin typeface="Arial" pitchFamily="34" charset="0"/>
              </a:rPr>
              <a:t>sequence</a:t>
            </a:r>
            <a:r>
              <a:rPr lang="en-US" sz="1100" baseline="0" dirty="0" smtClean="0">
                <a:latin typeface="Arial" pitchFamily="34" charset="0"/>
              </a:rPr>
              <a:t> boundary (</a:t>
            </a:r>
            <a:r>
              <a:rPr lang="en-US" sz="1100" dirty="0" smtClean="0">
                <a:latin typeface="Arial" pitchFamily="34" charset="0"/>
              </a:rPr>
              <a:t>SB) </a:t>
            </a:r>
            <a:r>
              <a:rPr lang="en-US" sz="1100" dirty="0" smtClean="0">
                <a:latin typeface="Arial" pitchFamily="34" charset="0"/>
              </a:rPr>
              <a:t>at its base and a </a:t>
            </a:r>
            <a:r>
              <a:rPr lang="en-US" sz="1100" dirty="0" err="1" smtClean="0">
                <a:latin typeface="Arial" pitchFamily="34" charset="0"/>
              </a:rPr>
              <a:t>downlap</a:t>
            </a:r>
            <a:r>
              <a:rPr lang="en-US" sz="1100" dirty="0" smtClean="0">
                <a:latin typeface="Arial" pitchFamily="34" charset="0"/>
              </a:rPr>
              <a:t> surface (DS) </a:t>
            </a:r>
            <a:r>
              <a:rPr lang="en-US" sz="1100" dirty="0" smtClean="0">
                <a:latin typeface="Arial" pitchFamily="34" charset="0"/>
              </a:rPr>
              <a:t>at its top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Yellow is the interval with a </a:t>
            </a:r>
            <a:r>
              <a:rPr lang="en-US" sz="1100" dirty="0" smtClean="0">
                <a:latin typeface="Arial" pitchFamily="34" charset="0"/>
              </a:rPr>
              <a:t>DS </a:t>
            </a:r>
            <a:r>
              <a:rPr lang="en-US" sz="1100" dirty="0" smtClean="0">
                <a:latin typeface="Arial" pitchFamily="34" charset="0"/>
              </a:rPr>
              <a:t>at its base and a SB at its top.</a:t>
            </a:r>
          </a:p>
          <a:p>
            <a:r>
              <a:rPr lang="en-US" sz="1100" dirty="0" smtClean="0">
                <a:latin typeface="Arial" pitchFamily="34" charset="0"/>
              </a:rPr>
              <a:t>R. M.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err="1" smtClean="0">
                <a:latin typeface="Arial" pitchFamily="34" charset="0"/>
              </a:rPr>
              <a:t>Mitchum</a:t>
            </a:r>
            <a:r>
              <a:rPr lang="en-US" sz="1100" dirty="0" smtClean="0">
                <a:latin typeface="Arial" pitchFamily="34" charset="0"/>
              </a:rPr>
              <a:t> &amp; P. R. Vail found </a:t>
            </a:r>
            <a:r>
              <a:rPr lang="en-US" sz="1100" dirty="0" smtClean="0">
                <a:latin typeface="Arial" pitchFamily="34" charset="0"/>
              </a:rPr>
              <a:t>this alternating pattern on seismic data from many basins.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What is the significance of these two </a:t>
            </a:r>
            <a:r>
              <a:rPr lang="en-US" sz="1100" dirty="0" smtClean="0">
                <a:latin typeface="Arial" pitchFamily="34" charset="0"/>
              </a:rPr>
              <a:t>(2) types </a:t>
            </a:r>
            <a:r>
              <a:rPr lang="en-US" sz="1100" dirty="0" smtClean="0">
                <a:latin typeface="Arial" pitchFamily="34" charset="0"/>
              </a:rPr>
              <a:t>of stratigraphic intervals</a:t>
            </a:r>
            <a:r>
              <a:rPr lang="en-US" sz="1100" dirty="0" smtClean="0">
                <a:latin typeface="Arial" pitchFamily="34" charset="0"/>
              </a:rPr>
              <a:t>?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yellow </a:t>
            </a:r>
            <a:r>
              <a:rPr lang="en-US" sz="1100" dirty="0" smtClean="0">
                <a:latin typeface="Arial" pitchFamily="34" charset="0"/>
              </a:rPr>
              <a:t>units looks very much like modern-day deltaic units.</a:t>
            </a:r>
          </a:p>
          <a:p>
            <a:r>
              <a:rPr lang="en-US" sz="1100" dirty="0" smtClean="0">
                <a:latin typeface="Arial" pitchFamily="34" charset="0"/>
              </a:rPr>
              <a:t>Using </a:t>
            </a:r>
            <a:r>
              <a:rPr lang="en-US" sz="1100" dirty="0" smtClean="0">
                <a:latin typeface="Arial" pitchFamily="34" charset="0"/>
              </a:rPr>
              <a:t>some classic terminology:</a:t>
            </a:r>
          </a:p>
          <a:p>
            <a:r>
              <a:rPr lang="en-US" sz="1100" dirty="0" smtClean="0">
                <a:latin typeface="Arial" pitchFamily="34" charset="0"/>
              </a:rPr>
              <a:t>     </a:t>
            </a:r>
            <a:r>
              <a:rPr lang="en-US" sz="1100" dirty="0" smtClean="0">
                <a:latin typeface="Times New Roman" pitchFamily="18" charset="0"/>
              </a:rPr>
              <a:t>-</a:t>
            </a:r>
            <a:r>
              <a:rPr lang="en-US" sz="1100" dirty="0" smtClean="0">
                <a:latin typeface="Arial" pitchFamily="34" charset="0"/>
              </a:rPr>
              <a:t> updip is the undaform (flat top near wave base)</a:t>
            </a:r>
          </a:p>
          <a:p>
            <a:r>
              <a:rPr lang="en-US" sz="1100" dirty="0" smtClean="0">
                <a:latin typeface="Arial" pitchFamily="34" charset="0"/>
              </a:rPr>
              <a:t>     - then comes the clinoform (paleoslope with reflections dipping from shallow to deep water)</a:t>
            </a:r>
          </a:p>
          <a:p>
            <a:r>
              <a:rPr lang="en-US" sz="1100" dirty="0" smtClean="0">
                <a:latin typeface="Arial" pitchFamily="34" charset="0"/>
              </a:rPr>
              <a:t>     - then the fondoform (basinward of the toe of slope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abyssal plain).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But what about the orange units?</a:t>
            </a:r>
          </a:p>
          <a:p>
            <a:r>
              <a:rPr lang="en-US" sz="1100" dirty="0" smtClean="0">
                <a:latin typeface="Arial" pitchFamily="34" charset="0"/>
              </a:rPr>
              <a:t>     - they are thick in the basin and thin on the underlying clinoform</a:t>
            </a:r>
          </a:p>
          <a:p>
            <a:r>
              <a:rPr lang="en-US" sz="1100" dirty="0" smtClean="0">
                <a:latin typeface="Arial" pitchFamily="34" charset="0"/>
              </a:rPr>
              <a:t>     - they are lower dip than the clinoform</a:t>
            </a:r>
          </a:p>
          <a:p>
            <a:r>
              <a:rPr lang="en-US" sz="1100" dirty="0" smtClean="0">
                <a:latin typeface="Arial" pitchFamily="34" charset="0"/>
              </a:rPr>
              <a:t>     - there is a series of downlaps above them.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orange units have a depocenter located basinward of the shelf break for the unit </a:t>
            </a:r>
            <a:r>
              <a:rPr lang="en-US" sz="1100" dirty="0" smtClean="0">
                <a:latin typeface="Arial" pitchFamily="34" charset="0"/>
              </a:rPr>
              <a:t>below.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It </a:t>
            </a:r>
            <a:r>
              <a:rPr lang="en-US" sz="1100" dirty="0" smtClean="0">
                <a:latin typeface="Arial" pitchFamily="34" charset="0"/>
              </a:rPr>
              <a:t>seems that sediments bypassed the existing shelf and were deposited near the </a:t>
            </a:r>
            <a:r>
              <a:rPr lang="en-US" sz="1100" dirty="0" smtClean="0">
                <a:latin typeface="Arial" pitchFamily="34" charset="0"/>
              </a:rPr>
              <a:t>toe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of slope.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next phase of deposition (yellow) progrades out and buries the orange deposits.</a:t>
            </a:r>
          </a:p>
          <a:p>
            <a:r>
              <a:rPr lang="en-US" sz="1100" dirty="0" smtClean="0">
                <a:latin typeface="Arial" pitchFamily="34" charset="0"/>
              </a:rPr>
              <a:t>Vail and Mitchum proposed that the: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Yellow units were deposited when the shelf was flooded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like today.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Orange units were deposited when the shelf was exposed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like during Pleistocene ice ages.</a:t>
            </a:r>
          </a:p>
          <a:p>
            <a:r>
              <a:rPr lang="en-US" sz="1100" dirty="0" smtClean="0">
                <a:latin typeface="Arial" pitchFamily="34" charset="0"/>
              </a:rPr>
              <a:t>Thus they started to refer to these as: 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highstand (of sea) deposits (yellow) </a:t>
            </a:r>
            <a:r>
              <a:rPr lang="en-US" sz="1100" dirty="0" smtClean="0">
                <a:latin typeface="Arial" pitchFamily="34" charset="0"/>
              </a:rPr>
              <a:t>AND</a:t>
            </a:r>
            <a:endParaRPr lang="en-US" sz="1100" dirty="0" smtClean="0">
              <a:latin typeface="Arial" pitchFamily="34" charset="0"/>
            </a:endParaRP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lowstand (of sea) deposits (orange) .</a:t>
            </a:r>
          </a:p>
        </p:txBody>
      </p:sp>
    </p:spTree>
    <p:extLst>
      <p:ext uri="{BB962C8B-B14F-4D97-AF65-F5344CB8AC3E}">
        <p14:creationId xmlns:p14="http://schemas.microsoft.com/office/powerpoint/2010/main" val="1021526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On Line </a:t>
            </a:r>
            <a:r>
              <a:rPr lang="en-US" sz="1100" dirty="0" smtClean="0">
                <a:latin typeface="Arial" pitchFamily="34" charset="0"/>
              </a:rPr>
              <a:t>C we can interpret: </a:t>
            </a:r>
            <a:r>
              <a:rPr lang="en-US" sz="1100" dirty="0" smtClean="0">
                <a:latin typeface="Arial" pitchFamily="34" charset="0"/>
              </a:rPr>
              <a:t>five (5) </a:t>
            </a:r>
            <a:r>
              <a:rPr lang="en-US" sz="1100" dirty="0" err="1" smtClean="0">
                <a:latin typeface="Arial" pitchFamily="34" charset="0"/>
              </a:rPr>
              <a:t>highstand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intervals (yellow) </a:t>
            </a:r>
            <a:r>
              <a:rPr lang="en-US" sz="1100" dirty="0" smtClean="0">
                <a:latin typeface="Arial" pitchFamily="34" charset="0"/>
              </a:rPr>
              <a:t>AND four (4) </a:t>
            </a:r>
            <a:r>
              <a:rPr lang="en-US" sz="1100" dirty="0" smtClean="0">
                <a:latin typeface="Arial" pitchFamily="34" charset="0"/>
              </a:rPr>
              <a:t>lowstand intervals (orange)</a:t>
            </a:r>
            <a:r>
              <a:rPr lang="en-US" sz="1100" dirty="0" smtClean="0">
                <a:latin typeface="Arial" pitchFamily="34" charset="0"/>
              </a:rPr>
              <a:t>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proposal that sea level oscillates enough to alternately flood and expose the </a:t>
            </a:r>
            <a:r>
              <a:rPr lang="en-US" sz="1100" dirty="0" smtClean="0">
                <a:latin typeface="Arial" pitchFamily="34" charset="0"/>
              </a:rPr>
              <a:t>world</a:t>
            </a:r>
            <a:r>
              <a:rPr lang="en-US" sz="1100" dirty="0" smtClean="0"/>
              <a:t>’</a:t>
            </a:r>
            <a:r>
              <a:rPr lang="en-US" sz="1100" dirty="0" smtClean="0">
                <a:latin typeface="Arial" pitchFamily="34" charset="0"/>
              </a:rPr>
              <a:t>s </a:t>
            </a:r>
            <a:r>
              <a:rPr lang="en-US" sz="1100" dirty="0" smtClean="0">
                <a:latin typeface="Arial" pitchFamily="34" charset="0"/>
              </a:rPr>
              <a:t>shelves caused a massive outcry from </a:t>
            </a:r>
            <a:r>
              <a:rPr lang="en-US" sz="1100" dirty="0" smtClean="0">
                <a:latin typeface="Arial" pitchFamily="34" charset="0"/>
              </a:rPr>
              <a:t>geoscientists,</a:t>
            </a:r>
            <a:r>
              <a:rPr lang="en-US" sz="1100" baseline="0" dirty="0" smtClean="0">
                <a:latin typeface="Arial" pitchFamily="34" charset="0"/>
              </a:rPr>
              <a:t> and</a:t>
            </a:r>
            <a:r>
              <a:rPr lang="en-US" sz="1100" dirty="0" smtClean="0">
                <a:latin typeface="Arial" pitchFamily="34" charset="0"/>
              </a:rPr>
              <a:t> the </a:t>
            </a:r>
            <a:r>
              <a:rPr lang="en-US" sz="1100" dirty="0" smtClean="0">
                <a:latin typeface="Arial" pitchFamily="34" charset="0"/>
              </a:rPr>
              <a:t>debate is still </a:t>
            </a:r>
            <a:r>
              <a:rPr lang="en-US" sz="1100" dirty="0" smtClean="0">
                <a:latin typeface="Arial" pitchFamily="34" charset="0"/>
              </a:rPr>
              <a:t>ongoing.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implied magnitude of sea level change is OK for the Plio-Pleistocene, when we </a:t>
            </a:r>
            <a:r>
              <a:rPr lang="en-US" sz="1100" dirty="0" smtClean="0">
                <a:latin typeface="Arial" pitchFamily="34" charset="0"/>
              </a:rPr>
              <a:t>had </a:t>
            </a:r>
            <a:r>
              <a:rPr lang="en-US" sz="1100" dirty="0" smtClean="0">
                <a:latin typeface="Arial" pitchFamily="34" charset="0"/>
              </a:rPr>
              <a:t>large-scale continental </a:t>
            </a:r>
            <a:r>
              <a:rPr lang="en-US" sz="1100" dirty="0" smtClean="0">
                <a:latin typeface="Arial" pitchFamily="34" charset="0"/>
              </a:rPr>
              <a:t>glaciations,</a:t>
            </a:r>
            <a:r>
              <a:rPr lang="en-US" sz="1100" baseline="0" dirty="0" smtClean="0">
                <a:latin typeface="Arial" pitchFamily="34" charset="0"/>
              </a:rPr>
              <a:t> b</a:t>
            </a:r>
            <a:r>
              <a:rPr lang="en-US" sz="1100" dirty="0" smtClean="0">
                <a:latin typeface="Arial" pitchFamily="34" charset="0"/>
              </a:rPr>
              <a:t>ut </a:t>
            </a:r>
            <a:r>
              <a:rPr lang="en-US" sz="1100" dirty="0" smtClean="0">
                <a:latin typeface="Arial" pitchFamily="34" charset="0"/>
              </a:rPr>
              <a:t>the cause for sea level fluctuations at other times in the geologic past is not known.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Although we do not fully understand the cause, this approach for interpreting stratigraphy </a:t>
            </a:r>
            <a:r>
              <a:rPr lang="en-US" sz="1100" dirty="0" smtClean="0">
                <a:latin typeface="Arial" pitchFamily="34" charset="0"/>
              </a:rPr>
              <a:t>from </a:t>
            </a:r>
            <a:r>
              <a:rPr lang="en-US" sz="1100" dirty="0" smtClean="0">
                <a:latin typeface="Arial" pitchFamily="34" charset="0"/>
              </a:rPr>
              <a:t>seismic data has proved to be very </a:t>
            </a:r>
            <a:r>
              <a:rPr lang="en-US" sz="1100" dirty="0" smtClean="0">
                <a:latin typeface="Arial" pitchFamily="34" charset="0"/>
              </a:rPr>
              <a:t>effective.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This </a:t>
            </a:r>
            <a:r>
              <a:rPr lang="en-US" sz="1100" dirty="0" smtClean="0">
                <a:latin typeface="Arial" pitchFamily="34" charset="0"/>
              </a:rPr>
              <a:t>is true at various scales of study: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regional studies to find basins with high potential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exploration studies to decide where on a block to drill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development and production studies where the details of a reservoir are crucial for success.</a:t>
            </a:r>
          </a:p>
        </p:txBody>
      </p:sp>
    </p:spTree>
    <p:extLst>
      <p:ext uri="{BB962C8B-B14F-4D97-AF65-F5344CB8AC3E}">
        <p14:creationId xmlns:p14="http://schemas.microsoft.com/office/powerpoint/2010/main" val="2271771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546FEB-ECF4-4B47-8222-7BD374DE7D96}" type="slidenum">
              <a:rPr lang="en-US" altLang="en-US" smtClean="0"/>
              <a:pPr>
                <a:defRPr/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8058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latin typeface="Arial" pitchFamily="34" charset="0"/>
              </a:rPr>
              <a:t>This </a:t>
            </a:r>
            <a:r>
              <a:rPr lang="en-US" sz="1100" dirty="0" smtClean="0">
                <a:latin typeface="Arial" pitchFamily="34" charset="0"/>
              </a:rPr>
              <a:t>slide focuses on the Jurassic age rocks </a:t>
            </a:r>
            <a:r>
              <a:rPr lang="en-US" sz="1100" dirty="0" smtClean="0">
                <a:latin typeface="Times New Roman" pitchFamily="18" charset="0"/>
              </a:rPr>
              <a:t>(</a:t>
            </a:r>
            <a:r>
              <a:rPr lang="en-US" sz="1100" dirty="0" smtClean="0">
                <a:latin typeface="Arial" pitchFamily="34" charset="0"/>
              </a:rPr>
              <a:t>in blue).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You </a:t>
            </a:r>
            <a:r>
              <a:rPr lang="en-US" sz="1100" dirty="0" smtClean="0">
                <a:latin typeface="Arial" pitchFamily="34" charset="0"/>
              </a:rPr>
              <a:t>should recognize the downlaps and the onlaps at the base of the green K1.1 </a:t>
            </a:r>
            <a:r>
              <a:rPr lang="en-US" sz="1100" dirty="0" smtClean="0">
                <a:latin typeface="Arial" pitchFamily="34" charset="0"/>
              </a:rPr>
              <a:t>interval.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Moving </a:t>
            </a:r>
            <a:r>
              <a:rPr lang="en-US" sz="1100" dirty="0" smtClean="0">
                <a:latin typeface="Arial" pitchFamily="34" charset="0"/>
              </a:rPr>
              <a:t>further landward (right/east</a:t>
            </a:r>
            <a:r>
              <a:rPr lang="en-US" sz="1100" dirty="0" smtClean="0">
                <a:latin typeface="Arial" pitchFamily="34" charset="0"/>
              </a:rPr>
              <a:t>), </a:t>
            </a:r>
            <a:r>
              <a:rPr lang="en-US" sz="1100" dirty="0" smtClean="0">
                <a:latin typeface="Arial" pitchFamily="34" charset="0"/>
              </a:rPr>
              <a:t>we see a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hump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just before the reflections all </a:t>
            </a:r>
            <a:r>
              <a:rPr lang="en-US" sz="1100" dirty="0" smtClean="0">
                <a:latin typeface="Arial" pitchFamily="34" charset="0"/>
              </a:rPr>
              <a:t>become </a:t>
            </a:r>
            <a:r>
              <a:rPr lang="en-US" sz="1100" dirty="0" smtClean="0">
                <a:latin typeface="Arial" pitchFamily="34" charset="0"/>
              </a:rPr>
              <a:t>nearly </a:t>
            </a:r>
            <a:r>
              <a:rPr lang="en-US" sz="1100" dirty="0" smtClean="0">
                <a:latin typeface="Arial" pitchFamily="34" charset="0"/>
              </a:rPr>
              <a:t>horizontal.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As </a:t>
            </a:r>
            <a:r>
              <a:rPr lang="en-US" sz="1100" dirty="0" smtClean="0">
                <a:latin typeface="Arial" pitchFamily="34" charset="0"/>
              </a:rPr>
              <a:t>shown in the introduction, there is one </a:t>
            </a:r>
            <a:r>
              <a:rPr lang="en-US" sz="1100" dirty="0" smtClean="0">
                <a:latin typeface="Arial" pitchFamily="34" charset="0"/>
              </a:rPr>
              <a:t>(1)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termination </a:t>
            </a:r>
            <a:r>
              <a:rPr lang="en-US" sz="1100" dirty="0" smtClean="0">
                <a:latin typeface="Arial" pitchFamily="34" charset="0"/>
              </a:rPr>
              <a:t>within the magenta oval that is </a:t>
            </a:r>
            <a:r>
              <a:rPr lang="en-US" sz="1100" dirty="0" smtClean="0">
                <a:latin typeface="Arial" pitchFamily="34" charset="0"/>
              </a:rPr>
              <a:t>key.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As </a:t>
            </a:r>
            <a:r>
              <a:rPr lang="en-US" sz="1100" dirty="0" smtClean="0">
                <a:latin typeface="Arial" pitchFamily="34" charset="0"/>
              </a:rPr>
              <a:t>you can see in the insert, moving left to right, one black splits into two </a:t>
            </a:r>
            <a:r>
              <a:rPr lang="en-US" sz="1100" dirty="0" smtClean="0">
                <a:latin typeface="Arial" pitchFamily="34" charset="0"/>
              </a:rPr>
              <a:t>blacks (see inset).</a:t>
            </a:r>
            <a:r>
              <a:rPr lang="en-US" sz="1100" baseline="0" dirty="0" smtClean="0">
                <a:latin typeface="Arial" pitchFamily="34" charset="0"/>
              </a:rPr>
              <a:t> </a:t>
            </a:r>
          </a:p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sz="1100" baseline="0" dirty="0" smtClean="0">
              <a:latin typeface="Arial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question is does the left reflection connect to the upper or lower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branch?</a:t>
            </a:r>
            <a:r>
              <a:rPr lang="en-US" sz="1100" dirty="0" smtClean="0"/>
              <a:t>”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Working </a:t>
            </a:r>
            <a:r>
              <a:rPr lang="en-US" sz="1100" dirty="0" smtClean="0">
                <a:latin typeface="Arial" pitchFamily="34" charset="0"/>
              </a:rPr>
              <a:t>other lines in this 2D survey leads us to believe the left </a:t>
            </a:r>
            <a:r>
              <a:rPr lang="en-US" sz="1100" dirty="0" smtClean="0">
                <a:latin typeface="Arial" pitchFamily="34" charset="0"/>
              </a:rPr>
              <a:t>black line </a:t>
            </a:r>
            <a:r>
              <a:rPr lang="en-US" sz="1100" dirty="0" smtClean="0">
                <a:latin typeface="Arial" pitchFamily="34" charset="0"/>
              </a:rPr>
              <a:t>continues </a:t>
            </a:r>
            <a:r>
              <a:rPr lang="en-US" sz="1100" dirty="0" smtClean="0">
                <a:latin typeface="Arial" pitchFamily="34" charset="0"/>
              </a:rPr>
              <a:t>along </a:t>
            </a:r>
            <a:r>
              <a:rPr lang="en-US" sz="1100" dirty="0" smtClean="0">
                <a:latin typeface="Arial" pitchFamily="34" charset="0"/>
              </a:rPr>
              <a:t>the lower branch and the upper branch terminates by </a:t>
            </a:r>
            <a:r>
              <a:rPr lang="en-US" sz="1100" dirty="0" err="1" smtClean="0">
                <a:latin typeface="Arial" pitchFamily="34" charset="0"/>
              </a:rPr>
              <a:t>downlap</a:t>
            </a:r>
            <a:r>
              <a:rPr lang="en-US" sz="1100" dirty="0" smtClean="0">
                <a:latin typeface="Arial" pitchFamily="34" charset="0"/>
              </a:rPr>
              <a:t>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We </a:t>
            </a:r>
            <a:r>
              <a:rPr lang="en-US" sz="1100" dirty="0" smtClean="0">
                <a:latin typeface="Arial" pitchFamily="34" charset="0"/>
              </a:rPr>
              <a:t>can extrapolate this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top of blue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reflection to onshore Morocco geology:</a:t>
            </a:r>
          </a:p>
          <a:p>
            <a:pPr>
              <a:lnSpc>
                <a:spcPct val="80000"/>
              </a:lnSpc>
            </a:pPr>
            <a:r>
              <a:rPr lang="en-US" sz="1100" dirty="0" smtClean="0">
                <a:latin typeface="Arial" pitchFamily="34" charset="0"/>
              </a:rPr>
              <a:t>     - Rocks are exposed in the Atlas Mountains</a:t>
            </a:r>
          </a:p>
          <a:p>
            <a:pPr>
              <a:lnSpc>
                <a:spcPct val="80000"/>
              </a:lnSpc>
            </a:pPr>
            <a:r>
              <a:rPr lang="en-US" sz="1100" baseline="0" dirty="0" smtClean="0">
                <a:latin typeface="Arial" pitchFamily="34" charset="0"/>
              </a:rPr>
              <a:t>     </a:t>
            </a:r>
            <a:r>
              <a:rPr lang="en-US" sz="1100" dirty="0" smtClean="0">
                <a:latin typeface="Arial" pitchFamily="34" charset="0"/>
              </a:rPr>
              <a:t>- There is a major unconformity separating shallow water Jurassic carbonates </a:t>
            </a:r>
            <a:r>
              <a:rPr lang="en-US" sz="1100" dirty="0" smtClean="0">
                <a:latin typeface="Arial" pitchFamily="34" charset="0"/>
              </a:rPr>
              <a:t>below </a:t>
            </a:r>
            <a:r>
              <a:rPr lang="en-US" sz="1100" dirty="0" smtClean="0">
                <a:latin typeface="Arial" pitchFamily="34" charset="0"/>
              </a:rPr>
              <a:t>from Cretaceous deltaic clastics above.</a:t>
            </a:r>
          </a:p>
          <a:p>
            <a:pPr>
              <a:lnSpc>
                <a:spcPct val="80000"/>
              </a:lnSpc>
            </a:pPr>
            <a:r>
              <a:rPr lang="en-US" sz="1100" dirty="0" smtClean="0">
                <a:latin typeface="Arial" pitchFamily="34" charset="0"/>
              </a:rPr>
              <a:t>Carbonates and clastics have quite different average acoustic velocities.</a:t>
            </a:r>
          </a:p>
          <a:p>
            <a:pPr>
              <a:lnSpc>
                <a:spcPct val="80000"/>
              </a:lnSpc>
            </a:pPr>
            <a:endParaRPr lang="en-US" sz="11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100" dirty="0" smtClean="0">
                <a:latin typeface="Arial" pitchFamily="34" charset="0"/>
              </a:rPr>
              <a:t>Mary told us that at about 1.3 </a:t>
            </a:r>
            <a:r>
              <a:rPr lang="en-US" sz="1100" dirty="0" smtClean="0">
                <a:latin typeface="Arial" pitchFamily="34" charset="0"/>
              </a:rPr>
              <a:t>s </a:t>
            </a:r>
            <a:r>
              <a:rPr lang="en-US" sz="1100" dirty="0" smtClean="0">
                <a:latin typeface="Arial" pitchFamily="34" charset="0"/>
              </a:rPr>
              <a:t>the velocities jumped from about 11,000 ft/</a:t>
            </a:r>
            <a:r>
              <a:rPr lang="en-US" sz="1100" dirty="0" smtClean="0">
                <a:latin typeface="Arial" pitchFamily="34" charset="0"/>
              </a:rPr>
              <a:t>s </a:t>
            </a:r>
            <a:r>
              <a:rPr lang="en-US" sz="1100" dirty="0" smtClean="0">
                <a:latin typeface="Arial" pitchFamily="34" charset="0"/>
              </a:rPr>
              <a:t>to about 16,000 ft/</a:t>
            </a:r>
            <a:r>
              <a:rPr lang="en-US" sz="1100" dirty="0" smtClean="0">
                <a:latin typeface="Arial" pitchFamily="34" charset="0"/>
              </a:rPr>
              <a:t>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That </a:t>
            </a:r>
            <a:r>
              <a:rPr lang="en-US" sz="1100" dirty="0" smtClean="0">
                <a:latin typeface="Arial" pitchFamily="34" charset="0"/>
              </a:rPr>
              <a:t>is what we would expect if clastic rocks sit on top of carbonate rocks and it </a:t>
            </a:r>
            <a:r>
              <a:rPr lang="en-US" sz="1100" dirty="0" smtClean="0">
                <a:latin typeface="Arial" pitchFamily="34" charset="0"/>
              </a:rPr>
              <a:t>is </a:t>
            </a:r>
            <a:r>
              <a:rPr lang="en-US" sz="1100" dirty="0" smtClean="0">
                <a:latin typeface="Arial" pitchFamily="34" charset="0"/>
              </a:rPr>
              <a:t>at the depth of the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top of blue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interval.</a:t>
            </a:r>
            <a:r>
              <a:rPr lang="en-US" sz="1100" baseline="0" dirty="0" smtClean="0">
                <a:latin typeface="Arial" pitchFamily="34" charset="0"/>
              </a:rPr>
              <a:t> Thus,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we propose that the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top of blue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horizon is the top of the Jurassic and marks a </a:t>
            </a:r>
            <a:r>
              <a:rPr lang="en-US" sz="1100" dirty="0" smtClean="0">
                <a:latin typeface="Arial" pitchFamily="34" charset="0"/>
              </a:rPr>
              <a:t>change </a:t>
            </a:r>
            <a:r>
              <a:rPr lang="en-US" sz="1100" dirty="0" smtClean="0">
                <a:latin typeface="Arial" pitchFamily="34" charset="0"/>
              </a:rPr>
              <a:t>from clastic rocks above carbonate </a:t>
            </a:r>
            <a:r>
              <a:rPr lang="en-US" sz="1100" dirty="0" smtClean="0">
                <a:latin typeface="Arial" pitchFamily="34" charset="0"/>
              </a:rPr>
              <a:t>rocks.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Note </a:t>
            </a:r>
            <a:r>
              <a:rPr lang="en-US" sz="1100" dirty="0" smtClean="0">
                <a:latin typeface="Arial" pitchFamily="34" charset="0"/>
              </a:rPr>
              <a:t>how at the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hump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the reflections change dip dramatically and the total thickness of the </a:t>
            </a:r>
            <a:r>
              <a:rPr lang="en-US" sz="1100" dirty="0" smtClean="0">
                <a:latin typeface="Arial" pitchFamily="34" charset="0"/>
              </a:rPr>
              <a:t>blue </a:t>
            </a:r>
            <a:r>
              <a:rPr lang="en-US" sz="1100" dirty="0" smtClean="0">
                <a:latin typeface="Arial" pitchFamily="34" charset="0"/>
              </a:rPr>
              <a:t>units also changes</a:t>
            </a:r>
            <a:r>
              <a:rPr lang="en-US" sz="1100" dirty="0" smtClean="0">
                <a:latin typeface="Arial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en-US" sz="1100" dirty="0" smtClean="0">
              <a:latin typeface="Arial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1100" dirty="0" smtClean="0">
                <a:latin typeface="Arial" pitchFamily="34" charset="0"/>
              </a:rPr>
              <a:t>Given that there are shallow water carbonates at the right end of the line, what do you suppose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hump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represents</a:t>
            </a:r>
            <a:r>
              <a:rPr lang="en-US" sz="1100" dirty="0" smtClean="0">
                <a:latin typeface="Arial" pitchFamily="34" charset="0"/>
              </a:rPr>
              <a:t>?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A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reef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at the edge of the Jurassic shelf.</a:t>
            </a:r>
          </a:p>
          <a:p>
            <a:pPr>
              <a:lnSpc>
                <a:spcPct val="80000"/>
              </a:lnSpc>
            </a:pPr>
            <a:endParaRPr lang="en-US" sz="11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4639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reflections in the Upper Jurassic on the right are relatively parallel and </a:t>
            </a:r>
            <a:r>
              <a:rPr lang="en-US" sz="1100" dirty="0" smtClean="0">
                <a:latin typeface="Arial" pitchFamily="34" charset="0"/>
              </a:rPr>
              <a:t>horizontal.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 </a:t>
            </a:r>
            <a:r>
              <a:rPr lang="en-US" sz="1100" dirty="0" smtClean="0">
                <a:latin typeface="Arial" pitchFamily="34" charset="0"/>
              </a:rPr>
              <a:t>the middle of the blue interval, we start to see some dipping </a:t>
            </a:r>
            <a:r>
              <a:rPr lang="en-US" sz="1100" dirty="0" smtClean="0">
                <a:latin typeface="Arial" pitchFamily="34" charset="0"/>
              </a:rPr>
              <a:t>reflections.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zone in the green oval shows some onlaps onto a smaller-scale </a:t>
            </a:r>
            <a:r>
              <a:rPr lang="en-US" sz="1100" dirty="0" err="1" smtClean="0">
                <a:latin typeface="Arial" pitchFamily="34" charset="0"/>
              </a:rPr>
              <a:t>prograding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package.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We </a:t>
            </a:r>
            <a:r>
              <a:rPr lang="en-US" sz="1100" dirty="0" smtClean="0">
                <a:latin typeface="Arial" pitchFamily="34" charset="0"/>
              </a:rPr>
              <a:t>interpret a carbonate shelf margin within the green oval.</a:t>
            </a:r>
          </a:p>
        </p:txBody>
      </p:sp>
    </p:spTree>
    <p:extLst>
      <p:ext uri="{BB962C8B-B14F-4D97-AF65-F5344CB8AC3E}">
        <p14:creationId xmlns:p14="http://schemas.microsoft.com/office/powerpoint/2010/main" val="396457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Here </a:t>
            </a:r>
            <a:r>
              <a:rPr lang="en-US" sz="1100" dirty="0" smtClean="0">
                <a:latin typeface="Arial" pitchFamily="34" charset="0"/>
              </a:rPr>
              <a:t>is an interpretation for the Jurassic environments of </a:t>
            </a:r>
            <a:r>
              <a:rPr lang="en-US" sz="1100" dirty="0" smtClean="0">
                <a:latin typeface="Arial" pitchFamily="34" charset="0"/>
              </a:rPr>
              <a:t>deposition.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Given </a:t>
            </a:r>
            <a:r>
              <a:rPr lang="en-US" sz="1100" dirty="0" smtClean="0">
                <a:latin typeface="Arial" pitchFamily="34" charset="0"/>
              </a:rPr>
              <a:t>this, we can infer the general rock types </a:t>
            </a:r>
            <a:r>
              <a:rPr lang="en-US" sz="1100" dirty="0" smtClean="0">
                <a:latin typeface="Arial" pitchFamily="34" charset="0"/>
              </a:rPr>
              <a:t>throughout.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We </a:t>
            </a:r>
            <a:r>
              <a:rPr lang="en-US" sz="1100" dirty="0" smtClean="0">
                <a:latin typeface="Arial" pitchFamily="34" charset="0"/>
              </a:rPr>
              <a:t>can extrapolate the elevation of the shelf out into the basin, such as at the red </a:t>
            </a:r>
            <a:r>
              <a:rPr lang="en-US" sz="1100" dirty="0" smtClean="0">
                <a:latin typeface="Arial" pitchFamily="34" charset="0"/>
              </a:rPr>
              <a:t>arrow.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Using </a:t>
            </a:r>
            <a:r>
              <a:rPr lang="en-US" sz="1100" dirty="0" smtClean="0">
                <a:latin typeface="Arial" pitchFamily="34" charset="0"/>
              </a:rPr>
              <a:t>a reasonable interval velocity that comes from the data processing (another call to Mary)</a:t>
            </a:r>
            <a:r>
              <a:rPr lang="en-US" sz="1100" dirty="0" smtClean="0">
                <a:latin typeface="Arial" pitchFamily="34" charset="0"/>
              </a:rPr>
              <a:t>,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we </a:t>
            </a:r>
            <a:r>
              <a:rPr lang="en-US" sz="1100" dirty="0" smtClean="0">
                <a:latin typeface="Arial" pitchFamily="34" charset="0"/>
              </a:rPr>
              <a:t>estimate the water was about 8,000 feet deep (1.3 TWT * 12,000/2).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There are also normal faults that offset the Triassic and Jurassic </a:t>
            </a:r>
            <a:r>
              <a:rPr lang="en-US" sz="1100" dirty="0" smtClean="0">
                <a:latin typeface="Arial" pitchFamily="34" charset="0"/>
              </a:rPr>
              <a:t>rocks.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Think </a:t>
            </a:r>
            <a:r>
              <a:rPr lang="en-US" sz="1100" dirty="0" smtClean="0">
                <a:latin typeface="Arial" pitchFamily="34" charset="0"/>
              </a:rPr>
              <a:t>of how this continental margin developed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the opening of the North </a:t>
            </a:r>
            <a:r>
              <a:rPr lang="en-US" sz="1100" dirty="0" smtClean="0">
                <a:latin typeface="Arial" pitchFamily="34" charset="0"/>
              </a:rPr>
              <a:t>Atlantic.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time of the rifting was Late Triassic to Early Jurassic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it all seems to tie together nicely.</a:t>
            </a:r>
          </a:p>
          <a:p>
            <a:r>
              <a:rPr lang="en-US" sz="1100" dirty="0" smtClean="0">
                <a:latin typeface="Arial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006092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There </a:t>
            </a:r>
            <a:r>
              <a:rPr lang="en-US" sz="1100" dirty="0" smtClean="0">
                <a:latin typeface="Arial" pitchFamily="34" charset="0"/>
              </a:rPr>
              <a:t>is a major unconformity on the </a:t>
            </a:r>
            <a:r>
              <a:rPr lang="en-US" sz="1100" dirty="0" smtClean="0"/>
              <a:t>“</a:t>
            </a:r>
            <a:r>
              <a:rPr lang="en-US" sz="1100" dirty="0" smtClean="0">
                <a:latin typeface="Arial" pitchFamily="34" charset="0"/>
              </a:rPr>
              <a:t>top of  the green</a:t>
            </a:r>
            <a:r>
              <a:rPr lang="en-US" sz="1100" dirty="0" smtClean="0"/>
              <a:t>”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interval.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It </a:t>
            </a:r>
            <a:r>
              <a:rPr lang="en-US" sz="1100" dirty="0" smtClean="0">
                <a:latin typeface="Arial" pitchFamily="34" charset="0"/>
              </a:rPr>
              <a:t>is characterized by erosional truncation below and </a:t>
            </a:r>
            <a:r>
              <a:rPr lang="en-US" sz="1100" dirty="0" err="1" smtClean="0">
                <a:latin typeface="Arial" pitchFamily="34" charset="0"/>
              </a:rPr>
              <a:t>onlap</a:t>
            </a:r>
            <a:r>
              <a:rPr lang="en-US" sz="110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above.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This </a:t>
            </a:r>
            <a:r>
              <a:rPr lang="en-US" sz="1100" dirty="0" smtClean="0">
                <a:latin typeface="Arial" pitchFamily="34" charset="0"/>
              </a:rPr>
              <a:t>surface is near the Cretaceous/Tertiary </a:t>
            </a:r>
            <a:r>
              <a:rPr lang="en-US" sz="1100" dirty="0" smtClean="0">
                <a:latin typeface="Arial" pitchFamily="34" charset="0"/>
              </a:rPr>
              <a:t>boundary.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Thus, </a:t>
            </a:r>
            <a:r>
              <a:rPr lang="en-US" sz="1100" dirty="0" smtClean="0">
                <a:latin typeface="Arial" pitchFamily="34" charset="0"/>
              </a:rPr>
              <a:t>the green interval represents the Cretaceous </a:t>
            </a:r>
            <a:r>
              <a:rPr lang="en-US" sz="1100" dirty="0" smtClean="0">
                <a:latin typeface="Arial" pitchFamily="34" charset="0"/>
              </a:rPr>
              <a:t>rocks.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Onshore </a:t>
            </a:r>
            <a:r>
              <a:rPr lang="en-US" sz="1100" dirty="0" smtClean="0">
                <a:latin typeface="Arial" pitchFamily="34" charset="0"/>
              </a:rPr>
              <a:t>Morocco in the Atlas </a:t>
            </a:r>
            <a:r>
              <a:rPr lang="en-US" sz="1100" dirty="0" smtClean="0">
                <a:latin typeface="Arial" pitchFamily="34" charset="0"/>
              </a:rPr>
              <a:t>Mountains, </a:t>
            </a:r>
            <a:r>
              <a:rPr lang="en-US" sz="1100" dirty="0" smtClean="0">
                <a:latin typeface="Arial" pitchFamily="34" charset="0"/>
              </a:rPr>
              <a:t>the Cretaceous consists of deltaic </a:t>
            </a:r>
            <a:r>
              <a:rPr lang="en-US" sz="1100" dirty="0" smtClean="0">
                <a:latin typeface="Arial" pitchFamily="34" charset="0"/>
              </a:rPr>
              <a:t>deposits.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Locally, </a:t>
            </a:r>
            <a:r>
              <a:rPr lang="en-US" sz="1100" dirty="0" smtClean="0">
                <a:latin typeface="Arial" pitchFamily="34" charset="0"/>
              </a:rPr>
              <a:t>this system is called the TanTan Delta.</a:t>
            </a:r>
          </a:p>
        </p:txBody>
      </p:sp>
    </p:spTree>
    <p:extLst>
      <p:ext uri="{BB962C8B-B14F-4D97-AF65-F5344CB8AC3E}">
        <p14:creationId xmlns:p14="http://schemas.microsoft.com/office/powerpoint/2010/main" val="3102401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1100" dirty="0" smtClean="0">
                <a:latin typeface="Arial" pitchFamily="34" charset="0"/>
              </a:rPr>
              <a:t>In </a:t>
            </a:r>
            <a:r>
              <a:rPr lang="en-US" sz="1100" dirty="0" smtClean="0">
                <a:latin typeface="Arial" pitchFamily="34" charset="0"/>
              </a:rPr>
              <a:t>the zoomed image, two </a:t>
            </a:r>
            <a:r>
              <a:rPr lang="en-US" sz="1100" dirty="0" smtClean="0">
                <a:latin typeface="Arial" pitchFamily="34" charset="0"/>
              </a:rPr>
              <a:t>(2) areas </a:t>
            </a:r>
            <a:r>
              <a:rPr lang="en-US" sz="1100" dirty="0" smtClean="0">
                <a:latin typeface="Arial" pitchFamily="34" charset="0"/>
              </a:rPr>
              <a:t>have been indicated by the colored </a:t>
            </a:r>
            <a:r>
              <a:rPr lang="en-US" sz="1100" dirty="0" smtClean="0">
                <a:latin typeface="Arial" pitchFamily="34" charset="0"/>
              </a:rPr>
              <a:t>ovals.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seismic reflections have different characteristics within each </a:t>
            </a:r>
            <a:r>
              <a:rPr lang="en-US" sz="1100" dirty="0" smtClean="0">
                <a:latin typeface="Arial" pitchFamily="34" charset="0"/>
              </a:rPr>
              <a:t>oval.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 </a:t>
            </a:r>
            <a:r>
              <a:rPr lang="en-US" sz="1100" dirty="0" smtClean="0">
                <a:latin typeface="Arial" pitchFamily="34" charset="0"/>
              </a:rPr>
              <a:t>the orange </a:t>
            </a:r>
            <a:r>
              <a:rPr lang="en-US" sz="1100" dirty="0" smtClean="0">
                <a:latin typeface="Arial" pitchFamily="34" charset="0"/>
              </a:rPr>
              <a:t>oval,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reflections have a slight dip down towards the </a:t>
            </a:r>
            <a:r>
              <a:rPr lang="en-US" sz="1100" dirty="0" smtClean="0">
                <a:latin typeface="Arial" pitchFamily="34" charset="0"/>
              </a:rPr>
              <a:t>basin, </a:t>
            </a:r>
            <a:r>
              <a:rPr lang="en-US" sz="1100" dirty="0" smtClean="0">
                <a:latin typeface="Arial" pitchFamily="34" charset="0"/>
              </a:rPr>
              <a:t>they are relative high </a:t>
            </a:r>
            <a:r>
              <a:rPr lang="en-US" sz="1100" dirty="0" smtClean="0">
                <a:latin typeface="Arial" pitchFamily="34" charset="0"/>
              </a:rPr>
              <a:t>amplitude,</a:t>
            </a:r>
            <a:r>
              <a:rPr lang="en-US" sz="1100" baseline="0" dirty="0" smtClean="0">
                <a:latin typeface="Arial" pitchFamily="34" charset="0"/>
              </a:rPr>
              <a:t> and </a:t>
            </a:r>
            <a:r>
              <a:rPr lang="en-US" sz="1100" dirty="0" smtClean="0">
                <a:latin typeface="Arial" pitchFamily="34" charset="0"/>
              </a:rPr>
              <a:t>they </a:t>
            </a:r>
            <a:r>
              <a:rPr lang="en-US" sz="1100" dirty="0" smtClean="0">
                <a:latin typeface="Arial" pitchFamily="34" charset="0"/>
              </a:rPr>
              <a:t>are fairly </a:t>
            </a:r>
            <a:r>
              <a:rPr lang="en-US" sz="1100" dirty="0" smtClean="0">
                <a:latin typeface="Arial" pitchFamily="34" charset="0"/>
              </a:rPr>
              <a:t>continuous.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These </a:t>
            </a:r>
            <a:r>
              <a:rPr lang="en-US" sz="1100" dirty="0" smtClean="0">
                <a:latin typeface="Arial" pitchFamily="34" charset="0"/>
              </a:rPr>
              <a:t>are interpreted to be delta plain/delta front deposits initially deposited near </a:t>
            </a:r>
            <a:r>
              <a:rPr lang="en-US" sz="1100" dirty="0" smtClean="0">
                <a:latin typeface="Arial" pitchFamily="34" charset="0"/>
              </a:rPr>
              <a:t>sea </a:t>
            </a:r>
            <a:r>
              <a:rPr lang="en-US" sz="1100" dirty="0" smtClean="0">
                <a:latin typeface="Arial" pitchFamily="34" charset="0"/>
              </a:rPr>
              <a:t>level with interfingered sands, silts, and </a:t>
            </a:r>
            <a:r>
              <a:rPr lang="en-US" sz="1100" dirty="0" smtClean="0">
                <a:latin typeface="Arial" pitchFamily="34" charset="0"/>
              </a:rPr>
              <a:t>clays.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In </a:t>
            </a:r>
            <a:r>
              <a:rPr lang="en-US" sz="1100" dirty="0" smtClean="0">
                <a:latin typeface="Arial" pitchFamily="34" charset="0"/>
              </a:rPr>
              <a:t>the green </a:t>
            </a:r>
            <a:r>
              <a:rPr lang="en-US" sz="1100" dirty="0" smtClean="0">
                <a:latin typeface="Arial" pitchFamily="34" charset="0"/>
              </a:rPr>
              <a:t>oval, </a:t>
            </a:r>
            <a:r>
              <a:rPr lang="en-US" sz="1100" dirty="0" smtClean="0">
                <a:latin typeface="Arial" pitchFamily="34" charset="0"/>
              </a:rPr>
              <a:t>the reflections have a steeper dip down towards the </a:t>
            </a:r>
            <a:r>
              <a:rPr lang="en-US" sz="1100" dirty="0" smtClean="0">
                <a:latin typeface="Arial" pitchFamily="34" charset="0"/>
              </a:rPr>
              <a:t>basin, they </a:t>
            </a:r>
            <a:r>
              <a:rPr lang="en-US" sz="1100" dirty="0" smtClean="0">
                <a:latin typeface="Arial" pitchFamily="34" charset="0"/>
              </a:rPr>
              <a:t>are moderate to low in </a:t>
            </a:r>
            <a:r>
              <a:rPr lang="en-US" sz="1100" dirty="0" smtClean="0">
                <a:latin typeface="Arial" pitchFamily="34" charset="0"/>
              </a:rPr>
              <a:t>amplitude,</a:t>
            </a:r>
            <a:r>
              <a:rPr lang="en-US" sz="1100" baseline="0" dirty="0" smtClean="0">
                <a:latin typeface="Arial" pitchFamily="34" charset="0"/>
              </a:rPr>
              <a:t> and </a:t>
            </a:r>
            <a:r>
              <a:rPr lang="en-US" sz="1100" dirty="0" smtClean="0">
                <a:latin typeface="Arial" pitchFamily="34" charset="0"/>
              </a:rPr>
              <a:t>they </a:t>
            </a:r>
            <a:r>
              <a:rPr lang="en-US" sz="1100" dirty="0" smtClean="0">
                <a:latin typeface="Arial" pitchFamily="34" charset="0"/>
              </a:rPr>
              <a:t>are less </a:t>
            </a:r>
            <a:r>
              <a:rPr lang="en-US" sz="1100" dirty="0" smtClean="0">
                <a:latin typeface="Arial" pitchFamily="34" charset="0"/>
              </a:rPr>
              <a:t>continuous.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These </a:t>
            </a:r>
            <a:r>
              <a:rPr lang="en-US" sz="1100" dirty="0" smtClean="0">
                <a:latin typeface="Arial" pitchFamily="34" charset="0"/>
              </a:rPr>
              <a:t>are interpreted to be delta slope shales.</a:t>
            </a:r>
          </a:p>
          <a:p>
            <a:pPr>
              <a:lnSpc>
                <a:spcPct val="90000"/>
              </a:lnSpc>
            </a:pPr>
            <a:endParaRPr lang="en-US" sz="1100" dirty="0" smtClean="0">
              <a:latin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100" dirty="0" smtClean="0">
                <a:latin typeface="Arial" pitchFamily="34" charset="0"/>
              </a:rPr>
              <a:t>On the next slide, we will color-code the Cretaceous based on these criteria.</a:t>
            </a:r>
          </a:p>
        </p:txBody>
      </p:sp>
    </p:spTree>
    <p:extLst>
      <p:ext uri="{BB962C8B-B14F-4D97-AF65-F5344CB8AC3E}">
        <p14:creationId xmlns:p14="http://schemas.microsoft.com/office/powerpoint/2010/main" val="30177119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Here </a:t>
            </a:r>
            <a:r>
              <a:rPr lang="en-US" sz="1100" dirty="0" smtClean="0">
                <a:latin typeface="Arial" pitchFamily="34" charset="0"/>
              </a:rPr>
              <a:t>the Cretaceous section has been color-coded by seismic facies/depositional </a:t>
            </a:r>
            <a:r>
              <a:rPr lang="en-US" sz="1100" dirty="0" smtClean="0">
                <a:latin typeface="Arial" pitchFamily="34" charset="0"/>
              </a:rPr>
              <a:t>environment.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Yellow </a:t>
            </a:r>
            <a:r>
              <a:rPr lang="en-US" sz="1100" dirty="0" smtClean="0">
                <a:latin typeface="Arial" pitchFamily="34" charset="0"/>
              </a:rPr>
              <a:t>represents delta plain/delta front deposits initially deposited near sea level </a:t>
            </a:r>
            <a:r>
              <a:rPr lang="en-US" sz="1100" dirty="0" smtClean="0">
                <a:latin typeface="Arial" pitchFamily="34" charset="0"/>
              </a:rPr>
              <a:t>with </a:t>
            </a:r>
            <a:r>
              <a:rPr lang="en-US" sz="1100" dirty="0" smtClean="0">
                <a:latin typeface="Arial" pitchFamily="34" charset="0"/>
              </a:rPr>
              <a:t>inter-fingered sands, silts, and </a:t>
            </a:r>
            <a:r>
              <a:rPr lang="en-US" sz="1100" dirty="0" smtClean="0">
                <a:latin typeface="Arial" pitchFamily="34" charset="0"/>
              </a:rPr>
              <a:t>clays,</a:t>
            </a:r>
            <a:r>
              <a:rPr lang="en-US" sz="1100" baseline="0" dirty="0" smtClean="0">
                <a:latin typeface="Arial" pitchFamily="34" charset="0"/>
              </a:rPr>
              <a:t> and g</a:t>
            </a:r>
            <a:r>
              <a:rPr lang="en-US" sz="1100" dirty="0" smtClean="0">
                <a:latin typeface="Arial" pitchFamily="34" charset="0"/>
              </a:rPr>
              <a:t>reen </a:t>
            </a:r>
            <a:r>
              <a:rPr lang="en-US" sz="1100" dirty="0" smtClean="0">
                <a:latin typeface="Arial" pitchFamily="34" charset="0"/>
              </a:rPr>
              <a:t>represents delta slope shales.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Some things to note: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the faults are basement-detached normal faults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they are major slump faults caused by loading offshore shales with little strength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the shallow deltaic facies (yellow) is thicker on the downthrown side of most faults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this indicates the faults were active (moving) during Cretaceous deposition</a:t>
            </a: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fault motion has resulted in some dip down to the right on several fault </a:t>
            </a:r>
            <a:r>
              <a:rPr lang="en-US" sz="1100" dirty="0" smtClean="0">
                <a:latin typeface="Arial" pitchFamily="34" charset="0"/>
              </a:rPr>
              <a:t>blocks</a:t>
            </a:r>
            <a:endParaRPr lang="en-US" sz="1100" dirty="0" smtClean="0">
              <a:latin typeface="Arial" pitchFamily="34" charset="0"/>
            </a:endParaRPr>
          </a:p>
          <a:p>
            <a:pPr>
              <a:buFontTx/>
              <a:buNone/>
            </a:pPr>
            <a:r>
              <a:rPr lang="en-US" sz="1100" dirty="0" smtClean="0">
                <a:latin typeface="Arial" pitchFamily="34" charset="0"/>
              </a:rPr>
              <a:t>     - the western (left) fault blocks show good evidence for erosional truncations.</a:t>
            </a:r>
          </a:p>
          <a:p>
            <a:pPr>
              <a:buFont typeface="Arial" pitchFamily="34" charset="0"/>
              <a:buNone/>
            </a:pPr>
            <a:endParaRPr lang="en-US" sz="11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2451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Next, </a:t>
            </a:r>
            <a:r>
              <a:rPr lang="en-US" sz="1100" dirty="0" smtClean="0">
                <a:latin typeface="Arial" pitchFamily="34" charset="0"/>
              </a:rPr>
              <a:t>we will highlight the Tertiary section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above the major erosional unconformity.</a:t>
            </a:r>
          </a:p>
        </p:txBody>
      </p:sp>
    </p:spTree>
    <p:extLst>
      <p:ext uri="{BB962C8B-B14F-4D97-AF65-F5344CB8AC3E}">
        <p14:creationId xmlns:p14="http://schemas.microsoft.com/office/powerpoint/2010/main" val="13059582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889250" y="525463"/>
            <a:ext cx="3492500" cy="2619375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7522" y="3317876"/>
            <a:ext cx="7415959" cy="31420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1100" dirty="0" smtClean="0">
                <a:latin typeface="Arial" pitchFamily="34" charset="0"/>
              </a:rPr>
              <a:t>We </a:t>
            </a:r>
            <a:r>
              <a:rPr lang="en-US" sz="1100" dirty="0" smtClean="0">
                <a:latin typeface="Arial" pitchFamily="34" charset="0"/>
              </a:rPr>
              <a:t>will look at a portion of the Tertiary near the middle of this slide.</a:t>
            </a:r>
          </a:p>
          <a:p>
            <a:r>
              <a:rPr lang="en-US" sz="1100" dirty="0" smtClean="0">
                <a:latin typeface="Arial" pitchFamily="34" charset="0"/>
              </a:rPr>
              <a:t>     Animation - note a series on onlaps marked by the red arrows.</a:t>
            </a:r>
          </a:p>
          <a:p>
            <a:r>
              <a:rPr lang="en-US" sz="1100" dirty="0" smtClean="0">
                <a:latin typeface="Arial" pitchFamily="34" charset="0"/>
              </a:rPr>
              <a:t>A few of the younger reflections look like they terminate by </a:t>
            </a:r>
            <a:r>
              <a:rPr lang="en-US" sz="1100" dirty="0" smtClean="0">
                <a:latin typeface="Arial" pitchFamily="34" charset="0"/>
              </a:rPr>
              <a:t>erosion.</a:t>
            </a:r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     Animation - there are some more steeply dipping reflections that terminate by downlap.</a:t>
            </a:r>
          </a:p>
          <a:p>
            <a:r>
              <a:rPr lang="en-US" sz="1100" dirty="0" smtClean="0">
                <a:latin typeface="Arial" pitchFamily="34" charset="0"/>
              </a:rPr>
              <a:t>     Animation - we can put a sequence boundary (yellow) just under the onlaps.</a:t>
            </a:r>
          </a:p>
          <a:p>
            <a:r>
              <a:rPr lang="en-US" sz="1100" dirty="0" smtClean="0">
                <a:latin typeface="Arial" pitchFamily="34" charset="0"/>
              </a:rPr>
              <a:t>     Animation - the series of downlaps mark a different kind of stratigraphic surface, which </a:t>
            </a:r>
            <a:r>
              <a:rPr lang="en-US" sz="1100" dirty="0" smtClean="0">
                <a:latin typeface="Arial" pitchFamily="34" charset="0"/>
              </a:rPr>
              <a:t>is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called </a:t>
            </a:r>
            <a:r>
              <a:rPr lang="en-US" sz="1100" dirty="0" smtClean="0">
                <a:latin typeface="Arial" pitchFamily="34" charset="0"/>
              </a:rPr>
              <a:t>a downlap surface (orange).</a:t>
            </a:r>
          </a:p>
          <a:p>
            <a:r>
              <a:rPr lang="en-US" sz="1100" dirty="0" smtClean="0">
                <a:latin typeface="Arial" pitchFamily="34" charset="0"/>
              </a:rPr>
              <a:t>     Animation - moving shallower (younger), there is another series of onlaps.</a:t>
            </a:r>
          </a:p>
          <a:p>
            <a:endParaRPr lang="en-US" sz="1100" dirty="0" smtClean="0">
              <a:latin typeface="Arial" pitchFamily="34" charset="0"/>
            </a:endParaRPr>
          </a:p>
          <a:p>
            <a:r>
              <a:rPr lang="en-US" sz="1100" dirty="0" smtClean="0">
                <a:latin typeface="Arial" pitchFamily="34" charset="0"/>
              </a:rPr>
              <a:t>As we work towards the right (east/landward) </a:t>
            </a:r>
            <a:r>
              <a:rPr lang="en-US" sz="1100" dirty="0" smtClean="0">
                <a:latin typeface="Arial" pitchFamily="34" charset="0"/>
              </a:rPr>
              <a:t>the water </a:t>
            </a:r>
            <a:r>
              <a:rPr lang="en-US" sz="1100" dirty="0" smtClean="0">
                <a:latin typeface="Arial" pitchFamily="34" charset="0"/>
              </a:rPr>
              <a:t>bottom (WB) multiple </a:t>
            </a:r>
            <a:r>
              <a:rPr lang="en-US" sz="1100" dirty="0" smtClean="0">
                <a:latin typeface="Arial" pitchFamily="34" charset="0"/>
              </a:rPr>
              <a:t>causes some </a:t>
            </a:r>
            <a:r>
              <a:rPr lang="en-US" sz="1100" dirty="0" smtClean="0">
                <a:latin typeface="Arial" pitchFamily="34" charset="0"/>
              </a:rPr>
              <a:t>problems </a:t>
            </a:r>
            <a:r>
              <a:rPr lang="en-US" sz="1100" dirty="0" smtClean="0"/>
              <a:t>–</a:t>
            </a:r>
            <a:r>
              <a:rPr lang="en-US" sz="1100" dirty="0" smtClean="0">
                <a:latin typeface="Arial" pitchFamily="34" charset="0"/>
              </a:rPr>
              <a:t> masking the true (primary) reflections.</a:t>
            </a:r>
          </a:p>
          <a:p>
            <a:r>
              <a:rPr lang="en-US" sz="1100" baseline="0" dirty="0" smtClean="0">
                <a:latin typeface="Arial" pitchFamily="34" charset="0"/>
              </a:rPr>
              <a:t>     A</a:t>
            </a:r>
            <a:r>
              <a:rPr lang="en-US" sz="1100" dirty="0" smtClean="0">
                <a:latin typeface="Arial" pitchFamily="34" charset="0"/>
              </a:rPr>
              <a:t>nimation - there are some toplap terminations on the far right (have to interpret through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smtClean="0">
                <a:latin typeface="Arial" pitchFamily="34" charset="0"/>
              </a:rPr>
              <a:t>water bottom multiple).</a:t>
            </a:r>
          </a:p>
          <a:p>
            <a:r>
              <a:rPr lang="en-US" sz="1100" dirty="0" smtClean="0">
                <a:latin typeface="Arial" pitchFamily="34" charset="0"/>
              </a:rPr>
              <a:t>     Animation - we can draw another sequence boundary (yellow) beneath the onlaps and </a:t>
            </a:r>
            <a:r>
              <a:rPr lang="en-US" sz="1100" dirty="0" smtClean="0">
                <a:latin typeface="Arial" pitchFamily="34" charset="0"/>
              </a:rPr>
              <a:t>below</a:t>
            </a:r>
            <a:r>
              <a:rPr lang="en-US" sz="1100" baseline="0" dirty="0" smtClean="0">
                <a:latin typeface="Arial" pitchFamily="34" charset="0"/>
              </a:rPr>
              <a:t> </a:t>
            </a:r>
            <a:r>
              <a:rPr lang="en-US" sz="1100" dirty="0" smtClean="0">
                <a:latin typeface="Arial" pitchFamily="34" charset="0"/>
              </a:rPr>
              <a:t>the </a:t>
            </a:r>
            <a:r>
              <a:rPr lang="en-US" sz="1100" dirty="0" err="1" smtClean="0">
                <a:latin typeface="Arial" pitchFamily="34" charset="0"/>
              </a:rPr>
              <a:t>toplaps</a:t>
            </a:r>
            <a:r>
              <a:rPr lang="en-US" sz="1100" dirty="0" smtClean="0">
                <a:latin typeface="Arial" pitchFamily="34" charset="0"/>
              </a:rPr>
              <a:t>.</a:t>
            </a:r>
            <a:endParaRPr lang="en-US" sz="110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5336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png"/><Relationship Id="rId6" Type="http://schemas.openxmlformats.org/officeDocument/2006/relationships/image" Target="../media/image2.png"/><Relationship Id="rId7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FD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304800"/>
            <a:ext cx="7772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6263" y="1520825"/>
            <a:ext cx="7772400" cy="369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9" name="Line 12"/>
          <p:cNvSpPr>
            <a:spLocks noChangeShapeType="1"/>
          </p:cNvSpPr>
          <p:nvPr/>
        </p:nvSpPr>
        <p:spPr bwMode="auto">
          <a:xfrm>
            <a:off x="130175" y="822325"/>
            <a:ext cx="8737600" cy="0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6" name="Slide Number Placeholder 4"/>
          <p:cNvSpPr txBox="1">
            <a:spLocks noGrp="1"/>
          </p:cNvSpPr>
          <p:nvPr userDrawn="1"/>
        </p:nvSpPr>
        <p:spPr bwMode="auto">
          <a:xfrm>
            <a:off x="7953375" y="6429375"/>
            <a:ext cx="792163" cy="341313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algn="r" eaLnBrk="1" hangingPunct="1">
              <a:defRPr/>
            </a:pPr>
            <a:fld id="{80A2B64D-ED12-48E9-A1EA-8013731CE1D1}" type="slidenum">
              <a:rPr lang="en-US" altLang="en-US" sz="1100">
                <a:solidFill>
                  <a:srgbClr val="F2F2F2"/>
                </a:solidFill>
                <a:latin typeface="Verdana" pitchFamily="34" charset="0"/>
              </a:rPr>
              <a:pPr algn="r" eaLnBrk="1" hangingPunct="1">
                <a:defRPr/>
              </a:pPr>
              <a:t>‹#›</a:t>
            </a:fld>
            <a:endParaRPr lang="en-US" altLang="en-US" sz="1100" dirty="0">
              <a:solidFill>
                <a:srgbClr val="F2F2F2"/>
              </a:solidFill>
              <a:latin typeface="Verdana" pitchFamily="34" charset="0"/>
            </a:endParaRPr>
          </a:p>
        </p:txBody>
      </p:sp>
      <p:pic>
        <p:nvPicPr>
          <p:cNvPr id="1031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01000" y="219075"/>
            <a:ext cx="110490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/>
          <p:cNvPicPr>
            <a:picLocks noChangeAspect="1" noChangeArrowheads="1"/>
          </p:cNvPicPr>
          <p:nvPr userDrawn="1"/>
        </p:nvPicPr>
        <p:blipFill>
          <a:blip r:embed="rId7" cstate="print"/>
          <a:srcRect l="13528" t="-7864" r="11754"/>
          <a:stretch>
            <a:fillRect/>
          </a:stretch>
        </p:blipFill>
        <p:spPr bwMode="auto">
          <a:xfrm>
            <a:off x="3132138" y="6513513"/>
            <a:ext cx="294163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Slide Number Placeholder 4"/>
          <p:cNvSpPr txBox="1">
            <a:spLocks noGrp="1"/>
          </p:cNvSpPr>
          <p:nvPr userDrawn="1"/>
        </p:nvSpPr>
        <p:spPr bwMode="auto">
          <a:xfrm>
            <a:off x="8313738" y="6513513"/>
            <a:ext cx="792162" cy="34131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fld id="{643CCC50-D6B1-4713-9AFA-05652653C060}" type="slidenum">
              <a:rPr lang="en-US" altLang="en-US" sz="1100">
                <a:latin typeface="Verdana" pitchFamily="34" charset="0"/>
              </a:rPr>
              <a:pPr eaLnBrk="1" hangingPunct="1">
                <a:defRPr/>
              </a:pPr>
              <a:t>‹#›</a:t>
            </a:fld>
            <a:endParaRPr lang="en-US" altLang="en-US" sz="1100" dirty="0">
              <a:latin typeface="Verdana" pitchFamily="34" charset="0"/>
            </a:endParaRPr>
          </a:p>
        </p:txBody>
      </p:sp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52388" y="6513513"/>
            <a:ext cx="1127125" cy="2603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defRPr/>
            </a:pPr>
            <a:r>
              <a:rPr lang="en-US" alt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FWSchroeder</a:t>
            </a:r>
          </a:p>
        </p:txBody>
      </p:sp>
      <p:sp>
        <p:nvSpPr>
          <p:cNvPr id="1035" name="Line 12"/>
          <p:cNvSpPr>
            <a:spLocks noChangeShapeType="1"/>
          </p:cNvSpPr>
          <p:nvPr userDrawn="1"/>
        </p:nvSpPr>
        <p:spPr bwMode="auto">
          <a:xfrm>
            <a:off x="130175" y="6489700"/>
            <a:ext cx="8807450" cy="15875"/>
          </a:xfrm>
          <a:prstGeom prst="line">
            <a:avLst/>
          </a:prstGeom>
          <a:noFill/>
          <a:ln w="28575" cmpd="thickThin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0000"/>
          </a:solidFill>
          <a:latin typeface="Tahoma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FF00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21: ID Sequence Boundaries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68014" y="1884592"/>
            <a:ext cx="4114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Comic Sans MS" pitchFamily="66" charset="0"/>
              </a:rPr>
              <a:t>Identifying Seismic Sequence Boundaries</a:t>
            </a:r>
            <a:endParaRPr lang="en-US" sz="4400" dirty="0">
              <a:latin typeface="Comic Sans MS" pitchFamily="66" charset="0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51426" y="4649295"/>
            <a:ext cx="7620519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ct val="30000"/>
              </a:spcBef>
            </a:pPr>
            <a:r>
              <a:rPr lang="en-US" sz="2000" b="1" dirty="0">
                <a:solidFill>
                  <a:srgbClr val="0033CC"/>
                </a:solidFill>
                <a:latin typeface="Verdana" pitchFamily="34" charset="0"/>
              </a:rPr>
              <a:t>Your Task:</a:t>
            </a:r>
          </a:p>
          <a:p>
            <a:pPr>
              <a:lnSpc>
                <a:spcPct val="95000"/>
              </a:lnSpc>
              <a:spcBef>
                <a:spcPct val="30000"/>
              </a:spcBef>
            </a:pPr>
            <a:endParaRPr lang="en-US" sz="800" b="1" dirty="0">
              <a:latin typeface="Verdana" pitchFamily="34" charset="0"/>
            </a:endParaRPr>
          </a:p>
          <a:p>
            <a:pPr marL="690563" lvl="1" indent="-233363" algn="just">
              <a:lnSpc>
                <a:spcPct val="95000"/>
              </a:lnSpc>
              <a:spcBef>
                <a:spcPct val="30000"/>
              </a:spcBef>
              <a:buFontTx/>
              <a:buChar char="•"/>
            </a:pPr>
            <a:r>
              <a:rPr lang="en-US" altLang="en-US" sz="2000" dirty="0" smtClean="0">
                <a:latin typeface="Verdana" panose="020B0604030504040204" pitchFamily="34" charset="0"/>
              </a:rPr>
              <a:t>Use the seismic sequence analysis methodology to map several seismic sequence boundaries on Line C, offshore West Africa</a:t>
            </a:r>
            <a:endParaRPr lang="en-US" sz="2000" dirty="0">
              <a:latin typeface="Verdana" pitchFamily="34" charset="0"/>
            </a:endParaRPr>
          </a:p>
        </p:txBody>
      </p:sp>
      <p:pic>
        <p:nvPicPr>
          <p:cNvPr id="11" name="Picture 5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86" t="15176" r="2928" b="9294"/>
          <a:stretch>
            <a:fillRect/>
          </a:stretch>
        </p:blipFill>
        <p:spPr bwMode="auto">
          <a:xfrm>
            <a:off x="4552950" y="1730375"/>
            <a:ext cx="3888561" cy="267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7" t="22917" r="1323" b="6514"/>
          <a:stretch>
            <a:fillRect/>
          </a:stretch>
        </p:blipFill>
        <p:spPr bwMode="auto">
          <a:xfrm>
            <a:off x="527050" y="1127125"/>
            <a:ext cx="8018463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3400" y="2243138"/>
            <a:ext cx="7310438" cy="2357437"/>
            <a:chOff x="336" y="1413"/>
            <a:chExt cx="4605" cy="1485"/>
          </a:xfrm>
        </p:grpSpPr>
        <p:sp>
          <p:nvSpPr>
            <p:cNvPr id="14380" name="Freeform 4"/>
            <p:cNvSpPr>
              <a:spLocks/>
            </p:cNvSpPr>
            <p:nvPr/>
          </p:nvSpPr>
          <p:spPr bwMode="auto">
            <a:xfrm>
              <a:off x="336" y="1452"/>
              <a:ext cx="4296" cy="1446"/>
            </a:xfrm>
            <a:custGeom>
              <a:avLst/>
              <a:gdLst>
                <a:gd name="T0" fmla="*/ 0 w 4296"/>
                <a:gd name="T1" fmla="*/ 1446 h 1446"/>
                <a:gd name="T2" fmla="*/ 348 w 4296"/>
                <a:gd name="T3" fmla="*/ 1356 h 1446"/>
                <a:gd name="T4" fmla="*/ 690 w 4296"/>
                <a:gd name="T5" fmla="*/ 1266 h 1446"/>
                <a:gd name="T6" fmla="*/ 918 w 4296"/>
                <a:gd name="T7" fmla="*/ 1212 h 1446"/>
                <a:gd name="T8" fmla="*/ 1056 w 4296"/>
                <a:gd name="T9" fmla="*/ 1170 h 1446"/>
                <a:gd name="T10" fmla="*/ 1230 w 4296"/>
                <a:gd name="T11" fmla="*/ 1158 h 1446"/>
                <a:gd name="T12" fmla="*/ 1434 w 4296"/>
                <a:gd name="T13" fmla="*/ 1098 h 1446"/>
                <a:gd name="T14" fmla="*/ 1674 w 4296"/>
                <a:gd name="T15" fmla="*/ 1014 h 1446"/>
                <a:gd name="T16" fmla="*/ 1884 w 4296"/>
                <a:gd name="T17" fmla="*/ 942 h 1446"/>
                <a:gd name="T18" fmla="*/ 2160 w 4296"/>
                <a:gd name="T19" fmla="*/ 828 h 1446"/>
                <a:gd name="T20" fmla="*/ 2448 w 4296"/>
                <a:gd name="T21" fmla="*/ 738 h 1446"/>
                <a:gd name="T22" fmla="*/ 2616 w 4296"/>
                <a:gd name="T23" fmla="*/ 666 h 1446"/>
                <a:gd name="T24" fmla="*/ 2886 w 4296"/>
                <a:gd name="T25" fmla="*/ 540 h 1446"/>
                <a:gd name="T26" fmla="*/ 3264 w 4296"/>
                <a:gd name="T27" fmla="*/ 396 h 1446"/>
                <a:gd name="T28" fmla="*/ 3594 w 4296"/>
                <a:gd name="T29" fmla="*/ 270 h 1446"/>
                <a:gd name="T30" fmla="*/ 3888 w 4296"/>
                <a:gd name="T31" fmla="*/ 180 h 1446"/>
                <a:gd name="T32" fmla="*/ 4134 w 4296"/>
                <a:gd name="T33" fmla="*/ 114 h 1446"/>
                <a:gd name="T34" fmla="*/ 4296 w 4296"/>
                <a:gd name="T35" fmla="*/ 78 h 1446"/>
                <a:gd name="T36" fmla="*/ 4251 w 4296"/>
                <a:gd name="T37" fmla="*/ 0 h 1446"/>
                <a:gd name="T38" fmla="*/ 3204 w 4296"/>
                <a:gd name="T39" fmla="*/ 300 h 1446"/>
                <a:gd name="T40" fmla="*/ 2898 w 4296"/>
                <a:gd name="T41" fmla="*/ 366 h 1446"/>
                <a:gd name="T42" fmla="*/ 2586 w 4296"/>
                <a:gd name="T43" fmla="*/ 432 h 1446"/>
                <a:gd name="T44" fmla="*/ 2286 w 4296"/>
                <a:gd name="T45" fmla="*/ 504 h 1446"/>
                <a:gd name="T46" fmla="*/ 2088 w 4296"/>
                <a:gd name="T47" fmla="*/ 534 h 1446"/>
                <a:gd name="T48" fmla="*/ 1728 w 4296"/>
                <a:gd name="T49" fmla="*/ 642 h 1446"/>
                <a:gd name="T50" fmla="*/ 1368 w 4296"/>
                <a:gd name="T51" fmla="*/ 744 h 1446"/>
                <a:gd name="T52" fmla="*/ 1002 w 4296"/>
                <a:gd name="T53" fmla="*/ 846 h 1446"/>
                <a:gd name="T54" fmla="*/ 702 w 4296"/>
                <a:gd name="T55" fmla="*/ 924 h 1446"/>
                <a:gd name="T56" fmla="*/ 378 w 4296"/>
                <a:gd name="T57" fmla="*/ 1002 h 1446"/>
                <a:gd name="T58" fmla="*/ 12 w 4296"/>
                <a:gd name="T59" fmla="*/ 1080 h 14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296"/>
                <a:gd name="T91" fmla="*/ 0 h 1446"/>
                <a:gd name="T92" fmla="*/ 4296 w 4296"/>
                <a:gd name="T93" fmla="*/ 1446 h 144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296" h="1446">
                  <a:moveTo>
                    <a:pt x="0" y="1446"/>
                  </a:moveTo>
                  <a:lnTo>
                    <a:pt x="348" y="1356"/>
                  </a:lnTo>
                  <a:lnTo>
                    <a:pt x="690" y="1266"/>
                  </a:lnTo>
                  <a:lnTo>
                    <a:pt x="918" y="1212"/>
                  </a:lnTo>
                  <a:lnTo>
                    <a:pt x="1056" y="1170"/>
                  </a:lnTo>
                  <a:lnTo>
                    <a:pt x="1230" y="1158"/>
                  </a:lnTo>
                  <a:lnTo>
                    <a:pt x="1434" y="1098"/>
                  </a:lnTo>
                  <a:lnTo>
                    <a:pt x="1674" y="1014"/>
                  </a:lnTo>
                  <a:lnTo>
                    <a:pt x="1884" y="942"/>
                  </a:lnTo>
                  <a:lnTo>
                    <a:pt x="2160" y="828"/>
                  </a:lnTo>
                  <a:lnTo>
                    <a:pt x="2448" y="738"/>
                  </a:lnTo>
                  <a:lnTo>
                    <a:pt x="2616" y="666"/>
                  </a:lnTo>
                  <a:lnTo>
                    <a:pt x="2886" y="540"/>
                  </a:lnTo>
                  <a:lnTo>
                    <a:pt x="3264" y="396"/>
                  </a:lnTo>
                  <a:lnTo>
                    <a:pt x="3594" y="270"/>
                  </a:lnTo>
                  <a:lnTo>
                    <a:pt x="3888" y="180"/>
                  </a:lnTo>
                  <a:lnTo>
                    <a:pt x="4134" y="114"/>
                  </a:lnTo>
                  <a:lnTo>
                    <a:pt x="4296" y="78"/>
                  </a:lnTo>
                  <a:lnTo>
                    <a:pt x="4251" y="0"/>
                  </a:lnTo>
                  <a:lnTo>
                    <a:pt x="3204" y="300"/>
                  </a:lnTo>
                  <a:lnTo>
                    <a:pt x="2898" y="366"/>
                  </a:lnTo>
                  <a:lnTo>
                    <a:pt x="2586" y="432"/>
                  </a:lnTo>
                  <a:lnTo>
                    <a:pt x="2286" y="504"/>
                  </a:lnTo>
                  <a:lnTo>
                    <a:pt x="2088" y="534"/>
                  </a:lnTo>
                  <a:lnTo>
                    <a:pt x="1728" y="642"/>
                  </a:lnTo>
                  <a:lnTo>
                    <a:pt x="1368" y="744"/>
                  </a:lnTo>
                  <a:lnTo>
                    <a:pt x="1002" y="846"/>
                  </a:lnTo>
                  <a:lnTo>
                    <a:pt x="702" y="924"/>
                  </a:lnTo>
                  <a:lnTo>
                    <a:pt x="378" y="1002"/>
                  </a:lnTo>
                  <a:lnTo>
                    <a:pt x="12" y="1080"/>
                  </a:lnTo>
                </a:path>
              </a:pathLst>
            </a:custGeom>
            <a:solidFill>
              <a:srgbClr val="FF99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81" name="Freeform 5"/>
            <p:cNvSpPr>
              <a:spLocks/>
            </p:cNvSpPr>
            <p:nvPr/>
          </p:nvSpPr>
          <p:spPr bwMode="auto">
            <a:xfrm>
              <a:off x="4593" y="1413"/>
              <a:ext cx="348" cy="99"/>
            </a:xfrm>
            <a:custGeom>
              <a:avLst/>
              <a:gdLst>
                <a:gd name="T0" fmla="*/ 0 w 348"/>
                <a:gd name="T1" fmla="*/ 57 h 99"/>
                <a:gd name="T2" fmla="*/ 171 w 348"/>
                <a:gd name="T3" fmla="*/ 24 h 99"/>
                <a:gd name="T4" fmla="*/ 348 w 348"/>
                <a:gd name="T5" fmla="*/ 0 h 99"/>
                <a:gd name="T6" fmla="*/ 273 w 348"/>
                <a:gd name="T7" fmla="*/ 36 h 99"/>
                <a:gd name="T8" fmla="*/ 174 w 348"/>
                <a:gd name="T9" fmla="*/ 63 h 99"/>
                <a:gd name="T10" fmla="*/ 96 w 348"/>
                <a:gd name="T11" fmla="*/ 78 h 99"/>
                <a:gd name="T12" fmla="*/ 24 w 348"/>
                <a:gd name="T13" fmla="*/ 99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99"/>
                <a:gd name="T23" fmla="*/ 348 w 348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99">
                  <a:moveTo>
                    <a:pt x="0" y="57"/>
                  </a:moveTo>
                  <a:lnTo>
                    <a:pt x="171" y="24"/>
                  </a:lnTo>
                  <a:lnTo>
                    <a:pt x="348" y="0"/>
                  </a:lnTo>
                  <a:lnTo>
                    <a:pt x="273" y="36"/>
                  </a:lnTo>
                  <a:lnTo>
                    <a:pt x="174" y="63"/>
                  </a:lnTo>
                  <a:lnTo>
                    <a:pt x="96" y="78"/>
                  </a:lnTo>
                  <a:lnTo>
                    <a:pt x="24" y="99"/>
                  </a:lnTo>
                </a:path>
              </a:pathLst>
            </a:custGeom>
            <a:solidFill>
              <a:srgbClr val="FF99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3400" y="2047875"/>
            <a:ext cx="7991475" cy="2638425"/>
            <a:chOff x="336" y="1290"/>
            <a:chExt cx="5034" cy="1662"/>
          </a:xfrm>
        </p:grpSpPr>
        <p:sp>
          <p:nvSpPr>
            <p:cNvPr id="14378" name="Freeform 7"/>
            <p:cNvSpPr>
              <a:spLocks/>
            </p:cNvSpPr>
            <p:nvPr/>
          </p:nvSpPr>
          <p:spPr bwMode="auto">
            <a:xfrm>
              <a:off x="336" y="1488"/>
              <a:ext cx="4494" cy="1464"/>
            </a:xfrm>
            <a:custGeom>
              <a:avLst/>
              <a:gdLst>
                <a:gd name="T0" fmla="*/ 0 w 4494"/>
                <a:gd name="T1" fmla="*/ 1422 h 1464"/>
                <a:gd name="T2" fmla="*/ 348 w 4494"/>
                <a:gd name="T3" fmla="*/ 1326 h 1464"/>
                <a:gd name="T4" fmla="*/ 630 w 4494"/>
                <a:gd name="T5" fmla="*/ 1254 h 1464"/>
                <a:gd name="T6" fmla="*/ 948 w 4494"/>
                <a:gd name="T7" fmla="*/ 1170 h 1464"/>
                <a:gd name="T8" fmla="*/ 1092 w 4494"/>
                <a:gd name="T9" fmla="*/ 1122 h 1464"/>
                <a:gd name="T10" fmla="*/ 1218 w 4494"/>
                <a:gd name="T11" fmla="*/ 1122 h 1464"/>
                <a:gd name="T12" fmla="*/ 1470 w 4494"/>
                <a:gd name="T13" fmla="*/ 1044 h 1464"/>
                <a:gd name="T14" fmla="*/ 1830 w 4494"/>
                <a:gd name="T15" fmla="*/ 918 h 1464"/>
                <a:gd name="T16" fmla="*/ 2070 w 4494"/>
                <a:gd name="T17" fmla="*/ 828 h 1464"/>
                <a:gd name="T18" fmla="*/ 2286 w 4494"/>
                <a:gd name="T19" fmla="*/ 750 h 1464"/>
                <a:gd name="T20" fmla="*/ 2514 w 4494"/>
                <a:gd name="T21" fmla="*/ 690 h 1464"/>
                <a:gd name="T22" fmla="*/ 2766 w 4494"/>
                <a:gd name="T23" fmla="*/ 564 h 1464"/>
                <a:gd name="T24" fmla="*/ 3132 w 4494"/>
                <a:gd name="T25" fmla="*/ 420 h 1464"/>
                <a:gd name="T26" fmla="*/ 3552 w 4494"/>
                <a:gd name="T27" fmla="*/ 246 h 1464"/>
                <a:gd name="T28" fmla="*/ 3918 w 4494"/>
                <a:gd name="T29" fmla="*/ 132 h 1464"/>
                <a:gd name="T30" fmla="*/ 4212 w 4494"/>
                <a:gd name="T31" fmla="*/ 60 h 1464"/>
                <a:gd name="T32" fmla="*/ 4494 w 4494"/>
                <a:gd name="T33" fmla="*/ 0 h 1464"/>
                <a:gd name="T34" fmla="*/ 4494 w 4494"/>
                <a:gd name="T35" fmla="*/ 402 h 1464"/>
                <a:gd name="T36" fmla="*/ 4218 w 4494"/>
                <a:gd name="T37" fmla="*/ 510 h 1464"/>
                <a:gd name="T38" fmla="*/ 3954 w 4494"/>
                <a:gd name="T39" fmla="*/ 612 h 1464"/>
                <a:gd name="T40" fmla="*/ 3642 w 4494"/>
                <a:gd name="T41" fmla="*/ 690 h 1464"/>
                <a:gd name="T42" fmla="*/ 3366 w 4494"/>
                <a:gd name="T43" fmla="*/ 768 h 1464"/>
                <a:gd name="T44" fmla="*/ 3144 w 4494"/>
                <a:gd name="T45" fmla="*/ 786 h 1464"/>
                <a:gd name="T46" fmla="*/ 2892 w 4494"/>
                <a:gd name="T47" fmla="*/ 810 h 1464"/>
                <a:gd name="T48" fmla="*/ 2502 w 4494"/>
                <a:gd name="T49" fmla="*/ 882 h 1464"/>
                <a:gd name="T50" fmla="*/ 2202 w 4494"/>
                <a:gd name="T51" fmla="*/ 942 h 1464"/>
                <a:gd name="T52" fmla="*/ 1818 w 4494"/>
                <a:gd name="T53" fmla="*/ 1020 h 1464"/>
                <a:gd name="T54" fmla="*/ 1560 w 4494"/>
                <a:gd name="T55" fmla="*/ 1092 h 1464"/>
                <a:gd name="T56" fmla="*/ 1296 w 4494"/>
                <a:gd name="T57" fmla="*/ 1158 h 1464"/>
                <a:gd name="T58" fmla="*/ 1020 w 4494"/>
                <a:gd name="T59" fmla="*/ 1218 h 1464"/>
                <a:gd name="T60" fmla="*/ 804 w 4494"/>
                <a:gd name="T61" fmla="*/ 1260 h 1464"/>
                <a:gd name="T62" fmla="*/ 612 w 4494"/>
                <a:gd name="T63" fmla="*/ 1314 h 1464"/>
                <a:gd name="T64" fmla="*/ 306 w 4494"/>
                <a:gd name="T65" fmla="*/ 1386 h 1464"/>
                <a:gd name="T66" fmla="*/ 66 w 4494"/>
                <a:gd name="T67" fmla="*/ 1452 h 1464"/>
                <a:gd name="T68" fmla="*/ 6 w 4494"/>
                <a:gd name="T69" fmla="*/ 1464 h 14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94"/>
                <a:gd name="T106" fmla="*/ 0 h 1464"/>
                <a:gd name="T107" fmla="*/ 4494 w 4494"/>
                <a:gd name="T108" fmla="*/ 1464 h 14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94" h="1464">
                  <a:moveTo>
                    <a:pt x="0" y="1422"/>
                  </a:moveTo>
                  <a:lnTo>
                    <a:pt x="348" y="1326"/>
                  </a:lnTo>
                  <a:lnTo>
                    <a:pt x="630" y="1254"/>
                  </a:lnTo>
                  <a:lnTo>
                    <a:pt x="948" y="1170"/>
                  </a:lnTo>
                  <a:lnTo>
                    <a:pt x="1092" y="1122"/>
                  </a:lnTo>
                  <a:lnTo>
                    <a:pt x="1218" y="1122"/>
                  </a:lnTo>
                  <a:lnTo>
                    <a:pt x="1470" y="1044"/>
                  </a:lnTo>
                  <a:lnTo>
                    <a:pt x="1830" y="918"/>
                  </a:lnTo>
                  <a:lnTo>
                    <a:pt x="2070" y="828"/>
                  </a:lnTo>
                  <a:lnTo>
                    <a:pt x="2286" y="750"/>
                  </a:lnTo>
                  <a:lnTo>
                    <a:pt x="2514" y="690"/>
                  </a:lnTo>
                  <a:lnTo>
                    <a:pt x="2766" y="564"/>
                  </a:lnTo>
                  <a:lnTo>
                    <a:pt x="3132" y="420"/>
                  </a:lnTo>
                  <a:lnTo>
                    <a:pt x="3552" y="246"/>
                  </a:lnTo>
                  <a:lnTo>
                    <a:pt x="3918" y="132"/>
                  </a:lnTo>
                  <a:lnTo>
                    <a:pt x="4212" y="60"/>
                  </a:lnTo>
                  <a:lnTo>
                    <a:pt x="4494" y="0"/>
                  </a:lnTo>
                  <a:lnTo>
                    <a:pt x="4494" y="402"/>
                  </a:lnTo>
                  <a:lnTo>
                    <a:pt x="4218" y="510"/>
                  </a:lnTo>
                  <a:lnTo>
                    <a:pt x="3954" y="612"/>
                  </a:lnTo>
                  <a:lnTo>
                    <a:pt x="3642" y="690"/>
                  </a:lnTo>
                  <a:lnTo>
                    <a:pt x="3366" y="768"/>
                  </a:lnTo>
                  <a:lnTo>
                    <a:pt x="3144" y="786"/>
                  </a:lnTo>
                  <a:lnTo>
                    <a:pt x="2892" y="810"/>
                  </a:lnTo>
                  <a:lnTo>
                    <a:pt x="2502" y="882"/>
                  </a:lnTo>
                  <a:lnTo>
                    <a:pt x="2202" y="942"/>
                  </a:lnTo>
                  <a:lnTo>
                    <a:pt x="1818" y="1020"/>
                  </a:lnTo>
                  <a:lnTo>
                    <a:pt x="1560" y="1092"/>
                  </a:lnTo>
                  <a:lnTo>
                    <a:pt x="1296" y="1158"/>
                  </a:lnTo>
                  <a:lnTo>
                    <a:pt x="1020" y="1218"/>
                  </a:lnTo>
                  <a:lnTo>
                    <a:pt x="804" y="1260"/>
                  </a:lnTo>
                  <a:lnTo>
                    <a:pt x="612" y="1314"/>
                  </a:lnTo>
                  <a:lnTo>
                    <a:pt x="306" y="1386"/>
                  </a:lnTo>
                  <a:lnTo>
                    <a:pt x="66" y="1452"/>
                  </a:lnTo>
                  <a:lnTo>
                    <a:pt x="6" y="146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9" name="Freeform 8"/>
            <p:cNvSpPr>
              <a:spLocks/>
            </p:cNvSpPr>
            <p:nvPr/>
          </p:nvSpPr>
          <p:spPr bwMode="auto">
            <a:xfrm>
              <a:off x="4830" y="1290"/>
              <a:ext cx="540" cy="594"/>
            </a:xfrm>
            <a:custGeom>
              <a:avLst/>
              <a:gdLst>
                <a:gd name="T0" fmla="*/ 0 w 540"/>
                <a:gd name="T1" fmla="*/ 198 h 594"/>
                <a:gd name="T2" fmla="*/ 174 w 540"/>
                <a:gd name="T3" fmla="*/ 108 h 594"/>
                <a:gd name="T4" fmla="*/ 276 w 540"/>
                <a:gd name="T5" fmla="*/ 48 h 594"/>
                <a:gd name="T6" fmla="*/ 468 w 540"/>
                <a:gd name="T7" fmla="*/ 6 h 594"/>
                <a:gd name="T8" fmla="*/ 540 w 540"/>
                <a:gd name="T9" fmla="*/ 0 h 594"/>
                <a:gd name="T10" fmla="*/ 540 w 540"/>
                <a:gd name="T11" fmla="*/ 258 h 594"/>
                <a:gd name="T12" fmla="*/ 378 w 540"/>
                <a:gd name="T13" fmla="*/ 396 h 594"/>
                <a:gd name="T14" fmla="*/ 228 w 540"/>
                <a:gd name="T15" fmla="*/ 516 h 594"/>
                <a:gd name="T16" fmla="*/ 102 w 540"/>
                <a:gd name="T17" fmla="*/ 558 h 594"/>
                <a:gd name="T18" fmla="*/ 0 w 540"/>
                <a:gd name="T19" fmla="*/ 594 h 5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0"/>
                <a:gd name="T31" fmla="*/ 0 h 594"/>
                <a:gd name="T32" fmla="*/ 540 w 540"/>
                <a:gd name="T33" fmla="*/ 594 h 5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0" h="594">
                  <a:moveTo>
                    <a:pt x="0" y="198"/>
                  </a:moveTo>
                  <a:lnTo>
                    <a:pt x="174" y="108"/>
                  </a:lnTo>
                  <a:lnTo>
                    <a:pt x="276" y="48"/>
                  </a:lnTo>
                  <a:lnTo>
                    <a:pt x="468" y="6"/>
                  </a:lnTo>
                  <a:lnTo>
                    <a:pt x="540" y="0"/>
                  </a:lnTo>
                  <a:lnTo>
                    <a:pt x="540" y="258"/>
                  </a:lnTo>
                  <a:lnTo>
                    <a:pt x="378" y="396"/>
                  </a:lnTo>
                  <a:lnTo>
                    <a:pt x="228" y="516"/>
                  </a:lnTo>
                  <a:lnTo>
                    <a:pt x="102" y="558"/>
                  </a:lnTo>
                  <a:lnTo>
                    <a:pt x="0" y="59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32809" name="Freeform 9"/>
          <p:cNvSpPr>
            <a:spLocks/>
          </p:cNvSpPr>
          <p:nvPr/>
        </p:nvSpPr>
        <p:spPr bwMode="auto">
          <a:xfrm>
            <a:off x="523875" y="3590925"/>
            <a:ext cx="5276850" cy="1457325"/>
          </a:xfrm>
          <a:custGeom>
            <a:avLst/>
            <a:gdLst>
              <a:gd name="T0" fmla="*/ 0 w 3324"/>
              <a:gd name="T1" fmla="*/ 690 h 918"/>
              <a:gd name="T2" fmla="*/ 186 w 3324"/>
              <a:gd name="T3" fmla="*/ 660 h 918"/>
              <a:gd name="T4" fmla="*/ 444 w 3324"/>
              <a:gd name="T5" fmla="*/ 582 h 918"/>
              <a:gd name="T6" fmla="*/ 636 w 3324"/>
              <a:gd name="T7" fmla="*/ 528 h 918"/>
              <a:gd name="T8" fmla="*/ 852 w 3324"/>
              <a:gd name="T9" fmla="*/ 492 h 918"/>
              <a:gd name="T10" fmla="*/ 1032 w 3324"/>
              <a:gd name="T11" fmla="*/ 438 h 918"/>
              <a:gd name="T12" fmla="*/ 1242 w 3324"/>
              <a:gd name="T13" fmla="*/ 408 h 918"/>
              <a:gd name="T14" fmla="*/ 1482 w 3324"/>
              <a:gd name="T15" fmla="*/ 342 h 918"/>
              <a:gd name="T16" fmla="*/ 1716 w 3324"/>
              <a:gd name="T17" fmla="*/ 282 h 918"/>
              <a:gd name="T18" fmla="*/ 1968 w 3324"/>
              <a:gd name="T19" fmla="*/ 222 h 918"/>
              <a:gd name="T20" fmla="*/ 2286 w 3324"/>
              <a:gd name="T21" fmla="*/ 156 h 918"/>
              <a:gd name="T22" fmla="*/ 2532 w 3324"/>
              <a:gd name="T23" fmla="*/ 102 h 918"/>
              <a:gd name="T24" fmla="*/ 2766 w 3324"/>
              <a:gd name="T25" fmla="*/ 60 h 918"/>
              <a:gd name="T26" fmla="*/ 3018 w 3324"/>
              <a:gd name="T27" fmla="*/ 24 h 918"/>
              <a:gd name="T28" fmla="*/ 3204 w 3324"/>
              <a:gd name="T29" fmla="*/ 0 h 918"/>
              <a:gd name="T30" fmla="*/ 3324 w 3324"/>
              <a:gd name="T31" fmla="*/ 6 h 918"/>
              <a:gd name="T32" fmla="*/ 3006 w 3324"/>
              <a:gd name="T33" fmla="*/ 84 h 918"/>
              <a:gd name="T34" fmla="*/ 2634 w 3324"/>
              <a:gd name="T35" fmla="*/ 174 h 918"/>
              <a:gd name="T36" fmla="*/ 2232 w 3324"/>
              <a:gd name="T37" fmla="*/ 288 h 918"/>
              <a:gd name="T38" fmla="*/ 1920 w 3324"/>
              <a:gd name="T39" fmla="*/ 348 h 918"/>
              <a:gd name="T40" fmla="*/ 1560 w 3324"/>
              <a:gd name="T41" fmla="*/ 462 h 918"/>
              <a:gd name="T42" fmla="*/ 1218 w 3324"/>
              <a:gd name="T43" fmla="*/ 534 h 918"/>
              <a:gd name="T44" fmla="*/ 876 w 3324"/>
              <a:gd name="T45" fmla="*/ 642 h 918"/>
              <a:gd name="T46" fmla="*/ 552 w 3324"/>
              <a:gd name="T47" fmla="*/ 738 h 918"/>
              <a:gd name="T48" fmla="*/ 294 w 3324"/>
              <a:gd name="T49" fmla="*/ 828 h 918"/>
              <a:gd name="T50" fmla="*/ 18 w 3324"/>
              <a:gd name="T51" fmla="*/ 918 h 91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324"/>
              <a:gd name="T79" fmla="*/ 0 h 918"/>
              <a:gd name="T80" fmla="*/ 3324 w 3324"/>
              <a:gd name="T81" fmla="*/ 918 h 91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324" h="918">
                <a:moveTo>
                  <a:pt x="0" y="690"/>
                </a:moveTo>
                <a:lnTo>
                  <a:pt x="186" y="660"/>
                </a:lnTo>
                <a:lnTo>
                  <a:pt x="444" y="582"/>
                </a:lnTo>
                <a:lnTo>
                  <a:pt x="636" y="528"/>
                </a:lnTo>
                <a:lnTo>
                  <a:pt x="852" y="492"/>
                </a:lnTo>
                <a:lnTo>
                  <a:pt x="1032" y="438"/>
                </a:lnTo>
                <a:lnTo>
                  <a:pt x="1242" y="408"/>
                </a:lnTo>
                <a:lnTo>
                  <a:pt x="1482" y="342"/>
                </a:lnTo>
                <a:lnTo>
                  <a:pt x="1716" y="282"/>
                </a:lnTo>
                <a:lnTo>
                  <a:pt x="1968" y="222"/>
                </a:lnTo>
                <a:lnTo>
                  <a:pt x="2286" y="156"/>
                </a:lnTo>
                <a:lnTo>
                  <a:pt x="2532" y="102"/>
                </a:lnTo>
                <a:lnTo>
                  <a:pt x="2766" y="60"/>
                </a:lnTo>
                <a:lnTo>
                  <a:pt x="3018" y="24"/>
                </a:lnTo>
                <a:lnTo>
                  <a:pt x="3204" y="0"/>
                </a:lnTo>
                <a:lnTo>
                  <a:pt x="3324" y="6"/>
                </a:lnTo>
                <a:lnTo>
                  <a:pt x="3006" y="84"/>
                </a:lnTo>
                <a:lnTo>
                  <a:pt x="2634" y="174"/>
                </a:lnTo>
                <a:lnTo>
                  <a:pt x="2232" y="288"/>
                </a:lnTo>
                <a:lnTo>
                  <a:pt x="1920" y="348"/>
                </a:lnTo>
                <a:lnTo>
                  <a:pt x="1560" y="462"/>
                </a:lnTo>
                <a:lnTo>
                  <a:pt x="1218" y="534"/>
                </a:lnTo>
                <a:lnTo>
                  <a:pt x="876" y="642"/>
                </a:lnTo>
                <a:lnTo>
                  <a:pt x="552" y="738"/>
                </a:lnTo>
                <a:lnTo>
                  <a:pt x="294" y="828"/>
                </a:lnTo>
                <a:lnTo>
                  <a:pt x="18" y="918"/>
                </a:lnTo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43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Tertiary Section</a:t>
            </a:r>
          </a:p>
        </p:txBody>
      </p: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550863" y="2471738"/>
            <a:ext cx="7931150" cy="2568575"/>
            <a:chOff x="438" y="1734"/>
            <a:chExt cx="5280" cy="1710"/>
          </a:xfrm>
        </p:grpSpPr>
        <p:sp>
          <p:nvSpPr>
            <p:cNvPr id="14376" name="Freeform 12"/>
            <p:cNvSpPr>
              <a:spLocks/>
            </p:cNvSpPr>
            <p:nvPr/>
          </p:nvSpPr>
          <p:spPr bwMode="auto">
            <a:xfrm>
              <a:off x="438" y="2394"/>
              <a:ext cx="3840" cy="1050"/>
            </a:xfrm>
            <a:custGeom>
              <a:avLst/>
              <a:gdLst>
                <a:gd name="T0" fmla="*/ 0 w 3840"/>
                <a:gd name="T1" fmla="*/ 1050 h 1050"/>
                <a:gd name="T2" fmla="*/ 198 w 3840"/>
                <a:gd name="T3" fmla="*/ 996 h 1050"/>
                <a:gd name="T4" fmla="*/ 444 w 3840"/>
                <a:gd name="T5" fmla="*/ 906 h 1050"/>
                <a:gd name="T6" fmla="*/ 714 w 3840"/>
                <a:gd name="T7" fmla="*/ 810 h 1050"/>
                <a:gd name="T8" fmla="*/ 1092 w 3840"/>
                <a:gd name="T9" fmla="*/ 708 h 1050"/>
                <a:gd name="T10" fmla="*/ 1362 w 3840"/>
                <a:gd name="T11" fmla="*/ 624 h 1050"/>
                <a:gd name="T12" fmla="*/ 1704 w 3840"/>
                <a:gd name="T13" fmla="*/ 558 h 1050"/>
                <a:gd name="T14" fmla="*/ 1968 w 3840"/>
                <a:gd name="T15" fmla="*/ 474 h 1050"/>
                <a:gd name="T16" fmla="*/ 2220 w 3840"/>
                <a:gd name="T17" fmla="*/ 414 h 1050"/>
                <a:gd name="T18" fmla="*/ 2466 w 3840"/>
                <a:gd name="T19" fmla="*/ 360 h 1050"/>
                <a:gd name="T20" fmla="*/ 2742 w 3840"/>
                <a:gd name="T21" fmla="*/ 294 h 1050"/>
                <a:gd name="T22" fmla="*/ 3006 w 3840"/>
                <a:gd name="T23" fmla="*/ 228 h 1050"/>
                <a:gd name="T24" fmla="*/ 3276 w 3840"/>
                <a:gd name="T25" fmla="*/ 156 h 1050"/>
                <a:gd name="T26" fmla="*/ 3498 w 3840"/>
                <a:gd name="T27" fmla="*/ 108 h 1050"/>
                <a:gd name="T28" fmla="*/ 3720 w 3840"/>
                <a:gd name="T29" fmla="*/ 24 h 1050"/>
                <a:gd name="T30" fmla="*/ 3840 w 3840"/>
                <a:gd name="T31" fmla="*/ 0 h 10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840"/>
                <a:gd name="T49" fmla="*/ 0 h 1050"/>
                <a:gd name="T50" fmla="*/ 3840 w 3840"/>
                <a:gd name="T51" fmla="*/ 1050 h 10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840" h="1050">
                  <a:moveTo>
                    <a:pt x="0" y="1050"/>
                  </a:moveTo>
                  <a:cubicBezTo>
                    <a:pt x="62" y="1035"/>
                    <a:pt x="124" y="1020"/>
                    <a:pt x="198" y="996"/>
                  </a:cubicBezTo>
                  <a:cubicBezTo>
                    <a:pt x="272" y="972"/>
                    <a:pt x="358" y="937"/>
                    <a:pt x="444" y="906"/>
                  </a:cubicBezTo>
                  <a:cubicBezTo>
                    <a:pt x="530" y="875"/>
                    <a:pt x="606" y="843"/>
                    <a:pt x="714" y="810"/>
                  </a:cubicBezTo>
                  <a:cubicBezTo>
                    <a:pt x="822" y="777"/>
                    <a:pt x="984" y="739"/>
                    <a:pt x="1092" y="708"/>
                  </a:cubicBezTo>
                  <a:cubicBezTo>
                    <a:pt x="1200" y="677"/>
                    <a:pt x="1260" y="649"/>
                    <a:pt x="1362" y="624"/>
                  </a:cubicBezTo>
                  <a:cubicBezTo>
                    <a:pt x="1464" y="599"/>
                    <a:pt x="1603" y="583"/>
                    <a:pt x="1704" y="558"/>
                  </a:cubicBezTo>
                  <a:cubicBezTo>
                    <a:pt x="1805" y="533"/>
                    <a:pt x="1882" y="498"/>
                    <a:pt x="1968" y="474"/>
                  </a:cubicBezTo>
                  <a:cubicBezTo>
                    <a:pt x="2054" y="450"/>
                    <a:pt x="2137" y="433"/>
                    <a:pt x="2220" y="414"/>
                  </a:cubicBezTo>
                  <a:cubicBezTo>
                    <a:pt x="2303" y="395"/>
                    <a:pt x="2379" y="380"/>
                    <a:pt x="2466" y="360"/>
                  </a:cubicBezTo>
                  <a:cubicBezTo>
                    <a:pt x="2553" y="340"/>
                    <a:pt x="2652" y="316"/>
                    <a:pt x="2742" y="294"/>
                  </a:cubicBezTo>
                  <a:cubicBezTo>
                    <a:pt x="2832" y="272"/>
                    <a:pt x="2917" y="251"/>
                    <a:pt x="3006" y="228"/>
                  </a:cubicBezTo>
                  <a:cubicBezTo>
                    <a:pt x="3095" y="205"/>
                    <a:pt x="3194" y="176"/>
                    <a:pt x="3276" y="156"/>
                  </a:cubicBezTo>
                  <a:cubicBezTo>
                    <a:pt x="3358" y="136"/>
                    <a:pt x="3424" y="130"/>
                    <a:pt x="3498" y="108"/>
                  </a:cubicBezTo>
                  <a:cubicBezTo>
                    <a:pt x="3572" y="86"/>
                    <a:pt x="3663" y="42"/>
                    <a:pt x="3720" y="24"/>
                  </a:cubicBezTo>
                  <a:cubicBezTo>
                    <a:pt x="3777" y="6"/>
                    <a:pt x="3808" y="3"/>
                    <a:pt x="3840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7" name="Freeform 13"/>
            <p:cNvSpPr>
              <a:spLocks/>
            </p:cNvSpPr>
            <p:nvPr/>
          </p:nvSpPr>
          <p:spPr bwMode="auto">
            <a:xfrm>
              <a:off x="4314" y="1734"/>
              <a:ext cx="1404" cy="654"/>
            </a:xfrm>
            <a:custGeom>
              <a:avLst/>
              <a:gdLst>
                <a:gd name="T0" fmla="*/ 0 w 1404"/>
                <a:gd name="T1" fmla="*/ 654 h 654"/>
                <a:gd name="T2" fmla="*/ 180 w 1404"/>
                <a:gd name="T3" fmla="*/ 606 h 654"/>
                <a:gd name="T4" fmla="*/ 432 w 1404"/>
                <a:gd name="T5" fmla="*/ 528 h 654"/>
                <a:gd name="T6" fmla="*/ 618 w 1404"/>
                <a:gd name="T7" fmla="*/ 456 h 654"/>
                <a:gd name="T8" fmla="*/ 804 w 1404"/>
                <a:gd name="T9" fmla="*/ 372 h 654"/>
                <a:gd name="T10" fmla="*/ 918 w 1404"/>
                <a:gd name="T11" fmla="*/ 330 h 654"/>
                <a:gd name="T12" fmla="*/ 1056 w 1404"/>
                <a:gd name="T13" fmla="*/ 282 h 654"/>
                <a:gd name="T14" fmla="*/ 1158 w 1404"/>
                <a:gd name="T15" fmla="*/ 222 h 654"/>
                <a:gd name="T16" fmla="*/ 1266 w 1404"/>
                <a:gd name="T17" fmla="*/ 126 h 654"/>
                <a:gd name="T18" fmla="*/ 1344 w 1404"/>
                <a:gd name="T19" fmla="*/ 66 h 654"/>
                <a:gd name="T20" fmla="*/ 1404 w 1404"/>
                <a:gd name="T21" fmla="*/ 0 h 6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04"/>
                <a:gd name="T34" fmla="*/ 0 h 654"/>
                <a:gd name="T35" fmla="*/ 1404 w 1404"/>
                <a:gd name="T36" fmla="*/ 654 h 6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04" h="654">
                  <a:moveTo>
                    <a:pt x="0" y="654"/>
                  </a:moveTo>
                  <a:cubicBezTo>
                    <a:pt x="54" y="640"/>
                    <a:pt x="108" y="627"/>
                    <a:pt x="180" y="606"/>
                  </a:cubicBezTo>
                  <a:cubicBezTo>
                    <a:pt x="252" y="585"/>
                    <a:pt x="359" y="553"/>
                    <a:pt x="432" y="528"/>
                  </a:cubicBezTo>
                  <a:cubicBezTo>
                    <a:pt x="505" y="503"/>
                    <a:pt x="556" y="482"/>
                    <a:pt x="618" y="456"/>
                  </a:cubicBezTo>
                  <a:cubicBezTo>
                    <a:pt x="680" y="430"/>
                    <a:pt x="754" y="393"/>
                    <a:pt x="804" y="372"/>
                  </a:cubicBezTo>
                  <a:cubicBezTo>
                    <a:pt x="854" y="351"/>
                    <a:pt x="876" y="345"/>
                    <a:pt x="918" y="330"/>
                  </a:cubicBezTo>
                  <a:cubicBezTo>
                    <a:pt x="960" y="315"/>
                    <a:pt x="1016" y="300"/>
                    <a:pt x="1056" y="282"/>
                  </a:cubicBezTo>
                  <a:cubicBezTo>
                    <a:pt x="1096" y="264"/>
                    <a:pt x="1123" y="248"/>
                    <a:pt x="1158" y="222"/>
                  </a:cubicBezTo>
                  <a:cubicBezTo>
                    <a:pt x="1193" y="196"/>
                    <a:pt x="1235" y="152"/>
                    <a:pt x="1266" y="126"/>
                  </a:cubicBezTo>
                  <a:cubicBezTo>
                    <a:pt x="1297" y="100"/>
                    <a:pt x="1321" y="87"/>
                    <a:pt x="1344" y="66"/>
                  </a:cubicBezTo>
                  <a:cubicBezTo>
                    <a:pt x="1367" y="45"/>
                    <a:pt x="1385" y="22"/>
                    <a:pt x="1404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541338" y="3589338"/>
            <a:ext cx="5308600" cy="1397000"/>
            <a:chOff x="341" y="2261"/>
            <a:chExt cx="3344" cy="880"/>
          </a:xfrm>
        </p:grpSpPr>
        <p:sp>
          <p:nvSpPr>
            <p:cNvPr id="14371" name="Freeform 15"/>
            <p:cNvSpPr>
              <a:spLocks/>
            </p:cNvSpPr>
            <p:nvPr/>
          </p:nvSpPr>
          <p:spPr bwMode="auto">
            <a:xfrm>
              <a:off x="3192" y="2261"/>
              <a:ext cx="493" cy="108"/>
            </a:xfrm>
            <a:custGeom>
              <a:avLst/>
              <a:gdLst>
                <a:gd name="T0" fmla="*/ 0 w 522"/>
                <a:gd name="T1" fmla="*/ 114 h 114"/>
                <a:gd name="T2" fmla="*/ 270 w 522"/>
                <a:gd name="T3" fmla="*/ 42 h 114"/>
                <a:gd name="T4" fmla="*/ 522 w 522"/>
                <a:gd name="T5" fmla="*/ 0 h 114"/>
                <a:gd name="T6" fmla="*/ 0 60000 65536"/>
                <a:gd name="T7" fmla="*/ 0 60000 65536"/>
                <a:gd name="T8" fmla="*/ 0 60000 65536"/>
                <a:gd name="T9" fmla="*/ 0 w 522"/>
                <a:gd name="T10" fmla="*/ 0 h 114"/>
                <a:gd name="T11" fmla="*/ 522 w 522"/>
                <a:gd name="T12" fmla="*/ 114 h 1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2" h="114">
                  <a:moveTo>
                    <a:pt x="0" y="114"/>
                  </a:moveTo>
                  <a:lnTo>
                    <a:pt x="270" y="42"/>
                  </a:lnTo>
                  <a:lnTo>
                    <a:pt x="52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2" name="Freeform 16"/>
            <p:cNvSpPr>
              <a:spLocks/>
            </p:cNvSpPr>
            <p:nvPr/>
          </p:nvSpPr>
          <p:spPr bwMode="auto">
            <a:xfrm>
              <a:off x="2868" y="2295"/>
              <a:ext cx="437" cy="74"/>
            </a:xfrm>
            <a:custGeom>
              <a:avLst/>
              <a:gdLst>
                <a:gd name="T0" fmla="*/ 0 w 462"/>
                <a:gd name="T1" fmla="*/ 78 h 78"/>
                <a:gd name="T2" fmla="*/ 306 w 462"/>
                <a:gd name="T3" fmla="*/ 42 h 78"/>
                <a:gd name="T4" fmla="*/ 462 w 462"/>
                <a:gd name="T5" fmla="*/ 0 h 78"/>
                <a:gd name="T6" fmla="*/ 0 60000 65536"/>
                <a:gd name="T7" fmla="*/ 0 60000 65536"/>
                <a:gd name="T8" fmla="*/ 0 60000 65536"/>
                <a:gd name="T9" fmla="*/ 0 w 462"/>
                <a:gd name="T10" fmla="*/ 0 h 78"/>
                <a:gd name="T11" fmla="*/ 462 w 462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78">
                  <a:moveTo>
                    <a:pt x="0" y="78"/>
                  </a:moveTo>
                  <a:lnTo>
                    <a:pt x="306" y="42"/>
                  </a:lnTo>
                  <a:lnTo>
                    <a:pt x="46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3" name="Freeform 17"/>
            <p:cNvSpPr>
              <a:spLocks/>
            </p:cNvSpPr>
            <p:nvPr/>
          </p:nvSpPr>
          <p:spPr bwMode="auto">
            <a:xfrm>
              <a:off x="2607" y="2431"/>
              <a:ext cx="409" cy="86"/>
            </a:xfrm>
            <a:custGeom>
              <a:avLst/>
              <a:gdLst>
                <a:gd name="T0" fmla="*/ 0 w 432"/>
                <a:gd name="T1" fmla="*/ 90 h 90"/>
                <a:gd name="T2" fmla="*/ 276 w 432"/>
                <a:gd name="T3" fmla="*/ 30 h 90"/>
                <a:gd name="T4" fmla="*/ 432 w 432"/>
                <a:gd name="T5" fmla="*/ 0 h 90"/>
                <a:gd name="T6" fmla="*/ 0 60000 65536"/>
                <a:gd name="T7" fmla="*/ 0 60000 65536"/>
                <a:gd name="T8" fmla="*/ 0 60000 65536"/>
                <a:gd name="T9" fmla="*/ 0 w 432"/>
                <a:gd name="T10" fmla="*/ 0 h 90"/>
                <a:gd name="T11" fmla="*/ 432 w 432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" h="90">
                  <a:moveTo>
                    <a:pt x="0" y="90"/>
                  </a:moveTo>
                  <a:lnTo>
                    <a:pt x="276" y="30"/>
                  </a:lnTo>
                  <a:lnTo>
                    <a:pt x="43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4" name="Freeform 18"/>
            <p:cNvSpPr>
              <a:spLocks/>
            </p:cNvSpPr>
            <p:nvPr/>
          </p:nvSpPr>
          <p:spPr bwMode="auto">
            <a:xfrm>
              <a:off x="517" y="2937"/>
              <a:ext cx="466" cy="125"/>
            </a:xfrm>
            <a:custGeom>
              <a:avLst/>
              <a:gdLst>
                <a:gd name="T0" fmla="*/ 492 w 492"/>
                <a:gd name="T1" fmla="*/ 0 h 132"/>
                <a:gd name="T2" fmla="*/ 222 w 492"/>
                <a:gd name="T3" fmla="*/ 84 h 132"/>
                <a:gd name="T4" fmla="*/ 72 w 492"/>
                <a:gd name="T5" fmla="*/ 114 h 132"/>
                <a:gd name="T6" fmla="*/ 0 w 492"/>
                <a:gd name="T7" fmla="*/ 132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2"/>
                <a:gd name="T13" fmla="*/ 0 h 132"/>
                <a:gd name="T14" fmla="*/ 492 w 492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2" h="132">
                  <a:moveTo>
                    <a:pt x="492" y="0"/>
                  </a:moveTo>
                  <a:lnTo>
                    <a:pt x="222" y="84"/>
                  </a:lnTo>
                  <a:lnTo>
                    <a:pt x="72" y="114"/>
                  </a:lnTo>
                  <a:lnTo>
                    <a:pt x="0" y="13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5" name="Freeform 19"/>
            <p:cNvSpPr>
              <a:spLocks/>
            </p:cNvSpPr>
            <p:nvPr/>
          </p:nvSpPr>
          <p:spPr bwMode="auto">
            <a:xfrm>
              <a:off x="341" y="3096"/>
              <a:ext cx="188" cy="45"/>
            </a:xfrm>
            <a:custGeom>
              <a:avLst/>
              <a:gdLst>
                <a:gd name="T0" fmla="*/ 198 w 198"/>
                <a:gd name="T1" fmla="*/ 0 h 48"/>
                <a:gd name="T2" fmla="*/ 42 w 198"/>
                <a:gd name="T3" fmla="*/ 48 h 48"/>
                <a:gd name="T4" fmla="*/ 0 w 198"/>
                <a:gd name="T5" fmla="*/ 48 h 48"/>
                <a:gd name="T6" fmla="*/ 0 60000 65536"/>
                <a:gd name="T7" fmla="*/ 0 60000 65536"/>
                <a:gd name="T8" fmla="*/ 0 60000 65536"/>
                <a:gd name="T9" fmla="*/ 0 w 198"/>
                <a:gd name="T10" fmla="*/ 0 h 48"/>
                <a:gd name="T11" fmla="*/ 198 w 19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8" h="48">
                  <a:moveTo>
                    <a:pt x="198" y="0"/>
                  </a:moveTo>
                  <a:lnTo>
                    <a:pt x="42" y="48"/>
                  </a:lnTo>
                  <a:lnTo>
                    <a:pt x="0" y="4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4346" name="Freeform 20"/>
          <p:cNvSpPr>
            <a:spLocks/>
          </p:cNvSpPr>
          <p:nvPr/>
        </p:nvSpPr>
        <p:spPr bwMode="auto">
          <a:xfrm>
            <a:off x="5913438" y="3292475"/>
            <a:ext cx="747712" cy="233363"/>
          </a:xfrm>
          <a:custGeom>
            <a:avLst/>
            <a:gdLst>
              <a:gd name="T0" fmla="*/ 0 w 498"/>
              <a:gd name="T1" fmla="*/ 156 h 156"/>
              <a:gd name="T2" fmla="*/ 318 w 498"/>
              <a:gd name="T3" fmla="*/ 60 h 156"/>
              <a:gd name="T4" fmla="*/ 498 w 498"/>
              <a:gd name="T5" fmla="*/ 0 h 156"/>
              <a:gd name="T6" fmla="*/ 0 60000 65536"/>
              <a:gd name="T7" fmla="*/ 0 60000 65536"/>
              <a:gd name="T8" fmla="*/ 0 60000 65536"/>
              <a:gd name="T9" fmla="*/ 0 w 498"/>
              <a:gd name="T10" fmla="*/ 0 h 156"/>
              <a:gd name="T11" fmla="*/ 498 w 498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8" h="156">
                <a:moveTo>
                  <a:pt x="0" y="156"/>
                </a:moveTo>
                <a:lnTo>
                  <a:pt x="318" y="60"/>
                </a:lnTo>
                <a:lnTo>
                  <a:pt x="498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47" name="Freeform 21"/>
          <p:cNvSpPr>
            <a:spLocks/>
          </p:cNvSpPr>
          <p:nvPr/>
        </p:nvSpPr>
        <p:spPr bwMode="auto">
          <a:xfrm>
            <a:off x="5516563" y="3300413"/>
            <a:ext cx="919162" cy="261937"/>
          </a:xfrm>
          <a:custGeom>
            <a:avLst/>
            <a:gdLst>
              <a:gd name="T0" fmla="*/ 0 w 612"/>
              <a:gd name="T1" fmla="*/ 174 h 174"/>
              <a:gd name="T2" fmla="*/ 300 w 612"/>
              <a:gd name="T3" fmla="*/ 102 h 174"/>
              <a:gd name="T4" fmla="*/ 612 w 612"/>
              <a:gd name="T5" fmla="*/ 0 h 174"/>
              <a:gd name="T6" fmla="*/ 0 60000 65536"/>
              <a:gd name="T7" fmla="*/ 0 60000 65536"/>
              <a:gd name="T8" fmla="*/ 0 60000 65536"/>
              <a:gd name="T9" fmla="*/ 0 w 612"/>
              <a:gd name="T10" fmla="*/ 0 h 174"/>
              <a:gd name="T11" fmla="*/ 612 w 612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2" h="174">
                <a:moveTo>
                  <a:pt x="0" y="174"/>
                </a:moveTo>
                <a:lnTo>
                  <a:pt x="300" y="102"/>
                </a:lnTo>
                <a:lnTo>
                  <a:pt x="61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48" name="Freeform 22"/>
          <p:cNvSpPr>
            <a:spLocks/>
          </p:cNvSpPr>
          <p:nvPr/>
        </p:nvSpPr>
        <p:spPr bwMode="auto">
          <a:xfrm>
            <a:off x="4903788" y="3373438"/>
            <a:ext cx="1082675" cy="269875"/>
          </a:xfrm>
          <a:custGeom>
            <a:avLst/>
            <a:gdLst>
              <a:gd name="T0" fmla="*/ 0 w 720"/>
              <a:gd name="T1" fmla="*/ 180 h 180"/>
              <a:gd name="T2" fmla="*/ 144 w 720"/>
              <a:gd name="T3" fmla="*/ 126 h 180"/>
              <a:gd name="T4" fmla="*/ 372 w 720"/>
              <a:gd name="T5" fmla="*/ 96 h 180"/>
              <a:gd name="T6" fmla="*/ 606 w 720"/>
              <a:gd name="T7" fmla="*/ 30 h 180"/>
              <a:gd name="T8" fmla="*/ 720 w 720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0"/>
              <a:gd name="T16" fmla="*/ 0 h 180"/>
              <a:gd name="T17" fmla="*/ 720 w 720"/>
              <a:gd name="T18" fmla="*/ 180 h 1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0" h="180">
                <a:moveTo>
                  <a:pt x="0" y="180"/>
                </a:moveTo>
                <a:lnTo>
                  <a:pt x="144" y="126"/>
                </a:lnTo>
                <a:lnTo>
                  <a:pt x="372" y="96"/>
                </a:lnTo>
                <a:lnTo>
                  <a:pt x="606" y="30"/>
                </a:lnTo>
                <a:lnTo>
                  <a:pt x="720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49" name="Freeform 23"/>
          <p:cNvSpPr>
            <a:spLocks/>
          </p:cNvSpPr>
          <p:nvPr/>
        </p:nvSpPr>
        <p:spPr bwMode="auto">
          <a:xfrm>
            <a:off x="4489450" y="3363913"/>
            <a:ext cx="982663" cy="352425"/>
          </a:xfrm>
          <a:custGeom>
            <a:avLst/>
            <a:gdLst>
              <a:gd name="T0" fmla="*/ 0 w 654"/>
              <a:gd name="T1" fmla="*/ 234 h 234"/>
              <a:gd name="T2" fmla="*/ 252 w 654"/>
              <a:gd name="T3" fmla="*/ 156 h 234"/>
              <a:gd name="T4" fmla="*/ 492 w 654"/>
              <a:gd name="T5" fmla="*/ 72 h 234"/>
              <a:gd name="T6" fmla="*/ 654 w 654"/>
              <a:gd name="T7" fmla="*/ 0 h 234"/>
              <a:gd name="T8" fmla="*/ 0 60000 65536"/>
              <a:gd name="T9" fmla="*/ 0 60000 65536"/>
              <a:gd name="T10" fmla="*/ 0 60000 65536"/>
              <a:gd name="T11" fmla="*/ 0 60000 65536"/>
              <a:gd name="T12" fmla="*/ 0 w 654"/>
              <a:gd name="T13" fmla="*/ 0 h 234"/>
              <a:gd name="T14" fmla="*/ 654 w 654"/>
              <a:gd name="T15" fmla="*/ 234 h 2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4" h="234">
                <a:moveTo>
                  <a:pt x="0" y="234"/>
                </a:moveTo>
                <a:lnTo>
                  <a:pt x="252" y="156"/>
                </a:lnTo>
                <a:lnTo>
                  <a:pt x="492" y="72"/>
                </a:lnTo>
                <a:lnTo>
                  <a:pt x="654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50" name="Freeform 24"/>
          <p:cNvSpPr>
            <a:spLocks/>
          </p:cNvSpPr>
          <p:nvPr/>
        </p:nvSpPr>
        <p:spPr bwMode="auto">
          <a:xfrm>
            <a:off x="676275" y="3552825"/>
            <a:ext cx="5267325" cy="1104900"/>
          </a:xfrm>
          <a:custGeom>
            <a:avLst/>
            <a:gdLst>
              <a:gd name="T0" fmla="*/ 3318 w 3318"/>
              <a:gd name="T1" fmla="*/ 0 h 696"/>
              <a:gd name="T2" fmla="*/ 3084 w 3318"/>
              <a:gd name="T3" fmla="*/ 30 h 696"/>
              <a:gd name="T4" fmla="*/ 2874 w 3318"/>
              <a:gd name="T5" fmla="*/ 42 h 696"/>
              <a:gd name="T6" fmla="*/ 2640 w 3318"/>
              <a:gd name="T7" fmla="*/ 78 h 696"/>
              <a:gd name="T8" fmla="*/ 2370 w 3318"/>
              <a:gd name="T9" fmla="*/ 120 h 696"/>
              <a:gd name="T10" fmla="*/ 2064 w 3318"/>
              <a:gd name="T11" fmla="*/ 186 h 696"/>
              <a:gd name="T12" fmla="*/ 1770 w 3318"/>
              <a:gd name="T13" fmla="*/ 258 h 696"/>
              <a:gd name="T14" fmla="*/ 1614 w 3318"/>
              <a:gd name="T15" fmla="*/ 294 h 696"/>
              <a:gd name="T16" fmla="*/ 1428 w 3318"/>
              <a:gd name="T17" fmla="*/ 336 h 696"/>
              <a:gd name="T18" fmla="*/ 1314 w 3318"/>
              <a:gd name="T19" fmla="*/ 372 h 696"/>
              <a:gd name="T20" fmla="*/ 1086 w 3318"/>
              <a:gd name="T21" fmla="*/ 426 h 696"/>
              <a:gd name="T22" fmla="*/ 954 w 3318"/>
              <a:gd name="T23" fmla="*/ 432 h 696"/>
              <a:gd name="T24" fmla="*/ 858 w 3318"/>
              <a:gd name="T25" fmla="*/ 474 h 696"/>
              <a:gd name="T26" fmla="*/ 672 w 3318"/>
              <a:gd name="T27" fmla="*/ 522 h 696"/>
              <a:gd name="T28" fmla="*/ 606 w 3318"/>
              <a:gd name="T29" fmla="*/ 540 h 696"/>
              <a:gd name="T30" fmla="*/ 480 w 3318"/>
              <a:gd name="T31" fmla="*/ 552 h 696"/>
              <a:gd name="T32" fmla="*/ 246 w 3318"/>
              <a:gd name="T33" fmla="*/ 618 h 696"/>
              <a:gd name="T34" fmla="*/ 0 w 3318"/>
              <a:gd name="T35" fmla="*/ 696 h 6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318"/>
              <a:gd name="T55" fmla="*/ 0 h 696"/>
              <a:gd name="T56" fmla="*/ 3318 w 3318"/>
              <a:gd name="T57" fmla="*/ 696 h 6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318" h="696">
                <a:moveTo>
                  <a:pt x="3318" y="0"/>
                </a:moveTo>
                <a:cubicBezTo>
                  <a:pt x="3238" y="11"/>
                  <a:pt x="3158" y="23"/>
                  <a:pt x="3084" y="30"/>
                </a:cubicBezTo>
                <a:cubicBezTo>
                  <a:pt x="3010" y="37"/>
                  <a:pt x="2948" y="34"/>
                  <a:pt x="2874" y="42"/>
                </a:cubicBezTo>
                <a:cubicBezTo>
                  <a:pt x="2800" y="50"/>
                  <a:pt x="2724" y="65"/>
                  <a:pt x="2640" y="78"/>
                </a:cubicBezTo>
                <a:cubicBezTo>
                  <a:pt x="2556" y="91"/>
                  <a:pt x="2466" y="102"/>
                  <a:pt x="2370" y="120"/>
                </a:cubicBezTo>
                <a:cubicBezTo>
                  <a:pt x="2274" y="138"/>
                  <a:pt x="2164" y="163"/>
                  <a:pt x="2064" y="186"/>
                </a:cubicBezTo>
                <a:cubicBezTo>
                  <a:pt x="1964" y="209"/>
                  <a:pt x="1845" y="240"/>
                  <a:pt x="1770" y="258"/>
                </a:cubicBezTo>
                <a:cubicBezTo>
                  <a:pt x="1695" y="276"/>
                  <a:pt x="1671" y="281"/>
                  <a:pt x="1614" y="294"/>
                </a:cubicBezTo>
                <a:cubicBezTo>
                  <a:pt x="1557" y="307"/>
                  <a:pt x="1478" y="323"/>
                  <a:pt x="1428" y="336"/>
                </a:cubicBezTo>
                <a:cubicBezTo>
                  <a:pt x="1378" y="349"/>
                  <a:pt x="1371" y="357"/>
                  <a:pt x="1314" y="372"/>
                </a:cubicBezTo>
                <a:cubicBezTo>
                  <a:pt x="1257" y="387"/>
                  <a:pt x="1146" y="416"/>
                  <a:pt x="1086" y="426"/>
                </a:cubicBezTo>
                <a:cubicBezTo>
                  <a:pt x="1026" y="436"/>
                  <a:pt x="992" y="424"/>
                  <a:pt x="954" y="432"/>
                </a:cubicBezTo>
                <a:cubicBezTo>
                  <a:pt x="916" y="440"/>
                  <a:pt x="905" y="459"/>
                  <a:pt x="858" y="474"/>
                </a:cubicBezTo>
                <a:cubicBezTo>
                  <a:pt x="811" y="489"/>
                  <a:pt x="714" y="511"/>
                  <a:pt x="672" y="522"/>
                </a:cubicBezTo>
                <a:cubicBezTo>
                  <a:pt x="630" y="533"/>
                  <a:pt x="638" y="535"/>
                  <a:pt x="606" y="540"/>
                </a:cubicBezTo>
                <a:cubicBezTo>
                  <a:pt x="574" y="545"/>
                  <a:pt x="540" y="539"/>
                  <a:pt x="480" y="552"/>
                </a:cubicBezTo>
                <a:cubicBezTo>
                  <a:pt x="420" y="565"/>
                  <a:pt x="326" y="594"/>
                  <a:pt x="246" y="618"/>
                </a:cubicBezTo>
                <a:cubicBezTo>
                  <a:pt x="166" y="642"/>
                  <a:pt x="83" y="669"/>
                  <a:pt x="0" y="696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6" name="Group 25"/>
          <p:cNvGrpSpPr>
            <a:grpSpLocks/>
          </p:cNvGrpSpPr>
          <p:nvPr/>
        </p:nvGrpSpPr>
        <p:grpSpPr bwMode="auto">
          <a:xfrm>
            <a:off x="2543175" y="2895600"/>
            <a:ext cx="3162300" cy="1162050"/>
            <a:chOff x="1602" y="1824"/>
            <a:chExt cx="1992" cy="732"/>
          </a:xfrm>
        </p:grpSpPr>
        <p:sp>
          <p:nvSpPr>
            <p:cNvPr id="14365" name="Freeform 26"/>
            <p:cNvSpPr>
              <a:spLocks/>
            </p:cNvSpPr>
            <p:nvPr/>
          </p:nvSpPr>
          <p:spPr bwMode="auto">
            <a:xfrm>
              <a:off x="1602" y="2388"/>
              <a:ext cx="648" cy="168"/>
            </a:xfrm>
            <a:custGeom>
              <a:avLst/>
              <a:gdLst>
                <a:gd name="T0" fmla="*/ 648 w 648"/>
                <a:gd name="T1" fmla="*/ 0 h 168"/>
                <a:gd name="T2" fmla="*/ 522 w 648"/>
                <a:gd name="T3" fmla="*/ 12 h 168"/>
                <a:gd name="T4" fmla="*/ 366 w 648"/>
                <a:gd name="T5" fmla="*/ 66 h 168"/>
                <a:gd name="T6" fmla="*/ 168 w 648"/>
                <a:gd name="T7" fmla="*/ 126 h 168"/>
                <a:gd name="T8" fmla="*/ 0 w 648"/>
                <a:gd name="T9" fmla="*/ 168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8"/>
                <a:gd name="T16" fmla="*/ 0 h 168"/>
                <a:gd name="T17" fmla="*/ 648 w 648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8" h="168">
                  <a:moveTo>
                    <a:pt x="648" y="0"/>
                  </a:moveTo>
                  <a:lnTo>
                    <a:pt x="522" y="12"/>
                  </a:lnTo>
                  <a:lnTo>
                    <a:pt x="366" y="66"/>
                  </a:lnTo>
                  <a:lnTo>
                    <a:pt x="168" y="126"/>
                  </a:lnTo>
                  <a:lnTo>
                    <a:pt x="0" y="16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6" name="Freeform 27"/>
            <p:cNvSpPr>
              <a:spLocks/>
            </p:cNvSpPr>
            <p:nvPr/>
          </p:nvSpPr>
          <p:spPr bwMode="auto">
            <a:xfrm>
              <a:off x="1655" y="2226"/>
              <a:ext cx="1039" cy="280"/>
            </a:xfrm>
            <a:custGeom>
              <a:avLst/>
              <a:gdLst>
                <a:gd name="T0" fmla="*/ 1039 w 1039"/>
                <a:gd name="T1" fmla="*/ 0 h 280"/>
                <a:gd name="T2" fmla="*/ 841 w 1039"/>
                <a:gd name="T3" fmla="*/ 36 h 280"/>
                <a:gd name="T4" fmla="*/ 625 w 1039"/>
                <a:gd name="T5" fmla="*/ 90 h 280"/>
                <a:gd name="T6" fmla="*/ 331 w 1039"/>
                <a:gd name="T7" fmla="*/ 180 h 280"/>
                <a:gd name="T8" fmla="*/ 55 w 1039"/>
                <a:gd name="T9" fmla="*/ 264 h 280"/>
                <a:gd name="T10" fmla="*/ 1 w 1039"/>
                <a:gd name="T11" fmla="*/ 276 h 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9"/>
                <a:gd name="T19" fmla="*/ 0 h 280"/>
                <a:gd name="T20" fmla="*/ 1039 w 1039"/>
                <a:gd name="T21" fmla="*/ 280 h 2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9" h="280">
                  <a:moveTo>
                    <a:pt x="1039" y="0"/>
                  </a:moveTo>
                  <a:cubicBezTo>
                    <a:pt x="974" y="10"/>
                    <a:pt x="910" y="21"/>
                    <a:pt x="841" y="36"/>
                  </a:cubicBezTo>
                  <a:cubicBezTo>
                    <a:pt x="772" y="51"/>
                    <a:pt x="710" y="66"/>
                    <a:pt x="625" y="90"/>
                  </a:cubicBezTo>
                  <a:cubicBezTo>
                    <a:pt x="540" y="114"/>
                    <a:pt x="426" y="151"/>
                    <a:pt x="331" y="180"/>
                  </a:cubicBezTo>
                  <a:cubicBezTo>
                    <a:pt x="236" y="209"/>
                    <a:pt x="110" y="248"/>
                    <a:pt x="55" y="264"/>
                  </a:cubicBezTo>
                  <a:cubicBezTo>
                    <a:pt x="0" y="280"/>
                    <a:pt x="0" y="278"/>
                    <a:pt x="1" y="276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7" name="Freeform 28"/>
            <p:cNvSpPr>
              <a:spLocks/>
            </p:cNvSpPr>
            <p:nvPr/>
          </p:nvSpPr>
          <p:spPr bwMode="auto">
            <a:xfrm>
              <a:off x="1938" y="2142"/>
              <a:ext cx="912" cy="246"/>
            </a:xfrm>
            <a:custGeom>
              <a:avLst/>
              <a:gdLst>
                <a:gd name="T0" fmla="*/ 912 w 912"/>
                <a:gd name="T1" fmla="*/ 0 h 246"/>
                <a:gd name="T2" fmla="*/ 558 w 912"/>
                <a:gd name="T3" fmla="*/ 84 h 246"/>
                <a:gd name="T4" fmla="*/ 258 w 912"/>
                <a:gd name="T5" fmla="*/ 162 h 246"/>
                <a:gd name="T6" fmla="*/ 0 w 912"/>
                <a:gd name="T7" fmla="*/ 246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2"/>
                <a:gd name="T13" fmla="*/ 0 h 246"/>
                <a:gd name="T14" fmla="*/ 912 w 912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2" h="246">
                  <a:moveTo>
                    <a:pt x="912" y="0"/>
                  </a:moveTo>
                  <a:lnTo>
                    <a:pt x="558" y="84"/>
                  </a:lnTo>
                  <a:lnTo>
                    <a:pt x="258" y="162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8" name="Freeform 29"/>
            <p:cNvSpPr>
              <a:spLocks/>
            </p:cNvSpPr>
            <p:nvPr/>
          </p:nvSpPr>
          <p:spPr bwMode="auto">
            <a:xfrm>
              <a:off x="2250" y="1926"/>
              <a:ext cx="1122" cy="288"/>
            </a:xfrm>
            <a:custGeom>
              <a:avLst/>
              <a:gdLst>
                <a:gd name="T0" fmla="*/ 1122 w 1122"/>
                <a:gd name="T1" fmla="*/ 0 h 288"/>
                <a:gd name="T2" fmla="*/ 720 w 1122"/>
                <a:gd name="T3" fmla="*/ 90 h 288"/>
                <a:gd name="T4" fmla="*/ 312 w 1122"/>
                <a:gd name="T5" fmla="*/ 210 h 288"/>
                <a:gd name="T6" fmla="*/ 0 w 1122"/>
                <a:gd name="T7" fmla="*/ 288 h 2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2"/>
                <a:gd name="T13" fmla="*/ 0 h 288"/>
                <a:gd name="T14" fmla="*/ 1122 w 1122"/>
                <a:gd name="T15" fmla="*/ 288 h 2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2" h="288">
                  <a:moveTo>
                    <a:pt x="1122" y="0"/>
                  </a:moveTo>
                  <a:lnTo>
                    <a:pt x="720" y="90"/>
                  </a:lnTo>
                  <a:lnTo>
                    <a:pt x="312" y="210"/>
                  </a:lnTo>
                  <a:lnTo>
                    <a:pt x="0" y="28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9" name="Freeform 30"/>
            <p:cNvSpPr>
              <a:spLocks/>
            </p:cNvSpPr>
            <p:nvPr/>
          </p:nvSpPr>
          <p:spPr bwMode="auto">
            <a:xfrm>
              <a:off x="2052" y="1992"/>
              <a:ext cx="1140" cy="312"/>
            </a:xfrm>
            <a:custGeom>
              <a:avLst/>
              <a:gdLst>
                <a:gd name="T0" fmla="*/ 1140 w 1140"/>
                <a:gd name="T1" fmla="*/ 0 h 312"/>
                <a:gd name="T2" fmla="*/ 852 w 1140"/>
                <a:gd name="T3" fmla="*/ 96 h 312"/>
                <a:gd name="T4" fmla="*/ 438 w 1140"/>
                <a:gd name="T5" fmla="*/ 198 h 312"/>
                <a:gd name="T6" fmla="*/ 0 w 1140"/>
                <a:gd name="T7" fmla="*/ 312 h 3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0"/>
                <a:gd name="T13" fmla="*/ 0 h 312"/>
                <a:gd name="T14" fmla="*/ 1140 w 1140"/>
                <a:gd name="T15" fmla="*/ 312 h 3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0" h="312">
                  <a:moveTo>
                    <a:pt x="1140" y="0"/>
                  </a:moveTo>
                  <a:lnTo>
                    <a:pt x="852" y="96"/>
                  </a:lnTo>
                  <a:lnTo>
                    <a:pt x="438" y="198"/>
                  </a:lnTo>
                  <a:lnTo>
                    <a:pt x="0" y="312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70" name="Freeform 31"/>
            <p:cNvSpPr>
              <a:spLocks/>
            </p:cNvSpPr>
            <p:nvPr/>
          </p:nvSpPr>
          <p:spPr bwMode="auto">
            <a:xfrm>
              <a:off x="2442" y="1824"/>
              <a:ext cx="1152" cy="300"/>
            </a:xfrm>
            <a:custGeom>
              <a:avLst/>
              <a:gdLst>
                <a:gd name="T0" fmla="*/ 1152 w 1152"/>
                <a:gd name="T1" fmla="*/ 0 h 300"/>
                <a:gd name="T2" fmla="*/ 714 w 1152"/>
                <a:gd name="T3" fmla="*/ 114 h 300"/>
                <a:gd name="T4" fmla="*/ 342 w 1152"/>
                <a:gd name="T5" fmla="*/ 216 h 300"/>
                <a:gd name="T6" fmla="*/ 0 w 1152"/>
                <a:gd name="T7" fmla="*/ 30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300"/>
                <a:gd name="T14" fmla="*/ 1152 w 1152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300">
                  <a:moveTo>
                    <a:pt x="1152" y="0"/>
                  </a:moveTo>
                  <a:lnTo>
                    <a:pt x="714" y="114"/>
                  </a:lnTo>
                  <a:lnTo>
                    <a:pt x="342" y="216"/>
                  </a:lnTo>
                  <a:lnTo>
                    <a:pt x="0" y="300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" name="Group 32"/>
          <p:cNvGrpSpPr>
            <a:grpSpLocks/>
          </p:cNvGrpSpPr>
          <p:nvPr/>
        </p:nvGrpSpPr>
        <p:grpSpPr bwMode="auto">
          <a:xfrm>
            <a:off x="7591425" y="2114550"/>
            <a:ext cx="857250" cy="504825"/>
            <a:chOff x="4782" y="1332"/>
            <a:chExt cx="540" cy="318"/>
          </a:xfrm>
        </p:grpSpPr>
        <p:sp>
          <p:nvSpPr>
            <p:cNvPr id="14362" name="Freeform 33"/>
            <p:cNvSpPr>
              <a:spLocks/>
            </p:cNvSpPr>
            <p:nvPr/>
          </p:nvSpPr>
          <p:spPr bwMode="auto">
            <a:xfrm>
              <a:off x="4782" y="1356"/>
              <a:ext cx="324" cy="246"/>
            </a:xfrm>
            <a:custGeom>
              <a:avLst/>
              <a:gdLst>
                <a:gd name="T0" fmla="*/ 324 w 324"/>
                <a:gd name="T1" fmla="*/ 0 h 246"/>
                <a:gd name="T2" fmla="*/ 186 w 324"/>
                <a:gd name="T3" fmla="*/ 120 h 246"/>
                <a:gd name="T4" fmla="*/ 0 w 324"/>
                <a:gd name="T5" fmla="*/ 246 h 246"/>
                <a:gd name="T6" fmla="*/ 0 60000 65536"/>
                <a:gd name="T7" fmla="*/ 0 60000 65536"/>
                <a:gd name="T8" fmla="*/ 0 60000 65536"/>
                <a:gd name="T9" fmla="*/ 0 w 324"/>
                <a:gd name="T10" fmla="*/ 0 h 246"/>
                <a:gd name="T11" fmla="*/ 324 w 324"/>
                <a:gd name="T12" fmla="*/ 246 h 2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4" h="246">
                  <a:moveTo>
                    <a:pt x="324" y="0"/>
                  </a:moveTo>
                  <a:lnTo>
                    <a:pt x="186" y="120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3" name="Freeform 34"/>
            <p:cNvSpPr>
              <a:spLocks/>
            </p:cNvSpPr>
            <p:nvPr/>
          </p:nvSpPr>
          <p:spPr bwMode="auto">
            <a:xfrm>
              <a:off x="4794" y="1350"/>
              <a:ext cx="396" cy="294"/>
            </a:xfrm>
            <a:custGeom>
              <a:avLst/>
              <a:gdLst>
                <a:gd name="T0" fmla="*/ 396 w 396"/>
                <a:gd name="T1" fmla="*/ 0 h 294"/>
                <a:gd name="T2" fmla="*/ 276 w 396"/>
                <a:gd name="T3" fmla="*/ 90 h 294"/>
                <a:gd name="T4" fmla="*/ 0 w 396"/>
                <a:gd name="T5" fmla="*/ 294 h 294"/>
                <a:gd name="T6" fmla="*/ 0 60000 65536"/>
                <a:gd name="T7" fmla="*/ 0 60000 65536"/>
                <a:gd name="T8" fmla="*/ 0 60000 65536"/>
                <a:gd name="T9" fmla="*/ 0 w 396"/>
                <a:gd name="T10" fmla="*/ 0 h 294"/>
                <a:gd name="T11" fmla="*/ 396 w 396"/>
                <a:gd name="T12" fmla="*/ 294 h 29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6" h="294">
                  <a:moveTo>
                    <a:pt x="396" y="0"/>
                  </a:moveTo>
                  <a:lnTo>
                    <a:pt x="276" y="90"/>
                  </a:lnTo>
                  <a:lnTo>
                    <a:pt x="0" y="294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364" name="Freeform 35"/>
            <p:cNvSpPr>
              <a:spLocks/>
            </p:cNvSpPr>
            <p:nvPr/>
          </p:nvSpPr>
          <p:spPr bwMode="auto">
            <a:xfrm>
              <a:off x="4860" y="1332"/>
              <a:ext cx="462" cy="318"/>
            </a:xfrm>
            <a:custGeom>
              <a:avLst/>
              <a:gdLst>
                <a:gd name="T0" fmla="*/ 462 w 462"/>
                <a:gd name="T1" fmla="*/ 0 h 318"/>
                <a:gd name="T2" fmla="*/ 312 w 462"/>
                <a:gd name="T3" fmla="*/ 78 h 318"/>
                <a:gd name="T4" fmla="*/ 0 w 462"/>
                <a:gd name="T5" fmla="*/ 318 h 318"/>
                <a:gd name="T6" fmla="*/ 0 60000 65536"/>
                <a:gd name="T7" fmla="*/ 0 60000 65536"/>
                <a:gd name="T8" fmla="*/ 0 60000 65536"/>
                <a:gd name="T9" fmla="*/ 0 w 462"/>
                <a:gd name="T10" fmla="*/ 0 h 318"/>
                <a:gd name="T11" fmla="*/ 462 w 462"/>
                <a:gd name="T12" fmla="*/ 318 h 3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318">
                  <a:moveTo>
                    <a:pt x="462" y="0"/>
                  </a:moveTo>
                  <a:lnTo>
                    <a:pt x="312" y="78"/>
                  </a:lnTo>
                  <a:lnTo>
                    <a:pt x="0" y="31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4353" name="Freeform 36"/>
          <p:cNvSpPr>
            <a:spLocks/>
          </p:cNvSpPr>
          <p:nvPr/>
        </p:nvSpPr>
        <p:spPr bwMode="auto">
          <a:xfrm>
            <a:off x="1314450" y="2028825"/>
            <a:ext cx="7153275" cy="2409825"/>
          </a:xfrm>
          <a:custGeom>
            <a:avLst/>
            <a:gdLst>
              <a:gd name="T0" fmla="*/ 4506 w 4506"/>
              <a:gd name="T1" fmla="*/ 0 h 1518"/>
              <a:gd name="T2" fmla="*/ 4284 w 4506"/>
              <a:gd name="T3" fmla="*/ 54 h 1518"/>
              <a:gd name="T4" fmla="*/ 4110 w 4506"/>
              <a:gd name="T5" fmla="*/ 144 h 1518"/>
              <a:gd name="T6" fmla="*/ 3912 w 4506"/>
              <a:gd name="T7" fmla="*/ 204 h 1518"/>
              <a:gd name="T8" fmla="*/ 3744 w 4506"/>
              <a:gd name="T9" fmla="*/ 264 h 1518"/>
              <a:gd name="T10" fmla="*/ 3300 w 4506"/>
              <a:gd name="T11" fmla="*/ 378 h 1518"/>
              <a:gd name="T12" fmla="*/ 2952 w 4506"/>
              <a:gd name="T13" fmla="*/ 504 h 1518"/>
              <a:gd name="T14" fmla="*/ 2688 w 4506"/>
              <a:gd name="T15" fmla="*/ 600 h 1518"/>
              <a:gd name="T16" fmla="*/ 2406 w 4506"/>
              <a:gd name="T17" fmla="*/ 702 h 1518"/>
              <a:gd name="T18" fmla="*/ 2136 w 4506"/>
              <a:gd name="T19" fmla="*/ 810 h 1518"/>
              <a:gd name="T20" fmla="*/ 2010 w 4506"/>
              <a:gd name="T21" fmla="*/ 912 h 1518"/>
              <a:gd name="T22" fmla="*/ 1866 w 4506"/>
              <a:gd name="T23" fmla="*/ 948 h 1518"/>
              <a:gd name="T24" fmla="*/ 1644 w 4506"/>
              <a:gd name="T25" fmla="*/ 1014 h 1518"/>
              <a:gd name="T26" fmla="*/ 1440 w 4506"/>
              <a:gd name="T27" fmla="*/ 1086 h 1518"/>
              <a:gd name="T28" fmla="*/ 1344 w 4506"/>
              <a:gd name="T29" fmla="*/ 1128 h 1518"/>
              <a:gd name="T30" fmla="*/ 1164 w 4506"/>
              <a:gd name="T31" fmla="*/ 1188 h 1518"/>
              <a:gd name="T32" fmla="*/ 912 w 4506"/>
              <a:gd name="T33" fmla="*/ 1296 h 1518"/>
              <a:gd name="T34" fmla="*/ 738 w 4506"/>
              <a:gd name="T35" fmla="*/ 1332 h 1518"/>
              <a:gd name="T36" fmla="*/ 624 w 4506"/>
              <a:gd name="T37" fmla="*/ 1344 h 1518"/>
              <a:gd name="T38" fmla="*/ 480 w 4506"/>
              <a:gd name="T39" fmla="*/ 1374 h 1518"/>
              <a:gd name="T40" fmla="*/ 360 w 4506"/>
              <a:gd name="T41" fmla="*/ 1410 h 1518"/>
              <a:gd name="T42" fmla="*/ 228 w 4506"/>
              <a:gd name="T43" fmla="*/ 1464 h 1518"/>
              <a:gd name="T44" fmla="*/ 90 w 4506"/>
              <a:gd name="T45" fmla="*/ 1488 h 1518"/>
              <a:gd name="T46" fmla="*/ 0 w 4506"/>
              <a:gd name="T47" fmla="*/ 1518 h 151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506"/>
              <a:gd name="T73" fmla="*/ 0 h 1518"/>
              <a:gd name="T74" fmla="*/ 4506 w 4506"/>
              <a:gd name="T75" fmla="*/ 1518 h 151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506" h="1518">
                <a:moveTo>
                  <a:pt x="4506" y="0"/>
                </a:moveTo>
                <a:cubicBezTo>
                  <a:pt x="4428" y="15"/>
                  <a:pt x="4350" y="30"/>
                  <a:pt x="4284" y="54"/>
                </a:cubicBezTo>
                <a:cubicBezTo>
                  <a:pt x="4218" y="78"/>
                  <a:pt x="4172" y="119"/>
                  <a:pt x="4110" y="144"/>
                </a:cubicBezTo>
                <a:cubicBezTo>
                  <a:pt x="4048" y="169"/>
                  <a:pt x="3973" y="184"/>
                  <a:pt x="3912" y="204"/>
                </a:cubicBezTo>
                <a:cubicBezTo>
                  <a:pt x="3851" y="224"/>
                  <a:pt x="3846" y="235"/>
                  <a:pt x="3744" y="264"/>
                </a:cubicBezTo>
                <a:cubicBezTo>
                  <a:pt x="3642" y="293"/>
                  <a:pt x="3432" y="338"/>
                  <a:pt x="3300" y="378"/>
                </a:cubicBezTo>
                <a:cubicBezTo>
                  <a:pt x="3168" y="418"/>
                  <a:pt x="3054" y="467"/>
                  <a:pt x="2952" y="504"/>
                </a:cubicBezTo>
                <a:cubicBezTo>
                  <a:pt x="2850" y="541"/>
                  <a:pt x="2779" y="567"/>
                  <a:pt x="2688" y="600"/>
                </a:cubicBezTo>
                <a:cubicBezTo>
                  <a:pt x="2597" y="633"/>
                  <a:pt x="2498" y="667"/>
                  <a:pt x="2406" y="702"/>
                </a:cubicBezTo>
                <a:cubicBezTo>
                  <a:pt x="2314" y="737"/>
                  <a:pt x="2202" y="775"/>
                  <a:pt x="2136" y="810"/>
                </a:cubicBezTo>
                <a:cubicBezTo>
                  <a:pt x="2070" y="845"/>
                  <a:pt x="2055" y="889"/>
                  <a:pt x="2010" y="912"/>
                </a:cubicBezTo>
                <a:cubicBezTo>
                  <a:pt x="1965" y="935"/>
                  <a:pt x="1927" y="931"/>
                  <a:pt x="1866" y="948"/>
                </a:cubicBezTo>
                <a:cubicBezTo>
                  <a:pt x="1805" y="965"/>
                  <a:pt x="1715" y="991"/>
                  <a:pt x="1644" y="1014"/>
                </a:cubicBezTo>
                <a:cubicBezTo>
                  <a:pt x="1573" y="1037"/>
                  <a:pt x="1490" y="1067"/>
                  <a:pt x="1440" y="1086"/>
                </a:cubicBezTo>
                <a:cubicBezTo>
                  <a:pt x="1390" y="1105"/>
                  <a:pt x="1390" y="1111"/>
                  <a:pt x="1344" y="1128"/>
                </a:cubicBezTo>
                <a:cubicBezTo>
                  <a:pt x="1298" y="1145"/>
                  <a:pt x="1236" y="1160"/>
                  <a:pt x="1164" y="1188"/>
                </a:cubicBezTo>
                <a:cubicBezTo>
                  <a:pt x="1092" y="1216"/>
                  <a:pt x="983" y="1272"/>
                  <a:pt x="912" y="1296"/>
                </a:cubicBezTo>
                <a:cubicBezTo>
                  <a:pt x="841" y="1320"/>
                  <a:pt x="786" y="1324"/>
                  <a:pt x="738" y="1332"/>
                </a:cubicBezTo>
                <a:cubicBezTo>
                  <a:pt x="690" y="1340"/>
                  <a:pt x="667" y="1337"/>
                  <a:pt x="624" y="1344"/>
                </a:cubicBezTo>
                <a:cubicBezTo>
                  <a:pt x="581" y="1351"/>
                  <a:pt x="524" y="1363"/>
                  <a:pt x="480" y="1374"/>
                </a:cubicBezTo>
                <a:cubicBezTo>
                  <a:pt x="436" y="1385"/>
                  <a:pt x="402" y="1395"/>
                  <a:pt x="360" y="1410"/>
                </a:cubicBezTo>
                <a:cubicBezTo>
                  <a:pt x="318" y="1425"/>
                  <a:pt x="273" y="1451"/>
                  <a:pt x="228" y="1464"/>
                </a:cubicBezTo>
                <a:cubicBezTo>
                  <a:pt x="183" y="1477"/>
                  <a:pt x="128" y="1479"/>
                  <a:pt x="90" y="1488"/>
                </a:cubicBezTo>
                <a:cubicBezTo>
                  <a:pt x="52" y="1497"/>
                  <a:pt x="26" y="1507"/>
                  <a:pt x="0" y="1518"/>
                </a:cubicBezTo>
              </a:path>
            </a:pathLst>
          </a:custGeom>
          <a:noFill/>
          <a:ln w="28575" cap="flat" cmpd="sng">
            <a:solidFill>
              <a:srgbClr val="FFFF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54" name="Text Box 37"/>
          <p:cNvSpPr txBox="1">
            <a:spLocks noChangeArrowheads="1"/>
          </p:cNvSpPr>
          <p:nvPr/>
        </p:nvSpPr>
        <p:spPr bwMode="auto">
          <a:xfrm>
            <a:off x="8523288" y="2301875"/>
            <a:ext cx="620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WB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rial" pitchFamily="34" charset="0"/>
              </a:rPr>
              <a:t>Multiple</a:t>
            </a:r>
          </a:p>
        </p:txBody>
      </p:sp>
      <p:sp>
        <p:nvSpPr>
          <p:cNvPr id="14355" name="Freeform 38"/>
          <p:cNvSpPr>
            <a:spLocks/>
          </p:cNvSpPr>
          <p:nvPr/>
        </p:nvSpPr>
        <p:spPr bwMode="auto">
          <a:xfrm>
            <a:off x="8578850" y="2178050"/>
            <a:ext cx="385763" cy="203200"/>
          </a:xfrm>
          <a:custGeom>
            <a:avLst/>
            <a:gdLst>
              <a:gd name="T0" fmla="*/ 0 w 243"/>
              <a:gd name="T1" fmla="*/ 36 h 128"/>
              <a:gd name="T2" fmla="*/ 216 w 243"/>
              <a:gd name="T3" fmla="*/ 8 h 128"/>
              <a:gd name="T4" fmla="*/ 160 w 243"/>
              <a:gd name="T5" fmla="*/ 84 h 128"/>
              <a:gd name="T6" fmla="*/ 172 w 243"/>
              <a:gd name="T7" fmla="*/ 128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243"/>
              <a:gd name="T13" fmla="*/ 0 h 128"/>
              <a:gd name="T14" fmla="*/ 243 w 243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3" h="128">
                <a:moveTo>
                  <a:pt x="0" y="36"/>
                </a:moveTo>
                <a:cubicBezTo>
                  <a:pt x="94" y="18"/>
                  <a:pt x="189" y="0"/>
                  <a:pt x="216" y="8"/>
                </a:cubicBezTo>
                <a:cubicBezTo>
                  <a:pt x="243" y="16"/>
                  <a:pt x="167" y="64"/>
                  <a:pt x="160" y="84"/>
                </a:cubicBezTo>
                <a:cubicBezTo>
                  <a:pt x="153" y="104"/>
                  <a:pt x="162" y="116"/>
                  <a:pt x="172" y="128"/>
                </a:cubicBez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4358" name="Text Box 41"/>
          <p:cNvSpPr txBox="1">
            <a:spLocks noChangeArrowheads="1"/>
          </p:cNvSpPr>
          <p:nvPr/>
        </p:nvSpPr>
        <p:spPr bwMode="auto">
          <a:xfrm>
            <a:off x="2581275" y="4268788"/>
            <a:ext cx="4651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FF0000"/>
                </a:solidFill>
                <a:latin typeface="Arial" pitchFamily="34" charset="0"/>
              </a:rPr>
              <a:t>SB</a:t>
            </a:r>
            <a:endParaRPr lang="en-US" sz="10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4359" name="Text Box 42"/>
          <p:cNvSpPr txBox="1">
            <a:spLocks noChangeArrowheads="1"/>
          </p:cNvSpPr>
          <p:nvPr/>
        </p:nvSpPr>
        <p:spPr bwMode="auto">
          <a:xfrm>
            <a:off x="134938" y="4506913"/>
            <a:ext cx="465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DS</a:t>
            </a:r>
            <a:endParaRPr lang="en-US" sz="10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4360" name="Text Box 43"/>
          <p:cNvSpPr txBox="1">
            <a:spLocks noChangeArrowheads="1"/>
          </p:cNvSpPr>
          <p:nvPr/>
        </p:nvSpPr>
        <p:spPr bwMode="auto">
          <a:xfrm>
            <a:off x="6519863" y="2435225"/>
            <a:ext cx="4651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FF0000"/>
                </a:solidFill>
                <a:latin typeface="Arial" pitchFamily="34" charset="0"/>
              </a:rPr>
              <a:t>SB</a:t>
            </a:r>
            <a:endParaRPr lang="en-US" sz="1000" dirty="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14361" name="Text Box 44"/>
          <p:cNvSpPr txBox="1">
            <a:spLocks noChangeArrowheads="1"/>
          </p:cNvSpPr>
          <p:nvPr/>
        </p:nvSpPr>
        <p:spPr bwMode="auto">
          <a:xfrm>
            <a:off x="5629275" y="5106988"/>
            <a:ext cx="2659063" cy="581025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SB = Sequence Boundary</a:t>
            </a:r>
          </a:p>
          <a:p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DS = Downlap Surface</a:t>
            </a:r>
            <a:endParaRPr lang="en-US" sz="1000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9935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2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5" t="22917" r="1790" b="1895"/>
          <a:stretch>
            <a:fillRect/>
          </a:stretch>
        </p:blipFill>
        <p:spPr bwMode="auto">
          <a:xfrm>
            <a:off x="533400" y="1127125"/>
            <a:ext cx="8120063" cy="4729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33400" y="2173288"/>
            <a:ext cx="7458075" cy="2206625"/>
            <a:chOff x="336" y="1413"/>
            <a:chExt cx="4605" cy="1485"/>
          </a:xfrm>
        </p:grpSpPr>
        <p:sp>
          <p:nvSpPr>
            <p:cNvPr id="15420" name="Freeform 4"/>
            <p:cNvSpPr>
              <a:spLocks/>
            </p:cNvSpPr>
            <p:nvPr/>
          </p:nvSpPr>
          <p:spPr bwMode="auto">
            <a:xfrm>
              <a:off x="336" y="1452"/>
              <a:ext cx="4296" cy="1446"/>
            </a:xfrm>
            <a:custGeom>
              <a:avLst/>
              <a:gdLst>
                <a:gd name="T0" fmla="*/ 0 w 4296"/>
                <a:gd name="T1" fmla="*/ 1446 h 1446"/>
                <a:gd name="T2" fmla="*/ 348 w 4296"/>
                <a:gd name="T3" fmla="*/ 1356 h 1446"/>
                <a:gd name="T4" fmla="*/ 690 w 4296"/>
                <a:gd name="T5" fmla="*/ 1266 h 1446"/>
                <a:gd name="T6" fmla="*/ 918 w 4296"/>
                <a:gd name="T7" fmla="*/ 1212 h 1446"/>
                <a:gd name="T8" fmla="*/ 1056 w 4296"/>
                <a:gd name="T9" fmla="*/ 1170 h 1446"/>
                <a:gd name="T10" fmla="*/ 1230 w 4296"/>
                <a:gd name="T11" fmla="*/ 1158 h 1446"/>
                <a:gd name="T12" fmla="*/ 1434 w 4296"/>
                <a:gd name="T13" fmla="*/ 1098 h 1446"/>
                <a:gd name="T14" fmla="*/ 1674 w 4296"/>
                <a:gd name="T15" fmla="*/ 1014 h 1446"/>
                <a:gd name="T16" fmla="*/ 1884 w 4296"/>
                <a:gd name="T17" fmla="*/ 942 h 1446"/>
                <a:gd name="T18" fmla="*/ 2160 w 4296"/>
                <a:gd name="T19" fmla="*/ 828 h 1446"/>
                <a:gd name="T20" fmla="*/ 2448 w 4296"/>
                <a:gd name="T21" fmla="*/ 738 h 1446"/>
                <a:gd name="T22" fmla="*/ 2616 w 4296"/>
                <a:gd name="T23" fmla="*/ 666 h 1446"/>
                <a:gd name="T24" fmla="*/ 2886 w 4296"/>
                <a:gd name="T25" fmla="*/ 540 h 1446"/>
                <a:gd name="T26" fmla="*/ 3264 w 4296"/>
                <a:gd name="T27" fmla="*/ 396 h 1446"/>
                <a:gd name="T28" fmla="*/ 3594 w 4296"/>
                <a:gd name="T29" fmla="*/ 270 h 1446"/>
                <a:gd name="T30" fmla="*/ 3888 w 4296"/>
                <a:gd name="T31" fmla="*/ 180 h 1446"/>
                <a:gd name="T32" fmla="*/ 4134 w 4296"/>
                <a:gd name="T33" fmla="*/ 114 h 1446"/>
                <a:gd name="T34" fmla="*/ 4296 w 4296"/>
                <a:gd name="T35" fmla="*/ 78 h 1446"/>
                <a:gd name="T36" fmla="*/ 4251 w 4296"/>
                <a:gd name="T37" fmla="*/ 0 h 1446"/>
                <a:gd name="T38" fmla="*/ 3204 w 4296"/>
                <a:gd name="T39" fmla="*/ 300 h 1446"/>
                <a:gd name="T40" fmla="*/ 2898 w 4296"/>
                <a:gd name="T41" fmla="*/ 366 h 1446"/>
                <a:gd name="T42" fmla="*/ 2586 w 4296"/>
                <a:gd name="T43" fmla="*/ 432 h 1446"/>
                <a:gd name="T44" fmla="*/ 2286 w 4296"/>
                <a:gd name="T45" fmla="*/ 504 h 1446"/>
                <a:gd name="T46" fmla="*/ 2088 w 4296"/>
                <a:gd name="T47" fmla="*/ 534 h 1446"/>
                <a:gd name="T48" fmla="*/ 1728 w 4296"/>
                <a:gd name="T49" fmla="*/ 642 h 1446"/>
                <a:gd name="T50" fmla="*/ 1368 w 4296"/>
                <a:gd name="T51" fmla="*/ 744 h 1446"/>
                <a:gd name="T52" fmla="*/ 1002 w 4296"/>
                <a:gd name="T53" fmla="*/ 846 h 1446"/>
                <a:gd name="T54" fmla="*/ 702 w 4296"/>
                <a:gd name="T55" fmla="*/ 924 h 1446"/>
                <a:gd name="T56" fmla="*/ 378 w 4296"/>
                <a:gd name="T57" fmla="*/ 1002 h 1446"/>
                <a:gd name="T58" fmla="*/ 12 w 4296"/>
                <a:gd name="T59" fmla="*/ 1080 h 144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4296"/>
                <a:gd name="T91" fmla="*/ 0 h 1446"/>
                <a:gd name="T92" fmla="*/ 4296 w 4296"/>
                <a:gd name="T93" fmla="*/ 1446 h 144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4296" h="1446">
                  <a:moveTo>
                    <a:pt x="0" y="1446"/>
                  </a:moveTo>
                  <a:lnTo>
                    <a:pt x="348" y="1356"/>
                  </a:lnTo>
                  <a:lnTo>
                    <a:pt x="690" y="1266"/>
                  </a:lnTo>
                  <a:lnTo>
                    <a:pt x="918" y="1212"/>
                  </a:lnTo>
                  <a:lnTo>
                    <a:pt x="1056" y="1170"/>
                  </a:lnTo>
                  <a:lnTo>
                    <a:pt x="1230" y="1158"/>
                  </a:lnTo>
                  <a:lnTo>
                    <a:pt x="1434" y="1098"/>
                  </a:lnTo>
                  <a:lnTo>
                    <a:pt x="1674" y="1014"/>
                  </a:lnTo>
                  <a:lnTo>
                    <a:pt x="1884" y="942"/>
                  </a:lnTo>
                  <a:lnTo>
                    <a:pt x="2160" y="828"/>
                  </a:lnTo>
                  <a:lnTo>
                    <a:pt x="2448" y="738"/>
                  </a:lnTo>
                  <a:lnTo>
                    <a:pt x="2616" y="666"/>
                  </a:lnTo>
                  <a:lnTo>
                    <a:pt x="2886" y="540"/>
                  </a:lnTo>
                  <a:lnTo>
                    <a:pt x="3264" y="396"/>
                  </a:lnTo>
                  <a:lnTo>
                    <a:pt x="3594" y="270"/>
                  </a:lnTo>
                  <a:lnTo>
                    <a:pt x="3888" y="180"/>
                  </a:lnTo>
                  <a:lnTo>
                    <a:pt x="4134" y="114"/>
                  </a:lnTo>
                  <a:lnTo>
                    <a:pt x="4296" y="78"/>
                  </a:lnTo>
                  <a:lnTo>
                    <a:pt x="4251" y="0"/>
                  </a:lnTo>
                  <a:lnTo>
                    <a:pt x="3204" y="300"/>
                  </a:lnTo>
                  <a:lnTo>
                    <a:pt x="2898" y="366"/>
                  </a:lnTo>
                  <a:lnTo>
                    <a:pt x="2586" y="432"/>
                  </a:lnTo>
                  <a:lnTo>
                    <a:pt x="2286" y="504"/>
                  </a:lnTo>
                  <a:lnTo>
                    <a:pt x="2088" y="534"/>
                  </a:lnTo>
                  <a:lnTo>
                    <a:pt x="1728" y="642"/>
                  </a:lnTo>
                  <a:lnTo>
                    <a:pt x="1368" y="744"/>
                  </a:lnTo>
                  <a:lnTo>
                    <a:pt x="1002" y="846"/>
                  </a:lnTo>
                  <a:lnTo>
                    <a:pt x="702" y="924"/>
                  </a:lnTo>
                  <a:lnTo>
                    <a:pt x="378" y="1002"/>
                  </a:lnTo>
                  <a:lnTo>
                    <a:pt x="12" y="1080"/>
                  </a:lnTo>
                </a:path>
              </a:pathLst>
            </a:custGeom>
            <a:solidFill>
              <a:srgbClr val="FF99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21" name="Freeform 5"/>
            <p:cNvSpPr>
              <a:spLocks/>
            </p:cNvSpPr>
            <p:nvPr/>
          </p:nvSpPr>
          <p:spPr bwMode="auto">
            <a:xfrm>
              <a:off x="4593" y="1413"/>
              <a:ext cx="348" cy="99"/>
            </a:xfrm>
            <a:custGeom>
              <a:avLst/>
              <a:gdLst>
                <a:gd name="T0" fmla="*/ 0 w 348"/>
                <a:gd name="T1" fmla="*/ 57 h 99"/>
                <a:gd name="T2" fmla="*/ 171 w 348"/>
                <a:gd name="T3" fmla="*/ 24 h 99"/>
                <a:gd name="T4" fmla="*/ 348 w 348"/>
                <a:gd name="T5" fmla="*/ 0 h 99"/>
                <a:gd name="T6" fmla="*/ 273 w 348"/>
                <a:gd name="T7" fmla="*/ 36 h 99"/>
                <a:gd name="T8" fmla="*/ 174 w 348"/>
                <a:gd name="T9" fmla="*/ 63 h 99"/>
                <a:gd name="T10" fmla="*/ 96 w 348"/>
                <a:gd name="T11" fmla="*/ 78 h 99"/>
                <a:gd name="T12" fmla="*/ 24 w 348"/>
                <a:gd name="T13" fmla="*/ 99 h 9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99"/>
                <a:gd name="T23" fmla="*/ 348 w 348"/>
                <a:gd name="T24" fmla="*/ 99 h 9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99">
                  <a:moveTo>
                    <a:pt x="0" y="57"/>
                  </a:moveTo>
                  <a:lnTo>
                    <a:pt x="171" y="24"/>
                  </a:lnTo>
                  <a:lnTo>
                    <a:pt x="348" y="0"/>
                  </a:lnTo>
                  <a:lnTo>
                    <a:pt x="273" y="36"/>
                  </a:lnTo>
                  <a:lnTo>
                    <a:pt x="174" y="63"/>
                  </a:lnTo>
                  <a:lnTo>
                    <a:pt x="96" y="78"/>
                  </a:lnTo>
                  <a:lnTo>
                    <a:pt x="24" y="99"/>
                  </a:lnTo>
                </a:path>
              </a:pathLst>
            </a:custGeom>
            <a:solidFill>
              <a:srgbClr val="FF99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533400" y="1989138"/>
            <a:ext cx="8151813" cy="2471737"/>
            <a:chOff x="336" y="1290"/>
            <a:chExt cx="5034" cy="1662"/>
          </a:xfrm>
        </p:grpSpPr>
        <p:sp>
          <p:nvSpPr>
            <p:cNvPr id="15418" name="Freeform 7"/>
            <p:cNvSpPr>
              <a:spLocks/>
            </p:cNvSpPr>
            <p:nvPr/>
          </p:nvSpPr>
          <p:spPr bwMode="auto">
            <a:xfrm>
              <a:off x="336" y="1488"/>
              <a:ext cx="4494" cy="1464"/>
            </a:xfrm>
            <a:custGeom>
              <a:avLst/>
              <a:gdLst>
                <a:gd name="T0" fmla="*/ 0 w 4494"/>
                <a:gd name="T1" fmla="*/ 1422 h 1464"/>
                <a:gd name="T2" fmla="*/ 348 w 4494"/>
                <a:gd name="T3" fmla="*/ 1326 h 1464"/>
                <a:gd name="T4" fmla="*/ 630 w 4494"/>
                <a:gd name="T5" fmla="*/ 1254 h 1464"/>
                <a:gd name="T6" fmla="*/ 948 w 4494"/>
                <a:gd name="T7" fmla="*/ 1170 h 1464"/>
                <a:gd name="T8" fmla="*/ 1092 w 4494"/>
                <a:gd name="T9" fmla="*/ 1122 h 1464"/>
                <a:gd name="T10" fmla="*/ 1218 w 4494"/>
                <a:gd name="T11" fmla="*/ 1122 h 1464"/>
                <a:gd name="T12" fmla="*/ 1470 w 4494"/>
                <a:gd name="T13" fmla="*/ 1044 h 1464"/>
                <a:gd name="T14" fmla="*/ 1830 w 4494"/>
                <a:gd name="T15" fmla="*/ 918 h 1464"/>
                <a:gd name="T16" fmla="*/ 2070 w 4494"/>
                <a:gd name="T17" fmla="*/ 828 h 1464"/>
                <a:gd name="T18" fmla="*/ 2286 w 4494"/>
                <a:gd name="T19" fmla="*/ 750 h 1464"/>
                <a:gd name="T20" fmla="*/ 2514 w 4494"/>
                <a:gd name="T21" fmla="*/ 690 h 1464"/>
                <a:gd name="T22" fmla="*/ 2766 w 4494"/>
                <a:gd name="T23" fmla="*/ 564 h 1464"/>
                <a:gd name="T24" fmla="*/ 3132 w 4494"/>
                <a:gd name="T25" fmla="*/ 420 h 1464"/>
                <a:gd name="T26" fmla="*/ 3552 w 4494"/>
                <a:gd name="T27" fmla="*/ 246 h 1464"/>
                <a:gd name="T28" fmla="*/ 3918 w 4494"/>
                <a:gd name="T29" fmla="*/ 132 h 1464"/>
                <a:gd name="T30" fmla="*/ 4212 w 4494"/>
                <a:gd name="T31" fmla="*/ 60 h 1464"/>
                <a:gd name="T32" fmla="*/ 4494 w 4494"/>
                <a:gd name="T33" fmla="*/ 0 h 1464"/>
                <a:gd name="T34" fmla="*/ 4494 w 4494"/>
                <a:gd name="T35" fmla="*/ 402 h 1464"/>
                <a:gd name="T36" fmla="*/ 4218 w 4494"/>
                <a:gd name="T37" fmla="*/ 510 h 1464"/>
                <a:gd name="T38" fmla="*/ 3954 w 4494"/>
                <a:gd name="T39" fmla="*/ 612 h 1464"/>
                <a:gd name="T40" fmla="*/ 3642 w 4494"/>
                <a:gd name="T41" fmla="*/ 690 h 1464"/>
                <a:gd name="T42" fmla="*/ 3366 w 4494"/>
                <a:gd name="T43" fmla="*/ 768 h 1464"/>
                <a:gd name="T44" fmla="*/ 3144 w 4494"/>
                <a:gd name="T45" fmla="*/ 786 h 1464"/>
                <a:gd name="T46" fmla="*/ 2892 w 4494"/>
                <a:gd name="T47" fmla="*/ 810 h 1464"/>
                <a:gd name="T48" fmla="*/ 2502 w 4494"/>
                <a:gd name="T49" fmla="*/ 882 h 1464"/>
                <a:gd name="T50" fmla="*/ 2202 w 4494"/>
                <a:gd name="T51" fmla="*/ 942 h 1464"/>
                <a:gd name="T52" fmla="*/ 1818 w 4494"/>
                <a:gd name="T53" fmla="*/ 1020 h 1464"/>
                <a:gd name="T54" fmla="*/ 1560 w 4494"/>
                <a:gd name="T55" fmla="*/ 1092 h 1464"/>
                <a:gd name="T56" fmla="*/ 1296 w 4494"/>
                <a:gd name="T57" fmla="*/ 1158 h 1464"/>
                <a:gd name="T58" fmla="*/ 1020 w 4494"/>
                <a:gd name="T59" fmla="*/ 1218 h 1464"/>
                <a:gd name="T60" fmla="*/ 804 w 4494"/>
                <a:gd name="T61" fmla="*/ 1260 h 1464"/>
                <a:gd name="T62" fmla="*/ 612 w 4494"/>
                <a:gd name="T63" fmla="*/ 1314 h 1464"/>
                <a:gd name="T64" fmla="*/ 306 w 4494"/>
                <a:gd name="T65" fmla="*/ 1386 h 1464"/>
                <a:gd name="T66" fmla="*/ 66 w 4494"/>
                <a:gd name="T67" fmla="*/ 1452 h 1464"/>
                <a:gd name="T68" fmla="*/ 6 w 4494"/>
                <a:gd name="T69" fmla="*/ 1464 h 146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94"/>
                <a:gd name="T106" fmla="*/ 0 h 1464"/>
                <a:gd name="T107" fmla="*/ 4494 w 4494"/>
                <a:gd name="T108" fmla="*/ 1464 h 146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94" h="1464">
                  <a:moveTo>
                    <a:pt x="0" y="1422"/>
                  </a:moveTo>
                  <a:lnTo>
                    <a:pt x="348" y="1326"/>
                  </a:lnTo>
                  <a:lnTo>
                    <a:pt x="630" y="1254"/>
                  </a:lnTo>
                  <a:lnTo>
                    <a:pt x="948" y="1170"/>
                  </a:lnTo>
                  <a:lnTo>
                    <a:pt x="1092" y="1122"/>
                  </a:lnTo>
                  <a:lnTo>
                    <a:pt x="1218" y="1122"/>
                  </a:lnTo>
                  <a:lnTo>
                    <a:pt x="1470" y="1044"/>
                  </a:lnTo>
                  <a:lnTo>
                    <a:pt x="1830" y="918"/>
                  </a:lnTo>
                  <a:lnTo>
                    <a:pt x="2070" y="828"/>
                  </a:lnTo>
                  <a:lnTo>
                    <a:pt x="2286" y="750"/>
                  </a:lnTo>
                  <a:lnTo>
                    <a:pt x="2514" y="690"/>
                  </a:lnTo>
                  <a:lnTo>
                    <a:pt x="2766" y="564"/>
                  </a:lnTo>
                  <a:lnTo>
                    <a:pt x="3132" y="420"/>
                  </a:lnTo>
                  <a:lnTo>
                    <a:pt x="3552" y="246"/>
                  </a:lnTo>
                  <a:lnTo>
                    <a:pt x="3918" y="132"/>
                  </a:lnTo>
                  <a:lnTo>
                    <a:pt x="4212" y="60"/>
                  </a:lnTo>
                  <a:lnTo>
                    <a:pt x="4494" y="0"/>
                  </a:lnTo>
                  <a:lnTo>
                    <a:pt x="4494" y="402"/>
                  </a:lnTo>
                  <a:lnTo>
                    <a:pt x="4218" y="510"/>
                  </a:lnTo>
                  <a:lnTo>
                    <a:pt x="3954" y="612"/>
                  </a:lnTo>
                  <a:lnTo>
                    <a:pt x="3642" y="690"/>
                  </a:lnTo>
                  <a:lnTo>
                    <a:pt x="3366" y="768"/>
                  </a:lnTo>
                  <a:lnTo>
                    <a:pt x="3144" y="786"/>
                  </a:lnTo>
                  <a:lnTo>
                    <a:pt x="2892" y="810"/>
                  </a:lnTo>
                  <a:lnTo>
                    <a:pt x="2502" y="882"/>
                  </a:lnTo>
                  <a:lnTo>
                    <a:pt x="2202" y="942"/>
                  </a:lnTo>
                  <a:lnTo>
                    <a:pt x="1818" y="1020"/>
                  </a:lnTo>
                  <a:lnTo>
                    <a:pt x="1560" y="1092"/>
                  </a:lnTo>
                  <a:lnTo>
                    <a:pt x="1296" y="1158"/>
                  </a:lnTo>
                  <a:lnTo>
                    <a:pt x="1020" y="1218"/>
                  </a:lnTo>
                  <a:lnTo>
                    <a:pt x="804" y="1260"/>
                  </a:lnTo>
                  <a:lnTo>
                    <a:pt x="612" y="1314"/>
                  </a:lnTo>
                  <a:lnTo>
                    <a:pt x="306" y="1386"/>
                  </a:lnTo>
                  <a:lnTo>
                    <a:pt x="66" y="1452"/>
                  </a:lnTo>
                  <a:lnTo>
                    <a:pt x="6" y="146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9" name="Freeform 8"/>
            <p:cNvSpPr>
              <a:spLocks/>
            </p:cNvSpPr>
            <p:nvPr/>
          </p:nvSpPr>
          <p:spPr bwMode="auto">
            <a:xfrm>
              <a:off x="4830" y="1290"/>
              <a:ext cx="540" cy="594"/>
            </a:xfrm>
            <a:custGeom>
              <a:avLst/>
              <a:gdLst>
                <a:gd name="T0" fmla="*/ 0 w 540"/>
                <a:gd name="T1" fmla="*/ 198 h 594"/>
                <a:gd name="T2" fmla="*/ 174 w 540"/>
                <a:gd name="T3" fmla="*/ 108 h 594"/>
                <a:gd name="T4" fmla="*/ 276 w 540"/>
                <a:gd name="T5" fmla="*/ 48 h 594"/>
                <a:gd name="T6" fmla="*/ 468 w 540"/>
                <a:gd name="T7" fmla="*/ 6 h 594"/>
                <a:gd name="T8" fmla="*/ 540 w 540"/>
                <a:gd name="T9" fmla="*/ 0 h 594"/>
                <a:gd name="T10" fmla="*/ 540 w 540"/>
                <a:gd name="T11" fmla="*/ 258 h 594"/>
                <a:gd name="T12" fmla="*/ 378 w 540"/>
                <a:gd name="T13" fmla="*/ 396 h 594"/>
                <a:gd name="T14" fmla="*/ 228 w 540"/>
                <a:gd name="T15" fmla="*/ 516 h 594"/>
                <a:gd name="T16" fmla="*/ 102 w 540"/>
                <a:gd name="T17" fmla="*/ 558 h 594"/>
                <a:gd name="T18" fmla="*/ 0 w 540"/>
                <a:gd name="T19" fmla="*/ 594 h 59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40"/>
                <a:gd name="T31" fmla="*/ 0 h 594"/>
                <a:gd name="T32" fmla="*/ 540 w 540"/>
                <a:gd name="T33" fmla="*/ 594 h 59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40" h="594">
                  <a:moveTo>
                    <a:pt x="0" y="198"/>
                  </a:moveTo>
                  <a:lnTo>
                    <a:pt x="174" y="108"/>
                  </a:lnTo>
                  <a:lnTo>
                    <a:pt x="276" y="48"/>
                  </a:lnTo>
                  <a:lnTo>
                    <a:pt x="468" y="6"/>
                  </a:lnTo>
                  <a:lnTo>
                    <a:pt x="540" y="0"/>
                  </a:lnTo>
                  <a:lnTo>
                    <a:pt x="540" y="258"/>
                  </a:lnTo>
                  <a:lnTo>
                    <a:pt x="378" y="396"/>
                  </a:lnTo>
                  <a:lnTo>
                    <a:pt x="228" y="516"/>
                  </a:lnTo>
                  <a:lnTo>
                    <a:pt x="102" y="558"/>
                  </a:lnTo>
                  <a:lnTo>
                    <a:pt x="0" y="59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66" name="Freeform 9"/>
          <p:cNvSpPr>
            <a:spLocks/>
          </p:cNvSpPr>
          <p:nvPr/>
        </p:nvSpPr>
        <p:spPr bwMode="auto">
          <a:xfrm>
            <a:off x="523875" y="3435350"/>
            <a:ext cx="5383213" cy="1365250"/>
          </a:xfrm>
          <a:custGeom>
            <a:avLst/>
            <a:gdLst>
              <a:gd name="T0" fmla="*/ 0 w 3324"/>
              <a:gd name="T1" fmla="*/ 690 h 918"/>
              <a:gd name="T2" fmla="*/ 186 w 3324"/>
              <a:gd name="T3" fmla="*/ 660 h 918"/>
              <a:gd name="T4" fmla="*/ 444 w 3324"/>
              <a:gd name="T5" fmla="*/ 582 h 918"/>
              <a:gd name="T6" fmla="*/ 636 w 3324"/>
              <a:gd name="T7" fmla="*/ 528 h 918"/>
              <a:gd name="T8" fmla="*/ 852 w 3324"/>
              <a:gd name="T9" fmla="*/ 492 h 918"/>
              <a:gd name="T10" fmla="*/ 1032 w 3324"/>
              <a:gd name="T11" fmla="*/ 438 h 918"/>
              <a:gd name="T12" fmla="*/ 1242 w 3324"/>
              <a:gd name="T13" fmla="*/ 408 h 918"/>
              <a:gd name="T14" fmla="*/ 1482 w 3324"/>
              <a:gd name="T15" fmla="*/ 342 h 918"/>
              <a:gd name="T16" fmla="*/ 1716 w 3324"/>
              <a:gd name="T17" fmla="*/ 282 h 918"/>
              <a:gd name="T18" fmla="*/ 1968 w 3324"/>
              <a:gd name="T19" fmla="*/ 222 h 918"/>
              <a:gd name="T20" fmla="*/ 2286 w 3324"/>
              <a:gd name="T21" fmla="*/ 156 h 918"/>
              <a:gd name="T22" fmla="*/ 2532 w 3324"/>
              <a:gd name="T23" fmla="*/ 102 h 918"/>
              <a:gd name="T24" fmla="*/ 2766 w 3324"/>
              <a:gd name="T25" fmla="*/ 60 h 918"/>
              <a:gd name="T26" fmla="*/ 3018 w 3324"/>
              <a:gd name="T27" fmla="*/ 24 h 918"/>
              <a:gd name="T28" fmla="*/ 3204 w 3324"/>
              <a:gd name="T29" fmla="*/ 0 h 918"/>
              <a:gd name="T30" fmla="*/ 3324 w 3324"/>
              <a:gd name="T31" fmla="*/ 6 h 918"/>
              <a:gd name="T32" fmla="*/ 3006 w 3324"/>
              <a:gd name="T33" fmla="*/ 84 h 918"/>
              <a:gd name="T34" fmla="*/ 2634 w 3324"/>
              <a:gd name="T35" fmla="*/ 174 h 918"/>
              <a:gd name="T36" fmla="*/ 2232 w 3324"/>
              <a:gd name="T37" fmla="*/ 288 h 918"/>
              <a:gd name="T38" fmla="*/ 1920 w 3324"/>
              <a:gd name="T39" fmla="*/ 348 h 918"/>
              <a:gd name="T40" fmla="*/ 1560 w 3324"/>
              <a:gd name="T41" fmla="*/ 462 h 918"/>
              <a:gd name="T42" fmla="*/ 1218 w 3324"/>
              <a:gd name="T43" fmla="*/ 534 h 918"/>
              <a:gd name="T44" fmla="*/ 876 w 3324"/>
              <a:gd name="T45" fmla="*/ 642 h 918"/>
              <a:gd name="T46" fmla="*/ 552 w 3324"/>
              <a:gd name="T47" fmla="*/ 738 h 918"/>
              <a:gd name="T48" fmla="*/ 294 w 3324"/>
              <a:gd name="T49" fmla="*/ 828 h 918"/>
              <a:gd name="T50" fmla="*/ 18 w 3324"/>
              <a:gd name="T51" fmla="*/ 918 h 91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3324"/>
              <a:gd name="T79" fmla="*/ 0 h 918"/>
              <a:gd name="T80" fmla="*/ 3324 w 3324"/>
              <a:gd name="T81" fmla="*/ 918 h 918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3324" h="918">
                <a:moveTo>
                  <a:pt x="0" y="690"/>
                </a:moveTo>
                <a:lnTo>
                  <a:pt x="186" y="660"/>
                </a:lnTo>
                <a:lnTo>
                  <a:pt x="444" y="582"/>
                </a:lnTo>
                <a:lnTo>
                  <a:pt x="636" y="528"/>
                </a:lnTo>
                <a:lnTo>
                  <a:pt x="852" y="492"/>
                </a:lnTo>
                <a:lnTo>
                  <a:pt x="1032" y="438"/>
                </a:lnTo>
                <a:lnTo>
                  <a:pt x="1242" y="408"/>
                </a:lnTo>
                <a:lnTo>
                  <a:pt x="1482" y="342"/>
                </a:lnTo>
                <a:lnTo>
                  <a:pt x="1716" y="282"/>
                </a:lnTo>
                <a:lnTo>
                  <a:pt x="1968" y="222"/>
                </a:lnTo>
                <a:lnTo>
                  <a:pt x="2286" y="156"/>
                </a:lnTo>
                <a:lnTo>
                  <a:pt x="2532" y="102"/>
                </a:lnTo>
                <a:lnTo>
                  <a:pt x="2766" y="60"/>
                </a:lnTo>
                <a:lnTo>
                  <a:pt x="3018" y="24"/>
                </a:lnTo>
                <a:lnTo>
                  <a:pt x="3204" y="0"/>
                </a:lnTo>
                <a:lnTo>
                  <a:pt x="3324" y="6"/>
                </a:lnTo>
                <a:lnTo>
                  <a:pt x="3006" y="84"/>
                </a:lnTo>
                <a:lnTo>
                  <a:pt x="2634" y="174"/>
                </a:lnTo>
                <a:lnTo>
                  <a:pt x="2232" y="288"/>
                </a:lnTo>
                <a:lnTo>
                  <a:pt x="1920" y="348"/>
                </a:lnTo>
                <a:lnTo>
                  <a:pt x="1560" y="462"/>
                </a:lnTo>
                <a:lnTo>
                  <a:pt x="1218" y="534"/>
                </a:lnTo>
                <a:lnTo>
                  <a:pt x="876" y="642"/>
                </a:lnTo>
                <a:lnTo>
                  <a:pt x="552" y="738"/>
                </a:lnTo>
                <a:lnTo>
                  <a:pt x="294" y="828"/>
                </a:lnTo>
                <a:lnTo>
                  <a:pt x="18" y="918"/>
                </a:lnTo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550863" y="2386013"/>
            <a:ext cx="8091487" cy="2406650"/>
            <a:chOff x="438" y="1734"/>
            <a:chExt cx="5280" cy="1710"/>
          </a:xfrm>
        </p:grpSpPr>
        <p:sp>
          <p:nvSpPr>
            <p:cNvPr id="15416" name="Freeform 11"/>
            <p:cNvSpPr>
              <a:spLocks/>
            </p:cNvSpPr>
            <p:nvPr/>
          </p:nvSpPr>
          <p:spPr bwMode="auto">
            <a:xfrm>
              <a:off x="438" y="2394"/>
              <a:ext cx="3840" cy="1050"/>
            </a:xfrm>
            <a:custGeom>
              <a:avLst/>
              <a:gdLst>
                <a:gd name="T0" fmla="*/ 0 w 3840"/>
                <a:gd name="T1" fmla="*/ 1050 h 1050"/>
                <a:gd name="T2" fmla="*/ 198 w 3840"/>
                <a:gd name="T3" fmla="*/ 996 h 1050"/>
                <a:gd name="T4" fmla="*/ 444 w 3840"/>
                <a:gd name="T5" fmla="*/ 906 h 1050"/>
                <a:gd name="T6" fmla="*/ 714 w 3840"/>
                <a:gd name="T7" fmla="*/ 810 h 1050"/>
                <a:gd name="T8" fmla="*/ 1092 w 3840"/>
                <a:gd name="T9" fmla="*/ 708 h 1050"/>
                <a:gd name="T10" fmla="*/ 1362 w 3840"/>
                <a:gd name="T11" fmla="*/ 624 h 1050"/>
                <a:gd name="T12" fmla="*/ 1704 w 3840"/>
                <a:gd name="T13" fmla="*/ 558 h 1050"/>
                <a:gd name="T14" fmla="*/ 1968 w 3840"/>
                <a:gd name="T15" fmla="*/ 474 h 1050"/>
                <a:gd name="T16" fmla="*/ 2220 w 3840"/>
                <a:gd name="T17" fmla="*/ 414 h 1050"/>
                <a:gd name="T18" fmla="*/ 2466 w 3840"/>
                <a:gd name="T19" fmla="*/ 360 h 1050"/>
                <a:gd name="T20" fmla="*/ 2742 w 3840"/>
                <a:gd name="T21" fmla="*/ 294 h 1050"/>
                <a:gd name="T22" fmla="*/ 3006 w 3840"/>
                <a:gd name="T23" fmla="*/ 228 h 1050"/>
                <a:gd name="T24" fmla="*/ 3276 w 3840"/>
                <a:gd name="T25" fmla="*/ 156 h 1050"/>
                <a:gd name="T26" fmla="*/ 3498 w 3840"/>
                <a:gd name="T27" fmla="*/ 108 h 1050"/>
                <a:gd name="T28" fmla="*/ 3720 w 3840"/>
                <a:gd name="T29" fmla="*/ 24 h 1050"/>
                <a:gd name="T30" fmla="*/ 3840 w 3840"/>
                <a:gd name="T31" fmla="*/ 0 h 10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840"/>
                <a:gd name="T49" fmla="*/ 0 h 1050"/>
                <a:gd name="T50" fmla="*/ 3840 w 3840"/>
                <a:gd name="T51" fmla="*/ 1050 h 10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840" h="1050">
                  <a:moveTo>
                    <a:pt x="0" y="1050"/>
                  </a:moveTo>
                  <a:cubicBezTo>
                    <a:pt x="62" y="1035"/>
                    <a:pt x="124" y="1020"/>
                    <a:pt x="198" y="996"/>
                  </a:cubicBezTo>
                  <a:cubicBezTo>
                    <a:pt x="272" y="972"/>
                    <a:pt x="358" y="937"/>
                    <a:pt x="444" y="906"/>
                  </a:cubicBezTo>
                  <a:cubicBezTo>
                    <a:pt x="530" y="875"/>
                    <a:pt x="606" y="843"/>
                    <a:pt x="714" y="810"/>
                  </a:cubicBezTo>
                  <a:cubicBezTo>
                    <a:pt x="822" y="777"/>
                    <a:pt x="984" y="739"/>
                    <a:pt x="1092" y="708"/>
                  </a:cubicBezTo>
                  <a:cubicBezTo>
                    <a:pt x="1200" y="677"/>
                    <a:pt x="1260" y="649"/>
                    <a:pt x="1362" y="624"/>
                  </a:cubicBezTo>
                  <a:cubicBezTo>
                    <a:pt x="1464" y="599"/>
                    <a:pt x="1603" y="583"/>
                    <a:pt x="1704" y="558"/>
                  </a:cubicBezTo>
                  <a:cubicBezTo>
                    <a:pt x="1805" y="533"/>
                    <a:pt x="1882" y="498"/>
                    <a:pt x="1968" y="474"/>
                  </a:cubicBezTo>
                  <a:cubicBezTo>
                    <a:pt x="2054" y="450"/>
                    <a:pt x="2137" y="433"/>
                    <a:pt x="2220" y="414"/>
                  </a:cubicBezTo>
                  <a:cubicBezTo>
                    <a:pt x="2303" y="395"/>
                    <a:pt x="2379" y="380"/>
                    <a:pt x="2466" y="360"/>
                  </a:cubicBezTo>
                  <a:cubicBezTo>
                    <a:pt x="2553" y="340"/>
                    <a:pt x="2652" y="316"/>
                    <a:pt x="2742" y="294"/>
                  </a:cubicBezTo>
                  <a:cubicBezTo>
                    <a:pt x="2832" y="272"/>
                    <a:pt x="2917" y="251"/>
                    <a:pt x="3006" y="228"/>
                  </a:cubicBezTo>
                  <a:cubicBezTo>
                    <a:pt x="3095" y="205"/>
                    <a:pt x="3194" y="176"/>
                    <a:pt x="3276" y="156"/>
                  </a:cubicBezTo>
                  <a:cubicBezTo>
                    <a:pt x="3358" y="136"/>
                    <a:pt x="3424" y="130"/>
                    <a:pt x="3498" y="108"/>
                  </a:cubicBezTo>
                  <a:cubicBezTo>
                    <a:pt x="3572" y="86"/>
                    <a:pt x="3663" y="42"/>
                    <a:pt x="3720" y="24"/>
                  </a:cubicBezTo>
                  <a:cubicBezTo>
                    <a:pt x="3777" y="6"/>
                    <a:pt x="3808" y="3"/>
                    <a:pt x="3840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7" name="Freeform 12"/>
            <p:cNvSpPr>
              <a:spLocks/>
            </p:cNvSpPr>
            <p:nvPr/>
          </p:nvSpPr>
          <p:spPr bwMode="auto">
            <a:xfrm>
              <a:off x="4314" y="1734"/>
              <a:ext cx="1404" cy="654"/>
            </a:xfrm>
            <a:custGeom>
              <a:avLst/>
              <a:gdLst>
                <a:gd name="T0" fmla="*/ 0 w 1404"/>
                <a:gd name="T1" fmla="*/ 654 h 654"/>
                <a:gd name="T2" fmla="*/ 180 w 1404"/>
                <a:gd name="T3" fmla="*/ 606 h 654"/>
                <a:gd name="T4" fmla="*/ 432 w 1404"/>
                <a:gd name="T5" fmla="*/ 528 h 654"/>
                <a:gd name="T6" fmla="*/ 618 w 1404"/>
                <a:gd name="T7" fmla="*/ 456 h 654"/>
                <a:gd name="T8" fmla="*/ 804 w 1404"/>
                <a:gd name="T9" fmla="*/ 372 h 654"/>
                <a:gd name="T10" fmla="*/ 918 w 1404"/>
                <a:gd name="T11" fmla="*/ 330 h 654"/>
                <a:gd name="T12" fmla="*/ 1056 w 1404"/>
                <a:gd name="T13" fmla="*/ 282 h 654"/>
                <a:gd name="T14" fmla="*/ 1158 w 1404"/>
                <a:gd name="T15" fmla="*/ 222 h 654"/>
                <a:gd name="T16" fmla="*/ 1266 w 1404"/>
                <a:gd name="T17" fmla="*/ 126 h 654"/>
                <a:gd name="T18" fmla="*/ 1344 w 1404"/>
                <a:gd name="T19" fmla="*/ 66 h 654"/>
                <a:gd name="T20" fmla="*/ 1404 w 1404"/>
                <a:gd name="T21" fmla="*/ 0 h 6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04"/>
                <a:gd name="T34" fmla="*/ 0 h 654"/>
                <a:gd name="T35" fmla="*/ 1404 w 1404"/>
                <a:gd name="T36" fmla="*/ 654 h 6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04" h="654">
                  <a:moveTo>
                    <a:pt x="0" y="654"/>
                  </a:moveTo>
                  <a:cubicBezTo>
                    <a:pt x="54" y="640"/>
                    <a:pt x="108" y="627"/>
                    <a:pt x="180" y="606"/>
                  </a:cubicBezTo>
                  <a:cubicBezTo>
                    <a:pt x="252" y="585"/>
                    <a:pt x="359" y="553"/>
                    <a:pt x="432" y="528"/>
                  </a:cubicBezTo>
                  <a:cubicBezTo>
                    <a:pt x="505" y="503"/>
                    <a:pt x="556" y="482"/>
                    <a:pt x="618" y="456"/>
                  </a:cubicBezTo>
                  <a:cubicBezTo>
                    <a:pt x="680" y="430"/>
                    <a:pt x="754" y="393"/>
                    <a:pt x="804" y="372"/>
                  </a:cubicBezTo>
                  <a:cubicBezTo>
                    <a:pt x="854" y="351"/>
                    <a:pt x="876" y="345"/>
                    <a:pt x="918" y="330"/>
                  </a:cubicBezTo>
                  <a:cubicBezTo>
                    <a:pt x="960" y="315"/>
                    <a:pt x="1016" y="300"/>
                    <a:pt x="1056" y="282"/>
                  </a:cubicBezTo>
                  <a:cubicBezTo>
                    <a:pt x="1096" y="264"/>
                    <a:pt x="1123" y="248"/>
                    <a:pt x="1158" y="222"/>
                  </a:cubicBezTo>
                  <a:cubicBezTo>
                    <a:pt x="1193" y="196"/>
                    <a:pt x="1235" y="152"/>
                    <a:pt x="1266" y="126"/>
                  </a:cubicBezTo>
                  <a:cubicBezTo>
                    <a:pt x="1297" y="100"/>
                    <a:pt x="1321" y="87"/>
                    <a:pt x="1344" y="66"/>
                  </a:cubicBezTo>
                  <a:cubicBezTo>
                    <a:pt x="1367" y="45"/>
                    <a:pt x="1385" y="22"/>
                    <a:pt x="1404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41338" y="3433763"/>
            <a:ext cx="5414962" cy="1308100"/>
            <a:chOff x="341" y="2261"/>
            <a:chExt cx="3344" cy="880"/>
          </a:xfrm>
        </p:grpSpPr>
        <p:sp>
          <p:nvSpPr>
            <p:cNvPr id="15411" name="Freeform 14"/>
            <p:cNvSpPr>
              <a:spLocks/>
            </p:cNvSpPr>
            <p:nvPr/>
          </p:nvSpPr>
          <p:spPr bwMode="auto">
            <a:xfrm>
              <a:off x="3192" y="2261"/>
              <a:ext cx="493" cy="108"/>
            </a:xfrm>
            <a:custGeom>
              <a:avLst/>
              <a:gdLst>
                <a:gd name="T0" fmla="*/ 0 w 522"/>
                <a:gd name="T1" fmla="*/ 114 h 114"/>
                <a:gd name="T2" fmla="*/ 270 w 522"/>
                <a:gd name="T3" fmla="*/ 42 h 114"/>
                <a:gd name="T4" fmla="*/ 522 w 522"/>
                <a:gd name="T5" fmla="*/ 0 h 114"/>
                <a:gd name="T6" fmla="*/ 0 60000 65536"/>
                <a:gd name="T7" fmla="*/ 0 60000 65536"/>
                <a:gd name="T8" fmla="*/ 0 60000 65536"/>
                <a:gd name="T9" fmla="*/ 0 w 522"/>
                <a:gd name="T10" fmla="*/ 0 h 114"/>
                <a:gd name="T11" fmla="*/ 522 w 522"/>
                <a:gd name="T12" fmla="*/ 114 h 1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2" h="114">
                  <a:moveTo>
                    <a:pt x="0" y="114"/>
                  </a:moveTo>
                  <a:lnTo>
                    <a:pt x="270" y="42"/>
                  </a:lnTo>
                  <a:lnTo>
                    <a:pt x="52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2" name="Freeform 15"/>
            <p:cNvSpPr>
              <a:spLocks/>
            </p:cNvSpPr>
            <p:nvPr/>
          </p:nvSpPr>
          <p:spPr bwMode="auto">
            <a:xfrm>
              <a:off x="2868" y="2295"/>
              <a:ext cx="437" cy="74"/>
            </a:xfrm>
            <a:custGeom>
              <a:avLst/>
              <a:gdLst>
                <a:gd name="T0" fmla="*/ 0 w 462"/>
                <a:gd name="T1" fmla="*/ 78 h 78"/>
                <a:gd name="T2" fmla="*/ 306 w 462"/>
                <a:gd name="T3" fmla="*/ 42 h 78"/>
                <a:gd name="T4" fmla="*/ 462 w 462"/>
                <a:gd name="T5" fmla="*/ 0 h 78"/>
                <a:gd name="T6" fmla="*/ 0 60000 65536"/>
                <a:gd name="T7" fmla="*/ 0 60000 65536"/>
                <a:gd name="T8" fmla="*/ 0 60000 65536"/>
                <a:gd name="T9" fmla="*/ 0 w 462"/>
                <a:gd name="T10" fmla="*/ 0 h 78"/>
                <a:gd name="T11" fmla="*/ 462 w 462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78">
                  <a:moveTo>
                    <a:pt x="0" y="78"/>
                  </a:moveTo>
                  <a:lnTo>
                    <a:pt x="306" y="42"/>
                  </a:lnTo>
                  <a:lnTo>
                    <a:pt x="46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3" name="Freeform 16"/>
            <p:cNvSpPr>
              <a:spLocks/>
            </p:cNvSpPr>
            <p:nvPr/>
          </p:nvSpPr>
          <p:spPr bwMode="auto">
            <a:xfrm>
              <a:off x="2607" y="2431"/>
              <a:ext cx="409" cy="86"/>
            </a:xfrm>
            <a:custGeom>
              <a:avLst/>
              <a:gdLst>
                <a:gd name="T0" fmla="*/ 0 w 432"/>
                <a:gd name="T1" fmla="*/ 90 h 90"/>
                <a:gd name="T2" fmla="*/ 276 w 432"/>
                <a:gd name="T3" fmla="*/ 30 h 90"/>
                <a:gd name="T4" fmla="*/ 432 w 432"/>
                <a:gd name="T5" fmla="*/ 0 h 90"/>
                <a:gd name="T6" fmla="*/ 0 60000 65536"/>
                <a:gd name="T7" fmla="*/ 0 60000 65536"/>
                <a:gd name="T8" fmla="*/ 0 60000 65536"/>
                <a:gd name="T9" fmla="*/ 0 w 432"/>
                <a:gd name="T10" fmla="*/ 0 h 90"/>
                <a:gd name="T11" fmla="*/ 432 w 432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" h="90">
                  <a:moveTo>
                    <a:pt x="0" y="90"/>
                  </a:moveTo>
                  <a:lnTo>
                    <a:pt x="276" y="30"/>
                  </a:lnTo>
                  <a:lnTo>
                    <a:pt x="43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4" name="Freeform 17"/>
            <p:cNvSpPr>
              <a:spLocks/>
            </p:cNvSpPr>
            <p:nvPr/>
          </p:nvSpPr>
          <p:spPr bwMode="auto">
            <a:xfrm>
              <a:off x="517" y="2937"/>
              <a:ext cx="466" cy="125"/>
            </a:xfrm>
            <a:custGeom>
              <a:avLst/>
              <a:gdLst>
                <a:gd name="T0" fmla="*/ 492 w 492"/>
                <a:gd name="T1" fmla="*/ 0 h 132"/>
                <a:gd name="T2" fmla="*/ 222 w 492"/>
                <a:gd name="T3" fmla="*/ 84 h 132"/>
                <a:gd name="T4" fmla="*/ 72 w 492"/>
                <a:gd name="T5" fmla="*/ 114 h 132"/>
                <a:gd name="T6" fmla="*/ 0 w 492"/>
                <a:gd name="T7" fmla="*/ 132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2"/>
                <a:gd name="T13" fmla="*/ 0 h 132"/>
                <a:gd name="T14" fmla="*/ 492 w 492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2" h="132">
                  <a:moveTo>
                    <a:pt x="492" y="0"/>
                  </a:moveTo>
                  <a:lnTo>
                    <a:pt x="222" y="84"/>
                  </a:lnTo>
                  <a:lnTo>
                    <a:pt x="72" y="114"/>
                  </a:lnTo>
                  <a:lnTo>
                    <a:pt x="0" y="13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5" name="Freeform 18"/>
            <p:cNvSpPr>
              <a:spLocks/>
            </p:cNvSpPr>
            <p:nvPr/>
          </p:nvSpPr>
          <p:spPr bwMode="auto">
            <a:xfrm>
              <a:off x="341" y="3096"/>
              <a:ext cx="188" cy="45"/>
            </a:xfrm>
            <a:custGeom>
              <a:avLst/>
              <a:gdLst>
                <a:gd name="T0" fmla="*/ 198 w 198"/>
                <a:gd name="T1" fmla="*/ 0 h 48"/>
                <a:gd name="T2" fmla="*/ 42 w 198"/>
                <a:gd name="T3" fmla="*/ 48 h 48"/>
                <a:gd name="T4" fmla="*/ 0 w 198"/>
                <a:gd name="T5" fmla="*/ 48 h 48"/>
                <a:gd name="T6" fmla="*/ 0 60000 65536"/>
                <a:gd name="T7" fmla="*/ 0 60000 65536"/>
                <a:gd name="T8" fmla="*/ 0 60000 65536"/>
                <a:gd name="T9" fmla="*/ 0 w 198"/>
                <a:gd name="T10" fmla="*/ 0 h 48"/>
                <a:gd name="T11" fmla="*/ 198 w 19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8" h="48">
                  <a:moveTo>
                    <a:pt x="198" y="0"/>
                  </a:moveTo>
                  <a:lnTo>
                    <a:pt x="42" y="48"/>
                  </a:lnTo>
                  <a:lnTo>
                    <a:pt x="0" y="4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69" name="Freeform 19"/>
          <p:cNvSpPr>
            <a:spLocks/>
          </p:cNvSpPr>
          <p:nvPr/>
        </p:nvSpPr>
        <p:spPr bwMode="auto">
          <a:xfrm>
            <a:off x="6021388" y="3155950"/>
            <a:ext cx="763587" cy="219075"/>
          </a:xfrm>
          <a:custGeom>
            <a:avLst/>
            <a:gdLst>
              <a:gd name="T0" fmla="*/ 0 w 498"/>
              <a:gd name="T1" fmla="*/ 156 h 156"/>
              <a:gd name="T2" fmla="*/ 318 w 498"/>
              <a:gd name="T3" fmla="*/ 60 h 156"/>
              <a:gd name="T4" fmla="*/ 498 w 498"/>
              <a:gd name="T5" fmla="*/ 0 h 156"/>
              <a:gd name="T6" fmla="*/ 0 60000 65536"/>
              <a:gd name="T7" fmla="*/ 0 60000 65536"/>
              <a:gd name="T8" fmla="*/ 0 60000 65536"/>
              <a:gd name="T9" fmla="*/ 0 w 498"/>
              <a:gd name="T10" fmla="*/ 0 h 156"/>
              <a:gd name="T11" fmla="*/ 498 w 498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8" h="156">
                <a:moveTo>
                  <a:pt x="0" y="156"/>
                </a:moveTo>
                <a:lnTo>
                  <a:pt x="318" y="60"/>
                </a:lnTo>
                <a:lnTo>
                  <a:pt x="498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0" name="Freeform 20"/>
          <p:cNvSpPr>
            <a:spLocks/>
          </p:cNvSpPr>
          <p:nvPr/>
        </p:nvSpPr>
        <p:spPr bwMode="auto">
          <a:xfrm>
            <a:off x="5616575" y="3162300"/>
            <a:ext cx="938213" cy="246063"/>
          </a:xfrm>
          <a:custGeom>
            <a:avLst/>
            <a:gdLst>
              <a:gd name="T0" fmla="*/ 0 w 612"/>
              <a:gd name="T1" fmla="*/ 174 h 174"/>
              <a:gd name="T2" fmla="*/ 300 w 612"/>
              <a:gd name="T3" fmla="*/ 102 h 174"/>
              <a:gd name="T4" fmla="*/ 612 w 612"/>
              <a:gd name="T5" fmla="*/ 0 h 174"/>
              <a:gd name="T6" fmla="*/ 0 60000 65536"/>
              <a:gd name="T7" fmla="*/ 0 60000 65536"/>
              <a:gd name="T8" fmla="*/ 0 60000 65536"/>
              <a:gd name="T9" fmla="*/ 0 w 612"/>
              <a:gd name="T10" fmla="*/ 0 h 174"/>
              <a:gd name="T11" fmla="*/ 612 w 612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2" h="174">
                <a:moveTo>
                  <a:pt x="0" y="174"/>
                </a:moveTo>
                <a:lnTo>
                  <a:pt x="300" y="102"/>
                </a:lnTo>
                <a:lnTo>
                  <a:pt x="61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1" name="Freeform 21"/>
          <p:cNvSpPr>
            <a:spLocks/>
          </p:cNvSpPr>
          <p:nvPr/>
        </p:nvSpPr>
        <p:spPr bwMode="auto">
          <a:xfrm>
            <a:off x="4991100" y="3230563"/>
            <a:ext cx="1106488" cy="252412"/>
          </a:xfrm>
          <a:custGeom>
            <a:avLst/>
            <a:gdLst>
              <a:gd name="T0" fmla="*/ 0 w 720"/>
              <a:gd name="T1" fmla="*/ 180 h 180"/>
              <a:gd name="T2" fmla="*/ 144 w 720"/>
              <a:gd name="T3" fmla="*/ 126 h 180"/>
              <a:gd name="T4" fmla="*/ 372 w 720"/>
              <a:gd name="T5" fmla="*/ 96 h 180"/>
              <a:gd name="T6" fmla="*/ 606 w 720"/>
              <a:gd name="T7" fmla="*/ 30 h 180"/>
              <a:gd name="T8" fmla="*/ 720 w 720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0"/>
              <a:gd name="T16" fmla="*/ 0 h 180"/>
              <a:gd name="T17" fmla="*/ 720 w 720"/>
              <a:gd name="T18" fmla="*/ 180 h 1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0" h="180">
                <a:moveTo>
                  <a:pt x="0" y="180"/>
                </a:moveTo>
                <a:lnTo>
                  <a:pt x="144" y="126"/>
                </a:lnTo>
                <a:lnTo>
                  <a:pt x="372" y="96"/>
                </a:lnTo>
                <a:lnTo>
                  <a:pt x="606" y="30"/>
                </a:lnTo>
                <a:lnTo>
                  <a:pt x="720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2" name="Freeform 22"/>
          <p:cNvSpPr>
            <a:spLocks/>
          </p:cNvSpPr>
          <p:nvPr/>
        </p:nvSpPr>
        <p:spPr bwMode="auto">
          <a:xfrm>
            <a:off x="4568825" y="3221038"/>
            <a:ext cx="1003300" cy="330200"/>
          </a:xfrm>
          <a:custGeom>
            <a:avLst/>
            <a:gdLst>
              <a:gd name="T0" fmla="*/ 0 w 654"/>
              <a:gd name="T1" fmla="*/ 234 h 234"/>
              <a:gd name="T2" fmla="*/ 252 w 654"/>
              <a:gd name="T3" fmla="*/ 156 h 234"/>
              <a:gd name="T4" fmla="*/ 492 w 654"/>
              <a:gd name="T5" fmla="*/ 72 h 234"/>
              <a:gd name="T6" fmla="*/ 654 w 654"/>
              <a:gd name="T7" fmla="*/ 0 h 234"/>
              <a:gd name="T8" fmla="*/ 0 60000 65536"/>
              <a:gd name="T9" fmla="*/ 0 60000 65536"/>
              <a:gd name="T10" fmla="*/ 0 60000 65536"/>
              <a:gd name="T11" fmla="*/ 0 60000 65536"/>
              <a:gd name="T12" fmla="*/ 0 w 654"/>
              <a:gd name="T13" fmla="*/ 0 h 234"/>
              <a:gd name="T14" fmla="*/ 654 w 654"/>
              <a:gd name="T15" fmla="*/ 234 h 2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4" h="234">
                <a:moveTo>
                  <a:pt x="0" y="234"/>
                </a:moveTo>
                <a:lnTo>
                  <a:pt x="252" y="156"/>
                </a:lnTo>
                <a:lnTo>
                  <a:pt x="492" y="72"/>
                </a:lnTo>
                <a:lnTo>
                  <a:pt x="654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3" name="Freeform 23"/>
          <p:cNvSpPr>
            <a:spLocks/>
          </p:cNvSpPr>
          <p:nvPr/>
        </p:nvSpPr>
        <p:spPr bwMode="auto">
          <a:xfrm>
            <a:off x="679450" y="3398838"/>
            <a:ext cx="5372100" cy="1035050"/>
          </a:xfrm>
          <a:custGeom>
            <a:avLst/>
            <a:gdLst>
              <a:gd name="T0" fmla="*/ 3318 w 3318"/>
              <a:gd name="T1" fmla="*/ 0 h 696"/>
              <a:gd name="T2" fmla="*/ 3084 w 3318"/>
              <a:gd name="T3" fmla="*/ 30 h 696"/>
              <a:gd name="T4" fmla="*/ 2874 w 3318"/>
              <a:gd name="T5" fmla="*/ 42 h 696"/>
              <a:gd name="T6" fmla="*/ 2640 w 3318"/>
              <a:gd name="T7" fmla="*/ 78 h 696"/>
              <a:gd name="T8" fmla="*/ 2370 w 3318"/>
              <a:gd name="T9" fmla="*/ 120 h 696"/>
              <a:gd name="T10" fmla="*/ 2064 w 3318"/>
              <a:gd name="T11" fmla="*/ 186 h 696"/>
              <a:gd name="T12" fmla="*/ 1770 w 3318"/>
              <a:gd name="T13" fmla="*/ 258 h 696"/>
              <a:gd name="T14" fmla="*/ 1614 w 3318"/>
              <a:gd name="T15" fmla="*/ 294 h 696"/>
              <a:gd name="T16" fmla="*/ 1428 w 3318"/>
              <a:gd name="T17" fmla="*/ 336 h 696"/>
              <a:gd name="T18" fmla="*/ 1314 w 3318"/>
              <a:gd name="T19" fmla="*/ 372 h 696"/>
              <a:gd name="T20" fmla="*/ 1086 w 3318"/>
              <a:gd name="T21" fmla="*/ 426 h 696"/>
              <a:gd name="T22" fmla="*/ 954 w 3318"/>
              <a:gd name="T23" fmla="*/ 432 h 696"/>
              <a:gd name="T24" fmla="*/ 858 w 3318"/>
              <a:gd name="T25" fmla="*/ 474 h 696"/>
              <a:gd name="T26" fmla="*/ 672 w 3318"/>
              <a:gd name="T27" fmla="*/ 522 h 696"/>
              <a:gd name="T28" fmla="*/ 606 w 3318"/>
              <a:gd name="T29" fmla="*/ 540 h 696"/>
              <a:gd name="T30" fmla="*/ 480 w 3318"/>
              <a:gd name="T31" fmla="*/ 552 h 696"/>
              <a:gd name="T32" fmla="*/ 246 w 3318"/>
              <a:gd name="T33" fmla="*/ 618 h 696"/>
              <a:gd name="T34" fmla="*/ 0 w 3318"/>
              <a:gd name="T35" fmla="*/ 696 h 6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318"/>
              <a:gd name="T55" fmla="*/ 0 h 696"/>
              <a:gd name="T56" fmla="*/ 3318 w 3318"/>
              <a:gd name="T57" fmla="*/ 696 h 6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318" h="696">
                <a:moveTo>
                  <a:pt x="3318" y="0"/>
                </a:moveTo>
                <a:cubicBezTo>
                  <a:pt x="3238" y="11"/>
                  <a:pt x="3158" y="23"/>
                  <a:pt x="3084" y="30"/>
                </a:cubicBezTo>
                <a:cubicBezTo>
                  <a:pt x="3010" y="37"/>
                  <a:pt x="2948" y="34"/>
                  <a:pt x="2874" y="42"/>
                </a:cubicBezTo>
                <a:cubicBezTo>
                  <a:pt x="2800" y="50"/>
                  <a:pt x="2724" y="65"/>
                  <a:pt x="2640" y="78"/>
                </a:cubicBezTo>
                <a:cubicBezTo>
                  <a:pt x="2556" y="91"/>
                  <a:pt x="2466" y="102"/>
                  <a:pt x="2370" y="120"/>
                </a:cubicBezTo>
                <a:cubicBezTo>
                  <a:pt x="2274" y="138"/>
                  <a:pt x="2164" y="163"/>
                  <a:pt x="2064" y="186"/>
                </a:cubicBezTo>
                <a:cubicBezTo>
                  <a:pt x="1964" y="209"/>
                  <a:pt x="1845" y="240"/>
                  <a:pt x="1770" y="258"/>
                </a:cubicBezTo>
                <a:cubicBezTo>
                  <a:pt x="1695" y="276"/>
                  <a:pt x="1671" y="281"/>
                  <a:pt x="1614" y="294"/>
                </a:cubicBezTo>
                <a:cubicBezTo>
                  <a:pt x="1557" y="307"/>
                  <a:pt x="1478" y="323"/>
                  <a:pt x="1428" y="336"/>
                </a:cubicBezTo>
                <a:cubicBezTo>
                  <a:pt x="1378" y="349"/>
                  <a:pt x="1371" y="357"/>
                  <a:pt x="1314" y="372"/>
                </a:cubicBezTo>
                <a:cubicBezTo>
                  <a:pt x="1257" y="387"/>
                  <a:pt x="1146" y="416"/>
                  <a:pt x="1086" y="426"/>
                </a:cubicBezTo>
                <a:cubicBezTo>
                  <a:pt x="1026" y="436"/>
                  <a:pt x="992" y="424"/>
                  <a:pt x="954" y="432"/>
                </a:cubicBezTo>
                <a:cubicBezTo>
                  <a:pt x="916" y="440"/>
                  <a:pt x="905" y="459"/>
                  <a:pt x="858" y="474"/>
                </a:cubicBezTo>
                <a:cubicBezTo>
                  <a:pt x="811" y="489"/>
                  <a:pt x="714" y="511"/>
                  <a:pt x="672" y="522"/>
                </a:cubicBezTo>
                <a:cubicBezTo>
                  <a:pt x="630" y="533"/>
                  <a:pt x="638" y="535"/>
                  <a:pt x="606" y="540"/>
                </a:cubicBezTo>
                <a:cubicBezTo>
                  <a:pt x="574" y="545"/>
                  <a:pt x="540" y="539"/>
                  <a:pt x="480" y="552"/>
                </a:cubicBezTo>
                <a:cubicBezTo>
                  <a:pt x="420" y="565"/>
                  <a:pt x="326" y="594"/>
                  <a:pt x="246" y="618"/>
                </a:cubicBezTo>
                <a:cubicBezTo>
                  <a:pt x="166" y="642"/>
                  <a:pt x="83" y="669"/>
                  <a:pt x="0" y="696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2584450" y="2784475"/>
            <a:ext cx="3225800" cy="1089025"/>
            <a:chOff x="1602" y="1824"/>
            <a:chExt cx="1992" cy="732"/>
          </a:xfrm>
        </p:grpSpPr>
        <p:sp>
          <p:nvSpPr>
            <p:cNvPr id="15405" name="Freeform 25"/>
            <p:cNvSpPr>
              <a:spLocks/>
            </p:cNvSpPr>
            <p:nvPr/>
          </p:nvSpPr>
          <p:spPr bwMode="auto">
            <a:xfrm>
              <a:off x="1602" y="2388"/>
              <a:ext cx="648" cy="168"/>
            </a:xfrm>
            <a:custGeom>
              <a:avLst/>
              <a:gdLst>
                <a:gd name="T0" fmla="*/ 648 w 648"/>
                <a:gd name="T1" fmla="*/ 0 h 168"/>
                <a:gd name="T2" fmla="*/ 522 w 648"/>
                <a:gd name="T3" fmla="*/ 12 h 168"/>
                <a:gd name="T4" fmla="*/ 366 w 648"/>
                <a:gd name="T5" fmla="*/ 66 h 168"/>
                <a:gd name="T6" fmla="*/ 168 w 648"/>
                <a:gd name="T7" fmla="*/ 126 h 168"/>
                <a:gd name="T8" fmla="*/ 0 w 648"/>
                <a:gd name="T9" fmla="*/ 168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8"/>
                <a:gd name="T16" fmla="*/ 0 h 168"/>
                <a:gd name="T17" fmla="*/ 648 w 648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8" h="168">
                  <a:moveTo>
                    <a:pt x="648" y="0"/>
                  </a:moveTo>
                  <a:lnTo>
                    <a:pt x="522" y="12"/>
                  </a:lnTo>
                  <a:lnTo>
                    <a:pt x="366" y="66"/>
                  </a:lnTo>
                  <a:lnTo>
                    <a:pt x="168" y="126"/>
                  </a:lnTo>
                  <a:lnTo>
                    <a:pt x="0" y="16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6" name="Freeform 26"/>
            <p:cNvSpPr>
              <a:spLocks/>
            </p:cNvSpPr>
            <p:nvPr/>
          </p:nvSpPr>
          <p:spPr bwMode="auto">
            <a:xfrm>
              <a:off x="1655" y="2226"/>
              <a:ext cx="1039" cy="280"/>
            </a:xfrm>
            <a:custGeom>
              <a:avLst/>
              <a:gdLst>
                <a:gd name="T0" fmla="*/ 1039 w 1039"/>
                <a:gd name="T1" fmla="*/ 0 h 280"/>
                <a:gd name="T2" fmla="*/ 841 w 1039"/>
                <a:gd name="T3" fmla="*/ 36 h 280"/>
                <a:gd name="T4" fmla="*/ 625 w 1039"/>
                <a:gd name="T5" fmla="*/ 90 h 280"/>
                <a:gd name="T6" fmla="*/ 331 w 1039"/>
                <a:gd name="T7" fmla="*/ 180 h 280"/>
                <a:gd name="T8" fmla="*/ 55 w 1039"/>
                <a:gd name="T9" fmla="*/ 264 h 280"/>
                <a:gd name="T10" fmla="*/ 1 w 1039"/>
                <a:gd name="T11" fmla="*/ 276 h 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9"/>
                <a:gd name="T19" fmla="*/ 0 h 280"/>
                <a:gd name="T20" fmla="*/ 1039 w 1039"/>
                <a:gd name="T21" fmla="*/ 280 h 2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9" h="280">
                  <a:moveTo>
                    <a:pt x="1039" y="0"/>
                  </a:moveTo>
                  <a:cubicBezTo>
                    <a:pt x="974" y="10"/>
                    <a:pt x="910" y="21"/>
                    <a:pt x="841" y="36"/>
                  </a:cubicBezTo>
                  <a:cubicBezTo>
                    <a:pt x="772" y="51"/>
                    <a:pt x="710" y="66"/>
                    <a:pt x="625" y="90"/>
                  </a:cubicBezTo>
                  <a:cubicBezTo>
                    <a:pt x="540" y="114"/>
                    <a:pt x="426" y="151"/>
                    <a:pt x="331" y="180"/>
                  </a:cubicBezTo>
                  <a:cubicBezTo>
                    <a:pt x="236" y="209"/>
                    <a:pt x="110" y="248"/>
                    <a:pt x="55" y="264"/>
                  </a:cubicBezTo>
                  <a:cubicBezTo>
                    <a:pt x="0" y="280"/>
                    <a:pt x="0" y="278"/>
                    <a:pt x="1" y="276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7" name="Freeform 27"/>
            <p:cNvSpPr>
              <a:spLocks/>
            </p:cNvSpPr>
            <p:nvPr/>
          </p:nvSpPr>
          <p:spPr bwMode="auto">
            <a:xfrm>
              <a:off x="1938" y="2142"/>
              <a:ext cx="912" cy="246"/>
            </a:xfrm>
            <a:custGeom>
              <a:avLst/>
              <a:gdLst>
                <a:gd name="T0" fmla="*/ 912 w 912"/>
                <a:gd name="T1" fmla="*/ 0 h 246"/>
                <a:gd name="T2" fmla="*/ 558 w 912"/>
                <a:gd name="T3" fmla="*/ 84 h 246"/>
                <a:gd name="T4" fmla="*/ 258 w 912"/>
                <a:gd name="T5" fmla="*/ 162 h 246"/>
                <a:gd name="T6" fmla="*/ 0 w 912"/>
                <a:gd name="T7" fmla="*/ 246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2"/>
                <a:gd name="T13" fmla="*/ 0 h 246"/>
                <a:gd name="T14" fmla="*/ 912 w 912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2" h="246">
                  <a:moveTo>
                    <a:pt x="912" y="0"/>
                  </a:moveTo>
                  <a:lnTo>
                    <a:pt x="558" y="84"/>
                  </a:lnTo>
                  <a:lnTo>
                    <a:pt x="258" y="162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8" name="Freeform 28"/>
            <p:cNvSpPr>
              <a:spLocks/>
            </p:cNvSpPr>
            <p:nvPr/>
          </p:nvSpPr>
          <p:spPr bwMode="auto">
            <a:xfrm>
              <a:off x="2250" y="1926"/>
              <a:ext cx="1122" cy="288"/>
            </a:xfrm>
            <a:custGeom>
              <a:avLst/>
              <a:gdLst>
                <a:gd name="T0" fmla="*/ 1122 w 1122"/>
                <a:gd name="T1" fmla="*/ 0 h 288"/>
                <a:gd name="T2" fmla="*/ 720 w 1122"/>
                <a:gd name="T3" fmla="*/ 90 h 288"/>
                <a:gd name="T4" fmla="*/ 312 w 1122"/>
                <a:gd name="T5" fmla="*/ 210 h 288"/>
                <a:gd name="T6" fmla="*/ 0 w 1122"/>
                <a:gd name="T7" fmla="*/ 288 h 2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2"/>
                <a:gd name="T13" fmla="*/ 0 h 288"/>
                <a:gd name="T14" fmla="*/ 1122 w 1122"/>
                <a:gd name="T15" fmla="*/ 288 h 2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2" h="288">
                  <a:moveTo>
                    <a:pt x="1122" y="0"/>
                  </a:moveTo>
                  <a:lnTo>
                    <a:pt x="720" y="90"/>
                  </a:lnTo>
                  <a:lnTo>
                    <a:pt x="312" y="210"/>
                  </a:lnTo>
                  <a:lnTo>
                    <a:pt x="0" y="28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9" name="Freeform 29"/>
            <p:cNvSpPr>
              <a:spLocks/>
            </p:cNvSpPr>
            <p:nvPr/>
          </p:nvSpPr>
          <p:spPr bwMode="auto">
            <a:xfrm>
              <a:off x="2052" y="1992"/>
              <a:ext cx="1140" cy="312"/>
            </a:xfrm>
            <a:custGeom>
              <a:avLst/>
              <a:gdLst>
                <a:gd name="T0" fmla="*/ 1140 w 1140"/>
                <a:gd name="T1" fmla="*/ 0 h 312"/>
                <a:gd name="T2" fmla="*/ 852 w 1140"/>
                <a:gd name="T3" fmla="*/ 96 h 312"/>
                <a:gd name="T4" fmla="*/ 438 w 1140"/>
                <a:gd name="T5" fmla="*/ 198 h 312"/>
                <a:gd name="T6" fmla="*/ 0 w 1140"/>
                <a:gd name="T7" fmla="*/ 312 h 3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0"/>
                <a:gd name="T13" fmla="*/ 0 h 312"/>
                <a:gd name="T14" fmla="*/ 1140 w 1140"/>
                <a:gd name="T15" fmla="*/ 312 h 3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0" h="312">
                  <a:moveTo>
                    <a:pt x="1140" y="0"/>
                  </a:moveTo>
                  <a:lnTo>
                    <a:pt x="852" y="96"/>
                  </a:lnTo>
                  <a:lnTo>
                    <a:pt x="438" y="198"/>
                  </a:lnTo>
                  <a:lnTo>
                    <a:pt x="0" y="312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10" name="Freeform 30"/>
            <p:cNvSpPr>
              <a:spLocks/>
            </p:cNvSpPr>
            <p:nvPr/>
          </p:nvSpPr>
          <p:spPr bwMode="auto">
            <a:xfrm>
              <a:off x="2442" y="1824"/>
              <a:ext cx="1152" cy="300"/>
            </a:xfrm>
            <a:custGeom>
              <a:avLst/>
              <a:gdLst>
                <a:gd name="T0" fmla="*/ 1152 w 1152"/>
                <a:gd name="T1" fmla="*/ 0 h 300"/>
                <a:gd name="T2" fmla="*/ 714 w 1152"/>
                <a:gd name="T3" fmla="*/ 114 h 300"/>
                <a:gd name="T4" fmla="*/ 342 w 1152"/>
                <a:gd name="T5" fmla="*/ 216 h 300"/>
                <a:gd name="T6" fmla="*/ 0 w 1152"/>
                <a:gd name="T7" fmla="*/ 30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300"/>
                <a:gd name="T14" fmla="*/ 1152 w 1152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300">
                  <a:moveTo>
                    <a:pt x="1152" y="0"/>
                  </a:moveTo>
                  <a:lnTo>
                    <a:pt x="714" y="114"/>
                  </a:lnTo>
                  <a:lnTo>
                    <a:pt x="342" y="216"/>
                  </a:lnTo>
                  <a:lnTo>
                    <a:pt x="0" y="300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7734300" y="2052638"/>
            <a:ext cx="873125" cy="471487"/>
            <a:chOff x="4782" y="1332"/>
            <a:chExt cx="540" cy="318"/>
          </a:xfrm>
        </p:grpSpPr>
        <p:sp>
          <p:nvSpPr>
            <p:cNvPr id="15402" name="Freeform 32"/>
            <p:cNvSpPr>
              <a:spLocks/>
            </p:cNvSpPr>
            <p:nvPr/>
          </p:nvSpPr>
          <p:spPr bwMode="auto">
            <a:xfrm>
              <a:off x="4782" y="1356"/>
              <a:ext cx="324" cy="246"/>
            </a:xfrm>
            <a:custGeom>
              <a:avLst/>
              <a:gdLst>
                <a:gd name="T0" fmla="*/ 324 w 324"/>
                <a:gd name="T1" fmla="*/ 0 h 246"/>
                <a:gd name="T2" fmla="*/ 186 w 324"/>
                <a:gd name="T3" fmla="*/ 120 h 246"/>
                <a:gd name="T4" fmla="*/ 0 w 324"/>
                <a:gd name="T5" fmla="*/ 246 h 246"/>
                <a:gd name="T6" fmla="*/ 0 60000 65536"/>
                <a:gd name="T7" fmla="*/ 0 60000 65536"/>
                <a:gd name="T8" fmla="*/ 0 60000 65536"/>
                <a:gd name="T9" fmla="*/ 0 w 324"/>
                <a:gd name="T10" fmla="*/ 0 h 246"/>
                <a:gd name="T11" fmla="*/ 324 w 324"/>
                <a:gd name="T12" fmla="*/ 246 h 2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4" h="246">
                  <a:moveTo>
                    <a:pt x="324" y="0"/>
                  </a:moveTo>
                  <a:lnTo>
                    <a:pt x="186" y="120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3" name="Freeform 33"/>
            <p:cNvSpPr>
              <a:spLocks/>
            </p:cNvSpPr>
            <p:nvPr/>
          </p:nvSpPr>
          <p:spPr bwMode="auto">
            <a:xfrm>
              <a:off x="4794" y="1350"/>
              <a:ext cx="396" cy="294"/>
            </a:xfrm>
            <a:custGeom>
              <a:avLst/>
              <a:gdLst>
                <a:gd name="T0" fmla="*/ 396 w 396"/>
                <a:gd name="T1" fmla="*/ 0 h 294"/>
                <a:gd name="T2" fmla="*/ 276 w 396"/>
                <a:gd name="T3" fmla="*/ 90 h 294"/>
                <a:gd name="T4" fmla="*/ 0 w 396"/>
                <a:gd name="T5" fmla="*/ 294 h 294"/>
                <a:gd name="T6" fmla="*/ 0 60000 65536"/>
                <a:gd name="T7" fmla="*/ 0 60000 65536"/>
                <a:gd name="T8" fmla="*/ 0 60000 65536"/>
                <a:gd name="T9" fmla="*/ 0 w 396"/>
                <a:gd name="T10" fmla="*/ 0 h 294"/>
                <a:gd name="T11" fmla="*/ 396 w 396"/>
                <a:gd name="T12" fmla="*/ 294 h 29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6" h="294">
                  <a:moveTo>
                    <a:pt x="396" y="0"/>
                  </a:moveTo>
                  <a:lnTo>
                    <a:pt x="276" y="90"/>
                  </a:lnTo>
                  <a:lnTo>
                    <a:pt x="0" y="294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4" name="Freeform 34"/>
            <p:cNvSpPr>
              <a:spLocks/>
            </p:cNvSpPr>
            <p:nvPr/>
          </p:nvSpPr>
          <p:spPr bwMode="auto">
            <a:xfrm>
              <a:off x="4860" y="1332"/>
              <a:ext cx="462" cy="318"/>
            </a:xfrm>
            <a:custGeom>
              <a:avLst/>
              <a:gdLst>
                <a:gd name="T0" fmla="*/ 462 w 462"/>
                <a:gd name="T1" fmla="*/ 0 h 318"/>
                <a:gd name="T2" fmla="*/ 312 w 462"/>
                <a:gd name="T3" fmla="*/ 78 h 318"/>
                <a:gd name="T4" fmla="*/ 0 w 462"/>
                <a:gd name="T5" fmla="*/ 318 h 318"/>
                <a:gd name="T6" fmla="*/ 0 60000 65536"/>
                <a:gd name="T7" fmla="*/ 0 60000 65536"/>
                <a:gd name="T8" fmla="*/ 0 60000 65536"/>
                <a:gd name="T9" fmla="*/ 0 w 462"/>
                <a:gd name="T10" fmla="*/ 0 h 318"/>
                <a:gd name="T11" fmla="*/ 462 w 462"/>
                <a:gd name="T12" fmla="*/ 318 h 3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318">
                  <a:moveTo>
                    <a:pt x="462" y="0"/>
                  </a:moveTo>
                  <a:lnTo>
                    <a:pt x="312" y="78"/>
                  </a:lnTo>
                  <a:lnTo>
                    <a:pt x="0" y="31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76" name="Freeform 35"/>
          <p:cNvSpPr>
            <a:spLocks/>
          </p:cNvSpPr>
          <p:nvPr/>
        </p:nvSpPr>
        <p:spPr bwMode="auto">
          <a:xfrm>
            <a:off x="1330325" y="1971675"/>
            <a:ext cx="7296150" cy="2257425"/>
          </a:xfrm>
          <a:custGeom>
            <a:avLst/>
            <a:gdLst>
              <a:gd name="T0" fmla="*/ 4506 w 4506"/>
              <a:gd name="T1" fmla="*/ 0 h 1518"/>
              <a:gd name="T2" fmla="*/ 4284 w 4506"/>
              <a:gd name="T3" fmla="*/ 54 h 1518"/>
              <a:gd name="T4" fmla="*/ 4110 w 4506"/>
              <a:gd name="T5" fmla="*/ 144 h 1518"/>
              <a:gd name="T6" fmla="*/ 3912 w 4506"/>
              <a:gd name="T7" fmla="*/ 204 h 1518"/>
              <a:gd name="T8" fmla="*/ 3744 w 4506"/>
              <a:gd name="T9" fmla="*/ 264 h 1518"/>
              <a:gd name="T10" fmla="*/ 3300 w 4506"/>
              <a:gd name="T11" fmla="*/ 378 h 1518"/>
              <a:gd name="T12" fmla="*/ 2952 w 4506"/>
              <a:gd name="T13" fmla="*/ 504 h 1518"/>
              <a:gd name="T14" fmla="*/ 2688 w 4506"/>
              <a:gd name="T15" fmla="*/ 600 h 1518"/>
              <a:gd name="T16" fmla="*/ 2406 w 4506"/>
              <a:gd name="T17" fmla="*/ 702 h 1518"/>
              <a:gd name="T18" fmla="*/ 2136 w 4506"/>
              <a:gd name="T19" fmla="*/ 810 h 1518"/>
              <a:gd name="T20" fmla="*/ 2010 w 4506"/>
              <a:gd name="T21" fmla="*/ 912 h 1518"/>
              <a:gd name="T22" fmla="*/ 1866 w 4506"/>
              <a:gd name="T23" fmla="*/ 948 h 1518"/>
              <a:gd name="T24" fmla="*/ 1644 w 4506"/>
              <a:gd name="T25" fmla="*/ 1014 h 1518"/>
              <a:gd name="T26" fmla="*/ 1440 w 4506"/>
              <a:gd name="T27" fmla="*/ 1086 h 1518"/>
              <a:gd name="T28" fmla="*/ 1344 w 4506"/>
              <a:gd name="T29" fmla="*/ 1128 h 1518"/>
              <a:gd name="T30" fmla="*/ 1164 w 4506"/>
              <a:gd name="T31" fmla="*/ 1188 h 1518"/>
              <a:gd name="T32" fmla="*/ 912 w 4506"/>
              <a:gd name="T33" fmla="*/ 1296 h 1518"/>
              <a:gd name="T34" fmla="*/ 738 w 4506"/>
              <a:gd name="T35" fmla="*/ 1332 h 1518"/>
              <a:gd name="T36" fmla="*/ 624 w 4506"/>
              <a:gd name="T37" fmla="*/ 1344 h 1518"/>
              <a:gd name="T38" fmla="*/ 480 w 4506"/>
              <a:gd name="T39" fmla="*/ 1374 h 1518"/>
              <a:gd name="T40" fmla="*/ 360 w 4506"/>
              <a:gd name="T41" fmla="*/ 1410 h 1518"/>
              <a:gd name="T42" fmla="*/ 228 w 4506"/>
              <a:gd name="T43" fmla="*/ 1464 h 1518"/>
              <a:gd name="T44" fmla="*/ 90 w 4506"/>
              <a:gd name="T45" fmla="*/ 1488 h 1518"/>
              <a:gd name="T46" fmla="*/ 0 w 4506"/>
              <a:gd name="T47" fmla="*/ 1518 h 151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506"/>
              <a:gd name="T73" fmla="*/ 0 h 1518"/>
              <a:gd name="T74" fmla="*/ 4506 w 4506"/>
              <a:gd name="T75" fmla="*/ 1518 h 151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506" h="1518">
                <a:moveTo>
                  <a:pt x="4506" y="0"/>
                </a:moveTo>
                <a:cubicBezTo>
                  <a:pt x="4428" y="15"/>
                  <a:pt x="4350" y="30"/>
                  <a:pt x="4284" y="54"/>
                </a:cubicBezTo>
                <a:cubicBezTo>
                  <a:pt x="4218" y="78"/>
                  <a:pt x="4172" y="119"/>
                  <a:pt x="4110" y="144"/>
                </a:cubicBezTo>
                <a:cubicBezTo>
                  <a:pt x="4048" y="169"/>
                  <a:pt x="3973" y="184"/>
                  <a:pt x="3912" y="204"/>
                </a:cubicBezTo>
                <a:cubicBezTo>
                  <a:pt x="3851" y="224"/>
                  <a:pt x="3846" y="235"/>
                  <a:pt x="3744" y="264"/>
                </a:cubicBezTo>
                <a:cubicBezTo>
                  <a:pt x="3642" y="293"/>
                  <a:pt x="3432" y="338"/>
                  <a:pt x="3300" y="378"/>
                </a:cubicBezTo>
                <a:cubicBezTo>
                  <a:pt x="3168" y="418"/>
                  <a:pt x="3054" y="467"/>
                  <a:pt x="2952" y="504"/>
                </a:cubicBezTo>
                <a:cubicBezTo>
                  <a:pt x="2850" y="541"/>
                  <a:pt x="2779" y="567"/>
                  <a:pt x="2688" y="600"/>
                </a:cubicBezTo>
                <a:cubicBezTo>
                  <a:pt x="2597" y="633"/>
                  <a:pt x="2498" y="667"/>
                  <a:pt x="2406" y="702"/>
                </a:cubicBezTo>
                <a:cubicBezTo>
                  <a:pt x="2314" y="737"/>
                  <a:pt x="2202" y="775"/>
                  <a:pt x="2136" y="810"/>
                </a:cubicBezTo>
                <a:cubicBezTo>
                  <a:pt x="2070" y="845"/>
                  <a:pt x="2055" y="889"/>
                  <a:pt x="2010" y="912"/>
                </a:cubicBezTo>
                <a:cubicBezTo>
                  <a:pt x="1965" y="935"/>
                  <a:pt x="1927" y="931"/>
                  <a:pt x="1866" y="948"/>
                </a:cubicBezTo>
                <a:cubicBezTo>
                  <a:pt x="1805" y="965"/>
                  <a:pt x="1715" y="991"/>
                  <a:pt x="1644" y="1014"/>
                </a:cubicBezTo>
                <a:cubicBezTo>
                  <a:pt x="1573" y="1037"/>
                  <a:pt x="1490" y="1067"/>
                  <a:pt x="1440" y="1086"/>
                </a:cubicBezTo>
                <a:cubicBezTo>
                  <a:pt x="1390" y="1105"/>
                  <a:pt x="1390" y="1111"/>
                  <a:pt x="1344" y="1128"/>
                </a:cubicBezTo>
                <a:cubicBezTo>
                  <a:pt x="1298" y="1145"/>
                  <a:pt x="1236" y="1160"/>
                  <a:pt x="1164" y="1188"/>
                </a:cubicBezTo>
                <a:cubicBezTo>
                  <a:pt x="1092" y="1216"/>
                  <a:pt x="983" y="1272"/>
                  <a:pt x="912" y="1296"/>
                </a:cubicBezTo>
                <a:cubicBezTo>
                  <a:pt x="841" y="1320"/>
                  <a:pt x="786" y="1324"/>
                  <a:pt x="738" y="1332"/>
                </a:cubicBezTo>
                <a:cubicBezTo>
                  <a:pt x="690" y="1340"/>
                  <a:pt x="667" y="1337"/>
                  <a:pt x="624" y="1344"/>
                </a:cubicBezTo>
                <a:cubicBezTo>
                  <a:pt x="581" y="1351"/>
                  <a:pt x="524" y="1363"/>
                  <a:pt x="480" y="1374"/>
                </a:cubicBezTo>
                <a:cubicBezTo>
                  <a:pt x="436" y="1385"/>
                  <a:pt x="402" y="1395"/>
                  <a:pt x="360" y="1410"/>
                </a:cubicBezTo>
                <a:cubicBezTo>
                  <a:pt x="318" y="1425"/>
                  <a:pt x="273" y="1451"/>
                  <a:pt x="228" y="1464"/>
                </a:cubicBezTo>
                <a:cubicBezTo>
                  <a:pt x="183" y="1477"/>
                  <a:pt x="128" y="1479"/>
                  <a:pt x="90" y="1488"/>
                </a:cubicBezTo>
                <a:cubicBezTo>
                  <a:pt x="52" y="1497"/>
                  <a:pt x="26" y="1507"/>
                  <a:pt x="0" y="1518"/>
                </a:cubicBezTo>
              </a:path>
            </a:pathLst>
          </a:custGeom>
          <a:noFill/>
          <a:ln w="28575" cap="flat" cmpd="sng">
            <a:solidFill>
              <a:srgbClr val="FFFF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77" name="Rectangle 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Tertiary Section</a:t>
            </a:r>
          </a:p>
        </p:txBody>
      </p:sp>
      <p:grpSp>
        <p:nvGrpSpPr>
          <p:cNvPr id="8" name="Group 39"/>
          <p:cNvGrpSpPr>
            <a:grpSpLocks/>
          </p:cNvGrpSpPr>
          <p:nvPr/>
        </p:nvGrpSpPr>
        <p:grpSpPr bwMode="auto">
          <a:xfrm>
            <a:off x="1533525" y="2757488"/>
            <a:ext cx="7124700" cy="2938462"/>
            <a:chOff x="966" y="1737"/>
            <a:chExt cx="4488" cy="1851"/>
          </a:xfrm>
        </p:grpSpPr>
        <p:sp>
          <p:nvSpPr>
            <p:cNvPr id="15399" name="Freeform 40"/>
            <p:cNvSpPr>
              <a:spLocks/>
            </p:cNvSpPr>
            <p:nvPr/>
          </p:nvSpPr>
          <p:spPr bwMode="auto">
            <a:xfrm>
              <a:off x="3837" y="1737"/>
              <a:ext cx="1617" cy="984"/>
            </a:xfrm>
            <a:custGeom>
              <a:avLst/>
              <a:gdLst>
                <a:gd name="T0" fmla="*/ 279 w 1617"/>
                <a:gd name="T1" fmla="*/ 660 h 984"/>
                <a:gd name="T2" fmla="*/ 414 w 1617"/>
                <a:gd name="T3" fmla="*/ 603 h 984"/>
                <a:gd name="T4" fmla="*/ 510 w 1617"/>
                <a:gd name="T5" fmla="*/ 570 h 984"/>
                <a:gd name="T6" fmla="*/ 567 w 1617"/>
                <a:gd name="T7" fmla="*/ 564 h 984"/>
                <a:gd name="T8" fmla="*/ 615 w 1617"/>
                <a:gd name="T9" fmla="*/ 534 h 984"/>
                <a:gd name="T10" fmla="*/ 642 w 1617"/>
                <a:gd name="T11" fmla="*/ 501 h 984"/>
                <a:gd name="T12" fmla="*/ 699 w 1617"/>
                <a:gd name="T13" fmla="*/ 459 h 984"/>
                <a:gd name="T14" fmla="*/ 816 w 1617"/>
                <a:gd name="T15" fmla="*/ 384 h 984"/>
                <a:gd name="T16" fmla="*/ 909 w 1617"/>
                <a:gd name="T17" fmla="*/ 315 h 984"/>
                <a:gd name="T18" fmla="*/ 984 w 1617"/>
                <a:gd name="T19" fmla="*/ 297 h 984"/>
                <a:gd name="T20" fmla="*/ 1077 w 1617"/>
                <a:gd name="T21" fmla="*/ 306 h 984"/>
                <a:gd name="T22" fmla="*/ 1161 w 1617"/>
                <a:gd name="T23" fmla="*/ 267 h 984"/>
                <a:gd name="T24" fmla="*/ 1281 w 1617"/>
                <a:gd name="T25" fmla="*/ 201 h 984"/>
                <a:gd name="T26" fmla="*/ 1359 w 1617"/>
                <a:gd name="T27" fmla="*/ 144 h 984"/>
                <a:gd name="T28" fmla="*/ 1455 w 1617"/>
                <a:gd name="T29" fmla="*/ 90 h 984"/>
                <a:gd name="T30" fmla="*/ 1518 w 1617"/>
                <a:gd name="T31" fmla="*/ 42 h 984"/>
                <a:gd name="T32" fmla="*/ 1578 w 1617"/>
                <a:gd name="T33" fmla="*/ 3 h 984"/>
                <a:gd name="T34" fmla="*/ 1617 w 1617"/>
                <a:gd name="T35" fmla="*/ 0 h 984"/>
                <a:gd name="T36" fmla="*/ 1617 w 1617"/>
                <a:gd name="T37" fmla="*/ 273 h 984"/>
                <a:gd name="T38" fmla="*/ 1569 w 1617"/>
                <a:gd name="T39" fmla="*/ 273 h 984"/>
                <a:gd name="T40" fmla="*/ 1548 w 1617"/>
                <a:gd name="T41" fmla="*/ 285 h 984"/>
                <a:gd name="T42" fmla="*/ 1488 w 1617"/>
                <a:gd name="T43" fmla="*/ 285 h 984"/>
                <a:gd name="T44" fmla="*/ 1443 w 1617"/>
                <a:gd name="T45" fmla="*/ 279 h 984"/>
                <a:gd name="T46" fmla="*/ 1374 w 1617"/>
                <a:gd name="T47" fmla="*/ 288 h 984"/>
                <a:gd name="T48" fmla="*/ 1317 w 1617"/>
                <a:gd name="T49" fmla="*/ 318 h 984"/>
                <a:gd name="T50" fmla="*/ 1293 w 1617"/>
                <a:gd name="T51" fmla="*/ 363 h 984"/>
                <a:gd name="T52" fmla="*/ 1251 w 1617"/>
                <a:gd name="T53" fmla="*/ 408 h 984"/>
                <a:gd name="T54" fmla="*/ 1200 w 1617"/>
                <a:gd name="T55" fmla="*/ 465 h 984"/>
                <a:gd name="T56" fmla="*/ 1152 w 1617"/>
                <a:gd name="T57" fmla="*/ 510 h 984"/>
                <a:gd name="T58" fmla="*/ 1074 w 1617"/>
                <a:gd name="T59" fmla="*/ 549 h 984"/>
                <a:gd name="T60" fmla="*/ 999 w 1617"/>
                <a:gd name="T61" fmla="*/ 597 h 984"/>
                <a:gd name="T62" fmla="*/ 879 w 1617"/>
                <a:gd name="T63" fmla="*/ 639 h 984"/>
                <a:gd name="T64" fmla="*/ 774 w 1617"/>
                <a:gd name="T65" fmla="*/ 666 h 984"/>
                <a:gd name="T66" fmla="*/ 696 w 1617"/>
                <a:gd name="T67" fmla="*/ 702 h 984"/>
                <a:gd name="T68" fmla="*/ 666 w 1617"/>
                <a:gd name="T69" fmla="*/ 741 h 984"/>
                <a:gd name="T70" fmla="*/ 552 w 1617"/>
                <a:gd name="T71" fmla="*/ 780 h 984"/>
                <a:gd name="T72" fmla="*/ 471 w 1617"/>
                <a:gd name="T73" fmla="*/ 810 h 984"/>
                <a:gd name="T74" fmla="*/ 414 w 1617"/>
                <a:gd name="T75" fmla="*/ 840 h 984"/>
                <a:gd name="T76" fmla="*/ 321 w 1617"/>
                <a:gd name="T77" fmla="*/ 873 h 984"/>
                <a:gd name="T78" fmla="*/ 237 w 1617"/>
                <a:gd name="T79" fmla="*/ 909 h 984"/>
                <a:gd name="T80" fmla="*/ 192 w 1617"/>
                <a:gd name="T81" fmla="*/ 918 h 984"/>
                <a:gd name="T82" fmla="*/ 102 w 1617"/>
                <a:gd name="T83" fmla="*/ 957 h 984"/>
                <a:gd name="T84" fmla="*/ 0 w 1617"/>
                <a:gd name="T85" fmla="*/ 984 h 984"/>
                <a:gd name="T86" fmla="*/ 0 w 1617"/>
                <a:gd name="T87" fmla="*/ 819 h 984"/>
                <a:gd name="T88" fmla="*/ 87 w 1617"/>
                <a:gd name="T89" fmla="*/ 792 h 984"/>
                <a:gd name="T90" fmla="*/ 168 w 1617"/>
                <a:gd name="T91" fmla="*/ 747 h 984"/>
                <a:gd name="T92" fmla="*/ 240 w 1617"/>
                <a:gd name="T93" fmla="*/ 711 h 984"/>
                <a:gd name="T94" fmla="*/ 270 w 1617"/>
                <a:gd name="T95" fmla="*/ 678 h 984"/>
                <a:gd name="T96" fmla="*/ 279 w 1617"/>
                <a:gd name="T97" fmla="*/ 660 h 98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617"/>
                <a:gd name="T148" fmla="*/ 0 h 984"/>
                <a:gd name="T149" fmla="*/ 1617 w 1617"/>
                <a:gd name="T150" fmla="*/ 984 h 984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617" h="984">
                  <a:moveTo>
                    <a:pt x="279" y="660"/>
                  </a:moveTo>
                  <a:lnTo>
                    <a:pt x="414" y="603"/>
                  </a:lnTo>
                  <a:lnTo>
                    <a:pt x="510" y="570"/>
                  </a:lnTo>
                  <a:lnTo>
                    <a:pt x="567" y="564"/>
                  </a:lnTo>
                  <a:lnTo>
                    <a:pt x="615" y="534"/>
                  </a:lnTo>
                  <a:lnTo>
                    <a:pt x="642" y="501"/>
                  </a:lnTo>
                  <a:lnTo>
                    <a:pt x="699" y="459"/>
                  </a:lnTo>
                  <a:lnTo>
                    <a:pt x="816" y="384"/>
                  </a:lnTo>
                  <a:lnTo>
                    <a:pt x="909" y="315"/>
                  </a:lnTo>
                  <a:lnTo>
                    <a:pt x="984" y="297"/>
                  </a:lnTo>
                  <a:lnTo>
                    <a:pt x="1077" y="306"/>
                  </a:lnTo>
                  <a:lnTo>
                    <a:pt x="1161" y="267"/>
                  </a:lnTo>
                  <a:lnTo>
                    <a:pt x="1281" y="201"/>
                  </a:lnTo>
                  <a:lnTo>
                    <a:pt x="1359" y="144"/>
                  </a:lnTo>
                  <a:lnTo>
                    <a:pt x="1455" y="90"/>
                  </a:lnTo>
                  <a:lnTo>
                    <a:pt x="1518" y="42"/>
                  </a:lnTo>
                  <a:lnTo>
                    <a:pt x="1578" y="3"/>
                  </a:lnTo>
                  <a:lnTo>
                    <a:pt x="1617" y="0"/>
                  </a:lnTo>
                  <a:lnTo>
                    <a:pt x="1617" y="273"/>
                  </a:lnTo>
                  <a:lnTo>
                    <a:pt x="1569" y="273"/>
                  </a:lnTo>
                  <a:lnTo>
                    <a:pt x="1548" y="285"/>
                  </a:lnTo>
                  <a:lnTo>
                    <a:pt x="1488" y="285"/>
                  </a:lnTo>
                  <a:lnTo>
                    <a:pt x="1443" y="279"/>
                  </a:lnTo>
                  <a:lnTo>
                    <a:pt x="1374" y="288"/>
                  </a:lnTo>
                  <a:lnTo>
                    <a:pt x="1317" y="318"/>
                  </a:lnTo>
                  <a:lnTo>
                    <a:pt x="1293" y="363"/>
                  </a:lnTo>
                  <a:lnTo>
                    <a:pt x="1251" y="408"/>
                  </a:lnTo>
                  <a:lnTo>
                    <a:pt x="1200" y="465"/>
                  </a:lnTo>
                  <a:lnTo>
                    <a:pt x="1152" y="510"/>
                  </a:lnTo>
                  <a:lnTo>
                    <a:pt x="1074" y="549"/>
                  </a:lnTo>
                  <a:lnTo>
                    <a:pt x="999" y="597"/>
                  </a:lnTo>
                  <a:lnTo>
                    <a:pt x="879" y="639"/>
                  </a:lnTo>
                  <a:lnTo>
                    <a:pt x="774" y="666"/>
                  </a:lnTo>
                  <a:lnTo>
                    <a:pt x="696" y="702"/>
                  </a:lnTo>
                  <a:lnTo>
                    <a:pt x="666" y="741"/>
                  </a:lnTo>
                  <a:lnTo>
                    <a:pt x="552" y="780"/>
                  </a:lnTo>
                  <a:lnTo>
                    <a:pt x="471" y="810"/>
                  </a:lnTo>
                  <a:lnTo>
                    <a:pt x="414" y="840"/>
                  </a:lnTo>
                  <a:lnTo>
                    <a:pt x="321" y="873"/>
                  </a:lnTo>
                  <a:lnTo>
                    <a:pt x="237" y="909"/>
                  </a:lnTo>
                  <a:lnTo>
                    <a:pt x="192" y="918"/>
                  </a:lnTo>
                  <a:lnTo>
                    <a:pt x="102" y="957"/>
                  </a:lnTo>
                  <a:lnTo>
                    <a:pt x="0" y="984"/>
                  </a:lnTo>
                  <a:lnTo>
                    <a:pt x="0" y="819"/>
                  </a:lnTo>
                  <a:lnTo>
                    <a:pt x="87" y="792"/>
                  </a:lnTo>
                  <a:lnTo>
                    <a:pt x="168" y="747"/>
                  </a:lnTo>
                  <a:lnTo>
                    <a:pt x="240" y="711"/>
                  </a:lnTo>
                  <a:lnTo>
                    <a:pt x="270" y="678"/>
                  </a:lnTo>
                  <a:lnTo>
                    <a:pt x="279" y="660"/>
                  </a:lnTo>
                  <a:close/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0" name="Freeform 41"/>
            <p:cNvSpPr>
              <a:spLocks/>
            </p:cNvSpPr>
            <p:nvPr/>
          </p:nvSpPr>
          <p:spPr bwMode="auto">
            <a:xfrm>
              <a:off x="2226" y="2562"/>
              <a:ext cx="1608" cy="717"/>
            </a:xfrm>
            <a:custGeom>
              <a:avLst/>
              <a:gdLst>
                <a:gd name="T0" fmla="*/ 1605 w 1608"/>
                <a:gd name="T1" fmla="*/ 0 h 717"/>
                <a:gd name="T2" fmla="*/ 1524 w 1608"/>
                <a:gd name="T3" fmla="*/ 57 h 717"/>
                <a:gd name="T4" fmla="*/ 1395 w 1608"/>
                <a:gd name="T5" fmla="*/ 108 h 717"/>
                <a:gd name="T6" fmla="*/ 1281 w 1608"/>
                <a:gd name="T7" fmla="*/ 159 h 717"/>
                <a:gd name="T8" fmla="*/ 1203 w 1608"/>
                <a:gd name="T9" fmla="*/ 186 h 717"/>
                <a:gd name="T10" fmla="*/ 1149 w 1608"/>
                <a:gd name="T11" fmla="*/ 225 h 717"/>
                <a:gd name="T12" fmla="*/ 1059 w 1608"/>
                <a:gd name="T13" fmla="*/ 234 h 717"/>
                <a:gd name="T14" fmla="*/ 918 w 1608"/>
                <a:gd name="T15" fmla="*/ 267 h 717"/>
                <a:gd name="T16" fmla="*/ 756 w 1608"/>
                <a:gd name="T17" fmla="*/ 324 h 717"/>
                <a:gd name="T18" fmla="*/ 579 w 1608"/>
                <a:gd name="T19" fmla="*/ 354 h 717"/>
                <a:gd name="T20" fmla="*/ 360 w 1608"/>
                <a:gd name="T21" fmla="*/ 417 h 717"/>
                <a:gd name="T22" fmla="*/ 120 w 1608"/>
                <a:gd name="T23" fmla="*/ 462 h 717"/>
                <a:gd name="T24" fmla="*/ 0 w 1608"/>
                <a:gd name="T25" fmla="*/ 489 h 717"/>
                <a:gd name="T26" fmla="*/ 0 w 1608"/>
                <a:gd name="T27" fmla="*/ 645 h 717"/>
                <a:gd name="T28" fmla="*/ 102 w 1608"/>
                <a:gd name="T29" fmla="*/ 651 h 717"/>
                <a:gd name="T30" fmla="*/ 168 w 1608"/>
                <a:gd name="T31" fmla="*/ 660 h 717"/>
                <a:gd name="T32" fmla="*/ 213 w 1608"/>
                <a:gd name="T33" fmla="*/ 705 h 717"/>
                <a:gd name="T34" fmla="*/ 285 w 1608"/>
                <a:gd name="T35" fmla="*/ 717 h 717"/>
                <a:gd name="T36" fmla="*/ 345 w 1608"/>
                <a:gd name="T37" fmla="*/ 693 h 717"/>
                <a:gd name="T38" fmla="*/ 444 w 1608"/>
                <a:gd name="T39" fmla="*/ 657 h 717"/>
                <a:gd name="T40" fmla="*/ 522 w 1608"/>
                <a:gd name="T41" fmla="*/ 600 h 717"/>
                <a:gd name="T42" fmla="*/ 597 w 1608"/>
                <a:gd name="T43" fmla="*/ 558 h 717"/>
                <a:gd name="T44" fmla="*/ 666 w 1608"/>
                <a:gd name="T45" fmla="*/ 510 h 717"/>
                <a:gd name="T46" fmla="*/ 768 w 1608"/>
                <a:gd name="T47" fmla="*/ 495 h 717"/>
                <a:gd name="T48" fmla="*/ 912 w 1608"/>
                <a:gd name="T49" fmla="*/ 462 h 717"/>
                <a:gd name="T50" fmla="*/ 981 w 1608"/>
                <a:gd name="T51" fmla="*/ 426 h 717"/>
                <a:gd name="T52" fmla="*/ 1077 w 1608"/>
                <a:gd name="T53" fmla="*/ 396 h 717"/>
                <a:gd name="T54" fmla="*/ 1125 w 1608"/>
                <a:gd name="T55" fmla="*/ 396 h 717"/>
                <a:gd name="T56" fmla="*/ 1188 w 1608"/>
                <a:gd name="T57" fmla="*/ 363 h 717"/>
                <a:gd name="T58" fmla="*/ 1284 w 1608"/>
                <a:gd name="T59" fmla="*/ 330 h 717"/>
                <a:gd name="T60" fmla="*/ 1359 w 1608"/>
                <a:gd name="T61" fmla="*/ 306 h 717"/>
                <a:gd name="T62" fmla="*/ 1407 w 1608"/>
                <a:gd name="T63" fmla="*/ 270 h 717"/>
                <a:gd name="T64" fmla="*/ 1458 w 1608"/>
                <a:gd name="T65" fmla="*/ 234 h 717"/>
                <a:gd name="T66" fmla="*/ 1497 w 1608"/>
                <a:gd name="T67" fmla="*/ 210 h 717"/>
                <a:gd name="T68" fmla="*/ 1548 w 1608"/>
                <a:gd name="T69" fmla="*/ 186 h 717"/>
                <a:gd name="T70" fmla="*/ 1581 w 1608"/>
                <a:gd name="T71" fmla="*/ 189 h 717"/>
                <a:gd name="T72" fmla="*/ 1608 w 1608"/>
                <a:gd name="T73" fmla="*/ 168 h 71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608"/>
                <a:gd name="T112" fmla="*/ 0 h 717"/>
                <a:gd name="T113" fmla="*/ 1608 w 1608"/>
                <a:gd name="T114" fmla="*/ 717 h 71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608" h="717">
                  <a:moveTo>
                    <a:pt x="1605" y="0"/>
                  </a:moveTo>
                  <a:lnTo>
                    <a:pt x="1524" y="57"/>
                  </a:lnTo>
                  <a:lnTo>
                    <a:pt x="1395" y="108"/>
                  </a:lnTo>
                  <a:lnTo>
                    <a:pt x="1281" y="159"/>
                  </a:lnTo>
                  <a:lnTo>
                    <a:pt x="1203" y="186"/>
                  </a:lnTo>
                  <a:lnTo>
                    <a:pt x="1149" y="225"/>
                  </a:lnTo>
                  <a:lnTo>
                    <a:pt x="1059" y="234"/>
                  </a:lnTo>
                  <a:lnTo>
                    <a:pt x="918" y="267"/>
                  </a:lnTo>
                  <a:lnTo>
                    <a:pt x="756" y="324"/>
                  </a:lnTo>
                  <a:lnTo>
                    <a:pt x="579" y="354"/>
                  </a:lnTo>
                  <a:lnTo>
                    <a:pt x="360" y="417"/>
                  </a:lnTo>
                  <a:lnTo>
                    <a:pt x="120" y="462"/>
                  </a:lnTo>
                  <a:lnTo>
                    <a:pt x="0" y="489"/>
                  </a:lnTo>
                  <a:lnTo>
                    <a:pt x="0" y="645"/>
                  </a:lnTo>
                  <a:lnTo>
                    <a:pt x="102" y="651"/>
                  </a:lnTo>
                  <a:lnTo>
                    <a:pt x="168" y="660"/>
                  </a:lnTo>
                  <a:lnTo>
                    <a:pt x="213" y="705"/>
                  </a:lnTo>
                  <a:lnTo>
                    <a:pt x="285" y="717"/>
                  </a:lnTo>
                  <a:lnTo>
                    <a:pt x="345" y="693"/>
                  </a:lnTo>
                  <a:lnTo>
                    <a:pt x="444" y="657"/>
                  </a:lnTo>
                  <a:lnTo>
                    <a:pt x="522" y="600"/>
                  </a:lnTo>
                  <a:lnTo>
                    <a:pt x="597" y="558"/>
                  </a:lnTo>
                  <a:lnTo>
                    <a:pt x="666" y="510"/>
                  </a:lnTo>
                  <a:lnTo>
                    <a:pt x="768" y="495"/>
                  </a:lnTo>
                  <a:lnTo>
                    <a:pt x="912" y="462"/>
                  </a:lnTo>
                  <a:lnTo>
                    <a:pt x="981" y="426"/>
                  </a:lnTo>
                  <a:lnTo>
                    <a:pt x="1077" y="396"/>
                  </a:lnTo>
                  <a:lnTo>
                    <a:pt x="1125" y="396"/>
                  </a:lnTo>
                  <a:lnTo>
                    <a:pt x="1188" y="363"/>
                  </a:lnTo>
                  <a:lnTo>
                    <a:pt x="1284" y="330"/>
                  </a:lnTo>
                  <a:lnTo>
                    <a:pt x="1359" y="306"/>
                  </a:lnTo>
                  <a:lnTo>
                    <a:pt x="1407" y="270"/>
                  </a:lnTo>
                  <a:lnTo>
                    <a:pt x="1458" y="234"/>
                  </a:lnTo>
                  <a:lnTo>
                    <a:pt x="1497" y="210"/>
                  </a:lnTo>
                  <a:lnTo>
                    <a:pt x="1548" y="186"/>
                  </a:lnTo>
                  <a:lnTo>
                    <a:pt x="1581" y="189"/>
                  </a:lnTo>
                  <a:lnTo>
                    <a:pt x="1608" y="168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401" name="Freeform 42"/>
            <p:cNvSpPr>
              <a:spLocks/>
            </p:cNvSpPr>
            <p:nvPr/>
          </p:nvSpPr>
          <p:spPr bwMode="auto">
            <a:xfrm>
              <a:off x="966" y="3057"/>
              <a:ext cx="1251" cy="531"/>
            </a:xfrm>
            <a:custGeom>
              <a:avLst/>
              <a:gdLst>
                <a:gd name="T0" fmla="*/ 1251 w 1251"/>
                <a:gd name="T1" fmla="*/ 0 h 531"/>
                <a:gd name="T2" fmla="*/ 1146 w 1251"/>
                <a:gd name="T3" fmla="*/ 36 h 531"/>
                <a:gd name="T4" fmla="*/ 1077 w 1251"/>
                <a:gd name="T5" fmla="*/ 45 h 531"/>
                <a:gd name="T6" fmla="*/ 1005 w 1251"/>
                <a:gd name="T7" fmla="*/ 48 h 531"/>
                <a:gd name="T8" fmla="*/ 936 w 1251"/>
                <a:gd name="T9" fmla="*/ 84 h 531"/>
                <a:gd name="T10" fmla="*/ 801 w 1251"/>
                <a:gd name="T11" fmla="*/ 102 h 531"/>
                <a:gd name="T12" fmla="*/ 747 w 1251"/>
                <a:gd name="T13" fmla="*/ 117 h 531"/>
                <a:gd name="T14" fmla="*/ 420 w 1251"/>
                <a:gd name="T15" fmla="*/ 276 h 531"/>
                <a:gd name="T16" fmla="*/ 138 w 1251"/>
                <a:gd name="T17" fmla="*/ 438 h 531"/>
                <a:gd name="T18" fmla="*/ 0 w 1251"/>
                <a:gd name="T19" fmla="*/ 519 h 531"/>
                <a:gd name="T20" fmla="*/ 75 w 1251"/>
                <a:gd name="T21" fmla="*/ 531 h 531"/>
                <a:gd name="T22" fmla="*/ 162 w 1251"/>
                <a:gd name="T23" fmla="*/ 468 h 531"/>
                <a:gd name="T24" fmla="*/ 351 w 1251"/>
                <a:gd name="T25" fmla="*/ 369 h 531"/>
                <a:gd name="T26" fmla="*/ 492 w 1251"/>
                <a:gd name="T27" fmla="*/ 276 h 531"/>
                <a:gd name="T28" fmla="*/ 633 w 1251"/>
                <a:gd name="T29" fmla="*/ 210 h 531"/>
                <a:gd name="T30" fmla="*/ 735 w 1251"/>
                <a:gd name="T31" fmla="*/ 174 h 531"/>
                <a:gd name="T32" fmla="*/ 810 w 1251"/>
                <a:gd name="T33" fmla="*/ 177 h 531"/>
                <a:gd name="T34" fmla="*/ 870 w 1251"/>
                <a:gd name="T35" fmla="*/ 168 h 531"/>
                <a:gd name="T36" fmla="*/ 942 w 1251"/>
                <a:gd name="T37" fmla="*/ 204 h 531"/>
                <a:gd name="T38" fmla="*/ 1005 w 1251"/>
                <a:gd name="T39" fmla="*/ 183 h 531"/>
                <a:gd name="T40" fmla="*/ 1080 w 1251"/>
                <a:gd name="T41" fmla="*/ 186 h 531"/>
                <a:gd name="T42" fmla="*/ 1173 w 1251"/>
                <a:gd name="T43" fmla="*/ 168 h 531"/>
                <a:gd name="T44" fmla="*/ 1242 w 1251"/>
                <a:gd name="T45" fmla="*/ 144 h 53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251"/>
                <a:gd name="T70" fmla="*/ 0 h 531"/>
                <a:gd name="T71" fmla="*/ 1251 w 1251"/>
                <a:gd name="T72" fmla="*/ 531 h 53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251" h="531">
                  <a:moveTo>
                    <a:pt x="1251" y="0"/>
                  </a:moveTo>
                  <a:lnTo>
                    <a:pt x="1146" y="36"/>
                  </a:lnTo>
                  <a:lnTo>
                    <a:pt x="1077" y="45"/>
                  </a:lnTo>
                  <a:lnTo>
                    <a:pt x="1005" y="48"/>
                  </a:lnTo>
                  <a:lnTo>
                    <a:pt x="936" y="84"/>
                  </a:lnTo>
                  <a:lnTo>
                    <a:pt x="801" y="102"/>
                  </a:lnTo>
                  <a:lnTo>
                    <a:pt x="747" y="117"/>
                  </a:lnTo>
                  <a:lnTo>
                    <a:pt x="420" y="276"/>
                  </a:lnTo>
                  <a:lnTo>
                    <a:pt x="138" y="438"/>
                  </a:lnTo>
                  <a:lnTo>
                    <a:pt x="0" y="519"/>
                  </a:lnTo>
                  <a:lnTo>
                    <a:pt x="75" y="531"/>
                  </a:lnTo>
                  <a:lnTo>
                    <a:pt x="162" y="468"/>
                  </a:lnTo>
                  <a:lnTo>
                    <a:pt x="351" y="369"/>
                  </a:lnTo>
                  <a:lnTo>
                    <a:pt x="492" y="276"/>
                  </a:lnTo>
                  <a:lnTo>
                    <a:pt x="633" y="210"/>
                  </a:lnTo>
                  <a:lnTo>
                    <a:pt x="735" y="174"/>
                  </a:lnTo>
                  <a:lnTo>
                    <a:pt x="810" y="177"/>
                  </a:lnTo>
                  <a:lnTo>
                    <a:pt x="870" y="168"/>
                  </a:lnTo>
                  <a:lnTo>
                    <a:pt x="942" y="204"/>
                  </a:lnTo>
                  <a:lnTo>
                    <a:pt x="1005" y="183"/>
                  </a:lnTo>
                  <a:lnTo>
                    <a:pt x="1080" y="186"/>
                  </a:lnTo>
                  <a:lnTo>
                    <a:pt x="1173" y="168"/>
                  </a:lnTo>
                  <a:lnTo>
                    <a:pt x="1242" y="14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3429000" y="1752600"/>
            <a:ext cx="5214938" cy="1381125"/>
            <a:chOff x="2160" y="1104"/>
            <a:chExt cx="3285" cy="870"/>
          </a:xfrm>
        </p:grpSpPr>
        <p:sp>
          <p:nvSpPr>
            <p:cNvPr id="15397" name="Freeform 44"/>
            <p:cNvSpPr>
              <a:spLocks/>
            </p:cNvSpPr>
            <p:nvPr/>
          </p:nvSpPr>
          <p:spPr bwMode="auto">
            <a:xfrm>
              <a:off x="2160" y="1140"/>
              <a:ext cx="2940" cy="834"/>
            </a:xfrm>
            <a:custGeom>
              <a:avLst/>
              <a:gdLst>
                <a:gd name="T0" fmla="*/ 108 w 2940"/>
                <a:gd name="T1" fmla="*/ 786 h 834"/>
                <a:gd name="T2" fmla="*/ 354 w 2940"/>
                <a:gd name="T3" fmla="*/ 708 h 834"/>
                <a:gd name="T4" fmla="*/ 474 w 2940"/>
                <a:gd name="T5" fmla="*/ 654 h 834"/>
                <a:gd name="T6" fmla="*/ 612 w 2940"/>
                <a:gd name="T7" fmla="*/ 618 h 834"/>
                <a:gd name="T8" fmla="*/ 732 w 2940"/>
                <a:gd name="T9" fmla="*/ 588 h 834"/>
                <a:gd name="T10" fmla="*/ 864 w 2940"/>
                <a:gd name="T11" fmla="*/ 504 h 834"/>
                <a:gd name="T12" fmla="*/ 990 w 2940"/>
                <a:gd name="T13" fmla="*/ 450 h 834"/>
                <a:gd name="T14" fmla="*/ 1134 w 2940"/>
                <a:gd name="T15" fmla="*/ 408 h 834"/>
                <a:gd name="T16" fmla="*/ 1338 w 2940"/>
                <a:gd name="T17" fmla="*/ 378 h 834"/>
                <a:gd name="T18" fmla="*/ 1548 w 2940"/>
                <a:gd name="T19" fmla="*/ 318 h 834"/>
                <a:gd name="T20" fmla="*/ 1788 w 2940"/>
                <a:gd name="T21" fmla="*/ 228 h 834"/>
                <a:gd name="T22" fmla="*/ 1968 w 2940"/>
                <a:gd name="T23" fmla="*/ 120 h 834"/>
                <a:gd name="T24" fmla="*/ 2268 w 2940"/>
                <a:gd name="T25" fmla="*/ 78 h 834"/>
                <a:gd name="T26" fmla="*/ 2940 w 2940"/>
                <a:gd name="T27" fmla="*/ 0 h 834"/>
                <a:gd name="T28" fmla="*/ 2884 w 2940"/>
                <a:gd name="T29" fmla="*/ 210 h 834"/>
                <a:gd name="T30" fmla="*/ 2826 w 2940"/>
                <a:gd name="T31" fmla="*/ 246 h 834"/>
                <a:gd name="T32" fmla="*/ 2670 w 2940"/>
                <a:gd name="T33" fmla="*/ 258 h 834"/>
                <a:gd name="T34" fmla="*/ 2424 w 2940"/>
                <a:gd name="T35" fmla="*/ 306 h 834"/>
                <a:gd name="T36" fmla="*/ 2142 w 2940"/>
                <a:gd name="T37" fmla="*/ 360 h 834"/>
                <a:gd name="T38" fmla="*/ 1704 w 2940"/>
                <a:gd name="T39" fmla="*/ 486 h 834"/>
                <a:gd name="T40" fmla="*/ 1230 w 2940"/>
                <a:gd name="T41" fmla="*/ 588 h 834"/>
                <a:gd name="T42" fmla="*/ 726 w 2940"/>
                <a:gd name="T43" fmla="*/ 684 h 834"/>
                <a:gd name="T44" fmla="*/ 360 w 2940"/>
                <a:gd name="T45" fmla="*/ 774 h 834"/>
                <a:gd name="T46" fmla="*/ 246 w 2940"/>
                <a:gd name="T47" fmla="*/ 774 h 834"/>
                <a:gd name="T48" fmla="*/ 0 w 2940"/>
                <a:gd name="T49" fmla="*/ 834 h 834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2940"/>
                <a:gd name="T76" fmla="*/ 0 h 834"/>
                <a:gd name="T77" fmla="*/ 2940 w 2940"/>
                <a:gd name="T78" fmla="*/ 834 h 834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2940" h="834">
                  <a:moveTo>
                    <a:pt x="108" y="786"/>
                  </a:moveTo>
                  <a:lnTo>
                    <a:pt x="354" y="708"/>
                  </a:lnTo>
                  <a:lnTo>
                    <a:pt x="474" y="654"/>
                  </a:lnTo>
                  <a:lnTo>
                    <a:pt x="612" y="618"/>
                  </a:lnTo>
                  <a:lnTo>
                    <a:pt x="732" y="588"/>
                  </a:lnTo>
                  <a:lnTo>
                    <a:pt x="864" y="504"/>
                  </a:lnTo>
                  <a:lnTo>
                    <a:pt x="990" y="450"/>
                  </a:lnTo>
                  <a:lnTo>
                    <a:pt x="1134" y="408"/>
                  </a:lnTo>
                  <a:lnTo>
                    <a:pt x="1338" y="378"/>
                  </a:lnTo>
                  <a:lnTo>
                    <a:pt x="1548" y="318"/>
                  </a:lnTo>
                  <a:lnTo>
                    <a:pt x="1788" y="228"/>
                  </a:lnTo>
                  <a:lnTo>
                    <a:pt x="1968" y="120"/>
                  </a:lnTo>
                  <a:lnTo>
                    <a:pt x="2268" y="78"/>
                  </a:lnTo>
                  <a:lnTo>
                    <a:pt x="2940" y="0"/>
                  </a:lnTo>
                  <a:lnTo>
                    <a:pt x="2884" y="210"/>
                  </a:lnTo>
                  <a:lnTo>
                    <a:pt x="2826" y="246"/>
                  </a:lnTo>
                  <a:lnTo>
                    <a:pt x="2670" y="258"/>
                  </a:lnTo>
                  <a:lnTo>
                    <a:pt x="2424" y="306"/>
                  </a:lnTo>
                  <a:lnTo>
                    <a:pt x="2142" y="360"/>
                  </a:lnTo>
                  <a:lnTo>
                    <a:pt x="1704" y="486"/>
                  </a:lnTo>
                  <a:lnTo>
                    <a:pt x="1230" y="588"/>
                  </a:lnTo>
                  <a:lnTo>
                    <a:pt x="726" y="684"/>
                  </a:lnTo>
                  <a:lnTo>
                    <a:pt x="360" y="774"/>
                  </a:lnTo>
                  <a:lnTo>
                    <a:pt x="246" y="774"/>
                  </a:lnTo>
                  <a:lnTo>
                    <a:pt x="0" y="83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398" name="Freeform 45"/>
            <p:cNvSpPr>
              <a:spLocks/>
            </p:cNvSpPr>
            <p:nvPr/>
          </p:nvSpPr>
          <p:spPr bwMode="auto">
            <a:xfrm>
              <a:off x="5034" y="1104"/>
              <a:ext cx="411" cy="270"/>
            </a:xfrm>
            <a:custGeom>
              <a:avLst/>
              <a:gdLst>
                <a:gd name="T0" fmla="*/ 60 w 411"/>
                <a:gd name="T1" fmla="*/ 33 h 270"/>
                <a:gd name="T2" fmla="*/ 411 w 411"/>
                <a:gd name="T3" fmla="*/ 0 h 270"/>
                <a:gd name="T4" fmla="*/ 411 w 411"/>
                <a:gd name="T5" fmla="*/ 141 h 270"/>
                <a:gd name="T6" fmla="*/ 306 w 411"/>
                <a:gd name="T7" fmla="*/ 168 h 270"/>
                <a:gd name="T8" fmla="*/ 174 w 411"/>
                <a:gd name="T9" fmla="*/ 198 h 270"/>
                <a:gd name="T10" fmla="*/ 75 w 411"/>
                <a:gd name="T11" fmla="*/ 228 h 270"/>
                <a:gd name="T12" fmla="*/ 0 w 411"/>
                <a:gd name="T13" fmla="*/ 270 h 270"/>
                <a:gd name="T14" fmla="*/ 30 w 411"/>
                <a:gd name="T15" fmla="*/ 162 h 270"/>
                <a:gd name="T16" fmla="*/ 42 w 411"/>
                <a:gd name="T17" fmla="*/ 84 h 27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11"/>
                <a:gd name="T28" fmla="*/ 0 h 270"/>
                <a:gd name="T29" fmla="*/ 411 w 411"/>
                <a:gd name="T30" fmla="*/ 270 h 27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11" h="270">
                  <a:moveTo>
                    <a:pt x="60" y="33"/>
                  </a:moveTo>
                  <a:lnTo>
                    <a:pt x="411" y="0"/>
                  </a:lnTo>
                  <a:lnTo>
                    <a:pt x="411" y="141"/>
                  </a:lnTo>
                  <a:lnTo>
                    <a:pt x="306" y="168"/>
                  </a:lnTo>
                  <a:lnTo>
                    <a:pt x="174" y="198"/>
                  </a:lnTo>
                  <a:lnTo>
                    <a:pt x="75" y="228"/>
                  </a:lnTo>
                  <a:lnTo>
                    <a:pt x="0" y="270"/>
                  </a:lnTo>
                  <a:lnTo>
                    <a:pt x="30" y="162"/>
                  </a:lnTo>
                  <a:lnTo>
                    <a:pt x="42" y="84"/>
                  </a:lnTo>
                </a:path>
              </a:pathLst>
            </a:custGeom>
            <a:solidFill>
              <a:srgbClr val="FFFF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5382" name="Freeform 46"/>
          <p:cNvSpPr>
            <a:spLocks/>
          </p:cNvSpPr>
          <p:nvPr/>
        </p:nvSpPr>
        <p:spPr bwMode="auto">
          <a:xfrm>
            <a:off x="3282950" y="2419350"/>
            <a:ext cx="5359400" cy="1670050"/>
          </a:xfrm>
          <a:custGeom>
            <a:avLst/>
            <a:gdLst>
              <a:gd name="T0" fmla="*/ 3376 w 3376"/>
              <a:gd name="T1" fmla="*/ 0 h 1052"/>
              <a:gd name="T2" fmla="*/ 3232 w 3376"/>
              <a:gd name="T3" fmla="*/ 100 h 1052"/>
              <a:gd name="T4" fmla="*/ 3116 w 3376"/>
              <a:gd name="T5" fmla="*/ 204 h 1052"/>
              <a:gd name="T6" fmla="*/ 2916 w 3376"/>
              <a:gd name="T7" fmla="*/ 280 h 1052"/>
              <a:gd name="T8" fmla="*/ 2548 w 3376"/>
              <a:gd name="T9" fmla="*/ 412 h 1052"/>
              <a:gd name="T10" fmla="*/ 2100 w 3376"/>
              <a:gd name="T11" fmla="*/ 548 h 1052"/>
              <a:gd name="T12" fmla="*/ 1516 w 3376"/>
              <a:gd name="T13" fmla="*/ 700 h 1052"/>
              <a:gd name="T14" fmla="*/ 1008 w 3376"/>
              <a:gd name="T15" fmla="*/ 816 h 1052"/>
              <a:gd name="T16" fmla="*/ 516 w 3376"/>
              <a:gd name="T17" fmla="*/ 924 h 1052"/>
              <a:gd name="T18" fmla="*/ 220 w 3376"/>
              <a:gd name="T19" fmla="*/ 972 h 1052"/>
              <a:gd name="T20" fmla="*/ 0 w 3376"/>
              <a:gd name="T21" fmla="*/ 1052 h 1052"/>
              <a:gd name="T22" fmla="*/ 232 w 3376"/>
              <a:gd name="T23" fmla="*/ 1012 h 1052"/>
              <a:gd name="T24" fmla="*/ 504 w 3376"/>
              <a:gd name="T25" fmla="*/ 996 h 1052"/>
              <a:gd name="T26" fmla="*/ 648 w 3376"/>
              <a:gd name="T27" fmla="*/ 968 h 1052"/>
              <a:gd name="T28" fmla="*/ 940 w 3376"/>
              <a:gd name="T29" fmla="*/ 904 h 1052"/>
              <a:gd name="T30" fmla="*/ 1216 w 3376"/>
              <a:gd name="T31" fmla="*/ 844 h 1052"/>
              <a:gd name="T32" fmla="*/ 1452 w 3376"/>
              <a:gd name="T33" fmla="*/ 792 h 1052"/>
              <a:gd name="T34" fmla="*/ 1680 w 3376"/>
              <a:gd name="T35" fmla="*/ 724 h 1052"/>
              <a:gd name="T36" fmla="*/ 1852 w 3376"/>
              <a:gd name="T37" fmla="*/ 680 h 1052"/>
              <a:gd name="T38" fmla="*/ 2064 w 3376"/>
              <a:gd name="T39" fmla="*/ 628 h 1052"/>
              <a:gd name="T40" fmla="*/ 2184 w 3376"/>
              <a:gd name="T41" fmla="*/ 596 h 1052"/>
              <a:gd name="T42" fmla="*/ 2360 w 3376"/>
              <a:gd name="T43" fmla="*/ 568 h 1052"/>
              <a:gd name="T44" fmla="*/ 2576 w 3376"/>
              <a:gd name="T45" fmla="*/ 500 h 1052"/>
              <a:gd name="T46" fmla="*/ 2720 w 3376"/>
              <a:gd name="T47" fmla="*/ 480 h 1052"/>
              <a:gd name="T48" fmla="*/ 2844 w 3376"/>
              <a:gd name="T49" fmla="*/ 492 h 1052"/>
              <a:gd name="T50" fmla="*/ 2940 w 3376"/>
              <a:gd name="T51" fmla="*/ 460 h 1052"/>
              <a:gd name="T52" fmla="*/ 3052 w 3376"/>
              <a:gd name="T53" fmla="*/ 400 h 1052"/>
              <a:gd name="T54" fmla="*/ 3168 w 3376"/>
              <a:gd name="T55" fmla="*/ 332 h 1052"/>
              <a:gd name="T56" fmla="*/ 3264 w 3376"/>
              <a:gd name="T57" fmla="*/ 260 h 1052"/>
              <a:gd name="T58" fmla="*/ 3316 w 3376"/>
              <a:gd name="T59" fmla="*/ 240 h 1052"/>
              <a:gd name="T60" fmla="*/ 3376 w 3376"/>
              <a:gd name="T61" fmla="*/ 216 h 105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3376"/>
              <a:gd name="T94" fmla="*/ 0 h 1052"/>
              <a:gd name="T95" fmla="*/ 3376 w 3376"/>
              <a:gd name="T96" fmla="*/ 1052 h 105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3376" h="1052">
                <a:moveTo>
                  <a:pt x="3376" y="0"/>
                </a:moveTo>
                <a:lnTo>
                  <a:pt x="3232" y="100"/>
                </a:lnTo>
                <a:lnTo>
                  <a:pt x="3116" y="204"/>
                </a:lnTo>
                <a:lnTo>
                  <a:pt x="2916" y="280"/>
                </a:lnTo>
                <a:lnTo>
                  <a:pt x="2548" y="412"/>
                </a:lnTo>
                <a:lnTo>
                  <a:pt x="2100" y="548"/>
                </a:lnTo>
                <a:lnTo>
                  <a:pt x="1516" y="700"/>
                </a:lnTo>
                <a:lnTo>
                  <a:pt x="1008" y="816"/>
                </a:lnTo>
                <a:lnTo>
                  <a:pt x="516" y="924"/>
                </a:lnTo>
                <a:lnTo>
                  <a:pt x="220" y="972"/>
                </a:lnTo>
                <a:lnTo>
                  <a:pt x="0" y="1052"/>
                </a:lnTo>
                <a:lnTo>
                  <a:pt x="232" y="1012"/>
                </a:lnTo>
                <a:lnTo>
                  <a:pt x="504" y="996"/>
                </a:lnTo>
                <a:lnTo>
                  <a:pt x="648" y="968"/>
                </a:lnTo>
                <a:lnTo>
                  <a:pt x="940" y="904"/>
                </a:lnTo>
                <a:lnTo>
                  <a:pt x="1216" y="844"/>
                </a:lnTo>
                <a:lnTo>
                  <a:pt x="1452" y="792"/>
                </a:lnTo>
                <a:lnTo>
                  <a:pt x="1680" y="724"/>
                </a:lnTo>
                <a:lnTo>
                  <a:pt x="1852" y="680"/>
                </a:lnTo>
                <a:lnTo>
                  <a:pt x="2064" y="628"/>
                </a:lnTo>
                <a:lnTo>
                  <a:pt x="2184" y="596"/>
                </a:lnTo>
                <a:lnTo>
                  <a:pt x="2360" y="568"/>
                </a:lnTo>
                <a:lnTo>
                  <a:pt x="2576" y="500"/>
                </a:lnTo>
                <a:lnTo>
                  <a:pt x="2720" y="480"/>
                </a:lnTo>
                <a:lnTo>
                  <a:pt x="2844" y="492"/>
                </a:lnTo>
                <a:lnTo>
                  <a:pt x="2940" y="460"/>
                </a:lnTo>
                <a:lnTo>
                  <a:pt x="3052" y="400"/>
                </a:lnTo>
                <a:lnTo>
                  <a:pt x="3168" y="332"/>
                </a:lnTo>
                <a:lnTo>
                  <a:pt x="3264" y="260"/>
                </a:lnTo>
                <a:lnTo>
                  <a:pt x="3316" y="240"/>
                </a:lnTo>
                <a:lnTo>
                  <a:pt x="3376" y="216"/>
                </a:lnTo>
              </a:path>
            </a:pathLst>
          </a:cu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3" name="Freeform 47"/>
          <p:cNvSpPr>
            <a:spLocks/>
          </p:cNvSpPr>
          <p:nvPr/>
        </p:nvSpPr>
        <p:spPr bwMode="auto">
          <a:xfrm>
            <a:off x="571500" y="2628900"/>
            <a:ext cx="4127500" cy="1206500"/>
          </a:xfrm>
          <a:custGeom>
            <a:avLst/>
            <a:gdLst>
              <a:gd name="T0" fmla="*/ 1888 w 2600"/>
              <a:gd name="T1" fmla="*/ 272 h 760"/>
              <a:gd name="T2" fmla="*/ 1948 w 2600"/>
              <a:gd name="T3" fmla="*/ 272 h 760"/>
              <a:gd name="T4" fmla="*/ 2148 w 2600"/>
              <a:gd name="T5" fmla="*/ 192 h 760"/>
              <a:gd name="T6" fmla="*/ 2312 w 2600"/>
              <a:gd name="T7" fmla="*/ 140 h 760"/>
              <a:gd name="T8" fmla="*/ 2444 w 2600"/>
              <a:gd name="T9" fmla="*/ 92 h 760"/>
              <a:gd name="T10" fmla="*/ 2556 w 2600"/>
              <a:gd name="T11" fmla="*/ 44 h 760"/>
              <a:gd name="T12" fmla="*/ 2600 w 2600"/>
              <a:gd name="T13" fmla="*/ 0 h 760"/>
              <a:gd name="T14" fmla="*/ 2352 w 2600"/>
              <a:gd name="T15" fmla="*/ 24 h 760"/>
              <a:gd name="T16" fmla="*/ 2216 w 2600"/>
              <a:gd name="T17" fmla="*/ 28 h 760"/>
              <a:gd name="T18" fmla="*/ 2104 w 2600"/>
              <a:gd name="T19" fmla="*/ 68 h 760"/>
              <a:gd name="T20" fmla="*/ 2000 w 2600"/>
              <a:gd name="T21" fmla="*/ 88 h 760"/>
              <a:gd name="T22" fmla="*/ 1800 w 2600"/>
              <a:gd name="T23" fmla="*/ 148 h 760"/>
              <a:gd name="T24" fmla="*/ 1608 w 2600"/>
              <a:gd name="T25" fmla="*/ 176 h 760"/>
              <a:gd name="T26" fmla="*/ 1508 w 2600"/>
              <a:gd name="T27" fmla="*/ 180 h 760"/>
              <a:gd name="T28" fmla="*/ 1416 w 2600"/>
              <a:gd name="T29" fmla="*/ 192 h 760"/>
              <a:gd name="T30" fmla="*/ 1332 w 2600"/>
              <a:gd name="T31" fmla="*/ 208 h 760"/>
              <a:gd name="T32" fmla="*/ 1092 w 2600"/>
              <a:gd name="T33" fmla="*/ 260 h 760"/>
              <a:gd name="T34" fmla="*/ 980 w 2600"/>
              <a:gd name="T35" fmla="*/ 280 h 760"/>
              <a:gd name="T36" fmla="*/ 956 w 2600"/>
              <a:gd name="T37" fmla="*/ 316 h 760"/>
              <a:gd name="T38" fmla="*/ 828 w 2600"/>
              <a:gd name="T39" fmla="*/ 336 h 760"/>
              <a:gd name="T40" fmla="*/ 692 w 2600"/>
              <a:gd name="T41" fmla="*/ 376 h 760"/>
              <a:gd name="T42" fmla="*/ 452 w 2600"/>
              <a:gd name="T43" fmla="*/ 440 h 760"/>
              <a:gd name="T44" fmla="*/ 192 w 2600"/>
              <a:gd name="T45" fmla="*/ 484 h 760"/>
              <a:gd name="T46" fmla="*/ 108 w 2600"/>
              <a:gd name="T47" fmla="*/ 504 h 760"/>
              <a:gd name="T48" fmla="*/ 12 w 2600"/>
              <a:gd name="T49" fmla="*/ 512 h 760"/>
              <a:gd name="T50" fmla="*/ 0 w 2600"/>
              <a:gd name="T51" fmla="*/ 720 h 760"/>
              <a:gd name="T52" fmla="*/ 0 w 2600"/>
              <a:gd name="T53" fmla="*/ 760 h 760"/>
              <a:gd name="T54" fmla="*/ 196 w 2600"/>
              <a:gd name="T55" fmla="*/ 716 h 760"/>
              <a:gd name="T56" fmla="*/ 520 w 2600"/>
              <a:gd name="T57" fmla="*/ 648 h 760"/>
              <a:gd name="T58" fmla="*/ 688 w 2600"/>
              <a:gd name="T59" fmla="*/ 624 h 760"/>
              <a:gd name="T60" fmla="*/ 968 w 2600"/>
              <a:gd name="T61" fmla="*/ 536 h 760"/>
              <a:gd name="T62" fmla="*/ 1180 w 2600"/>
              <a:gd name="T63" fmla="*/ 484 h 760"/>
              <a:gd name="T64" fmla="*/ 1436 w 2600"/>
              <a:gd name="T65" fmla="*/ 420 h 760"/>
              <a:gd name="T66" fmla="*/ 1676 w 2600"/>
              <a:gd name="T67" fmla="*/ 372 h 760"/>
              <a:gd name="T68" fmla="*/ 1832 w 2600"/>
              <a:gd name="T69" fmla="*/ 308 h 760"/>
              <a:gd name="T70" fmla="*/ 1884 w 2600"/>
              <a:gd name="T71" fmla="*/ 300 h 76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600"/>
              <a:gd name="T109" fmla="*/ 0 h 760"/>
              <a:gd name="T110" fmla="*/ 2600 w 2600"/>
              <a:gd name="T111" fmla="*/ 760 h 760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600" h="760">
                <a:moveTo>
                  <a:pt x="1888" y="272"/>
                </a:moveTo>
                <a:cubicBezTo>
                  <a:pt x="1908" y="272"/>
                  <a:pt x="1928" y="272"/>
                  <a:pt x="1948" y="272"/>
                </a:cubicBezTo>
                <a:lnTo>
                  <a:pt x="2148" y="192"/>
                </a:lnTo>
                <a:lnTo>
                  <a:pt x="2312" y="140"/>
                </a:lnTo>
                <a:lnTo>
                  <a:pt x="2444" y="92"/>
                </a:lnTo>
                <a:lnTo>
                  <a:pt x="2556" y="44"/>
                </a:lnTo>
                <a:lnTo>
                  <a:pt x="2600" y="0"/>
                </a:lnTo>
                <a:lnTo>
                  <a:pt x="2352" y="24"/>
                </a:lnTo>
                <a:lnTo>
                  <a:pt x="2216" y="28"/>
                </a:lnTo>
                <a:lnTo>
                  <a:pt x="2104" y="68"/>
                </a:lnTo>
                <a:lnTo>
                  <a:pt x="2000" y="88"/>
                </a:lnTo>
                <a:lnTo>
                  <a:pt x="1800" y="148"/>
                </a:lnTo>
                <a:lnTo>
                  <a:pt x="1608" y="176"/>
                </a:lnTo>
                <a:lnTo>
                  <a:pt x="1508" y="180"/>
                </a:lnTo>
                <a:lnTo>
                  <a:pt x="1416" y="192"/>
                </a:lnTo>
                <a:lnTo>
                  <a:pt x="1332" y="208"/>
                </a:lnTo>
                <a:lnTo>
                  <a:pt x="1092" y="260"/>
                </a:lnTo>
                <a:lnTo>
                  <a:pt x="980" y="280"/>
                </a:lnTo>
                <a:lnTo>
                  <a:pt x="956" y="316"/>
                </a:lnTo>
                <a:lnTo>
                  <a:pt x="828" y="336"/>
                </a:lnTo>
                <a:lnTo>
                  <a:pt x="692" y="376"/>
                </a:lnTo>
                <a:lnTo>
                  <a:pt x="452" y="440"/>
                </a:lnTo>
                <a:lnTo>
                  <a:pt x="192" y="484"/>
                </a:lnTo>
                <a:lnTo>
                  <a:pt x="108" y="504"/>
                </a:lnTo>
                <a:lnTo>
                  <a:pt x="12" y="512"/>
                </a:lnTo>
                <a:lnTo>
                  <a:pt x="0" y="720"/>
                </a:lnTo>
                <a:lnTo>
                  <a:pt x="0" y="760"/>
                </a:lnTo>
                <a:lnTo>
                  <a:pt x="196" y="716"/>
                </a:lnTo>
                <a:lnTo>
                  <a:pt x="520" y="648"/>
                </a:lnTo>
                <a:lnTo>
                  <a:pt x="688" y="624"/>
                </a:lnTo>
                <a:lnTo>
                  <a:pt x="968" y="536"/>
                </a:lnTo>
                <a:lnTo>
                  <a:pt x="1180" y="484"/>
                </a:lnTo>
                <a:lnTo>
                  <a:pt x="1436" y="420"/>
                </a:lnTo>
                <a:lnTo>
                  <a:pt x="1676" y="372"/>
                </a:lnTo>
                <a:lnTo>
                  <a:pt x="1832" y="308"/>
                </a:lnTo>
                <a:lnTo>
                  <a:pt x="1884" y="300"/>
                </a:lnTo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4" name="Freeform 48"/>
          <p:cNvSpPr>
            <a:spLocks/>
          </p:cNvSpPr>
          <p:nvPr/>
        </p:nvSpPr>
        <p:spPr bwMode="auto">
          <a:xfrm>
            <a:off x="577850" y="2012950"/>
            <a:ext cx="5943600" cy="1416050"/>
          </a:xfrm>
          <a:custGeom>
            <a:avLst/>
            <a:gdLst>
              <a:gd name="T0" fmla="*/ 0 w 3744"/>
              <a:gd name="T1" fmla="*/ 860 h 892"/>
              <a:gd name="T2" fmla="*/ 96 w 3744"/>
              <a:gd name="T3" fmla="*/ 828 h 892"/>
              <a:gd name="T4" fmla="*/ 200 w 3744"/>
              <a:gd name="T5" fmla="*/ 724 h 892"/>
              <a:gd name="T6" fmla="*/ 356 w 3744"/>
              <a:gd name="T7" fmla="*/ 660 h 892"/>
              <a:gd name="T8" fmla="*/ 620 w 3744"/>
              <a:gd name="T9" fmla="*/ 620 h 892"/>
              <a:gd name="T10" fmla="*/ 836 w 3744"/>
              <a:gd name="T11" fmla="*/ 584 h 892"/>
              <a:gd name="T12" fmla="*/ 992 w 3744"/>
              <a:gd name="T13" fmla="*/ 584 h 892"/>
              <a:gd name="T14" fmla="*/ 1088 w 3744"/>
              <a:gd name="T15" fmla="*/ 508 h 892"/>
              <a:gd name="T16" fmla="*/ 1192 w 3744"/>
              <a:gd name="T17" fmla="*/ 492 h 892"/>
              <a:gd name="T18" fmla="*/ 1228 w 3744"/>
              <a:gd name="T19" fmla="*/ 448 h 892"/>
              <a:gd name="T20" fmla="*/ 1328 w 3744"/>
              <a:gd name="T21" fmla="*/ 440 h 892"/>
              <a:gd name="T22" fmla="*/ 1460 w 3744"/>
              <a:gd name="T23" fmla="*/ 428 h 892"/>
              <a:gd name="T24" fmla="*/ 1580 w 3744"/>
              <a:gd name="T25" fmla="*/ 420 h 892"/>
              <a:gd name="T26" fmla="*/ 1672 w 3744"/>
              <a:gd name="T27" fmla="*/ 376 h 892"/>
              <a:gd name="T28" fmla="*/ 1724 w 3744"/>
              <a:gd name="T29" fmla="*/ 360 h 892"/>
              <a:gd name="T30" fmla="*/ 1796 w 3744"/>
              <a:gd name="T31" fmla="*/ 332 h 892"/>
              <a:gd name="T32" fmla="*/ 1976 w 3744"/>
              <a:gd name="T33" fmla="*/ 328 h 892"/>
              <a:gd name="T34" fmla="*/ 2052 w 3744"/>
              <a:gd name="T35" fmla="*/ 244 h 892"/>
              <a:gd name="T36" fmla="*/ 2220 w 3744"/>
              <a:gd name="T37" fmla="*/ 272 h 892"/>
              <a:gd name="T38" fmla="*/ 2280 w 3744"/>
              <a:gd name="T39" fmla="*/ 240 h 892"/>
              <a:gd name="T40" fmla="*/ 2376 w 3744"/>
              <a:gd name="T41" fmla="*/ 204 h 892"/>
              <a:gd name="T42" fmla="*/ 2592 w 3744"/>
              <a:gd name="T43" fmla="*/ 176 h 892"/>
              <a:gd name="T44" fmla="*/ 2996 w 3744"/>
              <a:gd name="T45" fmla="*/ 116 h 892"/>
              <a:gd name="T46" fmla="*/ 3364 w 3744"/>
              <a:gd name="T47" fmla="*/ 52 h 892"/>
              <a:gd name="T48" fmla="*/ 3744 w 3744"/>
              <a:gd name="T49" fmla="*/ 0 h 892"/>
              <a:gd name="T50" fmla="*/ 3592 w 3744"/>
              <a:gd name="T51" fmla="*/ 100 h 892"/>
              <a:gd name="T52" fmla="*/ 3464 w 3744"/>
              <a:gd name="T53" fmla="*/ 152 h 892"/>
              <a:gd name="T54" fmla="*/ 3228 w 3744"/>
              <a:gd name="T55" fmla="*/ 224 h 892"/>
              <a:gd name="T56" fmla="*/ 2976 w 3744"/>
              <a:gd name="T57" fmla="*/ 272 h 892"/>
              <a:gd name="T58" fmla="*/ 2828 w 3744"/>
              <a:gd name="T59" fmla="*/ 300 h 892"/>
              <a:gd name="T60" fmla="*/ 2600 w 3744"/>
              <a:gd name="T61" fmla="*/ 404 h 892"/>
              <a:gd name="T62" fmla="*/ 2492 w 3744"/>
              <a:gd name="T63" fmla="*/ 408 h 892"/>
              <a:gd name="T64" fmla="*/ 2312 w 3744"/>
              <a:gd name="T65" fmla="*/ 420 h 892"/>
              <a:gd name="T66" fmla="*/ 2200 w 3744"/>
              <a:gd name="T67" fmla="*/ 424 h 892"/>
              <a:gd name="T68" fmla="*/ 1992 w 3744"/>
              <a:gd name="T69" fmla="*/ 492 h 892"/>
              <a:gd name="T70" fmla="*/ 1736 w 3744"/>
              <a:gd name="T71" fmla="*/ 552 h 892"/>
              <a:gd name="T72" fmla="*/ 1556 w 3744"/>
              <a:gd name="T73" fmla="*/ 560 h 892"/>
              <a:gd name="T74" fmla="*/ 1404 w 3744"/>
              <a:gd name="T75" fmla="*/ 588 h 892"/>
              <a:gd name="T76" fmla="*/ 1248 w 3744"/>
              <a:gd name="T77" fmla="*/ 612 h 892"/>
              <a:gd name="T78" fmla="*/ 1008 w 3744"/>
              <a:gd name="T79" fmla="*/ 664 h 892"/>
              <a:gd name="T80" fmla="*/ 952 w 3744"/>
              <a:gd name="T81" fmla="*/ 696 h 892"/>
              <a:gd name="T82" fmla="*/ 864 w 3744"/>
              <a:gd name="T83" fmla="*/ 704 h 892"/>
              <a:gd name="T84" fmla="*/ 736 w 3744"/>
              <a:gd name="T85" fmla="*/ 744 h 892"/>
              <a:gd name="T86" fmla="*/ 536 w 3744"/>
              <a:gd name="T87" fmla="*/ 800 h 892"/>
              <a:gd name="T88" fmla="*/ 292 w 3744"/>
              <a:gd name="T89" fmla="*/ 856 h 892"/>
              <a:gd name="T90" fmla="*/ 8 w 3744"/>
              <a:gd name="T91" fmla="*/ 892 h 89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744"/>
              <a:gd name="T139" fmla="*/ 0 h 892"/>
              <a:gd name="T140" fmla="*/ 3744 w 3744"/>
              <a:gd name="T141" fmla="*/ 892 h 892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744" h="892">
                <a:moveTo>
                  <a:pt x="0" y="860"/>
                </a:moveTo>
                <a:lnTo>
                  <a:pt x="96" y="828"/>
                </a:lnTo>
                <a:lnTo>
                  <a:pt x="200" y="724"/>
                </a:lnTo>
                <a:lnTo>
                  <a:pt x="356" y="660"/>
                </a:lnTo>
                <a:lnTo>
                  <a:pt x="620" y="620"/>
                </a:lnTo>
                <a:lnTo>
                  <a:pt x="836" y="584"/>
                </a:lnTo>
                <a:lnTo>
                  <a:pt x="992" y="584"/>
                </a:lnTo>
                <a:lnTo>
                  <a:pt x="1088" y="508"/>
                </a:lnTo>
                <a:lnTo>
                  <a:pt x="1192" y="492"/>
                </a:lnTo>
                <a:lnTo>
                  <a:pt x="1228" y="448"/>
                </a:lnTo>
                <a:lnTo>
                  <a:pt x="1328" y="440"/>
                </a:lnTo>
                <a:lnTo>
                  <a:pt x="1460" y="428"/>
                </a:lnTo>
                <a:lnTo>
                  <a:pt x="1580" y="420"/>
                </a:lnTo>
                <a:lnTo>
                  <a:pt x="1672" y="376"/>
                </a:lnTo>
                <a:lnTo>
                  <a:pt x="1724" y="360"/>
                </a:lnTo>
                <a:lnTo>
                  <a:pt x="1796" y="332"/>
                </a:lnTo>
                <a:lnTo>
                  <a:pt x="1976" y="328"/>
                </a:lnTo>
                <a:lnTo>
                  <a:pt x="2052" y="244"/>
                </a:lnTo>
                <a:lnTo>
                  <a:pt x="2220" y="272"/>
                </a:lnTo>
                <a:lnTo>
                  <a:pt x="2280" y="240"/>
                </a:lnTo>
                <a:lnTo>
                  <a:pt x="2376" y="204"/>
                </a:lnTo>
                <a:lnTo>
                  <a:pt x="2592" y="176"/>
                </a:lnTo>
                <a:lnTo>
                  <a:pt x="2996" y="116"/>
                </a:lnTo>
                <a:lnTo>
                  <a:pt x="3364" y="52"/>
                </a:lnTo>
                <a:lnTo>
                  <a:pt x="3744" y="0"/>
                </a:lnTo>
                <a:lnTo>
                  <a:pt x="3592" y="100"/>
                </a:lnTo>
                <a:lnTo>
                  <a:pt x="3464" y="152"/>
                </a:lnTo>
                <a:lnTo>
                  <a:pt x="3228" y="224"/>
                </a:lnTo>
                <a:lnTo>
                  <a:pt x="2976" y="272"/>
                </a:lnTo>
                <a:lnTo>
                  <a:pt x="2828" y="300"/>
                </a:lnTo>
                <a:lnTo>
                  <a:pt x="2600" y="404"/>
                </a:lnTo>
                <a:lnTo>
                  <a:pt x="2492" y="408"/>
                </a:lnTo>
                <a:lnTo>
                  <a:pt x="2312" y="420"/>
                </a:lnTo>
                <a:lnTo>
                  <a:pt x="2200" y="424"/>
                </a:lnTo>
                <a:lnTo>
                  <a:pt x="1992" y="492"/>
                </a:lnTo>
                <a:lnTo>
                  <a:pt x="1736" y="552"/>
                </a:lnTo>
                <a:lnTo>
                  <a:pt x="1556" y="560"/>
                </a:lnTo>
                <a:lnTo>
                  <a:pt x="1404" y="588"/>
                </a:lnTo>
                <a:lnTo>
                  <a:pt x="1248" y="612"/>
                </a:lnTo>
                <a:lnTo>
                  <a:pt x="1008" y="664"/>
                </a:lnTo>
                <a:lnTo>
                  <a:pt x="952" y="696"/>
                </a:lnTo>
                <a:lnTo>
                  <a:pt x="864" y="704"/>
                </a:lnTo>
                <a:lnTo>
                  <a:pt x="736" y="744"/>
                </a:lnTo>
                <a:lnTo>
                  <a:pt x="536" y="800"/>
                </a:lnTo>
                <a:lnTo>
                  <a:pt x="292" y="856"/>
                </a:lnTo>
                <a:lnTo>
                  <a:pt x="8" y="892"/>
                </a:lnTo>
              </a:path>
            </a:pathLst>
          </a:custGeom>
          <a:solidFill>
            <a:srgbClr val="FFFF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5" name="Freeform 49"/>
          <p:cNvSpPr>
            <a:spLocks/>
          </p:cNvSpPr>
          <p:nvPr/>
        </p:nvSpPr>
        <p:spPr bwMode="auto">
          <a:xfrm>
            <a:off x="514350" y="3441700"/>
            <a:ext cx="5918200" cy="2413000"/>
          </a:xfrm>
          <a:custGeom>
            <a:avLst/>
            <a:gdLst>
              <a:gd name="T0" fmla="*/ 8 w 3728"/>
              <a:gd name="T1" fmla="*/ 856 h 1520"/>
              <a:gd name="T2" fmla="*/ 260 w 3728"/>
              <a:gd name="T3" fmla="*/ 792 h 1520"/>
              <a:gd name="T4" fmla="*/ 504 w 3728"/>
              <a:gd name="T5" fmla="*/ 708 h 1520"/>
              <a:gd name="T6" fmla="*/ 792 w 3728"/>
              <a:gd name="T7" fmla="*/ 620 h 1520"/>
              <a:gd name="T8" fmla="*/ 1144 w 3728"/>
              <a:gd name="T9" fmla="*/ 528 h 1520"/>
              <a:gd name="T10" fmla="*/ 1460 w 3728"/>
              <a:gd name="T11" fmla="*/ 456 h 1520"/>
              <a:gd name="T12" fmla="*/ 1788 w 3728"/>
              <a:gd name="T13" fmla="*/ 388 h 1520"/>
              <a:gd name="T14" fmla="*/ 2012 w 3728"/>
              <a:gd name="T15" fmla="*/ 364 h 1520"/>
              <a:gd name="T16" fmla="*/ 2264 w 3728"/>
              <a:gd name="T17" fmla="*/ 344 h 1520"/>
              <a:gd name="T18" fmla="*/ 2336 w 3728"/>
              <a:gd name="T19" fmla="*/ 328 h 1520"/>
              <a:gd name="T20" fmla="*/ 2436 w 3728"/>
              <a:gd name="T21" fmla="*/ 308 h 1520"/>
              <a:gd name="T22" fmla="*/ 2796 w 3728"/>
              <a:gd name="T23" fmla="*/ 228 h 1520"/>
              <a:gd name="T24" fmla="*/ 3116 w 3728"/>
              <a:gd name="T25" fmla="*/ 156 h 1520"/>
              <a:gd name="T26" fmla="*/ 3380 w 3728"/>
              <a:gd name="T27" fmla="*/ 96 h 1520"/>
              <a:gd name="T28" fmla="*/ 3552 w 3728"/>
              <a:gd name="T29" fmla="*/ 52 h 1520"/>
              <a:gd name="T30" fmla="*/ 3728 w 3728"/>
              <a:gd name="T31" fmla="*/ 0 h 1520"/>
              <a:gd name="T32" fmla="*/ 3728 w 3728"/>
              <a:gd name="T33" fmla="*/ 280 h 1520"/>
              <a:gd name="T34" fmla="*/ 3628 w 3728"/>
              <a:gd name="T35" fmla="*/ 344 h 1520"/>
              <a:gd name="T36" fmla="*/ 3508 w 3728"/>
              <a:gd name="T37" fmla="*/ 376 h 1520"/>
              <a:gd name="T38" fmla="*/ 3436 w 3728"/>
              <a:gd name="T39" fmla="*/ 428 h 1520"/>
              <a:gd name="T40" fmla="*/ 3304 w 3728"/>
              <a:gd name="T41" fmla="*/ 500 h 1520"/>
              <a:gd name="T42" fmla="*/ 3152 w 3728"/>
              <a:gd name="T43" fmla="*/ 540 h 1520"/>
              <a:gd name="T44" fmla="*/ 3068 w 3728"/>
              <a:gd name="T45" fmla="*/ 608 h 1520"/>
              <a:gd name="T46" fmla="*/ 2964 w 3728"/>
              <a:gd name="T47" fmla="*/ 628 h 1520"/>
              <a:gd name="T48" fmla="*/ 2796 w 3728"/>
              <a:gd name="T49" fmla="*/ 664 h 1520"/>
              <a:gd name="T50" fmla="*/ 2744 w 3728"/>
              <a:gd name="T51" fmla="*/ 688 h 1520"/>
              <a:gd name="T52" fmla="*/ 2420 w 3728"/>
              <a:gd name="T53" fmla="*/ 764 h 1520"/>
              <a:gd name="T54" fmla="*/ 2232 w 3728"/>
              <a:gd name="T55" fmla="*/ 816 h 1520"/>
              <a:gd name="T56" fmla="*/ 1920 w 3728"/>
              <a:gd name="T57" fmla="*/ 880 h 1520"/>
              <a:gd name="T58" fmla="*/ 1768 w 3728"/>
              <a:gd name="T59" fmla="*/ 924 h 1520"/>
              <a:gd name="T60" fmla="*/ 1692 w 3728"/>
              <a:gd name="T61" fmla="*/ 932 h 1520"/>
              <a:gd name="T62" fmla="*/ 1620 w 3728"/>
              <a:gd name="T63" fmla="*/ 960 h 1520"/>
              <a:gd name="T64" fmla="*/ 1528 w 3728"/>
              <a:gd name="T65" fmla="*/ 960 h 1520"/>
              <a:gd name="T66" fmla="*/ 1380 w 3728"/>
              <a:gd name="T67" fmla="*/ 1008 h 1520"/>
              <a:gd name="T68" fmla="*/ 1084 w 3728"/>
              <a:gd name="T69" fmla="*/ 1152 h 1520"/>
              <a:gd name="T70" fmla="*/ 908 w 3728"/>
              <a:gd name="T71" fmla="*/ 1248 h 1520"/>
              <a:gd name="T72" fmla="*/ 668 w 3728"/>
              <a:gd name="T73" fmla="*/ 1384 h 1520"/>
              <a:gd name="T74" fmla="*/ 616 w 3728"/>
              <a:gd name="T75" fmla="*/ 1468 h 1520"/>
              <a:gd name="T76" fmla="*/ 564 w 3728"/>
              <a:gd name="T77" fmla="*/ 1520 h 1520"/>
              <a:gd name="T78" fmla="*/ 0 w 3728"/>
              <a:gd name="T79" fmla="*/ 1520 h 152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3728"/>
              <a:gd name="T121" fmla="*/ 0 h 1520"/>
              <a:gd name="T122" fmla="*/ 3728 w 3728"/>
              <a:gd name="T123" fmla="*/ 1520 h 1520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3728" h="1520">
                <a:moveTo>
                  <a:pt x="8" y="856"/>
                </a:moveTo>
                <a:lnTo>
                  <a:pt x="260" y="792"/>
                </a:lnTo>
                <a:lnTo>
                  <a:pt x="504" y="708"/>
                </a:lnTo>
                <a:lnTo>
                  <a:pt x="792" y="620"/>
                </a:lnTo>
                <a:lnTo>
                  <a:pt x="1144" y="528"/>
                </a:lnTo>
                <a:lnTo>
                  <a:pt x="1460" y="456"/>
                </a:lnTo>
                <a:lnTo>
                  <a:pt x="1788" y="388"/>
                </a:lnTo>
                <a:lnTo>
                  <a:pt x="2012" y="364"/>
                </a:lnTo>
                <a:lnTo>
                  <a:pt x="2264" y="344"/>
                </a:lnTo>
                <a:lnTo>
                  <a:pt x="2336" y="328"/>
                </a:lnTo>
                <a:lnTo>
                  <a:pt x="2436" y="308"/>
                </a:lnTo>
                <a:lnTo>
                  <a:pt x="2796" y="228"/>
                </a:lnTo>
                <a:lnTo>
                  <a:pt x="3116" y="156"/>
                </a:lnTo>
                <a:lnTo>
                  <a:pt x="3380" y="96"/>
                </a:lnTo>
                <a:lnTo>
                  <a:pt x="3552" y="52"/>
                </a:lnTo>
                <a:lnTo>
                  <a:pt x="3728" y="0"/>
                </a:lnTo>
                <a:lnTo>
                  <a:pt x="3728" y="280"/>
                </a:lnTo>
                <a:lnTo>
                  <a:pt x="3628" y="344"/>
                </a:lnTo>
                <a:lnTo>
                  <a:pt x="3508" y="376"/>
                </a:lnTo>
                <a:lnTo>
                  <a:pt x="3436" y="428"/>
                </a:lnTo>
                <a:lnTo>
                  <a:pt x="3304" y="500"/>
                </a:lnTo>
                <a:lnTo>
                  <a:pt x="3152" y="540"/>
                </a:lnTo>
                <a:lnTo>
                  <a:pt x="3068" y="608"/>
                </a:lnTo>
                <a:lnTo>
                  <a:pt x="2964" y="628"/>
                </a:lnTo>
                <a:lnTo>
                  <a:pt x="2796" y="664"/>
                </a:lnTo>
                <a:lnTo>
                  <a:pt x="2744" y="688"/>
                </a:lnTo>
                <a:lnTo>
                  <a:pt x="2420" y="764"/>
                </a:lnTo>
                <a:lnTo>
                  <a:pt x="2232" y="816"/>
                </a:lnTo>
                <a:lnTo>
                  <a:pt x="1920" y="880"/>
                </a:lnTo>
                <a:lnTo>
                  <a:pt x="1768" y="924"/>
                </a:lnTo>
                <a:lnTo>
                  <a:pt x="1692" y="932"/>
                </a:lnTo>
                <a:lnTo>
                  <a:pt x="1620" y="960"/>
                </a:lnTo>
                <a:lnTo>
                  <a:pt x="1528" y="960"/>
                </a:lnTo>
                <a:lnTo>
                  <a:pt x="1380" y="1008"/>
                </a:lnTo>
                <a:lnTo>
                  <a:pt x="1084" y="1152"/>
                </a:lnTo>
                <a:lnTo>
                  <a:pt x="908" y="1248"/>
                </a:lnTo>
                <a:lnTo>
                  <a:pt x="668" y="1384"/>
                </a:lnTo>
                <a:lnTo>
                  <a:pt x="616" y="1468"/>
                </a:lnTo>
                <a:lnTo>
                  <a:pt x="564" y="1520"/>
                </a:lnTo>
                <a:lnTo>
                  <a:pt x="0" y="1520"/>
                </a:lnTo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6" name="Freeform 50"/>
          <p:cNvSpPr>
            <a:spLocks/>
          </p:cNvSpPr>
          <p:nvPr/>
        </p:nvSpPr>
        <p:spPr bwMode="auto">
          <a:xfrm>
            <a:off x="6419850" y="3168650"/>
            <a:ext cx="1517650" cy="717550"/>
          </a:xfrm>
          <a:custGeom>
            <a:avLst/>
            <a:gdLst>
              <a:gd name="T0" fmla="*/ 0 w 956"/>
              <a:gd name="T1" fmla="*/ 180 h 452"/>
              <a:gd name="T2" fmla="*/ 196 w 956"/>
              <a:gd name="T3" fmla="*/ 136 h 452"/>
              <a:gd name="T4" fmla="*/ 388 w 956"/>
              <a:gd name="T5" fmla="*/ 96 h 452"/>
              <a:gd name="T6" fmla="*/ 544 w 956"/>
              <a:gd name="T7" fmla="*/ 40 h 452"/>
              <a:gd name="T8" fmla="*/ 728 w 956"/>
              <a:gd name="T9" fmla="*/ 0 h 452"/>
              <a:gd name="T10" fmla="*/ 808 w 956"/>
              <a:gd name="T11" fmla="*/ 12 h 452"/>
              <a:gd name="T12" fmla="*/ 872 w 956"/>
              <a:gd name="T13" fmla="*/ 20 h 452"/>
              <a:gd name="T14" fmla="*/ 956 w 956"/>
              <a:gd name="T15" fmla="*/ 4 h 452"/>
              <a:gd name="T16" fmla="*/ 868 w 956"/>
              <a:gd name="T17" fmla="*/ 40 h 452"/>
              <a:gd name="T18" fmla="*/ 760 w 956"/>
              <a:gd name="T19" fmla="*/ 40 h 452"/>
              <a:gd name="T20" fmla="*/ 660 w 956"/>
              <a:gd name="T21" fmla="*/ 64 h 452"/>
              <a:gd name="T22" fmla="*/ 536 w 956"/>
              <a:gd name="T23" fmla="*/ 184 h 452"/>
              <a:gd name="T24" fmla="*/ 480 w 956"/>
              <a:gd name="T25" fmla="*/ 236 h 452"/>
              <a:gd name="T26" fmla="*/ 424 w 956"/>
              <a:gd name="T27" fmla="*/ 256 h 452"/>
              <a:gd name="T28" fmla="*/ 380 w 956"/>
              <a:gd name="T29" fmla="*/ 300 h 452"/>
              <a:gd name="T30" fmla="*/ 296 w 956"/>
              <a:gd name="T31" fmla="*/ 312 h 452"/>
              <a:gd name="T32" fmla="*/ 184 w 956"/>
              <a:gd name="T33" fmla="*/ 360 h 452"/>
              <a:gd name="T34" fmla="*/ 8 w 956"/>
              <a:gd name="T35" fmla="*/ 452 h 45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956"/>
              <a:gd name="T55" fmla="*/ 0 h 452"/>
              <a:gd name="T56" fmla="*/ 956 w 956"/>
              <a:gd name="T57" fmla="*/ 452 h 45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956" h="452">
                <a:moveTo>
                  <a:pt x="0" y="180"/>
                </a:moveTo>
                <a:lnTo>
                  <a:pt x="196" y="136"/>
                </a:lnTo>
                <a:lnTo>
                  <a:pt x="388" y="96"/>
                </a:lnTo>
                <a:lnTo>
                  <a:pt x="544" y="40"/>
                </a:lnTo>
                <a:lnTo>
                  <a:pt x="728" y="0"/>
                </a:lnTo>
                <a:lnTo>
                  <a:pt x="808" y="12"/>
                </a:lnTo>
                <a:lnTo>
                  <a:pt x="872" y="20"/>
                </a:lnTo>
                <a:lnTo>
                  <a:pt x="956" y="4"/>
                </a:lnTo>
                <a:lnTo>
                  <a:pt x="868" y="40"/>
                </a:lnTo>
                <a:lnTo>
                  <a:pt x="760" y="40"/>
                </a:lnTo>
                <a:lnTo>
                  <a:pt x="660" y="64"/>
                </a:lnTo>
                <a:lnTo>
                  <a:pt x="536" y="184"/>
                </a:lnTo>
                <a:lnTo>
                  <a:pt x="480" y="236"/>
                </a:lnTo>
                <a:lnTo>
                  <a:pt x="424" y="256"/>
                </a:lnTo>
                <a:lnTo>
                  <a:pt x="380" y="300"/>
                </a:lnTo>
                <a:lnTo>
                  <a:pt x="296" y="312"/>
                </a:lnTo>
                <a:lnTo>
                  <a:pt x="184" y="360"/>
                </a:lnTo>
                <a:lnTo>
                  <a:pt x="8" y="452"/>
                </a:lnTo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5387" name="Text Box 51"/>
          <p:cNvSpPr txBox="1">
            <a:spLocks noChangeArrowheads="1"/>
          </p:cNvSpPr>
          <p:nvPr/>
        </p:nvSpPr>
        <p:spPr bwMode="auto">
          <a:xfrm>
            <a:off x="7348538" y="3287713"/>
            <a:ext cx="646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latin typeface="Arial" pitchFamily="34" charset="0"/>
              </a:rPr>
              <a:t>HS-1</a:t>
            </a:r>
            <a:endParaRPr lang="en-US" sz="1000" dirty="0">
              <a:latin typeface="Arial" pitchFamily="34" charset="0"/>
            </a:endParaRPr>
          </a:p>
        </p:txBody>
      </p:sp>
      <p:sp>
        <p:nvSpPr>
          <p:cNvPr id="15388" name="Text Box 52"/>
          <p:cNvSpPr txBox="1">
            <a:spLocks noChangeArrowheads="1"/>
          </p:cNvSpPr>
          <p:nvPr/>
        </p:nvSpPr>
        <p:spPr bwMode="auto">
          <a:xfrm>
            <a:off x="3716338" y="2411413"/>
            <a:ext cx="646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latin typeface="Arial" pitchFamily="34" charset="0"/>
              </a:rPr>
              <a:t>HS-5</a:t>
            </a:r>
            <a:endParaRPr lang="en-US" sz="1000" dirty="0">
              <a:latin typeface="Arial" pitchFamily="34" charset="0"/>
            </a:endParaRPr>
          </a:p>
        </p:txBody>
      </p:sp>
      <p:sp>
        <p:nvSpPr>
          <p:cNvPr id="15389" name="Text Box 53"/>
          <p:cNvSpPr txBox="1">
            <a:spLocks noChangeArrowheads="1"/>
          </p:cNvSpPr>
          <p:nvPr/>
        </p:nvSpPr>
        <p:spPr bwMode="auto">
          <a:xfrm>
            <a:off x="5278438" y="2398713"/>
            <a:ext cx="646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latin typeface="Arial" pitchFamily="34" charset="0"/>
              </a:rPr>
              <a:t>HS-4</a:t>
            </a:r>
            <a:endParaRPr lang="en-US" sz="1000" dirty="0">
              <a:latin typeface="Arial" pitchFamily="34" charset="0"/>
            </a:endParaRPr>
          </a:p>
        </p:txBody>
      </p:sp>
      <p:sp>
        <p:nvSpPr>
          <p:cNvPr id="15390" name="Text Box 54"/>
          <p:cNvSpPr txBox="1">
            <a:spLocks noChangeArrowheads="1"/>
          </p:cNvSpPr>
          <p:nvPr/>
        </p:nvSpPr>
        <p:spPr bwMode="auto">
          <a:xfrm>
            <a:off x="7310438" y="2551113"/>
            <a:ext cx="646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latin typeface="Arial" pitchFamily="34" charset="0"/>
              </a:rPr>
              <a:t>HS-3</a:t>
            </a:r>
            <a:endParaRPr lang="en-US" sz="1000" dirty="0">
              <a:latin typeface="Arial" pitchFamily="34" charset="0"/>
            </a:endParaRPr>
          </a:p>
        </p:txBody>
      </p:sp>
      <p:sp>
        <p:nvSpPr>
          <p:cNvPr id="15391" name="Text Box 55"/>
          <p:cNvSpPr txBox="1">
            <a:spLocks noChangeArrowheads="1"/>
          </p:cNvSpPr>
          <p:nvPr/>
        </p:nvSpPr>
        <p:spPr bwMode="auto">
          <a:xfrm>
            <a:off x="7767638" y="2792413"/>
            <a:ext cx="64611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latin typeface="Arial" pitchFamily="34" charset="0"/>
              </a:rPr>
              <a:t>HS-2</a:t>
            </a:r>
            <a:endParaRPr lang="en-US" sz="1000" dirty="0">
              <a:latin typeface="Arial" pitchFamily="34" charset="0"/>
            </a:endParaRPr>
          </a:p>
        </p:txBody>
      </p:sp>
      <p:sp>
        <p:nvSpPr>
          <p:cNvPr id="15392" name="Text Box 56"/>
          <p:cNvSpPr txBox="1">
            <a:spLocks noChangeArrowheads="1"/>
          </p:cNvSpPr>
          <p:nvPr/>
        </p:nvSpPr>
        <p:spPr bwMode="auto">
          <a:xfrm>
            <a:off x="2635250" y="2944813"/>
            <a:ext cx="623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0000FF"/>
                </a:solidFill>
                <a:latin typeface="Arial" pitchFamily="34" charset="0"/>
              </a:rPr>
              <a:t>LS-5</a:t>
            </a:r>
            <a:endParaRPr lang="en-US" sz="1000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5393" name="Text Box 57"/>
          <p:cNvSpPr txBox="1">
            <a:spLocks noChangeArrowheads="1"/>
          </p:cNvSpPr>
          <p:nvPr/>
        </p:nvSpPr>
        <p:spPr bwMode="auto">
          <a:xfrm>
            <a:off x="3219450" y="3186113"/>
            <a:ext cx="623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0000FF"/>
                </a:solidFill>
                <a:latin typeface="Arial" pitchFamily="34" charset="0"/>
              </a:rPr>
              <a:t>LS-4</a:t>
            </a:r>
            <a:endParaRPr lang="en-US" sz="1000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5394" name="Text Box 58"/>
          <p:cNvSpPr txBox="1">
            <a:spLocks noChangeArrowheads="1"/>
          </p:cNvSpPr>
          <p:nvPr/>
        </p:nvSpPr>
        <p:spPr bwMode="auto">
          <a:xfrm>
            <a:off x="3117850" y="3732213"/>
            <a:ext cx="623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0000FF"/>
                </a:solidFill>
                <a:latin typeface="Arial" pitchFamily="34" charset="0"/>
              </a:rPr>
              <a:t>LS-3</a:t>
            </a:r>
            <a:endParaRPr lang="en-US" sz="1000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5395" name="Text Box 58"/>
          <p:cNvSpPr txBox="1">
            <a:spLocks noChangeArrowheads="1"/>
          </p:cNvSpPr>
          <p:nvPr/>
        </p:nvSpPr>
        <p:spPr bwMode="auto">
          <a:xfrm>
            <a:off x="809625" y="5475288"/>
            <a:ext cx="630238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0000FF"/>
                </a:solidFill>
                <a:latin typeface="Arial" pitchFamily="34" charset="0"/>
              </a:rPr>
              <a:t>LS-1</a:t>
            </a:r>
            <a:endParaRPr lang="en-US" sz="1000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5396" name="Text Box 58"/>
          <p:cNvSpPr txBox="1">
            <a:spLocks noChangeArrowheads="1"/>
          </p:cNvSpPr>
          <p:nvPr/>
        </p:nvSpPr>
        <p:spPr bwMode="auto">
          <a:xfrm>
            <a:off x="1917700" y="4398963"/>
            <a:ext cx="623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rgbClr val="0000FF"/>
                </a:solidFill>
                <a:latin typeface="Arial" pitchFamily="34" charset="0"/>
              </a:rPr>
              <a:t>LS-2</a:t>
            </a:r>
            <a:endParaRPr lang="en-US" sz="1000" dirty="0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14686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000" b="1" dirty="0">
                <a:latin typeface="Arial" pitchFamily="34" charset="0"/>
              </a:rPr>
              <a:t>Mitchum et al., 1977b</a:t>
            </a: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</p:spTree>
    <p:extLst>
      <p:ext uri="{BB962C8B-B14F-4D97-AF65-F5344CB8AC3E}">
        <p14:creationId xmlns:p14="http://schemas.microsoft.com/office/powerpoint/2010/main" val="4148745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855663"/>
            <a:ext cx="9144000" cy="560387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15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Exercise 21</a:t>
            </a:r>
          </a:p>
        </p:txBody>
      </p:sp>
      <p:sp>
        <p:nvSpPr>
          <p:cNvPr id="21508" name="WordArt 2"/>
          <p:cNvSpPr>
            <a:spLocks noChangeArrowheads="1" noChangeShapeType="1" noTextEdit="1"/>
          </p:cNvSpPr>
          <p:nvPr/>
        </p:nvSpPr>
        <p:spPr bwMode="auto">
          <a:xfrm>
            <a:off x="1441450" y="2427288"/>
            <a:ext cx="6888163" cy="21193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4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567192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Jurassic Section</a:t>
            </a:r>
          </a:p>
        </p:txBody>
      </p:sp>
      <p:pic>
        <p:nvPicPr>
          <p:cNvPr id="6148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t="15417" b="11897"/>
          <a:stretch>
            <a:fillRect/>
          </a:stretch>
        </p:blipFill>
        <p:spPr bwMode="auto">
          <a:xfrm>
            <a:off x="411163" y="1139825"/>
            <a:ext cx="8278812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  <p:sp>
        <p:nvSpPr>
          <p:cNvPr id="6150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6151" name="Freeform 6"/>
          <p:cNvSpPr>
            <a:spLocks/>
          </p:cNvSpPr>
          <p:nvPr/>
        </p:nvSpPr>
        <p:spPr bwMode="auto">
          <a:xfrm>
            <a:off x="407988" y="1123950"/>
            <a:ext cx="8294687" cy="3878263"/>
          </a:xfrm>
          <a:custGeom>
            <a:avLst/>
            <a:gdLst>
              <a:gd name="T0" fmla="*/ 5212 w 5225"/>
              <a:gd name="T1" fmla="*/ 132 h 2443"/>
              <a:gd name="T2" fmla="*/ 4559 w 5225"/>
              <a:gd name="T3" fmla="*/ 153 h 2443"/>
              <a:gd name="T4" fmla="*/ 4143 w 5225"/>
              <a:gd name="T5" fmla="*/ 159 h 2443"/>
              <a:gd name="T6" fmla="*/ 3719 w 5225"/>
              <a:gd name="T7" fmla="*/ 153 h 2443"/>
              <a:gd name="T8" fmla="*/ 3532 w 5225"/>
              <a:gd name="T9" fmla="*/ 402 h 2443"/>
              <a:gd name="T10" fmla="*/ 2963 w 5225"/>
              <a:gd name="T11" fmla="*/ 742 h 2443"/>
              <a:gd name="T12" fmla="*/ 2082 w 5225"/>
              <a:gd name="T13" fmla="*/ 1034 h 2443"/>
              <a:gd name="T14" fmla="*/ 1589 w 5225"/>
              <a:gd name="T15" fmla="*/ 1200 h 2443"/>
              <a:gd name="T16" fmla="*/ 1325 w 5225"/>
              <a:gd name="T17" fmla="*/ 1457 h 2443"/>
              <a:gd name="T18" fmla="*/ 784 w 5225"/>
              <a:gd name="T19" fmla="*/ 1908 h 2443"/>
              <a:gd name="T20" fmla="*/ 409 w 5225"/>
              <a:gd name="T21" fmla="*/ 2144 h 2443"/>
              <a:gd name="T22" fmla="*/ 0 w 5225"/>
              <a:gd name="T23" fmla="*/ 2443 h 2443"/>
              <a:gd name="T24" fmla="*/ 0 w 5225"/>
              <a:gd name="T25" fmla="*/ 0 h 2443"/>
              <a:gd name="T26" fmla="*/ 5225 w 5225"/>
              <a:gd name="T27" fmla="*/ 0 h 24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225"/>
              <a:gd name="T43" fmla="*/ 0 h 2443"/>
              <a:gd name="T44" fmla="*/ 5225 w 5225"/>
              <a:gd name="T45" fmla="*/ 2443 h 24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225" h="2443">
                <a:moveTo>
                  <a:pt x="5212" y="132"/>
                </a:moveTo>
                <a:lnTo>
                  <a:pt x="4559" y="153"/>
                </a:lnTo>
                <a:lnTo>
                  <a:pt x="4143" y="159"/>
                </a:lnTo>
                <a:lnTo>
                  <a:pt x="3719" y="153"/>
                </a:lnTo>
                <a:lnTo>
                  <a:pt x="3532" y="402"/>
                </a:lnTo>
                <a:lnTo>
                  <a:pt x="2963" y="742"/>
                </a:lnTo>
                <a:lnTo>
                  <a:pt x="2082" y="1034"/>
                </a:lnTo>
                <a:lnTo>
                  <a:pt x="1589" y="1200"/>
                </a:lnTo>
                <a:lnTo>
                  <a:pt x="1325" y="1457"/>
                </a:lnTo>
                <a:lnTo>
                  <a:pt x="784" y="1908"/>
                </a:lnTo>
                <a:lnTo>
                  <a:pt x="409" y="2144"/>
                </a:lnTo>
                <a:lnTo>
                  <a:pt x="0" y="2443"/>
                </a:lnTo>
                <a:lnTo>
                  <a:pt x="0" y="0"/>
                </a:lnTo>
                <a:lnTo>
                  <a:pt x="5225" y="0"/>
                </a:lnTo>
              </a:path>
            </a:pathLst>
          </a:custGeom>
          <a:solidFill>
            <a:srgbClr val="000000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152" name="Oval 7"/>
          <p:cNvSpPr>
            <a:spLocks noChangeArrowheads="1"/>
          </p:cNvSpPr>
          <p:nvPr/>
        </p:nvSpPr>
        <p:spPr bwMode="auto">
          <a:xfrm>
            <a:off x="6697663" y="1244600"/>
            <a:ext cx="914400" cy="539750"/>
          </a:xfrm>
          <a:prstGeom prst="ellips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pic>
        <p:nvPicPr>
          <p:cNvPr id="6153" name="Picture 8" descr="Line 1-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12" t="33055" r="38013" b="50034"/>
          <a:stretch>
            <a:fillRect/>
          </a:stretch>
        </p:blipFill>
        <p:spPr bwMode="auto">
          <a:xfrm>
            <a:off x="222250" y="1163638"/>
            <a:ext cx="3378200" cy="166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Oval 9"/>
          <p:cNvSpPr>
            <a:spLocks noChangeArrowheads="1"/>
          </p:cNvSpPr>
          <p:nvPr/>
        </p:nvSpPr>
        <p:spPr bwMode="auto">
          <a:xfrm>
            <a:off x="849313" y="1376363"/>
            <a:ext cx="1589087" cy="936625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155" name="Freeform 10"/>
          <p:cNvSpPr>
            <a:spLocks/>
          </p:cNvSpPr>
          <p:nvPr/>
        </p:nvSpPr>
        <p:spPr bwMode="auto">
          <a:xfrm>
            <a:off x="1479550" y="1743075"/>
            <a:ext cx="495300" cy="57150"/>
          </a:xfrm>
          <a:custGeom>
            <a:avLst/>
            <a:gdLst>
              <a:gd name="T0" fmla="*/ 0 w 312"/>
              <a:gd name="T1" fmla="*/ 36 h 36"/>
              <a:gd name="T2" fmla="*/ 164 w 312"/>
              <a:gd name="T3" fmla="*/ 8 h 36"/>
              <a:gd name="T4" fmla="*/ 312 w 312"/>
              <a:gd name="T5" fmla="*/ 0 h 36"/>
              <a:gd name="T6" fmla="*/ 0 60000 65536"/>
              <a:gd name="T7" fmla="*/ 0 60000 65536"/>
              <a:gd name="T8" fmla="*/ 0 60000 65536"/>
              <a:gd name="T9" fmla="*/ 0 w 312"/>
              <a:gd name="T10" fmla="*/ 0 h 36"/>
              <a:gd name="T11" fmla="*/ 312 w 312"/>
              <a:gd name="T12" fmla="*/ 36 h 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2" h="36">
                <a:moveTo>
                  <a:pt x="0" y="36"/>
                </a:moveTo>
                <a:lnTo>
                  <a:pt x="164" y="8"/>
                </a:lnTo>
                <a:lnTo>
                  <a:pt x="31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156" name="Freeform 11"/>
          <p:cNvSpPr>
            <a:spLocks/>
          </p:cNvSpPr>
          <p:nvPr/>
        </p:nvSpPr>
        <p:spPr bwMode="auto">
          <a:xfrm>
            <a:off x="927100" y="1841500"/>
            <a:ext cx="444500" cy="50800"/>
          </a:xfrm>
          <a:custGeom>
            <a:avLst/>
            <a:gdLst>
              <a:gd name="T0" fmla="*/ 280 w 280"/>
              <a:gd name="T1" fmla="*/ 0 h 32"/>
              <a:gd name="T2" fmla="*/ 148 w 280"/>
              <a:gd name="T3" fmla="*/ 20 h 32"/>
              <a:gd name="T4" fmla="*/ 0 w 280"/>
              <a:gd name="T5" fmla="*/ 32 h 32"/>
              <a:gd name="T6" fmla="*/ 0 60000 65536"/>
              <a:gd name="T7" fmla="*/ 0 60000 65536"/>
              <a:gd name="T8" fmla="*/ 0 60000 65536"/>
              <a:gd name="T9" fmla="*/ 0 w 280"/>
              <a:gd name="T10" fmla="*/ 0 h 32"/>
              <a:gd name="T11" fmla="*/ 280 w 280"/>
              <a:gd name="T12" fmla="*/ 32 h 3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80" h="32">
                <a:moveTo>
                  <a:pt x="280" y="0"/>
                </a:moveTo>
                <a:lnTo>
                  <a:pt x="148" y="20"/>
                </a:lnTo>
                <a:lnTo>
                  <a:pt x="0" y="32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157" name="Freeform 12"/>
          <p:cNvSpPr>
            <a:spLocks/>
          </p:cNvSpPr>
          <p:nvPr/>
        </p:nvSpPr>
        <p:spPr bwMode="auto">
          <a:xfrm>
            <a:off x="1457325" y="1844675"/>
            <a:ext cx="495300" cy="28575"/>
          </a:xfrm>
          <a:custGeom>
            <a:avLst/>
            <a:gdLst>
              <a:gd name="T0" fmla="*/ 0 w 312"/>
              <a:gd name="T1" fmla="*/ 10 h 18"/>
              <a:gd name="T2" fmla="*/ 88 w 312"/>
              <a:gd name="T3" fmla="*/ 18 h 18"/>
              <a:gd name="T4" fmla="*/ 312 w 312"/>
              <a:gd name="T5" fmla="*/ 0 h 18"/>
              <a:gd name="T6" fmla="*/ 0 60000 65536"/>
              <a:gd name="T7" fmla="*/ 0 60000 65536"/>
              <a:gd name="T8" fmla="*/ 0 60000 65536"/>
              <a:gd name="T9" fmla="*/ 0 w 312"/>
              <a:gd name="T10" fmla="*/ 0 h 18"/>
              <a:gd name="T11" fmla="*/ 312 w 312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12" h="18">
                <a:moveTo>
                  <a:pt x="0" y="10"/>
                </a:moveTo>
                <a:lnTo>
                  <a:pt x="88" y="18"/>
                </a:lnTo>
                <a:lnTo>
                  <a:pt x="31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6158" name="Freeform 13"/>
          <p:cNvSpPr>
            <a:spLocks/>
          </p:cNvSpPr>
          <p:nvPr/>
        </p:nvSpPr>
        <p:spPr bwMode="auto">
          <a:xfrm>
            <a:off x="2555875" y="1081088"/>
            <a:ext cx="4032250" cy="538162"/>
          </a:xfrm>
          <a:custGeom>
            <a:avLst/>
            <a:gdLst>
              <a:gd name="T0" fmla="*/ 0 w 2540"/>
              <a:gd name="T1" fmla="*/ 339 h 339"/>
              <a:gd name="T2" fmla="*/ 1131 w 2540"/>
              <a:gd name="T3" fmla="*/ 20 h 339"/>
              <a:gd name="T4" fmla="*/ 2540 w 2540"/>
              <a:gd name="T5" fmla="*/ 221 h 339"/>
              <a:gd name="T6" fmla="*/ 0 60000 65536"/>
              <a:gd name="T7" fmla="*/ 0 60000 65536"/>
              <a:gd name="T8" fmla="*/ 0 60000 65536"/>
              <a:gd name="T9" fmla="*/ 0 w 2540"/>
              <a:gd name="T10" fmla="*/ 0 h 339"/>
              <a:gd name="T11" fmla="*/ 2540 w 2540"/>
              <a:gd name="T12" fmla="*/ 339 h 33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40" h="339">
                <a:moveTo>
                  <a:pt x="0" y="339"/>
                </a:moveTo>
                <a:cubicBezTo>
                  <a:pt x="354" y="189"/>
                  <a:pt x="708" y="40"/>
                  <a:pt x="1131" y="20"/>
                </a:cubicBezTo>
                <a:cubicBezTo>
                  <a:pt x="1554" y="0"/>
                  <a:pt x="2047" y="110"/>
                  <a:pt x="2540" y="221"/>
                </a:cubicBezTo>
              </a:path>
            </a:pathLst>
          </a:custGeom>
          <a:noFill/>
          <a:ln w="57150" cmpd="sng">
            <a:solidFill>
              <a:srgbClr val="FF00FF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53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Jurassic Section</a:t>
            </a:r>
          </a:p>
        </p:txBody>
      </p:sp>
      <p:pic>
        <p:nvPicPr>
          <p:cNvPr id="7172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t="15417" b="11897"/>
          <a:stretch>
            <a:fillRect/>
          </a:stretch>
        </p:blipFill>
        <p:spPr bwMode="auto">
          <a:xfrm>
            <a:off x="411163" y="1139825"/>
            <a:ext cx="8278812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5" name="Freeform 6"/>
          <p:cNvSpPr>
            <a:spLocks/>
          </p:cNvSpPr>
          <p:nvPr/>
        </p:nvSpPr>
        <p:spPr bwMode="auto">
          <a:xfrm>
            <a:off x="407988" y="1123950"/>
            <a:ext cx="8294687" cy="3878263"/>
          </a:xfrm>
          <a:custGeom>
            <a:avLst/>
            <a:gdLst>
              <a:gd name="T0" fmla="*/ 5212 w 5225"/>
              <a:gd name="T1" fmla="*/ 132 h 2443"/>
              <a:gd name="T2" fmla="*/ 4559 w 5225"/>
              <a:gd name="T3" fmla="*/ 153 h 2443"/>
              <a:gd name="T4" fmla="*/ 4143 w 5225"/>
              <a:gd name="T5" fmla="*/ 159 h 2443"/>
              <a:gd name="T6" fmla="*/ 3719 w 5225"/>
              <a:gd name="T7" fmla="*/ 153 h 2443"/>
              <a:gd name="T8" fmla="*/ 3532 w 5225"/>
              <a:gd name="T9" fmla="*/ 402 h 2443"/>
              <a:gd name="T10" fmla="*/ 2963 w 5225"/>
              <a:gd name="T11" fmla="*/ 742 h 2443"/>
              <a:gd name="T12" fmla="*/ 2082 w 5225"/>
              <a:gd name="T13" fmla="*/ 1034 h 2443"/>
              <a:gd name="T14" fmla="*/ 1589 w 5225"/>
              <a:gd name="T15" fmla="*/ 1200 h 2443"/>
              <a:gd name="T16" fmla="*/ 1325 w 5225"/>
              <a:gd name="T17" fmla="*/ 1457 h 2443"/>
              <a:gd name="T18" fmla="*/ 784 w 5225"/>
              <a:gd name="T19" fmla="*/ 1908 h 2443"/>
              <a:gd name="T20" fmla="*/ 409 w 5225"/>
              <a:gd name="T21" fmla="*/ 2144 h 2443"/>
              <a:gd name="T22" fmla="*/ 0 w 5225"/>
              <a:gd name="T23" fmla="*/ 2443 h 2443"/>
              <a:gd name="T24" fmla="*/ 0 w 5225"/>
              <a:gd name="T25" fmla="*/ 0 h 2443"/>
              <a:gd name="T26" fmla="*/ 5225 w 5225"/>
              <a:gd name="T27" fmla="*/ 0 h 24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225"/>
              <a:gd name="T43" fmla="*/ 0 h 2443"/>
              <a:gd name="T44" fmla="*/ 5225 w 5225"/>
              <a:gd name="T45" fmla="*/ 2443 h 24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225" h="2443">
                <a:moveTo>
                  <a:pt x="5212" y="132"/>
                </a:moveTo>
                <a:lnTo>
                  <a:pt x="4559" y="153"/>
                </a:lnTo>
                <a:lnTo>
                  <a:pt x="4143" y="159"/>
                </a:lnTo>
                <a:lnTo>
                  <a:pt x="3719" y="153"/>
                </a:lnTo>
                <a:lnTo>
                  <a:pt x="3532" y="402"/>
                </a:lnTo>
                <a:lnTo>
                  <a:pt x="2963" y="742"/>
                </a:lnTo>
                <a:lnTo>
                  <a:pt x="2082" y="1034"/>
                </a:lnTo>
                <a:lnTo>
                  <a:pt x="1589" y="1200"/>
                </a:lnTo>
                <a:lnTo>
                  <a:pt x="1325" y="1457"/>
                </a:lnTo>
                <a:lnTo>
                  <a:pt x="784" y="1908"/>
                </a:lnTo>
                <a:lnTo>
                  <a:pt x="409" y="2144"/>
                </a:lnTo>
                <a:lnTo>
                  <a:pt x="0" y="2443"/>
                </a:lnTo>
                <a:lnTo>
                  <a:pt x="0" y="0"/>
                </a:lnTo>
                <a:lnTo>
                  <a:pt x="5225" y="0"/>
                </a:lnTo>
              </a:path>
            </a:pathLst>
          </a:custGeom>
          <a:solidFill>
            <a:srgbClr val="000000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pic>
        <p:nvPicPr>
          <p:cNvPr id="7176" name="Picture 7" descr="Line 1-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82" t="54695" r="29987" b="28281"/>
          <a:stretch>
            <a:fillRect/>
          </a:stretch>
        </p:blipFill>
        <p:spPr bwMode="auto">
          <a:xfrm>
            <a:off x="5518150" y="4357688"/>
            <a:ext cx="3181350" cy="137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7" name="Oval 8"/>
          <p:cNvSpPr>
            <a:spLocks noChangeArrowheads="1"/>
          </p:cNvSpPr>
          <p:nvPr/>
        </p:nvSpPr>
        <p:spPr bwMode="auto">
          <a:xfrm>
            <a:off x="6905625" y="2311400"/>
            <a:ext cx="914400" cy="539750"/>
          </a:xfrm>
          <a:prstGeom prst="ellipse">
            <a:avLst/>
          </a:prstGeom>
          <a:noFill/>
          <a:ln w="28575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78" name="Oval 9"/>
          <p:cNvSpPr>
            <a:spLocks noChangeArrowheads="1"/>
          </p:cNvSpPr>
          <p:nvPr/>
        </p:nvSpPr>
        <p:spPr bwMode="auto">
          <a:xfrm>
            <a:off x="5911850" y="4656138"/>
            <a:ext cx="1584325" cy="935037"/>
          </a:xfrm>
          <a:prstGeom prst="ellipse">
            <a:avLst/>
          </a:prstGeom>
          <a:noFill/>
          <a:ln w="38100">
            <a:solidFill>
              <a:srgbClr val="33CC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7179" name="Freeform 10"/>
          <p:cNvSpPr>
            <a:spLocks/>
          </p:cNvSpPr>
          <p:nvPr/>
        </p:nvSpPr>
        <p:spPr bwMode="auto">
          <a:xfrm>
            <a:off x="5981700" y="4897438"/>
            <a:ext cx="1285875" cy="265112"/>
          </a:xfrm>
          <a:custGeom>
            <a:avLst/>
            <a:gdLst>
              <a:gd name="T0" fmla="*/ 810 w 810"/>
              <a:gd name="T1" fmla="*/ 3 h 167"/>
              <a:gd name="T2" fmla="*/ 644 w 810"/>
              <a:gd name="T3" fmla="*/ 3 h 167"/>
              <a:gd name="T4" fmla="*/ 486 w 810"/>
              <a:gd name="T5" fmla="*/ 21 h 167"/>
              <a:gd name="T6" fmla="*/ 378 w 810"/>
              <a:gd name="T7" fmla="*/ 41 h 167"/>
              <a:gd name="T8" fmla="*/ 204 w 810"/>
              <a:gd name="T9" fmla="*/ 107 h 167"/>
              <a:gd name="T10" fmla="*/ 166 w 810"/>
              <a:gd name="T11" fmla="*/ 133 h 167"/>
              <a:gd name="T12" fmla="*/ 0 w 810"/>
              <a:gd name="T13" fmla="*/ 167 h 16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810"/>
              <a:gd name="T22" fmla="*/ 0 h 167"/>
              <a:gd name="T23" fmla="*/ 810 w 810"/>
              <a:gd name="T24" fmla="*/ 167 h 16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810" h="167">
                <a:moveTo>
                  <a:pt x="810" y="3"/>
                </a:moveTo>
                <a:cubicBezTo>
                  <a:pt x="754" y="1"/>
                  <a:pt x="698" y="0"/>
                  <a:pt x="644" y="3"/>
                </a:cubicBezTo>
                <a:cubicBezTo>
                  <a:pt x="590" y="6"/>
                  <a:pt x="530" y="15"/>
                  <a:pt x="486" y="21"/>
                </a:cubicBezTo>
                <a:cubicBezTo>
                  <a:pt x="442" y="27"/>
                  <a:pt x="425" y="27"/>
                  <a:pt x="378" y="41"/>
                </a:cubicBezTo>
                <a:cubicBezTo>
                  <a:pt x="331" y="55"/>
                  <a:pt x="239" y="92"/>
                  <a:pt x="204" y="107"/>
                </a:cubicBezTo>
                <a:cubicBezTo>
                  <a:pt x="169" y="122"/>
                  <a:pt x="200" y="123"/>
                  <a:pt x="166" y="133"/>
                </a:cubicBezTo>
                <a:cubicBezTo>
                  <a:pt x="132" y="143"/>
                  <a:pt x="66" y="155"/>
                  <a:pt x="0" y="167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0" name="Freeform 11"/>
          <p:cNvSpPr>
            <a:spLocks/>
          </p:cNvSpPr>
          <p:nvPr/>
        </p:nvSpPr>
        <p:spPr bwMode="auto">
          <a:xfrm>
            <a:off x="5981700" y="5064125"/>
            <a:ext cx="273050" cy="41275"/>
          </a:xfrm>
          <a:custGeom>
            <a:avLst/>
            <a:gdLst>
              <a:gd name="T0" fmla="*/ 172 w 172"/>
              <a:gd name="T1" fmla="*/ 0 h 26"/>
              <a:gd name="T2" fmla="*/ 0 w 172"/>
              <a:gd name="T3" fmla="*/ 26 h 26"/>
              <a:gd name="T4" fmla="*/ 0 60000 65536"/>
              <a:gd name="T5" fmla="*/ 0 60000 65536"/>
              <a:gd name="T6" fmla="*/ 0 w 172"/>
              <a:gd name="T7" fmla="*/ 0 h 26"/>
              <a:gd name="T8" fmla="*/ 172 w 172"/>
              <a:gd name="T9" fmla="*/ 26 h 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72" h="26">
                <a:moveTo>
                  <a:pt x="172" y="0"/>
                </a:moveTo>
                <a:cubicBezTo>
                  <a:pt x="172" y="0"/>
                  <a:pt x="86" y="13"/>
                  <a:pt x="0" y="26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1" name="Freeform 12"/>
          <p:cNvSpPr>
            <a:spLocks/>
          </p:cNvSpPr>
          <p:nvPr/>
        </p:nvSpPr>
        <p:spPr bwMode="auto">
          <a:xfrm>
            <a:off x="5997575" y="5010150"/>
            <a:ext cx="292100" cy="28575"/>
          </a:xfrm>
          <a:custGeom>
            <a:avLst/>
            <a:gdLst>
              <a:gd name="T0" fmla="*/ 184 w 184"/>
              <a:gd name="T1" fmla="*/ 0 h 18"/>
              <a:gd name="T2" fmla="*/ 56 w 184"/>
              <a:gd name="T3" fmla="*/ 12 h 18"/>
              <a:gd name="T4" fmla="*/ 0 w 184"/>
              <a:gd name="T5" fmla="*/ 18 h 18"/>
              <a:gd name="T6" fmla="*/ 0 60000 65536"/>
              <a:gd name="T7" fmla="*/ 0 60000 65536"/>
              <a:gd name="T8" fmla="*/ 0 60000 65536"/>
              <a:gd name="T9" fmla="*/ 0 w 184"/>
              <a:gd name="T10" fmla="*/ 0 h 18"/>
              <a:gd name="T11" fmla="*/ 184 w 184"/>
              <a:gd name="T12" fmla="*/ 18 h 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84" h="18">
                <a:moveTo>
                  <a:pt x="184" y="0"/>
                </a:moveTo>
                <a:cubicBezTo>
                  <a:pt x="135" y="4"/>
                  <a:pt x="87" y="9"/>
                  <a:pt x="56" y="12"/>
                </a:cubicBezTo>
                <a:cubicBezTo>
                  <a:pt x="25" y="15"/>
                  <a:pt x="12" y="16"/>
                  <a:pt x="0" y="18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2" name="Freeform 13"/>
          <p:cNvSpPr>
            <a:spLocks/>
          </p:cNvSpPr>
          <p:nvPr/>
        </p:nvSpPr>
        <p:spPr bwMode="auto">
          <a:xfrm>
            <a:off x="6054725" y="4930775"/>
            <a:ext cx="457200" cy="44450"/>
          </a:xfrm>
          <a:custGeom>
            <a:avLst/>
            <a:gdLst>
              <a:gd name="T0" fmla="*/ 288 w 288"/>
              <a:gd name="T1" fmla="*/ 0 h 28"/>
              <a:gd name="T2" fmla="*/ 174 w 288"/>
              <a:gd name="T3" fmla="*/ 26 h 28"/>
              <a:gd name="T4" fmla="*/ 122 w 288"/>
              <a:gd name="T5" fmla="*/ 12 h 28"/>
              <a:gd name="T6" fmla="*/ 0 w 288"/>
              <a:gd name="T7" fmla="*/ 1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288"/>
              <a:gd name="T13" fmla="*/ 0 h 28"/>
              <a:gd name="T14" fmla="*/ 288 w 28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" h="28">
                <a:moveTo>
                  <a:pt x="288" y="0"/>
                </a:moveTo>
                <a:cubicBezTo>
                  <a:pt x="245" y="12"/>
                  <a:pt x="202" y="24"/>
                  <a:pt x="174" y="26"/>
                </a:cubicBezTo>
                <a:cubicBezTo>
                  <a:pt x="146" y="28"/>
                  <a:pt x="151" y="15"/>
                  <a:pt x="122" y="12"/>
                </a:cubicBezTo>
                <a:cubicBezTo>
                  <a:pt x="93" y="9"/>
                  <a:pt x="46" y="9"/>
                  <a:pt x="0" y="1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3" name="Freeform 14"/>
          <p:cNvSpPr>
            <a:spLocks/>
          </p:cNvSpPr>
          <p:nvPr/>
        </p:nvSpPr>
        <p:spPr bwMode="auto">
          <a:xfrm>
            <a:off x="6321425" y="4949825"/>
            <a:ext cx="911225" cy="180975"/>
          </a:xfrm>
          <a:custGeom>
            <a:avLst/>
            <a:gdLst>
              <a:gd name="T0" fmla="*/ 0 w 574"/>
              <a:gd name="T1" fmla="*/ 114 h 114"/>
              <a:gd name="T2" fmla="*/ 168 w 574"/>
              <a:gd name="T3" fmla="*/ 66 h 114"/>
              <a:gd name="T4" fmla="*/ 384 w 574"/>
              <a:gd name="T5" fmla="*/ 24 h 114"/>
              <a:gd name="T6" fmla="*/ 574 w 574"/>
              <a:gd name="T7" fmla="*/ 0 h 114"/>
              <a:gd name="T8" fmla="*/ 0 60000 65536"/>
              <a:gd name="T9" fmla="*/ 0 60000 65536"/>
              <a:gd name="T10" fmla="*/ 0 60000 65536"/>
              <a:gd name="T11" fmla="*/ 0 60000 65536"/>
              <a:gd name="T12" fmla="*/ 0 w 574"/>
              <a:gd name="T13" fmla="*/ 0 h 114"/>
              <a:gd name="T14" fmla="*/ 574 w 574"/>
              <a:gd name="T15" fmla="*/ 114 h 11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4" h="114">
                <a:moveTo>
                  <a:pt x="0" y="114"/>
                </a:moveTo>
                <a:cubicBezTo>
                  <a:pt x="52" y="97"/>
                  <a:pt x="104" y="81"/>
                  <a:pt x="168" y="66"/>
                </a:cubicBezTo>
                <a:cubicBezTo>
                  <a:pt x="232" y="51"/>
                  <a:pt x="316" y="35"/>
                  <a:pt x="384" y="24"/>
                </a:cubicBezTo>
                <a:cubicBezTo>
                  <a:pt x="452" y="13"/>
                  <a:pt x="513" y="6"/>
                  <a:pt x="574" y="0"/>
                </a:cubicBezTo>
              </a:path>
            </a:pathLst>
          </a:custGeom>
          <a:noFill/>
          <a:ln w="19050" cmpd="sng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7184" name="Freeform 15"/>
          <p:cNvSpPr>
            <a:spLocks/>
          </p:cNvSpPr>
          <p:nvPr/>
        </p:nvSpPr>
        <p:spPr bwMode="auto">
          <a:xfrm>
            <a:off x="7491413" y="2874963"/>
            <a:ext cx="960437" cy="1917700"/>
          </a:xfrm>
          <a:custGeom>
            <a:avLst/>
            <a:gdLst>
              <a:gd name="T0" fmla="*/ 132 w 605"/>
              <a:gd name="T1" fmla="*/ 0 h 1208"/>
              <a:gd name="T2" fmla="*/ 583 w 605"/>
              <a:gd name="T3" fmla="*/ 514 h 1208"/>
              <a:gd name="T4" fmla="*/ 0 w 605"/>
              <a:gd name="T5" fmla="*/ 1208 h 1208"/>
              <a:gd name="T6" fmla="*/ 0 60000 65536"/>
              <a:gd name="T7" fmla="*/ 0 60000 65536"/>
              <a:gd name="T8" fmla="*/ 0 60000 65536"/>
              <a:gd name="T9" fmla="*/ 0 w 605"/>
              <a:gd name="T10" fmla="*/ 0 h 1208"/>
              <a:gd name="T11" fmla="*/ 605 w 605"/>
              <a:gd name="T12" fmla="*/ 1208 h 12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5" h="1208">
                <a:moveTo>
                  <a:pt x="132" y="0"/>
                </a:moveTo>
                <a:cubicBezTo>
                  <a:pt x="368" y="156"/>
                  <a:pt x="605" y="313"/>
                  <a:pt x="583" y="514"/>
                </a:cubicBezTo>
                <a:cubicBezTo>
                  <a:pt x="561" y="715"/>
                  <a:pt x="280" y="961"/>
                  <a:pt x="0" y="1208"/>
                </a:cubicBezTo>
              </a:path>
            </a:pathLst>
          </a:custGeom>
          <a:noFill/>
          <a:ln w="57150" cmpd="sng">
            <a:solidFill>
              <a:srgbClr val="33CC33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18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50359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Jurassic Section</a:t>
            </a:r>
          </a:p>
        </p:txBody>
      </p:sp>
      <p:pic>
        <p:nvPicPr>
          <p:cNvPr id="8196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t="15417" b="11897"/>
          <a:stretch>
            <a:fillRect/>
          </a:stretch>
        </p:blipFill>
        <p:spPr bwMode="auto">
          <a:xfrm>
            <a:off x="411163" y="1139825"/>
            <a:ext cx="8278812" cy="468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Freeform 6"/>
          <p:cNvSpPr>
            <a:spLocks/>
          </p:cNvSpPr>
          <p:nvPr/>
        </p:nvSpPr>
        <p:spPr bwMode="auto">
          <a:xfrm>
            <a:off x="407988" y="1123950"/>
            <a:ext cx="8294687" cy="3878263"/>
          </a:xfrm>
          <a:custGeom>
            <a:avLst/>
            <a:gdLst>
              <a:gd name="T0" fmla="*/ 5212 w 5225"/>
              <a:gd name="T1" fmla="*/ 132 h 2443"/>
              <a:gd name="T2" fmla="*/ 4559 w 5225"/>
              <a:gd name="T3" fmla="*/ 153 h 2443"/>
              <a:gd name="T4" fmla="*/ 4143 w 5225"/>
              <a:gd name="T5" fmla="*/ 159 h 2443"/>
              <a:gd name="T6" fmla="*/ 3719 w 5225"/>
              <a:gd name="T7" fmla="*/ 153 h 2443"/>
              <a:gd name="T8" fmla="*/ 3532 w 5225"/>
              <a:gd name="T9" fmla="*/ 402 h 2443"/>
              <a:gd name="T10" fmla="*/ 2963 w 5225"/>
              <a:gd name="T11" fmla="*/ 742 h 2443"/>
              <a:gd name="T12" fmla="*/ 2082 w 5225"/>
              <a:gd name="T13" fmla="*/ 1034 h 2443"/>
              <a:gd name="T14" fmla="*/ 1589 w 5225"/>
              <a:gd name="T15" fmla="*/ 1200 h 2443"/>
              <a:gd name="T16" fmla="*/ 1325 w 5225"/>
              <a:gd name="T17" fmla="*/ 1457 h 2443"/>
              <a:gd name="T18" fmla="*/ 784 w 5225"/>
              <a:gd name="T19" fmla="*/ 1908 h 2443"/>
              <a:gd name="T20" fmla="*/ 409 w 5225"/>
              <a:gd name="T21" fmla="*/ 2144 h 2443"/>
              <a:gd name="T22" fmla="*/ 0 w 5225"/>
              <a:gd name="T23" fmla="*/ 2443 h 2443"/>
              <a:gd name="T24" fmla="*/ 0 w 5225"/>
              <a:gd name="T25" fmla="*/ 0 h 2443"/>
              <a:gd name="T26" fmla="*/ 5225 w 5225"/>
              <a:gd name="T27" fmla="*/ 0 h 244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5225"/>
              <a:gd name="T43" fmla="*/ 0 h 2443"/>
              <a:gd name="T44" fmla="*/ 5225 w 5225"/>
              <a:gd name="T45" fmla="*/ 2443 h 2443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5225" h="2443">
                <a:moveTo>
                  <a:pt x="5212" y="132"/>
                </a:moveTo>
                <a:lnTo>
                  <a:pt x="4559" y="153"/>
                </a:lnTo>
                <a:lnTo>
                  <a:pt x="4143" y="159"/>
                </a:lnTo>
                <a:lnTo>
                  <a:pt x="3719" y="153"/>
                </a:lnTo>
                <a:lnTo>
                  <a:pt x="3532" y="402"/>
                </a:lnTo>
                <a:lnTo>
                  <a:pt x="2963" y="742"/>
                </a:lnTo>
                <a:lnTo>
                  <a:pt x="2082" y="1034"/>
                </a:lnTo>
                <a:lnTo>
                  <a:pt x="1589" y="1200"/>
                </a:lnTo>
                <a:lnTo>
                  <a:pt x="1325" y="1457"/>
                </a:lnTo>
                <a:lnTo>
                  <a:pt x="784" y="1908"/>
                </a:lnTo>
                <a:lnTo>
                  <a:pt x="409" y="2144"/>
                </a:lnTo>
                <a:lnTo>
                  <a:pt x="0" y="2443"/>
                </a:lnTo>
                <a:lnTo>
                  <a:pt x="0" y="0"/>
                </a:lnTo>
                <a:lnTo>
                  <a:pt x="5225" y="0"/>
                </a:lnTo>
              </a:path>
            </a:pathLst>
          </a:custGeom>
          <a:solidFill>
            <a:srgbClr val="000000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0" name="Freeform 7"/>
          <p:cNvSpPr>
            <a:spLocks/>
          </p:cNvSpPr>
          <p:nvPr/>
        </p:nvSpPr>
        <p:spPr bwMode="auto">
          <a:xfrm>
            <a:off x="6343650" y="1466850"/>
            <a:ext cx="2355850" cy="1352550"/>
          </a:xfrm>
          <a:custGeom>
            <a:avLst/>
            <a:gdLst>
              <a:gd name="T0" fmla="*/ 1460 w 1484"/>
              <a:gd name="T1" fmla="*/ 0 h 852"/>
              <a:gd name="T2" fmla="*/ 1104 w 1484"/>
              <a:gd name="T3" fmla="*/ 12 h 852"/>
              <a:gd name="T4" fmla="*/ 624 w 1484"/>
              <a:gd name="T5" fmla="*/ 60 h 852"/>
              <a:gd name="T6" fmla="*/ 276 w 1484"/>
              <a:gd name="T7" fmla="*/ 72 h 852"/>
              <a:gd name="T8" fmla="*/ 204 w 1484"/>
              <a:gd name="T9" fmla="*/ 64 h 852"/>
              <a:gd name="T10" fmla="*/ 148 w 1484"/>
              <a:gd name="T11" fmla="*/ 40 h 852"/>
              <a:gd name="T12" fmla="*/ 84 w 1484"/>
              <a:gd name="T13" fmla="*/ 4 h 852"/>
              <a:gd name="T14" fmla="*/ 16 w 1484"/>
              <a:gd name="T15" fmla="*/ 32 h 852"/>
              <a:gd name="T16" fmla="*/ 0 w 1484"/>
              <a:gd name="T17" fmla="*/ 108 h 852"/>
              <a:gd name="T18" fmla="*/ 44 w 1484"/>
              <a:gd name="T19" fmla="*/ 108 h 852"/>
              <a:gd name="T20" fmla="*/ 20 w 1484"/>
              <a:gd name="T21" fmla="*/ 184 h 852"/>
              <a:gd name="T22" fmla="*/ 72 w 1484"/>
              <a:gd name="T23" fmla="*/ 184 h 852"/>
              <a:gd name="T24" fmla="*/ 32 w 1484"/>
              <a:gd name="T25" fmla="*/ 252 h 852"/>
              <a:gd name="T26" fmla="*/ 76 w 1484"/>
              <a:gd name="T27" fmla="*/ 252 h 852"/>
              <a:gd name="T28" fmla="*/ 32 w 1484"/>
              <a:gd name="T29" fmla="*/ 340 h 852"/>
              <a:gd name="T30" fmla="*/ 104 w 1484"/>
              <a:gd name="T31" fmla="*/ 344 h 852"/>
              <a:gd name="T32" fmla="*/ 80 w 1484"/>
              <a:gd name="T33" fmla="*/ 400 h 852"/>
              <a:gd name="T34" fmla="*/ 240 w 1484"/>
              <a:gd name="T35" fmla="*/ 404 h 852"/>
              <a:gd name="T36" fmla="*/ 200 w 1484"/>
              <a:gd name="T37" fmla="*/ 448 h 852"/>
              <a:gd name="T38" fmla="*/ 448 w 1484"/>
              <a:gd name="T39" fmla="*/ 480 h 852"/>
              <a:gd name="T40" fmla="*/ 388 w 1484"/>
              <a:gd name="T41" fmla="*/ 520 h 852"/>
              <a:gd name="T42" fmla="*/ 736 w 1484"/>
              <a:gd name="T43" fmla="*/ 516 h 852"/>
              <a:gd name="T44" fmla="*/ 652 w 1484"/>
              <a:gd name="T45" fmla="*/ 584 h 852"/>
              <a:gd name="T46" fmla="*/ 836 w 1484"/>
              <a:gd name="T47" fmla="*/ 588 h 852"/>
              <a:gd name="T48" fmla="*/ 720 w 1484"/>
              <a:gd name="T49" fmla="*/ 656 h 852"/>
              <a:gd name="T50" fmla="*/ 876 w 1484"/>
              <a:gd name="T51" fmla="*/ 684 h 852"/>
              <a:gd name="T52" fmla="*/ 832 w 1484"/>
              <a:gd name="T53" fmla="*/ 744 h 852"/>
              <a:gd name="T54" fmla="*/ 1140 w 1484"/>
              <a:gd name="T55" fmla="*/ 772 h 852"/>
              <a:gd name="T56" fmla="*/ 1092 w 1484"/>
              <a:gd name="T57" fmla="*/ 816 h 852"/>
              <a:gd name="T58" fmla="*/ 1408 w 1484"/>
              <a:gd name="T59" fmla="*/ 820 h 852"/>
              <a:gd name="T60" fmla="*/ 1376 w 1484"/>
              <a:gd name="T61" fmla="*/ 852 h 852"/>
              <a:gd name="T62" fmla="*/ 1484 w 1484"/>
              <a:gd name="T63" fmla="*/ 852 h 852"/>
              <a:gd name="T64" fmla="*/ 1484 w 1484"/>
              <a:gd name="T65" fmla="*/ 76 h 85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484"/>
              <a:gd name="T100" fmla="*/ 0 h 852"/>
              <a:gd name="T101" fmla="*/ 1484 w 1484"/>
              <a:gd name="T102" fmla="*/ 852 h 852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484" h="852">
                <a:moveTo>
                  <a:pt x="1460" y="0"/>
                </a:moveTo>
                <a:lnTo>
                  <a:pt x="1104" y="12"/>
                </a:lnTo>
                <a:lnTo>
                  <a:pt x="624" y="60"/>
                </a:lnTo>
                <a:lnTo>
                  <a:pt x="276" y="72"/>
                </a:lnTo>
                <a:lnTo>
                  <a:pt x="204" y="64"/>
                </a:lnTo>
                <a:lnTo>
                  <a:pt x="148" y="40"/>
                </a:lnTo>
                <a:lnTo>
                  <a:pt x="84" y="4"/>
                </a:lnTo>
                <a:lnTo>
                  <a:pt x="16" y="32"/>
                </a:lnTo>
                <a:lnTo>
                  <a:pt x="0" y="108"/>
                </a:lnTo>
                <a:lnTo>
                  <a:pt x="44" y="108"/>
                </a:lnTo>
                <a:lnTo>
                  <a:pt x="20" y="184"/>
                </a:lnTo>
                <a:lnTo>
                  <a:pt x="72" y="184"/>
                </a:lnTo>
                <a:lnTo>
                  <a:pt x="32" y="252"/>
                </a:lnTo>
                <a:lnTo>
                  <a:pt x="76" y="252"/>
                </a:lnTo>
                <a:lnTo>
                  <a:pt x="32" y="340"/>
                </a:lnTo>
                <a:lnTo>
                  <a:pt x="104" y="344"/>
                </a:lnTo>
                <a:lnTo>
                  <a:pt x="80" y="400"/>
                </a:lnTo>
                <a:lnTo>
                  <a:pt x="240" y="404"/>
                </a:lnTo>
                <a:lnTo>
                  <a:pt x="200" y="448"/>
                </a:lnTo>
                <a:lnTo>
                  <a:pt x="448" y="480"/>
                </a:lnTo>
                <a:lnTo>
                  <a:pt x="388" y="520"/>
                </a:lnTo>
                <a:lnTo>
                  <a:pt x="736" y="516"/>
                </a:lnTo>
                <a:lnTo>
                  <a:pt x="652" y="584"/>
                </a:lnTo>
                <a:lnTo>
                  <a:pt x="836" y="588"/>
                </a:lnTo>
                <a:lnTo>
                  <a:pt x="720" y="656"/>
                </a:lnTo>
                <a:lnTo>
                  <a:pt x="876" y="684"/>
                </a:lnTo>
                <a:lnTo>
                  <a:pt x="832" y="744"/>
                </a:lnTo>
                <a:lnTo>
                  <a:pt x="1140" y="772"/>
                </a:lnTo>
                <a:lnTo>
                  <a:pt x="1092" y="816"/>
                </a:lnTo>
                <a:lnTo>
                  <a:pt x="1408" y="820"/>
                </a:lnTo>
                <a:lnTo>
                  <a:pt x="1376" y="852"/>
                </a:lnTo>
                <a:lnTo>
                  <a:pt x="1484" y="852"/>
                </a:lnTo>
                <a:lnTo>
                  <a:pt x="1484" y="76"/>
                </a:lnTo>
              </a:path>
            </a:pathLst>
          </a:custGeom>
          <a:solidFill>
            <a:srgbClr val="66CCFF">
              <a:alpha val="50195"/>
            </a:srgbClr>
          </a:solidFill>
          <a:ln w="19050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1" name="Freeform 8"/>
          <p:cNvSpPr>
            <a:spLocks/>
          </p:cNvSpPr>
          <p:nvPr/>
        </p:nvSpPr>
        <p:spPr bwMode="auto">
          <a:xfrm>
            <a:off x="3111500" y="1651000"/>
            <a:ext cx="5581650" cy="1987550"/>
          </a:xfrm>
          <a:custGeom>
            <a:avLst/>
            <a:gdLst>
              <a:gd name="T0" fmla="*/ 2040 w 3516"/>
              <a:gd name="T1" fmla="*/ 0 h 1252"/>
              <a:gd name="T2" fmla="*/ 1940 w 3516"/>
              <a:gd name="T3" fmla="*/ 256 h 1252"/>
              <a:gd name="T4" fmla="*/ 1716 w 3516"/>
              <a:gd name="T5" fmla="*/ 480 h 1252"/>
              <a:gd name="T6" fmla="*/ 1528 w 3516"/>
              <a:gd name="T7" fmla="*/ 648 h 1252"/>
              <a:gd name="T8" fmla="*/ 1340 w 3516"/>
              <a:gd name="T9" fmla="*/ 772 h 1252"/>
              <a:gd name="T10" fmla="*/ 1156 w 3516"/>
              <a:gd name="T11" fmla="*/ 912 h 1252"/>
              <a:gd name="T12" fmla="*/ 1084 w 3516"/>
              <a:gd name="T13" fmla="*/ 932 h 1252"/>
              <a:gd name="T14" fmla="*/ 880 w 3516"/>
              <a:gd name="T15" fmla="*/ 880 h 1252"/>
              <a:gd name="T16" fmla="*/ 736 w 3516"/>
              <a:gd name="T17" fmla="*/ 884 h 1252"/>
              <a:gd name="T18" fmla="*/ 484 w 3516"/>
              <a:gd name="T19" fmla="*/ 908 h 1252"/>
              <a:gd name="T20" fmla="*/ 284 w 3516"/>
              <a:gd name="T21" fmla="*/ 888 h 1252"/>
              <a:gd name="T22" fmla="*/ 120 w 3516"/>
              <a:gd name="T23" fmla="*/ 908 h 1252"/>
              <a:gd name="T24" fmla="*/ 0 w 3516"/>
              <a:gd name="T25" fmla="*/ 932 h 1252"/>
              <a:gd name="T26" fmla="*/ 0 w 3516"/>
              <a:gd name="T27" fmla="*/ 1152 h 1252"/>
              <a:gd name="T28" fmla="*/ 136 w 3516"/>
              <a:gd name="T29" fmla="*/ 1112 h 1252"/>
              <a:gd name="T30" fmla="*/ 292 w 3516"/>
              <a:gd name="T31" fmla="*/ 1132 h 1252"/>
              <a:gd name="T32" fmla="*/ 504 w 3516"/>
              <a:gd name="T33" fmla="*/ 1184 h 1252"/>
              <a:gd name="T34" fmla="*/ 740 w 3516"/>
              <a:gd name="T35" fmla="*/ 1160 h 1252"/>
              <a:gd name="T36" fmla="*/ 904 w 3516"/>
              <a:gd name="T37" fmla="*/ 1128 h 1252"/>
              <a:gd name="T38" fmla="*/ 1004 w 3516"/>
              <a:gd name="T39" fmla="*/ 1132 h 1252"/>
              <a:gd name="T40" fmla="*/ 1168 w 3516"/>
              <a:gd name="T41" fmla="*/ 1164 h 1252"/>
              <a:gd name="T42" fmla="*/ 1172 w 3516"/>
              <a:gd name="T43" fmla="*/ 1232 h 1252"/>
              <a:gd name="T44" fmla="*/ 1280 w 3516"/>
              <a:gd name="T45" fmla="*/ 1224 h 1252"/>
              <a:gd name="T46" fmla="*/ 1360 w 3516"/>
              <a:gd name="T47" fmla="*/ 1252 h 1252"/>
              <a:gd name="T48" fmla="*/ 1452 w 3516"/>
              <a:gd name="T49" fmla="*/ 1216 h 1252"/>
              <a:gd name="T50" fmla="*/ 1476 w 3516"/>
              <a:gd name="T51" fmla="*/ 1168 h 1252"/>
              <a:gd name="T52" fmla="*/ 1604 w 3516"/>
              <a:gd name="T53" fmla="*/ 1128 h 1252"/>
              <a:gd name="T54" fmla="*/ 1816 w 3516"/>
              <a:gd name="T55" fmla="*/ 1036 h 1252"/>
              <a:gd name="T56" fmla="*/ 1988 w 3516"/>
              <a:gd name="T57" fmla="*/ 1004 h 1252"/>
              <a:gd name="T58" fmla="*/ 2152 w 3516"/>
              <a:gd name="T59" fmla="*/ 1008 h 1252"/>
              <a:gd name="T60" fmla="*/ 2296 w 3516"/>
              <a:gd name="T61" fmla="*/ 1032 h 1252"/>
              <a:gd name="T62" fmla="*/ 2528 w 3516"/>
              <a:gd name="T63" fmla="*/ 1048 h 1252"/>
              <a:gd name="T64" fmla="*/ 2768 w 3516"/>
              <a:gd name="T65" fmla="*/ 1020 h 1252"/>
              <a:gd name="T66" fmla="*/ 2892 w 3516"/>
              <a:gd name="T67" fmla="*/ 992 h 1252"/>
              <a:gd name="T68" fmla="*/ 3036 w 3516"/>
              <a:gd name="T69" fmla="*/ 1000 h 1252"/>
              <a:gd name="T70" fmla="*/ 3280 w 3516"/>
              <a:gd name="T71" fmla="*/ 1000 h 1252"/>
              <a:gd name="T72" fmla="*/ 3516 w 3516"/>
              <a:gd name="T73" fmla="*/ 996 h 1252"/>
              <a:gd name="T74" fmla="*/ 3516 w 3516"/>
              <a:gd name="T75" fmla="*/ 736 h 1252"/>
              <a:gd name="T76" fmla="*/ 3412 w 3516"/>
              <a:gd name="T77" fmla="*/ 736 h 1252"/>
              <a:gd name="T78" fmla="*/ 3428 w 3516"/>
              <a:gd name="T79" fmla="*/ 696 h 1252"/>
              <a:gd name="T80" fmla="*/ 3128 w 3516"/>
              <a:gd name="T81" fmla="*/ 692 h 1252"/>
              <a:gd name="T82" fmla="*/ 3180 w 3516"/>
              <a:gd name="T83" fmla="*/ 652 h 1252"/>
              <a:gd name="T84" fmla="*/ 2884 w 3516"/>
              <a:gd name="T85" fmla="*/ 632 h 1252"/>
              <a:gd name="T86" fmla="*/ 2908 w 3516"/>
              <a:gd name="T87" fmla="*/ 576 h 1252"/>
              <a:gd name="T88" fmla="*/ 2784 w 3516"/>
              <a:gd name="T89" fmla="*/ 536 h 1252"/>
              <a:gd name="T90" fmla="*/ 2864 w 3516"/>
              <a:gd name="T91" fmla="*/ 476 h 1252"/>
              <a:gd name="T92" fmla="*/ 2692 w 3516"/>
              <a:gd name="T93" fmla="*/ 468 h 1252"/>
              <a:gd name="T94" fmla="*/ 2772 w 3516"/>
              <a:gd name="T95" fmla="*/ 404 h 1252"/>
              <a:gd name="T96" fmla="*/ 2416 w 3516"/>
              <a:gd name="T97" fmla="*/ 404 h 1252"/>
              <a:gd name="T98" fmla="*/ 2500 w 3516"/>
              <a:gd name="T99" fmla="*/ 368 h 1252"/>
              <a:gd name="T100" fmla="*/ 2244 w 3516"/>
              <a:gd name="T101" fmla="*/ 336 h 1252"/>
              <a:gd name="T102" fmla="*/ 2272 w 3516"/>
              <a:gd name="T103" fmla="*/ 292 h 1252"/>
              <a:gd name="T104" fmla="*/ 2120 w 3516"/>
              <a:gd name="T105" fmla="*/ 288 h 1252"/>
              <a:gd name="T106" fmla="*/ 2156 w 3516"/>
              <a:gd name="T107" fmla="*/ 232 h 1252"/>
              <a:gd name="T108" fmla="*/ 2080 w 3516"/>
              <a:gd name="T109" fmla="*/ 228 h 1252"/>
              <a:gd name="T110" fmla="*/ 2116 w 3516"/>
              <a:gd name="T111" fmla="*/ 148 h 1252"/>
              <a:gd name="T112" fmla="*/ 2080 w 3516"/>
              <a:gd name="T113" fmla="*/ 136 h 1252"/>
              <a:gd name="T114" fmla="*/ 2104 w 3516"/>
              <a:gd name="T115" fmla="*/ 60 h 1252"/>
              <a:gd name="T116" fmla="*/ 2060 w 3516"/>
              <a:gd name="T117" fmla="*/ 60 h 1252"/>
              <a:gd name="T118" fmla="*/ 2088 w 3516"/>
              <a:gd name="T119" fmla="*/ 8 h 1252"/>
              <a:gd name="T120" fmla="*/ 2040 w 3516"/>
              <a:gd name="T121" fmla="*/ 0 h 125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516"/>
              <a:gd name="T184" fmla="*/ 0 h 1252"/>
              <a:gd name="T185" fmla="*/ 3516 w 3516"/>
              <a:gd name="T186" fmla="*/ 1252 h 125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516" h="1252">
                <a:moveTo>
                  <a:pt x="2040" y="0"/>
                </a:moveTo>
                <a:lnTo>
                  <a:pt x="1940" y="256"/>
                </a:lnTo>
                <a:lnTo>
                  <a:pt x="1716" y="480"/>
                </a:lnTo>
                <a:lnTo>
                  <a:pt x="1528" y="648"/>
                </a:lnTo>
                <a:lnTo>
                  <a:pt x="1340" y="772"/>
                </a:lnTo>
                <a:lnTo>
                  <a:pt x="1156" y="912"/>
                </a:lnTo>
                <a:lnTo>
                  <a:pt x="1084" y="932"/>
                </a:lnTo>
                <a:lnTo>
                  <a:pt x="880" y="880"/>
                </a:lnTo>
                <a:lnTo>
                  <a:pt x="736" y="884"/>
                </a:lnTo>
                <a:lnTo>
                  <a:pt x="484" y="908"/>
                </a:lnTo>
                <a:lnTo>
                  <a:pt x="284" y="888"/>
                </a:lnTo>
                <a:lnTo>
                  <a:pt x="120" y="908"/>
                </a:lnTo>
                <a:lnTo>
                  <a:pt x="0" y="932"/>
                </a:lnTo>
                <a:lnTo>
                  <a:pt x="0" y="1152"/>
                </a:lnTo>
                <a:lnTo>
                  <a:pt x="136" y="1112"/>
                </a:lnTo>
                <a:lnTo>
                  <a:pt x="292" y="1132"/>
                </a:lnTo>
                <a:lnTo>
                  <a:pt x="504" y="1184"/>
                </a:lnTo>
                <a:lnTo>
                  <a:pt x="740" y="1160"/>
                </a:lnTo>
                <a:lnTo>
                  <a:pt x="904" y="1128"/>
                </a:lnTo>
                <a:lnTo>
                  <a:pt x="1004" y="1132"/>
                </a:lnTo>
                <a:lnTo>
                  <a:pt x="1168" y="1164"/>
                </a:lnTo>
                <a:lnTo>
                  <a:pt x="1172" y="1232"/>
                </a:lnTo>
                <a:lnTo>
                  <a:pt x="1280" y="1224"/>
                </a:lnTo>
                <a:lnTo>
                  <a:pt x="1360" y="1252"/>
                </a:lnTo>
                <a:lnTo>
                  <a:pt x="1452" y="1216"/>
                </a:lnTo>
                <a:lnTo>
                  <a:pt x="1476" y="1168"/>
                </a:lnTo>
                <a:lnTo>
                  <a:pt x="1604" y="1128"/>
                </a:lnTo>
                <a:lnTo>
                  <a:pt x="1816" y="1036"/>
                </a:lnTo>
                <a:lnTo>
                  <a:pt x="1988" y="1004"/>
                </a:lnTo>
                <a:lnTo>
                  <a:pt x="2152" y="1008"/>
                </a:lnTo>
                <a:lnTo>
                  <a:pt x="2296" y="1032"/>
                </a:lnTo>
                <a:lnTo>
                  <a:pt x="2528" y="1048"/>
                </a:lnTo>
                <a:lnTo>
                  <a:pt x="2768" y="1020"/>
                </a:lnTo>
                <a:lnTo>
                  <a:pt x="2892" y="992"/>
                </a:lnTo>
                <a:lnTo>
                  <a:pt x="3036" y="1000"/>
                </a:lnTo>
                <a:lnTo>
                  <a:pt x="3280" y="1000"/>
                </a:lnTo>
                <a:lnTo>
                  <a:pt x="3516" y="996"/>
                </a:lnTo>
                <a:lnTo>
                  <a:pt x="3516" y="736"/>
                </a:lnTo>
                <a:lnTo>
                  <a:pt x="3412" y="736"/>
                </a:lnTo>
                <a:lnTo>
                  <a:pt x="3428" y="696"/>
                </a:lnTo>
                <a:lnTo>
                  <a:pt x="3128" y="692"/>
                </a:lnTo>
                <a:lnTo>
                  <a:pt x="3180" y="652"/>
                </a:lnTo>
                <a:lnTo>
                  <a:pt x="2884" y="632"/>
                </a:lnTo>
                <a:lnTo>
                  <a:pt x="2908" y="576"/>
                </a:lnTo>
                <a:lnTo>
                  <a:pt x="2784" y="536"/>
                </a:lnTo>
                <a:lnTo>
                  <a:pt x="2864" y="476"/>
                </a:lnTo>
                <a:lnTo>
                  <a:pt x="2692" y="468"/>
                </a:lnTo>
                <a:lnTo>
                  <a:pt x="2772" y="404"/>
                </a:lnTo>
                <a:lnTo>
                  <a:pt x="2416" y="404"/>
                </a:lnTo>
                <a:lnTo>
                  <a:pt x="2500" y="368"/>
                </a:lnTo>
                <a:lnTo>
                  <a:pt x="2244" y="336"/>
                </a:lnTo>
                <a:lnTo>
                  <a:pt x="2272" y="292"/>
                </a:lnTo>
                <a:lnTo>
                  <a:pt x="2120" y="288"/>
                </a:lnTo>
                <a:lnTo>
                  <a:pt x="2156" y="232"/>
                </a:lnTo>
                <a:lnTo>
                  <a:pt x="2080" y="228"/>
                </a:lnTo>
                <a:lnTo>
                  <a:pt x="2116" y="148"/>
                </a:lnTo>
                <a:lnTo>
                  <a:pt x="2080" y="136"/>
                </a:lnTo>
                <a:lnTo>
                  <a:pt x="2104" y="60"/>
                </a:lnTo>
                <a:lnTo>
                  <a:pt x="2060" y="60"/>
                </a:lnTo>
                <a:lnTo>
                  <a:pt x="2088" y="8"/>
                </a:lnTo>
                <a:lnTo>
                  <a:pt x="2040" y="0"/>
                </a:lnTo>
                <a:close/>
              </a:path>
            </a:pathLst>
          </a:custGeom>
          <a:solidFill>
            <a:srgbClr val="77777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2" name="WordArt 9"/>
          <p:cNvSpPr>
            <a:spLocks noChangeArrowheads="1" noChangeShapeType="1" noTextEdit="1"/>
          </p:cNvSpPr>
          <p:nvPr/>
        </p:nvSpPr>
        <p:spPr bwMode="auto">
          <a:xfrm>
            <a:off x="6789738" y="1744663"/>
            <a:ext cx="16002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Carbonate Shelf</a:t>
            </a:r>
          </a:p>
        </p:txBody>
      </p:sp>
      <p:sp>
        <p:nvSpPr>
          <p:cNvPr id="8203" name="WordArt 10"/>
          <p:cNvSpPr>
            <a:spLocks noChangeArrowheads="1" noChangeShapeType="1" noTextEdit="1"/>
          </p:cNvSpPr>
          <p:nvPr/>
        </p:nvSpPr>
        <p:spPr bwMode="auto">
          <a:xfrm>
            <a:off x="5589588" y="2798763"/>
            <a:ext cx="1600200" cy="257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Carbonate Slope</a:t>
            </a:r>
          </a:p>
        </p:txBody>
      </p:sp>
      <p:sp>
        <p:nvSpPr>
          <p:cNvPr id="8204" name="WordArt 11"/>
          <p:cNvSpPr>
            <a:spLocks noChangeArrowheads="1" noChangeShapeType="1" noTextEdit="1"/>
          </p:cNvSpPr>
          <p:nvPr/>
        </p:nvSpPr>
        <p:spPr bwMode="auto">
          <a:xfrm>
            <a:off x="6459538" y="1484313"/>
            <a:ext cx="114300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R</a:t>
            </a:r>
          </a:p>
        </p:txBody>
      </p:sp>
      <p:sp>
        <p:nvSpPr>
          <p:cNvPr id="8205" name="WordArt 12"/>
          <p:cNvSpPr>
            <a:spLocks noChangeArrowheads="1" noChangeShapeType="1" noTextEdit="1"/>
          </p:cNvSpPr>
          <p:nvPr/>
        </p:nvSpPr>
        <p:spPr bwMode="auto">
          <a:xfrm>
            <a:off x="6488113" y="2074863"/>
            <a:ext cx="57150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2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f</a:t>
            </a:r>
          </a:p>
        </p:txBody>
      </p:sp>
      <p:sp>
        <p:nvSpPr>
          <p:cNvPr id="8206" name="WordArt 13"/>
          <p:cNvSpPr>
            <a:spLocks noChangeArrowheads="1" noChangeShapeType="1" noTextEdit="1"/>
          </p:cNvSpPr>
          <p:nvPr/>
        </p:nvSpPr>
        <p:spPr bwMode="auto">
          <a:xfrm>
            <a:off x="6473825" y="1712913"/>
            <a:ext cx="85725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8207" name="WordArt 14"/>
          <p:cNvSpPr>
            <a:spLocks noChangeArrowheads="1" noChangeShapeType="1" noTextEdit="1"/>
          </p:cNvSpPr>
          <p:nvPr/>
        </p:nvSpPr>
        <p:spPr bwMode="auto">
          <a:xfrm>
            <a:off x="6473825" y="1893888"/>
            <a:ext cx="85725" cy="17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10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</a:rPr>
              <a:t>e</a:t>
            </a:r>
          </a:p>
        </p:txBody>
      </p:sp>
      <p:sp>
        <p:nvSpPr>
          <p:cNvPr id="8208" name="Line 15"/>
          <p:cNvSpPr>
            <a:spLocks noChangeShapeType="1"/>
          </p:cNvSpPr>
          <p:nvPr/>
        </p:nvSpPr>
        <p:spPr bwMode="auto">
          <a:xfrm flipV="1">
            <a:off x="4556125" y="1549400"/>
            <a:ext cx="0" cy="145415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209" name="Line 16"/>
          <p:cNvSpPr>
            <a:spLocks noChangeShapeType="1"/>
          </p:cNvSpPr>
          <p:nvPr/>
        </p:nvSpPr>
        <p:spPr bwMode="auto">
          <a:xfrm flipH="1">
            <a:off x="4556125" y="1504950"/>
            <a:ext cx="3254375" cy="190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1385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Major Unconformity</a:t>
            </a:r>
          </a:p>
        </p:txBody>
      </p:sp>
      <p:pic>
        <p:nvPicPr>
          <p:cNvPr id="9220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" r="16675" b="28781"/>
          <a:stretch>
            <a:fillRect/>
          </a:stretch>
        </p:blipFill>
        <p:spPr bwMode="auto">
          <a:xfrm>
            <a:off x="498475" y="1401763"/>
            <a:ext cx="8101013" cy="444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3" name="Rectangle 6"/>
          <p:cNvSpPr>
            <a:spLocks noChangeArrowheads="1"/>
          </p:cNvSpPr>
          <p:nvPr/>
        </p:nvSpPr>
        <p:spPr bwMode="auto">
          <a:xfrm>
            <a:off x="3195638" y="1771650"/>
            <a:ext cx="2422525" cy="168751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787900" y="3325813"/>
            <a:ext cx="4078288" cy="2571750"/>
            <a:chOff x="3516" y="2324"/>
            <a:chExt cx="2058" cy="1298"/>
          </a:xfrm>
        </p:grpSpPr>
        <p:pic>
          <p:nvPicPr>
            <p:cNvPr id="9225" name="Picture 8" descr="Line 1-d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174" t="32893" r="48126" b="30658"/>
            <a:stretch>
              <a:fillRect/>
            </a:stretch>
          </p:blipFill>
          <p:spPr bwMode="auto">
            <a:xfrm>
              <a:off x="3536" y="2324"/>
              <a:ext cx="2038" cy="1298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226" name="Freeform 9"/>
            <p:cNvSpPr>
              <a:spLocks/>
            </p:cNvSpPr>
            <p:nvPr/>
          </p:nvSpPr>
          <p:spPr bwMode="auto">
            <a:xfrm>
              <a:off x="4192" y="3160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7" name="Freeform 10"/>
            <p:cNvSpPr>
              <a:spLocks/>
            </p:cNvSpPr>
            <p:nvPr/>
          </p:nvSpPr>
          <p:spPr bwMode="auto">
            <a:xfrm>
              <a:off x="4696" y="277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8" name="Freeform 11"/>
            <p:cNvSpPr>
              <a:spLocks/>
            </p:cNvSpPr>
            <p:nvPr/>
          </p:nvSpPr>
          <p:spPr bwMode="auto">
            <a:xfrm>
              <a:off x="4128" y="3172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29" name="Freeform 12"/>
            <p:cNvSpPr>
              <a:spLocks/>
            </p:cNvSpPr>
            <p:nvPr/>
          </p:nvSpPr>
          <p:spPr bwMode="auto">
            <a:xfrm>
              <a:off x="4048" y="3204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0" name="Freeform 13"/>
            <p:cNvSpPr>
              <a:spLocks/>
            </p:cNvSpPr>
            <p:nvPr/>
          </p:nvSpPr>
          <p:spPr bwMode="auto">
            <a:xfrm>
              <a:off x="3804" y="3340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1" name="Freeform 14"/>
            <p:cNvSpPr>
              <a:spLocks/>
            </p:cNvSpPr>
            <p:nvPr/>
          </p:nvSpPr>
          <p:spPr bwMode="auto">
            <a:xfrm>
              <a:off x="3888" y="3284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2" name="Freeform 15"/>
            <p:cNvSpPr>
              <a:spLocks/>
            </p:cNvSpPr>
            <p:nvPr/>
          </p:nvSpPr>
          <p:spPr bwMode="auto">
            <a:xfrm>
              <a:off x="4328" y="3104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3" name="Freeform 16"/>
            <p:cNvSpPr>
              <a:spLocks/>
            </p:cNvSpPr>
            <p:nvPr/>
          </p:nvSpPr>
          <p:spPr bwMode="auto">
            <a:xfrm>
              <a:off x="3544" y="2368"/>
              <a:ext cx="1976" cy="1020"/>
            </a:xfrm>
            <a:custGeom>
              <a:avLst/>
              <a:gdLst>
                <a:gd name="T0" fmla="*/ 0 w 1976"/>
                <a:gd name="T1" fmla="*/ 1020 h 1020"/>
                <a:gd name="T2" fmla="*/ 100 w 1976"/>
                <a:gd name="T3" fmla="*/ 984 h 1020"/>
                <a:gd name="T4" fmla="*/ 204 w 1976"/>
                <a:gd name="T5" fmla="*/ 936 h 1020"/>
                <a:gd name="T6" fmla="*/ 292 w 1976"/>
                <a:gd name="T7" fmla="*/ 888 h 1020"/>
                <a:gd name="T8" fmla="*/ 372 w 1976"/>
                <a:gd name="T9" fmla="*/ 856 h 1020"/>
                <a:gd name="T10" fmla="*/ 456 w 1976"/>
                <a:gd name="T11" fmla="*/ 828 h 1020"/>
                <a:gd name="T12" fmla="*/ 548 w 1976"/>
                <a:gd name="T13" fmla="*/ 796 h 1020"/>
                <a:gd name="T14" fmla="*/ 644 w 1976"/>
                <a:gd name="T15" fmla="*/ 748 h 1020"/>
                <a:gd name="T16" fmla="*/ 764 w 1976"/>
                <a:gd name="T17" fmla="*/ 716 h 1020"/>
                <a:gd name="T18" fmla="*/ 800 w 1976"/>
                <a:gd name="T19" fmla="*/ 628 h 1020"/>
                <a:gd name="T20" fmla="*/ 876 w 1976"/>
                <a:gd name="T21" fmla="*/ 544 h 1020"/>
                <a:gd name="T22" fmla="*/ 944 w 1976"/>
                <a:gd name="T23" fmla="*/ 472 h 1020"/>
                <a:gd name="T24" fmla="*/ 1016 w 1976"/>
                <a:gd name="T25" fmla="*/ 400 h 1020"/>
                <a:gd name="T26" fmla="*/ 1100 w 1976"/>
                <a:gd name="T27" fmla="*/ 396 h 1020"/>
                <a:gd name="T28" fmla="*/ 1200 w 1976"/>
                <a:gd name="T29" fmla="*/ 396 h 1020"/>
                <a:gd name="T30" fmla="*/ 1300 w 1976"/>
                <a:gd name="T31" fmla="*/ 332 h 1020"/>
                <a:gd name="T32" fmla="*/ 1444 w 1976"/>
                <a:gd name="T33" fmla="*/ 292 h 1020"/>
                <a:gd name="T34" fmla="*/ 1548 w 1976"/>
                <a:gd name="T35" fmla="*/ 232 h 1020"/>
                <a:gd name="T36" fmla="*/ 1616 w 1976"/>
                <a:gd name="T37" fmla="*/ 176 h 1020"/>
                <a:gd name="T38" fmla="*/ 1796 w 1976"/>
                <a:gd name="T39" fmla="*/ 96 h 1020"/>
                <a:gd name="T40" fmla="*/ 1976 w 1976"/>
                <a:gd name="T41" fmla="*/ 0 h 102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976"/>
                <a:gd name="T64" fmla="*/ 0 h 1020"/>
                <a:gd name="T65" fmla="*/ 1976 w 1976"/>
                <a:gd name="T66" fmla="*/ 1020 h 1020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976" h="1020">
                  <a:moveTo>
                    <a:pt x="0" y="1020"/>
                  </a:moveTo>
                  <a:cubicBezTo>
                    <a:pt x="33" y="1009"/>
                    <a:pt x="66" y="998"/>
                    <a:pt x="100" y="984"/>
                  </a:cubicBezTo>
                  <a:cubicBezTo>
                    <a:pt x="134" y="970"/>
                    <a:pt x="172" y="952"/>
                    <a:pt x="204" y="936"/>
                  </a:cubicBezTo>
                  <a:cubicBezTo>
                    <a:pt x="236" y="920"/>
                    <a:pt x="264" y="901"/>
                    <a:pt x="292" y="888"/>
                  </a:cubicBezTo>
                  <a:cubicBezTo>
                    <a:pt x="320" y="875"/>
                    <a:pt x="345" y="866"/>
                    <a:pt x="372" y="856"/>
                  </a:cubicBezTo>
                  <a:cubicBezTo>
                    <a:pt x="399" y="846"/>
                    <a:pt x="427" y="838"/>
                    <a:pt x="456" y="828"/>
                  </a:cubicBezTo>
                  <a:cubicBezTo>
                    <a:pt x="485" y="818"/>
                    <a:pt x="517" y="809"/>
                    <a:pt x="548" y="796"/>
                  </a:cubicBezTo>
                  <a:cubicBezTo>
                    <a:pt x="579" y="783"/>
                    <a:pt x="608" y="761"/>
                    <a:pt x="644" y="748"/>
                  </a:cubicBezTo>
                  <a:cubicBezTo>
                    <a:pt x="680" y="735"/>
                    <a:pt x="738" y="736"/>
                    <a:pt x="764" y="716"/>
                  </a:cubicBezTo>
                  <a:cubicBezTo>
                    <a:pt x="790" y="696"/>
                    <a:pt x="781" y="657"/>
                    <a:pt x="800" y="628"/>
                  </a:cubicBezTo>
                  <a:cubicBezTo>
                    <a:pt x="819" y="599"/>
                    <a:pt x="852" y="570"/>
                    <a:pt x="876" y="544"/>
                  </a:cubicBezTo>
                  <a:cubicBezTo>
                    <a:pt x="900" y="518"/>
                    <a:pt x="921" y="496"/>
                    <a:pt x="944" y="472"/>
                  </a:cubicBezTo>
                  <a:cubicBezTo>
                    <a:pt x="967" y="448"/>
                    <a:pt x="990" y="413"/>
                    <a:pt x="1016" y="400"/>
                  </a:cubicBezTo>
                  <a:cubicBezTo>
                    <a:pt x="1042" y="387"/>
                    <a:pt x="1069" y="397"/>
                    <a:pt x="1100" y="396"/>
                  </a:cubicBezTo>
                  <a:cubicBezTo>
                    <a:pt x="1131" y="395"/>
                    <a:pt x="1167" y="407"/>
                    <a:pt x="1200" y="396"/>
                  </a:cubicBezTo>
                  <a:cubicBezTo>
                    <a:pt x="1233" y="385"/>
                    <a:pt x="1259" y="349"/>
                    <a:pt x="1300" y="332"/>
                  </a:cubicBezTo>
                  <a:cubicBezTo>
                    <a:pt x="1341" y="315"/>
                    <a:pt x="1403" y="309"/>
                    <a:pt x="1444" y="292"/>
                  </a:cubicBezTo>
                  <a:cubicBezTo>
                    <a:pt x="1485" y="275"/>
                    <a:pt x="1519" y="251"/>
                    <a:pt x="1548" y="232"/>
                  </a:cubicBezTo>
                  <a:cubicBezTo>
                    <a:pt x="1577" y="213"/>
                    <a:pt x="1575" y="199"/>
                    <a:pt x="1616" y="176"/>
                  </a:cubicBezTo>
                  <a:cubicBezTo>
                    <a:pt x="1657" y="153"/>
                    <a:pt x="1736" y="125"/>
                    <a:pt x="1796" y="96"/>
                  </a:cubicBezTo>
                  <a:cubicBezTo>
                    <a:pt x="1856" y="67"/>
                    <a:pt x="1916" y="33"/>
                    <a:pt x="1976" y="0"/>
                  </a:cubicBezTo>
                </a:path>
              </a:pathLst>
            </a:custGeom>
            <a:noFill/>
            <a:ln w="38100" cmpd="sng">
              <a:solidFill>
                <a:srgbClr val="FF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4" name="Freeform 17"/>
            <p:cNvSpPr>
              <a:spLocks/>
            </p:cNvSpPr>
            <p:nvPr/>
          </p:nvSpPr>
          <p:spPr bwMode="auto">
            <a:xfrm>
              <a:off x="4788" y="2760"/>
              <a:ext cx="168" cy="27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5" name="Freeform 18"/>
            <p:cNvSpPr>
              <a:spLocks/>
            </p:cNvSpPr>
            <p:nvPr/>
          </p:nvSpPr>
          <p:spPr bwMode="auto">
            <a:xfrm>
              <a:off x="4608" y="2788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6" name="Freeform 19"/>
            <p:cNvSpPr>
              <a:spLocks/>
            </p:cNvSpPr>
            <p:nvPr/>
          </p:nvSpPr>
          <p:spPr bwMode="auto">
            <a:xfrm>
              <a:off x="4536" y="2840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7" name="Freeform 20"/>
            <p:cNvSpPr>
              <a:spLocks/>
            </p:cNvSpPr>
            <p:nvPr/>
          </p:nvSpPr>
          <p:spPr bwMode="auto">
            <a:xfrm>
              <a:off x="4452" y="293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8" name="Freeform 21"/>
            <p:cNvSpPr>
              <a:spLocks/>
            </p:cNvSpPr>
            <p:nvPr/>
          </p:nvSpPr>
          <p:spPr bwMode="auto">
            <a:xfrm>
              <a:off x="4860" y="2728"/>
              <a:ext cx="140" cy="27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39" name="Freeform 22"/>
            <p:cNvSpPr>
              <a:spLocks/>
            </p:cNvSpPr>
            <p:nvPr/>
          </p:nvSpPr>
          <p:spPr bwMode="auto">
            <a:xfrm rot="9751551">
              <a:off x="4692" y="263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0" name="Freeform 23"/>
            <p:cNvSpPr>
              <a:spLocks/>
            </p:cNvSpPr>
            <p:nvPr/>
          </p:nvSpPr>
          <p:spPr bwMode="auto">
            <a:xfrm rot="9751551">
              <a:off x="4932" y="253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1" name="Freeform 24"/>
            <p:cNvSpPr>
              <a:spLocks/>
            </p:cNvSpPr>
            <p:nvPr/>
          </p:nvSpPr>
          <p:spPr bwMode="auto">
            <a:xfrm rot="8713101">
              <a:off x="4128" y="3024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2" name="Freeform 25"/>
            <p:cNvSpPr>
              <a:spLocks/>
            </p:cNvSpPr>
            <p:nvPr/>
          </p:nvSpPr>
          <p:spPr bwMode="auto">
            <a:xfrm rot="9550948">
              <a:off x="4244" y="287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3" name="Freeform 26"/>
            <p:cNvSpPr>
              <a:spLocks/>
            </p:cNvSpPr>
            <p:nvPr/>
          </p:nvSpPr>
          <p:spPr bwMode="auto">
            <a:xfrm rot="9375575">
              <a:off x="3516" y="3300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9244" name="Freeform 27"/>
            <p:cNvSpPr>
              <a:spLocks/>
            </p:cNvSpPr>
            <p:nvPr/>
          </p:nvSpPr>
          <p:spPr bwMode="auto">
            <a:xfrm rot="8739939">
              <a:off x="3920" y="3136"/>
              <a:ext cx="168" cy="44"/>
            </a:xfrm>
            <a:custGeom>
              <a:avLst/>
              <a:gdLst>
                <a:gd name="T0" fmla="*/ 0 w 168"/>
                <a:gd name="T1" fmla="*/ 0 h 44"/>
                <a:gd name="T2" fmla="*/ 168 w 168"/>
                <a:gd name="T3" fmla="*/ 44 h 44"/>
                <a:gd name="T4" fmla="*/ 0 60000 65536"/>
                <a:gd name="T5" fmla="*/ 0 60000 65536"/>
                <a:gd name="T6" fmla="*/ 0 w 168"/>
                <a:gd name="T7" fmla="*/ 0 h 44"/>
                <a:gd name="T8" fmla="*/ 168 w 168"/>
                <a:gd name="T9" fmla="*/ 44 h 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68" h="44">
                  <a:moveTo>
                    <a:pt x="0" y="0"/>
                  </a:moveTo>
                  <a:cubicBezTo>
                    <a:pt x="0" y="0"/>
                    <a:pt x="84" y="22"/>
                    <a:pt x="168" y="44"/>
                  </a:cubicBez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1682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1977b]s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30158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Cretaceous Section</a:t>
            </a:r>
          </a:p>
        </p:txBody>
      </p:sp>
      <p:pic>
        <p:nvPicPr>
          <p:cNvPr id="10246" name="Picture 5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0" r="16675" b="28781"/>
          <a:stretch>
            <a:fillRect/>
          </a:stretch>
        </p:blipFill>
        <p:spPr bwMode="auto">
          <a:xfrm>
            <a:off x="498475" y="1401763"/>
            <a:ext cx="8101013" cy="444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Rectangle 6"/>
          <p:cNvSpPr>
            <a:spLocks noChangeArrowheads="1"/>
          </p:cNvSpPr>
          <p:nvPr/>
        </p:nvSpPr>
        <p:spPr bwMode="auto">
          <a:xfrm>
            <a:off x="5630863" y="1808163"/>
            <a:ext cx="2393950" cy="1422400"/>
          </a:xfrm>
          <a:prstGeom prst="rect">
            <a:avLst/>
          </a:prstGeom>
          <a:noFill/>
          <a:ln w="5715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33388" y="3494088"/>
            <a:ext cx="4724400" cy="2430462"/>
            <a:chOff x="273" y="2201"/>
            <a:chExt cx="2700" cy="1289"/>
          </a:xfrm>
        </p:grpSpPr>
        <p:pic>
          <p:nvPicPr>
            <p:cNvPr id="10249" name="Picture 8" descr="Line 1-e"/>
            <p:cNvPicPr>
              <a:picLocks noChangeAspect="1" noChangeArrowheads="1"/>
            </p:cNvPicPr>
            <p:nvPr/>
          </p:nvPicPr>
          <p:blipFill>
            <a:blip r:embed="rId4" cstate="print">
              <a:lum bright="10000" contras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58" t="21411" r="45644" b="41647"/>
            <a:stretch>
              <a:fillRect/>
            </a:stretch>
          </p:blipFill>
          <p:spPr bwMode="auto">
            <a:xfrm>
              <a:off x="273" y="2201"/>
              <a:ext cx="2700" cy="1289"/>
            </a:xfrm>
            <a:prstGeom prst="rect">
              <a:avLst/>
            </a:prstGeom>
            <a:noFill/>
            <a:ln w="57150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250" name="Oval 9"/>
            <p:cNvSpPr>
              <a:spLocks noChangeArrowheads="1"/>
            </p:cNvSpPr>
            <p:nvPr/>
          </p:nvSpPr>
          <p:spPr bwMode="auto">
            <a:xfrm>
              <a:off x="861" y="2324"/>
              <a:ext cx="832" cy="500"/>
            </a:xfrm>
            <a:prstGeom prst="ellipse">
              <a:avLst/>
            </a:prstGeom>
            <a:solidFill>
              <a:srgbClr val="FFFF00">
                <a:alpha val="30196"/>
              </a:srgbClr>
            </a:solidFill>
            <a:ln w="5715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0251" name="Oval 10"/>
            <p:cNvSpPr>
              <a:spLocks noChangeArrowheads="1"/>
            </p:cNvSpPr>
            <p:nvPr/>
          </p:nvSpPr>
          <p:spPr bwMode="auto">
            <a:xfrm>
              <a:off x="777" y="2947"/>
              <a:ext cx="832" cy="500"/>
            </a:xfrm>
            <a:prstGeom prst="ellipse">
              <a:avLst/>
            </a:prstGeom>
            <a:solidFill>
              <a:srgbClr val="66FF33">
                <a:alpha val="30196"/>
              </a:srgbClr>
            </a:solidFill>
            <a:ln w="57150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822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Tan Tan Deltaic Rocks</a:t>
            </a:r>
          </a:p>
        </p:txBody>
      </p:sp>
      <p:pic>
        <p:nvPicPr>
          <p:cNvPr id="11268" name="Picture 3" descr="OffshoreWestAfricaSeismic_interp"/>
          <p:cNvPicPr>
            <a:picLocks noChangeAspect="1" noChangeArrowheads="1"/>
          </p:cNvPicPr>
          <p:nvPr/>
        </p:nvPicPr>
        <p:blipFill>
          <a:blip r:embed="rId3" cstate="print"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56" b="34311"/>
          <a:stretch>
            <a:fillRect/>
          </a:stretch>
        </p:blipFill>
        <p:spPr bwMode="auto">
          <a:xfrm>
            <a:off x="288925" y="1382713"/>
            <a:ext cx="8534400" cy="4567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Freeform 6"/>
          <p:cNvSpPr>
            <a:spLocks/>
          </p:cNvSpPr>
          <p:nvPr/>
        </p:nvSpPr>
        <p:spPr bwMode="auto">
          <a:xfrm>
            <a:off x="825500" y="1498600"/>
            <a:ext cx="8010525" cy="2368550"/>
          </a:xfrm>
          <a:custGeom>
            <a:avLst/>
            <a:gdLst>
              <a:gd name="T0" fmla="*/ 1527 w 5046"/>
              <a:gd name="T1" fmla="*/ 1027 h 1492"/>
              <a:gd name="T2" fmla="*/ 1784 w 5046"/>
              <a:gd name="T3" fmla="*/ 985 h 1492"/>
              <a:gd name="T4" fmla="*/ 1763 w 5046"/>
              <a:gd name="T5" fmla="*/ 1069 h 1492"/>
              <a:gd name="T6" fmla="*/ 2103 w 5046"/>
              <a:gd name="T7" fmla="*/ 909 h 1492"/>
              <a:gd name="T8" fmla="*/ 2096 w 5046"/>
              <a:gd name="T9" fmla="*/ 999 h 1492"/>
              <a:gd name="T10" fmla="*/ 2436 w 5046"/>
              <a:gd name="T11" fmla="*/ 805 h 1492"/>
              <a:gd name="T12" fmla="*/ 2429 w 5046"/>
              <a:gd name="T13" fmla="*/ 902 h 1492"/>
              <a:gd name="T14" fmla="*/ 2783 w 5046"/>
              <a:gd name="T15" fmla="*/ 715 h 1492"/>
              <a:gd name="T16" fmla="*/ 2776 w 5046"/>
              <a:gd name="T17" fmla="*/ 784 h 1492"/>
              <a:gd name="T18" fmla="*/ 3019 w 5046"/>
              <a:gd name="T19" fmla="*/ 687 h 1492"/>
              <a:gd name="T20" fmla="*/ 2978 w 5046"/>
              <a:gd name="T21" fmla="*/ 763 h 1492"/>
              <a:gd name="T22" fmla="*/ 3359 w 5046"/>
              <a:gd name="T23" fmla="*/ 666 h 1492"/>
              <a:gd name="T24" fmla="*/ 3297 w 5046"/>
              <a:gd name="T25" fmla="*/ 749 h 1492"/>
              <a:gd name="T26" fmla="*/ 3720 w 5046"/>
              <a:gd name="T27" fmla="*/ 680 h 1492"/>
              <a:gd name="T28" fmla="*/ 3706 w 5046"/>
              <a:gd name="T29" fmla="*/ 770 h 1492"/>
              <a:gd name="T30" fmla="*/ 4213 w 5046"/>
              <a:gd name="T31" fmla="*/ 701 h 1492"/>
              <a:gd name="T32" fmla="*/ 4185 w 5046"/>
              <a:gd name="T33" fmla="*/ 770 h 1492"/>
              <a:gd name="T34" fmla="*/ 4692 w 5046"/>
              <a:gd name="T35" fmla="*/ 694 h 1492"/>
              <a:gd name="T36" fmla="*/ 4692 w 5046"/>
              <a:gd name="T37" fmla="*/ 735 h 1492"/>
              <a:gd name="T38" fmla="*/ 5046 w 5046"/>
              <a:gd name="T39" fmla="*/ 680 h 1492"/>
              <a:gd name="T40" fmla="*/ 5046 w 5046"/>
              <a:gd name="T41" fmla="*/ 0 h 1492"/>
              <a:gd name="T42" fmla="*/ 4338 w 5046"/>
              <a:gd name="T43" fmla="*/ 7 h 1492"/>
              <a:gd name="T44" fmla="*/ 2957 w 5046"/>
              <a:gd name="T45" fmla="*/ 14 h 1492"/>
              <a:gd name="T46" fmla="*/ 2027 w 5046"/>
              <a:gd name="T47" fmla="*/ 35 h 1492"/>
              <a:gd name="T48" fmla="*/ 1659 w 5046"/>
              <a:gd name="T49" fmla="*/ 215 h 1492"/>
              <a:gd name="T50" fmla="*/ 1354 w 5046"/>
              <a:gd name="T51" fmla="*/ 361 h 1492"/>
              <a:gd name="T52" fmla="*/ 1132 w 5046"/>
              <a:gd name="T53" fmla="*/ 499 h 1492"/>
              <a:gd name="T54" fmla="*/ 910 w 5046"/>
              <a:gd name="T55" fmla="*/ 652 h 1492"/>
              <a:gd name="T56" fmla="*/ 701 w 5046"/>
              <a:gd name="T57" fmla="*/ 749 h 1492"/>
              <a:gd name="T58" fmla="*/ 507 w 5046"/>
              <a:gd name="T59" fmla="*/ 812 h 1492"/>
              <a:gd name="T60" fmla="*/ 396 w 5046"/>
              <a:gd name="T61" fmla="*/ 985 h 1492"/>
              <a:gd name="T62" fmla="*/ 306 w 5046"/>
              <a:gd name="T63" fmla="*/ 1096 h 1492"/>
              <a:gd name="T64" fmla="*/ 195 w 5046"/>
              <a:gd name="T65" fmla="*/ 1166 h 1492"/>
              <a:gd name="T66" fmla="*/ 0 w 5046"/>
              <a:gd name="T67" fmla="*/ 1311 h 1492"/>
              <a:gd name="T68" fmla="*/ 229 w 5046"/>
              <a:gd name="T69" fmla="*/ 1339 h 1492"/>
              <a:gd name="T70" fmla="*/ 188 w 5046"/>
              <a:gd name="T71" fmla="*/ 1409 h 1492"/>
              <a:gd name="T72" fmla="*/ 410 w 5046"/>
              <a:gd name="T73" fmla="*/ 1402 h 1492"/>
              <a:gd name="T74" fmla="*/ 368 w 5046"/>
              <a:gd name="T75" fmla="*/ 1471 h 1492"/>
              <a:gd name="T76" fmla="*/ 549 w 5046"/>
              <a:gd name="T77" fmla="*/ 1492 h 1492"/>
              <a:gd name="T78" fmla="*/ 618 w 5046"/>
              <a:gd name="T79" fmla="*/ 1187 h 1492"/>
              <a:gd name="T80" fmla="*/ 771 w 5046"/>
              <a:gd name="T81" fmla="*/ 1228 h 1492"/>
              <a:gd name="T82" fmla="*/ 729 w 5046"/>
              <a:gd name="T83" fmla="*/ 1318 h 1492"/>
              <a:gd name="T84" fmla="*/ 917 w 5046"/>
              <a:gd name="T85" fmla="*/ 1249 h 1492"/>
              <a:gd name="T86" fmla="*/ 882 w 5046"/>
              <a:gd name="T87" fmla="*/ 1332 h 1492"/>
              <a:gd name="T88" fmla="*/ 965 w 5046"/>
              <a:gd name="T89" fmla="*/ 1325 h 1492"/>
              <a:gd name="T90" fmla="*/ 979 w 5046"/>
              <a:gd name="T91" fmla="*/ 1173 h 1492"/>
              <a:gd name="T92" fmla="*/ 1090 w 5046"/>
              <a:gd name="T93" fmla="*/ 1173 h 1492"/>
              <a:gd name="T94" fmla="*/ 1062 w 5046"/>
              <a:gd name="T95" fmla="*/ 1242 h 1492"/>
              <a:gd name="T96" fmla="*/ 1250 w 5046"/>
              <a:gd name="T97" fmla="*/ 1145 h 1492"/>
              <a:gd name="T98" fmla="*/ 1236 w 5046"/>
              <a:gd name="T99" fmla="*/ 1242 h 1492"/>
              <a:gd name="T100" fmla="*/ 1319 w 5046"/>
              <a:gd name="T101" fmla="*/ 1166 h 1492"/>
              <a:gd name="T102" fmla="*/ 1326 w 5046"/>
              <a:gd name="T103" fmla="*/ 1082 h 1492"/>
              <a:gd name="T104" fmla="*/ 1423 w 5046"/>
              <a:gd name="T105" fmla="*/ 1075 h 1492"/>
              <a:gd name="T106" fmla="*/ 1375 w 5046"/>
              <a:gd name="T107" fmla="*/ 1159 h 1492"/>
              <a:gd name="T108" fmla="*/ 1499 w 5046"/>
              <a:gd name="T109" fmla="*/ 1138 h 1492"/>
              <a:gd name="T110" fmla="*/ 1527 w 5046"/>
              <a:gd name="T111" fmla="*/ 1027 h 149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5046"/>
              <a:gd name="T169" fmla="*/ 0 h 1492"/>
              <a:gd name="T170" fmla="*/ 5046 w 5046"/>
              <a:gd name="T171" fmla="*/ 1492 h 149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5046" h="1492">
                <a:moveTo>
                  <a:pt x="1527" y="1027"/>
                </a:moveTo>
                <a:lnTo>
                  <a:pt x="1784" y="985"/>
                </a:lnTo>
                <a:lnTo>
                  <a:pt x="1763" y="1069"/>
                </a:lnTo>
                <a:lnTo>
                  <a:pt x="2103" y="909"/>
                </a:lnTo>
                <a:lnTo>
                  <a:pt x="2096" y="999"/>
                </a:lnTo>
                <a:lnTo>
                  <a:pt x="2436" y="805"/>
                </a:lnTo>
                <a:lnTo>
                  <a:pt x="2429" y="902"/>
                </a:lnTo>
                <a:lnTo>
                  <a:pt x="2783" y="715"/>
                </a:lnTo>
                <a:lnTo>
                  <a:pt x="2776" y="784"/>
                </a:lnTo>
                <a:lnTo>
                  <a:pt x="3019" y="687"/>
                </a:lnTo>
                <a:lnTo>
                  <a:pt x="2978" y="763"/>
                </a:lnTo>
                <a:lnTo>
                  <a:pt x="3359" y="666"/>
                </a:lnTo>
                <a:lnTo>
                  <a:pt x="3297" y="749"/>
                </a:lnTo>
                <a:lnTo>
                  <a:pt x="3720" y="680"/>
                </a:lnTo>
                <a:lnTo>
                  <a:pt x="3706" y="770"/>
                </a:lnTo>
                <a:lnTo>
                  <a:pt x="4213" y="701"/>
                </a:lnTo>
                <a:lnTo>
                  <a:pt x="4185" y="770"/>
                </a:lnTo>
                <a:lnTo>
                  <a:pt x="4692" y="694"/>
                </a:lnTo>
                <a:lnTo>
                  <a:pt x="4692" y="735"/>
                </a:lnTo>
                <a:lnTo>
                  <a:pt x="5046" y="680"/>
                </a:lnTo>
                <a:lnTo>
                  <a:pt x="5046" y="0"/>
                </a:lnTo>
                <a:lnTo>
                  <a:pt x="4338" y="7"/>
                </a:lnTo>
                <a:lnTo>
                  <a:pt x="2957" y="14"/>
                </a:lnTo>
                <a:lnTo>
                  <a:pt x="2027" y="35"/>
                </a:lnTo>
                <a:lnTo>
                  <a:pt x="1659" y="215"/>
                </a:lnTo>
                <a:lnTo>
                  <a:pt x="1354" y="361"/>
                </a:lnTo>
                <a:lnTo>
                  <a:pt x="1132" y="499"/>
                </a:lnTo>
                <a:lnTo>
                  <a:pt x="910" y="652"/>
                </a:lnTo>
                <a:lnTo>
                  <a:pt x="701" y="749"/>
                </a:lnTo>
                <a:lnTo>
                  <a:pt x="507" y="812"/>
                </a:lnTo>
                <a:lnTo>
                  <a:pt x="396" y="985"/>
                </a:lnTo>
                <a:lnTo>
                  <a:pt x="306" y="1096"/>
                </a:lnTo>
                <a:lnTo>
                  <a:pt x="195" y="1166"/>
                </a:lnTo>
                <a:lnTo>
                  <a:pt x="0" y="1311"/>
                </a:lnTo>
                <a:lnTo>
                  <a:pt x="229" y="1339"/>
                </a:lnTo>
                <a:lnTo>
                  <a:pt x="188" y="1409"/>
                </a:lnTo>
                <a:lnTo>
                  <a:pt x="410" y="1402"/>
                </a:lnTo>
                <a:lnTo>
                  <a:pt x="368" y="1471"/>
                </a:lnTo>
                <a:lnTo>
                  <a:pt x="549" y="1492"/>
                </a:lnTo>
                <a:lnTo>
                  <a:pt x="618" y="1187"/>
                </a:lnTo>
                <a:lnTo>
                  <a:pt x="771" y="1228"/>
                </a:lnTo>
                <a:lnTo>
                  <a:pt x="729" y="1318"/>
                </a:lnTo>
                <a:lnTo>
                  <a:pt x="917" y="1249"/>
                </a:lnTo>
                <a:lnTo>
                  <a:pt x="882" y="1332"/>
                </a:lnTo>
                <a:lnTo>
                  <a:pt x="965" y="1325"/>
                </a:lnTo>
                <a:lnTo>
                  <a:pt x="979" y="1173"/>
                </a:lnTo>
                <a:lnTo>
                  <a:pt x="1090" y="1173"/>
                </a:lnTo>
                <a:lnTo>
                  <a:pt x="1062" y="1242"/>
                </a:lnTo>
                <a:lnTo>
                  <a:pt x="1250" y="1145"/>
                </a:lnTo>
                <a:lnTo>
                  <a:pt x="1236" y="1242"/>
                </a:lnTo>
                <a:lnTo>
                  <a:pt x="1319" y="1166"/>
                </a:lnTo>
                <a:lnTo>
                  <a:pt x="1326" y="1082"/>
                </a:lnTo>
                <a:lnTo>
                  <a:pt x="1423" y="1075"/>
                </a:lnTo>
                <a:lnTo>
                  <a:pt x="1375" y="1159"/>
                </a:lnTo>
                <a:lnTo>
                  <a:pt x="1499" y="1138"/>
                </a:lnTo>
                <a:lnTo>
                  <a:pt x="1527" y="1027"/>
                </a:lnTo>
                <a:close/>
              </a:path>
            </a:pathLst>
          </a:custGeom>
          <a:solidFill>
            <a:srgbClr val="FFFF00">
              <a:alpha val="39999"/>
            </a:srgbClr>
          </a:solidFill>
          <a:ln w="28575" cmpd="sng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11272" name="Freeform 7"/>
          <p:cNvSpPr>
            <a:spLocks/>
          </p:cNvSpPr>
          <p:nvPr/>
        </p:nvSpPr>
        <p:spPr bwMode="auto">
          <a:xfrm>
            <a:off x="296863" y="2566988"/>
            <a:ext cx="8516937" cy="3392487"/>
          </a:xfrm>
          <a:custGeom>
            <a:avLst/>
            <a:gdLst>
              <a:gd name="T0" fmla="*/ 556 w 5365"/>
              <a:gd name="T1" fmla="*/ 659 h 2137"/>
              <a:gd name="T2" fmla="*/ 722 w 5365"/>
              <a:gd name="T3" fmla="*/ 736 h 2137"/>
              <a:gd name="T4" fmla="*/ 889 w 5365"/>
              <a:gd name="T5" fmla="*/ 805 h 2137"/>
              <a:gd name="T6" fmla="*/ 1097 w 5365"/>
              <a:gd name="T7" fmla="*/ 555 h 2137"/>
              <a:gd name="T8" fmla="*/ 1236 w 5365"/>
              <a:gd name="T9" fmla="*/ 590 h 2137"/>
              <a:gd name="T10" fmla="*/ 1291 w 5365"/>
              <a:gd name="T11" fmla="*/ 638 h 2137"/>
              <a:gd name="T12" fmla="*/ 1409 w 5365"/>
              <a:gd name="T13" fmla="*/ 507 h 2137"/>
              <a:gd name="T14" fmla="*/ 1583 w 5365"/>
              <a:gd name="T15" fmla="*/ 486 h 2137"/>
              <a:gd name="T16" fmla="*/ 1659 w 5365"/>
              <a:gd name="T17" fmla="*/ 541 h 2137"/>
              <a:gd name="T18" fmla="*/ 1749 w 5365"/>
              <a:gd name="T19" fmla="*/ 416 h 2137"/>
              <a:gd name="T20" fmla="*/ 1832 w 5365"/>
              <a:gd name="T21" fmla="*/ 479 h 2137"/>
              <a:gd name="T22" fmla="*/ 2110 w 5365"/>
              <a:gd name="T23" fmla="*/ 326 h 2137"/>
              <a:gd name="T24" fmla="*/ 2422 w 5365"/>
              <a:gd name="T25" fmla="*/ 243 h 2137"/>
              <a:gd name="T26" fmla="*/ 2755 w 5365"/>
              <a:gd name="T27" fmla="*/ 139 h 2137"/>
              <a:gd name="T28" fmla="*/ 3116 w 5365"/>
              <a:gd name="T29" fmla="*/ 35 h 2137"/>
              <a:gd name="T30" fmla="*/ 3311 w 5365"/>
              <a:gd name="T31" fmla="*/ 28 h 2137"/>
              <a:gd name="T32" fmla="*/ 3658 w 5365"/>
              <a:gd name="T33" fmla="*/ 0 h 2137"/>
              <a:gd name="T34" fmla="*/ 4060 w 5365"/>
              <a:gd name="T35" fmla="*/ 14 h 2137"/>
              <a:gd name="T36" fmla="*/ 4532 w 5365"/>
              <a:gd name="T37" fmla="*/ 42 h 2137"/>
              <a:gd name="T38" fmla="*/ 4844 w 5365"/>
              <a:gd name="T39" fmla="*/ 49 h 2137"/>
              <a:gd name="T40" fmla="*/ 5365 w 5365"/>
              <a:gd name="T41" fmla="*/ 21 h 2137"/>
              <a:gd name="T42" fmla="*/ 5344 w 5365"/>
              <a:gd name="T43" fmla="*/ 146 h 2137"/>
              <a:gd name="T44" fmla="*/ 4608 w 5365"/>
              <a:gd name="T45" fmla="*/ 201 h 2137"/>
              <a:gd name="T46" fmla="*/ 4025 w 5365"/>
              <a:gd name="T47" fmla="*/ 215 h 2137"/>
              <a:gd name="T48" fmla="*/ 3914 w 5365"/>
              <a:gd name="T49" fmla="*/ 173 h 2137"/>
              <a:gd name="T50" fmla="*/ 3769 w 5365"/>
              <a:gd name="T51" fmla="*/ 250 h 2137"/>
              <a:gd name="T52" fmla="*/ 3512 w 5365"/>
              <a:gd name="T53" fmla="*/ 708 h 2137"/>
              <a:gd name="T54" fmla="*/ 3082 w 5365"/>
              <a:gd name="T55" fmla="*/ 1055 h 2137"/>
              <a:gd name="T56" fmla="*/ 2707 w 5365"/>
              <a:gd name="T57" fmla="*/ 1277 h 2137"/>
              <a:gd name="T58" fmla="*/ 2381 w 5365"/>
              <a:gd name="T59" fmla="*/ 1201 h 2137"/>
              <a:gd name="T60" fmla="*/ 1888 w 5365"/>
              <a:gd name="T61" fmla="*/ 1235 h 2137"/>
              <a:gd name="T62" fmla="*/ 1499 w 5365"/>
              <a:gd name="T63" fmla="*/ 1312 h 2137"/>
              <a:gd name="T64" fmla="*/ 1368 w 5365"/>
              <a:gd name="T65" fmla="*/ 1853 h 2137"/>
              <a:gd name="T66" fmla="*/ 764 w 5365"/>
              <a:gd name="T67" fmla="*/ 2124 h 2137"/>
              <a:gd name="T68" fmla="*/ 0 w 5365"/>
              <a:gd name="T69" fmla="*/ 2137 h 2137"/>
              <a:gd name="T70" fmla="*/ 146 w 5365"/>
              <a:gd name="T71" fmla="*/ 715 h 213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5365"/>
              <a:gd name="T109" fmla="*/ 0 h 2137"/>
              <a:gd name="T110" fmla="*/ 5365 w 5365"/>
              <a:gd name="T111" fmla="*/ 2137 h 213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5365" h="2137">
                <a:moveTo>
                  <a:pt x="320" y="638"/>
                </a:moveTo>
                <a:lnTo>
                  <a:pt x="556" y="659"/>
                </a:lnTo>
                <a:lnTo>
                  <a:pt x="514" y="715"/>
                </a:lnTo>
                <a:lnTo>
                  <a:pt x="722" y="736"/>
                </a:lnTo>
                <a:lnTo>
                  <a:pt x="715" y="798"/>
                </a:lnTo>
                <a:lnTo>
                  <a:pt x="889" y="805"/>
                </a:lnTo>
                <a:lnTo>
                  <a:pt x="965" y="514"/>
                </a:lnTo>
                <a:lnTo>
                  <a:pt x="1097" y="555"/>
                </a:lnTo>
                <a:lnTo>
                  <a:pt x="1055" y="631"/>
                </a:lnTo>
                <a:lnTo>
                  <a:pt x="1236" y="590"/>
                </a:lnTo>
                <a:lnTo>
                  <a:pt x="1250" y="666"/>
                </a:lnTo>
                <a:lnTo>
                  <a:pt x="1291" y="638"/>
                </a:lnTo>
                <a:lnTo>
                  <a:pt x="1291" y="507"/>
                </a:lnTo>
                <a:lnTo>
                  <a:pt x="1409" y="507"/>
                </a:lnTo>
                <a:lnTo>
                  <a:pt x="1409" y="569"/>
                </a:lnTo>
                <a:lnTo>
                  <a:pt x="1583" y="486"/>
                </a:lnTo>
                <a:lnTo>
                  <a:pt x="1576" y="562"/>
                </a:lnTo>
                <a:lnTo>
                  <a:pt x="1659" y="541"/>
                </a:lnTo>
                <a:lnTo>
                  <a:pt x="1659" y="423"/>
                </a:lnTo>
                <a:lnTo>
                  <a:pt x="1749" y="416"/>
                </a:lnTo>
                <a:lnTo>
                  <a:pt x="1728" y="479"/>
                </a:lnTo>
                <a:lnTo>
                  <a:pt x="1832" y="479"/>
                </a:lnTo>
                <a:lnTo>
                  <a:pt x="1832" y="333"/>
                </a:lnTo>
                <a:lnTo>
                  <a:pt x="2110" y="326"/>
                </a:lnTo>
                <a:lnTo>
                  <a:pt x="2110" y="389"/>
                </a:lnTo>
                <a:lnTo>
                  <a:pt x="2422" y="243"/>
                </a:lnTo>
                <a:lnTo>
                  <a:pt x="2422" y="319"/>
                </a:lnTo>
                <a:lnTo>
                  <a:pt x="2755" y="139"/>
                </a:lnTo>
                <a:lnTo>
                  <a:pt x="2749" y="215"/>
                </a:lnTo>
                <a:lnTo>
                  <a:pt x="3116" y="35"/>
                </a:lnTo>
                <a:lnTo>
                  <a:pt x="3109" y="104"/>
                </a:lnTo>
                <a:lnTo>
                  <a:pt x="3311" y="28"/>
                </a:lnTo>
                <a:lnTo>
                  <a:pt x="3304" y="83"/>
                </a:lnTo>
                <a:lnTo>
                  <a:pt x="3658" y="0"/>
                </a:lnTo>
                <a:lnTo>
                  <a:pt x="3623" y="97"/>
                </a:lnTo>
                <a:lnTo>
                  <a:pt x="4060" y="14"/>
                </a:lnTo>
                <a:lnTo>
                  <a:pt x="4012" y="97"/>
                </a:lnTo>
                <a:lnTo>
                  <a:pt x="4532" y="42"/>
                </a:lnTo>
                <a:lnTo>
                  <a:pt x="4532" y="97"/>
                </a:lnTo>
                <a:lnTo>
                  <a:pt x="4844" y="49"/>
                </a:lnTo>
                <a:lnTo>
                  <a:pt x="4976" y="35"/>
                </a:lnTo>
                <a:lnTo>
                  <a:pt x="5365" y="21"/>
                </a:lnTo>
                <a:lnTo>
                  <a:pt x="5365" y="83"/>
                </a:lnTo>
                <a:lnTo>
                  <a:pt x="5344" y="146"/>
                </a:lnTo>
                <a:lnTo>
                  <a:pt x="5011" y="167"/>
                </a:lnTo>
                <a:lnTo>
                  <a:pt x="4608" y="201"/>
                </a:lnTo>
                <a:lnTo>
                  <a:pt x="4254" y="215"/>
                </a:lnTo>
                <a:lnTo>
                  <a:pt x="4025" y="215"/>
                </a:lnTo>
                <a:lnTo>
                  <a:pt x="3970" y="215"/>
                </a:lnTo>
                <a:lnTo>
                  <a:pt x="3914" y="173"/>
                </a:lnTo>
                <a:lnTo>
                  <a:pt x="3824" y="173"/>
                </a:lnTo>
                <a:lnTo>
                  <a:pt x="3769" y="250"/>
                </a:lnTo>
                <a:lnTo>
                  <a:pt x="3699" y="514"/>
                </a:lnTo>
                <a:lnTo>
                  <a:pt x="3512" y="708"/>
                </a:lnTo>
                <a:lnTo>
                  <a:pt x="3276" y="888"/>
                </a:lnTo>
                <a:lnTo>
                  <a:pt x="3082" y="1055"/>
                </a:lnTo>
                <a:lnTo>
                  <a:pt x="2825" y="1277"/>
                </a:lnTo>
                <a:lnTo>
                  <a:pt x="2707" y="1277"/>
                </a:lnTo>
                <a:lnTo>
                  <a:pt x="2575" y="1249"/>
                </a:lnTo>
                <a:lnTo>
                  <a:pt x="2381" y="1201"/>
                </a:lnTo>
                <a:lnTo>
                  <a:pt x="2055" y="1256"/>
                </a:lnTo>
                <a:lnTo>
                  <a:pt x="1888" y="1235"/>
                </a:lnTo>
                <a:lnTo>
                  <a:pt x="1770" y="1228"/>
                </a:lnTo>
                <a:lnTo>
                  <a:pt x="1499" y="1312"/>
                </a:lnTo>
                <a:lnTo>
                  <a:pt x="1430" y="1332"/>
                </a:lnTo>
                <a:lnTo>
                  <a:pt x="1368" y="1853"/>
                </a:lnTo>
                <a:lnTo>
                  <a:pt x="1083" y="1943"/>
                </a:lnTo>
                <a:lnTo>
                  <a:pt x="764" y="2124"/>
                </a:lnTo>
                <a:lnTo>
                  <a:pt x="569" y="2137"/>
                </a:lnTo>
                <a:lnTo>
                  <a:pt x="0" y="2137"/>
                </a:lnTo>
                <a:lnTo>
                  <a:pt x="0" y="805"/>
                </a:lnTo>
                <a:lnTo>
                  <a:pt x="146" y="715"/>
                </a:lnTo>
                <a:lnTo>
                  <a:pt x="216" y="694"/>
                </a:lnTo>
              </a:path>
            </a:pathLst>
          </a:custGeom>
          <a:solidFill>
            <a:srgbClr val="33CC33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1468672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000" b="1" dirty="0">
                <a:latin typeface="Arial" pitchFamily="34" charset="0"/>
              </a:rPr>
              <a:t>Mitchum et al., 1977b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</p:spTree>
    <p:extLst>
      <p:ext uri="{BB962C8B-B14F-4D97-AF65-F5344CB8AC3E}">
        <p14:creationId xmlns:p14="http://schemas.microsoft.com/office/powerpoint/2010/main" val="887775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Tertiary Section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06413" y="1185863"/>
            <a:ext cx="8051800" cy="4748212"/>
            <a:chOff x="300" y="757"/>
            <a:chExt cx="4714" cy="2780"/>
          </a:xfrm>
        </p:grpSpPr>
        <p:pic>
          <p:nvPicPr>
            <p:cNvPr id="12295" name="Picture 4" descr="OffshoreWestAfricaSeismic_interp"/>
            <p:cNvPicPr>
              <a:picLocks noChangeAspect="1" noChangeArrowheads="1"/>
            </p:cNvPicPr>
            <p:nvPr/>
          </p:nvPicPr>
          <p:blipFill>
            <a:blip r:embed="rId3" cstate="print"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30" r="39723" b="41997"/>
            <a:stretch>
              <a:fillRect/>
            </a:stretch>
          </p:blipFill>
          <p:spPr bwMode="auto">
            <a:xfrm>
              <a:off x="314" y="757"/>
              <a:ext cx="4700" cy="2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296" name="Freeform 5"/>
            <p:cNvSpPr>
              <a:spLocks/>
            </p:cNvSpPr>
            <p:nvPr/>
          </p:nvSpPr>
          <p:spPr bwMode="auto">
            <a:xfrm>
              <a:off x="300" y="1014"/>
              <a:ext cx="4700" cy="2523"/>
            </a:xfrm>
            <a:custGeom>
              <a:avLst/>
              <a:gdLst>
                <a:gd name="T0" fmla="*/ 0 w 4700"/>
                <a:gd name="T1" fmla="*/ 2327 h 2523"/>
                <a:gd name="T2" fmla="*/ 184 w 4700"/>
                <a:gd name="T3" fmla="*/ 2327 h 2523"/>
                <a:gd name="T4" fmla="*/ 391 w 4700"/>
                <a:gd name="T5" fmla="*/ 2177 h 2523"/>
                <a:gd name="T6" fmla="*/ 633 w 4700"/>
                <a:gd name="T7" fmla="*/ 1981 h 2523"/>
                <a:gd name="T8" fmla="*/ 806 w 4700"/>
                <a:gd name="T9" fmla="*/ 1866 h 2523"/>
                <a:gd name="T10" fmla="*/ 979 w 4700"/>
                <a:gd name="T11" fmla="*/ 1808 h 2523"/>
                <a:gd name="T12" fmla="*/ 1232 w 4700"/>
                <a:gd name="T13" fmla="*/ 1797 h 2523"/>
                <a:gd name="T14" fmla="*/ 1428 w 4700"/>
                <a:gd name="T15" fmla="*/ 1797 h 2523"/>
                <a:gd name="T16" fmla="*/ 1520 w 4700"/>
                <a:gd name="T17" fmla="*/ 1682 h 2523"/>
                <a:gd name="T18" fmla="*/ 1635 w 4700"/>
                <a:gd name="T19" fmla="*/ 1647 h 2523"/>
                <a:gd name="T20" fmla="*/ 1774 w 4700"/>
                <a:gd name="T21" fmla="*/ 1601 h 2523"/>
                <a:gd name="T22" fmla="*/ 1889 w 4700"/>
                <a:gd name="T23" fmla="*/ 1601 h 2523"/>
                <a:gd name="T24" fmla="*/ 1946 w 4700"/>
                <a:gd name="T25" fmla="*/ 1532 h 2523"/>
                <a:gd name="T26" fmla="*/ 2200 w 4700"/>
                <a:gd name="T27" fmla="*/ 1382 h 2523"/>
                <a:gd name="T28" fmla="*/ 2384 w 4700"/>
                <a:gd name="T29" fmla="*/ 1255 h 2523"/>
                <a:gd name="T30" fmla="*/ 2499 w 4700"/>
                <a:gd name="T31" fmla="*/ 1175 h 2523"/>
                <a:gd name="T32" fmla="*/ 2603 w 4700"/>
                <a:gd name="T33" fmla="*/ 1094 h 2523"/>
                <a:gd name="T34" fmla="*/ 2730 w 4700"/>
                <a:gd name="T35" fmla="*/ 990 h 2523"/>
                <a:gd name="T36" fmla="*/ 2880 w 4700"/>
                <a:gd name="T37" fmla="*/ 944 h 2523"/>
                <a:gd name="T38" fmla="*/ 2903 w 4700"/>
                <a:gd name="T39" fmla="*/ 852 h 2523"/>
                <a:gd name="T40" fmla="*/ 3029 w 4700"/>
                <a:gd name="T41" fmla="*/ 702 h 2523"/>
                <a:gd name="T42" fmla="*/ 3110 w 4700"/>
                <a:gd name="T43" fmla="*/ 645 h 2523"/>
                <a:gd name="T44" fmla="*/ 3375 w 4700"/>
                <a:gd name="T45" fmla="*/ 587 h 2523"/>
                <a:gd name="T46" fmla="*/ 3559 w 4700"/>
                <a:gd name="T47" fmla="*/ 495 h 2523"/>
                <a:gd name="T48" fmla="*/ 3709 w 4700"/>
                <a:gd name="T49" fmla="*/ 391 h 2523"/>
                <a:gd name="T50" fmla="*/ 3951 w 4700"/>
                <a:gd name="T51" fmla="*/ 265 h 2523"/>
                <a:gd name="T52" fmla="*/ 4124 w 4700"/>
                <a:gd name="T53" fmla="*/ 103 h 2523"/>
                <a:gd name="T54" fmla="*/ 4285 w 4700"/>
                <a:gd name="T55" fmla="*/ 57 h 2523"/>
                <a:gd name="T56" fmla="*/ 4458 w 4700"/>
                <a:gd name="T57" fmla="*/ 23 h 2523"/>
                <a:gd name="T58" fmla="*/ 4688 w 4700"/>
                <a:gd name="T59" fmla="*/ 0 h 2523"/>
                <a:gd name="T60" fmla="*/ 4700 w 4700"/>
                <a:gd name="T61" fmla="*/ 2523 h 2523"/>
                <a:gd name="T62" fmla="*/ 0 w 4700"/>
                <a:gd name="T63" fmla="*/ 2523 h 252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700"/>
                <a:gd name="T97" fmla="*/ 0 h 2523"/>
                <a:gd name="T98" fmla="*/ 4700 w 4700"/>
                <a:gd name="T99" fmla="*/ 2523 h 252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700" h="2523">
                  <a:moveTo>
                    <a:pt x="0" y="2327"/>
                  </a:moveTo>
                  <a:lnTo>
                    <a:pt x="184" y="2327"/>
                  </a:lnTo>
                  <a:lnTo>
                    <a:pt x="391" y="2177"/>
                  </a:lnTo>
                  <a:lnTo>
                    <a:pt x="633" y="1981"/>
                  </a:lnTo>
                  <a:lnTo>
                    <a:pt x="806" y="1866"/>
                  </a:lnTo>
                  <a:lnTo>
                    <a:pt x="979" y="1808"/>
                  </a:lnTo>
                  <a:lnTo>
                    <a:pt x="1232" y="1797"/>
                  </a:lnTo>
                  <a:lnTo>
                    <a:pt x="1428" y="1797"/>
                  </a:lnTo>
                  <a:lnTo>
                    <a:pt x="1520" y="1682"/>
                  </a:lnTo>
                  <a:lnTo>
                    <a:pt x="1635" y="1647"/>
                  </a:lnTo>
                  <a:lnTo>
                    <a:pt x="1774" y="1601"/>
                  </a:lnTo>
                  <a:lnTo>
                    <a:pt x="1889" y="1601"/>
                  </a:lnTo>
                  <a:lnTo>
                    <a:pt x="1946" y="1532"/>
                  </a:lnTo>
                  <a:lnTo>
                    <a:pt x="2200" y="1382"/>
                  </a:lnTo>
                  <a:lnTo>
                    <a:pt x="2384" y="1255"/>
                  </a:lnTo>
                  <a:lnTo>
                    <a:pt x="2499" y="1175"/>
                  </a:lnTo>
                  <a:lnTo>
                    <a:pt x="2603" y="1094"/>
                  </a:lnTo>
                  <a:lnTo>
                    <a:pt x="2730" y="990"/>
                  </a:lnTo>
                  <a:lnTo>
                    <a:pt x="2880" y="944"/>
                  </a:lnTo>
                  <a:lnTo>
                    <a:pt x="2903" y="852"/>
                  </a:lnTo>
                  <a:lnTo>
                    <a:pt x="3029" y="702"/>
                  </a:lnTo>
                  <a:lnTo>
                    <a:pt x="3110" y="645"/>
                  </a:lnTo>
                  <a:lnTo>
                    <a:pt x="3375" y="587"/>
                  </a:lnTo>
                  <a:lnTo>
                    <a:pt x="3559" y="495"/>
                  </a:lnTo>
                  <a:lnTo>
                    <a:pt x="3709" y="391"/>
                  </a:lnTo>
                  <a:lnTo>
                    <a:pt x="3951" y="265"/>
                  </a:lnTo>
                  <a:lnTo>
                    <a:pt x="4124" y="103"/>
                  </a:lnTo>
                  <a:lnTo>
                    <a:pt x="4285" y="57"/>
                  </a:lnTo>
                  <a:lnTo>
                    <a:pt x="4458" y="23"/>
                  </a:lnTo>
                  <a:lnTo>
                    <a:pt x="4688" y="0"/>
                  </a:lnTo>
                  <a:lnTo>
                    <a:pt x="4700" y="2523"/>
                  </a:lnTo>
                  <a:lnTo>
                    <a:pt x="0" y="2523"/>
                  </a:lnTo>
                </a:path>
              </a:pathLst>
            </a:custGeom>
            <a:solidFill>
              <a:srgbClr val="000000">
                <a:alpha val="40000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06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2" descr="Line 1-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7" t="22917" r="1323" b="6514"/>
          <a:stretch>
            <a:fillRect/>
          </a:stretch>
        </p:blipFill>
        <p:spPr bwMode="auto">
          <a:xfrm>
            <a:off x="527050" y="1127125"/>
            <a:ext cx="8018463" cy="473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550863" y="2471738"/>
            <a:ext cx="7931150" cy="2568575"/>
            <a:chOff x="438" y="1734"/>
            <a:chExt cx="5280" cy="1710"/>
          </a:xfrm>
        </p:grpSpPr>
        <p:sp>
          <p:nvSpPr>
            <p:cNvPr id="13345" name="Freeform 4"/>
            <p:cNvSpPr>
              <a:spLocks/>
            </p:cNvSpPr>
            <p:nvPr/>
          </p:nvSpPr>
          <p:spPr bwMode="auto">
            <a:xfrm>
              <a:off x="438" y="2394"/>
              <a:ext cx="3840" cy="1050"/>
            </a:xfrm>
            <a:custGeom>
              <a:avLst/>
              <a:gdLst>
                <a:gd name="T0" fmla="*/ 0 w 3840"/>
                <a:gd name="T1" fmla="*/ 1050 h 1050"/>
                <a:gd name="T2" fmla="*/ 198 w 3840"/>
                <a:gd name="T3" fmla="*/ 996 h 1050"/>
                <a:gd name="T4" fmla="*/ 444 w 3840"/>
                <a:gd name="T5" fmla="*/ 906 h 1050"/>
                <a:gd name="T6" fmla="*/ 714 w 3840"/>
                <a:gd name="T7" fmla="*/ 810 h 1050"/>
                <a:gd name="T8" fmla="*/ 1092 w 3840"/>
                <a:gd name="T9" fmla="*/ 708 h 1050"/>
                <a:gd name="T10" fmla="*/ 1362 w 3840"/>
                <a:gd name="T11" fmla="*/ 624 h 1050"/>
                <a:gd name="T12" fmla="*/ 1704 w 3840"/>
                <a:gd name="T13" fmla="*/ 558 h 1050"/>
                <a:gd name="T14" fmla="*/ 1968 w 3840"/>
                <a:gd name="T15" fmla="*/ 474 h 1050"/>
                <a:gd name="T16" fmla="*/ 2220 w 3840"/>
                <a:gd name="T17" fmla="*/ 414 h 1050"/>
                <a:gd name="T18" fmla="*/ 2466 w 3840"/>
                <a:gd name="T19" fmla="*/ 360 h 1050"/>
                <a:gd name="T20" fmla="*/ 2742 w 3840"/>
                <a:gd name="T21" fmla="*/ 294 h 1050"/>
                <a:gd name="T22" fmla="*/ 3006 w 3840"/>
                <a:gd name="T23" fmla="*/ 228 h 1050"/>
                <a:gd name="T24" fmla="*/ 3276 w 3840"/>
                <a:gd name="T25" fmla="*/ 156 h 1050"/>
                <a:gd name="T26" fmla="*/ 3498 w 3840"/>
                <a:gd name="T27" fmla="*/ 108 h 1050"/>
                <a:gd name="T28" fmla="*/ 3720 w 3840"/>
                <a:gd name="T29" fmla="*/ 24 h 1050"/>
                <a:gd name="T30" fmla="*/ 3840 w 3840"/>
                <a:gd name="T31" fmla="*/ 0 h 105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840"/>
                <a:gd name="T49" fmla="*/ 0 h 1050"/>
                <a:gd name="T50" fmla="*/ 3840 w 3840"/>
                <a:gd name="T51" fmla="*/ 1050 h 1050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840" h="1050">
                  <a:moveTo>
                    <a:pt x="0" y="1050"/>
                  </a:moveTo>
                  <a:cubicBezTo>
                    <a:pt x="62" y="1035"/>
                    <a:pt x="124" y="1020"/>
                    <a:pt x="198" y="996"/>
                  </a:cubicBezTo>
                  <a:cubicBezTo>
                    <a:pt x="272" y="972"/>
                    <a:pt x="358" y="937"/>
                    <a:pt x="444" y="906"/>
                  </a:cubicBezTo>
                  <a:cubicBezTo>
                    <a:pt x="530" y="875"/>
                    <a:pt x="606" y="843"/>
                    <a:pt x="714" y="810"/>
                  </a:cubicBezTo>
                  <a:cubicBezTo>
                    <a:pt x="822" y="777"/>
                    <a:pt x="984" y="739"/>
                    <a:pt x="1092" y="708"/>
                  </a:cubicBezTo>
                  <a:cubicBezTo>
                    <a:pt x="1200" y="677"/>
                    <a:pt x="1260" y="649"/>
                    <a:pt x="1362" y="624"/>
                  </a:cubicBezTo>
                  <a:cubicBezTo>
                    <a:pt x="1464" y="599"/>
                    <a:pt x="1603" y="583"/>
                    <a:pt x="1704" y="558"/>
                  </a:cubicBezTo>
                  <a:cubicBezTo>
                    <a:pt x="1805" y="533"/>
                    <a:pt x="1882" y="498"/>
                    <a:pt x="1968" y="474"/>
                  </a:cubicBezTo>
                  <a:cubicBezTo>
                    <a:pt x="2054" y="450"/>
                    <a:pt x="2137" y="433"/>
                    <a:pt x="2220" y="414"/>
                  </a:cubicBezTo>
                  <a:cubicBezTo>
                    <a:pt x="2303" y="395"/>
                    <a:pt x="2379" y="380"/>
                    <a:pt x="2466" y="360"/>
                  </a:cubicBezTo>
                  <a:cubicBezTo>
                    <a:pt x="2553" y="340"/>
                    <a:pt x="2652" y="316"/>
                    <a:pt x="2742" y="294"/>
                  </a:cubicBezTo>
                  <a:cubicBezTo>
                    <a:pt x="2832" y="272"/>
                    <a:pt x="2917" y="251"/>
                    <a:pt x="3006" y="228"/>
                  </a:cubicBezTo>
                  <a:cubicBezTo>
                    <a:pt x="3095" y="205"/>
                    <a:pt x="3194" y="176"/>
                    <a:pt x="3276" y="156"/>
                  </a:cubicBezTo>
                  <a:cubicBezTo>
                    <a:pt x="3358" y="136"/>
                    <a:pt x="3424" y="130"/>
                    <a:pt x="3498" y="108"/>
                  </a:cubicBezTo>
                  <a:cubicBezTo>
                    <a:pt x="3572" y="86"/>
                    <a:pt x="3663" y="42"/>
                    <a:pt x="3720" y="24"/>
                  </a:cubicBezTo>
                  <a:cubicBezTo>
                    <a:pt x="3777" y="6"/>
                    <a:pt x="3808" y="3"/>
                    <a:pt x="3840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6" name="Freeform 5"/>
            <p:cNvSpPr>
              <a:spLocks/>
            </p:cNvSpPr>
            <p:nvPr/>
          </p:nvSpPr>
          <p:spPr bwMode="auto">
            <a:xfrm>
              <a:off x="4314" y="1734"/>
              <a:ext cx="1404" cy="654"/>
            </a:xfrm>
            <a:custGeom>
              <a:avLst/>
              <a:gdLst>
                <a:gd name="T0" fmla="*/ 0 w 1404"/>
                <a:gd name="T1" fmla="*/ 654 h 654"/>
                <a:gd name="T2" fmla="*/ 180 w 1404"/>
                <a:gd name="T3" fmla="*/ 606 h 654"/>
                <a:gd name="T4" fmla="*/ 432 w 1404"/>
                <a:gd name="T5" fmla="*/ 528 h 654"/>
                <a:gd name="T6" fmla="*/ 618 w 1404"/>
                <a:gd name="T7" fmla="*/ 456 h 654"/>
                <a:gd name="T8" fmla="*/ 804 w 1404"/>
                <a:gd name="T9" fmla="*/ 372 h 654"/>
                <a:gd name="T10" fmla="*/ 918 w 1404"/>
                <a:gd name="T11" fmla="*/ 330 h 654"/>
                <a:gd name="T12" fmla="*/ 1056 w 1404"/>
                <a:gd name="T13" fmla="*/ 282 h 654"/>
                <a:gd name="T14" fmla="*/ 1158 w 1404"/>
                <a:gd name="T15" fmla="*/ 222 h 654"/>
                <a:gd name="T16" fmla="*/ 1266 w 1404"/>
                <a:gd name="T17" fmla="*/ 126 h 654"/>
                <a:gd name="T18" fmla="*/ 1344 w 1404"/>
                <a:gd name="T19" fmla="*/ 66 h 654"/>
                <a:gd name="T20" fmla="*/ 1404 w 1404"/>
                <a:gd name="T21" fmla="*/ 0 h 6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04"/>
                <a:gd name="T34" fmla="*/ 0 h 654"/>
                <a:gd name="T35" fmla="*/ 1404 w 1404"/>
                <a:gd name="T36" fmla="*/ 654 h 65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04" h="654">
                  <a:moveTo>
                    <a:pt x="0" y="654"/>
                  </a:moveTo>
                  <a:cubicBezTo>
                    <a:pt x="54" y="640"/>
                    <a:pt x="108" y="627"/>
                    <a:pt x="180" y="606"/>
                  </a:cubicBezTo>
                  <a:cubicBezTo>
                    <a:pt x="252" y="585"/>
                    <a:pt x="359" y="553"/>
                    <a:pt x="432" y="528"/>
                  </a:cubicBezTo>
                  <a:cubicBezTo>
                    <a:pt x="505" y="503"/>
                    <a:pt x="556" y="482"/>
                    <a:pt x="618" y="456"/>
                  </a:cubicBezTo>
                  <a:cubicBezTo>
                    <a:pt x="680" y="430"/>
                    <a:pt x="754" y="393"/>
                    <a:pt x="804" y="372"/>
                  </a:cubicBezTo>
                  <a:cubicBezTo>
                    <a:pt x="854" y="351"/>
                    <a:pt x="876" y="345"/>
                    <a:pt x="918" y="330"/>
                  </a:cubicBezTo>
                  <a:cubicBezTo>
                    <a:pt x="960" y="315"/>
                    <a:pt x="1016" y="300"/>
                    <a:pt x="1056" y="282"/>
                  </a:cubicBezTo>
                  <a:cubicBezTo>
                    <a:pt x="1096" y="264"/>
                    <a:pt x="1123" y="248"/>
                    <a:pt x="1158" y="222"/>
                  </a:cubicBezTo>
                  <a:cubicBezTo>
                    <a:pt x="1193" y="196"/>
                    <a:pt x="1235" y="152"/>
                    <a:pt x="1266" y="126"/>
                  </a:cubicBezTo>
                  <a:cubicBezTo>
                    <a:pt x="1297" y="100"/>
                    <a:pt x="1321" y="87"/>
                    <a:pt x="1344" y="66"/>
                  </a:cubicBezTo>
                  <a:cubicBezTo>
                    <a:pt x="1367" y="45"/>
                    <a:pt x="1385" y="22"/>
                    <a:pt x="1404" y="0"/>
                  </a:cubicBez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3317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Tertiary Section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541338" y="3589338"/>
            <a:ext cx="5308600" cy="1397000"/>
            <a:chOff x="341" y="2261"/>
            <a:chExt cx="3344" cy="880"/>
          </a:xfrm>
        </p:grpSpPr>
        <p:sp>
          <p:nvSpPr>
            <p:cNvPr id="13340" name="Freeform 8"/>
            <p:cNvSpPr>
              <a:spLocks/>
            </p:cNvSpPr>
            <p:nvPr/>
          </p:nvSpPr>
          <p:spPr bwMode="auto">
            <a:xfrm>
              <a:off x="3192" y="2261"/>
              <a:ext cx="493" cy="108"/>
            </a:xfrm>
            <a:custGeom>
              <a:avLst/>
              <a:gdLst>
                <a:gd name="T0" fmla="*/ 0 w 522"/>
                <a:gd name="T1" fmla="*/ 114 h 114"/>
                <a:gd name="T2" fmla="*/ 270 w 522"/>
                <a:gd name="T3" fmla="*/ 42 h 114"/>
                <a:gd name="T4" fmla="*/ 522 w 522"/>
                <a:gd name="T5" fmla="*/ 0 h 114"/>
                <a:gd name="T6" fmla="*/ 0 60000 65536"/>
                <a:gd name="T7" fmla="*/ 0 60000 65536"/>
                <a:gd name="T8" fmla="*/ 0 60000 65536"/>
                <a:gd name="T9" fmla="*/ 0 w 522"/>
                <a:gd name="T10" fmla="*/ 0 h 114"/>
                <a:gd name="T11" fmla="*/ 522 w 522"/>
                <a:gd name="T12" fmla="*/ 114 h 11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2" h="114">
                  <a:moveTo>
                    <a:pt x="0" y="114"/>
                  </a:moveTo>
                  <a:lnTo>
                    <a:pt x="270" y="42"/>
                  </a:lnTo>
                  <a:lnTo>
                    <a:pt x="52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1" name="Freeform 9"/>
            <p:cNvSpPr>
              <a:spLocks/>
            </p:cNvSpPr>
            <p:nvPr/>
          </p:nvSpPr>
          <p:spPr bwMode="auto">
            <a:xfrm>
              <a:off x="2868" y="2295"/>
              <a:ext cx="437" cy="74"/>
            </a:xfrm>
            <a:custGeom>
              <a:avLst/>
              <a:gdLst>
                <a:gd name="T0" fmla="*/ 0 w 462"/>
                <a:gd name="T1" fmla="*/ 78 h 78"/>
                <a:gd name="T2" fmla="*/ 306 w 462"/>
                <a:gd name="T3" fmla="*/ 42 h 78"/>
                <a:gd name="T4" fmla="*/ 462 w 462"/>
                <a:gd name="T5" fmla="*/ 0 h 78"/>
                <a:gd name="T6" fmla="*/ 0 60000 65536"/>
                <a:gd name="T7" fmla="*/ 0 60000 65536"/>
                <a:gd name="T8" fmla="*/ 0 60000 65536"/>
                <a:gd name="T9" fmla="*/ 0 w 462"/>
                <a:gd name="T10" fmla="*/ 0 h 78"/>
                <a:gd name="T11" fmla="*/ 462 w 462"/>
                <a:gd name="T12" fmla="*/ 78 h 7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78">
                  <a:moveTo>
                    <a:pt x="0" y="78"/>
                  </a:moveTo>
                  <a:lnTo>
                    <a:pt x="306" y="42"/>
                  </a:lnTo>
                  <a:lnTo>
                    <a:pt x="46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2" name="Freeform 10"/>
            <p:cNvSpPr>
              <a:spLocks/>
            </p:cNvSpPr>
            <p:nvPr/>
          </p:nvSpPr>
          <p:spPr bwMode="auto">
            <a:xfrm>
              <a:off x="2607" y="2431"/>
              <a:ext cx="409" cy="86"/>
            </a:xfrm>
            <a:custGeom>
              <a:avLst/>
              <a:gdLst>
                <a:gd name="T0" fmla="*/ 0 w 432"/>
                <a:gd name="T1" fmla="*/ 90 h 90"/>
                <a:gd name="T2" fmla="*/ 276 w 432"/>
                <a:gd name="T3" fmla="*/ 30 h 90"/>
                <a:gd name="T4" fmla="*/ 432 w 432"/>
                <a:gd name="T5" fmla="*/ 0 h 90"/>
                <a:gd name="T6" fmla="*/ 0 60000 65536"/>
                <a:gd name="T7" fmla="*/ 0 60000 65536"/>
                <a:gd name="T8" fmla="*/ 0 60000 65536"/>
                <a:gd name="T9" fmla="*/ 0 w 432"/>
                <a:gd name="T10" fmla="*/ 0 h 90"/>
                <a:gd name="T11" fmla="*/ 432 w 432"/>
                <a:gd name="T12" fmla="*/ 90 h 9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" h="90">
                  <a:moveTo>
                    <a:pt x="0" y="90"/>
                  </a:moveTo>
                  <a:lnTo>
                    <a:pt x="276" y="30"/>
                  </a:lnTo>
                  <a:lnTo>
                    <a:pt x="432" y="0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3" name="Freeform 11"/>
            <p:cNvSpPr>
              <a:spLocks/>
            </p:cNvSpPr>
            <p:nvPr/>
          </p:nvSpPr>
          <p:spPr bwMode="auto">
            <a:xfrm>
              <a:off x="517" y="2937"/>
              <a:ext cx="466" cy="125"/>
            </a:xfrm>
            <a:custGeom>
              <a:avLst/>
              <a:gdLst>
                <a:gd name="T0" fmla="*/ 492 w 492"/>
                <a:gd name="T1" fmla="*/ 0 h 132"/>
                <a:gd name="T2" fmla="*/ 222 w 492"/>
                <a:gd name="T3" fmla="*/ 84 h 132"/>
                <a:gd name="T4" fmla="*/ 72 w 492"/>
                <a:gd name="T5" fmla="*/ 114 h 132"/>
                <a:gd name="T6" fmla="*/ 0 w 492"/>
                <a:gd name="T7" fmla="*/ 132 h 1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2"/>
                <a:gd name="T13" fmla="*/ 0 h 132"/>
                <a:gd name="T14" fmla="*/ 492 w 492"/>
                <a:gd name="T15" fmla="*/ 132 h 1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2" h="132">
                  <a:moveTo>
                    <a:pt x="492" y="0"/>
                  </a:moveTo>
                  <a:lnTo>
                    <a:pt x="222" y="84"/>
                  </a:lnTo>
                  <a:lnTo>
                    <a:pt x="72" y="114"/>
                  </a:lnTo>
                  <a:lnTo>
                    <a:pt x="0" y="13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44" name="Freeform 12"/>
            <p:cNvSpPr>
              <a:spLocks/>
            </p:cNvSpPr>
            <p:nvPr/>
          </p:nvSpPr>
          <p:spPr bwMode="auto">
            <a:xfrm>
              <a:off x="341" y="3096"/>
              <a:ext cx="188" cy="45"/>
            </a:xfrm>
            <a:custGeom>
              <a:avLst/>
              <a:gdLst>
                <a:gd name="T0" fmla="*/ 198 w 198"/>
                <a:gd name="T1" fmla="*/ 0 h 48"/>
                <a:gd name="T2" fmla="*/ 42 w 198"/>
                <a:gd name="T3" fmla="*/ 48 h 48"/>
                <a:gd name="T4" fmla="*/ 0 w 198"/>
                <a:gd name="T5" fmla="*/ 48 h 48"/>
                <a:gd name="T6" fmla="*/ 0 60000 65536"/>
                <a:gd name="T7" fmla="*/ 0 60000 65536"/>
                <a:gd name="T8" fmla="*/ 0 60000 65536"/>
                <a:gd name="T9" fmla="*/ 0 w 198"/>
                <a:gd name="T10" fmla="*/ 0 h 48"/>
                <a:gd name="T11" fmla="*/ 198 w 198"/>
                <a:gd name="T12" fmla="*/ 48 h 4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8" h="48">
                  <a:moveTo>
                    <a:pt x="198" y="0"/>
                  </a:moveTo>
                  <a:lnTo>
                    <a:pt x="42" y="48"/>
                  </a:lnTo>
                  <a:lnTo>
                    <a:pt x="0" y="48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30765" name="Freeform 13"/>
          <p:cNvSpPr>
            <a:spLocks/>
          </p:cNvSpPr>
          <p:nvPr/>
        </p:nvSpPr>
        <p:spPr bwMode="auto">
          <a:xfrm>
            <a:off x="5913438" y="3292475"/>
            <a:ext cx="747712" cy="233363"/>
          </a:xfrm>
          <a:custGeom>
            <a:avLst/>
            <a:gdLst>
              <a:gd name="T0" fmla="*/ 0 w 498"/>
              <a:gd name="T1" fmla="*/ 156 h 156"/>
              <a:gd name="T2" fmla="*/ 318 w 498"/>
              <a:gd name="T3" fmla="*/ 60 h 156"/>
              <a:gd name="T4" fmla="*/ 498 w 498"/>
              <a:gd name="T5" fmla="*/ 0 h 156"/>
              <a:gd name="T6" fmla="*/ 0 60000 65536"/>
              <a:gd name="T7" fmla="*/ 0 60000 65536"/>
              <a:gd name="T8" fmla="*/ 0 60000 65536"/>
              <a:gd name="T9" fmla="*/ 0 w 498"/>
              <a:gd name="T10" fmla="*/ 0 h 156"/>
              <a:gd name="T11" fmla="*/ 498 w 498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98" h="156">
                <a:moveTo>
                  <a:pt x="0" y="156"/>
                </a:moveTo>
                <a:lnTo>
                  <a:pt x="318" y="60"/>
                </a:lnTo>
                <a:lnTo>
                  <a:pt x="498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0766" name="Freeform 14"/>
          <p:cNvSpPr>
            <a:spLocks/>
          </p:cNvSpPr>
          <p:nvPr/>
        </p:nvSpPr>
        <p:spPr bwMode="auto">
          <a:xfrm>
            <a:off x="5516563" y="3300413"/>
            <a:ext cx="919162" cy="261937"/>
          </a:xfrm>
          <a:custGeom>
            <a:avLst/>
            <a:gdLst>
              <a:gd name="T0" fmla="*/ 0 w 612"/>
              <a:gd name="T1" fmla="*/ 174 h 174"/>
              <a:gd name="T2" fmla="*/ 300 w 612"/>
              <a:gd name="T3" fmla="*/ 102 h 174"/>
              <a:gd name="T4" fmla="*/ 612 w 612"/>
              <a:gd name="T5" fmla="*/ 0 h 174"/>
              <a:gd name="T6" fmla="*/ 0 60000 65536"/>
              <a:gd name="T7" fmla="*/ 0 60000 65536"/>
              <a:gd name="T8" fmla="*/ 0 60000 65536"/>
              <a:gd name="T9" fmla="*/ 0 w 612"/>
              <a:gd name="T10" fmla="*/ 0 h 174"/>
              <a:gd name="T11" fmla="*/ 612 w 612"/>
              <a:gd name="T12" fmla="*/ 174 h 17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12" h="174">
                <a:moveTo>
                  <a:pt x="0" y="174"/>
                </a:moveTo>
                <a:lnTo>
                  <a:pt x="300" y="102"/>
                </a:lnTo>
                <a:lnTo>
                  <a:pt x="612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0767" name="Freeform 15"/>
          <p:cNvSpPr>
            <a:spLocks/>
          </p:cNvSpPr>
          <p:nvPr/>
        </p:nvSpPr>
        <p:spPr bwMode="auto">
          <a:xfrm>
            <a:off x="4903788" y="3373438"/>
            <a:ext cx="1082675" cy="269875"/>
          </a:xfrm>
          <a:custGeom>
            <a:avLst/>
            <a:gdLst>
              <a:gd name="T0" fmla="*/ 0 w 720"/>
              <a:gd name="T1" fmla="*/ 180 h 180"/>
              <a:gd name="T2" fmla="*/ 144 w 720"/>
              <a:gd name="T3" fmla="*/ 126 h 180"/>
              <a:gd name="T4" fmla="*/ 372 w 720"/>
              <a:gd name="T5" fmla="*/ 96 h 180"/>
              <a:gd name="T6" fmla="*/ 606 w 720"/>
              <a:gd name="T7" fmla="*/ 30 h 180"/>
              <a:gd name="T8" fmla="*/ 720 w 720"/>
              <a:gd name="T9" fmla="*/ 0 h 1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0"/>
              <a:gd name="T16" fmla="*/ 0 h 180"/>
              <a:gd name="T17" fmla="*/ 720 w 720"/>
              <a:gd name="T18" fmla="*/ 180 h 1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0" h="180">
                <a:moveTo>
                  <a:pt x="0" y="180"/>
                </a:moveTo>
                <a:lnTo>
                  <a:pt x="144" y="126"/>
                </a:lnTo>
                <a:lnTo>
                  <a:pt x="372" y="96"/>
                </a:lnTo>
                <a:lnTo>
                  <a:pt x="606" y="30"/>
                </a:lnTo>
                <a:lnTo>
                  <a:pt x="720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0768" name="Freeform 16"/>
          <p:cNvSpPr>
            <a:spLocks/>
          </p:cNvSpPr>
          <p:nvPr/>
        </p:nvSpPr>
        <p:spPr bwMode="auto">
          <a:xfrm>
            <a:off x="4489450" y="3363913"/>
            <a:ext cx="982663" cy="352425"/>
          </a:xfrm>
          <a:custGeom>
            <a:avLst/>
            <a:gdLst>
              <a:gd name="T0" fmla="*/ 0 w 654"/>
              <a:gd name="T1" fmla="*/ 234 h 234"/>
              <a:gd name="T2" fmla="*/ 252 w 654"/>
              <a:gd name="T3" fmla="*/ 156 h 234"/>
              <a:gd name="T4" fmla="*/ 492 w 654"/>
              <a:gd name="T5" fmla="*/ 72 h 234"/>
              <a:gd name="T6" fmla="*/ 654 w 654"/>
              <a:gd name="T7" fmla="*/ 0 h 234"/>
              <a:gd name="T8" fmla="*/ 0 60000 65536"/>
              <a:gd name="T9" fmla="*/ 0 60000 65536"/>
              <a:gd name="T10" fmla="*/ 0 60000 65536"/>
              <a:gd name="T11" fmla="*/ 0 60000 65536"/>
              <a:gd name="T12" fmla="*/ 0 w 654"/>
              <a:gd name="T13" fmla="*/ 0 h 234"/>
              <a:gd name="T14" fmla="*/ 654 w 654"/>
              <a:gd name="T15" fmla="*/ 234 h 23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54" h="234">
                <a:moveTo>
                  <a:pt x="0" y="234"/>
                </a:moveTo>
                <a:lnTo>
                  <a:pt x="252" y="156"/>
                </a:lnTo>
                <a:lnTo>
                  <a:pt x="492" y="72"/>
                </a:lnTo>
                <a:lnTo>
                  <a:pt x="654" y="0"/>
                </a:ln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30769" name="Freeform 17"/>
          <p:cNvSpPr>
            <a:spLocks/>
          </p:cNvSpPr>
          <p:nvPr/>
        </p:nvSpPr>
        <p:spPr bwMode="auto">
          <a:xfrm>
            <a:off x="676275" y="3552825"/>
            <a:ext cx="5267325" cy="1104900"/>
          </a:xfrm>
          <a:custGeom>
            <a:avLst/>
            <a:gdLst>
              <a:gd name="T0" fmla="*/ 3318 w 3318"/>
              <a:gd name="T1" fmla="*/ 0 h 696"/>
              <a:gd name="T2" fmla="*/ 3084 w 3318"/>
              <a:gd name="T3" fmla="*/ 30 h 696"/>
              <a:gd name="T4" fmla="*/ 2874 w 3318"/>
              <a:gd name="T5" fmla="*/ 42 h 696"/>
              <a:gd name="T6" fmla="*/ 2640 w 3318"/>
              <a:gd name="T7" fmla="*/ 78 h 696"/>
              <a:gd name="T8" fmla="*/ 2370 w 3318"/>
              <a:gd name="T9" fmla="*/ 120 h 696"/>
              <a:gd name="T10" fmla="*/ 2064 w 3318"/>
              <a:gd name="T11" fmla="*/ 186 h 696"/>
              <a:gd name="T12" fmla="*/ 1770 w 3318"/>
              <a:gd name="T13" fmla="*/ 258 h 696"/>
              <a:gd name="T14" fmla="*/ 1614 w 3318"/>
              <a:gd name="T15" fmla="*/ 294 h 696"/>
              <a:gd name="T16" fmla="*/ 1428 w 3318"/>
              <a:gd name="T17" fmla="*/ 336 h 696"/>
              <a:gd name="T18" fmla="*/ 1314 w 3318"/>
              <a:gd name="T19" fmla="*/ 372 h 696"/>
              <a:gd name="T20" fmla="*/ 1086 w 3318"/>
              <a:gd name="T21" fmla="*/ 426 h 696"/>
              <a:gd name="T22" fmla="*/ 954 w 3318"/>
              <a:gd name="T23" fmla="*/ 432 h 696"/>
              <a:gd name="T24" fmla="*/ 858 w 3318"/>
              <a:gd name="T25" fmla="*/ 474 h 696"/>
              <a:gd name="T26" fmla="*/ 672 w 3318"/>
              <a:gd name="T27" fmla="*/ 522 h 696"/>
              <a:gd name="T28" fmla="*/ 606 w 3318"/>
              <a:gd name="T29" fmla="*/ 540 h 696"/>
              <a:gd name="T30" fmla="*/ 480 w 3318"/>
              <a:gd name="T31" fmla="*/ 552 h 696"/>
              <a:gd name="T32" fmla="*/ 246 w 3318"/>
              <a:gd name="T33" fmla="*/ 618 h 696"/>
              <a:gd name="T34" fmla="*/ 0 w 3318"/>
              <a:gd name="T35" fmla="*/ 696 h 69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318"/>
              <a:gd name="T55" fmla="*/ 0 h 696"/>
              <a:gd name="T56" fmla="*/ 3318 w 3318"/>
              <a:gd name="T57" fmla="*/ 696 h 69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318" h="696">
                <a:moveTo>
                  <a:pt x="3318" y="0"/>
                </a:moveTo>
                <a:cubicBezTo>
                  <a:pt x="3238" y="11"/>
                  <a:pt x="3158" y="23"/>
                  <a:pt x="3084" y="30"/>
                </a:cubicBezTo>
                <a:cubicBezTo>
                  <a:pt x="3010" y="37"/>
                  <a:pt x="2948" y="34"/>
                  <a:pt x="2874" y="42"/>
                </a:cubicBezTo>
                <a:cubicBezTo>
                  <a:pt x="2800" y="50"/>
                  <a:pt x="2724" y="65"/>
                  <a:pt x="2640" y="78"/>
                </a:cubicBezTo>
                <a:cubicBezTo>
                  <a:pt x="2556" y="91"/>
                  <a:pt x="2466" y="102"/>
                  <a:pt x="2370" y="120"/>
                </a:cubicBezTo>
                <a:cubicBezTo>
                  <a:pt x="2274" y="138"/>
                  <a:pt x="2164" y="163"/>
                  <a:pt x="2064" y="186"/>
                </a:cubicBezTo>
                <a:cubicBezTo>
                  <a:pt x="1964" y="209"/>
                  <a:pt x="1845" y="240"/>
                  <a:pt x="1770" y="258"/>
                </a:cubicBezTo>
                <a:cubicBezTo>
                  <a:pt x="1695" y="276"/>
                  <a:pt x="1671" y="281"/>
                  <a:pt x="1614" y="294"/>
                </a:cubicBezTo>
                <a:cubicBezTo>
                  <a:pt x="1557" y="307"/>
                  <a:pt x="1478" y="323"/>
                  <a:pt x="1428" y="336"/>
                </a:cubicBezTo>
                <a:cubicBezTo>
                  <a:pt x="1378" y="349"/>
                  <a:pt x="1371" y="357"/>
                  <a:pt x="1314" y="372"/>
                </a:cubicBezTo>
                <a:cubicBezTo>
                  <a:pt x="1257" y="387"/>
                  <a:pt x="1146" y="416"/>
                  <a:pt x="1086" y="426"/>
                </a:cubicBezTo>
                <a:cubicBezTo>
                  <a:pt x="1026" y="436"/>
                  <a:pt x="992" y="424"/>
                  <a:pt x="954" y="432"/>
                </a:cubicBezTo>
                <a:cubicBezTo>
                  <a:pt x="916" y="440"/>
                  <a:pt x="905" y="459"/>
                  <a:pt x="858" y="474"/>
                </a:cubicBezTo>
                <a:cubicBezTo>
                  <a:pt x="811" y="489"/>
                  <a:pt x="714" y="511"/>
                  <a:pt x="672" y="522"/>
                </a:cubicBezTo>
                <a:cubicBezTo>
                  <a:pt x="630" y="533"/>
                  <a:pt x="638" y="535"/>
                  <a:pt x="606" y="540"/>
                </a:cubicBezTo>
                <a:cubicBezTo>
                  <a:pt x="574" y="545"/>
                  <a:pt x="540" y="539"/>
                  <a:pt x="480" y="552"/>
                </a:cubicBezTo>
                <a:cubicBezTo>
                  <a:pt x="420" y="565"/>
                  <a:pt x="326" y="594"/>
                  <a:pt x="246" y="618"/>
                </a:cubicBezTo>
                <a:cubicBezTo>
                  <a:pt x="166" y="642"/>
                  <a:pt x="83" y="669"/>
                  <a:pt x="0" y="696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2543175" y="2895600"/>
            <a:ext cx="3162300" cy="1162050"/>
            <a:chOff x="1602" y="1824"/>
            <a:chExt cx="1992" cy="732"/>
          </a:xfrm>
        </p:grpSpPr>
        <p:sp>
          <p:nvSpPr>
            <p:cNvPr id="13334" name="Freeform 19"/>
            <p:cNvSpPr>
              <a:spLocks/>
            </p:cNvSpPr>
            <p:nvPr/>
          </p:nvSpPr>
          <p:spPr bwMode="auto">
            <a:xfrm>
              <a:off x="1602" y="2388"/>
              <a:ext cx="648" cy="168"/>
            </a:xfrm>
            <a:custGeom>
              <a:avLst/>
              <a:gdLst>
                <a:gd name="T0" fmla="*/ 648 w 648"/>
                <a:gd name="T1" fmla="*/ 0 h 168"/>
                <a:gd name="T2" fmla="*/ 522 w 648"/>
                <a:gd name="T3" fmla="*/ 12 h 168"/>
                <a:gd name="T4" fmla="*/ 366 w 648"/>
                <a:gd name="T5" fmla="*/ 66 h 168"/>
                <a:gd name="T6" fmla="*/ 168 w 648"/>
                <a:gd name="T7" fmla="*/ 126 h 168"/>
                <a:gd name="T8" fmla="*/ 0 w 648"/>
                <a:gd name="T9" fmla="*/ 168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8"/>
                <a:gd name="T16" fmla="*/ 0 h 168"/>
                <a:gd name="T17" fmla="*/ 648 w 648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8" h="168">
                  <a:moveTo>
                    <a:pt x="648" y="0"/>
                  </a:moveTo>
                  <a:lnTo>
                    <a:pt x="522" y="12"/>
                  </a:lnTo>
                  <a:lnTo>
                    <a:pt x="366" y="66"/>
                  </a:lnTo>
                  <a:lnTo>
                    <a:pt x="168" y="126"/>
                  </a:lnTo>
                  <a:lnTo>
                    <a:pt x="0" y="16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5" name="Freeform 20"/>
            <p:cNvSpPr>
              <a:spLocks/>
            </p:cNvSpPr>
            <p:nvPr/>
          </p:nvSpPr>
          <p:spPr bwMode="auto">
            <a:xfrm>
              <a:off x="1655" y="2226"/>
              <a:ext cx="1039" cy="280"/>
            </a:xfrm>
            <a:custGeom>
              <a:avLst/>
              <a:gdLst>
                <a:gd name="T0" fmla="*/ 1039 w 1039"/>
                <a:gd name="T1" fmla="*/ 0 h 280"/>
                <a:gd name="T2" fmla="*/ 841 w 1039"/>
                <a:gd name="T3" fmla="*/ 36 h 280"/>
                <a:gd name="T4" fmla="*/ 625 w 1039"/>
                <a:gd name="T5" fmla="*/ 90 h 280"/>
                <a:gd name="T6" fmla="*/ 331 w 1039"/>
                <a:gd name="T7" fmla="*/ 180 h 280"/>
                <a:gd name="T8" fmla="*/ 55 w 1039"/>
                <a:gd name="T9" fmla="*/ 264 h 280"/>
                <a:gd name="T10" fmla="*/ 1 w 1039"/>
                <a:gd name="T11" fmla="*/ 276 h 2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39"/>
                <a:gd name="T19" fmla="*/ 0 h 280"/>
                <a:gd name="T20" fmla="*/ 1039 w 1039"/>
                <a:gd name="T21" fmla="*/ 280 h 2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39" h="280">
                  <a:moveTo>
                    <a:pt x="1039" y="0"/>
                  </a:moveTo>
                  <a:cubicBezTo>
                    <a:pt x="974" y="10"/>
                    <a:pt x="910" y="21"/>
                    <a:pt x="841" y="36"/>
                  </a:cubicBezTo>
                  <a:cubicBezTo>
                    <a:pt x="772" y="51"/>
                    <a:pt x="710" y="66"/>
                    <a:pt x="625" y="90"/>
                  </a:cubicBezTo>
                  <a:cubicBezTo>
                    <a:pt x="540" y="114"/>
                    <a:pt x="426" y="151"/>
                    <a:pt x="331" y="180"/>
                  </a:cubicBezTo>
                  <a:cubicBezTo>
                    <a:pt x="236" y="209"/>
                    <a:pt x="110" y="248"/>
                    <a:pt x="55" y="264"/>
                  </a:cubicBezTo>
                  <a:cubicBezTo>
                    <a:pt x="0" y="280"/>
                    <a:pt x="0" y="278"/>
                    <a:pt x="1" y="276"/>
                  </a:cubicBez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6" name="Freeform 21"/>
            <p:cNvSpPr>
              <a:spLocks/>
            </p:cNvSpPr>
            <p:nvPr/>
          </p:nvSpPr>
          <p:spPr bwMode="auto">
            <a:xfrm>
              <a:off x="1938" y="2142"/>
              <a:ext cx="912" cy="246"/>
            </a:xfrm>
            <a:custGeom>
              <a:avLst/>
              <a:gdLst>
                <a:gd name="T0" fmla="*/ 912 w 912"/>
                <a:gd name="T1" fmla="*/ 0 h 246"/>
                <a:gd name="T2" fmla="*/ 558 w 912"/>
                <a:gd name="T3" fmla="*/ 84 h 246"/>
                <a:gd name="T4" fmla="*/ 258 w 912"/>
                <a:gd name="T5" fmla="*/ 162 h 246"/>
                <a:gd name="T6" fmla="*/ 0 w 912"/>
                <a:gd name="T7" fmla="*/ 246 h 2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2"/>
                <a:gd name="T13" fmla="*/ 0 h 246"/>
                <a:gd name="T14" fmla="*/ 912 w 912"/>
                <a:gd name="T15" fmla="*/ 246 h 2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2" h="246">
                  <a:moveTo>
                    <a:pt x="912" y="0"/>
                  </a:moveTo>
                  <a:lnTo>
                    <a:pt x="558" y="84"/>
                  </a:lnTo>
                  <a:lnTo>
                    <a:pt x="258" y="162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7" name="Freeform 22"/>
            <p:cNvSpPr>
              <a:spLocks/>
            </p:cNvSpPr>
            <p:nvPr/>
          </p:nvSpPr>
          <p:spPr bwMode="auto">
            <a:xfrm>
              <a:off x="2250" y="1926"/>
              <a:ext cx="1122" cy="288"/>
            </a:xfrm>
            <a:custGeom>
              <a:avLst/>
              <a:gdLst>
                <a:gd name="T0" fmla="*/ 1122 w 1122"/>
                <a:gd name="T1" fmla="*/ 0 h 288"/>
                <a:gd name="T2" fmla="*/ 720 w 1122"/>
                <a:gd name="T3" fmla="*/ 90 h 288"/>
                <a:gd name="T4" fmla="*/ 312 w 1122"/>
                <a:gd name="T5" fmla="*/ 210 h 288"/>
                <a:gd name="T6" fmla="*/ 0 w 1122"/>
                <a:gd name="T7" fmla="*/ 288 h 2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22"/>
                <a:gd name="T13" fmla="*/ 0 h 288"/>
                <a:gd name="T14" fmla="*/ 1122 w 1122"/>
                <a:gd name="T15" fmla="*/ 288 h 2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22" h="288">
                  <a:moveTo>
                    <a:pt x="1122" y="0"/>
                  </a:moveTo>
                  <a:lnTo>
                    <a:pt x="720" y="90"/>
                  </a:lnTo>
                  <a:lnTo>
                    <a:pt x="312" y="210"/>
                  </a:lnTo>
                  <a:lnTo>
                    <a:pt x="0" y="28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8" name="Freeform 23"/>
            <p:cNvSpPr>
              <a:spLocks/>
            </p:cNvSpPr>
            <p:nvPr/>
          </p:nvSpPr>
          <p:spPr bwMode="auto">
            <a:xfrm>
              <a:off x="2052" y="1992"/>
              <a:ext cx="1140" cy="312"/>
            </a:xfrm>
            <a:custGeom>
              <a:avLst/>
              <a:gdLst>
                <a:gd name="T0" fmla="*/ 1140 w 1140"/>
                <a:gd name="T1" fmla="*/ 0 h 312"/>
                <a:gd name="T2" fmla="*/ 852 w 1140"/>
                <a:gd name="T3" fmla="*/ 96 h 312"/>
                <a:gd name="T4" fmla="*/ 438 w 1140"/>
                <a:gd name="T5" fmla="*/ 198 h 312"/>
                <a:gd name="T6" fmla="*/ 0 w 1140"/>
                <a:gd name="T7" fmla="*/ 312 h 3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40"/>
                <a:gd name="T13" fmla="*/ 0 h 312"/>
                <a:gd name="T14" fmla="*/ 1140 w 1140"/>
                <a:gd name="T15" fmla="*/ 312 h 3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40" h="312">
                  <a:moveTo>
                    <a:pt x="1140" y="0"/>
                  </a:moveTo>
                  <a:lnTo>
                    <a:pt x="852" y="96"/>
                  </a:lnTo>
                  <a:lnTo>
                    <a:pt x="438" y="198"/>
                  </a:lnTo>
                  <a:lnTo>
                    <a:pt x="0" y="312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9" name="Freeform 24"/>
            <p:cNvSpPr>
              <a:spLocks/>
            </p:cNvSpPr>
            <p:nvPr/>
          </p:nvSpPr>
          <p:spPr bwMode="auto">
            <a:xfrm>
              <a:off x="2442" y="1824"/>
              <a:ext cx="1152" cy="300"/>
            </a:xfrm>
            <a:custGeom>
              <a:avLst/>
              <a:gdLst>
                <a:gd name="T0" fmla="*/ 1152 w 1152"/>
                <a:gd name="T1" fmla="*/ 0 h 300"/>
                <a:gd name="T2" fmla="*/ 714 w 1152"/>
                <a:gd name="T3" fmla="*/ 114 h 300"/>
                <a:gd name="T4" fmla="*/ 342 w 1152"/>
                <a:gd name="T5" fmla="*/ 216 h 300"/>
                <a:gd name="T6" fmla="*/ 0 w 1152"/>
                <a:gd name="T7" fmla="*/ 300 h 3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152"/>
                <a:gd name="T13" fmla="*/ 0 h 300"/>
                <a:gd name="T14" fmla="*/ 1152 w 1152"/>
                <a:gd name="T15" fmla="*/ 300 h 3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152" h="300">
                  <a:moveTo>
                    <a:pt x="1152" y="0"/>
                  </a:moveTo>
                  <a:lnTo>
                    <a:pt x="714" y="114"/>
                  </a:lnTo>
                  <a:lnTo>
                    <a:pt x="342" y="216"/>
                  </a:lnTo>
                  <a:lnTo>
                    <a:pt x="0" y="300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7591425" y="2114550"/>
            <a:ext cx="857250" cy="504825"/>
            <a:chOff x="4782" y="1332"/>
            <a:chExt cx="540" cy="318"/>
          </a:xfrm>
        </p:grpSpPr>
        <p:sp>
          <p:nvSpPr>
            <p:cNvPr id="13331" name="Freeform 26"/>
            <p:cNvSpPr>
              <a:spLocks/>
            </p:cNvSpPr>
            <p:nvPr/>
          </p:nvSpPr>
          <p:spPr bwMode="auto">
            <a:xfrm>
              <a:off x="4782" y="1356"/>
              <a:ext cx="324" cy="246"/>
            </a:xfrm>
            <a:custGeom>
              <a:avLst/>
              <a:gdLst>
                <a:gd name="T0" fmla="*/ 324 w 324"/>
                <a:gd name="T1" fmla="*/ 0 h 246"/>
                <a:gd name="T2" fmla="*/ 186 w 324"/>
                <a:gd name="T3" fmla="*/ 120 h 246"/>
                <a:gd name="T4" fmla="*/ 0 w 324"/>
                <a:gd name="T5" fmla="*/ 246 h 246"/>
                <a:gd name="T6" fmla="*/ 0 60000 65536"/>
                <a:gd name="T7" fmla="*/ 0 60000 65536"/>
                <a:gd name="T8" fmla="*/ 0 60000 65536"/>
                <a:gd name="T9" fmla="*/ 0 w 324"/>
                <a:gd name="T10" fmla="*/ 0 h 246"/>
                <a:gd name="T11" fmla="*/ 324 w 324"/>
                <a:gd name="T12" fmla="*/ 246 h 2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24" h="246">
                  <a:moveTo>
                    <a:pt x="324" y="0"/>
                  </a:moveTo>
                  <a:lnTo>
                    <a:pt x="186" y="120"/>
                  </a:lnTo>
                  <a:lnTo>
                    <a:pt x="0" y="246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2" name="Freeform 27"/>
            <p:cNvSpPr>
              <a:spLocks/>
            </p:cNvSpPr>
            <p:nvPr/>
          </p:nvSpPr>
          <p:spPr bwMode="auto">
            <a:xfrm>
              <a:off x="4794" y="1350"/>
              <a:ext cx="396" cy="294"/>
            </a:xfrm>
            <a:custGeom>
              <a:avLst/>
              <a:gdLst>
                <a:gd name="T0" fmla="*/ 396 w 396"/>
                <a:gd name="T1" fmla="*/ 0 h 294"/>
                <a:gd name="T2" fmla="*/ 276 w 396"/>
                <a:gd name="T3" fmla="*/ 90 h 294"/>
                <a:gd name="T4" fmla="*/ 0 w 396"/>
                <a:gd name="T5" fmla="*/ 294 h 294"/>
                <a:gd name="T6" fmla="*/ 0 60000 65536"/>
                <a:gd name="T7" fmla="*/ 0 60000 65536"/>
                <a:gd name="T8" fmla="*/ 0 60000 65536"/>
                <a:gd name="T9" fmla="*/ 0 w 396"/>
                <a:gd name="T10" fmla="*/ 0 h 294"/>
                <a:gd name="T11" fmla="*/ 396 w 396"/>
                <a:gd name="T12" fmla="*/ 294 h 29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96" h="294">
                  <a:moveTo>
                    <a:pt x="396" y="0"/>
                  </a:moveTo>
                  <a:lnTo>
                    <a:pt x="276" y="90"/>
                  </a:lnTo>
                  <a:lnTo>
                    <a:pt x="0" y="294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333" name="Freeform 28"/>
            <p:cNvSpPr>
              <a:spLocks/>
            </p:cNvSpPr>
            <p:nvPr/>
          </p:nvSpPr>
          <p:spPr bwMode="auto">
            <a:xfrm>
              <a:off x="4860" y="1332"/>
              <a:ext cx="462" cy="318"/>
            </a:xfrm>
            <a:custGeom>
              <a:avLst/>
              <a:gdLst>
                <a:gd name="T0" fmla="*/ 462 w 462"/>
                <a:gd name="T1" fmla="*/ 0 h 318"/>
                <a:gd name="T2" fmla="*/ 312 w 462"/>
                <a:gd name="T3" fmla="*/ 78 h 318"/>
                <a:gd name="T4" fmla="*/ 0 w 462"/>
                <a:gd name="T5" fmla="*/ 318 h 318"/>
                <a:gd name="T6" fmla="*/ 0 60000 65536"/>
                <a:gd name="T7" fmla="*/ 0 60000 65536"/>
                <a:gd name="T8" fmla="*/ 0 60000 65536"/>
                <a:gd name="T9" fmla="*/ 0 w 462"/>
                <a:gd name="T10" fmla="*/ 0 h 318"/>
                <a:gd name="T11" fmla="*/ 462 w 462"/>
                <a:gd name="T12" fmla="*/ 318 h 3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62" h="318">
                  <a:moveTo>
                    <a:pt x="462" y="0"/>
                  </a:moveTo>
                  <a:lnTo>
                    <a:pt x="312" y="78"/>
                  </a:lnTo>
                  <a:lnTo>
                    <a:pt x="0" y="318"/>
                  </a:lnTo>
                </a:path>
              </a:pathLst>
            </a:custGeom>
            <a:noFill/>
            <a:ln w="19050" cmpd="sng">
              <a:solidFill>
                <a:srgbClr val="FF0000"/>
              </a:solidFill>
              <a:round/>
              <a:headEnd type="triangl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330781" name="Freeform 29"/>
          <p:cNvSpPr>
            <a:spLocks/>
          </p:cNvSpPr>
          <p:nvPr/>
        </p:nvSpPr>
        <p:spPr bwMode="auto">
          <a:xfrm>
            <a:off x="1314450" y="2028825"/>
            <a:ext cx="7153275" cy="2409825"/>
          </a:xfrm>
          <a:custGeom>
            <a:avLst/>
            <a:gdLst>
              <a:gd name="T0" fmla="*/ 4506 w 4506"/>
              <a:gd name="T1" fmla="*/ 0 h 1518"/>
              <a:gd name="T2" fmla="*/ 4284 w 4506"/>
              <a:gd name="T3" fmla="*/ 54 h 1518"/>
              <a:gd name="T4" fmla="*/ 4110 w 4506"/>
              <a:gd name="T5" fmla="*/ 144 h 1518"/>
              <a:gd name="T6" fmla="*/ 3912 w 4506"/>
              <a:gd name="T7" fmla="*/ 204 h 1518"/>
              <a:gd name="T8" fmla="*/ 3744 w 4506"/>
              <a:gd name="T9" fmla="*/ 264 h 1518"/>
              <a:gd name="T10" fmla="*/ 3300 w 4506"/>
              <a:gd name="T11" fmla="*/ 378 h 1518"/>
              <a:gd name="T12" fmla="*/ 2952 w 4506"/>
              <a:gd name="T13" fmla="*/ 504 h 1518"/>
              <a:gd name="T14" fmla="*/ 2688 w 4506"/>
              <a:gd name="T15" fmla="*/ 600 h 1518"/>
              <a:gd name="T16" fmla="*/ 2406 w 4506"/>
              <a:gd name="T17" fmla="*/ 702 h 1518"/>
              <a:gd name="T18" fmla="*/ 2136 w 4506"/>
              <a:gd name="T19" fmla="*/ 810 h 1518"/>
              <a:gd name="T20" fmla="*/ 2010 w 4506"/>
              <a:gd name="T21" fmla="*/ 912 h 1518"/>
              <a:gd name="T22" fmla="*/ 1866 w 4506"/>
              <a:gd name="T23" fmla="*/ 948 h 1518"/>
              <a:gd name="T24" fmla="*/ 1644 w 4506"/>
              <a:gd name="T25" fmla="*/ 1014 h 1518"/>
              <a:gd name="T26" fmla="*/ 1440 w 4506"/>
              <a:gd name="T27" fmla="*/ 1086 h 1518"/>
              <a:gd name="T28" fmla="*/ 1344 w 4506"/>
              <a:gd name="T29" fmla="*/ 1128 h 1518"/>
              <a:gd name="T30" fmla="*/ 1164 w 4506"/>
              <a:gd name="T31" fmla="*/ 1188 h 1518"/>
              <a:gd name="T32" fmla="*/ 912 w 4506"/>
              <a:gd name="T33" fmla="*/ 1296 h 1518"/>
              <a:gd name="T34" fmla="*/ 738 w 4506"/>
              <a:gd name="T35" fmla="*/ 1332 h 1518"/>
              <a:gd name="T36" fmla="*/ 624 w 4506"/>
              <a:gd name="T37" fmla="*/ 1344 h 1518"/>
              <a:gd name="T38" fmla="*/ 480 w 4506"/>
              <a:gd name="T39" fmla="*/ 1374 h 1518"/>
              <a:gd name="T40" fmla="*/ 360 w 4506"/>
              <a:gd name="T41" fmla="*/ 1410 h 1518"/>
              <a:gd name="T42" fmla="*/ 228 w 4506"/>
              <a:gd name="T43" fmla="*/ 1464 h 1518"/>
              <a:gd name="T44" fmla="*/ 90 w 4506"/>
              <a:gd name="T45" fmla="*/ 1488 h 1518"/>
              <a:gd name="T46" fmla="*/ 0 w 4506"/>
              <a:gd name="T47" fmla="*/ 1518 h 1518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506"/>
              <a:gd name="T73" fmla="*/ 0 h 1518"/>
              <a:gd name="T74" fmla="*/ 4506 w 4506"/>
              <a:gd name="T75" fmla="*/ 1518 h 1518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506" h="1518">
                <a:moveTo>
                  <a:pt x="4506" y="0"/>
                </a:moveTo>
                <a:cubicBezTo>
                  <a:pt x="4428" y="15"/>
                  <a:pt x="4350" y="30"/>
                  <a:pt x="4284" y="54"/>
                </a:cubicBezTo>
                <a:cubicBezTo>
                  <a:pt x="4218" y="78"/>
                  <a:pt x="4172" y="119"/>
                  <a:pt x="4110" y="144"/>
                </a:cubicBezTo>
                <a:cubicBezTo>
                  <a:pt x="4048" y="169"/>
                  <a:pt x="3973" y="184"/>
                  <a:pt x="3912" y="204"/>
                </a:cubicBezTo>
                <a:cubicBezTo>
                  <a:pt x="3851" y="224"/>
                  <a:pt x="3846" y="235"/>
                  <a:pt x="3744" y="264"/>
                </a:cubicBezTo>
                <a:cubicBezTo>
                  <a:pt x="3642" y="293"/>
                  <a:pt x="3432" y="338"/>
                  <a:pt x="3300" y="378"/>
                </a:cubicBezTo>
                <a:cubicBezTo>
                  <a:pt x="3168" y="418"/>
                  <a:pt x="3054" y="467"/>
                  <a:pt x="2952" y="504"/>
                </a:cubicBezTo>
                <a:cubicBezTo>
                  <a:pt x="2850" y="541"/>
                  <a:pt x="2779" y="567"/>
                  <a:pt x="2688" y="600"/>
                </a:cubicBezTo>
                <a:cubicBezTo>
                  <a:pt x="2597" y="633"/>
                  <a:pt x="2498" y="667"/>
                  <a:pt x="2406" y="702"/>
                </a:cubicBezTo>
                <a:cubicBezTo>
                  <a:pt x="2314" y="737"/>
                  <a:pt x="2202" y="775"/>
                  <a:pt x="2136" y="810"/>
                </a:cubicBezTo>
                <a:cubicBezTo>
                  <a:pt x="2070" y="845"/>
                  <a:pt x="2055" y="889"/>
                  <a:pt x="2010" y="912"/>
                </a:cubicBezTo>
                <a:cubicBezTo>
                  <a:pt x="1965" y="935"/>
                  <a:pt x="1927" y="931"/>
                  <a:pt x="1866" y="948"/>
                </a:cubicBezTo>
                <a:cubicBezTo>
                  <a:pt x="1805" y="965"/>
                  <a:pt x="1715" y="991"/>
                  <a:pt x="1644" y="1014"/>
                </a:cubicBezTo>
                <a:cubicBezTo>
                  <a:pt x="1573" y="1037"/>
                  <a:pt x="1490" y="1067"/>
                  <a:pt x="1440" y="1086"/>
                </a:cubicBezTo>
                <a:cubicBezTo>
                  <a:pt x="1390" y="1105"/>
                  <a:pt x="1390" y="1111"/>
                  <a:pt x="1344" y="1128"/>
                </a:cubicBezTo>
                <a:cubicBezTo>
                  <a:pt x="1298" y="1145"/>
                  <a:pt x="1236" y="1160"/>
                  <a:pt x="1164" y="1188"/>
                </a:cubicBezTo>
                <a:cubicBezTo>
                  <a:pt x="1092" y="1216"/>
                  <a:pt x="983" y="1272"/>
                  <a:pt x="912" y="1296"/>
                </a:cubicBezTo>
                <a:cubicBezTo>
                  <a:pt x="841" y="1320"/>
                  <a:pt x="786" y="1324"/>
                  <a:pt x="738" y="1332"/>
                </a:cubicBezTo>
                <a:cubicBezTo>
                  <a:pt x="690" y="1340"/>
                  <a:pt x="667" y="1337"/>
                  <a:pt x="624" y="1344"/>
                </a:cubicBezTo>
                <a:cubicBezTo>
                  <a:pt x="581" y="1351"/>
                  <a:pt x="524" y="1363"/>
                  <a:pt x="480" y="1374"/>
                </a:cubicBezTo>
                <a:cubicBezTo>
                  <a:pt x="436" y="1385"/>
                  <a:pt x="402" y="1395"/>
                  <a:pt x="360" y="1410"/>
                </a:cubicBezTo>
                <a:cubicBezTo>
                  <a:pt x="318" y="1425"/>
                  <a:pt x="273" y="1451"/>
                  <a:pt x="228" y="1464"/>
                </a:cubicBezTo>
                <a:cubicBezTo>
                  <a:pt x="183" y="1477"/>
                  <a:pt x="128" y="1479"/>
                  <a:pt x="90" y="1488"/>
                </a:cubicBezTo>
                <a:cubicBezTo>
                  <a:pt x="52" y="1497"/>
                  <a:pt x="26" y="1507"/>
                  <a:pt x="0" y="1518"/>
                </a:cubicBezTo>
              </a:path>
            </a:pathLst>
          </a:custGeom>
          <a:noFill/>
          <a:ln w="28575" cap="flat" cmpd="sng">
            <a:solidFill>
              <a:srgbClr val="FFFF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13327" name="Text Box 30"/>
          <p:cNvSpPr txBox="1">
            <a:spLocks noChangeArrowheads="1"/>
          </p:cNvSpPr>
          <p:nvPr/>
        </p:nvSpPr>
        <p:spPr bwMode="auto">
          <a:xfrm>
            <a:off x="8523288" y="2301875"/>
            <a:ext cx="6207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en-US" sz="1600" b="1" dirty="0">
                <a:solidFill>
                  <a:schemeClr val="bg1"/>
                </a:solidFill>
                <a:latin typeface="Arial" pitchFamily="34" charset="0"/>
              </a:rPr>
              <a:t>WB</a:t>
            </a:r>
          </a:p>
          <a:p>
            <a:pPr algn="ctr"/>
            <a:r>
              <a:rPr lang="en-US" sz="1000" dirty="0">
                <a:solidFill>
                  <a:schemeClr val="bg1"/>
                </a:solidFill>
                <a:latin typeface="Arial" pitchFamily="34" charset="0"/>
              </a:rPr>
              <a:t>Multiple</a:t>
            </a:r>
          </a:p>
        </p:txBody>
      </p:sp>
      <p:sp>
        <p:nvSpPr>
          <p:cNvPr id="13328" name="Freeform 31"/>
          <p:cNvSpPr>
            <a:spLocks/>
          </p:cNvSpPr>
          <p:nvPr/>
        </p:nvSpPr>
        <p:spPr bwMode="auto">
          <a:xfrm>
            <a:off x="8578850" y="2178050"/>
            <a:ext cx="385763" cy="203200"/>
          </a:xfrm>
          <a:custGeom>
            <a:avLst/>
            <a:gdLst>
              <a:gd name="T0" fmla="*/ 0 w 243"/>
              <a:gd name="T1" fmla="*/ 36 h 128"/>
              <a:gd name="T2" fmla="*/ 216 w 243"/>
              <a:gd name="T3" fmla="*/ 8 h 128"/>
              <a:gd name="T4" fmla="*/ 160 w 243"/>
              <a:gd name="T5" fmla="*/ 84 h 128"/>
              <a:gd name="T6" fmla="*/ 172 w 243"/>
              <a:gd name="T7" fmla="*/ 128 h 128"/>
              <a:gd name="T8" fmla="*/ 0 60000 65536"/>
              <a:gd name="T9" fmla="*/ 0 60000 65536"/>
              <a:gd name="T10" fmla="*/ 0 60000 65536"/>
              <a:gd name="T11" fmla="*/ 0 60000 65536"/>
              <a:gd name="T12" fmla="*/ 0 w 243"/>
              <a:gd name="T13" fmla="*/ 0 h 128"/>
              <a:gd name="T14" fmla="*/ 243 w 243"/>
              <a:gd name="T15" fmla="*/ 128 h 1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43" h="128">
                <a:moveTo>
                  <a:pt x="0" y="36"/>
                </a:moveTo>
                <a:cubicBezTo>
                  <a:pt x="94" y="18"/>
                  <a:pt x="189" y="0"/>
                  <a:pt x="216" y="8"/>
                </a:cubicBezTo>
                <a:cubicBezTo>
                  <a:pt x="243" y="16"/>
                  <a:pt x="167" y="64"/>
                  <a:pt x="160" y="84"/>
                </a:cubicBezTo>
                <a:cubicBezTo>
                  <a:pt x="153" y="104"/>
                  <a:pt x="162" y="116"/>
                  <a:pt x="172" y="128"/>
                </a:cubicBezTo>
              </a:path>
            </a:pathLst>
          </a:custGeom>
          <a:noFill/>
          <a:ln w="38100" cmpd="sng">
            <a:solidFill>
              <a:schemeClr val="bg1"/>
            </a:solidFill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5448300" y="6007100"/>
            <a:ext cx="33337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342900" indent="-342900"/>
            <a:r>
              <a:rPr lang="en-US" sz="1000" b="1" dirty="0">
                <a:latin typeface="Arial" pitchFamily="34" charset="0"/>
                <a:cs typeface="Arial" pitchFamily="34" charset="0"/>
              </a:rPr>
              <a:t>AAPG©</a:t>
            </a:r>
            <a:r>
              <a:rPr lang="en-US" sz="1000" b="1" dirty="0">
                <a:latin typeface="Arial" pitchFamily="34" charset="0"/>
              </a:rPr>
              <a:t>1977reprinted with permission of the AAPG whose permission is required for further use.</a:t>
            </a: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498475" y="6007100"/>
            <a:ext cx="20602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1" dirty="0">
                <a:latin typeface="Arial" pitchFamily="34" charset="0"/>
              </a:rPr>
              <a:t>Mitchum et al</a:t>
            </a:r>
            <a:r>
              <a:rPr lang="en-US" sz="1400" b="1" i="1" dirty="0" smtClean="0">
                <a:latin typeface="Arial" pitchFamily="34" charset="0"/>
              </a:rPr>
              <a:t>.</a:t>
            </a:r>
            <a:r>
              <a:rPr lang="en-US" sz="1400" b="1" i="1" dirty="0">
                <a:latin typeface="Arial" pitchFamily="34" charset="0"/>
              </a:rPr>
              <a:t> </a:t>
            </a:r>
            <a:r>
              <a:rPr lang="en-US" sz="1400" b="1" dirty="0" smtClean="0">
                <a:latin typeface="Arial" pitchFamily="34" charset="0"/>
              </a:rPr>
              <a:t>[</a:t>
            </a:r>
            <a:r>
              <a:rPr lang="en-US" sz="1400" b="1" dirty="0" smtClean="0">
                <a:latin typeface="Arial" pitchFamily="34" charset="0"/>
              </a:rPr>
              <a:t>1977b]</a:t>
            </a:r>
            <a:endParaRPr lang="en-US" sz="1400" b="1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0997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0765" grpId="0" animBg="1"/>
      <p:bldP spid="330766" grpId="0" animBg="1"/>
      <p:bldP spid="330767" grpId="0" animBg="1"/>
      <p:bldP spid="330768" grpId="0" animBg="1"/>
      <p:bldP spid="330769" grpId="0" animBg="1"/>
      <p:bldP spid="330781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27800</TotalTime>
  <Words>1923</Words>
  <Application>Microsoft Macintosh PowerPoint</Application>
  <PresentationFormat>On-screen Show (4:3)</PresentationFormat>
  <Paragraphs>134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Exercise 21: ID Sequence Boundaries</vt:lpstr>
      <vt:lpstr>Jurassic Section</vt:lpstr>
      <vt:lpstr>Jurassic Section</vt:lpstr>
      <vt:lpstr>Jurassic Section</vt:lpstr>
      <vt:lpstr>Major Unconformity</vt:lpstr>
      <vt:lpstr>Cretaceous Section</vt:lpstr>
      <vt:lpstr>Tan Tan Deltaic Rocks</vt:lpstr>
      <vt:lpstr>Tertiary Section</vt:lpstr>
      <vt:lpstr>Tertiary Section</vt:lpstr>
      <vt:lpstr>Tertiary Section</vt:lpstr>
      <vt:lpstr>Tertiary Section</vt:lpstr>
      <vt:lpstr>Exercise 21</vt:lpstr>
    </vt:vector>
  </TitlesOfParts>
  <Company>Mobil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fwschro</dc:creator>
  <cp:lastModifiedBy>Danielle Sumy</cp:lastModifiedBy>
  <cp:revision>249</cp:revision>
  <cp:lastPrinted>2001-11-26T19:56:19Z</cp:lastPrinted>
  <dcterms:created xsi:type="dcterms:W3CDTF">2001-11-20T13:29:42Z</dcterms:created>
  <dcterms:modified xsi:type="dcterms:W3CDTF">2016-10-06T22:30:07Z</dcterms:modified>
</cp:coreProperties>
</file>