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embeddings/oleObject1.bin" ContentType="application/vnd.openxmlformats-officedocument.oleObject"/>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embeddings/oleObject2.bin" ContentType="application/vnd.openxmlformats-officedocument.oleObject"/>
  <Override PartName="/ppt/notesSlides/notesSlide13.xml" ContentType="application/vnd.openxmlformats-officedocument.presentationml.notesSlide+xml"/>
  <Override PartName="/ppt/notesSlides/notesSlide14.xml" ContentType="application/vnd.openxmlformats-officedocument.presentationml.notesSlide+xml"/>
  <Override PartName="/ppt/embeddings/oleObject3.bin" ContentType="application/vnd.openxmlformats-officedocument.oleObject"/>
  <Override PartName="/ppt/notesSlides/notesSlide15.xml" ContentType="application/vnd.openxmlformats-officedocument.presentationml.notesSlide+xml"/>
  <Override PartName="/ppt/notesSlides/notesSlide16.xml" ContentType="application/vnd.openxmlformats-officedocument.presentationml.notesSlide+xml"/>
  <Override PartName="/ppt/embeddings/oleObject4.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2"/>
  </p:notesMasterIdLst>
  <p:handoutMasterIdLst>
    <p:handoutMasterId r:id="rId23"/>
  </p:handoutMasterIdLst>
  <p:sldIdLst>
    <p:sldId id="309" r:id="rId2"/>
    <p:sldId id="351" r:id="rId3"/>
    <p:sldId id="352" r:id="rId4"/>
    <p:sldId id="353" r:id="rId5"/>
    <p:sldId id="354" r:id="rId6"/>
    <p:sldId id="355" r:id="rId7"/>
    <p:sldId id="356" r:id="rId8"/>
    <p:sldId id="363" r:id="rId9"/>
    <p:sldId id="358" r:id="rId10"/>
    <p:sldId id="359" r:id="rId11"/>
    <p:sldId id="360" r:id="rId12"/>
    <p:sldId id="364" r:id="rId13"/>
    <p:sldId id="365" r:id="rId14"/>
    <p:sldId id="366" r:id="rId15"/>
    <p:sldId id="367" r:id="rId16"/>
    <p:sldId id="368" r:id="rId17"/>
    <p:sldId id="369" r:id="rId18"/>
    <p:sldId id="361" r:id="rId19"/>
    <p:sldId id="362" r:id="rId20"/>
    <p:sldId id="349" r:id="rId21"/>
  </p:sldIdLst>
  <p:sldSz cx="9144000" cy="6858000" type="screen4x3"/>
  <p:notesSz cx="9296400" cy="7010400"/>
  <p:defaultTextStyle>
    <a:defPPr>
      <a:defRPr lang="en-US"/>
    </a:defPPr>
    <a:lvl1pPr algn="l" rtl="0" eaLnBrk="0" fontAlgn="base" hangingPunct="0">
      <a:spcBef>
        <a:spcPct val="0"/>
      </a:spcBef>
      <a:spcAft>
        <a:spcPct val="0"/>
      </a:spcAft>
      <a:defRPr sz="2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ECD9C6"/>
    <a:srgbClr val="CFEFFD"/>
    <a:srgbClr val="66FF33"/>
    <a:srgbClr val="FFFF00"/>
    <a:srgbClr val="FF00FF"/>
    <a:srgbClr val="0033CC"/>
    <a:srgbClr val="FF0066"/>
    <a:srgbClr val="CC00FF"/>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818" autoAdjust="0"/>
  </p:normalViewPr>
  <p:slideViewPr>
    <p:cSldViewPr snapToGrid="0">
      <p:cViewPr>
        <p:scale>
          <a:sx n="81" d="100"/>
          <a:sy n="81" d="100"/>
        </p:scale>
        <p:origin x="-1824" y="-32"/>
      </p:cViewPr>
      <p:guideLst>
        <p:guide orient="horz" pos="725"/>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724"/>
    </p:cViewPr>
  </p:sorterViewPr>
  <p:notesViewPr>
    <p:cSldViewPr snapToGrid="0">
      <p:cViewPr>
        <p:scale>
          <a:sx n="75" d="100"/>
          <a:sy n="75" d="100"/>
        </p:scale>
        <p:origin x="-702" y="1926"/>
      </p:cViewPr>
      <p:guideLst>
        <p:guide orient="horz" pos="2208"/>
        <p:guide pos="2928"/>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handoutMaster" Target="handoutMasters/handoutMaster1.xml"/><Relationship Id="rId24" Type="http://schemas.openxmlformats.org/officeDocument/2006/relationships/printerSettings" Target="printerSettings/printerSettings1.bin"/><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4027488"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162819" name="Rectangle 3"/>
          <p:cNvSpPr>
            <a:spLocks noGrp="1" noChangeArrowheads="1"/>
          </p:cNvSpPr>
          <p:nvPr>
            <p:ph type="dt" sz="quarter" idx="1"/>
          </p:nvPr>
        </p:nvSpPr>
        <p:spPr bwMode="auto">
          <a:xfrm>
            <a:off x="5265738" y="0"/>
            <a:ext cx="4029075"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162820" name="Rectangle 4"/>
          <p:cNvSpPr>
            <a:spLocks noGrp="1" noChangeArrowheads="1"/>
          </p:cNvSpPr>
          <p:nvPr>
            <p:ph type="ftr" sz="quarter" idx="2"/>
          </p:nvPr>
        </p:nvSpPr>
        <p:spPr bwMode="auto">
          <a:xfrm>
            <a:off x="0" y="6657975"/>
            <a:ext cx="4027488"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162821" name="Rectangle 5"/>
          <p:cNvSpPr>
            <a:spLocks noGrp="1" noChangeArrowheads="1"/>
          </p:cNvSpPr>
          <p:nvPr>
            <p:ph type="sldNum" sz="quarter" idx="3"/>
          </p:nvPr>
        </p:nvSpPr>
        <p:spPr bwMode="auto">
          <a:xfrm>
            <a:off x="5265738" y="6657975"/>
            <a:ext cx="4029075"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C701EAC7-9897-4586-9E07-FFBD98F5107B}" type="slidenum">
              <a:rPr lang="en-US" altLang="en-US"/>
              <a:pPr/>
              <a:t>‹#›</a:t>
            </a:fld>
            <a:endParaRPr lang="en-US" altLang="en-US" dirty="0"/>
          </a:p>
        </p:txBody>
      </p:sp>
    </p:spTree>
    <p:extLst>
      <p:ext uri="{BB962C8B-B14F-4D97-AF65-F5344CB8AC3E}">
        <p14:creationId xmlns:p14="http://schemas.microsoft.com/office/powerpoint/2010/main" val="39010839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4027488"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defRPr sz="1200"/>
            </a:lvl1pPr>
          </a:lstStyle>
          <a:p>
            <a:pPr>
              <a:defRPr/>
            </a:pPr>
            <a:endParaRPr lang="en-US" dirty="0"/>
          </a:p>
        </p:txBody>
      </p:sp>
      <p:sp>
        <p:nvSpPr>
          <p:cNvPr id="38915" name="Rectangle 3"/>
          <p:cNvSpPr>
            <a:spLocks noGrp="1" noChangeArrowheads="1"/>
          </p:cNvSpPr>
          <p:nvPr>
            <p:ph type="dt" idx="1"/>
          </p:nvPr>
        </p:nvSpPr>
        <p:spPr bwMode="auto">
          <a:xfrm>
            <a:off x="5265738" y="0"/>
            <a:ext cx="4029075" cy="350838"/>
          </a:xfrm>
          <a:prstGeom prst="rect">
            <a:avLst/>
          </a:prstGeom>
          <a:noFill/>
          <a:ln>
            <a:noFill/>
          </a:ln>
          <a:effectLst/>
          <a:extLst/>
        </p:spPr>
        <p:txBody>
          <a:bodyPr vert="horz" wrap="square" lIns="91723" tIns="45862" rIns="91723" bIns="45862" numCol="1" anchor="t" anchorCtr="0" compatLnSpc="1">
            <a:prstTxWarp prst="textNoShape">
              <a:avLst/>
            </a:prstTxWarp>
          </a:bodyPr>
          <a:lstStyle>
            <a:lvl1pPr algn="r">
              <a:defRPr sz="1200"/>
            </a:lvl1pPr>
          </a:lstStyle>
          <a:p>
            <a:pPr>
              <a:defRPr/>
            </a:pPr>
            <a:endParaRPr lang="en-US" dirty="0"/>
          </a:p>
        </p:txBody>
      </p:sp>
      <p:sp>
        <p:nvSpPr>
          <p:cNvPr id="2052" name="Rectangle 4"/>
          <p:cNvSpPr>
            <a:spLocks noGrp="1" noRot="1" noChangeAspect="1" noChangeArrowheads="1" noTextEdit="1"/>
          </p:cNvSpPr>
          <p:nvPr>
            <p:ph type="sldImg" idx="2"/>
          </p:nvPr>
        </p:nvSpPr>
        <p:spPr bwMode="auto">
          <a:xfrm>
            <a:off x="2895600" y="525463"/>
            <a:ext cx="3505200" cy="2628900"/>
          </a:xfrm>
          <a:prstGeom prst="rect">
            <a:avLst/>
          </a:prstGeom>
          <a:noFill/>
          <a:ln w="9525">
            <a:solidFill>
              <a:srgbClr val="000000"/>
            </a:solidFill>
            <a:miter lim="800000"/>
            <a:headEnd/>
            <a:tailEnd/>
          </a:ln>
        </p:spPr>
      </p:sp>
      <p:sp>
        <p:nvSpPr>
          <p:cNvPr id="38917" name="Rectangle 5"/>
          <p:cNvSpPr>
            <a:spLocks noGrp="1" noChangeArrowheads="1"/>
          </p:cNvSpPr>
          <p:nvPr>
            <p:ph type="body" sz="quarter" idx="3"/>
          </p:nvPr>
        </p:nvSpPr>
        <p:spPr bwMode="auto">
          <a:xfrm>
            <a:off x="930275" y="3330575"/>
            <a:ext cx="7435850" cy="3154363"/>
          </a:xfrm>
          <a:prstGeom prst="rect">
            <a:avLst/>
          </a:prstGeom>
          <a:noFill/>
          <a:ln>
            <a:noFill/>
          </a:ln>
          <a:effectLst/>
          <a:extLst/>
        </p:spPr>
        <p:txBody>
          <a:bodyPr vert="horz" wrap="square" lIns="91723" tIns="45862" rIns="91723" bIns="4586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8918" name="Rectangle 6"/>
          <p:cNvSpPr>
            <a:spLocks noGrp="1" noChangeArrowheads="1"/>
          </p:cNvSpPr>
          <p:nvPr>
            <p:ph type="ftr" sz="quarter" idx="4"/>
          </p:nvPr>
        </p:nvSpPr>
        <p:spPr bwMode="auto">
          <a:xfrm>
            <a:off x="0" y="6657975"/>
            <a:ext cx="4027488"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defRPr sz="1200"/>
            </a:lvl1pPr>
          </a:lstStyle>
          <a:p>
            <a:pPr>
              <a:defRPr/>
            </a:pPr>
            <a:endParaRPr lang="en-US" dirty="0"/>
          </a:p>
        </p:txBody>
      </p:sp>
      <p:sp>
        <p:nvSpPr>
          <p:cNvPr id="38919" name="Rectangle 7"/>
          <p:cNvSpPr>
            <a:spLocks noGrp="1" noChangeArrowheads="1"/>
          </p:cNvSpPr>
          <p:nvPr>
            <p:ph type="sldNum" sz="quarter" idx="5"/>
          </p:nvPr>
        </p:nvSpPr>
        <p:spPr bwMode="auto">
          <a:xfrm>
            <a:off x="5265738" y="6657975"/>
            <a:ext cx="4029075" cy="350838"/>
          </a:xfrm>
          <a:prstGeom prst="rect">
            <a:avLst/>
          </a:prstGeom>
          <a:noFill/>
          <a:ln>
            <a:noFill/>
          </a:ln>
          <a:effectLst/>
          <a:extLst/>
        </p:spPr>
        <p:txBody>
          <a:bodyPr vert="horz" wrap="square" lIns="91723" tIns="45862" rIns="91723" bIns="45862" numCol="1" anchor="b" anchorCtr="0" compatLnSpc="1">
            <a:prstTxWarp prst="textNoShape">
              <a:avLst/>
            </a:prstTxWarp>
          </a:bodyPr>
          <a:lstStyle>
            <a:lvl1pPr algn="r">
              <a:defRPr sz="1200"/>
            </a:lvl1pPr>
          </a:lstStyle>
          <a:p>
            <a:fld id="{394DD63B-0505-4AEB-91D7-C2524166C2F9}" type="slidenum">
              <a:rPr lang="en-US" altLang="en-US"/>
              <a:pPr/>
              <a:t>‹#›</a:t>
            </a:fld>
            <a:endParaRPr lang="en-US" altLang="en-US" dirty="0"/>
          </a:p>
        </p:txBody>
      </p:sp>
    </p:spTree>
    <p:extLst>
      <p:ext uri="{BB962C8B-B14F-4D97-AF65-F5344CB8AC3E}">
        <p14:creationId xmlns:p14="http://schemas.microsoft.com/office/powerpoint/2010/main" val="20094298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p:spPr>
        <p:txBody>
          <a:bodyPr/>
          <a:lstStyle/>
          <a:p>
            <a:endParaRPr lang="en-US" altLang="en-US" dirty="0" smtClean="0"/>
          </a:p>
        </p:txBody>
      </p:sp>
      <p:sp>
        <p:nvSpPr>
          <p:cNvPr id="5124" name="Slide Number Placeholder 3"/>
          <p:cNvSpPr>
            <a:spLocks noGrp="1"/>
          </p:cNvSpPr>
          <p:nvPr>
            <p:ph type="sldNum" sz="quarter" idx="5"/>
          </p:nvPr>
        </p:nvSpPr>
        <p:spPr>
          <a:noFill/>
          <a:ln>
            <a:miter lim="800000"/>
            <a:headEnd/>
            <a:tailEnd/>
          </a:ln>
        </p:spPr>
        <p:txBody>
          <a:bodyPr/>
          <a:lstStyle/>
          <a:p>
            <a:fld id="{EC6F576C-CDCA-4056-B7EC-741CB14AC1A1}" type="slidenum">
              <a:rPr lang="en-US" altLang="en-US"/>
              <a:pPr/>
              <a:t>1</a:t>
            </a:fld>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xfrm>
            <a:off x="5266133" y="6658680"/>
            <a:ext cx="4028159" cy="350520"/>
          </a:xfrm>
          <a:noFill/>
          <a:ln>
            <a:miter lim="800000"/>
            <a:headEnd/>
            <a:tailEnd/>
          </a:ln>
        </p:spPr>
        <p:txBody>
          <a:bodyPr/>
          <a:lstStyle/>
          <a:p>
            <a:fld id="{A47D86A9-3F93-4F2D-BFF5-F0AECDF683A4}" type="slidenum">
              <a:rPr lang="en-US" smtClean="0">
                <a:latin typeface="Arial" charset="0"/>
              </a:rPr>
              <a:pPr/>
              <a:t>10</a:t>
            </a:fld>
            <a:endParaRPr lang="en-US" dirty="0" smtClean="0">
              <a:latin typeface="Arial" charset="0"/>
            </a:endParaRPr>
          </a:p>
        </p:txBody>
      </p:sp>
      <p:sp>
        <p:nvSpPr>
          <p:cNvPr id="38915" name="Rectangle 2"/>
          <p:cNvSpPr>
            <a:spLocks noGrp="1" noRot="1" noChangeAspect="1" noChangeArrowheads="1" noTextEdit="1"/>
          </p:cNvSpPr>
          <p:nvPr>
            <p:ph type="sldImg"/>
          </p:nvPr>
        </p:nvSpPr>
        <p:spPr>
          <a:xfrm>
            <a:off x="2898775" y="525463"/>
            <a:ext cx="3502025" cy="2627312"/>
          </a:xfrm>
          <a:ln/>
        </p:spPr>
      </p:sp>
      <p:sp>
        <p:nvSpPr>
          <p:cNvPr id="38916" name="Rectangle 3"/>
          <p:cNvSpPr>
            <a:spLocks noGrp="1" noChangeArrowheads="1"/>
          </p:cNvSpPr>
          <p:nvPr>
            <p:ph type="body" idx="1"/>
          </p:nvPr>
        </p:nvSpPr>
        <p:spPr>
          <a:xfrm>
            <a:off x="927953" y="3329940"/>
            <a:ext cx="7440494" cy="3153480"/>
          </a:xfrm>
          <a:noFill/>
        </p:spPr>
        <p:txBody>
          <a:bodyPr/>
          <a:lstStyle/>
          <a:p>
            <a:pPr marL="177800" indent="-177800"/>
            <a:r>
              <a:rPr lang="en-US" dirty="0" smtClean="0">
                <a:latin typeface="Arial" charset="0"/>
                <a:cs typeface="Arial" charset="0"/>
              </a:rPr>
              <a:t>There are two (2) types of terminations at the base of a sequence:</a:t>
            </a:r>
            <a:r>
              <a:rPr lang="en-US" baseline="0" dirty="0" smtClean="0">
                <a:latin typeface="Arial" charset="0"/>
                <a:cs typeface="Arial" charset="0"/>
              </a:rPr>
              <a:t> </a:t>
            </a:r>
            <a:r>
              <a:rPr lang="en-US" b="1" baseline="0" dirty="0" err="1" smtClean="0">
                <a:latin typeface="Arial" charset="0"/>
                <a:cs typeface="Arial" charset="0"/>
              </a:rPr>
              <a:t>o</a:t>
            </a:r>
            <a:r>
              <a:rPr lang="en-US" b="1" dirty="0" err="1" smtClean="0">
                <a:latin typeface="Arial" charset="0"/>
                <a:cs typeface="Arial" charset="0"/>
              </a:rPr>
              <a:t>nlap</a:t>
            </a:r>
            <a:r>
              <a:rPr lang="en-US" dirty="0" smtClean="0">
                <a:latin typeface="Arial" charset="0"/>
                <a:cs typeface="Arial" charset="0"/>
              </a:rPr>
              <a:t> is where younger strata terminate against more inclined older strata, i.e., the younger strata have lower dip than the older strata,</a:t>
            </a:r>
            <a:r>
              <a:rPr lang="en-US" baseline="0" dirty="0" smtClean="0">
                <a:latin typeface="Arial" charset="0"/>
                <a:cs typeface="Arial" charset="0"/>
              </a:rPr>
              <a:t> and </a:t>
            </a:r>
            <a:r>
              <a:rPr lang="en-US" b="1" baseline="0" dirty="0" err="1" smtClean="0">
                <a:latin typeface="Arial" charset="0"/>
                <a:cs typeface="Arial" charset="0"/>
              </a:rPr>
              <a:t>d</a:t>
            </a:r>
            <a:r>
              <a:rPr lang="en-US" b="1" dirty="0" err="1" smtClean="0">
                <a:latin typeface="Arial" charset="0"/>
                <a:cs typeface="Arial" charset="0"/>
              </a:rPr>
              <a:t>ownlap</a:t>
            </a:r>
            <a:r>
              <a:rPr lang="en-US" dirty="0" smtClean="0">
                <a:latin typeface="Arial" charset="0"/>
                <a:cs typeface="Arial" charset="0"/>
              </a:rPr>
              <a:t> is where younger strata terminate against less inclined older strata , i.e., the younger strata have higher dip than the older strata.</a:t>
            </a:r>
            <a:r>
              <a:rPr lang="en-US" baseline="0" dirty="0" smtClean="0">
                <a:latin typeface="Arial" charset="0"/>
                <a:cs typeface="Arial" charset="0"/>
              </a:rPr>
              <a:t> </a:t>
            </a:r>
            <a:r>
              <a:rPr lang="en-US" dirty="0" smtClean="0">
                <a:latin typeface="Arial" charset="0"/>
                <a:cs typeface="Arial" charset="0"/>
              </a:rPr>
              <a:t>We mark the sequence boundary just beneath the onlaps and downlaps.</a:t>
            </a:r>
          </a:p>
          <a:p>
            <a:pPr marL="177800" indent="-177800"/>
            <a:endParaRPr lang="en-US" dirty="0" smtClean="0">
              <a:latin typeface="Arial" charset="0"/>
              <a:cs typeface="Arial"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xfrm>
            <a:off x="5266133" y="6658680"/>
            <a:ext cx="4028159" cy="350520"/>
          </a:xfrm>
          <a:noFill/>
          <a:ln>
            <a:miter lim="800000"/>
            <a:headEnd/>
            <a:tailEnd/>
          </a:ln>
        </p:spPr>
        <p:txBody>
          <a:bodyPr/>
          <a:lstStyle/>
          <a:p>
            <a:fld id="{FECABAC0-B477-4ABB-AFB8-3358AE03394B}" type="slidenum">
              <a:rPr lang="en-US" smtClean="0">
                <a:latin typeface="Arial" charset="0"/>
              </a:rPr>
              <a:pPr/>
              <a:t>11</a:t>
            </a:fld>
            <a:endParaRPr lang="en-US" dirty="0" smtClean="0">
              <a:latin typeface="Arial" charset="0"/>
            </a:endParaRPr>
          </a:p>
        </p:txBody>
      </p:sp>
      <p:sp>
        <p:nvSpPr>
          <p:cNvPr id="39939" name="Rectangle 2"/>
          <p:cNvSpPr>
            <a:spLocks noGrp="1" noRot="1" noChangeAspect="1" noChangeArrowheads="1" noTextEdit="1"/>
          </p:cNvSpPr>
          <p:nvPr>
            <p:ph type="sldImg"/>
          </p:nvPr>
        </p:nvSpPr>
        <p:spPr>
          <a:xfrm>
            <a:off x="2898775" y="525463"/>
            <a:ext cx="3502025" cy="2627312"/>
          </a:xfrm>
          <a:ln/>
        </p:spPr>
      </p:sp>
      <p:sp>
        <p:nvSpPr>
          <p:cNvPr id="39940" name="Rectangle 3"/>
          <p:cNvSpPr>
            <a:spLocks noGrp="1" noChangeArrowheads="1"/>
          </p:cNvSpPr>
          <p:nvPr>
            <p:ph type="body" idx="1"/>
          </p:nvPr>
        </p:nvSpPr>
        <p:spPr>
          <a:xfrm>
            <a:off x="927953" y="3329940"/>
            <a:ext cx="7440494" cy="3153480"/>
          </a:xfrm>
          <a:noFill/>
        </p:spPr>
        <p:txBody>
          <a:bodyPr/>
          <a:lstStyle/>
          <a:p>
            <a:pPr marL="177800" indent="-177800"/>
            <a:r>
              <a:rPr lang="en-US" dirty="0" smtClean="0">
                <a:latin typeface="Arial" charset="0"/>
                <a:cs typeface="Arial" charset="0"/>
              </a:rPr>
              <a:t>There are two (2) types of terminations at the top of a sequence:</a:t>
            </a:r>
            <a:r>
              <a:rPr lang="en-US" baseline="0" dirty="0" smtClean="0">
                <a:latin typeface="Arial" charset="0"/>
                <a:cs typeface="Arial" charset="0"/>
              </a:rPr>
              <a:t> </a:t>
            </a:r>
            <a:r>
              <a:rPr lang="en-US" b="1" baseline="0" dirty="0" smtClean="0">
                <a:latin typeface="Arial" charset="0"/>
                <a:cs typeface="Arial" charset="0"/>
              </a:rPr>
              <a:t>e</a:t>
            </a:r>
            <a:r>
              <a:rPr lang="en-US" b="1" dirty="0" smtClean="0">
                <a:latin typeface="Arial" charset="0"/>
                <a:cs typeface="Arial" charset="0"/>
              </a:rPr>
              <a:t>rosional truncation </a:t>
            </a:r>
            <a:r>
              <a:rPr lang="en-US" dirty="0" smtClean="0">
                <a:latin typeface="Arial" charset="0"/>
                <a:cs typeface="Arial" charset="0"/>
              </a:rPr>
              <a:t>is where older strata terminate due to the post-depositional removal of some sediment,</a:t>
            </a:r>
            <a:r>
              <a:rPr lang="en-US" baseline="0" dirty="0" smtClean="0">
                <a:latin typeface="Arial" charset="0"/>
                <a:cs typeface="Arial" charset="0"/>
              </a:rPr>
              <a:t> and </a:t>
            </a:r>
            <a:r>
              <a:rPr lang="en-US" b="1" dirty="0" err="1" smtClean="0">
                <a:latin typeface="Arial" charset="0"/>
                <a:cs typeface="Arial" charset="0"/>
              </a:rPr>
              <a:t>toplap</a:t>
            </a:r>
            <a:r>
              <a:rPr lang="en-US" dirty="0" smtClean="0">
                <a:latin typeface="Arial" charset="0"/>
                <a:cs typeface="Arial" charset="0"/>
              </a:rPr>
              <a:t> is where older strata terminate against an overlying surface mainly as a result of non-deposition (sediment bypass). This commonly occurs in coastal/shelfal depositional environments where base-level controls sediment bypass.</a:t>
            </a:r>
            <a:r>
              <a:rPr lang="en-US" baseline="0" dirty="0" smtClean="0">
                <a:latin typeface="Arial" charset="0"/>
                <a:cs typeface="Arial" charset="0"/>
              </a:rPr>
              <a:t> </a:t>
            </a:r>
            <a:r>
              <a:rPr lang="en-US" dirty="0" smtClean="0">
                <a:latin typeface="Arial" charset="0"/>
                <a:cs typeface="Arial" charset="0"/>
              </a:rPr>
              <a:t>Note that T</a:t>
            </a:r>
            <a:r>
              <a:rPr lang="en-US" sz="1400" baseline="-25000" dirty="0" smtClean="0">
                <a:latin typeface="Arial" charset="0"/>
                <a:cs typeface="Arial" charset="0"/>
              </a:rPr>
              <a:t>E</a:t>
            </a:r>
            <a:r>
              <a:rPr lang="en-US" dirty="0" smtClean="0">
                <a:latin typeface="Arial" charset="0"/>
                <a:cs typeface="Arial" charset="0"/>
              </a:rPr>
              <a:t> is post-depositional while Tp is syndepositional.</a:t>
            </a:r>
          </a:p>
          <a:p>
            <a:pPr marL="177800" indent="-177800"/>
            <a:endParaRPr lang="en-US" dirty="0" smtClean="0">
              <a:latin typeface="Arial" charset="0"/>
              <a:cs typeface="Arial" charset="0"/>
            </a:endParaRPr>
          </a:p>
          <a:p>
            <a:pPr marL="177800" indent="-177800"/>
            <a:r>
              <a:rPr lang="en-US" dirty="0" smtClean="0">
                <a:latin typeface="Arial" charset="0"/>
                <a:cs typeface="Arial" charset="0"/>
              </a:rPr>
              <a:t>We mark the sequence boundary above the T</a:t>
            </a:r>
            <a:r>
              <a:rPr lang="en-US" sz="1400" baseline="-25000" dirty="0" smtClean="0">
                <a:latin typeface="Arial" charset="0"/>
                <a:cs typeface="Arial" charset="0"/>
              </a:rPr>
              <a:t>E</a:t>
            </a:r>
            <a:r>
              <a:rPr lang="en-US" dirty="0" smtClean="0">
                <a:latin typeface="Arial" charset="0"/>
                <a:cs typeface="Arial" charset="0"/>
              </a:rPr>
              <a:t> and Tp, as much as 1/2 cycle above.</a:t>
            </a:r>
            <a:r>
              <a:rPr lang="en-US" baseline="0" dirty="0" smtClean="0">
                <a:latin typeface="Arial" charset="0"/>
                <a:cs typeface="Arial" charset="0"/>
              </a:rPr>
              <a:t> </a:t>
            </a:r>
            <a:r>
              <a:rPr lang="en-US" dirty="0" smtClean="0">
                <a:latin typeface="Arial" charset="0"/>
                <a:cs typeface="Arial" charset="0"/>
              </a:rPr>
              <a:t>On seismic data, the response of the unconformity surface and the response of the terminating stratal units may interfere - thus we have a reason for marking the unconformity as much as 1/2 cycle higher than the terminations.</a:t>
            </a:r>
          </a:p>
          <a:p>
            <a:pPr marL="177800" indent="-177800"/>
            <a:endParaRPr lang="en-US" dirty="0" smtClean="0">
              <a:latin typeface="Arial" charset="0"/>
              <a:cs typeface="Arial" charset="0"/>
            </a:endParaRPr>
          </a:p>
          <a:p>
            <a:pPr marL="177800" indent="-177800"/>
            <a:endParaRPr lang="en-US" dirty="0" smtClean="0">
              <a:latin typeface="Arial" charset="0"/>
              <a:cs typeface="Arial"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34B5E4-6262-46BA-AEB1-93EE1DA0F0D5}" type="slidenum">
              <a:rPr lang="en-US"/>
              <a:pPr/>
              <a:t>12</a:t>
            </a:fld>
            <a:endParaRPr lang="en-US" dirty="0"/>
          </a:p>
        </p:txBody>
      </p:sp>
      <p:sp>
        <p:nvSpPr>
          <p:cNvPr id="312322" name="Rectangle 2"/>
          <p:cNvSpPr>
            <a:spLocks noGrp="1" noRot="1" noChangeAspect="1" noChangeArrowheads="1" noTextEdit="1"/>
          </p:cNvSpPr>
          <p:nvPr>
            <p:ph type="sldImg"/>
          </p:nvPr>
        </p:nvSpPr>
        <p:spPr>
          <a:ln/>
        </p:spPr>
      </p:sp>
      <p:sp>
        <p:nvSpPr>
          <p:cNvPr id="312323" name="Rectangle 3"/>
          <p:cNvSpPr>
            <a:spLocks noGrp="1" noChangeArrowheads="1"/>
          </p:cNvSpPr>
          <p:nvPr>
            <p:ph type="body" idx="1"/>
          </p:nvPr>
        </p:nvSpPr>
        <p:spPr/>
        <p:txBody>
          <a:bodyPr/>
          <a:lstStyle/>
          <a:p>
            <a:r>
              <a:rPr lang="en-US" dirty="0" smtClean="0"/>
              <a:t>Here is an outcrop from West Texas,</a:t>
            </a:r>
            <a:r>
              <a:rPr lang="en-US" baseline="0" dirty="0" smtClean="0"/>
              <a:t> j</a:t>
            </a:r>
            <a:r>
              <a:rPr lang="en-US" dirty="0" smtClean="0"/>
              <a:t>ust below center</a:t>
            </a:r>
            <a:r>
              <a:rPr lang="en-US" baseline="0" dirty="0" smtClean="0"/>
              <a:t> on the left are some carbonate </a:t>
            </a:r>
            <a:r>
              <a:rPr lang="en-US" baseline="0" dirty="0" err="1" smtClean="0"/>
              <a:t>stratal</a:t>
            </a:r>
            <a:r>
              <a:rPr lang="en-US" baseline="0" dirty="0" smtClean="0"/>
              <a:t> packages. At the right, center, are some younger clastic </a:t>
            </a:r>
            <a:r>
              <a:rPr lang="en-US" baseline="0" dirty="0" err="1" smtClean="0"/>
              <a:t>stratal</a:t>
            </a:r>
            <a:r>
              <a:rPr lang="en-US" baseline="0" dirty="0" smtClean="0"/>
              <a:t> packages. I’ve marked some stratal surfaces with red lines. We have the left edge of a major erosional channel in which: carbonates were eroded post-deposition, and </a:t>
            </a:r>
            <a:r>
              <a:rPr lang="en-US" baseline="0" dirty="0" err="1" smtClean="0"/>
              <a:t>clastics</a:t>
            </a:r>
            <a:r>
              <a:rPr lang="en-US" baseline="0" dirty="0" smtClean="0"/>
              <a:t> subsequently infilled the channel.</a:t>
            </a:r>
          </a:p>
          <a:p>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A6EDE4-D35C-486F-A2E8-C733903B6264}" type="slidenum">
              <a:rPr lang="en-US"/>
              <a:pPr/>
              <a:t>13</a:t>
            </a:fld>
            <a:endParaRPr lang="en-US" dirty="0"/>
          </a:p>
        </p:txBody>
      </p:sp>
      <p:sp>
        <p:nvSpPr>
          <p:cNvPr id="314370" name="Rectangle 2"/>
          <p:cNvSpPr>
            <a:spLocks noGrp="1" noRot="1" noChangeAspect="1" noChangeArrowheads="1" noTextEdit="1"/>
          </p:cNvSpPr>
          <p:nvPr>
            <p:ph type="sldImg"/>
          </p:nvPr>
        </p:nvSpPr>
        <p:spPr>
          <a:ln/>
        </p:spPr>
      </p:sp>
      <p:sp>
        <p:nvSpPr>
          <p:cNvPr id="314371" name="Rectangle 3"/>
          <p:cNvSpPr>
            <a:spLocks noGrp="1" noChangeArrowheads="1"/>
          </p:cNvSpPr>
          <p:nvPr>
            <p:ph type="body" idx="1"/>
          </p:nvPr>
        </p:nvSpPr>
        <p:spPr/>
        <p:txBody>
          <a:bodyPr/>
          <a:lstStyle/>
          <a:p>
            <a:r>
              <a:rPr lang="en-US" dirty="0" smtClean="0"/>
              <a:t>Here is a beautiful example of onlap on a seismic section.</a:t>
            </a:r>
            <a:r>
              <a:rPr lang="en-US" baseline="0" dirty="0" smtClean="0"/>
              <a:t> </a:t>
            </a:r>
            <a:r>
              <a:rPr lang="en-US" dirty="0" smtClean="0"/>
              <a:t>There is a salt </a:t>
            </a:r>
            <a:r>
              <a:rPr lang="en-US" dirty="0" err="1" smtClean="0"/>
              <a:t>diapir</a:t>
            </a:r>
            <a:r>
              <a:rPr lang="en-US" dirty="0" smtClean="0"/>
              <a:t> further to the left; another </a:t>
            </a:r>
            <a:r>
              <a:rPr lang="en-US" dirty="0" err="1" smtClean="0"/>
              <a:t>diapir</a:t>
            </a:r>
            <a:r>
              <a:rPr lang="en-US" dirty="0" smtClean="0"/>
              <a:t> further to the right.</a:t>
            </a:r>
            <a:r>
              <a:rPr lang="en-US" baseline="0" dirty="0" smtClean="0"/>
              <a:t> </a:t>
            </a:r>
            <a:r>
              <a:rPr lang="en-US" dirty="0" smtClean="0"/>
              <a:t>Older sediments (mostly basinal shales) were deposited nearly horizontal and then tilted as the </a:t>
            </a:r>
            <a:r>
              <a:rPr lang="en-US" dirty="0" err="1" smtClean="0"/>
              <a:t>diapir</a:t>
            </a:r>
            <a:r>
              <a:rPr lang="en-US" dirty="0" smtClean="0"/>
              <a:t> rose.</a:t>
            </a:r>
            <a:r>
              <a:rPr lang="en-US" baseline="0" dirty="0" smtClean="0"/>
              <a:t> </a:t>
            </a:r>
            <a:r>
              <a:rPr lang="en-US" dirty="0" smtClean="0"/>
              <a:t>After the </a:t>
            </a:r>
            <a:r>
              <a:rPr lang="en-US" dirty="0" err="1" smtClean="0"/>
              <a:t>diapir</a:t>
            </a:r>
            <a:r>
              <a:rPr lang="en-US" dirty="0" smtClean="0"/>
              <a:t> stopped moving, the younger sediments infilled the low between two salt </a:t>
            </a:r>
            <a:r>
              <a:rPr lang="en-US" dirty="0" err="1" smtClean="0"/>
              <a:t>diapirs</a:t>
            </a:r>
            <a:r>
              <a:rPr lang="en-US" dirty="0" smtClean="0"/>
              <a:t>.</a:t>
            </a:r>
            <a:r>
              <a:rPr lang="en-US" baseline="0" dirty="0" smtClean="0"/>
              <a:t> </a:t>
            </a:r>
            <a:r>
              <a:rPr lang="en-US" dirty="0" smtClean="0"/>
              <a:t>The infilling sediments have a significant sand content,</a:t>
            </a:r>
            <a:r>
              <a:rPr lang="en-US" baseline="0" dirty="0" smtClean="0"/>
              <a:t> which result</a:t>
            </a:r>
            <a:r>
              <a:rPr lang="en-US" dirty="0" smtClean="0"/>
              <a:t> in higher seismic amplitudes.</a:t>
            </a:r>
          </a:p>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8354FD-38A9-40B5-A95A-2889388862E0}" type="slidenum">
              <a:rPr lang="en-US"/>
              <a:pPr/>
              <a:t>14</a:t>
            </a:fld>
            <a:endParaRPr lang="en-US" dirty="0"/>
          </a:p>
        </p:txBody>
      </p:sp>
      <p:sp>
        <p:nvSpPr>
          <p:cNvPr id="316418" name="Rectangle 2"/>
          <p:cNvSpPr>
            <a:spLocks noGrp="1" noRot="1" noChangeAspect="1" noChangeArrowheads="1" noTextEdit="1"/>
          </p:cNvSpPr>
          <p:nvPr>
            <p:ph type="sldImg"/>
          </p:nvPr>
        </p:nvSpPr>
        <p:spPr>
          <a:ln/>
        </p:spPr>
      </p:sp>
      <p:sp>
        <p:nvSpPr>
          <p:cNvPr id="316419" name="Rectangle 3"/>
          <p:cNvSpPr>
            <a:spLocks noGrp="1" noChangeArrowheads="1"/>
          </p:cNvSpPr>
          <p:nvPr>
            <p:ph type="body" idx="1"/>
          </p:nvPr>
        </p:nvSpPr>
        <p:spPr/>
        <p:txBody>
          <a:bodyPr/>
          <a:lstStyle/>
          <a:p>
            <a:r>
              <a:rPr lang="en-US" dirty="0" smtClean="0"/>
              <a:t>Another photo from</a:t>
            </a:r>
            <a:r>
              <a:rPr lang="en-US" baseline="0" dirty="0" smtClean="0"/>
              <a:t> West Texas. The upper part of the cliff is a prograding carbonate shelf (El Capitan), while the lower part of the cliff consists of deep water </a:t>
            </a:r>
            <a:r>
              <a:rPr lang="en-US" baseline="0" dirty="0" err="1" smtClean="0"/>
              <a:t>shales</a:t>
            </a:r>
            <a:r>
              <a:rPr lang="en-US" baseline="0" dirty="0" smtClean="0"/>
              <a:t>. There is an angular discordance (hidden by talus) marking a significant stratal surface separating: older, more horizontal basinal shales below, from younger, dipping basinward carbonate slope deposits above.</a:t>
            </a:r>
            <a:endParaRPr lang="en-US" dirty="0" smtClean="0"/>
          </a:p>
          <a:p>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1F31A0F-2C4F-4E1E-A5F9-6AA8C4E10964}" type="slidenum">
              <a:rPr lang="en-US"/>
              <a:pPr/>
              <a:t>15</a:t>
            </a:fld>
            <a:endParaRPr lang="en-US" dirty="0"/>
          </a:p>
        </p:txBody>
      </p:sp>
      <p:sp>
        <p:nvSpPr>
          <p:cNvPr id="318466"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p:txBody>
          <a:bodyPr/>
          <a:lstStyle/>
          <a:p>
            <a:r>
              <a:rPr lang="en-US" dirty="0" smtClean="0"/>
              <a:t>Here is an old seismic line, but you can see about six (6) reflections (peaks/black) that terminate</a:t>
            </a:r>
            <a:r>
              <a:rPr lang="en-US" baseline="0" dirty="0" smtClean="0"/>
              <a:t> by downlap.</a:t>
            </a:r>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A50D2C-634F-4901-AF8C-FA66AC09877E}" type="slidenum">
              <a:rPr lang="en-US"/>
              <a:pPr/>
              <a:t>16</a:t>
            </a:fld>
            <a:endParaRPr lang="en-US" dirty="0"/>
          </a:p>
        </p:txBody>
      </p:sp>
      <p:sp>
        <p:nvSpPr>
          <p:cNvPr id="322562" name="Rectangle 2"/>
          <p:cNvSpPr>
            <a:spLocks noGrp="1" noRot="1" noChangeAspect="1" noChangeArrowheads="1" noTextEdit="1"/>
          </p:cNvSpPr>
          <p:nvPr>
            <p:ph type="sldImg"/>
          </p:nvPr>
        </p:nvSpPr>
        <p:spPr>
          <a:ln/>
        </p:spPr>
      </p:sp>
      <p:sp>
        <p:nvSpPr>
          <p:cNvPr id="322563" name="Rectangle 3"/>
          <p:cNvSpPr>
            <a:spLocks noGrp="1" noChangeArrowheads="1"/>
          </p:cNvSpPr>
          <p:nvPr>
            <p:ph type="body" idx="1"/>
          </p:nvPr>
        </p:nvSpPr>
        <p:spPr/>
        <p:txBody>
          <a:bodyPr/>
          <a:lstStyle/>
          <a:p>
            <a:r>
              <a:rPr lang="en-US" dirty="0" smtClean="0"/>
              <a:t>This is an outcrop from Utah.</a:t>
            </a:r>
            <a:r>
              <a:rPr lang="en-US" baseline="0" dirty="0" smtClean="0"/>
              <a:t> </a:t>
            </a:r>
            <a:r>
              <a:rPr lang="en-US" dirty="0" smtClean="0"/>
              <a:t>The blue lines mark some (younger) </a:t>
            </a:r>
            <a:r>
              <a:rPr lang="en-US" dirty="0" err="1" smtClean="0"/>
              <a:t>stratal</a:t>
            </a:r>
            <a:r>
              <a:rPr lang="en-US" dirty="0" smtClean="0"/>
              <a:t> surfaces, and</a:t>
            </a:r>
            <a:r>
              <a:rPr lang="en-US" baseline="0" dirty="0" smtClean="0"/>
              <a:t> t</a:t>
            </a:r>
            <a:r>
              <a:rPr lang="en-US" dirty="0" smtClean="0"/>
              <a:t>he red lines mark deeper (older) </a:t>
            </a:r>
            <a:r>
              <a:rPr lang="en-US" dirty="0" err="1" smtClean="0"/>
              <a:t>stratal</a:t>
            </a:r>
            <a:r>
              <a:rPr lang="en-US" dirty="0" smtClean="0"/>
              <a:t> surfaces.</a:t>
            </a:r>
            <a:r>
              <a:rPr lang="en-US" baseline="0" dirty="0" smtClean="0"/>
              <a:t> </a:t>
            </a:r>
            <a:r>
              <a:rPr lang="en-US" dirty="0" smtClean="0"/>
              <a:t>The geometry of the terminating red lines is what we call toplap.</a:t>
            </a:r>
          </a:p>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73996B-9D02-40DD-9DD7-D99A528FCA25}" type="slidenum">
              <a:rPr lang="en-US"/>
              <a:pPr/>
              <a:t>17</a:t>
            </a:fld>
            <a:endParaRPr lang="en-US" dirty="0"/>
          </a:p>
        </p:txBody>
      </p:sp>
      <p:sp>
        <p:nvSpPr>
          <p:cNvPr id="324610" name="Rectangle 2"/>
          <p:cNvSpPr>
            <a:spLocks noGrp="1" noRot="1" noChangeAspect="1" noChangeArrowheads="1" noTextEdit="1"/>
          </p:cNvSpPr>
          <p:nvPr>
            <p:ph type="sldImg"/>
          </p:nvPr>
        </p:nvSpPr>
        <p:spPr>
          <a:ln/>
        </p:spPr>
      </p:sp>
      <p:sp>
        <p:nvSpPr>
          <p:cNvPr id="324611" name="Rectangle 3"/>
          <p:cNvSpPr>
            <a:spLocks noGrp="1" noChangeArrowheads="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old seismic line, but you can see two (2) sets of terminating reflections (peaks/black) that have top</a:t>
            </a:r>
            <a:r>
              <a:rPr lang="en-US" baseline="0" dirty="0" smtClean="0"/>
              <a:t>lap geometries.</a:t>
            </a:r>
            <a:endParaRPr lang="en-US" dirty="0" smtClean="0"/>
          </a:p>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xfrm>
            <a:off x="5266133" y="6658680"/>
            <a:ext cx="4028159" cy="350520"/>
          </a:xfrm>
          <a:noFill/>
          <a:ln>
            <a:miter lim="800000"/>
            <a:headEnd/>
            <a:tailEnd/>
          </a:ln>
        </p:spPr>
        <p:txBody>
          <a:bodyPr/>
          <a:lstStyle/>
          <a:p>
            <a:fld id="{040E585D-6505-4013-AA8C-78D65FABA2A7}" type="slidenum">
              <a:rPr lang="en-US" smtClean="0">
                <a:latin typeface="Arial" charset="0"/>
              </a:rPr>
              <a:pPr/>
              <a:t>18</a:t>
            </a:fld>
            <a:endParaRPr lang="en-US" dirty="0" smtClean="0">
              <a:latin typeface="Arial" charset="0"/>
            </a:endParaRPr>
          </a:p>
        </p:txBody>
      </p:sp>
      <p:sp>
        <p:nvSpPr>
          <p:cNvPr id="40963" name="Rectangle 2"/>
          <p:cNvSpPr>
            <a:spLocks noGrp="1" noRot="1" noChangeAspect="1" noChangeArrowheads="1" noTextEdit="1"/>
          </p:cNvSpPr>
          <p:nvPr>
            <p:ph type="sldImg"/>
          </p:nvPr>
        </p:nvSpPr>
        <p:spPr>
          <a:xfrm>
            <a:off x="2898775" y="525463"/>
            <a:ext cx="3502025" cy="2627312"/>
          </a:xfrm>
          <a:ln/>
        </p:spPr>
      </p:sp>
      <p:sp>
        <p:nvSpPr>
          <p:cNvPr id="40964" name="Rectangle 3"/>
          <p:cNvSpPr>
            <a:spLocks noGrp="1" noChangeArrowheads="1"/>
          </p:cNvSpPr>
          <p:nvPr>
            <p:ph type="body" idx="1"/>
          </p:nvPr>
        </p:nvSpPr>
        <p:spPr>
          <a:xfrm>
            <a:off x="927953" y="3329940"/>
            <a:ext cx="7440494" cy="3153480"/>
          </a:xfrm>
          <a:noFill/>
        </p:spPr>
        <p:txBody>
          <a:bodyPr/>
          <a:lstStyle/>
          <a:p>
            <a:r>
              <a:rPr lang="en-US" dirty="0" smtClean="0">
                <a:latin typeface="Arial" charset="0"/>
                <a:cs typeface="Arial" charset="0"/>
              </a:rPr>
              <a:t>Thus, we use a series of reflection terminations to identify unconformities.</a:t>
            </a:r>
            <a:r>
              <a:rPr lang="en-US" baseline="0" dirty="0" smtClean="0">
                <a:latin typeface="Arial" charset="0"/>
                <a:cs typeface="Arial" charset="0"/>
              </a:rPr>
              <a:t> </a:t>
            </a:r>
            <a:r>
              <a:rPr lang="en-US" dirty="0" smtClean="0">
                <a:latin typeface="Arial" charset="0"/>
                <a:cs typeface="Arial" charset="0"/>
              </a:rPr>
              <a:t>These</a:t>
            </a:r>
            <a:r>
              <a:rPr lang="en-US" baseline="0" dirty="0" smtClean="0">
                <a:latin typeface="Arial" charset="0"/>
                <a:cs typeface="Arial" charset="0"/>
              </a:rPr>
              <a:t> unconformity surfaces, and their correlative conformities, break the seismic section into </a:t>
            </a:r>
          </a:p>
          <a:p>
            <a:r>
              <a:rPr lang="en-US" baseline="0" dirty="0" smtClean="0">
                <a:latin typeface="Arial" charset="0"/>
                <a:cs typeface="Arial" charset="0"/>
              </a:rPr>
              <a:t>     a series of seismic sequences.</a:t>
            </a:r>
            <a:endParaRPr lang="en-US" dirty="0" smtClean="0">
              <a:latin typeface="Arial" charset="0"/>
              <a:cs typeface="Arial" charset="0"/>
            </a:endParaRPr>
          </a:p>
          <a:p>
            <a:endParaRPr lang="en-US" dirty="0" smtClean="0">
              <a:latin typeface="Arial" charset="0"/>
              <a:cs typeface="Arial"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xfrm>
            <a:off x="5266133" y="6658680"/>
            <a:ext cx="4028159" cy="350520"/>
          </a:xfrm>
          <a:noFill/>
          <a:ln>
            <a:miter lim="800000"/>
            <a:headEnd/>
            <a:tailEnd/>
          </a:ln>
        </p:spPr>
        <p:txBody>
          <a:bodyPr/>
          <a:lstStyle/>
          <a:p>
            <a:fld id="{70901EB8-E06A-4F53-AD32-E8649D8C97D6}" type="slidenum">
              <a:rPr lang="en-US" smtClean="0">
                <a:latin typeface="Arial" charset="0"/>
              </a:rPr>
              <a:pPr/>
              <a:t>19</a:t>
            </a:fld>
            <a:endParaRPr lang="en-US" dirty="0" smtClean="0">
              <a:latin typeface="Arial" charset="0"/>
            </a:endParaRPr>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p:spPr>
        <p:txBody>
          <a:bodyPr/>
          <a:lstStyle/>
          <a:p>
            <a:r>
              <a:rPr lang="en-US" dirty="0" smtClean="0">
                <a:latin typeface="Arial" charset="0"/>
                <a:cs typeface="Arial" charset="0"/>
              </a:rPr>
              <a:t>Here is an old seismic line on which five (5) seismic sequence boundaries (SB) and been marked.</a:t>
            </a:r>
            <a:r>
              <a:rPr lang="en-US" baseline="0" dirty="0" smtClean="0">
                <a:latin typeface="Arial" charset="0"/>
                <a:cs typeface="Arial" charset="0"/>
              </a:rPr>
              <a:t> </a:t>
            </a:r>
            <a:r>
              <a:rPr lang="en-US" dirty="0" smtClean="0">
                <a:latin typeface="Arial" charset="0"/>
                <a:cs typeface="Arial" charset="0"/>
              </a:rPr>
              <a:t>These five (5) boundaries define four (4) stratigraphic intervals – for four (4) seismic sequences.</a:t>
            </a:r>
            <a:r>
              <a:rPr lang="en-US" baseline="0" dirty="0" smtClean="0">
                <a:latin typeface="Arial" charset="0"/>
                <a:cs typeface="Arial" charset="0"/>
              </a:rPr>
              <a:t> </a:t>
            </a:r>
            <a:r>
              <a:rPr lang="en-US" dirty="0" smtClean="0">
                <a:latin typeface="Arial" charset="0"/>
                <a:cs typeface="Arial" charset="0"/>
              </a:rPr>
              <a:t>The Exxon convention is to refer to a seismic sequence by the color at the BASE of the sequence.</a:t>
            </a:r>
            <a:r>
              <a:rPr lang="en-US" baseline="0" dirty="0" smtClean="0">
                <a:latin typeface="Arial" charset="0"/>
                <a:cs typeface="Arial" charset="0"/>
              </a:rPr>
              <a:t> </a:t>
            </a:r>
            <a:r>
              <a:rPr lang="en-US" dirty="0" smtClean="0">
                <a:latin typeface="Arial" charset="0"/>
                <a:cs typeface="Arial" charset="0"/>
              </a:rPr>
              <a:t>Thus, the oldest sequence shown goes from the green SB to the yellow SB and is referred to as the Yellow Sequence.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miter lim="800000"/>
            <a:headEnd/>
            <a:tailEnd/>
          </a:ln>
        </p:spPr>
        <p:txBody>
          <a:bodyPr/>
          <a:lstStyle/>
          <a:p>
            <a:fld id="{D0720791-82D1-4038-AD0A-7B0AA5126614}" type="slidenum">
              <a:rPr lang="en-US" smtClean="0">
                <a:latin typeface="Arial" charset="0"/>
              </a:rPr>
              <a:pPr/>
              <a:t>2</a:t>
            </a:fld>
            <a:endParaRPr lang="en-US" dirty="0" smtClean="0">
              <a:latin typeface="Arial"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marL="228600" indent="-228600"/>
            <a:r>
              <a:rPr lang="en-US" dirty="0" smtClean="0">
                <a:latin typeface="Arial" charset="0"/>
                <a:cs typeface="Arial" charset="0"/>
              </a:rPr>
              <a:t>Sedimentary rocks are critical to our exploration for and exploitation of oil and gas.</a:t>
            </a:r>
            <a:r>
              <a:rPr lang="en-US" baseline="0" dirty="0" smtClean="0">
                <a:latin typeface="Arial" charset="0"/>
                <a:cs typeface="Arial" charset="0"/>
              </a:rPr>
              <a:t> </a:t>
            </a:r>
            <a:r>
              <a:rPr lang="en-US" dirty="0" smtClean="0">
                <a:latin typeface="Arial" charset="0"/>
                <a:cs typeface="Arial" charset="0"/>
              </a:rPr>
              <a:t>If we are to unravel details about the source, reservoir, seal, and migration pathways</a:t>
            </a:r>
            <a:r>
              <a:rPr lang="en-US" baseline="0" dirty="0" smtClean="0">
                <a:latin typeface="Arial" charset="0"/>
                <a:cs typeface="Arial" charset="0"/>
              </a:rPr>
              <a:t>, </a:t>
            </a:r>
            <a:r>
              <a:rPr lang="en-US" dirty="0" smtClean="0">
                <a:latin typeface="Arial" charset="0"/>
                <a:cs typeface="Arial" charset="0"/>
              </a:rPr>
              <a:t>we need to understand the sedimentary fill within our area of interest.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94DD63B-0505-4AEB-91D7-C2524166C2F9}" type="slidenum">
              <a:rPr lang="en-US" altLang="en-US" smtClean="0"/>
              <a:pPr/>
              <a:t>20</a:t>
            </a:fld>
            <a:endParaRPr lang="en-US"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miter lim="800000"/>
            <a:headEnd/>
            <a:tailEnd/>
          </a:ln>
        </p:spPr>
        <p:txBody>
          <a:bodyPr/>
          <a:lstStyle/>
          <a:p>
            <a:fld id="{63F0DFF4-845F-4BE4-8D49-B0DA2D521821}" type="slidenum">
              <a:rPr lang="en-US" smtClean="0">
                <a:latin typeface="Arial" charset="0"/>
              </a:rPr>
              <a:pPr/>
              <a:t>3</a:t>
            </a:fld>
            <a:endParaRPr lang="en-US" dirty="0" smtClean="0">
              <a:latin typeface="Arial"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pPr marL="228600" indent="-228600"/>
            <a:r>
              <a:rPr lang="en-US" dirty="0" smtClean="0">
                <a:latin typeface="Arial" charset="0"/>
                <a:cs typeface="Arial" charset="0"/>
              </a:rPr>
              <a:t>Focusing in on seismic data, we want to understand the stratigraphy within our area.</a:t>
            </a:r>
            <a:r>
              <a:rPr lang="en-US" baseline="0" dirty="0" smtClean="0">
                <a:latin typeface="Arial" charset="0"/>
                <a:cs typeface="Arial" charset="0"/>
              </a:rPr>
              <a:t> </a:t>
            </a:r>
            <a:r>
              <a:rPr lang="en-US" dirty="0" smtClean="0">
                <a:latin typeface="Arial" charset="0"/>
                <a:cs typeface="Arial" charset="0"/>
              </a:rPr>
              <a:t>We may have local well data, but sometimes we don’t have local wells.</a:t>
            </a:r>
            <a:r>
              <a:rPr lang="en-US" baseline="0" dirty="0" smtClean="0">
                <a:latin typeface="Arial" charset="0"/>
                <a:cs typeface="Arial" charset="0"/>
              </a:rPr>
              <a:t> </a:t>
            </a:r>
            <a:r>
              <a:rPr lang="en-US" dirty="0" smtClean="0">
                <a:latin typeface="Arial" charset="0"/>
                <a:cs typeface="Arial" charset="0"/>
              </a:rPr>
              <a:t>We often want to predict</a:t>
            </a:r>
            <a:r>
              <a:rPr lang="en-US" baseline="0" dirty="0" smtClean="0">
                <a:latin typeface="Arial" charset="0"/>
                <a:cs typeface="Arial" charset="0"/>
              </a:rPr>
              <a:t> the location and rock properties.</a:t>
            </a:r>
            <a:endParaRPr lang="en-US" dirty="0"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miter lim="800000"/>
            <a:headEnd/>
            <a:tailEnd/>
          </a:ln>
        </p:spPr>
        <p:txBody>
          <a:bodyPr/>
          <a:lstStyle/>
          <a:p>
            <a:fld id="{41F050CF-068D-44D3-B964-58B06D3E4D72}" type="slidenum">
              <a:rPr lang="en-US" smtClean="0">
                <a:latin typeface="Arial" charset="0"/>
              </a:rPr>
              <a:pPr/>
              <a:t>4</a:t>
            </a:fld>
            <a:endParaRPr lang="en-US" dirty="0" smtClean="0">
              <a:latin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r>
              <a:rPr lang="en-US" dirty="0" smtClean="0">
                <a:latin typeface="Arial" charset="0"/>
                <a:cs typeface="Arial" charset="0"/>
              </a:rPr>
              <a:t>The definition of a depositional sequence.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miter lim="800000"/>
            <a:headEnd/>
            <a:tailEnd/>
          </a:ln>
        </p:spPr>
        <p:txBody>
          <a:bodyPr/>
          <a:lstStyle/>
          <a:p>
            <a:fld id="{012154A5-E4AE-40D8-BF6D-69EFA15EF89C}" type="slidenum">
              <a:rPr lang="en-US" smtClean="0">
                <a:latin typeface="Arial" charset="0"/>
              </a:rPr>
              <a:pPr/>
              <a:t>5</a:t>
            </a:fld>
            <a:endParaRPr lang="en-US" dirty="0" smtClean="0">
              <a:latin typeface="Arial" charset="0"/>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r>
              <a:rPr lang="en-US" dirty="0" smtClean="0">
                <a:latin typeface="Arial" charset="0"/>
                <a:cs typeface="Arial" charset="0"/>
              </a:rPr>
              <a:t>This slide “unpacks” the definition using some</a:t>
            </a:r>
            <a:r>
              <a:rPr lang="en-US" baseline="0" dirty="0" smtClean="0">
                <a:latin typeface="Arial" charset="0"/>
                <a:cs typeface="Arial" charset="0"/>
              </a:rPr>
              <a:t> animation.</a:t>
            </a:r>
            <a:endParaRPr lang="en-US" dirty="0" smtClean="0">
              <a:latin typeface="Arial" charset="0"/>
              <a:cs typeface="Arial" charset="0"/>
            </a:endParaRPr>
          </a:p>
          <a:p>
            <a:endParaRPr lang="en-US" dirty="0"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miter lim="800000"/>
            <a:headEnd/>
            <a:tailEnd/>
          </a:ln>
        </p:spPr>
        <p:txBody>
          <a:bodyPr/>
          <a:lstStyle/>
          <a:p>
            <a:fld id="{6FCF4FB4-F317-48E9-91AF-580772818CFC}" type="slidenum">
              <a:rPr lang="en-US" smtClean="0">
                <a:latin typeface="Arial" charset="0"/>
              </a:rPr>
              <a:pPr/>
              <a:t>6</a:t>
            </a:fld>
            <a:endParaRPr lang="en-US" dirty="0" smtClean="0">
              <a:latin typeface="Arial" charset="0"/>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r>
              <a:rPr lang="en-US" dirty="0" smtClean="0">
                <a:latin typeface="Arial" charset="0"/>
                <a:cs typeface="Arial" charset="0"/>
              </a:rPr>
              <a:t>The definition of a seismic sequence.</a:t>
            </a:r>
            <a:r>
              <a:rPr lang="en-US" baseline="0" dirty="0" smtClean="0">
                <a:latin typeface="Arial" charset="0"/>
                <a:cs typeface="Arial" charset="0"/>
              </a:rPr>
              <a:t> </a:t>
            </a:r>
            <a:r>
              <a:rPr lang="en-US" dirty="0" smtClean="0">
                <a:latin typeface="Arial" charset="0"/>
                <a:cs typeface="Arial" charset="0"/>
              </a:rPr>
              <a:t>The animation applies to the interval</a:t>
            </a:r>
            <a:r>
              <a:rPr lang="en-US" baseline="0" dirty="0" smtClean="0">
                <a:latin typeface="Arial" charset="0"/>
                <a:cs typeface="Arial" charset="0"/>
              </a:rPr>
              <a:t> that is shaded yellow.</a:t>
            </a:r>
            <a:endParaRPr lang="en-US" dirty="0" smtClean="0">
              <a:latin typeface="Arial" charset="0"/>
              <a:cs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xfrm>
            <a:off x="5266133" y="6658680"/>
            <a:ext cx="4028159" cy="350520"/>
          </a:xfrm>
          <a:noFill/>
          <a:ln>
            <a:miter lim="800000"/>
            <a:headEnd/>
            <a:tailEnd/>
          </a:ln>
        </p:spPr>
        <p:txBody>
          <a:bodyPr/>
          <a:lstStyle/>
          <a:p>
            <a:fld id="{9BD1BE53-6DAE-4FED-9617-9E8F9F792D1D}" type="slidenum">
              <a:rPr lang="en-US" smtClean="0">
                <a:latin typeface="Arial" charset="0"/>
              </a:rPr>
              <a:pPr/>
              <a:t>7</a:t>
            </a:fld>
            <a:endParaRPr lang="en-US" dirty="0" smtClean="0">
              <a:latin typeface="Arial" charset="0"/>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How do we recognize depositional sequences or seismic sequences?</a:t>
            </a:r>
            <a:r>
              <a:rPr lang="en-US" sz="1200" baseline="0" dirty="0" smtClean="0"/>
              <a:t> </a:t>
            </a:r>
            <a:r>
              <a:rPr lang="en-US" dirty="0" smtClean="0">
                <a:latin typeface="Arial" charset="0"/>
                <a:cs typeface="Arial" charset="0"/>
              </a:rPr>
              <a:t>They are bounded in places by unconformities,</a:t>
            </a:r>
            <a:r>
              <a:rPr lang="en-US" baseline="0" dirty="0" smtClean="0">
                <a:latin typeface="Arial" charset="0"/>
                <a:cs typeface="Arial" charset="0"/>
              </a:rPr>
              <a:t> s</a:t>
            </a:r>
            <a:r>
              <a:rPr lang="en-US" dirty="0" smtClean="0">
                <a:latin typeface="Arial" charset="0"/>
                <a:cs typeface="Arial" charset="0"/>
              </a:rPr>
              <a:t>o we look </a:t>
            </a:r>
            <a:r>
              <a:rPr lang="en-US" b="0" dirty="0" smtClean="0">
                <a:latin typeface="Tahoma" pitchFamily="34" charset="0"/>
              </a:rPr>
              <a:t>for evidence for unconformities and use these surfaces to identify the boundaries between depositional sequences or seismic sequences.</a:t>
            </a:r>
            <a:endParaRPr lang="en-US" dirty="0" smtClean="0">
              <a:latin typeface="Arial" charset="0"/>
              <a:cs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4A1F85-2858-4F22-9A27-B98B5F73AE27}" type="slidenum">
              <a:rPr lang="en-US"/>
              <a:pPr/>
              <a:t>8</a:t>
            </a:fld>
            <a:endParaRPr lang="en-US" dirty="0"/>
          </a:p>
        </p:txBody>
      </p:sp>
      <p:sp>
        <p:nvSpPr>
          <p:cNvPr id="559106" name="Rectangle 2"/>
          <p:cNvSpPr>
            <a:spLocks noGrp="1" noRot="1" noChangeAspect="1" noChangeArrowheads="1" noTextEdit="1"/>
          </p:cNvSpPr>
          <p:nvPr>
            <p:ph type="sldImg"/>
          </p:nvPr>
        </p:nvSpPr>
        <p:spPr>
          <a:ln/>
        </p:spPr>
      </p:sp>
      <p:sp>
        <p:nvSpPr>
          <p:cNvPr id="559107" name="Rectangle 3"/>
          <p:cNvSpPr>
            <a:spLocks noGrp="1" noChangeArrowheads="1"/>
          </p:cNvSpPr>
          <p:nvPr>
            <p:ph type="body" idx="1"/>
          </p:nvPr>
        </p:nvSpPr>
        <p:spPr/>
        <p:txBody>
          <a:bodyPr/>
          <a:lstStyle/>
          <a:p>
            <a:r>
              <a:rPr lang="en-US" dirty="0" smtClean="0"/>
              <a:t>Let’s consider how we might identify an unconformity using this photo.</a:t>
            </a:r>
            <a:r>
              <a:rPr lang="en-US" baseline="0" dirty="0" smtClean="0"/>
              <a:t> </a:t>
            </a:r>
            <a:r>
              <a:rPr lang="en-US" dirty="0" smtClean="0"/>
              <a:t>This is the north wall of the Grand Canyon.</a:t>
            </a:r>
            <a:r>
              <a:rPr lang="en-US" baseline="0" dirty="0" smtClean="0"/>
              <a:t> </a:t>
            </a:r>
            <a:r>
              <a:rPr lang="en-US" dirty="0" smtClean="0"/>
              <a:t>We</a:t>
            </a:r>
            <a:r>
              <a:rPr lang="en-US" baseline="0" dirty="0" smtClean="0"/>
              <a:t> can see evidence for major stratigraphic packages on the wall. Near the bottom of the North Wall, stratal packages are dipping down to the right (east). Towards the top of the North Wall, stratal packages are approximately horizontal. Around the magenta line, there is a significant angular discordance that is the evidence for a major unconformity. There was an earlier phase of deposition (Pre-Cambrian). Then, tectonics caused major tilting (down to east; up to west) and erosion. Next, there was a second phase of deposition (Paleozoic). The Paleozoics were deposited near sea level, but now are 6,000 to 8,000 ft above sea level, so there had to be a major uplift after the Paleozoic, which was the Colorado Plateau Uplift.</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xfrm>
            <a:off x="5266133" y="6658680"/>
            <a:ext cx="4028159" cy="350520"/>
          </a:xfrm>
          <a:noFill/>
          <a:ln>
            <a:miter lim="800000"/>
            <a:headEnd/>
            <a:tailEnd/>
          </a:ln>
        </p:spPr>
        <p:txBody>
          <a:bodyPr/>
          <a:lstStyle/>
          <a:p>
            <a:fld id="{C1DAE628-C3D1-4CA4-9758-8C4D7AD34D8B}" type="slidenum">
              <a:rPr lang="en-US" smtClean="0">
                <a:latin typeface="Arial" charset="0"/>
              </a:rPr>
              <a:pPr/>
              <a:t>9</a:t>
            </a:fld>
            <a:endParaRPr lang="en-US" dirty="0" smtClean="0">
              <a:latin typeface="Arial" charset="0"/>
            </a:endParaRPr>
          </a:p>
        </p:txBody>
      </p:sp>
      <p:sp>
        <p:nvSpPr>
          <p:cNvPr id="37891" name="Rectangle 2"/>
          <p:cNvSpPr>
            <a:spLocks noGrp="1" noRot="1" noChangeAspect="1" noChangeArrowheads="1" noTextEdit="1"/>
          </p:cNvSpPr>
          <p:nvPr>
            <p:ph type="sldImg"/>
          </p:nvPr>
        </p:nvSpPr>
        <p:spPr>
          <a:xfrm>
            <a:off x="2898775" y="525463"/>
            <a:ext cx="3502025" cy="2627312"/>
          </a:xfrm>
          <a:ln/>
        </p:spPr>
      </p:sp>
      <p:sp>
        <p:nvSpPr>
          <p:cNvPr id="37892" name="Rectangle 3"/>
          <p:cNvSpPr>
            <a:spLocks noGrp="1" noChangeArrowheads="1"/>
          </p:cNvSpPr>
          <p:nvPr>
            <p:ph type="body" idx="1"/>
          </p:nvPr>
        </p:nvSpPr>
        <p:spPr>
          <a:xfrm>
            <a:off x="927953" y="3329940"/>
            <a:ext cx="7440494" cy="3153480"/>
          </a:xfrm>
          <a:noFill/>
        </p:spPr>
        <p:txBody>
          <a:bodyPr/>
          <a:lstStyle/>
          <a:p>
            <a:pPr marL="177800" indent="-177800"/>
            <a:r>
              <a:rPr lang="en-US" dirty="0" smtClean="0">
                <a:latin typeface="Arial" charset="0"/>
                <a:cs typeface="Arial" charset="0"/>
              </a:rPr>
              <a:t>Here is a seismic section - but not from the Grand Canyon.</a:t>
            </a:r>
            <a:r>
              <a:rPr lang="en-US" baseline="0" dirty="0" smtClean="0">
                <a:latin typeface="Arial" charset="0"/>
                <a:cs typeface="Arial" charset="0"/>
              </a:rPr>
              <a:t> </a:t>
            </a:r>
            <a:r>
              <a:rPr lang="en-US" dirty="0" smtClean="0">
                <a:latin typeface="Arial" charset="0"/>
                <a:cs typeface="Arial" charset="0"/>
              </a:rPr>
              <a:t>Notice the change in dip of the reflections.</a:t>
            </a:r>
            <a:r>
              <a:rPr lang="en-US" baseline="0" dirty="0" smtClean="0">
                <a:latin typeface="Arial" charset="0"/>
                <a:cs typeface="Arial" charset="0"/>
              </a:rPr>
              <a:t> </a:t>
            </a:r>
            <a:r>
              <a:rPr lang="en-US" dirty="0" smtClean="0">
                <a:latin typeface="Arial" charset="0"/>
                <a:cs typeface="Arial" charset="0"/>
              </a:rPr>
              <a:t>Let’s mark where the more steeply inclined refectors terminate – green lines with arrow heads.</a:t>
            </a:r>
            <a:r>
              <a:rPr lang="en-US" baseline="0" dirty="0" smtClean="0">
                <a:latin typeface="Arial" charset="0"/>
                <a:cs typeface="Arial" charset="0"/>
              </a:rPr>
              <a:t> </a:t>
            </a:r>
            <a:r>
              <a:rPr lang="en-US" dirty="0" smtClean="0">
                <a:latin typeface="Arial" charset="0"/>
                <a:cs typeface="Arial" charset="0"/>
              </a:rPr>
              <a:t>Let’s mark where the shallower refectors terminate – dark green lines with arrow heads.</a:t>
            </a:r>
            <a:r>
              <a:rPr lang="en-US" baseline="0" dirty="0" smtClean="0">
                <a:latin typeface="Arial" charset="0"/>
                <a:cs typeface="Arial" charset="0"/>
              </a:rPr>
              <a:t> </a:t>
            </a:r>
            <a:r>
              <a:rPr lang="en-US" dirty="0" smtClean="0">
                <a:latin typeface="Arial" charset="0"/>
                <a:cs typeface="Arial" charset="0"/>
              </a:rPr>
              <a:t>Now let’s mark a boundary that separates the reflectors dipping steeply up to the left from those that are gently dipping up to the right - our convention for these boundaries is a yellow line.</a:t>
            </a:r>
          </a:p>
          <a:p>
            <a:pPr marL="177800" indent="-177800"/>
            <a:endParaRPr lang="en-US" dirty="0" smtClean="0">
              <a:latin typeface="Arial" charset="0"/>
              <a:cs typeface="Arial" charset="0"/>
            </a:endParaRPr>
          </a:p>
          <a:p>
            <a:pPr marL="177800" indent="-177800"/>
            <a:r>
              <a:rPr lang="en-US" dirty="0" smtClean="0">
                <a:latin typeface="Arial" charset="0"/>
                <a:cs typeface="Arial" charset="0"/>
              </a:rPr>
              <a:t>What do you suppose this yellow line represents?</a:t>
            </a:r>
            <a:r>
              <a:rPr lang="en-US" baseline="0" dirty="0" smtClean="0">
                <a:latin typeface="Arial" charset="0"/>
                <a:cs typeface="Arial" charset="0"/>
              </a:rPr>
              <a:t> A</a:t>
            </a:r>
            <a:r>
              <a:rPr lang="en-US" dirty="0" smtClean="0">
                <a:latin typeface="Arial" charset="0"/>
                <a:cs typeface="Arial" charset="0"/>
              </a:rPr>
              <a:t>n angular unconformity.</a:t>
            </a:r>
            <a:r>
              <a:rPr lang="en-US" baseline="0" dirty="0" smtClean="0">
                <a:latin typeface="Arial" charset="0"/>
                <a:cs typeface="Arial" charset="0"/>
              </a:rPr>
              <a:t> </a:t>
            </a:r>
            <a:r>
              <a:rPr lang="en-US" dirty="0" smtClean="0">
                <a:latin typeface="Arial" charset="0"/>
                <a:cs typeface="Arial" charset="0"/>
              </a:rPr>
              <a:t>The termination of reflections indicate a termination of stratal units, here probably </a:t>
            </a:r>
            <a:r>
              <a:rPr lang="en-US" dirty="0" err="1" smtClean="0">
                <a:latin typeface="Arial" charset="0"/>
                <a:cs typeface="Arial" charset="0"/>
              </a:rPr>
              <a:t>parasequence</a:t>
            </a:r>
            <a:r>
              <a:rPr lang="en-US" dirty="0" smtClean="0">
                <a:latin typeface="Arial" charset="0"/>
                <a:cs typeface="Arial" charset="0"/>
              </a:rPr>
              <a:t> (PS) </a:t>
            </a:r>
            <a:r>
              <a:rPr lang="en-US" dirty="0" smtClean="0">
                <a:latin typeface="Arial" charset="0"/>
                <a:cs typeface="Arial" charset="0"/>
              </a:rPr>
              <a:t>or </a:t>
            </a:r>
            <a:r>
              <a:rPr lang="en-US" dirty="0" err="1" smtClean="0">
                <a:latin typeface="Arial" charset="0"/>
                <a:cs typeface="Arial" charset="0"/>
              </a:rPr>
              <a:t>parasequence</a:t>
            </a:r>
            <a:r>
              <a:rPr lang="en-US" dirty="0" smtClean="0">
                <a:latin typeface="Arial" charset="0"/>
                <a:cs typeface="Arial" charset="0"/>
              </a:rPr>
              <a:t> set (PSS) boundaries.</a:t>
            </a:r>
            <a:r>
              <a:rPr lang="en-US" baseline="0" dirty="0" smtClean="0">
                <a:latin typeface="Arial" charset="0"/>
                <a:cs typeface="Arial" charset="0"/>
              </a:rPr>
              <a:t> </a:t>
            </a:r>
            <a:r>
              <a:rPr lang="en-US" dirty="0" smtClean="0">
                <a:latin typeface="Arial" charset="0"/>
                <a:cs typeface="Arial" charset="0"/>
              </a:rPr>
              <a:t>As </a:t>
            </a:r>
            <a:r>
              <a:rPr lang="en-US" dirty="0" smtClean="0">
                <a:latin typeface="Arial" charset="0"/>
                <a:cs typeface="Arial" charset="0"/>
              </a:rPr>
              <a:t>such, it is also satisfies our definition of a sequence boundary.</a:t>
            </a:r>
          </a:p>
          <a:p>
            <a:pPr marL="177800" indent="-177800"/>
            <a:endParaRPr lang="en-US" dirty="0" smtClean="0">
              <a:latin typeface="Arial" charset="0"/>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FEFFD"/>
        </a:solidFill>
        <a:effectLst/>
      </p:bgPr>
    </p:bg>
    <p:spTree>
      <p:nvGrpSpPr>
        <p:cNvPr id="1" name=""/>
        <p:cNvGrpSpPr/>
        <p:nvPr/>
      </p:nvGrpSpPr>
      <p:grpSpPr>
        <a:xfrm>
          <a:off x="0" y="0"/>
          <a:ext cx="0" cy="0"/>
          <a:chOff x="0" y="0"/>
          <a:chExt cx="0" cy="0"/>
        </a:xfrm>
      </p:grpSpPr>
      <p:pic>
        <p:nvPicPr>
          <p:cNvPr id="1026" name="Picture 1"/>
          <p:cNvPicPr>
            <a:picLocks noChangeAspect="1"/>
          </p:cNvPicPr>
          <p:nvPr userDrawn="1"/>
        </p:nvPicPr>
        <p:blipFill>
          <a:blip r:embed="rId4" cstate="print"/>
          <a:srcRect/>
          <a:stretch>
            <a:fillRect/>
          </a:stretch>
        </p:blipFill>
        <p:spPr bwMode="auto">
          <a:xfrm>
            <a:off x="0" y="0"/>
            <a:ext cx="9144000" cy="746125"/>
          </a:xfrm>
          <a:prstGeom prst="rect">
            <a:avLst/>
          </a:prstGeom>
          <a:noFill/>
          <a:ln w="9525">
            <a:noFill/>
            <a:miter lim="800000"/>
            <a:headEnd/>
            <a:tailEnd/>
          </a:ln>
        </p:spPr>
      </p:pic>
      <p:sp>
        <p:nvSpPr>
          <p:cNvPr id="1027" name="Rectangle 2"/>
          <p:cNvSpPr>
            <a:spLocks noGrp="1" noChangeArrowheads="1"/>
          </p:cNvSpPr>
          <p:nvPr>
            <p:ph type="title"/>
          </p:nvPr>
        </p:nvSpPr>
        <p:spPr bwMode="auto">
          <a:xfrm>
            <a:off x="228600" y="304800"/>
            <a:ext cx="7772400" cy="381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Rectangle 3"/>
          <p:cNvSpPr>
            <a:spLocks noGrp="1" noChangeArrowheads="1"/>
          </p:cNvSpPr>
          <p:nvPr>
            <p:ph type="body" idx="1"/>
          </p:nvPr>
        </p:nvSpPr>
        <p:spPr bwMode="auto">
          <a:xfrm>
            <a:off x="576263" y="1520825"/>
            <a:ext cx="7772400" cy="369411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9" name="Line 12"/>
          <p:cNvSpPr>
            <a:spLocks noChangeShapeType="1"/>
          </p:cNvSpPr>
          <p:nvPr/>
        </p:nvSpPr>
        <p:spPr bwMode="auto">
          <a:xfrm>
            <a:off x="130175" y="822325"/>
            <a:ext cx="8737600" cy="0"/>
          </a:xfrm>
          <a:prstGeom prst="line">
            <a:avLst/>
          </a:prstGeom>
          <a:noFill/>
          <a:ln w="28575" cmpd="thickThin">
            <a:solidFill>
              <a:srgbClr val="FF0000"/>
            </a:solidFill>
            <a:round/>
            <a:headEnd/>
            <a:tailEnd/>
          </a:ln>
        </p:spPr>
        <p:txBody>
          <a:bodyPr wrap="none" anchor="ctr"/>
          <a:lstStyle/>
          <a:p>
            <a:endParaRPr lang="en-US" dirty="0"/>
          </a:p>
        </p:txBody>
      </p:sp>
      <p:pic>
        <p:nvPicPr>
          <p:cNvPr id="1030" name="Picture 2"/>
          <p:cNvPicPr>
            <a:picLocks noChangeAspect="1" noChangeArrowheads="1"/>
          </p:cNvPicPr>
          <p:nvPr userDrawn="1"/>
        </p:nvPicPr>
        <p:blipFill>
          <a:blip r:embed="rId5" cstate="print"/>
          <a:srcRect/>
          <a:stretch>
            <a:fillRect/>
          </a:stretch>
        </p:blipFill>
        <p:spPr bwMode="auto">
          <a:xfrm>
            <a:off x="8001000" y="219075"/>
            <a:ext cx="1104900" cy="414338"/>
          </a:xfrm>
          <a:prstGeom prst="rect">
            <a:avLst/>
          </a:prstGeom>
          <a:noFill/>
          <a:ln w="9525">
            <a:noFill/>
            <a:miter lim="800000"/>
            <a:headEnd/>
            <a:tailEnd/>
          </a:ln>
        </p:spPr>
      </p:pic>
      <p:pic>
        <p:nvPicPr>
          <p:cNvPr id="1031" name="Picture 7"/>
          <p:cNvPicPr>
            <a:picLocks noChangeAspect="1" noChangeArrowheads="1"/>
          </p:cNvPicPr>
          <p:nvPr userDrawn="1"/>
        </p:nvPicPr>
        <p:blipFill>
          <a:blip r:embed="rId6" cstate="print"/>
          <a:srcRect l="13528" t="-7864" r="11754"/>
          <a:stretch>
            <a:fillRect/>
          </a:stretch>
        </p:blipFill>
        <p:spPr bwMode="auto">
          <a:xfrm>
            <a:off x="3132138" y="6513513"/>
            <a:ext cx="2941637" cy="274637"/>
          </a:xfrm>
          <a:prstGeom prst="rect">
            <a:avLst/>
          </a:prstGeom>
          <a:noFill/>
          <a:ln w="9525">
            <a:noFill/>
            <a:miter lim="800000"/>
            <a:headEnd/>
            <a:tailEnd/>
          </a:ln>
        </p:spPr>
      </p:pic>
      <p:sp>
        <p:nvSpPr>
          <p:cNvPr id="10" name="Slide Number Placeholder 4"/>
          <p:cNvSpPr txBox="1">
            <a:spLocks noGrp="1"/>
          </p:cNvSpPr>
          <p:nvPr userDrawn="1"/>
        </p:nvSpPr>
        <p:spPr bwMode="auto">
          <a:xfrm>
            <a:off x="8588375" y="6516688"/>
            <a:ext cx="792163" cy="341312"/>
          </a:xfrm>
          <a:prstGeom prst="rect">
            <a:avLst/>
          </a:prstGeom>
          <a:noFill/>
          <a:ln>
            <a:noFill/>
          </a:ln>
          <a:extLst/>
        </p:spPr>
        <p:txBody>
          <a:bodyPr/>
          <a:lstStyle/>
          <a:p>
            <a:pPr eaLnBrk="1" hangingPunct="1"/>
            <a:fld id="{9D7D7F8C-BA51-465C-8D3A-FA859ADB1239}" type="slidenum">
              <a:rPr lang="en-US" altLang="en-US" sz="1100">
                <a:latin typeface="Verdana" pitchFamily="34" charset="0"/>
              </a:rPr>
              <a:pPr eaLnBrk="1" hangingPunct="1"/>
              <a:t>‹#›</a:t>
            </a:fld>
            <a:endParaRPr lang="en-US" altLang="en-US" sz="1100" dirty="0">
              <a:latin typeface="Verdana" pitchFamily="34" charset="0"/>
            </a:endParaRPr>
          </a:p>
        </p:txBody>
      </p:sp>
      <p:sp>
        <p:nvSpPr>
          <p:cNvPr id="1034" name="TextBox 2"/>
          <p:cNvSpPr txBox="1">
            <a:spLocks noChangeArrowheads="1"/>
          </p:cNvSpPr>
          <p:nvPr userDrawn="1"/>
        </p:nvSpPr>
        <p:spPr bwMode="auto">
          <a:xfrm>
            <a:off x="52388" y="6516688"/>
            <a:ext cx="112712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defRPr/>
            </a:pPr>
            <a:r>
              <a:rPr lang="en-US" altLang="en-US" sz="1100" dirty="0" smtClean="0">
                <a:latin typeface="Verdana" panose="020B0604030504040204" pitchFamily="34" charset="0"/>
                <a:ea typeface="Verdana" panose="020B0604030504040204" pitchFamily="34" charset="0"/>
                <a:cs typeface="Verdana" panose="020B0604030504040204" pitchFamily="34" charset="0"/>
              </a:rPr>
              <a:t>FWSchroeder</a:t>
            </a:r>
          </a:p>
        </p:txBody>
      </p:sp>
      <p:sp>
        <p:nvSpPr>
          <p:cNvPr id="2" name="Line 12"/>
          <p:cNvSpPr>
            <a:spLocks noChangeShapeType="1"/>
          </p:cNvSpPr>
          <p:nvPr userDrawn="1"/>
        </p:nvSpPr>
        <p:spPr bwMode="auto">
          <a:xfrm>
            <a:off x="130175" y="6489700"/>
            <a:ext cx="8807450" cy="15875"/>
          </a:xfrm>
          <a:prstGeom prst="line">
            <a:avLst/>
          </a:prstGeom>
          <a:noFill/>
          <a:ln w="28575" cmpd="thickThin">
            <a:solidFill>
              <a:srgbClr val="FF0000"/>
            </a:solidFill>
            <a:round/>
            <a:headEnd/>
            <a:tailEnd/>
          </a:ln>
        </p:spPr>
        <p:txBody>
          <a:bodyPr wrap="none" anchor="ctr"/>
          <a:lstStyle/>
          <a:p>
            <a:endParaRPr lang="en-US" dirty="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Lst>
  <p:timing>
    <p:tnLst>
      <p:par>
        <p:cTn xmlns:p14="http://schemas.microsoft.com/office/powerpoint/2010/main" id="1" dur="indefinite" restart="never" nodeType="tmRoot"/>
      </p:par>
    </p:tnLst>
  </p:timing>
  <p:hf hdr="0" dt="0"/>
  <p:txStyles>
    <p:titleStyle>
      <a:lvl1pPr algn="l" rtl="0" eaLnBrk="0" fontAlgn="base" hangingPunct="0">
        <a:spcBef>
          <a:spcPct val="0"/>
        </a:spcBef>
        <a:spcAft>
          <a:spcPct val="0"/>
        </a:spcAft>
        <a:defRPr sz="2800" b="1">
          <a:solidFill>
            <a:srgbClr val="FF0000"/>
          </a:solidFill>
          <a:latin typeface="+mj-lt"/>
          <a:ea typeface="+mj-ea"/>
          <a:cs typeface="+mj-cs"/>
        </a:defRPr>
      </a:lvl1pPr>
      <a:lvl2pPr algn="l" rtl="0" eaLnBrk="0" fontAlgn="base" hangingPunct="0">
        <a:spcBef>
          <a:spcPct val="0"/>
        </a:spcBef>
        <a:spcAft>
          <a:spcPct val="0"/>
        </a:spcAft>
        <a:defRPr sz="2800" b="1">
          <a:solidFill>
            <a:srgbClr val="FF0000"/>
          </a:solidFill>
          <a:latin typeface="Tahoma" pitchFamily="34" charset="0"/>
        </a:defRPr>
      </a:lvl2pPr>
      <a:lvl3pPr algn="l" rtl="0" eaLnBrk="0" fontAlgn="base" hangingPunct="0">
        <a:spcBef>
          <a:spcPct val="0"/>
        </a:spcBef>
        <a:spcAft>
          <a:spcPct val="0"/>
        </a:spcAft>
        <a:defRPr sz="2800" b="1">
          <a:solidFill>
            <a:srgbClr val="FF0000"/>
          </a:solidFill>
          <a:latin typeface="Tahoma" pitchFamily="34" charset="0"/>
        </a:defRPr>
      </a:lvl3pPr>
      <a:lvl4pPr algn="l" rtl="0" eaLnBrk="0" fontAlgn="base" hangingPunct="0">
        <a:spcBef>
          <a:spcPct val="0"/>
        </a:spcBef>
        <a:spcAft>
          <a:spcPct val="0"/>
        </a:spcAft>
        <a:defRPr sz="2800" b="1">
          <a:solidFill>
            <a:srgbClr val="FF0000"/>
          </a:solidFill>
          <a:latin typeface="Tahoma" pitchFamily="34" charset="0"/>
        </a:defRPr>
      </a:lvl4pPr>
      <a:lvl5pPr algn="l" rtl="0" eaLnBrk="0" fontAlgn="base" hangingPunct="0">
        <a:spcBef>
          <a:spcPct val="0"/>
        </a:spcBef>
        <a:spcAft>
          <a:spcPct val="0"/>
        </a:spcAft>
        <a:defRPr sz="2800" b="1">
          <a:solidFill>
            <a:srgbClr val="FF0000"/>
          </a:solidFill>
          <a:latin typeface="Tahoma" pitchFamily="34" charset="0"/>
        </a:defRPr>
      </a:lvl5pPr>
      <a:lvl6pPr marL="457200" algn="l" rtl="0" eaLnBrk="0" fontAlgn="base" hangingPunct="0">
        <a:spcBef>
          <a:spcPct val="0"/>
        </a:spcBef>
        <a:spcAft>
          <a:spcPct val="0"/>
        </a:spcAft>
        <a:defRPr sz="2800" b="1">
          <a:solidFill>
            <a:srgbClr val="FFFF00"/>
          </a:solidFill>
          <a:latin typeface="Tahoma" pitchFamily="34" charset="0"/>
        </a:defRPr>
      </a:lvl6pPr>
      <a:lvl7pPr marL="914400" algn="l" rtl="0" eaLnBrk="0" fontAlgn="base" hangingPunct="0">
        <a:spcBef>
          <a:spcPct val="0"/>
        </a:spcBef>
        <a:spcAft>
          <a:spcPct val="0"/>
        </a:spcAft>
        <a:defRPr sz="2800" b="1">
          <a:solidFill>
            <a:srgbClr val="FFFF00"/>
          </a:solidFill>
          <a:latin typeface="Tahoma" pitchFamily="34" charset="0"/>
        </a:defRPr>
      </a:lvl7pPr>
      <a:lvl8pPr marL="1371600" algn="l" rtl="0" eaLnBrk="0" fontAlgn="base" hangingPunct="0">
        <a:spcBef>
          <a:spcPct val="0"/>
        </a:spcBef>
        <a:spcAft>
          <a:spcPct val="0"/>
        </a:spcAft>
        <a:defRPr sz="2800" b="1">
          <a:solidFill>
            <a:srgbClr val="FFFF00"/>
          </a:solidFill>
          <a:latin typeface="Tahoma" pitchFamily="34" charset="0"/>
        </a:defRPr>
      </a:lvl8pPr>
      <a:lvl9pPr marL="1828800" algn="l" rtl="0" eaLnBrk="0" fontAlgn="base" hangingPunct="0">
        <a:spcBef>
          <a:spcPct val="0"/>
        </a:spcBef>
        <a:spcAft>
          <a:spcPct val="0"/>
        </a:spcAft>
        <a:defRPr sz="2800" b="1">
          <a:solidFill>
            <a:srgbClr val="FFFF00"/>
          </a:solidFill>
          <a:latin typeface="Tahoma"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bg1"/>
          </a:solidFill>
          <a:latin typeface="+mn-lt"/>
        </a:defRPr>
      </a:lvl6pPr>
      <a:lvl7pPr marL="2971800" indent="-228600" algn="l" rtl="0" eaLnBrk="0" fontAlgn="base" hangingPunct="0">
        <a:spcBef>
          <a:spcPct val="20000"/>
        </a:spcBef>
        <a:spcAft>
          <a:spcPct val="0"/>
        </a:spcAft>
        <a:buChar char="»"/>
        <a:defRPr sz="2000">
          <a:solidFill>
            <a:schemeClr val="bg1"/>
          </a:solidFill>
          <a:latin typeface="+mn-lt"/>
        </a:defRPr>
      </a:lvl7pPr>
      <a:lvl8pPr marL="3429000" indent="-228600" algn="l" rtl="0" eaLnBrk="0" fontAlgn="base" hangingPunct="0">
        <a:spcBef>
          <a:spcPct val="20000"/>
        </a:spcBef>
        <a:spcAft>
          <a:spcPct val="0"/>
        </a:spcAft>
        <a:buChar char="»"/>
        <a:defRPr sz="2000">
          <a:solidFill>
            <a:schemeClr val="bg1"/>
          </a:solidFill>
          <a:latin typeface="+mn-lt"/>
        </a:defRPr>
      </a:lvl8pPr>
      <a:lvl9pPr marL="3886200" indent="-228600" algn="l" rtl="0" eaLnBrk="0" fontAlgn="base" hangingPunct="0">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4" Type="http://schemas.openxmlformats.org/officeDocument/2006/relationships/oleObject" Target="../embeddings/oleObject2.bin"/><Relationship Id="rId5" Type="http://schemas.openxmlformats.org/officeDocument/2006/relationships/image" Target="../media/image10.emf"/><Relationship Id="rId1" Type="http://schemas.openxmlformats.org/officeDocument/2006/relationships/vmlDrawing" Target="../drawings/vmlDrawing2.vml"/><Relationship Id="rId2"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oleObject" Target="../embeddings/oleObject3.bin"/><Relationship Id="rId5" Type="http://schemas.openxmlformats.org/officeDocument/2006/relationships/image" Target="../media/image11.emf"/><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oleObject" Target="../embeddings/oleObject4.bin"/><Relationship Id="rId5" Type="http://schemas.openxmlformats.org/officeDocument/2006/relationships/image" Target="../media/image12.emf"/><Relationship Id="rId1" Type="http://schemas.openxmlformats.org/officeDocument/2006/relationships/vmlDrawing" Target="../drawings/vmlDrawing4.vml"/><Relationship Id="rId2"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7.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oleObject" Target="../embeddings/oleObject1.bin"/><Relationship Id="rId5" Type="http://schemas.openxmlformats.org/officeDocument/2006/relationships/image" Target="../media/image8.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dirty="0" smtClean="0"/>
              <a:t>Petroleum Geology &amp; Geophysics</a:t>
            </a:r>
          </a:p>
        </p:txBody>
      </p:sp>
      <p:grpSp>
        <p:nvGrpSpPr>
          <p:cNvPr id="4106" name="Group 14"/>
          <p:cNvGrpSpPr>
            <a:grpSpLocks/>
          </p:cNvGrpSpPr>
          <p:nvPr/>
        </p:nvGrpSpPr>
        <p:grpSpPr bwMode="auto">
          <a:xfrm>
            <a:off x="1104900" y="1222375"/>
            <a:ext cx="6924675" cy="765175"/>
            <a:chOff x="1104900" y="1266092"/>
            <a:chExt cx="6924675" cy="764931"/>
          </a:xfrm>
        </p:grpSpPr>
        <p:sp>
          <p:nvSpPr>
            <p:cNvPr id="16" name="Rectangle 15"/>
            <p:cNvSpPr/>
            <p:nvPr/>
          </p:nvSpPr>
          <p:spPr>
            <a:xfrm>
              <a:off x="1104900" y="1266092"/>
              <a:ext cx="6924675" cy="764931"/>
            </a:xfrm>
            <a:prstGeom prst="rect">
              <a:avLst/>
            </a:prstGeom>
            <a:solidFill>
              <a:srgbClr val="000000">
                <a:alpha val="80000"/>
              </a:srgb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dirty="0"/>
            </a:p>
          </p:txBody>
        </p:sp>
        <p:sp>
          <p:nvSpPr>
            <p:cNvPr id="4108" name="WordArt 7"/>
            <p:cNvSpPr>
              <a:spLocks noChangeArrowheads="1" noChangeShapeType="1" noTextEdit="1"/>
            </p:cNvSpPr>
            <p:nvPr/>
          </p:nvSpPr>
          <p:spPr bwMode="auto">
            <a:xfrm>
              <a:off x="1779587" y="1385032"/>
              <a:ext cx="5575300" cy="527050"/>
            </a:xfrm>
            <a:prstGeom prst="rect">
              <a:avLst/>
            </a:prstGeom>
          </p:spPr>
          <p:txBody>
            <a:bodyPr wrap="none" fromWordArt="1">
              <a:prstTxWarp prst="textPlain">
                <a:avLst>
                  <a:gd name="adj" fmla="val 50000"/>
                </a:avLst>
              </a:prstTxWarp>
            </a:bodyPr>
            <a:lstStyle/>
            <a:p>
              <a:pPr algn="ctr"/>
              <a:r>
                <a:rPr lang="en-US" sz="3200" b="1" kern="10" dirty="0" smtClean="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21. Seismic Sequences</a:t>
              </a:r>
              <a:endParaRPr lang="en-US" sz="32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endParaRPr>
            </a:p>
          </p:txBody>
        </p:sp>
      </p:grpSp>
      <p:pic>
        <p:nvPicPr>
          <p:cNvPr id="59" name="Picture 4" descr="figure6_final"/>
          <p:cNvPicPr>
            <a:picLocks noChangeAspect="1" noChangeArrowheads="1"/>
          </p:cNvPicPr>
          <p:nvPr/>
        </p:nvPicPr>
        <p:blipFill>
          <a:blip r:embed="rId3" cstate="print"/>
          <a:srcRect l="18272" t="11224" r="57492" b="71504"/>
          <a:stretch>
            <a:fillRect/>
          </a:stretch>
        </p:blipFill>
        <p:spPr bwMode="auto">
          <a:xfrm>
            <a:off x="5050443" y="2262432"/>
            <a:ext cx="3616325" cy="1644537"/>
          </a:xfrm>
          <a:prstGeom prst="rect">
            <a:avLst/>
          </a:prstGeom>
          <a:noFill/>
          <a:ln w="38100">
            <a:solidFill>
              <a:srgbClr val="FF0000"/>
            </a:solidFill>
            <a:miter lim="800000"/>
            <a:headEnd/>
            <a:tailEnd/>
          </a:ln>
        </p:spPr>
      </p:pic>
      <p:sp>
        <p:nvSpPr>
          <p:cNvPr id="60" name="Text Box 16"/>
          <p:cNvSpPr txBox="1">
            <a:spLocks noChangeArrowheads="1"/>
          </p:cNvSpPr>
          <p:nvPr/>
        </p:nvSpPr>
        <p:spPr bwMode="auto">
          <a:xfrm>
            <a:off x="6946041" y="3974148"/>
            <a:ext cx="1720727" cy="276999"/>
          </a:xfrm>
          <a:prstGeom prst="rect">
            <a:avLst/>
          </a:prstGeom>
          <a:noFill/>
          <a:ln w="9525">
            <a:noFill/>
            <a:miter lim="800000"/>
            <a:headEnd/>
            <a:tailEnd/>
          </a:ln>
        </p:spPr>
        <p:txBody>
          <a:bodyPr wrap="none">
            <a:spAutoFit/>
          </a:bodyPr>
          <a:lstStyle/>
          <a:p>
            <a:r>
              <a:rPr lang="en-US" sz="1200" i="1" dirty="0">
                <a:latin typeface="+mn-lt"/>
                <a:cs typeface="Tahoma" pitchFamily="34" charset="0"/>
              </a:rPr>
              <a:t>Beaubouef et al</a:t>
            </a:r>
            <a:r>
              <a:rPr lang="en-US" sz="1200" dirty="0">
                <a:latin typeface="+mn-lt"/>
                <a:cs typeface="Tahoma" pitchFamily="34" charset="0"/>
              </a:rPr>
              <a:t>., 2003</a:t>
            </a:r>
          </a:p>
        </p:txBody>
      </p:sp>
      <p:sp>
        <p:nvSpPr>
          <p:cNvPr id="61" name="Text Box 17"/>
          <p:cNvSpPr txBox="1">
            <a:spLocks noChangeArrowheads="1"/>
          </p:cNvSpPr>
          <p:nvPr/>
        </p:nvSpPr>
        <p:spPr bwMode="auto">
          <a:xfrm>
            <a:off x="5529263" y="4247198"/>
            <a:ext cx="3137505" cy="400110"/>
          </a:xfrm>
          <a:prstGeom prst="rect">
            <a:avLst/>
          </a:prstGeom>
          <a:noFill/>
          <a:ln w="9525">
            <a:noFill/>
            <a:miter lim="800000"/>
            <a:headEnd/>
            <a:tailEnd/>
          </a:ln>
        </p:spPr>
        <p:txBody>
          <a:bodyPr wrap="square">
            <a:spAutoFit/>
          </a:bodyPr>
          <a:lstStyle/>
          <a:p>
            <a:pPr marL="346075" indent="-346075"/>
            <a:r>
              <a:rPr lang="en-US" sz="1000" dirty="0">
                <a:latin typeface="+mn-lt"/>
                <a:cs typeface="Arial" charset="0"/>
              </a:rPr>
              <a:t>AAPG©</a:t>
            </a:r>
            <a:r>
              <a:rPr lang="en-US" sz="1000" dirty="0">
                <a:latin typeface="+mn-lt"/>
              </a:rPr>
              <a:t>2003 reprinted with permission of the AAPG whose permission is required for further use.</a:t>
            </a:r>
          </a:p>
        </p:txBody>
      </p:sp>
      <p:sp>
        <p:nvSpPr>
          <p:cNvPr id="71" name="Text Box 20"/>
          <p:cNvSpPr txBox="1">
            <a:spLocks noChangeArrowheads="1"/>
          </p:cNvSpPr>
          <p:nvPr/>
        </p:nvSpPr>
        <p:spPr bwMode="auto">
          <a:xfrm>
            <a:off x="2711807" y="3974148"/>
            <a:ext cx="1625701" cy="276999"/>
          </a:xfrm>
          <a:prstGeom prst="rect">
            <a:avLst/>
          </a:prstGeom>
          <a:noFill/>
          <a:ln w="9525">
            <a:noFill/>
            <a:miter lim="800000"/>
            <a:headEnd/>
            <a:tailEnd/>
          </a:ln>
        </p:spPr>
        <p:txBody>
          <a:bodyPr wrap="none">
            <a:spAutoFit/>
          </a:bodyPr>
          <a:lstStyle/>
          <a:p>
            <a:pPr eaLnBrk="1" hangingPunct="1"/>
            <a:r>
              <a:rPr lang="en-US" sz="1200" dirty="0">
                <a:latin typeface="+mn-lt"/>
              </a:rPr>
              <a:t>From </a:t>
            </a:r>
            <a:r>
              <a:rPr lang="en-US" sz="1200" i="1" dirty="0">
                <a:latin typeface="+mn-lt"/>
              </a:rPr>
              <a:t>Vail et al.</a:t>
            </a:r>
            <a:r>
              <a:rPr lang="en-US" sz="1200" dirty="0">
                <a:latin typeface="+mn-lt"/>
              </a:rPr>
              <a:t>, 1977</a:t>
            </a:r>
          </a:p>
        </p:txBody>
      </p:sp>
      <p:sp>
        <p:nvSpPr>
          <p:cNvPr id="72" name="Text Box 3"/>
          <p:cNvSpPr txBox="1">
            <a:spLocks noChangeArrowheads="1"/>
          </p:cNvSpPr>
          <p:nvPr/>
        </p:nvSpPr>
        <p:spPr bwMode="auto">
          <a:xfrm>
            <a:off x="1169988" y="4247198"/>
            <a:ext cx="3167520" cy="400110"/>
          </a:xfrm>
          <a:prstGeom prst="rect">
            <a:avLst/>
          </a:prstGeom>
          <a:noFill/>
          <a:ln w="9525">
            <a:noFill/>
            <a:miter lim="800000"/>
            <a:headEnd/>
            <a:tailEnd/>
          </a:ln>
        </p:spPr>
        <p:txBody>
          <a:bodyPr wrap="square">
            <a:spAutoFit/>
          </a:bodyPr>
          <a:lstStyle/>
          <a:p>
            <a:pPr marL="346075" indent="-346075"/>
            <a:r>
              <a:rPr lang="en-US" sz="1000" dirty="0">
                <a:latin typeface="+mn-lt"/>
                <a:cs typeface="Arial" charset="0"/>
              </a:rPr>
              <a:t>AAPG©</a:t>
            </a:r>
            <a:r>
              <a:rPr lang="en-US" sz="1000" dirty="0">
                <a:latin typeface="+mn-lt"/>
              </a:rPr>
              <a:t>1977 reprinted with permission of the AAPG whose permission is required for further use.</a:t>
            </a:r>
          </a:p>
        </p:txBody>
      </p:sp>
      <p:pic>
        <p:nvPicPr>
          <p:cNvPr id="105" name="Picture 20" descr="mem26-1"/>
          <p:cNvPicPr>
            <a:picLocks noChangeAspect="1" noChangeArrowheads="1"/>
          </p:cNvPicPr>
          <p:nvPr/>
        </p:nvPicPr>
        <p:blipFill>
          <a:blip r:embed="rId4" cstate="print">
            <a:lum bright="12000" contrast="18000"/>
          </a:blip>
          <a:srcRect l="3210" t="8992" r="5447" b="17010"/>
          <a:stretch>
            <a:fillRect/>
          </a:stretch>
        </p:blipFill>
        <p:spPr bwMode="auto">
          <a:xfrm>
            <a:off x="518806" y="2262432"/>
            <a:ext cx="3818702" cy="1627628"/>
          </a:xfrm>
          <a:prstGeom prst="rect">
            <a:avLst/>
          </a:prstGeom>
          <a:noFill/>
          <a:ln w="38100">
            <a:solidFill>
              <a:srgbClr val="FF0000"/>
            </a:solidFill>
            <a:prstDash val="solid"/>
            <a:miter lim="800000"/>
            <a:headEnd/>
            <a:tailEnd/>
          </a:ln>
        </p:spPr>
      </p:pic>
      <p:pic>
        <p:nvPicPr>
          <p:cNvPr id="103425" name="Picture 1"/>
          <p:cNvPicPr>
            <a:picLocks noChangeAspect="1" noChangeArrowheads="1"/>
          </p:cNvPicPr>
          <p:nvPr/>
        </p:nvPicPr>
        <p:blipFill>
          <a:blip r:embed="rId5" cstate="print"/>
          <a:srcRect l="14056" t="33881" r="42298" b="32237"/>
          <a:stretch>
            <a:fillRect/>
          </a:stretch>
        </p:blipFill>
        <p:spPr bwMode="auto">
          <a:xfrm>
            <a:off x="2708327" y="4711281"/>
            <a:ext cx="3705725" cy="1617330"/>
          </a:xfrm>
          <a:prstGeom prst="rect">
            <a:avLst/>
          </a:prstGeom>
          <a:noFill/>
          <a:ln w="38100">
            <a:solidFill>
              <a:srgbClr val="FF0000"/>
            </a:solidFill>
            <a:miter lim="800000"/>
            <a:headEnd/>
            <a:tailEnd/>
          </a:ln>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bwMode="auto">
          <a:xfrm>
            <a:off x="1724024" y="5580993"/>
            <a:ext cx="1192597" cy="695982"/>
          </a:xfrm>
          <a:prstGeom prst="rect">
            <a:avLst/>
          </a:prstGeom>
          <a:solidFill>
            <a:schemeClr val="bg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11266" name="Rectangle 2"/>
          <p:cNvSpPr>
            <a:spLocks noChangeArrowheads="1"/>
          </p:cNvSpPr>
          <p:nvPr/>
        </p:nvSpPr>
        <p:spPr bwMode="auto">
          <a:xfrm>
            <a:off x="442913" y="382588"/>
            <a:ext cx="8483600" cy="381000"/>
          </a:xfrm>
          <a:prstGeom prst="rect">
            <a:avLst/>
          </a:prstGeom>
          <a:noFill/>
          <a:ln w="9525">
            <a:noFill/>
            <a:miter lim="800000"/>
            <a:headEnd/>
            <a:tailEnd/>
          </a:ln>
        </p:spPr>
        <p:txBody>
          <a:bodyPr anchor="ctr"/>
          <a:lstStyle/>
          <a:p>
            <a:endParaRPr lang="en-US" sz="3600" dirty="0">
              <a:latin typeface="Tahoma" pitchFamily="34" charset="0"/>
            </a:endParaRPr>
          </a:p>
        </p:txBody>
      </p:sp>
      <p:sp>
        <p:nvSpPr>
          <p:cNvPr id="11267" name="Text Box 3"/>
          <p:cNvSpPr txBox="1">
            <a:spLocks noChangeArrowheads="1"/>
          </p:cNvSpPr>
          <p:nvPr/>
        </p:nvSpPr>
        <p:spPr bwMode="auto">
          <a:xfrm>
            <a:off x="398463" y="1016000"/>
            <a:ext cx="6308137" cy="461665"/>
          </a:xfrm>
          <a:prstGeom prst="rect">
            <a:avLst/>
          </a:prstGeom>
          <a:noFill/>
          <a:ln w="9525">
            <a:noFill/>
            <a:miter lim="800000"/>
            <a:headEnd/>
            <a:tailEnd/>
          </a:ln>
        </p:spPr>
        <p:txBody>
          <a:bodyPr wrap="none">
            <a:spAutoFit/>
          </a:bodyPr>
          <a:lstStyle/>
          <a:p>
            <a:r>
              <a:rPr lang="en-US" b="1" dirty="0">
                <a:latin typeface="Tahoma" pitchFamily="34" charset="0"/>
              </a:rPr>
              <a:t>Terminations at the Base of a Sequence</a:t>
            </a:r>
          </a:p>
        </p:txBody>
      </p:sp>
      <p:sp>
        <p:nvSpPr>
          <p:cNvPr id="11268" name="Text Box 4"/>
          <p:cNvSpPr txBox="1">
            <a:spLocks noChangeArrowheads="1"/>
          </p:cNvSpPr>
          <p:nvPr/>
        </p:nvSpPr>
        <p:spPr bwMode="auto">
          <a:xfrm>
            <a:off x="2713038" y="5534025"/>
            <a:ext cx="184150" cy="461963"/>
          </a:xfrm>
          <a:prstGeom prst="rect">
            <a:avLst/>
          </a:prstGeom>
          <a:noFill/>
          <a:ln w="9525">
            <a:noFill/>
            <a:miter lim="800000"/>
            <a:headEnd/>
            <a:tailEnd/>
          </a:ln>
        </p:spPr>
        <p:txBody>
          <a:bodyPr wrap="none">
            <a:spAutoFit/>
          </a:bodyPr>
          <a:lstStyle/>
          <a:p>
            <a:endParaRPr lang="en-US" dirty="0"/>
          </a:p>
        </p:txBody>
      </p:sp>
      <p:grpSp>
        <p:nvGrpSpPr>
          <p:cNvPr id="2" name="Group 5"/>
          <p:cNvGrpSpPr>
            <a:grpSpLocks/>
          </p:cNvGrpSpPr>
          <p:nvPr/>
        </p:nvGrpSpPr>
        <p:grpSpPr bwMode="auto">
          <a:xfrm>
            <a:off x="885825" y="1563688"/>
            <a:ext cx="3133725" cy="3740150"/>
            <a:chOff x="558" y="985"/>
            <a:chExt cx="1974" cy="2356"/>
          </a:xfrm>
        </p:grpSpPr>
        <p:grpSp>
          <p:nvGrpSpPr>
            <p:cNvPr id="3" name="Group 6"/>
            <p:cNvGrpSpPr>
              <a:grpSpLocks/>
            </p:cNvGrpSpPr>
            <p:nvPr/>
          </p:nvGrpSpPr>
          <p:grpSpPr bwMode="auto">
            <a:xfrm>
              <a:off x="558" y="1292"/>
              <a:ext cx="1974" cy="1339"/>
              <a:chOff x="558" y="1292"/>
              <a:chExt cx="1974" cy="1339"/>
            </a:xfrm>
          </p:grpSpPr>
          <p:sp>
            <p:nvSpPr>
              <p:cNvPr id="11297" name="Rectangle 7"/>
              <p:cNvSpPr>
                <a:spLocks noChangeAspect="1" noChangeArrowheads="1"/>
              </p:cNvSpPr>
              <p:nvPr/>
            </p:nvSpPr>
            <p:spPr bwMode="auto">
              <a:xfrm>
                <a:off x="559" y="1292"/>
                <a:ext cx="1962" cy="1331"/>
              </a:xfrm>
              <a:prstGeom prst="rect">
                <a:avLst/>
              </a:prstGeom>
              <a:solidFill>
                <a:srgbClr val="FFCC66"/>
              </a:solidFill>
              <a:ln w="9525">
                <a:solidFill>
                  <a:schemeClr val="tx1"/>
                </a:solidFill>
                <a:miter lim="800000"/>
                <a:headEnd/>
                <a:tailEnd/>
              </a:ln>
            </p:spPr>
            <p:txBody>
              <a:bodyPr wrap="none" anchor="ctr"/>
              <a:lstStyle/>
              <a:p>
                <a:endParaRPr lang="en-US" dirty="0"/>
              </a:p>
            </p:txBody>
          </p:sp>
          <p:sp>
            <p:nvSpPr>
              <p:cNvPr id="11298" name="Freeform 8"/>
              <p:cNvSpPr>
                <a:spLocks noChangeAspect="1"/>
              </p:cNvSpPr>
              <p:nvPr/>
            </p:nvSpPr>
            <p:spPr bwMode="auto">
              <a:xfrm>
                <a:off x="1423" y="2195"/>
                <a:ext cx="1102" cy="330"/>
              </a:xfrm>
              <a:custGeom>
                <a:avLst/>
                <a:gdLst>
                  <a:gd name="T0" fmla="*/ 0 w 1200"/>
                  <a:gd name="T1" fmla="*/ 0 h 359"/>
                  <a:gd name="T2" fmla="*/ 375 w 1200"/>
                  <a:gd name="T3" fmla="*/ 39 h 359"/>
                  <a:gd name="T4" fmla="*/ 903 w 1200"/>
                  <a:gd name="T5" fmla="*/ 92 h 359"/>
                  <a:gd name="T6" fmla="*/ 1102 w 1200"/>
                  <a:gd name="T7" fmla="*/ 115 h 359"/>
                  <a:gd name="T8" fmla="*/ 1102 w 1200"/>
                  <a:gd name="T9" fmla="*/ 330 h 359"/>
                  <a:gd name="T10" fmla="*/ 558 w 1200"/>
                  <a:gd name="T11" fmla="*/ 330 h 359"/>
                  <a:gd name="T12" fmla="*/ 168 w 1200"/>
                  <a:gd name="T13" fmla="*/ 245 h 359"/>
                  <a:gd name="T14" fmla="*/ 39 w 1200"/>
                  <a:gd name="T15" fmla="*/ 146 h 359"/>
                  <a:gd name="T16" fmla="*/ 0 w 1200"/>
                  <a:gd name="T17" fmla="*/ 0 h 35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00"/>
                  <a:gd name="T28" fmla="*/ 0 h 359"/>
                  <a:gd name="T29" fmla="*/ 1200 w 1200"/>
                  <a:gd name="T30" fmla="*/ 359 h 35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00" h="359">
                    <a:moveTo>
                      <a:pt x="0" y="0"/>
                    </a:moveTo>
                    <a:lnTo>
                      <a:pt x="408" y="42"/>
                    </a:lnTo>
                    <a:lnTo>
                      <a:pt x="983" y="100"/>
                    </a:lnTo>
                    <a:lnTo>
                      <a:pt x="1200" y="125"/>
                    </a:lnTo>
                    <a:lnTo>
                      <a:pt x="1200" y="359"/>
                    </a:lnTo>
                    <a:lnTo>
                      <a:pt x="608" y="359"/>
                    </a:lnTo>
                    <a:lnTo>
                      <a:pt x="183" y="267"/>
                    </a:lnTo>
                    <a:lnTo>
                      <a:pt x="42" y="159"/>
                    </a:lnTo>
                    <a:lnTo>
                      <a:pt x="0" y="0"/>
                    </a:lnTo>
                    <a:close/>
                  </a:path>
                </a:pathLst>
              </a:custGeom>
              <a:solidFill>
                <a:srgbClr val="E0C606"/>
              </a:solidFill>
              <a:ln w="9525">
                <a:solidFill>
                  <a:schemeClr val="tx1"/>
                </a:solidFill>
                <a:round/>
                <a:headEnd/>
                <a:tailEnd/>
              </a:ln>
            </p:spPr>
            <p:txBody>
              <a:bodyPr wrap="none" anchor="ctr"/>
              <a:lstStyle/>
              <a:p>
                <a:endParaRPr lang="en-US" dirty="0"/>
              </a:p>
            </p:txBody>
          </p:sp>
          <p:sp>
            <p:nvSpPr>
              <p:cNvPr id="11299" name="Freeform 9"/>
              <p:cNvSpPr>
                <a:spLocks noChangeAspect="1"/>
              </p:cNvSpPr>
              <p:nvPr/>
            </p:nvSpPr>
            <p:spPr bwMode="auto">
              <a:xfrm>
                <a:off x="635" y="1813"/>
                <a:ext cx="1890" cy="329"/>
              </a:xfrm>
              <a:custGeom>
                <a:avLst/>
                <a:gdLst>
                  <a:gd name="T0" fmla="*/ 405 w 2058"/>
                  <a:gd name="T1" fmla="*/ 191 h 358"/>
                  <a:gd name="T2" fmla="*/ 1048 w 2058"/>
                  <a:gd name="T3" fmla="*/ 267 h 358"/>
                  <a:gd name="T4" fmla="*/ 1507 w 2058"/>
                  <a:gd name="T5" fmla="*/ 306 h 358"/>
                  <a:gd name="T6" fmla="*/ 1890 w 2058"/>
                  <a:gd name="T7" fmla="*/ 329 h 358"/>
                  <a:gd name="T8" fmla="*/ 1890 w 2058"/>
                  <a:gd name="T9" fmla="*/ 107 h 358"/>
                  <a:gd name="T10" fmla="*/ 1553 w 2058"/>
                  <a:gd name="T11" fmla="*/ 99 h 358"/>
                  <a:gd name="T12" fmla="*/ 1033 w 2058"/>
                  <a:gd name="T13" fmla="*/ 76 h 358"/>
                  <a:gd name="T14" fmla="*/ 666 w 2058"/>
                  <a:gd name="T15" fmla="*/ 53 h 358"/>
                  <a:gd name="T16" fmla="*/ 276 w 2058"/>
                  <a:gd name="T17" fmla="*/ 15 h 358"/>
                  <a:gd name="T18" fmla="*/ 0 w 2058"/>
                  <a:gd name="T19" fmla="*/ 0 h 358"/>
                  <a:gd name="T20" fmla="*/ 23 w 2058"/>
                  <a:gd name="T21" fmla="*/ 230 h 358"/>
                  <a:gd name="T22" fmla="*/ 405 w 2058"/>
                  <a:gd name="T23" fmla="*/ 191 h 3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058"/>
                  <a:gd name="T37" fmla="*/ 0 h 358"/>
                  <a:gd name="T38" fmla="*/ 2058 w 2058"/>
                  <a:gd name="T39" fmla="*/ 358 h 3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058" h="358">
                    <a:moveTo>
                      <a:pt x="441" y="208"/>
                    </a:moveTo>
                    <a:lnTo>
                      <a:pt x="1141" y="291"/>
                    </a:lnTo>
                    <a:lnTo>
                      <a:pt x="1641" y="333"/>
                    </a:lnTo>
                    <a:lnTo>
                      <a:pt x="2058" y="358"/>
                    </a:lnTo>
                    <a:lnTo>
                      <a:pt x="2058" y="116"/>
                    </a:lnTo>
                    <a:lnTo>
                      <a:pt x="1691" y="108"/>
                    </a:lnTo>
                    <a:lnTo>
                      <a:pt x="1125" y="83"/>
                    </a:lnTo>
                    <a:lnTo>
                      <a:pt x="725" y="58"/>
                    </a:lnTo>
                    <a:lnTo>
                      <a:pt x="300" y="16"/>
                    </a:lnTo>
                    <a:lnTo>
                      <a:pt x="0" y="0"/>
                    </a:lnTo>
                    <a:lnTo>
                      <a:pt x="25" y="250"/>
                    </a:lnTo>
                    <a:lnTo>
                      <a:pt x="441" y="208"/>
                    </a:lnTo>
                    <a:close/>
                  </a:path>
                </a:pathLst>
              </a:custGeom>
              <a:solidFill>
                <a:srgbClr val="E0C606"/>
              </a:solidFill>
              <a:ln w="9525">
                <a:solidFill>
                  <a:schemeClr val="tx1"/>
                </a:solidFill>
                <a:round/>
                <a:headEnd/>
                <a:tailEnd/>
              </a:ln>
            </p:spPr>
            <p:txBody>
              <a:bodyPr wrap="none" anchor="ctr"/>
              <a:lstStyle/>
              <a:p>
                <a:endParaRPr lang="en-US" dirty="0"/>
              </a:p>
            </p:txBody>
          </p:sp>
          <p:sp>
            <p:nvSpPr>
              <p:cNvPr id="11300" name="Freeform 10"/>
              <p:cNvSpPr>
                <a:spLocks noChangeAspect="1"/>
              </p:cNvSpPr>
              <p:nvPr/>
            </p:nvSpPr>
            <p:spPr bwMode="auto">
              <a:xfrm>
                <a:off x="566" y="1469"/>
                <a:ext cx="1966" cy="260"/>
              </a:xfrm>
              <a:custGeom>
                <a:avLst/>
                <a:gdLst>
                  <a:gd name="T0" fmla="*/ 1952 w 2191"/>
                  <a:gd name="T1" fmla="*/ 260 h 283"/>
                  <a:gd name="T2" fmla="*/ 1234 w 2191"/>
                  <a:gd name="T3" fmla="*/ 237 h 283"/>
                  <a:gd name="T4" fmla="*/ 471 w 2191"/>
                  <a:gd name="T5" fmla="*/ 198 h 283"/>
                  <a:gd name="T6" fmla="*/ 0 w 2191"/>
                  <a:gd name="T7" fmla="*/ 138 h 283"/>
                  <a:gd name="T8" fmla="*/ 0 w 2191"/>
                  <a:gd name="T9" fmla="*/ 0 h 283"/>
                  <a:gd name="T10" fmla="*/ 351 w 2191"/>
                  <a:gd name="T11" fmla="*/ 30 h 283"/>
                  <a:gd name="T12" fmla="*/ 1024 w 2191"/>
                  <a:gd name="T13" fmla="*/ 76 h 283"/>
                  <a:gd name="T14" fmla="*/ 1645 w 2191"/>
                  <a:gd name="T15" fmla="*/ 107 h 283"/>
                  <a:gd name="T16" fmla="*/ 1966 w 2191"/>
                  <a:gd name="T17" fmla="*/ 122 h 283"/>
                  <a:gd name="T18" fmla="*/ 1952 w 2191"/>
                  <a:gd name="T19" fmla="*/ 260 h 28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91"/>
                  <a:gd name="T31" fmla="*/ 0 h 283"/>
                  <a:gd name="T32" fmla="*/ 2191 w 2191"/>
                  <a:gd name="T33" fmla="*/ 283 h 28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91" h="283">
                    <a:moveTo>
                      <a:pt x="2175" y="283"/>
                    </a:moveTo>
                    <a:lnTo>
                      <a:pt x="1375" y="258"/>
                    </a:lnTo>
                    <a:lnTo>
                      <a:pt x="525" y="216"/>
                    </a:lnTo>
                    <a:lnTo>
                      <a:pt x="0" y="150"/>
                    </a:lnTo>
                    <a:lnTo>
                      <a:pt x="0" y="0"/>
                    </a:lnTo>
                    <a:lnTo>
                      <a:pt x="391" y="33"/>
                    </a:lnTo>
                    <a:lnTo>
                      <a:pt x="1141" y="83"/>
                    </a:lnTo>
                    <a:lnTo>
                      <a:pt x="1833" y="116"/>
                    </a:lnTo>
                    <a:lnTo>
                      <a:pt x="2191" y="133"/>
                    </a:lnTo>
                    <a:lnTo>
                      <a:pt x="2175" y="283"/>
                    </a:lnTo>
                    <a:close/>
                  </a:path>
                </a:pathLst>
              </a:custGeom>
              <a:solidFill>
                <a:srgbClr val="E0C606"/>
              </a:solidFill>
              <a:ln w="9525">
                <a:solidFill>
                  <a:schemeClr val="tx1"/>
                </a:solidFill>
                <a:round/>
                <a:headEnd/>
                <a:tailEnd/>
              </a:ln>
            </p:spPr>
            <p:txBody>
              <a:bodyPr wrap="none" anchor="ctr"/>
              <a:lstStyle/>
              <a:p>
                <a:endParaRPr lang="en-US" dirty="0"/>
              </a:p>
            </p:txBody>
          </p:sp>
          <p:sp>
            <p:nvSpPr>
              <p:cNvPr id="11301" name="Freeform 11" descr="Large confetti"/>
              <p:cNvSpPr>
                <a:spLocks noChangeAspect="1"/>
              </p:cNvSpPr>
              <p:nvPr/>
            </p:nvSpPr>
            <p:spPr bwMode="auto">
              <a:xfrm>
                <a:off x="558" y="1767"/>
                <a:ext cx="1974" cy="864"/>
              </a:xfrm>
              <a:custGeom>
                <a:avLst/>
                <a:gdLst>
                  <a:gd name="T0" fmla="*/ 0 w 2150"/>
                  <a:gd name="T1" fmla="*/ 0 h 941"/>
                  <a:gd name="T2" fmla="*/ 0 w 2150"/>
                  <a:gd name="T3" fmla="*/ 864 h 941"/>
                  <a:gd name="T4" fmla="*/ 1974 w 2150"/>
                  <a:gd name="T5" fmla="*/ 864 h 941"/>
                  <a:gd name="T6" fmla="*/ 1974 w 2150"/>
                  <a:gd name="T7" fmla="*/ 673 h 941"/>
                  <a:gd name="T8" fmla="*/ 1813 w 2150"/>
                  <a:gd name="T9" fmla="*/ 657 h 941"/>
                  <a:gd name="T10" fmla="*/ 1531 w 2150"/>
                  <a:gd name="T11" fmla="*/ 666 h 941"/>
                  <a:gd name="T12" fmla="*/ 1354 w 2150"/>
                  <a:gd name="T13" fmla="*/ 574 h 941"/>
                  <a:gd name="T14" fmla="*/ 1202 w 2150"/>
                  <a:gd name="T15" fmla="*/ 543 h 941"/>
                  <a:gd name="T16" fmla="*/ 1003 w 2150"/>
                  <a:gd name="T17" fmla="*/ 535 h 941"/>
                  <a:gd name="T18" fmla="*/ 895 w 2150"/>
                  <a:gd name="T19" fmla="*/ 443 h 941"/>
                  <a:gd name="T20" fmla="*/ 773 w 2150"/>
                  <a:gd name="T21" fmla="*/ 390 h 941"/>
                  <a:gd name="T22" fmla="*/ 666 w 2150"/>
                  <a:gd name="T23" fmla="*/ 382 h 941"/>
                  <a:gd name="T24" fmla="*/ 528 w 2150"/>
                  <a:gd name="T25" fmla="*/ 252 h 941"/>
                  <a:gd name="T26" fmla="*/ 429 w 2150"/>
                  <a:gd name="T27" fmla="*/ 198 h 941"/>
                  <a:gd name="T28" fmla="*/ 314 w 2150"/>
                  <a:gd name="T29" fmla="*/ 168 h 941"/>
                  <a:gd name="T30" fmla="*/ 230 w 2150"/>
                  <a:gd name="T31" fmla="*/ 69 h 941"/>
                  <a:gd name="T32" fmla="*/ 0 w 2150"/>
                  <a:gd name="T33" fmla="*/ 0 h 9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0"/>
                  <a:gd name="T52" fmla="*/ 0 h 941"/>
                  <a:gd name="T53" fmla="*/ 2150 w 2150"/>
                  <a:gd name="T54" fmla="*/ 941 h 9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0" h="941">
                    <a:moveTo>
                      <a:pt x="0" y="0"/>
                    </a:moveTo>
                    <a:lnTo>
                      <a:pt x="0" y="941"/>
                    </a:lnTo>
                    <a:lnTo>
                      <a:pt x="2150" y="941"/>
                    </a:lnTo>
                    <a:lnTo>
                      <a:pt x="2150" y="733"/>
                    </a:lnTo>
                    <a:lnTo>
                      <a:pt x="1975" y="716"/>
                    </a:lnTo>
                    <a:lnTo>
                      <a:pt x="1667" y="725"/>
                    </a:lnTo>
                    <a:lnTo>
                      <a:pt x="1475" y="625"/>
                    </a:lnTo>
                    <a:lnTo>
                      <a:pt x="1309" y="591"/>
                    </a:lnTo>
                    <a:lnTo>
                      <a:pt x="1092" y="583"/>
                    </a:lnTo>
                    <a:lnTo>
                      <a:pt x="975" y="483"/>
                    </a:lnTo>
                    <a:lnTo>
                      <a:pt x="842" y="425"/>
                    </a:lnTo>
                    <a:lnTo>
                      <a:pt x="725" y="416"/>
                    </a:lnTo>
                    <a:lnTo>
                      <a:pt x="575" y="275"/>
                    </a:lnTo>
                    <a:lnTo>
                      <a:pt x="467" y="216"/>
                    </a:lnTo>
                    <a:lnTo>
                      <a:pt x="342" y="183"/>
                    </a:lnTo>
                    <a:lnTo>
                      <a:pt x="250" y="75"/>
                    </a:lnTo>
                    <a:lnTo>
                      <a:pt x="0" y="0"/>
                    </a:lnTo>
                    <a:close/>
                  </a:path>
                </a:pathLst>
              </a:custGeom>
              <a:pattFill prst="lgConfetti">
                <a:fgClr>
                  <a:srgbClr val="FF6600"/>
                </a:fgClr>
                <a:bgClr>
                  <a:srgbClr val="FF9900"/>
                </a:bgClr>
              </a:pattFill>
              <a:ln w="28575" cmpd="sng">
                <a:solidFill>
                  <a:schemeClr val="tx1"/>
                </a:solidFill>
                <a:round/>
                <a:headEnd/>
                <a:tailEnd/>
              </a:ln>
            </p:spPr>
            <p:txBody>
              <a:bodyPr wrap="none" anchor="ctr"/>
              <a:lstStyle/>
              <a:p>
                <a:endParaRPr lang="en-US" dirty="0"/>
              </a:p>
            </p:txBody>
          </p:sp>
          <p:sp>
            <p:nvSpPr>
              <p:cNvPr id="11302" name="Freeform 12"/>
              <p:cNvSpPr>
                <a:spLocks noChangeAspect="1"/>
              </p:cNvSpPr>
              <p:nvPr/>
            </p:nvSpPr>
            <p:spPr bwMode="auto">
              <a:xfrm>
                <a:off x="1446" y="2195"/>
                <a:ext cx="1086" cy="115"/>
              </a:xfrm>
              <a:custGeom>
                <a:avLst/>
                <a:gdLst>
                  <a:gd name="T0" fmla="*/ 0 w 1183"/>
                  <a:gd name="T1" fmla="*/ 0 h 125"/>
                  <a:gd name="T2" fmla="*/ 360 w 1183"/>
                  <a:gd name="T3" fmla="*/ 46 h 125"/>
                  <a:gd name="T4" fmla="*/ 1086 w 1183"/>
                  <a:gd name="T5" fmla="*/ 115 h 125"/>
                  <a:gd name="T6" fmla="*/ 0 60000 65536"/>
                  <a:gd name="T7" fmla="*/ 0 60000 65536"/>
                  <a:gd name="T8" fmla="*/ 0 60000 65536"/>
                  <a:gd name="T9" fmla="*/ 0 w 1183"/>
                  <a:gd name="T10" fmla="*/ 0 h 125"/>
                  <a:gd name="T11" fmla="*/ 1183 w 1183"/>
                  <a:gd name="T12" fmla="*/ 125 h 125"/>
                </a:gdLst>
                <a:ahLst/>
                <a:cxnLst>
                  <a:cxn ang="T6">
                    <a:pos x="T0" y="T1"/>
                  </a:cxn>
                  <a:cxn ang="T7">
                    <a:pos x="T2" y="T3"/>
                  </a:cxn>
                  <a:cxn ang="T8">
                    <a:pos x="T4" y="T5"/>
                  </a:cxn>
                </a:cxnLst>
                <a:rect l="T9" t="T10" r="T11" b="T12"/>
                <a:pathLst>
                  <a:path w="1183" h="125">
                    <a:moveTo>
                      <a:pt x="0" y="0"/>
                    </a:moveTo>
                    <a:cubicBezTo>
                      <a:pt x="97" y="14"/>
                      <a:pt x="195" y="29"/>
                      <a:pt x="392" y="50"/>
                    </a:cubicBezTo>
                    <a:cubicBezTo>
                      <a:pt x="589" y="71"/>
                      <a:pt x="886" y="98"/>
                      <a:pt x="1183" y="125"/>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1303" name="Freeform 13"/>
              <p:cNvSpPr>
                <a:spLocks noChangeAspect="1"/>
              </p:cNvSpPr>
              <p:nvPr/>
            </p:nvSpPr>
            <p:spPr bwMode="auto">
              <a:xfrm>
                <a:off x="1086" y="2004"/>
                <a:ext cx="1431" cy="145"/>
              </a:xfrm>
              <a:custGeom>
                <a:avLst/>
                <a:gdLst>
                  <a:gd name="T0" fmla="*/ 0 w 1559"/>
                  <a:gd name="T1" fmla="*/ 0 h 158"/>
                  <a:gd name="T2" fmla="*/ 490 w 1559"/>
                  <a:gd name="T3" fmla="*/ 69 h 158"/>
                  <a:gd name="T4" fmla="*/ 1079 w 1559"/>
                  <a:gd name="T5" fmla="*/ 122 h 158"/>
                  <a:gd name="T6" fmla="*/ 1431 w 1559"/>
                  <a:gd name="T7" fmla="*/ 145 h 158"/>
                  <a:gd name="T8" fmla="*/ 0 60000 65536"/>
                  <a:gd name="T9" fmla="*/ 0 60000 65536"/>
                  <a:gd name="T10" fmla="*/ 0 60000 65536"/>
                  <a:gd name="T11" fmla="*/ 0 60000 65536"/>
                  <a:gd name="T12" fmla="*/ 0 w 1559"/>
                  <a:gd name="T13" fmla="*/ 0 h 158"/>
                  <a:gd name="T14" fmla="*/ 1559 w 1559"/>
                  <a:gd name="T15" fmla="*/ 158 h 158"/>
                </a:gdLst>
                <a:ahLst/>
                <a:cxnLst>
                  <a:cxn ang="T8">
                    <a:pos x="T0" y="T1"/>
                  </a:cxn>
                  <a:cxn ang="T9">
                    <a:pos x="T2" y="T3"/>
                  </a:cxn>
                  <a:cxn ang="T10">
                    <a:pos x="T4" y="T5"/>
                  </a:cxn>
                  <a:cxn ang="T11">
                    <a:pos x="T6" y="T7"/>
                  </a:cxn>
                </a:cxnLst>
                <a:rect l="T12" t="T13" r="T14" b="T15"/>
                <a:pathLst>
                  <a:path w="1559" h="158">
                    <a:moveTo>
                      <a:pt x="0" y="0"/>
                    </a:moveTo>
                    <a:cubicBezTo>
                      <a:pt x="169" y="26"/>
                      <a:pt x="338" y="53"/>
                      <a:pt x="534" y="75"/>
                    </a:cubicBezTo>
                    <a:cubicBezTo>
                      <a:pt x="730" y="97"/>
                      <a:pt x="1004" y="119"/>
                      <a:pt x="1175" y="133"/>
                    </a:cubicBezTo>
                    <a:cubicBezTo>
                      <a:pt x="1346" y="147"/>
                      <a:pt x="1452" y="152"/>
                      <a:pt x="1559" y="158"/>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1304" name="Freeform 14"/>
              <p:cNvSpPr>
                <a:spLocks noChangeAspect="1"/>
              </p:cNvSpPr>
              <p:nvPr/>
            </p:nvSpPr>
            <p:spPr bwMode="auto">
              <a:xfrm>
                <a:off x="757" y="1828"/>
                <a:ext cx="1768" cy="107"/>
              </a:xfrm>
              <a:custGeom>
                <a:avLst/>
                <a:gdLst>
                  <a:gd name="T0" fmla="*/ 0 w 1925"/>
                  <a:gd name="T1" fmla="*/ 0 h 117"/>
                  <a:gd name="T2" fmla="*/ 643 w 1925"/>
                  <a:gd name="T3" fmla="*/ 54 h 117"/>
                  <a:gd name="T4" fmla="*/ 1178 w 1925"/>
                  <a:gd name="T5" fmla="*/ 77 h 117"/>
                  <a:gd name="T6" fmla="*/ 1768 w 1925"/>
                  <a:gd name="T7" fmla="*/ 107 h 117"/>
                  <a:gd name="T8" fmla="*/ 0 60000 65536"/>
                  <a:gd name="T9" fmla="*/ 0 60000 65536"/>
                  <a:gd name="T10" fmla="*/ 0 60000 65536"/>
                  <a:gd name="T11" fmla="*/ 0 60000 65536"/>
                  <a:gd name="T12" fmla="*/ 0 w 1925"/>
                  <a:gd name="T13" fmla="*/ 0 h 117"/>
                  <a:gd name="T14" fmla="*/ 1925 w 1925"/>
                  <a:gd name="T15" fmla="*/ 117 h 117"/>
                </a:gdLst>
                <a:ahLst/>
                <a:cxnLst>
                  <a:cxn ang="T8">
                    <a:pos x="T0" y="T1"/>
                  </a:cxn>
                  <a:cxn ang="T9">
                    <a:pos x="T2" y="T3"/>
                  </a:cxn>
                  <a:cxn ang="T10">
                    <a:pos x="T4" y="T5"/>
                  </a:cxn>
                  <a:cxn ang="T11">
                    <a:pos x="T6" y="T7"/>
                  </a:cxn>
                </a:cxnLst>
                <a:rect l="T12" t="T13" r="T14" b="T15"/>
                <a:pathLst>
                  <a:path w="1925" h="117">
                    <a:moveTo>
                      <a:pt x="0" y="0"/>
                    </a:moveTo>
                    <a:cubicBezTo>
                      <a:pt x="243" y="22"/>
                      <a:pt x="486" y="45"/>
                      <a:pt x="700" y="59"/>
                    </a:cubicBezTo>
                    <a:cubicBezTo>
                      <a:pt x="914" y="73"/>
                      <a:pt x="1079" y="74"/>
                      <a:pt x="1283" y="84"/>
                    </a:cubicBezTo>
                    <a:cubicBezTo>
                      <a:pt x="1487" y="94"/>
                      <a:pt x="1706" y="105"/>
                      <a:pt x="1925" y="117"/>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1305" name="Freeform 15"/>
              <p:cNvSpPr>
                <a:spLocks noChangeAspect="1"/>
              </p:cNvSpPr>
              <p:nvPr/>
            </p:nvSpPr>
            <p:spPr bwMode="auto">
              <a:xfrm>
                <a:off x="574" y="1607"/>
                <a:ext cx="1951" cy="129"/>
              </a:xfrm>
              <a:custGeom>
                <a:avLst/>
                <a:gdLst>
                  <a:gd name="T0" fmla="*/ 0 w 2125"/>
                  <a:gd name="T1" fmla="*/ 0 h 141"/>
                  <a:gd name="T2" fmla="*/ 413 w 2125"/>
                  <a:gd name="T3" fmla="*/ 60 h 141"/>
                  <a:gd name="T4" fmla="*/ 911 w 2125"/>
                  <a:gd name="T5" fmla="*/ 91 h 141"/>
                  <a:gd name="T6" fmla="*/ 1453 w 2125"/>
                  <a:gd name="T7" fmla="*/ 114 h 141"/>
                  <a:gd name="T8" fmla="*/ 1951 w 2125"/>
                  <a:gd name="T9" fmla="*/ 129 h 141"/>
                  <a:gd name="T10" fmla="*/ 0 60000 65536"/>
                  <a:gd name="T11" fmla="*/ 0 60000 65536"/>
                  <a:gd name="T12" fmla="*/ 0 60000 65536"/>
                  <a:gd name="T13" fmla="*/ 0 60000 65536"/>
                  <a:gd name="T14" fmla="*/ 0 60000 65536"/>
                  <a:gd name="T15" fmla="*/ 0 w 2125"/>
                  <a:gd name="T16" fmla="*/ 0 h 141"/>
                  <a:gd name="T17" fmla="*/ 2125 w 2125"/>
                  <a:gd name="T18" fmla="*/ 141 h 141"/>
                </a:gdLst>
                <a:ahLst/>
                <a:cxnLst>
                  <a:cxn ang="T10">
                    <a:pos x="T0" y="T1"/>
                  </a:cxn>
                  <a:cxn ang="T11">
                    <a:pos x="T2" y="T3"/>
                  </a:cxn>
                  <a:cxn ang="T12">
                    <a:pos x="T4" y="T5"/>
                  </a:cxn>
                  <a:cxn ang="T13">
                    <a:pos x="T6" y="T7"/>
                  </a:cxn>
                  <a:cxn ang="T14">
                    <a:pos x="T8" y="T9"/>
                  </a:cxn>
                </a:cxnLst>
                <a:rect l="T15" t="T16" r="T17" b="T18"/>
                <a:pathLst>
                  <a:path w="2125" h="141">
                    <a:moveTo>
                      <a:pt x="0" y="0"/>
                    </a:moveTo>
                    <a:cubicBezTo>
                      <a:pt x="142" y="24"/>
                      <a:pt x="285" y="49"/>
                      <a:pt x="450" y="66"/>
                    </a:cubicBezTo>
                    <a:cubicBezTo>
                      <a:pt x="615" y="83"/>
                      <a:pt x="803" y="90"/>
                      <a:pt x="992" y="100"/>
                    </a:cubicBezTo>
                    <a:cubicBezTo>
                      <a:pt x="1181" y="110"/>
                      <a:pt x="1394" y="118"/>
                      <a:pt x="1583" y="125"/>
                    </a:cubicBezTo>
                    <a:cubicBezTo>
                      <a:pt x="1772" y="132"/>
                      <a:pt x="1948" y="136"/>
                      <a:pt x="2125" y="141"/>
                    </a:cubicBezTo>
                  </a:path>
                </a:pathLst>
              </a:custGeom>
              <a:noFill/>
              <a:ln w="38100" cmpd="sng">
                <a:solidFill>
                  <a:schemeClr val="tx1"/>
                </a:solidFill>
                <a:round/>
                <a:headEnd/>
                <a:tailEnd/>
              </a:ln>
            </p:spPr>
            <p:txBody>
              <a:bodyPr wrap="none" anchor="ctr"/>
              <a:lstStyle/>
              <a:p>
                <a:endParaRPr lang="en-US" dirty="0"/>
              </a:p>
            </p:txBody>
          </p:sp>
          <p:sp>
            <p:nvSpPr>
              <p:cNvPr id="11306" name="Freeform 16"/>
              <p:cNvSpPr>
                <a:spLocks noChangeAspect="1"/>
              </p:cNvSpPr>
              <p:nvPr/>
            </p:nvSpPr>
            <p:spPr bwMode="auto">
              <a:xfrm>
                <a:off x="574" y="1461"/>
                <a:ext cx="1943" cy="130"/>
              </a:xfrm>
              <a:custGeom>
                <a:avLst/>
                <a:gdLst>
                  <a:gd name="T0" fmla="*/ 0 w 2117"/>
                  <a:gd name="T1" fmla="*/ 0 h 142"/>
                  <a:gd name="T2" fmla="*/ 535 w 2117"/>
                  <a:gd name="T3" fmla="*/ 61 h 142"/>
                  <a:gd name="T4" fmla="*/ 1155 w 2117"/>
                  <a:gd name="T5" fmla="*/ 92 h 142"/>
                  <a:gd name="T6" fmla="*/ 1943 w 2117"/>
                  <a:gd name="T7" fmla="*/ 130 h 142"/>
                  <a:gd name="T8" fmla="*/ 0 60000 65536"/>
                  <a:gd name="T9" fmla="*/ 0 60000 65536"/>
                  <a:gd name="T10" fmla="*/ 0 60000 65536"/>
                  <a:gd name="T11" fmla="*/ 0 60000 65536"/>
                  <a:gd name="T12" fmla="*/ 0 w 2117"/>
                  <a:gd name="T13" fmla="*/ 0 h 142"/>
                  <a:gd name="T14" fmla="*/ 2117 w 2117"/>
                  <a:gd name="T15" fmla="*/ 142 h 142"/>
                </a:gdLst>
                <a:ahLst/>
                <a:cxnLst>
                  <a:cxn ang="T8">
                    <a:pos x="T0" y="T1"/>
                  </a:cxn>
                  <a:cxn ang="T9">
                    <a:pos x="T2" y="T3"/>
                  </a:cxn>
                  <a:cxn ang="T10">
                    <a:pos x="T4" y="T5"/>
                  </a:cxn>
                  <a:cxn ang="T11">
                    <a:pos x="T6" y="T7"/>
                  </a:cxn>
                </a:cxnLst>
                <a:rect l="T12" t="T13" r="T14" b="T15"/>
                <a:pathLst>
                  <a:path w="2117" h="142">
                    <a:moveTo>
                      <a:pt x="0" y="0"/>
                    </a:moveTo>
                    <a:cubicBezTo>
                      <a:pt x="186" y="25"/>
                      <a:pt x="373" y="50"/>
                      <a:pt x="583" y="67"/>
                    </a:cubicBezTo>
                    <a:cubicBezTo>
                      <a:pt x="793" y="84"/>
                      <a:pt x="1002" y="87"/>
                      <a:pt x="1258" y="100"/>
                    </a:cubicBezTo>
                    <a:cubicBezTo>
                      <a:pt x="1514" y="113"/>
                      <a:pt x="1815" y="127"/>
                      <a:pt x="2117" y="142"/>
                    </a:cubicBezTo>
                  </a:path>
                </a:pathLst>
              </a:custGeom>
              <a:noFill/>
              <a:ln w="38100" cmpd="sng">
                <a:solidFill>
                  <a:schemeClr val="tx1"/>
                </a:solidFill>
                <a:round/>
                <a:headEnd/>
                <a:tailEnd/>
              </a:ln>
            </p:spPr>
            <p:txBody>
              <a:bodyPr wrap="none" anchor="ctr"/>
              <a:lstStyle/>
              <a:p>
                <a:endParaRPr lang="en-US" dirty="0"/>
              </a:p>
            </p:txBody>
          </p:sp>
          <p:sp>
            <p:nvSpPr>
              <p:cNvPr id="11307" name="Text Box 17"/>
              <p:cNvSpPr txBox="1">
                <a:spLocks noChangeAspect="1" noChangeArrowheads="1"/>
              </p:cNvSpPr>
              <p:nvPr/>
            </p:nvSpPr>
            <p:spPr bwMode="auto">
              <a:xfrm>
                <a:off x="688" y="2204"/>
                <a:ext cx="533" cy="330"/>
              </a:xfrm>
              <a:prstGeom prst="rect">
                <a:avLst/>
              </a:prstGeom>
              <a:noFill/>
              <a:ln w="9525">
                <a:noFill/>
                <a:miter lim="800000"/>
                <a:headEnd/>
                <a:tailEnd/>
              </a:ln>
            </p:spPr>
            <p:txBody>
              <a:bodyPr wrap="none">
                <a:spAutoFit/>
              </a:bodyPr>
              <a:lstStyle/>
              <a:p>
                <a:r>
                  <a:rPr lang="en-US" sz="1400" dirty="0">
                    <a:latin typeface="Tahoma" pitchFamily="34" charset="0"/>
                  </a:rPr>
                  <a:t>Older </a:t>
                </a:r>
              </a:p>
              <a:p>
                <a:r>
                  <a:rPr lang="en-US" sz="1400" dirty="0">
                    <a:latin typeface="Tahoma" pitchFamily="34" charset="0"/>
                  </a:rPr>
                  <a:t>     Beds</a:t>
                </a:r>
              </a:p>
            </p:txBody>
          </p:sp>
        </p:grpSp>
        <p:sp>
          <p:nvSpPr>
            <p:cNvPr id="11295" name="Text Box 18"/>
            <p:cNvSpPr txBox="1">
              <a:spLocks noChangeArrowheads="1"/>
            </p:cNvSpPr>
            <p:nvPr/>
          </p:nvSpPr>
          <p:spPr bwMode="auto">
            <a:xfrm>
              <a:off x="1204" y="985"/>
              <a:ext cx="615" cy="291"/>
            </a:xfrm>
            <a:prstGeom prst="rect">
              <a:avLst/>
            </a:prstGeom>
            <a:noFill/>
            <a:ln w="9525">
              <a:noFill/>
              <a:miter lim="800000"/>
              <a:headEnd/>
              <a:tailEnd/>
            </a:ln>
          </p:spPr>
          <p:txBody>
            <a:bodyPr wrap="none">
              <a:spAutoFit/>
            </a:bodyPr>
            <a:lstStyle/>
            <a:p>
              <a:r>
                <a:rPr lang="en-US" dirty="0">
                  <a:latin typeface="Tahoma" pitchFamily="34" charset="0"/>
                </a:rPr>
                <a:t>Onlap</a:t>
              </a:r>
            </a:p>
          </p:txBody>
        </p:sp>
        <p:sp>
          <p:nvSpPr>
            <p:cNvPr id="11296" name="Text Box 19"/>
            <p:cNvSpPr txBox="1">
              <a:spLocks noChangeArrowheads="1"/>
            </p:cNvSpPr>
            <p:nvPr/>
          </p:nvSpPr>
          <p:spPr bwMode="auto">
            <a:xfrm>
              <a:off x="671" y="2818"/>
              <a:ext cx="1567" cy="523"/>
            </a:xfrm>
            <a:prstGeom prst="rect">
              <a:avLst/>
            </a:prstGeom>
            <a:noFill/>
            <a:ln w="9525">
              <a:noFill/>
              <a:miter lim="800000"/>
              <a:headEnd/>
              <a:tailEnd/>
            </a:ln>
          </p:spPr>
          <p:txBody>
            <a:bodyPr wrap="none">
              <a:spAutoFit/>
            </a:bodyPr>
            <a:lstStyle/>
            <a:p>
              <a:r>
                <a:rPr lang="en-US" sz="1600" i="1" dirty="0">
                  <a:latin typeface="Tahoma" pitchFamily="34" charset="0"/>
                </a:rPr>
                <a:t>Onlap</a:t>
              </a:r>
              <a:r>
                <a:rPr lang="en-US" sz="1600" dirty="0">
                  <a:latin typeface="Tahoma" pitchFamily="34" charset="0"/>
                </a:rPr>
                <a:t>: Younger strata </a:t>
              </a:r>
            </a:p>
            <a:p>
              <a:r>
                <a:rPr lang="en-US" sz="1600" dirty="0">
                  <a:latin typeface="Tahoma" pitchFamily="34" charset="0"/>
                </a:rPr>
                <a:t>   terminate against more</a:t>
              </a:r>
            </a:p>
            <a:p>
              <a:r>
                <a:rPr lang="en-US" sz="1600" dirty="0">
                  <a:latin typeface="Tahoma" pitchFamily="34" charset="0"/>
                </a:rPr>
                <a:t>   inclined older strata </a:t>
              </a:r>
            </a:p>
          </p:txBody>
        </p:sp>
      </p:grpSp>
      <p:grpSp>
        <p:nvGrpSpPr>
          <p:cNvPr id="4" name="Group 20"/>
          <p:cNvGrpSpPr>
            <a:grpSpLocks/>
          </p:cNvGrpSpPr>
          <p:nvPr/>
        </p:nvGrpSpPr>
        <p:grpSpPr bwMode="auto">
          <a:xfrm>
            <a:off x="5087938" y="1563688"/>
            <a:ext cx="3133725" cy="3740150"/>
            <a:chOff x="3205" y="985"/>
            <a:chExt cx="1974" cy="2356"/>
          </a:xfrm>
        </p:grpSpPr>
        <p:grpSp>
          <p:nvGrpSpPr>
            <p:cNvPr id="5" name="Group 21"/>
            <p:cNvGrpSpPr>
              <a:grpSpLocks noChangeAspect="1"/>
            </p:cNvGrpSpPr>
            <p:nvPr/>
          </p:nvGrpSpPr>
          <p:grpSpPr bwMode="auto">
            <a:xfrm>
              <a:off x="3205" y="1292"/>
              <a:ext cx="1974" cy="1355"/>
              <a:chOff x="3205" y="1258"/>
              <a:chExt cx="2150" cy="1474"/>
            </a:xfrm>
          </p:grpSpPr>
          <p:sp>
            <p:nvSpPr>
              <p:cNvPr id="11281" name="Rectangle 22"/>
              <p:cNvSpPr>
                <a:spLocks noChangeAspect="1" noChangeArrowheads="1"/>
              </p:cNvSpPr>
              <p:nvPr/>
            </p:nvSpPr>
            <p:spPr bwMode="auto">
              <a:xfrm>
                <a:off x="3206" y="1262"/>
                <a:ext cx="2137" cy="1450"/>
              </a:xfrm>
              <a:prstGeom prst="rect">
                <a:avLst/>
              </a:prstGeom>
              <a:solidFill>
                <a:srgbClr val="FFCC66"/>
              </a:solidFill>
              <a:ln w="9525">
                <a:solidFill>
                  <a:schemeClr val="tx1"/>
                </a:solidFill>
                <a:miter lim="800000"/>
                <a:headEnd/>
                <a:tailEnd/>
              </a:ln>
            </p:spPr>
            <p:txBody>
              <a:bodyPr wrap="none" anchor="ctr"/>
              <a:lstStyle/>
              <a:p>
                <a:endParaRPr lang="en-US" dirty="0"/>
              </a:p>
            </p:txBody>
          </p:sp>
          <p:sp>
            <p:nvSpPr>
              <p:cNvPr id="11282" name="Freeform 23"/>
              <p:cNvSpPr>
                <a:spLocks noChangeAspect="1"/>
              </p:cNvSpPr>
              <p:nvPr/>
            </p:nvSpPr>
            <p:spPr bwMode="auto">
              <a:xfrm>
                <a:off x="3208" y="2209"/>
                <a:ext cx="1209" cy="466"/>
              </a:xfrm>
              <a:custGeom>
                <a:avLst/>
                <a:gdLst>
                  <a:gd name="T0" fmla="*/ 0 w 1209"/>
                  <a:gd name="T1" fmla="*/ 375 h 466"/>
                  <a:gd name="T2" fmla="*/ 0 w 1209"/>
                  <a:gd name="T3" fmla="*/ 0 h 466"/>
                  <a:gd name="T4" fmla="*/ 184 w 1209"/>
                  <a:gd name="T5" fmla="*/ 91 h 466"/>
                  <a:gd name="T6" fmla="*/ 517 w 1209"/>
                  <a:gd name="T7" fmla="*/ 216 h 466"/>
                  <a:gd name="T8" fmla="*/ 1009 w 1209"/>
                  <a:gd name="T9" fmla="*/ 291 h 466"/>
                  <a:gd name="T10" fmla="*/ 1209 w 1209"/>
                  <a:gd name="T11" fmla="*/ 375 h 466"/>
                  <a:gd name="T12" fmla="*/ 1034 w 1209"/>
                  <a:gd name="T13" fmla="*/ 466 h 466"/>
                  <a:gd name="T14" fmla="*/ 0 60000 65536"/>
                  <a:gd name="T15" fmla="*/ 0 60000 65536"/>
                  <a:gd name="T16" fmla="*/ 0 60000 65536"/>
                  <a:gd name="T17" fmla="*/ 0 60000 65536"/>
                  <a:gd name="T18" fmla="*/ 0 60000 65536"/>
                  <a:gd name="T19" fmla="*/ 0 60000 65536"/>
                  <a:gd name="T20" fmla="*/ 0 60000 65536"/>
                  <a:gd name="T21" fmla="*/ 0 w 1209"/>
                  <a:gd name="T22" fmla="*/ 0 h 466"/>
                  <a:gd name="T23" fmla="*/ 1209 w 1209"/>
                  <a:gd name="T24" fmla="*/ 466 h 4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466">
                    <a:moveTo>
                      <a:pt x="0" y="375"/>
                    </a:moveTo>
                    <a:lnTo>
                      <a:pt x="0" y="0"/>
                    </a:lnTo>
                    <a:lnTo>
                      <a:pt x="184" y="91"/>
                    </a:lnTo>
                    <a:lnTo>
                      <a:pt x="517" y="216"/>
                    </a:lnTo>
                    <a:lnTo>
                      <a:pt x="1009" y="291"/>
                    </a:lnTo>
                    <a:lnTo>
                      <a:pt x="1209" y="375"/>
                    </a:lnTo>
                    <a:lnTo>
                      <a:pt x="1034" y="466"/>
                    </a:lnTo>
                  </a:path>
                </a:pathLst>
              </a:custGeom>
              <a:solidFill>
                <a:srgbClr val="E0C606"/>
              </a:solidFill>
              <a:ln w="9525">
                <a:solidFill>
                  <a:schemeClr val="tx1"/>
                </a:solidFill>
                <a:round/>
                <a:headEnd/>
                <a:tailEnd/>
              </a:ln>
            </p:spPr>
            <p:txBody>
              <a:bodyPr wrap="none" anchor="ctr"/>
              <a:lstStyle/>
              <a:p>
                <a:endParaRPr lang="en-US" dirty="0"/>
              </a:p>
            </p:txBody>
          </p:sp>
          <p:sp>
            <p:nvSpPr>
              <p:cNvPr id="11283" name="Freeform 24"/>
              <p:cNvSpPr>
                <a:spLocks noChangeAspect="1"/>
              </p:cNvSpPr>
              <p:nvPr/>
            </p:nvSpPr>
            <p:spPr bwMode="auto">
              <a:xfrm>
                <a:off x="3208" y="1592"/>
                <a:ext cx="1901" cy="842"/>
              </a:xfrm>
              <a:custGeom>
                <a:avLst/>
                <a:gdLst>
                  <a:gd name="T0" fmla="*/ 9 w 1901"/>
                  <a:gd name="T1" fmla="*/ 325 h 842"/>
                  <a:gd name="T2" fmla="*/ 342 w 1901"/>
                  <a:gd name="T3" fmla="*/ 483 h 842"/>
                  <a:gd name="T4" fmla="*/ 834 w 1901"/>
                  <a:gd name="T5" fmla="*/ 658 h 842"/>
                  <a:gd name="T6" fmla="*/ 1326 w 1901"/>
                  <a:gd name="T7" fmla="*/ 775 h 842"/>
                  <a:gd name="T8" fmla="*/ 1676 w 1901"/>
                  <a:gd name="T9" fmla="*/ 842 h 842"/>
                  <a:gd name="T10" fmla="*/ 1901 w 1901"/>
                  <a:gd name="T11" fmla="*/ 742 h 842"/>
                  <a:gd name="T12" fmla="*/ 1651 w 1901"/>
                  <a:gd name="T13" fmla="*/ 642 h 842"/>
                  <a:gd name="T14" fmla="*/ 1084 w 1901"/>
                  <a:gd name="T15" fmla="*/ 475 h 842"/>
                  <a:gd name="T16" fmla="*/ 559 w 1901"/>
                  <a:gd name="T17" fmla="*/ 267 h 842"/>
                  <a:gd name="T18" fmla="*/ 0 w 1901"/>
                  <a:gd name="T19" fmla="*/ 0 h 842"/>
                  <a:gd name="T20" fmla="*/ 9 w 1901"/>
                  <a:gd name="T21" fmla="*/ 325 h 8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01"/>
                  <a:gd name="T34" fmla="*/ 0 h 842"/>
                  <a:gd name="T35" fmla="*/ 1901 w 1901"/>
                  <a:gd name="T36" fmla="*/ 842 h 84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01" h="842">
                    <a:moveTo>
                      <a:pt x="9" y="325"/>
                    </a:moveTo>
                    <a:lnTo>
                      <a:pt x="342" y="483"/>
                    </a:lnTo>
                    <a:lnTo>
                      <a:pt x="834" y="658"/>
                    </a:lnTo>
                    <a:lnTo>
                      <a:pt x="1326" y="775"/>
                    </a:lnTo>
                    <a:lnTo>
                      <a:pt x="1676" y="842"/>
                    </a:lnTo>
                    <a:lnTo>
                      <a:pt x="1901" y="742"/>
                    </a:lnTo>
                    <a:lnTo>
                      <a:pt x="1651" y="642"/>
                    </a:lnTo>
                    <a:lnTo>
                      <a:pt x="1084" y="475"/>
                    </a:lnTo>
                    <a:lnTo>
                      <a:pt x="559" y="267"/>
                    </a:lnTo>
                    <a:lnTo>
                      <a:pt x="0" y="0"/>
                    </a:lnTo>
                    <a:lnTo>
                      <a:pt x="9" y="325"/>
                    </a:lnTo>
                    <a:close/>
                  </a:path>
                </a:pathLst>
              </a:custGeom>
              <a:solidFill>
                <a:srgbClr val="E0C606"/>
              </a:solidFill>
              <a:ln w="9525">
                <a:solidFill>
                  <a:schemeClr val="tx1"/>
                </a:solidFill>
                <a:round/>
                <a:headEnd/>
                <a:tailEnd/>
              </a:ln>
            </p:spPr>
            <p:txBody>
              <a:bodyPr wrap="none" anchor="ctr"/>
              <a:lstStyle/>
              <a:p>
                <a:endParaRPr lang="en-US" dirty="0"/>
              </a:p>
            </p:txBody>
          </p:sp>
          <p:sp>
            <p:nvSpPr>
              <p:cNvPr id="11284" name="Freeform 25"/>
              <p:cNvSpPr>
                <a:spLocks noChangeAspect="1"/>
              </p:cNvSpPr>
              <p:nvPr/>
            </p:nvSpPr>
            <p:spPr bwMode="auto">
              <a:xfrm>
                <a:off x="3250" y="1258"/>
                <a:ext cx="2091" cy="959"/>
              </a:xfrm>
              <a:custGeom>
                <a:avLst/>
                <a:gdLst>
                  <a:gd name="T0" fmla="*/ 0 w 2100"/>
                  <a:gd name="T1" fmla="*/ 9 h 959"/>
                  <a:gd name="T2" fmla="*/ 540 w 2100"/>
                  <a:gd name="T3" fmla="*/ 317 h 959"/>
                  <a:gd name="T4" fmla="*/ 1278 w 2100"/>
                  <a:gd name="T5" fmla="*/ 626 h 959"/>
                  <a:gd name="T6" fmla="*/ 2008 w 2100"/>
                  <a:gd name="T7" fmla="*/ 959 h 959"/>
                  <a:gd name="T8" fmla="*/ 2091 w 2100"/>
                  <a:gd name="T9" fmla="*/ 959 h 959"/>
                  <a:gd name="T10" fmla="*/ 2091 w 2100"/>
                  <a:gd name="T11" fmla="*/ 617 h 959"/>
                  <a:gd name="T12" fmla="*/ 1685 w 2100"/>
                  <a:gd name="T13" fmla="*/ 484 h 959"/>
                  <a:gd name="T14" fmla="*/ 1303 w 2100"/>
                  <a:gd name="T15" fmla="*/ 317 h 959"/>
                  <a:gd name="T16" fmla="*/ 1005 w 2100"/>
                  <a:gd name="T17" fmla="*/ 184 h 959"/>
                  <a:gd name="T18" fmla="*/ 756 w 2100"/>
                  <a:gd name="T19" fmla="*/ 76 h 959"/>
                  <a:gd name="T20" fmla="*/ 606 w 2100"/>
                  <a:gd name="T21" fmla="*/ 0 h 959"/>
                  <a:gd name="T22" fmla="*/ 0 w 2100"/>
                  <a:gd name="T23" fmla="*/ 9 h 95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100"/>
                  <a:gd name="T37" fmla="*/ 0 h 959"/>
                  <a:gd name="T38" fmla="*/ 2100 w 2100"/>
                  <a:gd name="T39" fmla="*/ 959 h 95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00" h="959">
                    <a:moveTo>
                      <a:pt x="0" y="9"/>
                    </a:moveTo>
                    <a:lnTo>
                      <a:pt x="542" y="317"/>
                    </a:lnTo>
                    <a:lnTo>
                      <a:pt x="1284" y="626"/>
                    </a:lnTo>
                    <a:lnTo>
                      <a:pt x="2017" y="959"/>
                    </a:lnTo>
                    <a:lnTo>
                      <a:pt x="2100" y="959"/>
                    </a:lnTo>
                    <a:lnTo>
                      <a:pt x="2100" y="617"/>
                    </a:lnTo>
                    <a:lnTo>
                      <a:pt x="1692" y="484"/>
                    </a:lnTo>
                    <a:lnTo>
                      <a:pt x="1309" y="317"/>
                    </a:lnTo>
                    <a:lnTo>
                      <a:pt x="1009" y="184"/>
                    </a:lnTo>
                    <a:lnTo>
                      <a:pt x="759" y="76"/>
                    </a:lnTo>
                    <a:lnTo>
                      <a:pt x="609" y="0"/>
                    </a:lnTo>
                    <a:lnTo>
                      <a:pt x="0" y="9"/>
                    </a:lnTo>
                    <a:close/>
                  </a:path>
                </a:pathLst>
              </a:custGeom>
              <a:solidFill>
                <a:srgbClr val="E0C606"/>
              </a:solidFill>
              <a:ln w="9525">
                <a:noFill/>
                <a:round/>
                <a:headEnd/>
                <a:tailEnd/>
              </a:ln>
            </p:spPr>
            <p:txBody>
              <a:bodyPr wrap="none" anchor="ctr"/>
              <a:lstStyle/>
              <a:p>
                <a:endParaRPr lang="en-US" dirty="0"/>
              </a:p>
            </p:txBody>
          </p:sp>
          <p:sp>
            <p:nvSpPr>
              <p:cNvPr id="11285" name="Freeform 26" descr="Large confetti"/>
              <p:cNvSpPr>
                <a:spLocks noChangeAspect="1"/>
              </p:cNvSpPr>
              <p:nvPr/>
            </p:nvSpPr>
            <p:spPr bwMode="auto">
              <a:xfrm flipH="1">
                <a:off x="3205" y="2172"/>
                <a:ext cx="2150" cy="549"/>
              </a:xfrm>
              <a:custGeom>
                <a:avLst/>
                <a:gdLst>
                  <a:gd name="T0" fmla="*/ 0 w 2150"/>
                  <a:gd name="T1" fmla="*/ 0 h 941"/>
                  <a:gd name="T2" fmla="*/ 0 w 2150"/>
                  <a:gd name="T3" fmla="*/ 549 h 941"/>
                  <a:gd name="T4" fmla="*/ 2150 w 2150"/>
                  <a:gd name="T5" fmla="*/ 549 h 941"/>
                  <a:gd name="T6" fmla="*/ 2150 w 2150"/>
                  <a:gd name="T7" fmla="*/ 428 h 941"/>
                  <a:gd name="T8" fmla="*/ 1975 w 2150"/>
                  <a:gd name="T9" fmla="*/ 418 h 941"/>
                  <a:gd name="T10" fmla="*/ 1667 w 2150"/>
                  <a:gd name="T11" fmla="*/ 423 h 941"/>
                  <a:gd name="T12" fmla="*/ 1475 w 2150"/>
                  <a:gd name="T13" fmla="*/ 365 h 941"/>
                  <a:gd name="T14" fmla="*/ 1309 w 2150"/>
                  <a:gd name="T15" fmla="*/ 345 h 941"/>
                  <a:gd name="T16" fmla="*/ 1092 w 2150"/>
                  <a:gd name="T17" fmla="*/ 340 h 941"/>
                  <a:gd name="T18" fmla="*/ 975 w 2150"/>
                  <a:gd name="T19" fmla="*/ 282 h 941"/>
                  <a:gd name="T20" fmla="*/ 842 w 2150"/>
                  <a:gd name="T21" fmla="*/ 248 h 941"/>
                  <a:gd name="T22" fmla="*/ 725 w 2150"/>
                  <a:gd name="T23" fmla="*/ 243 h 941"/>
                  <a:gd name="T24" fmla="*/ 575 w 2150"/>
                  <a:gd name="T25" fmla="*/ 160 h 941"/>
                  <a:gd name="T26" fmla="*/ 467 w 2150"/>
                  <a:gd name="T27" fmla="*/ 126 h 941"/>
                  <a:gd name="T28" fmla="*/ 342 w 2150"/>
                  <a:gd name="T29" fmla="*/ 107 h 941"/>
                  <a:gd name="T30" fmla="*/ 250 w 2150"/>
                  <a:gd name="T31" fmla="*/ 44 h 941"/>
                  <a:gd name="T32" fmla="*/ 0 w 2150"/>
                  <a:gd name="T33" fmla="*/ 0 h 94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50"/>
                  <a:gd name="T52" fmla="*/ 0 h 941"/>
                  <a:gd name="T53" fmla="*/ 2150 w 2150"/>
                  <a:gd name="T54" fmla="*/ 941 h 94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50" h="941">
                    <a:moveTo>
                      <a:pt x="0" y="0"/>
                    </a:moveTo>
                    <a:lnTo>
                      <a:pt x="0" y="941"/>
                    </a:lnTo>
                    <a:lnTo>
                      <a:pt x="2150" y="941"/>
                    </a:lnTo>
                    <a:lnTo>
                      <a:pt x="2150" y="733"/>
                    </a:lnTo>
                    <a:lnTo>
                      <a:pt x="1975" y="716"/>
                    </a:lnTo>
                    <a:lnTo>
                      <a:pt x="1667" y="725"/>
                    </a:lnTo>
                    <a:lnTo>
                      <a:pt x="1475" y="625"/>
                    </a:lnTo>
                    <a:lnTo>
                      <a:pt x="1309" y="591"/>
                    </a:lnTo>
                    <a:lnTo>
                      <a:pt x="1092" y="583"/>
                    </a:lnTo>
                    <a:lnTo>
                      <a:pt x="975" y="483"/>
                    </a:lnTo>
                    <a:lnTo>
                      <a:pt x="842" y="425"/>
                    </a:lnTo>
                    <a:lnTo>
                      <a:pt x="725" y="416"/>
                    </a:lnTo>
                    <a:lnTo>
                      <a:pt x="575" y="275"/>
                    </a:lnTo>
                    <a:lnTo>
                      <a:pt x="467" y="216"/>
                    </a:lnTo>
                    <a:lnTo>
                      <a:pt x="342" y="183"/>
                    </a:lnTo>
                    <a:lnTo>
                      <a:pt x="250" y="75"/>
                    </a:lnTo>
                    <a:lnTo>
                      <a:pt x="0" y="0"/>
                    </a:lnTo>
                    <a:close/>
                  </a:path>
                </a:pathLst>
              </a:custGeom>
              <a:pattFill prst="lgConfetti">
                <a:fgClr>
                  <a:srgbClr val="FF6600"/>
                </a:fgClr>
                <a:bgClr>
                  <a:srgbClr val="FF9900"/>
                </a:bgClr>
              </a:pattFill>
              <a:ln w="28575" cmpd="sng">
                <a:solidFill>
                  <a:schemeClr val="tx1"/>
                </a:solidFill>
                <a:round/>
                <a:headEnd/>
                <a:tailEnd/>
              </a:ln>
            </p:spPr>
            <p:txBody>
              <a:bodyPr wrap="none" anchor="ctr"/>
              <a:lstStyle/>
              <a:p>
                <a:endParaRPr lang="en-US" dirty="0"/>
              </a:p>
            </p:txBody>
          </p:sp>
          <p:sp>
            <p:nvSpPr>
              <p:cNvPr id="11286" name="Text Box 27"/>
              <p:cNvSpPr txBox="1">
                <a:spLocks noChangeAspect="1" noChangeArrowheads="1"/>
              </p:cNvSpPr>
              <p:nvPr/>
            </p:nvSpPr>
            <p:spPr bwMode="auto">
              <a:xfrm>
                <a:off x="4765" y="2373"/>
                <a:ext cx="580" cy="359"/>
              </a:xfrm>
              <a:prstGeom prst="rect">
                <a:avLst/>
              </a:prstGeom>
              <a:noFill/>
              <a:ln w="9525">
                <a:noFill/>
                <a:miter lim="800000"/>
                <a:headEnd/>
                <a:tailEnd/>
              </a:ln>
            </p:spPr>
            <p:txBody>
              <a:bodyPr wrap="none">
                <a:spAutoFit/>
              </a:bodyPr>
              <a:lstStyle/>
              <a:p>
                <a:r>
                  <a:rPr lang="en-US" sz="1400" dirty="0">
                    <a:latin typeface="Tahoma" pitchFamily="34" charset="0"/>
                  </a:rPr>
                  <a:t>Older </a:t>
                </a:r>
              </a:p>
              <a:p>
                <a:r>
                  <a:rPr lang="en-US" sz="1400" dirty="0">
                    <a:latin typeface="Tahoma" pitchFamily="34" charset="0"/>
                  </a:rPr>
                  <a:t>     Beds</a:t>
                </a:r>
              </a:p>
            </p:txBody>
          </p:sp>
          <p:sp>
            <p:nvSpPr>
              <p:cNvPr id="11287" name="Freeform 28"/>
              <p:cNvSpPr>
                <a:spLocks noChangeAspect="1"/>
              </p:cNvSpPr>
              <p:nvPr/>
            </p:nvSpPr>
            <p:spPr bwMode="auto">
              <a:xfrm>
                <a:off x="4725" y="1258"/>
                <a:ext cx="617" cy="317"/>
              </a:xfrm>
              <a:custGeom>
                <a:avLst/>
                <a:gdLst>
                  <a:gd name="T0" fmla="*/ 0 w 617"/>
                  <a:gd name="T1" fmla="*/ 0 h 317"/>
                  <a:gd name="T2" fmla="*/ 284 w 617"/>
                  <a:gd name="T3" fmla="*/ 176 h 317"/>
                  <a:gd name="T4" fmla="*/ 617 w 617"/>
                  <a:gd name="T5" fmla="*/ 317 h 317"/>
                  <a:gd name="T6" fmla="*/ 617 w 617"/>
                  <a:gd name="T7" fmla="*/ 0 h 317"/>
                  <a:gd name="T8" fmla="*/ 0 w 617"/>
                  <a:gd name="T9" fmla="*/ 0 h 317"/>
                  <a:gd name="T10" fmla="*/ 0 60000 65536"/>
                  <a:gd name="T11" fmla="*/ 0 60000 65536"/>
                  <a:gd name="T12" fmla="*/ 0 60000 65536"/>
                  <a:gd name="T13" fmla="*/ 0 60000 65536"/>
                  <a:gd name="T14" fmla="*/ 0 60000 65536"/>
                  <a:gd name="T15" fmla="*/ 0 w 617"/>
                  <a:gd name="T16" fmla="*/ 0 h 317"/>
                  <a:gd name="T17" fmla="*/ 617 w 617"/>
                  <a:gd name="T18" fmla="*/ 317 h 317"/>
                </a:gdLst>
                <a:ahLst/>
                <a:cxnLst>
                  <a:cxn ang="T10">
                    <a:pos x="T0" y="T1"/>
                  </a:cxn>
                  <a:cxn ang="T11">
                    <a:pos x="T2" y="T3"/>
                  </a:cxn>
                  <a:cxn ang="T12">
                    <a:pos x="T4" y="T5"/>
                  </a:cxn>
                  <a:cxn ang="T13">
                    <a:pos x="T6" y="T7"/>
                  </a:cxn>
                  <a:cxn ang="T14">
                    <a:pos x="T8" y="T9"/>
                  </a:cxn>
                </a:cxnLst>
                <a:rect l="T15" t="T16" r="T17" b="T18"/>
                <a:pathLst>
                  <a:path w="617" h="317">
                    <a:moveTo>
                      <a:pt x="0" y="0"/>
                    </a:moveTo>
                    <a:lnTo>
                      <a:pt x="284" y="176"/>
                    </a:lnTo>
                    <a:lnTo>
                      <a:pt x="617" y="317"/>
                    </a:lnTo>
                    <a:lnTo>
                      <a:pt x="617" y="0"/>
                    </a:lnTo>
                    <a:lnTo>
                      <a:pt x="0" y="0"/>
                    </a:lnTo>
                    <a:close/>
                  </a:path>
                </a:pathLst>
              </a:custGeom>
              <a:solidFill>
                <a:srgbClr val="E0C606"/>
              </a:solidFill>
              <a:ln w="9525">
                <a:solidFill>
                  <a:schemeClr val="tx1"/>
                </a:solidFill>
                <a:round/>
                <a:headEnd/>
                <a:tailEnd/>
              </a:ln>
            </p:spPr>
            <p:txBody>
              <a:bodyPr wrap="none" anchor="ctr"/>
              <a:lstStyle/>
              <a:p>
                <a:endParaRPr lang="en-US" dirty="0"/>
              </a:p>
            </p:txBody>
          </p:sp>
          <p:sp>
            <p:nvSpPr>
              <p:cNvPr id="11288" name="Freeform 29"/>
              <p:cNvSpPr>
                <a:spLocks noChangeAspect="1"/>
              </p:cNvSpPr>
              <p:nvPr/>
            </p:nvSpPr>
            <p:spPr bwMode="auto">
              <a:xfrm>
                <a:off x="3217" y="2209"/>
                <a:ext cx="1000" cy="300"/>
              </a:xfrm>
              <a:custGeom>
                <a:avLst/>
                <a:gdLst>
                  <a:gd name="T0" fmla="*/ 0 w 1000"/>
                  <a:gd name="T1" fmla="*/ 0 h 300"/>
                  <a:gd name="T2" fmla="*/ 283 w 1000"/>
                  <a:gd name="T3" fmla="*/ 141 h 300"/>
                  <a:gd name="T4" fmla="*/ 558 w 1000"/>
                  <a:gd name="T5" fmla="*/ 225 h 300"/>
                  <a:gd name="T6" fmla="*/ 1000 w 1000"/>
                  <a:gd name="T7" fmla="*/ 300 h 300"/>
                  <a:gd name="T8" fmla="*/ 0 60000 65536"/>
                  <a:gd name="T9" fmla="*/ 0 60000 65536"/>
                  <a:gd name="T10" fmla="*/ 0 60000 65536"/>
                  <a:gd name="T11" fmla="*/ 0 60000 65536"/>
                  <a:gd name="T12" fmla="*/ 0 w 1000"/>
                  <a:gd name="T13" fmla="*/ 0 h 300"/>
                  <a:gd name="T14" fmla="*/ 1000 w 1000"/>
                  <a:gd name="T15" fmla="*/ 300 h 300"/>
                </a:gdLst>
                <a:ahLst/>
                <a:cxnLst>
                  <a:cxn ang="T8">
                    <a:pos x="T0" y="T1"/>
                  </a:cxn>
                  <a:cxn ang="T9">
                    <a:pos x="T2" y="T3"/>
                  </a:cxn>
                  <a:cxn ang="T10">
                    <a:pos x="T4" y="T5"/>
                  </a:cxn>
                  <a:cxn ang="T11">
                    <a:pos x="T6" y="T7"/>
                  </a:cxn>
                </a:cxnLst>
                <a:rect l="T12" t="T13" r="T14" b="T15"/>
                <a:pathLst>
                  <a:path w="1000" h="300">
                    <a:moveTo>
                      <a:pt x="0" y="0"/>
                    </a:moveTo>
                    <a:cubicBezTo>
                      <a:pt x="95" y="52"/>
                      <a:pt x="190" y="104"/>
                      <a:pt x="283" y="141"/>
                    </a:cubicBezTo>
                    <a:cubicBezTo>
                      <a:pt x="376" y="178"/>
                      <a:pt x="439" y="199"/>
                      <a:pt x="558" y="225"/>
                    </a:cubicBezTo>
                    <a:cubicBezTo>
                      <a:pt x="677" y="251"/>
                      <a:pt x="838" y="275"/>
                      <a:pt x="1000" y="300"/>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1289" name="Freeform 30"/>
              <p:cNvSpPr>
                <a:spLocks noChangeAspect="1"/>
              </p:cNvSpPr>
              <p:nvPr/>
            </p:nvSpPr>
            <p:spPr bwMode="auto">
              <a:xfrm>
                <a:off x="3225" y="1917"/>
                <a:ext cx="1442" cy="483"/>
              </a:xfrm>
              <a:custGeom>
                <a:avLst/>
                <a:gdLst>
                  <a:gd name="T0" fmla="*/ 0 w 1442"/>
                  <a:gd name="T1" fmla="*/ 0 h 483"/>
                  <a:gd name="T2" fmla="*/ 367 w 1442"/>
                  <a:gd name="T3" fmla="*/ 175 h 483"/>
                  <a:gd name="T4" fmla="*/ 792 w 1442"/>
                  <a:gd name="T5" fmla="*/ 325 h 483"/>
                  <a:gd name="T6" fmla="*/ 1125 w 1442"/>
                  <a:gd name="T7" fmla="*/ 408 h 483"/>
                  <a:gd name="T8" fmla="*/ 1442 w 1442"/>
                  <a:gd name="T9" fmla="*/ 483 h 483"/>
                  <a:gd name="T10" fmla="*/ 0 60000 65536"/>
                  <a:gd name="T11" fmla="*/ 0 60000 65536"/>
                  <a:gd name="T12" fmla="*/ 0 60000 65536"/>
                  <a:gd name="T13" fmla="*/ 0 60000 65536"/>
                  <a:gd name="T14" fmla="*/ 0 60000 65536"/>
                  <a:gd name="T15" fmla="*/ 0 w 1442"/>
                  <a:gd name="T16" fmla="*/ 0 h 483"/>
                  <a:gd name="T17" fmla="*/ 1442 w 1442"/>
                  <a:gd name="T18" fmla="*/ 483 h 483"/>
                </a:gdLst>
                <a:ahLst/>
                <a:cxnLst>
                  <a:cxn ang="T10">
                    <a:pos x="T0" y="T1"/>
                  </a:cxn>
                  <a:cxn ang="T11">
                    <a:pos x="T2" y="T3"/>
                  </a:cxn>
                  <a:cxn ang="T12">
                    <a:pos x="T4" y="T5"/>
                  </a:cxn>
                  <a:cxn ang="T13">
                    <a:pos x="T6" y="T7"/>
                  </a:cxn>
                  <a:cxn ang="T14">
                    <a:pos x="T8" y="T9"/>
                  </a:cxn>
                </a:cxnLst>
                <a:rect l="T15" t="T16" r="T17" b="T18"/>
                <a:pathLst>
                  <a:path w="1442" h="483">
                    <a:moveTo>
                      <a:pt x="0" y="0"/>
                    </a:moveTo>
                    <a:cubicBezTo>
                      <a:pt x="117" y="60"/>
                      <a:pt x="235" y="121"/>
                      <a:pt x="367" y="175"/>
                    </a:cubicBezTo>
                    <a:cubicBezTo>
                      <a:pt x="499" y="229"/>
                      <a:pt x="666" y="286"/>
                      <a:pt x="792" y="325"/>
                    </a:cubicBezTo>
                    <a:cubicBezTo>
                      <a:pt x="918" y="364"/>
                      <a:pt x="1017" y="382"/>
                      <a:pt x="1125" y="408"/>
                    </a:cubicBezTo>
                    <a:cubicBezTo>
                      <a:pt x="1233" y="434"/>
                      <a:pt x="1337" y="458"/>
                      <a:pt x="1442" y="483"/>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1290" name="Freeform 31"/>
              <p:cNvSpPr>
                <a:spLocks noChangeAspect="1"/>
              </p:cNvSpPr>
              <p:nvPr/>
            </p:nvSpPr>
            <p:spPr bwMode="auto">
              <a:xfrm>
                <a:off x="3217" y="1600"/>
                <a:ext cx="1775" cy="684"/>
              </a:xfrm>
              <a:custGeom>
                <a:avLst/>
                <a:gdLst>
                  <a:gd name="T0" fmla="*/ 0 w 1775"/>
                  <a:gd name="T1" fmla="*/ 0 h 684"/>
                  <a:gd name="T2" fmla="*/ 500 w 1775"/>
                  <a:gd name="T3" fmla="*/ 242 h 684"/>
                  <a:gd name="T4" fmla="*/ 958 w 1775"/>
                  <a:gd name="T5" fmla="*/ 425 h 684"/>
                  <a:gd name="T6" fmla="*/ 1333 w 1775"/>
                  <a:gd name="T7" fmla="*/ 550 h 684"/>
                  <a:gd name="T8" fmla="*/ 1775 w 1775"/>
                  <a:gd name="T9" fmla="*/ 684 h 684"/>
                  <a:gd name="T10" fmla="*/ 0 60000 65536"/>
                  <a:gd name="T11" fmla="*/ 0 60000 65536"/>
                  <a:gd name="T12" fmla="*/ 0 60000 65536"/>
                  <a:gd name="T13" fmla="*/ 0 60000 65536"/>
                  <a:gd name="T14" fmla="*/ 0 60000 65536"/>
                  <a:gd name="T15" fmla="*/ 0 w 1775"/>
                  <a:gd name="T16" fmla="*/ 0 h 684"/>
                  <a:gd name="T17" fmla="*/ 1775 w 1775"/>
                  <a:gd name="T18" fmla="*/ 684 h 684"/>
                </a:gdLst>
                <a:ahLst/>
                <a:cxnLst>
                  <a:cxn ang="T10">
                    <a:pos x="T0" y="T1"/>
                  </a:cxn>
                  <a:cxn ang="T11">
                    <a:pos x="T2" y="T3"/>
                  </a:cxn>
                  <a:cxn ang="T12">
                    <a:pos x="T4" y="T5"/>
                  </a:cxn>
                  <a:cxn ang="T13">
                    <a:pos x="T6" y="T7"/>
                  </a:cxn>
                  <a:cxn ang="T14">
                    <a:pos x="T8" y="T9"/>
                  </a:cxn>
                </a:cxnLst>
                <a:rect l="T15" t="T16" r="T17" b="T18"/>
                <a:pathLst>
                  <a:path w="1775" h="684">
                    <a:moveTo>
                      <a:pt x="0" y="0"/>
                    </a:moveTo>
                    <a:cubicBezTo>
                      <a:pt x="170" y="85"/>
                      <a:pt x="340" y="171"/>
                      <a:pt x="500" y="242"/>
                    </a:cubicBezTo>
                    <a:cubicBezTo>
                      <a:pt x="660" y="313"/>
                      <a:pt x="819" y="374"/>
                      <a:pt x="958" y="425"/>
                    </a:cubicBezTo>
                    <a:cubicBezTo>
                      <a:pt x="1097" y="476"/>
                      <a:pt x="1197" y="507"/>
                      <a:pt x="1333" y="550"/>
                    </a:cubicBezTo>
                    <a:cubicBezTo>
                      <a:pt x="1469" y="593"/>
                      <a:pt x="1622" y="638"/>
                      <a:pt x="1775" y="684"/>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1291" name="Freeform 32"/>
              <p:cNvSpPr>
                <a:spLocks noChangeAspect="1"/>
              </p:cNvSpPr>
              <p:nvPr/>
            </p:nvSpPr>
            <p:spPr bwMode="auto">
              <a:xfrm>
                <a:off x="3233" y="1258"/>
                <a:ext cx="1967" cy="926"/>
              </a:xfrm>
              <a:custGeom>
                <a:avLst/>
                <a:gdLst>
                  <a:gd name="T0" fmla="*/ 0 w 1967"/>
                  <a:gd name="T1" fmla="*/ 0 h 926"/>
                  <a:gd name="T2" fmla="*/ 376 w 1967"/>
                  <a:gd name="T3" fmla="*/ 217 h 926"/>
                  <a:gd name="T4" fmla="*/ 617 w 1967"/>
                  <a:gd name="T5" fmla="*/ 351 h 926"/>
                  <a:gd name="T6" fmla="*/ 1084 w 1967"/>
                  <a:gd name="T7" fmla="*/ 526 h 926"/>
                  <a:gd name="T8" fmla="*/ 1667 w 1967"/>
                  <a:gd name="T9" fmla="*/ 801 h 926"/>
                  <a:gd name="T10" fmla="*/ 1967 w 1967"/>
                  <a:gd name="T11" fmla="*/ 926 h 926"/>
                  <a:gd name="T12" fmla="*/ 0 60000 65536"/>
                  <a:gd name="T13" fmla="*/ 0 60000 65536"/>
                  <a:gd name="T14" fmla="*/ 0 60000 65536"/>
                  <a:gd name="T15" fmla="*/ 0 60000 65536"/>
                  <a:gd name="T16" fmla="*/ 0 60000 65536"/>
                  <a:gd name="T17" fmla="*/ 0 60000 65536"/>
                  <a:gd name="T18" fmla="*/ 0 w 1967"/>
                  <a:gd name="T19" fmla="*/ 0 h 926"/>
                  <a:gd name="T20" fmla="*/ 1967 w 1967"/>
                  <a:gd name="T21" fmla="*/ 926 h 926"/>
                </a:gdLst>
                <a:ahLst/>
                <a:cxnLst>
                  <a:cxn ang="T12">
                    <a:pos x="T0" y="T1"/>
                  </a:cxn>
                  <a:cxn ang="T13">
                    <a:pos x="T2" y="T3"/>
                  </a:cxn>
                  <a:cxn ang="T14">
                    <a:pos x="T4" y="T5"/>
                  </a:cxn>
                  <a:cxn ang="T15">
                    <a:pos x="T6" y="T7"/>
                  </a:cxn>
                  <a:cxn ang="T16">
                    <a:pos x="T8" y="T9"/>
                  </a:cxn>
                  <a:cxn ang="T17">
                    <a:pos x="T10" y="T11"/>
                  </a:cxn>
                </a:cxnLst>
                <a:rect l="T18" t="T19" r="T20" b="T21"/>
                <a:pathLst>
                  <a:path w="1967" h="926">
                    <a:moveTo>
                      <a:pt x="0" y="0"/>
                    </a:moveTo>
                    <a:cubicBezTo>
                      <a:pt x="136" y="79"/>
                      <a:pt x="273" y="158"/>
                      <a:pt x="376" y="217"/>
                    </a:cubicBezTo>
                    <a:cubicBezTo>
                      <a:pt x="479" y="276"/>
                      <a:pt x="499" y="300"/>
                      <a:pt x="617" y="351"/>
                    </a:cubicBezTo>
                    <a:cubicBezTo>
                      <a:pt x="735" y="402"/>
                      <a:pt x="909" y="451"/>
                      <a:pt x="1084" y="526"/>
                    </a:cubicBezTo>
                    <a:cubicBezTo>
                      <a:pt x="1259" y="601"/>
                      <a:pt x="1520" y="734"/>
                      <a:pt x="1667" y="801"/>
                    </a:cubicBezTo>
                    <a:cubicBezTo>
                      <a:pt x="1814" y="868"/>
                      <a:pt x="1890" y="897"/>
                      <a:pt x="1967" y="926"/>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1292" name="Freeform 33"/>
              <p:cNvSpPr>
                <a:spLocks noChangeAspect="1"/>
              </p:cNvSpPr>
              <p:nvPr/>
            </p:nvSpPr>
            <p:spPr bwMode="auto">
              <a:xfrm>
                <a:off x="3859" y="1258"/>
                <a:ext cx="1475" cy="617"/>
              </a:xfrm>
              <a:custGeom>
                <a:avLst/>
                <a:gdLst>
                  <a:gd name="T0" fmla="*/ 0 w 1475"/>
                  <a:gd name="T1" fmla="*/ 0 h 617"/>
                  <a:gd name="T2" fmla="*/ 375 w 1475"/>
                  <a:gd name="T3" fmla="*/ 176 h 617"/>
                  <a:gd name="T4" fmla="*/ 766 w 1475"/>
                  <a:gd name="T5" fmla="*/ 359 h 617"/>
                  <a:gd name="T6" fmla="*/ 1200 w 1475"/>
                  <a:gd name="T7" fmla="*/ 534 h 617"/>
                  <a:gd name="T8" fmla="*/ 1475 w 1475"/>
                  <a:gd name="T9" fmla="*/ 617 h 617"/>
                  <a:gd name="T10" fmla="*/ 0 60000 65536"/>
                  <a:gd name="T11" fmla="*/ 0 60000 65536"/>
                  <a:gd name="T12" fmla="*/ 0 60000 65536"/>
                  <a:gd name="T13" fmla="*/ 0 60000 65536"/>
                  <a:gd name="T14" fmla="*/ 0 60000 65536"/>
                  <a:gd name="T15" fmla="*/ 0 w 1475"/>
                  <a:gd name="T16" fmla="*/ 0 h 617"/>
                  <a:gd name="T17" fmla="*/ 1475 w 1475"/>
                  <a:gd name="T18" fmla="*/ 617 h 617"/>
                </a:gdLst>
                <a:ahLst/>
                <a:cxnLst>
                  <a:cxn ang="T10">
                    <a:pos x="T0" y="T1"/>
                  </a:cxn>
                  <a:cxn ang="T11">
                    <a:pos x="T2" y="T3"/>
                  </a:cxn>
                  <a:cxn ang="T12">
                    <a:pos x="T4" y="T5"/>
                  </a:cxn>
                  <a:cxn ang="T13">
                    <a:pos x="T6" y="T7"/>
                  </a:cxn>
                  <a:cxn ang="T14">
                    <a:pos x="T8" y="T9"/>
                  </a:cxn>
                </a:cxnLst>
                <a:rect l="T15" t="T16" r="T17" b="T18"/>
                <a:pathLst>
                  <a:path w="1475" h="617">
                    <a:moveTo>
                      <a:pt x="0" y="0"/>
                    </a:moveTo>
                    <a:cubicBezTo>
                      <a:pt x="123" y="58"/>
                      <a:pt x="247" y="116"/>
                      <a:pt x="375" y="176"/>
                    </a:cubicBezTo>
                    <a:cubicBezTo>
                      <a:pt x="503" y="236"/>
                      <a:pt x="629" y="299"/>
                      <a:pt x="766" y="359"/>
                    </a:cubicBezTo>
                    <a:cubicBezTo>
                      <a:pt x="903" y="419"/>
                      <a:pt x="1082" y="491"/>
                      <a:pt x="1200" y="534"/>
                    </a:cubicBezTo>
                    <a:cubicBezTo>
                      <a:pt x="1318" y="577"/>
                      <a:pt x="1429" y="603"/>
                      <a:pt x="1475" y="617"/>
                    </a:cubicBezTo>
                  </a:path>
                </a:pathLst>
              </a:custGeom>
              <a:noFill/>
              <a:ln w="38100" cmpd="sng">
                <a:solidFill>
                  <a:schemeClr val="tx1"/>
                </a:solidFill>
                <a:round/>
                <a:headEnd/>
                <a:tailEnd/>
              </a:ln>
            </p:spPr>
            <p:txBody>
              <a:bodyPr wrap="none" anchor="ctr"/>
              <a:lstStyle/>
              <a:p>
                <a:endParaRPr lang="en-US" dirty="0"/>
              </a:p>
            </p:txBody>
          </p:sp>
          <p:sp>
            <p:nvSpPr>
              <p:cNvPr id="11293" name="Freeform 34"/>
              <p:cNvSpPr>
                <a:spLocks noChangeAspect="1"/>
              </p:cNvSpPr>
              <p:nvPr/>
            </p:nvSpPr>
            <p:spPr bwMode="auto">
              <a:xfrm>
                <a:off x="4742" y="1267"/>
                <a:ext cx="592" cy="300"/>
              </a:xfrm>
              <a:custGeom>
                <a:avLst/>
                <a:gdLst>
                  <a:gd name="T0" fmla="*/ 0 w 592"/>
                  <a:gd name="T1" fmla="*/ 0 h 300"/>
                  <a:gd name="T2" fmla="*/ 267 w 592"/>
                  <a:gd name="T3" fmla="*/ 167 h 300"/>
                  <a:gd name="T4" fmla="*/ 508 w 592"/>
                  <a:gd name="T5" fmla="*/ 267 h 300"/>
                  <a:gd name="T6" fmla="*/ 592 w 592"/>
                  <a:gd name="T7" fmla="*/ 300 h 300"/>
                  <a:gd name="T8" fmla="*/ 0 60000 65536"/>
                  <a:gd name="T9" fmla="*/ 0 60000 65536"/>
                  <a:gd name="T10" fmla="*/ 0 60000 65536"/>
                  <a:gd name="T11" fmla="*/ 0 60000 65536"/>
                  <a:gd name="T12" fmla="*/ 0 w 592"/>
                  <a:gd name="T13" fmla="*/ 0 h 300"/>
                  <a:gd name="T14" fmla="*/ 592 w 592"/>
                  <a:gd name="T15" fmla="*/ 300 h 300"/>
                </a:gdLst>
                <a:ahLst/>
                <a:cxnLst>
                  <a:cxn ang="T8">
                    <a:pos x="T0" y="T1"/>
                  </a:cxn>
                  <a:cxn ang="T9">
                    <a:pos x="T2" y="T3"/>
                  </a:cxn>
                  <a:cxn ang="T10">
                    <a:pos x="T4" y="T5"/>
                  </a:cxn>
                  <a:cxn ang="T11">
                    <a:pos x="T6" y="T7"/>
                  </a:cxn>
                </a:cxnLst>
                <a:rect l="T12" t="T13" r="T14" b="T15"/>
                <a:pathLst>
                  <a:path w="592" h="300">
                    <a:moveTo>
                      <a:pt x="0" y="0"/>
                    </a:moveTo>
                    <a:cubicBezTo>
                      <a:pt x="91" y="61"/>
                      <a:pt x="182" y="123"/>
                      <a:pt x="267" y="167"/>
                    </a:cubicBezTo>
                    <a:cubicBezTo>
                      <a:pt x="352" y="211"/>
                      <a:pt x="454" y="245"/>
                      <a:pt x="508" y="267"/>
                    </a:cubicBezTo>
                    <a:cubicBezTo>
                      <a:pt x="562" y="289"/>
                      <a:pt x="577" y="294"/>
                      <a:pt x="592" y="300"/>
                    </a:cubicBezTo>
                  </a:path>
                </a:pathLst>
              </a:custGeom>
              <a:noFill/>
              <a:ln w="38100" cmpd="sng">
                <a:solidFill>
                  <a:schemeClr val="tx1"/>
                </a:solidFill>
                <a:round/>
                <a:headEnd/>
                <a:tailEnd/>
              </a:ln>
            </p:spPr>
            <p:txBody>
              <a:bodyPr wrap="none" anchor="ctr"/>
              <a:lstStyle/>
              <a:p>
                <a:endParaRPr lang="en-US" dirty="0"/>
              </a:p>
            </p:txBody>
          </p:sp>
        </p:grpSp>
        <p:sp>
          <p:nvSpPr>
            <p:cNvPr id="11279" name="Text Box 35"/>
            <p:cNvSpPr txBox="1">
              <a:spLocks noChangeArrowheads="1"/>
            </p:cNvSpPr>
            <p:nvPr/>
          </p:nvSpPr>
          <p:spPr bwMode="auto">
            <a:xfrm>
              <a:off x="3714" y="985"/>
              <a:ext cx="859" cy="291"/>
            </a:xfrm>
            <a:prstGeom prst="rect">
              <a:avLst/>
            </a:prstGeom>
            <a:noFill/>
            <a:ln w="9525">
              <a:noFill/>
              <a:miter lim="800000"/>
              <a:headEnd/>
              <a:tailEnd/>
            </a:ln>
          </p:spPr>
          <p:txBody>
            <a:bodyPr wrap="none">
              <a:spAutoFit/>
            </a:bodyPr>
            <a:lstStyle/>
            <a:p>
              <a:r>
                <a:rPr lang="en-US" dirty="0">
                  <a:latin typeface="Tahoma" pitchFamily="34" charset="0"/>
                </a:rPr>
                <a:t>Downlap</a:t>
              </a:r>
            </a:p>
          </p:txBody>
        </p:sp>
        <p:sp>
          <p:nvSpPr>
            <p:cNvPr id="11280" name="Text Box 36"/>
            <p:cNvSpPr txBox="1">
              <a:spLocks noChangeArrowheads="1"/>
            </p:cNvSpPr>
            <p:nvPr/>
          </p:nvSpPr>
          <p:spPr bwMode="auto">
            <a:xfrm>
              <a:off x="3312" y="2818"/>
              <a:ext cx="1568" cy="523"/>
            </a:xfrm>
            <a:prstGeom prst="rect">
              <a:avLst/>
            </a:prstGeom>
            <a:noFill/>
            <a:ln w="9525">
              <a:noFill/>
              <a:miter lim="800000"/>
              <a:headEnd/>
              <a:tailEnd/>
            </a:ln>
          </p:spPr>
          <p:txBody>
            <a:bodyPr wrap="none">
              <a:spAutoFit/>
            </a:bodyPr>
            <a:lstStyle/>
            <a:p>
              <a:r>
                <a:rPr lang="en-US" sz="1600" i="1" dirty="0">
                  <a:latin typeface="Tahoma" pitchFamily="34" charset="0"/>
                </a:rPr>
                <a:t>Downlap</a:t>
              </a:r>
              <a:r>
                <a:rPr lang="en-US" sz="1600" dirty="0">
                  <a:latin typeface="Tahoma" pitchFamily="34" charset="0"/>
                </a:rPr>
                <a:t>: Younger strata </a:t>
              </a:r>
            </a:p>
            <a:p>
              <a:r>
                <a:rPr lang="en-US" sz="1600" dirty="0">
                  <a:latin typeface="Tahoma" pitchFamily="34" charset="0"/>
                </a:rPr>
                <a:t>   terminate against less</a:t>
              </a:r>
            </a:p>
            <a:p>
              <a:r>
                <a:rPr lang="en-US" sz="1600" dirty="0">
                  <a:latin typeface="Tahoma" pitchFamily="34" charset="0"/>
                </a:rPr>
                <a:t>   inclined older strata </a:t>
              </a:r>
            </a:p>
          </p:txBody>
        </p:sp>
      </p:grpSp>
      <p:grpSp>
        <p:nvGrpSpPr>
          <p:cNvPr id="6" name="Group 37"/>
          <p:cNvGrpSpPr>
            <a:grpSpLocks/>
          </p:cNvGrpSpPr>
          <p:nvPr/>
        </p:nvGrpSpPr>
        <p:grpSpPr bwMode="auto">
          <a:xfrm>
            <a:off x="885825" y="2805113"/>
            <a:ext cx="7319963" cy="3462338"/>
            <a:chOff x="558" y="1767"/>
            <a:chExt cx="4611" cy="2181"/>
          </a:xfrm>
        </p:grpSpPr>
        <p:sp>
          <p:nvSpPr>
            <p:cNvPr id="11274" name="Freeform 38"/>
            <p:cNvSpPr>
              <a:spLocks/>
            </p:cNvSpPr>
            <p:nvPr/>
          </p:nvSpPr>
          <p:spPr bwMode="auto">
            <a:xfrm>
              <a:off x="558" y="1767"/>
              <a:ext cx="1950" cy="689"/>
            </a:xfrm>
            <a:custGeom>
              <a:avLst/>
              <a:gdLst>
                <a:gd name="T0" fmla="*/ 0 w 1950"/>
                <a:gd name="T1" fmla="*/ 0 h 689"/>
                <a:gd name="T2" fmla="*/ 225 w 1950"/>
                <a:gd name="T3" fmla="*/ 58 h 689"/>
                <a:gd name="T4" fmla="*/ 317 w 1950"/>
                <a:gd name="T5" fmla="*/ 183 h 689"/>
                <a:gd name="T6" fmla="*/ 484 w 1950"/>
                <a:gd name="T7" fmla="*/ 225 h 689"/>
                <a:gd name="T8" fmla="*/ 659 w 1950"/>
                <a:gd name="T9" fmla="*/ 383 h 689"/>
                <a:gd name="T10" fmla="*/ 809 w 1950"/>
                <a:gd name="T11" fmla="*/ 400 h 689"/>
                <a:gd name="T12" fmla="*/ 992 w 1950"/>
                <a:gd name="T13" fmla="*/ 550 h 689"/>
                <a:gd name="T14" fmla="*/ 1242 w 1950"/>
                <a:gd name="T15" fmla="*/ 550 h 689"/>
                <a:gd name="T16" fmla="*/ 1500 w 1950"/>
                <a:gd name="T17" fmla="*/ 667 h 689"/>
                <a:gd name="T18" fmla="*/ 1950 w 1950"/>
                <a:gd name="T19" fmla="*/ 683 h 6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50"/>
                <a:gd name="T31" fmla="*/ 0 h 689"/>
                <a:gd name="T32" fmla="*/ 1950 w 1950"/>
                <a:gd name="T33" fmla="*/ 689 h 6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50" h="689">
                  <a:moveTo>
                    <a:pt x="0" y="0"/>
                  </a:moveTo>
                  <a:cubicBezTo>
                    <a:pt x="86" y="14"/>
                    <a:pt x="172" y="28"/>
                    <a:pt x="225" y="58"/>
                  </a:cubicBezTo>
                  <a:cubicBezTo>
                    <a:pt x="278" y="88"/>
                    <a:pt x="274" y="155"/>
                    <a:pt x="317" y="183"/>
                  </a:cubicBezTo>
                  <a:cubicBezTo>
                    <a:pt x="360" y="211"/>
                    <a:pt x="427" y="192"/>
                    <a:pt x="484" y="225"/>
                  </a:cubicBezTo>
                  <a:cubicBezTo>
                    <a:pt x="541" y="258"/>
                    <a:pt x="605" y="354"/>
                    <a:pt x="659" y="383"/>
                  </a:cubicBezTo>
                  <a:cubicBezTo>
                    <a:pt x="713" y="412"/>
                    <a:pt x="754" y="372"/>
                    <a:pt x="809" y="400"/>
                  </a:cubicBezTo>
                  <a:cubicBezTo>
                    <a:pt x="864" y="428"/>
                    <a:pt x="920" y="525"/>
                    <a:pt x="992" y="550"/>
                  </a:cubicBezTo>
                  <a:cubicBezTo>
                    <a:pt x="1064" y="575"/>
                    <a:pt x="1157" y="531"/>
                    <a:pt x="1242" y="550"/>
                  </a:cubicBezTo>
                  <a:cubicBezTo>
                    <a:pt x="1327" y="569"/>
                    <a:pt x="1382" y="645"/>
                    <a:pt x="1500" y="667"/>
                  </a:cubicBezTo>
                  <a:cubicBezTo>
                    <a:pt x="1618" y="689"/>
                    <a:pt x="1784" y="686"/>
                    <a:pt x="1950" y="683"/>
                  </a:cubicBezTo>
                </a:path>
              </a:pathLst>
            </a:custGeom>
            <a:noFill/>
            <a:ln w="76200" cmpd="sng">
              <a:solidFill>
                <a:srgbClr val="FFFF00"/>
              </a:solidFill>
              <a:round/>
              <a:headEnd/>
              <a:tailEnd/>
            </a:ln>
          </p:spPr>
          <p:txBody>
            <a:bodyPr wrap="none" anchor="ctr"/>
            <a:lstStyle/>
            <a:p>
              <a:endParaRPr lang="en-US" dirty="0"/>
            </a:p>
          </p:txBody>
        </p:sp>
        <p:sp>
          <p:nvSpPr>
            <p:cNvPr id="11275" name="Freeform 39"/>
            <p:cNvSpPr>
              <a:spLocks/>
            </p:cNvSpPr>
            <p:nvPr/>
          </p:nvSpPr>
          <p:spPr bwMode="auto">
            <a:xfrm>
              <a:off x="3216" y="2142"/>
              <a:ext cx="1953" cy="390"/>
            </a:xfrm>
            <a:custGeom>
              <a:avLst/>
              <a:gdLst>
                <a:gd name="T0" fmla="*/ 0 w 1953"/>
                <a:gd name="T1" fmla="*/ 381 h 390"/>
                <a:gd name="T2" fmla="*/ 198 w 1953"/>
                <a:gd name="T3" fmla="*/ 375 h 390"/>
                <a:gd name="T4" fmla="*/ 450 w 1953"/>
                <a:gd name="T5" fmla="*/ 390 h 390"/>
                <a:gd name="T6" fmla="*/ 624 w 1953"/>
                <a:gd name="T7" fmla="*/ 327 h 390"/>
                <a:gd name="T8" fmla="*/ 837 w 1953"/>
                <a:gd name="T9" fmla="*/ 312 h 390"/>
                <a:gd name="T10" fmla="*/ 969 w 1953"/>
                <a:gd name="T11" fmla="*/ 318 h 390"/>
                <a:gd name="T12" fmla="*/ 1086 w 1953"/>
                <a:gd name="T13" fmla="*/ 255 h 390"/>
                <a:gd name="T14" fmla="*/ 1206 w 1953"/>
                <a:gd name="T15" fmla="*/ 222 h 390"/>
                <a:gd name="T16" fmla="*/ 1302 w 1953"/>
                <a:gd name="T17" fmla="*/ 222 h 390"/>
                <a:gd name="T18" fmla="*/ 1386 w 1953"/>
                <a:gd name="T19" fmla="*/ 171 h 390"/>
                <a:gd name="T20" fmla="*/ 1485 w 1953"/>
                <a:gd name="T21" fmla="*/ 123 h 390"/>
                <a:gd name="T22" fmla="*/ 1632 w 1953"/>
                <a:gd name="T23" fmla="*/ 99 h 390"/>
                <a:gd name="T24" fmla="*/ 1677 w 1953"/>
                <a:gd name="T25" fmla="*/ 90 h 390"/>
                <a:gd name="T26" fmla="*/ 1746 w 1953"/>
                <a:gd name="T27" fmla="*/ 39 h 390"/>
                <a:gd name="T28" fmla="*/ 1953 w 1953"/>
                <a:gd name="T29" fmla="*/ 0 h 3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953"/>
                <a:gd name="T46" fmla="*/ 0 h 390"/>
                <a:gd name="T47" fmla="*/ 1953 w 1953"/>
                <a:gd name="T48" fmla="*/ 390 h 39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953" h="390">
                  <a:moveTo>
                    <a:pt x="0" y="381"/>
                  </a:moveTo>
                  <a:lnTo>
                    <a:pt x="198" y="375"/>
                  </a:lnTo>
                  <a:lnTo>
                    <a:pt x="450" y="390"/>
                  </a:lnTo>
                  <a:lnTo>
                    <a:pt x="624" y="327"/>
                  </a:lnTo>
                  <a:lnTo>
                    <a:pt x="837" y="312"/>
                  </a:lnTo>
                  <a:lnTo>
                    <a:pt x="969" y="318"/>
                  </a:lnTo>
                  <a:lnTo>
                    <a:pt x="1086" y="255"/>
                  </a:lnTo>
                  <a:lnTo>
                    <a:pt x="1206" y="222"/>
                  </a:lnTo>
                  <a:lnTo>
                    <a:pt x="1302" y="222"/>
                  </a:lnTo>
                  <a:lnTo>
                    <a:pt x="1386" y="171"/>
                  </a:lnTo>
                  <a:lnTo>
                    <a:pt x="1485" y="123"/>
                  </a:lnTo>
                  <a:lnTo>
                    <a:pt x="1632" y="99"/>
                  </a:lnTo>
                  <a:lnTo>
                    <a:pt x="1677" y="90"/>
                  </a:lnTo>
                  <a:lnTo>
                    <a:pt x="1746" y="39"/>
                  </a:lnTo>
                  <a:lnTo>
                    <a:pt x="1953" y="0"/>
                  </a:lnTo>
                </a:path>
              </a:pathLst>
            </a:custGeom>
            <a:noFill/>
            <a:ln w="76200" cmpd="sng">
              <a:solidFill>
                <a:srgbClr val="FFFF00"/>
              </a:solidFill>
              <a:round/>
              <a:headEnd/>
              <a:tailEnd/>
            </a:ln>
          </p:spPr>
          <p:txBody>
            <a:bodyPr wrap="none" anchor="ctr"/>
            <a:lstStyle/>
            <a:p>
              <a:endParaRPr lang="en-US" dirty="0"/>
            </a:p>
          </p:txBody>
        </p:sp>
        <p:sp>
          <p:nvSpPr>
            <p:cNvPr id="11276" name="Freeform 40"/>
            <p:cNvSpPr>
              <a:spLocks/>
            </p:cNvSpPr>
            <p:nvPr/>
          </p:nvSpPr>
          <p:spPr bwMode="auto">
            <a:xfrm>
              <a:off x="1184" y="3606"/>
              <a:ext cx="583" cy="226"/>
            </a:xfrm>
            <a:custGeom>
              <a:avLst/>
              <a:gdLst>
                <a:gd name="T0" fmla="*/ 0 w 583"/>
                <a:gd name="T1" fmla="*/ 0 h 226"/>
                <a:gd name="T2" fmla="*/ 125 w 583"/>
                <a:gd name="T3" fmla="*/ 117 h 226"/>
                <a:gd name="T4" fmla="*/ 375 w 583"/>
                <a:gd name="T5" fmla="*/ 117 h 226"/>
                <a:gd name="T6" fmla="*/ 583 w 583"/>
                <a:gd name="T7" fmla="*/ 226 h 226"/>
                <a:gd name="T8" fmla="*/ 0 60000 65536"/>
                <a:gd name="T9" fmla="*/ 0 60000 65536"/>
                <a:gd name="T10" fmla="*/ 0 60000 65536"/>
                <a:gd name="T11" fmla="*/ 0 60000 65536"/>
                <a:gd name="T12" fmla="*/ 0 w 583"/>
                <a:gd name="T13" fmla="*/ 0 h 226"/>
                <a:gd name="T14" fmla="*/ 583 w 583"/>
                <a:gd name="T15" fmla="*/ 226 h 226"/>
              </a:gdLst>
              <a:ahLst/>
              <a:cxnLst>
                <a:cxn ang="T8">
                  <a:pos x="T0" y="T1"/>
                </a:cxn>
                <a:cxn ang="T9">
                  <a:pos x="T2" y="T3"/>
                </a:cxn>
                <a:cxn ang="T10">
                  <a:pos x="T4" y="T5"/>
                </a:cxn>
                <a:cxn ang="T11">
                  <a:pos x="T6" y="T7"/>
                </a:cxn>
              </a:cxnLst>
              <a:rect l="T12" t="T13" r="T14" b="T15"/>
              <a:pathLst>
                <a:path w="583" h="226">
                  <a:moveTo>
                    <a:pt x="0" y="0"/>
                  </a:moveTo>
                  <a:cubicBezTo>
                    <a:pt x="31" y="49"/>
                    <a:pt x="63" y="98"/>
                    <a:pt x="125" y="117"/>
                  </a:cubicBezTo>
                  <a:cubicBezTo>
                    <a:pt x="187" y="136"/>
                    <a:pt x="299" y="99"/>
                    <a:pt x="375" y="117"/>
                  </a:cubicBezTo>
                  <a:cubicBezTo>
                    <a:pt x="451" y="135"/>
                    <a:pt x="517" y="180"/>
                    <a:pt x="583" y="226"/>
                  </a:cubicBezTo>
                </a:path>
              </a:pathLst>
            </a:custGeom>
            <a:noFill/>
            <a:ln w="76200" cmpd="sng">
              <a:solidFill>
                <a:srgbClr val="FFFF00"/>
              </a:solidFill>
              <a:round/>
              <a:headEnd/>
              <a:tailEnd/>
            </a:ln>
          </p:spPr>
          <p:txBody>
            <a:bodyPr wrap="none" anchor="ctr"/>
            <a:lstStyle/>
            <a:p>
              <a:endParaRPr lang="en-US" dirty="0"/>
            </a:p>
          </p:txBody>
        </p:sp>
        <p:sp>
          <p:nvSpPr>
            <p:cNvPr id="11277" name="Text Box 41"/>
            <p:cNvSpPr txBox="1">
              <a:spLocks noChangeArrowheads="1"/>
            </p:cNvSpPr>
            <p:nvPr/>
          </p:nvSpPr>
          <p:spPr bwMode="auto">
            <a:xfrm>
              <a:off x="1841" y="3541"/>
              <a:ext cx="2557" cy="407"/>
            </a:xfrm>
            <a:prstGeom prst="rect">
              <a:avLst/>
            </a:prstGeom>
            <a:noFill/>
            <a:ln w="9525">
              <a:noFill/>
              <a:miter lim="800000"/>
              <a:headEnd/>
              <a:tailEnd/>
            </a:ln>
          </p:spPr>
          <p:txBody>
            <a:bodyPr wrap="none">
              <a:spAutoFit/>
            </a:bodyPr>
            <a:lstStyle/>
            <a:p>
              <a:pPr algn="ctr"/>
              <a:r>
                <a:rPr lang="en-US" sz="1800" b="0" dirty="0">
                  <a:latin typeface="Tahoma" pitchFamily="34" charset="0"/>
                </a:rPr>
                <a:t>Sequence Boundary Lies Just Beneath</a:t>
              </a:r>
            </a:p>
            <a:p>
              <a:pPr algn="ctr"/>
              <a:r>
                <a:rPr lang="en-US" sz="1800" b="0" dirty="0">
                  <a:latin typeface="Tahoma" pitchFamily="34" charset="0"/>
                </a:rPr>
                <a:t> the Onlaps and Downlaps</a:t>
              </a:r>
            </a:p>
          </p:txBody>
        </p:sp>
      </p:grpSp>
      <p:sp>
        <p:nvSpPr>
          <p:cNvPr id="11272" name="Title 7"/>
          <p:cNvSpPr>
            <a:spLocks noGrp="1"/>
          </p:cNvSpPr>
          <p:nvPr>
            <p:ph type="title"/>
          </p:nvPr>
        </p:nvSpPr>
        <p:spPr/>
        <p:txBody>
          <a:bodyPr anchor="t"/>
          <a:lstStyle/>
          <a:p>
            <a:r>
              <a:rPr lang="en-US" dirty="0" smtClean="0">
                <a:latin typeface="Tahoma" pitchFamily="34" charset="0"/>
              </a:rPr>
              <a:t>Stratal Patterns: Base of a Sequence</a:t>
            </a:r>
            <a:endParaRPr lang="en-US" dirty="0" smtClean="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057275" y="382588"/>
            <a:ext cx="7772400" cy="381000"/>
          </a:xfrm>
          <a:prstGeom prst="rect">
            <a:avLst/>
          </a:prstGeom>
          <a:noFill/>
          <a:ln w="9525">
            <a:noFill/>
            <a:miter lim="800000"/>
            <a:headEnd/>
            <a:tailEnd/>
          </a:ln>
        </p:spPr>
        <p:txBody>
          <a:bodyPr anchor="ctr"/>
          <a:lstStyle/>
          <a:p>
            <a:endParaRPr lang="en-US" sz="3600" dirty="0">
              <a:latin typeface="Tahoma" pitchFamily="34" charset="0"/>
            </a:endParaRPr>
          </a:p>
        </p:txBody>
      </p:sp>
      <p:sp>
        <p:nvSpPr>
          <p:cNvPr id="12291" name="Rectangle 3"/>
          <p:cNvSpPr>
            <a:spLocks noChangeArrowheads="1"/>
          </p:cNvSpPr>
          <p:nvPr/>
        </p:nvSpPr>
        <p:spPr bwMode="auto">
          <a:xfrm>
            <a:off x="228600" y="304800"/>
            <a:ext cx="7772400" cy="381000"/>
          </a:xfrm>
          <a:prstGeom prst="rect">
            <a:avLst/>
          </a:prstGeom>
          <a:noFill/>
          <a:ln w="9525">
            <a:noFill/>
            <a:miter lim="800000"/>
            <a:headEnd/>
            <a:tailEnd/>
          </a:ln>
        </p:spPr>
        <p:txBody>
          <a:bodyPr anchor="ctr"/>
          <a:lstStyle/>
          <a:p>
            <a:endParaRPr lang="en-US" sz="2800" dirty="0">
              <a:solidFill>
                <a:srgbClr val="FFFF00"/>
              </a:solidFill>
              <a:latin typeface="Tahoma" pitchFamily="34" charset="0"/>
            </a:endParaRPr>
          </a:p>
        </p:txBody>
      </p:sp>
      <p:sp>
        <p:nvSpPr>
          <p:cNvPr id="12292" name="Text Box 4"/>
          <p:cNvSpPr txBox="1">
            <a:spLocks noChangeArrowheads="1"/>
          </p:cNvSpPr>
          <p:nvPr/>
        </p:nvSpPr>
        <p:spPr bwMode="auto">
          <a:xfrm>
            <a:off x="398463" y="1016000"/>
            <a:ext cx="6144631" cy="461665"/>
          </a:xfrm>
          <a:prstGeom prst="rect">
            <a:avLst/>
          </a:prstGeom>
          <a:noFill/>
          <a:ln w="9525">
            <a:noFill/>
            <a:miter lim="800000"/>
            <a:headEnd/>
            <a:tailEnd/>
          </a:ln>
        </p:spPr>
        <p:txBody>
          <a:bodyPr wrap="none">
            <a:spAutoFit/>
          </a:bodyPr>
          <a:lstStyle/>
          <a:p>
            <a:r>
              <a:rPr lang="en-US" b="1" dirty="0">
                <a:latin typeface="Tahoma" pitchFamily="34" charset="0"/>
              </a:rPr>
              <a:t>Terminations at the Top of a Sequence</a:t>
            </a:r>
          </a:p>
        </p:txBody>
      </p:sp>
      <p:grpSp>
        <p:nvGrpSpPr>
          <p:cNvPr id="2" name="Group 5"/>
          <p:cNvGrpSpPr>
            <a:grpSpLocks/>
          </p:cNvGrpSpPr>
          <p:nvPr/>
        </p:nvGrpSpPr>
        <p:grpSpPr bwMode="auto">
          <a:xfrm>
            <a:off x="885825" y="1563688"/>
            <a:ext cx="3122613" cy="3519488"/>
            <a:chOff x="558" y="985"/>
            <a:chExt cx="1967" cy="2217"/>
          </a:xfrm>
        </p:grpSpPr>
        <p:grpSp>
          <p:nvGrpSpPr>
            <p:cNvPr id="3" name="Group 6"/>
            <p:cNvGrpSpPr>
              <a:grpSpLocks/>
            </p:cNvGrpSpPr>
            <p:nvPr/>
          </p:nvGrpSpPr>
          <p:grpSpPr bwMode="auto">
            <a:xfrm>
              <a:off x="558" y="1292"/>
              <a:ext cx="1967" cy="1331"/>
              <a:chOff x="558" y="1292"/>
              <a:chExt cx="1967" cy="1331"/>
            </a:xfrm>
          </p:grpSpPr>
          <p:sp>
            <p:nvSpPr>
              <p:cNvPr id="12321" name="Rectangle 7"/>
              <p:cNvSpPr>
                <a:spLocks noChangeAspect="1" noChangeArrowheads="1"/>
              </p:cNvSpPr>
              <p:nvPr/>
            </p:nvSpPr>
            <p:spPr bwMode="auto">
              <a:xfrm>
                <a:off x="559" y="1292"/>
                <a:ext cx="1962" cy="1331"/>
              </a:xfrm>
              <a:prstGeom prst="rect">
                <a:avLst/>
              </a:prstGeom>
              <a:solidFill>
                <a:srgbClr val="FFCC66"/>
              </a:solidFill>
              <a:ln w="9525">
                <a:solidFill>
                  <a:schemeClr val="tx1"/>
                </a:solidFill>
                <a:miter lim="800000"/>
                <a:headEnd/>
                <a:tailEnd/>
              </a:ln>
            </p:spPr>
            <p:txBody>
              <a:bodyPr wrap="none" anchor="ctr"/>
              <a:lstStyle/>
              <a:p>
                <a:endParaRPr lang="en-US" dirty="0"/>
              </a:p>
            </p:txBody>
          </p:sp>
          <p:sp>
            <p:nvSpPr>
              <p:cNvPr id="12322" name="Freeform 8"/>
              <p:cNvSpPr>
                <a:spLocks/>
              </p:cNvSpPr>
              <p:nvPr/>
            </p:nvSpPr>
            <p:spPr bwMode="auto">
              <a:xfrm>
                <a:off x="558" y="2067"/>
                <a:ext cx="1967" cy="333"/>
              </a:xfrm>
              <a:custGeom>
                <a:avLst/>
                <a:gdLst>
                  <a:gd name="T0" fmla="*/ 9 w 1967"/>
                  <a:gd name="T1" fmla="*/ 265 h 283"/>
                  <a:gd name="T2" fmla="*/ 700 w 1967"/>
                  <a:gd name="T3" fmla="*/ 304 h 283"/>
                  <a:gd name="T4" fmla="*/ 1967 w 1967"/>
                  <a:gd name="T5" fmla="*/ 333 h 283"/>
                  <a:gd name="T6" fmla="*/ 1967 w 1967"/>
                  <a:gd name="T7" fmla="*/ 156 h 283"/>
                  <a:gd name="T8" fmla="*/ 1384 w 1967"/>
                  <a:gd name="T9" fmla="*/ 138 h 283"/>
                  <a:gd name="T10" fmla="*/ 992 w 1967"/>
                  <a:gd name="T11" fmla="*/ 127 h 283"/>
                  <a:gd name="T12" fmla="*/ 567 w 1967"/>
                  <a:gd name="T13" fmla="*/ 59 h 283"/>
                  <a:gd name="T14" fmla="*/ 0 w 1967"/>
                  <a:gd name="T15" fmla="*/ 0 h 283"/>
                  <a:gd name="T16" fmla="*/ 9 w 1967"/>
                  <a:gd name="T17" fmla="*/ 265 h 28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7"/>
                  <a:gd name="T28" fmla="*/ 0 h 283"/>
                  <a:gd name="T29" fmla="*/ 1967 w 1967"/>
                  <a:gd name="T30" fmla="*/ 283 h 28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7" h="283">
                    <a:moveTo>
                      <a:pt x="9" y="225"/>
                    </a:moveTo>
                    <a:lnTo>
                      <a:pt x="700" y="258"/>
                    </a:lnTo>
                    <a:lnTo>
                      <a:pt x="1967" y="283"/>
                    </a:lnTo>
                    <a:lnTo>
                      <a:pt x="1967" y="133"/>
                    </a:lnTo>
                    <a:lnTo>
                      <a:pt x="1384" y="117"/>
                    </a:lnTo>
                    <a:lnTo>
                      <a:pt x="992" y="108"/>
                    </a:lnTo>
                    <a:lnTo>
                      <a:pt x="567" y="50"/>
                    </a:lnTo>
                    <a:lnTo>
                      <a:pt x="0" y="0"/>
                    </a:lnTo>
                    <a:lnTo>
                      <a:pt x="9" y="225"/>
                    </a:lnTo>
                    <a:close/>
                  </a:path>
                </a:pathLst>
              </a:custGeom>
              <a:solidFill>
                <a:srgbClr val="E0C606"/>
              </a:solidFill>
              <a:ln w="9525">
                <a:solidFill>
                  <a:schemeClr val="tx1"/>
                </a:solidFill>
                <a:round/>
                <a:headEnd/>
                <a:tailEnd/>
              </a:ln>
            </p:spPr>
            <p:txBody>
              <a:bodyPr wrap="none" anchor="ctr"/>
              <a:lstStyle/>
              <a:p>
                <a:endParaRPr lang="en-US" dirty="0"/>
              </a:p>
            </p:txBody>
          </p:sp>
          <p:sp>
            <p:nvSpPr>
              <p:cNvPr id="12323" name="Freeform 9"/>
              <p:cNvSpPr>
                <a:spLocks/>
              </p:cNvSpPr>
              <p:nvPr/>
            </p:nvSpPr>
            <p:spPr bwMode="auto">
              <a:xfrm>
                <a:off x="558" y="1750"/>
                <a:ext cx="1959" cy="284"/>
              </a:xfrm>
              <a:custGeom>
                <a:avLst/>
                <a:gdLst>
                  <a:gd name="T0" fmla="*/ 0 w 1959"/>
                  <a:gd name="T1" fmla="*/ 142 h 284"/>
                  <a:gd name="T2" fmla="*/ 609 w 1959"/>
                  <a:gd name="T3" fmla="*/ 217 h 284"/>
                  <a:gd name="T4" fmla="*/ 1534 w 1959"/>
                  <a:gd name="T5" fmla="*/ 275 h 284"/>
                  <a:gd name="T6" fmla="*/ 1959 w 1959"/>
                  <a:gd name="T7" fmla="*/ 284 h 284"/>
                  <a:gd name="T8" fmla="*/ 1959 w 1959"/>
                  <a:gd name="T9" fmla="*/ 100 h 284"/>
                  <a:gd name="T10" fmla="*/ 1375 w 1959"/>
                  <a:gd name="T11" fmla="*/ 92 h 284"/>
                  <a:gd name="T12" fmla="*/ 1042 w 1959"/>
                  <a:gd name="T13" fmla="*/ 67 h 284"/>
                  <a:gd name="T14" fmla="*/ 425 w 1959"/>
                  <a:gd name="T15" fmla="*/ 50 h 284"/>
                  <a:gd name="T16" fmla="*/ 0 w 1959"/>
                  <a:gd name="T17" fmla="*/ 0 h 284"/>
                  <a:gd name="T18" fmla="*/ 0 w 1959"/>
                  <a:gd name="T19" fmla="*/ 142 h 2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59"/>
                  <a:gd name="T31" fmla="*/ 0 h 284"/>
                  <a:gd name="T32" fmla="*/ 1959 w 1959"/>
                  <a:gd name="T33" fmla="*/ 284 h 2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59" h="284">
                    <a:moveTo>
                      <a:pt x="0" y="142"/>
                    </a:moveTo>
                    <a:lnTo>
                      <a:pt x="609" y="217"/>
                    </a:lnTo>
                    <a:lnTo>
                      <a:pt x="1534" y="275"/>
                    </a:lnTo>
                    <a:lnTo>
                      <a:pt x="1959" y="284"/>
                    </a:lnTo>
                    <a:lnTo>
                      <a:pt x="1959" y="100"/>
                    </a:lnTo>
                    <a:lnTo>
                      <a:pt x="1375" y="92"/>
                    </a:lnTo>
                    <a:lnTo>
                      <a:pt x="1042" y="67"/>
                    </a:lnTo>
                    <a:lnTo>
                      <a:pt x="425" y="50"/>
                    </a:lnTo>
                    <a:lnTo>
                      <a:pt x="0" y="0"/>
                    </a:lnTo>
                    <a:lnTo>
                      <a:pt x="0" y="142"/>
                    </a:lnTo>
                    <a:close/>
                  </a:path>
                </a:pathLst>
              </a:custGeom>
              <a:solidFill>
                <a:srgbClr val="E0C606"/>
              </a:solidFill>
              <a:ln w="9525">
                <a:solidFill>
                  <a:schemeClr val="tx1"/>
                </a:solidFill>
                <a:round/>
                <a:headEnd/>
                <a:tailEnd/>
              </a:ln>
            </p:spPr>
            <p:txBody>
              <a:bodyPr wrap="none" anchor="ctr"/>
              <a:lstStyle/>
              <a:p>
                <a:endParaRPr lang="en-US" dirty="0"/>
              </a:p>
            </p:txBody>
          </p:sp>
          <p:sp>
            <p:nvSpPr>
              <p:cNvPr id="12324" name="Freeform 10" descr="Dashed horizontal"/>
              <p:cNvSpPr>
                <a:spLocks/>
              </p:cNvSpPr>
              <p:nvPr/>
            </p:nvSpPr>
            <p:spPr bwMode="auto">
              <a:xfrm>
                <a:off x="558" y="1292"/>
                <a:ext cx="1967" cy="942"/>
              </a:xfrm>
              <a:custGeom>
                <a:avLst/>
                <a:gdLst>
                  <a:gd name="T0" fmla="*/ 0 w 1967"/>
                  <a:gd name="T1" fmla="*/ 250 h 942"/>
                  <a:gd name="T2" fmla="*/ 0 w 1967"/>
                  <a:gd name="T3" fmla="*/ 0 h 942"/>
                  <a:gd name="T4" fmla="*/ 1967 w 1967"/>
                  <a:gd name="T5" fmla="*/ 0 h 942"/>
                  <a:gd name="T6" fmla="*/ 1967 w 1967"/>
                  <a:gd name="T7" fmla="*/ 292 h 942"/>
                  <a:gd name="T8" fmla="*/ 1967 w 1967"/>
                  <a:gd name="T9" fmla="*/ 375 h 942"/>
                  <a:gd name="T10" fmla="*/ 1634 w 1967"/>
                  <a:gd name="T11" fmla="*/ 367 h 942"/>
                  <a:gd name="T12" fmla="*/ 1350 w 1967"/>
                  <a:gd name="T13" fmla="*/ 358 h 942"/>
                  <a:gd name="T14" fmla="*/ 1259 w 1967"/>
                  <a:gd name="T15" fmla="*/ 458 h 942"/>
                  <a:gd name="T16" fmla="*/ 1184 w 1967"/>
                  <a:gd name="T17" fmla="*/ 692 h 942"/>
                  <a:gd name="T18" fmla="*/ 1075 w 1967"/>
                  <a:gd name="T19" fmla="*/ 825 h 942"/>
                  <a:gd name="T20" fmla="*/ 909 w 1967"/>
                  <a:gd name="T21" fmla="*/ 942 h 942"/>
                  <a:gd name="T22" fmla="*/ 709 w 1967"/>
                  <a:gd name="T23" fmla="*/ 850 h 942"/>
                  <a:gd name="T24" fmla="*/ 600 w 1967"/>
                  <a:gd name="T25" fmla="*/ 675 h 942"/>
                  <a:gd name="T26" fmla="*/ 425 w 1967"/>
                  <a:gd name="T27" fmla="*/ 467 h 942"/>
                  <a:gd name="T28" fmla="*/ 300 w 1967"/>
                  <a:gd name="T29" fmla="*/ 367 h 942"/>
                  <a:gd name="T30" fmla="*/ 0 w 1967"/>
                  <a:gd name="T31" fmla="*/ 250 h 9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67"/>
                  <a:gd name="T49" fmla="*/ 0 h 942"/>
                  <a:gd name="T50" fmla="*/ 1967 w 1967"/>
                  <a:gd name="T51" fmla="*/ 942 h 94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67" h="942">
                    <a:moveTo>
                      <a:pt x="0" y="250"/>
                    </a:moveTo>
                    <a:lnTo>
                      <a:pt x="0" y="0"/>
                    </a:lnTo>
                    <a:lnTo>
                      <a:pt x="1967" y="0"/>
                    </a:lnTo>
                    <a:lnTo>
                      <a:pt x="1967" y="292"/>
                    </a:lnTo>
                    <a:lnTo>
                      <a:pt x="1967" y="375"/>
                    </a:lnTo>
                    <a:lnTo>
                      <a:pt x="1634" y="367"/>
                    </a:lnTo>
                    <a:lnTo>
                      <a:pt x="1350" y="358"/>
                    </a:lnTo>
                    <a:lnTo>
                      <a:pt x="1259" y="458"/>
                    </a:lnTo>
                    <a:lnTo>
                      <a:pt x="1184" y="692"/>
                    </a:lnTo>
                    <a:lnTo>
                      <a:pt x="1075" y="825"/>
                    </a:lnTo>
                    <a:lnTo>
                      <a:pt x="909" y="942"/>
                    </a:lnTo>
                    <a:lnTo>
                      <a:pt x="709" y="850"/>
                    </a:lnTo>
                    <a:lnTo>
                      <a:pt x="600" y="675"/>
                    </a:lnTo>
                    <a:lnTo>
                      <a:pt x="425" y="467"/>
                    </a:lnTo>
                    <a:lnTo>
                      <a:pt x="300" y="367"/>
                    </a:lnTo>
                    <a:lnTo>
                      <a:pt x="0" y="250"/>
                    </a:lnTo>
                    <a:close/>
                  </a:path>
                </a:pathLst>
              </a:custGeom>
              <a:solidFill>
                <a:schemeClr val="accent2">
                  <a:lumMod val="20000"/>
                  <a:lumOff val="80000"/>
                </a:schemeClr>
              </a:solidFill>
              <a:ln w="9525">
                <a:solidFill>
                  <a:schemeClr val="tx1"/>
                </a:solidFill>
                <a:round/>
                <a:headEnd/>
                <a:tailEnd/>
              </a:ln>
            </p:spPr>
            <p:txBody>
              <a:bodyPr wrap="none" anchor="ctr"/>
              <a:lstStyle/>
              <a:p>
                <a:endParaRPr lang="en-US" dirty="0"/>
              </a:p>
            </p:txBody>
          </p:sp>
          <p:sp>
            <p:nvSpPr>
              <p:cNvPr id="12325" name="Freeform 11"/>
              <p:cNvSpPr>
                <a:spLocks/>
              </p:cNvSpPr>
              <p:nvPr/>
            </p:nvSpPr>
            <p:spPr bwMode="auto">
              <a:xfrm>
                <a:off x="558" y="1750"/>
                <a:ext cx="459" cy="67"/>
              </a:xfrm>
              <a:custGeom>
                <a:avLst/>
                <a:gdLst>
                  <a:gd name="T0" fmla="*/ 0 w 459"/>
                  <a:gd name="T1" fmla="*/ 0 h 67"/>
                  <a:gd name="T2" fmla="*/ 459 w 459"/>
                  <a:gd name="T3" fmla="*/ 67 h 67"/>
                  <a:gd name="T4" fmla="*/ 0 60000 65536"/>
                  <a:gd name="T5" fmla="*/ 0 60000 65536"/>
                  <a:gd name="T6" fmla="*/ 0 w 459"/>
                  <a:gd name="T7" fmla="*/ 0 h 67"/>
                  <a:gd name="T8" fmla="*/ 459 w 459"/>
                  <a:gd name="T9" fmla="*/ 67 h 67"/>
                </a:gdLst>
                <a:ahLst/>
                <a:cxnLst>
                  <a:cxn ang="T4">
                    <a:pos x="T0" y="T1"/>
                  </a:cxn>
                  <a:cxn ang="T5">
                    <a:pos x="T2" y="T3"/>
                  </a:cxn>
                </a:cxnLst>
                <a:rect l="T6" t="T7" r="T8" b="T9"/>
                <a:pathLst>
                  <a:path w="459" h="67">
                    <a:moveTo>
                      <a:pt x="0" y="0"/>
                    </a:moveTo>
                    <a:cubicBezTo>
                      <a:pt x="0" y="0"/>
                      <a:pt x="229" y="33"/>
                      <a:pt x="459" y="67"/>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2326" name="Freeform 12"/>
              <p:cNvSpPr>
                <a:spLocks/>
              </p:cNvSpPr>
              <p:nvPr/>
            </p:nvSpPr>
            <p:spPr bwMode="auto">
              <a:xfrm>
                <a:off x="558" y="1884"/>
                <a:ext cx="600" cy="91"/>
              </a:xfrm>
              <a:custGeom>
                <a:avLst/>
                <a:gdLst>
                  <a:gd name="T0" fmla="*/ 0 w 600"/>
                  <a:gd name="T1" fmla="*/ 0 h 91"/>
                  <a:gd name="T2" fmla="*/ 259 w 600"/>
                  <a:gd name="T3" fmla="*/ 58 h 91"/>
                  <a:gd name="T4" fmla="*/ 600 w 600"/>
                  <a:gd name="T5" fmla="*/ 91 h 91"/>
                  <a:gd name="T6" fmla="*/ 0 60000 65536"/>
                  <a:gd name="T7" fmla="*/ 0 60000 65536"/>
                  <a:gd name="T8" fmla="*/ 0 60000 65536"/>
                  <a:gd name="T9" fmla="*/ 0 w 600"/>
                  <a:gd name="T10" fmla="*/ 0 h 91"/>
                  <a:gd name="T11" fmla="*/ 600 w 600"/>
                  <a:gd name="T12" fmla="*/ 91 h 91"/>
                </a:gdLst>
                <a:ahLst/>
                <a:cxnLst>
                  <a:cxn ang="T6">
                    <a:pos x="T0" y="T1"/>
                  </a:cxn>
                  <a:cxn ang="T7">
                    <a:pos x="T2" y="T3"/>
                  </a:cxn>
                  <a:cxn ang="T8">
                    <a:pos x="T4" y="T5"/>
                  </a:cxn>
                </a:cxnLst>
                <a:rect l="T9" t="T10" r="T11" b="T12"/>
                <a:pathLst>
                  <a:path w="600" h="91">
                    <a:moveTo>
                      <a:pt x="0" y="0"/>
                    </a:moveTo>
                    <a:cubicBezTo>
                      <a:pt x="79" y="21"/>
                      <a:pt x="159" y="43"/>
                      <a:pt x="259" y="58"/>
                    </a:cubicBezTo>
                    <a:cubicBezTo>
                      <a:pt x="359" y="73"/>
                      <a:pt x="479" y="82"/>
                      <a:pt x="600" y="91"/>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2327" name="Freeform 13"/>
              <p:cNvSpPr>
                <a:spLocks/>
              </p:cNvSpPr>
              <p:nvPr/>
            </p:nvSpPr>
            <p:spPr bwMode="auto">
              <a:xfrm>
                <a:off x="558" y="2075"/>
                <a:ext cx="709" cy="67"/>
              </a:xfrm>
              <a:custGeom>
                <a:avLst/>
                <a:gdLst>
                  <a:gd name="T0" fmla="*/ 0 w 709"/>
                  <a:gd name="T1" fmla="*/ 0 h 67"/>
                  <a:gd name="T2" fmla="*/ 334 w 709"/>
                  <a:gd name="T3" fmla="*/ 42 h 67"/>
                  <a:gd name="T4" fmla="*/ 709 w 709"/>
                  <a:gd name="T5" fmla="*/ 67 h 67"/>
                  <a:gd name="T6" fmla="*/ 0 60000 65536"/>
                  <a:gd name="T7" fmla="*/ 0 60000 65536"/>
                  <a:gd name="T8" fmla="*/ 0 60000 65536"/>
                  <a:gd name="T9" fmla="*/ 0 w 709"/>
                  <a:gd name="T10" fmla="*/ 0 h 67"/>
                  <a:gd name="T11" fmla="*/ 709 w 709"/>
                  <a:gd name="T12" fmla="*/ 67 h 67"/>
                </a:gdLst>
                <a:ahLst/>
                <a:cxnLst>
                  <a:cxn ang="T6">
                    <a:pos x="T0" y="T1"/>
                  </a:cxn>
                  <a:cxn ang="T7">
                    <a:pos x="T2" y="T3"/>
                  </a:cxn>
                  <a:cxn ang="T8">
                    <a:pos x="T4" y="T5"/>
                  </a:cxn>
                </a:cxnLst>
                <a:rect l="T9" t="T10" r="T11" b="T12"/>
                <a:pathLst>
                  <a:path w="709" h="67">
                    <a:moveTo>
                      <a:pt x="0" y="0"/>
                    </a:moveTo>
                    <a:cubicBezTo>
                      <a:pt x="108" y="15"/>
                      <a:pt x="216" y="31"/>
                      <a:pt x="334" y="42"/>
                    </a:cubicBezTo>
                    <a:cubicBezTo>
                      <a:pt x="452" y="53"/>
                      <a:pt x="580" y="60"/>
                      <a:pt x="709" y="67"/>
                    </a:cubicBezTo>
                  </a:path>
                </a:pathLst>
              </a:custGeom>
              <a:noFill/>
              <a:ln w="38100" cmpd="sng">
                <a:solidFill>
                  <a:schemeClr val="tx1"/>
                </a:solidFill>
                <a:round/>
                <a:headEnd type="none" w="med" len="med"/>
                <a:tailEnd type="triangle" w="med" len="med"/>
              </a:ln>
            </p:spPr>
            <p:txBody>
              <a:bodyPr wrap="none" anchor="ctr"/>
              <a:lstStyle/>
              <a:p>
                <a:endParaRPr lang="en-US" dirty="0"/>
              </a:p>
            </p:txBody>
          </p:sp>
          <p:sp>
            <p:nvSpPr>
              <p:cNvPr id="12328" name="Freeform 14"/>
              <p:cNvSpPr>
                <a:spLocks/>
              </p:cNvSpPr>
              <p:nvPr/>
            </p:nvSpPr>
            <p:spPr bwMode="auto">
              <a:xfrm>
                <a:off x="567" y="2334"/>
                <a:ext cx="1958" cy="83"/>
              </a:xfrm>
              <a:custGeom>
                <a:avLst/>
                <a:gdLst>
                  <a:gd name="T0" fmla="*/ 0 w 1958"/>
                  <a:gd name="T1" fmla="*/ 0 h 83"/>
                  <a:gd name="T2" fmla="*/ 433 w 1958"/>
                  <a:gd name="T3" fmla="*/ 33 h 83"/>
                  <a:gd name="T4" fmla="*/ 1475 w 1958"/>
                  <a:gd name="T5" fmla="*/ 50 h 83"/>
                  <a:gd name="T6" fmla="*/ 1958 w 1958"/>
                  <a:gd name="T7" fmla="*/ 83 h 83"/>
                  <a:gd name="T8" fmla="*/ 0 60000 65536"/>
                  <a:gd name="T9" fmla="*/ 0 60000 65536"/>
                  <a:gd name="T10" fmla="*/ 0 60000 65536"/>
                  <a:gd name="T11" fmla="*/ 0 60000 65536"/>
                  <a:gd name="T12" fmla="*/ 0 w 1958"/>
                  <a:gd name="T13" fmla="*/ 0 h 83"/>
                  <a:gd name="T14" fmla="*/ 1958 w 1958"/>
                  <a:gd name="T15" fmla="*/ 83 h 83"/>
                </a:gdLst>
                <a:ahLst/>
                <a:cxnLst>
                  <a:cxn ang="T8">
                    <a:pos x="T0" y="T1"/>
                  </a:cxn>
                  <a:cxn ang="T9">
                    <a:pos x="T2" y="T3"/>
                  </a:cxn>
                  <a:cxn ang="T10">
                    <a:pos x="T4" y="T5"/>
                  </a:cxn>
                  <a:cxn ang="T11">
                    <a:pos x="T6" y="T7"/>
                  </a:cxn>
                </a:cxnLst>
                <a:rect l="T12" t="T13" r="T14" b="T15"/>
                <a:pathLst>
                  <a:path w="1958" h="83">
                    <a:moveTo>
                      <a:pt x="0" y="0"/>
                    </a:moveTo>
                    <a:cubicBezTo>
                      <a:pt x="93" y="12"/>
                      <a:pt x="187" y="25"/>
                      <a:pt x="433" y="33"/>
                    </a:cubicBezTo>
                    <a:cubicBezTo>
                      <a:pt x="679" y="41"/>
                      <a:pt x="1221" y="42"/>
                      <a:pt x="1475" y="50"/>
                    </a:cubicBezTo>
                    <a:cubicBezTo>
                      <a:pt x="1729" y="58"/>
                      <a:pt x="1843" y="70"/>
                      <a:pt x="1958" y="83"/>
                    </a:cubicBezTo>
                  </a:path>
                </a:pathLst>
              </a:custGeom>
              <a:noFill/>
              <a:ln w="38100" cmpd="sng">
                <a:solidFill>
                  <a:schemeClr val="tx1"/>
                </a:solidFill>
                <a:round/>
                <a:headEnd/>
                <a:tailEnd/>
              </a:ln>
            </p:spPr>
            <p:txBody>
              <a:bodyPr wrap="none" anchor="ctr"/>
              <a:lstStyle/>
              <a:p>
                <a:endParaRPr lang="en-US" dirty="0"/>
              </a:p>
            </p:txBody>
          </p:sp>
          <p:sp>
            <p:nvSpPr>
              <p:cNvPr id="12329" name="Freeform 15"/>
              <p:cNvSpPr>
                <a:spLocks/>
              </p:cNvSpPr>
              <p:nvPr/>
            </p:nvSpPr>
            <p:spPr bwMode="auto">
              <a:xfrm>
                <a:off x="1558" y="2192"/>
                <a:ext cx="967" cy="42"/>
              </a:xfrm>
              <a:custGeom>
                <a:avLst/>
                <a:gdLst>
                  <a:gd name="T0" fmla="*/ 0 w 967"/>
                  <a:gd name="T1" fmla="*/ 0 h 42"/>
                  <a:gd name="T2" fmla="*/ 359 w 967"/>
                  <a:gd name="T3" fmla="*/ 25 h 42"/>
                  <a:gd name="T4" fmla="*/ 967 w 967"/>
                  <a:gd name="T5" fmla="*/ 42 h 42"/>
                  <a:gd name="T6" fmla="*/ 0 60000 65536"/>
                  <a:gd name="T7" fmla="*/ 0 60000 65536"/>
                  <a:gd name="T8" fmla="*/ 0 60000 65536"/>
                  <a:gd name="T9" fmla="*/ 0 w 967"/>
                  <a:gd name="T10" fmla="*/ 0 h 42"/>
                  <a:gd name="T11" fmla="*/ 967 w 967"/>
                  <a:gd name="T12" fmla="*/ 42 h 42"/>
                </a:gdLst>
                <a:ahLst/>
                <a:cxnLst>
                  <a:cxn ang="T6">
                    <a:pos x="T0" y="T1"/>
                  </a:cxn>
                  <a:cxn ang="T7">
                    <a:pos x="T2" y="T3"/>
                  </a:cxn>
                  <a:cxn ang="T8">
                    <a:pos x="T4" y="T5"/>
                  </a:cxn>
                </a:cxnLst>
                <a:rect l="T9" t="T10" r="T11" b="T12"/>
                <a:pathLst>
                  <a:path w="967" h="42">
                    <a:moveTo>
                      <a:pt x="0" y="0"/>
                    </a:moveTo>
                    <a:cubicBezTo>
                      <a:pt x="99" y="9"/>
                      <a:pt x="198" y="18"/>
                      <a:pt x="359" y="25"/>
                    </a:cubicBezTo>
                    <a:cubicBezTo>
                      <a:pt x="520" y="32"/>
                      <a:pt x="743" y="37"/>
                      <a:pt x="967" y="42"/>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2330" name="Freeform 16"/>
              <p:cNvSpPr>
                <a:spLocks/>
              </p:cNvSpPr>
              <p:nvPr/>
            </p:nvSpPr>
            <p:spPr bwMode="auto">
              <a:xfrm>
                <a:off x="1742" y="2017"/>
                <a:ext cx="766" cy="25"/>
              </a:xfrm>
              <a:custGeom>
                <a:avLst/>
                <a:gdLst>
                  <a:gd name="T0" fmla="*/ 0 w 766"/>
                  <a:gd name="T1" fmla="*/ 0 h 25"/>
                  <a:gd name="T2" fmla="*/ 358 w 766"/>
                  <a:gd name="T3" fmla="*/ 17 h 25"/>
                  <a:gd name="T4" fmla="*/ 766 w 766"/>
                  <a:gd name="T5" fmla="*/ 25 h 25"/>
                  <a:gd name="T6" fmla="*/ 0 60000 65536"/>
                  <a:gd name="T7" fmla="*/ 0 60000 65536"/>
                  <a:gd name="T8" fmla="*/ 0 60000 65536"/>
                  <a:gd name="T9" fmla="*/ 0 w 766"/>
                  <a:gd name="T10" fmla="*/ 0 h 25"/>
                  <a:gd name="T11" fmla="*/ 766 w 766"/>
                  <a:gd name="T12" fmla="*/ 25 h 25"/>
                </a:gdLst>
                <a:ahLst/>
                <a:cxnLst>
                  <a:cxn ang="T6">
                    <a:pos x="T0" y="T1"/>
                  </a:cxn>
                  <a:cxn ang="T7">
                    <a:pos x="T2" y="T3"/>
                  </a:cxn>
                  <a:cxn ang="T8">
                    <a:pos x="T4" y="T5"/>
                  </a:cxn>
                </a:cxnLst>
                <a:rect l="T9" t="T10" r="T11" b="T12"/>
                <a:pathLst>
                  <a:path w="766" h="25">
                    <a:moveTo>
                      <a:pt x="0" y="0"/>
                    </a:moveTo>
                    <a:cubicBezTo>
                      <a:pt x="115" y="6"/>
                      <a:pt x="230" y="13"/>
                      <a:pt x="358" y="17"/>
                    </a:cubicBezTo>
                    <a:cubicBezTo>
                      <a:pt x="486" y="21"/>
                      <a:pt x="626" y="23"/>
                      <a:pt x="766" y="25"/>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2331" name="Freeform 17"/>
              <p:cNvSpPr>
                <a:spLocks/>
              </p:cNvSpPr>
              <p:nvPr/>
            </p:nvSpPr>
            <p:spPr bwMode="auto">
              <a:xfrm>
                <a:off x="1792" y="1834"/>
                <a:ext cx="725" cy="29"/>
              </a:xfrm>
              <a:custGeom>
                <a:avLst/>
                <a:gdLst>
                  <a:gd name="T0" fmla="*/ 0 w 725"/>
                  <a:gd name="T1" fmla="*/ 0 h 29"/>
                  <a:gd name="T2" fmla="*/ 316 w 725"/>
                  <a:gd name="T3" fmla="*/ 25 h 29"/>
                  <a:gd name="T4" fmla="*/ 725 w 725"/>
                  <a:gd name="T5" fmla="*/ 25 h 29"/>
                  <a:gd name="T6" fmla="*/ 0 60000 65536"/>
                  <a:gd name="T7" fmla="*/ 0 60000 65536"/>
                  <a:gd name="T8" fmla="*/ 0 60000 65536"/>
                  <a:gd name="T9" fmla="*/ 0 w 725"/>
                  <a:gd name="T10" fmla="*/ 0 h 29"/>
                  <a:gd name="T11" fmla="*/ 725 w 725"/>
                  <a:gd name="T12" fmla="*/ 29 h 29"/>
                </a:gdLst>
                <a:ahLst/>
                <a:cxnLst>
                  <a:cxn ang="T6">
                    <a:pos x="T0" y="T1"/>
                  </a:cxn>
                  <a:cxn ang="T7">
                    <a:pos x="T2" y="T3"/>
                  </a:cxn>
                  <a:cxn ang="T8">
                    <a:pos x="T4" y="T5"/>
                  </a:cxn>
                </a:cxnLst>
                <a:rect l="T9" t="T10" r="T11" b="T12"/>
                <a:pathLst>
                  <a:path w="725" h="29">
                    <a:moveTo>
                      <a:pt x="0" y="0"/>
                    </a:moveTo>
                    <a:cubicBezTo>
                      <a:pt x="97" y="10"/>
                      <a:pt x="195" y="21"/>
                      <a:pt x="316" y="25"/>
                    </a:cubicBezTo>
                    <a:cubicBezTo>
                      <a:pt x="437" y="29"/>
                      <a:pt x="581" y="27"/>
                      <a:pt x="725" y="25"/>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2332" name="Text Box 18"/>
              <p:cNvSpPr txBox="1">
                <a:spLocks noChangeAspect="1" noChangeArrowheads="1"/>
              </p:cNvSpPr>
              <p:nvPr/>
            </p:nvSpPr>
            <p:spPr bwMode="auto">
              <a:xfrm>
                <a:off x="1830" y="1312"/>
                <a:ext cx="560" cy="330"/>
              </a:xfrm>
              <a:prstGeom prst="rect">
                <a:avLst/>
              </a:prstGeom>
              <a:noFill/>
              <a:ln w="9525">
                <a:noFill/>
                <a:miter lim="800000"/>
                <a:headEnd/>
                <a:tailEnd/>
              </a:ln>
            </p:spPr>
            <p:txBody>
              <a:bodyPr wrap="none">
                <a:spAutoFit/>
              </a:bodyPr>
              <a:lstStyle/>
              <a:p>
                <a:r>
                  <a:rPr lang="en-US" sz="1400" dirty="0">
                    <a:latin typeface="Tahoma" pitchFamily="34" charset="0"/>
                  </a:rPr>
                  <a:t>Younger </a:t>
                </a:r>
              </a:p>
              <a:p>
                <a:r>
                  <a:rPr lang="en-US" sz="1400" dirty="0">
                    <a:latin typeface="Tahoma" pitchFamily="34" charset="0"/>
                  </a:rPr>
                  <a:t>     Beds</a:t>
                </a:r>
              </a:p>
            </p:txBody>
          </p:sp>
        </p:grpSp>
        <p:sp>
          <p:nvSpPr>
            <p:cNvPr id="12319" name="Text Box 19"/>
            <p:cNvSpPr txBox="1">
              <a:spLocks noChangeArrowheads="1"/>
            </p:cNvSpPr>
            <p:nvPr/>
          </p:nvSpPr>
          <p:spPr bwMode="auto">
            <a:xfrm>
              <a:off x="1037" y="985"/>
              <a:ext cx="890" cy="291"/>
            </a:xfrm>
            <a:prstGeom prst="rect">
              <a:avLst/>
            </a:prstGeom>
            <a:noFill/>
            <a:ln w="9525">
              <a:noFill/>
              <a:miter lim="800000"/>
              <a:headEnd/>
              <a:tailEnd/>
            </a:ln>
          </p:spPr>
          <p:txBody>
            <a:bodyPr wrap="none">
              <a:spAutoFit/>
            </a:bodyPr>
            <a:lstStyle/>
            <a:p>
              <a:r>
                <a:rPr lang="en-US" dirty="0">
                  <a:latin typeface="Tahoma" pitchFamily="34" charset="0"/>
                </a:rPr>
                <a:t>Erosional</a:t>
              </a:r>
            </a:p>
          </p:txBody>
        </p:sp>
        <p:sp>
          <p:nvSpPr>
            <p:cNvPr id="12320" name="Text Box 20"/>
            <p:cNvSpPr txBox="1">
              <a:spLocks noChangeArrowheads="1"/>
            </p:cNvSpPr>
            <p:nvPr/>
          </p:nvSpPr>
          <p:spPr bwMode="auto">
            <a:xfrm>
              <a:off x="671" y="2679"/>
              <a:ext cx="1609" cy="523"/>
            </a:xfrm>
            <a:prstGeom prst="rect">
              <a:avLst/>
            </a:prstGeom>
            <a:noFill/>
            <a:ln w="9525">
              <a:noFill/>
              <a:miter lim="800000"/>
              <a:headEnd/>
              <a:tailEnd/>
            </a:ln>
          </p:spPr>
          <p:txBody>
            <a:bodyPr wrap="none">
              <a:spAutoFit/>
            </a:bodyPr>
            <a:lstStyle/>
            <a:p>
              <a:r>
                <a:rPr lang="en-US" sz="1600" dirty="0">
                  <a:latin typeface="Tahoma" pitchFamily="34" charset="0"/>
                </a:rPr>
                <a:t>Erosional Truncation: The </a:t>
              </a:r>
            </a:p>
            <a:p>
              <a:r>
                <a:rPr lang="en-US" sz="1600" dirty="0">
                  <a:latin typeface="Tahoma" pitchFamily="34" charset="0"/>
                </a:rPr>
                <a:t>   lateral termination of </a:t>
              </a:r>
            </a:p>
            <a:p>
              <a:r>
                <a:rPr lang="en-US" sz="1600" dirty="0">
                  <a:latin typeface="Tahoma" pitchFamily="34" charset="0"/>
                </a:rPr>
                <a:t>   strata by erosion</a:t>
              </a:r>
            </a:p>
          </p:txBody>
        </p:sp>
      </p:grpSp>
      <p:grpSp>
        <p:nvGrpSpPr>
          <p:cNvPr id="4" name="Group 21"/>
          <p:cNvGrpSpPr>
            <a:grpSpLocks/>
          </p:cNvGrpSpPr>
          <p:nvPr/>
        </p:nvGrpSpPr>
        <p:grpSpPr bwMode="auto">
          <a:xfrm>
            <a:off x="4894263" y="1563688"/>
            <a:ext cx="3136900" cy="3503613"/>
            <a:chOff x="3083" y="985"/>
            <a:chExt cx="1976" cy="2207"/>
          </a:xfrm>
        </p:grpSpPr>
        <p:sp>
          <p:nvSpPr>
            <p:cNvPr id="12304" name="Text Box 22"/>
            <p:cNvSpPr txBox="1">
              <a:spLocks noChangeArrowheads="1"/>
            </p:cNvSpPr>
            <p:nvPr/>
          </p:nvSpPr>
          <p:spPr bwMode="auto">
            <a:xfrm>
              <a:off x="3687" y="985"/>
              <a:ext cx="675" cy="291"/>
            </a:xfrm>
            <a:prstGeom prst="rect">
              <a:avLst/>
            </a:prstGeom>
            <a:noFill/>
            <a:ln w="9525">
              <a:noFill/>
              <a:miter lim="800000"/>
              <a:headEnd/>
              <a:tailEnd/>
            </a:ln>
          </p:spPr>
          <p:txBody>
            <a:bodyPr wrap="none">
              <a:spAutoFit/>
            </a:bodyPr>
            <a:lstStyle/>
            <a:p>
              <a:r>
                <a:rPr lang="en-US" dirty="0">
                  <a:latin typeface="Tahoma" pitchFamily="34" charset="0"/>
                </a:rPr>
                <a:t>Toplap</a:t>
              </a:r>
            </a:p>
          </p:txBody>
        </p:sp>
        <p:sp>
          <p:nvSpPr>
            <p:cNvPr id="12305" name="Text Box 23"/>
            <p:cNvSpPr txBox="1">
              <a:spLocks noChangeArrowheads="1"/>
            </p:cNvSpPr>
            <p:nvPr/>
          </p:nvSpPr>
          <p:spPr bwMode="auto">
            <a:xfrm>
              <a:off x="3312" y="2669"/>
              <a:ext cx="1546" cy="523"/>
            </a:xfrm>
            <a:prstGeom prst="rect">
              <a:avLst/>
            </a:prstGeom>
            <a:noFill/>
            <a:ln w="9525">
              <a:noFill/>
              <a:miter lim="800000"/>
              <a:headEnd/>
              <a:tailEnd/>
            </a:ln>
          </p:spPr>
          <p:txBody>
            <a:bodyPr wrap="none">
              <a:spAutoFit/>
            </a:bodyPr>
            <a:lstStyle/>
            <a:p>
              <a:r>
                <a:rPr lang="en-US" sz="1600" dirty="0">
                  <a:latin typeface="Tahoma" pitchFamily="34" charset="0"/>
                </a:rPr>
                <a:t>Toplap: The lateral </a:t>
              </a:r>
            </a:p>
            <a:p>
              <a:r>
                <a:rPr lang="en-US" sz="1600" dirty="0">
                  <a:latin typeface="Tahoma" pitchFamily="34" charset="0"/>
                </a:rPr>
                <a:t>   termination of inclined</a:t>
              </a:r>
            </a:p>
            <a:p>
              <a:r>
                <a:rPr lang="en-US" sz="1600" dirty="0">
                  <a:latin typeface="Tahoma" pitchFamily="34" charset="0"/>
                </a:rPr>
                <a:t>   strata (updip direction)</a:t>
              </a:r>
            </a:p>
          </p:txBody>
        </p:sp>
        <p:grpSp>
          <p:nvGrpSpPr>
            <p:cNvPr id="5" name="Group 24"/>
            <p:cNvGrpSpPr>
              <a:grpSpLocks/>
            </p:cNvGrpSpPr>
            <p:nvPr/>
          </p:nvGrpSpPr>
          <p:grpSpPr bwMode="auto">
            <a:xfrm>
              <a:off x="3083" y="1255"/>
              <a:ext cx="1976" cy="1345"/>
              <a:chOff x="3083" y="1255"/>
              <a:chExt cx="1976" cy="1345"/>
            </a:xfrm>
          </p:grpSpPr>
          <p:sp>
            <p:nvSpPr>
              <p:cNvPr id="12307" name="Rectangle 25"/>
              <p:cNvSpPr>
                <a:spLocks noChangeAspect="1" noChangeArrowheads="1"/>
              </p:cNvSpPr>
              <p:nvPr/>
            </p:nvSpPr>
            <p:spPr bwMode="auto">
              <a:xfrm>
                <a:off x="3089" y="1255"/>
                <a:ext cx="1962" cy="1331"/>
              </a:xfrm>
              <a:prstGeom prst="rect">
                <a:avLst/>
              </a:prstGeom>
              <a:solidFill>
                <a:srgbClr val="FFCC66"/>
              </a:solidFill>
              <a:ln w="9525">
                <a:solidFill>
                  <a:schemeClr val="tx1"/>
                </a:solidFill>
                <a:miter lim="800000"/>
                <a:headEnd/>
                <a:tailEnd/>
              </a:ln>
            </p:spPr>
            <p:txBody>
              <a:bodyPr wrap="none" anchor="ctr"/>
              <a:lstStyle/>
              <a:p>
                <a:endParaRPr lang="en-US" dirty="0"/>
              </a:p>
            </p:txBody>
          </p:sp>
          <p:sp>
            <p:nvSpPr>
              <p:cNvPr id="12308" name="Freeform 26"/>
              <p:cNvSpPr>
                <a:spLocks/>
              </p:cNvSpPr>
              <p:nvPr/>
            </p:nvSpPr>
            <p:spPr bwMode="auto">
              <a:xfrm>
                <a:off x="3559" y="1442"/>
                <a:ext cx="1500" cy="1058"/>
              </a:xfrm>
              <a:custGeom>
                <a:avLst/>
                <a:gdLst>
                  <a:gd name="T0" fmla="*/ 0 w 1500"/>
                  <a:gd name="T1" fmla="*/ 175 h 1058"/>
                  <a:gd name="T2" fmla="*/ 300 w 1500"/>
                  <a:gd name="T3" fmla="*/ 233 h 1058"/>
                  <a:gd name="T4" fmla="*/ 525 w 1500"/>
                  <a:gd name="T5" fmla="*/ 358 h 1058"/>
                  <a:gd name="T6" fmla="*/ 800 w 1500"/>
                  <a:gd name="T7" fmla="*/ 567 h 1058"/>
                  <a:gd name="T8" fmla="*/ 1091 w 1500"/>
                  <a:gd name="T9" fmla="*/ 842 h 1058"/>
                  <a:gd name="T10" fmla="*/ 1500 w 1500"/>
                  <a:gd name="T11" fmla="*/ 1058 h 1058"/>
                  <a:gd name="T12" fmla="*/ 1500 w 1500"/>
                  <a:gd name="T13" fmla="*/ 775 h 1058"/>
                  <a:gd name="T14" fmla="*/ 1241 w 1500"/>
                  <a:gd name="T15" fmla="*/ 633 h 1058"/>
                  <a:gd name="T16" fmla="*/ 1058 w 1500"/>
                  <a:gd name="T17" fmla="*/ 458 h 1058"/>
                  <a:gd name="T18" fmla="*/ 850 w 1500"/>
                  <a:gd name="T19" fmla="*/ 275 h 1058"/>
                  <a:gd name="T20" fmla="*/ 575 w 1500"/>
                  <a:gd name="T21" fmla="*/ 142 h 1058"/>
                  <a:gd name="T22" fmla="*/ 108 w 1500"/>
                  <a:gd name="T23" fmla="*/ 0 h 10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00"/>
                  <a:gd name="T37" fmla="*/ 0 h 1058"/>
                  <a:gd name="T38" fmla="*/ 1500 w 1500"/>
                  <a:gd name="T39" fmla="*/ 1058 h 10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00" h="1058">
                    <a:moveTo>
                      <a:pt x="0" y="175"/>
                    </a:moveTo>
                    <a:lnTo>
                      <a:pt x="300" y="233"/>
                    </a:lnTo>
                    <a:lnTo>
                      <a:pt x="525" y="358"/>
                    </a:lnTo>
                    <a:lnTo>
                      <a:pt x="800" y="567"/>
                    </a:lnTo>
                    <a:lnTo>
                      <a:pt x="1091" y="842"/>
                    </a:lnTo>
                    <a:lnTo>
                      <a:pt x="1500" y="1058"/>
                    </a:lnTo>
                    <a:lnTo>
                      <a:pt x="1500" y="775"/>
                    </a:lnTo>
                    <a:lnTo>
                      <a:pt x="1241" y="633"/>
                    </a:lnTo>
                    <a:lnTo>
                      <a:pt x="1058" y="458"/>
                    </a:lnTo>
                    <a:lnTo>
                      <a:pt x="850" y="275"/>
                    </a:lnTo>
                    <a:lnTo>
                      <a:pt x="575" y="142"/>
                    </a:lnTo>
                    <a:lnTo>
                      <a:pt x="108" y="0"/>
                    </a:lnTo>
                  </a:path>
                </a:pathLst>
              </a:custGeom>
              <a:solidFill>
                <a:srgbClr val="E0C606"/>
              </a:solidFill>
              <a:ln w="9525">
                <a:solidFill>
                  <a:schemeClr val="tx1"/>
                </a:solidFill>
                <a:round/>
                <a:headEnd/>
                <a:tailEnd/>
              </a:ln>
            </p:spPr>
            <p:txBody>
              <a:bodyPr wrap="none" anchor="ctr"/>
              <a:lstStyle/>
              <a:p>
                <a:endParaRPr lang="en-US" dirty="0"/>
              </a:p>
            </p:txBody>
          </p:sp>
          <p:sp>
            <p:nvSpPr>
              <p:cNvPr id="12309" name="Freeform 27"/>
              <p:cNvSpPr>
                <a:spLocks/>
              </p:cNvSpPr>
              <p:nvPr/>
            </p:nvSpPr>
            <p:spPr bwMode="auto">
              <a:xfrm>
                <a:off x="3092" y="1492"/>
                <a:ext cx="1717" cy="1092"/>
              </a:xfrm>
              <a:custGeom>
                <a:avLst/>
                <a:gdLst>
                  <a:gd name="T0" fmla="*/ 58 w 1717"/>
                  <a:gd name="T1" fmla="*/ 108 h 1092"/>
                  <a:gd name="T2" fmla="*/ 341 w 1717"/>
                  <a:gd name="T3" fmla="*/ 192 h 1092"/>
                  <a:gd name="T4" fmla="*/ 617 w 1717"/>
                  <a:gd name="T5" fmla="*/ 358 h 1092"/>
                  <a:gd name="T6" fmla="*/ 825 w 1717"/>
                  <a:gd name="T7" fmla="*/ 575 h 1092"/>
                  <a:gd name="T8" fmla="*/ 1108 w 1717"/>
                  <a:gd name="T9" fmla="*/ 800 h 1092"/>
                  <a:gd name="T10" fmla="*/ 1367 w 1717"/>
                  <a:gd name="T11" fmla="*/ 958 h 1092"/>
                  <a:gd name="T12" fmla="*/ 1717 w 1717"/>
                  <a:gd name="T13" fmla="*/ 1092 h 1092"/>
                  <a:gd name="T14" fmla="*/ 967 w 1717"/>
                  <a:gd name="T15" fmla="*/ 1092 h 1092"/>
                  <a:gd name="T16" fmla="*/ 658 w 1717"/>
                  <a:gd name="T17" fmla="*/ 933 h 1092"/>
                  <a:gd name="T18" fmla="*/ 383 w 1717"/>
                  <a:gd name="T19" fmla="*/ 658 h 1092"/>
                  <a:gd name="T20" fmla="*/ 208 w 1717"/>
                  <a:gd name="T21" fmla="*/ 525 h 1092"/>
                  <a:gd name="T22" fmla="*/ 0 w 1717"/>
                  <a:gd name="T23" fmla="*/ 442 h 1092"/>
                  <a:gd name="T24" fmla="*/ 0 w 1717"/>
                  <a:gd name="T25" fmla="*/ 0 h 1092"/>
                  <a:gd name="T26" fmla="*/ 91 w 1717"/>
                  <a:gd name="T27" fmla="*/ 25 h 109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717"/>
                  <a:gd name="T43" fmla="*/ 0 h 1092"/>
                  <a:gd name="T44" fmla="*/ 1717 w 1717"/>
                  <a:gd name="T45" fmla="*/ 1092 h 109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717" h="1092">
                    <a:moveTo>
                      <a:pt x="58" y="108"/>
                    </a:moveTo>
                    <a:lnTo>
                      <a:pt x="341" y="192"/>
                    </a:lnTo>
                    <a:lnTo>
                      <a:pt x="617" y="358"/>
                    </a:lnTo>
                    <a:lnTo>
                      <a:pt x="825" y="575"/>
                    </a:lnTo>
                    <a:lnTo>
                      <a:pt x="1108" y="800"/>
                    </a:lnTo>
                    <a:lnTo>
                      <a:pt x="1367" y="958"/>
                    </a:lnTo>
                    <a:lnTo>
                      <a:pt x="1717" y="1092"/>
                    </a:lnTo>
                    <a:lnTo>
                      <a:pt x="967" y="1092"/>
                    </a:lnTo>
                    <a:lnTo>
                      <a:pt x="658" y="933"/>
                    </a:lnTo>
                    <a:lnTo>
                      <a:pt x="383" y="658"/>
                    </a:lnTo>
                    <a:lnTo>
                      <a:pt x="208" y="525"/>
                    </a:lnTo>
                    <a:lnTo>
                      <a:pt x="0" y="442"/>
                    </a:lnTo>
                    <a:lnTo>
                      <a:pt x="0" y="0"/>
                    </a:lnTo>
                    <a:lnTo>
                      <a:pt x="91" y="25"/>
                    </a:lnTo>
                  </a:path>
                </a:pathLst>
              </a:custGeom>
              <a:solidFill>
                <a:srgbClr val="E0C606"/>
              </a:solidFill>
              <a:ln w="9525">
                <a:solidFill>
                  <a:schemeClr val="tx1"/>
                </a:solidFill>
                <a:round/>
                <a:headEnd/>
                <a:tailEnd/>
              </a:ln>
            </p:spPr>
            <p:txBody>
              <a:bodyPr wrap="none" anchor="ctr"/>
              <a:lstStyle/>
              <a:p>
                <a:endParaRPr lang="en-US" dirty="0"/>
              </a:p>
            </p:txBody>
          </p:sp>
          <p:sp>
            <p:nvSpPr>
              <p:cNvPr id="12310" name="Freeform 28"/>
              <p:cNvSpPr>
                <a:spLocks/>
              </p:cNvSpPr>
              <p:nvPr/>
            </p:nvSpPr>
            <p:spPr bwMode="auto">
              <a:xfrm>
                <a:off x="4625" y="1642"/>
                <a:ext cx="425" cy="275"/>
              </a:xfrm>
              <a:custGeom>
                <a:avLst/>
                <a:gdLst>
                  <a:gd name="T0" fmla="*/ 0 w 425"/>
                  <a:gd name="T1" fmla="*/ 0 h 275"/>
                  <a:gd name="T2" fmla="*/ 209 w 425"/>
                  <a:gd name="T3" fmla="*/ 83 h 275"/>
                  <a:gd name="T4" fmla="*/ 317 w 425"/>
                  <a:gd name="T5" fmla="*/ 200 h 275"/>
                  <a:gd name="T6" fmla="*/ 425 w 425"/>
                  <a:gd name="T7" fmla="*/ 275 h 275"/>
                  <a:gd name="T8" fmla="*/ 425 w 425"/>
                  <a:gd name="T9" fmla="*/ 25 h 275"/>
                  <a:gd name="T10" fmla="*/ 242 w 425"/>
                  <a:gd name="T11" fmla="*/ 0 h 275"/>
                  <a:gd name="T12" fmla="*/ 0 w 425"/>
                  <a:gd name="T13" fmla="*/ 0 h 275"/>
                  <a:gd name="T14" fmla="*/ 0 60000 65536"/>
                  <a:gd name="T15" fmla="*/ 0 60000 65536"/>
                  <a:gd name="T16" fmla="*/ 0 60000 65536"/>
                  <a:gd name="T17" fmla="*/ 0 60000 65536"/>
                  <a:gd name="T18" fmla="*/ 0 60000 65536"/>
                  <a:gd name="T19" fmla="*/ 0 60000 65536"/>
                  <a:gd name="T20" fmla="*/ 0 60000 65536"/>
                  <a:gd name="T21" fmla="*/ 0 w 425"/>
                  <a:gd name="T22" fmla="*/ 0 h 275"/>
                  <a:gd name="T23" fmla="*/ 425 w 425"/>
                  <a:gd name="T24" fmla="*/ 275 h 27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5" h="275">
                    <a:moveTo>
                      <a:pt x="0" y="0"/>
                    </a:moveTo>
                    <a:lnTo>
                      <a:pt x="209" y="83"/>
                    </a:lnTo>
                    <a:lnTo>
                      <a:pt x="317" y="200"/>
                    </a:lnTo>
                    <a:lnTo>
                      <a:pt x="425" y="275"/>
                    </a:lnTo>
                    <a:lnTo>
                      <a:pt x="425" y="25"/>
                    </a:lnTo>
                    <a:lnTo>
                      <a:pt x="242" y="0"/>
                    </a:lnTo>
                    <a:lnTo>
                      <a:pt x="0" y="0"/>
                    </a:lnTo>
                    <a:close/>
                  </a:path>
                </a:pathLst>
              </a:custGeom>
              <a:solidFill>
                <a:srgbClr val="E0C606"/>
              </a:solidFill>
              <a:ln w="9525">
                <a:solidFill>
                  <a:schemeClr val="tx1"/>
                </a:solidFill>
                <a:round/>
                <a:headEnd/>
                <a:tailEnd/>
              </a:ln>
            </p:spPr>
            <p:txBody>
              <a:bodyPr wrap="none" anchor="ctr"/>
              <a:lstStyle/>
              <a:p>
                <a:endParaRPr lang="en-US" dirty="0"/>
              </a:p>
            </p:txBody>
          </p:sp>
          <p:sp>
            <p:nvSpPr>
              <p:cNvPr id="12311" name="Freeform 29" descr="Dashed horizontal"/>
              <p:cNvSpPr>
                <a:spLocks/>
              </p:cNvSpPr>
              <p:nvPr/>
            </p:nvSpPr>
            <p:spPr bwMode="auto">
              <a:xfrm>
                <a:off x="3083" y="1267"/>
                <a:ext cx="1967" cy="400"/>
              </a:xfrm>
              <a:custGeom>
                <a:avLst/>
                <a:gdLst>
                  <a:gd name="T0" fmla="*/ 1967 w 1967"/>
                  <a:gd name="T1" fmla="*/ 342 h 400"/>
                  <a:gd name="T2" fmla="*/ 1967 w 1967"/>
                  <a:gd name="T3" fmla="*/ 0 h 400"/>
                  <a:gd name="T4" fmla="*/ 0 w 1967"/>
                  <a:gd name="T5" fmla="*/ 0 h 400"/>
                  <a:gd name="T6" fmla="*/ 0 w 1967"/>
                  <a:gd name="T7" fmla="*/ 333 h 400"/>
                  <a:gd name="T8" fmla="*/ 1151 w 1967"/>
                  <a:gd name="T9" fmla="*/ 350 h 400"/>
                  <a:gd name="T10" fmla="*/ 1967 w 1967"/>
                  <a:gd name="T11" fmla="*/ 400 h 400"/>
                  <a:gd name="T12" fmla="*/ 1967 w 1967"/>
                  <a:gd name="T13" fmla="*/ 342 h 400"/>
                  <a:gd name="T14" fmla="*/ 0 60000 65536"/>
                  <a:gd name="T15" fmla="*/ 0 60000 65536"/>
                  <a:gd name="T16" fmla="*/ 0 60000 65536"/>
                  <a:gd name="T17" fmla="*/ 0 60000 65536"/>
                  <a:gd name="T18" fmla="*/ 0 60000 65536"/>
                  <a:gd name="T19" fmla="*/ 0 60000 65536"/>
                  <a:gd name="T20" fmla="*/ 0 60000 65536"/>
                  <a:gd name="T21" fmla="*/ 0 w 1967"/>
                  <a:gd name="T22" fmla="*/ 0 h 400"/>
                  <a:gd name="T23" fmla="*/ 1967 w 1967"/>
                  <a:gd name="T24" fmla="*/ 400 h 4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7" h="400">
                    <a:moveTo>
                      <a:pt x="1967" y="342"/>
                    </a:moveTo>
                    <a:lnTo>
                      <a:pt x="1967" y="0"/>
                    </a:lnTo>
                    <a:lnTo>
                      <a:pt x="0" y="0"/>
                    </a:lnTo>
                    <a:lnTo>
                      <a:pt x="0" y="333"/>
                    </a:lnTo>
                    <a:lnTo>
                      <a:pt x="1151" y="350"/>
                    </a:lnTo>
                    <a:lnTo>
                      <a:pt x="1967" y="400"/>
                    </a:lnTo>
                    <a:lnTo>
                      <a:pt x="1967" y="342"/>
                    </a:lnTo>
                    <a:close/>
                  </a:path>
                </a:pathLst>
              </a:custGeom>
              <a:solidFill>
                <a:schemeClr val="accent2">
                  <a:lumMod val="20000"/>
                  <a:lumOff val="80000"/>
                </a:schemeClr>
              </a:solidFill>
              <a:ln w="9525">
                <a:solidFill>
                  <a:schemeClr val="tx1"/>
                </a:solidFill>
                <a:round/>
                <a:headEnd/>
                <a:tailEnd/>
              </a:ln>
            </p:spPr>
            <p:txBody>
              <a:bodyPr wrap="none" anchor="ctr"/>
              <a:lstStyle/>
              <a:p>
                <a:endParaRPr lang="en-US" dirty="0"/>
              </a:p>
            </p:txBody>
          </p:sp>
          <p:sp>
            <p:nvSpPr>
              <p:cNvPr id="12312" name="Text Box 30"/>
              <p:cNvSpPr txBox="1">
                <a:spLocks noChangeAspect="1" noChangeArrowheads="1"/>
              </p:cNvSpPr>
              <p:nvPr/>
            </p:nvSpPr>
            <p:spPr bwMode="auto">
              <a:xfrm>
                <a:off x="4393" y="1283"/>
                <a:ext cx="560" cy="330"/>
              </a:xfrm>
              <a:prstGeom prst="rect">
                <a:avLst/>
              </a:prstGeom>
              <a:noFill/>
              <a:ln w="9525">
                <a:noFill/>
                <a:miter lim="800000"/>
                <a:headEnd/>
                <a:tailEnd/>
              </a:ln>
            </p:spPr>
            <p:txBody>
              <a:bodyPr wrap="none">
                <a:spAutoFit/>
              </a:bodyPr>
              <a:lstStyle/>
              <a:p>
                <a:r>
                  <a:rPr lang="en-US" sz="1400" dirty="0">
                    <a:latin typeface="Tahoma" pitchFamily="34" charset="0"/>
                  </a:rPr>
                  <a:t>Younger </a:t>
                </a:r>
              </a:p>
              <a:p>
                <a:r>
                  <a:rPr lang="en-US" sz="1400" dirty="0">
                    <a:latin typeface="Tahoma" pitchFamily="34" charset="0"/>
                  </a:rPr>
                  <a:t>     Beds</a:t>
                </a:r>
              </a:p>
            </p:txBody>
          </p:sp>
          <p:sp>
            <p:nvSpPr>
              <p:cNvPr id="12313" name="Freeform 31"/>
              <p:cNvSpPr>
                <a:spLocks/>
              </p:cNvSpPr>
              <p:nvPr/>
            </p:nvSpPr>
            <p:spPr bwMode="auto">
              <a:xfrm>
                <a:off x="3100" y="1943"/>
                <a:ext cx="959" cy="641"/>
              </a:xfrm>
              <a:custGeom>
                <a:avLst/>
                <a:gdLst>
                  <a:gd name="T0" fmla="*/ 0 w 959"/>
                  <a:gd name="T1" fmla="*/ 0 h 650"/>
                  <a:gd name="T2" fmla="*/ 258 w 959"/>
                  <a:gd name="T3" fmla="*/ 99 h 650"/>
                  <a:gd name="T4" fmla="*/ 417 w 959"/>
                  <a:gd name="T5" fmla="*/ 262 h 650"/>
                  <a:gd name="T6" fmla="*/ 625 w 959"/>
                  <a:gd name="T7" fmla="*/ 460 h 650"/>
                  <a:gd name="T8" fmla="*/ 800 w 959"/>
                  <a:gd name="T9" fmla="*/ 567 h 650"/>
                  <a:gd name="T10" fmla="*/ 959 w 959"/>
                  <a:gd name="T11" fmla="*/ 641 h 650"/>
                  <a:gd name="T12" fmla="*/ 0 60000 65536"/>
                  <a:gd name="T13" fmla="*/ 0 60000 65536"/>
                  <a:gd name="T14" fmla="*/ 0 60000 65536"/>
                  <a:gd name="T15" fmla="*/ 0 60000 65536"/>
                  <a:gd name="T16" fmla="*/ 0 60000 65536"/>
                  <a:gd name="T17" fmla="*/ 0 60000 65536"/>
                  <a:gd name="T18" fmla="*/ 0 w 959"/>
                  <a:gd name="T19" fmla="*/ 0 h 650"/>
                  <a:gd name="T20" fmla="*/ 959 w 959"/>
                  <a:gd name="T21" fmla="*/ 650 h 650"/>
                </a:gdLst>
                <a:ahLst/>
                <a:cxnLst>
                  <a:cxn ang="T12">
                    <a:pos x="T0" y="T1"/>
                  </a:cxn>
                  <a:cxn ang="T13">
                    <a:pos x="T2" y="T3"/>
                  </a:cxn>
                  <a:cxn ang="T14">
                    <a:pos x="T4" y="T5"/>
                  </a:cxn>
                  <a:cxn ang="T15">
                    <a:pos x="T6" y="T7"/>
                  </a:cxn>
                  <a:cxn ang="T16">
                    <a:pos x="T8" y="T9"/>
                  </a:cxn>
                  <a:cxn ang="T17">
                    <a:pos x="T10" y="T11"/>
                  </a:cxn>
                </a:cxnLst>
                <a:rect l="T18" t="T19" r="T20" b="T21"/>
                <a:pathLst>
                  <a:path w="959" h="650">
                    <a:moveTo>
                      <a:pt x="0" y="0"/>
                    </a:moveTo>
                    <a:cubicBezTo>
                      <a:pt x="94" y="28"/>
                      <a:pt x="189" y="56"/>
                      <a:pt x="258" y="100"/>
                    </a:cubicBezTo>
                    <a:cubicBezTo>
                      <a:pt x="327" y="144"/>
                      <a:pt x="356" y="205"/>
                      <a:pt x="417" y="266"/>
                    </a:cubicBezTo>
                    <a:cubicBezTo>
                      <a:pt x="478" y="327"/>
                      <a:pt x="561" y="414"/>
                      <a:pt x="625" y="466"/>
                    </a:cubicBezTo>
                    <a:cubicBezTo>
                      <a:pt x="689" y="518"/>
                      <a:pt x="744" y="544"/>
                      <a:pt x="800" y="575"/>
                    </a:cubicBezTo>
                    <a:cubicBezTo>
                      <a:pt x="856" y="606"/>
                      <a:pt x="907" y="628"/>
                      <a:pt x="959" y="650"/>
                    </a:cubicBezTo>
                  </a:path>
                </a:pathLst>
              </a:custGeom>
              <a:noFill/>
              <a:ln w="38100" cmpd="sng">
                <a:solidFill>
                  <a:schemeClr val="tx1"/>
                </a:solidFill>
                <a:round/>
                <a:headEnd/>
                <a:tailEnd/>
              </a:ln>
            </p:spPr>
            <p:txBody>
              <a:bodyPr wrap="none" anchor="ctr"/>
              <a:lstStyle/>
              <a:p>
                <a:endParaRPr lang="en-US" dirty="0"/>
              </a:p>
            </p:txBody>
          </p:sp>
          <p:sp>
            <p:nvSpPr>
              <p:cNvPr id="12314" name="Freeform 32"/>
              <p:cNvSpPr>
                <a:spLocks/>
              </p:cNvSpPr>
              <p:nvPr/>
            </p:nvSpPr>
            <p:spPr bwMode="auto">
              <a:xfrm>
                <a:off x="3208" y="1625"/>
                <a:ext cx="1626" cy="975"/>
              </a:xfrm>
              <a:custGeom>
                <a:avLst/>
                <a:gdLst>
                  <a:gd name="T0" fmla="*/ 0 w 1626"/>
                  <a:gd name="T1" fmla="*/ 0 h 975"/>
                  <a:gd name="T2" fmla="*/ 267 w 1626"/>
                  <a:gd name="T3" fmla="*/ 92 h 975"/>
                  <a:gd name="T4" fmla="*/ 426 w 1626"/>
                  <a:gd name="T5" fmla="*/ 175 h 975"/>
                  <a:gd name="T6" fmla="*/ 567 w 1626"/>
                  <a:gd name="T7" fmla="*/ 284 h 975"/>
                  <a:gd name="T8" fmla="*/ 726 w 1626"/>
                  <a:gd name="T9" fmla="*/ 467 h 975"/>
                  <a:gd name="T10" fmla="*/ 967 w 1626"/>
                  <a:gd name="T11" fmla="*/ 642 h 975"/>
                  <a:gd name="T12" fmla="*/ 1217 w 1626"/>
                  <a:gd name="T13" fmla="*/ 817 h 975"/>
                  <a:gd name="T14" fmla="*/ 1467 w 1626"/>
                  <a:gd name="T15" fmla="*/ 909 h 975"/>
                  <a:gd name="T16" fmla="*/ 1626 w 1626"/>
                  <a:gd name="T17" fmla="*/ 975 h 9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26"/>
                  <a:gd name="T28" fmla="*/ 0 h 975"/>
                  <a:gd name="T29" fmla="*/ 1626 w 1626"/>
                  <a:gd name="T30" fmla="*/ 975 h 9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26" h="975">
                    <a:moveTo>
                      <a:pt x="0" y="0"/>
                    </a:moveTo>
                    <a:cubicBezTo>
                      <a:pt x="98" y="31"/>
                      <a:pt x="196" y="63"/>
                      <a:pt x="267" y="92"/>
                    </a:cubicBezTo>
                    <a:cubicBezTo>
                      <a:pt x="338" y="121"/>
                      <a:pt x="376" y="143"/>
                      <a:pt x="426" y="175"/>
                    </a:cubicBezTo>
                    <a:cubicBezTo>
                      <a:pt x="476" y="207"/>
                      <a:pt x="517" y="235"/>
                      <a:pt x="567" y="284"/>
                    </a:cubicBezTo>
                    <a:cubicBezTo>
                      <a:pt x="617" y="333"/>
                      <a:pt x="659" y="407"/>
                      <a:pt x="726" y="467"/>
                    </a:cubicBezTo>
                    <a:cubicBezTo>
                      <a:pt x="793" y="527"/>
                      <a:pt x="885" y="584"/>
                      <a:pt x="967" y="642"/>
                    </a:cubicBezTo>
                    <a:cubicBezTo>
                      <a:pt x="1049" y="700"/>
                      <a:pt x="1134" y="773"/>
                      <a:pt x="1217" y="817"/>
                    </a:cubicBezTo>
                    <a:cubicBezTo>
                      <a:pt x="1300" y="861"/>
                      <a:pt x="1399" y="883"/>
                      <a:pt x="1467" y="909"/>
                    </a:cubicBezTo>
                    <a:cubicBezTo>
                      <a:pt x="1535" y="935"/>
                      <a:pt x="1580" y="955"/>
                      <a:pt x="1626" y="975"/>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2315" name="Freeform 33"/>
              <p:cNvSpPr>
                <a:spLocks/>
              </p:cNvSpPr>
              <p:nvPr/>
            </p:nvSpPr>
            <p:spPr bwMode="auto">
              <a:xfrm>
                <a:off x="3550" y="1609"/>
                <a:ext cx="1509" cy="883"/>
              </a:xfrm>
              <a:custGeom>
                <a:avLst/>
                <a:gdLst>
                  <a:gd name="T0" fmla="*/ 0 w 1509"/>
                  <a:gd name="T1" fmla="*/ 0 h 883"/>
                  <a:gd name="T2" fmla="*/ 375 w 1509"/>
                  <a:gd name="T3" fmla="*/ 91 h 883"/>
                  <a:gd name="T4" fmla="*/ 584 w 1509"/>
                  <a:gd name="T5" fmla="*/ 225 h 883"/>
                  <a:gd name="T6" fmla="*/ 817 w 1509"/>
                  <a:gd name="T7" fmla="*/ 408 h 883"/>
                  <a:gd name="T8" fmla="*/ 1059 w 1509"/>
                  <a:gd name="T9" fmla="*/ 625 h 883"/>
                  <a:gd name="T10" fmla="*/ 1217 w 1509"/>
                  <a:gd name="T11" fmla="*/ 741 h 883"/>
                  <a:gd name="T12" fmla="*/ 1509 w 1509"/>
                  <a:gd name="T13" fmla="*/ 883 h 883"/>
                  <a:gd name="T14" fmla="*/ 0 60000 65536"/>
                  <a:gd name="T15" fmla="*/ 0 60000 65536"/>
                  <a:gd name="T16" fmla="*/ 0 60000 65536"/>
                  <a:gd name="T17" fmla="*/ 0 60000 65536"/>
                  <a:gd name="T18" fmla="*/ 0 60000 65536"/>
                  <a:gd name="T19" fmla="*/ 0 60000 65536"/>
                  <a:gd name="T20" fmla="*/ 0 60000 65536"/>
                  <a:gd name="T21" fmla="*/ 0 w 1509"/>
                  <a:gd name="T22" fmla="*/ 0 h 883"/>
                  <a:gd name="T23" fmla="*/ 1509 w 1509"/>
                  <a:gd name="T24" fmla="*/ 883 h 8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09" h="883">
                    <a:moveTo>
                      <a:pt x="0" y="0"/>
                    </a:moveTo>
                    <a:cubicBezTo>
                      <a:pt x="139" y="27"/>
                      <a:pt x="278" y="54"/>
                      <a:pt x="375" y="91"/>
                    </a:cubicBezTo>
                    <a:cubicBezTo>
                      <a:pt x="472" y="128"/>
                      <a:pt x="510" y="172"/>
                      <a:pt x="584" y="225"/>
                    </a:cubicBezTo>
                    <a:cubicBezTo>
                      <a:pt x="658" y="278"/>
                      <a:pt x="738" y="341"/>
                      <a:pt x="817" y="408"/>
                    </a:cubicBezTo>
                    <a:cubicBezTo>
                      <a:pt x="896" y="475"/>
                      <a:pt x="992" y="570"/>
                      <a:pt x="1059" y="625"/>
                    </a:cubicBezTo>
                    <a:cubicBezTo>
                      <a:pt x="1126" y="680"/>
                      <a:pt x="1142" y="698"/>
                      <a:pt x="1217" y="741"/>
                    </a:cubicBezTo>
                    <a:cubicBezTo>
                      <a:pt x="1292" y="784"/>
                      <a:pt x="1400" y="833"/>
                      <a:pt x="1509" y="883"/>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2316" name="Freeform 34"/>
              <p:cNvSpPr>
                <a:spLocks/>
              </p:cNvSpPr>
              <p:nvPr/>
            </p:nvSpPr>
            <p:spPr bwMode="auto">
              <a:xfrm>
                <a:off x="4200" y="1634"/>
                <a:ext cx="859" cy="575"/>
              </a:xfrm>
              <a:custGeom>
                <a:avLst/>
                <a:gdLst>
                  <a:gd name="T0" fmla="*/ 0 w 859"/>
                  <a:gd name="T1" fmla="*/ 0 h 575"/>
                  <a:gd name="T2" fmla="*/ 192 w 859"/>
                  <a:gd name="T3" fmla="*/ 83 h 575"/>
                  <a:gd name="T4" fmla="*/ 400 w 859"/>
                  <a:gd name="T5" fmla="*/ 250 h 575"/>
                  <a:gd name="T6" fmla="*/ 584 w 859"/>
                  <a:gd name="T7" fmla="*/ 433 h 575"/>
                  <a:gd name="T8" fmla="*/ 742 w 859"/>
                  <a:gd name="T9" fmla="*/ 516 h 575"/>
                  <a:gd name="T10" fmla="*/ 859 w 859"/>
                  <a:gd name="T11" fmla="*/ 575 h 575"/>
                  <a:gd name="T12" fmla="*/ 0 60000 65536"/>
                  <a:gd name="T13" fmla="*/ 0 60000 65536"/>
                  <a:gd name="T14" fmla="*/ 0 60000 65536"/>
                  <a:gd name="T15" fmla="*/ 0 60000 65536"/>
                  <a:gd name="T16" fmla="*/ 0 60000 65536"/>
                  <a:gd name="T17" fmla="*/ 0 60000 65536"/>
                  <a:gd name="T18" fmla="*/ 0 w 859"/>
                  <a:gd name="T19" fmla="*/ 0 h 575"/>
                  <a:gd name="T20" fmla="*/ 859 w 859"/>
                  <a:gd name="T21" fmla="*/ 575 h 575"/>
                </a:gdLst>
                <a:ahLst/>
                <a:cxnLst>
                  <a:cxn ang="T12">
                    <a:pos x="T0" y="T1"/>
                  </a:cxn>
                  <a:cxn ang="T13">
                    <a:pos x="T2" y="T3"/>
                  </a:cxn>
                  <a:cxn ang="T14">
                    <a:pos x="T4" y="T5"/>
                  </a:cxn>
                  <a:cxn ang="T15">
                    <a:pos x="T6" y="T7"/>
                  </a:cxn>
                  <a:cxn ang="T16">
                    <a:pos x="T8" y="T9"/>
                  </a:cxn>
                  <a:cxn ang="T17">
                    <a:pos x="T10" y="T11"/>
                  </a:cxn>
                </a:cxnLst>
                <a:rect l="T18" t="T19" r="T20" b="T21"/>
                <a:pathLst>
                  <a:path w="859" h="575">
                    <a:moveTo>
                      <a:pt x="0" y="0"/>
                    </a:moveTo>
                    <a:cubicBezTo>
                      <a:pt x="62" y="20"/>
                      <a:pt x="125" y="41"/>
                      <a:pt x="192" y="83"/>
                    </a:cubicBezTo>
                    <a:cubicBezTo>
                      <a:pt x="259" y="125"/>
                      <a:pt x="335" y="192"/>
                      <a:pt x="400" y="250"/>
                    </a:cubicBezTo>
                    <a:cubicBezTo>
                      <a:pt x="465" y="308"/>
                      <a:pt x="527" y="389"/>
                      <a:pt x="584" y="433"/>
                    </a:cubicBezTo>
                    <a:cubicBezTo>
                      <a:pt x="641" y="477"/>
                      <a:pt x="696" y="492"/>
                      <a:pt x="742" y="516"/>
                    </a:cubicBezTo>
                    <a:cubicBezTo>
                      <a:pt x="788" y="540"/>
                      <a:pt x="823" y="557"/>
                      <a:pt x="859" y="575"/>
                    </a:cubicBezTo>
                  </a:path>
                </a:pathLst>
              </a:custGeom>
              <a:noFill/>
              <a:ln w="38100" cmpd="sng">
                <a:solidFill>
                  <a:schemeClr val="tx1"/>
                </a:solidFill>
                <a:round/>
                <a:headEnd type="triangle" w="med" len="med"/>
                <a:tailEnd type="none" w="med" len="med"/>
              </a:ln>
            </p:spPr>
            <p:txBody>
              <a:bodyPr wrap="none" anchor="ctr"/>
              <a:lstStyle/>
              <a:p>
                <a:endParaRPr lang="en-US" dirty="0"/>
              </a:p>
            </p:txBody>
          </p:sp>
          <p:sp>
            <p:nvSpPr>
              <p:cNvPr id="12317" name="Freeform 35"/>
              <p:cNvSpPr>
                <a:spLocks/>
              </p:cNvSpPr>
              <p:nvPr/>
            </p:nvSpPr>
            <p:spPr bwMode="auto">
              <a:xfrm>
                <a:off x="4609" y="1634"/>
                <a:ext cx="433" cy="283"/>
              </a:xfrm>
              <a:custGeom>
                <a:avLst/>
                <a:gdLst>
                  <a:gd name="T0" fmla="*/ 0 w 433"/>
                  <a:gd name="T1" fmla="*/ 0 h 283"/>
                  <a:gd name="T2" fmla="*/ 208 w 433"/>
                  <a:gd name="T3" fmla="*/ 83 h 283"/>
                  <a:gd name="T4" fmla="*/ 333 w 433"/>
                  <a:gd name="T5" fmla="*/ 216 h 283"/>
                  <a:gd name="T6" fmla="*/ 433 w 433"/>
                  <a:gd name="T7" fmla="*/ 283 h 283"/>
                  <a:gd name="T8" fmla="*/ 0 60000 65536"/>
                  <a:gd name="T9" fmla="*/ 0 60000 65536"/>
                  <a:gd name="T10" fmla="*/ 0 60000 65536"/>
                  <a:gd name="T11" fmla="*/ 0 60000 65536"/>
                  <a:gd name="T12" fmla="*/ 0 w 433"/>
                  <a:gd name="T13" fmla="*/ 0 h 283"/>
                  <a:gd name="T14" fmla="*/ 433 w 433"/>
                  <a:gd name="T15" fmla="*/ 283 h 283"/>
                </a:gdLst>
                <a:ahLst/>
                <a:cxnLst>
                  <a:cxn ang="T8">
                    <a:pos x="T0" y="T1"/>
                  </a:cxn>
                  <a:cxn ang="T9">
                    <a:pos x="T2" y="T3"/>
                  </a:cxn>
                  <a:cxn ang="T10">
                    <a:pos x="T4" y="T5"/>
                  </a:cxn>
                  <a:cxn ang="T11">
                    <a:pos x="T6" y="T7"/>
                  </a:cxn>
                </a:cxnLst>
                <a:rect l="T12" t="T13" r="T14" b="T15"/>
                <a:pathLst>
                  <a:path w="433" h="283">
                    <a:moveTo>
                      <a:pt x="0" y="0"/>
                    </a:moveTo>
                    <a:cubicBezTo>
                      <a:pt x="76" y="23"/>
                      <a:pt x="153" y="47"/>
                      <a:pt x="208" y="83"/>
                    </a:cubicBezTo>
                    <a:cubicBezTo>
                      <a:pt x="263" y="119"/>
                      <a:pt x="295" y="183"/>
                      <a:pt x="333" y="216"/>
                    </a:cubicBezTo>
                    <a:cubicBezTo>
                      <a:pt x="371" y="249"/>
                      <a:pt x="402" y="266"/>
                      <a:pt x="433" y="283"/>
                    </a:cubicBezTo>
                  </a:path>
                </a:pathLst>
              </a:custGeom>
              <a:noFill/>
              <a:ln w="38100" cmpd="sng">
                <a:solidFill>
                  <a:schemeClr val="tx1"/>
                </a:solidFill>
                <a:round/>
                <a:headEnd type="triangle" w="med" len="med"/>
                <a:tailEnd type="none" w="med" len="med"/>
              </a:ln>
            </p:spPr>
            <p:txBody>
              <a:bodyPr wrap="none" anchor="ctr"/>
              <a:lstStyle/>
              <a:p>
                <a:endParaRPr lang="en-US" dirty="0"/>
              </a:p>
            </p:txBody>
          </p:sp>
        </p:grpSp>
      </p:grpSp>
      <p:grpSp>
        <p:nvGrpSpPr>
          <p:cNvPr id="6" name="Group 36"/>
          <p:cNvGrpSpPr>
            <a:grpSpLocks/>
          </p:cNvGrpSpPr>
          <p:nvPr/>
        </p:nvGrpSpPr>
        <p:grpSpPr bwMode="auto">
          <a:xfrm>
            <a:off x="900113" y="2447925"/>
            <a:ext cx="7077075" cy="3814763"/>
            <a:chOff x="567" y="1542"/>
            <a:chExt cx="4458" cy="2403"/>
          </a:xfrm>
        </p:grpSpPr>
        <p:sp>
          <p:nvSpPr>
            <p:cNvPr id="12301" name="Text Box 38"/>
            <p:cNvSpPr txBox="1">
              <a:spLocks noChangeArrowheads="1"/>
            </p:cNvSpPr>
            <p:nvPr/>
          </p:nvSpPr>
          <p:spPr bwMode="auto">
            <a:xfrm>
              <a:off x="1902" y="3538"/>
              <a:ext cx="2587" cy="407"/>
            </a:xfrm>
            <a:prstGeom prst="rect">
              <a:avLst/>
            </a:prstGeom>
            <a:noFill/>
            <a:ln w="9525">
              <a:noFill/>
              <a:miter lim="800000"/>
              <a:headEnd/>
              <a:tailEnd/>
            </a:ln>
          </p:spPr>
          <p:txBody>
            <a:bodyPr wrap="none">
              <a:spAutoFit/>
            </a:bodyPr>
            <a:lstStyle/>
            <a:p>
              <a:pPr algn="ctr"/>
              <a:r>
                <a:rPr lang="en-US" sz="1800" b="0" dirty="0">
                  <a:latin typeface="Tahoma" pitchFamily="34" charset="0"/>
                </a:rPr>
                <a:t>Sequence Boundary Lies Just Above</a:t>
              </a:r>
            </a:p>
            <a:p>
              <a:pPr algn="ctr"/>
              <a:r>
                <a:rPr lang="en-US" sz="1800" b="0" dirty="0">
                  <a:latin typeface="Tahoma" pitchFamily="34" charset="0"/>
                </a:rPr>
                <a:t> the Erosional Truncations and Toplaps</a:t>
              </a:r>
            </a:p>
          </p:txBody>
        </p:sp>
        <p:sp>
          <p:nvSpPr>
            <p:cNvPr id="12302" name="Freeform 39"/>
            <p:cNvSpPr>
              <a:spLocks/>
            </p:cNvSpPr>
            <p:nvPr/>
          </p:nvSpPr>
          <p:spPr bwMode="auto">
            <a:xfrm>
              <a:off x="567" y="1542"/>
              <a:ext cx="1933" cy="700"/>
            </a:xfrm>
            <a:custGeom>
              <a:avLst/>
              <a:gdLst>
                <a:gd name="T0" fmla="*/ 0 w 1933"/>
                <a:gd name="T1" fmla="*/ 0 h 700"/>
                <a:gd name="T2" fmla="*/ 250 w 1933"/>
                <a:gd name="T3" fmla="*/ 92 h 700"/>
                <a:gd name="T4" fmla="*/ 466 w 1933"/>
                <a:gd name="T5" fmla="*/ 242 h 700"/>
                <a:gd name="T6" fmla="*/ 633 w 1933"/>
                <a:gd name="T7" fmla="*/ 475 h 700"/>
                <a:gd name="T8" fmla="*/ 716 w 1933"/>
                <a:gd name="T9" fmla="*/ 608 h 700"/>
                <a:gd name="T10" fmla="*/ 883 w 1933"/>
                <a:gd name="T11" fmla="*/ 692 h 700"/>
                <a:gd name="T12" fmla="*/ 1066 w 1933"/>
                <a:gd name="T13" fmla="*/ 558 h 700"/>
                <a:gd name="T14" fmla="*/ 1175 w 1933"/>
                <a:gd name="T15" fmla="*/ 417 h 700"/>
                <a:gd name="T16" fmla="*/ 1250 w 1933"/>
                <a:gd name="T17" fmla="*/ 183 h 700"/>
                <a:gd name="T18" fmla="*/ 1333 w 1933"/>
                <a:gd name="T19" fmla="*/ 100 h 700"/>
                <a:gd name="T20" fmla="*/ 1933 w 1933"/>
                <a:gd name="T21" fmla="*/ 133 h 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933"/>
                <a:gd name="T34" fmla="*/ 0 h 700"/>
                <a:gd name="T35" fmla="*/ 1933 w 1933"/>
                <a:gd name="T36" fmla="*/ 700 h 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933" h="700">
                  <a:moveTo>
                    <a:pt x="0" y="0"/>
                  </a:moveTo>
                  <a:cubicBezTo>
                    <a:pt x="86" y="26"/>
                    <a:pt x="172" y="52"/>
                    <a:pt x="250" y="92"/>
                  </a:cubicBezTo>
                  <a:cubicBezTo>
                    <a:pt x="328" y="132"/>
                    <a:pt x="402" y="178"/>
                    <a:pt x="466" y="242"/>
                  </a:cubicBezTo>
                  <a:cubicBezTo>
                    <a:pt x="530" y="306"/>
                    <a:pt x="591" y="414"/>
                    <a:pt x="633" y="475"/>
                  </a:cubicBezTo>
                  <a:cubicBezTo>
                    <a:pt x="675" y="536"/>
                    <a:pt x="674" y="572"/>
                    <a:pt x="716" y="608"/>
                  </a:cubicBezTo>
                  <a:cubicBezTo>
                    <a:pt x="758" y="644"/>
                    <a:pt x="825" y="700"/>
                    <a:pt x="883" y="692"/>
                  </a:cubicBezTo>
                  <a:cubicBezTo>
                    <a:pt x="941" y="684"/>
                    <a:pt x="1017" y="604"/>
                    <a:pt x="1066" y="558"/>
                  </a:cubicBezTo>
                  <a:cubicBezTo>
                    <a:pt x="1115" y="512"/>
                    <a:pt x="1144" y="479"/>
                    <a:pt x="1175" y="417"/>
                  </a:cubicBezTo>
                  <a:cubicBezTo>
                    <a:pt x="1206" y="355"/>
                    <a:pt x="1224" y="236"/>
                    <a:pt x="1250" y="183"/>
                  </a:cubicBezTo>
                  <a:cubicBezTo>
                    <a:pt x="1276" y="130"/>
                    <a:pt x="1219" y="108"/>
                    <a:pt x="1333" y="100"/>
                  </a:cubicBezTo>
                  <a:cubicBezTo>
                    <a:pt x="1447" y="92"/>
                    <a:pt x="1690" y="112"/>
                    <a:pt x="1933" y="133"/>
                  </a:cubicBezTo>
                </a:path>
              </a:pathLst>
            </a:custGeom>
            <a:noFill/>
            <a:ln w="57150" cmpd="sng">
              <a:solidFill>
                <a:srgbClr val="FFFF00"/>
              </a:solidFill>
              <a:round/>
              <a:headEnd/>
              <a:tailEnd/>
            </a:ln>
          </p:spPr>
          <p:txBody>
            <a:bodyPr wrap="none" anchor="ctr"/>
            <a:lstStyle/>
            <a:p>
              <a:endParaRPr lang="en-US" dirty="0"/>
            </a:p>
          </p:txBody>
        </p:sp>
        <p:sp>
          <p:nvSpPr>
            <p:cNvPr id="12303" name="Freeform 40"/>
            <p:cNvSpPr>
              <a:spLocks/>
            </p:cNvSpPr>
            <p:nvPr/>
          </p:nvSpPr>
          <p:spPr bwMode="auto">
            <a:xfrm>
              <a:off x="3100" y="1584"/>
              <a:ext cx="1925" cy="66"/>
            </a:xfrm>
            <a:custGeom>
              <a:avLst/>
              <a:gdLst>
                <a:gd name="T0" fmla="*/ 0 w 1925"/>
                <a:gd name="T1" fmla="*/ 0 h 66"/>
                <a:gd name="T2" fmla="*/ 734 w 1925"/>
                <a:gd name="T3" fmla="*/ 0 h 66"/>
                <a:gd name="T4" fmla="*/ 1925 w 1925"/>
                <a:gd name="T5" fmla="*/ 66 h 66"/>
                <a:gd name="T6" fmla="*/ 0 60000 65536"/>
                <a:gd name="T7" fmla="*/ 0 60000 65536"/>
                <a:gd name="T8" fmla="*/ 0 60000 65536"/>
                <a:gd name="T9" fmla="*/ 0 w 1925"/>
                <a:gd name="T10" fmla="*/ 0 h 66"/>
                <a:gd name="T11" fmla="*/ 1925 w 1925"/>
                <a:gd name="T12" fmla="*/ 66 h 66"/>
              </a:gdLst>
              <a:ahLst/>
              <a:cxnLst>
                <a:cxn ang="T6">
                  <a:pos x="T0" y="T1"/>
                </a:cxn>
                <a:cxn ang="T7">
                  <a:pos x="T2" y="T3"/>
                </a:cxn>
                <a:cxn ang="T8">
                  <a:pos x="T4" y="T5"/>
                </a:cxn>
              </a:cxnLst>
              <a:rect l="T9" t="T10" r="T11" b="T12"/>
              <a:pathLst>
                <a:path w="1925" h="66">
                  <a:moveTo>
                    <a:pt x="0" y="0"/>
                  </a:moveTo>
                  <a:lnTo>
                    <a:pt x="734" y="0"/>
                  </a:lnTo>
                  <a:lnTo>
                    <a:pt x="1925" y="66"/>
                  </a:lnTo>
                </a:path>
              </a:pathLst>
            </a:custGeom>
            <a:noFill/>
            <a:ln w="57150" cmpd="sng">
              <a:solidFill>
                <a:srgbClr val="FFFF00"/>
              </a:solidFill>
              <a:round/>
              <a:headEnd/>
              <a:tailEnd/>
            </a:ln>
          </p:spPr>
          <p:txBody>
            <a:bodyPr wrap="none" anchor="ctr"/>
            <a:lstStyle/>
            <a:p>
              <a:endParaRPr lang="en-US" dirty="0"/>
            </a:p>
          </p:txBody>
        </p:sp>
      </p:grpSp>
      <p:sp>
        <p:nvSpPr>
          <p:cNvPr id="319529" name="WordArt 41"/>
          <p:cNvSpPr>
            <a:spLocks noChangeArrowheads="1" noChangeShapeType="1" noTextEdit="1"/>
          </p:cNvSpPr>
          <p:nvPr/>
        </p:nvSpPr>
        <p:spPr bwMode="auto">
          <a:xfrm>
            <a:off x="923925" y="5113603"/>
            <a:ext cx="1885950" cy="323850"/>
          </a:xfrm>
          <a:prstGeom prst="rect">
            <a:avLst/>
          </a:prstGeom>
        </p:spPr>
        <p:txBody>
          <a:bodyPr wrap="none" fromWordArt="1">
            <a:prstTxWarp prst="textPlain">
              <a:avLst>
                <a:gd name="adj" fmla="val 50000"/>
              </a:avLst>
            </a:prstTxWarp>
          </a:bodyPr>
          <a:lstStyle/>
          <a:p>
            <a:pPr algn="ctr"/>
            <a:r>
              <a:rPr lang="en-US" sz="2000" kern="10" dirty="0">
                <a:ln w="9525">
                  <a:solidFill>
                    <a:srgbClr val="C00000"/>
                  </a:solidFill>
                  <a:round/>
                  <a:headEnd/>
                  <a:tailEnd/>
                </a:ln>
                <a:solidFill>
                  <a:srgbClr val="FFFF00"/>
                </a:solidFill>
                <a:latin typeface="Impact"/>
              </a:rPr>
              <a:t>Post-Depositional</a:t>
            </a:r>
          </a:p>
        </p:txBody>
      </p:sp>
      <p:sp>
        <p:nvSpPr>
          <p:cNvPr id="12297" name="Title 6"/>
          <p:cNvSpPr>
            <a:spLocks noGrp="1"/>
          </p:cNvSpPr>
          <p:nvPr>
            <p:ph type="title"/>
          </p:nvPr>
        </p:nvSpPr>
        <p:spPr/>
        <p:txBody>
          <a:bodyPr anchor="t"/>
          <a:lstStyle/>
          <a:p>
            <a:r>
              <a:rPr lang="en-US" dirty="0" smtClean="0">
                <a:latin typeface="Tahoma" pitchFamily="34" charset="0"/>
              </a:rPr>
              <a:t>Stratal Patterns: Top of a Sequence</a:t>
            </a:r>
            <a:endParaRPr lang="en-US" dirty="0" smtClean="0"/>
          </a:p>
        </p:txBody>
      </p:sp>
      <p:sp>
        <p:nvSpPr>
          <p:cNvPr id="45" name="WordArt 41"/>
          <p:cNvSpPr>
            <a:spLocks noChangeArrowheads="1" noChangeShapeType="1" noTextEdit="1"/>
          </p:cNvSpPr>
          <p:nvPr/>
        </p:nvSpPr>
        <p:spPr bwMode="auto">
          <a:xfrm>
            <a:off x="5775325" y="5113603"/>
            <a:ext cx="1885950" cy="323850"/>
          </a:xfrm>
          <a:prstGeom prst="rect">
            <a:avLst/>
          </a:prstGeom>
        </p:spPr>
        <p:txBody>
          <a:bodyPr wrap="none" fromWordArt="1">
            <a:prstTxWarp prst="textPlain">
              <a:avLst>
                <a:gd name="adj" fmla="val 50000"/>
              </a:avLst>
            </a:prstTxWarp>
          </a:bodyPr>
          <a:lstStyle/>
          <a:p>
            <a:pPr algn="ctr"/>
            <a:r>
              <a:rPr lang="en-US" sz="2000" kern="10" dirty="0">
                <a:ln w="9525">
                  <a:solidFill>
                    <a:srgbClr val="C00000"/>
                  </a:solidFill>
                  <a:round/>
                  <a:headEnd/>
                  <a:tailEnd/>
                </a:ln>
                <a:solidFill>
                  <a:srgbClr val="FFFF00"/>
                </a:solidFill>
                <a:latin typeface="Impact"/>
              </a:rPr>
              <a:t>Syn-Depositional</a:t>
            </a:r>
          </a:p>
        </p:txBody>
      </p:sp>
      <p:grpSp>
        <p:nvGrpSpPr>
          <p:cNvPr id="49" name="Group 48"/>
          <p:cNvGrpSpPr/>
          <p:nvPr/>
        </p:nvGrpSpPr>
        <p:grpSpPr>
          <a:xfrm>
            <a:off x="1724024" y="5534025"/>
            <a:ext cx="1192597" cy="742950"/>
            <a:chOff x="1724024" y="5534025"/>
            <a:chExt cx="1192597" cy="742950"/>
          </a:xfrm>
        </p:grpSpPr>
        <p:sp>
          <p:nvSpPr>
            <p:cNvPr id="46" name="Rectangle 45"/>
            <p:cNvSpPr/>
            <p:nvPr/>
          </p:nvSpPr>
          <p:spPr bwMode="auto">
            <a:xfrm>
              <a:off x="1724024" y="5580993"/>
              <a:ext cx="1192597" cy="695982"/>
            </a:xfrm>
            <a:prstGeom prst="rect">
              <a:avLst/>
            </a:prstGeom>
            <a:solidFill>
              <a:schemeClr val="bg2">
                <a:lumMod val="20000"/>
                <a:lumOff val="80000"/>
              </a:schemeClr>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47" name="Text Box 4"/>
            <p:cNvSpPr txBox="1">
              <a:spLocks noChangeArrowheads="1"/>
            </p:cNvSpPr>
            <p:nvPr/>
          </p:nvSpPr>
          <p:spPr bwMode="auto">
            <a:xfrm>
              <a:off x="2713038" y="5534025"/>
              <a:ext cx="184150" cy="461963"/>
            </a:xfrm>
            <a:prstGeom prst="rect">
              <a:avLst/>
            </a:prstGeom>
            <a:noFill/>
            <a:ln w="9525">
              <a:noFill/>
              <a:miter lim="800000"/>
              <a:headEnd/>
              <a:tailEnd/>
            </a:ln>
          </p:spPr>
          <p:txBody>
            <a:bodyPr wrap="none">
              <a:spAutoFit/>
            </a:bodyPr>
            <a:lstStyle/>
            <a:p>
              <a:endParaRPr lang="en-US" dirty="0"/>
            </a:p>
          </p:txBody>
        </p:sp>
        <p:sp>
          <p:nvSpPr>
            <p:cNvPr id="48" name="Freeform 40"/>
            <p:cNvSpPr>
              <a:spLocks/>
            </p:cNvSpPr>
            <p:nvPr/>
          </p:nvSpPr>
          <p:spPr bwMode="auto">
            <a:xfrm>
              <a:off x="1879600" y="5723810"/>
              <a:ext cx="925513" cy="358775"/>
            </a:xfrm>
            <a:custGeom>
              <a:avLst/>
              <a:gdLst>
                <a:gd name="T0" fmla="*/ 0 w 583"/>
                <a:gd name="T1" fmla="*/ 0 h 226"/>
                <a:gd name="T2" fmla="*/ 125 w 583"/>
                <a:gd name="T3" fmla="*/ 117 h 226"/>
                <a:gd name="T4" fmla="*/ 375 w 583"/>
                <a:gd name="T5" fmla="*/ 117 h 226"/>
                <a:gd name="T6" fmla="*/ 583 w 583"/>
                <a:gd name="T7" fmla="*/ 226 h 226"/>
                <a:gd name="T8" fmla="*/ 0 60000 65536"/>
                <a:gd name="T9" fmla="*/ 0 60000 65536"/>
                <a:gd name="T10" fmla="*/ 0 60000 65536"/>
                <a:gd name="T11" fmla="*/ 0 60000 65536"/>
                <a:gd name="T12" fmla="*/ 0 w 583"/>
                <a:gd name="T13" fmla="*/ 0 h 226"/>
                <a:gd name="T14" fmla="*/ 583 w 583"/>
                <a:gd name="T15" fmla="*/ 226 h 226"/>
              </a:gdLst>
              <a:ahLst/>
              <a:cxnLst>
                <a:cxn ang="T8">
                  <a:pos x="T0" y="T1"/>
                </a:cxn>
                <a:cxn ang="T9">
                  <a:pos x="T2" y="T3"/>
                </a:cxn>
                <a:cxn ang="T10">
                  <a:pos x="T4" y="T5"/>
                </a:cxn>
                <a:cxn ang="T11">
                  <a:pos x="T6" y="T7"/>
                </a:cxn>
              </a:cxnLst>
              <a:rect l="T12" t="T13" r="T14" b="T15"/>
              <a:pathLst>
                <a:path w="583" h="226">
                  <a:moveTo>
                    <a:pt x="0" y="0"/>
                  </a:moveTo>
                  <a:cubicBezTo>
                    <a:pt x="31" y="49"/>
                    <a:pt x="63" y="98"/>
                    <a:pt x="125" y="117"/>
                  </a:cubicBezTo>
                  <a:cubicBezTo>
                    <a:pt x="187" y="136"/>
                    <a:pt x="299" y="99"/>
                    <a:pt x="375" y="117"/>
                  </a:cubicBezTo>
                  <a:cubicBezTo>
                    <a:pt x="451" y="135"/>
                    <a:pt x="517" y="180"/>
                    <a:pt x="583" y="226"/>
                  </a:cubicBezTo>
                </a:path>
              </a:pathLst>
            </a:custGeom>
            <a:noFill/>
            <a:ln w="76200" cmpd="sng">
              <a:solidFill>
                <a:srgbClr val="FFFF00"/>
              </a:solidFill>
              <a:round/>
              <a:headEnd/>
              <a:tailEnd/>
            </a:ln>
          </p:spPr>
          <p:txBody>
            <a:bodyPr wrap="none" anchor="ctr"/>
            <a:lstStyle/>
            <a:p>
              <a:endParaRPr lang="en-US" dirty="0"/>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500"/>
                            </p:stCondLst>
                            <p:childTnLst>
                              <p:par>
                                <p:cTn id="19" presetID="1"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19529"/>
                                        </p:tgtEl>
                                        <p:attrNameLst>
                                          <p:attrName>style.visibility</p:attrName>
                                        </p:attrNameLst>
                                      </p:cBhvr>
                                      <p:to>
                                        <p:strVal val="visible"/>
                                      </p:to>
                                    </p:set>
                                    <p:animEffect transition="in" filter="blinds(horizontal)">
                                      <p:cBhvr>
                                        <p:cTn id="25" dur="500"/>
                                        <p:tgtEl>
                                          <p:spTgt spid="319529"/>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45"/>
                                        </p:tgtEl>
                                        <p:attrNameLst>
                                          <p:attrName>style.visibility</p:attrName>
                                        </p:attrNameLst>
                                      </p:cBhvr>
                                      <p:to>
                                        <p:strVal val="visible"/>
                                      </p:to>
                                    </p:set>
                                    <p:animEffect transition="in" filter="blinds(horizontal)">
                                      <p:cBhvr>
                                        <p:cTn id="30"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9529" grpId="0"/>
      <p:bldP spid="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2"/>
          <p:cNvSpPr>
            <a:spLocks noGrp="1" noChangeArrowheads="1"/>
          </p:cNvSpPr>
          <p:nvPr>
            <p:ph type="title"/>
          </p:nvPr>
        </p:nvSpPr>
        <p:spPr/>
        <p:txBody>
          <a:bodyPr/>
          <a:lstStyle/>
          <a:p>
            <a:r>
              <a:rPr lang="en-US" dirty="0"/>
              <a:t>Outcrop Example of Stratal Terminations</a:t>
            </a:r>
            <a:endParaRPr lang="en-US" sz="3200" dirty="0"/>
          </a:p>
        </p:txBody>
      </p:sp>
      <p:graphicFrame>
        <p:nvGraphicFramePr>
          <p:cNvPr id="311299" name="Object 3"/>
          <p:cNvGraphicFramePr>
            <a:graphicFrameLocks noChangeAspect="1"/>
          </p:cNvGraphicFramePr>
          <p:nvPr/>
        </p:nvGraphicFramePr>
        <p:xfrm>
          <a:off x="339725" y="1036638"/>
          <a:ext cx="8432800" cy="5026025"/>
        </p:xfrm>
        <a:graphic>
          <a:graphicData uri="http://schemas.openxmlformats.org/presentationml/2006/ole">
            <mc:AlternateContent xmlns:mc="http://schemas.openxmlformats.org/markup-compatibility/2006">
              <mc:Choice xmlns:v="urn:schemas-microsoft-com:vml" Requires="v">
                <p:oleObj spid="_x0000_s110617" name="Slide" r:id="rId4" imgW="4533840" imgH="3390840" progId="PowerPoint.Slide.8">
                  <p:embed/>
                </p:oleObj>
              </mc:Choice>
              <mc:Fallback>
                <p:oleObj name="Slide" r:id="rId4" imgW="4533840" imgH="3390840" progId="PowerPoint.Slide.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l="11032" t="15834" r="11032" b="15834"/>
                      <a:stretch>
                        <a:fillRect/>
                      </a:stretch>
                    </p:blipFill>
                    <p:spPr bwMode="auto">
                      <a:xfrm>
                        <a:off x="339725" y="1036638"/>
                        <a:ext cx="8432800" cy="5026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311300" name="Freeform 4"/>
          <p:cNvSpPr>
            <a:spLocks/>
          </p:cNvSpPr>
          <p:nvPr/>
        </p:nvSpPr>
        <p:spPr bwMode="auto">
          <a:xfrm>
            <a:off x="825500" y="2921001"/>
            <a:ext cx="7480300" cy="1689100"/>
          </a:xfrm>
          <a:custGeom>
            <a:avLst/>
            <a:gdLst/>
            <a:ahLst/>
            <a:cxnLst>
              <a:cxn ang="0">
                <a:pos x="4712" y="1168"/>
              </a:cxn>
              <a:cxn ang="0">
                <a:pos x="4152" y="1104"/>
              </a:cxn>
              <a:cxn ang="0">
                <a:pos x="3880" y="1088"/>
              </a:cxn>
              <a:cxn ang="0">
                <a:pos x="3648" y="1024"/>
              </a:cxn>
              <a:cxn ang="0">
                <a:pos x="3432" y="968"/>
              </a:cxn>
              <a:cxn ang="0">
                <a:pos x="3216" y="912"/>
              </a:cxn>
              <a:cxn ang="0">
                <a:pos x="2976" y="824"/>
              </a:cxn>
              <a:cxn ang="0">
                <a:pos x="2712" y="720"/>
              </a:cxn>
              <a:cxn ang="0">
                <a:pos x="2440" y="592"/>
              </a:cxn>
              <a:cxn ang="0">
                <a:pos x="2152" y="464"/>
              </a:cxn>
              <a:cxn ang="0">
                <a:pos x="1944" y="400"/>
              </a:cxn>
              <a:cxn ang="0">
                <a:pos x="1664" y="368"/>
              </a:cxn>
              <a:cxn ang="0">
                <a:pos x="1400" y="352"/>
              </a:cxn>
              <a:cxn ang="0">
                <a:pos x="1136" y="336"/>
              </a:cxn>
              <a:cxn ang="0">
                <a:pos x="936" y="328"/>
              </a:cxn>
              <a:cxn ang="0">
                <a:pos x="648" y="248"/>
              </a:cxn>
              <a:cxn ang="0">
                <a:pos x="416" y="144"/>
              </a:cxn>
              <a:cxn ang="0">
                <a:pos x="216" y="56"/>
              </a:cxn>
              <a:cxn ang="0">
                <a:pos x="0" y="0"/>
              </a:cxn>
            </a:cxnLst>
            <a:rect l="0" t="0" r="r" b="b"/>
            <a:pathLst>
              <a:path w="4712" h="1168">
                <a:moveTo>
                  <a:pt x="4712" y="1168"/>
                </a:moveTo>
                <a:cubicBezTo>
                  <a:pt x="4535" y="1148"/>
                  <a:pt x="4334" y="1104"/>
                  <a:pt x="4152" y="1104"/>
                </a:cubicBezTo>
                <a:lnTo>
                  <a:pt x="3880" y="1088"/>
                </a:lnTo>
                <a:lnTo>
                  <a:pt x="3648" y="1024"/>
                </a:lnTo>
                <a:lnTo>
                  <a:pt x="3432" y="968"/>
                </a:lnTo>
                <a:lnTo>
                  <a:pt x="3216" y="912"/>
                </a:lnTo>
                <a:lnTo>
                  <a:pt x="2976" y="824"/>
                </a:lnTo>
                <a:lnTo>
                  <a:pt x="2712" y="720"/>
                </a:lnTo>
                <a:lnTo>
                  <a:pt x="2440" y="592"/>
                </a:lnTo>
                <a:lnTo>
                  <a:pt x="2152" y="464"/>
                </a:lnTo>
                <a:lnTo>
                  <a:pt x="1944" y="400"/>
                </a:lnTo>
                <a:lnTo>
                  <a:pt x="1664" y="368"/>
                </a:lnTo>
                <a:lnTo>
                  <a:pt x="1400" y="352"/>
                </a:lnTo>
                <a:lnTo>
                  <a:pt x="1136" y="336"/>
                </a:lnTo>
                <a:lnTo>
                  <a:pt x="936" y="328"/>
                </a:lnTo>
                <a:lnTo>
                  <a:pt x="648" y="248"/>
                </a:lnTo>
                <a:lnTo>
                  <a:pt x="416" y="144"/>
                </a:lnTo>
                <a:lnTo>
                  <a:pt x="216" y="56"/>
                </a:lnTo>
                <a:lnTo>
                  <a:pt x="0" y="0"/>
                </a:lnTo>
              </a:path>
            </a:pathLst>
          </a:custGeom>
          <a:noFill/>
          <a:ln w="57150" cmpd="sng">
            <a:solidFill>
              <a:srgbClr val="FFFF00"/>
            </a:solidFill>
            <a:round/>
            <a:headEnd/>
            <a:tailEnd/>
          </a:ln>
          <a:effectLst/>
        </p:spPr>
        <p:txBody>
          <a:bodyPr/>
          <a:lstStyle/>
          <a:p>
            <a:endParaRPr lang="en-US" dirty="0"/>
          </a:p>
        </p:txBody>
      </p:sp>
      <p:sp>
        <p:nvSpPr>
          <p:cNvPr id="311301" name="Freeform 5"/>
          <p:cNvSpPr>
            <a:spLocks/>
          </p:cNvSpPr>
          <p:nvPr/>
        </p:nvSpPr>
        <p:spPr bwMode="auto">
          <a:xfrm>
            <a:off x="1917700" y="3246438"/>
            <a:ext cx="6324600" cy="838200"/>
          </a:xfrm>
          <a:custGeom>
            <a:avLst/>
            <a:gdLst/>
            <a:ahLst/>
            <a:cxnLst>
              <a:cxn ang="0">
                <a:pos x="0" y="11"/>
              </a:cxn>
              <a:cxn ang="0">
                <a:pos x="48" y="3"/>
              </a:cxn>
              <a:cxn ang="0">
                <a:pos x="472" y="19"/>
              </a:cxn>
              <a:cxn ang="0">
                <a:pos x="904" y="43"/>
              </a:cxn>
              <a:cxn ang="0">
                <a:pos x="1280" y="99"/>
              </a:cxn>
              <a:cxn ang="0">
                <a:pos x="1544" y="163"/>
              </a:cxn>
              <a:cxn ang="0">
                <a:pos x="2000" y="219"/>
              </a:cxn>
              <a:cxn ang="0">
                <a:pos x="2336" y="275"/>
              </a:cxn>
              <a:cxn ang="0">
                <a:pos x="2640" y="331"/>
              </a:cxn>
              <a:cxn ang="0">
                <a:pos x="2992" y="427"/>
              </a:cxn>
              <a:cxn ang="0">
                <a:pos x="3224" y="499"/>
              </a:cxn>
              <a:cxn ang="0">
                <a:pos x="3488" y="539"/>
              </a:cxn>
              <a:cxn ang="0">
                <a:pos x="3696" y="563"/>
              </a:cxn>
              <a:cxn ang="0">
                <a:pos x="3984" y="579"/>
              </a:cxn>
            </a:cxnLst>
            <a:rect l="0" t="0" r="r" b="b"/>
            <a:pathLst>
              <a:path w="3984" h="579">
                <a:moveTo>
                  <a:pt x="0" y="11"/>
                </a:moveTo>
                <a:cubicBezTo>
                  <a:pt x="32" y="0"/>
                  <a:pt x="16" y="3"/>
                  <a:pt x="48" y="3"/>
                </a:cubicBezTo>
                <a:lnTo>
                  <a:pt x="472" y="19"/>
                </a:lnTo>
                <a:lnTo>
                  <a:pt x="904" y="43"/>
                </a:lnTo>
                <a:lnTo>
                  <a:pt x="1280" y="99"/>
                </a:lnTo>
                <a:lnTo>
                  <a:pt x="1544" y="163"/>
                </a:lnTo>
                <a:lnTo>
                  <a:pt x="2000" y="219"/>
                </a:lnTo>
                <a:lnTo>
                  <a:pt x="2336" y="275"/>
                </a:lnTo>
                <a:lnTo>
                  <a:pt x="2640" y="331"/>
                </a:lnTo>
                <a:lnTo>
                  <a:pt x="2992" y="427"/>
                </a:lnTo>
                <a:lnTo>
                  <a:pt x="3224" y="499"/>
                </a:lnTo>
                <a:lnTo>
                  <a:pt x="3488" y="539"/>
                </a:lnTo>
                <a:lnTo>
                  <a:pt x="3696" y="563"/>
                </a:lnTo>
                <a:lnTo>
                  <a:pt x="3984" y="579"/>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11302" name="Freeform 6"/>
          <p:cNvSpPr>
            <a:spLocks/>
          </p:cNvSpPr>
          <p:nvPr/>
        </p:nvSpPr>
        <p:spPr bwMode="auto">
          <a:xfrm>
            <a:off x="4521200" y="3708401"/>
            <a:ext cx="3733800" cy="717550"/>
          </a:xfrm>
          <a:custGeom>
            <a:avLst/>
            <a:gdLst/>
            <a:ahLst/>
            <a:cxnLst>
              <a:cxn ang="0">
                <a:pos x="0" y="0"/>
              </a:cxn>
              <a:cxn ang="0">
                <a:pos x="416" y="136"/>
              </a:cxn>
              <a:cxn ang="0">
                <a:pos x="880" y="240"/>
              </a:cxn>
              <a:cxn ang="0">
                <a:pos x="1192" y="296"/>
              </a:cxn>
              <a:cxn ang="0">
                <a:pos x="1440" y="360"/>
              </a:cxn>
              <a:cxn ang="0">
                <a:pos x="1592" y="440"/>
              </a:cxn>
              <a:cxn ang="0">
                <a:pos x="1784" y="416"/>
              </a:cxn>
              <a:cxn ang="0">
                <a:pos x="2064" y="464"/>
              </a:cxn>
              <a:cxn ang="0">
                <a:pos x="2352" y="496"/>
              </a:cxn>
            </a:cxnLst>
            <a:rect l="0" t="0" r="r" b="b"/>
            <a:pathLst>
              <a:path w="2352" h="496">
                <a:moveTo>
                  <a:pt x="0" y="0"/>
                </a:moveTo>
                <a:lnTo>
                  <a:pt x="416" y="136"/>
                </a:lnTo>
                <a:lnTo>
                  <a:pt x="880" y="240"/>
                </a:lnTo>
                <a:lnTo>
                  <a:pt x="1192" y="296"/>
                </a:lnTo>
                <a:lnTo>
                  <a:pt x="1440" y="360"/>
                </a:lnTo>
                <a:lnTo>
                  <a:pt x="1592" y="440"/>
                </a:lnTo>
                <a:lnTo>
                  <a:pt x="1784" y="416"/>
                </a:lnTo>
                <a:lnTo>
                  <a:pt x="2064" y="464"/>
                </a:lnTo>
                <a:lnTo>
                  <a:pt x="2352" y="496"/>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11303" name="Freeform 7"/>
          <p:cNvSpPr>
            <a:spLocks/>
          </p:cNvSpPr>
          <p:nvPr/>
        </p:nvSpPr>
        <p:spPr bwMode="auto">
          <a:xfrm>
            <a:off x="1028700" y="2921001"/>
            <a:ext cx="7239000" cy="752475"/>
          </a:xfrm>
          <a:custGeom>
            <a:avLst/>
            <a:gdLst/>
            <a:ahLst/>
            <a:cxnLst>
              <a:cxn ang="0">
                <a:pos x="0" y="0"/>
              </a:cxn>
              <a:cxn ang="0">
                <a:pos x="352" y="32"/>
              </a:cxn>
              <a:cxn ang="0">
                <a:pos x="880" y="40"/>
              </a:cxn>
              <a:cxn ang="0">
                <a:pos x="1248" y="48"/>
              </a:cxn>
              <a:cxn ang="0">
                <a:pos x="1704" y="120"/>
              </a:cxn>
              <a:cxn ang="0">
                <a:pos x="1992" y="184"/>
              </a:cxn>
              <a:cxn ang="0">
                <a:pos x="2320" y="240"/>
              </a:cxn>
              <a:cxn ang="0">
                <a:pos x="2592" y="280"/>
              </a:cxn>
              <a:cxn ang="0">
                <a:pos x="2936" y="352"/>
              </a:cxn>
              <a:cxn ang="0">
                <a:pos x="3240" y="392"/>
              </a:cxn>
              <a:cxn ang="0">
                <a:pos x="3624" y="432"/>
              </a:cxn>
              <a:cxn ang="0">
                <a:pos x="3928" y="432"/>
              </a:cxn>
              <a:cxn ang="0">
                <a:pos x="4240" y="512"/>
              </a:cxn>
              <a:cxn ang="0">
                <a:pos x="4560" y="520"/>
              </a:cxn>
            </a:cxnLst>
            <a:rect l="0" t="0" r="r" b="b"/>
            <a:pathLst>
              <a:path w="4560" h="520">
                <a:moveTo>
                  <a:pt x="0" y="0"/>
                </a:moveTo>
                <a:lnTo>
                  <a:pt x="352" y="32"/>
                </a:lnTo>
                <a:lnTo>
                  <a:pt x="880" y="40"/>
                </a:lnTo>
                <a:lnTo>
                  <a:pt x="1248" y="48"/>
                </a:lnTo>
                <a:lnTo>
                  <a:pt x="1704" y="120"/>
                </a:lnTo>
                <a:lnTo>
                  <a:pt x="1992" y="184"/>
                </a:lnTo>
                <a:lnTo>
                  <a:pt x="2320" y="240"/>
                </a:lnTo>
                <a:lnTo>
                  <a:pt x="2592" y="280"/>
                </a:lnTo>
                <a:lnTo>
                  <a:pt x="2936" y="352"/>
                </a:lnTo>
                <a:lnTo>
                  <a:pt x="3240" y="392"/>
                </a:lnTo>
                <a:lnTo>
                  <a:pt x="3624" y="432"/>
                </a:lnTo>
                <a:lnTo>
                  <a:pt x="3928" y="432"/>
                </a:lnTo>
                <a:lnTo>
                  <a:pt x="4240" y="512"/>
                </a:lnTo>
                <a:lnTo>
                  <a:pt x="4560" y="520"/>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11304" name="Freeform 8"/>
          <p:cNvSpPr>
            <a:spLocks/>
          </p:cNvSpPr>
          <p:nvPr/>
        </p:nvSpPr>
        <p:spPr bwMode="auto">
          <a:xfrm>
            <a:off x="863600" y="2654301"/>
            <a:ext cx="7416800" cy="450850"/>
          </a:xfrm>
          <a:custGeom>
            <a:avLst/>
            <a:gdLst/>
            <a:ahLst/>
            <a:cxnLst>
              <a:cxn ang="0">
                <a:pos x="0" y="0"/>
              </a:cxn>
              <a:cxn ang="0">
                <a:pos x="432" y="16"/>
              </a:cxn>
              <a:cxn ang="0">
                <a:pos x="936" y="48"/>
              </a:cxn>
              <a:cxn ang="0">
                <a:pos x="1400" y="64"/>
              </a:cxn>
              <a:cxn ang="0">
                <a:pos x="1816" y="128"/>
              </a:cxn>
              <a:cxn ang="0">
                <a:pos x="2240" y="224"/>
              </a:cxn>
              <a:cxn ang="0">
                <a:pos x="2672" y="264"/>
              </a:cxn>
              <a:cxn ang="0">
                <a:pos x="3120" y="296"/>
              </a:cxn>
              <a:cxn ang="0">
                <a:pos x="3416" y="280"/>
              </a:cxn>
              <a:cxn ang="0">
                <a:pos x="3656" y="256"/>
              </a:cxn>
              <a:cxn ang="0">
                <a:pos x="3864" y="264"/>
              </a:cxn>
              <a:cxn ang="0">
                <a:pos x="4272" y="280"/>
              </a:cxn>
              <a:cxn ang="0">
                <a:pos x="4672" y="312"/>
              </a:cxn>
            </a:cxnLst>
            <a:rect l="0" t="0" r="r" b="b"/>
            <a:pathLst>
              <a:path w="4672" h="312">
                <a:moveTo>
                  <a:pt x="0" y="0"/>
                </a:moveTo>
                <a:lnTo>
                  <a:pt x="432" y="16"/>
                </a:lnTo>
                <a:lnTo>
                  <a:pt x="936" y="48"/>
                </a:lnTo>
                <a:lnTo>
                  <a:pt x="1400" y="64"/>
                </a:lnTo>
                <a:lnTo>
                  <a:pt x="1816" y="128"/>
                </a:lnTo>
                <a:lnTo>
                  <a:pt x="2240" y="224"/>
                </a:lnTo>
                <a:lnTo>
                  <a:pt x="2672" y="264"/>
                </a:lnTo>
                <a:lnTo>
                  <a:pt x="3120" y="296"/>
                </a:lnTo>
                <a:lnTo>
                  <a:pt x="3416" y="280"/>
                </a:lnTo>
                <a:lnTo>
                  <a:pt x="3656" y="256"/>
                </a:lnTo>
                <a:lnTo>
                  <a:pt x="3864" y="264"/>
                </a:lnTo>
                <a:lnTo>
                  <a:pt x="4272" y="280"/>
                </a:lnTo>
                <a:lnTo>
                  <a:pt x="4672" y="312"/>
                </a:lnTo>
              </a:path>
            </a:pathLst>
          </a:custGeom>
          <a:noFill/>
          <a:ln w="38100" cmpd="sng">
            <a:solidFill>
              <a:srgbClr val="FF0000"/>
            </a:solidFill>
            <a:round/>
            <a:headEnd/>
            <a:tailEnd/>
          </a:ln>
          <a:effectLst/>
        </p:spPr>
        <p:txBody>
          <a:bodyPr/>
          <a:lstStyle/>
          <a:p>
            <a:endParaRPr lang="en-US" dirty="0"/>
          </a:p>
        </p:txBody>
      </p:sp>
      <p:sp>
        <p:nvSpPr>
          <p:cNvPr id="311305" name="Freeform 9"/>
          <p:cNvSpPr>
            <a:spLocks/>
          </p:cNvSpPr>
          <p:nvPr/>
        </p:nvSpPr>
        <p:spPr bwMode="auto">
          <a:xfrm>
            <a:off x="876300" y="3454401"/>
            <a:ext cx="3581400" cy="393700"/>
          </a:xfrm>
          <a:custGeom>
            <a:avLst/>
            <a:gdLst/>
            <a:ahLst/>
            <a:cxnLst>
              <a:cxn ang="0">
                <a:pos x="2256" y="272"/>
              </a:cxn>
              <a:cxn ang="0">
                <a:pos x="1872" y="248"/>
              </a:cxn>
              <a:cxn ang="0">
                <a:pos x="1536" y="232"/>
              </a:cxn>
              <a:cxn ang="0">
                <a:pos x="1256" y="232"/>
              </a:cxn>
              <a:cxn ang="0">
                <a:pos x="920" y="232"/>
              </a:cxn>
              <a:cxn ang="0">
                <a:pos x="680" y="168"/>
              </a:cxn>
              <a:cxn ang="0">
                <a:pos x="456" y="128"/>
              </a:cxn>
              <a:cxn ang="0">
                <a:pos x="232" y="32"/>
              </a:cxn>
              <a:cxn ang="0">
                <a:pos x="0" y="0"/>
              </a:cxn>
            </a:cxnLst>
            <a:rect l="0" t="0" r="r" b="b"/>
            <a:pathLst>
              <a:path w="2256" h="272">
                <a:moveTo>
                  <a:pt x="2256" y="272"/>
                </a:moveTo>
                <a:lnTo>
                  <a:pt x="1872" y="248"/>
                </a:lnTo>
                <a:lnTo>
                  <a:pt x="1536" y="232"/>
                </a:lnTo>
                <a:lnTo>
                  <a:pt x="1256" y="232"/>
                </a:lnTo>
                <a:lnTo>
                  <a:pt x="920" y="232"/>
                </a:lnTo>
                <a:lnTo>
                  <a:pt x="680" y="168"/>
                </a:lnTo>
                <a:lnTo>
                  <a:pt x="456" y="128"/>
                </a:lnTo>
                <a:lnTo>
                  <a:pt x="232" y="32"/>
                </a:lnTo>
                <a:lnTo>
                  <a:pt x="0" y="0"/>
                </a:lnTo>
              </a:path>
            </a:pathLst>
          </a:custGeom>
          <a:noFill/>
          <a:ln w="38100" cap="flat" cmpd="sng">
            <a:solidFill>
              <a:srgbClr val="FF0000"/>
            </a:solidFill>
            <a:prstDash val="dash"/>
            <a:round/>
            <a:headEnd type="triangle" w="med" len="med"/>
            <a:tailEnd type="none" w="med" len="med"/>
          </a:ln>
          <a:effectLst/>
        </p:spPr>
        <p:txBody>
          <a:bodyPr/>
          <a:lstStyle/>
          <a:p>
            <a:endParaRPr lang="en-US" dirty="0"/>
          </a:p>
        </p:txBody>
      </p:sp>
      <p:sp>
        <p:nvSpPr>
          <p:cNvPr id="311306" name="Freeform 10"/>
          <p:cNvSpPr>
            <a:spLocks/>
          </p:cNvSpPr>
          <p:nvPr/>
        </p:nvSpPr>
        <p:spPr bwMode="auto">
          <a:xfrm>
            <a:off x="927100" y="4000501"/>
            <a:ext cx="5600700" cy="544513"/>
          </a:xfrm>
          <a:custGeom>
            <a:avLst/>
            <a:gdLst/>
            <a:ahLst/>
            <a:cxnLst>
              <a:cxn ang="0">
                <a:pos x="3528" y="376"/>
              </a:cxn>
              <a:cxn ang="0">
                <a:pos x="3152" y="360"/>
              </a:cxn>
              <a:cxn ang="0">
                <a:pos x="2856" y="288"/>
              </a:cxn>
              <a:cxn ang="0">
                <a:pos x="2592" y="216"/>
              </a:cxn>
              <a:cxn ang="0">
                <a:pos x="2272" y="160"/>
              </a:cxn>
              <a:cxn ang="0">
                <a:pos x="1912" y="80"/>
              </a:cxn>
              <a:cxn ang="0">
                <a:pos x="1712" y="56"/>
              </a:cxn>
              <a:cxn ang="0">
                <a:pos x="1416" y="48"/>
              </a:cxn>
              <a:cxn ang="0">
                <a:pos x="1272" y="80"/>
              </a:cxn>
              <a:cxn ang="0">
                <a:pos x="912" y="104"/>
              </a:cxn>
              <a:cxn ang="0">
                <a:pos x="600" y="112"/>
              </a:cxn>
              <a:cxn ang="0">
                <a:pos x="384" y="88"/>
              </a:cxn>
              <a:cxn ang="0">
                <a:pos x="0" y="0"/>
              </a:cxn>
            </a:cxnLst>
            <a:rect l="0" t="0" r="r" b="b"/>
            <a:pathLst>
              <a:path w="3528" h="376">
                <a:moveTo>
                  <a:pt x="3528" y="376"/>
                </a:moveTo>
                <a:lnTo>
                  <a:pt x="3152" y="360"/>
                </a:lnTo>
                <a:lnTo>
                  <a:pt x="2856" y="288"/>
                </a:lnTo>
                <a:lnTo>
                  <a:pt x="2592" y="216"/>
                </a:lnTo>
                <a:lnTo>
                  <a:pt x="2272" y="160"/>
                </a:lnTo>
                <a:lnTo>
                  <a:pt x="1912" y="80"/>
                </a:lnTo>
                <a:lnTo>
                  <a:pt x="1712" y="56"/>
                </a:lnTo>
                <a:lnTo>
                  <a:pt x="1416" y="48"/>
                </a:lnTo>
                <a:lnTo>
                  <a:pt x="1272" y="80"/>
                </a:lnTo>
                <a:lnTo>
                  <a:pt x="912" y="104"/>
                </a:lnTo>
                <a:lnTo>
                  <a:pt x="600" y="112"/>
                </a:lnTo>
                <a:lnTo>
                  <a:pt x="384" y="88"/>
                </a:lnTo>
                <a:lnTo>
                  <a:pt x="0" y="0"/>
                </a:lnTo>
              </a:path>
            </a:pathLst>
          </a:custGeom>
          <a:noFill/>
          <a:ln w="38100" cap="flat" cmpd="sng">
            <a:solidFill>
              <a:srgbClr val="FF0000"/>
            </a:solidFill>
            <a:prstDash val="dash"/>
            <a:round/>
            <a:headEnd type="triangle" w="med" len="med"/>
            <a:tailEnd type="none" w="med" len="med"/>
          </a:ln>
          <a:effectLst/>
        </p:spPr>
        <p:txBody>
          <a:bodyPr/>
          <a:lstStyle/>
          <a:p>
            <a:endParaRPr lang="en-US" dirty="0"/>
          </a:p>
        </p:txBody>
      </p:sp>
      <p:grpSp>
        <p:nvGrpSpPr>
          <p:cNvPr id="19" name="Group 18"/>
          <p:cNvGrpSpPr/>
          <p:nvPr/>
        </p:nvGrpSpPr>
        <p:grpSpPr>
          <a:xfrm>
            <a:off x="3667125" y="2715550"/>
            <a:ext cx="4162957" cy="1457325"/>
            <a:chOff x="3667125" y="2715550"/>
            <a:chExt cx="4162957" cy="1457325"/>
          </a:xfrm>
        </p:grpSpPr>
        <p:sp>
          <p:nvSpPr>
            <p:cNvPr id="311308" name="WordArt 12"/>
            <p:cNvSpPr>
              <a:spLocks noChangeArrowheads="1" noChangeShapeType="1" noTextEdit="1"/>
            </p:cNvSpPr>
            <p:nvPr/>
          </p:nvSpPr>
          <p:spPr bwMode="auto">
            <a:xfrm rot="1066458">
              <a:off x="5810782" y="2715550"/>
              <a:ext cx="2019300" cy="1457325"/>
            </a:xfrm>
            <a:prstGeom prst="rect">
              <a:avLst/>
            </a:prstGeom>
          </p:spPr>
          <p:txBody>
            <a:bodyPr wrap="none" fromWordArt="1">
              <a:prstTxWarp prst="textSlantUp">
                <a:avLst>
                  <a:gd name="adj" fmla="val 55556"/>
                </a:avLst>
              </a:prstTxWarp>
            </a:bodyPr>
            <a:lstStyle/>
            <a:p>
              <a:pPr algn="ctr"/>
              <a:r>
                <a:rPr lang="en-US" sz="3600" kern="10" dirty="0">
                  <a:ln w="9525">
                    <a:solidFill>
                      <a:srgbClr val="000000"/>
                    </a:solidFill>
                    <a:round/>
                    <a:headEnd/>
                    <a:tailEnd/>
                  </a:ln>
                  <a:solidFill>
                    <a:srgbClr val="FFF0AF"/>
                  </a:solidFill>
                  <a:latin typeface="Arial Black"/>
                </a:rPr>
                <a:t>Clastics</a:t>
              </a:r>
            </a:p>
          </p:txBody>
        </p:sp>
        <p:sp>
          <p:nvSpPr>
            <p:cNvPr id="311310" name="WordArt 14"/>
            <p:cNvSpPr>
              <a:spLocks noChangeArrowheads="1" noChangeShapeType="1" noTextEdit="1"/>
            </p:cNvSpPr>
            <p:nvPr/>
          </p:nvSpPr>
          <p:spPr bwMode="auto">
            <a:xfrm>
              <a:off x="3667125" y="3227388"/>
              <a:ext cx="857250" cy="361950"/>
            </a:xfrm>
            <a:prstGeom prst="rect">
              <a:avLst/>
            </a:prstGeom>
          </p:spPr>
          <p:txBody>
            <a:bodyPr wrap="none" fromWordArt="1">
              <a:prstTxWarp prst="textPlain">
                <a:avLst>
                  <a:gd name="adj" fmla="val 50000"/>
                </a:avLst>
              </a:prstTxWarp>
            </a:bodyPr>
            <a:lstStyle/>
            <a:p>
              <a:pPr algn="ctr"/>
              <a:r>
                <a:rPr lang="en-US" sz="2000" b="1" i="1" kern="10" dirty="0">
                  <a:ln w="9525">
                    <a:solidFill>
                      <a:srgbClr val="000000"/>
                    </a:solidFill>
                    <a:round/>
                    <a:headEnd/>
                    <a:tailEnd/>
                  </a:ln>
                  <a:solidFill>
                    <a:srgbClr val="FFFFFF"/>
                  </a:solidFill>
                  <a:latin typeface="Arial Black"/>
                </a:rPr>
                <a:t>Onlap</a:t>
              </a:r>
            </a:p>
          </p:txBody>
        </p:sp>
      </p:grpSp>
      <p:grpSp>
        <p:nvGrpSpPr>
          <p:cNvPr id="18" name="Group 17"/>
          <p:cNvGrpSpPr/>
          <p:nvPr/>
        </p:nvGrpSpPr>
        <p:grpSpPr>
          <a:xfrm>
            <a:off x="1777469" y="3383627"/>
            <a:ext cx="3669244" cy="1457325"/>
            <a:chOff x="1777469" y="3383627"/>
            <a:chExt cx="3669244" cy="1457325"/>
          </a:xfrm>
        </p:grpSpPr>
        <p:sp>
          <p:nvSpPr>
            <p:cNvPr id="311309" name="WordArt 13"/>
            <p:cNvSpPr>
              <a:spLocks noChangeArrowheads="1" noChangeShapeType="1" noTextEdit="1"/>
            </p:cNvSpPr>
            <p:nvPr/>
          </p:nvSpPr>
          <p:spPr bwMode="auto">
            <a:xfrm rot="1066458">
              <a:off x="1777469" y="3383627"/>
              <a:ext cx="2019300" cy="1457325"/>
            </a:xfrm>
            <a:prstGeom prst="rect">
              <a:avLst/>
            </a:prstGeom>
          </p:spPr>
          <p:txBody>
            <a:bodyPr wrap="none" fromWordArt="1">
              <a:prstTxWarp prst="textSlantUp">
                <a:avLst>
                  <a:gd name="adj" fmla="val 55556"/>
                </a:avLst>
              </a:prstTxWarp>
            </a:bodyPr>
            <a:lstStyle/>
            <a:p>
              <a:pPr algn="ctr"/>
              <a:r>
                <a:rPr lang="en-US" sz="3600" kern="10" dirty="0">
                  <a:ln w="9525">
                    <a:solidFill>
                      <a:srgbClr val="000000"/>
                    </a:solidFill>
                    <a:round/>
                    <a:headEnd/>
                    <a:tailEnd/>
                  </a:ln>
                  <a:solidFill>
                    <a:srgbClr val="FFF0AF"/>
                  </a:solidFill>
                  <a:latin typeface="Arial Black"/>
                </a:rPr>
                <a:t>Carbonates</a:t>
              </a:r>
            </a:p>
          </p:txBody>
        </p:sp>
        <p:sp>
          <p:nvSpPr>
            <p:cNvPr id="311311" name="WordArt 15"/>
            <p:cNvSpPr>
              <a:spLocks noChangeArrowheads="1" noChangeShapeType="1" noTextEdit="1"/>
            </p:cNvSpPr>
            <p:nvPr/>
          </p:nvSpPr>
          <p:spPr bwMode="auto">
            <a:xfrm>
              <a:off x="4437063" y="4052888"/>
              <a:ext cx="1009650" cy="314325"/>
            </a:xfrm>
            <a:prstGeom prst="rect">
              <a:avLst/>
            </a:prstGeom>
          </p:spPr>
          <p:txBody>
            <a:bodyPr wrap="none" fromWordArt="1">
              <a:prstTxWarp prst="textPlain">
                <a:avLst>
                  <a:gd name="adj" fmla="val 50000"/>
                </a:avLst>
              </a:prstTxWarp>
            </a:bodyPr>
            <a:lstStyle/>
            <a:p>
              <a:pPr algn="ctr"/>
              <a:r>
                <a:rPr lang="en-US" sz="1800" b="1" i="1" kern="10" dirty="0">
                  <a:ln w="9525">
                    <a:solidFill>
                      <a:srgbClr val="000000"/>
                    </a:solidFill>
                    <a:round/>
                    <a:headEnd/>
                    <a:tailEnd/>
                  </a:ln>
                  <a:solidFill>
                    <a:srgbClr val="FFFFFF"/>
                  </a:solidFill>
                  <a:latin typeface="Arial Black"/>
                </a:rPr>
                <a:t>Erosion</a:t>
              </a:r>
            </a:p>
          </p:txBody>
        </p:sp>
      </p:gr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1306"/>
                                        </p:tgtEl>
                                        <p:attrNameLst>
                                          <p:attrName>style.visibility</p:attrName>
                                        </p:attrNameLst>
                                      </p:cBhvr>
                                      <p:to>
                                        <p:strVal val="visible"/>
                                      </p:to>
                                    </p:set>
                                    <p:animEffect transition="in" filter="wipe(left)">
                                      <p:cBhvr>
                                        <p:cTn id="7" dur="1000"/>
                                        <p:tgtEl>
                                          <p:spTgt spid="311306"/>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311305"/>
                                        </p:tgtEl>
                                        <p:attrNameLst>
                                          <p:attrName>style.visibility</p:attrName>
                                        </p:attrNameLst>
                                      </p:cBhvr>
                                      <p:to>
                                        <p:strVal val="visible"/>
                                      </p:to>
                                    </p:set>
                                    <p:animEffect transition="in" filter="wipe(left)">
                                      <p:cBhvr>
                                        <p:cTn id="11" dur="1000"/>
                                        <p:tgtEl>
                                          <p:spTgt spid="311305"/>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grpId="0" nodeType="clickEffect">
                                  <p:stCondLst>
                                    <p:cond delay="0"/>
                                  </p:stCondLst>
                                  <p:childTnLst>
                                    <p:set>
                                      <p:cBhvr>
                                        <p:cTn id="15" dur="1" fill="hold">
                                          <p:stCondLst>
                                            <p:cond delay="0"/>
                                          </p:stCondLst>
                                        </p:cTn>
                                        <p:tgtEl>
                                          <p:spTgt spid="311302"/>
                                        </p:tgtEl>
                                        <p:attrNameLst>
                                          <p:attrName>style.visibility</p:attrName>
                                        </p:attrNameLst>
                                      </p:cBhvr>
                                      <p:to>
                                        <p:strVal val="visible"/>
                                      </p:to>
                                    </p:set>
                                    <p:animEffect transition="in" filter="wipe(right)">
                                      <p:cBhvr>
                                        <p:cTn id="16" dur="1000"/>
                                        <p:tgtEl>
                                          <p:spTgt spid="311302"/>
                                        </p:tgtEl>
                                      </p:cBhvr>
                                    </p:animEffect>
                                  </p:childTnLst>
                                </p:cTn>
                              </p:par>
                            </p:childTnLst>
                          </p:cTn>
                        </p:par>
                        <p:par>
                          <p:cTn id="17" fill="hold">
                            <p:stCondLst>
                              <p:cond delay="1000"/>
                            </p:stCondLst>
                            <p:childTnLst>
                              <p:par>
                                <p:cTn id="18" presetID="22" presetClass="entr" presetSubtype="2" fill="hold" grpId="0" nodeType="afterEffect">
                                  <p:stCondLst>
                                    <p:cond delay="500"/>
                                  </p:stCondLst>
                                  <p:childTnLst>
                                    <p:set>
                                      <p:cBhvr>
                                        <p:cTn id="19" dur="1" fill="hold">
                                          <p:stCondLst>
                                            <p:cond delay="0"/>
                                          </p:stCondLst>
                                        </p:cTn>
                                        <p:tgtEl>
                                          <p:spTgt spid="311301"/>
                                        </p:tgtEl>
                                        <p:attrNameLst>
                                          <p:attrName>style.visibility</p:attrName>
                                        </p:attrNameLst>
                                      </p:cBhvr>
                                      <p:to>
                                        <p:strVal val="visible"/>
                                      </p:to>
                                    </p:set>
                                    <p:animEffect transition="in" filter="wipe(right)">
                                      <p:cBhvr>
                                        <p:cTn id="20" dur="1000"/>
                                        <p:tgtEl>
                                          <p:spTgt spid="311301"/>
                                        </p:tgtEl>
                                      </p:cBhvr>
                                    </p:animEffect>
                                  </p:childTnLst>
                                </p:cTn>
                              </p:par>
                            </p:childTnLst>
                          </p:cTn>
                        </p:par>
                        <p:par>
                          <p:cTn id="21" fill="hold">
                            <p:stCondLst>
                              <p:cond delay="2500"/>
                            </p:stCondLst>
                            <p:childTnLst>
                              <p:par>
                                <p:cTn id="22" presetID="22" presetClass="entr" presetSubtype="2" fill="hold" grpId="0" nodeType="afterEffect">
                                  <p:stCondLst>
                                    <p:cond delay="500"/>
                                  </p:stCondLst>
                                  <p:childTnLst>
                                    <p:set>
                                      <p:cBhvr>
                                        <p:cTn id="23" dur="1" fill="hold">
                                          <p:stCondLst>
                                            <p:cond delay="0"/>
                                          </p:stCondLst>
                                        </p:cTn>
                                        <p:tgtEl>
                                          <p:spTgt spid="311303"/>
                                        </p:tgtEl>
                                        <p:attrNameLst>
                                          <p:attrName>style.visibility</p:attrName>
                                        </p:attrNameLst>
                                      </p:cBhvr>
                                      <p:to>
                                        <p:strVal val="visible"/>
                                      </p:to>
                                    </p:set>
                                    <p:animEffect transition="in" filter="wipe(right)">
                                      <p:cBhvr>
                                        <p:cTn id="24" dur="1000"/>
                                        <p:tgtEl>
                                          <p:spTgt spid="311303"/>
                                        </p:tgtEl>
                                      </p:cBhvr>
                                    </p:animEffect>
                                  </p:childTnLst>
                                </p:cTn>
                              </p:par>
                            </p:childTnLst>
                          </p:cTn>
                        </p:par>
                        <p:par>
                          <p:cTn id="25" fill="hold">
                            <p:stCondLst>
                              <p:cond delay="4000"/>
                            </p:stCondLst>
                            <p:childTnLst>
                              <p:par>
                                <p:cTn id="26" presetID="22" presetClass="entr" presetSubtype="2" fill="hold" grpId="0" nodeType="afterEffect">
                                  <p:stCondLst>
                                    <p:cond delay="500"/>
                                  </p:stCondLst>
                                  <p:childTnLst>
                                    <p:set>
                                      <p:cBhvr>
                                        <p:cTn id="27" dur="1" fill="hold">
                                          <p:stCondLst>
                                            <p:cond delay="0"/>
                                          </p:stCondLst>
                                        </p:cTn>
                                        <p:tgtEl>
                                          <p:spTgt spid="311304"/>
                                        </p:tgtEl>
                                        <p:attrNameLst>
                                          <p:attrName>style.visibility</p:attrName>
                                        </p:attrNameLst>
                                      </p:cBhvr>
                                      <p:to>
                                        <p:strVal val="visible"/>
                                      </p:to>
                                    </p:set>
                                    <p:animEffect transition="in" filter="wipe(right)">
                                      <p:cBhvr>
                                        <p:cTn id="28" dur="1000"/>
                                        <p:tgtEl>
                                          <p:spTgt spid="31130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311300"/>
                                        </p:tgtEl>
                                        <p:attrNameLst>
                                          <p:attrName>style.visibility</p:attrName>
                                        </p:attrNameLst>
                                      </p:cBhvr>
                                      <p:to>
                                        <p:strVal val="visible"/>
                                      </p:to>
                                    </p:set>
                                    <p:animEffect transition="in" filter="wipe(right)">
                                      <p:cBhvr>
                                        <p:cTn id="33" dur="500"/>
                                        <p:tgtEl>
                                          <p:spTgt spid="311300"/>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dissolve">
                                      <p:cBhvr>
                                        <p:cTn id="38" dur="500"/>
                                        <p:tgtEl>
                                          <p:spTgt spid="18"/>
                                        </p:tgtEl>
                                      </p:cBhvr>
                                    </p:animEffect>
                                  </p:childTnLst>
                                </p:cTn>
                              </p:par>
                            </p:childTnLst>
                          </p:cTn>
                        </p:par>
                        <p:par>
                          <p:cTn id="39" fill="hold">
                            <p:stCondLst>
                              <p:cond delay="500"/>
                            </p:stCondLst>
                            <p:childTnLst>
                              <p:par>
                                <p:cTn id="40" presetID="9" presetClass="entr" presetSubtype="0" fill="hold" nodeType="afterEffect">
                                  <p:stCondLst>
                                    <p:cond delay="100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00" grpId="0" animBg="1"/>
      <p:bldP spid="311301" grpId="0" animBg="1"/>
      <p:bldP spid="311302" grpId="0" animBg="1"/>
      <p:bldP spid="311303" grpId="0" animBg="1"/>
      <p:bldP spid="311304" grpId="0" animBg="1"/>
      <p:bldP spid="311305" grpId="0" animBg="1"/>
      <p:bldP spid="31130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2"/>
          <p:cNvSpPr>
            <a:spLocks noGrp="1" noChangeArrowheads="1"/>
          </p:cNvSpPr>
          <p:nvPr>
            <p:ph type="title"/>
          </p:nvPr>
        </p:nvSpPr>
        <p:spPr/>
        <p:txBody>
          <a:bodyPr/>
          <a:lstStyle/>
          <a:p>
            <a:r>
              <a:rPr lang="en-US" dirty="0"/>
              <a:t>Seismic Example of Onlap</a:t>
            </a:r>
            <a:endParaRPr lang="en-US" sz="3200" dirty="0"/>
          </a:p>
        </p:txBody>
      </p:sp>
      <p:sp>
        <p:nvSpPr>
          <p:cNvPr id="313347"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pic>
        <p:nvPicPr>
          <p:cNvPr id="313365" name="Picture 21" descr="figure6_final"/>
          <p:cNvPicPr>
            <a:picLocks noChangeAspect="1" noChangeArrowheads="1"/>
          </p:cNvPicPr>
          <p:nvPr/>
        </p:nvPicPr>
        <p:blipFill>
          <a:blip r:embed="rId3" cstate="print"/>
          <a:srcRect l="18272" t="11224" r="57492" b="71504"/>
          <a:stretch>
            <a:fillRect/>
          </a:stretch>
        </p:blipFill>
        <p:spPr bwMode="auto">
          <a:xfrm>
            <a:off x="595313" y="1555750"/>
            <a:ext cx="7900987" cy="3686175"/>
          </a:xfrm>
          <a:prstGeom prst="rect">
            <a:avLst/>
          </a:prstGeom>
          <a:noFill/>
        </p:spPr>
      </p:pic>
      <p:sp>
        <p:nvSpPr>
          <p:cNvPr id="313366" name="Freeform 22"/>
          <p:cNvSpPr>
            <a:spLocks/>
          </p:cNvSpPr>
          <p:nvPr/>
        </p:nvSpPr>
        <p:spPr bwMode="auto">
          <a:xfrm>
            <a:off x="4924425" y="4510088"/>
            <a:ext cx="1228725" cy="95250"/>
          </a:xfrm>
          <a:custGeom>
            <a:avLst/>
            <a:gdLst/>
            <a:ahLst/>
            <a:cxnLst>
              <a:cxn ang="0">
                <a:pos x="0" y="0"/>
              </a:cxn>
              <a:cxn ang="0">
                <a:pos x="52" y="24"/>
              </a:cxn>
              <a:cxn ang="0">
                <a:pos x="84" y="36"/>
              </a:cxn>
              <a:cxn ang="0">
                <a:pos x="212" y="88"/>
              </a:cxn>
              <a:cxn ang="0">
                <a:pos x="392" y="160"/>
              </a:cxn>
              <a:cxn ang="0">
                <a:pos x="520" y="208"/>
              </a:cxn>
            </a:cxnLst>
            <a:rect l="0" t="0" r="r" b="b"/>
            <a:pathLst>
              <a:path w="520" h="208">
                <a:moveTo>
                  <a:pt x="0" y="0"/>
                </a:moveTo>
                <a:cubicBezTo>
                  <a:pt x="18" y="7"/>
                  <a:pt x="33" y="19"/>
                  <a:pt x="52" y="24"/>
                </a:cubicBezTo>
                <a:cubicBezTo>
                  <a:pt x="63" y="27"/>
                  <a:pt x="84" y="36"/>
                  <a:pt x="84" y="36"/>
                </a:cubicBezTo>
                <a:lnTo>
                  <a:pt x="212" y="88"/>
                </a:lnTo>
                <a:lnTo>
                  <a:pt x="392" y="160"/>
                </a:lnTo>
                <a:lnTo>
                  <a:pt x="520" y="208"/>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67" name="Freeform 23"/>
          <p:cNvSpPr>
            <a:spLocks/>
          </p:cNvSpPr>
          <p:nvPr/>
        </p:nvSpPr>
        <p:spPr bwMode="auto">
          <a:xfrm>
            <a:off x="2859088" y="2814638"/>
            <a:ext cx="1006475" cy="133350"/>
          </a:xfrm>
          <a:custGeom>
            <a:avLst/>
            <a:gdLst/>
            <a:ahLst/>
            <a:cxnLst>
              <a:cxn ang="0">
                <a:pos x="0" y="0"/>
              </a:cxn>
              <a:cxn ang="0">
                <a:pos x="120" y="56"/>
              </a:cxn>
              <a:cxn ang="0">
                <a:pos x="248" y="112"/>
              </a:cxn>
              <a:cxn ang="0">
                <a:pos x="488" y="184"/>
              </a:cxn>
            </a:cxnLst>
            <a:rect l="0" t="0" r="r" b="b"/>
            <a:pathLst>
              <a:path w="488" h="184">
                <a:moveTo>
                  <a:pt x="0" y="0"/>
                </a:moveTo>
                <a:lnTo>
                  <a:pt x="120" y="56"/>
                </a:lnTo>
                <a:lnTo>
                  <a:pt x="248" y="112"/>
                </a:lnTo>
                <a:lnTo>
                  <a:pt x="488" y="184"/>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68" name="Freeform 24"/>
          <p:cNvSpPr>
            <a:spLocks/>
          </p:cNvSpPr>
          <p:nvPr/>
        </p:nvSpPr>
        <p:spPr bwMode="auto">
          <a:xfrm>
            <a:off x="3490913" y="3265488"/>
            <a:ext cx="974725" cy="74612"/>
          </a:xfrm>
          <a:custGeom>
            <a:avLst/>
            <a:gdLst/>
            <a:ahLst/>
            <a:cxnLst>
              <a:cxn ang="0">
                <a:pos x="0" y="0"/>
              </a:cxn>
              <a:cxn ang="0">
                <a:pos x="164" y="60"/>
              </a:cxn>
              <a:cxn ang="0">
                <a:pos x="388" y="112"/>
              </a:cxn>
              <a:cxn ang="0">
                <a:pos x="564" y="156"/>
              </a:cxn>
            </a:cxnLst>
            <a:rect l="0" t="0" r="r" b="b"/>
            <a:pathLst>
              <a:path w="564" h="156">
                <a:moveTo>
                  <a:pt x="0" y="0"/>
                </a:moveTo>
                <a:lnTo>
                  <a:pt x="164" y="60"/>
                </a:lnTo>
                <a:lnTo>
                  <a:pt x="388" y="112"/>
                </a:lnTo>
                <a:lnTo>
                  <a:pt x="564" y="156"/>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69" name="Text Box 25"/>
          <p:cNvSpPr txBox="1">
            <a:spLocks noChangeArrowheads="1"/>
          </p:cNvSpPr>
          <p:nvPr/>
        </p:nvSpPr>
        <p:spPr bwMode="auto">
          <a:xfrm>
            <a:off x="2943225" y="4038600"/>
            <a:ext cx="973138" cy="366713"/>
          </a:xfrm>
          <a:prstGeom prst="rect">
            <a:avLst/>
          </a:prstGeom>
          <a:solidFill>
            <a:schemeClr val="bg1"/>
          </a:solidFill>
          <a:ln w="57150">
            <a:noFill/>
            <a:miter lim="800000"/>
            <a:headEnd/>
            <a:tailEnd/>
          </a:ln>
          <a:effectLst/>
        </p:spPr>
        <p:txBody>
          <a:bodyPr>
            <a:spAutoFit/>
          </a:bodyPr>
          <a:lstStyle/>
          <a:p>
            <a:pPr algn="ctr" eaLnBrk="1" hangingPunct="1"/>
            <a:r>
              <a:rPr lang="en-US" sz="1800" b="1" dirty="0">
                <a:latin typeface="Tahoma" pitchFamily="34" charset="0"/>
              </a:rPr>
              <a:t>Onlaps</a:t>
            </a:r>
          </a:p>
        </p:txBody>
      </p:sp>
      <p:sp>
        <p:nvSpPr>
          <p:cNvPr id="313370" name="Freeform 26"/>
          <p:cNvSpPr>
            <a:spLocks/>
          </p:cNvSpPr>
          <p:nvPr/>
        </p:nvSpPr>
        <p:spPr bwMode="auto">
          <a:xfrm>
            <a:off x="1457325" y="1582738"/>
            <a:ext cx="6391275" cy="2697162"/>
          </a:xfrm>
          <a:custGeom>
            <a:avLst/>
            <a:gdLst/>
            <a:ahLst/>
            <a:cxnLst>
              <a:cxn ang="0">
                <a:pos x="0" y="0"/>
              </a:cxn>
              <a:cxn ang="0">
                <a:pos x="325" y="354"/>
              </a:cxn>
              <a:cxn ang="0">
                <a:pos x="607" y="578"/>
              </a:cxn>
              <a:cxn ang="0">
                <a:pos x="903" y="839"/>
              </a:cxn>
              <a:cxn ang="0">
                <a:pos x="1250" y="1128"/>
              </a:cxn>
              <a:cxn ang="0">
                <a:pos x="1604" y="1345"/>
              </a:cxn>
              <a:cxn ang="0">
                <a:pos x="1778" y="1438"/>
              </a:cxn>
              <a:cxn ang="0">
                <a:pos x="1944" y="1525"/>
              </a:cxn>
              <a:cxn ang="0">
                <a:pos x="2168" y="1496"/>
              </a:cxn>
              <a:cxn ang="0">
                <a:pos x="2472" y="1496"/>
              </a:cxn>
              <a:cxn ang="0">
                <a:pos x="2718" y="1525"/>
              </a:cxn>
              <a:cxn ang="0">
                <a:pos x="2942" y="1511"/>
              </a:cxn>
              <a:cxn ang="0">
                <a:pos x="3159" y="1525"/>
              </a:cxn>
              <a:cxn ang="0">
                <a:pos x="3354" y="1655"/>
              </a:cxn>
              <a:cxn ang="0">
                <a:pos x="3549" y="1597"/>
              </a:cxn>
              <a:cxn ang="0">
                <a:pos x="3759" y="1590"/>
              </a:cxn>
              <a:cxn ang="0">
                <a:pos x="3961" y="1576"/>
              </a:cxn>
              <a:cxn ang="0">
                <a:pos x="4301" y="1699"/>
              </a:cxn>
            </a:cxnLst>
            <a:rect l="0" t="0" r="r" b="b"/>
            <a:pathLst>
              <a:path w="4301" h="1699">
                <a:moveTo>
                  <a:pt x="0" y="0"/>
                </a:moveTo>
                <a:lnTo>
                  <a:pt x="325" y="354"/>
                </a:lnTo>
                <a:lnTo>
                  <a:pt x="607" y="578"/>
                </a:lnTo>
                <a:lnTo>
                  <a:pt x="903" y="839"/>
                </a:lnTo>
                <a:lnTo>
                  <a:pt x="1250" y="1128"/>
                </a:lnTo>
                <a:lnTo>
                  <a:pt x="1604" y="1345"/>
                </a:lnTo>
                <a:lnTo>
                  <a:pt x="1778" y="1438"/>
                </a:lnTo>
                <a:lnTo>
                  <a:pt x="1944" y="1525"/>
                </a:lnTo>
                <a:lnTo>
                  <a:pt x="2168" y="1496"/>
                </a:lnTo>
                <a:lnTo>
                  <a:pt x="2472" y="1496"/>
                </a:lnTo>
                <a:lnTo>
                  <a:pt x="2718" y="1525"/>
                </a:lnTo>
                <a:lnTo>
                  <a:pt x="2942" y="1511"/>
                </a:lnTo>
                <a:lnTo>
                  <a:pt x="3159" y="1525"/>
                </a:lnTo>
                <a:lnTo>
                  <a:pt x="3354" y="1655"/>
                </a:lnTo>
                <a:lnTo>
                  <a:pt x="3549" y="1597"/>
                </a:lnTo>
                <a:lnTo>
                  <a:pt x="3759" y="1590"/>
                </a:lnTo>
                <a:lnTo>
                  <a:pt x="3961" y="1576"/>
                </a:lnTo>
                <a:lnTo>
                  <a:pt x="4301" y="1699"/>
                </a:lnTo>
              </a:path>
            </a:pathLst>
          </a:custGeom>
          <a:noFill/>
          <a:ln w="57150" cmpd="sng">
            <a:solidFill>
              <a:srgbClr val="FFFF00"/>
            </a:solidFill>
            <a:round/>
            <a:headEnd/>
            <a:tailEnd/>
          </a:ln>
          <a:effectLst/>
        </p:spPr>
        <p:txBody>
          <a:bodyPr wrap="none" anchor="ctr"/>
          <a:lstStyle/>
          <a:p>
            <a:endParaRPr lang="en-US" dirty="0"/>
          </a:p>
        </p:txBody>
      </p:sp>
      <p:sp>
        <p:nvSpPr>
          <p:cNvPr id="313371" name="Freeform 27"/>
          <p:cNvSpPr>
            <a:spLocks/>
          </p:cNvSpPr>
          <p:nvPr/>
        </p:nvSpPr>
        <p:spPr bwMode="auto">
          <a:xfrm>
            <a:off x="4337050" y="4062413"/>
            <a:ext cx="1470025" cy="1192212"/>
          </a:xfrm>
          <a:custGeom>
            <a:avLst/>
            <a:gdLst/>
            <a:ahLst/>
            <a:cxnLst>
              <a:cxn ang="0">
                <a:pos x="0" y="0"/>
              </a:cxn>
              <a:cxn ang="0">
                <a:pos x="282" y="274"/>
              </a:cxn>
              <a:cxn ang="0">
                <a:pos x="456" y="419"/>
              </a:cxn>
              <a:cxn ang="0">
                <a:pos x="665" y="535"/>
              </a:cxn>
              <a:cxn ang="0">
                <a:pos x="781" y="679"/>
              </a:cxn>
              <a:cxn ang="0">
                <a:pos x="926" y="751"/>
              </a:cxn>
            </a:cxnLst>
            <a:rect l="0" t="0" r="r" b="b"/>
            <a:pathLst>
              <a:path w="926" h="751">
                <a:moveTo>
                  <a:pt x="0" y="0"/>
                </a:moveTo>
                <a:lnTo>
                  <a:pt x="282" y="274"/>
                </a:lnTo>
                <a:lnTo>
                  <a:pt x="456" y="419"/>
                </a:lnTo>
                <a:lnTo>
                  <a:pt x="665" y="535"/>
                </a:lnTo>
                <a:lnTo>
                  <a:pt x="781" y="679"/>
                </a:lnTo>
                <a:lnTo>
                  <a:pt x="926" y="751"/>
                </a:lnTo>
              </a:path>
            </a:pathLst>
          </a:custGeom>
          <a:noFill/>
          <a:ln w="57150" cmpd="sng">
            <a:solidFill>
              <a:srgbClr val="FFFF00"/>
            </a:solidFill>
            <a:round/>
            <a:headEnd/>
            <a:tailEnd/>
          </a:ln>
          <a:effectLst/>
        </p:spPr>
        <p:txBody>
          <a:bodyPr wrap="none" anchor="ctr"/>
          <a:lstStyle/>
          <a:p>
            <a:endParaRPr lang="en-US" dirty="0"/>
          </a:p>
        </p:txBody>
      </p:sp>
      <p:sp>
        <p:nvSpPr>
          <p:cNvPr id="313372" name="Freeform 28"/>
          <p:cNvSpPr>
            <a:spLocks/>
          </p:cNvSpPr>
          <p:nvPr/>
        </p:nvSpPr>
        <p:spPr bwMode="auto">
          <a:xfrm>
            <a:off x="3929063" y="3582988"/>
            <a:ext cx="873125" cy="74612"/>
          </a:xfrm>
          <a:custGeom>
            <a:avLst/>
            <a:gdLst/>
            <a:ahLst/>
            <a:cxnLst>
              <a:cxn ang="0">
                <a:pos x="0" y="0"/>
              </a:cxn>
              <a:cxn ang="0">
                <a:pos x="52" y="24"/>
              </a:cxn>
              <a:cxn ang="0">
                <a:pos x="84" y="36"/>
              </a:cxn>
              <a:cxn ang="0">
                <a:pos x="212" y="88"/>
              </a:cxn>
              <a:cxn ang="0">
                <a:pos x="392" y="160"/>
              </a:cxn>
              <a:cxn ang="0">
                <a:pos x="520" y="208"/>
              </a:cxn>
            </a:cxnLst>
            <a:rect l="0" t="0" r="r" b="b"/>
            <a:pathLst>
              <a:path w="520" h="208">
                <a:moveTo>
                  <a:pt x="0" y="0"/>
                </a:moveTo>
                <a:cubicBezTo>
                  <a:pt x="18" y="7"/>
                  <a:pt x="33" y="19"/>
                  <a:pt x="52" y="24"/>
                </a:cubicBezTo>
                <a:cubicBezTo>
                  <a:pt x="63" y="27"/>
                  <a:pt x="84" y="36"/>
                  <a:pt x="84" y="36"/>
                </a:cubicBezTo>
                <a:lnTo>
                  <a:pt x="212" y="88"/>
                </a:lnTo>
                <a:lnTo>
                  <a:pt x="392" y="160"/>
                </a:lnTo>
                <a:lnTo>
                  <a:pt x="520" y="208"/>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73" name="Freeform 29"/>
          <p:cNvSpPr>
            <a:spLocks/>
          </p:cNvSpPr>
          <p:nvPr/>
        </p:nvSpPr>
        <p:spPr bwMode="auto">
          <a:xfrm>
            <a:off x="6192838" y="4010025"/>
            <a:ext cx="563562" cy="109538"/>
          </a:xfrm>
          <a:custGeom>
            <a:avLst/>
            <a:gdLst/>
            <a:ahLst/>
            <a:cxnLst>
              <a:cxn ang="0">
                <a:pos x="0" y="0"/>
              </a:cxn>
              <a:cxn ang="0">
                <a:pos x="52" y="24"/>
              </a:cxn>
              <a:cxn ang="0">
                <a:pos x="84" y="36"/>
              </a:cxn>
              <a:cxn ang="0">
                <a:pos x="212" y="88"/>
              </a:cxn>
              <a:cxn ang="0">
                <a:pos x="392" y="160"/>
              </a:cxn>
              <a:cxn ang="0">
                <a:pos x="520" y="208"/>
              </a:cxn>
            </a:cxnLst>
            <a:rect l="0" t="0" r="r" b="b"/>
            <a:pathLst>
              <a:path w="520" h="208">
                <a:moveTo>
                  <a:pt x="0" y="0"/>
                </a:moveTo>
                <a:cubicBezTo>
                  <a:pt x="18" y="7"/>
                  <a:pt x="33" y="19"/>
                  <a:pt x="52" y="24"/>
                </a:cubicBezTo>
                <a:cubicBezTo>
                  <a:pt x="63" y="27"/>
                  <a:pt x="84" y="36"/>
                  <a:pt x="84" y="36"/>
                </a:cubicBezTo>
                <a:lnTo>
                  <a:pt x="212" y="88"/>
                </a:lnTo>
                <a:lnTo>
                  <a:pt x="392" y="160"/>
                </a:lnTo>
                <a:lnTo>
                  <a:pt x="520" y="208"/>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74" name="Freeform 30"/>
          <p:cNvSpPr>
            <a:spLocks/>
          </p:cNvSpPr>
          <p:nvPr/>
        </p:nvSpPr>
        <p:spPr bwMode="auto">
          <a:xfrm flipV="1">
            <a:off x="4471988" y="3795713"/>
            <a:ext cx="1223962" cy="98425"/>
          </a:xfrm>
          <a:custGeom>
            <a:avLst/>
            <a:gdLst/>
            <a:ahLst/>
            <a:cxnLst>
              <a:cxn ang="0">
                <a:pos x="0" y="0"/>
              </a:cxn>
              <a:cxn ang="0">
                <a:pos x="152" y="56"/>
              </a:cxn>
              <a:cxn ang="0">
                <a:pos x="336" y="116"/>
              </a:cxn>
              <a:cxn ang="0">
                <a:pos x="560" y="160"/>
              </a:cxn>
            </a:cxnLst>
            <a:rect l="0" t="0" r="r" b="b"/>
            <a:pathLst>
              <a:path w="560" h="160">
                <a:moveTo>
                  <a:pt x="0" y="0"/>
                </a:moveTo>
                <a:lnTo>
                  <a:pt x="152" y="56"/>
                </a:lnTo>
                <a:lnTo>
                  <a:pt x="336" y="116"/>
                </a:lnTo>
                <a:lnTo>
                  <a:pt x="560" y="160"/>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75" name="Freeform 31"/>
          <p:cNvSpPr>
            <a:spLocks/>
          </p:cNvSpPr>
          <p:nvPr/>
        </p:nvSpPr>
        <p:spPr bwMode="auto">
          <a:xfrm>
            <a:off x="5249863" y="4765675"/>
            <a:ext cx="1228725" cy="95250"/>
          </a:xfrm>
          <a:custGeom>
            <a:avLst/>
            <a:gdLst/>
            <a:ahLst/>
            <a:cxnLst>
              <a:cxn ang="0">
                <a:pos x="0" y="0"/>
              </a:cxn>
              <a:cxn ang="0">
                <a:pos x="52" y="24"/>
              </a:cxn>
              <a:cxn ang="0">
                <a:pos x="84" y="36"/>
              </a:cxn>
              <a:cxn ang="0">
                <a:pos x="212" y="88"/>
              </a:cxn>
              <a:cxn ang="0">
                <a:pos x="392" y="160"/>
              </a:cxn>
              <a:cxn ang="0">
                <a:pos x="520" y="208"/>
              </a:cxn>
            </a:cxnLst>
            <a:rect l="0" t="0" r="r" b="b"/>
            <a:pathLst>
              <a:path w="520" h="208">
                <a:moveTo>
                  <a:pt x="0" y="0"/>
                </a:moveTo>
                <a:cubicBezTo>
                  <a:pt x="18" y="7"/>
                  <a:pt x="33" y="19"/>
                  <a:pt x="52" y="24"/>
                </a:cubicBezTo>
                <a:cubicBezTo>
                  <a:pt x="63" y="27"/>
                  <a:pt x="84" y="36"/>
                  <a:pt x="84" y="36"/>
                </a:cubicBezTo>
                <a:lnTo>
                  <a:pt x="212" y="88"/>
                </a:lnTo>
                <a:lnTo>
                  <a:pt x="392" y="160"/>
                </a:lnTo>
                <a:lnTo>
                  <a:pt x="520" y="208"/>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76" name="Freeform 32"/>
          <p:cNvSpPr>
            <a:spLocks/>
          </p:cNvSpPr>
          <p:nvPr/>
        </p:nvSpPr>
        <p:spPr bwMode="auto">
          <a:xfrm>
            <a:off x="5791200" y="5148263"/>
            <a:ext cx="1228725" cy="95250"/>
          </a:xfrm>
          <a:custGeom>
            <a:avLst/>
            <a:gdLst/>
            <a:ahLst/>
            <a:cxnLst>
              <a:cxn ang="0">
                <a:pos x="0" y="0"/>
              </a:cxn>
              <a:cxn ang="0">
                <a:pos x="52" y="24"/>
              </a:cxn>
              <a:cxn ang="0">
                <a:pos x="84" y="36"/>
              </a:cxn>
              <a:cxn ang="0">
                <a:pos x="212" y="88"/>
              </a:cxn>
              <a:cxn ang="0">
                <a:pos x="392" y="160"/>
              </a:cxn>
              <a:cxn ang="0">
                <a:pos x="520" y="208"/>
              </a:cxn>
            </a:cxnLst>
            <a:rect l="0" t="0" r="r" b="b"/>
            <a:pathLst>
              <a:path w="520" h="208">
                <a:moveTo>
                  <a:pt x="0" y="0"/>
                </a:moveTo>
                <a:cubicBezTo>
                  <a:pt x="18" y="7"/>
                  <a:pt x="33" y="19"/>
                  <a:pt x="52" y="24"/>
                </a:cubicBezTo>
                <a:cubicBezTo>
                  <a:pt x="63" y="27"/>
                  <a:pt x="84" y="36"/>
                  <a:pt x="84" y="36"/>
                </a:cubicBezTo>
                <a:lnTo>
                  <a:pt x="212" y="88"/>
                </a:lnTo>
                <a:lnTo>
                  <a:pt x="392" y="160"/>
                </a:lnTo>
                <a:lnTo>
                  <a:pt x="520" y="208"/>
                </a:lnTo>
              </a:path>
            </a:pathLst>
          </a:custGeom>
          <a:solidFill>
            <a:schemeClr val="bg1"/>
          </a:solidFill>
          <a:ln w="57150" cmpd="sng">
            <a:solidFill>
              <a:srgbClr val="FF00FF"/>
            </a:solidFill>
            <a:round/>
            <a:headEnd type="triangle" w="med" len="med"/>
            <a:tailEnd type="none" w="med" len="med"/>
          </a:ln>
          <a:effectLst/>
        </p:spPr>
        <p:txBody>
          <a:bodyPr/>
          <a:lstStyle/>
          <a:p>
            <a:endParaRPr lang="en-US" dirty="0"/>
          </a:p>
        </p:txBody>
      </p:sp>
      <p:sp>
        <p:nvSpPr>
          <p:cNvPr id="313377" name="Text Box 33"/>
          <p:cNvSpPr txBox="1">
            <a:spLocks noChangeArrowheads="1"/>
          </p:cNvSpPr>
          <p:nvPr/>
        </p:nvSpPr>
        <p:spPr bwMode="auto">
          <a:xfrm>
            <a:off x="6315075" y="5370513"/>
            <a:ext cx="2230987" cy="307777"/>
          </a:xfrm>
          <a:prstGeom prst="rect">
            <a:avLst/>
          </a:prstGeom>
          <a:noFill/>
          <a:ln w="9525">
            <a:noFill/>
            <a:miter lim="800000"/>
            <a:headEnd/>
            <a:tailEnd/>
          </a:ln>
          <a:effectLst/>
        </p:spPr>
        <p:txBody>
          <a:bodyPr wrap="none">
            <a:spAutoFit/>
          </a:bodyPr>
          <a:lstStyle/>
          <a:p>
            <a:r>
              <a:rPr lang="en-US" sz="1400" b="1" i="1" dirty="0">
                <a:latin typeface="Tahoma" pitchFamily="34" charset="0"/>
                <a:cs typeface="Tahoma" pitchFamily="34" charset="0"/>
              </a:rPr>
              <a:t>Beaubouef et al.</a:t>
            </a:r>
            <a:r>
              <a:rPr lang="en-US" sz="1400" b="1" dirty="0">
                <a:latin typeface="Tahoma" pitchFamily="34" charset="0"/>
                <a:cs typeface="Tahoma" pitchFamily="34" charset="0"/>
              </a:rPr>
              <a:t>, 2003</a:t>
            </a:r>
          </a:p>
        </p:txBody>
      </p:sp>
      <p:sp>
        <p:nvSpPr>
          <p:cNvPr id="313379" name="Text Box 35"/>
          <p:cNvSpPr txBox="1">
            <a:spLocks noChangeArrowheads="1"/>
          </p:cNvSpPr>
          <p:nvPr/>
        </p:nvSpPr>
        <p:spPr bwMode="auto">
          <a:xfrm>
            <a:off x="5277255" y="5645474"/>
            <a:ext cx="3424135" cy="400110"/>
          </a:xfrm>
          <a:prstGeom prst="rect">
            <a:avLst/>
          </a:prstGeom>
          <a:noFill/>
          <a:ln w="9525">
            <a:noFill/>
            <a:miter lim="800000"/>
            <a:headEnd/>
            <a:tailEnd/>
          </a:ln>
          <a:effectLst/>
        </p:spPr>
        <p:txBody>
          <a:bodyPr wrap="square">
            <a:spAutoFit/>
          </a:bodyPr>
          <a:lstStyle/>
          <a:p>
            <a:pPr marL="457200" indent="-457200"/>
            <a:r>
              <a:rPr lang="en-US" sz="1000" b="1" dirty="0">
                <a:latin typeface="Arial" pitchFamily="34" charset="0"/>
                <a:cs typeface="Arial" pitchFamily="34" charset="0"/>
              </a:rPr>
              <a:t>AAPG©</a:t>
            </a:r>
            <a:r>
              <a:rPr lang="en-US" sz="1000" b="1" dirty="0">
                <a:latin typeface="Arial" pitchFamily="34" charset="0"/>
              </a:rPr>
              <a:t>2003reprinted with permission of the AAPG whose permission is required for further use.</a:t>
            </a:r>
          </a:p>
        </p:txBody>
      </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r>
              <a:rPr lang="en-US" dirty="0"/>
              <a:t>Outcrop Example of Downlap</a:t>
            </a:r>
            <a:endParaRPr lang="en-US" sz="3200" dirty="0"/>
          </a:p>
        </p:txBody>
      </p:sp>
      <p:sp>
        <p:nvSpPr>
          <p:cNvPr id="315395"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graphicFrame>
        <p:nvGraphicFramePr>
          <p:cNvPr id="315396" name="Object 4"/>
          <p:cNvGraphicFramePr>
            <a:graphicFrameLocks noChangeAspect="1"/>
          </p:cNvGraphicFramePr>
          <p:nvPr/>
        </p:nvGraphicFramePr>
        <p:xfrm>
          <a:off x="514350" y="1166813"/>
          <a:ext cx="7891463" cy="5149850"/>
        </p:xfrm>
        <a:graphic>
          <a:graphicData uri="http://schemas.openxmlformats.org/presentationml/2006/ole">
            <mc:AlternateContent xmlns:mc="http://schemas.openxmlformats.org/markup-compatibility/2006">
              <mc:Choice xmlns:v="urn:schemas-microsoft-com:vml" Requires="v">
                <p:oleObj spid="_x0000_s111641" name="Slide" r:id="rId4" imgW="4533840" imgH="3390840" progId="PowerPoint.Slide.8">
                  <p:embed/>
                </p:oleObj>
              </mc:Choice>
              <mc:Fallback>
                <p:oleObj name="Slide" r:id="rId4" imgW="4533840" imgH="3390840" progId="PowerPoint.Slide.8">
                  <p:embed/>
                  <p:pic>
                    <p:nvPicPr>
                      <p:cNvPr id="0" name="Picture 2"/>
                      <p:cNvPicPr>
                        <a:picLocks noChangeAspect="1" noChangeArrowheads="1"/>
                      </p:cNvPicPr>
                      <p:nvPr/>
                    </p:nvPicPr>
                    <p:blipFill>
                      <a:blip r:embed="rId5">
                        <a:lum contrast="18000"/>
                        <a:extLst>
                          <a:ext uri="{28A0092B-C50C-407E-A947-70E740481C1C}">
                            <a14:useLocalDpi xmlns:a14="http://schemas.microsoft.com/office/drawing/2010/main" val="0"/>
                          </a:ext>
                        </a:extLst>
                      </a:blip>
                      <a:srcRect l="21906" t="28822" r="10652" b="22897"/>
                      <a:stretch>
                        <a:fillRect/>
                      </a:stretch>
                    </p:blipFill>
                    <p:spPr bwMode="auto">
                      <a:xfrm>
                        <a:off x="514350" y="1166813"/>
                        <a:ext cx="7891463" cy="5149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nvGrpSpPr>
          <p:cNvPr id="2" name="Group 5"/>
          <p:cNvGrpSpPr>
            <a:grpSpLocks/>
          </p:cNvGrpSpPr>
          <p:nvPr/>
        </p:nvGrpSpPr>
        <p:grpSpPr bwMode="auto">
          <a:xfrm>
            <a:off x="1289050" y="2533650"/>
            <a:ext cx="3543300" cy="1524000"/>
            <a:chOff x="812" y="1596"/>
            <a:chExt cx="2232" cy="960"/>
          </a:xfrm>
        </p:grpSpPr>
        <p:sp>
          <p:nvSpPr>
            <p:cNvPr id="315398" name="Freeform 6"/>
            <p:cNvSpPr>
              <a:spLocks/>
            </p:cNvSpPr>
            <p:nvPr/>
          </p:nvSpPr>
          <p:spPr bwMode="auto">
            <a:xfrm>
              <a:off x="812" y="2328"/>
              <a:ext cx="784" cy="228"/>
            </a:xfrm>
            <a:custGeom>
              <a:avLst/>
              <a:gdLst/>
              <a:ahLst/>
              <a:cxnLst>
                <a:cxn ang="0">
                  <a:pos x="784" y="228"/>
                </a:cxn>
                <a:cxn ang="0">
                  <a:pos x="560" y="192"/>
                </a:cxn>
                <a:cxn ang="0">
                  <a:pos x="396" y="152"/>
                </a:cxn>
                <a:cxn ang="0">
                  <a:pos x="268" y="100"/>
                </a:cxn>
                <a:cxn ang="0">
                  <a:pos x="0" y="0"/>
                </a:cxn>
              </a:cxnLst>
              <a:rect l="0" t="0" r="r" b="b"/>
              <a:pathLst>
                <a:path w="784" h="228">
                  <a:moveTo>
                    <a:pt x="784" y="228"/>
                  </a:moveTo>
                  <a:lnTo>
                    <a:pt x="560" y="192"/>
                  </a:lnTo>
                  <a:lnTo>
                    <a:pt x="396" y="152"/>
                  </a:lnTo>
                  <a:lnTo>
                    <a:pt x="268" y="100"/>
                  </a:lnTo>
                  <a:lnTo>
                    <a:pt x="0" y="0"/>
                  </a:lnTo>
                </a:path>
              </a:pathLst>
            </a:custGeom>
            <a:noFill/>
            <a:ln w="38100" cmpd="sng">
              <a:solidFill>
                <a:schemeClr val="accent2"/>
              </a:solidFill>
              <a:round/>
              <a:headEnd/>
              <a:tailEnd/>
            </a:ln>
            <a:effectLst/>
          </p:spPr>
          <p:txBody>
            <a:bodyPr/>
            <a:lstStyle/>
            <a:p>
              <a:endParaRPr lang="en-US" dirty="0"/>
            </a:p>
          </p:txBody>
        </p:sp>
        <p:sp>
          <p:nvSpPr>
            <p:cNvPr id="315399" name="Freeform 7"/>
            <p:cNvSpPr>
              <a:spLocks/>
            </p:cNvSpPr>
            <p:nvPr/>
          </p:nvSpPr>
          <p:spPr bwMode="auto">
            <a:xfrm>
              <a:off x="876" y="2172"/>
              <a:ext cx="1084" cy="364"/>
            </a:xfrm>
            <a:custGeom>
              <a:avLst/>
              <a:gdLst/>
              <a:ahLst/>
              <a:cxnLst>
                <a:cxn ang="0">
                  <a:pos x="1084" y="364"/>
                </a:cxn>
                <a:cxn ang="0">
                  <a:pos x="836" y="320"/>
                </a:cxn>
                <a:cxn ang="0">
                  <a:pos x="656" y="268"/>
                </a:cxn>
                <a:cxn ang="0">
                  <a:pos x="424" y="196"/>
                </a:cxn>
                <a:cxn ang="0">
                  <a:pos x="212" y="108"/>
                </a:cxn>
                <a:cxn ang="0">
                  <a:pos x="0" y="0"/>
                </a:cxn>
              </a:cxnLst>
              <a:rect l="0" t="0" r="r" b="b"/>
              <a:pathLst>
                <a:path w="1084" h="364">
                  <a:moveTo>
                    <a:pt x="1084" y="364"/>
                  </a:moveTo>
                  <a:lnTo>
                    <a:pt x="836" y="320"/>
                  </a:lnTo>
                  <a:lnTo>
                    <a:pt x="656" y="268"/>
                  </a:lnTo>
                  <a:lnTo>
                    <a:pt x="424" y="196"/>
                  </a:lnTo>
                  <a:lnTo>
                    <a:pt x="212" y="108"/>
                  </a:lnTo>
                  <a:lnTo>
                    <a:pt x="0" y="0"/>
                  </a:lnTo>
                </a:path>
              </a:pathLst>
            </a:custGeom>
            <a:noFill/>
            <a:ln w="38100" cmpd="sng">
              <a:solidFill>
                <a:schemeClr val="accent2"/>
              </a:solidFill>
              <a:round/>
              <a:headEnd/>
              <a:tailEnd/>
            </a:ln>
            <a:effectLst/>
          </p:spPr>
          <p:txBody>
            <a:bodyPr/>
            <a:lstStyle/>
            <a:p>
              <a:endParaRPr lang="en-US" dirty="0"/>
            </a:p>
          </p:txBody>
        </p:sp>
        <p:sp>
          <p:nvSpPr>
            <p:cNvPr id="315400" name="Freeform 8"/>
            <p:cNvSpPr>
              <a:spLocks/>
            </p:cNvSpPr>
            <p:nvPr/>
          </p:nvSpPr>
          <p:spPr bwMode="auto">
            <a:xfrm>
              <a:off x="964" y="2020"/>
              <a:ext cx="1348" cy="500"/>
            </a:xfrm>
            <a:custGeom>
              <a:avLst/>
              <a:gdLst/>
              <a:ahLst/>
              <a:cxnLst>
                <a:cxn ang="0">
                  <a:pos x="1348" y="500"/>
                </a:cxn>
                <a:cxn ang="0">
                  <a:pos x="1136" y="440"/>
                </a:cxn>
                <a:cxn ang="0">
                  <a:pos x="956" y="400"/>
                </a:cxn>
                <a:cxn ang="0">
                  <a:pos x="836" y="376"/>
                </a:cxn>
                <a:cxn ang="0">
                  <a:pos x="660" y="312"/>
                </a:cxn>
                <a:cxn ang="0">
                  <a:pos x="476" y="220"/>
                </a:cxn>
                <a:cxn ang="0">
                  <a:pos x="264" y="116"/>
                </a:cxn>
                <a:cxn ang="0">
                  <a:pos x="0" y="0"/>
                </a:cxn>
              </a:cxnLst>
              <a:rect l="0" t="0" r="r" b="b"/>
              <a:pathLst>
                <a:path w="1348" h="500">
                  <a:moveTo>
                    <a:pt x="1348" y="500"/>
                  </a:moveTo>
                  <a:lnTo>
                    <a:pt x="1136" y="440"/>
                  </a:lnTo>
                  <a:lnTo>
                    <a:pt x="956" y="400"/>
                  </a:lnTo>
                  <a:lnTo>
                    <a:pt x="836" y="376"/>
                  </a:lnTo>
                  <a:lnTo>
                    <a:pt x="660" y="312"/>
                  </a:lnTo>
                  <a:lnTo>
                    <a:pt x="476" y="220"/>
                  </a:lnTo>
                  <a:lnTo>
                    <a:pt x="264" y="116"/>
                  </a:lnTo>
                  <a:lnTo>
                    <a:pt x="0" y="0"/>
                  </a:lnTo>
                </a:path>
              </a:pathLst>
            </a:custGeom>
            <a:noFill/>
            <a:ln w="38100" cmpd="sng">
              <a:solidFill>
                <a:schemeClr val="accent2"/>
              </a:solidFill>
              <a:round/>
              <a:headEnd/>
              <a:tailEnd/>
            </a:ln>
            <a:effectLst/>
          </p:spPr>
          <p:txBody>
            <a:bodyPr/>
            <a:lstStyle/>
            <a:p>
              <a:endParaRPr lang="en-US" dirty="0"/>
            </a:p>
          </p:txBody>
        </p:sp>
        <p:sp>
          <p:nvSpPr>
            <p:cNvPr id="315401" name="Freeform 9"/>
            <p:cNvSpPr>
              <a:spLocks/>
            </p:cNvSpPr>
            <p:nvPr/>
          </p:nvSpPr>
          <p:spPr bwMode="auto">
            <a:xfrm>
              <a:off x="1108" y="1936"/>
              <a:ext cx="1676" cy="568"/>
            </a:xfrm>
            <a:custGeom>
              <a:avLst/>
              <a:gdLst/>
              <a:ahLst/>
              <a:cxnLst>
                <a:cxn ang="0">
                  <a:pos x="1676" y="568"/>
                </a:cxn>
                <a:cxn ang="0">
                  <a:pos x="1652" y="560"/>
                </a:cxn>
                <a:cxn ang="0">
                  <a:pos x="1476" y="508"/>
                </a:cxn>
                <a:cxn ang="0">
                  <a:pos x="1256" y="472"/>
                </a:cxn>
                <a:cxn ang="0">
                  <a:pos x="1080" y="432"/>
                </a:cxn>
                <a:cxn ang="0">
                  <a:pos x="936" y="388"/>
                </a:cxn>
                <a:cxn ang="0">
                  <a:pos x="784" y="340"/>
                </a:cxn>
                <a:cxn ang="0">
                  <a:pos x="608" y="276"/>
                </a:cxn>
                <a:cxn ang="0">
                  <a:pos x="340" y="172"/>
                </a:cxn>
                <a:cxn ang="0">
                  <a:pos x="0" y="0"/>
                </a:cxn>
              </a:cxnLst>
              <a:rect l="0" t="0" r="r" b="b"/>
              <a:pathLst>
                <a:path w="1676" h="568">
                  <a:moveTo>
                    <a:pt x="1676" y="568"/>
                  </a:moveTo>
                  <a:cubicBezTo>
                    <a:pt x="1668" y="565"/>
                    <a:pt x="1652" y="560"/>
                    <a:pt x="1652" y="560"/>
                  </a:cubicBezTo>
                  <a:lnTo>
                    <a:pt x="1476" y="508"/>
                  </a:lnTo>
                  <a:lnTo>
                    <a:pt x="1256" y="472"/>
                  </a:lnTo>
                  <a:lnTo>
                    <a:pt x="1080" y="432"/>
                  </a:lnTo>
                  <a:lnTo>
                    <a:pt x="936" y="388"/>
                  </a:lnTo>
                  <a:lnTo>
                    <a:pt x="784" y="340"/>
                  </a:lnTo>
                  <a:lnTo>
                    <a:pt x="608" y="276"/>
                  </a:lnTo>
                  <a:lnTo>
                    <a:pt x="340" y="172"/>
                  </a:lnTo>
                  <a:lnTo>
                    <a:pt x="0" y="0"/>
                  </a:lnTo>
                </a:path>
              </a:pathLst>
            </a:custGeom>
            <a:noFill/>
            <a:ln w="38100" cmpd="sng">
              <a:solidFill>
                <a:schemeClr val="accent2"/>
              </a:solidFill>
              <a:round/>
              <a:headEnd/>
              <a:tailEnd/>
            </a:ln>
            <a:effectLst/>
          </p:spPr>
          <p:txBody>
            <a:bodyPr/>
            <a:lstStyle/>
            <a:p>
              <a:endParaRPr lang="en-US" dirty="0"/>
            </a:p>
          </p:txBody>
        </p:sp>
        <p:sp>
          <p:nvSpPr>
            <p:cNvPr id="315402" name="Freeform 10"/>
            <p:cNvSpPr>
              <a:spLocks/>
            </p:cNvSpPr>
            <p:nvPr/>
          </p:nvSpPr>
          <p:spPr bwMode="auto">
            <a:xfrm>
              <a:off x="1388" y="1812"/>
              <a:ext cx="1260" cy="532"/>
            </a:xfrm>
            <a:custGeom>
              <a:avLst/>
              <a:gdLst/>
              <a:ahLst/>
              <a:cxnLst>
                <a:cxn ang="0">
                  <a:pos x="0" y="0"/>
                </a:cxn>
                <a:cxn ang="0">
                  <a:pos x="240" y="132"/>
                </a:cxn>
                <a:cxn ang="0">
                  <a:pos x="436" y="272"/>
                </a:cxn>
                <a:cxn ang="0">
                  <a:pos x="592" y="336"/>
                </a:cxn>
                <a:cxn ang="0">
                  <a:pos x="768" y="388"/>
                </a:cxn>
                <a:cxn ang="0">
                  <a:pos x="1260" y="532"/>
                </a:cxn>
              </a:cxnLst>
              <a:rect l="0" t="0" r="r" b="b"/>
              <a:pathLst>
                <a:path w="1260" h="532">
                  <a:moveTo>
                    <a:pt x="0" y="0"/>
                  </a:moveTo>
                  <a:lnTo>
                    <a:pt x="240" y="132"/>
                  </a:lnTo>
                  <a:lnTo>
                    <a:pt x="436" y="272"/>
                  </a:lnTo>
                  <a:lnTo>
                    <a:pt x="592" y="336"/>
                  </a:lnTo>
                  <a:lnTo>
                    <a:pt x="768" y="388"/>
                  </a:lnTo>
                  <a:lnTo>
                    <a:pt x="1260" y="532"/>
                  </a:lnTo>
                </a:path>
              </a:pathLst>
            </a:custGeom>
            <a:noFill/>
            <a:ln w="38100" cmpd="sng">
              <a:solidFill>
                <a:schemeClr val="accent2"/>
              </a:solidFill>
              <a:round/>
              <a:headEnd/>
              <a:tailEnd/>
            </a:ln>
            <a:effectLst/>
          </p:spPr>
          <p:txBody>
            <a:bodyPr/>
            <a:lstStyle/>
            <a:p>
              <a:endParaRPr lang="en-US" dirty="0"/>
            </a:p>
          </p:txBody>
        </p:sp>
        <p:sp>
          <p:nvSpPr>
            <p:cNvPr id="315403" name="Freeform 11"/>
            <p:cNvSpPr>
              <a:spLocks/>
            </p:cNvSpPr>
            <p:nvPr/>
          </p:nvSpPr>
          <p:spPr bwMode="auto">
            <a:xfrm>
              <a:off x="1532" y="1652"/>
              <a:ext cx="1200" cy="584"/>
            </a:xfrm>
            <a:custGeom>
              <a:avLst/>
              <a:gdLst/>
              <a:ahLst/>
              <a:cxnLst>
                <a:cxn ang="0">
                  <a:pos x="0" y="0"/>
                </a:cxn>
                <a:cxn ang="0">
                  <a:pos x="168" y="116"/>
                </a:cxn>
                <a:cxn ang="0">
                  <a:pos x="308" y="224"/>
                </a:cxn>
                <a:cxn ang="0">
                  <a:pos x="432" y="280"/>
                </a:cxn>
                <a:cxn ang="0">
                  <a:pos x="552" y="344"/>
                </a:cxn>
                <a:cxn ang="0">
                  <a:pos x="720" y="432"/>
                </a:cxn>
                <a:cxn ang="0">
                  <a:pos x="872" y="484"/>
                </a:cxn>
                <a:cxn ang="0">
                  <a:pos x="1200" y="584"/>
                </a:cxn>
              </a:cxnLst>
              <a:rect l="0" t="0" r="r" b="b"/>
              <a:pathLst>
                <a:path w="1200" h="584">
                  <a:moveTo>
                    <a:pt x="0" y="0"/>
                  </a:moveTo>
                  <a:lnTo>
                    <a:pt x="168" y="116"/>
                  </a:lnTo>
                  <a:lnTo>
                    <a:pt x="308" y="224"/>
                  </a:lnTo>
                  <a:lnTo>
                    <a:pt x="432" y="280"/>
                  </a:lnTo>
                  <a:lnTo>
                    <a:pt x="552" y="344"/>
                  </a:lnTo>
                  <a:lnTo>
                    <a:pt x="720" y="432"/>
                  </a:lnTo>
                  <a:lnTo>
                    <a:pt x="872" y="484"/>
                  </a:lnTo>
                  <a:lnTo>
                    <a:pt x="1200" y="584"/>
                  </a:lnTo>
                </a:path>
              </a:pathLst>
            </a:custGeom>
            <a:noFill/>
            <a:ln w="38100" cmpd="sng">
              <a:solidFill>
                <a:schemeClr val="accent2"/>
              </a:solidFill>
              <a:round/>
              <a:headEnd/>
              <a:tailEnd/>
            </a:ln>
            <a:effectLst/>
          </p:spPr>
          <p:txBody>
            <a:bodyPr/>
            <a:lstStyle/>
            <a:p>
              <a:endParaRPr lang="en-US" dirty="0"/>
            </a:p>
          </p:txBody>
        </p:sp>
        <p:sp>
          <p:nvSpPr>
            <p:cNvPr id="315404" name="Freeform 12"/>
            <p:cNvSpPr>
              <a:spLocks/>
            </p:cNvSpPr>
            <p:nvPr/>
          </p:nvSpPr>
          <p:spPr bwMode="auto">
            <a:xfrm>
              <a:off x="1928" y="1596"/>
              <a:ext cx="1116" cy="384"/>
            </a:xfrm>
            <a:custGeom>
              <a:avLst/>
              <a:gdLst/>
              <a:ahLst/>
              <a:cxnLst>
                <a:cxn ang="0">
                  <a:pos x="0" y="0"/>
                </a:cxn>
                <a:cxn ang="0">
                  <a:pos x="164" y="76"/>
                </a:cxn>
                <a:cxn ang="0">
                  <a:pos x="328" y="140"/>
                </a:cxn>
                <a:cxn ang="0">
                  <a:pos x="456" y="164"/>
                </a:cxn>
                <a:cxn ang="0">
                  <a:pos x="580" y="212"/>
                </a:cxn>
                <a:cxn ang="0">
                  <a:pos x="676" y="232"/>
                </a:cxn>
                <a:cxn ang="0">
                  <a:pos x="780" y="276"/>
                </a:cxn>
                <a:cxn ang="0">
                  <a:pos x="956" y="320"/>
                </a:cxn>
                <a:cxn ang="0">
                  <a:pos x="1116" y="384"/>
                </a:cxn>
              </a:cxnLst>
              <a:rect l="0" t="0" r="r" b="b"/>
              <a:pathLst>
                <a:path w="1116" h="384">
                  <a:moveTo>
                    <a:pt x="0" y="0"/>
                  </a:moveTo>
                  <a:lnTo>
                    <a:pt x="164" y="76"/>
                  </a:lnTo>
                  <a:lnTo>
                    <a:pt x="328" y="140"/>
                  </a:lnTo>
                  <a:lnTo>
                    <a:pt x="456" y="164"/>
                  </a:lnTo>
                  <a:lnTo>
                    <a:pt x="580" y="212"/>
                  </a:lnTo>
                  <a:lnTo>
                    <a:pt x="676" y="232"/>
                  </a:lnTo>
                  <a:lnTo>
                    <a:pt x="780" y="276"/>
                  </a:lnTo>
                  <a:lnTo>
                    <a:pt x="956" y="320"/>
                  </a:lnTo>
                  <a:lnTo>
                    <a:pt x="1116" y="384"/>
                  </a:lnTo>
                </a:path>
              </a:pathLst>
            </a:custGeom>
            <a:noFill/>
            <a:ln w="38100" cmpd="sng">
              <a:solidFill>
                <a:schemeClr val="accent2"/>
              </a:solidFill>
              <a:round/>
              <a:headEnd/>
              <a:tailEnd/>
            </a:ln>
            <a:effectLst/>
          </p:spPr>
          <p:txBody>
            <a:bodyPr/>
            <a:lstStyle/>
            <a:p>
              <a:endParaRPr lang="en-US" dirty="0"/>
            </a:p>
          </p:txBody>
        </p:sp>
      </p:grpSp>
      <p:grpSp>
        <p:nvGrpSpPr>
          <p:cNvPr id="3" name="Group 13"/>
          <p:cNvGrpSpPr>
            <a:grpSpLocks/>
          </p:cNvGrpSpPr>
          <p:nvPr/>
        </p:nvGrpSpPr>
        <p:grpSpPr bwMode="auto">
          <a:xfrm>
            <a:off x="539750" y="4051300"/>
            <a:ext cx="2736850" cy="596900"/>
            <a:chOff x="340" y="2552"/>
            <a:chExt cx="1724" cy="376"/>
          </a:xfrm>
        </p:grpSpPr>
        <p:sp>
          <p:nvSpPr>
            <p:cNvPr id="315406" name="Freeform 14"/>
            <p:cNvSpPr>
              <a:spLocks/>
            </p:cNvSpPr>
            <p:nvPr/>
          </p:nvSpPr>
          <p:spPr bwMode="auto">
            <a:xfrm>
              <a:off x="380" y="2668"/>
              <a:ext cx="1460" cy="156"/>
            </a:xfrm>
            <a:custGeom>
              <a:avLst/>
              <a:gdLst/>
              <a:ahLst/>
              <a:cxnLst>
                <a:cxn ang="0">
                  <a:pos x="0" y="0"/>
                </a:cxn>
                <a:cxn ang="0">
                  <a:pos x="160" y="28"/>
                </a:cxn>
                <a:cxn ang="0">
                  <a:pos x="300" y="64"/>
                </a:cxn>
                <a:cxn ang="0">
                  <a:pos x="408" y="76"/>
                </a:cxn>
                <a:cxn ang="0">
                  <a:pos x="528" y="76"/>
                </a:cxn>
                <a:cxn ang="0">
                  <a:pos x="628" y="104"/>
                </a:cxn>
                <a:cxn ang="0">
                  <a:pos x="700" y="92"/>
                </a:cxn>
                <a:cxn ang="0">
                  <a:pos x="816" y="124"/>
                </a:cxn>
                <a:cxn ang="0">
                  <a:pos x="944" y="120"/>
                </a:cxn>
                <a:cxn ang="0">
                  <a:pos x="1068" y="128"/>
                </a:cxn>
                <a:cxn ang="0">
                  <a:pos x="1460" y="156"/>
                </a:cxn>
              </a:cxnLst>
              <a:rect l="0" t="0" r="r" b="b"/>
              <a:pathLst>
                <a:path w="1460" h="156">
                  <a:moveTo>
                    <a:pt x="0" y="0"/>
                  </a:moveTo>
                  <a:lnTo>
                    <a:pt x="160" y="28"/>
                  </a:lnTo>
                  <a:lnTo>
                    <a:pt x="300" y="64"/>
                  </a:lnTo>
                  <a:lnTo>
                    <a:pt x="408" y="76"/>
                  </a:lnTo>
                  <a:lnTo>
                    <a:pt x="528" y="76"/>
                  </a:lnTo>
                  <a:lnTo>
                    <a:pt x="628" y="104"/>
                  </a:lnTo>
                  <a:lnTo>
                    <a:pt x="700" y="92"/>
                  </a:lnTo>
                  <a:lnTo>
                    <a:pt x="816" y="124"/>
                  </a:lnTo>
                  <a:lnTo>
                    <a:pt x="944" y="120"/>
                  </a:lnTo>
                  <a:lnTo>
                    <a:pt x="1068" y="128"/>
                  </a:lnTo>
                  <a:lnTo>
                    <a:pt x="1460" y="156"/>
                  </a:lnTo>
                </a:path>
              </a:pathLst>
            </a:custGeom>
            <a:noFill/>
            <a:ln w="28575" cmpd="sng">
              <a:solidFill>
                <a:srgbClr val="FF0000"/>
              </a:solidFill>
              <a:round/>
              <a:headEnd/>
              <a:tailEnd/>
            </a:ln>
            <a:effectLst/>
          </p:spPr>
          <p:txBody>
            <a:bodyPr/>
            <a:lstStyle/>
            <a:p>
              <a:endParaRPr lang="en-US" dirty="0"/>
            </a:p>
          </p:txBody>
        </p:sp>
        <p:sp>
          <p:nvSpPr>
            <p:cNvPr id="315407" name="Freeform 15"/>
            <p:cNvSpPr>
              <a:spLocks/>
            </p:cNvSpPr>
            <p:nvPr/>
          </p:nvSpPr>
          <p:spPr bwMode="auto">
            <a:xfrm>
              <a:off x="340" y="2788"/>
              <a:ext cx="1724" cy="140"/>
            </a:xfrm>
            <a:custGeom>
              <a:avLst/>
              <a:gdLst/>
              <a:ahLst/>
              <a:cxnLst>
                <a:cxn ang="0">
                  <a:pos x="0" y="0"/>
                </a:cxn>
                <a:cxn ang="0">
                  <a:pos x="220" y="20"/>
                </a:cxn>
                <a:cxn ang="0">
                  <a:pos x="420" y="36"/>
                </a:cxn>
                <a:cxn ang="0">
                  <a:pos x="580" y="56"/>
                </a:cxn>
                <a:cxn ang="0">
                  <a:pos x="804" y="80"/>
                </a:cxn>
                <a:cxn ang="0">
                  <a:pos x="916" y="84"/>
                </a:cxn>
                <a:cxn ang="0">
                  <a:pos x="996" y="80"/>
                </a:cxn>
                <a:cxn ang="0">
                  <a:pos x="1292" y="112"/>
                </a:cxn>
                <a:cxn ang="0">
                  <a:pos x="1548" y="128"/>
                </a:cxn>
                <a:cxn ang="0">
                  <a:pos x="1724" y="140"/>
                </a:cxn>
              </a:cxnLst>
              <a:rect l="0" t="0" r="r" b="b"/>
              <a:pathLst>
                <a:path w="1724" h="140">
                  <a:moveTo>
                    <a:pt x="0" y="0"/>
                  </a:moveTo>
                  <a:lnTo>
                    <a:pt x="220" y="20"/>
                  </a:lnTo>
                  <a:lnTo>
                    <a:pt x="420" y="36"/>
                  </a:lnTo>
                  <a:lnTo>
                    <a:pt x="580" y="56"/>
                  </a:lnTo>
                  <a:lnTo>
                    <a:pt x="804" y="80"/>
                  </a:lnTo>
                  <a:lnTo>
                    <a:pt x="916" y="84"/>
                  </a:lnTo>
                  <a:lnTo>
                    <a:pt x="996" y="80"/>
                  </a:lnTo>
                  <a:lnTo>
                    <a:pt x="1292" y="112"/>
                  </a:lnTo>
                  <a:lnTo>
                    <a:pt x="1548" y="128"/>
                  </a:lnTo>
                  <a:lnTo>
                    <a:pt x="1724" y="140"/>
                  </a:lnTo>
                </a:path>
              </a:pathLst>
            </a:custGeom>
            <a:noFill/>
            <a:ln w="28575" cmpd="sng">
              <a:solidFill>
                <a:srgbClr val="FF0000"/>
              </a:solidFill>
              <a:round/>
              <a:headEnd/>
              <a:tailEnd/>
            </a:ln>
            <a:effectLst/>
          </p:spPr>
          <p:txBody>
            <a:bodyPr/>
            <a:lstStyle/>
            <a:p>
              <a:endParaRPr lang="en-US" dirty="0"/>
            </a:p>
          </p:txBody>
        </p:sp>
        <p:sp>
          <p:nvSpPr>
            <p:cNvPr id="315408" name="Freeform 16"/>
            <p:cNvSpPr>
              <a:spLocks/>
            </p:cNvSpPr>
            <p:nvPr/>
          </p:nvSpPr>
          <p:spPr bwMode="auto">
            <a:xfrm>
              <a:off x="388" y="2552"/>
              <a:ext cx="1472" cy="116"/>
            </a:xfrm>
            <a:custGeom>
              <a:avLst/>
              <a:gdLst/>
              <a:ahLst/>
              <a:cxnLst>
                <a:cxn ang="0">
                  <a:pos x="0" y="0"/>
                </a:cxn>
                <a:cxn ang="0">
                  <a:pos x="188" y="16"/>
                </a:cxn>
                <a:cxn ang="0">
                  <a:pos x="316" y="28"/>
                </a:cxn>
                <a:cxn ang="0">
                  <a:pos x="432" y="24"/>
                </a:cxn>
                <a:cxn ang="0">
                  <a:pos x="552" y="16"/>
                </a:cxn>
                <a:cxn ang="0">
                  <a:pos x="736" y="40"/>
                </a:cxn>
                <a:cxn ang="0">
                  <a:pos x="868" y="56"/>
                </a:cxn>
                <a:cxn ang="0">
                  <a:pos x="1032" y="80"/>
                </a:cxn>
                <a:cxn ang="0">
                  <a:pos x="1112" y="80"/>
                </a:cxn>
                <a:cxn ang="0">
                  <a:pos x="1088" y="104"/>
                </a:cxn>
                <a:cxn ang="0">
                  <a:pos x="1204" y="112"/>
                </a:cxn>
                <a:cxn ang="0">
                  <a:pos x="1324" y="112"/>
                </a:cxn>
                <a:cxn ang="0">
                  <a:pos x="1392" y="116"/>
                </a:cxn>
                <a:cxn ang="0">
                  <a:pos x="1472" y="112"/>
                </a:cxn>
              </a:cxnLst>
              <a:rect l="0" t="0" r="r" b="b"/>
              <a:pathLst>
                <a:path w="1472" h="116">
                  <a:moveTo>
                    <a:pt x="0" y="0"/>
                  </a:moveTo>
                  <a:lnTo>
                    <a:pt x="188" y="16"/>
                  </a:lnTo>
                  <a:lnTo>
                    <a:pt x="316" y="28"/>
                  </a:lnTo>
                  <a:lnTo>
                    <a:pt x="432" y="24"/>
                  </a:lnTo>
                  <a:lnTo>
                    <a:pt x="552" y="16"/>
                  </a:lnTo>
                  <a:lnTo>
                    <a:pt x="736" y="40"/>
                  </a:lnTo>
                  <a:lnTo>
                    <a:pt x="868" y="56"/>
                  </a:lnTo>
                  <a:lnTo>
                    <a:pt x="1032" y="80"/>
                  </a:lnTo>
                  <a:lnTo>
                    <a:pt x="1112" y="80"/>
                  </a:lnTo>
                  <a:lnTo>
                    <a:pt x="1088" y="104"/>
                  </a:lnTo>
                  <a:lnTo>
                    <a:pt x="1204" y="112"/>
                  </a:lnTo>
                  <a:lnTo>
                    <a:pt x="1324" y="112"/>
                  </a:lnTo>
                  <a:lnTo>
                    <a:pt x="1392" y="116"/>
                  </a:lnTo>
                  <a:lnTo>
                    <a:pt x="1472" y="112"/>
                  </a:lnTo>
                </a:path>
              </a:pathLst>
            </a:custGeom>
            <a:noFill/>
            <a:ln w="38100" cmpd="sng">
              <a:solidFill>
                <a:srgbClr val="FF0000"/>
              </a:solidFill>
              <a:round/>
              <a:headEnd/>
              <a:tailEnd/>
            </a:ln>
            <a:effectLst/>
          </p:spPr>
          <p:txBody>
            <a:bodyPr/>
            <a:lstStyle/>
            <a:p>
              <a:endParaRPr lang="en-US" dirty="0"/>
            </a:p>
          </p:txBody>
        </p:sp>
      </p:grpSp>
      <p:sp>
        <p:nvSpPr>
          <p:cNvPr id="315409" name="Freeform 17"/>
          <p:cNvSpPr>
            <a:spLocks/>
          </p:cNvSpPr>
          <p:nvPr/>
        </p:nvSpPr>
        <p:spPr bwMode="auto">
          <a:xfrm>
            <a:off x="1133475" y="3943350"/>
            <a:ext cx="5391150" cy="190500"/>
          </a:xfrm>
          <a:custGeom>
            <a:avLst/>
            <a:gdLst/>
            <a:ahLst/>
            <a:cxnLst>
              <a:cxn ang="0">
                <a:pos x="0" y="0"/>
              </a:cxn>
              <a:cxn ang="0">
                <a:pos x="240" y="42"/>
              </a:cxn>
              <a:cxn ang="0">
                <a:pos x="486" y="72"/>
              </a:cxn>
              <a:cxn ang="0">
                <a:pos x="714" y="108"/>
              </a:cxn>
              <a:cxn ang="0">
                <a:pos x="816" y="120"/>
              </a:cxn>
              <a:cxn ang="0">
                <a:pos x="972" y="120"/>
              </a:cxn>
              <a:cxn ang="0">
                <a:pos x="1134" y="114"/>
              </a:cxn>
              <a:cxn ang="0">
                <a:pos x="1350" y="96"/>
              </a:cxn>
              <a:cxn ang="0">
                <a:pos x="1506" y="84"/>
              </a:cxn>
              <a:cxn ang="0">
                <a:pos x="1638" y="72"/>
              </a:cxn>
              <a:cxn ang="0">
                <a:pos x="1836" y="96"/>
              </a:cxn>
              <a:cxn ang="0">
                <a:pos x="2028" y="96"/>
              </a:cxn>
              <a:cxn ang="0">
                <a:pos x="2184" y="54"/>
              </a:cxn>
              <a:cxn ang="0">
                <a:pos x="2322" y="30"/>
              </a:cxn>
              <a:cxn ang="0">
                <a:pos x="2526" y="30"/>
              </a:cxn>
              <a:cxn ang="0">
                <a:pos x="2712" y="30"/>
              </a:cxn>
              <a:cxn ang="0">
                <a:pos x="2928" y="48"/>
              </a:cxn>
              <a:cxn ang="0">
                <a:pos x="3120" y="72"/>
              </a:cxn>
              <a:cxn ang="0">
                <a:pos x="3264" y="84"/>
              </a:cxn>
              <a:cxn ang="0">
                <a:pos x="3396" y="90"/>
              </a:cxn>
            </a:cxnLst>
            <a:rect l="0" t="0" r="r" b="b"/>
            <a:pathLst>
              <a:path w="3396" h="120">
                <a:moveTo>
                  <a:pt x="0" y="0"/>
                </a:moveTo>
                <a:lnTo>
                  <a:pt x="240" y="42"/>
                </a:lnTo>
                <a:lnTo>
                  <a:pt x="486" y="72"/>
                </a:lnTo>
                <a:lnTo>
                  <a:pt x="714" y="108"/>
                </a:lnTo>
                <a:lnTo>
                  <a:pt x="816" y="120"/>
                </a:lnTo>
                <a:lnTo>
                  <a:pt x="972" y="120"/>
                </a:lnTo>
                <a:lnTo>
                  <a:pt x="1134" y="114"/>
                </a:lnTo>
                <a:lnTo>
                  <a:pt x="1350" y="96"/>
                </a:lnTo>
                <a:lnTo>
                  <a:pt x="1506" y="84"/>
                </a:lnTo>
                <a:lnTo>
                  <a:pt x="1638" y="72"/>
                </a:lnTo>
                <a:lnTo>
                  <a:pt x="1836" y="96"/>
                </a:lnTo>
                <a:lnTo>
                  <a:pt x="2028" y="96"/>
                </a:lnTo>
                <a:lnTo>
                  <a:pt x="2184" y="54"/>
                </a:lnTo>
                <a:lnTo>
                  <a:pt x="2322" y="30"/>
                </a:lnTo>
                <a:lnTo>
                  <a:pt x="2526" y="30"/>
                </a:lnTo>
                <a:lnTo>
                  <a:pt x="2712" y="30"/>
                </a:lnTo>
                <a:lnTo>
                  <a:pt x="2928" y="48"/>
                </a:lnTo>
                <a:lnTo>
                  <a:pt x="3120" y="72"/>
                </a:lnTo>
                <a:lnTo>
                  <a:pt x="3264" y="84"/>
                </a:lnTo>
                <a:lnTo>
                  <a:pt x="3396" y="90"/>
                </a:lnTo>
              </a:path>
            </a:pathLst>
          </a:custGeom>
          <a:noFill/>
          <a:ln w="57150" cap="flat" cmpd="sng">
            <a:solidFill>
              <a:srgbClr val="FFFF00"/>
            </a:solidFill>
            <a:prstDash val="sysDot"/>
            <a:round/>
            <a:headEnd/>
            <a:tailEnd/>
          </a:ln>
          <a:effectLst/>
        </p:spPr>
        <p:txBody>
          <a:bodyPr/>
          <a:lstStyle/>
          <a:p>
            <a:endParaRPr lang="en-US" dirty="0"/>
          </a:p>
        </p:txBody>
      </p:sp>
      <p:sp>
        <p:nvSpPr>
          <p:cNvPr id="315410" name="WordArt 18"/>
          <p:cNvSpPr>
            <a:spLocks noChangeArrowheads="1" noChangeShapeType="1" noTextEdit="1"/>
          </p:cNvSpPr>
          <p:nvPr/>
        </p:nvSpPr>
        <p:spPr bwMode="auto">
          <a:xfrm>
            <a:off x="2673350" y="3560763"/>
            <a:ext cx="1152525" cy="314325"/>
          </a:xfrm>
          <a:prstGeom prst="rect">
            <a:avLst/>
          </a:prstGeom>
        </p:spPr>
        <p:txBody>
          <a:bodyPr wrap="none" fromWordArt="1">
            <a:prstTxWarp prst="textPlain">
              <a:avLst>
                <a:gd name="adj" fmla="val 50000"/>
              </a:avLst>
            </a:prstTxWarp>
          </a:bodyPr>
          <a:lstStyle/>
          <a:p>
            <a:pPr algn="ctr"/>
            <a:r>
              <a:rPr lang="en-US" sz="1800" b="1" i="1" kern="10" dirty="0">
                <a:ln w="9525">
                  <a:solidFill>
                    <a:srgbClr val="000000"/>
                  </a:solidFill>
                  <a:round/>
                  <a:headEnd/>
                  <a:tailEnd/>
                </a:ln>
                <a:solidFill>
                  <a:srgbClr val="FFFFFF"/>
                </a:solidFill>
                <a:latin typeface="Arial Black"/>
              </a:rPr>
              <a:t>Downlap</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5409"/>
                                        </p:tgtEl>
                                        <p:attrNameLst>
                                          <p:attrName>style.visibility</p:attrName>
                                        </p:attrNameLst>
                                      </p:cBhvr>
                                      <p:to>
                                        <p:strVal val="visible"/>
                                      </p:to>
                                    </p:set>
                                    <p:animEffect transition="in" filter="wipe(left)">
                                      <p:cBhvr>
                                        <p:cTn id="17" dur="500"/>
                                        <p:tgtEl>
                                          <p:spTgt spid="315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40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p:txBody>
          <a:bodyPr/>
          <a:lstStyle/>
          <a:p>
            <a:r>
              <a:rPr lang="en-US" dirty="0"/>
              <a:t>Seismic Example of Downlap</a:t>
            </a:r>
            <a:endParaRPr lang="en-US" sz="3200" dirty="0"/>
          </a:p>
        </p:txBody>
      </p:sp>
      <p:sp>
        <p:nvSpPr>
          <p:cNvPr id="317443"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grpSp>
        <p:nvGrpSpPr>
          <p:cNvPr id="2" name="Group 24"/>
          <p:cNvGrpSpPr>
            <a:grpSpLocks/>
          </p:cNvGrpSpPr>
          <p:nvPr/>
        </p:nvGrpSpPr>
        <p:grpSpPr bwMode="auto">
          <a:xfrm>
            <a:off x="673100" y="1300163"/>
            <a:ext cx="7794625" cy="4002087"/>
            <a:chOff x="751" y="869"/>
            <a:chExt cx="4277" cy="2196"/>
          </a:xfrm>
        </p:grpSpPr>
        <p:grpSp>
          <p:nvGrpSpPr>
            <p:cNvPr id="3" name="Group 14"/>
            <p:cNvGrpSpPr>
              <a:grpSpLocks/>
            </p:cNvGrpSpPr>
            <p:nvPr/>
          </p:nvGrpSpPr>
          <p:grpSpPr bwMode="auto">
            <a:xfrm>
              <a:off x="751" y="869"/>
              <a:ext cx="4277" cy="2196"/>
              <a:chOff x="1275" y="756"/>
              <a:chExt cx="3601" cy="1849"/>
            </a:xfrm>
          </p:grpSpPr>
          <p:pic>
            <p:nvPicPr>
              <p:cNvPr id="317455" name="Picture 15" descr="exmou1"/>
              <p:cNvPicPr>
                <a:picLocks noChangeAspect="1" noChangeArrowheads="1"/>
              </p:cNvPicPr>
              <p:nvPr/>
            </p:nvPicPr>
            <p:blipFill>
              <a:blip r:embed="rId3" cstate="print">
                <a:lum bright="-20000" contrast="20000"/>
              </a:blip>
              <a:srcRect l="59204" t="47424" r="8034" b="39163"/>
              <a:stretch>
                <a:fillRect/>
              </a:stretch>
            </p:blipFill>
            <p:spPr bwMode="auto">
              <a:xfrm>
                <a:off x="1275" y="756"/>
                <a:ext cx="3601" cy="1849"/>
              </a:xfrm>
              <a:prstGeom prst="rect">
                <a:avLst/>
              </a:prstGeom>
              <a:noFill/>
              <a:ln w="9525">
                <a:noFill/>
                <a:miter lim="800000"/>
                <a:headEnd/>
                <a:tailEnd/>
              </a:ln>
            </p:spPr>
          </p:pic>
          <p:sp>
            <p:nvSpPr>
              <p:cNvPr id="317456" name="Freeform 16"/>
              <p:cNvSpPr>
                <a:spLocks/>
              </p:cNvSpPr>
              <p:nvPr/>
            </p:nvSpPr>
            <p:spPr bwMode="auto">
              <a:xfrm>
                <a:off x="1350" y="1380"/>
                <a:ext cx="1326" cy="660"/>
              </a:xfrm>
              <a:custGeom>
                <a:avLst/>
                <a:gdLst/>
                <a:ahLst/>
                <a:cxnLst>
                  <a:cxn ang="0">
                    <a:pos x="0" y="0"/>
                  </a:cxn>
                  <a:cxn ang="0">
                    <a:pos x="300" y="102"/>
                  </a:cxn>
                  <a:cxn ang="0">
                    <a:pos x="684" y="306"/>
                  </a:cxn>
                  <a:cxn ang="0">
                    <a:pos x="924" y="450"/>
                  </a:cxn>
                  <a:cxn ang="0">
                    <a:pos x="1158" y="594"/>
                  </a:cxn>
                  <a:cxn ang="0">
                    <a:pos x="1326" y="660"/>
                  </a:cxn>
                </a:cxnLst>
                <a:rect l="0" t="0" r="r" b="b"/>
                <a:pathLst>
                  <a:path w="1326" h="660">
                    <a:moveTo>
                      <a:pt x="0" y="0"/>
                    </a:moveTo>
                    <a:lnTo>
                      <a:pt x="300" y="102"/>
                    </a:lnTo>
                    <a:lnTo>
                      <a:pt x="684" y="306"/>
                    </a:lnTo>
                    <a:lnTo>
                      <a:pt x="924" y="450"/>
                    </a:lnTo>
                    <a:lnTo>
                      <a:pt x="1158" y="594"/>
                    </a:lnTo>
                    <a:lnTo>
                      <a:pt x="1326" y="660"/>
                    </a:ln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317457" name="Freeform 17"/>
              <p:cNvSpPr>
                <a:spLocks/>
              </p:cNvSpPr>
              <p:nvPr/>
            </p:nvSpPr>
            <p:spPr bwMode="auto">
              <a:xfrm>
                <a:off x="1698" y="1386"/>
                <a:ext cx="1332" cy="600"/>
              </a:xfrm>
              <a:custGeom>
                <a:avLst/>
                <a:gdLst/>
                <a:ahLst/>
                <a:cxnLst>
                  <a:cxn ang="0">
                    <a:pos x="0" y="0"/>
                  </a:cxn>
                  <a:cxn ang="0">
                    <a:pos x="228" y="48"/>
                  </a:cxn>
                  <a:cxn ang="0">
                    <a:pos x="414" y="126"/>
                  </a:cxn>
                  <a:cxn ang="0">
                    <a:pos x="630" y="318"/>
                  </a:cxn>
                  <a:cxn ang="0">
                    <a:pos x="870" y="486"/>
                  </a:cxn>
                  <a:cxn ang="0">
                    <a:pos x="1104" y="570"/>
                  </a:cxn>
                  <a:cxn ang="0">
                    <a:pos x="1332" y="600"/>
                  </a:cxn>
                </a:cxnLst>
                <a:rect l="0" t="0" r="r" b="b"/>
                <a:pathLst>
                  <a:path w="1332" h="600">
                    <a:moveTo>
                      <a:pt x="0" y="0"/>
                    </a:moveTo>
                    <a:lnTo>
                      <a:pt x="228" y="48"/>
                    </a:lnTo>
                    <a:lnTo>
                      <a:pt x="414" y="126"/>
                    </a:lnTo>
                    <a:lnTo>
                      <a:pt x="630" y="318"/>
                    </a:lnTo>
                    <a:lnTo>
                      <a:pt x="870" y="486"/>
                    </a:lnTo>
                    <a:lnTo>
                      <a:pt x="1104" y="570"/>
                    </a:lnTo>
                    <a:lnTo>
                      <a:pt x="1332" y="600"/>
                    </a:ln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317458" name="Freeform 18"/>
              <p:cNvSpPr>
                <a:spLocks/>
              </p:cNvSpPr>
              <p:nvPr/>
            </p:nvSpPr>
            <p:spPr bwMode="auto">
              <a:xfrm>
                <a:off x="2214" y="1404"/>
                <a:ext cx="816" cy="486"/>
              </a:xfrm>
              <a:custGeom>
                <a:avLst/>
                <a:gdLst/>
                <a:ahLst/>
                <a:cxnLst>
                  <a:cxn ang="0">
                    <a:pos x="0" y="0"/>
                  </a:cxn>
                  <a:cxn ang="0">
                    <a:pos x="36" y="0"/>
                  </a:cxn>
                  <a:cxn ang="0">
                    <a:pos x="174" y="48"/>
                  </a:cxn>
                  <a:cxn ang="0">
                    <a:pos x="414" y="270"/>
                  </a:cxn>
                  <a:cxn ang="0">
                    <a:pos x="618" y="396"/>
                  </a:cxn>
                  <a:cxn ang="0">
                    <a:pos x="816" y="486"/>
                  </a:cxn>
                </a:cxnLst>
                <a:rect l="0" t="0" r="r" b="b"/>
                <a:pathLst>
                  <a:path w="816" h="486">
                    <a:moveTo>
                      <a:pt x="0" y="0"/>
                    </a:moveTo>
                    <a:cubicBezTo>
                      <a:pt x="12" y="0"/>
                      <a:pt x="24" y="0"/>
                      <a:pt x="36" y="0"/>
                    </a:cubicBezTo>
                    <a:lnTo>
                      <a:pt x="174" y="48"/>
                    </a:lnTo>
                    <a:lnTo>
                      <a:pt x="414" y="270"/>
                    </a:lnTo>
                    <a:lnTo>
                      <a:pt x="618" y="396"/>
                    </a:lnTo>
                    <a:lnTo>
                      <a:pt x="816" y="486"/>
                    </a:ln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317459" name="Freeform 19"/>
              <p:cNvSpPr>
                <a:spLocks/>
              </p:cNvSpPr>
              <p:nvPr/>
            </p:nvSpPr>
            <p:spPr bwMode="auto">
              <a:xfrm>
                <a:off x="2394" y="1362"/>
                <a:ext cx="1518" cy="738"/>
              </a:xfrm>
              <a:custGeom>
                <a:avLst/>
                <a:gdLst/>
                <a:ahLst/>
                <a:cxnLst>
                  <a:cxn ang="0">
                    <a:pos x="0" y="0"/>
                  </a:cxn>
                  <a:cxn ang="0">
                    <a:pos x="36" y="6"/>
                  </a:cxn>
                  <a:cxn ang="0">
                    <a:pos x="60" y="12"/>
                  </a:cxn>
                  <a:cxn ang="0">
                    <a:pos x="318" y="114"/>
                  </a:cxn>
                  <a:cxn ang="0">
                    <a:pos x="564" y="252"/>
                  </a:cxn>
                  <a:cxn ang="0">
                    <a:pos x="780" y="396"/>
                  </a:cxn>
                  <a:cxn ang="0">
                    <a:pos x="984" y="522"/>
                  </a:cxn>
                  <a:cxn ang="0">
                    <a:pos x="1146" y="630"/>
                  </a:cxn>
                  <a:cxn ang="0">
                    <a:pos x="1308" y="702"/>
                  </a:cxn>
                  <a:cxn ang="0">
                    <a:pos x="1518" y="738"/>
                  </a:cxn>
                </a:cxnLst>
                <a:rect l="0" t="0" r="r" b="b"/>
                <a:pathLst>
                  <a:path w="1518" h="738">
                    <a:moveTo>
                      <a:pt x="0" y="0"/>
                    </a:moveTo>
                    <a:cubicBezTo>
                      <a:pt x="12" y="2"/>
                      <a:pt x="24" y="4"/>
                      <a:pt x="36" y="6"/>
                    </a:cubicBezTo>
                    <a:cubicBezTo>
                      <a:pt x="44" y="8"/>
                      <a:pt x="60" y="12"/>
                      <a:pt x="60" y="12"/>
                    </a:cubicBezTo>
                    <a:lnTo>
                      <a:pt x="318" y="114"/>
                    </a:lnTo>
                    <a:lnTo>
                      <a:pt x="564" y="252"/>
                    </a:lnTo>
                    <a:lnTo>
                      <a:pt x="780" y="396"/>
                    </a:lnTo>
                    <a:lnTo>
                      <a:pt x="984" y="522"/>
                    </a:lnTo>
                    <a:lnTo>
                      <a:pt x="1146" y="630"/>
                    </a:lnTo>
                    <a:lnTo>
                      <a:pt x="1308" y="702"/>
                    </a:lnTo>
                    <a:lnTo>
                      <a:pt x="1518" y="738"/>
                    </a:ln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317460" name="Freeform 20"/>
              <p:cNvSpPr>
                <a:spLocks/>
              </p:cNvSpPr>
              <p:nvPr/>
            </p:nvSpPr>
            <p:spPr bwMode="auto">
              <a:xfrm>
                <a:off x="2715" y="1354"/>
                <a:ext cx="1401" cy="710"/>
              </a:xfrm>
              <a:custGeom>
                <a:avLst/>
                <a:gdLst/>
                <a:ahLst/>
                <a:cxnLst>
                  <a:cxn ang="0">
                    <a:pos x="9" y="2"/>
                  </a:cxn>
                  <a:cxn ang="0">
                    <a:pos x="69" y="14"/>
                  </a:cxn>
                  <a:cxn ang="0">
                    <a:pos x="111" y="26"/>
                  </a:cxn>
                  <a:cxn ang="0">
                    <a:pos x="393" y="212"/>
                  </a:cxn>
                  <a:cxn ang="0">
                    <a:pos x="573" y="356"/>
                  </a:cxn>
                  <a:cxn ang="0">
                    <a:pos x="771" y="488"/>
                  </a:cxn>
                  <a:cxn ang="0">
                    <a:pos x="969" y="584"/>
                  </a:cxn>
                  <a:cxn ang="0">
                    <a:pos x="1137" y="644"/>
                  </a:cxn>
                  <a:cxn ang="0">
                    <a:pos x="1401" y="710"/>
                  </a:cxn>
                </a:cxnLst>
                <a:rect l="0" t="0" r="r" b="b"/>
                <a:pathLst>
                  <a:path w="1401" h="710">
                    <a:moveTo>
                      <a:pt x="9" y="2"/>
                    </a:moveTo>
                    <a:cubicBezTo>
                      <a:pt x="50" y="16"/>
                      <a:pt x="0" y="0"/>
                      <a:pt x="69" y="14"/>
                    </a:cubicBezTo>
                    <a:cubicBezTo>
                      <a:pt x="83" y="17"/>
                      <a:pt x="111" y="26"/>
                      <a:pt x="111" y="26"/>
                    </a:cubicBezTo>
                    <a:lnTo>
                      <a:pt x="393" y="212"/>
                    </a:lnTo>
                    <a:lnTo>
                      <a:pt x="573" y="356"/>
                    </a:lnTo>
                    <a:lnTo>
                      <a:pt x="771" y="488"/>
                    </a:lnTo>
                    <a:lnTo>
                      <a:pt x="969" y="584"/>
                    </a:lnTo>
                    <a:lnTo>
                      <a:pt x="1137" y="644"/>
                    </a:lnTo>
                    <a:lnTo>
                      <a:pt x="1401" y="710"/>
                    </a:ln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317461" name="Freeform 21"/>
              <p:cNvSpPr>
                <a:spLocks/>
              </p:cNvSpPr>
              <p:nvPr/>
            </p:nvSpPr>
            <p:spPr bwMode="auto">
              <a:xfrm>
                <a:off x="2970" y="1362"/>
                <a:ext cx="1764" cy="690"/>
              </a:xfrm>
              <a:custGeom>
                <a:avLst/>
                <a:gdLst/>
                <a:ahLst/>
                <a:cxnLst>
                  <a:cxn ang="0">
                    <a:pos x="0" y="0"/>
                  </a:cxn>
                  <a:cxn ang="0">
                    <a:pos x="276" y="198"/>
                  </a:cxn>
                  <a:cxn ang="0">
                    <a:pos x="516" y="396"/>
                  </a:cxn>
                  <a:cxn ang="0">
                    <a:pos x="732" y="516"/>
                  </a:cxn>
                  <a:cxn ang="0">
                    <a:pos x="966" y="594"/>
                  </a:cxn>
                  <a:cxn ang="0">
                    <a:pos x="1212" y="654"/>
                  </a:cxn>
                  <a:cxn ang="0">
                    <a:pos x="1500" y="690"/>
                  </a:cxn>
                  <a:cxn ang="0">
                    <a:pos x="1764" y="684"/>
                  </a:cxn>
                </a:cxnLst>
                <a:rect l="0" t="0" r="r" b="b"/>
                <a:pathLst>
                  <a:path w="1764" h="690">
                    <a:moveTo>
                      <a:pt x="0" y="0"/>
                    </a:moveTo>
                    <a:lnTo>
                      <a:pt x="276" y="198"/>
                    </a:lnTo>
                    <a:lnTo>
                      <a:pt x="516" y="396"/>
                    </a:lnTo>
                    <a:lnTo>
                      <a:pt x="732" y="516"/>
                    </a:lnTo>
                    <a:lnTo>
                      <a:pt x="966" y="594"/>
                    </a:lnTo>
                    <a:lnTo>
                      <a:pt x="1212" y="654"/>
                    </a:lnTo>
                    <a:lnTo>
                      <a:pt x="1500" y="690"/>
                    </a:lnTo>
                    <a:lnTo>
                      <a:pt x="1764" y="684"/>
                    </a:lnTo>
                  </a:path>
                </a:pathLst>
              </a:custGeom>
              <a:noFill/>
              <a:ln w="38100" cmpd="sng">
                <a:solidFill>
                  <a:srgbClr val="FF0000"/>
                </a:solidFill>
                <a:round/>
                <a:headEnd type="none" w="med" len="med"/>
                <a:tailEnd type="triangle" w="med" len="med"/>
              </a:ln>
              <a:effectLst/>
            </p:spPr>
            <p:txBody>
              <a:bodyPr/>
              <a:lstStyle/>
              <a:p>
                <a:endParaRPr lang="en-US" dirty="0"/>
              </a:p>
            </p:txBody>
          </p:sp>
          <p:sp>
            <p:nvSpPr>
              <p:cNvPr id="317462" name="Freeform 22"/>
              <p:cNvSpPr>
                <a:spLocks/>
              </p:cNvSpPr>
              <p:nvPr/>
            </p:nvSpPr>
            <p:spPr bwMode="auto">
              <a:xfrm>
                <a:off x="2075" y="1872"/>
                <a:ext cx="2761" cy="298"/>
              </a:xfrm>
              <a:custGeom>
                <a:avLst/>
                <a:gdLst/>
                <a:ahLst/>
                <a:cxnLst>
                  <a:cxn ang="0">
                    <a:pos x="0" y="0"/>
                  </a:cxn>
                  <a:cxn ang="0">
                    <a:pos x="267" y="116"/>
                  </a:cxn>
                  <a:cxn ang="0">
                    <a:pos x="600" y="217"/>
                  </a:cxn>
                  <a:cxn ang="0">
                    <a:pos x="860" y="217"/>
                  </a:cxn>
                  <a:cxn ang="0">
                    <a:pos x="1026" y="137"/>
                  </a:cxn>
                  <a:cxn ang="0">
                    <a:pos x="1279" y="145"/>
                  </a:cxn>
                  <a:cxn ang="0">
                    <a:pos x="1474" y="181"/>
                  </a:cxn>
                  <a:cxn ang="0">
                    <a:pos x="1720" y="282"/>
                  </a:cxn>
                  <a:cxn ang="0">
                    <a:pos x="1973" y="275"/>
                  </a:cxn>
                  <a:cxn ang="0">
                    <a:pos x="2262" y="239"/>
                  </a:cxn>
                  <a:cxn ang="0">
                    <a:pos x="2472" y="239"/>
                  </a:cxn>
                  <a:cxn ang="0">
                    <a:pos x="2761" y="231"/>
                  </a:cxn>
                </a:cxnLst>
                <a:rect l="0" t="0" r="r" b="b"/>
                <a:pathLst>
                  <a:path w="2761" h="298">
                    <a:moveTo>
                      <a:pt x="0" y="0"/>
                    </a:moveTo>
                    <a:cubicBezTo>
                      <a:pt x="83" y="40"/>
                      <a:pt x="167" y="80"/>
                      <a:pt x="267" y="116"/>
                    </a:cubicBezTo>
                    <a:cubicBezTo>
                      <a:pt x="367" y="152"/>
                      <a:pt x="501" y="200"/>
                      <a:pt x="600" y="217"/>
                    </a:cubicBezTo>
                    <a:cubicBezTo>
                      <a:pt x="699" y="234"/>
                      <a:pt x="789" y="230"/>
                      <a:pt x="860" y="217"/>
                    </a:cubicBezTo>
                    <a:cubicBezTo>
                      <a:pt x="931" y="204"/>
                      <a:pt x="956" y="149"/>
                      <a:pt x="1026" y="137"/>
                    </a:cubicBezTo>
                    <a:cubicBezTo>
                      <a:pt x="1096" y="125"/>
                      <a:pt x="1204" y="138"/>
                      <a:pt x="1279" y="145"/>
                    </a:cubicBezTo>
                    <a:cubicBezTo>
                      <a:pt x="1354" y="152"/>
                      <a:pt x="1401" y="158"/>
                      <a:pt x="1474" y="181"/>
                    </a:cubicBezTo>
                    <a:cubicBezTo>
                      <a:pt x="1547" y="204"/>
                      <a:pt x="1637" y="266"/>
                      <a:pt x="1720" y="282"/>
                    </a:cubicBezTo>
                    <a:cubicBezTo>
                      <a:pt x="1803" y="298"/>
                      <a:pt x="1883" y="282"/>
                      <a:pt x="1973" y="275"/>
                    </a:cubicBezTo>
                    <a:cubicBezTo>
                      <a:pt x="2063" y="268"/>
                      <a:pt x="2179" y="245"/>
                      <a:pt x="2262" y="239"/>
                    </a:cubicBezTo>
                    <a:cubicBezTo>
                      <a:pt x="2345" y="233"/>
                      <a:pt x="2389" y="240"/>
                      <a:pt x="2472" y="239"/>
                    </a:cubicBezTo>
                    <a:cubicBezTo>
                      <a:pt x="2555" y="238"/>
                      <a:pt x="2658" y="234"/>
                      <a:pt x="2761" y="231"/>
                    </a:cubicBezTo>
                  </a:path>
                </a:pathLst>
              </a:custGeom>
              <a:noFill/>
              <a:ln w="57150" cmpd="sng">
                <a:solidFill>
                  <a:srgbClr val="FFFF00"/>
                </a:solidFill>
                <a:round/>
                <a:headEnd/>
                <a:tailEnd/>
              </a:ln>
              <a:effectLst/>
            </p:spPr>
            <p:txBody>
              <a:bodyPr wrap="none" anchor="ctr"/>
              <a:lstStyle/>
              <a:p>
                <a:endParaRPr lang="en-US" dirty="0"/>
              </a:p>
            </p:txBody>
          </p:sp>
        </p:grpSp>
        <p:sp>
          <p:nvSpPr>
            <p:cNvPr id="317463" name="Text Box 23"/>
            <p:cNvSpPr txBox="1">
              <a:spLocks noChangeArrowheads="1"/>
            </p:cNvSpPr>
            <p:nvPr/>
          </p:nvSpPr>
          <p:spPr bwMode="auto">
            <a:xfrm>
              <a:off x="2721" y="2579"/>
              <a:ext cx="721" cy="201"/>
            </a:xfrm>
            <a:prstGeom prst="rect">
              <a:avLst/>
            </a:prstGeom>
            <a:solidFill>
              <a:schemeClr val="bg1"/>
            </a:solidFill>
            <a:ln w="9525">
              <a:noFill/>
              <a:miter lim="800000"/>
              <a:headEnd/>
              <a:tailEnd/>
            </a:ln>
            <a:effectLst/>
          </p:spPr>
          <p:txBody>
            <a:bodyPr wrap="none">
              <a:spAutoFit/>
            </a:bodyPr>
            <a:lstStyle/>
            <a:p>
              <a:pPr algn="ctr" eaLnBrk="1" hangingPunct="1"/>
              <a:r>
                <a:rPr lang="en-US" sz="1800" b="1" dirty="0">
                  <a:latin typeface="Tahoma" pitchFamily="34" charset="0"/>
                </a:rPr>
                <a:t>Downlaps</a:t>
              </a: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2"/>
          <p:cNvSpPr>
            <a:spLocks noGrp="1" noChangeArrowheads="1"/>
          </p:cNvSpPr>
          <p:nvPr>
            <p:ph type="title"/>
          </p:nvPr>
        </p:nvSpPr>
        <p:spPr/>
        <p:txBody>
          <a:bodyPr/>
          <a:lstStyle/>
          <a:p>
            <a:r>
              <a:rPr lang="en-US" dirty="0"/>
              <a:t>Outcrop Example of Toplap</a:t>
            </a:r>
            <a:endParaRPr lang="en-US" sz="3200" dirty="0"/>
          </a:p>
        </p:txBody>
      </p:sp>
      <p:sp>
        <p:nvSpPr>
          <p:cNvPr id="321539"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graphicFrame>
        <p:nvGraphicFramePr>
          <p:cNvPr id="321540" name="Object 4"/>
          <p:cNvGraphicFramePr>
            <a:graphicFrameLocks noChangeAspect="1"/>
          </p:cNvGraphicFramePr>
          <p:nvPr/>
        </p:nvGraphicFramePr>
        <p:xfrm>
          <a:off x="1246188" y="1101725"/>
          <a:ext cx="6689725" cy="4806950"/>
        </p:xfrm>
        <a:graphic>
          <a:graphicData uri="http://schemas.openxmlformats.org/presentationml/2006/ole">
            <mc:AlternateContent xmlns:mc="http://schemas.openxmlformats.org/markup-compatibility/2006">
              <mc:Choice xmlns:v="urn:schemas-microsoft-com:vml" Requires="v">
                <p:oleObj spid="_x0000_s112665" name="Slide" r:id="rId4" imgW="4533840" imgH="3390840" progId="PowerPoint.Slide.8">
                  <p:embed/>
                </p:oleObj>
              </mc:Choice>
              <mc:Fallback>
                <p:oleObj name="Slide" r:id="rId4" imgW="4533840" imgH="3390840" progId="PowerPoint.Slide.8">
                  <p:embed/>
                  <p:pic>
                    <p:nvPicPr>
                      <p:cNvPr id="0" name="Picture 2"/>
                      <p:cNvPicPr>
                        <a:picLocks noChangeAspect="1" noChangeArrowheads="1"/>
                      </p:cNvPicPr>
                      <p:nvPr/>
                    </p:nvPicPr>
                    <p:blipFill>
                      <a:blip r:embed="rId5">
                        <a:extLst>
                          <a:ext uri="{28A0092B-C50C-407E-A947-70E740481C1C}">
                            <a14:useLocalDpi xmlns:a14="http://schemas.microsoft.com/office/drawing/2010/main" val="0"/>
                          </a:ext>
                        </a:extLst>
                      </a:blip>
                      <a:srcRect l="11250" t="33998" r="10834" b="33267"/>
                      <a:stretch>
                        <a:fillRect/>
                      </a:stretch>
                    </p:blipFill>
                    <p:spPr bwMode="auto">
                      <a:xfrm>
                        <a:off x="1246188" y="1101725"/>
                        <a:ext cx="6689725" cy="480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nvGrpSpPr>
          <p:cNvPr id="2" name="Group 5"/>
          <p:cNvGrpSpPr>
            <a:grpSpLocks/>
          </p:cNvGrpSpPr>
          <p:nvPr/>
        </p:nvGrpSpPr>
        <p:grpSpPr bwMode="auto">
          <a:xfrm>
            <a:off x="1287463" y="3186113"/>
            <a:ext cx="6450012" cy="1200150"/>
            <a:chOff x="811" y="2007"/>
            <a:chExt cx="4063" cy="756"/>
          </a:xfrm>
        </p:grpSpPr>
        <p:grpSp>
          <p:nvGrpSpPr>
            <p:cNvPr id="3" name="Group 6"/>
            <p:cNvGrpSpPr>
              <a:grpSpLocks/>
            </p:cNvGrpSpPr>
            <p:nvPr/>
          </p:nvGrpSpPr>
          <p:grpSpPr bwMode="auto">
            <a:xfrm>
              <a:off x="824" y="2047"/>
              <a:ext cx="4050" cy="716"/>
              <a:chOff x="704" y="1972"/>
              <a:chExt cx="3748" cy="496"/>
            </a:xfrm>
          </p:grpSpPr>
          <p:sp>
            <p:nvSpPr>
              <p:cNvPr id="321543" name="Freeform 7"/>
              <p:cNvSpPr>
                <a:spLocks/>
              </p:cNvSpPr>
              <p:nvPr/>
            </p:nvSpPr>
            <p:spPr bwMode="auto">
              <a:xfrm>
                <a:off x="1560" y="1972"/>
                <a:ext cx="2892" cy="352"/>
              </a:xfrm>
              <a:custGeom>
                <a:avLst/>
                <a:gdLst/>
                <a:ahLst/>
                <a:cxnLst>
                  <a:cxn ang="0">
                    <a:pos x="0" y="352"/>
                  </a:cxn>
                  <a:cxn ang="0">
                    <a:pos x="244" y="336"/>
                  </a:cxn>
                  <a:cxn ang="0">
                    <a:pos x="440" y="308"/>
                  </a:cxn>
                  <a:cxn ang="0">
                    <a:pos x="544" y="276"/>
                  </a:cxn>
                  <a:cxn ang="0">
                    <a:pos x="724" y="228"/>
                  </a:cxn>
                  <a:cxn ang="0">
                    <a:pos x="904" y="184"/>
                  </a:cxn>
                  <a:cxn ang="0">
                    <a:pos x="1060" y="164"/>
                  </a:cxn>
                  <a:cxn ang="0">
                    <a:pos x="1328" y="128"/>
                  </a:cxn>
                  <a:cxn ang="0">
                    <a:pos x="1728" y="88"/>
                  </a:cxn>
                  <a:cxn ang="0">
                    <a:pos x="2136" y="44"/>
                  </a:cxn>
                  <a:cxn ang="0">
                    <a:pos x="2400" y="24"/>
                  </a:cxn>
                  <a:cxn ang="0">
                    <a:pos x="2676" y="16"/>
                  </a:cxn>
                  <a:cxn ang="0">
                    <a:pos x="2892" y="0"/>
                  </a:cxn>
                </a:cxnLst>
                <a:rect l="0" t="0" r="r" b="b"/>
                <a:pathLst>
                  <a:path w="2892" h="352">
                    <a:moveTo>
                      <a:pt x="0" y="352"/>
                    </a:moveTo>
                    <a:lnTo>
                      <a:pt x="244" y="336"/>
                    </a:lnTo>
                    <a:lnTo>
                      <a:pt x="440" y="308"/>
                    </a:lnTo>
                    <a:lnTo>
                      <a:pt x="544" y="276"/>
                    </a:lnTo>
                    <a:lnTo>
                      <a:pt x="724" y="228"/>
                    </a:lnTo>
                    <a:lnTo>
                      <a:pt x="904" y="184"/>
                    </a:lnTo>
                    <a:lnTo>
                      <a:pt x="1060" y="164"/>
                    </a:lnTo>
                    <a:lnTo>
                      <a:pt x="1328" y="128"/>
                    </a:lnTo>
                    <a:lnTo>
                      <a:pt x="1728" y="88"/>
                    </a:lnTo>
                    <a:lnTo>
                      <a:pt x="2136" y="44"/>
                    </a:lnTo>
                    <a:lnTo>
                      <a:pt x="2400" y="24"/>
                    </a:lnTo>
                    <a:lnTo>
                      <a:pt x="2676" y="16"/>
                    </a:lnTo>
                    <a:lnTo>
                      <a:pt x="2892" y="0"/>
                    </a:lnTo>
                  </a:path>
                </a:pathLst>
              </a:custGeom>
              <a:noFill/>
              <a:ln w="28575" cmpd="sng">
                <a:solidFill>
                  <a:schemeClr val="accent2"/>
                </a:solidFill>
                <a:round/>
                <a:headEnd/>
                <a:tailEnd/>
              </a:ln>
              <a:effectLst/>
            </p:spPr>
            <p:txBody>
              <a:bodyPr/>
              <a:lstStyle/>
              <a:p>
                <a:endParaRPr lang="en-US" dirty="0"/>
              </a:p>
            </p:txBody>
          </p:sp>
          <p:sp>
            <p:nvSpPr>
              <p:cNvPr id="321544" name="Freeform 8"/>
              <p:cNvSpPr>
                <a:spLocks/>
              </p:cNvSpPr>
              <p:nvPr/>
            </p:nvSpPr>
            <p:spPr bwMode="auto">
              <a:xfrm>
                <a:off x="704" y="2316"/>
                <a:ext cx="904" cy="152"/>
              </a:xfrm>
              <a:custGeom>
                <a:avLst/>
                <a:gdLst/>
                <a:ahLst/>
                <a:cxnLst>
                  <a:cxn ang="0">
                    <a:pos x="0" y="152"/>
                  </a:cxn>
                  <a:cxn ang="0">
                    <a:pos x="288" y="108"/>
                  </a:cxn>
                  <a:cxn ang="0">
                    <a:pos x="448" y="84"/>
                  </a:cxn>
                  <a:cxn ang="0">
                    <a:pos x="572" y="72"/>
                  </a:cxn>
                  <a:cxn ang="0">
                    <a:pos x="712" y="32"/>
                  </a:cxn>
                  <a:cxn ang="0">
                    <a:pos x="904" y="0"/>
                  </a:cxn>
                </a:cxnLst>
                <a:rect l="0" t="0" r="r" b="b"/>
                <a:pathLst>
                  <a:path w="904" h="152">
                    <a:moveTo>
                      <a:pt x="0" y="152"/>
                    </a:moveTo>
                    <a:lnTo>
                      <a:pt x="288" y="108"/>
                    </a:lnTo>
                    <a:lnTo>
                      <a:pt x="448" y="84"/>
                    </a:lnTo>
                    <a:lnTo>
                      <a:pt x="572" y="72"/>
                    </a:lnTo>
                    <a:lnTo>
                      <a:pt x="712" y="32"/>
                    </a:lnTo>
                    <a:lnTo>
                      <a:pt x="904" y="0"/>
                    </a:lnTo>
                  </a:path>
                </a:pathLst>
              </a:custGeom>
              <a:noFill/>
              <a:ln w="28575" cmpd="sng">
                <a:solidFill>
                  <a:schemeClr val="accent2"/>
                </a:solidFill>
                <a:round/>
                <a:headEnd/>
                <a:tailEnd/>
              </a:ln>
              <a:effectLst/>
            </p:spPr>
            <p:txBody>
              <a:bodyPr/>
              <a:lstStyle/>
              <a:p>
                <a:endParaRPr lang="en-US" dirty="0"/>
              </a:p>
            </p:txBody>
          </p:sp>
        </p:grpSp>
        <p:grpSp>
          <p:nvGrpSpPr>
            <p:cNvPr id="4" name="Group 9"/>
            <p:cNvGrpSpPr>
              <a:grpSpLocks/>
            </p:cNvGrpSpPr>
            <p:nvPr/>
          </p:nvGrpSpPr>
          <p:grpSpPr bwMode="auto">
            <a:xfrm>
              <a:off x="811" y="2007"/>
              <a:ext cx="4045" cy="513"/>
              <a:chOff x="692" y="1944"/>
              <a:chExt cx="3744" cy="356"/>
            </a:xfrm>
          </p:grpSpPr>
          <p:sp>
            <p:nvSpPr>
              <p:cNvPr id="321546" name="Freeform 10"/>
              <p:cNvSpPr>
                <a:spLocks/>
              </p:cNvSpPr>
              <p:nvPr/>
            </p:nvSpPr>
            <p:spPr bwMode="auto">
              <a:xfrm>
                <a:off x="1544" y="1944"/>
                <a:ext cx="2892" cy="256"/>
              </a:xfrm>
              <a:custGeom>
                <a:avLst/>
                <a:gdLst/>
                <a:ahLst/>
                <a:cxnLst>
                  <a:cxn ang="0">
                    <a:pos x="0" y="256"/>
                  </a:cxn>
                  <a:cxn ang="0">
                    <a:pos x="252" y="244"/>
                  </a:cxn>
                  <a:cxn ang="0">
                    <a:pos x="456" y="212"/>
                  </a:cxn>
                  <a:cxn ang="0">
                    <a:pos x="516" y="184"/>
                  </a:cxn>
                  <a:cxn ang="0">
                    <a:pos x="728" y="164"/>
                  </a:cxn>
                  <a:cxn ang="0">
                    <a:pos x="1128" y="112"/>
                  </a:cxn>
                  <a:cxn ang="0">
                    <a:pos x="1432" y="88"/>
                  </a:cxn>
                  <a:cxn ang="0">
                    <a:pos x="1636" y="76"/>
                  </a:cxn>
                  <a:cxn ang="0">
                    <a:pos x="1952" y="48"/>
                  </a:cxn>
                  <a:cxn ang="0">
                    <a:pos x="2172" y="24"/>
                  </a:cxn>
                  <a:cxn ang="0">
                    <a:pos x="2464" y="12"/>
                  </a:cxn>
                  <a:cxn ang="0">
                    <a:pos x="2588" y="16"/>
                  </a:cxn>
                  <a:cxn ang="0">
                    <a:pos x="2892" y="0"/>
                  </a:cxn>
                </a:cxnLst>
                <a:rect l="0" t="0" r="r" b="b"/>
                <a:pathLst>
                  <a:path w="2892" h="256">
                    <a:moveTo>
                      <a:pt x="0" y="256"/>
                    </a:moveTo>
                    <a:lnTo>
                      <a:pt x="252" y="244"/>
                    </a:lnTo>
                    <a:lnTo>
                      <a:pt x="456" y="212"/>
                    </a:lnTo>
                    <a:lnTo>
                      <a:pt x="516" y="184"/>
                    </a:lnTo>
                    <a:lnTo>
                      <a:pt x="728" y="164"/>
                    </a:lnTo>
                    <a:lnTo>
                      <a:pt x="1128" y="112"/>
                    </a:lnTo>
                    <a:lnTo>
                      <a:pt x="1432" y="88"/>
                    </a:lnTo>
                    <a:lnTo>
                      <a:pt x="1636" y="76"/>
                    </a:lnTo>
                    <a:lnTo>
                      <a:pt x="1952" y="48"/>
                    </a:lnTo>
                    <a:lnTo>
                      <a:pt x="2172" y="24"/>
                    </a:lnTo>
                    <a:lnTo>
                      <a:pt x="2464" y="12"/>
                    </a:lnTo>
                    <a:lnTo>
                      <a:pt x="2588" y="16"/>
                    </a:lnTo>
                    <a:lnTo>
                      <a:pt x="2892" y="0"/>
                    </a:lnTo>
                  </a:path>
                </a:pathLst>
              </a:custGeom>
              <a:noFill/>
              <a:ln w="28575" cmpd="sng">
                <a:solidFill>
                  <a:schemeClr val="accent2"/>
                </a:solidFill>
                <a:round/>
                <a:headEnd/>
                <a:tailEnd/>
              </a:ln>
              <a:effectLst/>
            </p:spPr>
            <p:txBody>
              <a:bodyPr/>
              <a:lstStyle/>
              <a:p>
                <a:endParaRPr lang="en-US" dirty="0"/>
              </a:p>
            </p:txBody>
          </p:sp>
          <p:sp>
            <p:nvSpPr>
              <p:cNvPr id="321547" name="Freeform 11"/>
              <p:cNvSpPr>
                <a:spLocks/>
              </p:cNvSpPr>
              <p:nvPr/>
            </p:nvSpPr>
            <p:spPr bwMode="auto">
              <a:xfrm>
                <a:off x="692" y="2196"/>
                <a:ext cx="864" cy="104"/>
              </a:xfrm>
              <a:custGeom>
                <a:avLst/>
                <a:gdLst/>
                <a:ahLst/>
                <a:cxnLst>
                  <a:cxn ang="0">
                    <a:pos x="0" y="104"/>
                  </a:cxn>
                  <a:cxn ang="0">
                    <a:pos x="228" y="80"/>
                  </a:cxn>
                  <a:cxn ang="0">
                    <a:pos x="552" y="48"/>
                  </a:cxn>
                  <a:cxn ang="0">
                    <a:pos x="752" y="24"/>
                  </a:cxn>
                  <a:cxn ang="0">
                    <a:pos x="864" y="0"/>
                  </a:cxn>
                </a:cxnLst>
                <a:rect l="0" t="0" r="r" b="b"/>
                <a:pathLst>
                  <a:path w="864" h="104">
                    <a:moveTo>
                      <a:pt x="0" y="104"/>
                    </a:moveTo>
                    <a:lnTo>
                      <a:pt x="228" y="80"/>
                    </a:lnTo>
                    <a:lnTo>
                      <a:pt x="552" y="48"/>
                    </a:lnTo>
                    <a:lnTo>
                      <a:pt x="752" y="24"/>
                    </a:lnTo>
                    <a:lnTo>
                      <a:pt x="864" y="0"/>
                    </a:lnTo>
                  </a:path>
                </a:pathLst>
              </a:custGeom>
              <a:noFill/>
              <a:ln w="28575" cmpd="sng">
                <a:solidFill>
                  <a:schemeClr val="accent2"/>
                </a:solidFill>
                <a:round/>
                <a:headEnd/>
                <a:tailEnd/>
              </a:ln>
              <a:effectLst/>
            </p:spPr>
            <p:txBody>
              <a:bodyPr/>
              <a:lstStyle/>
              <a:p>
                <a:endParaRPr lang="en-US" dirty="0"/>
              </a:p>
            </p:txBody>
          </p:sp>
        </p:grpSp>
      </p:grpSp>
      <p:grpSp>
        <p:nvGrpSpPr>
          <p:cNvPr id="5" name="Group 12"/>
          <p:cNvGrpSpPr>
            <a:grpSpLocks/>
          </p:cNvGrpSpPr>
          <p:nvPr/>
        </p:nvGrpSpPr>
        <p:grpSpPr bwMode="auto">
          <a:xfrm>
            <a:off x="1239838" y="3351213"/>
            <a:ext cx="6119812" cy="1400175"/>
            <a:chOff x="781" y="2111"/>
            <a:chExt cx="3855" cy="882"/>
          </a:xfrm>
        </p:grpSpPr>
        <p:sp>
          <p:nvSpPr>
            <p:cNvPr id="321549" name="Freeform 13"/>
            <p:cNvSpPr>
              <a:spLocks/>
            </p:cNvSpPr>
            <p:nvPr/>
          </p:nvSpPr>
          <p:spPr bwMode="auto">
            <a:xfrm>
              <a:off x="3724" y="2111"/>
              <a:ext cx="912" cy="225"/>
            </a:xfrm>
            <a:custGeom>
              <a:avLst/>
              <a:gdLst/>
              <a:ahLst/>
              <a:cxnLst>
                <a:cxn ang="0">
                  <a:pos x="0" y="156"/>
                </a:cxn>
                <a:cxn ang="0">
                  <a:pos x="220" y="104"/>
                </a:cxn>
                <a:cxn ang="0">
                  <a:pos x="432" y="76"/>
                </a:cxn>
                <a:cxn ang="0">
                  <a:pos x="580" y="40"/>
                </a:cxn>
                <a:cxn ang="0">
                  <a:pos x="732" y="12"/>
                </a:cxn>
                <a:cxn ang="0">
                  <a:pos x="844" y="0"/>
                </a:cxn>
              </a:cxnLst>
              <a:rect l="0" t="0" r="r" b="b"/>
              <a:pathLst>
                <a:path w="844" h="156">
                  <a:moveTo>
                    <a:pt x="0" y="156"/>
                  </a:moveTo>
                  <a:lnTo>
                    <a:pt x="220" y="104"/>
                  </a:lnTo>
                  <a:lnTo>
                    <a:pt x="432" y="76"/>
                  </a:lnTo>
                  <a:lnTo>
                    <a:pt x="580" y="40"/>
                  </a:lnTo>
                  <a:lnTo>
                    <a:pt x="732" y="12"/>
                  </a:lnTo>
                  <a:lnTo>
                    <a:pt x="844" y="0"/>
                  </a:lnTo>
                </a:path>
              </a:pathLst>
            </a:custGeom>
            <a:noFill/>
            <a:ln w="28575" cmpd="sng">
              <a:solidFill>
                <a:srgbClr val="FF0000"/>
              </a:solidFill>
              <a:round/>
              <a:headEnd type="none" w="med" len="med"/>
              <a:tailEnd type="triangle" w="med" len="med"/>
            </a:ln>
            <a:effectLst/>
          </p:spPr>
          <p:txBody>
            <a:bodyPr/>
            <a:lstStyle/>
            <a:p>
              <a:endParaRPr lang="en-US" dirty="0"/>
            </a:p>
          </p:txBody>
        </p:sp>
        <p:sp>
          <p:nvSpPr>
            <p:cNvPr id="321550" name="Freeform 14"/>
            <p:cNvSpPr>
              <a:spLocks/>
            </p:cNvSpPr>
            <p:nvPr/>
          </p:nvSpPr>
          <p:spPr bwMode="auto">
            <a:xfrm>
              <a:off x="1758" y="2214"/>
              <a:ext cx="1746" cy="491"/>
            </a:xfrm>
            <a:custGeom>
              <a:avLst/>
              <a:gdLst/>
              <a:ahLst/>
              <a:cxnLst>
                <a:cxn ang="0">
                  <a:pos x="0" y="340"/>
                </a:cxn>
                <a:cxn ang="0">
                  <a:pos x="264" y="284"/>
                </a:cxn>
                <a:cxn ang="0">
                  <a:pos x="508" y="228"/>
                </a:cxn>
                <a:cxn ang="0">
                  <a:pos x="684" y="176"/>
                </a:cxn>
                <a:cxn ang="0">
                  <a:pos x="832" y="148"/>
                </a:cxn>
                <a:cxn ang="0">
                  <a:pos x="916" y="128"/>
                </a:cxn>
                <a:cxn ang="0">
                  <a:pos x="1040" y="108"/>
                </a:cxn>
                <a:cxn ang="0">
                  <a:pos x="1132" y="108"/>
                </a:cxn>
                <a:cxn ang="0">
                  <a:pos x="1292" y="72"/>
                </a:cxn>
                <a:cxn ang="0">
                  <a:pos x="1616" y="0"/>
                </a:cxn>
              </a:cxnLst>
              <a:rect l="0" t="0" r="r" b="b"/>
              <a:pathLst>
                <a:path w="1616" h="340">
                  <a:moveTo>
                    <a:pt x="0" y="340"/>
                  </a:moveTo>
                  <a:lnTo>
                    <a:pt x="264" y="284"/>
                  </a:lnTo>
                  <a:lnTo>
                    <a:pt x="508" y="228"/>
                  </a:lnTo>
                  <a:lnTo>
                    <a:pt x="684" y="176"/>
                  </a:lnTo>
                  <a:lnTo>
                    <a:pt x="832" y="148"/>
                  </a:lnTo>
                  <a:lnTo>
                    <a:pt x="916" y="128"/>
                  </a:lnTo>
                  <a:lnTo>
                    <a:pt x="1040" y="108"/>
                  </a:lnTo>
                  <a:lnTo>
                    <a:pt x="1132" y="108"/>
                  </a:lnTo>
                  <a:lnTo>
                    <a:pt x="1292" y="72"/>
                  </a:lnTo>
                  <a:lnTo>
                    <a:pt x="1616" y="0"/>
                  </a:lnTo>
                </a:path>
              </a:pathLst>
            </a:custGeom>
            <a:noFill/>
            <a:ln w="28575" cmpd="sng">
              <a:solidFill>
                <a:srgbClr val="FF0000"/>
              </a:solidFill>
              <a:round/>
              <a:headEnd type="none" w="med" len="med"/>
              <a:tailEnd type="triangle" w="med" len="med"/>
            </a:ln>
            <a:effectLst/>
          </p:spPr>
          <p:txBody>
            <a:bodyPr/>
            <a:lstStyle/>
            <a:p>
              <a:endParaRPr lang="en-US" dirty="0"/>
            </a:p>
          </p:txBody>
        </p:sp>
        <p:sp>
          <p:nvSpPr>
            <p:cNvPr id="321551" name="Freeform 15"/>
            <p:cNvSpPr>
              <a:spLocks/>
            </p:cNvSpPr>
            <p:nvPr/>
          </p:nvSpPr>
          <p:spPr bwMode="auto">
            <a:xfrm>
              <a:off x="781" y="2699"/>
              <a:ext cx="985" cy="243"/>
            </a:xfrm>
            <a:custGeom>
              <a:avLst/>
              <a:gdLst/>
              <a:ahLst/>
              <a:cxnLst>
                <a:cxn ang="0">
                  <a:pos x="912" y="0"/>
                </a:cxn>
                <a:cxn ang="0">
                  <a:pos x="744" y="32"/>
                </a:cxn>
                <a:cxn ang="0">
                  <a:pos x="580" y="64"/>
                </a:cxn>
                <a:cxn ang="0">
                  <a:pos x="344" y="104"/>
                </a:cxn>
                <a:cxn ang="0">
                  <a:pos x="0" y="168"/>
                </a:cxn>
              </a:cxnLst>
              <a:rect l="0" t="0" r="r" b="b"/>
              <a:pathLst>
                <a:path w="912" h="168">
                  <a:moveTo>
                    <a:pt x="912" y="0"/>
                  </a:moveTo>
                  <a:lnTo>
                    <a:pt x="744" y="32"/>
                  </a:lnTo>
                  <a:lnTo>
                    <a:pt x="580" y="64"/>
                  </a:lnTo>
                  <a:lnTo>
                    <a:pt x="344" y="104"/>
                  </a:lnTo>
                  <a:lnTo>
                    <a:pt x="0" y="168"/>
                  </a:lnTo>
                </a:path>
              </a:pathLst>
            </a:custGeom>
            <a:noFill/>
            <a:ln w="28575" cmpd="sng">
              <a:solidFill>
                <a:srgbClr val="FF0000"/>
              </a:solidFill>
              <a:round/>
              <a:headEnd/>
              <a:tailEnd/>
            </a:ln>
            <a:effectLst/>
          </p:spPr>
          <p:txBody>
            <a:bodyPr/>
            <a:lstStyle/>
            <a:p>
              <a:endParaRPr lang="en-US" dirty="0"/>
            </a:p>
          </p:txBody>
        </p:sp>
        <p:sp>
          <p:nvSpPr>
            <p:cNvPr id="321552" name="Freeform 16"/>
            <p:cNvSpPr>
              <a:spLocks/>
            </p:cNvSpPr>
            <p:nvPr/>
          </p:nvSpPr>
          <p:spPr bwMode="auto">
            <a:xfrm>
              <a:off x="1784" y="2151"/>
              <a:ext cx="2277" cy="687"/>
            </a:xfrm>
            <a:custGeom>
              <a:avLst/>
              <a:gdLst/>
              <a:ahLst/>
              <a:cxnLst>
                <a:cxn ang="0">
                  <a:pos x="0" y="476"/>
                </a:cxn>
                <a:cxn ang="0">
                  <a:pos x="148" y="436"/>
                </a:cxn>
                <a:cxn ang="0">
                  <a:pos x="412" y="396"/>
                </a:cxn>
                <a:cxn ang="0">
                  <a:pos x="540" y="356"/>
                </a:cxn>
                <a:cxn ang="0">
                  <a:pos x="620" y="312"/>
                </a:cxn>
                <a:cxn ang="0">
                  <a:pos x="796" y="256"/>
                </a:cxn>
                <a:cxn ang="0">
                  <a:pos x="920" y="220"/>
                </a:cxn>
                <a:cxn ang="0">
                  <a:pos x="1072" y="204"/>
                </a:cxn>
                <a:cxn ang="0">
                  <a:pos x="1240" y="180"/>
                </a:cxn>
                <a:cxn ang="0">
                  <a:pos x="1468" y="132"/>
                </a:cxn>
                <a:cxn ang="0">
                  <a:pos x="1652" y="108"/>
                </a:cxn>
                <a:cxn ang="0">
                  <a:pos x="1884" y="40"/>
                </a:cxn>
                <a:cxn ang="0">
                  <a:pos x="2108" y="0"/>
                </a:cxn>
              </a:cxnLst>
              <a:rect l="0" t="0" r="r" b="b"/>
              <a:pathLst>
                <a:path w="2108" h="476">
                  <a:moveTo>
                    <a:pt x="0" y="476"/>
                  </a:moveTo>
                  <a:lnTo>
                    <a:pt x="148" y="436"/>
                  </a:lnTo>
                  <a:lnTo>
                    <a:pt x="412" y="396"/>
                  </a:lnTo>
                  <a:lnTo>
                    <a:pt x="540" y="356"/>
                  </a:lnTo>
                  <a:lnTo>
                    <a:pt x="620" y="312"/>
                  </a:lnTo>
                  <a:lnTo>
                    <a:pt x="796" y="256"/>
                  </a:lnTo>
                  <a:lnTo>
                    <a:pt x="920" y="220"/>
                  </a:lnTo>
                  <a:lnTo>
                    <a:pt x="1072" y="204"/>
                  </a:lnTo>
                  <a:lnTo>
                    <a:pt x="1240" y="180"/>
                  </a:lnTo>
                  <a:lnTo>
                    <a:pt x="1468" y="132"/>
                  </a:lnTo>
                  <a:lnTo>
                    <a:pt x="1652" y="108"/>
                  </a:lnTo>
                  <a:lnTo>
                    <a:pt x="1884" y="40"/>
                  </a:lnTo>
                  <a:lnTo>
                    <a:pt x="2108" y="0"/>
                  </a:lnTo>
                </a:path>
              </a:pathLst>
            </a:custGeom>
            <a:noFill/>
            <a:ln w="28575" cmpd="sng">
              <a:solidFill>
                <a:srgbClr val="FF0000"/>
              </a:solidFill>
              <a:round/>
              <a:headEnd type="none" w="med" len="med"/>
              <a:tailEnd type="triangle" w="med" len="med"/>
            </a:ln>
            <a:effectLst/>
          </p:spPr>
          <p:txBody>
            <a:bodyPr/>
            <a:lstStyle/>
            <a:p>
              <a:endParaRPr lang="en-US" dirty="0"/>
            </a:p>
          </p:txBody>
        </p:sp>
        <p:sp>
          <p:nvSpPr>
            <p:cNvPr id="321553" name="Freeform 17"/>
            <p:cNvSpPr>
              <a:spLocks/>
            </p:cNvSpPr>
            <p:nvPr/>
          </p:nvSpPr>
          <p:spPr bwMode="auto">
            <a:xfrm>
              <a:off x="988" y="2832"/>
              <a:ext cx="800" cy="161"/>
            </a:xfrm>
            <a:custGeom>
              <a:avLst/>
              <a:gdLst/>
              <a:ahLst/>
              <a:cxnLst>
                <a:cxn ang="0">
                  <a:pos x="740" y="0"/>
                </a:cxn>
                <a:cxn ang="0">
                  <a:pos x="536" y="36"/>
                </a:cxn>
                <a:cxn ang="0">
                  <a:pos x="260" y="76"/>
                </a:cxn>
                <a:cxn ang="0">
                  <a:pos x="76" y="100"/>
                </a:cxn>
                <a:cxn ang="0">
                  <a:pos x="0" y="112"/>
                </a:cxn>
              </a:cxnLst>
              <a:rect l="0" t="0" r="r" b="b"/>
              <a:pathLst>
                <a:path w="740" h="112">
                  <a:moveTo>
                    <a:pt x="740" y="0"/>
                  </a:moveTo>
                  <a:lnTo>
                    <a:pt x="536" y="36"/>
                  </a:lnTo>
                  <a:lnTo>
                    <a:pt x="260" y="76"/>
                  </a:lnTo>
                  <a:lnTo>
                    <a:pt x="76" y="100"/>
                  </a:lnTo>
                  <a:lnTo>
                    <a:pt x="0" y="112"/>
                  </a:lnTo>
                </a:path>
              </a:pathLst>
            </a:custGeom>
            <a:noFill/>
            <a:ln w="28575" cmpd="sng">
              <a:solidFill>
                <a:srgbClr val="FF0000"/>
              </a:solidFill>
              <a:round/>
              <a:headEnd type="none" w="med" len="med"/>
              <a:tailEnd type="none" w="med" len="med"/>
            </a:ln>
            <a:effectLst/>
          </p:spPr>
          <p:txBody>
            <a:bodyPr/>
            <a:lstStyle/>
            <a:p>
              <a:endParaRPr lang="en-US" dirty="0"/>
            </a:p>
          </p:txBody>
        </p:sp>
        <p:sp>
          <p:nvSpPr>
            <p:cNvPr id="321554" name="Freeform 18"/>
            <p:cNvSpPr>
              <a:spLocks/>
            </p:cNvSpPr>
            <p:nvPr/>
          </p:nvSpPr>
          <p:spPr bwMode="auto">
            <a:xfrm>
              <a:off x="898" y="2313"/>
              <a:ext cx="1996" cy="507"/>
            </a:xfrm>
            <a:custGeom>
              <a:avLst/>
              <a:gdLst/>
              <a:ahLst/>
              <a:cxnLst>
                <a:cxn ang="0">
                  <a:pos x="0" y="352"/>
                </a:cxn>
                <a:cxn ang="0">
                  <a:pos x="328" y="312"/>
                </a:cxn>
                <a:cxn ang="0">
                  <a:pos x="460" y="292"/>
                </a:cxn>
                <a:cxn ang="0">
                  <a:pos x="612" y="264"/>
                </a:cxn>
                <a:cxn ang="0">
                  <a:pos x="788" y="232"/>
                </a:cxn>
                <a:cxn ang="0">
                  <a:pos x="1004" y="192"/>
                </a:cxn>
                <a:cxn ang="0">
                  <a:pos x="1188" y="160"/>
                </a:cxn>
                <a:cxn ang="0">
                  <a:pos x="1312" y="128"/>
                </a:cxn>
                <a:cxn ang="0">
                  <a:pos x="1464" y="80"/>
                </a:cxn>
                <a:cxn ang="0">
                  <a:pos x="1848" y="0"/>
                </a:cxn>
              </a:cxnLst>
              <a:rect l="0" t="0" r="r" b="b"/>
              <a:pathLst>
                <a:path w="1848" h="352">
                  <a:moveTo>
                    <a:pt x="0" y="352"/>
                  </a:moveTo>
                  <a:lnTo>
                    <a:pt x="328" y="312"/>
                  </a:lnTo>
                  <a:lnTo>
                    <a:pt x="460" y="292"/>
                  </a:lnTo>
                  <a:lnTo>
                    <a:pt x="612" y="264"/>
                  </a:lnTo>
                  <a:lnTo>
                    <a:pt x="788" y="232"/>
                  </a:lnTo>
                  <a:lnTo>
                    <a:pt x="1004" y="192"/>
                  </a:lnTo>
                  <a:lnTo>
                    <a:pt x="1188" y="160"/>
                  </a:lnTo>
                  <a:lnTo>
                    <a:pt x="1312" y="128"/>
                  </a:lnTo>
                  <a:lnTo>
                    <a:pt x="1464" y="80"/>
                  </a:lnTo>
                  <a:lnTo>
                    <a:pt x="1848" y="0"/>
                  </a:lnTo>
                </a:path>
              </a:pathLst>
            </a:custGeom>
            <a:noFill/>
            <a:ln w="28575" cmpd="sng">
              <a:solidFill>
                <a:srgbClr val="FF0000"/>
              </a:solidFill>
              <a:round/>
              <a:headEnd type="none" w="med" len="med"/>
              <a:tailEnd type="triangle" w="med" len="med"/>
            </a:ln>
            <a:effectLst/>
          </p:spPr>
          <p:txBody>
            <a:bodyPr/>
            <a:lstStyle/>
            <a:p>
              <a:endParaRPr lang="en-US" dirty="0"/>
            </a:p>
          </p:txBody>
        </p:sp>
      </p:grpSp>
      <p:sp>
        <p:nvSpPr>
          <p:cNvPr id="321555" name="Freeform 19"/>
          <p:cNvSpPr>
            <a:spLocks/>
          </p:cNvSpPr>
          <p:nvPr/>
        </p:nvSpPr>
        <p:spPr bwMode="auto">
          <a:xfrm>
            <a:off x="1270000" y="3225800"/>
            <a:ext cx="6604000" cy="1206500"/>
          </a:xfrm>
          <a:custGeom>
            <a:avLst/>
            <a:gdLst/>
            <a:ahLst/>
            <a:cxnLst>
              <a:cxn ang="0">
                <a:pos x="0" y="760"/>
              </a:cxn>
              <a:cxn ang="0">
                <a:pos x="456" y="672"/>
              </a:cxn>
              <a:cxn ang="0">
                <a:pos x="768" y="600"/>
              </a:cxn>
              <a:cxn ang="0">
                <a:pos x="920" y="536"/>
              </a:cxn>
              <a:cxn ang="0">
                <a:pos x="1216" y="496"/>
              </a:cxn>
              <a:cxn ang="0">
                <a:pos x="1416" y="472"/>
              </a:cxn>
              <a:cxn ang="0">
                <a:pos x="1720" y="360"/>
              </a:cxn>
              <a:cxn ang="0">
                <a:pos x="2064" y="256"/>
              </a:cxn>
              <a:cxn ang="0">
                <a:pos x="2488" y="192"/>
              </a:cxn>
              <a:cxn ang="0">
                <a:pos x="2824" y="144"/>
              </a:cxn>
              <a:cxn ang="0">
                <a:pos x="3336" y="72"/>
              </a:cxn>
              <a:cxn ang="0">
                <a:pos x="3768" y="48"/>
              </a:cxn>
              <a:cxn ang="0">
                <a:pos x="4160" y="0"/>
              </a:cxn>
            </a:cxnLst>
            <a:rect l="0" t="0" r="r" b="b"/>
            <a:pathLst>
              <a:path w="4160" h="760">
                <a:moveTo>
                  <a:pt x="0" y="760"/>
                </a:moveTo>
                <a:lnTo>
                  <a:pt x="456" y="672"/>
                </a:lnTo>
                <a:lnTo>
                  <a:pt x="768" y="600"/>
                </a:lnTo>
                <a:lnTo>
                  <a:pt x="920" y="536"/>
                </a:lnTo>
                <a:lnTo>
                  <a:pt x="1216" y="496"/>
                </a:lnTo>
                <a:lnTo>
                  <a:pt x="1416" y="472"/>
                </a:lnTo>
                <a:lnTo>
                  <a:pt x="1720" y="360"/>
                </a:lnTo>
                <a:lnTo>
                  <a:pt x="2064" y="256"/>
                </a:lnTo>
                <a:lnTo>
                  <a:pt x="2488" y="192"/>
                </a:lnTo>
                <a:lnTo>
                  <a:pt x="2824" y="144"/>
                </a:lnTo>
                <a:lnTo>
                  <a:pt x="3336" y="72"/>
                </a:lnTo>
                <a:lnTo>
                  <a:pt x="3768" y="48"/>
                </a:lnTo>
                <a:lnTo>
                  <a:pt x="4160" y="0"/>
                </a:lnTo>
              </a:path>
            </a:pathLst>
          </a:custGeom>
          <a:noFill/>
          <a:ln w="57150" cmpd="sng">
            <a:solidFill>
              <a:srgbClr val="FFFF00"/>
            </a:solidFill>
            <a:round/>
            <a:headEnd/>
            <a:tailEnd/>
          </a:ln>
          <a:effectLst/>
        </p:spPr>
        <p:txBody>
          <a:bodyPr/>
          <a:lstStyle/>
          <a:p>
            <a:endParaRPr lang="en-US" dirty="0"/>
          </a:p>
        </p:txBody>
      </p:sp>
      <p:sp>
        <p:nvSpPr>
          <p:cNvPr id="321556" name="WordArt 20"/>
          <p:cNvSpPr>
            <a:spLocks noChangeArrowheads="1" noChangeShapeType="1" noTextEdit="1"/>
          </p:cNvSpPr>
          <p:nvPr/>
        </p:nvSpPr>
        <p:spPr bwMode="auto">
          <a:xfrm>
            <a:off x="5080000" y="3705225"/>
            <a:ext cx="904875" cy="314325"/>
          </a:xfrm>
          <a:prstGeom prst="rect">
            <a:avLst/>
          </a:prstGeom>
        </p:spPr>
        <p:txBody>
          <a:bodyPr wrap="none" fromWordArt="1">
            <a:prstTxWarp prst="textPlain">
              <a:avLst>
                <a:gd name="adj" fmla="val 50000"/>
              </a:avLst>
            </a:prstTxWarp>
          </a:bodyPr>
          <a:lstStyle/>
          <a:p>
            <a:pPr algn="ctr"/>
            <a:r>
              <a:rPr lang="en-US" sz="1800" b="1" i="1" kern="10" dirty="0">
                <a:ln w="9525">
                  <a:solidFill>
                    <a:srgbClr val="000000"/>
                  </a:solidFill>
                  <a:round/>
                  <a:headEnd/>
                  <a:tailEnd/>
                </a:ln>
                <a:solidFill>
                  <a:srgbClr val="FFFFFF"/>
                </a:solidFill>
                <a:latin typeface="Arial Black"/>
              </a:rPr>
              <a:t>Toplap</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1555"/>
                                        </p:tgtEl>
                                        <p:attrNameLst>
                                          <p:attrName>style.visibility</p:attrName>
                                        </p:attrNameLst>
                                      </p:cBhvr>
                                      <p:to>
                                        <p:strVal val="visible"/>
                                      </p:to>
                                    </p:set>
                                    <p:animEffect transition="in" filter="wipe(left)">
                                      <p:cBhvr>
                                        <p:cTn id="17" dur="500"/>
                                        <p:tgtEl>
                                          <p:spTgt spid="321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155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2"/>
          <p:cNvSpPr>
            <a:spLocks noGrp="1" noChangeArrowheads="1"/>
          </p:cNvSpPr>
          <p:nvPr>
            <p:ph type="title"/>
          </p:nvPr>
        </p:nvSpPr>
        <p:spPr/>
        <p:txBody>
          <a:bodyPr/>
          <a:lstStyle/>
          <a:p>
            <a:r>
              <a:rPr lang="en-US" dirty="0"/>
              <a:t>Seismic Example of Toplap</a:t>
            </a:r>
            <a:endParaRPr lang="en-US" sz="3200" dirty="0"/>
          </a:p>
        </p:txBody>
      </p:sp>
      <p:sp>
        <p:nvSpPr>
          <p:cNvPr id="323587" name="Rectangle 3"/>
          <p:cNvSpPr>
            <a:spLocks noChangeArrowheads="1"/>
          </p:cNvSpPr>
          <p:nvPr/>
        </p:nvSpPr>
        <p:spPr bwMode="auto">
          <a:xfrm>
            <a:off x="228600" y="304800"/>
            <a:ext cx="7772400" cy="381000"/>
          </a:xfrm>
          <a:prstGeom prst="rect">
            <a:avLst/>
          </a:prstGeom>
          <a:noFill/>
          <a:ln w="9525">
            <a:noFill/>
            <a:miter lim="800000"/>
            <a:headEnd/>
            <a:tailEnd/>
          </a:ln>
          <a:effectLst/>
        </p:spPr>
        <p:txBody>
          <a:bodyPr anchor="ctr"/>
          <a:lstStyle/>
          <a:p>
            <a:endParaRPr lang="en-US" sz="2800" b="1" dirty="0">
              <a:solidFill>
                <a:srgbClr val="FFFF00"/>
              </a:solidFill>
              <a:latin typeface="Tahoma" pitchFamily="34" charset="0"/>
            </a:endParaRPr>
          </a:p>
        </p:txBody>
      </p:sp>
      <p:grpSp>
        <p:nvGrpSpPr>
          <p:cNvPr id="2" name="Group 29"/>
          <p:cNvGrpSpPr>
            <a:grpSpLocks/>
          </p:cNvGrpSpPr>
          <p:nvPr/>
        </p:nvGrpSpPr>
        <p:grpSpPr bwMode="auto">
          <a:xfrm>
            <a:off x="546100" y="1520825"/>
            <a:ext cx="8026400" cy="3733800"/>
            <a:chOff x="405" y="988"/>
            <a:chExt cx="4759" cy="1994"/>
          </a:xfrm>
        </p:grpSpPr>
        <p:pic>
          <p:nvPicPr>
            <p:cNvPr id="323597" name="Picture 13" descr="exmou1"/>
            <p:cNvPicPr>
              <a:picLocks noChangeAspect="1" noChangeArrowheads="1"/>
            </p:cNvPicPr>
            <p:nvPr/>
          </p:nvPicPr>
          <p:blipFill>
            <a:blip r:embed="rId3" cstate="print">
              <a:lum bright="-20000" contrast="20000"/>
            </a:blip>
            <a:srcRect l="51370" t="49107" r="15004" b="41202"/>
            <a:stretch>
              <a:fillRect/>
            </a:stretch>
          </p:blipFill>
          <p:spPr bwMode="auto">
            <a:xfrm>
              <a:off x="417" y="988"/>
              <a:ext cx="4739" cy="1994"/>
            </a:xfrm>
            <a:prstGeom prst="rect">
              <a:avLst/>
            </a:prstGeom>
            <a:noFill/>
            <a:ln w="9525">
              <a:noFill/>
              <a:miter lim="800000"/>
              <a:headEnd/>
              <a:tailEnd/>
            </a:ln>
          </p:spPr>
        </p:pic>
        <p:sp>
          <p:nvSpPr>
            <p:cNvPr id="323598" name="Freeform 14"/>
            <p:cNvSpPr>
              <a:spLocks/>
            </p:cNvSpPr>
            <p:nvPr/>
          </p:nvSpPr>
          <p:spPr bwMode="auto">
            <a:xfrm>
              <a:off x="1301" y="1576"/>
              <a:ext cx="2116" cy="1143"/>
            </a:xfrm>
            <a:custGeom>
              <a:avLst/>
              <a:gdLst/>
              <a:ahLst/>
              <a:cxnLst>
                <a:cxn ang="0">
                  <a:pos x="0" y="0"/>
                </a:cxn>
                <a:cxn ang="0">
                  <a:pos x="438" y="186"/>
                </a:cxn>
                <a:cxn ang="0">
                  <a:pos x="984" y="522"/>
                </a:cxn>
                <a:cxn ang="0">
                  <a:pos x="1434" y="732"/>
                </a:cxn>
                <a:cxn ang="0">
                  <a:pos x="1752" y="804"/>
                </a:cxn>
              </a:cxnLst>
              <a:rect l="0" t="0" r="r" b="b"/>
              <a:pathLst>
                <a:path w="1752" h="804">
                  <a:moveTo>
                    <a:pt x="0" y="0"/>
                  </a:moveTo>
                  <a:lnTo>
                    <a:pt x="438" y="186"/>
                  </a:lnTo>
                  <a:lnTo>
                    <a:pt x="984" y="522"/>
                  </a:lnTo>
                  <a:lnTo>
                    <a:pt x="1434" y="732"/>
                  </a:lnTo>
                  <a:lnTo>
                    <a:pt x="1752" y="804"/>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599" name="Freeform 15"/>
            <p:cNvSpPr>
              <a:spLocks/>
            </p:cNvSpPr>
            <p:nvPr/>
          </p:nvSpPr>
          <p:spPr bwMode="auto">
            <a:xfrm>
              <a:off x="1617" y="1573"/>
              <a:ext cx="1700" cy="985"/>
            </a:xfrm>
            <a:custGeom>
              <a:avLst/>
              <a:gdLst/>
              <a:ahLst/>
              <a:cxnLst>
                <a:cxn ang="0">
                  <a:pos x="0" y="0"/>
                </a:cxn>
                <a:cxn ang="0">
                  <a:pos x="300" y="102"/>
                </a:cxn>
                <a:cxn ang="0">
                  <a:pos x="684" y="306"/>
                </a:cxn>
                <a:cxn ang="0">
                  <a:pos x="924" y="450"/>
                </a:cxn>
                <a:cxn ang="0">
                  <a:pos x="1158" y="594"/>
                </a:cxn>
                <a:cxn ang="0">
                  <a:pos x="1326" y="660"/>
                </a:cxn>
              </a:cxnLst>
              <a:rect l="0" t="0" r="r" b="b"/>
              <a:pathLst>
                <a:path w="1326" h="660">
                  <a:moveTo>
                    <a:pt x="0" y="0"/>
                  </a:moveTo>
                  <a:lnTo>
                    <a:pt x="300" y="102"/>
                  </a:lnTo>
                  <a:lnTo>
                    <a:pt x="684" y="306"/>
                  </a:lnTo>
                  <a:lnTo>
                    <a:pt x="924" y="450"/>
                  </a:lnTo>
                  <a:lnTo>
                    <a:pt x="1158" y="594"/>
                  </a:lnTo>
                  <a:lnTo>
                    <a:pt x="1326" y="660"/>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600" name="Freeform 16"/>
            <p:cNvSpPr>
              <a:spLocks/>
            </p:cNvSpPr>
            <p:nvPr/>
          </p:nvSpPr>
          <p:spPr bwMode="auto">
            <a:xfrm>
              <a:off x="2063" y="1582"/>
              <a:ext cx="1708" cy="896"/>
            </a:xfrm>
            <a:custGeom>
              <a:avLst/>
              <a:gdLst/>
              <a:ahLst/>
              <a:cxnLst>
                <a:cxn ang="0">
                  <a:pos x="0" y="0"/>
                </a:cxn>
                <a:cxn ang="0">
                  <a:pos x="228" y="48"/>
                </a:cxn>
                <a:cxn ang="0">
                  <a:pos x="414" y="126"/>
                </a:cxn>
                <a:cxn ang="0">
                  <a:pos x="630" y="318"/>
                </a:cxn>
                <a:cxn ang="0">
                  <a:pos x="870" y="486"/>
                </a:cxn>
                <a:cxn ang="0">
                  <a:pos x="1104" y="570"/>
                </a:cxn>
                <a:cxn ang="0">
                  <a:pos x="1332" y="600"/>
                </a:cxn>
              </a:cxnLst>
              <a:rect l="0" t="0" r="r" b="b"/>
              <a:pathLst>
                <a:path w="1332" h="600">
                  <a:moveTo>
                    <a:pt x="0" y="0"/>
                  </a:moveTo>
                  <a:lnTo>
                    <a:pt x="228" y="48"/>
                  </a:lnTo>
                  <a:lnTo>
                    <a:pt x="414" y="126"/>
                  </a:lnTo>
                  <a:lnTo>
                    <a:pt x="630" y="318"/>
                  </a:lnTo>
                  <a:lnTo>
                    <a:pt x="870" y="486"/>
                  </a:lnTo>
                  <a:lnTo>
                    <a:pt x="1104" y="570"/>
                  </a:lnTo>
                  <a:lnTo>
                    <a:pt x="1332" y="600"/>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601" name="Freeform 17"/>
            <p:cNvSpPr>
              <a:spLocks/>
            </p:cNvSpPr>
            <p:nvPr/>
          </p:nvSpPr>
          <p:spPr bwMode="auto">
            <a:xfrm>
              <a:off x="555" y="1573"/>
              <a:ext cx="2054" cy="1290"/>
            </a:xfrm>
            <a:custGeom>
              <a:avLst/>
              <a:gdLst/>
              <a:ahLst/>
              <a:cxnLst>
                <a:cxn ang="0">
                  <a:pos x="0" y="0"/>
                </a:cxn>
                <a:cxn ang="0">
                  <a:pos x="60" y="0"/>
                </a:cxn>
                <a:cxn ang="0">
                  <a:pos x="396" y="108"/>
                </a:cxn>
                <a:cxn ang="0">
                  <a:pos x="690" y="204"/>
                </a:cxn>
                <a:cxn ang="0">
                  <a:pos x="900" y="336"/>
                </a:cxn>
                <a:cxn ang="0">
                  <a:pos x="1092" y="570"/>
                </a:cxn>
                <a:cxn ang="0">
                  <a:pos x="1242" y="672"/>
                </a:cxn>
                <a:cxn ang="0">
                  <a:pos x="1422" y="774"/>
                </a:cxn>
                <a:cxn ang="0">
                  <a:pos x="1602" y="864"/>
                </a:cxn>
              </a:cxnLst>
              <a:rect l="0" t="0" r="r" b="b"/>
              <a:pathLst>
                <a:path w="1602" h="864">
                  <a:moveTo>
                    <a:pt x="0" y="0"/>
                  </a:moveTo>
                  <a:cubicBezTo>
                    <a:pt x="20" y="0"/>
                    <a:pt x="40" y="0"/>
                    <a:pt x="60" y="0"/>
                  </a:cubicBezTo>
                  <a:lnTo>
                    <a:pt x="396" y="108"/>
                  </a:lnTo>
                  <a:lnTo>
                    <a:pt x="690" y="204"/>
                  </a:lnTo>
                  <a:lnTo>
                    <a:pt x="900" y="336"/>
                  </a:lnTo>
                  <a:lnTo>
                    <a:pt x="1092" y="570"/>
                  </a:lnTo>
                  <a:lnTo>
                    <a:pt x="1242" y="672"/>
                  </a:lnTo>
                  <a:lnTo>
                    <a:pt x="1422" y="774"/>
                  </a:lnTo>
                  <a:lnTo>
                    <a:pt x="1602" y="864"/>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602" name="Freeform 18"/>
            <p:cNvSpPr>
              <a:spLocks/>
            </p:cNvSpPr>
            <p:nvPr/>
          </p:nvSpPr>
          <p:spPr bwMode="auto">
            <a:xfrm>
              <a:off x="2956" y="1546"/>
              <a:ext cx="1946" cy="1102"/>
            </a:xfrm>
            <a:custGeom>
              <a:avLst/>
              <a:gdLst/>
              <a:ahLst/>
              <a:cxnLst>
                <a:cxn ang="0">
                  <a:pos x="0" y="0"/>
                </a:cxn>
                <a:cxn ang="0">
                  <a:pos x="36" y="6"/>
                </a:cxn>
                <a:cxn ang="0">
                  <a:pos x="60" y="12"/>
                </a:cxn>
                <a:cxn ang="0">
                  <a:pos x="318" y="114"/>
                </a:cxn>
                <a:cxn ang="0">
                  <a:pos x="564" y="252"/>
                </a:cxn>
                <a:cxn ang="0">
                  <a:pos x="780" y="396"/>
                </a:cxn>
                <a:cxn ang="0">
                  <a:pos x="984" y="522"/>
                </a:cxn>
                <a:cxn ang="0">
                  <a:pos x="1146" y="630"/>
                </a:cxn>
                <a:cxn ang="0">
                  <a:pos x="1308" y="702"/>
                </a:cxn>
                <a:cxn ang="0">
                  <a:pos x="1518" y="738"/>
                </a:cxn>
              </a:cxnLst>
              <a:rect l="0" t="0" r="r" b="b"/>
              <a:pathLst>
                <a:path w="1518" h="738">
                  <a:moveTo>
                    <a:pt x="0" y="0"/>
                  </a:moveTo>
                  <a:cubicBezTo>
                    <a:pt x="12" y="2"/>
                    <a:pt x="24" y="4"/>
                    <a:pt x="36" y="6"/>
                  </a:cubicBezTo>
                  <a:cubicBezTo>
                    <a:pt x="44" y="8"/>
                    <a:pt x="60" y="12"/>
                    <a:pt x="60" y="12"/>
                  </a:cubicBezTo>
                  <a:lnTo>
                    <a:pt x="318" y="114"/>
                  </a:lnTo>
                  <a:lnTo>
                    <a:pt x="564" y="252"/>
                  </a:lnTo>
                  <a:lnTo>
                    <a:pt x="780" y="396"/>
                  </a:lnTo>
                  <a:lnTo>
                    <a:pt x="984" y="522"/>
                  </a:lnTo>
                  <a:lnTo>
                    <a:pt x="1146" y="630"/>
                  </a:lnTo>
                  <a:lnTo>
                    <a:pt x="1308" y="702"/>
                  </a:lnTo>
                  <a:lnTo>
                    <a:pt x="1518" y="738"/>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603" name="Freeform 19"/>
            <p:cNvSpPr>
              <a:spLocks/>
            </p:cNvSpPr>
            <p:nvPr/>
          </p:nvSpPr>
          <p:spPr bwMode="auto">
            <a:xfrm>
              <a:off x="3367" y="1534"/>
              <a:ext cx="1797" cy="1060"/>
            </a:xfrm>
            <a:custGeom>
              <a:avLst/>
              <a:gdLst/>
              <a:ahLst/>
              <a:cxnLst>
                <a:cxn ang="0">
                  <a:pos x="9" y="2"/>
                </a:cxn>
                <a:cxn ang="0">
                  <a:pos x="69" y="14"/>
                </a:cxn>
                <a:cxn ang="0">
                  <a:pos x="111" y="26"/>
                </a:cxn>
                <a:cxn ang="0">
                  <a:pos x="393" y="212"/>
                </a:cxn>
                <a:cxn ang="0">
                  <a:pos x="573" y="356"/>
                </a:cxn>
                <a:cxn ang="0">
                  <a:pos x="771" y="488"/>
                </a:cxn>
                <a:cxn ang="0">
                  <a:pos x="969" y="584"/>
                </a:cxn>
                <a:cxn ang="0">
                  <a:pos x="1137" y="644"/>
                </a:cxn>
                <a:cxn ang="0">
                  <a:pos x="1401" y="710"/>
                </a:cxn>
              </a:cxnLst>
              <a:rect l="0" t="0" r="r" b="b"/>
              <a:pathLst>
                <a:path w="1401" h="710">
                  <a:moveTo>
                    <a:pt x="9" y="2"/>
                  </a:moveTo>
                  <a:cubicBezTo>
                    <a:pt x="50" y="16"/>
                    <a:pt x="0" y="0"/>
                    <a:pt x="69" y="14"/>
                  </a:cubicBezTo>
                  <a:cubicBezTo>
                    <a:pt x="83" y="17"/>
                    <a:pt x="111" y="26"/>
                    <a:pt x="111" y="26"/>
                  </a:cubicBezTo>
                  <a:lnTo>
                    <a:pt x="393" y="212"/>
                  </a:lnTo>
                  <a:lnTo>
                    <a:pt x="573" y="356"/>
                  </a:lnTo>
                  <a:lnTo>
                    <a:pt x="771" y="488"/>
                  </a:lnTo>
                  <a:lnTo>
                    <a:pt x="969" y="584"/>
                  </a:lnTo>
                  <a:lnTo>
                    <a:pt x="1137" y="644"/>
                  </a:lnTo>
                  <a:lnTo>
                    <a:pt x="1401" y="710"/>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604" name="Freeform 20"/>
            <p:cNvSpPr>
              <a:spLocks/>
            </p:cNvSpPr>
            <p:nvPr/>
          </p:nvSpPr>
          <p:spPr bwMode="auto">
            <a:xfrm>
              <a:off x="432" y="1294"/>
              <a:ext cx="4283" cy="518"/>
            </a:xfrm>
            <a:custGeom>
              <a:avLst/>
              <a:gdLst/>
              <a:ahLst/>
              <a:cxnLst>
                <a:cxn ang="0">
                  <a:pos x="3340" y="347"/>
                </a:cxn>
                <a:cxn ang="0">
                  <a:pos x="3087" y="195"/>
                </a:cxn>
                <a:cxn ang="0">
                  <a:pos x="2805" y="101"/>
                </a:cxn>
                <a:cxn ang="0">
                  <a:pos x="2617" y="79"/>
                </a:cxn>
                <a:cxn ang="0">
                  <a:pos x="2429" y="86"/>
                </a:cxn>
                <a:cxn ang="0">
                  <a:pos x="2256" y="101"/>
                </a:cxn>
                <a:cxn ang="0">
                  <a:pos x="2017" y="101"/>
                </a:cxn>
                <a:cxn ang="0">
                  <a:pos x="1786" y="79"/>
                </a:cxn>
                <a:cxn ang="0">
                  <a:pos x="1555" y="57"/>
                </a:cxn>
                <a:cxn ang="0">
                  <a:pos x="1020" y="21"/>
                </a:cxn>
                <a:cxn ang="0">
                  <a:pos x="340" y="21"/>
                </a:cxn>
                <a:cxn ang="0">
                  <a:pos x="0" y="0"/>
                </a:cxn>
              </a:cxnLst>
              <a:rect l="0" t="0" r="r" b="b"/>
              <a:pathLst>
                <a:path w="3340" h="347">
                  <a:moveTo>
                    <a:pt x="3340" y="347"/>
                  </a:moveTo>
                  <a:lnTo>
                    <a:pt x="3087" y="195"/>
                  </a:lnTo>
                  <a:lnTo>
                    <a:pt x="2805" y="101"/>
                  </a:lnTo>
                  <a:lnTo>
                    <a:pt x="2617" y="79"/>
                  </a:lnTo>
                  <a:lnTo>
                    <a:pt x="2429" y="86"/>
                  </a:lnTo>
                  <a:lnTo>
                    <a:pt x="2256" y="101"/>
                  </a:lnTo>
                  <a:lnTo>
                    <a:pt x="2017" y="101"/>
                  </a:lnTo>
                  <a:lnTo>
                    <a:pt x="1786" y="79"/>
                  </a:lnTo>
                  <a:lnTo>
                    <a:pt x="1555" y="57"/>
                  </a:lnTo>
                  <a:lnTo>
                    <a:pt x="1020" y="21"/>
                  </a:lnTo>
                  <a:lnTo>
                    <a:pt x="340" y="21"/>
                  </a:lnTo>
                  <a:lnTo>
                    <a:pt x="0" y="0"/>
                  </a:lnTo>
                </a:path>
              </a:pathLst>
            </a:custGeom>
            <a:noFill/>
            <a:ln w="57150" cmpd="sng">
              <a:solidFill>
                <a:srgbClr val="FFFF00"/>
              </a:solidFill>
              <a:round/>
              <a:headEnd/>
              <a:tailEnd/>
            </a:ln>
            <a:effectLst/>
          </p:spPr>
          <p:txBody>
            <a:bodyPr wrap="none" anchor="ctr"/>
            <a:lstStyle/>
            <a:p>
              <a:endParaRPr lang="en-US" dirty="0"/>
            </a:p>
          </p:txBody>
        </p:sp>
        <p:sp>
          <p:nvSpPr>
            <p:cNvPr id="323605" name="Freeform 21"/>
            <p:cNvSpPr>
              <a:spLocks/>
            </p:cNvSpPr>
            <p:nvPr/>
          </p:nvSpPr>
          <p:spPr bwMode="auto">
            <a:xfrm>
              <a:off x="405" y="1466"/>
              <a:ext cx="3273" cy="744"/>
            </a:xfrm>
            <a:custGeom>
              <a:avLst/>
              <a:gdLst/>
              <a:ahLst/>
              <a:cxnLst>
                <a:cxn ang="0">
                  <a:pos x="0" y="0"/>
                </a:cxn>
                <a:cxn ang="0">
                  <a:pos x="564" y="44"/>
                </a:cxn>
                <a:cxn ang="0">
                  <a:pos x="918" y="44"/>
                </a:cxn>
                <a:cxn ang="0">
                  <a:pos x="1243" y="44"/>
                </a:cxn>
                <a:cxn ang="0">
                  <a:pos x="1633" y="65"/>
                </a:cxn>
                <a:cxn ang="0">
                  <a:pos x="1879" y="94"/>
                </a:cxn>
                <a:cxn ang="0">
                  <a:pos x="2067" y="167"/>
                </a:cxn>
                <a:cxn ang="0">
                  <a:pos x="2270" y="347"/>
                </a:cxn>
                <a:cxn ang="0">
                  <a:pos x="2552" y="499"/>
                </a:cxn>
              </a:cxnLst>
              <a:rect l="0" t="0" r="r" b="b"/>
              <a:pathLst>
                <a:path w="2552" h="499">
                  <a:moveTo>
                    <a:pt x="0" y="0"/>
                  </a:moveTo>
                  <a:lnTo>
                    <a:pt x="564" y="44"/>
                  </a:lnTo>
                  <a:lnTo>
                    <a:pt x="918" y="44"/>
                  </a:lnTo>
                  <a:lnTo>
                    <a:pt x="1243" y="44"/>
                  </a:lnTo>
                  <a:lnTo>
                    <a:pt x="1633" y="65"/>
                  </a:lnTo>
                  <a:lnTo>
                    <a:pt x="1879" y="94"/>
                  </a:lnTo>
                  <a:lnTo>
                    <a:pt x="2067" y="167"/>
                  </a:lnTo>
                  <a:lnTo>
                    <a:pt x="2270" y="347"/>
                  </a:lnTo>
                  <a:lnTo>
                    <a:pt x="2552" y="499"/>
                  </a:lnTo>
                </a:path>
              </a:pathLst>
            </a:custGeom>
            <a:noFill/>
            <a:ln w="57150" cmpd="sng">
              <a:solidFill>
                <a:srgbClr val="FFFF00"/>
              </a:solidFill>
              <a:round/>
              <a:headEnd/>
              <a:tailEnd/>
            </a:ln>
            <a:effectLst/>
          </p:spPr>
          <p:txBody>
            <a:bodyPr wrap="none" anchor="ctr"/>
            <a:lstStyle/>
            <a:p>
              <a:endParaRPr lang="en-US" dirty="0"/>
            </a:p>
          </p:txBody>
        </p:sp>
        <p:sp>
          <p:nvSpPr>
            <p:cNvPr id="323606" name="Freeform 22"/>
            <p:cNvSpPr>
              <a:spLocks/>
            </p:cNvSpPr>
            <p:nvPr/>
          </p:nvSpPr>
          <p:spPr bwMode="auto">
            <a:xfrm>
              <a:off x="2761" y="1661"/>
              <a:ext cx="1046" cy="725"/>
            </a:xfrm>
            <a:custGeom>
              <a:avLst/>
              <a:gdLst/>
              <a:ahLst/>
              <a:cxnLst>
                <a:cxn ang="0">
                  <a:pos x="0" y="0"/>
                </a:cxn>
                <a:cxn ang="0">
                  <a:pos x="36" y="0"/>
                </a:cxn>
                <a:cxn ang="0">
                  <a:pos x="174" y="48"/>
                </a:cxn>
                <a:cxn ang="0">
                  <a:pos x="414" y="270"/>
                </a:cxn>
                <a:cxn ang="0">
                  <a:pos x="618" y="396"/>
                </a:cxn>
                <a:cxn ang="0">
                  <a:pos x="816" y="486"/>
                </a:cxn>
              </a:cxnLst>
              <a:rect l="0" t="0" r="r" b="b"/>
              <a:pathLst>
                <a:path w="816" h="486">
                  <a:moveTo>
                    <a:pt x="0" y="0"/>
                  </a:moveTo>
                  <a:cubicBezTo>
                    <a:pt x="12" y="0"/>
                    <a:pt x="24" y="0"/>
                    <a:pt x="36" y="0"/>
                  </a:cubicBezTo>
                  <a:lnTo>
                    <a:pt x="174" y="48"/>
                  </a:lnTo>
                  <a:lnTo>
                    <a:pt x="414" y="270"/>
                  </a:lnTo>
                  <a:lnTo>
                    <a:pt x="618" y="396"/>
                  </a:lnTo>
                  <a:lnTo>
                    <a:pt x="816" y="486"/>
                  </a:lnTo>
                </a:path>
              </a:pathLst>
            </a:custGeom>
            <a:noFill/>
            <a:ln w="38100" cmpd="sng">
              <a:solidFill>
                <a:srgbClr val="FF0000"/>
              </a:solidFill>
              <a:round/>
              <a:headEnd type="triangle" w="med" len="med"/>
              <a:tailEnd type="none" w="med" len="med"/>
            </a:ln>
            <a:effectLst/>
          </p:spPr>
          <p:txBody>
            <a:bodyPr/>
            <a:lstStyle/>
            <a:p>
              <a:endParaRPr lang="en-US" dirty="0"/>
            </a:p>
          </p:txBody>
        </p:sp>
        <p:sp>
          <p:nvSpPr>
            <p:cNvPr id="323607" name="Freeform 23"/>
            <p:cNvSpPr>
              <a:spLocks/>
            </p:cNvSpPr>
            <p:nvPr/>
          </p:nvSpPr>
          <p:spPr bwMode="auto">
            <a:xfrm>
              <a:off x="3667" y="1509"/>
              <a:ext cx="1178" cy="895"/>
            </a:xfrm>
            <a:custGeom>
              <a:avLst/>
              <a:gdLst/>
              <a:ahLst/>
              <a:cxnLst>
                <a:cxn ang="0">
                  <a:pos x="0" y="0"/>
                </a:cxn>
                <a:cxn ang="0">
                  <a:pos x="188" y="123"/>
                </a:cxn>
                <a:cxn ang="0">
                  <a:pos x="383" y="304"/>
                </a:cxn>
                <a:cxn ang="0">
                  <a:pos x="550" y="427"/>
                </a:cxn>
                <a:cxn ang="0">
                  <a:pos x="745" y="535"/>
                </a:cxn>
                <a:cxn ang="0">
                  <a:pos x="918" y="600"/>
                </a:cxn>
              </a:cxnLst>
              <a:rect l="0" t="0" r="r" b="b"/>
              <a:pathLst>
                <a:path w="918" h="600">
                  <a:moveTo>
                    <a:pt x="0" y="0"/>
                  </a:moveTo>
                  <a:cubicBezTo>
                    <a:pt x="62" y="36"/>
                    <a:pt x="124" y="72"/>
                    <a:pt x="188" y="123"/>
                  </a:cubicBezTo>
                  <a:cubicBezTo>
                    <a:pt x="252" y="174"/>
                    <a:pt x="323" y="253"/>
                    <a:pt x="383" y="304"/>
                  </a:cubicBezTo>
                  <a:cubicBezTo>
                    <a:pt x="443" y="355"/>
                    <a:pt x="490" y="389"/>
                    <a:pt x="550" y="427"/>
                  </a:cubicBezTo>
                  <a:cubicBezTo>
                    <a:pt x="610" y="465"/>
                    <a:pt x="684" y="506"/>
                    <a:pt x="745" y="535"/>
                  </a:cubicBezTo>
                  <a:cubicBezTo>
                    <a:pt x="806" y="564"/>
                    <a:pt x="862" y="582"/>
                    <a:pt x="918" y="600"/>
                  </a:cubicBezTo>
                </a:path>
              </a:pathLst>
            </a:custGeom>
            <a:noFill/>
            <a:ln w="38100" cmpd="sng">
              <a:solidFill>
                <a:srgbClr val="FF0000"/>
              </a:solidFill>
              <a:round/>
              <a:headEnd type="triangle" w="med" len="med"/>
              <a:tailEnd type="none" w="med" len="med"/>
            </a:ln>
            <a:effectLst/>
          </p:spPr>
          <p:txBody>
            <a:bodyPr wrap="none" anchor="ctr"/>
            <a:lstStyle/>
            <a:p>
              <a:endParaRPr lang="en-US" dirty="0"/>
            </a:p>
          </p:txBody>
        </p:sp>
        <p:sp>
          <p:nvSpPr>
            <p:cNvPr id="323608" name="Freeform 24"/>
            <p:cNvSpPr>
              <a:spLocks/>
            </p:cNvSpPr>
            <p:nvPr/>
          </p:nvSpPr>
          <p:spPr bwMode="auto">
            <a:xfrm>
              <a:off x="4075" y="1498"/>
              <a:ext cx="853" cy="788"/>
            </a:xfrm>
            <a:custGeom>
              <a:avLst/>
              <a:gdLst/>
              <a:ahLst/>
              <a:cxnLst>
                <a:cxn ang="0">
                  <a:pos x="0" y="0"/>
                </a:cxn>
                <a:cxn ang="0">
                  <a:pos x="159" y="130"/>
                </a:cxn>
                <a:cxn ang="0">
                  <a:pos x="355" y="340"/>
                </a:cxn>
                <a:cxn ang="0">
                  <a:pos x="477" y="434"/>
                </a:cxn>
                <a:cxn ang="0">
                  <a:pos x="665" y="528"/>
                </a:cxn>
              </a:cxnLst>
              <a:rect l="0" t="0" r="r" b="b"/>
              <a:pathLst>
                <a:path w="665" h="528">
                  <a:moveTo>
                    <a:pt x="0" y="0"/>
                  </a:moveTo>
                  <a:lnTo>
                    <a:pt x="159" y="130"/>
                  </a:lnTo>
                  <a:lnTo>
                    <a:pt x="355" y="340"/>
                  </a:lnTo>
                  <a:lnTo>
                    <a:pt x="477" y="434"/>
                  </a:lnTo>
                  <a:lnTo>
                    <a:pt x="665" y="528"/>
                  </a:lnTo>
                </a:path>
              </a:pathLst>
            </a:custGeom>
            <a:noFill/>
            <a:ln w="38100" cmpd="sng">
              <a:solidFill>
                <a:srgbClr val="FF0000"/>
              </a:solidFill>
              <a:round/>
              <a:headEnd type="triangle" w="med" len="med"/>
              <a:tailEnd type="none" w="med" len="med"/>
            </a:ln>
            <a:effectLst/>
          </p:spPr>
          <p:txBody>
            <a:bodyPr wrap="none" anchor="ctr"/>
            <a:lstStyle/>
            <a:p>
              <a:endParaRPr lang="en-US" dirty="0"/>
            </a:p>
          </p:txBody>
        </p:sp>
        <p:sp>
          <p:nvSpPr>
            <p:cNvPr id="323609" name="Freeform 25"/>
            <p:cNvSpPr>
              <a:spLocks/>
            </p:cNvSpPr>
            <p:nvPr/>
          </p:nvSpPr>
          <p:spPr bwMode="auto">
            <a:xfrm>
              <a:off x="4382" y="1672"/>
              <a:ext cx="37" cy="20"/>
            </a:xfrm>
            <a:custGeom>
              <a:avLst/>
              <a:gdLst/>
              <a:ahLst/>
              <a:cxnLst>
                <a:cxn ang="0">
                  <a:pos x="0" y="0"/>
                </a:cxn>
                <a:cxn ang="0">
                  <a:pos x="29" y="14"/>
                </a:cxn>
                <a:cxn ang="0">
                  <a:pos x="0" y="0"/>
                </a:cxn>
              </a:cxnLst>
              <a:rect l="0" t="0" r="r" b="b"/>
              <a:pathLst>
                <a:path w="29" h="14">
                  <a:moveTo>
                    <a:pt x="0" y="0"/>
                  </a:moveTo>
                  <a:cubicBezTo>
                    <a:pt x="10" y="5"/>
                    <a:pt x="29" y="14"/>
                    <a:pt x="29" y="14"/>
                  </a:cubicBezTo>
                  <a:cubicBezTo>
                    <a:pt x="29" y="14"/>
                    <a:pt x="10" y="5"/>
                    <a:pt x="0" y="0"/>
                  </a:cubicBezTo>
                  <a:close/>
                </a:path>
              </a:pathLst>
            </a:custGeom>
            <a:solidFill>
              <a:schemeClr val="accent1"/>
            </a:solidFill>
            <a:ln w="9525">
              <a:solidFill>
                <a:schemeClr val="tx1"/>
              </a:solidFill>
              <a:round/>
              <a:headEnd/>
              <a:tailEnd/>
            </a:ln>
            <a:effectLst/>
          </p:spPr>
          <p:txBody>
            <a:bodyPr wrap="none" anchor="ctr"/>
            <a:lstStyle/>
            <a:p>
              <a:endParaRPr lang="en-US" dirty="0"/>
            </a:p>
          </p:txBody>
        </p:sp>
        <p:sp>
          <p:nvSpPr>
            <p:cNvPr id="323610" name="Freeform 26"/>
            <p:cNvSpPr>
              <a:spLocks/>
            </p:cNvSpPr>
            <p:nvPr/>
          </p:nvSpPr>
          <p:spPr bwMode="auto">
            <a:xfrm>
              <a:off x="4437" y="1672"/>
              <a:ext cx="686" cy="549"/>
            </a:xfrm>
            <a:custGeom>
              <a:avLst/>
              <a:gdLst/>
              <a:ahLst/>
              <a:cxnLst>
                <a:cxn ang="0">
                  <a:pos x="0" y="0"/>
                </a:cxn>
                <a:cxn ang="0">
                  <a:pos x="210" y="195"/>
                </a:cxn>
                <a:cxn ang="0">
                  <a:pos x="326" y="282"/>
                </a:cxn>
                <a:cxn ang="0">
                  <a:pos x="535" y="368"/>
                </a:cxn>
              </a:cxnLst>
              <a:rect l="0" t="0" r="r" b="b"/>
              <a:pathLst>
                <a:path w="535" h="368">
                  <a:moveTo>
                    <a:pt x="0" y="0"/>
                  </a:moveTo>
                  <a:lnTo>
                    <a:pt x="210" y="195"/>
                  </a:lnTo>
                  <a:lnTo>
                    <a:pt x="326" y="282"/>
                  </a:lnTo>
                  <a:lnTo>
                    <a:pt x="535" y="368"/>
                  </a:lnTo>
                </a:path>
              </a:pathLst>
            </a:custGeom>
            <a:noFill/>
            <a:ln w="38100" cmpd="sng">
              <a:solidFill>
                <a:srgbClr val="FF0000"/>
              </a:solidFill>
              <a:round/>
              <a:headEnd type="triangle" w="med" len="med"/>
              <a:tailEnd type="none" w="med" len="med"/>
            </a:ln>
            <a:effectLst/>
          </p:spPr>
          <p:txBody>
            <a:bodyPr wrap="none" anchor="ctr"/>
            <a:lstStyle/>
            <a:p>
              <a:endParaRPr lang="en-US" dirty="0"/>
            </a:p>
          </p:txBody>
        </p:sp>
        <p:sp>
          <p:nvSpPr>
            <p:cNvPr id="323611" name="Text Box 27"/>
            <p:cNvSpPr txBox="1">
              <a:spLocks noChangeArrowheads="1"/>
            </p:cNvSpPr>
            <p:nvPr/>
          </p:nvSpPr>
          <p:spPr bwMode="auto">
            <a:xfrm>
              <a:off x="950" y="1243"/>
              <a:ext cx="638" cy="196"/>
            </a:xfrm>
            <a:prstGeom prst="rect">
              <a:avLst/>
            </a:prstGeom>
            <a:solidFill>
              <a:schemeClr val="bg1"/>
            </a:solidFill>
            <a:ln w="9525">
              <a:noFill/>
              <a:miter lim="800000"/>
              <a:headEnd/>
              <a:tailEnd/>
            </a:ln>
            <a:effectLst/>
          </p:spPr>
          <p:txBody>
            <a:bodyPr wrap="none">
              <a:spAutoFit/>
            </a:bodyPr>
            <a:lstStyle/>
            <a:p>
              <a:pPr algn="ctr" eaLnBrk="1" hangingPunct="1"/>
              <a:r>
                <a:rPr lang="en-US" sz="1800" b="1" dirty="0">
                  <a:latin typeface="Tahoma" pitchFamily="34" charset="0"/>
                </a:rPr>
                <a:t>Toplaps</a:t>
              </a:r>
            </a:p>
          </p:txBody>
        </p:sp>
        <p:sp>
          <p:nvSpPr>
            <p:cNvPr id="323612" name="Text Box 28"/>
            <p:cNvSpPr txBox="1">
              <a:spLocks noChangeArrowheads="1"/>
            </p:cNvSpPr>
            <p:nvPr/>
          </p:nvSpPr>
          <p:spPr bwMode="auto">
            <a:xfrm>
              <a:off x="3338" y="1143"/>
              <a:ext cx="638" cy="196"/>
            </a:xfrm>
            <a:prstGeom prst="rect">
              <a:avLst/>
            </a:prstGeom>
            <a:solidFill>
              <a:schemeClr val="bg1"/>
            </a:solidFill>
            <a:ln w="9525">
              <a:noFill/>
              <a:miter lim="800000"/>
              <a:headEnd/>
              <a:tailEnd/>
            </a:ln>
            <a:effectLst/>
          </p:spPr>
          <p:txBody>
            <a:bodyPr wrap="none">
              <a:spAutoFit/>
            </a:bodyPr>
            <a:lstStyle/>
            <a:p>
              <a:pPr algn="ctr" eaLnBrk="1" hangingPunct="1"/>
              <a:r>
                <a:rPr lang="en-US" sz="1800" b="1" dirty="0">
                  <a:latin typeface="Tahoma" pitchFamily="34" charset="0"/>
                </a:rPr>
                <a:t>Toplaps</a:t>
              </a:r>
            </a:p>
          </p:txBody>
        </p:sp>
      </p:grpSp>
    </p:spTree>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chor="t"/>
          <a:lstStyle/>
          <a:p>
            <a:r>
              <a:rPr lang="en-US" dirty="0" smtClean="0"/>
              <a:t>Sequences via Terminations</a:t>
            </a:r>
            <a:endParaRPr lang="en-US" sz="2400" dirty="0" smtClean="0"/>
          </a:p>
        </p:txBody>
      </p:sp>
      <p:sp>
        <p:nvSpPr>
          <p:cNvPr id="13315" name="Text Box 3"/>
          <p:cNvSpPr txBox="1">
            <a:spLocks noChangeArrowheads="1"/>
          </p:cNvSpPr>
          <p:nvPr/>
        </p:nvSpPr>
        <p:spPr bwMode="auto">
          <a:xfrm>
            <a:off x="492125" y="974725"/>
            <a:ext cx="6108700" cy="1292225"/>
          </a:xfrm>
          <a:prstGeom prst="rect">
            <a:avLst/>
          </a:prstGeom>
          <a:noFill/>
          <a:ln w="9525">
            <a:noFill/>
            <a:miter lim="800000"/>
            <a:headEnd/>
            <a:tailEnd/>
          </a:ln>
        </p:spPr>
        <p:txBody>
          <a:bodyPr wrap="none">
            <a:spAutoFit/>
          </a:bodyPr>
          <a:lstStyle/>
          <a:p>
            <a:r>
              <a:rPr lang="en-US" sz="2600" b="0" dirty="0">
                <a:latin typeface="Tahoma" pitchFamily="34" charset="0"/>
              </a:rPr>
              <a:t>Sequence Boundaries are Identified by:</a:t>
            </a:r>
          </a:p>
          <a:p>
            <a:pPr lvl="1">
              <a:buFontTx/>
              <a:buChar char="•"/>
            </a:pPr>
            <a:r>
              <a:rPr lang="en-US" sz="2600" b="0" dirty="0">
                <a:latin typeface="Tahoma" pitchFamily="34" charset="0"/>
              </a:rPr>
              <a:t> Truncations or Toplaps at their tops</a:t>
            </a:r>
          </a:p>
          <a:p>
            <a:pPr lvl="1">
              <a:buFontTx/>
              <a:buChar char="•"/>
            </a:pPr>
            <a:r>
              <a:rPr lang="en-US" sz="2600" b="0" dirty="0">
                <a:latin typeface="Tahoma" pitchFamily="34" charset="0"/>
              </a:rPr>
              <a:t> Onlaps or Downlaps at their bases</a:t>
            </a:r>
          </a:p>
        </p:txBody>
      </p:sp>
      <p:sp>
        <p:nvSpPr>
          <p:cNvPr id="13316" name="Freeform 4"/>
          <p:cNvSpPr>
            <a:spLocks/>
          </p:cNvSpPr>
          <p:nvPr/>
        </p:nvSpPr>
        <p:spPr bwMode="auto">
          <a:xfrm>
            <a:off x="388938" y="2509838"/>
            <a:ext cx="8577262" cy="2127250"/>
          </a:xfrm>
          <a:custGeom>
            <a:avLst/>
            <a:gdLst>
              <a:gd name="T0" fmla="*/ 204788 w 5403"/>
              <a:gd name="T1" fmla="*/ 110278 h 1331"/>
              <a:gd name="T2" fmla="*/ 914400 w 5403"/>
              <a:gd name="T3" fmla="*/ 142243 h 1331"/>
              <a:gd name="T4" fmla="*/ 1860550 w 5403"/>
              <a:gd name="T5" fmla="*/ 126261 h 1331"/>
              <a:gd name="T6" fmla="*/ 2586037 w 5403"/>
              <a:gd name="T7" fmla="*/ 63929 h 1331"/>
              <a:gd name="T8" fmla="*/ 3043237 w 5403"/>
              <a:gd name="T9" fmla="*/ 15982 h 1331"/>
              <a:gd name="T10" fmla="*/ 4335462 w 5403"/>
              <a:gd name="T11" fmla="*/ 0 h 1331"/>
              <a:gd name="T12" fmla="*/ 5786437 w 5403"/>
              <a:gd name="T13" fmla="*/ 31965 h 1331"/>
              <a:gd name="T14" fmla="*/ 6637338 w 5403"/>
              <a:gd name="T15" fmla="*/ 110278 h 1331"/>
              <a:gd name="T16" fmla="*/ 6937375 w 5403"/>
              <a:gd name="T17" fmla="*/ 206172 h 1331"/>
              <a:gd name="T18" fmla="*/ 7599362 w 5403"/>
              <a:gd name="T19" fmla="*/ 602534 h 1331"/>
              <a:gd name="T20" fmla="*/ 7931150 w 5403"/>
              <a:gd name="T21" fmla="*/ 872636 h 1331"/>
              <a:gd name="T22" fmla="*/ 8229600 w 5403"/>
              <a:gd name="T23" fmla="*/ 1206667 h 1331"/>
              <a:gd name="T24" fmla="*/ 8577262 w 5403"/>
              <a:gd name="T25" fmla="*/ 1428821 h 1331"/>
              <a:gd name="T26" fmla="*/ 8577262 w 5403"/>
              <a:gd name="T27" fmla="*/ 2127250 h 1331"/>
              <a:gd name="T28" fmla="*/ 7977187 w 5403"/>
              <a:gd name="T29" fmla="*/ 1889113 h 1331"/>
              <a:gd name="T30" fmla="*/ 7394575 w 5403"/>
              <a:gd name="T31" fmla="*/ 1507135 h 1331"/>
              <a:gd name="T32" fmla="*/ 6432549 w 5403"/>
              <a:gd name="T33" fmla="*/ 888618 h 1331"/>
              <a:gd name="T34" fmla="*/ 5597524 w 5403"/>
              <a:gd name="T35" fmla="*/ 508239 h 1331"/>
              <a:gd name="T36" fmla="*/ 4919662 w 5403"/>
              <a:gd name="T37" fmla="*/ 270102 h 1331"/>
              <a:gd name="T38" fmla="*/ 4478337 w 5403"/>
              <a:gd name="T39" fmla="*/ 238137 h 1331"/>
              <a:gd name="T40" fmla="*/ 3721100 w 5403"/>
              <a:gd name="T41" fmla="*/ 206172 h 1331"/>
              <a:gd name="T42" fmla="*/ 2413000 w 5403"/>
              <a:gd name="T43" fmla="*/ 206172 h 1331"/>
              <a:gd name="T44" fmla="*/ 2017712 w 5403"/>
              <a:gd name="T45" fmla="*/ 444309 h 1331"/>
              <a:gd name="T46" fmla="*/ 1230312 w 5403"/>
              <a:gd name="T47" fmla="*/ 492256 h 1331"/>
              <a:gd name="T48" fmla="*/ 930275 w 5403"/>
              <a:gd name="T49" fmla="*/ 380380 h 1331"/>
              <a:gd name="T50" fmla="*/ 504825 w 5403"/>
              <a:gd name="T51" fmla="*/ 254119 h 1331"/>
              <a:gd name="T52" fmla="*/ 0 w 5403"/>
              <a:gd name="T53" fmla="*/ 238137 h 1331"/>
              <a:gd name="T54" fmla="*/ 31750 w 5403"/>
              <a:gd name="T55" fmla="*/ 116671 h 1331"/>
              <a:gd name="T56" fmla="*/ 300037 w 5403"/>
              <a:gd name="T57" fmla="*/ 126261 h 13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403"/>
              <a:gd name="T88" fmla="*/ 0 h 1331"/>
              <a:gd name="T89" fmla="*/ 5403 w 5403"/>
              <a:gd name="T90" fmla="*/ 1331 h 133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403" h="1331">
                <a:moveTo>
                  <a:pt x="129" y="69"/>
                </a:moveTo>
                <a:lnTo>
                  <a:pt x="576" y="89"/>
                </a:lnTo>
                <a:lnTo>
                  <a:pt x="1172" y="79"/>
                </a:lnTo>
                <a:lnTo>
                  <a:pt x="1629" y="40"/>
                </a:lnTo>
                <a:lnTo>
                  <a:pt x="1917" y="10"/>
                </a:lnTo>
                <a:lnTo>
                  <a:pt x="2731" y="0"/>
                </a:lnTo>
                <a:lnTo>
                  <a:pt x="3645" y="20"/>
                </a:lnTo>
                <a:lnTo>
                  <a:pt x="4181" y="69"/>
                </a:lnTo>
                <a:lnTo>
                  <a:pt x="4370" y="129"/>
                </a:lnTo>
                <a:lnTo>
                  <a:pt x="4787" y="377"/>
                </a:lnTo>
                <a:lnTo>
                  <a:pt x="4996" y="546"/>
                </a:lnTo>
                <a:lnTo>
                  <a:pt x="5184" y="755"/>
                </a:lnTo>
                <a:lnTo>
                  <a:pt x="5403" y="894"/>
                </a:lnTo>
                <a:lnTo>
                  <a:pt x="5403" y="1331"/>
                </a:lnTo>
                <a:lnTo>
                  <a:pt x="5025" y="1182"/>
                </a:lnTo>
                <a:lnTo>
                  <a:pt x="4658" y="943"/>
                </a:lnTo>
                <a:lnTo>
                  <a:pt x="4052" y="556"/>
                </a:lnTo>
                <a:lnTo>
                  <a:pt x="3526" y="318"/>
                </a:lnTo>
                <a:lnTo>
                  <a:pt x="3099" y="169"/>
                </a:lnTo>
                <a:lnTo>
                  <a:pt x="2821" y="149"/>
                </a:lnTo>
                <a:lnTo>
                  <a:pt x="2344" y="129"/>
                </a:lnTo>
                <a:lnTo>
                  <a:pt x="1520" y="129"/>
                </a:lnTo>
                <a:lnTo>
                  <a:pt x="1271" y="278"/>
                </a:lnTo>
                <a:lnTo>
                  <a:pt x="775" y="308"/>
                </a:lnTo>
                <a:lnTo>
                  <a:pt x="586" y="238"/>
                </a:lnTo>
                <a:lnTo>
                  <a:pt x="318" y="159"/>
                </a:lnTo>
                <a:lnTo>
                  <a:pt x="0" y="149"/>
                </a:lnTo>
                <a:lnTo>
                  <a:pt x="20" y="73"/>
                </a:lnTo>
                <a:lnTo>
                  <a:pt x="189" y="79"/>
                </a:lnTo>
              </a:path>
            </a:pathLst>
          </a:custGeom>
          <a:solidFill>
            <a:srgbClr val="FFD663"/>
          </a:solidFill>
          <a:ln w="9525">
            <a:noFill/>
            <a:round/>
            <a:headEnd/>
            <a:tailEnd/>
          </a:ln>
        </p:spPr>
        <p:txBody>
          <a:bodyPr/>
          <a:lstStyle/>
          <a:p>
            <a:endParaRPr lang="en-US" dirty="0"/>
          </a:p>
        </p:txBody>
      </p:sp>
      <p:sp>
        <p:nvSpPr>
          <p:cNvPr id="13317" name="Freeform 5"/>
          <p:cNvSpPr>
            <a:spLocks/>
          </p:cNvSpPr>
          <p:nvPr/>
        </p:nvSpPr>
        <p:spPr bwMode="auto">
          <a:xfrm>
            <a:off x="388938" y="2700338"/>
            <a:ext cx="8593137" cy="2713037"/>
          </a:xfrm>
          <a:custGeom>
            <a:avLst/>
            <a:gdLst>
              <a:gd name="T0" fmla="*/ 111125 w 5413"/>
              <a:gd name="T1" fmla="*/ 63911 h 1698"/>
              <a:gd name="T2" fmla="*/ 568325 w 5413"/>
              <a:gd name="T3" fmla="*/ 63911 h 1698"/>
              <a:gd name="T4" fmla="*/ 850900 w 5413"/>
              <a:gd name="T5" fmla="*/ 158181 h 1698"/>
              <a:gd name="T6" fmla="*/ 1308100 w 5413"/>
              <a:gd name="T7" fmla="*/ 317959 h 1698"/>
              <a:gd name="T8" fmla="*/ 1812925 w 5413"/>
              <a:gd name="T9" fmla="*/ 286003 h 1698"/>
              <a:gd name="T10" fmla="*/ 2144712 w 5413"/>
              <a:gd name="T11" fmla="*/ 206114 h 1698"/>
              <a:gd name="T12" fmla="*/ 2490787 w 5413"/>
              <a:gd name="T13" fmla="*/ 0 h 1698"/>
              <a:gd name="T14" fmla="*/ 3122612 w 5413"/>
              <a:gd name="T15" fmla="*/ 31956 h 1698"/>
              <a:gd name="T16" fmla="*/ 4162425 w 5413"/>
              <a:gd name="T17" fmla="*/ 31956 h 1698"/>
              <a:gd name="T18" fmla="*/ 4745037 w 5413"/>
              <a:gd name="T19" fmla="*/ 63911 h 1698"/>
              <a:gd name="T20" fmla="*/ 5233987 w 5413"/>
              <a:gd name="T21" fmla="*/ 206114 h 1698"/>
              <a:gd name="T22" fmla="*/ 5834062 w 5413"/>
              <a:gd name="T23" fmla="*/ 444184 h 1698"/>
              <a:gd name="T24" fmla="*/ 6384924 w 5413"/>
              <a:gd name="T25" fmla="*/ 682254 h 1698"/>
              <a:gd name="T26" fmla="*/ 6937375 w 5413"/>
              <a:gd name="T27" fmla="*/ 1032168 h 1698"/>
              <a:gd name="T28" fmla="*/ 7410450 w 5413"/>
              <a:gd name="T29" fmla="*/ 1364507 h 1698"/>
              <a:gd name="T30" fmla="*/ 7804150 w 5413"/>
              <a:gd name="T31" fmla="*/ 1634533 h 1698"/>
              <a:gd name="T32" fmla="*/ 8418512 w 5413"/>
              <a:gd name="T33" fmla="*/ 1904559 h 1698"/>
              <a:gd name="T34" fmla="*/ 8593137 w 5413"/>
              <a:gd name="T35" fmla="*/ 1982850 h 1698"/>
              <a:gd name="T36" fmla="*/ 8593137 w 5413"/>
              <a:gd name="T37" fmla="*/ 2713037 h 1698"/>
              <a:gd name="T38" fmla="*/ 8324850 w 5413"/>
              <a:gd name="T39" fmla="*/ 2665103 h 1698"/>
              <a:gd name="T40" fmla="*/ 7535862 w 5413"/>
              <a:gd name="T41" fmla="*/ 2586812 h 1698"/>
              <a:gd name="T42" fmla="*/ 6969125 w 5413"/>
              <a:gd name="T43" fmla="*/ 2458989 h 1698"/>
              <a:gd name="T44" fmla="*/ 6448424 w 5413"/>
              <a:gd name="T45" fmla="*/ 2268853 h 1698"/>
              <a:gd name="T46" fmla="*/ 5991224 w 5413"/>
              <a:gd name="T47" fmla="*/ 2014806 h 1698"/>
              <a:gd name="T48" fmla="*/ 5454649 w 5413"/>
              <a:gd name="T49" fmla="*/ 1666489 h 1698"/>
              <a:gd name="T50" fmla="*/ 5124449 w 5413"/>
              <a:gd name="T51" fmla="*/ 1428419 h 1698"/>
              <a:gd name="T52" fmla="*/ 4730750 w 5413"/>
              <a:gd name="T53" fmla="*/ 1284618 h 1698"/>
              <a:gd name="T54" fmla="*/ 4383087 w 5413"/>
              <a:gd name="T55" fmla="*/ 1174371 h 1698"/>
              <a:gd name="T56" fmla="*/ 3989387 w 5413"/>
              <a:gd name="T57" fmla="*/ 1126438 h 1698"/>
              <a:gd name="T58" fmla="*/ 3436938 w 5413"/>
              <a:gd name="T59" fmla="*/ 1078504 h 1698"/>
              <a:gd name="T60" fmla="*/ 2743200 w 5413"/>
              <a:gd name="T61" fmla="*/ 1016191 h 1698"/>
              <a:gd name="T62" fmla="*/ 2254250 w 5413"/>
              <a:gd name="T63" fmla="*/ 968257 h 1698"/>
              <a:gd name="T64" fmla="*/ 1908175 w 5413"/>
              <a:gd name="T65" fmla="*/ 1126438 h 1698"/>
              <a:gd name="T66" fmla="*/ 1592262 w 5413"/>
              <a:gd name="T67" fmla="*/ 1254260 h 1698"/>
              <a:gd name="T68" fmla="*/ 1293812 w 5413"/>
              <a:gd name="T69" fmla="*/ 1094482 h 1698"/>
              <a:gd name="T70" fmla="*/ 1119187 w 5413"/>
              <a:gd name="T71" fmla="*/ 968257 h 1698"/>
              <a:gd name="T72" fmla="*/ 866775 w 5413"/>
              <a:gd name="T73" fmla="*/ 1048146 h 1698"/>
              <a:gd name="T74" fmla="*/ 615950 w 5413"/>
              <a:gd name="T75" fmla="*/ 1126438 h 1698"/>
              <a:gd name="T76" fmla="*/ 0 w 5413"/>
              <a:gd name="T77" fmla="*/ 1000213 h 1698"/>
              <a:gd name="T78" fmla="*/ 0 w 5413"/>
              <a:gd name="T79" fmla="*/ 95867 h 1698"/>
              <a:gd name="T80" fmla="*/ 111125 w 5413"/>
              <a:gd name="T81" fmla="*/ 63911 h 169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413"/>
              <a:gd name="T124" fmla="*/ 0 h 1698"/>
              <a:gd name="T125" fmla="*/ 5413 w 5413"/>
              <a:gd name="T126" fmla="*/ 1698 h 169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413" h="1698">
                <a:moveTo>
                  <a:pt x="70" y="40"/>
                </a:moveTo>
                <a:lnTo>
                  <a:pt x="358" y="40"/>
                </a:lnTo>
                <a:lnTo>
                  <a:pt x="536" y="99"/>
                </a:lnTo>
                <a:lnTo>
                  <a:pt x="824" y="199"/>
                </a:lnTo>
                <a:lnTo>
                  <a:pt x="1142" y="179"/>
                </a:lnTo>
                <a:lnTo>
                  <a:pt x="1351" y="129"/>
                </a:lnTo>
                <a:lnTo>
                  <a:pt x="1569" y="0"/>
                </a:lnTo>
                <a:lnTo>
                  <a:pt x="1967" y="20"/>
                </a:lnTo>
                <a:lnTo>
                  <a:pt x="2622" y="20"/>
                </a:lnTo>
                <a:lnTo>
                  <a:pt x="2989" y="40"/>
                </a:lnTo>
                <a:lnTo>
                  <a:pt x="3297" y="129"/>
                </a:lnTo>
                <a:lnTo>
                  <a:pt x="3675" y="278"/>
                </a:lnTo>
                <a:lnTo>
                  <a:pt x="4022" y="427"/>
                </a:lnTo>
                <a:lnTo>
                  <a:pt x="4370" y="646"/>
                </a:lnTo>
                <a:lnTo>
                  <a:pt x="4668" y="854"/>
                </a:lnTo>
                <a:lnTo>
                  <a:pt x="4916" y="1023"/>
                </a:lnTo>
                <a:lnTo>
                  <a:pt x="5303" y="1192"/>
                </a:lnTo>
                <a:lnTo>
                  <a:pt x="5413" y="1241"/>
                </a:lnTo>
                <a:lnTo>
                  <a:pt x="5413" y="1698"/>
                </a:lnTo>
                <a:lnTo>
                  <a:pt x="5244" y="1668"/>
                </a:lnTo>
                <a:lnTo>
                  <a:pt x="4747" y="1619"/>
                </a:lnTo>
                <a:lnTo>
                  <a:pt x="4390" y="1539"/>
                </a:lnTo>
                <a:lnTo>
                  <a:pt x="4062" y="1420"/>
                </a:lnTo>
                <a:lnTo>
                  <a:pt x="3774" y="1261"/>
                </a:lnTo>
                <a:lnTo>
                  <a:pt x="3436" y="1043"/>
                </a:lnTo>
                <a:lnTo>
                  <a:pt x="3228" y="894"/>
                </a:lnTo>
                <a:lnTo>
                  <a:pt x="2980" y="804"/>
                </a:lnTo>
                <a:lnTo>
                  <a:pt x="2761" y="735"/>
                </a:lnTo>
                <a:lnTo>
                  <a:pt x="2513" y="705"/>
                </a:lnTo>
                <a:lnTo>
                  <a:pt x="2165" y="675"/>
                </a:lnTo>
                <a:lnTo>
                  <a:pt x="1728" y="636"/>
                </a:lnTo>
                <a:lnTo>
                  <a:pt x="1420" y="606"/>
                </a:lnTo>
                <a:lnTo>
                  <a:pt x="1202" y="705"/>
                </a:lnTo>
                <a:lnTo>
                  <a:pt x="1003" y="785"/>
                </a:lnTo>
                <a:lnTo>
                  <a:pt x="815" y="685"/>
                </a:lnTo>
                <a:lnTo>
                  <a:pt x="705" y="606"/>
                </a:lnTo>
                <a:lnTo>
                  <a:pt x="546" y="656"/>
                </a:lnTo>
                <a:lnTo>
                  <a:pt x="388" y="705"/>
                </a:lnTo>
                <a:lnTo>
                  <a:pt x="0" y="626"/>
                </a:lnTo>
                <a:lnTo>
                  <a:pt x="0" y="60"/>
                </a:lnTo>
                <a:lnTo>
                  <a:pt x="70" y="40"/>
                </a:lnTo>
                <a:close/>
              </a:path>
            </a:pathLst>
          </a:custGeom>
          <a:solidFill>
            <a:srgbClr val="4FBCFF"/>
          </a:solidFill>
          <a:ln w="9525">
            <a:noFill/>
            <a:round/>
            <a:headEnd/>
            <a:tailEnd/>
          </a:ln>
        </p:spPr>
        <p:txBody>
          <a:bodyPr/>
          <a:lstStyle/>
          <a:p>
            <a:endParaRPr lang="en-US" dirty="0"/>
          </a:p>
        </p:txBody>
      </p:sp>
      <p:sp>
        <p:nvSpPr>
          <p:cNvPr id="13318" name="Freeform 6"/>
          <p:cNvSpPr>
            <a:spLocks/>
          </p:cNvSpPr>
          <p:nvPr/>
        </p:nvSpPr>
        <p:spPr bwMode="auto">
          <a:xfrm>
            <a:off x="373063" y="3700463"/>
            <a:ext cx="8577262" cy="2030412"/>
          </a:xfrm>
          <a:custGeom>
            <a:avLst/>
            <a:gdLst>
              <a:gd name="T0" fmla="*/ 2333625 w 5403"/>
              <a:gd name="T1" fmla="*/ 0 h 1271"/>
              <a:gd name="T2" fmla="*/ 3421063 w 5403"/>
              <a:gd name="T3" fmla="*/ 78277 h 1271"/>
              <a:gd name="T4" fmla="*/ 4398962 w 5403"/>
              <a:gd name="T5" fmla="*/ 206076 h 1271"/>
              <a:gd name="T6" fmla="*/ 4746625 w 5403"/>
              <a:gd name="T7" fmla="*/ 269976 h 1271"/>
              <a:gd name="T8" fmla="*/ 5265737 w 5403"/>
              <a:gd name="T9" fmla="*/ 492027 h 1271"/>
              <a:gd name="T10" fmla="*/ 5645149 w 5403"/>
              <a:gd name="T11" fmla="*/ 808331 h 1271"/>
              <a:gd name="T12" fmla="*/ 6259511 w 5403"/>
              <a:gd name="T13" fmla="*/ 1174156 h 1271"/>
              <a:gd name="T14" fmla="*/ 6780213 w 5403"/>
              <a:gd name="T15" fmla="*/ 1412183 h 1271"/>
              <a:gd name="T16" fmla="*/ 7267575 w 5403"/>
              <a:gd name="T17" fmla="*/ 1522409 h 1271"/>
              <a:gd name="T18" fmla="*/ 8577262 w 5403"/>
              <a:gd name="T19" fmla="*/ 1728486 h 1271"/>
              <a:gd name="T20" fmla="*/ 8577262 w 5403"/>
              <a:gd name="T21" fmla="*/ 2030412 h 1271"/>
              <a:gd name="T22" fmla="*/ 7961312 w 5403"/>
              <a:gd name="T23" fmla="*/ 2030412 h 1271"/>
              <a:gd name="T24" fmla="*/ 7016750 w 5403"/>
              <a:gd name="T25" fmla="*/ 1998462 h 1271"/>
              <a:gd name="T26" fmla="*/ 6291261 w 5403"/>
              <a:gd name="T27" fmla="*/ 1950537 h 1271"/>
              <a:gd name="T28" fmla="*/ 5722937 w 5403"/>
              <a:gd name="T29" fmla="*/ 1840311 h 1271"/>
              <a:gd name="T30" fmla="*/ 4919662 w 5403"/>
              <a:gd name="T31" fmla="*/ 1538384 h 1271"/>
              <a:gd name="T32" fmla="*/ 4194175 w 5403"/>
              <a:gd name="T33" fmla="*/ 1190131 h 1271"/>
              <a:gd name="T34" fmla="*/ 3516313 w 5403"/>
              <a:gd name="T35" fmla="*/ 952105 h 1271"/>
              <a:gd name="T36" fmla="*/ 2917825 w 5403"/>
              <a:gd name="T37" fmla="*/ 792356 h 1271"/>
              <a:gd name="T38" fmla="*/ 2538412 w 5403"/>
              <a:gd name="T39" fmla="*/ 730054 h 1271"/>
              <a:gd name="T40" fmla="*/ 1514475 w 5403"/>
              <a:gd name="T41" fmla="*/ 634204 h 1271"/>
              <a:gd name="T42" fmla="*/ 536575 w 5403"/>
              <a:gd name="T43" fmla="*/ 538355 h 1271"/>
              <a:gd name="T44" fmla="*/ 0 w 5403"/>
              <a:gd name="T45" fmla="*/ 492027 h 1271"/>
              <a:gd name="T46" fmla="*/ 0 w 5403"/>
              <a:gd name="T47" fmla="*/ 0 h 1271"/>
              <a:gd name="T48" fmla="*/ 568325 w 5403"/>
              <a:gd name="T49" fmla="*/ 126202 h 1271"/>
              <a:gd name="T50" fmla="*/ 1009650 w 5403"/>
              <a:gd name="T51" fmla="*/ 15975 h 1271"/>
              <a:gd name="T52" fmla="*/ 1135062 w 5403"/>
              <a:gd name="T53" fmla="*/ 0 h 1271"/>
              <a:gd name="T54" fmla="*/ 1655763 w 5403"/>
              <a:gd name="T55" fmla="*/ 254001 h 1271"/>
              <a:gd name="T56" fmla="*/ 2192337 w 5403"/>
              <a:gd name="T57" fmla="*/ 47925 h 1271"/>
              <a:gd name="T58" fmla="*/ 2333625 w 5403"/>
              <a:gd name="T59" fmla="*/ 0 h 127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5403"/>
              <a:gd name="T91" fmla="*/ 0 h 1271"/>
              <a:gd name="T92" fmla="*/ 5403 w 5403"/>
              <a:gd name="T93" fmla="*/ 1271 h 127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5403" h="1271">
                <a:moveTo>
                  <a:pt x="1470" y="0"/>
                </a:moveTo>
                <a:lnTo>
                  <a:pt x="2155" y="49"/>
                </a:lnTo>
                <a:lnTo>
                  <a:pt x="2771" y="129"/>
                </a:lnTo>
                <a:lnTo>
                  <a:pt x="2990" y="169"/>
                </a:lnTo>
                <a:lnTo>
                  <a:pt x="3317" y="308"/>
                </a:lnTo>
                <a:lnTo>
                  <a:pt x="3556" y="506"/>
                </a:lnTo>
                <a:lnTo>
                  <a:pt x="3943" y="735"/>
                </a:lnTo>
                <a:lnTo>
                  <a:pt x="4271" y="884"/>
                </a:lnTo>
                <a:lnTo>
                  <a:pt x="4578" y="953"/>
                </a:lnTo>
                <a:lnTo>
                  <a:pt x="5403" y="1082"/>
                </a:lnTo>
                <a:lnTo>
                  <a:pt x="5403" y="1271"/>
                </a:lnTo>
                <a:lnTo>
                  <a:pt x="5015" y="1271"/>
                </a:lnTo>
                <a:lnTo>
                  <a:pt x="4420" y="1251"/>
                </a:lnTo>
                <a:lnTo>
                  <a:pt x="3963" y="1221"/>
                </a:lnTo>
                <a:lnTo>
                  <a:pt x="3605" y="1152"/>
                </a:lnTo>
                <a:lnTo>
                  <a:pt x="3099" y="963"/>
                </a:lnTo>
                <a:lnTo>
                  <a:pt x="2642" y="745"/>
                </a:lnTo>
                <a:lnTo>
                  <a:pt x="2215" y="596"/>
                </a:lnTo>
                <a:lnTo>
                  <a:pt x="1838" y="496"/>
                </a:lnTo>
                <a:lnTo>
                  <a:pt x="1599" y="457"/>
                </a:lnTo>
                <a:lnTo>
                  <a:pt x="954" y="397"/>
                </a:lnTo>
                <a:lnTo>
                  <a:pt x="338" y="337"/>
                </a:lnTo>
                <a:lnTo>
                  <a:pt x="0" y="308"/>
                </a:lnTo>
                <a:lnTo>
                  <a:pt x="0" y="0"/>
                </a:lnTo>
                <a:lnTo>
                  <a:pt x="358" y="79"/>
                </a:lnTo>
                <a:lnTo>
                  <a:pt x="636" y="10"/>
                </a:lnTo>
                <a:lnTo>
                  <a:pt x="715" y="0"/>
                </a:lnTo>
                <a:lnTo>
                  <a:pt x="1043" y="159"/>
                </a:lnTo>
                <a:lnTo>
                  <a:pt x="1381" y="30"/>
                </a:lnTo>
                <a:lnTo>
                  <a:pt x="1470" y="0"/>
                </a:lnTo>
                <a:close/>
              </a:path>
            </a:pathLst>
          </a:custGeom>
          <a:solidFill>
            <a:srgbClr val="99FF99"/>
          </a:solidFill>
          <a:ln w="9525">
            <a:noFill/>
            <a:round/>
            <a:headEnd/>
            <a:tailEnd/>
          </a:ln>
        </p:spPr>
        <p:txBody>
          <a:bodyPr/>
          <a:lstStyle/>
          <a:p>
            <a:endParaRPr lang="en-US" dirty="0"/>
          </a:p>
        </p:txBody>
      </p:sp>
      <p:sp>
        <p:nvSpPr>
          <p:cNvPr id="325639" name="Freeform 7"/>
          <p:cNvSpPr>
            <a:spLocks/>
          </p:cNvSpPr>
          <p:nvPr/>
        </p:nvSpPr>
        <p:spPr bwMode="auto">
          <a:xfrm>
            <a:off x="395288" y="4195763"/>
            <a:ext cx="8561387" cy="1511300"/>
          </a:xfrm>
          <a:custGeom>
            <a:avLst/>
            <a:gdLst>
              <a:gd name="T0" fmla="*/ 0 w 5393"/>
              <a:gd name="T1" fmla="*/ 0 h 1309"/>
              <a:gd name="T2" fmla="*/ 1225550 w 5393"/>
              <a:gd name="T3" fmla="*/ 106218 h 1309"/>
              <a:gd name="T4" fmla="*/ 2722562 w 5393"/>
              <a:gd name="T5" fmla="*/ 257464 h 1309"/>
              <a:gd name="T6" fmla="*/ 3511550 w 5393"/>
              <a:gd name="T7" fmla="*/ 453736 h 1309"/>
              <a:gd name="T8" fmla="*/ 4425950 w 5393"/>
              <a:gd name="T9" fmla="*/ 816264 h 1309"/>
              <a:gd name="T10" fmla="*/ 5548312 w 5393"/>
              <a:gd name="T11" fmla="*/ 1315027 h 1309"/>
              <a:gd name="T12" fmla="*/ 6046787 w 5393"/>
              <a:gd name="T13" fmla="*/ 1421245 h 1309"/>
              <a:gd name="T14" fmla="*/ 7273925 w 5393"/>
              <a:gd name="T15" fmla="*/ 1511300 h 1309"/>
              <a:gd name="T16" fmla="*/ 8561387 w 5393"/>
              <a:gd name="T17" fmla="*/ 1511300 h 130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93"/>
              <a:gd name="T28" fmla="*/ 0 h 1309"/>
              <a:gd name="T29" fmla="*/ 5393 w 5393"/>
              <a:gd name="T30" fmla="*/ 1309 h 130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93" h="1309">
                <a:moveTo>
                  <a:pt x="0" y="0"/>
                </a:moveTo>
                <a:lnTo>
                  <a:pt x="772" y="92"/>
                </a:lnTo>
                <a:lnTo>
                  <a:pt x="1715" y="223"/>
                </a:lnTo>
                <a:lnTo>
                  <a:pt x="2212" y="393"/>
                </a:lnTo>
                <a:lnTo>
                  <a:pt x="2788" y="707"/>
                </a:lnTo>
                <a:lnTo>
                  <a:pt x="3495" y="1139"/>
                </a:lnTo>
                <a:lnTo>
                  <a:pt x="3809" y="1231"/>
                </a:lnTo>
                <a:lnTo>
                  <a:pt x="4582" y="1309"/>
                </a:lnTo>
                <a:lnTo>
                  <a:pt x="5393" y="1309"/>
                </a:lnTo>
              </a:path>
            </a:pathLst>
          </a:custGeom>
          <a:noFill/>
          <a:ln w="76200" cmpd="sng">
            <a:solidFill>
              <a:srgbClr val="FFFF00"/>
            </a:solidFill>
            <a:round/>
            <a:headEnd/>
            <a:tailEnd/>
          </a:ln>
        </p:spPr>
        <p:txBody>
          <a:bodyPr/>
          <a:lstStyle/>
          <a:p>
            <a:endParaRPr lang="en-US" dirty="0"/>
          </a:p>
        </p:txBody>
      </p:sp>
      <p:sp>
        <p:nvSpPr>
          <p:cNvPr id="13320" name="Freeform 8"/>
          <p:cNvSpPr>
            <a:spLocks/>
          </p:cNvSpPr>
          <p:nvPr/>
        </p:nvSpPr>
        <p:spPr bwMode="auto">
          <a:xfrm>
            <a:off x="7024688" y="4981575"/>
            <a:ext cx="1495425" cy="317500"/>
          </a:xfrm>
          <a:custGeom>
            <a:avLst/>
            <a:gdLst>
              <a:gd name="T0" fmla="*/ 0 w 942"/>
              <a:gd name="T1" fmla="*/ 0 h 275"/>
              <a:gd name="T2" fmla="*/ 498475 w 942"/>
              <a:gd name="T3" fmla="*/ 45027 h 275"/>
              <a:gd name="T4" fmla="*/ 914400 w 942"/>
              <a:gd name="T5" fmla="*/ 121227 h 275"/>
              <a:gd name="T6" fmla="*/ 1495425 w 942"/>
              <a:gd name="T7" fmla="*/ 317500 h 275"/>
              <a:gd name="T8" fmla="*/ 0 60000 65536"/>
              <a:gd name="T9" fmla="*/ 0 60000 65536"/>
              <a:gd name="T10" fmla="*/ 0 60000 65536"/>
              <a:gd name="T11" fmla="*/ 0 60000 65536"/>
              <a:gd name="T12" fmla="*/ 0 w 942"/>
              <a:gd name="T13" fmla="*/ 0 h 275"/>
              <a:gd name="T14" fmla="*/ 942 w 942"/>
              <a:gd name="T15" fmla="*/ 275 h 275"/>
            </a:gdLst>
            <a:ahLst/>
            <a:cxnLst>
              <a:cxn ang="T8">
                <a:pos x="T0" y="T1"/>
              </a:cxn>
              <a:cxn ang="T9">
                <a:pos x="T2" y="T3"/>
              </a:cxn>
              <a:cxn ang="T10">
                <a:pos x="T4" y="T5"/>
              </a:cxn>
              <a:cxn ang="T11">
                <a:pos x="T6" y="T7"/>
              </a:cxn>
            </a:cxnLst>
            <a:rect l="T12" t="T13" r="T14" b="T15"/>
            <a:pathLst>
              <a:path w="942" h="275">
                <a:moveTo>
                  <a:pt x="0" y="0"/>
                </a:moveTo>
                <a:lnTo>
                  <a:pt x="314" y="39"/>
                </a:lnTo>
                <a:lnTo>
                  <a:pt x="576" y="105"/>
                </a:lnTo>
                <a:lnTo>
                  <a:pt x="942" y="275"/>
                </a:lnTo>
              </a:path>
            </a:pathLst>
          </a:custGeom>
          <a:noFill/>
          <a:ln w="38100" cmpd="sng">
            <a:solidFill>
              <a:srgbClr val="FF0000"/>
            </a:solidFill>
            <a:round/>
            <a:headEnd type="triangle" w="med" len="med"/>
            <a:tailEnd type="triangle" w="med" len="med"/>
          </a:ln>
        </p:spPr>
        <p:txBody>
          <a:bodyPr/>
          <a:lstStyle/>
          <a:p>
            <a:endParaRPr lang="en-US" dirty="0"/>
          </a:p>
        </p:txBody>
      </p:sp>
      <p:sp>
        <p:nvSpPr>
          <p:cNvPr id="13321" name="Freeform 9"/>
          <p:cNvSpPr>
            <a:spLocks/>
          </p:cNvSpPr>
          <p:nvPr/>
        </p:nvSpPr>
        <p:spPr bwMode="auto">
          <a:xfrm>
            <a:off x="6711950" y="4830763"/>
            <a:ext cx="2265363" cy="530225"/>
          </a:xfrm>
          <a:custGeom>
            <a:avLst/>
            <a:gdLst>
              <a:gd name="T0" fmla="*/ 0 w 1427"/>
              <a:gd name="T1" fmla="*/ 0 h 458"/>
              <a:gd name="T2" fmla="*/ 603250 w 1427"/>
              <a:gd name="T3" fmla="*/ 15050 h 458"/>
              <a:gd name="T4" fmla="*/ 1350963 w 1427"/>
              <a:gd name="T5" fmla="*/ 151658 h 458"/>
              <a:gd name="T6" fmla="*/ 1892301 w 1427"/>
              <a:gd name="T7" fmla="*/ 348467 h 458"/>
              <a:gd name="T8" fmla="*/ 2265363 w 1427"/>
              <a:gd name="T9" fmla="*/ 530225 h 458"/>
              <a:gd name="T10" fmla="*/ 0 60000 65536"/>
              <a:gd name="T11" fmla="*/ 0 60000 65536"/>
              <a:gd name="T12" fmla="*/ 0 60000 65536"/>
              <a:gd name="T13" fmla="*/ 0 60000 65536"/>
              <a:gd name="T14" fmla="*/ 0 60000 65536"/>
              <a:gd name="T15" fmla="*/ 0 w 1427"/>
              <a:gd name="T16" fmla="*/ 0 h 458"/>
              <a:gd name="T17" fmla="*/ 1427 w 1427"/>
              <a:gd name="T18" fmla="*/ 458 h 458"/>
            </a:gdLst>
            <a:ahLst/>
            <a:cxnLst>
              <a:cxn ang="T10">
                <a:pos x="T0" y="T1"/>
              </a:cxn>
              <a:cxn ang="T11">
                <a:pos x="T2" y="T3"/>
              </a:cxn>
              <a:cxn ang="T12">
                <a:pos x="T4" y="T5"/>
              </a:cxn>
              <a:cxn ang="T13">
                <a:pos x="T6" y="T7"/>
              </a:cxn>
              <a:cxn ang="T14">
                <a:pos x="T8" y="T9"/>
              </a:cxn>
            </a:cxnLst>
            <a:rect l="T15" t="T16" r="T17" b="T18"/>
            <a:pathLst>
              <a:path w="1427" h="458">
                <a:moveTo>
                  <a:pt x="0" y="0"/>
                </a:moveTo>
                <a:lnTo>
                  <a:pt x="380" y="13"/>
                </a:lnTo>
                <a:lnTo>
                  <a:pt x="851" y="131"/>
                </a:lnTo>
                <a:lnTo>
                  <a:pt x="1192" y="301"/>
                </a:lnTo>
                <a:lnTo>
                  <a:pt x="1427" y="458"/>
                </a:lnTo>
              </a:path>
            </a:pathLst>
          </a:custGeom>
          <a:noFill/>
          <a:ln w="38100" cmpd="sng">
            <a:solidFill>
              <a:srgbClr val="FF0000"/>
            </a:solidFill>
            <a:round/>
            <a:headEnd type="triangle" w="med" len="med"/>
            <a:tailEnd type="triangle" w="med" len="med"/>
          </a:ln>
        </p:spPr>
        <p:txBody>
          <a:bodyPr/>
          <a:lstStyle/>
          <a:p>
            <a:endParaRPr lang="en-US" dirty="0"/>
          </a:p>
        </p:txBody>
      </p:sp>
      <p:sp>
        <p:nvSpPr>
          <p:cNvPr id="13322" name="Freeform 10"/>
          <p:cNvSpPr>
            <a:spLocks/>
          </p:cNvSpPr>
          <p:nvPr/>
        </p:nvSpPr>
        <p:spPr bwMode="auto">
          <a:xfrm>
            <a:off x="4322763" y="3773488"/>
            <a:ext cx="3138487" cy="1041400"/>
          </a:xfrm>
          <a:custGeom>
            <a:avLst/>
            <a:gdLst>
              <a:gd name="T0" fmla="*/ 0 w 1977"/>
              <a:gd name="T1" fmla="*/ 0 h 903"/>
              <a:gd name="T2" fmla="*/ 706437 w 1977"/>
              <a:gd name="T3" fmla="*/ 44977 h 903"/>
              <a:gd name="T4" fmla="*/ 1350962 w 1977"/>
              <a:gd name="T5" fmla="*/ 256025 h 903"/>
              <a:gd name="T6" fmla="*/ 2016125 w 1977"/>
              <a:gd name="T7" fmla="*/ 618151 h 903"/>
              <a:gd name="T8" fmla="*/ 2514600 w 1977"/>
              <a:gd name="T9" fmla="*/ 890322 h 903"/>
              <a:gd name="T10" fmla="*/ 3138487 w 1977"/>
              <a:gd name="T11" fmla="*/ 1041400 h 903"/>
              <a:gd name="T12" fmla="*/ 0 60000 65536"/>
              <a:gd name="T13" fmla="*/ 0 60000 65536"/>
              <a:gd name="T14" fmla="*/ 0 60000 65536"/>
              <a:gd name="T15" fmla="*/ 0 60000 65536"/>
              <a:gd name="T16" fmla="*/ 0 60000 65536"/>
              <a:gd name="T17" fmla="*/ 0 60000 65536"/>
              <a:gd name="T18" fmla="*/ 0 w 1977"/>
              <a:gd name="T19" fmla="*/ 0 h 903"/>
              <a:gd name="T20" fmla="*/ 1977 w 1977"/>
              <a:gd name="T21" fmla="*/ 903 h 903"/>
            </a:gdLst>
            <a:ahLst/>
            <a:cxnLst>
              <a:cxn ang="T12">
                <a:pos x="T0" y="T1"/>
              </a:cxn>
              <a:cxn ang="T13">
                <a:pos x="T2" y="T3"/>
              </a:cxn>
              <a:cxn ang="T14">
                <a:pos x="T4" y="T5"/>
              </a:cxn>
              <a:cxn ang="T15">
                <a:pos x="T6" y="T7"/>
              </a:cxn>
              <a:cxn ang="T16">
                <a:pos x="T8" y="T9"/>
              </a:cxn>
              <a:cxn ang="T17">
                <a:pos x="T10" y="T11"/>
              </a:cxn>
            </a:cxnLst>
            <a:rect l="T18" t="T19" r="T20" b="T21"/>
            <a:pathLst>
              <a:path w="1977" h="903">
                <a:moveTo>
                  <a:pt x="0" y="0"/>
                </a:moveTo>
                <a:lnTo>
                  <a:pt x="445" y="39"/>
                </a:lnTo>
                <a:lnTo>
                  <a:pt x="851" y="222"/>
                </a:lnTo>
                <a:lnTo>
                  <a:pt x="1270" y="536"/>
                </a:lnTo>
                <a:lnTo>
                  <a:pt x="1584" y="772"/>
                </a:lnTo>
                <a:lnTo>
                  <a:pt x="1977" y="903"/>
                </a:lnTo>
              </a:path>
            </a:pathLst>
          </a:custGeom>
          <a:noFill/>
          <a:ln w="38100" cmpd="sng">
            <a:solidFill>
              <a:srgbClr val="FF0000"/>
            </a:solidFill>
            <a:round/>
            <a:headEnd type="triangle" w="med" len="med"/>
            <a:tailEnd type="triangle" w="med" len="med"/>
          </a:ln>
        </p:spPr>
        <p:txBody>
          <a:bodyPr/>
          <a:lstStyle/>
          <a:p>
            <a:endParaRPr lang="en-US" dirty="0"/>
          </a:p>
        </p:txBody>
      </p:sp>
      <p:sp>
        <p:nvSpPr>
          <p:cNvPr id="13323" name="Line 11"/>
          <p:cNvSpPr>
            <a:spLocks noChangeShapeType="1"/>
          </p:cNvSpPr>
          <p:nvPr/>
        </p:nvSpPr>
        <p:spPr bwMode="auto">
          <a:xfrm>
            <a:off x="603250" y="3711575"/>
            <a:ext cx="685800" cy="1588"/>
          </a:xfrm>
          <a:prstGeom prst="line">
            <a:avLst/>
          </a:prstGeom>
          <a:noFill/>
          <a:ln w="38100">
            <a:solidFill>
              <a:srgbClr val="FF0000"/>
            </a:solidFill>
            <a:round/>
            <a:headEnd type="triangle" w="med" len="med"/>
            <a:tailEnd type="triangle" w="med" len="med"/>
          </a:ln>
        </p:spPr>
        <p:txBody>
          <a:bodyPr/>
          <a:lstStyle/>
          <a:p>
            <a:endParaRPr lang="en-US" dirty="0"/>
          </a:p>
        </p:txBody>
      </p:sp>
      <p:sp>
        <p:nvSpPr>
          <p:cNvPr id="13324" name="Line 12"/>
          <p:cNvSpPr>
            <a:spLocks noChangeShapeType="1"/>
          </p:cNvSpPr>
          <p:nvPr/>
        </p:nvSpPr>
        <p:spPr bwMode="auto">
          <a:xfrm>
            <a:off x="1704975" y="3727450"/>
            <a:ext cx="727075" cy="14288"/>
          </a:xfrm>
          <a:prstGeom prst="line">
            <a:avLst/>
          </a:prstGeom>
          <a:noFill/>
          <a:ln w="38100">
            <a:solidFill>
              <a:srgbClr val="FF0000"/>
            </a:solidFill>
            <a:round/>
            <a:headEnd type="triangle" w="med" len="med"/>
            <a:tailEnd type="triangle" w="med" len="med"/>
          </a:ln>
        </p:spPr>
        <p:txBody>
          <a:bodyPr/>
          <a:lstStyle/>
          <a:p>
            <a:endParaRPr lang="en-US" dirty="0"/>
          </a:p>
        </p:txBody>
      </p:sp>
      <p:sp>
        <p:nvSpPr>
          <p:cNvPr id="13325" name="Freeform 13"/>
          <p:cNvSpPr>
            <a:spLocks/>
          </p:cNvSpPr>
          <p:nvPr/>
        </p:nvSpPr>
        <p:spPr bwMode="auto">
          <a:xfrm>
            <a:off x="519113" y="3621088"/>
            <a:ext cx="7689850" cy="1330325"/>
          </a:xfrm>
          <a:custGeom>
            <a:avLst/>
            <a:gdLst>
              <a:gd name="T0" fmla="*/ 0 w 4844"/>
              <a:gd name="T1" fmla="*/ 15012 h 1152"/>
              <a:gd name="T2" fmla="*/ 1206500 w 4844"/>
              <a:gd name="T3" fmla="*/ 0 h 1152"/>
              <a:gd name="T4" fmla="*/ 2390775 w 4844"/>
              <a:gd name="T5" fmla="*/ 0 h 1152"/>
              <a:gd name="T6" fmla="*/ 3595688 w 4844"/>
              <a:gd name="T7" fmla="*/ 60049 h 1152"/>
              <a:gd name="T8" fmla="*/ 4468812 w 4844"/>
              <a:gd name="T9" fmla="*/ 75062 h 1152"/>
              <a:gd name="T10" fmla="*/ 5237162 w 4844"/>
              <a:gd name="T11" fmla="*/ 196315 h 1152"/>
              <a:gd name="T12" fmla="*/ 6069012 w 4844"/>
              <a:gd name="T13" fmla="*/ 650150 h 1152"/>
              <a:gd name="T14" fmla="*/ 6796088 w 4844"/>
              <a:gd name="T15" fmla="*/ 982731 h 1152"/>
              <a:gd name="T16" fmla="*/ 7689850 w 4844"/>
              <a:gd name="T17" fmla="*/ 1330325 h 115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844"/>
              <a:gd name="T28" fmla="*/ 0 h 1152"/>
              <a:gd name="T29" fmla="*/ 4844 w 4844"/>
              <a:gd name="T30" fmla="*/ 1152 h 115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844" h="1152">
                <a:moveTo>
                  <a:pt x="0" y="13"/>
                </a:moveTo>
                <a:lnTo>
                  <a:pt x="760" y="0"/>
                </a:lnTo>
                <a:lnTo>
                  <a:pt x="1506" y="0"/>
                </a:lnTo>
                <a:lnTo>
                  <a:pt x="2265" y="52"/>
                </a:lnTo>
                <a:lnTo>
                  <a:pt x="2815" y="65"/>
                </a:lnTo>
                <a:lnTo>
                  <a:pt x="3299" y="170"/>
                </a:lnTo>
                <a:lnTo>
                  <a:pt x="3823" y="563"/>
                </a:lnTo>
                <a:lnTo>
                  <a:pt x="4281" y="851"/>
                </a:lnTo>
                <a:lnTo>
                  <a:pt x="4844" y="1152"/>
                </a:lnTo>
              </a:path>
            </a:pathLst>
          </a:custGeom>
          <a:noFill/>
          <a:ln w="38100" cmpd="sng">
            <a:solidFill>
              <a:srgbClr val="FF0000"/>
            </a:solidFill>
            <a:round/>
            <a:headEnd type="triangle" w="med" len="med"/>
            <a:tailEnd type="triangle" w="med" len="med"/>
          </a:ln>
        </p:spPr>
        <p:txBody>
          <a:bodyPr/>
          <a:lstStyle/>
          <a:p>
            <a:endParaRPr lang="en-US" dirty="0"/>
          </a:p>
        </p:txBody>
      </p:sp>
      <p:sp>
        <p:nvSpPr>
          <p:cNvPr id="13326" name="Freeform 14"/>
          <p:cNvSpPr>
            <a:spLocks/>
          </p:cNvSpPr>
          <p:nvPr/>
        </p:nvSpPr>
        <p:spPr bwMode="auto">
          <a:xfrm>
            <a:off x="477838" y="3363913"/>
            <a:ext cx="3200400" cy="227012"/>
          </a:xfrm>
          <a:custGeom>
            <a:avLst/>
            <a:gdLst>
              <a:gd name="T0" fmla="*/ 0 w 2016"/>
              <a:gd name="T1" fmla="*/ 0 h 197"/>
              <a:gd name="T2" fmla="*/ 769938 w 2016"/>
              <a:gd name="T3" fmla="*/ 14980 h 197"/>
              <a:gd name="T4" fmla="*/ 1579563 w 2016"/>
              <a:gd name="T5" fmla="*/ 61074 h 197"/>
              <a:gd name="T6" fmla="*/ 2473325 w 2016"/>
              <a:gd name="T7" fmla="*/ 150957 h 197"/>
              <a:gd name="T8" fmla="*/ 3200400 w 2016"/>
              <a:gd name="T9" fmla="*/ 227012 h 197"/>
              <a:gd name="T10" fmla="*/ 0 60000 65536"/>
              <a:gd name="T11" fmla="*/ 0 60000 65536"/>
              <a:gd name="T12" fmla="*/ 0 60000 65536"/>
              <a:gd name="T13" fmla="*/ 0 60000 65536"/>
              <a:gd name="T14" fmla="*/ 0 60000 65536"/>
              <a:gd name="T15" fmla="*/ 0 w 2016"/>
              <a:gd name="T16" fmla="*/ 0 h 197"/>
              <a:gd name="T17" fmla="*/ 2016 w 2016"/>
              <a:gd name="T18" fmla="*/ 197 h 197"/>
            </a:gdLst>
            <a:ahLst/>
            <a:cxnLst>
              <a:cxn ang="T10">
                <a:pos x="T0" y="T1"/>
              </a:cxn>
              <a:cxn ang="T11">
                <a:pos x="T2" y="T3"/>
              </a:cxn>
              <a:cxn ang="T12">
                <a:pos x="T4" y="T5"/>
              </a:cxn>
              <a:cxn ang="T13">
                <a:pos x="T6" y="T7"/>
              </a:cxn>
              <a:cxn ang="T14">
                <a:pos x="T8" y="T9"/>
              </a:cxn>
            </a:cxnLst>
            <a:rect l="T15" t="T16" r="T17" b="T18"/>
            <a:pathLst>
              <a:path w="2016" h="197">
                <a:moveTo>
                  <a:pt x="0" y="0"/>
                </a:moveTo>
                <a:lnTo>
                  <a:pt x="485" y="13"/>
                </a:lnTo>
                <a:lnTo>
                  <a:pt x="995" y="53"/>
                </a:lnTo>
                <a:lnTo>
                  <a:pt x="1558" y="131"/>
                </a:lnTo>
                <a:lnTo>
                  <a:pt x="2016" y="197"/>
                </a:lnTo>
              </a:path>
            </a:pathLst>
          </a:custGeom>
          <a:noFill/>
          <a:ln w="38100" cmpd="sng">
            <a:solidFill>
              <a:srgbClr val="FF0000"/>
            </a:solidFill>
            <a:round/>
            <a:headEnd type="none" w="med" len="med"/>
            <a:tailEnd type="triangle" w="med" len="med"/>
          </a:ln>
        </p:spPr>
        <p:txBody>
          <a:bodyPr/>
          <a:lstStyle/>
          <a:p>
            <a:endParaRPr lang="en-US" dirty="0"/>
          </a:p>
        </p:txBody>
      </p:sp>
      <p:sp>
        <p:nvSpPr>
          <p:cNvPr id="13327" name="Freeform 15"/>
          <p:cNvSpPr>
            <a:spLocks/>
          </p:cNvSpPr>
          <p:nvPr/>
        </p:nvSpPr>
        <p:spPr bwMode="auto">
          <a:xfrm>
            <a:off x="457200" y="3151188"/>
            <a:ext cx="4135438" cy="469900"/>
          </a:xfrm>
          <a:custGeom>
            <a:avLst/>
            <a:gdLst>
              <a:gd name="T0" fmla="*/ 0 w 2605"/>
              <a:gd name="T1" fmla="*/ 17276 h 408"/>
              <a:gd name="T2" fmla="*/ 125413 w 2605"/>
              <a:gd name="T3" fmla="*/ 2303 h 408"/>
              <a:gd name="T4" fmla="*/ 1641475 w 2605"/>
              <a:gd name="T5" fmla="*/ 77165 h 408"/>
              <a:gd name="T6" fmla="*/ 2763838 w 2605"/>
              <a:gd name="T7" fmla="*/ 138206 h 408"/>
              <a:gd name="T8" fmla="*/ 3346451 w 2605"/>
              <a:gd name="T9" fmla="*/ 243012 h 408"/>
              <a:gd name="T10" fmla="*/ 4135438 w 2605"/>
              <a:gd name="T11" fmla="*/ 469900 h 408"/>
              <a:gd name="T12" fmla="*/ 0 60000 65536"/>
              <a:gd name="T13" fmla="*/ 0 60000 65536"/>
              <a:gd name="T14" fmla="*/ 0 60000 65536"/>
              <a:gd name="T15" fmla="*/ 0 60000 65536"/>
              <a:gd name="T16" fmla="*/ 0 60000 65536"/>
              <a:gd name="T17" fmla="*/ 0 60000 65536"/>
              <a:gd name="T18" fmla="*/ 0 w 2605"/>
              <a:gd name="T19" fmla="*/ 0 h 408"/>
              <a:gd name="T20" fmla="*/ 2605 w 2605"/>
              <a:gd name="T21" fmla="*/ 408 h 408"/>
            </a:gdLst>
            <a:ahLst/>
            <a:cxnLst>
              <a:cxn ang="T12">
                <a:pos x="T0" y="T1"/>
              </a:cxn>
              <a:cxn ang="T13">
                <a:pos x="T2" y="T3"/>
              </a:cxn>
              <a:cxn ang="T14">
                <a:pos x="T4" y="T5"/>
              </a:cxn>
              <a:cxn ang="T15">
                <a:pos x="T6" y="T7"/>
              </a:cxn>
              <a:cxn ang="T16">
                <a:pos x="T8" y="T9"/>
              </a:cxn>
              <a:cxn ang="T17">
                <a:pos x="T10" y="T11"/>
              </a:cxn>
            </a:cxnLst>
            <a:rect l="T18" t="T19" r="T20" b="T21"/>
            <a:pathLst>
              <a:path w="2605" h="408">
                <a:moveTo>
                  <a:pt x="0" y="15"/>
                </a:moveTo>
                <a:cubicBezTo>
                  <a:pt x="61" y="0"/>
                  <a:pt x="34" y="2"/>
                  <a:pt x="79" y="2"/>
                </a:cubicBezTo>
                <a:lnTo>
                  <a:pt x="1034" y="67"/>
                </a:lnTo>
                <a:lnTo>
                  <a:pt x="1741" y="120"/>
                </a:lnTo>
                <a:lnTo>
                  <a:pt x="2108" y="211"/>
                </a:lnTo>
                <a:lnTo>
                  <a:pt x="2605" y="408"/>
                </a:lnTo>
              </a:path>
            </a:pathLst>
          </a:custGeom>
          <a:noFill/>
          <a:ln w="38100" cmpd="sng">
            <a:solidFill>
              <a:srgbClr val="FF0000"/>
            </a:solidFill>
            <a:round/>
            <a:headEnd type="none" w="med" len="med"/>
            <a:tailEnd type="triangle" w="med" len="med"/>
          </a:ln>
        </p:spPr>
        <p:txBody>
          <a:bodyPr/>
          <a:lstStyle/>
          <a:p>
            <a:endParaRPr lang="en-US" dirty="0"/>
          </a:p>
        </p:txBody>
      </p:sp>
      <p:sp>
        <p:nvSpPr>
          <p:cNvPr id="13328" name="Freeform 16"/>
          <p:cNvSpPr>
            <a:spLocks/>
          </p:cNvSpPr>
          <p:nvPr/>
        </p:nvSpPr>
        <p:spPr bwMode="auto">
          <a:xfrm>
            <a:off x="415925" y="2941638"/>
            <a:ext cx="8604250" cy="2130425"/>
          </a:xfrm>
          <a:custGeom>
            <a:avLst/>
            <a:gdLst>
              <a:gd name="T0" fmla="*/ 0 w 5420"/>
              <a:gd name="T1" fmla="*/ 0 h 1845"/>
              <a:gd name="T2" fmla="*/ 1060450 w 5420"/>
              <a:gd name="T3" fmla="*/ 60045 h 1845"/>
              <a:gd name="T4" fmla="*/ 2286000 w 5420"/>
              <a:gd name="T5" fmla="*/ 75056 h 1845"/>
              <a:gd name="T6" fmla="*/ 3387725 w 5420"/>
              <a:gd name="T7" fmla="*/ 120089 h 1845"/>
              <a:gd name="T8" fmla="*/ 4405312 w 5420"/>
              <a:gd name="T9" fmla="*/ 211310 h 1845"/>
              <a:gd name="T10" fmla="*/ 4924425 w 5420"/>
              <a:gd name="T11" fmla="*/ 467654 h 1845"/>
              <a:gd name="T12" fmla="*/ 5299075 w 5420"/>
              <a:gd name="T13" fmla="*/ 680120 h 1845"/>
              <a:gd name="T14" fmla="*/ 5922962 w 5420"/>
              <a:gd name="T15" fmla="*/ 966486 h 1845"/>
              <a:gd name="T16" fmla="*/ 6816726 w 5420"/>
              <a:gd name="T17" fmla="*/ 1450306 h 1845"/>
              <a:gd name="T18" fmla="*/ 7710488 w 5420"/>
              <a:gd name="T19" fmla="*/ 1829048 h 1845"/>
              <a:gd name="T20" fmla="*/ 8604250 w 5420"/>
              <a:gd name="T21" fmla="*/ 2130425 h 184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420"/>
              <a:gd name="T34" fmla="*/ 0 h 1845"/>
              <a:gd name="T35" fmla="*/ 5420 w 5420"/>
              <a:gd name="T36" fmla="*/ 1845 h 184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420" h="1845">
                <a:moveTo>
                  <a:pt x="0" y="0"/>
                </a:moveTo>
                <a:lnTo>
                  <a:pt x="668" y="52"/>
                </a:lnTo>
                <a:lnTo>
                  <a:pt x="1440" y="65"/>
                </a:lnTo>
                <a:lnTo>
                  <a:pt x="2134" y="104"/>
                </a:lnTo>
                <a:lnTo>
                  <a:pt x="2775" y="183"/>
                </a:lnTo>
                <a:lnTo>
                  <a:pt x="3102" y="405"/>
                </a:lnTo>
                <a:lnTo>
                  <a:pt x="3338" y="589"/>
                </a:lnTo>
                <a:lnTo>
                  <a:pt x="3731" y="837"/>
                </a:lnTo>
                <a:lnTo>
                  <a:pt x="4294" y="1256"/>
                </a:lnTo>
                <a:lnTo>
                  <a:pt x="4857" y="1584"/>
                </a:lnTo>
                <a:lnTo>
                  <a:pt x="5420" y="1845"/>
                </a:lnTo>
              </a:path>
            </a:pathLst>
          </a:custGeom>
          <a:noFill/>
          <a:ln w="38100" cmpd="sng">
            <a:solidFill>
              <a:srgbClr val="FF0000"/>
            </a:solidFill>
            <a:round/>
            <a:headEnd/>
            <a:tailEnd/>
          </a:ln>
        </p:spPr>
        <p:txBody>
          <a:bodyPr/>
          <a:lstStyle/>
          <a:p>
            <a:endParaRPr lang="en-US" dirty="0"/>
          </a:p>
        </p:txBody>
      </p:sp>
      <p:sp>
        <p:nvSpPr>
          <p:cNvPr id="13329" name="Freeform 17"/>
          <p:cNvSpPr>
            <a:spLocks/>
          </p:cNvSpPr>
          <p:nvPr/>
        </p:nvSpPr>
        <p:spPr bwMode="auto">
          <a:xfrm>
            <a:off x="2805113" y="2835275"/>
            <a:ext cx="6215062" cy="2071688"/>
          </a:xfrm>
          <a:custGeom>
            <a:avLst/>
            <a:gdLst>
              <a:gd name="T0" fmla="*/ 0 w 3915"/>
              <a:gd name="T1" fmla="*/ 0 h 1793"/>
              <a:gd name="T2" fmla="*/ 957263 w 3915"/>
              <a:gd name="T3" fmla="*/ 30041 h 1793"/>
              <a:gd name="T4" fmla="*/ 1995488 w 3915"/>
              <a:gd name="T5" fmla="*/ 121320 h 1793"/>
              <a:gd name="T6" fmla="*/ 2847975 w 3915"/>
              <a:gd name="T7" fmla="*/ 377826 h 1793"/>
              <a:gd name="T8" fmla="*/ 3657600 w 3915"/>
              <a:gd name="T9" fmla="*/ 816890 h 1793"/>
              <a:gd name="T10" fmla="*/ 4281488 w 3915"/>
              <a:gd name="T11" fmla="*/ 1179695 h 1793"/>
              <a:gd name="T12" fmla="*/ 4946650 w 3915"/>
              <a:gd name="T13" fmla="*/ 1512459 h 1793"/>
              <a:gd name="T14" fmla="*/ 5611812 w 3915"/>
              <a:gd name="T15" fmla="*/ 1860244 h 1793"/>
              <a:gd name="T16" fmla="*/ 6215062 w 3915"/>
              <a:gd name="T17" fmla="*/ 2071688 h 17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915"/>
              <a:gd name="T28" fmla="*/ 0 h 1793"/>
              <a:gd name="T29" fmla="*/ 3915 w 3915"/>
              <a:gd name="T30" fmla="*/ 1793 h 179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915" h="1793">
                <a:moveTo>
                  <a:pt x="0" y="0"/>
                </a:moveTo>
                <a:lnTo>
                  <a:pt x="603" y="26"/>
                </a:lnTo>
                <a:lnTo>
                  <a:pt x="1257" y="105"/>
                </a:lnTo>
                <a:lnTo>
                  <a:pt x="1794" y="327"/>
                </a:lnTo>
                <a:lnTo>
                  <a:pt x="2304" y="707"/>
                </a:lnTo>
                <a:lnTo>
                  <a:pt x="2697" y="1021"/>
                </a:lnTo>
                <a:lnTo>
                  <a:pt x="3116" y="1309"/>
                </a:lnTo>
                <a:lnTo>
                  <a:pt x="3535" y="1610"/>
                </a:lnTo>
                <a:lnTo>
                  <a:pt x="3915" y="1793"/>
                </a:lnTo>
              </a:path>
            </a:pathLst>
          </a:custGeom>
          <a:noFill/>
          <a:ln w="38100" cmpd="sng">
            <a:solidFill>
              <a:srgbClr val="FF0000"/>
            </a:solidFill>
            <a:round/>
            <a:headEnd/>
            <a:tailEnd/>
          </a:ln>
        </p:spPr>
        <p:txBody>
          <a:bodyPr/>
          <a:lstStyle/>
          <a:p>
            <a:endParaRPr lang="en-US" dirty="0"/>
          </a:p>
        </p:txBody>
      </p:sp>
      <p:sp>
        <p:nvSpPr>
          <p:cNvPr id="13330" name="Line 18"/>
          <p:cNvSpPr>
            <a:spLocks noChangeShapeType="1"/>
          </p:cNvSpPr>
          <p:nvPr/>
        </p:nvSpPr>
        <p:spPr bwMode="auto">
          <a:xfrm>
            <a:off x="457200" y="2835275"/>
            <a:ext cx="644525" cy="30163"/>
          </a:xfrm>
          <a:prstGeom prst="line">
            <a:avLst/>
          </a:prstGeom>
          <a:noFill/>
          <a:ln w="38100">
            <a:solidFill>
              <a:srgbClr val="FF0000"/>
            </a:solidFill>
            <a:round/>
            <a:headEnd/>
            <a:tailEnd type="triangle" w="med" len="med"/>
          </a:ln>
        </p:spPr>
        <p:txBody>
          <a:bodyPr/>
          <a:lstStyle/>
          <a:p>
            <a:endParaRPr lang="en-US" dirty="0"/>
          </a:p>
        </p:txBody>
      </p:sp>
      <p:sp>
        <p:nvSpPr>
          <p:cNvPr id="13331" name="Line 19"/>
          <p:cNvSpPr>
            <a:spLocks noChangeShapeType="1"/>
          </p:cNvSpPr>
          <p:nvPr/>
        </p:nvSpPr>
        <p:spPr bwMode="auto">
          <a:xfrm flipV="1">
            <a:off x="1412875" y="2820988"/>
            <a:ext cx="1122363" cy="28575"/>
          </a:xfrm>
          <a:prstGeom prst="line">
            <a:avLst/>
          </a:prstGeom>
          <a:noFill/>
          <a:ln w="38100">
            <a:solidFill>
              <a:srgbClr val="FF0000"/>
            </a:solidFill>
            <a:round/>
            <a:headEnd type="triangle" w="med" len="med"/>
            <a:tailEnd type="triangle" w="med" len="med"/>
          </a:ln>
        </p:spPr>
        <p:txBody>
          <a:bodyPr/>
          <a:lstStyle/>
          <a:p>
            <a:endParaRPr lang="en-US" dirty="0"/>
          </a:p>
        </p:txBody>
      </p:sp>
      <p:sp>
        <p:nvSpPr>
          <p:cNvPr id="13332" name="Freeform 20"/>
          <p:cNvSpPr>
            <a:spLocks/>
          </p:cNvSpPr>
          <p:nvPr/>
        </p:nvSpPr>
        <p:spPr bwMode="auto">
          <a:xfrm>
            <a:off x="3906838" y="2774950"/>
            <a:ext cx="5091112" cy="2009775"/>
          </a:xfrm>
          <a:custGeom>
            <a:avLst/>
            <a:gdLst>
              <a:gd name="T0" fmla="*/ 0 w 3207"/>
              <a:gd name="T1" fmla="*/ 0 h 1741"/>
              <a:gd name="T2" fmla="*/ 665162 w 3207"/>
              <a:gd name="T3" fmla="*/ 45021 h 1741"/>
              <a:gd name="T4" fmla="*/ 1371600 w 3207"/>
              <a:gd name="T5" fmla="*/ 135062 h 1741"/>
              <a:gd name="T6" fmla="*/ 2182812 w 3207"/>
              <a:gd name="T7" fmla="*/ 422503 h 1741"/>
              <a:gd name="T8" fmla="*/ 3076575 w 3207"/>
              <a:gd name="T9" fmla="*/ 891181 h 1741"/>
              <a:gd name="T10" fmla="*/ 3824288 w 3207"/>
              <a:gd name="T11" fmla="*/ 1344852 h 1741"/>
              <a:gd name="T12" fmla="*/ 4427537 w 3207"/>
              <a:gd name="T13" fmla="*/ 1737341 h 1741"/>
              <a:gd name="T14" fmla="*/ 5091112 w 3207"/>
              <a:gd name="T15" fmla="*/ 2009775 h 1741"/>
              <a:gd name="T16" fmla="*/ 0 60000 65536"/>
              <a:gd name="T17" fmla="*/ 0 60000 65536"/>
              <a:gd name="T18" fmla="*/ 0 60000 65536"/>
              <a:gd name="T19" fmla="*/ 0 60000 65536"/>
              <a:gd name="T20" fmla="*/ 0 60000 65536"/>
              <a:gd name="T21" fmla="*/ 0 60000 65536"/>
              <a:gd name="T22" fmla="*/ 0 60000 65536"/>
              <a:gd name="T23" fmla="*/ 0 60000 65536"/>
              <a:gd name="T24" fmla="*/ 0 w 3207"/>
              <a:gd name="T25" fmla="*/ 0 h 1741"/>
              <a:gd name="T26" fmla="*/ 3207 w 3207"/>
              <a:gd name="T27" fmla="*/ 1741 h 174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07" h="1741">
                <a:moveTo>
                  <a:pt x="0" y="0"/>
                </a:moveTo>
                <a:lnTo>
                  <a:pt x="419" y="39"/>
                </a:lnTo>
                <a:lnTo>
                  <a:pt x="864" y="117"/>
                </a:lnTo>
                <a:lnTo>
                  <a:pt x="1375" y="366"/>
                </a:lnTo>
                <a:lnTo>
                  <a:pt x="1938" y="772"/>
                </a:lnTo>
                <a:lnTo>
                  <a:pt x="2409" y="1165"/>
                </a:lnTo>
                <a:lnTo>
                  <a:pt x="2789" y="1505"/>
                </a:lnTo>
                <a:lnTo>
                  <a:pt x="3207" y="1741"/>
                </a:lnTo>
              </a:path>
            </a:pathLst>
          </a:custGeom>
          <a:noFill/>
          <a:ln w="38100" cmpd="sng">
            <a:solidFill>
              <a:srgbClr val="FF0000"/>
            </a:solidFill>
            <a:round/>
            <a:headEnd type="triangle" w="med" len="med"/>
            <a:tailEnd type="none" w="med" len="med"/>
          </a:ln>
        </p:spPr>
        <p:txBody>
          <a:bodyPr/>
          <a:lstStyle/>
          <a:p>
            <a:endParaRPr lang="en-US" dirty="0"/>
          </a:p>
        </p:txBody>
      </p:sp>
      <p:sp>
        <p:nvSpPr>
          <p:cNvPr id="13333" name="Freeform 21"/>
          <p:cNvSpPr>
            <a:spLocks/>
          </p:cNvSpPr>
          <p:nvPr/>
        </p:nvSpPr>
        <p:spPr bwMode="auto">
          <a:xfrm>
            <a:off x="5195888" y="2714625"/>
            <a:ext cx="3719512" cy="1724025"/>
          </a:xfrm>
          <a:custGeom>
            <a:avLst/>
            <a:gdLst>
              <a:gd name="T0" fmla="*/ 0 w 2343"/>
              <a:gd name="T1" fmla="*/ 0 h 1493"/>
              <a:gd name="T2" fmla="*/ 1038225 w 2343"/>
              <a:gd name="T3" fmla="*/ 181294 h 1493"/>
              <a:gd name="T4" fmla="*/ 1766887 w 2343"/>
              <a:gd name="T5" fmla="*/ 453812 h 1493"/>
              <a:gd name="T6" fmla="*/ 2409824 w 2343"/>
              <a:gd name="T7" fmla="*/ 861435 h 1493"/>
              <a:gd name="T8" fmla="*/ 2909887 w 2343"/>
              <a:gd name="T9" fmla="*/ 1255201 h 1493"/>
              <a:gd name="T10" fmla="*/ 3429000 w 2343"/>
              <a:gd name="T11" fmla="*/ 1617789 h 1493"/>
              <a:gd name="T12" fmla="*/ 3719512 w 2343"/>
              <a:gd name="T13" fmla="*/ 1724025 h 1493"/>
              <a:gd name="T14" fmla="*/ 0 60000 65536"/>
              <a:gd name="T15" fmla="*/ 0 60000 65536"/>
              <a:gd name="T16" fmla="*/ 0 60000 65536"/>
              <a:gd name="T17" fmla="*/ 0 60000 65536"/>
              <a:gd name="T18" fmla="*/ 0 60000 65536"/>
              <a:gd name="T19" fmla="*/ 0 60000 65536"/>
              <a:gd name="T20" fmla="*/ 0 60000 65536"/>
              <a:gd name="T21" fmla="*/ 0 w 2343"/>
              <a:gd name="T22" fmla="*/ 0 h 1493"/>
              <a:gd name="T23" fmla="*/ 2343 w 2343"/>
              <a:gd name="T24" fmla="*/ 1493 h 149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3" h="1493">
                <a:moveTo>
                  <a:pt x="0" y="0"/>
                </a:moveTo>
                <a:lnTo>
                  <a:pt x="654" y="157"/>
                </a:lnTo>
                <a:lnTo>
                  <a:pt x="1113" y="393"/>
                </a:lnTo>
                <a:lnTo>
                  <a:pt x="1518" y="746"/>
                </a:lnTo>
                <a:lnTo>
                  <a:pt x="1833" y="1087"/>
                </a:lnTo>
                <a:lnTo>
                  <a:pt x="2160" y="1401"/>
                </a:lnTo>
                <a:lnTo>
                  <a:pt x="2343" y="1493"/>
                </a:lnTo>
              </a:path>
            </a:pathLst>
          </a:custGeom>
          <a:noFill/>
          <a:ln w="38100" cmpd="sng">
            <a:solidFill>
              <a:srgbClr val="FF0000"/>
            </a:solidFill>
            <a:round/>
            <a:headEnd type="triangle" w="med" len="med"/>
            <a:tailEnd type="none" w="med" len="med"/>
          </a:ln>
        </p:spPr>
        <p:txBody>
          <a:bodyPr/>
          <a:lstStyle/>
          <a:p>
            <a:endParaRPr lang="en-US" dirty="0"/>
          </a:p>
        </p:txBody>
      </p:sp>
      <p:sp>
        <p:nvSpPr>
          <p:cNvPr id="13334" name="Freeform 22"/>
          <p:cNvSpPr>
            <a:spLocks/>
          </p:cNvSpPr>
          <p:nvPr/>
        </p:nvSpPr>
        <p:spPr bwMode="auto">
          <a:xfrm>
            <a:off x="3429000" y="2654300"/>
            <a:ext cx="5486400" cy="1571625"/>
          </a:xfrm>
          <a:custGeom>
            <a:avLst/>
            <a:gdLst>
              <a:gd name="T0" fmla="*/ 0 w 3456"/>
              <a:gd name="T1" fmla="*/ 0 h 1361"/>
              <a:gd name="T2" fmla="*/ 1600200 w 3456"/>
              <a:gd name="T3" fmla="*/ 0 h 1361"/>
              <a:gd name="T4" fmla="*/ 2930525 w 3456"/>
              <a:gd name="T5" fmla="*/ 90071 h 1361"/>
              <a:gd name="T6" fmla="*/ 3490913 w 3456"/>
              <a:gd name="T7" fmla="*/ 226332 h 1361"/>
              <a:gd name="T8" fmla="*/ 4156075 w 3456"/>
              <a:gd name="T9" fmla="*/ 558903 h 1361"/>
              <a:gd name="T10" fmla="*/ 4800600 w 3456"/>
              <a:gd name="T11" fmla="*/ 1103948 h 1361"/>
              <a:gd name="T12" fmla="*/ 5216525 w 3456"/>
              <a:gd name="T13" fmla="*/ 1436518 h 1361"/>
              <a:gd name="T14" fmla="*/ 5486400 w 3456"/>
              <a:gd name="T15" fmla="*/ 1571625 h 1361"/>
              <a:gd name="T16" fmla="*/ 0 60000 65536"/>
              <a:gd name="T17" fmla="*/ 0 60000 65536"/>
              <a:gd name="T18" fmla="*/ 0 60000 65536"/>
              <a:gd name="T19" fmla="*/ 0 60000 65536"/>
              <a:gd name="T20" fmla="*/ 0 60000 65536"/>
              <a:gd name="T21" fmla="*/ 0 60000 65536"/>
              <a:gd name="T22" fmla="*/ 0 60000 65536"/>
              <a:gd name="T23" fmla="*/ 0 60000 65536"/>
              <a:gd name="T24" fmla="*/ 0 w 3456"/>
              <a:gd name="T25" fmla="*/ 0 h 1361"/>
              <a:gd name="T26" fmla="*/ 3456 w 3456"/>
              <a:gd name="T27" fmla="*/ 1361 h 136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56" h="1361">
                <a:moveTo>
                  <a:pt x="0" y="0"/>
                </a:moveTo>
                <a:lnTo>
                  <a:pt x="1008" y="0"/>
                </a:lnTo>
                <a:lnTo>
                  <a:pt x="1846" y="78"/>
                </a:lnTo>
                <a:lnTo>
                  <a:pt x="2199" y="196"/>
                </a:lnTo>
                <a:lnTo>
                  <a:pt x="2618" y="484"/>
                </a:lnTo>
                <a:lnTo>
                  <a:pt x="3024" y="956"/>
                </a:lnTo>
                <a:lnTo>
                  <a:pt x="3286" y="1244"/>
                </a:lnTo>
                <a:lnTo>
                  <a:pt x="3456" y="1361"/>
                </a:lnTo>
              </a:path>
            </a:pathLst>
          </a:custGeom>
          <a:noFill/>
          <a:ln w="38100" cmpd="sng">
            <a:solidFill>
              <a:srgbClr val="FF0000"/>
            </a:solidFill>
            <a:round/>
            <a:headEnd type="triangle" w="med" len="med"/>
            <a:tailEnd type="none" w="med" len="med"/>
          </a:ln>
        </p:spPr>
        <p:txBody>
          <a:bodyPr/>
          <a:lstStyle/>
          <a:p>
            <a:endParaRPr lang="en-US" dirty="0"/>
          </a:p>
        </p:txBody>
      </p:sp>
      <p:sp>
        <p:nvSpPr>
          <p:cNvPr id="13335" name="Freeform 23"/>
          <p:cNvSpPr>
            <a:spLocks/>
          </p:cNvSpPr>
          <p:nvPr/>
        </p:nvSpPr>
        <p:spPr bwMode="auto">
          <a:xfrm>
            <a:off x="561975" y="2547938"/>
            <a:ext cx="8353425" cy="1376362"/>
          </a:xfrm>
          <a:custGeom>
            <a:avLst/>
            <a:gdLst>
              <a:gd name="T0" fmla="*/ 0 w 5262"/>
              <a:gd name="T1" fmla="*/ 91219 h 1192"/>
              <a:gd name="T2" fmla="*/ 747712 w 5262"/>
              <a:gd name="T3" fmla="*/ 136251 h 1192"/>
              <a:gd name="T4" fmla="*/ 1516062 w 5262"/>
              <a:gd name="T5" fmla="*/ 121240 h 1192"/>
              <a:gd name="T6" fmla="*/ 2222500 w 5262"/>
              <a:gd name="T7" fmla="*/ 76208 h 1192"/>
              <a:gd name="T8" fmla="*/ 2617787 w 5262"/>
              <a:gd name="T9" fmla="*/ 15011 h 1192"/>
              <a:gd name="T10" fmla="*/ 3200400 w 5262"/>
              <a:gd name="T11" fmla="*/ 15011 h 1192"/>
              <a:gd name="T12" fmla="*/ 4364037 w 5262"/>
              <a:gd name="T13" fmla="*/ 0 h 1192"/>
              <a:gd name="T14" fmla="*/ 5630862 w 5262"/>
              <a:gd name="T15" fmla="*/ 30021 h 1192"/>
              <a:gd name="T16" fmla="*/ 6503988 w 5262"/>
              <a:gd name="T17" fmla="*/ 106229 h 1192"/>
              <a:gd name="T18" fmla="*/ 6919913 w 5262"/>
              <a:gd name="T19" fmla="*/ 287512 h 1192"/>
              <a:gd name="T20" fmla="*/ 7543800 w 5262"/>
              <a:gd name="T21" fmla="*/ 695109 h 1192"/>
              <a:gd name="T22" fmla="*/ 7978775 w 5262"/>
              <a:gd name="T23" fmla="*/ 1133882 h 1192"/>
              <a:gd name="T24" fmla="*/ 8353425 w 5262"/>
              <a:gd name="T25" fmla="*/ 1376362 h 11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262"/>
              <a:gd name="T40" fmla="*/ 0 h 1192"/>
              <a:gd name="T41" fmla="*/ 5262 w 5262"/>
              <a:gd name="T42" fmla="*/ 1192 h 11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262" h="1192">
                <a:moveTo>
                  <a:pt x="0" y="79"/>
                </a:moveTo>
                <a:lnTo>
                  <a:pt x="471" y="118"/>
                </a:lnTo>
                <a:lnTo>
                  <a:pt x="955" y="105"/>
                </a:lnTo>
                <a:lnTo>
                  <a:pt x="1400" y="66"/>
                </a:lnTo>
                <a:lnTo>
                  <a:pt x="1649" y="13"/>
                </a:lnTo>
                <a:lnTo>
                  <a:pt x="2016" y="13"/>
                </a:lnTo>
                <a:lnTo>
                  <a:pt x="2749" y="0"/>
                </a:lnTo>
                <a:lnTo>
                  <a:pt x="3547" y="26"/>
                </a:lnTo>
                <a:lnTo>
                  <a:pt x="4097" y="92"/>
                </a:lnTo>
                <a:lnTo>
                  <a:pt x="4359" y="249"/>
                </a:lnTo>
                <a:lnTo>
                  <a:pt x="4752" y="602"/>
                </a:lnTo>
                <a:lnTo>
                  <a:pt x="5026" y="982"/>
                </a:lnTo>
                <a:lnTo>
                  <a:pt x="5262" y="1192"/>
                </a:lnTo>
              </a:path>
            </a:pathLst>
          </a:custGeom>
          <a:noFill/>
          <a:ln w="38100" cmpd="sng">
            <a:solidFill>
              <a:srgbClr val="FF0000"/>
            </a:solidFill>
            <a:round/>
            <a:headEnd/>
            <a:tailEnd/>
          </a:ln>
        </p:spPr>
        <p:txBody>
          <a:bodyPr/>
          <a:lstStyle/>
          <a:p>
            <a:endParaRPr lang="en-US" dirty="0"/>
          </a:p>
        </p:txBody>
      </p:sp>
      <p:sp>
        <p:nvSpPr>
          <p:cNvPr id="13336" name="Freeform 24"/>
          <p:cNvSpPr>
            <a:spLocks/>
          </p:cNvSpPr>
          <p:nvPr/>
        </p:nvSpPr>
        <p:spPr bwMode="auto">
          <a:xfrm>
            <a:off x="2660650" y="3787775"/>
            <a:ext cx="6192838" cy="1722438"/>
          </a:xfrm>
          <a:custGeom>
            <a:avLst/>
            <a:gdLst>
              <a:gd name="T0" fmla="*/ 0 w 3901"/>
              <a:gd name="T1" fmla="*/ 0 h 1492"/>
              <a:gd name="T2" fmla="*/ 228600 w 3901"/>
              <a:gd name="T3" fmla="*/ 15008 h 1492"/>
              <a:gd name="T4" fmla="*/ 1122363 w 3901"/>
              <a:gd name="T5" fmla="*/ 90047 h 1492"/>
              <a:gd name="T6" fmla="*/ 1931988 w 3901"/>
              <a:gd name="T7" fmla="*/ 196256 h 1492"/>
              <a:gd name="T8" fmla="*/ 2409825 w 3901"/>
              <a:gd name="T9" fmla="*/ 302466 h 1492"/>
              <a:gd name="T10" fmla="*/ 2846388 w 3901"/>
              <a:gd name="T11" fmla="*/ 513730 h 1492"/>
              <a:gd name="T12" fmla="*/ 3365501 w 3901"/>
              <a:gd name="T13" fmla="*/ 891235 h 1492"/>
              <a:gd name="T14" fmla="*/ 4030663 w 3901"/>
              <a:gd name="T15" fmla="*/ 1299910 h 1492"/>
              <a:gd name="T16" fmla="*/ 4530726 w 3901"/>
              <a:gd name="T17" fmla="*/ 1466150 h 1492"/>
              <a:gd name="T18" fmla="*/ 5194301 w 3901"/>
              <a:gd name="T19" fmla="*/ 1616229 h 1492"/>
              <a:gd name="T20" fmla="*/ 6192838 w 3901"/>
              <a:gd name="T21" fmla="*/ 1722438 h 149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01"/>
              <a:gd name="T34" fmla="*/ 0 h 1492"/>
              <a:gd name="T35" fmla="*/ 3901 w 3901"/>
              <a:gd name="T36" fmla="*/ 1492 h 149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01" h="1492">
                <a:moveTo>
                  <a:pt x="0" y="0"/>
                </a:moveTo>
                <a:cubicBezTo>
                  <a:pt x="135" y="13"/>
                  <a:pt x="87" y="13"/>
                  <a:pt x="144" y="13"/>
                </a:cubicBezTo>
                <a:lnTo>
                  <a:pt x="707" y="78"/>
                </a:lnTo>
                <a:lnTo>
                  <a:pt x="1217" y="170"/>
                </a:lnTo>
                <a:lnTo>
                  <a:pt x="1518" y="262"/>
                </a:lnTo>
                <a:lnTo>
                  <a:pt x="1793" y="445"/>
                </a:lnTo>
                <a:lnTo>
                  <a:pt x="2120" y="772"/>
                </a:lnTo>
                <a:lnTo>
                  <a:pt x="2539" y="1126"/>
                </a:lnTo>
                <a:lnTo>
                  <a:pt x="2854" y="1270"/>
                </a:lnTo>
                <a:lnTo>
                  <a:pt x="3272" y="1400"/>
                </a:lnTo>
                <a:lnTo>
                  <a:pt x="3901" y="1492"/>
                </a:lnTo>
              </a:path>
            </a:pathLst>
          </a:custGeom>
          <a:noFill/>
          <a:ln w="38100" cmpd="sng">
            <a:solidFill>
              <a:srgbClr val="FF0000"/>
            </a:solidFill>
            <a:round/>
            <a:headEnd type="triangle" w="med" len="med"/>
            <a:tailEnd type="none" w="med" len="med"/>
          </a:ln>
        </p:spPr>
        <p:txBody>
          <a:bodyPr/>
          <a:lstStyle/>
          <a:p>
            <a:endParaRPr lang="en-US" dirty="0"/>
          </a:p>
        </p:txBody>
      </p:sp>
      <p:sp>
        <p:nvSpPr>
          <p:cNvPr id="13337" name="Freeform 25"/>
          <p:cNvSpPr>
            <a:spLocks/>
          </p:cNvSpPr>
          <p:nvPr/>
        </p:nvSpPr>
        <p:spPr bwMode="auto">
          <a:xfrm>
            <a:off x="2306638" y="3908425"/>
            <a:ext cx="6546850" cy="1724025"/>
          </a:xfrm>
          <a:custGeom>
            <a:avLst/>
            <a:gdLst>
              <a:gd name="T0" fmla="*/ 0 w 4124"/>
              <a:gd name="T1" fmla="*/ 0 h 1493"/>
              <a:gd name="T2" fmla="*/ 873125 w 4124"/>
              <a:gd name="T3" fmla="*/ 61201 h 1493"/>
              <a:gd name="T4" fmla="*/ 1890712 w 4124"/>
              <a:gd name="T5" fmla="*/ 182449 h 1493"/>
              <a:gd name="T6" fmla="*/ 2555875 w 4124"/>
              <a:gd name="T7" fmla="*/ 302542 h 1493"/>
              <a:gd name="T8" fmla="*/ 2971799 w 4124"/>
              <a:gd name="T9" fmla="*/ 515013 h 1493"/>
              <a:gd name="T10" fmla="*/ 3595687 w 4124"/>
              <a:gd name="T11" fmla="*/ 877601 h 1493"/>
              <a:gd name="T12" fmla="*/ 4322762 w 4124"/>
              <a:gd name="T13" fmla="*/ 1330259 h 1493"/>
              <a:gd name="T14" fmla="*/ 5113337 w 4124"/>
              <a:gd name="T15" fmla="*/ 1572754 h 1493"/>
              <a:gd name="T16" fmla="*/ 5902324 w 4124"/>
              <a:gd name="T17" fmla="*/ 1694002 h 1493"/>
              <a:gd name="T18" fmla="*/ 6546850 w 4124"/>
              <a:gd name="T19" fmla="*/ 1724025 h 14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124"/>
              <a:gd name="T31" fmla="*/ 0 h 1493"/>
              <a:gd name="T32" fmla="*/ 4124 w 4124"/>
              <a:gd name="T33" fmla="*/ 1493 h 14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124" h="1493">
                <a:moveTo>
                  <a:pt x="0" y="0"/>
                </a:moveTo>
                <a:lnTo>
                  <a:pt x="550" y="53"/>
                </a:lnTo>
                <a:lnTo>
                  <a:pt x="1191" y="158"/>
                </a:lnTo>
                <a:lnTo>
                  <a:pt x="1610" y="262"/>
                </a:lnTo>
                <a:lnTo>
                  <a:pt x="1872" y="446"/>
                </a:lnTo>
                <a:lnTo>
                  <a:pt x="2265" y="760"/>
                </a:lnTo>
                <a:lnTo>
                  <a:pt x="2723" y="1152"/>
                </a:lnTo>
                <a:lnTo>
                  <a:pt x="3221" y="1362"/>
                </a:lnTo>
                <a:lnTo>
                  <a:pt x="3718" y="1467"/>
                </a:lnTo>
                <a:lnTo>
                  <a:pt x="4124" y="1493"/>
                </a:lnTo>
              </a:path>
            </a:pathLst>
          </a:custGeom>
          <a:noFill/>
          <a:ln w="38100" cmpd="sng">
            <a:solidFill>
              <a:srgbClr val="FF0000"/>
            </a:solidFill>
            <a:round/>
            <a:headEnd type="triangle" w="med" len="med"/>
            <a:tailEnd type="none" w="med" len="med"/>
          </a:ln>
        </p:spPr>
        <p:txBody>
          <a:bodyPr/>
          <a:lstStyle/>
          <a:p>
            <a:endParaRPr lang="en-US" dirty="0"/>
          </a:p>
        </p:txBody>
      </p:sp>
      <p:sp>
        <p:nvSpPr>
          <p:cNvPr id="13338" name="Line 26"/>
          <p:cNvSpPr>
            <a:spLocks noChangeShapeType="1"/>
          </p:cNvSpPr>
          <p:nvPr/>
        </p:nvSpPr>
        <p:spPr bwMode="auto">
          <a:xfrm flipH="1" flipV="1">
            <a:off x="1163638" y="3832225"/>
            <a:ext cx="541337" cy="46038"/>
          </a:xfrm>
          <a:prstGeom prst="line">
            <a:avLst/>
          </a:prstGeom>
          <a:noFill/>
          <a:ln w="38100">
            <a:solidFill>
              <a:srgbClr val="FF0000"/>
            </a:solidFill>
            <a:round/>
            <a:headEnd type="triangle" w="med" len="med"/>
            <a:tailEnd type="triangle" w="med" len="med"/>
          </a:ln>
        </p:spPr>
        <p:txBody>
          <a:bodyPr/>
          <a:lstStyle/>
          <a:p>
            <a:endParaRPr lang="en-US" dirty="0"/>
          </a:p>
        </p:txBody>
      </p:sp>
      <p:sp>
        <p:nvSpPr>
          <p:cNvPr id="13339" name="Line 27"/>
          <p:cNvSpPr>
            <a:spLocks noChangeShapeType="1"/>
          </p:cNvSpPr>
          <p:nvPr/>
        </p:nvSpPr>
        <p:spPr bwMode="auto">
          <a:xfrm>
            <a:off x="374650" y="3787775"/>
            <a:ext cx="373063" cy="30163"/>
          </a:xfrm>
          <a:prstGeom prst="line">
            <a:avLst/>
          </a:prstGeom>
          <a:noFill/>
          <a:ln w="38100">
            <a:solidFill>
              <a:srgbClr val="FF0000"/>
            </a:solidFill>
            <a:round/>
            <a:headEnd/>
            <a:tailEnd type="triangle" w="med" len="med"/>
          </a:ln>
        </p:spPr>
        <p:txBody>
          <a:bodyPr/>
          <a:lstStyle/>
          <a:p>
            <a:endParaRPr lang="en-US" dirty="0"/>
          </a:p>
        </p:txBody>
      </p:sp>
      <p:sp>
        <p:nvSpPr>
          <p:cNvPr id="13340" name="Freeform 28"/>
          <p:cNvSpPr>
            <a:spLocks/>
          </p:cNvSpPr>
          <p:nvPr/>
        </p:nvSpPr>
        <p:spPr bwMode="auto">
          <a:xfrm>
            <a:off x="374650" y="3924300"/>
            <a:ext cx="7210425" cy="1738313"/>
          </a:xfrm>
          <a:custGeom>
            <a:avLst/>
            <a:gdLst>
              <a:gd name="T0" fmla="*/ 0 w 4542"/>
              <a:gd name="T1" fmla="*/ 0 h 1505"/>
              <a:gd name="T2" fmla="*/ 955675 w 4542"/>
              <a:gd name="T3" fmla="*/ 45046 h 1505"/>
              <a:gd name="T4" fmla="*/ 1787525 w 4542"/>
              <a:gd name="T5" fmla="*/ 120123 h 1505"/>
              <a:gd name="T6" fmla="*/ 2784475 w 4542"/>
              <a:gd name="T7" fmla="*/ 196354 h 1505"/>
              <a:gd name="T8" fmla="*/ 3865562 w 4542"/>
              <a:gd name="T9" fmla="*/ 316477 h 1505"/>
              <a:gd name="T10" fmla="*/ 4425950 w 4542"/>
              <a:gd name="T11" fmla="*/ 498971 h 1505"/>
              <a:gd name="T12" fmla="*/ 5194299 w 4542"/>
              <a:gd name="T13" fmla="*/ 951741 h 1505"/>
              <a:gd name="T14" fmla="*/ 5922962 w 4542"/>
              <a:gd name="T15" fmla="*/ 1390651 h 1505"/>
              <a:gd name="T16" fmla="*/ 7210425 w 4542"/>
              <a:gd name="T17" fmla="*/ 1738313 h 15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2"/>
              <a:gd name="T28" fmla="*/ 0 h 1505"/>
              <a:gd name="T29" fmla="*/ 4542 w 4542"/>
              <a:gd name="T30" fmla="*/ 1505 h 15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2" h="1505">
                <a:moveTo>
                  <a:pt x="0" y="0"/>
                </a:moveTo>
                <a:lnTo>
                  <a:pt x="602" y="39"/>
                </a:lnTo>
                <a:lnTo>
                  <a:pt x="1126" y="104"/>
                </a:lnTo>
                <a:lnTo>
                  <a:pt x="1754" y="170"/>
                </a:lnTo>
                <a:lnTo>
                  <a:pt x="2435" y="274"/>
                </a:lnTo>
                <a:lnTo>
                  <a:pt x="2788" y="432"/>
                </a:lnTo>
                <a:lnTo>
                  <a:pt x="3272" y="824"/>
                </a:lnTo>
                <a:lnTo>
                  <a:pt x="3731" y="1204"/>
                </a:lnTo>
                <a:lnTo>
                  <a:pt x="4542" y="1505"/>
                </a:lnTo>
              </a:path>
            </a:pathLst>
          </a:custGeom>
          <a:noFill/>
          <a:ln w="38100" cmpd="sng">
            <a:solidFill>
              <a:srgbClr val="FF0000"/>
            </a:solidFill>
            <a:round/>
            <a:headEnd type="none" w="med" len="med"/>
            <a:tailEnd type="triangle" w="med" len="med"/>
          </a:ln>
        </p:spPr>
        <p:txBody>
          <a:bodyPr/>
          <a:lstStyle/>
          <a:p>
            <a:endParaRPr lang="en-US" dirty="0"/>
          </a:p>
        </p:txBody>
      </p:sp>
      <p:sp>
        <p:nvSpPr>
          <p:cNvPr id="13341" name="Freeform 29"/>
          <p:cNvSpPr>
            <a:spLocks/>
          </p:cNvSpPr>
          <p:nvPr/>
        </p:nvSpPr>
        <p:spPr bwMode="auto">
          <a:xfrm>
            <a:off x="374650" y="4105275"/>
            <a:ext cx="6254750" cy="1495425"/>
          </a:xfrm>
          <a:custGeom>
            <a:avLst/>
            <a:gdLst>
              <a:gd name="T0" fmla="*/ 0 w 3940"/>
              <a:gd name="T1" fmla="*/ 0 h 1296"/>
              <a:gd name="T2" fmla="*/ 1474788 w 3940"/>
              <a:gd name="T3" fmla="*/ 75002 h 1296"/>
              <a:gd name="T4" fmla="*/ 2763838 w 3940"/>
              <a:gd name="T5" fmla="*/ 196159 h 1296"/>
              <a:gd name="T6" fmla="*/ 3781426 w 3940"/>
              <a:gd name="T7" fmla="*/ 332317 h 1296"/>
              <a:gd name="T8" fmla="*/ 4530725 w 3940"/>
              <a:gd name="T9" fmla="*/ 679634 h 1296"/>
              <a:gd name="T10" fmla="*/ 5194300 w 3940"/>
              <a:gd name="T11" fmla="*/ 1041951 h 1296"/>
              <a:gd name="T12" fmla="*/ 5984875 w 3940"/>
              <a:gd name="T13" fmla="*/ 1419269 h 1296"/>
              <a:gd name="T14" fmla="*/ 6254750 w 3940"/>
              <a:gd name="T15" fmla="*/ 1495425 h 1296"/>
              <a:gd name="T16" fmla="*/ 0 60000 65536"/>
              <a:gd name="T17" fmla="*/ 0 60000 65536"/>
              <a:gd name="T18" fmla="*/ 0 60000 65536"/>
              <a:gd name="T19" fmla="*/ 0 60000 65536"/>
              <a:gd name="T20" fmla="*/ 0 60000 65536"/>
              <a:gd name="T21" fmla="*/ 0 60000 65536"/>
              <a:gd name="T22" fmla="*/ 0 60000 65536"/>
              <a:gd name="T23" fmla="*/ 0 60000 65536"/>
              <a:gd name="T24" fmla="*/ 0 w 3940"/>
              <a:gd name="T25" fmla="*/ 0 h 1296"/>
              <a:gd name="T26" fmla="*/ 3940 w 3940"/>
              <a:gd name="T27" fmla="*/ 1296 h 12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940" h="1296">
                <a:moveTo>
                  <a:pt x="0" y="0"/>
                </a:moveTo>
                <a:lnTo>
                  <a:pt x="929" y="65"/>
                </a:lnTo>
                <a:lnTo>
                  <a:pt x="1741" y="170"/>
                </a:lnTo>
                <a:lnTo>
                  <a:pt x="2382" y="288"/>
                </a:lnTo>
                <a:lnTo>
                  <a:pt x="2854" y="589"/>
                </a:lnTo>
                <a:lnTo>
                  <a:pt x="3272" y="903"/>
                </a:lnTo>
                <a:lnTo>
                  <a:pt x="3770" y="1230"/>
                </a:lnTo>
                <a:lnTo>
                  <a:pt x="3940" y="1296"/>
                </a:lnTo>
              </a:path>
            </a:pathLst>
          </a:custGeom>
          <a:noFill/>
          <a:ln w="38100" cmpd="sng">
            <a:solidFill>
              <a:srgbClr val="FF0000"/>
            </a:solidFill>
            <a:round/>
            <a:headEnd type="none" w="med" len="med"/>
            <a:tailEnd type="triangle" w="med" len="med"/>
          </a:ln>
        </p:spPr>
        <p:txBody>
          <a:bodyPr/>
          <a:lstStyle/>
          <a:p>
            <a:endParaRPr lang="en-US" dirty="0"/>
          </a:p>
        </p:txBody>
      </p:sp>
      <p:sp>
        <p:nvSpPr>
          <p:cNvPr id="325662" name="Freeform 30"/>
          <p:cNvSpPr>
            <a:spLocks/>
          </p:cNvSpPr>
          <p:nvPr/>
        </p:nvSpPr>
        <p:spPr bwMode="auto">
          <a:xfrm>
            <a:off x="477838" y="2714625"/>
            <a:ext cx="8520112" cy="1935163"/>
          </a:xfrm>
          <a:custGeom>
            <a:avLst/>
            <a:gdLst>
              <a:gd name="T0" fmla="*/ 0 w 5367"/>
              <a:gd name="T1" fmla="*/ 46185 h 1676"/>
              <a:gd name="T2" fmla="*/ 561975 w 5367"/>
              <a:gd name="T3" fmla="*/ 76206 h 1676"/>
              <a:gd name="T4" fmla="*/ 1163637 w 5367"/>
              <a:gd name="T5" fmla="*/ 287503 h 1676"/>
              <a:gd name="T6" fmla="*/ 1954212 w 5367"/>
              <a:gd name="T7" fmla="*/ 227462 h 1676"/>
              <a:gd name="T8" fmla="*/ 2370137 w 5367"/>
              <a:gd name="T9" fmla="*/ 0 h 1676"/>
              <a:gd name="T10" fmla="*/ 3138487 w 5367"/>
              <a:gd name="T11" fmla="*/ 0 h 1676"/>
              <a:gd name="T12" fmla="*/ 3886200 w 5367"/>
              <a:gd name="T13" fmla="*/ 15010 h 1676"/>
              <a:gd name="T14" fmla="*/ 4551362 w 5367"/>
              <a:gd name="T15" fmla="*/ 30020 h 1676"/>
              <a:gd name="T16" fmla="*/ 5070474 w 5367"/>
              <a:gd name="T17" fmla="*/ 151257 h 1676"/>
              <a:gd name="T18" fmla="*/ 5653087 w 5367"/>
              <a:gd name="T19" fmla="*/ 378719 h 1676"/>
              <a:gd name="T20" fmla="*/ 6213474 w 5367"/>
              <a:gd name="T21" fmla="*/ 605027 h 1676"/>
              <a:gd name="T22" fmla="*/ 7024688 w 5367"/>
              <a:gd name="T23" fmla="*/ 1118838 h 1676"/>
              <a:gd name="T24" fmla="*/ 7856537 w 5367"/>
              <a:gd name="T25" fmla="*/ 1662670 h 1676"/>
              <a:gd name="T26" fmla="*/ 8291512 w 5367"/>
              <a:gd name="T27" fmla="*/ 1858957 h 1676"/>
              <a:gd name="T28" fmla="*/ 8520112 w 5367"/>
              <a:gd name="T29" fmla="*/ 1935163 h 167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367"/>
              <a:gd name="T46" fmla="*/ 0 h 1676"/>
              <a:gd name="T47" fmla="*/ 5367 w 5367"/>
              <a:gd name="T48" fmla="*/ 1676 h 167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367" h="1676">
                <a:moveTo>
                  <a:pt x="0" y="40"/>
                </a:moveTo>
                <a:lnTo>
                  <a:pt x="354" y="66"/>
                </a:lnTo>
                <a:lnTo>
                  <a:pt x="733" y="249"/>
                </a:lnTo>
                <a:lnTo>
                  <a:pt x="1231" y="197"/>
                </a:lnTo>
                <a:lnTo>
                  <a:pt x="1493" y="0"/>
                </a:lnTo>
                <a:lnTo>
                  <a:pt x="1977" y="0"/>
                </a:lnTo>
                <a:lnTo>
                  <a:pt x="2448" y="13"/>
                </a:lnTo>
                <a:lnTo>
                  <a:pt x="2867" y="26"/>
                </a:lnTo>
                <a:lnTo>
                  <a:pt x="3194" y="131"/>
                </a:lnTo>
                <a:lnTo>
                  <a:pt x="3561" y="328"/>
                </a:lnTo>
                <a:lnTo>
                  <a:pt x="3914" y="524"/>
                </a:lnTo>
                <a:lnTo>
                  <a:pt x="4425" y="969"/>
                </a:lnTo>
                <a:lnTo>
                  <a:pt x="4949" y="1440"/>
                </a:lnTo>
                <a:lnTo>
                  <a:pt x="5223" y="1610"/>
                </a:lnTo>
                <a:lnTo>
                  <a:pt x="5367" y="1676"/>
                </a:lnTo>
              </a:path>
            </a:pathLst>
          </a:custGeom>
          <a:noFill/>
          <a:ln w="76200" cmpd="sng">
            <a:solidFill>
              <a:srgbClr val="FFFF00"/>
            </a:solidFill>
            <a:round/>
            <a:headEnd/>
            <a:tailEnd/>
          </a:ln>
        </p:spPr>
        <p:txBody>
          <a:bodyPr/>
          <a:lstStyle/>
          <a:p>
            <a:endParaRPr lang="en-US" dirty="0"/>
          </a:p>
        </p:txBody>
      </p:sp>
      <p:sp>
        <p:nvSpPr>
          <p:cNvPr id="325663" name="Freeform 31"/>
          <p:cNvSpPr>
            <a:spLocks/>
          </p:cNvSpPr>
          <p:nvPr/>
        </p:nvSpPr>
        <p:spPr bwMode="auto">
          <a:xfrm>
            <a:off x="354013" y="3683000"/>
            <a:ext cx="8582025" cy="1738313"/>
          </a:xfrm>
          <a:custGeom>
            <a:avLst/>
            <a:gdLst>
              <a:gd name="T0" fmla="*/ 0 w 5406"/>
              <a:gd name="T1" fmla="*/ 15005 h 1506"/>
              <a:gd name="T2" fmla="*/ 622300 w 5406"/>
              <a:gd name="T3" fmla="*/ 136202 h 1506"/>
              <a:gd name="T4" fmla="*/ 1143000 w 5406"/>
              <a:gd name="T5" fmla="*/ 0 h 1506"/>
              <a:gd name="T6" fmla="*/ 1641475 w 5406"/>
              <a:gd name="T7" fmla="*/ 272405 h 1506"/>
              <a:gd name="T8" fmla="*/ 2306637 w 5406"/>
              <a:gd name="T9" fmla="*/ 15005 h 1506"/>
              <a:gd name="T10" fmla="*/ 3095625 w 5406"/>
              <a:gd name="T11" fmla="*/ 60021 h 1506"/>
              <a:gd name="T12" fmla="*/ 4071938 w 5406"/>
              <a:gd name="T13" fmla="*/ 151208 h 1506"/>
              <a:gd name="T14" fmla="*/ 4695825 w 5406"/>
              <a:gd name="T15" fmla="*/ 257400 h 1506"/>
              <a:gd name="T16" fmla="*/ 5299075 w 5406"/>
              <a:gd name="T17" fmla="*/ 528650 h 1506"/>
              <a:gd name="T18" fmla="*/ 5714999 w 5406"/>
              <a:gd name="T19" fmla="*/ 846071 h 1506"/>
              <a:gd name="T20" fmla="*/ 6254749 w 5406"/>
              <a:gd name="T21" fmla="*/ 1163492 h 1506"/>
              <a:gd name="T22" fmla="*/ 6773863 w 5406"/>
              <a:gd name="T23" fmla="*/ 1420892 h 1506"/>
              <a:gd name="T24" fmla="*/ 7294563 w 5406"/>
              <a:gd name="T25" fmla="*/ 1540935 h 1506"/>
              <a:gd name="T26" fmla="*/ 7834313 w 5406"/>
              <a:gd name="T27" fmla="*/ 1617116 h 1506"/>
              <a:gd name="T28" fmla="*/ 8582025 w 5406"/>
              <a:gd name="T29" fmla="*/ 1738313 h 15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406"/>
              <a:gd name="T46" fmla="*/ 0 h 1506"/>
              <a:gd name="T47" fmla="*/ 5406 w 5406"/>
              <a:gd name="T48" fmla="*/ 1506 h 15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406" h="1506">
                <a:moveTo>
                  <a:pt x="0" y="13"/>
                </a:moveTo>
                <a:lnTo>
                  <a:pt x="392" y="118"/>
                </a:lnTo>
                <a:lnTo>
                  <a:pt x="720" y="0"/>
                </a:lnTo>
                <a:lnTo>
                  <a:pt x="1034" y="236"/>
                </a:lnTo>
                <a:lnTo>
                  <a:pt x="1453" y="13"/>
                </a:lnTo>
                <a:lnTo>
                  <a:pt x="1950" y="52"/>
                </a:lnTo>
                <a:lnTo>
                  <a:pt x="2565" y="131"/>
                </a:lnTo>
                <a:lnTo>
                  <a:pt x="2958" y="223"/>
                </a:lnTo>
                <a:lnTo>
                  <a:pt x="3338" y="458"/>
                </a:lnTo>
                <a:lnTo>
                  <a:pt x="3600" y="733"/>
                </a:lnTo>
                <a:lnTo>
                  <a:pt x="3940" y="1008"/>
                </a:lnTo>
                <a:lnTo>
                  <a:pt x="4267" y="1231"/>
                </a:lnTo>
                <a:lnTo>
                  <a:pt x="4595" y="1335"/>
                </a:lnTo>
                <a:lnTo>
                  <a:pt x="4935" y="1401"/>
                </a:lnTo>
                <a:lnTo>
                  <a:pt x="5406" y="1506"/>
                </a:lnTo>
              </a:path>
            </a:pathLst>
          </a:custGeom>
          <a:noFill/>
          <a:ln w="76200" cmpd="sng">
            <a:solidFill>
              <a:srgbClr val="FFFF00"/>
            </a:solidFill>
            <a:round/>
            <a:headEnd/>
            <a:tailEnd/>
          </a:ln>
        </p:spPr>
        <p:txBody>
          <a:bodyPr/>
          <a:lstStyle/>
          <a:p>
            <a:endParaRPr lang="en-US" dirty="0"/>
          </a:p>
        </p:txBody>
      </p:sp>
      <p:sp>
        <p:nvSpPr>
          <p:cNvPr id="13344" name="Text Box 32"/>
          <p:cNvSpPr txBox="1">
            <a:spLocks noChangeArrowheads="1"/>
          </p:cNvSpPr>
          <p:nvPr/>
        </p:nvSpPr>
        <p:spPr bwMode="auto">
          <a:xfrm>
            <a:off x="2189163" y="5630863"/>
            <a:ext cx="1995487" cy="647700"/>
          </a:xfrm>
          <a:prstGeom prst="rect">
            <a:avLst/>
          </a:prstGeom>
          <a:noFill/>
          <a:ln w="9525">
            <a:noFill/>
            <a:miter lim="800000"/>
            <a:headEnd/>
            <a:tailEnd/>
          </a:ln>
        </p:spPr>
        <p:txBody>
          <a:bodyPr>
            <a:spAutoFit/>
          </a:bodyPr>
          <a:lstStyle/>
          <a:p>
            <a:pPr>
              <a:lnSpc>
                <a:spcPct val="90000"/>
              </a:lnSpc>
            </a:pPr>
            <a:r>
              <a:rPr lang="en-US" sz="2000" b="0" dirty="0">
                <a:latin typeface="Tahoma" pitchFamily="34" charset="0"/>
              </a:rPr>
              <a:t>Correlative </a:t>
            </a:r>
          </a:p>
          <a:p>
            <a:pPr>
              <a:lnSpc>
                <a:spcPct val="90000"/>
              </a:lnSpc>
            </a:pPr>
            <a:r>
              <a:rPr lang="en-US" sz="2000" b="0" dirty="0">
                <a:latin typeface="Tahoma" pitchFamily="34" charset="0"/>
              </a:rPr>
              <a:t>Conformities</a:t>
            </a:r>
            <a:endParaRPr lang="en-US" sz="2000" b="0" dirty="0"/>
          </a:p>
        </p:txBody>
      </p:sp>
      <p:sp>
        <p:nvSpPr>
          <p:cNvPr id="13345" name="Freeform 33"/>
          <p:cNvSpPr>
            <a:spLocks/>
          </p:cNvSpPr>
          <p:nvPr/>
        </p:nvSpPr>
        <p:spPr bwMode="auto">
          <a:xfrm>
            <a:off x="3641725" y="4392613"/>
            <a:ext cx="2174875" cy="1543050"/>
          </a:xfrm>
          <a:custGeom>
            <a:avLst/>
            <a:gdLst>
              <a:gd name="T0" fmla="*/ 2174875 w 1105"/>
              <a:gd name="T1" fmla="*/ 0 h 831"/>
              <a:gd name="T2" fmla="*/ 1171087 w 1105"/>
              <a:gd name="T3" fmla="*/ 350946 h 831"/>
              <a:gd name="T4" fmla="*/ 1857992 w 1105"/>
              <a:gd name="T5" fmla="*/ 350946 h 831"/>
              <a:gd name="T6" fmla="*/ 0 w 1105"/>
              <a:gd name="T7" fmla="*/ 1543050 h 831"/>
              <a:gd name="T8" fmla="*/ 0 60000 65536"/>
              <a:gd name="T9" fmla="*/ 0 60000 65536"/>
              <a:gd name="T10" fmla="*/ 0 60000 65536"/>
              <a:gd name="T11" fmla="*/ 0 60000 65536"/>
              <a:gd name="T12" fmla="*/ 0 w 1105"/>
              <a:gd name="T13" fmla="*/ 0 h 831"/>
              <a:gd name="T14" fmla="*/ 1105 w 1105"/>
              <a:gd name="T15" fmla="*/ 831 h 831"/>
            </a:gdLst>
            <a:ahLst/>
            <a:cxnLst>
              <a:cxn ang="T8">
                <a:pos x="T0" y="T1"/>
              </a:cxn>
              <a:cxn ang="T9">
                <a:pos x="T2" y="T3"/>
              </a:cxn>
              <a:cxn ang="T10">
                <a:pos x="T4" y="T5"/>
              </a:cxn>
              <a:cxn ang="T11">
                <a:pos x="T6" y="T7"/>
              </a:cxn>
            </a:cxnLst>
            <a:rect l="T12" t="T13" r="T14" b="T15"/>
            <a:pathLst>
              <a:path w="1105" h="831">
                <a:moveTo>
                  <a:pt x="1105" y="0"/>
                </a:moveTo>
                <a:cubicBezTo>
                  <a:pt x="863" y="78"/>
                  <a:pt x="622" y="157"/>
                  <a:pt x="595" y="189"/>
                </a:cubicBezTo>
                <a:cubicBezTo>
                  <a:pt x="568" y="221"/>
                  <a:pt x="1043" y="82"/>
                  <a:pt x="944" y="189"/>
                </a:cubicBezTo>
                <a:cubicBezTo>
                  <a:pt x="845" y="296"/>
                  <a:pt x="156" y="726"/>
                  <a:pt x="0" y="831"/>
                </a:cubicBezTo>
              </a:path>
            </a:pathLst>
          </a:custGeom>
          <a:noFill/>
          <a:ln w="57150" cmpd="sng">
            <a:solidFill>
              <a:srgbClr val="FF0066"/>
            </a:solidFill>
            <a:round/>
            <a:headEnd type="triangle" w="med" len="med"/>
            <a:tailEnd type="none" w="med" len="med"/>
          </a:ln>
        </p:spPr>
        <p:txBody>
          <a:bodyPr/>
          <a:lstStyle/>
          <a:p>
            <a:endParaRPr lang="en-US" dirty="0"/>
          </a:p>
        </p:txBody>
      </p:sp>
      <p:sp>
        <p:nvSpPr>
          <p:cNvPr id="13346" name="Freeform 34"/>
          <p:cNvSpPr>
            <a:spLocks/>
          </p:cNvSpPr>
          <p:nvPr/>
        </p:nvSpPr>
        <p:spPr bwMode="auto">
          <a:xfrm>
            <a:off x="3822700" y="4856163"/>
            <a:ext cx="485775" cy="795337"/>
          </a:xfrm>
          <a:custGeom>
            <a:avLst/>
            <a:gdLst>
              <a:gd name="T0" fmla="*/ 388937 w 306"/>
              <a:gd name="T1" fmla="*/ 0 h 501"/>
              <a:gd name="T2" fmla="*/ 119063 w 306"/>
              <a:gd name="T3" fmla="*/ 255587 h 501"/>
              <a:gd name="T4" fmla="*/ 465138 w 306"/>
              <a:gd name="T5" fmla="*/ 225425 h 501"/>
              <a:gd name="T6" fmla="*/ 0 w 306"/>
              <a:gd name="T7" fmla="*/ 795337 h 501"/>
              <a:gd name="T8" fmla="*/ 0 60000 65536"/>
              <a:gd name="T9" fmla="*/ 0 60000 65536"/>
              <a:gd name="T10" fmla="*/ 0 60000 65536"/>
              <a:gd name="T11" fmla="*/ 0 60000 65536"/>
              <a:gd name="T12" fmla="*/ 0 w 306"/>
              <a:gd name="T13" fmla="*/ 0 h 501"/>
              <a:gd name="T14" fmla="*/ 306 w 306"/>
              <a:gd name="T15" fmla="*/ 501 h 501"/>
            </a:gdLst>
            <a:ahLst/>
            <a:cxnLst>
              <a:cxn ang="T8">
                <a:pos x="T0" y="T1"/>
              </a:cxn>
              <a:cxn ang="T9">
                <a:pos x="T2" y="T3"/>
              </a:cxn>
              <a:cxn ang="T10">
                <a:pos x="T4" y="T5"/>
              </a:cxn>
              <a:cxn ang="T11">
                <a:pos x="T6" y="T7"/>
              </a:cxn>
            </a:cxnLst>
            <a:rect l="T12" t="T13" r="T14" b="T15"/>
            <a:pathLst>
              <a:path w="306" h="501">
                <a:moveTo>
                  <a:pt x="245" y="0"/>
                </a:moveTo>
                <a:cubicBezTo>
                  <a:pt x="156" y="68"/>
                  <a:pt x="67" y="137"/>
                  <a:pt x="75" y="161"/>
                </a:cubicBezTo>
                <a:cubicBezTo>
                  <a:pt x="83" y="185"/>
                  <a:pt x="306" y="85"/>
                  <a:pt x="293" y="142"/>
                </a:cubicBezTo>
                <a:cubicBezTo>
                  <a:pt x="280" y="199"/>
                  <a:pt x="140" y="350"/>
                  <a:pt x="0" y="501"/>
                </a:cubicBezTo>
              </a:path>
            </a:pathLst>
          </a:custGeom>
          <a:noFill/>
          <a:ln w="57150" cmpd="sng">
            <a:solidFill>
              <a:srgbClr val="FF0066"/>
            </a:solidFill>
            <a:round/>
            <a:headEnd type="triangle" w="med" len="med"/>
            <a:tailEnd type="none" w="med" len="med"/>
          </a:ln>
        </p:spPr>
        <p:txBody>
          <a:bodyPr/>
          <a:lstStyle/>
          <a:p>
            <a:endParaRPr lang="en-US" dirty="0"/>
          </a:p>
        </p:txBody>
      </p:sp>
      <p:sp>
        <p:nvSpPr>
          <p:cNvPr id="13347" name="Freeform 35"/>
          <p:cNvSpPr>
            <a:spLocks/>
          </p:cNvSpPr>
          <p:nvPr/>
        </p:nvSpPr>
        <p:spPr bwMode="auto">
          <a:xfrm>
            <a:off x="3792538" y="3702050"/>
            <a:ext cx="3252787" cy="2921000"/>
          </a:xfrm>
          <a:custGeom>
            <a:avLst/>
            <a:gdLst>
              <a:gd name="T0" fmla="*/ 3252787 w 2049"/>
              <a:gd name="T1" fmla="*/ 0 h 1840"/>
              <a:gd name="T2" fmla="*/ 1903412 w 2049"/>
              <a:gd name="T3" fmla="*/ 2593975 h 1840"/>
              <a:gd name="T4" fmla="*/ 1544637 w 2049"/>
              <a:gd name="T5" fmla="*/ 1963738 h 1840"/>
              <a:gd name="T6" fmla="*/ 0 w 2049"/>
              <a:gd name="T7" fmla="*/ 2368550 h 1840"/>
              <a:gd name="T8" fmla="*/ 0 60000 65536"/>
              <a:gd name="T9" fmla="*/ 0 60000 65536"/>
              <a:gd name="T10" fmla="*/ 0 60000 65536"/>
              <a:gd name="T11" fmla="*/ 0 60000 65536"/>
              <a:gd name="T12" fmla="*/ 0 w 2049"/>
              <a:gd name="T13" fmla="*/ 0 h 1840"/>
              <a:gd name="T14" fmla="*/ 2049 w 2049"/>
              <a:gd name="T15" fmla="*/ 1840 h 1840"/>
            </a:gdLst>
            <a:ahLst/>
            <a:cxnLst>
              <a:cxn ang="T8">
                <a:pos x="T0" y="T1"/>
              </a:cxn>
              <a:cxn ang="T9">
                <a:pos x="T2" y="T3"/>
              </a:cxn>
              <a:cxn ang="T10">
                <a:pos x="T4" y="T5"/>
              </a:cxn>
              <a:cxn ang="T11">
                <a:pos x="T6" y="T7"/>
              </a:cxn>
            </a:cxnLst>
            <a:rect l="T12" t="T13" r="T14" b="T15"/>
            <a:pathLst>
              <a:path w="2049" h="1840">
                <a:moveTo>
                  <a:pt x="2049" y="0"/>
                </a:moveTo>
                <a:cubicBezTo>
                  <a:pt x="1713" y="714"/>
                  <a:pt x="1378" y="1428"/>
                  <a:pt x="1199" y="1634"/>
                </a:cubicBezTo>
                <a:cubicBezTo>
                  <a:pt x="1020" y="1840"/>
                  <a:pt x="1173" y="1261"/>
                  <a:pt x="973" y="1237"/>
                </a:cubicBezTo>
                <a:cubicBezTo>
                  <a:pt x="773" y="1213"/>
                  <a:pt x="386" y="1352"/>
                  <a:pt x="0" y="1492"/>
                </a:cubicBezTo>
              </a:path>
            </a:pathLst>
          </a:custGeom>
          <a:noFill/>
          <a:ln w="57150" cmpd="sng">
            <a:solidFill>
              <a:srgbClr val="FF0066"/>
            </a:solidFill>
            <a:round/>
            <a:headEnd type="triangle" w="med" len="med"/>
            <a:tailEnd type="none" w="med" len="med"/>
          </a:ln>
        </p:spPr>
        <p:txBody>
          <a:bodyP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2000"/>
                                  </p:stCondLst>
                                  <p:childTnLst>
                                    <p:set>
                                      <p:cBhvr>
                                        <p:cTn id="6" dur="1" fill="hold">
                                          <p:stCondLst>
                                            <p:cond delay="0"/>
                                          </p:stCondLst>
                                        </p:cTn>
                                        <p:tgtEl>
                                          <p:spTgt spid="325662"/>
                                        </p:tgtEl>
                                        <p:attrNameLst>
                                          <p:attrName>style.visibility</p:attrName>
                                        </p:attrNameLst>
                                      </p:cBhvr>
                                      <p:to>
                                        <p:strVal val="visible"/>
                                      </p:to>
                                    </p:set>
                                    <p:animEffect transition="in" filter="wipe(left)">
                                      <p:cBhvr>
                                        <p:cTn id="7" dur="500"/>
                                        <p:tgtEl>
                                          <p:spTgt spid="325662"/>
                                        </p:tgtEl>
                                      </p:cBhvr>
                                    </p:animEffect>
                                  </p:childTnLst>
                                </p:cTn>
                              </p:par>
                            </p:childTnLst>
                          </p:cTn>
                        </p:par>
                        <p:par>
                          <p:cTn id="8" fill="hold">
                            <p:stCondLst>
                              <p:cond delay="2500"/>
                            </p:stCondLst>
                            <p:childTnLst>
                              <p:par>
                                <p:cTn id="9" presetID="22" presetClass="entr" presetSubtype="8" fill="hold" grpId="0" nodeType="afterEffect">
                                  <p:stCondLst>
                                    <p:cond delay="1000"/>
                                  </p:stCondLst>
                                  <p:childTnLst>
                                    <p:set>
                                      <p:cBhvr>
                                        <p:cTn id="10" dur="1" fill="hold">
                                          <p:stCondLst>
                                            <p:cond delay="0"/>
                                          </p:stCondLst>
                                        </p:cTn>
                                        <p:tgtEl>
                                          <p:spTgt spid="325663"/>
                                        </p:tgtEl>
                                        <p:attrNameLst>
                                          <p:attrName>style.visibility</p:attrName>
                                        </p:attrNameLst>
                                      </p:cBhvr>
                                      <p:to>
                                        <p:strVal val="visible"/>
                                      </p:to>
                                    </p:set>
                                    <p:animEffect transition="in" filter="wipe(left)">
                                      <p:cBhvr>
                                        <p:cTn id="11" dur="500"/>
                                        <p:tgtEl>
                                          <p:spTgt spid="325663"/>
                                        </p:tgtEl>
                                      </p:cBhvr>
                                    </p:animEffect>
                                  </p:childTnLst>
                                </p:cTn>
                              </p:par>
                            </p:childTnLst>
                          </p:cTn>
                        </p:par>
                        <p:par>
                          <p:cTn id="12" fill="hold">
                            <p:stCondLst>
                              <p:cond delay="4000"/>
                            </p:stCondLst>
                            <p:childTnLst>
                              <p:par>
                                <p:cTn id="13" presetID="22" presetClass="entr" presetSubtype="8" fill="hold" grpId="0" nodeType="afterEffect">
                                  <p:stCondLst>
                                    <p:cond delay="1000"/>
                                  </p:stCondLst>
                                  <p:childTnLst>
                                    <p:set>
                                      <p:cBhvr>
                                        <p:cTn id="14" dur="1" fill="hold">
                                          <p:stCondLst>
                                            <p:cond delay="0"/>
                                          </p:stCondLst>
                                        </p:cTn>
                                        <p:tgtEl>
                                          <p:spTgt spid="325639"/>
                                        </p:tgtEl>
                                        <p:attrNameLst>
                                          <p:attrName>style.visibility</p:attrName>
                                        </p:attrNameLst>
                                      </p:cBhvr>
                                      <p:to>
                                        <p:strVal val="visible"/>
                                      </p:to>
                                    </p:set>
                                    <p:animEffect transition="in" filter="wipe(left)">
                                      <p:cBhvr>
                                        <p:cTn id="15" dur="500"/>
                                        <p:tgtEl>
                                          <p:spTgt spid="325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639" grpId="0" animBg="1"/>
      <p:bldP spid="325662" grpId="0" animBg="1"/>
      <p:bldP spid="32566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chor="t"/>
          <a:lstStyle/>
          <a:p>
            <a:r>
              <a:rPr lang="en-US" dirty="0" smtClean="0"/>
              <a:t>Several Seismic Sequences</a:t>
            </a:r>
          </a:p>
        </p:txBody>
      </p:sp>
      <p:grpSp>
        <p:nvGrpSpPr>
          <p:cNvPr id="2" name="Group 4"/>
          <p:cNvGrpSpPr>
            <a:grpSpLocks/>
          </p:cNvGrpSpPr>
          <p:nvPr/>
        </p:nvGrpSpPr>
        <p:grpSpPr bwMode="auto">
          <a:xfrm flipH="1">
            <a:off x="1141413" y="2298700"/>
            <a:ext cx="6861175" cy="2719388"/>
            <a:chOff x="719" y="2102"/>
            <a:chExt cx="4322" cy="1713"/>
          </a:xfrm>
        </p:grpSpPr>
        <p:pic>
          <p:nvPicPr>
            <p:cNvPr id="14382" name="Picture 5" descr="exmou1"/>
            <p:cNvPicPr>
              <a:picLocks noChangeAspect="1" noChangeArrowheads="1"/>
            </p:cNvPicPr>
            <p:nvPr/>
          </p:nvPicPr>
          <p:blipFill>
            <a:blip r:embed="rId3" cstate="print">
              <a:lum bright="10000" contrast="20000"/>
            </a:blip>
            <a:srcRect l="60898" t="46793" r="3694" b="39716"/>
            <a:stretch>
              <a:fillRect/>
            </a:stretch>
          </p:blipFill>
          <p:spPr bwMode="auto">
            <a:xfrm flipH="1">
              <a:off x="735" y="2102"/>
              <a:ext cx="4279" cy="1702"/>
            </a:xfrm>
            <a:prstGeom prst="rect">
              <a:avLst/>
            </a:prstGeom>
            <a:noFill/>
            <a:ln w="38100">
              <a:noFill/>
              <a:miter lim="800000"/>
              <a:headEnd/>
              <a:tailEnd/>
            </a:ln>
          </p:spPr>
        </p:pic>
        <p:sp>
          <p:nvSpPr>
            <p:cNvPr id="14383" name="Freeform 6"/>
            <p:cNvSpPr>
              <a:spLocks/>
            </p:cNvSpPr>
            <p:nvPr/>
          </p:nvSpPr>
          <p:spPr bwMode="auto">
            <a:xfrm>
              <a:off x="728" y="2828"/>
              <a:ext cx="4304" cy="987"/>
            </a:xfrm>
            <a:custGeom>
              <a:avLst/>
              <a:gdLst>
                <a:gd name="T0" fmla="*/ 4304 w 4646"/>
                <a:gd name="T1" fmla="*/ 0 h 775"/>
                <a:gd name="T2" fmla="*/ 4120 w 4646"/>
                <a:gd name="T3" fmla="*/ 73 h 775"/>
                <a:gd name="T4" fmla="*/ 3709 w 4646"/>
                <a:gd name="T5" fmla="*/ 276 h 775"/>
                <a:gd name="T6" fmla="*/ 3394 w 4646"/>
                <a:gd name="T7" fmla="*/ 446 h 775"/>
                <a:gd name="T8" fmla="*/ 2913 w 4646"/>
                <a:gd name="T9" fmla="*/ 554 h 775"/>
                <a:gd name="T10" fmla="*/ 2519 w 4646"/>
                <a:gd name="T11" fmla="*/ 565 h 775"/>
                <a:gd name="T12" fmla="*/ 2284 w 4646"/>
                <a:gd name="T13" fmla="*/ 554 h 775"/>
                <a:gd name="T14" fmla="*/ 1776 w 4646"/>
                <a:gd name="T15" fmla="*/ 625 h 775"/>
                <a:gd name="T16" fmla="*/ 1417 w 4646"/>
                <a:gd name="T17" fmla="*/ 662 h 775"/>
                <a:gd name="T18" fmla="*/ 997 w 4646"/>
                <a:gd name="T19" fmla="*/ 709 h 775"/>
                <a:gd name="T20" fmla="*/ 665 w 4646"/>
                <a:gd name="T21" fmla="*/ 709 h 775"/>
                <a:gd name="T22" fmla="*/ 429 w 4646"/>
                <a:gd name="T23" fmla="*/ 674 h 775"/>
                <a:gd name="T24" fmla="*/ 149 w 4646"/>
                <a:gd name="T25" fmla="*/ 638 h 775"/>
                <a:gd name="T26" fmla="*/ 0 w 4646"/>
                <a:gd name="T27" fmla="*/ 638 h 775"/>
                <a:gd name="T28" fmla="*/ 0 w 4646"/>
                <a:gd name="T29" fmla="*/ 987 h 775"/>
                <a:gd name="T30" fmla="*/ 4277 w 4646"/>
                <a:gd name="T31" fmla="*/ 987 h 7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46"/>
                <a:gd name="T49" fmla="*/ 0 h 775"/>
                <a:gd name="T50" fmla="*/ 4646 w 4646"/>
                <a:gd name="T51" fmla="*/ 775 h 7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46" h="775">
                  <a:moveTo>
                    <a:pt x="4646" y="0"/>
                  </a:moveTo>
                  <a:lnTo>
                    <a:pt x="4447" y="57"/>
                  </a:lnTo>
                  <a:lnTo>
                    <a:pt x="4004" y="217"/>
                  </a:lnTo>
                  <a:lnTo>
                    <a:pt x="3664" y="350"/>
                  </a:lnTo>
                  <a:lnTo>
                    <a:pt x="3144" y="435"/>
                  </a:lnTo>
                  <a:lnTo>
                    <a:pt x="2719" y="444"/>
                  </a:lnTo>
                  <a:lnTo>
                    <a:pt x="2465" y="435"/>
                  </a:lnTo>
                  <a:lnTo>
                    <a:pt x="1917" y="491"/>
                  </a:lnTo>
                  <a:lnTo>
                    <a:pt x="1530" y="520"/>
                  </a:lnTo>
                  <a:lnTo>
                    <a:pt x="1076" y="557"/>
                  </a:lnTo>
                  <a:lnTo>
                    <a:pt x="718" y="557"/>
                  </a:lnTo>
                  <a:lnTo>
                    <a:pt x="463" y="529"/>
                  </a:lnTo>
                  <a:cubicBezTo>
                    <a:pt x="173" y="500"/>
                    <a:pt x="274" y="501"/>
                    <a:pt x="161" y="501"/>
                  </a:cubicBezTo>
                  <a:lnTo>
                    <a:pt x="0" y="501"/>
                  </a:lnTo>
                  <a:lnTo>
                    <a:pt x="0" y="775"/>
                  </a:lnTo>
                  <a:lnTo>
                    <a:pt x="4617" y="775"/>
                  </a:lnTo>
                </a:path>
              </a:pathLst>
            </a:custGeom>
            <a:solidFill>
              <a:srgbClr val="5F5F5F">
                <a:alpha val="39999"/>
              </a:srgbClr>
            </a:solidFill>
            <a:ln w="9525">
              <a:solidFill>
                <a:schemeClr val="tx1"/>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84" name="Freeform 7"/>
            <p:cNvSpPr>
              <a:spLocks/>
            </p:cNvSpPr>
            <p:nvPr/>
          </p:nvSpPr>
          <p:spPr bwMode="auto">
            <a:xfrm>
              <a:off x="728" y="2612"/>
              <a:ext cx="4313" cy="925"/>
            </a:xfrm>
            <a:custGeom>
              <a:avLst/>
              <a:gdLst>
                <a:gd name="T0" fmla="*/ 1514 w 4655"/>
                <a:gd name="T1" fmla="*/ 662 h 727"/>
                <a:gd name="T2" fmla="*/ 1802 w 4655"/>
                <a:gd name="T3" fmla="*/ 625 h 727"/>
                <a:gd name="T4" fmla="*/ 2126 w 4655"/>
                <a:gd name="T5" fmla="*/ 529 h 727"/>
                <a:gd name="T6" fmla="*/ 2529 w 4655"/>
                <a:gd name="T7" fmla="*/ 277 h 727"/>
                <a:gd name="T8" fmla="*/ 2869 w 4655"/>
                <a:gd name="T9" fmla="*/ 97 h 727"/>
                <a:gd name="T10" fmla="*/ 3176 w 4655"/>
                <a:gd name="T11" fmla="*/ 13 h 727"/>
                <a:gd name="T12" fmla="*/ 3491 w 4655"/>
                <a:gd name="T13" fmla="*/ 0 h 727"/>
                <a:gd name="T14" fmla="*/ 4313 w 4655"/>
                <a:gd name="T15" fmla="*/ 37 h 727"/>
                <a:gd name="T16" fmla="*/ 4295 w 4655"/>
                <a:gd name="T17" fmla="*/ 127 h 727"/>
                <a:gd name="T18" fmla="*/ 3972 w 4655"/>
                <a:gd name="T19" fmla="*/ 361 h 727"/>
                <a:gd name="T20" fmla="*/ 3613 w 4655"/>
                <a:gd name="T21" fmla="*/ 505 h 727"/>
                <a:gd name="T22" fmla="*/ 3281 w 4655"/>
                <a:gd name="T23" fmla="*/ 686 h 727"/>
                <a:gd name="T24" fmla="*/ 2887 w 4655"/>
                <a:gd name="T25" fmla="*/ 770 h 727"/>
                <a:gd name="T26" fmla="*/ 2406 w 4655"/>
                <a:gd name="T27" fmla="*/ 757 h 727"/>
                <a:gd name="T28" fmla="*/ 2012 w 4655"/>
                <a:gd name="T29" fmla="*/ 781 h 727"/>
                <a:gd name="T30" fmla="*/ 1514 w 4655"/>
                <a:gd name="T31" fmla="*/ 854 h 727"/>
                <a:gd name="T32" fmla="*/ 1085 w 4655"/>
                <a:gd name="T33" fmla="*/ 914 h 727"/>
                <a:gd name="T34" fmla="*/ 621 w 4655"/>
                <a:gd name="T35" fmla="*/ 925 h 727"/>
                <a:gd name="T36" fmla="*/ 368 w 4655"/>
                <a:gd name="T37" fmla="*/ 854 h 727"/>
                <a:gd name="T38" fmla="*/ 0 w 4655"/>
                <a:gd name="T39" fmla="*/ 817 h 727"/>
                <a:gd name="T40" fmla="*/ 0 w 4655"/>
                <a:gd name="T41" fmla="*/ 709 h 727"/>
                <a:gd name="T42" fmla="*/ 368 w 4655"/>
                <a:gd name="T43" fmla="*/ 721 h 727"/>
                <a:gd name="T44" fmla="*/ 1059 w 4655"/>
                <a:gd name="T45" fmla="*/ 746 h 727"/>
                <a:gd name="T46" fmla="*/ 1514 w 4655"/>
                <a:gd name="T47" fmla="*/ 662 h 7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55"/>
                <a:gd name="T73" fmla="*/ 0 h 727"/>
                <a:gd name="T74" fmla="*/ 4655 w 4655"/>
                <a:gd name="T75" fmla="*/ 727 h 72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55" h="727">
                  <a:moveTo>
                    <a:pt x="1634" y="520"/>
                  </a:moveTo>
                  <a:lnTo>
                    <a:pt x="1945" y="491"/>
                  </a:lnTo>
                  <a:lnTo>
                    <a:pt x="2295" y="416"/>
                  </a:lnTo>
                  <a:lnTo>
                    <a:pt x="2729" y="218"/>
                  </a:lnTo>
                  <a:lnTo>
                    <a:pt x="3097" y="76"/>
                  </a:lnTo>
                  <a:lnTo>
                    <a:pt x="3428" y="10"/>
                  </a:lnTo>
                  <a:lnTo>
                    <a:pt x="3768" y="0"/>
                  </a:lnTo>
                  <a:lnTo>
                    <a:pt x="4655" y="29"/>
                  </a:lnTo>
                  <a:lnTo>
                    <a:pt x="4636" y="100"/>
                  </a:lnTo>
                  <a:lnTo>
                    <a:pt x="4287" y="284"/>
                  </a:lnTo>
                  <a:lnTo>
                    <a:pt x="3900" y="397"/>
                  </a:lnTo>
                  <a:lnTo>
                    <a:pt x="3541" y="539"/>
                  </a:lnTo>
                  <a:lnTo>
                    <a:pt x="3116" y="605"/>
                  </a:lnTo>
                  <a:lnTo>
                    <a:pt x="2597" y="595"/>
                  </a:lnTo>
                  <a:lnTo>
                    <a:pt x="2172" y="614"/>
                  </a:lnTo>
                  <a:lnTo>
                    <a:pt x="1634" y="671"/>
                  </a:lnTo>
                  <a:lnTo>
                    <a:pt x="1171" y="718"/>
                  </a:lnTo>
                  <a:lnTo>
                    <a:pt x="670" y="727"/>
                  </a:lnTo>
                  <a:lnTo>
                    <a:pt x="397" y="671"/>
                  </a:lnTo>
                  <a:lnTo>
                    <a:pt x="0" y="642"/>
                  </a:lnTo>
                  <a:lnTo>
                    <a:pt x="0" y="557"/>
                  </a:lnTo>
                  <a:cubicBezTo>
                    <a:pt x="390" y="567"/>
                    <a:pt x="258" y="567"/>
                    <a:pt x="397" y="567"/>
                  </a:cubicBezTo>
                  <a:lnTo>
                    <a:pt x="1143" y="586"/>
                  </a:lnTo>
                  <a:lnTo>
                    <a:pt x="1634" y="520"/>
                  </a:lnTo>
                  <a:close/>
                </a:path>
              </a:pathLst>
            </a:custGeom>
            <a:solidFill>
              <a:srgbClr val="FFFF99">
                <a:alpha val="59999"/>
              </a:srgbClr>
            </a:solidFill>
            <a:ln w="9525">
              <a:solidFill>
                <a:schemeClr val="tx1"/>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85" name="Freeform 8"/>
            <p:cNvSpPr>
              <a:spLocks/>
            </p:cNvSpPr>
            <p:nvPr/>
          </p:nvSpPr>
          <p:spPr bwMode="auto">
            <a:xfrm>
              <a:off x="728" y="2468"/>
              <a:ext cx="4295" cy="877"/>
            </a:xfrm>
            <a:custGeom>
              <a:avLst/>
              <a:gdLst>
                <a:gd name="T0" fmla="*/ 1085 w 4636"/>
                <a:gd name="T1" fmla="*/ 552 h 689"/>
                <a:gd name="T2" fmla="*/ 1382 w 4636"/>
                <a:gd name="T3" fmla="*/ 444 h 689"/>
                <a:gd name="T4" fmla="*/ 1750 w 4636"/>
                <a:gd name="T5" fmla="*/ 265 h 689"/>
                <a:gd name="T6" fmla="*/ 1969 w 4636"/>
                <a:gd name="T7" fmla="*/ 108 h 689"/>
                <a:gd name="T8" fmla="*/ 2170 w 4636"/>
                <a:gd name="T9" fmla="*/ 48 h 689"/>
                <a:gd name="T10" fmla="*/ 2379 w 4636"/>
                <a:gd name="T11" fmla="*/ 24 h 689"/>
                <a:gd name="T12" fmla="*/ 2703 w 4636"/>
                <a:gd name="T13" fmla="*/ 11 h 689"/>
                <a:gd name="T14" fmla="*/ 3263 w 4636"/>
                <a:gd name="T15" fmla="*/ 0 h 689"/>
                <a:gd name="T16" fmla="*/ 3788 w 4636"/>
                <a:gd name="T17" fmla="*/ 0 h 689"/>
                <a:gd name="T18" fmla="*/ 3989 w 4636"/>
                <a:gd name="T19" fmla="*/ 36 h 689"/>
                <a:gd name="T20" fmla="*/ 4295 w 4636"/>
                <a:gd name="T21" fmla="*/ 60 h 689"/>
                <a:gd name="T22" fmla="*/ 4295 w 4636"/>
                <a:gd name="T23" fmla="*/ 181 h 689"/>
                <a:gd name="T24" fmla="*/ 4033 w 4636"/>
                <a:gd name="T25" fmla="*/ 181 h 689"/>
                <a:gd name="T26" fmla="*/ 3621 w 4636"/>
                <a:gd name="T27" fmla="*/ 144 h 689"/>
                <a:gd name="T28" fmla="*/ 3342 w 4636"/>
                <a:gd name="T29" fmla="*/ 144 h 689"/>
                <a:gd name="T30" fmla="*/ 3141 w 4636"/>
                <a:gd name="T31" fmla="*/ 144 h 689"/>
                <a:gd name="T32" fmla="*/ 2904 w 4636"/>
                <a:gd name="T33" fmla="*/ 216 h 689"/>
                <a:gd name="T34" fmla="*/ 2633 w 4636"/>
                <a:gd name="T35" fmla="*/ 349 h 689"/>
                <a:gd name="T36" fmla="*/ 2274 w 4636"/>
                <a:gd name="T37" fmla="*/ 577 h 689"/>
                <a:gd name="T38" fmla="*/ 2117 w 4636"/>
                <a:gd name="T39" fmla="*/ 698 h 689"/>
                <a:gd name="T40" fmla="*/ 1776 w 4636"/>
                <a:gd name="T41" fmla="*/ 757 h 689"/>
                <a:gd name="T42" fmla="*/ 1251 w 4636"/>
                <a:gd name="T43" fmla="*/ 841 h 689"/>
                <a:gd name="T44" fmla="*/ 901 w 4636"/>
                <a:gd name="T45" fmla="*/ 877 h 689"/>
                <a:gd name="T46" fmla="*/ 490 w 4636"/>
                <a:gd name="T47" fmla="*/ 877 h 689"/>
                <a:gd name="T48" fmla="*/ 0 w 4636"/>
                <a:gd name="T49" fmla="*/ 830 h 689"/>
                <a:gd name="T50" fmla="*/ 0 w 4636"/>
                <a:gd name="T51" fmla="*/ 709 h 689"/>
                <a:gd name="T52" fmla="*/ 262 w 4636"/>
                <a:gd name="T53" fmla="*/ 709 h 689"/>
                <a:gd name="T54" fmla="*/ 778 w 4636"/>
                <a:gd name="T55" fmla="*/ 614 h 689"/>
                <a:gd name="T56" fmla="*/ 1085 w 4636"/>
                <a:gd name="T57" fmla="*/ 552 h 6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636"/>
                <a:gd name="T88" fmla="*/ 0 h 689"/>
                <a:gd name="T89" fmla="*/ 4636 w 4636"/>
                <a:gd name="T90" fmla="*/ 689 h 6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636" h="689">
                  <a:moveTo>
                    <a:pt x="1171" y="434"/>
                  </a:moveTo>
                  <a:lnTo>
                    <a:pt x="1492" y="349"/>
                  </a:lnTo>
                  <a:lnTo>
                    <a:pt x="1889" y="208"/>
                  </a:lnTo>
                  <a:lnTo>
                    <a:pt x="2125" y="85"/>
                  </a:lnTo>
                  <a:lnTo>
                    <a:pt x="2342" y="38"/>
                  </a:lnTo>
                  <a:lnTo>
                    <a:pt x="2568" y="19"/>
                  </a:lnTo>
                  <a:lnTo>
                    <a:pt x="2918" y="9"/>
                  </a:lnTo>
                  <a:lnTo>
                    <a:pt x="3522" y="0"/>
                  </a:lnTo>
                  <a:lnTo>
                    <a:pt x="4089" y="0"/>
                  </a:lnTo>
                  <a:lnTo>
                    <a:pt x="4306" y="28"/>
                  </a:lnTo>
                  <a:lnTo>
                    <a:pt x="4636" y="47"/>
                  </a:lnTo>
                  <a:lnTo>
                    <a:pt x="4636" y="142"/>
                  </a:lnTo>
                  <a:lnTo>
                    <a:pt x="4353" y="142"/>
                  </a:lnTo>
                  <a:lnTo>
                    <a:pt x="3909" y="113"/>
                  </a:lnTo>
                  <a:lnTo>
                    <a:pt x="3607" y="113"/>
                  </a:lnTo>
                  <a:lnTo>
                    <a:pt x="3390" y="113"/>
                  </a:lnTo>
                  <a:lnTo>
                    <a:pt x="3135" y="170"/>
                  </a:lnTo>
                  <a:lnTo>
                    <a:pt x="2842" y="274"/>
                  </a:lnTo>
                  <a:lnTo>
                    <a:pt x="2455" y="453"/>
                  </a:lnTo>
                  <a:lnTo>
                    <a:pt x="2285" y="548"/>
                  </a:lnTo>
                  <a:lnTo>
                    <a:pt x="1917" y="595"/>
                  </a:lnTo>
                  <a:lnTo>
                    <a:pt x="1350" y="661"/>
                  </a:lnTo>
                  <a:lnTo>
                    <a:pt x="973" y="689"/>
                  </a:lnTo>
                  <a:lnTo>
                    <a:pt x="529" y="689"/>
                  </a:lnTo>
                  <a:lnTo>
                    <a:pt x="0" y="652"/>
                  </a:lnTo>
                  <a:lnTo>
                    <a:pt x="0" y="557"/>
                  </a:lnTo>
                  <a:lnTo>
                    <a:pt x="283" y="557"/>
                  </a:lnTo>
                  <a:lnTo>
                    <a:pt x="840" y="482"/>
                  </a:lnTo>
                  <a:lnTo>
                    <a:pt x="1171" y="434"/>
                  </a:lnTo>
                  <a:close/>
                </a:path>
              </a:pathLst>
            </a:custGeom>
            <a:solidFill>
              <a:srgbClr val="99FF66">
                <a:alpha val="59999"/>
              </a:srgbClr>
            </a:solidFill>
            <a:ln w="9525">
              <a:solidFill>
                <a:schemeClr val="tx1"/>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86" name="Freeform 9"/>
            <p:cNvSpPr>
              <a:spLocks/>
            </p:cNvSpPr>
            <p:nvPr/>
          </p:nvSpPr>
          <p:spPr bwMode="auto">
            <a:xfrm>
              <a:off x="719" y="2372"/>
              <a:ext cx="4313" cy="805"/>
            </a:xfrm>
            <a:custGeom>
              <a:avLst/>
              <a:gdLst>
                <a:gd name="T0" fmla="*/ 17 w 4655"/>
                <a:gd name="T1" fmla="*/ 457 h 633"/>
                <a:gd name="T2" fmla="*/ 349 w 4655"/>
                <a:gd name="T3" fmla="*/ 385 h 633"/>
                <a:gd name="T4" fmla="*/ 656 w 4655"/>
                <a:gd name="T5" fmla="*/ 240 h 633"/>
                <a:gd name="T6" fmla="*/ 813 w 4655"/>
                <a:gd name="T7" fmla="*/ 121 h 633"/>
                <a:gd name="T8" fmla="*/ 1023 w 4655"/>
                <a:gd name="T9" fmla="*/ 97 h 633"/>
                <a:gd name="T10" fmla="*/ 1163 w 4655"/>
                <a:gd name="T11" fmla="*/ 61 h 633"/>
                <a:gd name="T12" fmla="*/ 1259 w 4655"/>
                <a:gd name="T13" fmla="*/ 13 h 633"/>
                <a:gd name="T14" fmla="*/ 1671 w 4655"/>
                <a:gd name="T15" fmla="*/ 0 h 633"/>
                <a:gd name="T16" fmla="*/ 2064 w 4655"/>
                <a:gd name="T17" fmla="*/ 24 h 633"/>
                <a:gd name="T18" fmla="*/ 2327 w 4655"/>
                <a:gd name="T19" fmla="*/ 61 h 633"/>
                <a:gd name="T20" fmla="*/ 2756 w 4655"/>
                <a:gd name="T21" fmla="*/ 72 h 633"/>
                <a:gd name="T22" fmla="*/ 3578 w 4655"/>
                <a:gd name="T23" fmla="*/ 72 h 633"/>
                <a:gd name="T24" fmla="*/ 4313 w 4655"/>
                <a:gd name="T25" fmla="*/ 108 h 633"/>
                <a:gd name="T26" fmla="*/ 3928 w 4655"/>
                <a:gd name="T27" fmla="*/ 145 h 633"/>
                <a:gd name="T28" fmla="*/ 3543 w 4655"/>
                <a:gd name="T29" fmla="*/ 85 h 633"/>
                <a:gd name="T30" fmla="*/ 2966 w 4655"/>
                <a:gd name="T31" fmla="*/ 108 h 633"/>
                <a:gd name="T32" fmla="*/ 2484 w 4655"/>
                <a:gd name="T33" fmla="*/ 108 h 633"/>
                <a:gd name="T34" fmla="*/ 2239 w 4655"/>
                <a:gd name="T35" fmla="*/ 145 h 633"/>
                <a:gd name="T36" fmla="*/ 2029 w 4655"/>
                <a:gd name="T37" fmla="*/ 169 h 633"/>
                <a:gd name="T38" fmla="*/ 1846 w 4655"/>
                <a:gd name="T39" fmla="*/ 301 h 633"/>
                <a:gd name="T40" fmla="*/ 1557 w 4655"/>
                <a:gd name="T41" fmla="*/ 469 h 633"/>
                <a:gd name="T42" fmla="*/ 1102 w 4655"/>
                <a:gd name="T43" fmla="*/ 637 h 633"/>
                <a:gd name="T44" fmla="*/ 735 w 4655"/>
                <a:gd name="T45" fmla="*/ 710 h 633"/>
                <a:gd name="T46" fmla="*/ 367 w 4655"/>
                <a:gd name="T47" fmla="*/ 805 h 633"/>
                <a:gd name="T48" fmla="*/ 0 w 4655"/>
                <a:gd name="T49" fmla="*/ 794 h 6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655"/>
                <a:gd name="T76" fmla="*/ 0 h 633"/>
                <a:gd name="T77" fmla="*/ 4655 w 4655"/>
                <a:gd name="T78" fmla="*/ 633 h 6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655" h="633">
                  <a:moveTo>
                    <a:pt x="18" y="359"/>
                  </a:moveTo>
                  <a:lnTo>
                    <a:pt x="377" y="303"/>
                  </a:lnTo>
                  <a:lnTo>
                    <a:pt x="708" y="189"/>
                  </a:lnTo>
                  <a:lnTo>
                    <a:pt x="878" y="95"/>
                  </a:lnTo>
                  <a:lnTo>
                    <a:pt x="1104" y="76"/>
                  </a:lnTo>
                  <a:lnTo>
                    <a:pt x="1255" y="48"/>
                  </a:lnTo>
                  <a:lnTo>
                    <a:pt x="1359" y="10"/>
                  </a:lnTo>
                  <a:lnTo>
                    <a:pt x="1803" y="0"/>
                  </a:lnTo>
                  <a:lnTo>
                    <a:pt x="2228" y="19"/>
                  </a:lnTo>
                  <a:lnTo>
                    <a:pt x="2511" y="48"/>
                  </a:lnTo>
                  <a:lnTo>
                    <a:pt x="2974" y="57"/>
                  </a:lnTo>
                  <a:lnTo>
                    <a:pt x="3862" y="57"/>
                  </a:lnTo>
                  <a:lnTo>
                    <a:pt x="4655" y="85"/>
                  </a:lnTo>
                  <a:lnTo>
                    <a:pt x="4239" y="114"/>
                  </a:lnTo>
                  <a:lnTo>
                    <a:pt x="3824" y="67"/>
                  </a:lnTo>
                  <a:lnTo>
                    <a:pt x="3201" y="85"/>
                  </a:lnTo>
                  <a:lnTo>
                    <a:pt x="2681" y="85"/>
                  </a:lnTo>
                  <a:lnTo>
                    <a:pt x="2417" y="114"/>
                  </a:lnTo>
                  <a:lnTo>
                    <a:pt x="2190" y="133"/>
                  </a:lnTo>
                  <a:lnTo>
                    <a:pt x="1992" y="237"/>
                  </a:lnTo>
                  <a:lnTo>
                    <a:pt x="1680" y="369"/>
                  </a:lnTo>
                  <a:lnTo>
                    <a:pt x="1189" y="501"/>
                  </a:lnTo>
                  <a:lnTo>
                    <a:pt x="793" y="558"/>
                  </a:lnTo>
                  <a:lnTo>
                    <a:pt x="396" y="633"/>
                  </a:lnTo>
                  <a:lnTo>
                    <a:pt x="0" y="624"/>
                  </a:lnTo>
                </a:path>
              </a:pathLst>
            </a:custGeom>
            <a:solidFill>
              <a:srgbClr val="4FBCFF">
                <a:alpha val="50195"/>
              </a:srgbClr>
            </a:solidFill>
            <a:ln w="9525">
              <a:solidFill>
                <a:schemeClr val="tx1"/>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87" name="Freeform 10"/>
            <p:cNvSpPr>
              <a:spLocks/>
            </p:cNvSpPr>
            <p:nvPr/>
          </p:nvSpPr>
          <p:spPr bwMode="auto">
            <a:xfrm>
              <a:off x="735" y="2108"/>
              <a:ext cx="4288" cy="349"/>
            </a:xfrm>
            <a:custGeom>
              <a:avLst/>
              <a:gdLst>
                <a:gd name="T0" fmla="*/ 0 w 4627"/>
                <a:gd name="T1" fmla="*/ 264 h 274"/>
                <a:gd name="T2" fmla="*/ 254 w 4627"/>
                <a:gd name="T3" fmla="*/ 228 h 274"/>
                <a:gd name="T4" fmla="*/ 718 w 4627"/>
                <a:gd name="T5" fmla="*/ 204 h 274"/>
                <a:gd name="T6" fmla="*/ 1278 w 4627"/>
                <a:gd name="T7" fmla="*/ 192 h 274"/>
                <a:gd name="T8" fmla="*/ 2048 w 4627"/>
                <a:gd name="T9" fmla="*/ 217 h 274"/>
                <a:gd name="T10" fmla="*/ 2434 w 4627"/>
                <a:gd name="T11" fmla="*/ 252 h 274"/>
                <a:gd name="T12" fmla="*/ 3194 w 4627"/>
                <a:gd name="T13" fmla="*/ 301 h 274"/>
                <a:gd name="T14" fmla="*/ 3737 w 4627"/>
                <a:gd name="T15" fmla="*/ 288 h 274"/>
                <a:gd name="T16" fmla="*/ 4288 w 4627"/>
                <a:gd name="T17" fmla="*/ 349 h 274"/>
                <a:gd name="T18" fmla="*/ 4288 w 4627"/>
                <a:gd name="T19" fmla="*/ 0 h 274"/>
                <a:gd name="T20" fmla="*/ 0 w 4627"/>
                <a:gd name="T21" fmla="*/ 0 h 2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27"/>
                <a:gd name="T34" fmla="*/ 0 h 274"/>
                <a:gd name="T35" fmla="*/ 4627 w 4627"/>
                <a:gd name="T36" fmla="*/ 274 h 2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27" h="274">
                  <a:moveTo>
                    <a:pt x="0" y="207"/>
                  </a:moveTo>
                  <a:lnTo>
                    <a:pt x="274" y="179"/>
                  </a:lnTo>
                  <a:lnTo>
                    <a:pt x="775" y="160"/>
                  </a:lnTo>
                  <a:lnTo>
                    <a:pt x="1379" y="151"/>
                  </a:lnTo>
                  <a:lnTo>
                    <a:pt x="2210" y="170"/>
                  </a:lnTo>
                  <a:lnTo>
                    <a:pt x="2626" y="198"/>
                  </a:lnTo>
                  <a:lnTo>
                    <a:pt x="3447" y="236"/>
                  </a:lnTo>
                  <a:lnTo>
                    <a:pt x="4032" y="226"/>
                  </a:lnTo>
                  <a:lnTo>
                    <a:pt x="4627" y="274"/>
                  </a:lnTo>
                  <a:lnTo>
                    <a:pt x="4627" y="0"/>
                  </a:lnTo>
                  <a:lnTo>
                    <a:pt x="0" y="0"/>
                  </a:lnTo>
                </a:path>
              </a:pathLst>
            </a:custGeom>
            <a:solidFill>
              <a:srgbClr val="5F5F5F">
                <a:alpha val="39999"/>
              </a:srgbClr>
            </a:solidFill>
            <a:ln w="9525">
              <a:solidFill>
                <a:schemeClr val="tx1"/>
              </a:solidFill>
              <a:round/>
              <a:headEnd/>
              <a:tailEnd/>
            </a:ln>
          </p:spPr>
          <p:txBody>
            <a:bodyPr/>
            <a:lstStyle/>
            <a:p>
              <a:endParaRPr lang="en-US" dirty="0">
                <a:latin typeface="Tahoma" pitchFamily="34" charset="0"/>
                <a:ea typeface="Tahoma" pitchFamily="34" charset="0"/>
                <a:cs typeface="Tahoma" pitchFamily="34" charset="0"/>
              </a:endParaRPr>
            </a:p>
          </p:txBody>
        </p:sp>
      </p:grpSp>
      <p:sp>
        <p:nvSpPr>
          <p:cNvPr id="14340" name="Freeform 17"/>
          <p:cNvSpPr>
            <a:spLocks/>
          </p:cNvSpPr>
          <p:nvPr/>
        </p:nvSpPr>
        <p:spPr bwMode="auto">
          <a:xfrm flipH="1">
            <a:off x="1154113" y="2574925"/>
            <a:ext cx="6819900" cy="884238"/>
          </a:xfrm>
          <a:custGeom>
            <a:avLst/>
            <a:gdLst>
              <a:gd name="T0" fmla="*/ 0 w 4296"/>
              <a:gd name="T1" fmla="*/ 149225 h 557"/>
              <a:gd name="T2" fmla="*/ 763587 w 4296"/>
              <a:gd name="T3" fmla="*/ 90488 h 557"/>
              <a:gd name="T4" fmla="*/ 1363662 w 4296"/>
              <a:gd name="T5" fmla="*/ 44450 h 557"/>
              <a:gd name="T6" fmla="*/ 1978025 w 4296"/>
              <a:gd name="T7" fmla="*/ 0 h 557"/>
              <a:gd name="T8" fmla="*/ 2878137 w 4296"/>
              <a:gd name="T9" fmla="*/ 60325 h 557"/>
              <a:gd name="T10" fmla="*/ 3476625 w 4296"/>
              <a:gd name="T11" fmla="*/ 149225 h 557"/>
              <a:gd name="T12" fmla="*/ 3941762 w 4296"/>
              <a:gd name="T13" fmla="*/ 149225 h 557"/>
              <a:gd name="T14" fmla="*/ 5156199 w 4296"/>
              <a:gd name="T15" fmla="*/ 149225 h 557"/>
              <a:gd name="T16" fmla="*/ 5949949 w 4296"/>
              <a:gd name="T17" fmla="*/ 179388 h 557"/>
              <a:gd name="T18" fmla="*/ 6819900 w 4296"/>
              <a:gd name="T19" fmla="*/ 269875 h 557"/>
              <a:gd name="T20" fmla="*/ 6024561 w 4296"/>
              <a:gd name="T21" fmla="*/ 284163 h 557"/>
              <a:gd name="T22" fmla="*/ 5156199 w 4296"/>
              <a:gd name="T23" fmla="*/ 300038 h 557"/>
              <a:gd name="T24" fmla="*/ 4016375 w 4296"/>
              <a:gd name="T25" fmla="*/ 225425 h 557"/>
              <a:gd name="T26" fmla="*/ 3446462 w 4296"/>
              <a:gd name="T27" fmla="*/ 239713 h 557"/>
              <a:gd name="T28" fmla="*/ 3087687 w 4296"/>
              <a:gd name="T29" fmla="*/ 195263 h 557"/>
              <a:gd name="T30" fmla="*/ 2517775 w 4296"/>
              <a:gd name="T31" fmla="*/ 165100 h 557"/>
              <a:gd name="T32" fmla="*/ 1903412 w 4296"/>
              <a:gd name="T33" fmla="*/ 195263 h 557"/>
              <a:gd name="T34" fmla="*/ 1468437 w 4296"/>
              <a:gd name="T35" fmla="*/ 330200 h 557"/>
              <a:gd name="T36" fmla="*/ 1273175 w 4296"/>
              <a:gd name="T37" fmla="*/ 344488 h 557"/>
              <a:gd name="T38" fmla="*/ 928687 w 4296"/>
              <a:gd name="T39" fmla="*/ 584200 h 557"/>
              <a:gd name="T40" fmla="*/ 523875 w 4296"/>
              <a:gd name="T41" fmla="*/ 779463 h 557"/>
              <a:gd name="T42" fmla="*/ 0 w 4296"/>
              <a:gd name="T43" fmla="*/ 884238 h 55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96"/>
              <a:gd name="T67" fmla="*/ 0 h 557"/>
              <a:gd name="T68" fmla="*/ 4296 w 4296"/>
              <a:gd name="T69" fmla="*/ 557 h 55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96" h="557">
                <a:moveTo>
                  <a:pt x="0" y="94"/>
                </a:moveTo>
                <a:lnTo>
                  <a:pt x="481" y="57"/>
                </a:lnTo>
                <a:lnTo>
                  <a:pt x="859" y="28"/>
                </a:lnTo>
                <a:lnTo>
                  <a:pt x="1246" y="0"/>
                </a:lnTo>
                <a:lnTo>
                  <a:pt x="1813" y="38"/>
                </a:lnTo>
                <a:lnTo>
                  <a:pt x="2190" y="94"/>
                </a:lnTo>
                <a:lnTo>
                  <a:pt x="2483" y="94"/>
                </a:lnTo>
                <a:lnTo>
                  <a:pt x="3248" y="94"/>
                </a:lnTo>
                <a:lnTo>
                  <a:pt x="3748" y="113"/>
                </a:lnTo>
                <a:lnTo>
                  <a:pt x="4296" y="170"/>
                </a:lnTo>
                <a:lnTo>
                  <a:pt x="3795" y="179"/>
                </a:lnTo>
                <a:lnTo>
                  <a:pt x="3248" y="189"/>
                </a:lnTo>
                <a:lnTo>
                  <a:pt x="2530" y="142"/>
                </a:lnTo>
                <a:lnTo>
                  <a:pt x="2171" y="151"/>
                </a:lnTo>
                <a:lnTo>
                  <a:pt x="1945" y="123"/>
                </a:lnTo>
                <a:lnTo>
                  <a:pt x="1586" y="104"/>
                </a:lnTo>
                <a:lnTo>
                  <a:pt x="1199" y="123"/>
                </a:lnTo>
                <a:lnTo>
                  <a:pt x="925" y="208"/>
                </a:lnTo>
                <a:lnTo>
                  <a:pt x="802" y="217"/>
                </a:lnTo>
                <a:lnTo>
                  <a:pt x="585" y="368"/>
                </a:lnTo>
                <a:lnTo>
                  <a:pt x="330" y="491"/>
                </a:lnTo>
                <a:lnTo>
                  <a:pt x="0" y="557"/>
                </a:lnTo>
              </a:path>
            </a:pathLst>
          </a:custGeom>
          <a:solidFill>
            <a:srgbClr val="FF9933">
              <a:alpha val="50195"/>
            </a:srgbClr>
          </a:solidFill>
          <a:ln w="9525">
            <a:solidFill>
              <a:schemeClr val="tx1"/>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41" name="Freeform 11"/>
          <p:cNvSpPr>
            <a:spLocks/>
          </p:cNvSpPr>
          <p:nvPr/>
        </p:nvSpPr>
        <p:spPr bwMode="auto">
          <a:xfrm flipH="1">
            <a:off x="1184275" y="3459163"/>
            <a:ext cx="6775450" cy="1128712"/>
          </a:xfrm>
          <a:custGeom>
            <a:avLst/>
            <a:gdLst>
              <a:gd name="T0" fmla="*/ 0 w 4268"/>
              <a:gd name="T1" fmla="*/ 974725 h 711"/>
              <a:gd name="T2" fmla="*/ 465137 w 4268"/>
              <a:gd name="T3" fmla="*/ 974725 h 711"/>
              <a:gd name="T4" fmla="*/ 974725 w 4268"/>
              <a:gd name="T5" fmla="*/ 1109662 h 711"/>
              <a:gd name="T6" fmla="*/ 1724025 w 4268"/>
              <a:gd name="T7" fmla="*/ 1093787 h 711"/>
              <a:gd name="T8" fmla="*/ 3043237 w 4268"/>
              <a:gd name="T9" fmla="*/ 914400 h 711"/>
              <a:gd name="T10" fmla="*/ 3748087 w 4268"/>
              <a:gd name="T11" fmla="*/ 869950 h 711"/>
              <a:gd name="T12" fmla="*/ 4571999 w 4268"/>
              <a:gd name="T13" fmla="*/ 884237 h 711"/>
              <a:gd name="T14" fmla="*/ 5156199 w 4268"/>
              <a:gd name="T15" fmla="*/ 765175 h 711"/>
              <a:gd name="T16" fmla="*/ 5965824 w 4268"/>
              <a:gd name="T17" fmla="*/ 374650 h 711"/>
              <a:gd name="T18" fmla="*/ 6430961 w 4268"/>
              <a:gd name="T19" fmla="*/ 120650 h 711"/>
              <a:gd name="T20" fmla="*/ 6775450 w 4268"/>
              <a:gd name="T21" fmla="*/ 0 h 7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68"/>
              <a:gd name="T34" fmla="*/ 0 h 711"/>
              <a:gd name="T35" fmla="*/ 4268 w 4268"/>
              <a:gd name="T36" fmla="*/ 711 h 7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68" h="711">
                <a:moveTo>
                  <a:pt x="0" y="614"/>
                </a:moveTo>
                <a:cubicBezTo>
                  <a:pt x="95" y="607"/>
                  <a:pt x="191" y="600"/>
                  <a:pt x="293" y="614"/>
                </a:cubicBezTo>
                <a:cubicBezTo>
                  <a:pt x="395" y="628"/>
                  <a:pt x="482" y="687"/>
                  <a:pt x="614" y="699"/>
                </a:cubicBezTo>
                <a:cubicBezTo>
                  <a:pt x="746" y="711"/>
                  <a:pt x="869" y="710"/>
                  <a:pt x="1086" y="689"/>
                </a:cubicBezTo>
                <a:cubicBezTo>
                  <a:pt x="1303" y="668"/>
                  <a:pt x="1705" y="599"/>
                  <a:pt x="1917" y="576"/>
                </a:cubicBezTo>
                <a:cubicBezTo>
                  <a:pt x="2129" y="553"/>
                  <a:pt x="2201" y="551"/>
                  <a:pt x="2361" y="548"/>
                </a:cubicBezTo>
                <a:cubicBezTo>
                  <a:pt x="2521" y="545"/>
                  <a:pt x="2732" y="568"/>
                  <a:pt x="2880" y="557"/>
                </a:cubicBezTo>
                <a:cubicBezTo>
                  <a:pt x="3028" y="546"/>
                  <a:pt x="3102" y="536"/>
                  <a:pt x="3248" y="482"/>
                </a:cubicBezTo>
                <a:cubicBezTo>
                  <a:pt x="3394" y="428"/>
                  <a:pt x="3624" y="304"/>
                  <a:pt x="3758" y="236"/>
                </a:cubicBezTo>
                <a:cubicBezTo>
                  <a:pt x="3892" y="168"/>
                  <a:pt x="3966" y="115"/>
                  <a:pt x="4051" y="76"/>
                </a:cubicBezTo>
                <a:cubicBezTo>
                  <a:pt x="4136" y="37"/>
                  <a:pt x="4202" y="18"/>
                  <a:pt x="4268" y="0"/>
                </a:cubicBezTo>
              </a:path>
            </a:pathLst>
          </a:custGeom>
          <a:noFill/>
          <a:ln w="57150" cmpd="sng">
            <a:solidFill>
              <a:srgbClr val="FFFF00"/>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42" name="Freeform 12"/>
          <p:cNvSpPr>
            <a:spLocks/>
          </p:cNvSpPr>
          <p:nvPr/>
        </p:nvSpPr>
        <p:spPr bwMode="auto">
          <a:xfrm flipH="1">
            <a:off x="1169988" y="3103563"/>
            <a:ext cx="6789737" cy="1190625"/>
          </a:xfrm>
          <a:custGeom>
            <a:avLst/>
            <a:gdLst>
              <a:gd name="T0" fmla="*/ 0 w 4277"/>
              <a:gd name="T1" fmla="*/ 1120775 h 750"/>
              <a:gd name="T2" fmla="*/ 974725 w 4277"/>
              <a:gd name="T3" fmla="*/ 1165225 h 750"/>
              <a:gd name="T4" fmla="*/ 1828800 w 4277"/>
              <a:gd name="T5" fmla="*/ 1165225 h 750"/>
              <a:gd name="T6" fmla="*/ 2743199 w 4277"/>
              <a:gd name="T7" fmla="*/ 1016000 h 750"/>
              <a:gd name="T8" fmla="*/ 3417887 w 4277"/>
              <a:gd name="T9" fmla="*/ 835025 h 750"/>
              <a:gd name="T10" fmla="*/ 4002087 w 4277"/>
              <a:gd name="T11" fmla="*/ 460375 h 750"/>
              <a:gd name="T12" fmla="*/ 4527549 w 4277"/>
              <a:gd name="T13" fmla="*/ 160337 h 750"/>
              <a:gd name="T14" fmla="*/ 4916486 w 4277"/>
              <a:gd name="T15" fmla="*/ 25400 h 750"/>
              <a:gd name="T16" fmla="*/ 5591174 w 4277"/>
              <a:gd name="T17" fmla="*/ 11112 h 750"/>
              <a:gd name="T18" fmla="*/ 6789737 w 4277"/>
              <a:gd name="T19" fmla="*/ 85725 h 7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77"/>
              <a:gd name="T31" fmla="*/ 0 h 750"/>
              <a:gd name="T32" fmla="*/ 4277 w 4277"/>
              <a:gd name="T33" fmla="*/ 750 h 7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77" h="750">
                <a:moveTo>
                  <a:pt x="0" y="706"/>
                </a:moveTo>
                <a:cubicBezTo>
                  <a:pt x="211" y="717"/>
                  <a:pt x="422" y="729"/>
                  <a:pt x="614" y="734"/>
                </a:cubicBezTo>
                <a:cubicBezTo>
                  <a:pt x="806" y="739"/>
                  <a:pt x="966" y="750"/>
                  <a:pt x="1152" y="734"/>
                </a:cubicBezTo>
                <a:cubicBezTo>
                  <a:pt x="1338" y="718"/>
                  <a:pt x="1561" y="675"/>
                  <a:pt x="1728" y="640"/>
                </a:cubicBezTo>
                <a:cubicBezTo>
                  <a:pt x="1895" y="605"/>
                  <a:pt x="2021" y="584"/>
                  <a:pt x="2153" y="526"/>
                </a:cubicBezTo>
                <a:cubicBezTo>
                  <a:pt x="2285" y="468"/>
                  <a:pt x="2405" y="361"/>
                  <a:pt x="2521" y="290"/>
                </a:cubicBezTo>
                <a:cubicBezTo>
                  <a:pt x="2637" y="219"/>
                  <a:pt x="2756" y="147"/>
                  <a:pt x="2852" y="101"/>
                </a:cubicBezTo>
                <a:cubicBezTo>
                  <a:pt x="2948" y="55"/>
                  <a:pt x="2985" y="32"/>
                  <a:pt x="3097" y="16"/>
                </a:cubicBezTo>
                <a:cubicBezTo>
                  <a:pt x="3209" y="0"/>
                  <a:pt x="3325" y="1"/>
                  <a:pt x="3522" y="7"/>
                </a:cubicBezTo>
                <a:cubicBezTo>
                  <a:pt x="3719" y="13"/>
                  <a:pt x="3998" y="33"/>
                  <a:pt x="4277" y="54"/>
                </a:cubicBezTo>
              </a:path>
            </a:pathLst>
          </a:custGeom>
          <a:noFill/>
          <a:ln w="57150" cmpd="sng">
            <a:solidFill>
              <a:srgbClr val="009900"/>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43" name="Freeform 13"/>
          <p:cNvSpPr>
            <a:spLocks/>
          </p:cNvSpPr>
          <p:nvPr/>
        </p:nvSpPr>
        <p:spPr bwMode="auto">
          <a:xfrm flipH="1">
            <a:off x="1214438" y="2881313"/>
            <a:ext cx="6745287" cy="1169987"/>
          </a:xfrm>
          <a:custGeom>
            <a:avLst/>
            <a:gdLst>
              <a:gd name="T0" fmla="*/ 0 w 4249"/>
              <a:gd name="T1" fmla="*/ 1103312 h 737"/>
              <a:gd name="T2" fmla="*/ 465137 w 4249"/>
              <a:gd name="T3" fmla="*/ 1147762 h 737"/>
              <a:gd name="T4" fmla="*/ 1123950 w 4249"/>
              <a:gd name="T5" fmla="*/ 968375 h 737"/>
              <a:gd name="T6" fmla="*/ 1949450 w 4249"/>
              <a:gd name="T7" fmla="*/ 757237 h 737"/>
              <a:gd name="T8" fmla="*/ 2698749 w 4249"/>
              <a:gd name="T9" fmla="*/ 458787 h 737"/>
              <a:gd name="T10" fmla="*/ 3222624 w 4249"/>
              <a:gd name="T11" fmla="*/ 112712 h 737"/>
              <a:gd name="T12" fmla="*/ 3748087 w 4249"/>
              <a:gd name="T13" fmla="*/ 38100 h 737"/>
              <a:gd name="T14" fmla="*/ 4706937 w 4249"/>
              <a:gd name="T15" fmla="*/ 7937 h 737"/>
              <a:gd name="T16" fmla="*/ 5576886 w 4249"/>
              <a:gd name="T17" fmla="*/ 7937 h 737"/>
              <a:gd name="T18" fmla="*/ 6086473 w 4249"/>
              <a:gd name="T19" fmla="*/ 53975 h 737"/>
              <a:gd name="T20" fmla="*/ 6745287 w 4249"/>
              <a:gd name="T21" fmla="*/ 98425 h 7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49"/>
              <a:gd name="T34" fmla="*/ 0 h 737"/>
              <a:gd name="T35" fmla="*/ 4249 w 4249"/>
              <a:gd name="T36" fmla="*/ 737 h 7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49" h="737">
                <a:moveTo>
                  <a:pt x="0" y="695"/>
                </a:moveTo>
                <a:cubicBezTo>
                  <a:pt x="87" y="716"/>
                  <a:pt x="175" y="737"/>
                  <a:pt x="293" y="723"/>
                </a:cubicBezTo>
                <a:cubicBezTo>
                  <a:pt x="411" y="709"/>
                  <a:pt x="552" y="651"/>
                  <a:pt x="708" y="610"/>
                </a:cubicBezTo>
                <a:cubicBezTo>
                  <a:pt x="864" y="569"/>
                  <a:pt x="1063" y="530"/>
                  <a:pt x="1228" y="477"/>
                </a:cubicBezTo>
                <a:cubicBezTo>
                  <a:pt x="1393" y="424"/>
                  <a:pt x="1566" y="357"/>
                  <a:pt x="1700" y="289"/>
                </a:cubicBezTo>
                <a:cubicBezTo>
                  <a:pt x="1834" y="221"/>
                  <a:pt x="1920" y="115"/>
                  <a:pt x="2030" y="71"/>
                </a:cubicBezTo>
                <a:cubicBezTo>
                  <a:pt x="2140" y="27"/>
                  <a:pt x="2205" y="35"/>
                  <a:pt x="2361" y="24"/>
                </a:cubicBezTo>
                <a:cubicBezTo>
                  <a:pt x="2517" y="13"/>
                  <a:pt x="2773" y="8"/>
                  <a:pt x="2965" y="5"/>
                </a:cubicBezTo>
                <a:cubicBezTo>
                  <a:pt x="3157" y="2"/>
                  <a:pt x="3368" y="0"/>
                  <a:pt x="3513" y="5"/>
                </a:cubicBezTo>
                <a:cubicBezTo>
                  <a:pt x="3658" y="10"/>
                  <a:pt x="3711" y="24"/>
                  <a:pt x="3834" y="34"/>
                </a:cubicBezTo>
                <a:cubicBezTo>
                  <a:pt x="3957" y="44"/>
                  <a:pt x="4103" y="53"/>
                  <a:pt x="4249" y="62"/>
                </a:cubicBezTo>
              </a:path>
            </a:pathLst>
          </a:custGeom>
          <a:noFill/>
          <a:ln w="57150" cmpd="sng">
            <a:solidFill>
              <a:schemeClr val="accent2"/>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44" name="Freeform 15"/>
          <p:cNvSpPr>
            <a:spLocks/>
          </p:cNvSpPr>
          <p:nvPr/>
        </p:nvSpPr>
        <p:spPr bwMode="auto">
          <a:xfrm flipH="1">
            <a:off x="1184275" y="2725738"/>
            <a:ext cx="6805613" cy="719137"/>
          </a:xfrm>
          <a:custGeom>
            <a:avLst/>
            <a:gdLst>
              <a:gd name="T0" fmla="*/ 6805613 w 4287"/>
              <a:gd name="T1" fmla="*/ 179387 h 453"/>
              <a:gd name="T2" fmla="*/ 5530849 w 4287"/>
              <a:gd name="T3" fmla="*/ 133350 h 453"/>
              <a:gd name="T4" fmla="*/ 4122737 w 4287"/>
              <a:gd name="T5" fmla="*/ 88900 h 453"/>
              <a:gd name="T6" fmla="*/ 3508375 w 4287"/>
              <a:gd name="T7" fmla="*/ 104775 h 453"/>
              <a:gd name="T8" fmla="*/ 3073400 w 4287"/>
              <a:gd name="T9" fmla="*/ 14287 h 453"/>
              <a:gd name="T10" fmla="*/ 2593975 w 4287"/>
              <a:gd name="T11" fmla="*/ 14287 h 453"/>
              <a:gd name="T12" fmla="*/ 1979613 w 4287"/>
              <a:gd name="T13" fmla="*/ 44450 h 453"/>
              <a:gd name="T14" fmla="*/ 1514475 w 4287"/>
              <a:gd name="T15" fmla="*/ 163512 h 453"/>
              <a:gd name="T16" fmla="*/ 1258887 w 4287"/>
              <a:gd name="T17" fmla="*/ 223837 h 453"/>
              <a:gd name="T18" fmla="*/ 944563 w 4287"/>
              <a:gd name="T19" fmla="*/ 433387 h 453"/>
              <a:gd name="T20" fmla="*/ 509587 w 4287"/>
              <a:gd name="T21" fmla="*/ 614362 h 453"/>
              <a:gd name="T22" fmla="*/ 0 w 4287"/>
              <a:gd name="T23" fmla="*/ 719137 h 4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87"/>
              <a:gd name="T37" fmla="*/ 0 h 453"/>
              <a:gd name="T38" fmla="*/ 4287 w 4287"/>
              <a:gd name="T39" fmla="*/ 453 h 4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87" h="453">
                <a:moveTo>
                  <a:pt x="4287" y="113"/>
                </a:moveTo>
                <a:cubicBezTo>
                  <a:pt x="4026" y="103"/>
                  <a:pt x="3766" y="93"/>
                  <a:pt x="3484" y="84"/>
                </a:cubicBezTo>
                <a:cubicBezTo>
                  <a:pt x="3202" y="75"/>
                  <a:pt x="2809" y="59"/>
                  <a:pt x="2597" y="56"/>
                </a:cubicBezTo>
                <a:cubicBezTo>
                  <a:pt x="2385" y="53"/>
                  <a:pt x="2320" y="74"/>
                  <a:pt x="2210" y="66"/>
                </a:cubicBezTo>
                <a:cubicBezTo>
                  <a:pt x="2100" y="58"/>
                  <a:pt x="2032" y="18"/>
                  <a:pt x="1936" y="9"/>
                </a:cubicBezTo>
                <a:cubicBezTo>
                  <a:pt x="1840" y="0"/>
                  <a:pt x="1749" y="6"/>
                  <a:pt x="1634" y="9"/>
                </a:cubicBezTo>
                <a:cubicBezTo>
                  <a:pt x="1519" y="12"/>
                  <a:pt x="1360" y="12"/>
                  <a:pt x="1247" y="28"/>
                </a:cubicBezTo>
                <a:cubicBezTo>
                  <a:pt x="1134" y="44"/>
                  <a:pt x="1030" y="84"/>
                  <a:pt x="954" y="103"/>
                </a:cubicBezTo>
                <a:cubicBezTo>
                  <a:pt x="878" y="122"/>
                  <a:pt x="853" y="113"/>
                  <a:pt x="793" y="141"/>
                </a:cubicBezTo>
                <a:cubicBezTo>
                  <a:pt x="733" y="169"/>
                  <a:pt x="674" y="232"/>
                  <a:pt x="595" y="273"/>
                </a:cubicBezTo>
                <a:cubicBezTo>
                  <a:pt x="516" y="314"/>
                  <a:pt x="420" y="357"/>
                  <a:pt x="321" y="387"/>
                </a:cubicBezTo>
                <a:cubicBezTo>
                  <a:pt x="222" y="417"/>
                  <a:pt x="111" y="435"/>
                  <a:pt x="0" y="453"/>
                </a:cubicBezTo>
              </a:path>
            </a:pathLst>
          </a:custGeom>
          <a:noFill/>
          <a:ln w="57150" cmpd="sng">
            <a:solidFill>
              <a:srgbClr val="FF9900"/>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45" name="Freeform 16"/>
          <p:cNvSpPr>
            <a:spLocks/>
          </p:cNvSpPr>
          <p:nvPr/>
        </p:nvSpPr>
        <p:spPr bwMode="auto">
          <a:xfrm flipH="1">
            <a:off x="1154113" y="2595563"/>
            <a:ext cx="6805612" cy="249237"/>
          </a:xfrm>
          <a:custGeom>
            <a:avLst/>
            <a:gdLst>
              <a:gd name="T0" fmla="*/ 0 w 4287"/>
              <a:gd name="T1" fmla="*/ 128587 h 157"/>
              <a:gd name="T2" fmla="*/ 495300 w 4287"/>
              <a:gd name="T3" fmla="*/ 84137 h 157"/>
              <a:gd name="T4" fmla="*/ 1589087 w 4287"/>
              <a:gd name="T5" fmla="*/ 9525 h 157"/>
              <a:gd name="T6" fmla="*/ 2608262 w 4287"/>
              <a:gd name="T7" fmla="*/ 23812 h 157"/>
              <a:gd name="T8" fmla="*/ 3582987 w 4287"/>
              <a:gd name="T9" fmla="*/ 114300 h 157"/>
              <a:gd name="T10" fmla="*/ 4632324 w 4287"/>
              <a:gd name="T11" fmla="*/ 144462 h 157"/>
              <a:gd name="T12" fmla="*/ 5621336 w 4287"/>
              <a:gd name="T13" fmla="*/ 188912 h 157"/>
              <a:gd name="T14" fmla="*/ 5981698 w 4287"/>
              <a:gd name="T15" fmla="*/ 174625 h 157"/>
              <a:gd name="T16" fmla="*/ 6805612 w 4287"/>
              <a:gd name="T17" fmla="*/ 249237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87"/>
              <a:gd name="T28" fmla="*/ 0 h 157"/>
              <a:gd name="T29" fmla="*/ 4287 w 428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87" h="157">
                <a:moveTo>
                  <a:pt x="0" y="81"/>
                </a:moveTo>
                <a:cubicBezTo>
                  <a:pt x="72" y="73"/>
                  <a:pt x="145" y="66"/>
                  <a:pt x="312" y="53"/>
                </a:cubicBezTo>
                <a:cubicBezTo>
                  <a:pt x="479" y="40"/>
                  <a:pt x="779" y="12"/>
                  <a:pt x="1001" y="6"/>
                </a:cubicBezTo>
                <a:cubicBezTo>
                  <a:pt x="1223" y="0"/>
                  <a:pt x="1434" y="4"/>
                  <a:pt x="1643" y="15"/>
                </a:cubicBezTo>
                <a:cubicBezTo>
                  <a:pt x="1852" y="26"/>
                  <a:pt x="2045" y="59"/>
                  <a:pt x="2257" y="72"/>
                </a:cubicBezTo>
                <a:cubicBezTo>
                  <a:pt x="2469" y="85"/>
                  <a:pt x="2704" y="83"/>
                  <a:pt x="2918" y="91"/>
                </a:cubicBezTo>
                <a:cubicBezTo>
                  <a:pt x="3132" y="99"/>
                  <a:pt x="3399" y="116"/>
                  <a:pt x="3541" y="119"/>
                </a:cubicBezTo>
                <a:cubicBezTo>
                  <a:pt x="3683" y="122"/>
                  <a:pt x="3644" y="104"/>
                  <a:pt x="3768" y="110"/>
                </a:cubicBezTo>
                <a:cubicBezTo>
                  <a:pt x="3892" y="116"/>
                  <a:pt x="4202" y="149"/>
                  <a:pt x="4287" y="157"/>
                </a:cubicBezTo>
              </a:path>
            </a:pathLst>
          </a:custGeom>
          <a:noFill/>
          <a:ln w="57150" cmpd="sng">
            <a:solidFill>
              <a:srgbClr val="A500CC"/>
            </a:solidFill>
            <a:round/>
            <a:headEnd/>
            <a:tailEnd/>
          </a:ln>
        </p:spPr>
        <p:txBody>
          <a:bodyPr/>
          <a:lstStyle/>
          <a:p>
            <a:endParaRPr lang="en-US" dirty="0">
              <a:latin typeface="Tahoma" pitchFamily="34" charset="0"/>
              <a:ea typeface="Tahoma" pitchFamily="34" charset="0"/>
              <a:cs typeface="Tahoma" pitchFamily="34" charset="0"/>
            </a:endParaRPr>
          </a:p>
        </p:txBody>
      </p:sp>
      <p:sp>
        <p:nvSpPr>
          <p:cNvPr id="14346" name="Freeform 18"/>
          <p:cNvSpPr>
            <a:spLocks/>
          </p:cNvSpPr>
          <p:nvPr/>
        </p:nvSpPr>
        <p:spPr bwMode="auto">
          <a:xfrm flipH="1">
            <a:off x="5838825" y="4462463"/>
            <a:ext cx="581025" cy="9525"/>
          </a:xfrm>
          <a:custGeom>
            <a:avLst/>
            <a:gdLst>
              <a:gd name="T0" fmla="*/ 0 w 366"/>
              <a:gd name="T1" fmla="*/ 9525 h 6"/>
              <a:gd name="T2" fmla="*/ 581025 w 366"/>
              <a:gd name="T3" fmla="*/ 0 h 6"/>
              <a:gd name="T4" fmla="*/ 0 60000 65536"/>
              <a:gd name="T5" fmla="*/ 0 60000 65536"/>
              <a:gd name="T6" fmla="*/ 0 w 366"/>
              <a:gd name="T7" fmla="*/ 0 h 6"/>
              <a:gd name="T8" fmla="*/ 366 w 366"/>
              <a:gd name="T9" fmla="*/ 6 h 6"/>
            </a:gdLst>
            <a:ahLst/>
            <a:cxnLst>
              <a:cxn ang="T4">
                <a:pos x="T0" y="T1"/>
              </a:cxn>
              <a:cxn ang="T5">
                <a:pos x="T2" y="T3"/>
              </a:cxn>
            </a:cxnLst>
            <a:rect l="T6" t="T7" r="T8" b="T9"/>
            <a:pathLst>
              <a:path w="366" h="6">
                <a:moveTo>
                  <a:pt x="0" y="6"/>
                </a:moveTo>
                <a:cubicBezTo>
                  <a:pt x="0" y="6"/>
                  <a:pt x="183" y="3"/>
                  <a:pt x="366"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47" name="Freeform 22"/>
          <p:cNvSpPr>
            <a:spLocks/>
          </p:cNvSpPr>
          <p:nvPr/>
        </p:nvSpPr>
        <p:spPr bwMode="auto">
          <a:xfrm flipH="1">
            <a:off x="1647825" y="3586163"/>
            <a:ext cx="447675" cy="161925"/>
          </a:xfrm>
          <a:custGeom>
            <a:avLst/>
            <a:gdLst>
              <a:gd name="T0" fmla="*/ 0 w 282"/>
              <a:gd name="T1" fmla="*/ 161925 h 102"/>
              <a:gd name="T2" fmla="*/ 266700 w 282"/>
              <a:gd name="T3" fmla="*/ 28575 h 102"/>
              <a:gd name="T4" fmla="*/ 447675 w 282"/>
              <a:gd name="T5" fmla="*/ 0 h 102"/>
              <a:gd name="T6" fmla="*/ 0 60000 65536"/>
              <a:gd name="T7" fmla="*/ 0 60000 65536"/>
              <a:gd name="T8" fmla="*/ 0 60000 65536"/>
              <a:gd name="T9" fmla="*/ 0 w 282"/>
              <a:gd name="T10" fmla="*/ 0 h 102"/>
              <a:gd name="T11" fmla="*/ 282 w 282"/>
              <a:gd name="T12" fmla="*/ 102 h 102"/>
            </a:gdLst>
            <a:ahLst/>
            <a:cxnLst>
              <a:cxn ang="T6">
                <a:pos x="T0" y="T1"/>
              </a:cxn>
              <a:cxn ang="T7">
                <a:pos x="T2" y="T3"/>
              </a:cxn>
              <a:cxn ang="T8">
                <a:pos x="T4" y="T5"/>
              </a:cxn>
            </a:cxnLst>
            <a:rect l="T9" t="T10" r="T11" b="T12"/>
            <a:pathLst>
              <a:path w="282" h="102">
                <a:moveTo>
                  <a:pt x="0" y="102"/>
                </a:moveTo>
                <a:cubicBezTo>
                  <a:pt x="60" y="68"/>
                  <a:pt x="121" y="35"/>
                  <a:pt x="168" y="18"/>
                </a:cubicBezTo>
                <a:cubicBezTo>
                  <a:pt x="215" y="1"/>
                  <a:pt x="248" y="0"/>
                  <a:pt x="282"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48" name="Freeform 23"/>
          <p:cNvSpPr>
            <a:spLocks/>
          </p:cNvSpPr>
          <p:nvPr/>
        </p:nvSpPr>
        <p:spPr bwMode="auto">
          <a:xfrm flipH="1">
            <a:off x="1438275" y="3471863"/>
            <a:ext cx="428625" cy="66675"/>
          </a:xfrm>
          <a:custGeom>
            <a:avLst/>
            <a:gdLst>
              <a:gd name="T0" fmla="*/ 0 w 270"/>
              <a:gd name="T1" fmla="*/ 66675 h 42"/>
              <a:gd name="T2" fmla="*/ 200025 w 270"/>
              <a:gd name="T3" fmla="*/ 19050 h 42"/>
              <a:gd name="T4" fmla="*/ 428625 w 270"/>
              <a:gd name="T5" fmla="*/ 0 h 42"/>
              <a:gd name="T6" fmla="*/ 0 60000 65536"/>
              <a:gd name="T7" fmla="*/ 0 60000 65536"/>
              <a:gd name="T8" fmla="*/ 0 60000 65536"/>
              <a:gd name="T9" fmla="*/ 0 w 270"/>
              <a:gd name="T10" fmla="*/ 0 h 42"/>
              <a:gd name="T11" fmla="*/ 270 w 270"/>
              <a:gd name="T12" fmla="*/ 42 h 42"/>
            </a:gdLst>
            <a:ahLst/>
            <a:cxnLst>
              <a:cxn ang="T6">
                <a:pos x="T0" y="T1"/>
              </a:cxn>
              <a:cxn ang="T7">
                <a:pos x="T2" y="T3"/>
              </a:cxn>
              <a:cxn ang="T8">
                <a:pos x="T4" y="T5"/>
              </a:cxn>
            </a:cxnLst>
            <a:rect l="T9" t="T10" r="T11" b="T12"/>
            <a:pathLst>
              <a:path w="270" h="42">
                <a:moveTo>
                  <a:pt x="0" y="42"/>
                </a:moveTo>
                <a:cubicBezTo>
                  <a:pt x="40" y="30"/>
                  <a:pt x="81" y="19"/>
                  <a:pt x="126" y="12"/>
                </a:cubicBezTo>
                <a:cubicBezTo>
                  <a:pt x="171" y="5"/>
                  <a:pt x="220" y="2"/>
                  <a:pt x="270"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49" name="Freeform 24"/>
          <p:cNvSpPr>
            <a:spLocks/>
          </p:cNvSpPr>
          <p:nvPr/>
        </p:nvSpPr>
        <p:spPr bwMode="auto">
          <a:xfrm flipH="1">
            <a:off x="1266825" y="3348038"/>
            <a:ext cx="400050" cy="19050"/>
          </a:xfrm>
          <a:custGeom>
            <a:avLst/>
            <a:gdLst>
              <a:gd name="T0" fmla="*/ 0 w 252"/>
              <a:gd name="T1" fmla="*/ 19050 h 12"/>
              <a:gd name="T2" fmla="*/ 247650 w 252"/>
              <a:gd name="T3" fmla="*/ 9525 h 12"/>
              <a:gd name="T4" fmla="*/ 400050 w 252"/>
              <a:gd name="T5" fmla="*/ 0 h 12"/>
              <a:gd name="T6" fmla="*/ 0 60000 65536"/>
              <a:gd name="T7" fmla="*/ 0 60000 65536"/>
              <a:gd name="T8" fmla="*/ 0 60000 65536"/>
              <a:gd name="T9" fmla="*/ 0 w 252"/>
              <a:gd name="T10" fmla="*/ 0 h 12"/>
              <a:gd name="T11" fmla="*/ 252 w 252"/>
              <a:gd name="T12" fmla="*/ 12 h 12"/>
            </a:gdLst>
            <a:ahLst/>
            <a:cxnLst>
              <a:cxn ang="T6">
                <a:pos x="T0" y="T1"/>
              </a:cxn>
              <a:cxn ang="T7">
                <a:pos x="T2" y="T3"/>
              </a:cxn>
              <a:cxn ang="T8">
                <a:pos x="T4" y="T5"/>
              </a:cxn>
            </a:cxnLst>
            <a:rect l="T9" t="T10" r="T11" b="T12"/>
            <a:pathLst>
              <a:path w="252" h="12">
                <a:moveTo>
                  <a:pt x="0" y="12"/>
                </a:moveTo>
                <a:lnTo>
                  <a:pt x="156" y="6"/>
                </a:lnTo>
                <a:lnTo>
                  <a:pt x="252" y="0"/>
                </a:ln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0" name="Freeform 25"/>
          <p:cNvSpPr>
            <a:spLocks/>
          </p:cNvSpPr>
          <p:nvPr/>
        </p:nvSpPr>
        <p:spPr bwMode="auto">
          <a:xfrm flipH="1">
            <a:off x="2552700" y="3986213"/>
            <a:ext cx="533400" cy="257175"/>
          </a:xfrm>
          <a:custGeom>
            <a:avLst/>
            <a:gdLst>
              <a:gd name="T0" fmla="*/ 533400 w 336"/>
              <a:gd name="T1" fmla="*/ 0 h 162"/>
              <a:gd name="T2" fmla="*/ 314325 w 336"/>
              <a:gd name="T3" fmla="*/ 142875 h 162"/>
              <a:gd name="T4" fmla="*/ 0 w 336"/>
              <a:gd name="T5" fmla="*/ 257175 h 162"/>
              <a:gd name="T6" fmla="*/ 0 60000 65536"/>
              <a:gd name="T7" fmla="*/ 0 60000 65536"/>
              <a:gd name="T8" fmla="*/ 0 60000 65536"/>
              <a:gd name="T9" fmla="*/ 0 w 336"/>
              <a:gd name="T10" fmla="*/ 0 h 162"/>
              <a:gd name="T11" fmla="*/ 336 w 336"/>
              <a:gd name="T12" fmla="*/ 162 h 162"/>
            </a:gdLst>
            <a:ahLst/>
            <a:cxnLst>
              <a:cxn ang="T6">
                <a:pos x="T0" y="T1"/>
              </a:cxn>
              <a:cxn ang="T7">
                <a:pos x="T2" y="T3"/>
              </a:cxn>
              <a:cxn ang="T8">
                <a:pos x="T4" y="T5"/>
              </a:cxn>
            </a:cxnLst>
            <a:rect l="T9" t="T10" r="T11" b="T12"/>
            <a:pathLst>
              <a:path w="336" h="162">
                <a:moveTo>
                  <a:pt x="336" y="0"/>
                </a:moveTo>
                <a:cubicBezTo>
                  <a:pt x="295" y="31"/>
                  <a:pt x="254" y="63"/>
                  <a:pt x="198" y="90"/>
                </a:cubicBezTo>
                <a:cubicBezTo>
                  <a:pt x="142" y="117"/>
                  <a:pt x="71" y="139"/>
                  <a:pt x="0" y="162"/>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1" name="Freeform 26"/>
          <p:cNvSpPr>
            <a:spLocks/>
          </p:cNvSpPr>
          <p:nvPr/>
        </p:nvSpPr>
        <p:spPr bwMode="auto">
          <a:xfrm flipH="1">
            <a:off x="3400425" y="4052888"/>
            <a:ext cx="704850" cy="171450"/>
          </a:xfrm>
          <a:custGeom>
            <a:avLst/>
            <a:gdLst>
              <a:gd name="T0" fmla="*/ 704850 w 444"/>
              <a:gd name="T1" fmla="*/ 0 h 108"/>
              <a:gd name="T2" fmla="*/ 400050 w 444"/>
              <a:gd name="T3" fmla="*/ 95250 h 108"/>
              <a:gd name="T4" fmla="*/ 171450 w 444"/>
              <a:gd name="T5" fmla="*/ 95250 h 108"/>
              <a:gd name="T6" fmla="*/ 0 w 444"/>
              <a:gd name="T7" fmla="*/ 171450 h 108"/>
              <a:gd name="T8" fmla="*/ 0 60000 65536"/>
              <a:gd name="T9" fmla="*/ 0 60000 65536"/>
              <a:gd name="T10" fmla="*/ 0 60000 65536"/>
              <a:gd name="T11" fmla="*/ 0 60000 65536"/>
              <a:gd name="T12" fmla="*/ 0 w 444"/>
              <a:gd name="T13" fmla="*/ 0 h 108"/>
              <a:gd name="T14" fmla="*/ 444 w 444"/>
              <a:gd name="T15" fmla="*/ 108 h 108"/>
            </a:gdLst>
            <a:ahLst/>
            <a:cxnLst>
              <a:cxn ang="T8">
                <a:pos x="T0" y="T1"/>
              </a:cxn>
              <a:cxn ang="T9">
                <a:pos x="T2" y="T3"/>
              </a:cxn>
              <a:cxn ang="T10">
                <a:pos x="T4" y="T5"/>
              </a:cxn>
              <a:cxn ang="T11">
                <a:pos x="T6" y="T7"/>
              </a:cxn>
            </a:cxnLst>
            <a:rect l="T12" t="T13" r="T14" b="T15"/>
            <a:pathLst>
              <a:path w="444" h="108">
                <a:moveTo>
                  <a:pt x="444" y="0"/>
                </a:moveTo>
                <a:cubicBezTo>
                  <a:pt x="376" y="25"/>
                  <a:pt x="308" y="50"/>
                  <a:pt x="252" y="60"/>
                </a:cubicBezTo>
                <a:cubicBezTo>
                  <a:pt x="196" y="70"/>
                  <a:pt x="150" y="52"/>
                  <a:pt x="108" y="60"/>
                </a:cubicBezTo>
                <a:cubicBezTo>
                  <a:pt x="66" y="68"/>
                  <a:pt x="33" y="88"/>
                  <a:pt x="0" y="108"/>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2" name="Freeform 27"/>
          <p:cNvSpPr>
            <a:spLocks/>
          </p:cNvSpPr>
          <p:nvPr/>
        </p:nvSpPr>
        <p:spPr bwMode="auto">
          <a:xfrm flipH="1">
            <a:off x="4343400" y="4071938"/>
            <a:ext cx="742950" cy="276225"/>
          </a:xfrm>
          <a:custGeom>
            <a:avLst/>
            <a:gdLst>
              <a:gd name="T0" fmla="*/ 742950 w 468"/>
              <a:gd name="T1" fmla="*/ 0 h 174"/>
              <a:gd name="T2" fmla="*/ 409575 w 468"/>
              <a:gd name="T3" fmla="*/ 114300 h 174"/>
              <a:gd name="T4" fmla="*/ 0 w 468"/>
              <a:gd name="T5" fmla="*/ 276225 h 174"/>
              <a:gd name="T6" fmla="*/ 0 60000 65536"/>
              <a:gd name="T7" fmla="*/ 0 60000 65536"/>
              <a:gd name="T8" fmla="*/ 0 60000 65536"/>
              <a:gd name="T9" fmla="*/ 0 w 468"/>
              <a:gd name="T10" fmla="*/ 0 h 174"/>
              <a:gd name="T11" fmla="*/ 468 w 468"/>
              <a:gd name="T12" fmla="*/ 174 h 174"/>
            </a:gdLst>
            <a:ahLst/>
            <a:cxnLst>
              <a:cxn ang="T6">
                <a:pos x="T0" y="T1"/>
              </a:cxn>
              <a:cxn ang="T7">
                <a:pos x="T2" y="T3"/>
              </a:cxn>
              <a:cxn ang="T8">
                <a:pos x="T4" y="T5"/>
              </a:cxn>
            </a:cxnLst>
            <a:rect l="T9" t="T10" r="T11" b="T12"/>
            <a:pathLst>
              <a:path w="468" h="174">
                <a:moveTo>
                  <a:pt x="468" y="0"/>
                </a:moveTo>
                <a:cubicBezTo>
                  <a:pt x="402" y="21"/>
                  <a:pt x="336" y="43"/>
                  <a:pt x="258" y="72"/>
                </a:cubicBezTo>
                <a:cubicBezTo>
                  <a:pt x="180" y="101"/>
                  <a:pt x="90" y="137"/>
                  <a:pt x="0" y="174"/>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3" name="Freeform 28"/>
          <p:cNvSpPr>
            <a:spLocks/>
          </p:cNvSpPr>
          <p:nvPr/>
        </p:nvSpPr>
        <p:spPr bwMode="auto">
          <a:xfrm flipH="1">
            <a:off x="2600325" y="3148013"/>
            <a:ext cx="704850" cy="133350"/>
          </a:xfrm>
          <a:custGeom>
            <a:avLst/>
            <a:gdLst>
              <a:gd name="T0" fmla="*/ 0 w 444"/>
              <a:gd name="T1" fmla="*/ 133350 h 84"/>
              <a:gd name="T2" fmla="*/ 228600 w 444"/>
              <a:gd name="T3" fmla="*/ 66675 h 84"/>
              <a:gd name="T4" fmla="*/ 704850 w 444"/>
              <a:gd name="T5" fmla="*/ 0 h 84"/>
              <a:gd name="T6" fmla="*/ 0 60000 65536"/>
              <a:gd name="T7" fmla="*/ 0 60000 65536"/>
              <a:gd name="T8" fmla="*/ 0 60000 65536"/>
              <a:gd name="T9" fmla="*/ 0 w 444"/>
              <a:gd name="T10" fmla="*/ 0 h 84"/>
              <a:gd name="T11" fmla="*/ 444 w 444"/>
              <a:gd name="T12" fmla="*/ 84 h 84"/>
            </a:gdLst>
            <a:ahLst/>
            <a:cxnLst>
              <a:cxn ang="T6">
                <a:pos x="T0" y="T1"/>
              </a:cxn>
              <a:cxn ang="T7">
                <a:pos x="T2" y="T3"/>
              </a:cxn>
              <a:cxn ang="T8">
                <a:pos x="T4" y="T5"/>
              </a:cxn>
            </a:cxnLst>
            <a:rect l="T9" t="T10" r="T11" b="T12"/>
            <a:pathLst>
              <a:path w="444" h="84">
                <a:moveTo>
                  <a:pt x="0" y="84"/>
                </a:moveTo>
                <a:cubicBezTo>
                  <a:pt x="35" y="70"/>
                  <a:pt x="70" y="56"/>
                  <a:pt x="144" y="42"/>
                </a:cubicBezTo>
                <a:cubicBezTo>
                  <a:pt x="218" y="28"/>
                  <a:pt x="331" y="14"/>
                  <a:pt x="444"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4" name="Freeform 29"/>
          <p:cNvSpPr>
            <a:spLocks/>
          </p:cNvSpPr>
          <p:nvPr/>
        </p:nvSpPr>
        <p:spPr bwMode="auto">
          <a:xfrm flipH="1">
            <a:off x="1638300" y="3195638"/>
            <a:ext cx="914400" cy="57150"/>
          </a:xfrm>
          <a:custGeom>
            <a:avLst/>
            <a:gdLst>
              <a:gd name="T0" fmla="*/ 0 w 576"/>
              <a:gd name="T1" fmla="*/ 57150 h 36"/>
              <a:gd name="T2" fmla="*/ 457200 w 576"/>
              <a:gd name="T3" fmla="*/ 9525 h 36"/>
              <a:gd name="T4" fmla="*/ 914400 w 576"/>
              <a:gd name="T5" fmla="*/ 0 h 36"/>
              <a:gd name="T6" fmla="*/ 0 60000 65536"/>
              <a:gd name="T7" fmla="*/ 0 60000 65536"/>
              <a:gd name="T8" fmla="*/ 0 60000 65536"/>
              <a:gd name="T9" fmla="*/ 0 w 576"/>
              <a:gd name="T10" fmla="*/ 0 h 36"/>
              <a:gd name="T11" fmla="*/ 576 w 576"/>
              <a:gd name="T12" fmla="*/ 36 h 36"/>
            </a:gdLst>
            <a:ahLst/>
            <a:cxnLst>
              <a:cxn ang="T6">
                <a:pos x="T0" y="T1"/>
              </a:cxn>
              <a:cxn ang="T7">
                <a:pos x="T2" y="T3"/>
              </a:cxn>
              <a:cxn ang="T8">
                <a:pos x="T4" y="T5"/>
              </a:cxn>
            </a:cxnLst>
            <a:rect l="T9" t="T10" r="T11" b="T12"/>
            <a:pathLst>
              <a:path w="576" h="36">
                <a:moveTo>
                  <a:pt x="0" y="36"/>
                </a:moveTo>
                <a:lnTo>
                  <a:pt x="288" y="6"/>
                </a:lnTo>
                <a:lnTo>
                  <a:pt x="576" y="0"/>
                </a:ln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5" name="Freeform 30"/>
          <p:cNvSpPr>
            <a:spLocks/>
          </p:cNvSpPr>
          <p:nvPr/>
        </p:nvSpPr>
        <p:spPr bwMode="auto">
          <a:xfrm flipH="1">
            <a:off x="3362325" y="3157538"/>
            <a:ext cx="476250" cy="123825"/>
          </a:xfrm>
          <a:custGeom>
            <a:avLst/>
            <a:gdLst>
              <a:gd name="T0" fmla="*/ 0 w 300"/>
              <a:gd name="T1" fmla="*/ 123825 h 78"/>
              <a:gd name="T2" fmla="*/ 247650 w 300"/>
              <a:gd name="T3" fmla="*/ 28575 h 78"/>
              <a:gd name="T4" fmla="*/ 476250 w 300"/>
              <a:gd name="T5" fmla="*/ 0 h 78"/>
              <a:gd name="T6" fmla="*/ 0 60000 65536"/>
              <a:gd name="T7" fmla="*/ 0 60000 65536"/>
              <a:gd name="T8" fmla="*/ 0 60000 65536"/>
              <a:gd name="T9" fmla="*/ 0 w 300"/>
              <a:gd name="T10" fmla="*/ 0 h 78"/>
              <a:gd name="T11" fmla="*/ 300 w 300"/>
              <a:gd name="T12" fmla="*/ 78 h 78"/>
            </a:gdLst>
            <a:ahLst/>
            <a:cxnLst>
              <a:cxn ang="T6">
                <a:pos x="T0" y="T1"/>
              </a:cxn>
              <a:cxn ang="T7">
                <a:pos x="T2" y="T3"/>
              </a:cxn>
              <a:cxn ang="T8">
                <a:pos x="T4" y="T5"/>
              </a:cxn>
            </a:cxnLst>
            <a:rect l="T9" t="T10" r="T11" b="T12"/>
            <a:pathLst>
              <a:path w="300" h="78">
                <a:moveTo>
                  <a:pt x="0" y="78"/>
                </a:moveTo>
                <a:cubicBezTo>
                  <a:pt x="53" y="54"/>
                  <a:pt x="106" y="31"/>
                  <a:pt x="156" y="18"/>
                </a:cubicBezTo>
                <a:cubicBezTo>
                  <a:pt x="206" y="5"/>
                  <a:pt x="253" y="2"/>
                  <a:pt x="300"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6" name="Freeform 31"/>
          <p:cNvSpPr>
            <a:spLocks/>
          </p:cNvSpPr>
          <p:nvPr/>
        </p:nvSpPr>
        <p:spPr bwMode="auto">
          <a:xfrm flipH="1">
            <a:off x="4552950" y="3814763"/>
            <a:ext cx="495300" cy="238125"/>
          </a:xfrm>
          <a:custGeom>
            <a:avLst/>
            <a:gdLst>
              <a:gd name="T0" fmla="*/ 495300 w 312"/>
              <a:gd name="T1" fmla="*/ 0 h 150"/>
              <a:gd name="T2" fmla="*/ 276225 w 312"/>
              <a:gd name="T3" fmla="*/ 123825 h 150"/>
              <a:gd name="T4" fmla="*/ 0 w 312"/>
              <a:gd name="T5" fmla="*/ 238125 h 150"/>
              <a:gd name="T6" fmla="*/ 0 60000 65536"/>
              <a:gd name="T7" fmla="*/ 0 60000 65536"/>
              <a:gd name="T8" fmla="*/ 0 60000 65536"/>
              <a:gd name="T9" fmla="*/ 0 w 312"/>
              <a:gd name="T10" fmla="*/ 0 h 150"/>
              <a:gd name="T11" fmla="*/ 312 w 312"/>
              <a:gd name="T12" fmla="*/ 150 h 150"/>
            </a:gdLst>
            <a:ahLst/>
            <a:cxnLst>
              <a:cxn ang="T6">
                <a:pos x="T0" y="T1"/>
              </a:cxn>
              <a:cxn ang="T7">
                <a:pos x="T2" y="T3"/>
              </a:cxn>
              <a:cxn ang="T8">
                <a:pos x="T4" y="T5"/>
              </a:cxn>
            </a:cxnLst>
            <a:rect l="T9" t="T10" r="T11" b="T12"/>
            <a:pathLst>
              <a:path w="312" h="150">
                <a:moveTo>
                  <a:pt x="312" y="0"/>
                </a:moveTo>
                <a:cubicBezTo>
                  <a:pt x="269" y="26"/>
                  <a:pt x="226" y="53"/>
                  <a:pt x="174" y="78"/>
                </a:cubicBezTo>
                <a:cubicBezTo>
                  <a:pt x="122" y="103"/>
                  <a:pt x="61" y="126"/>
                  <a:pt x="0" y="15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7" name="Freeform 32"/>
          <p:cNvSpPr>
            <a:spLocks/>
          </p:cNvSpPr>
          <p:nvPr/>
        </p:nvSpPr>
        <p:spPr bwMode="auto">
          <a:xfrm flipH="1">
            <a:off x="5086350" y="3919538"/>
            <a:ext cx="790575" cy="228600"/>
          </a:xfrm>
          <a:custGeom>
            <a:avLst/>
            <a:gdLst>
              <a:gd name="T0" fmla="*/ 790575 w 498"/>
              <a:gd name="T1" fmla="*/ 0 h 144"/>
              <a:gd name="T2" fmla="*/ 419100 w 498"/>
              <a:gd name="T3" fmla="*/ 104775 h 144"/>
              <a:gd name="T4" fmla="*/ 0 w 498"/>
              <a:gd name="T5" fmla="*/ 228600 h 144"/>
              <a:gd name="T6" fmla="*/ 0 60000 65536"/>
              <a:gd name="T7" fmla="*/ 0 60000 65536"/>
              <a:gd name="T8" fmla="*/ 0 60000 65536"/>
              <a:gd name="T9" fmla="*/ 0 w 498"/>
              <a:gd name="T10" fmla="*/ 0 h 144"/>
              <a:gd name="T11" fmla="*/ 498 w 498"/>
              <a:gd name="T12" fmla="*/ 144 h 144"/>
            </a:gdLst>
            <a:ahLst/>
            <a:cxnLst>
              <a:cxn ang="T6">
                <a:pos x="T0" y="T1"/>
              </a:cxn>
              <a:cxn ang="T7">
                <a:pos x="T2" y="T3"/>
              </a:cxn>
              <a:cxn ang="T8">
                <a:pos x="T4" y="T5"/>
              </a:cxn>
            </a:cxnLst>
            <a:rect l="T9" t="T10" r="T11" b="T12"/>
            <a:pathLst>
              <a:path w="498" h="144">
                <a:moveTo>
                  <a:pt x="498" y="0"/>
                </a:moveTo>
                <a:cubicBezTo>
                  <a:pt x="422" y="21"/>
                  <a:pt x="347" y="42"/>
                  <a:pt x="264" y="66"/>
                </a:cubicBezTo>
                <a:cubicBezTo>
                  <a:pt x="181" y="90"/>
                  <a:pt x="90" y="117"/>
                  <a:pt x="0" y="144"/>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8" name="Freeform 33"/>
          <p:cNvSpPr>
            <a:spLocks/>
          </p:cNvSpPr>
          <p:nvPr/>
        </p:nvSpPr>
        <p:spPr bwMode="auto">
          <a:xfrm flipH="1">
            <a:off x="4371975" y="2986088"/>
            <a:ext cx="638175" cy="257175"/>
          </a:xfrm>
          <a:custGeom>
            <a:avLst/>
            <a:gdLst>
              <a:gd name="T0" fmla="*/ 0 w 402"/>
              <a:gd name="T1" fmla="*/ 257175 h 162"/>
              <a:gd name="T2" fmla="*/ 285750 w 402"/>
              <a:gd name="T3" fmla="*/ 76200 h 162"/>
              <a:gd name="T4" fmla="*/ 638175 w 402"/>
              <a:gd name="T5" fmla="*/ 0 h 162"/>
              <a:gd name="T6" fmla="*/ 0 60000 65536"/>
              <a:gd name="T7" fmla="*/ 0 60000 65536"/>
              <a:gd name="T8" fmla="*/ 0 60000 65536"/>
              <a:gd name="T9" fmla="*/ 0 w 402"/>
              <a:gd name="T10" fmla="*/ 0 h 162"/>
              <a:gd name="T11" fmla="*/ 402 w 402"/>
              <a:gd name="T12" fmla="*/ 162 h 162"/>
            </a:gdLst>
            <a:ahLst/>
            <a:cxnLst>
              <a:cxn ang="T6">
                <a:pos x="T0" y="T1"/>
              </a:cxn>
              <a:cxn ang="T7">
                <a:pos x="T2" y="T3"/>
              </a:cxn>
              <a:cxn ang="T8">
                <a:pos x="T4" y="T5"/>
              </a:cxn>
            </a:cxnLst>
            <a:rect l="T9" t="T10" r="T11" b="T12"/>
            <a:pathLst>
              <a:path w="402" h="162">
                <a:moveTo>
                  <a:pt x="0" y="162"/>
                </a:moveTo>
                <a:cubicBezTo>
                  <a:pt x="56" y="118"/>
                  <a:pt x="113" y="75"/>
                  <a:pt x="180" y="48"/>
                </a:cubicBezTo>
                <a:cubicBezTo>
                  <a:pt x="247" y="21"/>
                  <a:pt x="324" y="10"/>
                  <a:pt x="402"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59" name="Freeform 34"/>
          <p:cNvSpPr>
            <a:spLocks/>
          </p:cNvSpPr>
          <p:nvPr/>
        </p:nvSpPr>
        <p:spPr bwMode="auto">
          <a:xfrm flipH="1">
            <a:off x="6486525" y="4090988"/>
            <a:ext cx="609600" cy="114300"/>
          </a:xfrm>
          <a:custGeom>
            <a:avLst/>
            <a:gdLst>
              <a:gd name="T0" fmla="*/ 609600 w 384"/>
              <a:gd name="T1" fmla="*/ 0 h 72"/>
              <a:gd name="T2" fmla="*/ 371475 w 384"/>
              <a:gd name="T3" fmla="*/ 19050 h 72"/>
              <a:gd name="T4" fmla="*/ 0 w 384"/>
              <a:gd name="T5" fmla="*/ 114300 h 72"/>
              <a:gd name="T6" fmla="*/ 0 60000 65536"/>
              <a:gd name="T7" fmla="*/ 0 60000 65536"/>
              <a:gd name="T8" fmla="*/ 0 60000 65536"/>
              <a:gd name="T9" fmla="*/ 0 w 384"/>
              <a:gd name="T10" fmla="*/ 0 h 72"/>
              <a:gd name="T11" fmla="*/ 384 w 384"/>
              <a:gd name="T12" fmla="*/ 72 h 72"/>
            </a:gdLst>
            <a:ahLst/>
            <a:cxnLst>
              <a:cxn ang="T6">
                <a:pos x="T0" y="T1"/>
              </a:cxn>
              <a:cxn ang="T7">
                <a:pos x="T2" y="T3"/>
              </a:cxn>
              <a:cxn ang="T8">
                <a:pos x="T4" y="T5"/>
              </a:cxn>
            </a:cxnLst>
            <a:rect l="T9" t="T10" r="T11" b="T12"/>
            <a:pathLst>
              <a:path w="384" h="72">
                <a:moveTo>
                  <a:pt x="384" y="0"/>
                </a:moveTo>
                <a:cubicBezTo>
                  <a:pt x="341" y="0"/>
                  <a:pt x="298" y="0"/>
                  <a:pt x="234" y="12"/>
                </a:cubicBezTo>
                <a:cubicBezTo>
                  <a:pt x="170" y="24"/>
                  <a:pt x="85" y="48"/>
                  <a:pt x="0" y="72"/>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0" name="Freeform 35"/>
          <p:cNvSpPr>
            <a:spLocks/>
          </p:cNvSpPr>
          <p:nvPr/>
        </p:nvSpPr>
        <p:spPr bwMode="auto">
          <a:xfrm flipH="1">
            <a:off x="5791200" y="3967163"/>
            <a:ext cx="542925" cy="238125"/>
          </a:xfrm>
          <a:custGeom>
            <a:avLst/>
            <a:gdLst>
              <a:gd name="T0" fmla="*/ 542925 w 342"/>
              <a:gd name="T1" fmla="*/ 0 h 150"/>
              <a:gd name="T2" fmla="*/ 314325 w 342"/>
              <a:gd name="T3" fmla="*/ 133350 h 150"/>
              <a:gd name="T4" fmla="*/ 0 w 342"/>
              <a:gd name="T5" fmla="*/ 238125 h 150"/>
              <a:gd name="T6" fmla="*/ 0 60000 65536"/>
              <a:gd name="T7" fmla="*/ 0 60000 65536"/>
              <a:gd name="T8" fmla="*/ 0 60000 65536"/>
              <a:gd name="T9" fmla="*/ 0 w 342"/>
              <a:gd name="T10" fmla="*/ 0 h 150"/>
              <a:gd name="T11" fmla="*/ 342 w 342"/>
              <a:gd name="T12" fmla="*/ 150 h 150"/>
            </a:gdLst>
            <a:ahLst/>
            <a:cxnLst>
              <a:cxn ang="T6">
                <a:pos x="T0" y="T1"/>
              </a:cxn>
              <a:cxn ang="T7">
                <a:pos x="T2" y="T3"/>
              </a:cxn>
              <a:cxn ang="T8">
                <a:pos x="T4" y="T5"/>
              </a:cxn>
            </a:cxnLst>
            <a:rect l="T9" t="T10" r="T11" b="T12"/>
            <a:pathLst>
              <a:path w="342" h="150">
                <a:moveTo>
                  <a:pt x="342" y="0"/>
                </a:moveTo>
                <a:cubicBezTo>
                  <a:pt x="298" y="29"/>
                  <a:pt x="255" y="59"/>
                  <a:pt x="198" y="84"/>
                </a:cubicBezTo>
                <a:cubicBezTo>
                  <a:pt x="141" y="109"/>
                  <a:pt x="70" y="129"/>
                  <a:pt x="0" y="15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1" name="Freeform 36"/>
          <p:cNvSpPr>
            <a:spLocks/>
          </p:cNvSpPr>
          <p:nvPr/>
        </p:nvSpPr>
        <p:spPr bwMode="auto">
          <a:xfrm flipH="1">
            <a:off x="5162550" y="3138488"/>
            <a:ext cx="333375" cy="266700"/>
          </a:xfrm>
          <a:custGeom>
            <a:avLst/>
            <a:gdLst>
              <a:gd name="T0" fmla="*/ 333375 w 210"/>
              <a:gd name="T1" fmla="*/ 0 h 168"/>
              <a:gd name="T2" fmla="*/ 161925 w 210"/>
              <a:gd name="T3" fmla="*/ 123825 h 168"/>
              <a:gd name="T4" fmla="*/ 0 w 210"/>
              <a:gd name="T5" fmla="*/ 266700 h 168"/>
              <a:gd name="T6" fmla="*/ 0 60000 65536"/>
              <a:gd name="T7" fmla="*/ 0 60000 65536"/>
              <a:gd name="T8" fmla="*/ 0 60000 65536"/>
              <a:gd name="T9" fmla="*/ 0 w 210"/>
              <a:gd name="T10" fmla="*/ 0 h 168"/>
              <a:gd name="T11" fmla="*/ 210 w 210"/>
              <a:gd name="T12" fmla="*/ 168 h 168"/>
            </a:gdLst>
            <a:ahLst/>
            <a:cxnLst>
              <a:cxn ang="T6">
                <a:pos x="T0" y="T1"/>
              </a:cxn>
              <a:cxn ang="T7">
                <a:pos x="T2" y="T3"/>
              </a:cxn>
              <a:cxn ang="T8">
                <a:pos x="T4" y="T5"/>
              </a:cxn>
            </a:cxnLst>
            <a:rect l="T9" t="T10" r="T11" b="T12"/>
            <a:pathLst>
              <a:path w="210" h="168">
                <a:moveTo>
                  <a:pt x="210" y="0"/>
                </a:moveTo>
                <a:lnTo>
                  <a:pt x="102" y="78"/>
                </a:lnTo>
                <a:lnTo>
                  <a:pt x="0" y="168"/>
                </a:ln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2" name="Freeform 37"/>
          <p:cNvSpPr>
            <a:spLocks/>
          </p:cNvSpPr>
          <p:nvPr/>
        </p:nvSpPr>
        <p:spPr bwMode="auto">
          <a:xfrm flipH="1">
            <a:off x="5648325" y="3281363"/>
            <a:ext cx="428625" cy="342900"/>
          </a:xfrm>
          <a:custGeom>
            <a:avLst/>
            <a:gdLst>
              <a:gd name="T0" fmla="*/ 428625 w 270"/>
              <a:gd name="T1" fmla="*/ 0 h 216"/>
              <a:gd name="T2" fmla="*/ 219075 w 270"/>
              <a:gd name="T3" fmla="*/ 123825 h 216"/>
              <a:gd name="T4" fmla="*/ 0 w 270"/>
              <a:gd name="T5" fmla="*/ 342900 h 216"/>
              <a:gd name="T6" fmla="*/ 0 60000 65536"/>
              <a:gd name="T7" fmla="*/ 0 60000 65536"/>
              <a:gd name="T8" fmla="*/ 0 60000 65536"/>
              <a:gd name="T9" fmla="*/ 0 w 270"/>
              <a:gd name="T10" fmla="*/ 0 h 216"/>
              <a:gd name="T11" fmla="*/ 270 w 270"/>
              <a:gd name="T12" fmla="*/ 216 h 216"/>
            </a:gdLst>
            <a:ahLst/>
            <a:cxnLst>
              <a:cxn ang="T6">
                <a:pos x="T0" y="T1"/>
              </a:cxn>
              <a:cxn ang="T7">
                <a:pos x="T2" y="T3"/>
              </a:cxn>
              <a:cxn ang="T8">
                <a:pos x="T4" y="T5"/>
              </a:cxn>
            </a:cxnLst>
            <a:rect l="T9" t="T10" r="T11" b="T12"/>
            <a:pathLst>
              <a:path w="270" h="216">
                <a:moveTo>
                  <a:pt x="270" y="0"/>
                </a:moveTo>
                <a:cubicBezTo>
                  <a:pt x="226" y="21"/>
                  <a:pt x="183" y="42"/>
                  <a:pt x="138" y="78"/>
                </a:cubicBezTo>
                <a:cubicBezTo>
                  <a:pt x="93" y="114"/>
                  <a:pt x="46" y="165"/>
                  <a:pt x="0" y="216"/>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3" name="Freeform 38"/>
          <p:cNvSpPr>
            <a:spLocks/>
          </p:cNvSpPr>
          <p:nvPr/>
        </p:nvSpPr>
        <p:spPr bwMode="auto">
          <a:xfrm flipH="1">
            <a:off x="4610100" y="2928938"/>
            <a:ext cx="485775" cy="85725"/>
          </a:xfrm>
          <a:custGeom>
            <a:avLst/>
            <a:gdLst>
              <a:gd name="T0" fmla="*/ 0 w 306"/>
              <a:gd name="T1" fmla="*/ 85725 h 54"/>
              <a:gd name="T2" fmla="*/ 247650 w 306"/>
              <a:gd name="T3" fmla="*/ 19050 h 54"/>
              <a:gd name="T4" fmla="*/ 485775 w 306"/>
              <a:gd name="T5" fmla="*/ 0 h 54"/>
              <a:gd name="T6" fmla="*/ 0 60000 65536"/>
              <a:gd name="T7" fmla="*/ 0 60000 65536"/>
              <a:gd name="T8" fmla="*/ 0 60000 65536"/>
              <a:gd name="T9" fmla="*/ 0 w 306"/>
              <a:gd name="T10" fmla="*/ 0 h 54"/>
              <a:gd name="T11" fmla="*/ 306 w 306"/>
              <a:gd name="T12" fmla="*/ 54 h 54"/>
            </a:gdLst>
            <a:ahLst/>
            <a:cxnLst>
              <a:cxn ang="T6">
                <a:pos x="T0" y="T1"/>
              </a:cxn>
              <a:cxn ang="T7">
                <a:pos x="T2" y="T3"/>
              </a:cxn>
              <a:cxn ang="T8">
                <a:pos x="T4" y="T5"/>
              </a:cxn>
            </a:cxnLst>
            <a:rect l="T9" t="T10" r="T11" b="T12"/>
            <a:pathLst>
              <a:path w="306" h="54">
                <a:moveTo>
                  <a:pt x="0" y="54"/>
                </a:moveTo>
                <a:cubicBezTo>
                  <a:pt x="52" y="37"/>
                  <a:pt x="105" y="21"/>
                  <a:pt x="156" y="12"/>
                </a:cubicBezTo>
                <a:cubicBezTo>
                  <a:pt x="207" y="3"/>
                  <a:pt x="256" y="1"/>
                  <a:pt x="306"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4" name="Freeform 39"/>
          <p:cNvSpPr>
            <a:spLocks/>
          </p:cNvSpPr>
          <p:nvPr/>
        </p:nvSpPr>
        <p:spPr bwMode="auto">
          <a:xfrm flipH="1">
            <a:off x="5076825" y="2833688"/>
            <a:ext cx="1038225" cy="190500"/>
          </a:xfrm>
          <a:custGeom>
            <a:avLst/>
            <a:gdLst>
              <a:gd name="T0" fmla="*/ 0 w 654"/>
              <a:gd name="T1" fmla="*/ 190500 h 120"/>
              <a:gd name="T2" fmla="*/ 438150 w 654"/>
              <a:gd name="T3" fmla="*/ 38100 h 120"/>
              <a:gd name="T4" fmla="*/ 1038225 w 654"/>
              <a:gd name="T5" fmla="*/ 0 h 120"/>
              <a:gd name="T6" fmla="*/ 0 60000 65536"/>
              <a:gd name="T7" fmla="*/ 0 60000 65536"/>
              <a:gd name="T8" fmla="*/ 0 60000 65536"/>
              <a:gd name="T9" fmla="*/ 0 w 654"/>
              <a:gd name="T10" fmla="*/ 0 h 120"/>
              <a:gd name="T11" fmla="*/ 654 w 654"/>
              <a:gd name="T12" fmla="*/ 120 h 120"/>
            </a:gdLst>
            <a:ahLst/>
            <a:cxnLst>
              <a:cxn ang="T6">
                <a:pos x="T0" y="T1"/>
              </a:cxn>
              <a:cxn ang="T7">
                <a:pos x="T2" y="T3"/>
              </a:cxn>
              <a:cxn ang="T8">
                <a:pos x="T4" y="T5"/>
              </a:cxn>
            </a:cxnLst>
            <a:rect l="T9" t="T10" r="T11" b="T12"/>
            <a:pathLst>
              <a:path w="654" h="120">
                <a:moveTo>
                  <a:pt x="0" y="120"/>
                </a:moveTo>
                <a:cubicBezTo>
                  <a:pt x="83" y="82"/>
                  <a:pt x="167" y="44"/>
                  <a:pt x="276" y="24"/>
                </a:cubicBezTo>
                <a:cubicBezTo>
                  <a:pt x="385" y="4"/>
                  <a:pt x="519" y="2"/>
                  <a:pt x="654"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5" name="Freeform 40"/>
          <p:cNvSpPr>
            <a:spLocks/>
          </p:cNvSpPr>
          <p:nvPr/>
        </p:nvSpPr>
        <p:spPr bwMode="auto">
          <a:xfrm flipH="1">
            <a:off x="5981700" y="2843213"/>
            <a:ext cx="628650" cy="209550"/>
          </a:xfrm>
          <a:custGeom>
            <a:avLst/>
            <a:gdLst>
              <a:gd name="T0" fmla="*/ 0 w 396"/>
              <a:gd name="T1" fmla="*/ 209550 h 132"/>
              <a:gd name="T2" fmla="*/ 266700 w 396"/>
              <a:gd name="T3" fmla="*/ 152400 h 132"/>
              <a:gd name="T4" fmla="*/ 361950 w 396"/>
              <a:gd name="T5" fmla="*/ 85725 h 132"/>
              <a:gd name="T6" fmla="*/ 628650 w 396"/>
              <a:gd name="T7" fmla="*/ 0 h 132"/>
              <a:gd name="T8" fmla="*/ 0 60000 65536"/>
              <a:gd name="T9" fmla="*/ 0 60000 65536"/>
              <a:gd name="T10" fmla="*/ 0 60000 65536"/>
              <a:gd name="T11" fmla="*/ 0 60000 65536"/>
              <a:gd name="T12" fmla="*/ 0 w 396"/>
              <a:gd name="T13" fmla="*/ 0 h 132"/>
              <a:gd name="T14" fmla="*/ 396 w 396"/>
              <a:gd name="T15" fmla="*/ 132 h 132"/>
            </a:gdLst>
            <a:ahLst/>
            <a:cxnLst>
              <a:cxn ang="T8">
                <a:pos x="T0" y="T1"/>
              </a:cxn>
              <a:cxn ang="T9">
                <a:pos x="T2" y="T3"/>
              </a:cxn>
              <a:cxn ang="T10">
                <a:pos x="T4" y="T5"/>
              </a:cxn>
              <a:cxn ang="T11">
                <a:pos x="T6" y="T7"/>
              </a:cxn>
            </a:cxnLst>
            <a:rect l="T12" t="T13" r="T14" b="T15"/>
            <a:pathLst>
              <a:path w="396" h="132">
                <a:moveTo>
                  <a:pt x="0" y="132"/>
                </a:moveTo>
                <a:cubicBezTo>
                  <a:pt x="65" y="120"/>
                  <a:pt x="130" y="109"/>
                  <a:pt x="168" y="96"/>
                </a:cubicBezTo>
                <a:cubicBezTo>
                  <a:pt x="206" y="83"/>
                  <a:pt x="190" y="70"/>
                  <a:pt x="228" y="54"/>
                </a:cubicBezTo>
                <a:cubicBezTo>
                  <a:pt x="266" y="38"/>
                  <a:pt x="331" y="19"/>
                  <a:pt x="396"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6" name="Freeform 41"/>
          <p:cNvSpPr>
            <a:spLocks/>
          </p:cNvSpPr>
          <p:nvPr/>
        </p:nvSpPr>
        <p:spPr bwMode="auto">
          <a:xfrm flipH="1">
            <a:off x="7658100" y="2747963"/>
            <a:ext cx="228600" cy="95250"/>
          </a:xfrm>
          <a:custGeom>
            <a:avLst/>
            <a:gdLst>
              <a:gd name="T0" fmla="*/ 0 w 144"/>
              <a:gd name="T1" fmla="*/ 95250 h 60"/>
              <a:gd name="T2" fmla="*/ 228600 w 144"/>
              <a:gd name="T3" fmla="*/ 0 h 60"/>
              <a:gd name="T4" fmla="*/ 0 60000 65536"/>
              <a:gd name="T5" fmla="*/ 0 60000 65536"/>
              <a:gd name="T6" fmla="*/ 0 w 144"/>
              <a:gd name="T7" fmla="*/ 0 h 60"/>
              <a:gd name="T8" fmla="*/ 144 w 144"/>
              <a:gd name="T9" fmla="*/ 60 h 60"/>
            </a:gdLst>
            <a:ahLst/>
            <a:cxnLst>
              <a:cxn ang="T4">
                <a:pos x="T0" y="T1"/>
              </a:cxn>
              <a:cxn ang="T5">
                <a:pos x="T2" y="T3"/>
              </a:cxn>
            </a:cxnLst>
            <a:rect l="T6" t="T7" r="T8" b="T9"/>
            <a:pathLst>
              <a:path w="144" h="60">
                <a:moveTo>
                  <a:pt x="0" y="60"/>
                </a:moveTo>
                <a:cubicBezTo>
                  <a:pt x="0" y="60"/>
                  <a:pt x="72" y="30"/>
                  <a:pt x="144"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7" name="Freeform 42"/>
          <p:cNvSpPr>
            <a:spLocks/>
          </p:cNvSpPr>
          <p:nvPr/>
        </p:nvSpPr>
        <p:spPr bwMode="auto">
          <a:xfrm flipH="1">
            <a:off x="7153275" y="2767013"/>
            <a:ext cx="542925" cy="142875"/>
          </a:xfrm>
          <a:custGeom>
            <a:avLst/>
            <a:gdLst>
              <a:gd name="T0" fmla="*/ 0 w 342"/>
              <a:gd name="T1" fmla="*/ 142875 h 90"/>
              <a:gd name="T2" fmla="*/ 228600 w 342"/>
              <a:gd name="T3" fmla="*/ 38100 h 90"/>
              <a:gd name="T4" fmla="*/ 542925 w 342"/>
              <a:gd name="T5" fmla="*/ 0 h 90"/>
              <a:gd name="T6" fmla="*/ 0 60000 65536"/>
              <a:gd name="T7" fmla="*/ 0 60000 65536"/>
              <a:gd name="T8" fmla="*/ 0 60000 65536"/>
              <a:gd name="T9" fmla="*/ 0 w 342"/>
              <a:gd name="T10" fmla="*/ 0 h 90"/>
              <a:gd name="T11" fmla="*/ 342 w 342"/>
              <a:gd name="T12" fmla="*/ 90 h 90"/>
            </a:gdLst>
            <a:ahLst/>
            <a:cxnLst>
              <a:cxn ang="T6">
                <a:pos x="T0" y="T1"/>
              </a:cxn>
              <a:cxn ang="T7">
                <a:pos x="T2" y="T3"/>
              </a:cxn>
              <a:cxn ang="T8">
                <a:pos x="T4" y="T5"/>
              </a:cxn>
            </a:cxnLst>
            <a:rect l="T9" t="T10" r="T11" b="T12"/>
            <a:pathLst>
              <a:path w="342" h="90">
                <a:moveTo>
                  <a:pt x="0" y="90"/>
                </a:moveTo>
                <a:cubicBezTo>
                  <a:pt x="43" y="64"/>
                  <a:pt x="87" y="39"/>
                  <a:pt x="144" y="24"/>
                </a:cubicBezTo>
                <a:cubicBezTo>
                  <a:pt x="201" y="9"/>
                  <a:pt x="271" y="4"/>
                  <a:pt x="342"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8" name="Freeform 43"/>
          <p:cNvSpPr>
            <a:spLocks/>
          </p:cNvSpPr>
          <p:nvPr/>
        </p:nvSpPr>
        <p:spPr bwMode="auto">
          <a:xfrm flipH="1">
            <a:off x="4991100" y="2919413"/>
            <a:ext cx="676275" cy="123825"/>
          </a:xfrm>
          <a:custGeom>
            <a:avLst/>
            <a:gdLst>
              <a:gd name="T0" fmla="*/ 0 w 426"/>
              <a:gd name="T1" fmla="*/ 123825 h 78"/>
              <a:gd name="T2" fmla="*/ 342900 w 426"/>
              <a:gd name="T3" fmla="*/ 28575 h 78"/>
              <a:gd name="T4" fmla="*/ 676275 w 426"/>
              <a:gd name="T5" fmla="*/ 0 h 78"/>
              <a:gd name="T6" fmla="*/ 0 60000 65536"/>
              <a:gd name="T7" fmla="*/ 0 60000 65536"/>
              <a:gd name="T8" fmla="*/ 0 60000 65536"/>
              <a:gd name="T9" fmla="*/ 0 w 426"/>
              <a:gd name="T10" fmla="*/ 0 h 78"/>
              <a:gd name="T11" fmla="*/ 426 w 426"/>
              <a:gd name="T12" fmla="*/ 78 h 78"/>
            </a:gdLst>
            <a:ahLst/>
            <a:cxnLst>
              <a:cxn ang="T6">
                <a:pos x="T0" y="T1"/>
              </a:cxn>
              <a:cxn ang="T7">
                <a:pos x="T2" y="T3"/>
              </a:cxn>
              <a:cxn ang="T8">
                <a:pos x="T4" y="T5"/>
              </a:cxn>
            </a:cxnLst>
            <a:rect l="T9" t="T10" r="T11" b="T12"/>
            <a:pathLst>
              <a:path w="426" h="78">
                <a:moveTo>
                  <a:pt x="0" y="78"/>
                </a:moveTo>
                <a:cubicBezTo>
                  <a:pt x="72" y="54"/>
                  <a:pt x="145" y="31"/>
                  <a:pt x="216" y="18"/>
                </a:cubicBezTo>
                <a:cubicBezTo>
                  <a:pt x="287" y="5"/>
                  <a:pt x="356" y="2"/>
                  <a:pt x="426" y="0"/>
                </a:cubicBezTo>
              </a:path>
            </a:pathLst>
          </a:custGeom>
          <a:noFill/>
          <a:ln w="38100" cmpd="sng">
            <a:solidFill>
              <a:srgbClr val="FF0000"/>
            </a:solidFill>
            <a:round/>
            <a:headEnd type="none" w="med" len="med"/>
            <a:tailEnd type="triangle" w="med" len="med"/>
          </a:ln>
        </p:spPr>
        <p:txBody>
          <a:bodyPr/>
          <a:lstStyle/>
          <a:p>
            <a:endParaRPr lang="en-US" dirty="0">
              <a:latin typeface="Tahoma" pitchFamily="34" charset="0"/>
              <a:ea typeface="Tahoma" pitchFamily="34" charset="0"/>
              <a:cs typeface="Tahoma" pitchFamily="34" charset="0"/>
            </a:endParaRPr>
          </a:p>
        </p:txBody>
      </p:sp>
      <p:sp>
        <p:nvSpPr>
          <p:cNvPr id="14369" name="Text Box 45"/>
          <p:cNvSpPr txBox="1">
            <a:spLocks noChangeArrowheads="1"/>
          </p:cNvSpPr>
          <p:nvPr/>
        </p:nvSpPr>
        <p:spPr bwMode="auto">
          <a:xfrm>
            <a:off x="3481388" y="1176338"/>
            <a:ext cx="5193858" cy="400110"/>
          </a:xfrm>
          <a:prstGeom prst="rect">
            <a:avLst/>
          </a:prstGeom>
          <a:noFill/>
          <a:ln w="9525">
            <a:noFill/>
            <a:miter lim="800000"/>
            <a:headEnd/>
            <a:tailEnd/>
          </a:ln>
        </p:spPr>
        <p:txBody>
          <a:bodyPr wrap="none">
            <a:spAutoFit/>
          </a:bodyPr>
          <a:lstStyle/>
          <a:p>
            <a:r>
              <a:rPr lang="en-US" sz="2000" dirty="0">
                <a:latin typeface="Tahoma" pitchFamily="34" charset="0"/>
                <a:ea typeface="Tahoma" pitchFamily="34" charset="0"/>
                <a:cs typeface="Tahoma" pitchFamily="34" charset="0"/>
              </a:rPr>
              <a:t>Purple SB to Orange SB = Orange Sequence</a:t>
            </a:r>
          </a:p>
        </p:txBody>
      </p:sp>
      <p:sp>
        <p:nvSpPr>
          <p:cNvPr id="14370" name="Text Box 46"/>
          <p:cNvSpPr txBox="1">
            <a:spLocks noChangeArrowheads="1"/>
          </p:cNvSpPr>
          <p:nvPr/>
        </p:nvSpPr>
        <p:spPr bwMode="auto">
          <a:xfrm>
            <a:off x="666750" y="1727200"/>
            <a:ext cx="4636910" cy="400110"/>
          </a:xfrm>
          <a:prstGeom prst="rect">
            <a:avLst/>
          </a:prstGeom>
          <a:noFill/>
          <a:ln w="9525">
            <a:noFill/>
            <a:miter lim="800000"/>
            <a:headEnd/>
            <a:tailEnd/>
          </a:ln>
        </p:spPr>
        <p:txBody>
          <a:bodyPr wrap="none">
            <a:spAutoFit/>
          </a:bodyPr>
          <a:lstStyle/>
          <a:p>
            <a:r>
              <a:rPr lang="en-US" sz="2000" dirty="0">
                <a:latin typeface="Tahoma" pitchFamily="34" charset="0"/>
                <a:ea typeface="Tahoma" pitchFamily="34" charset="0"/>
                <a:cs typeface="Tahoma" pitchFamily="34" charset="0"/>
              </a:rPr>
              <a:t>Orange SB to Blue SB = Blue Sequence</a:t>
            </a:r>
          </a:p>
        </p:txBody>
      </p:sp>
      <p:sp>
        <p:nvSpPr>
          <p:cNvPr id="14371" name="Text Box 47"/>
          <p:cNvSpPr txBox="1">
            <a:spLocks noChangeArrowheads="1"/>
          </p:cNvSpPr>
          <p:nvPr/>
        </p:nvSpPr>
        <p:spPr bwMode="auto">
          <a:xfrm>
            <a:off x="4052888" y="5311775"/>
            <a:ext cx="4675704" cy="400110"/>
          </a:xfrm>
          <a:prstGeom prst="rect">
            <a:avLst/>
          </a:prstGeom>
          <a:noFill/>
          <a:ln w="9525">
            <a:noFill/>
            <a:miter lim="800000"/>
            <a:headEnd/>
            <a:tailEnd/>
          </a:ln>
        </p:spPr>
        <p:txBody>
          <a:bodyPr wrap="none">
            <a:spAutoFit/>
          </a:bodyPr>
          <a:lstStyle/>
          <a:p>
            <a:r>
              <a:rPr lang="en-US" sz="2000" dirty="0">
                <a:latin typeface="Tahoma" pitchFamily="34" charset="0"/>
                <a:ea typeface="Tahoma" pitchFamily="34" charset="0"/>
                <a:cs typeface="Tahoma" pitchFamily="34" charset="0"/>
              </a:rPr>
              <a:t>Blue SB to Green SB = Green Sequence</a:t>
            </a:r>
          </a:p>
        </p:txBody>
      </p:sp>
      <p:sp>
        <p:nvSpPr>
          <p:cNvPr id="14372" name="Text Box 48"/>
          <p:cNvSpPr txBox="1">
            <a:spLocks noChangeArrowheads="1"/>
          </p:cNvSpPr>
          <p:nvPr/>
        </p:nvSpPr>
        <p:spPr bwMode="auto">
          <a:xfrm>
            <a:off x="666750" y="5838825"/>
            <a:ext cx="4944430" cy="400110"/>
          </a:xfrm>
          <a:prstGeom prst="rect">
            <a:avLst/>
          </a:prstGeom>
          <a:noFill/>
          <a:ln w="9525">
            <a:noFill/>
            <a:miter lim="800000"/>
            <a:headEnd/>
            <a:tailEnd/>
          </a:ln>
        </p:spPr>
        <p:txBody>
          <a:bodyPr wrap="none">
            <a:spAutoFit/>
          </a:bodyPr>
          <a:lstStyle/>
          <a:p>
            <a:r>
              <a:rPr lang="en-US" sz="2000" dirty="0">
                <a:latin typeface="Tahoma" pitchFamily="34" charset="0"/>
                <a:ea typeface="Tahoma" pitchFamily="34" charset="0"/>
                <a:cs typeface="Tahoma" pitchFamily="34" charset="0"/>
              </a:rPr>
              <a:t>Green SB to Yellow SB = Yellow Sequence</a:t>
            </a:r>
          </a:p>
        </p:txBody>
      </p:sp>
      <p:sp>
        <p:nvSpPr>
          <p:cNvPr id="14373" name="Freeform 49"/>
          <p:cNvSpPr>
            <a:spLocks/>
          </p:cNvSpPr>
          <p:nvPr/>
        </p:nvSpPr>
        <p:spPr bwMode="auto">
          <a:xfrm>
            <a:off x="8064500" y="1558925"/>
            <a:ext cx="819150" cy="1439863"/>
          </a:xfrm>
          <a:custGeom>
            <a:avLst/>
            <a:gdLst>
              <a:gd name="T0" fmla="*/ 0 w 516"/>
              <a:gd name="T1" fmla="*/ 1439863 h 907"/>
              <a:gd name="T2" fmla="*/ 779462 w 516"/>
              <a:gd name="T3" fmla="*/ 958850 h 907"/>
              <a:gd name="T4" fmla="*/ 239712 w 516"/>
              <a:gd name="T5" fmla="*/ 0 h 907"/>
              <a:gd name="T6" fmla="*/ 0 60000 65536"/>
              <a:gd name="T7" fmla="*/ 0 60000 65536"/>
              <a:gd name="T8" fmla="*/ 0 60000 65536"/>
              <a:gd name="T9" fmla="*/ 0 w 516"/>
              <a:gd name="T10" fmla="*/ 0 h 907"/>
              <a:gd name="T11" fmla="*/ 516 w 516"/>
              <a:gd name="T12" fmla="*/ 907 h 907"/>
            </a:gdLst>
            <a:ahLst/>
            <a:cxnLst>
              <a:cxn ang="T6">
                <a:pos x="T0" y="T1"/>
              </a:cxn>
              <a:cxn ang="T7">
                <a:pos x="T2" y="T3"/>
              </a:cxn>
              <a:cxn ang="T8">
                <a:pos x="T4" y="T5"/>
              </a:cxn>
            </a:cxnLst>
            <a:rect l="T9" t="T10" r="T11" b="T12"/>
            <a:pathLst>
              <a:path w="516" h="907">
                <a:moveTo>
                  <a:pt x="0" y="907"/>
                </a:moveTo>
                <a:cubicBezTo>
                  <a:pt x="233" y="831"/>
                  <a:pt x="466" y="755"/>
                  <a:pt x="491" y="604"/>
                </a:cubicBezTo>
                <a:cubicBezTo>
                  <a:pt x="516" y="453"/>
                  <a:pt x="333" y="226"/>
                  <a:pt x="151" y="0"/>
                </a:cubicBezTo>
              </a:path>
            </a:pathLst>
          </a:custGeom>
          <a:noFill/>
          <a:ln w="38100" cmpd="sng">
            <a:solidFill>
              <a:schemeClr val="tx1"/>
            </a:solidFill>
            <a:round/>
            <a:headEnd type="triangle" w="med" len="med"/>
            <a:tailEnd type="none" w="med" len="med"/>
          </a:ln>
        </p:spPr>
        <p:txBody>
          <a:bodyPr/>
          <a:lstStyle/>
          <a:p>
            <a:endParaRPr lang="en-US" dirty="0">
              <a:latin typeface="Tahoma" pitchFamily="34" charset="0"/>
              <a:ea typeface="Tahoma" pitchFamily="34" charset="0"/>
              <a:cs typeface="Tahoma" pitchFamily="34" charset="0"/>
            </a:endParaRPr>
          </a:p>
        </p:txBody>
      </p:sp>
      <p:sp>
        <p:nvSpPr>
          <p:cNvPr id="14374" name="Freeform 50"/>
          <p:cNvSpPr>
            <a:spLocks/>
          </p:cNvSpPr>
          <p:nvPr/>
        </p:nvSpPr>
        <p:spPr bwMode="auto">
          <a:xfrm>
            <a:off x="187325" y="2084388"/>
            <a:ext cx="952500" cy="854075"/>
          </a:xfrm>
          <a:custGeom>
            <a:avLst/>
            <a:gdLst>
              <a:gd name="T0" fmla="*/ 952500 w 600"/>
              <a:gd name="T1" fmla="*/ 854075 h 538"/>
              <a:gd name="T2" fmla="*/ 68262 w 600"/>
              <a:gd name="T3" fmla="*/ 433387 h 538"/>
              <a:gd name="T4" fmla="*/ 547687 w 600"/>
              <a:gd name="T5" fmla="*/ 0 h 538"/>
              <a:gd name="T6" fmla="*/ 0 60000 65536"/>
              <a:gd name="T7" fmla="*/ 0 60000 65536"/>
              <a:gd name="T8" fmla="*/ 0 60000 65536"/>
              <a:gd name="T9" fmla="*/ 0 w 600"/>
              <a:gd name="T10" fmla="*/ 0 h 538"/>
              <a:gd name="T11" fmla="*/ 600 w 600"/>
              <a:gd name="T12" fmla="*/ 538 h 538"/>
            </a:gdLst>
            <a:ahLst/>
            <a:cxnLst>
              <a:cxn ang="T6">
                <a:pos x="T0" y="T1"/>
              </a:cxn>
              <a:cxn ang="T7">
                <a:pos x="T2" y="T3"/>
              </a:cxn>
              <a:cxn ang="T8">
                <a:pos x="T4" y="T5"/>
              </a:cxn>
            </a:cxnLst>
            <a:rect l="T9" t="T10" r="T11" b="T12"/>
            <a:pathLst>
              <a:path w="600" h="538">
                <a:moveTo>
                  <a:pt x="600" y="538"/>
                </a:moveTo>
                <a:cubicBezTo>
                  <a:pt x="343" y="450"/>
                  <a:pt x="86" y="363"/>
                  <a:pt x="43" y="273"/>
                </a:cubicBezTo>
                <a:cubicBezTo>
                  <a:pt x="0" y="183"/>
                  <a:pt x="172" y="91"/>
                  <a:pt x="345" y="0"/>
                </a:cubicBezTo>
              </a:path>
            </a:pathLst>
          </a:custGeom>
          <a:noFill/>
          <a:ln w="38100" cmpd="sng">
            <a:solidFill>
              <a:schemeClr val="tx1"/>
            </a:solidFill>
            <a:round/>
            <a:headEnd type="triangle" w="med" len="med"/>
            <a:tailEnd type="none" w="med" len="med"/>
          </a:ln>
        </p:spPr>
        <p:txBody>
          <a:bodyPr/>
          <a:lstStyle/>
          <a:p>
            <a:endParaRPr lang="en-US" dirty="0">
              <a:latin typeface="Tahoma" pitchFamily="34" charset="0"/>
              <a:ea typeface="Tahoma" pitchFamily="34" charset="0"/>
              <a:cs typeface="Tahoma" pitchFamily="34" charset="0"/>
            </a:endParaRPr>
          </a:p>
        </p:txBody>
      </p:sp>
      <p:sp>
        <p:nvSpPr>
          <p:cNvPr id="14375" name="Freeform 52"/>
          <p:cNvSpPr>
            <a:spLocks/>
          </p:cNvSpPr>
          <p:nvPr/>
        </p:nvSpPr>
        <p:spPr bwMode="auto">
          <a:xfrm>
            <a:off x="8080375" y="4092575"/>
            <a:ext cx="768350" cy="1228725"/>
          </a:xfrm>
          <a:custGeom>
            <a:avLst/>
            <a:gdLst>
              <a:gd name="T0" fmla="*/ 14288 w 484"/>
              <a:gd name="T1" fmla="*/ 0 h 774"/>
              <a:gd name="T2" fmla="*/ 719138 w 484"/>
              <a:gd name="T3" fmla="*/ 165100 h 774"/>
              <a:gd name="T4" fmla="*/ 314325 w 484"/>
              <a:gd name="T5" fmla="*/ 719137 h 774"/>
              <a:gd name="T6" fmla="*/ 0 w 484"/>
              <a:gd name="T7" fmla="*/ 1228725 h 774"/>
              <a:gd name="T8" fmla="*/ 0 60000 65536"/>
              <a:gd name="T9" fmla="*/ 0 60000 65536"/>
              <a:gd name="T10" fmla="*/ 0 60000 65536"/>
              <a:gd name="T11" fmla="*/ 0 60000 65536"/>
              <a:gd name="T12" fmla="*/ 0 w 484"/>
              <a:gd name="T13" fmla="*/ 0 h 774"/>
              <a:gd name="T14" fmla="*/ 484 w 484"/>
              <a:gd name="T15" fmla="*/ 774 h 774"/>
            </a:gdLst>
            <a:ahLst/>
            <a:cxnLst>
              <a:cxn ang="T8">
                <a:pos x="T0" y="T1"/>
              </a:cxn>
              <a:cxn ang="T9">
                <a:pos x="T2" y="T3"/>
              </a:cxn>
              <a:cxn ang="T10">
                <a:pos x="T4" y="T5"/>
              </a:cxn>
              <a:cxn ang="T11">
                <a:pos x="T6" y="T7"/>
              </a:cxn>
            </a:cxnLst>
            <a:rect l="T12" t="T13" r="T14" b="T15"/>
            <a:pathLst>
              <a:path w="484" h="774">
                <a:moveTo>
                  <a:pt x="9" y="0"/>
                </a:moveTo>
                <a:cubicBezTo>
                  <a:pt x="215" y="14"/>
                  <a:pt x="422" y="28"/>
                  <a:pt x="453" y="104"/>
                </a:cubicBezTo>
                <a:cubicBezTo>
                  <a:pt x="484" y="180"/>
                  <a:pt x="273" y="342"/>
                  <a:pt x="198" y="453"/>
                </a:cubicBezTo>
                <a:cubicBezTo>
                  <a:pt x="123" y="564"/>
                  <a:pt x="61" y="669"/>
                  <a:pt x="0" y="774"/>
                </a:cubicBezTo>
              </a:path>
            </a:pathLst>
          </a:custGeom>
          <a:noFill/>
          <a:ln w="38100" cmpd="sng">
            <a:solidFill>
              <a:schemeClr val="tx1"/>
            </a:solidFill>
            <a:round/>
            <a:headEnd type="triangle" w="med" len="med"/>
            <a:tailEnd type="none" w="med" len="med"/>
          </a:ln>
        </p:spPr>
        <p:txBody>
          <a:bodyPr/>
          <a:lstStyle/>
          <a:p>
            <a:endParaRPr lang="en-US" dirty="0">
              <a:latin typeface="Tahoma" pitchFamily="34" charset="0"/>
              <a:ea typeface="Tahoma" pitchFamily="34" charset="0"/>
              <a:cs typeface="Tahoma" pitchFamily="34" charset="0"/>
            </a:endParaRPr>
          </a:p>
        </p:txBody>
      </p:sp>
      <p:sp>
        <p:nvSpPr>
          <p:cNvPr id="14376" name="Freeform 53"/>
          <p:cNvSpPr>
            <a:spLocks/>
          </p:cNvSpPr>
          <p:nvPr/>
        </p:nvSpPr>
        <p:spPr bwMode="auto">
          <a:xfrm>
            <a:off x="169863" y="3313113"/>
            <a:ext cx="893762" cy="2563812"/>
          </a:xfrm>
          <a:custGeom>
            <a:avLst/>
            <a:gdLst>
              <a:gd name="T0" fmla="*/ 893762 w 563"/>
              <a:gd name="T1" fmla="*/ 0 h 1615"/>
              <a:gd name="T2" fmla="*/ 220662 w 563"/>
              <a:gd name="T3" fmla="*/ 344487 h 1615"/>
              <a:gd name="T4" fmla="*/ 249237 w 563"/>
              <a:gd name="T5" fmla="*/ 1123950 h 1615"/>
              <a:gd name="T6" fmla="*/ 39687 w 563"/>
              <a:gd name="T7" fmla="*/ 2052637 h 1615"/>
              <a:gd name="T8" fmla="*/ 488950 w 563"/>
              <a:gd name="T9" fmla="*/ 2563812 h 1615"/>
              <a:gd name="T10" fmla="*/ 0 60000 65536"/>
              <a:gd name="T11" fmla="*/ 0 60000 65536"/>
              <a:gd name="T12" fmla="*/ 0 60000 65536"/>
              <a:gd name="T13" fmla="*/ 0 60000 65536"/>
              <a:gd name="T14" fmla="*/ 0 60000 65536"/>
              <a:gd name="T15" fmla="*/ 0 w 563"/>
              <a:gd name="T16" fmla="*/ 0 h 1615"/>
              <a:gd name="T17" fmla="*/ 563 w 563"/>
              <a:gd name="T18" fmla="*/ 1615 h 1615"/>
            </a:gdLst>
            <a:ahLst/>
            <a:cxnLst>
              <a:cxn ang="T10">
                <a:pos x="T0" y="T1"/>
              </a:cxn>
              <a:cxn ang="T11">
                <a:pos x="T2" y="T3"/>
              </a:cxn>
              <a:cxn ang="T12">
                <a:pos x="T4" y="T5"/>
              </a:cxn>
              <a:cxn ang="T13">
                <a:pos x="T6" y="T7"/>
              </a:cxn>
              <a:cxn ang="T14">
                <a:pos x="T8" y="T9"/>
              </a:cxn>
            </a:cxnLst>
            <a:rect l="T15" t="T16" r="T17" b="T18"/>
            <a:pathLst>
              <a:path w="563" h="1615">
                <a:moveTo>
                  <a:pt x="563" y="0"/>
                </a:moveTo>
                <a:cubicBezTo>
                  <a:pt x="385" y="49"/>
                  <a:pt x="207" y="99"/>
                  <a:pt x="139" y="217"/>
                </a:cubicBezTo>
                <a:cubicBezTo>
                  <a:pt x="71" y="335"/>
                  <a:pt x="176" y="529"/>
                  <a:pt x="157" y="708"/>
                </a:cubicBezTo>
                <a:cubicBezTo>
                  <a:pt x="138" y="887"/>
                  <a:pt x="0" y="1142"/>
                  <a:pt x="25" y="1293"/>
                </a:cubicBezTo>
                <a:cubicBezTo>
                  <a:pt x="50" y="1444"/>
                  <a:pt x="179" y="1529"/>
                  <a:pt x="308" y="1615"/>
                </a:cubicBezTo>
              </a:path>
            </a:pathLst>
          </a:custGeom>
          <a:noFill/>
          <a:ln w="38100" cmpd="sng">
            <a:solidFill>
              <a:schemeClr val="tx1"/>
            </a:solidFill>
            <a:round/>
            <a:headEnd type="triangle" w="med" len="med"/>
            <a:tailEnd type="none" w="med" len="med"/>
          </a:ln>
        </p:spPr>
        <p:txBody>
          <a:bodyPr/>
          <a:lstStyle/>
          <a:p>
            <a:endParaRPr lang="en-US" dirty="0">
              <a:latin typeface="Tahoma" pitchFamily="34" charset="0"/>
              <a:ea typeface="Tahoma" pitchFamily="34" charset="0"/>
              <a:cs typeface="Tahoma" pitchFamily="34" charset="0"/>
            </a:endParaRPr>
          </a:p>
        </p:txBody>
      </p:sp>
      <p:sp>
        <p:nvSpPr>
          <p:cNvPr id="14377" name="TextBox 49"/>
          <p:cNvSpPr txBox="1">
            <a:spLocks noChangeArrowheads="1"/>
          </p:cNvSpPr>
          <p:nvPr/>
        </p:nvSpPr>
        <p:spPr bwMode="auto">
          <a:xfrm>
            <a:off x="2508250" y="3511550"/>
            <a:ext cx="1155957" cy="338554"/>
          </a:xfrm>
          <a:prstGeom prst="rect">
            <a:avLst/>
          </a:prstGeom>
          <a:noFill/>
          <a:ln w="9525">
            <a:noFill/>
            <a:miter lim="800000"/>
            <a:headEnd/>
            <a:tailEnd/>
          </a:ln>
        </p:spPr>
        <p:txBody>
          <a:bodyPr wrap="none">
            <a:spAutoFit/>
          </a:bodyPr>
          <a:lstStyle/>
          <a:p>
            <a:r>
              <a:rPr lang="en-US" sz="1600" dirty="0">
                <a:latin typeface="Tahoma" pitchFamily="34" charset="0"/>
                <a:ea typeface="Tahoma" pitchFamily="34" charset="0"/>
                <a:cs typeface="Tahoma" pitchFamily="34" charset="0"/>
              </a:rPr>
              <a:t>Yellow Seq</a:t>
            </a:r>
          </a:p>
        </p:txBody>
      </p:sp>
      <p:sp>
        <p:nvSpPr>
          <p:cNvPr id="14378" name="TextBox 50"/>
          <p:cNvSpPr txBox="1">
            <a:spLocks noChangeArrowheads="1"/>
          </p:cNvSpPr>
          <p:nvPr/>
        </p:nvSpPr>
        <p:spPr bwMode="auto">
          <a:xfrm>
            <a:off x="7135394" y="2800350"/>
            <a:ext cx="907300" cy="584775"/>
          </a:xfrm>
          <a:prstGeom prst="rect">
            <a:avLst/>
          </a:prstGeom>
          <a:noFill/>
          <a:ln w="9525">
            <a:noFill/>
            <a:miter lim="800000"/>
            <a:headEnd/>
            <a:tailEnd/>
          </a:ln>
        </p:spPr>
        <p:txBody>
          <a:bodyPr wrap="none">
            <a:spAutoFit/>
          </a:bodyPr>
          <a:lstStyle/>
          <a:p>
            <a:pPr algn="ctr"/>
            <a:r>
              <a:rPr lang="en-US" sz="1600" dirty="0">
                <a:latin typeface="Tahoma" pitchFamily="34" charset="0"/>
                <a:ea typeface="Tahoma" pitchFamily="34" charset="0"/>
                <a:cs typeface="Tahoma" pitchFamily="34" charset="0"/>
              </a:rPr>
              <a:t>Orange </a:t>
            </a:r>
          </a:p>
          <a:p>
            <a:pPr algn="ctr"/>
            <a:r>
              <a:rPr lang="en-US" sz="1600" dirty="0">
                <a:latin typeface="Tahoma" pitchFamily="34" charset="0"/>
                <a:ea typeface="Tahoma" pitchFamily="34" charset="0"/>
                <a:cs typeface="Tahoma" pitchFamily="34" charset="0"/>
              </a:rPr>
              <a:t>Seq</a:t>
            </a:r>
          </a:p>
        </p:txBody>
      </p:sp>
      <p:sp>
        <p:nvSpPr>
          <p:cNvPr id="14379" name="TextBox 51"/>
          <p:cNvSpPr txBox="1">
            <a:spLocks noChangeArrowheads="1"/>
          </p:cNvSpPr>
          <p:nvPr/>
        </p:nvSpPr>
        <p:spPr bwMode="auto">
          <a:xfrm>
            <a:off x="6142038" y="3232150"/>
            <a:ext cx="973343" cy="338554"/>
          </a:xfrm>
          <a:prstGeom prst="rect">
            <a:avLst/>
          </a:prstGeom>
          <a:noFill/>
          <a:ln w="9525">
            <a:noFill/>
            <a:miter lim="800000"/>
            <a:headEnd/>
            <a:tailEnd/>
          </a:ln>
        </p:spPr>
        <p:txBody>
          <a:bodyPr wrap="none">
            <a:spAutoFit/>
          </a:bodyPr>
          <a:lstStyle/>
          <a:p>
            <a:r>
              <a:rPr lang="en-US" sz="1600" dirty="0">
                <a:latin typeface="Tahoma" pitchFamily="34" charset="0"/>
                <a:ea typeface="Tahoma" pitchFamily="34" charset="0"/>
                <a:cs typeface="Tahoma" pitchFamily="34" charset="0"/>
              </a:rPr>
              <a:t>Blue Seq</a:t>
            </a:r>
          </a:p>
        </p:txBody>
      </p:sp>
      <p:sp>
        <p:nvSpPr>
          <p:cNvPr id="14380" name="TextBox 52"/>
          <p:cNvSpPr txBox="1">
            <a:spLocks noChangeArrowheads="1"/>
          </p:cNvSpPr>
          <p:nvPr/>
        </p:nvSpPr>
        <p:spPr bwMode="auto">
          <a:xfrm>
            <a:off x="4156075" y="3359150"/>
            <a:ext cx="1121782" cy="338554"/>
          </a:xfrm>
          <a:prstGeom prst="rect">
            <a:avLst/>
          </a:prstGeom>
          <a:noFill/>
          <a:ln w="9525">
            <a:noFill/>
            <a:miter lim="800000"/>
            <a:headEnd/>
            <a:tailEnd/>
          </a:ln>
        </p:spPr>
        <p:txBody>
          <a:bodyPr wrap="none">
            <a:spAutoFit/>
          </a:bodyPr>
          <a:lstStyle/>
          <a:p>
            <a:r>
              <a:rPr lang="en-US" sz="1600" dirty="0">
                <a:latin typeface="Tahoma" pitchFamily="34" charset="0"/>
                <a:ea typeface="Tahoma" pitchFamily="34" charset="0"/>
                <a:cs typeface="Tahoma" pitchFamily="34" charset="0"/>
              </a:rPr>
              <a:t>Green Seq</a:t>
            </a:r>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chor="t"/>
          <a:lstStyle/>
          <a:p>
            <a:pPr>
              <a:tabLst>
                <a:tab pos="282575" algn="l"/>
              </a:tabLst>
            </a:pPr>
            <a:r>
              <a:rPr lang="en-US" dirty="0" smtClean="0"/>
              <a:t>Importance of Stratigraphic Info</a:t>
            </a:r>
          </a:p>
        </p:txBody>
      </p:sp>
      <p:sp>
        <p:nvSpPr>
          <p:cNvPr id="176131" name="Rectangle 3"/>
          <p:cNvSpPr>
            <a:spLocks noGrp="1" noChangeArrowheads="1"/>
          </p:cNvSpPr>
          <p:nvPr>
            <p:ph type="body" idx="4294967295"/>
          </p:nvPr>
        </p:nvSpPr>
        <p:spPr bwMode="auto">
          <a:xfrm>
            <a:off x="609600" y="1606550"/>
            <a:ext cx="8239125" cy="3163888"/>
          </a:xfrm>
          <a:noFill/>
          <a:ln>
            <a:miter lim="800000"/>
            <a:headEnd/>
            <a:tailEnd/>
          </a:ln>
        </p:spPr>
        <p:txBody>
          <a:bodyPr vert="horz" wrap="square" lIns="91440" tIns="45720" rIns="91440" bIns="45720" numCol="1" anchor="t" anchorCtr="0" compatLnSpc="1">
            <a:prstTxWarp prst="textNoShape">
              <a:avLst/>
            </a:prstTxWarp>
          </a:bodyPr>
          <a:lstStyle/>
          <a:p>
            <a:pPr>
              <a:lnSpc>
                <a:spcPct val="80000"/>
              </a:lnSpc>
              <a:spcBef>
                <a:spcPct val="50000"/>
              </a:spcBef>
            </a:pPr>
            <a:r>
              <a:rPr lang="en-US" sz="2400" b="1" dirty="0" smtClean="0"/>
              <a:t>Source rocks</a:t>
            </a:r>
            <a:r>
              <a:rPr lang="en-US" sz="2400" dirty="0" smtClean="0"/>
              <a:t> are typically organic-rich shales</a:t>
            </a:r>
          </a:p>
          <a:p>
            <a:pPr>
              <a:lnSpc>
                <a:spcPct val="80000"/>
              </a:lnSpc>
              <a:spcBef>
                <a:spcPct val="50000"/>
              </a:spcBef>
            </a:pPr>
            <a:r>
              <a:rPr lang="en-US" sz="2400" b="1" dirty="0" smtClean="0"/>
              <a:t>Reservoir rocks </a:t>
            </a:r>
            <a:r>
              <a:rPr lang="en-US" sz="2400" dirty="0" smtClean="0"/>
              <a:t>are usually: </a:t>
            </a:r>
          </a:p>
          <a:p>
            <a:pPr lvl="1">
              <a:lnSpc>
                <a:spcPct val="80000"/>
              </a:lnSpc>
              <a:spcBef>
                <a:spcPct val="50000"/>
              </a:spcBef>
            </a:pPr>
            <a:r>
              <a:rPr lang="en-US" sz="2400" dirty="0" smtClean="0"/>
              <a:t>sandstones or coarser clastics, or </a:t>
            </a:r>
          </a:p>
          <a:p>
            <a:pPr lvl="1">
              <a:lnSpc>
                <a:spcPct val="80000"/>
              </a:lnSpc>
              <a:spcBef>
                <a:spcPct val="50000"/>
              </a:spcBef>
            </a:pPr>
            <a:r>
              <a:rPr lang="en-US" sz="2400" dirty="0" smtClean="0"/>
              <a:t>coarse-grained carbonates</a:t>
            </a:r>
          </a:p>
          <a:p>
            <a:pPr>
              <a:lnSpc>
                <a:spcPct val="80000"/>
              </a:lnSpc>
              <a:spcBef>
                <a:spcPct val="50000"/>
              </a:spcBef>
            </a:pPr>
            <a:r>
              <a:rPr lang="en-US" sz="2400" b="1" dirty="0" smtClean="0"/>
              <a:t>Seals</a:t>
            </a:r>
            <a:r>
              <a:rPr lang="en-US" sz="2400" dirty="0" smtClean="0"/>
              <a:t> are commonly fine-grained shales or evaporites</a:t>
            </a:r>
          </a:p>
          <a:p>
            <a:pPr>
              <a:lnSpc>
                <a:spcPct val="80000"/>
              </a:lnSpc>
              <a:spcBef>
                <a:spcPct val="50000"/>
              </a:spcBef>
            </a:pPr>
            <a:r>
              <a:rPr lang="en-US" sz="2400" b="1" dirty="0" smtClean="0"/>
              <a:t>Lateral HC migration </a:t>
            </a:r>
            <a:r>
              <a:rPr lang="en-US" sz="2400" dirty="0" smtClean="0"/>
              <a:t>can occur through sedimentary units with minimal porosity and permeability (sub-reservoir quality)</a:t>
            </a:r>
          </a:p>
        </p:txBody>
      </p:sp>
      <p:sp>
        <p:nvSpPr>
          <p:cNvPr id="176132" name="Text Box 4"/>
          <p:cNvSpPr txBox="1">
            <a:spLocks noChangeArrowheads="1"/>
          </p:cNvSpPr>
          <p:nvPr/>
        </p:nvSpPr>
        <p:spPr bwMode="auto">
          <a:xfrm>
            <a:off x="1376363" y="5211763"/>
            <a:ext cx="6357937" cy="830997"/>
          </a:xfrm>
          <a:prstGeom prst="rect">
            <a:avLst/>
          </a:prstGeom>
          <a:solidFill>
            <a:srgbClr val="ECD9C6"/>
          </a:solidFill>
          <a:ln w="38100" cmpd="dbl">
            <a:solidFill>
              <a:srgbClr val="C00000"/>
            </a:solidFill>
            <a:miter lim="800000"/>
            <a:headEnd/>
            <a:tailEnd/>
          </a:ln>
        </p:spPr>
        <p:txBody>
          <a:bodyPr wrap="square">
            <a:spAutoFit/>
          </a:bodyPr>
          <a:lstStyle/>
          <a:p>
            <a:pPr algn="ctr"/>
            <a:r>
              <a:rPr lang="en-US" dirty="0">
                <a:latin typeface="Comic Sans MS" pitchFamily="66" charset="0"/>
              </a:rPr>
              <a:t>We need to understand the sedimentary fill within our area of interest</a:t>
            </a:r>
          </a:p>
        </p:txBody>
      </p:sp>
      <p:sp>
        <p:nvSpPr>
          <p:cNvPr id="4101" name="Rectangle 5"/>
          <p:cNvSpPr>
            <a:spLocks noChangeArrowheads="1"/>
          </p:cNvSpPr>
          <p:nvPr/>
        </p:nvSpPr>
        <p:spPr bwMode="auto">
          <a:xfrm>
            <a:off x="241300" y="1087438"/>
            <a:ext cx="8239125" cy="652462"/>
          </a:xfrm>
          <a:prstGeom prst="rect">
            <a:avLst/>
          </a:prstGeom>
          <a:noFill/>
          <a:ln w="9525">
            <a:noFill/>
            <a:miter lim="800000"/>
            <a:headEnd/>
            <a:tailEnd/>
          </a:ln>
        </p:spPr>
        <p:txBody>
          <a:bodyPr/>
          <a:lstStyle/>
          <a:p>
            <a:pPr marL="342900" indent="-342900">
              <a:spcBef>
                <a:spcPct val="20000"/>
              </a:spcBef>
            </a:pPr>
            <a:r>
              <a:rPr lang="en-US" sz="2800" dirty="0">
                <a:latin typeface="Tahoma" pitchFamily="34" charset="0"/>
              </a:rPr>
              <a:t>Sedimentary rocks are critical to oil &amp; gas: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6131">
                                            <p:txEl>
                                              <p:pRg st="0" end="0"/>
                                            </p:txEl>
                                          </p:spTgt>
                                        </p:tgtEl>
                                        <p:attrNameLst>
                                          <p:attrName>style.visibility</p:attrName>
                                        </p:attrNameLst>
                                      </p:cBhvr>
                                      <p:to>
                                        <p:strVal val="visible"/>
                                      </p:to>
                                    </p:set>
                                    <p:animEffect transition="in" filter="dissolve">
                                      <p:cBhvr>
                                        <p:cTn id="7" dur="500"/>
                                        <p:tgtEl>
                                          <p:spTgt spid="1761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6131">
                                            <p:txEl>
                                              <p:pRg st="1" end="1"/>
                                            </p:txEl>
                                          </p:spTgt>
                                        </p:tgtEl>
                                        <p:attrNameLst>
                                          <p:attrName>style.visibility</p:attrName>
                                        </p:attrNameLst>
                                      </p:cBhvr>
                                      <p:to>
                                        <p:strVal val="visible"/>
                                      </p:to>
                                    </p:set>
                                    <p:animEffect transition="in" filter="dissolve">
                                      <p:cBhvr>
                                        <p:cTn id="12" dur="500"/>
                                        <p:tgtEl>
                                          <p:spTgt spid="176131">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76131">
                                            <p:txEl>
                                              <p:pRg st="2" end="2"/>
                                            </p:txEl>
                                          </p:spTgt>
                                        </p:tgtEl>
                                        <p:attrNameLst>
                                          <p:attrName>style.visibility</p:attrName>
                                        </p:attrNameLst>
                                      </p:cBhvr>
                                      <p:to>
                                        <p:strVal val="visible"/>
                                      </p:to>
                                    </p:set>
                                    <p:animEffect transition="in" filter="dissolve">
                                      <p:cBhvr>
                                        <p:cTn id="15" dur="500"/>
                                        <p:tgtEl>
                                          <p:spTgt spid="176131">
                                            <p:txEl>
                                              <p:pRg st="2" end="2"/>
                                            </p:txEl>
                                          </p:spTgt>
                                        </p:tgtEl>
                                      </p:cBhvr>
                                    </p:animEffect>
                                  </p:childTnLst>
                                </p:cTn>
                              </p:par>
                              <p:par>
                                <p:cTn id="16" presetID="9" presetClass="entr" presetSubtype="0" fill="hold" grpId="0" nodeType="withEffect">
                                  <p:stCondLst>
                                    <p:cond delay="0"/>
                                  </p:stCondLst>
                                  <p:childTnLst>
                                    <p:set>
                                      <p:cBhvr>
                                        <p:cTn id="17" dur="1" fill="hold">
                                          <p:stCondLst>
                                            <p:cond delay="0"/>
                                          </p:stCondLst>
                                        </p:cTn>
                                        <p:tgtEl>
                                          <p:spTgt spid="176131">
                                            <p:txEl>
                                              <p:pRg st="3" end="3"/>
                                            </p:txEl>
                                          </p:spTgt>
                                        </p:tgtEl>
                                        <p:attrNameLst>
                                          <p:attrName>style.visibility</p:attrName>
                                        </p:attrNameLst>
                                      </p:cBhvr>
                                      <p:to>
                                        <p:strVal val="visible"/>
                                      </p:to>
                                    </p:set>
                                    <p:animEffect transition="in" filter="dissolve">
                                      <p:cBhvr>
                                        <p:cTn id="18" dur="500"/>
                                        <p:tgtEl>
                                          <p:spTgt spid="176131">
                                            <p:txEl>
                                              <p:pRg st="3" end="3"/>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76131">
                                            <p:txEl>
                                              <p:pRg st="4" end="4"/>
                                            </p:txEl>
                                          </p:spTgt>
                                        </p:tgtEl>
                                        <p:attrNameLst>
                                          <p:attrName>style.visibility</p:attrName>
                                        </p:attrNameLst>
                                      </p:cBhvr>
                                      <p:to>
                                        <p:strVal val="visible"/>
                                      </p:to>
                                    </p:set>
                                    <p:animEffect transition="in" filter="dissolve">
                                      <p:cBhvr>
                                        <p:cTn id="23" dur="500"/>
                                        <p:tgtEl>
                                          <p:spTgt spid="176131">
                                            <p:txEl>
                                              <p:pRg st="4" end="4"/>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176131">
                                            <p:txEl>
                                              <p:pRg st="5" end="5"/>
                                            </p:txEl>
                                          </p:spTgt>
                                        </p:tgtEl>
                                        <p:attrNameLst>
                                          <p:attrName>style.visibility</p:attrName>
                                        </p:attrNameLst>
                                      </p:cBhvr>
                                      <p:to>
                                        <p:strVal val="visible"/>
                                      </p:to>
                                    </p:set>
                                    <p:animEffect transition="in" filter="dissolve">
                                      <p:cBhvr>
                                        <p:cTn id="28" dur="500"/>
                                        <p:tgtEl>
                                          <p:spTgt spid="176131">
                                            <p:txEl>
                                              <p:pRg st="5" end="5"/>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3" fill="hold" grpId="0" nodeType="clickEffect">
                                  <p:stCondLst>
                                    <p:cond delay="0"/>
                                  </p:stCondLst>
                                  <p:childTnLst>
                                    <p:set>
                                      <p:cBhvr>
                                        <p:cTn id="32" dur="1" fill="hold">
                                          <p:stCondLst>
                                            <p:cond delay="0"/>
                                          </p:stCondLst>
                                        </p:cTn>
                                        <p:tgtEl>
                                          <p:spTgt spid="176132"/>
                                        </p:tgtEl>
                                        <p:attrNameLst>
                                          <p:attrName>style.visibility</p:attrName>
                                        </p:attrNameLst>
                                      </p:cBhvr>
                                      <p:to>
                                        <p:strVal val="visible"/>
                                      </p:to>
                                    </p:set>
                                    <p:anim calcmode="lin" valueType="num">
                                      <p:cBhvr additive="base">
                                        <p:cTn id="33" dur="1000" fill="hold"/>
                                        <p:tgtEl>
                                          <p:spTgt spid="176132"/>
                                        </p:tgtEl>
                                        <p:attrNameLst>
                                          <p:attrName>ppt_x</p:attrName>
                                        </p:attrNameLst>
                                      </p:cBhvr>
                                      <p:tavLst>
                                        <p:tav tm="0">
                                          <p:val>
                                            <p:strVal val="1+#ppt_w/2"/>
                                          </p:val>
                                        </p:tav>
                                        <p:tav tm="100000">
                                          <p:val>
                                            <p:strVal val="#ppt_x"/>
                                          </p:val>
                                        </p:tav>
                                      </p:tavLst>
                                    </p:anim>
                                    <p:anim calcmode="lin" valueType="num">
                                      <p:cBhvr additive="base">
                                        <p:cTn id="34" dur="1000" fill="hold"/>
                                        <p:tgtEl>
                                          <p:spTgt spid="176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1" grpId="0" build="p"/>
      <p:bldP spid="17613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ChangeArrowheads="1"/>
          </p:cNvSpPr>
          <p:nvPr/>
        </p:nvSpPr>
        <p:spPr bwMode="auto">
          <a:xfrm>
            <a:off x="0" y="855663"/>
            <a:ext cx="9144000" cy="5603875"/>
          </a:xfrm>
          <a:prstGeom prst="rect">
            <a:avLst/>
          </a:prstGeom>
          <a:solidFill>
            <a:schemeClr val="accent2"/>
          </a:solidFill>
          <a:ln w="9525" algn="ctr">
            <a:solidFill>
              <a:schemeClr val="tx1"/>
            </a:solidFill>
            <a:round/>
            <a:headEnd/>
            <a:tailEnd/>
          </a:ln>
        </p:spPr>
        <p:txBody>
          <a:bodyPr/>
          <a:lstStyle/>
          <a:p>
            <a:endParaRPr lang="en-US" altLang="en-US" dirty="0"/>
          </a:p>
        </p:txBody>
      </p:sp>
      <p:sp>
        <p:nvSpPr>
          <p:cNvPr id="43011" name="Title 1"/>
          <p:cNvSpPr>
            <a:spLocks noGrp="1"/>
          </p:cNvSpPr>
          <p:nvPr>
            <p:ph type="title"/>
          </p:nvPr>
        </p:nvSpPr>
        <p:spPr/>
        <p:txBody>
          <a:bodyPr/>
          <a:lstStyle/>
          <a:p>
            <a:r>
              <a:rPr lang="en-US" altLang="en-US" dirty="0" smtClean="0"/>
              <a:t>Lecture 21</a:t>
            </a:r>
          </a:p>
        </p:txBody>
      </p:sp>
      <p:sp>
        <p:nvSpPr>
          <p:cNvPr id="43012" name="WordArt 2"/>
          <p:cNvSpPr>
            <a:spLocks noChangeArrowheads="1" noChangeShapeType="1" noTextEdit="1"/>
          </p:cNvSpPr>
          <p:nvPr/>
        </p:nvSpPr>
        <p:spPr bwMode="auto">
          <a:xfrm>
            <a:off x="1441450" y="2427288"/>
            <a:ext cx="6888163" cy="2119312"/>
          </a:xfrm>
          <a:prstGeom prst="rect">
            <a:avLst/>
          </a:prstGeom>
        </p:spPr>
        <p:txBody>
          <a:bodyPr wrap="none" fromWordArt="1">
            <a:prstTxWarp prst="textPlain">
              <a:avLst>
                <a:gd name="adj" fmla="val 50000"/>
              </a:avLst>
            </a:prstTxWarp>
          </a:bodyPr>
          <a:lstStyle/>
          <a:p>
            <a:pPr algn="ctr"/>
            <a:r>
              <a:rPr lang="en-US" sz="4400" b="1" kern="10" dirty="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latin typeface="Arial Black"/>
              </a:rPr>
              <a:t>Questions?</a:t>
            </a:r>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chor="t"/>
          <a:lstStyle/>
          <a:p>
            <a:r>
              <a:rPr lang="en-US" dirty="0" smtClean="0"/>
              <a:t>Goal of Seismic Stratigraphy</a:t>
            </a:r>
          </a:p>
        </p:txBody>
      </p:sp>
      <p:sp>
        <p:nvSpPr>
          <p:cNvPr id="5123" name="Text Box 3"/>
          <p:cNvSpPr txBox="1">
            <a:spLocks noChangeArrowheads="1"/>
          </p:cNvSpPr>
          <p:nvPr/>
        </p:nvSpPr>
        <p:spPr bwMode="auto">
          <a:xfrm>
            <a:off x="279400" y="917575"/>
            <a:ext cx="7748588" cy="488950"/>
          </a:xfrm>
          <a:prstGeom prst="rect">
            <a:avLst/>
          </a:prstGeom>
          <a:noFill/>
          <a:ln w="9525">
            <a:noFill/>
            <a:miter lim="800000"/>
            <a:headEnd/>
            <a:tailEnd/>
          </a:ln>
        </p:spPr>
        <p:txBody>
          <a:bodyPr>
            <a:spAutoFit/>
          </a:bodyPr>
          <a:lstStyle/>
          <a:p>
            <a:pPr>
              <a:spcBef>
                <a:spcPct val="20000"/>
              </a:spcBef>
            </a:pPr>
            <a:r>
              <a:rPr lang="en-US" sz="2600" dirty="0">
                <a:latin typeface="+mn-lt"/>
              </a:rPr>
              <a:t>Given seismic data we need to predict:</a:t>
            </a:r>
          </a:p>
        </p:txBody>
      </p:sp>
      <p:sp>
        <p:nvSpPr>
          <p:cNvPr id="5124" name="Text Box 4"/>
          <p:cNvSpPr txBox="1">
            <a:spLocks noChangeArrowheads="1"/>
          </p:cNvSpPr>
          <p:nvPr/>
        </p:nvSpPr>
        <p:spPr bwMode="auto">
          <a:xfrm>
            <a:off x="469900" y="1489075"/>
            <a:ext cx="7380288" cy="757130"/>
          </a:xfrm>
          <a:prstGeom prst="rect">
            <a:avLst/>
          </a:prstGeom>
          <a:noFill/>
          <a:ln w="9525">
            <a:noFill/>
            <a:miter lim="800000"/>
            <a:headEnd/>
            <a:tailEnd/>
          </a:ln>
        </p:spPr>
        <p:txBody>
          <a:bodyPr>
            <a:spAutoFit/>
          </a:bodyPr>
          <a:lstStyle/>
          <a:p>
            <a:pPr marL="346075" indent="-346075">
              <a:lnSpc>
                <a:spcPct val="90000"/>
              </a:lnSpc>
              <a:spcBef>
                <a:spcPct val="20000"/>
              </a:spcBef>
              <a:buFontTx/>
              <a:buChar char="•"/>
            </a:pPr>
            <a:r>
              <a:rPr lang="en-US" b="0" dirty="0">
                <a:latin typeface="+mn-lt"/>
              </a:rPr>
              <a:t>The </a:t>
            </a:r>
            <a:r>
              <a:rPr lang="en-US" b="1" dirty="0">
                <a:latin typeface="+mn-lt"/>
              </a:rPr>
              <a:t>location</a:t>
            </a:r>
            <a:r>
              <a:rPr lang="en-US" b="0" dirty="0">
                <a:latin typeface="+mn-lt"/>
              </a:rPr>
              <a:t> of rocks that will serve as sources, reservoirs, seals, and migration pathways, and</a:t>
            </a:r>
          </a:p>
        </p:txBody>
      </p:sp>
      <p:sp>
        <p:nvSpPr>
          <p:cNvPr id="178181" name="Text Box 5"/>
          <p:cNvSpPr txBox="1">
            <a:spLocks noChangeArrowheads="1"/>
          </p:cNvSpPr>
          <p:nvPr/>
        </p:nvSpPr>
        <p:spPr bwMode="auto">
          <a:xfrm>
            <a:off x="469900" y="2271713"/>
            <a:ext cx="8131175" cy="830262"/>
          </a:xfrm>
          <a:prstGeom prst="rect">
            <a:avLst/>
          </a:prstGeom>
          <a:noFill/>
          <a:ln w="9525">
            <a:noFill/>
            <a:miter lim="800000"/>
            <a:headEnd/>
            <a:tailEnd/>
          </a:ln>
        </p:spPr>
        <p:txBody>
          <a:bodyPr>
            <a:spAutoFit/>
          </a:bodyPr>
          <a:lstStyle/>
          <a:p>
            <a:pPr>
              <a:lnSpc>
                <a:spcPct val="90000"/>
              </a:lnSpc>
              <a:spcBef>
                <a:spcPct val="20000"/>
              </a:spcBef>
              <a:buFontTx/>
              <a:buChar char="•"/>
            </a:pPr>
            <a:r>
              <a:rPr lang="en-US" dirty="0">
                <a:latin typeface="+mn-lt"/>
              </a:rPr>
              <a:t> T</a:t>
            </a:r>
            <a:r>
              <a:rPr lang="en-US" b="0" dirty="0">
                <a:latin typeface="+mn-lt"/>
              </a:rPr>
              <a:t>he </a:t>
            </a:r>
            <a:r>
              <a:rPr lang="en-US" b="1" dirty="0">
                <a:latin typeface="+mn-lt"/>
              </a:rPr>
              <a:t>rock properties </a:t>
            </a:r>
            <a:r>
              <a:rPr lang="en-US" b="0" dirty="0">
                <a:latin typeface="+mn-lt"/>
              </a:rPr>
              <a:t>associated with these</a:t>
            </a:r>
          </a:p>
          <a:p>
            <a:pPr>
              <a:lnSpc>
                <a:spcPct val="90000"/>
              </a:lnSpc>
              <a:spcBef>
                <a:spcPct val="20000"/>
              </a:spcBef>
            </a:pPr>
            <a:r>
              <a:rPr lang="en-US" b="0" dirty="0">
                <a:latin typeface="+mn-lt"/>
              </a:rPr>
              <a:t>     stratigraphic units</a:t>
            </a:r>
          </a:p>
        </p:txBody>
      </p:sp>
      <p:sp>
        <p:nvSpPr>
          <p:cNvPr id="178182" name="Text Box 6"/>
          <p:cNvSpPr txBox="1">
            <a:spLocks noChangeArrowheads="1"/>
          </p:cNvSpPr>
          <p:nvPr/>
        </p:nvSpPr>
        <p:spPr bwMode="auto">
          <a:xfrm>
            <a:off x="579438" y="3379788"/>
            <a:ext cx="7945437" cy="2613025"/>
          </a:xfrm>
          <a:prstGeom prst="rect">
            <a:avLst/>
          </a:prstGeom>
          <a:solidFill>
            <a:srgbClr val="ECD9C6"/>
          </a:solidFill>
          <a:ln w="38100" cmpd="dbl">
            <a:solidFill>
              <a:srgbClr val="C00000"/>
            </a:solidFill>
            <a:miter lim="800000"/>
            <a:headEnd/>
            <a:tailEnd/>
          </a:ln>
        </p:spPr>
        <p:txBody>
          <a:bodyPr>
            <a:spAutoFit/>
          </a:bodyPr>
          <a:lstStyle/>
          <a:p>
            <a:pPr marL="457200" indent="-457200">
              <a:spcBef>
                <a:spcPct val="20000"/>
              </a:spcBef>
            </a:pPr>
            <a:r>
              <a:rPr lang="en-US" dirty="0">
                <a:latin typeface="+mn-lt"/>
              </a:rPr>
              <a:t>We need to:</a:t>
            </a:r>
          </a:p>
          <a:p>
            <a:pPr marL="685800" indent="-400050">
              <a:spcBef>
                <a:spcPct val="20000"/>
              </a:spcBef>
              <a:buFontTx/>
              <a:buAutoNum type="arabicPeriod"/>
              <a:tabLst>
                <a:tab pos="857250" algn="l"/>
              </a:tabLst>
            </a:pPr>
            <a:r>
              <a:rPr lang="en-US" b="0" dirty="0" smtClean="0">
                <a:latin typeface="+mn-lt"/>
              </a:rPr>
              <a:t>Break </a:t>
            </a:r>
            <a:r>
              <a:rPr lang="en-US" b="0" dirty="0">
                <a:latin typeface="+mn-lt"/>
              </a:rPr>
              <a:t>out major depositional sequences </a:t>
            </a:r>
          </a:p>
          <a:p>
            <a:pPr marL="685800" indent="-400050">
              <a:spcBef>
                <a:spcPct val="20000"/>
              </a:spcBef>
              <a:buFontTx/>
              <a:buAutoNum type="arabicPeriod"/>
              <a:tabLst>
                <a:tab pos="857250" algn="l"/>
              </a:tabLst>
            </a:pPr>
            <a:r>
              <a:rPr lang="en-US" dirty="0" smtClean="0">
                <a:latin typeface="+mn-lt"/>
              </a:rPr>
              <a:t>P</a:t>
            </a:r>
            <a:r>
              <a:rPr lang="en-US" b="0" dirty="0" smtClean="0">
                <a:latin typeface="+mn-lt"/>
              </a:rPr>
              <a:t>redict </a:t>
            </a:r>
            <a:r>
              <a:rPr lang="en-US" b="0" dirty="0">
                <a:latin typeface="+mn-lt"/>
              </a:rPr>
              <a:t>their environments of deposition</a:t>
            </a:r>
          </a:p>
          <a:p>
            <a:pPr marL="685800" indent="-400050">
              <a:spcBef>
                <a:spcPct val="20000"/>
              </a:spcBef>
              <a:buFontTx/>
              <a:buAutoNum type="arabicPeriod"/>
              <a:tabLst>
                <a:tab pos="857250" algn="l"/>
              </a:tabLst>
            </a:pPr>
            <a:r>
              <a:rPr lang="en-US" dirty="0" smtClean="0">
                <a:latin typeface="+mn-lt"/>
              </a:rPr>
              <a:t>I</a:t>
            </a:r>
            <a:r>
              <a:rPr lang="en-US" b="0" dirty="0" smtClean="0">
                <a:latin typeface="+mn-lt"/>
              </a:rPr>
              <a:t>nfer </a:t>
            </a:r>
            <a:r>
              <a:rPr lang="en-US" b="0" dirty="0">
                <a:latin typeface="+mn-lt"/>
              </a:rPr>
              <a:t>lithologies (rock types), and </a:t>
            </a:r>
          </a:p>
          <a:p>
            <a:pPr marL="685800" indent="-400050">
              <a:spcBef>
                <a:spcPct val="20000"/>
              </a:spcBef>
              <a:buFontTx/>
              <a:buAutoNum type="arabicPeriod"/>
              <a:tabLst>
                <a:tab pos="857250" algn="l"/>
              </a:tabLst>
            </a:pPr>
            <a:r>
              <a:rPr lang="en-US" b="0" dirty="0" smtClean="0">
                <a:latin typeface="+mn-lt"/>
              </a:rPr>
              <a:t>Model </a:t>
            </a:r>
            <a:r>
              <a:rPr lang="en-US" b="0" dirty="0">
                <a:latin typeface="+mn-lt"/>
              </a:rPr>
              <a:t>how rock properties have changed from initial </a:t>
            </a:r>
            <a:r>
              <a:rPr lang="en-US" b="0" dirty="0" smtClean="0">
                <a:latin typeface="+mn-lt"/>
              </a:rPr>
              <a:t>	deposition </a:t>
            </a:r>
            <a:r>
              <a:rPr lang="en-US" b="0" dirty="0">
                <a:latin typeface="+mn-lt"/>
              </a:rPr>
              <a:t>to present-day burial depths</a:t>
            </a:r>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8181"/>
                                        </p:tgtEl>
                                        <p:attrNameLst>
                                          <p:attrName>style.visibility</p:attrName>
                                        </p:attrNameLst>
                                      </p:cBhvr>
                                      <p:to>
                                        <p:strVal val="visible"/>
                                      </p:to>
                                    </p:set>
                                    <p:animEffect transition="in" filter="dissolve">
                                      <p:cBhvr>
                                        <p:cTn id="7" dur="500"/>
                                        <p:tgtEl>
                                          <p:spTgt spid="17818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8182"/>
                                        </p:tgtEl>
                                        <p:attrNameLst>
                                          <p:attrName>style.visibility</p:attrName>
                                        </p:attrNameLst>
                                      </p:cBhvr>
                                      <p:to>
                                        <p:strVal val="visible"/>
                                      </p:to>
                                    </p:set>
                                    <p:animEffect transition="in" filter="dissolve">
                                      <p:cBhvr>
                                        <p:cTn id="12" dur="500"/>
                                        <p:tgtEl>
                                          <p:spTgt spid="178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1" grpId="0"/>
      <p:bldP spid="17818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chor="t"/>
          <a:lstStyle/>
          <a:p>
            <a:r>
              <a:rPr lang="en-US" dirty="0" smtClean="0"/>
              <a:t>Depositional Sequence</a:t>
            </a:r>
          </a:p>
        </p:txBody>
      </p:sp>
      <p:sp>
        <p:nvSpPr>
          <p:cNvPr id="289795" name="Rectangle 3"/>
          <p:cNvSpPr>
            <a:spLocks noChangeArrowheads="1"/>
          </p:cNvSpPr>
          <p:nvPr/>
        </p:nvSpPr>
        <p:spPr bwMode="auto">
          <a:xfrm>
            <a:off x="379413" y="1349375"/>
            <a:ext cx="8212137" cy="2238375"/>
          </a:xfrm>
          <a:prstGeom prst="rect">
            <a:avLst/>
          </a:prstGeom>
          <a:noFill/>
          <a:ln>
            <a:noFill/>
          </a:ln>
          <a:effectLst/>
          <a:extLst/>
        </p:spPr>
        <p:txBody>
          <a:bodyPr>
            <a:spAutoFit/>
          </a:bodyPr>
          <a:lstStyle/>
          <a:p>
            <a:pPr>
              <a:lnSpc>
                <a:spcPct val="90000"/>
              </a:lnSpc>
              <a:defRPr/>
            </a:pPr>
            <a:r>
              <a:rPr lang="en-US" dirty="0">
                <a:effectLst>
                  <a:outerShdw blurRad="38100" dist="38100" dir="2700000" algn="tl">
                    <a:srgbClr val="000000"/>
                  </a:outerShdw>
                </a:effectLst>
                <a:latin typeface="+mn-lt"/>
              </a:rPr>
              <a:t> </a:t>
            </a:r>
            <a:r>
              <a:rPr lang="en-US" b="1" dirty="0">
                <a:latin typeface="+mn-lt"/>
              </a:rPr>
              <a:t>Definition</a:t>
            </a:r>
            <a:r>
              <a:rPr lang="en-US" dirty="0">
                <a:latin typeface="+mn-lt"/>
              </a:rPr>
              <a:t>:  </a:t>
            </a:r>
          </a:p>
          <a:p>
            <a:pPr>
              <a:lnSpc>
                <a:spcPct val="90000"/>
              </a:lnSpc>
              <a:defRPr/>
            </a:pPr>
            <a:r>
              <a:rPr lang="en-US" sz="800" dirty="0">
                <a:latin typeface="+mn-lt"/>
              </a:rPr>
              <a:t>  </a:t>
            </a:r>
          </a:p>
          <a:p>
            <a:pPr marL="746125" lvl="1" indent="-288925" algn="just">
              <a:lnSpc>
                <a:spcPct val="90000"/>
              </a:lnSpc>
              <a:defRPr/>
            </a:pPr>
            <a:r>
              <a:rPr lang="en-US" dirty="0">
                <a:latin typeface="+mn-lt"/>
              </a:rPr>
              <a:t> </a:t>
            </a:r>
            <a:r>
              <a:rPr lang="en-US" b="0" dirty="0">
                <a:latin typeface="+mn-lt"/>
              </a:rPr>
              <a:t>A </a:t>
            </a:r>
            <a:r>
              <a:rPr lang="en-US" b="1" dirty="0">
                <a:latin typeface="+mn-lt"/>
              </a:rPr>
              <a:t>depositional sequence </a:t>
            </a:r>
            <a:r>
              <a:rPr lang="en-US" b="0" dirty="0">
                <a:latin typeface="+mn-lt"/>
              </a:rPr>
              <a:t>is a relatively conformable succession of genetically related strata bounded at its top and base by unconformities or their correlative conformities</a:t>
            </a:r>
            <a:r>
              <a:rPr lang="en-US" b="0" dirty="0" smtClean="0">
                <a:latin typeface="+mn-lt"/>
              </a:rPr>
              <a:t>.  </a:t>
            </a:r>
            <a:endParaRPr lang="en-US" b="0" dirty="0">
              <a:latin typeface="+mn-lt"/>
            </a:endParaRPr>
          </a:p>
          <a:p>
            <a:pPr marL="746125" lvl="1" indent="-288925">
              <a:lnSpc>
                <a:spcPct val="90000"/>
              </a:lnSpc>
              <a:defRPr/>
            </a:pPr>
            <a:r>
              <a:rPr lang="en-US" sz="700" b="0" dirty="0">
                <a:latin typeface="+mn-lt"/>
              </a:rPr>
              <a:t>             		       </a:t>
            </a:r>
          </a:p>
          <a:p>
            <a:pPr marL="746125" lvl="1" indent="-288925">
              <a:lnSpc>
                <a:spcPct val="90000"/>
              </a:lnSpc>
              <a:defRPr/>
            </a:pPr>
            <a:r>
              <a:rPr lang="en-US" sz="2000" b="0" dirty="0">
                <a:latin typeface="+mn-lt"/>
              </a:rPr>
              <a:t>            	 </a:t>
            </a:r>
            <a:r>
              <a:rPr lang="en-US" sz="1800" b="0" dirty="0">
                <a:latin typeface="+mn-lt"/>
              </a:rPr>
              <a:t>(</a:t>
            </a:r>
            <a:r>
              <a:rPr lang="en-US" sz="1800" b="0" i="1" dirty="0">
                <a:latin typeface="+mn-lt"/>
              </a:rPr>
              <a:t>Vail and others</a:t>
            </a:r>
            <a:r>
              <a:rPr lang="en-US" sz="1800" b="0" dirty="0">
                <a:latin typeface="+mn-lt"/>
              </a:rPr>
              <a:t>, 1977; </a:t>
            </a:r>
            <a:r>
              <a:rPr lang="en-US" sz="1800" b="0" i="1" dirty="0">
                <a:latin typeface="+mn-lt"/>
              </a:rPr>
              <a:t>Mitchum</a:t>
            </a:r>
            <a:r>
              <a:rPr lang="en-US" sz="1800" b="0" dirty="0">
                <a:latin typeface="+mn-lt"/>
              </a:rPr>
              <a:t>, 1977; </a:t>
            </a:r>
            <a:r>
              <a:rPr lang="en-US" sz="1800" b="0" i="1" dirty="0">
                <a:latin typeface="+mn-lt"/>
              </a:rPr>
              <a:t>Van Wagoner</a:t>
            </a:r>
            <a:r>
              <a:rPr lang="en-US" sz="1800" b="0" dirty="0">
                <a:latin typeface="+mn-lt"/>
              </a:rPr>
              <a:t>, 1991)</a:t>
            </a:r>
            <a:endParaRPr lang="en-US" sz="1800" b="0" dirty="0">
              <a:effectLst>
                <a:outerShdw blurRad="38100" dist="38100" dir="2700000" algn="tl">
                  <a:srgbClr val="000000"/>
                </a:outerShdw>
              </a:effectLst>
              <a:latin typeface="+mn-lt"/>
            </a:endParaRPr>
          </a:p>
        </p:txBody>
      </p:sp>
      <p:sp>
        <p:nvSpPr>
          <p:cNvPr id="6148" name="Rectangle 4"/>
          <p:cNvSpPr>
            <a:spLocks noChangeArrowheads="1"/>
          </p:cNvSpPr>
          <p:nvPr/>
        </p:nvSpPr>
        <p:spPr bwMode="auto">
          <a:xfrm>
            <a:off x="5659438" y="3998913"/>
            <a:ext cx="184150" cy="396875"/>
          </a:xfrm>
          <a:prstGeom prst="rect">
            <a:avLst/>
          </a:prstGeom>
          <a:noFill/>
          <a:ln w="9525">
            <a:noFill/>
            <a:miter lim="800000"/>
            <a:headEnd/>
            <a:tailEnd/>
          </a:ln>
        </p:spPr>
        <p:txBody>
          <a:bodyPr wrap="none">
            <a:spAutoFit/>
          </a:bodyPr>
          <a:lstStyle/>
          <a:p>
            <a:pPr algn="ctr"/>
            <a:endParaRPr lang="en-US" sz="2000" dirty="0">
              <a:latin typeface="+mn-lt"/>
            </a:endParaRPr>
          </a:p>
        </p:txBody>
      </p:sp>
      <p:pic>
        <p:nvPicPr>
          <p:cNvPr id="6150" name="Picture 20" descr="mem26-1"/>
          <p:cNvPicPr>
            <a:picLocks noChangeAspect="1" noChangeArrowheads="1"/>
          </p:cNvPicPr>
          <p:nvPr/>
        </p:nvPicPr>
        <p:blipFill>
          <a:blip r:embed="rId3" cstate="print">
            <a:lum bright="12000" contrast="18000"/>
          </a:blip>
          <a:srcRect l="3210" t="8992" r="5447" b="17010"/>
          <a:stretch>
            <a:fillRect/>
          </a:stretch>
        </p:blipFill>
        <p:spPr bwMode="auto">
          <a:xfrm>
            <a:off x="1449388" y="3776663"/>
            <a:ext cx="5708650" cy="2141537"/>
          </a:xfrm>
          <a:prstGeom prst="rect">
            <a:avLst/>
          </a:prstGeom>
          <a:noFill/>
          <a:ln w="38100">
            <a:noFill/>
            <a:prstDash val="sysDot"/>
            <a:miter lim="800000"/>
            <a:headEnd/>
            <a:tailEnd/>
          </a:ln>
        </p:spPr>
      </p:pic>
      <p:sp>
        <p:nvSpPr>
          <p:cNvPr id="6151" name="Text Box 21"/>
          <p:cNvSpPr txBox="1">
            <a:spLocks noChangeArrowheads="1"/>
          </p:cNvSpPr>
          <p:nvPr/>
        </p:nvSpPr>
        <p:spPr bwMode="auto">
          <a:xfrm>
            <a:off x="4124325" y="5999163"/>
            <a:ext cx="4121150" cy="400050"/>
          </a:xfrm>
          <a:prstGeom prst="rect">
            <a:avLst/>
          </a:prstGeom>
          <a:noFill/>
          <a:ln w="9525">
            <a:noFill/>
            <a:miter lim="800000"/>
            <a:headEnd/>
            <a:tailEnd/>
          </a:ln>
        </p:spPr>
        <p:txBody>
          <a:bodyPr>
            <a:spAutoFit/>
          </a:bodyPr>
          <a:lstStyle/>
          <a:p>
            <a:pPr marL="457200" indent="-457200"/>
            <a:r>
              <a:rPr lang="en-US" sz="1000" dirty="0">
                <a:latin typeface="+mn-lt"/>
                <a:cs typeface="Arial" charset="0"/>
              </a:rPr>
              <a:t>AAPG©</a:t>
            </a:r>
            <a:r>
              <a:rPr lang="en-US" sz="1000" dirty="0">
                <a:latin typeface="+mn-lt"/>
              </a:rPr>
              <a:t>1977 reprinted with permission of the AAPG whose permission is required for further use.</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0" descr="mem26-1"/>
          <p:cNvPicPr>
            <a:picLocks noChangeAspect="1" noChangeArrowheads="1"/>
          </p:cNvPicPr>
          <p:nvPr/>
        </p:nvPicPr>
        <p:blipFill>
          <a:blip r:embed="rId3" cstate="print">
            <a:lum bright="12000" contrast="18000"/>
          </a:blip>
          <a:srcRect l="3210" t="8992" r="5447" b="17010"/>
          <a:stretch>
            <a:fillRect/>
          </a:stretch>
        </p:blipFill>
        <p:spPr bwMode="auto">
          <a:xfrm>
            <a:off x="1039813" y="2254250"/>
            <a:ext cx="6654800" cy="2497138"/>
          </a:xfrm>
          <a:prstGeom prst="rect">
            <a:avLst/>
          </a:prstGeom>
          <a:noFill/>
          <a:ln w="38100">
            <a:noFill/>
            <a:prstDash val="sysDot"/>
            <a:miter lim="800000"/>
            <a:headEnd/>
            <a:tailEnd/>
          </a:ln>
        </p:spPr>
      </p:pic>
      <p:sp>
        <p:nvSpPr>
          <p:cNvPr id="7171" name="Text Box 21"/>
          <p:cNvSpPr txBox="1">
            <a:spLocks noChangeArrowheads="1"/>
          </p:cNvSpPr>
          <p:nvPr/>
        </p:nvSpPr>
        <p:spPr bwMode="auto">
          <a:xfrm>
            <a:off x="5516609" y="5986100"/>
            <a:ext cx="3326946" cy="400050"/>
          </a:xfrm>
          <a:prstGeom prst="rect">
            <a:avLst/>
          </a:prstGeom>
          <a:noFill/>
          <a:ln w="9525">
            <a:noFill/>
            <a:miter lim="800000"/>
            <a:headEnd/>
            <a:tailEnd/>
          </a:ln>
        </p:spPr>
        <p:txBody>
          <a:bodyPr wrap="square">
            <a:spAutoFit/>
          </a:bodyPr>
          <a:lstStyle/>
          <a:p>
            <a:pPr marL="520700" indent="-520700"/>
            <a:r>
              <a:rPr lang="en-US" sz="1000" dirty="0">
                <a:latin typeface="Tahoma" pitchFamily="34" charset="0"/>
                <a:ea typeface="Tahoma" pitchFamily="34" charset="0"/>
                <a:cs typeface="Tahoma" pitchFamily="34" charset="0"/>
              </a:rPr>
              <a:t>AAPG©1977 reprinted with permission of the AAPG whose permission is required for further use.</a:t>
            </a:r>
          </a:p>
        </p:txBody>
      </p:sp>
      <p:sp>
        <p:nvSpPr>
          <p:cNvPr id="7172" name="Rectangle 2"/>
          <p:cNvSpPr>
            <a:spLocks noGrp="1" noChangeArrowheads="1"/>
          </p:cNvSpPr>
          <p:nvPr>
            <p:ph type="title"/>
          </p:nvPr>
        </p:nvSpPr>
        <p:spPr/>
        <p:txBody>
          <a:bodyPr anchor="t"/>
          <a:lstStyle/>
          <a:p>
            <a:r>
              <a:rPr lang="en-US" dirty="0" smtClean="0"/>
              <a:t>Depositional Sequence</a:t>
            </a:r>
          </a:p>
        </p:txBody>
      </p:sp>
      <p:sp>
        <p:nvSpPr>
          <p:cNvPr id="7173" name="Rectangle 4"/>
          <p:cNvSpPr>
            <a:spLocks noChangeArrowheads="1"/>
          </p:cNvSpPr>
          <p:nvPr/>
        </p:nvSpPr>
        <p:spPr bwMode="auto">
          <a:xfrm>
            <a:off x="5659438" y="3935413"/>
            <a:ext cx="184150" cy="396875"/>
          </a:xfrm>
          <a:prstGeom prst="rect">
            <a:avLst/>
          </a:prstGeom>
          <a:noFill/>
          <a:ln w="9525">
            <a:noFill/>
            <a:miter lim="800000"/>
            <a:headEnd/>
            <a:tailEnd/>
          </a:ln>
        </p:spPr>
        <p:txBody>
          <a:bodyPr wrap="none">
            <a:spAutoFit/>
          </a:bodyPr>
          <a:lstStyle/>
          <a:p>
            <a:pPr algn="ctr"/>
            <a:endParaRPr lang="en-US" sz="2000" dirty="0">
              <a:solidFill>
                <a:schemeClr val="bg1"/>
              </a:solidFill>
            </a:endParaRPr>
          </a:p>
        </p:txBody>
      </p:sp>
      <p:grpSp>
        <p:nvGrpSpPr>
          <p:cNvPr id="2" name="Group 36"/>
          <p:cNvGrpSpPr>
            <a:grpSpLocks/>
          </p:cNvGrpSpPr>
          <p:nvPr/>
        </p:nvGrpSpPr>
        <p:grpSpPr bwMode="auto">
          <a:xfrm>
            <a:off x="130175" y="1049338"/>
            <a:ext cx="7974013" cy="3454400"/>
            <a:chOff x="82" y="661"/>
            <a:chExt cx="5023" cy="2176"/>
          </a:xfrm>
        </p:grpSpPr>
        <p:sp>
          <p:nvSpPr>
            <p:cNvPr id="7197" name="Oval 11"/>
            <p:cNvSpPr>
              <a:spLocks noChangeArrowheads="1"/>
            </p:cNvSpPr>
            <p:nvPr/>
          </p:nvSpPr>
          <p:spPr bwMode="auto">
            <a:xfrm>
              <a:off x="580" y="1453"/>
              <a:ext cx="4525" cy="1384"/>
            </a:xfrm>
            <a:prstGeom prst="ellipse">
              <a:avLst/>
            </a:prstGeom>
            <a:noFill/>
            <a:ln w="38100">
              <a:solidFill>
                <a:srgbClr val="FF00FF"/>
              </a:solidFill>
              <a:round/>
              <a:headEnd/>
              <a:tailEnd/>
            </a:ln>
          </p:spPr>
          <p:txBody>
            <a:bodyPr wrap="none" anchor="ctr"/>
            <a:lstStyle/>
            <a:p>
              <a:endParaRPr lang="en-US" sz="2000" b="0" dirty="0"/>
            </a:p>
          </p:txBody>
        </p:sp>
        <p:grpSp>
          <p:nvGrpSpPr>
            <p:cNvPr id="3" name="Group 35"/>
            <p:cNvGrpSpPr>
              <a:grpSpLocks/>
            </p:cNvGrpSpPr>
            <p:nvPr/>
          </p:nvGrpSpPr>
          <p:grpSpPr bwMode="auto">
            <a:xfrm>
              <a:off x="82" y="661"/>
              <a:ext cx="3124" cy="1626"/>
              <a:chOff x="82" y="661"/>
              <a:chExt cx="3124" cy="1626"/>
            </a:xfrm>
          </p:grpSpPr>
          <p:sp>
            <p:nvSpPr>
              <p:cNvPr id="7199" name="Text Box 6"/>
              <p:cNvSpPr txBox="1">
                <a:spLocks noChangeArrowheads="1"/>
              </p:cNvSpPr>
              <p:nvPr/>
            </p:nvSpPr>
            <p:spPr bwMode="auto">
              <a:xfrm>
                <a:off x="193" y="661"/>
                <a:ext cx="3013" cy="407"/>
              </a:xfrm>
              <a:prstGeom prst="rect">
                <a:avLst/>
              </a:prstGeom>
              <a:solidFill>
                <a:schemeClr val="tx1"/>
              </a:solidFill>
              <a:ln w="28575">
                <a:solidFill>
                  <a:srgbClr val="FF00FF"/>
                </a:solidFill>
                <a:miter lim="800000"/>
                <a:headEnd/>
                <a:tailEnd/>
              </a:ln>
            </p:spPr>
            <p:txBody>
              <a:bodyPr>
                <a:spAutoFit/>
              </a:bodyPr>
              <a:lstStyle/>
              <a:p>
                <a:pPr algn="ctr">
                  <a:lnSpc>
                    <a:spcPct val="90000"/>
                  </a:lnSpc>
                </a:pPr>
                <a:r>
                  <a:rPr lang="en-US" sz="2000" b="0" dirty="0">
                    <a:solidFill>
                      <a:schemeClr val="bg1"/>
                    </a:solidFill>
                    <a:latin typeface="Tahoma" pitchFamily="34" charset="0"/>
                  </a:rPr>
                  <a:t>Relatively conformable succession of </a:t>
                </a:r>
                <a:r>
                  <a:rPr lang="en-US" sz="1800" b="0" dirty="0">
                    <a:solidFill>
                      <a:schemeClr val="bg1"/>
                    </a:solidFill>
                    <a:latin typeface="Tahoma" pitchFamily="34" charset="0"/>
                  </a:rPr>
                  <a:t>genetically</a:t>
                </a:r>
                <a:r>
                  <a:rPr lang="en-US" sz="2000" b="0" dirty="0">
                    <a:solidFill>
                      <a:schemeClr val="bg1"/>
                    </a:solidFill>
                    <a:latin typeface="Tahoma" pitchFamily="34" charset="0"/>
                  </a:rPr>
                  <a:t> related strata</a:t>
                </a:r>
                <a:endParaRPr lang="en-US" sz="2000" b="0" dirty="0">
                  <a:solidFill>
                    <a:schemeClr val="bg1"/>
                  </a:solidFill>
                </a:endParaRPr>
              </a:p>
            </p:txBody>
          </p:sp>
          <p:sp>
            <p:nvSpPr>
              <p:cNvPr id="7200" name="Freeform 12"/>
              <p:cNvSpPr>
                <a:spLocks/>
              </p:cNvSpPr>
              <p:nvPr/>
            </p:nvSpPr>
            <p:spPr bwMode="auto">
              <a:xfrm>
                <a:off x="82" y="1152"/>
                <a:ext cx="646" cy="1135"/>
              </a:xfrm>
              <a:custGeom>
                <a:avLst/>
                <a:gdLst>
                  <a:gd name="T0" fmla="*/ 291 w 646"/>
                  <a:gd name="T1" fmla="*/ 0 h 1293"/>
                  <a:gd name="T2" fmla="*/ 59 w 646"/>
                  <a:gd name="T3" fmla="*/ 339 h 1293"/>
                  <a:gd name="T4" fmla="*/ 646 w 646"/>
                  <a:gd name="T5" fmla="*/ 456 h 1293"/>
                  <a:gd name="T6" fmla="*/ 0 60000 65536"/>
                  <a:gd name="T7" fmla="*/ 0 60000 65536"/>
                  <a:gd name="T8" fmla="*/ 0 60000 65536"/>
                  <a:gd name="T9" fmla="*/ 0 w 646"/>
                  <a:gd name="T10" fmla="*/ 0 h 1293"/>
                  <a:gd name="T11" fmla="*/ 646 w 646"/>
                  <a:gd name="T12" fmla="*/ 1293 h 1293"/>
                </a:gdLst>
                <a:ahLst/>
                <a:cxnLst>
                  <a:cxn ang="T6">
                    <a:pos x="T0" y="T1"/>
                  </a:cxn>
                  <a:cxn ang="T7">
                    <a:pos x="T2" y="T3"/>
                  </a:cxn>
                  <a:cxn ang="T8">
                    <a:pos x="T4" y="T5"/>
                  </a:cxn>
                </a:cxnLst>
                <a:rect l="T9" t="T10" r="T11" b="T12"/>
                <a:pathLst>
                  <a:path w="646" h="1293">
                    <a:moveTo>
                      <a:pt x="291" y="0"/>
                    </a:moveTo>
                    <a:cubicBezTo>
                      <a:pt x="145" y="372"/>
                      <a:pt x="0" y="745"/>
                      <a:pt x="59" y="960"/>
                    </a:cubicBezTo>
                    <a:cubicBezTo>
                      <a:pt x="118" y="1175"/>
                      <a:pt x="382" y="1234"/>
                      <a:pt x="646" y="1293"/>
                    </a:cubicBezTo>
                  </a:path>
                </a:pathLst>
              </a:custGeom>
              <a:noFill/>
              <a:ln w="57150" cmpd="sng">
                <a:solidFill>
                  <a:srgbClr val="FF00FF"/>
                </a:solidFill>
                <a:round/>
                <a:headEnd type="none" w="med" len="med"/>
                <a:tailEnd type="triangle" w="med" len="med"/>
              </a:ln>
            </p:spPr>
            <p:txBody>
              <a:bodyPr/>
              <a:lstStyle/>
              <a:p>
                <a:endParaRPr lang="en-US" dirty="0"/>
              </a:p>
            </p:txBody>
          </p:sp>
        </p:grpSp>
      </p:grpSp>
      <p:grpSp>
        <p:nvGrpSpPr>
          <p:cNvPr id="4" name="Group 37"/>
          <p:cNvGrpSpPr>
            <a:grpSpLocks/>
          </p:cNvGrpSpPr>
          <p:nvPr/>
        </p:nvGrpSpPr>
        <p:grpSpPr bwMode="auto">
          <a:xfrm>
            <a:off x="709613" y="3181350"/>
            <a:ext cx="5529262" cy="3257550"/>
            <a:chOff x="447" y="2004"/>
            <a:chExt cx="3483" cy="2052"/>
          </a:xfrm>
        </p:grpSpPr>
        <p:sp>
          <p:nvSpPr>
            <p:cNvPr id="7192" name="Freeform 15"/>
            <p:cNvSpPr>
              <a:spLocks/>
            </p:cNvSpPr>
            <p:nvPr/>
          </p:nvSpPr>
          <p:spPr bwMode="auto">
            <a:xfrm>
              <a:off x="591" y="2489"/>
              <a:ext cx="723" cy="764"/>
            </a:xfrm>
            <a:custGeom>
              <a:avLst/>
              <a:gdLst>
                <a:gd name="T0" fmla="*/ 178 w 883"/>
                <a:gd name="T1" fmla="*/ 0 h 452"/>
                <a:gd name="T2" fmla="*/ 20 w 883"/>
                <a:gd name="T3" fmla="*/ 11257 h 452"/>
                <a:gd name="T4" fmla="*/ 60 w 883"/>
                <a:gd name="T5" fmla="*/ 30104 h 452"/>
                <a:gd name="T6" fmla="*/ 0 60000 65536"/>
                <a:gd name="T7" fmla="*/ 0 60000 65536"/>
                <a:gd name="T8" fmla="*/ 0 60000 65536"/>
                <a:gd name="T9" fmla="*/ 0 w 883"/>
                <a:gd name="T10" fmla="*/ 0 h 452"/>
                <a:gd name="T11" fmla="*/ 883 w 883"/>
                <a:gd name="T12" fmla="*/ 452 h 452"/>
              </a:gdLst>
              <a:ahLst/>
              <a:cxnLst>
                <a:cxn ang="T6">
                  <a:pos x="T0" y="T1"/>
                </a:cxn>
                <a:cxn ang="T7">
                  <a:pos x="T2" y="T3"/>
                </a:cxn>
                <a:cxn ang="T8">
                  <a:pos x="T4" y="T5"/>
                </a:cxn>
              </a:cxnLst>
              <a:rect l="T9" t="T10" r="T11" b="T12"/>
              <a:pathLst>
                <a:path w="883" h="452">
                  <a:moveTo>
                    <a:pt x="883" y="0"/>
                  </a:moveTo>
                  <a:cubicBezTo>
                    <a:pt x="539" y="47"/>
                    <a:pt x="196" y="94"/>
                    <a:pt x="98" y="169"/>
                  </a:cubicBezTo>
                  <a:cubicBezTo>
                    <a:pt x="0" y="244"/>
                    <a:pt x="263" y="406"/>
                    <a:pt x="296" y="452"/>
                  </a:cubicBezTo>
                </a:path>
              </a:pathLst>
            </a:custGeom>
            <a:noFill/>
            <a:ln w="57150" cmpd="sng">
              <a:solidFill>
                <a:srgbClr val="C00000"/>
              </a:solidFill>
              <a:round/>
              <a:headEnd type="triangle" w="med" len="med"/>
              <a:tailEnd type="none" w="med" len="med"/>
            </a:ln>
          </p:spPr>
          <p:txBody>
            <a:bodyPr/>
            <a:lstStyle/>
            <a:p>
              <a:endParaRPr lang="en-US" dirty="0"/>
            </a:p>
          </p:txBody>
        </p:sp>
        <p:sp>
          <p:nvSpPr>
            <p:cNvPr id="7193" name="Freeform 23"/>
            <p:cNvSpPr>
              <a:spLocks/>
            </p:cNvSpPr>
            <p:nvPr/>
          </p:nvSpPr>
          <p:spPr bwMode="auto">
            <a:xfrm rot="5400000" flipH="1">
              <a:off x="1783" y="2681"/>
              <a:ext cx="1931" cy="820"/>
            </a:xfrm>
            <a:custGeom>
              <a:avLst/>
              <a:gdLst>
                <a:gd name="T0" fmla="*/ 461905 w 883"/>
                <a:gd name="T1" fmla="*/ 0 h 452"/>
                <a:gd name="T2" fmla="*/ 51162 w 883"/>
                <a:gd name="T3" fmla="*/ 19845 h 452"/>
                <a:gd name="T4" fmla="*/ 154742 w 883"/>
                <a:gd name="T5" fmla="*/ 53032 h 452"/>
                <a:gd name="T6" fmla="*/ 0 60000 65536"/>
                <a:gd name="T7" fmla="*/ 0 60000 65536"/>
                <a:gd name="T8" fmla="*/ 0 60000 65536"/>
                <a:gd name="T9" fmla="*/ 0 w 883"/>
                <a:gd name="T10" fmla="*/ 0 h 452"/>
                <a:gd name="T11" fmla="*/ 883 w 883"/>
                <a:gd name="T12" fmla="*/ 452 h 452"/>
              </a:gdLst>
              <a:ahLst/>
              <a:cxnLst>
                <a:cxn ang="T6">
                  <a:pos x="T0" y="T1"/>
                </a:cxn>
                <a:cxn ang="T7">
                  <a:pos x="T2" y="T3"/>
                </a:cxn>
                <a:cxn ang="T8">
                  <a:pos x="T4" y="T5"/>
                </a:cxn>
              </a:cxnLst>
              <a:rect l="T9" t="T10" r="T11" b="T12"/>
              <a:pathLst>
                <a:path w="883" h="452">
                  <a:moveTo>
                    <a:pt x="883" y="0"/>
                  </a:moveTo>
                  <a:cubicBezTo>
                    <a:pt x="539" y="47"/>
                    <a:pt x="196" y="94"/>
                    <a:pt x="98" y="169"/>
                  </a:cubicBezTo>
                  <a:cubicBezTo>
                    <a:pt x="0" y="244"/>
                    <a:pt x="263" y="406"/>
                    <a:pt x="296" y="452"/>
                  </a:cubicBezTo>
                </a:path>
              </a:pathLst>
            </a:custGeom>
            <a:noFill/>
            <a:ln w="57150" cmpd="sng">
              <a:solidFill>
                <a:srgbClr val="C00000"/>
              </a:solidFill>
              <a:round/>
              <a:headEnd type="triangle" w="med" len="med"/>
              <a:tailEnd type="none" w="med" len="med"/>
            </a:ln>
          </p:spPr>
          <p:txBody>
            <a:bodyPr/>
            <a:lstStyle/>
            <a:p>
              <a:endParaRPr lang="en-US" dirty="0"/>
            </a:p>
          </p:txBody>
        </p:sp>
        <p:sp>
          <p:nvSpPr>
            <p:cNvPr id="7194" name="Text Box 13"/>
            <p:cNvSpPr txBox="1">
              <a:spLocks noChangeArrowheads="1"/>
            </p:cNvSpPr>
            <p:nvPr/>
          </p:nvSpPr>
          <p:spPr bwMode="auto">
            <a:xfrm>
              <a:off x="447" y="3272"/>
              <a:ext cx="1933" cy="372"/>
            </a:xfrm>
            <a:prstGeom prst="rect">
              <a:avLst/>
            </a:prstGeom>
            <a:solidFill>
              <a:schemeClr val="tx1"/>
            </a:solidFill>
            <a:ln w="28575">
              <a:solidFill>
                <a:srgbClr val="C00000"/>
              </a:solidFill>
              <a:miter lim="800000"/>
              <a:headEnd/>
              <a:tailEnd/>
            </a:ln>
          </p:spPr>
          <p:txBody>
            <a:bodyPr>
              <a:spAutoFit/>
            </a:bodyPr>
            <a:lstStyle/>
            <a:p>
              <a:pPr algn="ctr">
                <a:lnSpc>
                  <a:spcPct val="90000"/>
                </a:lnSpc>
              </a:pPr>
              <a:r>
                <a:rPr lang="en-US" sz="1800" b="0" dirty="0">
                  <a:solidFill>
                    <a:schemeClr val="bg1"/>
                  </a:solidFill>
                  <a:latin typeface="Tahoma" pitchFamily="34" charset="0"/>
                </a:rPr>
                <a:t>Bounded at its base by an unconformity</a:t>
              </a:r>
              <a:endParaRPr lang="en-US" sz="1800" b="0" dirty="0">
                <a:solidFill>
                  <a:schemeClr val="bg1"/>
                </a:solidFill>
              </a:endParaRPr>
            </a:p>
          </p:txBody>
        </p:sp>
        <p:sp>
          <p:nvSpPr>
            <p:cNvPr id="7195" name="Freeform 26"/>
            <p:cNvSpPr>
              <a:spLocks/>
            </p:cNvSpPr>
            <p:nvPr/>
          </p:nvSpPr>
          <p:spPr bwMode="auto">
            <a:xfrm>
              <a:off x="933" y="2280"/>
              <a:ext cx="1608" cy="278"/>
            </a:xfrm>
            <a:custGeom>
              <a:avLst/>
              <a:gdLst>
                <a:gd name="T0" fmla="*/ 1608 w 1608"/>
                <a:gd name="T1" fmla="*/ 249 h 278"/>
                <a:gd name="T2" fmla="*/ 1431 w 1608"/>
                <a:gd name="T3" fmla="*/ 267 h 278"/>
                <a:gd name="T4" fmla="*/ 1149 w 1608"/>
                <a:gd name="T5" fmla="*/ 276 h 278"/>
                <a:gd name="T6" fmla="*/ 873 w 1608"/>
                <a:gd name="T7" fmla="*/ 276 h 278"/>
                <a:gd name="T8" fmla="*/ 711 w 1608"/>
                <a:gd name="T9" fmla="*/ 276 h 278"/>
                <a:gd name="T10" fmla="*/ 618 w 1608"/>
                <a:gd name="T11" fmla="*/ 261 h 278"/>
                <a:gd name="T12" fmla="*/ 525 w 1608"/>
                <a:gd name="T13" fmla="*/ 234 h 278"/>
                <a:gd name="T14" fmla="*/ 408 w 1608"/>
                <a:gd name="T15" fmla="*/ 180 h 278"/>
                <a:gd name="T16" fmla="*/ 294 w 1608"/>
                <a:gd name="T17" fmla="*/ 114 h 278"/>
                <a:gd name="T18" fmla="*/ 180 w 1608"/>
                <a:gd name="T19" fmla="*/ 57 h 278"/>
                <a:gd name="T20" fmla="*/ 0 w 1608"/>
                <a:gd name="T21" fmla="*/ 0 h 2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08"/>
                <a:gd name="T34" fmla="*/ 0 h 278"/>
                <a:gd name="T35" fmla="*/ 1608 w 1608"/>
                <a:gd name="T36" fmla="*/ 278 h 2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08" h="278">
                  <a:moveTo>
                    <a:pt x="1608" y="249"/>
                  </a:moveTo>
                  <a:cubicBezTo>
                    <a:pt x="1557" y="255"/>
                    <a:pt x="1507" y="262"/>
                    <a:pt x="1431" y="267"/>
                  </a:cubicBezTo>
                  <a:cubicBezTo>
                    <a:pt x="1355" y="272"/>
                    <a:pt x="1242" y="274"/>
                    <a:pt x="1149" y="276"/>
                  </a:cubicBezTo>
                  <a:cubicBezTo>
                    <a:pt x="1056" y="278"/>
                    <a:pt x="946" y="276"/>
                    <a:pt x="873" y="276"/>
                  </a:cubicBezTo>
                  <a:cubicBezTo>
                    <a:pt x="800" y="276"/>
                    <a:pt x="753" y="278"/>
                    <a:pt x="711" y="276"/>
                  </a:cubicBezTo>
                  <a:cubicBezTo>
                    <a:pt x="669" y="274"/>
                    <a:pt x="649" y="268"/>
                    <a:pt x="618" y="261"/>
                  </a:cubicBezTo>
                  <a:cubicBezTo>
                    <a:pt x="587" y="254"/>
                    <a:pt x="560" y="247"/>
                    <a:pt x="525" y="234"/>
                  </a:cubicBezTo>
                  <a:cubicBezTo>
                    <a:pt x="490" y="221"/>
                    <a:pt x="446" y="200"/>
                    <a:pt x="408" y="180"/>
                  </a:cubicBezTo>
                  <a:cubicBezTo>
                    <a:pt x="370" y="160"/>
                    <a:pt x="332" y="134"/>
                    <a:pt x="294" y="114"/>
                  </a:cubicBezTo>
                  <a:cubicBezTo>
                    <a:pt x="256" y="94"/>
                    <a:pt x="229" y="76"/>
                    <a:pt x="180" y="57"/>
                  </a:cubicBezTo>
                  <a:cubicBezTo>
                    <a:pt x="131" y="38"/>
                    <a:pt x="32" y="10"/>
                    <a:pt x="0" y="0"/>
                  </a:cubicBezTo>
                </a:path>
              </a:pathLst>
            </a:custGeom>
            <a:noFill/>
            <a:ln w="38100" cap="flat" cmpd="sng">
              <a:solidFill>
                <a:srgbClr val="00FFFF"/>
              </a:solidFill>
              <a:prstDash val="sysDot"/>
              <a:round/>
              <a:headEnd/>
              <a:tailEnd/>
            </a:ln>
          </p:spPr>
          <p:txBody>
            <a:bodyPr/>
            <a:lstStyle/>
            <a:p>
              <a:endParaRPr lang="en-US" dirty="0"/>
            </a:p>
          </p:txBody>
        </p:sp>
        <p:sp>
          <p:nvSpPr>
            <p:cNvPr id="7196" name="Freeform 27"/>
            <p:cNvSpPr>
              <a:spLocks/>
            </p:cNvSpPr>
            <p:nvPr/>
          </p:nvSpPr>
          <p:spPr bwMode="auto">
            <a:xfrm>
              <a:off x="3072" y="2004"/>
              <a:ext cx="858" cy="93"/>
            </a:xfrm>
            <a:custGeom>
              <a:avLst/>
              <a:gdLst>
                <a:gd name="T0" fmla="*/ 0 w 858"/>
                <a:gd name="T1" fmla="*/ 93 h 93"/>
                <a:gd name="T2" fmla="*/ 105 w 858"/>
                <a:gd name="T3" fmla="*/ 75 h 93"/>
                <a:gd name="T4" fmla="*/ 162 w 858"/>
                <a:gd name="T5" fmla="*/ 57 h 93"/>
                <a:gd name="T6" fmla="*/ 234 w 858"/>
                <a:gd name="T7" fmla="*/ 60 h 93"/>
                <a:gd name="T8" fmla="*/ 297 w 858"/>
                <a:gd name="T9" fmla="*/ 66 h 93"/>
                <a:gd name="T10" fmla="*/ 372 w 858"/>
                <a:gd name="T11" fmla="*/ 63 h 93"/>
                <a:gd name="T12" fmla="*/ 450 w 858"/>
                <a:gd name="T13" fmla="*/ 45 h 93"/>
                <a:gd name="T14" fmla="*/ 504 w 858"/>
                <a:gd name="T15" fmla="*/ 33 h 93"/>
                <a:gd name="T16" fmla="*/ 636 w 858"/>
                <a:gd name="T17" fmla="*/ 33 h 93"/>
                <a:gd name="T18" fmla="*/ 858 w 858"/>
                <a:gd name="T19" fmla="*/ 0 h 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58"/>
                <a:gd name="T31" fmla="*/ 0 h 93"/>
                <a:gd name="T32" fmla="*/ 858 w 858"/>
                <a:gd name="T33" fmla="*/ 93 h 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58" h="93">
                  <a:moveTo>
                    <a:pt x="0" y="93"/>
                  </a:moveTo>
                  <a:cubicBezTo>
                    <a:pt x="39" y="87"/>
                    <a:pt x="78" y="81"/>
                    <a:pt x="105" y="75"/>
                  </a:cubicBezTo>
                  <a:cubicBezTo>
                    <a:pt x="132" y="69"/>
                    <a:pt x="140" y="60"/>
                    <a:pt x="162" y="57"/>
                  </a:cubicBezTo>
                  <a:cubicBezTo>
                    <a:pt x="184" y="54"/>
                    <a:pt x="212" y="59"/>
                    <a:pt x="234" y="60"/>
                  </a:cubicBezTo>
                  <a:cubicBezTo>
                    <a:pt x="256" y="61"/>
                    <a:pt x="274" y="66"/>
                    <a:pt x="297" y="66"/>
                  </a:cubicBezTo>
                  <a:cubicBezTo>
                    <a:pt x="320" y="66"/>
                    <a:pt x="347" y="66"/>
                    <a:pt x="372" y="63"/>
                  </a:cubicBezTo>
                  <a:cubicBezTo>
                    <a:pt x="397" y="60"/>
                    <a:pt x="428" y="50"/>
                    <a:pt x="450" y="45"/>
                  </a:cubicBezTo>
                  <a:cubicBezTo>
                    <a:pt x="472" y="40"/>
                    <a:pt x="473" y="35"/>
                    <a:pt x="504" y="33"/>
                  </a:cubicBezTo>
                  <a:cubicBezTo>
                    <a:pt x="535" y="31"/>
                    <a:pt x="577" y="38"/>
                    <a:pt x="636" y="33"/>
                  </a:cubicBezTo>
                  <a:cubicBezTo>
                    <a:pt x="695" y="28"/>
                    <a:pt x="776" y="14"/>
                    <a:pt x="858" y="0"/>
                  </a:cubicBezTo>
                </a:path>
              </a:pathLst>
            </a:custGeom>
            <a:noFill/>
            <a:ln w="38100" cap="flat" cmpd="sng">
              <a:solidFill>
                <a:srgbClr val="00FFFF"/>
              </a:solidFill>
              <a:prstDash val="sysDot"/>
              <a:round/>
              <a:headEnd/>
              <a:tailEnd/>
            </a:ln>
          </p:spPr>
          <p:txBody>
            <a:bodyPr/>
            <a:lstStyle/>
            <a:p>
              <a:endParaRPr lang="en-US" dirty="0"/>
            </a:p>
          </p:txBody>
        </p:sp>
      </p:grpSp>
      <p:grpSp>
        <p:nvGrpSpPr>
          <p:cNvPr id="5" name="Group 40"/>
          <p:cNvGrpSpPr>
            <a:grpSpLocks/>
          </p:cNvGrpSpPr>
          <p:nvPr/>
        </p:nvGrpSpPr>
        <p:grpSpPr bwMode="auto">
          <a:xfrm>
            <a:off x="1257300" y="2895600"/>
            <a:ext cx="5861050" cy="2300288"/>
            <a:chOff x="792" y="1824"/>
            <a:chExt cx="3692" cy="1449"/>
          </a:xfrm>
        </p:grpSpPr>
        <p:sp>
          <p:nvSpPr>
            <p:cNvPr id="7189" name="Freeform 24"/>
            <p:cNvSpPr>
              <a:spLocks/>
            </p:cNvSpPr>
            <p:nvPr/>
          </p:nvSpPr>
          <p:spPr bwMode="auto">
            <a:xfrm>
              <a:off x="3424" y="1843"/>
              <a:ext cx="1060" cy="1430"/>
            </a:xfrm>
            <a:custGeom>
              <a:avLst/>
              <a:gdLst>
                <a:gd name="T0" fmla="*/ 0 w 693"/>
                <a:gd name="T1" fmla="*/ 0 h 446"/>
                <a:gd name="T2" fmla="*/ 18939 w 693"/>
                <a:gd name="T3" fmla="*/ 1695887 h 446"/>
                <a:gd name="T4" fmla="*/ 10987 w 693"/>
                <a:gd name="T5" fmla="*/ 2960478 h 446"/>
                <a:gd name="T6" fmla="*/ 17599 w 693"/>
                <a:gd name="T7" fmla="*/ 4981364 h 446"/>
                <a:gd name="T8" fmla="*/ 0 60000 65536"/>
                <a:gd name="T9" fmla="*/ 0 60000 65536"/>
                <a:gd name="T10" fmla="*/ 0 60000 65536"/>
                <a:gd name="T11" fmla="*/ 0 60000 65536"/>
                <a:gd name="T12" fmla="*/ 0 w 693"/>
                <a:gd name="T13" fmla="*/ 0 h 446"/>
                <a:gd name="T14" fmla="*/ 693 w 693"/>
                <a:gd name="T15" fmla="*/ 446 h 446"/>
              </a:gdLst>
              <a:ahLst/>
              <a:cxnLst>
                <a:cxn ang="T8">
                  <a:pos x="T0" y="T1"/>
                </a:cxn>
                <a:cxn ang="T9">
                  <a:pos x="T2" y="T3"/>
                </a:cxn>
                <a:cxn ang="T10">
                  <a:pos x="T4" y="T5"/>
                </a:cxn>
                <a:cxn ang="T11">
                  <a:pos x="T6" y="T7"/>
                </a:cxn>
              </a:cxnLst>
              <a:rect l="T12" t="T13" r="T14" b="T15"/>
              <a:pathLst>
                <a:path w="693" h="446">
                  <a:moveTo>
                    <a:pt x="0" y="0"/>
                  </a:moveTo>
                  <a:cubicBezTo>
                    <a:pt x="285" y="54"/>
                    <a:pt x="571" y="108"/>
                    <a:pt x="632" y="152"/>
                  </a:cubicBezTo>
                  <a:cubicBezTo>
                    <a:pt x="693" y="196"/>
                    <a:pt x="374" y="216"/>
                    <a:pt x="367" y="265"/>
                  </a:cubicBezTo>
                  <a:cubicBezTo>
                    <a:pt x="360" y="314"/>
                    <a:pt x="473" y="380"/>
                    <a:pt x="587" y="446"/>
                  </a:cubicBezTo>
                </a:path>
              </a:pathLst>
            </a:custGeom>
            <a:noFill/>
            <a:ln w="57150" cmpd="sng">
              <a:solidFill>
                <a:srgbClr val="FF9900"/>
              </a:solidFill>
              <a:round/>
              <a:headEnd type="triangle" w="med" len="med"/>
              <a:tailEnd type="none" w="med" len="med"/>
            </a:ln>
          </p:spPr>
          <p:txBody>
            <a:bodyPr/>
            <a:lstStyle/>
            <a:p>
              <a:endParaRPr lang="en-US" dirty="0"/>
            </a:p>
          </p:txBody>
        </p:sp>
        <p:sp>
          <p:nvSpPr>
            <p:cNvPr id="7190" name="Freeform 29"/>
            <p:cNvSpPr>
              <a:spLocks/>
            </p:cNvSpPr>
            <p:nvPr/>
          </p:nvSpPr>
          <p:spPr bwMode="auto">
            <a:xfrm>
              <a:off x="2271" y="1824"/>
              <a:ext cx="1764" cy="24"/>
            </a:xfrm>
            <a:custGeom>
              <a:avLst/>
              <a:gdLst>
                <a:gd name="T0" fmla="*/ 0 w 1764"/>
                <a:gd name="T1" fmla="*/ 24 h 24"/>
                <a:gd name="T2" fmla="*/ 381 w 1764"/>
                <a:gd name="T3" fmla="*/ 21 h 24"/>
                <a:gd name="T4" fmla="*/ 1044 w 1764"/>
                <a:gd name="T5" fmla="*/ 12 h 24"/>
                <a:gd name="T6" fmla="*/ 1764 w 1764"/>
                <a:gd name="T7" fmla="*/ 0 h 24"/>
                <a:gd name="T8" fmla="*/ 0 60000 65536"/>
                <a:gd name="T9" fmla="*/ 0 60000 65536"/>
                <a:gd name="T10" fmla="*/ 0 60000 65536"/>
                <a:gd name="T11" fmla="*/ 0 60000 65536"/>
                <a:gd name="T12" fmla="*/ 0 w 1764"/>
                <a:gd name="T13" fmla="*/ 0 h 24"/>
                <a:gd name="T14" fmla="*/ 1764 w 1764"/>
                <a:gd name="T15" fmla="*/ 24 h 24"/>
              </a:gdLst>
              <a:ahLst/>
              <a:cxnLst>
                <a:cxn ang="T8">
                  <a:pos x="T0" y="T1"/>
                </a:cxn>
                <a:cxn ang="T9">
                  <a:pos x="T2" y="T3"/>
                </a:cxn>
                <a:cxn ang="T10">
                  <a:pos x="T4" y="T5"/>
                </a:cxn>
                <a:cxn ang="T11">
                  <a:pos x="T6" y="T7"/>
                </a:cxn>
              </a:cxnLst>
              <a:rect l="T12" t="T13" r="T14" b="T15"/>
              <a:pathLst>
                <a:path w="1764" h="24">
                  <a:moveTo>
                    <a:pt x="0" y="24"/>
                  </a:moveTo>
                  <a:cubicBezTo>
                    <a:pt x="103" y="23"/>
                    <a:pt x="207" y="23"/>
                    <a:pt x="381" y="21"/>
                  </a:cubicBezTo>
                  <a:cubicBezTo>
                    <a:pt x="555" y="19"/>
                    <a:pt x="814" y="15"/>
                    <a:pt x="1044" y="12"/>
                  </a:cubicBezTo>
                  <a:cubicBezTo>
                    <a:pt x="1274" y="9"/>
                    <a:pt x="1519" y="4"/>
                    <a:pt x="1764" y="0"/>
                  </a:cubicBezTo>
                </a:path>
              </a:pathLst>
            </a:custGeom>
            <a:noFill/>
            <a:ln w="38100" cap="flat" cmpd="sng">
              <a:solidFill>
                <a:srgbClr val="FF9900"/>
              </a:solidFill>
              <a:prstDash val="sysDot"/>
              <a:round/>
              <a:headEnd/>
              <a:tailEnd/>
            </a:ln>
          </p:spPr>
          <p:txBody>
            <a:bodyPr/>
            <a:lstStyle/>
            <a:p>
              <a:endParaRPr lang="en-US" dirty="0"/>
            </a:p>
          </p:txBody>
        </p:sp>
        <p:sp>
          <p:nvSpPr>
            <p:cNvPr id="7191" name="Freeform 30"/>
            <p:cNvSpPr>
              <a:spLocks/>
            </p:cNvSpPr>
            <p:nvPr/>
          </p:nvSpPr>
          <p:spPr bwMode="auto">
            <a:xfrm>
              <a:off x="792" y="1860"/>
              <a:ext cx="990" cy="291"/>
            </a:xfrm>
            <a:custGeom>
              <a:avLst/>
              <a:gdLst>
                <a:gd name="T0" fmla="*/ 990 w 990"/>
                <a:gd name="T1" fmla="*/ 0 h 291"/>
                <a:gd name="T2" fmla="*/ 816 w 990"/>
                <a:gd name="T3" fmla="*/ 96 h 291"/>
                <a:gd name="T4" fmla="*/ 552 w 990"/>
                <a:gd name="T5" fmla="*/ 204 h 291"/>
                <a:gd name="T6" fmla="*/ 336 w 990"/>
                <a:gd name="T7" fmla="*/ 258 h 291"/>
                <a:gd name="T8" fmla="*/ 165 w 990"/>
                <a:gd name="T9" fmla="*/ 285 h 291"/>
                <a:gd name="T10" fmla="*/ 0 w 990"/>
                <a:gd name="T11" fmla="*/ 291 h 291"/>
                <a:gd name="T12" fmla="*/ 0 60000 65536"/>
                <a:gd name="T13" fmla="*/ 0 60000 65536"/>
                <a:gd name="T14" fmla="*/ 0 60000 65536"/>
                <a:gd name="T15" fmla="*/ 0 60000 65536"/>
                <a:gd name="T16" fmla="*/ 0 60000 65536"/>
                <a:gd name="T17" fmla="*/ 0 60000 65536"/>
                <a:gd name="T18" fmla="*/ 0 w 990"/>
                <a:gd name="T19" fmla="*/ 0 h 291"/>
                <a:gd name="T20" fmla="*/ 990 w 990"/>
                <a:gd name="T21" fmla="*/ 291 h 291"/>
              </a:gdLst>
              <a:ahLst/>
              <a:cxnLst>
                <a:cxn ang="T12">
                  <a:pos x="T0" y="T1"/>
                </a:cxn>
                <a:cxn ang="T13">
                  <a:pos x="T2" y="T3"/>
                </a:cxn>
                <a:cxn ang="T14">
                  <a:pos x="T4" y="T5"/>
                </a:cxn>
                <a:cxn ang="T15">
                  <a:pos x="T6" y="T7"/>
                </a:cxn>
                <a:cxn ang="T16">
                  <a:pos x="T8" y="T9"/>
                </a:cxn>
                <a:cxn ang="T17">
                  <a:pos x="T10" y="T11"/>
                </a:cxn>
              </a:cxnLst>
              <a:rect l="T18" t="T19" r="T20" b="T21"/>
              <a:pathLst>
                <a:path w="990" h="291">
                  <a:moveTo>
                    <a:pt x="990" y="0"/>
                  </a:moveTo>
                  <a:cubicBezTo>
                    <a:pt x="939" y="31"/>
                    <a:pt x="889" y="62"/>
                    <a:pt x="816" y="96"/>
                  </a:cubicBezTo>
                  <a:cubicBezTo>
                    <a:pt x="743" y="130"/>
                    <a:pt x="632" y="177"/>
                    <a:pt x="552" y="204"/>
                  </a:cubicBezTo>
                  <a:cubicBezTo>
                    <a:pt x="472" y="231"/>
                    <a:pt x="400" y="245"/>
                    <a:pt x="336" y="258"/>
                  </a:cubicBezTo>
                  <a:cubicBezTo>
                    <a:pt x="272" y="271"/>
                    <a:pt x="221" y="280"/>
                    <a:pt x="165" y="285"/>
                  </a:cubicBezTo>
                  <a:cubicBezTo>
                    <a:pt x="109" y="290"/>
                    <a:pt x="54" y="290"/>
                    <a:pt x="0" y="291"/>
                  </a:cubicBezTo>
                </a:path>
              </a:pathLst>
            </a:custGeom>
            <a:noFill/>
            <a:ln w="38100" cap="flat" cmpd="sng">
              <a:solidFill>
                <a:srgbClr val="FF9900"/>
              </a:solidFill>
              <a:prstDash val="sysDot"/>
              <a:round/>
              <a:headEnd/>
              <a:tailEnd/>
            </a:ln>
          </p:spPr>
          <p:txBody>
            <a:bodyPr/>
            <a:lstStyle/>
            <a:p>
              <a:endParaRPr lang="en-US" dirty="0"/>
            </a:p>
          </p:txBody>
        </p:sp>
      </p:grpSp>
      <p:grpSp>
        <p:nvGrpSpPr>
          <p:cNvPr id="6" name="Group 39"/>
          <p:cNvGrpSpPr>
            <a:grpSpLocks/>
          </p:cNvGrpSpPr>
          <p:nvPr/>
        </p:nvGrpSpPr>
        <p:grpSpPr bwMode="auto">
          <a:xfrm>
            <a:off x="2854325" y="1277938"/>
            <a:ext cx="5853113" cy="1660525"/>
            <a:chOff x="1798" y="805"/>
            <a:chExt cx="3687" cy="1046"/>
          </a:xfrm>
        </p:grpSpPr>
        <p:sp>
          <p:nvSpPr>
            <p:cNvPr id="7184" name="Freeform 14"/>
            <p:cNvSpPr>
              <a:spLocks/>
            </p:cNvSpPr>
            <p:nvPr/>
          </p:nvSpPr>
          <p:spPr bwMode="auto">
            <a:xfrm flipH="1" flipV="1">
              <a:off x="4214" y="1320"/>
              <a:ext cx="559" cy="478"/>
            </a:xfrm>
            <a:custGeom>
              <a:avLst/>
              <a:gdLst>
                <a:gd name="T0" fmla="*/ 0 w 621"/>
                <a:gd name="T1" fmla="*/ 706 h 452"/>
                <a:gd name="T2" fmla="*/ 45 w 621"/>
                <a:gd name="T3" fmla="*/ 425 h 452"/>
                <a:gd name="T4" fmla="*/ 153 w 621"/>
                <a:gd name="T5" fmla="*/ 124 h 452"/>
                <a:gd name="T6" fmla="*/ 228 w 621"/>
                <a:gd name="T7" fmla="*/ 247 h 452"/>
                <a:gd name="T8" fmla="*/ 267 w 621"/>
                <a:gd name="T9" fmla="*/ 0 h 452"/>
                <a:gd name="T10" fmla="*/ 0 60000 65536"/>
                <a:gd name="T11" fmla="*/ 0 60000 65536"/>
                <a:gd name="T12" fmla="*/ 0 60000 65536"/>
                <a:gd name="T13" fmla="*/ 0 60000 65536"/>
                <a:gd name="T14" fmla="*/ 0 60000 65536"/>
                <a:gd name="T15" fmla="*/ 0 w 621"/>
                <a:gd name="T16" fmla="*/ 0 h 452"/>
                <a:gd name="T17" fmla="*/ 621 w 621"/>
                <a:gd name="T18" fmla="*/ 452 h 452"/>
              </a:gdLst>
              <a:ahLst/>
              <a:cxnLst>
                <a:cxn ang="T10">
                  <a:pos x="T0" y="T1"/>
                </a:cxn>
                <a:cxn ang="T11">
                  <a:pos x="T2" y="T3"/>
                </a:cxn>
                <a:cxn ang="T12">
                  <a:pos x="T4" y="T5"/>
                </a:cxn>
                <a:cxn ang="T13">
                  <a:pos x="T6" y="T7"/>
                </a:cxn>
                <a:cxn ang="T14">
                  <a:pos x="T8" y="T9"/>
                </a:cxn>
              </a:cxnLst>
              <a:rect l="T15" t="T16" r="T17" b="T18"/>
              <a:pathLst>
                <a:path w="621" h="452">
                  <a:moveTo>
                    <a:pt x="0" y="452"/>
                  </a:moveTo>
                  <a:cubicBezTo>
                    <a:pt x="24" y="392"/>
                    <a:pt x="48" y="333"/>
                    <a:pt x="107" y="271"/>
                  </a:cubicBezTo>
                  <a:cubicBezTo>
                    <a:pt x="166" y="209"/>
                    <a:pt x="285" y="98"/>
                    <a:pt x="355" y="79"/>
                  </a:cubicBezTo>
                  <a:cubicBezTo>
                    <a:pt x="425" y="60"/>
                    <a:pt x="486" y="171"/>
                    <a:pt x="530" y="158"/>
                  </a:cubicBezTo>
                  <a:cubicBezTo>
                    <a:pt x="574" y="145"/>
                    <a:pt x="597" y="72"/>
                    <a:pt x="621" y="0"/>
                  </a:cubicBezTo>
                </a:path>
              </a:pathLst>
            </a:custGeom>
            <a:noFill/>
            <a:ln w="57150" cmpd="sng">
              <a:solidFill>
                <a:srgbClr val="00FF00"/>
              </a:solidFill>
              <a:round/>
              <a:headEnd type="none" w="med" len="med"/>
              <a:tailEnd type="triangle" w="med" len="med"/>
            </a:ln>
          </p:spPr>
          <p:txBody>
            <a:bodyPr/>
            <a:lstStyle/>
            <a:p>
              <a:endParaRPr lang="en-US" dirty="0"/>
            </a:p>
          </p:txBody>
        </p:sp>
        <p:sp>
          <p:nvSpPr>
            <p:cNvPr id="7185" name="Freeform 22"/>
            <p:cNvSpPr>
              <a:spLocks/>
            </p:cNvSpPr>
            <p:nvPr/>
          </p:nvSpPr>
          <p:spPr bwMode="auto">
            <a:xfrm flipH="1" flipV="1">
              <a:off x="2110" y="1344"/>
              <a:ext cx="1439" cy="478"/>
            </a:xfrm>
            <a:custGeom>
              <a:avLst/>
              <a:gdLst>
                <a:gd name="T0" fmla="*/ 0 w 621"/>
                <a:gd name="T1" fmla="*/ 706 h 452"/>
                <a:gd name="T2" fmla="*/ 89000 w 621"/>
                <a:gd name="T3" fmla="*/ 425 h 452"/>
                <a:gd name="T4" fmla="*/ 295234 w 621"/>
                <a:gd name="T5" fmla="*/ 124 h 452"/>
                <a:gd name="T6" fmla="*/ 440614 w 621"/>
                <a:gd name="T7" fmla="*/ 247 h 452"/>
                <a:gd name="T8" fmla="*/ 516175 w 621"/>
                <a:gd name="T9" fmla="*/ 0 h 452"/>
                <a:gd name="T10" fmla="*/ 0 60000 65536"/>
                <a:gd name="T11" fmla="*/ 0 60000 65536"/>
                <a:gd name="T12" fmla="*/ 0 60000 65536"/>
                <a:gd name="T13" fmla="*/ 0 60000 65536"/>
                <a:gd name="T14" fmla="*/ 0 60000 65536"/>
                <a:gd name="T15" fmla="*/ 0 w 621"/>
                <a:gd name="T16" fmla="*/ 0 h 452"/>
                <a:gd name="T17" fmla="*/ 621 w 621"/>
                <a:gd name="T18" fmla="*/ 452 h 452"/>
              </a:gdLst>
              <a:ahLst/>
              <a:cxnLst>
                <a:cxn ang="T10">
                  <a:pos x="T0" y="T1"/>
                </a:cxn>
                <a:cxn ang="T11">
                  <a:pos x="T2" y="T3"/>
                </a:cxn>
                <a:cxn ang="T12">
                  <a:pos x="T4" y="T5"/>
                </a:cxn>
                <a:cxn ang="T13">
                  <a:pos x="T6" y="T7"/>
                </a:cxn>
                <a:cxn ang="T14">
                  <a:pos x="T8" y="T9"/>
                </a:cxn>
              </a:cxnLst>
              <a:rect l="T15" t="T16" r="T17" b="T18"/>
              <a:pathLst>
                <a:path w="621" h="452">
                  <a:moveTo>
                    <a:pt x="0" y="452"/>
                  </a:moveTo>
                  <a:cubicBezTo>
                    <a:pt x="24" y="392"/>
                    <a:pt x="48" y="333"/>
                    <a:pt x="107" y="271"/>
                  </a:cubicBezTo>
                  <a:cubicBezTo>
                    <a:pt x="166" y="209"/>
                    <a:pt x="285" y="98"/>
                    <a:pt x="355" y="79"/>
                  </a:cubicBezTo>
                  <a:cubicBezTo>
                    <a:pt x="425" y="60"/>
                    <a:pt x="486" y="171"/>
                    <a:pt x="530" y="158"/>
                  </a:cubicBezTo>
                  <a:cubicBezTo>
                    <a:pt x="574" y="145"/>
                    <a:pt x="597" y="72"/>
                    <a:pt x="621" y="0"/>
                  </a:cubicBezTo>
                </a:path>
              </a:pathLst>
            </a:custGeom>
            <a:noFill/>
            <a:ln w="57150" cmpd="sng">
              <a:solidFill>
                <a:srgbClr val="00FF00"/>
              </a:solidFill>
              <a:round/>
              <a:headEnd type="none" w="med" len="med"/>
              <a:tailEnd type="triangle" w="med" len="med"/>
            </a:ln>
          </p:spPr>
          <p:txBody>
            <a:bodyPr/>
            <a:lstStyle/>
            <a:p>
              <a:endParaRPr lang="en-US" dirty="0"/>
            </a:p>
          </p:txBody>
        </p:sp>
        <p:sp>
          <p:nvSpPr>
            <p:cNvPr id="7186" name="Text Box 8"/>
            <p:cNvSpPr txBox="1">
              <a:spLocks noChangeArrowheads="1"/>
            </p:cNvSpPr>
            <p:nvPr/>
          </p:nvSpPr>
          <p:spPr bwMode="auto">
            <a:xfrm>
              <a:off x="3552" y="805"/>
              <a:ext cx="1933" cy="372"/>
            </a:xfrm>
            <a:prstGeom prst="rect">
              <a:avLst/>
            </a:prstGeom>
            <a:solidFill>
              <a:schemeClr val="tx1"/>
            </a:solidFill>
            <a:ln w="28575">
              <a:solidFill>
                <a:srgbClr val="00FF00"/>
              </a:solidFill>
              <a:miter lim="800000"/>
              <a:headEnd/>
              <a:tailEnd/>
            </a:ln>
          </p:spPr>
          <p:txBody>
            <a:bodyPr>
              <a:spAutoFit/>
            </a:bodyPr>
            <a:lstStyle/>
            <a:p>
              <a:pPr algn="ctr">
                <a:lnSpc>
                  <a:spcPct val="90000"/>
                </a:lnSpc>
              </a:pPr>
              <a:r>
                <a:rPr lang="en-US" sz="1800" b="0" dirty="0">
                  <a:solidFill>
                    <a:schemeClr val="bg1"/>
                  </a:solidFill>
                  <a:latin typeface="Tahoma" pitchFamily="34" charset="0"/>
                </a:rPr>
                <a:t>Bounded at its top by an unconformity</a:t>
              </a:r>
              <a:endParaRPr lang="en-US" sz="1800" b="0" dirty="0">
                <a:solidFill>
                  <a:schemeClr val="bg1"/>
                </a:solidFill>
              </a:endParaRPr>
            </a:p>
          </p:txBody>
        </p:sp>
        <p:sp>
          <p:nvSpPr>
            <p:cNvPr id="7187" name="Line 32"/>
            <p:cNvSpPr>
              <a:spLocks noChangeShapeType="1"/>
            </p:cNvSpPr>
            <p:nvPr/>
          </p:nvSpPr>
          <p:spPr bwMode="auto">
            <a:xfrm>
              <a:off x="1798" y="1845"/>
              <a:ext cx="462" cy="6"/>
            </a:xfrm>
            <a:prstGeom prst="line">
              <a:avLst/>
            </a:prstGeom>
            <a:noFill/>
            <a:ln w="38100">
              <a:solidFill>
                <a:srgbClr val="00FF00"/>
              </a:solidFill>
              <a:prstDash val="sysDot"/>
              <a:round/>
              <a:headEnd/>
              <a:tailEnd/>
            </a:ln>
          </p:spPr>
          <p:txBody>
            <a:bodyPr/>
            <a:lstStyle/>
            <a:p>
              <a:endParaRPr lang="en-US" dirty="0"/>
            </a:p>
          </p:txBody>
        </p:sp>
        <p:sp>
          <p:nvSpPr>
            <p:cNvPr id="7188" name="Freeform 33"/>
            <p:cNvSpPr>
              <a:spLocks/>
            </p:cNvSpPr>
            <p:nvPr/>
          </p:nvSpPr>
          <p:spPr bwMode="auto">
            <a:xfrm>
              <a:off x="4068" y="1794"/>
              <a:ext cx="489" cy="33"/>
            </a:xfrm>
            <a:custGeom>
              <a:avLst/>
              <a:gdLst>
                <a:gd name="T0" fmla="*/ 0 w 489"/>
                <a:gd name="T1" fmla="*/ 24 h 33"/>
                <a:gd name="T2" fmla="*/ 108 w 489"/>
                <a:gd name="T3" fmla="*/ 33 h 33"/>
                <a:gd name="T4" fmla="*/ 222 w 489"/>
                <a:gd name="T5" fmla="*/ 24 h 33"/>
                <a:gd name="T6" fmla="*/ 315 w 489"/>
                <a:gd name="T7" fmla="*/ 12 h 33"/>
                <a:gd name="T8" fmla="*/ 489 w 489"/>
                <a:gd name="T9" fmla="*/ 0 h 33"/>
                <a:gd name="T10" fmla="*/ 0 60000 65536"/>
                <a:gd name="T11" fmla="*/ 0 60000 65536"/>
                <a:gd name="T12" fmla="*/ 0 60000 65536"/>
                <a:gd name="T13" fmla="*/ 0 60000 65536"/>
                <a:gd name="T14" fmla="*/ 0 60000 65536"/>
                <a:gd name="T15" fmla="*/ 0 w 489"/>
                <a:gd name="T16" fmla="*/ 0 h 33"/>
                <a:gd name="T17" fmla="*/ 489 w 489"/>
                <a:gd name="T18" fmla="*/ 33 h 33"/>
              </a:gdLst>
              <a:ahLst/>
              <a:cxnLst>
                <a:cxn ang="T10">
                  <a:pos x="T0" y="T1"/>
                </a:cxn>
                <a:cxn ang="T11">
                  <a:pos x="T2" y="T3"/>
                </a:cxn>
                <a:cxn ang="T12">
                  <a:pos x="T4" y="T5"/>
                </a:cxn>
                <a:cxn ang="T13">
                  <a:pos x="T6" y="T7"/>
                </a:cxn>
                <a:cxn ang="T14">
                  <a:pos x="T8" y="T9"/>
                </a:cxn>
              </a:cxnLst>
              <a:rect l="T15" t="T16" r="T17" b="T18"/>
              <a:pathLst>
                <a:path w="489" h="33">
                  <a:moveTo>
                    <a:pt x="0" y="24"/>
                  </a:moveTo>
                  <a:cubicBezTo>
                    <a:pt x="35" y="28"/>
                    <a:pt x="71" y="33"/>
                    <a:pt x="108" y="33"/>
                  </a:cubicBezTo>
                  <a:cubicBezTo>
                    <a:pt x="145" y="33"/>
                    <a:pt x="188" y="27"/>
                    <a:pt x="222" y="24"/>
                  </a:cubicBezTo>
                  <a:cubicBezTo>
                    <a:pt x="256" y="21"/>
                    <a:pt x="271" y="16"/>
                    <a:pt x="315" y="12"/>
                  </a:cubicBezTo>
                  <a:cubicBezTo>
                    <a:pt x="359" y="8"/>
                    <a:pt x="424" y="4"/>
                    <a:pt x="489" y="0"/>
                  </a:cubicBezTo>
                </a:path>
              </a:pathLst>
            </a:custGeom>
            <a:noFill/>
            <a:ln w="38100" cap="flat" cmpd="sng">
              <a:solidFill>
                <a:srgbClr val="00FF00"/>
              </a:solidFill>
              <a:prstDash val="sysDot"/>
              <a:round/>
              <a:headEnd/>
              <a:tailEnd/>
            </a:ln>
          </p:spPr>
          <p:txBody>
            <a:bodyPr/>
            <a:lstStyle/>
            <a:p>
              <a:endParaRPr lang="en-US" dirty="0"/>
            </a:p>
          </p:txBody>
        </p:sp>
      </p:grpSp>
      <p:grpSp>
        <p:nvGrpSpPr>
          <p:cNvPr id="7" name="Group 38"/>
          <p:cNvGrpSpPr>
            <a:grpSpLocks/>
          </p:cNvGrpSpPr>
          <p:nvPr/>
        </p:nvGrpSpPr>
        <p:grpSpPr bwMode="auto">
          <a:xfrm>
            <a:off x="4095750" y="2876550"/>
            <a:ext cx="4359275" cy="2981325"/>
            <a:chOff x="2580" y="1812"/>
            <a:chExt cx="2746" cy="1878"/>
          </a:xfrm>
        </p:grpSpPr>
        <p:sp>
          <p:nvSpPr>
            <p:cNvPr id="7180" name="Text Box 7"/>
            <p:cNvSpPr txBox="1">
              <a:spLocks noChangeArrowheads="1"/>
            </p:cNvSpPr>
            <p:nvPr/>
          </p:nvSpPr>
          <p:spPr bwMode="auto">
            <a:xfrm>
              <a:off x="3337" y="3318"/>
              <a:ext cx="1989" cy="372"/>
            </a:xfrm>
            <a:prstGeom prst="rect">
              <a:avLst/>
            </a:prstGeom>
            <a:solidFill>
              <a:schemeClr val="tx1"/>
            </a:solidFill>
            <a:ln w="28575">
              <a:solidFill>
                <a:srgbClr val="FF9900"/>
              </a:solidFill>
              <a:miter lim="800000"/>
              <a:headEnd/>
              <a:tailEnd/>
            </a:ln>
          </p:spPr>
          <p:txBody>
            <a:bodyPr>
              <a:spAutoFit/>
            </a:bodyPr>
            <a:lstStyle/>
            <a:p>
              <a:pPr algn="ctr">
                <a:lnSpc>
                  <a:spcPct val="90000"/>
                </a:lnSpc>
              </a:pPr>
              <a:r>
                <a:rPr lang="en-US" sz="1800" b="0" dirty="0">
                  <a:solidFill>
                    <a:schemeClr val="bg1"/>
                  </a:solidFill>
                  <a:latin typeface="Tahoma" pitchFamily="34" charset="0"/>
                </a:rPr>
                <a:t>Or their correlative conformities</a:t>
              </a:r>
              <a:endParaRPr lang="en-US" sz="1800" b="0" dirty="0">
                <a:solidFill>
                  <a:schemeClr val="bg1"/>
                </a:solidFill>
              </a:endParaRPr>
            </a:p>
          </p:txBody>
        </p:sp>
        <p:sp>
          <p:nvSpPr>
            <p:cNvPr id="7181" name="Freeform 16"/>
            <p:cNvSpPr>
              <a:spLocks/>
            </p:cNvSpPr>
            <p:nvPr/>
          </p:nvSpPr>
          <p:spPr bwMode="auto">
            <a:xfrm>
              <a:off x="2880" y="2427"/>
              <a:ext cx="908" cy="878"/>
            </a:xfrm>
            <a:custGeom>
              <a:avLst/>
              <a:gdLst>
                <a:gd name="T0" fmla="*/ 0 w 693"/>
                <a:gd name="T1" fmla="*/ 0 h 446"/>
                <a:gd name="T2" fmla="*/ 5490 w 693"/>
                <a:gd name="T3" fmla="*/ 34301 h 446"/>
                <a:gd name="T4" fmla="*/ 3185 w 693"/>
                <a:gd name="T5" fmla="*/ 59836 h 446"/>
                <a:gd name="T6" fmla="*/ 5102 w 693"/>
                <a:gd name="T7" fmla="*/ 100582 h 446"/>
                <a:gd name="T8" fmla="*/ 0 60000 65536"/>
                <a:gd name="T9" fmla="*/ 0 60000 65536"/>
                <a:gd name="T10" fmla="*/ 0 60000 65536"/>
                <a:gd name="T11" fmla="*/ 0 60000 65536"/>
                <a:gd name="T12" fmla="*/ 0 w 693"/>
                <a:gd name="T13" fmla="*/ 0 h 446"/>
                <a:gd name="T14" fmla="*/ 693 w 693"/>
                <a:gd name="T15" fmla="*/ 446 h 446"/>
              </a:gdLst>
              <a:ahLst/>
              <a:cxnLst>
                <a:cxn ang="T8">
                  <a:pos x="T0" y="T1"/>
                </a:cxn>
                <a:cxn ang="T9">
                  <a:pos x="T2" y="T3"/>
                </a:cxn>
                <a:cxn ang="T10">
                  <a:pos x="T4" y="T5"/>
                </a:cxn>
                <a:cxn ang="T11">
                  <a:pos x="T6" y="T7"/>
                </a:cxn>
              </a:cxnLst>
              <a:rect l="T12" t="T13" r="T14" b="T15"/>
              <a:pathLst>
                <a:path w="693" h="446">
                  <a:moveTo>
                    <a:pt x="0" y="0"/>
                  </a:moveTo>
                  <a:cubicBezTo>
                    <a:pt x="285" y="54"/>
                    <a:pt x="571" y="108"/>
                    <a:pt x="632" y="152"/>
                  </a:cubicBezTo>
                  <a:cubicBezTo>
                    <a:pt x="693" y="196"/>
                    <a:pt x="374" y="216"/>
                    <a:pt x="367" y="265"/>
                  </a:cubicBezTo>
                  <a:cubicBezTo>
                    <a:pt x="360" y="314"/>
                    <a:pt x="473" y="380"/>
                    <a:pt x="587" y="446"/>
                  </a:cubicBezTo>
                </a:path>
              </a:pathLst>
            </a:custGeom>
            <a:noFill/>
            <a:ln w="57150" cmpd="sng">
              <a:solidFill>
                <a:srgbClr val="FF9900"/>
              </a:solidFill>
              <a:round/>
              <a:headEnd type="triangle" w="med" len="med"/>
              <a:tailEnd type="none" w="med" len="med"/>
            </a:ln>
          </p:spPr>
          <p:txBody>
            <a:bodyPr/>
            <a:lstStyle/>
            <a:p>
              <a:endParaRPr lang="en-US" dirty="0"/>
            </a:p>
          </p:txBody>
        </p:sp>
        <p:sp>
          <p:nvSpPr>
            <p:cNvPr id="7182" name="Freeform 28"/>
            <p:cNvSpPr>
              <a:spLocks/>
            </p:cNvSpPr>
            <p:nvPr/>
          </p:nvSpPr>
          <p:spPr bwMode="auto">
            <a:xfrm>
              <a:off x="2580" y="2115"/>
              <a:ext cx="495" cy="411"/>
            </a:xfrm>
            <a:custGeom>
              <a:avLst/>
              <a:gdLst>
                <a:gd name="T0" fmla="*/ 0 w 495"/>
                <a:gd name="T1" fmla="*/ 411 h 411"/>
                <a:gd name="T2" fmla="*/ 132 w 495"/>
                <a:gd name="T3" fmla="*/ 366 h 411"/>
                <a:gd name="T4" fmla="*/ 270 w 495"/>
                <a:gd name="T5" fmla="*/ 258 h 411"/>
                <a:gd name="T6" fmla="*/ 369 w 495"/>
                <a:gd name="T7" fmla="*/ 159 h 411"/>
                <a:gd name="T8" fmla="*/ 435 w 495"/>
                <a:gd name="T9" fmla="*/ 81 h 411"/>
                <a:gd name="T10" fmla="*/ 495 w 495"/>
                <a:gd name="T11" fmla="*/ 0 h 411"/>
                <a:gd name="T12" fmla="*/ 0 60000 65536"/>
                <a:gd name="T13" fmla="*/ 0 60000 65536"/>
                <a:gd name="T14" fmla="*/ 0 60000 65536"/>
                <a:gd name="T15" fmla="*/ 0 60000 65536"/>
                <a:gd name="T16" fmla="*/ 0 60000 65536"/>
                <a:gd name="T17" fmla="*/ 0 60000 65536"/>
                <a:gd name="T18" fmla="*/ 0 w 495"/>
                <a:gd name="T19" fmla="*/ 0 h 411"/>
                <a:gd name="T20" fmla="*/ 495 w 495"/>
                <a:gd name="T21" fmla="*/ 411 h 411"/>
              </a:gdLst>
              <a:ahLst/>
              <a:cxnLst>
                <a:cxn ang="T12">
                  <a:pos x="T0" y="T1"/>
                </a:cxn>
                <a:cxn ang="T13">
                  <a:pos x="T2" y="T3"/>
                </a:cxn>
                <a:cxn ang="T14">
                  <a:pos x="T4" y="T5"/>
                </a:cxn>
                <a:cxn ang="T15">
                  <a:pos x="T6" y="T7"/>
                </a:cxn>
                <a:cxn ang="T16">
                  <a:pos x="T8" y="T9"/>
                </a:cxn>
                <a:cxn ang="T17">
                  <a:pos x="T10" y="T11"/>
                </a:cxn>
              </a:cxnLst>
              <a:rect l="T18" t="T19" r="T20" b="T21"/>
              <a:pathLst>
                <a:path w="495" h="411">
                  <a:moveTo>
                    <a:pt x="0" y="411"/>
                  </a:moveTo>
                  <a:cubicBezTo>
                    <a:pt x="43" y="401"/>
                    <a:pt x="87" y="391"/>
                    <a:pt x="132" y="366"/>
                  </a:cubicBezTo>
                  <a:cubicBezTo>
                    <a:pt x="177" y="341"/>
                    <a:pt x="231" y="292"/>
                    <a:pt x="270" y="258"/>
                  </a:cubicBezTo>
                  <a:cubicBezTo>
                    <a:pt x="309" y="224"/>
                    <a:pt x="342" y="189"/>
                    <a:pt x="369" y="159"/>
                  </a:cubicBezTo>
                  <a:cubicBezTo>
                    <a:pt x="396" y="129"/>
                    <a:pt x="414" y="107"/>
                    <a:pt x="435" y="81"/>
                  </a:cubicBezTo>
                  <a:cubicBezTo>
                    <a:pt x="456" y="55"/>
                    <a:pt x="475" y="27"/>
                    <a:pt x="495" y="0"/>
                  </a:cubicBezTo>
                </a:path>
              </a:pathLst>
            </a:custGeom>
            <a:noFill/>
            <a:ln w="38100" cap="flat" cmpd="sng">
              <a:solidFill>
                <a:srgbClr val="FF9900"/>
              </a:solidFill>
              <a:prstDash val="sysDot"/>
              <a:round/>
              <a:headEnd/>
              <a:tailEnd/>
            </a:ln>
          </p:spPr>
          <p:txBody>
            <a:bodyPr/>
            <a:lstStyle/>
            <a:p>
              <a:endParaRPr lang="en-US" dirty="0"/>
            </a:p>
          </p:txBody>
        </p:sp>
        <p:sp>
          <p:nvSpPr>
            <p:cNvPr id="7183" name="Freeform 34"/>
            <p:cNvSpPr>
              <a:spLocks/>
            </p:cNvSpPr>
            <p:nvPr/>
          </p:nvSpPr>
          <p:spPr bwMode="auto">
            <a:xfrm>
              <a:off x="3945" y="1812"/>
              <a:ext cx="591" cy="186"/>
            </a:xfrm>
            <a:custGeom>
              <a:avLst/>
              <a:gdLst>
                <a:gd name="T0" fmla="*/ 0 w 591"/>
                <a:gd name="T1" fmla="*/ 186 h 186"/>
                <a:gd name="T2" fmla="*/ 144 w 591"/>
                <a:gd name="T3" fmla="*/ 180 h 186"/>
                <a:gd name="T4" fmla="*/ 279 w 591"/>
                <a:gd name="T5" fmla="*/ 147 h 186"/>
                <a:gd name="T6" fmla="*/ 402 w 591"/>
                <a:gd name="T7" fmla="*/ 99 h 186"/>
                <a:gd name="T8" fmla="*/ 591 w 591"/>
                <a:gd name="T9" fmla="*/ 0 h 186"/>
                <a:gd name="T10" fmla="*/ 0 60000 65536"/>
                <a:gd name="T11" fmla="*/ 0 60000 65536"/>
                <a:gd name="T12" fmla="*/ 0 60000 65536"/>
                <a:gd name="T13" fmla="*/ 0 60000 65536"/>
                <a:gd name="T14" fmla="*/ 0 60000 65536"/>
                <a:gd name="T15" fmla="*/ 0 w 591"/>
                <a:gd name="T16" fmla="*/ 0 h 186"/>
                <a:gd name="T17" fmla="*/ 591 w 591"/>
                <a:gd name="T18" fmla="*/ 186 h 186"/>
              </a:gdLst>
              <a:ahLst/>
              <a:cxnLst>
                <a:cxn ang="T10">
                  <a:pos x="T0" y="T1"/>
                </a:cxn>
                <a:cxn ang="T11">
                  <a:pos x="T2" y="T3"/>
                </a:cxn>
                <a:cxn ang="T12">
                  <a:pos x="T4" y="T5"/>
                </a:cxn>
                <a:cxn ang="T13">
                  <a:pos x="T6" y="T7"/>
                </a:cxn>
                <a:cxn ang="T14">
                  <a:pos x="T8" y="T9"/>
                </a:cxn>
              </a:cxnLst>
              <a:rect l="T15" t="T16" r="T17" b="T18"/>
              <a:pathLst>
                <a:path w="591" h="186">
                  <a:moveTo>
                    <a:pt x="0" y="186"/>
                  </a:moveTo>
                  <a:cubicBezTo>
                    <a:pt x="49" y="186"/>
                    <a:pt x="98" y="186"/>
                    <a:pt x="144" y="180"/>
                  </a:cubicBezTo>
                  <a:cubicBezTo>
                    <a:pt x="190" y="174"/>
                    <a:pt x="236" y="160"/>
                    <a:pt x="279" y="147"/>
                  </a:cubicBezTo>
                  <a:cubicBezTo>
                    <a:pt x="322" y="134"/>
                    <a:pt x="350" y="123"/>
                    <a:pt x="402" y="99"/>
                  </a:cubicBezTo>
                  <a:cubicBezTo>
                    <a:pt x="454" y="75"/>
                    <a:pt x="522" y="37"/>
                    <a:pt x="591" y="0"/>
                  </a:cubicBezTo>
                </a:path>
              </a:pathLst>
            </a:custGeom>
            <a:noFill/>
            <a:ln w="38100" cap="flat" cmpd="sng">
              <a:solidFill>
                <a:srgbClr val="FF9900"/>
              </a:solidFill>
              <a:prstDash val="sysDot"/>
              <a:round/>
              <a:headEnd/>
              <a:tailEnd/>
            </a:ln>
          </p:spPr>
          <p:txBody>
            <a:bodyPr/>
            <a:lstStyle/>
            <a:p>
              <a:endParaRPr lang="en-US" dirty="0"/>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dissolve">
                                      <p:cBhvr>
                                        <p:cTn id="2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flipH="1">
            <a:off x="1165225" y="3012421"/>
            <a:ext cx="6848475" cy="2806700"/>
            <a:chOff x="1165351" y="2745527"/>
            <a:chExt cx="6848477" cy="2805642"/>
          </a:xfrm>
        </p:grpSpPr>
        <p:grpSp>
          <p:nvGrpSpPr>
            <p:cNvPr id="3" name="Group 4"/>
            <p:cNvGrpSpPr>
              <a:grpSpLocks/>
            </p:cNvGrpSpPr>
            <p:nvPr/>
          </p:nvGrpSpPr>
          <p:grpSpPr bwMode="auto">
            <a:xfrm flipH="1">
              <a:off x="1165351" y="2831781"/>
              <a:ext cx="6846888" cy="2719388"/>
              <a:chOff x="728" y="2102"/>
              <a:chExt cx="4313" cy="1713"/>
            </a:xfrm>
          </p:grpSpPr>
          <p:pic>
            <p:nvPicPr>
              <p:cNvPr id="8235" name="Picture 5" descr="exmou1"/>
              <p:cNvPicPr>
                <a:picLocks noChangeAspect="1" noChangeArrowheads="1"/>
              </p:cNvPicPr>
              <p:nvPr/>
            </p:nvPicPr>
            <p:blipFill>
              <a:blip r:embed="rId3" cstate="print">
                <a:lum bright="10000" contrast="20000"/>
              </a:blip>
              <a:srcRect l="60898" t="46793" r="3694" b="39716"/>
              <a:stretch>
                <a:fillRect/>
              </a:stretch>
            </p:blipFill>
            <p:spPr bwMode="auto">
              <a:xfrm flipH="1">
                <a:off x="735" y="2102"/>
                <a:ext cx="4279" cy="1702"/>
              </a:xfrm>
              <a:prstGeom prst="rect">
                <a:avLst/>
              </a:prstGeom>
              <a:noFill/>
              <a:ln w="38100">
                <a:noFill/>
                <a:miter lim="800000"/>
                <a:headEnd/>
                <a:tailEnd/>
              </a:ln>
            </p:spPr>
          </p:pic>
          <p:sp>
            <p:nvSpPr>
              <p:cNvPr id="8236" name="Freeform 6"/>
              <p:cNvSpPr>
                <a:spLocks/>
              </p:cNvSpPr>
              <p:nvPr/>
            </p:nvSpPr>
            <p:spPr bwMode="auto">
              <a:xfrm>
                <a:off x="728" y="2828"/>
                <a:ext cx="4304" cy="987"/>
              </a:xfrm>
              <a:custGeom>
                <a:avLst/>
                <a:gdLst>
                  <a:gd name="T0" fmla="*/ 4304 w 4646"/>
                  <a:gd name="T1" fmla="*/ 0 h 775"/>
                  <a:gd name="T2" fmla="*/ 4120 w 4646"/>
                  <a:gd name="T3" fmla="*/ 73 h 775"/>
                  <a:gd name="T4" fmla="*/ 3709 w 4646"/>
                  <a:gd name="T5" fmla="*/ 276 h 775"/>
                  <a:gd name="T6" fmla="*/ 3394 w 4646"/>
                  <a:gd name="T7" fmla="*/ 446 h 775"/>
                  <a:gd name="T8" fmla="*/ 2913 w 4646"/>
                  <a:gd name="T9" fmla="*/ 554 h 775"/>
                  <a:gd name="T10" fmla="*/ 2519 w 4646"/>
                  <a:gd name="T11" fmla="*/ 565 h 775"/>
                  <a:gd name="T12" fmla="*/ 2284 w 4646"/>
                  <a:gd name="T13" fmla="*/ 554 h 775"/>
                  <a:gd name="T14" fmla="*/ 1776 w 4646"/>
                  <a:gd name="T15" fmla="*/ 625 h 775"/>
                  <a:gd name="T16" fmla="*/ 1417 w 4646"/>
                  <a:gd name="T17" fmla="*/ 662 h 775"/>
                  <a:gd name="T18" fmla="*/ 997 w 4646"/>
                  <a:gd name="T19" fmla="*/ 709 h 775"/>
                  <a:gd name="T20" fmla="*/ 665 w 4646"/>
                  <a:gd name="T21" fmla="*/ 709 h 775"/>
                  <a:gd name="T22" fmla="*/ 429 w 4646"/>
                  <a:gd name="T23" fmla="*/ 674 h 775"/>
                  <a:gd name="T24" fmla="*/ 149 w 4646"/>
                  <a:gd name="T25" fmla="*/ 638 h 775"/>
                  <a:gd name="T26" fmla="*/ 0 w 4646"/>
                  <a:gd name="T27" fmla="*/ 638 h 775"/>
                  <a:gd name="T28" fmla="*/ 0 w 4646"/>
                  <a:gd name="T29" fmla="*/ 987 h 775"/>
                  <a:gd name="T30" fmla="*/ 4277 w 4646"/>
                  <a:gd name="T31" fmla="*/ 987 h 77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646"/>
                  <a:gd name="T49" fmla="*/ 0 h 775"/>
                  <a:gd name="T50" fmla="*/ 4646 w 4646"/>
                  <a:gd name="T51" fmla="*/ 775 h 77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646" h="775">
                    <a:moveTo>
                      <a:pt x="4646" y="0"/>
                    </a:moveTo>
                    <a:lnTo>
                      <a:pt x="4447" y="57"/>
                    </a:lnTo>
                    <a:lnTo>
                      <a:pt x="4004" y="217"/>
                    </a:lnTo>
                    <a:lnTo>
                      <a:pt x="3664" y="350"/>
                    </a:lnTo>
                    <a:lnTo>
                      <a:pt x="3144" y="435"/>
                    </a:lnTo>
                    <a:lnTo>
                      <a:pt x="2719" y="444"/>
                    </a:lnTo>
                    <a:lnTo>
                      <a:pt x="2465" y="435"/>
                    </a:lnTo>
                    <a:lnTo>
                      <a:pt x="1917" y="491"/>
                    </a:lnTo>
                    <a:lnTo>
                      <a:pt x="1530" y="520"/>
                    </a:lnTo>
                    <a:lnTo>
                      <a:pt x="1076" y="557"/>
                    </a:lnTo>
                    <a:lnTo>
                      <a:pt x="718" y="557"/>
                    </a:lnTo>
                    <a:lnTo>
                      <a:pt x="463" y="529"/>
                    </a:lnTo>
                    <a:cubicBezTo>
                      <a:pt x="173" y="500"/>
                      <a:pt x="274" y="501"/>
                      <a:pt x="161" y="501"/>
                    </a:cubicBezTo>
                    <a:lnTo>
                      <a:pt x="0" y="501"/>
                    </a:lnTo>
                    <a:lnTo>
                      <a:pt x="0" y="775"/>
                    </a:lnTo>
                    <a:lnTo>
                      <a:pt x="4617" y="775"/>
                    </a:lnTo>
                  </a:path>
                </a:pathLst>
              </a:custGeom>
              <a:solidFill>
                <a:srgbClr val="5F5F5F">
                  <a:alpha val="39999"/>
                </a:srgbClr>
              </a:solidFill>
              <a:ln w="9525">
                <a:solidFill>
                  <a:schemeClr val="tx1"/>
                </a:solidFill>
                <a:round/>
                <a:headEnd/>
                <a:tailEnd/>
              </a:ln>
            </p:spPr>
            <p:txBody>
              <a:bodyPr/>
              <a:lstStyle/>
              <a:p>
                <a:endParaRPr lang="en-US" dirty="0"/>
              </a:p>
            </p:txBody>
          </p:sp>
          <p:sp>
            <p:nvSpPr>
              <p:cNvPr id="8237" name="Freeform 7"/>
              <p:cNvSpPr>
                <a:spLocks/>
              </p:cNvSpPr>
              <p:nvPr/>
            </p:nvSpPr>
            <p:spPr bwMode="auto">
              <a:xfrm>
                <a:off x="728" y="2612"/>
                <a:ext cx="4313" cy="925"/>
              </a:xfrm>
              <a:custGeom>
                <a:avLst/>
                <a:gdLst>
                  <a:gd name="T0" fmla="*/ 1514 w 4655"/>
                  <a:gd name="T1" fmla="*/ 662 h 727"/>
                  <a:gd name="T2" fmla="*/ 1802 w 4655"/>
                  <a:gd name="T3" fmla="*/ 625 h 727"/>
                  <a:gd name="T4" fmla="*/ 2126 w 4655"/>
                  <a:gd name="T5" fmla="*/ 529 h 727"/>
                  <a:gd name="T6" fmla="*/ 2529 w 4655"/>
                  <a:gd name="T7" fmla="*/ 277 h 727"/>
                  <a:gd name="T8" fmla="*/ 2869 w 4655"/>
                  <a:gd name="T9" fmla="*/ 97 h 727"/>
                  <a:gd name="T10" fmla="*/ 3176 w 4655"/>
                  <a:gd name="T11" fmla="*/ 13 h 727"/>
                  <a:gd name="T12" fmla="*/ 3491 w 4655"/>
                  <a:gd name="T13" fmla="*/ 0 h 727"/>
                  <a:gd name="T14" fmla="*/ 4313 w 4655"/>
                  <a:gd name="T15" fmla="*/ 37 h 727"/>
                  <a:gd name="T16" fmla="*/ 4295 w 4655"/>
                  <a:gd name="T17" fmla="*/ 127 h 727"/>
                  <a:gd name="T18" fmla="*/ 3972 w 4655"/>
                  <a:gd name="T19" fmla="*/ 361 h 727"/>
                  <a:gd name="T20" fmla="*/ 3613 w 4655"/>
                  <a:gd name="T21" fmla="*/ 505 h 727"/>
                  <a:gd name="T22" fmla="*/ 3281 w 4655"/>
                  <a:gd name="T23" fmla="*/ 686 h 727"/>
                  <a:gd name="T24" fmla="*/ 2887 w 4655"/>
                  <a:gd name="T25" fmla="*/ 770 h 727"/>
                  <a:gd name="T26" fmla="*/ 2406 w 4655"/>
                  <a:gd name="T27" fmla="*/ 757 h 727"/>
                  <a:gd name="T28" fmla="*/ 2012 w 4655"/>
                  <a:gd name="T29" fmla="*/ 781 h 727"/>
                  <a:gd name="T30" fmla="*/ 1514 w 4655"/>
                  <a:gd name="T31" fmla="*/ 854 h 727"/>
                  <a:gd name="T32" fmla="*/ 1085 w 4655"/>
                  <a:gd name="T33" fmla="*/ 914 h 727"/>
                  <a:gd name="T34" fmla="*/ 621 w 4655"/>
                  <a:gd name="T35" fmla="*/ 925 h 727"/>
                  <a:gd name="T36" fmla="*/ 368 w 4655"/>
                  <a:gd name="T37" fmla="*/ 854 h 727"/>
                  <a:gd name="T38" fmla="*/ 0 w 4655"/>
                  <a:gd name="T39" fmla="*/ 817 h 727"/>
                  <a:gd name="T40" fmla="*/ 0 w 4655"/>
                  <a:gd name="T41" fmla="*/ 709 h 727"/>
                  <a:gd name="T42" fmla="*/ 368 w 4655"/>
                  <a:gd name="T43" fmla="*/ 721 h 727"/>
                  <a:gd name="T44" fmla="*/ 1059 w 4655"/>
                  <a:gd name="T45" fmla="*/ 746 h 727"/>
                  <a:gd name="T46" fmla="*/ 1514 w 4655"/>
                  <a:gd name="T47" fmla="*/ 662 h 7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55"/>
                  <a:gd name="T73" fmla="*/ 0 h 727"/>
                  <a:gd name="T74" fmla="*/ 4655 w 4655"/>
                  <a:gd name="T75" fmla="*/ 727 h 72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55" h="727">
                    <a:moveTo>
                      <a:pt x="1634" y="520"/>
                    </a:moveTo>
                    <a:lnTo>
                      <a:pt x="1945" y="491"/>
                    </a:lnTo>
                    <a:lnTo>
                      <a:pt x="2295" y="416"/>
                    </a:lnTo>
                    <a:lnTo>
                      <a:pt x="2729" y="218"/>
                    </a:lnTo>
                    <a:lnTo>
                      <a:pt x="3097" y="76"/>
                    </a:lnTo>
                    <a:lnTo>
                      <a:pt x="3428" y="10"/>
                    </a:lnTo>
                    <a:lnTo>
                      <a:pt x="3768" y="0"/>
                    </a:lnTo>
                    <a:lnTo>
                      <a:pt x="4655" y="29"/>
                    </a:lnTo>
                    <a:lnTo>
                      <a:pt x="4636" y="100"/>
                    </a:lnTo>
                    <a:lnTo>
                      <a:pt x="4287" y="284"/>
                    </a:lnTo>
                    <a:lnTo>
                      <a:pt x="3900" y="397"/>
                    </a:lnTo>
                    <a:lnTo>
                      <a:pt x="3541" y="539"/>
                    </a:lnTo>
                    <a:lnTo>
                      <a:pt x="3116" y="605"/>
                    </a:lnTo>
                    <a:lnTo>
                      <a:pt x="2597" y="595"/>
                    </a:lnTo>
                    <a:lnTo>
                      <a:pt x="2172" y="614"/>
                    </a:lnTo>
                    <a:lnTo>
                      <a:pt x="1634" y="671"/>
                    </a:lnTo>
                    <a:lnTo>
                      <a:pt x="1171" y="718"/>
                    </a:lnTo>
                    <a:lnTo>
                      <a:pt x="670" y="727"/>
                    </a:lnTo>
                    <a:lnTo>
                      <a:pt x="397" y="671"/>
                    </a:lnTo>
                    <a:lnTo>
                      <a:pt x="0" y="642"/>
                    </a:lnTo>
                    <a:lnTo>
                      <a:pt x="0" y="557"/>
                    </a:lnTo>
                    <a:cubicBezTo>
                      <a:pt x="390" y="567"/>
                      <a:pt x="258" y="567"/>
                      <a:pt x="397" y="567"/>
                    </a:cubicBezTo>
                    <a:lnTo>
                      <a:pt x="1143" y="586"/>
                    </a:lnTo>
                    <a:lnTo>
                      <a:pt x="1634" y="520"/>
                    </a:lnTo>
                    <a:close/>
                  </a:path>
                </a:pathLst>
              </a:custGeom>
              <a:solidFill>
                <a:srgbClr val="FFFF99">
                  <a:alpha val="59999"/>
                </a:srgbClr>
              </a:solidFill>
              <a:ln w="9525">
                <a:solidFill>
                  <a:schemeClr val="tx1"/>
                </a:solidFill>
                <a:round/>
                <a:headEnd/>
                <a:tailEnd/>
              </a:ln>
            </p:spPr>
            <p:txBody>
              <a:bodyPr/>
              <a:lstStyle/>
              <a:p>
                <a:endParaRPr lang="en-US" dirty="0"/>
              </a:p>
            </p:txBody>
          </p:sp>
          <p:sp>
            <p:nvSpPr>
              <p:cNvPr id="8238" name="Freeform 10"/>
              <p:cNvSpPr>
                <a:spLocks/>
              </p:cNvSpPr>
              <p:nvPr/>
            </p:nvSpPr>
            <p:spPr bwMode="auto">
              <a:xfrm>
                <a:off x="735" y="2108"/>
                <a:ext cx="4288" cy="349"/>
              </a:xfrm>
              <a:custGeom>
                <a:avLst/>
                <a:gdLst>
                  <a:gd name="T0" fmla="*/ 0 w 4627"/>
                  <a:gd name="T1" fmla="*/ 264 h 274"/>
                  <a:gd name="T2" fmla="*/ 254 w 4627"/>
                  <a:gd name="T3" fmla="*/ 228 h 274"/>
                  <a:gd name="T4" fmla="*/ 718 w 4627"/>
                  <a:gd name="T5" fmla="*/ 204 h 274"/>
                  <a:gd name="T6" fmla="*/ 1278 w 4627"/>
                  <a:gd name="T7" fmla="*/ 192 h 274"/>
                  <a:gd name="T8" fmla="*/ 2048 w 4627"/>
                  <a:gd name="T9" fmla="*/ 217 h 274"/>
                  <a:gd name="T10" fmla="*/ 2434 w 4627"/>
                  <a:gd name="T11" fmla="*/ 252 h 274"/>
                  <a:gd name="T12" fmla="*/ 3194 w 4627"/>
                  <a:gd name="T13" fmla="*/ 301 h 274"/>
                  <a:gd name="T14" fmla="*/ 3737 w 4627"/>
                  <a:gd name="T15" fmla="*/ 288 h 274"/>
                  <a:gd name="T16" fmla="*/ 4288 w 4627"/>
                  <a:gd name="T17" fmla="*/ 349 h 274"/>
                  <a:gd name="T18" fmla="*/ 4288 w 4627"/>
                  <a:gd name="T19" fmla="*/ 0 h 274"/>
                  <a:gd name="T20" fmla="*/ 0 w 4627"/>
                  <a:gd name="T21" fmla="*/ 0 h 2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27"/>
                  <a:gd name="T34" fmla="*/ 0 h 274"/>
                  <a:gd name="T35" fmla="*/ 4627 w 4627"/>
                  <a:gd name="T36" fmla="*/ 274 h 27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27" h="274">
                    <a:moveTo>
                      <a:pt x="0" y="207"/>
                    </a:moveTo>
                    <a:lnTo>
                      <a:pt x="274" y="179"/>
                    </a:lnTo>
                    <a:lnTo>
                      <a:pt x="775" y="160"/>
                    </a:lnTo>
                    <a:lnTo>
                      <a:pt x="1379" y="151"/>
                    </a:lnTo>
                    <a:lnTo>
                      <a:pt x="2210" y="170"/>
                    </a:lnTo>
                    <a:lnTo>
                      <a:pt x="2626" y="198"/>
                    </a:lnTo>
                    <a:lnTo>
                      <a:pt x="3447" y="236"/>
                    </a:lnTo>
                    <a:lnTo>
                      <a:pt x="4032" y="226"/>
                    </a:lnTo>
                    <a:lnTo>
                      <a:pt x="4627" y="274"/>
                    </a:lnTo>
                    <a:lnTo>
                      <a:pt x="4627" y="0"/>
                    </a:lnTo>
                    <a:lnTo>
                      <a:pt x="0" y="0"/>
                    </a:lnTo>
                  </a:path>
                </a:pathLst>
              </a:custGeom>
              <a:solidFill>
                <a:srgbClr val="5F5F5F">
                  <a:alpha val="39999"/>
                </a:srgbClr>
              </a:solidFill>
              <a:ln w="9525">
                <a:solidFill>
                  <a:schemeClr val="tx1"/>
                </a:solidFill>
                <a:round/>
                <a:headEnd/>
                <a:tailEnd/>
              </a:ln>
            </p:spPr>
            <p:txBody>
              <a:bodyPr/>
              <a:lstStyle/>
              <a:p>
                <a:endParaRPr lang="en-US" dirty="0"/>
              </a:p>
            </p:txBody>
          </p:sp>
        </p:grpSp>
        <p:sp>
          <p:nvSpPr>
            <p:cNvPr id="8206" name="Freeform 11"/>
            <p:cNvSpPr>
              <a:spLocks/>
            </p:cNvSpPr>
            <p:nvPr/>
          </p:nvSpPr>
          <p:spPr bwMode="auto">
            <a:xfrm flipH="1">
              <a:off x="1208215" y="3992244"/>
              <a:ext cx="6775450" cy="1128712"/>
            </a:xfrm>
            <a:custGeom>
              <a:avLst/>
              <a:gdLst>
                <a:gd name="T0" fmla="*/ 0 w 4268"/>
                <a:gd name="T1" fmla="*/ 974725 h 711"/>
                <a:gd name="T2" fmla="*/ 465137 w 4268"/>
                <a:gd name="T3" fmla="*/ 974725 h 711"/>
                <a:gd name="T4" fmla="*/ 974725 w 4268"/>
                <a:gd name="T5" fmla="*/ 1109662 h 711"/>
                <a:gd name="T6" fmla="*/ 1724025 w 4268"/>
                <a:gd name="T7" fmla="*/ 1093787 h 711"/>
                <a:gd name="T8" fmla="*/ 3043237 w 4268"/>
                <a:gd name="T9" fmla="*/ 914400 h 711"/>
                <a:gd name="T10" fmla="*/ 3748087 w 4268"/>
                <a:gd name="T11" fmla="*/ 869950 h 711"/>
                <a:gd name="T12" fmla="*/ 4571999 w 4268"/>
                <a:gd name="T13" fmla="*/ 884237 h 711"/>
                <a:gd name="T14" fmla="*/ 5156199 w 4268"/>
                <a:gd name="T15" fmla="*/ 765175 h 711"/>
                <a:gd name="T16" fmla="*/ 5965824 w 4268"/>
                <a:gd name="T17" fmla="*/ 374650 h 711"/>
                <a:gd name="T18" fmla="*/ 6430961 w 4268"/>
                <a:gd name="T19" fmla="*/ 120650 h 711"/>
                <a:gd name="T20" fmla="*/ 6775450 w 4268"/>
                <a:gd name="T21" fmla="*/ 0 h 7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68"/>
                <a:gd name="T34" fmla="*/ 0 h 711"/>
                <a:gd name="T35" fmla="*/ 4268 w 4268"/>
                <a:gd name="T36" fmla="*/ 711 h 7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68" h="711">
                  <a:moveTo>
                    <a:pt x="0" y="614"/>
                  </a:moveTo>
                  <a:cubicBezTo>
                    <a:pt x="95" y="607"/>
                    <a:pt x="191" y="600"/>
                    <a:pt x="293" y="614"/>
                  </a:cubicBezTo>
                  <a:cubicBezTo>
                    <a:pt x="395" y="628"/>
                    <a:pt x="482" y="687"/>
                    <a:pt x="614" y="699"/>
                  </a:cubicBezTo>
                  <a:cubicBezTo>
                    <a:pt x="746" y="711"/>
                    <a:pt x="869" y="710"/>
                    <a:pt x="1086" y="689"/>
                  </a:cubicBezTo>
                  <a:cubicBezTo>
                    <a:pt x="1303" y="668"/>
                    <a:pt x="1705" y="599"/>
                    <a:pt x="1917" y="576"/>
                  </a:cubicBezTo>
                  <a:cubicBezTo>
                    <a:pt x="2129" y="553"/>
                    <a:pt x="2201" y="551"/>
                    <a:pt x="2361" y="548"/>
                  </a:cubicBezTo>
                  <a:cubicBezTo>
                    <a:pt x="2521" y="545"/>
                    <a:pt x="2732" y="568"/>
                    <a:pt x="2880" y="557"/>
                  </a:cubicBezTo>
                  <a:cubicBezTo>
                    <a:pt x="3028" y="546"/>
                    <a:pt x="3102" y="536"/>
                    <a:pt x="3248" y="482"/>
                  </a:cubicBezTo>
                  <a:cubicBezTo>
                    <a:pt x="3394" y="428"/>
                    <a:pt x="3624" y="304"/>
                    <a:pt x="3758" y="236"/>
                  </a:cubicBezTo>
                  <a:cubicBezTo>
                    <a:pt x="3892" y="168"/>
                    <a:pt x="3966" y="115"/>
                    <a:pt x="4051" y="76"/>
                  </a:cubicBezTo>
                  <a:cubicBezTo>
                    <a:pt x="4136" y="37"/>
                    <a:pt x="4202" y="18"/>
                    <a:pt x="4268" y="0"/>
                  </a:cubicBezTo>
                </a:path>
              </a:pathLst>
            </a:custGeom>
            <a:noFill/>
            <a:ln w="57150" cmpd="sng">
              <a:solidFill>
                <a:srgbClr val="FFFF00"/>
              </a:solidFill>
              <a:round/>
              <a:headEnd/>
              <a:tailEnd/>
            </a:ln>
          </p:spPr>
          <p:txBody>
            <a:bodyPr/>
            <a:lstStyle/>
            <a:p>
              <a:endParaRPr lang="en-US" dirty="0"/>
            </a:p>
          </p:txBody>
        </p:sp>
        <p:sp>
          <p:nvSpPr>
            <p:cNvPr id="8207" name="Freeform 12"/>
            <p:cNvSpPr>
              <a:spLocks/>
            </p:cNvSpPr>
            <p:nvPr/>
          </p:nvSpPr>
          <p:spPr bwMode="auto">
            <a:xfrm flipH="1">
              <a:off x="1193928" y="3636646"/>
              <a:ext cx="6789737" cy="1190625"/>
            </a:xfrm>
            <a:custGeom>
              <a:avLst/>
              <a:gdLst>
                <a:gd name="T0" fmla="*/ 0 w 4277"/>
                <a:gd name="T1" fmla="*/ 1120775 h 750"/>
                <a:gd name="T2" fmla="*/ 974725 w 4277"/>
                <a:gd name="T3" fmla="*/ 1165225 h 750"/>
                <a:gd name="T4" fmla="*/ 1828800 w 4277"/>
                <a:gd name="T5" fmla="*/ 1165225 h 750"/>
                <a:gd name="T6" fmla="*/ 2743199 w 4277"/>
                <a:gd name="T7" fmla="*/ 1016000 h 750"/>
                <a:gd name="T8" fmla="*/ 3417887 w 4277"/>
                <a:gd name="T9" fmla="*/ 835025 h 750"/>
                <a:gd name="T10" fmla="*/ 4002087 w 4277"/>
                <a:gd name="T11" fmla="*/ 460375 h 750"/>
                <a:gd name="T12" fmla="*/ 4527549 w 4277"/>
                <a:gd name="T13" fmla="*/ 160337 h 750"/>
                <a:gd name="T14" fmla="*/ 4916486 w 4277"/>
                <a:gd name="T15" fmla="*/ 25400 h 750"/>
                <a:gd name="T16" fmla="*/ 5591174 w 4277"/>
                <a:gd name="T17" fmla="*/ 11112 h 750"/>
                <a:gd name="T18" fmla="*/ 6789737 w 4277"/>
                <a:gd name="T19" fmla="*/ 85725 h 7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277"/>
                <a:gd name="T31" fmla="*/ 0 h 750"/>
                <a:gd name="T32" fmla="*/ 4277 w 4277"/>
                <a:gd name="T33" fmla="*/ 750 h 7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277" h="750">
                  <a:moveTo>
                    <a:pt x="0" y="706"/>
                  </a:moveTo>
                  <a:cubicBezTo>
                    <a:pt x="211" y="717"/>
                    <a:pt x="422" y="729"/>
                    <a:pt x="614" y="734"/>
                  </a:cubicBezTo>
                  <a:cubicBezTo>
                    <a:pt x="806" y="739"/>
                    <a:pt x="966" y="750"/>
                    <a:pt x="1152" y="734"/>
                  </a:cubicBezTo>
                  <a:cubicBezTo>
                    <a:pt x="1338" y="718"/>
                    <a:pt x="1561" y="675"/>
                    <a:pt x="1728" y="640"/>
                  </a:cubicBezTo>
                  <a:cubicBezTo>
                    <a:pt x="1895" y="605"/>
                    <a:pt x="2021" y="584"/>
                    <a:pt x="2153" y="526"/>
                  </a:cubicBezTo>
                  <a:cubicBezTo>
                    <a:pt x="2285" y="468"/>
                    <a:pt x="2405" y="361"/>
                    <a:pt x="2521" y="290"/>
                  </a:cubicBezTo>
                  <a:cubicBezTo>
                    <a:pt x="2637" y="219"/>
                    <a:pt x="2756" y="147"/>
                    <a:pt x="2852" y="101"/>
                  </a:cubicBezTo>
                  <a:cubicBezTo>
                    <a:pt x="2948" y="55"/>
                    <a:pt x="2985" y="32"/>
                    <a:pt x="3097" y="16"/>
                  </a:cubicBezTo>
                  <a:cubicBezTo>
                    <a:pt x="3209" y="0"/>
                    <a:pt x="3325" y="1"/>
                    <a:pt x="3522" y="7"/>
                  </a:cubicBezTo>
                  <a:cubicBezTo>
                    <a:pt x="3719" y="13"/>
                    <a:pt x="3998" y="33"/>
                    <a:pt x="4277" y="54"/>
                  </a:cubicBezTo>
                </a:path>
              </a:pathLst>
            </a:custGeom>
            <a:noFill/>
            <a:ln w="57150" cmpd="sng">
              <a:solidFill>
                <a:srgbClr val="009900"/>
              </a:solidFill>
              <a:round/>
              <a:headEnd/>
              <a:tailEnd/>
            </a:ln>
          </p:spPr>
          <p:txBody>
            <a:bodyPr/>
            <a:lstStyle/>
            <a:p>
              <a:endParaRPr lang="en-US" dirty="0"/>
            </a:p>
          </p:txBody>
        </p:sp>
        <p:sp>
          <p:nvSpPr>
            <p:cNvPr id="8208" name="Freeform 13"/>
            <p:cNvSpPr>
              <a:spLocks/>
            </p:cNvSpPr>
            <p:nvPr/>
          </p:nvSpPr>
          <p:spPr bwMode="auto">
            <a:xfrm flipH="1">
              <a:off x="1238378" y="3414396"/>
              <a:ext cx="6745287" cy="1169987"/>
            </a:xfrm>
            <a:custGeom>
              <a:avLst/>
              <a:gdLst>
                <a:gd name="T0" fmla="*/ 0 w 4249"/>
                <a:gd name="T1" fmla="*/ 1103312 h 737"/>
                <a:gd name="T2" fmla="*/ 465137 w 4249"/>
                <a:gd name="T3" fmla="*/ 1147762 h 737"/>
                <a:gd name="T4" fmla="*/ 1123950 w 4249"/>
                <a:gd name="T5" fmla="*/ 968375 h 737"/>
                <a:gd name="T6" fmla="*/ 1949450 w 4249"/>
                <a:gd name="T7" fmla="*/ 757237 h 737"/>
                <a:gd name="T8" fmla="*/ 2698749 w 4249"/>
                <a:gd name="T9" fmla="*/ 458787 h 737"/>
                <a:gd name="T10" fmla="*/ 3222624 w 4249"/>
                <a:gd name="T11" fmla="*/ 112712 h 737"/>
                <a:gd name="T12" fmla="*/ 3748087 w 4249"/>
                <a:gd name="T13" fmla="*/ 38100 h 737"/>
                <a:gd name="T14" fmla="*/ 4706937 w 4249"/>
                <a:gd name="T15" fmla="*/ 7937 h 737"/>
                <a:gd name="T16" fmla="*/ 5576886 w 4249"/>
                <a:gd name="T17" fmla="*/ 7937 h 737"/>
                <a:gd name="T18" fmla="*/ 6086473 w 4249"/>
                <a:gd name="T19" fmla="*/ 53975 h 737"/>
                <a:gd name="T20" fmla="*/ 6745287 w 4249"/>
                <a:gd name="T21" fmla="*/ 98425 h 7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49"/>
                <a:gd name="T34" fmla="*/ 0 h 737"/>
                <a:gd name="T35" fmla="*/ 4249 w 4249"/>
                <a:gd name="T36" fmla="*/ 737 h 7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49" h="737">
                  <a:moveTo>
                    <a:pt x="0" y="695"/>
                  </a:moveTo>
                  <a:cubicBezTo>
                    <a:pt x="87" y="716"/>
                    <a:pt x="175" y="737"/>
                    <a:pt x="293" y="723"/>
                  </a:cubicBezTo>
                  <a:cubicBezTo>
                    <a:pt x="411" y="709"/>
                    <a:pt x="552" y="651"/>
                    <a:pt x="708" y="610"/>
                  </a:cubicBezTo>
                  <a:cubicBezTo>
                    <a:pt x="864" y="569"/>
                    <a:pt x="1063" y="530"/>
                    <a:pt x="1228" y="477"/>
                  </a:cubicBezTo>
                  <a:cubicBezTo>
                    <a:pt x="1393" y="424"/>
                    <a:pt x="1566" y="357"/>
                    <a:pt x="1700" y="289"/>
                  </a:cubicBezTo>
                  <a:cubicBezTo>
                    <a:pt x="1834" y="221"/>
                    <a:pt x="1920" y="115"/>
                    <a:pt x="2030" y="71"/>
                  </a:cubicBezTo>
                  <a:cubicBezTo>
                    <a:pt x="2140" y="27"/>
                    <a:pt x="2205" y="35"/>
                    <a:pt x="2361" y="24"/>
                  </a:cubicBezTo>
                  <a:cubicBezTo>
                    <a:pt x="2517" y="13"/>
                    <a:pt x="2773" y="8"/>
                    <a:pt x="2965" y="5"/>
                  </a:cubicBezTo>
                  <a:cubicBezTo>
                    <a:pt x="3157" y="2"/>
                    <a:pt x="3368" y="0"/>
                    <a:pt x="3513" y="5"/>
                  </a:cubicBezTo>
                  <a:cubicBezTo>
                    <a:pt x="3658" y="10"/>
                    <a:pt x="3711" y="24"/>
                    <a:pt x="3834" y="34"/>
                  </a:cubicBezTo>
                  <a:cubicBezTo>
                    <a:pt x="3957" y="44"/>
                    <a:pt x="4103" y="53"/>
                    <a:pt x="4249" y="62"/>
                  </a:cubicBezTo>
                </a:path>
              </a:pathLst>
            </a:custGeom>
            <a:noFill/>
            <a:ln w="57150" cmpd="sng">
              <a:solidFill>
                <a:schemeClr val="accent2"/>
              </a:solidFill>
              <a:round/>
              <a:headEnd/>
              <a:tailEnd/>
            </a:ln>
          </p:spPr>
          <p:txBody>
            <a:bodyPr/>
            <a:lstStyle/>
            <a:p>
              <a:endParaRPr lang="en-US" dirty="0"/>
            </a:p>
          </p:txBody>
        </p:sp>
        <p:sp>
          <p:nvSpPr>
            <p:cNvPr id="8209" name="Freeform 15"/>
            <p:cNvSpPr>
              <a:spLocks/>
            </p:cNvSpPr>
            <p:nvPr/>
          </p:nvSpPr>
          <p:spPr bwMode="auto">
            <a:xfrm flipH="1">
              <a:off x="1208215" y="3258821"/>
              <a:ext cx="6805613" cy="719137"/>
            </a:xfrm>
            <a:custGeom>
              <a:avLst/>
              <a:gdLst>
                <a:gd name="T0" fmla="*/ 6805613 w 4287"/>
                <a:gd name="T1" fmla="*/ 179387 h 453"/>
                <a:gd name="T2" fmla="*/ 5530849 w 4287"/>
                <a:gd name="T3" fmla="*/ 133350 h 453"/>
                <a:gd name="T4" fmla="*/ 4122737 w 4287"/>
                <a:gd name="T5" fmla="*/ 88900 h 453"/>
                <a:gd name="T6" fmla="*/ 3508375 w 4287"/>
                <a:gd name="T7" fmla="*/ 104775 h 453"/>
                <a:gd name="T8" fmla="*/ 3073400 w 4287"/>
                <a:gd name="T9" fmla="*/ 14287 h 453"/>
                <a:gd name="T10" fmla="*/ 2593975 w 4287"/>
                <a:gd name="T11" fmla="*/ 14287 h 453"/>
                <a:gd name="T12" fmla="*/ 1979613 w 4287"/>
                <a:gd name="T13" fmla="*/ 44450 h 453"/>
                <a:gd name="T14" fmla="*/ 1514475 w 4287"/>
                <a:gd name="T15" fmla="*/ 163512 h 453"/>
                <a:gd name="T16" fmla="*/ 1258887 w 4287"/>
                <a:gd name="T17" fmla="*/ 223837 h 453"/>
                <a:gd name="T18" fmla="*/ 944563 w 4287"/>
                <a:gd name="T19" fmla="*/ 433387 h 453"/>
                <a:gd name="T20" fmla="*/ 509587 w 4287"/>
                <a:gd name="T21" fmla="*/ 614362 h 453"/>
                <a:gd name="T22" fmla="*/ 0 w 4287"/>
                <a:gd name="T23" fmla="*/ 719137 h 45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287"/>
                <a:gd name="T37" fmla="*/ 0 h 453"/>
                <a:gd name="T38" fmla="*/ 4287 w 4287"/>
                <a:gd name="T39" fmla="*/ 453 h 45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287" h="453">
                  <a:moveTo>
                    <a:pt x="4287" y="113"/>
                  </a:moveTo>
                  <a:cubicBezTo>
                    <a:pt x="4026" y="103"/>
                    <a:pt x="3766" y="93"/>
                    <a:pt x="3484" y="84"/>
                  </a:cubicBezTo>
                  <a:cubicBezTo>
                    <a:pt x="3202" y="75"/>
                    <a:pt x="2809" y="59"/>
                    <a:pt x="2597" y="56"/>
                  </a:cubicBezTo>
                  <a:cubicBezTo>
                    <a:pt x="2385" y="53"/>
                    <a:pt x="2320" y="74"/>
                    <a:pt x="2210" y="66"/>
                  </a:cubicBezTo>
                  <a:cubicBezTo>
                    <a:pt x="2100" y="58"/>
                    <a:pt x="2032" y="18"/>
                    <a:pt x="1936" y="9"/>
                  </a:cubicBezTo>
                  <a:cubicBezTo>
                    <a:pt x="1840" y="0"/>
                    <a:pt x="1749" y="6"/>
                    <a:pt x="1634" y="9"/>
                  </a:cubicBezTo>
                  <a:cubicBezTo>
                    <a:pt x="1519" y="12"/>
                    <a:pt x="1360" y="12"/>
                    <a:pt x="1247" y="28"/>
                  </a:cubicBezTo>
                  <a:cubicBezTo>
                    <a:pt x="1134" y="44"/>
                    <a:pt x="1030" y="84"/>
                    <a:pt x="954" y="103"/>
                  </a:cubicBezTo>
                  <a:cubicBezTo>
                    <a:pt x="878" y="122"/>
                    <a:pt x="853" y="113"/>
                    <a:pt x="793" y="141"/>
                  </a:cubicBezTo>
                  <a:cubicBezTo>
                    <a:pt x="733" y="169"/>
                    <a:pt x="674" y="232"/>
                    <a:pt x="595" y="273"/>
                  </a:cubicBezTo>
                  <a:cubicBezTo>
                    <a:pt x="516" y="314"/>
                    <a:pt x="420" y="357"/>
                    <a:pt x="321" y="387"/>
                  </a:cubicBezTo>
                  <a:cubicBezTo>
                    <a:pt x="222" y="417"/>
                    <a:pt x="111" y="435"/>
                    <a:pt x="0" y="453"/>
                  </a:cubicBezTo>
                </a:path>
              </a:pathLst>
            </a:custGeom>
            <a:noFill/>
            <a:ln w="57150" cmpd="sng">
              <a:solidFill>
                <a:srgbClr val="FF9900"/>
              </a:solidFill>
              <a:round/>
              <a:headEnd/>
              <a:tailEnd/>
            </a:ln>
          </p:spPr>
          <p:txBody>
            <a:bodyPr/>
            <a:lstStyle/>
            <a:p>
              <a:endParaRPr lang="en-US" dirty="0"/>
            </a:p>
          </p:txBody>
        </p:sp>
        <p:sp>
          <p:nvSpPr>
            <p:cNvPr id="8210" name="Freeform 16"/>
            <p:cNvSpPr>
              <a:spLocks/>
            </p:cNvSpPr>
            <p:nvPr/>
          </p:nvSpPr>
          <p:spPr bwMode="auto">
            <a:xfrm flipH="1">
              <a:off x="1178052" y="3128646"/>
              <a:ext cx="6805612" cy="249237"/>
            </a:xfrm>
            <a:custGeom>
              <a:avLst/>
              <a:gdLst>
                <a:gd name="T0" fmla="*/ 0 w 4287"/>
                <a:gd name="T1" fmla="*/ 128587 h 157"/>
                <a:gd name="T2" fmla="*/ 495300 w 4287"/>
                <a:gd name="T3" fmla="*/ 84137 h 157"/>
                <a:gd name="T4" fmla="*/ 1589087 w 4287"/>
                <a:gd name="T5" fmla="*/ 9525 h 157"/>
                <a:gd name="T6" fmla="*/ 2608262 w 4287"/>
                <a:gd name="T7" fmla="*/ 23812 h 157"/>
                <a:gd name="T8" fmla="*/ 3582987 w 4287"/>
                <a:gd name="T9" fmla="*/ 114300 h 157"/>
                <a:gd name="T10" fmla="*/ 4632324 w 4287"/>
                <a:gd name="T11" fmla="*/ 144462 h 157"/>
                <a:gd name="T12" fmla="*/ 5621336 w 4287"/>
                <a:gd name="T13" fmla="*/ 188912 h 157"/>
                <a:gd name="T14" fmla="*/ 5981698 w 4287"/>
                <a:gd name="T15" fmla="*/ 174625 h 157"/>
                <a:gd name="T16" fmla="*/ 6805612 w 4287"/>
                <a:gd name="T17" fmla="*/ 249237 h 1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287"/>
                <a:gd name="T28" fmla="*/ 0 h 157"/>
                <a:gd name="T29" fmla="*/ 4287 w 4287"/>
                <a:gd name="T30" fmla="*/ 157 h 15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287" h="157">
                  <a:moveTo>
                    <a:pt x="0" y="81"/>
                  </a:moveTo>
                  <a:cubicBezTo>
                    <a:pt x="72" y="73"/>
                    <a:pt x="145" y="66"/>
                    <a:pt x="312" y="53"/>
                  </a:cubicBezTo>
                  <a:cubicBezTo>
                    <a:pt x="479" y="40"/>
                    <a:pt x="779" y="12"/>
                    <a:pt x="1001" y="6"/>
                  </a:cubicBezTo>
                  <a:cubicBezTo>
                    <a:pt x="1223" y="0"/>
                    <a:pt x="1434" y="4"/>
                    <a:pt x="1643" y="15"/>
                  </a:cubicBezTo>
                  <a:cubicBezTo>
                    <a:pt x="1852" y="26"/>
                    <a:pt x="2045" y="59"/>
                    <a:pt x="2257" y="72"/>
                  </a:cubicBezTo>
                  <a:cubicBezTo>
                    <a:pt x="2469" y="85"/>
                    <a:pt x="2704" y="83"/>
                    <a:pt x="2918" y="91"/>
                  </a:cubicBezTo>
                  <a:cubicBezTo>
                    <a:pt x="3132" y="99"/>
                    <a:pt x="3399" y="116"/>
                    <a:pt x="3541" y="119"/>
                  </a:cubicBezTo>
                  <a:cubicBezTo>
                    <a:pt x="3683" y="122"/>
                    <a:pt x="3644" y="104"/>
                    <a:pt x="3768" y="110"/>
                  </a:cubicBezTo>
                  <a:cubicBezTo>
                    <a:pt x="3892" y="116"/>
                    <a:pt x="4202" y="149"/>
                    <a:pt x="4287" y="157"/>
                  </a:cubicBezTo>
                </a:path>
              </a:pathLst>
            </a:custGeom>
            <a:noFill/>
            <a:ln w="57150" cmpd="sng">
              <a:solidFill>
                <a:srgbClr val="A500CC"/>
              </a:solidFill>
              <a:round/>
              <a:headEnd/>
              <a:tailEnd/>
            </a:ln>
          </p:spPr>
          <p:txBody>
            <a:bodyPr/>
            <a:lstStyle/>
            <a:p>
              <a:endParaRPr lang="en-US" dirty="0"/>
            </a:p>
          </p:txBody>
        </p:sp>
        <p:sp>
          <p:nvSpPr>
            <p:cNvPr id="8211" name="Freeform 18"/>
            <p:cNvSpPr>
              <a:spLocks/>
            </p:cNvSpPr>
            <p:nvPr/>
          </p:nvSpPr>
          <p:spPr bwMode="auto">
            <a:xfrm flipH="1">
              <a:off x="5862764" y="4995546"/>
              <a:ext cx="581025" cy="9525"/>
            </a:xfrm>
            <a:custGeom>
              <a:avLst/>
              <a:gdLst>
                <a:gd name="T0" fmla="*/ 0 w 366"/>
                <a:gd name="T1" fmla="*/ 9525 h 6"/>
                <a:gd name="T2" fmla="*/ 581025 w 366"/>
                <a:gd name="T3" fmla="*/ 0 h 6"/>
                <a:gd name="T4" fmla="*/ 0 60000 65536"/>
                <a:gd name="T5" fmla="*/ 0 60000 65536"/>
                <a:gd name="T6" fmla="*/ 0 w 366"/>
                <a:gd name="T7" fmla="*/ 0 h 6"/>
                <a:gd name="T8" fmla="*/ 366 w 366"/>
                <a:gd name="T9" fmla="*/ 6 h 6"/>
              </a:gdLst>
              <a:ahLst/>
              <a:cxnLst>
                <a:cxn ang="T4">
                  <a:pos x="T0" y="T1"/>
                </a:cxn>
                <a:cxn ang="T5">
                  <a:pos x="T2" y="T3"/>
                </a:cxn>
              </a:cxnLst>
              <a:rect l="T6" t="T7" r="T8" b="T9"/>
              <a:pathLst>
                <a:path w="366" h="6">
                  <a:moveTo>
                    <a:pt x="0" y="6"/>
                  </a:moveTo>
                  <a:cubicBezTo>
                    <a:pt x="0" y="6"/>
                    <a:pt x="183" y="3"/>
                    <a:pt x="366"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2" name="Freeform 22"/>
            <p:cNvSpPr>
              <a:spLocks/>
            </p:cNvSpPr>
            <p:nvPr/>
          </p:nvSpPr>
          <p:spPr bwMode="auto">
            <a:xfrm flipH="1">
              <a:off x="1671765" y="4119245"/>
              <a:ext cx="447675" cy="161925"/>
            </a:xfrm>
            <a:custGeom>
              <a:avLst/>
              <a:gdLst>
                <a:gd name="T0" fmla="*/ 0 w 282"/>
                <a:gd name="T1" fmla="*/ 161925 h 102"/>
                <a:gd name="T2" fmla="*/ 266700 w 282"/>
                <a:gd name="T3" fmla="*/ 28575 h 102"/>
                <a:gd name="T4" fmla="*/ 447675 w 282"/>
                <a:gd name="T5" fmla="*/ 0 h 102"/>
                <a:gd name="T6" fmla="*/ 0 60000 65536"/>
                <a:gd name="T7" fmla="*/ 0 60000 65536"/>
                <a:gd name="T8" fmla="*/ 0 60000 65536"/>
                <a:gd name="T9" fmla="*/ 0 w 282"/>
                <a:gd name="T10" fmla="*/ 0 h 102"/>
                <a:gd name="T11" fmla="*/ 282 w 282"/>
                <a:gd name="T12" fmla="*/ 102 h 102"/>
              </a:gdLst>
              <a:ahLst/>
              <a:cxnLst>
                <a:cxn ang="T6">
                  <a:pos x="T0" y="T1"/>
                </a:cxn>
                <a:cxn ang="T7">
                  <a:pos x="T2" y="T3"/>
                </a:cxn>
                <a:cxn ang="T8">
                  <a:pos x="T4" y="T5"/>
                </a:cxn>
              </a:cxnLst>
              <a:rect l="T9" t="T10" r="T11" b="T12"/>
              <a:pathLst>
                <a:path w="282" h="102">
                  <a:moveTo>
                    <a:pt x="0" y="102"/>
                  </a:moveTo>
                  <a:cubicBezTo>
                    <a:pt x="60" y="68"/>
                    <a:pt x="121" y="35"/>
                    <a:pt x="168" y="18"/>
                  </a:cubicBezTo>
                  <a:cubicBezTo>
                    <a:pt x="215" y="1"/>
                    <a:pt x="248" y="0"/>
                    <a:pt x="282"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3" name="Freeform 23"/>
            <p:cNvSpPr>
              <a:spLocks/>
            </p:cNvSpPr>
            <p:nvPr/>
          </p:nvSpPr>
          <p:spPr bwMode="auto">
            <a:xfrm flipH="1">
              <a:off x="1462215" y="4004944"/>
              <a:ext cx="428625" cy="66675"/>
            </a:xfrm>
            <a:custGeom>
              <a:avLst/>
              <a:gdLst>
                <a:gd name="T0" fmla="*/ 0 w 270"/>
                <a:gd name="T1" fmla="*/ 66675 h 42"/>
                <a:gd name="T2" fmla="*/ 200025 w 270"/>
                <a:gd name="T3" fmla="*/ 19050 h 42"/>
                <a:gd name="T4" fmla="*/ 428625 w 270"/>
                <a:gd name="T5" fmla="*/ 0 h 42"/>
                <a:gd name="T6" fmla="*/ 0 60000 65536"/>
                <a:gd name="T7" fmla="*/ 0 60000 65536"/>
                <a:gd name="T8" fmla="*/ 0 60000 65536"/>
                <a:gd name="T9" fmla="*/ 0 w 270"/>
                <a:gd name="T10" fmla="*/ 0 h 42"/>
                <a:gd name="T11" fmla="*/ 270 w 270"/>
                <a:gd name="T12" fmla="*/ 42 h 42"/>
              </a:gdLst>
              <a:ahLst/>
              <a:cxnLst>
                <a:cxn ang="T6">
                  <a:pos x="T0" y="T1"/>
                </a:cxn>
                <a:cxn ang="T7">
                  <a:pos x="T2" y="T3"/>
                </a:cxn>
                <a:cxn ang="T8">
                  <a:pos x="T4" y="T5"/>
                </a:cxn>
              </a:cxnLst>
              <a:rect l="T9" t="T10" r="T11" b="T12"/>
              <a:pathLst>
                <a:path w="270" h="42">
                  <a:moveTo>
                    <a:pt x="0" y="42"/>
                  </a:moveTo>
                  <a:cubicBezTo>
                    <a:pt x="40" y="30"/>
                    <a:pt x="81" y="19"/>
                    <a:pt x="126" y="12"/>
                  </a:cubicBezTo>
                  <a:cubicBezTo>
                    <a:pt x="171" y="5"/>
                    <a:pt x="220" y="2"/>
                    <a:pt x="270"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4" name="Freeform 24"/>
            <p:cNvSpPr>
              <a:spLocks/>
            </p:cNvSpPr>
            <p:nvPr/>
          </p:nvSpPr>
          <p:spPr bwMode="auto">
            <a:xfrm flipH="1">
              <a:off x="1290764" y="3881119"/>
              <a:ext cx="400050" cy="19050"/>
            </a:xfrm>
            <a:custGeom>
              <a:avLst/>
              <a:gdLst>
                <a:gd name="T0" fmla="*/ 0 w 252"/>
                <a:gd name="T1" fmla="*/ 19050 h 12"/>
                <a:gd name="T2" fmla="*/ 247650 w 252"/>
                <a:gd name="T3" fmla="*/ 9525 h 12"/>
                <a:gd name="T4" fmla="*/ 400050 w 252"/>
                <a:gd name="T5" fmla="*/ 0 h 12"/>
                <a:gd name="T6" fmla="*/ 0 60000 65536"/>
                <a:gd name="T7" fmla="*/ 0 60000 65536"/>
                <a:gd name="T8" fmla="*/ 0 60000 65536"/>
                <a:gd name="T9" fmla="*/ 0 w 252"/>
                <a:gd name="T10" fmla="*/ 0 h 12"/>
                <a:gd name="T11" fmla="*/ 252 w 252"/>
                <a:gd name="T12" fmla="*/ 12 h 12"/>
              </a:gdLst>
              <a:ahLst/>
              <a:cxnLst>
                <a:cxn ang="T6">
                  <a:pos x="T0" y="T1"/>
                </a:cxn>
                <a:cxn ang="T7">
                  <a:pos x="T2" y="T3"/>
                </a:cxn>
                <a:cxn ang="T8">
                  <a:pos x="T4" y="T5"/>
                </a:cxn>
              </a:cxnLst>
              <a:rect l="T9" t="T10" r="T11" b="T12"/>
              <a:pathLst>
                <a:path w="252" h="12">
                  <a:moveTo>
                    <a:pt x="0" y="12"/>
                  </a:moveTo>
                  <a:lnTo>
                    <a:pt x="156" y="6"/>
                  </a:lnTo>
                  <a:lnTo>
                    <a:pt x="252" y="0"/>
                  </a:lnTo>
                </a:path>
              </a:pathLst>
            </a:custGeom>
            <a:noFill/>
            <a:ln w="38100" cmpd="sng">
              <a:solidFill>
                <a:srgbClr val="FF0000"/>
              </a:solidFill>
              <a:round/>
              <a:headEnd type="none" w="med" len="med"/>
              <a:tailEnd type="triangle" w="med" len="med"/>
            </a:ln>
          </p:spPr>
          <p:txBody>
            <a:bodyPr/>
            <a:lstStyle/>
            <a:p>
              <a:endParaRPr lang="en-US" dirty="0"/>
            </a:p>
          </p:txBody>
        </p:sp>
        <p:sp>
          <p:nvSpPr>
            <p:cNvPr id="8215" name="Freeform 25"/>
            <p:cNvSpPr>
              <a:spLocks/>
            </p:cNvSpPr>
            <p:nvPr/>
          </p:nvSpPr>
          <p:spPr bwMode="auto">
            <a:xfrm flipH="1">
              <a:off x="2576639" y="4519295"/>
              <a:ext cx="533400" cy="257175"/>
            </a:xfrm>
            <a:custGeom>
              <a:avLst/>
              <a:gdLst>
                <a:gd name="T0" fmla="*/ 533400 w 336"/>
                <a:gd name="T1" fmla="*/ 0 h 162"/>
                <a:gd name="T2" fmla="*/ 314325 w 336"/>
                <a:gd name="T3" fmla="*/ 142875 h 162"/>
                <a:gd name="T4" fmla="*/ 0 w 336"/>
                <a:gd name="T5" fmla="*/ 257175 h 162"/>
                <a:gd name="T6" fmla="*/ 0 60000 65536"/>
                <a:gd name="T7" fmla="*/ 0 60000 65536"/>
                <a:gd name="T8" fmla="*/ 0 60000 65536"/>
                <a:gd name="T9" fmla="*/ 0 w 336"/>
                <a:gd name="T10" fmla="*/ 0 h 162"/>
                <a:gd name="T11" fmla="*/ 336 w 336"/>
                <a:gd name="T12" fmla="*/ 162 h 162"/>
              </a:gdLst>
              <a:ahLst/>
              <a:cxnLst>
                <a:cxn ang="T6">
                  <a:pos x="T0" y="T1"/>
                </a:cxn>
                <a:cxn ang="T7">
                  <a:pos x="T2" y="T3"/>
                </a:cxn>
                <a:cxn ang="T8">
                  <a:pos x="T4" y="T5"/>
                </a:cxn>
              </a:cxnLst>
              <a:rect l="T9" t="T10" r="T11" b="T12"/>
              <a:pathLst>
                <a:path w="336" h="162">
                  <a:moveTo>
                    <a:pt x="336" y="0"/>
                  </a:moveTo>
                  <a:cubicBezTo>
                    <a:pt x="295" y="31"/>
                    <a:pt x="254" y="63"/>
                    <a:pt x="198" y="90"/>
                  </a:cubicBezTo>
                  <a:cubicBezTo>
                    <a:pt x="142" y="117"/>
                    <a:pt x="71" y="139"/>
                    <a:pt x="0" y="162"/>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6" name="Freeform 26"/>
            <p:cNvSpPr>
              <a:spLocks/>
            </p:cNvSpPr>
            <p:nvPr/>
          </p:nvSpPr>
          <p:spPr bwMode="auto">
            <a:xfrm flipH="1">
              <a:off x="3424364" y="4585969"/>
              <a:ext cx="704850" cy="171450"/>
            </a:xfrm>
            <a:custGeom>
              <a:avLst/>
              <a:gdLst>
                <a:gd name="T0" fmla="*/ 704850 w 444"/>
                <a:gd name="T1" fmla="*/ 0 h 108"/>
                <a:gd name="T2" fmla="*/ 400050 w 444"/>
                <a:gd name="T3" fmla="*/ 95250 h 108"/>
                <a:gd name="T4" fmla="*/ 171450 w 444"/>
                <a:gd name="T5" fmla="*/ 95250 h 108"/>
                <a:gd name="T6" fmla="*/ 0 w 444"/>
                <a:gd name="T7" fmla="*/ 171450 h 108"/>
                <a:gd name="T8" fmla="*/ 0 60000 65536"/>
                <a:gd name="T9" fmla="*/ 0 60000 65536"/>
                <a:gd name="T10" fmla="*/ 0 60000 65536"/>
                <a:gd name="T11" fmla="*/ 0 60000 65536"/>
                <a:gd name="T12" fmla="*/ 0 w 444"/>
                <a:gd name="T13" fmla="*/ 0 h 108"/>
                <a:gd name="T14" fmla="*/ 444 w 444"/>
                <a:gd name="T15" fmla="*/ 108 h 108"/>
              </a:gdLst>
              <a:ahLst/>
              <a:cxnLst>
                <a:cxn ang="T8">
                  <a:pos x="T0" y="T1"/>
                </a:cxn>
                <a:cxn ang="T9">
                  <a:pos x="T2" y="T3"/>
                </a:cxn>
                <a:cxn ang="T10">
                  <a:pos x="T4" y="T5"/>
                </a:cxn>
                <a:cxn ang="T11">
                  <a:pos x="T6" y="T7"/>
                </a:cxn>
              </a:cxnLst>
              <a:rect l="T12" t="T13" r="T14" b="T15"/>
              <a:pathLst>
                <a:path w="444" h="108">
                  <a:moveTo>
                    <a:pt x="444" y="0"/>
                  </a:moveTo>
                  <a:cubicBezTo>
                    <a:pt x="376" y="25"/>
                    <a:pt x="308" y="50"/>
                    <a:pt x="252" y="60"/>
                  </a:cubicBezTo>
                  <a:cubicBezTo>
                    <a:pt x="196" y="70"/>
                    <a:pt x="150" y="52"/>
                    <a:pt x="108" y="60"/>
                  </a:cubicBezTo>
                  <a:cubicBezTo>
                    <a:pt x="66" y="68"/>
                    <a:pt x="33" y="88"/>
                    <a:pt x="0" y="108"/>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7" name="Freeform 27"/>
            <p:cNvSpPr>
              <a:spLocks/>
            </p:cNvSpPr>
            <p:nvPr/>
          </p:nvSpPr>
          <p:spPr bwMode="auto">
            <a:xfrm flipH="1">
              <a:off x="4367340" y="4605021"/>
              <a:ext cx="742950" cy="276225"/>
            </a:xfrm>
            <a:custGeom>
              <a:avLst/>
              <a:gdLst>
                <a:gd name="T0" fmla="*/ 742950 w 468"/>
                <a:gd name="T1" fmla="*/ 0 h 174"/>
                <a:gd name="T2" fmla="*/ 409575 w 468"/>
                <a:gd name="T3" fmla="*/ 114300 h 174"/>
                <a:gd name="T4" fmla="*/ 0 w 468"/>
                <a:gd name="T5" fmla="*/ 276225 h 174"/>
                <a:gd name="T6" fmla="*/ 0 60000 65536"/>
                <a:gd name="T7" fmla="*/ 0 60000 65536"/>
                <a:gd name="T8" fmla="*/ 0 60000 65536"/>
                <a:gd name="T9" fmla="*/ 0 w 468"/>
                <a:gd name="T10" fmla="*/ 0 h 174"/>
                <a:gd name="T11" fmla="*/ 468 w 468"/>
                <a:gd name="T12" fmla="*/ 174 h 174"/>
              </a:gdLst>
              <a:ahLst/>
              <a:cxnLst>
                <a:cxn ang="T6">
                  <a:pos x="T0" y="T1"/>
                </a:cxn>
                <a:cxn ang="T7">
                  <a:pos x="T2" y="T3"/>
                </a:cxn>
                <a:cxn ang="T8">
                  <a:pos x="T4" y="T5"/>
                </a:cxn>
              </a:cxnLst>
              <a:rect l="T9" t="T10" r="T11" b="T12"/>
              <a:pathLst>
                <a:path w="468" h="174">
                  <a:moveTo>
                    <a:pt x="468" y="0"/>
                  </a:moveTo>
                  <a:cubicBezTo>
                    <a:pt x="402" y="21"/>
                    <a:pt x="336" y="43"/>
                    <a:pt x="258" y="72"/>
                  </a:cubicBezTo>
                  <a:cubicBezTo>
                    <a:pt x="180" y="101"/>
                    <a:pt x="90" y="137"/>
                    <a:pt x="0" y="174"/>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8" name="Freeform 28"/>
            <p:cNvSpPr>
              <a:spLocks/>
            </p:cNvSpPr>
            <p:nvPr/>
          </p:nvSpPr>
          <p:spPr bwMode="auto">
            <a:xfrm flipH="1">
              <a:off x="2624264" y="3681094"/>
              <a:ext cx="704850" cy="133350"/>
            </a:xfrm>
            <a:custGeom>
              <a:avLst/>
              <a:gdLst>
                <a:gd name="T0" fmla="*/ 0 w 444"/>
                <a:gd name="T1" fmla="*/ 133350 h 84"/>
                <a:gd name="T2" fmla="*/ 228600 w 444"/>
                <a:gd name="T3" fmla="*/ 66675 h 84"/>
                <a:gd name="T4" fmla="*/ 704850 w 444"/>
                <a:gd name="T5" fmla="*/ 0 h 84"/>
                <a:gd name="T6" fmla="*/ 0 60000 65536"/>
                <a:gd name="T7" fmla="*/ 0 60000 65536"/>
                <a:gd name="T8" fmla="*/ 0 60000 65536"/>
                <a:gd name="T9" fmla="*/ 0 w 444"/>
                <a:gd name="T10" fmla="*/ 0 h 84"/>
                <a:gd name="T11" fmla="*/ 444 w 444"/>
                <a:gd name="T12" fmla="*/ 84 h 84"/>
              </a:gdLst>
              <a:ahLst/>
              <a:cxnLst>
                <a:cxn ang="T6">
                  <a:pos x="T0" y="T1"/>
                </a:cxn>
                <a:cxn ang="T7">
                  <a:pos x="T2" y="T3"/>
                </a:cxn>
                <a:cxn ang="T8">
                  <a:pos x="T4" y="T5"/>
                </a:cxn>
              </a:cxnLst>
              <a:rect l="T9" t="T10" r="T11" b="T12"/>
              <a:pathLst>
                <a:path w="444" h="84">
                  <a:moveTo>
                    <a:pt x="0" y="84"/>
                  </a:moveTo>
                  <a:cubicBezTo>
                    <a:pt x="35" y="70"/>
                    <a:pt x="70" y="56"/>
                    <a:pt x="144" y="42"/>
                  </a:cubicBezTo>
                  <a:cubicBezTo>
                    <a:pt x="218" y="28"/>
                    <a:pt x="331" y="14"/>
                    <a:pt x="444"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19" name="Freeform 29"/>
            <p:cNvSpPr>
              <a:spLocks/>
            </p:cNvSpPr>
            <p:nvPr/>
          </p:nvSpPr>
          <p:spPr bwMode="auto">
            <a:xfrm flipH="1">
              <a:off x="1662239" y="3728719"/>
              <a:ext cx="914400" cy="57150"/>
            </a:xfrm>
            <a:custGeom>
              <a:avLst/>
              <a:gdLst>
                <a:gd name="T0" fmla="*/ 0 w 576"/>
                <a:gd name="T1" fmla="*/ 57150 h 36"/>
                <a:gd name="T2" fmla="*/ 457200 w 576"/>
                <a:gd name="T3" fmla="*/ 9525 h 36"/>
                <a:gd name="T4" fmla="*/ 914400 w 576"/>
                <a:gd name="T5" fmla="*/ 0 h 36"/>
                <a:gd name="T6" fmla="*/ 0 60000 65536"/>
                <a:gd name="T7" fmla="*/ 0 60000 65536"/>
                <a:gd name="T8" fmla="*/ 0 60000 65536"/>
                <a:gd name="T9" fmla="*/ 0 w 576"/>
                <a:gd name="T10" fmla="*/ 0 h 36"/>
                <a:gd name="T11" fmla="*/ 576 w 576"/>
                <a:gd name="T12" fmla="*/ 36 h 36"/>
              </a:gdLst>
              <a:ahLst/>
              <a:cxnLst>
                <a:cxn ang="T6">
                  <a:pos x="T0" y="T1"/>
                </a:cxn>
                <a:cxn ang="T7">
                  <a:pos x="T2" y="T3"/>
                </a:cxn>
                <a:cxn ang="T8">
                  <a:pos x="T4" y="T5"/>
                </a:cxn>
              </a:cxnLst>
              <a:rect l="T9" t="T10" r="T11" b="T12"/>
              <a:pathLst>
                <a:path w="576" h="36">
                  <a:moveTo>
                    <a:pt x="0" y="36"/>
                  </a:moveTo>
                  <a:lnTo>
                    <a:pt x="288" y="6"/>
                  </a:lnTo>
                  <a:lnTo>
                    <a:pt x="576" y="0"/>
                  </a:lnTo>
                </a:path>
              </a:pathLst>
            </a:custGeom>
            <a:noFill/>
            <a:ln w="38100" cmpd="sng">
              <a:solidFill>
                <a:srgbClr val="FF0000"/>
              </a:solidFill>
              <a:round/>
              <a:headEnd type="none" w="med" len="med"/>
              <a:tailEnd type="triangle" w="med" len="med"/>
            </a:ln>
          </p:spPr>
          <p:txBody>
            <a:bodyPr/>
            <a:lstStyle/>
            <a:p>
              <a:endParaRPr lang="en-US" dirty="0"/>
            </a:p>
          </p:txBody>
        </p:sp>
        <p:sp>
          <p:nvSpPr>
            <p:cNvPr id="8220" name="Freeform 30"/>
            <p:cNvSpPr>
              <a:spLocks/>
            </p:cNvSpPr>
            <p:nvPr/>
          </p:nvSpPr>
          <p:spPr bwMode="auto">
            <a:xfrm flipH="1">
              <a:off x="3386264" y="3690621"/>
              <a:ext cx="476250" cy="123825"/>
            </a:xfrm>
            <a:custGeom>
              <a:avLst/>
              <a:gdLst>
                <a:gd name="T0" fmla="*/ 0 w 300"/>
                <a:gd name="T1" fmla="*/ 123825 h 78"/>
                <a:gd name="T2" fmla="*/ 247650 w 300"/>
                <a:gd name="T3" fmla="*/ 28575 h 78"/>
                <a:gd name="T4" fmla="*/ 476250 w 300"/>
                <a:gd name="T5" fmla="*/ 0 h 78"/>
                <a:gd name="T6" fmla="*/ 0 60000 65536"/>
                <a:gd name="T7" fmla="*/ 0 60000 65536"/>
                <a:gd name="T8" fmla="*/ 0 60000 65536"/>
                <a:gd name="T9" fmla="*/ 0 w 300"/>
                <a:gd name="T10" fmla="*/ 0 h 78"/>
                <a:gd name="T11" fmla="*/ 300 w 300"/>
                <a:gd name="T12" fmla="*/ 78 h 78"/>
              </a:gdLst>
              <a:ahLst/>
              <a:cxnLst>
                <a:cxn ang="T6">
                  <a:pos x="T0" y="T1"/>
                </a:cxn>
                <a:cxn ang="T7">
                  <a:pos x="T2" y="T3"/>
                </a:cxn>
                <a:cxn ang="T8">
                  <a:pos x="T4" y="T5"/>
                </a:cxn>
              </a:cxnLst>
              <a:rect l="T9" t="T10" r="T11" b="T12"/>
              <a:pathLst>
                <a:path w="300" h="78">
                  <a:moveTo>
                    <a:pt x="0" y="78"/>
                  </a:moveTo>
                  <a:cubicBezTo>
                    <a:pt x="53" y="54"/>
                    <a:pt x="106" y="31"/>
                    <a:pt x="156" y="18"/>
                  </a:cubicBezTo>
                  <a:cubicBezTo>
                    <a:pt x="206" y="5"/>
                    <a:pt x="253" y="2"/>
                    <a:pt x="300"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1" name="Freeform 31"/>
            <p:cNvSpPr>
              <a:spLocks/>
            </p:cNvSpPr>
            <p:nvPr/>
          </p:nvSpPr>
          <p:spPr bwMode="auto">
            <a:xfrm flipH="1">
              <a:off x="4576890" y="4347844"/>
              <a:ext cx="495300" cy="238125"/>
            </a:xfrm>
            <a:custGeom>
              <a:avLst/>
              <a:gdLst>
                <a:gd name="T0" fmla="*/ 495300 w 312"/>
                <a:gd name="T1" fmla="*/ 0 h 150"/>
                <a:gd name="T2" fmla="*/ 276225 w 312"/>
                <a:gd name="T3" fmla="*/ 123825 h 150"/>
                <a:gd name="T4" fmla="*/ 0 w 312"/>
                <a:gd name="T5" fmla="*/ 238125 h 150"/>
                <a:gd name="T6" fmla="*/ 0 60000 65536"/>
                <a:gd name="T7" fmla="*/ 0 60000 65536"/>
                <a:gd name="T8" fmla="*/ 0 60000 65536"/>
                <a:gd name="T9" fmla="*/ 0 w 312"/>
                <a:gd name="T10" fmla="*/ 0 h 150"/>
                <a:gd name="T11" fmla="*/ 312 w 312"/>
                <a:gd name="T12" fmla="*/ 150 h 150"/>
              </a:gdLst>
              <a:ahLst/>
              <a:cxnLst>
                <a:cxn ang="T6">
                  <a:pos x="T0" y="T1"/>
                </a:cxn>
                <a:cxn ang="T7">
                  <a:pos x="T2" y="T3"/>
                </a:cxn>
                <a:cxn ang="T8">
                  <a:pos x="T4" y="T5"/>
                </a:cxn>
              </a:cxnLst>
              <a:rect l="T9" t="T10" r="T11" b="T12"/>
              <a:pathLst>
                <a:path w="312" h="150">
                  <a:moveTo>
                    <a:pt x="312" y="0"/>
                  </a:moveTo>
                  <a:cubicBezTo>
                    <a:pt x="269" y="26"/>
                    <a:pt x="226" y="53"/>
                    <a:pt x="174" y="78"/>
                  </a:cubicBezTo>
                  <a:cubicBezTo>
                    <a:pt x="122" y="103"/>
                    <a:pt x="61" y="126"/>
                    <a:pt x="0" y="15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2" name="Freeform 32"/>
            <p:cNvSpPr>
              <a:spLocks/>
            </p:cNvSpPr>
            <p:nvPr/>
          </p:nvSpPr>
          <p:spPr bwMode="auto">
            <a:xfrm flipH="1">
              <a:off x="5110289" y="4452619"/>
              <a:ext cx="790575" cy="228600"/>
            </a:xfrm>
            <a:custGeom>
              <a:avLst/>
              <a:gdLst>
                <a:gd name="T0" fmla="*/ 790575 w 498"/>
                <a:gd name="T1" fmla="*/ 0 h 144"/>
                <a:gd name="T2" fmla="*/ 419100 w 498"/>
                <a:gd name="T3" fmla="*/ 104775 h 144"/>
                <a:gd name="T4" fmla="*/ 0 w 498"/>
                <a:gd name="T5" fmla="*/ 228600 h 144"/>
                <a:gd name="T6" fmla="*/ 0 60000 65536"/>
                <a:gd name="T7" fmla="*/ 0 60000 65536"/>
                <a:gd name="T8" fmla="*/ 0 60000 65536"/>
                <a:gd name="T9" fmla="*/ 0 w 498"/>
                <a:gd name="T10" fmla="*/ 0 h 144"/>
                <a:gd name="T11" fmla="*/ 498 w 498"/>
                <a:gd name="T12" fmla="*/ 144 h 144"/>
              </a:gdLst>
              <a:ahLst/>
              <a:cxnLst>
                <a:cxn ang="T6">
                  <a:pos x="T0" y="T1"/>
                </a:cxn>
                <a:cxn ang="T7">
                  <a:pos x="T2" y="T3"/>
                </a:cxn>
                <a:cxn ang="T8">
                  <a:pos x="T4" y="T5"/>
                </a:cxn>
              </a:cxnLst>
              <a:rect l="T9" t="T10" r="T11" b="T12"/>
              <a:pathLst>
                <a:path w="498" h="144">
                  <a:moveTo>
                    <a:pt x="498" y="0"/>
                  </a:moveTo>
                  <a:cubicBezTo>
                    <a:pt x="422" y="21"/>
                    <a:pt x="347" y="42"/>
                    <a:pt x="264" y="66"/>
                  </a:cubicBezTo>
                  <a:cubicBezTo>
                    <a:pt x="181" y="90"/>
                    <a:pt x="90" y="117"/>
                    <a:pt x="0" y="144"/>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3" name="Freeform 33"/>
            <p:cNvSpPr>
              <a:spLocks/>
            </p:cNvSpPr>
            <p:nvPr/>
          </p:nvSpPr>
          <p:spPr bwMode="auto">
            <a:xfrm flipH="1">
              <a:off x="4395915" y="3519171"/>
              <a:ext cx="638175" cy="257175"/>
            </a:xfrm>
            <a:custGeom>
              <a:avLst/>
              <a:gdLst>
                <a:gd name="T0" fmla="*/ 0 w 402"/>
                <a:gd name="T1" fmla="*/ 257175 h 162"/>
                <a:gd name="T2" fmla="*/ 285750 w 402"/>
                <a:gd name="T3" fmla="*/ 76200 h 162"/>
                <a:gd name="T4" fmla="*/ 638175 w 402"/>
                <a:gd name="T5" fmla="*/ 0 h 162"/>
                <a:gd name="T6" fmla="*/ 0 60000 65536"/>
                <a:gd name="T7" fmla="*/ 0 60000 65536"/>
                <a:gd name="T8" fmla="*/ 0 60000 65536"/>
                <a:gd name="T9" fmla="*/ 0 w 402"/>
                <a:gd name="T10" fmla="*/ 0 h 162"/>
                <a:gd name="T11" fmla="*/ 402 w 402"/>
                <a:gd name="T12" fmla="*/ 162 h 162"/>
              </a:gdLst>
              <a:ahLst/>
              <a:cxnLst>
                <a:cxn ang="T6">
                  <a:pos x="T0" y="T1"/>
                </a:cxn>
                <a:cxn ang="T7">
                  <a:pos x="T2" y="T3"/>
                </a:cxn>
                <a:cxn ang="T8">
                  <a:pos x="T4" y="T5"/>
                </a:cxn>
              </a:cxnLst>
              <a:rect l="T9" t="T10" r="T11" b="T12"/>
              <a:pathLst>
                <a:path w="402" h="162">
                  <a:moveTo>
                    <a:pt x="0" y="162"/>
                  </a:moveTo>
                  <a:cubicBezTo>
                    <a:pt x="56" y="118"/>
                    <a:pt x="113" y="75"/>
                    <a:pt x="180" y="48"/>
                  </a:cubicBezTo>
                  <a:cubicBezTo>
                    <a:pt x="247" y="21"/>
                    <a:pt x="324" y="10"/>
                    <a:pt x="402"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4" name="Freeform 34"/>
            <p:cNvSpPr>
              <a:spLocks/>
            </p:cNvSpPr>
            <p:nvPr/>
          </p:nvSpPr>
          <p:spPr bwMode="auto">
            <a:xfrm flipH="1">
              <a:off x="6510464" y="4624069"/>
              <a:ext cx="609600" cy="114300"/>
            </a:xfrm>
            <a:custGeom>
              <a:avLst/>
              <a:gdLst>
                <a:gd name="T0" fmla="*/ 609600 w 384"/>
                <a:gd name="T1" fmla="*/ 0 h 72"/>
                <a:gd name="T2" fmla="*/ 371475 w 384"/>
                <a:gd name="T3" fmla="*/ 19050 h 72"/>
                <a:gd name="T4" fmla="*/ 0 w 384"/>
                <a:gd name="T5" fmla="*/ 114300 h 72"/>
                <a:gd name="T6" fmla="*/ 0 60000 65536"/>
                <a:gd name="T7" fmla="*/ 0 60000 65536"/>
                <a:gd name="T8" fmla="*/ 0 60000 65536"/>
                <a:gd name="T9" fmla="*/ 0 w 384"/>
                <a:gd name="T10" fmla="*/ 0 h 72"/>
                <a:gd name="T11" fmla="*/ 384 w 384"/>
                <a:gd name="T12" fmla="*/ 72 h 72"/>
              </a:gdLst>
              <a:ahLst/>
              <a:cxnLst>
                <a:cxn ang="T6">
                  <a:pos x="T0" y="T1"/>
                </a:cxn>
                <a:cxn ang="T7">
                  <a:pos x="T2" y="T3"/>
                </a:cxn>
                <a:cxn ang="T8">
                  <a:pos x="T4" y="T5"/>
                </a:cxn>
              </a:cxnLst>
              <a:rect l="T9" t="T10" r="T11" b="T12"/>
              <a:pathLst>
                <a:path w="384" h="72">
                  <a:moveTo>
                    <a:pt x="384" y="0"/>
                  </a:moveTo>
                  <a:cubicBezTo>
                    <a:pt x="341" y="0"/>
                    <a:pt x="298" y="0"/>
                    <a:pt x="234" y="12"/>
                  </a:cubicBezTo>
                  <a:cubicBezTo>
                    <a:pt x="170" y="24"/>
                    <a:pt x="85" y="48"/>
                    <a:pt x="0" y="72"/>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5" name="Freeform 35"/>
            <p:cNvSpPr>
              <a:spLocks/>
            </p:cNvSpPr>
            <p:nvPr/>
          </p:nvSpPr>
          <p:spPr bwMode="auto">
            <a:xfrm flipH="1">
              <a:off x="5815140" y="4500246"/>
              <a:ext cx="542925" cy="238125"/>
            </a:xfrm>
            <a:custGeom>
              <a:avLst/>
              <a:gdLst>
                <a:gd name="T0" fmla="*/ 542925 w 342"/>
                <a:gd name="T1" fmla="*/ 0 h 150"/>
                <a:gd name="T2" fmla="*/ 314325 w 342"/>
                <a:gd name="T3" fmla="*/ 133350 h 150"/>
                <a:gd name="T4" fmla="*/ 0 w 342"/>
                <a:gd name="T5" fmla="*/ 238125 h 150"/>
                <a:gd name="T6" fmla="*/ 0 60000 65536"/>
                <a:gd name="T7" fmla="*/ 0 60000 65536"/>
                <a:gd name="T8" fmla="*/ 0 60000 65536"/>
                <a:gd name="T9" fmla="*/ 0 w 342"/>
                <a:gd name="T10" fmla="*/ 0 h 150"/>
                <a:gd name="T11" fmla="*/ 342 w 342"/>
                <a:gd name="T12" fmla="*/ 150 h 150"/>
              </a:gdLst>
              <a:ahLst/>
              <a:cxnLst>
                <a:cxn ang="T6">
                  <a:pos x="T0" y="T1"/>
                </a:cxn>
                <a:cxn ang="T7">
                  <a:pos x="T2" y="T3"/>
                </a:cxn>
                <a:cxn ang="T8">
                  <a:pos x="T4" y="T5"/>
                </a:cxn>
              </a:cxnLst>
              <a:rect l="T9" t="T10" r="T11" b="T12"/>
              <a:pathLst>
                <a:path w="342" h="150">
                  <a:moveTo>
                    <a:pt x="342" y="0"/>
                  </a:moveTo>
                  <a:cubicBezTo>
                    <a:pt x="298" y="29"/>
                    <a:pt x="255" y="59"/>
                    <a:pt x="198" y="84"/>
                  </a:cubicBezTo>
                  <a:cubicBezTo>
                    <a:pt x="141" y="109"/>
                    <a:pt x="70" y="129"/>
                    <a:pt x="0" y="15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6" name="Freeform 36"/>
            <p:cNvSpPr>
              <a:spLocks/>
            </p:cNvSpPr>
            <p:nvPr/>
          </p:nvSpPr>
          <p:spPr bwMode="auto">
            <a:xfrm flipH="1">
              <a:off x="5186489" y="3671569"/>
              <a:ext cx="333375" cy="266700"/>
            </a:xfrm>
            <a:custGeom>
              <a:avLst/>
              <a:gdLst>
                <a:gd name="T0" fmla="*/ 333375 w 210"/>
                <a:gd name="T1" fmla="*/ 0 h 168"/>
                <a:gd name="T2" fmla="*/ 161925 w 210"/>
                <a:gd name="T3" fmla="*/ 123825 h 168"/>
                <a:gd name="T4" fmla="*/ 0 w 210"/>
                <a:gd name="T5" fmla="*/ 266700 h 168"/>
                <a:gd name="T6" fmla="*/ 0 60000 65536"/>
                <a:gd name="T7" fmla="*/ 0 60000 65536"/>
                <a:gd name="T8" fmla="*/ 0 60000 65536"/>
                <a:gd name="T9" fmla="*/ 0 w 210"/>
                <a:gd name="T10" fmla="*/ 0 h 168"/>
                <a:gd name="T11" fmla="*/ 210 w 210"/>
                <a:gd name="T12" fmla="*/ 168 h 168"/>
              </a:gdLst>
              <a:ahLst/>
              <a:cxnLst>
                <a:cxn ang="T6">
                  <a:pos x="T0" y="T1"/>
                </a:cxn>
                <a:cxn ang="T7">
                  <a:pos x="T2" y="T3"/>
                </a:cxn>
                <a:cxn ang="T8">
                  <a:pos x="T4" y="T5"/>
                </a:cxn>
              </a:cxnLst>
              <a:rect l="T9" t="T10" r="T11" b="T12"/>
              <a:pathLst>
                <a:path w="210" h="168">
                  <a:moveTo>
                    <a:pt x="210" y="0"/>
                  </a:moveTo>
                  <a:lnTo>
                    <a:pt x="102" y="78"/>
                  </a:lnTo>
                  <a:lnTo>
                    <a:pt x="0" y="168"/>
                  </a:lnTo>
                </a:path>
              </a:pathLst>
            </a:custGeom>
            <a:noFill/>
            <a:ln w="38100" cmpd="sng">
              <a:solidFill>
                <a:srgbClr val="FF0000"/>
              </a:solidFill>
              <a:round/>
              <a:headEnd type="none" w="med" len="med"/>
              <a:tailEnd type="triangle" w="med" len="med"/>
            </a:ln>
          </p:spPr>
          <p:txBody>
            <a:bodyPr/>
            <a:lstStyle/>
            <a:p>
              <a:endParaRPr lang="en-US" dirty="0"/>
            </a:p>
          </p:txBody>
        </p:sp>
        <p:sp>
          <p:nvSpPr>
            <p:cNvPr id="8227" name="Freeform 37"/>
            <p:cNvSpPr>
              <a:spLocks/>
            </p:cNvSpPr>
            <p:nvPr/>
          </p:nvSpPr>
          <p:spPr bwMode="auto">
            <a:xfrm flipH="1">
              <a:off x="5672264" y="3814444"/>
              <a:ext cx="428625" cy="342900"/>
            </a:xfrm>
            <a:custGeom>
              <a:avLst/>
              <a:gdLst>
                <a:gd name="T0" fmla="*/ 428625 w 270"/>
                <a:gd name="T1" fmla="*/ 0 h 216"/>
                <a:gd name="T2" fmla="*/ 219075 w 270"/>
                <a:gd name="T3" fmla="*/ 123825 h 216"/>
                <a:gd name="T4" fmla="*/ 0 w 270"/>
                <a:gd name="T5" fmla="*/ 342900 h 216"/>
                <a:gd name="T6" fmla="*/ 0 60000 65536"/>
                <a:gd name="T7" fmla="*/ 0 60000 65536"/>
                <a:gd name="T8" fmla="*/ 0 60000 65536"/>
                <a:gd name="T9" fmla="*/ 0 w 270"/>
                <a:gd name="T10" fmla="*/ 0 h 216"/>
                <a:gd name="T11" fmla="*/ 270 w 270"/>
                <a:gd name="T12" fmla="*/ 216 h 216"/>
              </a:gdLst>
              <a:ahLst/>
              <a:cxnLst>
                <a:cxn ang="T6">
                  <a:pos x="T0" y="T1"/>
                </a:cxn>
                <a:cxn ang="T7">
                  <a:pos x="T2" y="T3"/>
                </a:cxn>
                <a:cxn ang="T8">
                  <a:pos x="T4" y="T5"/>
                </a:cxn>
              </a:cxnLst>
              <a:rect l="T9" t="T10" r="T11" b="T12"/>
              <a:pathLst>
                <a:path w="270" h="216">
                  <a:moveTo>
                    <a:pt x="270" y="0"/>
                  </a:moveTo>
                  <a:cubicBezTo>
                    <a:pt x="226" y="21"/>
                    <a:pt x="183" y="42"/>
                    <a:pt x="138" y="78"/>
                  </a:cubicBezTo>
                  <a:cubicBezTo>
                    <a:pt x="93" y="114"/>
                    <a:pt x="46" y="165"/>
                    <a:pt x="0" y="216"/>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8" name="Freeform 38"/>
            <p:cNvSpPr>
              <a:spLocks/>
            </p:cNvSpPr>
            <p:nvPr/>
          </p:nvSpPr>
          <p:spPr bwMode="auto">
            <a:xfrm flipH="1">
              <a:off x="4634040" y="3462021"/>
              <a:ext cx="485775" cy="85725"/>
            </a:xfrm>
            <a:custGeom>
              <a:avLst/>
              <a:gdLst>
                <a:gd name="T0" fmla="*/ 0 w 306"/>
                <a:gd name="T1" fmla="*/ 85725 h 54"/>
                <a:gd name="T2" fmla="*/ 247650 w 306"/>
                <a:gd name="T3" fmla="*/ 19050 h 54"/>
                <a:gd name="T4" fmla="*/ 485775 w 306"/>
                <a:gd name="T5" fmla="*/ 0 h 54"/>
                <a:gd name="T6" fmla="*/ 0 60000 65536"/>
                <a:gd name="T7" fmla="*/ 0 60000 65536"/>
                <a:gd name="T8" fmla="*/ 0 60000 65536"/>
                <a:gd name="T9" fmla="*/ 0 w 306"/>
                <a:gd name="T10" fmla="*/ 0 h 54"/>
                <a:gd name="T11" fmla="*/ 306 w 306"/>
                <a:gd name="T12" fmla="*/ 54 h 54"/>
              </a:gdLst>
              <a:ahLst/>
              <a:cxnLst>
                <a:cxn ang="T6">
                  <a:pos x="T0" y="T1"/>
                </a:cxn>
                <a:cxn ang="T7">
                  <a:pos x="T2" y="T3"/>
                </a:cxn>
                <a:cxn ang="T8">
                  <a:pos x="T4" y="T5"/>
                </a:cxn>
              </a:cxnLst>
              <a:rect l="T9" t="T10" r="T11" b="T12"/>
              <a:pathLst>
                <a:path w="306" h="54">
                  <a:moveTo>
                    <a:pt x="0" y="54"/>
                  </a:moveTo>
                  <a:cubicBezTo>
                    <a:pt x="52" y="37"/>
                    <a:pt x="105" y="21"/>
                    <a:pt x="156" y="12"/>
                  </a:cubicBezTo>
                  <a:cubicBezTo>
                    <a:pt x="207" y="3"/>
                    <a:pt x="256" y="1"/>
                    <a:pt x="306"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29" name="Freeform 39"/>
            <p:cNvSpPr>
              <a:spLocks/>
            </p:cNvSpPr>
            <p:nvPr/>
          </p:nvSpPr>
          <p:spPr bwMode="auto">
            <a:xfrm flipH="1">
              <a:off x="5100764" y="3366769"/>
              <a:ext cx="1038225" cy="190500"/>
            </a:xfrm>
            <a:custGeom>
              <a:avLst/>
              <a:gdLst>
                <a:gd name="T0" fmla="*/ 0 w 654"/>
                <a:gd name="T1" fmla="*/ 190500 h 120"/>
                <a:gd name="T2" fmla="*/ 438150 w 654"/>
                <a:gd name="T3" fmla="*/ 38100 h 120"/>
                <a:gd name="T4" fmla="*/ 1038225 w 654"/>
                <a:gd name="T5" fmla="*/ 0 h 120"/>
                <a:gd name="T6" fmla="*/ 0 60000 65536"/>
                <a:gd name="T7" fmla="*/ 0 60000 65536"/>
                <a:gd name="T8" fmla="*/ 0 60000 65536"/>
                <a:gd name="T9" fmla="*/ 0 w 654"/>
                <a:gd name="T10" fmla="*/ 0 h 120"/>
                <a:gd name="T11" fmla="*/ 654 w 654"/>
                <a:gd name="T12" fmla="*/ 120 h 120"/>
              </a:gdLst>
              <a:ahLst/>
              <a:cxnLst>
                <a:cxn ang="T6">
                  <a:pos x="T0" y="T1"/>
                </a:cxn>
                <a:cxn ang="T7">
                  <a:pos x="T2" y="T3"/>
                </a:cxn>
                <a:cxn ang="T8">
                  <a:pos x="T4" y="T5"/>
                </a:cxn>
              </a:cxnLst>
              <a:rect l="T9" t="T10" r="T11" b="T12"/>
              <a:pathLst>
                <a:path w="654" h="120">
                  <a:moveTo>
                    <a:pt x="0" y="120"/>
                  </a:moveTo>
                  <a:cubicBezTo>
                    <a:pt x="83" y="82"/>
                    <a:pt x="167" y="44"/>
                    <a:pt x="276" y="24"/>
                  </a:cubicBezTo>
                  <a:cubicBezTo>
                    <a:pt x="385" y="4"/>
                    <a:pt x="519" y="2"/>
                    <a:pt x="654"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30" name="Freeform 40"/>
            <p:cNvSpPr>
              <a:spLocks/>
            </p:cNvSpPr>
            <p:nvPr/>
          </p:nvSpPr>
          <p:spPr bwMode="auto">
            <a:xfrm flipH="1">
              <a:off x="6005639" y="3376294"/>
              <a:ext cx="628650" cy="209550"/>
            </a:xfrm>
            <a:custGeom>
              <a:avLst/>
              <a:gdLst>
                <a:gd name="T0" fmla="*/ 0 w 396"/>
                <a:gd name="T1" fmla="*/ 209550 h 132"/>
                <a:gd name="T2" fmla="*/ 266700 w 396"/>
                <a:gd name="T3" fmla="*/ 152400 h 132"/>
                <a:gd name="T4" fmla="*/ 361950 w 396"/>
                <a:gd name="T5" fmla="*/ 85725 h 132"/>
                <a:gd name="T6" fmla="*/ 628650 w 396"/>
                <a:gd name="T7" fmla="*/ 0 h 132"/>
                <a:gd name="T8" fmla="*/ 0 60000 65536"/>
                <a:gd name="T9" fmla="*/ 0 60000 65536"/>
                <a:gd name="T10" fmla="*/ 0 60000 65536"/>
                <a:gd name="T11" fmla="*/ 0 60000 65536"/>
                <a:gd name="T12" fmla="*/ 0 w 396"/>
                <a:gd name="T13" fmla="*/ 0 h 132"/>
                <a:gd name="T14" fmla="*/ 396 w 396"/>
                <a:gd name="T15" fmla="*/ 132 h 132"/>
              </a:gdLst>
              <a:ahLst/>
              <a:cxnLst>
                <a:cxn ang="T8">
                  <a:pos x="T0" y="T1"/>
                </a:cxn>
                <a:cxn ang="T9">
                  <a:pos x="T2" y="T3"/>
                </a:cxn>
                <a:cxn ang="T10">
                  <a:pos x="T4" y="T5"/>
                </a:cxn>
                <a:cxn ang="T11">
                  <a:pos x="T6" y="T7"/>
                </a:cxn>
              </a:cxnLst>
              <a:rect l="T12" t="T13" r="T14" b="T15"/>
              <a:pathLst>
                <a:path w="396" h="132">
                  <a:moveTo>
                    <a:pt x="0" y="132"/>
                  </a:moveTo>
                  <a:cubicBezTo>
                    <a:pt x="65" y="120"/>
                    <a:pt x="130" y="109"/>
                    <a:pt x="168" y="96"/>
                  </a:cubicBezTo>
                  <a:cubicBezTo>
                    <a:pt x="206" y="83"/>
                    <a:pt x="190" y="70"/>
                    <a:pt x="228" y="54"/>
                  </a:cubicBezTo>
                  <a:cubicBezTo>
                    <a:pt x="266" y="38"/>
                    <a:pt x="331" y="19"/>
                    <a:pt x="396"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31" name="Freeform 41"/>
            <p:cNvSpPr>
              <a:spLocks/>
            </p:cNvSpPr>
            <p:nvPr/>
          </p:nvSpPr>
          <p:spPr bwMode="auto">
            <a:xfrm flipH="1">
              <a:off x="7682039" y="3281044"/>
              <a:ext cx="228600" cy="95250"/>
            </a:xfrm>
            <a:custGeom>
              <a:avLst/>
              <a:gdLst>
                <a:gd name="T0" fmla="*/ 0 w 144"/>
                <a:gd name="T1" fmla="*/ 95250 h 60"/>
                <a:gd name="T2" fmla="*/ 228600 w 144"/>
                <a:gd name="T3" fmla="*/ 0 h 60"/>
                <a:gd name="T4" fmla="*/ 0 60000 65536"/>
                <a:gd name="T5" fmla="*/ 0 60000 65536"/>
                <a:gd name="T6" fmla="*/ 0 w 144"/>
                <a:gd name="T7" fmla="*/ 0 h 60"/>
                <a:gd name="T8" fmla="*/ 144 w 144"/>
                <a:gd name="T9" fmla="*/ 60 h 60"/>
              </a:gdLst>
              <a:ahLst/>
              <a:cxnLst>
                <a:cxn ang="T4">
                  <a:pos x="T0" y="T1"/>
                </a:cxn>
                <a:cxn ang="T5">
                  <a:pos x="T2" y="T3"/>
                </a:cxn>
              </a:cxnLst>
              <a:rect l="T6" t="T7" r="T8" b="T9"/>
              <a:pathLst>
                <a:path w="144" h="60">
                  <a:moveTo>
                    <a:pt x="0" y="60"/>
                  </a:moveTo>
                  <a:cubicBezTo>
                    <a:pt x="0" y="60"/>
                    <a:pt x="72" y="30"/>
                    <a:pt x="144"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32" name="Freeform 42"/>
            <p:cNvSpPr>
              <a:spLocks/>
            </p:cNvSpPr>
            <p:nvPr/>
          </p:nvSpPr>
          <p:spPr bwMode="auto">
            <a:xfrm flipH="1">
              <a:off x="7177215" y="3300096"/>
              <a:ext cx="542925" cy="142875"/>
            </a:xfrm>
            <a:custGeom>
              <a:avLst/>
              <a:gdLst>
                <a:gd name="T0" fmla="*/ 0 w 342"/>
                <a:gd name="T1" fmla="*/ 142875 h 90"/>
                <a:gd name="T2" fmla="*/ 228600 w 342"/>
                <a:gd name="T3" fmla="*/ 38100 h 90"/>
                <a:gd name="T4" fmla="*/ 542925 w 342"/>
                <a:gd name="T5" fmla="*/ 0 h 90"/>
                <a:gd name="T6" fmla="*/ 0 60000 65536"/>
                <a:gd name="T7" fmla="*/ 0 60000 65536"/>
                <a:gd name="T8" fmla="*/ 0 60000 65536"/>
                <a:gd name="T9" fmla="*/ 0 w 342"/>
                <a:gd name="T10" fmla="*/ 0 h 90"/>
                <a:gd name="T11" fmla="*/ 342 w 342"/>
                <a:gd name="T12" fmla="*/ 90 h 90"/>
              </a:gdLst>
              <a:ahLst/>
              <a:cxnLst>
                <a:cxn ang="T6">
                  <a:pos x="T0" y="T1"/>
                </a:cxn>
                <a:cxn ang="T7">
                  <a:pos x="T2" y="T3"/>
                </a:cxn>
                <a:cxn ang="T8">
                  <a:pos x="T4" y="T5"/>
                </a:cxn>
              </a:cxnLst>
              <a:rect l="T9" t="T10" r="T11" b="T12"/>
              <a:pathLst>
                <a:path w="342" h="90">
                  <a:moveTo>
                    <a:pt x="0" y="90"/>
                  </a:moveTo>
                  <a:cubicBezTo>
                    <a:pt x="43" y="64"/>
                    <a:pt x="87" y="39"/>
                    <a:pt x="144" y="24"/>
                  </a:cubicBezTo>
                  <a:cubicBezTo>
                    <a:pt x="201" y="9"/>
                    <a:pt x="271" y="4"/>
                    <a:pt x="342"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33" name="Freeform 43"/>
            <p:cNvSpPr>
              <a:spLocks/>
            </p:cNvSpPr>
            <p:nvPr/>
          </p:nvSpPr>
          <p:spPr bwMode="auto">
            <a:xfrm flipH="1">
              <a:off x="5015040" y="3452496"/>
              <a:ext cx="676275" cy="123825"/>
            </a:xfrm>
            <a:custGeom>
              <a:avLst/>
              <a:gdLst>
                <a:gd name="T0" fmla="*/ 0 w 426"/>
                <a:gd name="T1" fmla="*/ 123825 h 78"/>
                <a:gd name="T2" fmla="*/ 342900 w 426"/>
                <a:gd name="T3" fmla="*/ 28575 h 78"/>
                <a:gd name="T4" fmla="*/ 676275 w 426"/>
                <a:gd name="T5" fmla="*/ 0 h 78"/>
                <a:gd name="T6" fmla="*/ 0 60000 65536"/>
                <a:gd name="T7" fmla="*/ 0 60000 65536"/>
                <a:gd name="T8" fmla="*/ 0 60000 65536"/>
                <a:gd name="T9" fmla="*/ 0 w 426"/>
                <a:gd name="T10" fmla="*/ 0 h 78"/>
                <a:gd name="T11" fmla="*/ 426 w 426"/>
                <a:gd name="T12" fmla="*/ 78 h 78"/>
              </a:gdLst>
              <a:ahLst/>
              <a:cxnLst>
                <a:cxn ang="T6">
                  <a:pos x="T0" y="T1"/>
                </a:cxn>
                <a:cxn ang="T7">
                  <a:pos x="T2" y="T3"/>
                </a:cxn>
                <a:cxn ang="T8">
                  <a:pos x="T4" y="T5"/>
                </a:cxn>
              </a:cxnLst>
              <a:rect l="T9" t="T10" r="T11" b="T12"/>
              <a:pathLst>
                <a:path w="426" h="78">
                  <a:moveTo>
                    <a:pt x="0" y="78"/>
                  </a:moveTo>
                  <a:cubicBezTo>
                    <a:pt x="72" y="54"/>
                    <a:pt x="145" y="31"/>
                    <a:pt x="216" y="18"/>
                  </a:cubicBezTo>
                  <a:cubicBezTo>
                    <a:pt x="287" y="5"/>
                    <a:pt x="356" y="2"/>
                    <a:pt x="426" y="0"/>
                  </a:cubicBezTo>
                </a:path>
              </a:pathLst>
            </a:custGeom>
            <a:noFill/>
            <a:ln w="38100" cmpd="sng">
              <a:solidFill>
                <a:srgbClr val="FF0000"/>
              </a:solidFill>
              <a:round/>
              <a:headEnd type="none" w="med" len="med"/>
              <a:tailEnd type="triangle" w="med" len="med"/>
            </a:ln>
          </p:spPr>
          <p:txBody>
            <a:bodyPr/>
            <a:lstStyle/>
            <a:p>
              <a:endParaRPr lang="en-US" dirty="0"/>
            </a:p>
          </p:txBody>
        </p:sp>
        <p:sp>
          <p:nvSpPr>
            <p:cNvPr id="8234" name="Freeform 63"/>
            <p:cNvSpPr>
              <a:spLocks/>
            </p:cNvSpPr>
            <p:nvPr/>
          </p:nvSpPr>
          <p:spPr bwMode="auto">
            <a:xfrm>
              <a:off x="2720280" y="2745527"/>
              <a:ext cx="706437" cy="806450"/>
            </a:xfrm>
            <a:custGeom>
              <a:avLst/>
              <a:gdLst>
                <a:gd name="T0" fmla="*/ 0 w 445"/>
                <a:gd name="T1" fmla="*/ 2147483647 h 508"/>
                <a:gd name="T2" fmla="*/ 2147483647 w 445"/>
                <a:gd name="T3" fmla="*/ 2147483647 h 508"/>
                <a:gd name="T4" fmla="*/ 2147483647 w 445"/>
                <a:gd name="T5" fmla="*/ 0 h 508"/>
                <a:gd name="T6" fmla="*/ 0 60000 65536"/>
                <a:gd name="T7" fmla="*/ 0 60000 65536"/>
                <a:gd name="T8" fmla="*/ 0 60000 65536"/>
                <a:gd name="T9" fmla="*/ 0 w 445"/>
                <a:gd name="T10" fmla="*/ 0 h 508"/>
                <a:gd name="T11" fmla="*/ 445 w 445"/>
                <a:gd name="T12" fmla="*/ 508 h 508"/>
              </a:gdLst>
              <a:ahLst/>
              <a:cxnLst>
                <a:cxn ang="T6">
                  <a:pos x="T0" y="T1"/>
                </a:cxn>
                <a:cxn ang="T7">
                  <a:pos x="T2" y="T3"/>
                </a:cxn>
                <a:cxn ang="T8">
                  <a:pos x="T4" y="T5"/>
                </a:cxn>
              </a:cxnLst>
              <a:rect l="T9" t="T10" r="T11" b="T12"/>
              <a:pathLst>
                <a:path w="445" h="508">
                  <a:moveTo>
                    <a:pt x="0" y="508"/>
                  </a:moveTo>
                  <a:cubicBezTo>
                    <a:pt x="189" y="409"/>
                    <a:pt x="379" y="310"/>
                    <a:pt x="412" y="225"/>
                  </a:cubicBezTo>
                  <a:cubicBezTo>
                    <a:pt x="445" y="140"/>
                    <a:pt x="321" y="70"/>
                    <a:pt x="198" y="0"/>
                  </a:cubicBezTo>
                </a:path>
              </a:pathLst>
            </a:custGeom>
            <a:noFill/>
            <a:ln w="57150" cmpd="sng">
              <a:solidFill>
                <a:srgbClr val="00FF00"/>
              </a:solidFill>
              <a:round/>
              <a:headEnd type="triangle" w="med" len="med"/>
              <a:tailEnd type="none" w="med" len="med"/>
            </a:ln>
          </p:spPr>
          <p:txBody>
            <a:bodyPr/>
            <a:lstStyle/>
            <a:p>
              <a:endParaRPr lang="en-US" dirty="0"/>
            </a:p>
          </p:txBody>
        </p:sp>
      </p:grpSp>
      <p:sp>
        <p:nvSpPr>
          <p:cNvPr id="8195" name="Rectangle 4"/>
          <p:cNvSpPr>
            <a:spLocks noGrp="1" noChangeArrowheads="1"/>
          </p:cNvSpPr>
          <p:nvPr>
            <p:ph type="title"/>
          </p:nvPr>
        </p:nvSpPr>
        <p:spPr/>
        <p:txBody>
          <a:bodyPr anchor="t"/>
          <a:lstStyle/>
          <a:p>
            <a:r>
              <a:rPr lang="en-US" dirty="0" smtClean="0"/>
              <a:t>Seismic Sequence</a:t>
            </a:r>
          </a:p>
        </p:txBody>
      </p:sp>
      <p:sp>
        <p:nvSpPr>
          <p:cNvPr id="297989" name="Text Box 5"/>
          <p:cNvSpPr txBox="1">
            <a:spLocks noChangeArrowheads="1"/>
          </p:cNvSpPr>
          <p:nvPr/>
        </p:nvSpPr>
        <p:spPr bwMode="auto">
          <a:xfrm>
            <a:off x="363538" y="1033572"/>
            <a:ext cx="7918450" cy="1671637"/>
          </a:xfrm>
          <a:prstGeom prst="rect">
            <a:avLst/>
          </a:prstGeom>
          <a:noFill/>
          <a:ln>
            <a:noFill/>
          </a:ln>
          <a:effectLst/>
          <a:extLst/>
        </p:spPr>
        <p:txBody>
          <a:bodyPr>
            <a:spAutoFit/>
          </a:bodyPr>
          <a:lstStyle/>
          <a:p>
            <a:pPr>
              <a:lnSpc>
                <a:spcPct val="90000"/>
              </a:lnSpc>
              <a:defRPr/>
            </a:pPr>
            <a:r>
              <a:rPr lang="en-US" sz="1600" dirty="0">
                <a:solidFill>
                  <a:srgbClr val="FFEC99"/>
                </a:solidFill>
                <a:effectLst>
                  <a:outerShdw blurRad="38100" dist="38100" dir="2700000" algn="tl">
                    <a:srgbClr val="000000"/>
                  </a:outerShdw>
                </a:effectLst>
                <a:latin typeface="Tahoma" pitchFamily="34" charset="0"/>
              </a:rPr>
              <a:t> </a:t>
            </a:r>
            <a:r>
              <a:rPr lang="en-US" b="1" dirty="0">
                <a:latin typeface="Tahoma" pitchFamily="34" charset="0"/>
              </a:rPr>
              <a:t>Definition</a:t>
            </a:r>
            <a:r>
              <a:rPr lang="en-US" dirty="0">
                <a:latin typeface="Tahoma" pitchFamily="34" charset="0"/>
              </a:rPr>
              <a:t>: </a:t>
            </a:r>
          </a:p>
          <a:p>
            <a:pPr>
              <a:lnSpc>
                <a:spcPct val="90000"/>
              </a:lnSpc>
              <a:defRPr/>
            </a:pPr>
            <a:r>
              <a:rPr lang="en-US" sz="800" dirty="0">
                <a:latin typeface="Tahoma" pitchFamily="34" charset="0"/>
              </a:rPr>
              <a:t> </a:t>
            </a:r>
          </a:p>
          <a:p>
            <a:pPr lvl="1">
              <a:lnSpc>
                <a:spcPct val="90000"/>
              </a:lnSpc>
              <a:defRPr/>
            </a:pPr>
            <a:r>
              <a:rPr lang="en-US" b="0" dirty="0" smtClean="0">
                <a:latin typeface="Tahoma" pitchFamily="34" charset="0"/>
              </a:rPr>
              <a:t>A </a:t>
            </a:r>
            <a:r>
              <a:rPr lang="en-US" b="1" dirty="0">
                <a:latin typeface="Tahoma" pitchFamily="34" charset="0"/>
              </a:rPr>
              <a:t>seismic sequence </a:t>
            </a:r>
            <a:r>
              <a:rPr lang="en-US" b="0" dirty="0">
                <a:latin typeface="Tahoma" pitchFamily="34" charset="0"/>
              </a:rPr>
              <a:t>is a depositional sequence identified on a seismic </a:t>
            </a:r>
            <a:r>
              <a:rPr lang="en-US" b="0" dirty="0" smtClean="0">
                <a:latin typeface="Tahoma" pitchFamily="34" charset="0"/>
              </a:rPr>
              <a:t>section</a:t>
            </a:r>
            <a:endParaRPr lang="en-US" sz="400" b="0" dirty="0" smtClean="0">
              <a:solidFill>
                <a:schemeClr val="bg1"/>
              </a:solidFill>
              <a:latin typeface="Tahoma" pitchFamily="34" charset="0"/>
            </a:endParaRPr>
          </a:p>
          <a:p>
            <a:pPr lvl="1">
              <a:lnSpc>
                <a:spcPct val="90000"/>
              </a:lnSpc>
              <a:defRPr/>
            </a:pPr>
            <a:r>
              <a:rPr lang="en-US" sz="1600" b="0" dirty="0" smtClean="0">
                <a:solidFill>
                  <a:schemeClr val="bg1"/>
                </a:solidFill>
                <a:latin typeface="Tahoma" pitchFamily="34" charset="0"/>
              </a:rPr>
              <a:t> 			                               	        </a:t>
            </a:r>
            <a:r>
              <a:rPr lang="en-US" sz="1400" b="0" dirty="0" smtClean="0">
                <a:latin typeface="Tahoma" pitchFamily="34" charset="0"/>
              </a:rPr>
              <a:t>(</a:t>
            </a:r>
            <a:r>
              <a:rPr lang="en-US" sz="1400" b="0" i="1" dirty="0" smtClean="0">
                <a:latin typeface="Tahoma" pitchFamily="34" charset="0"/>
              </a:rPr>
              <a:t>Mitchum</a:t>
            </a:r>
            <a:r>
              <a:rPr lang="en-US" sz="1400" b="0" dirty="0" smtClean="0">
                <a:latin typeface="Tahoma" pitchFamily="34" charset="0"/>
              </a:rPr>
              <a:t>, 1977)</a:t>
            </a:r>
          </a:p>
          <a:p>
            <a:pPr lvl="1">
              <a:lnSpc>
                <a:spcPct val="90000"/>
              </a:lnSpc>
              <a:defRPr/>
            </a:pPr>
            <a:endParaRPr lang="en-US" sz="1400" dirty="0">
              <a:solidFill>
                <a:schemeClr val="bg1"/>
              </a:solidFill>
              <a:latin typeface="Tahoma" pitchFamily="34" charset="0"/>
            </a:endParaRPr>
          </a:p>
        </p:txBody>
      </p:sp>
      <p:sp>
        <p:nvSpPr>
          <p:cNvPr id="8197" name="Text Box 54"/>
          <p:cNvSpPr txBox="1">
            <a:spLocks noChangeArrowheads="1"/>
          </p:cNvSpPr>
          <p:nvPr/>
        </p:nvSpPr>
        <p:spPr bwMode="auto">
          <a:xfrm>
            <a:off x="901700" y="6023909"/>
            <a:ext cx="3157538" cy="314325"/>
          </a:xfrm>
          <a:prstGeom prst="rect">
            <a:avLst/>
          </a:prstGeom>
          <a:solidFill>
            <a:schemeClr val="tx1"/>
          </a:solidFill>
          <a:ln w="28575">
            <a:solidFill>
              <a:srgbClr val="FF9900"/>
            </a:solidFill>
            <a:miter lim="800000"/>
            <a:headEnd/>
            <a:tailEnd/>
          </a:ln>
        </p:spPr>
        <p:txBody>
          <a:bodyPr>
            <a:spAutoFit/>
          </a:bodyPr>
          <a:lstStyle/>
          <a:p>
            <a:pPr algn="ctr">
              <a:lnSpc>
                <a:spcPct val="90000"/>
              </a:lnSpc>
            </a:pPr>
            <a:r>
              <a:rPr lang="en-US" sz="1600" b="0" dirty="0">
                <a:solidFill>
                  <a:schemeClr val="bg1"/>
                </a:solidFill>
                <a:latin typeface="Tahoma" pitchFamily="34" charset="0"/>
              </a:rPr>
              <a:t>Or its correlative conformities</a:t>
            </a:r>
            <a:endParaRPr lang="en-US" sz="1600" b="0" dirty="0">
              <a:solidFill>
                <a:schemeClr val="bg1"/>
              </a:solidFill>
            </a:endParaRPr>
          </a:p>
        </p:txBody>
      </p:sp>
      <p:sp>
        <p:nvSpPr>
          <p:cNvPr id="8198" name="Text Box 55"/>
          <p:cNvSpPr txBox="1">
            <a:spLocks noChangeArrowheads="1"/>
          </p:cNvSpPr>
          <p:nvPr/>
        </p:nvSpPr>
        <p:spPr bwMode="auto">
          <a:xfrm>
            <a:off x="6140450" y="2552046"/>
            <a:ext cx="1925638" cy="534988"/>
          </a:xfrm>
          <a:prstGeom prst="rect">
            <a:avLst/>
          </a:prstGeom>
          <a:solidFill>
            <a:schemeClr val="tx1"/>
          </a:solidFill>
          <a:ln w="28575">
            <a:solidFill>
              <a:srgbClr val="00FF00"/>
            </a:solidFill>
            <a:miter lim="800000"/>
            <a:headEnd/>
            <a:tailEnd/>
          </a:ln>
        </p:spPr>
        <p:txBody>
          <a:bodyPr>
            <a:spAutoFit/>
          </a:bodyPr>
          <a:lstStyle/>
          <a:p>
            <a:pPr algn="ctr">
              <a:lnSpc>
                <a:spcPct val="90000"/>
              </a:lnSpc>
            </a:pPr>
            <a:r>
              <a:rPr lang="en-US" sz="1600" b="0" dirty="0">
                <a:solidFill>
                  <a:schemeClr val="bg1"/>
                </a:solidFill>
                <a:latin typeface="Tahoma" pitchFamily="34" charset="0"/>
              </a:rPr>
              <a:t>Bounded at its top by unconformities</a:t>
            </a:r>
            <a:endParaRPr lang="en-US" sz="1600" b="0" dirty="0">
              <a:solidFill>
                <a:schemeClr val="bg1"/>
              </a:solidFill>
            </a:endParaRPr>
          </a:p>
        </p:txBody>
      </p:sp>
      <p:sp>
        <p:nvSpPr>
          <p:cNvPr id="8199" name="Text Box 57"/>
          <p:cNvSpPr txBox="1">
            <a:spLocks noChangeArrowheads="1"/>
          </p:cNvSpPr>
          <p:nvPr/>
        </p:nvSpPr>
        <p:spPr bwMode="auto">
          <a:xfrm>
            <a:off x="6681788" y="5431771"/>
            <a:ext cx="2012950" cy="534988"/>
          </a:xfrm>
          <a:prstGeom prst="rect">
            <a:avLst/>
          </a:prstGeom>
          <a:solidFill>
            <a:schemeClr val="tx1"/>
          </a:solidFill>
          <a:ln w="28575">
            <a:solidFill>
              <a:srgbClr val="FF66FF"/>
            </a:solidFill>
            <a:miter lim="800000"/>
            <a:headEnd/>
            <a:tailEnd/>
          </a:ln>
        </p:spPr>
        <p:txBody>
          <a:bodyPr>
            <a:spAutoFit/>
          </a:bodyPr>
          <a:lstStyle/>
          <a:p>
            <a:pPr algn="ctr">
              <a:lnSpc>
                <a:spcPct val="90000"/>
              </a:lnSpc>
            </a:pPr>
            <a:r>
              <a:rPr lang="en-US" sz="1600" b="0" dirty="0">
                <a:solidFill>
                  <a:schemeClr val="bg1"/>
                </a:solidFill>
                <a:latin typeface="Tahoma" pitchFamily="34" charset="0"/>
              </a:rPr>
              <a:t>Bounded at its base by unconformities</a:t>
            </a:r>
            <a:endParaRPr lang="en-US" sz="1600" b="0" dirty="0">
              <a:solidFill>
                <a:schemeClr val="bg1"/>
              </a:solidFill>
            </a:endParaRPr>
          </a:p>
        </p:txBody>
      </p:sp>
      <p:sp>
        <p:nvSpPr>
          <p:cNvPr id="8200" name="Freeform 59"/>
          <p:cNvSpPr>
            <a:spLocks/>
          </p:cNvSpPr>
          <p:nvPr/>
        </p:nvSpPr>
        <p:spPr bwMode="auto">
          <a:xfrm flipH="1">
            <a:off x="1728788" y="5431771"/>
            <a:ext cx="546100" cy="592138"/>
          </a:xfrm>
          <a:custGeom>
            <a:avLst/>
            <a:gdLst>
              <a:gd name="T0" fmla="*/ 0 w 693"/>
              <a:gd name="T1" fmla="*/ 0 h 446"/>
              <a:gd name="T2" fmla="*/ 2147483647 w 693"/>
              <a:gd name="T3" fmla="*/ 2147483647 h 446"/>
              <a:gd name="T4" fmla="*/ 2147483647 w 693"/>
              <a:gd name="T5" fmla="*/ 2147483647 h 446"/>
              <a:gd name="T6" fmla="*/ 2147483647 w 693"/>
              <a:gd name="T7" fmla="*/ 2147483647 h 446"/>
              <a:gd name="T8" fmla="*/ 0 60000 65536"/>
              <a:gd name="T9" fmla="*/ 0 60000 65536"/>
              <a:gd name="T10" fmla="*/ 0 60000 65536"/>
              <a:gd name="T11" fmla="*/ 0 60000 65536"/>
              <a:gd name="T12" fmla="*/ 0 w 693"/>
              <a:gd name="T13" fmla="*/ 0 h 446"/>
              <a:gd name="T14" fmla="*/ 693 w 693"/>
              <a:gd name="T15" fmla="*/ 446 h 446"/>
            </a:gdLst>
            <a:ahLst/>
            <a:cxnLst>
              <a:cxn ang="T8">
                <a:pos x="T0" y="T1"/>
              </a:cxn>
              <a:cxn ang="T9">
                <a:pos x="T2" y="T3"/>
              </a:cxn>
              <a:cxn ang="T10">
                <a:pos x="T4" y="T5"/>
              </a:cxn>
              <a:cxn ang="T11">
                <a:pos x="T6" y="T7"/>
              </a:cxn>
            </a:cxnLst>
            <a:rect l="T12" t="T13" r="T14" b="T15"/>
            <a:pathLst>
              <a:path w="693" h="446">
                <a:moveTo>
                  <a:pt x="0" y="0"/>
                </a:moveTo>
                <a:cubicBezTo>
                  <a:pt x="285" y="54"/>
                  <a:pt x="571" y="108"/>
                  <a:pt x="632" y="152"/>
                </a:cubicBezTo>
                <a:cubicBezTo>
                  <a:pt x="693" y="196"/>
                  <a:pt x="374" y="216"/>
                  <a:pt x="367" y="265"/>
                </a:cubicBezTo>
                <a:cubicBezTo>
                  <a:pt x="360" y="314"/>
                  <a:pt x="473" y="380"/>
                  <a:pt x="587" y="446"/>
                </a:cubicBezTo>
              </a:path>
            </a:pathLst>
          </a:custGeom>
          <a:noFill/>
          <a:ln w="57150" cmpd="sng">
            <a:solidFill>
              <a:srgbClr val="FF9900"/>
            </a:solidFill>
            <a:round/>
            <a:headEnd type="triangle" w="med" len="med"/>
            <a:tailEnd type="none" w="med" len="med"/>
          </a:ln>
        </p:spPr>
        <p:txBody>
          <a:bodyPr/>
          <a:lstStyle/>
          <a:p>
            <a:endParaRPr lang="en-US" dirty="0"/>
          </a:p>
        </p:txBody>
      </p:sp>
      <p:sp>
        <p:nvSpPr>
          <p:cNvPr id="8201" name="Freeform 62"/>
          <p:cNvSpPr>
            <a:spLocks/>
          </p:cNvSpPr>
          <p:nvPr/>
        </p:nvSpPr>
        <p:spPr bwMode="auto">
          <a:xfrm flipH="1">
            <a:off x="7524750" y="4468159"/>
            <a:ext cx="541338" cy="963612"/>
          </a:xfrm>
          <a:custGeom>
            <a:avLst/>
            <a:gdLst>
              <a:gd name="T0" fmla="*/ 2147483647 w 341"/>
              <a:gd name="T1" fmla="*/ 0 h 514"/>
              <a:gd name="T2" fmla="*/ 2147483647 w 341"/>
              <a:gd name="T3" fmla="*/ 2147483647 h 514"/>
              <a:gd name="T4" fmla="*/ 2147483647 w 341"/>
              <a:gd name="T5" fmla="*/ 2147483647 h 514"/>
              <a:gd name="T6" fmla="*/ 2147483647 w 341"/>
              <a:gd name="T7" fmla="*/ 2147483647 h 514"/>
              <a:gd name="T8" fmla="*/ 0 60000 65536"/>
              <a:gd name="T9" fmla="*/ 0 60000 65536"/>
              <a:gd name="T10" fmla="*/ 0 60000 65536"/>
              <a:gd name="T11" fmla="*/ 0 60000 65536"/>
              <a:gd name="T12" fmla="*/ 0 w 341"/>
              <a:gd name="T13" fmla="*/ 0 h 514"/>
              <a:gd name="T14" fmla="*/ 341 w 341"/>
              <a:gd name="T15" fmla="*/ 514 h 514"/>
            </a:gdLst>
            <a:ahLst/>
            <a:cxnLst>
              <a:cxn ang="T8">
                <a:pos x="T0" y="T1"/>
              </a:cxn>
              <a:cxn ang="T9">
                <a:pos x="T2" y="T3"/>
              </a:cxn>
              <a:cxn ang="T10">
                <a:pos x="T4" y="T5"/>
              </a:cxn>
              <a:cxn ang="T11">
                <a:pos x="T6" y="T7"/>
              </a:cxn>
            </a:cxnLst>
            <a:rect l="T12" t="T13" r="T14" b="T15"/>
            <a:pathLst>
              <a:path w="341" h="514">
                <a:moveTo>
                  <a:pt x="341" y="0"/>
                </a:moveTo>
                <a:cubicBezTo>
                  <a:pt x="184" y="136"/>
                  <a:pt x="28" y="272"/>
                  <a:pt x="14" y="322"/>
                </a:cubicBezTo>
                <a:cubicBezTo>
                  <a:pt x="0" y="372"/>
                  <a:pt x="234" y="267"/>
                  <a:pt x="257" y="299"/>
                </a:cubicBezTo>
                <a:cubicBezTo>
                  <a:pt x="280" y="331"/>
                  <a:pt x="217" y="422"/>
                  <a:pt x="155" y="514"/>
                </a:cubicBezTo>
              </a:path>
            </a:pathLst>
          </a:custGeom>
          <a:noFill/>
          <a:ln w="57150" cmpd="sng">
            <a:solidFill>
              <a:srgbClr val="FF66FF"/>
            </a:solidFill>
            <a:round/>
            <a:headEnd type="triangle" w="med" len="med"/>
            <a:tailEnd type="none" w="med" len="med"/>
          </a:ln>
        </p:spPr>
        <p:txBody>
          <a:bodyPr/>
          <a:lstStyle/>
          <a:p>
            <a:endParaRPr lang="en-US" dirty="0"/>
          </a:p>
        </p:txBody>
      </p:sp>
      <p:sp>
        <p:nvSpPr>
          <p:cNvPr id="8202" name="Freeform 59"/>
          <p:cNvSpPr>
            <a:spLocks/>
          </p:cNvSpPr>
          <p:nvPr/>
        </p:nvSpPr>
        <p:spPr bwMode="auto">
          <a:xfrm flipH="1" flipV="1">
            <a:off x="4008438" y="2885421"/>
            <a:ext cx="990600" cy="1539875"/>
          </a:xfrm>
          <a:custGeom>
            <a:avLst/>
            <a:gdLst>
              <a:gd name="T0" fmla="*/ 0 w 693"/>
              <a:gd name="T1" fmla="*/ 0 h 446"/>
              <a:gd name="T2" fmla="*/ 2147483647 w 693"/>
              <a:gd name="T3" fmla="*/ 2147483647 h 446"/>
              <a:gd name="T4" fmla="*/ 2147483647 w 693"/>
              <a:gd name="T5" fmla="*/ 2147483647 h 446"/>
              <a:gd name="T6" fmla="*/ 2147483647 w 693"/>
              <a:gd name="T7" fmla="*/ 2147483647 h 446"/>
              <a:gd name="T8" fmla="*/ 0 60000 65536"/>
              <a:gd name="T9" fmla="*/ 0 60000 65536"/>
              <a:gd name="T10" fmla="*/ 0 60000 65536"/>
              <a:gd name="T11" fmla="*/ 0 60000 65536"/>
              <a:gd name="T12" fmla="*/ 0 w 693"/>
              <a:gd name="T13" fmla="*/ 0 h 446"/>
              <a:gd name="T14" fmla="*/ 693 w 693"/>
              <a:gd name="T15" fmla="*/ 446 h 446"/>
            </a:gdLst>
            <a:ahLst/>
            <a:cxnLst>
              <a:cxn ang="T8">
                <a:pos x="T0" y="T1"/>
              </a:cxn>
              <a:cxn ang="T9">
                <a:pos x="T2" y="T3"/>
              </a:cxn>
              <a:cxn ang="T10">
                <a:pos x="T4" y="T5"/>
              </a:cxn>
              <a:cxn ang="T11">
                <a:pos x="T6" y="T7"/>
              </a:cxn>
            </a:cxnLst>
            <a:rect l="T12" t="T13" r="T14" b="T15"/>
            <a:pathLst>
              <a:path w="693" h="446">
                <a:moveTo>
                  <a:pt x="0" y="0"/>
                </a:moveTo>
                <a:cubicBezTo>
                  <a:pt x="285" y="54"/>
                  <a:pt x="571" y="108"/>
                  <a:pt x="632" y="152"/>
                </a:cubicBezTo>
                <a:cubicBezTo>
                  <a:pt x="693" y="196"/>
                  <a:pt x="374" y="216"/>
                  <a:pt x="367" y="265"/>
                </a:cubicBezTo>
                <a:cubicBezTo>
                  <a:pt x="360" y="314"/>
                  <a:pt x="473" y="380"/>
                  <a:pt x="587" y="446"/>
                </a:cubicBezTo>
              </a:path>
            </a:pathLst>
          </a:custGeom>
          <a:noFill/>
          <a:ln w="57150" cmpd="sng">
            <a:solidFill>
              <a:srgbClr val="33CCFF"/>
            </a:solidFill>
            <a:round/>
            <a:headEnd type="triangle" w="med" len="med"/>
            <a:tailEnd type="none" w="med" len="med"/>
          </a:ln>
        </p:spPr>
        <p:txBody>
          <a:bodyPr/>
          <a:lstStyle/>
          <a:p>
            <a:endParaRPr lang="en-US" dirty="0"/>
          </a:p>
        </p:txBody>
      </p:sp>
      <p:sp>
        <p:nvSpPr>
          <p:cNvPr id="8203" name="Text Box 54"/>
          <p:cNvSpPr txBox="1">
            <a:spLocks noChangeArrowheads="1"/>
          </p:cNvSpPr>
          <p:nvPr/>
        </p:nvSpPr>
        <p:spPr bwMode="auto">
          <a:xfrm>
            <a:off x="1514475" y="2571096"/>
            <a:ext cx="3157538" cy="314325"/>
          </a:xfrm>
          <a:prstGeom prst="rect">
            <a:avLst/>
          </a:prstGeom>
          <a:solidFill>
            <a:schemeClr val="tx1"/>
          </a:solidFill>
          <a:ln w="28575">
            <a:solidFill>
              <a:srgbClr val="33CCFF"/>
            </a:solidFill>
            <a:miter lim="800000"/>
            <a:headEnd/>
            <a:tailEnd/>
          </a:ln>
        </p:spPr>
        <p:txBody>
          <a:bodyPr>
            <a:spAutoFit/>
          </a:bodyPr>
          <a:lstStyle/>
          <a:p>
            <a:pPr algn="ctr">
              <a:lnSpc>
                <a:spcPct val="90000"/>
              </a:lnSpc>
            </a:pPr>
            <a:r>
              <a:rPr lang="en-US" sz="1600" b="0" dirty="0">
                <a:solidFill>
                  <a:schemeClr val="bg1"/>
                </a:solidFill>
                <a:latin typeface="Tahoma" pitchFamily="34" charset="0"/>
              </a:rPr>
              <a:t>Or its correlative conformities</a:t>
            </a:r>
            <a:endParaRPr lang="en-US" sz="1600" b="0" dirty="0">
              <a:solidFill>
                <a:schemeClr val="bg1"/>
              </a:solidFill>
            </a:endParaRPr>
          </a:p>
        </p:txBody>
      </p:sp>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chor="t"/>
          <a:lstStyle/>
          <a:p>
            <a:r>
              <a:rPr lang="en-US" dirty="0" smtClean="0"/>
              <a:t>The Key</a:t>
            </a:r>
          </a:p>
        </p:txBody>
      </p:sp>
      <p:sp>
        <p:nvSpPr>
          <p:cNvPr id="9219" name="Rectangle 3"/>
          <p:cNvSpPr>
            <a:spLocks noGrp="1" noChangeArrowheads="1"/>
          </p:cNvSpPr>
          <p:nvPr>
            <p:ph type="body" idx="4294967295"/>
          </p:nvPr>
        </p:nvSpPr>
        <p:spPr bwMode="auto">
          <a:xfrm>
            <a:off x="409904" y="1165225"/>
            <a:ext cx="7772400" cy="1220788"/>
          </a:xfrm>
          <a:prstGeom prst="rect">
            <a:avLst/>
          </a:prstGeom>
          <a:noFill/>
          <a:ln>
            <a:miter lim="800000"/>
            <a:headEnd/>
            <a:tailEnd/>
          </a:ln>
        </p:spPr>
        <p:txBody>
          <a:bodyPr/>
          <a:lstStyle/>
          <a:p>
            <a:pPr>
              <a:buFontTx/>
              <a:buNone/>
            </a:pPr>
            <a:r>
              <a:rPr lang="en-US" sz="2800" dirty="0" smtClean="0"/>
              <a:t>How do we recognize depositional sequences or seismic sequences?</a:t>
            </a:r>
          </a:p>
        </p:txBody>
      </p:sp>
      <p:sp>
        <p:nvSpPr>
          <p:cNvPr id="301060" name="Rectangle 4"/>
          <p:cNvSpPr>
            <a:spLocks noChangeArrowheads="1"/>
          </p:cNvSpPr>
          <p:nvPr/>
        </p:nvSpPr>
        <p:spPr bwMode="auto">
          <a:xfrm>
            <a:off x="866830" y="2360996"/>
            <a:ext cx="7615237" cy="2746375"/>
          </a:xfrm>
          <a:prstGeom prst="rect">
            <a:avLst/>
          </a:prstGeom>
          <a:noFill/>
          <a:ln w="9525">
            <a:noFill/>
            <a:miter lim="800000"/>
            <a:headEnd/>
            <a:tailEnd/>
          </a:ln>
        </p:spPr>
        <p:txBody>
          <a:bodyPr/>
          <a:lstStyle/>
          <a:p>
            <a:pPr marL="284163" indent="-284163">
              <a:spcBef>
                <a:spcPct val="20000"/>
              </a:spcBef>
              <a:buFont typeface="Arial" charset="0"/>
              <a:buChar char="•"/>
              <a:tabLst>
                <a:tab pos="520700" algn="l"/>
              </a:tabLst>
            </a:pPr>
            <a:r>
              <a:rPr lang="en-US" b="0" dirty="0">
                <a:latin typeface="Tahoma" pitchFamily="34" charset="0"/>
              </a:rPr>
              <a:t>By definition, they are bounded at least in part, by 	unconformities</a:t>
            </a:r>
          </a:p>
          <a:p>
            <a:pPr marL="284163" indent="-284163">
              <a:spcBef>
                <a:spcPct val="20000"/>
              </a:spcBef>
              <a:buFont typeface="Arial" charset="0"/>
              <a:buChar char="•"/>
              <a:tabLst>
                <a:tab pos="520700" algn="l"/>
              </a:tabLst>
            </a:pPr>
            <a:endParaRPr lang="en-US" sz="1400" b="0" dirty="0">
              <a:latin typeface="Tahoma" pitchFamily="34" charset="0"/>
            </a:endParaRPr>
          </a:p>
          <a:p>
            <a:pPr marL="284163" indent="-284163">
              <a:spcBef>
                <a:spcPct val="20000"/>
              </a:spcBef>
              <a:buFont typeface="Arial" charset="0"/>
              <a:buChar char="•"/>
              <a:tabLst>
                <a:tab pos="520700" algn="l"/>
              </a:tabLst>
            </a:pPr>
            <a:r>
              <a:rPr lang="en-US" b="0" dirty="0" smtClean="0">
                <a:latin typeface="Tahoma" pitchFamily="34" charset="0"/>
              </a:rPr>
              <a:t>Thus, </a:t>
            </a:r>
            <a:r>
              <a:rPr lang="en-US" b="0" dirty="0">
                <a:latin typeface="Tahoma" pitchFamily="34" charset="0"/>
              </a:rPr>
              <a:t>we look for evidence for unconformities and 	use these surfaces to identify the boundaries 	</a:t>
            </a:r>
            <a:r>
              <a:rPr lang="en-US" b="0" dirty="0" smtClean="0">
                <a:latin typeface="Tahoma" pitchFamily="34" charset="0"/>
              </a:rPr>
              <a:t>between </a:t>
            </a:r>
            <a:r>
              <a:rPr lang="en-US" b="0" dirty="0">
                <a:latin typeface="Tahoma" pitchFamily="34" charset="0"/>
              </a:rPr>
              <a:t>depositional sequences or seismic 	</a:t>
            </a:r>
            <a:r>
              <a:rPr lang="en-US" b="0" dirty="0" smtClean="0">
                <a:latin typeface="Tahoma" pitchFamily="34" charset="0"/>
              </a:rPr>
              <a:t>sequences</a:t>
            </a:r>
            <a:endParaRPr lang="en-US" b="0" dirty="0">
              <a:latin typeface="Tahoma" pitchFamily="34"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01060"/>
                                        </p:tgtEl>
                                        <p:attrNameLst>
                                          <p:attrName>style.visibility</p:attrName>
                                        </p:attrNameLst>
                                      </p:cBhvr>
                                      <p:to>
                                        <p:strVal val="visible"/>
                                      </p:to>
                                    </p:set>
                                    <p:anim calcmode="lin" valueType="num">
                                      <p:cBhvr>
                                        <p:cTn id="7" dur="500" fill="hold"/>
                                        <p:tgtEl>
                                          <p:spTgt spid="301060"/>
                                        </p:tgtEl>
                                        <p:attrNameLst>
                                          <p:attrName>ppt_w</p:attrName>
                                        </p:attrNameLst>
                                      </p:cBhvr>
                                      <p:tavLst>
                                        <p:tav tm="0">
                                          <p:val>
                                            <p:fltVal val="0"/>
                                          </p:val>
                                        </p:tav>
                                        <p:tav tm="100000">
                                          <p:val>
                                            <p:strVal val="#ppt_w"/>
                                          </p:val>
                                        </p:tav>
                                      </p:tavLst>
                                    </p:anim>
                                    <p:anim calcmode="lin" valueType="num">
                                      <p:cBhvr>
                                        <p:cTn id="8" dur="500" fill="hold"/>
                                        <p:tgtEl>
                                          <p:spTgt spid="301060"/>
                                        </p:tgtEl>
                                        <p:attrNameLst>
                                          <p:attrName>ppt_h</p:attrName>
                                        </p:attrNameLst>
                                      </p:cBhvr>
                                      <p:tavLst>
                                        <p:tav tm="0">
                                          <p:val>
                                            <p:fltVal val="0"/>
                                          </p:val>
                                        </p:tav>
                                        <p:tav tm="100000">
                                          <p:val>
                                            <p:strVal val="#ppt_h"/>
                                          </p:val>
                                        </p:tav>
                                      </p:tavLst>
                                    </p:anim>
                                    <p:animEffect transition="in" filter="fade">
                                      <p:cBhvr>
                                        <p:cTn id="9" dur="500"/>
                                        <p:tgtEl>
                                          <p:spTgt spid="301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ChangeArrowheads="1"/>
          </p:cNvSpPr>
          <p:nvPr>
            <p:ph type="title"/>
          </p:nvPr>
        </p:nvSpPr>
        <p:spPr/>
        <p:txBody>
          <a:bodyPr/>
          <a:lstStyle/>
          <a:p>
            <a:r>
              <a:rPr lang="en-US" dirty="0" smtClean="0"/>
              <a:t>Consider Working from a Photo </a:t>
            </a:r>
            <a:endParaRPr lang="en-US" dirty="0"/>
          </a:p>
        </p:txBody>
      </p:sp>
      <p:graphicFrame>
        <p:nvGraphicFramePr>
          <p:cNvPr id="476163" name="Object 3"/>
          <p:cNvGraphicFramePr>
            <a:graphicFrameLocks noChangeAspect="1"/>
          </p:cNvGraphicFramePr>
          <p:nvPr/>
        </p:nvGraphicFramePr>
        <p:xfrm>
          <a:off x="1204913" y="993775"/>
          <a:ext cx="6642100" cy="4013200"/>
        </p:xfrm>
        <a:graphic>
          <a:graphicData uri="http://schemas.openxmlformats.org/presentationml/2006/ole">
            <mc:AlternateContent xmlns:mc="http://schemas.openxmlformats.org/markup-compatibility/2006">
              <mc:Choice xmlns:v="urn:schemas-microsoft-com:vml" Requires="v">
                <p:oleObj spid="_x0000_s109593" name="Slide" r:id="rId4" imgW="4533840" imgH="3390840" progId="PowerPoint.Slide.8">
                  <p:embed/>
                </p:oleObj>
              </mc:Choice>
              <mc:Fallback>
                <p:oleObj name="Slide" r:id="rId4" imgW="4533840" imgH="3390840" progId="PowerPoint.Slide.8">
                  <p:embed/>
                  <p:pic>
                    <p:nvPicPr>
                      <p:cNvPr id="0" name="Picture 2"/>
                      <p:cNvPicPr>
                        <a:picLocks noChangeAspect="1" noChangeArrowheads="1"/>
                      </p:cNvPicPr>
                      <p:nvPr/>
                    </p:nvPicPr>
                    <p:blipFill>
                      <a:blip r:embed="rId5">
                        <a:lum bright="6000" contrast="40000"/>
                        <a:extLst>
                          <a:ext uri="{28A0092B-C50C-407E-A947-70E740481C1C}">
                            <a14:useLocalDpi xmlns:a14="http://schemas.microsoft.com/office/drawing/2010/main" val="0"/>
                          </a:ext>
                        </a:extLst>
                      </a:blip>
                      <a:srcRect l="10249" t="16162" r="12259" b="20842"/>
                      <a:stretch>
                        <a:fillRect/>
                      </a:stretch>
                    </p:blipFill>
                    <p:spPr bwMode="auto">
                      <a:xfrm>
                        <a:off x="1204913" y="993775"/>
                        <a:ext cx="6642100" cy="4013200"/>
                      </a:xfrm>
                      <a:prstGeom prst="rect">
                        <a:avLst/>
                      </a:prstGeom>
                      <a:noFill/>
                      <a:ln w="381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grpSp>
        <p:nvGrpSpPr>
          <p:cNvPr id="2" name="Group 4"/>
          <p:cNvGrpSpPr>
            <a:grpSpLocks/>
          </p:cNvGrpSpPr>
          <p:nvPr/>
        </p:nvGrpSpPr>
        <p:grpSpPr bwMode="auto">
          <a:xfrm>
            <a:off x="1443038" y="1316038"/>
            <a:ext cx="6108700" cy="2400300"/>
            <a:chOff x="792" y="1024"/>
            <a:chExt cx="3848" cy="1512"/>
          </a:xfrm>
        </p:grpSpPr>
        <p:sp>
          <p:nvSpPr>
            <p:cNvPr id="476165" name="Freeform 5"/>
            <p:cNvSpPr>
              <a:spLocks/>
            </p:cNvSpPr>
            <p:nvPr/>
          </p:nvSpPr>
          <p:spPr bwMode="auto">
            <a:xfrm>
              <a:off x="952" y="1367"/>
              <a:ext cx="3688" cy="513"/>
            </a:xfrm>
            <a:custGeom>
              <a:avLst/>
              <a:gdLst/>
              <a:ahLst/>
              <a:cxnLst>
                <a:cxn ang="0">
                  <a:pos x="0" y="417"/>
                </a:cxn>
                <a:cxn ang="0">
                  <a:pos x="240" y="417"/>
                </a:cxn>
                <a:cxn ang="0">
                  <a:pos x="512" y="385"/>
                </a:cxn>
                <a:cxn ang="0">
                  <a:pos x="712" y="377"/>
                </a:cxn>
                <a:cxn ang="0">
                  <a:pos x="728" y="433"/>
                </a:cxn>
                <a:cxn ang="0">
                  <a:pos x="872" y="481"/>
                </a:cxn>
                <a:cxn ang="0">
                  <a:pos x="1040" y="497"/>
                </a:cxn>
                <a:cxn ang="0">
                  <a:pos x="1200" y="513"/>
                </a:cxn>
                <a:cxn ang="0">
                  <a:pos x="1408" y="497"/>
                </a:cxn>
                <a:cxn ang="0">
                  <a:pos x="1568" y="449"/>
                </a:cxn>
                <a:cxn ang="0">
                  <a:pos x="1784" y="441"/>
                </a:cxn>
                <a:cxn ang="0">
                  <a:pos x="2000" y="425"/>
                </a:cxn>
                <a:cxn ang="0">
                  <a:pos x="2184" y="417"/>
                </a:cxn>
                <a:cxn ang="0">
                  <a:pos x="2336" y="417"/>
                </a:cxn>
                <a:cxn ang="0">
                  <a:pos x="2432" y="409"/>
                </a:cxn>
                <a:cxn ang="0">
                  <a:pos x="2616" y="377"/>
                </a:cxn>
                <a:cxn ang="0">
                  <a:pos x="2744" y="361"/>
                </a:cxn>
                <a:cxn ang="0">
                  <a:pos x="2880" y="377"/>
                </a:cxn>
                <a:cxn ang="0">
                  <a:pos x="3024" y="337"/>
                </a:cxn>
                <a:cxn ang="0">
                  <a:pos x="3008" y="257"/>
                </a:cxn>
                <a:cxn ang="0">
                  <a:pos x="3176" y="233"/>
                </a:cxn>
                <a:cxn ang="0">
                  <a:pos x="3248" y="145"/>
                </a:cxn>
                <a:cxn ang="0">
                  <a:pos x="3248" y="49"/>
                </a:cxn>
                <a:cxn ang="0">
                  <a:pos x="3208" y="1"/>
                </a:cxn>
                <a:cxn ang="0">
                  <a:pos x="3336" y="57"/>
                </a:cxn>
                <a:cxn ang="0">
                  <a:pos x="3448" y="81"/>
                </a:cxn>
                <a:cxn ang="0">
                  <a:pos x="3560" y="73"/>
                </a:cxn>
                <a:cxn ang="0">
                  <a:pos x="3688" y="49"/>
                </a:cxn>
              </a:cxnLst>
              <a:rect l="0" t="0" r="r" b="b"/>
              <a:pathLst>
                <a:path w="3688" h="513">
                  <a:moveTo>
                    <a:pt x="0" y="417"/>
                  </a:moveTo>
                  <a:cubicBezTo>
                    <a:pt x="77" y="419"/>
                    <a:pt x="155" y="422"/>
                    <a:pt x="240" y="417"/>
                  </a:cubicBezTo>
                  <a:cubicBezTo>
                    <a:pt x="325" y="412"/>
                    <a:pt x="433" y="392"/>
                    <a:pt x="512" y="385"/>
                  </a:cubicBezTo>
                  <a:cubicBezTo>
                    <a:pt x="591" y="378"/>
                    <a:pt x="676" y="369"/>
                    <a:pt x="712" y="377"/>
                  </a:cubicBezTo>
                  <a:cubicBezTo>
                    <a:pt x="748" y="385"/>
                    <a:pt x="701" y="416"/>
                    <a:pt x="728" y="433"/>
                  </a:cubicBezTo>
                  <a:cubicBezTo>
                    <a:pt x="755" y="450"/>
                    <a:pt x="820" y="470"/>
                    <a:pt x="872" y="481"/>
                  </a:cubicBezTo>
                  <a:cubicBezTo>
                    <a:pt x="924" y="492"/>
                    <a:pt x="985" y="492"/>
                    <a:pt x="1040" y="497"/>
                  </a:cubicBezTo>
                  <a:cubicBezTo>
                    <a:pt x="1095" y="502"/>
                    <a:pt x="1139" y="513"/>
                    <a:pt x="1200" y="513"/>
                  </a:cubicBezTo>
                  <a:cubicBezTo>
                    <a:pt x="1261" y="513"/>
                    <a:pt x="1347" y="508"/>
                    <a:pt x="1408" y="497"/>
                  </a:cubicBezTo>
                  <a:cubicBezTo>
                    <a:pt x="1469" y="486"/>
                    <a:pt x="1505" y="458"/>
                    <a:pt x="1568" y="449"/>
                  </a:cubicBezTo>
                  <a:cubicBezTo>
                    <a:pt x="1631" y="440"/>
                    <a:pt x="1712" y="445"/>
                    <a:pt x="1784" y="441"/>
                  </a:cubicBezTo>
                  <a:cubicBezTo>
                    <a:pt x="1856" y="437"/>
                    <a:pt x="1933" y="429"/>
                    <a:pt x="2000" y="425"/>
                  </a:cubicBezTo>
                  <a:cubicBezTo>
                    <a:pt x="2067" y="421"/>
                    <a:pt x="2128" y="418"/>
                    <a:pt x="2184" y="417"/>
                  </a:cubicBezTo>
                  <a:cubicBezTo>
                    <a:pt x="2240" y="416"/>
                    <a:pt x="2295" y="418"/>
                    <a:pt x="2336" y="417"/>
                  </a:cubicBezTo>
                  <a:cubicBezTo>
                    <a:pt x="2377" y="416"/>
                    <a:pt x="2385" y="416"/>
                    <a:pt x="2432" y="409"/>
                  </a:cubicBezTo>
                  <a:cubicBezTo>
                    <a:pt x="2479" y="402"/>
                    <a:pt x="2564" y="385"/>
                    <a:pt x="2616" y="377"/>
                  </a:cubicBezTo>
                  <a:cubicBezTo>
                    <a:pt x="2668" y="369"/>
                    <a:pt x="2700" y="361"/>
                    <a:pt x="2744" y="361"/>
                  </a:cubicBezTo>
                  <a:cubicBezTo>
                    <a:pt x="2788" y="361"/>
                    <a:pt x="2833" y="381"/>
                    <a:pt x="2880" y="377"/>
                  </a:cubicBezTo>
                  <a:cubicBezTo>
                    <a:pt x="2927" y="373"/>
                    <a:pt x="3003" y="357"/>
                    <a:pt x="3024" y="337"/>
                  </a:cubicBezTo>
                  <a:cubicBezTo>
                    <a:pt x="3045" y="317"/>
                    <a:pt x="2983" y="274"/>
                    <a:pt x="3008" y="257"/>
                  </a:cubicBezTo>
                  <a:cubicBezTo>
                    <a:pt x="3033" y="240"/>
                    <a:pt x="3136" y="252"/>
                    <a:pt x="3176" y="233"/>
                  </a:cubicBezTo>
                  <a:cubicBezTo>
                    <a:pt x="3216" y="214"/>
                    <a:pt x="3236" y="176"/>
                    <a:pt x="3248" y="145"/>
                  </a:cubicBezTo>
                  <a:cubicBezTo>
                    <a:pt x="3260" y="114"/>
                    <a:pt x="3255" y="73"/>
                    <a:pt x="3248" y="49"/>
                  </a:cubicBezTo>
                  <a:cubicBezTo>
                    <a:pt x="3241" y="25"/>
                    <a:pt x="3193" y="0"/>
                    <a:pt x="3208" y="1"/>
                  </a:cubicBezTo>
                  <a:cubicBezTo>
                    <a:pt x="3223" y="2"/>
                    <a:pt x="3296" y="44"/>
                    <a:pt x="3336" y="57"/>
                  </a:cubicBezTo>
                  <a:cubicBezTo>
                    <a:pt x="3376" y="70"/>
                    <a:pt x="3411" y="78"/>
                    <a:pt x="3448" y="81"/>
                  </a:cubicBezTo>
                  <a:cubicBezTo>
                    <a:pt x="3485" y="84"/>
                    <a:pt x="3520" y="78"/>
                    <a:pt x="3560" y="73"/>
                  </a:cubicBezTo>
                  <a:cubicBezTo>
                    <a:pt x="3600" y="68"/>
                    <a:pt x="3644" y="58"/>
                    <a:pt x="3688" y="49"/>
                  </a:cubicBezTo>
                </a:path>
              </a:pathLst>
            </a:custGeom>
            <a:noFill/>
            <a:ln w="57150" cmpd="sng">
              <a:solidFill>
                <a:srgbClr val="FF33CC"/>
              </a:solidFill>
              <a:round/>
              <a:headEnd/>
              <a:tailEnd/>
            </a:ln>
            <a:effectLst/>
          </p:spPr>
          <p:txBody>
            <a:bodyPr/>
            <a:lstStyle/>
            <a:p>
              <a:endParaRPr lang="en-US" dirty="0"/>
            </a:p>
          </p:txBody>
        </p:sp>
        <p:sp>
          <p:nvSpPr>
            <p:cNvPr id="476166" name="Freeform 6"/>
            <p:cNvSpPr>
              <a:spLocks/>
            </p:cNvSpPr>
            <p:nvPr/>
          </p:nvSpPr>
          <p:spPr bwMode="auto">
            <a:xfrm>
              <a:off x="2800" y="1832"/>
              <a:ext cx="1624" cy="320"/>
            </a:xfrm>
            <a:custGeom>
              <a:avLst/>
              <a:gdLst/>
              <a:ahLst/>
              <a:cxnLst>
                <a:cxn ang="0">
                  <a:pos x="0" y="0"/>
                </a:cxn>
                <a:cxn ang="0">
                  <a:pos x="192" y="48"/>
                </a:cxn>
                <a:cxn ang="0">
                  <a:pos x="304" y="40"/>
                </a:cxn>
                <a:cxn ang="0">
                  <a:pos x="536" y="72"/>
                </a:cxn>
                <a:cxn ang="0">
                  <a:pos x="872" y="152"/>
                </a:cxn>
                <a:cxn ang="0">
                  <a:pos x="1008" y="168"/>
                </a:cxn>
                <a:cxn ang="0">
                  <a:pos x="1056" y="216"/>
                </a:cxn>
                <a:cxn ang="0">
                  <a:pos x="1192" y="232"/>
                </a:cxn>
                <a:cxn ang="0">
                  <a:pos x="1368" y="264"/>
                </a:cxn>
                <a:cxn ang="0">
                  <a:pos x="1480" y="264"/>
                </a:cxn>
                <a:cxn ang="0">
                  <a:pos x="1624" y="320"/>
                </a:cxn>
              </a:cxnLst>
              <a:rect l="0" t="0" r="r" b="b"/>
              <a:pathLst>
                <a:path w="1624" h="320">
                  <a:moveTo>
                    <a:pt x="0" y="0"/>
                  </a:moveTo>
                  <a:cubicBezTo>
                    <a:pt x="70" y="20"/>
                    <a:pt x="141" y="41"/>
                    <a:pt x="192" y="48"/>
                  </a:cubicBezTo>
                  <a:cubicBezTo>
                    <a:pt x="243" y="55"/>
                    <a:pt x="247" y="36"/>
                    <a:pt x="304" y="40"/>
                  </a:cubicBezTo>
                  <a:cubicBezTo>
                    <a:pt x="361" y="44"/>
                    <a:pt x="441" y="53"/>
                    <a:pt x="536" y="72"/>
                  </a:cubicBezTo>
                  <a:cubicBezTo>
                    <a:pt x="631" y="91"/>
                    <a:pt x="793" y="136"/>
                    <a:pt x="872" y="152"/>
                  </a:cubicBezTo>
                  <a:cubicBezTo>
                    <a:pt x="951" y="168"/>
                    <a:pt x="977" y="157"/>
                    <a:pt x="1008" y="168"/>
                  </a:cubicBezTo>
                  <a:cubicBezTo>
                    <a:pt x="1039" y="179"/>
                    <a:pt x="1025" y="205"/>
                    <a:pt x="1056" y="216"/>
                  </a:cubicBezTo>
                  <a:cubicBezTo>
                    <a:pt x="1087" y="227"/>
                    <a:pt x="1140" y="224"/>
                    <a:pt x="1192" y="232"/>
                  </a:cubicBezTo>
                  <a:cubicBezTo>
                    <a:pt x="1244" y="240"/>
                    <a:pt x="1320" y="259"/>
                    <a:pt x="1368" y="264"/>
                  </a:cubicBezTo>
                  <a:cubicBezTo>
                    <a:pt x="1416" y="269"/>
                    <a:pt x="1437" y="255"/>
                    <a:pt x="1480" y="264"/>
                  </a:cubicBezTo>
                  <a:cubicBezTo>
                    <a:pt x="1523" y="273"/>
                    <a:pt x="1600" y="312"/>
                    <a:pt x="1624" y="320"/>
                  </a:cubicBezTo>
                </a:path>
              </a:pathLst>
            </a:custGeom>
            <a:noFill/>
            <a:ln w="28575" cmpd="sng">
              <a:solidFill>
                <a:srgbClr val="FF0000"/>
              </a:solidFill>
              <a:round/>
              <a:headEnd/>
              <a:tailEnd/>
            </a:ln>
            <a:effectLst/>
          </p:spPr>
          <p:txBody>
            <a:bodyPr/>
            <a:lstStyle/>
            <a:p>
              <a:endParaRPr lang="en-US" dirty="0"/>
            </a:p>
          </p:txBody>
        </p:sp>
        <p:sp>
          <p:nvSpPr>
            <p:cNvPr id="476167" name="Freeform 7"/>
            <p:cNvSpPr>
              <a:spLocks/>
            </p:cNvSpPr>
            <p:nvPr/>
          </p:nvSpPr>
          <p:spPr bwMode="auto">
            <a:xfrm>
              <a:off x="3416" y="1792"/>
              <a:ext cx="928" cy="160"/>
            </a:xfrm>
            <a:custGeom>
              <a:avLst/>
              <a:gdLst/>
              <a:ahLst/>
              <a:cxnLst>
                <a:cxn ang="0">
                  <a:pos x="0" y="0"/>
                </a:cxn>
                <a:cxn ang="0">
                  <a:pos x="176" y="16"/>
                </a:cxn>
                <a:cxn ang="0">
                  <a:pos x="408" y="56"/>
                </a:cxn>
                <a:cxn ang="0">
                  <a:pos x="576" y="112"/>
                </a:cxn>
                <a:cxn ang="0">
                  <a:pos x="776" y="136"/>
                </a:cxn>
                <a:cxn ang="0">
                  <a:pos x="928" y="160"/>
                </a:cxn>
              </a:cxnLst>
              <a:rect l="0" t="0" r="r" b="b"/>
              <a:pathLst>
                <a:path w="928" h="160">
                  <a:moveTo>
                    <a:pt x="0" y="0"/>
                  </a:moveTo>
                  <a:cubicBezTo>
                    <a:pt x="54" y="3"/>
                    <a:pt x="108" y="7"/>
                    <a:pt x="176" y="16"/>
                  </a:cubicBezTo>
                  <a:cubicBezTo>
                    <a:pt x="244" y="25"/>
                    <a:pt x="341" y="40"/>
                    <a:pt x="408" y="56"/>
                  </a:cubicBezTo>
                  <a:cubicBezTo>
                    <a:pt x="475" y="72"/>
                    <a:pt x="515" y="99"/>
                    <a:pt x="576" y="112"/>
                  </a:cubicBezTo>
                  <a:cubicBezTo>
                    <a:pt x="637" y="125"/>
                    <a:pt x="717" y="128"/>
                    <a:pt x="776" y="136"/>
                  </a:cubicBezTo>
                  <a:cubicBezTo>
                    <a:pt x="835" y="144"/>
                    <a:pt x="881" y="152"/>
                    <a:pt x="928" y="160"/>
                  </a:cubicBezTo>
                </a:path>
              </a:pathLst>
            </a:custGeom>
            <a:noFill/>
            <a:ln w="28575" cmpd="sng">
              <a:solidFill>
                <a:srgbClr val="FF0000"/>
              </a:solidFill>
              <a:round/>
              <a:headEnd/>
              <a:tailEnd/>
            </a:ln>
            <a:effectLst/>
          </p:spPr>
          <p:txBody>
            <a:bodyPr/>
            <a:lstStyle/>
            <a:p>
              <a:endParaRPr lang="en-US" dirty="0"/>
            </a:p>
          </p:txBody>
        </p:sp>
        <p:sp>
          <p:nvSpPr>
            <p:cNvPr id="476168" name="Freeform 8"/>
            <p:cNvSpPr>
              <a:spLocks/>
            </p:cNvSpPr>
            <p:nvPr/>
          </p:nvSpPr>
          <p:spPr bwMode="auto">
            <a:xfrm>
              <a:off x="3640" y="1752"/>
              <a:ext cx="688" cy="120"/>
            </a:xfrm>
            <a:custGeom>
              <a:avLst/>
              <a:gdLst/>
              <a:ahLst/>
              <a:cxnLst>
                <a:cxn ang="0">
                  <a:pos x="0" y="0"/>
                </a:cxn>
                <a:cxn ang="0">
                  <a:pos x="184" y="32"/>
                </a:cxn>
                <a:cxn ang="0">
                  <a:pos x="384" y="72"/>
                </a:cxn>
                <a:cxn ang="0">
                  <a:pos x="520" y="64"/>
                </a:cxn>
                <a:cxn ang="0">
                  <a:pos x="688" y="120"/>
                </a:cxn>
              </a:cxnLst>
              <a:rect l="0" t="0" r="r" b="b"/>
              <a:pathLst>
                <a:path w="688" h="120">
                  <a:moveTo>
                    <a:pt x="0" y="0"/>
                  </a:moveTo>
                  <a:cubicBezTo>
                    <a:pt x="60" y="10"/>
                    <a:pt x="120" y="20"/>
                    <a:pt x="184" y="32"/>
                  </a:cubicBezTo>
                  <a:cubicBezTo>
                    <a:pt x="248" y="44"/>
                    <a:pt x="328" y="67"/>
                    <a:pt x="384" y="72"/>
                  </a:cubicBezTo>
                  <a:cubicBezTo>
                    <a:pt x="440" y="77"/>
                    <a:pt x="469" y="56"/>
                    <a:pt x="520" y="64"/>
                  </a:cubicBezTo>
                  <a:cubicBezTo>
                    <a:pt x="571" y="72"/>
                    <a:pt x="629" y="96"/>
                    <a:pt x="688" y="120"/>
                  </a:cubicBezTo>
                </a:path>
              </a:pathLst>
            </a:custGeom>
            <a:noFill/>
            <a:ln w="28575" cmpd="sng">
              <a:solidFill>
                <a:srgbClr val="FF0000"/>
              </a:solidFill>
              <a:round/>
              <a:headEnd/>
              <a:tailEnd/>
            </a:ln>
            <a:effectLst/>
          </p:spPr>
          <p:txBody>
            <a:bodyPr/>
            <a:lstStyle/>
            <a:p>
              <a:endParaRPr lang="en-US" dirty="0"/>
            </a:p>
          </p:txBody>
        </p:sp>
        <p:sp>
          <p:nvSpPr>
            <p:cNvPr id="476169" name="Freeform 9"/>
            <p:cNvSpPr>
              <a:spLocks/>
            </p:cNvSpPr>
            <p:nvPr/>
          </p:nvSpPr>
          <p:spPr bwMode="auto">
            <a:xfrm>
              <a:off x="1536" y="2032"/>
              <a:ext cx="1832" cy="456"/>
            </a:xfrm>
            <a:custGeom>
              <a:avLst/>
              <a:gdLst/>
              <a:ahLst/>
              <a:cxnLst>
                <a:cxn ang="0">
                  <a:pos x="0" y="0"/>
                </a:cxn>
                <a:cxn ang="0">
                  <a:pos x="128" y="72"/>
                </a:cxn>
                <a:cxn ang="0">
                  <a:pos x="352" y="112"/>
                </a:cxn>
                <a:cxn ang="0">
                  <a:pos x="544" y="152"/>
                </a:cxn>
                <a:cxn ang="0">
                  <a:pos x="776" y="216"/>
                </a:cxn>
                <a:cxn ang="0">
                  <a:pos x="1032" y="264"/>
                </a:cxn>
                <a:cxn ang="0">
                  <a:pos x="1240" y="280"/>
                </a:cxn>
                <a:cxn ang="0">
                  <a:pos x="1352" y="288"/>
                </a:cxn>
                <a:cxn ang="0">
                  <a:pos x="1440" y="336"/>
                </a:cxn>
                <a:cxn ang="0">
                  <a:pos x="1544" y="352"/>
                </a:cxn>
                <a:cxn ang="0">
                  <a:pos x="1680" y="408"/>
                </a:cxn>
                <a:cxn ang="0">
                  <a:pos x="1832" y="456"/>
                </a:cxn>
              </a:cxnLst>
              <a:rect l="0" t="0" r="r" b="b"/>
              <a:pathLst>
                <a:path w="1832" h="456">
                  <a:moveTo>
                    <a:pt x="0" y="0"/>
                  </a:moveTo>
                  <a:cubicBezTo>
                    <a:pt x="34" y="26"/>
                    <a:pt x="69" y="53"/>
                    <a:pt x="128" y="72"/>
                  </a:cubicBezTo>
                  <a:cubicBezTo>
                    <a:pt x="187" y="91"/>
                    <a:pt x="283" y="99"/>
                    <a:pt x="352" y="112"/>
                  </a:cubicBezTo>
                  <a:cubicBezTo>
                    <a:pt x="421" y="125"/>
                    <a:pt x="474" y="135"/>
                    <a:pt x="544" y="152"/>
                  </a:cubicBezTo>
                  <a:cubicBezTo>
                    <a:pt x="614" y="169"/>
                    <a:pt x="695" y="197"/>
                    <a:pt x="776" y="216"/>
                  </a:cubicBezTo>
                  <a:cubicBezTo>
                    <a:pt x="857" y="235"/>
                    <a:pt x="955" y="253"/>
                    <a:pt x="1032" y="264"/>
                  </a:cubicBezTo>
                  <a:cubicBezTo>
                    <a:pt x="1109" y="275"/>
                    <a:pt x="1187" y="276"/>
                    <a:pt x="1240" y="280"/>
                  </a:cubicBezTo>
                  <a:cubicBezTo>
                    <a:pt x="1293" y="284"/>
                    <a:pt x="1319" y="279"/>
                    <a:pt x="1352" y="288"/>
                  </a:cubicBezTo>
                  <a:cubicBezTo>
                    <a:pt x="1385" y="297"/>
                    <a:pt x="1408" y="325"/>
                    <a:pt x="1440" y="336"/>
                  </a:cubicBezTo>
                  <a:cubicBezTo>
                    <a:pt x="1472" y="347"/>
                    <a:pt x="1504" y="340"/>
                    <a:pt x="1544" y="352"/>
                  </a:cubicBezTo>
                  <a:cubicBezTo>
                    <a:pt x="1584" y="364"/>
                    <a:pt x="1632" y="391"/>
                    <a:pt x="1680" y="408"/>
                  </a:cubicBezTo>
                  <a:cubicBezTo>
                    <a:pt x="1728" y="425"/>
                    <a:pt x="1780" y="440"/>
                    <a:pt x="1832" y="456"/>
                  </a:cubicBezTo>
                </a:path>
              </a:pathLst>
            </a:custGeom>
            <a:noFill/>
            <a:ln w="28575" cmpd="sng">
              <a:solidFill>
                <a:srgbClr val="FF0000"/>
              </a:solidFill>
              <a:round/>
              <a:headEnd/>
              <a:tailEnd/>
            </a:ln>
            <a:effectLst/>
          </p:spPr>
          <p:txBody>
            <a:bodyPr/>
            <a:lstStyle/>
            <a:p>
              <a:endParaRPr lang="en-US" dirty="0"/>
            </a:p>
          </p:txBody>
        </p:sp>
        <p:sp>
          <p:nvSpPr>
            <p:cNvPr id="476170" name="Freeform 10"/>
            <p:cNvSpPr>
              <a:spLocks/>
            </p:cNvSpPr>
            <p:nvPr/>
          </p:nvSpPr>
          <p:spPr bwMode="auto">
            <a:xfrm>
              <a:off x="1416" y="2336"/>
              <a:ext cx="1280" cy="200"/>
            </a:xfrm>
            <a:custGeom>
              <a:avLst/>
              <a:gdLst/>
              <a:ahLst/>
              <a:cxnLst>
                <a:cxn ang="0">
                  <a:pos x="0" y="0"/>
                </a:cxn>
                <a:cxn ang="0">
                  <a:pos x="256" y="16"/>
                </a:cxn>
                <a:cxn ang="0">
                  <a:pos x="464" y="40"/>
                </a:cxn>
                <a:cxn ang="0">
                  <a:pos x="576" y="88"/>
                </a:cxn>
                <a:cxn ang="0">
                  <a:pos x="672" y="104"/>
                </a:cxn>
                <a:cxn ang="0">
                  <a:pos x="872" y="128"/>
                </a:cxn>
                <a:cxn ang="0">
                  <a:pos x="1032" y="160"/>
                </a:cxn>
                <a:cxn ang="0">
                  <a:pos x="1280" y="200"/>
                </a:cxn>
              </a:cxnLst>
              <a:rect l="0" t="0" r="r" b="b"/>
              <a:pathLst>
                <a:path w="1280" h="200">
                  <a:moveTo>
                    <a:pt x="0" y="0"/>
                  </a:moveTo>
                  <a:cubicBezTo>
                    <a:pt x="89" y="4"/>
                    <a:pt x="179" y="9"/>
                    <a:pt x="256" y="16"/>
                  </a:cubicBezTo>
                  <a:cubicBezTo>
                    <a:pt x="333" y="23"/>
                    <a:pt x="411" y="28"/>
                    <a:pt x="464" y="40"/>
                  </a:cubicBezTo>
                  <a:cubicBezTo>
                    <a:pt x="517" y="52"/>
                    <a:pt x="541" y="77"/>
                    <a:pt x="576" y="88"/>
                  </a:cubicBezTo>
                  <a:cubicBezTo>
                    <a:pt x="611" y="99"/>
                    <a:pt x="623" y="97"/>
                    <a:pt x="672" y="104"/>
                  </a:cubicBezTo>
                  <a:cubicBezTo>
                    <a:pt x="721" y="111"/>
                    <a:pt x="812" y="119"/>
                    <a:pt x="872" y="128"/>
                  </a:cubicBezTo>
                  <a:cubicBezTo>
                    <a:pt x="932" y="137"/>
                    <a:pt x="964" y="148"/>
                    <a:pt x="1032" y="160"/>
                  </a:cubicBezTo>
                  <a:cubicBezTo>
                    <a:pt x="1100" y="172"/>
                    <a:pt x="1190" y="186"/>
                    <a:pt x="1280" y="200"/>
                  </a:cubicBezTo>
                </a:path>
              </a:pathLst>
            </a:custGeom>
            <a:noFill/>
            <a:ln w="28575" cmpd="sng">
              <a:solidFill>
                <a:srgbClr val="FF0000"/>
              </a:solidFill>
              <a:round/>
              <a:headEnd/>
              <a:tailEnd/>
            </a:ln>
            <a:effectLst/>
          </p:spPr>
          <p:txBody>
            <a:bodyPr/>
            <a:lstStyle/>
            <a:p>
              <a:endParaRPr lang="en-US" dirty="0"/>
            </a:p>
          </p:txBody>
        </p:sp>
        <p:sp>
          <p:nvSpPr>
            <p:cNvPr id="476171" name="Freeform 11"/>
            <p:cNvSpPr>
              <a:spLocks/>
            </p:cNvSpPr>
            <p:nvPr/>
          </p:nvSpPr>
          <p:spPr bwMode="auto">
            <a:xfrm>
              <a:off x="952" y="2136"/>
              <a:ext cx="496" cy="192"/>
            </a:xfrm>
            <a:custGeom>
              <a:avLst/>
              <a:gdLst/>
              <a:ahLst/>
              <a:cxnLst>
                <a:cxn ang="0">
                  <a:pos x="0" y="0"/>
                </a:cxn>
                <a:cxn ang="0">
                  <a:pos x="176" y="48"/>
                </a:cxn>
                <a:cxn ang="0">
                  <a:pos x="288" y="72"/>
                </a:cxn>
                <a:cxn ang="0">
                  <a:pos x="344" y="104"/>
                </a:cxn>
                <a:cxn ang="0">
                  <a:pos x="424" y="128"/>
                </a:cxn>
                <a:cxn ang="0">
                  <a:pos x="440" y="176"/>
                </a:cxn>
                <a:cxn ang="0">
                  <a:pos x="496" y="192"/>
                </a:cxn>
              </a:cxnLst>
              <a:rect l="0" t="0" r="r" b="b"/>
              <a:pathLst>
                <a:path w="496" h="192">
                  <a:moveTo>
                    <a:pt x="0" y="0"/>
                  </a:moveTo>
                  <a:cubicBezTo>
                    <a:pt x="64" y="18"/>
                    <a:pt x="128" y="36"/>
                    <a:pt x="176" y="48"/>
                  </a:cubicBezTo>
                  <a:cubicBezTo>
                    <a:pt x="224" y="60"/>
                    <a:pt x="260" y="63"/>
                    <a:pt x="288" y="72"/>
                  </a:cubicBezTo>
                  <a:cubicBezTo>
                    <a:pt x="316" y="81"/>
                    <a:pt x="321" y="95"/>
                    <a:pt x="344" y="104"/>
                  </a:cubicBezTo>
                  <a:cubicBezTo>
                    <a:pt x="367" y="113"/>
                    <a:pt x="408" y="116"/>
                    <a:pt x="424" y="128"/>
                  </a:cubicBezTo>
                  <a:cubicBezTo>
                    <a:pt x="440" y="140"/>
                    <a:pt x="428" y="165"/>
                    <a:pt x="440" y="176"/>
                  </a:cubicBezTo>
                  <a:cubicBezTo>
                    <a:pt x="452" y="187"/>
                    <a:pt x="474" y="189"/>
                    <a:pt x="496" y="192"/>
                  </a:cubicBezTo>
                </a:path>
              </a:pathLst>
            </a:custGeom>
            <a:noFill/>
            <a:ln w="28575" cmpd="sng">
              <a:solidFill>
                <a:srgbClr val="FF0000"/>
              </a:solidFill>
              <a:round/>
              <a:headEnd/>
              <a:tailEnd/>
            </a:ln>
            <a:effectLst/>
          </p:spPr>
          <p:txBody>
            <a:bodyPr/>
            <a:lstStyle/>
            <a:p>
              <a:endParaRPr lang="en-US" dirty="0"/>
            </a:p>
          </p:txBody>
        </p:sp>
        <p:sp>
          <p:nvSpPr>
            <p:cNvPr id="476172" name="Freeform 12"/>
            <p:cNvSpPr>
              <a:spLocks/>
            </p:cNvSpPr>
            <p:nvPr/>
          </p:nvSpPr>
          <p:spPr bwMode="auto">
            <a:xfrm>
              <a:off x="872" y="1384"/>
              <a:ext cx="3080" cy="248"/>
            </a:xfrm>
            <a:custGeom>
              <a:avLst/>
              <a:gdLst/>
              <a:ahLst/>
              <a:cxnLst>
                <a:cxn ang="0">
                  <a:pos x="0" y="248"/>
                </a:cxn>
                <a:cxn ang="0">
                  <a:pos x="240" y="224"/>
                </a:cxn>
                <a:cxn ang="0">
                  <a:pos x="432" y="216"/>
                </a:cxn>
                <a:cxn ang="0">
                  <a:pos x="600" y="200"/>
                </a:cxn>
                <a:cxn ang="0">
                  <a:pos x="728" y="200"/>
                </a:cxn>
                <a:cxn ang="0">
                  <a:pos x="944" y="200"/>
                </a:cxn>
                <a:cxn ang="0">
                  <a:pos x="1128" y="184"/>
                </a:cxn>
                <a:cxn ang="0">
                  <a:pos x="1288" y="176"/>
                </a:cxn>
                <a:cxn ang="0">
                  <a:pos x="1536" y="152"/>
                </a:cxn>
                <a:cxn ang="0">
                  <a:pos x="1792" y="144"/>
                </a:cxn>
                <a:cxn ang="0">
                  <a:pos x="1976" y="136"/>
                </a:cxn>
                <a:cxn ang="0">
                  <a:pos x="2088" y="160"/>
                </a:cxn>
                <a:cxn ang="0">
                  <a:pos x="2232" y="168"/>
                </a:cxn>
                <a:cxn ang="0">
                  <a:pos x="2384" y="160"/>
                </a:cxn>
                <a:cxn ang="0">
                  <a:pos x="2672" y="136"/>
                </a:cxn>
                <a:cxn ang="0">
                  <a:pos x="2624" y="80"/>
                </a:cxn>
                <a:cxn ang="0">
                  <a:pos x="2800" y="80"/>
                </a:cxn>
                <a:cxn ang="0">
                  <a:pos x="2920" y="72"/>
                </a:cxn>
                <a:cxn ang="0">
                  <a:pos x="2856" y="32"/>
                </a:cxn>
                <a:cxn ang="0">
                  <a:pos x="2936" y="8"/>
                </a:cxn>
                <a:cxn ang="0">
                  <a:pos x="3000" y="8"/>
                </a:cxn>
                <a:cxn ang="0">
                  <a:pos x="3080" y="0"/>
                </a:cxn>
              </a:cxnLst>
              <a:rect l="0" t="0" r="r" b="b"/>
              <a:pathLst>
                <a:path w="3080" h="248">
                  <a:moveTo>
                    <a:pt x="0" y="248"/>
                  </a:moveTo>
                  <a:cubicBezTo>
                    <a:pt x="84" y="238"/>
                    <a:pt x="168" y="229"/>
                    <a:pt x="240" y="224"/>
                  </a:cubicBezTo>
                  <a:cubicBezTo>
                    <a:pt x="312" y="219"/>
                    <a:pt x="372" y="220"/>
                    <a:pt x="432" y="216"/>
                  </a:cubicBezTo>
                  <a:cubicBezTo>
                    <a:pt x="492" y="212"/>
                    <a:pt x="551" y="203"/>
                    <a:pt x="600" y="200"/>
                  </a:cubicBezTo>
                  <a:cubicBezTo>
                    <a:pt x="649" y="197"/>
                    <a:pt x="671" y="200"/>
                    <a:pt x="728" y="200"/>
                  </a:cubicBezTo>
                  <a:cubicBezTo>
                    <a:pt x="785" y="200"/>
                    <a:pt x="877" y="203"/>
                    <a:pt x="944" y="200"/>
                  </a:cubicBezTo>
                  <a:cubicBezTo>
                    <a:pt x="1011" y="197"/>
                    <a:pt x="1071" y="188"/>
                    <a:pt x="1128" y="184"/>
                  </a:cubicBezTo>
                  <a:cubicBezTo>
                    <a:pt x="1185" y="180"/>
                    <a:pt x="1220" y="181"/>
                    <a:pt x="1288" y="176"/>
                  </a:cubicBezTo>
                  <a:cubicBezTo>
                    <a:pt x="1356" y="171"/>
                    <a:pt x="1452" y="157"/>
                    <a:pt x="1536" y="152"/>
                  </a:cubicBezTo>
                  <a:cubicBezTo>
                    <a:pt x="1620" y="147"/>
                    <a:pt x="1719" y="147"/>
                    <a:pt x="1792" y="144"/>
                  </a:cubicBezTo>
                  <a:cubicBezTo>
                    <a:pt x="1865" y="141"/>
                    <a:pt x="1927" y="133"/>
                    <a:pt x="1976" y="136"/>
                  </a:cubicBezTo>
                  <a:cubicBezTo>
                    <a:pt x="2025" y="139"/>
                    <a:pt x="2045" y="155"/>
                    <a:pt x="2088" y="160"/>
                  </a:cubicBezTo>
                  <a:cubicBezTo>
                    <a:pt x="2131" y="165"/>
                    <a:pt x="2183" y="168"/>
                    <a:pt x="2232" y="168"/>
                  </a:cubicBezTo>
                  <a:cubicBezTo>
                    <a:pt x="2281" y="168"/>
                    <a:pt x="2311" y="165"/>
                    <a:pt x="2384" y="160"/>
                  </a:cubicBezTo>
                  <a:cubicBezTo>
                    <a:pt x="2457" y="155"/>
                    <a:pt x="2632" y="149"/>
                    <a:pt x="2672" y="136"/>
                  </a:cubicBezTo>
                  <a:cubicBezTo>
                    <a:pt x="2712" y="123"/>
                    <a:pt x="2603" y="89"/>
                    <a:pt x="2624" y="80"/>
                  </a:cubicBezTo>
                  <a:cubicBezTo>
                    <a:pt x="2645" y="71"/>
                    <a:pt x="2751" y="81"/>
                    <a:pt x="2800" y="80"/>
                  </a:cubicBezTo>
                  <a:cubicBezTo>
                    <a:pt x="2849" y="79"/>
                    <a:pt x="2911" y="80"/>
                    <a:pt x="2920" y="72"/>
                  </a:cubicBezTo>
                  <a:cubicBezTo>
                    <a:pt x="2929" y="64"/>
                    <a:pt x="2853" y="43"/>
                    <a:pt x="2856" y="32"/>
                  </a:cubicBezTo>
                  <a:cubicBezTo>
                    <a:pt x="2859" y="21"/>
                    <a:pt x="2912" y="12"/>
                    <a:pt x="2936" y="8"/>
                  </a:cubicBezTo>
                  <a:cubicBezTo>
                    <a:pt x="2960" y="4"/>
                    <a:pt x="2976" y="9"/>
                    <a:pt x="3000" y="8"/>
                  </a:cubicBezTo>
                  <a:cubicBezTo>
                    <a:pt x="3024" y="7"/>
                    <a:pt x="3065" y="1"/>
                    <a:pt x="3080" y="0"/>
                  </a:cubicBezTo>
                </a:path>
              </a:pathLst>
            </a:custGeom>
            <a:noFill/>
            <a:ln w="28575" cmpd="sng">
              <a:solidFill>
                <a:srgbClr val="FF0000"/>
              </a:solidFill>
              <a:round/>
              <a:headEnd/>
              <a:tailEnd/>
            </a:ln>
            <a:effectLst/>
          </p:spPr>
          <p:txBody>
            <a:bodyPr/>
            <a:lstStyle/>
            <a:p>
              <a:endParaRPr lang="en-US" dirty="0"/>
            </a:p>
          </p:txBody>
        </p:sp>
        <p:sp>
          <p:nvSpPr>
            <p:cNvPr id="476173" name="Freeform 13"/>
            <p:cNvSpPr>
              <a:spLocks/>
            </p:cNvSpPr>
            <p:nvPr/>
          </p:nvSpPr>
          <p:spPr bwMode="auto">
            <a:xfrm>
              <a:off x="961" y="1503"/>
              <a:ext cx="2847" cy="237"/>
            </a:xfrm>
            <a:custGeom>
              <a:avLst/>
              <a:gdLst/>
              <a:ahLst/>
              <a:cxnLst>
                <a:cxn ang="0">
                  <a:pos x="15" y="233"/>
                </a:cxn>
                <a:cxn ang="0">
                  <a:pos x="63" y="233"/>
                </a:cxn>
                <a:cxn ang="0">
                  <a:pos x="391" y="209"/>
                </a:cxn>
                <a:cxn ang="0">
                  <a:pos x="631" y="185"/>
                </a:cxn>
                <a:cxn ang="0">
                  <a:pos x="775" y="177"/>
                </a:cxn>
                <a:cxn ang="0">
                  <a:pos x="895" y="193"/>
                </a:cxn>
                <a:cxn ang="0">
                  <a:pos x="1055" y="153"/>
                </a:cxn>
                <a:cxn ang="0">
                  <a:pos x="1247" y="153"/>
                </a:cxn>
                <a:cxn ang="0">
                  <a:pos x="1391" y="129"/>
                </a:cxn>
                <a:cxn ang="0">
                  <a:pos x="1591" y="105"/>
                </a:cxn>
                <a:cxn ang="0">
                  <a:pos x="1751" y="113"/>
                </a:cxn>
                <a:cxn ang="0">
                  <a:pos x="1911" y="113"/>
                </a:cxn>
                <a:cxn ang="0">
                  <a:pos x="1975" y="129"/>
                </a:cxn>
                <a:cxn ang="0">
                  <a:pos x="2127" y="129"/>
                </a:cxn>
                <a:cxn ang="0">
                  <a:pos x="2391" y="129"/>
                </a:cxn>
                <a:cxn ang="0">
                  <a:pos x="2439" y="105"/>
                </a:cxn>
                <a:cxn ang="0">
                  <a:pos x="2647" y="89"/>
                </a:cxn>
                <a:cxn ang="0">
                  <a:pos x="2743" y="65"/>
                </a:cxn>
                <a:cxn ang="0">
                  <a:pos x="2695" y="9"/>
                </a:cxn>
                <a:cxn ang="0">
                  <a:pos x="2847" y="9"/>
                </a:cxn>
              </a:cxnLst>
              <a:rect l="0" t="0" r="r" b="b"/>
              <a:pathLst>
                <a:path w="2847" h="237">
                  <a:moveTo>
                    <a:pt x="15" y="233"/>
                  </a:moveTo>
                  <a:cubicBezTo>
                    <a:pt x="7" y="235"/>
                    <a:pt x="0" y="237"/>
                    <a:pt x="63" y="233"/>
                  </a:cubicBezTo>
                  <a:cubicBezTo>
                    <a:pt x="126" y="229"/>
                    <a:pt x="296" y="217"/>
                    <a:pt x="391" y="209"/>
                  </a:cubicBezTo>
                  <a:cubicBezTo>
                    <a:pt x="486" y="201"/>
                    <a:pt x="567" y="190"/>
                    <a:pt x="631" y="185"/>
                  </a:cubicBezTo>
                  <a:cubicBezTo>
                    <a:pt x="695" y="180"/>
                    <a:pt x="731" y="176"/>
                    <a:pt x="775" y="177"/>
                  </a:cubicBezTo>
                  <a:cubicBezTo>
                    <a:pt x="819" y="178"/>
                    <a:pt x="848" y="197"/>
                    <a:pt x="895" y="193"/>
                  </a:cubicBezTo>
                  <a:cubicBezTo>
                    <a:pt x="942" y="189"/>
                    <a:pt x="996" y="160"/>
                    <a:pt x="1055" y="153"/>
                  </a:cubicBezTo>
                  <a:cubicBezTo>
                    <a:pt x="1114" y="146"/>
                    <a:pt x="1191" y="157"/>
                    <a:pt x="1247" y="153"/>
                  </a:cubicBezTo>
                  <a:cubicBezTo>
                    <a:pt x="1303" y="149"/>
                    <a:pt x="1334" y="137"/>
                    <a:pt x="1391" y="129"/>
                  </a:cubicBezTo>
                  <a:cubicBezTo>
                    <a:pt x="1448" y="121"/>
                    <a:pt x="1531" y="108"/>
                    <a:pt x="1591" y="105"/>
                  </a:cubicBezTo>
                  <a:cubicBezTo>
                    <a:pt x="1651" y="102"/>
                    <a:pt x="1698" y="112"/>
                    <a:pt x="1751" y="113"/>
                  </a:cubicBezTo>
                  <a:cubicBezTo>
                    <a:pt x="1804" y="114"/>
                    <a:pt x="1874" y="110"/>
                    <a:pt x="1911" y="113"/>
                  </a:cubicBezTo>
                  <a:cubicBezTo>
                    <a:pt x="1948" y="116"/>
                    <a:pt x="1939" y="126"/>
                    <a:pt x="1975" y="129"/>
                  </a:cubicBezTo>
                  <a:cubicBezTo>
                    <a:pt x="2011" y="132"/>
                    <a:pt x="2058" y="129"/>
                    <a:pt x="2127" y="129"/>
                  </a:cubicBezTo>
                  <a:cubicBezTo>
                    <a:pt x="2196" y="129"/>
                    <a:pt x="2339" y="133"/>
                    <a:pt x="2391" y="129"/>
                  </a:cubicBezTo>
                  <a:cubicBezTo>
                    <a:pt x="2443" y="125"/>
                    <a:pt x="2396" y="112"/>
                    <a:pt x="2439" y="105"/>
                  </a:cubicBezTo>
                  <a:cubicBezTo>
                    <a:pt x="2482" y="98"/>
                    <a:pt x="2596" y="96"/>
                    <a:pt x="2647" y="89"/>
                  </a:cubicBezTo>
                  <a:cubicBezTo>
                    <a:pt x="2698" y="82"/>
                    <a:pt x="2735" y="78"/>
                    <a:pt x="2743" y="65"/>
                  </a:cubicBezTo>
                  <a:cubicBezTo>
                    <a:pt x="2751" y="52"/>
                    <a:pt x="2678" y="18"/>
                    <a:pt x="2695" y="9"/>
                  </a:cubicBezTo>
                  <a:cubicBezTo>
                    <a:pt x="2712" y="0"/>
                    <a:pt x="2779" y="4"/>
                    <a:pt x="2847" y="9"/>
                  </a:cubicBezTo>
                </a:path>
              </a:pathLst>
            </a:custGeom>
            <a:noFill/>
            <a:ln w="28575" cmpd="sng">
              <a:solidFill>
                <a:srgbClr val="FF0000"/>
              </a:solidFill>
              <a:round/>
              <a:headEnd/>
              <a:tailEnd/>
            </a:ln>
            <a:effectLst/>
          </p:spPr>
          <p:txBody>
            <a:bodyPr/>
            <a:lstStyle/>
            <a:p>
              <a:endParaRPr lang="en-US" dirty="0"/>
            </a:p>
          </p:txBody>
        </p:sp>
        <p:sp>
          <p:nvSpPr>
            <p:cNvPr id="476174" name="Freeform 14"/>
            <p:cNvSpPr>
              <a:spLocks/>
            </p:cNvSpPr>
            <p:nvPr/>
          </p:nvSpPr>
          <p:spPr bwMode="auto">
            <a:xfrm>
              <a:off x="1720" y="1669"/>
              <a:ext cx="1720" cy="88"/>
            </a:xfrm>
            <a:custGeom>
              <a:avLst/>
              <a:gdLst/>
              <a:ahLst/>
              <a:cxnLst>
                <a:cxn ang="0">
                  <a:pos x="0" y="83"/>
                </a:cxn>
                <a:cxn ang="0">
                  <a:pos x="200" y="83"/>
                </a:cxn>
                <a:cxn ang="0">
                  <a:pos x="456" y="51"/>
                </a:cxn>
                <a:cxn ang="0">
                  <a:pos x="680" y="27"/>
                </a:cxn>
                <a:cxn ang="0">
                  <a:pos x="872" y="19"/>
                </a:cxn>
                <a:cxn ang="0">
                  <a:pos x="1048" y="11"/>
                </a:cxn>
                <a:cxn ang="0">
                  <a:pos x="1208" y="3"/>
                </a:cxn>
                <a:cxn ang="0">
                  <a:pos x="1416" y="3"/>
                </a:cxn>
                <a:cxn ang="0">
                  <a:pos x="1592" y="19"/>
                </a:cxn>
                <a:cxn ang="0">
                  <a:pos x="1720" y="11"/>
                </a:cxn>
              </a:cxnLst>
              <a:rect l="0" t="0" r="r" b="b"/>
              <a:pathLst>
                <a:path w="1720" h="88">
                  <a:moveTo>
                    <a:pt x="0" y="83"/>
                  </a:moveTo>
                  <a:cubicBezTo>
                    <a:pt x="62" y="85"/>
                    <a:pt x="124" y="88"/>
                    <a:pt x="200" y="83"/>
                  </a:cubicBezTo>
                  <a:cubicBezTo>
                    <a:pt x="276" y="78"/>
                    <a:pt x="376" y="60"/>
                    <a:pt x="456" y="51"/>
                  </a:cubicBezTo>
                  <a:cubicBezTo>
                    <a:pt x="536" y="42"/>
                    <a:pt x="611" y="32"/>
                    <a:pt x="680" y="27"/>
                  </a:cubicBezTo>
                  <a:cubicBezTo>
                    <a:pt x="749" y="22"/>
                    <a:pt x="811" y="22"/>
                    <a:pt x="872" y="19"/>
                  </a:cubicBezTo>
                  <a:cubicBezTo>
                    <a:pt x="933" y="16"/>
                    <a:pt x="992" y="14"/>
                    <a:pt x="1048" y="11"/>
                  </a:cubicBezTo>
                  <a:cubicBezTo>
                    <a:pt x="1104" y="8"/>
                    <a:pt x="1147" y="4"/>
                    <a:pt x="1208" y="3"/>
                  </a:cubicBezTo>
                  <a:cubicBezTo>
                    <a:pt x="1269" y="2"/>
                    <a:pt x="1352" y="0"/>
                    <a:pt x="1416" y="3"/>
                  </a:cubicBezTo>
                  <a:cubicBezTo>
                    <a:pt x="1480" y="6"/>
                    <a:pt x="1541" y="18"/>
                    <a:pt x="1592" y="19"/>
                  </a:cubicBezTo>
                  <a:cubicBezTo>
                    <a:pt x="1643" y="20"/>
                    <a:pt x="1692" y="15"/>
                    <a:pt x="1720" y="11"/>
                  </a:cubicBezTo>
                </a:path>
              </a:pathLst>
            </a:custGeom>
            <a:noFill/>
            <a:ln w="28575" cmpd="sng">
              <a:solidFill>
                <a:srgbClr val="FF0000"/>
              </a:solidFill>
              <a:round/>
              <a:headEnd/>
              <a:tailEnd/>
            </a:ln>
            <a:effectLst/>
          </p:spPr>
          <p:txBody>
            <a:bodyPr/>
            <a:lstStyle/>
            <a:p>
              <a:endParaRPr lang="en-US" dirty="0"/>
            </a:p>
          </p:txBody>
        </p:sp>
        <p:sp>
          <p:nvSpPr>
            <p:cNvPr id="476175" name="Freeform 15"/>
            <p:cNvSpPr>
              <a:spLocks/>
            </p:cNvSpPr>
            <p:nvPr/>
          </p:nvSpPr>
          <p:spPr bwMode="auto">
            <a:xfrm>
              <a:off x="2040" y="1727"/>
              <a:ext cx="1440" cy="92"/>
            </a:xfrm>
            <a:custGeom>
              <a:avLst/>
              <a:gdLst/>
              <a:ahLst/>
              <a:cxnLst>
                <a:cxn ang="0">
                  <a:pos x="0" y="89"/>
                </a:cxn>
                <a:cxn ang="0">
                  <a:pos x="152" y="81"/>
                </a:cxn>
                <a:cxn ang="0">
                  <a:pos x="376" y="25"/>
                </a:cxn>
                <a:cxn ang="0">
                  <a:pos x="632" y="17"/>
                </a:cxn>
                <a:cxn ang="0">
                  <a:pos x="904" y="9"/>
                </a:cxn>
                <a:cxn ang="0">
                  <a:pos x="1224" y="1"/>
                </a:cxn>
                <a:cxn ang="0">
                  <a:pos x="1440" y="1"/>
                </a:cxn>
              </a:cxnLst>
              <a:rect l="0" t="0" r="r" b="b"/>
              <a:pathLst>
                <a:path w="1440" h="92">
                  <a:moveTo>
                    <a:pt x="0" y="89"/>
                  </a:moveTo>
                  <a:cubicBezTo>
                    <a:pt x="44" y="90"/>
                    <a:pt x="89" y="92"/>
                    <a:pt x="152" y="81"/>
                  </a:cubicBezTo>
                  <a:cubicBezTo>
                    <a:pt x="215" y="70"/>
                    <a:pt x="296" y="36"/>
                    <a:pt x="376" y="25"/>
                  </a:cubicBezTo>
                  <a:cubicBezTo>
                    <a:pt x="456" y="14"/>
                    <a:pt x="544" y="20"/>
                    <a:pt x="632" y="17"/>
                  </a:cubicBezTo>
                  <a:cubicBezTo>
                    <a:pt x="720" y="14"/>
                    <a:pt x="805" y="12"/>
                    <a:pt x="904" y="9"/>
                  </a:cubicBezTo>
                  <a:cubicBezTo>
                    <a:pt x="1003" y="6"/>
                    <a:pt x="1135" y="2"/>
                    <a:pt x="1224" y="1"/>
                  </a:cubicBezTo>
                  <a:cubicBezTo>
                    <a:pt x="1313" y="0"/>
                    <a:pt x="1376" y="0"/>
                    <a:pt x="1440" y="1"/>
                  </a:cubicBezTo>
                </a:path>
              </a:pathLst>
            </a:custGeom>
            <a:noFill/>
            <a:ln w="28575" cmpd="sng">
              <a:solidFill>
                <a:srgbClr val="FF0000"/>
              </a:solidFill>
              <a:round/>
              <a:headEnd/>
              <a:tailEnd/>
            </a:ln>
            <a:effectLst/>
          </p:spPr>
          <p:txBody>
            <a:bodyPr/>
            <a:lstStyle/>
            <a:p>
              <a:endParaRPr lang="en-US" dirty="0"/>
            </a:p>
          </p:txBody>
        </p:sp>
        <p:sp>
          <p:nvSpPr>
            <p:cNvPr id="476176" name="Freeform 16"/>
            <p:cNvSpPr>
              <a:spLocks/>
            </p:cNvSpPr>
            <p:nvPr/>
          </p:nvSpPr>
          <p:spPr bwMode="auto">
            <a:xfrm>
              <a:off x="896" y="1320"/>
              <a:ext cx="3032" cy="123"/>
            </a:xfrm>
            <a:custGeom>
              <a:avLst/>
              <a:gdLst/>
              <a:ahLst/>
              <a:cxnLst>
                <a:cxn ang="0">
                  <a:pos x="0" y="120"/>
                </a:cxn>
                <a:cxn ang="0">
                  <a:pos x="192" y="112"/>
                </a:cxn>
                <a:cxn ang="0">
                  <a:pos x="392" y="120"/>
                </a:cxn>
                <a:cxn ang="0">
                  <a:pos x="496" y="96"/>
                </a:cxn>
                <a:cxn ang="0">
                  <a:pos x="624" y="96"/>
                </a:cxn>
                <a:cxn ang="0">
                  <a:pos x="784" y="112"/>
                </a:cxn>
                <a:cxn ang="0">
                  <a:pos x="1040" y="64"/>
                </a:cxn>
                <a:cxn ang="0">
                  <a:pos x="1176" y="72"/>
                </a:cxn>
                <a:cxn ang="0">
                  <a:pos x="1312" y="72"/>
                </a:cxn>
                <a:cxn ang="0">
                  <a:pos x="1456" y="64"/>
                </a:cxn>
                <a:cxn ang="0">
                  <a:pos x="1664" y="56"/>
                </a:cxn>
                <a:cxn ang="0">
                  <a:pos x="1816" y="48"/>
                </a:cxn>
                <a:cxn ang="0">
                  <a:pos x="1992" y="32"/>
                </a:cxn>
                <a:cxn ang="0">
                  <a:pos x="2032" y="72"/>
                </a:cxn>
                <a:cxn ang="0">
                  <a:pos x="2120" y="112"/>
                </a:cxn>
                <a:cxn ang="0">
                  <a:pos x="2224" y="112"/>
                </a:cxn>
                <a:cxn ang="0">
                  <a:pos x="2352" y="112"/>
                </a:cxn>
                <a:cxn ang="0">
                  <a:pos x="2568" y="88"/>
                </a:cxn>
                <a:cxn ang="0">
                  <a:pos x="2432" y="64"/>
                </a:cxn>
                <a:cxn ang="0">
                  <a:pos x="2600" y="56"/>
                </a:cxn>
                <a:cxn ang="0">
                  <a:pos x="2792" y="56"/>
                </a:cxn>
                <a:cxn ang="0">
                  <a:pos x="2744" y="8"/>
                </a:cxn>
                <a:cxn ang="0">
                  <a:pos x="2832" y="8"/>
                </a:cxn>
                <a:cxn ang="0">
                  <a:pos x="3032" y="0"/>
                </a:cxn>
              </a:cxnLst>
              <a:rect l="0" t="0" r="r" b="b"/>
              <a:pathLst>
                <a:path w="3032" h="123">
                  <a:moveTo>
                    <a:pt x="0" y="120"/>
                  </a:moveTo>
                  <a:cubicBezTo>
                    <a:pt x="63" y="116"/>
                    <a:pt x="127" y="112"/>
                    <a:pt x="192" y="112"/>
                  </a:cubicBezTo>
                  <a:cubicBezTo>
                    <a:pt x="257" y="112"/>
                    <a:pt x="341" y="123"/>
                    <a:pt x="392" y="120"/>
                  </a:cubicBezTo>
                  <a:cubicBezTo>
                    <a:pt x="443" y="117"/>
                    <a:pt x="457" y="100"/>
                    <a:pt x="496" y="96"/>
                  </a:cubicBezTo>
                  <a:cubicBezTo>
                    <a:pt x="535" y="92"/>
                    <a:pt x="576" y="93"/>
                    <a:pt x="624" y="96"/>
                  </a:cubicBezTo>
                  <a:cubicBezTo>
                    <a:pt x="672" y="99"/>
                    <a:pt x="715" y="117"/>
                    <a:pt x="784" y="112"/>
                  </a:cubicBezTo>
                  <a:cubicBezTo>
                    <a:pt x="853" y="107"/>
                    <a:pt x="975" y="71"/>
                    <a:pt x="1040" y="64"/>
                  </a:cubicBezTo>
                  <a:cubicBezTo>
                    <a:pt x="1105" y="57"/>
                    <a:pt x="1131" y="71"/>
                    <a:pt x="1176" y="72"/>
                  </a:cubicBezTo>
                  <a:cubicBezTo>
                    <a:pt x="1221" y="73"/>
                    <a:pt x="1265" y="73"/>
                    <a:pt x="1312" y="72"/>
                  </a:cubicBezTo>
                  <a:cubicBezTo>
                    <a:pt x="1359" y="71"/>
                    <a:pt x="1397" y="67"/>
                    <a:pt x="1456" y="64"/>
                  </a:cubicBezTo>
                  <a:cubicBezTo>
                    <a:pt x="1515" y="61"/>
                    <a:pt x="1604" y="59"/>
                    <a:pt x="1664" y="56"/>
                  </a:cubicBezTo>
                  <a:cubicBezTo>
                    <a:pt x="1724" y="53"/>
                    <a:pt x="1761" y="52"/>
                    <a:pt x="1816" y="48"/>
                  </a:cubicBezTo>
                  <a:cubicBezTo>
                    <a:pt x="1871" y="44"/>
                    <a:pt x="1956" y="28"/>
                    <a:pt x="1992" y="32"/>
                  </a:cubicBezTo>
                  <a:cubicBezTo>
                    <a:pt x="2028" y="36"/>
                    <a:pt x="2011" y="59"/>
                    <a:pt x="2032" y="72"/>
                  </a:cubicBezTo>
                  <a:cubicBezTo>
                    <a:pt x="2053" y="85"/>
                    <a:pt x="2088" y="105"/>
                    <a:pt x="2120" y="112"/>
                  </a:cubicBezTo>
                  <a:cubicBezTo>
                    <a:pt x="2152" y="119"/>
                    <a:pt x="2185" y="112"/>
                    <a:pt x="2224" y="112"/>
                  </a:cubicBezTo>
                  <a:cubicBezTo>
                    <a:pt x="2263" y="112"/>
                    <a:pt x="2295" y="116"/>
                    <a:pt x="2352" y="112"/>
                  </a:cubicBezTo>
                  <a:cubicBezTo>
                    <a:pt x="2409" y="108"/>
                    <a:pt x="2555" y="96"/>
                    <a:pt x="2568" y="88"/>
                  </a:cubicBezTo>
                  <a:cubicBezTo>
                    <a:pt x="2581" y="80"/>
                    <a:pt x="2427" y="69"/>
                    <a:pt x="2432" y="64"/>
                  </a:cubicBezTo>
                  <a:cubicBezTo>
                    <a:pt x="2437" y="59"/>
                    <a:pt x="2540" y="57"/>
                    <a:pt x="2600" y="56"/>
                  </a:cubicBezTo>
                  <a:cubicBezTo>
                    <a:pt x="2660" y="55"/>
                    <a:pt x="2768" y="64"/>
                    <a:pt x="2792" y="56"/>
                  </a:cubicBezTo>
                  <a:cubicBezTo>
                    <a:pt x="2816" y="48"/>
                    <a:pt x="2737" y="16"/>
                    <a:pt x="2744" y="8"/>
                  </a:cubicBezTo>
                  <a:cubicBezTo>
                    <a:pt x="2751" y="0"/>
                    <a:pt x="2784" y="9"/>
                    <a:pt x="2832" y="8"/>
                  </a:cubicBezTo>
                  <a:cubicBezTo>
                    <a:pt x="2880" y="7"/>
                    <a:pt x="2956" y="3"/>
                    <a:pt x="3032" y="0"/>
                  </a:cubicBezTo>
                </a:path>
              </a:pathLst>
            </a:custGeom>
            <a:noFill/>
            <a:ln w="28575" cmpd="sng">
              <a:solidFill>
                <a:srgbClr val="FF0000"/>
              </a:solidFill>
              <a:round/>
              <a:headEnd/>
              <a:tailEnd/>
            </a:ln>
            <a:effectLst/>
          </p:spPr>
          <p:txBody>
            <a:bodyPr/>
            <a:lstStyle/>
            <a:p>
              <a:endParaRPr lang="en-US" dirty="0"/>
            </a:p>
          </p:txBody>
        </p:sp>
        <p:sp>
          <p:nvSpPr>
            <p:cNvPr id="476177" name="Freeform 17"/>
            <p:cNvSpPr>
              <a:spLocks/>
            </p:cNvSpPr>
            <p:nvPr/>
          </p:nvSpPr>
          <p:spPr bwMode="auto">
            <a:xfrm>
              <a:off x="824" y="1080"/>
              <a:ext cx="2600" cy="73"/>
            </a:xfrm>
            <a:custGeom>
              <a:avLst/>
              <a:gdLst/>
              <a:ahLst/>
              <a:cxnLst>
                <a:cxn ang="0">
                  <a:pos x="0" y="56"/>
                </a:cxn>
                <a:cxn ang="0">
                  <a:pos x="144" y="56"/>
                </a:cxn>
                <a:cxn ang="0">
                  <a:pos x="336" y="72"/>
                </a:cxn>
                <a:cxn ang="0">
                  <a:pos x="456" y="48"/>
                </a:cxn>
                <a:cxn ang="0">
                  <a:pos x="520" y="24"/>
                </a:cxn>
                <a:cxn ang="0">
                  <a:pos x="688" y="32"/>
                </a:cxn>
                <a:cxn ang="0">
                  <a:pos x="848" y="40"/>
                </a:cxn>
                <a:cxn ang="0">
                  <a:pos x="968" y="40"/>
                </a:cxn>
                <a:cxn ang="0">
                  <a:pos x="1112" y="56"/>
                </a:cxn>
                <a:cxn ang="0">
                  <a:pos x="1408" y="48"/>
                </a:cxn>
                <a:cxn ang="0">
                  <a:pos x="1592" y="64"/>
                </a:cxn>
                <a:cxn ang="0">
                  <a:pos x="1736" y="48"/>
                </a:cxn>
                <a:cxn ang="0">
                  <a:pos x="1896" y="40"/>
                </a:cxn>
                <a:cxn ang="0">
                  <a:pos x="2088" y="24"/>
                </a:cxn>
                <a:cxn ang="0">
                  <a:pos x="2272" y="8"/>
                </a:cxn>
                <a:cxn ang="0">
                  <a:pos x="2408" y="8"/>
                </a:cxn>
                <a:cxn ang="0">
                  <a:pos x="2600" y="0"/>
                </a:cxn>
              </a:cxnLst>
              <a:rect l="0" t="0" r="r" b="b"/>
              <a:pathLst>
                <a:path w="2600" h="73">
                  <a:moveTo>
                    <a:pt x="0" y="56"/>
                  </a:moveTo>
                  <a:cubicBezTo>
                    <a:pt x="44" y="54"/>
                    <a:pt x="88" y="53"/>
                    <a:pt x="144" y="56"/>
                  </a:cubicBezTo>
                  <a:cubicBezTo>
                    <a:pt x="200" y="59"/>
                    <a:pt x="284" y="73"/>
                    <a:pt x="336" y="72"/>
                  </a:cubicBezTo>
                  <a:cubicBezTo>
                    <a:pt x="388" y="71"/>
                    <a:pt x="425" y="56"/>
                    <a:pt x="456" y="48"/>
                  </a:cubicBezTo>
                  <a:cubicBezTo>
                    <a:pt x="487" y="40"/>
                    <a:pt x="481" y="27"/>
                    <a:pt x="520" y="24"/>
                  </a:cubicBezTo>
                  <a:cubicBezTo>
                    <a:pt x="559" y="21"/>
                    <a:pt x="633" y="29"/>
                    <a:pt x="688" y="32"/>
                  </a:cubicBezTo>
                  <a:cubicBezTo>
                    <a:pt x="743" y="35"/>
                    <a:pt x="801" y="39"/>
                    <a:pt x="848" y="40"/>
                  </a:cubicBezTo>
                  <a:cubicBezTo>
                    <a:pt x="895" y="41"/>
                    <a:pt x="924" y="37"/>
                    <a:pt x="968" y="40"/>
                  </a:cubicBezTo>
                  <a:cubicBezTo>
                    <a:pt x="1012" y="43"/>
                    <a:pt x="1039" y="55"/>
                    <a:pt x="1112" y="56"/>
                  </a:cubicBezTo>
                  <a:cubicBezTo>
                    <a:pt x="1185" y="57"/>
                    <a:pt x="1328" y="47"/>
                    <a:pt x="1408" y="48"/>
                  </a:cubicBezTo>
                  <a:cubicBezTo>
                    <a:pt x="1488" y="49"/>
                    <a:pt x="1537" y="64"/>
                    <a:pt x="1592" y="64"/>
                  </a:cubicBezTo>
                  <a:cubicBezTo>
                    <a:pt x="1647" y="64"/>
                    <a:pt x="1685" y="52"/>
                    <a:pt x="1736" y="48"/>
                  </a:cubicBezTo>
                  <a:cubicBezTo>
                    <a:pt x="1787" y="44"/>
                    <a:pt x="1837" y="44"/>
                    <a:pt x="1896" y="40"/>
                  </a:cubicBezTo>
                  <a:cubicBezTo>
                    <a:pt x="1955" y="36"/>
                    <a:pt x="2025" y="29"/>
                    <a:pt x="2088" y="24"/>
                  </a:cubicBezTo>
                  <a:cubicBezTo>
                    <a:pt x="2151" y="19"/>
                    <a:pt x="2219" y="11"/>
                    <a:pt x="2272" y="8"/>
                  </a:cubicBezTo>
                  <a:cubicBezTo>
                    <a:pt x="2325" y="5"/>
                    <a:pt x="2353" y="9"/>
                    <a:pt x="2408" y="8"/>
                  </a:cubicBezTo>
                  <a:cubicBezTo>
                    <a:pt x="2463" y="7"/>
                    <a:pt x="2531" y="3"/>
                    <a:pt x="2600" y="0"/>
                  </a:cubicBezTo>
                </a:path>
              </a:pathLst>
            </a:custGeom>
            <a:noFill/>
            <a:ln w="28575" cmpd="sng">
              <a:solidFill>
                <a:srgbClr val="FF0000"/>
              </a:solidFill>
              <a:round/>
              <a:headEnd/>
              <a:tailEnd/>
            </a:ln>
            <a:effectLst/>
          </p:spPr>
          <p:txBody>
            <a:bodyPr/>
            <a:lstStyle/>
            <a:p>
              <a:endParaRPr lang="en-US" dirty="0"/>
            </a:p>
          </p:txBody>
        </p:sp>
        <p:sp>
          <p:nvSpPr>
            <p:cNvPr id="476178" name="Freeform 18"/>
            <p:cNvSpPr>
              <a:spLocks/>
            </p:cNvSpPr>
            <p:nvPr/>
          </p:nvSpPr>
          <p:spPr bwMode="auto">
            <a:xfrm>
              <a:off x="792" y="1024"/>
              <a:ext cx="2416" cy="25"/>
            </a:xfrm>
            <a:custGeom>
              <a:avLst/>
              <a:gdLst/>
              <a:ahLst/>
              <a:cxnLst>
                <a:cxn ang="0">
                  <a:pos x="0" y="16"/>
                </a:cxn>
                <a:cxn ang="0">
                  <a:pos x="232" y="8"/>
                </a:cxn>
                <a:cxn ang="0">
                  <a:pos x="480" y="16"/>
                </a:cxn>
                <a:cxn ang="0">
                  <a:pos x="704" y="16"/>
                </a:cxn>
                <a:cxn ang="0">
                  <a:pos x="1008" y="24"/>
                </a:cxn>
                <a:cxn ang="0">
                  <a:pos x="1264" y="16"/>
                </a:cxn>
                <a:cxn ang="0">
                  <a:pos x="1576" y="16"/>
                </a:cxn>
                <a:cxn ang="0">
                  <a:pos x="1888" y="8"/>
                </a:cxn>
                <a:cxn ang="0">
                  <a:pos x="2200" y="24"/>
                </a:cxn>
                <a:cxn ang="0">
                  <a:pos x="2416" y="0"/>
                </a:cxn>
              </a:cxnLst>
              <a:rect l="0" t="0" r="r" b="b"/>
              <a:pathLst>
                <a:path w="2416" h="25">
                  <a:moveTo>
                    <a:pt x="0" y="16"/>
                  </a:moveTo>
                  <a:cubicBezTo>
                    <a:pt x="76" y="12"/>
                    <a:pt x="152" y="8"/>
                    <a:pt x="232" y="8"/>
                  </a:cubicBezTo>
                  <a:cubicBezTo>
                    <a:pt x="312" y="8"/>
                    <a:pt x="401" y="15"/>
                    <a:pt x="480" y="16"/>
                  </a:cubicBezTo>
                  <a:cubicBezTo>
                    <a:pt x="559" y="17"/>
                    <a:pt x="616" y="15"/>
                    <a:pt x="704" y="16"/>
                  </a:cubicBezTo>
                  <a:cubicBezTo>
                    <a:pt x="792" y="17"/>
                    <a:pt x="915" y="24"/>
                    <a:pt x="1008" y="24"/>
                  </a:cubicBezTo>
                  <a:cubicBezTo>
                    <a:pt x="1101" y="24"/>
                    <a:pt x="1169" y="17"/>
                    <a:pt x="1264" y="16"/>
                  </a:cubicBezTo>
                  <a:cubicBezTo>
                    <a:pt x="1359" y="15"/>
                    <a:pt x="1472" y="17"/>
                    <a:pt x="1576" y="16"/>
                  </a:cubicBezTo>
                  <a:cubicBezTo>
                    <a:pt x="1680" y="15"/>
                    <a:pt x="1784" y="7"/>
                    <a:pt x="1888" y="8"/>
                  </a:cubicBezTo>
                  <a:cubicBezTo>
                    <a:pt x="1992" y="9"/>
                    <a:pt x="2112" y="25"/>
                    <a:pt x="2200" y="24"/>
                  </a:cubicBezTo>
                  <a:cubicBezTo>
                    <a:pt x="2288" y="23"/>
                    <a:pt x="2352" y="11"/>
                    <a:pt x="2416" y="0"/>
                  </a:cubicBezTo>
                </a:path>
              </a:pathLst>
            </a:custGeom>
            <a:noFill/>
            <a:ln w="28575" cmpd="sng">
              <a:solidFill>
                <a:srgbClr val="FF0000"/>
              </a:solidFill>
              <a:round/>
              <a:headEnd/>
              <a:tailEnd/>
            </a:ln>
            <a:effectLst/>
          </p:spPr>
          <p:txBody>
            <a:bodyPr/>
            <a:lstStyle/>
            <a:p>
              <a:endParaRPr lang="en-US" dirty="0"/>
            </a:p>
          </p:txBody>
        </p:sp>
        <p:sp>
          <p:nvSpPr>
            <p:cNvPr id="476179" name="Freeform 19"/>
            <p:cNvSpPr>
              <a:spLocks/>
            </p:cNvSpPr>
            <p:nvPr/>
          </p:nvSpPr>
          <p:spPr bwMode="auto">
            <a:xfrm>
              <a:off x="800" y="1232"/>
              <a:ext cx="2896" cy="103"/>
            </a:xfrm>
            <a:custGeom>
              <a:avLst/>
              <a:gdLst/>
              <a:ahLst/>
              <a:cxnLst>
                <a:cxn ang="0">
                  <a:pos x="0" y="96"/>
                </a:cxn>
                <a:cxn ang="0">
                  <a:pos x="176" y="96"/>
                </a:cxn>
                <a:cxn ang="0">
                  <a:pos x="368" y="96"/>
                </a:cxn>
                <a:cxn ang="0">
                  <a:pos x="576" y="72"/>
                </a:cxn>
                <a:cxn ang="0">
                  <a:pos x="680" y="48"/>
                </a:cxn>
                <a:cxn ang="0">
                  <a:pos x="776" y="96"/>
                </a:cxn>
                <a:cxn ang="0">
                  <a:pos x="1032" y="88"/>
                </a:cxn>
                <a:cxn ang="0">
                  <a:pos x="1232" y="80"/>
                </a:cxn>
                <a:cxn ang="0">
                  <a:pos x="1432" y="80"/>
                </a:cxn>
                <a:cxn ang="0">
                  <a:pos x="1584" y="80"/>
                </a:cxn>
                <a:cxn ang="0">
                  <a:pos x="1872" y="64"/>
                </a:cxn>
                <a:cxn ang="0">
                  <a:pos x="2104" y="64"/>
                </a:cxn>
                <a:cxn ang="0">
                  <a:pos x="2296" y="64"/>
                </a:cxn>
                <a:cxn ang="0">
                  <a:pos x="2568" y="48"/>
                </a:cxn>
                <a:cxn ang="0">
                  <a:pos x="2784" y="16"/>
                </a:cxn>
                <a:cxn ang="0">
                  <a:pos x="2896" y="0"/>
                </a:cxn>
              </a:cxnLst>
              <a:rect l="0" t="0" r="r" b="b"/>
              <a:pathLst>
                <a:path w="2896" h="103">
                  <a:moveTo>
                    <a:pt x="0" y="96"/>
                  </a:moveTo>
                  <a:cubicBezTo>
                    <a:pt x="57" y="96"/>
                    <a:pt x="115" y="96"/>
                    <a:pt x="176" y="96"/>
                  </a:cubicBezTo>
                  <a:cubicBezTo>
                    <a:pt x="237" y="96"/>
                    <a:pt x="301" y="100"/>
                    <a:pt x="368" y="96"/>
                  </a:cubicBezTo>
                  <a:cubicBezTo>
                    <a:pt x="435" y="92"/>
                    <a:pt x="524" y="80"/>
                    <a:pt x="576" y="72"/>
                  </a:cubicBezTo>
                  <a:cubicBezTo>
                    <a:pt x="628" y="64"/>
                    <a:pt x="647" y="44"/>
                    <a:pt x="680" y="48"/>
                  </a:cubicBezTo>
                  <a:cubicBezTo>
                    <a:pt x="713" y="52"/>
                    <a:pt x="717" y="89"/>
                    <a:pt x="776" y="96"/>
                  </a:cubicBezTo>
                  <a:cubicBezTo>
                    <a:pt x="835" y="103"/>
                    <a:pt x="956" y="91"/>
                    <a:pt x="1032" y="88"/>
                  </a:cubicBezTo>
                  <a:cubicBezTo>
                    <a:pt x="1108" y="85"/>
                    <a:pt x="1165" y="81"/>
                    <a:pt x="1232" y="80"/>
                  </a:cubicBezTo>
                  <a:cubicBezTo>
                    <a:pt x="1299" y="79"/>
                    <a:pt x="1373" y="80"/>
                    <a:pt x="1432" y="80"/>
                  </a:cubicBezTo>
                  <a:cubicBezTo>
                    <a:pt x="1491" y="80"/>
                    <a:pt x="1511" y="83"/>
                    <a:pt x="1584" y="80"/>
                  </a:cubicBezTo>
                  <a:cubicBezTo>
                    <a:pt x="1657" y="77"/>
                    <a:pt x="1785" y="67"/>
                    <a:pt x="1872" y="64"/>
                  </a:cubicBezTo>
                  <a:cubicBezTo>
                    <a:pt x="1959" y="61"/>
                    <a:pt x="2033" y="64"/>
                    <a:pt x="2104" y="64"/>
                  </a:cubicBezTo>
                  <a:cubicBezTo>
                    <a:pt x="2175" y="64"/>
                    <a:pt x="2219" y="67"/>
                    <a:pt x="2296" y="64"/>
                  </a:cubicBezTo>
                  <a:cubicBezTo>
                    <a:pt x="2373" y="61"/>
                    <a:pt x="2487" y="56"/>
                    <a:pt x="2568" y="48"/>
                  </a:cubicBezTo>
                  <a:cubicBezTo>
                    <a:pt x="2649" y="40"/>
                    <a:pt x="2729" y="24"/>
                    <a:pt x="2784" y="16"/>
                  </a:cubicBezTo>
                  <a:cubicBezTo>
                    <a:pt x="2839" y="8"/>
                    <a:pt x="2867" y="4"/>
                    <a:pt x="2896" y="0"/>
                  </a:cubicBezTo>
                </a:path>
              </a:pathLst>
            </a:custGeom>
            <a:noFill/>
            <a:ln w="28575" cmpd="sng">
              <a:solidFill>
                <a:srgbClr val="FF0000"/>
              </a:solidFill>
              <a:round/>
              <a:headEnd/>
              <a:tailEnd/>
            </a:ln>
            <a:effectLst/>
          </p:spPr>
          <p:txBody>
            <a:bodyPr/>
            <a:lstStyle/>
            <a:p>
              <a:endParaRPr lang="en-US" dirty="0"/>
            </a:p>
          </p:txBody>
        </p:sp>
      </p:grpSp>
      <p:sp>
        <p:nvSpPr>
          <p:cNvPr id="476180" name="Text Box 20"/>
          <p:cNvSpPr txBox="1">
            <a:spLocks noChangeArrowheads="1"/>
          </p:cNvSpPr>
          <p:nvPr/>
        </p:nvSpPr>
        <p:spPr bwMode="auto">
          <a:xfrm>
            <a:off x="4845050" y="2890838"/>
            <a:ext cx="1768475" cy="366712"/>
          </a:xfrm>
          <a:prstGeom prst="rect">
            <a:avLst/>
          </a:prstGeom>
          <a:solidFill>
            <a:schemeClr val="bg1"/>
          </a:solidFill>
          <a:ln w="9525">
            <a:noFill/>
            <a:miter lim="800000"/>
            <a:headEnd/>
            <a:tailEnd/>
          </a:ln>
          <a:effectLst/>
        </p:spPr>
        <p:txBody>
          <a:bodyPr wrap="none">
            <a:spAutoFit/>
          </a:bodyPr>
          <a:lstStyle/>
          <a:p>
            <a:pPr algn="ctr" eaLnBrk="1" hangingPunct="1"/>
            <a:r>
              <a:rPr lang="en-US" sz="1800" b="1" dirty="0">
                <a:latin typeface="Tahoma" pitchFamily="34" charset="0"/>
              </a:rPr>
              <a:t>Pre-Cambrian</a:t>
            </a:r>
          </a:p>
        </p:txBody>
      </p:sp>
      <p:sp>
        <p:nvSpPr>
          <p:cNvPr id="476182" name="Text Box 22"/>
          <p:cNvSpPr txBox="1">
            <a:spLocks noChangeArrowheads="1"/>
          </p:cNvSpPr>
          <p:nvPr/>
        </p:nvSpPr>
        <p:spPr bwMode="auto">
          <a:xfrm>
            <a:off x="3576638" y="1520825"/>
            <a:ext cx="1268412" cy="366713"/>
          </a:xfrm>
          <a:prstGeom prst="rect">
            <a:avLst/>
          </a:prstGeom>
          <a:solidFill>
            <a:schemeClr val="bg1"/>
          </a:solidFill>
          <a:ln w="9525">
            <a:noFill/>
            <a:miter lim="800000"/>
            <a:headEnd/>
            <a:tailEnd/>
          </a:ln>
          <a:effectLst/>
        </p:spPr>
        <p:txBody>
          <a:bodyPr wrap="none">
            <a:spAutoFit/>
          </a:bodyPr>
          <a:lstStyle/>
          <a:p>
            <a:pPr algn="ctr" eaLnBrk="1" hangingPunct="1"/>
            <a:r>
              <a:rPr lang="en-US" sz="1800" b="1" dirty="0">
                <a:latin typeface="Tahoma" pitchFamily="34" charset="0"/>
              </a:rPr>
              <a:t>Paleozoic</a:t>
            </a:r>
          </a:p>
        </p:txBody>
      </p:sp>
      <p:sp>
        <p:nvSpPr>
          <p:cNvPr id="476183" name="Text Box 23"/>
          <p:cNvSpPr txBox="1">
            <a:spLocks noChangeArrowheads="1"/>
          </p:cNvSpPr>
          <p:nvPr/>
        </p:nvSpPr>
        <p:spPr bwMode="auto">
          <a:xfrm>
            <a:off x="317500" y="5262563"/>
            <a:ext cx="8440738" cy="1044575"/>
          </a:xfrm>
          <a:prstGeom prst="rect">
            <a:avLst/>
          </a:prstGeom>
          <a:noFill/>
          <a:ln w="9525">
            <a:noFill/>
            <a:miter lim="800000"/>
            <a:headEnd/>
            <a:tailEnd/>
          </a:ln>
          <a:effectLst/>
        </p:spPr>
        <p:txBody>
          <a:bodyPr>
            <a:spAutoFit/>
          </a:bodyPr>
          <a:lstStyle/>
          <a:p>
            <a:pPr algn="ctr" eaLnBrk="1" hangingPunct="1">
              <a:lnSpc>
                <a:spcPct val="110000"/>
              </a:lnSpc>
            </a:pPr>
            <a:r>
              <a:rPr lang="en-US" sz="1900" b="1" dirty="0">
                <a:latin typeface="Tahoma" pitchFamily="34" charset="0"/>
              </a:rPr>
              <a:t>The angular discordance between the Pre-Cambrian rocks and the Paleozoic rocks marks an unconformity that separates an older stratigraphic package from a younger stratigraphic package</a:t>
            </a:r>
          </a:p>
        </p:txBody>
      </p:sp>
      <p:grpSp>
        <p:nvGrpSpPr>
          <p:cNvPr id="25" name="Group 26"/>
          <p:cNvGrpSpPr>
            <a:grpSpLocks/>
          </p:cNvGrpSpPr>
          <p:nvPr/>
        </p:nvGrpSpPr>
        <p:grpSpPr bwMode="auto">
          <a:xfrm>
            <a:off x="2847975" y="1899754"/>
            <a:ext cx="4706938" cy="1901825"/>
            <a:chOff x="1794" y="1008"/>
            <a:chExt cx="2965" cy="1198"/>
          </a:xfrm>
        </p:grpSpPr>
        <p:sp>
          <p:nvSpPr>
            <p:cNvPr id="26" name="Text Box 27"/>
            <p:cNvSpPr txBox="1">
              <a:spLocks noChangeArrowheads="1"/>
            </p:cNvSpPr>
            <p:nvPr/>
          </p:nvSpPr>
          <p:spPr bwMode="auto">
            <a:xfrm>
              <a:off x="2045" y="1915"/>
              <a:ext cx="2714" cy="291"/>
            </a:xfrm>
            <a:prstGeom prst="rect">
              <a:avLst/>
            </a:prstGeom>
            <a:noFill/>
            <a:ln w="9525">
              <a:noFill/>
              <a:miter lim="800000"/>
              <a:headEnd/>
              <a:tailEnd/>
            </a:ln>
          </p:spPr>
          <p:txBody>
            <a:bodyPr wrap="none">
              <a:spAutoFit/>
            </a:bodyPr>
            <a:lstStyle/>
            <a:p>
              <a:r>
                <a:rPr lang="en-US" dirty="0">
                  <a:solidFill>
                    <a:schemeClr val="bg1"/>
                  </a:solidFill>
                  <a:latin typeface="Tahoma" pitchFamily="34" charset="0"/>
                </a:rPr>
                <a:t>Earlier phase of deposition</a:t>
              </a:r>
            </a:p>
          </p:txBody>
        </p:sp>
        <p:sp>
          <p:nvSpPr>
            <p:cNvPr id="27" name="Text Box 28"/>
            <p:cNvSpPr txBox="1">
              <a:spLocks noChangeArrowheads="1"/>
            </p:cNvSpPr>
            <p:nvPr/>
          </p:nvSpPr>
          <p:spPr bwMode="auto">
            <a:xfrm>
              <a:off x="1794" y="1008"/>
              <a:ext cx="2586" cy="291"/>
            </a:xfrm>
            <a:prstGeom prst="rect">
              <a:avLst/>
            </a:prstGeom>
            <a:noFill/>
            <a:ln w="9525">
              <a:noFill/>
              <a:miter lim="800000"/>
              <a:headEnd/>
              <a:tailEnd/>
            </a:ln>
          </p:spPr>
          <p:txBody>
            <a:bodyPr wrap="none">
              <a:spAutoFit/>
            </a:bodyPr>
            <a:lstStyle/>
            <a:p>
              <a:r>
                <a:rPr lang="en-US" dirty="0">
                  <a:solidFill>
                    <a:schemeClr val="bg1"/>
                  </a:solidFill>
                  <a:latin typeface="Tahoma" pitchFamily="34" charset="0"/>
                </a:rPr>
                <a:t>Later phase of deposition</a:t>
              </a:r>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2000"/>
                                        <p:tgtEl>
                                          <p:spTgt spid="2"/>
                                        </p:tgtEl>
                                      </p:cBhvr>
                                    </p:animEffect>
                                  </p:childTnLst>
                                </p:cTn>
                              </p:par>
                            </p:childTnLst>
                          </p:cTn>
                        </p:par>
                        <p:par>
                          <p:cTn id="8" fill="hold">
                            <p:stCondLst>
                              <p:cond delay="2000"/>
                            </p:stCondLst>
                            <p:childTnLst>
                              <p:par>
                                <p:cTn id="9" presetID="2" presetClass="entr" presetSubtype="3" fill="hold" grpId="0" nodeType="afterEffect">
                                  <p:stCondLst>
                                    <p:cond delay="1000"/>
                                  </p:stCondLst>
                                  <p:childTnLst>
                                    <p:set>
                                      <p:cBhvr>
                                        <p:cTn id="10" dur="1" fill="hold">
                                          <p:stCondLst>
                                            <p:cond delay="0"/>
                                          </p:stCondLst>
                                        </p:cTn>
                                        <p:tgtEl>
                                          <p:spTgt spid="476180"/>
                                        </p:tgtEl>
                                        <p:attrNameLst>
                                          <p:attrName>style.visibility</p:attrName>
                                        </p:attrNameLst>
                                      </p:cBhvr>
                                      <p:to>
                                        <p:strVal val="visible"/>
                                      </p:to>
                                    </p:set>
                                    <p:anim calcmode="lin" valueType="num">
                                      <p:cBhvr additive="base">
                                        <p:cTn id="11" dur="500" fill="hold"/>
                                        <p:tgtEl>
                                          <p:spTgt spid="476180"/>
                                        </p:tgtEl>
                                        <p:attrNameLst>
                                          <p:attrName>ppt_x</p:attrName>
                                        </p:attrNameLst>
                                      </p:cBhvr>
                                      <p:tavLst>
                                        <p:tav tm="0">
                                          <p:val>
                                            <p:strVal val="1+#ppt_w/2"/>
                                          </p:val>
                                        </p:tav>
                                        <p:tav tm="100000">
                                          <p:val>
                                            <p:strVal val="#ppt_x"/>
                                          </p:val>
                                        </p:tav>
                                      </p:tavLst>
                                    </p:anim>
                                    <p:anim calcmode="lin" valueType="num">
                                      <p:cBhvr additive="base">
                                        <p:cTn id="12" dur="500" fill="hold"/>
                                        <p:tgtEl>
                                          <p:spTgt spid="476180"/>
                                        </p:tgtEl>
                                        <p:attrNameLst>
                                          <p:attrName>ppt_y</p:attrName>
                                        </p:attrNameLst>
                                      </p:cBhvr>
                                      <p:tavLst>
                                        <p:tav tm="0">
                                          <p:val>
                                            <p:strVal val="0-#ppt_h/2"/>
                                          </p:val>
                                        </p:tav>
                                        <p:tav tm="100000">
                                          <p:val>
                                            <p:strVal val="#ppt_y"/>
                                          </p:val>
                                        </p:tav>
                                      </p:tavLst>
                                    </p:anim>
                                  </p:childTnLst>
                                </p:cTn>
                              </p:par>
                            </p:childTnLst>
                          </p:cTn>
                        </p:par>
                        <p:par>
                          <p:cTn id="13" fill="hold">
                            <p:stCondLst>
                              <p:cond delay="3500"/>
                            </p:stCondLst>
                            <p:childTnLst>
                              <p:par>
                                <p:cTn id="14" presetID="2" presetClass="entr" presetSubtype="3" fill="hold" grpId="0" nodeType="afterEffect">
                                  <p:stCondLst>
                                    <p:cond delay="1000"/>
                                  </p:stCondLst>
                                  <p:childTnLst>
                                    <p:set>
                                      <p:cBhvr>
                                        <p:cTn id="15" dur="1" fill="hold">
                                          <p:stCondLst>
                                            <p:cond delay="0"/>
                                          </p:stCondLst>
                                        </p:cTn>
                                        <p:tgtEl>
                                          <p:spTgt spid="476182"/>
                                        </p:tgtEl>
                                        <p:attrNameLst>
                                          <p:attrName>style.visibility</p:attrName>
                                        </p:attrNameLst>
                                      </p:cBhvr>
                                      <p:to>
                                        <p:strVal val="visible"/>
                                      </p:to>
                                    </p:set>
                                    <p:anim calcmode="lin" valueType="num">
                                      <p:cBhvr additive="base">
                                        <p:cTn id="16" dur="500" fill="hold"/>
                                        <p:tgtEl>
                                          <p:spTgt spid="476182"/>
                                        </p:tgtEl>
                                        <p:attrNameLst>
                                          <p:attrName>ppt_x</p:attrName>
                                        </p:attrNameLst>
                                      </p:cBhvr>
                                      <p:tavLst>
                                        <p:tav tm="0">
                                          <p:val>
                                            <p:strVal val="1+#ppt_w/2"/>
                                          </p:val>
                                        </p:tav>
                                        <p:tav tm="100000">
                                          <p:val>
                                            <p:strVal val="#ppt_x"/>
                                          </p:val>
                                        </p:tav>
                                      </p:tavLst>
                                    </p:anim>
                                    <p:anim calcmode="lin" valueType="num">
                                      <p:cBhvr additive="base">
                                        <p:cTn id="17" dur="500" fill="hold"/>
                                        <p:tgtEl>
                                          <p:spTgt spid="476182"/>
                                        </p:tgtEl>
                                        <p:attrNameLst>
                                          <p:attrName>ppt_y</p:attrName>
                                        </p:attrNameLst>
                                      </p:cBhvr>
                                      <p:tavLst>
                                        <p:tav tm="0">
                                          <p:val>
                                            <p:strVal val="0-#ppt_h/2"/>
                                          </p:val>
                                        </p:tav>
                                        <p:tav tm="100000">
                                          <p:val>
                                            <p:strVal val="#ppt_y"/>
                                          </p:val>
                                        </p:tav>
                                      </p:tavLst>
                                    </p:anim>
                                  </p:childTnLst>
                                </p:cTn>
                              </p:par>
                            </p:childTnLst>
                          </p:cTn>
                        </p:par>
                        <p:par>
                          <p:cTn id="18" fill="hold">
                            <p:stCondLst>
                              <p:cond delay="5000"/>
                            </p:stCondLst>
                            <p:childTnLst>
                              <p:par>
                                <p:cTn id="19" presetID="2" presetClass="entr" presetSubtype="3" fill="hold" grpId="0" nodeType="afterEffect">
                                  <p:stCondLst>
                                    <p:cond delay="1000"/>
                                  </p:stCondLst>
                                  <p:childTnLst>
                                    <p:set>
                                      <p:cBhvr>
                                        <p:cTn id="20" dur="1" fill="hold">
                                          <p:stCondLst>
                                            <p:cond delay="0"/>
                                          </p:stCondLst>
                                        </p:cTn>
                                        <p:tgtEl>
                                          <p:spTgt spid="476183"/>
                                        </p:tgtEl>
                                        <p:attrNameLst>
                                          <p:attrName>style.visibility</p:attrName>
                                        </p:attrNameLst>
                                      </p:cBhvr>
                                      <p:to>
                                        <p:strVal val="visible"/>
                                      </p:to>
                                    </p:set>
                                    <p:anim calcmode="lin" valueType="num">
                                      <p:cBhvr additive="base">
                                        <p:cTn id="21" dur="500" fill="hold"/>
                                        <p:tgtEl>
                                          <p:spTgt spid="476183"/>
                                        </p:tgtEl>
                                        <p:attrNameLst>
                                          <p:attrName>ppt_x</p:attrName>
                                        </p:attrNameLst>
                                      </p:cBhvr>
                                      <p:tavLst>
                                        <p:tav tm="0">
                                          <p:val>
                                            <p:strVal val="1+#ppt_w/2"/>
                                          </p:val>
                                        </p:tav>
                                        <p:tav tm="100000">
                                          <p:val>
                                            <p:strVal val="#ppt_x"/>
                                          </p:val>
                                        </p:tav>
                                      </p:tavLst>
                                    </p:anim>
                                    <p:anim calcmode="lin" valueType="num">
                                      <p:cBhvr additive="base">
                                        <p:cTn id="22" dur="500" fill="hold"/>
                                        <p:tgtEl>
                                          <p:spTgt spid="476183"/>
                                        </p:tgtEl>
                                        <p:attrNameLst>
                                          <p:attrName>ppt_y</p:attrName>
                                        </p:attrNameLst>
                                      </p:cBhvr>
                                      <p:tavLst>
                                        <p:tav tm="0">
                                          <p:val>
                                            <p:strVal val="0-#ppt_h/2"/>
                                          </p:val>
                                        </p:tav>
                                        <p:tav tm="100000">
                                          <p:val>
                                            <p:strVal val="#ppt_y"/>
                                          </p:val>
                                        </p:tav>
                                      </p:tavLst>
                                    </p:anim>
                                  </p:childTnLst>
                                </p:cTn>
                              </p:par>
                            </p:childTnLst>
                          </p:cTn>
                        </p:par>
                        <p:par>
                          <p:cTn id="23" fill="hold">
                            <p:stCondLst>
                              <p:cond delay="6500"/>
                            </p:stCondLst>
                            <p:childTnLst>
                              <p:par>
                                <p:cTn id="24" presetID="22" presetClass="entr" presetSubtype="4" fill="hold" nodeType="afterEffect">
                                  <p:stCondLst>
                                    <p:cond delay="1000"/>
                                  </p:stCondLst>
                                  <p:childTnLst>
                                    <p:set>
                                      <p:cBhvr>
                                        <p:cTn id="25" dur="1" fill="hold">
                                          <p:stCondLst>
                                            <p:cond delay="0"/>
                                          </p:stCondLst>
                                        </p:cTn>
                                        <p:tgtEl>
                                          <p:spTgt spid="25"/>
                                        </p:tgtEl>
                                        <p:attrNameLst>
                                          <p:attrName>style.visibility</p:attrName>
                                        </p:attrNameLst>
                                      </p:cBhvr>
                                      <p:to>
                                        <p:strVal val="visible"/>
                                      </p:to>
                                    </p:set>
                                    <p:animEffect transition="in" filter="wipe(down)">
                                      <p:cBhvr>
                                        <p:cTn id="2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180" grpId="0" animBg="1"/>
      <p:bldP spid="476182" grpId="0" animBg="1"/>
      <p:bldP spid="47618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8"/>
          <p:cNvSpPr>
            <a:spLocks noGrp="1" noChangeArrowheads="1"/>
          </p:cNvSpPr>
          <p:nvPr>
            <p:ph type="title"/>
          </p:nvPr>
        </p:nvSpPr>
        <p:spPr/>
        <p:txBody>
          <a:bodyPr anchor="t"/>
          <a:lstStyle/>
          <a:p>
            <a:r>
              <a:rPr lang="en-US" dirty="0" smtClean="0"/>
              <a:t>Unconformity on Seismic Data</a:t>
            </a:r>
            <a:endParaRPr lang="en-US" sz="2400" dirty="0" smtClean="0"/>
          </a:p>
        </p:txBody>
      </p:sp>
      <p:pic>
        <p:nvPicPr>
          <p:cNvPr id="10243" name="Picture 23"/>
          <p:cNvPicPr>
            <a:picLocks noChangeAspect="1" noChangeArrowheads="1"/>
          </p:cNvPicPr>
          <p:nvPr/>
        </p:nvPicPr>
        <p:blipFill>
          <a:blip r:embed="rId3" cstate="print"/>
          <a:srcRect l="4292" t="18242" r="11287" b="9384"/>
          <a:stretch>
            <a:fillRect/>
          </a:stretch>
        </p:blipFill>
        <p:spPr bwMode="auto">
          <a:xfrm>
            <a:off x="666750" y="1357313"/>
            <a:ext cx="7804150" cy="3548062"/>
          </a:xfrm>
          <a:prstGeom prst="rect">
            <a:avLst/>
          </a:prstGeom>
          <a:noFill/>
          <a:ln w="38100">
            <a:noFill/>
            <a:miter lim="800000"/>
            <a:headEnd/>
            <a:tailEnd/>
          </a:ln>
        </p:spPr>
      </p:pic>
      <p:sp>
        <p:nvSpPr>
          <p:cNvPr id="10244" name="Freeform 24"/>
          <p:cNvSpPr>
            <a:spLocks/>
          </p:cNvSpPr>
          <p:nvPr/>
        </p:nvSpPr>
        <p:spPr bwMode="auto">
          <a:xfrm>
            <a:off x="703263" y="2379663"/>
            <a:ext cx="7737475" cy="927100"/>
          </a:xfrm>
          <a:custGeom>
            <a:avLst/>
            <a:gdLst>
              <a:gd name="T0" fmla="*/ 0 w 2364"/>
              <a:gd name="T1" fmla="*/ 927100 h 448"/>
              <a:gd name="T2" fmla="*/ 166925 w 2364"/>
              <a:gd name="T3" fmla="*/ 612548 h 448"/>
              <a:gd name="T4" fmla="*/ 451680 w 2364"/>
              <a:gd name="T5" fmla="*/ 567021 h 448"/>
              <a:gd name="T6" fmla="*/ 782257 w 2364"/>
              <a:gd name="T7" fmla="*/ 567021 h 448"/>
              <a:gd name="T8" fmla="*/ 1067012 w 2364"/>
              <a:gd name="T9" fmla="*/ 718089 h 448"/>
              <a:gd name="T10" fmla="*/ 1443412 w 2364"/>
              <a:gd name="T11" fmla="*/ 538049 h 448"/>
              <a:gd name="T12" fmla="*/ 1800174 w 2364"/>
              <a:gd name="T13" fmla="*/ 314552 h 448"/>
              <a:gd name="T14" fmla="*/ 2176574 w 2364"/>
              <a:gd name="T15" fmla="*/ 194525 h 448"/>
              <a:gd name="T16" fmla="*/ 2320588 w 2364"/>
              <a:gd name="T17" fmla="*/ 43458 h 448"/>
              <a:gd name="T18" fmla="*/ 2886824 w 2364"/>
              <a:gd name="T19" fmla="*/ 237983 h 448"/>
              <a:gd name="T20" fmla="*/ 3384327 w 2364"/>
              <a:gd name="T21" fmla="*/ 134512 h 448"/>
              <a:gd name="T22" fmla="*/ 3737816 w 2364"/>
              <a:gd name="T23" fmla="*/ 134512 h 448"/>
              <a:gd name="T24" fmla="*/ 4330236 w 2364"/>
              <a:gd name="T25" fmla="*/ 297996 h 448"/>
              <a:gd name="T26" fmla="*/ 4565895 w 2364"/>
              <a:gd name="T27" fmla="*/ 103471 h 448"/>
              <a:gd name="T28" fmla="*/ 4804828 w 2364"/>
              <a:gd name="T29" fmla="*/ 209011 h 448"/>
              <a:gd name="T30" fmla="*/ 5207412 w 2364"/>
              <a:gd name="T31" fmla="*/ 194525 h 448"/>
              <a:gd name="T32" fmla="*/ 6081314 w 2364"/>
              <a:gd name="T33" fmla="*/ 74499 h 448"/>
              <a:gd name="T34" fmla="*/ 6199144 w 2364"/>
              <a:gd name="T35" fmla="*/ 0 h 448"/>
              <a:gd name="T36" fmla="*/ 6673735 w 2364"/>
              <a:gd name="T37" fmla="*/ 177970 h 448"/>
              <a:gd name="T38" fmla="*/ 7145054 w 2364"/>
              <a:gd name="T39" fmla="*/ 389051 h 448"/>
              <a:gd name="T40" fmla="*/ 7262884 w 2364"/>
              <a:gd name="T41" fmla="*/ 507008 h 448"/>
              <a:gd name="T42" fmla="*/ 7737475 w 2364"/>
              <a:gd name="T43" fmla="*/ 612548 h 44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364"/>
              <a:gd name="T67" fmla="*/ 0 h 448"/>
              <a:gd name="T68" fmla="*/ 2364 w 2364"/>
              <a:gd name="T69" fmla="*/ 448 h 44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364" h="448">
                <a:moveTo>
                  <a:pt x="0" y="448"/>
                </a:moveTo>
                <a:lnTo>
                  <a:pt x="51" y="296"/>
                </a:lnTo>
                <a:lnTo>
                  <a:pt x="138" y="274"/>
                </a:lnTo>
                <a:lnTo>
                  <a:pt x="239" y="274"/>
                </a:lnTo>
                <a:lnTo>
                  <a:pt x="326" y="347"/>
                </a:lnTo>
                <a:lnTo>
                  <a:pt x="441" y="260"/>
                </a:lnTo>
                <a:lnTo>
                  <a:pt x="550" y="152"/>
                </a:lnTo>
                <a:lnTo>
                  <a:pt x="665" y="94"/>
                </a:lnTo>
                <a:lnTo>
                  <a:pt x="709" y="21"/>
                </a:lnTo>
                <a:lnTo>
                  <a:pt x="882" y="115"/>
                </a:lnTo>
                <a:lnTo>
                  <a:pt x="1034" y="65"/>
                </a:lnTo>
                <a:lnTo>
                  <a:pt x="1142" y="65"/>
                </a:lnTo>
                <a:lnTo>
                  <a:pt x="1323" y="144"/>
                </a:lnTo>
                <a:lnTo>
                  <a:pt x="1395" y="50"/>
                </a:lnTo>
                <a:lnTo>
                  <a:pt x="1468" y="101"/>
                </a:lnTo>
                <a:lnTo>
                  <a:pt x="1591" y="94"/>
                </a:lnTo>
                <a:lnTo>
                  <a:pt x="1858" y="36"/>
                </a:lnTo>
                <a:lnTo>
                  <a:pt x="1894" y="0"/>
                </a:lnTo>
                <a:lnTo>
                  <a:pt x="2039" y="86"/>
                </a:lnTo>
                <a:lnTo>
                  <a:pt x="2183" y="188"/>
                </a:lnTo>
                <a:lnTo>
                  <a:pt x="2219" y="245"/>
                </a:lnTo>
                <a:lnTo>
                  <a:pt x="2364" y="296"/>
                </a:lnTo>
              </a:path>
            </a:pathLst>
          </a:custGeom>
          <a:noFill/>
          <a:ln w="57150" cmpd="sng">
            <a:solidFill>
              <a:srgbClr val="FFFF00"/>
            </a:solidFill>
            <a:round/>
            <a:headEnd/>
            <a:tailEnd/>
          </a:ln>
        </p:spPr>
        <p:txBody>
          <a:bodyPr wrap="none" anchor="ctr"/>
          <a:lstStyle/>
          <a:p>
            <a:endParaRPr lang="en-US" dirty="0"/>
          </a:p>
        </p:txBody>
      </p:sp>
      <p:sp>
        <p:nvSpPr>
          <p:cNvPr id="10245" name="Freeform 25"/>
          <p:cNvSpPr>
            <a:spLocks/>
          </p:cNvSpPr>
          <p:nvPr/>
        </p:nvSpPr>
        <p:spPr bwMode="auto">
          <a:xfrm>
            <a:off x="3921125" y="2725738"/>
            <a:ext cx="1470025" cy="420687"/>
          </a:xfrm>
          <a:custGeom>
            <a:avLst/>
            <a:gdLst>
              <a:gd name="T0" fmla="*/ 0 w 449"/>
              <a:gd name="T1" fmla="*/ 0 h 203"/>
              <a:gd name="T2" fmla="*/ 900350 w 449"/>
              <a:gd name="T3" fmla="*/ 269406 h 203"/>
              <a:gd name="T4" fmla="*/ 1470025 w 449"/>
              <a:gd name="T5" fmla="*/ 420687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33CC33"/>
            </a:solidFill>
            <a:round/>
            <a:headEnd type="triangle" w="med" len="med"/>
            <a:tailEnd type="none" w="med" len="med"/>
          </a:ln>
        </p:spPr>
        <p:txBody>
          <a:bodyPr wrap="none" anchor="ctr"/>
          <a:lstStyle/>
          <a:p>
            <a:endParaRPr lang="en-US" dirty="0"/>
          </a:p>
        </p:txBody>
      </p:sp>
      <p:sp>
        <p:nvSpPr>
          <p:cNvPr id="10246" name="Freeform 26"/>
          <p:cNvSpPr>
            <a:spLocks/>
          </p:cNvSpPr>
          <p:nvPr/>
        </p:nvSpPr>
        <p:spPr bwMode="auto">
          <a:xfrm>
            <a:off x="5330825" y="2619375"/>
            <a:ext cx="1411288" cy="498475"/>
          </a:xfrm>
          <a:custGeom>
            <a:avLst/>
            <a:gdLst>
              <a:gd name="T0" fmla="*/ 0 w 449"/>
              <a:gd name="T1" fmla="*/ 0 h 203"/>
              <a:gd name="T2" fmla="*/ 864375 w 449"/>
              <a:gd name="T3" fmla="*/ 319220 h 203"/>
              <a:gd name="T4" fmla="*/ 1411288 w 449"/>
              <a:gd name="T5" fmla="*/ 498475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33CC33"/>
            </a:solidFill>
            <a:round/>
            <a:headEnd type="triangle" w="med" len="med"/>
            <a:tailEnd type="none" w="med" len="med"/>
          </a:ln>
        </p:spPr>
        <p:txBody>
          <a:bodyPr wrap="none" anchor="ctr"/>
          <a:lstStyle/>
          <a:p>
            <a:endParaRPr lang="en-US" dirty="0"/>
          </a:p>
        </p:txBody>
      </p:sp>
      <p:sp>
        <p:nvSpPr>
          <p:cNvPr id="10247" name="Freeform 27"/>
          <p:cNvSpPr>
            <a:spLocks/>
          </p:cNvSpPr>
          <p:nvPr/>
        </p:nvSpPr>
        <p:spPr bwMode="auto">
          <a:xfrm>
            <a:off x="5994400" y="2636838"/>
            <a:ext cx="1101725" cy="198437"/>
          </a:xfrm>
          <a:custGeom>
            <a:avLst/>
            <a:gdLst>
              <a:gd name="T0" fmla="*/ 0 w 449"/>
              <a:gd name="T1" fmla="*/ 0 h 203"/>
              <a:gd name="T2" fmla="*/ 674776 w 449"/>
              <a:gd name="T3" fmla="*/ 127078 h 203"/>
              <a:gd name="T4" fmla="*/ 1101725 w 449"/>
              <a:gd name="T5" fmla="*/ 198437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33CC33"/>
            </a:solidFill>
            <a:round/>
            <a:headEnd type="triangle" w="med" len="med"/>
            <a:tailEnd type="none" w="med" len="med"/>
          </a:ln>
        </p:spPr>
        <p:txBody>
          <a:bodyPr wrap="none" anchor="ctr"/>
          <a:lstStyle/>
          <a:p>
            <a:endParaRPr lang="en-US" dirty="0"/>
          </a:p>
        </p:txBody>
      </p:sp>
      <p:sp>
        <p:nvSpPr>
          <p:cNvPr id="10248" name="Freeform 28"/>
          <p:cNvSpPr>
            <a:spLocks/>
          </p:cNvSpPr>
          <p:nvPr/>
        </p:nvSpPr>
        <p:spPr bwMode="auto">
          <a:xfrm>
            <a:off x="5092700" y="2754313"/>
            <a:ext cx="1470025" cy="420687"/>
          </a:xfrm>
          <a:custGeom>
            <a:avLst/>
            <a:gdLst>
              <a:gd name="T0" fmla="*/ 0 w 449"/>
              <a:gd name="T1" fmla="*/ 0 h 203"/>
              <a:gd name="T2" fmla="*/ 900350 w 449"/>
              <a:gd name="T3" fmla="*/ 269406 h 203"/>
              <a:gd name="T4" fmla="*/ 1470025 w 449"/>
              <a:gd name="T5" fmla="*/ 420687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33CC33"/>
            </a:solidFill>
            <a:round/>
            <a:headEnd type="triangle" w="med" len="med"/>
            <a:tailEnd type="none" w="med" len="med"/>
          </a:ln>
        </p:spPr>
        <p:txBody>
          <a:bodyPr wrap="none" anchor="ctr"/>
          <a:lstStyle/>
          <a:p>
            <a:endParaRPr lang="en-US" dirty="0"/>
          </a:p>
        </p:txBody>
      </p:sp>
      <p:sp>
        <p:nvSpPr>
          <p:cNvPr id="10249" name="Freeform 29"/>
          <p:cNvSpPr>
            <a:spLocks/>
          </p:cNvSpPr>
          <p:nvPr/>
        </p:nvSpPr>
        <p:spPr bwMode="auto">
          <a:xfrm>
            <a:off x="2873375" y="2754313"/>
            <a:ext cx="1063625" cy="403225"/>
          </a:xfrm>
          <a:custGeom>
            <a:avLst/>
            <a:gdLst>
              <a:gd name="T0" fmla="*/ 0 w 449"/>
              <a:gd name="T1" fmla="*/ 0 h 203"/>
              <a:gd name="T2" fmla="*/ 651441 w 449"/>
              <a:gd name="T3" fmla="*/ 258223 h 203"/>
              <a:gd name="T4" fmla="*/ 1063625 w 449"/>
              <a:gd name="T5" fmla="*/ 403225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33CC33"/>
            </a:solidFill>
            <a:round/>
            <a:headEnd type="triangle" w="med" len="med"/>
            <a:tailEnd type="none" w="med" len="med"/>
          </a:ln>
        </p:spPr>
        <p:txBody>
          <a:bodyPr wrap="none" anchor="ctr"/>
          <a:lstStyle/>
          <a:p>
            <a:endParaRPr lang="en-US" dirty="0"/>
          </a:p>
        </p:txBody>
      </p:sp>
      <p:sp>
        <p:nvSpPr>
          <p:cNvPr id="10250" name="Freeform 30"/>
          <p:cNvSpPr>
            <a:spLocks/>
          </p:cNvSpPr>
          <p:nvPr/>
        </p:nvSpPr>
        <p:spPr bwMode="auto">
          <a:xfrm>
            <a:off x="2559050" y="3003550"/>
            <a:ext cx="412750" cy="1846263"/>
          </a:xfrm>
          <a:custGeom>
            <a:avLst/>
            <a:gdLst>
              <a:gd name="T0" fmla="*/ 412750 w 126"/>
              <a:gd name="T1" fmla="*/ 0 h 892"/>
              <a:gd name="T2" fmla="*/ 268615 w 126"/>
              <a:gd name="T3" fmla="*/ 910713 h 892"/>
              <a:gd name="T4" fmla="*/ 0 w 126"/>
              <a:gd name="T5" fmla="*/ 1846263 h 892"/>
              <a:gd name="T6" fmla="*/ 0 60000 65536"/>
              <a:gd name="T7" fmla="*/ 0 60000 65536"/>
              <a:gd name="T8" fmla="*/ 0 60000 65536"/>
              <a:gd name="T9" fmla="*/ 0 w 126"/>
              <a:gd name="T10" fmla="*/ 0 h 892"/>
              <a:gd name="T11" fmla="*/ 126 w 126"/>
              <a:gd name="T12" fmla="*/ 892 h 892"/>
            </a:gdLst>
            <a:ahLst/>
            <a:cxnLst>
              <a:cxn ang="T6">
                <a:pos x="T0" y="T1"/>
              </a:cxn>
              <a:cxn ang="T7">
                <a:pos x="T2" y="T3"/>
              </a:cxn>
              <a:cxn ang="T8">
                <a:pos x="T4" y="T5"/>
              </a:cxn>
            </a:cxnLst>
            <a:rect l="T9" t="T10" r="T11" b="T12"/>
            <a:pathLst>
              <a:path w="126" h="892">
                <a:moveTo>
                  <a:pt x="126" y="0"/>
                </a:moveTo>
                <a:cubicBezTo>
                  <a:pt x="114" y="145"/>
                  <a:pt x="103" y="291"/>
                  <a:pt x="82" y="440"/>
                </a:cubicBezTo>
                <a:cubicBezTo>
                  <a:pt x="61" y="589"/>
                  <a:pt x="30" y="740"/>
                  <a:pt x="0" y="892"/>
                </a:cubicBezTo>
              </a:path>
            </a:pathLst>
          </a:custGeom>
          <a:noFill/>
          <a:ln w="28575" cmpd="sng">
            <a:solidFill>
              <a:schemeClr val="tx1"/>
            </a:solidFill>
            <a:round/>
            <a:headEnd/>
            <a:tailEnd/>
          </a:ln>
        </p:spPr>
        <p:txBody>
          <a:bodyPr wrap="none" anchor="ctr"/>
          <a:lstStyle/>
          <a:p>
            <a:endParaRPr lang="en-US" dirty="0"/>
          </a:p>
        </p:txBody>
      </p:sp>
      <p:sp>
        <p:nvSpPr>
          <p:cNvPr id="10251" name="Freeform 31"/>
          <p:cNvSpPr>
            <a:spLocks/>
          </p:cNvSpPr>
          <p:nvPr/>
        </p:nvSpPr>
        <p:spPr bwMode="auto">
          <a:xfrm flipV="1">
            <a:off x="892175" y="3163888"/>
            <a:ext cx="709613" cy="61912"/>
          </a:xfrm>
          <a:custGeom>
            <a:avLst/>
            <a:gdLst>
              <a:gd name="T0" fmla="*/ 0 w 449"/>
              <a:gd name="T1" fmla="*/ 0 h 203"/>
              <a:gd name="T2" fmla="*/ 434618 w 449"/>
              <a:gd name="T3" fmla="*/ 39648 h 203"/>
              <a:gd name="T4" fmla="*/ 709613 w 449"/>
              <a:gd name="T5" fmla="*/ 61912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33CC33"/>
            </a:solidFill>
            <a:round/>
            <a:headEnd type="triangle" w="med" len="med"/>
            <a:tailEnd type="triangle" w="med" len="med"/>
          </a:ln>
        </p:spPr>
        <p:txBody>
          <a:bodyPr wrap="none" anchor="ctr"/>
          <a:lstStyle/>
          <a:p>
            <a:endParaRPr lang="en-US" dirty="0"/>
          </a:p>
        </p:txBody>
      </p:sp>
      <p:sp>
        <p:nvSpPr>
          <p:cNvPr id="10252" name="Freeform 32"/>
          <p:cNvSpPr>
            <a:spLocks/>
          </p:cNvSpPr>
          <p:nvPr/>
        </p:nvSpPr>
        <p:spPr bwMode="auto">
          <a:xfrm flipH="1" flipV="1">
            <a:off x="5391150" y="2193925"/>
            <a:ext cx="1044575" cy="82550"/>
          </a:xfrm>
          <a:custGeom>
            <a:avLst/>
            <a:gdLst>
              <a:gd name="T0" fmla="*/ 0 w 449"/>
              <a:gd name="T1" fmla="*/ 0 h 203"/>
              <a:gd name="T2" fmla="*/ 639773 w 449"/>
              <a:gd name="T3" fmla="*/ 52865 h 203"/>
              <a:gd name="T4" fmla="*/ 1044575 w 449"/>
              <a:gd name="T5" fmla="*/ 82550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008000"/>
            </a:solidFill>
            <a:round/>
            <a:headEnd type="triangle" w="med" len="med"/>
            <a:tailEnd type="none" w="med" len="med"/>
          </a:ln>
        </p:spPr>
        <p:txBody>
          <a:bodyPr wrap="none" anchor="ctr"/>
          <a:lstStyle/>
          <a:p>
            <a:endParaRPr lang="en-US" dirty="0"/>
          </a:p>
        </p:txBody>
      </p:sp>
      <p:sp>
        <p:nvSpPr>
          <p:cNvPr id="10253" name="Freeform 33"/>
          <p:cNvSpPr>
            <a:spLocks/>
          </p:cNvSpPr>
          <p:nvPr/>
        </p:nvSpPr>
        <p:spPr bwMode="auto">
          <a:xfrm flipH="1" flipV="1">
            <a:off x="4338638" y="2187575"/>
            <a:ext cx="623887" cy="212725"/>
          </a:xfrm>
          <a:custGeom>
            <a:avLst/>
            <a:gdLst>
              <a:gd name="T0" fmla="*/ 0 w 449"/>
              <a:gd name="T1" fmla="*/ 0 h 203"/>
              <a:gd name="T2" fmla="*/ 382113 w 449"/>
              <a:gd name="T3" fmla="*/ 136228 h 203"/>
              <a:gd name="T4" fmla="*/ 623887 w 449"/>
              <a:gd name="T5" fmla="*/ 212725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008000"/>
            </a:solidFill>
            <a:round/>
            <a:headEnd type="triangle" w="med" len="med"/>
            <a:tailEnd type="none" w="med" len="med"/>
          </a:ln>
        </p:spPr>
        <p:txBody>
          <a:bodyPr wrap="none" anchor="ctr"/>
          <a:lstStyle/>
          <a:p>
            <a:endParaRPr lang="en-US" dirty="0"/>
          </a:p>
        </p:txBody>
      </p:sp>
      <p:sp>
        <p:nvSpPr>
          <p:cNvPr id="10254" name="Freeform 34"/>
          <p:cNvSpPr>
            <a:spLocks/>
          </p:cNvSpPr>
          <p:nvPr/>
        </p:nvSpPr>
        <p:spPr bwMode="auto">
          <a:xfrm>
            <a:off x="7762875" y="2563813"/>
            <a:ext cx="985838" cy="141287"/>
          </a:xfrm>
          <a:custGeom>
            <a:avLst/>
            <a:gdLst>
              <a:gd name="T0" fmla="*/ 0 w 449"/>
              <a:gd name="T1" fmla="*/ 0 h 203"/>
              <a:gd name="T2" fmla="*/ 603798 w 449"/>
              <a:gd name="T3" fmla="*/ 90479 h 203"/>
              <a:gd name="T4" fmla="*/ 985838 w 449"/>
              <a:gd name="T5" fmla="*/ 141287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008000"/>
            </a:solidFill>
            <a:round/>
            <a:headEnd type="triangle" w="med" len="med"/>
            <a:tailEnd type="none" w="med" len="med"/>
          </a:ln>
        </p:spPr>
        <p:txBody>
          <a:bodyPr wrap="none" anchor="ctr"/>
          <a:lstStyle/>
          <a:p>
            <a:endParaRPr lang="en-US" dirty="0"/>
          </a:p>
        </p:txBody>
      </p:sp>
      <p:sp>
        <p:nvSpPr>
          <p:cNvPr id="10255" name="Freeform 35"/>
          <p:cNvSpPr>
            <a:spLocks/>
          </p:cNvSpPr>
          <p:nvPr/>
        </p:nvSpPr>
        <p:spPr bwMode="auto">
          <a:xfrm flipH="1">
            <a:off x="2136775" y="2355850"/>
            <a:ext cx="663575" cy="355600"/>
          </a:xfrm>
          <a:custGeom>
            <a:avLst/>
            <a:gdLst>
              <a:gd name="T0" fmla="*/ 0 w 449"/>
              <a:gd name="T1" fmla="*/ 0 h 203"/>
              <a:gd name="T2" fmla="*/ 406421 w 449"/>
              <a:gd name="T3" fmla="*/ 227724 h 203"/>
              <a:gd name="T4" fmla="*/ 663575 w 449"/>
              <a:gd name="T5" fmla="*/ 355600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008000"/>
            </a:solidFill>
            <a:round/>
            <a:headEnd type="triangle" w="med" len="med"/>
            <a:tailEnd type="none" w="med" len="med"/>
          </a:ln>
        </p:spPr>
        <p:txBody>
          <a:bodyPr wrap="none" anchor="ctr"/>
          <a:lstStyle/>
          <a:p>
            <a:endParaRPr lang="en-US" dirty="0"/>
          </a:p>
        </p:txBody>
      </p:sp>
      <p:sp>
        <p:nvSpPr>
          <p:cNvPr id="17" name="Freeform 34"/>
          <p:cNvSpPr>
            <a:spLocks/>
          </p:cNvSpPr>
          <p:nvPr/>
        </p:nvSpPr>
        <p:spPr bwMode="auto">
          <a:xfrm>
            <a:off x="7174272" y="2243233"/>
            <a:ext cx="1244513" cy="153126"/>
          </a:xfrm>
          <a:custGeom>
            <a:avLst/>
            <a:gdLst>
              <a:gd name="T0" fmla="*/ 0 w 449"/>
              <a:gd name="T1" fmla="*/ 0 h 203"/>
              <a:gd name="T2" fmla="*/ 603798 w 449"/>
              <a:gd name="T3" fmla="*/ 90479 h 203"/>
              <a:gd name="T4" fmla="*/ 985838 w 449"/>
              <a:gd name="T5" fmla="*/ 141287 h 203"/>
              <a:gd name="T6" fmla="*/ 0 60000 65536"/>
              <a:gd name="T7" fmla="*/ 0 60000 65536"/>
              <a:gd name="T8" fmla="*/ 0 60000 65536"/>
              <a:gd name="T9" fmla="*/ 0 w 449"/>
              <a:gd name="T10" fmla="*/ 0 h 203"/>
              <a:gd name="T11" fmla="*/ 449 w 449"/>
              <a:gd name="T12" fmla="*/ 203 h 203"/>
            </a:gdLst>
            <a:ahLst/>
            <a:cxnLst>
              <a:cxn ang="T6">
                <a:pos x="T0" y="T1"/>
              </a:cxn>
              <a:cxn ang="T7">
                <a:pos x="T2" y="T3"/>
              </a:cxn>
              <a:cxn ang="T8">
                <a:pos x="T4" y="T5"/>
              </a:cxn>
            </a:cxnLst>
            <a:rect l="T9" t="T10" r="T11" b="T12"/>
            <a:pathLst>
              <a:path w="449" h="203">
                <a:moveTo>
                  <a:pt x="0" y="0"/>
                </a:moveTo>
                <a:lnTo>
                  <a:pt x="275" y="130"/>
                </a:lnTo>
                <a:lnTo>
                  <a:pt x="449" y="203"/>
                </a:lnTo>
              </a:path>
            </a:pathLst>
          </a:custGeom>
          <a:noFill/>
          <a:ln w="76200" cmpd="sng">
            <a:solidFill>
              <a:srgbClr val="008000"/>
            </a:solidFill>
            <a:round/>
            <a:headEnd type="triangle" w="med" len="med"/>
            <a:tailEnd type="none" w="med" len="med"/>
          </a:ln>
        </p:spPr>
        <p:txBody>
          <a:bodyPr wrap="none" anchor="ctr"/>
          <a:lstStyle/>
          <a:p>
            <a:endParaRPr lang="en-US" dirty="0"/>
          </a:p>
        </p:txBody>
      </p:sp>
    </p:spTree>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0251"/>
                                        </p:tgtEl>
                                        <p:attrNameLst>
                                          <p:attrName>style.visibility</p:attrName>
                                        </p:attrNameLst>
                                      </p:cBhvr>
                                      <p:to>
                                        <p:strVal val="visible"/>
                                      </p:to>
                                    </p:set>
                                    <p:animEffect transition="in" filter="wipe(right)">
                                      <p:cBhvr>
                                        <p:cTn id="7" dur="1000"/>
                                        <p:tgtEl>
                                          <p:spTgt spid="10251"/>
                                        </p:tgtEl>
                                      </p:cBhvr>
                                    </p:animEffect>
                                  </p:childTnLst>
                                </p:cTn>
                              </p:par>
                            </p:childTnLst>
                          </p:cTn>
                        </p:par>
                        <p:par>
                          <p:cTn id="8" fill="hold">
                            <p:stCondLst>
                              <p:cond delay="1000"/>
                            </p:stCondLst>
                            <p:childTnLst>
                              <p:par>
                                <p:cTn id="9" presetID="22" presetClass="entr" presetSubtype="2" fill="hold" grpId="0" nodeType="afterEffect">
                                  <p:stCondLst>
                                    <p:cond delay="500"/>
                                  </p:stCondLst>
                                  <p:childTnLst>
                                    <p:set>
                                      <p:cBhvr>
                                        <p:cTn id="10" dur="1" fill="hold">
                                          <p:stCondLst>
                                            <p:cond delay="0"/>
                                          </p:stCondLst>
                                        </p:cTn>
                                        <p:tgtEl>
                                          <p:spTgt spid="10249"/>
                                        </p:tgtEl>
                                        <p:attrNameLst>
                                          <p:attrName>style.visibility</p:attrName>
                                        </p:attrNameLst>
                                      </p:cBhvr>
                                      <p:to>
                                        <p:strVal val="visible"/>
                                      </p:to>
                                    </p:set>
                                    <p:animEffect transition="in" filter="wipe(right)">
                                      <p:cBhvr>
                                        <p:cTn id="11" dur="1000"/>
                                        <p:tgtEl>
                                          <p:spTgt spid="10249"/>
                                        </p:tgtEl>
                                      </p:cBhvr>
                                    </p:animEffect>
                                  </p:childTnLst>
                                </p:cTn>
                              </p:par>
                            </p:childTnLst>
                          </p:cTn>
                        </p:par>
                        <p:par>
                          <p:cTn id="12" fill="hold">
                            <p:stCondLst>
                              <p:cond delay="2500"/>
                            </p:stCondLst>
                            <p:childTnLst>
                              <p:par>
                                <p:cTn id="13" presetID="22" presetClass="entr" presetSubtype="2" fill="hold" grpId="0" nodeType="afterEffect">
                                  <p:stCondLst>
                                    <p:cond delay="500"/>
                                  </p:stCondLst>
                                  <p:childTnLst>
                                    <p:set>
                                      <p:cBhvr>
                                        <p:cTn id="14" dur="1" fill="hold">
                                          <p:stCondLst>
                                            <p:cond delay="0"/>
                                          </p:stCondLst>
                                        </p:cTn>
                                        <p:tgtEl>
                                          <p:spTgt spid="10245"/>
                                        </p:tgtEl>
                                        <p:attrNameLst>
                                          <p:attrName>style.visibility</p:attrName>
                                        </p:attrNameLst>
                                      </p:cBhvr>
                                      <p:to>
                                        <p:strVal val="visible"/>
                                      </p:to>
                                    </p:set>
                                    <p:animEffect transition="in" filter="wipe(right)">
                                      <p:cBhvr>
                                        <p:cTn id="15" dur="1000"/>
                                        <p:tgtEl>
                                          <p:spTgt spid="10245"/>
                                        </p:tgtEl>
                                      </p:cBhvr>
                                    </p:animEffect>
                                  </p:childTnLst>
                                </p:cTn>
                              </p:par>
                            </p:childTnLst>
                          </p:cTn>
                        </p:par>
                        <p:par>
                          <p:cTn id="16" fill="hold">
                            <p:stCondLst>
                              <p:cond delay="4000"/>
                            </p:stCondLst>
                            <p:childTnLst>
                              <p:par>
                                <p:cTn id="17" presetID="22" presetClass="entr" presetSubtype="2" fill="hold" grpId="0" nodeType="afterEffect">
                                  <p:stCondLst>
                                    <p:cond delay="500"/>
                                  </p:stCondLst>
                                  <p:childTnLst>
                                    <p:set>
                                      <p:cBhvr>
                                        <p:cTn id="18" dur="1" fill="hold">
                                          <p:stCondLst>
                                            <p:cond delay="0"/>
                                          </p:stCondLst>
                                        </p:cTn>
                                        <p:tgtEl>
                                          <p:spTgt spid="10248"/>
                                        </p:tgtEl>
                                        <p:attrNameLst>
                                          <p:attrName>style.visibility</p:attrName>
                                        </p:attrNameLst>
                                      </p:cBhvr>
                                      <p:to>
                                        <p:strVal val="visible"/>
                                      </p:to>
                                    </p:set>
                                    <p:animEffect transition="in" filter="wipe(right)">
                                      <p:cBhvr>
                                        <p:cTn id="19" dur="1000"/>
                                        <p:tgtEl>
                                          <p:spTgt spid="10248"/>
                                        </p:tgtEl>
                                      </p:cBhvr>
                                    </p:animEffect>
                                  </p:childTnLst>
                                </p:cTn>
                              </p:par>
                            </p:childTnLst>
                          </p:cTn>
                        </p:par>
                        <p:par>
                          <p:cTn id="20" fill="hold">
                            <p:stCondLst>
                              <p:cond delay="5500"/>
                            </p:stCondLst>
                            <p:childTnLst>
                              <p:par>
                                <p:cTn id="21" presetID="22" presetClass="entr" presetSubtype="2" fill="hold" grpId="0" nodeType="afterEffect">
                                  <p:stCondLst>
                                    <p:cond delay="500"/>
                                  </p:stCondLst>
                                  <p:childTnLst>
                                    <p:set>
                                      <p:cBhvr>
                                        <p:cTn id="22" dur="1" fill="hold">
                                          <p:stCondLst>
                                            <p:cond delay="0"/>
                                          </p:stCondLst>
                                        </p:cTn>
                                        <p:tgtEl>
                                          <p:spTgt spid="10246"/>
                                        </p:tgtEl>
                                        <p:attrNameLst>
                                          <p:attrName>style.visibility</p:attrName>
                                        </p:attrNameLst>
                                      </p:cBhvr>
                                      <p:to>
                                        <p:strVal val="visible"/>
                                      </p:to>
                                    </p:set>
                                    <p:animEffect transition="in" filter="wipe(right)">
                                      <p:cBhvr>
                                        <p:cTn id="23" dur="1000"/>
                                        <p:tgtEl>
                                          <p:spTgt spid="10246"/>
                                        </p:tgtEl>
                                      </p:cBhvr>
                                    </p:animEffect>
                                  </p:childTnLst>
                                </p:cTn>
                              </p:par>
                            </p:childTnLst>
                          </p:cTn>
                        </p:par>
                        <p:par>
                          <p:cTn id="24" fill="hold">
                            <p:stCondLst>
                              <p:cond delay="7000"/>
                            </p:stCondLst>
                            <p:childTnLst>
                              <p:par>
                                <p:cTn id="25" presetID="22" presetClass="entr" presetSubtype="2" fill="hold" grpId="0" nodeType="afterEffect">
                                  <p:stCondLst>
                                    <p:cond delay="500"/>
                                  </p:stCondLst>
                                  <p:childTnLst>
                                    <p:set>
                                      <p:cBhvr>
                                        <p:cTn id="26" dur="1" fill="hold">
                                          <p:stCondLst>
                                            <p:cond delay="0"/>
                                          </p:stCondLst>
                                        </p:cTn>
                                        <p:tgtEl>
                                          <p:spTgt spid="10247"/>
                                        </p:tgtEl>
                                        <p:attrNameLst>
                                          <p:attrName>style.visibility</p:attrName>
                                        </p:attrNameLst>
                                      </p:cBhvr>
                                      <p:to>
                                        <p:strVal val="visible"/>
                                      </p:to>
                                    </p:set>
                                    <p:animEffect transition="in" filter="wipe(right)">
                                      <p:cBhvr>
                                        <p:cTn id="27" dur="1000"/>
                                        <p:tgtEl>
                                          <p:spTgt spid="1024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255"/>
                                        </p:tgtEl>
                                        <p:attrNameLst>
                                          <p:attrName>style.visibility</p:attrName>
                                        </p:attrNameLst>
                                      </p:cBhvr>
                                      <p:to>
                                        <p:strVal val="visible"/>
                                      </p:to>
                                    </p:set>
                                    <p:animEffect transition="in" filter="wipe(left)">
                                      <p:cBhvr>
                                        <p:cTn id="32" dur="1000"/>
                                        <p:tgtEl>
                                          <p:spTgt spid="10255"/>
                                        </p:tgtEl>
                                      </p:cBhvr>
                                    </p:animEffect>
                                  </p:childTnLst>
                                </p:cTn>
                              </p:par>
                            </p:childTnLst>
                          </p:cTn>
                        </p:par>
                        <p:par>
                          <p:cTn id="33" fill="hold">
                            <p:stCondLst>
                              <p:cond delay="1000"/>
                            </p:stCondLst>
                            <p:childTnLst>
                              <p:par>
                                <p:cTn id="34" presetID="22" presetClass="entr" presetSubtype="8" fill="hold" grpId="0" nodeType="afterEffect">
                                  <p:stCondLst>
                                    <p:cond delay="500"/>
                                  </p:stCondLst>
                                  <p:childTnLst>
                                    <p:set>
                                      <p:cBhvr>
                                        <p:cTn id="35" dur="1" fill="hold">
                                          <p:stCondLst>
                                            <p:cond delay="0"/>
                                          </p:stCondLst>
                                        </p:cTn>
                                        <p:tgtEl>
                                          <p:spTgt spid="10253"/>
                                        </p:tgtEl>
                                        <p:attrNameLst>
                                          <p:attrName>style.visibility</p:attrName>
                                        </p:attrNameLst>
                                      </p:cBhvr>
                                      <p:to>
                                        <p:strVal val="visible"/>
                                      </p:to>
                                    </p:set>
                                    <p:animEffect transition="in" filter="wipe(left)">
                                      <p:cBhvr>
                                        <p:cTn id="36" dur="1000"/>
                                        <p:tgtEl>
                                          <p:spTgt spid="10253"/>
                                        </p:tgtEl>
                                      </p:cBhvr>
                                    </p:animEffect>
                                  </p:childTnLst>
                                </p:cTn>
                              </p:par>
                            </p:childTnLst>
                          </p:cTn>
                        </p:par>
                        <p:par>
                          <p:cTn id="37" fill="hold">
                            <p:stCondLst>
                              <p:cond delay="2500"/>
                            </p:stCondLst>
                            <p:childTnLst>
                              <p:par>
                                <p:cTn id="38" presetID="22" presetClass="entr" presetSubtype="8" fill="hold" grpId="0" nodeType="afterEffect">
                                  <p:stCondLst>
                                    <p:cond delay="500"/>
                                  </p:stCondLst>
                                  <p:childTnLst>
                                    <p:set>
                                      <p:cBhvr>
                                        <p:cTn id="39" dur="1" fill="hold">
                                          <p:stCondLst>
                                            <p:cond delay="0"/>
                                          </p:stCondLst>
                                        </p:cTn>
                                        <p:tgtEl>
                                          <p:spTgt spid="10252"/>
                                        </p:tgtEl>
                                        <p:attrNameLst>
                                          <p:attrName>style.visibility</p:attrName>
                                        </p:attrNameLst>
                                      </p:cBhvr>
                                      <p:to>
                                        <p:strVal val="visible"/>
                                      </p:to>
                                    </p:set>
                                    <p:animEffect transition="in" filter="wipe(left)">
                                      <p:cBhvr>
                                        <p:cTn id="40" dur="1000"/>
                                        <p:tgtEl>
                                          <p:spTgt spid="10252"/>
                                        </p:tgtEl>
                                      </p:cBhvr>
                                    </p:animEffect>
                                  </p:childTnLst>
                                </p:cTn>
                              </p:par>
                            </p:childTnLst>
                          </p:cTn>
                        </p:par>
                        <p:par>
                          <p:cTn id="41" fill="hold">
                            <p:stCondLst>
                              <p:cond delay="4000"/>
                            </p:stCondLst>
                            <p:childTnLst>
                              <p:par>
                                <p:cTn id="42" presetID="22" presetClass="entr" presetSubtype="2" fill="hold" grpId="0" nodeType="afterEffect">
                                  <p:stCondLst>
                                    <p:cond delay="500"/>
                                  </p:stCondLst>
                                  <p:childTnLst>
                                    <p:set>
                                      <p:cBhvr>
                                        <p:cTn id="43" dur="1" fill="hold">
                                          <p:stCondLst>
                                            <p:cond delay="0"/>
                                          </p:stCondLst>
                                        </p:cTn>
                                        <p:tgtEl>
                                          <p:spTgt spid="10254"/>
                                        </p:tgtEl>
                                        <p:attrNameLst>
                                          <p:attrName>style.visibility</p:attrName>
                                        </p:attrNameLst>
                                      </p:cBhvr>
                                      <p:to>
                                        <p:strVal val="visible"/>
                                      </p:to>
                                    </p:set>
                                    <p:animEffect transition="in" filter="wipe(right)">
                                      <p:cBhvr>
                                        <p:cTn id="44" dur="1000"/>
                                        <p:tgtEl>
                                          <p:spTgt spid="10254"/>
                                        </p:tgtEl>
                                      </p:cBhvr>
                                    </p:animEffect>
                                  </p:childTnLst>
                                </p:cTn>
                              </p:par>
                            </p:childTnLst>
                          </p:cTn>
                        </p:par>
                        <p:par>
                          <p:cTn id="45" fill="hold">
                            <p:stCondLst>
                              <p:cond delay="5500"/>
                            </p:stCondLst>
                            <p:childTnLst>
                              <p:par>
                                <p:cTn id="46" presetID="2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right)">
                                      <p:cBhvr>
                                        <p:cTn id="48" dur="1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0244"/>
                                        </p:tgtEl>
                                        <p:attrNameLst>
                                          <p:attrName>style.visibility</p:attrName>
                                        </p:attrNameLst>
                                      </p:cBhvr>
                                      <p:to>
                                        <p:strVal val="visible"/>
                                      </p:to>
                                    </p:set>
                                    <p:animEffect transition="in" filter="wipe(left)">
                                      <p:cBhvr>
                                        <p:cTn id="53" dur="1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animBg="1"/>
      <p:bldP spid="10245" grpId="0" animBg="1"/>
      <p:bldP spid="10246" grpId="0" animBg="1"/>
      <p:bldP spid="10247" grpId="0" animBg="1"/>
      <p:bldP spid="10248" grpId="0" animBg="1"/>
      <p:bldP spid="10249" grpId="0" animBg="1"/>
      <p:bldP spid="10251" grpId="0" animBg="1"/>
      <p:bldP spid="10252" grpId="0" animBg="1"/>
      <p:bldP spid="10253" grpId="0" animBg="1"/>
      <p:bldP spid="10254" grpId="0" animBg="1"/>
      <p:bldP spid="10255" grpId="0" animBg="1"/>
      <p:bldP spid="17" grpId="0" animBg="1"/>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23926</TotalTime>
  <Words>1821</Words>
  <Application>Microsoft Macintosh PowerPoint</Application>
  <PresentationFormat>On-screen Show (4:3)</PresentationFormat>
  <Paragraphs>172</Paragraphs>
  <Slides>20</Slides>
  <Notes>20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2" baseType="lpstr">
      <vt:lpstr>Default Design</vt:lpstr>
      <vt:lpstr>Slide</vt:lpstr>
      <vt:lpstr>Petroleum Geology &amp; Geophysics</vt:lpstr>
      <vt:lpstr>Importance of Stratigraphic Info</vt:lpstr>
      <vt:lpstr>Goal of Seismic Stratigraphy</vt:lpstr>
      <vt:lpstr>Depositional Sequence</vt:lpstr>
      <vt:lpstr>Depositional Sequence</vt:lpstr>
      <vt:lpstr>Seismic Sequence</vt:lpstr>
      <vt:lpstr>The Key</vt:lpstr>
      <vt:lpstr>Consider Working from a Photo </vt:lpstr>
      <vt:lpstr>Unconformity on Seismic Data</vt:lpstr>
      <vt:lpstr>Stratal Patterns: Base of a Sequence</vt:lpstr>
      <vt:lpstr>Stratal Patterns: Top of a Sequence</vt:lpstr>
      <vt:lpstr>Outcrop Example of Stratal Terminations</vt:lpstr>
      <vt:lpstr>Seismic Example of Onlap</vt:lpstr>
      <vt:lpstr>Outcrop Example of Downlap</vt:lpstr>
      <vt:lpstr>Seismic Example of Downlap</vt:lpstr>
      <vt:lpstr>Outcrop Example of Toplap</vt:lpstr>
      <vt:lpstr>Seismic Example of Toplap</vt:lpstr>
      <vt:lpstr>Sequences via Terminations</vt:lpstr>
      <vt:lpstr>Several Seismic Sequences</vt:lpstr>
      <vt:lpstr>Lecture 21</vt:lpstr>
    </vt:vector>
  </TitlesOfParts>
  <Company>Mobil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fwschro</dc:creator>
  <cp:lastModifiedBy>Danielle Sumy</cp:lastModifiedBy>
  <cp:revision>188</cp:revision>
  <cp:lastPrinted>2015-02-26T18:22:03Z</cp:lastPrinted>
  <dcterms:created xsi:type="dcterms:W3CDTF">2001-11-20T13:29:42Z</dcterms:created>
  <dcterms:modified xsi:type="dcterms:W3CDTF">2016-10-17T14:35:48Z</dcterms:modified>
</cp:coreProperties>
</file>