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51" r:id="rId2"/>
    <p:sldId id="373" r:id="rId3"/>
    <p:sldId id="367" r:id="rId4"/>
    <p:sldId id="368" r:id="rId5"/>
    <p:sldId id="371" r:id="rId6"/>
    <p:sldId id="372" r:id="rId7"/>
    <p:sldId id="362" r:id="rId8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744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0">
          <p15:clr>
            <a:srgbClr val="A4A3A4"/>
          </p15:clr>
        </p15:guide>
        <p15:guide id="2" pos="29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B88800"/>
    <a:srgbClr val="FF9900"/>
    <a:srgbClr val="B2B2B2"/>
    <a:srgbClr val="FFFF00"/>
    <a:srgbClr val="E2A700"/>
    <a:srgbClr val="FFC000"/>
    <a:srgbClr val="92D050"/>
    <a:srgbClr val="C0C0C0"/>
    <a:srgbClr val="2E2E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6616" autoAdjust="0"/>
  </p:normalViewPr>
  <p:slideViewPr>
    <p:cSldViewPr snapToGrid="0">
      <p:cViewPr>
        <p:scale>
          <a:sx n="100" d="100"/>
          <a:sy n="100" d="100"/>
        </p:scale>
        <p:origin x="-4376" y="-1168"/>
      </p:cViewPr>
      <p:guideLst>
        <p:guide orient="horz" pos="374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D126124-6225-4D82-821B-3C6D5B1A90C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737396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E422526-325E-46F5-AA39-018A26C9CB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361180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5F8E84B-B73E-4D31-884F-4B9D1823057F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dirty="0" smtClean="0"/>
              <a:t>Slide SOLU Ex-20a.1  </a:t>
            </a:r>
          </a:p>
          <a:p>
            <a:endParaRPr lang="en-US" altLang="en-US" dirty="0" smtClean="0"/>
          </a:p>
          <a:p>
            <a:r>
              <a:rPr lang="en-US" altLang="en-US" dirty="0" smtClean="0"/>
              <a:t>A review of exercise 20a.</a:t>
            </a:r>
            <a:r>
              <a:rPr lang="en-US" dirty="0" smtClean="0"/>
              <a:t>  </a:t>
            </a:r>
          </a:p>
          <a:p>
            <a:endParaRPr lang="en-US" altLang="en-US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554242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6FE405-2210-4256-B188-17B963F289D0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Work </a:t>
            </a:r>
            <a:r>
              <a:rPr lang="en-US" dirty="0" smtClean="0"/>
              <a:t>each well individually to identify/mark parasequences.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F053D6E-14DD-4A57-BC2B-7CFBAEB36676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There</a:t>
            </a:r>
            <a:r>
              <a:rPr lang="en-US" baseline="0" dirty="0" smtClean="0"/>
              <a:t> </a:t>
            </a:r>
            <a:r>
              <a:rPr lang="en-US" baseline="0" dirty="0" smtClean="0"/>
              <a:t>is a more significant flooding event about midway down each </a:t>
            </a:r>
            <a:r>
              <a:rPr lang="en-US" baseline="0" dirty="0" smtClean="0"/>
              <a:t>log. A </a:t>
            </a:r>
            <a:r>
              <a:rPr lang="en-US" baseline="0" dirty="0" smtClean="0"/>
              <a:t>more sandy section below this surface is capped by a relatively thick </a:t>
            </a:r>
            <a:r>
              <a:rPr lang="en-US" baseline="0" dirty="0" smtClean="0"/>
              <a:t>shale. Looks </a:t>
            </a:r>
            <a:r>
              <a:rPr lang="en-US" baseline="0" dirty="0" smtClean="0"/>
              <a:t>at the depositional environments, below is coastal plain or fluvial (very shallow water depths) </a:t>
            </a:r>
            <a:r>
              <a:rPr lang="en-US" baseline="0" dirty="0" smtClean="0"/>
              <a:t>to </a:t>
            </a:r>
            <a:r>
              <a:rPr lang="en-US" baseline="0" dirty="0" smtClean="0"/>
              <a:t>shelf mudstones (relatively much deeper water depths)</a:t>
            </a:r>
            <a:r>
              <a:rPr lang="en-US" baseline="0" dirty="0" smtClean="0"/>
              <a:t>. The </a:t>
            </a:r>
            <a:r>
              <a:rPr lang="en-US" baseline="0" dirty="0" smtClean="0"/>
              <a:t>correlation of this break in deposition id a PSSB – parasequence set boundary.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FC71BB-9C97-44D4-815E-210608D54273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Now </a:t>
            </a:r>
            <a:r>
              <a:rPr lang="en-US" dirty="0" smtClean="0"/>
              <a:t>individual parasequences can be correlated across the cross </a:t>
            </a:r>
            <a:r>
              <a:rPr lang="en-US" dirty="0" smtClean="0"/>
              <a:t>section.</a:t>
            </a:r>
            <a:r>
              <a:rPr lang="en-US" baseline="0" dirty="0" smtClean="0"/>
              <a:t> </a:t>
            </a:r>
            <a:r>
              <a:rPr lang="en-US" dirty="0" smtClean="0"/>
              <a:t>Here </a:t>
            </a:r>
            <a:r>
              <a:rPr lang="en-US" dirty="0" smtClean="0"/>
              <a:t>is the section before I have done the parasequence</a:t>
            </a:r>
            <a:r>
              <a:rPr lang="en-US" baseline="0" dirty="0" smtClean="0"/>
              <a:t> correlations.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6FE405-2210-4256-B188-17B963F289D0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Here are </a:t>
            </a:r>
            <a:r>
              <a:rPr lang="en-US" dirty="0" smtClean="0"/>
              <a:t>my </a:t>
            </a:r>
            <a:r>
              <a:rPr lang="en-US" dirty="0" smtClean="0"/>
              <a:t>correlations.</a:t>
            </a:r>
            <a:r>
              <a:rPr lang="en-US" baseline="0" dirty="0" smtClean="0"/>
              <a:t> </a:t>
            </a:r>
            <a:r>
              <a:rPr lang="en-US" dirty="0" smtClean="0"/>
              <a:t>Not </a:t>
            </a:r>
            <a:r>
              <a:rPr lang="en-US" dirty="0" smtClean="0"/>
              <a:t>every parasequence</a:t>
            </a:r>
            <a:r>
              <a:rPr lang="en-US" baseline="0" dirty="0" smtClean="0"/>
              <a:t> boundary can be correlated all the way across the </a:t>
            </a:r>
            <a:r>
              <a:rPr lang="en-US" baseline="0" dirty="0" smtClean="0"/>
              <a:t>section. The </a:t>
            </a:r>
            <a:r>
              <a:rPr lang="en-US" baseline="0" dirty="0" smtClean="0"/>
              <a:t>surface would exist, but there may not be sufficient evidence for the break in deposition.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D7FC841-047C-4F61-B904-9C0DA52267DD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My </a:t>
            </a:r>
            <a:r>
              <a:rPr lang="en-US" dirty="0" smtClean="0"/>
              <a:t>correlations with the depositional </a:t>
            </a:r>
            <a:r>
              <a:rPr lang="en-US" dirty="0" smtClean="0"/>
              <a:t>environments</a:t>
            </a:r>
            <a:r>
              <a:rPr lang="en-US" baseline="0" dirty="0" smtClean="0"/>
              <a:t> are</a:t>
            </a:r>
            <a:r>
              <a:rPr lang="en-US" dirty="0" smtClean="0"/>
              <a:t> </a:t>
            </a:r>
            <a:r>
              <a:rPr lang="en-US" dirty="0" smtClean="0"/>
              <a:t>shaded in color.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Slide SOLU Ex-20a.8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8058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F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4"/>
          <p:cNvSpPr txBox="1">
            <a:spLocks noGrp="1"/>
          </p:cNvSpPr>
          <p:nvPr userDrawn="1"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r" eaLnBrk="1" hangingPunct="1">
              <a:defRPr/>
            </a:pPr>
            <a:fld id="{80A2B64D-ED12-48E9-A1EA-8013731CE1D1}" type="slidenum">
              <a:rPr lang="en-US" altLang="en-US" sz="1100">
                <a:solidFill>
                  <a:srgbClr val="F2F2F2"/>
                </a:solidFill>
                <a:latin typeface="Verdana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100" dirty="0">
              <a:solidFill>
                <a:srgbClr val="F2F2F2"/>
              </a:solidFill>
              <a:latin typeface="Verdana" pitchFamily="34" charset="0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643CCC50-D6B1-4713-9AFA-05652653C060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20a: Parasequence Correlation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68014" y="1865542"/>
            <a:ext cx="4114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Comic Sans MS" pitchFamily="66" charset="0"/>
              </a:rPr>
              <a:t>Correlate Several Parasequences &amp; Parasequence Sets</a:t>
            </a:r>
            <a:endParaRPr lang="en-US" sz="4400" dirty="0">
              <a:latin typeface="Comic Sans MS" pitchFamily="66" charset="0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51426" y="4573095"/>
            <a:ext cx="7620519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 smtClean="0">
                <a:latin typeface="Verdana" panose="020B0604030504040204" pitchFamily="34" charset="0"/>
              </a:rPr>
              <a:t>Use SP (Self Potential) logs from five </a:t>
            </a:r>
            <a:r>
              <a:rPr lang="en-US" altLang="en-US" sz="2000" dirty="0" smtClean="0">
                <a:latin typeface="Verdana" panose="020B0604030504040204" pitchFamily="34" charset="0"/>
              </a:rPr>
              <a:t>(5) wells </a:t>
            </a:r>
            <a:r>
              <a:rPr lang="en-US" altLang="en-US" sz="2000" dirty="0" smtClean="0">
                <a:latin typeface="Verdana" panose="020B0604030504040204" pitchFamily="34" charset="0"/>
              </a:rPr>
              <a:t>to correlate several parasequences and parasequence sets.</a:t>
            </a:r>
            <a:endParaRPr lang="en-US" sz="2000" dirty="0">
              <a:latin typeface="Verdana" pitchFamily="34" charset="0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876" y="1728803"/>
            <a:ext cx="4193628" cy="2949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ChangeAspect="1" noChangeArrowheads="1"/>
          </p:cNvSpPr>
          <p:nvPr/>
        </p:nvSpPr>
        <p:spPr bwMode="auto">
          <a:xfrm>
            <a:off x="1046164" y="998538"/>
            <a:ext cx="7000875" cy="52506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17" name="Freeform 67" descr="Dashed horizontal"/>
          <p:cNvSpPr>
            <a:spLocks noChangeAspect="1"/>
          </p:cNvSpPr>
          <p:nvPr/>
        </p:nvSpPr>
        <p:spPr bwMode="auto">
          <a:xfrm>
            <a:off x="4050706" y="2748732"/>
            <a:ext cx="121543" cy="80217"/>
          </a:xfrm>
          <a:custGeom>
            <a:avLst/>
            <a:gdLst>
              <a:gd name="T0" fmla="*/ 0 w 100"/>
              <a:gd name="T1" fmla="*/ 0 h 66"/>
              <a:gd name="T2" fmla="*/ 8 w 100"/>
              <a:gd name="T3" fmla="*/ 14 h 66"/>
              <a:gd name="T4" fmla="*/ 12 w 100"/>
              <a:gd name="T5" fmla="*/ 32 h 66"/>
              <a:gd name="T6" fmla="*/ 16 w 100"/>
              <a:gd name="T7" fmla="*/ 66 h 66"/>
              <a:gd name="T8" fmla="*/ 100 w 100"/>
              <a:gd name="T9" fmla="*/ 66 h 66"/>
              <a:gd name="T10" fmla="*/ 100 w 100"/>
              <a:gd name="T11" fmla="*/ 2 h 6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0"/>
              <a:gd name="T19" fmla="*/ 0 h 66"/>
              <a:gd name="T20" fmla="*/ 100 w 100"/>
              <a:gd name="T21" fmla="*/ 66 h 6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0" h="66">
                <a:moveTo>
                  <a:pt x="0" y="0"/>
                </a:moveTo>
                <a:lnTo>
                  <a:pt x="8" y="14"/>
                </a:lnTo>
                <a:lnTo>
                  <a:pt x="12" y="32"/>
                </a:lnTo>
                <a:lnTo>
                  <a:pt x="16" y="66"/>
                </a:lnTo>
                <a:lnTo>
                  <a:pt x="100" y="66"/>
                </a:lnTo>
                <a:lnTo>
                  <a:pt x="100" y="2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8" name="Freeform 69" descr="20%"/>
          <p:cNvSpPr>
            <a:spLocks noChangeAspect="1"/>
          </p:cNvSpPr>
          <p:nvPr/>
        </p:nvSpPr>
        <p:spPr bwMode="auto">
          <a:xfrm>
            <a:off x="4007479" y="2209089"/>
            <a:ext cx="160437" cy="170158"/>
          </a:xfrm>
          <a:custGeom>
            <a:avLst/>
            <a:gdLst>
              <a:gd name="T0" fmla="*/ 44 w 132"/>
              <a:gd name="T1" fmla="*/ 0 h 140"/>
              <a:gd name="T2" fmla="*/ 0 w 132"/>
              <a:gd name="T3" fmla="*/ 16 h 140"/>
              <a:gd name="T4" fmla="*/ 4 w 132"/>
              <a:gd name="T5" fmla="*/ 48 h 140"/>
              <a:gd name="T6" fmla="*/ 16 w 132"/>
              <a:gd name="T7" fmla="*/ 80 h 140"/>
              <a:gd name="T8" fmla="*/ 12 w 132"/>
              <a:gd name="T9" fmla="*/ 120 h 140"/>
              <a:gd name="T10" fmla="*/ 36 w 132"/>
              <a:gd name="T11" fmla="*/ 140 h 140"/>
              <a:gd name="T12" fmla="*/ 132 w 132"/>
              <a:gd name="T13" fmla="*/ 140 h 140"/>
              <a:gd name="T14" fmla="*/ 132 w 132"/>
              <a:gd name="T15" fmla="*/ 0 h 14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32"/>
              <a:gd name="T25" fmla="*/ 0 h 140"/>
              <a:gd name="T26" fmla="*/ 132 w 132"/>
              <a:gd name="T27" fmla="*/ 140 h 14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32" h="140">
                <a:moveTo>
                  <a:pt x="44" y="0"/>
                </a:moveTo>
                <a:lnTo>
                  <a:pt x="0" y="16"/>
                </a:lnTo>
                <a:lnTo>
                  <a:pt x="4" y="48"/>
                </a:lnTo>
                <a:lnTo>
                  <a:pt x="16" y="80"/>
                </a:lnTo>
                <a:lnTo>
                  <a:pt x="12" y="120"/>
                </a:lnTo>
                <a:lnTo>
                  <a:pt x="36" y="140"/>
                </a:lnTo>
                <a:lnTo>
                  <a:pt x="132" y="140"/>
                </a:lnTo>
                <a:lnTo>
                  <a:pt x="132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9" name="Freeform 70" descr="Dashed horizontal"/>
          <p:cNvSpPr>
            <a:spLocks noChangeAspect="1"/>
          </p:cNvSpPr>
          <p:nvPr/>
        </p:nvSpPr>
        <p:spPr bwMode="auto">
          <a:xfrm>
            <a:off x="4045844" y="2374385"/>
            <a:ext cx="126405" cy="63201"/>
          </a:xfrm>
          <a:custGeom>
            <a:avLst/>
            <a:gdLst>
              <a:gd name="T0" fmla="*/ 12 w 104"/>
              <a:gd name="T1" fmla="*/ 4 h 52"/>
              <a:gd name="T2" fmla="*/ 0 w 104"/>
              <a:gd name="T3" fmla="*/ 52 h 52"/>
              <a:gd name="T4" fmla="*/ 104 w 104"/>
              <a:gd name="T5" fmla="*/ 52 h 52"/>
              <a:gd name="T6" fmla="*/ 104 w 104"/>
              <a:gd name="T7" fmla="*/ 0 h 52"/>
              <a:gd name="T8" fmla="*/ 0 60000 65536"/>
              <a:gd name="T9" fmla="*/ 0 60000 65536"/>
              <a:gd name="T10" fmla="*/ 0 60000 65536"/>
              <a:gd name="T11" fmla="*/ 0 60000 65536"/>
              <a:gd name="T12" fmla="*/ 0 w 104"/>
              <a:gd name="T13" fmla="*/ 0 h 52"/>
              <a:gd name="T14" fmla="*/ 104 w 104"/>
              <a:gd name="T15" fmla="*/ 52 h 5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4" h="52">
                <a:moveTo>
                  <a:pt x="12" y="4"/>
                </a:moveTo>
                <a:lnTo>
                  <a:pt x="0" y="52"/>
                </a:lnTo>
                <a:lnTo>
                  <a:pt x="104" y="52"/>
                </a:lnTo>
                <a:lnTo>
                  <a:pt x="104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0" name="Freeform 71" descr="20%"/>
          <p:cNvSpPr>
            <a:spLocks noChangeAspect="1"/>
          </p:cNvSpPr>
          <p:nvPr/>
        </p:nvSpPr>
        <p:spPr bwMode="auto">
          <a:xfrm>
            <a:off x="3992366" y="2437586"/>
            <a:ext cx="179884" cy="213912"/>
          </a:xfrm>
          <a:custGeom>
            <a:avLst/>
            <a:gdLst>
              <a:gd name="T0" fmla="*/ 40 w 148"/>
              <a:gd name="T1" fmla="*/ 0 h 176"/>
              <a:gd name="T2" fmla="*/ 12 w 148"/>
              <a:gd name="T3" fmla="*/ 8 h 176"/>
              <a:gd name="T4" fmla="*/ 12 w 148"/>
              <a:gd name="T5" fmla="*/ 36 h 176"/>
              <a:gd name="T6" fmla="*/ 0 w 148"/>
              <a:gd name="T7" fmla="*/ 60 h 176"/>
              <a:gd name="T8" fmla="*/ 20 w 148"/>
              <a:gd name="T9" fmla="*/ 88 h 176"/>
              <a:gd name="T10" fmla="*/ 20 w 148"/>
              <a:gd name="T11" fmla="*/ 112 h 176"/>
              <a:gd name="T12" fmla="*/ 16 w 148"/>
              <a:gd name="T13" fmla="*/ 164 h 176"/>
              <a:gd name="T14" fmla="*/ 148 w 148"/>
              <a:gd name="T15" fmla="*/ 176 h 176"/>
              <a:gd name="T16" fmla="*/ 148 w 148"/>
              <a:gd name="T17" fmla="*/ 0 h 17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48"/>
              <a:gd name="T28" fmla="*/ 0 h 176"/>
              <a:gd name="T29" fmla="*/ 148 w 148"/>
              <a:gd name="T30" fmla="*/ 176 h 17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48" h="176">
                <a:moveTo>
                  <a:pt x="40" y="0"/>
                </a:moveTo>
                <a:lnTo>
                  <a:pt x="12" y="8"/>
                </a:lnTo>
                <a:lnTo>
                  <a:pt x="12" y="36"/>
                </a:lnTo>
                <a:lnTo>
                  <a:pt x="0" y="60"/>
                </a:lnTo>
                <a:lnTo>
                  <a:pt x="20" y="88"/>
                </a:lnTo>
                <a:lnTo>
                  <a:pt x="20" y="112"/>
                </a:lnTo>
                <a:lnTo>
                  <a:pt x="16" y="164"/>
                </a:lnTo>
                <a:lnTo>
                  <a:pt x="148" y="176"/>
                </a:lnTo>
                <a:lnTo>
                  <a:pt x="148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1" name="Freeform 72" descr="Dashed horizontal"/>
          <p:cNvSpPr>
            <a:spLocks noChangeAspect="1"/>
          </p:cNvSpPr>
          <p:nvPr/>
        </p:nvSpPr>
        <p:spPr bwMode="auto">
          <a:xfrm>
            <a:off x="4040983" y="2646637"/>
            <a:ext cx="131266" cy="43755"/>
          </a:xfrm>
          <a:custGeom>
            <a:avLst/>
            <a:gdLst>
              <a:gd name="T0" fmla="*/ 0 w 108"/>
              <a:gd name="T1" fmla="*/ 0 h 36"/>
              <a:gd name="T2" fmla="*/ 4 w 108"/>
              <a:gd name="T3" fmla="*/ 32 h 36"/>
              <a:gd name="T4" fmla="*/ 108 w 108"/>
              <a:gd name="T5" fmla="*/ 36 h 36"/>
              <a:gd name="T6" fmla="*/ 108 w 108"/>
              <a:gd name="T7" fmla="*/ 4 h 36"/>
              <a:gd name="T8" fmla="*/ 0 60000 65536"/>
              <a:gd name="T9" fmla="*/ 0 60000 65536"/>
              <a:gd name="T10" fmla="*/ 0 60000 65536"/>
              <a:gd name="T11" fmla="*/ 0 60000 65536"/>
              <a:gd name="T12" fmla="*/ 0 w 108"/>
              <a:gd name="T13" fmla="*/ 0 h 36"/>
              <a:gd name="T14" fmla="*/ 108 w 108"/>
              <a:gd name="T15" fmla="*/ 36 h 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8" h="36">
                <a:moveTo>
                  <a:pt x="0" y="0"/>
                </a:moveTo>
                <a:lnTo>
                  <a:pt x="4" y="32"/>
                </a:lnTo>
                <a:lnTo>
                  <a:pt x="108" y="36"/>
                </a:lnTo>
                <a:lnTo>
                  <a:pt x="108" y="4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2" name="Freeform 73" descr="20%"/>
          <p:cNvSpPr>
            <a:spLocks noChangeAspect="1"/>
          </p:cNvSpPr>
          <p:nvPr/>
        </p:nvSpPr>
        <p:spPr bwMode="auto">
          <a:xfrm>
            <a:off x="4040983" y="2685530"/>
            <a:ext cx="131266" cy="63201"/>
          </a:xfrm>
          <a:custGeom>
            <a:avLst/>
            <a:gdLst>
              <a:gd name="T0" fmla="*/ 0 w 108"/>
              <a:gd name="T1" fmla="*/ 0 h 52"/>
              <a:gd name="T2" fmla="*/ 0 w 108"/>
              <a:gd name="T3" fmla="*/ 28 h 52"/>
              <a:gd name="T4" fmla="*/ 4 w 108"/>
              <a:gd name="T5" fmla="*/ 52 h 52"/>
              <a:gd name="T6" fmla="*/ 108 w 108"/>
              <a:gd name="T7" fmla="*/ 52 h 52"/>
              <a:gd name="T8" fmla="*/ 108 w 108"/>
              <a:gd name="T9" fmla="*/ 8 h 5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8"/>
              <a:gd name="T16" fmla="*/ 0 h 52"/>
              <a:gd name="T17" fmla="*/ 108 w 108"/>
              <a:gd name="T18" fmla="*/ 52 h 5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8" h="52">
                <a:moveTo>
                  <a:pt x="0" y="0"/>
                </a:moveTo>
                <a:lnTo>
                  <a:pt x="0" y="28"/>
                </a:lnTo>
                <a:lnTo>
                  <a:pt x="4" y="52"/>
                </a:lnTo>
                <a:lnTo>
                  <a:pt x="108" y="52"/>
                </a:lnTo>
                <a:lnTo>
                  <a:pt x="108" y="8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3" name="Freeform 74" descr="20%"/>
          <p:cNvSpPr>
            <a:spLocks noChangeAspect="1"/>
          </p:cNvSpPr>
          <p:nvPr/>
        </p:nvSpPr>
        <p:spPr bwMode="auto">
          <a:xfrm>
            <a:off x="4031259" y="2826518"/>
            <a:ext cx="140990" cy="85079"/>
          </a:xfrm>
          <a:custGeom>
            <a:avLst/>
            <a:gdLst>
              <a:gd name="T0" fmla="*/ 30 w 116"/>
              <a:gd name="T1" fmla="*/ 0 h 70"/>
              <a:gd name="T2" fmla="*/ 8 w 116"/>
              <a:gd name="T3" fmla="*/ 0 h 70"/>
              <a:gd name="T4" fmla="*/ 0 w 116"/>
              <a:gd name="T5" fmla="*/ 10 h 70"/>
              <a:gd name="T6" fmla="*/ 6 w 116"/>
              <a:gd name="T7" fmla="*/ 24 h 70"/>
              <a:gd name="T8" fmla="*/ 20 w 116"/>
              <a:gd name="T9" fmla="*/ 32 h 70"/>
              <a:gd name="T10" fmla="*/ 20 w 116"/>
              <a:gd name="T11" fmla="*/ 44 h 70"/>
              <a:gd name="T12" fmla="*/ 24 w 116"/>
              <a:gd name="T13" fmla="*/ 64 h 70"/>
              <a:gd name="T14" fmla="*/ 34 w 116"/>
              <a:gd name="T15" fmla="*/ 70 h 70"/>
              <a:gd name="T16" fmla="*/ 116 w 116"/>
              <a:gd name="T17" fmla="*/ 70 h 70"/>
              <a:gd name="T18" fmla="*/ 116 w 116"/>
              <a:gd name="T19" fmla="*/ 4 h 7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16"/>
              <a:gd name="T31" fmla="*/ 0 h 70"/>
              <a:gd name="T32" fmla="*/ 116 w 116"/>
              <a:gd name="T33" fmla="*/ 70 h 7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16" h="70">
                <a:moveTo>
                  <a:pt x="30" y="0"/>
                </a:moveTo>
                <a:lnTo>
                  <a:pt x="8" y="0"/>
                </a:lnTo>
                <a:lnTo>
                  <a:pt x="0" y="10"/>
                </a:lnTo>
                <a:lnTo>
                  <a:pt x="6" y="24"/>
                </a:lnTo>
                <a:lnTo>
                  <a:pt x="20" y="32"/>
                </a:lnTo>
                <a:lnTo>
                  <a:pt x="20" y="44"/>
                </a:lnTo>
                <a:lnTo>
                  <a:pt x="24" y="64"/>
                </a:lnTo>
                <a:lnTo>
                  <a:pt x="34" y="70"/>
                </a:lnTo>
                <a:lnTo>
                  <a:pt x="116" y="70"/>
                </a:lnTo>
                <a:lnTo>
                  <a:pt x="116" y="4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4" name="Freeform 8" descr="Large confetti"/>
          <p:cNvSpPr>
            <a:spLocks noChangeAspect="1"/>
          </p:cNvSpPr>
          <p:nvPr/>
        </p:nvSpPr>
        <p:spPr bwMode="auto">
          <a:xfrm>
            <a:off x="3996347" y="2210928"/>
            <a:ext cx="220128" cy="98004"/>
          </a:xfrm>
          <a:custGeom>
            <a:avLst/>
            <a:gdLst>
              <a:gd name="T0" fmla="*/ 12 w 132"/>
              <a:gd name="T1" fmla="*/ 0 h 116"/>
              <a:gd name="T2" fmla="*/ 12 w 132"/>
              <a:gd name="T3" fmla="*/ 36 h 116"/>
              <a:gd name="T4" fmla="*/ 12 w 132"/>
              <a:gd name="T5" fmla="*/ 60 h 116"/>
              <a:gd name="T6" fmla="*/ 12 w 132"/>
              <a:gd name="T7" fmla="*/ 84 h 116"/>
              <a:gd name="T8" fmla="*/ 0 w 132"/>
              <a:gd name="T9" fmla="*/ 116 h 116"/>
              <a:gd name="T10" fmla="*/ 132 w 132"/>
              <a:gd name="T11" fmla="*/ 116 h 116"/>
              <a:gd name="T12" fmla="*/ 132 w 132"/>
              <a:gd name="T13" fmla="*/ 4 h 1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2"/>
              <a:gd name="T22" fmla="*/ 0 h 116"/>
              <a:gd name="T23" fmla="*/ 132 w 132"/>
              <a:gd name="T24" fmla="*/ 116 h 11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2" h="116">
                <a:moveTo>
                  <a:pt x="12" y="0"/>
                </a:moveTo>
                <a:lnTo>
                  <a:pt x="12" y="36"/>
                </a:lnTo>
                <a:lnTo>
                  <a:pt x="12" y="60"/>
                </a:lnTo>
                <a:lnTo>
                  <a:pt x="12" y="84"/>
                </a:lnTo>
                <a:lnTo>
                  <a:pt x="0" y="116"/>
                </a:lnTo>
                <a:lnTo>
                  <a:pt x="132" y="116"/>
                </a:lnTo>
                <a:lnTo>
                  <a:pt x="132" y="4"/>
                </a:lnTo>
              </a:path>
            </a:pathLst>
          </a:custGeom>
          <a:pattFill prst="lgConfetti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5" name="Freeform 97"/>
          <p:cNvSpPr>
            <a:spLocks noChangeAspect="1"/>
          </p:cNvSpPr>
          <p:nvPr/>
        </p:nvSpPr>
        <p:spPr bwMode="auto">
          <a:xfrm>
            <a:off x="3855022" y="2195559"/>
            <a:ext cx="431478" cy="42539"/>
          </a:xfrm>
          <a:custGeom>
            <a:avLst/>
            <a:gdLst>
              <a:gd name="T0" fmla="*/ 0 w 820"/>
              <a:gd name="T1" fmla="*/ 0 h 144"/>
              <a:gd name="T2" fmla="*/ 13 w 820"/>
              <a:gd name="T3" fmla="*/ 2 h 144"/>
              <a:gd name="T4" fmla="*/ 24 w 820"/>
              <a:gd name="T5" fmla="*/ 0 h 144"/>
              <a:gd name="T6" fmla="*/ 35 w 820"/>
              <a:gd name="T7" fmla="*/ 2 h 144"/>
              <a:gd name="T8" fmla="*/ 45 w 820"/>
              <a:gd name="T9" fmla="*/ 0 h 144"/>
              <a:gd name="T10" fmla="*/ 55 w 820"/>
              <a:gd name="T11" fmla="*/ 2 h 144"/>
              <a:gd name="T12" fmla="*/ 67 w 820"/>
              <a:gd name="T13" fmla="*/ 0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6" name="Freeform 161"/>
          <p:cNvSpPr>
            <a:spLocks noChangeAspect="1"/>
          </p:cNvSpPr>
          <p:nvPr/>
        </p:nvSpPr>
        <p:spPr bwMode="auto">
          <a:xfrm>
            <a:off x="4055568" y="2252844"/>
            <a:ext cx="111820" cy="170158"/>
          </a:xfrm>
          <a:custGeom>
            <a:avLst/>
            <a:gdLst>
              <a:gd name="T0" fmla="*/ 0 w 80"/>
              <a:gd name="T1" fmla="*/ 0 h 712"/>
              <a:gd name="T2" fmla="*/ 72 w 80"/>
              <a:gd name="T3" fmla="*/ 1 h 712"/>
              <a:gd name="T4" fmla="*/ 122 w 80"/>
              <a:gd name="T5" fmla="*/ 6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7" name="Title 18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Correlating Parasequences Well by Well</a:t>
            </a:r>
            <a:endParaRPr lang="en-US" dirty="0"/>
          </a:p>
        </p:txBody>
      </p:sp>
      <p:sp>
        <p:nvSpPr>
          <p:cNvPr id="6150" name="Freeform 5" descr="Large confetti"/>
          <p:cNvSpPr>
            <a:spLocks noChangeAspect="1"/>
          </p:cNvSpPr>
          <p:nvPr/>
        </p:nvSpPr>
        <p:spPr bwMode="auto">
          <a:xfrm>
            <a:off x="4033680" y="3633155"/>
            <a:ext cx="138589" cy="184308"/>
          </a:xfrm>
          <a:custGeom>
            <a:avLst/>
            <a:gdLst>
              <a:gd name="T0" fmla="*/ 2147483647 w 114"/>
              <a:gd name="T1" fmla="*/ 0 h 152"/>
              <a:gd name="T2" fmla="*/ 2147483647 w 114"/>
              <a:gd name="T3" fmla="*/ 2147483647 h 152"/>
              <a:gd name="T4" fmla="*/ 0 w 114"/>
              <a:gd name="T5" fmla="*/ 2147483647 h 152"/>
              <a:gd name="T6" fmla="*/ 2147483647 w 114"/>
              <a:gd name="T7" fmla="*/ 2147483647 h 152"/>
              <a:gd name="T8" fmla="*/ 2147483647 w 114"/>
              <a:gd name="T9" fmla="*/ 2147483647 h 152"/>
              <a:gd name="T10" fmla="*/ 2147483647 w 114"/>
              <a:gd name="T11" fmla="*/ 2147483647 h 152"/>
              <a:gd name="T12" fmla="*/ 2147483647 w 114"/>
              <a:gd name="T13" fmla="*/ 2147483647 h 152"/>
              <a:gd name="T14" fmla="*/ 2147483647 w 114"/>
              <a:gd name="T15" fmla="*/ 2147483647 h 152"/>
              <a:gd name="T16" fmla="*/ 2147483647 w 114"/>
              <a:gd name="T17" fmla="*/ 2147483647 h 152"/>
              <a:gd name="T18" fmla="*/ 2147483647 w 114"/>
              <a:gd name="T19" fmla="*/ 2147483647 h 152"/>
              <a:gd name="T20" fmla="*/ 2147483647 w 114"/>
              <a:gd name="T21" fmla="*/ 2147483647 h 152"/>
              <a:gd name="T22" fmla="*/ 2147483647 w 114"/>
              <a:gd name="T23" fmla="*/ 0 h 15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14"/>
              <a:gd name="T37" fmla="*/ 0 h 152"/>
              <a:gd name="T38" fmla="*/ 114 w 114"/>
              <a:gd name="T39" fmla="*/ 152 h 15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14" h="152">
                <a:moveTo>
                  <a:pt x="46" y="0"/>
                </a:moveTo>
                <a:lnTo>
                  <a:pt x="20" y="20"/>
                </a:lnTo>
                <a:lnTo>
                  <a:pt x="0" y="34"/>
                </a:lnTo>
                <a:lnTo>
                  <a:pt x="2" y="56"/>
                </a:lnTo>
                <a:lnTo>
                  <a:pt x="30" y="68"/>
                </a:lnTo>
                <a:lnTo>
                  <a:pt x="38" y="78"/>
                </a:lnTo>
                <a:lnTo>
                  <a:pt x="32" y="98"/>
                </a:lnTo>
                <a:lnTo>
                  <a:pt x="38" y="116"/>
                </a:lnTo>
                <a:lnTo>
                  <a:pt x="44" y="136"/>
                </a:lnTo>
                <a:lnTo>
                  <a:pt x="20" y="152"/>
                </a:lnTo>
                <a:lnTo>
                  <a:pt x="114" y="152"/>
                </a:lnTo>
                <a:lnTo>
                  <a:pt x="114" y="0"/>
                </a:lnTo>
              </a:path>
            </a:pathLst>
          </a:custGeom>
          <a:pattFill prst="lgConfetti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61" name="Freeform 16" descr="20%"/>
          <p:cNvSpPr>
            <a:spLocks noChangeAspect="1"/>
          </p:cNvSpPr>
          <p:nvPr/>
        </p:nvSpPr>
        <p:spPr bwMode="auto">
          <a:xfrm>
            <a:off x="3996532" y="3817464"/>
            <a:ext cx="175737" cy="318612"/>
          </a:xfrm>
          <a:custGeom>
            <a:avLst/>
            <a:gdLst>
              <a:gd name="T0" fmla="*/ 2147483647 w 144"/>
              <a:gd name="T1" fmla="*/ 0 h 262"/>
              <a:gd name="T2" fmla="*/ 2147483647 w 144"/>
              <a:gd name="T3" fmla="*/ 2147483647 h 262"/>
              <a:gd name="T4" fmla="*/ 2147483647 w 144"/>
              <a:gd name="T5" fmla="*/ 2147483647 h 262"/>
              <a:gd name="T6" fmla="*/ 2147483647 w 144"/>
              <a:gd name="T7" fmla="*/ 2147483647 h 262"/>
              <a:gd name="T8" fmla="*/ 2147483647 w 144"/>
              <a:gd name="T9" fmla="*/ 2147483647 h 262"/>
              <a:gd name="T10" fmla="*/ 0 w 144"/>
              <a:gd name="T11" fmla="*/ 2147483647 h 262"/>
              <a:gd name="T12" fmla="*/ 2147483647 w 144"/>
              <a:gd name="T13" fmla="*/ 2147483647 h 262"/>
              <a:gd name="T14" fmla="*/ 2147483647 w 144"/>
              <a:gd name="T15" fmla="*/ 2147483647 h 262"/>
              <a:gd name="T16" fmla="*/ 2147483647 w 144"/>
              <a:gd name="T17" fmla="*/ 2147483647 h 262"/>
              <a:gd name="T18" fmla="*/ 2147483647 w 144"/>
              <a:gd name="T19" fmla="*/ 2147483647 h 262"/>
              <a:gd name="T20" fmla="*/ 2147483647 w 144"/>
              <a:gd name="T21" fmla="*/ 2147483647 h 262"/>
              <a:gd name="T22" fmla="*/ 2147483647 w 144"/>
              <a:gd name="T23" fmla="*/ 2147483647 h 262"/>
              <a:gd name="T24" fmla="*/ 2147483647 w 144"/>
              <a:gd name="T25" fmla="*/ 2147483647 h 262"/>
              <a:gd name="T26" fmla="*/ 2147483647 w 144"/>
              <a:gd name="T27" fmla="*/ 0 h 26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44"/>
              <a:gd name="T43" fmla="*/ 0 h 262"/>
              <a:gd name="T44" fmla="*/ 144 w 144"/>
              <a:gd name="T45" fmla="*/ 262 h 26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44" h="262">
                <a:moveTo>
                  <a:pt x="44" y="0"/>
                </a:moveTo>
                <a:lnTo>
                  <a:pt x="16" y="8"/>
                </a:lnTo>
                <a:lnTo>
                  <a:pt x="4" y="30"/>
                </a:lnTo>
                <a:lnTo>
                  <a:pt x="8" y="60"/>
                </a:lnTo>
                <a:lnTo>
                  <a:pt x="10" y="76"/>
                </a:lnTo>
                <a:lnTo>
                  <a:pt x="0" y="104"/>
                </a:lnTo>
                <a:lnTo>
                  <a:pt x="10" y="132"/>
                </a:lnTo>
                <a:lnTo>
                  <a:pt x="6" y="152"/>
                </a:lnTo>
                <a:lnTo>
                  <a:pt x="10" y="196"/>
                </a:lnTo>
                <a:lnTo>
                  <a:pt x="20" y="220"/>
                </a:lnTo>
                <a:lnTo>
                  <a:pt x="24" y="244"/>
                </a:lnTo>
                <a:lnTo>
                  <a:pt x="32" y="262"/>
                </a:lnTo>
                <a:lnTo>
                  <a:pt x="144" y="262"/>
                </a:lnTo>
                <a:lnTo>
                  <a:pt x="144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66" name="Freeform 21" descr="Dashed horizontal"/>
          <p:cNvSpPr>
            <a:spLocks noChangeAspect="1"/>
          </p:cNvSpPr>
          <p:nvPr/>
        </p:nvSpPr>
        <p:spPr bwMode="auto">
          <a:xfrm>
            <a:off x="4037967" y="4134647"/>
            <a:ext cx="134303" cy="80010"/>
          </a:xfrm>
          <a:custGeom>
            <a:avLst/>
            <a:gdLst>
              <a:gd name="T0" fmla="*/ 0 w 110"/>
              <a:gd name="T1" fmla="*/ 0 h 66"/>
              <a:gd name="T2" fmla="*/ 2147483647 w 110"/>
              <a:gd name="T3" fmla="*/ 2147483647 h 66"/>
              <a:gd name="T4" fmla="*/ 2147483647 w 110"/>
              <a:gd name="T5" fmla="*/ 2147483647 h 66"/>
              <a:gd name="T6" fmla="*/ 2147483647 w 110"/>
              <a:gd name="T7" fmla="*/ 2147483647 h 66"/>
              <a:gd name="T8" fmla="*/ 0 w 110"/>
              <a:gd name="T9" fmla="*/ 2147483647 h 66"/>
              <a:gd name="T10" fmla="*/ 2147483647 w 110"/>
              <a:gd name="T11" fmla="*/ 2147483647 h 66"/>
              <a:gd name="T12" fmla="*/ 2147483647 w 110"/>
              <a:gd name="T13" fmla="*/ 2147483647 h 6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0"/>
              <a:gd name="T22" fmla="*/ 0 h 66"/>
              <a:gd name="T23" fmla="*/ 110 w 110"/>
              <a:gd name="T24" fmla="*/ 66 h 6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0" h="66">
                <a:moveTo>
                  <a:pt x="0" y="0"/>
                </a:moveTo>
                <a:lnTo>
                  <a:pt x="14" y="8"/>
                </a:lnTo>
                <a:lnTo>
                  <a:pt x="18" y="28"/>
                </a:lnTo>
                <a:lnTo>
                  <a:pt x="18" y="48"/>
                </a:lnTo>
                <a:lnTo>
                  <a:pt x="0" y="66"/>
                </a:lnTo>
                <a:lnTo>
                  <a:pt x="110" y="66"/>
                </a:lnTo>
                <a:lnTo>
                  <a:pt x="110" y="2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67" name="Freeform 22" descr="20%"/>
          <p:cNvSpPr>
            <a:spLocks noChangeAspect="1"/>
          </p:cNvSpPr>
          <p:nvPr/>
        </p:nvSpPr>
        <p:spPr bwMode="auto">
          <a:xfrm>
            <a:off x="4003677" y="4216086"/>
            <a:ext cx="168593" cy="127158"/>
          </a:xfrm>
          <a:custGeom>
            <a:avLst/>
            <a:gdLst>
              <a:gd name="T0" fmla="*/ 2147483647 w 138"/>
              <a:gd name="T1" fmla="*/ 0 h 104"/>
              <a:gd name="T2" fmla="*/ 0 w 138"/>
              <a:gd name="T3" fmla="*/ 2147483647 h 104"/>
              <a:gd name="T4" fmla="*/ 2147483647 w 138"/>
              <a:gd name="T5" fmla="*/ 2147483647 h 104"/>
              <a:gd name="T6" fmla="*/ 2147483647 w 138"/>
              <a:gd name="T7" fmla="*/ 2147483647 h 104"/>
              <a:gd name="T8" fmla="*/ 0 w 138"/>
              <a:gd name="T9" fmla="*/ 2147483647 h 104"/>
              <a:gd name="T10" fmla="*/ 2147483647 w 138"/>
              <a:gd name="T11" fmla="*/ 2147483647 h 104"/>
              <a:gd name="T12" fmla="*/ 2147483647 w 138"/>
              <a:gd name="T13" fmla="*/ 2147483647 h 104"/>
              <a:gd name="T14" fmla="*/ 2147483647 w 138"/>
              <a:gd name="T15" fmla="*/ 2147483647 h 104"/>
              <a:gd name="T16" fmla="*/ 2147483647 w 138"/>
              <a:gd name="T17" fmla="*/ 2147483647 h 104"/>
              <a:gd name="T18" fmla="*/ 2147483647 w 138"/>
              <a:gd name="T19" fmla="*/ 0 h 10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38"/>
              <a:gd name="T31" fmla="*/ 0 h 104"/>
              <a:gd name="T32" fmla="*/ 138 w 138"/>
              <a:gd name="T33" fmla="*/ 104 h 10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38" h="104">
                <a:moveTo>
                  <a:pt x="26" y="0"/>
                </a:moveTo>
                <a:lnTo>
                  <a:pt x="0" y="4"/>
                </a:lnTo>
                <a:lnTo>
                  <a:pt x="2" y="22"/>
                </a:lnTo>
                <a:lnTo>
                  <a:pt x="8" y="40"/>
                </a:lnTo>
                <a:lnTo>
                  <a:pt x="0" y="52"/>
                </a:lnTo>
                <a:lnTo>
                  <a:pt x="10" y="70"/>
                </a:lnTo>
                <a:lnTo>
                  <a:pt x="4" y="84"/>
                </a:lnTo>
                <a:lnTo>
                  <a:pt x="16" y="104"/>
                </a:lnTo>
                <a:lnTo>
                  <a:pt x="138" y="104"/>
                </a:lnTo>
                <a:lnTo>
                  <a:pt x="138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68" name="Freeform 23" descr="Dashed horizontal"/>
          <p:cNvSpPr>
            <a:spLocks noChangeAspect="1"/>
          </p:cNvSpPr>
          <p:nvPr/>
        </p:nvSpPr>
        <p:spPr bwMode="auto">
          <a:xfrm>
            <a:off x="4026537" y="4340387"/>
            <a:ext cx="145733" cy="34290"/>
          </a:xfrm>
          <a:custGeom>
            <a:avLst/>
            <a:gdLst>
              <a:gd name="T0" fmla="*/ 0 w 120"/>
              <a:gd name="T1" fmla="*/ 0 h 28"/>
              <a:gd name="T2" fmla="*/ 2147483647 w 120"/>
              <a:gd name="T3" fmla="*/ 2147483647 h 28"/>
              <a:gd name="T4" fmla="*/ 2147483647 w 120"/>
              <a:gd name="T5" fmla="*/ 2147483647 h 28"/>
              <a:gd name="T6" fmla="*/ 2147483647 w 120"/>
              <a:gd name="T7" fmla="*/ 2147483647 h 28"/>
              <a:gd name="T8" fmla="*/ 2147483647 w 120"/>
              <a:gd name="T9" fmla="*/ 2147483647 h 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0"/>
              <a:gd name="T16" fmla="*/ 0 h 28"/>
              <a:gd name="T17" fmla="*/ 120 w 120"/>
              <a:gd name="T18" fmla="*/ 28 h 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0" h="28">
                <a:moveTo>
                  <a:pt x="0" y="0"/>
                </a:moveTo>
                <a:lnTo>
                  <a:pt x="14" y="10"/>
                </a:lnTo>
                <a:lnTo>
                  <a:pt x="14" y="28"/>
                </a:lnTo>
                <a:lnTo>
                  <a:pt x="120" y="28"/>
                </a:lnTo>
                <a:lnTo>
                  <a:pt x="120" y="2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69" name="Freeform 24" descr="20%"/>
          <p:cNvSpPr>
            <a:spLocks noChangeAspect="1"/>
          </p:cNvSpPr>
          <p:nvPr/>
        </p:nvSpPr>
        <p:spPr bwMode="auto">
          <a:xfrm>
            <a:off x="3999390" y="4370391"/>
            <a:ext cx="172879" cy="135731"/>
          </a:xfrm>
          <a:custGeom>
            <a:avLst/>
            <a:gdLst>
              <a:gd name="T0" fmla="*/ 2147483647 w 142"/>
              <a:gd name="T1" fmla="*/ 0 h 112"/>
              <a:gd name="T2" fmla="*/ 2147483647 w 142"/>
              <a:gd name="T3" fmla="*/ 2147483647 h 112"/>
              <a:gd name="T4" fmla="*/ 0 w 142"/>
              <a:gd name="T5" fmla="*/ 2147483647 h 112"/>
              <a:gd name="T6" fmla="*/ 2147483647 w 142"/>
              <a:gd name="T7" fmla="*/ 2147483647 h 112"/>
              <a:gd name="T8" fmla="*/ 2147483647 w 142"/>
              <a:gd name="T9" fmla="*/ 2147483647 h 112"/>
              <a:gd name="T10" fmla="*/ 2147483647 w 142"/>
              <a:gd name="T11" fmla="*/ 2147483647 h 112"/>
              <a:gd name="T12" fmla="*/ 2147483647 w 142"/>
              <a:gd name="T13" fmla="*/ 2147483647 h 112"/>
              <a:gd name="T14" fmla="*/ 2147483647 w 142"/>
              <a:gd name="T15" fmla="*/ 2147483647 h 112"/>
              <a:gd name="T16" fmla="*/ 2147483647 w 142"/>
              <a:gd name="T17" fmla="*/ 2147483647 h 112"/>
              <a:gd name="T18" fmla="*/ 2147483647 w 142"/>
              <a:gd name="T19" fmla="*/ 2147483647 h 11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42"/>
              <a:gd name="T31" fmla="*/ 0 h 112"/>
              <a:gd name="T32" fmla="*/ 142 w 142"/>
              <a:gd name="T33" fmla="*/ 112 h 11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42" h="112">
                <a:moveTo>
                  <a:pt x="34" y="0"/>
                </a:moveTo>
                <a:lnTo>
                  <a:pt x="2" y="6"/>
                </a:lnTo>
                <a:lnTo>
                  <a:pt x="0" y="28"/>
                </a:lnTo>
                <a:lnTo>
                  <a:pt x="14" y="36"/>
                </a:lnTo>
                <a:lnTo>
                  <a:pt x="14" y="62"/>
                </a:lnTo>
                <a:lnTo>
                  <a:pt x="28" y="64"/>
                </a:lnTo>
                <a:lnTo>
                  <a:pt x="32" y="90"/>
                </a:lnTo>
                <a:lnTo>
                  <a:pt x="48" y="112"/>
                </a:lnTo>
                <a:lnTo>
                  <a:pt x="142" y="112"/>
                </a:lnTo>
                <a:lnTo>
                  <a:pt x="142" y="6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70" name="Freeform 25" descr="Dashed horizontal"/>
          <p:cNvSpPr>
            <a:spLocks noChangeAspect="1"/>
          </p:cNvSpPr>
          <p:nvPr/>
        </p:nvSpPr>
        <p:spPr bwMode="auto">
          <a:xfrm>
            <a:off x="4060827" y="4503264"/>
            <a:ext cx="111443" cy="394335"/>
          </a:xfrm>
          <a:custGeom>
            <a:avLst/>
            <a:gdLst>
              <a:gd name="T0" fmla="*/ 2147483647 w 100"/>
              <a:gd name="T1" fmla="*/ 2147483647 h 324"/>
              <a:gd name="T2" fmla="*/ 2147483647 w 100"/>
              <a:gd name="T3" fmla="*/ 2147483647 h 324"/>
              <a:gd name="T4" fmla="*/ 2147483647 w 100"/>
              <a:gd name="T5" fmla="*/ 2147483647 h 324"/>
              <a:gd name="T6" fmla="*/ 2147483647 w 100"/>
              <a:gd name="T7" fmla="*/ 2147483647 h 324"/>
              <a:gd name="T8" fmla="*/ 0 w 100"/>
              <a:gd name="T9" fmla="*/ 2147483647 h 324"/>
              <a:gd name="T10" fmla="*/ 2147483647 w 100"/>
              <a:gd name="T11" fmla="*/ 2147483647 h 324"/>
              <a:gd name="T12" fmla="*/ 2147483647 w 100"/>
              <a:gd name="T13" fmla="*/ 2147483647 h 324"/>
              <a:gd name="T14" fmla="*/ 2147483647 w 100"/>
              <a:gd name="T15" fmla="*/ 2147483647 h 324"/>
              <a:gd name="T16" fmla="*/ 2147483647 w 100"/>
              <a:gd name="T17" fmla="*/ 2147483647 h 324"/>
              <a:gd name="T18" fmla="*/ 2147483647 w 100"/>
              <a:gd name="T19" fmla="*/ 2147483647 h 324"/>
              <a:gd name="T20" fmla="*/ 0 w 100"/>
              <a:gd name="T21" fmla="*/ 2147483647 h 324"/>
              <a:gd name="T22" fmla="*/ 0 w 100"/>
              <a:gd name="T23" fmla="*/ 2147483647 h 324"/>
              <a:gd name="T24" fmla="*/ 2147483647 w 100"/>
              <a:gd name="T25" fmla="*/ 2147483647 h 324"/>
              <a:gd name="T26" fmla="*/ 2147483647 w 100"/>
              <a:gd name="T27" fmla="*/ 2147483647 h 324"/>
              <a:gd name="T28" fmla="*/ 2147483647 w 100"/>
              <a:gd name="T29" fmla="*/ 2147483647 h 324"/>
              <a:gd name="T30" fmla="*/ 2147483647 w 100"/>
              <a:gd name="T31" fmla="*/ 2147483647 h 324"/>
              <a:gd name="T32" fmla="*/ 2147483647 w 100"/>
              <a:gd name="T33" fmla="*/ 0 h 32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00"/>
              <a:gd name="T52" fmla="*/ 0 h 324"/>
              <a:gd name="T53" fmla="*/ 100 w 100"/>
              <a:gd name="T54" fmla="*/ 324 h 32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00" h="324">
                <a:moveTo>
                  <a:pt x="8" y="2"/>
                </a:moveTo>
                <a:lnTo>
                  <a:pt x="14" y="22"/>
                </a:lnTo>
                <a:lnTo>
                  <a:pt x="2" y="40"/>
                </a:lnTo>
                <a:lnTo>
                  <a:pt x="4" y="66"/>
                </a:lnTo>
                <a:lnTo>
                  <a:pt x="0" y="92"/>
                </a:lnTo>
                <a:lnTo>
                  <a:pt x="12" y="114"/>
                </a:lnTo>
                <a:lnTo>
                  <a:pt x="4" y="126"/>
                </a:lnTo>
                <a:lnTo>
                  <a:pt x="12" y="146"/>
                </a:lnTo>
                <a:lnTo>
                  <a:pt x="16" y="182"/>
                </a:lnTo>
                <a:lnTo>
                  <a:pt x="16" y="204"/>
                </a:lnTo>
                <a:lnTo>
                  <a:pt x="0" y="220"/>
                </a:lnTo>
                <a:lnTo>
                  <a:pt x="0" y="232"/>
                </a:lnTo>
                <a:lnTo>
                  <a:pt x="18" y="254"/>
                </a:lnTo>
                <a:lnTo>
                  <a:pt x="16" y="278"/>
                </a:lnTo>
                <a:lnTo>
                  <a:pt x="18" y="324"/>
                </a:lnTo>
                <a:lnTo>
                  <a:pt x="100" y="324"/>
                </a:lnTo>
                <a:lnTo>
                  <a:pt x="100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71" name="Freeform 26" descr="20%"/>
          <p:cNvSpPr>
            <a:spLocks noChangeAspect="1"/>
          </p:cNvSpPr>
          <p:nvPr/>
        </p:nvSpPr>
        <p:spPr bwMode="auto">
          <a:xfrm>
            <a:off x="4040824" y="4894742"/>
            <a:ext cx="131445" cy="117158"/>
          </a:xfrm>
          <a:custGeom>
            <a:avLst/>
            <a:gdLst>
              <a:gd name="T0" fmla="*/ 2147483647 w 108"/>
              <a:gd name="T1" fmla="*/ 0 h 96"/>
              <a:gd name="T2" fmla="*/ 2147483647 w 108"/>
              <a:gd name="T3" fmla="*/ 2147483647 h 96"/>
              <a:gd name="T4" fmla="*/ 2147483647 w 108"/>
              <a:gd name="T5" fmla="*/ 2147483647 h 96"/>
              <a:gd name="T6" fmla="*/ 0 w 108"/>
              <a:gd name="T7" fmla="*/ 2147483647 h 96"/>
              <a:gd name="T8" fmla="*/ 2147483647 w 108"/>
              <a:gd name="T9" fmla="*/ 2147483647 h 96"/>
              <a:gd name="T10" fmla="*/ 2147483647 w 108"/>
              <a:gd name="T11" fmla="*/ 2147483647 h 96"/>
              <a:gd name="T12" fmla="*/ 2147483647 w 108"/>
              <a:gd name="T13" fmla="*/ 2147483647 h 96"/>
              <a:gd name="T14" fmla="*/ 2147483647 w 108"/>
              <a:gd name="T15" fmla="*/ 2147483647 h 96"/>
              <a:gd name="T16" fmla="*/ 2147483647 w 108"/>
              <a:gd name="T17" fmla="*/ 2147483647 h 96"/>
              <a:gd name="T18" fmla="*/ 2147483647 w 108"/>
              <a:gd name="T19" fmla="*/ 2147483647 h 9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08"/>
              <a:gd name="T31" fmla="*/ 0 h 96"/>
              <a:gd name="T32" fmla="*/ 108 w 108"/>
              <a:gd name="T33" fmla="*/ 96 h 9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08" h="96">
                <a:moveTo>
                  <a:pt x="28" y="0"/>
                </a:moveTo>
                <a:lnTo>
                  <a:pt x="18" y="8"/>
                </a:lnTo>
                <a:lnTo>
                  <a:pt x="14" y="22"/>
                </a:lnTo>
                <a:lnTo>
                  <a:pt x="0" y="30"/>
                </a:lnTo>
                <a:lnTo>
                  <a:pt x="10" y="46"/>
                </a:lnTo>
                <a:lnTo>
                  <a:pt x="10" y="58"/>
                </a:lnTo>
                <a:lnTo>
                  <a:pt x="2" y="68"/>
                </a:lnTo>
                <a:lnTo>
                  <a:pt x="12" y="96"/>
                </a:lnTo>
                <a:lnTo>
                  <a:pt x="108" y="96"/>
                </a:lnTo>
                <a:lnTo>
                  <a:pt x="108" y="2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72" name="Freeform 27" descr="Dashed horizontal"/>
          <p:cNvSpPr>
            <a:spLocks noChangeAspect="1"/>
          </p:cNvSpPr>
          <p:nvPr/>
        </p:nvSpPr>
        <p:spPr bwMode="auto">
          <a:xfrm>
            <a:off x="4075114" y="5013329"/>
            <a:ext cx="97155" cy="498634"/>
          </a:xfrm>
          <a:custGeom>
            <a:avLst/>
            <a:gdLst>
              <a:gd name="T0" fmla="*/ 0 w 84"/>
              <a:gd name="T1" fmla="*/ 0 h 410"/>
              <a:gd name="T2" fmla="*/ 0 w 84"/>
              <a:gd name="T3" fmla="*/ 2147483647 h 410"/>
              <a:gd name="T4" fmla="*/ 2147483647 w 84"/>
              <a:gd name="T5" fmla="*/ 2147483647 h 410"/>
              <a:gd name="T6" fmla="*/ 2147483647 w 84"/>
              <a:gd name="T7" fmla="*/ 2147483647 h 410"/>
              <a:gd name="T8" fmla="*/ 2147483647 w 84"/>
              <a:gd name="T9" fmla="*/ 2147483647 h 410"/>
              <a:gd name="T10" fmla="*/ 2147483647 w 84"/>
              <a:gd name="T11" fmla="*/ 2147483647 h 410"/>
              <a:gd name="T12" fmla="*/ 2147483647 w 84"/>
              <a:gd name="T13" fmla="*/ 2147483647 h 410"/>
              <a:gd name="T14" fmla="*/ 2147483647 w 84"/>
              <a:gd name="T15" fmla="*/ 2147483647 h 410"/>
              <a:gd name="T16" fmla="*/ 2147483647 w 84"/>
              <a:gd name="T17" fmla="*/ 2147483647 h 410"/>
              <a:gd name="T18" fmla="*/ 2147483647 w 84"/>
              <a:gd name="T19" fmla="*/ 2147483647 h 410"/>
              <a:gd name="T20" fmla="*/ 2147483647 w 84"/>
              <a:gd name="T21" fmla="*/ 2147483647 h 410"/>
              <a:gd name="T22" fmla="*/ 2147483647 w 84"/>
              <a:gd name="T23" fmla="*/ 2147483647 h 410"/>
              <a:gd name="T24" fmla="*/ 2147483647 w 84"/>
              <a:gd name="T25" fmla="*/ 2147483647 h 410"/>
              <a:gd name="T26" fmla="*/ 2147483647 w 84"/>
              <a:gd name="T27" fmla="*/ 2147483647 h 410"/>
              <a:gd name="T28" fmla="*/ 2147483647 w 84"/>
              <a:gd name="T29" fmla="*/ 2147483647 h 410"/>
              <a:gd name="T30" fmla="*/ 2147483647 w 84"/>
              <a:gd name="T31" fmla="*/ 2147483647 h 410"/>
              <a:gd name="T32" fmla="*/ 2147483647 w 84"/>
              <a:gd name="T33" fmla="*/ 2147483647 h 410"/>
              <a:gd name="T34" fmla="*/ 2147483647 w 84"/>
              <a:gd name="T35" fmla="*/ 2147483647 h 410"/>
              <a:gd name="T36" fmla="*/ 2147483647 w 84"/>
              <a:gd name="T37" fmla="*/ 2147483647 h 410"/>
              <a:gd name="T38" fmla="*/ 2147483647 w 84"/>
              <a:gd name="T39" fmla="*/ 0 h 41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84"/>
              <a:gd name="T61" fmla="*/ 0 h 410"/>
              <a:gd name="T62" fmla="*/ 84 w 84"/>
              <a:gd name="T63" fmla="*/ 410 h 41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84" h="410">
                <a:moveTo>
                  <a:pt x="0" y="0"/>
                </a:moveTo>
                <a:lnTo>
                  <a:pt x="0" y="16"/>
                </a:lnTo>
                <a:lnTo>
                  <a:pt x="14" y="30"/>
                </a:lnTo>
                <a:lnTo>
                  <a:pt x="14" y="44"/>
                </a:lnTo>
                <a:lnTo>
                  <a:pt x="6" y="70"/>
                </a:lnTo>
                <a:lnTo>
                  <a:pt x="14" y="98"/>
                </a:lnTo>
                <a:lnTo>
                  <a:pt x="14" y="116"/>
                </a:lnTo>
                <a:lnTo>
                  <a:pt x="10" y="130"/>
                </a:lnTo>
                <a:lnTo>
                  <a:pt x="18" y="158"/>
                </a:lnTo>
                <a:lnTo>
                  <a:pt x="10" y="174"/>
                </a:lnTo>
                <a:lnTo>
                  <a:pt x="18" y="198"/>
                </a:lnTo>
                <a:lnTo>
                  <a:pt x="16" y="232"/>
                </a:lnTo>
                <a:lnTo>
                  <a:pt x="16" y="258"/>
                </a:lnTo>
                <a:lnTo>
                  <a:pt x="16" y="278"/>
                </a:lnTo>
                <a:lnTo>
                  <a:pt x="22" y="310"/>
                </a:lnTo>
                <a:lnTo>
                  <a:pt x="10" y="322"/>
                </a:lnTo>
                <a:lnTo>
                  <a:pt x="18" y="380"/>
                </a:lnTo>
                <a:lnTo>
                  <a:pt x="28" y="410"/>
                </a:lnTo>
                <a:lnTo>
                  <a:pt x="84" y="410"/>
                </a:lnTo>
                <a:lnTo>
                  <a:pt x="84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73" name="Freeform 28" descr="20%"/>
          <p:cNvSpPr>
            <a:spLocks noChangeAspect="1"/>
          </p:cNvSpPr>
          <p:nvPr/>
        </p:nvSpPr>
        <p:spPr bwMode="auto">
          <a:xfrm>
            <a:off x="4082257" y="5509105"/>
            <a:ext cx="90012" cy="57150"/>
          </a:xfrm>
          <a:custGeom>
            <a:avLst/>
            <a:gdLst>
              <a:gd name="T0" fmla="*/ 2147483647 w 74"/>
              <a:gd name="T1" fmla="*/ 0 h 46"/>
              <a:gd name="T2" fmla="*/ 0 w 74"/>
              <a:gd name="T3" fmla="*/ 2147483647 h 46"/>
              <a:gd name="T4" fmla="*/ 2147483647 w 74"/>
              <a:gd name="T5" fmla="*/ 2147483647 h 46"/>
              <a:gd name="T6" fmla="*/ 2147483647 w 74"/>
              <a:gd name="T7" fmla="*/ 2147483647 h 46"/>
              <a:gd name="T8" fmla="*/ 2147483647 w 74"/>
              <a:gd name="T9" fmla="*/ 2147483647 h 46"/>
              <a:gd name="T10" fmla="*/ 2147483647 w 74"/>
              <a:gd name="T11" fmla="*/ 2147483647 h 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4"/>
              <a:gd name="T19" fmla="*/ 0 h 46"/>
              <a:gd name="T20" fmla="*/ 74 w 74"/>
              <a:gd name="T21" fmla="*/ 46 h 4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4" h="46">
                <a:moveTo>
                  <a:pt x="18" y="0"/>
                </a:moveTo>
                <a:lnTo>
                  <a:pt x="0" y="6"/>
                </a:lnTo>
                <a:lnTo>
                  <a:pt x="2" y="32"/>
                </a:lnTo>
                <a:lnTo>
                  <a:pt x="2" y="46"/>
                </a:lnTo>
                <a:lnTo>
                  <a:pt x="74" y="46"/>
                </a:lnTo>
                <a:lnTo>
                  <a:pt x="74" y="2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74" name="Freeform 29" descr="Dashed horizontal"/>
          <p:cNvSpPr>
            <a:spLocks noChangeAspect="1"/>
          </p:cNvSpPr>
          <p:nvPr/>
        </p:nvSpPr>
        <p:spPr bwMode="auto">
          <a:xfrm>
            <a:off x="4086544" y="5566255"/>
            <a:ext cx="85725" cy="154305"/>
          </a:xfrm>
          <a:custGeom>
            <a:avLst/>
            <a:gdLst>
              <a:gd name="T0" fmla="*/ 0 w 70"/>
              <a:gd name="T1" fmla="*/ 2147483647 h 128"/>
              <a:gd name="T2" fmla="*/ 2147483647 w 70"/>
              <a:gd name="T3" fmla="*/ 2147483647 h 128"/>
              <a:gd name="T4" fmla="*/ 2147483647 w 70"/>
              <a:gd name="T5" fmla="*/ 2147483647 h 128"/>
              <a:gd name="T6" fmla="*/ 2147483647 w 70"/>
              <a:gd name="T7" fmla="*/ 2147483647 h 128"/>
              <a:gd name="T8" fmla="*/ 2147483647 w 70"/>
              <a:gd name="T9" fmla="*/ 2147483647 h 128"/>
              <a:gd name="T10" fmla="*/ 2147483647 w 70"/>
              <a:gd name="T11" fmla="*/ 2147483647 h 128"/>
              <a:gd name="T12" fmla="*/ 2147483647 w 70"/>
              <a:gd name="T13" fmla="*/ 2147483647 h 128"/>
              <a:gd name="T14" fmla="*/ 2147483647 w 70"/>
              <a:gd name="T15" fmla="*/ 2147483647 h 128"/>
              <a:gd name="T16" fmla="*/ 2147483647 w 70"/>
              <a:gd name="T17" fmla="*/ 0 h 12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70"/>
              <a:gd name="T28" fmla="*/ 0 h 128"/>
              <a:gd name="T29" fmla="*/ 70 w 70"/>
              <a:gd name="T30" fmla="*/ 128 h 12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70" h="128">
                <a:moveTo>
                  <a:pt x="0" y="4"/>
                </a:moveTo>
                <a:lnTo>
                  <a:pt x="14" y="12"/>
                </a:lnTo>
                <a:lnTo>
                  <a:pt x="10" y="28"/>
                </a:lnTo>
                <a:lnTo>
                  <a:pt x="20" y="42"/>
                </a:lnTo>
                <a:lnTo>
                  <a:pt x="18" y="68"/>
                </a:lnTo>
                <a:lnTo>
                  <a:pt x="16" y="102"/>
                </a:lnTo>
                <a:lnTo>
                  <a:pt x="16" y="128"/>
                </a:lnTo>
                <a:lnTo>
                  <a:pt x="70" y="128"/>
                </a:lnTo>
                <a:lnTo>
                  <a:pt x="70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02" name="Freeform 57" descr="Dashed horizontal"/>
          <p:cNvSpPr>
            <a:spLocks noChangeAspect="1"/>
          </p:cNvSpPr>
          <p:nvPr/>
        </p:nvSpPr>
        <p:spPr bwMode="auto">
          <a:xfrm>
            <a:off x="4050825" y="2748758"/>
            <a:ext cx="121444" cy="80010"/>
          </a:xfrm>
          <a:custGeom>
            <a:avLst/>
            <a:gdLst>
              <a:gd name="T0" fmla="*/ 0 w 100"/>
              <a:gd name="T1" fmla="*/ 0 h 66"/>
              <a:gd name="T2" fmla="*/ 2147483647 w 100"/>
              <a:gd name="T3" fmla="*/ 2147483647 h 66"/>
              <a:gd name="T4" fmla="*/ 2147483647 w 100"/>
              <a:gd name="T5" fmla="*/ 2147483647 h 66"/>
              <a:gd name="T6" fmla="*/ 2147483647 w 100"/>
              <a:gd name="T7" fmla="*/ 2147483647 h 66"/>
              <a:gd name="T8" fmla="*/ 2147483647 w 100"/>
              <a:gd name="T9" fmla="*/ 2147483647 h 66"/>
              <a:gd name="T10" fmla="*/ 2147483647 w 100"/>
              <a:gd name="T11" fmla="*/ 2147483647 h 6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0"/>
              <a:gd name="T19" fmla="*/ 0 h 66"/>
              <a:gd name="T20" fmla="*/ 100 w 100"/>
              <a:gd name="T21" fmla="*/ 66 h 6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0" h="66">
                <a:moveTo>
                  <a:pt x="0" y="0"/>
                </a:moveTo>
                <a:lnTo>
                  <a:pt x="8" y="14"/>
                </a:lnTo>
                <a:lnTo>
                  <a:pt x="12" y="32"/>
                </a:lnTo>
                <a:lnTo>
                  <a:pt x="16" y="66"/>
                </a:lnTo>
                <a:lnTo>
                  <a:pt x="100" y="66"/>
                </a:lnTo>
                <a:lnTo>
                  <a:pt x="100" y="2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03" name="Freeform 58" descr="Dashed horizontal"/>
          <p:cNvSpPr>
            <a:spLocks noChangeAspect="1"/>
          </p:cNvSpPr>
          <p:nvPr/>
        </p:nvSpPr>
        <p:spPr bwMode="auto">
          <a:xfrm>
            <a:off x="4065112" y="1767206"/>
            <a:ext cx="107157" cy="441484"/>
          </a:xfrm>
          <a:custGeom>
            <a:avLst/>
            <a:gdLst>
              <a:gd name="T0" fmla="*/ 2147483647 w 88"/>
              <a:gd name="T1" fmla="*/ 0 h 364"/>
              <a:gd name="T2" fmla="*/ 2147483647 w 88"/>
              <a:gd name="T3" fmla="*/ 2147483647 h 364"/>
              <a:gd name="T4" fmla="*/ 2147483647 w 88"/>
              <a:gd name="T5" fmla="*/ 2147483647 h 364"/>
              <a:gd name="T6" fmla="*/ 2147483647 w 88"/>
              <a:gd name="T7" fmla="*/ 2147483647 h 364"/>
              <a:gd name="T8" fmla="*/ 2147483647 w 88"/>
              <a:gd name="T9" fmla="*/ 2147483647 h 364"/>
              <a:gd name="T10" fmla="*/ 2147483647 w 88"/>
              <a:gd name="T11" fmla="*/ 2147483647 h 364"/>
              <a:gd name="T12" fmla="*/ 2147483647 w 88"/>
              <a:gd name="T13" fmla="*/ 2147483647 h 364"/>
              <a:gd name="T14" fmla="*/ 2147483647 w 88"/>
              <a:gd name="T15" fmla="*/ 2147483647 h 364"/>
              <a:gd name="T16" fmla="*/ 2147483647 w 88"/>
              <a:gd name="T17" fmla="*/ 2147483647 h 364"/>
              <a:gd name="T18" fmla="*/ 0 w 88"/>
              <a:gd name="T19" fmla="*/ 2147483647 h 364"/>
              <a:gd name="T20" fmla="*/ 2147483647 w 88"/>
              <a:gd name="T21" fmla="*/ 2147483647 h 364"/>
              <a:gd name="T22" fmla="*/ 2147483647 w 88"/>
              <a:gd name="T23" fmla="*/ 0 h 36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88"/>
              <a:gd name="T37" fmla="*/ 0 h 364"/>
              <a:gd name="T38" fmla="*/ 88 w 88"/>
              <a:gd name="T39" fmla="*/ 364 h 36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88" h="364">
                <a:moveTo>
                  <a:pt x="24" y="0"/>
                </a:moveTo>
                <a:lnTo>
                  <a:pt x="16" y="56"/>
                </a:lnTo>
                <a:lnTo>
                  <a:pt x="32" y="96"/>
                </a:lnTo>
                <a:lnTo>
                  <a:pt x="24" y="128"/>
                </a:lnTo>
                <a:lnTo>
                  <a:pt x="32" y="180"/>
                </a:lnTo>
                <a:lnTo>
                  <a:pt x="32" y="224"/>
                </a:lnTo>
                <a:lnTo>
                  <a:pt x="20" y="272"/>
                </a:lnTo>
                <a:lnTo>
                  <a:pt x="12" y="300"/>
                </a:lnTo>
                <a:lnTo>
                  <a:pt x="16" y="324"/>
                </a:lnTo>
                <a:lnTo>
                  <a:pt x="0" y="364"/>
                </a:lnTo>
                <a:lnTo>
                  <a:pt x="88" y="364"/>
                </a:lnTo>
                <a:lnTo>
                  <a:pt x="88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06" name="Freeform 61" descr="20%"/>
          <p:cNvSpPr>
            <a:spLocks noChangeAspect="1"/>
          </p:cNvSpPr>
          <p:nvPr/>
        </p:nvSpPr>
        <p:spPr bwMode="auto">
          <a:xfrm>
            <a:off x="3992247" y="2437290"/>
            <a:ext cx="180023" cy="214313"/>
          </a:xfrm>
          <a:custGeom>
            <a:avLst/>
            <a:gdLst>
              <a:gd name="T0" fmla="*/ 2147483647 w 148"/>
              <a:gd name="T1" fmla="*/ 0 h 176"/>
              <a:gd name="T2" fmla="*/ 2147483647 w 148"/>
              <a:gd name="T3" fmla="*/ 2147483647 h 176"/>
              <a:gd name="T4" fmla="*/ 2147483647 w 148"/>
              <a:gd name="T5" fmla="*/ 2147483647 h 176"/>
              <a:gd name="T6" fmla="*/ 0 w 148"/>
              <a:gd name="T7" fmla="*/ 2147483647 h 176"/>
              <a:gd name="T8" fmla="*/ 2147483647 w 148"/>
              <a:gd name="T9" fmla="*/ 2147483647 h 176"/>
              <a:gd name="T10" fmla="*/ 2147483647 w 148"/>
              <a:gd name="T11" fmla="*/ 2147483647 h 176"/>
              <a:gd name="T12" fmla="*/ 2147483647 w 148"/>
              <a:gd name="T13" fmla="*/ 2147483647 h 176"/>
              <a:gd name="T14" fmla="*/ 2147483647 w 148"/>
              <a:gd name="T15" fmla="*/ 2147483647 h 176"/>
              <a:gd name="T16" fmla="*/ 2147483647 w 148"/>
              <a:gd name="T17" fmla="*/ 0 h 17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48"/>
              <a:gd name="T28" fmla="*/ 0 h 176"/>
              <a:gd name="T29" fmla="*/ 148 w 148"/>
              <a:gd name="T30" fmla="*/ 176 h 17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48" h="176">
                <a:moveTo>
                  <a:pt x="40" y="0"/>
                </a:moveTo>
                <a:lnTo>
                  <a:pt x="12" y="8"/>
                </a:lnTo>
                <a:lnTo>
                  <a:pt x="12" y="36"/>
                </a:lnTo>
                <a:lnTo>
                  <a:pt x="0" y="60"/>
                </a:lnTo>
                <a:lnTo>
                  <a:pt x="20" y="88"/>
                </a:lnTo>
                <a:lnTo>
                  <a:pt x="20" y="112"/>
                </a:lnTo>
                <a:lnTo>
                  <a:pt x="16" y="164"/>
                </a:lnTo>
                <a:lnTo>
                  <a:pt x="148" y="176"/>
                </a:lnTo>
                <a:lnTo>
                  <a:pt x="148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07" name="Freeform 62" descr="Dashed horizontal"/>
          <p:cNvSpPr>
            <a:spLocks noChangeAspect="1"/>
          </p:cNvSpPr>
          <p:nvPr/>
        </p:nvSpPr>
        <p:spPr bwMode="auto">
          <a:xfrm>
            <a:off x="4040824" y="2645888"/>
            <a:ext cx="131445" cy="44292"/>
          </a:xfrm>
          <a:custGeom>
            <a:avLst/>
            <a:gdLst>
              <a:gd name="T0" fmla="*/ 0 w 108"/>
              <a:gd name="T1" fmla="*/ 0 h 36"/>
              <a:gd name="T2" fmla="*/ 2147483647 w 108"/>
              <a:gd name="T3" fmla="*/ 2147483647 h 36"/>
              <a:gd name="T4" fmla="*/ 2147483647 w 108"/>
              <a:gd name="T5" fmla="*/ 2147483647 h 36"/>
              <a:gd name="T6" fmla="*/ 2147483647 w 108"/>
              <a:gd name="T7" fmla="*/ 2147483647 h 36"/>
              <a:gd name="T8" fmla="*/ 0 60000 65536"/>
              <a:gd name="T9" fmla="*/ 0 60000 65536"/>
              <a:gd name="T10" fmla="*/ 0 60000 65536"/>
              <a:gd name="T11" fmla="*/ 0 60000 65536"/>
              <a:gd name="T12" fmla="*/ 0 w 108"/>
              <a:gd name="T13" fmla="*/ 0 h 36"/>
              <a:gd name="T14" fmla="*/ 108 w 108"/>
              <a:gd name="T15" fmla="*/ 36 h 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8" h="36">
                <a:moveTo>
                  <a:pt x="0" y="0"/>
                </a:moveTo>
                <a:lnTo>
                  <a:pt x="4" y="32"/>
                </a:lnTo>
                <a:lnTo>
                  <a:pt x="108" y="36"/>
                </a:lnTo>
                <a:lnTo>
                  <a:pt x="108" y="4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08" name="Freeform 63" descr="20%"/>
          <p:cNvSpPr>
            <a:spLocks noChangeAspect="1"/>
          </p:cNvSpPr>
          <p:nvPr/>
        </p:nvSpPr>
        <p:spPr bwMode="auto">
          <a:xfrm>
            <a:off x="4040824" y="2685893"/>
            <a:ext cx="131445" cy="62865"/>
          </a:xfrm>
          <a:custGeom>
            <a:avLst/>
            <a:gdLst>
              <a:gd name="T0" fmla="*/ 0 w 108"/>
              <a:gd name="T1" fmla="*/ 0 h 52"/>
              <a:gd name="T2" fmla="*/ 0 w 108"/>
              <a:gd name="T3" fmla="*/ 2147483647 h 52"/>
              <a:gd name="T4" fmla="*/ 2147483647 w 108"/>
              <a:gd name="T5" fmla="*/ 2147483647 h 52"/>
              <a:gd name="T6" fmla="*/ 2147483647 w 108"/>
              <a:gd name="T7" fmla="*/ 2147483647 h 52"/>
              <a:gd name="T8" fmla="*/ 2147483647 w 108"/>
              <a:gd name="T9" fmla="*/ 2147483647 h 5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8"/>
              <a:gd name="T16" fmla="*/ 0 h 52"/>
              <a:gd name="T17" fmla="*/ 108 w 108"/>
              <a:gd name="T18" fmla="*/ 52 h 5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8" h="52">
                <a:moveTo>
                  <a:pt x="0" y="0"/>
                </a:moveTo>
                <a:lnTo>
                  <a:pt x="0" y="28"/>
                </a:lnTo>
                <a:lnTo>
                  <a:pt x="4" y="52"/>
                </a:lnTo>
                <a:lnTo>
                  <a:pt x="108" y="52"/>
                </a:lnTo>
                <a:lnTo>
                  <a:pt x="108" y="8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09" name="Freeform 64" descr="20%"/>
          <p:cNvSpPr>
            <a:spLocks noChangeAspect="1"/>
          </p:cNvSpPr>
          <p:nvPr/>
        </p:nvSpPr>
        <p:spPr bwMode="auto">
          <a:xfrm>
            <a:off x="4030822" y="2825910"/>
            <a:ext cx="141447" cy="85725"/>
          </a:xfrm>
          <a:custGeom>
            <a:avLst/>
            <a:gdLst>
              <a:gd name="T0" fmla="*/ 2147483647 w 116"/>
              <a:gd name="T1" fmla="*/ 0 h 70"/>
              <a:gd name="T2" fmla="*/ 2147483647 w 116"/>
              <a:gd name="T3" fmla="*/ 0 h 70"/>
              <a:gd name="T4" fmla="*/ 0 w 116"/>
              <a:gd name="T5" fmla="*/ 2147483647 h 70"/>
              <a:gd name="T6" fmla="*/ 2147483647 w 116"/>
              <a:gd name="T7" fmla="*/ 2147483647 h 70"/>
              <a:gd name="T8" fmla="*/ 2147483647 w 116"/>
              <a:gd name="T9" fmla="*/ 2147483647 h 70"/>
              <a:gd name="T10" fmla="*/ 2147483647 w 116"/>
              <a:gd name="T11" fmla="*/ 2147483647 h 70"/>
              <a:gd name="T12" fmla="*/ 2147483647 w 116"/>
              <a:gd name="T13" fmla="*/ 2147483647 h 70"/>
              <a:gd name="T14" fmla="*/ 2147483647 w 116"/>
              <a:gd name="T15" fmla="*/ 2147483647 h 70"/>
              <a:gd name="T16" fmla="*/ 2147483647 w 116"/>
              <a:gd name="T17" fmla="*/ 2147483647 h 70"/>
              <a:gd name="T18" fmla="*/ 2147483647 w 116"/>
              <a:gd name="T19" fmla="*/ 2147483647 h 7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16"/>
              <a:gd name="T31" fmla="*/ 0 h 70"/>
              <a:gd name="T32" fmla="*/ 116 w 116"/>
              <a:gd name="T33" fmla="*/ 70 h 7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16" h="70">
                <a:moveTo>
                  <a:pt x="30" y="0"/>
                </a:moveTo>
                <a:lnTo>
                  <a:pt x="8" y="0"/>
                </a:lnTo>
                <a:lnTo>
                  <a:pt x="0" y="10"/>
                </a:lnTo>
                <a:lnTo>
                  <a:pt x="6" y="24"/>
                </a:lnTo>
                <a:lnTo>
                  <a:pt x="20" y="32"/>
                </a:lnTo>
                <a:lnTo>
                  <a:pt x="20" y="44"/>
                </a:lnTo>
                <a:lnTo>
                  <a:pt x="24" y="64"/>
                </a:lnTo>
                <a:lnTo>
                  <a:pt x="34" y="70"/>
                </a:lnTo>
                <a:lnTo>
                  <a:pt x="116" y="70"/>
                </a:lnTo>
                <a:lnTo>
                  <a:pt x="116" y="4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10" name="Freeform 65" descr="Dashed horizontal"/>
          <p:cNvSpPr>
            <a:spLocks noChangeAspect="1"/>
          </p:cNvSpPr>
          <p:nvPr/>
        </p:nvSpPr>
        <p:spPr bwMode="auto">
          <a:xfrm>
            <a:off x="4067970" y="2908778"/>
            <a:ext cx="104299" cy="730092"/>
          </a:xfrm>
          <a:custGeom>
            <a:avLst/>
            <a:gdLst>
              <a:gd name="T0" fmla="*/ 2147483647 w 86"/>
              <a:gd name="T1" fmla="*/ 0 h 600"/>
              <a:gd name="T2" fmla="*/ 2147483647 w 86"/>
              <a:gd name="T3" fmla="*/ 2147483647 h 600"/>
              <a:gd name="T4" fmla="*/ 2147483647 w 86"/>
              <a:gd name="T5" fmla="*/ 2147483647 h 600"/>
              <a:gd name="T6" fmla="*/ 2147483647 w 86"/>
              <a:gd name="T7" fmla="*/ 2147483647 h 600"/>
              <a:gd name="T8" fmla="*/ 2147483647 w 86"/>
              <a:gd name="T9" fmla="*/ 2147483647 h 600"/>
              <a:gd name="T10" fmla="*/ 2147483647 w 86"/>
              <a:gd name="T11" fmla="*/ 2147483647 h 600"/>
              <a:gd name="T12" fmla="*/ 2147483647 w 86"/>
              <a:gd name="T13" fmla="*/ 2147483647 h 600"/>
              <a:gd name="T14" fmla="*/ 2147483647 w 86"/>
              <a:gd name="T15" fmla="*/ 2147483647 h 600"/>
              <a:gd name="T16" fmla="*/ 0 w 86"/>
              <a:gd name="T17" fmla="*/ 2147483647 h 600"/>
              <a:gd name="T18" fmla="*/ 2147483647 w 86"/>
              <a:gd name="T19" fmla="*/ 2147483647 h 600"/>
              <a:gd name="T20" fmla="*/ 2147483647 w 86"/>
              <a:gd name="T21" fmla="*/ 2147483647 h 600"/>
              <a:gd name="T22" fmla="*/ 2147483647 w 86"/>
              <a:gd name="T23" fmla="*/ 2147483647 h 600"/>
              <a:gd name="T24" fmla="*/ 2147483647 w 86"/>
              <a:gd name="T25" fmla="*/ 2147483647 h 600"/>
              <a:gd name="T26" fmla="*/ 2147483647 w 86"/>
              <a:gd name="T27" fmla="*/ 2147483647 h 600"/>
              <a:gd name="T28" fmla="*/ 2147483647 w 86"/>
              <a:gd name="T29" fmla="*/ 2147483647 h 600"/>
              <a:gd name="T30" fmla="*/ 2147483647 w 86"/>
              <a:gd name="T31" fmla="*/ 2147483647 h 600"/>
              <a:gd name="T32" fmla="*/ 2147483647 w 86"/>
              <a:gd name="T33" fmla="*/ 2147483647 h 600"/>
              <a:gd name="T34" fmla="*/ 2147483647 w 86"/>
              <a:gd name="T35" fmla="*/ 2147483647 h 600"/>
              <a:gd name="T36" fmla="*/ 2147483647 w 86"/>
              <a:gd name="T37" fmla="*/ 2147483647 h 600"/>
              <a:gd name="T38" fmla="*/ 2147483647 w 86"/>
              <a:gd name="T39" fmla="*/ 2147483647 h 600"/>
              <a:gd name="T40" fmla="*/ 2147483647 w 86"/>
              <a:gd name="T41" fmla="*/ 2147483647 h 600"/>
              <a:gd name="T42" fmla="*/ 2147483647 w 86"/>
              <a:gd name="T43" fmla="*/ 2147483647 h 600"/>
              <a:gd name="T44" fmla="*/ 2147483647 w 86"/>
              <a:gd name="T45" fmla="*/ 2147483647 h 600"/>
              <a:gd name="T46" fmla="*/ 2147483647 w 86"/>
              <a:gd name="T47" fmla="*/ 2147483647 h 600"/>
              <a:gd name="T48" fmla="*/ 2147483647 w 86"/>
              <a:gd name="T49" fmla="*/ 2147483647 h 600"/>
              <a:gd name="T50" fmla="*/ 2147483647 w 86"/>
              <a:gd name="T51" fmla="*/ 2147483647 h 600"/>
              <a:gd name="T52" fmla="*/ 2147483647 w 86"/>
              <a:gd name="T53" fmla="*/ 2147483647 h 600"/>
              <a:gd name="T54" fmla="*/ 2147483647 w 86"/>
              <a:gd name="T55" fmla="*/ 2147483647 h 600"/>
              <a:gd name="T56" fmla="*/ 2147483647 w 86"/>
              <a:gd name="T57" fmla="*/ 2147483647 h 600"/>
              <a:gd name="T58" fmla="*/ 2147483647 w 86"/>
              <a:gd name="T59" fmla="*/ 2147483647 h 600"/>
              <a:gd name="T60" fmla="*/ 2147483647 w 86"/>
              <a:gd name="T61" fmla="*/ 0 h 600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86"/>
              <a:gd name="T94" fmla="*/ 0 h 600"/>
              <a:gd name="T95" fmla="*/ 86 w 86"/>
              <a:gd name="T96" fmla="*/ 600 h 600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86" h="600">
                <a:moveTo>
                  <a:pt x="8" y="0"/>
                </a:moveTo>
                <a:lnTo>
                  <a:pt x="16" y="34"/>
                </a:lnTo>
                <a:lnTo>
                  <a:pt x="22" y="50"/>
                </a:lnTo>
                <a:lnTo>
                  <a:pt x="22" y="88"/>
                </a:lnTo>
                <a:lnTo>
                  <a:pt x="22" y="112"/>
                </a:lnTo>
                <a:lnTo>
                  <a:pt x="14" y="130"/>
                </a:lnTo>
                <a:lnTo>
                  <a:pt x="4" y="144"/>
                </a:lnTo>
                <a:lnTo>
                  <a:pt x="10" y="170"/>
                </a:lnTo>
                <a:lnTo>
                  <a:pt x="0" y="198"/>
                </a:lnTo>
                <a:lnTo>
                  <a:pt x="12" y="232"/>
                </a:lnTo>
                <a:lnTo>
                  <a:pt x="18" y="248"/>
                </a:lnTo>
                <a:lnTo>
                  <a:pt x="6" y="268"/>
                </a:lnTo>
                <a:lnTo>
                  <a:pt x="22" y="294"/>
                </a:lnTo>
                <a:lnTo>
                  <a:pt x="16" y="310"/>
                </a:lnTo>
                <a:lnTo>
                  <a:pt x="8" y="320"/>
                </a:lnTo>
                <a:lnTo>
                  <a:pt x="8" y="342"/>
                </a:lnTo>
                <a:lnTo>
                  <a:pt x="6" y="358"/>
                </a:lnTo>
                <a:lnTo>
                  <a:pt x="18" y="382"/>
                </a:lnTo>
                <a:lnTo>
                  <a:pt x="18" y="404"/>
                </a:lnTo>
                <a:lnTo>
                  <a:pt x="2" y="414"/>
                </a:lnTo>
                <a:lnTo>
                  <a:pt x="2" y="436"/>
                </a:lnTo>
                <a:lnTo>
                  <a:pt x="14" y="450"/>
                </a:lnTo>
                <a:lnTo>
                  <a:pt x="16" y="472"/>
                </a:lnTo>
                <a:lnTo>
                  <a:pt x="8" y="482"/>
                </a:lnTo>
                <a:lnTo>
                  <a:pt x="22" y="508"/>
                </a:lnTo>
                <a:lnTo>
                  <a:pt x="6" y="530"/>
                </a:lnTo>
                <a:lnTo>
                  <a:pt x="18" y="558"/>
                </a:lnTo>
                <a:lnTo>
                  <a:pt x="22" y="578"/>
                </a:lnTo>
                <a:lnTo>
                  <a:pt x="14" y="600"/>
                </a:lnTo>
                <a:lnTo>
                  <a:pt x="86" y="600"/>
                </a:lnTo>
                <a:lnTo>
                  <a:pt x="86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32" name="Freeform 87"/>
          <p:cNvSpPr>
            <a:spLocks noChangeAspect="1"/>
          </p:cNvSpPr>
          <p:nvPr/>
        </p:nvSpPr>
        <p:spPr bwMode="auto">
          <a:xfrm>
            <a:off x="3855087" y="2204404"/>
            <a:ext cx="431483" cy="42863"/>
          </a:xfrm>
          <a:custGeom>
            <a:avLst/>
            <a:gdLst>
              <a:gd name="T0" fmla="*/ 0 w 820"/>
              <a:gd name="T1" fmla="*/ 0 h 144"/>
              <a:gd name="T2" fmla="*/ 2147483647 w 820"/>
              <a:gd name="T3" fmla="*/ 2147483647 h 144"/>
              <a:gd name="T4" fmla="*/ 2147483647 w 820"/>
              <a:gd name="T5" fmla="*/ 287236589 h 144"/>
              <a:gd name="T6" fmla="*/ 2147483647 w 820"/>
              <a:gd name="T7" fmla="*/ 2147483647 h 144"/>
              <a:gd name="T8" fmla="*/ 2147483647 w 820"/>
              <a:gd name="T9" fmla="*/ 143618129 h 144"/>
              <a:gd name="T10" fmla="*/ 2147483647 w 820"/>
              <a:gd name="T11" fmla="*/ 2147483647 h 144"/>
              <a:gd name="T12" fmla="*/ 2147483647 w 820"/>
              <a:gd name="T13" fmla="*/ 430854759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37" name="WordArt 92"/>
          <p:cNvSpPr>
            <a:spLocks noChangeAspect="1" noChangeArrowheads="1" noChangeShapeType="1" noTextEdit="1"/>
          </p:cNvSpPr>
          <p:nvPr/>
        </p:nvSpPr>
        <p:spPr bwMode="auto">
          <a:xfrm>
            <a:off x="3857944" y="1404303"/>
            <a:ext cx="582930" cy="171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Black"/>
              </a:rPr>
              <a:t>Well C</a:t>
            </a:r>
          </a:p>
        </p:txBody>
      </p:sp>
      <p:sp>
        <p:nvSpPr>
          <p:cNvPr id="6241" name="Text Box 96"/>
          <p:cNvSpPr txBox="1">
            <a:spLocks noChangeAspect="1" noChangeArrowheads="1"/>
          </p:cNvSpPr>
          <p:nvPr/>
        </p:nvSpPr>
        <p:spPr bwMode="auto">
          <a:xfrm>
            <a:off x="3982245" y="1577182"/>
            <a:ext cx="38343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SP</a:t>
            </a:r>
          </a:p>
        </p:txBody>
      </p:sp>
      <p:sp>
        <p:nvSpPr>
          <p:cNvPr id="6255" name="Freeform 110"/>
          <p:cNvSpPr>
            <a:spLocks noChangeAspect="1"/>
          </p:cNvSpPr>
          <p:nvPr/>
        </p:nvSpPr>
        <p:spPr bwMode="auto">
          <a:xfrm>
            <a:off x="3897949" y="3626011"/>
            <a:ext cx="431483" cy="42863"/>
          </a:xfrm>
          <a:custGeom>
            <a:avLst/>
            <a:gdLst>
              <a:gd name="T0" fmla="*/ 0 w 820"/>
              <a:gd name="T1" fmla="*/ 0 h 144"/>
              <a:gd name="T2" fmla="*/ 2147483647 w 820"/>
              <a:gd name="T3" fmla="*/ 2147483647 h 144"/>
              <a:gd name="T4" fmla="*/ 2147483647 w 820"/>
              <a:gd name="T5" fmla="*/ 287236589 h 144"/>
              <a:gd name="T6" fmla="*/ 2147483647 w 820"/>
              <a:gd name="T7" fmla="*/ 2147483647 h 144"/>
              <a:gd name="T8" fmla="*/ 2147483647 w 820"/>
              <a:gd name="T9" fmla="*/ 143618129 h 144"/>
              <a:gd name="T10" fmla="*/ 2147483647 w 820"/>
              <a:gd name="T11" fmla="*/ 2147483647 h 144"/>
              <a:gd name="T12" fmla="*/ 2147483647 w 820"/>
              <a:gd name="T13" fmla="*/ 430854759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84" name="Freeform 139"/>
          <p:cNvSpPr>
            <a:spLocks noChangeAspect="1"/>
          </p:cNvSpPr>
          <p:nvPr/>
        </p:nvSpPr>
        <p:spPr bwMode="auto">
          <a:xfrm>
            <a:off x="4045110" y="4381821"/>
            <a:ext cx="137160" cy="505778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2147483647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85" name="Freeform 140"/>
          <p:cNvSpPr>
            <a:spLocks noChangeAspect="1"/>
          </p:cNvSpPr>
          <p:nvPr/>
        </p:nvSpPr>
        <p:spPr bwMode="auto">
          <a:xfrm>
            <a:off x="4060827" y="4901886"/>
            <a:ext cx="121443" cy="598646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2147483647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86" name="Freeform 141"/>
          <p:cNvSpPr>
            <a:spLocks noChangeAspect="1"/>
          </p:cNvSpPr>
          <p:nvPr/>
        </p:nvSpPr>
        <p:spPr bwMode="auto">
          <a:xfrm>
            <a:off x="4089402" y="5514820"/>
            <a:ext cx="92868" cy="208598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2147483647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87" name="Freeform 142"/>
          <p:cNvSpPr>
            <a:spLocks noChangeAspect="1"/>
          </p:cNvSpPr>
          <p:nvPr/>
        </p:nvSpPr>
        <p:spPr bwMode="auto">
          <a:xfrm>
            <a:off x="4065112" y="4211799"/>
            <a:ext cx="117158" cy="160020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2147483647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88" name="Freeform 143"/>
          <p:cNvSpPr>
            <a:spLocks noChangeAspect="1"/>
          </p:cNvSpPr>
          <p:nvPr/>
        </p:nvSpPr>
        <p:spPr bwMode="auto">
          <a:xfrm>
            <a:off x="4020822" y="3833180"/>
            <a:ext cx="161448" cy="358616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2147483647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89" name="Freeform 144"/>
          <p:cNvSpPr>
            <a:spLocks noChangeAspect="1"/>
          </p:cNvSpPr>
          <p:nvPr/>
        </p:nvSpPr>
        <p:spPr bwMode="auto">
          <a:xfrm>
            <a:off x="4055112" y="2835912"/>
            <a:ext cx="111443" cy="135731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1372298496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90" name="Freeform 145"/>
          <p:cNvSpPr>
            <a:spLocks noChangeAspect="1"/>
          </p:cNvSpPr>
          <p:nvPr/>
        </p:nvSpPr>
        <p:spPr bwMode="auto">
          <a:xfrm>
            <a:off x="4055112" y="2451578"/>
            <a:ext cx="111443" cy="224314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2147483647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91" name="Freeform 146"/>
          <p:cNvSpPr>
            <a:spLocks noChangeAspect="1"/>
          </p:cNvSpPr>
          <p:nvPr/>
        </p:nvSpPr>
        <p:spPr bwMode="auto">
          <a:xfrm>
            <a:off x="4055112" y="2252982"/>
            <a:ext cx="111443" cy="170021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2147483647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92" name="Freeform 147"/>
          <p:cNvSpPr>
            <a:spLocks noChangeAspect="1"/>
          </p:cNvSpPr>
          <p:nvPr/>
        </p:nvSpPr>
        <p:spPr bwMode="auto">
          <a:xfrm>
            <a:off x="4055112" y="2700180"/>
            <a:ext cx="111443" cy="135732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1372316916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323" name="Text Box 163"/>
          <p:cNvSpPr txBox="1">
            <a:spLocks noChangeAspect="1" noChangeArrowheads="1"/>
          </p:cNvSpPr>
          <p:nvPr/>
        </p:nvSpPr>
        <p:spPr bwMode="auto">
          <a:xfrm>
            <a:off x="2063845" y="5783284"/>
            <a:ext cx="74411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2000 ft</a:t>
            </a:r>
          </a:p>
        </p:txBody>
      </p:sp>
      <p:sp>
        <p:nvSpPr>
          <p:cNvPr id="6329" name="Rectangle 166"/>
          <p:cNvSpPr>
            <a:spLocks noChangeAspect="1" noChangeArrowheads="1"/>
          </p:cNvSpPr>
          <p:nvPr/>
        </p:nvSpPr>
        <p:spPr bwMode="auto">
          <a:xfrm>
            <a:off x="2160707" y="6018191"/>
            <a:ext cx="466710" cy="7670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330" name="Rectangle 167"/>
          <p:cNvSpPr>
            <a:spLocks noChangeAspect="1" noChangeArrowheads="1"/>
          </p:cNvSpPr>
          <p:nvPr/>
        </p:nvSpPr>
        <p:spPr bwMode="auto">
          <a:xfrm>
            <a:off x="2160707" y="6018191"/>
            <a:ext cx="230924" cy="7670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32" name="Group 331"/>
          <p:cNvGrpSpPr/>
          <p:nvPr/>
        </p:nvGrpSpPr>
        <p:grpSpPr>
          <a:xfrm>
            <a:off x="1371919" y="5641980"/>
            <a:ext cx="548548" cy="323264"/>
            <a:chOff x="1371919" y="5641980"/>
            <a:chExt cx="548548" cy="323264"/>
          </a:xfrm>
        </p:grpSpPr>
        <p:sp>
          <p:nvSpPr>
            <p:cNvPr id="6324" name="Text Box 164"/>
            <p:cNvSpPr txBox="1">
              <a:spLocks noChangeAspect="1" noChangeArrowheads="1"/>
            </p:cNvSpPr>
            <p:nvPr/>
          </p:nvSpPr>
          <p:spPr bwMode="auto">
            <a:xfrm>
              <a:off x="1371919" y="5688245"/>
              <a:ext cx="54854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50 ft</a:t>
              </a:r>
            </a:p>
          </p:txBody>
        </p:sp>
        <p:grpSp>
          <p:nvGrpSpPr>
            <p:cNvPr id="331" name="Group 330"/>
            <p:cNvGrpSpPr/>
            <p:nvPr/>
          </p:nvGrpSpPr>
          <p:grpSpPr>
            <a:xfrm>
              <a:off x="1374957" y="5641980"/>
              <a:ext cx="41931" cy="301943"/>
              <a:chOff x="1374957" y="5641980"/>
              <a:chExt cx="41931" cy="301943"/>
            </a:xfrm>
          </p:grpSpPr>
          <p:sp>
            <p:nvSpPr>
              <p:cNvPr id="6327" name="Rectangle 169"/>
              <p:cNvSpPr>
                <a:spLocks noChangeAspect="1" noChangeArrowheads="1"/>
              </p:cNvSpPr>
              <p:nvPr/>
            </p:nvSpPr>
            <p:spPr bwMode="auto">
              <a:xfrm rot="5400000">
                <a:off x="1245255" y="5772290"/>
                <a:ext cx="301943" cy="41323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328" name="Rectangle 170"/>
              <p:cNvSpPr>
                <a:spLocks noChangeAspect="1" noChangeArrowheads="1"/>
              </p:cNvSpPr>
              <p:nvPr/>
            </p:nvSpPr>
            <p:spPr bwMode="auto">
              <a:xfrm rot="5400000">
                <a:off x="1318307" y="5699239"/>
                <a:ext cx="154624" cy="41323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6311" name="Text Box 180"/>
          <p:cNvSpPr txBox="1">
            <a:spLocks noChangeAspect="1" noChangeArrowheads="1"/>
          </p:cNvSpPr>
          <p:nvPr/>
        </p:nvSpPr>
        <p:spPr bwMode="auto">
          <a:xfrm>
            <a:off x="3165000" y="5739224"/>
            <a:ext cx="2353152" cy="830997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dirty="0" smtClean="0">
                <a:latin typeface="Tahoma" pitchFamily="34" charset="0"/>
                <a:cs typeface="Tahoma" pitchFamily="34" charset="0"/>
              </a:rPr>
              <a:t>Identification of Individual Parasequences</a:t>
            </a:r>
            <a:endParaRPr lang="en-US" sz="1600" dirty="0"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196" name="Group 195"/>
          <p:cNvGrpSpPr/>
          <p:nvPr/>
        </p:nvGrpSpPr>
        <p:grpSpPr>
          <a:xfrm>
            <a:off x="4990942" y="1404303"/>
            <a:ext cx="604362" cy="4316258"/>
            <a:chOff x="4990942" y="1404303"/>
            <a:chExt cx="604362" cy="4316258"/>
          </a:xfrm>
        </p:grpSpPr>
        <p:sp>
          <p:nvSpPr>
            <p:cNvPr id="197" name="Freeform 7" descr="Large confetti"/>
            <p:cNvSpPr>
              <a:spLocks noChangeAspect="1"/>
            </p:cNvSpPr>
            <p:nvPr/>
          </p:nvSpPr>
          <p:spPr bwMode="auto">
            <a:xfrm>
              <a:off x="5199540" y="3510283"/>
              <a:ext cx="127159" cy="168593"/>
            </a:xfrm>
            <a:custGeom>
              <a:avLst/>
              <a:gdLst>
                <a:gd name="T0" fmla="*/ 2147483647 w 105"/>
                <a:gd name="T1" fmla="*/ 0 h 138"/>
                <a:gd name="T2" fmla="*/ 2147483647 w 105"/>
                <a:gd name="T3" fmla="*/ 2147483647 h 138"/>
                <a:gd name="T4" fmla="*/ 2147483647 w 105"/>
                <a:gd name="T5" fmla="*/ 2147483647 h 138"/>
                <a:gd name="T6" fmla="*/ 0 w 105"/>
                <a:gd name="T7" fmla="*/ 2147483647 h 138"/>
                <a:gd name="T8" fmla="*/ 0 w 105"/>
                <a:gd name="T9" fmla="*/ 2147483647 h 138"/>
                <a:gd name="T10" fmla="*/ 2147483647 w 105"/>
                <a:gd name="T11" fmla="*/ 2147483647 h 138"/>
                <a:gd name="T12" fmla="*/ 2147483647 w 105"/>
                <a:gd name="T13" fmla="*/ 2147483647 h 138"/>
                <a:gd name="T14" fmla="*/ 2147483647 w 105"/>
                <a:gd name="T15" fmla="*/ 2147483647 h 138"/>
                <a:gd name="T16" fmla="*/ 2147483647 w 105"/>
                <a:gd name="T17" fmla="*/ 2147483647 h 13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5"/>
                <a:gd name="T28" fmla="*/ 0 h 138"/>
                <a:gd name="T29" fmla="*/ 105 w 105"/>
                <a:gd name="T30" fmla="*/ 138 h 13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5" h="138">
                  <a:moveTo>
                    <a:pt x="36" y="0"/>
                  </a:moveTo>
                  <a:lnTo>
                    <a:pt x="12" y="18"/>
                  </a:lnTo>
                  <a:lnTo>
                    <a:pt x="15" y="45"/>
                  </a:lnTo>
                  <a:lnTo>
                    <a:pt x="0" y="69"/>
                  </a:lnTo>
                  <a:lnTo>
                    <a:pt x="0" y="93"/>
                  </a:lnTo>
                  <a:lnTo>
                    <a:pt x="12" y="111"/>
                  </a:lnTo>
                  <a:lnTo>
                    <a:pt x="9" y="138"/>
                  </a:lnTo>
                  <a:lnTo>
                    <a:pt x="105" y="138"/>
                  </a:lnTo>
                  <a:lnTo>
                    <a:pt x="105" y="3"/>
                  </a:lnTo>
                </a:path>
              </a:pathLst>
            </a:custGeom>
            <a:pattFill prst="lgConfetti">
              <a:fgClr>
                <a:schemeClr val="tx1"/>
              </a:fgClr>
              <a:bgClr>
                <a:srgbClr val="FFFFFF"/>
              </a:bgClr>
            </a:pattFill>
            <a:ln w="952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98" name="Freeform 35" descr="20%"/>
            <p:cNvSpPr>
              <a:spLocks noChangeAspect="1"/>
            </p:cNvSpPr>
            <p:nvPr/>
          </p:nvSpPr>
          <p:spPr bwMode="auto">
            <a:xfrm>
              <a:off x="5070952" y="3678875"/>
              <a:ext cx="255747" cy="411480"/>
            </a:xfrm>
            <a:custGeom>
              <a:avLst/>
              <a:gdLst>
                <a:gd name="T0" fmla="*/ 2147483647 w 210"/>
                <a:gd name="T1" fmla="*/ 0 h 339"/>
                <a:gd name="T2" fmla="*/ 2147483647 w 210"/>
                <a:gd name="T3" fmla="*/ 2147483647 h 339"/>
                <a:gd name="T4" fmla="*/ 2147483647 w 210"/>
                <a:gd name="T5" fmla="*/ 2147483647 h 339"/>
                <a:gd name="T6" fmla="*/ 0 w 210"/>
                <a:gd name="T7" fmla="*/ 2147483647 h 339"/>
                <a:gd name="T8" fmla="*/ 2147483647 w 210"/>
                <a:gd name="T9" fmla="*/ 2147483647 h 339"/>
                <a:gd name="T10" fmla="*/ 2147483647 w 210"/>
                <a:gd name="T11" fmla="*/ 2147483647 h 339"/>
                <a:gd name="T12" fmla="*/ 2147483647 w 210"/>
                <a:gd name="T13" fmla="*/ 2147483647 h 339"/>
                <a:gd name="T14" fmla="*/ 2147483647 w 210"/>
                <a:gd name="T15" fmla="*/ 2147483647 h 339"/>
                <a:gd name="T16" fmla="*/ 2147483647 w 210"/>
                <a:gd name="T17" fmla="*/ 2147483647 h 339"/>
                <a:gd name="T18" fmla="*/ 2147483647 w 210"/>
                <a:gd name="T19" fmla="*/ 2147483647 h 339"/>
                <a:gd name="T20" fmla="*/ 2147483647 w 210"/>
                <a:gd name="T21" fmla="*/ 2147483647 h 339"/>
                <a:gd name="T22" fmla="*/ 2147483647 w 210"/>
                <a:gd name="T23" fmla="*/ 2147483647 h 339"/>
                <a:gd name="T24" fmla="*/ 2147483647 w 210"/>
                <a:gd name="T25" fmla="*/ 2147483647 h 339"/>
                <a:gd name="T26" fmla="*/ 2147483647 w 210"/>
                <a:gd name="T27" fmla="*/ 2147483647 h 339"/>
                <a:gd name="T28" fmla="*/ 2147483647 w 210"/>
                <a:gd name="T29" fmla="*/ 2147483647 h 339"/>
                <a:gd name="T30" fmla="*/ 2147483647 w 210"/>
                <a:gd name="T31" fmla="*/ 2147483647 h 339"/>
                <a:gd name="T32" fmla="*/ 2147483647 w 210"/>
                <a:gd name="T33" fmla="*/ 2147483647 h 339"/>
                <a:gd name="T34" fmla="*/ 2147483647 w 210"/>
                <a:gd name="T35" fmla="*/ 2147483647 h 339"/>
                <a:gd name="T36" fmla="*/ 2147483647 w 210"/>
                <a:gd name="T37" fmla="*/ 2147483647 h 339"/>
                <a:gd name="T38" fmla="*/ 2147483647 w 210"/>
                <a:gd name="T39" fmla="*/ 2147483647 h 339"/>
                <a:gd name="T40" fmla="*/ 2147483647 w 210"/>
                <a:gd name="T41" fmla="*/ 2147483647 h 339"/>
                <a:gd name="T42" fmla="*/ 2147483647 w 210"/>
                <a:gd name="T43" fmla="*/ 0 h 33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10"/>
                <a:gd name="T67" fmla="*/ 0 h 339"/>
                <a:gd name="T68" fmla="*/ 210 w 210"/>
                <a:gd name="T69" fmla="*/ 339 h 339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10" h="339">
                  <a:moveTo>
                    <a:pt x="105" y="0"/>
                  </a:moveTo>
                  <a:lnTo>
                    <a:pt x="57" y="3"/>
                  </a:lnTo>
                  <a:lnTo>
                    <a:pt x="3" y="18"/>
                  </a:lnTo>
                  <a:lnTo>
                    <a:pt x="0" y="42"/>
                  </a:lnTo>
                  <a:lnTo>
                    <a:pt x="18" y="57"/>
                  </a:lnTo>
                  <a:lnTo>
                    <a:pt x="51" y="63"/>
                  </a:lnTo>
                  <a:lnTo>
                    <a:pt x="84" y="78"/>
                  </a:lnTo>
                  <a:lnTo>
                    <a:pt x="66" y="102"/>
                  </a:lnTo>
                  <a:lnTo>
                    <a:pt x="51" y="117"/>
                  </a:lnTo>
                  <a:lnTo>
                    <a:pt x="36" y="129"/>
                  </a:lnTo>
                  <a:lnTo>
                    <a:pt x="66" y="165"/>
                  </a:lnTo>
                  <a:lnTo>
                    <a:pt x="27" y="165"/>
                  </a:lnTo>
                  <a:lnTo>
                    <a:pt x="24" y="195"/>
                  </a:lnTo>
                  <a:lnTo>
                    <a:pt x="24" y="219"/>
                  </a:lnTo>
                  <a:lnTo>
                    <a:pt x="33" y="237"/>
                  </a:lnTo>
                  <a:lnTo>
                    <a:pt x="42" y="264"/>
                  </a:lnTo>
                  <a:lnTo>
                    <a:pt x="9" y="264"/>
                  </a:lnTo>
                  <a:lnTo>
                    <a:pt x="24" y="285"/>
                  </a:lnTo>
                  <a:lnTo>
                    <a:pt x="30" y="315"/>
                  </a:lnTo>
                  <a:lnTo>
                    <a:pt x="27" y="339"/>
                  </a:lnTo>
                  <a:lnTo>
                    <a:pt x="210" y="339"/>
                  </a:lnTo>
                  <a:lnTo>
                    <a:pt x="210" y="0"/>
                  </a:lnTo>
                </a:path>
              </a:pathLst>
            </a:custGeom>
            <a:pattFill prst="pct20">
              <a:fgClr>
                <a:schemeClr val="tx1"/>
              </a:fgClr>
              <a:bgClr>
                <a:srgbClr val="FFFFFF"/>
              </a:bgClr>
            </a:pattFill>
            <a:ln w="952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99" name="Freeform 36" descr="Dashed horizontal"/>
            <p:cNvSpPr>
              <a:spLocks noChangeAspect="1"/>
            </p:cNvSpPr>
            <p:nvPr/>
          </p:nvSpPr>
          <p:spPr bwMode="auto">
            <a:xfrm>
              <a:off x="5155249" y="4083212"/>
              <a:ext cx="171450" cy="117158"/>
            </a:xfrm>
            <a:custGeom>
              <a:avLst/>
              <a:gdLst>
                <a:gd name="T0" fmla="*/ 0 w 141"/>
                <a:gd name="T1" fmla="*/ 0 h 96"/>
                <a:gd name="T2" fmla="*/ 2147483647 w 141"/>
                <a:gd name="T3" fmla="*/ 2147483647 h 96"/>
                <a:gd name="T4" fmla="*/ 2147483647 w 141"/>
                <a:gd name="T5" fmla="*/ 2147483647 h 96"/>
                <a:gd name="T6" fmla="*/ 2147483647 w 141"/>
                <a:gd name="T7" fmla="*/ 2147483647 h 96"/>
                <a:gd name="T8" fmla="*/ 2147483647 w 141"/>
                <a:gd name="T9" fmla="*/ 2147483647 h 96"/>
                <a:gd name="T10" fmla="*/ 2147483647 w 141"/>
                <a:gd name="T11" fmla="*/ 2147483647 h 96"/>
                <a:gd name="T12" fmla="*/ 2147483647 w 141"/>
                <a:gd name="T13" fmla="*/ 2147483647 h 9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1"/>
                <a:gd name="T22" fmla="*/ 0 h 96"/>
                <a:gd name="T23" fmla="*/ 141 w 141"/>
                <a:gd name="T24" fmla="*/ 96 h 9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1" h="96">
                  <a:moveTo>
                    <a:pt x="0" y="0"/>
                  </a:moveTo>
                  <a:lnTo>
                    <a:pt x="3" y="24"/>
                  </a:lnTo>
                  <a:lnTo>
                    <a:pt x="24" y="42"/>
                  </a:lnTo>
                  <a:lnTo>
                    <a:pt x="51" y="66"/>
                  </a:lnTo>
                  <a:lnTo>
                    <a:pt x="48" y="96"/>
                  </a:lnTo>
                  <a:lnTo>
                    <a:pt x="141" y="96"/>
                  </a:lnTo>
                  <a:lnTo>
                    <a:pt x="141" y="6"/>
                  </a:lnTo>
                </a:path>
              </a:pathLst>
            </a:custGeom>
            <a:pattFill prst="dashHorz">
              <a:fgClr>
                <a:schemeClr val="tx1"/>
              </a:fgClr>
              <a:bgClr>
                <a:srgbClr val="FFFFFF"/>
              </a:bgClr>
            </a:pattFill>
            <a:ln w="952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00" name="Freeform 37" descr="20%"/>
            <p:cNvSpPr>
              <a:spLocks noChangeAspect="1"/>
            </p:cNvSpPr>
            <p:nvPr/>
          </p:nvSpPr>
          <p:spPr bwMode="auto">
            <a:xfrm>
              <a:off x="5110957" y="4196083"/>
              <a:ext cx="215742" cy="101441"/>
            </a:xfrm>
            <a:custGeom>
              <a:avLst/>
              <a:gdLst>
                <a:gd name="T0" fmla="*/ 2147483647 w 177"/>
                <a:gd name="T1" fmla="*/ 0 h 84"/>
                <a:gd name="T2" fmla="*/ 2147483647 w 177"/>
                <a:gd name="T3" fmla="*/ 2147483647 h 84"/>
                <a:gd name="T4" fmla="*/ 0 w 177"/>
                <a:gd name="T5" fmla="*/ 2147483647 h 84"/>
                <a:gd name="T6" fmla="*/ 2147483647 w 177"/>
                <a:gd name="T7" fmla="*/ 2147483647 h 84"/>
                <a:gd name="T8" fmla="*/ 2147483647 w 177"/>
                <a:gd name="T9" fmla="*/ 2147483647 h 84"/>
                <a:gd name="T10" fmla="*/ 2147483647 w 177"/>
                <a:gd name="T11" fmla="*/ 2147483647 h 84"/>
                <a:gd name="T12" fmla="*/ 2147483647 w 177"/>
                <a:gd name="T13" fmla="*/ 2147483647 h 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7"/>
                <a:gd name="T22" fmla="*/ 0 h 84"/>
                <a:gd name="T23" fmla="*/ 177 w 177"/>
                <a:gd name="T24" fmla="*/ 84 h 8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7" h="84">
                  <a:moveTo>
                    <a:pt x="78" y="0"/>
                  </a:moveTo>
                  <a:lnTo>
                    <a:pt x="42" y="6"/>
                  </a:lnTo>
                  <a:lnTo>
                    <a:pt x="0" y="36"/>
                  </a:lnTo>
                  <a:lnTo>
                    <a:pt x="54" y="48"/>
                  </a:lnTo>
                  <a:lnTo>
                    <a:pt x="45" y="84"/>
                  </a:lnTo>
                  <a:lnTo>
                    <a:pt x="177" y="84"/>
                  </a:lnTo>
                  <a:lnTo>
                    <a:pt x="177" y="3"/>
                  </a:lnTo>
                </a:path>
              </a:pathLst>
            </a:custGeom>
            <a:pattFill prst="pct20">
              <a:fgClr>
                <a:schemeClr val="tx1"/>
              </a:fgClr>
              <a:bgClr>
                <a:srgbClr val="FFFFFF"/>
              </a:bgClr>
            </a:pattFill>
            <a:ln w="952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01" name="Freeform 38" descr="Dashed horizontal"/>
            <p:cNvSpPr>
              <a:spLocks noChangeAspect="1"/>
            </p:cNvSpPr>
            <p:nvPr/>
          </p:nvSpPr>
          <p:spPr bwMode="auto">
            <a:xfrm>
              <a:off x="5195254" y="4294667"/>
              <a:ext cx="131445" cy="65723"/>
            </a:xfrm>
            <a:custGeom>
              <a:avLst/>
              <a:gdLst>
                <a:gd name="T0" fmla="*/ 0 w 108"/>
                <a:gd name="T1" fmla="*/ 0 h 54"/>
                <a:gd name="T2" fmla="*/ 2147483647 w 108"/>
                <a:gd name="T3" fmla="*/ 2147483647 h 54"/>
                <a:gd name="T4" fmla="*/ 2147483647 w 108"/>
                <a:gd name="T5" fmla="*/ 2147483647 h 54"/>
                <a:gd name="T6" fmla="*/ 2147483647 w 108"/>
                <a:gd name="T7" fmla="*/ 2147483647 h 54"/>
                <a:gd name="T8" fmla="*/ 2147483647 w 108"/>
                <a:gd name="T9" fmla="*/ 0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8"/>
                <a:gd name="T16" fmla="*/ 0 h 54"/>
                <a:gd name="T17" fmla="*/ 108 w 108"/>
                <a:gd name="T18" fmla="*/ 54 h 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8" h="54">
                  <a:moveTo>
                    <a:pt x="0" y="0"/>
                  </a:moveTo>
                  <a:lnTo>
                    <a:pt x="3" y="30"/>
                  </a:lnTo>
                  <a:lnTo>
                    <a:pt x="12" y="54"/>
                  </a:lnTo>
                  <a:lnTo>
                    <a:pt x="105" y="54"/>
                  </a:lnTo>
                  <a:lnTo>
                    <a:pt x="108" y="0"/>
                  </a:lnTo>
                </a:path>
              </a:pathLst>
            </a:custGeom>
            <a:pattFill prst="dashHorz">
              <a:fgClr>
                <a:schemeClr val="tx1"/>
              </a:fgClr>
              <a:bgClr>
                <a:srgbClr val="FFFFFF"/>
              </a:bgClr>
            </a:pattFill>
            <a:ln w="952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02" name="Freeform 39" descr="20%"/>
            <p:cNvSpPr>
              <a:spLocks noChangeAspect="1"/>
            </p:cNvSpPr>
            <p:nvPr/>
          </p:nvSpPr>
          <p:spPr bwMode="auto">
            <a:xfrm>
              <a:off x="5103814" y="4356103"/>
              <a:ext cx="222885" cy="117158"/>
            </a:xfrm>
            <a:custGeom>
              <a:avLst/>
              <a:gdLst>
                <a:gd name="T0" fmla="*/ 2147483647 w 183"/>
                <a:gd name="T1" fmla="*/ 0 h 105"/>
                <a:gd name="T2" fmla="*/ 2147483647 w 183"/>
                <a:gd name="T3" fmla="*/ 2147483647 h 105"/>
                <a:gd name="T4" fmla="*/ 0 w 183"/>
                <a:gd name="T5" fmla="*/ 2147483647 h 105"/>
                <a:gd name="T6" fmla="*/ 2147483647 w 183"/>
                <a:gd name="T7" fmla="*/ 2147483647 h 105"/>
                <a:gd name="T8" fmla="*/ 2147483647 w 183"/>
                <a:gd name="T9" fmla="*/ 2147483647 h 105"/>
                <a:gd name="T10" fmla="*/ 2147483647 w 183"/>
                <a:gd name="T11" fmla="*/ 2147483647 h 105"/>
                <a:gd name="T12" fmla="*/ 2147483647 w 183"/>
                <a:gd name="T13" fmla="*/ 2147483647 h 105"/>
                <a:gd name="T14" fmla="*/ 2147483647 w 183"/>
                <a:gd name="T15" fmla="*/ 2147483647 h 105"/>
                <a:gd name="T16" fmla="*/ 2147483647 w 183"/>
                <a:gd name="T17" fmla="*/ 2147483647 h 105"/>
                <a:gd name="T18" fmla="*/ 2147483647 w 183"/>
                <a:gd name="T19" fmla="*/ 2147483647 h 10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3"/>
                <a:gd name="T31" fmla="*/ 0 h 105"/>
                <a:gd name="T32" fmla="*/ 183 w 183"/>
                <a:gd name="T33" fmla="*/ 105 h 10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3" h="105">
                  <a:moveTo>
                    <a:pt x="69" y="0"/>
                  </a:moveTo>
                  <a:lnTo>
                    <a:pt x="39" y="6"/>
                  </a:lnTo>
                  <a:lnTo>
                    <a:pt x="0" y="21"/>
                  </a:lnTo>
                  <a:lnTo>
                    <a:pt x="27" y="45"/>
                  </a:lnTo>
                  <a:lnTo>
                    <a:pt x="45" y="54"/>
                  </a:lnTo>
                  <a:lnTo>
                    <a:pt x="45" y="78"/>
                  </a:lnTo>
                  <a:lnTo>
                    <a:pt x="66" y="84"/>
                  </a:lnTo>
                  <a:lnTo>
                    <a:pt x="90" y="105"/>
                  </a:lnTo>
                  <a:lnTo>
                    <a:pt x="183" y="105"/>
                  </a:lnTo>
                  <a:lnTo>
                    <a:pt x="183" y="3"/>
                  </a:lnTo>
                </a:path>
              </a:pathLst>
            </a:custGeom>
            <a:pattFill prst="pct20">
              <a:fgClr>
                <a:schemeClr val="tx1"/>
              </a:fgClr>
              <a:bgClr>
                <a:srgbClr val="FFFFFF"/>
              </a:bgClr>
            </a:pattFill>
            <a:ln w="952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03" name="Freeform 40" descr="Dashed horizontal"/>
            <p:cNvSpPr>
              <a:spLocks noChangeAspect="1"/>
            </p:cNvSpPr>
            <p:nvPr/>
          </p:nvSpPr>
          <p:spPr bwMode="auto">
            <a:xfrm>
              <a:off x="5233830" y="4468974"/>
              <a:ext cx="95727" cy="390050"/>
            </a:xfrm>
            <a:custGeom>
              <a:avLst/>
              <a:gdLst>
                <a:gd name="T0" fmla="*/ 0 w 78"/>
                <a:gd name="T1" fmla="*/ 2147483647 h 321"/>
                <a:gd name="T2" fmla="*/ 2147483647 w 78"/>
                <a:gd name="T3" fmla="*/ 2147483647 h 321"/>
                <a:gd name="T4" fmla="*/ 2147483647 w 78"/>
                <a:gd name="T5" fmla="*/ 2147483647 h 321"/>
                <a:gd name="T6" fmla="*/ 2147483647 w 78"/>
                <a:gd name="T7" fmla="*/ 2147483647 h 321"/>
                <a:gd name="T8" fmla="*/ 2147483647 w 78"/>
                <a:gd name="T9" fmla="*/ 2147483647 h 321"/>
                <a:gd name="T10" fmla="*/ 2147483647 w 78"/>
                <a:gd name="T11" fmla="*/ 2147483647 h 321"/>
                <a:gd name="T12" fmla="*/ 2147483647 w 78"/>
                <a:gd name="T13" fmla="*/ 2147483647 h 321"/>
                <a:gd name="T14" fmla="*/ 2147483647 w 78"/>
                <a:gd name="T15" fmla="*/ 2147483647 h 321"/>
                <a:gd name="T16" fmla="*/ 2147483647 w 78"/>
                <a:gd name="T17" fmla="*/ 2147483647 h 321"/>
                <a:gd name="T18" fmla="*/ 2147483647 w 78"/>
                <a:gd name="T19" fmla="*/ 2147483647 h 321"/>
                <a:gd name="T20" fmla="*/ 2147483647 w 78"/>
                <a:gd name="T21" fmla="*/ 2147483647 h 321"/>
                <a:gd name="T22" fmla="*/ 2147483647 w 78"/>
                <a:gd name="T23" fmla="*/ 2147483647 h 321"/>
                <a:gd name="T24" fmla="*/ 2147483647 w 78"/>
                <a:gd name="T25" fmla="*/ 2147483647 h 321"/>
                <a:gd name="T26" fmla="*/ 2147483647 w 78"/>
                <a:gd name="T27" fmla="*/ 0 h 32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8"/>
                <a:gd name="T43" fmla="*/ 0 h 321"/>
                <a:gd name="T44" fmla="*/ 78 w 78"/>
                <a:gd name="T45" fmla="*/ 321 h 32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8" h="321">
                  <a:moveTo>
                    <a:pt x="0" y="3"/>
                  </a:moveTo>
                  <a:lnTo>
                    <a:pt x="6" y="39"/>
                  </a:lnTo>
                  <a:lnTo>
                    <a:pt x="9" y="66"/>
                  </a:lnTo>
                  <a:lnTo>
                    <a:pt x="18" y="102"/>
                  </a:lnTo>
                  <a:lnTo>
                    <a:pt x="18" y="135"/>
                  </a:lnTo>
                  <a:lnTo>
                    <a:pt x="18" y="168"/>
                  </a:lnTo>
                  <a:lnTo>
                    <a:pt x="18" y="198"/>
                  </a:lnTo>
                  <a:lnTo>
                    <a:pt x="6" y="216"/>
                  </a:lnTo>
                  <a:lnTo>
                    <a:pt x="18" y="249"/>
                  </a:lnTo>
                  <a:lnTo>
                    <a:pt x="6" y="267"/>
                  </a:lnTo>
                  <a:lnTo>
                    <a:pt x="12" y="291"/>
                  </a:lnTo>
                  <a:lnTo>
                    <a:pt x="18" y="321"/>
                  </a:lnTo>
                  <a:lnTo>
                    <a:pt x="78" y="321"/>
                  </a:lnTo>
                  <a:lnTo>
                    <a:pt x="78" y="0"/>
                  </a:lnTo>
                </a:path>
              </a:pathLst>
            </a:custGeom>
            <a:pattFill prst="dashHorz">
              <a:fgClr>
                <a:schemeClr val="tx1"/>
              </a:fgClr>
              <a:bgClr>
                <a:srgbClr val="FFFFFF"/>
              </a:bgClr>
            </a:pattFill>
            <a:ln w="952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04" name="Freeform 41" descr="20%"/>
            <p:cNvSpPr>
              <a:spLocks noChangeAspect="1"/>
            </p:cNvSpPr>
            <p:nvPr/>
          </p:nvSpPr>
          <p:spPr bwMode="auto">
            <a:xfrm>
              <a:off x="5176680" y="4851880"/>
              <a:ext cx="150019" cy="65723"/>
            </a:xfrm>
            <a:custGeom>
              <a:avLst/>
              <a:gdLst>
                <a:gd name="T0" fmla="*/ 2147483647 w 123"/>
                <a:gd name="T1" fmla="*/ 0 h 54"/>
                <a:gd name="T2" fmla="*/ 2147483647 w 123"/>
                <a:gd name="T3" fmla="*/ 2147483647 h 54"/>
                <a:gd name="T4" fmla="*/ 0 w 123"/>
                <a:gd name="T5" fmla="*/ 2147483647 h 54"/>
                <a:gd name="T6" fmla="*/ 2147483647 w 123"/>
                <a:gd name="T7" fmla="*/ 2147483647 h 54"/>
                <a:gd name="T8" fmla="*/ 2147483647 w 123"/>
                <a:gd name="T9" fmla="*/ 2147483647 h 54"/>
                <a:gd name="T10" fmla="*/ 2147483647 w 123"/>
                <a:gd name="T11" fmla="*/ 2147483647 h 54"/>
                <a:gd name="T12" fmla="*/ 2147483647 w 123"/>
                <a:gd name="T13" fmla="*/ 2147483647 h 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3"/>
                <a:gd name="T22" fmla="*/ 0 h 54"/>
                <a:gd name="T23" fmla="*/ 123 w 123"/>
                <a:gd name="T24" fmla="*/ 54 h 5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3" h="54">
                  <a:moveTo>
                    <a:pt x="60" y="0"/>
                  </a:moveTo>
                  <a:lnTo>
                    <a:pt x="36" y="6"/>
                  </a:lnTo>
                  <a:lnTo>
                    <a:pt x="0" y="15"/>
                  </a:lnTo>
                  <a:lnTo>
                    <a:pt x="12" y="36"/>
                  </a:lnTo>
                  <a:lnTo>
                    <a:pt x="48" y="54"/>
                  </a:lnTo>
                  <a:lnTo>
                    <a:pt x="123" y="54"/>
                  </a:lnTo>
                  <a:lnTo>
                    <a:pt x="123" y="6"/>
                  </a:lnTo>
                </a:path>
              </a:pathLst>
            </a:custGeom>
            <a:pattFill prst="pct20">
              <a:fgClr>
                <a:schemeClr val="tx1"/>
              </a:fgClr>
              <a:bgClr>
                <a:srgbClr val="FFFFFF"/>
              </a:bgClr>
            </a:pattFill>
            <a:ln w="952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05" name="Freeform 42" descr="Dashed horizontal"/>
            <p:cNvSpPr>
              <a:spLocks noChangeAspect="1"/>
            </p:cNvSpPr>
            <p:nvPr/>
          </p:nvSpPr>
          <p:spPr bwMode="auto">
            <a:xfrm>
              <a:off x="5239545" y="4914745"/>
              <a:ext cx="87154" cy="805816"/>
            </a:xfrm>
            <a:custGeom>
              <a:avLst/>
              <a:gdLst>
                <a:gd name="T0" fmla="*/ 0 w 72"/>
                <a:gd name="T1" fmla="*/ 0 h 663"/>
                <a:gd name="T2" fmla="*/ 2147483647 w 72"/>
                <a:gd name="T3" fmla="*/ 2147483647 h 663"/>
                <a:gd name="T4" fmla="*/ 2147483647 w 72"/>
                <a:gd name="T5" fmla="*/ 2147483647 h 663"/>
                <a:gd name="T6" fmla="*/ 2147483647 w 72"/>
                <a:gd name="T7" fmla="*/ 2147483647 h 663"/>
                <a:gd name="T8" fmla="*/ 2147483647 w 72"/>
                <a:gd name="T9" fmla="*/ 2147483647 h 663"/>
                <a:gd name="T10" fmla="*/ 2147483647 w 72"/>
                <a:gd name="T11" fmla="*/ 2147483647 h 663"/>
                <a:gd name="T12" fmla="*/ 2147483647 w 72"/>
                <a:gd name="T13" fmla="*/ 2147483647 h 663"/>
                <a:gd name="T14" fmla="*/ 2147483647 w 72"/>
                <a:gd name="T15" fmla="*/ 2147483647 h 663"/>
                <a:gd name="T16" fmla="*/ 2147483647 w 72"/>
                <a:gd name="T17" fmla="*/ 2147483647 h 663"/>
                <a:gd name="T18" fmla="*/ 2147483647 w 72"/>
                <a:gd name="T19" fmla="*/ 2147483647 h 663"/>
                <a:gd name="T20" fmla="*/ 2147483647 w 72"/>
                <a:gd name="T21" fmla="*/ 2147483647 h 663"/>
                <a:gd name="T22" fmla="*/ 2147483647 w 72"/>
                <a:gd name="T23" fmla="*/ 2147483647 h 663"/>
                <a:gd name="T24" fmla="*/ 2147483647 w 72"/>
                <a:gd name="T25" fmla="*/ 2147483647 h 663"/>
                <a:gd name="T26" fmla="*/ 2147483647 w 72"/>
                <a:gd name="T27" fmla="*/ 2147483647 h 663"/>
                <a:gd name="T28" fmla="*/ 2147483647 w 72"/>
                <a:gd name="T29" fmla="*/ 2147483647 h 663"/>
                <a:gd name="T30" fmla="*/ 2147483647 w 72"/>
                <a:gd name="T31" fmla="*/ 2147483647 h 663"/>
                <a:gd name="T32" fmla="*/ 2147483647 w 72"/>
                <a:gd name="T33" fmla="*/ 2147483647 h 663"/>
                <a:gd name="T34" fmla="*/ 2147483647 w 72"/>
                <a:gd name="T35" fmla="*/ 2147483647 h 663"/>
                <a:gd name="T36" fmla="*/ 2147483647 w 72"/>
                <a:gd name="T37" fmla="*/ 2147483647 h 663"/>
                <a:gd name="T38" fmla="*/ 2147483647 w 72"/>
                <a:gd name="T39" fmla="*/ 2147483647 h 663"/>
                <a:gd name="T40" fmla="*/ 2147483647 w 72"/>
                <a:gd name="T41" fmla="*/ 2147483647 h 663"/>
                <a:gd name="T42" fmla="*/ 2147483647 w 72"/>
                <a:gd name="T43" fmla="*/ 2147483647 h 663"/>
                <a:gd name="T44" fmla="*/ 2147483647 w 72"/>
                <a:gd name="T45" fmla="*/ 2147483647 h 663"/>
                <a:gd name="T46" fmla="*/ 2147483647 w 72"/>
                <a:gd name="T47" fmla="*/ 2147483647 h 663"/>
                <a:gd name="T48" fmla="*/ 2147483647 w 72"/>
                <a:gd name="T49" fmla="*/ 2147483647 h 663"/>
                <a:gd name="T50" fmla="*/ 2147483647 w 72"/>
                <a:gd name="T51" fmla="*/ 2147483647 h 66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72"/>
                <a:gd name="T79" fmla="*/ 0 h 663"/>
                <a:gd name="T80" fmla="*/ 72 w 72"/>
                <a:gd name="T81" fmla="*/ 663 h 66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72" h="663">
                  <a:moveTo>
                    <a:pt x="0" y="0"/>
                  </a:moveTo>
                  <a:lnTo>
                    <a:pt x="9" y="33"/>
                  </a:lnTo>
                  <a:lnTo>
                    <a:pt x="9" y="75"/>
                  </a:lnTo>
                  <a:lnTo>
                    <a:pt x="9" y="123"/>
                  </a:lnTo>
                  <a:lnTo>
                    <a:pt x="15" y="156"/>
                  </a:lnTo>
                  <a:lnTo>
                    <a:pt x="9" y="186"/>
                  </a:lnTo>
                  <a:lnTo>
                    <a:pt x="21" y="219"/>
                  </a:lnTo>
                  <a:lnTo>
                    <a:pt x="21" y="249"/>
                  </a:lnTo>
                  <a:lnTo>
                    <a:pt x="9" y="270"/>
                  </a:lnTo>
                  <a:lnTo>
                    <a:pt x="15" y="309"/>
                  </a:lnTo>
                  <a:lnTo>
                    <a:pt x="18" y="330"/>
                  </a:lnTo>
                  <a:lnTo>
                    <a:pt x="18" y="354"/>
                  </a:lnTo>
                  <a:lnTo>
                    <a:pt x="33" y="369"/>
                  </a:lnTo>
                  <a:lnTo>
                    <a:pt x="30" y="405"/>
                  </a:lnTo>
                  <a:lnTo>
                    <a:pt x="45" y="423"/>
                  </a:lnTo>
                  <a:lnTo>
                    <a:pt x="21" y="426"/>
                  </a:lnTo>
                  <a:lnTo>
                    <a:pt x="27" y="447"/>
                  </a:lnTo>
                  <a:lnTo>
                    <a:pt x="33" y="471"/>
                  </a:lnTo>
                  <a:lnTo>
                    <a:pt x="15" y="519"/>
                  </a:lnTo>
                  <a:lnTo>
                    <a:pt x="24" y="540"/>
                  </a:lnTo>
                  <a:lnTo>
                    <a:pt x="42" y="549"/>
                  </a:lnTo>
                  <a:lnTo>
                    <a:pt x="9" y="561"/>
                  </a:lnTo>
                  <a:lnTo>
                    <a:pt x="24" y="618"/>
                  </a:lnTo>
                  <a:lnTo>
                    <a:pt x="30" y="663"/>
                  </a:lnTo>
                  <a:lnTo>
                    <a:pt x="72" y="663"/>
                  </a:lnTo>
                  <a:lnTo>
                    <a:pt x="72" y="3"/>
                  </a:lnTo>
                </a:path>
              </a:pathLst>
            </a:custGeom>
            <a:pattFill prst="dashHorz">
              <a:fgClr>
                <a:schemeClr val="tx1"/>
              </a:fgClr>
              <a:bgClr>
                <a:srgbClr val="FFFFFF"/>
              </a:bgClr>
            </a:pattFill>
            <a:ln w="952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06" name="Freeform 66" descr="Dashed horizontal"/>
            <p:cNvSpPr>
              <a:spLocks noChangeAspect="1"/>
            </p:cNvSpPr>
            <p:nvPr/>
          </p:nvSpPr>
          <p:spPr bwMode="auto">
            <a:xfrm>
              <a:off x="5239545" y="1767206"/>
              <a:ext cx="87154" cy="455771"/>
            </a:xfrm>
            <a:custGeom>
              <a:avLst/>
              <a:gdLst>
                <a:gd name="T0" fmla="*/ 2147483647 w 72"/>
                <a:gd name="T1" fmla="*/ 0 h 376"/>
                <a:gd name="T2" fmla="*/ 2147483647 w 72"/>
                <a:gd name="T3" fmla="*/ 2147483647 h 376"/>
                <a:gd name="T4" fmla="*/ 2147483647 w 72"/>
                <a:gd name="T5" fmla="*/ 2147483647 h 376"/>
                <a:gd name="T6" fmla="*/ 2147483647 w 72"/>
                <a:gd name="T7" fmla="*/ 2147483647 h 376"/>
                <a:gd name="T8" fmla="*/ 2147483647 w 72"/>
                <a:gd name="T9" fmla="*/ 2147483647 h 376"/>
                <a:gd name="T10" fmla="*/ 2147483647 w 72"/>
                <a:gd name="T11" fmla="*/ 2147483647 h 376"/>
                <a:gd name="T12" fmla="*/ 2147483647 w 72"/>
                <a:gd name="T13" fmla="*/ 2147483647 h 376"/>
                <a:gd name="T14" fmla="*/ 0 w 72"/>
                <a:gd name="T15" fmla="*/ 2147483647 h 376"/>
                <a:gd name="T16" fmla="*/ 2147483647 w 72"/>
                <a:gd name="T17" fmla="*/ 2147483647 h 376"/>
                <a:gd name="T18" fmla="*/ 2147483647 w 72"/>
                <a:gd name="T19" fmla="*/ 0 h 37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2"/>
                <a:gd name="T31" fmla="*/ 0 h 376"/>
                <a:gd name="T32" fmla="*/ 72 w 72"/>
                <a:gd name="T33" fmla="*/ 376 h 37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2" h="376">
                  <a:moveTo>
                    <a:pt x="32" y="0"/>
                  </a:moveTo>
                  <a:lnTo>
                    <a:pt x="48" y="68"/>
                  </a:lnTo>
                  <a:lnTo>
                    <a:pt x="24" y="144"/>
                  </a:lnTo>
                  <a:lnTo>
                    <a:pt x="40" y="200"/>
                  </a:lnTo>
                  <a:lnTo>
                    <a:pt x="28" y="236"/>
                  </a:lnTo>
                  <a:lnTo>
                    <a:pt x="4" y="264"/>
                  </a:lnTo>
                  <a:lnTo>
                    <a:pt x="16" y="304"/>
                  </a:lnTo>
                  <a:lnTo>
                    <a:pt x="0" y="376"/>
                  </a:lnTo>
                  <a:lnTo>
                    <a:pt x="72" y="376"/>
                  </a:lnTo>
                  <a:lnTo>
                    <a:pt x="72" y="0"/>
                  </a:lnTo>
                </a:path>
              </a:pathLst>
            </a:custGeom>
            <a:pattFill prst="dashHorz">
              <a:fgClr>
                <a:schemeClr val="tx1"/>
              </a:fgClr>
              <a:bgClr>
                <a:srgbClr val="FFFFFF"/>
              </a:bgClr>
            </a:pattFill>
            <a:ln w="952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07" name="Freeform 67" descr="20%"/>
            <p:cNvSpPr>
              <a:spLocks noChangeAspect="1"/>
            </p:cNvSpPr>
            <p:nvPr/>
          </p:nvSpPr>
          <p:spPr bwMode="auto">
            <a:xfrm>
              <a:off x="5078097" y="2214405"/>
              <a:ext cx="248603" cy="125730"/>
            </a:xfrm>
            <a:custGeom>
              <a:avLst/>
              <a:gdLst>
                <a:gd name="T0" fmla="*/ 2147483647 w 204"/>
                <a:gd name="T1" fmla="*/ 0 h 104"/>
                <a:gd name="T2" fmla="*/ 2147483647 w 204"/>
                <a:gd name="T3" fmla="*/ 2147483647 h 104"/>
                <a:gd name="T4" fmla="*/ 0 w 204"/>
                <a:gd name="T5" fmla="*/ 2147483647 h 104"/>
                <a:gd name="T6" fmla="*/ 2147483647 w 204"/>
                <a:gd name="T7" fmla="*/ 2147483647 h 104"/>
                <a:gd name="T8" fmla="*/ 2147483647 w 204"/>
                <a:gd name="T9" fmla="*/ 2147483647 h 104"/>
                <a:gd name="T10" fmla="*/ 2147483647 w 204"/>
                <a:gd name="T11" fmla="*/ 2147483647 h 104"/>
                <a:gd name="T12" fmla="*/ 2147483647 w 204"/>
                <a:gd name="T13" fmla="*/ 2147483647 h 104"/>
                <a:gd name="T14" fmla="*/ 2147483647 w 204"/>
                <a:gd name="T15" fmla="*/ 2147483647 h 104"/>
                <a:gd name="T16" fmla="*/ 2147483647 w 204"/>
                <a:gd name="T17" fmla="*/ 2147483647 h 104"/>
                <a:gd name="T18" fmla="*/ 2147483647 w 204"/>
                <a:gd name="T19" fmla="*/ 2147483647 h 1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4"/>
                <a:gd name="T31" fmla="*/ 0 h 104"/>
                <a:gd name="T32" fmla="*/ 204 w 204"/>
                <a:gd name="T33" fmla="*/ 104 h 10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4" h="104">
                  <a:moveTo>
                    <a:pt x="128" y="0"/>
                  </a:moveTo>
                  <a:lnTo>
                    <a:pt x="92" y="12"/>
                  </a:lnTo>
                  <a:lnTo>
                    <a:pt x="0" y="12"/>
                  </a:lnTo>
                  <a:lnTo>
                    <a:pt x="16" y="40"/>
                  </a:lnTo>
                  <a:lnTo>
                    <a:pt x="56" y="52"/>
                  </a:lnTo>
                  <a:lnTo>
                    <a:pt x="80" y="56"/>
                  </a:lnTo>
                  <a:lnTo>
                    <a:pt x="60" y="84"/>
                  </a:lnTo>
                  <a:lnTo>
                    <a:pt x="100" y="104"/>
                  </a:lnTo>
                  <a:lnTo>
                    <a:pt x="204" y="104"/>
                  </a:lnTo>
                  <a:lnTo>
                    <a:pt x="204" y="8"/>
                  </a:lnTo>
                </a:path>
              </a:pathLst>
            </a:custGeom>
            <a:pattFill prst="pct20">
              <a:fgClr>
                <a:schemeClr val="tx1"/>
              </a:fgClr>
              <a:bgClr>
                <a:srgbClr val="FFFFFF"/>
              </a:bgClr>
            </a:pattFill>
            <a:ln w="952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08" name="Freeform 68" descr="Dashed horizontal"/>
            <p:cNvSpPr>
              <a:spLocks noChangeAspect="1"/>
            </p:cNvSpPr>
            <p:nvPr/>
          </p:nvSpPr>
          <p:spPr bwMode="auto">
            <a:xfrm>
              <a:off x="5205255" y="2340135"/>
              <a:ext cx="121444" cy="170022"/>
            </a:xfrm>
            <a:custGeom>
              <a:avLst/>
              <a:gdLst>
                <a:gd name="T0" fmla="*/ 0 w 100"/>
                <a:gd name="T1" fmla="*/ 0 h 140"/>
                <a:gd name="T2" fmla="*/ 2147483647 w 100"/>
                <a:gd name="T3" fmla="*/ 2147483647 h 140"/>
                <a:gd name="T4" fmla="*/ 2147483647 w 100"/>
                <a:gd name="T5" fmla="*/ 2147483647 h 140"/>
                <a:gd name="T6" fmla="*/ 2147483647 w 100"/>
                <a:gd name="T7" fmla="*/ 2147483647 h 140"/>
                <a:gd name="T8" fmla="*/ 2147483647 w 100"/>
                <a:gd name="T9" fmla="*/ 2147483647 h 140"/>
                <a:gd name="T10" fmla="*/ 2147483647 w 100"/>
                <a:gd name="T11" fmla="*/ 2147483647 h 140"/>
                <a:gd name="T12" fmla="*/ 2147483647 w 100"/>
                <a:gd name="T13" fmla="*/ 0 h 1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0"/>
                <a:gd name="T22" fmla="*/ 0 h 140"/>
                <a:gd name="T23" fmla="*/ 100 w 100"/>
                <a:gd name="T24" fmla="*/ 140 h 1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0" h="140">
                  <a:moveTo>
                    <a:pt x="0" y="0"/>
                  </a:moveTo>
                  <a:lnTo>
                    <a:pt x="16" y="20"/>
                  </a:lnTo>
                  <a:lnTo>
                    <a:pt x="16" y="52"/>
                  </a:lnTo>
                  <a:lnTo>
                    <a:pt x="16" y="96"/>
                  </a:lnTo>
                  <a:lnTo>
                    <a:pt x="8" y="140"/>
                  </a:lnTo>
                  <a:lnTo>
                    <a:pt x="100" y="140"/>
                  </a:lnTo>
                  <a:lnTo>
                    <a:pt x="100" y="0"/>
                  </a:lnTo>
                </a:path>
              </a:pathLst>
            </a:custGeom>
            <a:pattFill prst="dashHorz">
              <a:fgClr>
                <a:schemeClr val="tx1"/>
              </a:fgClr>
              <a:bgClr>
                <a:srgbClr val="FFFFFF"/>
              </a:bgClr>
            </a:pattFill>
            <a:ln w="952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09" name="Freeform 69" descr="20%"/>
            <p:cNvSpPr>
              <a:spLocks noChangeAspect="1"/>
            </p:cNvSpPr>
            <p:nvPr/>
          </p:nvSpPr>
          <p:spPr bwMode="auto">
            <a:xfrm>
              <a:off x="5142390" y="2505870"/>
              <a:ext cx="184309" cy="174308"/>
            </a:xfrm>
            <a:custGeom>
              <a:avLst/>
              <a:gdLst>
                <a:gd name="T0" fmla="*/ 2147483647 w 152"/>
                <a:gd name="T1" fmla="*/ 2147483647 h 144"/>
                <a:gd name="T2" fmla="*/ 0 w 152"/>
                <a:gd name="T3" fmla="*/ 2147483647 h 144"/>
                <a:gd name="T4" fmla="*/ 2147483647 w 152"/>
                <a:gd name="T5" fmla="*/ 2147483647 h 144"/>
                <a:gd name="T6" fmla="*/ 2147483647 w 152"/>
                <a:gd name="T7" fmla="*/ 2147483647 h 144"/>
                <a:gd name="T8" fmla="*/ 2147483647 w 152"/>
                <a:gd name="T9" fmla="*/ 2147483647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2147483647 w 152"/>
                <a:gd name="T17" fmla="*/ 0 h 14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2"/>
                <a:gd name="T28" fmla="*/ 0 h 144"/>
                <a:gd name="T29" fmla="*/ 152 w 152"/>
                <a:gd name="T30" fmla="*/ 144 h 14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2" h="144">
                  <a:moveTo>
                    <a:pt x="52" y="4"/>
                  </a:moveTo>
                  <a:lnTo>
                    <a:pt x="0" y="4"/>
                  </a:lnTo>
                  <a:lnTo>
                    <a:pt x="16" y="32"/>
                  </a:lnTo>
                  <a:lnTo>
                    <a:pt x="16" y="56"/>
                  </a:lnTo>
                  <a:lnTo>
                    <a:pt x="28" y="92"/>
                  </a:lnTo>
                  <a:lnTo>
                    <a:pt x="52" y="120"/>
                  </a:lnTo>
                  <a:lnTo>
                    <a:pt x="68" y="144"/>
                  </a:lnTo>
                  <a:lnTo>
                    <a:pt x="152" y="144"/>
                  </a:lnTo>
                  <a:lnTo>
                    <a:pt x="152" y="0"/>
                  </a:lnTo>
                </a:path>
              </a:pathLst>
            </a:custGeom>
            <a:pattFill prst="pct20">
              <a:fgClr>
                <a:schemeClr val="tx1"/>
              </a:fgClr>
              <a:bgClr>
                <a:srgbClr val="FFFFFF"/>
              </a:bgClr>
            </a:pattFill>
            <a:ln w="952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10" name="Freeform 70" descr="20%"/>
            <p:cNvSpPr>
              <a:spLocks noChangeAspect="1"/>
            </p:cNvSpPr>
            <p:nvPr/>
          </p:nvSpPr>
          <p:spPr bwMode="auto">
            <a:xfrm>
              <a:off x="5220972" y="2730185"/>
              <a:ext cx="105728" cy="47148"/>
            </a:xfrm>
            <a:custGeom>
              <a:avLst/>
              <a:gdLst>
                <a:gd name="T0" fmla="*/ 2147483647 w 87"/>
                <a:gd name="T1" fmla="*/ 0 h 39"/>
                <a:gd name="T2" fmla="*/ 0 w 87"/>
                <a:gd name="T3" fmla="*/ 2147483647 h 39"/>
                <a:gd name="T4" fmla="*/ 2147483647 w 87"/>
                <a:gd name="T5" fmla="*/ 2147483647 h 39"/>
                <a:gd name="T6" fmla="*/ 2147483647 w 87"/>
                <a:gd name="T7" fmla="*/ 2147483647 h 39"/>
                <a:gd name="T8" fmla="*/ 2147483647 w 87"/>
                <a:gd name="T9" fmla="*/ 0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7"/>
                <a:gd name="T16" fmla="*/ 0 h 39"/>
                <a:gd name="T17" fmla="*/ 87 w 87"/>
                <a:gd name="T18" fmla="*/ 39 h 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7" h="39">
                  <a:moveTo>
                    <a:pt x="9" y="0"/>
                  </a:moveTo>
                  <a:lnTo>
                    <a:pt x="0" y="21"/>
                  </a:lnTo>
                  <a:lnTo>
                    <a:pt x="3" y="39"/>
                  </a:lnTo>
                  <a:lnTo>
                    <a:pt x="87" y="39"/>
                  </a:lnTo>
                  <a:lnTo>
                    <a:pt x="87" y="0"/>
                  </a:lnTo>
                </a:path>
              </a:pathLst>
            </a:custGeom>
            <a:pattFill prst="pct20">
              <a:fgClr>
                <a:schemeClr val="tx1"/>
              </a:fgClr>
              <a:bgClr>
                <a:srgbClr val="FFFFFF"/>
              </a:bgClr>
            </a:pattFill>
            <a:ln w="952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11" name="Freeform 71" descr="20%"/>
            <p:cNvSpPr>
              <a:spLocks noChangeAspect="1"/>
            </p:cNvSpPr>
            <p:nvPr/>
          </p:nvSpPr>
          <p:spPr bwMode="auto">
            <a:xfrm>
              <a:off x="5209542" y="2883060"/>
              <a:ext cx="117158" cy="55722"/>
            </a:xfrm>
            <a:custGeom>
              <a:avLst/>
              <a:gdLst>
                <a:gd name="T0" fmla="*/ 2147483647 w 96"/>
                <a:gd name="T1" fmla="*/ 0 h 45"/>
                <a:gd name="T2" fmla="*/ 0 w 96"/>
                <a:gd name="T3" fmla="*/ 2147483647 h 45"/>
                <a:gd name="T4" fmla="*/ 2147483647 w 96"/>
                <a:gd name="T5" fmla="*/ 2147483647 h 45"/>
                <a:gd name="T6" fmla="*/ 2147483647 w 96"/>
                <a:gd name="T7" fmla="*/ 2147483647 h 45"/>
                <a:gd name="T8" fmla="*/ 2147483647 w 96"/>
                <a:gd name="T9" fmla="*/ 2147483647 h 45"/>
                <a:gd name="T10" fmla="*/ 2147483647 w 96"/>
                <a:gd name="T11" fmla="*/ 0 h 4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6"/>
                <a:gd name="T19" fmla="*/ 0 h 45"/>
                <a:gd name="T20" fmla="*/ 96 w 96"/>
                <a:gd name="T21" fmla="*/ 45 h 4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6" h="45">
                  <a:moveTo>
                    <a:pt x="21" y="0"/>
                  </a:moveTo>
                  <a:lnTo>
                    <a:pt x="0" y="3"/>
                  </a:lnTo>
                  <a:lnTo>
                    <a:pt x="12" y="18"/>
                  </a:lnTo>
                  <a:lnTo>
                    <a:pt x="21" y="45"/>
                  </a:lnTo>
                  <a:lnTo>
                    <a:pt x="96" y="45"/>
                  </a:lnTo>
                  <a:lnTo>
                    <a:pt x="96" y="0"/>
                  </a:lnTo>
                </a:path>
              </a:pathLst>
            </a:custGeom>
            <a:pattFill prst="pct20">
              <a:fgClr>
                <a:schemeClr val="tx1"/>
              </a:fgClr>
              <a:bgClr>
                <a:srgbClr val="FFFFFF"/>
              </a:bgClr>
            </a:pattFill>
            <a:ln w="952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12" name="Freeform 72" descr="Dashed horizontal"/>
            <p:cNvSpPr>
              <a:spLocks noChangeAspect="1"/>
            </p:cNvSpPr>
            <p:nvPr/>
          </p:nvSpPr>
          <p:spPr bwMode="auto">
            <a:xfrm>
              <a:off x="5246689" y="2938782"/>
              <a:ext cx="80010" cy="571501"/>
            </a:xfrm>
            <a:custGeom>
              <a:avLst/>
              <a:gdLst>
                <a:gd name="T0" fmla="*/ 0 w 66"/>
                <a:gd name="T1" fmla="*/ 2147483647 h 471"/>
                <a:gd name="T2" fmla="*/ 2147483647 w 66"/>
                <a:gd name="T3" fmla="*/ 2147483647 h 471"/>
                <a:gd name="T4" fmla="*/ 2147483647 w 66"/>
                <a:gd name="T5" fmla="*/ 2147483647 h 471"/>
                <a:gd name="T6" fmla="*/ 2147483647 w 66"/>
                <a:gd name="T7" fmla="*/ 2147483647 h 471"/>
                <a:gd name="T8" fmla="*/ 2147483647 w 66"/>
                <a:gd name="T9" fmla="*/ 2147483647 h 471"/>
                <a:gd name="T10" fmla="*/ 2147483647 w 66"/>
                <a:gd name="T11" fmla="*/ 2147483647 h 471"/>
                <a:gd name="T12" fmla="*/ 2147483647 w 66"/>
                <a:gd name="T13" fmla="*/ 2147483647 h 471"/>
                <a:gd name="T14" fmla="*/ 2147483647 w 66"/>
                <a:gd name="T15" fmla="*/ 2147483647 h 471"/>
                <a:gd name="T16" fmla="*/ 2147483647 w 66"/>
                <a:gd name="T17" fmla="*/ 2147483647 h 471"/>
                <a:gd name="T18" fmla="*/ 2147483647 w 66"/>
                <a:gd name="T19" fmla="*/ 2147483647 h 471"/>
                <a:gd name="T20" fmla="*/ 2147483647 w 66"/>
                <a:gd name="T21" fmla="*/ 2147483647 h 471"/>
                <a:gd name="T22" fmla="*/ 2147483647 w 66"/>
                <a:gd name="T23" fmla="*/ 2147483647 h 471"/>
                <a:gd name="T24" fmla="*/ 2147483647 w 66"/>
                <a:gd name="T25" fmla="*/ 2147483647 h 471"/>
                <a:gd name="T26" fmla="*/ 2147483647 w 66"/>
                <a:gd name="T27" fmla="*/ 2147483647 h 471"/>
                <a:gd name="T28" fmla="*/ 2147483647 w 66"/>
                <a:gd name="T29" fmla="*/ 2147483647 h 471"/>
                <a:gd name="T30" fmla="*/ 2147483647 w 66"/>
                <a:gd name="T31" fmla="*/ 0 h 47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6"/>
                <a:gd name="T49" fmla="*/ 0 h 471"/>
                <a:gd name="T50" fmla="*/ 66 w 66"/>
                <a:gd name="T51" fmla="*/ 471 h 47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6" h="471">
                  <a:moveTo>
                    <a:pt x="0" y="3"/>
                  </a:moveTo>
                  <a:lnTo>
                    <a:pt x="6" y="27"/>
                  </a:lnTo>
                  <a:lnTo>
                    <a:pt x="12" y="54"/>
                  </a:lnTo>
                  <a:lnTo>
                    <a:pt x="9" y="72"/>
                  </a:lnTo>
                  <a:lnTo>
                    <a:pt x="15" y="99"/>
                  </a:lnTo>
                  <a:lnTo>
                    <a:pt x="15" y="159"/>
                  </a:lnTo>
                  <a:lnTo>
                    <a:pt x="9" y="192"/>
                  </a:lnTo>
                  <a:lnTo>
                    <a:pt x="21" y="252"/>
                  </a:lnTo>
                  <a:lnTo>
                    <a:pt x="18" y="279"/>
                  </a:lnTo>
                  <a:lnTo>
                    <a:pt x="6" y="321"/>
                  </a:lnTo>
                  <a:lnTo>
                    <a:pt x="18" y="354"/>
                  </a:lnTo>
                  <a:lnTo>
                    <a:pt x="12" y="372"/>
                  </a:lnTo>
                  <a:lnTo>
                    <a:pt x="27" y="420"/>
                  </a:lnTo>
                  <a:lnTo>
                    <a:pt x="15" y="471"/>
                  </a:lnTo>
                  <a:lnTo>
                    <a:pt x="66" y="471"/>
                  </a:lnTo>
                  <a:lnTo>
                    <a:pt x="66" y="0"/>
                  </a:lnTo>
                </a:path>
              </a:pathLst>
            </a:custGeom>
            <a:pattFill prst="dashHorz">
              <a:fgClr>
                <a:schemeClr val="tx1"/>
              </a:fgClr>
              <a:bgClr>
                <a:srgbClr val="FFFFFF"/>
              </a:bgClr>
            </a:pattFill>
            <a:ln w="952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13" name="Freeform 81" descr="Dashed horizontal"/>
            <p:cNvSpPr>
              <a:spLocks noChangeAspect="1"/>
            </p:cNvSpPr>
            <p:nvPr/>
          </p:nvSpPr>
          <p:spPr bwMode="auto">
            <a:xfrm>
              <a:off x="5228115" y="2678749"/>
              <a:ext cx="98584" cy="51435"/>
            </a:xfrm>
            <a:custGeom>
              <a:avLst/>
              <a:gdLst>
                <a:gd name="T0" fmla="*/ 0 w 81"/>
                <a:gd name="T1" fmla="*/ 2147483647 h 42"/>
                <a:gd name="T2" fmla="*/ 2147483647 w 81"/>
                <a:gd name="T3" fmla="*/ 2147483647 h 42"/>
                <a:gd name="T4" fmla="*/ 2147483647 w 81"/>
                <a:gd name="T5" fmla="*/ 2147483647 h 42"/>
                <a:gd name="T6" fmla="*/ 2147483647 w 81"/>
                <a:gd name="T7" fmla="*/ 2147483647 h 42"/>
                <a:gd name="T8" fmla="*/ 2147483647 w 81"/>
                <a:gd name="T9" fmla="*/ 0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1"/>
                <a:gd name="T16" fmla="*/ 0 h 42"/>
                <a:gd name="T17" fmla="*/ 81 w 81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1" h="42">
                  <a:moveTo>
                    <a:pt x="0" y="3"/>
                  </a:moveTo>
                  <a:lnTo>
                    <a:pt x="12" y="21"/>
                  </a:lnTo>
                  <a:lnTo>
                    <a:pt x="6" y="42"/>
                  </a:lnTo>
                  <a:lnTo>
                    <a:pt x="81" y="42"/>
                  </a:lnTo>
                  <a:lnTo>
                    <a:pt x="81" y="0"/>
                  </a:lnTo>
                </a:path>
              </a:pathLst>
            </a:custGeom>
            <a:pattFill prst="dashHorz">
              <a:fgClr>
                <a:schemeClr val="tx1"/>
              </a:fgClr>
              <a:bgClr>
                <a:srgbClr val="FFFFFF"/>
              </a:bgClr>
            </a:pattFill>
            <a:ln w="952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14" name="Freeform 82" descr="Dashed horizontal"/>
            <p:cNvSpPr>
              <a:spLocks noChangeAspect="1"/>
            </p:cNvSpPr>
            <p:nvPr/>
          </p:nvSpPr>
          <p:spPr bwMode="auto">
            <a:xfrm>
              <a:off x="5223829" y="2777333"/>
              <a:ext cx="102870" cy="105728"/>
            </a:xfrm>
            <a:custGeom>
              <a:avLst/>
              <a:gdLst>
                <a:gd name="T0" fmla="*/ 0 w 84"/>
                <a:gd name="T1" fmla="*/ 0 h 87"/>
                <a:gd name="T2" fmla="*/ 2147483647 w 84"/>
                <a:gd name="T3" fmla="*/ 2147483647 h 87"/>
                <a:gd name="T4" fmla="*/ 2147483647 w 84"/>
                <a:gd name="T5" fmla="*/ 2147483647 h 87"/>
                <a:gd name="T6" fmla="*/ 2147483647 w 84"/>
                <a:gd name="T7" fmla="*/ 2147483647 h 87"/>
                <a:gd name="T8" fmla="*/ 2147483647 w 84"/>
                <a:gd name="T9" fmla="*/ 2147483647 h 87"/>
                <a:gd name="T10" fmla="*/ 2147483647 w 84"/>
                <a:gd name="T11" fmla="*/ 0 h 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4"/>
                <a:gd name="T19" fmla="*/ 0 h 87"/>
                <a:gd name="T20" fmla="*/ 84 w 84"/>
                <a:gd name="T21" fmla="*/ 87 h 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4" h="87">
                  <a:moveTo>
                    <a:pt x="0" y="0"/>
                  </a:moveTo>
                  <a:lnTo>
                    <a:pt x="15" y="33"/>
                  </a:lnTo>
                  <a:lnTo>
                    <a:pt x="18" y="51"/>
                  </a:lnTo>
                  <a:lnTo>
                    <a:pt x="18" y="87"/>
                  </a:lnTo>
                  <a:lnTo>
                    <a:pt x="84" y="87"/>
                  </a:lnTo>
                  <a:lnTo>
                    <a:pt x="84" y="0"/>
                  </a:lnTo>
                </a:path>
              </a:pathLst>
            </a:custGeom>
            <a:pattFill prst="dashHorz">
              <a:fgClr>
                <a:schemeClr val="tx1"/>
              </a:fgClr>
              <a:bgClr>
                <a:srgbClr val="FFFFFF"/>
              </a:bgClr>
            </a:pattFill>
            <a:ln w="952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15" name="Freeform 88"/>
            <p:cNvSpPr>
              <a:spLocks noChangeAspect="1"/>
            </p:cNvSpPr>
            <p:nvPr/>
          </p:nvSpPr>
          <p:spPr bwMode="auto">
            <a:xfrm>
              <a:off x="4990942" y="2204404"/>
              <a:ext cx="431483" cy="42863"/>
            </a:xfrm>
            <a:custGeom>
              <a:avLst/>
              <a:gdLst>
                <a:gd name="T0" fmla="*/ 0 w 820"/>
                <a:gd name="T1" fmla="*/ 0 h 144"/>
                <a:gd name="T2" fmla="*/ 2147483647 w 820"/>
                <a:gd name="T3" fmla="*/ 2147483647 h 144"/>
                <a:gd name="T4" fmla="*/ 2147483647 w 820"/>
                <a:gd name="T5" fmla="*/ 287236589 h 144"/>
                <a:gd name="T6" fmla="*/ 2147483647 w 820"/>
                <a:gd name="T7" fmla="*/ 2147483647 h 144"/>
                <a:gd name="T8" fmla="*/ 2147483647 w 820"/>
                <a:gd name="T9" fmla="*/ 143618129 h 144"/>
                <a:gd name="T10" fmla="*/ 2147483647 w 820"/>
                <a:gd name="T11" fmla="*/ 2147483647 h 144"/>
                <a:gd name="T12" fmla="*/ 2147483647 w 820"/>
                <a:gd name="T13" fmla="*/ 430854759 h 1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0"/>
                <a:gd name="T22" fmla="*/ 0 h 144"/>
                <a:gd name="T23" fmla="*/ 820 w 820"/>
                <a:gd name="T24" fmla="*/ 144 h 14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0" h="144">
                  <a:moveTo>
                    <a:pt x="0" y="0"/>
                  </a:moveTo>
                  <a:lnTo>
                    <a:pt x="164" y="144"/>
                  </a:lnTo>
                  <a:lnTo>
                    <a:pt x="292" y="8"/>
                  </a:lnTo>
                  <a:lnTo>
                    <a:pt x="428" y="136"/>
                  </a:lnTo>
                  <a:lnTo>
                    <a:pt x="548" y="4"/>
                  </a:lnTo>
                  <a:lnTo>
                    <a:pt x="680" y="140"/>
                  </a:lnTo>
                  <a:lnTo>
                    <a:pt x="820" y="12"/>
                  </a:ln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16" name="WordArt 93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5012374" y="1404303"/>
              <a:ext cx="582930" cy="1714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20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C0C0C0"/>
                  </a:solidFill>
                  <a:latin typeface="+mn-lt"/>
                </a:rPr>
                <a:t>Well D</a:t>
              </a:r>
            </a:p>
          </p:txBody>
        </p:sp>
        <p:sp>
          <p:nvSpPr>
            <p:cNvPr id="217" name="Text Box 98"/>
            <p:cNvSpPr txBox="1">
              <a:spLocks noChangeAspect="1" noChangeArrowheads="1"/>
            </p:cNvSpPr>
            <p:nvPr/>
          </p:nvSpPr>
          <p:spPr bwMode="auto">
            <a:xfrm>
              <a:off x="5163822" y="1577182"/>
              <a:ext cx="38343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1">
                  <a:latin typeface="+mn-lt"/>
                  <a:cs typeface="Arial" charset="0"/>
                </a:rPr>
                <a:t>SP</a:t>
              </a:r>
            </a:p>
          </p:txBody>
        </p:sp>
        <p:sp>
          <p:nvSpPr>
            <p:cNvPr id="218" name="Freeform 109"/>
            <p:cNvSpPr>
              <a:spLocks noChangeAspect="1"/>
            </p:cNvSpPr>
            <p:nvPr/>
          </p:nvSpPr>
          <p:spPr bwMode="auto">
            <a:xfrm>
              <a:off x="5088097" y="3475993"/>
              <a:ext cx="431483" cy="42863"/>
            </a:xfrm>
            <a:custGeom>
              <a:avLst/>
              <a:gdLst>
                <a:gd name="T0" fmla="*/ 0 w 820"/>
                <a:gd name="T1" fmla="*/ 0 h 144"/>
                <a:gd name="T2" fmla="*/ 2147483647 w 820"/>
                <a:gd name="T3" fmla="*/ 2147483647 h 144"/>
                <a:gd name="T4" fmla="*/ 2147483647 w 820"/>
                <a:gd name="T5" fmla="*/ 287236589 h 144"/>
                <a:gd name="T6" fmla="*/ 2147483647 w 820"/>
                <a:gd name="T7" fmla="*/ 2147483647 h 144"/>
                <a:gd name="T8" fmla="*/ 2147483647 w 820"/>
                <a:gd name="T9" fmla="*/ 143618129 h 144"/>
                <a:gd name="T10" fmla="*/ 2147483647 w 820"/>
                <a:gd name="T11" fmla="*/ 2147483647 h 144"/>
                <a:gd name="T12" fmla="*/ 2147483647 w 820"/>
                <a:gd name="T13" fmla="*/ 430854759 h 1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0"/>
                <a:gd name="T22" fmla="*/ 0 h 144"/>
                <a:gd name="T23" fmla="*/ 820 w 820"/>
                <a:gd name="T24" fmla="*/ 144 h 14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0" h="144">
                  <a:moveTo>
                    <a:pt x="0" y="0"/>
                  </a:moveTo>
                  <a:lnTo>
                    <a:pt x="164" y="144"/>
                  </a:lnTo>
                  <a:lnTo>
                    <a:pt x="292" y="8"/>
                  </a:lnTo>
                  <a:lnTo>
                    <a:pt x="428" y="136"/>
                  </a:lnTo>
                  <a:lnTo>
                    <a:pt x="548" y="4"/>
                  </a:lnTo>
                  <a:lnTo>
                    <a:pt x="680" y="140"/>
                  </a:lnTo>
                  <a:lnTo>
                    <a:pt x="820" y="12"/>
                  </a:ln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19" name="Freeform 148"/>
            <p:cNvSpPr>
              <a:spLocks noChangeAspect="1"/>
            </p:cNvSpPr>
            <p:nvPr/>
          </p:nvSpPr>
          <p:spPr bwMode="auto">
            <a:xfrm>
              <a:off x="5250975" y="4201798"/>
              <a:ext cx="78582" cy="151448"/>
            </a:xfrm>
            <a:custGeom>
              <a:avLst/>
              <a:gdLst>
                <a:gd name="T0" fmla="*/ 0 w 80"/>
                <a:gd name="T1" fmla="*/ 0 h 712"/>
                <a:gd name="T2" fmla="*/ 2147483647 w 80"/>
                <a:gd name="T3" fmla="*/ 1891603679 h 712"/>
                <a:gd name="T4" fmla="*/ 2147483647 w 80"/>
                <a:gd name="T5" fmla="*/ 2147483647 h 712"/>
                <a:gd name="T6" fmla="*/ 0 60000 65536"/>
                <a:gd name="T7" fmla="*/ 0 60000 65536"/>
                <a:gd name="T8" fmla="*/ 0 60000 65536"/>
                <a:gd name="T9" fmla="*/ 0 w 80"/>
                <a:gd name="T10" fmla="*/ 0 h 712"/>
                <a:gd name="T11" fmla="*/ 80 w 80"/>
                <a:gd name="T12" fmla="*/ 712 h 7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0" h="712">
                  <a:moveTo>
                    <a:pt x="0" y="0"/>
                  </a:moveTo>
                  <a:cubicBezTo>
                    <a:pt x="17" y="12"/>
                    <a:pt x="35" y="25"/>
                    <a:pt x="48" y="144"/>
                  </a:cubicBezTo>
                  <a:cubicBezTo>
                    <a:pt x="61" y="263"/>
                    <a:pt x="70" y="487"/>
                    <a:pt x="80" y="712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20" name="Freeform 149"/>
            <p:cNvSpPr>
              <a:spLocks noChangeAspect="1"/>
            </p:cNvSpPr>
            <p:nvPr/>
          </p:nvSpPr>
          <p:spPr bwMode="auto">
            <a:xfrm>
              <a:off x="5198112" y="4361818"/>
              <a:ext cx="131445" cy="491490"/>
            </a:xfrm>
            <a:custGeom>
              <a:avLst/>
              <a:gdLst>
                <a:gd name="T0" fmla="*/ 0 w 80"/>
                <a:gd name="T1" fmla="*/ 0 h 712"/>
                <a:gd name="T2" fmla="*/ 2147483647 w 80"/>
                <a:gd name="T3" fmla="*/ 2147483647 h 712"/>
                <a:gd name="T4" fmla="*/ 2147483647 w 80"/>
                <a:gd name="T5" fmla="*/ 2147483647 h 712"/>
                <a:gd name="T6" fmla="*/ 0 60000 65536"/>
                <a:gd name="T7" fmla="*/ 0 60000 65536"/>
                <a:gd name="T8" fmla="*/ 0 60000 65536"/>
                <a:gd name="T9" fmla="*/ 0 w 80"/>
                <a:gd name="T10" fmla="*/ 0 h 712"/>
                <a:gd name="T11" fmla="*/ 80 w 80"/>
                <a:gd name="T12" fmla="*/ 712 h 7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0" h="712">
                  <a:moveTo>
                    <a:pt x="0" y="0"/>
                  </a:moveTo>
                  <a:cubicBezTo>
                    <a:pt x="17" y="12"/>
                    <a:pt x="35" y="25"/>
                    <a:pt x="48" y="144"/>
                  </a:cubicBezTo>
                  <a:cubicBezTo>
                    <a:pt x="61" y="263"/>
                    <a:pt x="70" y="487"/>
                    <a:pt x="80" y="712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21" name="Freeform 150"/>
            <p:cNvSpPr>
              <a:spLocks noChangeAspect="1"/>
            </p:cNvSpPr>
            <p:nvPr/>
          </p:nvSpPr>
          <p:spPr bwMode="auto">
            <a:xfrm>
              <a:off x="5192397" y="4873311"/>
              <a:ext cx="137160" cy="562928"/>
            </a:xfrm>
            <a:custGeom>
              <a:avLst/>
              <a:gdLst>
                <a:gd name="T0" fmla="*/ 0 w 80"/>
                <a:gd name="T1" fmla="*/ 0 h 712"/>
                <a:gd name="T2" fmla="*/ 2147483647 w 80"/>
                <a:gd name="T3" fmla="*/ 2147483647 h 712"/>
                <a:gd name="T4" fmla="*/ 2147483647 w 80"/>
                <a:gd name="T5" fmla="*/ 2147483647 h 712"/>
                <a:gd name="T6" fmla="*/ 0 60000 65536"/>
                <a:gd name="T7" fmla="*/ 0 60000 65536"/>
                <a:gd name="T8" fmla="*/ 0 60000 65536"/>
                <a:gd name="T9" fmla="*/ 0 w 80"/>
                <a:gd name="T10" fmla="*/ 0 h 712"/>
                <a:gd name="T11" fmla="*/ 80 w 80"/>
                <a:gd name="T12" fmla="*/ 712 h 7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0" h="712">
                  <a:moveTo>
                    <a:pt x="0" y="0"/>
                  </a:moveTo>
                  <a:cubicBezTo>
                    <a:pt x="17" y="12"/>
                    <a:pt x="35" y="25"/>
                    <a:pt x="48" y="144"/>
                  </a:cubicBezTo>
                  <a:cubicBezTo>
                    <a:pt x="61" y="263"/>
                    <a:pt x="70" y="487"/>
                    <a:pt x="80" y="712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22" name="Freeform 151"/>
            <p:cNvSpPr>
              <a:spLocks noChangeAspect="1"/>
            </p:cNvSpPr>
            <p:nvPr/>
          </p:nvSpPr>
          <p:spPr bwMode="auto">
            <a:xfrm>
              <a:off x="5178109" y="3678875"/>
              <a:ext cx="151448" cy="514350"/>
            </a:xfrm>
            <a:custGeom>
              <a:avLst/>
              <a:gdLst>
                <a:gd name="T0" fmla="*/ 0 w 80"/>
                <a:gd name="T1" fmla="*/ 0 h 712"/>
                <a:gd name="T2" fmla="*/ 2147483647 w 80"/>
                <a:gd name="T3" fmla="*/ 2147483647 h 712"/>
                <a:gd name="T4" fmla="*/ 2147483647 w 80"/>
                <a:gd name="T5" fmla="*/ 2147483647 h 712"/>
                <a:gd name="T6" fmla="*/ 0 60000 65536"/>
                <a:gd name="T7" fmla="*/ 0 60000 65536"/>
                <a:gd name="T8" fmla="*/ 0 60000 65536"/>
                <a:gd name="T9" fmla="*/ 0 w 80"/>
                <a:gd name="T10" fmla="*/ 0 h 712"/>
                <a:gd name="T11" fmla="*/ 80 w 80"/>
                <a:gd name="T12" fmla="*/ 712 h 7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0" h="712">
                  <a:moveTo>
                    <a:pt x="0" y="0"/>
                  </a:moveTo>
                  <a:cubicBezTo>
                    <a:pt x="17" y="12"/>
                    <a:pt x="35" y="25"/>
                    <a:pt x="48" y="144"/>
                  </a:cubicBezTo>
                  <a:cubicBezTo>
                    <a:pt x="61" y="263"/>
                    <a:pt x="70" y="487"/>
                    <a:pt x="80" y="712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23" name="Freeform 152"/>
            <p:cNvSpPr>
              <a:spLocks noChangeAspect="1"/>
            </p:cNvSpPr>
            <p:nvPr/>
          </p:nvSpPr>
          <p:spPr bwMode="auto">
            <a:xfrm>
              <a:off x="5192397" y="2252982"/>
              <a:ext cx="131445" cy="247174"/>
            </a:xfrm>
            <a:custGeom>
              <a:avLst/>
              <a:gdLst>
                <a:gd name="T0" fmla="*/ 0 w 80"/>
                <a:gd name="T1" fmla="*/ 0 h 712"/>
                <a:gd name="T2" fmla="*/ 2147483647 w 80"/>
                <a:gd name="T3" fmla="*/ 2147483647 h 712"/>
                <a:gd name="T4" fmla="*/ 2147483647 w 80"/>
                <a:gd name="T5" fmla="*/ 2147483647 h 712"/>
                <a:gd name="T6" fmla="*/ 0 60000 65536"/>
                <a:gd name="T7" fmla="*/ 0 60000 65536"/>
                <a:gd name="T8" fmla="*/ 0 60000 65536"/>
                <a:gd name="T9" fmla="*/ 0 w 80"/>
                <a:gd name="T10" fmla="*/ 0 h 712"/>
                <a:gd name="T11" fmla="*/ 80 w 80"/>
                <a:gd name="T12" fmla="*/ 712 h 7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0" h="712">
                  <a:moveTo>
                    <a:pt x="0" y="0"/>
                  </a:moveTo>
                  <a:cubicBezTo>
                    <a:pt x="17" y="12"/>
                    <a:pt x="35" y="25"/>
                    <a:pt x="48" y="144"/>
                  </a:cubicBezTo>
                  <a:cubicBezTo>
                    <a:pt x="61" y="263"/>
                    <a:pt x="70" y="487"/>
                    <a:pt x="80" y="712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24" name="Freeform 153"/>
            <p:cNvSpPr>
              <a:spLocks noChangeAspect="1"/>
            </p:cNvSpPr>
            <p:nvPr/>
          </p:nvSpPr>
          <p:spPr bwMode="auto">
            <a:xfrm>
              <a:off x="5192397" y="2520158"/>
              <a:ext cx="131445" cy="190024"/>
            </a:xfrm>
            <a:custGeom>
              <a:avLst/>
              <a:gdLst>
                <a:gd name="T0" fmla="*/ 0 w 80"/>
                <a:gd name="T1" fmla="*/ 0 h 712"/>
                <a:gd name="T2" fmla="*/ 2147483647 w 80"/>
                <a:gd name="T3" fmla="*/ 2147483647 h 712"/>
                <a:gd name="T4" fmla="*/ 2147483647 w 80"/>
                <a:gd name="T5" fmla="*/ 2147483647 h 712"/>
                <a:gd name="T6" fmla="*/ 0 60000 65536"/>
                <a:gd name="T7" fmla="*/ 0 60000 65536"/>
                <a:gd name="T8" fmla="*/ 0 60000 65536"/>
                <a:gd name="T9" fmla="*/ 0 w 80"/>
                <a:gd name="T10" fmla="*/ 0 h 712"/>
                <a:gd name="T11" fmla="*/ 80 w 80"/>
                <a:gd name="T12" fmla="*/ 712 h 7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0" h="712">
                  <a:moveTo>
                    <a:pt x="0" y="0"/>
                  </a:moveTo>
                  <a:cubicBezTo>
                    <a:pt x="17" y="12"/>
                    <a:pt x="35" y="25"/>
                    <a:pt x="48" y="144"/>
                  </a:cubicBezTo>
                  <a:cubicBezTo>
                    <a:pt x="61" y="263"/>
                    <a:pt x="70" y="487"/>
                    <a:pt x="80" y="712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25" name="Freeform 154"/>
            <p:cNvSpPr>
              <a:spLocks noChangeAspect="1"/>
            </p:cNvSpPr>
            <p:nvPr/>
          </p:nvSpPr>
          <p:spPr bwMode="auto">
            <a:xfrm>
              <a:off x="5232402" y="2884490"/>
              <a:ext cx="91440" cy="135731"/>
            </a:xfrm>
            <a:custGeom>
              <a:avLst/>
              <a:gdLst>
                <a:gd name="T0" fmla="*/ 0 w 80"/>
                <a:gd name="T1" fmla="*/ 0 h 712"/>
                <a:gd name="T2" fmla="*/ 2147483647 w 80"/>
                <a:gd name="T3" fmla="*/ 1372298496 h 712"/>
                <a:gd name="T4" fmla="*/ 2147483647 w 80"/>
                <a:gd name="T5" fmla="*/ 2147483647 h 712"/>
                <a:gd name="T6" fmla="*/ 0 60000 65536"/>
                <a:gd name="T7" fmla="*/ 0 60000 65536"/>
                <a:gd name="T8" fmla="*/ 0 60000 65536"/>
                <a:gd name="T9" fmla="*/ 0 w 80"/>
                <a:gd name="T10" fmla="*/ 0 h 712"/>
                <a:gd name="T11" fmla="*/ 80 w 80"/>
                <a:gd name="T12" fmla="*/ 712 h 7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0" h="712">
                  <a:moveTo>
                    <a:pt x="0" y="0"/>
                  </a:moveTo>
                  <a:cubicBezTo>
                    <a:pt x="17" y="12"/>
                    <a:pt x="35" y="25"/>
                    <a:pt x="48" y="144"/>
                  </a:cubicBezTo>
                  <a:cubicBezTo>
                    <a:pt x="61" y="263"/>
                    <a:pt x="70" y="487"/>
                    <a:pt x="80" y="712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26" name="Freeform 155"/>
            <p:cNvSpPr>
              <a:spLocks noChangeAspect="1"/>
            </p:cNvSpPr>
            <p:nvPr/>
          </p:nvSpPr>
          <p:spPr bwMode="auto">
            <a:xfrm>
              <a:off x="5212399" y="2738757"/>
              <a:ext cx="111443" cy="135731"/>
            </a:xfrm>
            <a:custGeom>
              <a:avLst/>
              <a:gdLst>
                <a:gd name="T0" fmla="*/ 0 w 80"/>
                <a:gd name="T1" fmla="*/ 0 h 712"/>
                <a:gd name="T2" fmla="*/ 2147483647 w 80"/>
                <a:gd name="T3" fmla="*/ 1372298496 h 712"/>
                <a:gd name="T4" fmla="*/ 2147483647 w 80"/>
                <a:gd name="T5" fmla="*/ 2147483647 h 712"/>
                <a:gd name="T6" fmla="*/ 0 60000 65536"/>
                <a:gd name="T7" fmla="*/ 0 60000 65536"/>
                <a:gd name="T8" fmla="*/ 0 60000 65536"/>
                <a:gd name="T9" fmla="*/ 0 w 80"/>
                <a:gd name="T10" fmla="*/ 0 h 712"/>
                <a:gd name="T11" fmla="*/ 80 w 80"/>
                <a:gd name="T12" fmla="*/ 712 h 7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0" h="712">
                  <a:moveTo>
                    <a:pt x="0" y="0"/>
                  </a:moveTo>
                  <a:cubicBezTo>
                    <a:pt x="17" y="12"/>
                    <a:pt x="35" y="25"/>
                    <a:pt x="48" y="144"/>
                  </a:cubicBezTo>
                  <a:cubicBezTo>
                    <a:pt x="61" y="263"/>
                    <a:pt x="70" y="487"/>
                    <a:pt x="80" y="712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</p:grpSp>
      <p:grpSp>
        <p:nvGrpSpPr>
          <p:cNvPr id="227" name="Group 226"/>
          <p:cNvGrpSpPr/>
          <p:nvPr/>
        </p:nvGrpSpPr>
        <p:grpSpPr>
          <a:xfrm>
            <a:off x="6465412" y="1404303"/>
            <a:ext cx="1198722" cy="4314829"/>
            <a:chOff x="6465412" y="1404303"/>
            <a:chExt cx="1198722" cy="4314829"/>
          </a:xfrm>
        </p:grpSpPr>
        <p:sp>
          <p:nvSpPr>
            <p:cNvPr id="228" name="Freeform 34" descr="20%"/>
            <p:cNvSpPr>
              <a:spLocks noChangeAspect="1"/>
            </p:cNvSpPr>
            <p:nvPr/>
          </p:nvSpPr>
          <p:spPr bwMode="auto">
            <a:xfrm>
              <a:off x="6631147" y="3860326"/>
              <a:ext cx="157163" cy="164307"/>
            </a:xfrm>
            <a:custGeom>
              <a:avLst/>
              <a:gdLst>
                <a:gd name="T0" fmla="*/ 2147483647 w 129"/>
                <a:gd name="T1" fmla="*/ 0 h 135"/>
                <a:gd name="T2" fmla="*/ 0 w 129"/>
                <a:gd name="T3" fmla="*/ 2147483647 h 135"/>
                <a:gd name="T4" fmla="*/ 2147483647 w 129"/>
                <a:gd name="T5" fmla="*/ 2147483647 h 135"/>
                <a:gd name="T6" fmla="*/ 2147483647 w 129"/>
                <a:gd name="T7" fmla="*/ 2147483647 h 135"/>
                <a:gd name="T8" fmla="*/ 2147483647 w 129"/>
                <a:gd name="T9" fmla="*/ 2147483647 h 135"/>
                <a:gd name="T10" fmla="*/ 2147483647 w 129"/>
                <a:gd name="T11" fmla="*/ 2147483647 h 135"/>
                <a:gd name="T12" fmla="*/ 2147483647 w 129"/>
                <a:gd name="T13" fmla="*/ 2147483647 h 135"/>
                <a:gd name="T14" fmla="*/ 2147483647 w 129"/>
                <a:gd name="T15" fmla="*/ 2147483647 h 135"/>
                <a:gd name="T16" fmla="*/ 2147483647 w 129"/>
                <a:gd name="T17" fmla="*/ 2147483647 h 135"/>
                <a:gd name="T18" fmla="*/ 2147483647 w 129"/>
                <a:gd name="T19" fmla="*/ 2147483647 h 1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9"/>
                <a:gd name="T31" fmla="*/ 0 h 135"/>
                <a:gd name="T32" fmla="*/ 129 w 129"/>
                <a:gd name="T33" fmla="*/ 135 h 13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9" h="135">
                  <a:moveTo>
                    <a:pt x="24" y="0"/>
                  </a:moveTo>
                  <a:lnTo>
                    <a:pt x="0" y="12"/>
                  </a:lnTo>
                  <a:lnTo>
                    <a:pt x="3" y="36"/>
                  </a:lnTo>
                  <a:lnTo>
                    <a:pt x="3" y="63"/>
                  </a:lnTo>
                  <a:lnTo>
                    <a:pt x="24" y="75"/>
                  </a:lnTo>
                  <a:lnTo>
                    <a:pt x="27" y="93"/>
                  </a:lnTo>
                  <a:lnTo>
                    <a:pt x="24" y="111"/>
                  </a:lnTo>
                  <a:lnTo>
                    <a:pt x="42" y="129"/>
                  </a:lnTo>
                  <a:lnTo>
                    <a:pt x="129" y="135"/>
                  </a:lnTo>
                  <a:lnTo>
                    <a:pt x="129" y="3"/>
                  </a:lnTo>
                </a:path>
              </a:pathLst>
            </a:custGeom>
            <a:pattFill prst="pct20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29" name="Freeform 43" descr="Dashed horizontal"/>
            <p:cNvSpPr>
              <a:spLocks noChangeAspect="1"/>
            </p:cNvSpPr>
            <p:nvPr/>
          </p:nvSpPr>
          <p:spPr bwMode="auto">
            <a:xfrm>
              <a:off x="6686869" y="4020346"/>
              <a:ext cx="98583" cy="175737"/>
            </a:xfrm>
            <a:custGeom>
              <a:avLst/>
              <a:gdLst>
                <a:gd name="T0" fmla="*/ 0 w 81"/>
                <a:gd name="T1" fmla="*/ 0 h 144"/>
                <a:gd name="T2" fmla="*/ 2147483647 w 81"/>
                <a:gd name="T3" fmla="*/ 2147483647 h 144"/>
                <a:gd name="T4" fmla="*/ 2147483647 w 81"/>
                <a:gd name="T5" fmla="*/ 2147483647 h 144"/>
                <a:gd name="T6" fmla="*/ 2147483647 w 81"/>
                <a:gd name="T7" fmla="*/ 2147483647 h 144"/>
                <a:gd name="T8" fmla="*/ 2147483647 w 81"/>
                <a:gd name="T9" fmla="*/ 2147483647 h 144"/>
                <a:gd name="T10" fmla="*/ 2147483647 w 81"/>
                <a:gd name="T11" fmla="*/ 2147483647 h 144"/>
                <a:gd name="T12" fmla="*/ 2147483647 w 81"/>
                <a:gd name="T13" fmla="*/ 2147483647 h 144"/>
                <a:gd name="T14" fmla="*/ 2147483647 w 81"/>
                <a:gd name="T15" fmla="*/ 2147483647 h 144"/>
                <a:gd name="T16" fmla="*/ 2147483647 w 81"/>
                <a:gd name="T17" fmla="*/ 2147483647 h 14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1"/>
                <a:gd name="T28" fmla="*/ 0 h 144"/>
                <a:gd name="T29" fmla="*/ 81 w 81"/>
                <a:gd name="T30" fmla="*/ 144 h 14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1" h="144">
                  <a:moveTo>
                    <a:pt x="0" y="0"/>
                  </a:moveTo>
                  <a:lnTo>
                    <a:pt x="12" y="18"/>
                  </a:lnTo>
                  <a:lnTo>
                    <a:pt x="12" y="39"/>
                  </a:lnTo>
                  <a:lnTo>
                    <a:pt x="15" y="69"/>
                  </a:lnTo>
                  <a:lnTo>
                    <a:pt x="18" y="99"/>
                  </a:lnTo>
                  <a:lnTo>
                    <a:pt x="24" y="123"/>
                  </a:lnTo>
                  <a:lnTo>
                    <a:pt x="24" y="144"/>
                  </a:lnTo>
                  <a:lnTo>
                    <a:pt x="81" y="144"/>
                  </a:lnTo>
                  <a:lnTo>
                    <a:pt x="81" y="3"/>
                  </a:lnTo>
                </a:path>
              </a:pathLst>
            </a:custGeom>
            <a:pattFill prst="dashHorz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30" name="Freeform 44" descr="20%"/>
            <p:cNvSpPr>
              <a:spLocks noChangeAspect="1"/>
            </p:cNvSpPr>
            <p:nvPr/>
          </p:nvSpPr>
          <p:spPr bwMode="auto">
            <a:xfrm>
              <a:off x="6692584" y="4194654"/>
              <a:ext cx="97155" cy="44292"/>
            </a:xfrm>
            <a:custGeom>
              <a:avLst/>
              <a:gdLst>
                <a:gd name="T0" fmla="*/ 2147483647 w 80"/>
                <a:gd name="T1" fmla="*/ 0 h 36"/>
                <a:gd name="T2" fmla="*/ 2147483647 w 80"/>
                <a:gd name="T3" fmla="*/ 2147483647 h 36"/>
                <a:gd name="T4" fmla="*/ 0 w 80"/>
                <a:gd name="T5" fmla="*/ 2147483647 h 36"/>
                <a:gd name="T6" fmla="*/ 2147483647 w 80"/>
                <a:gd name="T7" fmla="*/ 2147483647 h 36"/>
                <a:gd name="T8" fmla="*/ 2147483647 w 80"/>
                <a:gd name="T9" fmla="*/ 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0"/>
                <a:gd name="T16" fmla="*/ 0 h 36"/>
                <a:gd name="T17" fmla="*/ 80 w 80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0" h="36">
                  <a:moveTo>
                    <a:pt x="18" y="0"/>
                  </a:moveTo>
                  <a:lnTo>
                    <a:pt x="8" y="8"/>
                  </a:lnTo>
                  <a:lnTo>
                    <a:pt x="0" y="36"/>
                  </a:lnTo>
                  <a:lnTo>
                    <a:pt x="80" y="36"/>
                  </a:lnTo>
                  <a:lnTo>
                    <a:pt x="80" y="0"/>
                  </a:lnTo>
                </a:path>
              </a:pathLst>
            </a:custGeom>
            <a:pattFill prst="pct20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31" name="Freeform 45" descr="Dashed horizontal"/>
            <p:cNvSpPr>
              <a:spLocks noChangeAspect="1"/>
            </p:cNvSpPr>
            <p:nvPr/>
          </p:nvSpPr>
          <p:spPr bwMode="auto">
            <a:xfrm>
              <a:off x="6696870" y="4238946"/>
              <a:ext cx="90012" cy="125730"/>
            </a:xfrm>
            <a:custGeom>
              <a:avLst/>
              <a:gdLst>
                <a:gd name="T0" fmla="*/ 2147483647 w 74"/>
                <a:gd name="T1" fmla="*/ 2147483647 h 104"/>
                <a:gd name="T2" fmla="*/ 2147483647 w 74"/>
                <a:gd name="T3" fmla="*/ 2147483647 h 104"/>
                <a:gd name="T4" fmla="*/ 2147483647 w 74"/>
                <a:gd name="T5" fmla="*/ 2147483647 h 104"/>
                <a:gd name="T6" fmla="*/ 2147483647 w 74"/>
                <a:gd name="T7" fmla="*/ 2147483647 h 104"/>
                <a:gd name="T8" fmla="*/ 2147483647 w 74"/>
                <a:gd name="T9" fmla="*/ 2147483647 h 104"/>
                <a:gd name="T10" fmla="*/ 2147483647 w 74"/>
                <a:gd name="T11" fmla="*/ 2147483647 h 104"/>
                <a:gd name="T12" fmla="*/ 0 w 74"/>
                <a:gd name="T13" fmla="*/ 2147483647 h 104"/>
                <a:gd name="T14" fmla="*/ 2147483647 w 74"/>
                <a:gd name="T15" fmla="*/ 2147483647 h 104"/>
                <a:gd name="T16" fmla="*/ 2147483647 w 74"/>
                <a:gd name="T17" fmla="*/ 0 h 10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4"/>
                <a:gd name="T28" fmla="*/ 0 h 104"/>
                <a:gd name="T29" fmla="*/ 74 w 74"/>
                <a:gd name="T30" fmla="*/ 104 h 10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4" h="104">
                  <a:moveTo>
                    <a:pt x="6" y="2"/>
                  </a:moveTo>
                  <a:lnTo>
                    <a:pt x="14" y="24"/>
                  </a:lnTo>
                  <a:lnTo>
                    <a:pt x="14" y="36"/>
                  </a:lnTo>
                  <a:lnTo>
                    <a:pt x="6" y="48"/>
                  </a:lnTo>
                  <a:lnTo>
                    <a:pt x="8" y="60"/>
                  </a:lnTo>
                  <a:lnTo>
                    <a:pt x="8" y="82"/>
                  </a:lnTo>
                  <a:lnTo>
                    <a:pt x="0" y="104"/>
                  </a:lnTo>
                  <a:lnTo>
                    <a:pt x="74" y="104"/>
                  </a:lnTo>
                  <a:lnTo>
                    <a:pt x="74" y="0"/>
                  </a:lnTo>
                </a:path>
              </a:pathLst>
            </a:custGeom>
            <a:pattFill prst="dashHorz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32" name="Freeform 46" descr="20%"/>
            <p:cNvSpPr>
              <a:spLocks noChangeAspect="1"/>
            </p:cNvSpPr>
            <p:nvPr/>
          </p:nvSpPr>
          <p:spPr bwMode="auto">
            <a:xfrm>
              <a:off x="6626862" y="4367533"/>
              <a:ext cx="160020" cy="117158"/>
            </a:xfrm>
            <a:custGeom>
              <a:avLst/>
              <a:gdLst>
                <a:gd name="T0" fmla="*/ 2147483647 w 132"/>
                <a:gd name="T1" fmla="*/ 0 h 96"/>
                <a:gd name="T2" fmla="*/ 2147483647 w 132"/>
                <a:gd name="T3" fmla="*/ 0 h 96"/>
                <a:gd name="T4" fmla="*/ 0 w 132"/>
                <a:gd name="T5" fmla="*/ 2147483647 h 96"/>
                <a:gd name="T6" fmla="*/ 0 w 132"/>
                <a:gd name="T7" fmla="*/ 2147483647 h 96"/>
                <a:gd name="T8" fmla="*/ 2147483647 w 132"/>
                <a:gd name="T9" fmla="*/ 2147483647 h 96"/>
                <a:gd name="T10" fmla="*/ 2147483647 w 132"/>
                <a:gd name="T11" fmla="*/ 2147483647 h 96"/>
                <a:gd name="T12" fmla="*/ 2147483647 w 132"/>
                <a:gd name="T13" fmla="*/ 2147483647 h 96"/>
                <a:gd name="T14" fmla="*/ 2147483647 w 132"/>
                <a:gd name="T15" fmla="*/ 2147483647 h 96"/>
                <a:gd name="T16" fmla="*/ 2147483647 w 132"/>
                <a:gd name="T17" fmla="*/ 2147483647 h 96"/>
                <a:gd name="T18" fmla="*/ 2147483647 w 132"/>
                <a:gd name="T19" fmla="*/ 2147483647 h 96"/>
                <a:gd name="T20" fmla="*/ 2147483647 w 132"/>
                <a:gd name="T21" fmla="*/ 0 h 9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2"/>
                <a:gd name="T34" fmla="*/ 0 h 96"/>
                <a:gd name="T35" fmla="*/ 132 w 132"/>
                <a:gd name="T36" fmla="*/ 96 h 9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2" h="96">
                  <a:moveTo>
                    <a:pt x="58" y="0"/>
                  </a:moveTo>
                  <a:lnTo>
                    <a:pt x="24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8" y="36"/>
                  </a:lnTo>
                  <a:lnTo>
                    <a:pt x="30" y="42"/>
                  </a:lnTo>
                  <a:lnTo>
                    <a:pt x="22" y="62"/>
                  </a:lnTo>
                  <a:lnTo>
                    <a:pt x="40" y="82"/>
                  </a:lnTo>
                  <a:lnTo>
                    <a:pt x="38" y="96"/>
                  </a:lnTo>
                  <a:lnTo>
                    <a:pt x="132" y="96"/>
                  </a:lnTo>
                  <a:lnTo>
                    <a:pt x="132" y="0"/>
                  </a:lnTo>
                </a:path>
              </a:pathLst>
            </a:custGeom>
            <a:pattFill prst="pct20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33" name="Freeform 47" descr="Dashed horizontal"/>
            <p:cNvSpPr>
              <a:spLocks noChangeAspect="1"/>
            </p:cNvSpPr>
            <p:nvPr/>
          </p:nvSpPr>
          <p:spPr bwMode="auto">
            <a:xfrm>
              <a:off x="6692584" y="4481834"/>
              <a:ext cx="92868" cy="465773"/>
            </a:xfrm>
            <a:custGeom>
              <a:avLst/>
              <a:gdLst>
                <a:gd name="T0" fmla="*/ 0 w 76"/>
                <a:gd name="T1" fmla="*/ 2147483647 h 384"/>
                <a:gd name="T2" fmla="*/ 2147483647 w 76"/>
                <a:gd name="T3" fmla="*/ 2147483647 h 384"/>
                <a:gd name="T4" fmla="*/ 2147483647 w 76"/>
                <a:gd name="T5" fmla="*/ 2147483647 h 384"/>
                <a:gd name="T6" fmla="*/ 2147483647 w 76"/>
                <a:gd name="T7" fmla="*/ 2147483647 h 384"/>
                <a:gd name="T8" fmla="*/ 2147483647 w 76"/>
                <a:gd name="T9" fmla="*/ 2147483647 h 384"/>
                <a:gd name="T10" fmla="*/ 2147483647 w 76"/>
                <a:gd name="T11" fmla="*/ 2147483647 h 384"/>
                <a:gd name="T12" fmla="*/ 2147483647 w 76"/>
                <a:gd name="T13" fmla="*/ 2147483647 h 384"/>
                <a:gd name="T14" fmla="*/ 2147483647 w 76"/>
                <a:gd name="T15" fmla="*/ 2147483647 h 384"/>
                <a:gd name="T16" fmla="*/ 2147483647 w 76"/>
                <a:gd name="T17" fmla="*/ 2147483647 h 384"/>
                <a:gd name="T18" fmla="*/ 2147483647 w 76"/>
                <a:gd name="T19" fmla="*/ 2147483647 h 384"/>
                <a:gd name="T20" fmla="*/ 2147483647 w 76"/>
                <a:gd name="T21" fmla="*/ 2147483647 h 384"/>
                <a:gd name="T22" fmla="*/ 2147483647 w 76"/>
                <a:gd name="T23" fmla="*/ 2147483647 h 384"/>
                <a:gd name="T24" fmla="*/ 2147483647 w 76"/>
                <a:gd name="T25" fmla="*/ 0 h 38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6"/>
                <a:gd name="T40" fmla="*/ 0 h 384"/>
                <a:gd name="T41" fmla="*/ 76 w 76"/>
                <a:gd name="T42" fmla="*/ 384 h 38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6" h="384">
                  <a:moveTo>
                    <a:pt x="0" y="2"/>
                  </a:moveTo>
                  <a:lnTo>
                    <a:pt x="8" y="30"/>
                  </a:lnTo>
                  <a:lnTo>
                    <a:pt x="26" y="70"/>
                  </a:lnTo>
                  <a:lnTo>
                    <a:pt x="30" y="106"/>
                  </a:lnTo>
                  <a:lnTo>
                    <a:pt x="28" y="142"/>
                  </a:lnTo>
                  <a:lnTo>
                    <a:pt x="26" y="180"/>
                  </a:lnTo>
                  <a:lnTo>
                    <a:pt x="26" y="212"/>
                  </a:lnTo>
                  <a:lnTo>
                    <a:pt x="32" y="260"/>
                  </a:lnTo>
                  <a:lnTo>
                    <a:pt x="24" y="298"/>
                  </a:lnTo>
                  <a:lnTo>
                    <a:pt x="28" y="334"/>
                  </a:lnTo>
                  <a:lnTo>
                    <a:pt x="28" y="384"/>
                  </a:lnTo>
                  <a:lnTo>
                    <a:pt x="76" y="384"/>
                  </a:lnTo>
                  <a:lnTo>
                    <a:pt x="76" y="0"/>
                  </a:lnTo>
                </a:path>
              </a:pathLst>
            </a:custGeom>
            <a:pattFill prst="dashHorz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34" name="Freeform 48" descr="20%"/>
            <p:cNvSpPr>
              <a:spLocks noChangeAspect="1"/>
            </p:cNvSpPr>
            <p:nvPr/>
          </p:nvSpPr>
          <p:spPr bwMode="auto">
            <a:xfrm>
              <a:off x="6705442" y="4947606"/>
              <a:ext cx="81439" cy="47148"/>
            </a:xfrm>
            <a:custGeom>
              <a:avLst/>
              <a:gdLst>
                <a:gd name="T0" fmla="*/ 2147483647 w 68"/>
                <a:gd name="T1" fmla="*/ 0 h 38"/>
                <a:gd name="T2" fmla="*/ 2147483647 w 68"/>
                <a:gd name="T3" fmla="*/ 2147483647 h 38"/>
                <a:gd name="T4" fmla="*/ 0 w 68"/>
                <a:gd name="T5" fmla="*/ 2147483647 h 38"/>
                <a:gd name="T6" fmla="*/ 2147483647 w 68"/>
                <a:gd name="T7" fmla="*/ 2147483647 h 38"/>
                <a:gd name="T8" fmla="*/ 2147483647 w 68"/>
                <a:gd name="T9" fmla="*/ 2147483647 h 38"/>
                <a:gd name="T10" fmla="*/ 2147483647 w 68"/>
                <a:gd name="T11" fmla="*/ 0 h 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8"/>
                <a:gd name="T19" fmla="*/ 0 h 38"/>
                <a:gd name="T20" fmla="*/ 68 w 68"/>
                <a:gd name="T21" fmla="*/ 38 h 3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8" h="38">
                  <a:moveTo>
                    <a:pt x="14" y="0"/>
                  </a:moveTo>
                  <a:lnTo>
                    <a:pt x="2" y="4"/>
                  </a:lnTo>
                  <a:lnTo>
                    <a:pt x="0" y="18"/>
                  </a:lnTo>
                  <a:lnTo>
                    <a:pt x="4" y="34"/>
                  </a:lnTo>
                  <a:lnTo>
                    <a:pt x="68" y="38"/>
                  </a:lnTo>
                  <a:lnTo>
                    <a:pt x="68" y="0"/>
                  </a:lnTo>
                </a:path>
              </a:pathLst>
            </a:custGeom>
            <a:pattFill prst="pct20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35" name="Freeform 49" descr="Dashed horizontal"/>
            <p:cNvSpPr>
              <a:spLocks noChangeAspect="1"/>
            </p:cNvSpPr>
            <p:nvPr/>
          </p:nvSpPr>
          <p:spPr bwMode="auto">
            <a:xfrm>
              <a:off x="6721159" y="4989040"/>
              <a:ext cx="65723" cy="730092"/>
            </a:xfrm>
            <a:custGeom>
              <a:avLst/>
              <a:gdLst>
                <a:gd name="T0" fmla="*/ 0 w 54"/>
                <a:gd name="T1" fmla="*/ 2147483647 h 600"/>
                <a:gd name="T2" fmla="*/ 2147483647 w 54"/>
                <a:gd name="T3" fmla="*/ 2147483647 h 600"/>
                <a:gd name="T4" fmla="*/ 2147483647 w 54"/>
                <a:gd name="T5" fmla="*/ 2147483647 h 600"/>
                <a:gd name="T6" fmla="*/ 2147483647 w 54"/>
                <a:gd name="T7" fmla="*/ 2147483647 h 600"/>
                <a:gd name="T8" fmla="*/ 2147483647 w 54"/>
                <a:gd name="T9" fmla="*/ 2147483647 h 600"/>
                <a:gd name="T10" fmla="*/ 2147483647 w 54"/>
                <a:gd name="T11" fmla="*/ 2147483647 h 600"/>
                <a:gd name="T12" fmla="*/ 2147483647 w 54"/>
                <a:gd name="T13" fmla="*/ 2147483647 h 600"/>
                <a:gd name="T14" fmla="*/ 2147483647 w 54"/>
                <a:gd name="T15" fmla="*/ 2147483647 h 600"/>
                <a:gd name="T16" fmla="*/ 2147483647 w 54"/>
                <a:gd name="T17" fmla="*/ 2147483647 h 600"/>
                <a:gd name="T18" fmla="*/ 2147483647 w 54"/>
                <a:gd name="T19" fmla="*/ 2147483647 h 600"/>
                <a:gd name="T20" fmla="*/ 2147483647 w 54"/>
                <a:gd name="T21" fmla="*/ 2147483647 h 600"/>
                <a:gd name="T22" fmla="*/ 2147483647 w 54"/>
                <a:gd name="T23" fmla="*/ 2147483647 h 600"/>
                <a:gd name="T24" fmla="*/ 2147483647 w 54"/>
                <a:gd name="T25" fmla="*/ 2147483647 h 600"/>
                <a:gd name="T26" fmla="*/ 2147483647 w 54"/>
                <a:gd name="T27" fmla="*/ 2147483647 h 600"/>
                <a:gd name="T28" fmla="*/ 2147483647 w 54"/>
                <a:gd name="T29" fmla="*/ 2147483647 h 600"/>
                <a:gd name="T30" fmla="*/ 2147483647 w 54"/>
                <a:gd name="T31" fmla="*/ 2147483647 h 600"/>
                <a:gd name="T32" fmla="*/ 2147483647 w 54"/>
                <a:gd name="T33" fmla="*/ 2147483647 h 600"/>
                <a:gd name="T34" fmla="*/ 2147483647 w 54"/>
                <a:gd name="T35" fmla="*/ 2147483647 h 600"/>
                <a:gd name="T36" fmla="*/ 2147483647 w 54"/>
                <a:gd name="T37" fmla="*/ 2147483647 h 600"/>
                <a:gd name="T38" fmla="*/ 2147483647 w 54"/>
                <a:gd name="T39" fmla="*/ 2147483647 h 600"/>
                <a:gd name="T40" fmla="*/ 2147483647 w 54"/>
                <a:gd name="T41" fmla="*/ 2147483647 h 600"/>
                <a:gd name="T42" fmla="*/ 2147483647 w 54"/>
                <a:gd name="T43" fmla="*/ 0 h 60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4"/>
                <a:gd name="T67" fmla="*/ 0 h 600"/>
                <a:gd name="T68" fmla="*/ 54 w 54"/>
                <a:gd name="T69" fmla="*/ 600 h 60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4" h="600">
                  <a:moveTo>
                    <a:pt x="0" y="4"/>
                  </a:moveTo>
                  <a:lnTo>
                    <a:pt x="6" y="40"/>
                  </a:lnTo>
                  <a:lnTo>
                    <a:pt x="8" y="66"/>
                  </a:lnTo>
                  <a:lnTo>
                    <a:pt x="8" y="94"/>
                  </a:lnTo>
                  <a:lnTo>
                    <a:pt x="16" y="122"/>
                  </a:lnTo>
                  <a:lnTo>
                    <a:pt x="16" y="142"/>
                  </a:lnTo>
                  <a:lnTo>
                    <a:pt x="12" y="174"/>
                  </a:lnTo>
                  <a:lnTo>
                    <a:pt x="14" y="206"/>
                  </a:lnTo>
                  <a:lnTo>
                    <a:pt x="16" y="248"/>
                  </a:lnTo>
                  <a:lnTo>
                    <a:pt x="16" y="296"/>
                  </a:lnTo>
                  <a:lnTo>
                    <a:pt x="20" y="356"/>
                  </a:lnTo>
                  <a:lnTo>
                    <a:pt x="16" y="404"/>
                  </a:lnTo>
                  <a:lnTo>
                    <a:pt x="12" y="434"/>
                  </a:lnTo>
                  <a:lnTo>
                    <a:pt x="12" y="456"/>
                  </a:lnTo>
                  <a:lnTo>
                    <a:pt x="18" y="478"/>
                  </a:lnTo>
                  <a:lnTo>
                    <a:pt x="20" y="496"/>
                  </a:lnTo>
                  <a:lnTo>
                    <a:pt x="18" y="520"/>
                  </a:lnTo>
                  <a:lnTo>
                    <a:pt x="12" y="544"/>
                  </a:lnTo>
                  <a:lnTo>
                    <a:pt x="8" y="564"/>
                  </a:lnTo>
                  <a:lnTo>
                    <a:pt x="20" y="600"/>
                  </a:lnTo>
                  <a:lnTo>
                    <a:pt x="54" y="600"/>
                  </a:lnTo>
                  <a:lnTo>
                    <a:pt x="54" y="0"/>
                  </a:lnTo>
                </a:path>
              </a:pathLst>
            </a:custGeom>
            <a:pattFill prst="dashHorz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36" name="Freeform 50" descr="Dashed horizontal"/>
            <p:cNvSpPr>
              <a:spLocks noChangeAspect="1"/>
            </p:cNvSpPr>
            <p:nvPr/>
          </p:nvSpPr>
          <p:spPr bwMode="auto">
            <a:xfrm>
              <a:off x="6715444" y="1764349"/>
              <a:ext cx="72866" cy="434340"/>
            </a:xfrm>
            <a:custGeom>
              <a:avLst/>
              <a:gdLst>
                <a:gd name="T0" fmla="*/ 2147483647 w 60"/>
                <a:gd name="T1" fmla="*/ 0 h 357"/>
                <a:gd name="T2" fmla="*/ 2147483647 w 60"/>
                <a:gd name="T3" fmla="*/ 2147483647 h 357"/>
                <a:gd name="T4" fmla="*/ 2147483647 w 60"/>
                <a:gd name="T5" fmla="*/ 2147483647 h 357"/>
                <a:gd name="T6" fmla="*/ 2147483647 w 60"/>
                <a:gd name="T7" fmla="*/ 2147483647 h 357"/>
                <a:gd name="T8" fmla="*/ 2147483647 w 60"/>
                <a:gd name="T9" fmla="*/ 2147483647 h 357"/>
                <a:gd name="T10" fmla="*/ 2147483647 w 60"/>
                <a:gd name="T11" fmla="*/ 2147483647 h 357"/>
                <a:gd name="T12" fmla="*/ 0 w 60"/>
                <a:gd name="T13" fmla="*/ 2147483647 h 357"/>
                <a:gd name="T14" fmla="*/ 2147483647 w 60"/>
                <a:gd name="T15" fmla="*/ 2147483647 h 357"/>
                <a:gd name="T16" fmla="*/ 2147483647 w 60"/>
                <a:gd name="T17" fmla="*/ 2147483647 h 357"/>
                <a:gd name="T18" fmla="*/ 2147483647 w 60"/>
                <a:gd name="T19" fmla="*/ 2147483647 h 357"/>
                <a:gd name="T20" fmla="*/ 2147483647 w 60"/>
                <a:gd name="T21" fmla="*/ 2147483647 h 357"/>
                <a:gd name="T22" fmla="*/ 2147483647 w 60"/>
                <a:gd name="T23" fmla="*/ 2147483647 h 35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0"/>
                <a:gd name="T37" fmla="*/ 0 h 357"/>
                <a:gd name="T38" fmla="*/ 60 w 60"/>
                <a:gd name="T39" fmla="*/ 357 h 35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0" h="357">
                  <a:moveTo>
                    <a:pt x="6" y="0"/>
                  </a:moveTo>
                  <a:lnTo>
                    <a:pt x="15" y="72"/>
                  </a:lnTo>
                  <a:lnTo>
                    <a:pt x="15" y="132"/>
                  </a:lnTo>
                  <a:lnTo>
                    <a:pt x="12" y="192"/>
                  </a:lnTo>
                  <a:lnTo>
                    <a:pt x="15" y="222"/>
                  </a:lnTo>
                  <a:lnTo>
                    <a:pt x="12" y="255"/>
                  </a:lnTo>
                  <a:lnTo>
                    <a:pt x="0" y="276"/>
                  </a:lnTo>
                  <a:lnTo>
                    <a:pt x="9" y="300"/>
                  </a:lnTo>
                  <a:lnTo>
                    <a:pt x="9" y="336"/>
                  </a:lnTo>
                  <a:lnTo>
                    <a:pt x="3" y="357"/>
                  </a:lnTo>
                  <a:lnTo>
                    <a:pt x="60" y="357"/>
                  </a:lnTo>
                  <a:lnTo>
                    <a:pt x="60" y="3"/>
                  </a:lnTo>
                </a:path>
              </a:pathLst>
            </a:custGeom>
            <a:pattFill prst="dashHorz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37" name="Freeform 51" descr="20%"/>
            <p:cNvSpPr>
              <a:spLocks noChangeAspect="1"/>
            </p:cNvSpPr>
            <p:nvPr/>
          </p:nvSpPr>
          <p:spPr bwMode="auto">
            <a:xfrm>
              <a:off x="6654007" y="2198689"/>
              <a:ext cx="131445" cy="112871"/>
            </a:xfrm>
            <a:custGeom>
              <a:avLst/>
              <a:gdLst>
                <a:gd name="T0" fmla="*/ 2147483647 w 108"/>
                <a:gd name="T1" fmla="*/ 0 h 93"/>
                <a:gd name="T2" fmla="*/ 2147483647 w 108"/>
                <a:gd name="T3" fmla="*/ 2147483647 h 93"/>
                <a:gd name="T4" fmla="*/ 0 w 108"/>
                <a:gd name="T5" fmla="*/ 2147483647 h 93"/>
                <a:gd name="T6" fmla="*/ 2147483647 w 108"/>
                <a:gd name="T7" fmla="*/ 2147483647 h 93"/>
                <a:gd name="T8" fmla="*/ 2147483647 w 108"/>
                <a:gd name="T9" fmla="*/ 2147483647 h 93"/>
                <a:gd name="T10" fmla="*/ 2147483647 w 108"/>
                <a:gd name="T11" fmla="*/ 2147483647 h 93"/>
                <a:gd name="T12" fmla="*/ 2147483647 w 108"/>
                <a:gd name="T13" fmla="*/ 2147483647 h 93"/>
                <a:gd name="T14" fmla="*/ 2147483647 w 108"/>
                <a:gd name="T15" fmla="*/ 0 h 9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8"/>
                <a:gd name="T25" fmla="*/ 0 h 93"/>
                <a:gd name="T26" fmla="*/ 108 w 108"/>
                <a:gd name="T27" fmla="*/ 93 h 9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8" h="93">
                  <a:moveTo>
                    <a:pt x="54" y="0"/>
                  </a:moveTo>
                  <a:lnTo>
                    <a:pt x="27" y="9"/>
                  </a:lnTo>
                  <a:lnTo>
                    <a:pt x="0" y="36"/>
                  </a:lnTo>
                  <a:lnTo>
                    <a:pt x="21" y="54"/>
                  </a:lnTo>
                  <a:lnTo>
                    <a:pt x="39" y="63"/>
                  </a:lnTo>
                  <a:lnTo>
                    <a:pt x="30" y="93"/>
                  </a:lnTo>
                  <a:lnTo>
                    <a:pt x="108" y="93"/>
                  </a:lnTo>
                  <a:lnTo>
                    <a:pt x="108" y="0"/>
                  </a:lnTo>
                </a:path>
              </a:pathLst>
            </a:custGeom>
            <a:pattFill prst="pct20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38" name="Freeform 52" descr="Dashed horizontal"/>
            <p:cNvSpPr>
              <a:spLocks noChangeAspect="1"/>
            </p:cNvSpPr>
            <p:nvPr/>
          </p:nvSpPr>
          <p:spPr bwMode="auto">
            <a:xfrm>
              <a:off x="6701157" y="2311560"/>
              <a:ext cx="87153" cy="145733"/>
            </a:xfrm>
            <a:custGeom>
              <a:avLst/>
              <a:gdLst>
                <a:gd name="T0" fmla="*/ 0 w 72"/>
                <a:gd name="T1" fmla="*/ 0 h 129"/>
                <a:gd name="T2" fmla="*/ 2147483647 w 72"/>
                <a:gd name="T3" fmla="*/ 2147483647 h 129"/>
                <a:gd name="T4" fmla="*/ 2147483647 w 72"/>
                <a:gd name="T5" fmla="*/ 2147483647 h 129"/>
                <a:gd name="T6" fmla="*/ 2147483647 w 72"/>
                <a:gd name="T7" fmla="*/ 2147483647 h 129"/>
                <a:gd name="T8" fmla="*/ 2147483647 w 72"/>
                <a:gd name="T9" fmla="*/ 2147483647 h 129"/>
                <a:gd name="T10" fmla="*/ 2147483647 w 72"/>
                <a:gd name="T11" fmla="*/ 2147483647 h 129"/>
                <a:gd name="T12" fmla="*/ 2147483647 w 72"/>
                <a:gd name="T13" fmla="*/ 2147483647 h 129"/>
                <a:gd name="T14" fmla="*/ 2147483647 w 72"/>
                <a:gd name="T15" fmla="*/ 0 h 12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2"/>
                <a:gd name="T25" fmla="*/ 0 h 129"/>
                <a:gd name="T26" fmla="*/ 72 w 72"/>
                <a:gd name="T27" fmla="*/ 129 h 12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2" h="129">
                  <a:moveTo>
                    <a:pt x="0" y="0"/>
                  </a:moveTo>
                  <a:lnTo>
                    <a:pt x="18" y="18"/>
                  </a:lnTo>
                  <a:lnTo>
                    <a:pt x="24" y="36"/>
                  </a:lnTo>
                  <a:lnTo>
                    <a:pt x="18" y="69"/>
                  </a:lnTo>
                  <a:lnTo>
                    <a:pt x="24" y="102"/>
                  </a:lnTo>
                  <a:lnTo>
                    <a:pt x="21" y="129"/>
                  </a:lnTo>
                  <a:lnTo>
                    <a:pt x="72" y="129"/>
                  </a:lnTo>
                  <a:lnTo>
                    <a:pt x="72" y="0"/>
                  </a:lnTo>
                </a:path>
              </a:pathLst>
            </a:custGeom>
            <a:pattFill prst="dashHorz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39" name="Freeform 53" descr="20%"/>
            <p:cNvSpPr>
              <a:spLocks noChangeAspect="1"/>
            </p:cNvSpPr>
            <p:nvPr/>
          </p:nvSpPr>
          <p:spPr bwMode="auto">
            <a:xfrm>
              <a:off x="6696870" y="2457293"/>
              <a:ext cx="84297" cy="115729"/>
            </a:xfrm>
            <a:custGeom>
              <a:avLst/>
              <a:gdLst>
                <a:gd name="T0" fmla="*/ 2147483647 w 69"/>
                <a:gd name="T1" fmla="*/ 2147483647 h 96"/>
                <a:gd name="T2" fmla="*/ 2147483647 w 69"/>
                <a:gd name="T3" fmla="*/ 2147483647 h 96"/>
                <a:gd name="T4" fmla="*/ 0 w 69"/>
                <a:gd name="T5" fmla="*/ 2147483647 h 96"/>
                <a:gd name="T6" fmla="*/ 0 w 69"/>
                <a:gd name="T7" fmla="*/ 2147483647 h 96"/>
                <a:gd name="T8" fmla="*/ 2147483647 w 69"/>
                <a:gd name="T9" fmla="*/ 2147483647 h 96"/>
                <a:gd name="T10" fmla="*/ 2147483647 w 69"/>
                <a:gd name="T11" fmla="*/ 2147483647 h 96"/>
                <a:gd name="T12" fmla="*/ 2147483647 w 69"/>
                <a:gd name="T13" fmla="*/ 0 h 9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96"/>
                <a:gd name="T23" fmla="*/ 69 w 69"/>
                <a:gd name="T24" fmla="*/ 96 h 9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96">
                  <a:moveTo>
                    <a:pt x="27" y="3"/>
                  </a:moveTo>
                  <a:lnTo>
                    <a:pt x="3" y="12"/>
                  </a:lnTo>
                  <a:lnTo>
                    <a:pt x="0" y="30"/>
                  </a:lnTo>
                  <a:lnTo>
                    <a:pt x="0" y="54"/>
                  </a:lnTo>
                  <a:lnTo>
                    <a:pt x="15" y="96"/>
                  </a:lnTo>
                  <a:lnTo>
                    <a:pt x="69" y="96"/>
                  </a:lnTo>
                  <a:lnTo>
                    <a:pt x="69" y="0"/>
                  </a:lnTo>
                </a:path>
              </a:pathLst>
            </a:custGeom>
            <a:pattFill prst="pct20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40" name="Freeform 54" descr="Dashed horizontal"/>
            <p:cNvSpPr>
              <a:spLocks noChangeAspect="1"/>
            </p:cNvSpPr>
            <p:nvPr/>
          </p:nvSpPr>
          <p:spPr bwMode="auto">
            <a:xfrm>
              <a:off x="6722587" y="2573022"/>
              <a:ext cx="62865" cy="868681"/>
            </a:xfrm>
            <a:custGeom>
              <a:avLst/>
              <a:gdLst>
                <a:gd name="T0" fmla="*/ 0 w 51"/>
                <a:gd name="T1" fmla="*/ 2147483647 h 714"/>
                <a:gd name="T2" fmla="*/ 2147483647 w 51"/>
                <a:gd name="T3" fmla="*/ 2147483647 h 714"/>
                <a:gd name="T4" fmla="*/ 2147483647 w 51"/>
                <a:gd name="T5" fmla="*/ 2147483647 h 714"/>
                <a:gd name="T6" fmla="*/ 2147483647 w 51"/>
                <a:gd name="T7" fmla="*/ 2147483647 h 714"/>
                <a:gd name="T8" fmla="*/ 2147483647 w 51"/>
                <a:gd name="T9" fmla="*/ 2147483647 h 714"/>
                <a:gd name="T10" fmla="*/ 2147483647 w 51"/>
                <a:gd name="T11" fmla="*/ 2147483647 h 714"/>
                <a:gd name="T12" fmla="*/ 2147483647 w 51"/>
                <a:gd name="T13" fmla="*/ 2147483647 h 714"/>
                <a:gd name="T14" fmla="*/ 2147483647 w 51"/>
                <a:gd name="T15" fmla="*/ 2147483647 h 714"/>
                <a:gd name="T16" fmla="*/ 2147483647 w 51"/>
                <a:gd name="T17" fmla="*/ 2147483647 h 714"/>
                <a:gd name="T18" fmla="*/ 2147483647 w 51"/>
                <a:gd name="T19" fmla="*/ 2147483647 h 714"/>
                <a:gd name="T20" fmla="*/ 2147483647 w 51"/>
                <a:gd name="T21" fmla="*/ 2147483647 h 714"/>
                <a:gd name="T22" fmla="*/ 2147483647 w 51"/>
                <a:gd name="T23" fmla="*/ 2147483647 h 714"/>
                <a:gd name="T24" fmla="*/ 2147483647 w 51"/>
                <a:gd name="T25" fmla="*/ 2147483647 h 714"/>
                <a:gd name="T26" fmla="*/ 2147483647 w 51"/>
                <a:gd name="T27" fmla="*/ 2147483647 h 714"/>
                <a:gd name="T28" fmla="*/ 2147483647 w 51"/>
                <a:gd name="T29" fmla="*/ 2147483647 h 714"/>
                <a:gd name="T30" fmla="*/ 2147483647 w 51"/>
                <a:gd name="T31" fmla="*/ 2147483647 h 714"/>
                <a:gd name="T32" fmla="*/ 2147483647 w 51"/>
                <a:gd name="T33" fmla="*/ 2147483647 h 714"/>
                <a:gd name="T34" fmla="*/ 2147483647 w 51"/>
                <a:gd name="T35" fmla="*/ 2147483647 h 714"/>
                <a:gd name="T36" fmla="*/ 2147483647 w 51"/>
                <a:gd name="T37" fmla="*/ 2147483647 h 714"/>
                <a:gd name="T38" fmla="*/ 2147483647 w 51"/>
                <a:gd name="T39" fmla="*/ 2147483647 h 714"/>
                <a:gd name="T40" fmla="*/ 2147483647 w 51"/>
                <a:gd name="T41" fmla="*/ 2147483647 h 714"/>
                <a:gd name="T42" fmla="*/ 2147483647 w 51"/>
                <a:gd name="T43" fmla="*/ 2147483647 h 714"/>
                <a:gd name="T44" fmla="*/ 2147483647 w 51"/>
                <a:gd name="T45" fmla="*/ 0 h 71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1"/>
                <a:gd name="T70" fmla="*/ 0 h 714"/>
                <a:gd name="T71" fmla="*/ 51 w 51"/>
                <a:gd name="T72" fmla="*/ 714 h 71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1" h="714">
                  <a:moveTo>
                    <a:pt x="0" y="3"/>
                  </a:moveTo>
                  <a:lnTo>
                    <a:pt x="6" y="33"/>
                  </a:lnTo>
                  <a:lnTo>
                    <a:pt x="6" y="63"/>
                  </a:lnTo>
                  <a:lnTo>
                    <a:pt x="9" y="102"/>
                  </a:lnTo>
                  <a:lnTo>
                    <a:pt x="18" y="135"/>
                  </a:lnTo>
                  <a:lnTo>
                    <a:pt x="15" y="162"/>
                  </a:lnTo>
                  <a:lnTo>
                    <a:pt x="15" y="201"/>
                  </a:lnTo>
                  <a:lnTo>
                    <a:pt x="18" y="228"/>
                  </a:lnTo>
                  <a:lnTo>
                    <a:pt x="24" y="258"/>
                  </a:lnTo>
                  <a:lnTo>
                    <a:pt x="18" y="288"/>
                  </a:lnTo>
                  <a:lnTo>
                    <a:pt x="12" y="321"/>
                  </a:lnTo>
                  <a:lnTo>
                    <a:pt x="12" y="360"/>
                  </a:lnTo>
                  <a:lnTo>
                    <a:pt x="15" y="393"/>
                  </a:lnTo>
                  <a:lnTo>
                    <a:pt x="27" y="444"/>
                  </a:lnTo>
                  <a:lnTo>
                    <a:pt x="27" y="480"/>
                  </a:lnTo>
                  <a:lnTo>
                    <a:pt x="12" y="507"/>
                  </a:lnTo>
                  <a:lnTo>
                    <a:pt x="21" y="561"/>
                  </a:lnTo>
                  <a:lnTo>
                    <a:pt x="21" y="606"/>
                  </a:lnTo>
                  <a:lnTo>
                    <a:pt x="18" y="639"/>
                  </a:lnTo>
                  <a:lnTo>
                    <a:pt x="6" y="669"/>
                  </a:lnTo>
                  <a:lnTo>
                    <a:pt x="3" y="714"/>
                  </a:lnTo>
                  <a:lnTo>
                    <a:pt x="51" y="714"/>
                  </a:lnTo>
                  <a:lnTo>
                    <a:pt x="51" y="0"/>
                  </a:lnTo>
                </a:path>
              </a:pathLst>
            </a:custGeom>
            <a:pattFill prst="dashHorz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41" name="Freeform 55" descr="20%"/>
            <p:cNvSpPr>
              <a:spLocks noChangeAspect="1"/>
            </p:cNvSpPr>
            <p:nvPr/>
          </p:nvSpPr>
          <p:spPr bwMode="auto">
            <a:xfrm>
              <a:off x="6558282" y="3441703"/>
              <a:ext cx="222885" cy="334328"/>
            </a:xfrm>
            <a:custGeom>
              <a:avLst/>
              <a:gdLst>
                <a:gd name="T0" fmla="*/ 2147483647 w 183"/>
                <a:gd name="T1" fmla="*/ 0 h 276"/>
                <a:gd name="T2" fmla="*/ 2147483647 w 183"/>
                <a:gd name="T3" fmla="*/ 2147483647 h 276"/>
                <a:gd name="T4" fmla="*/ 2147483647 w 183"/>
                <a:gd name="T5" fmla="*/ 2147483647 h 276"/>
                <a:gd name="T6" fmla="*/ 2147483647 w 183"/>
                <a:gd name="T7" fmla="*/ 2147483647 h 276"/>
                <a:gd name="T8" fmla="*/ 2147483647 w 183"/>
                <a:gd name="T9" fmla="*/ 2147483647 h 276"/>
                <a:gd name="T10" fmla="*/ 2147483647 w 183"/>
                <a:gd name="T11" fmla="*/ 2147483647 h 276"/>
                <a:gd name="T12" fmla="*/ 0 w 183"/>
                <a:gd name="T13" fmla="*/ 2147483647 h 276"/>
                <a:gd name="T14" fmla="*/ 2147483647 w 183"/>
                <a:gd name="T15" fmla="*/ 2147483647 h 276"/>
                <a:gd name="T16" fmla="*/ 2147483647 w 183"/>
                <a:gd name="T17" fmla="*/ 2147483647 h 276"/>
                <a:gd name="T18" fmla="*/ 2147483647 w 183"/>
                <a:gd name="T19" fmla="*/ 2147483647 h 276"/>
                <a:gd name="T20" fmla="*/ 2147483647 w 183"/>
                <a:gd name="T21" fmla="*/ 2147483647 h 276"/>
                <a:gd name="T22" fmla="*/ 2147483647 w 183"/>
                <a:gd name="T23" fmla="*/ 2147483647 h 276"/>
                <a:gd name="T24" fmla="*/ 2147483647 w 183"/>
                <a:gd name="T25" fmla="*/ 2147483647 h 276"/>
                <a:gd name="T26" fmla="*/ 2147483647 w 183"/>
                <a:gd name="T27" fmla="*/ 2147483647 h 276"/>
                <a:gd name="T28" fmla="*/ 2147483647 w 183"/>
                <a:gd name="T29" fmla="*/ 2147483647 h 27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3"/>
                <a:gd name="T46" fmla="*/ 0 h 276"/>
                <a:gd name="T47" fmla="*/ 183 w 183"/>
                <a:gd name="T48" fmla="*/ 276 h 27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3" h="276">
                  <a:moveTo>
                    <a:pt x="129" y="0"/>
                  </a:moveTo>
                  <a:lnTo>
                    <a:pt x="72" y="6"/>
                  </a:lnTo>
                  <a:lnTo>
                    <a:pt x="60" y="30"/>
                  </a:lnTo>
                  <a:lnTo>
                    <a:pt x="42" y="42"/>
                  </a:lnTo>
                  <a:lnTo>
                    <a:pt x="30" y="84"/>
                  </a:lnTo>
                  <a:lnTo>
                    <a:pt x="21" y="114"/>
                  </a:lnTo>
                  <a:lnTo>
                    <a:pt x="0" y="138"/>
                  </a:lnTo>
                  <a:lnTo>
                    <a:pt x="15" y="171"/>
                  </a:lnTo>
                  <a:lnTo>
                    <a:pt x="6" y="198"/>
                  </a:lnTo>
                  <a:lnTo>
                    <a:pt x="9" y="216"/>
                  </a:lnTo>
                  <a:lnTo>
                    <a:pt x="33" y="216"/>
                  </a:lnTo>
                  <a:lnTo>
                    <a:pt x="45" y="249"/>
                  </a:lnTo>
                  <a:lnTo>
                    <a:pt x="48" y="276"/>
                  </a:lnTo>
                  <a:lnTo>
                    <a:pt x="183" y="276"/>
                  </a:lnTo>
                  <a:lnTo>
                    <a:pt x="183" y="3"/>
                  </a:lnTo>
                </a:path>
              </a:pathLst>
            </a:custGeom>
            <a:pattFill prst="pct20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42" name="Freeform 56" descr="Dashed horizontal"/>
            <p:cNvSpPr>
              <a:spLocks noChangeAspect="1"/>
            </p:cNvSpPr>
            <p:nvPr/>
          </p:nvSpPr>
          <p:spPr bwMode="auto">
            <a:xfrm>
              <a:off x="6631147" y="3773173"/>
              <a:ext cx="150019" cy="91440"/>
            </a:xfrm>
            <a:custGeom>
              <a:avLst/>
              <a:gdLst>
                <a:gd name="T0" fmla="*/ 0 w 123"/>
                <a:gd name="T1" fmla="*/ 2147483647 h 75"/>
                <a:gd name="T2" fmla="*/ 2147483647 w 123"/>
                <a:gd name="T3" fmla="*/ 2147483647 h 75"/>
                <a:gd name="T4" fmla="*/ 2147483647 w 123"/>
                <a:gd name="T5" fmla="*/ 2147483647 h 75"/>
                <a:gd name="T6" fmla="*/ 2147483647 w 123"/>
                <a:gd name="T7" fmla="*/ 2147483647 h 75"/>
                <a:gd name="T8" fmla="*/ 2147483647 w 123"/>
                <a:gd name="T9" fmla="*/ 2147483647 h 75"/>
                <a:gd name="T10" fmla="*/ 2147483647 w 123"/>
                <a:gd name="T11" fmla="*/ 0 h 7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3"/>
                <a:gd name="T19" fmla="*/ 0 h 75"/>
                <a:gd name="T20" fmla="*/ 123 w 123"/>
                <a:gd name="T21" fmla="*/ 75 h 7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3" h="75">
                  <a:moveTo>
                    <a:pt x="0" y="3"/>
                  </a:moveTo>
                  <a:lnTo>
                    <a:pt x="21" y="21"/>
                  </a:lnTo>
                  <a:lnTo>
                    <a:pt x="21" y="45"/>
                  </a:lnTo>
                  <a:lnTo>
                    <a:pt x="21" y="75"/>
                  </a:lnTo>
                  <a:lnTo>
                    <a:pt x="123" y="75"/>
                  </a:lnTo>
                  <a:lnTo>
                    <a:pt x="123" y="0"/>
                  </a:lnTo>
                </a:path>
              </a:pathLst>
            </a:custGeom>
            <a:pattFill prst="dashHorz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43" name="Freeform 89"/>
            <p:cNvSpPr>
              <a:spLocks noChangeAspect="1"/>
            </p:cNvSpPr>
            <p:nvPr/>
          </p:nvSpPr>
          <p:spPr bwMode="auto">
            <a:xfrm>
              <a:off x="6471127" y="2204404"/>
              <a:ext cx="431483" cy="42863"/>
            </a:xfrm>
            <a:custGeom>
              <a:avLst/>
              <a:gdLst>
                <a:gd name="T0" fmla="*/ 0 w 820"/>
                <a:gd name="T1" fmla="*/ 0 h 144"/>
                <a:gd name="T2" fmla="*/ 2147483647 w 820"/>
                <a:gd name="T3" fmla="*/ 2147483647 h 144"/>
                <a:gd name="T4" fmla="*/ 2147483647 w 820"/>
                <a:gd name="T5" fmla="*/ 287236589 h 144"/>
                <a:gd name="T6" fmla="*/ 2147483647 w 820"/>
                <a:gd name="T7" fmla="*/ 2147483647 h 144"/>
                <a:gd name="T8" fmla="*/ 2147483647 w 820"/>
                <a:gd name="T9" fmla="*/ 143618129 h 144"/>
                <a:gd name="T10" fmla="*/ 2147483647 w 820"/>
                <a:gd name="T11" fmla="*/ 2147483647 h 144"/>
                <a:gd name="T12" fmla="*/ 2147483647 w 820"/>
                <a:gd name="T13" fmla="*/ 430854759 h 1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0"/>
                <a:gd name="T22" fmla="*/ 0 h 144"/>
                <a:gd name="T23" fmla="*/ 820 w 820"/>
                <a:gd name="T24" fmla="*/ 144 h 14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0" h="144">
                  <a:moveTo>
                    <a:pt x="0" y="0"/>
                  </a:moveTo>
                  <a:lnTo>
                    <a:pt x="164" y="144"/>
                  </a:lnTo>
                  <a:lnTo>
                    <a:pt x="292" y="8"/>
                  </a:lnTo>
                  <a:lnTo>
                    <a:pt x="428" y="136"/>
                  </a:lnTo>
                  <a:lnTo>
                    <a:pt x="548" y="4"/>
                  </a:lnTo>
                  <a:lnTo>
                    <a:pt x="680" y="140"/>
                  </a:lnTo>
                  <a:lnTo>
                    <a:pt x="820" y="12"/>
                  </a:ln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44" name="WordArt 94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6465412" y="1404303"/>
              <a:ext cx="582930" cy="1714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20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C0C0C0"/>
                  </a:solidFill>
                  <a:latin typeface="+mn-lt"/>
                </a:rPr>
                <a:t>Well E</a:t>
              </a:r>
            </a:p>
          </p:txBody>
        </p:sp>
        <p:sp>
          <p:nvSpPr>
            <p:cNvPr id="245" name="Text Box 99"/>
            <p:cNvSpPr txBox="1">
              <a:spLocks noChangeAspect="1" noChangeArrowheads="1"/>
            </p:cNvSpPr>
            <p:nvPr/>
          </p:nvSpPr>
          <p:spPr bwMode="auto">
            <a:xfrm>
              <a:off x="6614002" y="1577182"/>
              <a:ext cx="38343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1">
                  <a:latin typeface="+mn-lt"/>
                  <a:cs typeface="Arial" charset="0"/>
                </a:rPr>
                <a:t>SP</a:t>
              </a:r>
            </a:p>
          </p:txBody>
        </p:sp>
        <p:sp>
          <p:nvSpPr>
            <p:cNvPr id="246" name="Freeform 108"/>
            <p:cNvSpPr>
              <a:spLocks noChangeAspect="1"/>
            </p:cNvSpPr>
            <p:nvPr/>
          </p:nvSpPr>
          <p:spPr bwMode="auto">
            <a:xfrm>
              <a:off x="6508275" y="3424558"/>
              <a:ext cx="431483" cy="42863"/>
            </a:xfrm>
            <a:custGeom>
              <a:avLst/>
              <a:gdLst>
                <a:gd name="T0" fmla="*/ 0 w 820"/>
                <a:gd name="T1" fmla="*/ 0 h 144"/>
                <a:gd name="T2" fmla="*/ 2147483647 w 820"/>
                <a:gd name="T3" fmla="*/ 2147483647 h 144"/>
                <a:gd name="T4" fmla="*/ 2147483647 w 820"/>
                <a:gd name="T5" fmla="*/ 287236589 h 144"/>
                <a:gd name="T6" fmla="*/ 2147483647 w 820"/>
                <a:gd name="T7" fmla="*/ 2147483647 h 144"/>
                <a:gd name="T8" fmla="*/ 2147483647 w 820"/>
                <a:gd name="T9" fmla="*/ 143618129 h 144"/>
                <a:gd name="T10" fmla="*/ 2147483647 w 820"/>
                <a:gd name="T11" fmla="*/ 2147483647 h 144"/>
                <a:gd name="T12" fmla="*/ 2147483647 w 820"/>
                <a:gd name="T13" fmla="*/ 430854759 h 1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0"/>
                <a:gd name="T22" fmla="*/ 0 h 144"/>
                <a:gd name="T23" fmla="*/ 820 w 820"/>
                <a:gd name="T24" fmla="*/ 144 h 14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0" h="144">
                  <a:moveTo>
                    <a:pt x="0" y="0"/>
                  </a:moveTo>
                  <a:lnTo>
                    <a:pt x="164" y="144"/>
                  </a:lnTo>
                  <a:lnTo>
                    <a:pt x="292" y="8"/>
                  </a:lnTo>
                  <a:lnTo>
                    <a:pt x="428" y="136"/>
                  </a:lnTo>
                  <a:lnTo>
                    <a:pt x="548" y="4"/>
                  </a:lnTo>
                  <a:lnTo>
                    <a:pt x="680" y="140"/>
                  </a:lnTo>
                  <a:lnTo>
                    <a:pt x="820" y="12"/>
                  </a:ln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47" name="Line 117"/>
            <p:cNvSpPr>
              <a:spLocks noChangeAspect="1" noChangeShapeType="1"/>
            </p:cNvSpPr>
            <p:nvPr/>
          </p:nvSpPr>
          <p:spPr bwMode="auto">
            <a:xfrm>
              <a:off x="6971190" y="3443131"/>
              <a:ext cx="511493" cy="1000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48" name="Freeform 156"/>
            <p:cNvSpPr>
              <a:spLocks noChangeAspect="1"/>
            </p:cNvSpPr>
            <p:nvPr/>
          </p:nvSpPr>
          <p:spPr bwMode="auto">
            <a:xfrm>
              <a:off x="6709729" y="4201798"/>
              <a:ext cx="77153" cy="151448"/>
            </a:xfrm>
            <a:custGeom>
              <a:avLst/>
              <a:gdLst>
                <a:gd name="T0" fmla="*/ 0 w 80"/>
                <a:gd name="T1" fmla="*/ 0 h 712"/>
                <a:gd name="T2" fmla="*/ 2147483647 w 80"/>
                <a:gd name="T3" fmla="*/ 1891603679 h 712"/>
                <a:gd name="T4" fmla="*/ 2147483647 w 80"/>
                <a:gd name="T5" fmla="*/ 2147483647 h 712"/>
                <a:gd name="T6" fmla="*/ 0 60000 65536"/>
                <a:gd name="T7" fmla="*/ 0 60000 65536"/>
                <a:gd name="T8" fmla="*/ 0 60000 65536"/>
                <a:gd name="T9" fmla="*/ 0 w 80"/>
                <a:gd name="T10" fmla="*/ 0 h 712"/>
                <a:gd name="T11" fmla="*/ 80 w 80"/>
                <a:gd name="T12" fmla="*/ 712 h 7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0" h="712">
                  <a:moveTo>
                    <a:pt x="0" y="0"/>
                  </a:moveTo>
                  <a:cubicBezTo>
                    <a:pt x="17" y="12"/>
                    <a:pt x="35" y="25"/>
                    <a:pt x="48" y="144"/>
                  </a:cubicBezTo>
                  <a:cubicBezTo>
                    <a:pt x="61" y="263"/>
                    <a:pt x="70" y="487"/>
                    <a:pt x="80" y="712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49" name="Freeform 157"/>
            <p:cNvSpPr>
              <a:spLocks noChangeAspect="1"/>
            </p:cNvSpPr>
            <p:nvPr/>
          </p:nvSpPr>
          <p:spPr bwMode="auto">
            <a:xfrm>
              <a:off x="6636862" y="3861756"/>
              <a:ext cx="150019" cy="315754"/>
            </a:xfrm>
            <a:custGeom>
              <a:avLst/>
              <a:gdLst>
                <a:gd name="T0" fmla="*/ 0 w 80"/>
                <a:gd name="T1" fmla="*/ 0 h 712"/>
                <a:gd name="T2" fmla="*/ 2147483647 w 80"/>
                <a:gd name="T3" fmla="*/ 2147483647 h 712"/>
                <a:gd name="T4" fmla="*/ 2147483647 w 80"/>
                <a:gd name="T5" fmla="*/ 2147483647 h 712"/>
                <a:gd name="T6" fmla="*/ 0 60000 65536"/>
                <a:gd name="T7" fmla="*/ 0 60000 65536"/>
                <a:gd name="T8" fmla="*/ 0 60000 65536"/>
                <a:gd name="T9" fmla="*/ 0 w 80"/>
                <a:gd name="T10" fmla="*/ 0 h 712"/>
                <a:gd name="T11" fmla="*/ 80 w 80"/>
                <a:gd name="T12" fmla="*/ 712 h 7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0" h="712">
                  <a:moveTo>
                    <a:pt x="0" y="0"/>
                  </a:moveTo>
                  <a:cubicBezTo>
                    <a:pt x="17" y="12"/>
                    <a:pt x="35" y="25"/>
                    <a:pt x="48" y="144"/>
                  </a:cubicBezTo>
                  <a:cubicBezTo>
                    <a:pt x="61" y="263"/>
                    <a:pt x="70" y="487"/>
                    <a:pt x="80" y="712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50" name="Freeform 158"/>
            <p:cNvSpPr>
              <a:spLocks noChangeAspect="1"/>
            </p:cNvSpPr>
            <p:nvPr/>
          </p:nvSpPr>
          <p:spPr bwMode="auto">
            <a:xfrm>
              <a:off x="6665437" y="3487423"/>
              <a:ext cx="121444" cy="384334"/>
            </a:xfrm>
            <a:custGeom>
              <a:avLst/>
              <a:gdLst>
                <a:gd name="T0" fmla="*/ 0 w 80"/>
                <a:gd name="T1" fmla="*/ 0 h 712"/>
                <a:gd name="T2" fmla="*/ 2147483647 w 80"/>
                <a:gd name="T3" fmla="*/ 2147483647 h 712"/>
                <a:gd name="T4" fmla="*/ 2147483647 w 80"/>
                <a:gd name="T5" fmla="*/ 2147483647 h 712"/>
                <a:gd name="T6" fmla="*/ 0 60000 65536"/>
                <a:gd name="T7" fmla="*/ 0 60000 65536"/>
                <a:gd name="T8" fmla="*/ 0 60000 65536"/>
                <a:gd name="T9" fmla="*/ 0 w 80"/>
                <a:gd name="T10" fmla="*/ 0 h 712"/>
                <a:gd name="T11" fmla="*/ 80 w 80"/>
                <a:gd name="T12" fmla="*/ 712 h 7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0" h="712">
                  <a:moveTo>
                    <a:pt x="0" y="0"/>
                  </a:moveTo>
                  <a:cubicBezTo>
                    <a:pt x="17" y="12"/>
                    <a:pt x="35" y="25"/>
                    <a:pt x="48" y="144"/>
                  </a:cubicBezTo>
                  <a:cubicBezTo>
                    <a:pt x="61" y="263"/>
                    <a:pt x="70" y="487"/>
                    <a:pt x="80" y="712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51" name="Freeform 159"/>
            <p:cNvSpPr>
              <a:spLocks noChangeAspect="1"/>
            </p:cNvSpPr>
            <p:nvPr/>
          </p:nvSpPr>
          <p:spPr bwMode="auto">
            <a:xfrm>
              <a:off x="6636862" y="4367533"/>
              <a:ext cx="150019" cy="582931"/>
            </a:xfrm>
            <a:custGeom>
              <a:avLst/>
              <a:gdLst>
                <a:gd name="T0" fmla="*/ 0 w 80"/>
                <a:gd name="T1" fmla="*/ 0 h 712"/>
                <a:gd name="T2" fmla="*/ 2147483647 w 80"/>
                <a:gd name="T3" fmla="*/ 2147483647 h 712"/>
                <a:gd name="T4" fmla="*/ 2147483647 w 80"/>
                <a:gd name="T5" fmla="*/ 2147483647 h 712"/>
                <a:gd name="T6" fmla="*/ 0 60000 65536"/>
                <a:gd name="T7" fmla="*/ 0 60000 65536"/>
                <a:gd name="T8" fmla="*/ 0 60000 65536"/>
                <a:gd name="T9" fmla="*/ 0 w 80"/>
                <a:gd name="T10" fmla="*/ 0 h 712"/>
                <a:gd name="T11" fmla="*/ 80 w 80"/>
                <a:gd name="T12" fmla="*/ 712 h 7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0" h="712">
                  <a:moveTo>
                    <a:pt x="0" y="0"/>
                  </a:moveTo>
                  <a:cubicBezTo>
                    <a:pt x="17" y="12"/>
                    <a:pt x="35" y="25"/>
                    <a:pt x="48" y="144"/>
                  </a:cubicBezTo>
                  <a:cubicBezTo>
                    <a:pt x="61" y="263"/>
                    <a:pt x="70" y="487"/>
                    <a:pt x="80" y="712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52" name="Freeform 160"/>
            <p:cNvSpPr>
              <a:spLocks noChangeAspect="1"/>
            </p:cNvSpPr>
            <p:nvPr/>
          </p:nvSpPr>
          <p:spPr bwMode="auto">
            <a:xfrm>
              <a:off x="6674010" y="2257267"/>
              <a:ext cx="112872" cy="190024"/>
            </a:xfrm>
            <a:custGeom>
              <a:avLst/>
              <a:gdLst>
                <a:gd name="T0" fmla="*/ 0 w 80"/>
                <a:gd name="T1" fmla="*/ 0 h 712"/>
                <a:gd name="T2" fmla="*/ 2147483647 w 80"/>
                <a:gd name="T3" fmla="*/ 2147483647 h 712"/>
                <a:gd name="T4" fmla="*/ 2147483647 w 80"/>
                <a:gd name="T5" fmla="*/ 2147483647 h 712"/>
                <a:gd name="T6" fmla="*/ 0 60000 65536"/>
                <a:gd name="T7" fmla="*/ 0 60000 65536"/>
                <a:gd name="T8" fmla="*/ 0 60000 65536"/>
                <a:gd name="T9" fmla="*/ 0 w 80"/>
                <a:gd name="T10" fmla="*/ 0 h 712"/>
                <a:gd name="T11" fmla="*/ 80 w 80"/>
                <a:gd name="T12" fmla="*/ 712 h 7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0" h="712">
                  <a:moveTo>
                    <a:pt x="0" y="0"/>
                  </a:moveTo>
                  <a:cubicBezTo>
                    <a:pt x="17" y="12"/>
                    <a:pt x="35" y="25"/>
                    <a:pt x="48" y="144"/>
                  </a:cubicBezTo>
                  <a:cubicBezTo>
                    <a:pt x="61" y="263"/>
                    <a:pt x="70" y="487"/>
                    <a:pt x="80" y="712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53" name="Freeform 161"/>
            <p:cNvSpPr>
              <a:spLocks noChangeAspect="1"/>
            </p:cNvSpPr>
            <p:nvPr/>
          </p:nvSpPr>
          <p:spPr bwMode="auto">
            <a:xfrm>
              <a:off x="6674010" y="2457293"/>
              <a:ext cx="112872" cy="242888"/>
            </a:xfrm>
            <a:custGeom>
              <a:avLst/>
              <a:gdLst>
                <a:gd name="T0" fmla="*/ 0 w 80"/>
                <a:gd name="T1" fmla="*/ 0 h 712"/>
                <a:gd name="T2" fmla="*/ 2147483647 w 80"/>
                <a:gd name="T3" fmla="*/ 2147483647 h 712"/>
                <a:gd name="T4" fmla="*/ 2147483647 w 80"/>
                <a:gd name="T5" fmla="*/ 2147483647 h 712"/>
                <a:gd name="T6" fmla="*/ 0 60000 65536"/>
                <a:gd name="T7" fmla="*/ 0 60000 65536"/>
                <a:gd name="T8" fmla="*/ 0 60000 65536"/>
                <a:gd name="T9" fmla="*/ 0 w 80"/>
                <a:gd name="T10" fmla="*/ 0 h 712"/>
                <a:gd name="T11" fmla="*/ 80 w 80"/>
                <a:gd name="T12" fmla="*/ 712 h 7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0" h="712">
                  <a:moveTo>
                    <a:pt x="0" y="0"/>
                  </a:moveTo>
                  <a:cubicBezTo>
                    <a:pt x="17" y="12"/>
                    <a:pt x="35" y="25"/>
                    <a:pt x="48" y="144"/>
                  </a:cubicBezTo>
                  <a:cubicBezTo>
                    <a:pt x="61" y="263"/>
                    <a:pt x="70" y="487"/>
                    <a:pt x="80" y="712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54" name="WordArt 177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7091205" y="2134395"/>
              <a:ext cx="572929" cy="11715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2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C0C0C0"/>
                  </a:solidFill>
                  <a:latin typeface="+mn-lt"/>
                </a:rPr>
                <a:t>Datum</a:t>
              </a:r>
            </a:p>
          </p:txBody>
        </p:sp>
      </p:grpSp>
      <p:grpSp>
        <p:nvGrpSpPr>
          <p:cNvPr id="255" name="Group 254"/>
          <p:cNvGrpSpPr/>
          <p:nvPr/>
        </p:nvGrpSpPr>
        <p:grpSpPr>
          <a:xfrm>
            <a:off x="5836762" y="5373374"/>
            <a:ext cx="2391721" cy="845122"/>
            <a:chOff x="5836762" y="5373374"/>
            <a:chExt cx="2391721" cy="845122"/>
          </a:xfrm>
        </p:grpSpPr>
        <p:sp>
          <p:nvSpPr>
            <p:cNvPr id="6148" name="Rectangle 3"/>
            <p:cNvSpPr>
              <a:spLocks noChangeAspect="1" noChangeArrowheads="1"/>
            </p:cNvSpPr>
            <p:nvPr/>
          </p:nvSpPr>
          <p:spPr bwMode="auto">
            <a:xfrm>
              <a:off x="5836762" y="5373374"/>
              <a:ext cx="2027397" cy="78009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1" name="Rectangle 173" descr="40%"/>
            <p:cNvSpPr>
              <a:spLocks noChangeAspect="1" noChangeArrowheads="1"/>
            </p:cNvSpPr>
            <p:nvPr/>
          </p:nvSpPr>
          <p:spPr bwMode="auto">
            <a:xfrm>
              <a:off x="5881054" y="5427667"/>
              <a:ext cx="154305" cy="118586"/>
            </a:xfrm>
            <a:prstGeom prst="rect">
              <a:avLst/>
            </a:prstGeom>
            <a:pattFill prst="pct40">
              <a:fgClr>
                <a:schemeClr val="tx1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2" name="Rectangle 174" descr="Large confetti"/>
            <p:cNvSpPr>
              <a:spLocks noChangeAspect="1" noChangeArrowheads="1"/>
            </p:cNvSpPr>
            <p:nvPr/>
          </p:nvSpPr>
          <p:spPr bwMode="auto">
            <a:xfrm>
              <a:off x="5881054" y="5614833"/>
              <a:ext cx="154305" cy="118587"/>
            </a:xfrm>
            <a:prstGeom prst="rect">
              <a:avLst/>
            </a:prstGeom>
            <a:pattFill prst="lgConfetti">
              <a:fgClr>
                <a:schemeClr val="tx1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3" name="Rectangle 175" descr="20%"/>
            <p:cNvSpPr>
              <a:spLocks noChangeAspect="1" noChangeArrowheads="1"/>
            </p:cNvSpPr>
            <p:nvPr/>
          </p:nvSpPr>
          <p:spPr bwMode="auto">
            <a:xfrm>
              <a:off x="5881054" y="5802000"/>
              <a:ext cx="154305" cy="120015"/>
            </a:xfrm>
            <a:prstGeom prst="rect">
              <a:avLst/>
            </a:prstGeom>
            <a:pattFill prst="pct20">
              <a:fgClr>
                <a:schemeClr val="tx1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4" name="Rectangle 176" descr="Dashed horizontal"/>
            <p:cNvSpPr>
              <a:spLocks noChangeAspect="1" noChangeArrowheads="1"/>
            </p:cNvSpPr>
            <p:nvPr/>
          </p:nvSpPr>
          <p:spPr bwMode="auto">
            <a:xfrm>
              <a:off x="5881054" y="5990595"/>
              <a:ext cx="154305" cy="120015"/>
            </a:xfrm>
            <a:prstGeom prst="rect">
              <a:avLst/>
            </a:prstGeom>
            <a:pattFill prst="dashHorz">
              <a:fgClr>
                <a:schemeClr val="tx1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1532" name="Text Box 172"/>
            <p:cNvSpPr txBox="1">
              <a:spLocks noChangeAspect="1" noChangeArrowheads="1"/>
            </p:cNvSpPr>
            <p:nvPr/>
          </p:nvSpPr>
          <p:spPr bwMode="auto">
            <a:xfrm>
              <a:off x="6062505" y="5374803"/>
              <a:ext cx="2165978" cy="84369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pPr>
                <a:lnSpc>
                  <a:spcPct val="90000"/>
                </a:lnSpc>
                <a:spcBef>
                  <a:spcPct val="35000"/>
                </a:spcBef>
                <a:defRPr/>
              </a:pPr>
              <a:r>
                <a:rPr lang="en-US" sz="1050" b="1" dirty="0">
                  <a:latin typeface="Tahoma" pitchFamily="34" charset="0"/>
                  <a:cs typeface="Arial" charset="0"/>
                </a:rPr>
                <a:t>Fluvial/Estuarine Sandstones</a:t>
              </a:r>
            </a:p>
            <a:p>
              <a:pPr>
                <a:lnSpc>
                  <a:spcPct val="90000"/>
                </a:lnSpc>
                <a:spcBef>
                  <a:spcPct val="35000"/>
                </a:spcBef>
                <a:defRPr/>
              </a:pPr>
              <a:r>
                <a:rPr lang="en-US" sz="1050" b="1" dirty="0">
                  <a:latin typeface="Tahoma" pitchFamily="34" charset="0"/>
                  <a:cs typeface="Arial" charset="0"/>
                </a:rPr>
                <a:t>Coastal Plain Sands &amp; Muds</a:t>
              </a:r>
            </a:p>
            <a:p>
              <a:pPr>
                <a:lnSpc>
                  <a:spcPct val="90000"/>
                </a:lnSpc>
                <a:spcBef>
                  <a:spcPct val="35000"/>
                </a:spcBef>
                <a:defRPr/>
              </a:pPr>
              <a:r>
                <a:rPr lang="en-US" sz="1050" b="1" dirty="0">
                  <a:latin typeface="Tahoma" pitchFamily="34" charset="0"/>
                  <a:cs typeface="Arial" charset="0"/>
                </a:rPr>
                <a:t>Shallow Marine Sandstones</a:t>
              </a:r>
            </a:p>
            <a:p>
              <a:pPr>
                <a:lnSpc>
                  <a:spcPct val="90000"/>
                </a:lnSpc>
                <a:spcBef>
                  <a:spcPct val="35000"/>
                </a:spcBef>
                <a:defRPr/>
              </a:pPr>
              <a:r>
                <a:rPr lang="en-US" sz="1050" b="1" dirty="0">
                  <a:latin typeface="Tahoma" pitchFamily="34" charset="0"/>
                  <a:cs typeface="Arial" charset="0"/>
                </a:rPr>
                <a:t>Shelf Mudstones</a:t>
              </a:r>
            </a:p>
          </p:txBody>
        </p:sp>
      </p:grpSp>
      <p:grpSp>
        <p:nvGrpSpPr>
          <p:cNvPr id="330" name="Group 329"/>
          <p:cNvGrpSpPr/>
          <p:nvPr/>
        </p:nvGrpSpPr>
        <p:grpSpPr>
          <a:xfrm>
            <a:off x="2730660" y="1404303"/>
            <a:ext cx="582930" cy="4391025"/>
            <a:chOff x="2730660" y="1404303"/>
            <a:chExt cx="582930" cy="4391025"/>
          </a:xfrm>
        </p:grpSpPr>
        <p:sp>
          <p:nvSpPr>
            <p:cNvPr id="310" name="Freeform 88" descr="40%"/>
            <p:cNvSpPr>
              <a:spLocks noChangeAspect="1"/>
            </p:cNvSpPr>
            <p:nvPr/>
          </p:nvSpPr>
          <p:spPr bwMode="auto">
            <a:xfrm>
              <a:off x="2877543" y="2209089"/>
              <a:ext cx="205681" cy="510473"/>
            </a:xfrm>
            <a:custGeom>
              <a:avLst/>
              <a:gdLst>
                <a:gd name="T0" fmla="*/ 36 w 184"/>
                <a:gd name="T1" fmla="*/ 0 h 420"/>
                <a:gd name="T2" fmla="*/ 0 w 184"/>
                <a:gd name="T3" fmla="*/ 44 h 420"/>
                <a:gd name="T4" fmla="*/ 12 w 184"/>
                <a:gd name="T5" fmla="*/ 68 h 420"/>
                <a:gd name="T6" fmla="*/ 4 w 184"/>
                <a:gd name="T7" fmla="*/ 104 h 420"/>
                <a:gd name="T8" fmla="*/ 8 w 184"/>
                <a:gd name="T9" fmla="*/ 128 h 420"/>
                <a:gd name="T10" fmla="*/ 0 w 184"/>
                <a:gd name="T11" fmla="*/ 168 h 420"/>
                <a:gd name="T12" fmla="*/ 4 w 184"/>
                <a:gd name="T13" fmla="*/ 200 h 420"/>
                <a:gd name="T14" fmla="*/ 16 w 184"/>
                <a:gd name="T15" fmla="*/ 236 h 420"/>
                <a:gd name="T16" fmla="*/ 4 w 184"/>
                <a:gd name="T17" fmla="*/ 268 h 420"/>
                <a:gd name="T18" fmla="*/ 4 w 184"/>
                <a:gd name="T19" fmla="*/ 296 h 420"/>
                <a:gd name="T20" fmla="*/ 16 w 184"/>
                <a:gd name="T21" fmla="*/ 324 h 420"/>
                <a:gd name="T22" fmla="*/ 28 w 184"/>
                <a:gd name="T23" fmla="*/ 376 h 420"/>
                <a:gd name="T24" fmla="*/ 24 w 184"/>
                <a:gd name="T25" fmla="*/ 400 h 420"/>
                <a:gd name="T26" fmla="*/ 48 w 184"/>
                <a:gd name="T27" fmla="*/ 420 h 420"/>
                <a:gd name="T28" fmla="*/ 184 w 184"/>
                <a:gd name="T29" fmla="*/ 420 h 420"/>
                <a:gd name="T30" fmla="*/ 184 w 184"/>
                <a:gd name="T31" fmla="*/ 12 h 42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84"/>
                <a:gd name="T49" fmla="*/ 0 h 420"/>
                <a:gd name="T50" fmla="*/ 184 w 184"/>
                <a:gd name="T51" fmla="*/ 420 h 42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84" h="420">
                  <a:moveTo>
                    <a:pt x="36" y="0"/>
                  </a:moveTo>
                  <a:lnTo>
                    <a:pt x="0" y="44"/>
                  </a:lnTo>
                  <a:lnTo>
                    <a:pt x="12" y="68"/>
                  </a:lnTo>
                  <a:lnTo>
                    <a:pt x="4" y="104"/>
                  </a:lnTo>
                  <a:lnTo>
                    <a:pt x="8" y="128"/>
                  </a:lnTo>
                  <a:lnTo>
                    <a:pt x="0" y="168"/>
                  </a:lnTo>
                  <a:lnTo>
                    <a:pt x="4" y="200"/>
                  </a:lnTo>
                  <a:lnTo>
                    <a:pt x="16" y="236"/>
                  </a:lnTo>
                  <a:lnTo>
                    <a:pt x="4" y="268"/>
                  </a:lnTo>
                  <a:lnTo>
                    <a:pt x="4" y="296"/>
                  </a:lnTo>
                  <a:lnTo>
                    <a:pt x="16" y="324"/>
                  </a:lnTo>
                  <a:lnTo>
                    <a:pt x="28" y="376"/>
                  </a:lnTo>
                  <a:lnTo>
                    <a:pt x="24" y="400"/>
                  </a:lnTo>
                  <a:lnTo>
                    <a:pt x="48" y="420"/>
                  </a:lnTo>
                  <a:lnTo>
                    <a:pt x="184" y="420"/>
                  </a:lnTo>
                  <a:lnTo>
                    <a:pt x="184" y="12"/>
                  </a:lnTo>
                </a:path>
              </a:pathLst>
            </a:custGeom>
            <a:pattFill prst="pct40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1" name="Freeform 89" descr="20%"/>
            <p:cNvSpPr>
              <a:spLocks noChangeAspect="1"/>
            </p:cNvSpPr>
            <p:nvPr/>
          </p:nvSpPr>
          <p:spPr bwMode="auto">
            <a:xfrm>
              <a:off x="2927649" y="2724423"/>
              <a:ext cx="155575" cy="82648"/>
            </a:xfrm>
            <a:custGeom>
              <a:avLst/>
              <a:gdLst>
                <a:gd name="T0" fmla="*/ 0 w 128"/>
                <a:gd name="T1" fmla="*/ 0 h 68"/>
                <a:gd name="T2" fmla="*/ 0 w 128"/>
                <a:gd name="T3" fmla="*/ 28 h 68"/>
                <a:gd name="T4" fmla="*/ 24 w 128"/>
                <a:gd name="T5" fmla="*/ 68 h 68"/>
                <a:gd name="T6" fmla="*/ 128 w 128"/>
                <a:gd name="T7" fmla="*/ 68 h 68"/>
                <a:gd name="T8" fmla="*/ 128 w 128"/>
                <a:gd name="T9" fmla="*/ 4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68"/>
                <a:gd name="T17" fmla="*/ 128 w 128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68">
                  <a:moveTo>
                    <a:pt x="0" y="0"/>
                  </a:moveTo>
                  <a:lnTo>
                    <a:pt x="0" y="28"/>
                  </a:lnTo>
                  <a:lnTo>
                    <a:pt x="24" y="68"/>
                  </a:lnTo>
                  <a:lnTo>
                    <a:pt x="128" y="68"/>
                  </a:lnTo>
                  <a:lnTo>
                    <a:pt x="128" y="4"/>
                  </a:lnTo>
                </a:path>
              </a:pathLst>
            </a:custGeom>
            <a:pattFill prst="pct20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2" name="Freeform 95"/>
            <p:cNvSpPr>
              <a:spLocks noChangeAspect="1"/>
            </p:cNvSpPr>
            <p:nvPr/>
          </p:nvSpPr>
          <p:spPr bwMode="auto">
            <a:xfrm>
              <a:off x="2746550" y="2704977"/>
              <a:ext cx="431478" cy="42539"/>
            </a:xfrm>
            <a:custGeom>
              <a:avLst/>
              <a:gdLst>
                <a:gd name="T0" fmla="*/ 0 w 820"/>
                <a:gd name="T1" fmla="*/ 0 h 144"/>
                <a:gd name="T2" fmla="*/ 13 w 820"/>
                <a:gd name="T3" fmla="*/ 2 h 144"/>
                <a:gd name="T4" fmla="*/ 24 w 820"/>
                <a:gd name="T5" fmla="*/ 0 h 144"/>
                <a:gd name="T6" fmla="*/ 35 w 820"/>
                <a:gd name="T7" fmla="*/ 2 h 144"/>
                <a:gd name="T8" fmla="*/ 45 w 820"/>
                <a:gd name="T9" fmla="*/ 0 h 144"/>
                <a:gd name="T10" fmla="*/ 55 w 820"/>
                <a:gd name="T11" fmla="*/ 2 h 144"/>
                <a:gd name="T12" fmla="*/ 67 w 820"/>
                <a:gd name="T13" fmla="*/ 0 h 1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0"/>
                <a:gd name="T22" fmla="*/ 0 h 144"/>
                <a:gd name="T23" fmla="*/ 820 w 820"/>
                <a:gd name="T24" fmla="*/ 144 h 14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0" h="144">
                  <a:moveTo>
                    <a:pt x="0" y="0"/>
                  </a:moveTo>
                  <a:lnTo>
                    <a:pt x="164" y="144"/>
                  </a:lnTo>
                  <a:lnTo>
                    <a:pt x="292" y="8"/>
                  </a:lnTo>
                  <a:lnTo>
                    <a:pt x="428" y="136"/>
                  </a:lnTo>
                  <a:lnTo>
                    <a:pt x="548" y="4"/>
                  </a:lnTo>
                  <a:lnTo>
                    <a:pt x="680" y="140"/>
                  </a:lnTo>
                  <a:lnTo>
                    <a:pt x="820" y="12"/>
                  </a:ln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3" name="Freeform 96"/>
            <p:cNvSpPr>
              <a:spLocks noChangeAspect="1"/>
            </p:cNvSpPr>
            <p:nvPr/>
          </p:nvSpPr>
          <p:spPr bwMode="auto">
            <a:xfrm>
              <a:off x="2746550" y="2204227"/>
              <a:ext cx="431478" cy="42539"/>
            </a:xfrm>
            <a:custGeom>
              <a:avLst/>
              <a:gdLst>
                <a:gd name="T0" fmla="*/ 0 w 820"/>
                <a:gd name="T1" fmla="*/ 0 h 144"/>
                <a:gd name="T2" fmla="*/ 13 w 820"/>
                <a:gd name="T3" fmla="*/ 2 h 144"/>
                <a:gd name="T4" fmla="*/ 24 w 820"/>
                <a:gd name="T5" fmla="*/ 0 h 144"/>
                <a:gd name="T6" fmla="*/ 35 w 820"/>
                <a:gd name="T7" fmla="*/ 2 h 144"/>
                <a:gd name="T8" fmla="*/ 45 w 820"/>
                <a:gd name="T9" fmla="*/ 0 h 144"/>
                <a:gd name="T10" fmla="*/ 55 w 820"/>
                <a:gd name="T11" fmla="*/ 2 h 144"/>
                <a:gd name="T12" fmla="*/ 67 w 820"/>
                <a:gd name="T13" fmla="*/ 0 h 1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0"/>
                <a:gd name="T22" fmla="*/ 0 h 144"/>
                <a:gd name="T23" fmla="*/ 820 w 820"/>
                <a:gd name="T24" fmla="*/ 144 h 14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0" h="144">
                  <a:moveTo>
                    <a:pt x="0" y="0"/>
                  </a:moveTo>
                  <a:lnTo>
                    <a:pt x="164" y="144"/>
                  </a:lnTo>
                  <a:lnTo>
                    <a:pt x="292" y="8"/>
                  </a:lnTo>
                  <a:lnTo>
                    <a:pt x="428" y="136"/>
                  </a:lnTo>
                  <a:lnTo>
                    <a:pt x="548" y="4"/>
                  </a:lnTo>
                  <a:lnTo>
                    <a:pt x="680" y="140"/>
                  </a:lnTo>
                  <a:lnTo>
                    <a:pt x="820" y="12"/>
                  </a:ln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4" name="Freeform 8" descr="Large confetti"/>
            <p:cNvSpPr>
              <a:spLocks noChangeAspect="1"/>
            </p:cNvSpPr>
            <p:nvPr/>
          </p:nvSpPr>
          <p:spPr bwMode="auto">
            <a:xfrm>
              <a:off x="2881878" y="2597896"/>
              <a:ext cx="193402" cy="111177"/>
            </a:xfrm>
            <a:custGeom>
              <a:avLst/>
              <a:gdLst>
                <a:gd name="T0" fmla="*/ 12 w 132"/>
                <a:gd name="T1" fmla="*/ 0 h 116"/>
                <a:gd name="T2" fmla="*/ 12 w 132"/>
                <a:gd name="T3" fmla="*/ 36 h 116"/>
                <a:gd name="T4" fmla="*/ 12 w 132"/>
                <a:gd name="T5" fmla="*/ 60 h 116"/>
                <a:gd name="T6" fmla="*/ 12 w 132"/>
                <a:gd name="T7" fmla="*/ 84 h 116"/>
                <a:gd name="T8" fmla="*/ 0 w 132"/>
                <a:gd name="T9" fmla="*/ 116 h 116"/>
                <a:gd name="T10" fmla="*/ 132 w 132"/>
                <a:gd name="T11" fmla="*/ 116 h 116"/>
                <a:gd name="T12" fmla="*/ 132 w 132"/>
                <a:gd name="T13" fmla="*/ 4 h 1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2"/>
                <a:gd name="T22" fmla="*/ 0 h 116"/>
                <a:gd name="T23" fmla="*/ 132 w 132"/>
                <a:gd name="T24" fmla="*/ 116 h 1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2" h="116">
                  <a:moveTo>
                    <a:pt x="12" y="0"/>
                  </a:moveTo>
                  <a:lnTo>
                    <a:pt x="12" y="36"/>
                  </a:lnTo>
                  <a:lnTo>
                    <a:pt x="12" y="60"/>
                  </a:lnTo>
                  <a:lnTo>
                    <a:pt x="12" y="84"/>
                  </a:lnTo>
                  <a:lnTo>
                    <a:pt x="0" y="116"/>
                  </a:lnTo>
                  <a:lnTo>
                    <a:pt x="132" y="116"/>
                  </a:lnTo>
                  <a:lnTo>
                    <a:pt x="132" y="4"/>
                  </a:lnTo>
                </a:path>
              </a:pathLst>
            </a:custGeom>
            <a:pattFill prst="lgConfetti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5" name="Freeform 85" descr="20%"/>
            <p:cNvSpPr>
              <a:spLocks noChangeAspect="1"/>
            </p:cNvSpPr>
            <p:nvPr/>
          </p:nvSpPr>
          <p:spPr bwMode="auto">
            <a:xfrm>
              <a:off x="2866439" y="2499797"/>
              <a:ext cx="213916" cy="92860"/>
            </a:xfrm>
            <a:custGeom>
              <a:avLst/>
              <a:gdLst>
                <a:gd name="T0" fmla="*/ 4 w 176"/>
                <a:gd name="T1" fmla="*/ 0 h 84"/>
                <a:gd name="T2" fmla="*/ 0 w 176"/>
                <a:gd name="T3" fmla="*/ 32 h 84"/>
                <a:gd name="T4" fmla="*/ 20 w 176"/>
                <a:gd name="T5" fmla="*/ 60 h 84"/>
                <a:gd name="T6" fmla="*/ 32 w 176"/>
                <a:gd name="T7" fmla="*/ 84 h 84"/>
                <a:gd name="T8" fmla="*/ 176 w 176"/>
                <a:gd name="T9" fmla="*/ 84 h 84"/>
                <a:gd name="T10" fmla="*/ 176 w 176"/>
                <a:gd name="T11" fmla="*/ 8 h 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6"/>
                <a:gd name="T19" fmla="*/ 0 h 84"/>
                <a:gd name="T20" fmla="*/ 176 w 176"/>
                <a:gd name="T21" fmla="*/ 84 h 8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6" h="84">
                  <a:moveTo>
                    <a:pt x="4" y="0"/>
                  </a:moveTo>
                  <a:lnTo>
                    <a:pt x="0" y="32"/>
                  </a:lnTo>
                  <a:lnTo>
                    <a:pt x="20" y="60"/>
                  </a:lnTo>
                  <a:lnTo>
                    <a:pt x="32" y="84"/>
                  </a:lnTo>
                  <a:lnTo>
                    <a:pt x="176" y="84"/>
                  </a:lnTo>
                  <a:lnTo>
                    <a:pt x="176" y="8"/>
                  </a:lnTo>
                </a:path>
              </a:pathLst>
            </a:custGeom>
            <a:pattFill prst="pct20">
              <a:fgClr>
                <a:schemeClr val="tx1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6" name="Freeform 8" descr="Large confetti"/>
            <p:cNvSpPr>
              <a:spLocks noChangeAspect="1"/>
            </p:cNvSpPr>
            <p:nvPr/>
          </p:nvSpPr>
          <p:spPr bwMode="auto">
            <a:xfrm>
              <a:off x="2863736" y="2394838"/>
              <a:ext cx="220128" cy="105229"/>
            </a:xfrm>
            <a:custGeom>
              <a:avLst/>
              <a:gdLst>
                <a:gd name="T0" fmla="*/ 12 w 132"/>
                <a:gd name="T1" fmla="*/ 0 h 116"/>
                <a:gd name="T2" fmla="*/ 12 w 132"/>
                <a:gd name="T3" fmla="*/ 36 h 116"/>
                <a:gd name="T4" fmla="*/ 12 w 132"/>
                <a:gd name="T5" fmla="*/ 60 h 116"/>
                <a:gd name="T6" fmla="*/ 12 w 132"/>
                <a:gd name="T7" fmla="*/ 84 h 116"/>
                <a:gd name="T8" fmla="*/ 0 w 132"/>
                <a:gd name="T9" fmla="*/ 116 h 116"/>
                <a:gd name="T10" fmla="*/ 132 w 132"/>
                <a:gd name="T11" fmla="*/ 116 h 116"/>
                <a:gd name="T12" fmla="*/ 132 w 132"/>
                <a:gd name="T13" fmla="*/ 4 h 1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2"/>
                <a:gd name="T22" fmla="*/ 0 h 116"/>
                <a:gd name="T23" fmla="*/ 132 w 132"/>
                <a:gd name="T24" fmla="*/ 116 h 1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2" h="116">
                  <a:moveTo>
                    <a:pt x="12" y="0"/>
                  </a:moveTo>
                  <a:lnTo>
                    <a:pt x="12" y="36"/>
                  </a:lnTo>
                  <a:lnTo>
                    <a:pt x="12" y="60"/>
                  </a:lnTo>
                  <a:lnTo>
                    <a:pt x="12" y="84"/>
                  </a:lnTo>
                  <a:lnTo>
                    <a:pt x="0" y="116"/>
                  </a:lnTo>
                  <a:lnTo>
                    <a:pt x="132" y="116"/>
                  </a:lnTo>
                  <a:lnTo>
                    <a:pt x="132" y="4"/>
                  </a:lnTo>
                </a:path>
              </a:pathLst>
            </a:custGeom>
            <a:pattFill prst="lgConfetti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9" name="Freeform 160"/>
            <p:cNvSpPr>
              <a:spLocks noChangeAspect="1"/>
            </p:cNvSpPr>
            <p:nvPr/>
          </p:nvSpPr>
          <p:spPr bwMode="auto">
            <a:xfrm>
              <a:off x="2897938" y="2265149"/>
              <a:ext cx="156489" cy="314406"/>
            </a:xfrm>
            <a:custGeom>
              <a:avLst/>
              <a:gdLst>
                <a:gd name="T0" fmla="*/ 0 w 80"/>
                <a:gd name="T1" fmla="*/ 0 h 712"/>
                <a:gd name="T2" fmla="*/ 72 w 80"/>
                <a:gd name="T3" fmla="*/ 3 h 712"/>
                <a:gd name="T4" fmla="*/ 122 w 80"/>
                <a:gd name="T5" fmla="*/ 12 h 712"/>
                <a:gd name="T6" fmla="*/ 0 60000 65536"/>
                <a:gd name="T7" fmla="*/ 0 60000 65536"/>
                <a:gd name="T8" fmla="*/ 0 60000 65536"/>
                <a:gd name="T9" fmla="*/ 0 w 80"/>
                <a:gd name="T10" fmla="*/ 0 h 712"/>
                <a:gd name="T11" fmla="*/ 80 w 80"/>
                <a:gd name="T12" fmla="*/ 712 h 7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0" h="712">
                  <a:moveTo>
                    <a:pt x="0" y="0"/>
                  </a:moveTo>
                  <a:cubicBezTo>
                    <a:pt x="17" y="12"/>
                    <a:pt x="35" y="25"/>
                    <a:pt x="48" y="144"/>
                  </a:cubicBezTo>
                  <a:cubicBezTo>
                    <a:pt x="61" y="263"/>
                    <a:pt x="70" y="487"/>
                    <a:pt x="80" y="712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" name="Freeform 25" descr="Dashed horizontal"/>
            <p:cNvSpPr>
              <a:spLocks/>
            </p:cNvSpPr>
            <p:nvPr/>
          </p:nvSpPr>
          <p:spPr bwMode="auto">
            <a:xfrm>
              <a:off x="3013862" y="5461953"/>
              <a:ext cx="73622" cy="333375"/>
            </a:xfrm>
            <a:custGeom>
              <a:avLst/>
              <a:gdLst>
                <a:gd name="T0" fmla="*/ 0 w 70"/>
                <a:gd name="T1" fmla="*/ 2147483647 h 128"/>
                <a:gd name="T2" fmla="*/ 2147483647 w 70"/>
                <a:gd name="T3" fmla="*/ 2147483647 h 128"/>
                <a:gd name="T4" fmla="*/ 2147483647 w 70"/>
                <a:gd name="T5" fmla="*/ 2147483647 h 128"/>
                <a:gd name="T6" fmla="*/ 2147483647 w 70"/>
                <a:gd name="T7" fmla="*/ 2147483647 h 128"/>
                <a:gd name="T8" fmla="*/ 2147483647 w 70"/>
                <a:gd name="T9" fmla="*/ 2147483647 h 128"/>
                <a:gd name="T10" fmla="*/ 2147483647 w 70"/>
                <a:gd name="T11" fmla="*/ 2147483647 h 128"/>
                <a:gd name="T12" fmla="*/ 2147483647 w 70"/>
                <a:gd name="T13" fmla="*/ 2147483647 h 128"/>
                <a:gd name="T14" fmla="*/ 2147483647 w 70"/>
                <a:gd name="T15" fmla="*/ 2147483647 h 128"/>
                <a:gd name="T16" fmla="*/ 2147483647 w 70"/>
                <a:gd name="T17" fmla="*/ 0 h 1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0"/>
                <a:gd name="T28" fmla="*/ 0 h 128"/>
                <a:gd name="T29" fmla="*/ 70 w 70"/>
                <a:gd name="T30" fmla="*/ 128 h 12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0" h="128">
                  <a:moveTo>
                    <a:pt x="0" y="4"/>
                  </a:moveTo>
                  <a:lnTo>
                    <a:pt x="14" y="12"/>
                  </a:lnTo>
                  <a:lnTo>
                    <a:pt x="10" y="28"/>
                  </a:lnTo>
                  <a:lnTo>
                    <a:pt x="20" y="42"/>
                  </a:lnTo>
                  <a:lnTo>
                    <a:pt x="18" y="68"/>
                  </a:lnTo>
                  <a:lnTo>
                    <a:pt x="16" y="102"/>
                  </a:lnTo>
                  <a:lnTo>
                    <a:pt x="16" y="128"/>
                  </a:lnTo>
                  <a:lnTo>
                    <a:pt x="70" y="128"/>
                  </a:lnTo>
                  <a:lnTo>
                    <a:pt x="70" y="0"/>
                  </a:lnTo>
                </a:path>
              </a:pathLst>
            </a:custGeom>
            <a:pattFill prst="dashHorz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58" name="Freeform 6" descr="Large confetti"/>
            <p:cNvSpPr>
              <a:spLocks noChangeAspect="1"/>
            </p:cNvSpPr>
            <p:nvPr/>
          </p:nvSpPr>
          <p:spPr bwMode="auto">
            <a:xfrm>
              <a:off x="2922112" y="3671731"/>
              <a:ext cx="161449" cy="141447"/>
            </a:xfrm>
            <a:custGeom>
              <a:avLst/>
              <a:gdLst>
                <a:gd name="T0" fmla="*/ 2147483647 w 132"/>
                <a:gd name="T1" fmla="*/ 0 h 116"/>
                <a:gd name="T2" fmla="*/ 2147483647 w 132"/>
                <a:gd name="T3" fmla="*/ 2147483647 h 116"/>
                <a:gd name="T4" fmla="*/ 2147483647 w 132"/>
                <a:gd name="T5" fmla="*/ 2147483647 h 116"/>
                <a:gd name="T6" fmla="*/ 2147483647 w 132"/>
                <a:gd name="T7" fmla="*/ 2147483647 h 116"/>
                <a:gd name="T8" fmla="*/ 0 w 132"/>
                <a:gd name="T9" fmla="*/ 2147483647 h 116"/>
                <a:gd name="T10" fmla="*/ 2147483647 w 132"/>
                <a:gd name="T11" fmla="*/ 2147483647 h 116"/>
                <a:gd name="T12" fmla="*/ 2147483647 w 132"/>
                <a:gd name="T13" fmla="*/ 2147483647 h 1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2"/>
                <a:gd name="T22" fmla="*/ 0 h 116"/>
                <a:gd name="T23" fmla="*/ 132 w 132"/>
                <a:gd name="T24" fmla="*/ 116 h 1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2" h="116">
                  <a:moveTo>
                    <a:pt x="12" y="0"/>
                  </a:moveTo>
                  <a:lnTo>
                    <a:pt x="12" y="36"/>
                  </a:lnTo>
                  <a:lnTo>
                    <a:pt x="12" y="60"/>
                  </a:lnTo>
                  <a:lnTo>
                    <a:pt x="12" y="84"/>
                  </a:lnTo>
                  <a:lnTo>
                    <a:pt x="0" y="116"/>
                  </a:lnTo>
                  <a:lnTo>
                    <a:pt x="132" y="116"/>
                  </a:lnTo>
                  <a:lnTo>
                    <a:pt x="132" y="4"/>
                  </a:lnTo>
                </a:path>
              </a:pathLst>
            </a:custGeom>
            <a:pattFill prst="lgConfetti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59" name="Freeform 17" descr="20%"/>
            <p:cNvSpPr>
              <a:spLocks noChangeAspect="1"/>
            </p:cNvSpPr>
            <p:nvPr/>
          </p:nvSpPr>
          <p:spPr bwMode="auto">
            <a:xfrm>
              <a:off x="2844960" y="3813178"/>
              <a:ext cx="238602" cy="291465"/>
            </a:xfrm>
            <a:custGeom>
              <a:avLst/>
              <a:gdLst>
                <a:gd name="T0" fmla="*/ 2147483647 w 196"/>
                <a:gd name="T1" fmla="*/ 0 h 240"/>
                <a:gd name="T2" fmla="*/ 2147483647 w 196"/>
                <a:gd name="T3" fmla="*/ 2147483647 h 240"/>
                <a:gd name="T4" fmla="*/ 2147483647 w 196"/>
                <a:gd name="T5" fmla="*/ 2147483647 h 240"/>
                <a:gd name="T6" fmla="*/ 0 w 196"/>
                <a:gd name="T7" fmla="*/ 2147483647 h 240"/>
                <a:gd name="T8" fmla="*/ 2147483647 w 196"/>
                <a:gd name="T9" fmla="*/ 2147483647 h 240"/>
                <a:gd name="T10" fmla="*/ 2147483647 w 196"/>
                <a:gd name="T11" fmla="*/ 2147483647 h 240"/>
                <a:gd name="T12" fmla="*/ 2147483647 w 196"/>
                <a:gd name="T13" fmla="*/ 2147483647 h 240"/>
                <a:gd name="T14" fmla="*/ 2147483647 w 196"/>
                <a:gd name="T15" fmla="*/ 2147483647 h 240"/>
                <a:gd name="T16" fmla="*/ 2147483647 w 196"/>
                <a:gd name="T17" fmla="*/ 2147483647 h 240"/>
                <a:gd name="T18" fmla="*/ 2147483647 w 196"/>
                <a:gd name="T19" fmla="*/ 2147483647 h 2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6"/>
                <a:gd name="T31" fmla="*/ 0 h 240"/>
                <a:gd name="T32" fmla="*/ 196 w 196"/>
                <a:gd name="T33" fmla="*/ 240 h 2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6" h="240">
                  <a:moveTo>
                    <a:pt x="56" y="0"/>
                  </a:moveTo>
                  <a:lnTo>
                    <a:pt x="8" y="32"/>
                  </a:lnTo>
                  <a:lnTo>
                    <a:pt x="16" y="76"/>
                  </a:lnTo>
                  <a:lnTo>
                    <a:pt x="0" y="124"/>
                  </a:lnTo>
                  <a:lnTo>
                    <a:pt x="4" y="156"/>
                  </a:lnTo>
                  <a:lnTo>
                    <a:pt x="28" y="184"/>
                  </a:lnTo>
                  <a:lnTo>
                    <a:pt x="28" y="224"/>
                  </a:lnTo>
                  <a:lnTo>
                    <a:pt x="52" y="240"/>
                  </a:lnTo>
                  <a:lnTo>
                    <a:pt x="196" y="240"/>
                  </a:lnTo>
                  <a:lnTo>
                    <a:pt x="196" y="4"/>
                  </a:lnTo>
                </a:path>
              </a:pathLst>
            </a:custGeom>
            <a:pattFill prst="pct20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60" name="Freeform 18" descr="Dashed horizontal"/>
            <p:cNvSpPr>
              <a:spLocks noChangeAspect="1"/>
            </p:cNvSpPr>
            <p:nvPr/>
          </p:nvSpPr>
          <p:spPr bwMode="auto">
            <a:xfrm>
              <a:off x="2903539" y="4104643"/>
              <a:ext cx="180023" cy="68580"/>
            </a:xfrm>
            <a:custGeom>
              <a:avLst/>
              <a:gdLst>
                <a:gd name="T0" fmla="*/ 0 w 148"/>
                <a:gd name="T1" fmla="*/ 0 h 56"/>
                <a:gd name="T2" fmla="*/ 0 w 148"/>
                <a:gd name="T3" fmla="*/ 2147483647 h 56"/>
                <a:gd name="T4" fmla="*/ 2147483647 w 148"/>
                <a:gd name="T5" fmla="*/ 2147483647 h 56"/>
                <a:gd name="T6" fmla="*/ 2147483647 w 148"/>
                <a:gd name="T7" fmla="*/ 2147483647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8"/>
                <a:gd name="T13" fmla="*/ 0 h 56"/>
                <a:gd name="T14" fmla="*/ 148 w 148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8" h="56">
                  <a:moveTo>
                    <a:pt x="0" y="0"/>
                  </a:moveTo>
                  <a:lnTo>
                    <a:pt x="0" y="56"/>
                  </a:lnTo>
                  <a:lnTo>
                    <a:pt x="148" y="56"/>
                  </a:lnTo>
                  <a:lnTo>
                    <a:pt x="148" y="4"/>
                  </a:lnTo>
                </a:path>
              </a:pathLst>
            </a:custGeom>
            <a:pattFill prst="dashHorz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61" name="Freeform 19" descr="20%"/>
            <p:cNvSpPr>
              <a:spLocks noChangeAspect="1"/>
            </p:cNvSpPr>
            <p:nvPr/>
          </p:nvSpPr>
          <p:spPr bwMode="auto">
            <a:xfrm>
              <a:off x="2907825" y="4606134"/>
              <a:ext cx="175737" cy="212884"/>
            </a:xfrm>
            <a:custGeom>
              <a:avLst/>
              <a:gdLst>
                <a:gd name="T0" fmla="*/ 2147483647 w 144"/>
                <a:gd name="T1" fmla="*/ 0 h 176"/>
                <a:gd name="T2" fmla="*/ 0 w 144"/>
                <a:gd name="T3" fmla="*/ 2147483647 h 176"/>
                <a:gd name="T4" fmla="*/ 2147483647 w 144"/>
                <a:gd name="T5" fmla="*/ 2147483647 h 176"/>
                <a:gd name="T6" fmla="*/ 0 w 144"/>
                <a:gd name="T7" fmla="*/ 2147483647 h 176"/>
                <a:gd name="T8" fmla="*/ 2147483647 w 144"/>
                <a:gd name="T9" fmla="*/ 2147483647 h 176"/>
                <a:gd name="T10" fmla="*/ 2147483647 w 144"/>
                <a:gd name="T11" fmla="*/ 2147483647 h 176"/>
                <a:gd name="T12" fmla="*/ 2147483647 w 144"/>
                <a:gd name="T13" fmla="*/ 2147483647 h 176"/>
                <a:gd name="T14" fmla="*/ 2147483647 w 144"/>
                <a:gd name="T15" fmla="*/ 2147483647 h 176"/>
                <a:gd name="T16" fmla="*/ 2147483647 w 144"/>
                <a:gd name="T17" fmla="*/ 2147483647 h 176"/>
                <a:gd name="T18" fmla="*/ 2147483647 w 144"/>
                <a:gd name="T19" fmla="*/ 2147483647 h 17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4"/>
                <a:gd name="T31" fmla="*/ 0 h 176"/>
                <a:gd name="T32" fmla="*/ 144 w 144"/>
                <a:gd name="T33" fmla="*/ 176 h 17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4" h="176">
                  <a:moveTo>
                    <a:pt x="36" y="0"/>
                  </a:moveTo>
                  <a:lnTo>
                    <a:pt x="0" y="8"/>
                  </a:lnTo>
                  <a:lnTo>
                    <a:pt x="12" y="56"/>
                  </a:lnTo>
                  <a:lnTo>
                    <a:pt x="0" y="80"/>
                  </a:lnTo>
                  <a:lnTo>
                    <a:pt x="4" y="104"/>
                  </a:lnTo>
                  <a:lnTo>
                    <a:pt x="28" y="120"/>
                  </a:lnTo>
                  <a:lnTo>
                    <a:pt x="24" y="156"/>
                  </a:lnTo>
                  <a:lnTo>
                    <a:pt x="48" y="176"/>
                  </a:lnTo>
                  <a:lnTo>
                    <a:pt x="144" y="176"/>
                  </a:lnTo>
                  <a:lnTo>
                    <a:pt x="144" y="4"/>
                  </a:lnTo>
                </a:path>
              </a:pathLst>
            </a:custGeom>
            <a:pattFill prst="pct20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62" name="Freeform 20" descr="Dashed horizontal"/>
            <p:cNvSpPr>
              <a:spLocks noChangeAspect="1"/>
            </p:cNvSpPr>
            <p:nvPr/>
          </p:nvSpPr>
          <p:spPr bwMode="auto">
            <a:xfrm>
              <a:off x="2946402" y="4819019"/>
              <a:ext cx="137160" cy="588646"/>
            </a:xfrm>
            <a:custGeom>
              <a:avLst/>
              <a:gdLst>
                <a:gd name="T0" fmla="*/ 0 w 112"/>
                <a:gd name="T1" fmla="*/ 0 h 484"/>
                <a:gd name="T2" fmla="*/ 2147483647 w 112"/>
                <a:gd name="T3" fmla="*/ 2147483647 h 484"/>
                <a:gd name="T4" fmla="*/ 2147483647 w 112"/>
                <a:gd name="T5" fmla="*/ 2147483647 h 484"/>
                <a:gd name="T6" fmla="*/ 2147483647 w 112"/>
                <a:gd name="T7" fmla="*/ 2147483647 h 484"/>
                <a:gd name="T8" fmla="*/ 2147483647 w 112"/>
                <a:gd name="T9" fmla="*/ 2147483647 h 484"/>
                <a:gd name="T10" fmla="*/ 2147483647 w 112"/>
                <a:gd name="T11" fmla="*/ 2147483647 h 484"/>
                <a:gd name="T12" fmla="*/ 2147483647 w 112"/>
                <a:gd name="T13" fmla="*/ 2147483647 h 484"/>
                <a:gd name="T14" fmla="*/ 2147483647 w 112"/>
                <a:gd name="T15" fmla="*/ 2147483647 h 484"/>
                <a:gd name="T16" fmla="*/ 2147483647 w 112"/>
                <a:gd name="T17" fmla="*/ 2147483647 h 484"/>
                <a:gd name="T18" fmla="*/ 2147483647 w 112"/>
                <a:gd name="T19" fmla="*/ 2147483647 h 484"/>
                <a:gd name="T20" fmla="*/ 2147483647 w 112"/>
                <a:gd name="T21" fmla="*/ 0 h 48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12"/>
                <a:gd name="T34" fmla="*/ 0 h 484"/>
                <a:gd name="T35" fmla="*/ 112 w 112"/>
                <a:gd name="T36" fmla="*/ 484 h 48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12" h="484">
                  <a:moveTo>
                    <a:pt x="0" y="0"/>
                  </a:moveTo>
                  <a:lnTo>
                    <a:pt x="28" y="48"/>
                  </a:lnTo>
                  <a:lnTo>
                    <a:pt x="24" y="136"/>
                  </a:lnTo>
                  <a:lnTo>
                    <a:pt x="16" y="208"/>
                  </a:lnTo>
                  <a:lnTo>
                    <a:pt x="20" y="276"/>
                  </a:lnTo>
                  <a:lnTo>
                    <a:pt x="32" y="336"/>
                  </a:lnTo>
                  <a:lnTo>
                    <a:pt x="20" y="372"/>
                  </a:lnTo>
                  <a:lnTo>
                    <a:pt x="24" y="416"/>
                  </a:lnTo>
                  <a:lnTo>
                    <a:pt x="32" y="484"/>
                  </a:lnTo>
                  <a:lnTo>
                    <a:pt x="112" y="484"/>
                  </a:lnTo>
                  <a:lnTo>
                    <a:pt x="112" y="0"/>
                  </a:lnTo>
                </a:path>
              </a:pathLst>
            </a:custGeom>
            <a:pattFill prst="dashHorz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63" name="Freeform 30" descr="20%"/>
            <p:cNvSpPr>
              <a:spLocks noChangeAspect="1"/>
            </p:cNvSpPr>
            <p:nvPr/>
          </p:nvSpPr>
          <p:spPr bwMode="auto">
            <a:xfrm>
              <a:off x="2864962" y="4177509"/>
              <a:ext cx="222885" cy="214313"/>
            </a:xfrm>
            <a:custGeom>
              <a:avLst/>
              <a:gdLst>
                <a:gd name="T0" fmla="*/ 2147483647 w 184"/>
                <a:gd name="T1" fmla="*/ 0 h 176"/>
                <a:gd name="T2" fmla="*/ 0 w 184"/>
                <a:gd name="T3" fmla="*/ 2147483647 h 176"/>
                <a:gd name="T4" fmla="*/ 0 w 184"/>
                <a:gd name="T5" fmla="*/ 2147483647 h 176"/>
                <a:gd name="T6" fmla="*/ 2147483647 w 184"/>
                <a:gd name="T7" fmla="*/ 2147483647 h 176"/>
                <a:gd name="T8" fmla="*/ 2147483647 w 184"/>
                <a:gd name="T9" fmla="*/ 2147483647 h 176"/>
                <a:gd name="T10" fmla="*/ 2147483647 w 184"/>
                <a:gd name="T11" fmla="*/ 2147483647 h 176"/>
                <a:gd name="T12" fmla="*/ 2147483647 w 184"/>
                <a:gd name="T13" fmla="*/ 2147483647 h 176"/>
                <a:gd name="T14" fmla="*/ 2147483647 w 184"/>
                <a:gd name="T15" fmla="*/ 2147483647 h 176"/>
                <a:gd name="T16" fmla="*/ 2147483647 w 184"/>
                <a:gd name="T17" fmla="*/ 2147483647 h 17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4"/>
                <a:gd name="T28" fmla="*/ 0 h 176"/>
                <a:gd name="T29" fmla="*/ 184 w 184"/>
                <a:gd name="T30" fmla="*/ 176 h 17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4" h="176">
                  <a:moveTo>
                    <a:pt x="32" y="0"/>
                  </a:moveTo>
                  <a:lnTo>
                    <a:pt x="0" y="20"/>
                  </a:lnTo>
                  <a:lnTo>
                    <a:pt x="0" y="56"/>
                  </a:lnTo>
                  <a:lnTo>
                    <a:pt x="24" y="104"/>
                  </a:lnTo>
                  <a:lnTo>
                    <a:pt x="52" y="96"/>
                  </a:lnTo>
                  <a:lnTo>
                    <a:pt x="56" y="144"/>
                  </a:lnTo>
                  <a:lnTo>
                    <a:pt x="76" y="172"/>
                  </a:lnTo>
                  <a:lnTo>
                    <a:pt x="184" y="176"/>
                  </a:lnTo>
                  <a:lnTo>
                    <a:pt x="184" y="4"/>
                  </a:lnTo>
                </a:path>
              </a:pathLst>
            </a:custGeom>
            <a:pattFill prst="pct20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64" name="Freeform 31" descr="Dashed horizontal"/>
            <p:cNvSpPr>
              <a:spLocks noChangeAspect="1"/>
            </p:cNvSpPr>
            <p:nvPr/>
          </p:nvSpPr>
          <p:spPr bwMode="auto">
            <a:xfrm>
              <a:off x="2962117" y="4386107"/>
              <a:ext cx="125730" cy="224314"/>
            </a:xfrm>
            <a:custGeom>
              <a:avLst/>
              <a:gdLst>
                <a:gd name="T0" fmla="*/ 2147483647 w 104"/>
                <a:gd name="T1" fmla="*/ 2147483647 h 188"/>
                <a:gd name="T2" fmla="*/ 2147483647 w 104"/>
                <a:gd name="T3" fmla="*/ 2147483647 h 188"/>
                <a:gd name="T4" fmla="*/ 2147483647 w 104"/>
                <a:gd name="T5" fmla="*/ 2147483647 h 188"/>
                <a:gd name="T6" fmla="*/ 2147483647 w 104"/>
                <a:gd name="T7" fmla="*/ 2147483647 h 188"/>
                <a:gd name="T8" fmla="*/ 0 w 104"/>
                <a:gd name="T9" fmla="*/ 2147483647 h 188"/>
                <a:gd name="T10" fmla="*/ 2147483647 w 104"/>
                <a:gd name="T11" fmla="*/ 2147483647 h 188"/>
                <a:gd name="T12" fmla="*/ 2147483647 w 104"/>
                <a:gd name="T13" fmla="*/ 0 h 18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4"/>
                <a:gd name="T22" fmla="*/ 0 h 188"/>
                <a:gd name="T23" fmla="*/ 104 w 104"/>
                <a:gd name="T24" fmla="*/ 188 h 18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4" h="188">
                  <a:moveTo>
                    <a:pt x="4" y="12"/>
                  </a:moveTo>
                  <a:lnTo>
                    <a:pt x="12" y="56"/>
                  </a:lnTo>
                  <a:lnTo>
                    <a:pt x="20" y="100"/>
                  </a:lnTo>
                  <a:lnTo>
                    <a:pt x="8" y="144"/>
                  </a:lnTo>
                  <a:lnTo>
                    <a:pt x="0" y="188"/>
                  </a:lnTo>
                  <a:lnTo>
                    <a:pt x="104" y="188"/>
                  </a:lnTo>
                  <a:lnTo>
                    <a:pt x="104" y="0"/>
                  </a:lnTo>
                </a:path>
              </a:pathLst>
            </a:custGeom>
            <a:pattFill prst="dashHorz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65" name="Freeform 32" descr="20%"/>
            <p:cNvSpPr>
              <a:spLocks noChangeAspect="1"/>
            </p:cNvSpPr>
            <p:nvPr/>
          </p:nvSpPr>
          <p:spPr bwMode="auto">
            <a:xfrm>
              <a:off x="2966404" y="5404807"/>
              <a:ext cx="118586" cy="55721"/>
            </a:xfrm>
            <a:custGeom>
              <a:avLst/>
              <a:gdLst>
                <a:gd name="T0" fmla="*/ 2147483647 w 98"/>
                <a:gd name="T1" fmla="*/ 0 h 46"/>
                <a:gd name="T2" fmla="*/ 0 w 98"/>
                <a:gd name="T3" fmla="*/ 0 h 46"/>
                <a:gd name="T4" fmla="*/ 0 w 98"/>
                <a:gd name="T5" fmla="*/ 2147483647 h 46"/>
                <a:gd name="T6" fmla="*/ 2147483647 w 98"/>
                <a:gd name="T7" fmla="*/ 2147483647 h 46"/>
                <a:gd name="T8" fmla="*/ 2147483647 w 98"/>
                <a:gd name="T9" fmla="*/ 2147483647 h 46"/>
                <a:gd name="T10" fmla="*/ 2147483647 w 98"/>
                <a:gd name="T11" fmla="*/ 2147483647 h 46"/>
                <a:gd name="T12" fmla="*/ 2147483647 w 98"/>
                <a:gd name="T13" fmla="*/ 2147483647 h 4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8"/>
                <a:gd name="T22" fmla="*/ 0 h 46"/>
                <a:gd name="T23" fmla="*/ 98 w 98"/>
                <a:gd name="T24" fmla="*/ 46 h 4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8" h="46">
                  <a:moveTo>
                    <a:pt x="14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6" y="26"/>
                  </a:lnTo>
                  <a:lnTo>
                    <a:pt x="6" y="46"/>
                  </a:lnTo>
                  <a:lnTo>
                    <a:pt x="98" y="46"/>
                  </a:lnTo>
                  <a:lnTo>
                    <a:pt x="98" y="2"/>
                  </a:lnTo>
                </a:path>
              </a:pathLst>
            </a:custGeom>
            <a:pattFill prst="pct20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66" name="Freeform 77" descr="Dashed horizontal"/>
            <p:cNvSpPr>
              <a:spLocks noChangeAspect="1"/>
            </p:cNvSpPr>
            <p:nvPr/>
          </p:nvSpPr>
          <p:spPr bwMode="auto">
            <a:xfrm>
              <a:off x="2927827" y="1767206"/>
              <a:ext cx="155734" cy="447199"/>
            </a:xfrm>
            <a:custGeom>
              <a:avLst/>
              <a:gdLst>
                <a:gd name="T0" fmla="*/ 2147483647 w 128"/>
                <a:gd name="T1" fmla="*/ 0 h 368"/>
                <a:gd name="T2" fmla="*/ 2147483647 w 128"/>
                <a:gd name="T3" fmla="*/ 2147483647 h 368"/>
                <a:gd name="T4" fmla="*/ 2147483647 w 128"/>
                <a:gd name="T5" fmla="*/ 2147483647 h 368"/>
                <a:gd name="T6" fmla="*/ 2147483647 w 128"/>
                <a:gd name="T7" fmla="*/ 2147483647 h 368"/>
                <a:gd name="T8" fmla="*/ 2147483647 w 128"/>
                <a:gd name="T9" fmla="*/ 2147483647 h 368"/>
                <a:gd name="T10" fmla="*/ 2147483647 w 128"/>
                <a:gd name="T11" fmla="*/ 2147483647 h 368"/>
                <a:gd name="T12" fmla="*/ 2147483647 w 128"/>
                <a:gd name="T13" fmla="*/ 2147483647 h 368"/>
                <a:gd name="T14" fmla="*/ 0 w 128"/>
                <a:gd name="T15" fmla="*/ 2147483647 h 368"/>
                <a:gd name="T16" fmla="*/ 2147483647 w 128"/>
                <a:gd name="T17" fmla="*/ 2147483647 h 368"/>
                <a:gd name="T18" fmla="*/ 2147483647 w 128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8"/>
                <a:gd name="T31" fmla="*/ 0 h 368"/>
                <a:gd name="T32" fmla="*/ 128 w 128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8" h="368">
                  <a:moveTo>
                    <a:pt x="28" y="0"/>
                  </a:moveTo>
                  <a:lnTo>
                    <a:pt x="32" y="64"/>
                  </a:lnTo>
                  <a:lnTo>
                    <a:pt x="20" y="132"/>
                  </a:lnTo>
                  <a:lnTo>
                    <a:pt x="36" y="192"/>
                  </a:lnTo>
                  <a:lnTo>
                    <a:pt x="36" y="232"/>
                  </a:lnTo>
                  <a:lnTo>
                    <a:pt x="40" y="264"/>
                  </a:lnTo>
                  <a:lnTo>
                    <a:pt x="12" y="308"/>
                  </a:lnTo>
                  <a:lnTo>
                    <a:pt x="0" y="368"/>
                  </a:lnTo>
                  <a:lnTo>
                    <a:pt x="128" y="368"/>
                  </a:lnTo>
                  <a:lnTo>
                    <a:pt x="128" y="0"/>
                  </a:lnTo>
                </a:path>
              </a:pathLst>
            </a:custGeom>
            <a:pattFill prst="dashHorz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68" name="Freeform 79" descr="20%"/>
            <p:cNvSpPr>
              <a:spLocks noChangeAspect="1"/>
            </p:cNvSpPr>
            <p:nvPr/>
          </p:nvSpPr>
          <p:spPr bwMode="auto">
            <a:xfrm>
              <a:off x="2927827" y="2724470"/>
              <a:ext cx="155734" cy="82868"/>
            </a:xfrm>
            <a:custGeom>
              <a:avLst/>
              <a:gdLst>
                <a:gd name="T0" fmla="*/ 0 w 128"/>
                <a:gd name="T1" fmla="*/ 0 h 68"/>
                <a:gd name="T2" fmla="*/ 0 w 128"/>
                <a:gd name="T3" fmla="*/ 2147483647 h 68"/>
                <a:gd name="T4" fmla="*/ 2147483647 w 128"/>
                <a:gd name="T5" fmla="*/ 2147483647 h 68"/>
                <a:gd name="T6" fmla="*/ 2147483647 w 128"/>
                <a:gd name="T7" fmla="*/ 2147483647 h 68"/>
                <a:gd name="T8" fmla="*/ 2147483647 w 128"/>
                <a:gd name="T9" fmla="*/ 2147483647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68"/>
                <a:gd name="T17" fmla="*/ 128 w 128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68">
                  <a:moveTo>
                    <a:pt x="0" y="0"/>
                  </a:moveTo>
                  <a:lnTo>
                    <a:pt x="0" y="28"/>
                  </a:lnTo>
                  <a:lnTo>
                    <a:pt x="24" y="68"/>
                  </a:lnTo>
                  <a:lnTo>
                    <a:pt x="128" y="68"/>
                  </a:lnTo>
                  <a:lnTo>
                    <a:pt x="128" y="4"/>
                  </a:lnTo>
                </a:path>
              </a:pathLst>
            </a:custGeom>
            <a:pattFill prst="pct20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69" name="Freeform 80" descr="Dashed horizontal"/>
            <p:cNvSpPr>
              <a:spLocks noChangeAspect="1"/>
            </p:cNvSpPr>
            <p:nvPr/>
          </p:nvSpPr>
          <p:spPr bwMode="auto">
            <a:xfrm>
              <a:off x="2970690" y="2807337"/>
              <a:ext cx="112872" cy="864394"/>
            </a:xfrm>
            <a:custGeom>
              <a:avLst/>
              <a:gdLst>
                <a:gd name="T0" fmla="*/ 0 w 92"/>
                <a:gd name="T1" fmla="*/ 2147483647 h 712"/>
                <a:gd name="T2" fmla="*/ 2147483647 w 92"/>
                <a:gd name="T3" fmla="*/ 2147483647 h 712"/>
                <a:gd name="T4" fmla="*/ 2147483647 w 92"/>
                <a:gd name="T5" fmla="*/ 2147483647 h 712"/>
                <a:gd name="T6" fmla="*/ 2147483647 w 92"/>
                <a:gd name="T7" fmla="*/ 2147483647 h 712"/>
                <a:gd name="T8" fmla="*/ 2147483647 w 92"/>
                <a:gd name="T9" fmla="*/ 2147483647 h 712"/>
                <a:gd name="T10" fmla="*/ 2147483647 w 92"/>
                <a:gd name="T11" fmla="*/ 2147483647 h 712"/>
                <a:gd name="T12" fmla="*/ 2147483647 w 92"/>
                <a:gd name="T13" fmla="*/ 2147483647 h 712"/>
                <a:gd name="T14" fmla="*/ 2147483647 w 92"/>
                <a:gd name="T15" fmla="*/ 2147483647 h 712"/>
                <a:gd name="T16" fmla="*/ 2147483647 w 92"/>
                <a:gd name="T17" fmla="*/ 2147483647 h 712"/>
                <a:gd name="T18" fmla="*/ 2147483647 w 92"/>
                <a:gd name="T19" fmla="*/ 2147483647 h 712"/>
                <a:gd name="T20" fmla="*/ 2147483647 w 92"/>
                <a:gd name="T21" fmla="*/ 2147483647 h 712"/>
                <a:gd name="T22" fmla="*/ 2147483647 w 92"/>
                <a:gd name="T23" fmla="*/ 2147483647 h 712"/>
                <a:gd name="T24" fmla="*/ 2147483647 w 92"/>
                <a:gd name="T25" fmla="*/ 0 h 71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2"/>
                <a:gd name="T40" fmla="*/ 0 h 712"/>
                <a:gd name="T41" fmla="*/ 92 w 92"/>
                <a:gd name="T42" fmla="*/ 712 h 71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2" h="712">
                  <a:moveTo>
                    <a:pt x="0" y="4"/>
                  </a:moveTo>
                  <a:lnTo>
                    <a:pt x="4" y="60"/>
                  </a:lnTo>
                  <a:lnTo>
                    <a:pt x="24" y="148"/>
                  </a:lnTo>
                  <a:lnTo>
                    <a:pt x="12" y="232"/>
                  </a:lnTo>
                  <a:lnTo>
                    <a:pt x="20" y="276"/>
                  </a:lnTo>
                  <a:lnTo>
                    <a:pt x="16" y="344"/>
                  </a:lnTo>
                  <a:lnTo>
                    <a:pt x="8" y="424"/>
                  </a:lnTo>
                  <a:lnTo>
                    <a:pt x="8" y="480"/>
                  </a:lnTo>
                  <a:lnTo>
                    <a:pt x="16" y="588"/>
                  </a:lnTo>
                  <a:lnTo>
                    <a:pt x="16" y="640"/>
                  </a:lnTo>
                  <a:lnTo>
                    <a:pt x="4" y="712"/>
                  </a:lnTo>
                  <a:lnTo>
                    <a:pt x="92" y="712"/>
                  </a:lnTo>
                  <a:lnTo>
                    <a:pt x="92" y="0"/>
                  </a:lnTo>
                </a:path>
              </a:pathLst>
            </a:custGeom>
            <a:pattFill prst="dashHorz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70" name="Freeform 85"/>
            <p:cNvSpPr>
              <a:spLocks noChangeAspect="1"/>
            </p:cNvSpPr>
            <p:nvPr/>
          </p:nvSpPr>
          <p:spPr bwMode="auto">
            <a:xfrm>
              <a:off x="2746377" y="2704467"/>
              <a:ext cx="431483" cy="42863"/>
            </a:xfrm>
            <a:custGeom>
              <a:avLst/>
              <a:gdLst>
                <a:gd name="T0" fmla="*/ 0 w 820"/>
                <a:gd name="T1" fmla="*/ 0 h 144"/>
                <a:gd name="T2" fmla="*/ 2147483647 w 820"/>
                <a:gd name="T3" fmla="*/ 2147483647 h 144"/>
                <a:gd name="T4" fmla="*/ 2147483647 w 820"/>
                <a:gd name="T5" fmla="*/ 287236589 h 144"/>
                <a:gd name="T6" fmla="*/ 2147483647 w 820"/>
                <a:gd name="T7" fmla="*/ 2147483647 h 144"/>
                <a:gd name="T8" fmla="*/ 2147483647 w 820"/>
                <a:gd name="T9" fmla="*/ 143618129 h 144"/>
                <a:gd name="T10" fmla="*/ 2147483647 w 820"/>
                <a:gd name="T11" fmla="*/ 2147483647 h 144"/>
                <a:gd name="T12" fmla="*/ 2147483647 w 820"/>
                <a:gd name="T13" fmla="*/ 430854759 h 1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0"/>
                <a:gd name="T22" fmla="*/ 0 h 144"/>
                <a:gd name="T23" fmla="*/ 820 w 820"/>
                <a:gd name="T24" fmla="*/ 144 h 14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0" h="144">
                  <a:moveTo>
                    <a:pt x="0" y="0"/>
                  </a:moveTo>
                  <a:lnTo>
                    <a:pt x="164" y="144"/>
                  </a:lnTo>
                  <a:lnTo>
                    <a:pt x="292" y="8"/>
                  </a:lnTo>
                  <a:lnTo>
                    <a:pt x="428" y="136"/>
                  </a:lnTo>
                  <a:lnTo>
                    <a:pt x="548" y="4"/>
                  </a:lnTo>
                  <a:lnTo>
                    <a:pt x="680" y="140"/>
                  </a:lnTo>
                  <a:lnTo>
                    <a:pt x="820" y="12"/>
                  </a:ln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71" name="Freeform 86"/>
            <p:cNvSpPr>
              <a:spLocks noChangeAspect="1"/>
            </p:cNvSpPr>
            <p:nvPr/>
          </p:nvSpPr>
          <p:spPr bwMode="auto">
            <a:xfrm>
              <a:off x="2746377" y="2204404"/>
              <a:ext cx="431483" cy="42863"/>
            </a:xfrm>
            <a:custGeom>
              <a:avLst/>
              <a:gdLst>
                <a:gd name="T0" fmla="*/ 0 w 820"/>
                <a:gd name="T1" fmla="*/ 0 h 144"/>
                <a:gd name="T2" fmla="*/ 2147483647 w 820"/>
                <a:gd name="T3" fmla="*/ 2147483647 h 144"/>
                <a:gd name="T4" fmla="*/ 2147483647 w 820"/>
                <a:gd name="T5" fmla="*/ 287236589 h 144"/>
                <a:gd name="T6" fmla="*/ 2147483647 w 820"/>
                <a:gd name="T7" fmla="*/ 2147483647 h 144"/>
                <a:gd name="T8" fmla="*/ 2147483647 w 820"/>
                <a:gd name="T9" fmla="*/ 143618129 h 144"/>
                <a:gd name="T10" fmla="*/ 2147483647 w 820"/>
                <a:gd name="T11" fmla="*/ 2147483647 h 144"/>
                <a:gd name="T12" fmla="*/ 2147483647 w 820"/>
                <a:gd name="T13" fmla="*/ 430854759 h 1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0"/>
                <a:gd name="T22" fmla="*/ 0 h 144"/>
                <a:gd name="T23" fmla="*/ 820 w 820"/>
                <a:gd name="T24" fmla="*/ 144 h 14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0" h="144">
                  <a:moveTo>
                    <a:pt x="0" y="0"/>
                  </a:moveTo>
                  <a:lnTo>
                    <a:pt x="164" y="144"/>
                  </a:lnTo>
                  <a:lnTo>
                    <a:pt x="292" y="8"/>
                  </a:lnTo>
                  <a:lnTo>
                    <a:pt x="428" y="136"/>
                  </a:lnTo>
                  <a:lnTo>
                    <a:pt x="548" y="4"/>
                  </a:lnTo>
                  <a:lnTo>
                    <a:pt x="680" y="140"/>
                  </a:lnTo>
                  <a:lnTo>
                    <a:pt x="820" y="12"/>
                  </a:ln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72" name="WordArt 91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2730660" y="1404303"/>
              <a:ext cx="582930" cy="1714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20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C0C0C0"/>
                  </a:solidFill>
                  <a:latin typeface="+mn-lt"/>
                </a:rPr>
                <a:t>Well B</a:t>
              </a:r>
            </a:p>
          </p:txBody>
        </p:sp>
        <p:sp>
          <p:nvSpPr>
            <p:cNvPr id="273" name="Text Box 97"/>
            <p:cNvSpPr txBox="1">
              <a:spLocks noChangeAspect="1" noChangeArrowheads="1"/>
            </p:cNvSpPr>
            <p:nvPr/>
          </p:nvSpPr>
          <p:spPr bwMode="auto">
            <a:xfrm>
              <a:off x="2890680" y="1577182"/>
              <a:ext cx="38343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1">
                  <a:latin typeface="+mn-lt"/>
                  <a:cs typeface="Arial" charset="0"/>
                </a:rPr>
                <a:t>SP</a:t>
              </a:r>
            </a:p>
          </p:txBody>
        </p:sp>
        <p:sp>
          <p:nvSpPr>
            <p:cNvPr id="274" name="Freeform 111"/>
            <p:cNvSpPr>
              <a:spLocks noChangeAspect="1"/>
            </p:cNvSpPr>
            <p:nvPr/>
          </p:nvSpPr>
          <p:spPr bwMode="auto">
            <a:xfrm>
              <a:off x="2803527" y="3658873"/>
              <a:ext cx="431483" cy="42863"/>
            </a:xfrm>
            <a:custGeom>
              <a:avLst/>
              <a:gdLst>
                <a:gd name="T0" fmla="*/ 0 w 820"/>
                <a:gd name="T1" fmla="*/ 0 h 144"/>
                <a:gd name="T2" fmla="*/ 2147483647 w 820"/>
                <a:gd name="T3" fmla="*/ 2147483647 h 144"/>
                <a:gd name="T4" fmla="*/ 2147483647 w 820"/>
                <a:gd name="T5" fmla="*/ 287236589 h 144"/>
                <a:gd name="T6" fmla="*/ 2147483647 w 820"/>
                <a:gd name="T7" fmla="*/ 2147483647 h 144"/>
                <a:gd name="T8" fmla="*/ 2147483647 w 820"/>
                <a:gd name="T9" fmla="*/ 143618129 h 144"/>
                <a:gd name="T10" fmla="*/ 2147483647 w 820"/>
                <a:gd name="T11" fmla="*/ 2147483647 h 144"/>
                <a:gd name="T12" fmla="*/ 2147483647 w 820"/>
                <a:gd name="T13" fmla="*/ 430854759 h 1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0"/>
                <a:gd name="T22" fmla="*/ 0 h 144"/>
                <a:gd name="T23" fmla="*/ 820 w 820"/>
                <a:gd name="T24" fmla="*/ 144 h 14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0" h="144">
                  <a:moveTo>
                    <a:pt x="0" y="0"/>
                  </a:moveTo>
                  <a:lnTo>
                    <a:pt x="164" y="144"/>
                  </a:lnTo>
                  <a:lnTo>
                    <a:pt x="292" y="8"/>
                  </a:lnTo>
                  <a:lnTo>
                    <a:pt x="428" y="136"/>
                  </a:lnTo>
                  <a:lnTo>
                    <a:pt x="548" y="4"/>
                  </a:lnTo>
                  <a:lnTo>
                    <a:pt x="680" y="140"/>
                  </a:lnTo>
                  <a:lnTo>
                    <a:pt x="820" y="12"/>
                  </a:ln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76" name="Freeform 134"/>
            <p:cNvSpPr>
              <a:spLocks noChangeAspect="1"/>
            </p:cNvSpPr>
            <p:nvPr/>
          </p:nvSpPr>
          <p:spPr bwMode="auto">
            <a:xfrm>
              <a:off x="2966404" y="5403378"/>
              <a:ext cx="117158" cy="325755"/>
            </a:xfrm>
            <a:custGeom>
              <a:avLst/>
              <a:gdLst>
                <a:gd name="T0" fmla="*/ 0 w 80"/>
                <a:gd name="T1" fmla="*/ 0 h 712"/>
                <a:gd name="T2" fmla="*/ 2147483647 w 80"/>
                <a:gd name="T3" fmla="*/ 2147483647 h 712"/>
                <a:gd name="T4" fmla="*/ 2147483647 w 80"/>
                <a:gd name="T5" fmla="*/ 2147483647 h 712"/>
                <a:gd name="T6" fmla="*/ 0 60000 65536"/>
                <a:gd name="T7" fmla="*/ 0 60000 65536"/>
                <a:gd name="T8" fmla="*/ 0 60000 65536"/>
                <a:gd name="T9" fmla="*/ 0 w 80"/>
                <a:gd name="T10" fmla="*/ 0 h 712"/>
                <a:gd name="T11" fmla="*/ 80 w 80"/>
                <a:gd name="T12" fmla="*/ 712 h 7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0" h="712">
                  <a:moveTo>
                    <a:pt x="0" y="0"/>
                  </a:moveTo>
                  <a:cubicBezTo>
                    <a:pt x="17" y="12"/>
                    <a:pt x="35" y="25"/>
                    <a:pt x="48" y="144"/>
                  </a:cubicBezTo>
                  <a:cubicBezTo>
                    <a:pt x="61" y="263"/>
                    <a:pt x="70" y="487"/>
                    <a:pt x="80" y="712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77" name="Freeform 135"/>
            <p:cNvSpPr>
              <a:spLocks noChangeAspect="1"/>
            </p:cNvSpPr>
            <p:nvPr/>
          </p:nvSpPr>
          <p:spPr bwMode="auto">
            <a:xfrm>
              <a:off x="2937829" y="3823179"/>
              <a:ext cx="145733" cy="360045"/>
            </a:xfrm>
            <a:custGeom>
              <a:avLst/>
              <a:gdLst>
                <a:gd name="T0" fmla="*/ 0 w 80"/>
                <a:gd name="T1" fmla="*/ 0 h 712"/>
                <a:gd name="T2" fmla="*/ 2147483647 w 80"/>
                <a:gd name="T3" fmla="*/ 2147483647 h 712"/>
                <a:gd name="T4" fmla="*/ 2147483647 w 80"/>
                <a:gd name="T5" fmla="*/ 2147483647 h 712"/>
                <a:gd name="T6" fmla="*/ 0 60000 65536"/>
                <a:gd name="T7" fmla="*/ 0 60000 65536"/>
                <a:gd name="T8" fmla="*/ 0 60000 65536"/>
                <a:gd name="T9" fmla="*/ 0 w 80"/>
                <a:gd name="T10" fmla="*/ 0 h 712"/>
                <a:gd name="T11" fmla="*/ 80 w 80"/>
                <a:gd name="T12" fmla="*/ 712 h 7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0" h="712">
                  <a:moveTo>
                    <a:pt x="0" y="0"/>
                  </a:moveTo>
                  <a:cubicBezTo>
                    <a:pt x="17" y="12"/>
                    <a:pt x="35" y="25"/>
                    <a:pt x="48" y="144"/>
                  </a:cubicBezTo>
                  <a:cubicBezTo>
                    <a:pt x="61" y="263"/>
                    <a:pt x="70" y="487"/>
                    <a:pt x="80" y="712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78" name="Freeform 136"/>
            <p:cNvSpPr>
              <a:spLocks noChangeAspect="1"/>
            </p:cNvSpPr>
            <p:nvPr/>
          </p:nvSpPr>
          <p:spPr bwMode="auto">
            <a:xfrm>
              <a:off x="2922112" y="4187511"/>
              <a:ext cx="161449" cy="418624"/>
            </a:xfrm>
            <a:custGeom>
              <a:avLst/>
              <a:gdLst>
                <a:gd name="T0" fmla="*/ 0 w 80"/>
                <a:gd name="T1" fmla="*/ 0 h 712"/>
                <a:gd name="T2" fmla="*/ 2147483647 w 80"/>
                <a:gd name="T3" fmla="*/ 2147483647 h 712"/>
                <a:gd name="T4" fmla="*/ 2147483647 w 80"/>
                <a:gd name="T5" fmla="*/ 2147483647 h 712"/>
                <a:gd name="T6" fmla="*/ 0 60000 65536"/>
                <a:gd name="T7" fmla="*/ 0 60000 65536"/>
                <a:gd name="T8" fmla="*/ 0 60000 65536"/>
                <a:gd name="T9" fmla="*/ 0 w 80"/>
                <a:gd name="T10" fmla="*/ 0 h 712"/>
                <a:gd name="T11" fmla="*/ 80 w 80"/>
                <a:gd name="T12" fmla="*/ 712 h 7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0" h="712">
                  <a:moveTo>
                    <a:pt x="0" y="0"/>
                  </a:moveTo>
                  <a:cubicBezTo>
                    <a:pt x="17" y="12"/>
                    <a:pt x="35" y="25"/>
                    <a:pt x="48" y="144"/>
                  </a:cubicBezTo>
                  <a:cubicBezTo>
                    <a:pt x="61" y="263"/>
                    <a:pt x="70" y="487"/>
                    <a:pt x="80" y="712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79" name="Freeform 137"/>
            <p:cNvSpPr>
              <a:spLocks noChangeAspect="1"/>
            </p:cNvSpPr>
            <p:nvPr/>
          </p:nvSpPr>
          <p:spPr bwMode="auto">
            <a:xfrm>
              <a:off x="2907825" y="4624709"/>
              <a:ext cx="175737" cy="772954"/>
            </a:xfrm>
            <a:custGeom>
              <a:avLst/>
              <a:gdLst>
                <a:gd name="T0" fmla="*/ 0 w 80"/>
                <a:gd name="T1" fmla="*/ 0 h 712"/>
                <a:gd name="T2" fmla="*/ 2147483647 w 80"/>
                <a:gd name="T3" fmla="*/ 2147483647 h 712"/>
                <a:gd name="T4" fmla="*/ 2147483647 w 80"/>
                <a:gd name="T5" fmla="*/ 2147483647 h 712"/>
                <a:gd name="T6" fmla="*/ 0 60000 65536"/>
                <a:gd name="T7" fmla="*/ 0 60000 65536"/>
                <a:gd name="T8" fmla="*/ 0 60000 65536"/>
                <a:gd name="T9" fmla="*/ 0 w 80"/>
                <a:gd name="T10" fmla="*/ 0 h 712"/>
                <a:gd name="T11" fmla="*/ 80 w 80"/>
                <a:gd name="T12" fmla="*/ 712 h 7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0" h="712">
                  <a:moveTo>
                    <a:pt x="0" y="0"/>
                  </a:moveTo>
                  <a:cubicBezTo>
                    <a:pt x="17" y="12"/>
                    <a:pt x="35" y="25"/>
                    <a:pt x="48" y="144"/>
                  </a:cubicBezTo>
                  <a:cubicBezTo>
                    <a:pt x="61" y="263"/>
                    <a:pt x="70" y="487"/>
                    <a:pt x="80" y="712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80" name="Freeform 138"/>
            <p:cNvSpPr>
              <a:spLocks noChangeAspect="1"/>
            </p:cNvSpPr>
            <p:nvPr/>
          </p:nvSpPr>
          <p:spPr bwMode="auto">
            <a:xfrm>
              <a:off x="2946402" y="2764475"/>
              <a:ext cx="130016" cy="135731"/>
            </a:xfrm>
            <a:custGeom>
              <a:avLst/>
              <a:gdLst>
                <a:gd name="T0" fmla="*/ 0 w 80"/>
                <a:gd name="T1" fmla="*/ 0 h 712"/>
                <a:gd name="T2" fmla="*/ 2147483647 w 80"/>
                <a:gd name="T3" fmla="*/ 1372298496 h 712"/>
                <a:gd name="T4" fmla="*/ 2147483647 w 80"/>
                <a:gd name="T5" fmla="*/ 2147483647 h 712"/>
                <a:gd name="T6" fmla="*/ 0 60000 65536"/>
                <a:gd name="T7" fmla="*/ 0 60000 65536"/>
                <a:gd name="T8" fmla="*/ 0 60000 65536"/>
                <a:gd name="T9" fmla="*/ 0 w 80"/>
                <a:gd name="T10" fmla="*/ 0 h 712"/>
                <a:gd name="T11" fmla="*/ 80 w 80"/>
                <a:gd name="T12" fmla="*/ 712 h 7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0" h="712">
                  <a:moveTo>
                    <a:pt x="0" y="0"/>
                  </a:moveTo>
                  <a:cubicBezTo>
                    <a:pt x="17" y="12"/>
                    <a:pt x="35" y="25"/>
                    <a:pt x="48" y="144"/>
                  </a:cubicBezTo>
                  <a:cubicBezTo>
                    <a:pt x="61" y="263"/>
                    <a:pt x="70" y="487"/>
                    <a:pt x="80" y="712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</p:grpSp>
      <p:grpSp>
        <p:nvGrpSpPr>
          <p:cNvPr id="333" name="Group 332"/>
          <p:cNvGrpSpPr/>
          <p:nvPr/>
        </p:nvGrpSpPr>
        <p:grpSpPr>
          <a:xfrm>
            <a:off x="1523367" y="1404303"/>
            <a:ext cx="584358" cy="4329117"/>
            <a:chOff x="1523367" y="1404303"/>
            <a:chExt cx="584358" cy="4329117"/>
          </a:xfrm>
        </p:grpSpPr>
        <p:sp>
          <p:nvSpPr>
            <p:cNvPr id="305" name="Freeform 84" descr="40%"/>
            <p:cNvSpPr>
              <a:spLocks noChangeAspect="1"/>
            </p:cNvSpPr>
            <p:nvPr/>
          </p:nvSpPr>
          <p:spPr bwMode="auto">
            <a:xfrm>
              <a:off x="1620786" y="2228536"/>
              <a:ext cx="232424" cy="344749"/>
            </a:xfrm>
            <a:custGeom>
              <a:avLst/>
              <a:gdLst>
                <a:gd name="T0" fmla="*/ 44 w 184"/>
                <a:gd name="T1" fmla="*/ 0 h 404"/>
                <a:gd name="T2" fmla="*/ 20 w 184"/>
                <a:gd name="T3" fmla="*/ 52 h 404"/>
                <a:gd name="T4" fmla="*/ 12 w 184"/>
                <a:gd name="T5" fmla="*/ 100 h 404"/>
                <a:gd name="T6" fmla="*/ 24 w 184"/>
                <a:gd name="T7" fmla="*/ 172 h 404"/>
                <a:gd name="T8" fmla="*/ 4 w 184"/>
                <a:gd name="T9" fmla="*/ 212 h 404"/>
                <a:gd name="T10" fmla="*/ 8 w 184"/>
                <a:gd name="T11" fmla="*/ 252 h 404"/>
                <a:gd name="T12" fmla="*/ 0 w 184"/>
                <a:gd name="T13" fmla="*/ 296 h 404"/>
                <a:gd name="T14" fmla="*/ 12 w 184"/>
                <a:gd name="T15" fmla="*/ 332 h 404"/>
                <a:gd name="T16" fmla="*/ 12 w 184"/>
                <a:gd name="T17" fmla="*/ 364 h 404"/>
                <a:gd name="T18" fmla="*/ 20 w 184"/>
                <a:gd name="T19" fmla="*/ 404 h 404"/>
                <a:gd name="T20" fmla="*/ 184 w 184"/>
                <a:gd name="T21" fmla="*/ 404 h 404"/>
                <a:gd name="T22" fmla="*/ 184 w 184"/>
                <a:gd name="T23" fmla="*/ 12 h 40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84"/>
                <a:gd name="T37" fmla="*/ 0 h 404"/>
                <a:gd name="T38" fmla="*/ 184 w 184"/>
                <a:gd name="T39" fmla="*/ 404 h 40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84" h="404">
                  <a:moveTo>
                    <a:pt x="44" y="0"/>
                  </a:moveTo>
                  <a:lnTo>
                    <a:pt x="20" y="52"/>
                  </a:lnTo>
                  <a:lnTo>
                    <a:pt x="12" y="100"/>
                  </a:lnTo>
                  <a:lnTo>
                    <a:pt x="24" y="172"/>
                  </a:lnTo>
                  <a:lnTo>
                    <a:pt x="4" y="212"/>
                  </a:lnTo>
                  <a:lnTo>
                    <a:pt x="8" y="252"/>
                  </a:lnTo>
                  <a:lnTo>
                    <a:pt x="0" y="296"/>
                  </a:lnTo>
                  <a:lnTo>
                    <a:pt x="12" y="332"/>
                  </a:lnTo>
                  <a:lnTo>
                    <a:pt x="12" y="364"/>
                  </a:lnTo>
                  <a:lnTo>
                    <a:pt x="20" y="404"/>
                  </a:lnTo>
                  <a:lnTo>
                    <a:pt x="184" y="404"/>
                  </a:lnTo>
                  <a:lnTo>
                    <a:pt x="184" y="12"/>
                  </a:lnTo>
                </a:path>
              </a:pathLst>
            </a:custGeom>
            <a:pattFill prst="pct40">
              <a:fgClr>
                <a:schemeClr val="tx1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6" name="Freeform 8" descr="Large confetti"/>
            <p:cNvSpPr>
              <a:spLocks noChangeAspect="1"/>
            </p:cNvSpPr>
            <p:nvPr/>
          </p:nvSpPr>
          <p:spPr bwMode="auto">
            <a:xfrm>
              <a:off x="1655371" y="2573285"/>
              <a:ext cx="193402" cy="137273"/>
            </a:xfrm>
            <a:custGeom>
              <a:avLst/>
              <a:gdLst>
                <a:gd name="T0" fmla="*/ 12 w 132"/>
                <a:gd name="T1" fmla="*/ 0 h 116"/>
                <a:gd name="T2" fmla="*/ 12 w 132"/>
                <a:gd name="T3" fmla="*/ 36 h 116"/>
                <a:gd name="T4" fmla="*/ 12 w 132"/>
                <a:gd name="T5" fmla="*/ 60 h 116"/>
                <a:gd name="T6" fmla="*/ 12 w 132"/>
                <a:gd name="T7" fmla="*/ 84 h 116"/>
                <a:gd name="T8" fmla="*/ 0 w 132"/>
                <a:gd name="T9" fmla="*/ 116 h 116"/>
                <a:gd name="T10" fmla="*/ 132 w 132"/>
                <a:gd name="T11" fmla="*/ 116 h 116"/>
                <a:gd name="T12" fmla="*/ 132 w 132"/>
                <a:gd name="T13" fmla="*/ 4 h 1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2"/>
                <a:gd name="T22" fmla="*/ 0 h 116"/>
                <a:gd name="T23" fmla="*/ 132 w 132"/>
                <a:gd name="T24" fmla="*/ 116 h 1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2" h="116">
                  <a:moveTo>
                    <a:pt x="12" y="0"/>
                  </a:moveTo>
                  <a:lnTo>
                    <a:pt x="12" y="36"/>
                  </a:lnTo>
                  <a:lnTo>
                    <a:pt x="12" y="60"/>
                  </a:lnTo>
                  <a:lnTo>
                    <a:pt x="12" y="84"/>
                  </a:lnTo>
                  <a:lnTo>
                    <a:pt x="0" y="116"/>
                  </a:lnTo>
                  <a:lnTo>
                    <a:pt x="132" y="116"/>
                  </a:lnTo>
                  <a:lnTo>
                    <a:pt x="132" y="4"/>
                  </a:lnTo>
                </a:path>
              </a:pathLst>
            </a:custGeom>
            <a:pattFill prst="lgConfetti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" name="Freeform 85" descr="20%"/>
            <p:cNvSpPr>
              <a:spLocks noChangeAspect="1"/>
            </p:cNvSpPr>
            <p:nvPr/>
          </p:nvSpPr>
          <p:spPr bwMode="auto">
            <a:xfrm>
              <a:off x="1639294" y="2724423"/>
              <a:ext cx="213916" cy="102095"/>
            </a:xfrm>
            <a:custGeom>
              <a:avLst/>
              <a:gdLst>
                <a:gd name="T0" fmla="*/ 4 w 176"/>
                <a:gd name="T1" fmla="*/ 0 h 84"/>
                <a:gd name="T2" fmla="*/ 0 w 176"/>
                <a:gd name="T3" fmla="*/ 32 h 84"/>
                <a:gd name="T4" fmla="*/ 20 w 176"/>
                <a:gd name="T5" fmla="*/ 60 h 84"/>
                <a:gd name="T6" fmla="*/ 32 w 176"/>
                <a:gd name="T7" fmla="*/ 84 h 84"/>
                <a:gd name="T8" fmla="*/ 176 w 176"/>
                <a:gd name="T9" fmla="*/ 84 h 84"/>
                <a:gd name="T10" fmla="*/ 176 w 176"/>
                <a:gd name="T11" fmla="*/ 8 h 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6"/>
                <a:gd name="T19" fmla="*/ 0 h 84"/>
                <a:gd name="T20" fmla="*/ 176 w 176"/>
                <a:gd name="T21" fmla="*/ 84 h 8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6" h="84">
                  <a:moveTo>
                    <a:pt x="4" y="0"/>
                  </a:moveTo>
                  <a:lnTo>
                    <a:pt x="0" y="32"/>
                  </a:lnTo>
                  <a:lnTo>
                    <a:pt x="20" y="60"/>
                  </a:lnTo>
                  <a:lnTo>
                    <a:pt x="32" y="84"/>
                  </a:lnTo>
                  <a:lnTo>
                    <a:pt x="176" y="84"/>
                  </a:lnTo>
                  <a:lnTo>
                    <a:pt x="176" y="8"/>
                  </a:lnTo>
                </a:path>
              </a:pathLst>
            </a:custGeom>
            <a:pattFill prst="pct20">
              <a:fgClr>
                <a:schemeClr val="tx1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" name="Freeform 93"/>
            <p:cNvSpPr>
              <a:spLocks noChangeAspect="1"/>
            </p:cNvSpPr>
            <p:nvPr/>
          </p:nvSpPr>
          <p:spPr bwMode="auto">
            <a:xfrm>
              <a:off x="1554214" y="2690392"/>
              <a:ext cx="431478" cy="42539"/>
            </a:xfrm>
            <a:custGeom>
              <a:avLst/>
              <a:gdLst>
                <a:gd name="T0" fmla="*/ 0 w 820"/>
                <a:gd name="T1" fmla="*/ 0 h 144"/>
                <a:gd name="T2" fmla="*/ 13 w 820"/>
                <a:gd name="T3" fmla="*/ 2 h 144"/>
                <a:gd name="T4" fmla="*/ 24 w 820"/>
                <a:gd name="T5" fmla="*/ 0 h 144"/>
                <a:gd name="T6" fmla="*/ 35 w 820"/>
                <a:gd name="T7" fmla="*/ 2 h 144"/>
                <a:gd name="T8" fmla="*/ 45 w 820"/>
                <a:gd name="T9" fmla="*/ 0 h 144"/>
                <a:gd name="T10" fmla="*/ 55 w 820"/>
                <a:gd name="T11" fmla="*/ 2 h 144"/>
                <a:gd name="T12" fmla="*/ 67 w 820"/>
                <a:gd name="T13" fmla="*/ 0 h 1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0"/>
                <a:gd name="T22" fmla="*/ 0 h 144"/>
                <a:gd name="T23" fmla="*/ 820 w 820"/>
                <a:gd name="T24" fmla="*/ 144 h 14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0" h="144">
                  <a:moveTo>
                    <a:pt x="0" y="0"/>
                  </a:moveTo>
                  <a:lnTo>
                    <a:pt x="164" y="144"/>
                  </a:lnTo>
                  <a:lnTo>
                    <a:pt x="292" y="8"/>
                  </a:lnTo>
                  <a:lnTo>
                    <a:pt x="428" y="136"/>
                  </a:lnTo>
                  <a:lnTo>
                    <a:pt x="548" y="4"/>
                  </a:lnTo>
                  <a:lnTo>
                    <a:pt x="680" y="140"/>
                  </a:lnTo>
                  <a:lnTo>
                    <a:pt x="820" y="12"/>
                  </a:ln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" name="Freeform 94"/>
            <p:cNvSpPr>
              <a:spLocks noChangeAspect="1"/>
            </p:cNvSpPr>
            <p:nvPr/>
          </p:nvSpPr>
          <p:spPr bwMode="auto">
            <a:xfrm>
              <a:off x="1554214" y="2204227"/>
              <a:ext cx="431478" cy="42539"/>
            </a:xfrm>
            <a:custGeom>
              <a:avLst/>
              <a:gdLst>
                <a:gd name="T0" fmla="*/ 0 w 820"/>
                <a:gd name="T1" fmla="*/ 0 h 144"/>
                <a:gd name="T2" fmla="*/ 13 w 820"/>
                <a:gd name="T3" fmla="*/ 2 h 144"/>
                <a:gd name="T4" fmla="*/ 24 w 820"/>
                <a:gd name="T5" fmla="*/ 0 h 144"/>
                <a:gd name="T6" fmla="*/ 35 w 820"/>
                <a:gd name="T7" fmla="*/ 2 h 144"/>
                <a:gd name="T8" fmla="*/ 45 w 820"/>
                <a:gd name="T9" fmla="*/ 0 h 144"/>
                <a:gd name="T10" fmla="*/ 55 w 820"/>
                <a:gd name="T11" fmla="*/ 2 h 144"/>
                <a:gd name="T12" fmla="*/ 67 w 820"/>
                <a:gd name="T13" fmla="*/ 0 h 1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0"/>
                <a:gd name="T22" fmla="*/ 0 h 144"/>
                <a:gd name="T23" fmla="*/ 820 w 820"/>
                <a:gd name="T24" fmla="*/ 144 h 14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0" h="144">
                  <a:moveTo>
                    <a:pt x="0" y="0"/>
                  </a:moveTo>
                  <a:lnTo>
                    <a:pt x="164" y="144"/>
                  </a:lnTo>
                  <a:lnTo>
                    <a:pt x="292" y="8"/>
                  </a:lnTo>
                  <a:lnTo>
                    <a:pt x="428" y="136"/>
                  </a:lnTo>
                  <a:lnTo>
                    <a:pt x="548" y="4"/>
                  </a:lnTo>
                  <a:lnTo>
                    <a:pt x="680" y="140"/>
                  </a:lnTo>
                  <a:lnTo>
                    <a:pt x="820" y="12"/>
                  </a:ln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7" name="Freeform 8" descr="Large confetti"/>
            <p:cNvSpPr>
              <a:spLocks noChangeAspect="1"/>
            </p:cNvSpPr>
            <p:nvPr/>
          </p:nvSpPr>
          <p:spPr bwMode="auto">
            <a:xfrm flipV="1">
              <a:off x="1613831" y="2462314"/>
              <a:ext cx="238185" cy="113861"/>
            </a:xfrm>
            <a:custGeom>
              <a:avLst/>
              <a:gdLst>
                <a:gd name="T0" fmla="*/ 12 w 132"/>
                <a:gd name="T1" fmla="*/ 0 h 116"/>
                <a:gd name="T2" fmla="*/ 12 w 132"/>
                <a:gd name="T3" fmla="*/ 36 h 116"/>
                <a:gd name="T4" fmla="*/ 12 w 132"/>
                <a:gd name="T5" fmla="*/ 60 h 116"/>
                <a:gd name="T6" fmla="*/ 12 w 132"/>
                <a:gd name="T7" fmla="*/ 84 h 116"/>
                <a:gd name="T8" fmla="*/ 0 w 132"/>
                <a:gd name="T9" fmla="*/ 116 h 116"/>
                <a:gd name="T10" fmla="*/ 132 w 132"/>
                <a:gd name="T11" fmla="*/ 116 h 116"/>
                <a:gd name="T12" fmla="*/ 132 w 132"/>
                <a:gd name="T13" fmla="*/ 4 h 1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2"/>
                <a:gd name="T22" fmla="*/ 0 h 116"/>
                <a:gd name="T23" fmla="*/ 132 w 132"/>
                <a:gd name="T24" fmla="*/ 116 h 1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2" h="116">
                  <a:moveTo>
                    <a:pt x="12" y="0"/>
                  </a:moveTo>
                  <a:lnTo>
                    <a:pt x="12" y="36"/>
                  </a:lnTo>
                  <a:lnTo>
                    <a:pt x="12" y="60"/>
                  </a:lnTo>
                  <a:lnTo>
                    <a:pt x="12" y="84"/>
                  </a:lnTo>
                  <a:lnTo>
                    <a:pt x="0" y="116"/>
                  </a:lnTo>
                  <a:lnTo>
                    <a:pt x="132" y="116"/>
                  </a:lnTo>
                  <a:lnTo>
                    <a:pt x="132" y="4"/>
                  </a:lnTo>
                </a:path>
              </a:pathLst>
            </a:custGeom>
            <a:pattFill prst="lgConfetti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cxnSp>
          <p:nvCxnSpPr>
            <p:cNvPr id="328" name="Straight Connector 327"/>
            <p:cNvCxnSpPr>
              <a:endCxn id="305" idx="10"/>
            </p:cNvCxnSpPr>
            <p:nvPr/>
          </p:nvCxnSpPr>
          <p:spPr bwMode="auto">
            <a:xfrm flipV="1">
              <a:off x="1634916" y="2573285"/>
              <a:ext cx="218294" cy="103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82" name="Freeform 4" descr="Large confetti"/>
            <p:cNvSpPr>
              <a:spLocks noChangeAspect="1"/>
            </p:cNvSpPr>
            <p:nvPr/>
          </p:nvSpPr>
          <p:spPr bwMode="auto">
            <a:xfrm>
              <a:off x="1659097" y="3643156"/>
              <a:ext cx="194310" cy="184309"/>
            </a:xfrm>
            <a:custGeom>
              <a:avLst/>
              <a:gdLst>
                <a:gd name="T0" fmla="*/ 2147483647 w 152"/>
                <a:gd name="T1" fmla="*/ 0 h 152"/>
                <a:gd name="T2" fmla="*/ 2147483647 w 152"/>
                <a:gd name="T3" fmla="*/ 2147483647 h 152"/>
                <a:gd name="T4" fmla="*/ 2147483647 w 152"/>
                <a:gd name="T5" fmla="*/ 2147483647 h 152"/>
                <a:gd name="T6" fmla="*/ 2147483647 w 152"/>
                <a:gd name="T7" fmla="*/ 2147483647 h 152"/>
                <a:gd name="T8" fmla="*/ 2147483647 w 152"/>
                <a:gd name="T9" fmla="*/ 2147483647 h 152"/>
                <a:gd name="T10" fmla="*/ 2147483647 w 152"/>
                <a:gd name="T11" fmla="*/ 2147483647 h 152"/>
                <a:gd name="T12" fmla="*/ 0 w 152"/>
                <a:gd name="T13" fmla="*/ 2147483647 h 152"/>
                <a:gd name="T14" fmla="*/ 2147483647 w 152"/>
                <a:gd name="T15" fmla="*/ 2147483647 h 152"/>
                <a:gd name="T16" fmla="*/ 2147483647 w 152"/>
                <a:gd name="T17" fmla="*/ 2147483647 h 152"/>
                <a:gd name="T18" fmla="*/ 2147483647 w 152"/>
                <a:gd name="T19" fmla="*/ 2147483647 h 15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2"/>
                <a:gd name="T31" fmla="*/ 0 h 152"/>
                <a:gd name="T32" fmla="*/ 152 w 152"/>
                <a:gd name="T33" fmla="*/ 152 h 15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2" h="152">
                  <a:moveTo>
                    <a:pt x="44" y="0"/>
                  </a:moveTo>
                  <a:lnTo>
                    <a:pt x="44" y="28"/>
                  </a:lnTo>
                  <a:lnTo>
                    <a:pt x="20" y="64"/>
                  </a:lnTo>
                  <a:lnTo>
                    <a:pt x="32" y="100"/>
                  </a:lnTo>
                  <a:lnTo>
                    <a:pt x="4" y="104"/>
                  </a:lnTo>
                  <a:lnTo>
                    <a:pt x="4" y="128"/>
                  </a:lnTo>
                  <a:lnTo>
                    <a:pt x="0" y="152"/>
                  </a:lnTo>
                  <a:lnTo>
                    <a:pt x="52" y="148"/>
                  </a:lnTo>
                  <a:lnTo>
                    <a:pt x="152" y="148"/>
                  </a:lnTo>
                  <a:lnTo>
                    <a:pt x="152" y="4"/>
                  </a:lnTo>
                </a:path>
              </a:pathLst>
            </a:custGeom>
            <a:pattFill prst="lgConfetti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83" name="Freeform 8" descr="20%"/>
            <p:cNvSpPr>
              <a:spLocks noChangeAspect="1"/>
            </p:cNvSpPr>
            <p:nvPr/>
          </p:nvSpPr>
          <p:spPr bwMode="auto">
            <a:xfrm>
              <a:off x="1624807" y="3833180"/>
              <a:ext cx="228600" cy="242888"/>
            </a:xfrm>
            <a:custGeom>
              <a:avLst/>
              <a:gdLst>
                <a:gd name="T0" fmla="*/ 2147483647 w 196"/>
                <a:gd name="T1" fmla="*/ 0 h 200"/>
                <a:gd name="T2" fmla="*/ 2147483647 w 196"/>
                <a:gd name="T3" fmla="*/ 2147483647 h 200"/>
                <a:gd name="T4" fmla="*/ 0 w 196"/>
                <a:gd name="T5" fmla="*/ 2147483647 h 200"/>
                <a:gd name="T6" fmla="*/ 2147483647 w 196"/>
                <a:gd name="T7" fmla="*/ 2147483647 h 200"/>
                <a:gd name="T8" fmla="*/ 2147483647 w 196"/>
                <a:gd name="T9" fmla="*/ 2147483647 h 200"/>
                <a:gd name="T10" fmla="*/ 0 w 196"/>
                <a:gd name="T11" fmla="*/ 2147483647 h 200"/>
                <a:gd name="T12" fmla="*/ 2147483647 w 196"/>
                <a:gd name="T13" fmla="*/ 2147483647 h 200"/>
                <a:gd name="T14" fmla="*/ 2147483647 w 196"/>
                <a:gd name="T15" fmla="*/ 2147483647 h 200"/>
                <a:gd name="T16" fmla="*/ 2147483647 w 196"/>
                <a:gd name="T17" fmla="*/ 0 h 2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6"/>
                <a:gd name="T28" fmla="*/ 0 h 200"/>
                <a:gd name="T29" fmla="*/ 196 w 196"/>
                <a:gd name="T30" fmla="*/ 200 h 2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6" h="200">
                  <a:moveTo>
                    <a:pt x="20" y="0"/>
                  </a:moveTo>
                  <a:lnTo>
                    <a:pt x="16" y="52"/>
                  </a:lnTo>
                  <a:lnTo>
                    <a:pt x="0" y="84"/>
                  </a:lnTo>
                  <a:lnTo>
                    <a:pt x="8" y="116"/>
                  </a:lnTo>
                  <a:lnTo>
                    <a:pt x="4" y="140"/>
                  </a:lnTo>
                  <a:lnTo>
                    <a:pt x="0" y="168"/>
                  </a:lnTo>
                  <a:lnTo>
                    <a:pt x="24" y="200"/>
                  </a:lnTo>
                  <a:lnTo>
                    <a:pt x="196" y="200"/>
                  </a:lnTo>
                  <a:lnTo>
                    <a:pt x="196" y="0"/>
                  </a:lnTo>
                </a:path>
              </a:pathLst>
            </a:custGeom>
            <a:pattFill prst="pct20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84" name="Freeform 9" descr="Dashed horizontal"/>
            <p:cNvSpPr>
              <a:spLocks noChangeAspect="1"/>
            </p:cNvSpPr>
            <p:nvPr/>
          </p:nvSpPr>
          <p:spPr bwMode="auto">
            <a:xfrm>
              <a:off x="1649097" y="4070353"/>
              <a:ext cx="204311" cy="97155"/>
            </a:xfrm>
            <a:custGeom>
              <a:avLst/>
              <a:gdLst>
                <a:gd name="T0" fmla="*/ 0 w 168"/>
                <a:gd name="T1" fmla="*/ 0 h 80"/>
                <a:gd name="T2" fmla="*/ 2147483647 w 168"/>
                <a:gd name="T3" fmla="*/ 2147483647 h 80"/>
                <a:gd name="T4" fmla="*/ 2147483647 w 168"/>
                <a:gd name="T5" fmla="*/ 2147483647 h 80"/>
                <a:gd name="T6" fmla="*/ 2147483647 w 168"/>
                <a:gd name="T7" fmla="*/ 2147483647 h 80"/>
                <a:gd name="T8" fmla="*/ 2147483647 w 168"/>
                <a:gd name="T9" fmla="*/ 2147483647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8"/>
                <a:gd name="T16" fmla="*/ 0 h 80"/>
                <a:gd name="T17" fmla="*/ 168 w 168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8" h="80">
                  <a:moveTo>
                    <a:pt x="0" y="0"/>
                  </a:moveTo>
                  <a:lnTo>
                    <a:pt x="8" y="24"/>
                  </a:lnTo>
                  <a:lnTo>
                    <a:pt x="8" y="80"/>
                  </a:lnTo>
                  <a:lnTo>
                    <a:pt x="168" y="80"/>
                  </a:lnTo>
                  <a:lnTo>
                    <a:pt x="168" y="4"/>
                  </a:lnTo>
                </a:path>
              </a:pathLst>
            </a:custGeom>
            <a:pattFill prst="dashHorz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85" name="Freeform 10" descr="20%"/>
            <p:cNvSpPr>
              <a:spLocks noChangeAspect="1"/>
            </p:cNvSpPr>
            <p:nvPr/>
          </p:nvSpPr>
          <p:spPr bwMode="auto">
            <a:xfrm>
              <a:off x="1614807" y="4163222"/>
              <a:ext cx="238601" cy="277178"/>
            </a:xfrm>
            <a:custGeom>
              <a:avLst/>
              <a:gdLst>
                <a:gd name="T0" fmla="*/ 2147483647 w 196"/>
                <a:gd name="T1" fmla="*/ 0 h 228"/>
                <a:gd name="T2" fmla="*/ 2147483647 w 196"/>
                <a:gd name="T3" fmla="*/ 2147483647 h 228"/>
                <a:gd name="T4" fmla="*/ 2147483647 w 196"/>
                <a:gd name="T5" fmla="*/ 2147483647 h 228"/>
                <a:gd name="T6" fmla="*/ 2147483647 w 196"/>
                <a:gd name="T7" fmla="*/ 2147483647 h 228"/>
                <a:gd name="T8" fmla="*/ 0 w 196"/>
                <a:gd name="T9" fmla="*/ 2147483647 h 228"/>
                <a:gd name="T10" fmla="*/ 2147483647 w 196"/>
                <a:gd name="T11" fmla="*/ 2147483647 h 228"/>
                <a:gd name="T12" fmla="*/ 2147483647 w 196"/>
                <a:gd name="T13" fmla="*/ 2147483647 h 228"/>
                <a:gd name="T14" fmla="*/ 2147483647 w 196"/>
                <a:gd name="T15" fmla="*/ 2147483647 h 228"/>
                <a:gd name="T16" fmla="*/ 2147483647 w 196"/>
                <a:gd name="T17" fmla="*/ 2147483647 h 2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6"/>
                <a:gd name="T28" fmla="*/ 0 h 228"/>
                <a:gd name="T29" fmla="*/ 196 w 196"/>
                <a:gd name="T30" fmla="*/ 228 h 22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6" h="228">
                  <a:moveTo>
                    <a:pt x="28" y="0"/>
                  </a:moveTo>
                  <a:lnTo>
                    <a:pt x="16" y="36"/>
                  </a:lnTo>
                  <a:lnTo>
                    <a:pt x="20" y="76"/>
                  </a:lnTo>
                  <a:lnTo>
                    <a:pt x="20" y="128"/>
                  </a:lnTo>
                  <a:lnTo>
                    <a:pt x="0" y="168"/>
                  </a:lnTo>
                  <a:lnTo>
                    <a:pt x="28" y="200"/>
                  </a:lnTo>
                  <a:lnTo>
                    <a:pt x="40" y="228"/>
                  </a:lnTo>
                  <a:lnTo>
                    <a:pt x="196" y="228"/>
                  </a:lnTo>
                  <a:lnTo>
                    <a:pt x="196" y="4"/>
                  </a:lnTo>
                </a:path>
              </a:pathLst>
            </a:custGeom>
            <a:pattFill prst="pct20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86" name="Freeform 11" descr="Dashed horizontal"/>
            <p:cNvSpPr>
              <a:spLocks noChangeAspect="1"/>
            </p:cNvSpPr>
            <p:nvPr/>
          </p:nvSpPr>
          <p:spPr bwMode="auto">
            <a:xfrm>
              <a:off x="1669099" y="4436114"/>
              <a:ext cx="188595" cy="81438"/>
            </a:xfrm>
            <a:custGeom>
              <a:avLst/>
              <a:gdLst>
                <a:gd name="T0" fmla="*/ 0 w 156"/>
                <a:gd name="T1" fmla="*/ 2147483647 h 68"/>
                <a:gd name="T2" fmla="*/ 2147483647 w 156"/>
                <a:gd name="T3" fmla="*/ 2147483647 h 68"/>
                <a:gd name="T4" fmla="*/ 2147483647 w 156"/>
                <a:gd name="T5" fmla="*/ 2147483647 h 68"/>
                <a:gd name="T6" fmla="*/ 2147483647 w 156"/>
                <a:gd name="T7" fmla="*/ 2147483647 h 68"/>
                <a:gd name="T8" fmla="*/ 2147483647 w 156"/>
                <a:gd name="T9" fmla="*/ 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6"/>
                <a:gd name="T16" fmla="*/ 0 h 68"/>
                <a:gd name="T17" fmla="*/ 156 w 156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6" h="68">
                  <a:moveTo>
                    <a:pt x="0" y="4"/>
                  </a:moveTo>
                  <a:lnTo>
                    <a:pt x="8" y="28"/>
                  </a:lnTo>
                  <a:lnTo>
                    <a:pt x="12" y="68"/>
                  </a:lnTo>
                  <a:lnTo>
                    <a:pt x="156" y="68"/>
                  </a:lnTo>
                  <a:lnTo>
                    <a:pt x="156" y="0"/>
                  </a:lnTo>
                </a:path>
              </a:pathLst>
            </a:custGeom>
            <a:pattFill prst="dashHorz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87" name="Freeform 12" descr="20%"/>
            <p:cNvSpPr>
              <a:spLocks noChangeAspect="1"/>
            </p:cNvSpPr>
            <p:nvPr/>
          </p:nvSpPr>
          <p:spPr bwMode="auto">
            <a:xfrm>
              <a:off x="1634809" y="4517552"/>
              <a:ext cx="218598" cy="380048"/>
            </a:xfrm>
            <a:custGeom>
              <a:avLst/>
              <a:gdLst>
                <a:gd name="T0" fmla="*/ 2147483647 w 180"/>
                <a:gd name="T1" fmla="*/ 0 h 312"/>
                <a:gd name="T2" fmla="*/ 2147483647 w 180"/>
                <a:gd name="T3" fmla="*/ 2147483647 h 312"/>
                <a:gd name="T4" fmla="*/ 2147483647 w 180"/>
                <a:gd name="T5" fmla="*/ 2147483647 h 312"/>
                <a:gd name="T6" fmla="*/ 2147483647 w 180"/>
                <a:gd name="T7" fmla="*/ 2147483647 h 312"/>
                <a:gd name="T8" fmla="*/ 0 w 180"/>
                <a:gd name="T9" fmla="*/ 2147483647 h 312"/>
                <a:gd name="T10" fmla="*/ 2147483647 w 180"/>
                <a:gd name="T11" fmla="*/ 2147483647 h 312"/>
                <a:gd name="T12" fmla="*/ 2147483647 w 180"/>
                <a:gd name="T13" fmla="*/ 2147483647 h 312"/>
                <a:gd name="T14" fmla="*/ 2147483647 w 180"/>
                <a:gd name="T15" fmla="*/ 2147483647 h 312"/>
                <a:gd name="T16" fmla="*/ 2147483647 w 180"/>
                <a:gd name="T17" fmla="*/ 2147483647 h 312"/>
                <a:gd name="T18" fmla="*/ 2147483647 w 180"/>
                <a:gd name="T19" fmla="*/ 2147483647 h 312"/>
                <a:gd name="T20" fmla="*/ 2147483647 w 180"/>
                <a:gd name="T21" fmla="*/ 2147483647 h 312"/>
                <a:gd name="T22" fmla="*/ 2147483647 w 180"/>
                <a:gd name="T23" fmla="*/ 2147483647 h 312"/>
                <a:gd name="T24" fmla="*/ 2147483647 w 180"/>
                <a:gd name="T25" fmla="*/ 2147483647 h 31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80"/>
                <a:gd name="T40" fmla="*/ 0 h 312"/>
                <a:gd name="T41" fmla="*/ 180 w 180"/>
                <a:gd name="T42" fmla="*/ 312 h 31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80" h="312">
                  <a:moveTo>
                    <a:pt x="16" y="0"/>
                  </a:moveTo>
                  <a:lnTo>
                    <a:pt x="20" y="44"/>
                  </a:lnTo>
                  <a:lnTo>
                    <a:pt x="4" y="72"/>
                  </a:lnTo>
                  <a:lnTo>
                    <a:pt x="20" y="96"/>
                  </a:lnTo>
                  <a:lnTo>
                    <a:pt x="0" y="148"/>
                  </a:lnTo>
                  <a:lnTo>
                    <a:pt x="20" y="168"/>
                  </a:lnTo>
                  <a:lnTo>
                    <a:pt x="20" y="192"/>
                  </a:lnTo>
                  <a:lnTo>
                    <a:pt x="20" y="232"/>
                  </a:lnTo>
                  <a:lnTo>
                    <a:pt x="40" y="256"/>
                  </a:lnTo>
                  <a:lnTo>
                    <a:pt x="32" y="288"/>
                  </a:lnTo>
                  <a:lnTo>
                    <a:pt x="44" y="312"/>
                  </a:lnTo>
                  <a:lnTo>
                    <a:pt x="180" y="312"/>
                  </a:lnTo>
                  <a:lnTo>
                    <a:pt x="180" y="4"/>
                  </a:lnTo>
                </a:path>
              </a:pathLst>
            </a:custGeom>
            <a:pattFill prst="pct20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88" name="Freeform 13" descr="Dashed horizontal"/>
            <p:cNvSpPr>
              <a:spLocks noChangeAspect="1"/>
            </p:cNvSpPr>
            <p:nvPr/>
          </p:nvSpPr>
          <p:spPr bwMode="auto">
            <a:xfrm>
              <a:off x="1677672" y="4897600"/>
              <a:ext cx="175736" cy="490062"/>
            </a:xfrm>
            <a:custGeom>
              <a:avLst/>
              <a:gdLst>
                <a:gd name="T0" fmla="*/ 2147483647 w 144"/>
                <a:gd name="T1" fmla="*/ 0 h 404"/>
                <a:gd name="T2" fmla="*/ 2147483647 w 144"/>
                <a:gd name="T3" fmla="*/ 2147483647 h 404"/>
                <a:gd name="T4" fmla="*/ 2147483647 w 144"/>
                <a:gd name="T5" fmla="*/ 2147483647 h 404"/>
                <a:gd name="T6" fmla="*/ 2147483647 w 144"/>
                <a:gd name="T7" fmla="*/ 2147483647 h 404"/>
                <a:gd name="T8" fmla="*/ 0 w 144"/>
                <a:gd name="T9" fmla="*/ 2147483647 h 404"/>
                <a:gd name="T10" fmla="*/ 2147483647 w 144"/>
                <a:gd name="T11" fmla="*/ 2147483647 h 404"/>
                <a:gd name="T12" fmla="*/ 2147483647 w 144"/>
                <a:gd name="T13" fmla="*/ 2147483647 h 404"/>
                <a:gd name="T14" fmla="*/ 2147483647 w 144"/>
                <a:gd name="T15" fmla="*/ 2147483647 h 404"/>
                <a:gd name="T16" fmla="*/ 2147483647 w 144"/>
                <a:gd name="T17" fmla="*/ 2147483647 h 404"/>
                <a:gd name="T18" fmla="*/ 2147483647 w 144"/>
                <a:gd name="T19" fmla="*/ 2147483647 h 404"/>
                <a:gd name="T20" fmla="*/ 2147483647 w 144"/>
                <a:gd name="T21" fmla="*/ 2147483647 h 404"/>
                <a:gd name="T22" fmla="*/ 2147483647 w 144"/>
                <a:gd name="T23" fmla="*/ 2147483647 h 40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44"/>
                <a:gd name="T37" fmla="*/ 0 h 404"/>
                <a:gd name="T38" fmla="*/ 144 w 144"/>
                <a:gd name="T39" fmla="*/ 404 h 40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44" h="404">
                  <a:moveTo>
                    <a:pt x="8" y="0"/>
                  </a:moveTo>
                  <a:lnTo>
                    <a:pt x="12" y="40"/>
                  </a:lnTo>
                  <a:lnTo>
                    <a:pt x="16" y="76"/>
                  </a:lnTo>
                  <a:lnTo>
                    <a:pt x="20" y="104"/>
                  </a:lnTo>
                  <a:lnTo>
                    <a:pt x="0" y="132"/>
                  </a:lnTo>
                  <a:lnTo>
                    <a:pt x="16" y="160"/>
                  </a:lnTo>
                  <a:lnTo>
                    <a:pt x="16" y="216"/>
                  </a:lnTo>
                  <a:lnTo>
                    <a:pt x="16" y="304"/>
                  </a:lnTo>
                  <a:lnTo>
                    <a:pt x="16" y="336"/>
                  </a:lnTo>
                  <a:lnTo>
                    <a:pt x="36" y="404"/>
                  </a:lnTo>
                  <a:lnTo>
                    <a:pt x="144" y="404"/>
                  </a:lnTo>
                  <a:lnTo>
                    <a:pt x="144" y="8"/>
                  </a:lnTo>
                </a:path>
              </a:pathLst>
            </a:custGeom>
            <a:pattFill prst="dashHorz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89" name="Freeform 14" descr="20%"/>
            <p:cNvSpPr>
              <a:spLocks noChangeAspect="1"/>
            </p:cNvSpPr>
            <p:nvPr/>
          </p:nvSpPr>
          <p:spPr bwMode="auto">
            <a:xfrm>
              <a:off x="1639095" y="5387662"/>
              <a:ext cx="214313" cy="107156"/>
            </a:xfrm>
            <a:custGeom>
              <a:avLst/>
              <a:gdLst>
                <a:gd name="T0" fmla="*/ 2147483647 w 176"/>
                <a:gd name="T1" fmla="*/ 0 h 88"/>
                <a:gd name="T2" fmla="*/ 2147483647 w 176"/>
                <a:gd name="T3" fmla="*/ 2147483647 h 88"/>
                <a:gd name="T4" fmla="*/ 2147483647 w 176"/>
                <a:gd name="T5" fmla="*/ 2147483647 h 88"/>
                <a:gd name="T6" fmla="*/ 0 w 176"/>
                <a:gd name="T7" fmla="*/ 2147483647 h 88"/>
                <a:gd name="T8" fmla="*/ 2147483647 w 176"/>
                <a:gd name="T9" fmla="*/ 2147483647 h 88"/>
                <a:gd name="T10" fmla="*/ 2147483647 w 176"/>
                <a:gd name="T11" fmla="*/ 2147483647 h 88"/>
                <a:gd name="T12" fmla="*/ 2147483647 w 176"/>
                <a:gd name="T13" fmla="*/ 0 h 8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6"/>
                <a:gd name="T22" fmla="*/ 0 h 88"/>
                <a:gd name="T23" fmla="*/ 176 w 176"/>
                <a:gd name="T24" fmla="*/ 88 h 8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6" h="88">
                  <a:moveTo>
                    <a:pt x="56" y="0"/>
                  </a:moveTo>
                  <a:lnTo>
                    <a:pt x="24" y="12"/>
                  </a:lnTo>
                  <a:lnTo>
                    <a:pt x="16" y="40"/>
                  </a:lnTo>
                  <a:lnTo>
                    <a:pt x="0" y="76"/>
                  </a:lnTo>
                  <a:lnTo>
                    <a:pt x="24" y="88"/>
                  </a:lnTo>
                  <a:lnTo>
                    <a:pt x="176" y="88"/>
                  </a:lnTo>
                  <a:lnTo>
                    <a:pt x="176" y="0"/>
                  </a:lnTo>
                </a:path>
              </a:pathLst>
            </a:custGeom>
            <a:pattFill prst="pct20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90" name="Freeform 15" descr="Dashed horizontal"/>
            <p:cNvSpPr>
              <a:spLocks noChangeAspect="1"/>
            </p:cNvSpPr>
            <p:nvPr/>
          </p:nvSpPr>
          <p:spPr bwMode="auto">
            <a:xfrm>
              <a:off x="1673385" y="5494818"/>
              <a:ext cx="180023" cy="224314"/>
            </a:xfrm>
            <a:custGeom>
              <a:avLst/>
              <a:gdLst>
                <a:gd name="T0" fmla="*/ 2147483647 w 148"/>
                <a:gd name="T1" fmla="*/ 0 h 184"/>
                <a:gd name="T2" fmla="*/ 0 w 148"/>
                <a:gd name="T3" fmla="*/ 2147483647 h 184"/>
                <a:gd name="T4" fmla="*/ 2147483647 w 148"/>
                <a:gd name="T5" fmla="*/ 2147483647 h 184"/>
                <a:gd name="T6" fmla="*/ 2147483647 w 148"/>
                <a:gd name="T7" fmla="*/ 2147483647 h 184"/>
                <a:gd name="T8" fmla="*/ 2147483647 w 148"/>
                <a:gd name="T9" fmla="*/ 2147483647 h 184"/>
                <a:gd name="T10" fmla="*/ 2147483647 w 148"/>
                <a:gd name="T11" fmla="*/ 2147483647 h 184"/>
                <a:gd name="T12" fmla="*/ 2147483647 w 148"/>
                <a:gd name="T13" fmla="*/ 2147483647 h 184"/>
                <a:gd name="T14" fmla="*/ 2147483647 w 148"/>
                <a:gd name="T15" fmla="*/ 2147483647 h 184"/>
                <a:gd name="T16" fmla="*/ 2147483647 w 148"/>
                <a:gd name="T17" fmla="*/ 2147483647 h 184"/>
                <a:gd name="T18" fmla="*/ 2147483647 w 148"/>
                <a:gd name="T19" fmla="*/ 2147483647 h 18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8"/>
                <a:gd name="T31" fmla="*/ 0 h 184"/>
                <a:gd name="T32" fmla="*/ 148 w 148"/>
                <a:gd name="T33" fmla="*/ 184 h 18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8" h="184">
                  <a:moveTo>
                    <a:pt x="16" y="0"/>
                  </a:moveTo>
                  <a:lnTo>
                    <a:pt x="0" y="28"/>
                  </a:lnTo>
                  <a:lnTo>
                    <a:pt x="24" y="56"/>
                  </a:lnTo>
                  <a:lnTo>
                    <a:pt x="28" y="96"/>
                  </a:lnTo>
                  <a:lnTo>
                    <a:pt x="48" y="120"/>
                  </a:lnTo>
                  <a:lnTo>
                    <a:pt x="28" y="136"/>
                  </a:lnTo>
                  <a:lnTo>
                    <a:pt x="40" y="160"/>
                  </a:lnTo>
                  <a:lnTo>
                    <a:pt x="40" y="184"/>
                  </a:lnTo>
                  <a:lnTo>
                    <a:pt x="148" y="184"/>
                  </a:lnTo>
                  <a:lnTo>
                    <a:pt x="148" y="4"/>
                  </a:lnTo>
                </a:path>
              </a:pathLst>
            </a:custGeom>
            <a:pattFill prst="dashHorz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91" name="Freeform 73" descr="Dashed horizontal"/>
            <p:cNvSpPr>
              <a:spLocks noChangeAspect="1"/>
            </p:cNvSpPr>
            <p:nvPr/>
          </p:nvSpPr>
          <p:spPr bwMode="auto">
            <a:xfrm>
              <a:off x="1701960" y="1767206"/>
              <a:ext cx="151448" cy="465773"/>
            </a:xfrm>
            <a:custGeom>
              <a:avLst/>
              <a:gdLst>
                <a:gd name="T0" fmla="*/ 2147483647 w 124"/>
                <a:gd name="T1" fmla="*/ 2147483647 h 384"/>
                <a:gd name="T2" fmla="*/ 2147483647 w 124"/>
                <a:gd name="T3" fmla="*/ 2147483647 h 384"/>
                <a:gd name="T4" fmla="*/ 2147483647 w 124"/>
                <a:gd name="T5" fmla="*/ 2147483647 h 384"/>
                <a:gd name="T6" fmla="*/ 2147483647 w 124"/>
                <a:gd name="T7" fmla="*/ 2147483647 h 384"/>
                <a:gd name="T8" fmla="*/ 2147483647 w 124"/>
                <a:gd name="T9" fmla="*/ 2147483647 h 384"/>
                <a:gd name="T10" fmla="*/ 2147483647 w 124"/>
                <a:gd name="T11" fmla="*/ 2147483647 h 384"/>
                <a:gd name="T12" fmla="*/ 2147483647 w 124"/>
                <a:gd name="T13" fmla="*/ 2147483647 h 384"/>
                <a:gd name="T14" fmla="*/ 0 w 124"/>
                <a:gd name="T15" fmla="*/ 2147483647 h 384"/>
                <a:gd name="T16" fmla="*/ 2147483647 w 124"/>
                <a:gd name="T17" fmla="*/ 2147483647 h 384"/>
                <a:gd name="T18" fmla="*/ 2147483647 w 124"/>
                <a:gd name="T19" fmla="*/ 0 h 38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4"/>
                <a:gd name="T31" fmla="*/ 0 h 384"/>
                <a:gd name="T32" fmla="*/ 124 w 124"/>
                <a:gd name="T33" fmla="*/ 384 h 38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4" h="384">
                  <a:moveTo>
                    <a:pt x="60" y="4"/>
                  </a:moveTo>
                  <a:lnTo>
                    <a:pt x="56" y="80"/>
                  </a:lnTo>
                  <a:lnTo>
                    <a:pt x="56" y="164"/>
                  </a:lnTo>
                  <a:lnTo>
                    <a:pt x="48" y="228"/>
                  </a:lnTo>
                  <a:lnTo>
                    <a:pt x="60" y="276"/>
                  </a:lnTo>
                  <a:lnTo>
                    <a:pt x="56" y="332"/>
                  </a:lnTo>
                  <a:lnTo>
                    <a:pt x="36" y="360"/>
                  </a:lnTo>
                  <a:lnTo>
                    <a:pt x="0" y="384"/>
                  </a:lnTo>
                  <a:lnTo>
                    <a:pt x="124" y="384"/>
                  </a:lnTo>
                  <a:lnTo>
                    <a:pt x="124" y="0"/>
                  </a:lnTo>
                </a:path>
              </a:pathLst>
            </a:custGeom>
            <a:pattFill prst="dashHorz">
              <a:fgClr>
                <a:schemeClr val="tx1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93" name="Freeform 75" descr="20%"/>
            <p:cNvSpPr>
              <a:spLocks noChangeAspect="1"/>
            </p:cNvSpPr>
            <p:nvPr/>
          </p:nvSpPr>
          <p:spPr bwMode="auto">
            <a:xfrm>
              <a:off x="1639095" y="2724470"/>
              <a:ext cx="214313" cy="101441"/>
            </a:xfrm>
            <a:custGeom>
              <a:avLst/>
              <a:gdLst>
                <a:gd name="T0" fmla="*/ 2147483647 w 176"/>
                <a:gd name="T1" fmla="*/ 0 h 84"/>
                <a:gd name="T2" fmla="*/ 0 w 176"/>
                <a:gd name="T3" fmla="*/ 2147483647 h 84"/>
                <a:gd name="T4" fmla="*/ 2147483647 w 176"/>
                <a:gd name="T5" fmla="*/ 2147483647 h 84"/>
                <a:gd name="T6" fmla="*/ 2147483647 w 176"/>
                <a:gd name="T7" fmla="*/ 2147483647 h 84"/>
                <a:gd name="T8" fmla="*/ 2147483647 w 176"/>
                <a:gd name="T9" fmla="*/ 2147483647 h 84"/>
                <a:gd name="T10" fmla="*/ 2147483647 w 176"/>
                <a:gd name="T11" fmla="*/ 2147483647 h 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6"/>
                <a:gd name="T19" fmla="*/ 0 h 84"/>
                <a:gd name="T20" fmla="*/ 176 w 176"/>
                <a:gd name="T21" fmla="*/ 84 h 8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6" h="84">
                  <a:moveTo>
                    <a:pt x="4" y="0"/>
                  </a:moveTo>
                  <a:lnTo>
                    <a:pt x="0" y="32"/>
                  </a:lnTo>
                  <a:lnTo>
                    <a:pt x="20" y="60"/>
                  </a:lnTo>
                  <a:lnTo>
                    <a:pt x="32" y="84"/>
                  </a:lnTo>
                  <a:lnTo>
                    <a:pt x="176" y="84"/>
                  </a:lnTo>
                  <a:lnTo>
                    <a:pt x="176" y="8"/>
                  </a:lnTo>
                </a:path>
              </a:pathLst>
            </a:custGeom>
            <a:pattFill prst="pct20">
              <a:fgClr>
                <a:schemeClr val="tx1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94" name="Freeform 76" descr="Dashed horizontal"/>
            <p:cNvSpPr>
              <a:spLocks noChangeAspect="1"/>
            </p:cNvSpPr>
            <p:nvPr/>
          </p:nvSpPr>
          <p:spPr bwMode="auto">
            <a:xfrm>
              <a:off x="1673385" y="2821625"/>
              <a:ext cx="180023" cy="821532"/>
            </a:xfrm>
            <a:custGeom>
              <a:avLst/>
              <a:gdLst>
                <a:gd name="T0" fmla="*/ 0 w 148"/>
                <a:gd name="T1" fmla="*/ 2147483647 h 676"/>
                <a:gd name="T2" fmla="*/ 2147483647 w 148"/>
                <a:gd name="T3" fmla="*/ 2147483647 h 676"/>
                <a:gd name="T4" fmla="*/ 2147483647 w 148"/>
                <a:gd name="T5" fmla="*/ 2147483647 h 676"/>
                <a:gd name="T6" fmla="*/ 2147483647 w 148"/>
                <a:gd name="T7" fmla="*/ 2147483647 h 676"/>
                <a:gd name="T8" fmla="*/ 2147483647 w 148"/>
                <a:gd name="T9" fmla="*/ 2147483647 h 676"/>
                <a:gd name="T10" fmla="*/ 2147483647 w 148"/>
                <a:gd name="T11" fmla="*/ 2147483647 h 676"/>
                <a:gd name="T12" fmla="*/ 2147483647 w 148"/>
                <a:gd name="T13" fmla="*/ 2147483647 h 676"/>
                <a:gd name="T14" fmla="*/ 2147483647 w 148"/>
                <a:gd name="T15" fmla="*/ 2147483647 h 676"/>
                <a:gd name="T16" fmla="*/ 2147483647 w 148"/>
                <a:gd name="T17" fmla="*/ 2147483647 h 676"/>
                <a:gd name="T18" fmla="*/ 2147483647 w 148"/>
                <a:gd name="T19" fmla="*/ 2147483647 h 676"/>
                <a:gd name="T20" fmla="*/ 2147483647 w 148"/>
                <a:gd name="T21" fmla="*/ 2147483647 h 676"/>
                <a:gd name="T22" fmla="*/ 2147483647 w 148"/>
                <a:gd name="T23" fmla="*/ 2147483647 h 676"/>
                <a:gd name="T24" fmla="*/ 2147483647 w 148"/>
                <a:gd name="T25" fmla="*/ 2147483647 h 676"/>
                <a:gd name="T26" fmla="*/ 2147483647 w 148"/>
                <a:gd name="T27" fmla="*/ 2147483647 h 676"/>
                <a:gd name="T28" fmla="*/ 2147483647 w 148"/>
                <a:gd name="T29" fmla="*/ 2147483647 h 676"/>
                <a:gd name="T30" fmla="*/ 2147483647 w 148"/>
                <a:gd name="T31" fmla="*/ 2147483647 h 676"/>
                <a:gd name="T32" fmla="*/ 2147483647 w 148"/>
                <a:gd name="T33" fmla="*/ 2147483647 h 676"/>
                <a:gd name="T34" fmla="*/ 2147483647 w 148"/>
                <a:gd name="T35" fmla="*/ 2147483647 h 676"/>
                <a:gd name="T36" fmla="*/ 2147483647 w 148"/>
                <a:gd name="T37" fmla="*/ 0 h 67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48"/>
                <a:gd name="T58" fmla="*/ 0 h 676"/>
                <a:gd name="T59" fmla="*/ 148 w 148"/>
                <a:gd name="T60" fmla="*/ 676 h 67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48" h="676">
                  <a:moveTo>
                    <a:pt x="0" y="4"/>
                  </a:moveTo>
                  <a:lnTo>
                    <a:pt x="16" y="36"/>
                  </a:lnTo>
                  <a:lnTo>
                    <a:pt x="8" y="60"/>
                  </a:lnTo>
                  <a:lnTo>
                    <a:pt x="32" y="108"/>
                  </a:lnTo>
                  <a:lnTo>
                    <a:pt x="32" y="140"/>
                  </a:lnTo>
                  <a:lnTo>
                    <a:pt x="28" y="180"/>
                  </a:lnTo>
                  <a:lnTo>
                    <a:pt x="28" y="224"/>
                  </a:lnTo>
                  <a:lnTo>
                    <a:pt x="8" y="264"/>
                  </a:lnTo>
                  <a:lnTo>
                    <a:pt x="32" y="332"/>
                  </a:lnTo>
                  <a:lnTo>
                    <a:pt x="16" y="360"/>
                  </a:lnTo>
                  <a:lnTo>
                    <a:pt x="36" y="440"/>
                  </a:lnTo>
                  <a:lnTo>
                    <a:pt x="4" y="452"/>
                  </a:lnTo>
                  <a:lnTo>
                    <a:pt x="12" y="508"/>
                  </a:lnTo>
                  <a:lnTo>
                    <a:pt x="32" y="568"/>
                  </a:lnTo>
                  <a:lnTo>
                    <a:pt x="32" y="628"/>
                  </a:lnTo>
                  <a:lnTo>
                    <a:pt x="32" y="676"/>
                  </a:lnTo>
                  <a:lnTo>
                    <a:pt x="148" y="676"/>
                  </a:lnTo>
                  <a:lnTo>
                    <a:pt x="148" y="40"/>
                  </a:lnTo>
                  <a:lnTo>
                    <a:pt x="148" y="0"/>
                  </a:lnTo>
                </a:path>
              </a:pathLst>
            </a:custGeom>
            <a:pattFill prst="dashHorz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95" name="Freeform 83"/>
            <p:cNvSpPr>
              <a:spLocks noChangeAspect="1"/>
            </p:cNvSpPr>
            <p:nvPr/>
          </p:nvSpPr>
          <p:spPr bwMode="auto">
            <a:xfrm>
              <a:off x="1554799" y="2690179"/>
              <a:ext cx="431483" cy="42863"/>
            </a:xfrm>
            <a:custGeom>
              <a:avLst/>
              <a:gdLst>
                <a:gd name="T0" fmla="*/ 0 w 820"/>
                <a:gd name="T1" fmla="*/ 0 h 144"/>
                <a:gd name="T2" fmla="*/ 2147483647 w 820"/>
                <a:gd name="T3" fmla="*/ 2147483647 h 144"/>
                <a:gd name="T4" fmla="*/ 2147483647 w 820"/>
                <a:gd name="T5" fmla="*/ 287236589 h 144"/>
                <a:gd name="T6" fmla="*/ 2147483647 w 820"/>
                <a:gd name="T7" fmla="*/ 2147483647 h 144"/>
                <a:gd name="T8" fmla="*/ 2147483647 w 820"/>
                <a:gd name="T9" fmla="*/ 143618129 h 144"/>
                <a:gd name="T10" fmla="*/ 2147483647 w 820"/>
                <a:gd name="T11" fmla="*/ 2147483647 h 144"/>
                <a:gd name="T12" fmla="*/ 2147483647 w 820"/>
                <a:gd name="T13" fmla="*/ 430854759 h 1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0"/>
                <a:gd name="T22" fmla="*/ 0 h 144"/>
                <a:gd name="T23" fmla="*/ 820 w 820"/>
                <a:gd name="T24" fmla="*/ 144 h 14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0" h="144">
                  <a:moveTo>
                    <a:pt x="0" y="0"/>
                  </a:moveTo>
                  <a:lnTo>
                    <a:pt x="164" y="144"/>
                  </a:lnTo>
                  <a:lnTo>
                    <a:pt x="292" y="8"/>
                  </a:lnTo>
                  <a:lnTo>
                    <a:pt x="428" y="136"/>
                  </a:lnTo>
                  <a:lnTo>
                    <a:pt x="548" y="4"/>
                  </a:lnTo>
                  <a:lnTo>
                    <a:pt x="680" y="140"/>
                  </a:lnTo>
                  <a:lnTo>
                    <a:pt x="820" y="12"/>
                  </a:ln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96" name="Freeform 84"/>
            <p:cNvSpPr>
              <a:spLocks noChangeAspect="1"/>
            </p:cNvSpPr>
            <p:nvPr/>
          </p:nvSpPr>
          <p:spPr bwMode="auto">
            <a:xfrm>
              <a:off x="1554799" y="2204404"/>
              <a:ext cx="431483" cy="42863"/>
            </a:xfrm>
            <a:custGeom>
              <a:avLst/>
              <a:gdLst>
                <a:gd name="T0" fmla="*/ 0 w 820"/>
                <a:gd name="T1" fmla="*/ 0 h 144"/>
                <a:gd name="T2" fmla="*/ 2147483647 w 820"/>
                <a:gd name="T3" fmla="*/ 2147483647 h 144"/>
                <a:gd name="T4" fmla="*/ 2147483647 w 820"/>
                <a:gd name="T5" fmla="*/ 287236589 h 144"/>
                <a:gd name="T6" fmla="*/ 2147483647 w 820"/>
                <a:gd name="T7" fmla="*/ 2147483647 h 144"/>
                <a:gd name="T8" fmla="*/ 2147483647 w 820"/>
                <a:gd name="T9" fmla="*/ 143618129 h 144"/>
                <a:gd name="T10" fmla="*/ 2147483647 w 820"/>
                <a:gd name="T11" fmla="*/ 2147483647 h 144"/>
                <a:gd name="T12" fmla="*/ 2147483647 w 820"/>
                <a:gd name="T13" fmla="*/ 430854759 h 1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0"/>
                <a:gd name="T22" fmla="*/ 0 h 144"/>
                <a:gd name="T23" fmla="*/ 820 w 820"/>
                <a:gd name="T24" fmla="*/ 144 h 14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0" h="144">
                  <a:moveTo>
                    <a:pt x="0" y="0"/>
                  </a:moveTo>
                  <a:lnTo>
                    <a:pt x="164" y="144"/>
                  </a:lnTo>
                  <a:lnTo>
                    <a:pt x="292" y="8"/>
                  </a:lnTo>
                  <a:lnTo>
                    <a:pt x="428" y="136"/>
                  </a:lnTo>
                  <a:lnTo>
                    <a:pt x="548" y="4"/>
                  </a:lnTo>
                  <a:lnTo>
                    <a:pt x="680" y="140"/>
                  </a:lnTo>
                  <a:lnTo>
                    <a:pt x="820" y="12"/>
                  </a:ln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97" name="WordArt 90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523367" y="1404303"/>
              <a:ext cx="584358" cy="1714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20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C0C0C0"/>
                  </a:solidFill>
                  <a:latin typeface="+mn-lt"/>
                </a:rPr>
                <a:t>Well A</a:t>
              </a:r>
            </a:p>
          </p:txBody>
        </p:sp>
        <p:sp>
          <p:nvSpPr>
            <p:cNvPr id="298" name="Text Box 95"/>
            <p:cNvSpPr txBox="1">
              <a:spLocks noChangeAspect="1" noChangeArrowheads="1"/>
            </p:cNvSpPr>
            <p:nvPr/>
          </p:nvSpPr>
          <p:spPr bwMode="auto">
            <a:xfrm>
              <a:off x="1664812" y="1577182"/>
              <a:ext cx="38343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1">
                  <a:latin typeface="+mn-lt"/>
                  <a:cs typeface="Arial" charset="0"/>
                </a:rPr>
                <a:t>SP</a:t>
              </a:r>
            </a:p>
          </p:txBody>
        </p:sp>
        <p:sp>
          <p:nvSpPr>
            <p:cNvPr id="299" name="Freeform 129"/>
            <p:cNvSpPr>
              <a:spLocks noChangeAspect="1"/>
            </p:cNvSpPr>
            <p:nvPr/>
          </p:nvSpPr>
          <p:spPr bwMode="auto">
            <a:xfrm>
              <a:off x="1731964" y="3677446"/>
              <a:ext cx="115728" cy="471488"/>
            </a:xfrm>
            <a:custGeom>
              <a:avLst/>
              <a:gdLst>
                <a:gd name="T0" fmla="*/ 0 w 80"/>
                <a:gd name="T1" fmla="*/ 0 h 712"/>
                <a:gd name="T2" fmla="*/ 2147483647 w 80"/>
                <a:gd name="T3" fmla="*/ 2147483647 h 712"/>
                <a:gd name="T4" fmla="*/ 2147483647 w 80"/>
                <a:gd name="T5" fmla="*/ 2147483647 h 712"/>
                <a:gd name="T6" fmla="*/ 0 60000 65536"/>
                <a:gd name="T7" fmla="*/ 0 60000 65536"/>
                <a:gd name="T8" fmla="*/ 0 60000 65536"/>
                <a:gd name="T9" fmla="*/ 0 w 80"/>
                <a:gd name="T10" fmla="*/ 0 h 712"/>
                <a:gd name="T11" fmla="*/ 80 w 80"/>
                <a:gd name="T12" fmla="*/ 712 h 7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0" h="712">
                  <a:moveTo>
                    <a:pt x="0" y="0"/>
                  </a:moveTo>
                  <a:cubicBezTo>
                    <a:pt x="17" y="12"/>
                    <a:pt x="35" y="25"/>
                    <a:pt x="48" y="144"/>
                  </a:cubicBezTo>
                  <a:cubicBezTo>
                    <a:pt x="61" y="263"/>
                    <a:pt x="70" y="487"/>
                    <a:pt x="80" y="712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00" name="Freeform 130"/>
            <p:cNvSpPr>
              <a:spLocks noChangeAspect="1"/>
            </p:cNvSpPr>
            <p:nvPr/>
          </p:nvSpPr>
          <p:spPr bwMode="auto">
            <a:xfrm>
              <a:off x="1731964" y="4173223"/>
              <a:ext cx="115728" cy="364331"/>
            </a:xfrm>
            <a:custGeom>
              <a:avLst/>
              <a:gdLst>
                <a:gd name="T0" fmla="*/ 0 w 80"/>
                <a:gd name="T1" fmla="*/ 0 h 712"/>
                <a:gd name="T2" fmla="*/ 2147483647 w 80"/>
                <a:gd name="T3" fmla="*/ 2147483647 h 712"/>
                <a:gd name="T4" fmla="*/ 2147483647 w 80"/>
                <a:gd name="T5" fmla="*/ 2147483647 h 712"/>
                <a:gd name="T6" fmla="*/ 0 60000 65536"/>
                <a:gd name="T7" fmla="*/ 0 60000 65536"/>
                <a:gd name="T8" fmla="*/ 0 60000 65536"/>
                <a:gd name="T9" fmla="*/ 0 w 80"/>
                <a:gd name="T10" fmla="*/ 0 h 712"/>
                <a:gd name="T11" fmla="*/ 80 w 80"/>
                <a:gd name="T12" fmla="*/ 712 h 7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0" h="712">
                  <a:moveTo>
                    <a:pt x="0" y="0"/>
                  </a:moveTo>
                  <a:cubicBezTo>
                    <a:pt x="17" y="12"/>
                    <a:pt x="35" y="25"/>
                    <a:pt x="48" y="144"/>
                  </a:cubicBezTo>
                  <a:cubicBezTo>
                    <a:pt x="61" y="263"/>
                    <a:pt x="70" y="487"/>
                    <a:pt x="80" y="712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01" name="Freeform 131"/>
            <p:cNvSpPr>
              <a:spLocks noChangeAspect="1"/>
            </p:cNvSpPr>
            <p:nvPr/>
          </p:nvSpPr>
          <p:spPr bwMode="auto">
            <a:xfrm>
              <a:off x="1707675" y="4527554"/>
              <a:ext cx="140018" cy="855822"/>
            </a:xfrm>
            <a:custGeom>
              <a:avLst/>
              <a:gdLst>
                <a:gd name="T0" fmla="*/ 0 w 80"/>
                <a:gd name="T1" fmla="*/ 0 h 712"/>
                <a:gd name="T2" fmla="*/ 2147483647 w 80"/>
                <a:gd name="T3" fmla="*/ 2147483647 h 712"/>
                <a:gd name="T4" fmla="*/ 2147483647 w 80"/>
                <a:gd name="T5" fmla="*/ 2147483647 h 712"/>
                <a:gd name="T6" fmla="*/ 0 60000 65536"/>
                <a:gd name="T7" fmla="*/ 0 60000 65536"/>
                <a:gd name="T8" fmla="*/ 0 60000 65536"/>
                <a:gd name="T9" fmla="*/ 0 w 80"/>
                <a:gd name="T10" fmla="*/ 0 h 712"/>
                <a:gd name="T11" fmla="*/ 80 w 80"/>
                <a:gd name="T12" fmla="*/ 712 h 7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0" h="712">
                  <a:moveTo>
                    <a:pt x="0" y="0"/>
                  </a:moveTo>
                  <a:cubicBezTo>
                    <a:pt x="17" y="12"/>
                    <a:pt x="35" y="25"/>
                    <a:pt x="48" y="144"/>
                  </a:cubicBezTo>
                  <a:cubicBezTo>
                    <a:pt x="61" y="263"/>
                    <a:pt x="70" y="487"/>
                    <a:pt x="80" y="712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02" name="Freeform 132"/>
            <p:cNvSpPr>
              <a:spLocks noChangeAspect="1"/>
            </p:cNvSpPr>
            <p:nvPr/>
          </p:nvSpPr>
          <p:spPr bwMode="auto">
            <a:xfrm>
              <a:off x="1731964" y="5383375"/>
              <a:ext cx="115728" cy="350045"/>
            </a:xfrm>
            <a:custGeom>
              <a:avLst/>
              <a:gdLst>
                <a:gd name="T0" fmla="*/ 0 w 80"/>
                <a:gd name="T1" fmla="*/ 0 h 712"/>
                <a:gd name="T2" fmla="*/ 2147483647 w 80"/>
                <a:gd name="T3" fmla="*/ 2147483647 h 712"/>
                <a:gd name="T4" fmla="*/ 2147483647 w 80"/>
                <a:gd name="T5" fmla="*/ 2147483647 h 712"/>
                <a:gd name="T6" fmla="*/ 0 60000 65536"/>
                <a:gd name="T7" fmla="*/ 0 60000 65536"/>
                <a:gd name="T8" fmla="*/ 0 60000 65536"/>
                <a:gd name="T9" fmla="*/ 0 w 80"/>
                <a:gd name="T10" fmla="*/ 0 h 712"/>
                <a:gd name="T11" fmla="*/ 80 w 80"/>
                <a:gd name="T12" fmla="*/ 712 h 7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0" h="712">
                  <a:moveTo>
                    <a:pt x="0" y="0"/>
                  </a:moveTo>
                  <a:cubicBezTo>
                    <a:pt x="17" y="12"/>
                    <a:pt x="35" y="25"/>
                    <a:pt x="48" y="144"/>
                  </a:cubicBezTo>
                  <a:cubicBezTo>
                    <a:pt x="61" y="263"/>
                    <a:pt x="70" y="487"/>
                    <a:pt x="80" y="712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03" name="Freeform 133"/>
            <p:cNvSpPr>
              <a:spLocks noChangeAspect="1"/>
            </p:cNvSpPr>
            <p:nvPr/>
          </p:nvSpPr>
          <p:spPr bwMode="auto">
            <a:xfrm>
              <a:off x="1717677" y="2738757"/>
              <a:ext cx="130016" cy="135731"/>
            </a:xfrm>
            <a:custGeom>
              <a:avLst/>
              <a:gdLst>
                <a:gd name="T0" fmla="*/ 0 w 80"/>
                <a:gd name="T1" fmla="*/ 0 h 712"/>
                <a:gd name="T2" fmla="*/ 2147483647 w 80"/>
                <a:gd name="T3" fmla="*/ 1372298496 h 712"/>
                <a:gd name="T4" fmla="*/ 2147483647 w 80"/>
                <a:gd name="T5" fmla="*/ 2147483647 h 712"/>
                <a:gd name="T6" fmla="*/ 0 60000 65536"/>
                <a:gd name="T7" fmla="*/ 0 60000 65536"/>
                <a:gd name="T8" fmla="*/ 0 60000 65536"/>
                <a:gd name="T9" fmla="*/ 0 w 80"/>
                <a:gd name="T10" fmla="*/ 0 h 712"/>
                <a:gd name="T11" fmla="*/ 80 w 80"/>
                <a:gd name="T12" fmla="*/ 712 h 7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0" h="712">
                  <a:moveTo>
                    <a:pt x="0" y="0"/>
                  </a:moveTo>
                  <a:cubicBezTo>
                    <a:pt x="17" y="12"/>
                    <a:pt x="35" y="25"/>
                    <a:pt x="48" y="144"/>
                  </a:cubicBezTo>
                  <a:cubicBezTo>
                    <a:pt x="61" y="263"/>
                    <a:pt x="70" y="487"/>
                    <a:pt x="80" y="712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2"/>
          <p:cNvSpPr>
            <a:spLocks noChangeAspect="1" noChangeArrowheads="1"/>
          </p:cNvSpPr>
          <p:nvPr/>
        </p:nvSpPr>
        <p:spPr bwMode="auto">
          <a:xfrm>
            <a:off x="1025526" y="911225"/>
            <a:ext cx="7000875" cy="52503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48" name="Freeform 84" descr="40%"/>
          <p:cNvSpPr>
            <a:spLocks noChangeAspect="1"/>
          </p:cNvSpPr>
          <p:nvPr/>
        </p:nvSpPr>
        <p:spPr bwMode="auto">
          <a:xfrm>
            <a:off x="1620786" y="2142811"/>
            <a:ext cx="232424" cy="344749"/>
          </a:xfrm>
          <a:custGeom>
            <a:avLst/>
            <a:gdLst>
              <a:gd name="T0" fmla="*/ 44 w 184"/>
              <a:gd name="T1" fmla="*/ 0 h 404"/>
              <a:gd name="T2" fmla="*/ 20 w 184"/>
              <a:gd name="T3" fmla="*/ 52 h 404"/>
              <a:gd name="T4" fmla="*/ 12 w 184"/>
              <a:gd name="T5" fmla="*/ 100 h 404"/>
              <a:gd name="T6" fmla="*/ 24 w 184"/>
              <a:gd name="T7" fmla="*/ 172 h 404"/>
              <a:gd name="T8" fmla="*/ 4 w 184"/>
              <a:gd name="T9" fmla="*/ 212 h 404"/>
              <a:gd name="T10" fmla="*/ 8 w 184"/>
              <a:gd name="T11" fmla="*/ 252 h 404"/>
              <a:gd name="T12" fmla="*/ 0 w 184"/>
              <a:gd name="T13" fmla="*/ 296 h 404"/>
              <a:gd name="T14" fmla="*/ 12 w 184"/>
              <a:gd name="T15" fmla="*/ 332 h 404"/>
              <a:gd name="T16" fmla="*/ 12 w 184"/>
              <a:gd name="T17" fmla="*/ 364 h 404"/>
              <a:gd name="T18" fmla="*/ 20 w 184"/>
              <a:gd name="T19" fmla="*/ 404 h 404"/>
              <a:gd name="T20" fmla="*/ 184 w 184"/>
              <a:gd name="T21" fmla="*/ 404 h 404"/>
              <a:gd name="T22" fmla="*/ 184 w 184"/>
              <a:gd name="T23" fmla="*/ 12 h 40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84"/>
              <a:gd name="T37" fmla="*/ 0 h 404"/>
              <a:gd name="T38" fmla="*/ 184 w 184"/>
              <a:gd name="T39" fmla="*/ 404 h 40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84" h="404">
                <a:moveTo>
                  <a:pt x="44" y="0"/>
                </a:moveTo>
                <a:lnTo>
                  <a:pt x="20" y="52"/>
                </a:lnTo>
                <a:lnTo>
                  <a:pt x="12" y="100"/>
                </a:lnTo>
                <a:lnTo>
                  <a:pt x="24" y="172"/>
                </a:lnTo>
                <a:lnTo>
                  <a:pt x="4" y="212"/>
                </a:lnTo>
                <a:lnTo>
                  <a:pt x="8" y="252"/>
                </a:lnTo>
                <a:lnTo>
                  <a:pt x="0" y="296"/>
                </a:lnTo>
                <a:lnTo>
                  <a:pt x="12" y="332"/>
                </a:lnTo>
                <a:lnTo>
                  <a:pt x="12" y="364"/>
                </a:lnTo>
                <a:lnTo>
                  <a:pt x="20" y="404"/>
                </a:lnTo>
                <a:lnTo>
                  <a:pt x="184" y="404"/>
                </a:lnTo>
                <a:lnTo>
                  <a:pt x="184" y="12"/>
                </a:lnTo>
              </a:path>
            </a:pathLst>
          </a:custGeom>
          <a:pattFill prst="pct40">
            <a:fgClr>
              <a:schemeClr val="tx1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9" name="Freeform 8" descr="Large confetti"/>
          <p:cNvSpPr>
            <a:spLocks noChangeAspect="1"/>
          </p:cNvSpPr>
          <p:nvPr/>
        </p:nvSpPr>
        <p:spPr bwMode="auto">
          <a:xfrm>
            <a:off x="1655371" y="2487560"/>
            <a:ext cx="193402" cy="137273"/>
          </a:xfrm>
          <a:custGeom>
            <a:avLst/>
            <a:gdLst>
              <a:gd name="T0" fmla="*/ 12 w 132"/>
              <a:gd name="T1" fmla="*/ 0 h 116"/>
              <a:gd name="T2" fmla="*/ 12 w 132"/>
              <a:gd name="T3" fmla="*/ 36 h 116"/>
              <a:gd name="T4" fmla="*/ 12 w 132"/>
              <a:gd name="T5" fmla="*/ 60 h 116"/>
              <a:gd name="T6" fmla="*/ 12 w 132"/>
              <a:gd name="T7" fmla="*/ 84 h 116"/>
              <a:gd name="T8" fmla="*/ 0 w 132"/>
              <a:gd name="T9" fmla="*/ 116 h 116"/>
              <a:gd name="T10" fmla="*/ 132 w 132"/>
              <a:gd name="T11" fmla="*/ 116 h 116"/>
              <a:gd name="T12" fmla="*/ 132 w 132"/>
              <a:gd name="T13" fmla="*/ 4 h 1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2"/>
              <a:gd name="T22" fmla="*/ 0 h 116"/>
              <a:gd name="T23" fmla="*/ 132 w 132"/>
              <a:gd name="T24" fmla="*/ 116 h 11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2" h="116">
                <a:moveTo>
                  <a:pt x="12" y="0"/>
                </a:moveTo>
                <a:lnTo>
                  <a:pt x="12" y="36"/>
                </a:lnTo>
                <a:lnTo>
                  <a:pt x="12" y="60"/>
                </a:lnTo>
                <a:lnTo>
                  <a:pt x="12" y="84"/>
                </a:lnTo>
                <a:lnTo>
                  <a:pt x="0" y="116"/>
                </a:lnTo>
                <a:lnTo>
                  <a:pt x="132" y="116"/>
                </a:lnTo>
                <a:lnTo>
                  <a:pt x="132" y="4"/>
                </a:lnTo>
              </a:path>
            </a:pathLst>
          </a:custGeom>
          <a:pattFill prst="lgConfetti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0" name="Freeform 85" descr="20%"/>
          <p:cNvSpPr>
            <a:spLocks noChangeAspect="1"/>
          </p:cNvSpPr>
          <p:nvPr/>
        </p:nvSpPr>
        <p:spPr bwMode="auto">
          <a:xfrm>
            <a:off x="1639294" y="2638698"/>
            <a:ext cx="213916" cy="102095"/>
          </a:xfrm>
          <a:custGeom>
            <a:avLst/>
            <a:gdLst>
              <a:gd name="T0" fmla="*/ 4 w 176"/>
              <a:gd name="T1" fmla="*/ 0 h 84"/>
              <a:gd name="T2" fmla="*/ 0 w 176"/>
              <a:gd name="T3" fmla="*/ 32 h 84"/>
              <a:gd name="T4" fmla="*/ 20 w 176"/>
              <a:gd name="T5" fmla="*/ 60 h 84"/>
              <a:gd name="T6" fmla="*/ 32 w 176"/>
              <a:gd name="T7" fmla="*/ 84 h 84"/>
              <a:gd name="T8" fmla="*/ 176 w 176"/>
              <a:gd name="T9" fmla="*/ 84 h 84"/>
              <a:gd name="T10" fmla="*/ 176 w 176"/>
              <a:gd name="T11" fmla="*/ 8 h 8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76"/>
              <a:gd name="T19" fmla="*/ 0 h 84"/>
              <a:gd name="T20" fmla="*/ 176 w 176"/>
              <a:gd name="T21" fmla="*/ 84 h 8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76" h="84">
                <a:moveTo>
                  <a:pt x="4" y="0"/>
                </a:moveTo>
                <a:lnTo>
                  <a:pt x="0" y="32"/>
                </a:lnTo>
                <a:lnTo>
                  <a:pt x="20" y="60"/>
                </a:lnTo>
                <a:lnTo>
                  <a:pt x="32" y="84"/>
                </a:lnTo>
                <a:lnTo>
                  <a:pt x="176" y="84"/>
                </a:lnTo>
                <a:lnTo>
                  <a:pt x="176" y="8"/>
                </a:lnTo>
              </a:path>
            </a:pathLst>
          </a:custGeom>
          <a:pattFill prst="pct20">
            <a:fgClr>
              <a:schemeClr val="tx1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1" name="Freeform 93"/>
          <p:cNvSpPr>
            <a:spLocks noChangeAspect="1"/>
          </p:cNvSpPr>
          <p:nvPr/>
        </p:nvSpPr>
        <p:spPr bwMode="auto">
          <a:xfrm>
            <a:off x="1554214" y="2604667"/>
            <a:ext cx="431478" cy="42539"/>
          </a:xfrm>
          <a:custGeom>
            <a:avLst/>
            <a:gdLst>
              <a:gd name="T0" fmla="*/ 0 w 820"/>
              <a:gd name="T1" fmla="*/ 0 h 144"/>
              <a:gd name="T2" fmla="*/ 13 w 820"/>
              <a:gd name="T3" fmla="*/ 2 h 144"/>
              <a:gd name="T4" fmla="*/ 24 w 820"/>
              <a:gd name="T5" fmla="*/ 0 h 144"/>
              <a:gd name="T6" fmla="*/ 35 w 820"/>
              <a:gd name="T7" fmla="*/ 2 h 144"/>
              <a:gd name="T8" fmla="*/ 45 w 820"/>
              <a:gd name="T9" fmla="*/ 0 h 144"/>
              <a:gd name="T10" fmla="*/ 55 w 820"/>
              <a:gd name="T11" fmla="*/ 2 h 144"/>
              <a:gd name="T12" fmla="*/ 67 w 820"/>
              <a:gd name="T13" fmla="*/ 0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2" name="Freeform 94"/>
          <p:cNvSpPr>
            <a:spLocks noChangeAspect="1"/>
          </p:cNvSpPr>
          <p:nvPr/>
        </p:nvSpPr>
        <p:spPr bwMode="auto">
          <a:xfrm>
            <a:off x="1554214" y="2118502"/>
            <a:ext cx="431478" cy="42539"/>
          </a:xfrm>
          <a:custGeom>
            <a:avLst/>
            <a:gdLst>
              <a:gd name="T0" fmla="*/ 0 w 820"/>
              <a:gd name="T1" fmla="*/ 0 h 144"/>
              <a:gd name="T2" fmla="*/ 13 w 820"/>
              <a:gd name="T3" fmla="*/ 2 h 144"/>
              <a:gd name="T4" fmla="*/ 24 w 820"/>
              <a:gd name="T5" fmla="*/ 0 h 144"/>
              <a:gd name="T6" fmla="*/ 35 w 820"/>
              <a:gd name="T7" fmla="*/ 2 h 144"/>
              <a:gd name="T8" fmla="*/ 45 w 820"/>
              <a:gd name="T9" fmla="*/ 0 h 144"/>
              <a:gd name="T10" fmla="*/ 55 w 820"/>
              <a:gd name="T11" fmla="*/ 2 h 144"/>
              <a:gd name="T12" fmla="*/ 67 w 820"/>
              <a:gd name="T13" fmla="*/ 0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" name="Freeform 88" descr="40%"/>
          <p:cNvSpPr>
            <a:spLocks noChangeAspect="1"/>
          </p:cNvSpPr>
          <p:nvPr/>
        </p:nvSpPr>
        <p:spPr bwMode="auto">
          <a:xfrm>
            <a:off x="2877543" y="2123364"/>
            <a:ext cx="205681" cy="510473"/>
          </a:xfrm>
          <a:custGeom>
            <a:avLst/>
            <a:gdLst>
              <a:gd name="T0" fmla="*/ 36 w 184"/>
              <a:gd name="T1" fmla="*/ 0 h 420"/>
              <a:gd name="T2" fmla="*/ 0 w 184"/>
              <a:gd name="T3" fmla="*/ 44 h 420"/>
              <a:gd name="T4" fmla="*/ 12 w 184"/>
              <a:gd name="T5" fmla="*/ 68 h 420"/>
              <a:gd name="T6" fmla="*/ 4 w 184"/>
              <a:gd name="T7" fmla="*/ 104 h 420"/>
              <a:gd name="T8" fmla="*/ 8 w 184"/>
              <a:gd name="T9" fmla="*/ 128 h 420"/>
              <a:gd name="T10" fmla="*/ 0 w 184"/>
              <a:gd name="T11" fmla="*/ 168 h 420"/>
              <a:gd name="T12" fmla="*/ 4 w 184"/>
              <a:gd name="T13" fmla="*/ 200 h 420"/>
              <a:gd name="T14" fmla="*/ 16 w 184"/>
              <a:gd name="T15" fmla="*/ 236 h 420"/>
              <a:gd name="T16" fmla="*/ 4 w 184"/>
              <a:gd name="T17" fmla="*/ 268 h 420"/>
              <a:gd name="T18" fmla="*/ 4 w 184"/>
              <a:gd name="T19" fmla="*/ 296 h 420"/>
              <a:gd name="T20" fmla="*/ 16 w 184"/>
              <a:gd name="T21" fmla="*/ 324 h 420"/>
              <a:gd name="T22" fmla="*/ 28 w 184"/>
              <a:gd name="T23" fmla="*/ 376 h 420"/>
              <a:gd name="T24" fmla="*/ 24 w 184"/>
              <a:gd name="T25" fmla="*/ 400 h 420"/>
              <a:gd name="T26" fmla="*/ 48 w 184"/>
              <a:gd name="T27" fmla="*/ 420 h 420"/>
              <a:gd name="T28" fmla="*/ 184 w 184"/>
              <a:gd name="T29" fmla="*/ 420 h 420"/>
              <a:gd name="T30" fmla="*/ 184 w 184"/>
              <a:gd name="T31" fmla="*/ 12 h 42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84"/>
              <a:gd name="T49" fmla="*/ 0 h 420"/>
              <a:gd name="T50" fmla="*/ 184 w 184"/>
              <a:gd name="T51" fmla="*/ 420 h 42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84" h="420">
                <a:moveTo>
                  <a:pt x="36" y="0"/>
                </a:moveTo>
                <a:lnTo>
                  <a:pt x="0" y="44"/>
                </a:lnTo>
                <a:lnTo>
                  <a:pt x="12" y="68"/>
                </a:lnTo>
                <a:lnTo>
                  <a:pt x="4" y="104"/>
                </a:lnTo>
                <a:lnTo>
                  <a:pt x="8" y="128"/>
                </a:lnTo>
                <a:lnTo>
                  <a:pt x="0" y="168"/>
                </a:lnTo>
                <a:lnTo>
                  <a:pt x="4" y="200"/>
                </a:lnTo>
                <a:lnTo>
                  <a:pt x="16" y="236"/>
                </a:lnTo>
                <a:lnTo>
                  <a:pt x="4" y="268"/>
                </a:lnTo>
                <a:lnTo>
                  <a:pt x="4" y="296"/>
                </a:lnTo>
                <a:lnTo>
                  <a:pt x="16" y="324"/>
                </a:lnTo>
                <a:lnTo>
                  <a:pt x="28" y="376"/>
                </a:lnTo>
                <a:lnTo>
                  <a:pt x="24" y="400"/>
                </a:lnTo>
                <a:lnTo>
                  <a:pt x="48" y="420"/>
                </a:lnTo>
                <a:lnTo>
                  <a:pt x="184" y="420"/>
                </a:lnTo>
                <a:lnTo>
                  <a:pt x="184" y="12"/>
                </a:lnTo>
              </a:path>
            </a:pathLst>
          </a:custGeom>
          <a:pattFill prst="pct4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4" name="Freeform 89" descr="20%"/>
          <p:cNvSpPr>
            <a:spLocks noChangeAspect="1"/>
          </p:cNvSpPr>
          <p:nvPr/>
        </p:nvSpPr>
        <p:spPr bwMode="auto">
          <a:xfrm>
            <a:off x="2927649" y="2638698"/>
            <a:ext cx="155575" cy="82648"/>
          </a:xfrm>
          <a:custGeom>
            <a:avLst/>
            <a:gdLst>
              <a:gd name="T0" fmla="*/ 0 w 128"/>
              <a:gd name="T1" fmla="*/ 0 h 68"/>
              <a:gd name="T2" fmla="*/ 0 w 128"/>
              <a:gd name="T3" fmla="*/ 28 h 68"/>
              <a:gd name="T4" fmla="*/ 24 w 128"/>
              <a:gd name="T5" fmla="*/ 68 h 68"/>
              <a:gd name="T6" fmla="*/ 128 w 128"/>
              <a:gd name="T7" fmla="*/ 68 h 68"/>
              <a:gd name="T8" fmla="*/ 128 w 128"/>
              <a:gd name="T9" fmla="*/ 4 h 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8"/>
              <a:gd name="T16" fmla="*/ 0 h 68"/>
              <a:gd name="T17" fmla="*/ 128 w 128"/>
              <a:gd name="T18" fmla="*/ 68 h 6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8" h="68">
                <a:moveTo>
                  <a:pt x="0" y="0"/>
                </a:moveTo>
                <a:lnTo>
                  <a:pt x="0" y="28"/>
                </a:lnTo>
                <a:lnTo>
                  <a:pt x="24" y="68"/>
                </a:lnTo>
                <a:lnTo>
                  <a:pt x="128" y="68"/>
                </a:lnTo>
                <a:lnTo>
                  <a:pt x="128" y="4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5" name="Freeform 95"/>
          <p:cNvSpPr>
            <a:spLocks noChangeAspect="1"/>
          </p:cNvSpPr>
          <p:nvPr/>
        </p:nvSpPr>
        <p:spPr bwMode="auto">
          <a:xfrm>
            <a:off x="2746550" y="2619252"/>
            <a:ext cx="431478" cy="42539"/>
          </a:xfrm>
          <a:custGeom>
            <a:avLst/>
            <a:gdLst>
              <a:gd name="T0" fmla="*/ 0 w 820"/>
              <a:gd name="T1" fmla="*/ 0 h 144"/>
              <a:gd name="T2" fmla="*/ 13 w 820"/>
              <a:gd name="T3" fmla="*/ 2 h 144"/>
              <a:gd name="T4" fmla="*/ 24 w 820"/>
              <a:gd name="T5" fmla="*/ 0 h 144"/>
              <a:gd name="T6" fmla="*/ 35 w 820"/>
              <a:gd name="T7" fmla="*/ 2 h 144"/>
              <a:gd name="T8" fmla="*/ 45 w 820"/>
              <a:gd name="T9" fmla="*/ 0 h 144"/>
              <a:gd name="T10" fmla="*/ 55 w 820"/>
              <a:gd name="T11" fmla="*/ 2 h 144"/>
              <a:gd name="T12" fmla="*/ 67 w 820"/>
              <a:gd name="T13" fmla="*/ 0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6" name="Freeform 96"/>
          <p:cNvSpPr>
            <a:spLocks noChangeAspect="1"/>
          </p:cNvSpPr>
          <p:nvPr/>
        </p:nvSpPr>
        <p:spPr bwMode="auto">
          <a:xfrm>
            <a:off x="2746550" y="2118502"/>
            <a:ext cx="431478" cy="42539"/>
          </a:xfrm>
          <a:custGeom>
            <a:avLst/>
            <a:gdLst>
              <a:gd name="T0" fmla="*/ 0 w 820"/>
              <a:gd name="T1" fmla="*/ 0 h 144"/>
              <a:gd name="T2" fmla="*/ 13 w 820"/>
              <a:gd name="T3" fmla="*/ 2 h 144"/>
              <a:gd name="T4" fmla="*/ 24 w 820"/>
              <a:gd name="T5" fmla="*/ 0 h 144"/>
              <a:gd name="T6" fmla="*/ 35 w 820"/>
              <a:gd name="T7" fmla="*/ 2 h 144"/>
              <a:gd name="T8" fmla="*/ 45 w 820"/>
              <a:gd name="T9" fmla="*/ 0 h 144"/>
              <a:gd name="T10" fmla="*/ 55 w 820"/>
              <a:gd name="T11" fmla="*/ 2 h 144"/>
              <a:gd name="T12" fmla="*/ 67 w 820"/>
              <a:gd name="T13" fmla="*/ 0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7" name="Freeform 8" descr="Large confetti"/>
          <p:cNvSpPr>
            <a:spLocks noChangeAspect="1"/>
          </p:cNvSpPr>
          <p:nvPr/>
        </p:nvSpPr>
        <p:spPr bwMode="auto">
          <a:xfrm>
            <a:off x="2881878" y="2512171"/>
            <a:ext cx="193402" cy="111177"/>
          </a:xfrm>
          <a:custGeom>
            <a:avLst/>
            <a:gdLst>
              <a:gd name="T0" fmla="*/ 12 w 132"/>
              <a:gd name="T1" fmla="*/ 0 h 116"/>
              <a:gd name="T2" fmla="*/ 12 w 132"/>
              <a:gd name="T3" fmla="*/ 36 h 116"/>
              <a:gd name="T4" fmla="*/ 12 w 132"/>
              <a:gd name="T5" fmla="*/ 60 h 116"/>
              <a:gd name="T6" fmla="*/ 12 w 132"/>
              <a:gd name="T7" fmla="*/ 84 h 116"/>
              <a:gd name="T8" fmla="*/ 0 w 132"/>
              <a:gd name="T9" fmla="*/ 116 h 116"/>
              <a:gd name="T10" fmla="*/ 132 w 132"/>
              <a:gd name="T11" fmla="*/ 116 h 116"/>
              <a:gd name="T12" fmla="*/ 132 w 132"/>
              <a:gd name="T13" fmla="*/ 4 h 1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2"/>
              <a:gd name="T22" fmla="*/ 0 h 116"/>
              <a:gd name="T23" fmla="*/ 132 w 132"/>
              <a:gd name="T24" fmla="*/ 116 h 11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2" h="116">
                <a:moveTo>
                  <a:pt x="12" y="0"/>
                </a:moveTo>
                <a:lnTo>
                  <a:pt x="12" y="36"/>
                </a:lnTo>
                <a:lnTo>
                  <a:pt x="12" y="60"/>
                </a:lnTo>
                <a:lnTo>
                  <a:pt x="12" y="84"/>
                </a:lnTo>
                <a:lnTo>
                  <a:pt x="0" y="116"/>
                </a:lnTo>
                <a:lnTo>
                  <a:pt x="132" y="116"/>
                </a:lnTo>
                <a:lnTo>
                  <a:pt x="132" y="4"/>
                </a:lnTo>
              </a:path>
            </a:pathLst>
          </a:custGeom>
          <a:pattFill prst="lgConfetti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8" name="Freeform 85" descr="20%"/>
          <p:cNvSpPr>
            <a:spLocks noChangeAspect="1"/>
          </p:cNvSpPr>
          <p:nvPr/>
        </p:nvSpPr>
        <p:spPr bwMode="auto">
          <a:xfrm>
            <a:off x="2866439" y="2414072"/>
            <a:ext cx="213916" cy="92860"/>
          </a:xfrm>
          <a:custGeom>
            <a:avLst/>
            <a:gdLst>
              <a:gd name="T0" fmla="*/ 4 w 176"/>
              <a:gd name="T1" fmla="*/ 0 h 84"/>
              <a:gd name="T2" fmla="*/ 0 w 176"/>
              <a:gd name="T3" fmla="*/ 32 h 84"/>
              <a:gd name="T4" fmla="*/ 20 w 176"/>
              <a:gd name="T5" fmla="*/ 60 h 84"/>
              <a:gd name="T6" fmla="*/ 32 w 176"/>
              <a:gd name="T7" fmla="*/ 84 h 84"/>
              <a:gd name="T8" fmla="*/ 176 w 176"/>
              <a:gd name="T9" fmla="*/ 84 h 84"/>
              <a:gd name="T10" fmla="*/ 176 w 176"/>
              <a:gd name="T11" fmla="*/ 8 h 8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76"/>
              <a:gd name="T19" fmla="*/ 0 h 84"/>
              <a:gd name="T20" fmla="*/ 176 w 176"/>
              <a:gd name="T21" fmla="*/ 84 h 8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76" h="84">
                <a:moveTo>
                  <a:pt x="4" y="0"/>
                </a:moveTo>
                <a:lnTo>
                  <a:pt x="0" y="32"/>
                </a:lnTo>
                <a:lnTo>
                  <a:pt x="20" y="60"/>
                </a:lnTo>
                <a:lnTo>
                  <a:pt x="32" y="84"/>
                </a:lnTo>
                <a:lnTo>
                  <a:pt x="176" y="84"/>
                </a:lnTo>
                <a:lnTo>
                  <a:pt x="176" y="8"/>
                </a:lnTo>
              </a:path>
            </a:pathLst>
          </a:custGeom>
          <a:pattFill prst="pct20">
            <a:fgClr>
              <a:schemeClr val="tx1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9" name="Freeform 8" descr="Large confetti"/>
          <p:cNvSpPr>
            <a:spLocks noChangeAspect="1"/>
          </p:cNvSpPr>
          <p:nvPr/>
        </p:nvSpPr>
        <p:spPr bwMode="auto">
          <a:xfrm>
            <a:off x="2863736" y="2309113"/>
            <a:ext cx="220128" cy="105229"/>
          </a:xfrm>
          <a:custGeom>
            <a:avLst/>
            <a:gdLst>
              <a:gd name="T0" fmla="*/ 12 w 132"/>
              <a:gd name="T1" fmla="*/ 0 h 116"/>
              <a:gd name="T2" fmla="*/ 12 w 132"/>
              <a:gd name="T3" fmla="*/ 36 h 116"/>
              <a:gd name="T4" fmla="*/ 12 w 132"/>
              <a:gd name="T5" fmla="*/ 60 h 116"/>
              <a:gd name="T6" fmla="*/ 12 w 132"/>
              <a:gd name="T7" fmla="*/ 84 h 116"/>
              <a:gd name="T8" fmla="*/ 0 w 132"/>
              <a:gd name="T9" fmla="*/ 116 h 116"/>
              <a:gd name="T10" fmla="*/ 132 w 132"/>
              <a:gd name="T11" fmla="*/ 116 h 116"/>
              <a:gd name="T12" fmla="*/ 132 w 132"/>
              <a:gd name="T13" fmla="*/ 4 h 1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2"/>
              <a:gd name="T22" fmla="*/ 0 h 116"/>
              <a:gd name="T23" fmla="*/ 132 w 132"/>
              <a:gd name="T24" fmla="*/ 116 h 11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2" h="116">
                <a:moveTo>
                  <a:pt x="12" y="0"/>
                </a:moveTo>
                <a:lnTo>
                  <a:pt x="12" y="36"/>
                </a:lnTo>
                <a:lnTo>
                  <a:pt x="12" y="60"/>
                </a:lnTo>
                <a:lnTo>
                  <a:pt x="12" y="84"/>
                </a:lnTo>
                <a:lnTo>
                  <a:pt x="0" y="116"/>
                </a:lnTo>
                <a:lnTo>
                  <a:pt x="132" y="116"/>
                </a:lnTo>
                <a:lnTo>
                  <a:pt x="132" y="4"/>
                </a:lnTo>
              </a:path>
            </a:pathLst>
          </a:custGeom>
          <a:pattFill prst="lgConfetti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0" name="Freeform 67" descr="Dashed horizontal"/>
          <p:cNvSpPr>
            <a:spLocks noChangeAspect="1"/>
          </p:cNvSpPr>
          <p:nvPr/>
        </p:nvSpPr>
        <p:spPr bwMode="auto">
          <a:xfrm>
            <a:off x="4050706" y="2663007"/>
            <a:ext cx="121543" cy="80217"/>
          </a:xfrm>
          <a:custGeom>
            <a:avLst/>
            <a:gdLst>
              <a:gd name="T0" fmla="*/ 0 w 100"/>
              <a:gd name="T1" fmla="*/ 0 h 66"/>
              <a:gd name="T2" fmla="*/ 8 w 100"/>
              <a:gd name="T3" fmla="*/ 14 h 66"/>
              <a:gd name="T4" fmla="*/ 12 w 100"/>
              <a:gd name="T5" fmla="*/ 32 h 66"/>
              <a:gd name="T6" fmla="*/ 16 w 100"/>
              <a:gd name="T7" fmla="*/ 66 h 66"/>
              <a:gd name="T8" fmla="*/ 100 w 100"/>
              <a:gd name="T9" fmla="*/ 66 h 66"/>
              <a:gd name="T10" fmla="*/ 100 w 100"/>
              <a:gd name="T11" fmla="*/ 2 h 6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0"/>
              <a:gd name="T19" fmla="*/ 0 h 66"/>
              <a:gd name="T20" fmla="*/ 100 w 100"/>
              <a:gd name="T21" fmla="*/ 66 h 6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0" h="66">
                <a:moveTo>
                  <a:pt x="0" y="0"/>
                </a:moveTo>
                <a:lnTo>
                  <a:pt x="8" y="14"/>
                </a:lnTo>
                <a:lnTo>
                  <a:pt x="12" y="32"/>
                </a:lnTo>
                <a:lnTo>
                  <a:pt x="16" y="66"/>
                </a:lnTo>
                <a:lnTo>
                  <a:pt x="100" y="66"/>
                </a:lnTo>
                <a:lnTo>
                  <a:pt x="100" y="2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1" name="Freeform 69" descr="20%"/>
          <p:cNvSpPr>
            <a:spLocks noChangeAspect="1"/>
          </p:cNvSpPr>
          <p:nvPr/>
        </p:nvSpPr>
        <p:spPr bwMode="auto">
          <a:xfrm>
            <a:off x="4007479" y="2123364"/>
            <a:ext cx="160437" cy="170158"/>
          </a:xfrm>
          <a:custGeom>
            <a:avLst/>
            <a:gdLst>
              <a:gd name="T0" fmla="*/ 44 w 132"/>
              <a:gd name="T1" fmla="*/ 0 h 140"/>
              <a:gd name="T2" fmla="*/ 0 w 132"/>
              <a:gd name="T3" fmla="*/ 16 h 140"/>
              <a:gd name="T4" fmla="*/ 4 w 132"/>
              <a:gd name="T5" fmla="*/ 48 h 140"/>
              <a:gd name="T6" fmla="*/ 16 w 132"/>
              <a:gd name="T7" fmla="*/ 80 h 140"/>
              <a:gd name="T8" fmla="*/ 12 w 132"/>
              <a:gd name="T9" fmla="*/ 120 h 140"/>
              <a:gd name="T10" fmla="*/ 36 w 132"/>
              <a:gd name="T11" fmla="*/ 140 h 140"/>
              <a:gd name="T12" fmla="*/ 132 w 132"/>
              <a:gd name="T13" fmla="*/ 140 h 140"/>
              <a:gd name="T14" fmla="*/ 132 w 132"/>
              <a:gd name="T15" fmla="*/ 0 h 14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32"/>
              <a:gd name="T25" fmla="*/ 0 h 140"/>
              <a:gd name="T26" fmla="*/ 132 w 132"/>
              <a:gd name="T27" fmla="*/ 140 h 14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32" h="140">
                <a:moveTo>
                  <a:pt x="44" y="0"/>
                </a:moveTo>
                <a:lnTo>
                  <a:pt x="0" y="16"/>
                </a:lnTo>
                <a:lnTo>
                  <a:pt x="4" y="48"/>
                </a:lnTo>
                <a:lnTo>
                  <a:pt x="16" y="80"/>
                </a:lnTo>
                <a:lnTo>
                  <a:pt x="12" y="120"/>
                </a:lnTo>
                <a:lnTo>
                  <a:pt x="36" y="140"/>
                </a:lnTo>
                <a:lnTo>
                  <a:pt x="132" y="140"/>
                </a:lnTo>
                <a:lnTo>
                  <a:pt x="132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2" name="Freeform 70" descr="Dashed horizontal"/>
          <p:cNvSpPr>
            <a:spLocks noChangeAspect="1"/>
          </p:cNvSpPr>
          <p:nvPr/>
        </p:nvSpPr>
        <p:spPr bwMode="auto">
          <a:xfrm>
            <a:off x="4045844" y="2288660"/>
            <a:ext cx="126405" cy="63201"/>
          </a:xfrm>
          <a:custGeom>
            <a:avLst/>
            <a:gdLst>
              <a:gd name="T0" fmla="*/ 12 w 104"/>
              <a:gd name="T1" fmla="*/ 4 h 52"/>
              <a:gd name="T2" fmla="*/ 0 w 104"/>
              <a:gd name="T3" fmla="*/ 52 h 52"/>
              <a:gd name="T4" fmla="*/ 104 w 104"/>
              <a:gd name="T5" fmla="*/ 52 h 52"/>
              <a:gd name="T6" fmla="*/ 104 w 104"/>
              <a:gd name="T7" fmla="*/ 0 h 52"/>
              <a:gd name="T8" fmla="*/ 0 60000 65536"/>
              <a:gd name="T9" fmla="*/ 0 60000 65536"/>
              <a:gd name="T10" fmla="*/ 0 60000 65536"/>
              <a:gd name="T11" fmla="*/ 0 60000 65536"/>
              <a:gd name="T12" fmla="*/ 0 w 104"/>
              <a:gd name="T13" fmla="*/ 0 h 52"/>
              <a:gd name="T14" fmla="*/ 104 w 104"/>
              <a:gd name="T15" fmla="*/ 52 h 5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4" h="52">
                <a:moveTo>
                  <a:pt x="12" y="4"/>
                </a:moveTo>
                <a:lnTo>
                  <a:pt x="0" y="52"/>
                </a:lnTo>
                <a:lnTo>
                  <a:pt x="104" y="52"/>
                </a:lnTo>
                <a:lnTo>
                  <a:pt x="104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3" name="Freeform 71" descr="20%"/>
          <p:cNvSpPr>
            <a:spLocks noChangeAspect="1"/>
          </p:cNvSpPr>
          <p:nvPr/>
        </p:nvSpPr>
        <p:spPr bwMode="auto">
          <a:xfrm>
            <a:off x="3992366" y="2351861"/>
            <a:ext cx="179884" cy="213912"/>
          </a:xfrm>
          <a:custGeom>
            <a:avLst/>
            <a:gdLst>
              <a:gd name="T0" fmla="*/ 40 w 148"/>
              <a:gd name="T1" fmla="*/ 0 h 176"/>
              <a:gd name="T2" fmla="*/ 12 w 148"/>
              <a:gd name="T3" fmla="*/ 8 h 176"/>
              <a:gd name="T4" fmla="*/ 12 w 148"/>
              <a:gd name="T5" fmla="*/ 36 h 176"/>
              <a:gd name="T6" fmla="*/ 0 w 148"/>
              <a:gd name="T7" fmla="*/ 60 h 176"/>
              <a:gd name="T8" fmla="*/ 20 w 148"/>
              <a:gd name="T9" fmla="*/ 88 h 176"/>
              <a:gd name="T10" fmla="*/ 20 w 148"/>
              <a:gd name="T11" fmla="*/ 112 h 176"/>
              <a:gd name="T12" fmla="*/ 16 w 148"/>
              <a:gd name="T13" fmla="*/ 164 h 176"/>
              <a:gd name="T14" fmla="*/ 148 w 148"/>
              <a:gd name="T15" fmla="*/ 176 h 176"/>
              <a:gd name="T16" fmla="*/ 148 w 148"/>
              <a:gd name="T17" fmla="*/ 0 h 17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48"/>
              <a:gd name="T28" fmla="*/ 0 h 176"/>
              <a:gd name="T29" fmla="*/ 148 w 148"/>
              <a:gd name="T30" fmla="*/ 176 h 17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48" h="176">
                <a:moveTo>
                  <a:pt x="40" y="0"/>
                </a:moveTo>
                <a:lnTo>
                  <a:pt x="12" y="8"/>
                </a:lnTo>
                <a:lnTo>
                  <a:pt x="12" y="36"/>
                </a:lnTo>
                <a:lnTo>
                  <a:pt x="0" y="60"/>
                </a:lnTo>
                <a:lnTo>
                  <a:pt x="20" y="88"/>
                </a:lnTo>
                <a:lnTo>
                  <a:pt x="20" y="112"/>
                </a:lnTo>
                <a:lnTo>
                  <a:pt x="16" y="164"/>
                </a:lnTo>
                <a:lnTo>
                  <a:pt x="148" y="176"/>
                </a:lnTo>
                <a:lnTo>
                  <a:pt x="148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4" name="Freeform 72" descr="Dashed horizontal"/>
          <p:cNvSpPr>
            <a:spLocks noChangeAspect="1"/>
          </p:cNvSpPr>
          <p:nvPr/>
        </p:nvSpPr>
        <p:spPr bwMode="auto">
          <a:xfrm>
            <a:off x="4040983" y="2560912"/>
            <a:ext cx="131266" cy="43755"/>
          </a:xfrm>
          <a:custGeom>
            <a:avLst/>
            <a:gdLst>
              <a:gd name="T0" fmla="*/ 0 w 108"/>
              <a:gd name="T1" fmla="*/ 0 h 36"/>
              <a:gd name="T2" fmla="*/ 4 w 108"/>
              <a:gd name="T3" fmla="*/ 32 h 36"/>
              <a:gd name="T4" fmla="*/ 108 w 108"/>
              <a:gd name="T5" fmla="*/ 36 h 36"/>
              <a:gd name="T6" fmla="*/ 108 w 108"/>
              <a:gd name="T7" fmla="*/ 4 h 36"/>
              <a:gd name="T8" fmla="*/ 0 60000 65536"/>
              <a:gd name="T9" fmla="*/ 0 60000 65536"/>
              <a:gd name="T10" fmla="*/ 0 60000 65536"/>
              <a:gd name="T11" fmla="*/ 0 60000 65536"/>
              <a:gd name="T12" fmla="*/ 0 w 108"/>
              <a:gd name="T13" fmla="*/ 0 h 36"/>
              <a:gd name="T14" fmla="*/ 108 w 108"/>
              <a:gd name="T15" fmla="*/ 36 h 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8" h="36">
                <a:moveTo>
                  <a:pt x="0" y="0"/>
                </a:moveTo>
                <a:lnTo>
                  <a:pt x="4" y="32"/>
                </a:lnTo>
                <a:lnTo>
                  <a:pt x="108" y="36"/>
                </a:lnTo>
                <a:lnTo>
                  <a:pt x="108" y="4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5" name="Freeform 73" descr="20%"/>
          <p:cNvSpPr>
            <a:spLocks noChangeAspect="1"/>
          </p:cNvSpPr>
          <p:nvPr/>
        </p:nvSpPr>
        <p:spPr bwMode="auto">
          <a:xfrm>
            <a:off x="4040983" y="2599805"/>
            <a:ext cx="131266" cy="63201"/>
          </a:xfrm>
          <a:custGeom>
            <a:avLst/>
            <a:gdLst>
              <a:gd name="T0" fmla="*/ 0 w 108"/>
              <a:gd name="T1" fmla="*/ 0 h 52"/>
              <a:gd name="T2" fmla="*/ 0 w 108"/>
              <a:gd name="T3" fmla="*/ 28 h 52"/>
              <a:gd name="T4" fmla="*/ 4 w 108"/>
              <a:gd name="T5" fmla="*/ 52 h 52"/>
              <a:gd name="T6" fmla="*/ 108 w 108"/>
              <a:gd name="T7" fmla="*/ 52 h 52"/>
              <a:gd name="T8" fmla="*/ 108 w 108"/>
              <a:gd name="T9" fmla="*/ 8 h 5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8"/>
              <a:gd name="T16" fmla="*/ 0 h 52"/>
              <a:gd name="T17" fmla="*/ 108 w 108"/>
              <a:gd name="T18" fmla="*/ 52 h 5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8" h="52">
                <a:moveTo>
                  <a:pt x="0" y="0"/>
                </a:moveTo>
                <a:lnTo>
                  <a:pt x="0" y="28"/>
                </a:lnTo>
                <a:lnTo>
                  <a:pt x="4" y="52"/>
                </a:lnTo>
                <a:lnTo>
                  <a:pt x="108" y="52"/>
                </a:lnTo>
                <a:lnTo>
                  <a:pt x="108" y="8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6" name="Freeform 74" descr="20%"/>
          <p:cNvSpPr>
            <a:spLocks noChangeAspect="1"/>
          </p:cNvSpPr>
          <p:nvPr/>
        </p:nvSpPr>
        <p:spPr bwMode="auto">
          <a:xfrm>
            <a:off x="4031259" y="2740793"/>
            <a:ext cx="140990" cy="85079"/>
          </a:xfrm>
          <a:custGeom>
            <a:avLst/>
            <a:gdLst>
              <a:gd name="T0" fmla="*/ 30 w 116"/>
              <a:gd name="T1" fmla="*/ 0 h 70"/>
              <a:gd name="T2" fmla="*/ 8 w 116"/>
              <a:gd name="T3" fmla="*/ 0 h 70"/>
              <a:gd name="T4" fmla="*/ 0 w 116"/>
              <a:gd name="T5" fmla="*/ 10 h 70"/>
              <a:gd name="T6" fmla="*/ 6 w 116"/>
              <a:gd name="T7" fmla="*/ 24 h 70"/>
              <a:gd name="T8" fmla="*/ 20 w 116"/>
              <a:gd name="T9" fmla="*/ 32 h 70"/>
              <a:gd name="T10" fmla="*/ 20 w 116"/>
              <a:gd name="T11" fmla="*/ 44 h 70"/>
              <a:gd name="T12" fmla="*/ 24 w 116"/>
              <a:gd name="T13" fmla="*/ 64 h 70"/>
              <a:gd name="T14" fmla="*/ 34 w 116"/>
              <a:gd name="T15" fmla="*/ 70 h 70"/>
              <a:gd name="T16" fmla="*/ 116 w 116"/>
              <a:gd name="T17" fmla="*/ 70 h 70"/>
              <a:gd name="T18" fmla="*/ 116 w 116"/>
              <a:gd name="T19" fmla="*/ 4 h 7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16"/>
              <a:gd name="T31" fmla="*/ 0 h 70"/>
              <a:gd name="T32" fmla="*/ 116 w 116"/>
              <a:gd name="T33" fmla="*/ 70 h 7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16" h="70">
                <a:moveTo>
                  <a:pt x="30" y="0"/>
                </a:moveTo>
                <a:lnTo>
                  <a:pt x="8" y="0"/>
                </a:lnTo>
                <a:lnTo>
                  <a:pt x="0" y="10"/>
                </a:lnTo>
                <a:lnTo>
                  <a:pt x="6" y="24"/>
                </a:lnTo>
                <a:lnTo>
                  <a:pt x="20" y="32"/>
                </a:lnTo>
                <a:lnTo>
                  <a:pt x="20" y="44"/>
                </a:lnTo>
                <a:lnTo>
                  <a:pt x="24" y="64"/>
                </a:lnTo>
                <a:lnTo>
                  <a:pt x="34" y="70"/>
                </a:lnTo>
                <a:lnTo>
                  <a:pt x="116" y="70"/>
                </a:lnTo>
                <a:lnTo>
                  <a:pt x="116" y="4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7" name="Freeform 8" descr="Large confetti"/>
          <p:cNvSpPr>
            <a:spLocks noChangeAspect="1"/>
          </p:cNvSpPr>
          <p:nvPr/>
        </p:nvSpPr>
        <p:spPr bwMode="auto">
          <a:xfrm>
            <a:off x="3996347" y="2125203"/>
            <a:ext cx="220128" cy="98004"/>
          </a:xfrm>
          <a:custGeom>
            <a:avLst/>
            <a:gdLst>
              <a:gd name="T0" fmla="*/ 12 w 132"/>
              <a:gd name="T1" fmla="*/ 0 h 116"/>
              <a:gd name="T2" fmla="*/ 12 w 132"/>
              <a:gd name="T3" fmla="*/ 36 h 116"/>
              <a:gd name="T4" fmla="*/ 12 w 132"/>
              <a:gd name="T5" fmla="*/ 60 h 116"/>
              <a:gd name="T6" fmla="*/ 12 w 132"/>
              <a:gd name="T7" fmla="*/ 84 h 116"/>
              <a:gd name="T8" fmla="*/ 0 w 132"/>
              <a:gd name="T9" fmla="*/ 116 h 116"/>
              <a:gd name="T10" fmla="*/ 132 w 132"/>
              <a:gd name="T11" fmla="*/ 116 h 116"/>
              <a:gd name="T12" fmla="*/ 132 w 132"/>
              <a:gd name="T13" fmla="*/ 4 h 1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2"/>
              <a:gd name="T22" fmla="*/ 0 h 116"/>
              <a:gd name="T23" fmla="*/ 132 w 132"/>
              <a:gd name="T24" fmla="*/ 116 h 11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2" h="116">
                <a:moveTo>
                  <a:pt x="12" y="0"/>
                </a:moveTo>
                <a:lnTo>
                  <a:pt x="12" y="36"/>
                </a:lnTo>
                <a:lnTo>
                  <a:pt x="12" y="60"/>
                </a:lnTo>
                <a:lnTo>
                  <a:pt x="12" y="84"/>
                </a:lnTo>
                <a:lnTo>
                  <a:pt x="0" y="116"/>
                </a:lnTo>
                <a:lnTo>
                  <a:pt x="132" y="116"/>
                </a:lnTo>
                <a:lnTo>
                  <a:pt x="132" y="4"/>
                </a:lnTo>
              </a:path>
            </a:pathLst>
          </a:custGeom>
          <a:pattFill prst="lgConfetti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8" name="Freeform 97"/>
          <p:cNvSpPr>
            <a:spLocks noChangeAspect="1"/>
          </p:cNvSpPr>
          <p:nvPr/>
        </p:nvSpPr>
        <p:spPr bwMode="auto">
          <a:xfrm>
            <a:off x="3855022" y="2109834"/>
            <a:ext cx="431478" cy="42539"/>
          </a:xfrm>
          <a:custGeom>
            <a:avLst/>
            <a:gdLst>
              <a:gd name="T0" fmla="*/ 0 w 820"/>
              <a:gd name="T1" fmla="*/ 0 h 144"/>
              <a:gd name="T2" fmla="*/ 13 w 820"/>
              <a:gd name="T3" fmla="*/ 2 h 144"/>
              <a:gd name="T4" fmla="*/ 24 w 820"/>
              <a:gd name="T5" fmla="*/ 0 h 144"/>
              <a:gd name="T6" fmla="*/ 35 w 820"/>
              <a:gd name="T7" fmla="*/ 2 h 144"/>
              <a:gd name="T8" fmla="*/ 45 w 820"/>
              <a:gd name="T9" fmla="*/ 0 h 144"/>
              <a:gd name="T10" fmla="*/ 55 w 820"/>
              <a:gd name="T11" fmla="*/ 2 h 144"/>
              <a:gd name="T12" fmla="*/ 67 w 820"/>
              <a:gd name="T13" fmla="*/ 0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9" name="Freeform 161"/>
          <p:cNvSpPr>
            <a:spLocks noChangeAspect="1"/>
          </p:cNvSpPr>
          <p:nvPr/>
        </p:nvSpPr>
        <p:spPr bwMode="auto">
          <a:xfrm>
            <a:off x="4055568" y="2167119"/>
            <a:ext cx="111820" cy="170158"/>
          </a:xfrm>
          <a:custGeom>
            <a:avLst/>
            <a:gdLst>
              <a:gd name="T0" fmla="*/ 0 w 80"/>
              <a:gd name="T1" fmla="*/ 0 h 712"/>
              <a:gd name="T2" fmla="*/ 72 w 80"/>
              <a:gd name="T3" fmla="*/ 1 h 712"/>
              <a:gd name="T4" fmla="*/ 122 w 80"/>
              <a:gd name="T5" fmla="*/ 6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70" name="Freeform 8" descr="Large confetti"/>
          <p:cNvSpPr>
            <a:spLocks noChangeAspect="1"/>
          </p:cNvSpPr>
          <p:nvPr/>
        </p:nvSpPr>
        <p:spPr bwMode="auto">
          <a:xfrm flipV="1">
            <a:off x="1613831" y="2376589"/>
            <a:ext cx="238185" cy="113861"/>
          </a:xfrm>
          <a:custGeom>
            <a:avLst/>
            <a:gdLst>
              <a:gd name="T0" fmla="*/ 12 w 132"/>
              <a:gd name="T1" fmla="*/ 0 h 116"/>
              <a:gd name="T2" fmla="*/ 12 w 132"/>
              <a:gd name="T3" fmla="*/ 36 h 116"/>
              <a:gd name="T4" fmla="*/ 12 w 132"/>
              <a:gd name="T5" fmla="*/ 60 h 116"/>
              <a:gd name="T6" fmla="*/ 12 w 132"/>
              <a:gd name="T7" fmla="*/ 84 h 116"/>
              <a:gd name="T8" fmla="*/ 0 w 132"/>
              <a:gd name="T9" fmla="*/ 116 h 116"/>
              <a:gd name="T10" fmla="*/ 132 w 132"/>
              <a:gd name="T11" fmla="*/ 116 h 116"/>
              <a:gd name="T12" fmla="*/ 132 w 132"/>
              <a:gd name="T13" fmla="*/ 4 h 1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2"/>
              <a:gd name="T22" fmla="*/ 0 h 116"/>
              <a:gd name="T23" fmla="*/ 132 w 132"/>
              <a:gd name="T24" fmla="*/ 116 h 11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2" h="116">
                <a:moveTo>
                  <a:pt x="12" y="0"/>
                </a:moveTo>
                <a:lnTo>
                  <a:pt x="12" y="36"/>
                </a:lnTo>
                <a:lnTo>
                  <a:pt x="12" y="60"/>
                </a:lnTo>
                <a:lnTo>
                  <a:pt x="12" y="84"/>
                </a:lnTo>
                <a:lnTo>
                  <a:pt x="0" y="116"/>
                </a:lnTo>
                <a:lnTo>
                  <a:pt x="132" y="116"/>
                </a:lnTo>
                <a:lnTo>
                  <a:pt x="132" y="4"/>
                </a:lnTo>
              </a:path>
            </a:pathLst>
          </a:custGeom>
          <a:pattFill prst="lgConfetti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cxnSp>
        <p:nvCxnSpPr>
          <p:cNvPr id="171" name="Straight Connector 170"/>
          <p:cNvCxnSpPr>
            <a:endCxn id="148" idx="10"/>
          </p:cNvCxnSpPr>
          <p:nvPr/>
        </p:nvCxnSpPr>
        <p:spPr bwMode="auto">
          <a:xfrm flipV="1">
            <a:off x="1634916" y="2487560"/>
            <a:ext cx="218294" cy="103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2" name="Freeform 160"/>
          <p:cNvSpPr>
            <a:spLocks noChangeAspect="1"/>
          </p:cNvSpPr>
          <p:nvPr/>
        </p:nvSpPr>
        <p:spPr bwMode="auto">
          <a:xfrm>
            <a:off x="2897938" y="2179424"/>
            <a:ext cx="156489" cy="314406"/>
          </a:xfrm>
          <a:custGeom>
            <a:avLst/>
            <a:gdLst>
              <a:gd name="T0" fmla="*/ 0 w 80"/>
              <a:gd name="T1" fmla="*/ 0 h 712"/>
              <a:gd name="T2" fmla="*/ 72 w 80"/>
              <a:gd name="T3" fmla="*/ 3 h 712"/>
              <a:gd name="T4" fmla="*/ 122 w 80"/>
              <a:gd name="T5" fmla="*/ 12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3" name="Title 14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More Significant Flooding Event</a:t>
            </a:r>
            <a:endParaRPr lang="en-US" dirty="0"/>
          </a:p>
        </p:txBody>
      </p:sp>
      <p:sp>
        <p:nvSpPr>
          <p:cNvPr id="2053" name="Rectangle 3"/>
          <p:cNvSpPr>
            <a:spLocks noChangeAspect="1" noChangeArrowheads="1"/>
          </p:cNvSpPr>
          <p:nvPr/>
        </p:nvSpPr>
        <p:spPr bwMode="auto">
          <a:xfrm>
            <a:off x="5816750" y="5286525"/>
            <a:ext cx="2027337" cy="7802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Freeform 4" descr="20%"/>
          <p:cNvSpPr>
            <a:spLocks noChangeAspect="1"/>
          </p:cNvSpPr>
          <p:nvPr/>
        </p:nvSpPr>
        <p:spPr bwMode="auto">
          <a:xfrm>
            <a:off x="1604071" y="3745447"/>
            <a:ext cx="228501" cy="243072"/>
          </a:xfrm>
          <a:custGeom>
            <a:avLst/>
            <a:gdLst>
              <a:gd name="T0" fmla="*/ 17 w 196"/>
              <a:gd name="T1" fmla="*/ 0 h 200"/>
              <a:gd name="T2" fmla="*/ 13 w 196"/>
              <a:gd name="T3" fmla="*/ 52 h 200"/>
              <a:gd name="T4" fmla="*/ 0 w 196"/>
              <a:gd name="T5" fmla="*/ 84 h 200"/>
              <a:gd name="T6" fmla="*/ 8 w 196"/>
              <a:gd name="T7" fmla="*/ 116 h 200"/>
              <a:gd name="T8" fmla="*/ 4 w 196"/>
              <a:gd name="T9" fmla="*/ 140 h 200"/>
              <a:gd name="T10" fmla="*/ 0 w 196"/>
              <a:gd name="T11" fmla="*/ 168 h 200"/>
              <a:gd name="T12" fmla="*/ 21 w 196"/>
              <a:gd name="T13" fmla="*/ 200 h 200"/>
              <a:gd name="T14" fmla="*/ 173 w 196"/>
              <a:gd name="T15" fmla="*/ 200 h 200"/>
              <a:gd name="T16" fmla="*/ 173 w 196"/>
              <a:gd name="T17" fmla="*/ 0 h 2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6"/>
              <a:gd name="T28" fmla="*/ 0 h 200"/>
              <a:gd name="T29" fmla="*/ 196 w 196"/>
              <a:gd name="T30" fmla="*/ 200 h 20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6" h="200">
                <a:moveTo>
                  <a:pt x="20" y="0"/>
                </a:moveTo>
                <a:lnTo>
                  <a:pt x="16" y="52"/>
                </a:lnTo>
                <a:lnTo>
                  <a:pt x="0" y="84"/>
                </a:lnTo>
                <a:lnTo>
                  <a:pt x="8" y="116"/>
                </a:lnTo>
                <a:lnTo>
                  <a:pt x="4" y="140"/>
                </a:lnTo>
                <a:lnTo>
                  <a:pt x="0" y="168"/>
                </a:lnTo>
                <a:lnTo>
                  <a:pt x="24" y="200"/>
                </a:lnTo>
                <a:lnTo>
                  <a:pt x="196" y="200"/>
                </a:lnTo>
                <a:lnTo>
                  <a:pt x="196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5" name="Freeform 5" descr="Dashed horizontal"/>
          <p:cNvSpPr>
            <a:spLocks noChangeAspect="1"/>
          </p:cNvSpPr>
          <p:nvPr/>
        </p:nvSpPr>
        <p:spPr bwMode="auto">
          <a:xfrm>
            <a:off x="1628379" y="3983658"/>
            <a:ext cx="204192" cy="97229"/>
          </a:xfrm>
          <a:custGeom>
            <a:avLst/>
            <a:gdLst>
              <a:gd name="T0" fmla="*/ 0 w 168"/>
              <a:gd name="T1" fmla="*/ 0 h 80"/>
              <a:gd name="T2" fmla="*/ 8 w 168"/>
              <a:gd name="T3" fmla="*/ 24 h 80"/>
              <a:gd name="T4" fmla="*/ 8 w 168"/>
              <a:gd name="T5" fmla="*/ 80 h 80"/>
              <a:gd name="T6" fmla="*/ 168 w 168"/>
              <a:gd name="T7" fmla="*/ 80 h 80"/>
              <a:gd name="T8" fmla="*/ 168 w 168"/>
              <a:gd name="T9" fmla="*/ 4 h 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8"/>
              <a:gd name="T16" fmla="*/ 0 h 80"/>
              <a:gd name="T17" fmla="*/ 168 w 168"/>
              <a:gd name="T18" fmla="*/ 80 h 8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8" h="80">
                <a:moveTo>
                  <a:pt x="0" y="0"/>
                </a:moveTo>
                <a:lnTo>
                  <a:pt x="8" y="24"/>
                </a:lnTo>
                <a:lnTo>
                  <a:pt x="8" y="80"/>
                </a:lnTo>
                <a:lnTo>
                  <a:pt x="168" y="80"/>
                </a:lnTo>
                <a:lnTo>
                  <a:pt x="168" y="4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6" name="Freeform 6" descr="20%"/>
          <p:cNvSpPr>
            <a:spLocks noChangeAspect="1"/>
          </p:cNvSpPr>
          <p:nvPr/>
        </p:nvSpPr>
        <p:spPr bwMode="auto">
          <a:xfrm>
            <a:off x="1594347" y="4076025"/>
            <a:ext cx="238224" cy="277102"/>
          </a:xfrm>
          <a:custGeom>
            <a:avLst/>
            <a:gdLst>
              <a:gd name="T0" fmla="*/ 28 w 196"/>
              <a:gd name="T1" fmla="*/ 0 h 228"/>
              <a:gd name="T2" fmla="*/ 16 w 196"/>
              <a:gd name="T3" fmla="*/ 36 h 228"/>
              <a:gd name="T4" fmla="*/ 20 w 196"/>
              <a:gd name="T5" fmla="*/ 76 h 228"/>
              <a:gd name="T6" fmla="*/ 20 w 196"/>
              <a:gd name="T7" fmla="*/ 128 h 228"/>
              <a:gd name="T8" fmla="*/ 0 w 196"/>
              <a:gd name="T9" fmla="*/ 168 h 228"/>
              <a:gd name="T10" fmla="*/ 28 w 196"/>
              <a:gd name="T11" fmla="*/ 200 h 228"/>
              <a:gd name="T12" fmla="*/ 40 w 196"/>
              <a:gd name="T13" fmla="*/ 228 h 228"/>
              <a:gd name="T14" fmla="*/ 196 w 196"/>
              <a:gd name="T15" fmla="*/ 228 h 228"/>
              <a:gd name="T16" fmla="*/ 196 w 196"/>
              <a:gd name="T17" fmla="*/ 4 h 22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6"/>
              <a:gd name="T28" fmla="*/ 0 h 228"/>
              <a:gd name="T29" fmla="*/ 196 w 196"/>
              <a:gd name="T30" fmla="*/ 228 h 22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6" h="228">
                <a:moveTo>
                  <a:pt x="28" y="0"/>
                </a:moveTo>
                <a:lnTo>
                  <a:pt x="16" y="36"/>
                </a:lnTo>
                <a:lnTo>
                  <a:pt x="20" y="76"/>
                </a:lnTo>
                <a:lnTo>
                  <a:pt x="20" y="128"/>
                </a:lnTo>
                <a:lnTo>
                  <a:pt x="0" y="168"/>
                </a:lnTo>
                <a:lnTo>
                  <a:pt x="28" y="200"/>
                </a:lnTo>
                <a:lnTo>
                  <a:pt x="40" y="228"/>
                </a:lnTo>
                <a:lnTo>
                  <a:pt x="196" y="228"/>
                </a:lnTo>
                <a:lnTo>
                  <a:pt x="196" y="4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7" name="Freeform 7" descr="Dashed horizontal"/>
          <p:cNvSpPr>
            <a:spLocks noChangeAspect="1"/>
          </p:cNvSpPr>
          <p:nvPr/>
        </p:nvSpPr>
        <p:spPr bwMode="auto">
          <a:xfrm>
            <a:off x="1647826" y="4348266"/>
            <a:ext cx="189607" cy="82645"/>
          </a:xfrm>
          <a:custGeom>
            <a:avLst/>
            <a:gdLst>
              <a:gd name="T0" fmla="*/ 0 w 156"/>
              <a:gd name="T1" fmla="*/ 4 h 68"/>
              <a:gd name="T2" fmla="*/ 8 w 156"/>
              <a:gd name="T3" fmla="*/ 28 h 68"/>
              <a:gd name="T4" fmla="*/ 12 w 156"/>
              <a:gd name="T5" fmla="*/ 68 h 68"/>
              <a:gd name="T6" fmla="*/ 156 w 156"/>
              <a:gd name="T7" fmla="*/ 68 h 68"/>
              <a:gd name="T8" fmla="*/ 156 w 156"/>
              <a:gd name="T9" fmla="*/ 0 h 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6"/>
              <a:gd name="T16" fmla="*/ 0 h 68"/>
              <a:gd name="T17" fmla="*/ 156 w 156"/>
              <a:gd name="T18" fmla="*/ 68 h 6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6" h="68">
                <a:moveTo>
                  <a:pt x="0" y="4"/>
                </a:moveTo>
                <a:lnTo>
                  <a:pt x="8" y="28"/>
                </a:lnTo>
                <a:lnTo>
                  <a:pt x="12" y="68"/>
                </a:lnTo>
                <a:lnTo>
                  <a:pt x="156" y="68"/>
                </a:lnTo>
                <a:lnTo>
                  <a:pt x="156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8" name="Freeform 8" descr="20%"/>
          <p:cNvSpPr>
            <a:spLocks noChangeAspect="1"/>
          </p:cNvSpPr>
          <p:nvPr/>
        </p:nvSpPr>
        <p:spPr bwMode="auto">
          <a:xfrm>
            <a:off x="1613794" y="4430911"/>
            <a:ext cx="218777" cy="379193"/>
          </a:xfrm>
          <a:custGeom>
            <a:avLst/>
            <a:gdLst>
              <a:gd name="T0" fmla="*/ 16 w 180"/>
              <a:gd name="T1" fmla="*/ 0 h 312"/>
              <a:gd name="T2" fmla="*/ 20 w 180"/>
              <a:gd name="T3" fmla="*/ 44 h 312"/>
              <a:gd name="T4" fmla="*/ 4 w 180"/>
              <a:gd name="T5" fmla="*/ 72 h 312"/>
              <a:gd name="T6" fmla="*/ 20 w 180"/>
              <a:gd name="T7" fmla="*/ 96 h 312"/>
              <a:gd name="T8" fmla="*/ 0 w 180"/>
              <a:gd name="T9" fmla="*/ 148 h 312"/>
              <a:gd name="T10" fmla="*/ 20 w 180"/>
              <a:gd name="T11" fmla="*/ 168 h 312"/>
              <a:gd name="T12" fmla="*/ 20 w 180"/>
              <a:gd name="T13" fmla="*/ 192 h 312"/>
              <a:gd name="T14" fmla="*/ 20 w 180"/>
              <a:gd name="T15" fmla="*/ 232 h 312"/>
              <a:gd name="T16" fmla="*/ 40 w 180"/>
              <a:gd name="T17" fmla="*/ 256 h 312"/>
              <a:gd name="T18" fmla="*/ 32 w 180"/>
              <a:gd name="T19" fmla="*/ 288 h 312"/>
              <a:gd name="T20" fmla="*/ 44 w 180"/>
              <a:gd name="T21" fmla="*/ 312 h 312"/>
              <a:gd name="T22" fmla="*/ 180 w 180"/>
              <a:gd name="T23" fmla="*/ 312 h 312"/>
              <a:gd name="T24" fmla="*/ 180 w 180"/>
              <a:gd name="T25" fmla="*/ 4 h 31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80"/>
              <a:gd name="T40" fmla="*/ 0 h 312"/>
              <a:gd name="T41" fmla="*/ 180 w 180"/>
              <a:gd name="T42" fmla="*/ 312 h 31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80" h="312">
                <a:moveTo>
                  <a:pt x="16" y="0"/>
                </a:moveTo>
                <a:lnTo>
                  <a:pt x="20" y="44"/>
                </a:lnTo>
                <a:lnTo>
                  <a:pt x="4" y="72"/>
                </a:lnTo>
                <a:lnTo>
                  <a:pt x="20" y="96"/>
                </a:lnTo>
                <a:lnTo>
                  <a:pt x="0" y="148"/>
                </a:lnTo>
                <a:lnTo>
                  <a:pt x="20" y="168"/>
                </a:lnTo>
                <a:lnTo>
                  <a:pt x="20" y="192"/>
                </a:lnTo>
                <a:lnTo>
                  <a:pt x="20" y="232"/>
                </a:lnTo>
                <a:lnTo>
                  <a:pt x="40" y="256"/>
                </a:lnTo>
                <a:lnTo>
                  <a:pt x="32" y="288"/>
                </a:lnTo>
                <a:lnTo>
                  <a:pt x="44" y="312"/>
                </a:lnTo>
                <a:lnTo>
                  <a:pt x="180" y="312"/>
                </a:lnTo>
                <a:lnTo>
                  <a:pt x="180" y="4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9" name="Freeform 9" descr="Dashed horizontal"/>
          <p:cNvSpPr>
            <a:spLocks noChangeAspect="1"/>
          </p:cNvSpPr>
          <p:nvPr/>
        </p:nvSpPr>
        <p:spPr bwMode="auto">
          <a:xfrm>
            <a:off x="1657549" y="4810103"/>
            <a:ext cx="175022" cy="491006"/>
          </a:xfrm>
          <a:custGeom>
            <a:avLst/>
            <a:gdLst>
              <a:gd name="T0" fmla="*/ 8 w 144"/>
              <a:gd name="T1" fmla="*/ 0 h 404"/>
              <a:gd name="T2" fmla="*/ 12 w 144"/>
              <a:gd name="T3" fmla="*/ 40 h 404"/>
              <a:gd name="T4" fmla="*/ 16 w 144"/>
              <a:gd name="T5" fmla="*/ 76 h 404"/>
              <a:gd name="T6" fmla="*/ 20 w 144"/>
              <a:gd name="T7" fmla="*/ 104 h 404"/>
              <a:gd name="T8" fmla="*/ 0 w 144"/>
              <a:gd name="T9" fmla="*/ 132 h 404"/>
              <a:gd name="T10" fmla="*/ 16 w 144"/>
              <a:gd name="T11" fmla="*/ 160 h 404"/>
              <a:gd name="T12" fmla="*/ 16 w 144"/>
              <a:gd name="T13" fmla="*/ 216 h 404"/>
              <a:gd name="T14" fmla="*/ 16 w 144"/>
              <a:gd name="T15" fmla="*/ 304 h 404"/>
              <a:gd name="T16" fmla="*/ 16 w 144"/>
              <a:gd name="T17" fmla="*/ 336 h 404"/>
              <a:gd name="T18" fmla="*/ 36 w 144"/>
              <a:gd name="T19" fmla="*/ 404 h 404"/>
              <a:gd name="T20" fmla="*/ 144 w 144"/>
              <a:gd name="T21" fmla="*/ 404 h 404"/>
              <a:gd name="T22" fmla="*/ 144 w 144"/>
              <a:gd name="T23" fmla="*/ 8 h 40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44"/>
              <a:gd name="T37" fmla="*/ 0 h 404"/>
              <a:gd name="T38" fmla="*/ 144 w 144"/>
              <a:gd name="T39" fmla="*/ 404 h 40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44" h="404">
                <a:moveTo>
                  <a:pt x="8" y="0"/>
                </a:moveTo>
                <a:lnTo>
                  <a:pt x="12" y="40"/>
                </a:lnTo>
                <a:lnTo>
                  <a:pt x="16" y="76"/>
                </a:lnTo>
                <a:lnTo>
                  <a:pt x="20" y="104"/>
                </a:lnTo>
                <a:lnTo>
                  <a:pt x="0" y="132"/>
                </a:lnTo>
                <a:lnTo>
                  <a:pt x="16" y="160"/>
                </a:lnTo>
                <a:lnTo>
                  <a:pt x="16" y="216"/>
                </a:lnTo>
                <a:lnTo>
                  <a:pt x="16" y="304"/>
                </a:lnTo>
                <a:lnTo>
                  <a:pt x="16" y="336"/>
                </a:lnTo>
                <a:lnTo>
                  <a:pt x="36" y="404"/>
                </a:lnTo>
                <a:lnTo>
                  <a:pt x="144" y="404"/>
                </a:lnTo>
                <a:lnTo>
                  <a:pt x="144" y="8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0" name="Freeform 10" descr="20%"/>
          <p:cNvSpPr>
            <a:spLocks noChangeAspect="1"/>
          </p:cNvSpPr>
          <p:nvPr/>
        </p:nvSpPr>
        <p:spPr bwMode="auto">
          <a:xfrm>
            <a:off x="1618656" y="5301109"/>
            <a:ext cx="213916" cy="106952"/>
          </a:xfrm>
          <a:custGeom>
            <a:avLst/>
            <a:gdLst>
              <a:gd name="T0" fmla="*/ 56 w 176"/>
              <a:gd name="T1" fmla="*/ 0 h 88"/>
              <a:gd name="T2" fmla="*/ 24 w 176"/>
              <a:gd name="T3" fmla="*/ 12 h 88"/>
              <a:gd name="T4" fmla="*/ 16 w 176"/>
              <a:gd name="T5" fmla="*/ 40 h 88"/>
              <a:gd name="T6" fmla="*/ 0 w 176"/>
              <a:gd name="T7" fmla="*/ 76 h 88"/>
              <a:gd name="T8" fmla="*/ 24 w 176"/>
              <a:gd name="T9" fmla="*/ 88 h 88"/>
              <a:gd name="T10" fmla="*/ 176 w 176"/>
              <a:gd name="T11" fmla="*/ 88 h 88"/>
              <a:gd name="T12" fmla="*/ 176 w 176"/>
              <a:gd name="T13" fmla="*/ 0 h 8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6"/>
              <a:gd name="T22" fmla="*/ 0 h 88"/>
              <a:gd name="T23" fmla="*/ 176 w 176"/>
              <a:gd name="T24" fmla="*/ 88 h 8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6" h="88">
                <a:moveTo>
                  <a:pt x="56" y="0"/>
                </a:moveTo>
                <a:lnTo>
                  <a:pt x="24" y="12"/>
                </a:lnTo>
                <a:lnTo>
                  <a:pt x="16" y="40"/>
                </a:lnTo>
                <a:lnTo>
                  <a:pt x="0" y="76"/>
                </a:lnTo>
                <a:lnTo>
                  <a:pt x="24" y="88"/>
                </a:lnTo>
                <a:lnTo>
                  <a:pt x="176" y="88"/>
                </a:lnTo>
                <a:lnTo>
                  <a:pt x="176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1" name="Freeform 11" descr="Dashed horizontal"/>
          <p:cNvSpPr>
            <a:spLocks noChangeAspect="1"/>
          </p:cNvSpPr>
          <p:nvPr/>
        </p:nvSpPr>
        <p:spPr bwMode="auto">
          <a:xfrm>
            <a:off x="1652688" y="5408061"/>
            <a:ext cx="179884" cy="223626"/>
          </a:xfrm>
          <a:custGeom>
            <a:avLst/>
            <a:gdLst>
              <a:gd name="T0" fmla="*/ 16 w 148"/>
              <a:gd name="T1" fmla="*/ 0 h 184"/>
              <a:gd name="T2" fmla="*/ 0 w 148"/>
              <a:gd name="T3" fmla="*/ 28 h 184"/>
              <a:gd name="T4" fmla="*/ 24 w 148"/>
              <a:gd name="T5" fmla="*/ 56 h 184"/>
              <a:gd name="T6" fmla="*/ 28 w 148"/>
              <a:gd name="T7" fmla="*/ 96 h 184"/>
              <a:gd name="T8" fmla="*/ 48 w 148"/>
              <a:gd name="T9" fmla="*/ 120 h 184"/>
              <a:gd name="T10" fmla="*/ 28 w 148"/>
              <a:gd name="T11" fmla="*/ 136 h 184"/>
              <a:gd name="T12" fmla="*/ 40 w 148"/>
              <a:gd name="T13" fmla="*/ 160 h 184"/>
              <a:gd name="T14" fmla="*/ 40 w 148"/>
              <a:gd name="T15" fmla="*/ 184 h 184"/>
              <a:gd name="T16" fmla="*/ 148 w 148"/>
              <a:gd name="T17" fmla="*/ 184 h 184"/>
              <a:gd name="T18" fmla="*/ 148 w 148"/>
              <a:gd name="T19" fmla="*/ 4 h 18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48"/>
              <a:gd name="T31" fmla="*/ 0 h 184"/>
              <a:gd name="T32" fmla="*/ 148 w 148"/>
              <a:gd name="T33" fmla="*/ 184 h 18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48" h="184">
                <a:moveTo>
                  <a:pt x="16" y="0"/>
                </a:moveTo>
                <a:lnTo>
                  <a:pt x="0" y="28"/>
                </a:lnTo>
                <a:lnTo>
                  <a:pt x="24" y="56"/>
                </a:lnTo>
                <a:lnTo>
                  <a:pt x="28" y="96"/>
                </a:lnTo>
                <a:lnTo>
                  <a:pt x="48" y="120"/>
                </a:lnTo>
                <a:lnTo>
                  <a:pt x="28" y="136"/>
                </a:lnTo>
                <a:lnTo>
                  <a:pt x="40" y="160"/>
                </a:lnTo>
                <a:lnTo>
                  <a:pt x="40" y="184"/>
                </a:lnTo>
                <a:lnTo>
                  <a:pt x="148" y="184"/>
                </a:lnTo>
                <a:lnTo>
                  <a:pt x="148" y="4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2" name="Freeform 12" descr="20%"/>
          <p:cNvSpPr>
            <a:spLocks noChangeAspect="1"/>
          </p:cNvSpPr>
          <p:nvPr/>
        </p:nvSpPr>
        <p:spPr bwMode="auto">
          <a:xfrm>
            <a:off x="3976589" y="3730863"/>
            <a:ext cx="175022" cy="318425"/>
          </a:xfrm>
          <a:custGeom>
            <a:avLst/>
            <a:gdLst>
              <a:gd name="T0" fmla="*/ 44 w 144"/>
              <a:gd name="T1" fmla="*/ 0 h 262"/>
              <a:gd name="T2" fmla="*/ 16 w 144"/>
              <a:gd name="T3" fmla="*/ 8 h 262"/>
              <a:gd name="T4" fmla="*/ 4 w 144"/>
              <a:gd name="T5" fmla="*/ 30 h 262"/>
              <a:gd name="T6" fmla="*/ 8 w 144"/>
              <a:gd name="T7" fmla="*/ 60 h 262"/>
              <a:gd name="T8" fmla="*/ 10 w 144"/>
              <a:gd name="T9" fmla="*/ 76 h 262"/>
              <a:gd name="T10" fmla="*/ 0 w 144"/>
              <a:gd name="T11" fmla="*/ 104 h 262"/>
              <a:gd name="T12" fmla="*/ 10 w 144"/>
              <a:gd name="T13" fmla="*/ 132 h 262"/>
              <a:gd name="T14" fmla="*/ 6 w 144"/>
              <a:gd name="T15" fmla="*/ 152 h 262"/>
              <a:gd name="T16" fmla="*/ 10 w 144"/>
              <a:gd name="T17" fmla="*/ 196 h 262"/>
              <a:gd name="T18" fmla="*/ 20 w 144"/>
              <a:gd name="T19" fmla="*/ 220 h 262"/>
              <a:gd name="T20" fmla="*/ 24 w 144"/>
              <a:gd name="T21" fmla="*/ 244 h 262"/>
              <a:gd name="T22" fmla="*/ 32 w 144"/>
              <a:gd name="T23" fmla="*/ 262 h 262"/>
              <a:gd name="T24" fmla="*/ 144 w 144"/>
              <a:gd name="T25" fmla="*/ 262 h 262"/>
              <a:gd name="T26" fmla="*/ 144 w 144"/>
              <a:gd name="T27" fmla="*/ 0 h 26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44"/>
              <a:gd name="T43" fmla="*/ 0 h 262"/>
              <a:gd name="T44" fmla="*/ 144 w 144"/>
              <a:gd name="T45" fmla="*/ 262 h 26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44" h="262">
                <a:moveTo>
                  <a:pt x="44" y="0"/>
                </a:moveTo>
                <a:lnTo>
                  <a:pt x="16" y="8"/>
                </a:lnTo>
                <a:lnTo>
                  <a:pt x="4" y="30"/>
                </a:lnTo>
                <a:lnTo>
                  <a:pt x="8" y="60"/>
                </a:lnTo>
                <a:lnTo>
                  <a:pt x="10" y="76"/>
                </a:lnTo>
                <a:lnTo>
                  <a:pt x="0" y="104"/>
                </a:lnTo>
                <a:lnTo>
                  <a:pt x="10" y="132"/>
                </a:lnTo>
                <a:lnTo>
                  <a:pt x="6" y="152"/>
                </a:lnTo>
                <a:lnTo>
                  <a:pt x="10" y="196"/>
                </a:lnTo>
                <a:lnTo>
                  <a:pt x="20" y="220"/>
                </a:lnTo>
                <a:lnTo>
                  <a:pt x="24" y="244"/>
                </a:lnTo>
                <a:lnTo>
                  <a:pt x="32" y="262"/>
                </a:lnTo>
                <a:lnTo>
                  <a:pt x="144" y="262"/>
                </a:lnTo>
                <a:lnTo>
                  <a:pt x="144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3" name="Freeform 13" descr="20%"/>
          <p:cNvSpPr>
            <a:spLocks noChangeAspect="1"/>
          </p:cNvSpPr>
          <p:nvPr/>
        </p:nvSpPr>
        <p:spPr bwMode="auto">
          <a:xfrm>
            <a:off x="2824362" y="3726001"/>
            <a:ext cx="238224" cy="291687"/>
          </a:xfrm>
          <a:custGeom>
            <a:avLst/>
            <a:gdLst>
              <a:gd name="T0" fmla="*/ 56 w 196"/>
              <a:gd name="T1" fmla="*/ 0 h 240"/>
              <a:gd name="T2" fmla="*/ 8 w 196"/>
              <a:gd name="T3" fmla="*/ 32 h 240"/>
              <a:gd name="T4" fmla="*/ 16 w 196"/>
              <a:gd name="T5" fmla="*/ 76 h 240"/>
              <a:gd name="T6" fmla="*/ 0 w 196"/>
              <a:gd name="T7" fmla="*/ 124 h 240"/>
              <a:gd name="T8" fmla="*/ 4 w 196"/>
              <a:gd name="T9" fmla="*/ 156 h 240"/>
              <a:gd name="T10" fmla="*/ 28 w 196"/>
              <a:gd name="T11" fmla="*/ 184 h 240"/>
              <a:gd name="T12" fmla="*/ 28 w 196"/>
              <a:gd name="T13" fmla="*/ 224 h 240"/>
              <a:gd name="T14" fmla="*/ 52 w 196"/>
              <a:gd name="T15" fmla="*/ 240 h 240"/>
              <a:gd name="T16" fmla="*/ 196 w 196"/>
              <a:gd name="T17" fmla="*/ 240 h 240"/>
              <a:gd name="T18" fmla="*/ 196 w 196"/>
              <a:gd name="T19" fmla="*/ 4 h 24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96"/>
              <a:gd name="T31" fmla="*/ 0 h 240"/>
              <a:gd name="T32" fmla="*/ 196 w 196"/>
              <a:gd name="T33" fmla="*/ 240 h 24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96" h="240">
                <a:moveTo>
                  <a:pt x="56" y="0"/>
                </a:moveTo>
                <a:lnTo>
                  <a:pt x="8" y="32"/>
                </a:lnTo>
                <a:lnTo>
                  <a:pt x="16" y="76"/>
                </a:lnTo>
                <a:lnTo>
                  <a:pt x="0" y="124"/>
                </a:lnTo>
                <a:lnTo>
                  <a:pt x="4" y="156"/>
                </a:lnTo>
                <a:lnTo>
                  <a:pt x="28" y="184"/>
                </a:lnTo>
                <a:lnTo>
                  <a:pt x="28" y="224"/>
                </a:lnTo>
                <a:lnTo>
                  <a:pt x="52" y="240"/>
                </a:lnTo>
                <a:lnTo>
                  <a:pt x="196" y="240"/>
                </a:lnTo>
                <a:lnTo>
                  <a:pt x="196" y="4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4" name="Freeform 14" descr="Dashed horizontal"/>
          <p:cNvSpPr>
            <a:spLocks noChangeAspect="1"/>
          </p:cNvSpPr>
          <p:nvPr/>
        </p:nvSpPr>
        <p:spPr bwMode="auto">
          <a:xfrm>
            <a:off x="2882703" y="4017688"/>
            <a:ext cx="179884" cy="68060"/>
          </a:xfrm>
          <a:custGeom>
            <a:avLst/>
            <a:gdLst>
              <a:gd name="T0" fmla="*/ 0 w 148"/>
              <a:gd name="T1" fmla="*/ 0 h 56"/>
              <a:gd name="T2" fmla="*/ 0 w 148"/>
              <a:gd name="T3" fmla="*/ 56 h 56"/>
              <a:gd name="T4" fmla="*/ 148 w 148"/>
              <a:gd name="T5" fmla="*/ 56 h 56"/>
              <a:gd name="T6" fmla="*/ 148 w 148"/>
              <a:gd name="T7" fmla="*/ 4 h 56"/>
              <a:gd name="T8" fmla="*/ 0 60000 65536"/>
              <a:gd name="T9" fmla="*/ 0 60000 65536"/>
              <a:gd name="T10" fmla="*/ 0 60000 65536"/>
              <a:gd name="T11" fmla="*/ 0 60000 65536"/>
              <a:gd name="T12" fmla="*/ 0 w 148"/>
              <a:gd name="T13" fmla="*/ 0 h 56"/>
              <a:gd name="T14" fmla="*/ 148 w 148"/>
              <a:gd name="T15" fmla="*/ 56 h 5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8" h="56">
                <a:moveTo>
                  <a:pt x="0" y="0"/>
                </a:moveTo>
                <a:lnTo>
                  <a:pt x="0" y="56"/>
                </a:lnTo>
                <a:lnTo>
                  <a:pt x="148" y="56"/>
                </a:lnTo>
                <a:lnTo>
                  <a:pt x="148" y="4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5" name="Freeform 15" descr="20%"/>
          <p:cNvSpPr>
            <a:spLocks noChangeAspect="1"/>
          </p:cNvSpPr>
          <p:nvPr/>
        </p:nvSpPr>
        <p:spPr bwMode="auto">
          <a:xfrm>
            <a:off x="2887564" y="4518417"/>
            <a:ext cx="175022" cy="213904"/>
          </a:xfrm>
          <a:custGeom>
            <a:avLst/>
            <a:gdLst>
              <a:gd name="T0" fmla="*/ 36 w 144"/>
              <a:gd name="T1" fmla="*/ 0 h 176"/>
              <a:gd name="T2" fmla="*/ 0 w 144"/>
              <a:gd name="T3" fmla="*/ 8 h 176"/>
              <a:gd name="T4" fmla="*/ 12 w 144"/>
              <a:gd name="T5" fmla="*/ 56 h 176"/>
              <a:gd name="T6" fmla="*/ 0 w 144"/>
              <a:gd name="T7" fmla="*/ 80 h 176"/>
              <a:gd name="T8" fmla="*/ 4 w 144"/>
              <a:gd name="T9" fmla="*/ 104 h 176"/>
              <a:gd name="T10" fmla="*/ 28 w 144"/>
              <a:gd name="T11" fmla="*/ 120 h 176"/>
              <a:gd name="T12" fmla="*/ 24 w 144"/>
              <a:gd name="T13" fmla="*/ 156 h 176"/>
              <a:gd name="T14" fmla="*/ 48 w 144"/>
              <a:gd name="T15" fmla="*/ 176 h 176"/>
              <a:gd name="T16" fmla="*/ 144 w 144"/>
              <a:gd name="T17" fmla="*/ 176 h 176"/>
              <a:gd name="T18" fmla="*/ 144 w 144"/>
              <a:gd name="T19" fmla="*/ 4 h 17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44"/>
              <a:gd name="T31" fmla="*/ 0 h 176"/>
              <a:gd name="T32" fmla="*/ 144 w 144"/>
              <a:gd name="T33" fmla="*/ 176 h 17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44" h="176">
                <a:moveTo>
                  <a:pt x="36" y="0"/>
                </a:moveTo>
                <a:lnTo>
                  <a:pt x="0" y="8"/>
                </a:lnTo>
                <a:lnTo>
                  <a:pt x="12" y="56"/>
                </a:lnTo>
                <a:lnTo>
                  <a:pt x="0" y="80"/>
                </a:lnTo>
                <a:lnTo>
                  <a:pt x="4" y="104"/>
                </a:lnTo>
                <a:lnTo>
                  <a:pt x="28" y="120"/>
                </a:lnTo>
                <a:lnTo>
                  <a:pt x="24" y="156"/>
                </a:lnTo>
                <a:lnTo>
                  <a:pt x="48" y="176"/>
                </a:lnTo>
                <a:lnTo>
                  <a:pt x="144" y="176"/>
                </a:lnTo>
                <a:lnTo>
                  <a:pt x="144" y="4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6" name="Freeform 16" descr="Dashed horizontal"/>
          <p:cNvSpPr>
            <a:spLocks noChangeAspect="1"/>
          </p:cNvSpPr>
          <p:nvPr/>
        </p:nvSpPr>
        <p:spPr bwMode="auto">
          <a:xfrm>
            <a:off x="2926458" y="4732320"/>
            <a:ext cx="136128" cy="588235"/>
          </a:xfrm>
          <a:custGeom>
            <a:avLst/>
            <a:gdLst>
              <a:gd name="T0" fmla="*/ 0 w 112"/>
              <a:gd name="T1" fmla="*/ 0 h 484"/>
              <a:gd name="T2" fmla="*/ 28 w 112"/>
              <a:gd name="T3" fmla="*/ 48 h 484"/>
              <a:gd name="T4" fmla="*/ 24 w 112"/>
              <a:gd name="T5" fmla="*/ 136 h 484"/>
              <a:gd name="T6" fmla="*/ 16 w 112"/>
              <a:gd name="T7" fmla="*/ 208 h 484"/>
              <a:gd name="T8" fmla="*/ 20 w 112"/>
              <a:gd name="T9" fmla="*/ 276 h 484"/>
              <a:gd name="T10" fmla="*/ 32 w 112"/>
              <a:gd name="T11" fmla="*/ 336 h 484"/>
              <a:gd name="T12" fmla="*/ 20 w 112"/>
              <a:gd name="T13" fmla="*/ 372 h 484"/>
              <a:gd name="T14" fmla="*/ 24 w 112"/>
              <a:gd name="T15" fmla="*/ 416 h 484"/>
              <a:gd name="T16" fmla="*/ 32 w 112"/>
              <a:gd name="T17" fmla="*/ 484 h 484"/>
              <a:gd name="T18" fmla="*/ 112 w 112"/>
              <a:gd name="T19" fmla="*/ 484 h 484"/>
              <a:gd name="T20" fmla="*/ 112 w 112"/>
              <a:gd name="T21" fmla="*/ 0 h 48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12"/>
              <a:gd name="T34" fmla="*/ 0 h 484"/>
              <a:gd name="T35" fmla="*/ 112 w 112"/>
              <a:gd name="T36" fmla="*/ 484 h 48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12" h="484">
                <a:moveTo>
                  <a:pt x="0" y="0"/>
                </a:moveTo>
                <a:lnTo>
                  <a:pt x="28" y="48"/>
                </a:lnTo>
                <a:lnTo>
                  <a:pt x="24" y="136"/>
                </a:lnTo>
                <a:lnTo>
                  <a:pt x="16" y="208"/>
                </a:lnTo>
                <a:lnTo>
                  <a:pt x="20" y="276"/>
                </a:lnTo>
                <a:lnTo>
                  <a:pt x="32" y="336"/>
                </a:lnTo>
                <a:lnTo>
                  <a:pt x="20" y="372"/>
                </a:lnTo>
                <a:lnTo>
                  <a:pt x="24" y="416"/>
                </a:lnTo>
                <a:lnTo>
                  <a:pt x="32" y="484"/>
                </a:lnTo>
                <a:lnTo>
                  <a:pt x="112" y="484"/>
                </a:lnTo>
                <a:lnTo>
                  <a:pt x="112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7" name="Freeform 17" descr="Dashed horizontal"/>
          <p:cNvSpPr>
            <a:spLocks noChangeAspect="1"/>
          </p:cNvSpPr>
          <p:nvPr/>
        </p:nvSpPr>
        <p:spPr bwMode="auto">
          <a:xfrm>
            <a:off x="4017914" y="4046857"/>
            <a:ext cx="133697" cy="80214"/>
          </a:xfrm>
          <a:custGeom>
            <a:avLst/>
            <a:gdLst>
              <a:gd name="T0" fmla="*/ 0 w 110"/>
              <a:gd name="T1" fmla="*/ 0 h 66"/>
              <a:gd name="T2" fmla="*/ 14 w 110"/>
              <a:gd name="T3" fmla="*/ 8 h 66"/>
              <a:gd name="T4" fmla="*/ 18 w 110"/>
              <a:gd name="T5" fmla="*/ 28 h 66"/>
              <a:gd name="T6" fmla="*/ 18 w 110"/>
              <a:gd name="T7" fmla="*/ 48 h 66"/>
              <a:gd name="T8" fmla="*/ 0 w 110"/>
              <a:gd name="T9" fmla="*/ 66 h 66"/>
              <a:gd name="T10" fmla="*/ 110 w 110"/>
              <a:gd name="T11" fmla="*/ 66 h 66"/>
              <a:gd name="T12" fmla="*/ 110 w 110"/>
              <a:gd name="T13" fmla="*/ 2 h 6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0"/>
              <a:gd name="T22" fmla="*/ 0 h 66"/>
              <a:gd name="T23" fmla="*/ 110 w 110"/>
              <a:gd name="T24" fmla="*/ 66 h 6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0" h="66">
                <a:moveTo>
                  <a:pt x="0" y="0"/>
                </a:moveTo>
                <a:lnTo>
                  <a:pt x="14" y="8"/>
                </a:lnTo>
                <a:lnTo>
                  <a:pt x="18" y="28"/>
                </a:lnTo>
                <a:lnTo>
                  <a:pt x="18" y="48"/>
                </a:lnTo>
                <a:lnTo>
                  <a:pt x="0" y="66"/>
                </a:lnTo>
                <a:lnTo>
                  <a:pt x="110" y="66"/>
                </a:lnTo>
                <a:lnTo>
                  <a:pt x="110" y="2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8" name="Freeform 18" descr="20%"/>
          <p:cNvSpPr>
            <a:spLocks noChangeAspect="1"/>
          </p:cNvSpPr>
          <p:nvPr/>
        </p:nvSpPr>
        <p:spPr bwMode="auto">
          <a:xfrm>
            <a:off x="3983882" y="4129501"/>
            <a:ext cx="167729" cy="126398"/>
          </a:xfrm>
          <a:custGeom>
            <a:avLst/>
            <a:gdLst>
              <a:gd name="T0" fmla="*/ 26 w 138"/>
              <a:gd name="T1" fmla="*/ 0 h 104"/>
              <a:gd name="T2" fmla="*/ 0 w 138"/>
              <a:gd name="T3" fmla="*/ 4 h 104"/>
              <a:gd name="T4" fmla="*/ 2 w 138"/>
              <a:gd name="T5" fmla="*/ 22 h 104"/>
              <a:gd name="T6" fmla="*/ 8 w 138"/>
              <a:gd name="T7" fmla="*/ 40 h 104"/>
              <a:gd name="T8" fmla="*/ 0 w 138"/>
              <a:gd name="T9" fmla="*/ 52 h 104"/>
              <a:gd name="T10" fmla="*/ 10 w 138"/>
              <a:gd name="T11" fmla="*/ 70 h 104"/>
              <a:gd name="T12" fmla="*/ 4 w 138"/>
              <a:gd name="T13" fmla="*/ 84 h 104"/>
              <a:gd name="T14" fmla="*/ 16 w 138"/>
              <a:gd name="T15" fmla="*/ 104 h 104"/>
              <a:gd name="T16" fmla="*/ 138 w 138"/>
              <a:gd name="T17" fmla="*/ 104 h 104"/>
              <a:gd name="T18" fmla="*/ 138 w 138"/>
              <a:gd name="T19" fmla="*/ 0 h 10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38"/>
              <a:gd name="T31" fmla="*/ 0 h 104"/>
              <a:gd name="T32" fmla="*/ 138 w 138"/>
              <a:gd name="T33" fmla="*/ 104 h 10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38" h="104">
                <a:moveTo>
                  <a:pt x="26" y="0"/>
                </a:moveTo>
                <a:lnTo>
                  <a:pt x="0" y="4"/>
                </a:lnTo>
                <a:lnTo>
                  <a:pt x="2" y="22"/>
                </a:lnTo>
                <a:lnTo>
                  <a:pt x="8" y="40"/>
                </a:lnTo>
                <a:lnTo>
                  <a:pt x="0" y="52"/>
                </a:lnTo>
                <a:lnTo>
                  <a:pt x="10" y="70"/>
                </a:lnTo>
                <a:lnTo>
                  <a:pt x="4" y="84"/>
                </a:lnTo>
                <a:lnTo>
                  <a:pt x="16" y="104"/>
                </a:lnTo>
                <a:lnTo>
                  <a:pt x="138" y="104"/>
                </a:lnTo>
                <a:lnTo>
                  <a:pt x="138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9" name="Freeform 19" descr="Dashed horizontal"/>
          <p:cNvSpPr>
            <a:spLocks noChangeAspect="1"/>
          </p:cNvSpPr>
          <p:nvPr/>
        </p:nvSpPr>
        <p:spPr bwMode="auto">
          <a:xfrm>
            <a:off x="4005760" y="4253468"/>
            <a:ext cx="145852" cy="34030"/>
          </a:xfrm>
          <a:custGeom>
            <a:avLst/>
            <a:gdLst>
              <a:gd name="T0" fmla="*/ 0 w 120"/>
              <a:gd name="T1" fmla="*/ 0 h 28"/>
              <a:gd name="T2" fmla="*/ 14 w 120"/>
              <a:gd name="T3" fmla="*/ 10 h 28"/>
              <a:gd name="T4" fmla="*/ 14 w 120"/>
              <a:gd name="T5" fmla="*/ 28 h 28"/>
              <a:gd name="T6" fmla="*/ 120 w 120"/>
              <a:gd name="T7" fmla="*/ 28 h 28"/>
              <a:gd name="T8" fmla="*/ 120 w 120"/>
              <a:gd name="T9" fmla="*/ 2 h 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0"/>
              <a:gd name="T16" fmla="*/ 0 h 28"/>
              <a:gd name="T17" fmla="*/ 120 w 120"/>
              <a:gd name="T18" fmla="*/ 28 h 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0" h="28">
                <a:moveTo>
                  <a:pt x="0" y="0"/>
                </a:moveTo>
                <a:lnTo>
                  <a:pt x="14" y="10"/>
                </a:lnTo>
                <a:lnTo>
                  <a:pt x="14" y="28"/>
                </a:lnTo>
                <a:lnTo>
                  <a:pt x="120" y="28"/>
                </a:lnTo>
                <a:lnTo>
                  <a:pt x="120" y="2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70" name="Freeform 20" descr="20%"/>
          <p:cNvSpPr>
            <a:spLocks noChangeAspect="1"/>
          </p:cNvSpPr>
          <p:nvPr/>
        </p:nvSpPr>
        <p:spPr bwMode="auto">
          <a:xfrm>
            <a:off x="3979020" y="4282637"/>
            <a:ext cx="172591" cy="136120"/>
          </a:xfrm>
          <a:custGeom>
            <a:avLst/>
            <a:gdLst>
              <a:gd name="T0" fmla="*/ 34 w 142"/>
              <a:gd name="T1" fmla="*/ 0 h 112"/>
              <a:gd name="T2" fmla="*/ 2 w 142"/>
              <a:gd name="T3" fmla="*/ 6 h 112"/>
              <a:gd name="T4" fmla="*/ 0 w 142"/>
              <a:gd name="T5" fmla="*/ 28 h 112"/>
              <a:gd name="T6" fmla="*/ 14 w 142"/>
              <a:gd name="T7" fmla="*/ 36 h 112"/>
              <a:gd name="T8" fmla="*/ 14 w 142"/>
              <a:gd name="T9" fmla="*/ 62 h 112"/>
              <a:gd name="T10" fmla="*/ 28 w 142"/>
              <a:gd name="T11" fmla="*/ 64 h 112"/>
              <a:gd name="T12" fmla="*/ 32 w 142"/>
              <a:gd name="T13" fmla="*/ 90 h 112"/>
              <a:gd name="T14" fmla="*/ 48 w 142"/>
              <a:gd name="T15" fmla="*/ 112 h 112"/>
              <a:gd name="T16" fmla="*/ 142 w 142"/>
              <a:gd name="T17" fmla="*/ 112 h 112"/>
              <a:gd name="T18" fmla="*/ 142 w 142"/>
              <a:gd name="T19" fmla="*/ 6 h 11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42"/>
              <a:gd name="T31" fmla="*/ 0 h 112"/>
              <a:gd name="T32" fmla="*/ 142 w 142"/>
              <a:gd name="T33" fmla="*/ 112 h 11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42" h="112">
                <a:moveTo>
                  <a:pt x="34" y="0"/>
                </a:moveTo>
                <a:lnTo>
                  <a:pt x="2" y="6"/>
                </a:lnTo>
                <a:lnTo>
                  <a:pt x="0" y="28"/>
                </a:lnTo>
                <a:lnTo>
                  <a:pt x="14" y="36"/>
                </a:lnTo>
                <a:lnTo>
                  <a:pt x="14" y="62"/>
                </a:lnTo>
                <a:lnTo>
                  <a:pt x="28" y="64"/>
                </a:lnTo>
                <a:lnTo>
                  <a:pt x="32" y="90"/>
                </a:lnTo>
                <a:lnTo>
                  <a:pt x="48" y="112"/>
                </a:lnTo>
                <a:lnTo>
                  <a:pt x="142" y="112"/>
                </a:lnTo>
                <a:lnTo>
                  <a:pt x="142" y="6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71" name="Freeform 21" descr="Dashed horizontal"/>
          <p:cNvSpPr>
            <a:spLocks noChangeAspect="1"/>
          </p:cNvSpPr>
          <p:nvPr/>
        </p:nvSpPr>
        <p:spPr bwMode="auto">
          <a:xfrm>
            <a:off x="4039792" y="4416326"/>
            <a:ext cx="111820" cy="393777"/>
          </a:xfrm>
          <a:custGeom>
            <a:avLst/>
            <a:gdLst>
              <a:gd name="T0" fmla="*/ 6 w 100"/>
              <a:gd name="T1" fmla="*/ 2 h 324"/>
              <a:gd name="T2" fmla="*/ 11 w 100"/>
              <a:gd name="T3" fmla="*/ 22 h 324"/>
              <a:gd name="T4" fmla="*/ 2 w 100"/>
              <a:gd name="T5" fmla="*/ 40 h 324"/>
              <a:gd name="T6" fmla="*/ 4 w 100"/>
              <a:gd name="T7" fmla="*/ 66 h 324"/>
              <a:gd name="T8" fmla="*/ 0 w 100"/>
              <a:gd name="T9" fmla="*/ 92 h 324"/>
              <a:gd name="T10" fmla="*/ 9 w 100"/>
              <a:gd name="T11" fmla="*/ 114 h 324"/>
              <a:gd name="T12" fmla="*/ 4 w 100"/>
              <a:gd name="T13" fmla="*/ 126 h 324"/>
              <a:gd name="T14" fmla="*/ 9 w 100"/>
              <a:gd name="T15" fmla="*/ 146 h 324"/>
              <a:gd name="T16" fmla="*/ 13 w 100"/>
              <a:gd name="T17" fmla="*/ 182 h 324"/>
              <a:gd name="T18" fmla="*/ 13 w 100"/>
              <a:gd name="T19" fmla="*/ 204 h 324"/>
              <a:gd name="T20" fmla="*/ 0 w 100"/>
              <a:gd name="T21" fmla="*/ 220 h 324"/>
              <a:gd name="T22" fmla="*/ 0 w 100"/>
              <a:gd name="T23" fmla="*/ 232 h 324"/>
              <a:gd name="T24" fmla="*/ 15 w 100"/>
              <a:gd name="T25" fmla="*/ 254 h 324"/>
              <a:gd name="T26" fmla="*/ 13 w 100"/>
              <a:gd name="T27" fmla="*/ 278 h 324"/>
              <a:gd name="T28" fmla="*/ 15 w 100"/>
              <a:gd name="T29" fmla="*/ 324 h 324"/>
              <a:gd name="T30" fmla="*/ 78 w 100"/>
              <a:gd name="T31" fmla="*/ 324 h 324"/>
              <a:gd name="T32" fmla="*/ 78 w 100"/>
              <a:gd name="T33" fmla="*/ 0 h 32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00"/>
              <a:gd name="T52" fmla="*/ 0 h 324"/>
              <a:gd name="T53" fmla="*/ 100 w 100"/>
              <a:gd name="T54" fmla="*/ 324 h 32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00" h="324">
                <a:moveTo>
                  <a:pt x="8" y="2"/>
                </a:moveTo>
                <a:lnTo>
                  <a:pt x="14" y="22"/>
                </a:lnTo>
                <a:lnTo>
                  <a:pt x="2" y="40"/>
                </a:lnTo>
                <a:lnTo>
                  <a:pt x="4" y="66"/>
                </a:lnTo>
                <a:lnTo>
                  <a:pt x="0" y="92"/>
                </a:lnTo>
                <a:lnTo>
                  <a:pt x="12" y="114"/>
                </a:lnTo>
                <a:lnTo>
                  <a:pt x="4" y="126"/>
                </a:lnTo>
                <a:lnTo>
                  <a:pt x="12" y="146"/>
                </a:lnTo>
                <a:lnTo>
                  <a:pt x="16" y="182"/>
                </a:lnTo>
                <a:lnTo>
                  <a:pt x="16" y="204"/>
                </a:lnTo>
                <a:lnTo>
                  <a:pt x="0" y="220"/>
                </a:lnTo>
                <a:lnTo>
                  <a:pt x="0" y="232"/>
                </a:lnTo>
                <a:lnTo>
                  <a:pt x="18" y="254"/>
                </a:lnTo>
                <a:lnTo>
                  <a:pt x="16" y="278"/>
                </a:lnTo>
                <a:lnTo>
                  <a:pt x="18" y="324"/>
                </a:lnTo>
                <a:lnTo>
                  <a:pt x="100" y="324"/>
                </a:lnTo>
                <a:lnTo>
                  <a:pt x="100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72" name="Freeform 22" descr="20%"/>
          <p:cNvSpPr>
            <a:spLocks noChangeAspect="1"/>
          </p:cNvSpPr>
          <p:nvPr/>
        </p:nvSpPr>
        <p:spPr bwMode="auto">
          <a:xfrm>
            <a:off x="4020345" y="4807673"/>
            <a:ext cx="131266" cy="116675"/>
          </a:xfrm>
          <a:custGeom>
            <a:avLst/>
            <a:gdLst>
              <a:gd name="T0" fmla="*/ 28 w 108"/>
              <a:gd name="T1" fmla="*/ 0 h 96"/>
              <a:gd name="T2" fmla="*/ 18 w 108"/>
              <a:gd name="T3" fmla="*/ 8 h 96"/>
              <a:gd name="T4" fmla="*/ 14 w 108"/>
              <a:gd name="T5" fmla="*/ 22 h 96"/>
              <a:gd name="T6" fmla="*/ 0 w 108"/>
              <a:gd name="T7" fmla="*/ 30 h 96"/>
              <a:gd name="T8" fmla="*/ 10 w 108"/>
              <a:gd name="T9" fmla="*/ 46 h 96"/>
              <a:gd name="T10" fmla="*/ 10 w 108"/>
              <a:gd name="T11" fmla="*/ 58 h 96"/>
              <a:gd name="T12" fmla="*/ 2 w 108"/>
              <a:gd name="T13" fmla="*/ 68 h 96"/>
              <a:gd name="T14" fmla="*/ 12 w 108"/>
              <a:gd name="T15" fmla="*/ 96 h 96"/>
              <a:gd name="T16" fmla="*/ 108 w 108"/>
              <a:gd name="T17" fmla="*/ 96 h 96"/>
              <a:gd name="T18" fmla="*/ 108 w 108"/>
              <a:gd name="T19" fmla="*/ 2 h 9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08"/>
              <a:gd name="T31" fmla="*/ 0 h 96"/>
              <a:gd name="T32" fmla="*/ 108 w 108"/>
              <a:gd name="T33" fmla="*/ 96 h 9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08" h="96">
                <a:moveTo>
                  <a:pt x="28" y="0"/>
                </a:moveTo>
                <a:lnTo>
                  <a:pt x="18" y="8"/>
                </a:lnTo>
                <a:lnTo>
                  <a:pt x="14" y="22"/>
                </a:lnTo>
                <a:lnTo>
                  <a:pt x="0" y="30"/>
                </a:lnTo>
                <a:lnTo>
                  <a:pt x="10" y="46"/>
                </a:lnTo>
                <a:lnTo>
                  <a:pt x="10" y="58"/>
                </a:lnTo>
                <a:lnTo>
                  <a:pt x="2" y="68"/>
                </a:lnTo>
                <a:lnTo>
                  <a:pt x="12" y="96"/>
                </a:lnTo>
                <a:lnTo>
                  <a:pt x="108" y="96"/>
                </a:lnTo>
                <a:lnTo>
                  <a:pt x="108" y="2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73" name="Freeform 23" descr="Dashed horizontal"/>
          <p:cNvSpPr>
            <a:spLocks noChangeAspect="1"/>
          </p:cNvSpPr>
          <p:nvPr/>
        </p:nvSpPr>
        <p:spPr bwMode="auto">
          <a:xfrm>
            <a:off x="4054377" y="4926778"/>
            <a:ext cx="97234" cy="498298"/>
          </a:xfrm>
          <a:custGeom>
            <a:avLst/>
            <a:gdLst>
              <a:gd name="T0" fmla="*/ 0 w 84"/>
              <a:gd name="T1" fmla="*/ 0 h 410"/>
              <a:gd name="T2" fmla="*/ 0 w 84"/>
              <a:gd name="T3" fmla="*/ 16 h 410"/>
              <a:gd name="T4" fmla="*/ 11 w 84"/>
              <a:gd name="T5" fmla="*/ 30 h 410"/>
              <a:gd name="T6" fmla="*/ 11 w 84"/>
              <a:gd name="T7" fmla="*/ 44 h 410"/>
              <a:gd name="T8" fmla="*/ 6 w 84"/>
              <a:gd name="T9" fmla="*/ 70 h 410"/>
              <a:gd name="T10" fmla="*/ 11 w 84"/>
              <a:gd name="T11" fmla="*/ 98 h 410"/>
              <a:gd name="T12" fmla="*/ 11 w 84"/>
              <a:gd name="T13" fmla="*/ 116 h 410"/>
              <a:gd name="T14" fmla="*/ 10 w 84"/>
              <a:gd name="T15" fmla="*/ 130 h 410"/>
              <a:gd name="T16" fmla="*/ 15 w 84"/>
              <a:gd name="T17" fmla="*/ 158 h 410"/>
              <a:gd name="T18" fmla="*/ 10 w 84"/>
              <a:gd name="T19" fmla="*/ 174 h 410"/>
              <a:gd name="T20" fmla="*/ 15 w 84"/>
              <a:gd name="T21" fmla="*/ 198 h 410"/>
              <a:gd name="T22" fmla="*/ 13 w 84"/>
              <a:gd name="T23" fmla="*/ 232 h 410"/>
              <a:gd name="T24" fmla="*/ 13 w 84"/>
              <a:gd name="T25" fmla="*/ 258 h 410"/>
              <a:gd name="T26" fmla="*/ 13 w 84"/>
              <a:gd name="T27" fmla="*/ 278 h 410"/>
              <a:gd name="T28" fmla="*/ 19 w 84"/>
              <a:gd name="T29" fmla="*/ 310 h 410"/>
              <a:gd name="T30" fmla="*/ 10 w 84"/>
              <a:gd name="T31" fmla="*/ 322 h 410"/>
              <a:gd name="T32" fmla="*/ 15 w 84"/>
              <a:gd name="T33" fmla="*/ 380 h 410"/>
              <a:gd name="T34" fmla="*/ 25 w 84"/>
              <a:gd name="T35" fmla="*/ 410 h 410"/>
              <a:gd name="T36" fmla="*/ 72 w 84"/>
              <a:gd name="T37" fmla="*/ 410 h 410"/>
              <a:gd name="T38" fmla="*/ 72 w 84"/>
              <a:gd name="T39" fmla="*/ 0 h 41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84"/>
              <a:gd name="T61" fmla="*/ 0 h 410"/>
              <a:gd name="T62" fmla="*/ 84 w 84"/>
              <a:gd name="T63" fmla="*/ 410 h 41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84" h="410">
                <a:moveTo>
                  <a:pt x="0" y="0"/>
                </a:moveTo>
                <a:lnTo>
                  <a:pt x="0" y="16"/>
                </a:lnTo>
                <a:lnTo>
                  <a:pt x="14" y="30"/>
                </a:lnTo>
                <a:lnTo>
                  <a:pt x="14" y="44"/>
                </a:lnTo>
                <a:lnTo>
                  <a:pt x="6" y="70"/>
                </a:lnTo>
                <a:lnTo>
                  <a:pt x="14" y="98"/>
                </a:lnTo>
                <a:lnTo>
                  <a:pt x="14" y="116"/>
                </a:lnTo>
                <a:lnTo>
                  <a:pt x="10" y="130"/>
                </a:lnTo>
                <a:lnTo>
                  <a:pt x="18" y="158"/>
                </a:lnTo>
                <a:lnTo>
                  <a:pt x="10" y="174"/>
                </a:lnTo>
                <a:lnTo>
                  <a:pt x="18" y="198"/>
                </a:lnTo>
                <a:lnTo>
                  <a:pt x="16" y="232"/>
                </a:lnTo>
                <a:lnTo>
                  <a:pt x="16" y="258"/>
                </a:lnTo>
                <a:lnTo>
                  <a:pt x="16" y="278"/>
                </a:lnTo>
                <a:lnTo>
                  <a:pt x="22" y="310"/>
                </a:lnTo>
                <a:lnTo>
                  <a:pt x="10" y="322"/>
                </a:lnTo>
                <a:lnTo>
                  <a:pt x="18" y="380"/>
                </a:lnTo>
                <a:lnTo>
                  <a:pt x="28" y="410"/>
                </a:lnTo>
                <a:lnTo>
                  <a:pt x="84" y="410"/>
                </a:lnTo>
                <a:lnTo>
                  <a:pt x="84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74" name="Freeform 24" descr="20%"/>
          <p:cNvSpPr>
            <a:spLocks noChangeAspect="1"/>
          </p:cNvSpPr>
          <p:nvPr/>
        </p:nvSpPr>
        <p:spPr bwMode="auto">
          <a:xfrm>
            <a:off x="4061669" y="5422645"/>
            <a:ext cx="89942" cy="55907"/>
          </a:xfrm>
          <a:custGeom>
            <a:avLst/>
            <a:gdLst>
              <a:gd name="T0" fmla="*/ 18 w 74"/>
              <a:gd name="T1" fmla="*/ 0 h 46"/>
              <a:gd name="T2" fmla="*/ 0 w 74"/>
              <a:gd name="T3" fmla="*/ 6 h 46"/>
              <a:gd name="T4" fmla="*/ 2 w 74"/>
              <a:gd name="T5" fmla="*/ 32 h 46"/>
              <a:gd name="T6" fmla="*/ 2 w 74"/>
              <a:gd name="T7" fmla="*/ 46 h 46"/>
              <a:gd name="T8" fmla="*/ 74 w 74"/>
              <a:gd name="T9" fmla="*/ 46 h 46"/>
              <a:gd name="T10" fmla="*/ 74 w 74"/>
              <a:gd name="T11" fmla="*/ 2 h 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4"/>
              <a:gd name="T19" fmla="*/ 0 h 46"/>
              <a:gd name="T20" fmla="*/ 74 w 74"/>
              <a:gd name="T21" fmla="*/ 46 h 4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4" h="46">
                <a:moveTo>
                  <a:pt x="18" y="0"/>
                </a:moveTo>
                <a:lnTo>
                  <a:pt x="0" y="6"/>
                </a:lnTo>
                <a:lnTo>
                  <a:pt x="2" y="32"/>
                </a:lnTo>
                <a:lnTo>
                  <a:pt x="2" y="46"/>
                </a:lnTo>
                <a:lnTo>
                  <a:pt x="74" y="46"/>
                </a:lnTo>
                <a:lnTo>
                  <a:pt x="74" y="2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75" name="Freeform 25" descr="Dashed horizontal"/>
          <p:cNvSpPr>
            <a:spLocks noChangeAspect="1"/>
          </p:cNvSpPr>
          <p:nvPr/>
        </p:nvSpPr>
        <p:spPr bwMode="auto">
          <a:xfrm>
            <a:off x="4066531" y="5478552"/>
            <a:ext cx="85080" cy="155566"/>
          </a:xfrm>
          <a:custGeom>
            <a:avLst/>
            <a:gdLst>
              <a:gd name="T0" fmla="*/ 0 w 70"/>
              <a:gd name="T1" fmla="*/ 4 h 128"/>
              <a:gd name="T2" fmla="*/ 14 w 70"/>
              <a:gd name="T3" fmla="*/ 12 h 128"/>
              <a:gd name="T4" fmla="*/ 10 w 70"/>
              <a:gd name="T5" fmla="*/ 28 h 128"/>
              <a:gd name="T6" fmla="*/ 20 w 70"/>
              <a:gd name="T7" fmla="*/ 42 h 128"/>
              <a:gd name="T8" fmla="*/ 18 w 70"/>
              <a:gd name="T9" fmla="*/ 68 h 128"/>
              <a:gd name="T10" fmla="*/ 16 w 70"/>
              <a:gd name="T11" fmla="*/ 102 h 128"/>
              <a:gd name="T12" fmla="*/ 16 w 70"/>
              <a:gd name="T13" fmla="*/ 128 h 128"/>
              <a:gd name="T14" fmla="*/ 70 w 70"/>
              <a:gd name="T15" fmla="*/ 128 h 128"/>
              <a:gd name="T16" fmla="*/ 70 w 70"/>
              <a:gd name="T17" fmla="*/ 0 h 12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70"/>
              <a:gd name="T28" fmla="*/ 0 h 128"/>
              <a:gd name="T29" fmla="*/ 70 w 70"/>
              <a:gd name="T30" fmla="*/ 128 h 12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70" h="128">
                <a:moveTo>
                  <a:pt x="0" y="4"/>
                </a:moveTo>
                <a:lnTo>
                  <a:pt x="14" y="12"/>
                </a:lnTo>
                <a:lnTo>
                  <a:pt x="10" y="28"/>
                </a:lnTo>
                <a:lnTo>
                  <a:pt x="20" y="42"/>
                </a:lnTo>
                <a:lnTo>
                  <a:pt x="18" y="68"/>
                </a:lnTo>
                <a:lnTo>
                  <a:pt x="16" y="102"/>
                </a:lnTo>
                <a:lnTo>
                  <a:pt x="16" y="128"/>
                </a:lnTo>
                <a:lnTo>
                  <a:pt x="70" y="128"/>
                </a:lnTo>
                <a:lnTo>
                  <a:pt x="70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76" name="Freeform 26" descr="20%"/>
          <p:cNvSpPr>
            <a:spLocks noChangeAspect="1"/>
          </p:cNvSpPr>
          <p:nvPr/>
        </p:nvSpPr>
        <p:spPr bwMode="auto">
          <a:xfrm>
            <a:off x="2843809" y="4090610"/>
            <a:ext cx="223639" cy="213904"/>
          </a:xfrm>
          <a:custGeom>
            <a:avLst/>
            <a:gdLst>
              <a:gd name="T0" fmla="*/ 32 w 184"/>
              <a:gd name="T1" fmla="*/ 0 h 176"/>
              <a:gd name="T2" fmla="*/ 0 w 184"/>
              <a:gd name="T3" fmla="*/ 20 h 176"/>
              <a:gd name="T4" fmla="*/ 0 w 184"/>
              <a:gd name="T5" fmla="*/ 56 h 176"/>
              <a:gd name="T6" fmla="*/ 24 w 184"/>
              <a:gd name="T7" fmla="*/ 104 h 176"/>
              <a:gd name="T8" fmla="*/ 52 w 184"/>
              <a:gd name="T9" fmla="*/ 96 h 176"/>
              <a:gd name="T10" fmla="*/ 56 w 184"/>
              <a:gd name="T11" fmla="*/ 144 h 176"/>
              <a:gd name="T12" fmla="*/ 76 w 184"/>
              <a:gd name="T13" fmla="*/ 172 h 176"/>
              <a:gd name="T14" fmla="*/ 184 w 184"/>
              <a:gd name="T15" fmla="*/ 176 h 176"/>
              <a:gd name="T16" fmla="*/ 184 w 184"/>
              <a:gd name="T17" fmla="*/ 4 h 17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84"/>
              <a:gd name="T28" fmla="*/ 0 h 176"/>
              <a:gd name="T29" fmla="*/ 184 w 184"/>
              <a:gd name="T30" fmla="*/ 176 h 17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84" h="176">
                <a:moveTo>
                  <a:pt x="32" y="0"/>
                </a:moveTo>
                <a:lnTo>
                  <a:pt x="0" y="20"/>
                </a:lnTo>
                <a:lnTo>
                  <a:pt x="0" y="56"/>
                </a:lnTo>
                <a:lnTo>
                  <a:pt x="24" y="104"/>
                </a:lnTo>
                <a:lnTo>
                  <a:pt x="52" y="96"/>
                </a:lnTo>
                <a:lnTo>
                  <a:pt x="56" y="144"/>
                </a:lnTo>
                <a:lnTo>
                  <a:pt x="76" y="172"/>
                </a:lnTo>
                <a:lnTo>
                  <a:pt x="184" y="176"/>
                </a:lnTo>
                <a:lnTo>
                  <a:pt x="184" y="4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77" name="Freeform 27" descr="Dashed horizontal"/>
          <p:cNvSpPr>
            <a:spLocks noChangeAspect="1"/>
          </p:cNvSpPr>
          <p:nvPr/>
        </p:nvSpPr>
        <p:spPr bwMode="auto">
          <a:xfrm>
            <a:off x="2941043" y="4299652"/>
            <a:ext cx="126405" cy="223626"/>
          </a:xfrm>
          <a:custGeom>
            <a:avLst/>
            <a:gdLst>
              <a:gd name="T0" fmla="*/ 4 w 104"/>
              <a:gd name="T1" fmla="*/ 12 h 188"/>
              <a:gd name="T2" fmla="*/ 12 w 104"/>
              <a:gd name="T3" fmla="*/ 53 h 188"/>
              <a:gd name="T4" fmla="*/ 20 w 104"/>
              <a:gd name="T5" fmla="*/ 94 h 188"/>
              <a:gd name="T6" fmla="*/ 8 w 104"/>
              <a:gd name="T7" fmla="*/ 135 h 188"/>
              <a:gd name="T8" fmla="*/ 0 w 104"/>
              <a:gd name="T9" fmla="*/ 176 h 188"/>
              <a:gd name="T10" fmla="*/ 104 w 104"/>
              <a:gd name="T11" fmla="*/ 176 h 188"/>
              <a:gd name="T12" fmla="*/ 104 w 104"/>
              <a:gd name="T13" fmla="*/ 0 h 18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4"/>
              <a:gd name="T22" fmla="*/ 0 h 188"/>
              <a:gd name="T23" fmla="*/ 104 w 104"/>
              <a:gd name="T24" fmla="*/ 188 h 18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4" h="188">
                <a:moveTo>
                  <a:pt x="4" y="12"/>
                </a:moveTo>
                <a:lnTo>
                  <a:pt x="12" y="56"/>
                </a:lnTo>
                <a:lnTo>
                  <a:pt x="20" y="100"/>
                </a:lnTo>
                <a:lnTo>
                  <a:pt x="8" y="144"/>
                </a:lnTo>
                <a:lnTo>
                  <a:pt x="0" y="188"/>
                </a:lnTo>
                <a:lnTo>
                  <a:pt x="104" y="188"/>
                </a:lnTo>
                <a:lnTo>
                  <a:pt x="104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78" name="Freeform 28" descr="20%"/>
          <p:cNvSpPr>
            <a:spLocks noChangeAspect="1"/>
          </p:cNvSpPr>
          <p:nvPr/>
        </p:nvSpPr>
        <p:spPr bwMode="auto">
          <a:xfrm>
            <a:off x="2945905" y="5318124"/>
            <a:ext cx="119112" cy="55907"/>
          </a:xfrm>
          <a:custGeom>
            <a:avLst/>
            <a:gdLst>
              <a:gd name="T0" fmla="*/ 14 w 98"/>
              <a:gd name="T1" fmla="*/ 0 h 46"/>
              <a:gd name="T2" fmla="*/ 0 w 98"/>
              <a:gd name="T3" fmla="*/ 0 h 46"/>
              <a:gd name="T4" fmla="*/ 0 w 98"/>
              <a:gd name="T5" fmla="*/ 16 h 46"/>
              <a:gd name="T6" fmla="*/ 6 w 98"/>
              <a:gd name="T7" fmla="*/ 26 h 46"/>
              <a:gd name="T8" fmla="*/ 6 w 98"/>
              <a:gd name="T9" fmla="*/ 46 h 46"/>
              <a:gd name="T10" fmla="*/ 98 w 98"/>
              <a:gd name="T11" fmla="*/ 46 h 46"/>
              <a:gd name="T12" fmla="*/ 98 w 98"/>
              <a:gd name="T13" fmla="*/ 2 h 4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8"/>
              <a:gd name="T22" fmla="*/ 0 h 46"/>
              <a:gd name="T23" fmla="*/ 98 w 98"/>
              <a:gd name="T24" fmla="*/ 46 h 4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8" h="46">
                <a:moveTo>
                  <a:pt x="14" y="0"/>
                </a:moveTo>
                <a:lnTo>
                  <a:pt x="0" y="0"/>
                </a:lnTo>
                <a:lnTo>
                  <a:pt x="0" y="16"/>
                </a:lnTo>
                <a:lnTo>
                  <a:pt x="6" y="26"/>
                </a:lnTo>
                <a:lnTo>
                  <a:pt x="6" y="46"/>
                </a:lnTo>
                <a:lnTo>
                  <a:pt x="98" y="46"/>
                </a:lnTo>
                <a:lnTo>
                  <a:pt x="98" y="2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79" name="Freeform 29" descr="20%"/>
          <p:cNvSpPr>
            <a:spLocks noChangeAspect="1"/>
          </p:cNvSpPr>
          <p:nvPr/>
        </p:nvSpPr>
        <p:spPr bwMode="auto">
          <a:xfrm>
            <a:off x="2962921" y="5374031"/>
            <a:ext cx="99665" cy="257657"/>
          </a:xfrm>
          <a:custGeom>
            <a:avLst/>
            <a:gdLst>
              <a:gd name="T0" fmla="*/ 0 w 82"/>
              <a:gd name="T1" fmla="*/ 0 h 212"/>
              <a:gd name="T2" fmla="*/ 12 w 82"/>
              <a:gd name="T3" fmla="*/ 24 h 212"/>
              <a:gd name="T4" fmla="*/ 12 w 82"/>
              <a:gd name="T5" fmla="*/ 48 h 212"/>
              <a:gd name="T6" fmla="*/ 6 w 82"/>
              <a:gd name="T7" fmla="*/ 88 h 212"/>
              <a:gd name="T8" fmla="*/ 14 w 82"/>
              <a:gd name="T9" fmla="*/ 104 h 212"/>
              <a:gd name="T10" fmla="*/ 14 w 82"/>
              <a:gd name="T11" fmla="*/ 128 h 212"/>
              <a:gd name="T12" fmla="*/ 14 w 82"/>
              <a:gd name="T13" fmla="*/ 166 h 212"/>
              <a:gd name="T14" fmla="*/ 12 w 82"/>
              <a:gd name="T15" fmla="*/ 198 h 212"/>
              <a:gd name="T16" fmla="*/ 20 w 82"/>
              <a:gd name="T17" fmla="*/ 212 h 212"/>
              <a:gd name="T18" fmla="*/ 82 w 82"/>
              <a:gd name="T19" fmla="*/ 212 h 212"/>
              <a:gd name="T20" fmla="*/ 82 w 82"/>
              <a:gd name="T21" fmla="*/ 0 h 21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82"/>
              <a:gd name="T34" fmla="*/ 0 h 212"/>
              <a:gd name="T35" fmla="*/ 82 w 82"/>
              <a:gd name="T36" fmla="*/ 212 h 21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82" h="212">
                <a:moveTo>
                  <a:pt x="0" y="0"/>
                </a:moveTo>
                <a:lnTo>
                  <a:pt x="12" y="24"/>
                </a:lnTo>
                <a:lnTo>
                  <a:pt x="12" y="48"/>
                </a:lnTo>
                <a:lnTo>
                  <a:pt x="6" y="88"/>
                </a:lnTo>
                <a:lnTo>
                  <a:pt x="14" y="104"/>
                </a:lnTo>
                <a:lnTo>
                  <a:pt x="14" y="128"/>
                </a:lnTo>
                <a:lnTo>
                  <a:pt x="14" y="166"/>
                </a:lnTo>
                <a:lnTo>
                  <a:pt x="12" y="198"/>
                </a:lnTo>
                <a:lnTo>
                  <a:pt x="20" y="212"/>
                </a:lnTo>
                <a:lnTo>
                  <a:pt x="82" y="212"/>
                </a:lnTo>
                <a:lnTo>
                  <a:pt x="82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80" name="Freeform 30" descr="20%"/>
          <p:cNvSpPr>
            <a:spLocks noChangeAspect="1"/>
          </p:cNvSpPr>
          <p:nvPr/>
        </p:nvSpPr>
        <p:spPr bwMode="auto">
          <a:xfrm>
            <a:off x="6611641" y="3773400"/>
            <a:ext cx="156790" cy="164074"/>
          </a:xfrm>
          <a:custGeom>
            <a:avLst/>
            <a:gdLst>
              <a:gd name="T0" fmla="*/ 24 w 129"/>
              <a:gd name="T1" fmla="*/ 0 h 135"/>
              <a:gd name="T2" fmla="*/ 0 w 129"/>
              <a:gd name="T3" fmla="*/ 12 h 135"/>
              <a:gd name="T4" fmla="*/ 3 w 129"/>
              <a:gd name="T5" fmla="*/ 36 h 135"/>
              <a:gd name="T6" fmla="*/ 3 w 129"/>
              <a:gd name="T7" fmla="*/ 63 h 135"/>
              <a:gd name="T8" fmla="*/ 24 w 129"/>
              <a:gd name="T9" fmla="*/ 75 h 135"/>
              <a:gd name="T10" fmla="*/ 27 w 129"/>
              <a:gd name="T11" fmla="*/ 93 h 135"/>
              <a:gd name="T12" fmla="*/ 24 w 129"/>
              <a:gd name="T13" fmla="*/ 111 h 135"/>
              <a:gd name="T14" fmla="*/ 42 w 129"/>
              <a:gd name="T15" fmla="*/ 129 h 135"/>
              <a:gd name="T16" fmla="*/ 129 w 129"/>
              <a:gd name="T17" fmla="*/ 135 h 135"/>
              <a:gd name="T18" fmla="*/ 129 w 129"/>
              <a:gd name="T19" fmla="*/ 3 h 13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9"/>
              <a:gd name="T31" fmla="*/ 0 h 135"/>
              <a:gd name="T32" fmla="*/ 129 w 129"/>
              <a:gd name="T33" fmla="*/ 135 h 13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9" h="135">
                <a:moveTo>
                  <a:pt x="24" y="0"/>
                </a:moveTo>
                <a:lnTo>
                  <a:pt x="0" y="12"/>
                </a:lnTo>
                <a:lnTo>
                  <a:pt x="3" y="36"/>
                </a:lnTo>
                <a:lnTo>
                  <a:pt x="3" y="63"/>
                </a:lnTo>
                <a:lnTo>
                  <a:pt x="24" y="75"/>
                </a:lnTo>
                <a:lnTo>
                  <a:pt x="27" y="93"/>
                </a:lnTo>
                <a:lnTo>
                  <a:pt x="24" y="111"/>
                </a:lnTo>
                <a:lnTo>
                  <a:pt x="42" y="129"/>
                </a:lnTo>
                <a:lnTo>
                  <a:pt x="129" y="135"/>
                </a:lnTo>
                <a:lnTo>
                  <a:pt x="129" y="3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81" name="Freeform 31" descr="20%"/>
          <p:cNvSpPr>
            <a:spLocks noChangeAspect="1"/>
          </p:cNvSpPr>
          <p:nvPr/>
        </p:nvSpPr>
        <p:spPr bwMode="auto">
          <a:xfrm>
            <a:off x="5051029" y="3591096"/>
            <a:ext cx="255240" cy="412007"/>
          </a:xfrm>
          <a:custGeom>
            <a:avLst/>
            <a:gdLst>
              <a:gd name="T0" fmla="*/ 105 w 210"/>
              <a:gd name="T1" fmla="*/ 0 h 339"/>
              <a:gd name="T2" fmla="*/ 57 w 210"/>
              <a:gd name="T3" fmla="*/ 3 h 339"/>
              <a:gd name="T4" fmla="*/ 3 w 210"/>
              <a:gd name="T5" fmla="*/ 18 h 339"/>
              <a:gd name="T6" fmla="*/ 0 w 210"/>
              <a:gd name="T7" fmla="*/ 42 h 339"/>
              <a:gd name="T8" fmla="*/ 18 w 210"/>
              <a:gd name="T9" fmla="*/ 57 h 339"/>
              <a:gd name="T10" fmla="*/ 51 w 210"/>
              <a:gd name="T11" fmla="*/ 63 h 339"/>
              <a:gd name="T12" fmla="*/ 84 w 210"/>
              <a:gd name="T13" fmla="*/ 78 h 339"/>
              <a:gd name="T14" fmla="*/ 66 w 210"/>
              <a:gd name="T15" fmla="*/ 102 h 339"/>
              <a:gd name="T16" fmla="*/ 51 w 210"/>
              <a:gd name="T17" fmla="*/ 117 h 339"/>
              <a:gd name="T18" fmla="*/ 36 w 210"/>
              <a:gd name="T19" fmla="*/ 129 h 339"/>
              <a:gd name="T20" fmla="*/ 66 w 210"/>
              <a:gd name="T21" fmla="*/ 165 h 339"/>
              <a:gd name="T22" fmla="*/ 27 w 210"/>
              <a:gd name="T23" fmla="*/ 165 h 339"/>
              <a:gd name="T24" fmla="*/ 24 w 210"/>
              <a:gd name="T25" fmla="*/ 195 h 339"/>
              <a:gd name="T26" fmla="*/ 24 w 210"/>
              <a:gd name="T27" fmla="*/ 219 h 339"/>
              <a:gd name="T28" fmla="*/ 33 w 210"/>
              <a:gd name="T29" fmla="*/ 237 h 339"/>
              <a:gd name="T30" fmla="*/ 42 w 210"/>
              <a:gd name="T31" fmla="*/ 264 h 339"/>
              <a:gd name="T32" fmla="*/ 9 w 210"/>
              <a:gd name="T33" fmla="*/ 264 h 339"/>
              <a:gd name="T34" fmla="*/ 24 w 210"/>
              <a:gd name="T35" fmla="*/ 285 h 339"/>
              <a:gd name="T36" fmla="*/ 30 w 210"/>
              <a:gd name="T37" fmla="*/ 315 h 339"/>
              <a:gd name="T38" fmla="*/ 27 w 210"/>
              <a:gd name="T39" fmla="*/ 339 h 339"/>
              <a:gd name="T40" fmla="*/ 210 w 210"/>
              <a:gd name="T41" fmla="*/ 339 h 339"/>
              <a:gd name="T42" fmla="*/ 210 w 210"/>
              <a:gd name="T43" fmla="*/ 0 h 33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210"/>
              <a:gd name="T67" fmla="*/ 0 h 339"/>
              <a:gd name="T68" fmla="*/ 210 w 210"/>
              <a:gd name="T69" fmla="*/ 339 h 339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210" h="339">
                <a:moveTo>
                  <a:pt x="105" y="0"/>
                </a:moveTo>
                <a:lnTo>
                  <a:pt x="57" y="3"/>
                </a:lnTo>
                <a:lnTo>
                  <a:pt x="3" y="18"/>
                </a:lnTo>
                <a:lnTo>
                  <a:pt x="0" y="42"/>
                </a:lnTo>
                <a:lnTo>
                  <a:pt x="18" y="57"/>
                </a:lnTo>
                <a:lnTo>
                  <a:pt x="51" y="63"/>
                </a:lnTo>
                <a:lnTo>
                  <a:pt x="84" y="78"/>
                </a:lnTo>
                <a:lnTo>
                  <a:pt x="66" y="102"/>
                </a:lnTo>
                <a:lnTo>
                  <a:pt x="51" y="117"/>
                </a:lnTo>
                <a:lnTo>
                  <a:pt x="36" y="129"/>
                </a:lnTo>
                <a:lnTo>
                  <a:pt x="66" y="165"/>
                </a:lnTo>
                <a:lnTo>
                  <a:pt x="27" y="165"/>
                </a:lnTo>
                <a:lnTo>
                  <a:pt x="24" y="195"/>
                </a:lnTo>
                <a:lnTo>
                  <a:pt x="24" y="219"/>
                </a:lnTo>
                <a:lnTo>
                  <a:pt x="33" y="237"/>
                </a:lnTo>
                <a:lnTo>
                  <a:pt x="42" y="264"/>
                </a:lnTo>
                <a:lnTo>
                  <a:pt x="9" y="264"/>
                </a:lnTo>
                <a:lnTo>
                  <a:pt x="24" y="285"/>
                </a:lnTo>
                <a:lnTo>
                  <a:pt x="30" y="315"/>
                </a:lnTo>
                <a:lnTo>
                  <a:pt x="27" y="339"/>
                </a:lnTo>
                <a:lnTo>
                  <a:pt x="210" y="339"/>
                </a:lnTo>
                <a:lnTo>
                  <a:pt x="210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82" name="Freeform 32" descr="Dashed horizontal"/>
          <p:cNvSpPr>
            <a:spLocks noChangeAspect="1"/>
          </p:cNvSpPr>
          <p:nvPr/>
        </p:nvSpPr>
        <p:spPr bwMode="auto">
          <a:xfrm>
            <a:off x="5134894" y="3995812"/>
            <a:ext cx="171376" cy="116675"/>
          </a:xfrm>
          <a:custGeom>
            <a:avLst/>
            <a:gdLst>
              <a:gd name="T0" fmla="*/ 0 w 141"/>
              <a:gd name="T1" fmla="*/ 0 h 96"/>
              <a:gd name="T2" fmla="*/ 3 w 141"/>
              <a:gd name="T3" fmla="*/ 24 h 96"/>
              <a:gd name="T4" fmla="*/ 24 w 141"/>
              <a:gd name="T5" fmla="*/ 42 h 96"/>
              <a:gd name="T6" fmla="*/ 51 w 141"/>
              <a:gd name="T7" fmla="*/ 66 h 96"/>
              <a:gd name="T8" fmla="*/ 48 w 141"/>
              <a:gd name="T9" fmla="*/ 96 h 96"/>
              <a:gd name="T10" fmla="*/ 141 w 141"/>
              <a:gd name="T11" fmla="*/ 96 h 96"/>
              <a:gd name="T12" fmla="*/ 141 w 141"/>
              <a:gd name="T13" fmla="*/ 6 h 9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1"/>
              <a:gd name="T22" fmla="*/ 0 h 96"/>
              <a:gd name="T23" fmla="*/ 141 w 141"/>
              <a:gd name="T24" fmla="*/ 96 h 9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1" h="96">
                <a:moveTo>
                  <a:pt x="0" y="0"/>
                </a:moveTo>
                <a:lnTo>
                  <a:pt x="3" y="24"/>
                </a:lnTo>
                <a:lnTo>
                  <a:pt x="24" y="42"/>
                </a:lnTo>
                <a:lnTo>
                  <a:pt x="51" y="66"/>
                </a:lnTo>
                <a:lnTo>
                  <a:pt x="48" y="96"/>
                </a:lnTo>
                <a:lnTo>
                  <a:pt x="141" y="96"/>
                </a:lnTo>
                <a:lnTo>
                  <a:pt x="141" y="6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83" name="Freeform 33" descr="20%"/>
          <p:cNvSpPr>
            <a:spLocks noChangeAspect="1"/>
          </p:cNvSpPr>
          <p:nvPr/>
        </p:nvSpPr>
        <p:spPr bwMode="auto">
          <a:xfrm>
            <a:off x="5091138" y="4108840"/>
            <a:ext cx="215131" cy="102090"/>
          </a:xfrm>
          <a:custGeom>
            <a:avLst/>
            <a:gdLst>
              <a:gd name="T0" fmla="*/ 78 w 177"/>
              <a:gd name="T1" fmla="*/ 0 h 84"/>
              <a:gd name="T2" fmla="*/ 42 w 177"/>
              <a:gd name="T3" fmla="*/ 6 h 84"/>
              <a:gd name="T4" fmla="*/ 0 w 177"/>
              <a:gd name="T5" fmla="*/ 36 h 84"/>
              <a:gd name="T6" fmla="*/ 54 w 177"/>
              <a:gd name="T7" fmla="*/ 48 h 84"/>
              <a:gd name="T8" fmla="*/ 45 w 177"/>
              <a:gd name="T9" fmla="*/ 84 h 84"/>
              <a:gd name="T10" fmla="*/ 177 w 177"/>
              <a:gd name="T11" fmla="*/ 84 h 84"/>
              <a:gd name="T12" fmla="*/ 177 w 177"/>
              <a:gd name="T13" fmla="*/ 3 h 8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7"/>
              <a:gd name="T22" fmla="*/ 0 h 84"/>
              <a:gd name="T23" fmla="*/ 177 w 177"/>
              <a:gd name="T24" fmla="*/ 84 h 8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7" h="84">
                <a:moveTo>
                  <a:pt x="78" y="0"/>
                </a:moveTo>
                <a:lnTo>
                  <a:pt x="42" y="6"/>
                </a:lnTo>
                <a:lnTo>
                  <a:pt x="0" y="36"/>
                </a:lnTo>
                <a:lnTo>
                  <a:pt x="54" y="48"/>
                </a:lnTo>
                <a:lnTo>
                  <a:pt x="45" y="84"/>
                </a:lnTo>
                <a:lnTo>
                  <a:pt x="177" y="84"/>
                </a:lnTo>
                <a:lnTo>
                  <a:pt x="177" y="3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84" name="Freeform 34" descr="Dashed horizontal"/>
          <p:cNvSpPr>
            <a:spLocks noChangeAspect="1"/>
          </p:cNvSpPr>
          <p:nvPr/>
        </p:nvSpPr>
        <p:spPr bwMode="auto">
          <a:xfrm>
            <a:off x="5175003" y="4207284"/>
            <a:ext cx="131266" cy="65630"/>
          </a:xfrm>
          <a:custGeom>
            <a:avLst/>
            <a:gdLst>
              <a:gd name="T0" fmla="*/ 0 w 108"/>
              <a:gd name="T1" fmla="*/ 0 h 54"/>
              <a:gd name="T2" fmla="*/ 3 w 108"/>
              <a:gd name="T3" fmla="*/ 30 h 54"/>
              <a:gd name="T4" fmla="*/ 12 w 108"/>
              <a:gd name="T5" fmla="*/ 54 h 54"/>
              <a:gd name="T6" fmla="*/ 105 w 108"/>
              <a:gd name="T7" fmla="*/ 54 h 54"/>
              <a:gd name="T8" fmla="*/ 108 w 108"/>
              <a:gd name="T9" fmla="*/ 0 h 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8"/>
              <a:gd name="T16" fmla="*/ 0 h 54"/>
              <a:gd name="T17" fmla="*/ 108 w 108"/>
              <a:gd name="T18" fmla="*/ 54 h 5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8" h="54">
                <a:moveTo>
                  <a:pt x="0" y="0"/>
                </a:moveTo>
                <a:lnTo>
                  <a:pt x="3" y="30"/>
                </a:lnTo>
                <a:lnTo>
                  <a:pt x="12" y="54"/>
                </a:lnTo>
                <a:lnTo>
                  <a:pt x="105" y="54"/>
                </a:lnTo>
                <a:lnTo>
                  <a:pt x="108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85" name="Freeform 35" descr="20%"/>
          <p:cNvSpPr>
            <a:spLocks noChangeAspect="1"/>
          </p:cNvSpPr>
          <p:nvPr/>
        </p:nvSpPr>
        <p:spPr bwMode="auto">
          <a:xfrm>
            <a:off x="5083846" y="4269268"/>
            <a:ext cx="222424" cy="116675"/>
          </a:xfrm>
          <a:custGeom>
            <a:avLst/>
            <a:gdLst>
              <a:gd name="T0" fmla="*/ 69 w 183"/>
              <a:gd name="T1" fmla="*/ 0 h 105"/>
              <a:gd name="T2" fmla="*/ 39 w 183"/>
              <a:gd name="T3" fmla="*/ 5 h 105"/>
              <a:gd name="T4" fmla="*/ 0 w 183"/>
              <a:gd name="T5" fmla="*/ 16 h 105"/>
              <a:gd name="T6" fmla="*/ 27 w 183"/>
              <a:gd name="T7" fmla="*/ 34 h 105"/>
              <a:gd name="T8" fmla="*/ 45 w 183"/>
              <a:gd name="T9" fmla="*/ 41 h 105"/>
              <a:gd name="T10" fmla="*/ 45 w 183"/>
              <a:gd name="T11" fmla="*/ 59 h 105"/>
              <a:gd name="T12" fmla="*/ 66 w 183"/>
              <a:gd name="T13" fmla="*/ 64 h 105"/>
              <a:gd name="T14" fmla="*/ 90 w 183"/>
              <a:gd name="T15" fmla="*/ 80 h 105"/>
              <a:gd name="T16" fmla="*/ 183 w 183"/>
              <a:gd name="T17" fmla="*/ 80 h 105"/>
              <a:gd name="T18" fmla="*/ 183 w 183"/>
              <a:gd name="T19" fmla="*/ 3 h 10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83"/>
              <a:gd name="T31" fmla="*/ 0 h 105"/>
              <a:gd name="T32" fmla="*/ 183 w 183"/>
              <a:gd name="T33" fmla="*/ 105 h 10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83" h="105">
                <a:moveTo>
                  <a:pt x="69" y="0"/>
                </a:moveTo>
                <a:lnTo>
                  <a:pt x="39" y="6"/>
                </a:lnTo>
                <a:lnTo>
                  <a:pt x="0" y="21"/>
                </a:lnTo>
                <a:lnTo>
                  <a:pt x="27" y="45"/>
                </a:lnTo>
                <a:lnTo>
                  <a:pt x="45" y="54"/>
                </a:lnTo>
                <a:lnTo>
                  <a:pt x="45" y="78"/>
                </a:lnTo>
                <a:lnTo>
                  <a:pt x="66" y="84"/>
                </a:lnTo>
                <a:lnTo>
                  <a:pt x="90" y="105"/>
                </a:lnTo>
                <a:lnTo>
                  <a:pt x="183" y="105"/>
                </a:lnTo>
                <a:lnTo>
                  <a:pt x="183" y="3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86" name="Freeform 36" descr="Dashed horizontal"/>
          <p:cNvSpPr>
            <a:spLocks noChangeAspect="1"/>
          </p:cNvSpPr>
          <p:nvPr/>
        </p:nvSpPr>
        <p:spPr bwMode="auto">
          <a:xfrm>
            <a:off x="5211466" y="4382296"/>
            <a:ext cx="94804" cy="390131"/>
          </a:xfrm>
          <a:custGeom>
            <a:avLst/>
            <a:gdLst>
              <a:gd name="T0" fmla="*/ 0 w 78"/>
              <a:gd name="T1" fmla="*/ 3 h 321"/>
              <a:gd name="T2" fmla="*/ 6 w 78"/>
              <a:gd name="T3" fmla="*/ 39 h 321"/>
              <a:gd name="T4" fmla="*/ 9 w 78"/>
              <a:gd name="T5" fmla="*/ 66 h 321"/>
              <a:gd name="T6" fmla="*/ 18 w 78"/>
              <a:gd name="T7" fmla="*/ 102 h 321"/>
              <a:gd name="T8" fmla="*/ 18 w 78"/>
              <a:gd name="T9" fmla="*/ 135 h 321"/>
              <a:gd name="T10" fmla="*/ 18 w 78"/>
              <a:gd name="T11" fmla="*/ 168 h 321"/>
              <a:gd name="T12" fmla="*/ 18 w 78"/>
              <a:gd name="T13" fmla="*/ 198 h 321"/>
              <a:gd name="T14" fmla="*/ 6 w 78"/>
              <a:gd name="T15" fmla="*/ 216 h 321"/>
              <a:gd name="T16" fmla="*/ 18 w 78"/>
              <a:gd name="T17" fmla="*/ 249 h 321"/>
              <a:gd name="T18" fmla="*/ 6 w 78"/>
              <a:gd name="T19" fmla="*/ 267 h 321"/>
              <a:gd name="T20" fmla="*/ 12 w 78"/>
              <a:gd name="T21" fmla="*/ 291 h 321"/>
              <a:gd name="T22" fmla="*/ 18 w 78"/>
              <a:gd name="T23" fmla="*/ 321 h 321"/>
              <a:gd name="T24" fmla="*/ 78 w 78"/>
              <a:gd name="T25" fmla="*/ 321 h 321"/>
              <a:gd name="T26" fmla="*/ 78 w 78"/>
              <a:gd name="T27" fmla="*/ 0 h 321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78"/>
              <a:gd name="T43" fmla="*/ 0 h 321"/>
              <a:gd name="T44" fmla="*/ 78 w 78"/>
              <a:gd name="T45" fmla="*/ 321 h 321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78" h="321">
                <a:moveTo>
                  <a:pt x="0" y="3"/>
                </a:moveTo>
                <a:lnTo>
                  <a:pt x="6" y="39"/>
                </a:lnTo>
                <a:lnTo>
                  <a:pt x="9" y="66"/>
                </a:lnTo>
                <a:lnTo>
                  <a:pt x="18" y="102"/>
                </a:lnTo>
                <a:lnTo>
                  <a:pt x="18" y="135"/>
                </a:lnTo>
                <a:lnTo>
                  <a:pt x="18" y="168"/>
                </a:lnTo>
                <a:lnTo>
                  <a:pt x="18" y="198"/>
                </a:lnTo>
                <a:lnTo>
                  <a:pt x="6" y="216"/>
                </a:lnTo>
                <a:lnTo>
                  <a:pt x="18" y="249"/>
                </a:lnTo>
                <a:lnTo>
                  <a:pt x="6" y="267"/>
                </a:lnTo>
                <a:lnTo>
                  <a:pt x="12" y="291"/>
                </a:lnTo>
                <a:lnTo>
                  <a:pt x="18" y="321"/>
                </a:lnTo>
                <a:lnTo>
                  <a:pt x="78" y="321"/>
                </a:lnTo>
                <a:lnTo>
                  <a:pt x="78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87" name="Freeform 37" descr="20%"/>
          <p:cNvSpPr>
            <a:spLocks noChangeAspect="1"/>
          </p:cNvSpPr>
          <p:nvPr/>
        </p:nvSpPr>
        <p:spPr bwMode="auto">
          <a:xfrm>
            <a:off x="5156772" y="4765135"/>
            <a:ext cx="149498" cy="65630"/>
          </a:xfrm>
          <a:custGeom>
            <a:avLst/>
            <a:gdLst>
              <a:gd name="T0" fmla="*/ 60 w 123"/>
              <a:gd name="T1" fmla="*/ 0 h 54"/>
              <a:gd name="T2" fmla="*/ 36 w 123"/>
              <a:gd name="T3" fmla="*/ 6 h 54"/>
              <a:gd name="T4" fmla="*/ 0 w 123"/>
              <a:gd name="T5" fmla="*/ 15 h 54"/>
              <a:gd name="T6" fmla="*/ 12 w 123"/>
              <a:gd name="T7" fmla="*/ 36 h 54"/>
              <a:gd name="T8" fmla="*/ 48 w 123"/>
              <a:gd name="T9" fmla="*/ 54 h 54"/>
              <a:gd name="T10" fmla="*/ 123 w 123"/>
              <a:gd name="T11" fmla="*/ 54 h 54"/>
              <a:gd name="T12" fmla="*/ 123 w 123"/>
              <a:gd name="T13" fmla="*/ 6 h 5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3"/>
              <a:gd name="T22" fmla="*/ 0 h 54"/>
              <a:gd name="T23" fmla="*/ 123 w 123"/>
              <a:gd name="T24" fmla="*/ 54 h 5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3" h="54">
                <a:moveTo>
                  <a:pt x="60" y="0"/>
                </a:moveTo>
                <a:lnTo>
                  <a:pt x="36" y="6"/>
                </a:lnTo>
                <a:lnTo>
                  <a:pt x="0" y="15"/>
                </a:lnTo>
                <a:lnTo>
                  <a:pt x="12" y="36"/>
                </a:lnTo>
                <a:lnTo>
                  <a:pt x="48" y="54"/>
                </a:lnTo>
                <a:lnTo>
                  <a:pt x="123" y="54"/>
                </a:lnTo>
                <a:lnTo>
                  <a:pt x="123" y="6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88" name="Freeform 38" descr="Dashed horizontal"/>
          <p:cNvSpPr>
            <a:spLocks noChangeAspect="1"/>
          </p:cNvSpPr>
          <p:nvPr/>
        </p:nvSpPr>
        <p:spPr bwMode="auto">
          <a:xfrm>
            <a:off x="5218758" y="4827119"/>
            <a:ext cx="87511" cy="805784"/>
          </a:xfrm>
          <a:custGeom>
            <a:avLst/>
            <a:gdLst>
              <a:gd name="T0" fmla="*/ 0 w 72"/>
              <a:gd name="T1" fmla="*/ 0 h 663"/>
              <a:gd name="T2" fmla="*/ 9 w 72"/>
              <a:gd name="T3" fmla="*/ 33 h 663"/>
              <a:gd name="T4" fmla="*/ 9 w 72"/>
              <a:gd name="T5" fmla="*/ 75 h 663"/>
              <a:gd name="T6" fmla="*/ 9 w 72"/>
              <a:gd name="T7" fmla="*/ 123 h 663"/>
              <a:gd name="T8" fmla="*/ 15 w 72"/>
              <a:gd name="T9" fmla="*/ 156 h 663"/>
              <a:gd name="T10" fmla="*/ 9 w 72"/>
              <a:gd name="T11" fmla="*/ 186 h 663"/>
              <a:gd name="T12" fmla="*/ 21 w 72"/>
              <a:gd name="T13" fmla="*/ 219 h 663"/>
              <a:gd name="T14" fmla="*/ 21 w 72"/>
              <a:gd name="T15" fmla="*/ 249 h 663"/>
              <a:gd name="T16" fmla="*/ 9 w 72"/>
              <a:gd name="T17" fmla="*/ 270 h 663"/>
              <a:gd name="T18" fmla="*/ 15 w 72"/>
              <a:gd name="T19" fmla="*/ 309 h 663"/>
              <a:gd name="T20" fmla="*/ 18 w 72"/>
              <a:gd name="T21" fmla="*/ 330 h 663"/>
              <a:gd name="T22" fmla="*/ 18 w 72"/>
              <a:gd name="T23" fmla="*/ 354 h 663"/>
              <a:gd name="T24" fmla="*/ 33 w 72"/>
              <a:gd name="T25" fmla="*/ 369 h 663"/>
              <a:gd name="T26" fmla="*/ 30 w 72"/>
              <a:gd name="T27" fmla="*/ 405 h 663"/>
              <a:gd name="T28" fmla="*/ 45 w 72"/>
              <a:gd name="T29" fmla="*/ 423 h 663"/>
              <a:gd name="T30" fmla="*/ 21 w 72"/>
              <a:gd name="T31" fmla="*/ 426 h 663"/>
              <a:gd name="T32" fmla="*/ 27 w 72"/>
              <a:gd name="T33" fmla="*/ 447 h 663"/>
              <a:gd name="T34" fmla="*/ 33 w 72"/>
              <a:gd name="T35" fmla="*/ 471 h 663"/>
              <a:gd name="T36" fmla="*/ 15 w 72"/>
              <a:gd name="T37" fmla="*/ 519 h 663"/>
              <a:gd name="T38" fmla="*/ 24 w 72"/>
              <a:gd name="T39" fmla="*/ 540 h 663"/>
              <a:gd name="T40" fmla="*/ 42 w 72"/>
              <a:gd name="T41" fmla="*/ 549 h 663"/>
              <a:gd name="T42" fmla="*/ 9 w 72"/>
              <a:gd name="T43" fmla="*/ 561 h 663"/>
              <a:gd name="T44" fmla="*/ 24 w 72"/>
              <a:gd name="T45" fmla="*/ 618 h 663"/>
              <a:gd name="T46" fmla="*/ 30 w 72"/>
              <a:gd name="T47" fmla="*/ 663 h 663"/>
              <a:gd name="T48" fmla="*/ 72 w 72"/>
              <a:gd name="T49" fmla="*/ 663 h 663"/>
              <a:gd name="T50" fmla="*/ 72 w 72"/>
              <a:gd name="T51" fmla="*/ 3 h 663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72"/>
              <a:gd name="T79" fmla="*/ 0 h 663"/>
              <a:gd name="T80" fmla="*/ 72 w 72"/>
              <a:gd name="T81" fmla="*/ 663 h 663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72" h="663">
                <a:moveTo>
                  <a:pt x="0" y="0"/>
                </a:moveTo>
                <a:lnTo>
                  <a:pt x="9" y="33"/>
                </a:lnTo>
                <a:lnTo>
                  <a:pt x="9" y="75"/>
                </a:lnTo>
                <a:lnTo>
                  <a:pt x="9" y="123"/>
                </a:lnTo>
                <a:lnTo>
                  <a:pt x="15" y="156"/>
                </a:lnTo>
                <a:lnTo>
                  <a:pt x="9" y="186"/>
                </a:lnTo>
                <a:lnTo>
                  <a:pt x="21" y="219"/>
                </a:lnTo>
                <a:lnTo>
                  <a:pt x="21" y="249"/>
                </a:lnTo>
                <a:lnTo>
                  <a:pt x="9" y="270"/>
                </a:lnTo>
                <a:lnTo>
                  <a:pt x="15" y="309"/>
                </a:lnTo>
                <a:lnTo>
                  <a:pt x="18" y="330"/>
                </a:lnTo>
                <a:lnTo>
                  <a:pt x="18" y="354"/>
                </a:lnTo>
                <a:lnTo>
                  <a:pt x="33" y="369"/>
                </a:lnTo>
                <a:lnTo>
                  <a:pt x="30" y="405"/>
                </a:lnTo>
                <a:lnTo>
                  <a:pt x="45" y="423"/>
                </a:lnTo>
                <a:lnTo>
                  <a:pt x="21" y="426"/>
                </a:lnTo>
                <a:lnTo>
                  <a:pt x="27" y="447"/>
                </a:lnTo>
                <a:lnTo>
                  <a:pt x="33" y="471"/>
                </a:lnTo>
                <a:lnTo>
                  <a:pt x="15" y="519"/>
                </a:lnTo>
                <a:lnTo>
                  <a:pt x="24" y="540"/>
                </a:lnTo>
                <a:lnTo>
                  <a:pt x="42" y="549"/>
                </a:lnTo>
                <a:lnTo>
                  <a:pt x="9" y="561"/>
                </a:lnTo>
                <a:lnTo>
                  <a:pt x="24" y="618"/>
                </a:lnTo>
                <a:lnTo>
                  <a:pt x="30" y="663"/>
                </a:lnTo>
                <a:lnTo>
                  <a:pt x="72" y="663"/>
                </a:lnTo>
                <a:lnTo>
                  <a:pt x="72" y="3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89" name="Freeform 39" descr="Dashed horizontal"/>
          <p:cNvSpPr>
            <a:spLocks noChangeAspect="1"/>
          </p:cNvSpPr>
          <p:nvPr/>
        </p:nvSpPr>
        <p:spPr bwMode="auto">
          <a:xfrm>
            <a:off x="6666335" y="3933828"/>
            <a:ext cx="98450" cy="175012"/>
          </a:xfrm>
          <a:custGeom>
            <a:avLst/>
            <a:gdLst>
              <a:gd name="T0" fmla="*/ 0 w 81"/>
              <a:gd name="T1" fmla="*/ 0 h 144"/>
              <a:gd name="T2" fmla="*/ 12 w 81"/>
              <a:gd name="T3" fmla="*/ 18 h 144"/>
              <a:gd name="T4" fmla="*/ 12 w 81"/>
              <a:gd name="T5" fmla="*/ 39 h 144"/>
              <a:gd name="T6" fmla="*/ 15 w 81"/>
              <a:gd name="T7" fmla="*/ 69 h 144"/>
              <a:gd name="T8" fmla="*/ 18 w 81"/>
              <a:gd name="T9" fmla="*/ 99 h 144"/>
              <a:gd name="T10" fmla="*/ 24 w 81"/>
              <a:gd name="T11" fmla="*/ 123 h 144"/>
              <a:gd name="T12" fmla="*/ 24 w 81"/>
              <a:gd name="T13" fmla="*/ 144 h 144"/>
              <a:gd name="T14" fmla="*/ 81 w 81"/>
              <a:gd name="T15" fmla="*/ 144 h 144"/>
              <a:gd name="T16" fmla="*/ 81 w 81"/>
              <a:gd name="T17" fmla="*/ 3 h 14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81"/>
              <a:gd name="T28" fmla="*/ 0 h 144"/>
              <a:gd name="T29" fmla="*/ 81 w 81"/>
              <a:gd name="T30" fmla="*/ 144 h 14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81" h="144">
                <a:moveTo>
                  <a:pt x="0" y="0"/>
                </a:moveTo>
                <a:lnTo>
                  <a:pt x="12" y="18"/>
                </a:lnTo>
                <a:lnTo>
                  <a:pt x="12" y="39"/>
                </a:lnTo>
                <a:lnTo>
                  <a:pt x="15" y="69"/>
                </a:lnTo>
                <a:lnTo>
                  <a:pt x="18" y="99"/>
                </a:lnTo>
                <a:lnTo>
                  <a:pt x="24" y="123"/>
                </a:lnTo>
                <a:lnTo>
                  <a:pt x="24" y="144"/>
                </a:lnTo>
                <a:lnTo>
                  <a:pt x="81" y="144"/>
                </a:lnTo>
                <a:lnTo>
                  <a:pt x="81" y="3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90" name="Freeform 40" descr="20%"/>
          <p:cNvSpPr>
            <a:spLocks noChangeAspect="1"/>
          </p:cNvSpPr>
          <p:nvPr/>
        </p:nvSpPr>
        <p:spPr bwMode="auto">
          <a:xfrm>
            <a:off x="6672412" y="4107625"/>
            <a:ext cx="97234" cy="43753"/>
          </a:xfrm>
          <a:custGeom>
            <a:avLst/>
            <a:gdLst>
              <a:gd name="T0" fmla="*/ 18 w 80"/>
              <a:gd name="T1" fmla="*/ 0 h 36"/>
              <a:gd name="T2" fmla="*/ 8 w 80"/>
              <a:gd name="T3" fmla="*/ 8 h 36"/>
              <a:gd name="T4" fmla="*/ 0 w 80"/>
              <a:gd name="T5" fmla="*/ 36 h 36"/>
              <a:gd name="T6" fmla="*/ 80 w 80"/>
              <a:gd name="T7" fmla="*/ 36 h 36"/>
              <a:gd name="T8" fmla="*/ 80 w 80"/>
              <a:gd name="T9" fmla="*/ 0 h 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0"/>
              <a:gd name="T16" fmla="*/ 0 h 36"/>
              <a:gd name="T17" fmla="*/ 80 w 80"/>
              <a:gd name="T18" fmla="*/ 36 h 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0" h="36">
                <a:moveTo>
                  <a:pt x="18" y="0"/>
                </a:moveTo>
                <a:lnTo>
                  <a:pt x="8" y="8"/>
                </a:lnTo>
                <a:lnTo>
                  <a:pt x="0" y="36"/>
                </a:lnTo>
                <a:lnTo>
                  <a:pt x="80" y="36"/>
                </a:lnTo>
                <a:lnTo>
                  <a:pt x="80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91" name="Freeform 41" descr="Dashed horizontal"/>
          <p:cNvSpPr>
            <a:spLocks noChangeAspect="1"/>
          </p:cNvSpPr>
          <p:nvPr/>
        </p:nvSpPr>
        <p:spPr bwMode="auto">
          <a:xfrm>
            <a:off x="6677274" y="4151378"/>
            <a:ext cx="89942" cy="126398"/>
          </a:xfrm>
          <a:custGeom>
            <a:avLst/>
            <a:gdLst>
              <a:gd name="T0" fmla="*/ 6 w 74"/>
              <a:gd name="T1" fmla="*/ 2 h 104"/>
              <a:gd name="T2" fmla="*/ 14 w 74"/>
              <a:gd name="T3" fmla="*/ 24 h 104"/>
              <a:gd name="T4" fmla="*/ 14 w 74"/>
              <a:gd name="T5" fmla="*/ 36 h 104"/>
              <a:gd name="T6" fmla="*/ 6 w 74"/>
              <a:gd name="T7" fmla="*/ 48 h 104"/>
              <a:gd name="T8" fmla="*/ 8 w 74"/>
              <a:gd name="T9" fmla="*/ 60 h 104"/>
              <a:gd name="T10" fmla="*/ 8 w 74"/>
              <a:gd name="T11" fmla="*/ 82 h 104"/>
              <a:gd name="T12" fmla="*/ 0 w 74"/>
              <a:gd name="T13" fmla="*/ 104 h 104"/>
              <a:gd name="T14" fmla="*/ 74 w 74"/>
              <a:gd name="T15" fmla="*/ 104 h 104"/>
              <a:gd name="T16" fmla="*/ 74 w 74"/>
              <a:gd name="T17" fmla="*/ 0 h 1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74"/>
              <a:gd name="T28" fmla="*/ 0 h 104"/>
              <a:gd name="T29" fmla="*/ 74 w 74"/>
              <a:gd name="T30" fmla="*/ 104 h 10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74" h="104">
                <a:moveTo>
                  <a:pt x="6" y="2"/>
                </a:moveTo>
                <a:lnTo>
                  <a:pt x="14" y="24"/>
                </a:lnTo>
                <a:lnTo>
                  <a:pt x="14" y="36"/>
                </a:lnTo>
                <a:lnTo>
                  <a:pt x="6" y="48"/>
                </a:lnTo>
                <a:lnTo>
                  <a:pt x="8" y="60"/>
                </a:lnTo>
                <a:lnTo>
                  <a:pt x="8" y="82"/>
                </a:lnTo>
                <a:lnTo>
                  <a:pt x="0" y="104"/>
                </a:lnTo>
                <a:lnTo>
                  <a:pt x="74" y="104"/>
                </a:lnTo>
                <a:lnTo>
                  <a:pt x="74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92" name="Freeform 42" descr="20%"/>
          <p:cNvSpPr>
            <a:spLocks noChangeAspect="1"/>
          </p:cNvSpPr>
          <p:nvPr/>
        </p:nvSpPr>
        <p:spPr bwMode="auto">
          <a:xfrm>
            <a:off x="6606779" y="4280206"/>
            <a:ext cx="160437" cy="116675"/>
          </a:xfrm>
          <a:custGeom>
            <a:avLst/>
            <a:gdLst>
              <a:gd name="T0" fmla="*/ 58 w 132"/>
              <a:gd name="T1" fmla="*/ 0 h 96"/>
              <a:gd name="T2" fmla="*/ 24 w 132"/>
              <a:gd name="T3" fmla="*/ 0 h 96"/>
              <a:gd name="T4" fmla="*/ 0 w 132"/>
              <a:gd name="T5" fmla="*/ 12 h 96"/>
              <a:gd name="T6" fmla="*/ 0 w 132"/>
              <a:gd name="T7" fmla="*/ 24 h 96"/>
              <a:gd name="T8" fmla="*/ 8 w 132"/>
              <a:gd name="T9" fmla="*/ 36 h 96"/>
              <a:gd name="T10" fmla="*/ 30 w 132"/>
              <a:gd name="T11" fmla="*/ 42 h 96"/>
              <a:gd name="T12" fmla="*/ 22 w 132"/>
              <a:gd name="T13" fmla="*/ 62 h 96"/>
              <a:gd name="T14" fmla="*/ 40 w 132"/>
              <a:gd name="T15" fmla="*/ 82 h 96"/>
              <a:gd name="T16" fmla="*/ 38 w 132"/>
              <a:gd name="T17" fmla="*/ 96 h 96"/>
              <a:gd name="T18" fmla="*/ 132 w 132"/>
              <a:gd name="T19" fmla="*/ 96 h 96"/>
              <a:gd name="T20" fmla="*/ 132 w 132"/>
              <a:gd name="T21" fmla="*/ 0 h 9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32"/>
              <a:gd name="T34" fmla="*/ 0 h 96"/>
              <a:gd name="T35" fmla="*/ 132 w 132"/>
              <a:gd name="T36" fmla="*/ 96 h 9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32" h="96">
                <a:moveTo>
                  <a:pt x="58" y="0"/>
                </a:moveTo>
                <a:lnTo>
                  <a:pt x="24" y="0"/>
                </a:lnTo>
                <a:lnTo>
                  <a:pt x="0" y="12"/>
                </a:lnTo>
                <a:lnTo>
                  <a:pt x="0" y="24"/>
                </a:lnTo>
                <a:lnTo>
                  <a:pt x="8" y="36"/>
                </a:lnTo>
                <a:lnTo>
                  <a:pt x="30" y="42"/>
                </a:lnTo>
                <a:lnTo>
                  <a:pt x="22" y="62"/>
                </a:lnTo>
                <a:lnTo>
                  <a:pt x="40" y="82"/>
                </a:lnTo>
                <a:lnTo>
                  <a:pt x="38" y="96"/>
                </a:lnTo>
                <a:lnTo>
                  <a:pt x="132" y="96"/>
                </a:lnTo>
                <a:lnTo>
                  <a:pt x="132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93" name="Freeform 43" descr="Dashed horizontal"/>
          <p:cNvSpPr>
            <a:spLocks noChangeAspect="1"/>
          </p:cNvSpPr>
          <p:nvPr/>
        </p:nvSpPr>
        <p:spPr bwMode="auto">
          <a:xfrm>
            <a:off x="6672412" y="4394450"/>
            <a:ext cx="92373" cy="466699"/>
          </a:xfrm>
          <a:custGeom>
            <a:avLst/>
            <a:gdLst>
              <a:gd name="T0" fmla="*/ 0 w 76"/>
              <a:gd name="T1" fmla="*/ 2 h 384"/>
              <a:gd name="T2" fmla="*/ 8 w 76"/>
              <a:gd name="T3" fmla="*/ 30 h 384"/>
              <a:gd name="T4" fmla="*/ 26 w 76"/>
              <a:gd name="T5" fmla="*/ 70 h 384"/>
              <a:gd name="T6" fmla="*/ 30 w 76"/>
              <a:gd name="T7" fmla="*/ 106 h 384"/>
              <a:gd name="T8" fmla="*/ 28 w 76"/>
              <a:gd name="T9" fmla="*/ 142 h 384"/>
              <a:gd name="T10" fmla="*/ 26 w 76"/>
              <a:gd name="T11" fmla="*/ 180 h 384"/>
              <a:gd name="T12" fmla="*/ 26 w 76"/>
              <a:gd name="T13" fmla="*/ 212 h 384"/>
              <a:gd name="T14" fmla="*/ 32 w 76"/>
              <a:gd name="T15" fmla="*/ 260 h 384"/>
              <a:gd name="T16" fmla="*/ 24 w 76"/>
              <a:gd name="T17" fmla="*/ 298 h 384"/>
              <a:gd name="T18" fmla="*/ 28 w 76"/>
              <a:gd name="T19" fmla="*/ 334 h 384"/>
              <a:gd name="T20" fmla="*/ 28 w 76"/>
              <a:gd name="T21" fmla="*/ 384 h 384"/>
              <a:gd name="T22" fmla="*/ 76 w 76"/>
              <a:gd name="T23" fmla="*/ 384 h 384"/>
              <a:gd name="T24" fmla="*/ 76 w 76"/>
              <a:gd name="T25" fmla="*/ 0 h 38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76"/>
              <a:gd name="T40" fmla="*/ 0 h 384"/>
              <a:gd name="T41" fmla="*/ 76 w 76"/>
              <a:gd name="T42" fmla="*/ 384 h 384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76" h="384">
                <a:moveTo>
                  <a:pt x="0" y="2"/>
                </a:moveTo>
                <a:lnTo>
                  <a:pt x="8" y="30"/>
                </a:lnTo>
                <a:lnTo>
                  <a:pt x="26" y="70"/>
                </a:lnTo>
                <a:lnTo>
                  <a:pt x="30" y="106"/>
                </a:lnTo>
                <a:lnTo>
                  <a:pt x="28" y="142"/>
                </a:lnTo>
                <a:lnTo>
                  <a:pt x="26" y="180"/>
                </a:lnTo>
                <a:lnTo>
                  <a:pt x="26" y="212"/>
                </a:lnTo>
                <a:lnTo>
                  <a:pt x="32" y="260"/>
                </a:lnTo>
                <a:lnTo>
                  <a:pt x="24" y="298"/>
                </a:lnTo>
                <a:lnTo>
                  <a:pt x="28" y="334"/>
                </a:lnTo>
                <a:lnTo>
                  <a:pt x="28" y="384"/>
                </a:lnTo>
                <a:lnTo>
                  <a:pt x="76" y="384"/>
                </a:lnTo>
                <a:lnTo>
                  <a:pt x="76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94" name="Freeform 44" descr="20%"/>
          <p:cNvSpPr>
            <a:spLocks noChangeAspect="1"/>
          </p:cNvSpPr>
          <p:nvPr/>
        </p:nvSpPr>
        <p:spPr bwMode="auto">
          <a:xfrm>
            <a:off x="6684567" y="4861149"/>
            <a:ext cx="82649" cy="46184"/>
          </a:xfrm>
          <a:custGeom>
            <a:avLst/>
            <a:gdLst>
              <a:gd name="T0" fmla="*/ 14 w 68"/>
              <a:gd name="T1" fmla="*/ 0 h 38"/>
              <a:gd name="T2" fmla="*/ 2 w 68"/>
              <a:gd name="T3" fmla="*/ 4 h 38"/>
              <a:gd name="T4" fmla="*/ 0 w 68"/>
              <a:gd name="T5" fmla="*/ 18 h 38"/>
              <a:gd name="T6" fmla="*/ 4 w 68"/>
              <a:gd name="T7" fmla="*/ 34 h 38"/>
              <a:gd name="T8" fmla="*/ 68 w 68"/>
              <a:gd name="T9" fmla="*/ 38 h 38"/>
              <a:gd name="T10" fmla="*/ 68 w 68"/>
              <a:gd name="T11" fmla="*/ 0 h 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8"/>
              <a:gd name="T19" fmla="*/ 0 h 38"/>
              <a:gd name="T20" fmla="*/ 68 w 68"/>
              <a:gd name="T21" fmla="*/ 38 h 3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8" h="38">
                <a:moveTo>
                  <a:pt x="14" y="0"/>
                </a:moveTo>
                <a:lnTo>
                  <a:pt x="2" y="4"/>
                </a:lnTo>
                <a:lnTo>
                  <a:pt x="0" y="18"/>
                </a:lnTo>
                <a:lnTo>
                  <a:pt x="4" y="34"/>
                </a:lnTo>
                <a:lnTo>
                  <a:pt x="68" y="38"/>
                </a:lnTo>
                <a:lnTo>
                  <a:pt x="68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95" name="Freeform 45" descr="Dashed horizontal"/>
          <p:cNvSpPr>
            <a:spLocks noChangeAspect="1"/>
          </p:cNvSpPr>
          <p:nvPr/>
        </p:nvSpPr>
        <p:spPr bwMode="auto">
          <a:xfrm>
            <a:off x="6701583" y="4902471"/>
            <a:ext cx="65633" cy="729217"/>
          </a:xfrm>
          <a:custGeom>
            <a:avLst/>
            <a:gdLst>
              <a:gd name="T0" fmla="*/ 0 w 54"/>
              <a:gd name="T1" fmla="*/ 4 h 600"/>
              <a:gd name="T2" fmla="*/ 6 w 54"/>
              <a:gd name="T3" fmla="*/ 40 h 600"/>
              <a:gd name="T4" fmla="*/ 8 w 54"/>
              <a:gd name="T5" fmla="*/ 66 h 600"/>
              <a:gd name="T6" fmla="*/ 8 w 54"/>
              <a:gd name="T7" fmla="*/ 94 h 600"/>
              <a:gd name="T8" fmla="*/ 16 w 54"/>
              <a:gd name="T9" fmla="*/ 122 h 600"/>
              <a:gd name="T10" fmla="*/ 16 w 54"/>
              <a:gd name="T11" fmla="*/ 142 h 600"/>
              <a:gd name="T12" fmla="*/ 12 w 54"/>
              <a:gd name="T13" fmla="*/ 174 h 600"/>
              <a:gd name="T14" fmla="*/ 14 w 54"/>
              <a:gd name="T15" fmla="*/ 206 h 600"/>
              <a:gd name="T16" fmla="*/ 16 w 54"/>
              <a:gd name="T17" fmla="*/ 248 h 600"/>
              <a:gd name="T18" fmla="*/ 16 w 54"/>
              <a:gd name="T19" fmla="*/ 296 h 600"/>
              <a:gd name="T20" fmla="*/ 20 w 54"/>
              <a:gd name="T21" fmla="*/ 356 h 600"/>
              <a:gd name="T22" fmla="*/ 16 w 54"/>
              <a:gd name="T23" fmla="*/ 404 h 600"/>
              <a:gd name="T24" fmla="*/ 12 w 54"/>
              <a:gd name="T25" fmla="*/ 434 h 600"/>
              <a:gd name="T26" fmla="*/ 12 w 54"/>
              <a:gd name="T27" fmla="*/ 456 h 600"/>
              <a:gd name="T28" fmla="*/ 18 w 54"/>
              <a:gd name="T29" fmla="*/ 478 h 600"/>
              <a:gd name="T30" fmla="*/ 20 w 54"/>
              <a:gd name="T31" fmla="*/ 496 h 600"/>
              <a:gd name="T32" fmla="*/ 18 w 54"/>
              <a:gd name="T33" fmla="*/ 520 h 600"/>
              <a:gd name="T34" fmla="*/ 12 w 54"/>
              <a:gd name="T35" fmla="*/ 544 h 600"/>
              <a:gd name="T36" fmla="*/ 8 w 54"/>
              <a:gd name="T37" fmla="*/ 564 h 600"/>
              <a:gd name="T38" fmla="*/ 20 w 54"/>
              <a:gd name="T39" fmla="*/ 600 h 600"/>
              <a:gd name="T40" fmla="*/ 54 w 54"/>
              <a:gd name="T41" fmla="*/ 600 h 600"/>
              <a:gd name="T42" fmla="*/ 54 w 54"/>
              <a:gd name="T43" fmla="*/ 0 h 600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54"/>
              <a:gd name="T67" fmla="*/ 0 h 600"/>
              <a:gd name="T68" fmla="*/ 54 w 54"/>
              <a:gd name="T69" fmla="*/ 600 h 600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54" h="600">
                <a:moveTo>
                  <a:pt x="0" y="4"/>
                </a:moveTo>
                <a:lnTo>
                  <a:pt x="6" y="40"/>
                </a:lnTo>
                <a:lnTo>
                  <a:pt x="8" y="66"/>
                </a:lnTo>
                <a:lnTo>
                  <a:pt x="8" y="94"/>
                </a:lnTo>
                <a:lnTo>
                  <a:pt x="16" y="122"/>
                </a:lnTo>
                <a:lnTo>
                  <a:pt x="16" y="142"/>
                </a:lnTo>
                <a:lnTo>
                  <a:pt x="12" y="174"/>
                </a:lnTo>
                <a:lnTo>
                  <a:pt x="14" y="206"/>
                </a:lnTo>
                <a:lnTo>
                  <a:pt x="16" y="248"/>
                </a:lnTo>
                <a:lnTo>
                  <a:pt x="16" y="296"/>
                </a:lnTo>
                <a:lnTo>
                  <a:pt x="20" y="356"/>
                </a:lnTo>
                <a:lnTo>
                  <a:pt x="16" y="404"/>
                </a:lnTo>
                <a:lnTo>
                  <a:pt x="12" y="434"/>
                </a:lnTo>
                <a:lnTo>
                  <a:pt x="12" y="456"/>
                </a:lnTo>
                <a:lnTo>
                  <a:pt x="18" y="478"/>
                </a:lnTo>
                <a:lnTo>
                  <a:pt x="20" y="496"/>
                </a:lnTo>
                <a:lnTo>
                  <a:pt x="18" y="520"/>
                </a:lnTo>
                <a:lnTo>
                  <a:pt x="12" y="544"/>
                </a:lnTo>
                <a:lnTo>
                  <a:pt x="8" y="564"/>
                </a:lnTo>
                <a:lnTo>
                  <a:pt x="20" y="600"/>
                </a:lnTo>
                <a:lnTo>
                  <a:pt x="54" y="600"/>
                </a:lnTo>
                <a:lnTo>
                  <a:pt x="54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96" name="Freeform 46" descr="Dashed horizontal"/>
          <p:cNvSpPr>
            <a:spLocks noChangeAspect="1"/>
          </p:cNvSpPr>
          <p:nvPr/>
        </p:nvSpPr>
        <p:spPr bwMode="auto">
          <a:xfrm>
            <a:off x="6695505" y="1676903"/>
            <a:ext cx="72926" cy="433884"/>
          </a:xfrm>
          <a:custGeom>
            <a:avLst/>
            <a:gdLst>
              <a:gd name="T0" fmla="*/ 6 w 60"/>
              <a:gd name="T1" fmla="*/ 0 h 357"/>
              <a:gd name="T2" fmla="*/ 15 w 60"/>
              <a:gd name="T3" fmla="*/ 72 h 357"/>
              <a:gd name="T4" fmla="*/ 15 w 60"/>
              <a:gd name="T5" fmla="*/ 132 h 357"/>
              <a:gd name="T6" fmla="*/ 12 w 60"/>
              <a:gd name="T7" fmla="*/ 192 h 357"/>
              <a:gd name="T8" fmla="*/ 15 w 60"/>
              <a:gd name="T9" fmla="*/ 222 h 357"/>
              <a:gd name="T10" fmla="*/ 12 w 60"/>
              <a:gd name="T11" fmla="*/ 255 h 357"/>
              <a:gd name="T12" fmla="*/ 0 w 60"/>
              <a:gd name="T13" fmla="*/ 276 h 357"/>
              <a:gd name="T14" fmla="*/ 9 w 60"/>
              <a:gd name="T15" fmla="*/ 300 h 357"/>
              <a:gd name="T16" fmla="*/ 9 w 60"/>
              <a:gd name="T17" fmla="*/ 336 h 357"/>
              <a:gd name="T18" fmla="*/ 3 w 60"/>
              <a:gd name="T19" fmla="*/ 357 h 357"/>
              <a:gd name="T20" fmla="*/ 60 w 60"/>
              <a:gd name="T21" fmla="*/ 357 h 357"/>
              <a:gd name="T22" fmla="*/ 60 w 60"/>
              <a:gd name="T23" fmla="*/ 3 h 35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0"/>
              <a:gd name="T37" fmla="*/ 0 h 357"/>
              <a:gd name="T38" fmla="*/ 60 w 60"/>
              <a:gd name="T39" fmla="*/ 357 h 357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0" h="357">
                <a:moveTo>
                  <a:pt x="6" y="0"/>
                </a:moveTo>
                <a:lnTo>
                  <a:pt x="15" y="72"/>
                </a:lnTo>
                <a:lnTo>
                  <a:pt x="15" y="132"/>
                </a:lnTo>
                <a:lnTo>
                  <a:pt x="12" y="192"/>
                </a:lnTo>
                <a:lnTo>
                  <a:pt x="15" y="222"/>
                </a:lnTo>
                <a:lnTo>
                  <a:pt x="12" y="255"/>
                </a:lnTo>
                <a:lnTo>
                  <a:pt x="0" y="276"/>
                </a:lnTo>
                <a:lnTo>
                  <a:pt x="9" y="300"/>
                </a:lnTo>
                <a:lnTo>
                  <a:pt x="9" y="336"/>
                </a:lnTo>
                <a:lnTo>
                  <a:pt x="3" y="357"/>
                </a:lnTo>
                <a:lnTo>
                  <a:pt x="60" y="357"/>
                </a:lnTo>
                <a:lnTo>
                  <a:pt x="60" y="3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97" name="Freeform 47" descr="20%"/>
          <p:cNvSpPr>
            <a:spLocks noChangeAspect="1"/>
          </p:cNvSpPr>
          <p:nvPr/>
        </p:nvSpPr>
        <p:spPr bwMode="auto">
          <a:xfrm>
            <a:off x="6633519" y="2110786"/>
            <a:ext cx="131266" cy="113029"/>
          </a:xfrm>
          <a:custGeom>
            <a:avLst/>
            <a:gdLst>
              <a:gd name="T0" fmla="*/ 54 w 108"/>
              <a:gd name="T1" fmla="*/ 0 h 93"/>
              <a:gd name="T2" fmla="*/ 27 w 108"/>
              <a:gd name="T3" fmla="*/ 9 h 93"/>
              <a:gd name="T4" fmla="*/ 0 w 108"/>
              <a:gd name="T5" fmla="*/ 36 h 93"/>
              <a:gd name="T6" fmla="*/ 21 w 108"/>
              <a:gd name="T7" fmla="*/ 54 h 93"/>
              <a:gd name="T8" fmla="*/ 39 w 108"/>
              <a:gd name="T9" fmla="*/ 63 h 93"/>
              <a:gd name="T10" fmla="*/ 30 w 108"/>
              <a:gd name="T11" fmla="*/ 93 h 93"/>
              <a:gd name="T12" fmla="*/ 108 w 108"/>
              <a:gd name="T13" fmla="*/ 93 h 93"/>
              <a:gd name="T14" fmla="*/ 108 w 108"/>
              <a:gd name="T15" fmla="*/ 0 h 9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08"/>
              <a:gd name="T25" fmla="*/ 0 h 93"/>
              <a:gd name="T26" fmla="*/ 108 w 108"/>
              <a:gd name="T27" fmla="*/ 93 h 9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08" h="93">
                <a:moveTo>
                  <a:pt x="54" y="0"/>
                </a:moveTo>
                <a:lnTo>
                  <a:pt x="27" y="9"/>
                </a:lnTo>
                <a:lnTo>
                  <a:pt x="0" y="36"/>
                </a:lnTo>
                <a:lnTo>
                  <a:pt x="21" y="54"/>
                </a:lnTo>
                <a:lnTo>
                  <a:pt x="39" y="63"/>
                </a:lnTo>
                <a:lnTo>
                  <a:pt x="30" y="93"/>
                </a:lnTo>
                <a:lnTo>
                  <a:pt x="108" y="93"/>
                </a:lnTo>
                <a:lnTo>
                  <a:pt x="108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98" name="Freeform 48" descr="Dashed horizontal"/>
          <p:cNvSpPr>
            <a:spLocks noChangeAspect="1"/>
          </p:cNvSpPr>
          <p:nvPr/>
        </p:nvSpPr>
        <p:spPr bwMode="auto">
          <a:xfrm>
            <a:off x="6680920" y="2223815"/>
            <a:ext cx="87511" cy="145843"/>
          </a:xfrm>
          <a:custGeom>
            <a:avLst/>
            <a:gdLst>
              <a:gd name="T0" fmla="*/ 0 w 72"/>
              <a:gd name="T1" fmla="*/ 0 h 129"/>
              <a:gd name="T2" fmla="*/ 18 w 72"/>
              <a:gd name="T3" fmla="*/ 15 h 129"/>
              <a:gd name="T4" fmla="*/ 24 w 72"/>
              <a:gd name="T5" fmla="*/ 29 h 129"/>
              <a:gd name="T6" fmla="*/ 18 w 72"/>
              <a:gd name="T7" fmla="*/ 56 h 129"/>
              <a:gd name="T8" fmla="*/ 24 w 72"/>
              <a:gd name="T9" fmla="*/ 82 h 129"/>
              <a:gd name="T10" fmla="*/ 21 w 72"/>
              <a:gd name="T11" fmla="*/ 104 h 129"/>
              <a:gd name="T12" fmla="*/ 72 w 72"/>
              <a:gd name="T13" fmla="*/ 104 h 129"/>
              <a:gd name="T14" fmla="*/ 72 w 72"/>
              <a:gd name="T15" fmla="*/ 0 h 12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2"/>
              <a:gd name="T25" fmla="*/ 0 h 129"/>
              <a:gd name="T26" fmla="*/ 72 w 72"/>
              <a:gd name="T27" fmla="*/ 129 h 12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2" h="129">
                <a:moveTo>
                  <a:pt x="0" y="0"/>
                </a:moveTo>
                <a:lnTo>
                  <a:pt x="18" y="18"/>
                </a:lnTo>
                <a:lnTo>
                  <a:pt x="24" y="36"/>
                </a:lnTo>
                <a:lnTo>
                  <a:pt x="18" y="69"/>
                </a:lnTo>
                <a:lnTo>
                  <a:pt x="24" y="102"/>
                </a:lnTo>
                <a:lnTo>
                  <a:pt x="21" y="129"/>
                </a:lnTo>
                <a:lnTo>
                  <a:pt x="72" y="129"/>
                </a:lnTo>
                <a:lnTo>
                  <a:pt x="72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99" name="Freeform 49" descr="20%"/>
          <p:cNvSpPr>
            <a:spLocks noChangeAspect="1"/>
          </p:cNvSpPr>
          <p:nvPr/>
        </p:nvSpPr>
        <p:spPr bwMode="auto">
          <a:xfrm>
            <a:off x="6677274" y="2369658"/>
            <a:ext cx="83865" cy="116675"/>
          </a:xfrm>
          <a:custGeom>
            <a:avLst/>
            <a:gdLst>
              <a:gd name="T0" fmla="*/ 27 w 69"/>
              <a:gd name="T1" fmla="*/ 3 h 96"/>
              <a:gd name="T2" fmla="*/ 3 w 69"/>
              <a:gd name="T3" fmla="*/ 12 h 96"/>
              <a:gd name="T4" fmla="*/ 0 w 69"/>
              <a:gd name="T5" fmla="*/ 30 h 96"/>
              <a:gd name="T6" fmla="*/ 0 w 69"/>
              <a:gd name="T7" fmla="*/ 54 h 96"/>
              <a:gd name="T8" fmla="*/ 15 w 69"/>
              <a:gd name="T9" fmla="*/ 96 h 96"/>
              <a:gd name="T10" fmla="*/ 69 w 69"/>
              <a:gd name="T11" fmla="*/ 96 h 96"/>
              <a:gd name="T12" fmla="*/ 69 w 69"/>
              <a:gd name="T13" fmla="*/ 0 h 9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9"/>
              <a:gd name="T22" fmla="*/ 0 h 96"/>
              <a:gd name="T23" fmla="*/ 69 w 69"/>
              <a:gd name="T24" fmla="*/ 96 h 9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9" h="96">
                <a:moveTo>
                  <a:pt x="27" y="3"/>
                </a:moveTo>
                <a:lnTo>
                  <a:pt x="3" y="12"/>
                </a:lnTo>
                <a:lnTo>
                  <a:pt x="0" y="30"/>
                </a:lnTo>
                <a:lnTo>
                  <a:pt x="0" y="54"/>
                </a:lnTo>
                <a:lnTo>
                  <a:pt x="15" y="96"/>
                </a:lnTo>
                <a:lnTo>
                  <a:pt x="69" y="96"/>
                </a:lnTo>
                <a:lnTo>
                  <a:pt x="69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00" name="Freeform 50" descr="Dashed horizontal"/>
          <p:cNvSpPr>
            <a:spLocks noChangeAspect="1"/>
          </p:cNvSpPr>
          <p:nvPr/>
        </p:nvSpPr>
        <p:spPr bwMode="auto">
          <a:xfrm>
            <a:off x="6702798" y="2486333"/>
            <a:ext cx="61987" cy="867768"/>
          </a:xfrm>
          <a:custGeom>
            <a:avLst/>
            <a:gdLst>
              <a:gd name="T0" fmla="*/ 0 w 51"/>
              <a:gd name="T1" fmla="*/ 3 h 714"/>
              <a:gd name="T2" fmla="*/ 6 w 51"/>
              <a:gd name="T3" fmla="*/ 33 h 714"/>
              <a:gd name="T4" fmla="*/ 6 w 51"/>
              <a:gd name="T5" fmla="*/ 63 h 714"/>
              <a:gd name="T6" fmla="*/ 9 w 51"/>
              <a:gd name="T7" fmla="*/ 102 h 714"/>
              <a:gd name="T8" fmla="*/ 18 w 51"/>
              <a:gd name="T9" fmla="*/ 135 h 714"/>
              <a:gd name="T10" fmla="*/ 15 w 51"/>
              <a:gd name="T11" fmla="*/ 162 h 714"/>
              <a:gd name="T12" fmla="*/ 15 w 51"/>
              <a:gd name="T13" fmla="*/ 201 h 714"/>
              <a:gd name="T14" fmla="*/ 18 w 51"/>
              <a:gd name="T15" fmla="*/ 228 h 714"/>
              <a:gd name="T16" fmla="*/ 24 w 51"/>
              <a:gd name="T17" fmla="*/ 258 h 714"/>
              <a:gd name="T18" fmla="*/ 18 w 51"/>
              <a:gd name="T19" fmla="*/ 288 h 714"/>
              <a:gd name="T20" fmla="*/ 12 w 51"/>
              <a:gd name="T21" fmla="*/ 321 h 714"/>
              <a:gd name="T22" fmla="*/ 12 w 51"/>
              <a:gd name="T23" fmla="*/ 360 h 714"/>
              <a:gd name="T24" fmla="*/ 15 w 51"/>
              <a:gd name="T25" fmla="*/ 393 h 714"/>
              <a:gd name="T26" fmla="*/ 27 w 51"/>
              <a:gd name="T27" fmla="*/ 444 h 714"/>
              <a:gd name="T28" fmla="*/ 27 w 51"/>
              <a:gd name="T29" fmla="*/ 480 h 714"/>
              <a:gd name="T30" fmla="*/ 12 w 51"/>
              <a:gd name="T31" fmla="*/ 507 h 714"/>
              <a:gd name="T32" fmla="*/ 21 w 51"/>
              <a:gd name="T33" fmla="*/ 561 h 714"/>
              <a:gd name="T34" fmla="*/ 21 w 51"/>
              <a:gd name="T35" fmla="*/ 606 h 714"/>
              <a:gd name="T36" fmla="*/ 18 w 51"/>
              <a:gd name="T37" fmla="*/ 639 h 714"/>
              <a:gd name="T38" fmla="*/ 6 w 51"/>
              <a:gd name="T39" fmla="*/ 669 h 714"/>
              <a:gd name="T40" fmla="*/ 3 w 51"/>
              <a:gd name="T41" fmla="*/ 714 h 714"/>
              <a:gd name="T42" fmla="*/ 51 w 51"/>
              <a:gd name="T43" fmla="*/ 714 h 714"/>
              <a:gd name="T44" fmla="*/ 51 w 51"/>
              <a:gd name="T45" fmla="*/ 0 h 71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51"/>
              <a:gd name="T70" fmla="*/ 0 h 714"/>
              <a:gd name="T71" fmla="*/ 51 w 51"/>
              <a:gd name="T72" fmla="*/ 714 h 714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51" h="714">
                <a:moveTo>
                  <a:pt x="0" y="3"/>
                </a:moveTo>
                <a:lnTo>
                  <a:pt x="6" y="33"/>
                </a:lnTo>
                <a:lnTo>
                  <a:pt x="6" y="63"/>
                </a:lnTo>
                <a:lnTo>
                  <a:pt x="9" y="102"/>
                </a:lnTo>
                <a:lnTo>
                  <a:pt x="18" y="135"/>
                </a:lnTo>
                <a:lnTo>
                  <a:pt x="15" y="162"/>
                </a:lnTo>
                <a:lnTo>
                  <a:pt x="15" y="201"/>
                </a:lnTo>
                <a:lnTo>
                  <a:pt x="18" y="228"/>
                </a:lnTo>
                <a:lnTo>
                  <a:pt x="24" y="258"/>
                </a:lnTo>
                <a:lnTo>
                  <a:pt x="18" y="288"/>
                </a:lnTo>
                <a:lnTo>
                  <a:pt x="12" y="321"/>
                </a:lnTo>
                <a:lnTo>
                  <a:pt x="12" y="360"/>
                </a:lnTo>
                <a:lnTo>
                  <a:pt x="15" y="393"/>
                </a:lnTo>
                <a:lnTo>
                  <a:pt x="27" y="444"/>
                </a:lnTo>
                <a:lnTo>
                  <a:pt x="27" y="480"/>
                </a:lnTo>
                <a:lnTo>
                  <a:pt x="12" y="507"/>
                </a:lnTo>
                <a:lnTo>
                  <a:pt x="21" y="561"/>
                </a:lnTo>
                <a:lnTo>
                  <a:pt x="21" y="606"/>
                </a:lnTo>
                <a:lnTo>
                  <a:pt x="18" y="639"/>
                </a:lnTo>
                <a:lnTo>
                  <a:pt x="6" y="669"/>
                </a:lnTo>
                <a:lnTo>
                  <a:pt x="3" y="714"/>
                </a:lnTo>
                <a:lnTo>
                  <a:pt x="51" y="714"/>
                </a:lnTo>
                <a:lnTo>
                  <a:pt x="51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01" name="Freeform 51" descr="20%"/>
          <p:cNvSpPr>
            <a:spLocks noChangeAspect="1"/>
          </p:cNvSpPr>
          <p:nvPr/>
        </p:nvSpPr>
        <p:spPr bwMode="auto">
          <a:xfrm>
            <a:off x="6538715" y="3354101"/>
            <a:ext cx="222424" cy="335440"/>
          </a:xfrm>
          <a:custGeom>
            <a:avLst/>
            <a:gdLst>
              <a:gd name="T0" fmla="*/ 129 w 183"/>
              <a:gd name="T1" fmla="*/ 0 h 276"/>
              <a:gd name="T2" fmla="*/ 72 w 183"/>
              <a:gd name="T3" fmla="*/ 6 h 276"/>
              <a:gd name="T4" fmla="*/ 60 w 183"/>
              <a:gd name="T5" fmla="*/ 30 h 276"/>
              <a:gd name="T6" fmla="*/ 42 w 183"/>
              <a:gd name="T7" fmla="*/ 42 h 276"/>
              <a:gd name="T8" fmla="*/ 30 w 183"/>
              <a:gd name="T9" fmla="*/ 84 h 276"/>
              <a:gd name="T10" fmla="*/ 21 w 183"/>
              <a:gd name="T11" fmla="*/ 114 h 276"/>
              <a:gd name="T12" fmla="*/ 0 w 183"/>
              <a:gd name="T13" fmla="*/ 138 h 276"/>
              <a:gd name="T14" fmla="*/ 15 w 183"/>
              <a:gd name="T15" fmla="*/ 171 h 276"/>
              <a:gd name="T16" fmla="*/ 6 w 183"/>
              <a:gd name="T17" fmla="*/ 198 h 276"/>
              <a:gd name="T18" fmla="*/ 9 w 183"/>
              <a:gd name="T19" fmla="*/ 216 h 276"/>
              <a:gd name="T20" fmla="*/ 33 w 183"/>
              <a:gd name="T21" fmla="*/ 216 h 276"/>
              <a:gd name="T22" fmla="*/ 45 w 183"/>
              <a:gd name="T23" fmla="*/ 249 h 276"/>
              <a:gd name="T24" fmla="*/ 48 w 183"/>
              <a:gd name="T25" fmla="*/ 276 h 276"/>
              <a:gd name="T26" fmla="*/ 183 w 183"/>
              <a:gd name="T27" fmla="*/ 276 h 276"/>
              <a:gd name="T28" fmla="*/ 183 w 183"/>
              <a:gd name="T29" fmla="*/ 3 h 27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83"/>
              <a:gd name="T46" fmla="*/ 0 h 276"/>
              <a:gd name="T47" fmla="*/ 183 w 183"/>
              <a:gd name="T48" fmla="*/ 276 h 27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83" h="276">
                <a:moveTo>
                  <a:pt x="129" y="0"/>
                </a:moveTo>
                <a:lnTo>
                  <a:pt x="72" y="6"/>
                </a:lnTo>
                <a:lnTo>
                  <a:pt x="60" y="30"/>
                </a:lnTo>
                <a:lnTo>
                  <a:pt x="42" y="42"/>
                </a:lnTo>
                <a:lnTo>
                  <a:pt x="30" y="84"/>
                </a:lnTo>
                <a:lnTo>
                  <a:pt x="21" y="114"/>
                </a:lnTo>
                <a:lnTo>
                  <a:pt x="0" y="138"/>
                </a:lnTo>
                <a:lnTo>
                  <a:pt x="15" y="171"/>
                </a:lnTo>
                <a:lnTo>
                  <a:pt x="6" y="198"/>
                </a:lnTo>
                <a:lnTo>
                  <a:pt x="9" y="216"/>
                </a:lnTo>
                <a:lnTo>
                  <a:pt x="33" y="216"/>
                </a:lnTo>
                <a:lnTo>
                  <a:pt x="45" y="249"/>
                </a:lnTo>
                <a:lnTo>
                  <a:pt x="48" y="276"/>
                </a:lnTo>
                <a:lnTo>
                  <a:pt x="183" y="276"/>
                </a:lnTo>
                <a:lnTo>
                  <a:pt x="183" y="3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02" name="Freeform 52" descr="Dashed horizontal"/>
          <p:cNvSpPr>
            <a:spLocks noChangeAspect="1"/>
          </p:cNvSpPr>
          <p:nvPr/>
        </p:nvSpPr>
        <p:spPr bwMode="auto">
          <a:xfrm>
            <a:off x="6611641" y="3685894"/>
            <a:ext cx="149498" cy="91152"/>
          </a:xfrm>
          <a:custGeom>
            <a:avLst/>
            <a:gdLst>
              <a:gd name="T0" fmla="*/ 0 w 123"/>
              <a:gd name="T1" fmla="*/ 3 h 75"/>
              <a:gd name="T2" fmla="*/ 21 w 123"/>
              <a:gd name="T3" fmla="*/ 21 h 75"/>
              <a:gd name="T4" fmla="*/ 21 w 123"/>
              <a:gd name="T5" fmla="*/ 45 h 75"/>
              <a:gd name="T6" fmla="*/ 21 w 123"/>
              <a:gd name="T7" fmla="*/ 75 h 75"/>
              <a:gd name="T8" fmla="*/ 123 w 123"/>
              <a:gd name="T9" fmla="*/ 75 h 75"/>
              <a:gd name="T10" fmla="*/ 123 w 123"/>
              <a:gd name="T11" fmla="*/ 0 h 7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3"/>
              <a:gd name="T19" fmla="*/ 0 h 75"/>
              <a:gd name="T20" fmla="*/ 123 w 123"/>
              <a:gd name="T21" fmla="*/ 75 h 7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3" h="75">
                <a:moveTo>
                  <a:pt x="0" y="3"/>
                </a:moveTo>
                <a:lnTo>
                  <a:pt x="21" y="21"/>
                </a:lnTo>
                <a:lnTo>
                  <a:pt x="21" y="45"/>
                </a:lnTo>
                <a:lnTo>
                  <a:pt x="21" y="75"/>
                </a:lnTo>
                <a:lnTo>
                  <a:pt x="123" y="75"/>
                </a:lnTo>
                <a:lnTo>
                  <a:pt x="123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03" name="Freeform 53" descr="Dashed horizontal"/>
          <p:cNvSpPr>
            <a:spLocks noChangeAspect="1"/>
          </p:cNvSpPr>
          <p:nvPr/>
        </p:nvSpPr>
        <p:spPr bwMode="auto">
          <a:xfrm>
            <a:off x="4030068" y="2661345"/>
            <a:ext cx="121543" cy="80214"/>
          </a:xfrm>
          <a:custGeom>
            <a:avLst/>
            <a:gdLst>
              <a:gd name="T0" fmla="*/ 0 w 100"/>
              <a:gd name="T1" fmla="*/ 0 h 66"/>
              <a:gd name="T2" fmla="*/ 8 w 100"/>
              <a:gd name="T3" fmla="*/ 14 h 66"/>
              <a:gd name="T4" fmla="*/ 12 w 100"/>
              <a:gd name="T5" fmla="*/ 32 h 66"/>
              <a:gd name="T6" fmla="*/ 16 w 100"/>
              <a:gd name="T7" fmla="*/ 66 h 66"/>
              <a:gd name="T8" fmla="*/ 100 w 100"/>
              <a:gd name="T9" fmla="*/ 66 h 66"/>
              <a:gd name="T10" fmla="*/ 100 w 100"/>
              <a:gd name="T11" fmla="*/ 2 h 6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0"/>
              <a:gd name="T19" fmla="*/ 0 h 66"/>
              <a:gd name="T20" fmla="*/ 100 w 100"/>
              <a:gd name="T21" fmla="*/ 66 h 6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0" h="66">
                <a:moveTo>
                  <a:pt x="0" y="0"/>
                </a:moveTo>
                <a:lnTo>
                  <a:pt x="8" y="14"/>
                </a:lnTo>
                <a:lnTo>
                  <a:pt x="12" y="32"/>
                </a:lnTo>
                <a:lnTo>
                  <a:pt x="16" y="66"/>
                </a:lnTo>
                <a:lnTo>
                  <a:pt x="100" y="66"/>
                </a:lnTo>
                <a:lnTo>
                  <a:pt x="100" y="2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04" name="Freeform 54" descr="Dashed horizontal"/>
          <p:cNvSpPr>
            <a:spLocks noChangeAspect="1"/>
          </p:cNvSpPr>
          <p:nvPr/>
        </p:nvSpPr>
        <p:spPr bwMode="auto">
          <a:xfrm>
            <a:off x="4044653" y="1679333"/>
            <a:ext cx="106958" cy="442391"/>
          </a:xfrm>
          <a:custGeom>
            <a:avLst/>
            <a:gdLst>
              <a:gd name="T0" fmla="*/ 24 w 88"/>
              <a:gd name="T1" fmla="*/ 0 h 364"/>
              <a:gd name="T2" fmla="*/ 16 w 88"/>
              <a:gd name="T3" fmla="*/ 56 h 364"/>
              <a:gd name="T4" fmla="*/ 32 w 88"/>
              <a:gd name="T5" fmla="*/ 96 h 364"/>
              <a:gd name="T6" fmla="*/ 24 w 88"/>
              <a:gd name="T7" fmla="*/ 128 h 364"/>
              <a:gd name="T8" fmla="*/ 32 w 88"/>
              <a:gd name="T9" fmla="*/ 180 h 364"/>
              <a:gd name="T10" fmla="*/ 32 w 88"/>
              <a:gd name="T11" fmla="*/ 224 h 364"/>
              <a:gd name="T12" fmla="*/ 20 w 88"/>
              <a:gd name="T13" fmla="*/ 272 h 364"/>
              <a:gd name="T14" fmla="*/ 12 w 88"/>
              <a:gd name="T15" fmla="*/ 300 h 364"/>
              <a:gd name="T16" fmla="*/ 16 w 88"/>
              <a:gd name="T17" fmla="*/ 324 h 364"/>
              <a:gd name="T18" fmla="*/ 0 w 88"/>
              <a:gd name="T19" fmla="*/ 364 h 364"/>
              <a:gd name="T20" fmla="*/ 88 w 88"/>
              <a:gd name="T21" fmla="*/ 364 h 364"/>
              <a:gd name="T22" fmla="*/ 88 w 88"/>
              <a:gd name="T23" fmla="*/ 0 h 36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88"/>
              <a:gd name="T37" fmla="*/ 0 h 364"/>
              <a:gd name="T38" fmla="*/ 88 w 88"/>
              <a:gd name="T39" fmla="*/ 364 h 36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88" h="364">
                <a:moveTo>
                  <a:pt x="24" y="0"/>
                </a:moveTo>
                <a:lnTo>
                  <a:pt x="16" y="56"/>
                </a:lnTo>
                <a:lnTo>
                  <a:pt x="32" y="96"/>
                </a:lnTo>
                <a:lnTo>
                  <a:pt x="24" y="128"/>
                </a:lnTo>
                <a:lnTo>
                  <a:pt x="32" y="180"/>
                </a:lnTo>
                <a:lnTo>
                  <a:pt x="32" y="224"/>
                </a:lnTo>
                <a:lnTo>
                  <a:pt x="20" y="272"/>
                </a:lnTo>
                <a:lnTo>
                  <a:pt x="12" y="300"/>
                </a:lnTo>
                <a:lnTo>
                  <a:pt x="16" y="324"/>
                </a:lnTo>
                <a:lnTo>
                  <a:pt x="0" y="364"/>
                </a:lnTo>
                <a:lnTo>
                  <a:pt x="88" y="364"/>
                </a:lnTo>
                <a:lnTo>
                  <a:pt x="88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07" name="Freeform 57" descr="20%"/>
          <p:cNvSpPr>
            <a:spLocks noChangeAspect="1"/>
          </p:cNvSpPr>
          <p:nvPr/>
        </p:nvSpPr>
        <p:spPr bwMode="auto">
          <a:xfrm>
            <a:off x="3971728" y="2350213"/>
            <a:ext cx="179884" cy="213904"/>
          </a:xfrm>
          <a:custGeom>
            <a:avLst/>
            <a:gdLst>
              <a:gd name="T0" fmla="*/ 40 w 148"/>
              <a:gd name="T1" fmla="*/ 0 h 176"/>
              <a:gd name="T2" fmla="*/ 12 w 148"/>
              <a:gd name="T3" fmla="*/ 8 h 176"/>
              <a:gd name="T4" fmla="*/ 12 w 148"/>
              <a:gd name="T5" fmla="*/ 36 h 176"/>
              <a:gd name="T6" fmla="*/ 0 w 148"/>
              <a:gd name="T7" fmla="*/ 60 h 176"/>
              <a:gd name="T8" fmla="*/ 20 w 148"/>
              <a:gd name="T9" fmla="*/ 88 h 176"/>
              <a:gd name="T10" fmla="*/ 20 w 148"/>
              <a:gd name="T11" fmla="*/ 112 h 176"/>
              <a:gd name="T12" fmla="*/ 16 w 148"/>
              <a:gd name="T13" fmla="*/ 164 h 176"/>
              <a:gd name="T14" fmla="*/ 148 w 148"/>
              <a:gd name="T15" fmla="*/ 176 h 176"/>
              <a:gd name="T16" fmla="*/ 148 w 148"/>
              <a:gd name="T17" fmla="*/ 0 h 17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48"/>
              <a:gd name="T28" fmla="*/ 0 h 176"/>
              <a:gd name="T29" fmla="*/ 148 w 148"/>
              <a:gd name="T30" fmla="*/ 176 h 17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48" h="176">
                <a:moveTo>
                  <a:pt x="40" y="0"/>
                </a:moveTo>
                <a:lnTo>
                  <a:pt x="12" y="8"/>
                </a:lnTo>
                <a:lnTo>
                  <a:pt x="12" y="36"/>
                </a:lnTo>
                <a:lnTo>
                  <a:pt x="0" y="60"/>
                </a:lnTo>
                <a:lnTo>
                  <a:pt x="20" y="88"/>
                </a:lnTo>
                <a:lnTo>
                  <a:pt x="20" y="112"/>
                </a:lnTo>
                <a:lnTo>
                  <a:pt x="16" y="164"/>
                </a:lnTo>
                <a:lnTo>
                  <a:pt x="148" y="176"/>
                </a:lnTo>
                <a:lnTo>
                  <a:pt x="148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08" name="Freeform 58" descr="Dashed horizontal"/>
          <p:cNvSpPr>
            <a:spLocks noChangeAspect="1"/>
          </p:cNvSpPr>
          <p:nvPr/>
        </p:nvSpPr>
        <p:spPr bwMode="auto">
          <a:xfrm>
            <a:off x="4020345" y="2559255"/>
            <a:ext cx="131266" cy="43753"/>
          </a:xfrm>
          <a:custGeom>
            <a:avLst/>
            <a:gdLst>
              <a:gd name="T0" fmla="*/ 0 w 108"/>
              <a:gd name="T1" fmla="*/ 0 h 36"/>
              <a:gd name="T2" fmla="*/ 4 w 108"/>
              <a:gd name="T3" fmla="*/ 32 h 36"/>
              <a:gd name="T4" fmla="*/ 108 w 108"/>
              <a:gd name="T5" fmla="*/ 36 h 36"/>
              <a:gd name="T6" fmla="*/ 108 w 108"/>
              <a:gd name="T7" fmla="*/ 4 h 36"/>
              <a:gd name="T8" fmla="*/ 0 60000 65536"/>
              <a:gd name="T9" fmla="*/ 0 60000 65536"/>
              <a:gd name="T10" fmla="*/ 0 60000 65536"/>
              <a:gd name="T11" fmla="*/ 0 60000 65536"/>
              <a:gd name="T12" fmla="*/ 0 w 108"/>
              <a:gd name="T13" fmla="*/ 0 h 36"/>
              <a:gd name="T14" fmla="*/ 108 w 108"/>
              <a:gd name="T15" fmla="*/ 36 h 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8" h="36">
                <a:moveTo>
                  <a:pt x="0" y="0"/>
                </a:moveTo>
                <a:lnTo>
                  <a:pt x="4" y="32"/>
                </a:lnTo>
                <a:lnTo>
                  <a:pt x="108" y="36"/>
                </a:lnTo>
                <a:lnTo>
                  <a:pt x="108" y="4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09" name="Freeform 59" descr="20%"/>
          <p:cNvSpPr>
            <a:spLocks noChangeAspect="1"/>
          </p:cNvSpPr>
          <p:nvPr/>
        </p:nvSpPr>
        <p:spPr bwMode="auto">
          <a:xfrm>
            <a:off x="4020345" y="2598146"/>
            <a:ext cx="131266" cy="63199"/>
          </a:xfrm>
          <a:custGeom>
            <a:avLst/>
            <a:gdLst>
              <a:gd name="T0" fmla="*/ 0 w 108"/>
              <a:gd name="T1" fmla="*/ 0 h 52"/>
              <a:gd name="T2" fmla="*/ 0 w 108"/>
              <a:gd name="T3" fmla="*/ 28 h 52"/>
              <a:gd name="T4" fmla="*/ 4 w 108"/>
              <a:gd name="T5" fmla="*/ 52 h 52"/>
              <a:gd name="T6" fmla="*/ 108 w 108"/>
              <a:gd name="T7" fmla="*/ 52 h 52"/>
              <a:gd name="T8" fmla="*/ 108 w 108"/>
              <a:gd name="T9" fmla="*/ 8 h 5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8"/>
              <a:gd name="T16" fmla="*/ 0 h 52"/>
              <a:gd name="T17" fmla="*/ 108 w 108"/>
              <a:gd name="T18" fmla="*/ 52 h 5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8" h="52">
                <a:moveTo>
                  <a:pt x="0" y="0"/>
                </a:moveTo>
                <a:lnTo>
                  <a:pt x="0" y="28"/>
                </a:lnTo>
                <a:lnTo>
                  <a:pt x="4" y="52"/>
                </a:lnTo>
                <a:lnTo>
                  <a:pt x="108" y="52"/>
                </a:lnTo>
                <a:lnTo>
                  <a:pt x="108" y="8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10" name="Freeform 60" descr="20%"/>
          <p:cNvSpPr>
            <a:spLocks noChangeAspect="1"/>
          </p:cNvSpPr>
          <p:nvPr/>
        </p:nvSpPr>
        <p:spPr bwMode="auto">
          <a:xfrm>
            <a:off x="4010621" y="2739128"/>
            <a:ext cx="140990" cy="85075"/>
          </a:xfrm>
          <a:custGeom>
            <a:avLst/>
            <a:gdLst>
              <a:gd name="T0" fmla="*/ 30 w 116"/>
              <a:gd name="T1" fmla="*/ 0 h 70"/>
              <a:gd name="T2" fmla="*/ 8 w 116"/>
              <a:gd name="T3" fmla="*/ 0 h 70"/>
              <a:gd name="T4" fmla="*/ 0 w 116"/>
              <a:gd name="T5" fmla="*/ 10 h 70"/>
              <a:gd name="T6" fmla="*/ 6 w 116"/>
              <a:gd name="T7" fmla="*/ 24 h 70"/>
              <a:gd name="T8" fmla="*/ 20 w 116"/>
              <a:gd name="T9" fmla="*/ 32 h 70"/>
              <a:gd name="T10" fmla="*/ 20 w 116"/>
              <a:gd name="T11" fmla="*/ 44 h 70"/>
              <a:gd name="T12" fmla="*/ 24 w 116"/>
              <a:gd name="T13" fmla="*/ 64 h 70"/>
              <a:gd name="T14" fmla="*/ 34 w 116"/>
              <a:gd name="T15" fmla="*/ 70 h 70"/>
              <a:gd name="T16" fmla="*/ 116 w 116"/>
              <a:gd name="T17" fmla="*/ 70 h 70"/>
              <a:gd name="T18" fmla="*/ 116 w 116"/>
              <a:gd name="T19" fmla="*/ 4 h 7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16"/>
              <a:gd name="T31" fmla="*/ 0 h 70"/>
              <a:gd name="T32" fmla="*/ 116 w 116"/>
              <a:gd name="T33" fmla="*/ 70 h 7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16" h="70">
                <a:moveTo>
                  <a:pt x="30" y="0"/>
                </a:moveTo>
                <a:lnTo>
                  <a:pt x="8" y="0"/>
                </a:lnTo>
                <a:lnTo>
                  <a:pt x="0" y="10"/>
                </a:lnTo>
                <a:lnTo>
                  <a:pt x="6" y="24"/>
                </a:lnTo>
                <a:lnTo>
                  <a:pt x="20" y="32"/>
                </a:lnTo>
                <a:lnTo>
                  <a:pt x="20" y="44"/>
                </a:lnTo>
                <a:lnTo>
                  <a:pt x="24" y="64"/>
                </a:lnTo>
                <a:lnTo>
                  <a:pt x="34" y="70"/>
                </a:lnTo>
                <a:lnTo>
                  <a:pt x="116" y="70"/>
                </a:lnTo>
                <a:lnTo>
                  <a:pt x="116" y="4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11" name="Freeform 61" descr="Dashed horizontal"/>
          <p:cNvSpPr>
            <a:spLocks noChangeAspect="1"/>
          </p:cNvSpPr>
          <p:nvPr/>
        </p:nvSpPr>
        <p:spPr bwMode="auto">
          <a:xfrm>
            <a:off x="4047084" y="2821773"/>
            <a:ext cx="104527" cy="729217"/>
          </a:xfrm>
          <a:custGeom>
            <a:avLst/>
            <a:gdLst>
              <a:gd name="T0" fmla="*/ 8 w 86"/>
              <a:gd name="T1" fmla="*/ 0 h 600"/>
              <a:gd name="T2" fmla="*/ 16 w 86"/>
              <a:gd name="T3" fmla="*/ 34 h 600"/>
              <a:gd name="T4" fmla="*/ 22 w 86"/>
              <a:gd name="T5" fmla="*/ 50 h 600"/>
              <a:gd name="T6" fmla="*/ 22 w 86"/>
              <a:gd name="T7" fmla="*/ 88 h 600"/>
              <a:gd name="T8" fmla="*/ 22 w 86"/>
              <a:gd name="T9" fmla="*/ 112 h 600"/>
              <a:gd name="T10" fmla="*/ 14 w 86"/>
              <a:gd name="T11" fmla="*/ 130 h 600"/>
              <a:gd name="T12" fmla="*/ 4 w 86"/>
              <a:gd name="T13" fmla="*/ 144 h 600"/>
              <a:gd name="T14" fmla="*/ 10 w 86"/>
              <a:gd name="T15" fmla="*/ 170 h 600"/>
              <a:gd name="T16" fmla="*/ 0 w 86"/>
              <a:gd name="T17" fmla="*/ 198 h 600"/>
              <a:gd name="T18" fmla="*/ 12 w 86"/>
              <a:gd name="T19" fmla="*/ 232 h 600"/>
              <a:gd name="T20" fmla="*/ 18 w 86"/>
              <a:gd name="T21" fmla="*/ 248 h 600"/>
              <a:gd name="T22" fmla="*/ 6 w 86"/>
              <a:gd name="T23" fmla="*/ 268 h 600"/>
              <a:gd name="T24" fmla="*/ 22 w 86"/>
              <a:gd name="T25" fmla="*/ 294 h 600"/>
              <a:gd name="T26" fmla="*/ 16 w 86"/>
              <a:gd name="T27" fmla="*/ 310 h 600"/>
              <a:gd name="T28" fmla="*/ 8 w 86"/>
              <a:gd name="T29" fmla="*/ 320 h 600"/>
              <a:gd name="T30" fmla="*/ 8 w 86"/>
              <a:gd name="T31" fmla="*/ 342 h 600"/>
              <a:gd name="T32" fmla="*/ 6 w 86"/>
              <a:gd name="T33" fmla="*/ 358 h 600"/>
              <a:gd name="T34" fmla="*/ 18 w 86"/>
              <a:gd name="T35" fmla="*/ 382 h 600"/>
              <a:gd name="T36" fmla="*/ 18 w 86"/>
              <a:gd name="T37" fmla="*/ 404 h 600"/>
              <a:gd name="T38" fmla="*/ 2 w 86"/>
              <a:gd name="T39" fmla="*/ 414 h 600"/>
              <a:gd name="T40" fmla="*/ 2 w 86"/>
              <a:gd name="T41" fmla="*/ 436 h 600"/>
              <a:gd name="T42" fmla="*/ 14 w 86"/>
              <a:gd name="T43" fmla="*/ 450 h 600"/>
              <a:gd name="T44" fmla="*/ 16 w 86"/>
              <a:gd name="T45" fmla="*/ 472 h 600"/>
              <a:gd name="T46" fmla="*/ 8 w 86"/>
              <a:gd name="T47" fmla="*/ 482 h 600"/>
              <a:gd name="T48" fmla="*/ 22 w 86"/>
              <a:gd name="T49" fmla="*/ 508 h 600"/>
              <a:gd name="T50" fmla="*/ 6 w 86"/>
              <a:gd name="T51" fmla="*/ 530 h 600"/>
              <a:gd name="T52" fmla="*/ 18 w 86"/>
              <a:gd name="T53" fmla="*/ 558 h 600"/>
              <a:gd name="T54" fmla="*/ 22 w 86"/>
              <a:gd name="T55" fmla="*/ 578 h 600"/>
              <a:gd name="T56" fmla="*/ 14 w 86"/>
              <a:gd name="T57" fmla="*/ 600 h 600"/>
              <a:gd name="T58" fmla="*/ 86 w 86"/>
              <a:gd name="T59" fmla="*/ 600 h 600"/>
              <a:gd name="T60" fmla="*/ 86 w 86"/>
              <a:gd name="T61" fmla="*/ 0 h 600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86"/>
              <a:gd name="T94" fmla="*/ 0 h 600"/>
              <a:gd name="T95" fmla="*/ 86 w 86"/>
              <a:gd name="T96" fmla="*/ 600 h 600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86" h="600">
                <a:moveTo>
                  <a:pt x="8" y="0"/>
                </a:moveTo>
                <a:lnTo>
                  <a:pt x="16" y="34"/>
                </a:lnTo>
                <a:lnTo>
                  <a:pt x="22" y="50"/>
                </a:lnTo>
                <a:lnTo>
                  <a:pt x="22" y="88"/>
                </a:lnTo>
                <a:lnTo>
                  <a:pt x="22" y="112"/>
                </a:lnTo>
                <a:lnTo>
                  <a:pt x="14" y="130"/>
                </a:lnTo>
                <a:lnTo>
                  <a:pt x="4" y="144"/>
                </a:lnTo>
                <a:lnTo>
                  <a:pt x="10" y="170"/>
                </a:lnTo>
                <a:lnTo>
                  <a:pt x="0" y="198"/>
                </a:lnTo>
                <a:lnTo>
                  <a:pt x="12" y="232"/>
                </a:lnTo>
                <a:lnTo>
                  <a:pt x="18" y="248"/>
                </a:lnTo>
                <a:lnTo>
                  <a:pt x="6" y="268"/>
                </a:lnTo>
                <a:lnTo>
                  <a:pt x="22" y="294"/>
                </a:lnTo>
                <a:lnTo>
                  <a:pt x="16" y="310"/>
                </a:lnTo>
                <a:lnTo>
                  <a:pt x="8" y="320"/>
                </a:lnTo>
                <a:lnTo>
                  <a:pt x="8" y="342"/>
                </a:lnTo>
                <a:lnTo>
                  <a:pt x="6" y="358"/>
                </a:lnTo>
                <a:lnTo>
                  <a:pt x="18" y="382"/>
                </a:lnTo>
                <a:lnTo>
                  <a:pt x="18" y="404"/>
                </a:lnTo>
                <a:lnTo>
                  <a:pt x="2" y="414"/>
                </a:lnTo>
                <a:lnTo>
                  <a:pt x="2" y="436"/>
                </a:lnTo>
                <a:lnTo>
                  <a:pt x="14" y="450"/>
                </a:lnTo>
                <a:lnTo>
                  <a:pt x="16" y="472"/>
                </a:lnTo>
                <a:lnTo>
                  <a:pt x="8" y="482"/>
                </a:lnTo>
                <a:lnTo>
                  <a:pt x="22" y="508"/>
                </a:lnTo>
                <a:lnTo>
                  <a:pt x="6" y="530"/>
                </a:lnTo>
                <a:lnTo>
                  <a:pt x="18" y="558"/>
                </a:lnTo>
                <a:lnTo>
                  <a:pt x="22" y="578"/>
                </a:lnTo>
                <a:lnTo>
                  <a:pt x="14" y="600"/>
                </a:lnTo>
                <a:lnTo>
                  <a:pt x="86" y="600"/>
                </a:lnTo>
                <a:lnTo>
                  <a:pt x="86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12" name="Freeform 62" descr="Dashed horizontal"/>
          <p:cNvSpPr>
            <a:spLocks noChangeAspect="1"/>
          </p:cNvSpPr>
          <p:nvPr/>
        </p:nvSpPr>
        <p:spPr bwMode="auto">
          <a:xfrm>
            <a:off x="5218758" y="1679333"/>
            <a:ext cx="87511" cy="456976"/>
          </a:xfrm>
          <a:custGeom>
            <a:avLst/>
            <a:gdLst>
              <a:gd name="T0" fmla="*/ 32 w 72"/>
              <a:gd name="T1" fmla="*/ 0 h 376"/>
              <a:gd name="T2" fmla="*/ 48 w 72"/>
              <a:gd name="T3" fmla="*/ 68 h 376"/>
              <a:gd name="T4" fmla="*/ 24 w 72"/>
              <a:gd name="T5" fmla="*/ 144 h 376"/>
              <a:gd name="T6" fmla="*/ 40 w 72"/>
              <a:gd name="T7" fmla="*/ 200 h 376"/>
              <a:gd name="T8" fmla="*/ 28 w 72"/>
              <a:gd name="T9" fmla="*/ 236 h 376"/>
              <a:gd name="T10" fmla="*/ 4 w 72"/>
              <a:gd name="T11" fmla="*/ 264 h 376"/>
              <a:gd name="T12" fmla="*/ 16 w 72"/>
              <a:gd name="T13" fmla="*/ 304 h 376"/>
              <a:gd name="T14" fmla="*/ 0 w 72"/>
              <a:gd name="T15" fmla="*/ 376 h 376"/>
              <a:gd name="T16" fmla="*/ 72 w 72"/>
              <a:gd name="T17" fmla="*/ 376 h 376"/>
              <a:gd name="T18" fmla="*/ 72 w 72"/>
              <a:gd name="T19" fmla="*/ 0 h 37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72"/>
              <a:gd name="T31" fmla="*/ 0 h 376"/>
              <a:gd name="T32" fmla="*/ 72 w 72"/>
              <a:gd name="T33" fmla="*/ 376 h 37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72" h="376">
                <a:moveTo>
                  <a:pt x="32" y="0"/>
                </a:moveTo>
                <a:lnTo>
                  <a:pt x="48" y="68"/>
                </a:lnTo>
                <a:lnTo>
                  <a:pt x="24" y="144"/>
                </a:lnTo>
                <a:lnTo>
                  <a:pt x="40" y="200"/>
                </a:lnTo>
                <a:lnTo>
                  <a:pt x="28" y="236"/>
                </a:lnTo>
                <a:lnTo>
                  <a:pt x="4" y="264"/>
                </a:lnTo>
                <a:lnTo>
                  <a:pt x="16" y="304"/>
                </a:lnTo>
                <a:lnTo>
                  <a:pt x="0" y="376"/>
                </a:lnTo>
                <a:lnTo>
                  <a:pt x="72" y="376"/>
                </a:lnTo>
                <a:lnTo>
                  <a:pt x="72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13" name="Freeform 63" descr="20%"/>
          <p:cNvSpPr>
            <a:spLocks noChangeAspect="1"/>
          </p:cNvSpPr>
          <p:nvPr/>
        </p:nvSpPr>
        <p:spPr bwMode="auto">
          <a:xfrm>
            <a:off x="5058322" y="2126586"/>
            <a:ext cx="247948" cy="126398"/>
          </a:xfrm>
          <a:custGeom>
            <a:avLst/>
            <a:gdLst>
              <a:gd name="T0" fmla="*/ 128 w 204"/>
              <a:gd name="T1" fmla="*/ 0 h 104"/>
              <a:gd name="T2" fmla="*/ 92 w 204"/>
              <a:gd name="T3" fmla="*/ 12 h 104"/>
              <a:gd name="T4" fmla="*/ 0 w 204"/>
              <a:gd name="T5" fmla="*/ 12 h 104"/>
              <a:gd name="T6" fmla="*/ 16 w 204"/>
              <a:gd name="T7" fmla="*/ 40 h 104"/>
              <a:gd name="T8" fmla="*/ 56 w 204"/>
              <a:gd name="T9" fmla="*/ 52 h 104"/>
              <a:gd name="T10" fmla="*/ 80 w 204"/>
              <a:gd name="T11" fmla="*/ 56 h 104"/>
              <a:gd name="T12" fmla="*/ 60 w 204"/>
              <a:gd name="T13" fmla="*/ 84 h 104"/>
              <a:gd name="T14" fmla="*/ 100 w 204"/>
              <a:gd name="T15" fmla="*/ 104 h 104"/>
              <a:gd name="T16" fmla="*/ 204 w 204"/>
              <a:gd name="T17" fmla="*/ 104 h 104"/>
              <a:gd name="T18" fmla="*/ 204 w 204"/>
              <a:gd name="T19" fmla="*/ 8 h 10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4"/>
              <a:gd name="T31" fmla="*/ 0 h 104"/>
              <a:gd name="T32" fmla="*/ 204 w 204"/>
              <a:gd name="T33" fmla="*/ 104 h 10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4" h="104">
                <a:moveTo>
                  <a:pt x="128" y="0"/>
                </a:moveTo>
                <a:lnTo>
                  <a:pt x="92" y="12"/>
                </a:lnTo>
                <a:lnTo>
                  <a:pt x="0" y="12"/>
                </a:lnTo>
                <a:lnTo>
                  <a:pt x="16" y="40"/>
                </a:lnTo>
                <a:lnTo>
                  <a:pt x="56" y="52"/>
                </a:lnTo>
                <a:lnTo>
                  <a:pt x="80" y="56"/>
                </a:lnTo>
                <a:lnTo>
                  <a:pt x="60" y="84"/>
                </a:lnTo>
                <a:lnTo>
                  <a:pt x="100" y="104"/>
                </a:lnTo>
                <a:lnTo>
                  <a:pt x="204" y="104"/>
                </a:lnTo>
                <a:lnTo>
                  <a:pt x="204" y="8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14" name="Freeform 64" descr="Dashed horizontal"/>
          <p:cNvSpPr>
            <a:spLocks noChangeAspect="1"/>
          </p:cNvSpPr>
          <p:nvPr/>
        </p:nvSpPr>
        <p:spPr bwMode="auto">
          <a:xfrm>
            <a:off x="5184726" y="2252984"/>
            <a:ext cx="121543" cy="170151"/>
          </a:xfrm>
          <a:custGeom>
            <a:avLst/>
            <a:gdLst>
              <a:gd name="T0" fmla="*/ 0 w 100"/>
              <a:gd name="T1" fmla="*/ 0 h 140"/>
              <a:gd name="T2" fmla="*/ 16 w 100"/>
              <a:gd name="T3" fmla="*/ 20 h 140"/>
              <a:gd name="T4" fmla="*/ 16 w 100"/>
              <a:gd name="T5" fmla="*/ 52 h 140"/>
              <a:gd name="T6" fmla="*/ 16 w 100"/>
              <a:gd name="T7" fmla="*/ 96 h 140"/>
              <a:gd name="T8" fmla="*/ 8 w 100"/>
              <a:gd name="T9" fmla="*/ 140 h 140"/>
              <a:gd name="T10" fmla="*/ 100 w 100"/>
              <a:gd name="T11" fmla="*/ 140 h 140"/>
              <a:gd name="T12" fmla="*/ 100 w 100"/>
              <a:gd name="T13" fmla="*/ 0 h 1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0"/>
              <a:gd name="T22" fmla="*/ 0 h 140"/>
              <a:gd name="T23" fmla="*/ 100 w 100"/>
              <a:gd name="T24" fmla="*/ 140 h 1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0" h="140">
                <a:moveTo>
                  <a:pt x="0" y="0"/>
                </a:moveTo>
                <a:lnTo>
                  <a:pt x="16" y="20"/>
                </a:lnTo>
                <a:lnTo>
                  <a:pt x="16" y="52"/>
                </a:lnTo>
                <a:lnTo>
                  <a:pt x="16" y="96"/>
                </a:lnTo>
                <a:lnTo>
                  <a:pt x="8" y="140"/>
                </a:lnTo>
                <a:lnTo>
                  <a:pt x="100" y="140"/>
                </a:lnTo>
                <a:lnTo>
                  <a:pt x="100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15" name="Freeform 65" descr="20%"/>
          <p:cNvSpPr>
            <a:spLocks noChangeAspect="1"/>
          </p:cNvSpPr>
          <p:nvPr/>
        </p:nvSpPr>
        <p:spPr bwMode="auto">
          <a:xfrm>
            <a:off x="5121524" y="2418273"/>
            <a:ext cx="184745" cy="175012"/>
          </a:xfrm>
          <a:custGeom>
            <a:avLst/>
            <a:gdLst>
              <a:gd name="T0" fmla="*/ 52 w 152"/>
              <a:gd name="T1" fmla="*/ 4 h 144"/>
              <a:gd name="T2" fmla="*/ 0 w 152"/>
              <a:gd name="T3" fmla="*/ 4 h 144"/>
              <a:gd name="T4" fmla="*/ 16 w 152"/>
              <a:gd name="T5" fmla="*/ 32 h 144"/>
              <a:gd name="T6" fmla="*/ 16 w 152"/>
              <a:gd name="T7" fmla="*/ 56 h 144"/>
              <a:gd name="T8" fmla="*/ 28 w 152"/>
              <a:gd name="T9" fmla="*/ 92 h 144"/>
              <a:gd name="T10" fmla="*/ 52 w 152"/>
              <a:gd name="T11" fmla="*/ 120 h 144"/>
              <a:gd name="T12" fmla="*/ 68 w 152"/>
              <a:gd name="T13" fmla="*/ 144 h 144"/>
              <a:gd name="T14" fmla="*/ 152 w 152"/>
              <a:gd name="T15" fmla="*/ 144 h 144"/>
              <a:gd name="T16" fmla="*/ 152 w 152"/>
              <a:gd name="T17" fmla="*/ 0 h 14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52"/>
              <a:gd name="T28" fmla="*/ 0 h 144"/>
              <a:gd name="T29" fmla="*/ 152 w 152"/>
              <a:gd name="T30" fmla="*/ 144 h 14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52" h="144">
                <a:moveTo>
                  <a:pt x="52" y="4"/>
                </a:moveTo>
                <a:lnTo>
                  <a:pt x="0" y="4"/>
                </a:lnTo>
                <a:lnTo>
                  <a:pt x="16" y="32"/>
                </a:lnTo>
                <a:lnTo>
                  <a:pt x="16" y="56"/>
                </a:lnTo>
                <a:lnTo>
                  <a:pt x="28" y="92"/>
                </a:lnTo>
                <a:lnTo>
                  <a:pt x="52" y="120"/>
                </a:lnTo>
                <a:lnTo>
                  <a:pt x="68" y="144"/>
                </a:lnTo>
                <a:lnTo>
                  <a:pt x="152" y="144"/>
                </a:lnTo>
                <a:lnTo>
                  <a:pt x="152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16" name="Freeform 66" descr="20%"/>
          <p:cNvSpPr>
            <a:spLocks noChangeAspect="1"/>
          </p:cNvSpPr>
          <p:nvPr/>
        </p:nvSpPr>
        <p:spPr bwMode="auto">
          <a:xfrm>
            <a:off x="5200527" y="2643115"/>
            <a:ext cx="105742" cy="47399"/>
          </a:xfrm>
          <a:custGeom>
            <a:avLst/>
            <a:gdLst>
              <a:gd name="T0" fmla="*/ 9 w 87"/>
              <a:gd name="T1" fmla="*/ 0 h 39"/>
              <a:gd name="T2" fmla="*/ 0 w 87"/>
              <a:gd name="T3" fmla="*/ 21 h 39"/>
              <a:gd name="T4" fmla="*/ 3 w 87"/>
              <a:gd name="T5" fmla="*/ 39 h 39"/>
              <a:gd name="T6" fmla="*/ 87 w 87"/>
              <a:gd name="T7" fmla="*/ 39 h 39"/>
              <a:gd name="T8" fmla="*/ 87 w 87"/>
              <a:gd name="T9" fmla="*/ 0 h 3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7"/>
              <a:gd name="T16" fmla="*/ 0 h 39"/>
              <a:gd name="T17" fmla="*/ 87 w 87"/>
              <a:gd name="T18" fmla="*/ 39 h 3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7" h="39">
                <a:moveTo>
                  <a:pt x="9" y="0"/>
                </a:moveTo>
                <a:lnTo>
                  <a:pt x="0" y="21"/>
                </a:lnTo>
                <a:lnTo>
                  <a:pt x="3" y="39"/>
                </a:lnTo>
                <a:lnTo>
                  <a:pt x="87" y="39"/>
                </a:lnTo>
                <a:lnTo>
                  <a:pt x="87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17" name="Freeform 67" descr="20%"/>
          <p:cNvSpPr>
            <a:spLocks noChangeAspect="1"/>
          </p:cNvSpPr>
          <p:nvPr/>
        </p:nvSpPr>
        <p:spPr bwMode="auto">
          <a:xfrm>
            <a:off x="5189588" y="2796250"/>
            <a:ext cx="116681" cy="54691"/>
          </a:xfrm>
          <a:custGeom>
            <a:avLst/>
            <a:gdLst>
              <a:gd name="T0" fmla="*/ 21 w 96"/>
              <a:gd name="T1" fmla="*/ 0 h 45"/>
              <a:gd name="T2" fmla="*/ 0 w 96"/>
              <a:gd name="T3" fmla="*/ 3 h 45"/>
              <a:gd name="T4" fmla="*/ 12 w 96"/>
              <a:gd name="T5" fmla="*/ 18 h 45"/>
              <a:gd name="T6" fmla="*/ 21 w 96"/>
              <a:gd name="T7" fmla="*/ 45 h 45"/>
              <a:gd name="T8" fmla="*/ 96 w 96"/>
              <a:gd name="T9" fmla="*/ 45 h 45"/>
              <a:gd name="T10" fmla="*/ 96 w 96"/>
              <a:gd name="T11" fmla="*/ 0 h 4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6"/>
              <a:gd name="T19" fmla="*/ 0 h 45"/>
              <a:gd name="T20" fmla="*/ 96 w 96"/>
              <a:gd name="T21" fmla="*/ 45 h 4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6" h="45">
                <a:moveTo>
                  <a:pt x="21" y="0"/>
                </a:moveTo>
                <a:lnTo>
                  <a:pt x="0" y="3"/>
                </a:lnTo>
                <a:lnTo>
                  <a:pt x="12" y="18"/>
                </a:lnTo>
                <a:lnTo>
                  <a:pt x="21" y="45"/>
                </a:lnTo>
                <a:lnTo>
                  <a:pt x="96" y="45"/>
                </a:lnTo>
                <a:lnTo>
                  <a:pt x="96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18" name="Freeform 68" descr="Dashed horizontal"/>
          <p:cNvSpPr>
            <a:spLocks noChangeAspect="1"/>
          </p:cNvSpPr>
          <p:nvPr/>
        </p:nvSpPr>
        <p:spPr bwMode="auto">
          <a:xfrm>
            <a:off x="5226051" y="2850941"/>
            <a:ext cx="80218" cy="572435"/>
          </a:xfrm>
          <a:custGeom>
            <a:avLst/>
            <a:gdLst>
              <a:gd name="T0" fmla="*/ 0 w 66"/>
              <a:gd name="T1" fmla="*/ 3 h 471"/>
              <a:gd name="T2" fmla="*/ 6 w 66"/>
              <a:gd name="T3" fmla="*/ 27 h 471"/>
              <a:gd name="T4" fmla="*/ 12 w 66"/>
              <a:gd name="T5" fmla="*/ 54 h 471"/>
              <a:gd name="T6" fmla="*/ 9 w 66"/>
              <a:gd name="T7" fmla="*/ 72 h 471"/>
              <a:gd name="T8" fmla="*/ 15 w 66"/>
              <a:gd name="T9" fmla="*/ 99 h 471"/>
              <a:gd name="T10" fmla="*/ 15 w 66"/>
              <a:gd name="T11" fmla="*/ 159 h 471"/>
              <a:gd name="T12" fmla="*/ 9 w 66"/>
              <a:gd name="T13" fmla="*/ 192 h 471"/>
              <a:gd name="T14" fmla="*/ 21 w 66"/>
              <a:gd name="T15" fmla="*/ 252 h 471"/>
              <a:gd name="T16" fmla="*/ 18 w 66"/>
              <a:gd name="T17" fmla="*/ 279 h 471"/>
              <a:gd name="T18" fmla="*/ 6 w 66"/>
              <a:gd name="T19" fmla="*/ 321 h 471"/>
              <a:gd name="T20" fmla="*/ 18 w 66"/>
              <a:gd name="T21" fmla="*/ 354 h 471"/>
              <a:gd name="T22" fmla="*/ 12 w 66"/>
              <a:gd name="T23" fmla="*/ 372 h 471"/>
              <a:gd name="T24" fmla="*/ 27 w 66"/>
              <a:gd name="T25" fmla="*/ 420 h 471"/>
              <a:gd name="T26" fmla="*/ 15 w 66"/>
              <a:gd name="T27" fmla="*/ 471 h 471"/>
              <a:gd name="T28" fmla="*/ 66 w 66"/>
              <a:gd name="T29" fmla="*/ 471 h 471"/>
              <a:gd name="T30" fmla="*/ 66 w 66"/>
              <a:gd name="T31" fmla="*/ 0 h 47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66"/>
              <a:gd name="T49" fmla="*/ 0 h 471"/>
              <a:gd name="T50" fmla="*/ 66 w 66"/>
              <a:gd name="T51" fmla="*/ 471 h 471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66" h="471">
                <a:moveTo>
                  <a:pt x="0" y="3"/>
                </a:moveTo>
                <a:lnTo>
                  <a:pt x="6" y="27"/>
                </a:lnTo>
                <a:lnTo>
                  <a:pt x="12" y="54"/>
                </a:lnTo>
                <a:lnTo>
                  <a:pt x="9" y="72"/>
                </a:lnTo>
                <a:lnTo>
                  <a:pt x="15" y="99"/>
                </a:lnTo>
                <a:lnTo>
                  <a:pt x="15" y="159"/>
                </a:lnTo>
                <a:lnTo>
                  <a:pt x="9" y="192"/>
                </a:lnTo>
                <a:lnTo>
                  <a:pt x="21" y="252"/>
                </a:lnTo>
                <a:lnTo>
                  <a:pt x="18" y="279"/>
                </a:lnTo>
                <a:lnTo>
                  <a:pt x="6" y="321"/>
                </a:lnTo>
                <a:lnTo>
                  <a:pt x="18" y="354"/>
                </a:lnTo>
                <a:lnTo>
                  <a:pt x="12" y="372"/>
                </a:lnTo>
                <a:lnTo>
                  <a:pt x="27" y="420"/>
                </a:lnTo>
                <a:lnTo>
                  <a:pt x="15" y="471"/>
                </a:lnTo>
                <a:lnTo>
                  <a:pt x="66" y="471"/>
                </a:lnTo>
                <a:lnTo>
                  <a:pt x="66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19" name="Freeform 69" descr="Dashed horizontal"/>
          <p:cNvSpPr>
            <a:spLocks noChangeAspect="1"/>
          </p:cNvSpPr>
          <p:nvPr/>
        </p:nvSpPr>
        <p:spPr bwMode="auto">
          <a:xfrm>
            <a:off x="1681858" y="1679333"/>
            <a:ext cx="150713" cy="466699"/>
          </a:xfrm>
          <a:custGeom>
            <a:avLst/>
            <a:gdLst>
              <a:gd name="T0" fmla="*/ 60 w 124"/>
              <a:gd name="T1" fmla="*/ 4 h 384"/>
              <a:gd name="T2" fmla="*/ 56 w 124"/>
              <a:gd name="T3" fmla="*/ 80 h 384"/>
              <a:gd name="T4" fmla="*/ 56 w 124"/>
              <a:gd name="T5" fmla="*/ 164 h 384"/>
              <a:gd name="T6" fmla="*/ 48 w 124"/>
              <a:gd name="T7" fmla="*/ 228 h 384"/>
              <a:gd name="T8" fmla="*/ 60 w 124"/>
              <a:gd name="T9" fmla="*/ 276 h 384"/>
              <a:gd name="T10" fmla="*/ 56 w 124"/>
              <a:gd name="T11" fmla="*/ 332 h 384"/>
              <a:gd name="T12" fmla="*/ 36 w 124"/>
              <a:gd name="T13" fmla="*/ 360 h 384"/>
              <a:gd name="T14" fmla="*/ 0 w 124"/>
              <a:gd name="T15" fmla="*/ 384 h 384"/>
              <a:gd name="T16" fmla="*/ 124 w 124"/>
              <a:gd name="T17" fmla="*/ 384 h 384"/>
              <a:gd name="T18" fmla="*/ 124 w 124"/>
              <a:gd name="T19" fmla="*/ 0 h 38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4"/>
              <a:gd name="T31" fmla="*/ 0 h 384"/>
              <a:gd name="T32" fmla="*/ 124 w 124"/>
              <a:gd name="T33" fmla="*/ 384 h 38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4" h="384">
                <a:moveTo>
                  <a:pt x="60" y="4"/>
                </a:moveTo>
                <a:lnTo>
                  <a:pt x="56" y="80"/>
                </a:lnTo>
                <a:lnTo>
                  <a:pt x="56" y="164"/>
                </a:lnTo>
                <a:lnTo>
                  <a:pt x="48" y="228"/>
                </a:lnTo>
                <a:lnTo>
                  <a:pt x="60" y="276"/>
                </a:lnTo>
                <a:lnTo>
                  <a:pt x="56" y="332"/>
                </a:lnTo>
                <a:lnTo>
                  <a:pt x="36" y="360"/>
                </a:lnTo>
                <a:lnTo>
                  <a:pt x="0" y="384"/>
                </a:lnTo>
                <a:lnTo>
                  <a:pt x="124" y="384"/>
                </a:lnTo>
                <a:lnTo>
                  <a:pt x="124" y="0"/>
                </a:lnTo>
              </a:path>
            </a:pathLst>
          </a:custGeom>
          <a:pattFill prst="dashHorz">
            <a:fgClr>
              <a:schemeClr val="tx1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21" name="Freeform 71" descr="20%"/>
          <p:cNvSpPr>
            <a:spLocks noChangeAspect="1"/>
          </p:cNvSpPr>
          <p:nvPr/>
        </p:nvSpPr>
        <p:spPr bwMode="auto">
          <a:xfrm>
            <a:off x="1618656" y="2637038"/>
            <a:ext cx="213916" cy="102090"/>
          </a:xfrm>
          <a:custGeom>
            <a:avLst/>
            <a:gdLst>
              <a:gd name="T0" fmla="*/ 4 w 176"/>
              <a:gd name="T1" fmla="*/ 0 h 84"/>
              <a:gd name="T2" fmla="*/ 0 w 176"/>
              <a:gd name="T3" fmla="*/ 32 h 84"/>
              <a:gd name="T4" fmla="*/ 20 w 176"/>
              <a:gd name="T5" fmla="*/ 60 h 84"/>
              <a:gd name="T6" fmla="*/ 32 w 176"/>
              <a:gd name="T7" fmla="*/ 84 h 84"/>
              <a:gd name="T8" fmla="*/ 176 w 176"/>
              <a:gd name="T9" fmla="*/ 84 h 84"/>
              <a:gd name="T10" fmla="*/ 176 w 176"/>
              <a:gd name="T11" fmla="*/ 8 h 8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76"/>
              <a:gd name="T19" fmla="*/ 0 h 84"/>
              <a:gd name="T20" fmla="*/ 176 w 176"/>
              <a:gd name="T21" fmla="*/ 84 h 8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76" h="84">
                <a:moveTo>
                  <a:pt x="4" y="0"/>
                </a:moveTo>
                <a:lnTo>
                  <a:pt x="0" y="32"/>
                </a:lnTo>
                <a:lnTo>
                  <a:pt x="20" y="60"/>
                </a:lnTo>
                <a:lnTo>
                  <a:pt x="32" y="84"/>
                </a:lnTo>
                <a:lnTo>
                  <a:pt x="176" y="84"/>
                </a:lnTo>
                <a:lnTo>
                  <a:pt x="176" y="8"/>
                </a:lnTo>
              </a:path>
            </a:pathLst>
          </a:custGeom>
          <a:pattFill prst="pct20">
            <a:fgClr>
              <a:schemeClr val="tx1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22" name="Freeform 72" descr="Dashed horizontal"/>
          <p:cNvSpPr>
            <a:spLocks noChangeAspect="1"/>
          </p:cNvSpPr>
          <p:nvPr/>
        </p:nvSpPr>
        <p:spPr bwMode="auto">
          <a:xfrm>
            <a:off x="1652688" y="2734267"/>
            <a:ext cx="179884" cy="821584"/>
          </a:xfrm>
          <a:custGeom>
            <a:avLst/>
            <a:gdLst>
              <a:gd name="T0" fmla="*/ 0 w 148"/>
              <a:gd name="T1" fmla="*/ 4 h 676"/>
              <a:gd name="T2" fmla="*/ 16 w 148"/>
              <a:gd name="T3" fmla="*/ 36 h 676"/>
              <a:gd name="T4" fmla="*/ 8 w 148"/>
              <a:gd name="T5" fmla="*/ 60 h 676"/>
              <a:gd name="T6" fmla="*/ 32 w 148"/>
              <a:gd name="T7" fmla="*/ 108 h 676"/>
              <a:gd name="T8" fmla="*/ 32 w 148"/>
              <a:gd name="T9" fmla="*/ 140 h 676"/>
              <a:gd name="T10" fmla="*/ 28 w 148"/>
              <a:gd name="T11" fmla="*/ 180 h 676"/>
              <a:gd name="T12" fmla="*/ 28 w 148"/>
              <a:gd name="T13" fmla="*/ 224 h 676"/>
              <a:gd name="T14" fmla="*/ 8 w 148"/>
              <a:gd name="T15" fmla="*/ 264 h 676"/>
              <a:gd name="T16" fmla="*/ 32 w 148"/>
              <a:gd name="T17" fmla="*/ 332 h 676"/>
              <a:gd name="T18" fmla="*/ 16 w 148"/>
              <a:gd name="T19" fmla="*/ 360 h 676"/>
              <a:gd name="T20" fmla="*/ 36 w 148"/>
              <a:gd name="T21" fmla="*/ 440 h 676"/>
              <a:gd name="T22" fmla="*/ 4 w 148"/>
              <a:gd name="T23" fmla="*/ 452 h 676"/>
              <a:gd name="T24" fmla="*/ 12 w 148"/>
              <a:gd name="T25" fmla="*/ 508 h 676"/>
              <a:gd name="T26" fmla="*/ 32 w 148"/>
              <a:gd name="T27" fmla="*/ 568 h 676"/>
              <a:gd name="T28" fmla="*/ 32 w 148"/>
              <a:gd name="T29" fmla="*/ 628 h 676"/>
              <a:gd name="T30" fmla="*/ 32 w 148"/>
              <a:gd name="T31" fmla="*/ 676 h 676"/>
              <a:gd name="T32" fmla="*/ 148 w 148"/>
              <a:gd name="T33" fmla="*/ 676 h 676"/>
              <a:gd name="T34" fmla="*/ 148 w 148"/>
              <a:gd name="T35" fmla="*/ 40 h 676"/>
              <a:gd name="T36" fmla="*/ 148 w 148"/>
              <a:gd name="T37" fmla="*/ 0 h 67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48"/>
              <a:gd name="T58" fmla="*/ 0 h 676"/>
              <a:gd name="T59" fmla="*/ 148 w 148"/>
              <a:gd name="T60" fmla="*/ 676 h 67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48" h="676">
                <a:moveTo>
                  <a:pt x="0" y="4"/>
                </a:moveTo>
                <a:lnTo>
                  <a:pt x="16" y="36"/>
                </a:lnTo>
                <a:lnTo>
                  <a:pt x="8" y="60"/>
                </a:lnTo>
                <a:lnTo>
                  <a:pt x="32" y="108"/>
                </a:lnTo>
                <a:lnTo>
                  <a:pt x="32" y="140"/>
                </a:lnTo>
                <a:lnTo>
                  <a:pt x="28" y="180"/>
                </a:lnTo>
                <a:lnTo>
                  <a:pt x="28" y="224"/>
                </a:lnTo>
                <a:lnTo>
                  <a:pt x="8" y="264"/>
                </a:lnTo>
                <a:lnTo>
                  <a:pt x="32" y="332"/>
                </a:lnTo>
                <a:lnTo>
                  <a:pt x="16" y="360"/>
                </a:lnTo>
                <a:lnTo>
                  <a:pt x="36" y="440"/>
                </a:lnTo>
                <a:lnTo>
                  <a:pt x="4" y="452"/>
                </a:lnTo>
                <a:lnTo>
                  <a:pt x="12" y="508"/>
                </a:lnTo>
                <a:lnTo>
                  <a:pt x="32" y="568"/>
                </a:lnTo>
                <a:lnTo>
                  <a:pt x="32" y="628"/>
                </a:lnTo>
                <a:lnTo>
                  <a:pt x="32" y="676"/>
                </a:lnTo>
                <a:lnTo>
                  <a:pt x="148" y="676"/>
                </a:lnTo>
                <a:lnTo>
                  <a:pt x="148" y="40"/>
                </a:lnTo>
                <a:lnTo>
                  <a:pt x="148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23" name="Freeform 73" descr="Dashed horizontal"/>
          <p:cNvSpPr>
            <a:spLocks noChangeAspect="1"/>
          </p:cNvSpPr>
          <p:nvPr/>
        </p:nvSpPr>
        <p:spPr bwMode="auto">
          <a:xfrm>
            <a:off x="2907011" y="1679333"/>
            <a:ext cx="155575" cy="447253"/>
          </a:xfrm>
          <a:custGeom>
            <a:avLst/>
            <a:gdLst>
              <a:gd name="T0" fmla="*/ 28 w 128"/>
              <a:gd name="T1" fmla="*/ 0 h 368"/>
              <a:gd name="T2" fmla="*/ 32 w 128"/>
              <a:gd name="T3" fmla="*/ 64 h 368"/>
              <a:gd name="T4" fmla="*/ 20 w 128"/>
              <a:gd name="T5" fmla="*/ 132 h 368"/>
              <a:gd name="T6" fmla="*/ 36 w 128"/>
              <a:gd name="T7" fmla="*/ 192 h 368"/>
              <a:gd name="T8" fmla="*/ 36 w 128"/>
              <a:gd name="T9" fmla="*/ 232 h 368"/>
              <a:gd name="T10" fmla="*/ 40 w 128"/>
              <a:gd name="T11" fmla="*/ 264 h 368"/>
              <a:gd name="T12" fmla="*/ 12 w 128"/>
              <a:gd name="T13" fmla="*/ 308 h 368"/>
              <a:gd name="T14" fmla="*/ 0 w 128"/>
              <a:gd name="T15" fmla="*/ 368 h 368"/>
              <a:gd name="T16" fmla="*/ 128 w 128"/>
              <a:gd name="T17" fmla="*/ 368 h 368"/>
              <a:gd name="T18" fmla="*/ 128 w 128"/>
              <a:gd name="T19" fmla="*/ 0 h 36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8"/>
              <a:gd name="T31" fmla="*/ 0 h 368"/>
              <a:gd name="T32" fmla="*/ 128 w 128"/>
              <a:gd name="T33" fmla="*/ 368 h 36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8" h="368">
                <a:moveTo>
                  <a:pt x="28" y="0"/>
                </a:moveTo>
                <a:lnTo>
                  <a:pt x="32" y="64"/>
                </a:lnTo>
                <a:lnTo>
                  <a:pt x="20" y="132"/>
                </a:lnTo>
                <a:lnTo>
                  <a:pt x="36" y="192"/>
                </a:lnTo>
                <a:lnTo>
                  <a:pt x="36" y="232"/>
                </a:lnTo>
                <a:lnTo>
                  <a:pt x="40" y="264"/>
                </a:lnTo>
                <a:lnTo>
                  <a:pt x="12" y="308"/>
                </a:lnTo>
                <a:lnTo>
                  <a:pt x="0" y="368"/>
                </a:lnTo>
                <a:lnTo>
                  <a:pt x="128" y="368"/>
                </a:lnTo>
                <a:lnTo>
                  <a:pt x="128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25" name="Freeform 75" descr="20%"/>
          <p:cNvSpPr>
            <a:spLocks noChangeAspect="1"/>
          </p:cNvSpPr>
          <p:nvPr/>
        </p:nvSpPr>
        <p:spPr bwMode="auto">
          <a:xfrm>
            <a:off x="2907011" y="2637038"/>
            <a:ext cx="155575" cy="82645"/>
          </a:xfrm>
          <a:custGeom>
            <a:avLst/>
            <a:gdLst>
              <a:gd name="T0" fmla="*/ 0 w 128"/>
              <a:gd name="T1" fmla="*/ 0 h 68"/>
              <a:gd name="T2" fmla="*/ 0 w 128"/>
              <a:gd name="T3" fmla="*/ 28 h 68"/>
              <a:gd name="T4" fmla="*/ 24 w 128"/>
              <a:gd name="T5" fmla="*/ 68 h 68"/>
              <a:gd name="T6" fmla="*/ 128 w 128"/>
              <a:gd name="T7" fmla="*/ 68 h 68"/>
              <a:gd name="T8" fmla="*/ 128 w 128"/>
              <a:gd name="T9" fmla="*/ 4 h 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8"/>
              <a:gd name="T16" fmla="*/ 0 h 68"/>
              <a:gd name="T17" fmla="*/ 128 w 128"/>
              <a:gd name="T18" fmla="*/ 68 h 6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8" h="68">
                <a:moveTo>
                  <a:pt x="0" y="0"/>
                </a:moveTo>
                <a:lnTo>
                  <a:pt x="0" y="28"/>
                </a:lnTo>
                <a:lnTo>
                  <a:pt x="24" y="68"/>
                </a:lnTo>
                <a:lnTo>
                  <a:pt x="128" y="68"/>
                </a:lnTo>
                <a:lnTo>
                  <a:pt x="128" y="4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26" name="Freeform 76" descr="Dashed horizontal"/>
          <p:cNvSpPr>
            <a:spLocks noChangeAspect="1"/>
          </p:cNvSpPr>
          <p:nvPr/>
        </p:nvSpPr>
        <p:spPr bwMode="auto">
          <a:xfrm>
            <a:off x="2950767" y="2719682"/>
            <a:ext cx="111820" cy="865337"/>
          </a:xfrm>
          <a:custGeom>
            <a:avLst/>
            <a:gdLst>
              <a:gd name="T0" fmla="*/ 0 w 92"/>
              <a:gd name="T1" fmla="*/ 4 h 712"/>
              <a:gd name="T2" fmla="*/ 4 w 92"/>
              <a:gd name="T3" fmla="*/ 60 h 712"/>
              <a:gd name="T4" fmla="*/ 24 w 92"/>
              <a:gd name="T5" fmla="*/ 148 h 712"/>
              <a:gd name="T6" fmla="*/ 12 w 92"/>
              <a:gd name="T7" fmla="*/ 232 h 712"/>
              <a:gd name="T8" fmla="*/ 20 w 92"/>
              <a:gd name="T9" fmla="*/ 276 h 712"/>
              <a:gd name="T10" fmla="*/ 16 w 92"/>
              <a:gd name="T11" fmla="*/ 344 h 712"/>
              <a:gd name="T12" fmla="*/ 8 w 92"/>
              <a:gd name="T13" fmla="*/ 424 h 712"/>
              <a:gd name="T14" fmla="*/ 8 w 92"/>
              <a:gd name="T15" fmla="*/ 480 h 712"/>
              <a:gd name="T16" fmla="*/ 16 w 92"/>
              <a:gd name="T17" fmla="*/ 588 h 712"/>
              <a:gd name="T18" fmla="*/ 16 w 92"/>
              <a:gd name="T19" fmla="*/ 640 h 712"/>
              <a:gd name="T20" fmla="*/ 4 w 92"/>
              <a:gd name="T21" fmla="*/ 712 h 712"/>
              <a:gd name="T22" fmla="*/ 92 w 92"/>
              <a:gd name="T23" fmla="*/ 712 h 712"/>
              <a:gd name="T24" fmla="*/ 92 w 92"/>
              <a:gd name="T25" fmla="*/ 0 h 71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92"/>
              <a:gd name="T40" fmla="*/ 0 h 712"/>
              <a:gd name="T41" fmla="*/ 92 w 92"/>
              <a:gd name="T42" fmla="*/ 712 h 71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92" h="712">
                <a:moveTo>
                  <a:pt x="0" y="4"/>
                </a:moveTo>
                <a:lnTo>
                  <a:pt x="4" y="60"/>
                </a:lnTo>
                <a:lnTo>
                  <a:pt x="24" y="148"/>
                </a:lnTo>
                <a:lnTo>
                  <a:pt x="12" y="232"/>
                </a:lnTo>
                <a:lnTo>
                  <a:pt x="20" y="276"/>
                </a:lnTo>
                <a:lnTo>
                  <a:pt x="16" y="344"/>
                </a:lnTo>
                <a:lnTo>
                  <a:pt x="8" y="424"/>
                </a:lnTo>
                <a:lnTo>
                  <a:pt x="8" y="480"/>
                </a:lnTo>
                <a:lnTo>
                  <a:pt x="16" y="588"/>
                </a:lnTo>
                <a:lnTo>
                  <a:pt x="16" y="640"/>
                </a:lnTo>
                <a:lnTo>
                  <a:pt x="4" y="712"/>
                </a:lnTo>
                <a:lnTo>
                  <a:pt x="92" y="712"/>
                </a:lnTo>
                <a:lnTo>
                  <a:pt x="92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27" name="Freeform 77" descr="Dashed horizontal"/>
          <p:cNvSpPr>
            <a:spLocks noChangeAspect="1"/>
          </p:cNvSpPr>
          <p:nvPr/>
        </p:nvSpPr>
        <p:spPr bwMode="auto">
          <a:xfrm>
            <a:off x="5207820" y="2592069"/>
            <a:ext cx="98450" cy="51045"/>
          </a:xfrm>
          <a:custGeom>
            <a:avLst/>
            <a:gdLst>
              <a:gd name="T0" fmla="*/ 0 w 81"/>
              <a:gd name="T1" fmla="*/ 3 h 42"/>
              <a:gd name="T2" fmla="*/ 12 w 81"/>
              <a:gd name="T3" fmla="*/ 21 h 42"/>
              <a:gd name="T4" fmla="*/ 6 w 81"/>
              <a:gd name="T5" fmla="*/ 42 h 42"/>
              <a:gd name="T6" fmla="*/ 81 w 81"/>
              <a:gd name="T7" fmla="*/ 42 h 42"/>
              <a:gd name="T8" fmla="*/ 81 w 81"/>
              <a:gd name="T9" fmla="*/ 0 h 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1"/>
              <a:gd name="T16" fmla="*/ 0 h 42"/>
              <a:gd name="T17" fmla="*/ 81 w 81"/>
              <a:gd name="T18" fmla="*/ 42 h 4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1" h="42">
                <a:moveTo>
                  <a:pt x="0" y="3"/>
                </a:moveTo>
                <a:lnTo>
                  <a:pt x="12" y="21"/>
                </a:lnTo>
                <a:lnTo>
                  <a:pt x="6" y="42"/>
                </a:lnTo>
                <a:lnTo>
                  <a:pt x="81" y="42"/>
                </a:lnTo>
                <a:lnTo>
                  <a:pt x="81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28" name="Freeform 78" descr="Dashed horizontal"/>
          <p:cNvSpPr>
            <a:spLocks noChangeAspect="1"/>
          </p:cNvSpPr>
          <p:nvPr/>
        </p:nvSpPr>
        <p:spPr bwMode="auto">
          <a:xfrm>
            <a:off x="5204173" y="2690514"/>
            <a:ext cx="102096" cy="105736"/>
          </a:xfrm>
          <a:custGeom>
            <a:avLst/>
            <a:gdLst>
              <a:gd name="T0" fmla="*/ 0 w 84"/>
              <a:gd name="T1" fmla="*/ 0 h 87"/>
              <a:gd name="T2" fmla="*/ 15 w 84"/>
              <a:gd name="T3" fmla="*/ 33 h 87"/>
              <a:gd name="T4" fmla="*/ 18 w 84"/>
              <a:gd name="T5" fmla="*/ 51 h 87"/>
              <a:gd name="T6" fmla="*/ 18 w 84"/>
              <a:gd name="T7" fmla="*/ 87 h 87"/>
              <a:gd name="T8" fmla="*/ 84 w 84"/>
              <a:gd name="T9" fmla="*/ 87 h 87"/>
              <a:gd name="T10" fmla="*/ 84 w 84"/>
              <a:gd name="T11" fmla="*/ 0 h 8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4"/>
              <a:gd name="T19" fmla="*/ 0 h 87"/>
              <a:gd name="T20" fmla="*/ 84 w 84"/>
              <a:gd name="T21" fmla="*/ 87 h 8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4" h="87">
                <a:moveTo>
                  <a:pt x="0" y="0"/>
                </a:moveTo>
                <a:lnTo>
                  <a:pt x="15" y="33"/>
                </a:lnTo>
                <a:lnTo>
                  <a:pt x="18" y="51"/>
                </a:lnTo>
                <a:lnTo>
                  <a:pt x="18" y="87"/>
                </a:lnTo>
                <a:lnTo>
                  <a:pt x="84" y="87"/>
                </a:lnTo>
                <a:lnTo>
                  <a:pt x="84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29" name="Freeform 79"/>
          <p:cNvSpPr>
            <a:spLocks noChangeAspect="1"/>
          </p:cNvSpPr>
          <p:nvPr/>
        </p:nvSpPr>
        <p:spPr bwMode="auto">
          <a:xfrm>
            <a:off x="1533576" y="2603008"/>
            <a:ext cx="431478" cy="42538"/>
          </a:xfrm>
          <a:custGeom>
            <a:avLst/>
            <a:gdLst>
              <a:gd name="T0" fmla="*/ 0 w 820"/>
              <a:gd name="T1" fmla="*/ 0 h 144"/>
              <a:gd name="T2" fmla="*/ 13 w 820"/>
              <a:gd name="T3" fmla="*/ 2 h 144"/>
              <a:gd name="T4" fmla="*/ 24 w 820"/>
              <a:gd name="T5" fmla="*/ 0 h 144"/>
              <a:gd name="T6" fmla="*/ 35 w 820"/>
              <a:gd name="T7" fmla="*/ 2 h 144"/>
              <a:gd name="T8" fmla="*/ 45 w 820"/>
              <a:gd name="T9" fmla="*/ 0 h 144"/>
              <a:gd name="T10" fmla="*/ 55 w 820"/>
              <a:gd name="T11" fmla="*/ 2 h 144"/>
              <a:gd name="T12" fmla="*/ 67 w 820"/>
              <a:gd name="T13" fmla="*/ 0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30" name="Freeform 80"/>
          <p:cNvSpPr>
            <a:spLocks noChangeAspect="1"/>
          </p:cNvSpPr>
          <p:nvPr/>
        </p:nvSpPr>
        <p:spPr bwMode="auto">
          <a:xfrm>
            <a:off x="1533576" y="2116863"/>
            <a:ext cx="431478" cy="42538"/>
          </a:xfrm>
          <a:custGeom>
            <a:avLst/>
            <a:gdLst>
              <a:gd name="T0" fmla="*/ 0 w 820"/>
              <a:gd name="T1" fmla="*/ 0 h 144"/>
              <a:gd name="T2" fmla="*/ 13 w 820"/>
              <a:gd name="T3" fmla="*/ 2 h 144"/>
              <a:gd name="T4" fmla="*/ 24 w 820"/>
              <a:gd name="T5" fmla="*/ 0 h 144"/>
              <a:gd name="T6" fmla="*/ 35 w 820"/>
              <a:gd name="T7" fmla="*/ 2 h 144"/>
              <a:gd name="T8" fmla="*/ 45 w 820"/>
              <a:gd name="T9" fmla="*/ 0 h 144"/>
              <a:gd name="T10" fmla="*/ 55 w 820"/>
              <a:gd name="T11" fmla="*/ 2 h 144"/>
              <a:gd name="T12" fmla="*/ 67 w 820"/>
              <a:gd name="T13" fmla="*/ 0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31" name="Freeform 81"/>
          <p:cNvSpPr>
            <a:spLocks noChangeAspect="1"/>
          </p:cNvSpPr>
          <p:nvPr/>
        </p:nvSpPr>
        <p:spPr bwMode="auto">
          <a:xfrm>
            <a:off x="2725912" y="2617592"/>
            <a:ext cx="431478" cy="42538"/>
          </a:xfrm>
          <a:custGeom>
            <a:avLst/>
            <a:gdLst>
              <a:gd name="T0" fmla="*/ 0 w 820"/>
              <a:gd name="T1" fmla="*/ 0 h 144"/>
              <a:gd name="T2" fmla="*/ 13 w 820"/>
              <a:gd name="T3" fmla="*/ 2 h 144"/>
              <a:gd name="T4" fmla="*/ 24 w 820"/>
              <a:gd name="T5" fmla="*/ 0 h 144"/>
              <a:gd name="T6" fmla="*/ 35 w 820"/>
              <a:gd name="T7" fmla="*/ 2 h 144"/>
              <a:gd name="T8" fmla="*/ 45 w 820"/>
              <a:gd name="T9" fmla="*/ 0 h 144"/>
              <a:gd name="T10" fmla="*/ 55 w 820"/>
              <a:gd name="T11" fmla="*/ 2 h 144"/>
              <a:gd name="T12" fmla="*/ 67 w 820"/>
              <a:gd name="T13" fmla="*/ 0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32" name="Freeform 82"/>
          <p:cNvSpPr>
            <a:spLocks noChangeAspect="1"/>
          </p:cNvSpPr>
          <p:nvPr/>
        </p:nvSpPr>
        <p:spPr bwMode="auto">
          <a:xfrm>
            <a:off x="2725912" y="2116863"/>
            <a:ext cx="431478" cy="42538"/>
          </a:xfrm>
          <a:custGeom>
            <a:avLst/>
            <a:gdLst>
              <a:gd name="T0" fmla="*/ 0 w 820"/>
              <a:gd name="T1" fmla="*/ 0 h 144"/>
              <a:gd name="T2" fmla="*/ 13 w 820"/>
              <a:gd name="T3" fmla="*/ 2 h 144"/>
              <a:gd name="T4" fmla="*/ 24 w 820"/>
              <a:gd name="T5" fmla="*/ 0 h 144"/>
              <a:gd name="T6" fmla="*/ 35 w 820"/>
              <a:gd name="T7" fmla="*/ 2 h 144"/>
              <a:gd name="T8" fmla="*/ 45 w 820"/>
              <a:gd name="T9" fmla="*/ 0 h 144"/>
              <a:gd name="T10" fmla="*/ 55 w 820"/>
              <a:gd name="T11" fmla="*/ 2 h 144"/>
              <a:gd name="T12" fmla="*/ 67 w 820"/>
              <a:gd name="T13" fmla="*/ 0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33" name="Freeform 83"/>
          <p:cNvSpPr>
            <a:spLocks noChangeAspect="1"/>
          </p:cNvSpPr>
          <p:nvPr/>
        </p:nvSpPr>
        <p:spPr bwMode="auto">
          <a:xfrm>
            <a:off x="3834384" y="2116863"/>
            <a:ext cx="431478" cy="42538"/>
          </a:xfrm>
          <a:custGeom>
            <a:avLst/>
            <a:gdLst>
              <a:gd name="T0" fmla="*/ 0 w 820"/>
              <a:gd name="T1" fmla="*/ 0 h 144"/>
              <a:gd name="T2" fmla="*/ 13 w 820"/>
              <a:gd name="T3" fmla="*/ 2 h 144"/>
              <a:gd name="T4" fmla="*/ 24 w 820"/>
              <a:gd name="T5" fmla="*/ 0 h 144"/>
              <a:gd name="T6" fmla="*/ 35 w 820"/>
              <a:gd name="T7" fmla="*/ 2 h 144"/>
              <a:gd name="T8" fmla="*/ 45 w 820"/>
              <a:gd name="T9" fmla="*/ 0 h 144"/>
              <a:gd name="T10" fmla="*/ 55 w 820"/>
              <a:gd name="T11" fmla="*/ 2 h 144"/>
              <a:gd name="T12" fmla="*/ 67 w 820"/>
              <a:gd name="T13" fmla="*/ 0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34" name="Freeform 84"/>
          <p:cNvSpPr>
            <a:spLocks noChangeAspect="1"/>
          </p:cNvSpPr>
          <p:nvPr/>
        </p:nvSpPr>
        <p:spPr bwMode="auto">
          <a:xfrm>
            <a:off x="4970811" y="2116863"/>
            <a:ext cx="431478" cy="42538"/>
          </a:xfrm>
          <a:custGeom>
            <a:avLst/>
            <a:gdLst>
              <a:gd name="T0" fmla="*/ 0 w 820"/>
              <a:gd name="T1" fmla="*/ 0 h 144"/>
              <a:gd name="T2" fmla="*/ 13 w 820"/>
              <a:gd name="T3" fmla="*/ 2 h 144"/>
              <a:gd name="T4" fmla="*/ 24 w 820"/>
              <a:gd name="T5" fmla="*/ 0 h 144"/>
              <a:gd name="T6" fmla="*/ 35 w 820"/>
              <a:gd name="T7" fmla="*/ 2 h 144"/>
              <a:gd name="T8" fmla="*/ 45 w 820"/>
              <a:gd name="T9" fmla="*/ 0 h 144"/>
              <a:gd name="T10" fmla="*/ 55 w 820"/>
              <a:gd name="T11" fmla="*/ 2 h 144"/>
              <a:gd name="T12" fmla="*/ 67 w 820"/>
              <a:gd name="T13" fmla="*/ 0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35" name="Freeform 85"/>
          <p:cNvSpPr>
            <a:spLocks noChangeAspect="1"/>
          </p:cNvSpPr>
          <p:nvPr/>
        </p:nvSpPr>
        <p:spPr bwMode="auto">
          <a:xfrm>
            <a:off x="6451204" y="2116863"/>
            <a:ext cx="431478" cy="42538"/>
          </a:xfrm>
          <a:custGeom>
            <a:avLst/>
            <a:gdLst>
              <a:gd name="T0" fmla="*/ 0 w 820"/>
              <a:gd name="T1" fmla="*/ 0 h 144"/>
              <a:gd name="T2" fmla="*/ 13 w 820"/>
              <a:gd name="T3" fmla="*/ 2 h 144"/>
              <a:gd name="T4" fmla="*/ 24 w 820"/>
              <a:gd name="T5" fmla="*/ 0 h 144"/>
              <a:gd name="T6" fmla="*/ 35 w 820"/>
              <a:gd name="T7" fmla="*/ 2 h 144"/>
              <a:gd name="T8" fmla="*/ 45 w 820"/>
              <a:gd name="T9" fmla="*/ 0 h 144"/>
              <a:gd name="T10" fmla="*/ 55 w 820"/>
              <a:gd name="T11" fmla="*/ 2 h 144"/>
              <a:gd name="T12" fmla="*/ 67 w 820"/>
              <a:gd name="T13" fmla="*/ 0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36" name="WordArt 86"/>
          <p:cNvSpPr>
            <a:spLocks noChangeAspect="1" noChangeArrowheads="1" noChangeShapeType="1" noTextEdit="1"/>
          </p:cNvSpPr>
          <p:nvPr/>
        </p:nvSpPr>
        <p:spPr bwMode="auto">
          <a:xfrm>
            <a:off x="1503190" y="1317156"/>
            <a:ext cx="583406" cy="1713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Black"/>
              </a:rPr>
              <a:t>Well A</a:t>
            </a:r>
          </a:p>
        </p:txBody>
      </p:sp>
      <p:sp>
        <p:nvSpPr>
          <p:cNvPr id="2137" name="WordArt 87"/>
          <p:cNvSpPr>
            <a:spLocks noChangeAspect="1" noChangeArrowheads="1" noChangeShapeType="1" noTextEdit="1"/>
          </p:cNvSpPr>
          <p:nvPr/>
        </p:nvSpPr>
        <p:spPr bwMode="auto">
          <a:xfrm>
            <a:off x="2710112" y="1317156"/>
            <a:ext cx="583406" cy="1713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Black"/>
              </a:rPr>
              <a:t>Well B</a:t>
            </a:r>
          </a:p>
        </p:txBody>
      </p:sp>
      <p:sp>
        <p:nvSpPr>
          <p:cNvPr id="2138" name="WordArt 88"/>
          <p:cNvSpPr>
            <a:spLocks noChangeAspect="1" noChangeArrowheads="1" noChangeShapeType="1" noTextEdit="1"/>
          </p:cNvSpPr>
          <p:nvPr/>
        </p:nvSpPr>
        <p:spPr bwMode="auto">
          <a:xfrm>
            <a:off x="3836815" y="1317156"/>
            <a:ext cx="583406" cy="1713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Black"/>
              </a:rPr>
              <a:t>Well C</a:t>
            </a:r>
          </a:p>
        </p:txBody>
      </p:sp>
      <p:sp>
        <p:nvSpPr>
          <p:cNvPr id="2139" name="WordArt 89"/>
          <p:cNvSpPr>
            <a:spLocks noChangeAspect="1" noChangeArrowheads="1" noChangeShapeType="1" noTextEdit="1"/>
          </p:cNvSpPr>
          <p:nvPr/>
        </p:nvSpPr>
        <p:spPr bwMode="auto">
          <a:xfrm>
            <a:off x="4991473" y="1317156"/>
            <a:ext cx="583406" cy="1713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Black"/>
              </a:rPr>
              <a:t>Well D</a:t>
            </a:r>
          </a:p>
        </p:txBody>
      </p:sp>
      <p:sp>
        <p:nvSpPr>
          <p:cNvPr id="2140" name="WordArt 90"/>
          <p:cNvSpPr>
            <a:spLocks noChangeAspect="1" noChangeArrowheads="1" noChangeShapeType="1" noTextEdit="1"/>
          </p:cNvSpPr>
          <p:nvPr/>
        </p:nvSpPr>
        <p:spPr bwMode="auto">
          <a:xfrm>
            <a:off x="6445127" y="1317156"/>
            <a:ext cx="583406" cy="1713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Black"/>
              </a:rPr>
              <a:t>Well E</a:t>
            </a:r>
          </a:p>
        </p:txBody>
      </p:sp>
      <p:sp>
        <p:nvSpPr>
          <p:cNvPr id="2141" name="Text Box 91"/>
          <p:cNvSpPr txBox="1">
            <a:spLocks noChangeAspect="1" noChangeArrowheads="1"/>
          </p:cNvSpPr>
          <p:nvPr/>
        </p:nvSpPr>
        <p:spPr bwMode="auto">
          <a:xfrm>
            <a:off x="1644180" y="1512829"/>
            <a:ext cx="317227" cy="219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>
                <a:cs typeface="Arial" charset="0"/>
              </a:rPr>
              <a:t>SP</a:t>
            </a:r>
          </a:p>
        </p:txBody>
      </p:sp>
      <p:sp>
        <p:nvSpPr>
          <p:cNvPr id="2142" name="Text Box 92"/>
          <p:cNvSpPr txBox="1">
            <a:spLocks noChangeAspect="1" noChangeArrowheads="1"/>
          </p:cNvSpPr>
          <p:nvPr/>
        </p:nvSpPr>
        <p:spPr bwMode="auto">
          <a:xfrm>
            <a:off x="3962004" y="1512829"/>
            <a:ext cx="317227" cy="219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>
                <a:cs typeface="Arial" charset="0"/>
              </a:rPr>
              <a:t>SP</a:t>
            </a:r>
          </a:p>
        </p:txBody>
      </p:sp>
      <p:sp>
        <p:nvSpPr>
          <p:cNvPr id="2143" name="Text Box 93"/>
          <p:cNvSpPr txBox="1">
            <a:spLocks noChangeAspect="1" noChangeArrowheads="1"/>
          </p:cNvSpPr>
          <p:nvPr/>
        </p:nvSpPr>
        <p:spPr bwMode="auto">
          <a:xfrm>
            <a:off x="2870548" y="1512829"/>
            <a:ext cx="317227" cy="219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>
                <a:cs typeface="Arial" charset="0"/>
              </a:rPr>
              <a:t>SP</a:t>
            </a:r>
          </a:p>
        </p:txBody>
      </p:sp>
      <p:sp>
        <p:nvSpPr>
          <p:cNvPr id="2144" name="Text Box 94"/>
          <p:cNvSpPr txBox="1">
            <a:spLocks noChangeAspect="1" noChangeArrowheads="1"/>
          </p:cNvSpPr>
          <p:nvPr/>
        </p:nvSpPr>
        <p:spPr bwMode="auto">
          <a:xfrm>
            <a:off x="5143402" y="1512829"/>
            <a:ext cx="317227" cy="219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>
                <a:cs typeface="Arial" charset="0"/>
              </a:rPr>
              <a:t>SP</a:t>
            </a:r>
          </a:p>
        </p:txBody>
      </p:sp>
      <p:sp>
        <p:nvSpPr>
          <p:cNvPr id="2145" name="Text Box 95"/>
          <p:cNvSpPr txBox="1">
            <a:spLocks noChangeAspect="1" noChangeArrowheads="1"/>
          </p:cNvSpPr>
          <p:nvPr/>
        </p:nvSpPr>
        <p:spPr bwMode="auto">
          <a:xfrm>
            <a:off x="6593409" y="1512829"/>
            <a:ext cx="317227" cy="219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>
                <a:cs typeface="Arial" charset="0"/>
              </a:rPr>
              <a:t>SP</a:t>
            </a:r>
          </a:p>
        </p:txBody>
      </p:sp>
      <p:sp>
        <p:nvSpPr>
          <p:cNvPr id="2146" name="Freeform 96"/>
          <p:cNvSpPr>
            <a:spLocks noChangeAspect="1"/>
          </p:cNvSpPr>
          <p:nvPr/>
        </p:nvSpPr>
        <p:spPr bwMode="auto">
          <a:xfrm>
            <a:off x="3430861" y="2334413"/>
            <a:ext cx="3658443" cy="89937"/>
          </a:xfrm>
          <a:custGeom>
            <a:avLst/>
            <a:gdLst>
              <a:gd name="T0" fmla="*/ 0 w 3010"/>
              <a:gd name="T1" fmla="*/ 0 h 74"/>
              <a:gd name="T2" fmla="*/ 585 w 3010"/>
              <a:gd name="T3" fmla="*/ 9 h 74"/>
              <a:gd name="T4" fmla="*/ 1133 w 3010"/>
              <a:gd name="T5" fmla="*/ 74 h 74"/>
              <a:gd name="T6" fmla="*/ 1626 w 3010"/>
              <a:gd name="T7" fmla="*/ 74 h 74"/>
              <a:gd name="T8" fmla="*/ 2211 w 3010"/>
              <a:gd name="T9" fmla="*/ 55 h 74"/>
              <a:gd name="T10" fmla="*/ 2778 w 3010"/>
              <a:gd name="T11" fmla="*/ 27 h 74"/>
              <a:gd name="T12" fmla="*/ 3010 w 3010"/>
              <a:gd name="T13" fmla="*/ 27 h 7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010"/>
              <a:gd name="T22" fmla="*/ 0 h 74"/>
              <a:gd name="T23" fmla="*/ 3010 w 3010"/>
              <a:gd name="T24" fmla="*/ 74 h 7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010" h="74">
                <a:moveTo>
                  <a:pt x="0" y="0"/>
                </a:moveTo>
                <a:lnTo>
                  <a:pt x="585" y="9"/>
                </a:lnTo>
                <a:lnTo>
                  <a:pt x="1133" y="74"/>
                </a:lnTo>
                <a:lnTo>
                  <a:pt x="1626" y="74"/>
                </a:lnTo>
                <a:lnTo>
                  <a:pt x="2211" y="55"/>
                </a:lnTo>
                <a:lnTo>
                  <a:pt x="2778" y="27"/>
                </a:lnTo>
                <a:lnTo>
                  <a:pt x="3010" y="27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47" name="Freeform 97"/>
          <p:cNvSpPr>
            <a:spLocks noChangeAspect="1"/>
          </p:cNvSpPr>
          <p:nvPr/>
        </p:nvSpPr>
        <p:spPr bwMode="auto">
          <a:xfrm>
            <a:off x="1937098" y="2137524"/>
            <a:ext cx="809476" cy="1215"/>
          </a:xfrm>
          <a:custGeom>
            <a:avLst/>
            <a:gdLst>
              <a:gd name="T0" fmla="*/ 0 w 666"/>
              <a:gd name="T1" fmla="*/ 0 h 1"/>
              <a:gd name="T2" fmla="*/ 366 w 666"/>
              <a:gd name="T3" fmla="*/ 0 h 1"/>
              <a:gd name="T4" fmla="*/ 666 w 666"/>
              <a:gd name="T5" fmla="*/ 0 h 1"/>
              <a:gd name="T6" fmla="*/ 0 60000 65536"/>
              <a:gd name="T7" fmla="*/ 0 60000 65536"/>
              <a:gd name="T8" fmla="*/ 0 60000 65536"/>
              <a:gd name="T9" fmla="*/ 0 w 666"/>
              <a:gd name="T10" fmla="*/ 0 h 1"/>
              <a:gd name="T11" fmla="*/ 666 w 666"/>
              <a:gd name="T12" fmla="*/ 1 h 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66" h="1">
                <a:moveTo>
                  <a:pt x="0" y="0"/>
                </a:moveTo>
                <a:lnTo>
                  <a:pt x="366" y="0"/>
                </a:lnTo>
                <a:lnTo>
                  <a:pt x="666" y="0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48" name="Line 98"/>
          <p:cNvSpPr>
            <a:spLocks noChangeAspect="1" noChangeShapeType="1"/>
          </p:cNvSpPr>
          <p:nvPr/>
        </p:nvSpPr>
        <p:spPr bwMode="auto">
          <a:xfrm flipV="1">
            <a:off x="3154959" y="2135094"/>
            <a:ext cx="707380" cy="729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49" name="Line 99"/>
          <p:cNvSpPr>
            <a:spLocks noChangeAspect="1" noChangeShapeType="1"/>
          </p:cNvSpPr>
          <p:nvPr/>
        </p:nvSpPr>
        <p:spPr bwMode="auto">
          <a:xfrm>
            <a:off x="4241553" y="2137524"/>
            <a:ext cx="794891" cy="121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0" name="Line 100"/>
          <p:cNvSpPr>
            <a:spLocks noChangeAspect="1" noChangeShapeType="1"/>
          </p:cNvSpPr>
          <p:nvPr/>
        </p:nvSpPr>
        <p:spPr bwMode="auto">
          <a:xfrm>
            <a:off x="5401073" y="2137524"/>
            <a:ext cx="1064716" cy="121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1" name="Line 101"/>
          <p:cNvSpPr>
            <a:spLocks noChangeAspect="1" noChangeShapeType="1"/>
          </p:cNvSpPr>
          <p:nvPr/>
        </p:nvSpPr>
        <p:spPr bwMode="auto">
          <a:xfrm>
            <a:off x="1966269" y="2617592"/>
            <a:ext cx="751136" cy="729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2" name="Freeform 102"/>
          <p:cNvSpPr>
            <a:spLocks noChangeAspect="1"/>
          </p:cNvSpPr>
          <p:nvPr/>
        </p:nvSpPr>
        <p:spPr bwMode="auto">
          <a:xfrm>
            <a:off x="3133081" y="2595716"/>
            <a:ext cx="3179564" cy="58337"/>
          </a:xfrm>
          <a:custGeom>
            <a:avLst/>
            <a:gdLst>
              <a:gd name="T0" fmla="*/ 0 w 2616"/>
              <a:gd name="T1" fmla="*/ 42 h 48"/>
              <a:gd name="T2" fmla="*/ 432 w 2616"/>
              <a:gd name="T3" fmla="*/ 48 h 48"/>
              <a:gd name="T4" fmla="*/ 546 w 2616"/>
              <a:gd name="T5" fmla="*/ 6 h 48"/>
              <a:gd name="T6" fmla="*/ 846 w 2616"/>
              <a:gd name="T7" fmla="*/ 0 h 48"/>
              <a:gd name="T8" fmla="*/ 1344 w 2616"/>
              <a:gd name="T9" fmla="*/ 30 h 48"/>
              <a:gd name="T10" fmla="*/ 1668 w 2616"/>
              <a:gd name="T11" fmla="*/ 48 h 48"/>
              <a:gd name="T12" fmla="*/ 1980 w 2616"/>
              <a:gd name="T13" fmla="*/ 42 h 48"/>
              <a:gd name="T14" fmla="*/ 2616 w 2616"/>
              <a:gd name="T15" fmla="*/ 18 h 4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616"/>
              <a:gd name="T25" fmla="*/ 0 h 48"/>
              <a:gd name="T26" fmla="*/ 2616 w 2616"/>
              <a:gd name="T27" fmla="*/ 48 h 4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616" h="48">
                <a:moveTo>
                  <a:pt x="0" y="42"/>
                </a:moveTo>
                <a:lnTo>
                  <a:pt x="432" y="48"/>
                </a:lnTo>
                <a:lnTo>
                  <a:pt x="546" y="6"/>
                </a:lnTo>
                <a:lnTo>
                  <a:pt x="846" y="0"/>
                </a:lnTo>
                <a:lnTo>
                  <a:pt x="1344" y="30"/>
                </a:lnTo>
                <a:lnTo>
                  <a:pt x="1668" y="48"/>
                </a:lnTo>
                <a:lnTo>
                  <a:pt x="1980" y="42"/>
                </a:lnTo>
                <a:lnTo>
                  <a:pt x="2616" y="18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3" name="Freeform 103"/>
          <p:cNvSpPr>
            <a:spLocks noChangeAspect="1"/>
          </p:cNvSpPr>
          <p:nvPr/>
        </p:nvSpPr>
        <p:spPr bwMode="auto">
          <a:xfrm>
            <a:off x="3694610" y="2646761"/>
            <a:ext cx="2720132" cy="145843"/>
          </a:xfrm>
          <a:custGeom>
            <a:avLst/>
            <a:gdLst>
              <a:gd name="T0" fmla="*/ 0 w 2238"/>
              <a:gd name="T1" fmla="*/ 0 h 120"/>
              <a:gd name="T2" fmla="*/ 168 w 2238"/>
              <a:gd name="T3" fmla="*/ 78 h 120"/>
              <a:gd name="T4" fmla="*/ 534 w 2238"/>
              <a:gd name="T5" fmla="*/ 84 h 120"/>
              <a:gd name="T6" fmla="*/ 900 w 2238"/>
              <a:gd name="T7" fmla="*/ 90 h 120"/>
              <a:gd name="T8" fmla="*/ 1146 w 2238"/>
              <a:gd name="T9" fmla="*/ 114 h 120"/>
              <a:gd name="T10" fmla="*/ 1272 w 2238"/>
              <a:gd name="T11" fmla="*/ 120 h 120"/>
              <a:gd name="T12" fmla="*/ 1500 w 2238"/>
              <a:gd name="T13" fmla="*/ 120 h 120"/>
              <a:gd name="T14" fmla="*/ 2238 w 2238"/>
              <a:gd name="T15" fmla="*/ 96 h 12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238"/>
              <a:gd name="T25" fmla="*/ 0 h 120"/>
              <a:gd name="T26" fmla="*/ 2238 w 2238"/>
              <a:gd name="T27" fmla="*/ 120 h 12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238" h="120">
                <a:moveTo>
                  <a:pt x="0" y="0"/>
                </a:moveTo>
                <a:lnTo>
                  <a:pt x="168" y="78"/>
                </a:lnTo>
                <a:lnTo>
                  <a:pt x="534" y="84"/>
                </a:lnTo>
                <a:lnTo>
                  <a:pt x="900" y="90"/>
                </a:lnTo>
                <a:lnTo>
                  <a:pt x="1146" y="114"/>
                </a:lnTo>
                <a:lnTo>
                  <a:pt x="1272" y="120"/>
                </a:lnTo>
                <a:lnTo>
                  <a:pt x="1500" y="120"/>
                </a:lnTo>
                <a:lnTo>
                  <a:pt x="2238" y="96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4" name="Freeform 104" descr="20%"/>
          <p:cNvSpPr>
            <a:spLocks noChangeAspect="1"/>
          </p:cNvSpPr>
          <p:nvPr/>
        </p:nvSpPr>
        <p:spPr bwMode="auto">
          <a:xfrm>
            <a:off x="4010621" y="2739128"/>
            <a:ext cx="140990" cy="85075"/>
          </a:xfrm>
          <a:custGeom>
            <a:avLst/>
            <a:gdLst>
              <a:gd name="T0" fmla="*/ 30 w 116"/>
              <a:gd name="T1" fmla="*/ 0 h 70"/>
              <a:gd name="T2" fmla="*/ 8 w 116"/>
              <a:gd name="T3" fmla="*/ 0 h 70"/>
              <a:gd name="T4" fmla="*/ 0 w 116"/>
              <a:gd name="T5" fmla="*/ 10 h 70"/>
              <a:gd name="T6" fmla="*/ 6 w 116"/>
              <a:gd name="T7" fmla="*/ 24 h 70"/>
              <a:gd name="T8" fmla="*/ 20 w 116"/>
              <a:gd name="T9" fmla="*/ 32 h 70"/>
              <a:gd name="T10" fmla="*/ 20 w 116"/>
              <a:gd name="T11" fmla="*/ 44 h 70"/>
              <a:gd name="T12" fmla="*/ 24 w 116"/>
              <a:gd name="T13" fmla="*/ 64 h 70"/>
              <a:gd name="T14" fmla="*/ 34 w 116"/>
              <a:gd name="T15" fmla="*/ 70 h 70"/>
              <a:gd name="T16" fmla="*/ 116 w 116"/>
              <a:gd name="T17" fmla="*/ 70 h 70"/>
              <a:gd name="T18" fmla="*/ 116 w 116"/>
              <a:gd name="T19" fmla="*/ 4 h 7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16"/>
              <a:gd name="T31" fmla="*/ 0 h 70"/>
              <a:gd name="T32" fmla="*/ 116 w 116"/>
              <a:gd name="T33" fmla="*/ 70 h 7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16" h="70">
                <a:moveTo>
                  <a:pt x="30" y="0"/>
                </a:moveTo>
                <a:lnTo>
                  <a:pt x="8" y="0"/>
                </a:lnTo>
                <a:lnTo>
                  <a:pt x="0" y="10"/>
                </a:lnTo>
                <a:lnTo>
                  <a:pt x="6" y="24"/>
                </a:lnTo>
                <a:lnTo>
                  <a:pt x="20" y="32"/>
                </a:lnTo>
                <a:lnTo>
                  <a:pt x="20" y="44"/>
                </a:lnTo>
                <a:lnTo>
                  <a:pt x="24" y="64"/>
                </a:lnTo>
                <a:lnTo>
                  <a:pt x="34" y="70"/>
                </a:lnTo>
                <a:lnTo>
                  <a:pt x="116" y="70"/>
                </a:lnTo>
                <a:lnTo>
                  <a:pt x="116" y="4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5" name="Freeform 105" descr="Dashed horizontal"/>
          <p:cNvSpPr>
            <a:spLocks noChangeAspect="1"/>
          </p:cNvSpPr>
          <p:nvPr/>
        </p:nvSpPr>
        <p:spPr bwMode="auto">
          <a:xfrm>
            <a:off x="5204173" y="2690514"/>
            <a:ext cx="102096" cy="105736"/>
          </a:xfrm>
          <a:custGeom>
            <a:avLst/>
            <a:gdLst>
              <a:gd name="T0" fmla="*/ 0 w 84"/>
              <a:gd name="T1" fmla="*/ 0 h 87"/>
              <a:gd name="T2" fmla="*/ 15 w 84"/>
              <a:gd name="T3" fmla="*/ 33 h 87"/>
              <a:gd name="T4" fmla="*/ 18 w 84"/>
              <a:gd name="T5" fmla="*/ 51 h 87"/>
              <a:gd name="T6" fmla="*/ 18 w 84"/>
              <a:gd name="T7" fmla="*/ 87 h 87"/>
              <a:gd name="T8" fmla="*/ 84 w 84"/>
              <a:gd name="T9" fmla="*/ 87 h 87"/>
              <a:gd name="T10" fmla="*/ 84 w 84"/>
              <a:gd name="T11" fmla="*/ 0 h 8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4"/>
              <a:gd name="T19" fmla="*/ 0 h 87"/>
              <a:gd name="T20" fmla="*/ 84 w 84"/>
              <a:gd name="T21" fmla="*/ 87 h 8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4" h="87">
                <a:moveTo>
                  <a:pt x="0" y="0"/>
                </a:moveTo>
                <a:lnTo>
                  <a:pt x="15" y="33"/>
                </a:lnTo>
                <a:lnTo>
                  <a:pt x="18" y="51"/>
                </a:lnTo>
                <a:lnTo>
                  <a:pt x="18" y="87"/>
                </a:lnTo>
                <a:lnTo>
                  <a:pt x="84" y="87"/>
                </a:lnTo>
                <a:lnTo>
                  <a:pt x="84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6" name="Freeform 106"/>
          <p:cNvSpPr>
            <a:spLocks noChangeAspect="1"/>
          </p:cNvSpPr>
          <p:nvPr/>
        </p:nvSpPr>
        <p:spPr bwMode="auto">
          <a:xfrm>
            <a:off x="4034930" y="2364797"/>
            <a:ext cx="111820" cy="223626"/>
          </a:xfrm>
          <a:custGeom>
            <a:avLst/>
            <a:gdLst>
              <a:gd name="T0" fmla="*/ 0 w 80"/>
              <a:gd name="T1" fmla="*/ 0 h 712"/>
              <a:gd name="T2" fmla="*/ 72 w 80"/>
              <a:gd name="T3" fmla="*/ 3 h 712"/>
              <a:gd name="T4" fmla="*/ 122 w 80"/>
              <a:gd name="T5" fmla="*/ 12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157" name="Freeform 107"/>
          <p:cNvSpPr>
            <a:spLocks noChangeAspect="1"/>
          </p:cNvSpPr>
          <p:nvPr/>
        </p:nvSpPr>
        <p:spPr bwMode="auto">
          <a:xfrm>
            <a:off x="4034930" y="2165478"/>
            <a:ext cx="111820" cy="170151"/>
          </a:xfrm>
          <a:custGeom>
            <a:avLst/>
            <a:gdLst>
              <a:gd name="T0" fmla="*/ 0 w 80"/>
              <a:gd name="T1" fmla="*/ 0 h 712"/>
              <a:gd name="T2" fmla="*/ 72 w 80"/>
              <a:gd name="T3" fmla="*/ 1 h 712"/>
              <a:gd name="T4" fmla="*/ 122 w 80"/>
              <a:gd name="T5" fmla="*/ 6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158" name="Freeform 108"/>
          <p:cNvSpPr>
            <a:spLocks noChangeAspect="1"/>
          </p:cNvSpPr>
          <p:nvPr/>
        </p:nvSpPr>
        <p:spPr bwMode="auto">
          <a:xfrm>
            <a:off x="4034930" y="2612731"/>
            <a:ext cx="111820" cy="136120"/>
          </a:xfrm>
          <a:custGeom>
            <a:avLst/>
            <a:gdLst>
              <a:gd name="T0" fmla="*/ 0 w 80"/>
              <a:gd name="T1" fmla="*/ 0 h 712"/>
              <a:gd name="T2" fmla="*/ 72 w 80"/>
              <a:gd name="T3" fmla="*/ 1 h 712"/>
              <a:gd name="T4" fmla="*/ 122 w 80"/>
              <a:gd name="T5" fmla="*/ 3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159" name="Freeform 109"/>
          <p:cNvSpPr>
            <a:spLocks noChangeAspect="1"/>
          </p:cNvSpPr>
          <p:nvPr/>
        </p:nvSpPr>
        <p:spPr bwMode="auto">
          <a:xfrm>
            <a:off x="5172572" y="2165478"/>
            <a:ext cx="131266" cy="247934"/>
          </a:xfrm>
          <a:custGeom>
            <a:avLst/>
            <a:gdLst>
              <a:gd name="T0" fmla="*/ 0 w 80"/>
              <a:gd name="T1" fmla="*/ 0 h 712"/>
              <a:gd name="T2" fmla="*/ 119 w 80"/>
              <a:gd name="T3" fmla="*/ 3 h 712"/>
              <a:gd name="T4" fmla="*/ 197 w 80"/>
              <a:gd name="T5" fmla="*/ 1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160" name="Freeform 110"/>
          <p:cNvSpPr>
            <a:spLocks noChangeAspect="1"/>
          </p:cNvSpPr>
          <p:nvPr/>
        </p:nvSpPr>
        <p:spPr bwMode="auto">
          <a:xfrm>
            <a:off x="5172572" y="2432857"/>
            <a:ext cx="131266" cy="189596"/>
          </a:xfrm>
          <a:custGeom>
            <a:avLst/>
            <a:gdLst>
              <a:gd name="T0" fmla="*/ 0 w 80"/>
              <a:gd name="T1" fmla="*/ 0 h 712"/>
              <a:gd name="T2" fmla="*/ 119 w 80"/>
              <a:gd name="T3" fmla="*/ 2 h 712"/>
              <a:gd name="T4" fmla="*/ 197 w 80"/>
              <a:gd name="T5" fmla="*/ 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161" name="Freeform 111"/>
          <p:cNvSpPr>
            <a:spLocks noChangeAspect="1"/>
          </p:cNvSpPr>
          <p:nvPr/>
        </p:nvSpPr>
        <p:spPr bwMode="auto">
          <a:xfrm>
            <a:off x="5211466" y="2797465"/>
            <a:ext cx="92373" cy="136120"/>
          </a:xfrm>
          <a:custGeom>
            <a:avLst/>
            <a:gdLst>
              <a:gd name="T0" fmla="*/ 0 w 80"/>
              <a:gd name="T1" fmla="*/ 0 h 712"/>
              <a:gd name="T2" fmla="*/ 42 w 80"/>
              <a:gd name="T3" fmla="*/ 1 h 712"/>
              <a:gd name="T4" fmla="*/ 68 w 80"/>
              <a:gd name="T5" fmla="*/ 3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162" name="Freeform 112"/>
          <p:cNvSpPr>
            <a:spLocks noChangeAspect="1"/>
          </p:cNvSpPr>
          <p:nvPr/>
        </p:nvSpPr>
        <p:spPr bwMode="auto">
          <a:xfrm>
            <a:off x="6654181" y="2170339"/>
            <a:ext cx="111820" cy="189596"/>
          </a:xfrm>
          <a:custGeom>
            <a:avLst/>
            <a:gdLst>
              <a:gd name="T0" fmla="*/ 0 w 80"/>
              <a:gd name="T1" fmla="*/ 0 h 712"/>
              <a:gd name="T2" fmla="*/ 72 w 80"/>
              <a:gd name="T3" fmla="*/ 2 h 712"/>
              <a:gd name="T4" fmla="*/ 122 w 80"/>
              <a:gd name="T5" fmla="*/ 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163" name="Freeform 113"/>
          <p:cNvSpPr>
            <a:spLocks noChangeAspect="1"/>
          </p:cNvSpPr>
          <p:nvPr/>
        </p:nvSpPr>
        <p:spPr bwMode="auto">
          <a:xfrm>
            <a:off x="6654181" y="2369658"/>
            <a:ext cx="111820" cy="243072"/>
          </a:xfrm>
          <a:custGeom>
            <a:avLst/>
            <a:gdLst>
              <a:gd name="T0" fmla="*/ 0 w 80"/>
              <a:gd name="T1" fmla="*/ 0 h 712"/>
              <a:gd name="T2" fmla="*/ 72 w 80"/>
              <a:gd name="T3" fmla="*/ 3 h 712"/>
              <a:gd name="T4" fmla="*/ 122 w 80"/>
              <a:gd name="T5" fmla="*/ 16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164" name="Freeform 114" descr="Large confetti"/>
          <p:cNvSpPr>
            <a:spLocks noChangeAspect="1"/>
          </p:cNvSpPr>
          <p:nvPr/>
        </p:nvSpPr>
        <p:spPr bwMode="auto">
          <a:xfrm>
            <a:off x="1638103" y="3555851"/>
            <a:ext cx="194469" cy="184735"/>
          </a:xfrm>
          <a:custGeom>
            <a:avLst/>
            <a:gdLst>
              <a:gd name="T0" fmla="*/ 51 w 152"/>
              <a:gd name="T1" fmla="*/ 0 h 152"/>
              <a:gd name="T2" fmla="*/ 51 w 152"/>
              <a:gd name="T3" fmla="*/ 28 h 152"/>
              <a:gd name="T4" fmla="*/ 23 w 152"/>
              <a:gd name="T5" fmla="*/ 64 h 152"/>
              <a:gd name="T6" fmla="*/ 38 w 152"/>
              <a:gd name="T7" fmla="*/ 100 h 152"/>
              <a:gd name="T8" fmla="*/ 4 w 152"/>
              <a:gd name="T9" fmla="*/ 104 h 152"/>
              <a:gd name="T10" fmla="*/ 4 w 152"/>
              <a:gd name="T11" fmla="*/ 128 h 152"/>
              <a:gd name="T12" fmla="*/ 0 w 152"/>
              <a:gd name="T13" fmla="*/ 152 h 152"/>
              <a:gd name="T14" fmla="*/ 61 w 152"/>
              <a:gd name="T15" fmla="*/ 148 h 152"/>
              <a:gd name="T16" fmla="*/ 177 w 152"/>
              <a:gd name="T17" fmla="*/ 148 h 152"/>
              <a:gd name="T18" fmla="*/ 177 w 152"/>
              <a:gd name="T19" fmla="*/ 4 h 15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52"/>
              <a:gd name="T31" fmla="*/ 0 h 152"/>
              <a:gd name="T32" fmla="*/ 152 w 152"/>
              <a:gd name="T33" fmla="*/ 152 h 15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52" h="152">
                <a:moveTo>
                  <a:pt x="44" y="0"/>
                </a:moveTo>
                <a:lnTo>
                  <a:pt x="44" y="28"/>
                </a:lnTo>
                <a:lnTo>
                  <a:pt x="20" y="64"/>
                </a:lnTo>
                <a:lnTo>
                  <a:pt x="32" y="100"/>
                </a:lnTo>
                <a:lnTo>
                  <a:pt x="4" y="104"/>
                </a:lnTo>
                <a:lnTo>
                  <a:pt x="4" y="128"/>
                </a:lnTo>
                <a:lnTo>
                  <a:pt x="0" y="152"/>
                </a:lnTo>
                <a:lnTo>
                  <a:pt x="52" y="148"/>
                </a:lnTo>
                <a:lnTo>
                  <a:pt x="152" y="148"/>
                </a:lnTo>
                <a:lnTo>
                  <a:pt x="152" y="4"/>
                </a:lnTo>
              </a:path>
            </a:pathLst>
          </a:custGeom>
          <a:pattFill prst="lgConfetti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65" name="Freeform 115" descr="Large confetti"/>
          <p:cNvSpPr>
            <a:spLocks noChangeAspect="1"/>
          </p:cNvSpPr>
          <p:nvPr/>
        </p:nvSpPr>
        <p:spPr bwMode="auto">
          <a:xfrm>
            <a:off x="4013052" y="3546128"/>
            <a:ext cx="138559" cy="184735"/>
          </a:xfrm>
          <a:custGeom>
            <a:avLst/>
            <a:gdLst>
              <a:gd name="T0" fmla="*/ 46 w 114"/>
              <a:gd name="T1" fmla="*/ 0 h 152"/>
              <a:gd name="T2" fmla="*/ 20 w 114"/>
              <a:gd name="T3" fmla="*/ 20 h 152"/>
              <a:gd name="T4" fmla="*/ 0 w 114"/>
              <a:gd name="T5" fmla="*/ 34 h 152"/>
              <a:gd name="T6" fmla="*/ 2 w 114"/>
              <a:gd name="T7" fmla="*/ 56 h 152"/>
              <a:gd name="T8" fmla="*/ 30 w 114"/>
              <a:gd name="T9" fmla="*/ 68 h 152"/>
              <a:gd name="T10" fmla="*/ 38 w 114"/>
              <a:gd name="T11" fmla="*/ 78 h 152"/>
              <a:gd name="T12" fmla="*/ 32 w 114"/>
              <a:gd name="T13" fmla="*/ 98 h 152"/>
              <a:gd name="T14" fmla="*/ 38 w 114"/>
              <a:gd name="T15" fmla="*/ 116 h 152"/>
              <a:gd name="T16" fmla="*/ 44 w 114"/>
              <a:gd name="T17" fmla="*/ 136 h 152"/>
              <a:gd name="T18" fmla="*/ 20 w 114"/>
              <a:gd name="T19" fmla="*/ 152 h 152"/>
              <a:gd name="T20" fmla="*/ 114 w 114"/>
              <a:gd name="T21" fmla="*/ 152 h 152"/>
              <a:gd name="T22" fmla="*/ 114 w 114"/>
              <a:gd name="T23" fmla="*/ 0 h 15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14"/>
              <a:gd name="T37" fmla="*/ 0 h 152"/>
              <a:gd name="T38" fmla="*/ 114 w 114"/>
              <a:gd name="T39" fmla="*/ 152 h 15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14" h="152">
                <a:moveTo>
                  <a:pt x="46" y="0"/>
                </a:moveTo>
                <a:lnTo>
                  <a:pt x="20" y="20"/>
                </a:lnTo>
                <a:lnTo>
                  <a:pt x="0" y="34"/>
                </a:lnTo>
                <a:lnTo>
                  <a:pt x="2" y="56"/>
                </a:lnTo>
                <a:lnTo>
                  <a:pt x="30" y="68"/>
                </a:lnTo>
                <a:lnTo>
                  <a:pt x="38" y="78"/>
                </a:lnTo>
                <a:lnTo>
                  <a:pt x="32" y="98"/>
                </a:lnTo>
                <a:lnTo>
                  <a:pt x="38" y="116"/>
                </a:lnTo>
                <a:lnTo>
                  <a:pt x="44" y="136"/>
                </a:lnTo>
                <a:lnTo>
                  <a:pt x="20" y="152"/>
                </a:lnTo>
                <a:lnTo>
                  <a:pt x="114" y="152"/>
                </a:lnTo>
                <a:lnTo>
                  <a:pt x="114" y="0"/>
                </a:lnTo>
              </a:path>
            </a:pathLst>
          </a:custGeom>
          <a:pattFill prst="lgConfetti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66" name="Freeform 116" descr="Large confetti"/>
          <p:cNvSpPr>
            <a:spLocks noChangeAspect="1"/>
          </p:cNvSpPr>
          <p:nvPr/>
        </p:nvSpPr>
        <p:spPr bwMode="auto">
          <a:xfrm>
            <a:off x="2902149" y="3585019"/>
            <a:ext cx="160437" cy="140982"/>
          </a:xfrm>
          <a:custGeom>
            <a:avLst/>
            <a:gdLst>
              <a:gd name="T0" fmla="*/ 12 w 132"/>
              <a:gd name="T1" fmla="*/ 0 h 116"/>
              <a:gd name="T2" fmla="*/ 12 w 132"/>
              <a:gd name="T3" fmla="*/ 36 h 116"/>
              <a:gd name="T4" fmla="*/ 12 w 132"/>
              <a:gd name="T5" fmla="*/ 60 h 116"/>
              <a:gd name="T6" fmla="*/ 12 w 132"/>
              <a:gd name="T7" fmla="*/ 84 h 116"/>
              <a:gd name="T8" fmla="*/ 0 w 132"/>
              <a:gd name="T9" fmla="*/ 116 h 116"/>
              <a:gd name="T10" fmla="*/ 132 w 132"/>
              <a:gd name="T11" fmla="*/ 116 h 116"/>
              <a:gd name="T12" fmla="*/ 132 w 132"/>
              <a:gd name="T13" fmla="*/ 4 h 1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2"/>
              <a:gd name="T22" fmla="*/ 0 h 116"/>
              <a:gd name="T23" fmla="*/ 132 w 132"/>
              <a:gd name="T24" fmla="*/ 116 h 11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2" h="116">
                <a:moveTo>
                  <a:pt x="12" y="0"/>
                </a:moveTo>
                <a:lnTo>
                  <a:pt x="12" y="36"/>
                </a:lnTo>
                <a:lnTo>
                  <a:pt x="12" y="60"/>
                </a:lnTo>
                <a:lnTo>
                  <a:pt x="12" y="84"/>
                </a:lnTo>
                <a:lnTo>
                  <a:pt x="0" y="116"/>
                </a:lnTo>
                <a:lnTo>
                  <a:pt x="132" y="116"/>
                </a:lnTo>
                <a:lnTo>
                  <a:pt x="132" y="4"/>
                </a:lnTo>
              </a:path>
            </a:pathLst>
          </a:custGeom>
          <a:pattFill prst="lgConfetti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67" name="Freeform 117" descr="Large confetti"/>
          <p:cNvSpPr>
            <a:spLocks noChangeAspect="1"/>
          </p:cNvSpPr>
          <p:nvPr/>
        </p:nvSpPr>
        <p:spPr bwMode="auto">
          <a:xfrm>
            <a:off x="5178649" y="3423376"/>
            <a:ext cx="127620" cy="167720"/>
          </a:xfrm>
          <a:custGeom>
            <a:avLst/>
            <a:gdLst>
              <a:gd name="T0" fmla="*/ 36 w 105"/>
              <a:gd name="T1" fmla="*/ 0 h 138"/>
              <a:gd name="T2" fmla="*/ 12 w 105"/>
              <a:gd name="T3" fmla="*/ 18 h 138"/>
              <a:gd name="T4" fmla="*/ 15 w 105"/>
              <a:gd name="T5" fmla="*/ 45 h 138"/>
              <a:gd name="T6" fmla="*/ 0 w 105"/>
              <a:gd name="T7" fmla="*/ 69 h 138"/>
              <a:gd name="T8" fmla="*/ 0 w 105"/>
              <a:gd name="T9" fmla="*/ 93 h 138"/>
              <a:gd name="T10" fmla="*/ 12 w 105"/>
              <a:gd name="T11" fmla="*/ 111 h 138"/>
              <a:gd name="T12" fmla="*/ 9 w 105"/>
              <a:gd name="T13" fmla="*/ 138 h 138"/>
              <a:gd name="T14" fmla="*/ 105 w 105"/>
              <a:gd name="T15" fmla="*/ 138 h 138"/>
              <a:gd name="T16" fmla="*/ 105 w 105"/>
              <a:gd name="T17" fmla="*/ 3 h 13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05"/>
              <a:gd name="T28" fmla="*/ 0 h 138"/>
              <a:gd name="T29" fmla="*/ 105 w 105"/>
              <a:gd name="T30" fmla="*/ 138 h 13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05" h="138">
                <a:moveTo>
                  <a:pt x="36" y="0"/>
                </a:moveTo>
                <a:lnTo>
                  <a:pt x="12" y="18"/>
                </a:lnTo>
                <a:lnTo>
                  <a:pt x="15" y="45"/>
                </a:lnTo>
                <a:lnTo>
                  <a:pt x="0" y="69"/>
                </a:lnTo>
                <a:lnTo>
                  <a:pt x="0" y="93"/>
                </a:lnTo>
                <a:lnTo>
                  <a:pt x="12" y="111"/>
                </a:lnTo>
                <a:lnTo>
                  <a:pt x="9" y="138"/>
                </a:lnTo>
                <a:lnTo>
                  <a:pt x="105" y="138"/>
                </a:lnTo>
                <a:lnTo>
                  <a:pt x="105" y="3"/>
                </a:lnTo>
              </a:path>
            </a:pathLst>
          </a:custGeom>
          <a:pattFill prst="lgConfetti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3" name="Group 118"/>
          <p:cNvGrpSpPr>
            <a:grpSpLocks noChangeAspect="1"/>
          </p:cNvGrpSpPr>
          <p:nvPr/>
        </p:nvGrpSpPr>
        <p:grpSpPr bwMode="auto">
          <a:xfrm>
            <a:off x="1351261" y="5555120"/>
            <a:ext cx="1294433" cy="452114"/>
            <a:chOff x="268" y="3821"/>
            <a:chExt cx="1065" cy="372"/>
          </a:xfrm>
        </p:grpSpPr>
        <p:sp>
          <p:nvSpPr>
            <p:cNvPr id="2183" name="Text Box 119"/>
            <p:cNvSpPr txBox="1">
              <a:spLocks noChangeAspect="1" noChangeArrowheads="1"/>
            </p:cNvSpPr>
            <p:nvPr/>
          </p:nvSpPr>
          <p:spPr bwMode="auto">
            <a:xfrm>
              <a:off x="900" y="4003"/>
              <a:ext cx="433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>
                  <a:cs typeface="Arial" charset="0"/>
                </a:rPr>
                <a:t>2000 ft</a:t>
              </a:r>
            </a:p>
          </p:txBody>
        </p:sp>
        <p:sp>
          <p:nvSpPr>
            <p:cNvPr id="2184" name="Text Box 120"/>
            <p:cNvSpPr txBox="1">
              <a:spLocks noChangeAspect="1" noChangeArrowheads="1"/>
            </p:cNvSpPr>
            <p:nvPr/>
          </p:nvSpPr>
          <p:spPr bwMode="auto">
            <a:xfrm>
              <a:off x="268" y="3877"/>
              <a:ext cx="329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>
                  <a:cs typeface="Arial" charset="0"/>
                </a:rPr>
                <a:t>50 ft</a:t>
              </a:r>
            </a:p>
          </p:txBody>
        </p:sp>
        <p:grpSp>
          <p:nvGrpSpPr>
            <p:cNvPr id="4" name="Group 121"/>
            <p:cNvGrpSpPr>
              <a:grpSpLocks noChangeAspect="1"/>
            </p:cNvGrpSpPr>
            <p:nvPr/>
          </p:nvGrpSpPr>
          <p:grpSpPr bwMode="auto">
            <a:xfrm>
              <a:off x="917" y="4130"/>
              <a:ext cx="384" cy="63"/>
              <a:chOff x="4174" y="2462"/>
              <a:chExt cx="384" cy="63"/>
            </a:xfrm>
          </p:grpSpPr>
          <p:sp>
            <p:nvSpPr>
              <p:cNvPr id="2189" name="Rectangle 122"/>
              <p:cNvSpPr>
                <a:spLocks noChangeAspect="1" noChangeArrowheads="1"/>
              </p:cNvSpPr>
              <p:nvPr/>
            </p:nvSpPr>
            <p:spPr bwMode="auto">
              <a:xfrm>
                <a:off x="4174" y="2462"/>
                <a:ext cx="384" cy="63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90" name="Rectangle 123"/>
              <p:cNvSpPr>
                <a:spLocks noChangeAspect="1" noChangeArrowheads="1"/>
              </p:cNvSpPr>
              <p:nvPr/>
            </p:nvSpPr>
            <p:spPr bwMode="auto">
              <a:xfrm>
                <a:off x="4174" y="2462"/>
                <a:ext cx="190" cy="63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5" name="Group 124"/>
            <p:cNvGrpSpPr>
              <a:grpSpLocks noChangeAspect="1"/>
            </p:cNvGrpSpPr>
            <p:nvPr/>
          </p:nvGrpSpPr>
          <p:grpSpPr bwMode="auto">
            <a:xfrm>
              <a:off x="271" y="3821"/>
              <a:ext cx="34" cy="248"/>
              <a:chOff x="4148" y="2014"/>
              <a:chExt cx="34" cy="248"/>
            </a:xfrm>
          </p:grpSpPr>
          <p:sp>
            <p:nvSpPr>
              <p:cNvPr id="2187" name="Rectangle 125"/>
              <p:cNvSpPr>
                <a:spLocks noChangeAspect="1" noChangeArrowheads="1"/>
              </p:cNvSpPr>
              <p:nvPr/>
            </p:nvSpPr>
            <p:spPr bwMode="auto">
              <a:xfrm rot="5400000">
                <a:off x="4041" y="2121"/>
                <a:ext cx="248" cy="34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88" name="Rectangle 126"/>
              <p:cNvSpPr>
                <a:spLocks noChangeAspect="1" noChangeArrowheads="1"/>
              </p:cNvSpPr>
              <p:nvPr/>
            </p:nvSpPr>
            <p:spPr bwMode="auto">
              <a:xfrm rot="5400000">
                <a:off x="4101" y="2061"/>
                <a:ext cx="127" cy="3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6" name="Group 127"/>
          <p:cNvGrpSpPr>
            <a:grpSpLocks noChangeAspect="1"/>
          </p:cNvGrpSpPr>
          <p:nvPr/>
        </p:nvGrpSpPr>
        <p:grpSpPr bwMode="auto">
          <a:xfrm>
            <a:off x="5860505" y="5293817"/>
            <a:ext cx="2103909" cy="817938"/>
            <a:chOff x="3978" y="3606"/>
            <a:chExt cx="1731" cy="673"/>
          </a:xfrm>
        </p:grpSpPr>
        <p:sp>
          <p:nvSpPr>
            <p:cNvPr id="263296" name="Text Box 128"/>
            <p:cNvSpPr txBox="1">
              <a:spLocks noChangeAspect="1" noChangeArrowheads="1"/>
            </p:cNvSpPr>
            <p:nvPr/>
          </p:nvSpPr>
          <p:spPr bwMode="auto">
            <a:xfrm>
              <a:off x="4105" y="3603"/>
              <a:ext cx="1607" cy="6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pPr>
                <a:spcBef>
                  <a:spcPct val="35000"/>
                </a:spcBef>
                <a:defRPr/>
              </a:pPr>
              <a:r>
                <a:rPr lang="en-US" sz="1050" b="1" dirty="0">
                  <a:latin typeface="Tahoma" pitchFamily="34" charset="0"/>
                  <a:cs typeface="Arial" charset="0"/>
                </a:rPr>
                <a:t>Fluvial/Estuarine Sandstones</a:t>
              </a:r>
            </a:p>
            <a:p>
              <a:pPr>
                <a:spcBef>
                  <a:spcPct val="35000"/>
                </a:spcBef>
                <a:defRPr/>
              </a:pPr>
              <a:r>
                <a:rPr lang="en-US" sz="1050" b="1" dirty="0">
                  <a:latin typeface="Tahoma" pitchFamily="34" charset="0"/>
                  <a:cs typeface="Arial" charset="0"/>
                </a:rPr>
                <a:t>Coastal Plain Sands &amp; Muds</a:t>
              </a:r>
            </a:p>
            <a:p>
              <a:pPr>
                <a:spcBef>
                  <a:spcPct val="35000"/>
                </a:spcBef>
                <a:defRPr/>
              </a:pPr>
              <a:r>
                <a:rPr lang="en-US" sz="1050" b="1" dirty="0">
                  <a:latin typeface="Tahoma" pitchFamily="34" charset="0"/>
                  <a:cs typeface="Arial" charset="0"/>
                </a:rPr>
                <a:t>Shallow Marine Sandstones</a:t>
              </a:r>
            </a:p>
            <a:p>
              <a:pPr>
                <a:spcBef>
                  <a:spcPct val="35000"/>
                </a:spcBef>
                <a:defRPr/>
              </a:pPr>
              <a:r>
                <a:rPr lang="en-US" sz="1050" b="1" dirty="0">
                  <a:latin typeface="Tahoma" pitchFamily="34" charset="0"/>
                  <a:cs typeface="Arial" charset="0"/>
                </a:rPr>
                <a:t>Shelf Mudstones</a:t>
              </a:r>
            </a:p>
          </p:txBody>
        </p:sp>
        <p:sp>
          <p:nvSpPr>
            <p:cNvPr id="2179" name="Rectangle 129" descr="40%"/>
            <p:cNvSpPr>
              <a:spLocks noChangeAspect="1" noChangeArrowheads="1"/>
            </p:cNvSpPr>
            <p:nvPr/>
          </p:nvSpPr>
          <p:spPr bwMode="auto">
            <a:xfrm>
              <a:off x="3978" y="3644"/>
              <a:ext cx="127" cy="98"/>
            </a:xfrm>
            <a:prstGeom prst="rect">
              <a:avLst/>
            </a:prstGeom>
            <a:pattFill prst="pct40">
              <a:fgClr>
                <a:schemeClr val="tx1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80" name="Rectangle 130" descr="Large confetti"/>
            <p:cNvSpPr>
              <a:spLocks noChangeAspect="1" noChangeArrowheads="1"/>
            </p:cNvSpPr>
            <p:nvPr/>
          </p:nvSpPr>
          <p:spPr bwMode="auto">
            <a:xfrm>
              <a:off x="3978" y="3798"/>
              <a:ext cx="127" cy="98"/>
            </a:xfrm>
            <a:prstGeom prst="rect">
              <a:avLst/>
            </a:prstGeom>
            <a:pattFill prst="lgConfetti">
              <a:fgClr>
                <a:schemeClr val="tx1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81" name="Rectangle 131" descr="20%"/>
            <p:cNvSpPr>
              <a:spLocks noChangeAspect="1" noChangeArrowheads="1"/>
            </p:cNvSpPr>
            <p:nvPr/>
          </p:nvSpPr>
          <p:spPr bwMode="auto">
            <a:xfrm>
              <a:off x="3978" y="3953"/>
              <a:ext cx="127" cy="98"/>
            </a:xfrm>
            <a:prstGeom prst="rect">
              <a:avLst/>
            </a:prstGeom>
            <a:pattFill prst="pct20">
              <a:fgClr>
                <a:schemeClr val="tx1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82" name="Rectangle 132" descr="Dashed horizontal"/>
            <p:cNvSpPr>
              <a:spLocks noChangeAspect="1" noChangeArrowheads="1"/>
            </p:cNvSpPr>
            <p:nvPr/>
          </p:nvSpPr>
          <p:spPr bwMode="auto">
            <a:xfrm>
              <a:off x="3978" y="4108"/>
              <a:ext cx="127" cy="98"/>
            </a:xfrm>
            <a:prstGeom prst="rect">
              <a:avLst/>
            </a:prstGeom>
            <a:pattFill prst="dashHorz">
              <a:fgClr>
                <a:schemeClr val="tx1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170" name="WordArt 133"/>
          <p:cNvSpPr>
            <a:spLocks noChangeAspect="1" noChangeArrowheads="1" noChangeShapeType="1" noTextEdit="1"/>
          </p:cNvSpPr>
          <p:nvPr/>
        </p:nvSpPr>
        <p:spPr bwMode="auto">
          <a:xfrm>
            <a:off x="7071073" y="2047588"/>
            <a:ext cx="572467" cy="116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2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Black"/>
              </a:rPr>
              <a:t>Datum</a:t>
            </a:r>
          </a:p>
        </p:txBody>
      </p:sp>
      <p:sp>
        <p:nvSpPr>
          <p:cNvPr id="2171" name="Freeform 134"/>
          <p:cNvSpPr>
            <a:spLocks noChangeAspect="1"/>
          </p:cNvSpPr>
          <p:nvPr/>
        </p:nvSpPr>
        <p:spPr bwMode="auto">
          <a:xfrm>
            <a:off x="6487667" y="3337086"/>
            <a:ext cx="431478" cy="42538"/>
          </a:xfrm>
          <a:custGeom>
            <a:avLst/>
            <a:gdLst>
              <a:gd name="T0" fmla="*/ 0 w 820"/>
              <a:gd name="T1" fmla="*/ 0 h 144"/>
              <a:gd name="T2" fmla="*/ 13 w 820"/>
              <a:gd name="T3" fmla="*/ 2 h 144"/>
              <a:gd name="T4" fmla="*/ 24 w 820"/>
              <a:gd name="T5" fmla="*/ 0 h 144"/>
              <a:gd name="T6" fmla="*/ 35 w 820"/>
              <a:gd name="T7" fmla="*/ 2 h 144"/>
              <a:gd name="T8" fmla="*/ 45 w 820"/>
              <a:gd name="T9" fmla="*/ 0 h 144"/>
              <a:gd name="T10" fmla="*/ 55 w 820"/>
              <a:gd name="T11" fmla="*/ 2 h 144"/>
              <a:gd name="T12" fmla="*/ 67 w 820"/>
              <a:gd name="T13" fmla="*/ 0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72" name="Freeform 135"/>
          <p:cNvSpPr>
            <a:spLocks noChangeAspect="1"/>
          </p:cNvSpPr>
          <p:nvPr/>
        </p:nvSpPr>
        <p:spPr bwMode="auto">
          <a:xfrm>
            <a:off x="5068045" y="3389346"/>
            <a:ext cx="431478" cy="42538"/>
          </a:xfrm>
          <a:custGeom>
            <a:avLst/>
            <a:gdLst>
              <a:gd name="T0" fmla="*/ 0 w 820"/>
              <a:gd name="T1" fmla="*/ 0 h 144"/>
              <a:gd name="T2" fmla="*/ 13 w 820"/>
              <a:gd name="T3" fmla="*/ 2 h 144"/>
              <a:gd name="T4" fmla="*/ 24 w 820"/>
              <a:gd name="T5" fmla="*/ 0 h 144"/>
              <a:gd name="T6" fmla="*/ 35 w 820"/>
              <a:gd name="T7" fmla="*/ 2 h 144"/>
              <a:gd name="T8" fmla="*/ 45 w 820"/>
              <a:gd name="T9" fmla="*/ 0 h 144"/>
              <a:gd name="T10" fmla="*/ 55 w 820"/>
              <a:gd name="T11" fmla="*/ 2 h 144"/>
              <a:gd name="T12" fmla="*/ 67 w 820"/>
              <a:gd name="T13" fmla="*/ 0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73" name="Freeform 136"/>
          <p:cNvSpPr>
            <a:spLocks noChangeAspect="1"/>
          </p:cNvSpPr>
          <p:nvPr/>
        </p:nvSpPr>
        <p:spPr bwMode="auto">
          <a:xfrm>
            <a:off x="3878139" y="3538836"/>
            <a:ext cx="431478" cy="42538"/>
          </a:xfrm>
          <a:custGeom>
            <a:avLst/>
            <a:gdLst>
              <a:gd name="T0" fmla="*/ 0 w 820"/>
              <a:gd name="T1" fmla="*/ 0 h 144"/>
              <a:gd name="T2" fmla="*/ 13 w 820"/>
              <a:gd name="T3" fmla="*/ 2 h 144"/>
              <a:gd name="T4" fmla="*/ 24 w 820"/>
              <a:gd name="T5" fmla="*/ 0 h 144"/>
              <a:gd name="T6" fmla="*/ 35 w 820"/>
              <a:gd name="T7" fmla="*/ 2 h 144"/>
              <a:gd name="T8" fmla="*/ 45 w 820"/>
              <a:gd name="T9" fmla="*/ 0 h 144"/>
              <a:gd name="T10" fmla="*/ 55 w 820"/>
              <a:gd name="T11" fmla="*/ 2 h 144"/>
              <a:gd name="T12" fmla="*/ 67 w 820"/>
              <a:gd name="T13" fmla="*/ 0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74" name="Freeform 137"/>
          <p:cNvSpPr>
            <a:spLocks noChangeAspect="1"/>
          </p:cNvSpPr>
          <p:nvPr/>
        </p:nvSpPr>
        <p:spPr bwMode="auto">
          <a:xfrm>
            <a:off x="2783037" y="3571650"/>
            <a:ext cx="431478" cy="42538"/>
          </a:xfrm>
          <a:custGeom>
            <a:avLst/>
            <a:gdLst>
              <a:gd name="T0" fmla="*/ 0 w 820"/>
              <a:gd name="T1" fmla="*/ 0 h 144"/>
              <a:gd name="T2" fmla="*/ 13 w 820"/>
              <a:gd name="T3" fmla="*/ 2 h 144"/>
              <a:gd name="T4" fmla="*/ 24 w 820"/>
              <a:gd name="T5" fmla="*/ 0 h 144"/>
              <a:gd name="T6" fmla="*/ 35 w 820"/>
              <a:gd name="T7" fmla="*/ 2 h 144"/>
              <a:gd name="T8" fmla="*/ 45 w 820"/>
              <a:gd name="T9" fmla="*/ 0 h 144"/>
              <a:gd name="T10" fmla="*/ 55 w 820"/>
              <a:gd name="T11" fmla="*/ 2 h 144"/>
              <a:gd name="T12" fmla="*/ 67 w 820"/>
              <a:gd name="T13" fmla="*/ 0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75" name="Freeform 138"/>
          <p:cNvSpPr>
            <a:spLocks noChangeAspect="1"/>
          </p:cNvSpPr>
          <p:nvPr/>
        </p:nvSpPr>
        <p:spPr bwMode="auto">
          <a:xfrm>
            <a:off x="1532360" y="3541266"/>
            <a:ext cx="431478" cy="42538"/>
          </a:xfrm>
          <a:custGeom>
            <a:avLst/>
            <a:gdLst>
              <a:gd name="T0" fmla="*/ 0 w 820"/>
              <a:gd name="T1" fmla="*/ 0 h 144"/>
              <a:gd name="T2" fmla="*/ 13 w 820"/>
              <a:gd name="T3" fmla="*/ 2 h 144"/>
              <a:gd name="T4" fmla="*/ 24 w 820"/>
              <a:gd name="T5" fmla="*/ 0 h 144"/>
              <a:gd name="T6" fmla="*/ 35 w 820"/>
              <a:gd name="T7" fmla="*/ 2 h 144"/>
              <a:gd name="T8" fmla="*/ 45 w 820"/>
              <a:gd name="T9" fmla="*/ 0 h 144"/>
              <a:gd name="T10" fmla="*/ 55 w 820"/>
              <a:gd name="T11" fmla="*/ 2 h 144"/>
              <a:gd name="T12" fmla="*/ 67 w 820"/>
              <a:gd name="T13" fmla="*/ 0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76" name="Freeform 139"/>
          <p:cNvSpPr>
            <a:spLocks noChangeAspect="1"/>
          </p:cNvSpPr>
          <p:nvPr/>
        </p:nvSpPr>
        <p:spPr bwMode="auto">
          <a:xfrm>
            <a:off x="5192019" y="2651622"/>
            <a:ext cx="111820" cy="136120"/>
          </a:xfrm>
          <a:custGeom>
            <a:avLst/>
            <a:gdLst>
              <a:gd name="T0" fmla="*/ 0 w 80"/>
              <a:gd name="T1" fmla="*/ 0 h 712"/>
              <a:gd name="T2" fmla="*/ 72 w 80"/>
              <a:gd name="T3" fmla="*/ 1 h 712"/>
              <a:gd name="T4" fmla="*/ 122 w 80"/>
              <a:gd name="T5" fmla="*/ 3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177" name="Text Box 140"/>
          <p:cNvSpPr txBox="1">
            <a:spLocks noChangeAspect="1" noChangeArrowheads="1"/>
          </p:cNvSpPr>
          <p:nvPr/>
        </p:nvSpPr>
        <p:spPr bwMode="auto">
          <a:xfrm>
            <a:off x="2895600" y="5781177"/>
            <a:ext cx="2647950" cy="830997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600" dirty="0" smtClean="0">
                <a:latin typeface="Tahoma" pitchFamily="34" charset="0"/>
                <a:cs typeface="Tahoma" pitchFamily="34" charset="0"/>
              </a:rPr>
              <a:t>A major break </a:t>
            </a:r>
            <a:r>
              <a:rPr lang="en-US" sz="1600" dirty="0">
                <a:latin typeface="Tahoma" pitchFamily="34" charset="0"/>
                <a:cs typeface="Tahoma" pitchFamily="34" charset="0"/>
              </a:rPr>
              <a:t>in deposition, marked by times of rapid deepening</a:t>
            </a:r>
          </a:p>
        </p:txBody>
      </p:sp>
      <p:grpSp>
        <p:nvGrpSpPr>
          <p:cNvPr id="146" name="Group 145"/>
          <p:cNvGrpSpPr/>
          <p:nvPr/>
        </p:nvGrpSpPr>
        <p:grpSpPr>
          <a:xfrm>
            <a:off x="876300" y="3168097"/>
            <a:ext cx="8446602" cy="677108"/>
            <a:chOff x="876300" y="3168097"/>
            <a:chExt cx="8446602" cy="677108"/>
          </a:xfrm>
        </p:grpSpPr>
        <p:sp>
          <p:nvSpPr>
            <p:cNvPr id="144" name="Freeform 143"/>
            <p:cNvSpPr/>
            <p:nvPr/>
          </p:nvSpPr>
          <p:spPr bwMode="auto">
            <a:xfrm>
              <a:off x="876300" y="3321050"/>
              <a:ext cx="6515100" cy="301625"/>
            </a:xfrm>
            <a:custGeom>
              <a:avLst/>
              <a:gdLst>
                <a:gd name="connsiteX0" fmla="*/ 0 w 6515100"/>
                <a:gd name="connsiteY0" fmla="*/ 279400 h 301625"/>
                <a:gd name="connsiteX1" fmla="*/ 895350 w 6515100"/>
                <a:gd name="connsiteY1" fmla="*/ 260350 h 301625"/>
                <a:gd name="connsiteX2" fmla="*/ 1352550 w 6515100"/>
                <a:gd name="connsiteY2" fmla="*/ 260350 h 301625"/>
                <a:gd name="connsiteX3" fmla="*/ 1866900 w 6515100"/>
                <a:gd name="connsiteY3" fmla="*/ 298450 h 301625"/>
                <a:gd name="connsiteX4" fmla="*/ 2552700 w 6515100"/>
                <a:gd name="connsiteY4" fmla="*/ 279400 h 301625"/>
                <a:gd name="connsiteX5" fmla="*/ 3086100 w 6515100"/>
                <a:gd name="connsiteY5" fmla="*/ 260350 h 301625"/>
                <a:gd name="connsiteX6" fmla="*/ 3733800 w 6515100"/>
                <a:gd name="connsiteY6" fmla="*/ 165100 h 301625"/>
                <a:gd name="connsiteX7" fmla="*/ 4171950 w 6515100"/>
                <a:gd name="connsiteY7" fmla="*/ 69850 h 301625"/>
                <a:gd name="connsiteX8" fmla="*/ 4953000 w 6515100"/>
                <a:gd name="connsiteY8" fmla="*/ 88900 h 301625"/>
                <a:gd name="connsiteX9" fmla="*/ 5810250 w 6515100"/>
                <a:gd name="connsiteY9" fmla="*/ 12700 h 301625"/>
                <a:gd name="connsiteX10" fmla="*/ 6515100 w 6515100"/>
                <a:gd name="connsiteY10" fmla="*/ 12700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515100" h="301625">
                  <a:moveTo>
                    <a:pt x="0" y="279400"/>
                  </a:moveTo>
                  <a:lnTo>
                    <a:pt x="895350" y="260350"/>
                  </a:lnTo>
                  <a:cubicBezTo>
                    <a:pt x="1120775" y="257175"/>
                    <a:pt x="1190625" y="254000"/>
                    <a:pt x="1352550" y="260350"/>
                  </a:cubicBezTo>
                  <a:cubicBezTo>
                    <a:pt x="1514475" y="266700"/>
                    <a:pt x="1666875" y="295275"/>
                    <a:pt x="1866900" y="298450"/>
                  </a:cubicBezTo>
                  <a:cubicBezTo>
                    <a:pt x="2066925" y="301625"/>
                    <a:pt x="2552700" y="279400"/>
                    <a:pt x="2552700" y="279400"/>
                  </a:cubicBezTo>
                  <a:cubicBezTo>
                    <a:pt x="2755900" y="273050"/>
                    <a:pt x="2889250" y="279400"/>
                    <a:pt x="3086100" y="260350"/>
                  </a:cubicBezTo>
                  <a:cubicBezTo>
                    <a:pt x="3282950" y="241300"/>
                    <a:pt x="3552825" y="196850"/>
                    <a:pt x="3733800" y="165100"/>
                  </a:cubicBezTo>
                  <a:cubicBezTo>
                    <a:pt x="3914775" y="133350"/>
                    <a:pt x="3968750" y="82550"/>
                    <a:pt x="4171950" y="69850"/>
                  </a:cubicBezTo>
                  <a:cubicBezTo>
                    <a:pt x="4375150" y="57150"/>
                    <a:pt x="4679950" y="98425"/>
                    <a:pt x="4953000" y="88900"/>
                  </a:cubicBezTo>
                  <a:cubicBezTo>
                    <a:pt x="5226050" y="79375"/>
                    <a:pt x="5549900" y="25400"/>
                    <a:pt x="5810250" y="12700"/>
                  </a:cubicBezTo>
                  <a:cubicBezTo>
                    <a:pt x="6070600" y="0"/>
                    <a:pt x="6292850" y="6350"/>
                    <a:pt x="6515100" y="12700"/>
                  </a:cubicBezTo>
                </a:path>
              </a:pathLst>
            </a:custGeom>
            <a:noFill/>
            <a:ln w="38100" cap="flat" cmpd="sng" algn="ctr">
              <a:solidFill>
                <a:srgbClr val="FF0000"/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7335076" y="3168097"/>
              <a:ext cx="1987826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latin typeface="Comic Sans MS" pitchFamily="66" charset="0"/>
                </a:rPr>
                <a:t>PSSB</a:t>
              </a:r>
            </a:p>
            <a:p>
              <a:r>
                <a:rPr lang="en-US" sz="1100" b="1" dirty="0" smtClean="0">
                  <a:latin typeface="Comic Sans MS" pitchFamily="66" charset="0"/>
                </a:rPr>
                <a:t>   A Parasequence Set </a:t>
              </a:r>
            </a:p>
            <a:p>
              <a:r>
                <a:rPr lang="en-US" sz="1100" b="1" dirty="0" smtClean="0">
                  <a:latin typeface="Comic Sans MS" pitchFamily="66" charset="0"/>
                </a:rPr>
                <a:t>   Boundary</a:t>
              </a:r>
              <a:endParaRPr lang="en-US" sz="1100" b="1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spect="1" noChangeArrowheads="1"/>
          </p:cNvSpPr>
          <p:nvPr/>
        </p:nvSpPr>
        <p:spPr bwMode="auto">
          <a:xfrm>
            <a:off x="1046164" y="960438"/>
            <a:ext cx="7000875" cy="5250656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70" name="Freeform 84" descr="40%"/>
          <p:cNvSpPr>
            <a:spLocks noChangeAspect="1"/>
          </p:cNvSpPr>
          <p:nvPr/>
        </p:nvSpPr>
        <p:spPr bwMode="auto">
          <a:xfrm>
            <a:off x="1620786" y="2190436"/>
            <a:ext cx="232424" cy="344749"/>
          </a:xfrm>
          <a:custGeom>
            <a:avLst/>
            <a:gdLst>
              <a:gd name="T0" fmla="*/ 44 w 184"/>
              <a:gd name="T1" fmla="*/ 0 h 404"/>
              <a:gd name="T2" fmla="*/ 20 w 184"/>
              <a:gd name="T3" fmla="*/ 52 h 404"/>
              <a:gd name="T4" fmla="*/ 12 w 184"/>
              <a:gd name="T5" fmla="*/ 100 h 404"/>
              <a:gd name="T6" fmla="*/ 24 w 184"/>
              <a:gd name="T7" fmla="*/ 172 h 404"/>
              <a:gd name="T8" fmla="*/ 4 w 184"/>
              <a:gd name="T9" fmla="*/ 212 h 404"/>
              <a:gd name="T10" fmla="*/ 8 w 184"/>
              <a:gd name="T11" fmla="*/ 252 h 404"/>
              <a:gd name="T12" fmla="*/ 0 w 184"/>
              <a:gd name="T13" fmla="*/ 296 h 404"/>
              <a:gd name="T14" fmla="*/ 12 w 184"/>
              <a:gd name="T15" fmla="*/ 332 h 404"/>
              <a:gd name="T16" fmla="*/ 12 w 184"/>
              <a:gd name="T17" fmla="*/ 364 h 404"/>
              <a:gd name="T18" fmla="*/ 20 w 184"/>
              <a:gd name="T19" fmla="*/ 404 h 404"/>
              <a:gd name="T20" fmla="*/ 184 w 184"/>
              <a:gd name="T21" fmla="*/ 404 h 404"/>
              <a:gd name="T22" fmla="*/ 184 w 184"/>
              <a:gd name="T23" fmla="*/ 12 h 40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84"/>
              <a:gd name="T37" fmla="*/ 0 h 404"/>
              <a:gd name="T38" fmla="*/ 184 w 184"/>
              <a:gd name="T39" fmla="*/ 404 h 40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84" h="404">
                <a:moveTo>
                  <a:pt x="44" y="0"/>
                </a:moveTo>
                <a:lnTo>
                  <a:pt x="20" y="52"/>
                </a:lnTo>
                <a:lnTo>
                  <a:pt x="12" y="100"/>
                </a:lnTo>
                <a:lnTo>
                  <a:pt x="24" y="172"/>
                </a:lnTo>
                <a:lnTo>
                  <a:pt x="4" y="212"/>
                </a:lnTo>
                <a:lnTo>
                  <a:pt x="8" y="252"/>
                </a:lnTo>
                <a:lnTo>
                  <a:pt x="0" y="296"/>
                </a:lnTo>
                <a:lnTo>
                  <a:pt x="12" y="332"/>
                </a:lnTo>
                <a:lnTo>
                  <a:pt x="12" y="364"/>
                </a:lnTo>
                <a:lnTo>
                  <a:pt x="20" y="404"/>
                </a:lnTo>
                <a:lnTo>
                  <a:pt x="184" y="404"/>
                </a:lnTo>
                <a:lnTo>
                  <a:pt x="184" y="12"/>
                </a:lnTo>
              </a:path>
            </a:pathLst>
          </a:custGeom>
          <a:pattFill prst="pct40">
            <a:fgClr>
              <a:schemeClr val="tx1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1" name="Freeform 8" descr="Large confetti"/>
          <p:cNvSpPr>
            <a:spLocks noChangeAspect="1"/>
          </p:cNvSpPr>
          <p:nvPr/>
        </p:nvSpPr>
        <p:spPr bwMode="auto">
          <a:xfrm>
            <a:off x="1655371" y="2535185"/>
            <a:ext cx="193402" cy="137273"/>
          </a:xfrm>
          <a:custGeom>
            <a:avLst/>
            <a:gdLst>
              <a:gd name="T0" fmla="*/ 12 w 132"/>
              <a:gd name="T1" fmla="*/ 0 h 116"/>
              <a:gd name="T2" fmla="*/ 12 w 132"/>
              <a:gd name="T3" fmla="*/ 36 h 116"/>
              <a:gd name="T4" fmla="*/ 12 w 132"/>
              <a:gd name="T5" fmla="*/ 60 h 116"/>
              <a:gd name="T6" fmla="*/ 12 w 132"/>
              <a:gd name="T7" fmla="*/ 84 h 116"/>
              <a:gd name="T8" fmla="*/ 0 w 132"/>
              <a:gd name="T9" fmla="*/ 116 h 116"/>
              <a:gd name="T10" fmla="*/ 132 w 132"/>
              <a:gd name="T11" fmla="*/ 116 h 116"/>
              <a:gd name="T12" fmla="*/ 132 w 132"/>
              <a:gd name="T13" fmla="*/ 4 h 1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2"/>
              <a:gd name="T22" fmla="*/ 0 h 116"/>
              <a:gd name="T23" fmla="*/ 132 w 132"/>
              <a:gd name="T24" fmla="*/ 116 h 11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2" h="116">
                <a:moveTo>
                  <a:pt x="12" y="0"/>
                </a:moveTo>
                <a:lnTo>
                  <a:pt x="12" y="36"/>
                </a:lnTo>
                <a:lnTo>
                  <a:pt x="12" y="60"/>
                </a:lnTo>
                <a:lnTo>
                  <a:pt x="12" y="84"/>
                </a:lnTo>
                <a:lnTo>
                  <a:pt x="0" y="116"/>
                </a:lnTo>
                <a:lnTo>
                  <a:pt x="132" y="116"/>
                </a:lnTo>
                <a:lnTo>
                  <a:pt x="132" y="4"/>
                </a:lnTo>
              </a:path>
            </a:pathLst>
          </a:custGeom>
          <a:pattFill prst="lgConfetti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2" name="Freeform 85" descr="20%"/>
          <p:cNvSpPr>
            <a:spLocks noChangeAspect="1"/>
          </p:cNvSpPr>
          <p:nvPr/>
        </p:nvSpPr>
        <p:spPr bwMode="auto">
          <a:xfrm>
            <a:off x="1639294" y="2686323"/>
            <a:ext cx="213916" cy="102095"/>
          </a:xfrm>
          <a:custGeom>
            <a:avLst/>
            <a:gdLst>
              <a:gd name="T0" fmla="*/ 4 w 176"/>
              <a:gd name="T1" fmla="*/ 0 h 84"/>
              <a:gd name="T2" fmla="*/ 0 w 176"/>
              <a:gd name="T3" fmla="*/ 32 h 84"/>
              <a:gd name="T4" fmla="*/ 20 w 176"/>
              <a:gd name="T5" fmla="*/ 60 h 84"/>
              <a:gd name="T6" fmla="*/ 32 w 176"/>
              <a:gd name="T7" fmla="*/ 84 h 84"/>
              <a:gd name="T8" fmla="*/ 176 w 176"/>
              <a:gd name="T9" fmla="*/ 84 h 84"/>
              <a:gd name="T10" fmla="*/ 176 w 176"/>
              <a:gd name="T11" fmla="*/ 8 h 8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76"/>
              <a:gd name="T19" fmla="*/ 0 h 84"/>
              <a:gd name="T20" fmla="*/ 176 w 176"/>
              <a:gd name="T21" fmla="*/ 84 h 8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76" h="84">
                <a:moveTo>
                  <a:pt x="4" y="0"/>
                </a:moveTo>
                <a:lnTo>
                  <a:pt x="0" y="32"/>
                </a:lnTo>
                <a:lnTo>
                  <a:pt x="20" y="60"/>
                </a:lnTo>
                <a:lnTo>
                  <a:pt x="32" y="84"/>
                </a:lnTo>
                <a:lnTo>
                  <a:pt x="176" y="84"/>
                </a:lnTo>
                <a:lnTo>
                  <a:pt x="176" y="8"/>
                </a:lnTo>
              </a:path>
            </a:pathLst>
          </a:custGeom>
          <a:pattFill prst="pct20">
            <a:fgClr>
              <a:schemeClr val="tx1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3" name="Freeform 93"/>
          <p:cNvSpPr>
            <a:spLocks noChangeAspect="1"/>
          </p:cNvSpPr>
          <p:nvPr/>
        </p:nvSpPr>
        <p:spPr bwMode="auto">
          <a:xfrm>
            <a:off x="1554214" y="2652292"/>
            <a:ext cx="431478" cy="42539"/>
          </a:xfrm>
          <a:custGeom>
            <a:avLst/>
            <a:gdLst>
              <a:gd name="T0" fmla="*/ 0 w 820"/>
              <a:gd name="T1" fmla="*/ 0 h 144"/>
              <a:gd name="T2" fmla="*/ 13 w 820"/>
              <a:gd name="T3" fmla="*/ 2 h 144"/>
              <a:gd name="T4" fmla="*/ 24 w 820"/>
              <a:gd name="T5" fmla="*/ 0 h 144"/>
              <a:gd name="T6" fmla="*/ 35 w 820"/>
              <a:gd name="T7" fmla="*/ 2 h 144"/>
              <a:gd name="T8" fmla="*/ 45 w 820"/>
              <a:gd name="T9" fmla="*/ 0 h 144"/>
              <a:gd name="T10" fmla="*/ 55 w 820"/>
              <a:gd name="T11" fmla="*/ 2 h 144"/>
              <a:gd name="T12" fmla="*/ 67 w 820"/>
              <a:gd name="T13" fmla="*/ 0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" name="Freeform 94"/>
          <p:cNvSpPr>
            <a:spLocks noChangeAspect="1"/>
          </p:cNvSpPr>
          <p:nvPr/>
        </p:nvSpPr>
        <p:spPr bwMode="auto">
          <a:xfrm>
            <a:off x="1554214" y="2166127"/>
            <a:ext cx="431478" cy="42539"/>
          </a:xfrm>
          <a:custGeom>
            <a:avLst/>
            <a:gdLst>
              <a:gd name="T0" fmla="*/ 0 w 820"/>
              <a:gd name="T1" fmla="*/ 0 h 144"/>
              <a:gd name="T2" fmla="*/ 13 w 820"/>
              <a:gd name="T3" fmla="*/ 2 h 144"/>
              <a:gd name="T4" fmla="*/ 24 w 820"/>
              <a:gd name="T5" fmla="*/ 0 h 144"/>
              <a:gd name="T6" fmla="*/ 35 w 820"/>
              <a:gd name="T7" fmla="*/ 2 h 144"/>
              <a:gd name="T8" fmla="*/ 45 w 820"/>
              <a:gd name="T9" fmla="*/ 0 h 144"/>
              <a:gd name="T10" fmla="*/ 55 w 820"/>
              <a:gd name="T11" fmla="*/ 2 h 144"/>
              <a:gd name="T12" fmla="*/ 67 w 820"/>
              <a:gd name="T13" fmla="*/ 0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5" name="Freeform 88" descr="40%"/>
          <p:cNvSpPr>
            <a:spLocks noChangeAspect="1"/>
          </p:cNvSpPr>
          <p:nvPr/>
        </p:nvSpPr>
        <p:spPr bwMode="auto">
          <a:xfrm>
            <a:off x="2877543" y="2170989"/>
            <a:ext cx="205681" cy="510473"/>
          </a:xfrm>
          <a:custGeom>
            <a:avLst/>
            <a:gdLst>
              <a:gd name="T0" fmla="*/ 36 w 184"/>
              <a:gd name="T1" fmla="*/ 0 h 420"/>
              <a:gd name="T2" fmla="*/ 0 w 184"/>
              <a:gd name="T3" fmla="*/ 44 h 420"/>
              <a:gd name="T4" fmla="*/ 12 w 184"/>
              <a:gd name="T5" fmla="*/ 68 h 420"/>
              <a:gd name="T6" fmla="*/ 4 w 184"/>
              <a:gd name="T7" fmla="*/ 104 h 420"/>
              <a:gd name="T8" fmla="*/ 8 w 184"/>
              <a:gd name="T9" fmla="*/ 128 h 420"/>
              <a:gd name="T10" fmla="*/ 0 w 184"/>
              <a:gd name="T11" fmla="*/ 168 h 420"/>
              <a:gd name="T12" fmla="*/ 4 w 184"/>
              <a:gd name="T13" fmla="*/ 200 h 420"/>
              <a:gd name="T14" fmla="*/ 16 w 184"/>
              <a:gd name="T15" fmla="*/ 236 h 420"/>
              <a:gd name="T16" fmla="*/ 4 w 184"/>
              <a:gd name="T17" fmla="*/ 268 h 420"/>
              <a:gd name="T18" fmla="*/ 4 w 184"/>
              <a:gd name="T19" fmla="*/ 296 h 420"/>
              <a:gd name="T20" fmla="*/ 16 w 184"/>
              <a:gd name="T21" fmla="*/ 324 h 420"/>
              <a:gd name="T22" fmla="*/ 28 w 184"/>
              <a:gd name="T23" fmla="*/ 376 h 420"/>
              <a:gd name="T24" fmla="*/ 24 w 184"/>
              <a:gd name="T25" fmla="*/ 400 h 420"/>
              <a:gd name="T26" fmla="*/ 48 w 184"/>
              <a:gd name="T27" fmla="*/ 420 h 420"/>
              <a:gd name="T28" fmla="*/ 184 w 184"/>
              <a:gd name="T29" fmla="*/ 420 h 420"/>
              <a:gd name="T30" fmla="*/ 184 w 184"/>
              <a:gd name="T31" fmla="*/ 12 h 42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84"/>
              <a:gd name="T49" fmla="*/ 0 h 420"/>
              <a:gd name="T50" fmla="*/ 184 w 184"/>
              <a:gd name="T51" fmla="*/ 420 h 42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84" h="420">
                <a:moveTo>
                  <a:pt x="36" y="0"/>
                </a:moveTo>
                <a:lnTo>
                  <a:pt x="0" y="44"/>
                </a:lnTo>
                <a:lnTo>
                  <a:pt x="12" y="68"/>
                </a:lnTo>
                <a:lnTo>
                  <a:pt x="4" y="104"/>
                </a:lnTo>
                <a:lnTo>
                  <a:pt x="8" y="128"/>
                </a:lnTo>
                <a:lnTo>
                  <a:pt x="0" y="168"/>
                </a:lnTo>
                <a:lnTo>
                  <a:pt x="4" y="200"/>
                </a:lnTo>
                <a:lnTo>
                  <a:pt x="16" y="236"/>
                </a:lnTo>
                <a:lnTo>
                  <a:pt x="4" y="268"/>
                </a:lnTo>
                <a:lnTo>
                  <a:pt x="4" y="296"/>
                </a:lnTo>
                <a:lnTo>
                  <a:pt x="16" y="324"/>
                </a:lnTo>
                <a:lnTo>
                  <a:pt x="28" y="376"/>
                </a:lnTo>
                <a:lnTo>
                  <a:pt x="24" y="400"/>
                </a:lnTo>
                <a:lnTo>
                  <a:pt x="48" y="420"/>
                </a:lnTo>
                <a:lnTo>
                  <a:pt x="184" y="420"/>
                </a:lnTo>
                <a:lnTo>
                  <a:pt x="184" y="12"/>
                </a:lnTo>
              </a:path>
            </a:pathLst>
          </a:custGeom>
          <a:pattFill prst="pct4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6" name="Freeform 89" descr="20%"/>
          <p:cNvSpPr>
            <a:spLocks noChangeAspect="1"/>
          </p:cNvSpPr>
          <p:nvPr/>
        </p:nvSpPr>
        <p:spPr bwMode="auto">
          <a:xfrm>
            <a:off x="2927649" y="2686323"/>
            <a:ext cx="155575" cy="82648"/>
          </a:xfrm>
          <a:custGeom>
            <a:avLst/>
            <a:gdLst>
              <a:gd name="T0" fmla="*/ 0 w 128"/>
              <a:gd name="T1" fmla="*/ 0 h 68"/>
              <a:gd name="T2" fmla="*/ 0 w 128"/>
              <a:gd name="T3" fmla="*/ 28 h 68"/>
              <a:gd name="T4" fmla="*/ 24 w 128"/>
              <a:gd name="T5" fmla="*/ 68 h 68"/>
              <a:gd name="T6" fmla="*/ 128 w 128"/>
              <a:gd name="T7" fmla="*/ 68 h 68"/>
              <a:gd name="T8" fmla="*/ 128 w 128"/>
              <a:gd name="T9" fmla="*/ 4 h 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8"/>
              <a:gd name="T16" fmla="*/ 0 h 68"/>
              <a:gd name="T17" fmla="*/ 128 w 128"/>
              <a:gd name="T18" fmla="*/ 68 h 6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8" h="68">
                <a:moveTo>
                  <a:pt x="0" y="0"/>
                </a:moveTo>
                <a:lnTo>
                  <a:pt x="0" y="28"/>
                </a:lnTo>
                <a:lnTo>
                  <a:pt x="24" y="68"/>
                </a:lnTo>
                <a:lnTo>
                  <a:pt x="128" y="68"/>
                </a:lnTo>
                <a:lnTo>
                  <a:pt x="128" y="4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7" name="Freeform 95"/>
          <p:cNvSpPr>
            <a:spLocks noChangeAspect="1"/>
          </p:cNvSpPr>
          <p:nvPr/>
        </p:nvSpPr>
        <p:spPr bwMode="auto">
          <a:xfrm>
            <a:off x="2746550" y="2666877"/>
            <a:ext cx="431478" cy="42539"/>
          </a:xfrm>
          <a:custGeom>
            <a:avLst/>
            <a:gdLst>
              <a:gd name="T0" fmla="*/ 0 w 820"/>
              <a:gd name="T1" fmla="*/ 0 h 144"/>
              <a:gd name="T2" fmla="*/ 13 w 820"/>
              <a:gd name="T3" fmla="*/ 2 h 144"/>
              <a:gd name="T4" fmla="*/ 24 w 820"/>
              <a:gd name="T5" fmla="*/ 0 h 144"/>
              <a:gd name="T6" fmla="*/ 35 w 820"/>
              <a:gd name="T7" fmla="*/ 2 h 144"/>
              <a:gd name="T8" fmla="*/ 45 w 820"/>
              <a:gd name="T9" fmla="*/ 0 h 144"/>
              <a:gd name="T10" fmla="*/ 55 w 820"/>
              <a:gd name="T11" fmla="*/ 2 h 144"/>
              <a:gd name="T12" fmla="*/ 67 w 820"/>
              <a:gd name="T13" fmla="*/ 0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8" name="Freeform 96"/>
          <p:cNvSpPr>
            <a:spLocks noChangeAspect="1"/>
          </p:cNvSpPr>
          <p:nvPr/>
        </p:nvSpPr>
        <p:spPr bwMode="auto">
          <a:xfrm>
            <a:off x="2746550" y="2166127"/>
            <a:ext cx="431478" cy="42539"/>
          </a:xfrm>
          <a:custGeom>
            <a:avLst/>
            <a:gdLst>
              <a:gd name="T0" fmla="*/ 0 w 820"/>
              <a:gd name="T1" fmla="*/ 0 h 144"/>
              <a:gd name="T2" fmla="*/ 13 w 820"/>
              <a:gd name="T3" fmla="*/ 2 h 144"/>
              <a:gd name="T4" fmla="*/ 24 w 820"/>
              <a:gd name="T5" fmla="*/ 0 h 144"/>
              <a:gd name="T6" fmla="*/ 35 w 820"/>
              <a:gd name="T7" fmla="*/ 2 h 144"/>
              <a:gd name="T8" fmla="*/ 45 w 820"/>
              <a:gd name="T9" fmla="*/ 0 h 144"/>
              <a:gd name="T10" fmla="*/ 55 w 820"/>
              <a:gd name="T11" fmla="*/ 2 h 144"/>
              <a:gd name="T12" fmla="*/ 67 w 820"/>
              <a:gd name="T13" fmla="*/ 0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9" name="Freeform 8" descr="Large confetti"/>
          <p:cNvSpPr>
            <a:spLocks noChangeAspect="1"/>
          </p:cNvSpPr>
          <p:nvPr/>
        </p:nvSpPr>
        <p:spPr bwMode="auto">
          <a:xfrm>
            <a:off x="2881878" y="2559796"/>
            <a:ext cx="193402" cy="111177"/>
          </a:xfrm>
          <a:custGeom>
            <a:avLst/>
            <a:gdLst>
              <a:gd name="T0" fmla="*/ 12 w 132"/>
              <a:gd name="T1" fmla="*/ 0 h 116"/>
              <a:gd name="T2" fmla="*/ 12 w 132"/>
              <a:gd name="T3" fmla="*/ 36 h 116"/>
              <a:gd name="T4" fmla="*/ 12 w 132"/>
              <a:gd name="T5" fmla="*/ 60 h 116"/>
              <a:gd name="T6" fmla="*/ 12 w 132"/>
              <a:gd name="T7" fmla="*/ 84 h 116"/>
              <a:gd name="T8" fmla="*/ 0 w 132"/>
              <a:gd name="T9" fmla="*/ 116 h 116"/>
              <a:gd name="T10" fmla="*/ 132 w 132"/>
              <a:gd name="T11" fmla="*/ 116 h 116"/>
              <a:gd name="T12" fmla="*/ 132 w 132"/>
              <a:gd name="T13" fmla="*/ 4 h 1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2"/>
              <a:gd name="T22" fmla="*/ 0 h 116"/>
              <a:gd name="T23" fmla="*/ 132 w 132"/>
              <a:gd name="T24" fmla="*/ 116 h 11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2" h="116">
                <a:moveTo>
                  <a:pt x="12" y="0"/>
                </a:moveTo>
                <a:lnTo>
                  <a:pt x="12" y="36"/>
                </a:lnTo>
                <a:lnTo>
                  <a:pt x="12" y="60"/>
                </a:lnTo>
                <a:lnTo>
                  <a:pt x="12" y="84"/>
                </a:lnTo>
                <a:lnTo>
                  <a:pt x="0" y="116"/>
                </a:lnTo>
                <a:lnTo>
                  <a:pt x="132" y="116"/>
                </a:lnTo>
                <a:lnTo>
                  <a:pt x="132" y="4"/>
                </a:lnTo>
              </a:path>
            </a:pathLst>
          </a:custGeom>
          <a:pattFill prst="lgConfetti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0" name="Freeform 85" descr="20%"/>
          <p:cNvSpPr>
            <a:spLocks noChangeAspect="1"/>
          </p:cNvSpPr>
          <p:nvPr/>
        </p:nvSpPr>
        <p:spPr bwMode="auto">
          <a:xfrm>
            <a:off x="2866439" y="2461697"/>
            <a:ext cx="213916" cy="92860"/>
          </a:xfrm>
          <a:custGeom>
            <a:avLst/>
            <a:gdLst>
              <a:gd name="T0" fmla="*/ 4 w 176"/>
              <a:gd name="T1" fmla="*/ 0 h 84"/>
              <a:gd name="T2" fmla="*/ 0 w 176"/>
              <a:gd name="T3" fmla="*/ 32 h 84"/>
              <a:gd name="T4" fmla="*/ 20 w 176"/>
              <a:gd name="T5" fmla="*/ 60 h 84"/>
              <a:gd name="T6" fmla="*/ 32 w 176"/>
              <a:gd name="T7" fmla="*/ 84 h 84"/>
              <a:gd name="T8" fmla="*/ 176 w 176"/>
              <a:gd name="T9" fmla="*/ 84 h 84"/>
              <a:gd name="T10" fmla="*/ 176 w 176"/>
              <a:gd name="T11" fmla="*/ 8 h 8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76"/>
              <a:gd name="T19" fmla="*/ 0 h 84"/>
              <a:gd name="T20" fmla="*/ 176 w 176"/>
              <a:gd name="T21" fmla="*/ 84 h 8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76" h="84">
                <a:moveTo>
                  <a:pt x="4" y="0"/>
                </a:moveTo>
                <a:lnTo>
                  <a:pt x="0" y="32"/>
                </a:lnTo>
                <a:lnTo>
                  <a:pt x="20" y="60"/>
                </a:lnTo>
                <a:lnTo>
                  <a:pt x="32" y="84"/>
                </a:lnTo>
                <a:lnTo>
                  <a:pt x="176" y="84"/>
                </a:lnTo>
                <a:lnTo>
                  <a:pt x="176" y="8"/>
                </a:lnTo>
              </a:path>
            </a:pathLst>
          </a:custGeom>
          <a:pattFill prst="pct20">
            <a:fgClr>
              <a:schemeClr val="tx1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1" name="Freeform 8" descr="Large confetti"/>
          <p:cNvSpPr>
            <a:spLocks noChangeAspect="1"/>
          </p:cNvSpPr>
          <p:nvPr/>
        </p:nvSpPr>
        <p:spPr bwMode="auto">
          <a:xfrm>
            <a:off x="2863736" y="2356738"/>
            <a:ext cx="220128" cy="105229"/>
          </a:xfrm>
          <a:custGeom>
            <a:avLst/>
            <a:gdLst>
              <a:gd name="T0" fmla="*/ 12 w 132"/>
              <a:gd name="T1" fmla="*/ 0 h 116"/>
              <a:gd name="T2" fmla="*/ 12 w 132"/>
              <a:gd name="T3" fmla="*/ 36 h 116"/>
              <a:gd name="T4" fmla="*/ 12 w 132"/>
              <a:gd name="T5" fmla="*/ 60 h 116"/>
              <a:gd name="T6" fmla="*/ 12 w 132"/>
              <a:gd name="T7" fmla="*/ 84 h 116"/>
              <a:gd name="T8" fmla="*/ 0 w 132"/>
              <a:gd name="T9" fmla="*/ 116 h 116"/>
              <a:gd name="T10" fmla="*/ 132 w 132"/>
              <a:gd name="T11" fmla="*/ 116 h 116"/>
              <a:gd name="T12" fmla="*/ 132 w 132"/>
              <a:gd name="T13" fmla="*/ 4 h 1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2"/>
              <a:gd name="T22" fmla="*/ 0 h 116"/>
              <a:gd name="T23" fmla="*/ 132 w 132"/>
              <a:gd name="T24" fmla="*/ 116 h 11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2" h="116">
                <a:moveTo>
                  <a:pt x="12" y="0"/>
                </a:moveTo>
                <a:lnTo>
                  <a:pt x="12" y="36"/>
                </a:lnTo>
                <a:lnTo>
                  <a:pt x="12" y="60"/>
                </a:lnTo>
                <a:lnTo>
                  <a:pt x="12" y="84"/>
                </a:lnTo>
                <a:lnTo>
                  <a:pt x="0" y="116"/>
                </a:lnTo>
                <a:lnTo>
                  <a:pt x="132" y="116"/>
                </a:lnTo>
                <a:lnTo>
                  <a:pt x="132" y="4"/>
                </a:lnTo>
              </a:path>
            </a:pathLst>
          </a:custGeom>
          <a:pattFill prst="lgConfetti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2" name="Freeform 67" descr="Dashed horizontal"/>
          <p:cNvSpPr>
            <a:spLocks noChangeAspect="1"/>
          </p:cNvSpPr>
          <p:nvPr/>
        </p:nvSpPr>
        <p:spPr bwMode="auto">
          <a:xfrm>
            <a:off x="4050706" y="2710632"/>
            <a:ext cx="121543" cy="80217"/>
          </a:xfrm>
          <a:custGeom>
            <a:avLst/>
            <a:gdLst>
              <a:gd name="T0" fmla="*/ 0 w 100"/>
              <a:gd name="T1" fmla="*/ 0 h 66"/>
              <a:gd name="T2" fmla="*/ 8 w 100"/>
              <a:gd name="T3" fmla="*/ 14 h 66"/>
              <a:gd name="T4" fmla="*/ 12 w 100"/>
              <a:gd name="T5" fmla="*/ 32 h 66"/>
              <a:gd name="T6" fmla="*/ 16 w 100"/>
              <a:gd name="T7" fmla="*/ 66 h 66"/>
              <a:gd name="T8" fmla="*/ 100 w 100"/>
              <a:gd name="T9" fmla="*/ 66 h 66"/>
              <a:gd name="T10" fmla="*/ 100 w 100"/>
              <a:gd name="T11" fmla="*/ 2 h 6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0"/>
              <a:gd name="T19" fmla="*/ 0 h 66"/>
              <a:gd name="T20" fmla="*/ 100 w 100"/>
              <a:gd name="T21" fmla="*/ 66 h 6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0" h="66">
                <a:moveTo>
                  <a:pt x="0" y="0"/>
                </a:moveTo>
                <a:lnTo>
                  <a:pt x="8" y="14"/>
                </a:lnTo>
                <a:lnTo>
                  <a:pt x="12" y="32"/>
                </a:lnTo>
                <a:lnTo>
                  <a:pt x="16" y="66"/>
                </a:lnTo>
                <a:lnTo>
                  <a:pt x="100" y="66"/>
                </a:lnTo>
                <a:lnTo>
                  <a:pt x="100" y="2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3" name="Freeform 69" descr="20%"/>
          <p:cNvSpPr>
            <a:spLocks noChangeAspect="1"/>
          </p:cNvSpPr>
          <p:nvPr/>
        </p:nvSpPr>
        <p:spPr bwMode="auto">
          <a:xfrm>
            <a:off x="4007479" y="2170989"/>
            <a:ext cx="160437" cy="170158"/>
          </a:xfrm>
          <a:custGeom>
            <a:avLst/>
            <a:gdLst>
              <a:gd name="T0" fmla="*/ 44 w 132"/>
              <a:gd name="T1" fmla="*/ 0 h 140"/>
              <a:gd name="T2" fmla="*/ 0 w 132"/>
              <a:gd name="T3" fmla="*/ 16 h 140"/>
              <a:gd name="T4" fmla="*/ 4 w 132"/>
              <a:gd name="T5" fmla="*/ 48 h 140"/>
              <a:gd name="T6" fmla="*/ 16 w 132"/>
              <a:gd name="T7" fmla="*/ 80 h 140"/>
              <a:gd name="T8" fmla="*/ 12 w 132"/>
              <a:gd name="T9" fmla="*/ 120 h 140"/>
              <a:gd name="T10" fmla="*/ 36 w 132"/>
              <a:gd name="T11" fmla="*/ 140 h 140"/>
              <a:gd name="T12" fmla="*/ 132 w 132"/>
              <a:gd name="T13" fmla="*/ 140 h 140"/>
              <a:gd name="T14" fmla="*/ 132 w 132"/>
              <a:gd name="T15" fmla="*/ 0 h 14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32"/>
              <a:gd name="T25" fmla="*/ 0 h 140"/>
              <a:gd name="T26" fmla="*/ 132 w 132"/>
              <a:gd name="T27" fmla="*/ 140 h 14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32" h="140">
                <a:moveTo>
                  <a:pt x="44" y="0"/>
                </a:moveTo>
                <a:lnTo>
                  <a:pt x="0" y="16"/>
                </a:lnTo>
                <a:lnTo>
                  <a:pt x="4" y="48"/>
                </a:lnTo>
                <a:lnTo>
                  <a:pt x="16" y="80"/>
                </a:lnTo>
                <a:lnTo>
                  <a:pt x="12" y="120"/>
                </a:lnTo>
                <a:lnTo>
                  <a:pt x="36" y="140"/>
                </a:lnTo>
                <a:lnTo>
                  <a:pt x="132" y="140"/>
                </a:lnTo>
                <a:lnTo>
                  <a:pt x="132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" name="Freeform 70" descr="Dashed horizontal"/>
          <p:cNvSpPr>
            <a:spLocks noChangeAspect="1"/>
          </p:cNvSpPr>
          <p:nvPr/>
        </p:nvSpPr>
        <p:spPr bwMode="auto">
          <a:xfrm>
            <a:off x="4045844" y="2336285"/>
            <a:ext cx="126405" cy="63201"/>
          </a:xfrm>
          <a:custGeom>
            <a:avLst/>
            <a:gdLst>
              <a:gd name="T0" fmla="*/ 12 w 104"/>
              <a:gd name="T1" fmla="*/ 4 h 52"/>
              <a:gd name="T2" fmla="*/ 0 w 104"/>
              <a:gd name="T3" fmla="*/ 52 h 52"/>
              <a:gd name="T4" fmla="*/ 104 w 104"/>
              <a:gd name="T5" fmla="*/ 52 h 52"/>
              <a:gd name="T6" fmla="*/ 104 w 104"/>
              <a:gd name="T7" fmla="*/ 0 h 52"/>
              <a:gd name="T8" fmla="*/ 0 60000 65536"/>
              <a:gd name="T9" fmla="*/ 0 60000 65536"/>
              <a:gd name="T10" fmla="*/ 0 60000 65536"/>
              <a:gd name="T11" fmla="*/ 0 60000 65536"/>
              <a:gd name="T12" fmla="*/ 0 w 104"/>
              <a:gd name="T13" fmla="*/ 0 h 52"/>
              <a:gd name="T14" fmla="*/ 104 w 104"/>
              <a:gd name="T15" fmla="*/ 52 h 5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4" h="52">
                <a:moveTo>
                  <a:pt x="12" y="4"/>
                </a:moveTo>
                <a:lnTo>
                  <a:pt x="0" y="52"/>
                </a:lnTo>
                <a:lnTo>
                  <a:pt x="104" y="52"/>
                </a:lnTo>
                <a:lnTo>
                  <a:pt x="104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" name="Freeform 71" descr="20%"/>
          <p:cNvSpPr>
            <a:spLocks noChangeAspect="1"/>
          </p:cNvSpPr>
          <p:nvPr/>
        </p:nvSpPr>
        <p:spPr bwMode="auto">
          <a:xfrm>
            <a:off x="3992366" y="2399486"/>
            <a:ext cx="179884" cy="213912"/>
          </a:xfrm>
          <a:custGeom>
            <a:avLst/>
            <a:gdLst>
              <a:gd name="T0" fmla="*/ 40 w 148"/>
              <a:gd name="T1" fmla="*/ 0 h 176"/>
              <a:gd name="T2" fmla="*/ 12 w 148"/>
              <a:gd name="T3" fmla="*/ 8 h 176"/>
              <a:gd name="T4" fmla="*/ 12 w 148"/>
              <a:gd name="T5" fmla="*/ 36 h 176"/>
              <a:gd name="T6" fmla="*/ 0 w 148"/>
              <a:gd name="T7" fmla="*/ 60 h 176"/>
              <a:gd name="T8" fmla="*/ 20 w 148"/>
              <a:gd name="T9" fmla="*/ 88 h 176"/>
              <a:gd name="T10" fmla="*/ 20 w 148"/>
              <a:gd name="T11" fmla="*/ 112 h 176"/>
              <a:gd name="T12" fmla="*/ 16 w 148"/>
              <a:gd name="T13" fmla="*/ 164 h 176"/>
              <a:gd name="T14" fmla="*/ 148 w 148"/>
              <a:gd name="T15" fmla="*/ 176 h 176"/>
              <a:gd name="T16" fmla="*/ 148 w 148"/>
              <a:gd name="T17" fmla="*/ 0 h 17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48"/>
              <a:gd name="T28" fmla="*/ 0 h 176"/>
              <a:gd name="T29" fmla="*/ 148 w 148"/>
              <a:gd name="T30" fmla="*/ 176 h 17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48" h="176">
                <a:moveTo>
                  <a:pt x="40" y="0"/>
                </a:moveTo>
                <a:lnTo>
                  <a:pt x="12" y="8"/>
                </a:lnTo>
                <a:lnTo>
                  <a:pt x="12" y="36"/>
                </a:lnTo>
                <a:lnTo>
                  <a:pt x="0" y="60"/>
                </a:lnTo>
                <a:lnTo>
                  <a:pt x="20" y="88"/>
                </a:lnTo>
                <a:lnTo>
                  <a:pt x="20" y="112"/>
                </a:lnTo>
                <a:lnTo>
                  <a:pt x="16" y="164"/>
                </a:lnTo>
                <a:lnTo>
                  <a:pt x="148" y="176"/>
                </a:lnTo>
                <a:lnTo>
                  <a:pt x="148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6" name="Freeform 72" descr="Dashed horizontal"/>
          <p:cNvSpPr>
            <a:spLocks noChangeAspect="1"/>
          </p:cNvSpPr>
          <p:nvPr/>
        </p:nvSpPr>
        <p:spPr bwMode="auto">
          <a:xfrm>
            <a:off x="4040983" y="2608537"/>
            <a:ext cx="131266" cy="43755"/>
          </a:xfrm>
          <a:custGeom>
            <a:avLst/>
            <a:gdLst>
              <a:gd name="T0" fmla="*/ 0 w 108"/>
              <a:gd name="T1" fmla="*/ 0 h 36"/>
              <a:gd name="T2" fmla="*/ 4 w 108"/>
              <a:gd name="T3" fmla="*/ 32 h 36"/>
              <a:gd name="T4" fmla="*/ 108 w 108"/>
              <a:gd name="T5" fmla="*/ 36 h 36"/>
              <a:gd name="T6" fmla="*/ 108 w 108"/>
              <a:gd name="T7" fmla="*/ 4 h 36"/>
              <a:gd name="T8" fmla="*/ 0 60000 65536"/>
              <a:gd name="T9" fmla="*/ 0 60000 65536"/>
              <a:gd name="T10" fmla="*/ 0 60000 65536"/>
              <a:gd name="T11" fmla="*/ 0 60000 65536"/>
              <a:gd name="T12" fmla="*/ 0 w 108"/>
              <a:gd name="T13" fmla="*/ 0 h 36"/>
              <a:gd name="T14" fmla="*/ 108 w 108"/>
              <a:gd name="T15" fmla="*/ 36 h 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8" h="36">
                <a:moveTo>
                  <a:pt x="0" y="0"/>
                </a:moveTo>
                <a:lnTo>
                  <a:pt x="4" y="32"/>
                </a:lnTo>
                <a:lnTo>
                  <a:pt x="108" y="36"/>
                </a:lnTo>
                <a:lnTo>
                  <a:pt x="108" y="4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7" name="Freeform 73" descr="20%"/>
          <p:cNvSpPr>
            <a:spLocks noChangeAspect="1"/>
          </p:cNvSpPr>
          <p:nvPr/>
        </p:nvSpPr>
        <p:spPr bwMode="auto">
          <a:xfrm>
            <a:off x="4040983" y="2647430"/>
            <a:ext cx="131266" cy="63201"/>
          </a:xfrm>
          <a:custGeom>
            <a:avLst/>
            <a:gdLst>
              <a:gd name="T0" fmla="*/ 0 w 108"/>
              <a:gd name="T1" fmla="*/ 0 h 52"/>
              <a:gd name="T2" fmla="*/ 0 w 108"/>
              <a:gd name="T3" fmla="*/ 28 h 52"/>
              <a:gd name="T4" fmla="*/ 4 w 108"/>
              <a:gd name="T5" fmla="*/ 52 h 52"/>
              <a:gd name="T6" fmla="*/ 108 w 108"/>
              <a:gd name="T7" fmla="*/ 52 h 52"/>
              <a:gd name="T8" fmla="*/ 108 w 108"/>
              <a:gd name="T9" fmla="*/ 8 h 5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8"/>
              <a:gd name="T16" fmla="*/ 0 h 52"/>
              <a:gd name="T17" fmla="*/ 108 w 108"/>
              <a:gd name="T18" fmla="*/ 52 h 5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8" h="52">
                <a:moveTo>
                  <a:pt x="0" y="0"/>
                </a:moveTo>
                <a:lnTo>
                  <a:pt x="0" y="28"/>
                </a:lnTo>
                <a:lnTo>
                  <a:pt x="4" y="52"/>
                </a:lnTo>
                <a:lnTo>
                  <a:pt x="108" y="52"/>
                </a:lnTo>
                <a:lnTo>
                  <a:pt x="108" y="8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8" name="Freeform 74" descr="20%"/>
          <p:cNvSpPr>
            <a:spLocks noChangeAspect="1"/>
          </p:cNvSpPr>
          <p:nvPr/>
        </p:nvSpPr>
        <p:spPr bwMode="auto">
          <a:xfrm>
            <a:off x="4031259" y="2788418"/>
            <a:ext cx="140990" cy="85079"/>
          </a:xfrm>
          <a:custGeom>
            <a:avLst/>
            <a:gdLst>
              <a:gd name="T0" fmla="*/ 30 w 116"/>
              <a:gd name="T1" fmla="*/ 0 h 70"/>
              <a:gd name="T2" fmla="*/ 8 w 116"/>
              <a:gd name="T3" fmla="*/ 0 h 70"/>
              <a:gd name="T4" fmla="*/ 0 w 116"/>
              <a:gd name="T5" fmla="*/ 10 h 70"/>
              <a:gd name="T6" fmla="*/ 6 w 116"/>
              <a:gd name="T7" fmla="*/ 24 h 70"/>
              <a:gd name="T8" fmla="*/ 20 w 116"/>
              <a:gd name="T9" fmla="*/ 32 h 70"/>
              <a:gd name="T10" fmla="*/ 20 w 116"/>
              <a:gd name="T11" fmla="*/ 44 h 70"/>
              <a:gd name="T12" fmla="*/ 24 w 116"/>
              <a:gd name="T13" fmla="*/ 64 h 70"/>
              <a:gd name="T14" fmla="*/ 34 w 116"/>
              <a:gd name="T15" fmla="*/ 70 h 70"/>
              <a:gd name="T16" fmla="*/ 116 w 116"/>
              <a:gd name="T17" fmla="*/ 70 h 70"/>
              <a:gd name="T18" fmla="*/ 116 w 116"/>
              <a:gd name="T19" fmla="*/ 4 h 7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16"/>
              <a:gd name="T31" fmla="*/ 0 h 70"/>
              <a:gd name="T32" fmla="*/ 116 w 116"/>
              <a:gd name="T33" fmla="*/ 70 h 7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16" h="70">
                <a:moveTo>
                  <a:pt x="30" y="0"/>
                </a:moveTo>
                <a:lnTo>
                  <a:pt x="8" y="0"/>
                </a:lnTo>
                <a:lnTo>
                  <a:pt x="0" y="10"/>
                </a:lnTo>
                <a:lnTo>
                  <a:pt x="6" y="24"/>
                </a:lnTo>
                <a:lnTo>
                  <a:pt x="20" y="32"/>
                </a:lnTo>
                <a:lnTo>
                  <a:pt x="20" y="44"/>
                </a:lnTo>
                <a:lnTo>
                  <a:pt x="24" y="64"/>
                </a:lnTo>
                <a:lnTo>
                  <a:pt x="34" y="70"/>
                </a:lnTo>
                <a:lnTo>
                  <a:pt x="116" y="70"/>
                </a:lnTo>
                <a:lnTo>
                  <a:pt x="116" y="4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9" name="Freeform 8" descr="Large confetti"/>
          <p:cNvSpPr>
            <a:spLocks noChangeAspect="1"/>
          </p:cNvSpPr>
          <p:nvPr/>
        </p:nvSpPr>
        <p:spPr bwMode="auto">
          <a:xfrm>
            <a:off x="3996347" y="2172828"/>
            <a:ext cx="220128" cy="98004"/>
          </a:xfrm>
          <a:custGeom>
            <a:avLst/>
            <a:gdLst>
              <a:gd name="T0" fmla="*/ 12 w 132"/>
              <a:gd name="T1" fmla="*/ 0 h 116"/>
              <a:gd name="T2" fmla="*/ 12 w 132"/>
              <a:gd name="T3" fmla="*/ 36 h 116"/>
              <a:gd name="T4" fmla="*/ 12 w 132"/>
              <a:gd name="T5" fmla="*/ 60 h 116"/>
              <a:gd name="T6" fmla="*/ 12 w 132"/>
              <a:gd name="T7" fmla="*/ 84 h 116"/>
              <a:gd name="T8" fmla="*/ 0 w 132"/>
              <a:gd name="T9" fmla="*/ 116 h 116"/>
              <a:gd name="T10" fmla="*/ 132 w 132"/>
              <a:gd name="T11" fmla="*/ 116 h 116"/>
              <a:gd name="T12" fmla="*/ 132 w 132"/>
              <a:gd name="T13" fmla="*/ 4 h 1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2"/>
              <a:gd name="T22" fmla="*/ 0 h 116"/>
              <a:gd name="T23" fmla="*/ 132 w 132"/>
              <a:gd name="T24" fmla="*/ 116 h 11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2" h="116">
                <a:moveTo>
                  <a:pt x="12" y="0"/>
                </a:moveTo>
                <a:lnTo>
                  <a:pt x="12" y="36"/>
                </a:lnTo>
                <a:lnTo>
                  <a:pt x="12" y="60"/>
                </a:lnTo>
                <a:lnTo>
                  <a:pt x="12" y="84"/>
                </a:lnTo>
                <a:lnTo>
                  <a:pt x="0" y="116"/>
                </a:lnTo>
                <a:lnTo>
                  <a:pt x="132" y="116"/>
                </a:lnTo>
                <a:lnTo>
                  <a:pt x="132" y="4"/>
                </a:lnTo>
              </a:path>
            </a:pathLst>
          </a:custGeom>
          <a:pattFill prst="lgConfetti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0" name="Freeform 97"/>
          <p:cNvSpPr>
            <a:spLocks noChangeAspect="1"/>
          </p:cNvSpPr>
          <p:nvPr/>
        </p:nvSpPr>
        <p:spPr bwMode="auto">
          <a:xfrm>
            <a:off x="3855022" y="2157459"/>
            <a:ext cx="431478" cy="42539"/>
          </a:xfrm>
          <a:custGeom>
            <a:avLst/>
            <a:gdLst>
              <a:gd name="T0" fmla="*/ 0 w 820"/>
              <a:gd name="T1" fmla="*/ 0 h 144"/>
              <a:gd name="T2" fmla="*/ 13 w 820"/>
              <a:gd name="T3" fmla="*/ 2 h 144"/>
              <a:gd name="T4" fmla="*/ 24 w 820"/>
              <a:gd name="T5" fmla="*/ 0 h 144"/>
              <a:gd name="T6" fmla="*/ 35 w 820"/>
              <a:gd name="T7" fmla="*/ 2 h 144"/>
              <a:gd name="T8" fmla="*/ 45 w 820"/>
              <a:gd name="T9" fmla="*/ 0 h 144"/>
              <a:gd name="T10" fmla="*/ 55 w 820"/>
              <a:gd name="T11" fmla="*/ 2 h 144"/>
              <a:gd name="T12" fmla="*/ 67 w 820"/>
              <a:gd name="T13" fmla="*/ 0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1" name="Freeform 161"/>
          <p:cNvSpPr>
            <a:spLocks noChangeAspect="1"/>
          </p:cNvSpPr>
          <p:nvPr/>
        </p:nvSpPr>
        <p:spPr bwMode="auto">
          <a:xfrm>
            <a:off x="4055568" y="2214744"/>
            <a:ext cx="111820" cy="170158"/>
          </a:xfrm>
          <a:custGeom>
            <a:avLst/>
            <a:gdLst>
              <a:gd name="T0" fmla="*/ 0 w 80"/>
              <a:gd name="T1" fmla="*/ 0 h 712"/>
              <a:gd name="T2" fmla="*/ 72 w 80"/>
              <a:gd name="T3" fmla="*/ 1 h 712"/>
              <a:gd name="T4" fmla="*/ 122 w 80"/>
              <a:gd name="T5" fmla="*/ 6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92" name="Freeform 8" descr="Large confetti"/>
          <p:cNvSpPr>
            <a:spLocks noChangeAspect="1"/>
          </p:cNvSpPr>
          <p:nvPr/>
        </p:nvSpPr>
        <p:spPr bwMode="auto">
          <a:xfrm flipV="1">
            <a:off x="1613831" y="2424214"/>
            <a:ext cx="238185" cy="113861"/>
          </a:xfrm>
          <a:custGeom>
            <a:avLst/>
            <a:gdLst>
              <a:gd name="T0" fmla="*/ 12 w 132"/>
              <a:gd name="T1" fmla="*/ 0 h 116"/>
              <a:gd name="T2" fmla="*/ 12 w 132"/>
              <a:gd name="T3" fmla="*/ 36 h 116"/>
              <a:gd name="T4" fmla="*/ 12 w 132"/>
              <a:gd name="T5" fmla="*/ 60 h 116"/>
              <a:gd name="T6" fmla="*/ 12 w 132"/>
              <a:gd name="T7" fmla="*/ 84 h 116"/>
              <a:gd name="T8" fmla="*/ 0 w 132"/>
              <a:gd name="T9" fmla="*/ 116 h 116"/>
              <a:gd name="T10" fmla="*/ 132 w 132"/>
              <a:gd name="T11" fmla="*/ 116 h 116"/>
              <a:gd name="T12" fmla="*/ 132 w 132"/>
              <a:gd name="T13" fmla="*/ 4 h 1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2"/>
              <a:gd name="T22" fmla="*/ 0 h 116"/>
              <a:gd name="T23" fmla="*/ 132 w 132"/>
              <a:gd name="T24" fmla="*/ 116 h 11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2" h="116">
                <a:moveTo>
                  <a:pt x="12" y="0"/>
                </a:moveTo>
                <a:lnTo>
                  <a:pt x="12" y="36"/>
                </a:lnTo>
                <a:lnTo>
                  <a:pt x="12" y="60"/>
                </a:lnTo>
                <a:lnTo>
                  <a:pt x="12" y="84"/>
                </a:lnTo>
                <a:lnTo>
                  <a:pt x="0" y="116"/>
                </a:lnTo>
                <a:lnTo>
                  <a:pt x="132" y="116"/>
                </a:lnTo>
                <a:lnTo>
                  <a:pt x="132" y="4"/>
                </a:lnTo>
              </a:path>
            </a:pathLst>
          </a:custGeom>
          <a:pattFill prst="lgConfetti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cxnSp>
        <p:nvCxnSpPr>
          <p:cNvPr id="193" name="Straight Connector 192"/>
          <p:cNvCxnSpPr>
            <a:endCxn id="170" idx="10"/>
          </p:cNvCxnSpPr>
          <p:nvPr/>
        </p:nvCxnSpPr>
        <p:spPr bwMode="auto">
          <a:xfrm flipV="1">
            <a:off x="1634916" y="2535185"/>
            <a:ext cx="218294" cy="103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4" name="Freeform 160"/>
          <p:cNvSpPr>
            <a:spLocks noChangeAspect="1"/>
          </p:cNvSpPr>
          <p:nvPr/>
        </p:nvSpPr>
        <p:spPr bwMode="auto">
          <a:xfrm>
            <a:off x="2897938" y="2227049"/>
            <a:ext cx="156489" cy="314406"/>
          </a:xfrm>
          <a:custGeom>
            <a:avLst/>
            <a:gdLst>
              <a:gd name="T0" fmla="*/ 0 w 80"/>
              <a:gd name="T1" fmla="*/ 0 h 712"/>
              <a:gd name="T2" fmla="*/ 72 w 80"/>
              <a:gd name="T3" fmla="*/ 3 h 712"/>
              <a:gd name="T4" fmla="*/ 122 w 80"/>
              <a:gd name="T5" fmla="*/ 12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5" name="Title 16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Individual Parasequences</a:t>
            </a:r>
            <a:endParaRPr lang="en-US" dirty="0"/>
          </a:p>
        </p:txBody>
      </p:sp>
      <p:sp>
        <p:nvSpPr>
          <p:cNvPr id="3077" name="Rectangle 3"/>
          <p:cNvSpPr>
            <a:spLocks noChangeAspect="1" noChangeArrowheads="1"/>
          </p:cNvSpPr>
          <p:nvPr/>
        </p:nvSpPr>
        <p:spPr bwMode="auto">
          <a:xfrm>
            <a:off x="5837388" y="5335985"/>
            <a:ext cx="2027337" cy="78030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8" name="Freeform 4" descr="Large confetti"/>
          <p:cNvSpPr>
            <a:spLocks noChangeAspect="1"/>
          </p:cNvSpPr>
          <p:nvPr/>
        </p:nvSpPr>
        <p:spPr bwMode="auto">
          <a:xfrm>
            <a:off x="1658741" y="3605213"/>
            <a:ext cx="194469" cy="184745"/>
          </a:xfrm>
          <a:custGeom>
            <a:avLst/>
            <a:gdLst>
              <a:gd name="T0" fmla="*/ 51 w 152"/>
              <a:gd name="T1" fmla="*/ 0 h 152"/>
              <a:gd name="T2" fmla="*/ 51 w 152"/>
              <a:gd name="T3" fmla="*/ 28 h 152"/>
              <a:gd name="T4" fmla="*/ 23 w 152"/>
              <a:gd name="T5" fmla="*/ 64 h 152"/>
              <a:gd name="T6" fmla="*/ 38 w 152"/>
              <a:gd name="T7" fmla="*/ 100 h 152"/>
              <a:gd name="T8" fmla="*/ 4 w 152"/>
              <a:gd name="T9" fmla="*/ 104 h 152"/>
              <a:gd name="T10" fmla="*/ 4 w 152"/>
              <a:gd name="T11" fmla="*/ 128 h 152"/>
              <a:gd name="T12" fmla="*/ 0 w 152"/>
              <a:gd name="T13" fmla="*/ 152 h 152"/>
              <a:gd name="T14" fmla="*/ 61 w 152"/>
              <a:gd name="T15" fmla="*/ 148 h 152"/>
              <a:gd name="T16" fmla="*/ 177 w 152"/>
              <a:gd name="T17" fmla="*/ 148 h 152"/>
              <a:gd name="T18" fmla="*/ 177 w 152"/>
              <a:gd name="T19" fmla="*/ 4 h 15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52"/>
              <a:gd name="T31" fmla="*/ 0 h 152"/>
              <a:gd name="T32" fmla="*/ 152 w 152"/>
              <a:gd name="T33" fmla="*/ 152 h 15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52" h="152">
                <a:moveTo>
                  <a:pt x="44" y="0"/>
                </a:moveTo>
                <a:lnTo>
                  <a:pt x="44" y="28"/>
                </a:lnTo>
                <a:lnTo>
                  <a:pt x="20" y="64"/>
                </a:lnTo>
                <a:lnTo>
                  <a:pt x="32" y="100"/>
                </a:lnTo>
                <a:lnTo>
                  <a:pt x="4" y="104"/>
                </a:lnTo>
                <a:lnTo>
                  <a:pt x="4" y="128"/>
                </a:lnTo>
                <a:lnTo>
                  <a:pt x="0" y="152"/>
                </a:lnTo>
                <a:lnTo>
                  <a:pt x="52" y="148"/>
                </a:lnTo>
                <a:lnTo>
                  <a:pt x="152" y="148"/>
                </a:lnTo>
                <a:lnTo>
                  <a:pt x="152" y="4"/>
                </a:lnTo>
              </a:path>
            </a:pathLst>
          </a:custGeom>
          <a:pattFill prst="lgConfetti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79" name="Freeform 5" descr="Large confetti"/>
          <p:cNvSpPr>
            <a:spLocks noChangeAspect="1"/>
          </p:cNvSpPr>
          <p:nvPr/>
        </p:nvSpPr>
        <p:spPr bwMode="auto">
          <a:xfrm>
            <a:off x="4033690" y="3595489"/>
            <a:ext cx="138559" cy="184745"/>
          </a:xfrm>
          <a:custGeom>
            <a:avLst/>
            <a:gdLst>
              <a:gd name="T0" fmla="*/ 46 w 114"/>
              <a:gd name="T1" fmla="*/ 0 h 152"/>
              <a:gd name="T2" fmla="*/ 20 w 114"/>
              <a:gd name="T3" fmla="*/ 20 h 152"/>
              <a:gd name="T4" fmla="*/ 0 w 114"/>
              <a:gd name="T5" fmla="*/ 34 h 152"/>
              <a:gd name="T6" fmla="*/ 2 w 114"/>
              <a:gd name="T7" fmla="*/ 56 h 152"/>
              <a:gd name="T8" fmla="*/ 30 w 114"/>
              <a:gd name="T9" fmla="*/ 68 h 152"/>
              <a:gd name="T10" fmla="*/ 38 w 114"/>
              <a:gd name="T11" fmla="*/ 78 h 152"/>
              <a:gd name="T12" fmla="*/ 32 w 114"/>
              <a:gd name="T13" fmla="*/ 98 h 152"/>
              <a:gd name="T14" fmla="*/ 38 w 114"/>
              <a:gd name="T15" fmla="*/ 116 h 152"/>
              <a:gd name="T16" fmla="*/ 44 w 114"/>
              <a:gd name="T17" fmla="*/ 136 h 152"/>
              <a:gd name="T18" fmla="*/ 20 w 114"/>
              <a:gd name="T19" fmla="*/ 152 h 152"/>
              <a:gd name="T20" fmla="*/ 114 w 114"/>
              <a:gd name="T21" fmla="*/ 152 h 152"/>
              <a:gd name="T22" fmla="*/ 114 w 114"/>
              <a:gd name="T23" fmla="*/ 0 h 15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14"/>
              <a:gd name="T37" fmla="*/ 0 h 152"/>
              <a:gd name="T38" fmla="*/ 114 w 114"/>
              <a:gd name="T39" fmla="*/ 152 h 15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14" h="152">
                <a:moveTo>
                  <a:pt x="46" y="0"/>
                </a:moveTo>
                <a:lnTo>
                  <a:pt x="20" y="20"/>
                </a:lnTo>
                <a:lnTo>
                  <a:pt x="0" y="34"/>
                </a:lnTo>
                <a:lnTo>
                  <a:pt x="2" y="56"/>
                </a:lnTo>
                <a:lnTo>
                  <a:pt x="30" y="68"/>
                </a:lnTo>
                <a:lnTo>
                  <a:pt x="38" y="78"/>
                </a:lnTo>
                <a:lnTo>
                  <a:pt x="32" y="98"/>
                </a:lnTo>
                <a:lnTo>
                  <a:pt x="38" y="116"/>
                </a:lnTo>
                <a:lnTo>
                  <a:pt x="44" y="136"/>
                </a:lnTo>
                <a:lnTo>
                  <a:pt x="20" y="152"/>
                </a:lnTo>
                <a:lnTo>
                  <a:pt x="114" y="152"/>
                </a:lnTo>
                <a:lnTo>
                  <a:pt x="114" y="0"/>
                </a:lnTo>
              </a:path>
            </a:pathLst>
          </a:custGeom>
          <a:pattFill prst="lgConfetti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80" name="Freeform 6" descr="Large confetti"/>
          <p:cNvSpPr>
            <a:spLocks noChangeAspect="1"/>
          </p:cNvSpPr>
          <p:nvPr/>
        </p:nvSpPr>
        <p:spPr bwMode="auto">
          <a:xfrm>
            <a:off x="2922787" y="3634383"/>
            <a:ext cx="160437" cy="140990"/>
          </a:xfrm>
          <a:custGeom>
            <a:avLst/>
            <a:gdLst>
              <a:gd name="T0" fmla="*/ 12 w 132"/>
              <a:gd name="T1" fmla="*/ 0 h 116"/>
              <a:gd name="T2" fmla="*/ 12 w 132"/>
              <a:gd name="T3" fmla="*/ 36 h 116"/>
              <a:gd name="T4" fmla="*/ 12 w 132"/>
              <a:gd name="T5" fmla="*/ 60 h 116"/>
              <a:gd name="T6" fmla="*/ 12 w 132"/>
              <a:gd name="T7" fmla="*/ 84 h 116"/>
              <a:gd name="T8" fmla="*/ 0 w 132"/>
              <a:gd name="T9" fmla="*/ 116 h 116"/>
              <a:gd name="T10" fmla="*/ 132 w 132"/>
              <a:gd name="T11" fmla="*/ 116 h 116"/>
              <a:gd name="T12" fmla="*/ 132 w 132"/>
              <a:gd name="T13" fmla="*/ 4 h 1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2"/>
              <a:gd name="T22" fmla="*/ 0 h 116"/>
              <a:gd name="T23" fmla="*/ 132 w 132"/>
              <a:gd name="T24" fmla="*/ 116 h 11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2" h="116">
                <a:moveTo>
                  <a:pt x="12" y="0"/>
                </a:moveTo>
                <a:lnTo>
                  <a:pt x="12" y="36"/>
                </a:lnTo>
                <a:lnTo>
                  <a:pt x="12" y="60"/>
                </a:lnTo>
                <a:lnTo>
                  <a:pt x="12" y="84"/>
                </a:lnTo>
                <a:lnTo>
                  <a:pt x="0" y="116"/>
                </a:lnTo>
                <a:lnTo>
                  <a:pt x="132" y="116"/>
                </a:lnTo>
                <a:lnTo>
                  <a:pt x="132" y="4"/>
                </a:lnTo>
              </a:path>
            </a:pathLst>
          </a:custGeom>
          <a:pattFill prst="lgConfetti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81" name="Freeform 7" descr="Large confetti"/>
          <p:cNvSpPr>
            <a:spLocks noChangeAspect="1"/>
          </p:cNvSpPr>
          <p:nvPr/>
        </p:nvSpPr>
        <p:spPr bwMode="auto">
          <a:xfrm>
            <a:off x="5199287" y="3472731"/>
            <a:ext cx="127620" cy="167729"/>
          </a:xfrm>
          <a:custGeom>
            <a:avLst/>
            <a:gdLst>
              <a:gd name="T0" fmla="*/ 36 w 105"/>
              <a:gd name="T1" fmla="*/ 0 h 138"/>
              <a:gd name="T2" fmla="*/ 12 w 105"/>
              <a:gd name="T3" fmla="*/ 18 h 138"/>
              <a:gd name="T4" fmla="*/ 15 w 105"/>
              <a:gd name="T5" fmla="*/ 45 h 138"/>
              <a:gd name="T6" fmla="*/ 0 w 105"/>
              <a:gd name="T7" fmla="*/ 69 h 138"/>
              <a:gd name="T8" fmla="*/ 0 w 105"/>
              <a:gd name="T9" fmla="*/ 93 h 138"/>
              <a:gd name="T10" fmla="*/ 12 w 105"/>
              <a:gd name="T11" fmla="*/ 111 h 138"/>
              <a:gd name="T12" fmla="*/ 9 w 105"/>
              <a:gd name="T13" fmla="*/ 138 h 138"/>
              <a:gd name="T14" fmla="*/ 105 w 105"/>
              <a:gd name="T15" fmla="*/ 138 h 138"/>
              <a:gd name="T16" fmla="*/ 105 w 105"/>
              <a:gd name="T17" fmla="*/ 3 h 13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05"/>
              <a:gd name="T28" fmla="*/ 0 h 138"/>
              <a:gd name="T29" fmla="*/ 105 w 105"/>
              <a:gd name="T30" fmla="*/ 138 h 13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05" h="138">
                <a:moveTo>
                  <a:pt x="36" y="0"/>
                </a:moveTo>
                <a:lnTo>
                  <a:pt x="12" y="18"/>
                </a:lnTo>
                <a:lnTo>
                  <a:pt x="15" y="45"/>
                </a:lnTo>
                <a:lnTo>
                  <a:pt x="0" y="69"/>
                </a:lnTo>
                <a:lnTo>
                  <a:pt x="0" y="93"/>
                </a:lnTo>
                <a:lnTo>
                  <a:pt x="12" y="111"/>
                </a:lnTo>
                <a:lnTo>
                  <a:pt x="9" y="138"/>
                </a:lnTo>
                <a:lnTo>
                  <a:pt x="105" y="138"/>
                </a:lnTo>
                <a:lnTo>
                  <a:pt x="105" y="3"/>
                </a:lnTo>
              </a:path>
            </a:pathLst>
          </a:custGeom>
          <a:pattFill prst="lgConfetti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82" name="Freeform 8" descr="20%"/>
          <p:cNvSpPr>
            <a:spLocks noChangeAspect="1"/>
          </p:cNvSpPr>
          <p:nvPr/>
        </p:nvSpPr>
        <p:spPr bwMode="auto">
          <a:xfrm>
            <a:off x="1624709" y="3794820"/>
            <a:ext cx="228501" cy="243086"/>
          </a:xfrm>
          <a:custGeom>
            <a:avLst/>
            <a:gdLst>
              <a:gd name="T0" fmla="*/ 17 w 196"/>
              <a:gd name="T1" fmla="*/ 0 h 200"/>
              <a:gd name="T2" fmla="*/ 13 w 196"/>
              <a:gd name="T3" fmla="*/ 52 h 200"/>
              <a:gd name="T4" fmla="*/ 0 w 196"/>
              <a:gd name="T5" fmla="*/ 84 h 200"/>
              <a:gd name="T6" fmla="*/ 8 w 196"/>
              <a:gd name="T7" fmla="*/ 116 h 200"/>
              <a:gd name="T8" fmla="*/ 4 w 196"/>
              <a:gd name="T9" fmla="*/ 140 h 200"/>
              <a:gd name="T10" fmla="*/ 0 w 196"/>
              <a:gd name="T11" fmla="*/ 168 h 200"/>
              <a:gd name="T12" fmla="*/ 21 w 196"/>
              <a:gd name="T13" fmla="*/ 200 h 200"/>
              <a:gd name="T14" fmla="*/ 173 w 196"/>
              <a:gd name="T15" fmla="*/ 200 h 200"/>
              <a:gd name="T16" fmla="*/ 173 w 196"/>
              <a:gd name="T17" fmla="*/ 0 h 2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6"/>
              <a:gd name="T28" fmla="*/ 0 h 200"/>
              <a:gd name="T29" fmla="*/ 196 w 196"/>
              <a:gd name="T30" fmla="*/ 200 h 20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6" h="200">
                <a:moveTo>
                  <a:pt x="20" y="0"/>
                </a:moveTo>
                <a:lnTo>
                  <a:pt x="16" y="52"/>
                </a:lnTo>
                <a:lnTo>
                  <a:pt x="0" y="84"/>
                </a:lnTo>
                <a:lnTo>
                  <a:pt x="8" y="116"/>
                </a:lnTo>
                <a:lnTo>
                  <a:pt x="4" y="140"/>
                </a:lnTo>
                <a:lnTo>
                  <a:pt x="0" y="168"/>
                </a:lnTo>
                <a:lnTo>
                  <a:pt x="24" y="200"/>
                </a:lnTo>
                <a:lnTo>
                  <a:pt x="196" y="200"/>
                </a:lnTo>
                <a:lnTo>
                  <a:pt x="196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83" name="Freeform 9" descr="Dashed horizontal"/>
          <p:cNvSpPr>
            <a:spLocks noChangeAspect="1"/>
          </p:cNvSpPr>
          <p:nvPr/>
        </p:nvSpPr>
        <p:spPr bwMode="auto">
          <a:xfrm>
            <a:off x="1649017" y="4033044"/>
            <a:ext cx="204192" cy="97234"/>
          </a:xfrm>
          <a:custGeom>
            <a:avLst/>
            <a:gdLst>
              <a:gd name="T0" fmla="*/ 0 w 168"/>
              <a:gd name="T1" fmla="*/ 0 h 80"/>
              <a:gd name="T2" fmla="*/ 8 w 168"/>
              <a:gd name="T3" fmla="*/ 24 h 80"/>
              <a:gd name="T4" fmla="*/ 8 w 168"/>
              <a:gd name="T5" fmla="*/ 80 h 80"/>
              <a:gd name="T6" fmla="*/ 168 w 168"/>
              <a:gd name="T7" fmla="*/ 80 h 80"/>
              <a:gd name="T8" fmla="*/ 168 w 168"/>
              <a:gd name="T9" fmla="*/ 4 h 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8"/>
              <a:gd name="T16" fmla="*/ 0 h 80"/>
              <a:gd name="T17" fmla="*/ 168 w 168"/>
              <a:gd name="T18" fmla="*/ 80 h 8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8" h="80">
                <a:moveTo>
                  <a:pt x="0" y="0"/>
                </a:moveTo>
                <a:lnTo>
                  <a:pt x="8" y="24"/>
                </a:lnTo>
                <a:lnTo>
                  <a:pt x="8" y="80"/>
                </a:lnTo>
                <a:lnTo>
                  <a:pt x="168" y="80"/>
                </a:lnTo>
                <a:lnTo>
                  <a:pt x="168" y="4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84" name="Freeform 10" descr="20%"/>
          <p:cNvSpPr>
            <a:spLocks noChangeAspect="1"/>
          </p:cNvSpPr>
          <p:nvPr/>
        </p:nvSpPr>
        <p:spPr bwMode="auto">
          <a:xfrm>
            <a:off x="1614985" y="4125417"/>
            <a:ext cx="238224" cy="277118"/>
          </a:xfrm>
          <a:custGeom>
            <a:avLst/>
            <a:gdLst>
              <a:gd name="T0" fmla="*/ 28 w 196"/>
              <a:gd name="T1" fmla="*/ 0 h 228"/>
              <a:gd name="T2" fmla="*/ 16 w 196"/>
              <a:gd name="T3" fmla="*/ 36 h 228"/>
              <a:gd name="T4" fmla="*/ 20 w 196"/>
              <a:gd name="T5" fmla="*/ 76 h 228"/>
              <a:gd name="T6" fmla="*/ 20 w 196"/>
              <a:gd name="T7" fmla="*/ 128 h 228"/>
              <a:gd name="T8" fmla="*/ 0 w 196"/>
              <a:gd name="T9" fmla="*/ 168 h 228"/>
              <a:gd name="T10" fmla="*/ 28 w 196"/>
              <a:gd name="T11" fmla="*/ 200 h 228"/>
              <a:gd name="T12" fmla="*/ 40 w 196"/>
              <a:gd name="T13" fmla="*/ 228 h 228"/>
              <a:gd name="T14" fmla="*/ 196 w 196"/>
              <a:gd name="T15" fmla="*/ 228 h 228"/>
              <a:gd name="T16" fmla="*/ 196 w 196"/>
              <a:gd name="T17" fmla="*/ 4 h 22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6"/>
              <a:gd name="T28" fmla="*/ 0 h 228"/>
              <a:gd name="T29" fmla="*/ 196 w 196"/>
              <a:gd name="T30" fmla="*/ 228 h 22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6" h="228">
                <a:moveTo>
                  <a:pt x="28" y="0"/>
                </a:moveTo>
                <a:lnTo>
                  <a:pt x="16" y="36"/>
                </a:lnTo>
                <a:lnTo>
                  <a:pt x="20" y="76"/>
                </a:lnTo>
                <a:lnTo>
                  <a:pt x="20" y="128"/>
                </a:lnTo>
                <a:lnTo>
                  <a:pt x="0" y="168"/>
                </a:lnTo>
                <a:lnTo>
                  <a:pt x="28" y="200"/>
                </a:lnTo>
                <a:lnTo>
                  <a:pt x="40" y="228"/>
                </a:lnTo>
                <a:lnTo>
                  <a:pt x="196" y="228"/>
                </a:lnTo>
                <a:lnTo>
                  <a:pt x="196" y="4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85" name="Freeform 11" descr="Dashed horizontal"/>
          <p:cNvSpPr>
            <a:spLocks noChangeAspect="1"/>
          </p:cNvSpPr>
          <p:nvPr/>
        </p:nvSpPr>
        <p:spPr bwMode="auto">
          <a:xfrm>
            <a:off x="1668464" y="4397673"/>
            <a:ext cx="189607" cy="82649"/>
          </a:xfrm>
          <a:custGeom>
            <a:avLst/>
            <a:gdLst>
              <a:gd name="T0" fmla="*/ 0 w 156"/>
              <a:gd name="T1" fmla="*/ 4 h 68"/>
              <a:gd name="T2" fmla="*/ 8 w 156"/>
              <a:gd name="T3" fmla="*/ 28 h 68"/>
              <a:gd name="T4" fmla="*/ 12 w 156"/>
              <a:gd name="T5" fmla="*/ 68 h 68"/>
              <a:gd name="T6" fmla="*/ 156 w 156"/>
              <a:gd name="T7" fmla="*/ 68 h 68"/>
              <a:gd name="T8" fmla="*/ 156 w 156"/>
              <a:gd name="T9" fmla="*/ 0 h 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6"/>
              <a:gd name="T16" fmla="*/ 0 h 68"/>
              <a:gd name="T17" fmla="*/ 156 w 156"/>
              <a:gd name="T18" fmla="*/ 68 h 6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6" h="68">
                <a:moveTo>
                  <a:pt x="0" y="4"/>
                </a:moveTo>
                <a:lnTo>
                  <a:pt x="8" y="28"/>
                </a:lnTo>
                <a:lnTo>
                  <a:pt x="12" y="68"/>
                </a:lnTo>
                <a:lnTo>
                  <a:pt x="156" y="68"/>
                </a:lnTo>
                <a:lnTo>
                  <a:pt x="156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86" name="Freeform 12" descr="20%"/>
          <p:cNvSpPr>
            <a:spLocks noChangeAspect="1"/>
          </p:cNvSpPr>
          <p:nvPr/>
        </p:nvSpPr>
        <p:spPr bwMode="auto">
          <a:xfrm>
            <a:off x="1634432" y="4480322"/>
            <a:ext cx="218777" cy="379214"/>
          </a:xfrm>
          <a:custGeom>
            <a:avLst/>
            <a:gdLst>
              <a:gd name="T0" fmla="*/ 16 w 180"/>
              <a:gd name="T1" fmla="*/ 0 h 312"/>
              <a:gd name="T2" fmla="*/ 20 w 180"/>
              <a:gd name="T3" fmla="*/ 44 h 312"/>
              <a:gd name="T4" fmla="*/ 4 w 180"/>
              <a:gd name="T5" fmla="*/ 72 h 312"/>
              <a:gd name="T6" fmla="*/ 20 w 180"/>
              <a:gd name="T7" fmla="*/ 96 h 312"/>
              <a:gd name="T8" fmla="*/ 0 w 180"/>
              <a:gd name="T9" fmla="*/ 148 h 312"/>
              <a:gd name="T10" fmla="*/ 20 w 180"/>
              <a:gd name="T11" fmla="*/ 168 h 312"/>
              <a:gd name="T12" fmla="*/ 20 w 180"/>
              <a:gd name="T13" fmla="*/ 192 h 312"/>
              <a:gd name="T14" fmla="*/ 20 w 180"/>
              <a:gd name="T15" fmla="*/ 232 h 312"/>
              <a:gd name="T16" fmla="*/ 40 w 180"/>
              <a:gd name="T17" fmla="*/ 256 h 312"/>
              <a:gd name="T18" fmla="*/ 32 w 180"/>
              <a:gd name="T19" fmla="*/ 288 h 312"/>
              <a:gd name="T20" fmla="*/ 44 w 180"/>
              <a:gd name="T21" fmla="*/ 312 h 312"/>
              <a:gd name="T22" fmla="*/ 180 w 180"/>
              <a:gd name="T23" fmla="*/ 312 h 312"/>
              <a:gd name="T24" fmla="*/ 180 w 180"/>
              <a:gd name="T25" fmla="*/ 4 h 31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80"/>
              <a:gd name="T40" fmla="*/ 0 h 312"/>
              <a:gd name="T41" fmla="*/ 180 w 180"/>
              <a:gd name="T42" fmla="*/ 312 h 31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80" h="312">
                <a:moveTo>
                  <a:pt x="16" y="0"/>
                </a:moveTo>
                <a:lnTo>
                  <a:pt x="20" y="44"/>
                </a:lnTo>
                <a:lnTo>
                  <a:pt x="4" y="72"/>
                </a:lnTo>
                <a:lnTo>
                  <a:pt x="20" y="96"/>
                </a:lnTo>
                <a:lnTo>
                  <a:pt x="0" y="148"/>
                </a:lnTo>
                <a:lnTo>
                  <a:pt x="20" y="168"/>
                </a:lnTo>
                <a:lnTo>
                  <a:pt x="20" y="192"/>
                </a:lnTo>
                <a:lnTo>
                  <a:pt x="20" y="232"/>
                </a:lnTo>
                <a:lnTo>
                  <a:pt x="40" y="256"/>
                </a:lnTo>
                <a:lnTo>
                  <a:pt x="32" y="288"/>
                </a:lnTo>
                <a:lnTo>
                  <a:pt x="44" y="312"/>
                </a:lnTo>
                <a:lnTo>
                  <a:pt x="180" y="312"/>
                </a:lnTo>
                <a:lnTo>
                  <a:pt x="180" y="4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87" name="Freeform 13" descr="Dashed horizontal"/>
          <p:cNvSpPr>
            <a:spLocks noChangeAspect="1"/>
          </p:cNvSpPr>
          <p:nvPr/>
        </p:nvSpPr>
        <p:spPr bwMode="auto">
          <a:xfrm>
            <a:off x="1678187" y="4859536"/>
            <a:ext cx="175022" cy="491034"/>
          </a:xfrm>
          <a:custGeom>
            <a:avLst/>
            <a:gdLst>
              <a:gd name="T0" fmla="*/ 8 w 144"/>
              <a:gd name="T1" fmla="*/ 0 h 404"/>
              <a:gd name="T2" fmla="*/ 12 w 144"/>
              <a:gd name="T3" fmla="*/ 40 h 404"/>
              <a:gd name="T4" fmla="*/ 16 w 144"/>
              <a:gd name="T5" fmla="*/ 76 h 404"/>
              <a:gd name="T6" fmla="*/ 20 w 144"/>
              <a:gd name="T7" fmla="*/ 104 h 404"/>
              <a:gd name="T8" fmla="*/ 0 w 144"/>
              <a:gd name="T9" fmla="*/ 132 h 404"/>
              <a:gd name="T10" fmla="*/ 16 w 144"/>
              <a:gd name="T11" fmla="*/ 160 h 404"/>
              <a:gd name="T12" fmla="*/ 16 w 144"/>
              <a:gd name="T13" fmla="*/ 216 h 404"/>
              <a:gd name="T14" fmla="*/ 16 w 144"/>
              <a:gd name="T15" fmla="*/ 304 h 404"/>
              <a:gd name="T16" fmla="*/ 16 w 144"/>
              <a:gd name="T17" fmla="*/ 336 h 404"/>
              <a:gd name="T18" fmla="*/ 36 w 144"/>
              <a:gd name="T19" fmla="*/ 404 h 404"/>
              <a:gd name="T20" fmla="*/ 144 w 144"/>
              <a:gd name="T21" fmla="*/ 404 h 404"/>
              <a:gd name="T22" fmla="*/ 144 w 144"/>
              <a:gd name="T23" fmla="*/ 8 h 40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44"/>
              <a:gd name="T37" fmla="*/ 0 h 404"/>
              <a:gd name="T38" fmla="*/ 144 w 144"/>
              <a:gd name="T39" fmla="*/ 404 h 40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44" h="404">
                <a:moveTo>
                  <a:pt x="8" y="0"/>
                </a:moveTo>
                <a:lnTo>
                  <a:pt x="12" y="40"/>
                </a:lnTo>
                <a:lnTo>
                  <a:pt x="16" y="76"/>
                </a:lnTo>
                <a:lnTo>
                  <a:pt x="20" y="104"/>
                </a:lnTo>
                <a:lnTo>
                  <a:pt x="0" y="132"/>
                </a:lnTo>
                <a:lnTo>
                  <a:pt x="16" y="160"/>
                </a:lnTo>
                <a:lnTo>
                  <a:pt x="16" y="216"/>
                </a:lnTo>
                <a:lnTo>
                  <a:pt x="16" y="304"/>
                </a:lnTo>
                <a:lnTo>
                  <a:pt x="16" y="336"/>
                </a:lnTo>
                <a:lnTo>
                  <a:pt x="36" y="404"/>
                </a:lnTo>
                <a:lnTo>
                  <a:pt x="144" y="404"/>
                </a:lnTo>
                <a:lnTo>
                  <a:pt x="144" y="8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88" name="Freeform 14" descr="20%"/>
          <p:cNvSpPr>
            <a:spLocks noChangeAspect="1"/>
          </p:cNvSpPr>
          <p:nvPr/>
        </p:nvSpPr>
        <p:spPr bwMode="auto">
          <a:xfrm>
            <a:off x="1639294" y="5350570"/>
            <a:ext cx="213916" cy="106958"/>
          </a:xfrm>
          <a:custGeom>
            <a:avLst/>
            <a:gdLst>
              <a:gd name="T0" fmla="*/ 56 w 176"/>
              <a:gd name="T1" fmla="*/ 0 h 88"/>
              <a:gd name="T2" fmla="*/ 24 w 176"/>
              <a:gd name="T3" fmla="*/ 12 h 88"/>
              <a:gd name="T4" fmla="*/ 16 w 176"/>
              <a:gd name="T5" fmla="*/ 40 h 88"/>
              <a:gd name="T6" fmla="*/ 0 w 176"/>
              <a:gd name="T7" fmla="*/ 76 h 88"/>
              <a:gd name="T8" fmla="*/ 24 w 176"/>
              <a:gd name="T9" fmla="*/ 88 h 88"/>
              <a:gd name="T10" fmla="*/ 176 w 176"/>
              <a:gd name="T11" fmla="*/ 88 h 88"/>
              <a:gd name="T12" fmla="*/ 176 w 176"/>
              <a:gd name="T13" fmla="*/ 0 h 8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6"/>
              <a:gd name="T22" fmla="*/ 0 h 88"/>
              <a:gd name="T23" fmla="*/ 176 w 176"/>
              <a:gd name="T24" fmla="*/ 88 h 8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6" h="88">
                <a:moveTo>
                  <a:pt x="56" y="0"/>
                </a:moveTo>
                <a:lnTo>
                  <a:pt x="24" y="12"/>
                </a:lnTo>
                <a:lnTo>
                  <a:pt x="16" y="40"/>
                </a:lnTo>
                <a:lnTo>
                  <a:pt x="0" y="76"/>
                </a:lnTo>
                <a:lnTo>
                  <a:pt x="24" y="88"/>
                </a:lnTo>
                <a:lnTo>
                  <a:pt x="176" y="88"/>
                </a:lnTo>
                <a:lnTo>
                  <a:pt x="176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89" name="Freeform 15" descr="Dashed horizontal"/>
          <p:cNvSpPr>
            <a:spLocks noChangeAspect="1"/>
          </p:cNvSpPr>
          <p:nvPr/>
        </p:nvSpPr>
        <p:spPr bwMode="auto">
          <a:xfrm>
            <a:off x="1673326" y="5457528"/>
            <a:ext cx="179884" cy="223639"/>
          </a:xfrm>
          <a:custGeom>
            <a:avLst/>
            <a:gdLst>
              <a:gd name="T0" fmla="*/ 16 w 148"/>
              <a:gd name="T1" fmla="*/ 0 h 184"/>
              <a:gd name="T2" fmla="*/ 0 w 148"/>
              <a:gd name="T3" fmla="*/ 28 h 184"/>
              <a:gd name="T4" fmla="*/ 24 w 148"/>
              <a:gd name="T5" fmla="*/ 56 h 184"/>
              <a:gd name="T6" fmla="*/ 28 w 148"/>
              <a:gd name="T7" fmla="*/ 96 h 184"/>
              <a:gd name="T8" fmla="*/ 48 w 148"/>
              <a:gd name="T9" fmla="*/ 120 h 184"/>
              <a:gd name="T10" fmla="*/ 28 w 148"/>
              <a:gd name="T11" fmla="*/ 136 h 184"/>
              <a:gd name="T12" fmla="*/ 40 w 148"/>
              <a:gd name="T13" fmla="*/ 160 h 184"/>
              <a:gd name="T14" fmla="*/ 40 w 148"/>
              <a:gd name="T15" fmla="*/ 184 h 184"/>
              <a:gd name="T16" fmla="*/ 148 w 148"/>
              <a:gd name="T17" fmla="*/ 184 h 184"/>
              <a:gd name="T18" fmla="*/ 148 w 148"/>
              <a:gd name="T19" fmla="*/ 4 h 18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48"/>
              <a:gd name="T31" fmla="*/ 0 h 184"/>
              <a:gd name="T32" fmla="*/ 148 w 148"/>
              <a:gd name="T33" fmla="*/ 184 h 18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48" h="184">
                <a:moveTo>
                  <a:pt x="16" y="0"/>
                </a:moveTo>
                <a:lnTo>
                  <a:pt x="0" y="28"/>
                </a:lnTo>
                <a:lnTo>
                  <a:pt x="24" y="56"/>
                </a:lnTo>
                <a:lnTo>
                  <a:pt x="28" y="96"/>
                </a:lnTo>
                <a:lnTo>
                  <a:pt x="48" y="120"/>
                </a:lnTo>
                <a:lnTo>
                  <a:pt x="28" y="136"/>
                </a:lnTo>
                <a:lnTo>
                  <a:pt x="40" y="160"/>
                </a:lnTo>
                <a:lnTo>
                  <a:pt x="40" y="184"/>
                </a:lnTo>
                <a:lnTo>
                  <a:pt x="148" y="184"/>
                </a:lnTo>
                <a:lnTo>
                  <a:pt x="148" y="4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90" name="Freeform 16" descr="20%"/>
          <p:cNvSpPr>
            <a:spLocks noChangeAspect="1"/>
          </p:cNvSpPr>
          <p:nvPr/>
        </p:nvSpPr>
        <p:spPr bwMode="auto">
          <a:xfrm>
            <a:off x="3997227" y="3780235"/>
            <a:ext cx="175022" cy="318443"/>
          </a:xfrm>
          <a:custGeom>
            <a:avLst/>
            <a:gdLst>
              <a:gd name="T0" fmla="*/ 44 w 144"/>
              <a:gd name="T1" fmla="*/ 0 h 262"/>
              <a:gd name="T2" fmla="*/ 16 w 144"/>
              <a:gd name="T3" fmla="*/ 8 h 262"/>
              <a:gd name="T4" fmla="*/ 4 w 144"/>
              <a:gd name="T5" fmla="*/ 30 h 262"/>
              <a:gd name="T6" fmla="*/ 8 w 144"/>
              <a:gd name="T7" fmla="*/ 60 h 262"/>
              <a:gd name="T8" fmla="*/ 10 w 144"/>
              <a:gd name="T9" fmla="*/ 76 h 262"/>
              <a:gd name="T10" fmla="*/ 0 w 144"/>
              <a:gd name="T11" fmla="*/ 104 h 262"/>
              <a:gd name="T12" fmla="*/ 10 w 144"/>
              <a:gd name="T13" fmla="*/ 132 h 262"/>
              <a:gd name="T14" fmla="*/ 6 w 144"/>
              <a:gd name="T15" fmla="*/ 152 h 262"/>
              <a:gd name="T16" fmla="*/ 10 w 144"/>
              <a:gd name="T17" fmla="*/ 196 h 262"/>
              <a:gd name="T18" fmla="*/ 20 w 144"/>
              <a:gd name="T19" fmla="*/ 220 h 262"/>
              <a:gd name="T20" fmla="*/ 24 w 144"/>
              <a:gd name="T21" fmla="*/ 244 h 262"/>
              <a:gd name="T22" fmla="*/ 32 w 144"/>
              <a:gd name="T23" fmla="*/ 262 h 262"/>
              <a:gd name="T24" fmla="*/ 144 w 144"/>
              <a:gd name="T25" fmla="*/ 262 h 262"/>
              <a:gd name="T26" fmla="*/ 144 w 144"/>
              <a:gd name="T27" fmla="*/ 0 h 26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44"/>
              <a:gd name="T43" fmla="*/ 0 h 262"/>
              <a:gd name="T44" fmla="*/ 144 w 144"/>
              <a:gd name="T45" fmla="*/ 262 h 26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44" h="262">
                <a:moveTo>
                  <a:pt x="44" y="0"/>
                </a:moveTo>
                <a:lnTo>
                  <a:pt x="16" y="8"/>
                </a:lnTo>
                <a:lnTo>
                  <a:pt x="4" y="30"/>
                </a:lnTo>
                <a:lnTo>
                  <a:pt x="8" y="60"/>
                </a:lnTo>
                <a:lnTo>
                  <a:pt x="10" y="76"/>
                </a:lnTo>
                <a:lnTo>
                  <a:pt x="0" y="104"/>
                </a:lnTo>
                <a:lnTo>
                  <a:pt x="10" y="132"/>
                </a:lnTo>
                <a:lnTo>
                  <a:pt x="6" y="152"/>
                </a:lnTo>
                <a:lnTo>
                  <a:pt x="10" y="196"/>
                </a:lnTo>
                <a:lnTo>
                  <a:pt x="20" y="220"/>
                </a:lnTo>
                <a:lnTo>
                  <a:pt x="24" y="244"/>
                </a:lnTo>
                <a:lnTo>
                  <a:pt x="32" y="262"/>
                </a:lnTo>
                <a:lnTo>
                  <a:pt x="144" y="262"/>
                </a:lnTo>
                <a:lnTo>
                  <a:pt x="144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91" name="Freeform 17" descr="20%"/>
          <p:cNvSpPr>
            <a:spLocks noChangeAspect="1"/>
          </p:cNvSpPr>
          <p:nvPr/>
        </p:nvSpPr>
        <p:spPr bwMode="auto">
          <a:xfrm>
            <a:off x="2845000" y="3775373"/>
            <a:ext cx="238224" cy="291703"/>
          </a:xfrm>
          <a:custGeom>
            <a:avLst/>
            <a:gdLst>
              <a:gd name="T0" fmla="*/ 56 w 196"/>
              <a:gd name="T1" fmla="*/ 0 h 240"/>
              <a:gd name="T2" fmla="*/ 8 w 196"/>
              <a:gd name="T3" fmla="*/ 32 h 240"/>
              <a:gd name="T4" fmla="*/ 16 w 196"/>
              <a:gd name="T5" fmla="*/ 76 h 240"/>
              <a:gd name="T6" fmla="*/ 0 w 196"/>
              <a:gd name="T7" fmla="*/ 124 h 240"/>
              <a:gd name="T8" fmla="*/ 4 w 196"/>
              <a:gd name="T9" fmla="*/ 156 h 240"/>
              <a:gd name="T10" fmla="*/ 28 w 196"/>
              <a:gd name="T11" fmla="*/ 184 h 240"/>
              <a:gd name="T12" fmla="*/ 28 w 196"/>
              <a:gd name="T13" fmla="*/ 224 h 240"/>
              <a:gd name="T14" fmla="*/ 52 w 196"/>
              <a:gd name="T15" fmla="*/ 240 h 240"/>
              <a:gd name="T16" fmla="*/ 196 w 196"/>
              <a:gd name="T17" fmla="*/ 240 h 240"/>
              <a:gd name="T18" fmla="*/ 196 w 196"/>
              <a:gd name="T19" fmla="*/ 4 h 24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96"/>
              <a:gd name="T31" fmla="*/ 0 h 240"/>
              <a:gd name="T32" fmla="*/ 196 w 196"/>
              <a:gd name="T33" fmla="*/ 240 h 24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96" h="240">
                <a:moveTo>
                  <a:pt x="56" y="0"/>
                </a:moveTo>
                <a:lnTo>
                  <a:pt x="8" y="32"/>
                </a:lnTo>
                <a:lnTo>
                  <a:pt x="16" y="76"/>
                </a:lnTo>
                <a:lnTo>
                  <a:pt x="0" y="124"/>
                </a:lnTo>
                <a:lnTo>
                  <a:pt x="4" y="156"/>
                </a:lnTo>
                <a:lnTo>
                  <a:pt x="28" y="184"/>
                </a:lnTo>
                <a:lnTo>
                  <a:pt x="28" y="224"/>
                </a:lnTo>
                <a:lnTo>
                  <a:pt x="52" y="240"/>
                </a:lnTo>
                <a:lnTo>
                  <a:pt x="196" y="240"/>
                </a:lnTo>
                <a:lnTo>
                  <a:pt x="196" y="4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92" name="Freeform 18" descr="Dashed horizontal"/>
          <p:cNvSpPr>
            <a:spLocks noChangeAspect="1"/>
          </p:cNvSpPr>
          <p:nvPr/>
        </p:nvSpPr>
        <p:spPr bwMode="auto">
          <a:xfrm>
            <a:off x="2903341" y="4067076"/>
            <a:ext cx="179884" cy="68064"/>
          </a:xfrm>
          <a:custGeom>
            <a:avLst/>
            <a:gdLst>
              <a:gd name="T0" fmla="*/ 0 w 148"/>
              <a:gd name="T1" fmla="*/ 0 h 56"/>
              <a:gd name="T2" fmla="*/ 0 w 148"/>
              <a:gd name="T3" fmla="*/ 56 h 56"/>
              <a:gd name="T4" fmla="*/ 148 w 148"/>
              <a:gd name="T5" fmla="*/ 56 h 56"/>
              <a:gd name="T6" fmla="*/ 148 w 148"/>
              <a:gd name="T7" fmla="*/ 4 h 56"/>
              <a:gd name="T8" fmla="*/ 0 60000 65536"/>
              <a:gd name="T9" fmla="*/ 0 60000 65536"/>
              <a:gd name="T10" fmla="*/ 0 60000 65536"/>
              <a:gd name="T11" fmla="*/ 0 60000 65536"/>
              <a:gd name="T12" fmla="*/ 0 w 148"/>
              <a:gd name="T13" fmla="*/ 0 h 56"/>
              <a:gd name="T14" fmla="*/ 148 w 148"/>
              <a:gd name="T15" fmla="*/ 56 h 5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8" h="56">
                <a:moveTo>
                  <a:pt x="0" y="0"/>
                </a:moveTo>
                <a:lnTo>
                  <a:pt x="0" y="56"/>
                </a:lnTo>
                <a:lnTo>
                  <a:pt x="148" y="56"/>
                </a:lnTo>
                <a:lnTo>
                  <a:pt x="148" y="4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93" name="Freeform 19" descr="20%"/>
          <p:cNvSpPr>
            <a:spLocks noChangeAspect="1"/>
          </p:cNvSpPr>
          <p:nvPr/>
        </p:nvSpPr>
        <p:spPr bwMode="auto">
          <a:xfrm>
            <a:off x="2908202" y="4567833"/>
            <a:ext cx="175022" cy="213916"/>
          </a:xfrm>
          <a:custGeom>
            <a:avLst/>
            <a:gdLst>
              <a:gd name="T0" fmla="*/ 36 w 144"/>
              <a:gd name="T1" fmla="*/ 0 h 176"/>
              <a:gd name="T2" fmla="*/ 0 w 144"/>
              <a:gd name="T3" fmla="*/ 8 h 176"/>
              <a:gd name="T4" fmla="*/ 12 w 144"/>
              <a:gd name="T5" fmla="*/ 56 h 176"/>
              <a:gd name="T6" fmla="*/ 0 w 144"/>
              <a:gd name="T7" fmla="*/ 80 h 176"/>
              <a:gd name="T8" fmla="*/ 4 w 144"/>
              <a:gd name="T9" fmla="*/ 104 h 176"/>
              <a:gd name="T10" fmla="*/ 28 w 144"/>
              <a:gd name="T11" fmla="*/ 120 h 176"/>
              <a:gd name="T12" fmla="*/ 24 w 144"/>
              <a:gd name="T13" fmla="*/ 156 h 176"/>
              <a:gd name="T14" fmla="*/ 48 w 144"/>
              <a:gd name="T15" fmla="*/ 176 h 176"/>
              <a:gd name="T16" fmla="*/ 144 w 144"/>
              <a:gd name="T17" fmla="*/ 176 h 176"/>
              <a:gd name="T18" fmla="*/ 144 w 144"/>
              <a:gd name="T19" fmla="*/ 4 h 17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44"/>
              <a:gd name="T31" fmla="*/ 0 h 176"/>
              <a:gd name="T32" fmla="*/ 144 w 144"/>
              <a:gd name="T33" fmla="*/ 176 h 17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44" h="176">
                <a:moveTo>
                  <a:pt x="36" y="0"/>
                </a:moveTo>
                <a:lnTo>
                  <a:pt x="0" y="8"/>
                </a:lnTo>
                <a:lnTo>
                  <a:pt x="12" y="56"/>
                </a:lnTo>
                <a:lnTo>
                  <a:pt x="0" y="80"/>
                </a:lnTo>
                <a:lnTo>
                  <a:pt x="4" y="104"/>
                </a:lnTo>
                <a:lnTo>
                  <a:pt x="28" y="120"/>
                </a:lnTo>
                <a:lnTo>
                  <a:pt x="24" y="156"/>
                </a:lnTo>
                <a:lnTo>
                  <a:pt x="48" y="176"/>
                </a:lnTo>
                <a:lnTo>
                  <a:pt x="144" y="176"/>
                </a:lnTo>
                <a:lnTo>
                  <a:pt x="144" y="4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94" name="Freeform 20" descr="Dashed horizontal"/>
          <p:cNvSpPr>
            <a:spLocks noChangeAspect="1"/>
          </p:cNvSpPr>
          <p:nvPr/>
        </p:nvSpPr>
        <p:spPr bwMode="auto">
          <a:xfrm>
            <a:off x="2947096" y="4781749"/>
            <a:ext cx="136128" cy="588268"/>
          </a:xfrm>
          <a:custGeom>
            <a:avLst/>
            <a:gdLst>
              <a:gd name="T0" fmla="*/ 0 w 112"/>
              <a:gd name="T1" fmla="*/ 0 h 484"/>
              <a:gd name="T2" fmla="*/ 28 w 112"/>
              <a:gd name="T3" fmla="*/ 48 h 484"/>
              <a:gd name="T4" fmla="*/ 24 w 112"/>
              <a:gd name="T5" fmla="*/ 136 h 484"/>
              <a:gd name="T6" fmla="*/ 16 w 112"/>
              <a:gd name="T7" fmla="*/ 208 h 484"/>
              <a:gd name="T8" fmla="*/ 20 w 112"/>
              <a:gd name="T9" fmla="*/ 276 h 484"/>
              <a:gd name="T10" fmla="*/ 32 w 112"/>
              <a:gd name="T11" fmla="*/ 336 h 484"/>
              <a:gd name="T12" fmla="*/ 20 w 112"/>
              <a:gd name="T13" fmla="*/ 372 h 484"/>
              <a:gd name="T14" fmla="*/ 24 w 112"/>
              <a:gd name="T15" fmla="*/ 416 h 484"/>
              <a:gd name="T16" fmla="*/ 32 w 112"/>
              <a:gd name="T17" fmla="*/ 484 h 484"/>
              <a:gd name="T18" fmla="*/ 112 w 112"/>
              <a:gd name="T19" fmla="*/ 484 h 484"/>
              <a:gd name="T20" fmla="*/ 112 w 112"/>
              <a:gd name="T21" fmla="*/ 0 h 48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12"/>
              <a:gd name="T34" fmla="*/ 0 h 484"/>
              <a:gd name="T35" fmla="*/ 112 w 112"/>
              <a:gd name="T36" fmla="*/ 484 h 48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12" h="484">
                <a:moveTo>
                  <a:pt x="0" y="0"/>
                </a:moveTo>
                <a:lnTo>
                  <a:pt x="28" y="48"/>
                </a:lnTo>
                <a:lnTo>
                  <a:pt x="24" y="136"/>
                </a:lnTo>
                <a:lnTo>
                  <a:pt x="16" y="208"/>
                </a:lnTo>
                <a:lnTo>
                  <a:pt x="20" y="276"/>
                </a:lnTo>
                <a:lnTo>
                  <a:pt x="32" y="336"/>
                </a:lnTo>
                <a:lnTo>
                  <a:pt x="20" y="372"/>
                </a:lnTo>
                <a:lnTo>
                  <a:pt x="24" y="416"/>
                </a:lnTo>
                <a:lnTo>
                  <a:pt x="32" y="484"/>
                </a:lnTo>
                <a:lnTo>
                  <a:pt x="112" y="484"/>
                </a:lnTo>
                <a:lnTo>
                  <a:pt x="112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95" name="Freeform 21" descr="Dashed horizontal"/>
          <p:cNvSpPr>
            <a:spLocks noChangeAspect="1"/>
          </p:cNvSpPr>
          <p:nvPr/>
        </p:nvSpPr>
        <p:spPr bwMode="auto">
          <a:xfrm>
            <a:off x="4038552" y="4096246"/>
            <a:ext cx="133697" cy="80218"/>
          </a:xfrm>
          <a:custGeom>
            <a:avLst/>
            <a:gdLst>
              <a:gd name="T0" fmla="*/ 0 w 110"/>
              <a:gd name="T1" fmla="*/ 0 h 66"/>
              <a:gd name="T2" fmla="*/ 14 w 110"/>
              <a:gd name="T3" fmla="*/ 8 h 66"/>
              <a:gd name="T4" fmla="*/ 18 w 110"/>
              <a:gd name="T5" fmla="*/ 28 h 66"/>
              <a:gd name="T6" fmla="*/ 18 w 110"/>
              <a:gd name="T7" fmla="*/ 48 h 66"/>
              <a:gd name="T8" fmla="*/ 0 w 110"/>
              <a:gd name="T9" fmla="*/ 66 h 66"/>
              <a:gd name="T10" fmla="*/ 110 w 110"/>
              <a:gd name="T11" fmla="*/ 66 h 66"/>
              <a:gd name="T12" fmla="*/ 110 w 110"/>
              <a:gd name="T13" fmla="*/ 2 h 6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0"/>
              <a:gd name="T22" fmla="*/ 0 h 66"/>
              <a:gd name="T23" fmla="*/ 110 w 110"/>
              <a:gd name="T24" fmla="*/ 66 h 6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0" h="66">
                <a:moveTo>
                  <a:pt x="0" y="0"/>
                </a:moveTo>
                <a:lnTo>
                  <a:pt x="14" y="8"/>
                </a:lnTo>
                <a:lnTo>
                  <a:pt x="18" y="28"/>
                </a:lnTo>
                <a:lnTo>
                  <a:pt x="18" y="48"/>
                </a:lnTo>
                <a:lnTo>
                  <a:pt x="0" y="66"/>
                </a:lnTo>
                <a:lnTo>
                  <a:pt x="110" y="66"/>
                </a:lnTo>
                <a:lnTo>
                  <a:pt x="110" y="2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96" name="Freeform 22" descr="20%"/>
          <p:cNvSpPr>
            <a:spLocks noChangeAspect="1"/>
          </p:cNvSpPr>
          <p:nvPr/>
        </p:nvSpPr>
        <p:spPr bwMode="auto">
          <a:xfrm>
            <a:off x="4004520" y="4178896"/>
            <a:ext cx="167729" cy="126405"/>
          </a:xfrm>
          <a:custGeom>
            <a:avLst/>
            <a:gdLst>
              <a:gd name="T0" fmla="*/ 26 w 138"/>
              <a:gd name="T1" fmla="*/ 0 h 104"/>
              <a:gd name="T2" fmla="*/ 0 w 138"/>
              <a:gd name="T3" fmla="*/ 4 h 104"/>
              <a:gd name="T4" fmla="*/ 2 w 138"/>
              <a:gd name="T5" fmla="*/ 22 h 104"/>
              <a:gd name="T6" fmla="*/ 8 w 138"/>
              <a:gd name="T7" fmla="*/ 40 h 104"/>
              <a:gd name="T8" fmla="*/ 0 w 138"/>
              <a:gd name="T9" fmla="*/ 52 h 104"/>
              <a:gd name="T10" fmla="*/ 10 w 138"/>
              <a:gd name="T11" fmla="*/ 70 h 104"/>
              <a:gd name="T12" fmla="*/ 4 w 138"/>
              <a:gd name="T13" fmla="*/ 84 h 104"/>
              <a:gd name="T14" fmla="*/ 16 w 138"/>
              <a:gd name="T15" fmla="*/ 104 h 104"/>
              <a:gd name="T16" fmla="*/ 138 w 138"/>
              <a:gd name="T17" fmla="*/ 104 h 104"/>
              <a:gd name="T18" fmla="*/ 138 w 138"/>
              <a:gd name="T19" fmla="*/ 0 h 10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38"/>
              <a:gd name="T31" fmla="*/ 0 h 104"/>
              <a:gd name="T32" fmla="*/ 138 w 138"/>
              <a:gd name="T33" fmla="*/ 104 h 10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38" h="104">
                <a:moveTo>
                  <a:pt x="26" y="0"/>
                </a:moveTo>
                <a:lnTo>
                  <a:pt x="0" y="4"/>
                </a:lnTo>
                <a:lnTo>
                  <a:pt x="2" y="22"/>
                </a:lnTo>
                <a:lnTo>
                  <a:pt x="8" y="40"/>
                </a:lnTo>
                <a:lnTo>
                  <a:pt x="0" y="52"/>
                </a:lnTo>
                <a:lnTo>
                  <a:pt x="10" y="70"/>
                </a:lnTo>
                <a:lnTo>
                  <a:pt x="4" y="84"/>
                </a:lnTo>
                <a:lnTo>
                  <a:pt x="16" y="104"/>
                </a:lnTo>
                <a:lnTo>
                  <a:pt x="138" y="104"/>
                </a:lnTo>
                <a:lnTo>
                  <a:pt x="138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97" name="Freeform 23" descr="Dashed horizontal"/>
          <p:cNvSpPr>
            <a:spLocks noChangeAspect="1"/>
          </p:cNvSpPr>
          <p:nvPr/>
        </p:nvSpPr>
        <p:spPr bwMode="auto">
          <a:xfrm>
            <a:off x="4026398" y="4302869"/>
            <a:ext cx="145852" cy="34032"/>
          </a:xfrm>
          <a:custGeom>
            <a:avLst/>
            <a:gdLst>
              <a:gd name="T0" fmla="*/ 0 w 120"/>
              <a:gd name="T1" fmla="*/ 0 h 28"/>
              <a:gd name="T2" fmla="*/ 14 w 120"/>
              <a:gd name="T3" fmla="*/ 10 h 28"/>
              <a:gd name="T4" fmla="*/ 14 w 120"/>
              <a:gd name="T5" fmla="*/ 28 h 28"/>
              <a:gd name="T6" fmla="*/ 120 w 120"/>
              <a:gd name="T7" fmla="*/ 28 h 28"/>
              <a:gd name="T8" fmla="*/ 120 w 120"/>
              <a:gd name="T9" fmla="*/ 2 h 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0"/>
              <a:gd name="T16" fmla="*/ 0 h 28"/>
              <a:gd name="T17" fmla="*/ 120 w 120"/>
              <a:gd name="T18" fmla="*/ 28 h 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0" h="28">
                <a:moveTo>
                  <a:pt x="0" y="0"/>
                </a:moveTo>
                <a:lnTo>
                  <a:pt x="14" y="10"/>
                </a:lnTo>
                <a:lnTo>
                  <a:pt x="14" y="28"/>
                </a:lnTo>
                <a:lnTo>
                  <a:pt x="120" y="28"/>
                </a:lnTo>
                <a:lnTo>
                  <a:pt x="120" y="2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98" name="Freeform 24" descr="20%"/>
          <p:cNvSpPr>
            <a:spLocks noChangeAspect="1"/>
          </p:cNvSpPr>
          <p:nvPr/>
        </p:nvSpPr>
        <p:spPr bwMode="auto">
          <a:xfrm>
            <a:off x="3999658" y="4332040"/>
            <a:ext cx="172591" cy="136128"/>
          </a:xfrm>
          <a:custGeom>
            <a:avLst/>
            <a:gdLst>
              <a:gd name="T0" fmla="*/ 34 w 142"/>
              <a:gd name="T1" fmla="*/ 0 h 112"/>
              <a:gd name="T2" fmla="*/ 2 w 142"/>
              <a:gd name="T3" fmla="*/ 6 h 112"/>
              <a:gd name="T4" fmla="*/ 0 w 142"/>
              <a:gd name="T5" fmla="*/ 28 h 112"/>
              <a:gd name="T6" fmla="*/ 14 w 142"/>
              <a:gd name="T7" fmla="*/ 36 h 112"/>
              <a:gd name="T8" fmla="*/ 14 w 142"/>
              <a:gd name="T9" fmla="*/ 62 h 112"/>
              <a:gd name="T10" fmla="*/ 28 w 142"/>
              <a:gd name="T11" fmla="*/ 64 h 112"/>
              <a:gd name="T12" fmla="*/ 32 w 142"/>
              <a:gd name="T13" fmla="*/ 90 h 112"/>
              <a:gd name="T14" fmla="*/ 48 w 142"/>
              <a:gd name="T15" fmla="*/ 112 h 112"/>
              <a:gd name="T16" fmla="*/ 142 w 142"/>
              <a:gd name="T17" fmla="*/ 112 h 112"/>
              <a:gd name="T18" fmla="*/ 142 w 142"/>
              <a:gd name="T19" fmla="*/ 6 h 11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42"/>
              <a:gd name="T31" fmla="*/ 0 h 112"/>
              <a:gd name="T32" fmla="*/ 142 w 142"/>
              <a:gd name="T33" fmla="*/ 112 h 11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42" h="112">
                <a:moveTo>
                  <a:pt x="34" y="0"/>
                </a:moveTo>
                <a:lnTo>
                  <a:pt x="2" y="6"/>
                </a:lnTo>
                <a:lnTo>
                  <a:pt x="0" y="28"/>
                </a:lnTo>
                <a:lnTo>
                  <a:pt x="14" y="36"/>
                </a:lnTo>
                <a:lnTo>
                  <a:pt x="14" y="62"/>
                </a:lnTo>
                <a:lnTo>
                  <a:pt x="28" y="64"/>
                </a:lnTo>
                <a:lnTo>
                  <a:pt x="32" y="90"/>
                </a:lnTo>
                <a:lnTo>
                  <a:pt x="48" y="112"/>
                </a:lnTo>
                <a:lnTo>
                  <a:pt x="142" y="112"/>
                </a:lnTo>
                <a:lnTo>
                  <a:pt x="142" y="6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99" name="Freeform 25" descr="Dashed horizontal"/>
          <p:cNvSpPr>
            <a:spLocks noChangeAspect="1"/>
          </p:cNvSpPr>
          <p:nvPr/>
        </p:nvSpPr>
        <p:spPr bwMode="auto">
          <a:xfrm>
            <a:off x="4060430" y="4465737"/>
            <a:ext cx="111820" cy="393799"/>
          </a:xfrm>
          <a:custGeom>
            <a:avLst/>
            <a:gdLst>
              <a:gd name="T0" fmla="*/ 6 w 100"/>
              <a:gd name="T1" fmla="*/ 2 h 324"/>
              <a:gd name="T2" fmla="*/ 11 w 100"/>
              <a:gd name="T3" fmla="*/ 22 h 324"/>
              <a:gd name="T4" fmla="*/ 2 w 100"/>
              <a:gd name="T5" fmla="*/ 40 h 324"/>
              <a:gd name="T6" fmla="*/ 4 w 100"/>
              <a:gd name="T7" fmla="*/ 66 h 324"/>
              <a:gd name="T8" fmla="*/ 0 w 100"/>
              <a:gd name="T9" fmla="*/ 92 h 324"/>
              <a:gd name="T10" fmla="*/ 9 w 100"/>
              <a:gd name="T11" fmla="*/ 114 h 324"/>
              <a:gd name="T12" fmla="*/ 4 w 100"/>
              <a:gd name="T13" fmla="*/ 126 h 324"/>
              <a:gd name="T14" fmla="*/ 9 w 100"/>
              <a:gd name="T15" fmla="*/ 146 h 324"/>
              <a:gd name="T16" fmla="*/ 13 w 100"/>
              <a:gd name="T17" fmla="*/ 182 h 324"/>
              <a:gd name="T18" fmla="*/ 13 w 100"/>
              <a:gd name="T19" fmla="*/ 204 h 324"/>
              <a:gd name="T20" fmla="*/ 0 w 100"/>
              <a:gd name="T21" fmla="*/ 220 h 324"/>
              <a:gd name="T22" fmla="*/ 0 w 100"/>
              <a:gd name="T23" fmla="*/ 232 h 324"/>
              <a:gd name="T24" fmla="*/ 15 w 100"/>
              <a:gd name="T25" fmla="*/ 254 h 324"/>
              <a:gd name="T26" fmla="*/ 13 w 100"/>
              <a:gd name="T27" fmla="*/ 278 h 324"/>
              <a:gd name="T28" fmla="*/ 15 w 100"/>
              <a:gd name="T29" fmla="*/ 324 h 324"/>
              <a:gd name="T30" fmla="*/ 78 w 100"/>
              <a:gd name="T31" fmla="*/ 324 h 324"/>
              <a:gd name="T32" fmla="*/ 78 w 100"/>
              <a:gd name="T33" fmla="*/ 0 h 32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00"/>
              <a:gd name="T52" fmla="*/ 0 h 324"/>
              <a:gd name="T53" fmla="*/ 100 w 100"/>
              <a:gd name="T54" fmla="*/ 324 h 32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00" h="324">
                <a:moveTo>
                  <a:pt x="8" y="2"/>
                </a:moveTo>
                <a:lnTo>
                  <a:pt x="14" y="22"/>
                </a:lnTo>
                <a:lnTo>
                  <a:pt x="2" y="40"/>
                </a:lnTo>
                <a:lnTo>
                  <a:pt x="4" y="66"/>
                </a:lnTo>
                <a:lnTo>
                  <a:pt x="0" y="92"/>
                </a:lnTo>
                <a:lnTo>
                  <a:pt x="12" y="114"/>
                </a:lnTo>
                <a:lnTo>
                  <a:pt x="4" y="126"/>
                </a:lnTo>
                <a:lnTo>
                  <a:pt x="12" y="146"/>
                </a:lnTo>
                <a:lnTo>
                  <a:pt x="16" y="182"/>
                </a:lnTo>
                <a:lnTo>
                  <a:pt x="16" y="204"/>
                </a:lnTo>
                <a:lnTo>
                  <a:pt x="0" y="220"/>
                </a:lnTo>
                <a:lnTo>
                  <a:pt x="0" y="232"/>
                </a:lnTo>
                <a:lnTo>
                  <a:pt x="18" y="254"/>
                </a:lnTo>
                <a:lnTo>
                  <a:pt x="16" y="278"/>
                </a:lnTo>
                <a:lnTo>
                  <a:pt x="18" y="324"/>
                </a:lnTo>
                <a:lnTo>
                  <a:pt x="100" y="324"/>
                </a:lnTo>
                <a:lnTo>
                  <a:pt x="100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00" name="Freeform 26" descr="20%"/>
          <p:cNvSpPr>
            <a:spLocks noChangeAspect="1"/>
          </p:cNvSpPr>
          <p:nvPr/>
        </p:nvSpPr>
        <p:spPr bwMode="auto">
          <a:xfrm>
            <a:off x="4040983" y="4857105"/>
            <a:ext cx="131266" cy="116681"/>
          </a:xfrm>
          <a:custGeom>
            <a:avLst/>
            <a:gdLst>
              <a:gd name="T0" fmla="*/ 28 w 108"/>
              <a:gd name="T1" fmla="*/ 0 h 96"/>
              <a:gd name="T2" fmla="*/ 18 w 108"/>
              <a:gd name="T3" fmla="*/ 8 h 96"/>
              <a:gd name="T4" fmla="*/ 14 w 108"/>
              <a:gd name="T5" fmla="*/ 22 h 96"/>
              <a:gd name="T6" fmla="*/ 0 w 108"/>
              <a:gd name="T7" fmla="*/ 30 h 96"/>
              <a:gd name="T8" fmla="*/ 10 w 108"/>
              <a:gd name="T9" fmla="*/ 46 h 96"/>
              <a:gd name="T10" fmla="*/ 10 w 108"/>
              <a:gd name="T11" fmla="*/ 58 h 96"/>
              <a:gd name="T12" fmla="*/ 2 w 108"/>
              <a:gd name="T13" fmla="*/ 68 h 96"/>
              <a:gd name="T14" fmla="*/ 12 w 108"/>
              <a:gd name="T15" fmla="*/ 96 h 96"/>
              <a:gd name="T16" fmla="*/ 108 w 108"/>
              <a:gd name="T17" fmla="*/ 96 h 96"/>
              <a:gd name="T18" fmla="*/ 108 w 108"/>
              <a:gd name="T19" fmla="*/ 2 h 9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08"/>
              <a:gd name="T31" fmla="*/ 0 h 96"/>
              <a:gd name="T32" fmla="*/ 108 w 108"/>
              <a:gd name="T33" fmla="*/ 96 h 9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08" h="96">
                <a:moveTo>
                  <a:pt x="28" y="0"/>
                </a:moveTo>
                <a:lnTo>
                  <a:pt x="18" y="8"/>
                </a:lnTo>
                <a:lnTo>
                  <a:pt x="14" y="22"/>
                </a:lnTo>
                <a:lnTo>
                  <a:pt x="0" y="30"/>
                </a:lnTo>
                <a:lnTo>
                  <a:pt x="10" y="46"/>
                </a:lnTo>
                <a:lnTo>
                  <a:pt x="10" y="58"/>
                </a:lnTo>
                <a:lnTo>
                  <a:pt x="2" y="68"/>
                </a:lnTo>
                <a:lnTo>
                  <a:pt x="12" y="96"/>
                </a:lnTo>
                <a:lnTo>
                  <a:pt x="108" y="96"/>
                </a:lnTo>
                <a:lnTo>
                  <a:pt x="108" y="2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01" name="Freeform 27" descr="Dashed horizontal"/>
          <p:cNvSpPr>
            <a:spLocks noChangeAspect="1"/>
          </p:cNvSpPr>
          <p:nvPr/>
        </p:nvSpPr>
        <p:spPr bwMode="auto">
          <a:xfrm>
            <a:off x="4075015" y="4976217"/>
            <a:ext cx="97234" cy="498326"/>
          </a:xfrm>
          <a:custGeom>
            <a:avLst/>
            <a:gdLst>
              <a:gd name="T0" fmla="*/ 0 w 84"/>
              <a:gd name="T1" fmla="*/ 0 h 410"/>
              <a:gd name="T2" fmla="*/ 0 w 84"/>
              <a:gd name="T3" fmla="*/ 16 h 410"/>
              <a:gd name="T4" fmla="*/ 11 w 84"/>
              <a:gd name="T5" fmla="*/ 30 h 410"/>
              <a:gd name="T6" fmla="*/ 11 w 84"/>
              <a:gd name="T7" fmla="*/ 44 h 410"/>
              <a:gd name="T8" fmla="*/ 6 w 84"/>
              <a:gd name="T9" fmla="*/ 70 h 410"/>
              <a:gd name="T10" fmla="*/ 11 w 84"/>
              <a:gd name="T11" fmla="*/ 98 h 410"/>
              <a:gd name="T12" fmla="*/ 11 w 84"/>
              <a:gd name="T13" fmla="*/ 116 h 410"/>
              <a:gd name="T14" fmla="*/ 10 w 84"/>
              <a:gd name="T15" fmla="*/ 130 h 410"/>
              <a:gd name="T16" fmla="*/ 15 w 84"/>
              <a:gd name="T17" fmla="*/ 158 h 410"/>
              <a:gd name="T18" fmla="*/ 10 w 84"/>
              <a:gd name="T19" fmla="*/ 174 h 410"/>
              <a:gd name="T20" fmla="*/ 15 w 84"/>
              <a:gd name="T21" fmla="*/ 198 h 410"/>
              <a:gd name="T22" fmla="*/ 13 w 84"/>
              <a:gd name="T23" fmla="*/ 232 h 410"/>
              <a:gd name="T24" fmla="*/ 13 w 84"/>
              <a:gd name="T25" fmla="*/ 258 h 410"/>
              <a:gd name="T26" fmla="*/ 13 w 84"/>
              <a:gd name="T27" fmla="*/ 278 h 410"/>
              <a:gd name="T28" fmla="*/ 19 w 84"/>
              <a:gd name="T29" fmla="*/ 310 h 410"/>
              <a:gd name="T30" fmla="*/ 10 w 84"/>
              <a:gd name="T31" fmla="*/ 322 h 410"/>
              <a:gd name="T32" fmla="*/ 15 w 84"/>
              <a:gd name="T33" fmla="*/ 380 h 410"/>
              <a:gd name="T34" fmla="*/ 25 w 84"/>
              <a:gd name="T35" fmla="*/ 410 h 410"/>
              <a:gd name="T36" fmla="*/ 72 w 84"/>
              <a:gd name="T37" fmla="*/ 410 h 410"/>
              <a:gd name="T38" fmla="*/ 72 w 84"/>
              <a:gd name="T39" fmla="*/ 0 h 41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84"/>
              <a:gd name="T61" fmla="*/ 0 h 410"/>
              <a:gd name="T62" fmla="*/ 84 w 84"/>
              <a:gd name="T63" fmla="*/ 410 h 41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84" h="410">
                <a:moveTo>
                  <a:pt x="0" y="0"/>
                </a:moveTo>
                <a:lnTo>
                  <a:pt x="0" y="16"/>
                </a:lnTo>
                <a:lnTo>
                  <a:pt x="14" y="30"/>
                </a:lnTo>
                <a:lnTo>
                  <a:pt x="14" y="44"/>
                </a:lnTo>
                <a:lnTo>
                  <a:pt x="6" y="70"/>
                </a:lnTo>
                <a:lnTo>
                  <a:pt x="14" y="98"/>
                </a:lnTo>
                <a:lnTo>
                  <a:pt x="14" y="116"/>
                </a:lnTo>
                <a:lnTo>
                  <a:pt x="10" y="130"/>
                </a:lnTo>
                <a:lnTo>
                  <a:pt x="18" y="158"/>
                </a:lnTo>
                <a:lnTo>
                  <a:pt x="10" y="174"/>
                </a:lnTo>
                <a:lnTo>
                  <a:pt x="18" y="198"/>
                </a:lnTo>
                <a:lnTo>
                  <a:pt x="16" y="232"/>
                </a:lnTo>
                <a:lnTo>
                  <a:pt x="16" y="258"/>
                </a:lnTo>
                <a:lnTo>
                  <a:pt x="16" y="278"/>
                </a:lnTo>
                <a:lnTo>
                  <a:pt x="22" y="310"/>
                </a:lnTo>
                <a:lnTo>
                  <a:pt x="10" y="322"/>
                </a:lnTo>
                <a:lnTo>
                  <a:pt x="18" y="380"/>
                </a:lnTo>
                <a:lnTo>
                  <a:pt x="28" y="410"/>
                </a:lnTo>
                <a:lnTo>
                  <a:pt x="84" y="410"/>
                </a:lnTo>
                <a:lnTo>
                  <a:pt x="84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02" name="Freeform 28" descr="20%"/>
          <p:cNvSpPr>
            <a:spLocks noChangeAspect="1"/>
          </p:cNvSpPr>
          <p:nvPr/>
        </p:nvSpPr>
        <p:spPr bwMode="auto">
          <a:xfrm>
            <a:off x="4082307" y="5472113"/>
            <a:ext cx="89942" cy="55910"/>
          </a:xfrm>
          <a:custGeom>
            <a:avLst/>
            <a:gdLst>
              <a:gd name="T0" fmla="*/ 18 w 74"/>
              <a:gd name="T1" fmla="*/ 0 h 46"/>
              <a:gd name="T2" fmla="*/ 0 w 74"/>
              <a:gd name="T3" fmla="*/ 6 h 46"/>
              <a:gd name="T4" fmla="*/ 2 w 74"/>
              <a:gd name="T5" fmla="*/ 32 h 46"/>
              <a:gd name="T6" fmla="*/ 2 w 74"/>
              <a:gd name="T7" fmla="*/ 46 h 46"/>
              <a:gd name="T8" fmla="*/ 74 w 74"/>
              <a:gd name="T9" fmla="*/ 46 h 46"/>
              <a:gd name="T10" fmla="*/ 74 w 74"/>
              <a:gd name="T11" fmla="*/ 2 h 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4"/>
              <a:gd name="T19" fmla="*/ 0 h 46"/>
              <a:gd name="T20" fmla="*/ 74 w 74"/>
              <a:gd name="T21" fmla="*/ 46 h 4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4" h="46">
                <a:moveTo>
                  <a:pt x="18" y="0"/>
                </a:moveTo>
                <a:lnTo>
                  <a:pt x="0" y="6"/>
                </a:lnTo>
                <a:lnTo>
                  <a:pt x="2" y="32"/>
                </a:lnTo>
                <a:lnTo>
                  <a:pt x="2" y="46"/>
                </a:lnTo>
                <a:lnTo>
                  <a:pt x="74" y="46"/>
                </a:lnTo>
                <a:lnTo>
                  <a:pt x="74" y="2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03" name="Freeform 29" descr="Dashed horizontal"/>
          <p:cNvSpPr>
            <a:spLocks noChangeAspect="1"/>
          </p:cNvSpPr>
          <p:nvPr/>
        </p:nvSpPr>
        <p:spPr bwMode="auto">
          <a:xfrm>
            <a:off x="4087169" y="5528023"/>
            <a:ext cx="85080" cy="155575"/>
          </a:xfrm>
          <a:custGeom>
            <a:avLst/>
            <a:gdLst>
              <a:gd name="T0" fmla="*/ 0 w 70"/>
              <a:gd name="T1" fmla="*/ 4 h 128"/>
              <a:gd name="T2" fmla="*/ 14 w 70"/>
              <a:gd name="T3" fmla="*/ 12 h 128"/>
              <a:gd name="T4" fmla="*/ 10 w 70"/>
              <a:gd name="T5" fmla="*/ 28 h 128"/>
              <a:gd name="T6" fmla="*/ 20 w 70"/>
              <a:gd name="T7" fmla="*/ 42 h 128"/>
              <a:gd name="T8" fmla="*/ 18 w 70"/>
              <a:gd name="T9" fmla="*/ 68 h 128"/>
              <a:gd name="T10" fmla="*/ 16 w 70"/>
              <a:gd name="T11" fmla="*/ 102 h 128"/>
              <a:gd name="T12" fmla="*/ 16 w 70"/>
              <a:gd name="T13" fmla="*/ 128 h 128"/>
              <a:gd name="T14" fmla="*/ 70 w 70"/>
              <a:gd name="T15" fmla="*/ 128 h 128"/>
              <a:gd name="T16" fmla="*/ 70 w 70"/>
              <a:gd name="T17" fmla="*/ 0 h 12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70"/>
              <a:gd name="T28" fmla="*/ 0 h 128"/>
              <a:gd name="T29" fmla="*/ 70 w 70"/>
              <a:gd name="T30" fmla="*/ 128 h 12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70" h="128">
                <a:moveTo>
                  <a:pt x="0" y="4"/>
                </a:moveTo>
                <a:lnTo>
                  <a:pt x="14" y="12"/>
                </a:lnTo>
                <a:lnTo>
                  <a:pt x="10" y="28"/>
                </a:lnTo>
                <a:lnTo>
                  <a:pt x="20" y="42"/>
                </a:lnTo>
                <a:lnTo>
                  <a:pt x="18" y="68"/>
                </a:lnTo>
                <a:lnTo>
                  <a:pt x="16" y="102"/>
                </a:lnTo>
                <a:lnTo>
                  <a:pt x="16" y="128"/>
                </a:lnTo>
                <a:lnTo>
                  <a:pt x="70" y="128"/>
                </a:lnTo>
                <a:lnTo>
                  <a:pt x="70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04" name="Freeform 30" descr="20%"/>
          <p:cNvSpPr>
            <a:spLocks noChangeAspect="1"/>
          </p:cNvSpPr>
          <p:nvPr/>
        </p:nvSpPr>
        <p:spPr bwMode="auto">
          <a:xfrm>
            <a:off x="2864447" y="4140002"/>
            <a:ext cx="223639" cy="213916"/>
          </a:xfrm>
          <a:custGeom>
            <a:avLst/>
            <a:gdLst>
              <a:gd name="T0" fmla="*/ 32 w 184"/>
              <a:gd name="T1" fmla="*/ 0 h 176"/>
              <a:gd name="T2" fmla="*/ 0 w 184"/>
              <a:gd name="T3" fmla="*/ 20 h 176"/>
              <a:gd name="T4" fmla="*/ 0 w 184"/>
              <a:gd name="T5" fmla="*/ 56 h 176"/>
              <a:gd name="T6" fmla="*/ 24 w 184"/>
              <a:gd name="T7" fmla="*/ 104 h 176"/>
              <a:gd name="T8" fmla="*/ 52 w 184"/>
              <a:gd name="T9" fmla="*/ 96 h 176"/>
              <a:gd name="T10" fmla="*/ 56 w 184"/>
              <a:gd name="T11" fmla="*/ 144 h 176"/>
              <a:gd name="T12" fmla="*/ 76 w 184"/>
              <a:gd name="T13" fmla="*/ 172 h 176"/>
              <a:gd name="T14" fmla="*/ 184 w 184"/>
              <a:gd name="T15" fmla="*/ 176 h 176"/>
              <a:gd name="T16" fmla="*/ 184 w 184"/>
              <a:gd name="T17" fmla="*/ 4 h 17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84"/>
              <a:gd name="T28" fmla="*/ 0 h 176"/>
              <a:gd name="T29" fmla="*/ 184 w 184"/>
              <a:gd name="T30" fmla="*/ 176 h 17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84" h="176">
                <a:moveTo>
                  <a:pt x="32" y="0"/>
                </a:moveTo>
                <a:lnTo>
                  <a:pt x="0" y="20"/>
                </a:lnTo>
                <a:lnTo>
                  <a:pt x="0" y="56"/>
                </a:lnTo>
                <a:lnTo>
                  <a:pt x="24" y="104"/>
                </a:lnTo>
                <a:lnTo>
                  <a:pt x="52" y="96"/>
                </a:lnTo>
                <a:lnTo>
                  <a:pt x="56" y="144"/>
                </a:lnTo>
                <a:lnTo>
                  <a:pt x="76" y="172"/>
                </a:lnTo>
                <a:lnTo>
                  <a:pt x="184" y="176"/>
                </a:lnTo>
                <a:lnTo>
                  <a:pt x="184" y="4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05" name="Freeform 31" descr="Dashed horizontal"/>
          <p:cNvSpPr>
            <a:spLocks noChangeAspect="1"/>
          </p:cNvSpPr>
          <p:nvPr/>
        </p:nvSpPr>
        <p:spPr bwMode="auto">
          <a:xfrm>
            <a:off x="2961681" y="4349056"/>
            <a:ext cx="126405" cy="223639"/>
          </a:xfrm>
          <a:custGeom>
            <a:avLst/>
            <a:gdLst>
              <a:gd name="T0" fmla="*/ 4 w 104"/>
              <a:gd name="T1" fmla="*/ 12 h 188"/>
              <a:gd name="T2" fmla="*/ 12 w 104"/>
              <a:gd name="T3" fmla="*/ 53 h 188"/>
              <a:gd name="T4" fmla="*/ 20 w 104"/>
              <a:gd name="T5" fmla="*/ 94 h 188"/>
              <a:gd name="T6" fmla="*/ 8 w 104"/>
              <a:gd name="T7" fmla="*/ 135 h 188"/>
              <a:gd name="T8" fmla="*/ 0 w 104"/>
              <a:gd name="T9" fmla="*/ 176 h 188"/>
              <a:gd name="T10" fmla="*/ 104 w 104"/>
              <a:gd name="T11" fmla="*/ 176 h 188"/>
              <a:gd name="T12" fmla="*/ 104 w 104"/>
              <a:gd name="T13" fmla="*/ 0 h 18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4"/>
              <a:gd name="T22" fmla="*/ 0 h 188"/>
              <a:gd name="T23" fmla="*/ 104 w 104"/>
              <a:gd name="T24" fmla="*/ 188 h 18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4" h="188">
                <a:moveTo>
                  <a:pt x="4" y="12"/>
                </a:moveTo>
                <a:lnTo>
                  <a:pt x="12" y="56"/>
                </a:lnTo>
                <a:lnTo>
                  <a:pt x="20" y="100"/>
                </a:lnTo>
                <a:lnTo>
                  <a:pt x="8" y="144"/>
                </a:lnTo>
                <a:lnTo>
                  <a:pt x="0" y="188"/>
                </a:lnTo>
                <a:lnTo>
                  <a:pt x="104" y="188"/>
                </a:lnTo>
                <a:lnTo>
                  <a:pt x="104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06" name="Freeform 32" descr="20%"/>
          <p:cNvSpPr>
            <a:spLocks noChangeAspect="1"/>
          </p:cNvSpPr>
          <p:nvPr/>
        </p:nvSpPr>
        <p:spPr bwMode="auto">
          <a:xfrm>
            <a:off x="2966543" y="5367586"/>
            <a:ext cx="119112" cy="55910"/>
          </a:xfrm>
          <a:custGeom>
            <a:avLst/>
            <a:gdLst>
              <a:gd name="T0" fmla="*/ 14 w 98"/>
              <a:gd name="T1" fmla="*/ 0 h 46"/>
              <a:gd name="T2" fmla="*/ 0 w 98"/>
              <a:gd name="T3" fmla="*/ 0 h 46"/>
              <a:gd name="T4" fmla="*/ 0 w 98"/>
              <a:gd name="T5" fmla="*/ 16 h 46"/>
              <a:gd name="T6" fmla="*/ 6 w 98"/>
              <a:gd name="T7" fmla="*/ 26 h 46"/>
              <a:gd name="T8" fmla="*/ 6 w 98"/>
              <a:gd name="T9" fmla="*/ 46 h 46"/>
              <a:gd name="T10" fmla="*/ 98 w 98"/>
              <a:gd name="T11" fmla="*/ 46 h 46"/>
              <a:gd name="T12" fmla="*/ 98 w 98"/>
              <a:gd name="T13" fmla="*/ 2 h 4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8"/>
              <a:gd name="T22" fmla="*/ 0 h 46"/>
              <a:gd name="T23" fmla="*/ 98 w 98"/>
              <a:gd name="T24" fmla="*/ 46 h 4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8" h="46">
                <a:moveTo>
                  <a:pt x="14" y="0"/>
                </a:moveTo>
                <a:lnTo>
                  <a:pt x="0" y="0"/>
                </a:lnTo>
                <a:lnTo>
                  <a:pt x="0" y="16"/>
                </a:lnTo>
                <a:lnTo>
                  <a:pt x="6" y="26"/>
                </a:lnTo>
                <a:lnTo>
                  <a:pt x="6" y="46"/>
                </a:lnTo>
                <a:lnTo>
                  <a:pt x="98" y="46"/>
                </a:lnTo>
                <a:lnTo>
                  <a:pt x="98" y="2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07" name="Freeform 33" descr="20%"/>
          <p:cNvSpPr>
            <a:spLocks noChangeAspect="1"/>
          </p:cNvSpPr>
          <p:nvPr/>
        </p:nvSpPr>
        <p:spPr bwMode="auto">
          <a:xfrm>
            <a:off x="2983559" y="5423496"/>
            <a:ext cx="99665" cy="257671"/>
          </a:xfrm>
          <a:custGeom>
            <a:avLst/>
            <a:gdLst>
              <a:gd name="T0" fmla="*/ 0 w 82"/>
              <a:gd name="T1" fmla="*/ 0 h 212"/>
              <a:gd name="T2" fmla="*/ 12 w 82"/>
              <a:gd name="T3" fmla="*/ 24 h 212"/>
              <a:gd name="T4" fmla="*/ 12 w 82"/>
              <a:gd name="T5" fmla="*/ 48 h 212"/>
              <a:gd name="T6" fmla="*/ 6 w 82"/>
              <a:gd name="T7" fmla="*/ 88 h 212"/>
              <a:gd name="T8" fmla="*/ 14 w 82"/>
              <a:gd name="T9" fmla="*/ 104 h 212"/>
              <a:gd name="T10" fmla="*/ 14 w 82"/>
              <a:gd name="T11" fmla="*/ 128 h 212"/>
              <a:gd name="T12" fmla="*/ 14 w 82"/>
              <a:gd name="T13" fmla="*/ 166 h 212"/>
              <a:gd name="T14" fmla="*/ 12 w 82"/>
              <a:gd name="T15" fmla="*/ 198 h 212"/>
              <a:gd name="T16" fmla="*/ 20 w 82"/>
              <a:gd name="T17" fmla="*/ 212 h 212"/>
              <a:gd name="T18" fmla="*/ 82 w 82"/>
              <a:gd name="T19" fmla="*/ 212 h 212"/>
              <a:gd name="T20" fmla="*/ 82 w 82"/>
              <a:gd name="T21" fmla="*/ 0 h 21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82"/>
              <a:gd name="T34" fmla="*/ 0 h 212"/>
              <a:gd name="T35" fmla="*/ 82 w 82"/>
              <a:gd name="T36" fmla="*/ 212 h 21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82" h="212">
                <a:moveTo>
                  <a:pt x="0" y="0"/>
                </a:moveTo>
                <a:lnTo>
                  <a:pt x="12" y="24"/>
                </a:lnTo>
                <a:lnTo>
                  <a:pt x="12" y="48"/>
                </a:lnTo>
                <a:lnTo>
                  <a:pt x="6" y="88"/>
                </a:lnTo>
                <a:lnTo>
                  <a:pt x="14" y="104"/>
                </a:lnTo>
                <a:lnTo>
                  <a:pt x="14" y="128"/>
                </a:lnTo>
                <a:lnTo>
                  <a:pt x="14" y="166"/>
                </a:lnTo>
                <a:lnTo>
                  <a:pt x="12" y="198"/>
                </a:lnTo>
                <a:lnTo>
                  <a:pt x="20" y="212"/>
                </a:lnTo>
                <a:lnTo>
                  <a:pt x="82" y="212"/>
                </a:lnTo>
                <a:lnTo>
                  <a:pt x="82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08" name="Freeform 34" descr="20%"/>
          <p:cNvSpPr>
            <a:spLocks noChangeAspect="1"/>
          </p:cNvSpPr>
          <p:nvPr/>
        </p:nvSpPr>
        <p:spPr bwMode="auto">
          <a:xfrm>
            <a:off x="6632279" y="3822775"/>
            <a:ext cx="156790" cy="164083"/>
          </a:xfrm>
          <a:custGeom>
            <a:avLst/>
            <a:gdLst>
              <a:gd name="T0" fmla="*/ 24 w 129"/>
              <a:gd name="T1" fmla="*/ 0 h 135"/>
              <a:gd name="T2" fmla="*/ 0 w 129"/>
              <a:gd name="T3" fmla="*/ 12 h 135"/>
              <a:gd name="T4" fmla="*/ 3 w 129"/>
              <a:gd name="T5" fmla="*/ 36 h 135"/>
              <a:gd name="T6" fmla="*/ 3 w 129"/>
              <a:gd name="T7" fmla="*/ 63 h 135"/>
              <a:gd name="T8" fmla="*/ 24 w 129"/>
              <a:gd name="T9" fmla="*/ 75 h 135"/>
              <a:gd name="T10" fmla="*/ 27 w 129"/>
              <a:gd name="T11" fmla="*/ 93 h 135"/>
              <a:gd name="T12" fmla="*/ 24 w 129"/>
              <a:gd name="T13" fmla="*/ 111 h 135"/>
              <a:gd name="T14" fmla="*/ 42 w 129"/>
              <a:gd name="T15" fmla="*/ 129 h 135"/>
              <a:gd name="T16" fmla="*/ 129 w 129"/>
              <a:gd name="T17" fmla="*/ 135 h 135"/>
              <a:gd name="T18" fmla="*/ 129 w 129"/>
              <a:gd name="T19" fmla="*/ 3 h 13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9"/>
              <a:gd name="T31" fmla="*/ 0 h 135"/>
              <a:gd name="T32" fmla="*/ 129 w 129"/>
              <a:gd name="T33" fmla="*/ 135 h 13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9" h="135">
                <a:moveTo>
                  <a:pt x="24" y="0"/>
                </a:moveTo>
                <a:lnTo>
                  <a:pt x="0" y="12"/>
                </a:lnTo>
                <a:lnTo>
                  <a:pt x="3" y="36"/>
                </a:lnTo>
                <a:lnTo>
                  <a:pt x="3" y="63"/>
                </a:lnTo>
                <a:lnTo>
                  <a:pt x="24" y="75"/>
                </a:lnTo>
                <a:lnTo>
                  <a:pt x="27" y="93"/>
                </a:lnTo>
                <a:lnTo>
                  <a:pt x="24" y="111"/>
                </a:lnTo>
                <a:lnTo>
                  <a:pt x="42" y="129"/>
                </a:lnTo>
                <a:lnTo>
                  <a:pt x="129" y="135"/>
                </a:lnTo>
                <a:lnTo>
                  <a:pt x="129" y="3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09" name="Freeform 35" descr="20%"/>
          <p:cNvSpPr>
            <a:spLocks noChangeAspect="1"/>
          </p:cNvSpPr>
          <p:nvPr/>
        </p:nvSpPr>
        <p:spPr bwMode="auto">
          <a:xfrm>
            <a:off x="5071667" y="3640460"/>
            <a:ext cx="255240" cy="412031"/>
          </a:xfrm>
          <a:custGeom>
            <a:avLst/>
            <a:gdLst>
              <a:gd name="T0" fmla="*/ 105 w 210"/>
              <a:gd name="T1" fmla="*/ 0 h 339"/>
              <a:gd name="T2" fmla="*/ 57 w 210"/>
              <a:gd name="T3" fmla="*/ 3 h 339"/>
              <a:gd name="T4" fmla="*/ 3 w 210"/>
              <a:gd name="T5" fmla="*/ 18 h 339"/>
              <a:gd name="T6" fmla="*/ 0 w 210"/>
              <a:gd name="T7" fmla="*/ 42 h 339"/>
              <a:gd name="T8" fmla="*/ 18 w 210"/>
              <a:gd name="T9" fmla="*/ 57 h 339"/>
              <a:gd name="T10" fmla="*/ 51 w 210"/>
              <a:gd name="T11" fmla="*/ 63 h 339"/>
              <a:gd name="T12" fmla="*/ 84 w 210"/>
              <a:gd name="T13" fmla="*/ 78 h 339"/>
              <a:gd name="T14" fmla="*/ 66 w 210"/>
              <a:gd name="T15" fmla="*/ 102 h 339"/>
              <a:gd name="T16" fmla="*/ 51 w 210"/>
              <a:gd name="T17" fmla="*/ 117 h 339"/>
              <a:gd name="T18" fmla="*/ 36 w 210"/>
              <a:gd name="T19" fmla="*/ 129 h 339"/>
              <a:gd name="T20" fmla="*/ 66 w 210"/>
              <a:gd name="T21" fmla="*/ 165 h 339"/>
              <a:gd name="T22" fmla="*/ 27 w 210"/>
              <a:gd name="T23" fmla="*/ 165 h 339"/>
              <a:gd name="T24" fmla="*/ 24 w 210"/>
              <a:gd name="T25" fmla="*/ 195 h 339"/>
              <a:gd name="T26" fmla="*/ 24 w 210"/>
              <a:gd name="T27" fmla="*/ 219 h 339"/>
              <a:gd name="T28" fmla="*/ 33 w 210"/>
              <a:gd name="T29" fmla="*/ 237 h 339"/>
              <a:gd name="T30" fmla="*/ 42 w 210"/>
              <a:gd name="T31" fmla="*/ 264 h 339"/>
              <a:gd name="T32" fmla="*/ 9 w 210"/>
              <a:gd name="T33" fmla="*/ 264 h 339"/>
              <a:gd name="T34" fmla="*/ 24 w 210"/>
              <a:gd name="T35" fmla="*/ 285 h 339"/>
              <a:gd name="T36" fmla="*/ 30 w 210"/>
              <a:gd name="T37" fmla="*/ 315 h 339"/>
              <a:gd name="T38" fmla="*/ 27 w 210"/>
              <a:gd name="T39" fmla="*/ 339 h 339"/>
              <a:gd name="T40" fmla="*/ 210 w 210"/>
              <a:gd name="T41" fmla="*/ 339 h 339"/>
              <a:gd name="T42" fmla="*/ 210 w 210"/>
              <a:gd name="T43" fmla="*/ 0 h 33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210"/>
              <a:gd name="T67" fmla="*/ 0 h 339"/>
              <a:gd name="T68" fmla="*/ 210 w 210"/>
              <a:gd name="T69" fmla="*/ 339 h 339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210" h="339">
                <a:moveTo>
                  <a:pt x="105" y="0"/>
                </a:moveTo>
                <a:lnTo>
                  <a:pt x="57" y="3"/>
                </a:lnTo>
                <a:lnTo>
                  <a:pt x="3" y="18"/>
                </a:lnTo>
                <a:lnTo>
                  <a:pt x="0" y="42"/>
                </a:lnTo>
                <a:lnTo>
                  <a:pt x="18" y="57"/>
                </a:lnTo>
                <a:lnTo>
                  <a:pt x="51" y="63"/>
                </a:lnTo>
                <a:lnTo>
                  <a:pt x="84" y="78"/>
                </a:lnTo>
                <a:lnTo>
                  <a:pt x="66" y="102"/>
                </a:lnTo>
                <a:lnTo>
                  <a:pt x="51" y="117"/>
                </a:lnTo>
                <a:lnTo>
                  <a:pt x="36" y="129"/>
                </a:lnTo>
                <a:lnTo>
                  <a:pt x="66" y="165"/>
                </a:lnTo>
                <a:lnTo>
                  <a:pt x="27" y="165"/>
                </a:lnTo>
                <a:lnTo>
                  <a:pt x="24" y="195"/>
                </a:lnTo>
                <a:lnTo>
                  <a:pt x="24" y="219"/>
                </a:lnTo>
                <a:lnTo>
                  <a:pt x="33" y="237"/>
                </a:lnTo>
                <a:lnTo>
                  <a:pt x="42" y="264"/>
                </a:lnTo>
                <a:lnTo>
                  <a:pt x="9" y="264"/>
                </a:lnTo>
                <a:lnTo>
                  <a:pt x="24" y="285"/>
                </a:lnTo>
                <a:lnTo>
                  <a:pt x="30" y="315"/>
                </a:lnTo>
                <a:lnTo>
                  <a:pt x="27" y="339"/>
                </a:lnTo>
                <a:lnTo>
                  <a:pt x="210" y="339"/>
                </a:lnTo>
                <a:lnTo>
                  <a:pt x="210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10" name="Freeform 36" descr="Dashed horizontal"/>
          <p:cNvSpPr>
            <a:spLocks noChangeAspect="1"/>
          </p:cNvSpPr>
          <p:nvPr/>
        </p:nvSpPr>
        <p:spPr bwMode="auto">
          <a:xfrm>
            <a:off x="5155532" y="4045198"/>
            <a:ext cx="171376" cy="116681"/>
          </a:xfrm>
          <a:custGeom>
            <a:avLst/>
            <a:gdLst>
              <a:gd name="T0" fmla="*/ 0 w 141"/>
              <a:gd name="T1" fmla="*/ 0 h 96"/>
              <a:gd name="T2" fmla="*/ 3 w 141"/>
              <a:gd name="T3" fmla="*/ 24 h 96"/>
              <a:gd name="T4" fmla="*/ 24 w 141"/>
              <a:gd name="T5" fmla="*/ 42 h 96"/>
              <a:gd name="T6" fmla="*/ 51 w 141"/>
              <a:gd name="T7" fmla="*/ 66 h 96"/>
              <a:gd name="T8" fmla="*/ 48 w 141"/>
              <a:gd name="T9" fmla="*/ 96 h 96"/>
              <a:gd name="T10" fmla="*/ 141 w 141"/>
              <a:gd name="T11" fmla="*/ 96 h 96"/>
              <a:gd name="T12" fmla="*/ 141 w 141"/>
              <a:gd name="T13" fmla="*/ 6 h 9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1"/>
              <a:gd name="T22" fmla="*/ 0 h 96"/>
              <a:gd name="T23" fmla="*/ 141 w 141"/>
              <a:gd name="T24" fmla="*/ 96 h 9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1" h="96">
                <a:moveTo>
                  <a:pt x="0" y="0"/>
                </a:moveTo>
                <a:lnTo>
                  <a:pt x="3" y="24"/>
                </a:lnTo>
                <a:lnTo>
                  <a:pt x="24" y="42"/>
                </a:lnTo>
                <a:lnTo>
                  <a:pt x="51" y="66"/>
                </a:lnTo>
                <a:lnTo>
                  <a:pt x="48" y="96"/>
                </a:lnTo>
                <a:lnTo>
                  <a:pt x="141" y="96"/>
                </a:lnTo>
                <a:lnTo>
                  <a:pt x="141" y="6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11" name="Freeform 37" descr="20%"/>
          <p:cNvSpPr>
            <a:spLocks noChangeAspect="1"/>
          </p:cNvSpPr>
          <p:nvPr/>
        </p:nvSpPr>
        <p:spPr bwMode="auto">
          <a:xfrm>
            <a:off x="5111776" y="4158233"/>
            <a:ext cx="215131" cy="102096"/>
          </a:xfrm>
          <a:custGeom>
            <a:avLst/>
            <a:gdLst>
              <a:gd name="T0" fmla="*/ 78 w 177"/>
              <a:gd name="T1" fmla="*/ 0 h 84"/>
              <a:gd name="T2" fmla="*/ 42 w 177"/>
              <a:gd name="T3" fmla="*/ 6 h 84"/>
              <a:gd name="T4" fmla="*/ 0 w 177"/>
              <a:gd name="T5" fmla="*/ 36 h 84"/>
              <a:gd name="T6" fmla="*/ 54 w 177"/>
              <a:gd name="T7" fmla="*/ 48 h 84"/>
              <a:gd name="T8" fmla="*/ 45 w 177"/>
              <a:gd name="T9" fmla="*/ 84 h 84"/>
              <a:gd name="T10" fmla="*/ 177 w 177"/>
              <a:gd name="T11" fmla="*/ 84 h 84"/>
              <a:gd name="T12" fmla="*/ 177 w 177"/>
              <a:gd name="T13" fmla="*/ 3 h 8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7"/>
              <a:gd name="T22" fmla="*/ 0 h 84"/>
              <a:gd name="T23" fmla="*/ 177 w 177"/>
              <a:gd name="T24" fmla="*/ 84 h 8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7" h="84">
                <a:moveTo>
                  <a:pt x="78" y="0"/>
                </a:moveTo>
                <a:lnTo>
                  <a:pt x="42" y="6"/>
                </a:lnTo>
                <a:lnTo>
                  <a:pt x="0" y="36"/>
                </a:lnTo>
                <a:lnTo>
                  <a:pt x="54" y="48"/>
                </a:lnTo>
                <a:lnTo>
                  <a:pt x="45" y="84"/>
                </a:lnTo>
                <a:lnTo>
                  <a:pt x="177" y="84"/>
                </a:lnTo>
                <a:lnTo>
                  <a:pt x="177" y="3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12" name="Freeform 38" descr="Dashed horizontal"/>
          <p:cNvSpPr>
            <a:spLocks noChangeAspect="1"/>
          </p:cNvSpPr>
          <p:nvPr/>
        </p:nvSpPr>
        <p:spPr bwMode="auto">
          <a:xfrm>
            <a:off x="5195641" y="4256683"/>
            <a:ext cx="131266" cy="65633"/>
          </a:xfrm>
          <a:custGeom>
            <a:avLst/>
            <a:gdLst>
              <a:gd name="T0" fmla="*/ 0 w 108"/>
              <a:gd name="T1" fmla="*/ 0 h 54"/>
              <a:gd name="T2" fmla="*/ 3 w 108"/>
              <a:gd name="T3" fmla="*/ 30 h 54"/>
              <a:gd name="T4" fmla="*/ 12 w 108"/>
              <a:gd name="T5" fmla="*/ 54 h 54"/>
              <a:gd name="T6" fmla="*/ 105 w 108"/>
              <a:gd name="T7" fmla="*/ 54 h 54"/>
              <a:gd name="T8" fmla="*/ 108 w 108"/>
              <a:gd name="T9" fmla="*/ 0 h 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8"/>
              <a:gd name="T16" fmla="*/ 0 h 54"/>
              <a:gd name="T17" fmla="*/ 108 w 108"/>
              <a:gd name="T18" fmla="*/ 54 h 5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8" h="54">
                <a:moveTo>
                  <a:pt x="0" y="0"/>
                </a:moveTo>
                <a:lnTo>
                  <a:pt x="3" y="30"/>
                </a:lnTo>
                <a:lnTo>
                  <a:pt x="12" y="54"/>
                </a:lnTo>
                <a:lnTo>
                  <a:pt x="105" y="54"/>
                </a:lnTo>
                <a:lnTo>
                  <a:pt x="108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13" name="Freeform 39" descr="20%"/>
          <p:cNvSpPr>
            <a:spLocks noChangeAspect="1"/>
          </p:cNvSpPr>
          <p:nvPr/>
        </p:nvSpPr>
        <p:spPr bwMode="auto">
          <a:xfrm>
            <a:off x="5104484" y="4318670"/>
            <a:ext cx="222424" cy="116681"/>
          </a:xfrm>
          <a:custGeom>
            <a:avLst/>
            <a:gdLst>
              <a:gd name="T0" fmla="*/ 69 w 183"/>
              <a:gd name="T1" fmla="*/ 0 h 105"/>
              <a:gd name="T2" fmla="*/ 39 w 183"/>
              <a:gd name="T3" fmla="*/ 5 h 105"/>
              <a:gd name="T4" fmla="*/ 0 w 183"/>
              <a:gd name="T5" fmla="*/ 16 h 105"/>
              <a:gd name="T6" fmla="*/ 27 w 183"/>
              <a:gd name="T7" fmla="*/ 34 h 105"/>
              <a:gd name="T8" fmla="*/ 45 w 183"/>
              <a:gd name="T9" fmla="*/ 41 h 105"/>
              <a:gd name="T10" fmla="*/ 45 w 183"/>
              <a:gd name="T11" fmla="*/ 59 h 105"/>
              <a:gd name="T12" fmla="*/ 66 w 183"/>
              <a:gd name="T13" fmla="*/ 64 h 105"/>
              <a:gd name="T14" fmla="*/ 90 w 183"/>
              <a:gd name="T15" fmla="*/ 80 h 105"/>
              <a:gd name="T16" fmla="*/ 183 w 183"/>
              <a:gd name="T17" fmla="*/ 80 h 105"/>
              <a:gd name="T18" fmla="*/ 183 w 183"/>
              <a:gd name="T19" fmla="*/ 3 h 10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83"/>
              <a:gd name="T31" fmla="*/ 0 h 105"/>
              <a:gd name="T32" fmla="*/ 183 w 183"/>
              <a:gd name="T33" fmla="*/ 105 h 10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83" h="105">
                <a:moveTo>
                  <a:pt x="69" y="0"/>
                </a:moveTo>
                <a:lnTo>
                  <a:pt x="39" y="6"/>
                </a:lnTo>
                <a:lnTo>
                  <a:pt x="0" y="21"/>
                </a:lnTo>
                <a:lnTo>
                  <a:pt x="27" y="45"/>
                </a:lnTo>
                <a:lnTo>
                  <a:pt x="45" y="54"/>
                </a:lnTo>
                <a:lnTo>
                  <a:pt x="45" y="78"/>
                </a:lnTo>
                <a:lnTo>
                  <a:pt x="66" y="84"/>
                </a:lnTo>
                <a:lnTo>
                  <a:pt x="90" y="105"/>
                </a:lnTo>
                <a:lnTo>
                  <a:pt x="183" y="105"/>
                </a:lnTo>
                <a:lnTo>
                  <a:pt x="183" y="3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14" name="Freeform 40" descr="Dashed horizontal"/>
          <p:cNvSpPr>
            <a:spLocks noChangeAspect="1"/>
          </p:cNvSpPr>
          <p:nvPr/>
        </p:nvSpPr>
        <p:spPr bwMode="auto">
          <a:xfrm>
            <a:off x="5234535" y="4431705"/>
            <a:ext cx="94804" cy="390153"/>
          </a:xfrm>
          <a:custGeom>
            <a:avLst/>
            <a:gdLst>
              <a:gd name="T0" fmla="*/ 0 w 78"/>
              <a:gd name="T1" fmla="*/ 3 h 321"/>
              <a:gd name="T2" fmla="*/ 6 w 78"/>
              <a:gd name="T3" fmla="*/ 39 h 321"/>
              <a:gd name="T4" fmla="*/ 9 w 78"/>
              <a:gd name="T5" fmla="*/ 66 h 321"/>
              <a:gd name="T6" fmla="*/ 18 w 78"/>
              <a:gd name="T7" fmla="*/ 102 h 321"/>
              <a:gd name="T8" fmla="*/ 18 w 78"/>
              <a:gd name="T9" fmla="*/ 135 h 321"/>
              <a:gd name="T10" fmla="*/ 18 w 78"/>
              <a:gd name="T11" fmla="*/ 168 h 321"/>
              <a:gd name="T12" fmla="*/ 18 w 78"/>
              <a:gd name="T13" fmla="*/ 198 h 321"/>
              <a:gd name="T14" fmla="*/ 6 w 78"/>
              <a:gd name="T15" fmla="*/ 216 h 321"/>
              <a:gd name="T16" fmla="*/ 18 w 78"/>
              <a:gd name="T17" fmla="*/ 249 h 321"/>
              <a:gd name="T18" fmla="*/ 6 w 78"/>
              <a:gd name="T19" fmla="*/ 267 h 321"/>
              <a:gd name="T20" fmla="*/ 12 w 78"/>
              <a:gd name="T21" fmla="*/ 291 h 321"/>
              <a:gd name="T22" fmla="*/ 18 w 78"/>
              <a:gd name="T23" fmla="*/ 321 h 321"/>
              <a:gd name="T24" fmla="*/ 78 w 78"/>
              <a:gd name="T25" fmla="*/ 321 h 321"/>
              <a:gd name="T26" fmla="*/ 78 w 78"/>
              <a:gd name="T27" fmla="*/ 0 h 321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78"/>
              <a:gd name="T43" fmla="*/ 0 h 321"/>
              <a:gd name="T44" fmla="*/ 78 w 78"/>
              <a:gd name="T45" fmla="*/ 321 h 321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78" h="321">
                <a:moveTo>
                  <a:pt x="0" y="3"/>
                </a:moveTo>
                <a:lnTo>
                  <a:pt x="6" y="39"/>
                </a:lnTo>
                <a:lnTo>
                  <a:pt x="9" y="66"/>
                </a:lnTo>
                <a:lnTo>
                  <a:pt x="18" y="102"/>
                </a:lnTo>
                <a:lnTo>
                  <a:pt x="18" y="135"/>
                </a:lnTo>
                <a:lnTo>
                  <a:pt x="18" y="168"/>
                </a:lnTo>
                <a:lnTo>
                  <a:pt x="18" y="198"/>
                </a:lnTo>
                <a:lnTo>
                  <a:pt x="6" y="216"/>
                </a:lnTo>
                <a:lnTo>
                  <a:pt x="18" y="249"/>
                </a:lnTo>
                <a:lnTo>
                  <a:pt x="6" y="267"/>
                </a:lnTo>
                <a:lnTo>
                  <a:pt x="12" y="291"/>
                </a:lnTo>
                <a:lnTo>
                  <a:pt x="18" y="321"/>
                </a:lnTo>
                <a:lnTo>
                  <a:pt x="78" y="321"/>
                </a:lnTo>
                <a:lnTo>
                  <a:pt x="78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15" name="Freeform 41" descr="20%"/>
          <p:cNvSpPr>
            <a:spLocks noChangeAspect="1"/>
          </p:cNvSpPr>
          <p:nvPr/>
        </p:nvSpPr>
        <p:spPr bwMode="auto">
          <a:xfrm>
            <a:off x="5177410" y="4814565"/>
            <a:ext cx="149498" cy="65633"/>
          </a:xfrm>
          <a:custGeom>
            <a:avLst/>
            <a:gdLst>
              <a:gd name="T0" fmla="*/ 60 w 123"/>
              <a:gd name="T1" fmla="*/ 0 h 54"/>
              <a:gd name="T2" fmla="*/ 36 w 123"/>
              <a:gd name="T3" fmla="*/ 6 h 54"/>
              <a:gd name="T4" fmla="*/ 0 w 123"/>
              <a:gd name="T5" fmla="*/ 15 h 54"/>
              <a:gd name="T6" fmla="*/ 12 w 123"/>
              <a:gd name="T7" fmla="*/ 36 h 54"/>
              <a:gd name="T8" fmla="*/ 48 w 123"/>
              <a:gd name="T9" fmla="*/ 54 h 54"/>
              <a:gd name="T10" fmla="*/ 123 w 123"/>
              <a:gd name="T11" fmla="*/ 54 h 54"/>
              <a:gd name="T12" fmla="*/ 123 w 123"/>
              <a:gd name="T13" fmla="*/ 6 h 5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3"/>
              <a:gd name="T22" fmla="*/ 0 h 54"/>
              <a:gd name="T23" fmla="*/ 123 w 123"/>
              <a:gd name="T24" fmla="*/ 54 h 5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3" h="54">
                <a:moveTo>
                  <a:pt x="60" y="0"/>
                </a:moveTo>
                <a:lnTo>
                  <a:pt x="36" y="6"/>
                </a:lnTo>
                <a:lnTo>
                  <a:pt x="0" y="15"/>
                </a:lnTo>
                <a:lnTo>
                  <a:pt x="12" y="36"/>
                </a:lnTo>
                <a:lnTo>
                  <a:pt x="48" y="54"/>
                </a:lnTo>
                <a:lnTo>
                  <a:pt x="123" y="54"/>
                </a:lnTo>
                <a:lnTo>
                  <a:pt x="123" y="6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16" name="Freeform 42" descr="Dashed horizontal"/>
          <p:cNvSpPr>
            <a:spLocks noChangeAspect="1"/>
          </p:cNvSpPr>
          <p:nvPr/>
        </p:nvSpPr>
        <p:spPr bwMode="auto">
          <a:xfrm>
            <a:off x="5239396" y="4876552"/>
            <a:ext cx="87511" cy="805830"/>
          </a:xfrm>
          <a:custGeom>
            <a:avLst/>
            <a:gdLst>
              <a:gd name="T0" fmla="*/ 0 w 72"/>
              <a:gd name="T1" fmla="*/ 0 h 663"/>
              <a:gd name="T2" fmla="*/ 9 w 72"/>
              <a:gd name="T3" fmla="*/ 33 h 663"/>
              <a:gd name="T4" fmla="*/ 9 w 72"/>
              <a:gd name="T5" fmla="*/ 75 h 663"/>
              <a:gd name="T6" fmla="*/ 9 w 72"/>
              <a:gd name="T7" fmla="*/ 123 h 663"/>
              <a:gd name="T8" fmla="*/ 15 w 72"/>
              <a:gd name="T9" fmla="*/ 156 h 663"/>
              <a:gd name="T10" fmla="*/ 9 w 72"/>
              <a:gd name="T11" fmla="*/ 186 h 663"/>
              <a:gd name="T12" fmla="*/ 21 w 72"/>
              <a:gd name="T13" fmla="*/ 219 h 663"/>
              <a:gd name="T14" fmla="*/ 21 w 72"/>
              <a:gd name="T15" fmla="*/ 249 h 663"/>
              <a:gd name="T16" fmla="*/ 9 w 72"/>
              <a:gd name="T17" fmla="*/ 270 h 663"/>
              <a:gd name="T18" fmla="*/ 15 w 72"/>
              <a:gd name="T19" fmla="*/ 309 h 663"/>
              <a:gd name="T20" fmla="*/ 18 w 72"/>
              <a:gd name="T21" fmla="*/ 330 h 663"/>
              <a:gd name="T22" fmla="*/ 18 w 72"/>
              <a:gd name="T23" fmla="*/ 354 h 663"/>
              <a:gd name="T24" fmla="*/ 33 w 72"/>
              <a:gd name="T25" fmla="*/ 369 h 663"/>
              <a:gd name="T26" fmla="*/ 30 w 72"/>
              <a:gd name="T27" fmla="*/ 405 h 663"/>
              <a:gd name="T28" fmla="*/ 45 w 72"/>
              <a:gd name="T29" fmla="*/ 423 h 663"/>
              <a:gd name="T30" fmla="*/ 21 w 72"/>
              <a:gd name="T31" fmla="*/ 426 h 663"/>
              <a:gd name="T32" fmla="*/ 27 w 72"/>
              <a:gd name="T33" fmla="*/ 447 h 663"/>
              <a:gd name="T34" fmla="*/ 33 w 72"/>
              <a:gd name="T35" fmla="*/ 471 h 663"/>
              <a:gd name="T36" fmla="*/ 15 w 72"/>
              <a:gd name="T37" fmla="*/ 519 h 663"/>
              <a:gd name="T38" fmla="*/ 24 w 72"/>
              <a:gd name="T39" fmla="*/ 540 h 663"/>
              <a:gd name="T40" fmla="*/ 42 w 72"/>
              <a:gd name="T41" fmla="*/ 549 h 663"/>
              <a:gd name="T42" fmla="*/ 9 w 72"/>
              <a:gd name="T43" fmla="*/ 561 h 663"/>
              <a:gd name="T44" fmla="*/ 24 w 72"/>
              <a:gd name="T45" fmla="*/ 618 h 663"/>
              <a:gd name="T46" fmla="*/ 30 w 72"/>
              <a:gd name="T47" fmla="*/ 663 h 663"/>
              <a:gd name="T48" fmla="*/ 72 w 72"/>
              <a:gd name="T49" fmla="*/ 663 h 663"/>
              <a:gd name="T50" fmla="*/ 72 w 72"/>
              <a:gd name="T51" fmla="*/ 3 h 663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72"/>
              <a:gd name="T79" fmla="*/ 0 h 663"/>
              <a:gd name="T80" fmla="*/ 72 w 72"/>
              <a:gd name="T81" fmla="*/ 663 h 663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72" h="663">
                <a:moveTo>
                  <a:pt x="0" y="0"/>
                </a:moveTo>
                <a:lnTo>
                  <a:pt x="9" y="33"/>
                </a:lnTo>
                <a:lnTo>
                  <a:pt x="9" y="75"/>
                </a:lnTo>
                <a:lnTo>
                  <a:pt x="9" y="123"/>
                </a:lnTo>
                <a:lnTo>
                  <a:pt x="15" y="156"/>
                </a:lnTo>
                <a:lnTo>
                  <a:pt x="9" y="186"/>
                </a:lnTo>
                <a:lnTo>
                  <a:pt x="21" y="219"/>
                </a:lnTo>
                <a:lnTo>
                  <a:pt x="21" y="249"/>
                </a:lnTo>
                <a:lnTo>
                  <a:pt x="9" y="270"/>
                </a:lnTo>
                <a:lnTo>
                  <a:pt x="15" y="309"/>
                </a:lnTo>
                <a:lnTo>
                  <a:pt x="18" y="330"/>
                </a:lnTo>
                <a:lnTo>
                  <a:pt x="18" y="354"/>
                </a:lnTo>
                <a:lnTo>
                  <a:pt x="33" y="369"/>
                </a:lnTo>
                <a:lnTo>
                  <a:pt x="30" y="405"/>
                </a:lnTo>
                <a:lnTo>
                  <a:pt x="45" y="423"/>
                </a:lnTo>
                <a:lnTo>
                  <a:pt x="21" y="426"/>
                </a:lnTo>
                <a:lnTo>
                  <a:pt x="27" y="447"/>
                </a:lnTo>
                <a:lnTo>
                  <a:pt x="33" y="471"/>
                </a:lnTo>
                <a:lnTo>
                  <a:pt x="15" y="519"/>
                </a:lnTo>
                <a:lnTo>
                  <a:pt x="24" y="540"/>
                </a:lnTo>
                <a:lnTo>
                  <a:pt x="42" y="549"/>
                </a:lnTo>
                <a:lnTo>
                  <a:pt x="9" y="561"/>
                </a:lnTo>
                <a:lnTo>
                  <a:pt x="24" y="618"/>
                </a:lnTo>
                <a:lnTo>
                  <a:pt x="30" y="663"/>
                </a:lnTo>
                <a:lnTo>
                  <a:pt x="72" y="663"/>
                </a:lnTo>
                <a:lnTo>
                  <a:pt x="72" y="3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17" name="Freeform 43" descr="Dashed horizontal"/>
          <p:cNvSpPr>
            <a:spLocks noChangeAspect="1"/>
          </p:cNvSpPr>
          <p:nvPr/>
        </p:nvSpPr>
        <p:spPr bwMode="auto">
          <a:xfrm>
            <a:off x="6686973" y="3983211"/>
            <a:ext cx="98450" cy="175022"/>
          </a:xfrm>
          <a:custGeom>
            <a:avLst/>
            <a:gdLst>
              <a:gd name="T0" fmla="*/ 0 w 81"/>
              <a:gd name="T1" fmla="*/ 0 h 144"/>
              <a:gd name="T2" fmla="*/ 12 w 81"/>
              <a:gd name="T3" fmla="*/ 18 h 144"/>
              <a:gd name="T4" fmla="*/ 12 w 81"/>
              <a:gd name="T5" fmla="*/ 39 h 144"/>
              <a:gd name="T6" fmla="*/ 15 w 81"/>
              <a:gd name="T7" fmla="*/ 69 h 144"/>
              <a:gd name="T8" fmla="*/ 18 w 81"/>
              <a:gd name="T9" fmla="*/ 99 h 144"/>
              <a:gd name="T10" fmla="*/ 24 w 81"/>
              <a:gd name="T11" fmla="*/ 123 h 144"/>
              <a:gd name="T12" fmla="*/ 24 w 81"/>
              <a:gd name="T13" fmla="*/ 144 h 144"/>
              <a:gd name="T14" fmla="*/ 81 w 81"/>
              <a:gd name="T15" fmla="*/ 144 h 144"/>
              <a:gd name="T16" fmla="*/ 81 w 81"/>
              <a:gd name="T17" fmla="*/ 3 h 14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81"/>
              <a:gd name="T28" fmla="*/ 0 h 144"/>
              <a:gd name="T29" fmla="*/ 81 w 81"/>
              <a:gd name="T30" fmla="*/ 144 h 14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81" h="144">
                <a:moveTo>
                  <a:pt x="0" y="0"/>
                </a:moveTo>
                <a:lnTo>
                  <a:pt x="12" y="18"/>
                </a:lnTo>
                <a:lnTo>
                  <a:pt x="12" y="39"/>
                </a:lnTo>
                <a:lnTo>
                  <a:pt x="15" y="69"/>
                </a:lnTo>
                <a:lnTo>
                  <a:pt x="18" y="99"/>
                </a:lnTo>
                <a:lnTo>
                  <a:pt x="24" y="123"/>
                </a:lnTo>
                <a:lnTo>
                  <a:pt x="24" y="144"/>
                </a:lnTo>
                <a:lnTo>
                  <a:pt x="81" y="144"/>
                </a:lnTo>
                <a:lnTo>
                  <a:pt x="81" y="3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18" name="Freeform 44" descr="20%"/>
          <p:cNvSpPr>
            <a:spLocks noChangeAspect="1"/>
          </p:cNvSpPr>
          <p:nvPr/>
        </p:nvSpPr>
        <p:spPr bwMode="auto">
          <a:xfrm>
            <a:off x="6693050" y="4157018"/>
            <a:ext cx="97234" cy="43755"/>
          </a:xfrm>
          <a:custGeom>
            <a:avLst/>
            <a:gdLst>
              <a:gd name="T0" fmla="*/ 18 w 80"/>
              <a:gd name="T1" fmla="*/ 0 h 36"/>
              <a:gd name="T2" fmla="*/ 8 w 80"/>
              <a:gd name="T3" fmla="*/ 8 h 36"/>
              <a:gd name="T4" fmla="*/ 0 w 80"/>
              <a:gd name="T5" fmla="*/ 36 h 36"/>
              <a:gd name="T6" fmla="*/ 80 w 80"/>
              <a:gd name="T7" fmla="*/ 36 h 36"/>
              <a:gd name="T8" fmla="*/ 80 w 80"/>
              <a:gd name="T9" fmla="*/ 0 h 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0"/>
              <a:gd name="T16" fmla="*/ 0 h 36"/>
              <a:gd name="T17" fmla="*/ 80 w 80"/>
              <a:gd name="T18" fmla="*/ 36 h 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0" h="36">
                <a:moveTo>
                  <a:pt x="18" y="0"/>
                </a:moveTo>
                <a:lnTo>
                  <a:pt x="8" y="8"/>
                </a:lnTo>
                <a:lnTo>
                  <a:pt x="0" y="36"/>
                </a:lnTo>
                <a:lnTo>
                  <a:pt x="80" y="36"/>
                </a:lnTo>
                <a:lnTo>
                  <a:pt x="80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19" name="Freeform 45" descr="Dashed horizontal"/>
          <p:cNvSpPr>
            <a:spLocks noChangeAspect="1"/>
          </p:cNvSpPr>
          <p:nvPr/>
        </p:nvSpPr>
        <p:spPr bwMode="auto">
          <a:xfrm>
            <a:off x="6697912" y="4200773"/>
            <a:ext cx="89942" cy="126405"/>
          </a:xfrm>
          <a:custGeom>
            <a:avLst/>
            <a:gdLst>
              <a:gd name="T0" fmla="*/ 6 w 74"/>
              <a:gd name="T1" fmla="*/ 2 h 104"/>
              <a:gd name="T2" fmla="*/ 14 w 74"/>
              <a:gd name="T3" fmla="*/ 24 h 104"/>
              <a:gd name="T4" fmla="*/ 14 w 74"/>
              <a:gd name="T5" fmla="*/ 36 h 104"/>
              <a:gd name="T6" fmla="*/ 6 w 74"/>
              <a:gd name="T7" fmla="*/ 48 h 104"/>
              <a:gd name="T8" fmla="*/ 8 w 74"/>
              <a:gd name="T9" fmla="*/ 60 h 104"/>
              <a:gd name="T10" fmla="*/ 8 w 74"/>
              <a:gd name="T11" fmla="*/ 82 h 104"/>
              <a:gd name="T12" fmla="*/ 0 w 74"/>
              <a:gd name="T13" fmla="*/ 104 h 104"/>
              <a:gd name="T14" fmla="*/ 74 w 74"/>
              <a:gd name="T15" fmla="*/ 104 h 104"/>
              <a:gd name="T16" fmla="*/ 74 w 74"/>
              <a:gd name="T17" fmla="*/ 0 h 1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74"/>
              <a:gd name="T28" fmla="*/ 0 h 104"/>
              <a:gd name="T29" fmla="*/ 74 w 74"/>
              <a:gd name="T30" fmla="*/ 104 h 10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74" h="104">
                <a:moveTo>
                  <a:pt x="6" y="2"/>
                </a:moveTo>
                <a:lnTo>
                  <a:pt x="14" y="24"/>
                </a:lnTo>
                <a:lnTo>
                  <a:pt x="14" y="36"/>
                </a:lnTo>
                <a:lnTo>
                  <a:pt x="6" y="48"/>
                </a:lnTo>
                <a:lnTo>
                  <a:pt x="8" y="60"/>
                </a:lnTo>
                <a:lnTo>
                  <a:pt x="8" y="82"/>
                </a:lnTo>
                <a:lnTo>
                  <a:pt x="0" y="104"/>
                </a:lnTo>
                <a:lnTo>
                  <a:pt x="74" y="104"/>
                </a:lnTo>
                <a:lnTo>
                  <a:pt x="74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20" name="Freeform 46" descr="20%"/>
          <p:cNvSpPr>
            <a:spLocks noChangeAspect="1"/>
          </p:cNvSpPr>
          <p:nvPr/>
        </p:nvSpPr>
        <p:spPr bwMode="auto">
          <a:xfrm>
            <a:off x="6627417" y="4329609"/>
            <a:ext cx="160437" cy="116681"/>
          </a:xfrm>
          <a:custGeom>
            <a:avLst/>
            <a:gdLst>
              <a:gd name="T0" fmla="*/ 58 w 132"/>
              <a:gd name="T1" fmla="*/ 0 h 96"/>
              <a:gd name="T2" fmla="*/ 24 w 132"/>
              <a:gd name="T3" fmla="*/ 0 h 96"/>
              <a:gd name="T4" fmla="*/ 0 w 132"/>
              <a:gd name="T5" fmla="*/ 12 h 96"/>
              <a:gd name="T6" fmla="*/ 0 w 132"/>
              <a:gd name="T7" fmla="*/ 24 h 96"/>
              <a:gd name="T8" fmla="*/ 8 w 132"/>
              <a:gd name="T9" fmla="*/ 36 h 96"/>
              <a:gd name="T10" fmla="*/ 30 w 132"/>
              <a:gd name="T11" fmla="*/ 42 h 96"/>
              <a:gd name="T12" fmla="*/ 22 w 132"/>
              <a:gd name="T13" fmla="*/ 62 h 96"/>
              <a:gd name="T14" fmla="*/ 40 w 132"/>
              <a:gd name="T15" fmla="*/ 82 h 96"/>
              <a:gd name="T16" fmla="*/ 38 w 132"/>
              <a:gd name="T17" fmla="*/ 96 h 96"/>
              <a:gd name="T18" fmla="*/ 132 w 132"/>
              <a:gd name="T19" fmla="*/ 96 h 96"/>
              <a:gd name="T20" fmla="*/ 132 w 132"/>
              <a:gd name="T21" fmla="*/ 0 h 9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32"/>
              <a:gd name="T34" fmla="*/ 0 h 96"/>
              <a:gd name="T35" fmla="*/ 132 w 132"/>
              <a:gd name="T36" fmla="*/ 96 h 9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32" h="96">
                <a:moveTo>
                  <a:pt x="58" y="0"/>
                </a:moveTo>
                <a:lnTo>
                  <a:pt x="24" y="0"/>
                </a:lnTo>
                <a:lnTo>
                  <a:pt x="0" y="12"/>
                </a:lnTo>
                <a:lnTo>
                  <a:pt x="0" y="24"/>
                </a:lnTo>
                <a:lnTo>
                  <a:pt x="8" y="36"/>
                </a:lnTo>
                <a:lnTo>
                  <a:pt x="30" y="42"/>
                </a:lnTo>
                <a:lnTo>
                  <a:pt x="22" y="62"/>
                </a:lnTo>
                <a:lnTo>
                  <a:pt x="40" y="82"/>
                </a:lnTo>
                <a:lnTo>
                  <a:pt x="38" y="96"/>
                </a:lnTo>
                <a:lnTo>
                  <a:pt x="132" y="96"/>
                </a:lnTo>
                <a:lnTo>
                  <a:pt x="132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21" name="Freeform 47" descr="Dashed horizontal"/>
          <p:cNvSpPr>
            <a:spLocks noChangeAspect="1"/>
          </p:cNvSpPr>
          <p:nvPr/>
        </p:nvSpPr>
        <p:spPr bwMode="auto">
          <a:xfrm>
            <a:off x="6693050" y="4443859"/>
            <a:ext cx="92373" cy="466725"/>
          </a:xfrm>
          <a:custGeom>
            <a:avLst/>
            <a:gdLst>
              <a:gd name="T0" fmla="*/ 0 w 76"/>
              <a:gd name="T1" fmla="*/ 2 h 384"/>
              <a:gd name="T2" fmla="*/ 8 w 76"/>
              <a:gd name="T3" fmla="*/ 30 h 384"/>
              <a:gd name="T4" fmla="*/ 26 w 76"/>
              <a:gd name="T5" fmla="*/ 70 h 384"/>
              <a:gd name="T6" fmla="*/ 30 w 76"/>
              <a:gd name="T7" fmla="*/ 106 h 384"/>
              <a:gd name="T8" fmla="*/ 28 w 76"/>
              <a:gd name="T9" fmla="*/ 142 h 384"/>
              <a:gd name="T10" fmla="*/ 26 w 76"/>
              <a:gd name="T11" fmla="*/ 180 h 384"/>
              <a:gd name="T12" fmla="*/ 26 w 76"/>
              <a:gd name="T13" fmla="*/ 212 h 384"/>
              <a:gd name="T14" fmla="*/ 32 w 76"/>
              <a:gd name="T15" fmla="*/ 260 h 384"/>
              <a:gd name="T16" fmla="*/ 24 w 76"/>
              <a:gd name="T17" fmla="*/ 298 h 384"/>
              <a:gd name="T18" fmla="*/ 28 w 76"/>
              <a:gd name="T19" fmla="*/ 334 h 384"/>
              <a:gd name="T20" fmla="*/ 28 w 76"/>
              <a:gd name="T21" fmla="*/ 384 h 384"/>
              <a:gd name="T22" fmla="*/ 76 w 76"/>
              <a:gd name="T23" fmla="*/ 384 h 384"/>
              <a:gd name="T24" fmla="*/ 76 w 76"/>
              <a:gd name="T25" fmla="*/ 0 h 38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76"/>
              <a:gd name="T40" fmla="*/ 0 h 384"/>
              <a:gd name="T41" fmla="*/ 76 w 76"/>
              <a:gd name="T42" fmla="*/ 384 h 384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76" h="384">
                <a:moveTo>
                  <a:pt x="0" y="2"/>
                </a:moveTo>
                <a:lnTo>
                  <a:pt x="8" y="30"/>
                </a:lnTo>
                <a:lnTo>
                  <a:pt x="26" y="70"/>
                </a:lnTo>
                <a:lnTo>
                  <a:pt x="30" y="106"/>
                </a:lnTo>
                <a:lnTo>
                  <a:pt x="28" y="142"/>
                </a:lnTo>
                <a:lnTo>
                  <a:pt x="26" y="180"/>
                </a:lnTo>
                <a:lnTo>
                  <a:pt x="26" y="212"/>
                </a:lnTo>
                <a:lnTo>
                  <a:pt x="32" y="260"/>
                </a:lnTo>
                <a:lnTo>
                  <a:pt x="24" y="298"/>
                </a:lnTo>
                <a:lnTo>
                  <a:pt x="28" y="334"/>
                </a:lnTo>
                <a:lnTo>
                  <a:pt x="28" y="384"/>
                </a:lnTo>
                <a:lnTo>
                  <a:pt x="76" y="384"/>
                </a:lnTo>
                <a:lnTo>
                  <a:pt x="76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22" name="Freeform 48" descr="20%"/>
          <p:cNvSpPr>
            <a:spLocks noChangeAspect="1"/>
          </p:cNvSpPr>
          <p:nvPr/>
        </p:nvSpPr>
        <p:spPr bwMode="auto">
          <a:xfrm>
            <a:off x="6705205" y="4910584"/>
            <a:ext cx="82649" cy="46186"/>
          </a:xfrm>
          <a:custGeom>
            <a:avLst/>
            <a:gdLst>
              <a:gd name="T0" fmla="*/ 14 w 68"/>
              <a:gd name="T1" fmla="*/ 0 h 38"/>
              <a:gd name="T2" fmla="*/ 2 w 68"/>
              <a:gd name="T3" fmla="*/ 4 h 38"/>
              <a:gd name="T4" fmla="*/ 0 w 68"/>
              <a:gd name="T5" fmla="*/ 18 h 38"/>
              <a:gd name="T6" fmla="*/ 4 w 68"/>
              <a:gd name="T7" fmla="*/ 34 h 38"/>
              <a:gd name="T8" fmla="*/ 68 w 68"/>
              <a:gd name="T9" fmla="*/ 38 h 38"/>
              <a:gd name="T10" fmla="*/ 68 w 68"/>
              <a:gd name="T11" fmla="*/ 0 h 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8"/>
              <a:gd name="T19" fmla="*/ 0 h 38"/>
              <a:gd name="T20" fmla="*/ 68 w 68"/>
              <a:gd name="T21" fmla="*/ 38 h 3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8" h="38">
                <a:moveTo>
                  <a:pt x="14" y="0"/>
                </a:moveTo>
                <a:lnTo>
                  <a:pt x="2" y="4"/>
                </a:lnTo>
                <a:lnTo>
                  <a:pt x="0" y="18"/>
                </a:lnTo>
                <a:lnTo>
                  <a:pt x="4" y="34"/>
                </a:lnTo>
                <a:lnTo>
                  <a:pt x="68" y="38"/>
                </a:lnTo>
                <a:lnTo>
                  <a:pt x="68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23" name="Freeform 49" descr="Dashed horizontal"/>
          <p:cNvSpPr>
            <a:spLocks noChangeAspect="1"/>
          </p:cNvSpPr>
          <p:nvPr/>
        </p:nvSpPr>
        <p:spPr bwMode="auto">
          <a:xfrm>
            <a:off x="6722221" y="4951909"/>
            <a:ext cx="65633" cy="729258"/>
          </a:xfrm>
          <a:custGeom>
            <a:avLst/>
            <a:gdLst>
              <a:gd name="T0" fmla="*/ 0 w 54"/>
              <a:gd name="T1" fmla="*/ 4 h 600"/>
              <a:gd name="T2" fmla="*/ 6 w 54"/>
              <a:gd name="T3" fmla="*/ 40 h 600"/>
              <a:gd name="T4" fmla="*/ 8 w 54"/>
              <a:gd name="T5" fmla="*/ 66 h 600"/>
              <a:gd name="T6" fmla="*/ 8 w 54"/>
              <a:gd name="T7" fmla="*/ 94 h 600"/>
              <a:gd name="T8" fmla="*/ 16 w 54"/>
              <a:gd name="T9" fmla="*/ 122 h 600"/>
              <a:gd name="T10" fmla="*/ 16 w 54"/>
              <a:gd name="T11" fmla="*/ 142 h 600"/>
              <a:gd name="T12" fmla="*/ 12 w 54"/>
              <a:gd name="T13" fmla="*/ 174 h 600"/>
              <a:gd name="T14" fmla="*/ 14 w 54"/>
              <a:gd name="T15" fmla="*/ 206 h 600"/>
              <a:gd name="T16" fmla="*/ 16 w 54"/>
              <a:gd name="T17" fmla="*/ 248 h 600"/>
              <a:gd name="T18" fmla="*/ 16 w 54"/>
              <a:gd name="T19" fmla="*/ 296 h 600"/>
              <a:gd name="T20" fmla="*/ 20 w 54"/>
              <a:gd name="T21" fmla="*/ 356 h 600"/>
              <a:gd name="T22" fmla="*/ 16 w 54"/>
              <a:gd name="T23" fmla="*/ 404 h 600"/>
              <a:gd name="T24" fmla="*/ 12 w 54"/>
              <a:gd name="T25" fmla="*/ 434 h 600"/>
              <a:gd name="T26" fmla="*/ 12 w 54"/>
              <a:gd name="T27" fmla="*/ 456 h 600"/>
              <a:gd name="T28" fmla="*/ 18 w 54"/>
              <a:gd name="T29" fmla="*/ 478 h 600"/>
              <a:gd name="T30" fmla="*/ 20 w 54"/>
              <a:gd name="T31" fmla="*/ 496 h 600"/>
              <a:gd name="T32" fmla="*/ 18 w 54"/>
              <a:gd name="T33" fmla="*/ 520 h 600"/>
              <a:gd name="T34" fmla="*/ 12 w 54"/>
              <a:gd name="T35" fmla="*/ 544 h 600"/>
              <a:gd name="T36" fmla="*/ 8 w 54"/>
              <a:gd name="T37" fmla="*/ 564 h 600"/>
              <a:gd name="T38" fmla="*/ 20 w 54"/>
              <a:gd name="T39" fmla="*/ 600 h 600"/>
              <a:gd name="T40" fmla="*/ 54 w 54"/>
              <a:gd name="T41" fmla="*/ 600 h 600"/>
              <a:gd name="T42" fmla="*/ 54 w 54"/>
              <a:gd name="T43" fmla="*/ 0 h 600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54"/>
              <a:gd name="T67" fmla="*/ 0 h 600"/>
              <a:gd name="T68" fmla="*/ 54 w 54"/>
              <a:gd name="T69" fmla="*/ 600 h 600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54" h="600">
                <a:moveTo>
                  <a:pt x="0" y="4"/>
                </a:moveTo>
                <a:lnTo>
                  <a:pt x="6" y="40"/>
                </a:lnTo>
                <a:lnTo>
                  <a:pt x="8" y="66"/>
                </a:lnTo>
                <a:lnTo>
                  <a:pt x="8" y="94"/>
                </a:lnTo>
                <a:lnTo>
                  <a:pt x="16" y="122"/>
                </a:lnTo>
                <a:lnTo>
                  <a:pt x="16" y="142"/>
                </a:lnTo>
                <a:lnTo>
                  <a:pt x="12" y="174"/>
                </a:lnTo>
                <a:lnTo>
                  <a:pt x="14" y="206"/>
                </a:lnTo>
                <a:lnTo>
                  <a:pt x="16" y="248"/>
                </a:lnTo>
                <a:lnTo>
                  <a:pt x="16" y="296"/>
                </a:lnTo>
                <a:lnTo>
                  <a:pt x="20" y="356"/>
                </a:lnTo>
                <a:lnTo>
                  <a:pt x="16" y="404"/>
                </a:lnTo>
                <a:lnTo>
                  <a:pt x="12" y="434"/>
                </a:lnTo>
                <a:lnTo>
                  <a:pt x="12" y="456"/>
                </a:lnTo>
                <a:lnTo>
                  <a:pt x="18" y="478"/>
                </a:lnTo>
                <a:lnTo>
                  <a:pt x="20" y="496"/>
                </a:lnTo>
                <a:lnTo>
                  <a:pt x="18" y="520"/>
                </a:lnTo>
                <a:lnTo>
                  <a:pt x="12" y="544"/>
                </a:lnTo>
                <a:lnTo>
                  <a:pt x="8" y="564"/>
                </a:lnTo>
                <a:lnTo>
                  <a:pt x="20" y="600"/>
                </a:lnTo>
                <a:lnTo>
                  <a:pt x="54" y="600"/>
                </a:lnTo>
                <a:lnTo>
                  <a:pt x="54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24" name="Freeform 50" descr="Dashed horizontal"/>
          <p:cNvSpPr>
            <a:spLocks noChangeAspect="1"/>
          </p:cNvSpPr>
          <p:nvPr/>
        </p:nvSpPr>
        <p:spPr bwMode="auto">
          <a:xfrm>
            <a:off x="6716143" y="1726159"/>
            <a:ext cx="72926" cy="433908"/>
          </a:xfrm>
          <a:custGeom>
            <a:avLst/>
            <a:gdLst>
              <a:gd name="T0" fmla="*/ 6 w 60"/>
              <a:gd name="T1" fmla="*/ 0 h 357"/>
              <a:gd name="T2" fmla="*/ 15 w 60"/>
              <a:gd name="T3" fmla="*/ 72 h 357"/>
              <a:gd name="T4" fmla="*/ 15 w 60"/>
              <a:gd name="T5" fmla="*/ 132 h 357"/>
              <a:gd name="T6" fmla="*/ 12 w 60"/>
              <a:gd name="T7" fmla="*/ 192 h 357"/>
              <a:gd name="T8" fmla="*/ 15 w 60"/>
              <a:gd name="T9" fmla="*/ 222 h 357"/>
              <a:gd name="T10" fmla="*/ 12 w 60"/>
              <a:gd name="T11" fmla="*/ 255 h 357"/>
              <a:gd name="T12" fmla="*/ 0 w 60"/>
              <a:gd name="T13" fmla="*/ 276 h 357"/>
              <a:gd name="T14" fmla="*/ 9 w 60"/>
              <a:gd name="T15" fmla="*/ 300 h 357"/>
              <a:gd name="T16" fmla="*/ 9 w 60"/>
              <a:gd name="T17" fmla="*/ 336 h 357"/>
              <a:gd name="T18" fmla="*/ 3 w 60"/>
              <a:gd name="T19" fmla="*/ 357 h 357"/>
              <a:gd name="T20" fmla="*/ 60 w 60"/>
              <a:gd name="T21" fmla="*/ 357 h 357"/>
              <a:gd name="T22" fmla="*/ 60 w 60"/>
              <a:gd name="T23" fmla="*/ 3 h 35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0"/>
              <a:gd name="T37" fmla="*/ 0 h 357"/>
              <a:gd name="T38" fmla="*/ 60 w 60"/>
              <a:gd name="T39" fmla="*/ 357 h 357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0" h="357">
                <a:moveTo>
                  <a:pt x="6" y="0"/>
                </a:moveTo>
                <a:lnTo>
                  <a:pt x="15" y="72"/>
                </a:lnTo>
                <a:lnTo>
                  <a:pt x="15" y="132"/>
                </a:lnTo>
                <a:lnTo>
                  <a:pt x="12" y="192"/>
                </a:lnTo>
                <a:lnTo>
                  <a:pt x="15" y="222"/>
                </a:lnTo>
                <a:lnTo>
                  <a:pt x="12" y="255"/>
                </a:lnTo>
                <a:lnTo>
                  <a:pt x="0" y="276"/>
                </a:lnTo>
                <a:lnTo>
                  <a:pt x="9" y="300"/>
                </a:lnTo>
                <a:lnTo>
                  <a:pt x="9" y="336"/>
                </a:lnTo>
                <a:lnTo>
                  <a:pt x="3" y="357"/>
                </a:lnTo>
                <a:lnTo>
                  <a:pt x="60" y="357"/>
                </a:lnTo>
                <a:lnTo>
                  <a:pt x="60" y="3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25" name="Freeform 51" descr="20%"/>
          <p:cNvSpPr>
            <a:spLocks noChangeAspect="1"/>
          </p:cNvSpPr>
          <p:nvPr/>
        </p:nvSpPr>
        <p:spPr bwMode="auto">
          <a:xfrm>
            <a:off x="6654157" y="2160067"/>
            <a:ext cx="131266" cy="113035"/>
          </a:xfrm>
          <a:custGeom>
            <a:avLst/>
            <a:gdLst>
              <a:gd name="T0" fmla="*/ 54 w 108"/>
              <a:gd name="T1" fmla="*/ 0 h 93"/>
              <a:gd name="T2" fmla="*/ 27 w 108"/>
              <a:gd name="T3" fmla="*/ 9 h 93"/>
              <a:gd name="T4" fmla="*/ 0 w 108"/>
              <a:gd name="T5" fmla="*/ 36 h 93"/>
              <a:gd name="T6" fmla="*/ 21 w 108"/>
              <a:gd name="T7" fmla="*/ 54 h 93"/>
              <a:gd name="T8" fmla="*/ 39 w 108"/>
              <a:gd name="T9" fmla="*/ 63 h 93"/>
              <a:gd name="T10" fmla="*/ 30 w 108"/>
              <a:gd name="T11" fmla="*/ 93 h 93"/>
              <a:gd name="T12" fmla="*/ 108 w 108"/>
              <a:gd name="T13" fmla="*/ 93 h 93"/>
              <a:gd name="T14" fmla="*/ 108 w 108"/>
              <a:gd name="T15" fmla="*/ 0 h 9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08"/>
              <a:gd name="T25" fmla="*/ 0 h 93"/>
              <a:gd name="T26" fmla="*/ 108 w 108"/>
              <a:gd name="T27" fmla="*/ 93 h 9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08" h="93">
                <a:moveTo>
                  <a:pt x="54" y="0"/>
                </a:moveTo>
                <a:lnTo>
                  <a:pt x="27" y="9"/>
                </a:lnTo>
                <a:lnTo>
                  <a:pt x="0" y="36"/>
                </a:lnTo>
                <a:lnTo>
                  <a:pt x="21" y="54"/>
                </a:lnTo>
                <a:lnTo>
                  <a:pt x="39" y="63"/>
                </a:lnTo>
                <a:lnTo>
                  <a:pt x="30" y="93"/>
                </a:lnTo>
                <a:lnTo>
                  <a:pt x="108" y="93"/>
                </a:lnTo>
                <a:lnTo>
                  <a:pt x="108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26" name="Freeform 52" descr="Dashed horizontal"/>
          <p:cNvSpPr>
            <a:spLocks noChangeAspect="1"/>
          </p:cNvSpPr>
          <p:nvPr/>
        </p:nvSpPr>
        <p:spPr bwMode="auto">
          <a:xfrm>
            <a:off x="6701558" y="2273102"/>
            <a:ext cx="87511" cy="145852"/>
          </a:xfrm>
          <a:custGeom>
            <a:avLst/>
            <a:gdLst>
              <a:gd name="T0" fmla="*/ 0 w 72"/>
              <a:gd name="T1" fmla="*/ 0 h 129"/>
              <a:gd name="T2" fmla="*/ 18 w 72"/>
              <a:gd name="T3" fmla="*/ 15 h 129"/>
              <a:gd name="T4" fmla="*/ 24 w 72"/>
              <a:gd name="T5" fmla="*/ 29 h 129"/>
              <a:gd name="T6" fmla="*/ 18 w 72"/>
              <a:gd name="T7" fmla="*/ 56 h 129"/>
              <a:gd name="T8" fmla="*/ 24 w 72"/>
              <a:gd name="T9" fmla="*/ 82 h 129"/>
              <a:gd name="T10" fmla="*/ 21 w 72"/>
              <a:gd name="T11" fmla="*/ 104 h 129"/>
              <a:gd name="T12" fmla="*/ 72 w 72"/>
              <a:gd name="T13" fmla="*/ 104 h 129"/>
              <a:gd name="T14" fmla="*/ 72 w 72"/>
              <a:gd name="T15" fmla="*/ 0 h 12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2"/>
              <a:gd name="T25" fmla="*/ 0 h 129"/>
              <a:gd name="T26" fmla="*/ 72 w 72"/>
              <a:gd name="T27" fmla="*/ 129 h 12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2" h="129">
                <a:moveTo>
                  <a:pt x="0" y="0"/>
                </a:moveTo>
                <a:lnTo>
                  <a:pt x="18" y="18"/>
                </a:lnTo>
                <a:lnTo>
                  <a:pt x="24" y="36"/>
                </a:lnTo>
                <a:lnTo>
                  <a:pt x="18" y="69"/>
                </a:lnTo>
                <a:lnTo>
                  <a:pt x="24" y="102"/>
                </a:lnTo>
                <a:lnTo>
                  <a:pt x="21" y="129"/>
                </a:lnTo>
                <a:lnTo>
                  <a:pt x="72" y="129"/>
                </a:lnTo>
                <a:lnTo>
                  <a:pt x="72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27" name="Freeform 53" descr="20%"/>
          <p:cNvSpPr>
            <a:spLocks noChangeAspect="1"/>
          </p:cNvSpPr>
          <p:nvPr/>
        </p:nvSpPr>
        <p:spPr bwMode="auto">
          <a:xfrm>
            <a:off x="6697912" y="2418954"/>
            <a:ext cx="83865" cy="116681"/>
          </a:xfrm>
          <a:custGeom>
            <a:avLst/>
            <a:gdLst>
              <a:gd name="T0" fmla="*/ 27 w 69"/>
              <a:gd name="T1" fmla="*/ 3 h 96"/>
              <a:gd name="T2" fmla="*/ 3 w 69"/>
              <a:gd name="T3" fmla="*/ 12 h 96"/>
              <a:gd name="T4" fmla="*/ 0 w 69"/>
              <a:gd name="T5" fmla="*/ 30 h 96"/>
              <a:gd name="T6" fmla="*/ 0 w 69"/>
              <a:gd name="T7" fmla="*/ 54 h 96"/>
              <a:gd name="T8" fmla="*/ 15 w 69"/>
              <a:gd name="T9" fmla="*/ 96 h 96"/>
              <a:gd name="T10" fmla="*/ 69 w 69"/>
              <a:gd name="T11" fmla="*/ 96 h 96"/>
              <a:gd name="T12" fmla="*/ 69 w 69"/>
              <a:gd name="T13" fmla="*/ 0 h 9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9"/>
              <a:gd name="T22" fmla="*/ 0 h 96"/>
              <a:gd name="T23" fmla="*/ 69 w 69"/>
              <a:gd name="T24" fmla="*/ 96 h 9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9" h="96">
                <a:moveTo>
                  <a:pt x="27" y="3"/>
                </a:moveTo>
                <a:lnTo>
                  <a:pt x="3" y="12"/>
                </a:lnTo>
                <a:lnTo>
                  <a:pt x="0" y="30"/>
                </a:lnTo>
                <a:lnTo>
                  <a:pt x="0" y="54"/>
                </a:lnTo>
                <a:lnTo>
                  <a:pt x="15" y="96"/>
                </a:lnTo>
                <a:lnTo>
                  <a:pt x="69" y="96"/>
                </a:lnTo>
                <a:lnTo>
                  <a:pt x="69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28" name="Freeform 54" descr="Dashed horizontal"/>
          <p:cNvSpPr>
            <a:spLocks noChangeAspect="1"/>
          </p:cNvSpPr>
          <p:nvPr/>
        </p:nvSpPr>
        <p:spPr bwMode="auto">
          <a:xfrm>
            <a:off x="6723436" y="2535635"/>
            <a:ext cx="61987" cy="867817"/>
          </a:xfrm>
          <a:custGeom>
            <a:avLst/>
            <a:gdLst>
              <a:gd name="T0" fmla="*/ 0 w 51"/>
              <a:gd name="T1" fmla="*/ 3 h 714"/>
              <a:gd name="T2" fmla="*/ 6 w 51"/>
              <a:gd name="T3" fmla="*/ 33 h 714"/>
              <a:gd name="T4" fmla="*/ 6 w 51"/>
              <a:gd name="T5" fmla="*/ 63 h 714"/>
              <a:gd name="T6" fmla="*/ 9 w 51"/>
              <a:gd name="T7" fmla="*/ 102 h 714"/>
              <a:gd name="T8" fmla="*/ 18 w 51"/>
              <a:gd name="T9" fmla="*/ 135 h 714"/>
              <a:gd name="T10" fmla="*/ 15 w 51"/>
              <a:gd name="T11" fmla="*/ 162 h 714"/>
              <a:gd name="T12" fmla="*/ 15 w 51"/>
              <a:gd name="T13" fmla="*/ 201 h 714"/>
              <a:gd name="T14" fmla="*/ 18 w 51"/>
              <a:gd name="T15" fmla="*/ 228 h 714"/>
              <a:gd name="T16" fmla="*/ 24 w 51"/>
              <a:gd name="T17" fmla="*/ 258 h 714"/>
              <a:gd name="T18" fmla="*/ 18 w 51"/>
              <a:gd name="T19" fmla="*/ 288 h 714"/>
              <a:gd name="T20" fmla="*/ 12 w 51"/>
              <a:gd name="T21" fmla="*/ 321 h 714"/>
              <a:gd name="T22" fmla="*/ 12 w 51"/>
              <a:gd name="T23" fmla="*/ 360 h 714"/>
              <a:gd name="T24" fmla="*/ 15 w 51"/>
              <a:gd name="T25" fmla="*/ 393 h 714"/>
              <a:gd name="T26" fmla="*/ 27 w 51"/>
              <a:gd name="T27" fmla="*/ 444 h 714"/>
              <a:gd name="T28" fmla="*/ 27 w 51"/>
              <a:gd name="T29" fmla="*/ 480 h 714"/>
              <a:gd name="T30" fmla="*/ 12 w 51"/>
              <a:gd name="T31" fmla="*/ 507 h 714"/>
              <a:gd name="T32" fmla="*/ 21 w 51"/>
              <a:gd name="T33" fmla="*/ 561 h 714"/>
              <a:gd name="T34" fmla="*/ 21 w 51"/>
              <a:gd name="T35" fmla="*/ 606 h 714"/>
              <a:gd name="T36" fmla="*/ 18 w 51"/>
              <a:gd name="T37" fmla="*/ 639 h 714"/>
              <a:gd name="T38" fmla="*/ 6 w 51"/>
              <a:gd name="T39" fmla="*/ 669 h 714"/>
              <a:gd name="T40" fmla="*/ 3 w 51"/>
              <a:gd name="T41" fmla="*/ 714 h 714"/>
              <a:gd name="T42" fmla="*/ 51 w 51"/>
              <a:gd name="T43" fmla="*/ 714 h 714"/>
              <a:gd name="T44" fmla="*/ 51 w 51"/>
              <a:gd name="T45" fmla="*/ 0 h 71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51"/>
              <a:gd name="T70" fmla="*/ 0 h 714"/>
              <a:gd name="T71" fmla="*/ 51 w 51"/>
              <a:gd name="T72" fmla="*/ 714 h 714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51" h="714">
                <a:moveTo>
                  <a:pt x="0" y="3"/>
                </a:moveTo>
                <a:lnTo>
                  <a:pt x="6" y="33"/>
                </a:lnTo>
                <a:lnTo>
                  <a:pt x="6" y="63"/>
                </a:lnTo>
                <a:lnTo>
                  <a:pt x="9" y="102"/>
                </a:lnTo>
                <a:lnTo>
                  <a:pt x="18" y="135"/>
                </a:lnTo>
                <a:lnTo>
                  <a:pt x="15" y="162"/>
                </a:lnTo>
                <a:lnTo>
                  <a:pt x="15" y="201"/>
                </a:lnTo>
                <a:lnTo>
                  <a:pt x="18" y="228"/>
                </a:lnTo>
                <a:lnTo>
                  <a:pt x="24" y="258"/>
                </a:lnTo>
                <a:lnTo>
                  <a:pt x="18" y="288"/>
                </a:lnTo>
                <a:lnTo>
                  <a:pt x="12" y="321"/>
                </a:lnTo>
                <a:lnTo>
                  <a:pt x="12" y="360"/>
                </a:lnTo>
                <a:lnTo>
                  <a:pt x="15" y="393"/>
                </a:lnTo>
                <a:lnTo>
                  <a:pt x="27" y="444"/>
                </a:lnTo>
                <a:lnTo>
                  <a:pt x="27" y="480"/>
                </a:lnTo>
                <a:lnTo>
                  <a:pt x="12" y="507"/>
                </a:lnTo>
                <a:lnTo>
                  <a:pt x="21" y="561"/>
                </a:lnTo>
                <a:lnTo>
                  <a:pt x="21" y="606"/>
                </a:lnTo>
                <a:lnTo>
                  <a:pt x="18" y="639"/>
                </a:lnTo>
                <a:lnTo>
                  <a:pt x="6" y="669"/>
                </a:lnTo>
                <a:lnTo>
                  <a:pt x="3" y="714"/>
                </a:lnTo>
                <a:lnTo>
                  <a:pt x="51" y="714"/>
                </a:lnTo>
                <a:lnTo>
                  <a:pt x="51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29" name="Freeform 55" descr="20%"/>
          <p:cNvSpPr>
            <a:spLocks noChangeAspect="1"/>
          </p:cNvSpPr>
          <p:nvPr/>
        </p:nvSpPr>
        <p:spPr bwMode="auto">
          <a:xfrm>
            <a:off x="6559353" y="3403452"/>
            <a:ext cx="222424" cy="335459"/>
          </a:xfrm>
          <a:custGeom>
            <a:avLst/>
            <a:gdLst>
              <a:gd name="T0" fmla="*/ 129 w 183"/>
              <a:gd name="T1" fmla="*/ 0 h 276"/>
              <a:gd name="T2" fmla="*/ 72 w 183"/>
              <a:gd name="T3" fmla="*/ 6 h 276"/>
              <a:gd name="T4" fmla="*/ 60 w 183"/>
              <a:gd name="T5" fmla="*/ 30 h 276"/>
              <a:gd name="T6" fmla="*/ 42 w 183"/>
              <a:gd name="T7" fmla="*/ 42 h 276"/>
              <a:gd name="T8" fmla="*/ 30 w 183"/>
              <a:gd name="T9" fmla="*/ 84 h 276"/>
              <a:gd name="T10" fmla="*/ 21 w 183"/>
              <a:gd name="T11" fmla="*/ 114 h 276"/>
              <a:gd name="T12" fmla="*/ 0 w 183"/>
              <a:gd name="T13" fmla="*/ 138 h 276"/>
              <a:gd name="T14" fmla="*/ 15 w 183"/>
              <a:gd name="T15" fmla="*/ 171 h 276"/>
              <a:gd name="T16" fmla="*/ 6 w 183"/>
              <a:gd name="T17" fmla="*/ 198 h 276"/>
              <a:gd name="T18" fmla="*/ 9 w 183"/>
              <a:gd name="T19" fmla="*/ 216 h 276"/>
              <a:gd name="T20" fmla="*/ 33 w 183"/>
              <a:gd name="T21" fmla="*/ 216 h 276"/>
              <a:gd name="T22" fmla="*/ 45 w 183"/>
              <a:gd name="T23" fmla="*/ 249 h 276"/>
              <a:gd name="T24" fmla="*/ 48 w 183"/>
              <a:gd name="T25" fmla="*/ 276 h 276"/>
              <a:gd name="T26" fmla="*/ 183 w 183"/>
              <a:gd name="T27" fmla="*/ 276 h 276"/>
              <a:gd name="T28" fmla="*/ 183 w 183"/>
              <a:gd name="T29" fmla="*/ 3 h 27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83"/>
              <a:gd name="T46" fmla="*/ 0 h 276"/>
              <a:gd name="T47" fmla="*/ 183 w 183"/>
              <a:gd name="T48" fmla="*/ 276 h 27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83" h="276">
                <a:moveTo>
                  <a:pt x="129" y="0"/>
                </a:moveTo>
                <a:lnTo>
                  <a:pt x="72" y="6"/>
                </a:lnTo>
                <a:lnTo>
                  <a:pt x="60" y="30"/>
                </a:lnTo>
                <a:lnTo>
                  <a:pt x="42" y="42"/>
                </a:lnTo>
                <a:lnTo>
                  <a:pt x="30" y="84"/>
                </a:lnTo>
                <a:lnTo>
                  <a:pt x="21" y="114"/>
                </a:lnTo>
                <a:lnTo>
                  <a:pt x="0" y="138"/>
                </a:lnTo>
                <a:lnTo>
                  <a:pt x="15" y="171"/>
                </a:lnTo>
                <a:lnTo>
                  <a:pt x="6" y="198"/>
                </a:lnTo>
                <a:lnTo>
                  <a:pt x="9" y="216"/>
                </a:lnTo>
                <a:lnTo>
                  <a:pt x="33" y="216"/>
                </a:lnTo>
                <a:lnTo>
                  <a:pt x="45" y="249"/>
                </a:lnTo>
                <a:lnTo>
                  <a:pt x="48" y="276"/>
                </a:lnTo>
                <a:lnTo>
                  <a:pt x="183" y="276"/>
                </a:lnTo>
                <a:lnTo>
                  <a:pt x="183" y="3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30" name="Freeform 56" descr="Dashed horizontal"/>
          <p:cNvSpPr>
            <a:spLocks noChangeAspect="1"/>
          </p:cNvSpPr>
          <p:nvPr/>
        </p:nvSpPr>
        <p:spPr bwMode="auto">
          <a:xfrm>
            <a:off x="6632279" y="3735264"/>
            <a:ext cx="149498" cy="91157"/>
          </a:xfrm>
          <a:custGeom>
            <a:avLst/>
            <a:gdLst>
              <a:gd name="T0" fmla="*/ 0 w 123"/>
              <a:gd name="T1" fmla="*/ 3 h 75"/>
              <a:gd name="T2" fmla="*/ 21 w 123"/>
              <a:gd name="T3" fmla="*/ 21 h 75"/>
              <a:gd name="T4" fmla="*/ 21 w 123"/>
              <a:gd name="T5" fmla="*/ 45 h 75"/>
              <a:gd name="T6" fmla="*/ 21 w 123"/>
              <a:gd name="T7" fmla="*/ 75 h 75"/>
              <a:gd name="T8" fmla="*/ 123 w 123"/>
              <a:gd name="T9" fmla="*/ 75 h 75"/>
              <a:gd name="T10" fmla="*/ 123 w 123"/>
              <a:gd name="T11" fmla="*/ 0 h 7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3"/>
              <a:gd name="T19" fmla="*/ 0 h 75"/>
              <a:gd name="T20" fmla="*/ 123 w 123"/>
              <a:gd name="T21" fmla="*/ 75 h 7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3" h="75">
                <a:moveTo>
                  <a:pt x="0" y="3"/>
                </a:moveTo>
                <a:lnTo>
                  <a:pt x="21" y="21"/>
                </a:lnTo>
                <a:lnTo>
                  <a:pt x="21" y="45"/>
                </a:lnTo>
                <a:lnTo>
                  <a:pt x="21" y="75"/>
                </a:lnTo>
                <a:lnTo>
                  <a:pt x="123" y="75"/>
                </a:lnTo>
                <a:lnTo>
                  <a:pt x="123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31" name="Freeform 57" descr="Dashed horizontal"/>
          <p:cNvSpPr>
            <a:spLocks noChangeAspect="1"/>
          </p:cNvSpPr>
          <p:nvPr/>
        </p:nvSpPr>
        <p:spPr bwMode="auto">
          <a:xfrm>
            <a:off x="4050706" y="2710657"/>
            <a:ext cx="121543" cy="80218"/>
          </a:xfrm>
          <a:custGeom>
            <a:avLst/>
            <a:gdLst>
              <a:gd name="T0" fmla="*/ 0 w 100"/>
              <a:gd name="T1" fmla="*/ 0 h 66"/>
              <a:gd name="T2" fmla="*/ 8 w 100"/>
              <a:gd name="T3" fmla="*/ 14 h 66"/>
              <a:gd name="T4" fmla="*/ 12 w 100"/>
              <a:gd name="T5" fmla="*/ 32 h 66"/>
              <a:gd name="T6" fmla="*/ 16 w 100"/>
              <a:gd name="T7" fmla="*/ 66 h 66"/>
              <a:gd name="T8" fmla="*/ 100 w 100"/>
              <a:gd name="T9" fmla="*/ 66 h 66"/>
              <a:gd name="T10" fmla="*/ 100 w 100"/>
              <a:gd name="T11" fmla="*/ 2 h 6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0"/>
              <a:gd name="T19" fmla="*/ 0 h 66"/>
              <a:gd name="T20" fmla="*/ 100 w 100"/>
              <a:gd name="T21" fmla="*/ 66 h 6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0" h="66">
                <a:moveTo>
                  <a:pt x="0" y="0"/>
                </a:moveTo>
                <a:lnTo>
                  <a:pt x="8" y="14"/>
                </a:lnTo>
                <a:lnTo>
                  <a:pt x="12" y="32"/>
                </a:lnTo>
                <a:lnTo>
                  <a:pt x="16" y="66"/>
                </a:lnTo>
                <a:lnTo>
                  <a:pt x="100" y="66"/>
                </a:lnTo>
                <a:lnTo>
                  <a:pt x="100" y="2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32" name="Freeform 58" descr="Dashed horizontal"/>
          <p:cNvSpPr>
            <a:spLocks noChangeAspect="1"/>
          </p:cNvSpPr>
          <p:nvPr/>
        </p:nvSpPr>
        <p:spPr bwMode="auto">
          <a:xfrm>
            <a:off x="4065291" y="1728590"/>
            <a:ext cx="106958" cy="442416"/>
          </a:xfrm>
          <a:custGeom>
            <a:avLst/>
            <a:gdLst>
              <a:gd name="T0" fmla="*/ 24 w 88"/>
              <a:gd name="T1" fmla="*/ 0 h 364"/>
              <a:gd name="T2" fmla="*/ 16 w 88"/>
              <a:gd name="T3" fmla="*/ 56 h 364"/>
              <a:gd name="T4" fmla="*/ 32 w 88"/>
              <a:gd name="T5" fmla="*/ 96 h 364"/>
              <a:gd name="T6" fmla="*/ 24 w 88"/>
              <a:gd name="T7" fmla="*/ 128 h 364"/>
              <a:gd name="T8" fmla="*/ 32 w 88"/>
              <a:gd name="T9" fmla="*/ 180 h 364"/>
              <a:gd name="T10" fmla="*/ 32 w 88"/>
              <a:gd name="T11" fmla="*/ 224 h 364"/>
              <a:gd name="T12" fmla="*/ 20 w 88"/>
              <a:gd name="T13" fmla="*/ 272 h 364"/>
              <a:gd name="T14" fmla="*/ 12 w 88"/>
              <a:gd name="T15" fmla="*/ 300 h 364"/>
              <a:gd name="T16" fmla="*/ 16 w 88"/>
              <a:gd name="T17" fmla="*/ 324 h 364"/>
              <a:gd name="T18" fmla="*/ 0 w 88"/>
              <a:gd name="T19" fmla="*/ 364 h 364"/>
              <a:gd name="T20" fmla="*/ 88 w 88"/>
              <a:gd name="T21" fmla="*/ 364 h 364"/>
              <a:gd name="T22" fmla="*/ 88 w 88"/>
              <a:gd name="T23" fmla="*/ 0 h 36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88"/>
              <a:gd name="T37" fmla="*/ 0 h 364"/>
              <a:gd name="T38" fmla="*/ 88 w 88"/>
              <a:gd name="T39" fmla="*/ 364 h 36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88" h="364">
                <a:moveTo>
                  <a:pt x="24" y="0"/>
                </a:moveTo>
                <a:lnTo>
                  <a:pt x="16" y="56"/>
                </a:lnTo>
                <a:lnTo>
                  <a:pt x="32" y="96"/>
                </a:lnTo>
                <a:lnTo>
                  <a:pt x="24" y="128"/>
                </a:lnTo>
                <a:lnTo>
                  <a:pt x="32" y="180"/>
                </a:lnTo>
                <a:lnTo>
                  <a:pt x="32" y="224"/>
                </a:lnTo>
                <a:lnTo>
                  <a:pt x="20" y="272"/>
                </a:lnTo>
                <a:lnTo>
                  <a:pt x="12" y="300"/>
                </a:lnTo>
                <a:lnTo>
                  <a:pt x="16" y="324"/>
                </a:lnTo>
                <a:lnTo>
                  <a:pt x="0" y="364"/>
                </a:lnTo>
                <a:lnTo>
                  <a:pt x="88" y="364"/>
                </a:lnTo>
                <a:lnTo>
                  <a:pt x="88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34" name="Freeform 60" descr="Dashed horizontal"/>
          <p:cNvSpPr>
            <a:spLocks noChangeAspect="1"/>
          </p:cNvSpPr>
          <p:nvPr/>
        </p:nvSpPr>
        <p:spPr bwMode="auto">
          <a:xfrm>
            <a:off x="4045844" y="2336304"/>
            <a:ext cx="126405" cy="63202"/>
          </a:xfrm>
          <a:custGeom>
            <a:avLst/>
            <a:gdLst>
              <a:gd name="T0" fmla="*/ 12 w 104"/>
              <a:gd name="T1" fmla="*/ 4 h 52"/>
              <a:gd name="T2" fmla="*/ 0 w 104"/>
              <a:gd name="T3" fmla="*/ 52 h 52"/>
              <a:gd name="T4" fmla="*/ 104 w 104"/>
              <a:gd name="T5" fmla="*/ 52 h 52"/>
              <a:gd name="T6" fmla="*/ 104 w 104"/>
              <a:gd name="T7" fmla="*/ 0 h 52"/>
              <a:gd name="T8" fmla="*/ 0 60000 65536"/>
              <a:gd name="T9" fmla="*/ 0 60000 65536"/>
              <a:gd name="T10" fmla="*/ 0 60000 65536"/>
              <a:gd name="T11" fmla="*/ 0 60000 65536"/>
              <a:gd name="T12" fmla="*/ 0 w 104"/>
              <a:gd name="T13" fmla="*/ 0 h 52"/>
              <a:gd name="T14" fmla="*/ 104 w 104"/>
              <a:gd name="T15" fmla="*/ 52 h 5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4" h="52">
                <a:moveTo>
                  <a:pt x="12" y="4"/>
                </a:moveTo>
                <a:lnTo>
                  <a:pt x="0" y="52"/>
                </a:lnTo>
                <a:lnTo>
                  <a:pt x="104" y="52"/>
                </a:lnTo>
                <a:lnTo>
                  <a:pt x="104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35" name="Freeform 61" descr="20%"/>
          <p:cNvSpPr>
            <a:spLocks noChangeAspect="1"/>
          </p:cNvSpPr>
          <p:nvPr/>
        </p:nvSpPr>
        <p:spPr bwMode="auto">
          <a:xfrm>
            <a:off x="3992366" y="2399507"/>
            <a:ext cx="179884" cy="213916"/>
          </a:xfrm>
          <a:custGeom>
            <a:avLst/>
            <a:gdLst>
              <a:gd name="T0" fmla="*/ 40 w 148"/>
              <a:gd name="T1" fmla="*/ 0 h 176"/>
              <a:gd name="T2" fmla="*/ 12 w 148"/>
              <a:gd name="T3" fmla="*/ 8 h 176"/>
              <a:gd name="T4" fmla="*/ 12 w 148"/>
              <a:gd name="T5" fmla="*/ 36 h 176"/>
              <a:gd name="T6" fmla="*/ 0 w 148"/>
              <a:gd name="T7" fmla="*/ 60 h 176"/>
              <a:gd name="T8" fmla="*/ 20 w 148"/>
              <a:gd name="T9" fmla="*/ 88 h 176"/>
              <a:gd name="T10" fmla="*/ 20 w 148"/>
              <a:gd name="T11" fmla="*/ 112 h 176"/>
              <a:gd name="T12" fmla="*/ 16 w 148"/>
              <a:gd name="T13" fmla="*/ 164 h 176"/>
              <a:gd name="T14" fmla="*/ 148 w 148"/>
              <a:gd name="T15" fmla="*/ 176 h 176"/>
              <a:gd name="T16" fmla="*/ 148 w 148"/>
              <a:gd name="T17" fmla="*/ 0 h 17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48"/>
              <a:gd name="T28" fmla="*/ 0 h 176"/>
              <a:gd name="T29" fmla="*/ 148 w 148"/>
              <a:gd name="T30" fmla="*/ 176 h 17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48" h="176">
                <a:moveTo>
                  <a:pt x="40" y="0"/>
                </a:moveTo>
                <a:lnTo>
                  <a:pt x="12" y="8"/>
                </a:lnTo>
                <a:lnTo>
                  <a:pt x="12" y="36"/>
                </a:lnTo>
                <a:lnTo>
                  <a:pt x="0" y="60"/>
                </a:lnTo>
                <a:lnTo>
                  <a:pt x="20" y="88"/>
                </a:lnTo>
                <a:lnTo>
                  <a:pt x="20" y="112"/>
                </a:lnTo>
                <a:lnTo>
                  <a:pt x="16" y="164"/>
                </a:lnTo>
                <a:lnTo>
                  <a:pt x="148" y="176"/>
                </a:lnTo>
                <a:lnTo>
                  <a:pt x="148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36" name="Freeform 62" descr="Dashed horizontal"/>
          <p:cNvSpPr>
            <a:spLocks noChangeAspect="1"/>
          </p:cNvSpPr>
          <p:nvPr/>
        </p:nvSpPr>
        <p:spPr bwMode="auto">
          <a:xfrm>
            <a:off x="4040983" y="2608561"/>
            <a:ext cx="131266" cy="43755"/>
          </a:xfrm>
          <a:custGeom>
            <a:avLst/>
            <a:gdLst>
              <a:gd name="T0" fmla="*/ 0 w 108"/>
              <a:gd name="T1" fmla="*/ 0 h 36"/>
              <a:gd name="T2" fmla="*/ 4 w 108"/>
              <a:gd name="T3" fmla="*/ 32 h 36"/>
              <a:gd name="T4" fmla="*/ 108 w 108"/>
              <a:gd name="T5" fmla="*/ 36 h 36"/>
              <a:gd name="T6" fmla="*/ 108 w 108"/>
              <a:gd name="T7" fmla="*/ 4 h 36"/>
              <a:gd name="T8" fmla="*/ 0 60000 65536"/>
              <a:gd name="T9" fmla="*/ 0 60000 65536"/>
              <a:gd name="T10" fmla="*/ 0 60000 65536"/>
              <a:gd name="T11" fmla="*/ 0 60000 65536"/>
              <a:gd name="T12" fmla="*/ 0 w 108"/>
              <a:gd name="T13" fmla="*/ 0 h 36"/>
              <a:gd name="T14" fmla="*/ 108 w 108"/>
              <a:gd name="T15" fmla="*/ 36 h 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8" h="36">
                <a:moveTo>
                  <a:pt x="0" y="0"/>
                </a:moveTo>
                <a:lnTo>
                  <a:pt x="4" y="32"/>
                </a:lnTo>
                <a:lnTo>
                  <a:pt x="108" y="36"/>
                </a:lnTo>
                <a:lnTo>
                  <a:pt x="108" y="4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37" name="Freeform 63" descr="20%"/>
          <p:cNvSpPr>
            <a:spLocks noChangeAspect="1"/>
          </p:cNvSpPr>
          <p:nvPr/>
        </p:nvSpPr>
        <p:spPr bwMode="auto">
          <a:xfrm>
            <a:off x="4040983" y="2647454"/>
            <a:ext cx="131266" cy="63202"/>
          </a:xfrm>
          <a:custGeom>
            <a:avLst/>
            <a:gdLst>
              <a:gd name="T0" fmla="*/ 0 w 108"/>
              <a:gd name="T1" fmla="*/ 0 h 52"/>
              <a:gd name="T2" fmla="*/ 0 w 108"/>
              <a:gd name="T3" fmla="*/ 28 h 52"/>
              <a:gd name="T4" fmla="*/ 4 w 108"/>
              <a:gd name="T5" fmla="*/ 52 h 52"/>
              <a:gd name="T6" fmla="*/ 108 w 108"/>
              <a:gd name="T7" fmla="*/ 52 h 52"/>
              <a:gd name="T8" fmla="*/ 108 w 108"/>
              <a:gd name="T9" fmla="*/ 8 h 5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8"/>
              <a:gd name="T16" fmla="*/ 0 h 52"/>
              <a:gd name="T17" fmla="*/ 108 w 108"/>
              <a:gd name="T18" fmla="*/ 52 h 5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8" h="52">
                <a:moveTo>
                  <a:pt x="0" y="0"/>
                </a:moveTo>
                <a:lnTo>
                  <a:pt x="0" y="28"/>
                </a:lnTo>
                <a:lnTo>
                  <a:pt x="4" y="52"/>
                </a:lnTo>
                <a:lnTo>
                  <a:pt x="108" y="52"/>
                </a:lnTo>
                <a:lnTo>
                  <a:pt x="108" y="8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38" name="Freeform 64" descr="20%"/>
          <p:cNvSpPr>
            <a:spLocks noChangeAspect="1"/>
          </p:cNvSpPr>
          <p:nvPr/>
        </p:nvSpPr>
        <p:spPr bwMode="auto">
          <a:xfrm>
            <a:off x="4031259" y="2788444"/>
            <a:ext cx="140990" cy="85080"/>
          </a:xfrm>
          <a:custGeom>
            <a:avLst/>
            <a:gdLst>
              <a:gd name="T0" fmla="*/ 30 w 116"/>
              <a:gd name="T1" fmla="*/ 0 h 70"/>
              <a:gd name="T2" fmla="*/ 8 w 116"/>
              <a:gd name="T3" fmla="*/ 0 h 70"/>
              <a:gd name="T4" fmla="*/ 0 w 116"/>
              <a:gd name="T5" fmla="*/ 10 h 70"/>
              <a:gd name="T6" fmla="*/ 6 w 116"/>
              <a:gd name="T7" fmla="*/ 24 h 70"/>
              <a:gd name="T8" fmla="*/ 20 w 116"/>
              <a:gd name="T9" fmla="*/ 32 h 70"/>
              <a:gd name="T10" fmla="*/ 20 w 116"/>
              <a:gd name="T11" fmla="*/ 44 h 70"/>
              <a:gd name="T12" fmla="*/ 24 w 116"/>
              <a:gd name="T13" fmla="*/ 64 h 70"/>
              <a:gd name="T14" fmla="*/ 34 w 116"/>
              <a:gd name="T15" fmla="*/ 70 h 70"/>
              <a:gd name="T16" fmla="*/ 116 w 116"/>
              <a:gd name="T17" fmla="*/ 70 h 70"/>
              <a:gd name="T18" fmla="*/ 116 w 116"/>
              <a:gd name="T19" fmla="*/ 4 h 7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16"/>
              <a:gd name="T31" fmla="*/ 0 h 70"/>
              <a:gd name="T32" fmla="*/ 116 w 116"/>
              <a:gd name="T33" fmla="*/ 70 h 7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16" h="70">
                <a:moveTo>
                  <a:pt x="30" y="0"/>
                </a:moveTo>
                <a:lnTo>
                  <a:pt x="8" y="0"/>
                </a:lnTo>
                <a:lnTo>
                  <a:pt x="0" y="10"/>
                </a:lnTo>
                <a:lnTo>
                  <a:pt x="6" y="24"/>
                </a:lnTo>
                <a:lnTo>
                  <a:pt x="20" y="32"/>
                </a:lnTo>
                <a:lnTo>
                  <a:pt x="20" y="44"/>
                </a:lnTo>
                <a:lnTo>
                  <a:pt x="24" y="64"/>
                </a:lnTo>
                <a:lnTo>
                  <a:pt x="34" y="70"/>
                </a:lnTo>
                <a:lnTo>
                  <a:pt x="116" y="70"/>
                </a:lnTo>
                <a:lnTo>
                  <a:pt x="116" y="4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39" name="Freeform 65" descr="Dashed horizontal"/>
          <p:cNvSpPr>
            <a:spLocks noChangeAspect="1"/>
          </p:cNvSpPr>
          <p:nvPr/>
        </p:nvSpPr>
        <p:spPr bwMode="auto">
          <a:xfrm>
            <a:off x="4067722" y="2871093"/>
            <a:ext cx="104527" cy="729258"/>
          </a:xfrm>
          <a:custGeom>
            <a:avLst/>
            <a:gdLst>
              <a:gd name="T0" fmla="*/ 8 w 86"/>
              <a:gd name="T1" fmla="*/ 0 h 600"/>
              <a:gd name="T2" fmla="*/ 16 w 86"/>
              <a:gd name="T3" fmla="*/ 34 h 600"/>
              <a:gd name="T4" fmla="*/ 22 w 86"/>
              <a:gd name="T5" fmla="*/ 50 h 600"/>
              <a:gd name="T6" fmla="*/ 22 w 86"/>
              <a:gd name="T7" fmla="*/ 88 h 600"/>
              <a:gd name="T8" fmla="*/ 22 w 86"/>
              <a:gd name="T9" fmla="*/ 112 h 600"/>
              <a:gd name="T10" fmla="*/ 14 w 86"/>
              <a:gd name="T11" fmla="*/ 130 h 600"/>
              <a:gd name="T12" fmla="*/ 4 w 86"/>
              <a:gd name="T13" fmla="*/ 144 h 600"/>
              <a:gd name="T14" fmla="*/ 10 w 86"/>
              <a:gd name="T15" fmla="*/ 170 h 600"/>
              <a:gd name="T16" fmla="*/ 0 w 86"/>
              <a:gd name="T17" fmla="*/ 198 h 600"/>
              <a:gd name="T18" fmla="*/ 12 w 86"/>
              <a:gd name="T19" fmla="*/ 232 h 600"/>
              <a:gd name="T20" fmla="*/ 18 w 86"/>
              <a:gd name="T21" fmla="*/ 248 h 600"/>
              <a:gd name="T22" fmla="*/ 6 w 86"/>
              <a:gd name="T23" fmla="*/ 268 h 600"/>
              <a:gd name="T24" fmla="*/ 22 w 86"/>
              <a:gd name="T25" fmla="*/ 294 h 600"/>
              <a:gd name="T26" fmla="*/ 16 w 86"/>
              <a:gd name="T27" fmla="*/ 310 h 600"/>
              <a:gd name="T28" fmla="*/ 8 w 86"/>
              <a:gd name="T29" fmla="*/ 320 h 600"/>
              <a:gd name="T30" fmla="*/ 8 w 86"/>
              <a:gd name="T31" fmla="*/ 342 h 600"/>
              <a:gd name="T32" fmla="*/ 6 w 86"/>
              <a:gd name="T33" fmla="*/ 358 h 600"/>
              <a:gd name="T34" fmla="*/ 18 w 86"/>
              <a:gd name="T35" fmla="*/ 382 h 600"/>
              <a:gd name="T36" fmla="*/ 18 w 86"/>
              <a:gd name="T37" fmla="*/ 404 h 600"/>
              <a:gd name="T38" fmla="*/ 2 w 86"/>
              <a:gd name="T39" fmla="*/ 414 h 600"/>
              <a:gd name="T40" fmla="*/ 2 w 86"/>
              <a:gd name="T41" fmla="*/ 436 h 600"/>
              <a:gd name="T42" fmla="*/ 14 w 86"/>
              <a:gd name="T43" fmla="*/ 450 h 600"/>
              <a:gd name="T44" fmla="*/ 16 w 86"/>
              <a:gd name="T45" fmla="*/ 472 h 600"/>
              <a:gd name="T46" fmla="*/ 8 w 86"/>
              <a:gd name="T47" fmla="*/ 482 h 600"/>
              <a:gd name="T48" fmla="*/ 22 w 86"/>
              <a:gd name="T49" fmla="*/ 508 h 600"/>
              <a:gd name="T50" fmla="*/ 6 w 86"/>
              <a:gd name="T51" fmla="*/ 530 h 600"/>
              <a:gd name="T52" fmla="*/ 18 w 86"/>
              <a:gd name="T53" fmla="*/ 558 h 600"/>
              <a:gd name="T54" fmla="*/ 22 w 86"/>
              <a:gd name="T55" fmla="*/ 578 h 600"/>
              <a:gd name="T56" fmla="*/ 14 w 86"/>
              <a:gd name="T57" fmla="*/ 600 h 600"/>
              <a:gd name="T58" fmla="*/ 86 w 86"/>
              <a:gd name="T59" fmla="*/ 600 h 600"/>
              <a:gd name="T60" fmla="*/ 86 w 86"/>
              <a:gd name="T61" fmla="*/ 0 h 600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86"/>
              <a:gd name="T94" fmla="*/ 0 h 600"/>
              <a:gd name="T95" fmla="*/ 86 w 86"/>
              <a:gd name="T96" fmla="*/ 600 h 600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86" h="600">
                <a:moveTo>
                  <a:pt x="8" y="0"/>
                </a:moveTo>
                <a:lnTo>
                  <a:pt x="16" y="34"/>
                </a:lnTo>
                <a:lnTo>
                  <a:pt x="22" y="50"/>
                </a:lnTo>
                <a:lnTo>
                  <a:pt x="22" y="88"/>
                </a:lnTo>
                <a:lnTo>
                  <a:pt x="22" y="112"/>
                </a:lnTo>
                <a:lnTo>
                  <a:pt x="14" y="130"/>
                </a:lnTo>
                <a:lnTo>
                  <a:pt x="4" y="144"/>
                </a:lnTo>
                <a:lnTo>
                  <a:pt x="10" y="170"/>
                </a:lnTo>
                <a:lnTo>
                  <a:pt x="0" y="198"/>
                </a:lnTo>
                <a:lnTo>
                  <a:pt x="12" y="232"/>
                </a:lnTo>
                <a:lnTo>
                  <a:pt x="18" y="248"/>
                </a:lnTo>
                <a:lnTo>
                  <a:pt x="6" y="268"/>
                </a:lnTo>
                <a:lnTo>
                  <a:pt x="22" y="294"/>
                </a:lnTo>
                <a:lnTo>
                  <a:pt x="16" y="310"/>
                </a:lnTo>
                <a:lnTo>
                  <a:pt x="8" y="320"/>
                </a:lnTo>
                <a:lnTo>
                  <a:pt x="8" y="342"/>
                </a:lnTo>
                <a:lnTo>
                  <a:pt x="6" y="358"/>
                </a:lnTo>
                <a:lnTo>
                  <a:pt x="18" y="382"/>
                </a:lnTo>
                <a:lnTo>
                  <a:pt x="18" y="404"/>
                </a:lnTo>
                <a:lnTo>
                  <a:pt x="2" y="414"/>
                </a:lnTo>
                <a:lnTo>
                  <a:pt x="2" y="436"/>
                </a:lnTo>
                <a:lnTo>
                  <a:pt x="14" y="450"/>
                </a:lnTo>
                <a:lnTo>
                  <a:pt x="16" y="472"/>
                </a:lnTo>
                <a:lnTo>
                  <a:pt x="8" y="482"/>
                </a:lnTo>
                <a:lnTo>
                  <a:pt x="22" y="508"/>
                </a:lnTo>
                <a:lnTo>
                  <a:pt x="6" y="530"/>
                </a:lnTo>
                <a:lnTo>
                  <a:pt x="18" y="558"/>
                </a:lnTo>
                <a:lnTo>
                  <a:pt x="22" y="578"/>
                </a:lnTo>
                <a:lnTo>
                  <a:pt x="14" y="600"/>
                </a:lnTo>
                <a:lnTo>
                  <a:pt x="86" y="600"/>
                </a:lnTo>
                <a:lnTo>
                  <a:pt x="86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40" name="Freeform 66" descr="Dashed horizontal"/>
          <p:cNvSpPr>
            <a:spLocks noChangeAspect="1"/>
          </p:cNvSpPr>
          <p:nvPr/>
        </p:nvSpPr>
        <p:spPr bwMode="auto">
          <a:xfrm>
            <a:off x="5239396" y="1728590"/>
            <a:ext cx="87511" cy="457002"/>
          </a:xfrm>
          <a:custGeom>
            <a:avLst/>
            <a:gdLst>
              <a:gd name="T0" fmla="*/ 32 w 72"/>
              <a:gd name="T1" fmla="*/ 0 h 376"/>
              <a:gd name="T2" fmla="*/ 48 w 72"/>
              <a:gd name="T3" fmla="*/ 68 h 376"/>
              <a:gd name="T4" fmla="*/ 24 w 72"/>
              <a:gd name="T5" fmla="*/ 144 h 376"/>
              <a:gd name="T6" fmla="*/ 40 w 72"/>
              <a:gd name="T7" fmla="*/ 200 h 376"/>
              <a:gd name="T8" fmla="*/ 28 w 72"/>
              <a:gd name="T9" fmla="*/ 236 h 376"/>
              <a:gd name="T10" fmla="*/ 4 w 72"/>
              <a:gd name="T11" fmla="*/ 264 h 376"/>
              <a:gd name="T12" fmla="*/ 16 w 72"/>
              <a:gd name="T13" fmla="*/ 304 h 376"/>
              <a:gd name="T14" fmla="*/ 0 w 72"/>
              <a:gd name="T15" fmla="*/ 376 h 376"/>
              <a:gd name="T16" fmla="*/ 72 w 72"/>
              <a:gd name="T17" fmla="*/ 376 h 376"/>
              <a:gd name="T18" fmla="*/ 72 w 72"/>
              <a:gd name="T19" fmla="*/ 0 h 37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72"/>
              <a:gd name="T31" fmla="*/ 0 h 376"/>
              <a:gd name="T32" fmla="*/ 72 w 72"/>
              <a:gd name="T33" fmla="*/ 376 h 37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72" h="376">
                <a:moveTo>
                  <a:pt x="32" y="0"/>
                </a:moveTo>
                <a:lnTo>
                  <a:pt x="48" y="68"/>
                </a:lnTo>
                <a:lnTo>
                  <a:pt x="24" y="144"/>
                </a:lnTo>
                <a:lnTo>
                  <a:pt x="40" y="200"/>
                </a:lnTo>
                <a:lnTo>
                  <a:pt x="28" y="236"/>
                </a:lnTo>
                <a:lnTo>
                  <a:pt x="4" y="264"/>
                </a:lnTo>
                <a:lnTo>
                  <a:pt x="16" y="304"/>
                </a:lnTo>
                <a:lnTo>
                  <a:pt x="0" y="376"/>
                </a:lnTo>
                <a:lnTo>
                  <a:pt x="72" y="376"/>
                </a:lnTo>
                <a:lnTo>
                  <a:pt x="72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41" name="Freeform 67" descr="20%"/>
          <p:cNvSpPr>
            <a:spLocks noChangeAspect="1"/>
          </p:cNvSpPr>
          <p:nvPr/>
        </p:nvSpPr>
        <p:spPr bwMode="auto">
          <a:xfrm>
            <a:off x="5078960" y="2175868"/>
            <a:ext cx="247948" cy="126405"/>
          </a:xfrm>
          <a:custGeom>
            <a:avLst/>
            <a:gdLst>
              <a:gd name="T0" fmla="*/ 128 w 204"/>
              <a:gd name="T1" fmla="*/ 0 h 104"/>
              <a:gd name="T2" fmla="*/ 92 w 204"/>
              <a:gd name="T3" fmla="*/ 12 h 104"/>
              <a:gd name="T4" fmla="*/ 0 w 204"/>
              <a:gd name="T5" fmla="*/ 12 h 104"/>
              <a:gd name="T6" fmla="*/ 16 w 204"/>
              <a:gd name="T7" fmla="*/ 40 h 104"/>
              <a:gd name="T8" fmla="*/ 56 w 204"/>
              <a:gd name="T9" fmla="*/ 52 h 104"/>
              <a:gd name="T10" fmla="*/ 80 w 204"/>
              <a:gd name="T11" fmla="*/ 56 h 104"/>
              <a:gd name="T12" fmla="*/ 60 w 204"/>
              <a:gd name="T13" fmla="*/ 84 h 104"/>
              <a:gd name="T14" fmla="*/ 100 w 204"/>
              <a:gd name="T15" fmla="*/ 104 h 104"/>
              <a:gd name="T16" fmla="*/ 204 w 204"/>
              <a:gd name="T17" fmla="*/ 104 h 104"/>
              <a:gd name="T18" fmla="*/ 204 w 204"/>
              <a:gd name="T19" fmla="*/ 8 h 10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4"/>
              <a:gd name="T31" fmla="*/ 0 h 104"/>
              <a:gd name="T32" fmla="*/ 204 w 204"/>
              <a:gd name="T33" fmla="*/ 104 h 10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4" h="104">
                <a:moveTo>
                  <a:pt x="128" y="0"/>
                </a:moveTo>
                <a:lnTo>
                  <a:pt x="92" y="12"/>
                </a:lnTo>
                <a:lnTo>
                  <a:pt x="0" y="12"/>
                </a:lnTo>
                <a:lnTo>
                  <a:pt x="16" y="40"/>
                </a:lnTo>
                <a:lnTo>
                  <a:pt x="56" y="52"/>
                </a:lnTo>
                <a:lnTo>
                  <a:pt x="80" y="56"/>
                </a:lnTo>
                <a:lnTo>
                  <a:pt x="60" y="84"/>
                </a:lnTo>
                <a:lnTo>
                  <a:pt x="100" y="104"/>
                </a:lnTo>
                <a:lnTo>
                  <a:pt x="204" y="104"/>
                </a:lnTo>
                <a:lnTo>
                  <a:pt x="204" y="8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42" name="Freeform 68" descr="Dashed horizontal"/>
          <p:cNvSpPr>
            <a:spLocks noChangeAspect="1"/>
          </p:cNvSpPr>
          <p:nvPr/>
        </p:nvSpPr>
        <p:spPr bwMode="auto">
          <a:xfrm>
            <a:off x="5205364" y="2302272"/>
            <a:ext cx="121543" cy="170160"/>
          </a:xfrm>
          <a:custGeom>
            <a:avLst/>
            <a:gdLst>
              <a:gd name="T0" fmla="*/ 0 w 100"/>
              <a:gd name="T1" fmla="*/ 0 h 140"/>
              <a:gd name="T2" fmla="*/ 16 w 100"/>
              <a:gd name="T3" fmla="*/ 20 h 140"/>
              <a:gd name="T4" fmla="*/ 16 w 100"/>
              <a:gd name="T5" fmla="*/ 52 h 140"/>
              <a:gd name="T6" fmla="*/ 16 w 100"/>
              <a:gd name="T7" fmla="*/ 96 h 140"/>
              <a:gd name="T8" fmla="*/ 8 w 100"/>
              <a:gd name="T9" fmla="*/ 140 h 140"/>
              <a:gd name="T10" fmla="*/ 100 w 100"/>
              <a:gd name="T11" fmla="*/ 140 h 140"/>
              <a:gd name="T12" fmla="*/ 100 w 100"/>
              <a:gd name="T13" fmla="*/ 0 h 1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0"/>
              <a:gd name="T22" fmla="*/ 0 h 140"/>
              <a:gd name="T23" fmla="*/ 100 w 100"/>
              <a:gd name="T24" fmla="*/ 140 h 1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0" h="140">
                <a:moveTo>
                  <a:pt x="0" y="0"/>
                </a:moveTo>
                <a:lnTo>
                  <a:pt x="16" y="20"/>
                </a:lnTo>
                <a:lnTo>
                  <a:pt x="16" y="52"/>
                </a:lnTo>
                <a:lnTo>
                  <a:pt x="16" y="96"/>
                </a:lnTo>
                <a:lnTo>
                  <a:pt x="8" y="140"/>
                </a:lnTo>
                <a:lnTo>
                  <a:pt x="100" y="140"/>
                </a:lnTo>
                <a:lnTo>
                  <a:pt x="100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43" name="Freeform 69" descr="20%"/>
          <p:cNvSpPr>
            <a:spLocks noChangeAspect="1"/>
          </p:cNvSpPr>
          <p:nvPr/>
        </p:nvSpPr>
        <p:spPr bwMode="auto">
          <a:xfrm>
            <a:off x="5142162" y="2467571"/>
            <a:ext cx="184745" cy="175022"/>
          </a:xfrm>
          <a:custGeom>
            <a:avLst/>
            <a:gdLst>
              <a:gd name="T0" fmla="*/ 52 w 152"/>
              <a:gd name="T1" fmla="*/ 4 h 144"/>
              <a:gd name="T2" fmla="*/ 0 w 152"/>
              <a:gd name="T3" fmla="*/ 4 h 144"/>
              <a:gd name="T4" fmla="*/ 16 w 152"/>
              <a:gd name="T5" fmla="*/ 32 h 144"/>
              <a:gd name="T6" fmla="*/ 16 w 152"/>
              <a:gd name="T7" fmla="*/ 56 h 144"/>
              <a:gd name="T8" fmla="*/ 28 w 152"/>
              <a:gd name="T9" fmla="*/ 92 h 144"/>
              <a:gd name="T10" fmla="*/ 52 w 152"/>
              <a:gd name="T11" fmla="*/ 120 h 144"/>
              <a:gd name="T12" fmla="*/ 68 w 152"/>
              <a:gd name="T13" fmla="*/ 144 h 144"/>
              <a:gd name="T14" fmla="*/ 152 w 152"/>
              <a:gd name="T15" fmla="*/ 144 h 144"/>
              <a:gd name="T16" fmla="*/ 152 w 152"/>
              <a:gd name="T17" fmla="*/ 0 h 14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52"/>
              <a:gd name="T28" fmla="*/ 0 h 144"/>
              <a:gd name="T29" fmla="*/ 152 w 152"/>
              <a:gd name="T30" fmla="*/ 144 h 14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52" h="144">
                <a:moveTo>
                  <a:pt x="52" y="4"/>
                </a:moveTo>
                <a:lnTo>
                  <a:pt x="0" y="4"/>
                </a:lnTo>
                <a:lnTo>
                  <a:pt x="16" y="32"/>
                </a:lnTo>
                <a:lnTo>
                  <a:pt x="16" y="56"/>
                </a:lnTo>
                <a:lnTo>
                  <a:pt x="28" y="92"/>
                </a:lnTo>
                <a:lnTo>
                  <a:pt x="52" y="120"/>
                </a:lnTo>
                <a:lnTo>
                  <a:pt x="68" y="144"/>
                </a:lnTo>
                <a:lnTo>
                  <a:pt x="152" y="144"/>
                </a:lnTo>
                <a:lnTo>
                  <a:pt x="152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44" name="Freeform 70" descr="20%"/>
          <p:cNvSpPr>
            <a:spLocks noChangeAspect="1"/>
          </p:cNvSpPr>
          <p:nvPr/>
        </p:nvSpPr>
        <p:spPr bwMode="auto">
          <a:xfrm>
            <a:off x="5221165" y="2692425"/>
            <a:ext cx="105742" cy="47402"/>
          </a:xfrm>
          <a:custGeom>
            <a:avLst/>
            <a:gdLst>
              <a:gd name="T0" fmla="*/ 9 w 87"/>
              <a:gd name="T1" fmla="*/ 0 h 39"/>
              <a:gd name="T2" fmla="*/ 0 w 87"/>
              <a:gd name="T3" fmla="*/ 21 h 39"/>
              <a:gd name="T4" fmla="*/ 3 w 87"/>
              <a:gd name="T5" fmla="*/ 39 h 39"/>
              <a:gd name="T6" fmla="*/ 87 w 87"/>
              <a:gd name="T7" fmla="*/ 39 h 39"/>
              <a:gd name="T8" fmla="*/ 87 w 87"/>
              <a:gd name="T9" fmla="*/ 0 h 3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7"/>
              <a:gd name="T16" fmla="*/ 0 h 39"/>
              <a:gd name="T17" fmla="*/ 87 w 87"/>
              <a:gd name="T18" fmla="*/ 39 h 3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7" h="39">
                <a:moveTo>
                  <a:pt x="9" y="0"/>
                </a:moveTo>
                <a:lnTo>
                  <a:pt x="0" y="21"/>
                </a:lnTo>
                <a:lnTo>
                  <a:pt x="3" y="39"/>
                </a:lnTo>
                <a:lnTo>
                  <a:pt x="87" y="39"/>
                </a:lnTo>
                <a:lnTo>
                  <a:pt x="87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45" name="Freeform 71" descr="20%"/>
          <p:cNvSpPr>
            <a:spLocks noChangeAspect="1"/>
          </p:cNvSpPr>
          <p:nvPr/>
        </p:nvSpPr>
        <p:spPr bwMode="auto">
          <a:xfrm>
            <a:off x="5210226" y="2845569"/>
            <a:ext cx="116681" cy="54694"/>
          </a:xfrm>
          <a:custGeom>
            <a:avLst/>
            <a:gdLst>
              <a:gd name="T0" fmla="*/ 21 w 96"/>
              <a:gd name="T1" fmla="*/ 0 h 45"/>
              <a:gd name="T2" fmla="*/ 0 w 96"/>
              <a:gd name="T3" fmla="*/ 3 h 45"/>
              <a:gd name="T4" fmla="*/ 12 w 96"/>
              <a:gd name="T5" fmla="*/ 18 h 45"/>
              <a:gd name="T6" fmla="*/ 21 w 96"/>
              <a:gd name="T7" fmla="*/ 45 h 45"/>
              <a:gd name="T8" fmla="*/ 96 w 96"/>
              <a:gd name="T9" fmla="*/ 45 h 45"/>
              <a:gd name="T10" fmla="*/ 96 w 96"/>
              <a:gd name="T11" fmla="*/ 0 h 4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6"/>
              <a:gd name="T19" fmla="*/ 0 h 45"/>
              <a:gd name="T20" fmla="*/ 96 w 96"/>
              <a:gd name="T21" fmla="*/ 45 h 4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6" h="45">
                <a:moveTo>
                  <a:pt x="21" y="0"/>
                </a:moveTo>
                <a:lnTo>
                  <a:pt x="0" y="3"/>
                </a:lnTo>
                <a:lnTo>
                  <a:pt x="12" y="18"/>
                </a:lnTo>
                <a:lnTo>
                  <a:pt x="21" y="45"/>
                </a:lnTo>
                <a:lnTo>
                  <a:pt x="96" y="45"/>
                </a:lnTo>
                <a:lnTo>
                  <a:pt x="96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46" name="Freeform 72" descr="Dashed horizontal"/>
          <p:cNvSpPr>
            <a:spLocks noChangeAspect="1"/>
          </p:cNvSpPr>
          <p:nvPr/>
        </p:nvSpPr>
        <p:spPr bwMode="auto">
          <a:xfrm>
            <a:off x="5246689" y="2900264"/>
            <a:ext cx="80218" cy="572467"/>
          </a:xfrm>
          <a:custGeom>
            <a:avLst/>
            <a:gdLst>
              <a:gd name="T0" fmla="*/ 0 w 66"/>
              <a:gd name="T1" fmla="*/ 3 h 471"/>
              <a:gd name="T2" fmla="*/ 6 w 66"/>
              <a:gd name="T3" fmla="*/ 27 h 471"/>
              <a:gd name="T4" fmla="*/ 12 w 66"/>
              <a:gd name="T5" fmla="*/ 54 h 471"/>
              <a:gd name="T6" fmla="*/ 9 w 66"/>
              <a:gd name="T7" fmla="*/ 72 h 471"/>
              <a:gd name="T8" fmla="*/ 15 w 66"/>
              <a:gd name="T9" fmla="*/ 99 h 471"/>
              <a:gd name="T10" fmla="*/ 15 w 66"/>
              <a:gd name="T11" fmla="*/ 159 h 471"/>
              <a:gd name="T12" fmla="*/ 9 w 66"/>
              <a:gd name="T13" fmla="*/ 192 h 471"/>
              <a:gd name="T14" fmla="*/ 21 w 66"/>
              <a:gd name="T15" fmla="*/ 252 h 471"/>
              <a:gd name="T16" fmla="*/ 18 w 66"/>
              <a:gd name="T17" fmla="*/ 279 h 471"/>
              <a:gd name="T18" fmla="*/ 6 w 66"/>
              <a:gd name="T19" fmla="*/ 321 h 471"/>
              <a:gd name="T20" fmla="*/ 18 w 66"/>
              <a:gd name="T21" fmla="*/ 354 h 471"/>
              <a:gd name="T22" fmla="*/ 12 w 66"/>
              <a:gd name="T23" fmla="*/ 372 h 471"/>
              <a:gd name="T24" fmla="*/ 27 w 66"/>
              <a:gd name="T25" fmla="*/ 420 h 471"/>
              <a:gd name="T26" fmla="*/ 15 w 66"/>
              <a:gd name="T27" fmla="*/ 471 h 471"/>
              <a:gd name="T28" fmla="*/ 66 w 66"/>
              <a:gd name="T29" fmla="*/ 471 h 471"/>
              <a:gd name="T30" fmla="*/ 66 w 66"/>
              <a:gd name="T31" fmla="*/ 0 h 47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66"/>
              <a:gd name="T49" fmla="*/ 0 h 471"/>
              <a:gd name="T50" fmla="*/ 66 w 66"/>
              <a:gd name="T51" fmla="*/ 471 h 471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66" h="471">
                <a:moveTo>
                  <a:pt x="0" y="3"/>
                </a:moveTo>
                <a:lnTo>
                  <a:pt x="6" y="27"/>
                </a:lnTo>
                <a:lnTo>
                  <a:pt x="12" y="54"/>
                </a:lnTo>
                <a:lnTo>
                  <a:pt x="9" y="72"/>
                </a:lnTo>
                <a:lnTo>
                  <a:pt x="15" y="99"/>
                </a:lnTo>
                <a:lnTo>
                  <a:pt x="15" y="159"/>
                </a:lnTo>
                <a:lnTo>
                  <a:pt x="9" y="192"/>
                </a:lnTo>
                <a:lnTo>
                  <a:pt x="21" y="252"/>
                </a:lnTo>
                <a:lnTo>
                  <a:pt x="18" y="279"/>
                </a:lnTo>
                <a:lnTo>
                  <a:pt x="6" y="321"/>
                </a:lnTo>
                <a:lnTo>
                  <a:pt x="18" y="354"/>
                </a:lnTo>
                <a:lnTo>
                  <a:pt x="12" y="372"/>
                </a:lnTo>
                <a:lnTo>
                  <a:pt x="27" y="420"/>
                </a:lnTo>
                <a:lnTo>
                  <a:pt x="15" y="471"/>
                </a:lnTo>
                <a:lnTo>
                  <a:pt x="66" y="471"/>
                </a:lnTo>
                <a:lnTo>
                  <a:pt x="66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47" name="Freeform 73" descr="Dashed horizontal"/>
          <p:cNvSpPr>
            <a:spLocks noChangeAspect="1"/>
          </p:cNvSpPr>
          <p:nvPr/>
        </p:nvSpPr>
        <p:spPr bwMode="auto">
          <a:xfrm>
            <a:off x="1702496" y="1728590"/>
            <a:ext cx="150713" cy="466725"/>
          </a:xfrm>
          <a:custGeom>
            <a:avLst/>
            <a:gdLst>
              <a:gd name="T0" fmla="*/ 60 w 124"/>
              <a:gd name="T1" fmla="*/ 4 h 384"/>
              <a:gd name="T2" fmla="*/ 56 w 124"/>
              <a:gd name="T3" fmla="*/ 80 h 384"/>
              <a:gd name="T4" fmla="*/ 56 w 124"/>
              <a:gd name="T5" fmla="*/ 164 h 384"/>
              <a:gd name="T6" fmla="*/ 48 w 124"/>
              <a:gd name="T7" fmla="*/ 228 h 384"/>
              <a:gd name="T8" fmla="*/ 60 w 124"/>
              <a:gd name="T9" fmla="*/ 276 h 384"/>
              <a:gd name="T10" fmla="*/ 56 w 124"/>
              <a:gd name="T11" fmla="*/ 332 h 384"/>
              <a:gd name="T12" fmla="*/ 36 w 124"/>
              <a:gd name="T13" fmla="*/ 360 h 384"/>
              <a:gd name="T14" fmla="*/ 0 w 124"/>
              <a:gd name="T15" fmla="*/ 384 h 384"/>
              <a:gd name="T16" fmla="*/ 124 w 124"/>
              <a:gd name="T17" fmla="*/ 384 h 384"/>
              <a:gd name="T18" fmla="*/ 124 w 124"/>
              <a:gd name="T19" fmla="*/ 0 h 38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4"/>
              <a:gd name="T31" fmla="*/ 0 h 384"/>
              <a:gd name="T32" fmla="*/ 124 w 124"/>
              <a:gd name="T33" fmla="*/ 384 h 38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4" h="384">
                <a:moveTo>
                  <a:pt x="60" y="4"/>
                </a:moveTo>
                <a:lnTo>
                  <a:pt x="56" y="80"/>
                </a:lnTo>
                <a:lnTo>
                  <a:pt x="56" y="164"/>
                </a:lnTo>
                <a:lnTo>
                  <a:pt x="48" y="228"/>
                </a:lnTo>
                <a:lnTo>
                  <a:pt x="60" y="276"/>
                </a:lnTo>
                <a:lnTo>
                  <a:pt x="56" y="332"/>
                </a:lnTo>
                <a:lnTo>
                  <a:pt x="36" y="360"/>
                </a:lnTo>
                <a:lnTo>
                  <a:pt x="0" y="384"/>
                </a:lnTo>
                <a:lnTo>
                  <a:pt x="124" y="384"/>
                </a:lnTo>
                <a:lnTo>
                  <a:pt x="124" y="0"/>
                </a:lnTo>
              </a:path>
            </a:pathLst>
          </a:custGeom>
          <a:pattFill prst="dashHorz">
            <a:fgClr>
              <a:schemeClr val="tx1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49" name="Freeform 75" descr="20%"/>
          <p:cNvSpPr>
            <a:spLocks noChangeAspect="1"/>
          </p:cNvSpPr>
          <p:nvPr/>
        </p:nvSpPr>
        <p:spPr bwMode="auto">
          <a:xfrm>
            <a:off x="1639294" y="2686348"/>
            <a:ext cx="213916" cy="102096"/>
          </a:xfrm>
          <a:custGeom>
            <a:avLst/>
            <a:gdLst>
              <a:gd name="T0" fmla="*/ 4 w 176"/>
              <a:gd name="T1" fmla="*/ 0 h 84"/>
              <a:gd name="T2" fmla="*/ 0 w 176"/>
              <a:gd name="T3" fmla="*/ 32 h 84"/>
              <a:gd name="T4" fmla="*/ 20 w 176"/>
              <a:gd name="T5" fmla="*/ 60 h 84"/>
              <a:gd name="T6" fmla="*/ 32 w 176"/>
              <a:gd name="T7" fmla="*/ 84 h 84"/>
              <a:gd name="T8" fmla="*/ 176 w 176"/>
              <a:gd name="T9" fmla="*/ 84 h 84"/>
              <a:gd name="T10" fmla="*/ 176 w 176"/>
              <a:gd name="T11" fmla="*/ 8 h 8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76"/>
              <a:gd name="T19" fmla="*/ 0 h 84"/>
              <a:gd name="T20" fmla="*/ 176 w 176"/>
              <a:gd name="T21" fmla="*/ 84 h 8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76" h="84">
                <a:moveTo>
                  <a:pt x="4" y="0"/>
                </a:moveTo>
                <a:lnTo>
                  <a:pt x="0" y="32"/>
                </a:lnTo>
                <a:lnTo>
                  <a:pt x="20" y="60"/>
                </a:lnTo>
                <a:lnTo>
                  <a:pt x="32" y="84"/>
                </a:lnTo>
                <a:lnTo>
                  <a:pt x="176" y="84"/>
                </a:lnTo>
                <a:lnTo>
                  <a:pt x="176" y="8"/>
                </a:lnTo>
              </a:path>
            </a:pathLst>
          </a:custGeom>
          <a:pattFill prst="pct20">
            <a:fgClr>
              <a:schemeClr val="tx1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50" name="Freeform 76" descr="Dashed horizontal"/>
          <p:cNvSpPr>
            <a:spLocks noChangeAspect="1"/>
          </p:cNvSpPr>
          <p:nvPr/>
        </p:nvSpPr>
        <p:spPr bwMode="auto">
          <a:xfrm>
            <a:off x="1673326" y="2783582"/>
            <a:ext cx="179884" cy="821630"/>
          </a:xfrm>
          <a:custGeom>
            <a:avLst/>
            <a:gdLst>
              <a:gd name="T0" fmla="*/ 0 w 148"/>
              <a:gd name="T1" fmla="*/ 4 h 676"/>
              <a:gd name="T2" fmla="*/ 16 w 148"/>
              <a:gd name="T3" fmla="*/ 36 h 676"/>
              <a:gd name="T4" fmla="*/ 8 w 148"/>
              <a:gd name="T5" fmla="*/ 60 h 676"/>
              <a:gd name="T6" fmla="*/ 32 w 148"/>
              <a:gd name="T7" fmla="*/ 108 h 676"/>
              <a:gd name="T8" fmla="*/ 32 w 148"/>
              <a:gd name="T9" fmla="*/ 140 h 676"/>
              <a:gd name="T10" fmla="*/ 28 w 148"/>
              <a:gd name="T11" fmla="*/ 180 h 676"/>
              <a:gd name="T12" fmla="*/ 28 w 148"/>
              <a:gd name="T13" fmla="*/ 224 h 676"/>
              <a:gd name="T14" fmla="*/ 8 w 148"/>
              <a:gd name="T15" fmla="*/ 264 h 676"/>
              <a:gd name="T16" fmla="*/ 32 w 148"/>
              <a:gd name="T17" fmla="*/ 332 h 676"/>
              <a:gd name="T18" fmla="*/ 16 w 148"/>
              <a:gd name="T19" fmla="*/ 360 h 676"/>
              <a:gd name="T20" fmla="*/ 36 w 148"/>
              <a:gd name="T21" fmla="*/ 440 h 676"/>
              <a:gd name="T22" fmla="*/ 4 w 148"/>
              <a:gd name="T23" fmla="*/ 452 h 676"/>
              <a:gd name="T24" fmla="*/ 12 w 148"/>
              <a:gd name="T25" fmla="*/ 508 h 676"/>
              <a:gd name="T26" fmla="*/ 32 w 148"/>
              <a:gd name="T27" fmla="*/ 568 h 676"/>
              <a:gd name="T28" fmla="*/ 32 w 148"/>
              <a:gd name="T29" fmla="*/ 628 h 676"/>
              <a:gd name="T30" fmla="*/ 32 w 148"/>
              <a:gd name="T31" fmla="*/ 676 h 676"/>
              <a:gd name="T32" fmla="*/ 148 w 148"/>
              <a:gd name="T33" fmla="*/ 676 h 676"/>
              <a:gd name="T34" fmla="*/ 148 w 148"/>
              <a:gd name="T35" fmla="*/ 40 h 676"/>
              <a:gd name="T36" fmla="*/ 148 w 148"/>
              <a:gd name="T37" fmla="*/ 0 h 67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48"/>
              <a:gd name="T58" fmla="*/ 0 h 676"/>
              <a:gd name="T59" fmla="*/ 148 w 148"/>
              <a:gd name="T60" fmla="*/ 676 h 67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48" h="676">
                <a:moveTo>
                  <a:pt x="0" y="4"/>
                </a:moveTo>
                <a:lnTo>
                  <a:pt x="16" y="36"/>
                </a:lnTo>
                <a:lnTo>
                  <a:pt x="8" y="60"/>
                </a:lnTo>
                <a:lnTo>
                  <a:pt x="32" y="108"/>
                </a:lnTo>
                <a:lnTo>
                  <a:pt x="32" y="140"/>
                </a:lnTo>
                <a:lnTo>
                  <a:pt x="28" y="180"/>
                </a:lnTo>
                <a:lnTo>
                  <a:pt x="28" y="224"/>
                </a:lnTo>
                <a:lnTo>
                  <a:pt x="8" y="264"/>
                </a:lnTo>
                <a:lnTo>
                  <a:pt x="32" y="332"/>
                </a:lnTo>
                <a:lnTo>
                  <a:pt x="16" y="360"/>
                </a:lnTo>
                <a:lnTo>
                  <a:pt x="36" y="440"/>
                </a:lnTo>
                <a:lnTo>
                  <a:pt x="4" y="452"/>
                </a:lnTo>
                <a:lnTo>
                  <a:pt x="12" y="508"/>
                </a:lnTo>
                <a:lnTo>
                  <a:pt x="32" y="568"/>
                </a:lnTo>
                <a:lnTo>
                  <a:pt x="32" y="628"/>
                </a:lnTo>
                <a:lnTo>
                  <a:pt x="32" y="676"/>
                </a:lnTo>
                <a:lnTo>
                  <a:pt x="148" y="676"/>
                </a:lnTo>
                <a:lnTo>
                  <a:pt x="148" y="40"/>
                </a:lnTo>
                <a:lnTo>
                  <a:pt x="148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51" name="Freeform 77" descr="Dashed horizontal"/>
          <p:cNvSpPr>
            <a:spLocks noChangeAspect="1"/>
          </p:cNvSpPr>
          <p:nvPr/>
        </p:nvSpPr>
        <p:spPr bwMode="auto">
          <a:xfrm>
            <a:off x="2927649" y="1728590"/>
            <a:ext cx="155575" cy="447278"/>
          </a:xfrm>
          <a:custGeom>
            <a:avLst/>
            <a:gdLst>
              <a:gd name="T0" fmla="*/ 28 w 128"/>
              <a:gd name="T1" fmla="*/ 0 h 368"/>
              <a:gd name="T2" fmla="*/ 32 w 128"/>
              <a:gd name="T3" fmla="*/ 64 h 368"/>
              <a:gd name="T4" fmla="*/ 20 w 128"/>
              <a:gd name="T5" fmla="*/ 132 h 368"/>
              <a:gd name="T6" fmla="*/ 36 w 128"/>
              <a:gd name="T7" fmla="*/ 192 h 368"/>
              <a:gd name="T8" fmla="*/ 36 w 128"/>
              <a:gd name="T9" fmla="*/ 232 h 368"/>
              <a:gd name="T10" fmla="*/ 40 w 128"/>
              <a:gd name="T11" fmla="*/ 264 h 368"/>
              <a:gd name="T12" fmla="*/ 12 w 128"/>
              <a:gd name="T13" fmla="*/ 308 h 368"/>
              <a:gd name="T14" fmla="*/ 0 w 128"/>
              <a:gd name="T15" fmla="*/ 368 h 368"/>
              <a:gd name="T16" fmla="*/ 128 w 128"/>
              <a:gd name="T17" fmla="*/ 368 h 368"/>
              <a:gd name="T18" fmla="*/ 128 w 128"/>
              <a:gd name="T19" fmla="*/ 0 h 36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8"/>
              <a:gd name="T31" fmla="*/ 0 h 368"/>
              <a:gd name="T32" fmla="*/ 128 w 128"/>
              <a:gd name="T33" fmla="*/ 368 h 36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8" h="368">
                <a:moveTo>
                  <a:pt x="28" y="0"/>
                </a:moveTo>
                <a:lnTo>
                  <a:pt x="32" y="64"/>
                </a:lnTo>
                <a:lnTo>
                  <a:pt x="20" y="132"/>
                </a:lnTo>
                <a:lnTo>
                  <a:pt x="36" y="192"/>
                </a:lnTo>
                <a:lnTo>
                  <a:pt x="36" y="232"/>
                </a:lnTo>
                <a:lnTo>
                  <a:pt x="40" y="264"/>
                </a:lnTo>
                <a:lnTo>
                  <a:pt x="12" y="308"/>
                </a:lnTo>
                <a:lnTo>
                  <a:pt x="0" y="368"/>
                </a:lnTo>
                <a:lnTo>
                  <a:pt x="128" y="368"/>
                </a:lnTo>
                <a:lnTo>
                  <a:pt x="128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53" name="Freeform 79" descr="20%"/>
          <p:cNvSpPr>
            <a:spLocks noChangeAspect="1"/>
          </p:cNvSpPr>
          <p:nvPr/>
        </p:nvSpPr>
        <p:spPr bwMode="auto">
          <a:xfrm>
            <a:off x="2927649" y="2686348"/>
            <a:ext cx="155575" cy="82649"/>
          </a:xfrm>
          <a:custGeom>
            <a:avLst/>
            <a:gdLst>
              <a:gd name="T0" fmla="*/ 0 w 128"/>
              <a:gd name="T1" fmla="*/ 0 h 68"/>
              <a:gd name="T2" fmla="*/ 0 w 128"/>
              <a:gd name="T3" fmla="*/ 28 h 68"/>
              <a:gd name="T4" fmla="*/ 24 w 128"/>
              <a:gd name="T5" fmla="*/ 68 h 68"/>
              <a:gd name="T6" fmla="*/ 128 w 128"/>
              <a:gd name="T7" fmla="*/ 68 h 68"/>
              <a:gd name="T8" fmla="*/ 128 w 128"/>
              <a:gd name="T9" fmla="*/ 4 h 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8"/>
              <a:gd name="T16" fmla="*/ 0 h 68"/>
              <a:gd name="T17" fmla="*/ 128 w 128"/>
              <a:gd name="T18" fmla="*/ 68 h 6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8" h="68">
                <a:moveTo>
                  <a:pt x="0" y="0"/>
                </a:moveTo>
                <a:lnTo>
                  <a:pt x="0" y="28"/>
                </a:lnTo>
                <a:lnTo>
                  <a:pt x="24" y="68"/>
                </a:lnTo>
                <a:lnTo>
                  <a:pt x="128" y="68"/>
                </a:lnTo>
                <a:lnTo>
                  <a:pt x="128" y="4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54" name="Freeform 80" descr="Dashed horizontal"/>
          <p:cNvSpPr>
            <a:spLocks noChangeAspect="1"/>
          </p:cNvSpPr>
          <p:nvPr/>
        </p:nvSpPr>
        <p:spPr bwMode="auto">
          <a:xfrm>
            <a:off x="2971405" y="2768997"/>
            <a:ext cx="111820" cy="865386"/>
          </a:xfrm>
          <a:custGeom>
            <a:avLst/>
            <a:gdLst>
              <a:gd name="T0" fmla="*/ 0 w 92"/>
              <a:gd name="T1" fmla="*/ 4 h 712"/>
              <a:gd name="T2" fmla="*/ 4 w 92"/>
              <a:gd name="T3" fmla="*/ 60 h 712"/>
              <a:gd name="T4" fmla="*/ 24 w 92"/>
              <a:gd name="T5" fmla="*/ 148 h 712"/>
              <a:gd name="T6" fmla="*/ 12 w 92"/>
              <a:gd name="T7" fmla="*/ 232 h 712"/>
              <a:gd name="T8" fmla="*/ 20 w 92"/>
              <a:gd name="T9" fmla="*/ 276 h 712"/>
              <a:gd name="T10" fmla="*/ 16 w 92"/>
              <a:gd name="T11" fmla="*/ 344 h 712"/>
              <a:gd name="T12" fmla="*/ 8 w 92"/>
              <a:gd name="T13" fmla="*/ 424 h 712"/>
              <a:gd name="T14" fmla="*/ 8 w 92"/>
              <a:gd name="T15" fmla="*/ 480 h 712"/>
              <a:gd name="T16" fmla="*/ 16 w 92"/>
              <a:gd name="T17" fmla="*/ 588 h 712"/>
              <a:gd name="T18" fmla="*/ 16 w 92"/>
              <a:gd name="T19" fmla="*/ 640 h 712"/>
              <a:gd name="T20" fmla="*/ 4 w 92"/>
              <a:gd name="T21" fmla="*/ 712 h 712"/>
              <a:gd name="T22" fmla="*/ 92 w 92"/>
              <a:gd name="T23" fmla="*/ 712 h 712"/>
              <a:gd name="T24" fmla="*/ 92 w 92"/>
              <a:gd name="T25" fmla="*/ 0 h 71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92"/>
              <a:gd name="T40" fmla="*/ 0 h 712"/>
              <a:gd name="T41" fmla="*/ 92 w 92"/>
              <a:gd name="T42" fmla="*/ 712 h 71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92" h="712">
                <a:moveTo>
                  <a:pt x="0" y="4"/>
                </a:moveTo>
                <a:lnTo>
                  <a:pt x="4" y="60"/>
                </a:lnTo>
                <a:lnTo>
                  <a:pt x="24" y="148"/>
                </a:lnTo>
                <a:lnTo>
                  <a:pt x="12" y="232"/>
                </a:lnTo>
                <a:lnTo>
                  <a:pt x="20" y="276"/>
                </a:lnTo>
                <a:lnTo>
                  <a:pt x="16" y="344"/>
                </a:lnTo>
                <a:lnTo>
                  <a:pt x="8" y="424"/>
                </a:lnTo>
                <a:lnTo>
                  <a:pt x="8" y="480"/>
                </a:lnTo>
                <a:lnTo>
                  <a:pt x="16" y="588"/>
                </a:lnTo>
                <a:lnTo>
                  <a:pt x="16" y="640"/>
                </a:lnTo>
                <a:lnTo>
                  <a:pt x="4" y="712"/>
                </a:lnTo>
                <a:lnTo>
                  <a:pt x="92" y="712"/>
                </a:lnTo>
                <a:lnTo>
                  <a:pt x="92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55" name="Freeform 81" descr="Dashed horizontal"/>
          <p:cNvSpPr>
            <a:spLocks noChangeAspect="1"/>
          </p:cNvSpPr>
          <p:nvPr/>
        </p:nvSpPr>
        <p:spPr bwMode="auto">
          <a:xfrm>
            <a:off x="5228458" y="2641377"/>
            <a:ext cx="98450" cy="51048"/>
          </a:xfrm>
          <a:custGeom>
            <a:avLst/>
            <a:gdLst>
              <a:gd name="T0" fmla="*/ 0 w 81"/>
              <a:gd name="T1" fmla="*/ 3 h 42"/>
              <a:gd name="T2" fmla="*/ 12 w 81"/>
              <a:gd name="T3" fmla="*/ 21 h 42"/>
              <a:gd name="T4" fmla="*/ 6 w 81"/>
              <a:gd name="T5" fmla="*/ 42 h 42"/>
              <a:gd name="T6" fmla="*/ 81 w 81"/>
              <a:gd name="T7" fmla="*/ 42 h 42"/>
              <a:gd name="T8" fmla="*/ 81 w 81"/>
              <a:gd name="T9" fmla="*/ 0 h 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1"/>
              <a:gd name="T16" fmla="*/ 0 h 42"/>
              <a:gd name="T17" fmla="*/ 81 w 81"/>
              <a:gd name="T18" fmla="*/ 42 h 4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1" h="42">
                <a:moveTo>
                  <a:pt x="0" y="3"/>
                </a:moveTo>
                <a:lnTo>
                  <a:pt x="12" y="21"/>
                </a:lnTo>
                <a:lnTo>
                  <a:pt x="6" y="42"/>
                </a:lnTo>
                <a:lnTo>
                  <a:pt x="81" y="42"/>
                </a:lnTo>
                <a:lnTo>
                  <a:pt x="81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56" name="Freeform 82" descr="Dashed horizontal"/>
          <p:cNvSpPr>
            <a:spLocks noChangeAspect="1"/>
          </p:cNvSpPr>
          <p:nvPr/>
        </p:nvSpPr>
        <p:spPr bwMode="auto">
          <a:xfrm>
            <a:off x="5224811" y="2739827"/>
            <a:ext cx="102096" cy="105742"/>
          </a:xfrm>
          <a:custGeom>
            <a:avLst/>
            <a:gdLst>
              <a:gd name="T0" fmla="*/ 0 w 84"/>
              <a:gd name="T1" fmla="*/ 0 h 87"/>
              <a:gd name="T2" fmla="*/ 15 w 84"/>
              <a:gd name="T3" fmla="*/ 33 h 87"/>
              <a:gd name="T4" fmla="*/ 18 w 84"/>
              <a:gd name="T5" fmla="*/ 51 h 87"/>
              <a:gd name="T6" fmla="*/ 18 w 84"/>
              <a:gd name="T7" fmla="*/ 87 h 87"/>
              <a:gd name="T8" fmla="*/ 84 w 84"/>
              <a:gd name="T9" fmla="*/ 87 h 87"/>
              <a:gd name="T10" fmla="*/ 84 w 84"/>
              <a:gd name="T11" fmla="*/ 0 h 8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4"/>
              <a:gd name="T19" fmla="*/ 0 h 87"/>
              <a:gd name="T20" fmla="*/ 84 w 84"/>
              <a:gd name="T21" fmla="*/ 87 h 8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4" h="87">
                <a:moveTo>
                  <a:pt x="0" y="0"/>
                </a:moveTo>
                <a:lnTo>
                  <a:pt x="15" y="33"/>
                </a:lnTo>
                <a:lnTo>
                  <a:pt x="18" y="51"/>
                </a:lnTo>
                <a:lnTo>
                  <a:pt x="18" y="87"/>
                </a:lnTo>
                <a:lnTo>
                  <a:pt x="84" y="87"/>
                </a:lnTo>
                <a:lnTo>
                  <a:pt x="84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57" name="Freeform 83"/>
          <p:cNvSpPr>
            <a:spLocks noChangeAspect="1"/>
          </p:cNvSpPr>
          <p:nvPr/>
        </p:nvSpPr>
        <p:spPr bwMode="auto">
          <a:xfrm>
            <a:off x="1554214" y="2652316"/>
            <a:ext cx="431478" cy="42540"/>
          </a:xfrm>
          <a:custGeom>
            <a:avLst/>
            <a:gdLst>
              <a:gd name="T0" fmla="*/ 0 w 820"/>
              <a:gd name="T1" fmla="*/ 0 h 144"/>
              <a:gd name="T2" fmla="*/ 13 w 820"/>
              <a:gd name="T3" fmla="*/ 2 h 144"/>
              <a:gd name="T4" fmla="*/ 24 w 820"/>
              <a:gd name="T5" fmla="*/ 0 h 144"/>
              <a:gd name="T6" fmla="*/ 35 w 820"/>
              <a:gd name="T7" fmla="*/ 2 h 144"/>
              <a:gd name="T8" fmla="*/ 45 w 820"/>
              <a:gd name="T9" fmla="*/ 0 h 144"/>
              <a:gd name="T10" fmla="*/ 55 w 820"/>
              <a:gd name="T11" fmla="*/ 2 h 144"/>
              <a:gd name="T12" fmla="*/ 67 w 820"/>
              <a:gd name="T13" fmla="*/ 0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58" name="Freeform 84"/>
          <p:cNvSpPr>
            <a:spLocks noChangeAspect="1"/>
          </p:cNvSpPr>
          <p:nvPr/>
        </p:nvSpPr>
        <p:spPr bwMode="auto">
          <a:xfrm>
            <a:off x="1554214" y="2166144"/>
            <a:ext cx="431478" cy="42540"/>
          </a:xfrm>
          <a:custGeom>
            <a:avLst/>
            <a:gdLst>
              <a:gd name="T0" fmla="*/ 0 w 820"/>
              <a:gd name="T1" fmla="*/ 0 h 144"/>
              <a:gd name="T2" fmla="*/ 13 w 820"/>
              <a:gd name="T3" fmla="*/ 2 h 144"/>
              <a:gd name="T4" fmla="*/ 24 w 820"/>
              <a:gd name="T5" fmla="*/ 0 h 144"/>
              <a:gd name="T6" fmla="*/ 35 w 820"/>
              <a:gd name="T7" fmla="*/ 2 h 144"/>
              <a:gd name="T8" fmla="*/ 45 w 820"/>
              <a:gd name="T9" fmla="*/ 0 h 144"/>
              <a:gd name="T10" fmla="*/ 55 w 820"/>
              <a:gd name="T11" fmla="*/ 2 h 144"/>
              <a:gd name="T12" fmla="*/ 67 w 820"/>
              <a:gd name="T13" fmla="*/ 0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59" name="Freeform 85"/>
          <p:cNvSpPr>
            <a:spLocks noChangeAspect="1"/>
          </p:cNvSpPr>
          <p:nvPr/>
        </p:nvSpPr>
        <p:spPr bwMode="auto">
          <a:xfrm>
            <a:off x="2746550" y="2666901"/>
            <a:ext cx="431478" cy="42540"/>
          </a:xfrm>
          <a:custGeom>
            <a:avLst/>
            <a:gdLst>
              <a:gd name="T0" fmla="*/ 0 w 820"/>
              <a:gd name="T1" fmla="*/ 0 h 144"/>
              <a:gd name="T2" fmla="*/ 13 w 820"/>
              <a:gd name="T3" fmla="*/ 2 h 144"/>
              <a:gd name="T4" fmla="*/ 24 w 820"/>
              <a:gd name="T5" fmla="*/ 0 h 144"/>
              <a:gd name="T6" fmla="*/ 35 w 820"/>
              <a:gd name="T7" fmla="*/ 2 h 144"/>
              <a:gd name="T8" fmla="*/ 45 w 820"/>
              <a:gd name="T9" fmla="*/ 0 h 144"/>
              <a:gd name="T10" fmla="*/ 55 w 820"/>
              <a:gd name="T11" fmla="*/ 2 h 144"/>
              <a:gd name="T12" fmla="*/ 67 w 820"/>
              <a:gd name="T13" fmla="*/ 0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60" name="Freeform 86"/>
          <p:cNvSpPr>
            <a:spLocks noChangeAspect="1"/>
          </p:cNvSpPr>
          <p:nvPr/>
        </p:nvSpPr>
        <p:spPr bwMode="auto">
          <a:xfrm>
            <a:off x="2746550" y="2166144"/>
            <a:ext cx="431478" cy="42540"/>
          </a:xfrm>
          <a:custGeom>
            <a:avLst/>
            <a:gdLst>
              <a:gd name="T0" fmla="*/ 0 w 820"/>
              <a:gd name="T1" fmla="*/ 0 h 144"/>
              <a:gd name="T2" fmla="*/ 13 w 820"/>
              <a:gd name="T3" fmla="*/ 2 h 144"/>
              <a:gd name="T4" fmla="*/ 24 w 820"/>
              <a:gd name="T5" fmla="*/ 0 h 144"/>
              <a:gd name="T6" fmla="*/ 35 w 820"/>
              <a:gd name="T7" fmla="*/ 2 h 144"/>
              <a:gd name="T8" fmla="*/ 45 w 820"/>
              <a:gd name="T9" fmla="*/ 0 h 144"/>
              <a:gd name="T10" fmla="*/ 55 w 820"/>
              <a:gd name="T11" fmla="*/ 2 h 144"/>
              <a:gd name="T12" fmla="*/ 67 w 820"/>
              <a:gd name="T13" fmla="*/ 0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61" name="Freeform 87"/>
          <p:cNvSpPr>
            <a:spLocks noChangeAspect="1"/>
          </p:cNvSpPr>
          <p:nvPr/>
        </p:nvSpPr>
        <p:spPr bwMode="auto">
          <a:xfrm>
            <a:off x="3855022" y="2166144"/>
            <a:ext cx="431478" cy="42540"/>
          </a:xfrm>
          <a:custGeom>
            <a:avLst/>
            <a:gdLst>
              <a:gd name="T0" fmla="*/ 0 w 820"/>
              <a:gd name="T1" fmla="*/ 0 h 144"/>
              <a:gd name="T2" fmla="*/ 13 w 820"/>
              <a:gd name="T3" fmla="*/ 2 h 144"/>
              <a:gd name="T4" fmla="*/ 24 w 820"/>
              <a:gd name="T5" fmla="*/ 0 h 144"/>
              <a:gd name="T6" fmla="*/ 35 w 820"/>
              <a:gd name="T7" fmla="*/ 2 h 144"/>
              <a:gd name="T8" fmla="*/ 45 w 820"/>
              <a:gd name="T9" fmla="*/ 0 h 144"/>
              <a:gd name="T10" fmla="*/ 55 w 820"/>
              <a:gd name="T11" fmla="*/ 2 h 144"/>
              <a:gd name="T12" fmla="*/ 67 w 820"/>
              <a:gd name="T13" fmla="*/ 0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62" name="Freeform 88"/>
          <p:cNvSpPr>
            <a:spLocks noChangeAspect="1"/>
          </p:cNvSpPr>
          <p:nvPr/>
        </p:nvSpPr>
        <p:spPr bwMode="auto">
          <a:xfrm>
            <a:off x="4991449" y="2166144"/>
            <a:ext cx="431478" cy="42540"/>
          </a:xfrm>
          <a:custGeom>
            <a:avLst/>
            <a:gdLst>
              <a:gd name="T0" fmla="*/ 0 w 820"/>
              <a:gd name="T1" fmla="*/ 0 h 144"/>
              <a:gd name="T2" fmla="*/ 13 w 820"/>
              <a:gd name="T3" fmla="*/ 2 h 144"/>
              <a:gd name="T4" fmla="*/ 24 w 820"/>
              <a:gd name="T5" fmla="*/ 0 h 144"/>
              <a:gd name="T6" fmla="*/ 35 w 820"/>
              <a:gd name="T7" fmla="*/ 2 h 144"/>
              <a:gd name="T8" fmla="*/ 45 w 820"/>
              <a:gd name="T9" fmla="*/ 0 h 144"/>
              <a:gd name="T10" fmla="*/ 55 w 820"/>
              <a:gd name="T11" fmla="*/ 2 h 144"/>
              <a:gd name="T12" fmla="*/ 67 w 820"/>
              <a:gd name="T13" fmla="*/ 0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63" name="Freeform 89"/>
          <p:cNvSpPr>
            <a:spLocks noChangeAspect="1"/>
          </p:cNvSpPr>
          <p:nvPr/>
        </p:nvSpPr>
        <p:spPr bwMode="auto">
          <a:xfrm>
            <a:off x="6471842" y="2166144"/>
            <a:ext cx="431478" cy="42540"/>
          </a:xfrm>
          <a:custGeom>
            <a:avLst/>
            <a:gdLst>
              <a:gd name="T0" fmla="*/ 0 w 820"/>
              <a:gd name="T1" fmla="*/ 0 h 144"/>
              <a:gd name="T2" fmla="*/ 13 w 820"/>
              <a:gd name="T3" fmla="*/ 2 h 144"/>
              <a:gd name="T4" fmla="*/ 24 w 820"/>
              <a:gd name="T5" fmla="*/ 0 h 144"/>
              <a:gd name="T6" fmla="*/ 35 w 820"/>
              <a:gd name="T7" fmla="*/ 2 h 144"/>
              <a:gd name="T8" fmla="*/ 45 w 820"/>
              <a:gd name="T9" fmla="*/ 0 h 144"/>
              <a:gd name="T10" fmla="*/ 55 w 820"/>
              <a:gd name="T11" fmla="*/ 2 h 144"/>
              <a:gd name="T12" fmla="*/ 67 w 820"/>
              <a:gd name="T13" fmla="*/ 0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64" name="WordArt 90"/>
          <p:cNvSpPr>
            <a:spLocks noChangeAspect="1" noChangeArrowheads="1" noChangeShapeType="1" noTextEdit="1"/>
          </p:cNvSpPr>
          <p:nvPr/>
        </p:nvSpPr>
        <p:spPr bwMode="auto">
          <a:xfrm>
            <a:off x="1523828" y="1366391"/>
            <a:ext cx="583406" cy="17137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Black"/>
              </a:rPr>
              <a:t>Well A</a:t>
            </a:r>
          </a:p>
        </p:txBody>
      </p:sp>
      <p:sp>
        <p:nvSpPr>
          <p:cNvPr id="3165" name="WordArt 91"/>
          <p:cNvSpPr>
            <a:spLocks noChangeAspect="1" noChangeArrowheads="1" noChangeShapeType="1" noTextEdit="1"/>
          </p:cNvSpPr>
          <p:nvPr/>
        </p:nvSpPr>
        <p:spPr bwMode="auto">
          <a:xfrm>
            <a:off x="2730750" y="1366391"/>
            <a:ext cx="583406" cy="17137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Black"/>
              </a:rPr>
              <a:t>Well B</a:t>
            </a:r>
          </a:p>
        </p:txBody>
      </p:sp>
      <p:sp>
        <p:nvSpPr>
          <p:cNvPr id="3166" name="WordArt 92"/>
          <p:cNvSpPr>
            <a:spLocks noChangeAspect="1" noChangeArrowheads="1" noChangeShapeType="1" noTextEdit="1"/>
          </p:cNvSpPr>
          <p:nvPr/>
        </p:nvSpPr>
        <p:spPr bwMode="auto">
          <a:xfrm>
            <a:off x="3857453" y="1366391"/>
            <a:ext cx="583406" cy="17137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Black"/>
              </a:rPr>
              <a:t>Well C</a:t>
            </a:r>
          </a:p>
        </p:txBody>
      </p:sp>
      <p:sp>
        <p:nvSpPr>
          <p:cNvPr id="3167" name="WordArt 93"/>
          <p:cNvSpPr>
            <a:spLocks noChangeAspect="1" noChangeArrowheads="1" noChangeShapeType="1" noTextEdit="1"/>
          </p:cNvSpPr>
          <p:nvPr/>
        </p:nvSpPr>
        <p:spPr bwMode="auto">
          <a:xfrm>
            <a:off x="5012111" y="1366391"/>
            <a:ext cx="583406" cy="17137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Black"/>
              </a:rPr>
              <a:t>Well D</a:t>
            </a:r>
          </a:p>
        </p:txBody>
      </p:sp>
      <p:sp>
        <p:nvSpPr>
          <p:cNvPr id="3168" name="WordArt 94"/>
          <p:cNvSpPr>
            <a:spLocks noChangeAspect="1" noChangeArrowheads="1" noChangeShapeType="1" noTextEdit="1"/>
          </p:cNvSpPr>
          <p:nvPr/>
        </p:nvSpPr>
        <p:spPr bwMode="auto">
          <a:xfrm>
            <a:off x="6465765" y="1366391"/>
            <a:ext cx="583406" cy="17137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Black"/>
              </a:rPr>
              <a:t>Well E</a:t>
            </a:r>
          </a:p>
        </p:txBody>
      </p:sp>
      <p:sp>
        <p:nvSpPr>
          <p:cNvPr id="3169" name="Text Box 95"/>
          <p:cNvSpPr txBox="1">
            <a:spLocks noChangeAspect="1" noChangeArrowheads="1"/>
          </p:cNvSpPr>
          <p:nvPr/>
        </p:nvSpPr>
        <p:spPr bwMode="auto">
          <a:xfrm>
            <a:off x="1664818" y="1538983"/>
            <a:ext cx="348828" cy="247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>
                <a:cs typeface="Arial" charset="0"/>
              </a:rPr>
              <a:t>SP</a:t>
            </a:r>
          </a:p>
        </p:txBody>
      </p:sp>
      <p:sp>
        <p:nvSpPr>
          <p:cNvPr id="3170" name="Text Box 96"/>
          <p:cNvSpPr txBox="1">
            <a:spLocks noChangeAspect="1" noChangeArrowheads="1"/>
          </p:cNvSpPr>
          <p:nvPr/>
        </p:nvSpPr>
        <p:spPr bwMode="auto">
          <a:xfrm>
            <a:off x="3982642" y="1538983"/>
            <a:ext cx="348828" cy="247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>
                <a:cs typeface="Arial" charset="0"/>
              </a:rPr>
              <a:t>SP</a:t>
            </a:r>
          </a:p>
        </p:txBody>
      </p:sp>
      <p:sp>
        <p:nvSpPr>
          <p:cNvPr id="3171" name="Text Box 97"/>
          <p:cNvSpPr txBox="1">
            <a:spLocks noChangeAspect="1" noChangeArrowheads="1"/>
          </p:cNvSpPr>
          <p:nvPr/>
        </p:nvSpPr>
        <p:spPr bwMode="auto">
          <a:xfrm>
            <a:off x="2891186" y="1538983"/>
            <a:ext cx="348828" cy="247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>
                <a:cs typeface="Arial" charset="0"/>
              </a:rPr>
              <a:t>SP</a:t>
            </a:r>
          </a:p>
        </p:txBody>
      </p:sp>
      <p:sp>
        <p:nvSpPr>
          <p:cNvPr id="3172" name="Text Box 98"/>
          <p:cNvSpPr txBox="1">
            <a:spLocks noChangeAspect="1" noChangeArrowheads="1"/>
          </p:cNvSpPr>
          <p:nvPr/>
        </p:nvSpPr>
        <p:spPr bwMode="auto">
          <a:xfrm>
            <a:off x="5164040" y="1538983"/>
            <a:ext cx="348828" cy="247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>
                <a:cs typeface="Arial" charset="0"/>
              </a:rPr>
              <a:t>SP</a:t>
            </a:r>
          </a:p>
        </p:txBody>
      </p:sp>
      <p:sp>
        <p:nvSpPr>
          <p:cNvPr id="3173" name="Text Box 99"/>
          <p:cNvSpPr txBox="1">
            <a:spLocks noChangeAspect="1" noChangeArrowheads="1"/>
          </p:cNvSpPr>
          <p:nvPr/>
        </p:nvSpPr>
        <p:spPr bwMode="auto">
          <a:xfrm>
            <a:off x="6614047" y="1538983"/>
            <a:ext cx="348828" cy="247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>
                <a:cs typeface="Arial" charset="0"/>
              </a:rPr>
              <a:t>SP</a:t>
            </a:r>
          </a:p>
        </p:txBody>
      </p:sp>
      <p:sp>
        <p:nvSpPr>
          <p:cNvPr id="3174" name="Freeform 100"/>
          <p:cNvSpPr>
            <a:spLocks noChangeAspect="1"/>
          </p:cNvSpPr>
          <p:nvPr/>
        </p:nvSpPr>
        <p:spPr bwMode="auto">
          <a:xfrm>
            <a:off x="1957736" y="2186806"/>
            <a:ext cx="809476" cy="1215"/>
          </a:xfrm>
          <a:custGeom>
            <a:avLst/>
            <a:gdLst>
              <a:gd name="T0" fmla="*/ 0 w 666"/>
              <a:gd name="T1" fmla="*/ 0 h 1"/>
              <a:gd name="T2" fmla="*/ 366 w 666"/>
              <a:gd name="T3" fmla="*/ 0 h 1"/>
              <a:gd name="T4" fmla="*/ 666 w 666"/>
              <a:gd name="T5" fmla="*/ 0 h 1"/>
              <a:gd name="T6" fmla="*/ 0 60000 65536"/>
              <a:gd name="T7" fmla="*/ 0 60000 65536"/>
              <a:gd name="T8" fmla="*/ 0 60000 65536"/>
              <a:gd name="T9" fmla="*/ 0 w 666"/>
              <a:gd name="T10" fmla="*/ 0 h 1"/>
              <a:gd name="T11" fmla="*/ 666 w 666"/>
              <a:gd name="T12" fmla="*/ 1 h 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66" h="1">
                <a:moveTo>
                  <a:pt x="0" y="0"/>
                </a:moveTo>
                <a:lnTo>
                  <a:pt x="366" y="0"/>
                </a:lnTo>
                <a:lnTo>
                  <a:pt x="666" y="0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75" name="Line 101"/>
          <p:cNvSpPr>
            <a:spLocks noChangeAspect="1" noChangeShapeType="1"/>
          </p:cNvSpPr>
          <p:nvPr/>
        </p:nvSpPr>
        <p:spPr bwMode="auto">
          <a:xfrm flipV="1">
            <a:off x="3175597" y="2184376"/>
            <a:ext cx="707380" cy="729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76" name="Line 102"/>
          <p:cNvSpPr>
            <a:spLocks noChangeAspect="1" noChangeShapeType="1"/>
          </p:cNvSpPr>
          <p:nvPr/>
        </p:nvSpPr>
        <p:spPr bwMode="auto">
          <a:xfrm>
            <a:off x="4262191" y="2186806"/>
            <a:ext cx="794891" cy="121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77" name="Line 103"/>
          <p:cNvSpPr>
            <a:spLocks noChangeAspect="1" noChangeShapeType="1"/>
          </p:cNvSpPr>
          <p:nvPr/>
        </p:nvSpPr>
        <p:spPr bwMode="auto">
          <a:xfrm>
            <a:off x="5421711" y="2186806"/>
            <a:ext cx="1064716" cy="121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78" name="Freeform 104"/>
          <p:cNvSpPr>
            <a:spLocks noChangeAspect="1"/>
          </p:cNvSpPr>
          <p:nvPr/>
        </p:nvSpPr>
        <p:spPr bwMode="auto">
          <a:xfrm>
            <a:off x="6508305" y="3386436"/>
            <a:ext cx="431478" cy="42540"/>
          </a:xfrm>
          <a:custGeom>
            <a:avLst/>
            <a:gdLst>
              <a:gd name="T0" fmla="*/ 0 w 820"/>
              <a:gd name="T1" fmla="*/ 0 h 144"/>
              <a:gd name="T2" fmla="*/ 13 w 820"/>
              <a:gd name="T3" fmla="*/ 2 h 144"/>
              <a:gd name="T4" fmla="*/ 24 w 820"/>
              <a:gd name="T5" fmla="*/ 0 h 144"/>
              <a:gd name="T6" fmla="*/ 35 w 820"/>
              <a:gd name="T7" fmla="*/ 2 h 144"/>
              <a:gd name="T8" fmla="*/ 45 w 820"/>
              <a:gd name="T9" fmla="*/ 0 h 144"/>
              <a:gd name="T10" fmla="*/ 55 w 820"/>
              <a:gd name="T11" fmla="*/ 2 h 144"/>
              <a:gd name="T12" fmla="*/ 67 w 820"/>
              <a:gd name="T13" fmla="*/ 0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79" name="Freeform 105"/>
          <p:cNvSpPr>
            <a:spLocks noChangeAspect="1"/>
          </p:cNvSpPr>
          <p:nvPr/>
        </p:nvSpPr>
        <p:spPr bwMode="auto">
          <a:xfrm>
            <a:off x="5088683" y="3438699"/>
            <a:ext cx="431478" cy="42540"/>
          </a:xfrm>
          <a:custGeom>
            <a:avLst/>
            <a:gdLst>
              <a:gd name="T0" fmla="*/ 0 w 820"/>
              <a:gd name="T1" fmla="*/ 0 h 144"/>
              <a:gd name="T2" fmla="*/ 13 w 820"/>
              <a:gd name="T3" fmla="*/ 2 h 144"/>
              <a:gd name="T4" fmla="*/ 24 w 820"/>
              <a:gd name="T5" fmla="*/ 0 h 144"/>
              <a:gd name="T6" fmla="*/ 35 w 820"/>
              <a:gd name="T7" fmla="*/ 2 h 144"/>
              <a:gd name="T8" fmla="*/ 45 w 820"/>
              <a:gd name="T9" fmla="*/ 0 h 144"/>
              <a:gd name="T10" fmla="*/ 55 w 820"/>
              <a:gd name="T11" fmla="*/ 2 h 144"/>
              <a:gd name="T12" fmla="*/ 67 w 820"/>
              <a:gd name="T13" fmla="*/ 0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80" name="Freeform 106"/>
          <p:cNvSpPr>
            <a:spLocks noChangeAspect="1"/>
          </p:cNvSpPr>
          <p:nvPr/>
        </p:nvSpPr>
        <p:spPr bwMode="auto">
          <a:xfrm>
            <a:off x="3898777" y="3588197"/>
            <a:ext cx="431478" cy="42540"/>
          </a:xfrm>
          <a:custGeom>
            <a:avLst/>
            <a:gdLst>
              <a:gd name="T0" fmla="*/ 0 w 820"/>
              <a:gd name="T1" fmla="*/ 0 h 144"/>
              <a:gd name="T2" fmla="*/ 13 w 820"/>
              <a:gd name="T3" fmla="*/ 2 h 144"/>
              <a:gd name="T4" fmla="*/ 24 w 820"/>
              <a:gd name="T5" fmla="*/ 0 h 144"/>
              <a:gd name="T6" fmla="*/ 35 w 820"/>
              <a:gd name="T7" fmla="*/ 2 h 144"/>
              <a:gd name="T8" fmla="*/ 45 w 820"/>
              <a:gd name="T9" fmla="*/ 0 h 144"/>
              <a:gd name="T10" fmla="*/ 55 w 820"/>
              <a:gd name="T11" fmla="*/ 2 h 144"/>
              <a:gd name="T12" fmla="*/ 67 w 820"/>
              <a:gd name="T13" fmla="*/ 0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81" name="Freeform 107"/>
          <p:cNvSpPr>
            <a:spLocks noChangeAspect="1"/>
          </p:cNvSpPr>
          <p:nvPr/>
        </p:nvSpPr>
        <p:spPr bwMode="auto">
          <a:xfrm>
            <a:off x="2803675" y="3621013"/>
            <a:ext cx="431478" cy="42540"/>
          </a:xfrm>
          <a:custGeom>
            <a:avLst/>
            <a:gdLst>
              <a:gd name="T0" fmla="*/ 0 w 820"/>
              <a:gd name="T1" fmla="*/ 0 h 144"/>
              <a:gd name="T2" fmla="*/ 13 w 820"/>
              <a:gd name="T3" fmla="*/ 2 h 144"/>
              <a:gd name="T4" fmla="*/ 24 w 820"/>
              <a:gd name="T5" fmla="*/ 0 h 144"/>
              <a:gd name="T6" fmla="*/ 35 w 820"/>
              <a:gd name="T7" fmla="*/ 2 h 144"/>
              <a:gd name="T8" fmla="*/ 45 w 820"/>
              <a:gd name="T9" fmla="*/ 0 h 144"/>
              <a:gd name="T10" fmla="*/ 55 w 820"/>
              <a:gd name="T11" fmla="*/ 2 h 144"/>
              <a:gd name="T12" fmla="*/ 67 w 820"/>
              <a:gd name="T13" fmla="*/ 0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82" name="Freeform 108"/>
          <p:cNvSpPr>
            <a:spLocks noChangeAspect="1"/>
          </p:cNvSpPr>
          <p:nvPr/>
        </p:nvSpPr>
        <p:spPr bwMode="auto">
          <a:xfrm>
            <a:off x="1552998" y="3590628"/>
            <a:ext cx="431478" cy="42540"/>
          </a:xfrm>
          <a:custGeom>
            <a:avLst/>
            <a:gdLst>
              <a:gd name="T0" fmla="*/ 0 w 820"/>
              <a:gd name="T1" fmla="*/ 0 h 144"/>
              <a:gd name="T2" fmla="*/ 13 w 820"/>
              <a:gd name="T3" fmla="*/ 2 h 144"/>
              <a:gd name="T4" fmla="*/ 24 w 820"/>
              <a:gd name="T5" fmla="*/ 0 h 144"/>
              <a:gd name="T6" fmla="*/ 35 w 820"/>
              <a:gd name="T7" fmla="*/ 2 h 144"/>
              <a:gd name="T8" fmla="*/ 45 w 820"/>
              <a:gd name="T9" fmla="*/ 0 h 144"/>
              <a:gd name="T10" fmla="*/ 55 w 820"/>
              <a:gd name="T11" fmla="*/ 2 h 144"/>
              <a:gd name="T12" fmla="*/ 67 w 820"/>
              <a:gd name="T13" fmla="*/ 0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83" name="Freeform 109"/>
          <p:cNvSpPr>
            <a:spLocks noChangeAspect="1"/>
          </p:cNvSpPr>
          <p:nvPr/>
        </p:nvSpPr>
        <p:spPr bwMode="auto">
          <a:xfrm>
            <a:off x="1731666" y="3639245"/>
            <a:ext cx="116681" cy="471587"/>
          </a:xfrm>
          <a:custGeom>
            <a:avLst/>
            <a:gdLst>
              <a:gd name="T0" fmla="*/ 0 w 80"/>
              <a:gd name="T1" fmla="*/ 0 h 712"/>
              <a:gd name="T2" fmla="*/ 84 w 80"/>
              <a:gd name="T3" fmla="*/ 23 h 712"/>
              <a:gd name="T4" fmla="*/ 138 w 80"/>
              <a:gd name="T5" fmla="*/ 115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rgbClr val="FF0000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84" name="Freeform 110"/>
          <p:cNvSpPr>
            <a:spLocks noChangeAspect="1"/>
          </p:cNvSpPr>
          <p:nvPr/>
        </p:nvSpPr>
        <p:spPr bwMode="auto">
          <a:xfrm>
            <a:off x="1731666" y="4135140"/>
            <a:ext cx="116681" cy="364629"/>
          </a:xfrm>
          <a:custGeom>
            <a:avLst/>
            <a:gdLst>
              <a:gd name="T0" fmla="*/ 0 w 80"/>
              <a:gd name="T1" fmla="*/ 0 h 712"/>
              <a:gd name="T2" fmla="*/ 84 w 80"/>
              <a:gd name="T3" fmla="*/ 11 h 712"/>
              <a:gd name="T4" fmla="*/ 138 w 80"/>
              <a:gd name="T5" fmla="*/ 53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rgbClr val="FF0000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85" name="Freeform 111"/>
          <p:cNvSpPr>
            <a:spLocks noChangeAspect="1"/>
          </p:cNvSpPr>
          <p:nvPr/>
        </p:nvSpPr>
        <p:spPr bwMode="auto">
          <a:xfrm>
            <a:off x="1707358" y="4490046"/>
            <a:ext cx="140990" cy="855662"/>
          </a:xfrm>
          <a:custGeom>
            <a:avLst/>
            <a:gdLst>
              <a:gd name="T0" fmla="*/ 0 w 80"/>
              <a:gd name="T1" fmla="*/ 0 h 712"/>
              <a:gd name="T2" fmla="*/ 148 w 80"/>
              <a:gd name="T3" fmla="*/ 138 h 712"/>
              <a:gd name="T4" fmla="*/ 244 w 80"/>
              <a:gd name="T5" fmla="*/ 688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rgbClr val="FF0000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86" name="Freeform 112"/>
          <p:cNvSpPr>
            <a:spLocks noChangeAspect="1"/>
          </p:cNvSpPr>
          <p:nvPr/>
        </p:nvSpPr>
        <p:spPr bwMode="auto">
          <a:xfrm>
            <a:off x="1731666" y="5345708"/>
            <a:ext cx="116681" cy="350044"/>
          </a:xfrm>
          <a:custGeom>
            <a:avLst/>
            <a:gdLst>
              <a:gd name="T0" fmla="*/ 0 w 80"/>
              <a:gd name="T1" fmla="*/ 0 h 712"/>
              <a:gd name="T2" fmla="*/ 84 w 80"/>
              <a:gd name="T3" fmla="*/ 9 h 712"/>
              <a:gd name="T4" fmla="*/ 138 w 80"/>
              <a:gd name="T5" fmla="*/ 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rgbClr val="FF0000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87" name="Freeform 113"/>
          <p:cNvSpPr>
            <a:spLocks noChangeAspect="1"/>
          </p:cNvSpPr>
          <p:nvPr/>
        </p:nvSpPr>
        <p:spPr bwMode="auto">
          <a:xfrm>
            <a:off x="1717081" y="2700933"/>
            <a:ext cx="131266" cy="136128"/>
          </a:xfrm>
          <a:custGeom>
            <a:avLst/>
            <a:gdLst>
              <a:gd name="T0" fmla="*/ 0 w 80"/>
              <a:gd name="T1" fmla="*/ 0 h 712"/>
              <a:gd name="T2" fmla="*/ 119 w 80"/>
              <a:gd name="T3" fmla="*/ 1 h 712"/>
              <a:gd name="T4" fmla="*/ 197 w 80"/>
              <a:gd name="T5" fmla="*/ 3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88" name="Freeform 114"/>
          <p:cNvSpPr>
            <a:spLocks noChangeAspect="1"/>
          </p:cNvSpPr>
          <p:nvPr/>
        </p:nvSpPr>
        <p:spPr bwMode="auto">
          <a:xfrm>
            <a:off x="2966543" y="5365155"/>
            <a:ext cx="116681" cy="325735"/>
          </a:xfrm>
          <a:custGeom>
            <a:avLst/>
            <a:gdLst>
              <a:gd name="T0" fmla="*/ 0 w 80"/>
              <a:gd name="T1" fmla="*/ 0 h 712"/>
              <a:gd name="T2" fmla="*/ 84 w 80"/>
              <a:gd name="T3" fmla="*/ 8 h 712"/>
              <a:gd name="T4" fmla="*/ 138 w 80"/>
              <a:gd name="T5" fmla="*/ 38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rgbClr val="FF0000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89" name="Freeform 115"/>
          <p:cNvSpPr>
            <a:spLocks noChangeAspect="1"/>
          </p:cNvSpPr>
          <p:nvPr/>
        </p:nvSpPr>
        <p:spPr bwMode="auto">
          <a:xfrm>
            <a:off x="2937373" y="3640460"/>
            <a:ext cx="145852" cy="481310"/>
          </a:xfrm>
          <a:custGeom>
            <a:avLst/>
            <a:gdLst>
              <a:gd name="T0" fmla="*/ 0 w 80"/>
              <a:gd name="T1" fmla="*/ 0 h 712"/>
              <a:gd name="T2" fmla="*/ 162 w 80"/>
              <a:gd name="T3" fmla="*/ 24 h 712"/>
              <a:gd name="T4" fmla="*/ 270 w 80"/>
              <a:gd name="T5" fmla="*/ 122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rgbClr val="FF0000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90" name="Freeform 116"/>
          <p:cNvSpPr>
            <a:spLocks noChangeAspect="1"/>
          </p:cNvSpPr>
          <p:nvPr/>
        </p:nvSpPr>
        <p:spPr bwMode="auto">
          <a:xfrm>
            <a:off x="2922787" y="4149725"/>
            <a:ext cx="160437" cy="418108"/>
          </a:xfrm>
          <a:custGeom>
            <a:avLst/>
            <a:gdLst>
              <a:gd name="T0" fmla="*/ 0 w 80"/>
              <a:gd name="T1" fmla="*/ 0 h 712"/>
              <a:gd name="T2" fmla="*/ 215 w 80"/>
              <a:gd name="T3" fmla="*/ 16 h 712"/>
              <a:gd name="T4" fmla="*/ 360 w 80"/>
              <a:gd name="T5" fmla="*/ 80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rgbClr val="FF0000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91" name="Freeform 117"/>
          <p:cNvSpPr>
            <a:spLocks noChangeAspect="1"/>
          </p:cNvSpPr>
          <p:nvPr/>
        </p:nvSpPr>
        <p:spPr bwMode="auto">
          <a:xfrm>
            <a:off x="2908202" y="4587280"/>
            <a:ext cx="175022" cy="773013"/>
          </a:xfrm>
          <a:custGeom>
            <a:avLst/>
            <a:gdLst>
              <a:gd name="T0" fmla="*/ 0 w 80"/>
              <a:gd name="T1" fmla="*/ 0 h 712"/>
              <a:gd name="T2" fmla="*/ 279 w 80"/>
              <a:gd name="T3" fmla="*/ 103 h 712"/>
              <a:gd name="T4" fmla="*/ 466 w 80"/>
              <a:gd name="T5" fmla="*/ 50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rgbClr val="FF0000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92" name="Freeform 118"/>
          <p:cNvSpPr>
            <a:spLocks noChangeAspect="1"/>
          </p:cNvSpPr>
          <p:nvPr/>
        </p:nvSpPr>
        <p:spPr bwMode="auto">
          <a:xfrm>
            <a:off x="2945881" y="2726457"/>
            <a:ext cx="131266" cy="136128"/>
          </a:xfrm>
          <a:custGeom>
            <a:avLst/>
            <a:gdLst>
              <a:gd name="T0" fmla="*/ 0 w 80"/>
              <a:gd name="T1" fmla="*/ 0 h 712"/>
              <a:gd name="T2" fmla="*/ 119 w 80"/>
              <a:gd name="T3" fmla="*/ 1 h 712"/>
              <a:gd name="T4" fmla="*/ 197 w 80"/>
              <a:gd name="T5" fmla="*/ 3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93" name="Freeform 119"/>
          <p:cNvSpPr>
            <a:spLocks noChangeAspect="1"/>
          </p:cNvSpPr>
          <p:nvPr/>
        </p:nvSpPr>
        <p:spPr bwMode="auto">
          <a:xfrm>
            <a:off x="4045844" y="4344194"/>
            <a:ext cx="136128" cy="505619"/>
          </a:xfrm>
          <a:custGeom>
            <a:avLst/>
            <a:gdLst>
              <a:gd name="T0" fmla="*/ 0 w 80"/>
              <a:gd name="T1" fmla="*/ 0 h 712"/>
              <a:gd name="T2" fmla="*/ 132 w 80"/>
              <a:gd name="T3" fmla="*/ 29 h 712"/>
              <a:gd name="T4" fmla="*/ 220 w 80"/>
              <a:gd name="T5" fmla="*/ 142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rgbClr val="FF0000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94" name="Freeform 120"/>
          <p:cNvSpPr>
            <a:spLocks noChangeAspect="1"/>
          </p:cNvSpPr>
          <p:nvPr/>
        </p:nvSpPr>
        <p:spPr bwMode="auto">
          <a:xfrm>
            <a:off x="4060430" y="4864398"/>
            <a:ext cx="121543" cy="597991"/>
          </a:xfrm>
          <a:custGeom>
            <a:avLst/>
            <a:gdLst>
              <a:gd name="T0" fmla="*/ 0 w 80"/>
              <a:gd name="T1" fmla="*/ 0 h 712"/>
              <a:gd name="T2" fmla="*/ 94 w 80"/>
              <a:gd name="T3" fmla="*/ 48 h 712"/>
              <a:gd name="T4" fmla="*/ 156 w 80"/>
              <a:gd name="T5" fmla="*/ 235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rgbClr val="FF0000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95" name="Freeform 121"/>
          <p:cNvSpPr>
            <a:spLocks noChangeAspect="1"/>
          </p:cNvSpPr>
          <p:nvPr/>
        </p:nvSpPr>
        <p:spPr bwMode="auto">
          <a:xfrm>
            <a:off x="4089600" y="5476975"/>
            <a:ext cx="92373" cy="209054"/>
          </a:xfrm>
          <a:custGeom>
            <a:avLst/>
            <a:gdLst>
              <a:gd name="T0" fmla="*/ 0 w 80"/>
              <a:gd name="T1" fmla="*/ 0 h 712"/>
              <a:gd name="T2" fmla="*/ 42 w 80"/>
              <a:gd name="T3" fmla="*/ 2 h 712"/>
              <a:gd name="T4" fmla="*/ 68 w 80"/>
              <a:gd name="T5" fmla="*/ 10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rgbClr val="FF0000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96" name="Freeform 122"/>
          <p:cNvSpPr>
            <a:spLocks noChangeAspect="1"/>
          </p:cNvSpPr>
          <p:nvPr/>
        </p:nvSpPr>
        <p:spPr bwMode="auto">
          <a:xfrm>
            <a:off x="4065291" y="4174034"/>
            <a:ext cx="116681" cy="160437"/>
          </a:xfrm>
          <a:custGeom>
            <a:avLst/>
            <a:gdLst>
              <a:gd name="T0" fmla="*/ 0 w 80"/>
              <a:gd name="T1" fmla="*/ 0 h 712"/>
              <a:gd name="T2" fmla="*/ 84 w 80"/>
              <a:gd name="T3" fmla="*/ 1 h 712"/>
              <a:gd name="T4" fmla="*/ 138 w 80"/>
              <a:gd name="T5" fmla="*/ 4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rgbClr val="FF0000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97" name="Freeform 123"/>
          <p:cNvSpPr>
            <a:spLocks noChangeAspect="1"/>
          </p:cNvSpPr>
          <p:nvPr/>
        </p:nvSpPr>
        <p:spPr bwMode="auto">
          <a:xfrm>
            <a:off x="4021536" y="3622229"/>
            <a:ext cx="160437" cy="471587"/>
          </a:xfrm>
          <a:custGeom>
            <a:avLst/>
            <a:gdLst>
              <a:gd name="T0" fmla="*/ 0 w 80"/>
              <a:gd name="T1" fmla="*/ 0 h 712"/>
              <a:gd name="T2" fmla="*/ 215 w 80"/>
              <a:gd name="T3" fmla="*/ 23 h 712"/>
              <a:gd name="T4" fmla="*/ 360 w 80"/>
              <a:gd name="T5" fmla="*/ 115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rgbClr val="FF0000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98" name="Freeform 124"/>
          <p:cNvSpPr>
            <a:spLocks noChangeAspect="1"/>
          </p:cNvSpPr>
          <p:nvPr/>
        </p:nvSpPr>
        <p:spPr bwMode="auto">
          <a:xfrm>
            <a:off x="4055568" y="2798168"/>
            <a:ext cx="111820" cy="136128"/>
          </a:xfrm>
          <a:custGeom>
            <a:avLst/>
            <a:gdLst>
              <a:gd name="T0" fmla="*/ 0 w 80"/>
              <a:gd name="T1" fmla="*/ 0 h 712"/>
              <a:gd name="T2" fmla="*/ 72 w 80"/>
              <a:gd name="T3" fmla="*/ 1 h 712"/>
              <a:gd name="T4" fmla="*/ 122 w 80"/>
              <a:gd name="T5" fmla="*/ 3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99" name="Freeform 125"/>
          <p:cNvSpPr>
            <a:spLocks noChangeAspect="1"/>
          </p:cNvSpPr>
          <p:nvPr/>
        </p:nvSpPr>
        <p:spPr bwMode="auto">
          <a:xfrm>
            <a:off x="4055568" y="2414092"/>
            <a:ext cx="111820" cy="223639"/>
          </a:xfrm>
          <a:custGeom>
            <a:avLst/>
            <a:gdLst>
              <a:gd name="T0" fmla="*/ 0 w 80"/>
              <a:gd name="T1" fmla="*/ 0 h 712"/>
              <a:gd name="T2" fmla="*/ 72 w 80"/>
              <a:gd name="T3" fmla="*/ 3 h 712"/>
              <a:gd name="T4" fmla="*/ 122 w 80"/>
              <a:gd name="T5" fmla="*/ 12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200" name="Freeform 126"/>
          <p:cNvSpPr>
            <a:spLocks noChangeAspect="1"/>
          </p:cNvSpPr>
          <p:nvPr/>
        </p:nvSpPr>
        <p:spPr bwMode="auto">
          <a:xfrm>
            <a:off x="4055568" y="2214761"/>
            <a:ext cx="111820" cy="170160"/>
          </a:xfrm>
          <a:custGeom>
            <a:avLst/>
            <a:gdLst>
              <a:gd name="T0" fmla="*/ 0 w 80"/>
              <a:gd name="T1" fmla="*/ 0 h 712"/>
              <a:gd name="T2" fmla="*/ 72 w 80"/>
              <a:gd name="T3" fmla="*/ 1 h 712"/>
              <a:gd name="T4" fmla="*/ 122 w 80"/>
              <a:gd name="T5" fmla="*/ 6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201" name="Freeform 127"/>
          <p:cNvSpPr>
            <a:spLocks noChangeAspect="1"/>
          </p:cNvSpPr>
          <p:nvPr/>
        </p:nvSpPr>
        <p:spPr bwMode="auto">
          <a:xfrm>
            <a:off x="4055568" y="2662039"/>
            <a:ext cx="111820" cy="136128"/>
          </a:xfrm>
          <a:custGeom>
            <a:avLst/>
            <a:gdLst>
              <a:gd name="T0" fmla="*/ 0 w 80"/>
              <a:gd name="T1" fmla="*/ 0 h 712"/>
              <a:gd name="T2" fmla="*/ 72 w 80"/>
              <a:gd name="T3" fmla="*/ 1 h 712"/>
              <a:gd name="T4" fmla="*/ 122 w 80"/>
              <a:gd name="T5" fmla="*/ 3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202" name="Freeform 128"/>
          <p:cNvSpPr>
            <a:spLocks noChangeAspect="1"/>
          </p:cNvSpPr>
          <p:nvPr/>
        </p:nvSpPr>
        <p:spPr bwMode="auto">
          <a:xfrm>
            <a:off x="5251551" y="4164311"/>
            <a:ext cx="77788" cy="150713"/>
          </a:xfrm>
          <a:custGeom>
            <a:avLst/>
            <a:gdLst>
              <a:gd name="T0" fmla="*/ 0 w 80"/>
              <a:gd name="T1" fmla="*/ 0 h 712"/>
              <a:gd name="T2" fmla="*/ 24 w 80"/>
              <a:gd name="T3" fmla="*/ 1 h 712"/>
              <a:gd name="T4" fmla="*/ 41 w 80"/>
              <a:gd name="T5" fmla="*/ 4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rgbClr val="FF0000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203" name="Freeform 129"/>
          <p:cNvSpPr>
            <a:spLocks noChangeAspect="1"/>
          </p:cNvSpPr>
          <p:nvPr/>
        </p:nvSpPr>
        <p:spPr bwMode="auto">
          <a:xfrm>
            <a:off x="5198072" y="4324747"/>
            <a:ext cx="131266" cy="491034"/>
          </a:xfrm>
          <a:custGeom>
            <a:avLst/>
            <a:gdLst>
              <a:gd name="T0" fmla="*/ 0 w 80"/>
              <a:gd name="T1" fmla="*/ 0 h 712"/>
              <a:gd name="T2" fmla="*/ 119 w 80"/>
              <a:gd name="T3" fmla="*/ 27 h 712"/>
              <a:gd name="T4" fmla="*/ 197 w 80"/>
              <a:gd name="T5" fmla="*/ 130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rgbClr val="FF0000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204" name="Freeform 130"/>
          <p:cNvSpPr>
            <a:spLocks noChangeAspect="1"/>
          </p:cNvSpPr>
          <p:nvPr/>
        </p:nvSpPr>
        <p:spPr bwMode="auto">
          <a:xfrm>
            <a:off x="5193210" y="4835228"/>
            <a:ext cx="136128" cy="563959"/>
          </a:xfrm>
          <a:custGeom>
            <a:avLst/>
            <a:gdLst>
              <a:gd name="T0" fmla="*/ 0 w 80"/>
              <a:gd name="T1" fmla="*/ 0 h 712"/>
              <a:gd name="T2" fmla="*/ 132 w 80"/>
              <a:gd name="T3" fmla="*/ 40 h 712"/>
              <a:gd name="T4" fmla="*/ 220 w 80"/>
              <a:gd name="T5" fmla="*/ 19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rgbClr val="FF0000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205" name="Freeform 131"/>
          <p:cNvSpPr>
            <a:spLocks noChangeAspect="1"/>
          </p:cNvSpPr>
          <p:nvPr/>
        </p:nvSpPr>
        <p:spPr bwMode="auto">
          <a:xfrm>
            <a:off x="5178625" y="3466654"/>
            <a:ext cx="150713" cy="689149"/>
          </a:xfrm>
          <a:custGeom>
            <a:avLst/>
            <a:gdLst>
              <a:gd name="T0" fmla="*/ 0 w 80"/>
              <a:gd name="T1" fmla="*/ 0 h 712"/>
              <a:gd name="T2" fmla="*/ 178 w 80"/>
              <a:gd name="T3" fmla="*/ 73 h 712"/>
              <a:gd name="T4" fmla="*/ 298 w 80"/>
              <a:gd name="T5" fmla="*/ 360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rgbClr val="FF0000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206" name="Freeform 132"/>
          <p:cNvSpPr>
            <a:spLocks noChangeAspect="1"/>
          </p:cNvSpPr>
          <p:nvPr/>
        </p:nvSpPr>
        <p:spPr bwMode="auto">
          <a:xfrm>
            <a:off x="5193210" y="2214761"/>
            <a:ext cx="131266" cy="247948"/>
          </a:xfrm>
          <a:custGeom>
            <a:avLst/>
            <a:gdLst>
              <a:gd name="T0" fmla="*/ 0 w 80"/>
              <a:gd name="T1" fmla="*/ 0 h 712"/>
              <a:gd name="T2" fmla="*/ 119 w 80"/>
              <a:gd name="T3" fmla="*/ 3 h 712"/>
              <a:gd name="T4" fmla="*/ 197 w 80"/>
              <a:gd name="T5" fmla="*/ 1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207" name="Freeform 133"/>
          <p:cNvSpPr>
            <a:spLocks noChangeAspect="1"/>
          </p:cNvSpPr>
          <p:nvPr/>
        </p:nvSpPr>
        <p:spPr bwMode="auto">
          <a:xfrm>
            <a:off x="5193210" y="2482156"/>
            <a:ext cx="131266" cy="189607"/>
          </a:xfrm>
          <a:custGeom>
            <a:avLst/>
            <a:gdLst>
              <a:gd name="T0" fmla="*/ 0 w 80"/>
              <a:gd name="T1" fmla="*/ 0 h 712"/>
              <a:gd name="T2" fmla="*/ 119 w 80"/>
              <a:gd name="T3" fmla="*/ 2 h 712"/>
              <a:gd name="T4" fmla="*/ 197 w 80"/>
              <a:gd name="T5" fmla="*/ 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208" name="Freeform 134"/>
          <p:cNvSpPr>
            <a:spLocks noChangeAspect="1"/>
          </p:cNvSpPr>
          <p:nvPr/>
        </p:nvSpPr>
        <p:spPr bwMode="auto">
          <a:xfrm>
            <a:off x="5232104" y="2846785"/>
            <a:ext cx="92373" cy="136128"/>
          </a:xfrm>
          <a:custGeom>
            <a:avLst/>
            <a:gdLst>
              <a:gd name="T0" fmla="*/ 0 w 80"/>
              <a:gd name="T1" fmla="*/ 0 h 712"/>
              <a:gd name="T2" fmla="*/ 42 w 80"/>
              <a:gd name="T3" fmla="*/ 1 h 712"/>
              <a:gd name="T4" fmla="*/ 68 w 80"/>
              <a:gd name="T5" fmla="*/ 3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209" name="Freeform 135"/>
          <p:cNvSpPr>
            <a:spLocks noChangeAspect="1"/>
          </p:cNvSpPr>
          <p:nvPr/>
        </p:nvSpPr>
        <p:spPr bwMode="auto">
          <a:xfrm>
            <a:off x="5212657" y="2700933"/>
            <a:ext cx="111820" cy="136128"/>
          </a:xfrm>
          <a:custGeom>
            <a:avLst/>
            <a:gdLst>
              <a:gd name="T0" fmla="*/ 0 w 80"/>
              <a:gd name="T1" fmla="*/ 0 h 712"/>
              <a:gd name="T2" fmla="*/ 72 w 80"/>
              <a:gd name="T3" fmla="*/ 1 h 712"/>
              <a:gd name="T4" fmla="*/ 122 w 80"/>
              <a:gd name="T5" fmla="*/ 3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210" name="Freeform 136"/>
          <p:cNvSpPr>
            <a:spLocks noChangeAspect="1"/>
          </p:cNvSpPr>
          <p:nvPr/>
        </p:nvSpPr>
        <p:spPr bwMode="auto">
          <a:xfrm>
            <a:off x="6710066" y="4164311"/>
            <a:ext cx="77788" cy="150713"/>
          </a:xfrm>
          <a:custGeom>
            <a:avLst/>
            <a:gdLst>
              <a:gd name="T0" fmla="*/ 0 w 80"/>
              <a:gd name="T1" fmla="*/ 0 h 712"/>
              <a:gd name="T2" fmla="*/ 24 w 80"/>
              <a:gd name="T3" fmla="*/ 1 h 712"/>
              <a:gd name="T4" fmla="*/ 41 w 80"/>
              <a:gd name="T5" fmla="*/ 4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rgbClr val="FF0000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211" name="Freeform 137"/>
          <p:cNvSpPr>
            <a:spLocks noChangeAspect="1"/>
          </p:cNvSpPr>
          <p:nvPr/>
        </p:nvSpPr>
        <p:spPr bwMode="auto">
          <a:xfrm>
            <a:off x="6637141" y="3823990"/>
            <a:ext cx="150713" cy="316012"/>
          </a:xfrm>
          <a:custGeom>
            <a:avLst/>
            <a:gdLst>
              <a:gd name="T0" fmla="*/ 0 w 80"/>
              <a:gd name="T1" fmla="*/ 0 h 712"/>
              <a:gd name="T2" fmla="*/ 178 w 80"/>
              <a:gd name="T3" fmla="*/ 7 h 712"/>
              <a:gd name="T4" fmla="*/ 298 w 80"/>
              <a:gd name="T5" fmla="*/ 35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rgbClr val="FF0000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212" name="Freeform 138"/>
          <p:cNvSpPr>
            <a:spLocks noChangeAspect="1"/>
          </p:cNvSpPr>
          <p:nvPr/>
        </p:nvSpPr>
        <p:spPr bwMode="auto">
          <a:xfrm>
            <a:off x="6666311" y="3449638"/>
            <a:ext cx="121543" cy="384076"/>
          </a:xfrm>
          <a:custGeom>
            <a:avLst/>
            <a:gdLst>
              <a:gd name="T0" fmla="*/ 0 w 80"/>
              <a:gd name="T1" fmla="*/ 0 h 712"/>
              <a:gd name="T2" fmla="*/ 94 w 80"/>
              <a:gd name="T3" fmla="*/ 12 h 712"/>
              <a:gd name="T4" fmla="*/ 156 w 80"/>
              <a:gd name="T5" fmla="*/ 62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rgbClr val="FF0000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213" name="Freeform 139"/>
          <p:cNvSpPr>
            <a:spLocks noChangeAspect="1"/>
          </p:cNvSpPr>
          <p:nvPr/>
        </p:nvSpPr>
        <p:spPr bwMode="auto">
          <a:xfrm>
            <a:off x="6637141" y="4329609"/>
            <a:ext cx="150713" cy="583406"/>
          </a:xfrm>
          <a:custGeom>
            <a:avLst/>
            <a:gdLst>
              <a:gd name="T0" fmla="*/ 0 w 80"/>
              <a:gd name="T1" fmla="*/ 0 h 712"/>
              <a:gd name="T2" fmla="*/ 178 w 80"/>
              <a:gd name="T3" fmla="*/ 44 h 712"/>
              <a:gd name="T4" fmla="*/ 298 w 80"/>
              <a:gd name="T5" fmla="*/ 218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rgbClr val="FF0000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214" name="Freeform 140"/>
          <p:cNvSpPr>
            <a:spLocks noChangeAspect="1"/>
          </p:cNvSpPr>
          <p:nvPr/>
        </p:nvSpPr>
        <p:spPr bwMode="auto">
          <a:xfrm>
            <a:off x="6674819" y="2219623"/>
            <a:ext cx="111820" cy="189607"/>
          </a:xfrm>
          <a:custGeom>
            <a:avLst/>
            <a:gdLst>
              <a:gd name="T0" fmla="*/ 0 w 80"/>
              <a:gd name="T1" fmla="*/ 0 h 712"/>
              <a:gd name="T2" fmla="*/ 72 w 80"/>
              <a:gd name="T3" fmla="*/ 2 h 712"/>
              <a:gd name="T4" fmla="*/ 122 w 80"/>
              <a:gd name="T5" fmla="*/ 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215" name="Freeform 141"/>
          <p:cNvSpPr>
            <a:spLocks noChangeAspect="1"/>
          </p:cNvSpPr>
          <p:nvPr/>
        </p:nvSpPr>
        <p:spPr bwMode="auto">
          <a:xfrm>
            <a:off x="6674819" y="2418954"/>
            <a:ext cx="111820" cy="243086"/>
          </a:xfrm>
          <a:custGeom>
            <a:avLst/>
            <a:gdLst>
              <a:gd name="T0" fmla="*/ 0 w 80"/>
              <a:gd name="T1" fmla="*/ 0 h 712"/>
              <a:gd name="T2" fmla="*/ 72 w 80"/>
              <a:gd name="T3" fmla="*/ 3 h 712"/>
              <a:gd name="T4" fmla="*/ 122 w 80"/>
              <a:gd name="T5" fmla="*/ 16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3" name="Group 142"/>
          <p:cNvGrpSpPr>
            <a:grpSpLocks noChangeAspect="1"/>
          </p:cNvGrpSpPr>
          <p:nvPr/>
        </p:nvGrpSpPr>
        <p:grpSpPr bwMode="auto">
          <a:xfrm>
            <a:off x="1371899" y="5604595"/>
            <a:ext cx="1367358" cy="452140"/>
            <a:chOff x="268" y="3821"/>
            <a:chExt cx="1125" cy="372"/>
          </a:xfrm>
        </p:grpSpPr>
        <p:sp>
          <p:nvSpPr>
            <p:cNvPr id="3229" name="Text Box 143"/>
            <p:cNvSpPr txBox="1">
              <a:spLocks noChangeAspect="1" noChangeArrowheads="1"/>
            </p:cNvSpPr>
            <p:nvPr/>
          </p:nvSpPr>
          <p:spPr bwMode="auto">
            <a:xfrm>
              <a:off x="900" y="3984"/>
              <a:ext cx="493" cy="2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1">
                  <a:cs typeface="Arial" charset="0"/>
                </a:rPr>
                <a:t>2000 ft</a:t>
              </a:r>
            </a:p>
          </p:txBody>
        </p:sp>
        <p:sp>
          <p:nvSpPr>
            <p:cNvPr id="3230" name="Text Box 144"/>
            <p:cNvSpPr txBox="1">
              <a:spLocks noChangeAspect="1" noChangeArrowheads="1"/>
            </p:cNvSpPr>
            <p:nvPr/>
          </p:nvSpPr>
          <p:spPr bwMode="auto">
            <a:xfrm>
              <a:off x="268" y="3859"/>
              <a:ext cx="368" cy="2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1">
                  <a:cs typeface="Arial" charset="0"/>
                </a:rPr>
                <a:t>50 ft</a:t>
              </a:r>
            </a:p>
          </p:txBody>
        </p:sp>
        <p:grpSp>
          <p:nvGrpSpPr>
            <p:cNvPr id="4" name="Group 145"/>
            <p:cNvGrpSpPr>
              <a:grpSpLocks noChangeAspect="1"/>
            </p:cNvGrpSpPr>
            <p:nvPr/>
          </p:nvGrpSpPr>
          <p:grpSpPr bwMode="auto">
            <a:xfrm>
              <a:off x="917" y="4130"/>
              <a:ext cx="384" cy="63"/>
              <a:chOff x="4174" y="2462"/>
              <a:chExt cx="384" cy="63"/>
            </a:xfrm>
          </p:grpSpPr>
          <p:sp>
            <p:nvSpPr>
              <p:cNvPr id="3235" name="Rectangle 146"/>
              <p:cNvSpPr>
                <a:spLocks noChangeAspect="1" noChangeArrowheads="1"/>
              </p:cNvSpPr>
              <p:nvPr/>
            </p:nvSpPr>
            <p:spPr bwMode="auto">
              <a:xfrm>
                <a:off x="4174" y="2462"/>
                <a:ext cx="384" cy="63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236" name="Rectangle 147"/>
              <p:cNvSpPr>
                <a:spLocks noChangeAspect="1" noChangeArrowheads="1"/>
              </p:cNvSpPr>
              <p:nvPr/>
            </p:nvSpPr>
            <p:spPr bwMode="auto">
              <a:xfrm>
                <a:off x="4174" y="2462"/>
                <a:ext cx="190" cy="63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5" name="Group 148"/>
            <p:cNvGrpSpPr>
              <a:grpSpLocks noChangeAspect="1"/>
            </p:cNvGrpSpPr>
            <p:nvPr/>
          </p:nvGrpSpPr>
          <p:grpSpPr bwMode="auto">
            <a:xfrm>
              <a:off x="271" y="3821"/>
              <a:ext cx="34" cy="248"/>
              <a:chOff x="4148" y="2014"/>
              <a:chExt cx="34" cy="248"/>
            </a:xfrm>
          </p:grpSpPr>
          <p:sp>
            <p:nvSpPr>
              <p:cNvPr id="3233" name="Rectangle 149"/>
              <p:cNvSpPr>
                <a:spLocks noChangeAspect="1" noChangeArrowheads="1"/>
              </p:cNvSpPr>
              <p:nvPr/>
            </p:nvSpPr>
            <p:spPr bwMode="auto">
              <a:xfrm rot="5400000">
                <a:off x="4041" y="2121"/>
                <a:ext cx="248" cy="34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234" name="Rectangle 150"/>
              <p:cNvSpPr>
                <a:spLocks noChangeAspect="1" noChangeArrowheads="1"/>
              </p:cNvSpPr>
              <p:nvPr/>
            </p:nvSpPr>
            <p:spPr bwMode="auto">
              <a:xfrm rot="5400000">
                <a:off x="4101" y="2061"/>
                <a:ext cx="127" cy="3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6" name="Group 151"/>
          <p:cNvGrpSpPr>
            <a:grpSpLocks noChangeAspect="1"/>
          </p:cNvGrpSpPr>
          <p:nvPr/>
        </p:nvGrpSpPr>
        <p:grpSpPr bwMode="auto">
          <a:xfrm>
            <a:off x="5881143" y="5337200"/>
            <a:ext cx="2103909" cy="817984"/>
            <a:chOff x="3978" y="3601"/>
            <a:chExt cx="1731" cy="673"/>
          </a:xfrm>
        </p:grpSpPr>
        <p:sp>
          <p:nvSpPr>
            <p:cNvPr id="265368" name="Text Box 152"/>
            <p:cNvSpPr txBox="1">
              <a:spLocks noChangeAspect="1" noChangeArrowheads="1"/>
            </p:cNvSpPr>
            <p:nvPr/>
          </p:nvSpPr>
          <p:spPr bwMode="auto">
            <a:xfrm>
              <a:off x="4105" y="3601"/>
              <a:ext cx="1607" cy="6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pPr>
                <a:spcBef>
                  <a:spcPct val="35000"/>
                </a:spcBef>
                <a:defRPr/>
              </a:pPr>
              <a:r>
                <a:rPr lang="en-US" sz="1050" b="1" dirty="0">
                  <a:latin typeface="Tahoma" pitchFamily="34" charset="0"/>
                  <a:cs typeface="Arial" charset="0"/>
                </a:rPr>
                <a:t>Fluvial/Estuarine Sandstones</a:t>
              </a:r>
            </a:p>
            <a:p>
              <a:pPr>
                <a:spcBef>
                  <a:spcPct val="35000"/>
                </a:spcBef>
                <a:defRPr/>
              </a:pPr>
              <a:r>
                <a:rPr lang="en-US" sz="1050" b="1" dirty="0">
                  <a:latin typeface="Tahoma" pitchFamily="34" charset="0"/>
                  <a:cs typeface="Arial" charset="0"/>
                </a:rPr>
                <a:t>Coastal Plain Sands &amp; Muds</a:t>
              </a:r>
            </a:p>
            <a:p>
              <a:pPr>
                <a:spcBef>
                  <a:spcPct val="35000"/>
                </a:spcBef>
                <a:defRPr/>
              </a:pPr>
              <a:r>
                <a:rPr lang="en-US" sz="1050" b="1" dirty="0">
                  <a:latin typeface="Tahoma" pitchFamily="34" charset="0"/>
                  <a:cs typeface="Arial" charset="0"/>
                </a:rPr>
                <a:t>Shallow Marine Sandstones</a:t>
              </a:r>
            </a:p>
            <a:p>
              <a:pPr>
                <a:spcBef>
                  <a:spcPct val="35000"/>
                </a:spcBef>
                <a:defRPr/>
              </a:pPr>
              <a:r>
                <a:rPr lang="en-US" sz="1050" b="1" dirty="0">
                  <a:latin typeface="Tahoma" pitchFamily="34" charset="0"/>
                  <a:cs typeface="Arial" charset="0"/>
                </a:rPr>
                <a:t>Shelf Mudstones</a:t>
              </a:r>
            </a:p>
          </p:txBody>
        </p:sp>
        <p:sp>
          <p:nvSpPr>
            <p:cNvPr id="3225" name="Rectangle 153" descr="40%"/>
            <p:cNvSpPr>
              <a:spLocks noChangeAspect="1" noChangeArrowheads="1"/>
            </p:cNvSpPr>
            <p:nvPr/>
          </p:nvSpPr>
          <p:spPr bwMode="auto">
            <a:xfrm>
              <a:off x="3978" y="3644"/>
              <a:ext cx="127" cy="98"/>
            </a:xfrm>
            <a:prstGeom prst="rect">
              <a:avLst/>
            </a:prstGeom>
            <a:pattFill prst="pct40">
              <a:fgClr>
                <a:schemeClr val="tx1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26" name="Rectangle 154" descr="Large confetti"/>
            <p:cNvSpPr>
              <a:spLocks noChangeAspect="1" noChangeArrowheads="1"/>
            </p:cNvSpPr>
            <p:nvPr/>
          </p:nvSpPr>
          <p:spPr bwMode="auto">
            <a:xfrm>
              <a:off x="3978" y="3798"/>
              <a:ext cx="127" cy="98"/>
            </a:xfrm>
            <a:prstGeom prst="rect">
              <a:avLst/>
            </a:prstGeom>
            <a:pattFill prst="lgConfetti">
              <a:fgClr>
                <a:schemeClr val="tx1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27" name="Rectangle 155" descr="20%"/>
            <p:cNvSpPr>
              <a:spLocks noChangeAspect="1" noChangeArrowheads="1"/>
            </p:cNvSpPr>
            <p:nvPr/>
          </p:nvSpPr>
          <p:spPr bwMode="auto">
            <a:xfrm>
              <a:off x="3978" y="3953"/>
              <a:ext cx="127" cy="98"/>
            </a:xfrm>
            <a:prstGeom prst="rect">
              <a:avLst/>
            </a:prstGeom>
            <a:pattFill prst="pct20">
              <a:fgClr>
                <a:schemeClr val="tx1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28" name="Rectangle 156" descr="Dashed horizontal"/>
            <p:cNvSpPr>
              <a:spLocks noChangeAspect="1" noChangeArrowheads="1"/>
            </p:cNvSpPr>
            <p:nvPr/>
          </p:nvSpPr>
          <p:spPr bwMode="auto">
            <a:xfrm>
              <a:off x="3978" y="4108"/>
              <a:ext cx="127" cy="98"/>
            </a:xfrm>
            <a:prstGeom prst="rect">
              <a:avLst/>
            </a:prstGeom>
            <a:pattFill prst="dashHorz">
              <a:fgClr>
                <a:schemeClr val="tx1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218" name="WordArt 157"/>
          <p:cNvSpPr>
            <a:spLocks noChangeAspect="1" noChangeArrowheads="1" noChangeShapeType="1" noTextEdit="1"/>
          </p:cNvSpPr>
          <p:nvPr/>
        </p:nvSpPr>
        <p:spPr bwMode="auto">
          <a:xfrm>
            <a:off x="7091711" y="2096865"/>
            <a:ext cx="572467" cy="11668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2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Black"/>
              </a:rPr>
              <a:t>Datum</a:t>
            </a:r>
          </a:p>
        </p:txBody>
      </p:sp>
      <p:sp>
        <p:nvSpPr>
          <p:cNvPr id="3219" name="Freeform 158"/>
          <p:cNvSpPr>
            <a:spLocks noChangeAspect="1"/>
          </p:cNvSpPr>
          <p:nvPr/>
        </p:nvSpPr>
        <p:spPr bwMode="auto">
          <a:xfrm>
            <a:off x="3451499" y="2383706"/>
            <a:ext cx="3658443" cy="89942"/>
          </a:xfrm>
          <a:custGeom>
            <a:avLst/>
            <a:gdLst>
              <a:gd name="T0" fmla="*/ 0 w 3010"/>
              <a:gd name="T1" fmla="*/ 0 h 74"/>
              <a:gd name="T2" fmla="*/ 585 w 3010"/>
              <a:gd name="T3" fmla="*/ 9 h 74"/>
              <a:gd name="T4" fmla="*/ 1133 w 3010"/>
              <a:gd name="T5" fmla="*/ 74 h 74"/>
              <a:gd name="T6" fmla="*/ 1626 w 3010"/>
              <a:gd name="T7" fmla="*/ 74 h 74"/>
              <a:gd name="T8" fmla="*/ 2211 w 3010"/>
              <a:gd name="T9" fmla="*/ 55 h 74"/>
              <a:gd name="T10" fmla="*/ 2778 w 3010"/>
              <a:gd name="T11" fmla="*/ 27 h 74"/>
              <a:gd name="T12" fmla="*/ 3010 w 3010"/>
              <a:gd name="T13" fmla="*/ 27 h 7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010"/>
              <a:gd name="T22" fmla="*/ 0 h 74"/>
              <a:gd name="T23" fmla="*/ 3010 w 3010"/>
              <a:gd name="T24" fmla="*/ 74 h 7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010" h="74">
                <a:moveTo>
                  <a:pt x="0" y="0"/>
                </a:moveTo>
                <a:lnTo>
                  <a:pt x="585" y="9"/>
                </a:lnTo>
                <a:lnTo>
                  <a:pt x="1133" y="74"/>
                </a:lnTo>
                <a:lnTo>
                  <a:pt x="1626" y="74"/>
                </a:lnTo>
                <a:lnTo>
                  <a:pt x="2211" y="55"/>
                </a:lnTo>
                <a:lnTo>
                  <a:pt x="2778" y="27"/>
                </a:lnTo>
                <a:lnTo>
                  <a:pt x="3010" y="27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20" name="Freeform 159"/>
          <p:cNvSpPr>
            <a:spLocks noChangeAspect="1"/>
          </p:cNvSpPr>
          <p:nvPr/>
        </p:nvSpPr>
        <p:spPr bwMode="auto">
          <a:xfrm>
            <a:off x="3153719" y="2645023"/>
            <a:ext cx="3179564" cy="58341"/>
          </a:xfrm>
          <a:custGeom>
            <a:avLst/>
            <a:gdLst>
              <a:gd name="T0" fmla="*/ 0 w 2616"/>
              <a:gd name="T1" fmla="*/ 42 h 48"/>
              <a:gd name="T2" fmla="*/ 432 w 2616"/>
              <a:gd name="T3" fmla="*/ 48 h 48"/>
              <a:gd name="T4" fmla="*/ 546 w 2616"/>
              <a:gd name="T5" fmla="*/ 6 h 48"/>
              <a:gd name="T6" fmla="*/ 846 w 2616"/>
              <a:gd name="T7" fmla="*/ 0 h 48"/>
              <a:gd name="T8" fmla="*/ 1344 w 2616"/>
              <a:gd name="T9" fmla="*/ 30 h 48"/>
              <a:gd name="T10" fmla="*/ 1668 w 2616"/>
              <a:gd name="T11" fmla="*/ 48 h 48"/>
              <a:gd name="T12" fmla="*/ 1980 w 2616"/>
              <a:gd name="T13" fmla="*/ 42 h 48"/>
              <a:gd name="T14" fmla="*/ 2616 w 2616"/>
              <a:gd name="T15" fmla="*/ 18 h 4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616"/>
              <a:gd name="T25" fmla="*/ 0 h 48"/>
              <a:gd name="T26" fmla="*/ 2616 w 2616"/>
              <a:gd name="T27" fmla="*/ 48 h 4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616" h="48">
                <a:moveTo>
                  <a:pt x="0" y="42"/>
                </a:moveTo>
                <a:lnTo>
                  <a:pt x="432" y="48"/>
                </a:lnTo>
                <a:lnTo>
                  <a:pt x="546" y="6"/>
                </a:lnTo>
                <a:lnTo>
                  <a:pt x="846" y="0"/>
                </a:lnTo>
                <a:lnTo>
                  <a:pt x="1344" y="30"/>
                </a:lnTo>
                <a:lnTo>
                  <a:pt x="1668" y="48"/>
                </a:lnTo>
                <a:lnTo>
                  <a:pt x="1980" y="42"/>
                </a:lnTo>
                <a:lnTo>
                  <a:pt x="2616" y="18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21" name="Freeform 160"/>
          <p:cNvSpPr>
            <a:spLocks noChangeAspect="1"/>
          </p:cNvSpPr>
          <p:nvPr/>
        </p:nvSpPr>
        <p:spPr bwMode="auto">
          <a:xfrm>
            <a:off x="3715248" y="2696072"/>
            <a:ext cx="2720132" cy="145852"/>
          </a:xfrm>
          <a:custGeom>
            <a:avLst/>
            <a:gdLst>
              <a:gd name="T0" fmla="*/ 0 w 2238"/>
              <a:gd name="T1" fmla="*/ 0 h 120"/>
              <a:gd name="T2" fmla="*/ 168 w 2238"/>
              <a:gd name="T3" fmla="*/ 78 h 120"/>
              <a:gd name="T4" fmla="*/ 534 w 2238"/>
              <a:gd name="T5" fmla="*/ 84 h 120"/>
              <a:gd name="T6" fmla="*/ 900 w 2238"/>
              <a:gd name="T7" fmla="*/ 90 h 120"/>
              <a:gd name="T8" fmla="*/ 1146 w 2238"/>
              <a:gd name="T9" fmla="*/ 114 h 120"/>
              <a:gd name="T10" fmla="*/ 1272 w 2238"/>
              <a:gd name="T11" fmla="*/ 120 h 120"/>
              <a:gd name="T12" fmla="*/ 1500 w 2238"/>
              <a:gd name="T13" fmla="*/ 120 h 120"/>
              <a:gd name="T14" fmla="*/ 2238 w 2238"/>
              <a:gd name="T15" fmla="*/ 96 h 12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238"/>
              <a:gd name="T25" fmla="*/ 0 h 120"/>
              <a:gd name="T26" fmla="*/ 2238 w 2238"/>
              <a:gd name="T27" fmla="*/ 120 h 12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238" h="120">
                <a:moveTo>
                  <a:pt x="0" y="0"/>
                </a:moveTo>
                <a:lnTo>
                  <a:pt x="168" y="78"/>
                </a:lnTo>
                <a:lnTo>
                  <a:pt x="534" y="84"/>
                </a:lnTo>
                <a:lnTo>
                  <a:pt x="900" y="90"/>
                </a:lnTo>
                <a:lnTo>
                  <a:pt x="1146" y="114"/>
                </a:lnTo>
                <a:lnTo>
                  <a:pt x="1272" y="120"/>
                </a:lnTo>
                <a:lnTo>
                  <a:pt x="1500" y="120"/>
                </a:lnTo>
                <a:lnTo>
                  <a:pt x="2238" y="96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22" name="Line 161"/>
          <p:cNvSpPr>
            <a:spLocks noChangeAspect="1" noChangeShapeType="1"/>
          </p:cNvSpPr>
          <p:nvPr/>
        </p:nvSpPr>
        <p:spPr bwMode="auto">
          <a:xfrm>
            <a:off x="1986907" y="2666901"/>
            <a:ext cx="751136" cy="729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23" name="Text Box 162"/>
          <p:cNvSpPr txBox="1">
            <a:spLocks noChangeAspect="1" noChangeArrowheads="1"/>
          </p:cNvSpPr>
          <p:nvPr/>
        </p:nvSpPr>
        <p:spPr bwMode="auto">
          <a:xfrm>
            <a:off x="3211216" y="5773911"/>
            <a:ext cx="225705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dirty="0">
                <a:latin typeface="Tahoma" pitchFamily="34" charset="0"/>
                <a:cs typeface="Tahoma" pitchFamily="34" charset="0"/>
              </a:rPr>
              <a:t>Interpretation of Parasequences</a:t>
            </a:r>
          </a:p>
        </p:txBody>
      </p:sp>
      <p:grpSp>
        <p:nvGrpSpPr>
          <p:cNvPr id="166" name="Group 165"/>
          <p:cNvGrpSpPr/>
          <p:nvPr/>
        </p:nvGrpSpPr>
        <p:grpSpPr>
          <a:xfrm>
            <a:off x="876300" y="3225247"/>
            <a:ext cx="8446602" cy="677108"/>
            <a:chOff x="876300" y="3168097"/>
            <a:chExt cx="8446602" cy="677108"/>
          </a:xfrm>
        </p:grpSpPr>
        <p:sp>
          <p:nvSpPr>
            <p:cNvPr id="167" name="Freeform 166"/>
            <p:cNvSpPr/>
            <p:nvPr/>
          </p:nvSpPr>
          <p:spPr bwMode="auto">
            <a:xfrm>
              <a:off x="876300" y="3321050"/>
              <a:ext cx="6515100" cy="301625"/>
            </a:xfrm>
            <a:custGeom>
              <a:avLst/>
              <a:gdLst>
                <a:gd name="connsiteX0" fmla="*/ 0 w 6515100"/>
                <a:gd name="connsiteY0" fmla="*/ 279400 h 301625"/>
                <a:gd name="connsiteX1" fmla="*/ 895350 w 6515100"/>
                <a:gd name="connsiteY1" fmla="*/ 260350 h 301625"/>
                <a:gd name="connsiteX2" fmla="*/ 1352550 w 6515100"/>
                <a:gd name="connsiteY2" fmla="*/ 260350 h 301625"/>
                <a:gd name="connsiteX3" fmla="*/ 1866900 w 6515100"/>
                <a:gd name="connsiteY3" fmla="*/ 298450 h 301625"/>
                <a:gd name="connsiteX4" fmla="*/ 2552700 w 6515100"/>
                <a:gd name="connsiteY4" fmla="*/ 279400 h 301625"/>
                <a:gd name="connsiteX5" fmla="*/ 3086100 w 6515100"/>
                <a:gd name="connsiteY5" fmla="*/ 260350 h 301625"/>
                <a:gd name="connsiteX6" fmla="*/ 3733800 w 6515100"/>
                <a:gd name="connsiteY6" fmla="*/ 165100 h 301625"/>
                <a:gd name="connsiteX7" fmla="*/ 4171950 w 6515100"/>
                <a:gd name="connsiteY7" fmla="*/ 69850 h 301625"/>
                <a:gd name="connsiteX8" fmla="*/ 4953000 w 6515100"/>
                <a:gd name="connsiteY8" fmla="*/ 88900 h 301625"/>
                <a:gd name="connsiteX9" fmla="*/ 5810250 w 6515100"/>
                <a:gd name="connsiteY9" fmla="*/ 12700 h 301625"/>
                <a:gd name="connsiteX10" fmla="*/ 6515100 w 6515100"/>
                <a:gd name="connsiteY10" fmla="*/ 12700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515100" h="301625">
                  <a:moveTo>
                    <a:pt x="0" y="279400"/>
                  </a:moveTo>
                  <a:lnTo>
                    <a:pt x="895350" y="260350"/>
                  </a:lnTo>
                  <a:cubicBezTo>
                    <a:pt x="1120775" y="257175"/>
                    <a:pt x="1190625" y="254000"/>
                    <a:pt x="1352550" y="260350"/>
                  </a:cubicBezTo>
                  <a:cubicBezTo>
                    <a:pt x="1514475" y="266700"/>
                    <a:pt x="1666875" y="295275"/>
                    <a:pt x="1866900" y="298450"/>
                  </a:cubicBezTo>
                  <a:cubicBezTo>
                    <a:pt x="2066925" y="301625"/>
                    <a:pt x="2552700" y="279400"/>
                    <a:pt x="2552700" y="279400"/>
                  </a:cubicBezTo>
                  <a:cubicBezTo>
                    <a:pt x="2755900" y="273050"/>
                    <a:pt x="2889250" y="279400"/>
                    <a:pt x="3086100" y="260350"/>
                  </a:cubicBezTo>
                  <a:cubicBezTo>
                    <a:pt x="3282950" y="241300"/>
                    <a:pt x="3552825" y="196850"/>
                    <a:pt x="3733800" y="165100"/>
                  </a:cubicBezTo>
                  <a:cubicBezTo>
                    <a:pt x="3914775" y="133350"/>
                    <a:pt x="3968750" y="82550"/>
                    <a:pt x="4171950" y="69850"/>
                  </a:cubicBezTo>
                  <a:cubicBezTo>
                    <a:pt x="4375150" y="57150"/>
                    <a:pt x="4679950" y="98425"/>
                    <a:pt x="4953000" y="88900"/>
                  </a:cubicBezTo>
                  <a:cubicBezTo>
                    <a:pt x="5226050" y="79375"/>
                    <a:pt x="5549900" y="25400"/>
                    <a:pt x="5810250" y="12700"/>
                  </a:cubicBezTo>
                  <a:cubicBezTo>
                    <a:pt x="6070600" y="0"/>
                    <a:pt x="6292850" y="6350"/>
                    <a:pt x="6515100" y="12700"/>
                  </a:cubicBezTo>
                </a:path>
              </a:pathLst>
            </a:custGeom>
            <a:noFill/>
            <a:ln w="38100" cap="flat" cmpd="sng" algn="ctr">
              <a:solidFill>
                <a:srgbClr val="FF0000"/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68" name="TextBox 167"/>
            <p:cNvSpPr txBox="1"/>
            <p:nvPr/>
          </p:nvSpPr>
          <p:spPr>
            <a:xfrm>
              <a:off x="7335076" y="3168097"/>
              <a:ext cx="1987826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latin typeface="Comic Sans MS" pitchFamily="66" charset="0"/>
                </a:rPr>
                <a:t>PSSB</a:t>
              </a:r>
            </a:p>
            <a:p>
              <a:r>
                <a:rPr lang="en-US" sz="1100" b="1" dirty="0" smtClean="0">
                  <a:latin typeface="Comic Sans MS" pitchFamily="66" charset="0"/>
                </a:rPr>
                <a:t>   A Parasequence Set </a:t>
              </a:r>
            </a:p>
            <a:p>
              <a:r>
                <a:rPr lang="en-US" sz="1100" b="1" dirty="0" smtClean="0">
                  <a:latin typeface="Comic Sans MS" pitchFamily="66" charset="0"/>
                </a:rPr>
                <a:t>   Boundary</a:t>
              </a:r>
              <a:endParaRPr lang="en-US" sz="1100" b="1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ChangeAspect="1" noChangeArrowheads="1"/>
          </p:cNvSpPr>
          <p:nvPr/>
        </p:nvSpPr>
        <p:spPr bwMode="auto">
          <a:xfrm>
            <a:off x="1046164" y="998538"/>
            <a:ext cx="7000875" cy="5250656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90" name="Freeform 84" descr="40%"/>
          <p:cNvSpPr>
            <a:spLocks noChangeAspect="1"/>
          </p:cNvSpPr>
          <p:nvPr/>
        </p:nvSpPr>
        <p:spPr bwMode="auto">
          <a:xfrm>
            <a:off x="1620786" y="2204084"/>
            <a:ext cx="232424" cy="344749"/>
          </a:xfrm>
          <a:custGeom>
            <a:avLst/>
            <a:gdLst>
              <a:gd name="T0" fmla="*/ 44 w 184"/>
              <a:gd name="T1" fmla="*/ 0 h 404"/>
              <a:gd name="T2" fmla="*/ 20 w 184"/>
              <a:gd name="T3" fmla="*/ 52 h 404"/>
              <a:gd name="T4" fmla="*/ 12 w 184"/>
              <a:gd name="T5" fmla="*/ 100 h 404"/>
              <a:gd name="T6" fmla="*/ 24 w 184"/>
              <a:gd name="T7" fmla="*/ 172 h 404"/>
              <a:gd name="T8" fmla="*/ 4 w 184"/>
              <a:gd name="T9" fmla="*/ 212 h 404"/>
              <a:gd name="T10" fmla="*/ 8 w 184"/>
              <a:gd name="T11" fmla="*/ 252 h 404"/>
              <a:gd name="T12" fmla="*/ 0 w 184"/>
              <a:gd name="T13" fmla="*/ 296 h 404"/>
              <a:gd name="T14" fmla="*/ 12 w 184"/>
              <a:gd name="T15" fmla="*/ 332 h 404"/>
              <a:gd name="T16" fmla="*/ 12 w 184"/>
              <a:gd name="T17" fmla="*/ 364 h 404"/>
              <a:gd name="T18" fmla="*/ 20 w 184"/>
              <a:gd name="T19" fmla="*/ 404 h 404"/>
              <a:gd name="T20" fmla="*/ 184 w 184"/>
              <a:gd name="T21" fmla="*/ 404 h 404"/>
              <a:gd name="T22" fmla="*/ 184 w 184"/>
              <a:gd name="T23" fmla="*/ 12 h 40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84"/>
              <a:gd name="T37" fmla="*/ 0 h 404"/>
              <a:gd name="T38" fmla="*/ 184 w 184"/>
              <a:gd name="T39" fmla="*/ 404 h 40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84" h="404">
                <a:moveTo>
                  <a:pt x="44" y="0"/>
                </a:moveTo>
                <a:lnTo>
                  <a:pt x="20" y="52"/>
                </a:lnTo>
                <a:lnTo>
                  <a:pt x="12" y="100"/>
                </a:lnTo>
                <a:lnTo>
                  <a:pt x="24" y="172"/>
                </a:lnTo>
                <a:lnTo>
                  <a:pt x="4" y="212"/>
                </a:lnTo>
                <a:lnTo>
                  <a:pt x="8" y="252"/>
                </a:lnTo>
                <a:lnTo>
                  <a:pt x="0" y="296"/>
                </a:lnTo>
                <a:lnTo>
                  <a:pt x="12" y="332"/>
                </a:lnTo>
                <a:lnTo>
                  <a:pt x="12" y="364"/>
                </a:lnTo>
                <a:lnTo>
                  <a:pt x="20" y="404"/>
                </a:lnTo>
                <a:lnTo>
                  <a:pt x="184" y="404"/>
                </a:lnTo>
                <a:lnTo>
                  <a:pt x="184" y="12"/>
                </a:lnTo>
              </a:path>
            </a:pathLst>
          </a:custGeom>
          <a:pattFill prst="pct40">
            <a:fgClr>
              <a:schemeClr val="tx1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1" name="Freeform 8" descr="Large confetti"/>
          <p:cNvSpPr>
            <a:spLocks noChangeAspect="1"/>
          </p:cNvSpPr>
          <p:nvPr/>
        </p:nvSpPr>
        <p:spPr bwMode="auto">
          <a:xfrm>
            <a:off x="1655371" y="2548833"/>
            <a:ext cx="193402" cy="137273"/>
          </a:xfrm>
          <a:custGeom>
            <a:avLst/>
            <a:gdLst>
              <a:gd name="T0" fmla="*/ 12 w 132"/>
              <a:gd name="T1" fmla="*/ 0 h 116"/>
              <a:gd name="T2" fmla="*/ 12 w 132"/>
              <a:gd name="T3" fmla="*/ 36 h 116"/>
              <a:gd name="T4" fmla="*/ 12 w 132"/>
              <a:gd name="T5" fmla="*/ 60 h 116"/>
              <a:gd name="T6" fmla="*/ 12 w 132"/>
              <a:gd name="T7" fmla="*/ 84 h 116"/>
              <a:gd name="T8" fmla="*/ 0 w 132"/>
              <a:gd name="T9" fmla="*/ 116 h 116"/>
              <a:gd name="T10" fmla="*/ 132 w 132"/>
              <a:gd name="T11" fmla="*/ 116 h 116"/>
              <a:gd name="T12" fmla="*/ 132 w 132"/>
              <a:gd name="T13" fmla="*/ 4 h 1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2"/>
              <a:gd name="T22" fmla="*/ 0 h 116"/>
              <a:gd name="T23" fmla="*/ 132 w 132"/>
              <a:gd name="T24" fmla="*/ 116 h 11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2" h="116">
                <a:moveTo>
                  <a:pt x="12" y="0"/>
                </a:moveTo>
                <a:lnTo>
                  <a:pt x="12" y="36"/>
                </a:lnTo>
                <a:lnTo>
                  <a:pt x="12" y="60"/>
                </a:lnTo>
                <a:lnTo>
                  <a:pt x="12" y="84"/>
                </a:lnTo>
                <a:lnTo>
                  <a:pt x="0" y="116"/>
                </a:lnTo>
                <a:lnTo>
                  <a:pt x="132" y="116"/>
                </a:lnTo>
                <a:lnTo>
                  <a:pt x="132" y="4"/>
                </a:lnTo>
              </a:path>
            </a:pathLst>
          </a:custGeom>
          <a:pattFill prst="lgConfetti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2" name="Freeform 85" descr="20%"/>
          <p:cNvSpPr>
            <a:spLocks noChangeAspect="1"/>
          </p:cNvSpPr>
          <p:nvPr/>
        </p:nvSpPr>
        <p:spPr bwMode="auto">
          <a:xfrm>
            <a:off x="1639294" y="2686323"/>
            <a:ext cx="213916" cy="102095"/>
          </a:xfrm>
          <a:custGeom>
            <a:avLst/>
            <a:gdLst>
              <a:gd name="T0" fmla="*/ 4 w 176"/>
              <a:gd name="T1" fmla="*/ 0 h 84"/>
              <a:gd name="T2" fmla="*/ 0 w 176"/>
              <a:gd name="T3" fmla="*/ 32 h 84"/>
              <a:gd name="T4" fmla="*/ 20 w 176"/>
              <a:gd name="T5" fmla="*/ 60 h 84"/>
              <a:gd name="T6" fmla="*/ 32 w 176"/>
              <a:gd name="T7" fmla="*/ 84 h 84"/>
              <a:gd name="T8" fmla="*/ 176 w 176"/>
              <a:gd name="T9" fmla="*/ 84 h 84"/>
              <a:gd name="T10" fmla="*/ 176 w 176"/>
              <a:gd name="T11" fmla="*/ 8 h 8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76"/>
              <a:gd name="T19" fmla="*/ 0 h 84"/>
              <a:gd name="T20" fmla="*/ 176 w 176"/>
              <a:gd name="T21" fmla="*/ 84 h 8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76" h="84">
                <a:moveTo>
                  <a:pt x="4" y="0"/>
                </a:moveTo>
                <a:lnTo>
                  <a:pt x="0" y="32"/>
                </a:lnTo>
                <a:lnTo>
                  <a:pt x="20" y="60"/>
                </a:lnTo>
                <a:lnTo>
                  <a:pt x="32" y="84"/>
                </a:lnTo>
                <a:lnTo>
                  <a:pt x="176" y="84"/>
                </a:lnTo>
                <a:lnTo>
                  <a:pt x="176" y="8"/>
                </a:lnTo>
              </a:path>
            </a:pathLst>
          </a:custGeom>
          <a:pattFill prst="pct20">
            <a:fgClr>
              <a:schemeClr val="tx1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5" name="Freeform 88" descr="40%"/>
          <p:cNvSpPr>
            <a:spLocks noChangeAspect="1"/>
          </p:cNvSpPr>
          <p:nvPr/>
        </p:nvSpPr>
        <p:spPr bwMode="auto">
          <a:xfrm>
            <a:off x="2877543" y="2184637"/>
            <a:ext cx="205681" cy="510473"/>
          </a:xfrm>
          <a:custGeom>
            <a:avLst/>
            <a:gdLst>
              <a:gd name="T0" fmla="*/ 36 w 184"/>
              <a:gd name="T1" fmla="*/ 0 h 420"/>
              <a:gd name="T2" fmla="*/ 0 w 184"/>
              <a:gd name="T3" fmla="*/ 44 h 420"/>
              <a:gd name="T4" fmla="*/ 12 w 184"/>
              <a:gd name="T5" fmla="*/ 68 h 420"/>
              <a:gd name="T6" fmla="*/ 4 w 184"/>
              <a:gd name="T7" fmla="*/ 104 h 420"/>
              <a:gd name="T8" fmla="*/ 8 w 184"/>
              <a:gd name="T9" fmla="*/ 128 h 420"/>
              <a:gd name="T10" fmla="*/ 0 w 184"/>
              <a:gd name="T11" fmla="*/ 168 h 420"/>
              <a:gd name="T12" fmla="*/ 4 w 184"/>
              <a:gd name="T13" fmla="*/ 200 h 420"/>
              <a:gd name="T14" fmla="*/ 16 w 184"/>
              <a:gd name="T15" fmla="*/ 236 h 420"/>
              <a:gd name="T16" fmla="*/ 4 w 184"/>
              <a:gd name="T17" fmla="*/ 268 h 420"/>
              <a:gd name="T18" fmla="*/ 4 w 184"/>
              <a:gd name="T19" fmla="*/ 296 h 420"/>
              <a:gd name="T20" fmla="*/ 16 w 184"/>
              <a:gd name="T21" fmla="*/ 324 h 420"/>
              <a:gd name="T22" fmla="*/ 28 w 184"/>
              <a:gd name="T23" fmla="*/ 376 h 420"/>
              <a:gd name="T24" fmla="*/ 24 w 184"/>
              <a:gd name="T25" fmla="*/ 400 h 420"/>
              <a:gd name="T26" fmla="*/ 48 w 184"/>
              <a:gd name="T27" fmla="*/ 420 h 420"/>
              <a:gd name="T28" fmla="*/ 184 w 184"/>
              <a:gd name="T29" fmla="*/ 420 h 420"/>
              <a:gd name="T30" fmla="*/ 184 w 184"/>
              <a:gd name="T31" fmla="*/ 12 h 42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84"/>
              <a:gd name="T49" fmla="*/ 0 h 420"/>
              <a:gd name="T50" fmla="*/ 184 w 184"/>
              <a:gd name="T51" fmla="*/ 420 h 42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84" h="420">
                <a:moveTo>
                  <a:pt x="36" y="0"/>
                </a:moveTo>
                <a:lnTo>
                  <a:pt x="0" y="44"/>
                </a:lnTo>
                <a:lnTo>
                  <a:pt x="12" y="68"/>
                </a:lnTo>
                <a:lnTo>
                  <a:pt x="4" y="104"/>
                </a:lnTo>
                <a:lnTo>
                  <a:pt x="8" y="128"/>
                </a:lnTo>
                <a:lnTo>
                  <a:pt x="0" y="168"/>
                </a:lnTo>
                <a:lnTo>
                  <a:pt x="4" y="200"/>
                </a:lnTo>
                <a:lnTo>
                  <a:pt x="16" y="236"/>
                </a:lnTo>
                <a:lnTo>
                  <a:pt x="4" y="268"/>
                </a:lnTo>
                <a:lnTo>
                  <a:pt x="4" y="296"/>
                </a:lnTo>
                <a:lnTo>
                  <a:pt x="16" y="324"/>
                </a:lnTo>
                <a:lnTo>
                  <a:pt x="28" y="376"/>
                </a:lnTo>
                <a:lnTo>
                  <a:pt x="24" y="400"/>
                </a:lnTo>
                <a:lnTo>
                  <a:pt x="48" y="420"/>
                </a:lnTo>
                <a:lnTo>
                  <a:pt x="184" y="420"/>
                </a:lnTo>
                <a:lnTo>
                  <a:pt x="184" y="12"/>
                </a:lnTo>
              </a:path>
            </a:pathLst>
          </a:custGeom>
          <a:pattFill prst="pct4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6" name="Freeform 89" descr="20%"/>
          <p:cNvSpPr>
            <a:spLocks noChangeAspect="1"/>
          </p:cNvSpPr>
          <p:nvPr/>
        </p:nvSpPr>
        <p:spPr bwMode="auto">
          <a:xfrm>
            <a:off x="2927649" y="2686323"/>
            <a:ext cx="155575" cy="82648"/>
          </a:xfrm>
          <a:custGeom>
            <a:avLst/>
            <a:gdLst>
              <a:gd name="T0" fmla="*/ 0 w 128"/>
              <a:gd name="T1" fmla="*/ 0 h 68"/>
              <a:gd name="T2" fmla="*/ 0 w 128"/>
              <a:gd name="T3" fmla="*/ 28 h 68"/>
              <a:gd name="T4" fmla="*/ 24 w 128"/>
              <a:gd name="T5" fmla="*/ 68 h 68"/>
              <a:gd name="T6" fmla="*/ 128 w 128"/>
              <a:gd name="T7" fmla="*/ 68 h 68"/>
              <a:gd name="T8" fmla="*/ 128 w 128"/>
              <a:gd name="T9" fmla="*/ 4 h 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8"/>
              <a:gd name="T16" fmla="*/ 0 h 68"/>
              <a:gd name="T17" fmla="*/ 128 w 128"/>
              <a:gd name="T18" fmla="*/ 68 h 6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8" h="68">
                <a:moveTo>
                  <a:pt x="0" y="0"/>
                </a:moveTo>
                <a:lnTo>
                  <a:pt x="0" y="28"/>
                </a:lnTo>
                <a:lnTo>
                  <a:pt x="24" y="68"/>
                </a:lnTo>
                <a:lnTo>
                  <a:pt x="128" y="68"/>
                </a:lnTo>
                <a:lnTo>
                  <a:pt x="128" y="4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9" name="Freeform 8" descr="Large confetti"/>
          <p:cNvSpPr>
            <a:spLocks noChangeAspect="1"/>
          </p:cNvSpPr>
          <p:nvPr/>
        </p:nvSpPr>
        <p:spPr bwMode="auto">
          <a:xfrm>
            <a:off x="2881878" y="2573444"/>
            <a:ext cx="193402" cy="111177"/>
          </a:xfrm>
          <a:custGeom>
            <a:avLst/>
            <a:gdLst>
              <a:gd name="T0" fmla="*/ 12 w 132"/>
              <a:gd name="T1" fmla="*/ 0 h 116"/>
              <a:gd name="T2" fmla="*/ 12 w 132"/>
              <a:gd name="T3" fmla="*/ 36 h 116"/>
              <a:gd name="T4" fmla="*/ 12 w 132"/>
              <a:gd name="T5" fmla="*/ 60 h 116"/>
              <a:gd name="T6" fmla="*/ 12 w 132"/>
              <a:gd name="T7" fmla="*/ 84 h 116"/>
              <a:gd name="T8" fmla="*/ 0 w 132"/>
              <a:gd name="T9" fmla="*/ 116 h 116"/>
              <a:gd name="T10" fmla="*/ 132 w 132"/>
              <a:gd name="T11" fmla="*/ 116 h 116"/>
              <a:gd name="T12" fmla="*/ 132 w 132"/>
              <a:gd name="T13" fmla="*/ 4 h 1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2"/>
              <a:gd name="T22" fmla="*/ 0 h 116"/>
              <a:gd name="T23" fmla="*/ 132 w 132"/>
              <a:gd name="T24" fmla="*/ 116 h 11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2" h="116">
                <a:moveTo>
                  <a:pt x="12" y="0"/>
                </a:moveTo>
                <a:lnTo>
                  <a:pt x="12" y="36"/>
                </a:lnTo>
                <a:lnTo>
                  <a:pt x="12" y="60"/>
                </a:lnTo>
                <a:lnTo>
                  <a:pt x="12" y="84"/>
                </a:lnTo>
                <a:lnTo>
                  <a:pt x="0" y="116"/>
                </a:lnTo>
                <a:lnTo>
                  <a:pt x="132" y="116"/>
                </a:lnTo>
                <a:lnTo>
                  <a:pt x="132" y="4"/>
                </a:lnTo>
              </a:path>
            </a:pathLst>
          </a:custGeom>
          <a:pattFill prst="lgConfetti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0" name="Freeform 85" descr="20%"/>
          <p:cNvSpPr>
            <a:spLocks noChangeAspect="1"/>
          </p:cNvSpPr>
          <p:nvPr/>
        </p:nvSpPr>
        <p:spPr bwMode="auto">
          <a:xfrm>
            <a:off x="2866439" y="2475345"/>
            <a:ext cx="213916" cy="92860"/>
          </a:xfrm>
          <a:custGeom>
            <a:avLst/>
            <a:gdLst>
              <a:gd name="T0" fmla="*/ 4 w 176"/>
              <a:gd name="T1" fmla="*/ 0 h 84"/>
              <a:gd name="T2" fmla="*/ 0 w 176"/>
              <a:gd name="T3" fmla="*/ 32 h 84"/>
              <a:gd name="T4" fmla="*/ 20 w 176"/>
              <a:gd name="T5" fmla="*/ 60 h 84"/>
              <a:gd name="T6" fmla="*/ 32 w 176"/>
              <a:gd name="T7" fmla="*/ 84 h 84"/>
              <a:gd name="T8" fmla="*/ 176 w 176"/>
              <a:gd name="T9" fmla="*/ 84 h 84"/>
              <a:gd name="T10" fmla="*/ 176 w 176"/>
              <a:gd name="T11" fmla="*/ 8 h 8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76"/>
              <a:gd name="T19" fmla="*/ 0 h 84"/>
              <a:gd name="T20" fmla="*/ 176 w 176"/>
              <a:gd name="T21" fmla="*/ 84 h 8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76" h="84">
                <a:moveTo>
                  <a:pt x="4" y="0"/>
                </a:moveTo>
                <a:lnTo>
                  <a:pt x="0" y="32"/>
                </a:lnTo>
                <a:lnTo>
                  <a:pt x="20" y="60"/>
                </a:lnTo>
                <a:lnTo>
                  <a:pt x="32" y="84"/>
                </a:lnTo>
                <a:lnTo>
                  <a:pt x="176" y="84"/>
                </a:lnTo>
                <a:lnTo>
                  <a:pt x="176" y="8"/>
                </a:lnTo>
              </a:path>
            </a:pathLst>
          </a:custGeom>
          <a:pattFill prst="pct20">
            <a:fgClr>
              <a:schemeClr val="tx1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1" name="Freeform 8" descr="Large confetti"/>
          <p:cNvSpPr>
            <a:spLocks noChangeAspect="1"/>
          </p:cNvSpPr>
          <p:nvPr/>
        </p:nvSpPr>
        <p:spPr bwMode="auto">
          <a:xfrm>
            <a:off x="2863736" y="2370386"/>
            <a:ext cx="220128" cy="105229"/>
          </a:xfrm>
          <a:custGeom>
            <a:avLst/>
            <a:gdLst>
              <a:gd name="T0" fmla="*/ 12 w 132"/>
              <a:gd name="T1" fmla="*/ 0 h 116"/>
              <a:gd name="T2" fmla="*/ 12 w 132"/>
              <a:gd name="T3" fmla="*/ 36 h 116"/>
              <a:gd name="T4" fmla="*/ 12 w 132"/>
              <a:gd name="T5" fmla="*/ 60 h 116"/>
              <a:gd name="T6" fmla="*/ 12 w 132"/>
              <a:gd name="T7" fmla="*/ 84 h 116"/>
              <a:gd name="T8" fmla="*/ 0 w 132"/>
              <a:gd name="T9" fmla="*/ 116 h 116"/>
              <a:gd name="T10" fmla="*/ 132 w 132"/>
              <a:gd name="T11" fmla="*/ 116 h 116"/>
              <a:gd name="T12" fmla="*/ 132 w 132"/>
              <a:gd name="T13" fmla="*/ 4 h 1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2"/>
              <a:gd name="T22" fmla="*/ 0 h 116"/>
              <a:gd name="T23" fmla="*/ 132 w 132"/>
              <a:gd name="T24" fmla="*/ 116 h 11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2" h="116">
                <a:moveTo>
                  <a:pt x="12" y="0"/>
                </a:moveTo>
                <a:lnTo>
                  <a:pt x="12" y="36"/>
                </a:lnTo>
                <a:lnTo>
                  <a:pt x="12" y="60"/>
                </a:lnTo>
                <a:lnTo>
                  <a:pt x="12" y="84"/>
                </a:lnTo>
                <a:lnTo>
                  <a:pt x="0" y="116"/>
                </a:lnTo>
                <a:lnTo>
                  <a:pt x="132" y="116"/>
                </a:lnTo>
                <a:lnTo>
                  <a:pt x="132" y="4"/>
                </a:lnTo>
              </a:path>
            </a:pathLst>
          </a:custGeom>
          <a:pattFill prst="lgConfetti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2" name="Freeform 67" descr="Dashed horizontal"/>
          <p:cNvSpPr>
            <a:spLocks noChangeAspect="1"/>
          </p:cNvSpPr>
          <p:nvPr/>
        </p:nvSpPr>
        <p:spPr bwMode="auto">
          <a:xfrm>
            <a:off x="4050706" y="2710632"/>
            <a:ext cx="121543" cy="80217"/>
          </a:xfrm>
          <a:custGeom>
            <a:avLst/>
            <a:gdLst>
              <a:gd name="T0" fmla="*/ 0 w 100"/>
              <a:gd name="T1" fmla="*/ 0 h 66"/>
              <a:gd name="T2" fmla="*/ 8 w 100"/>
              <a:gd name="T3" fmla="*/ 14 h 66"/>
              <a:gd name="T4" fmla="*/ 12 w 100"/>
              <a:gd name="T5" fmla="*/ 32 h 66"/>
              <a:gd name="T6" fmla="*/ 16 w 100"/>
              <a:gd name="T7" fmla="*/ 66 h 66"/>
              <a:gd name="T8" fmla="*/ 100 w 100"/>
              <a:gd name="T9" fmla="*/ 66 h 66"/>
              <a:gd name="T10" fmla="*/ 100 w 100"/>
              <a:gd name="T11" fmla="*/ 2 h 6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0"/>
              <a:gd name="T19" fmla="*/ 0 h 66"/>
              <a:gd name="T20" fmla="*/ 100 w 100"/>
              <a:gd name="T21" fmla="*/ 66 h 6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0" h="66">
                <a:moveTo>
                  <a:pt x="0" y="0"/>
                </a:moveTo>
                <a:lnTo>
                  <a:pt x="8" y="14"/>
                </a:lnTo>
                <a:lnTo>
                  <a:pt x="12" y="32"/>
                </a:lnTo>
                <a:lnTo>
                  <a:pt x="16" y="66"/>
                </a:lnTo>
                <a:lnTo>
                  <a:pt x="100" y="66"/>
                </a:lnTo>
                <a:lnTo>
                  <a:pt x="100" y="2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3" name="Freeform 69" descr="20%"/>
          <p:cNvSpPr>
            <a:spLocks noChangeAspect="1"/>
          </p:cNvSpPr>
          <p:nvPr/>
        </p:nvSpPr>
        <p:spPr bwMode="auto">
          <a:xfrm>
            <a:off x="4007479" y="2184637"/>
            <a:ext cx="160437" cy="170158"/>
          </a:xfrm>
          <a:custGeom>
            <a:avLst/>
            <a:gdLst>
              <a:gd name="T0" fmla="*/ 44 w 132"/>
              <a:gd name="T1" fmla="*/ 0 h 140"/>
              <a:gd name="T2" fmla="*/ 0 w 132"/>
              <a:gd name="T3" fmla="*/ 16 h 140"/>
              <a:gd name="T4" fmla="*/ 4 w 132"/>
              <a:gd name="T5" fmla="*/ 48 h 140"/>
              <a:gd name="T6" fmla="*/ 16 w 132"/>
              <a:gd name="T7" fmla="*/ 80 h 140"/>
              <a:gd name="T8" fmla="*/ 12 w 132"/>
              <a:gd name="T9" fmla="*/ 120 h 140"/>
              <a:gd name="T10" fmla="*/ 36 w 132"/>
              <a:gd name="T11" fmla="*/ 140 h 140"/>
              <a:gd name="T12" fmla="*/ 132 w 132"/>
              <a:gd name="T13" fmla="*/ 140 h 140"/>
              <a:gd name="T14" fmla="*/ 132 w 132"/>
              <a:gd name="T15" fmla="*/ 0 h 14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32"/>
              <a:gd name="T25" fmla="*/ 0 h 140"/>
              <a:gd name="T26" fmla="*/ 132 w 132"/>
              <a:gd name="T27" fmla="*/ 140 h 14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32" h="140">
                <a:moveTo>
                  <a:pt x="44" y="0"/>
                </a:moveTo>
                <a:lnTo>
                  <a:pt x="0" y="16"/>
                </a:lnTo>
                <a:lnTo>
                  <a:pt x="4" y="48"/>
                </a:lnTo>
                <a:lnTo>
                  <a:pt x="16" y="80"/>
                </a:lnTo>
                <a:lnTo>
                  <a:pt x="12" y="120"/>
                </a:lnTo>
                <a:lnTo>
                  <a:pt x="36" y="140"/>
                </a:lnTo>
                <a:lnTo>
                  <a:pt x="132" y="140"/>
                </a:lnTo>
                <a:lnTo>
                  <a:pt x="132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" name="Freeform 70" descr="Dashed horizontal"/>
          <p:cNvSpPr>
            <a:spLocks noChangeAspect="1"/>
          </p:cNvSpPr>
          <p:nvPr/>
        </p:nvSpPr>
        <p:spPr bwMode="auto">
          <a:xfrm>
            <a:off x="4045844" y="2349933"/>
            <a:ext cx="126405" cy="63201"/>
          </a:xfrm>
          <a:custGeom>
            <a:avLst/>
            <a:gdLst>
              <a:gd name="T0" fmla="*/ 12 w 104"/>
              <a:gd name="T1" fmla="*/ 4 h 52"/>
              <a:gd name="T2" fmla="*/ 0 w 104"/>
              <a:gd name="T3" fmla="*/ 52 h 52"/>
              <a:gd name="T4" fmla="*/ 104 w 104"/>
              <a:gd name="T5" fmla="*/ 52 h 52"/>
              <a:gd name="T6" fmla="*/ 104 w 104"/>
              <a:gd name="T7" fmla="*/ 0 h 52"/>
              <a:gd name="T8" fmla="*/ 0 60000 65536"/>
              <a:gd name="T9" fmla="*/ 0 60000 65536"/>
              <a:gd name="T10" fmla="*/ 0 60000 65536"/>
              <a:gd name="T11" fmla="*/ 0 60000 65536"/>
              <a:gd name="T12" fmla="*/ 0 w 104"/>
              <a:gd name="T13" fmla="*/ 0 h 52"/>
              <a:gd name="T14" fmla="*/ 104 w 104"/>
              <a:gd name="T15" fmla="*/ 52 h 5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4" h="52">
                <a:moveTo>
                  <a:pt x="12" y="4"/>
                </a:moveTo>
                <a:lnTo>
                  <a:pt x="0" y="52"/>
                </a:lnTo>
                <a:lnTo>
                  <a:pt x="104" y="52"/>
                </a:lnTo>
                <a:lnTo>
                  <a:pt x="104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" name="Freeform 71" descr="20%"/>
          <p:cNvSpPr>
            <a:spLocks noChangeAspect="1"/>
          </p:cNvSpPr>
          <p:nvPr/>
        </p:nvSpPr>
        <p:spPr bwMode="auto">
          <a:xfrm>
            <a:off x="3992366" y="2413134"/>
            <a:ext cx="179884" cy="213912"/>
          </a:xfrm>
          <a:custGeom>
            <a:avLst/>
            <a:gdLst>
              <a:gd name="T0" fmla="*/ 40 w 148"/>
              <a:gd name="T1" fmla="*/ 0 h 176"/>
              <a:gd name="T2" fmla="*/ 12 w 148"/>
              <a:gd name="T3" fmla="*/ 8 h 176"/>
              <a:gd name="T4" fmla="*/ 12 w 148"/>
              <a:gd name="T5" fmla="*/ 36 h 176"/>
              <a:gd name="T6" fmla="*/ 0 w 148"/>
              <a:gd name="T7" fmla="*/ 60 h 176"/>
              <a:gd name="T8" fmla="*/ 20 w 148"/>
              <a:gd name="T9" fmla="*/ 88 h 176"/>
              <a:gd name="T10" fmla="*/ 20 w 148"/>
              <a:gd name="T11" fmla="*/ 112 h 176"/>
              <a:gd name="T12" fmla="*/ 16 w 148"/>
              <a:gd name="T13" fmla="*/ 164 h 176"/>
              <a:gd name="T14" fmla="*/ 148 w 148"/>
              <a:gd name="T15" fmla="*/ 176 h 176"/>
              <a:gd name="T16" fmla="*/ 148 w 148"/>
              <a:gd name="T17" fmla="*/ 0 h 17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48"/>
              <a:gd name="T28" fmla="*/ 0 h 176"/>
              <a:gd name="T29" fmla="*/ 148 w 148"/>
              <a:gd name="T30" fmla="*/ 176 h 17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48" h="176">
                <a:moveTo>
                  <a:pt x="40" y="0"/>
                </a:moveTo>
                <a:lnTo>
                  <a:pt x="12" y="8"/>
                </a:lnTo>
                <a:lnTo>
                  <a:pt x="12" y="36"/>
                </a:lnTo>
                <a:lnTo>
                  <a:pt x="0" y="60"/>
                </a:lnTo>
                <a:lnTo>
                  <a:pt x="20" y="88"/>
                </a:lnTo>
                <a:lnTo>
                  <a:pt x="20" y="112"/>
                </a:lnTo>
                <a:lnTo>
                  <a:pt x="16" y="164"/>
                </a:lnTo>
                <a:lnTo>
                  <a:pt x="148" y="176"/>
                </a:lnTo>
                <a:lnTo>
                  <a:pt x="148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" name="Freeform 72" descr="Dashed horizontal"/>
          <p:cNvSpPr>
            <a:spLocks noChangeAspect="1"/>
          </p:cNvSpPr>
          <p:nvPr/>
        </p:nvSpPr>
        <p:spPr bwMode="auto">
          <a:xfrm>
            <a:off x="4040983" y="2622185"/>
            <a:ext cx="131266" cy="43755"/>
          </a:xfrm>
          <a:custGeom>
            <a:avLst/>
            <a:gdLst>
              <a:gd name="T0" fmla="*/ 0 w 108"/>
              <a:gd name="T1" fmla="*/ 0 h 36"/>
              <a:gd name="T2" fmla="*/ 4 w 108"/>
              <a:gd name="T3" fmla="*/ 32 h 36"/>
              <a:gd name="T4" fmla="*/ 108 w 108"/>
              <a:gd name="T5" fmla="*/ 36 h 36"/>
              <a:gd name="T6" fmla="*/ 108 w 108"/>
              <a:gd name="T7" fmla="*/ 4 h 36"/>
              <a:gd name="T8" fmla="*/ 0 60000 65536"/>
              <a:gd name="T9" fmla="*/ 0 60000 65536"/>
              <a:gd name="T10" fmla="*/ 0 60000 65536"/>
              <a:gd name="T11" fmla="*/ 0 60000 65536"/>
              <a:gd name="T12" fmla="*/ 0 w 108"/>
              <a:gd name="T13" fmla="*/ 0 h 36"/>
              <a:gd name="T14" fmla="*/ 108 w 108"/>
              <a:gd name="T15" fmla="*/ 36 h 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8" h="36">
                <a:moveTo>
                  <a:pt x="0" y="0"/>
                </a:moveTo>
                <a:lnTo>
                  <a:pt x="4" y="32"/>
                </a:lnTo>
                <a:lnTo>
                  <a:pt x="108" y="36"/>
                </a:lnTo>
                <a:lnTo>
                  <a:pt x="108" y="4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7" name="Freeform 73" descr="20%"/>
          <p:cNvSpPr>
            <a:spLocks noChangeAspect="1"/>
          </p:cNvSpPr>
          <p:nvPr/>
        </p:nvSpPr>
        <p:spPr bwMode="auto">
          <a:xfrm>
            <a:off x="4040983" y="2661078"/>
            <a:ext cx="131266" cy="63201"/>
          </a:xfrm>
          <a:custGeom>
            <a:avLst/>
            <a:gdLst>
              <a:gd name="T0" fmla="*/ 0 w 108"/>
              <a:gd name="T1" fmla="*/ 0 h 52"/>
              <a:gd name="T2" fmla="*/ 0 w 108"/>
              <a:gd name="T3" fmla="*/ 28 h 52"/>
              <a:gd name="T4" fmla="*/ 4 w 108"/>
              <a:gd name="T5" fmla="*/ 52 h 52"/>
              <a:gd name="T6" fmla="*/ 108 w 108"/>
              <a:gd name="T7" fmla="*/ 52 h 52"/>
              <a:gd name="T8" fmla="*/ 108 w 108"/>
              <a:gd name="T9" fmla="*/ 8 h 5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8"/>
              <a:gd name="T16" fmla="*/ 0 h 52"/>
              <a:gd name="T17" fmla="*/ 108 w 108"/>
              <a:gd name="T18" fmla="*/ 52 h 5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8" h="52">
                <a:moveTo>
                  <a:pt x="0" y="0"/>
                </a:moveTo>
                <a:lnTo>
                  <a:pt x="0" y="28"/>
                </a:lnTo>
                <a:lnTo>
                  <a:pt x="4" y="52"/>
                </a:lnTo>
                <a:lnTo>
                  <a:pt x="108" y="52"/>
                </a:lnTo>
                <a:lnTo>
                  <a:pt x="108" y="8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8" name="Freeform 74" descr="20%"/>
          <p:cNvSpPr>
            <a:spLocks noChangeAspect="1"/>
          </p:cNvSpPr>
          <p:nvPr/>
        </p:nvSpPr>
        <p:spPr bwMode="auto">
          <a:xfrm>
            <a:off x="4031259" y="2788418"/>
            <a:ext cx="140990" cy="85079"/>
          </a:xfrm>
          <a:custGeom>
            <a:avLst/>
            <a:gdLst>
              <a:gd name="T0" fmla="*/ 30 w 116"/>
              <a:gd name="T1" fmla="*/ 0 h 70"/>
              <a:gd name="T2" fmla="*/ 8 w 116"/>
              <a:gd name="T3" fmla="*/ 0 h 70"/>
              <a:gd name="T4" fmla="*/ 0 w 116"/>
              <a:gd name="T5" fmla="*/ 10 h 70"/>
              <a:gd name="T6" fmla="*/ 6 w 116"/>
              <a:gd name="T7" fmla="*/ 24 h 70"/>
              <a:gd name="T8" fmla="*/ 20 w 116"/>
              <a:gd name="T9" fmla="*/ 32 h 70"/>
              <a:gd name="T10" fmla="*/ 20 w 116"/>
              <a:gd name="T11" fmla="*/ 44 h 70"/>
              <a:gd name="T12" fmla="*/ 24 w 116"/>
              <a:gd name="T13" fmla="*/ 64 h 70"/>
              <a:gd name="T14" fmla="*/ 34 w 116"/>
              <a:gd name="T15" fmla="*/ 70 h 70"/>
              <a:gd name="T16" fmla="*/ 116 w 116"/>
              <a:gd name="T17" fmla="*/ 70 h 70"/>
              <a:gd name="T18" fmla="*/ 116 w 116"/>
              <a:gd name="T19" fmla="*/ 4 h 7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16"/>
              <a:gd name="T31" fmla="*/ 0 h 70"/>
              <a:gd name="T32" fmla="*/ 116 w 116"/>
              <a:gd name="T33" fmla="*/ 70 h 7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16" h="70">
                <a:moveTo>
                  <a:pt x="30" y="0"/>
                </a:moveTo>
                <a:lnTo>
                  <a:pt x="8" y="0"/>
                </a:lnTo>
                <a:lnTo>
                  <a:pt x="0" y="10"/>
                </a:lnTo>
                <a:lnTo>
                  <a:pt x="6" y="24"/>
                </a:lnTo>
                <a:lnTo>
                  <a:pt x="20" y="32"/>
                </a:lnTo>
                <a:lnTo>
                  <a:pt x="20" y="44"/>
                </a:lnTo>
                <a:lnTo>
                  <a:pt x="24" y="64"/>
                </a:lnTo>
                <a:lnTo>
                  <a:pt x="34" y="70"/>
                </a:lnTo>
                <a:lnTo>
                  <a:pt x="116" y="70"/>
                </a:lnTo>
                <a:lnTo>
                  <a:pt x="116" y="4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9" name="Freeform 8" descr="Large confetti"/>
          <p:cNvSpPr>
            <a:spLocks noChangeAspect="1"/>
          </p:cNvSpPr>
          <p:nvPr/>
        </p:nvSpPr>
        <p:spPr bwMode="auto">
          <a:xfrm>
            <a:off x="3996347" y="2186476"/>
            <a:ext cx="220128" cy="98004"/>
          </a:xfrm>
          <a:custGeom>
            <a:avLst/>
            <a:gdLst>
              <a:gd name="T0" fmla="*/ 12 w 132"/>
              <a:gd name="T1" fmla="*/ 0 h 116"/>
              <a:gd name="T2" fmla="*/ 12 w 132"/>
              <a:gd name="T3" fmla="*/ 36 h 116"/>
              <a:gd name="T4" fmla="*/ 12 w 132"/>
              <a:gd name="T5" fmla="*/ 60 h 116"/>
              <a:gd name="T6" fmla="*/ 12 w 132"/>
              <a:gd name="T7" fmla="*/ 84 h 116"/>
              <a:gd name="T8" fmla="*/ 0 w 132"/>
              <a:gd name="T9" fmla="*/ 116 h 116"/>
              <a:gd name="T10" fmla="*/ 132 w 132"/>
              <a:gd name="T11" fmla="*/ 116 h 116"/>
              <a:gd name="T12" fmla="*/ 132 w 132"/>
              <a:gd name="T13" fmla="*/ 4 h 1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2"/>
              <a:gd name="T22" fmla="*/ 0 h 116"/>
              <a:gd name="T23" fmla="*/ 132 w 132"/>
              <a:gd name="T24" fmla="*/ 116 h 11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2" h="116">
                <a:moveTo>
                  <a:pt x="12" y="0"/>
                </a:moveTo>
                <a:lnTo>
                  <a:pt x="12" y="36"/>
                </a:lnTo>
                <a:lnTo>
                  <a:pt x="12" y="60"/>
                </a:lnTo>
                <a:lnTo>
                  <a:pt x="12" y="84"/>
                </a:lnTo>
                <a:lnTo>
                  <a:pt x="0" y="116"/>
                </a:lnTo>
                <a:lnTo>
                  <a:pt x="132" y="116"/>
                </a:lnTo>
                <a:lnTo>
                  <a:pt x="132" y="4"/>
                </a:lnTo>
              </a:path>
            </a:pathLst>
          </a:custGeom>
          <a:pattFill prst="lgConfetti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1" name="Freeform 161"/>
          <p:cNvSpPr>
            <a:spLocks noChangeAspect="1"/>
          </p:cNvSpPr>
          <p:nvPr/>
        </p:nvSpPr>
        <p:spPr bwMode="auto">
          <a:xfrm>
            <a:off x="4055568" y="2228392"/>
            <a:ext cx="111820" cy="170158"/>
          </a:xfrm>
          <a:custGeom>
            <a:avLst/>
            <a:gdLst>
              <a:gd name="T0" fmla="*/ 0 w 80"/>
              <a:gd name="T1" fmla="*/ 0 h 712"/>
              <a:gd name="T2" fmla="*/ 72 w 80"/>
              <a:gd name="T3" fmla="*/ 1 h 712"/>
              <a:gd name="T4" fmla="*/ 122 w 80"/>
              <a:gd name="T5" fmla="*/ 6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12" name="Freeform 8" descr="Large confetti"/>
          <p:cNvSpPr>
            <a:spLocks noChangeAspect="1"/>
          </p:cNvSpPr>
          <p:nvPr/>
        </p:nvSpPr>
        <p:spPr bwMode="auto">
          <a:xfrm flipV="1">
            <a:off x="1613831" y="2437862"/>
            <a:ext cx="238185" cy="113861"/>
          </a:xfrm>
          <a:custGeom>
            <a:avLst/>
            <a:gdLst>
              <a:gd name="T0" fmla="*/ 12 w 132"/>
              <a:gd name="T1" fmla="*/ 0 h 116"/>
              <a:gd name="T2" fmla="*/ 12 w 132"/>
              <a:gd name="T3" fmla="*/ 36 h 116"/>
              <a:gd name="T4" fmla="*/ 12 w 132"/>
              <a:gd name="T5" fmla="*/ 60 h 116"/>
              <a:gd name="T6" fmla="*/ 12 w 132"/>
              <a:gd name="T7" fmla="*/ 84 h 116"/>
              <a:gd name="T8" fmla="*/ 0 w 132"/>
              <a:gd name="T9" fmla="*/ 116 h 116"/>
              <a:gd name="T10" fmla="*/ 132 w 132"/>
              <a:gd name="T11" fmla="*/ 116 h 116"/>
              <a:gd name="T12" fmla="*/ 132 w 132"/>
              <a:gd name="T13" fmla="*/ 4 h 1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2"/>
              <a:gd name="T22" fmla="*/ 0 h 116"/>
              <a:gd name="T23" fmla="*/ 132 w 132"/>
              <a:gd name="T24" fmla="*/ 116 h 11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2" h="116">
                <a:moveTo>
                  <a:pt x="12" y="0"/>
                </a:moveTo>
                <a:lnTo>
                  <a:pt x="12" y="36"/>
                </a:lnTo>
                <a:lnTo>
                  <a:pt x="12" y="60"/>
                </a:lnTo>
                <a:lnTo>
                  <a:pt x="12" y="84"/>
                </a:lnTo>
                <a:lnTo>
                  <a:pt x="0" y="116"/>
                </a:lnTo>
                <a:lnTo>
                  <a:pt x="132" y="116"/>
                </a:lnTo>
                <a:lnTo>
                  <a:pt x="132" y="4"/>
                </a:lnTo>
              </a:path>
            </a:pathLst>
          </a:custGeom>
          <a:pattFill prst="lgConfetti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cxnSp>
        <p:nvCxnSpPr>
          <p:cNvPr id="213" name="Straight Connector 212"/>
          <p:cNvCxnSpPr>
            <a:endCxn id="190" idx="10"/>
          </p:cNvCxnSpPr>
          <p:nvPr/>
        </p:nvCxnSpPr>
        <p:spPr bwMode="auto">
          <a:xfrm flipV="1">
            <a:off x="1634916" y="2548833"/>
            <a:ext cx="218294" cy="103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4" name="Freeform 160"/>
          <p:cNvSpPr>
            <a:spLocks noChangeAspect="1"/>
          </p:cNvSpPr>
          <p:nvPr/>
        </p:nvSpPr>
        <p:spPr bwMode="auto">
          <a:xfrm>
            <a:off x="2897938" y="2240697"/>
            <a:ext cx="156489" cy="314406"/>
          </a:xfrm>
          <a:custGeom>
            <a:avLst/>
            <a:gdLst>
              <a:gd name="T0" fmla="*/ 0 w 80"/>
              <a:gd name="T1" fmla="*/ 0 h 712"/>
              <a:gd name="T2" fmla="*/ 72 w 80"/>
              <a:gd name="T3" fmla="*/ 3 h 712"/>
              <a:gd name="T4" fmla="*/ 122 w 80"/>
              <a:gd name="T5" fmla="*/ 12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7" name="Title 18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Correlating Parasequences</a:t>
            </a:r>
            <a:endParaRPr lang="en-US" dirty="0"/>
          </a:p>
        </p:txBody>
      </p:sp>
      <p:sp>
        <p:nvSpPr>
          <p:cNvPr id="6148" name="Rectangle 3"/>
          <p:cNvSpPr>
            <a:spLocks noChangeAspect="1" noChangeArrowheads="1"/>
          </p:cNvSpPr>
          <p:nvPr/>
        </p:nvSpPr>
        <p:spPr bwMode="auto">
          <a:xfrm>
            <a:off x="5836762" y="5373370"/>
            <a:ext cx="2027397" cy="78009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49" name="Freeform 4" descr="Large confetti"/>
          <p:cNvSpPr>
            <a:spLocks noChangeAspect="1"/>
          </p:cNvSpPr>
          <p:nvPr/>
        </p:nvSpPr>
        <p:spPr bwMode="auto">
          <a:xfrm>
            <a:off x="1659097" y="3643154"/>
            <a:ext cx="194310" cy="184309"/>
          </a:xfrm>
          <a:custGeom>
            <a:avLst/>
            <a:gdLst>
              <a:gd name="T0" fmla="*/ 2147483647 w 152"/>
              <a:gd name="T1" fmla="*/ 0 h 152"/>
              <a:gd name="T2" fmla="*/ 2147483647 w 152"/>
              <a:gd name="T3" fmla="*/ 2147483647 h 152"/>
              <a:gd name="T4" fmla="*/ 2147483647 w 152"/>
              <a:gd name="T5" fmla="*/ 2147483647 h 152"/>
              <a:gd name="T6" fmla="*/ 2147483647 w 152"/>
              <a:gd name="T7" fmla="*/ 2147483647 h 152"/>
              <a:gd name="T8" fmla="*/ 2147483647 w 152"/>
              <a:gd name="T9" fmla="*/ 2147483647 h 152"/>
              <a:gd name="T10" fmla="*/ 2147483647 w 152"/>
              <a:gd name="T11" fmla="*/ 2147483647 h 152"/>
              <a:gd name="T12" fmla="*/ 0 w 152"/>
              <a:gd name="T13" fmla="*/ 2147483647 h 152"/>
              <a:gd name="T14" fmla="*/ 2147483647 w 152"/>
              <a:gd name="T15" fmla="*/ 2147483647 h 152"/>
              <a:gd name="T16" fmla="*/ 2147483647 w 152"/>
              <a:gd name="T17" fmla="*/ 2147483647 h 152"/>
              <a:gd name="T18" fmla="*/ 2147483647 w 152"/>
              <a:gd name="T19" fmla="*/ 2147483647 h 15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52"/>
              <a:gd name="T31" fmla="*/ 0 h 152"/>
              <a:gd name="T32" fmla="*/ 152 w 152"/>
              <a:gd name="T33" fmla="*/ 152 h 15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52" h="152">
                <a:moveTo>
                  <a:pt x="44" y="0"/>
                </a:moveTo>
                <a:lnTo>
                  <a:pt x="44" y="28"/>
                </a:lnTo>
                <a:lnTo>
                  <a:pt x="20" y="64"/>
                </a:lnTo>
                <a:lnTo>
                  <a:pt x="32" y="100"/>
                </a:lnTo>
                <a:lnTo>
                  <a:pt x="4" y="104"/>
                </a:lnTo>
                <a:lnTo>
                  <a:pt x="4" y="128"/>
                </a:lnTo>
                <a:lnTo>
                  <a:pt x="0" y="152"/>
                </a:lnTo>
                <a:lnTo>
                  <a:pt x="52" y="148"/>
                </a:lnTo>
                <a:lnTo>
                  <a:pt x="152" y="148"/>
                </a:lnTo>
                <a:lnTo>
                  <a:pt x="152" y="4"/>
                </a:lnTo>
              </a:path>
            </a:pathLst>
          </a:custGeom>
          <a:pattFill prst="lgConfetti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50" name="Freeform 5" descr="Large confetti"/>
          <p:cNvSpPr>
            <a:spLocks noChangeAspect="1"/>
          </p:cNvSpPr>
          <p:nvPr/>
        </p:nvSpPr>
        <p:spPr bwMode="auto">
          <a:xfrm>
            <a:off x="4033680" y="3633153"/>
            <a:ext cx="138589" cy="184308"/>
          </a:xfrm>
          <a:custGeom>
            <a:avLst/>
            <a:gdLst>
              <a:gd name="T0" fmla="*/ 2147483647 w 114"/>
              <a:gd name="T1" fmla="*/ 0 h 152"/>
              <a:gd name="T2" fmla="*/ 2147483647 w 114"/>
              <a:gd name="T3" fmla="*/ 2147483647 h 152"/>
              <a:gd name="T4" fmla="*/ 0 w 114"/>
              <a:gd name="T5" fmla="*/ 2147483647 h 152"/>
              <a:gd name="T6" fmla="*/ 2147483647 w 114"/>
              <a:gd name="T7" fmla="*/ 2147483647 h 152"/>
              <a:gd name="T8" fmla="*/ 2147483647 w 114"/>
              <a:gd name="T9" fmla="*/ 2147483647 h 152"/>
              <a:gd name="T10" fmla="*/ 2147483647 w 114"/>
              <a:gd name="T11" fmla="*/ 2147483647 h 152"/>
              <a:gd name="T12" fmla="*/ 2147483647 w 114"/>
              <a:gd name="T13" fmla="*/ 2147483647 h 152"/>
              <a:gd name="T14" fmla="*/ 2147483647 w 114"/>
              <a:gd name="T15" fmla="*/ 2147483647 h 152"/>
              <a:gd name="T16" fmla="*/ 2147483647 w 114"/>
              <a:gd name="T17" fmla="*/ 2147483647 h 152"/>
              <a:gd name="T18" fmla="*/ 2147483647 w 114"/>
              <a:gd name="T19" fmla="*/ 2147483647 h 152"/>
              <a:gd name="T20" fmla="*/ 2147483647 w 114"/>
              <a:gd name="T21" fmla="*/ 2147483647 h 152"/>
              <a:gd name="T22" fmla="*/ 2147483647 w 114"/>
              <a:gd name="T23" fmla="*/ 0 h 15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14"/>
              <a:gd name="T37" fmla="*/ 0 h 152"/>
              <a:gd name="T38" fmla="*/ 114 w 114"/>
              <a:gd name="T39" fmla="*/ 152 h 15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14" h="152">
                <a:moveTo>
                  <a:pt x="46" y="0"/>
                </a:moveTo>
                <a:lnTo>
                  <a:pt x="20" y="20"/>
                </a:lnTo>
                <a:lnTo>
                  <a:pt x="0" y="34"/>
                </a:lnTo>
                <a:lnTo>
                  <a:pt x="2" y="56"/>
                </a:lnTo>
                <a:lnTo>
                  <a:pt x="30" y="68"/>
                </a:lnTo>
                <a:lnTo>
                  <a:pt x="38" y="78"/>
                </a:lnTo>
                <a:lnTo>
                  <a:pt x="32" y="98"/>
                </a:lnTo>
                <a:lnTo>
                  <a:pt x="38" y="116"/>
                </a:lnTo>
                <a:lnTo>
                  <a:pt x="44" y="136"/>
                </a:lnTo>
                <a:lnTo>
                  <a:pt x="20" y="152"/>
                </a:lnTo>
                <a:lnTo>
                  <a:pt x="114" y="152"/>
                </a:lnTo>
                <a:lnTo>
                  <a:pt x="114" y="0"/>
                </a:lnTo>
              </a:path>
            </a:pathLst>
          </a:custGeom>
          <a:pattFill prst="lgConfetti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51" name="Freeform 6" descr="Large confetti"/>
          <p:cNvSpPr>
            <a:spLocks noChangeAspect="1"/>
          </p:cNvSpPr>
          <p:nvPr/>
        </p:nvSpPr>
        <p:spPr bwMode="auto">
          <a:xfrm>
            <a:off x="2922112" y="3671729"/>
            <a:ext cx="161449" cy="141447"/>
          </a:xfrm>
          <a:custGeom>
            <a:avLst/>
            <a:gdLst>
              <a:gd name="T0" fmla="*/ 2147483647 w 132"/>
              <a:gd name="T1" fmla="*/ 0 h 116"/>
              <a:gd name="T2" fmla="*/ 2147483647 w 132"/>
              <a:gd name="T3" fmla="*/ 2147483647 h 116"/>
              <a:gd name="T4" fmla="*/ 2147483647 w 132"/>
              <a:gd name="T5" fmla="*/ 2147483647 h 116"/>
              <a:gd name="T6" fmla="*/ 2147483647 w 132"/>
              <a:gd name="T7" fmla="*/ 2147483647 h 116"/>
              <a:gd name="T8" fmla="*/ 0 w 132"/>
              <a:gd name="T9" fmla="*/ 2147483647 h 116"/>
              <a:gd name="T10" fmla="*/ 2147483647 w 132"/>
              <a:gd name="T11" fmla="*/ 2147483647 h 116"/>
              <a:gd name="T12" fmla="*/ 2147483647 w 132"/>
              <a:gd name="T13" fmla="*/ 2147483647 h 1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2"/>
              <a:gd name="T22" fmla="*/ 0 h 116"/>
              <a:gd name="T23" fmla="*/ 132 w 132"/>
              <a:gd name="T24" fmla="*/ 116 h 11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2" h="116">
                <a:moveTo>
                  <a:pt x="12" y="0"/>
                </a:moveTo>
                <a:lnTo>
                  <a:pt x="12" y="36"/>
                </a:lnTo>
                <a:lnTo>
                  <a:pt x="12" y="60"/>
                </a:lnTo>
                <a:lnTo>
                  <a:pt x="12" y="84"/>
                </a:lnTo>
                <a:lnTo>
                  <a:pt x="0" y="116"/>
                </a:lnTo>
                <a:lnTo>
                  <a:pt x="132" y="116"/>
                </a:lnTo>
                <a:lnTo>
                  <a:pt x="132" y="4"/>
                </a:lnTo>
              </a:path>
            </a:pathLst>
          </a:custGeom>
          <a:pattFill prst="lgConfetti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52" name="Freeform 7" descr="Large confetti"/>
          <p:cNvSpPr>
            <a:spLocks noChangeAspect="1"/>
          </p:cNvSpPr>
          <p:nvPr/>
        </p:nvSpPr>
        <p:spPr bwMode="auto">
          <a:xfrm>
            <a:off x="5199540" y="3510280"/>
            <a:ext cx="127159" cy="168592"/>
          </a:xfrm>
          <a:custGeom>
            <a:avLst/>
            <a:gdLst>
              <a:gd name="T0" fmla="*/ 2147483647 w 105"/>
              <a:gd name="T1" fmla="*/ 0 h 138"/>
              <a:gd name="T2" fmla="*/ 2147483647 w 105"/>
              <a:gd name="T3" fmla="*/ 2147483647 h 138"/>
              <a:gd name="T4" fmla="*/ 2147483647 w 105"/>
              <a:gd name="T5" fmla="*/ 2147483647 h 138"/>
              <a:gd name="T6" fmla="*/ 0 w 105"/>
              <a:gd name="T7" fmla="*/ 2147483647 h 138"/>
              <a:gd name="T8" fmla="*/ 0 w 105"/>
              <a:gd name="T9" fmla="*/ 2147483647 h 138"/>
              <a:gd name="T10" fmla="*/ 2147483647 w 105"/>
              <a:gd name="T11" fmla="*/ 2147483647 h 138"/>
              <a:gd name="T12" fmla="*/ 2147483647 w 105"/>
              <a:gd name="T13" fmla="*/ 2147483647 h 138"/>
              <a:gd name="T14" fmla="*/ 2147483647 w 105"/>
              <a:gd name="T15" fmla="*/ 2147483647 h 138"/>
              <a:gd name="T16" fmla="*/ 2147483647 w 105"/>
              <a:gd name="T17" fmla="*/ 2147483647 h 13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05"/>
              <a:gd name="T28" fmla="*/ 0 h 138"/>
              <a:gd name="T29" fmla="*/ 105 w 105"/>
              <a:gd name="T30" fmla="*/ 138 h 13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05" h="138">
                <a:moveTo>
                  <a:pt x="36" y="0"/>
                </a:moveTo>
                <a:lnTo>
                  <a:pt x="12" y="18"/>
                </a:lnTo>
                <a:lnTo>
                  <a:pt x="15" y="45"/>
                </a:lnTo>
                <a:lnTo>
                  <a:pt x="0" y="69"/>
                </a:lnTo>
                <a:lnTo>
                  <a:pt x="0" y="93"/>
                </a:lnTo>
                <a:lnTo>
                  <a:pt x="12" y="111"/>
                </a:lnTo>
                <a:lnTo>
                  <a:pt x="9" y="138"/>
                </a:lnTo>
                <a:lnTo>
                  <a:pt x="105" y="138"/>
                </a:lnTo>
                <a:lnTo>
                  <a:pt x="105" y="3"/>
                </a:lnTo>
              </a:path>
            </a:pathLst>
          </a:custGeom>
          <a:pattFill prst="lgConfetti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53" name="Freeform 8" descr="20%"/>
          <p:cNvSpPr>
            <a:spLocks noChangeAspect="1"/>
          </p:cNvSpPr>
          <p:nvPr/>
        </p:nvSpPr>
        <p:spPr bwMode="auto">
          <a:xfrm>
            <a:off x="1624807" y="3833178"/>
            <a:ext cx="228600" cy="242887"/>
          </a:xfrm>
          <a:custGeom>
            <a:avLst/>
            <a:gdLst>
              <a:gd name="T0" fmla="*/ 2147483647 w 196"/>
              <a:gd name="T1" fmla="*/ 0 h 200"/>
              <a:gd name="T2" fmla="*/ 2147483647 w 196"/>
              <a:gd name="T3" fmla="*/ 2147483647 h 200"/>
              <a:gd name="T4" fmla="*/ 0 w 196"/>
              <a:gd name="T5" fmla="*/ 2147483647 h 200"/>
              <a:gd name="T6" fmla="*/ 2147483647 w 196"/>
              <a:gd name="T7" fmla="*/ 2147483647 h 200"/>
              <a:gd name="T8" fmla="*/ 2147483647 w 196"/>
              <a:gd name="T9" fmla="*/ 2147483647 h 200"/>
              <a:gd name="T10" fmla="*/ 0 w 196"/>
              <a:gd name="T11" fmla="*/ 2147483647 h 200"/>
              <a:gd name="T12" fmla="*/ 2147483647 w 196"/>
              <a:gd name="T13" fmla="*/ 2147483647 h 200"/>
              <a:gd name="T14" fmla="*/ 2147483647 w 196"/>
              <a:gd name="T15" fmla="*/ 2147483647 h 200"/>
              <a:gd name="T16" fmla="*/ 2147483647 w 196"/>
              <a:gd name="T17" fmla="*/ 0 h 2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6"/>
              <a:gd name="T28" fmla="*/ 0 h 200"/>
              <a:gd name="T29" fmla="*/ 196 w 196"/>
              <a:gd name="T30" fmla="*/ 200 h 20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6" h="200">
                <a:moveTo>
                  <a:pt x="20" y="0"/>
                </a:moveTo>
                <a:lnTo>
                  <a:pt x="16" y="52"/>
                </a:lnTo>
                <a:lnTo>
                  <a:pt x="0" y="84"/>
                </a:lnTo>
                <a:lnTo>
                  <a:pt x="8" y="116"/>
                </a:lnTo>
                <a:lnTo>
                  <a:pt x="4" y="140"/>
                </a:lnTo>
                <a:lnTo>
                  <a:pt x="0" y="168"/>
                </a:lnTo>
                <a:lnTo>
                  <a:pt x="24" y="200"/>
                </a:lnTo>
                <a:lnTo>
                  <a:pt x="196" y="200"/>
                </a:lnTo>
                <a:lnTo>
                  <a:pt x="196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54" name="Freeform 9" descr="Dashed horizontal"/>
          <p:cNvSpPr>
            <a:spLocks noChangeAspect="1"/>
          </p:cNvSpPr>
          <p:nvPr/>
        </p:nvSpPr>
        <p:spPr bwMode="auto">
          <a:xfrm>
            <a:off x="1649097" y="4070350"/>
            <a:ext cx="204311" cy="97155"/>
          </a:xfrm>
          <a:custGeom>
            <a:avLst/>
            <a:gdLst>
              <a:gd name="T0" fmla="*/ 0 w 168"/>
              <a:gd name="T1" fmla="*/ 0 h 80"/>
              <a:gd name="T2" fmla="*/ 2147483647 w 168"/>
              <a:gd name="T3" fmla="*/ 2147483647 h 80"/>
              <a:gd name="T4" fmla="*/ 2147483647 w 168"/>
              <a:gd name="T5" fmla="*/ 2147483647 h 80"/>
              <a:gd name="T6" fmla="*/ 2147483647 w 168"/>
              <a:gd name="T7" fmla="*/ 2147483647 h 80"/>
              <a:gd name="T8" fmla="*/ 2147483647 w 168"/>
              <a:gd name="T9" fmla="*/ 2147483647 h 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8"/>
              <a:gd name="T16" fmla="*/ 0 h 80"/>
              <a:gd name="T17" fmla="*/ 168 w 168"/>
              <a:gd name="T18" fmla="*/ 80 h 8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8" h="80">
                <a:moveTo>
                  <a:pt x="0" y="0"/>
                </a:moveTo>
                <a:lnTo>
                  <a:pt x="8" y="24"/>
                </a:lnTo>
                <a:lnTo>
                  <a:pt x="8" y="80"/>
                </a:lnTo>
                <a:lnTo>
                  <a:pt x="168" y="80"/>
                </a:lnTo>
                <a:lnTo>
                  <a:pt x="168" y="4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55" name="Freeform 10" descr="20%"/>
          <p:cNvSpPr>
            <a:spLocks noChangeAspect="1"/>
          </p:cNvSpPr>
          <p:nvPr/>
        </p:nvSpPr>
        <p:spPr bwMode="auto">
          <a:xfrm>
            <a:off x="1614807" y="4163219"/>
            <a:ext cx="238601" cy="277177"/>
          </a:xfrm>
          <a:custGeom>
            <a:avLst/>
            <a:gdLst>
              <a:gd name="T0" fmla="*/ 2147483647 w 196"/>
              <a:gd name="T1" fmla="*/ 0 h 228"/>
              <a:gd name="T2" fmla="*/ 2147483647 w 196"/>
              <a:gd name="T3" fmla="*/ 2147483647 h 228"/>
              <a:gd name="T4" fmla="*/ 2147483647 w 196"/>
              <a:gd name="T5" fmla="*/ 2147483647 h 228"/>
              <a:gd name="T6" fmla="*/ 2147483647 w 196"/>
              <a:gd name="T7" fmla="*/ 2147483647 h 228"/>
              <a:gd name="T8" fmla="*/ 0 w 196"/>
              <a:gd name="T9" fmla="*/ 2147483647 h 228"/>
              <a:gd name="T10" fmla="*/ 2147483647 w 196"/>
              <a:gd name="T11" fmla="*/ 2147483647 h 228"/>
              <a:gd name="T12" fmla="*/ 2147483647 w 196"/>
              <a:gd name="T13" fmla="*/ 2147483647 h 228"/>
              <a:gd name="T14" fmla="*/ 2147483647 w 196"/>
              <a:gd name="T15" fmla="*/ 2147483647 h 228"/>
              <a:gd name="T16" fmla="*/ 2147483647 w 196"/>
              <a:gd name="T17" fmla="*/ 2147483647 h 22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6"/>
              <a:gd name="T28" fmla="*/ 0 h 228"/>
              <a:gd name="T29" fmla="*/ 196 w 196"/>
              <a:gd name="T30" fmla="*/ 228 h 22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6" h="228">
                <a:moveTo>
                  <a:pt x="28" y="0"/>
                </a:moveTo>
                <a:lnTo>
                  <a:pt x="16" y="36"/>
                </a:lnTo>
                <a:lnTo>
                  <a:pt x="20" y="76"/>
                </a:lnTo>
                <a:lnTo>
                  <a:pt x="20" y="128"/>
                </a:lnTo>
                <a:lnTo>
                  <a:pt x="0" y="168"/>
                </a:lnTo>
                <a:lnTo>
                  <a:pt x="28" y="200"/>
                </a:lnTo>
                <a:lnTo>
                  <a:pt x="40" y="228"/>
                </a:lnTo>
                <a:lnTo>
                  <a:pt x="196" y="228"/>
                </a:lnTo>
                <a:lnTo>
                  <a:pt x="196" y="4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56" name="Freeform 11" descr="Dashed horizontal"/>
          <p:cNvSpPr>
            <a:spLocks noChangeAspect="1"/>
          </p:cNvSpPr>
          <p:nvPr/>
        </p:nvSpPr>
        <p:spPr bwMode="auto">
          <a:xfrm>
            <a:off x="1669099" y="4436110"/>
            <a:ext cx="188595" cy="81438"/>
          </a:xfrm>
          <a:custGeom>
            <a:avLst/>
            <a:gdLst>
              <a:gd name="T0" fmla="*/ 0 w 156"/>
              <a:gd name="T1" fmla="*/ 2147483647 h 68"/>
              <a:gd name="T2" fmla="*/ 2147483647 w 156"/>
              <a:gd name="T3" fmla="*/ 2147483647 h 68"/>
              <a:gd name="T4" fmla="*/ 2147483647 w 156"/>
              <a:gd name="T5" fmla="*/ 2147483647 h 68"/>
              <a:gd name="T6" fmla="*/ 2147483647 w 156"/>
              <a:gd name="T7" fmla="*/ 2147483647 h 68"/>
              <a:gd name="T8" fmla="*/ 2147483647 w 156"/>
              <a:gd name="T9" fmla="*/ 0 h 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6"/>
              <a:gd name="T16" fmla="*/ 0 h 68"/>
              <a:gd name="T17" fmla="*/ 156 w 156"/>
              <a:gd name="T18" fmla="*/ 68 h 6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6" h="68">
                <a:moveTo>
                  <a:pt x="0" y="4"/>
                </a:moveTo>
                <a:lnTo>
                  <a:pt x="8" y="28"/>
                </a:lnTo>
                <a:lnTo>
                  <a:pt x="12" y="68"/>
                </a:lnTo>
                <a:lnTo>
                  <a:pt x="156" y="68"/>
                </a:lnTo>
                <a:lnTo>
                  <a:pt x="156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57" name="Freeform 12" descr="20%"/>
          <p:cNvSpPr>
            <a:spLocks noChangeAspect="1"/>
          </p:cNvSpPr>
          <p:nvPr/>
        </p:nvSpPr>
        <p:spPr bwMode="auto">
          <a:xfrm>
            <a:off x="1634809" y="4517549"/>
            <a:ext cx="218598" cy="380047"/>
          </a:xfrm>
          <a:custGeom>
            <a:avLst/>
            <a:gdLst>
              <a:gd name="T0" fmla="*/ 2147483647 w 180"/>
              <a:gd name="T1" fmla="*/ 0 h 312"/>
              <a:gd name="T2" fmla="*/ 2147483647 w 180"/>
              <a:gd name="T3" fmla="*/ 2147483647 h 312"/>
              <a:gd name="T4" fmla="*/ 2147483647 w 180"/>
              <a:gd name="T5" fmla="*/ 2147483647 h 312"/>
              <a:gd name="T6" fmla="*/ 2147483647 w 180"/>
              <a:gd name="T7" fmla="*/ 2147483647 h 312"/>
              <a:gd name="T8" fmla="*/ 0 w 180"/>
              <a:gd name="T9" fmla="*/ 2147483647 h 312"/>
              <a:gd name="T10" fmla="*/ 2147483647 w 180"/>
              <a:gd name="T11" fmla="*/ 2147483647 h 312"/>
              <a:gd name="T12" fmla="*/ 2147483647 w 180"/>
              <a:gd name="T13" fmla="*/ 2147483647 h 312"/>
              <a:gd name="T14" fmla="*/ 2147483647 w 180"/>
              <a:gd name="T15" fmla="*/ 2147483647 h 312"/>
              <a:gd name="T16" fmla="*/ 2147483647 w 180"/>
              <a:gd name="T17" fmla="*/ 2147483647 h 312"/>
              <a:gd name="T18" fmla="*/ 2147483647 w 180"/>
              <a:gd name="T19" fmla="*/ 2147483647 h 312"/>
              <a:gd name="T20" fmla="*/ 2147483647 w 180"/>
              <a:gd name="T21" fmla="*/ 2147483647 h 312"/>
              <a:gd name="T22" fmla="*/ 2147483647 w 180"/>
              <a:gd name="T23" fmla="*/ 2147483647 h 312"/>
              <a:gd name="T24" fmla="*/ 2147483647 w 180"/>
              <a:gd name="T25" fmla="*/ 2147483647 h 31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80"/>
              <a:gd name="T40" fmla="*/ 0 h 312"/>
              <a:gd name="T41" fmla="*/ 180 w 180"/>
              <a:gd name="T42" fmla="*/ 312 h 31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80" h="312">
                <a:moveTo>
                  <a:pt x="16" y="0"/>
                </a:moveTo>
                <a:lnTo>
                  <a:pt x="20" y="44"/>
                </a:lnTo>
                <a:lnTo>
                  <a:pt x="4" y="72"/>
                </a:lnTo>
                <a:lnTo>
                  <a:pt x="20" y="96"/>
                </a:lnTo>
                <a:lnTo>
                  <a:pt x="0" y="148"/>
                </a:lnTo>
                <a:lnTo>
                  <a:pt x="20" y="168"/>
                </a:lnTo>
                <a:lnTo>
                  <a:pt x="20" y="192"/>
                </a:lnTo>
                <a:lnTo>
                  <a:pt x="20" y="232"/>
                </a:lnTo>
                <a:lnTo>
                  <a:pt x="40" y="256"/>
                </a:lnTo>
                <a:lnTo>
                  <a:pt x="32" y="288"/>
                </a:lnTo>
                <a:lnTo>
                  <a:pt x="44" y="312"/>
                </a:lnTo>
                <a:lnTo>
                  <a:pt x="180" y="312"/>
                </a:lnTo>
                <a:lnTo>
                  <a:pt x="180" y="4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58" name="Freeform 13" descr="Dashed horizontal"/>
          <p:cNvSpPr>
            <a:spLocks noChangeAspect="1"/>
          </p:cNvSpPr>
          <p:nvPr/>
        </p:nvSpPr>
        <p:spPr bwMode="auto">
          <a:xfrm>
            <a:off x="1677672" y="4897596"/>
            <a:ext cx="175736" cy="490062"/>
          </a:xfrm>
          <a:custGeom>
            <a:avLst/>
            <a:gdLst>
              <a:gd name="T0" fmla="*/ 2147483647 w 144"/>
              <a:gd name="T1" fmla="*/ 0 h 404"/>
              <a:gd name="T2" fmla="*/ 2147483647 w 144"/>
              <a:gd name="T3" fmla="*/ 2147483647 h 404"/>
              <a:gd name="T4" fmla="*/ 2147483647 w 144"/>
              <a:gd name="T5" fmla="*/ 2147483647 h 404"/>
              <a:gd name="T6" fmla="*/ 2147483647 w 144"/>
              <a:gd name="T7" fmla="*/ 2147483647 h 404"/>
              <a:gd name="T8" fmla="*/ 0 w 144"/>
              <a:gd name="T9" fmla="*/ 2147483647 h 404"/>
              <a:gd name="T10" fmla="*/ 2147483647 w 144"/>
              <a:gd name="T11" fmla="*/ 2147483647 h 404"/>
              <a:gd name="T12" fmla="*/ 2147483647 w 144"/>
              <a:gd name="T13" fmla="*/ 2147483647 h 404"/>
              <a:gd name="T14" fmla="*/ 2147483647 w 144"/>
              <a:gd name="T15" fmla="*/ 2147483647 h 404"/>
              <a:gd name="T16" fmla="*/ 2147483647 w 144"/>
              <a:gd name="T17" fmla="*/ 2147483647 h 404"/>
              <a:gd name="T18" fmla="*/ 2147483647 w 144"/>
              <a:gd name="T19" fmla="*/ 2147483647 h 404"/>
              <a:gd name="T20" fmla="*/ 2147483647 w 144"/>
              <a:gd name="T21" fmla="*/ 2147483647 h 404"/>
              <a:gd name="T22" fmla="*/ 2147483647 w 144"/>
              <a:gd name="T23" fmla="*/ 2147483647 h 40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44"/>
              <a:gd name="T37" fmla="*/ 0 h 404"/>
              <a:gd name="T38" fmla="*/ 144 w 144"/>
              <a:gd name="T39" fmla="*/ 404 h 40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44" h="404">
                <a:moveTo>
                  <a:pt x="8" y="0"/>
                </a:moveTo>
                <a:lnTo>
                  <a:pt x="12" y="40"/>
                </a:lnTo>
                <a:lnTo>
                  <a:pt x="16" y="76"/>
                </a:lnTo>
                <a:lnTo>
                  <a:pt x="20" y="104"/>
                </a:lnTo>
                <a:lnTo>
                  <a:pt x="0" y="132"/>
                </a:lnTo>
                <a:lnTo>
                  <a:pt x="16" y="160"/>
                </a:lnTo>
                <a:lnTo>
                  <a:pt x="16" y="216"/>
                </a:lnTo>
                <a:lnTo>
                  <a:pt x="16" y="304"/>
                </a:lnTo>
                <a:lnTo>
                  <a:pt x="16" y="336"/>
                </a:lnTo>
                <a:lnTo>
                  <a:pt x="36" y="404"/>
                </a:lnTo>
                <a:lnTo>
                  <a:pt x="144" y="404"/>
                </a:lnTo>
                <a:lnTo>
                  <a:pt x="144" y="8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59" name="Freeform 14" descr="20%"/>
          <p:cNvSpPr>
            <a:spLocks noChangeAspect="1"/>
          </p:cNvSpPr>
          <p:nvPr/>
        </p:nvSpPr>
        <p:spPr bwMode="auto">
          <a:xfrm>
            <a:off x="1639095" y="5387658"/>
            <a:ext cx="214313" cy="107156"/>
          </a:xfrm>
          <a:custGeom>
            <a:avLst/>
            <a:gdLst>
              <a:gd name="T0" fmla="*/ 2147483647 w 176"/>
              <a:gd name="T1" fmla="*/ 0 h 88"/>
              <a:gd name="T2" fmla="*/ 2147483647 w 176"/>
              <a:gd name="T3" fmla="*/ 2147483647 h 88"/>
              <a:gd name="T4" fmla="*/ 2147483647 w 176"/>
              <a:gd name="T5" fmla="*/ 2147483647 h 88"/>
              <a:gd name="T6" fmla="*/ 0 w 176"/>
              <a:gd name="T7" fmla="*/ 2147483647 h 88"/>
              <a:gd name="T8" fmla="*/ 2147483647 w 176"/>
              <a:gd name="T9" fmla="*/ 2147483647 h 88"/>
              <a:gd name="T10" fmla="*/ 2147483647 w 176"/>
              <a:gd name="T11" fmla="*/ 2147483647 h 88"/>
              <a:gd name="T12" fmla="*/ 2147483647 w 176"/>
              <a:gd name="T13" fmla="*/ 0 h 8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6"/>
              <a:gd name="T22" fmla="*/ 0 h 88"/>
              <a:gd name="T23" fmla="*/ 176 w 176"/>
              <a:gd name="T24" fmla="*/ 88 h 8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6" h="88">
                <a:moveTo>
                  <a:pt x="56" y="0"/>
                </a:moveTo>
                <a:lnTo>
                  <a:pt x="24" y="12"/>
                </a:lnTo>
                <a:lnTo>
                  <a:pt x="16" y="40"/>
                </a:lnTo>
                <a:lnTo>
                  <a:pt x="0" y="76"/>
                </a:lnTo>
                <a:lnTo>
                  <a:pt x="24" y="88"/>
                </a:lnTo>
                <a:lnTo>
                  <a:pt x="176" y="88"/>
                </a:lnTo>
                <a:lnTo>
                  <a:pt x="176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60" name="Freeform 15" descr="Dashed horizontal"/>
          <p:cNvSpPr>
            <a:spLocks noChangeAspect="1"/>
          </p:cNvSpPr>
          <p:nvPr/>
        </p:nvSpPr>
        <p:spPr bwMode="auto">
          <a:xfrm>
            <a:off x="1673385" y="5494814"/>
            <a:ext cx="180023" cy="224314"/>
          </a:xfrm>
          <a:custGeom>
            <a:avLst/>
            <a:gdLst>
              <a:gd name="T0" fmla="*/ 2147483647 w 148"/>
              <a:gd name="T1" fmla="*/ 0 h 184"/>
              <a:gd name="T2" fmla="*/ 0 w 148"/>
              <a:gd name="T3" fmla="*/ 2147483647 h 184"/>
              <a:gd name="T4" fmla="*/ 2147483647 w 148"/>
              <a:gd name="T5" fmla="*/ 2147483647 h 184"/>
              <a:gd name="T6" fmla="*/ 2147483647 w 148"/>
              <a:gd name="T7" fmla="*/ 2147483647 h 184"/>
              <a:gd name="T8" fmla="*/ 2147483647 w 148"/>
              <a:gd name="T9" fmla="*/ 2147483647 h 184"/>
              <a:gd name="T10" fmla="*/ 2147483647 w 148"/>
              <a:gd name="T11" fmla="*/ 2147483647 h 184"/>
              <a:gd name="T12" fmla="*/ 2147483647 w 148"/>
              <a:gd name="T13" fmla="*/ 2147483647 h 184"/>
              <a:gd name="T14" fmla="*/ 2147483647 w 148"/>
              <a:gd name="T15" fmla="*/ 2147483647 h 184"/>
              <a:gd name="T16" fmla="*/ 2147483647 w 148"/>
              <a:gd name="T17" fmla="*/ 2147483647 h 184"/>
              <a:gd name="T18" fmla="*/ 2147483647 w 148"/>
              <a:gd name="T19" fmla="*/ 2147483647 h 18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48"/>
              <a:gd name="T31" fmla="*/ 0 h 184"/>
              <a:gd name="T32" fmla="*/ 148 w 148"/>
              <a:gd name="T33" fmla="*/ 184 h 18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48" h="184">
                <a:moveTo>
                  <a:pt x="16" y="0"/>
                </a:moveTo>
                <a:lnTo>
                  <a:pt x="0" y="28"/>
                </a:lnTo>
                <a:lnTo>
                  <a:pt x="24" y="56"/>
                </a:lnTo>
                <a:lnTo>
                  <a:pt x="28" y="96"/>
                </a:lnTo>
                <a:lnTo>
                  <a:pt x="48" y="120"/>
                </a:lnTo>
                <a:lnTo>
                  <a:pt x="28" y="136"/>
                </a:lnTo>
                <a:lnTo>
                  <a:pt x="40" y="160"/>
                </a:lnTo>
                <a:lnTo>
                  <a:pt x="40" y="184"/>
                </a:lnTo>
                <a:lnTo>
                  <a:pt x="148" y="184"/>
                </a:lnTo>
                <a:lnTo>
                  <a:pt x="148" y="4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61" name="Freeform 16" descr="20%"/>
          <p:cNvSpPr>
            <a:spLocks noChangeAspect="1"/>
          </p:cNvSpPr>
          <p:nvPr/>
        </p:nvSpPr>
        <p:spPr bwMode="auto">
          <a:xfrm>
            <a:off x="3996532" y="3817461"/>
            <a:ext cx="175737" cy="318612"/>
          </a:xfrm>
          <a:custGeom>
            <a:avLst/>
            <a:gdLst>
              <a:gd name="T0" fmla="*/ 2147483647 w 144"/>
              <a:gd name="T1" fmla="*/ 0 h 262"/>
              <a:gd name="T2" fmla="*/ 2147483647 w 144"/>
              <a:gd name="T3" fmla="*/ 2147483647 h 262"/>
              <a:gd name="T4" fmla="*/ 2147483647 w 144"/>
              <a:gd name="T5" fmla="*/ 2147483647 h 262"/>
              <a:gd name="T6" fmla="*/ 2147483647 w 144"/>
              <a:gd name="T7" fmla="*/ 2147483647 h 262"/>
              <a:gd name="T8" fmla="*/ 2147483647 w 144"/>
              <a:gd name="T9" fmla="*/ 2147483647 h 262"/>
              <a:gd name="T10" fmla="*/ 0 w 144"/>
              <a:gd name="T11" fmla="*/ 2147483647 h 262"/>
              <a:gd name="T12" fmla="*/ 2147483647 w 144"/>
              <a:gd name="T13" fmla="*/ 2147483647 h 262"/>
              <a:gd name="T14" fmla="*/ 2147483647 w 144"/>
              <a:gd name="T15" fmla="*/ 2147483647 h 262"/>
              <a:gd name="T16" fmla="*/ 2147483647 w 144"/>
              <a:gd name="T17" fmla="*/ 2147483647 h 262"/>
              <a:gd name="T18" fmla="*/ 2147483647 w 144"/>
              <a:gd name="T19" fmla="*/ 2147483647 h 262"/>
              <a:gd name="T20" fmla="*/ 2147483647 w 144"/>
              <a:gd name="T21" fmla="*/ 2147483647 h 262"/>
              <a:gd name="T22" fmla="*/ 2147483647 w 144"/>
              <a:gd name="T23" fmla="*/ 2147483647 h 262"/>
              <a:gd name="T24" fmla="*/ 2147483647 w 144"/>
              <a:gd name="T25" fmla="*/ 2147483647 h 262"/>
              <a:gd name="T26" fmla="*/ 2147483647 w 144"/>
              <a:gd name="T27" fmla="*/ 0 h 26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44"/>
              <a:gd name="T43" fmla="*/ 0 h 262"/>
              <a:gd name="T44" fmla="*/ 144 w 144"/>
              <a:gd name="T45" fmla="*/ 262 h 26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44" h="262">
                <a:moveTo>
                  <a:pt x="44" y="0"/>
                </a:moveTo>
                <a:lnTo>
                  <a:pt x="16" y="8"/>
                </a:lnTo>
                <a:lnTo>
                  <a:pt x="4" y="30"/>
                </a:lnTo>
                <a:lnTo>
                  <a:pt x="8" y="60"/>
                </a:lnTo>
                <a:lnTo>
                  <a:pt x="10" y="76"/>
                </a:lnTo>
                <a:lnTo>
                  <a:pt x="0" y="104"/>
                </a:lnTo>
                <a:lnTo>
                  <a:pt x="10" y="132"/>
                </a:lnTo>
                <a:lnTo>
                  <a:pt x="6" y="152"/>
                </a:lnTo>
                <a:lnTo>
                  <a:pt x="10" y="196"/>
                </a:lnTo>
                <a:lnTo>
                  <a:pt x="20" y="220"/>
                </a:lnTo>
                <a:lnTo>
                  <a:pt x="24" y="244"/>
                </a:lnTo>
                <a:lnTo>
                  <a:pt x="32" y="262"/>
                </a:lnTo>
                <a:lnTo>
                  <a:pt x="144" y="262"/>
                </a:lnTo>
                <a:lnTo>
                  <a:pt x="144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62" name="Freeform 17" descr="20%"/>
          <p:cNvSpPr>
            <a:spLocks noChangeAspect="1"/>
          </p:cNvSpPr>
          <p:nvPr/>
        </p:nvSpPr>
        <p:spPr bwMode="auto">
          <a:xfrm>
            <a:off x="2844960" y="3813175"/>
            <a:ext cx="238602" cy="291465"/>
          </a:xfrm>
          <a:custGeom>
            <a:avLst/>
            <a:gdLst>
              <a:gd name="T0" fmla="*/ 2147483647 w 196"/>
              <a:gd name="T1" fmla="*/ 0 h 240"/>
              <a:gd name="T2" fmla="*/ 2147483647 w 196"/>
              <a:gd name="T3" fmla="*/ 2147483647 h 240"/>
              <a:gd name="T4" fmla="*/ 2147483647 w 196"/>
              <a:gd name="T5" fmla="*/ 2147483647 h 240"/>
              <a:gd name="T6" fmla="*/ 0 w 196"/>
              <a:gd name="T7" fmla="*/ 2147483647 h 240"/>
              <a:gd name="T8" fmla="*/ 2147483647 w 196"/>
              <a:gd name="T9" fmla="*/ 2147483647 h 240"/>
              <a:gd name="T10" fmla="*/ 2147483647 w 196"/>
              <a:gd name="T11" fmla="*/ 2147483647 h 240"/>
              <a:gd name="T12" fmla="*/ 2147483647 w 196"/>
              <a:gd name="T13" fmla="*/ 2147483647 h 240"/>
              <a:gd name="T14" fmla="*/ 2147483647 w 196"/>
              <a:gd name="T15" fmla="*/ 2147483647 h 240"/>
              <a:gd name="T16" fmla="*/ 2147483647 w 196"/>
              <a:gd name="T17" fmla="*/ 2147483647 h 240"/>
              <a:gd name="T18" fmla="*/ 2147483647 w 196"/>
              <a:gd name="T19" fmla="*/ 2147483647 h 24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96"/>
              <a:gd name="T31" fmla="*/ 0 h 240"/>
              <a:gd name="T32" fmla="*/ 196 w 196"/>
              <a:gd name="T33" fmla="*/ 240 h 24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96" h="240">
                <a:moveTo>
                  <a:pt x="56" y="0"/>
                </a:moveTo>
                <a:lnTo>
                  <a:pt x="8" y="32"/>
                </a:lnTo>
                <a:lnTo>
                  <a:pt x="16" y="76"/>
                </a:lnTo>
                <a:lnTo>
                  <a:pt x="0" y="124"/>
                </a:lnTo>
                <a:lnTo>
                  <a:pt x="4" y="156"/>
                </a:lnTo>
                <a:lnTo>
                  <a:pt x="28" y="184"/>
                </a:lnTo>
                <a:lnTo>
                  <a:pt x="28" y="224"/>
                </a:lnTo>
                <a:lnTo>
                  <a:pt x="52" y="240"/>
                </a:lnTo>
                <a:lnTo>
                  <a:pt x="196" y="240"/>
                </a:lnTo>
                <a:lnTo>
                  <a:pt x="196" y="4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63" name="Freeform 18" descr="Dashed horizontal"/>
          <p:cNvSpPr>
            <a:spLocks noChangeAspect="1"/>
          </p:cNvSpPr>
          <p:nvPr/>
        </p:nvSpPr>
        <p:spPr bwMode="auto">
          <a:xfrm>
            <a:off x="2903539" y="4104640"/>
            <a:ext cx="180023" cy="68580"/>
          </a:xfrm>
          <a:custGeom>
            <a:avLst/>
            <a:gdLst>
              <a:gd name="T0" fmla="*/ 0 w 148"/>
              <a:gd name="T1" fmla="*/ 0 h 56"/>
              <a:gd name="T2" fmla="*/ 0 w 148"/>
              <a:gd name="T3" fmla="*/ 2147483647 h 56"/>
              <a:gd name="T4" fmla="*/ 2147483647 w 148"/>
              <a:gd name="T5" fmla="*/ 2147483647 h 56"/>
              <a:gd name="T6" fmla="*/ 2147483647 w 148"/>
              <a:gd name="T7" fmla="*/ 2147483647 h 56"/>
              <a:gd name="T8" fmla="*/ 0 60000 65536"/>
              <a:gd name="T9" fmla="*/ 0 60000 65536"/>
              <a:gd name="T10" fmla="*/ 0 60000 65536"/>
              <a:gd name="T11" fmla="*/ 0 60000 65536"/>
              <a:gd name="T12" fmla="*/ 0 w 148"/>
              <a:gd name="T13" fmla="*/ 0 h 56"/>
              <a:gd name="T14" fmla="*/ 148 w 148"/>
              <a:gd name="T15" fmla="*/ 56 h 5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8" h="56">
                <a:moveTo>
                  <a:pt x="0" y="0"/>
                </a:moveTo>
                <a:lnTo>
                  <a:pt x="0" y="56"/>
                </a:lnTo>
                <a:lnTo>
                  <a:pt x="148" y="56"/>
                </a:lnTo>
                <a:lnTo>
                  <a:pt x="148" y="4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64" name="Freeform 19" descr="20%"/>
          <p:cNvSpPr>
            <a:spLocks noChangeAspect="1"/>
          </p:cNvSpPr>
          <p:nvPr/>
        </p:nvSpPr>
        <p:spPr bwMode="auto">
          <a:xfrm>
            <a:off x="2907825" y="4606131"/>
            <a:ext cx="175737" cy="212884"/>
          </a:xfrm>
          <a:custGeom>
            <a:avLst/>
            <a:gdLst>
              <a:gd name="T0" fmla="*/ 2147483647 w 144"/>
              <a:gd name="T1" fmla="*/ 0 h 176"/>
              <a:gd name="T2" fmla="*/ 0 w 144"/>
              <a:gd name="T3" fmla="*/ 2147483647 h 176"/>
              <a:gd name="T4" fmla="*/ 2147483647 w 144"/>
              <a:gd name="T5" fmla="*/ 2147483647 h 176"/>
              <a:gd name="T6" fmla="*/ 0 w 144"/>
              <a:gd name="T7" fmla="*/ 2147483647 h 176"/>
              <a:gd name="T8" fmla="*/ 2147483647 w 144"/>
              <a:gd name="T9" fmla="*/ 2147483647 h 176"/>
              <a:gd name="T10" fmla="*/ 2147483647 w 144"/>
              <a:gd name="T11" fmla="*/ 2147483647 h 176"/>
              <a:gd name="T12" fmla="*/ 2147483647 w 144"/>
              <a:gd name="T13" fmla="*/ 2147483647 h 176"/>
              <a:gd name="T14" fmla="*/ 2147483647 w 144"/>
              <a:gd name="T15" fmla="*/ 2147483647 h 176"/>
              <a:gd name="T16" fmla="*/ 2147483647 w 144"/>
              <a:gd name="T17" fmla="*/ 2147483647 h 176"/>
              <a:gd name="T18" fmla="*/ 2147483647 w 144"/>
              <a:gd name="T19" fmla="*/ 2147483647 h 17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44"/>
              <a:gd name="T31" fmla="*/ 0 h 176"/>
              <a:gd name="T32" fmla="*/ 144 w 144"/>
              <a:gd name="T33" fmla="*/ 176 h 17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44" h="176">
                <a:moveTo>
                  <a:pt x="36" y="0"/>
                </a:moveTo>
                <a:lnTo>
                  <a:pt x="0" y="8"/>
                </a:lnTo>
                <a:lnTo>
                  <a:pt x="12" y="56"/>
                </a:lnTo>
                <a:lnTo>
                  <a:pt x="0" y="80"/>
                </a:lnTo>
                <a:lnTo>
                  <a:pt x="4" y="104"/>
                </a:lnTo>
                <a:lnTo>
                  <a:pt x="28" y="120"/>
                </a:lnTo>
                <a:lnTo>
                  <a:pt x="24" y="156"/>
                </a:lnTo>
                <a:lnTo>
                  <a:pt x="48" y="176"/>
                </a:lnTo>
                <a:lnTo>
                  <a:pt x="144" y="176"/>
                </a:lnTo>
                <a:lnTo>
                  <a:pt x="144" y="4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65" name="Freeform 20" descr="Dashed horizontal"/>
          <p:cNvSpPr>
            <a:spLocks noChangeAspect="1"/>
          </p:cNvSpPr>
          <p:nvPr/>
        </p:nvSpPr>
        <p:spPr bwMode="auto">
          <a:xfrm>
            <a:off x="2946402" y="4819015"/>
            <a:ext cx="137160" cy="588645"/>
          </a:xfrm>
          <a:custGeom>
            <a:avLst/>
            <a:gdLst>
              <a:gd name="T0" fmla="*/ 0 w 112"/>
              <a:gd name="T1" fmla="*/ 0 h 484"/>
              <a:gd name="T2" fmla="*/ 2147483647 w 112"/>
              <a:gd name="T3" fmla="*/ 2147483647 h 484"/>
              <a:gd name="T4" fmla="*/ 2147483647 w 112"/>
              <a:gd name="T5" fmla="*/ 2147483647 h 484"/>
              <a:gd name="T6" fmla="*/ 2147483647 w 112"/>
              <a:gd name="T7" fmla="*/ 2147483647 h 484"/>
              <a:gd name="T8" fmla="*/ 2147483647 w 112"/>
              <a:gd name="T9" fmla="*/ 2147483647 h 484"/>
              <a:gd name="T10" fmla="*/ 2147483647 w 112"/>
              <a:gd name="T11" fmla="*/ 2147483647 h 484"/>
              <a:gd name="T12" fmla="*/ 2147483647 w 112"/>
              <a:gd name="T13" fmla="*/ 2147483647 h 484"/>
              <a:gd name="T14" fmla="*/ 2147483647 w 112"/>
              <a:gd name="T15" fmla="*/ 2147483647 h 484"/>
              <a:gd name="T16" fmla="*/ 2147483647 w 112"/>
              <a:gd name="T17" fmla="*/ 2147483647 h 484"/>
              <a:gd name="T18" fmla="*/ 2147483647 w 112"/>
              <a:gd name="T19" fmla="*/ 2147483647 h 484"/>
              <a:gd name="T20" fmla="*/ 2147483647 w 112"/>
              <a:gd name="T21" fmla="*/ 0 h 48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12"/>
              <a:gd name="T34" fmla="*/ 0 h 484"/>
              <a:gd name="T35" fmla="*/ 112 w 112"/>
              <a:gd name="T36" fmla="*/ 484 h 48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12" h="484">
                <a:moveTo>
                  <a:pt x="0" y="0"/>
                </a:moveTo>
                <a:lnTo>
                  <a:pt x="28" y="48"/>
                </a:lnTo>
                <a:lnTo>
                  <a:pt x="24" y="136"/>
                </a:lnTo>
                <a:lnTo>
                  <a:pt x="16" y="208"/>
                </a:lnTo>
                <a:lnTo>
                  <a:pt x="20" y="276"/>
                </a:lnTo>
                <a:lnTo>
                  <a:pt x="32" y="336"/>
                </a:lnTo>
                <a:lnTo>
                  <a:pt x="20" y="372"/>
                </a:lnTo>
                <a:lnTo>
                  <a:pt x="24" y="416"/>
                </a:lnTo>
                <a:lnTo>
                  <a:pt x="32" y="484"/>
                </a:lnTo>
                <a:lnTo>
                  <a:pt x="112" y="484"/>
                </a:lnTo>
                <a:lnTo>
                  <a:pt x="112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66" name="Freeform 21" descr="Dashed horizontal"/>
          <p:cNvSpPr>
            <a:spLocks noChangeAspect="1"/>
          </p:cNvSpPr>
          <p:nvPr/>
        </p:nvSpPr>
        <p:spPr bwMode="auto">
          <a:xfrm>
            <a:off x="4037967" y="4134644"/>
            <a:ext cx="134303" cy="80010"/>
          </a:xfrm>
          <a:custGeom>
            <a:avLst/>
            <a:gdLst>
              <a:gd name="T0" fmla="*/ 0 w 110"/>
              <a:gd name="T1" fmla="*/ 0 h 66"/>
              <a:gd name="T2" fmla="*/ 2147483647 w 110"/>
              <a:gd name="T3" fmla="*/ 2147483647 h 66"/>
              <a:gd name="T4" fmla="*/ 2147483647 w 110"/>
              <a:gd name="T5" fmla="*/ 2147483647 h 66"/>
              <a:gd name="T6" fmla="*/ 2147483647 w 110"/>
              <a:gd name="T7" fmla="*/ 2147483647 h 66"/>
              <a:gd name="T8" fmla="*/ 0 w 110"/>
              <a:gd name="T9" fmla="*/ 2147483647 h 66"/>
              <a:gd name="T10" fmla="*/ 2147483647 w 110"/>
              <a:gd name="T11" fmla="*/ 2147483647 h 66"/>
              <a:gd name="T12" fmla="*/ 2147483647 w 110"/>
              <a:gd name="T13" fmla="*/ 2147483647 h 6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0"/>
              <a:gd name="T22" fmla="*/ 0 h 66"/>
              <a:gd name="T23" fmla="*/ 110 w 110"/>
              <a:gd name="T24" fmla="*/ 66 h 6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0" h="66">
                <a:moveTo>
                  <a:pt x="0" y="0"/>
                </a:moveTo>
                <a:lnTo>
                  <a:pt x="14" y="8"/>
                </a:lnTo>
                <a:lnTo>
                  <a:pt x="18" y="28"/>
                </a:lnTo>
                <a:lnTo>
                  <a:pt x="18" y="48"/>
                </a:lnTo>
                <a:lnTo>
                  <a:pt x="0" y="66"/>
                </a:lnTo>
                <a:lnTo>
                  <a:pt x="110" y="66"/>
                </a:lnTo>
                <a:lnTo>
                  <a:pt x="110" y="2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67" name="Freeform 22" descr="20%"/>
          <p:cNvSpPr>
            <a:spLocks noChangeAspect="1"/>
          </p:cNvSpPr>
          <p:nvPr/>
        </p:nvSpPr>
        <p:spPr bwMode="auto">
          <a:xfrm>
            <a:off x="4003677" y="4216083"/>
            <a:ext cx="168593" cy="127158"/>
          </a:xfrm>
          <a:custGeom>
            <a:avLst/>
            <a:gdLst>
              <a:gd name="T0" fmla="*/ 2147483647 w 138"/>
              <a:gd name="T1" fmla="*/ 0 h 104"/>
              <a:gd name="T2" fmla="*/ 0 w 138"/>
              <a:gd name="T3" fmla="*/ 2147483647 h 104"/>
              <a:gd name="T4" fmla="*/ 2147483647 w 138"/>
              <a:gd name="T5" fmla="*/ 2147483647 h 104"/>
              <a:gd name="T6" fmla="*/ 2147483647 w 138"/>
              <a:gd name="T7" fmla="*/ 2147483647 h 104"/>
              <a:gd name="T8" fmla="*/ 0 w 138"/>
              <a:gd name="T9" fmla="*/ 2147483647 h 104"/>
              <a:gd name="T10" fmla="*/ 2147483647 w 138"/>
              <a:gd name="T11" fmla="*/ 2147483647 h 104"/>
              <a:gd name="T12" fmla="*/ 2147483647 w 138"/>
              <a:gd name="T13" fmla="*/ 2147483647 h 104"/>
              <a:gd name="T14" fmla="*/ 2147483647 w 138"/>
              <a:gd name="T15" fmla="*/ 2147483647 h 104"/>
              <a:gd name="T16" fmla="*/ 2147483647 w 138"/>
              <a:gd name="T17" fmla="*/ 2147483647 h 104"/>
              <a:gd name="T18" fmla="*/ 2147483647 w 138"/>
              <a:gd name="T19" fmla="*/ 0 h 10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38"/>
              <a:gd name="T31" fmla="*/ 0 h 104"/>
              <a:gd name="T32" fmla="*/ 138 w 138"/>
              <a:gd name="T33" fmla="*/ 104 h 10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38" h="104">
                <a:moveTo>
                  <a:pt x="26" y="0"/>
                </a:moveTo>
                <a:lnTo>
                  <a:pt x="0" y="4"/>
                </a:lnTo>
                <a:lnTo>
                  <a:pt x="2" y="22"/>
                </a:lnTo>
                <a:lnTo>
                  <a:pt x="8" y="40"/>
                </a:lnTo>
                <a:lnTo>
                  <a:pt x="0" y="52"/>
                </a:lnTo>
                <a:lnTo>
                  <a:pt x="10" y="70"/>
                </a:lnTo>
                <a:lnTo>
                  <a:pt x="4" y="84"/>
                </a:lnTo>
                <a:lnTo>
                  <a:pt x="16" y="104"/>
                </a:lnTo>
                <a:lnTo>
                  <a:pt x="138" y="104"/>
                </a:lnTo>
                <a:lnTo>
                  <a:pt x="138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68" name="Freeform 23" descr="Dashed horizontal"/>
          <p:cNvSpPr>
            <a:spLocks noChangeAspect="1"/>
          </p:cNvSpPr>
          <p:nvPr/>
        </p:nvSpPr>
        <p:spPr bwMode="auto">
          <a:xfrm>
            <a:off x="4026537" y="4340384"/>
            <a:ext cx="145733" cy="34290"/>
          </a:xfrm>
          <a:custGeom>
            <a:avLst/>
            <a:gdLst>
              <a:gd name="T0" fmla="*/ 0 w 120"/>
              <a:gd name="T1" fmla="*/ 0 h 28"/>
              <a:gd name="T2" fmla="*/ 2147483647 w 120"/>
              <a:gd name="T3" fmla="*/ 2147483647 h 28"/>
              <a:gd name="T4" fmla="*/ 2147483647 w 120"/>
              <a:gd name="T5" fmla="*/ 2147483647 h 28"/>
              <a:gd name="T6" fmla="*/ 2147483647 w 120"/>
              <a:gd name="T7" fmla="*/ 2147483647 h 28"/>
              <a:gd name="T8" fmla="*/ 2147483647 w 120"/>
              <a:gd name="T9" fmla="*/ 2147483647 h 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0"/>
              <a:gd name="T16" fmla="*/ 0 h 28"/>
              <a:gd name="T17" fmla="*/ 120 w 120"/>
              <a:gd name="T18" fmla="*/ 28 h 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0" h="28">
                <a:moveTo>
                  <a:pt x="0" y="0"/>
                </a:moveTo>
                <a:lnTo>
                  <a:pt x="14" y="10"/>
                </a:lnTo>
                <a:lnTo>
                  <a:pt x="14" y="28"/>
                </a:lnTo>
                <a:lnTo>
                  <a:pt x="120" y="28"/>
                </a:lnTo>
                <a:lnTo>
                  <a:pt x="120" y="2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69" name="Freeform 24" descr="20%"/>
          <p:cNvSpPr>
            <a:spLocks noChangeAspect="1"/>
          </p:cNvSpPr>
          <p:nvPr/>
        </p:nvSpPr>
        <p:spPr bwMode="auto">
          <a:xfrm>
            <a:off x="3999390" y="4370388"/>
            <a:ext cx="172879" cy="135731"/>
          </a:xfrm>
          <a:custGeom>
            <a:avLst/>
            <a:gdLst>
              <a:gd name="T0" fmla="*/ 2147483647 w 142"/>
              <a:gd name="T1" fmla="*/ 0 h 112"/>
              <a:gd name="T2" fmla="*/ 2147483647 w 142"/>
              <a:gd name="T3" fmla="*/ 2147483647 h 112"/>
              <a:gd name="T4" fmla="*/ 0 w 142"/>
              <a:gd name="T5" fmla="*/ 2147483647 h 112"/>
              <a:gd name="T6" fmla="*/ 2147483647 w 142"/>
              <a:gd name="T7" fmla="*/ 2147483647 h 112"/>
              <a:gd name="T8" fmla="*/ 2147483647 w 142"/>
              <a:gd name="T9" fmla="*/ 2147483647 h 112"/>
              <a:gd name="T10" fmla="*/ 2147483647 w 142"/>
              <a:gd name="T11" fmla="*/ 2147483647 h 112"/>
              <a:gd name="T12" fmla="*/ 2147483647 w 142"/>
              <a:gd name="T13" fmla="*/ 2147483647 h 112"/>
              <a:gd name="T14" fmla="*/ 2147483647 w 142"/>
              <a:gd name="T15" fmla="*/ 2147483647 h 112"/>
              <a:gd name="T16" fmla="*/ 2147483647 w 142"/>
              <a:gd name="T17" fmla="*/ 2147483647 h 112"/>
              <a:gd name="T18" fmla="*/ 2147483647 w 142"/>
              <a:gd name="T19" fmla="*/ 2147483647 h 11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42"/>
              <a:gd name="T31" fmla="*/ 0 h 112"/>
              <a:gd name="T32" fmla="*/ 142 w 142"/>
              <a:gd name="T33" fmla="*/ 112 h 11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42" h="112">
                <a:moveTo>
                  <a:pt x="34" y="0"/>
                </a:moveTo>
                <a:lnTo>
                  <a:pt x="2" y="6"/>
                </a:lnTo>
                <a:lnTo>
                  <a:pt x="0" y="28"/>
                </a:lnTo>
                <a:lnTo>
                  <a:pt x="14" y="36"/>
                </a:lnTo>
                <a:lnTo>
                  <a:pt x="14" y="62"/>
                </a:lnTo>
                <a:lnTo>
                  <a:pt x="28" y="64"/>
                </a:lnTo>
                <a:lnTo>
                  <a:pt x="32" y="90"/>
                </a:lnTo>
                <a:lnTo>
                  <a:pt x="48" y="112"/>
                </a:lnTo>
                <a:lnTo>
                  <a:pt x="142" y="112"/>
                </a:lnTo>
                <a:lnTo>
                  <a:pt x="142" y="6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70" name="Freeform 25" descr="Dashed horizontal"/>
          <p:cNvSpPr>
            <a:spLocks noChangeAspect="1"/>
          </p:cNvSpPr>
          <p:nvPr/>
        </p:nvSpPr>
        <p:spPr bwMode="auto">
          <a:xfrm>
            <a:off x="4060827" y="4503261"/>
            <a:ext cx="111443" cy="394335"/>
          </a:xfrm>
          <a:custGeom>
            <a:avLst/>
            <a:gdLst>
              <a:gd name="T0" fmla="*/ 2147483647 w 100"/>
              <a:gd name="T1" fmla="*/ 2147483647 h 324"/>
              <a:gd name="T2" fmla="*/ 2147483647 w 100"/>
              <a:gd name="T3" fmla="*/ 2147483647 h 324"/>
              <a:gd name="T4" fmla="*/ 2147483647 w 100"/>
              <a:gd name="T5" fmla="*/ 2147483647 h 324"/>
              <a:gd name="T6" fmla="*/ 2147483647 w 100"/>
              <a:gd name="T7" fmla="*/ 2147483647 h 324"/>
              <a:gd name="T8" fmla="*/ 0 w 100"/>
              <a:gd name="T9" fmla="*/ 2147483647 h 324"/>
              <a:gd name="T10" fmla="*/ 2147483647 w 100"/>
              <a:gd name="T11" fmla="*/ 2147483647 h 324"/>
              <a:gd name="T12" fmla="*/ 2147483647 w 100"/>
              <a:gd name="T13" fmla="*/ 2147483647 h 324"/>
              <a:gd name="T14" fmla="*/ 2147483647 w 100"/>
              <a:gd name="T15" fmla="*/ 2147483647 h 324"/>
              <a:gd name="T16" fmla="*/ 2147483647 w 100"/>
              <a:gd name="T17" fmla="*/ 2147483647 h 324"/>
              <a:gd name="T18" fmla="*/ 2147483647 w 100"/>
              <a:gd name="T19" fmla="*/ 2147483647 h 324"/>
              <a:gd name="T20" fmla="*/ 0 w 100"/>
              <a:gd name="T21" fmla="*/ 2147483647 h 324"/>
              <a:gd name="T22" fmla="*/ 0 w 100"/>
              <a:gd name="T23" fmla="*/ 2147483647 h 324"/>
              <a:gd name="T24" fmla="*/ 2147483647 w 100"/>
              <a:gd name="T25" fmla="*/ 2147483647 h 324"/>
              <a:gd name="T26" fmla="*/ 2147483647 w 100"/>
              <a:gd name="T27" fmla="*/ 2147483647 h 324"/>
              <a:gd name="T28" fmla="*/ 2147483647 w 100"/>
              <a:gd name="T29" fmla="*/ 2147483647 h 324"/>
              <a:gd name="T30" fmla="*/ 2147483647 w 100"/>
              <a:gd name="T31" fmla="*/ 2147483647 h 324"/>
              <a:gd name="T32" fmla="*/ 2147483647 w 100"/>
              <a:gd name="T33" fmla="*/ 0 h 32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00"/>
              <a:gd name="T52" fmla="*/ 0 h 324"/>
              <a:gd name="T53" fmla="*/ 100 w 100"/>
              <a:gd name="T54" fmla="*/ 324 h 32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00" h="324">
                <a:moveTo>
                  <a:pt x="8" y="2"/>
                </a:moveTo>
                <a:lnTo>
                  <a:pt x="14" y="22"/>
                </a:lnTo>
                <a:lnTo>
                  <a:pt x="2" y="40"/>
                </a:lnTo>
                <a:lnTo>
                  <a:pt x="4" y="66"/>
                </a:lnTo>
                <a:lnTo>
                  <a:pt x="0" y="92"/>
                </a:lnTo>
                <a:lnTo>
                  <a:pt x="12" y="114"/>
                </a:lnTo>
                <a:lnTo>
                  <a:pt x="4" y="126"/>
                </a:lnTo>
                <a:lnTo>
                  <a:pt x="12" y="146"/>
                </a:lnTo>
                <a:lnTo>
                  <a:pt x="16" y="182"/>
                </a:lnTo>
                <a:lnTo>
                  <a:pt x="16" y="204"/>
                </a:lnTo>
                <a:lnTo>
                  <a:pt x="0" y="220"/>
                </a:lnTo>
                <a:lnTo>
                  <a:pt x="0" y="232"/>
                </a:lnTo>
                <a:lnTo>
                  <a:pt x="18" y="254"/>
                </a:lnTo>
                <a:lnTo>
                  <a:pt x="16" y="278"/>
                </a:lnTo>
                <a:lnTo>
                  <a:pt x="18" y="324"/>
                </a:lnTo>
                <a:lnTo>
                  <a:pt x="100" y="324"/>
                </a:lnTo>
                <a:lnTo>
                  <a:pt x="100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71" name="Freeform 26" descr="20%"/>
          <p:cNvSpPr>
            <a:spLocks noChangeAspect="1"/>
          </p:cNvSpPr>
          <p:nvPr/>
        </p:nvSpPr>
        <p:spPr bwMode="auto">
          <a:xfrm>
            <a:off x="4040824" y="4894739"/>
            <a:ext cx="131445" cy="117157"/>
          </a:xfrm>
          <a:custGeom>
            <a:avLst/>
            <a:gdLst>
              <a:gd name="T0" fmla="*/ 2147483647 w 108"/>
              <a:gd name="T1" fmla="*/ 0 h 96"/>
              <a:gd name="T2" fmla="*/ 2147483647 w 108"/>
              <a:gd name="T3" fmla="*/ 2147483647 h 96"/>
              <a:gd name="T4" fmla="*/ 2147483647 w 108"/>
              <a:gd name="T5" fmla="*/ 2147483647 h 96"/>
              <a:gd name="T6" fmla="*/ 0 w 108"/>
              <a:gd name="T7" fmla="*/ 2147483647 h 96"/>
              <a:gd name="T8" fmla="*/ 2147483647 w 108"/>
              <a:gd name="T9" fmla="*/ 2147483647 h 96"/>
              <a:gd name="T10" fmla="*/ 2147483647 w 108"/>
              <a:gd name="T11" fmla="*/ 2147483647 h 96"/>
              <a:gd name="T12" fmla="*/ 2147483647 w 108"/>
              <a:gd name="T13" fmla="*/ 2147483647 h 96"/>
              <a:gd name="T14" fmla="*/ 2147483647 w 108"/>
              <a:gd name="T15" fmla="*/ 2147483647 h 96"/>
              <a:gd name="T16" fmla="*/ 2147483647 w 108"/>
              <a:gd name="T17" fmla="*/ 2147483647 h 96"/>
              <a:gd name="T18" fmla="*/ 2147483647 w 108"/>
              <a:gd name="T19" fmla="*/ 2147483647 h 9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08"/>
              <a:gd name="T31" fmla="*/ 0 h 96"/>
              <a:gd name="T32" fmla="*/ 108 w 108"/>
              <a:gd name="T33" fmla="*/ 96 h 9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08" h="96">
                <a:moveTo>
                  <a:pt x="28" y="0"/>
                </a:moveTo>
                <a:lnTo>
                  <a:pt x="18" y="8"/>
                </a:lnTo>
                <a:lnTo>
                  <a:pt x="14" y="22"/>
                </a:lnTo>
                <a:lnTo>
                  <a:pt x="0" y="30"/>
                </a:lnTo>
                <a:lnTo>
                  <a:pt x="10" y="46"/>
                </a:lnTo>
                <a:lnTo>
                  <a:pt x="10" y="58"/>
                </a:lnTo>
                <a:lnTo>
                  <a:pt x="2" y="68"/>
                </a:lnTo>
                <a:lnTo>
                  <a:pt x="12" y="96"/>
                </a:lnTo>
                <a:lnTo>
                  <a:pt x="108" y="96"/>
                </a:lnTo>
                <a:lnTo>
                  <a:pt x="108" y="2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72" name="Freeform 27" descr="Dashed horizontal"/>
          <p:cNvSpPr>
            <a:spLocks noChangeAspect="1"/>
          </p:cNvSpPr>
          <p:nvPr/>
        </p:nvSpPr>
        <p:spPr bwMode="auto">
          <a:xfrm>
            <a:off x="4075114" y="5013325"/>
            <a:ext cx="97155" cy="498633"/>
          </a:xfrm>
          <a:custGeom>
            <a:avLst/>
            <a:gdLst>
              <a:gd name="T0" fmla="*/ 0 w 84"/>
              <a:gd name="T1" fmla="*/ 0 h 410"/>
              <a:gd name="T2" fmla="*/ 0 w 84"/>
              <a:gd name="T3" fmla="*/ 2147483647 h 410"/>
              <a:gd name="T4" fmla="*/ 2147483647 w 84"/>
              <a:gd name="T5" fmla="*/ 2147483647 h 410"/>
              <a:gd name="T6" fmla="*/ 2147483647 w 84"/>
              <a:gd name="T7" fmla="*/ 2147483647 h 410"/>
              <a:gd name="T8" fmla="*/ 2147483647 w 84"/>
              <a:gd name="T9" fmla="*/ 2147483647 h 410"/>
              <a:gd name="T10" fmla="*/ 2147483647 w 84"/>
              <a:gd name="T11" fmla="*/ 2147483647 h 410"/>
              <a:gd name="T12" fmla="*/ 2147483647 w 84"/>
              <a:gd name="T13" fmla="*/ 2147483647 h 410"/>
              <a:gd name="T14" fmla="*/ 2147483647 w 84"/>
              <a:gd name="T15" fmla="*/ 2147483647 h 410"/>
              <a:gd name="T16" fmla="*/ 2147483647 w 84"/>
              <a:gd name="T17" fmla="*/ 2147483647 h 410"/>
              <a:gd name="T18" fmla="*/ 2147483647 w 84"/>
              <a:gd name="T19" fmla="*/ 2147483647 h 410"/>
              <a:gd name="T20" fmla="*/ 2147483647 w 84"/>
              <a:gd name="T21" fmla="*/ 2147483647 h 410"/>
              <a:gd name="T22" fmla="*/ 2147483647 w 84"/>
              <a:gd name="T23" fmla="*/ 2147483647 h 410"/>
              <a:gd name="T24" fmla="*/ 2147483647 w 84"/>
              <a:gd name="T25" fmla="*/ 2147483647 h 410"/>
              <a:gd name="T26" fmla="*/ 2147483647 w 84"/>
              <a:gd name="T27" fmla="*/ 2147483647 h 410"/>
              <a:gd name="T28" fmla="*/ 2147483647 w 84"/>
              <a:gd name="T29" fmla="*/ 2147483647 h 410"/>
              <a:gd name="T30" fmla="*/ 2147483647 w 84"/>
              <a:gd name="T31" fmla="*/ 2147483647 h 410"/>
              <a:gd name="T32" fmla="*/ 2147483647 w 84"/>
              <a:gd name="T33" fmla="*/ 2147483647 h 410"/>
              <a:gd name="T34" fmla="*/ 2147483647 w 84"/>
              <a:gd name="T35" fmla="*/ 2147483647 h 410"/>
              <a:gd name="T36" fmla="*/ 2147483647 w 84"/>
              <a:gd name="T37" fmla="*/ 2147483647 h 410"/>
              <a:gd name="T38" fmla="*/ 2147483647 w 84"/>
              <a:gd name="T39" fmla="*/ 0 h 41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84"/>
              <a:gd name="T61" fmla="*/ 0 h 410"/>
              <a:gd name="T62" fmla="*/ 84 w 84"/>
              <a:gd name="T63" fmla="*/ 410 h 41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84" h="410">
                <a:moveTo>
                  <a:pt x="0" y="0"/>
                </a:moveTo>
                <a:lnTo>
                  <a:pt x="0" y="16"/>
                </a:lnTo>
                <a:lnTo>
                  <a:pt x="14" y="30"/>
                </a:lnTo>
                <a:lnTo>
                  <a:pt x="14" y="44"/>
                </a:lnTo>
                <a:lnTo>
                  <a:pt x="6" y="70"/>
                </a:lnTo>
                <a:lnTo>
                  <a:pt x="14" y="98"/>
                </a:lnTo>
                <a:lnTo>
                  <a:pt x="14" y="116"/>
                </a:lnTo>
                <a:lnTo>
                  <a:pt x="10" y="130"/>
                </a:lnTo>
                <a:lnTo>
                  <a:pt x="18" y="158"/>
                </a:lnTo>
                <a:lnTo>
                  <a:pt x="10" y="174"/>
                </a:lnTo>
                <a:lnTo>
                  <a:pt x="18" y="198"/>
                </a:lnTo>
                <a:lnTo>
                  <a:pt x="16" y="232"/>
                </a:lnTo>
                <a:lnTo>
                  <a:pt x="16" y="258"/>
                </a:lnTo>
                <a:lnTo>
                  <a:pt x="16" y="278"/>
                </a:lnTo>
                <a:lnTo>
                  <a:pt x="22" y="310"/>
                </a:lnTo>
                <a:lnTo>
                  <a:pt x="10" y="322"/>
                </a:lnTo>
                <a:lnTo>
                  <a:pt x="18" y="380"/>
                </a:lnTo>
                <a:lnTo>
                  <a:pt x="28" y="410"/>
                </a:lnTo>
                <a:lnTo>
                  <a:pt x="84" y="410"/>
                </a:lnTo>
                <a:lnTo>
                  <a:pt x="84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73" name="Freeform 28" descr="20%"/>
          <p:cNvSpPr>
            <a:spLocks noChangeAspect="1"/>
          </p:cNvSpPr>
          <p:nvPr/>
        </p:nvSpPr>
        <p:spPr bwMode="auto">
          <a:xfrm>
            <a:off x="4082257" y="5509101"/>
            <a:ext cx="90012" cy="57150"/>
          </a:xfrm>
          <a:custGeom>
            <a:avLst/>
            <a:gdLst>
              <a:gd name="T0" fmla="*/ 2147483647 w 74"/>
              <a:gd name="T1" fmla="*/ 0 h 46"/>
              <a:gd name="T2" fmla="*/ 0 w 74"/>
              <a:gd name="T3" fmla="*/ 2147483647 h 46"/>
              <a:gd name="T4" fmla="*/ 2147483647 w 74"/>
              <a:gd name="T5" fmla="*/ 2147483647 h 46"/>
              <a:gd name="T6" fmla="*/ 2147483647 w 74"/>
              <a:gd name="T7" fmla="*/ 2147483647 h 46"/>
              <a:gd name="T8" fmla="*/ 2147483647 w 74"/>
              <a:gd name="T9" fmla="*/ 2147483647 h 46"/>
              <a:gd name="T10" fmla="*/ 2147483647 w 74"/>
              <a:gd name="T11" fmla="*/ 2147483647 h 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4"/>
              <a:gd name="T19" fmla="*/ 0 h 46"/>
              <a:gd name="T20" fmla="*/ 74 w 74"/>
              <a:gd name="T21" fmla="*/ 46 h 4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4" h="46">
                <a:moveTo>
                  <a:pt x="18" y="0"/>
                </a:moveTo>
                <a:lnTo>
                  <a:pt x="0" y="6"/>
                </a:lnTo>
                <a:lnTo>
                  <a:pt x="2" y="32"/>
                </a:lnTo>
                <a:lnTo>
                  <a:pt x="2" y="46"/>
                </a:lnTo>
                <a:lnTo>
                  <a:pt x="74" y="46"/>
                </a:lnTo>
                <a:lnTo>
                  <a:pt x="74" y="2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74" name="Freeform 29" descr="Dashed horizontal"/>
          <p:cNvSpPr>
            <a:spLocks noChangeAspect="1"/>
          </p:cNvSpPr>
          <p:nvPr/>
        </p:nvSpPr>
        <p:spPr bwMode="auto">
          <a:xfrm>
            <a:off x="4086544" y="5566251"/>
            <a:ext cx="85725" cy="154305"/>
          </a:xfrm>
          <a:custGeom>
            <a:avLst/>
            <a:gdLst>
              <a:gd name="T0" fmla="*/ 0 w 70"/>
              <a:gd name="T1" fmla="*/ 2147483647 h 128"/>
              <a:gd name="T2" fmla="*/ 2147483647 w 70"/>
              <a:gd name="T3" fmla="*/ 2147483647 h 128"/>
              <a:gd name="T4" fmla="*/ 2147483647 w 70"/>
              <a:gd name="T5" fmla="*/ 2147483647 h 128"/>
              <a:gd name="T6" fmla="*/ 2147483647 w 70"/>
              <a:gd name="T7" fmla="*/ 2147483647 h 128"/>
              <a:gd name="T8" fmla="*/ 2147483647 w 70"/>
              <a:gd name="T9" fmla="*/ 2147483647 h 128"/>
              <a:gd name="T10" fmla="*/ 2147483647 w 70"/>
              <a:gd name="T11" fmla="*/ 2147483647 h 128"/>
              <a:gd name="T12" fmla="*/ 2147483647 w 70"/>
              <a:gd name="T13" fmla="*/ 2147483647 h 128"/>
              <a:gd name="T14" fmla="*/ 2147483647 w 70"/>
              <a:gd name="T15" fmla="*/ 2147483647 h 128"/>
              <a:gd name="T16" fmla="*/ 2147483647 w 70"/>
              <a:gd name="T17" fmla="*/ 0 h 12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70"/>
              <a:gd name="T28" fmla="*/ 0 h 128"/>
              <a:gd name="T29" fmla="*/ 70 w 70"/>
              <a:gd name="T30" fmla="*/ 128 h 12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70" h="128">
                <a:moveTo>
                  <a:pt x="0" y="4"/>
                </a:moveTo>
                <a:lnTo>
                  <a:pt x="14" y="12"/>
                </a:lnTo>
                <a:lnTo>
                  <a:pt x="10" y="28"/>
                </a:lnTo>
                <a:lnTo>
                  <a:pt x="20" y="42"/>
                </a:lnTo>
                <a:lnTo>
                  <a:pt x="18" y="68"/>
                </a:lnTo>
                <a:lnTo>
                  <a:pt x="16" y="102"/>
                </a:lnTo>
                <a:lnTo>
                  <a:pt x="16" y="128"/>
                </a:lnTo>
                <a:lnTo>
                  <a:pt x="70" y="128"/>
                </a:lnTo>
                <a:lnTo>
                  <a:pt x="70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75" name="Freeform 30" descr="20%"/>
          <p:cNvSpPr>
            <a:spLocks noChangeAspect="1"/>
          </p:cNvSpPr>
          <p:nvPr/>
        </p:nvSpPr>
        <p:spPr bwMode="auto">
          <a:xfrm>
            <a:off x="2864962" y="4177506"/>
            <a:ext cx="222885" cy="214312"/>
          </a:xfrm>
          <a:custGeom>
            <a:avLst/>
            <a:gdLst>
              <a:gd name="T0" fmla="*/ 2147483647 w 184"/>
              <a:gd name="T1" fmla="*/ 0 h 176"/>
              <a:gd name="T2" fmla="*/ 0 w 184"/>
              <a:gd name="T3" fmla="*/ 2147483647 h 176"/>
              <a:gd name="T4" fmla="*/ 0 w 184"/>
              <a:gd name="T5" fmla="*/ 2147483647 h 176"/>
              <a:gd name="T6" fmla="*/ 2147483647 w 184"/>
              <a:gd name="T7" fmla="*/ 2147483647 h 176"/>
              <a:gd name="T8" fmla="*/ 2147483647 w 184"/>
              <a:gd name="T9" fmla="*/ 2147483647 h 176"/>
              <a:gd name="T10" fmla="*/ 2147483647 w 184"/>
              <a:gd name="T11" fmla="*/ 2147483647 h 176"/>
              <a:gd name="T12" fmla="*/ 2147483647 w 184"/>
              <a:gd name="T13" fmla="*/ 2147483647 h 176"/>
              <a:gd name="T14" fmla="*/ 2147483647 w 184"/>
              <a:gd name="T15" fmla="*/ 2147483647 h 176"/>
              <a:gd name="T16" fmla="*/ 2147483647 w 184"/>
              <a:gd name="T17" fmla="*/ 2147483647 h 17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84"/>
              <a:gd name="T28" fmla="*/ 0 h 176"/>
              <a:gd name="T29" fmla="*/ 184 w 184"/>
              <a:gd name="T30" fmla="*/ 176 h 17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84" h="176">
                <a:moveTo>
                  <a:pt x="32" y="0"/>
                </a:moveTo>
                <a:lnTo>
                  <a:pt x="0" y="20"/>
                </a:lnTo>
                <a:lnTo>
                  <a:pt x="0" y="56"/>
                </a:lnTo>
                <a:lnTo>
                  <a:pt x="24" y="104"/>
                </a:lnTo>
                <a:lnTo>
                  <a:pt x="52" y="96"/>
                </a:lnTo>
                <a:lnTo>
                  <a:pt x="56" y="144"/>
                </a:lnTo>
                <a:lnTo>
                  <a:pt x="76" y="172"/>
                </a:lnTo>
                <a:lnTo>
                  <a:pt x="184" y="176"/>
                </a:lnTo>
                <a:lnTo>
                  <a:pt x="184" y="4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76" name="Freeform 31" descr="Dashed horizontal"/>
          <p:cNvSpPr>
            <a:spLocks noChangeAspect="1"/>
          </p:cNvSpPr>
          <p:nvPr/>
        </p:nvSpPr>
        <p:spPr bwMode="auto">
          <a:xfrm>
            <a:off x="2962117" y="4386104"/>
            <a:ext cx="125730" cy="224314"/>
          </a:xfrm>
          <a:custGeom>
            <a:avLst/>
            <a:gdLst>
              <a:gd name="T0" fmla="*/ 2147483647 w 104"/>
              <a:gd name="T1" fmla="*/ 2147483647 h 188"/>
              <a:gd name="T2" fmla="*/ 2147483647 w 104"/>
              <a:gd name="T3" fmla="*/ 2147483647 h 188"/>
              <a:gd name="T4" fmla="*/ 2147483647 w 104"/>
              <a:gd name="T5" fmla="*/ 2147483647 h 188"/>
              <a:gd name="T6" fmla="*/ 2147483647 w 104"/>
              <a:gd name="T7" fmla="*/ 2147483647 h 188"/>
              <a:gd name="T8" fmla="*/ 0 w 104"/>
              <a:gd name="T9" fmla="*/ 2147483647 h 188"/>
              <a:gd name="T10" fmla="*/ 2147483647 w 104"/>
              <a:gd name="T11" fmla="*/ 2147483647 h 188"/>
              <a:gd name="T12" fmla="*/ 2147483647 w 104"/>
              <a:gd name="T13" fmla="*/ 0 h 18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4"/>
              <a:gd name="T22" fmla="*/ 0 h 188"/>
              <a:gd name="T23" fmla="*/ 104 w 104"/>
              <a:gd name="T24" fmla="*/ 188 h 18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4" h="188">
                <a:moveTo>
                  <a:pt x="4" y="12"/>
                </a:moveTo>
                <a:lnTo>
                  <a:pt x="12" y="56"/>
                </a:lnTo>
                <a:lnTo>
                  <a:pt x="20" y="100"/>
                </a:lnTo>
                <a:lnTo>
                  <a:pt x="8" y="144"/>
                </a:lnTo>
                <a:lnTo>
                  <a:pt x="0" y="188"/>
                </a:lnTo>
                <a:lnTo>
                  <a:pt x="104" y="188"/>
                </a:lnTo>
                <a:lnTo>
                  <a:pt x="104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77" name="Freeform 32" descr="20%"/>
          <p:cNvSpPr>
            <a:spLocks noChangeAspect="1"/>
          </p:cNvSpPr>
          <p:nvPr/>
        </p:nvSpPr>
        <p:spPr bwMode="auto">
          <a:xfrm>
            <a:off x="2966404" y="5404803"/>
            <a:ext cx="118586" cy="55721"/>
          </a:xfrm>
          <a:custGeom>
            <a:avLst/>
            <a:gdLst>
              <a:gd name="T0" fmla="*/ 2147483647 w 98"/>
              <a:gd name="T1" fmla="*/ 0 h 46"/>
              <a:gd name="T2" fmla="*/ 0 w 98"/>
              <a:gd name="T3" fmla="*/ 0 h 46"/>
              <a:gd name="T4" fmla="*/ 0 w 98"/>
              <a:gd name="T5" fmla="*/ 2147483647 h 46"/>
              <a:gd name="T6" fmla="*/ 2147483647 w 98"/>
              <a:gd name="T7" fmla="*/ 2147483647 h 46"/>
              <a:gd name="T8" fmla="*/ 2147483647 w 98"/>
              <a:gd name="T9" fmla="*/ 2147483647 h 46"/>
              <a:gd name="T10" fmla="*/ 2147483647 w 98"/>
              <a:gd name="T11" fmla="*/ 2147483647 h 46"/>
              <a:gd name="T12" fmla="*/ 2147483647 w 98"/>
              <a:gd name="T13" fmla="*/ 2147483647 h 4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8"/>
              <a:gd name="T22" fmla="*/ 0 h 46"/>
              <a:gd name="T23" fmla="*/ 98 w 98"/>
              <a:gd name="T24" fmla="*/ 46 h 4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8" h="46">
                <a:moveTo>
                  <a:pt x="14" y="0"/>
                </a:moveTo>
                <a:lnTo>
                  <a:pt x="0" y="0"/>
                </a:lnTo>
                <a:lnTo>
                  <a:pt x="0" y="16"/>
                </a:lnTo>
                <a:lnTo>
                  <a:pt x="6" y="26"/>
                </a:lnTo>
                <a:lnTo>
                  <a:pt x="6" y="46"/>
                </a:lnTo>
                <a:lnTo>
                  <a:pt x="98" y="46"/>
                </a:lnTo>
                <a:lnTo>
                  <a:pt x="98" y="2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78" name="Freeform 33" descr="20%"/>
          <p:cNvSpPr>
            <a:spLocks noChangeAspect="1"/>
          </p:cNvSpPr>
          <p:nvPr/>
        </p:nvSpPr>
        <p:spPr bwMode="auto">
          <a:xfrm>
            <a:off x="2983549" y="5460524"/>
            <a:ext cx="100013" cy="258604"/>
          </a:xfrm>
          <a:custGeom>
            <a:avLst/>
            <a:gdLst>
              <a:gd name="T0" fmla="*/ 0 w 82"/>
              <a:gd name="T1" fmla="*/ 0 h 212"/>
              <a:gd name="T2" fmla="*/ 2147483647 w 82"/>
              <a:gd name="T3" fmla="*/ 2147483647 h 212"/>
              <a:gd name="T4" fmla="*/ 2147483647 w 82"/>
              <a:gd name="T5" fmla="*/ 2147483647 h 212"/>
              <a:gd name="T6" fmla="*/ 2147483647 w 82"/>
              <a:gd name="T7" fmla="*/ 2147483647 h 212"/>
              <a:gd name="T8" fmla="*/ 2147483647 w 82"/>
              <a:gd name="T9" fmla="*/ 2147483647 h 212"/>
              <a:gd name="T10" fmla="*/ 2147483647 w 82"/>
              <a:gd name="T11" fmla="*/ 2147483647 h 212"/>
              <a:gd name="T12" fmla="*/ 2147483647 w 82"/>
              <a:gd name="T13" fmla="*/ 2147483647 h 212"/>
              <a:gd name="T14" fmla="*/ 2147483647 w 82"/>
              <a:gd name="T15" fmla="*/ 2147483647 h 212"/>
              <a:gd name="T16" fmla="*/ 2147483647 w 82"/>
              <a:gd name="T17" fmla="*/ 2147483647 h 212"/>
              <a:gd name="T18" fmla="*/ 2147483647 w 82"/>
              <a:gd name="T19" fmla="*/ 2147483647 h 212"/>
              <a:gd name="T20" fmla="*/ 2147483647 w 82"/>
              <a:gd name="T21" fmla="*/ 0 h 21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82"/>
              <a:gd name="T34" fmla="*/ 0 h 212"/>
              <a:gd name="T35" fmla="*/ 82 w 82"/>
              <a:gd name="T36" fmla="*/ 212 h 21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82" h="212">
                <a:moveTo>
                  <a:pt x="0" y="0"/>
                </a:moveTo>
                <a:lnTo>
                  <a:pt x="12" y="24"/>
                </a:lnTo>
                <a:lnTo>
                  <a:pt x="12" y="48"/>
                </a:lnTo>
                <a:lnTo>
                  <a:pt x="6" y="88"/>
                </a:lnTo>
                <a:lnTo>
                  <a:pt x="14" y="104"/>
                </a:lnTo>
                <a:lnTo>
                  <a:pt x="14" y="128"/>
                </a:lnTo>
                <a:lnTo>
                  <a:pt x="14" y="166"/>
                </a:lnTo>
                <a:lnTo>
                  <a:pt x="12" y="198"/>
                </a:lnTo>
                <a:lnTo>
                  <a:pt x="20" y="212"/>
                </a:lnTo>
                <a:lnTo>
                  <a:pt x="82" y="212"/>
                </a:lnTo>
                <a:lnTo>
                  <a:pt x="82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79" name="Freeform 34" descr="20%"/>
          <p:cNvSpPr>
            <a:spLocks noChangeAspect="1"/>
          </p:cNvSpPr>
          <p:nvPr/>
        </p:nvSpPr>
        <p:spPr bwMode="auto">
          <a:xfrm>
            <a:off x="6631147" y="3860324"/>
            <a:ext cx="157163" cy="164307"/>
          </a:xfrm>
          <a:custGeom>
            <a:avLst/>
            <a:gdLst>
              <a:gd name="T0" fmla="*/ 2147483647 w 129"/>
              <a:gd name="T1" fmla="*/ 0 h 135"/>
              <a:gd name="T2" fmla="*/ 0 w 129"/>
              <a:gd name="T3" fmla="*/ 2147483647 h 135"/>
              <a:gd name="T4" fmla="*/ 2147483647 w 129"/>
              <a:gd name="T5" fmla="*/ 2147483647 h 135"/>
              <a:gd name="T6" fmla="*/ 2147483647 w 129"/>
              <a:gd name="T7" fmla="*/ 2147483647 h 135"/>
              <a:gd name="T8" fmla="*/ 2147483647 w 129"/>
              <a:gd name="T9" fmla="*/ 2147483647 h 135"/>
              <a:gd name="T10" fmla="*/ 2147483647 w 129"/>
              <a:gd name="T11" fmla="*/ 2147483647 h 135"/>
              <a:gd name="T12" fmla="*/ 2147483647 w 129"/>
              <a:gd name="T13" fmla="*/ 2147483647 h 135"/>
              <a:gd name="T14" fmla="*/ 2147483647 w 129"/>
              <a:gd name="T15" fmla="*/ 2147483647 h 135"/>
              <a:gd name="T16" fmla="*/ 2147483647 w 129"/>
              <a:gd name="T17" fmla="*/ 2147483647 h 135"/>
              <a:gd name="T18" fmla="*/ 2147483647 w 129"/>
              <a:gd name="T19" fmla="*/ 2147483647 h 13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9"/>
              <a:gd name="T31" fmla="*/ 0 h 135"/>
              <a:gd name="T32" fmla="*/ 129 w 129"/>
              <a:gd name="T33" fmla="*/ 135 h 13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9" h="135">
                <a:moveTo>
                  <a:pt x="24" y="0"/>
                </a:moveTo>
                <a:lnTo>
                  <a:pt x="0" y="12"/>
                </a:lnTo>
                <a:lnTo>
                  <a:pt x="3" y="36"/>
                </a:lnTo>
                <a:lnTo>
                  <a:pt x="3" y="63"/>
                </a:lnTo>
                <a:lnTo>
                  <a:pt x="24" y="75"/>
                </a:lnTo>
                <a:lnTo>
                  <a:pt x="27" y="93"/>
                </a:lnTo>
                <a:lnTo>
                  <a:pt x="24" y="111"/>
                </a:lnTo>
                <a:lnTo>
                  <a:pt x="42" y="129"/>
                </a:lnTo>
                <a:lnTo>
                  <a:pt x="129" y="135"/>
                </a:lnTo>
                <a:lnTo>
                  <a:pt x="129" y="3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80" name="Freeform 35" descr="20%"/>
          <p:cNvSpPr>
            <a:spLocks noChangeAspect="1"/>
          </p:cNvSpPr>
          <p:nvPr/>
        </p:nvSpPr>
        <p:spPr bwMode="auto">
          <a:xfrm>
            <a:off x="5070952" y="3678873"/>
            <a:ext cx="255747" cy="411480"/>
          </a:xfrm>
          <a:custGeom>
            <a:avLst/>
            <a:gdLst>
              <a:gd name="T0" fmla="*/ 2147483647 w 210"/>
              <a:gd name="T1" fmla="*/ 0 h 339"/>
              <a:gd name="T2" fmla="*/ 2147483647 w 210"/>
              <a:gd name="T3" fmla="*/ 2147483647 h 339"/>
              <a:gd name="T4" fmla="*/ 2147483647 w 210"/>
              <a:gd name="T5" fmla="*/ 2147483647 h 339"/>
              <a:gd name="T6" fmla="*/ 0 w 210"/>
              <a:gd name="T7" fmla="*/ 2147483647 h 339"/>
              <a:gd name="T8" fmla="*/ 2147483647 w 210"/>
              <a:gd name="T9" fmla="*/ 2147483647 h 339"/>
              <a:gd name="T10" fmla="*/ 2147483647 w 210"/>
              <a:gd name="T11" fmla="*/ 2147483647 h 339"/>
              <a:gd name="T12" fmla="*/ 2147483647 w 210"/>
              <a:gd name="T13" fmla="*/ 2147483647 h 339"/>
              <a:gd name="T14" fmla="*/ 2147483647 w 210"/>
              <a:gd name="T15" fmla="*/ 2147483647 h 339"/>
              <a:gd name="T16" fmla="*/ 2147483647 w 210"/>
              <a:gd name="T17" fmla="*/ 2147483647 h 339"/>
              <a:gd name="T18" fmla="*/ 2147483647 w 210"/>
              <a:gd name="T19" fmla="*/ 2147483647 h 339"/>
              <a:gd name="T20" fmla="*/ 2147483647 w 210"/>
              <a:gd name="T21" fmla="*/ 2147483647 h 339"/>
              <a:gd name="T22" fmla="*/ 2147483647 w 210"/>
              <a:gd name="T23" fmla="*/ 2147483647 h 339"/>
              <a:gd name="T24" fmla="*/ 2147483647 w 210"/>
              <a:gd name="T25" fmla="*/ 2147483647 h 339"/>
              <a:gd name="T26" fmla="*/ 2147483647 w 210"/>
              <a:gd name="T27" fmla="*/ 2147483647 h 339"/>
              <a:gd name="T28" fmla="*/ 2147483647 w 210"/>
              <a:gd name="T29" fmla="*/ 2147483647 h 339"/>
              <a:gd name="T30" fmla="*/ 2147483647 w 210"/>
              <a:gd name="T31" fmla="*/ 2147483647 h 339"/>
              <a:gd name="T32" fmla="*/ 2147483647 w 210"/>
              <a:gd name="T33" fmla="*/ 2147483647 h 339"/>
              <a:gd name="T34" fmla="*/ 2147483647 w 210"/>
              <a:gd name="T35" fmla="*/ 2147483647 h 339"/>
              <a:gd name="T36" fmla="*/ 2147483647 w 210"/>
              <a:gd name="T37" fmla="*/ 2147483647 h 339"/>
              <a:gd name="T38" fmla="*/ 2147483647 w 210"/>
              <a:gd name="T39" fmla="*/ 2147483647 h 339"/>
              <a:gd name="T40" fmla="*/ 2147483647 w 210"/>
              <a:gd name="T41" fmla="*/ 2147483647 h 339"/>
              <a:gd name="T42" fmla="*/ 2147483647 w 210"/>
              <a:gd name="T43" fmla="*/ 0 h 33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210"/>
              <a:gd name="T67" fmla="*/ 0 h 339"/>
              <a:gd name="T68" fmla="*/ 210 w 210"/>
              <a:gd name="T69" fmla="*/ 339 h 339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210" h="339">
                <a:moveTo>
                  <a:pt x="105" y="0"/>
                </a:moveTo>
                <a:lnTo>
                  <a:pt x="57" y="3"/>
                </a:lnTo>
                <a:lnTo>
                  <a:pt x="3" y="18"/>
                </a:lnTo>
                <a:lnTo>
                  <a:pt x="0" y="42"/>
                </a:lnTo>
                <a:lnTo>
                  <a:pt x="18" y="57"/>
                </a:lnTo>
                <a:lnTo>
                  <a:pt x="51" y="63"/>
                </a:lnTo>
                <a:lnTo>
                  <a:pt x="84" y="78"/>
                </a:lnTo>
                <a:lnTo>
                  <a:pt x="66" y="102"/>
                </a:lnTo>
                <a:lnTo>
                  <a:pt x="51" y="117"/>
                </a:lnTo>
                <a:lnTo>
                  <a:pt x="36" y="129"/>
                </a:lnTo>
                <a:lnTo>
                  <a:pt x="66" y="165"/>
                </a:lnTo>
                <a:lnTo>
                  <a:pt x="27" y="165"/>
                </a:lnTo>
                <a:lnTo>
                  <a:pt x="24" y="195"/>
                </a:lnTo>
                <a:lnTo>
                  <a:pt x="24" y="219"/>
                </a:lnTo>
                <a:lnTo>
                  <a:pt x="33" y="237"/>
                </a:lnTo>
                <a:lnTo>
                  <a:pt x="42" y="264"/>
                </a:lnTo>
                <a:lnTo>
                  <a:pt x="9" y="264"/>
                </a:lnTo>
                <a:lnTo>
                  <a:pt x="24" y="285"/>
                </a:lnTo>
                <a:lnTo>
                  <a:pt x="30" y="315"/>
                </a:lnTo>
                <a:lnTo>
                  <a:pt x="27" y="339"/>
                </a:lnTo>
                <a:lnTo>
                  <a:pt x="210" y="339"/>
                </a:lnTo>
                <a:lnTo>
                  <a:pt x="210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81" name="Freeform 36" descr="Dashed horizontal"/>
          <p:cNvSpPr>
            <a:spLocks noChangeAspect="1"/>
          </p:cNvSpPr>
          <p:nvPr/>
        </p:nvSpPr>
        <p:spPr bwMode="auto">
          <a:xfrm>
            <a:off x="5155249" y="4083209"/>
            <a:ext cx="171450" cy="117157"/>
          </a:xfrm>
          <a:custGeom>
            <a:avLst/>
            <a:gdLst>
              <a:gd name="T0" fmla="*/ 0 w 141"/>
              <a:gd name="T1" fmla="*/ 0 h 96"/>
              <a:gd name="T2" fmla="*/ 2147483647 w 141"/>
              <a:gd name="T3" fmla="*/ 2147483647 h 96"/>
              <a:gd name="T4" fmla="*/ 2147483647 w 141"/>
              <a:gd name="T5" fmla="*/ 2147483647 h 96"/>
              <a:gd name="T6" fmla="*/ 2147483647 w 141"/>
              <a:gd name="T7" fmla="*/ 2147483647 h 96"/>
              <a:gd name="T8" fmla="*/ 2147483647 w 141"/>
              <a:gd name="T9" fmla="*/ 2147483647 h 96"/>
              <a:gd name="T10" fmla="*/ 2147483647 w 141"/>
              <a:gd name="T11" fmla="*/ 2147483647 h 96"/>
              <a:gd name="T12" fmla="*/ 2147483647 w 141"/>
              <a:gd name="T13" fmla="*/ 2147483647 h 9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1"/>
              <a:gd name="T22" fmla="*/ 0 h 96"/>
              <a:gd name="T23" fmla="*/ 141 w 141"/>
              <a:gd name="T24" fmla="*/ 96 h 9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1" h="96">
                <a:moveTo>
                  <a:pt x="0" y="0"/>
                </a:moveTo>
                <a:lnTo>
                  <a:pt x="3" y="24"/>
                </a:lnTo>
                <a:lnTo>
                  <a:pt x="24" y="42"/>
                </a:lnTo>
                <a:lnTo>
                  <a:pt x="51" y="66"/>
                </a:lnTo>
                <a:lnTo>
                  <a:pt x="48" y="96"/>
                </a:lnTo>
                <a:lnTo>
                  <a:pt x="141" y="96"/>
                </a:lnTo>
                <a:lnTo>
                  <a:pt x="141" y="6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82" name="Freeform 37" descr="20%"/>
          <p:cNvSpPr>
            <a:spLocks noChangeAspect="1"/>
          </p:cNvSpPr>
          <p:nvPr/>
        </p:nvSpPr>
        <p:spPr bwMode="auto">
          <a:xfrm>
            <a:off x="5110957" y="4196080"/>
            <a:ext cx="215742" cy="101441"/>
          </a:xfrm>
          <a:custGeom>
            <a:avLst/>
            <a:gdLst>
              <a:gd name="T0" fmla="*/ 2147483647 w 177"/>
              <a:gd name="T1" fmla="*/ 0 h 84"/>
              <a:gd name="T2" fmla="*/ 2147483647 w 177"/>
              <a:gd name="T3" fmla="*/ 2147483647 h 84"/>
              <a:gd name="T4" fmla="*/ 0 w 177"/>
              <a:gd name="T5" fmla="*/ 2147483647 h 84"/>
              <a:gd name="T6" fmla="*/ 2147483647 w 177"/>
              <a:gd name="T7" fmla="*/ 2147483647 h 84"/>
              <a:gd name="T8" fmla="*/ 2147483647 w 177"/>
              <a:gd name="T9" fmla="*/ 2147483647 h 84"/>
              <a:gd name="T10" fmla="*/ 2147483647 w 177"/>
              <a:gd name="T11" fmla="*/ 2147483647 h 84"/>
              <a:gd name="T12" fmla="*/ 2147483647 w 177"/>
              <a:gd name="T13" fmla="*/ 2147483647 h 8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7"/>
              <a:gd name="T22" fmla="*/ 0 h 84"/>
              <a:gd name="T23" fmla="*/ 177 w 177"/>
              <a:gd name="T24" fmla="*/ 84 h 8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7" h="84">
                <a:moveTo>
                  <a:pt x="78" y="0"/>
                </a:moveTo>
                <a:lnTo>
                  <a:pt x="42" y="6"/>
                </a:lnTo>
                <a:lnTo>
                  <a:pt x="0" y="36"/>
                </a:lnTo>
                <a:lnTo>
                  <a:pt x="54" y="48"/>
                </a:lnTo>
                <a:lnTo>
                  <a:pt x="45" y="84"/>
                </a:lnTo>
                <a:lnTo>
                  <a:pt x="177" y="84"/>
                </a:lnTo>
                <a:lnTo>
                  <a:pt x="177" y="3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83" name="Freeform 38" descr="Dashed horizontal"/>
          <p:cNvSpPr>
            <a:spLocks noChangeAspect="1"/>
          </p:cNvSpPr>
          <p:nvPr/>
        </p:nvSpPr>
        <p:spPr bwMode="auto">
          <a:xfrm>
            <a:off x="5195254" y="4294664"/>
            <a:ext cx="131445" cy="65722"/>
          </a:xfrm>
          <a:custGeom>
            <a:avLst/>
            <a:gdLst>
              <a:gd name="T0" fmla="*/ 0 w 108"/>
              <a:gd name="T1" fmla="*/ 0 h 54"/>
              <a:gd name="T2" fmla="*/ 2147483647 w 108"/>
              <a:gd name="T3" fmla="*/ 2147483647 h 54"/>
              <a:gd name="T4" fmla="*/ 2147483647 w 108"/>
              <a:gd name="T5" fmla="*/ 2147483647 h 54"/>
              <a:gd name="T6" fmla="*/ 2147483647 w 108"/>
              <a:gd name="T7" fmla="*/ 2147483647 h 54"/>
              <a:gd name="T8" fmla="*/ 2147483647 w 108"/>
              <a:gd name="T9" fmla="*/ 0 h 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8"/>
              <a:gd name="T16" fmla="*/ 0 h 54"/>
              <a:gd name="T17" fmla="*/ 108 w 108"/>
              <a:gd name="T18" fmla="*/ 54 h 5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8" h="54">
                <a:moveTo>
                  <a:pt x="0" y="0"/>
                </a:moveTo>
                <a:lnTo>
                  <a:pt x="3" y="30"/>
                </a:lnTo>
                <a:lnTo>
                  <a:pt x="12" y="54"/>
                </a:lnTo>
                <a:lnTo>
                  <a:pt x="105" y="54"/>
                </a:lnTo>
                <a:lnTo>
                  <a:pt x="108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84" name="Freeform 39" descr="20%"/>
          <p:cNvSpPr>
            <a:spLocks noChangeAspect="1"/>
          </p:cNvSpPr>
          <p:nvPr/>
        </p:nvSpPr>
        <p:spPr bwMode="auto">
          <a:xfrm>
            <a:off x="5103814" y="4356100"/>
            <a:ext cx="222885" cy="117157"/>
          </a:xfrm>
          <a:custGeom>
            <a:avLst/>
            <a:gdLst>
              <a:gd name="T0" fmla="*/ 2147483647 w 183"/>
              <a:gd name="T1" fmla="*/ 0 h 105"/>
              <a:gd name="T2" fmla="*/ 2147483647 w 183"/>
              <a:gd name="T3" fmla="*/ 2147483647 h 105"/>
              <a:gd name="T4" fmla="*/ 0 w 183"/>
              <a:gd name="T5" fmla="*/ 2147483647 h 105"/>
              <a:gd name="T6" fmla="*/ 2147483647 w 183"/>
              <a:gd name="T7" fmla="*/ 2147483647 h 105"/>
              <a:gd name="T8" fmla="*/ 2147483647 w 183"/>
              <a:gd name="T9" fmla="*/ 2147483647 h 105"/>
              <a:gd name="T10" fmla="*/ 2147483647 w 183"/>
              <a:gd name="T11" fmla="*/ 2147483647 h 105"/>
              <a:gd name="T12" fmla="*/ 2147483647 w 183"/>
              <a:gd name="T13" fmla="*/ 2147483647 h 105"/>
              <a:gd name="T14" fmla="*/ 2147483647 w 183"/>
              <a:gd name="T15" fmla="*/ 2147483647 h 105"/>
              <a:gd name="T16" fmla="*/ 2147483647 w 183"/>
              <a:gd name="T17" fmla="*/ 2147483647 h 105"/>
              <a:gd name="T18" fmla="*/ 2147483647 w 183"/>
              <a:gd name="T19" fmla="*/ 2147483647 h 10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83"/>
              <a:gd name="T31" fmla="*/ 0 h 105"/>
              <a:gd name="T32" fmla="*/ 183 w 183"/>
              <a:gd name="T33" fmla="*/ 105 h 10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83" h="105">
                <a:moveTo>
                  <a:pt x="69" y="0"/>
                </a:moveTo>
                <a:lnTo>
                  <a:pt x="39" y="6"/>
                </a:lnTo>
                <a:lnTo>
                  <a:pt x="0" y="21"/>
                </a:lnTo>
                <a:lnTo>
                  <a:pt x="27" y="45"/>
                </a:lnTo>
                <a:lnTo>
                  <a:pt x="45" y="54"/>
                </a:lnTo>
                <a:lnTo>
                  <a:pt x="45" y="78"/>
                </a:lnTo>
                <a:lnTo>
                  <a:pt x="66" y="84"/>
                </a:lnTo>
                <a:lnTo>
                  <a:pt x="90" y="105"/>
                </a:lnTo>
                <a:lnTo>
                  <a:pt x="183" y="105"/>
                </a:lnTo>
                <a:lnTo>
                  <a:pt x="183" y="3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85" name="Freeform 40" descr="Dashed horizontal"/>
          <p:cNvSpPr>
            <a:spLocks noChangeAspect="1"/>
          </p:cNvSpPr>
          <p:nvPr/>
        </p:nvSpPr>
        <p:spPr bwMode="auto">
          <a:xfrm>
            <a:off x="5233830" y="4468971"/>
            <a:ext cx="95727" cy="390049"/>
          </a:xfrm>
          <a:custGeom>
            <a:avLst/>
            <a:gdLst>
              <a:gd name="T0" fmla="*/ 0 w 78"/>
              <a:gd name="T1" fmla="*/ 2147483647 h 321"/>
              <a:gd name="T2" fmla="*/ 2147483647 w 78"/>
              <a:gd name="T3" fmla="*/ 2147483647 h 321"/>
              <a:gd name="T4" fmla="*/ 2147483647 w 78"/>
              <a:gd name="T5" fmla="*/ 2147483647 h 321"/>
              <a:gd name="T6" fmla="*/ 2147483647 w 78"/>
              <a:gd name="T7" fmla="*/ 2147483647 h 321"/>
              <a:gd name="T8" fmla="*/ 2147483647 w 78"/>
              <a:gd name="T9" fmla="*/ 2147483647 h 321"/>
              <a:gd name="T10" fmla="*/ 2147483647 w 78"/>
              <a:gd name="T11" fmla="*/ 2147483647 h 321"/>
              <a:gd name="T12" fmla="*/ 2147483647 w 78"/>
              <a:gd name="T13" fmla="*/ 2147483647 h 321"/>
              <a:gd name="T14" fmla="*/ 2147483647 w 78"/>
              <a:gd name="T15" fmla="*/ 2147483647 h 321"/>
              <a:gd name="T16" fmla="*/ 2147483647 w 78"/>
              <a:gd name="T17" fmla="*/ 2147483647 h 321"/>
              <a:gd name="T18" fmla="*/ 2147483647 w 78"/>
              <a:gd name="T19" fmla="*/ 2147483647 h 321"/>
              <a:gd name="T20" fmla="*/ 2147483647 w 78"/>
              <a:gd name="T21" fmla="*/ 2147483647 h 321"/>
              <a:gd name="T22" fmla="*/ 2147483647 w 78"/>
              <a:gd name="T23" fmla="*/ 2147483647 h 321"/>
              <a:gd name="T24" fmla="*/ 2147483647 w 78"/>
              <a:gd name="T25" fmla="*/ 2147483647 h 321"/>
              <a:gd name="T26" fmla="*/ 2147483647 w 78"/>
              <a:gd name="T27" fmla="*/ 0 h 321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78"/>
              <a:gd name="T43" fmla="*/ 0 h 321"/>
              <a:gd name="T44" fmla="*/ 78 w 78"/>
              <a:gd name="T45" fmla="*/ 321 h 321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78" h="321">
                <a:moveTo>
                  <a:pt x="0" y="3"/>
                </a:moveTo>
                <a:lnTo>
                  <a:pt x="6" y="39"/>
                </a:lnTo>
                <a:lnTo>
                  <a:pt x="9" y="66"/>
                </a:lnTo>
                <a:lnTo>
                  <a:pt x="18" y="102"/>
                </a:lnTo>
                <a:lnTo>
                  <a:pt x="18" y="135"/>
                </a:lnTo>
                <a:lnTo>
                  <a:pt x="18" y="168"/>
                </a:lnTo>
                <a:lnTo>
                  <a:pt x="18" y="198"/>
                </a:lnTo>
                <a:lnTo>
                  <a:pt x="6" y="216"/>
                </a:lnTo>
                <a:lnTo>
                  <a:pt x="18" y="249"/>
                </a:lnTo>
                <a:lnTo>
                  <a:pt x="6" y="267"/>
                </a:lnTo>
                <a:lnTo>
                  <a:pt x="12" y="291"/>
                </a:lnTo>
                <a:lnTo>
                  <a:pt x="18" y="321"/>
                </a:lnTo>
                <a:lnTo>
                  <a:pt x="78" y="321"/>
                </a:lnTo>
                <a:lnTo>
                  <a:pt x="78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86" name="Freeform 41" descr="20%"/>
          <p:cNvSpPr>
            <a:spLocks noChangeAspect="1"/>
          </p:cNvSpPr>
          <p:nvPr/>
        </p:nvSpPr>
        <p:spPr bwMode="auto">
          <a:xfrm>
            <a:off x="5176680" y="4851876"/>
            <a:ext cx="150019" cy="65722"/>
          </a:xfrm>
          <a:custGeom>
            <a:avLst/>
            <a:gdLst>
              <a:gd name="T0" fmla="*/ 2147483647 w 123"/>
              <a:gd name="T1" fmla="*/ 0 h 54"/>
              <a:gd name="T2" fmla="*/ 2147483647 w 123"/>
              <a:gd name="T3" fmla="*/ 2147483647 h 54"/>
              <a:gd name="T4" fmla="*/ 0 w 123"/>
              <a:gd name="T5" fmla="*/ 2147483647 h 54"/>
              <a:gd name="T6" fmla="*/ 2147483647 w 123"/>
              <a:gd name="T7" fmla="*/ 2147483647 h 54"/>
              <a:gd name="T8" fmla="*/ 2147483647 w 123"/>
              <a:gd name="T9" fmla="*/ 2147483647 h 54"/>
              <a:gd name="T10" fmla="*/ 2147483647 w 123"/>
              <a:gd name="T11" fmla="*/ 2147483647 h 54"/>
              <a:gd name="T12" fmla="*/ 2147483647 w 123"/>
              <a:gd name="T13" fmla="*/ 2147483647 h 5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3"/>
              <a:gd name="T22" fmla="*/ 0 h 54"/>
              <a:gd name="T23" fmla="*/ 123 w 123"/>
              <a:gd name="T24" fmla="*/ 54 h 5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3" h="54">
                <a:moveTo>
                  <a:pt x="60" y="0"/>
                </a:moveTo>
                <a:lnTo>
                  <a:pt x="36" y="6"/>
                </a:lnTo>
                <a:lnTo>
                  <a:pt x="0" y="15"/>
                </a:lnTo>
                <a:lnTo>
                  <a:pt x="12" y="36"/>
                </a:lnTo>
                <a:lnTo>
                  <a:pt x="48" y="54"/>
                </a:lnTo>
                <a:lnTo>
                  <a:pt x="123" y="54"/>
                </a:lnTo>
                <a:lnTo>
                  <a:pt x="123" y="6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87" name="Freeform 42" descr="Dashed horizontal"/>
          <p:cNvSpPr>
            <a:spLocks noChangeAspect="1"/>
          </p:cNvSpPr>
          <p:nvPr/>
        </p:nvSpPr>
        <p:spPr bwMode="auto">
          <a:xfrm>
            <a:off x="5239545" y="4914741"/>
            <a:ext cx="87154" cy="805815"/>
          </a:xfrm>
          <a:custGeom>
            <a:avLst/>
            <a:gdLst>
              <a:gd name="T0" fmla="*/ 0 w 72"/>
              <a:gd name="T1" fmla="*/ 0 h 663"/>
              <a:gd name="T2" fmla="*/ 2147483647 w 72"/>
              <a:gd name="T3" fmla="*/ 2147483647 h 663"/>
              <a:gd name="T4" fmla="*/ 2147483647 w 72"/>
              <a:gd name="T5" fmla="*/ 2147483647 h 663"/>
              <a:gd name="T6" fmla="*/ 2147483647 w 72"/>
              <a:gd name="T7" fmla="*/ 2147483647 h 663"/>
              <a:gd name="T8" fmla="*/ 2147483647 w 72"/>
              <a:gd name="T9" fmla="*/ 2147483647 h 663"/>
              <a:gd name="T10" fmla="*/ 2147483647 w 72"/>
              <a:gd name="T11" fmla="*/ 2147483647 h 663"/>
              <a:gd name="T12" fmla="*/ 2147483647 w 72"/>
              <a:gd name="T13" fmla="*/ 2147483647 h 663"/>
              <a:gd name="T14" fmla="*/ 2147483647 w 72"/>
              <a:gd name="T15" fmla="*/ 2147483647 h 663"/>
              <a:gd name="T16" fmla="*/ 2147483647 w 72"/>
              <a:gd name="T17" fmla="*/ 2147483647 h 663"/>
              <a:gd name="T18" fmla="*/ 2147483647 w 72"/>
              <a:gd name="T19" fmla="*/ 2147483647 h 663"/>
              <a:gd name="T20" fmla="*/ 2147483647 w 72"/>
              <a:gd name="T21" fmla="*/ 2147483647 h 663"/>
              <a:gd name="T22" fmla="*/ 2147483647 w 72"/>
              <a:gd name="T23" fmla="*/ 2147483647 h 663"/>
              <a:gd name="T24" fmla="*/ 2147483647 w 72"/>
              <a:gd name="T25" fmla="*/ 2147483647 h 663"/>
              <a:gd name="T26" fmla="*/ 2147483647 w 72"/>
              <a:gd name="T27" fmla="*/ 2147483647 h 663"/>
              <a:gd name="T28" fmla="*/ 2147483647 w 72"/>
              <a:gd name="T29" fmla="*/ 2147483647 h 663"/>
              <a:gd name="T30" fmla="*/ 2147483647 w 72"/>
              <a:gd name="T31" fmla="*/ 2147483647 h 663"/>
              <a:gd name="T32" fmla="*/ 2147483647 w 72"/>
              <a:gd name="T33" fmla="*/ 2147483647 h 663"/>
              <a:gd name="T34" fmla="*/ 2147483647 w 72"/>
              <a:gd name="T35" fmla="*/ 2147483647 h 663"/>
              <a:gd name="T36" fmla="*/ 2147483647 w 72"/>
              <a:gd name="T37" fmla="*/ 2147483647 h 663"/>
              <a:gd name="T38" fmla="*/ 2147483647 w 72"/>
              <a:gd name="T39" fmla="*/ 2147483647 h 663"/>
              <a:gd name="T40" fmla="*/ 2147483647 w 72"/>
              <a:gd name="T41" fmla="*/ 2147483647 h 663"/>
              <a:gd name="T42" fmla="*/ 2147483647 w 72"/>
              <a:gd name="T43" fmla="*/ 2147483647 h 663"/>
              <a:gd name="T44" fmla="*/ 2147483647 w 72"/>
              <a:gd name="T45" fmla="*/ 2147483647 h 663"/>
              <a:gd name="T46" fmla="*/ 2147483647 w 72"/>
              <a:gd name="T47" fmla="*/ 2147483647 h 663"/>
              <a:gd name="T48" fmla="*/ 2147483647 w 72"/>
              <a:gd name="T49" fmla="*/ 2147483647 h 663"/>
              <a:gd name="T50" fmla="*/ 2147483647 w 72"/>
              <a:gd name="T51" fmla="*/ 2147483647 h 663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72"/>
              <a:gd name="T79" fmla="*/ 0 h 663"/>
              <a:gd name="T80" fmla="*/ 72 w 72"/>
              <a:gd name="T81" fmla="*/ 663 h 663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72" h="663">
                <a:moveTo>
                  <a:pt x="0" y="0"/>
                </a:moveTo>
                <a:lnTo>
                  <a:pt x="9" y="33"/>
                </a:lnTo>
                <a:lnTo>
                  <a:pt x="9" y="75"/>
                </a:lnTo>
                <a:lnTo>
                  <a:pt x="9" y="123"/>
                </a:lnTo>
                <a:lnTo>
                  <a:pt x="15" y="156"/>
                </a:lnTo>
                <a:lnTo>
                  <a:pt x="9" y="186"/>
                </a:lnTo>
                <a:lnTo>
                  <a:pt x="21" y="219"/>
                </a:lnTo>
                <a:lnTo>
                  <a:pt x="21" y="249"/>
                </a:lnTo>
                <a:lnTo>
                  <a:pt x="9" y="270"/>
                </a:lnTo>
                <a:lnTo>
                  <a:pt x="15" y="309"/>
                </a:lnTo>
                <a:lnTo>
                  <a:pt x="18" y="330"/>
                </a:lnTo>
                <a:lnTo>
                  <a:pt x="18" y="354"/>
                </a:lnTo>
                <a:lnTo>
                  <a:pt x="33" y="369"/>
                </a:lnTo>
                <a:lnTo>
                  <a:pt x="30" y="405"/>
                </a:lnTo>
                <a:lnTo>
                  <a:pt x="45" y="423"/>
                </a:lnTo>
                <a:lnTo>
                  <a:pt x="21" y="426"/>
                </a:lnTo>
                <a:lnTo>
                  <a:pt x="27" y="447"/>
                </a:lnTo>
                <a:lnTo>
                  <a:pt x="33" y="471"/>
                </a:lnTo>
                <a:lnTo>
                  <a:pt x="15" y="519"/>
                </a:lnTo>
                <a:lnTo>
                  <a:pt x="24" y="540"/>
                </a:lnTo>
                <a:lnTo>
                  <a:pt x="42" y="549"/>
                </a:lnTo>
                <a:lnTo>
                  <a:pt x="9" y="561"/>
                </a:lnTo>
                <a:lnTo>
                  <a:pt x="24" y="618"/>
                </a:lnTo>
                <a:lnTo>
                  <a:pt x="30" y="663"/>
                </a:lnTo>
                <a:lnTo>
                  <a:pt x="72" y="663"/>
                </a:lnTo>
                <a:lnTo>
                  <a:pt x="72" y="3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88" name="Freeform 43" descr="Dashed horizontal"/>
          <p:cNvSpPr>
            <a:spLocks noChangeAspect="1"/>
          </p:cNvSpPr>
          <p:nvPr/>
        </p:nvSpPr>
        <p:spPr bwMode="auto">
          <a:xfrm>
            <a:off x="6686869" y="4020344"/>
            <a:ext cx="98583" cy="175737"/>
          </a:xfrm>
          <a:custGeom>
            <a:avLst/>
            <a:gdLst>
              <a:gd name="T0" fmla="*/ 0 w 81"/>
              <a:gd name="T1" fmla="*/ 0 h 144"/>
              <a:gd name="T2" fmla="*/ 2147483647 w 81"/>
              <a:gd name="T3" fmla="*/ 2147483647 h 144"/>
              <a:gd name="T4" fmla="*/ 2147483647 w 81"/>
              <a:gd name="T5" fmla="*/ 2147483647 h 144"/>
              <a:gd name="T6" fmla="*/ 2147483647 w 81"/>
              <a:gd name="T7" fmla="*/ 2147483647 h 144"/>
              <a:gd name="T8" fmla="*/ 2147483647 w 81"/>
              <a:gd name="T9" fmla="*/ 2147483647 h 144"/>
              <a:gd name="T10" fmla="*/ 2147483647 w 81"/>
              <a:gd name="T11" fmla="*/ 2147483647 h 144"/>
              <a:gd name="T12" fmla="*/ 2147483647 w 81"/>
              <a:gd name="T13" fmla="*/ 2147483647 h 144"/>
              <a:gd name="T14" fmla="*/ 2147483647 w 81"/>
              <a:gd name="T15" fmla="*/ 2147483647 h 144"/>
              <a:gd name="T16" fmla="*/ 2147483647 w 81"/>
              <a:gd name="T17" fmla="*/ 2147483647 h 14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81"/>
              <a:gd name="T28" fmla="*/ 0 h 144"/>
              <a:gd name="T29" fmla="*/ 81 w 81"/>
              <a:gd name="T30" fmla="*/ 144 h 14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81" h="144">
                <a:moveTo>
                  <a:pt x="0" y="0"/>
                </a:moveTo>
                <a:lnTo>
                  <a:pt x="12" y="18"/>
                </a:lnTo>
                <a:lnTo>
                  <a:pt x="12" y="39"/>
                </a:lnTo>
                <a:lnTo>
                  <a:pt x="15" y="69"/>
                </a:lnTo>
                <a:lnTo>
                  <a:pt x="18" y="99"/>
                </a:lnTo>
                <a:lnTo>
                  <a:pt x="24" y="123"/>
                </a:lnTo>
                <a:lnTo>
                  <a:pt x="24" y="144"/>
                </a:lnTo>
                <a:lnTo>
                  <a:pt x="81" y="144"/>
                </a:lnTo>
                <a:lnTo>
                  <a:pt x="81" y="3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89" name="Freeform 44" descr="20%"/>
          <p:cNvSpPr>
            <a:spLocks noChangeAspect="1"/>
          </p:cNvSpPr>
          <p:nvPr/>
        </p:nvSpPr>
        <p:spPr bwMode="auto">
          <a:xfrm>
            <a:off x="6692584" y="4194651"/>
            <a:ext cx="97155" cy="44292"/>
          </a:xfrm>
          <a:custGeom>
            <a:avLst/>
            <a:gdLst>
              <a:gd name="T0" fmla="*/ 2147483647 w 80"/>
              <a:gd name="T1" fmla="*/ 0 h 36"/>
              <a:gd name="T2" fmla="*/ 2147483647 w 80"/>
              <a:gd name="T3" fmla="*/ 2147483647 h 36"/>
              <a:gd name="T4" fmla="*/ 0 w 80"/>
              <a:gd name="T5" fmla="*/ 2147483647 h 36"/>
              <a:gd name="T6" fmla="*/ 2147483647 w 80"/>
              <a:gd name="T7" fmla="*/ 2147483647 h 36"/>
              <a:gd name="T8" fmla="*/ 2147483647 w 80"/>
              <a:gd name="T9" fmla="*/ 0 h 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0"/>
              <a:gd name="T16" fmla="*/ 0 h 36"/>
              <a:gd name="T17" fmla="*/ 80 w 80"/>
              <a:gd name="T18" fmla="*/ 36 h 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0" h="36">
                <a:moveTo>
                  <a:pt x="18" y="0"/>
                </a:moveTo>
                <a:lnTo>
                  <a:pt x="8" y="8"/>
                </a:lnTo>
                <a:lnTo>
                  <a:pt x="0" y="36"/>
                </a:lnTo>
                <a:lnTo>
                  <a:pt x="80" y="36"/>
                </a:lnTo>
                <a:lnTo>
                  <a:pt x="80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90" name="Freeform 45" descr="Dashed horizontal"/>
          <p:cNvSpPr>
            <a:spLocks noChangeAspect="1"/>
          </p:cNvSpPr>
          <p:nvPr/>
        </p:nvSpPr>
        <p:spPr bwMode="auto">
          <a:xfrm>
            <a:off x="6696870" y="4238943"/>
            <a:ext cx="90012" cy="125730"/>
          </a:xfrm>
          <a:custGeom>
            <a:avLst/>
            <a:gdLst>
              <a:gd name="T0" fmla="*/ 2147483647 w 74"/>
              <a:gd name="T1" fmla="*/ 2147483647 h 104"/>
              <a:gd name="T2" fmla="*/ 2147483647 w 74"/>
              <a:gd name="T3" fmla="*/ 2147483647 h 104"/>
              <a:gd name="T4" fmla="*/ 2147483647 w 74"/>
              <a:gd name="T5" fmla="*/ 2147483647 h 104"/>
              <a:gd name="T6" fmla="*/ 2147483647 w 74"/>
              <a:gd name="T7" fmla="*/ 2147483647 h 104"/>
              <a:gd name="T8" fmla="*/ 2147483647 w 74"/>
              <a:gd name="T9" fmla="*/ 2147483647 h 104"/>
              <a:gd name="T10" fmla="*/ 2147483647 w 74"/>
              <a:gd name="T11" fmla="*/ 2147483647 h 104"/>
              <a:gd name="T12" fmla="*/ 0 w 74"/>
              <a:gd name="T13" fmla="*/ 2147483647 h 104"/>
              <a:gd name="T14" fmla="*/ 2147483647 w 74"/>
              <a:gd name="T15" fmla="*/ 2147483647 h 104"/>
              <a:gd name="T16" fmla="*/ 2147483647 w 74"/>
              <a:gd name="T17" fmla="*/ 0 h 1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74"/>
              <a:gd name="T28" fmla="*/ 0 h 104"/>
              <a:gd name="T29" fmla="*/ 74 w 74"/>
              <a:gd name="T30" fmla="*/ 104 h 10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74" h="104">
                <a:moveTo>
                  <a:pt x="6" y="2"/>
                </a:moveTo>
                <a:lnTo>
                  <a:pt x="14" y="24"/>
                </a:lnTo>
                <a:lnTo>
                  <a:pt x="14" y="36"/>
                </a:lnTo>
                <a:lnTo>
                  <a:pt x="6" y="48"/>
                </a:lnTo>
                <a:lnTo>
                  <a:pt x="8" y="60"/>
                </a:lnTo>
                <a:lnTo>
                  <a:pt x="8" y="82"/>
                </a:lnTo>
                <a:lnTo>
                  <a:pt x="0" y="104"/>
                </a:lnTo>
                <a:lnTo>
                  <a:pt x="74" y="104"/>
                </a:lnTo>
                <a:lnTo>
                  <a:pt x="74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91" name="Freeform 46" descr="20%"/>
          <p:cNvSpPr>
            <a:spLocks noChangeAspect="1"/>
          </p:cNvSpPr>
          <p:nvPr/>
        </p:nvSpPr>
        <p:spPr bwMode="auto">
          <a:xfrm>
            <a:off x="6626862" y="4367530"/>
            <a:ext cx="160020" cy="117157"/>
          </a:xfrm>
          <a:custGeom>
            <a:avLst/>
            <a:gdLst>
              <a:gd name="T0" fmla="*/ 2147483647 w 132"/>
              <a:gd name="T1" fmla="*/ 0 h 96"/>
              <a:gd name="T2" fmla="*/ 2147483647 w 132"/>
              <a:gd name="T3" fmla="*/ 0 h 96"/>
              <a:gd name="T4" fmla="*/ 0 w 132"/>
              <a:gd name="T5" fmla="*/ 2147483647 h 96"/>
              <a:gd name="T6" fmla="*/ 0 w 132"/>
              <a:gd name="T7" fmla="*/ 2147483647 h 96"/>
              <a:gd name="T8" fmla="*/ 2147483647 w 132"/>
              <a:gd name="T9" fmla="*/ 2147483647 h 96"/>
              <a:gd name="T10" fmla="*/ 2147483647 w 132"/>
              <a:gd name="T11" fmla="*/ 2147483647 h 96"/>
              <a:gd name="T12" fmla="*/ 2147483647 w 132"/>
              <a:gd name="T13" fmla="*/ 2147483647 h 96"/>
              <a:gd name="T14" fmla="*/ 2147483647 w 132"/>
              <a:gd name="T15" fmla="*/ 2147483647 h 96"/>
              <a:gd name="T16" fmla="*/ 2147483647 w 132"/>
              <a:gd name="T17" fmla="*/ 2147483647 h 96"/>
              <a:gd name="T18" fmla="*/ 2147483647 w 132"/>
              <a:gd name="T19" fmla="*/ 2147483647 h 96"/>
              <a:gd name="T20" fmla="*/ 2147483647 w 132"/>
              <a:gd name="T21" fmla="*/ 0 h 9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32"/>
              <a:gd name="T34" fmla="*/ 0 h 96"/>
              <a:gd name="T35" fmla="*/ 132 w 132"/>
              <a:gd name="T36" fmla="*/ 96 h 9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32" h="96">
                <a:moveTo>
                  <a:pt x="58" y="0"/>
                </a:moveTo>
                <a:lnTo>
                  <a:pt x="24" y="0"/>
                </a:lnTo>
                <a:lnTo>
                  <a:pt x="0" y="12"/>
                </a:lnTo>
                <a:lnTo>
                  <a:pt x="0" y="24"/>
                </a:lnTo>
                <a:lnTo>
                  <a:pt x="8" y="36"/>
                </a:lnTo>
                <a:lnTo>
                  <a:pt x="30" y="42"/>
                </a:lnTo>
                <a:lnTo>
                  <a:pt x="22" y="62"/>
                </a:lnTo>
                <a:lnTo>
                  <a:pt x="40" y="82"/>
                </a:lnTo>
                <a:lnTo>
                  <a:pt x="38" y="96"/>
                </a:lnTo>
                <a:lnTo>
                  <a:pt x="132" y="96"/>
                </a:lnTo>
                <a:lnTo>
                  <a:pt x="132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92" name="Freeform 47" descr="Dashed horizontal"/>
          <p:cNvSpPr>
            <a:spLocks noChangeAspect="1"/>
          </p:cNvSpPr>
          <p:nvPr/>
        </p:nvSpPr>
        <p:spPr bwMode="auto">
          <a:xfrm>
            <a:off x="6692584" y="4481830"/>
            <a:ext cx="92868" cy="465772"/>
          </a:xfrm>
          <a:custGeom>
            <a:avLst/>
            <a:gdLst>
              <a:gd name="T0" fmla="*/ 0 w 76"/>
              <a:gd name="T1" fmla="*/ 2147483647 h 384"/>
              <a:gd name="T2" fmla="*/ 2147483647 w 76"/>
              <a:gd name="T3" fmla="*/ 2147483647 h 384"/>
              <a:gd name="T4" fmla="*/ 2147483647 w 76"/>
              <a:gd name="T5" fmla="*/ 2147483647 h 384"/>
              <a:gd name="T6" fmla="*/ 2147483647 w 76"/>
              <a:gd name="T7" fmla="*/ 2147483647 h 384"/>
              <a:gd name="T8" fmla="*/ 2147483647 w 76"/>
              <a:gd name="T9" fmla="*/ 2147483647 h 384"/>
              <a:gd name="T10" fmla="*/ 2147483647 w 76"/>
              <a:gd name="T11" fmla="*/ 2147483647 h 384"/>
              <a:gd name="T12" fmla="*/ 2147483647 w 76"/>
              <a:gd name="T13" fmla="*/ 2147483647 h 384"/>
              <a:gd name="T14" fmla="*/ 2147483647 w 76"/>
              <a:gd name="T15" fmla="*/ 2147483647 h 384"/>
              <a:gd name="T16" fmla="*/ 2147483647 w 76"/>
              <a:gd name="T17" fmla="*/ 2147483647 h 384"/>
              <a:gd name="T18" fmla="*/ 2147483647 w 76"/>
              <a:gd name="T19" fmla="*/ 2147483647 h 384"/>
              <a:gd name="T20" fmla="*/ 2147483647 w 76"/>
              <a:gd name="T21" fmla="*/ 2147483647 h 384"/>
              <a:gd name="T22" fmla="*/ 2147483647 w 76"/>
              <a:gd name="T23" fmla="*/ 2147483647 h 384"/>
              <a:gd name="T24" fmla="*/ 2147483647 w 76"/>
              <a:gd name="T25" fmla="*/ 0 h 38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76"/>
              <a:gd name="T40" fmla="*/ 0 h 384"/>
              <a:gd name="T41" fmla="*/ 76 w 76"/>
              <a:gd name="T42" fmla="*/ 384 h 384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76" h="384">
                <a:moveTo>
                  <a:pt x="0" y="2"/>
                </a:moveTo>
                <a:lnTo>
                  <a:pt x="8" y="30"/>
                </a:lnTo>
                <a:lnTo>
                  <a:pt x="26" y="70"/>
                </a:lnTo>
                <a:lnTo>
                  <a:pt x="30" y="106"/>
                </a:lnTo>
                <a:lnTo>
                  <a:pt x="28" y="142"/>
                </a:lnTo>
                <a:lnTo>
                  <a:pt x="26" y="180"/>
                </a:lnTo>
                <a:lnTo>
                  <a:pt x="26" y="212"/>
                </a:lnTo>
                <a:lnTo>
                  <a:pt x="32" y="260"/>
                </a:lnTo>
                <a:lnTo>
                  <a:pt x="24" y="298"/>
                </a:lnTo>
                <a:lnTo>
                  <a:pt x="28" y="334"/>
                </a:lnTo>
                <a:lnTo>
                  <a:pt x="28" y="384"/>
                </a:lnTo>
                <a:lnTo>
                  <a:pt x="76" y="384"/>
                </a:lnTo>
                <a:lnTo>
                  <a:pt x="76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93" name="Freeform 48" descr="20%"/>
          <p:cNvSpPr>
            <a:spLocks noChangeAspect="1"/>
          </p:cNvSpPr>
          <p:nvPr/>
        </p:nvSpPr>
        <p:spPr bwMode="auto">
          <a:xfrm>
            <a:off x="6705442" y="4947603"/>
            <a:ext cx="81439" cy="47148"/>
          </a:xfrm>
          <a:custGeom>
            <a:avLst/>
            <a:gdLst>
              <a:gd name="T0" fmla="*/ 2147483647 w 68"/>
              <a:gd name="T1" fmla="*/ 0 h 38"/>
              <a:gd name="T2" fmla="*/ 2147483647 w 68"/>
              <a:gd name="T3" fmla="*/ 2147483647 h 38"/>
              <a:gd name="T4" fmla="*/ 0 w 68"/>
              <a:gd name="T5" fmla="*/ 2147483647 h 38"/>
              <a:gd name="T6" fmla="*/ 2147483647 w 68"/>
              <a:gd name="T7" fmla="*/ 2147483647 h 38"/>
              <a:gd name="T8" fmla="*/ 2147483647 w 68"/>
              <a:gd name="T9" fmla="*/ 2147483647 h 38"/>
              <a:gd name="T10" fmla="*/ 2147483647 w 68"/>
              <a:gd name="T11" fmla="*/ 0 h 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8"/>
              <a:gd name="T19" fmla="*/ 0 h 38"/>
              <a:gd name="T20" fmla="*/ 68 w 68"/>
              <a:gd name="T21" fmla="*/ 38 h 3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8" h="38">
                <a:moveTo>
                  <a:pt x="14" y="0"/>
                </a:moveTo>
                <a:lnTo>
                  <a:pt x="2" y="4"/>
                </a:lnTo>
                <a:lnTo>
                  <a:pt x="0" y="18"/>
                </a:lnTo>
                <a:lnTo>
                  <a:pt x="4" y="34"/>
                </a:lnTo>
                <a:lnTo>
                  <a:pt x="68" y="38"/>
                </a:lnTo>
                <a:lnTo>
                  <a:pt x="68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94" name="Freeform 49" descr="Dashed horizontal"/>
          <p:cNvSpPr>
            <a:spLocks noChangeAspect="1"/>
          </p:cNvSpPr>
          <p:nvPr/>
        </p:nvSpPr>
        <p:spPr bwMode="auto">
          <a:xfrm>
            <a:off x="6721159" y="4989036"/>
            <a:ext cx="65723" cy="730092"/>
          </a:xfrm>
          <a:custGeom>
            <a:avLst/>
            <a:gdLst>
              <a:gd name="T0" fmla="*/ 0 w 54"/>
              <a:gd name="T1" fmla="*/ 2147483647 h 600"/>
              <a:gd name="T2" fmla="*/ 2147483647 w 54"/>
              <a:gd name="T3" fmla="*/ 2147483647 h 600"/>
              <a:gd name="T4" fmla="*/ 2147483647 w 54"/>
              <a:gd name="T5" fmla="*/ 2147483647 h 600"/>
              <a:gd name="T6" fmla="*/ 2147483647 w 54"/>
              <a:gd name="T7" fmla="*/ 2147483647 h 600"/>
              <a:gd name="T8" fmla="*/ 2147483647 w 54"/>
              <a:gd name="T9" fmla="*/ 2147483647 h 600"/>
              <a:gd name="T10" fmla="*/ 2147483647 w 54"/>
              <a:gd name="T11" fmla="*/ 2147483647 h 600"/>
              <a:gd name="T12" fmla="*/ 2147483647 w 54"/>
              <a:gd name="T13" fmla="*/ 2147483647 h 600"/>
              <a:gd name="T14" fmla="*/ 2147483647 w 54"/>
              <a:gd name="T15" fmla="*/ 2147483647 h 600"/>
              <a:gd name="T16" fmla="*/ 2147483647 w 54"/>
              <a:gd name="T17" fmla="*/ 2147483647 h 600"/>
              <a:gd name="T18" fmla="*/ 2147483647 w 54"/>
              <a:gd name="T19" fmla="*/ 2147483647 h 600"/>
              <a:gd name="T20" fmla="*/ 2147483647 w 54"/>
              <a:gd name="T21" fmla="*/ 2147483647 h 600"/>
              <a:gd name="T22" fmla="*/ 2147483647 w 54"/>
              <a:gd name="T23" fmla="*/ 2147483647 h 600"/>
              <a:gd name="T24" fmla="*/ 2147483647 w 54"/>
              <a:gd name="T25" fmla="*/ 2147483647 h 600"/>
              <a:gd name="T26" fmla="*/ 2147483647 w 54"/>
              <a:gd name="T27" fmla="*/ 2147483647 h 600"/>
              <a:gd name="T28" fmla="*/ 2147483647 w 54"/>
              <a:gd name="T29" fmla="*/ 2147483647 h 600"/>
              <a:gd name="T30" fmla="*/ 2147483647 w 54"/>
              <a:gd name="T31" fmla="*/ 2147483647 h 600"/>
              <a:gd name="T32" fmla="*/ 2147483647 w 54"/>
              <a:gd name="T33" fmla="*/ 2147483647 h 600"/>
              <a:gd name="T34" fmla="*/ 2147483647 w 54"/>
              <a:gd name="T35" fmla="*/ 2147483647 h 600"/>
              <a:gd name="T36" fmla="*/ 2147483647 w 54"/>
              <a:gd name="T37" fmla="*/ 2147483647 h 600"/>
              <a:gd name="T38" fmla="*/ 2147483647 w 54"/>
              <a:gd name="T39" fmla="*/ 2147483647 h 600"/>
              <a:gd name="T40" fmla="*/ 2147483647 w 54"/>
              <a:gd name="T41" fmla="*/ 2147483647 h 600"/>
              <a:gd name="T42" fmla="*/ 2147483647 w 54"/>
              <a:gd name="T43" fmla="*/ 0 h 600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54"/>
              <a:gd name="T67" fmla="*/ 0 h 600"/>
              <a:gd name="T68" fmla="*/ 54 w 54"/>
              <a:gd name="T69" fmla="*/ 600 h 600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54" h="600">
                <a:moveTo>
                  <a:pt x="0" y="4"/>
                </a:moveTo>
                <a:lnTo>
                  <a:pt x="6" y="40"/>
                </a:lnTo>
                <a:lnTo>
                  <a:pt x="8" y="66"/>
                </a:lnTo>
                <a:lnTo>
                  <a:pt x="8" y="94"/>
                </a:lnTo>
                <a:lnTo>
                  <a:pt x="16" y="122"/>
                </a:lnTo>
                <a:lnTo>
                  <a:pt x="16" y="142"/>
                </a:lnTo>
                <a:lnTo>
                  <a:pt x="12" y="174"/>
                </a:lnTo>
                <a:lnTo>
                  <a:pt x="14" y="206"/>
                </a:lnTo>
                <a:lnTo>
                  <a:pt x="16" y="248"/>
                </a:lnTo>
                <a:lnTo>
                  <a:pt x="16" y="296"/>
                </a:lnTo>
                <a:lnTo>
                  <a:pt x="20" y="356"/>
                </a:lnTo>
                <a:lnTo>
                  <a:pt x="16" y="404"/>
                </a:lnTo>
                <a:lnTo>
                  <a:pt x="12" y="434"/>
                </a:lnTo>
                <a:lnTo>
                  <a:pt x="12" y="456"/>
                </a:lnTo>
                <a:lnTo>
                  <a:pt x="18" y="478"/>
                </a:lnTo>
                <a:lnTo>
                  <a:pt x="20" y="496"/>
                </a:lnTo>
                <a:lnTo>
                  <a:pt x="18" y="520"/>
                </a:lnTo>
                <a:lnTo>
                  <a:pt x="12" y="544"/>
                </a:lnTo>
                <a:lnTo>
                  <a:pt x="8" y="564"/>
                </a:lnTo>
                <a:lnTo>
                  <a:pt x="20" y="600"/>
                </a:lnTo>
                <a:lnTo>
                  <a:pt x="54" y="600"/>
                </a:lnTo>
                <a:lnTo>
                  <a:pt x="54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95" name="Freeform 50" descr="Dashed horizontal"/>
          <p:cNvSpPr>
            <a:spLocks noChangeAspect="1"/>
          </p:cNvSpPr>
          <p:nvPr/>
        </p:nvSpPr>
        <p:spPr bwMode="auto">
          <a:xfrm>
            <a:off x="6715444" y="1764348"/>
            <a:ext cx="72866" cy="434340"/>
          </a:xfrm>
          <a:custGeom>
            <a:avLst/>
            <a:gdLst>
              <a:gd name="T0" fmla="*/ 2147483647 w 60"/>
              <a:gd name="T1" fmla="*/ 0 h 357"/>
              <a:gd name="T2" fmla="*/ 2147483647 w 60"/>
              <a:gd name="T3" fmla="*/ 2147483647 h 357"/>
              <a:gd name="T4" fmla="*/ 2147483647 w 60"/>
              <a:gd name="T5" fmla="*/ 2147483647 h 357"/>
              <a:gd name="T6" fmla="*/ 2147483647 w 60"/>
              <a:gd name="T7" fmla="*/ 2147483647 h 357"/>
              <a:gd name="T8" fmla="*/ 2147483647 w 60"/>
              <a:gd name="T9" fmla="*/ 2147483647 h 357"/>
              <a:gd name="T10" fmla="*/ 2147483647 w 60"/>
              <a:gd name="T11" fmla="*/ 2147483647 h 357"/>
              <a:gd name="T12" fmla="*/ 0 w 60"/>
              <a:gd name="T13" fmla="*/ 2147483647 h 357"/>
              <a:gd name="T14" fmla="*/ 2147483647 w 60"/>
              <a:gd name="T15" fmla="*/ 2147483647 h 357"/>
              <a:gd name="T16" fmla="*/ 2147483647 w 60"/>
              <a:gd name="T17" fmla="*/ 2147483647 h 357"/>
              <a:gd name="T18" fmla="*/ 2147483647 w 60"/>
              <a:gd name="T19" fmla="*/ 2147483647 h 357"/>
              <a:gd name="T20" fmla="*/ 2147483647 w 60"/>
              <a:gd name="T21" fmla="*/ 2147483647 h 357"/>
              <a:gd name="T22" fmla="*/ 2147483647 w 60"/>
              <a:gd name="T23" fmla="*/ 2147483647 h 35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0"/>
              <a:gd name="T37" fmla="*/ 0 h 357"/>
              <a:gd name="T38" fmla="*/ 60 w 60"/>
              <a:gd name="T39" fmla="*/ 357 h 357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0" h="357">
                <a:moveTo>
                  <a:pt x="6" y="0"/>
                </a:moveTo>
                <a:lnTo>
                  <a:pt x="15" y="72"/>
                </a:lnTo>
                <a:lnTo>
                  <a:pt x="15" y="132"/>
                </a:lnTo>
                <a:lnTo>
                  <a:pt x="12" y="192"/>
                </a:lnTo>
                <a:lnTo>
                  <a:pt x="15" y="222"/>
                </a:lnTo>
                <a:lnTo>
                  <a:pt x="12" y="255"/>
                </a:lnTo>
                <a:lnTo>
                  <a:pt x="0" y="276"/>
                </a:lnTo>
                <a:lnTo>
                  <a:pt x="9" y="300"/>
                </a:lnTo>
                <a:lnTo>
                  <a:pt x="9" y="336"/>
                </a:lnTo>
                <a:lnTo>
                  <a:pt x="3" y="357"/>
                </a:lnTo>
                <a:lnTo>
                  <a:pt x="60" y="357"/>
                </a:lnTo>
                <a:lnTo>
                  <a:pt x="60" y="3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96" name="Freeform 51" descr="20%"/>
          <p:cNvSpPr>
            <a:spLocks noChangeAspect="1"/>
          </p:cNvSpPr>
          <p:nvPr/>
        </p:nvSpPr>
        <p:spPr bwMode="auto">
          <a:xfrm>
            <a:off x="6654007" y="2198688"/>
            <a:ext cx="131445" cy="112871"/>
          </a:xfrm>
          <a:custGeom>
            <a:avLst/>
            <a:gdLst>
              <a:gd name="T0" fmla="*/ 2147483647 w 108"/>
              <a:gd name="T1" fmla="*/ 0 h 93"/>
              <a:gd name="T2" fmla="*/ 2147483647 w 108"/>
              <a:gd name="T3" fmla="*/ 2147483647 h 93"/>
              <a:gd name="T4" fmla="*/ 0 w 108"/>
              <a:gd name="T5" fmla="*/ 2147483647 h 93"/>
              <a:gd name="T6" fmla="*/ 2147483647 w 108"/>
              <a:gd name="T7" fmla="*/ 2147483647 h 93"/>
              <a:gd name="T8" fmla="*/ 2147483647 w 108"/>
              <a:gd name="T9" fmla="*/ 2147483647 h 93"/>
              <a:gd name="T10" fmla="*/ 2147483647 w 108"/>
              <a:gd name="T11" fmla="*/ 2147483647 h 93"/>
              <a:gd name="T12" fmla="*/ 2147483647 w 108"/>
              <a:gd name="T13" fmla="*/ 2147483647 h 93"/>
              <a:gd name="T14" fmla="*/ 2147483647 w 108"/>
              <a:gd name="T15" fmla="*/ 0 h 9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08"/>
              <a:gd name="T25" fmla="*/ 0 h 93"/>
              <a:gd name="T26" fmla="*/ 108 w 108"/>
              <a:gd name="T27" fmla="*/ 93 h 9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08" h="93">
                <a:moveTo>
                  <a:pt x="54" y="0"/>
                </a:moveTo>
                <a:lnTo>
                  <a:pt x="27" y="9"/>
                </a:lnTo>
                <a:lnTo>
                  <a:pt x="0" y="36"/>
                </a:lnTo>
                <a:lnTo>
                  <a:pt x="21" y="54"/>
                </a:lnTo>
                <a:lnTo>
                  <a:pt x="39" y="63"/>
                </a:lnTo>
                <a:lnTo>
                  <a:pt x="30" y="93"/>
                </a:lnTo>
                <a:lnTo>
                  <a:pt x="108" y="93"/>
                </a:lnTo>
                <a:lnTo>
                  <a:pt x="108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97" name="Freeform 52" descr="Dashed horizontal"/>
          <p:cNvSpPr>
            <a:spLocks noChangeAspect="1"/>
          </p:cNvSpPr>
          <p:nvPr/>
        </p:nvSpPr>
        <p:spPr bwMode="auto">
          <a:xfrm>
            <a:off x="6701157" y="2311559"/>
            <a:ext cx="87153" cy="145732"/>
          </a:xfrm>
          <a:custGeom>
            <a:avLst/>
            <a:gdLst>
              <a:gd name="T0" fmla="*/ 0 w 72"/>
              <a:gd name="T1" fmla="*/ 0 h 129"/>
              <a:gd name="T2" fmla="*/ 2147483647 w 72"/>
              <a:gd name="T3" fmla="*/ 2147483647 h 129"/>
              <a:gd name="T4" fmla="*/ 2147483647 w 72"/>
              <a:gd name="T5" fmla="*/ 2147483647 h 129"/>
              <a:gd name="T6" fmla="*/ 2147483647 w 72"/>
              <a:gd name="T7" fmla="*/ 2147483647 h 129"/>
              <a:gd name="T8" fmla="*/ 2147483647 w 72"/>
              <a:gd name="T9" fmla="*/ 2147483647 h 129"/>
              <a:gd name="T10" fmla="*/ 2147483647 w 72"/>
              <a:gd name="T11" fmla="*/ 2147483647 h 129"/>
              <a:gd name="T12" fmla="*/ 2147483647 w 72"/>
              <a:gd name="T13" fmla="*/ 2147483647 h 129"/>
              <a:gd name="T14" fmla="*/ 2147483647 w 72"/>
              <a:gd name="T15" fmla="*/ 0 h 12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2"/>
              <a:gd name="T25" fmla="*/ 0 h 129"/>
              <a:gd name="T26" fmla="*/ 72 w 72"/>
              <a:gd name="T27" fmla="*/ 129 h 12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2" h="129">
                <a:moveTo>
                  <a:pt x="0" y="0"/>
                </a:moveTo>
                <a:lnTo>
                  <a:pt x="18" y="18"/>
                </a:lnTo>
                <a:lnTo>
                  <a:pt x="24" y="36"/>
                </a:lnTo>
                <a:lnTo>
                  <a:pt x="18" y="69"/>
                </a:lnTo>
                <a:lnTo>
                  <a:pt x="24" y="102"/>
                </a:lnTo>
                <a:lnTo>
                  <a:pt x="21" y="129"/>
                </a:lnTo>
                <a:lnTo>
                  <a:pt x="72" y="129"/>
                </a:lnTo>
                <a:lnTo>
                  <a:pt x="72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98" name="Freeform 53" descr="20%"/>
          <p:cNvSpPr>
            <a:spLocks noChangeAspect="1"/>
          </p:cNvSpPr>
          <p:nvPr/>
        </p:nvSpPr>
        <p:spPr bwMode="auto">
          <a:xfrm>
            <a:off x="6696870" y="2457291"/>
            <a:ext cx="84297" cy="115729"/>
          </a:xfrm>
          <a:custGeom>
            <a:avLst/>
            <a:gdLst>
              <a:gd name="T0" fmla="*/ 2147483647 w 69"/>
              <a:gd name="T1" fmla="*/ 2147483647 h 96"/>
              <a:gd name="T2" fmla="*/ 2147483647 w 69"/>
              <a:gd name="T3" fmla="*/ 2147483647 h 96"/>
              <a:gd name="T4" fmla="*/ 0 w 69"/>
              <a:gd name="T5" fmla="*/ 2147483647 h 96"/>
              <a:gd name="T6" fmla="*/ 0 w 69"/>
              <a:gd name="T7" fmla="*/ 2147483647 h 96"/>
              <a:gd name="T8" fmla="*/ 2147483647 w 69"/>
              <a:gd name="T9" fmla="*/ 2147483647 h 96"/>
              <a:gd name="T10" fmla="*/ 2147483647 w 69"/>
              <a:gd name="T11" fmla="*/ 2147483647 h 96"/>
              <a:gd name="T12" fmla="*/ 2147483647 w 69"/>
              <a:gd name="T13" fmla="*/ 0 h 9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9"/>
              <a:gd name="T22" fmla="*/ 0 h 96"/>
              <a:gd name="T23" fmla="*/ 69 w 69"/>
              <a:gd name="T24" fmla="*/ 96 h 9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9" h="96">
                <a:moveTo>
                  <a:pt x="27" y="3"/>
                </a:moveTo>
                <a:lnTo>
                  <a:pt x="3" y="12"/>
                </a:lnTo>
                <a:lnTo>
                  <a:pt x="0" y="30"/>
                </a:lnTo>
                <a:lnTo>
                  <a:pt x="0" y="54"/>
                </a:lnTo>
                <a:lnTo>
                  <a:pt x="15" y="96"/>
                </a:lnTo>
                <a:lnTo>
                  <a:pt x="69" y="96"/>
                </a:lnTo>
                <a:lnTo>
                  <a:pt x="69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99" name="Freeform 54" descr="Dashed horizontal"/>
          <p:cNvSpPr>
            <a:spLocks noChangeAspect="1"/>
          </p:cNvSpPr>
          <p:nvPr/>
        </p:nvSpPr>
        <p:spPr bwMode="auto">
          <a:xfrm>
            <a:off x="6722587" y="2573020"/>
            <a:ext cx="62865" cy="868680"/>
          </a:xfrm>
          <a:custGeom>
            <a:avLst/>
            <a:gdLst>
              <a:gd name="T0" fmla="*/ 0 w 51"/>
              <a:gd name="T1" fmla="*/ 2147483647 h 714"/>
              <a:gd name="T2" fmla="*/ 2147483647 w 51"/>
              <a:gd name="T3" fmla="*/ 2147483647 h 714"/>
              <a:gd name="T4" fmla="*/ 2147483647 w 51"/>
              <a:gd name="T5" fmla="*/ 2147483647 h 714"/>
              <a:gd name="T6" fmla="*/ 2147483647 w 51"/>
              <a:gd name="T7" fmla="*/ 2147483647 h 714"/>
              <a:gd name="T8" fmla="*/ 2147483647 w 51"/>
              <a:gd name="T9" fmla="*/ 2147483647 h 714"/>
              <a:gd name="T10" fmla="*/ 2147483647 w 51"/>
              <a:gd name="T11" fmla="*/ 2147483647 h 714"/>
              <a:gd name="T12" fmla="*/ 2147483647 w 51"/>
              <a:gd name="T13" fmla="*/ 2147483647 h 714"/>
              <a:gd name="T14" fmla="*/ 2147483647 w 51"/>
              <a:gd name="T15" fmla="*/ 2147483647 h 714"/>
              <a:gd name="T16" fmla="*/ 2147483647 w 51"/>
              <a:gd name="T17" fmla="*/ 2147483647 h 714"/>
              <a:gd name="T18" fmla="*/ 2147483647 w 51"/>
              <a:gd name="T19" fmla="*/ 2147483647 h 714"/>
              <a:gd name="T20" fmla="*/ 2147483647 w 51"/>
              <a:gd name="T21" fmla="*/ 2147483647 h 714"/>
              <a:gd name="T22" fmla="*/ 2147483647 w 51"/>
              <a:gd name="T23" fmla="*/ 2147483647 h 714"/>
              <a:gd name="T24" fmla="*/ 2147483647 w 51"/>
              <a:gd name="T25" fmla="*/ 2147483647 h 714"/>
              <a:gd name="T26" fmla="*/ 2147483647 w 51"/>
              <a:gd name="T27" fmla="*/ 2147483647 h 714"/>
              <a:gd name="T28" fmla="*/ 2147483647 w 51"/>
              <a:gd name="T29" fmla="*/ 2147483647 h 714"/>
              <a:gd name="T30" fmla="*/ 2147483647 w 51"/>
              <a:gd name="T31" fmla="*/ 2147483647 h 714"/>
              <a:gd name="T32" fmla="*/ 2147483647 w 51"/>
              <a:gd name="T33" fmla="*/ 2147483647 h 714"/>
              <a:gd name="T34" fmla="*/ 2147483647 w 51"/>
              <a:gd name="T35" fmla="*/ 2147483647 h 714"/>
              <a:gd name="T36" fmla="*/ 2147483647 w 51"/>
              <a:gd name="T37" fmla="*/ 2147483647 h 714"/>
              <a:gd name="T38" fmla="*/ 2147483647 w 51"/>
              <a:gd name="T39" fmla="*/ 2147483647 h 714"/>
              <a:gd name="T40" fmla="*/ 2147483647 w 51"/>
              <a:gd name="T41" fmla="*/ 2147483647 h 714"/>
              <a:gd name="T42" fmla="*/ 2147483647 w 51"/>
              <a:gd name="T43" fmla="*/ 2147483647 h 714"/>
              <a:gd name="T44" fmla="*/ 2147483647 w 51"/>
              <a:gd name="T45" fmla="*/ 0 h 71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51"/>
              <a:gd name="T70" fmla="*/ 0 h 714"/>
              <a:gd name="T71" fmla="*/ 51 w 51"/>
              <a:gd name="T72" fmla="*/ 714 h 714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51" h="714">
                <a:moveTo>
                  <a:pt x="0" y="3"/>
                </a:moveTo>
                <a:lnTo>
                  <a:pt x="6" y="33"/>
                </a:lnTo>
                <a:lnTo>
                  <a:pt x="6" y="63"/>
                </a:lnTo>
                <a:lnTo>
                  <a:pt x="9" y="102"/>
                </a:lnTo>
                <a:lnTo>
                  <a:pt x="18" y="135"/>
                </a:lnTo>
                <a:lnTo>
                  <a:pt x="15" y="162"/>
                </a:lnTo>
                <a:lnTo>
                  <a:pt x="15" y="201"/>
                </a:lnTo>
                <a:lnTo>
                  <a:pt x="18" y="228"/>
                </a:lnTo>
                <a:lnTo>
                  <a:pt x="24" y="258"/>
                </a:lnTo>
                <a:lnTo>
                  <a:pt x="18" y="288"/>
                </a:lnTo>
                <a:lnTo>
                  <a:pt x="12" y="321"/>
                </a:lnTo>
                <a:lnTo>
                  <a:pt x="12" y="360"/>
                </a:lnTo>
                <a:lnTo>
                  <a:pt x="15" y="393"/>
                </a:lnTo>
                <a:lnTo>
                  <a:pt x="27" y="444"/>
                </a:lnTo>
                <a:lnTo>
                  <a:pt x="27" y="480"/>
                </a:lnTo>
                <a:lnTo>
                  <a:pt x="12" y="507"/>
                </a:lnTo>
                <a:lnTo>
                  <a:pt x="21" y="561"/>
                </a:lnTo>
                <a:lnTo>
                  <a:pt x="21" y="606"/>
                </a:lnTo>
                <a:lnTo>
                  <a:pt x="18" y="639"/>
                </a:lnTo>
                <a:lnTo>
                  <a:pt x="6" y="669"/>
                </a:lnTo>
                <a:lnTo>
                  <a:pt x="3" y="714"/>
                </a:lnTo>
                <a:lnTo>
                  <a:pt x="51" y="714"/>
                </a:lnTo>
                <a:lnTo>
                  <a:pt x="51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00" name="Freeform 55" descr="20%"/>
          <p:cNvSpPr>
            <a:spLocks noChangeAspect="1"/>
          </p:cNvSpPr>
          <p:nvPr/>
        </p:nvSpPr>
        <p:spPr bwMode="auto">
          <a:xfrm>
            <a:off x="6558282" y="3441700"/>
            <a:ext cx="222885" cy="334327"/>
          </a:xfrm>
          <a:custGeom>
            <a:avLst/>
            <a:gdLst>
              <a:gd name="T0" fmla="*/ 2147483647 w 183"/>
              <a:gd name="T1" fmla="*/ 0 h 276"/>
              <a:gd name="T2" fmla="*/ 2147483647 w 183"/>
              <a:gd name="T3" fmla="*/ 2147483647 h 276"/>
              <a:gd name="T4" fmla="*/ 2147483647 w 183"/>
              <a:gd name="T5" fmla="*/ 2147483647 h 276"/>
              <a:gd name="T6" fmla="*/ 2147483647 w 183"/>
              <a:gd name="T7" fmla="*/ 2147483647 h 276"/>
              <a:gd name="T8" fmla="*/ 2147483647 w 183"/>
              <a:gd name="T9" fmla="*/ 2147483647 h 276"/>
              <a:gd name="T10" fmla="*/ 2147483647 w 183"/>
              <a:gd name="T11" fmla="*/ 2147483647 h 276"/>
              <a:gd name="T12" fmla="*/ 0 w 183"/>
              <a:gd name="T13" fmla="*/ 2147483647 h 276"/>
              <a:gd name="T14" fmla="*/ 2147483647 w 183"/>
              <a:gd name="T15" fmla="*/ 2147483647 h 276"/>
              <a:gd name="T16" fmla="*/ 2147483647 w 183"/>
              <a:gd name="T17" fmla="*/ 2147483647 h 276"/>
              <a:gd name="T18" fmla="*/ 2147483647 w 183"/>
              <a:gd name="T19" fmla="*/ 2147483647 h 276"/>
              <a:gd name="T20" fmla="*/ 2147483647 w 183"/>
              <a:gd name="T21" fmla="*/ 2147483647 h 276"/>
              <a:gd name="T22" fmla="*/ 2147483647 w 183"/>
              <a:gd name="T23" fmla="*/ 2147483647 h 276"/>
              <a:gd name="T24" fmla="*/ 2147483647 w 183"/>
              <a:gd name="T25" fmla="*/ 2147483647 h 276"/>
              <a:gd name="T26" fmla="*/ 2147483647 w 183"/>
              <a:gd name="T27" fmla="*/ 2147483647 h 276"/>
              <a:gd name="T28" fmla="*/ 2147483647 w 183"/>
              <a:gd name="T29" fmla="*/ 2147483647 h 27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83"/>
              <a:gd name="T46" fmla="*/ 0 h 276"/>
              <a:gd name="T47" fmla="*/ 183 w 183"/>
              <a:gd name="T48" fmla="*/ 276 h 27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83" h="276">
                <a:moveTo>
                  <a:pt x="129" y="0"/>
                </a:moveTo>
                <a:lnTo>
                  <a:pt x="72" y="6"/>
                </a:lnTo>
                <a:lnTo>
                  <a:pt x="60" y="30"/>
                </a:lnTo>
                <a:lnTo>
                  <a:pt x="42" y="42"/>
                </a:lnTo>
                <a:lnTo>
                  <a:pt x="30" y="84"/>
                </a:lnTo>
                <a:lnTo>
                  <a:pt x="21" y="114"/>
                </a:lnTo>
                <a:lnTo>
                  <a:pt x="0" y="138"/>
                </a:lnTo>
                <a:lnTo>
                  <a:pt x="15" y="171"/>
                </a:lnTo>
                <a:lnTo>
                  <a:pt x="6" y="198"/>
                </a:lnTo>
                <a:lnTo>
                  <a:pt x="9" y="216"/>
                </a:lnTo>
                <a:lnTo>
                  <a:pt x="33" y="216"/>
                </a:lnTo>
                <a:lnTo>
                  <a:pt x="45" y="249"/>
                </a:lnTo>
                <a:lnTo>
                  <a:pt x="48" y="276"/>
                </a:lnTo>
                <a:lnTo>
                  <a:pt x="183" y="276"/>
                </a:lnTo>
                <a:lnTo>
                  <a:pt x="183" y="3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01" name="Freeform 56" descr="Dashed horizontal"/>
          <p:cNvSpPr>
            <a:spLocks noChangeAspect="1"/>
          </p:cNvSpPr>
          <p:nvPr/>
        </p:nvSpPr>
        <p:spPr bwMode="auto">
          <a:xfrm>
            <a:off x="6631147" y="3773170"/>
            <a:ext cx="150019" cy="91440"/>
          </a:xfrm>
          <a:custGeom>
            <a:avLst/>
            <a:gdLst>
              <a:gd name="T0" fmla="*/ 0 w 123"/>
              <a:gd name="T1" fmla="*/ 2147483647 h 75"/>
              <a:gd name="T2" fmla="*/ 2147483647 w 123"/>
              <a:gd name="T3" fmla="*/ 2147483647 h 75"/>
              <a:gd name="T4" fmla="*/ 2147483647 w 123"/>
              <a:gd name="T5" fmla="*/ 2147483647 h 75"/>
              <a:gd name="T6" fmla="*/ 2147483647 w 123"/>
              <a:gd name="T7" fmla="*/ 2147483647 h 75"/>
              <a:gd name="T8" fmla="*/ 2147483647 w 123"/>
              <a:gd name="T9" fmla="*/ 2147483647 h 75"/>
              <a:gd name="T10" fmla="*/ 2147483647 w 123"/>
              <a:gd name="T11" fmla="*/ 0 h 7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3"/>
              <a:gd name="T19" fmla="*/ 0 h 75"/>
              <a:gd name="T20" fmla="*/ 123 w 123"/>
              <a:gd name="T21" fmla="*/ 75 h 7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3" h="75">
                <a:moveTo>
                  <a:pt x="0" y="3"/>
                </a:moveTo>
                <a:lnTo>
                  <a:pt x="21" y="21"/>
                </a:lnTo>
                <a:lnTo>
                  <a:pt x="21" y="45"/>
                </a:lnTo>
                <a:lnTo>
                  <a:pt x="21" y="75"/>
                </a:lnTo>
                <a:lnTo>
                  <a:pt x="123" y="75"/>
                </a:lnTo>
                <a:lnTo>
                  <a:pt x="123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02" name="Freeform 57" descr="Dashed horizontal"/>
          <p:cNvSpPr>
            <a:spLocks noChangeAspect="1"/>
          </p:cNvSpPr>
          <p:nvPr/>
        </p:nvSpPr>
        <p:spPr bwMode="auto">
          <a:xfrm>
            <a:off x="4050825" y="2748756"/>
            <a:ext cx="121444" cy="80010"/>
          </a:xfrm>
          <a:custGeom>
            <a:avLst/>
            <a:gdLst>
              <a:gd name="T0" fmla="*/ 0 w 100"/>
              <a:gd name="T1" fmla="*/ 0 h 66"/>
              <a:gd name="T2" fmla="*/ 2147483647 w 100"/>
              <a:gd name="T3" fmla="*/ 2147483647 h 66"/>
              <a:gd name="T4" fmla="*/ 2147483647 w 100"/>
              <a:gd name="T5" fmla="*/ 2147483647 h 66"/>
              <a:gd name="T6" fmla="*/ 2147483647 w 100"/>
              <a:gd name="T7" fmla="*/ 2147483647 h 66"/>
              <a:gd name="T8" fmla="*/ 2147483647 w 100"/>
              <a:gd name="T9" fmla="*/ 2147483647 h 66"/>
              <a:gd name="T10" fmla="*/ 2147483647 w 100"/>
              <a:gd name="T11" fmla="*/ 2147483647 h 6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0"/>
              <a:gd name="T19" fmla="*/ 0 h 66"/>
              <a:gd name="T20" fmla="*/ 100 w 100"/>
              <a:gd name="T21" fmla="*/ 66 h 6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0" h="66">
                <a:moveTo>
                  <a:pt x="0" y="0"/>
                </a:moveTo>
                <a:lnTo>
                  <a:pt x="8" y="14"/>
                </a:lnTo>
                <a:lnTo>
                  <a:pt x="12" y="32"/>
                </a:lnTo>
                <a:lnTo>
                  <a:pt x="16" y="66"/>
                </a:lnTo>
                <a:lnTo>
                  <a:pt x="100" y="66"/>
                </a:lnTo>
                <a:lnTo>
                  <a:pt x="100" y="2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03" name="Freeform 58" descr="Dashed horizontal"/>
          <p:cNvSpPr>
            <a:spLocks noChangeAspect="1"/>
          </p:cNvSpPr>
          <p:nvPr/>
        </p:nvSpPr>
        <p:spPr bwMode="auto">
          <a:xfrm>
            <a:off x="4065112" y="1767205"/>
            <a:ext cx="107157" cy="441483"/>
          </a:xfrm>
          <a:custGeom>
            <a:avLst/>
            <a:gdLst>
              <a:gd name="T0" fmla="*/ 2147483647 w 88"/>
              <a:gd name="T1" fmla="*/ 0 h 364"/>
              <a:gd name="T2" fmla="*/ 2147483647 w 88"/>
              <a:gd name="T3" fmla="*/ 2147483647 h 364"/>
              <a:gd name="T4" fmla="*/ 2147483647 w 88"/>
              <a:gd name="T5" fmla="*/ 2147483647 h 364"/>
              <a:gd name="T6" fmla="*/ 2147483647 w 88"/>
              <a:gd name="T7" fmla="*/ 2147483647 h 364"/>
              <a:gd name="T8" fmla="*/ 2147483647 w 88"/>
              <a:gd name="T9" fmla="*/ 2147483647 h 364"/>
              <a:gd name="T10" fmla="*/ 2147483647 w 88"/>
              <a:gd name="T11" fmla="*/ 2147483647 h 364"/>
              <a:gd name="T12" fmla="*/ 2147483647 w 88"/>
              <a:gd name="T13" fmla="*/ 2147483647 h 364"/>
              <a:gd name="T14" fmla="*/ 2147483647 w 88"/>
              <a:gd name="T15" fmla="*/ 2147483647 h 364"/>
              <a:gd name="T16" fmla="*/ 2147483647 w 88"/>
              <a:gd name="T17" fmla="*/ 2147483647 h 364"/>
              <a:gd name="T18" fmla="*/ 0 w 88"/>
              <a:gd name="T19" fmla="*/ 2147483647 h 364"/>
              <a:gd name="T20" fmla="*/ 2147483647 w 88"/>
              <a:gd name="T21" fmla="*/ 2147483647 h 364"/>
              <a:gd name="T22" fmla="*/ 2147483647 w 88"/>
              <a:gd name="T23" fmla="*/ 0 h 36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88"/>
              <a:gd name="T37" fmla="*/ 0 h 364"/>
              <a:gd name="T38" fmla="*/ 88 w 88"/>
              <a:gd name="T39" fmla="*/ 364 h 36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88" h="364">
                <a:moveTo>
                  <a:pt x="24" y="0"/>
                </a:moveTo>
                <a:lnTo>
                  <a:pt x="16" y="56"/>
                </a:lnTo>
                <a:lnTo>
                  <a:pt x="32" y="96"/>
                </a:lnTo>
                <a:lnTo>
                  <a:pt x="24" y="128"/>
                </a:lnTo>
                <a:lnTo>
                  <a:pt x="32" y="180"/>
                </a:lnTo>
                <a:lnTo>
                  <a:pt x="32" y="224"/>
                </a:lnTo>
                <a:lnTo>
                  <a:pt x="20" y="272"/>
                </a:lnTo>
                <a:lnTo>
                  <a:pt x="12" y="300"/>
                </a:lnTo>
                <a:lnTo>
                  <a:pt x="16" y="324"/>
                </a:lnTo>
                <a:lnTo>
                  <a:pt x="0" y="364"/>
                </a:lnTo>
                <a:lnTo>
                  <a:pt x="88" y="364"/>
                </a:lnTo>
                <a:lnTo>
                  <a:pt x="88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05" name="Freeform 60" descr="Dashed horizontal"/>
          <p:cNvSpPr>
            <a:spLocks noChangeAspect="1"/>
          </p:cNvSpPr>
          <p:nvPr/>
        </p:nvSpPr>
        <p:spPr bwMode="auto">
          <a:xfrm>
            <a:off x="4045110" y="2388072"/>
            <a:ext cx="127159" cy="62865"/>
          </a:xfrm>
          <a:custGeom>
            <a:avLst/>
            <a:gdLst>
              <a:gd name="T0" fmla="*/ 2147483647 w 104"/>
              <a:gd name="T1" fmla="*/ 2147483647 h 52"/>
              <a:gd name="T2" fmla="*/ 0 w 104"/>
              <a:gd name="T3" fmla="*/ 2147483647 h 52"/>
              <a:gd name="T4" fmla="*/ 2147483647 w 104"/>
              <a:gd name="T5" fmla="*/ 2147483647 h 52"/>
              <a:gd name="T6" fmla="*/ 2147483647 w 104"/>
              <a:gd name="T7" fmla="*/ 0 h 52"/>
              <a:gd name="T8" fmla="*/ 0 60000 65536"/>
              <a:gd name="T9" fmla="*/ 0 60000 65536"/>
              <a:gd name="T10" fmla="*/ 0 60000 65536"/>
              <a:gd name="T11" fmla="*/ 0 60000 65536"/>
              <a:gd name="T12" fmla="*/ 0 w 104"/>
              <a:gd name="T13" fmla="*/ 0 h 52"/>
              <a:gd name="T14" fmla="*/ 104 w 104"/>
              <a:gd name="T15" fmla="*/ 52 h 5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4" h="52">
                <a:moveTo>
                  <a:pt x="12" y="4"/>
                </a:moveTo>
                <a:lnTo>
                  <a:pt x="0" y="52"/>
                </a:lnTo>
                <a:lnTo>
                  <a:pt x="104" y="52"/>
                </a:lnTo>
                <a:lnTo>
                  <a:pt x="104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06" name="Freeform 61" descr="20%"/>
          <p:cNvSpPr>
            <a:spLocks noChangeAspect="1"/>
          </p:cNvSpPr>
          <p:nvPr/>
        </p:nvSpPr>
        <p:spPr bwMode="auto">
          <a:xfrm>
            <a:off x="3992247" y="2450937"/>
            <a:ext cx="180023" cy="214312"/>
          </a:xfrm>
          <a:custGeom>
            <a:avLst/>
            <a:gdLst>
              <a:gd name="T0" fmla="*/ 2147483647 w 148"/>
              <a:gd name="T1" fmla="*/ 0 h 176"/>
              <a:gd name="T2" fmla="*/ 2147483647 w 148"/>
              <a:gd name="T3" fmla="*/ 2147483647 h 176"/>
              <a:gd name="T4" fmla="*/ 2147483647 w 148"/>
              <a:gd name="T5" fmla="*/ 2147483647 h 176"/>
              <a:gd name="T6" fmla="*/ 0 w 148"/>
              <a:gd name="T7" fmla="*/ 2147483647 h 176"/>
              <a:gd name="T8" fmla="*/ 2147483647 w 148"/>
              <a:gd name="T9" fmla="*/ 2147483647 h 176"/>
              <a:gd name="T10" fmla="*/ 2147483647 w 148"/>
              <a:gd name="T11" fmla="*/ 2147483647 h 176"/>
              <a:gd name="T12" fmla="*/ 2147483647 w 148"/>
              <a:gd name="T13" fmla="*/ 2147483647 h 176"/>
              <a:gd name="T14" fmla="*/ 2147483647 w 148"/>
              <a:gd name="T15" fmla="*/ 2147483647 h 176"/>
              <a:gd name="T16" fmla="*/ 2147483647 w 148"/>
              <a:gd name="T17" fmla="*/ 0 h 17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48"/>
              <a:gd name="T28" fmla="*/ 0 h 176"/>
              <a:gd name="T29" fmla="*/ 148 w 148"/>
              <a:gd name="T30" fmla="*/ 176 h 17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48" h="176">
                <a:moveTo>
                  <a:pt x="40" y="0"/>
                </a:moveTo>
                <a:lnTo>
                  <a:pt x="12" y="8"/>
                </a:lnTo>
                <a:lnTo>
                  <a:pt x="12" y="36"/>
                </a:lnTo>
                <a:lnTo>
                  <a:pt x="0" y="60"/>
                </a:lnTo>
                <a:lnTo>
                  <a:pt x="20" y="88"/>
                </a:lnTo>
                <a:lnTo>
                  <a:pt x="20" y="112"/>
                </a:lnTo>
                <a:lnTo>
                  <a:pt x="16" y="164"/>
                </a:lnTo>
                <a:lnTo>
                  <a:pt x="148" y="176"/>
                </a:lnTo>
                <a:lnTo>
                  <a:pt x="148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07" name="Freeform 62" descr="Dashed horizontal"/>
          <p:cNvSpPr>
            <a:spLocks noChangeAspect="1"/>
          </p:cNvSpPr>
          <p:nvPr/>
        </p:nvSpPr>
        <p:spPr bwMode="auto">
          <a:xfrm>
            <a:off x="4040824" y="2659534"/>
            <a:ext cx="131445" cy="44292"/>
          </a:xfrm>
          <a:custGeom>
            <a:avLst/>
            <a:gdLst>
              <a:gd name="T0" fmla="*/ 0 w 108"/>
              <a:gd name="T1" fmla="*/ 0 h 36"/>
              <a:gd name="T2" fmla="*/ 2147483647 w 108"/>
              <a:gd name="T3" fmla="*/ 2147483647 h 36"/>
              <a:gd name="T4" fmla="*/ 2147483647 w 108"/>
              <a:gd name="T5" fmla="*/ 2147483647 h 36"/>
              <a:gd name="T6" fmla="*/ 2147483647 w 108"/>
              <a:gd name="T7" fmla="*/ 2147483647 h 36"/>
              <a:gd name="T8" fmla="*/ 0 60000 65536"/>
              <a:gd name="T9" fmla="*/ 0 60000 65536"/>
              <a:gd name="T10" fmla="*/ 0 60000 65536"/>
              <a:gd name="T11" fmla="*/ 0 60000 65536"/>
              <a:gd name="T12" fmla="*/ 0 w 108"/>
              <a:gd name="T13" fmla="*/ 0 h 36"/>
              <a:gd name="T14" fmla="*/ 108 w 108"/>
              <a:gd name="T15" fmla="*/ 36 h 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8" h="36">
                <a:moveTo>
                  <a:pt x="0" y="0"/>
                </a:moveTo>
                <a:lnTo>
                  <a:pt x="4" y="32"/>
                </a:lnTo>
                <a:lnTo>
                  <a:pt x="108" y="36"/>
                </a:lnTo>
                <a:lnTo>
                  <a:pt x="108" y="4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08" name="Freeform 63" descr="20%"/>
          <p:cNvSpPr>
            <a:spLocks noChangeAspect="1"/>
          </p:cNvSpPr>
          <p:nvPr/>
        </p:nvSpPr>
        <p:spPr bwMode="auto">
          <a:xfrm>
            <a:off x="4040824" y="2685891"/>
            <a:ext cx="131445" cy="62865"/>
          </a:xfrm>
          <a:custGeom>
            <a:avLst/>
            <a:gdLst>
              <a:gd name="T0" fmla="*/ 0 w 108"/>
              <a:gd name="T1" fmla="*/ 0 h 52"/>
              <a:gd name="T2" fmla="*/ 0 w 108"/>
              <a:gd name="T3" fmla="*/ 2147483647 h 52"/>
              <a:gd name="T4" fmla="*/ 2147483647 w 108"/>
              <a:gd name="T5" fmla="*/ 2147483647 h 52"/>
              <a:gd name="T6" fmla="*/ 2147483647 w 108"/>
              <a:gd name="T7" fmla="*/ 2147483647 h 52"/>
              <a:gd name="T8" fmla="*/ 2147483647 w 108"/>
              <a:gd name="T9" fmla="*/ 2147483647 h 5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8"/>
              <a:gd name="T16" fmla="*/ 0 h 52"/>
              <a:gd name="T17" fmla="*/ 108 w 108"/>
              <a:gd name="T18" fmla="*/ 52 h 5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8" h="52">
                <a:moveTo>
                  <a:pt x="0" y="0"/>
                </a:moveTo>
                <a:lnTo>
                  <a:pt x="0" y="28"/>
                </a:lnTo>
                <a:lnTo>
                  <a:pt x="4" y="52"/>
                </a:lnTo>
                <a:lnTo>
                  <a:pt x="108" y="52"/>
                </a:lnTo>
                <a:lnTo>
                  <a:pt x="108" y="8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09" name="Freeform 64" descr="20%"/>
          <p:cNvSpPr>
            <a:spLocks noChangeAspect="1"/>
          </p:cNvSpPr>
          <p:nvPr/>
        </p:nvSpPr>
        <p:spPr bwMode="auto">
          <a:xfrm>
            <a:off x="4030822" y="2825909"/>
            <a:ext cx="141447" cy="85725"/>
          </a:xfrm>
          <a:custGeom>
            <a:avLst/>
            <a:gdLst>
              <a:gd name="T0" fmla="*/ 2147483647 w 116"/>
              <a:gd name="T1" fmla="*/ 0 h 70"/>
              <a:gd name="T2" fmla="*/ 2147483647 w 116"/>
              <a:gd name="T3" fmla="*/ 0 h 70"/>
              <a:gd name="T4" fmla="*/ 0 w 116"/>
              <a:gd name="T5" fmla="*/ 2147483647 h 70"/>
              <a:gd name="T6" fmla="*/ 2147483647 w 116"/>
              <a:gd name="T7" fmla="*/ 2147483647 h 70"/>
              <a:gd name="T8" fmla="*/ 2147483647 w 116"/>
              <a:gd name="T9" fmla="*/ 2147483647 h 70"/>
              <a:gd name="T10" fmla="*/ 2147483647 w 116"/>
              <a:gd name="T11" fmla="*/ 2147483647 h 70"/>
              <a:gd name="T12" fmla="*/ 2147483647 w 116"/>
              <a:gd name="T13" fmla="*/ 2147483647 h 70"/>
              <a:gd name="T14" fmla="*/ 2147483647 w 116"/>
              <a:gd name="T15" fmla="*/ 2147483647 h 70"/>
              <a:gd name="T16" fmla="*/ 2147483647 w 116"/>
              <a:gd name="T17" fmla="*/ 2147483647 h 70"/>
              <a:gd name="T18" fmla="*/ 2147483647 w 116"/>
              <a:gd name="T19" fmla="*/ 2147483647 h 7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16"/>
              <a:gd name="T31" fmla="*/ 0 h 70"/>
              <a:gd name="T32" fmla="*/ 116 w 116"/>
              <a:gd name="T33" fmla="*/ 70 h 7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16" h="70">
                <a:moveTo>
                  <a:pt x="30" y="0"/>
                </a:moveTo>
                <a:lnTo>
                  <a:pt x="8" y="0"/>
                </a:lnTo>
                <a:lnTo>
                  <a:pt x="0" y="10"/>
                </a:lnTo>
                <a:lnTo>
                  <a:pt x="6" y="24"/>
                </a:lnTo>
                <a:lnTo>
                  <a:pt x="20" y="32"/>
                </a:lnTo>
                <a:lnTo>
                  <a:pt x="20" y="44"/>
                </a:lnTo>
                <a:lnTo>
                  <a:pt x="24" y="64"/>
                </a:lnTo>
                <a:lnTo>
                  <a:pt x="34" y="70"/>
                </a:lnTo>
                <a:lnTo>
                  <a:pt x="116" y="70"/>
                </a:lnTo>
                <a:lnTo>
                  <a:pt x="116" y="4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10" name="Freeform 65" descr="Dashed horizontal"/>
          <p:cNvSpPr>
            <a:spLocks noChangeAspect="1"/>
          </p:cNvSpPr>
          <p:nvPr/>
        </p:nvSpPr>
        <p:spPr bwMode="auto">
          <a:xfrm>
            <a:off x="4067970" y="2908776"/>
            <a:ext cx="104299" cy="730092"/>
          </a:xfrm>
          <a:custGeom>
            <a:avLst/>
            <a:gdLst>
              <a:gd name="T0" fmla="*/ 2147483647 w 86"/>
              <a:gd name="T1" fmla="*/ 0 h 600"/>
              <a:gd name="T2" fmla="*/ 2147483647 w 86"/>
              <a:gd name="T3" fmla="*/ 2147483647 h 600"/>
              <a:gd name="T4" fmla="*/ 2147483647 w 86"/>
              <a:gd name="T5" fmla="*/ 2147483647 h 600"/>
              <a:gd name="T6" fmla="*/ 2147483647 w 86"/>
              <a:gd name="T7" fmla="*/ 2147483647 h 600"/>
              <a:gd name="T8" fmla="*/ 2147483647 w 86"/>
              <a:gd name="T9" fmla="*/ 2147483647 h 600"/>
              <a:gd name="T10" fmla="*/ 2147483647 w 86"/>
              <a:gd name="T11" fmla="*/ 2147483647 h 600"/>
              <a:gd name="T12" fmla="*/ 2147483647 w 86"/>
              <a:gd name="T13" fmla="*/ 2147483647 h 600"/>
              <a:gd name="T14" fmla="*/ 2147483647 w 86"/>
              <a:gd name="T15" fmla="*/ 2147483647 h 600"/>
              <a:gd name="T16" fmla="*/ 0 w 86"/>
              <a:gd name="T17" fmla="*/ 2147483647 h 600"/>
              <a:gd name="T18" fmla="*/ 2147483647 w 86"/>
              <a:gd name="T19" fmla="*/ 2147483647 h 600"/>
              <a:gd name="T20" fmla="*/ 2147483647 w 86"/>
              <a:gd name="T21" fmla="*/ 2147483647 h 600"/>
              <a:gd name="T22" fmla="*/ 2147483647 w 86"/>
              <a:gd name="T23" fmla="*/ 2147483647 h 600"/>
              <a:gd name="T24" fmla="*/ 2147483647 w 86"/>
              <a:gd name="T25" fmla="*/ 2147483647 h 600"/>
              <a:gd name="T26" fmla="*/ 2147483647 w 86"/>
              <a:gd name="T27" fmla="*/ 2147483647 h 600"/>
              <a:gd name="T28" fmla="*/ 2147483647 w 86"/>
              <a:gd name="T29" fmla="*/ 2147483647 h 600"/>
              <a:gd name="T30" fmla="*/ 2147483647 w 86"/>
              <a:gd name="T31" fmla="*/ 2147483647 h 600"/>
              <a:gd name="T32" fmla="*/ 2147483647 w 86"/>
              <a:gd name="T33" fmla="*/ 2147483647 h 600"/>
              <a:gd name="T34" fmla="*/ 2147483647 w 86"/>
              <a:gd name="T35" fmla="*/ 2147483647 h 600"/>
              <a:gd name="T36" fmla="*/ 2147483647 w 86"/>
              <a:gd name="T37" fmla="*/ 2147483647 h 600"/>
              <a:gd name="T38" fmla="*/ 2147483647 w 86"/>
              <a:gd name="T39" fmla="*/ 2147483647 h 600"/>
              <a:gd name="T40" fmla="*/ 2147483647 w 86"/>
              <a:gd name="T41" fmla="*/ 2147483647 h 600"/>
              <a:gd name="T42" fmla="*/ 2147483647 w 86"/>
              <a:gd name="T43" fmla="*/ 2147483647 h 600"/>
              <a:gd name="T44" fmla="*/ 2147483647 w 86"/>
              <a:gd name="T45" fmla="*/ 2147483647 h 600"/>
              <a:gd name="T46" fmla="*/ 2147483647 w 86"/>
              <a:gd name="T47" fmla="*/ 2147483647 h 600"/>
              <a:gd name="T48" fmla="*/ 2147483647 w 86"/>
              <a:gd name="T49" fmla="*/ 2147483647 h 600"/>
              <a:gd name="T50" fmla="*/ 2147483647 w 86"/>
              <a:gd name="T51" fmla="*/ 2147483647 h 600"/>
              <a:gd name="T52" fmla="*/ 2147483647 w 86"/>
              <a:gd name="T53" fmla="*/ 2147483647 h 600"/>
              <a:gd name="T54" fmla="*/ 2147483647 w 86"/>
              <a:gd name="T55" fmla="*/ 2147483647 h 600"/>
              <a:gd name="T56" fmla="*/ 2147483647 w 86"/>
              <a:gd name="T57" fmla="*/ 2147483647 h 600"/>
              <a:gd name="T58" fmla="*/ 2147483647 w 86"/>
              <a:gd name="T59" fmla="*/ 2147483647 h 600"/>
              <a:gd name="T60" fmla="*/ 2147483647 w 86"/>
              <a:gd name="T61" fmla="*/ 0 h 600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86"/>
              <a:gd name="T94" fmla="*/ 0 h 600"/>
              <a:gd name="T95" fmla="*/ 86 w 86"/>
              <a:gd name="T96" fmla="*/ 600 h 600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86" h="600">
                <a:moveTo>
                  <a:pt x="8" y="0"/>
                </a:moveTo>
                <a:lnTo>
                  <a:pt x="16" y="34"/>
                </a:lnTo>
                <a:lnTo>
                  <a:pt x="22" y="50"/>
                </a:lnTo>
                <a:lnTo>
                  <a:pt x="22" y="88"/>
                </a:lnTo>
                <a:lnTo>
                  <a:pt x="22" y="112"/>
                </a:lnTo>
                <a:lnTo>
                  <a:pt x="14" y="130"/>
                </a:lnTo>
                <a:lnTo>
                  <a:pt x="4" y="144"/>
                </a:lnTo>
                <a:lnTo>
                  <a:pt x="10" y="170"/>
                </a:lnTo>
                <a:lnTo>
                  <a:pt x="0" y="198"/>
                </a:lnTo>
                <a:lnTo>
                  <a:pt x="12" y="232"/>
                </a:lnTo>
                <a:lnTo>
                  <a:pt x="18" y="248"/>
                </a:lnTo>
                <a:lnTo>
                  <a:pt x="6" y="268"/>
                </a:lnTo>
                <a:lnTo>
                  <a:pt x="22" y="294"/>
                </a:lnTo>
                <a:lnTo>
                  <a:pt x="16" y="310"/>
                </a:lnTo>
                <a:lnTo>
                  <a:pt x="8" y="320"/>
                </a:lnTo>
                <a:lnTo>
                  <a:pt x="8" y="342"/>
                </a:lnTo>
                <a:lnTo>
                  <a:pt x="6" y="358"/>
                </a:lnTo>
                <a:lnTo>
                  <a:pt x="18" y="382"/>
                </a:lnTo>
                <a:lnTo>
                  <a:pt x="18" y="404"/>
                </a:lnTo>
                <a:lnTo>
                  <a:pt x="2" y="414"/>
                </a:lnTo>
                <a:lnTo>
                  <a:pt x="2" y="436"/>
                </a:lnTo>
                <a:lnTo>
                  <a:pt x="14" y="450"/>
                </a:lnTo>
                <a:lnTo>
                  <a:pt x="16" y="472"/>
                </a:lnTo>
                <a:lnTo>
                  <a:pt x="8" y="482"/>
                </a:lnTo>
                <a:lnTo>
                  <a:pt x="22" y="508"/>
                </a:lnTo>
                <a:lnTo>
                  <a:pt x="6" y="530"/>
                </a:lnTo>
                <a:lnTo>
                  <a:pt x="18" y="558"/>
                </a:lnTo>
                <a:lnTo>
                  <a:pt x="22" y="578"/>
                </a:lnTo>
                <a:lnTo>
                  <a:pt x="14" y="600"/>
                </a:lnTo>
                <a:lnTo>
                  <a:pt x="86" y="600"/>
                </a:lnTo>
                <a:lnTo>
                  <a:pt x="86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11" name="Freeform 66" descr="Dashed horizontal"/>
          <p:cNvSpPr>
            <a:spLocks noChangeAspect="1"/>
          </p:cNvSpPr>
          <p:nvPr/>
        </p:nvSpPr>
        <p:spPr bwMode="auto">
          <a:xfrm>
            <a:off x="5239545" y="1767205"/>
            <a:ext cx="87154" cy="455771"/>
          </a:xfrm>
          <a:custGeom>
            <a:avLst/>
            <a:gdLst>
              <a:gd name="T0" fmla="*/ 2147483647 w 72"/>
              <a:gd name="T1" fmla="*/ 0 h 376"/>
              <a:gd name="T2" fmla="*/ 2147483647 w 72"/>
              <a:gd name="T3" fmla="*/ 2147483647 h 376"/>
              <a:gd name="T4" fmla="*/ 2147483647 w 72"/>
              <a:gd name="T5" fmla="*/ 2147483647 h 376"/>
              <a:gd name="T6" fmla="*/ 2147483647 w 72"/>
              <a:gd name="T7" fmla="*/ 2147483647 h 376"/>
              <a:gd name="T8" fmla="*/ 2147483647 w 72"/>
              <a:gd name="T9" fmla="*/ 2147483647 h 376"/>
              <a:gd name="T10" fmla="*/ 2147483647 w 72"/>
              <a:gd name="T11" fmla="*/ 2147483647 h 376"/>
              <a:gd name="T12" fmla="*/ 2147483647 w 72"/>
              <a:gd name="T13" fmla="*/ 2147483647 h 376"/>
              <a:gd name="T14" fmla="*/ 0 w 72"/>
              <a:gd name="T15" fmla="*/ 2147483647 h 376"/>
              <a:gd name="T16" fmla="*/ 2147483647 w 72"/>
              <a:gd name="T17" fmla="*/ 2147483647 h 376"/>
              <a:gd name="T18" fmla="*/ 2147483647 w 72"/>
              <a:gd name="T19" fmla="*/ 0 h 37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72"/>
              <a:gd name="T31" fmla="*/ 0 h 376"/>
              <a:gd name="T32" fmla="*/ 72 w 72"/>
              <a:gd name="T33" fmla="*/ 376 h 37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72" h="376">
                <a:moveTo>
                  <a:pt x="32" y="0"/>
                </a:moveTo>
                <a:lnTo>
                  <a:pt x="48" y="68"/>
                </a:lnTo>
                <a:lnTo>
                  <a:pt x="24" y="144"/>
                </a:lnTo>
                <a:lnTo>
                  <a:pt x="40" y="200"/>
                </a:lnTo>
                <a:lnTo>
                  <a:pt x="28" y="236"/>
                </a:lnTo>
                <a:lnTo>
                  <a:pt x="4" y="264"/>
                </a:lnTo>
                <a:lnTo>
                  <a:pt x="16" y="304"/>
                </a:lnTo>
                <a:lnTo>
                  <a:pt x="0" y="376"/>
                </a:lnTo>
                <a:lnTo>
                  <a:pt x="72" y="376"/>
                </a:lnTo>
                <a:lnTo>
                  <a:pt x="72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12" name="Freeform 67" descr="20%"/>
          <p:cNvSpPr>
            <a:spLocks noChangeAspect="1"/>
          </p:cNvSpPr>
          <p:nvPr/>
        </p:nvSpPr>
        <p:spPr bwMode="auto">
          <a:xfrm>
            <a:off x="5078097" y="2214404"/>
            <a:ext cx="248603" cy="125730"/>
          </a:xfrm>
          <a:custGeom>
            <a:avLst/>
            <a:gdLst>
              <a:gd name="T0" fmla="*/ 2147483647 w 204"/>
              <a:gd name="T1" fmla="*/ 0 h 104"/>
              <a:gd name="T2" fmla="*/ 2147483647 w 204"/>
              <a:gd name="T3" fmla="*/ 2147483647 h 104"/>
              <a:gd name="T4" fmla="*/ 0 w 204"/>
              <a:gd name="T5" fmla="*/ 2147483647 h 104"/>
              <a:gd name="T6" fmla="*/ 2147483647 w 204"/>
              <a:gd name="T7" fmla="*/ 2147483647 h 104"/>
              <a:gd name="T8" fmla="*/ 2147483647 w 204"/>
              <a:gd name="T9" fmla="*/ 2147483647 h 104"/>
              <a:gd name="T10" fmla="*/ 2147483647 w 204"/>
              <a:gd name="T11" fmla="*/ 2147483647 h 104"/>
              <a:gd name="T12" fmla="*/ 2147483647 w 204"/>
              <a:gd name="T13" fmla="*/ 2147483647 h 104"/>
              <a:gd name="T14" fmla="*/ 2147483647 w 204"/>
              <a:gd name="T15" fmla="*/ 2147483647 h 104"/>
              <a:gd name="T16" fmla="*/ 2147483647 w 204"/>
              <a:gd name="T17" fmla="*/ 2147483647 h 104"/>
              <a:gd name="T18" fmla="*/ 2147483647 w 204"/>
              <a:gd name="T19" fmla="*/ 2147483647 h 10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4"/>
              <a:gd name="T31" fmla="*/ 0 h 104"/>
              <a:gd name="T32" fmla="*/ 204 w 204"/>
              <a:gd name="T33" fmla="*/ 104 h 10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4" h="104">
                <a:moveTo>
                  <a:pt x="128" y="0"/>
                </a:moveTo>
                <a:lnTo>
                  <a:pt x="92" y="12"/>
                </a:lnTo>
                <a:lnTo>
                  <a:pt x="0" y="12"/>
                </a:lnTo>
                <a:lnTo>
                  <a:pt x="16" y="40"/>
                </a:lnTo>
                <a:lnTo>
                  <a:pt x="56" y="52"/>
                </a:lnTo>
                <a:lnTo>
                  <a:pt x="80" y="56"/>
                </a:lnTo>
                <a:lnTo>
                  <a:pt x="60" y="84"/>
                </a:lnTo>
                <a:lnTo>
                  <a:pt x="100" y="104"/>
                </a:lnTo>
                <a:lnTo>
                  <a:pt x="204" y="104"/>
                </a:lnTo>
                <a:lnTo>
                  <a:pt x="204" y="8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13" name="Freeform 68" descr="Dashed horizontal"/>
          <p:cNvSpPr>
            <a:spLocks noChangeAspect="1"/>
          </p:cNvSpPr>
          <p:nvPr/>
        </p:nvSpPr>
        <p:spPr bwMode="auto">
          <a:xfrm>
            <a:off x="5205255" y="2340134"/>
            <a:ext cx="121444" cy="170022"/>
          </a:xfrm>
          <a:custGeom>
            <a:avLst/>
            <a:gdLst>
              <a:gd name="T0" fmla="*/ 0 w 100"/>
              <a:gd name="T1" fmla="*/ 0 h 140"/>
              <a:gd name="T2" fmla="*/ 2147483647 w 100"/>
              <a:gd name="T3" fmla="*/ 2147483647 h 140"/>
              <a:gd name="T4" fmla="*/ 2147483647 w 100"/>
              <a:gd name="T5" fmla="*/ 2147483647 h 140"/>
              <a:gd name="T6" fmla="*/ 2147483647 w 100"/>
              <a:gd name="T7" fmla="*/ 2147483647 h 140"/>
              <a:gd name="T8" fmla="*/ 2147483647 w 100"/>
              <a:gd name="T9" fmla="*/ 2147483647 h 140"/>
              <a:gd name="T10" fmla="*/ 2147483647 w 100"/>
              <a:gd name="T11" fmla="*/ 2147483647 h 140"/>
              <a:gd name="T12" fmla="*/ 2147483647 w 100"/>
              <a:gd name="T13" fmla="*/ 0 h 1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0"/>
              <a:gd name="T22" fmla="*/ 0 h 140"/>
              <a:gd name="T23" fmla="*/ 100 w 100"/>
              <a:gd name="T24" fmla="*/ 140 h 1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0" h="140">
                <a:moveTo>
                  <a:pt x="0" y="0"/>
                </a:moveTo>
                <a:lnTo>
                  <a:pt x="16" y="20"/>
                </a:lnTo>
                <a:lnTo>
                  <a:pt x="16" y="52"/>
                </a:lnTo>
                <a:lnTo>
                  <a:pt x="16" y="96"/>
                </a:lnTo>
                <a:lnTo>
                  <a:pt x="8" y="140"/>
                </a:lnTo>
                <a:lnTo>
                  <a:pt x="100" y="140"/>
                </a:lnTo>
                <a:lnTo>
                  <a:pt x="100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14" name="Freeform 69" descr="20%"/>
          <p:cNvSpPr>
            <a:spLocks noChangeAspect="1"/>
          </p:cNvSpPr>
          <p:nvPr/>
        </p:nvSpPr>
        <p:spPr bwMode="auto">
          <a:xfrm>
            <a:off x="5142390" y="2505869"/>
            <a:ext cx="184309" cy="174307"/>
          </a:xfrm>
          <a:custGeom>
            <a:avLst/>
            <a:gdLst>
              <a:gd name="T0" fmla="*/ 2147483647 w 152"/>
              <a:gd name="T1" fmla="*/ 2147483647 h 144"/>
              <a:gd name="T2" fmla="*/ 0 w 152"/>
              <a:gd name="T3" fmla="*/ 2147483647 h 144"/>
              <a:gd name="T4" fmla="*/ 2147483647 w 152"/>
              <a:gd name="T5" fmla="*/ 2147483647 h 144"/>
              <a:gd name="T6" fmla="*/ 2147483647 w 152"/>
              <a:gd name="T7" fmla="*/ 2147483647 h 144"/>
              <a:gd name="T8" fmla="*/ 2147483647 w 152"/>
              <a:gd name="T9" fmla="*/ 2147483647 h 144"/>
              <a:gd name="T10" fmla="*/ 2147483647 w 152"/>
              <a:gd name="T11" fmla="*/ 2147483647 h 144"/>
              <a:gd name="T12" fmla="*/ 2147483647 w 152"/>
              <a:gd name="T13" fmla="*/ 2147483647 h 144"/>
              <a:gd name="T14" fmla="*/ 2147483647 w 152"/>
              <a:gd name="T15" fmla="*/ 2147483647 h 144"/>
              <a:gd name="T16" fmla="*/ 2147483647 w 152"/>
              <a:gd name="T17" fmla="*/ 0 h 14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52"/>
              <a:gd name="T28" fmla="*/ 0 h 144"/>
              <a:gd name="T29" fmla="*/ 152 w 152"/>
              <a:gd name="T30" fmla="*/ 144 h 14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52" h="144">
                <a:moveTo>
                  <a:pt x="52" y="4"/>
                </a:moveTo>
                <a:lnTo>
                  <a:pt x="0" y="4"/>
                </a:lnTo>
                <a:lnTo>
                  <a:pt x="16" y="32"/>
                </a:lnTo>
                <a:lnTo>
                  <a:pt x="16" y="56"/>
                </a:lnTo>
                <a:lnTo>
                  <a:pt x="28" y="92"/>
                </a:lnTo>
                <a:lnTo>
                  <a:pt x="52" y="120"/>
                </a:lnTo>
                <a:lnTo>
                  <a:pt x="68" y="144"/>
                </a:lnTo>
                <a:lnTo>
                  <a:pt x="152" y="144"/>
                </a:lnTo>
                <a:lnTo>
                  <a:pt x="152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15" name="Freeform 70" descr="20%"/>
          <p:cNvSpPr>
            <a:spLocks noChangeAspect="1"/>
          </p:cNvSpPr>
          <p:nvPr/>
        </p:nvSpPr>
        <p:spPr bwMode="auto">
          <a:xfrm>
            <a:off x="5220972" y="2730183"/>
            <a:ext cx="105728" cy="47148"/>
          </a:xfrm>
          <a:custGeom>
            <a:avLst/>
            <a:gdLst>
              <a:gd name="T0" fmla="*/ 2147483647 w 87"/>
              <a:gd name="T1" fmla="*/ 0 h 39"/>
              <a:gd name="T2" fmla="*/ 0 w 87"/>
              <a:gd name="T3" fmla="*/ 2147483647 h 39"/>
              <a:gd name="T4" fmla="*/ 2147483647 w 87"/>
              <a:gd name="T5" fmla="*/ 2147483647 h 39"/>
              <a:gd name="T6" fmla="*/ 2147483647 w 87"/>
              <a:gd name="T7" fmla="*/ 2147483647 h 39"/>
              <a:gd name="T8" fmla="*/ 2147483647 w 87"/>
              <a:gd name="T9" fmla="*/ 0 h 3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7"/>
              <a:gd name="T16" fmla="*/ 0 h 39"/>
              <a:gd name="T17" fmla="*/ 87 w 87"/>
              <a:gd name="T18" fmla="*/ 39 h 3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7" h="39">
                <a:moveTo>
                  <a:pt x="9" y="0"/>
                </a:moveTo>
                <a:lnTo>
                  <a:pt x="0" y="21"/>
                </a:lnTo>
                <a:lnTo>
                  <a:pt x="3" y="39"/>
                </a:lnTo>
                <a:lnTo>
                  <a:pt x="87" y="39"/>
                </a:lnTo>
                <a:lnTo>
                  <a:pt x="87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16" name="Freeform 71" descr="20%"/>
          <p:cNvSpPr>
            <a:spLocks noChangeAspect="1"/>
          </p:cNvSpPr>
          <p:nvPr/>
        </p:nvSpPr>
        <p:spPr bwMode="auto">
          <a:xfrm>
            <a:off x="5209542" y="2883059"/>
            <a:ext cx="117158" cy="55722"/>
          </a:xfrm>
          <a:custGeom>
            <a:avLst/>
            <a:gdLst>
              <a:gd name="T0" fmla="*/ 2147483647 w 96"/>
              <a:gd name="T1" fmla="*/ 0 h 45"/>
              <a:gd name="T2" fmla="*/ 0 w 96"/>
              <a:gd name="T3" fmla="*/ 2147483647 h 45"/>
              <a:gd name="T4" fmla="*/ 2147483647 w 96"/>
              <a:gd name="T5" fmla="*/ 2147483647 h 45"/>
              <a:gd name="T6" fmla="*/ 2147483647 w 96"/>
              <a:gd name="T7" fmla="*/ 2147483647 h 45"/>
              <a:gd name="T8" fmla="*/ 2147483647 w 96"/>
              <a:gd name="T9" fmla="*/ 2147483647 h 45"/>
              <a:gd name="T10" fmla="*/ 2147483647 w 96"/>
              <a:gd name="T11" fmla="*/ 0 h 4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6"/>
              <a:gd name="T19" fmla="*/ 0 h 45"/>
              <a:gd name="T20" fmla="*/ 96 w 96"/>
              <a:gd name="T21" fmla="*/ 45 h 4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6" h="45">
                <a:moveTo>
                  <a:pt x="21" y="0"/>
                </a:moveTo>
                <a:lnTo>
                  <a:pt x="0" y="3"/>
                </a:lnTo>
                <a:lnTo>
                  <a:pt x="12" y="18"/>
                </a:lnTo>
                <a:lnTo>
                  <a:pt x="21" y="45"/>
                </a:lnTo>
                <a:lnTo>
                  <a:pt x="96" y="45"/>
                </a:lnTo>
                <a:lnTo>
                  <a:pt x="96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17" name="Freeform 72" descr="Dashed horizontal"/>
          <p:cNvSpPr>
            <a:spLocks noChangeAspect="1"/>
          </p:cNvSpPr>
          <p:nvPr/>
        </p:nvSpPr>
        <p:spPr bwMode="auto">
          <a:xfrm>
            <a:off x="5246689" y="2938780"/>
            <a:ext cx="80010" cy="571500"/>
          </a:xfrm>
          <a:custGeom>
            <a:avLst/>
            <a:gdLst>
              <a:gd name="T0" fmla="*/ 0 w 66"/>
              <a:gd name="T1" fmla="*/ 2147483647 h 471"/>
              <a:gd name="T2" fmla="*/ 2147483647 w 66"/>
              <a:gd name="T3" fmla="*/ 2147483647 h 471"/>
              <a:gd name="T4" fmla="*/ 2147483647 w 66"/>
              <a:gd name="T5" fmla="*/ 2147483647 h 471"/>
              <a:gd name="T6" fmla="*/ 2147483647 w 66"/>
              <a:gd name="T7" fmla="*/ 2147483647 h 471"/>
              <a:gd name="T8" fmla="*/ 2147483647 w 66"/>
              <a:gd name="T9" fmla="*/ 2147483647 h 471"/>
              <a:gd name="T10" fmla="*/ 2147483647 w 66"/>
              <a:gd name="T11" fmla="*/ 2147483647 h 471"/>
              <a:gd name="T12" fmla="*/ 2147483647 w 66"/>
              <a:gd name="T13" fmla="*/ 2147483647 h 471"/>
              <a:gd name="T14" fmla="*/ 2147483647 w 66"/>
              <a:gd name="T15" fmla="*/ 2147483647 h 471"/>
              <a:gd name="T16" fmla="*/ 2147483647 w 66"/>
              <a:gd name="T17" fmla="*/ 2147483647 h 471"/>
              <a:gd name="T18" fmla="*/ 2147483647 w 66"/>
              <a:gd name="T19" fmla="*/ 2147483647 h 471"/>
              <a:gd name="T20" fmla="*/ 2147483647 w 66"/>
              <a:gd name="T21" fmla="*/ 2147483647 h 471"/>
              <a:gd name="T22" fmla="*/ 2147483647 w 66"/>
              <a:gd name="T23" fmla="*/ 2147483647 h 471"/>
              <a:gd name="T24" fmla="*/ 2147483647 w 66"/>
              <a:gd name="T25" fmla="*/ 2147483647 h 471"/>
              <a:gd name="T26" fmla="*/ 2147483647 w 66"/>
              <a:gd name="T27" fmla="*/ 2147483647 h 471"/>
              <a:gd name="T28" fmla="*/ 2147483647 w 66"/>
              <a:gd name="T29" fmla="*/ 2147483647 h 471"/>
              <a:gd name="T30" fmla="*/ 2147483647 w 66"/>
              <a:gd name="T31" fmla="*/ 0 h 47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66"/>
              <a:gd name="T49" fmla="*/ 0 h 471"/>
              <a:gd name="T50" fmla="*/ 66 w 66"/>
              <a:gd name="T51" fmla="*/ 471 h 471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66" h="471">
                <a:moveTo>
                  <a:pt x="0" y="3"/>
                </a:moveTo>
                <a:lnTo>
                  <a:pt x="6" y="27"/>
                </a:lnTo>
                <a:lnTo>
                  <a:pt x="12" y="54"/>
                </a:lnTo>
                <a:lnTo>
                  <a:pt x="9" y="72"/>
                </a:lnTo>
                <a:lnTo>
                  <a:pt x="15" y="99"/>
                </a:lnTo>
                <a:lnTo>
                  <a:pt x="15" y="159"/>
                </a:lnTo>
                <a:lnTo>
                  <a:pt x="9" y="192"/>
                </a:lnTo>
                <a:lnTo>
                  <a:pt x="21" y="252"/>
                </a:lnTo>
                <a:lnTo>
                  <a:pt x="18" y="279"/>
                </a:lnTo>
                <a:lnTo>
                  <a:pt x="6" y="321"/>
                </a:lnTo>
                <a:lnTo>
                  <a:pt x="18" y="354"/>
                </a:lnTo>
                <a:lnTo>
                  <a:pt x="12" y="372"/>
                </a:lnTo>
                <a:lnTo>
                  <a:pt x="27" y="420"/>
                </a:lnTo>
                <a:lnTo>
                  <a:pt x="15" y="471"/>
                </a:lnTo>
                <a:lnTo>
                  <a:pt x="66" y="471"/>
                </a:lnTo>
                <a:lnTo>
                  <a:pt x="66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18" name="Freeform 73" descr="Dashed horizontal"/>
          <p:cNvSpPr>
            <a:spLocks noChangeAspect="1"/>
          </p:cNvSpPr>
          <p:nvPr/>
        </p:nvSpPr>
        <p:spPr bwMode="auto">
          <a:xfrm>
            <a:off x="1701960" y="1767205"/>
            <a:ext cx="151448" cy="465772"/>
          </a:xfrm>
          <a:custGeom>
            <a:avLst/>
            <a:gdLst>
              <a:gd name="T0" fmla="*/ 2147483647 w 124"/>
              <a:gd name="T1" fmla="*/ 2147483647 h 384"/>
              <a:gd name="T2" fmla="*/ 2147483647 w 124"/>
              <a:gd name="T3" fmla="*/ 2147483647 h 384"/>
              <a:gd name="T4" fmla="*/ 2147483647 w 124"/>
              <a:gd name="T5" fmla="*/ 2147483647 h 384"/>
              <a:gd name="T6" fmla="*/ 2147483647 w 124"/>
              <a:gd name="T7" fmla="*/ 2147483647 h 384"/>
              <a:gd name="T8" fmla="*/ 2147483647 w 124"/>
              <a:gd name="T9" fmla="*/ 2147483647 h 384"/>
              <a:gd name="T10" fmla="*/ 2147483647 w 124"/>
              <a:gd name="T11" fmla="*/ 2147483647 h 384"/>
              <a:gd name="T12" fmla="*/ 2147483647 w 124"/>
              <a:gd name="T13" fmla="*/ 2147483647 h 384"/>
              <a:gd name="T14" fmla="*/ 0 w 124"/>
              <a:gd name="T15" fmla="*/ 2147483647 h 384"/>
              <a:gd name="T16" fmla="*/ 2147483647 w 124"/>
              <a:gd name="T17" fmla="*/ 2147483647 h 384"/>
              <a:gd name="T18" fmla="*/ 2147483647 w 124"/>
              <a:gd name="T19" fmla="*/ 0 h 38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4"/>
              <a:gd name="T31" fmla="*/ 0 h 384"/>
              <a:gd name="T32" fmla="*/ 124 w 124"/>
              <a:gd name="T33" fmla="*/ 384 h 38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4" h="384">
                <a:moveTo>
                  <a:pt x="60" y="4"/>
                </a:moveTo>
                <a:lnTo>
                  <a:pt x="56" y="80"/>
                </a:lnTo>
                <a:lnTo>
                  <a:pt x="56" y="164"/>
                </a:lnTo>
                <a:lnTo>
                  <a:pt x="48" y="228"/>
                </a:lnTo>
                <a:lnTo>
                  <a:pt x="60" y="276"/>
                </a:lnTo>
                <a:lnTo>
                  <a:pt x="56" y="332"/>
                </a:lnTo>
                <a:lnTo>
                  <a:pt x="36" y="360"/>
                </a:lnTo>
                <a:lnTo>
                  <a:pt x="0" y="384"/>
                </a:lnTo>
                <a:lnTo>
                  <a:pt x="124" y="384"/>
                </a:lnTo>
                <a:lnTo>
                  <a:pt x="124" y="0"/>
                </a:lnTo>
              </a:path>
            </a:pathLst>
          </a:custGeom>
          <a:pattFill prst="dashHorz">
            <a:fgClr>
              <a:schemeClr val="tx1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20" name="Freeform 75" descr="20%"/>
          <p:cNvSpPr>
            <a:spLocks noChangeAspect="1"/>
          </p:cNvSpPr>
          <p:nvPr/>
        </p:nvSpPr>
        <p:spPr bwMode="auto">
          <a:xfrm>
            <a:off x="1639095" y="2724468"/>
            <a:ext cx="214313" cy="101441"/>
          </a:xfrm>
          <a:custGeom>
            <a:avLst/>
            <a:gdLst>
              <a:gd name="T0" fmla="*/ 2147483647 w 176"/>
              <a:gd name="T1" fmla="*/ 0 h 84"/>
              <a:gd name="T2" fmla="*/ 0 w 176"/>
              <a:gd name="T3" fmla="*/ 2147483647 h 84"/>
              <a:gd name="T4" fmla="*/ 2147483647 w 176"/>
              <a:gd name="T5" fmla="*/ 2147483647 h 84"/>
              <a:gd name="T6" fmla="*/ 2147483647 w 176"/>
              <a:gd name="T7" fmla="*/ 2147483647 h 84"/>
              <a:gd name="T8" fmla="*/ 2147483647 w 176"/>
              <a:gd name="T9" fmla="*/ 2147483647 h 84"/>
              <a:gd name="T10" fmla="*/ 2147483647 w 176"/>
              <a:gd name="T11" fmla="*/ 2147483647 h 8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76"/>
              <a:gd name="T19" fmla="*/ 0 h 84"/>
              <a:gd name="T20" fmla="*/ 176 w 176"/>
              <a:gd name="T21" fmla="*/ 84 h 8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76" h="84">
                <a:moveTo>
                  <a:pt x="4" y="0"/>
                </a:moveTo>
                <a:lnTo>
                  <a:pt x="0" y="32"/>
                </a:lnTo>
                <a:lnTo>
                  <a:pt x="20" y="60"/>
                </a:lnTo>
                <a:lnTo>
                  <a:pt x="32" y="84"/>
                </a:lnTo>
                <a:lnTo>
                  <a:pt x="176" y="84"/>
                </a:lnTo>
                <a:lnTo>
                  <a:pt x="176" y="8"/>
                </a:lnTo>
              </a:path>
            </a:pathLst>
          </a:custGeom>
          <a:pattFill prst="pct20">
            <a:fgClr>
              <a:schemeClr val="tx1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21" name="Freeform 76" descr="Dashed horizontal"/>
          <p:cNvSpPr>
            <a:spLocks noChangeAspect="1"/>
          </p:cNvSpPr>
          <p:nvPr/>
        </p:nvSpPr>
        <p:spPr bwMode="auto">
          <a:xfrm>
            <a:off x="1673385" y="2821623"/>
            <a:ext cx="180023" cy="821531"/>
          </a:xfrm>
          <a:custGeom>
            <a:avLst/>
            <a:gdLst>
              <a:gd name="T0" fmla="*/ 0 w 148"/>
              <a:gd name="T1" fmla="*/ 2147483647 h 676"/>
              <a:gd name="T2" fmla="*/ 2147483647 w 148"/>
              <a:gd name="T3" fmla="*/ 2147483647 h 676"/>
              <a:gd name="T4" fmla="*/ 2147483647 w 148"/>
              <a:gd name="T5" fmla="*/ 2147483647 h 676"/>
              <a:gd name="T6" fmla="*/ 2147483647 w 148"/>
              <a:gd name="T7" fmla="*/ 2147483647 h 676"/>
              <a:gd name="T8" fmla="*/ 2147483647 w 148"/>
              <a:gd name="T9" fmla="*/ 2147483647 h 676"/>
              <a:gd name="T10" fmla="*/ 2147483647 w 148"/>
              <a:gd name="T11" fmla="*/ 2147483647 h 676"/>
              <a:gd name="T12" fmla="*/ 2147483647 w 148"/>
              <a:gd name="T13" fmla="*/ 2147483647 h 676"/>
              <a:gd name="T14" fmla="*/ 2147483647 w 148"/>
              <a:gd name="T15" fmla="*/ 2147483647 h 676"/>
              <a:gd name="T16" fmla="*/ 2147483647 w 148"/>
              <a:gd name="T17" fmla="*/ 2147483647 h 676"/>
              <a:gd name="T18" fmla="*/ 2147483647 w 148"/>
              <a:gd name="T19" fmla="*/ 2147483647 h 676"/>
              <a:gd name="T20" fmla="*/ 2147483647 w 148"/>
              <a:gd name="T21" fmla="*/ 2147483647 h 676"/>
              <a:gd name="T22" fmla="*/ 2147483647 w 148"/>
              <a:gd name="T23" fmla="*/ 2147483647 h 676"/>
              <a:gd name="T24" fmla="*/ 2147483647 w 148"/>
              <a:gd name="T25" fmla="*/ 2147483647 h 676"/>
              <a:gd name="T26" fmla="*/ 2147483647 w 148"/>
              <a:gd name="T27" fmla="*/ 2147483647 h 676"/>
              <a:gd name="T28" fmla="*/ 2147483647 w 148"/>
              <a:gd name="T29" fmla="*/ 2147483647 h 676"/>
              <a:gd name="T30" fmla="*/ 2147483647 w 148"/>
              <a:gd name="T31" fmla="*/ 2147483647 h 676"/>
              <a:gd name="T32" fmla="*/ 2147483647 w 148"/>
              <a:gd name="T33" fmla="*/ 2147483647 h 676"/>
              <a:gd name="T34" fmla="*/ 2147483647 w 148"/>
              <a:gd name="T35" fmla="*/ 2147483647 h 676"/>
              <a:gd name="T36" fmla="*/ 2147483647 w 148"/>
              <a:gd name="T37" fmla="*/ 0 h 67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48"/>
              <a:gd name="T58" fmla="*/ 0 h 676"/>
              <a:gd name="T59" fmla="*/ 148 w 148"/>
              <a:gd name="T60" fmla="*/ 676 h 67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48" h="676">
                <a:moveTo>
                  <a:pt x="0" y="4"/>
                </a:moveTo>
                <a:lnTo>
                  <a:pt x="16" y="36"/>
                </a:lnTo>
                <a:lnTo>
                  <a:pt x="8" y="60"/>
                </a:lnTo>
                <a:lnTo>
                  <a:pt x="32" y="108"/>
                </a:lnTo>
                <a:lnTo>
                  <a:pt x="32" y="140"/>
                </a:lnTo>
                <a:lnTo>
                  <a:pt x="28" y="180"/>
                </a:lnTo>
                <a:lnTo>
                  <a:pt x="28" y="224"/>
                </a:lnTo>
                <a:lnTo>
                  <a:pt x="8" y="264"/>
                </a:lnTo>
                <a:lnTo>
                  <a:pt x="32" y="332"/>
                </a:lnTo>
                <a:lnTo>
                  <a:pt x="16" y="360"/>
                </a:lnTo>
                <a:lnTo>
                  <a:pt x="36" y="440"/>
                </a:lnTo>
                <a:lnTo>
                  <a:pt x="4" y="452"/>
                </a:lnTo>
                <a:lnTo>
                  <a:pt x="12" y="508"/>
                </a:lnTo>
                <a:lnTo>
                  <a:pt x="32" y="568"/>
                </a:lnTo>
                <a:lnTo>
                  <a:pt x="32" y="628"/>
                </a:lnTo>
                <a:lnTo>
                  <a:pt x="32" y="676"/>
                </a:lnTo>
                <a:lnTo>
                  <a:pt x="148" y="676"/>
                </a:lnTo>
                <a:lnTo>
                  <a:pt x="148" y="40"/>
                </a:lnTo>
                <a:lnTo>
                  <a:pt x="148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22" name="Freeform 77" descr="Dashed horizontal"/>
          <p:cNvSpPr>
            <a:spLocks noChangeAspect="1"/>
          </p:cNvSpPr>
          <p:nvPr/>
        </p:nvSpPr>
        <p:spPr bwMode="auto">
          <a:xfrm>
            <a:off x="2927827" y="1767205"/>
            <a:ext cx="155734" cy="447198"/>
          </a:xfrm>
          <a:custGeom>
            <a:avLst/>
            <a:gdLst>
              <a:gd name="T0" fmla="*/ 2147483647 w 128"/>
              <a:gd name="T1" fmla="*/ 0 h 368"/>
              <a:gd name="T2" fmla="*/ 2147483647 w 128"/>
              <a:gd name="T3" fmla="*/ 2147483647 h 368"/>
              <a:gd name="T4" fmla="*/ 2147483647 w 128"/>
              <a:gd name="T5" fmla="*/ 2147483647 h 368"/>
              <a:gd name="T6" fmla="*/ 2147483647 w 128"/>
              <a:gd name="T7" fmla="*/ 2147483647 h 368"/>
              <a:gd name="T8" fmla="*/ 2147483647 w 128"/>
              <a:gd name="T9" fmla="*/ 2147483647 h 368"/>
              <a:gd name="T10" fmla="*/ 2147483647 w 128"/>
              <a:gd name="T11" fmla="*/ 2147483647 h 368"/>
              <a:gd name="T12" fmla="*/ 2147483647 w 128"/>
              <a:gd name="T13" fmla="*/ 2147483647 h 368"/>
              <a:gd name="T14" fmla="*/ 0 w 128"/>
              <a:gd name="T15" fmla="*/ 2147483647 h 368"/>
              <a:gd name="T16" fmla="*/ 2147483647 w 128"/>
              <a:gd name="T17" fmla="*/ 2147483647 h 368"/>
              <a:gd name="T18" fmla="*/ 2147483647 w 128"/>
              <a:gd name="T19" fmla="*/ 0 h 36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8"/>
              <a:gd name="T31" fmla="*/ 0 h 368"/>
              <a:gd name="T32" fmla="*/ 128 w 128"/>
              <a:gd name="T33" fmla="*/ 368 h 36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8" h="368">
                <a:moveTo>
                  <a:pt x="28" y="0"/>
                </a:moveTo>
                <a:lnTo>
                  <a:pt x="32" y="64"/>
                </a:lnTo>
                <a:lnTo>
                  <a:pt x="20" y="132"/>
                </a:lnTo>
                <a:lnTo>
                  <a:pt x="36" y="192"/>
                </a:lnTo>
                <a:lnTo>
                  <a:pt x="36" y="232"/>
                </a:lnTo>
                <a:lnTo>
                  <a:pt x="40" y="264"/>
                </a:lnTo>
                <a:lnTo>
                  <a:pt x="12" y="308"/>
                </a:lnTo>
                <a:lnTo>
                  <a:pt x="0" y="368"/>
                </a:lnTo>
                <a:lnTo>
                  <a:pt x="128" y="368"/>
                </a:lnTo>
                <a:lnTo>
                  <a:pt x="128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24" name="Freeform 79" descr="20%"/>
          <p:cNvSpPr>
            <a:spLocks noChangeAspect="1"/>
          </p:cNvSpPr>
          <p:nvPr/>
        </p:nvSpPr>
        <p:spPr bwMode="auto">
          <a:xfrm>
            <a:off x="2927827" y="2724468"/>
            <a:ext cx="155734" cy="82867"/>
          </a:xfrm>
          <a:custGeom>
            <a:avLst/>
            <a:gdLst>
              <a:gd name="T0" fmla="*/ 0 w 128"/>
              <a:gd name="T1" fmla="*/ 0 h 68"/>
              <a:gd name="T2" fmla="*/ 0 w 128"/>
              <a:gd name="T3" fmla="*/ 2147483647 h 68"/>
              <a:gd name="T4" fmla="*/ 2147483647 w 128"/>
              <a:gd name="T5" fmla="*/ 2147483647 h 68"/>
              <a:gd name="T6" fmla="*/ 2147483647 w 128"/>
              <a:gd name="T7" fmla="*/ 2147483647 h 68"/>
              <a:gd name="T8" fmla="*/ 2147483647 w 128"/>
              <a:gd name="T9" fmla="*/ 2147483647 h 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8"/>
              <a:gd name="T16" fmla="*/ 0 h 68"/>
              <a:gd name="T17" fmla="*/ 128 w 128"/>
              <a:gd name="T18" fmla="*/ 68 h 6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8" h="68">
                <a:moveTo>
                  <a:pt x="0" y="0"/>
                </a:moveTo>
                <a:lnTo>
                  <a:pt x="0" y="28"/>
                </a:lnTo>
                <a:lnTo>
                  <a:pt x="24" y="68"/>
                </a:lnTo>
                <a:lnTo>
                  <a:pt x="128" y="68"/>
                </a:lnTo>
                <a:lnTo>
                  <a:pt x="128" y="4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25" name="Freeform 80" descr="Dashed horizontal"/>
          <p:cNvSpPr>
            <a:spLocks noChangeAspect="1"/>
          </p:cNvSpPr>
          <p:nvPr/>
        </p:nvSpPr>
        <p:spPr bwMode="auto">
          <a:xfrm>
            <a:off x="2970690" y="2807335"/>
            <a:ext cx="112872" cy="864393"/>
          </a:xfrm>
          <a:custGeom>
            <a:avLst/>
            <a:gdLst>
              <a:gd name="T0" fmla="*/ 0 w 92"/>
              <a:gd name="T1" fmla="*/ 2147483647 h 712"/>
              <a:gd name="T2" fmla="*/ 2147483647 w 92"/>
              <a:gd name="T3" fmla="*/ 2147483647 h 712"/>
              <a:gd name="T4" fmla="*/ 2147483647 w 92"/>
              <a:gd name="T5" fmla="*/ 2147483647 h 712"/>
              <a:gd name="T6" fmla="*/ 2147483647 w 92"/>
              <a:gd name="T7" fmla="*/ 2147483647 h 712"/>
              <a:gd name="T8" fmla="*/ 2147483647 w 92"/>
              <a:gd name="T9" fmla="*/ 2147483647 h 712"/>
              <a:gd name="T10" fmla="*/ 2147483647 w 92"/>
              <a:gd name="T11" fmla="*/ 2147483647 h 712"/>
              <a:gd name="T12" fmla="*/ 2147483647 w 92"/>
              <a:gd name="T13" fmla="*/ 2147483647 h 712"/>
              <a:gd name="T14" fmla="*/ 2147483647 w 92"/>
              <a:gd name="T15" fmla="*/ 2147483647 h 712"/>
              <a:gd name="T16" fmla="*/ 2147483647 w 92"/>
              <a:gd name="T17" fmla="*/ 2147483647 h 712"/>
              <a:gd name="T18" fmla="*/ 2147483647 w 92"/>
              <a:gd name="T19" fmla="*/ 2147483647 h 712"/>
              <a:gd name="T20" fmla="*/ 2147483647 w 92"/>
              <a:gd name="T21" fmla="*/ 2147483647 h 712"/>
              <a:gd name="T22" fmla="*/ 2147483647 w 92"/>
              <a:gd name="T23" fmla="*/ 2147483647 h 712"/>
              <a:gd name="T24" fmla="*/ 2147483647 w 92"/>
              <a:gd name="T25" fmla="*/ 0 h 71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92"/>
              <a:gd name="T40" fmla="*/ 0 h 712"/>
              <a:gd name="T41" fmla="*/ 92 w 92"/>
              <a:gd name="T42" fmla="*/ 712 h 71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92" h="712">
                <a:moveTo>
                  <a:pt x="0" y="4"/>
                </a:moveTo>
                <a:lnTo>
                  <a:pt x="4" y="60"/>
                </a:lnTo>
                <a:lnTo>
                  <a:pt x="24" y="148"/>
                </a:lnTo>
                <a:lnTo>
                  <a:pt x="12" y="232"/>
                </a:lnTo>
                <a:lnTo>
                  <a:pt x="20" y="276"/>
                </a:lnTo>
                <a:lnTo>
                  <a:pt x="16" y="344"/>
                </a:lnTo>
                <a:lnTo>
                  <a:pt x="8" y="424"/>
                </a:lnTo>
                <a:lnTo>
                  <a:pt x="8" y="480"/>
                </a:lnTo>
                <a:lnTo>
                  <a:pt x="16" y="588"/>
                </a:lnTo>
                <a:lnTo>
                  <a:pt x="16" y="640"/>
                </a:lnTo>
                <a:lnTo>
                  <a:pt x="4" y="712"/>
                </a:lnTo>
                <a:lnTo>
                  <a:pt x="92" y="712"/>
                </a:lnTo>
                <a:lnTo>
                  <a:pt x="92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26" name="Freeform 81" descr="Dashed horizontal"/>
          <p:cNvSpPr>
            <a:spLocks noChangeAspect="1"/>
          </p:cNvSpPr>
          <p:nvPr/>
        </p:nvSpPr>
        <p:spPr bwMode="auto">
          <a:xfrm>
            <a:off x="5228115" y="2678748"/>
            <a:ext cx="98584" cy="51435"/>
          </a:xfrm>
          <a:custGeom>
            <a:avLst/>
            <a:gdLst>
              <a:gd name="T0" fmla="*/ 0 w 81"/>
              <a:gd name="T1" fmla="*/ 2147483647 h 42"/>
              <a:gd name="T2" fmla="*/ 2147483647 w 81"/>
              <a:gd name="T3" fmla="*/ 2147483647 h 42"/>
              <a:gd name="T4" fmla="*/ 2147483647 w 81"/>
              <a:gd name="T5" fmla="*/ 2147483647 h 42"/>
              <a:gd name="T6" fmla="*/ 2147483647 w 81"/>
              <a:gd name="T7" fmla="*/ 2147483647 h 42"/>
              <a:gd name="T8" fmla="*/ 2147483647 w 81"/>
              <a:gd name="T9" fmla="*/ 0 h 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1"/>
              <a:gd name="T16" fmla="*/ 0 h 42"/>
              <a:gd name="T17" fmla="*/ 81 w 81"/>
              <a:gd name="T18" fmla="*/ 42 h 4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1" h="42">
                <a:moveTo>
                  <a:pt x="0" y="3"/>
                </a:moveTo>
                <a:lnTo>
                  <a:pt x="12" y="21"/>
                </a:lnTo>
                <a:lnTo>
                  <a:pt x="6" y="42"/>
                </a:lnTo>
                <a:lnTo>
                  <a:pt x="81" y="42"/>
                </a:lnTo>
                <a:lnTo>
                  <a:pt x="81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27" name="Freeform 82" descr="Dashed horizontal"/>
          <p:cNvSpPr>
            <a:spLocks noChangeAspect="1"/>
          </p:cNvSpPr>
          <p:nvPr/>
        </p:nvSpPr>
        <p:spPr bwMode="auto">
          <a:xfrm>
            <a:off x="5223829" y="2777331"/>
            <a:ext cx="102870" cy="105727"/>
          </a:xfrm>
          <a:custGeom>
            <a:avLst/>
            <a:gdLst>
              <a:gd name="T0" fmla="*/ 0 w 84"/>
              <a:gd name="T1" fmla="*/ 0 h 87"/>
              <a:gd name="T2" fmla="*/ 2147483647 w 84"/>
              <a:gd name="T3" fmla="*/ 2147483647 h 87"/>
              <a:gd name="T4" fmla="*/ 2147483647 w 84"/>
              <a:gd name="T5" fmla="*/ 2147483647 h 87"/>
              <a:gd name="T6" fmla="*/ 2147483647 w 84"/>
              <a:gd name="T7" fmla="*/ 2147483647 h 87"/>
              <a:gd name="T8" fmla="*/ 2147483647 w 84"/>
              <a:gd name="T9" fmla="*/ 2147483647 h 87"/>
              <a:gd name="T10" fmla="*/ 2147483647 w 84"/>
              <a:gd name="T11" fmla="*/ 0 h 8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4"/>
              <a:gd name="T19" fmla="*/ 0 h 87"/>
              <a:gd name="T20" fmla="*/ 84 w 84"/>
              <a:gd name="T21" fmla="*/ 87 h 8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4" h="87">
                <a:moveTo>
                  <a:pt x="0" y="0"/>
                </a:moveTo>
                <a:lnTo>
                  <a:pt x="15" y="33"/>
                </a:lnTo>
                <a:lnTo>
                  <a:pt x="18" y="51"/>
                </a:lnTo>
                <a:lnTo>
                  <a:pt x="18" y="87"/>
                </a:lnTo>
                <a:lnTo>
                  <a:pt x="84" y="87"/>
                </a:lnTo>
                <a:lnTo>
                  <a:pt x="84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28" name="Freeform 83"/>
          <p:cNvSpPr>
            <a:spLocks noChangeAspect="1"/>
          </p:cNvSpPr>
          <p:nvPr/>
        </p:nvSpPr>
        <p:spPr bwMode="auto">
          <a:xfrm>
            <a:off x="1554799" y="2683354"/>
            <a:ext cx="431483" cy="42862"/>
          </a:xfrm>
          <a:custGeom>
            <a:avLst/>
            <a:gdLst>
              <a:gd name="T0" fmla="*/ 0 w 820"/>
              <a:gd name="T1" fmla="*/ 0 h 144"/>
              <a:gd name="T2" fmla="*/ 2147483647 w 820"/>
              <a:gd name="T3" fmla="*/ 2147483647 h 144"/>
              <a:gd name="T4" fmla="*/ 2147483647 w 820"/>
              <a:gd name="T5" fmla="*/ 287236589 h 144"/>
              <a:gd name="T6" fmla="*/ 2147483647 w 820"/>
              <a:gd name="T7" fmla="*/ 2147483647 h 144"/>
              <a:gd name="T8" fmla="*/ 2147483647 w 820"/>
              <a:gd name="T9" fmla="*/ 143618129 h 144"/>
              <a:gd name="T10" fmla="*/ 2147483647 w 820"/>
              <a:gd name="T11" fmla="*/ 2147483647 h 144"/>
              <a:gd name="T12" fmla="*/ 2147483647 w 820"/>
              <a:gd name="T13" fmla="*/ 430854759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29" name="Freeform 84"/>
          <p:cNvSpPr>
            <a:spLocks noChangeAspect="1"/>
          </p:cNvSpPr>
          <p:nvPr/>
        </p:nvSpPr>
        <p:spPr bwMode="auto">
          <a:xfrm>
            <a:off x="1554799" y="2218051"/>
            <a:ext cx="431483" cy="42862"/>
          </a:xfrm>
          <a:custGeom>
            <a:avLst/>
            <a:gdLst>
              <a:gd name="T0" fmla="*/ 0 w 820"/>
              <a:gd name="T1" fmla="*/ 0 h 144"/>
              <a:gd name="T2" fmla="*/ 2147483647 w 820"/>
              <a:gd name="T3" fmla="*/ 2147483647 h 144"/>
              <a:gd name="T4" fmla="*/ 2147483647 w 820"/>
              <a:gd name="T5" fmla="*/ 287236589 h 144"/>
              <a:gd name="T6" fmla="*/ 2147483647 w 820"/>
              <a:gd name="T7" fmla="*/ 2147483647 h 144"/>
              <a:gd name="T8" fmla="*/ 2147483647 w 820"/>
              <a:gd name="T9" fmla="*/ 143618129 h 144"/>
              <a:gd name="T10" fmla="*/ 2147483647 w 820"/>
              <a:gd name="T11" fmla="*/ 2147483647 h 144"/>
              <a:gd name="T12" fmla="*/ 2147483647 w 820"/>
              <a:gd name="T13" fmla="*/ 430854759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30" name="Freeform 85"/>
          <p:cNvSpPr>
            <a:spLocks noChangeAspect="1"/>
          </p:cNvSpPr>
          <p:nvPr/>
        </p:nvSpPr>
        <p:spPr bwMode="auto">
          <a:xfrm>
            <a:off x="2746377" y="2683993"/>
            <a:ext cx="431483" cy="42862"/>
          </a:xfrm>
          <a:custGeom>
            <a:avLst/>
            <a:gdLst>
              <a:gd name="T0" fmla="*/ 0 w 820"/>
              <a:gd name="T1" fmla="*/ 0 h 144"/>
              <a:gd name="T2" fmla="*/ 2147483647 w 820"/>
              <a:gd name="T3" fmla="*/ 2147483647 h 144"/>
              <a:gd name="T4" fmla="*/ 2147483647 w 820"/>
              <a:gd name="T5" fmla="*/ 287236589 h 144"/>
              <a:gd name="T6" fmla="*/ 2147483647 w 820"/>
              <a:gd name="T7" fmla="*/ 2147483647 h 144"/>
              <a:gd name="T8" fmla="*/ 2147483647 w 820"/>
              <a:gd name="T9" fmla="*/ 143618129 h 144"/>
              <a:gd name="T10" fmla="*/ 2147483647 w 820"/>
              <a:gd name="T11" fmla="*/ 2147483647 h 144"/>
              <a:gd name="T12" fmla="*/ 2147483647 w 820"/>
              <a:gd name="T13" fmla="*/ 430854759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31" name="Freeform 86"/>
          <p:cNvSpPr>
            <a:spLocks noChangeAspect="1"/>
          </p:cNvSpPr>
          <p:nvPr/>
        </p:nvSpPr>
        <p:spPr bwMode="auto">
          <a:xfrm>
            <a:off x="2746377" y="2218051"/>
            <a:ext cx="431483" cy="42862"/>
          </a:xfrm>
          <a:custGeom>
            <a:avLst/>
            <a:gdLst>
              <a:gd name="T0" fmla="*/ 0 w 820"/>
              <a:gd name="T1" fmla="*/ 0 h 144"/>
              <a:gd name="T2" fmla="*/ 2147483647 w 820"/>
              <a:gd name="T3" fmla="*/ 2147483647 h 144"/>
              <a:gd name="T4" fmla="*/ 2147483647 w 820"/>
              <a:gd name="T5" fmla="*/ 287236589 h 144"/>
              <a:gd name="T6" fmla="*/ 2147483647 w 820"/>
              <a:gd name="T7" fmla="*/ 2147483647 h 144"/>
              <a:gd name="T8" fmla="*/ 2147483647 w 820"/>
              <a:gd name="T9" fmla="*/ 143618129 h 144"/>
              <a:gd name="T10" fmla="*/ 2147483647 w 820"/>
              <a:gd name="T11" fmla="*/ 2147483647 h 144"/>
              <a:gd name="T12" fmla="*/ 2147483647 w 820"/>
              <a:gd name="T13" fmla="*/ 430854759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32" name="Freeform 87"/>
          <p:cNvSpPr>
            <a:spLocks noChangeAspect="1"/>
          </p:cNvSpPr>
          <p:nvPr/>
        </p:nvSpPr>
        <p:spPr bwMode="auto">
          <a:xfrm>
            <a:off x="3855087" y="2218051"/>
            <a:ext cx="431483" cy="42862"/>
          </a:xfrm>
          <a:custGeom>
            <a:avLst/>
            <a:gdLst>
              <a:gd name="T0" fmla="*/ 0 w 820"/>
              <a:gd name="T1" fmla="*/ 0 h 144"/>
              <a:gd name="T2" fmla="*/ 2147483647 w 820"/>
              <a:gd name="T3" fmla="*/ 2147483647 h 144"/>
              <a:gd name="T4" fmla="*/ 2147483647 w 820"/>
              <a:gd name="T5" fmla="*/ 287236589 h 144"/>
              <a:gd name="T6" fmla="*/ 2147483647 w 820"/>
              <a:gd name="T7" fmla="*/ 2147483647 h 144"/>
              <a:gd name="T8" fmla="*/ 2147483647 w 820"/>
              <a:gd name="T9" fmla="*/ 143618129 h 144"/>
              <a:gd name="T10" fmla="*/ 2147483647 w 820"/>
              <a:gd name="T11" fmla="*/ 2147483647 h 144"/>
              <a:gd name="T12" fmla="*/ 2147483647 w 820"/>
              <a:gd name="T13" fmla="*/ 430854759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33" name="Freeform 88"/>
          <p:cNvSpPr>
            <a:spLocks noChangeAspect="1"/>
          </p:cNvSpPr>
          <p:nvPr/>
        </p:nvSpPr>
        <p:spPr bwMode="auto">
          <a:xfrm>
            <a:off x="4990942" y="2204403"/>
            <a:ext cx="431483" cy="42862"/>
          </a:xfrm>
          <a:custGeom>
            <a:avLst/>
            <a:gdLst>
              <a:gd name="T0" fmla="*/ 0 w 820"/>
              <a:gd name="T1" fmla="*/ 0 h 144"/>
              <a:gd name="T2" fmla="*/ 2147483647 w 820"/>
              <a:gd name="T3" fmla="*/ 2147483647 h 144"/>
              <a:gd name="T4" fmla="*/ 2147483647 w 820"/>
              <a:gd name="T5" fmla="*/ 287236589 h 144"/>
              <a:gd name="T6" fmla="*/ 2147483647 w 820"/>
              <a:gd name="T7" fmla="*/ 2147483647 h 144"/>
              <a:gd name="T8" fmla="*/ 2147483647 w 820"/>
              <a:gd name="T9" fmla="*/ 143618129 h 144"/>
              <a:gd name="T10" fmla="*/ 2147483647 w 820"/>
              <a:gd name="T11" fmla="*/ 2147483647 h 144"/>
              <a:gd name="T12" fmla="*/ 2147483647 w 820"/>
              <a:gd name="T13" fmla="*/ 430854759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34" name="Freeform 89"/>
          <p:cNvSpPr>
            <a:spLocks noChangeAspect="1"/>
          </p:cNvSpPr>
          <p:nvPr/>
        </p:nvSpPr>
        <p:spPr bwMode="auto">
          <a:xfrm>
            <a:off x="6471127" y="2204403"/>
            <a:ext cx="431483" cy="42862"/>
          </a:xfrm>
          <a:custGeom>
            <a:avLst/>
            <a:gdLst>
              <a:gd name="T0" fmla="*/ 0 w 820"/>
              <a:gd name="T1" fmla="*/ 0 h 144"/>
              <a:gd name="T2" fmla="*/ 2147483647 w 820"/>
              <a:gd name="T3" fmla="*/ 2147483647 h 144"/>
              <a:gd name="T4" fmla="*/ 2147483647 w 820"/>
              <a:gd name="T5" fmla="*/ 287236589 h 144"/>
              <a:gd name="T6" fmla="*/ 2147483647 w 820"/>
              <a:gd name="T7" fmla="*/ 2147483647 h 144"/>
              <a:gd name="T8" fmla="*/ 2147483647 w 820"/>
              <a:gd name="T9" fmla="*/ 143618129 h 144"/>
              <a:gd name="T10" fmla="*/ 2147483647 w 820"/>
              <a:gd name="T11" fmla="*/ 2147483647 h 144"/>
              <a:gd name="T12" fmla="*/ 2147483647 w 820"/>
              <a:gd name="T13" fmla="*/ 430854759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35" name="WordArt 90"/>
          <p:cNvSpPr>
            <a:spLocks noChangeAspect="1" noChangeArrowheads="1" noChangeShapeType="1" noTextEdit="1"/>
          </p:cNvSpPr>
          <p:nvPr/>
        </p:nvSpPr>
        <p:spPr bwMode="auto">
          <a:xfrm>
            <a:off x="1523367" y="1404303"/>
            <a:ext cx="584358" cy="171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Black"/>
              </a:rPr>
              <a:t>Well A</a:t>
            </a:r>
          </a:p>
        </p:txBody>
      </p:sp>
      <p:sp>
        <p:nvSpPr>
          <p:cNvPr id="6236" name="WordArt 91"/>
          <p:cNvSpPr>
            <a:spLocks noChangeAspect="1" noChangeArrowheads="1" noChangeShapeType="1" noTextEdit="1"/>
          </p:cNvSpPr>
          <p:nvPr/>
        </p:nvSpPr>
        <p:spPr bwMode="auto">
          <a:xfrm>
            <a:off x="2730660" y="1404303"/>
            <a:ext cx="582930" cy="171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Black"/>
              </a:rPr>
              <a:t>Well B</a:t>
            </a:r>
          </a:p>
        </p:txBody>
      </p:sp>
      <p:sp>
        <p:nvSpPr>
          <p:cNvPr id="6237" name="WordArt 92"/>
          <p:cNvSpPr>
            <a:spLocks noChangeAspect="1" noChangeArrowheads="1" noChangeShapeType="1" noTextEdit="1"/>
          </p:cNvSpPr>
          <p:nvPr/>
        </p:nvSpPr>
        <p:spPr bwMode="auto">
          <a:xfrm>
            <a:off x="3857944" y="1404303"/>
            <a:ext cx="582930" cy="171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Black"/>
              </a:rPr>
              <a:t>Well C</a:t>
            </a:r>
          </a:p>
        </p:txBody>
      </p:sp>
      <p:sp>
        <p:nvSpPr>
          <p:cNvPr id="6238" name="WordArt 93"/>
          <p:cNvSpPr>
            <a:spLocks noChangeAspect="1" noChangeArrowheads="1" noChangeShapeType="1" noTextEdit="1"/>
          </p:cNvSpPr>
          <p:nvPr/>
        </p:nvSpPr>
        <p:spPr bwMode="auto">
          <a:xfrm>
            <a:off x="5012374" y="1404303"/>
            <a:ext cx="582930" cy="171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Black"/>
              </a:rPr>
              <a:t>Well D</a:t>
            </a:r>
          </a:p>
        </p:txBody>
      </p:sp>
      <p:sp>
        <p:nvSpPr>
          <p:cNvPr id="6239" name="WordArt 94"/>
          <p:cNvSpPr>
            <a:spLocks noChangeAspect="1" noChangeArrowheads="1" noChangeShapeType="1" noTextEdit="1"/>
          </p:cNvSpPr>
          <p:nvPr/>
        </p:nvSpPr>
        <p:spPr bwMode="auto">
          <a:xfrm>
            <a:off x="6465412" y="1404303"/>
            <a:ext cx="582930" cy="171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Black"/>
              </a:rPr>
              <a:t>Well E</a:t>
            </a:r>
          </a:p>
        </p:txBody>
      </p:sp>
      <p:sp>
        <p:nvSpPr>
          <p:cNvPr id="6240" name="Text Box 95"/>
          <p:cNvSpPr txBox="1">
            <a:spLocks noChangeAspect="1" noChangeArrowheads="1"/>
          </p:cNvSpPr>
          <p:nvPr/>
        </p:nvSpPr>
        <p:spPr bwMode="auto">
          <a:xfrm>
            <a:off x="1664812" y="1577181"/>
            <a:ext cx="348615" cy="247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>
                <a:cs typeface="Arial" charset="0"/>
              </a:rPr>
              <a:t>SP</a:t>
            </a:r>
          </a:p>
        </p:txBody>
      </p:sp>
      <p:sp>
        <p:nvSpPr>
          <p:cNvPr id="6241" name="Text Box 96"/>
          <p:cNvSpPr txBox="1">
            <a:spLocks noChangeAspect="1" noChangeArrowheads="1"/>
          </p:cNvSpPr>
          <p:nvPr/>
        </p:nvSpPr>
        <p:spPr bwMode="auto">
          <a:xfrm>
            <a:off x="3982245" y="1577181"/>
            <a:ext cx="348615" cy="247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>
                <a:cs typeface="Arial" charset="0"/>
              </a:rPr>
              <a:t>SP</a:t>
            </a:r>
          </a:p>
        </p:txBody>
      </p:sp>
      <p:sp>
        <p:nvSpPr>
          <p:cNvPr id="6242" name="Text Box 97"/>
          <p:cNvSpPr txBox="1">
            <a:spLocks noChangeAspect="1" noChangeArrowheads="1"/>
          </p:cNvSpPr>
          <p:nvPr/>
        </p:nvSpPr>
        <p:spPr bwMode="auto">
          <a:xfrm>
            <a:off x="2890680" y="1577181"/>
            <a:ext cx="348615" cy="247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>
                <a:cs typeface="Arial" charset="0"/>
              </a:rPr>
              <a:t>SP</a:t>
            </a:r>
          </a:p>
        </p:txBody>
      </p:sp>
      <p:sp>
        <p:nvSpPr>
          <p:cNvPr id="6243" name="Text Box 98"/>
          <p:cNvSpPr txBox="1">
            <a:spLocks noChangeAspect="1" noChangeArrowheads="1"/>
          </p:cNvSpPr>
          <p:nvPr/>
        </p:nvSpPr>
        <p:spPr bwMode="auto">
          <a:xfrm>
            <a:off x="5163822" y="1577181"/>
            <a:ext cx="348615" cy="247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>
                <a:cs typeface="Arial" charset="0"/>
              </a:rPr>
              <a:t>SP</a:t>
            </a:r>
          </a:p>
        </p:txBody>
      </p:sp>
      <p:sp>
        <p:nvSpPr>
          <p:cNvPr id="6244" name="Text Box 99"/>
          <p:cNvSpPr txBox="1">
            <a:spLocks noChangeAspect="1" noChangeArrowheads="1"/>
          </p:cNvSpPr>
          <p:nvPr/>
        </p:nvSpPr>
        <p:spPr bwMode="auto">
          <a:xfrm>
            <a:off x="6614002" y="1577181"/>
            <a:ext cx="348615" cy="247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>
                <a:cs typeface="Arial" charset="0"/>
              </a:rPr>
              <a:t>SP</a:t>
            </a:r>
          </a:p>
        </p:txBody>
      </p:sp>
      <p:sp>
        <p:nvSpPr>
          <p:cNvPr id="6245" name="Freeform 100"/>
          <p:cNvSpPr>
            <a:spLocks noChangeAspect="1"/>
          </p:cNvSpPr>
          <p:nvPr/>
        </p:nvSpPr>
        <p:spPr bwMode="auto">
          <a:xfrm>
            <a:off x="3450750" y="2421573"/>
            <a:ext cx="3659029" cy="90011"/>
          </a:xfrm>
          <a:custGeom>
            <a:avLst/>
            <a:gdLst>
              <a:gd name="T0" fmla="*/ 0 w 3010"/>
              <a:gd name="T1" fmla="*/ 0 h 74"/>
              <a:gd name="T2" fmla="*/ 2147483647 w 3010"/>
              <a:gd name="T3" fmla="*/ 2147483647 h 74"/>
              <a:gd name="T4" fmla="*/ 2147483647 w 3010"/>
              <a:gd name="T5" fmla="*/ 2147483647 h 74"/>
              <a:gd name="T6" fmla="*/ 2147483647 w 3010"/>
              <a:gd name="T7" fmla="*/ 2147483647 h 74"/>
              <a:gd name="T8" fmla="*/ 2147483647 w 3010"/>
              <a:gd name="T9" fmla="*/ 2147483647 h 74"/>
              <a:gd name="T10" fmla="*/ 2147483647 w 3010"/>
              <a:gd name="T11" fmla="*/ 2147483647 h 74"/>
              <a:gd name="T12" fmla="*/ 2147483647 w 3010"/>
              <a:gd name="T13" fmla="*/ 2147483647 h 7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010"/>
              <a:gd name="T22" fmla="*/ 0 h 74"/>
              <a:gd name="T23" fmla="*/ 3010 w 3010"/>
              <a:gd name="T24" fmla="*/ 74 h 7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010" h="74">
                <a:moveTo>
                  <a:pt x="0" y="0"/>
                </a:moveTo>
                <a:lnTo>
                  <a:pt x="585" y="9"/>
                </a:lnTo>
                <a:lnTo>
                  <a:pt x="1133" y="74"/>
                </a:lnTo>
                <a:lnTo>
                  <a:pt x="1626" y="74"/>
                </a:lnTo>
                <a:lnTo>
                  <a:pt x="2211" y="55"/>
                </a:lnTo>
                <a:lnTo>
                  <a:pt x="2778" y="27"/>
                </a:lnTo>
                <a:lnTo>
                  <a:pt x="3010" y="27"/>
                </a:lnTo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46" name="Freeform 101"/>
          <p:cNvSpPr>
            <a:spLocks noChangeAspect="1"/>
          </p:cNvSpPr>
          <p:nvPr/>
        </p:nvSpPr>
        <p:spPr bwMode="auto">
          <a:xfrm>
            <a:off x="1957707" y="2238053"/>
            <a:ext cx="808673" cy="1428"/>
          </a:xfrm>
          <a:custGeom>
            <a:avLst/>
            <a:gdLst>
              <a:gd name="T0" fmla="*/ 0 w 666"/>
              <a:gd name="T1" fmla="*/ 0 h 1"/>
              <a:gd name="T2" fmla="*/ 2147483647 w 666"/>
              <a:gd name="T3" fmla="*/ 0 h 1"/>
              <a:gd name="T4" fmla="*/ 2147483647 w 666"/>
              <a:gd name="T5" fmla="*/ 0 h 1"/>
              <a:gd name="T6" fmla="*/ 0 60000 65536"/>
              <a:gd name="T7" fmla="*/ 0 60000 65536"/>
              <a:gd name="T8" fmla="*/ 0 60000 65536"/>
              <a:gd name="T9" fmla="*/ 0 w 666"/>
              <a:gd name="T10" fmla="*/ 0 h 1"/>
              <a:gd name="T11" fmla="*/ 666 w 666"/>
              <a:gd name="T12" fmla="*/ 1 h 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66" h="1">
                <a:moveTo>
                  <a:pt x="0" y="0"/>
                </a:moveTo>
                <a:lnTo>
                  <a:pt x="366" y="0"/>
                </a:lnTo>
                <a:lnTo>
                  <a:pt x="666" y="0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47" name="Line 102"/>
          <p:cNvSpPr>
            <a:spLocks noChangeAspect="1" noChangeShapeType="1"/>
          </p:cNvSpPr>
          <p:nvPr/>
        </p:nvSpPr>
        <p:spPr bwMode="auto">
          <a:xfrm flipV="1">
            <a:off x="3175002" y="2236624"/>
            <a:ext cx="707231" cy="7144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48" name="Line 103"/>
          <p:cNvSpPr>
            <a:spLocks noChangeAspect="1" noChangeShapeType="1"/>
          </p:cNvSpPr>
          <p:nvPr/>
        </p:nvSpPr>
        <p:spPr bwMode="auto">
          <a:xfrm>
            <a:off x="4262280" y="2224405"/>
            <a:ext cx="794385" cy="142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49" name="Line 104"/>
          <p:cNvSpPr>
            <a:spLocks noChangeAspect="1" noChangeShapeType="1"/>
          </p:cNvSpPr>
          <p:nvPr/>
        </p:nvSpPr>
        <p:spPr bwMode="auto">
          <a:xfrm>
            <a:off x="5420997" y="2224405"/>
            <a:ext cx="1064418" cy="142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50" name="Line 105"/>
          <p:cNvSpPr>
            <a:spLocks noChangeAspect="1" noChangeShapeType="1"/>
          </p:cNvSpPr>
          <p:nvPr/>
        </p:nvSpPr>
        <p:spPr bwMode="auto">
          <a:xfrm>
            <a:off x="1986282" y="2697641"/>
            <a:ext cx="751523" cy="714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51" name="Freeform 106"/>
          <p:cNvSpPr>
            <a:spLocks noChangeAspect="1"/>
          </p:cNvSpPr>
          <p:nvPr/>
        </p:nvSpPr>
        <p:spPr bwMode="auto">
          <a:xfrm>
            <a:off x="3153570" y="2683034"/>
            <a:ext cx="3178969" cy="58579"/>
          </a:xfrm>
          <a:custGeom>
            <a:avLst/>
            <a:gdLst>
              <a:gd name="T0" fmla="*/ 0 w 2616"/>
              <a:gd name="T1" fmla="*/ 2147483647 h 48"/>
              <a:gd name="T2" fmla="*/ 2147483647 w 2616"/>
              <a:gd name="T3" fmla="*/ 2147483647 h 48"/>
              <a:gd name="T4" fmla="*/ 2147483647 w 2616"/>
              <a:gd name="T5" fmla="*/ 2147483647 h 48"/>
              <a:gd name="T6" fmla="*/ 2147483647 w 2616"/>
              <a:gd name="T7" fmla="*/ 0 h 48"/>
              <a:gd name="T8" fmla="*/ 2147483647 w 2616"/>
              <a:gd name="T9" fmla="*/ 2147483647 h 48"/>
              <a:gd name="T10" fmla="*/ 2147483647 w 2616"/>
              <a:gd name="T11" fmla="*/ 2147483647 h 48"/>
              <a:gd name="T12" fmla="*/ 2147483647 w 2616"/>
              <a:gd name="T13" fmla="*/ 2147483647 h 48"/>
              <a:gd name="T14" fmla="*/ 2147483647 w 2616"/>
              <a:gd name="T15" fmla="*/ 2147483647 h 4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616"/>
              <a:gd name="T25" fmla="*/ 0 h 48"/>
              <a:gd name="T26" fmla="*/ 2616 w 2616"/>
              <a:gd name="T27" fmla="*/ 48 h 4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616" h="48">
                <a:moveTo>
                  <a:pt x="0" y="42"/>
                </a:moveTo>
                <a:lnTo>
                  <a:pt x="432" y="48"/>
                </a:lnTo>
                <a:lnTo>
                  <a:pt x="546" y="6"/>
                </a:lnTo>
                <a:lnTo>
                  <a:pt x="846" y="0"/>
                </a:lnTo>
                <a:lnTo>
                  <a:pt x="1344" y="30"/>
                </a:lnTo>
                <a:lnTo>
                  <a:pt x="1668" y="48"/>
                </a:lnTo>
                <a:lnTo>
                  <a:pt x="1980" y="42"/>
                </a:lnTo>
                <a:lnTo>
                  <a:pt x="2616" y="18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52" name="Freeform 107"/>
          <p:cNvSpPr>
            <a:spLocks noChangeAspect="1"/>
          </p:cNvSpPr>
          <p:nvPr/>
        </p:nvSpPr>
        <p:spPr bwMode="auto">
          <a:xfrm>
            <a:off x="3715069" y="2734469"/>
            <a:ext cx="2720340" cy="145732"/>
          </a:xfrm>
          <a:custGeom>
            <a:avLst/>
            <a:gdLst>
              <a:gd name="T0" fmla="*/ 0 w 2238"/>
              <a:gd name="T1" fmla="*/ 0 h 120"/>
              <a:gd name="T2" fmla="*/ 2147483647 w 2238"/>
              <a:gd name="T3" fmla="*/ 2147483647 h 120"/>
              <a:gd name="T4" fmla="*/ 2147483647 w 2238"/>
              <a:gd name="T5" fmla="*/ 2147483647 h 120"/>
              <a:gd name="T6" fmla="*/ 2147483647 w 2238"/>
              <a:gd name="T7" fmla="*/ 2147483647 h 120"/>
              <a:gd name="T8" fmla="*/ 2147483647 w 2238"/>
              <a:gd name="T9" fmla="*/ 2147483647 h 120"/>
              <a:gd name="T10" fmla="*/ 2147483647 w 2238"/>
              <a:gd name="T11" fmla="*/ 2147483647 h 120"/>
              <a:gd name="T12" fmla="*/ 2147483647 w 2238"/>
              <a:gd name="T13" fmla="*/ 2147483647 h 120"/>
              <a:gd name="T14" fmla="*/ 2147483647 w 2238"/>
              <a:gd name="T15" fmla="*/ 2147483647 h 12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238"/>
              <a:gd name="T25" fmla="*/ 0 h 120"/>
              <a:gd name="T26" fmla="*/ 2238 w 2238"/>
              <a:gd name="T27" fmla="*/ 120 h 12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238" h="120">
                <a:moveTo>
                  <a:pt x="0" y="0"/>
                </a:moveTo>
                <a:lnTo>
                  <a:pt x="168" y="78"/>
                </a:lnTo>
                <a:lnTo>
                  <a:pt x="534" y="84"/>
                </a:lnTo>
                <a:lnTo>
                  <a:pt x="900" y="90"/>
                </a:lnTo>
                <a:lnTo>
                  <a:pt x="1146" y="114"/>
                </a:lnTo>
                <a:lnTo>
                  <a:pt x="1272" y="120"/>
                </a:lnTo>
                <a:lnTo>
                  <a:pt x="1500" y="120"/>
                </a:lnTo>
                <a:lnTo>
                  <a:pt x="2238" y="96"/>
                </a:lnTo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53" name="Freeform 108"/>
          <p:cNvSpPr>
            <a:spLocks noChangeAspect="1"/>
          </p:cNvSpPr>
          <p:nvPr/>
        </p:nvSpPr>
        <p:spPr bwMode="auto">
          <a:xfrm>
            <a:off x="6508275" y="3424555"/>
            <a:ext cx="431483" cy="42862"/>
          </a:xfrm>
          <a:custGeom>
            <a:avLst/>
            <a:gdLst>
              <a:gd name="T0" fmla="*/ 0 w 820"/>
              <a:gd name="T1" fmla="*/ 0 h 144"/>
              <a:gd name="T2" fmla="*/ 2147483647 w 820"/>
              <a:gd name="T3" fmla="*/ 2147483647 h 144"/>
              <a:gd name="T4" fmla="*/ 2147483647 w 820"/>
              <a:gd name="T5" fmla="*/ 287236589 h 144"/>
              <a:gd name="T6" fmla="*/ 2147483647 w 820"/>
              <a:gd name="T7" fmla="*/ 2147483647 h 144"/>
              <a:gd name="T8" fmla="*/ 2147483647 w 820"/>
              <a:gd name="T9" fmla="*/ 143618129 h 144"/>
              <a:gd name="T10" fmla="*/ 2147483647 w 820"/>
              <a:gd name="T11" fmla="*/ 2147483647 h 144"/>
              <a:gd name="T12" fmla="*/ 2147483647 w 820"/>
              <a:gd name="T13" fmla="*/ 430854759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54" name="Freeform 109"/>
          <p:cNvSpPr>
            <a:spLocks noChangeAspect="1"/>
          </p:cNvSpPr>
          <p:nvPr/>
        </p:nvSpPr>
        <p:spPr bwMode="auto">
          <a:xfrm>
            <a:off x="5088097" y="3475990"/>
            <a:ext cx="431483" cy="42862"/>
          </a:xfrm>
          <a:custGeom>
            <a:avLst/>
            <a:gdLst>
              <a:gd name="T0" fmla="*/ 0 w 820"/>
              <a:gd name="T1" fmla="*/ 0 h 144"/>
              <a:gd name="T2" fmla="*/ 2147483647 w 820"/>
              <a:gd name="T3" fmla="*/ 2147483647 h 144"/>
              <a:gd name="T4" fmla="*/ 2147483647 w 820"/>
              <a:gd name="T5" fmla="*/ 287236589 h 144"/>
              <a:gd name="T6" fmla="*/ 2147483647 w 820"/>
              <a:gd name="T7" fmla="*/ 2147483647 h 144"/>
              <a:gd name="T8" fmla="*/ 2147483647 w 820"/>
              <a:gd name="T9" fmla="*/ 143618129 h 144"/>
              <a:gd name="T10" fmla="*/ 2147483647 w 820"/>
              <a:gd name="T11" fmla="*/ 2147483647 h 144"/>
              <a:gd name="T12" fmla="*/ 2147483647 w 820"/>
              <a:gd name="T13" fmla="*/ 430854759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55" name="Freeform 110"/>
          <p:cNvSpPr>
            <a:spLocks noChangeAspect="1"/>
          </p:cNvSpPr>
          <p:nvPr/>
        </p:nvSpPr>
        <p:spPr bwMode="auto">
          <a:xfrm>
            <a:off x="3897949" y="3626009"/>
            <a:ext cx="431483" cy="42862"/>
          </a:xfrm>
          <a:custGeom>
            <a:avLst/>
            <a:gdLst>
              <a:gd name="T0" fmla="*/ 0 w 820"/>
              <a:gd name="T1" fmla="*/ 0 h 144"/>
              <a:gd name="T2" fmla="*/ 2147483647 w 820"/>
              <a:gd name="T3" fmla="*/ 2147483647 h 144"/>
              <a:gd name="T4" fmla="*/ 2147483647 w 820"/>
              <a:gd name="T5" fmla="*/ 287236589 h 144"/>
              <a:gd name="T6" fmla="*/ 2147483647 w 820"/>
              <a:gd name="T7" fmla="*/ 2147483647 h 144"/>
              <a:gd name="T8" fmla="*/ 2147483647 w 820"/>
              <a:gd name="T9" fmla="*/ 143618129 h 144"/>
              <a:gd name="T10" fmla="*/ 2147483647 w 820"/>
              <a:gd name="T11" fmla="*/ 2147483647 h 144"/>
              <a:gd name="T12" fmla="*/ 2147483647 w 820"/>
              <a:gd name="T13" fmla="*/ 430854759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56" name="Freeform 111"/>
          <p:cNvSpPr>
            <a:spLocks noChangeAspect="1"/>
          </p:cNvSpPr>
          <p:nvPr/>
        </p:nvSpPr>
        <p:spPr bwMode="auto">
          <a:xfrm>
            <a:off x="2803527" y="3658870"/>
            <a:ext cx="431483" cy="42862"/>
          </a:xfrm>
          <a:custGeom>
            <a:avLst/>
            <a:gdLst>
              <a:gd name="T0" fmla="*/ 0 w 820"/>
              <a:gd name="T1" fmla="*/ 0 h 144"/>
              <a:gd name="T2" fmla="*/ 2147483647 w 820"/>
              <a:gd name="T3" fmla="*/ 2147483647 h 144"/>
              <a:gd name="T4" fmla="*/ 2147483647 w 820"/>
              <a:gd name="T5" fmla="*/ 287236589 h 144"/>
              <a:gd name="T6" fmla="*/ 2147483647 w 820"/>
              <a:gd name="T7" fmla="*/ 2147483647 h 144"/>
              <a:gd name="T8" fmla="*/ 2147483647 w 820"/>
              <a:gd name="T9" fmla="*/ 143618129 h 144"/>
              <a:gd name="T10" fmla="*/ 2147483647 w 820"/>
              <a:gd name="T11" fmla="*/ 2147483647 h 144"/>
              <a:gd name="T12" fmla="*/ 2147483647 w 820"/>
              <a:gd name="T13" fmla="*/ 430854759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57" name="Freeform 112"/>
          <p:cNvSpPr>
            <a:spLocks noChangeAspect="1"/>
          </p:cNvSpPr>
          <p:nvPr/>
        </p:nvSpPr>
        <p:spPr bwMode="auto">
          <a:xfrm>
            <a:off x="1553370" y="3628866"/>
            <a:ext cx="431483" cy="41434"/>
          </a:xfrm>
          <a:custGeom>
            <a:avLst/>
            <a:gdLst>
              <a:gd name="T0" fmla="*/ 0 w 820"/>
              <a:gd name="T1" fmla="*/ 0 h 144"/>
              <a:gd name="T2" fmla="*/ 2147483647 w 820"/>
              <a:gd name="T3" fmla="*/ 2147483647 h 144"/>
              <a:gd name="T4" fmla="*/ 2147483647 w 820"/>
              <a:gd name="T5" fmla="*/ 268412376 h 144"/>
              <a:gd name="T6" fmla="*/ 2147483647 w 820"/>
              <a:gd name="T7" fmla="*/ 2147483647 h 144"/>
              <a:gd name="T8" fmla="*/ 2147483647 w 820"/>
              <a:gd name="T9" fmla="*/ 134206188 h 144"/>
              <a:gd name="T10" fmla="*/ 2147483647 w 820"/>
              <a:gd name="T11" fmla="*/ 2147483647 h 144"/>
              <a:gd name="T12" fmla="*/ 2147483647 w 820"/>
              <a:gd name="T13" fmla="*/ 402618604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58" name="Line 113"/>
          <p:cNvSpPr>
            <a:spLocks noChangeAspect="1" noChangeShapeType="1"/>
          </p:cNvSpPr>
          <p:nvPr/>
        </p:nvSpPr>
        <p:spPr bwMode="auto">
          <a:xfrm>
            <a:off x="1954849" y="3653155"/>
            <a:ext cx="825818" cy="10001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59" name="Line 114"/>
          <p:cNvSpPr>
            <a:spLocks noChangeAspect="1" noChangeShapeType="1"/>
          </p:cNvSpPr>
          <p:nvPr/>
        </p:nvSpPr>
        <p:spPr bwMode="auto">
          <a:xfrm flipV="1">
            <a:off x="3230722" y="3653155"/>
            <a:ext cx="667227" cy="3000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60" name="Freeform 115"/>
          <p:cNvSpPr>
            <a:spLocks noChangeAspect="1"/>
          </p:cNvSpPr>
          <p:nvPr/>
        </p:nvSpPr>
        <p:spPr bwMode="auto">
          <a:xfrm>
            <a:off x="4316572" y="3495993"/>
            <a:ext cx="792957" cy="145732"/>
          </a:xfrm>
          <a:custGeom>
            <a:avLst/>
            <a:gdLst>
              <a:gd name="T0" fmla="*/ 0 w 653"/>
              <a:gd name="T1" fmla="*/ 2147483647 h 120"/>
              <a:gd name="T2" fmla="*/ 2147483647 w 653"/>
              <a:gd name="T3" fmla="*/ 2147483647 h 120"/>
              <a:gd name="T4" fmla="*/ 2147483647 w 653"/>
              <a:gd name="T5" fmla="*/ 0 h 120"/>
              <a:gd name="T6" fmla="*/ 0 60000 65536"/>
              <a:gd name="T7" fmla="*/ 0 60000 65536"/>
              <a:gd name="T8" fmla="*/ 0 60000 65536"/>
              <a:gd name="T9" fmla="*/ 0 w 653"/>
              <a:gd name="T10" fmla="*/ 0 h 120"/>
              <a:gd name="T11" fmla="*/ 653 w 653"/>
              <a:gd name="T12" fmla="*/ 120 h 12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53" h="120">
                <a:moveTo>
                  <a:pt x="0" y="120"/>
                </a:moveTo>
                <a:lnTo>
                  <a:pt x="292" y="103"/>
                </a:lnTo>
                <a:lnTo>
                  <a:pt x="653" y="0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61" name="Line 116"/>
          <p:cNvSpPr>
            <a:spLocks noChangeAspect="1" noChangeShapeType="1"/>
          </p:cNvSpPr>
          <p:nvPr/>
        </p:nvSpPr>
        <p:spPr bwMode="auto">
          <a:xfrm flipV="1">
            <a:off x="5508150" y="3433128"/>
            <a:ext cx="1001554" cy="6286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62" name="Line 117"/>
          <p:cNvSpPr>
            <a:spLocks noChangeAspect="1" noChangeShapeType="1"/>
          </p:cNvSpPr>
          <p:nvPr/>
        </p:nvSpPr>
        <p:spPr bwMode="auto">
          <a:xfrm>
            <a:off x="6971190" y="3443129"/>
            <a:ext cx="511493" cy="1000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63" name="Freeform 118"/>
          <p:cNvSpPr>
            <a:spLocks noChangeAspect="1"/>
          </p:cNvSpPr>
          <p:nvPr/>
        </p:nvSpPr>
        <p:spPr bwMode="auto">
          <a:xfrm>
            <a:off x="1561942" y="2748756"/>
            <a:ext cx="125730" cy="865822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2147483647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38100" cmpd="sng">
            <a:solidFill>
              <a:srgbClr val="FF00FF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64" name="Freeform 119"/>
          <p:cNvSpPr>
            <a:spLocks noChangeAspect="1"/>
          </p:cNvSpPr>
          <p:nvPr/>
        </p:nvSpPr>
        <p:spPr bwMode="auto">
          <a:xfrm>
            <a:off x="2786382" y="2748756"/>
            <a:ext cx="165735" cy="932974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2147483647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38100" cmpd="sng">
            <a:solidFill>
              <a:srgbClr val="FF00FF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65" name="Freeform 120"/>
          <p:cNvSpPr>
            <a:spLocks noChangeAspect="1"/>
          </p:cNvSpPr>
          <p:nvPr/>
        </p:nvSpPr>
        <p:spPr bwMode="auto">
          <a:xfrm>
            <a:off x="3905092" y="2718753"/>
            <a:ext cx="164307" cy="934402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2147483647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38100" cmpd="sng">
            <a:solidFill>
              <a:srgbClr val="FF00FF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66" name="Freeform 121"/>
          <p:cNvSpPr>
            <a:spLocks noChangeAspect="1"/>
          </p:cNvSpPr>
          <p:nvPr/>
        </p:nvSpPr>
        <p:spPr bwMode="auto">
          <a:xfrm>
            <a:off x="5045235" y="2747328"/>
            <a:ext cx="165735" cy="735806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2147483647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38100" cmpd="sng">
            <a:solidFill>
              <a:srgbClr val="FF00FF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67" name="Freeform 122"/>
          <p:cNvSpPr>
            <a:spLocks noChangeAspect="1"/>
          </p:cNvSpPr>
          <p:nvPr/>
        </p:nvSpPr>
        <p:spPr bwMode="auto">
          <a:xfrm>
            <a:off x="6549709" y="2230120"/>
            <a:ext cx="115728" cy="417195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2147483647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38100" cmpd="sng">
            <a:solidFill>
              <a:srgbClr val="FF00FF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68" name="Freeform 123"/>
          <p:cNvSpPr>
            <a:spLocks noChangeAspect="1"/>
          </p:cNvSpPr>
          <p:nvPr/>
        </p:nvSpPr>
        <p:spPr bwMode="auto">
          <a:xfrm>
            <a:off x="2702085" y="2266628"/>
            <a:ext cx="115729" cy="417195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2147483647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38100" cmpd="sng">
            <a:solidFill>
              <a:srgbClr val="FF00FF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69" name="Freeform 124"/>
          <p:cNvSpPr>
            <a:spLocks noChangeAspect="1"/>
          </p:cNvSpPr>
          <p:nvPr/>
        </p:nvSpPr>
        <p:spPr bwMode="auto">
          <a:xfrm>
            <a:off x="4956652" y="2232978"/>
            <a:ext cx="117158" cy="485775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2147483647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38100" cmpd="sng">
            <a:solidFill>
              <a:srgbClr val="FF00FF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70" name="Freeform 125"/>
          <p:cNvSpPr>
            <a:spLocks noChangeAspect="1"/>
          </p:cNvSpPr>
          <p:nvPr/>
        </p:nvSpPr>
        <p:spPr bwMode="auto">
          <a:xfrm>
            <a:off x="1534797" y="4163219"/>
            <a:ext cx="5913596" cy="58579"/>
          </a:xfrm>
          <a:custGeom>
            <a:avLst/>
            <a:gdLst>
              <a:gd name="T0" fmla="*/ 0 w 4866"/>
              <a:gd name="T1" fmla="*/ 0 h 48"/>
              <a:gd name="T2" fmla="*/ 2147483647 w 4866"/>
              <a:gd name="T3" fmla="*/ 0 h 48"/>
              <a:gd name="T4" fmla="*/ 2147483647 w 4866"/>
              <a:gd name="T5" fmla="*/ 0 h 48"/>
              <a:gd name="T6" fmla="*/ 2147483647 w 4866"/>
              <a:gd name="T7" fmla="*/ 2147483647 h 48"/>
              <a:gd name="T8" fmla="*/ 2147483647 w 4866"/>
              <a:gd name="T9" fmla="*/ 2147483647 h 48"/>
              <a:gd name="T10" fmla="*/ 2147483647 w 4866"/>
              <a:gd name="T11" fmla="*/ 2147483647 h 48"/>
              <a:gd name="T12" fmla="*/ 2147483647 w 4866"/>
              <a:gd name="T13" fmla="*/ 2147483647 h 48"/>
              <a:gd name="T14" fmla="*/ 2147483647 w 4866"/>
              <a:gd name="T15" fmla="*/ 2147483647 h 48"/>
              <a:gd name="T16" fmla="*/ 2147483647 w 4866"/>
              <a:gd name="T17" fmla="*/ 2147483647 h 48"/>
              <a:gd name="T18" fmla="*/ 2147483647 w 4866"/>
              <a:gd name="T19" fmla="*/ 2147483647 h 48"/>
              <a:gd name="T20" fmla="*/ 2147483647 w 4866"/>
              <a:gd name="T21" fmla="*/ 2147483647 h 48"/>
              <a:gd name="T22" fmla="*/ 2147483647 w 4866"/>
              <a:gd name="T23" fmla="*/ 2147483647 h 4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866"/>
              <a:gd name="T37" fmla="*/ 0 h 48"/>
              <a:gd name="T38" fmla="*/ 4866 w 4866"/>
              <a:gd name="T39" fmla="*/ 48 h 4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866" h="48">
                <a:moveTo>
                  <a:pt x="0" y="0"/>
                </a:moveTo>
                <a:lnTo>
                  <a:pt x="294" y="0"/>
                </a:lnTo>
                <a:lnTo>
                  <a:pt x="696" y="0"/>
                </a:lnTo>
                <a:lnTo>
                  <a:pt x="1122" y="6"/>
                </a:lnTo>
                <a:lnTo>
                  <a:pt x="1314" y="12"/>
                </a:lnTo>
                <a:lnTo>
                  <a:pt x="2022" y="48"/>
                </a:lnTo>
                <a:lnTo>
                  <a:pt x="2196" y="48"/>
                </a:lnTo>
                <a:lnTo>
                  <a:pt x="3024" y="30"/>
                </a:lnTo>
                <a:lnTo>
                  <a:pt x="3186" y="30"/>
                </a:lnTo>
                <a:lnTo>
                  <a:pt x="4008" y="24"/>
                </a:lnTo>
                <a:lnTo>
                  <a:pt x="4398" y="24"/>
                </a:lnTo>
                <a:lnTo>
                  <a:pt x="4866" y="30"/>
                </a:lnTo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71" name="Freeform 126"/>
          <p:cNvSpPr>
            <a:spLocks noChangeAspect="1"/>
          </p:cNvSpPr>
          <p:nvPr/>
        </p:nvSpPr>
        <p:spPr bwMode="auto">
          <a:xfrm>
            <a:off x="6143944" y="3864610"/>
            <a:ext cx="1275873" cy="7143"/>
          </a:xfrm>
          <a:custGeom>
            <a:avLst/>
            <a:gdLst>
              <a:gd name="T0" fmla="*/ 0 w 1050"/>
              <a:gd name="T1" fmla="*/ 0 h 6"/>
              <a:gd name="T2" fmla="*/ 2147483647 w 1050"/>
              <a:gd name="T3" fmla="*/ 0 h 6"/>
              <a:gd name="T4" fmla="*/ 2147483647 w 1050"/>
              <a:gd name="T5" fmla="*/ 2147483647 h 6"/>
              <a:gd name="T6" fmla="*/ 0 60000 65536"/>
              <a:gd name="T7" fmla="*/ 0 60000 65536"/>
              <a:gd name="T8" fmla="*/ 0 60000 65536"/>
              <a:gd name="T9" fmla="*/ 0 w 1050"/>
              <a:gd name="T10" fmla="*/ 0 h 6"/>
              <a:gd name="T11" fmla="*/ 1050 w 1050"/>
              <a:gd name="T12" fmla="*/ 6 h 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50" h="6">
                <a:moveTo>
                  <a:pt x="0" y="0"/>
                </a:moveTo>
                <a:lnTo>
                  <a:pt x="462" y="0"/>
                </a:lnTo>
                <a:lnTo>
                  <a:pt x="1050" y="6"/>
                </a:lnTo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72" name="Freeform 127"/>
          <p:cNvSpPr>
            <a:spLocks noChangeAspect="1"/>
          </p:cNvSpPr>
          <p:nvPr/>
        </p:nvSpPr>
        <p:spPr bwMode="auto">
          <a:xfrm>
            <a:off x="1600519" y="4520406"/>
            <a:ext cx="5869305" cy="444342"/>
          </a:xfrm>
          <a:custGeom>
            <a:avLst/>
            <a:gdLst>
              <a:gd name="T0" fmla="*/ 0 w 4830"/>
              <a:gd name="T1" fmla="*/ 0 h 366"/>
              <a:gd name="T2" fmla="*/ 2147483647 w 4830"/>
              <a:gd name="T3" fmla="*/ 0 h 366"/>
              <a:gd name="T4" fmla="*/ 2147483647 w 4830"/>
              <a:gd name="T5" fmla="*/ 2147483647 h 366"/>
              <a:gd name="T6" fmla="*/ 2147483647 w 4830"/>
              <a:gd name="T7" fmla="*/ 2147483647 h 366"/>
              <a:gd name="T8" fmla="*/ 2147483647 w 4830"/>
              <a:gd name="T9" fmla="*/ 2147483647 h 366"/>
              <a:gd name="T10" fmla="*/ 2147483647 w 4830"/>
              <a:gd name="T11" fmla="*/ 2147483647 h 366"/>
              <a:gd name="T12" fmla="*/ 2147483647 w 4830"/>
              <a:gd name="T13" fmla="*/ 2147483647 h 366"/>
              <a:gd name="T14" fmla="*/ 2147483647 w 4830"/>
              <a:gd name="T15" fmla="*/ 2147483647 h 366"/>
              <a:gd name="T16" fmla="*/ 2147483647 w 4830"/>
              <a:gd name="T17" fmla="*/ 2147483647 h 366"/>
              <a:gd name="T18" fmla="*/ 2147483647 w 4830"/>
              <a:gd name="T19" fmla="*/ 2147483647 h 366"/>
              <a:gd name="T20" fmla="*/ 2147483647 w 4830"/>
              <a:gd name="T21" fmla="*/ 2147483647 h 36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4830"/>
              <a:gd name="T34" fmla="*/ 0 h 366"/>
              <a:gd name="T35" fmla="*/ 4830 w 4830"/>
              <a:gd name="T36" fmla="*/ 366 h 36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4830" h="366">
                <a:moveTo>
                  <a:pt x="0" y="0"/>
                </a:moveTo>
                <a:lnTo>
                  <a:pt x="306" y="0"/>
                </a:lnTo>
                <a:lnTo>
                  <a:pt x="1086" y="72"/>
                </a:lnTo>
                <a:lnTo>
                  <a:pt x="1314" y="72"/>
                </a:lnTo>
                <a:lnTo>
                  <a:pt x="2034" y="312"/>
                </a:lnTo>
                <a:lnTo>
                  <a:pt x="2184" y="306"/>
                </a:lnTo>
                <a:lnTo>
                  <a:pt x="2940" y="270"/>
                </a:lnTo>
                <a:lnTo>
                  <a:pt x="3132" y="270"/>
                </a:lnTo>
                <a:lnTo>
                  <a:pt x="4152" y="366"/>
                </a:lnTo>
                <a:lnTo>
                  <a:pt x="4290" y="354"/>
                </a:lnTo>
                <a:lnTo>
                  <a:pt x="4830" y="354"/>
                </a:lnTo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73" name="Freeform 128"/>
          <p:cNvSpPr>
            <a:spLocks noChangeAspect="1"/>
          </p:cNvSpPr>
          <p:nvPr/>
        </p:nvSpPr>
        <p:spPr bwMode="auto">
          <a:xfrm>
            <a:off x="1607662" y="5380514"/>
            <a:ext cx="3507582" cy="138589"/>
          </a:xfrm>
          <a:custGeom>
            <a:avLst/>
            <a:gdLst>
              <a:gd name="T0" fmla="*/ 0 w 2886"/>
              <a:gd name="T1" fmla="*/ 2147483647 h 120"/>
              <a:gd name="T2" fmla="*/ 2147483647 w 2886"/>
              <a:gd name="T3" fmla="*/ 0 h 120"/>
              <a:gd name="T4" fmla="*/ 2147483647 w 2886"/>
              <a:gd name="T5" fmla="*/ 2147483647 h 120"/>
              <a:gd name="T6" fmla="*/ 2147483647 w 2886"/>
              <a:gd name="T7" fmla="*/ 2147483647 h 120"/>
              <a:gd name="T8" fmla="*/ 2147483647 w 2886"/>
              <a:gd name="T9" fmla="*/ 2147483647 h 120"/>
              <a:gd name="T10" fmla="*/ 2147483647 w 2886"/>
              <a:gd name="T11" fmla="*/ 2147483647 h 120"/>
              <a:gd name="T12" fmla="*/ 2147483647 w 2886"/>
              <a:gd name="T13" fmla="*/ 2147483647 h 1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886"/>
              <a:gd name="T22" fmla="*/ 0 h 120"/>
              <a:gd name="T23" fmla="*/ 2886 w 2886"/>
              <a:gd name="T24" fmla="*/ 120 h 12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886" h="120">
                <a:moveTo>
                  <a:pt x="0" y="12"/>
                </a:moveTo>
                <a:lnTo>
                  <a:pt x="288" y="0"/>
                </a:lnTo>
                <a:lnTo>
                  <a:pt x="1110" y="30"/>
                </a:lnTo>
                <a:lnTo>
                  <a:pt x="1284" y="18"/>
                </a:lnTo>
                <a:lnTo>
                  <a:pt x="2034" y="120"/>
                </a:lnTo>
                <a:lnTo>
                  <a:pt x="2202" y="108"/>
                </a:lnTo>
                <a:lnTo>
                  <a:pt x="2886" y="108"/>
                </a:lnTo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74" name="Freeform 129"/>
          <p:cNvSpPr>
            <a:spLocks noChangeAspect="1"/>
          </p:cNvSpPr>
          <p:nvPr/>
        </p:nvSpPr>
        <p:spPr bwMode="auto">
          <a:xfrm>
            <a:off x="1731964" y="3677444"/>
            <a:ext cx="115728" cy="471487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2147483647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75" name="Freeform 130"/>
          <p:cNvSpPr>
            <a:spLocks noChangeAspect="1"/>
          </p:cNvSpPr>
          <p:nvPr/>
        </p:nvSpPr>
        <p:spPr bwMode="auto">
          <a:xfrm>
            <a:off x="1731964" y="4173220"/>
            <a:ext cx="115728" cy="364331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2147483647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76" name="Freeform 131"/>
          <p:cNvSpPr>
            <a:spLocks noChangeAspect="1"/>
          </p:cNvSpPr>
          <p:nvPr/>
        </p:nvSpPr>
        <p:spPr bwMode="auto">
          <a:xfrm>
            <a:off x="1707675" y="4527550"/>
            <a:ext cx="140018" cy="855821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2147483647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77" name="Freeform 132"/>
          <p:cNvSpPr>
            <a:spLocks noChangeAspect="1"/>
          </p:cNvSpPr>
          <p:nvPr/>
        </p:nvSpPr>
        <p:spPr bwMode="auto">
          <a:xfrm>
            <a:off x="1731964" y="5383371"/>
            <a:ext cx="115728" cy="350044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2147483647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78" name="Freeform 133"/>
          <p:cNvSpPr>
            <a:spLocks noChangeAspect="1"/>
          </p:cNvSpPr>
          <p:nvPr/>
        </p:nvSpPr>
        <p:spPr bwMode="auto">
          <a:xfrm>
            <a:off x="1717677" y="2738755"/>
            <a:ext cx="130016" cy="135731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1372298496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79" name="Freeform 134"/>
          <p:cNvSpPr>
            <a:spLocks noChangeAspect="1"/>
          </p:cNvSpPr>
          <p:nvPr/>
        </p:nvSpPr>
        <p:spPr bwMode="auto">
          <a:xfrm>
            <a:off x="2966404" y="5403374"/>
            <a:ext cx="117158" cy="325755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2147483647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80" name="Freeform 135"/>
          <p:cNvSpPr>
            <a:spLocks noChangeAspect="1"/>
          </p:cNvSpPr>
          <p:nvPr/>
        </p:nvSpPr>
        <p:spPr bwMode="auto">
          <a:xfrm>
            <a:off x="2937829" y="3823176"/>
            <a:ext cx="145733" cy="360045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2147483647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81" name="Freeform 136"/>
          <p:cNvSpPr>
            <a:spLocks noChangeAspect="1"/>
          </p:cNvSpPr>
          <p:nvPr/>
        </p:nvSpPr>
        <p:spPr bwMode="auto">
          <a:xfrm>
            <a:off x="2922112" y="4187508"/>
            <a:ext cx="161449" cy="418623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2147483647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82" name="Freeform 137"/>
          <p:cNvSpPr>
            <a:spLocks noChangeAspect="1"/>
          </p:cNvSpPr>
          <p:nvPr/>
        </p:nvSpPr>
        <p:spPr bwMode="auto">
          <a:xfrm>
            <a:off x="2907825" y="4624705"/>
            <a:ext cx="175737" cy="772953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2147483647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83" name="Freeform 138"/>
          <p:cNvSpPr>
            <a:spLocks noChangeAspect="1"/>
          </p:cNvSpPr>
          <p:nvPr/>
        </p:nvSpPr>
        <p:spPr bwMode="auto">
          <a:xfrm>
            <a:off x="2946402" y="2764473"/>
            <a:ext cx="130016" cy="135731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1372298496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84" name="Freeform 139"/>
          <p:cNvSpPr>
            <a:spLocks noChangeAspect="1"/>
          </p:cNvSpPr>
          <p:nvPr/>
        </p:nvSpPr>
        <p:spPr bwMode="auto">
          <a:xfrm>
            <a:off x="4045110" y="4381818"/>
            <a:ext cx="137160" cy="505777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2147483647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85" name="Freeform 140"/>
          <p:cNvSpPr>
            <a:spLocks noChangeAspect="1"/>
          </p:cNvSpPr>
          <p:nvPr/>
        </p:nvSpPr>
        <p:spPr bwMode="auto">
          <a:xfrm>
            <a:off x="4060827" y="4901883"/>
            <a:ext cx="121443" cy="598646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2147483647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86" name="Freeform 141"/>
          <p:cNvSpPr>
            <a:spLocks noChangeAspect="1"/>
          </p:cNvSpPr>
          <p:nvPr/>
        </p:nvSpPr>
        <p:spPr bwMode="auto">
          <a:xfrm>
            <a:off x="4089402" y="5514816"/>
            <a:ext cx="92868" cy="208597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2147483647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87" name="Freeform 142"/>
          <p:cNvSpPr>
            <a:spLocks noChangeAspect="1"/>
          </p:cNvSpPr>
          <p:nvPr/>
        </p:nvSpPr>
        <p:spPr bwMode="auto">
          <a:xfrm>
            <a:off x="4065112" y="4211796"/>
            <a:ext cx="117158" cy="160020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2147483647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88" name="Freeform 143"/>
          <p:cNvSpPr>
            <a:spLocks noChangeAspect="1"/>
          </p:cNvSpPr>
          <p:nvPr/>
        </p:nvSpPr>
        <p:spPr bwMode="auto">
          <a:xfrm>
            <a:off x="4020822" y="3833178"/>
            <a:ext cx="161448" cy="358616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2147483647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89" name="Freeform 144"/>
          <p:cNvSpPr>
            <a:spLocks noChangeAspect="1"/>
          </p:cNvSpPr>
          <p:nvPr/>
        </p:nvSpPr>
        <p:spPr bwMode="auto">
          <a:xfrm>
            <a:off x="4055112" y="2835910"/>
            <a:ext cx="111443" cy="135731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1372298496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90" name="Freeform 145"/>
          <p:cNvSpPr>
            <a:spLocks noChangeAspect="1"/>
          </p:cNvSpPr>
          <p:nvPr/>
        </p:nvSpPr>
        <p:spPr bwMode="auto">
          <a:xfrm>
            <a:off x="4055112" y="2465224"/>
            <a:ext cx="111443" cy="224314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2147483647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91" name="Freeform 146"/>
          <p:cNvSpPr>
            <a:spLocks noChangeAspect="1"/>
          </p:cNvSpPr>
          <p:nvPr/>
        </p:nvSpPr>
        <p:spPr bwMode="auto">
          <a:xfrm>
            <a:off x="4055112" y="2266628"/>
            <a:ext cx="111443" cy="170021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2147483647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92" name="Freeform 147"/>
          <p:cNvSpPr>
            <a:spLocks noChangeAspect="1"/>
          </p:cNvSpPr>
          <p:nvPr/>
        </p:nvSpPr>
        <p:spPr bwMode="auto">
          <a:xfrm>
            <a:off x="4055112" y="2700179"/>
            <a:ext cx="111443" cy="135732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1372316916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93" name="Freeform 148"/>
          <p:cNvSpPr>
            <a:spLocks noChangeAspect="1"/>
          </p:cNvSpPr>
          <p:nvPr/>
        </p:nvSpPr>
        <p:spPr bwMode="auto">
          <a:xfrm>
            <a:off x="5250975" y="4201795"/>
            <a:ext cx="78582" cy="151447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1891603679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94" name="Freeform 149"/>
          <p:cNvSpPr>
            <a:spLocks noChangeAspect="1"/>
          </p:cNvSpPr>
          <p:nvPr/>
        </p:nvSpPr>
        <p:spPr bwMode="auto">
          <a:xfrm>
            <a:off x="5198112" y="4361815"/>
            <a:ext cx="131445" cy="491490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2147483647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95" name="Freeform 150"/>
          <p:cNvSpPr>
            <a:spLocks noChangeAspect="1"/>
          </p:cNvSpPr>
          <p:nvPr/>
        </p:nvSpPr>
        <p:spPr bwMode="auto">
          <a:xfrm>
            <a:off x="5192397" y="4873308"/>
            <a:ext cx="137160" cy="562927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2147483647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96" name="Freeform 151"/>
          <p:cNvSpPr>
            <a:spLocks noChangeAspect="1"/>
          </p:cNvSpPr>
          <p:nvPr/>
        </p:nvSpPr>
        <p:spPr bwMode="auto">
          <a:xfrm>
            <a:off x="5178109" y="3678873"/>
            <a:ext cx="151448" cy="514350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2147483647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97" name="Freeform 152"/>
          <p:cNvSpPr>
            <a:spLocks noChangeAspect="1"/>
          </p:cNvSpPr>
          <p:nvPr/>
        </p:nvSpPr>
        <p:spPr bwMode="auto">
          <a:xfrm>
            <a:off x="5192397" y="2252980"/>
            <a:ext cx="131445" cy="247173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2147483647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98" name="Freeform 153"/>
          <p:cNvSpPr>
            <a:spLocks noChangeAspect="1"/>
          </p:cNvSpPr>
          <p:nvPr/>
        </p:nvSpPr>
        <p:spPr bwMode="auto">
          <a:xfrm>
            <a:off x="5192397" y="2520156"/>
            <a:ext cx="131445" cy="190024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2147483647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99" name="Freeform 154"/>
          <p:cNvSpPr>
            <a:spLocks noChangeAspect="1"/>
          </p:cNvSpPr>
          <p:nvPr/>
        </p:nvSpPr>
        <p:spPr bwMode="auto">
          <a:xfrm>
            <a:off x="5232402" y="2884488"/>
            <a:ext cx="91440" cy="135731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1372298496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300" name="Freeform 155"/>
          <p:cNvSpPr>
            <a:spLocks noChangeAspect="1"/>
          </p:cNvSpPr>
          <p:nvPr/>
        </p:nvSpPr>
        <p:spPr bwMode="auto">
          <a:xfrm>
            <a:off x="5212399" y="2738755"/>
            <a:ext cx="111443" cy="135731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1372298496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301" name="Freeform 156"/>
          <p:cNvSpPr>
            <a:spLocks noChangeAspect="1"/>
          </p:cNvSpPr>
          <p:nvPr/>
        </p:nvSpPr>
        <p:spPr bwMode="auto">
          <a:xfrm>
            <a:off x="6709729" y="4201795"/>
            <a:ext cx="77153" cy="151447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1891603679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302" name="Freeform 157"/>
          <p:cNvSpPr>
            <a:spLocks noChangeAspect="1"/>
          </p:cNvSpPr>
          <p:nvPr/>
        </p:nvSpPr>
        <p:spPr bwMode="auto">
          <a:xfrm>
            <a:off x="6636862" y="3861753"/>
            <a:ext cx="150019" cy="315753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2147483647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303" name="Freeform 158"/>
          <p:cNvSpPr>
            <a:spLocks noChangeAspect="1"/>
          </p:cNvSpPr>
          <p:nvPr/>
        </p:nvSpPr>
        <p:spPr bwMode="auto">
          <a:xfrm>
            <a:off x="6665437" y="3487420"/>
            <a:ext cx="121444" cy="384333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2147483647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304" name="Freeform 159"/>
          <p:cNvSpPr>
            <a:spLocks noChangeAspect="1"/>
          </p:cNvSpPr>
          <p:nvPr/>
        </p:nvSpPr>
        <p:spPr bwMode="auto">
          <a:xfrm>
            <a:off x="6636862" y="4367530"/>
            <a:ext cx="150019" cy="582930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2147483647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305" name="Freeform 160"/>
          <p:cNvSpPr>
            <a:spLocks noChangeAspect="1"/>
          </p:cNvSpPr>
          <p:nvPr/>
        </p:nvSpPr>
        <p:spPr bwMode="auto">
          <a:xfrm>
            <a:off x="6674010" y="2257266"/>
            <a:ext cx="112872" cy="190024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2147483647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306" name="Freeform 161"/>
          <p:cNvSpPr>
            <a:spLocks noChangeAspect="1"/>
          </p:cNvSpPr>
          <p:nvPr/>
        </p:nvSpPr>
        <p:spPr bwMode="auto">
          <a:xfrm>
            <a:off x="6674010" y="2457291"/>
            <a:ext cx="112872" cy="242887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2147483647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323" name="Text Box 163"/>
          <p:cNvSpPr txBox="1">
            <a:spLocks noChangeAspect="1" noChangeArrowheads="1"/>
          </p:cNvSpPr>
          <p:nvPr/>
        </p:nvSpPr>
        <p:spPr bwMode="auto">
          <a:xfrm>
            <a:off x="2140045" y="5840429"/>
            <a:ext cx="599187" cy="247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>
                <a:cs typeface="Arial" charset="0"/>
              </a:rPr>
              <a:t>2000 ft</a:t>
            </a:r>
          </a:p>
        </p:txBody>
      </p:sp>
      <p:sp>
        <p:nvSpPr>
          <p:cNvPr id="6324" name="Text Box 164"/>
          <p:cNvSpPr txBox="1">
            <a:spLocks noChangeAspect="1" noChangeArrowheads="1"/>
          </p:cNvSpPr>
          <p:nvPr/>
        </p:nvSpPr>
        <p:spPr bwMode="auto">
          <a:xfrm>
            <a:off x="1371919" y="5688240"/>
            <a:ext cx="447263" cy="247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>
                <a:cs typeface="Arial" charset="0"/>
              </a:rPr>
              <a:t>50 ft</a:t>
            </a:r>
          </a:p>
        </p:txBody>
      </p:sp>
      <p:grpSp>
        <p:nvGrpSpPr>
          <p:cNvPr id="3" name="Group 165"/>
          <p:cNvGrpSpPr>
            <a:grpSpLocks noChangeAspect="1"/>
          </p:cNvGrpSpPr>
          <p:nvPr/>
        </p:nvGrpSpPr>
        <p:grpSpPr bwMode="auto">
          <a:xfrm>
            <a:off x="2160707" y="6018185"/>
            <a:ext cx="466710" cy="76703"/>
            <a:chOff x="4174" y="2462"/>
            <a:chExt cx="384" cy="63"/>
          </a:xfrm>
        </p:grpSpPr>
        <p:sp>
          <p:nvSpPr>
            <p:cNvPr id="6329" name="Rectangle 166"/>
            <p:cNvSpPr>
              <a:spLocks noChangeAspect="1" noChangeArrowheads="1"/>
            </p:cNvSpPr>
            <p:nvPr/>
          </p:nvSpPr>
          <p:spPr bwMode="auto">
            <a:xfrm>
              <a:off x="4174" y="2462"/>
              <a:ext cx="384" cy="63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330" name="Rectangle 167"/>
            <p:cNvSpPr>
              <a:spLocks noChangeAspect="1" noChangeArrowheads="1"/>
            </p:cNvSpPr>
            <p:nvPr/>
          </p:nvSpPr>
          <p:spPr bwMode="auto">
            <a:xfrm>
              <a:off x="4174" y="2462"/>
              <a:ext cx="190" cy="6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" name="Group 168"/>
          <p:cNvGrpSpPr>
            <a:grpSpLocks noChangeAspect="1"/>
          </p:cNvGrpSpPr>
          <p:nvPr/>
        </p:nvGrpSpPr>
        <p:grpSpPr bwMode="auto">
          <a:xfrm>
            <a:off x="1375565" y="5641975"/>
            <a:ext cx="41323" cy="301942"/>
            <a:chOff x="4148" y="2014"/>
            <a:chExt cx="34" cy="248"/>
          </a:xfrm>
        </p:grpSpPr>
        <p:sp>
          <p:nvSpPr>
            <p:cNvPr id="6327" name="Rectangle 169"/>
            <p:cNvSpPr>
              <a:spLocks noChangeAspect="1" noChangeArrowheads="1"/>
            </p:cNvSpPr>
            <p:nvPr/>
          </p:nvSpPr>
          <p:spPr bwMode="auto">
            <a:xfrm rot="5400000">
              <a:off x="4041" y="2121"/>
              <a:ext cx="248" cy="34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328" name="Rectangle 170"/>
            <p:cNvSpPr>
              <a:spLocks noChangeAspect="1" noChangeArrowheads="1"/>
            </p:cNvSpPr>
            <p:nvPr/>
          </p:nvSpPr>
          <p:spPr bwMode="auto">
            <a:xfrm rot="5400000">
              <a:off x="4101" y="2061"/>
              <a:ext cx="127" cy="3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308" name="WordArt 177"/>
          <p:cNvSpPr>
            <a:spLocks noChangeAspect="1" noChangeArrowheads="1" noChangeShapeType="1" noTextEdit="1"/>
          </p:cNvSpPr>
          <p:nvPr/>
        </p:nvSpPr>
        <p:spPr bwMode="auto">
          <a:xfrm>
            <a:off x="7091205" y="2134394"/>
            <a:ext cx="572929" cy="11715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2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Black"/>
              </a:rPr>
              <a:t>Datum</a:t>
            </a:r>
          </a:p>
        </p:txBody>
      </p:sp>
      <p:sp>
        <p:nvSpPr>
          <p:cNvPr id="6309" name="Freeform 178"/>
          <p:cNvSpPr>
            <a:spLocks noChangeAspect="1"/>
          </p:cNvSpPr>
          <p:nvPr/>
        </p:nvSpPr>
        <p:spPr bwMode="auto">
          <a:xfrm>
            <a:off x="3850800" y="2239482"/>
            <a:ext cx="117158" cy="485775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2147483647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38100" cmpd="sng">
            <a:solidFill>
              <a:srgbClr val="FF00FF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310" name="Freeform 179"/>
          <p:cNvSpPr>
            <a:spLocks noChangeAspect="1"/>
          </p:cNvSpPr>
          <p:nvPr/>
        </p:nvSpPr>
        <p:spPr bwMode="auto">
          <a:xfrm>
            <a:off x="6311107" y="2684463"/>
            <a:ext cx="754380" cy="20002"/>
          </a:xfrm>
          <a:custGeom>
            <a:avLst/>
            <a:gdLst>
              <a:gd name="T0" fmla="*/ 0 w 621"/>
              <a:gd name="T1" fmla="*/ 2147483647 h 17"/>
              <a:gd name="T2" fmla="*/ 2147483647 w 621"/>
              <a:gd name="T3" fmla="*/ 2147483647 h 17"/>
              <a:gd name="T4" fmla="*/ 2147483647 w 621"/>
              <a:gd name="T5" fmla="*/ 2147483647 h 17"/>
              <a:gd name="T6" fmla="*/ 0 60000 65536"/>
              <a:gd name="T7" fmla="*/ 0 60000 65536"/>
              <a:gd name="T8" fmla="*/ 0 60000 65536"/>
              <a:gd name="T9" fmla="*/ 0 w 621"/>
              <a:gd name="T10" fmla="*/ 0 h 17"/>
              <a:gd name="T11" fmla="*/ 621 w 621"/>
              <a:gd name="T12" fmla="*/ 17 h 1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21" h="17">
                <a:moveTo>
                  <a:pt x="0" y="17"/>
                </a:moveTo>
                <a:cubicBezTo>
                  <a:pt x="62" y="10"/>
                  <a:pt x="125" y="4"/>
                  <a:pt x="228" y="2"/>
                </a:cubicBezTo>
                <a:cubicBezTo>
                  <a:pt x="331" y="0"/>
                  <a:pt x="476" y="1"/>
                  <a:pt x="621" y="2"/>
                </a:cubicBezTo>
              </a:path>
            </a:pathLst>
          </a:custGeom>
          <a:noFill/>
          <a:ln w="28575" cap="flat" cmpd="sng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311" name="Text Box 180"/>
          <p:cNvSpPr txBox="1">
            <a:spLocks noChangeAspect="1" noChangeArrowheads="1"/>
          </p:cNvSpPr>
          <p:nvPr/>
        </p:nvSpPr>
        <p:spPr bwMode="auto">
          <a:xfrm>
            <a:off x="3165000" y="5774849"/>
            <a:ext cx="2353152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Tahoma" pitchFamily="34" charset="0"/>
                <a:cs typeface="Tahoma" pitchFamily="34" charset="0"/>
              </a:rPr>
              <a:t>Correlation of PS Boundaries</a:t>
            </a:r>
          </a:p>
        </p:txBody>
      </p:sp>
      <p:sp>
        <p:nvSpPr>
          <p:cNvPr id="6312" name="Freeform 181"/>
          <p:cNvSpPr>
            <a:spLocks noChangeAspect="1"/>
          </p:cNvSpPr>
          <p:nvPr/>
        </p:nvSpPr>
        <p:spPr bwMode="auto">
          <a:xfrm>
            <a:off x="3393600" y="4323239"/>
            <a:ext cx="3989070" cy="58579"/>
          </a:xfrm>
          <a:custGeom>
            <a:avLst/>
            <a:gdLst>
              <a:gd name="T0" fmla="*/ 0 w 3282"/>
              <a:gd name="T1" fmla="*/ 0 h 48"/>
              <a:gd name="T2" fmla="*/ 2147483647 w 3282"/>
              <a:gd name="T3" fmla="*/ 2147483647 h 48"/>
              <a:gd name="T4" fmla="*/ 2147483647 w 3282"/>
              <a:gd name="T5" fmla="*/ 2147483647 h 48"/>
              <a:gd name="T6" fmla="*/ 2147483647 w 3282"/>
              <a:gd name="T7" fmla="*/ 2147483647 h 48"/>
              <a:gd name="T8" fmla="*/ 2147483647 w 3282"/>
              <a:gd name="T9" fmla="*/ 2147483647 h 48"/>
              <a:gd name="T10" fmla="*/ 2147483647 w 3282"/>
              <a:gd name="T11" fmla="*/ 2147483647 h 48"/>
              <a:gd name="T12" fmla="*/ 2147483647 w 3282"/>
              <a:gd name="T13" fmla="*/ 2147483647 h 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282"/>
              <a:gd name="T22" fmla="*/ 0 h 48"/>
              <a:gd name="T23" fmla="*/ 3282 w 3282"/>
              <a:gd name="T24" fmla="*/ 48 h 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282" h="48">
                <a:moveTo>
                  <a:pt x="0" y="0"/>
                </a:moveTo>
                <a:lnTo>
                  <a:pt x="360" y="36"/>
                </a:lnTo>
                <a:lnTo>
                  <a:pt x="618" y="36"/>
                </a:lnTo>
                <a:lnTo>
                  <a:pt x="1440" y="24"/>
                </a:lnTo>
                <a:lnTo>
                  <a:pt x="2052" y="36"/>
                </a:lnTo>
                <a:lnTo>
                  <a:pt x="2904" y="36"/>
                </a:lnTo>
                <a:lnTo>
                  <a:pt x="3282" y="48"/>
                </a:lnTo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313" name="Freeform 182"/>
          <p:cNvSpPr>
            <a:spLocks noChangeAspect="1"/>
          </p:cNvSpPr>
          <p:nvPr/>
        </p:nvSpPr>
        <p:spPr bwMode="auto">
          <a:xfrm>
            <a:off x="6335397" y="3448844"/>
            <a:ext cx="330041" cy="2245995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2147483647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38100" cmpd="sng">
            <a:solidFill>
              <a:srgbClr val="FF00FF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314" name="Freeform 183"/>
          <p:cNvSpPr>
            <a:spLocks noChangeAspect="1"/>
          </p:cNvSpPr>
          <p:nvPr/>
        </p:nvSpPr>
        <p:spPr bwMode="auto">
          <a:xfrm>
            <a:off x="4838067" y="3577431"/>
            <a:ext cx="330041" cy="2117407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2147483647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38100" cmpd="sng">
            <a:solidFill>
              <a:srgbClr val="FF00FF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315" name="Freeform 184"/>
          <p:cNvSpPr>
            <a:spLocks noChangeAspect="1"/>
          </p:cNvSpPr>
          <p:nvPr/>
        </p:nvSpPr>
        <p:spPr bwMode="auto">
          <a:xfrm>
            <a:off x="3729357" y="3691731"/>
            <a:ext cx="331470" cy="2080260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2147483647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38100" cmpd="sng">
            <a:solidFill>
              <a:srgbClr val="FF00FF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316" name="Freeform 185"/>
          <p:cNvSpPr>
            <a:spLocks noChangeAspect="1"/>
          </p:cNvSpPr>
          <p:nvPr/>
        </p:nvSpPr>
        <p:spPr bwMode="auto">
          <a:xfrm>
            <a:off x="2620647" y="3663156"/>
            <a:ext cx="331470" cy="2080260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2147483647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38100" cmpd="sng">
            <a:solidFill>
              <a:srgbClr val="FF00FF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317" name="Freeform 186"/>
          <p:cNvSpPr>
            <a:spLocks noChangeAspect="1"/>
          </p:cNvSpPr>
          <p:nvPr/>
        </p:nvSpPr>
        <p:spPr bwMode="auto">
          <a:xfrm>
            <a:off x="1319055" y="3701733"/>
            <a:ext cx="330042" cy="1997392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2147483647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38100" cmpd="sng">
            <a:solidFill>
              <a:srgbClr val="FF00FF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318" name="Rectangle 173" descr="40%"/>
          <p:cNvSpPr>
            <a:spLocks noChangeAspect="1" noChangeArrowheads="1"/>
          </p:cNvSpPr>
          <p:nvPr/>
        </p:nvSpPr>
        <p:spPr bwMode="auto">
          <a:xfrm>
            <a:off x="5881054" y="5427663"/>
            <a:ext cx="154305" cy="118586"/>
          </a:xfrm>
          <a:prstGeom prst="rect">
            <a:avLst/>
          </a:prstGeom>
          <a:pattFill prst="pct40">
            <a:fgClr>
              <a:schemeClr val="tx1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319" name="Rectangle 174" descr="Large confetti"/>
          <p:cNvSpPr>
            <a:spLocks noChangeAspect="1" noChangeArrowheads="1"/>
          </p:cNvSpPr>
          <p:nvPr/>
        </p:nvSpPr>
        <p:spPr bwMode="auto">
          <a:xfrm>
            <a:off x="5881054" y="5614829"/>
            <a:ext cx="154305" cy="118587"/>
          </a:xfrm>
          <a:prstGeom prst="rect">
            <a:avLst/>
          </a:prstGeom>
          <a:pattFill prst="lgConfetti">
            <a:fgClr>
              <a:schemeClr val="tx1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320" name="Rectangle 175" descr="20%"/>
          <p:cNvSpPr>
            <a:spLocks noChangeAspect="1" noChangeArrowheads="1"/>
          </p:cNvSpPr>
          <p:nvPr/>
        </p:nvSpPr>
        <p:spPr bwMode="auto">
          <a:xfrm>
            <a:off x="5881054" y="5801995"/>
            <a:ext cx="154305" cy="120015"/>
          </a:xfrm>
          <a:prstGeom prst="rect">
            <a:avLst/>
          </a:prstGeom>
          <a:pattFill prst="pct20">
            <a:fgClr>
              <a:schemeClr val="tx1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321" name="Rectangle 176" descr="Dashed horizontal"/>
          <p:cNvSpPr>
            <a:spLocks noChangeAspect="1" noChangeArrowheads="1"/>
          </p:cNvSpPr>
          <p:nvPr/>
        </p:nvSpPr>
        <p:spPr bwMode="auto">
          <a:xfrm>
            <a:off x="5881054" y="5990590"/>
            <a:ext cx="154305" cy="120015"/>
          </a:xfrm>
          <a:prstGeom prst="rect">
            <a:avLst/>
          </a:prstGeom>
          <a:pattFill prst="dashHorz">
            <a:fgClr>
              <a:schemeClr val="tx1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1532" name="Text Box 172"/>
          <p:cNvSpPr txBox="1">
            <a:spLocks noChangeAspect="1" noChangeArrowheads="1"/>
          </p:cNvSpPr>
          <p:nvPr/>
        </p:nvSpPr>
        <p:spPr bwMode="auto">
          <a:xfrm>
            <a:off x="6062505" y="5374799"/>
            <a:ext cx="1948815" cy="81724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>
              <a:spcBef>
                <a:spcPct val="35000"/>
              </a:spcBef>
              <a:defRPr/>
            </a:pPr>
            <a:r>
              <a:rPr lang="en-US" sz="1050" b="1" dirty="0">
                <a:latin typeface="Tahoma" pitchFamily="34" charset="0"/>
                <a:cs typeface="Arial" charset="0"/>
              </a:rPr>
              <a:t>Fluvial/Estuarine Sandstones</a:t>
            </a:r>
          </a:p>
          <a:p>
            <a:pPr>
              <a:spcBef>
                <a:spcPct val="35000"/>
              </a:spcBef>
              <a:defRPr/>
            </a:pPr>
            <a:r>
              <a:rPr lang="en-US" sz="1050" b="1" dirty="0">
                <a:latin typeface="Tahoma" pitchFamily="34" charset="0"/>
                <a:cs typeface="Arial" charset="0"/>
              </a:rPr>
              <a:t>Coastal Plain Sands &amp; Muds</a:t>
            </a:r>
          </a:p>
          <a:p>
            <a:pPr>
              <a:spcBef>
                <a:spcPct val="35000"/>
              </a:spcBef>
              <a:defRPr/>
            </a:pPr>
            <a:r>
              <a:rPr lang="en-US" sz="1050" b="1" dirty="0">
                <a:latin typeface="Tahoma" pitchFamily="34" charset="0"/>
                <a:cs typeface="Arial" charset="0"/>
              </a:rPr>
              <a:t>Shallow Marine Sandstones</a:t>
            </a:r>
          </a:p>
          <a:p>
            <a:pPr>
              <a:spcBef>
                <a:spcPct val="35000"/>
              </a:spcBef>
              <a:defRPr/>
            </a:pPr>
            <a:r>
              <a:rPr lang="en-US" sz="1050" b="1" dirty="0">
                <a:latin typeface="Tahoma" pitchFamily="34" charset="0"/>
                <a:cs typeface="Arial" charset="0"/>
              </a:rPr>
              <a:t>Shelf Mudstones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2"/>
          <p:cNvSpPr>
            <a:spLocks noChangeAspect="1" noChangeArrowheads="1"/>
          </p:cNvSpPr>
          <p:nvPr/>
        </p:nvSpPr>
        <p:spPr bwMode="auto">
          <a:xfrm>
            <a:off x="1046164" y="960439"/>
            <a:ext cx="7000875" cy="525057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197" name="Rectangle 3"/>
          <p:cNvSpPr>
            <a:spLocks noChangeAspect="1" noChangeArrowheads="1"/>
          </p:cNvSpPr>
          <p:nvPr/>
        </p:nvSpPr>
        <p:spPr bwMode="auto">
          <a:xfrm>
            <a:off x="1425591" y="1733441"/>
            <a:ext cx="6067425" cy="4185878"/>
          </a:xfrm>
          <a:prstGeom prst="rect">
            <a:avLst/>
          </a:prstGeom>
          <a:solidFill>
            <a:srgbClr val="B2B2B2">
              <a:alpha val="30196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34" name="Freeform 233"/>
          <p:cNvSpPr/>
          <p:nvPr/>
        </p:nvSpPr>
        <p:spPr bwMode="auto">
          <a:xfrm>
            <a:off x="1525445" y="2179826"/>
            <a:ext cx="2136489" cy="281687"/>
          </a:xfrm>
          <a:custGeom>
            <a:avLst/>
            <a:gdLst>
              <a:gd name="connsiteX0" fmla="*/ 47670 w 2136489"/>
              <a:gd name="connsiteY0" fmla="*/ 21668 h 281687"/>
              <a:gd name="connsiteX1" fmla="*/ 47670 w 2136489"/>
              <a:gd name="connsiteY1" fmla="*/ 21668 h 281687"/>
              <a:gd name="connsiteX2" fmla="*/ 303355 w 2136489"/>
              <a:gd name="connsiteY2" fmla="*/ 34669 h 281687"/>
              <a:gd name="connsiteX3" fmla="*/ 524371 w 2136489"/>
              <a:gd name="connsiteY3" fmla="*/ 13001 h 281687"/>
              <a:gd name="connsiteX4" fmla="*/ 901399 w 2136489"/>
              <a:gd name="connsiteY4" fmla="*/ 8667 h 281687"/>
              <a:gd name="connsiteX5" fmla="*/ 1256758 w 2136489"/>
              <a:gd name="connsiteY5" fmla="*/ 13001 h 281687"/>
              <a:gd name="connsiteX6" fmla="*/ 1300094 w 2136489"/>
              <a:gd name="connsiteY6" fmla="*/ 4333 h 281687"/>
              <a:gd name="connsiteX7" fmla="*/ 1590449 w 2136489"/>
              <a:gd name="connsiteY7" fmla="*/ 30335 h 281687"/>
              <a:gd name="connsiteX8" fmla="*/ 1625118 w 2136489"/>
              <a:gd name="connsiteY8" fmla="*/ 17334 h 281687"/>
              <a:gd name="connsiteX9" fmla="*/ 1811465 w 2136489"/>
              <a:gd name="connsiteY9" fmla="*/ 0 h 281687"/>
              <a:gd name="connsiteX10" fmla="*/ 1950142 w 2136489"/>
              <a:gd name="connsiteY10" fmla="*/ 30335 h 281687"/>
              <a:gd name="connsiteX11" fmla="*/ 2136489 w 2136489"/>
              <a:gd name="connsiteY11" fmla="*/ 147344 h 281687"/>
              <a:gd name="connsiteX12" fmla="*/ 1707457 w 2136489"/>
              <a:gd name="connsiteY12" fmla="*/ 164678 h 281687"/>
              <a:gd name="connsiteX13" fmla="*/ 1369433 w 2136489"/>
              <a:gd name="connsiteY13" fmla="*/ 186347 h 281687"/>
              <a:gd name="connsiteX14" fmla="*/ 910066 w 2136489"/>
              <a:gd name="connsiteY14" fmla="*/ 182013 h 281687"/>
              <a:gd name="connsiteX15" fmla="*/ 901399 w 2136489"/>
              <a:gd name="connsiteY15" fmla="*/ 212348 h 281687"/>
              <a:gd name="connsiteX16" fmla="*/ 1040075 w 2136489"/>
              <a:gd name="connsiteY16" fmla="*/ 281687 h 281687"/>
              <a:gd name="connsiteX17" fmla="*/ 871063 w 2136489"/>
              <a:gd name="connsiteY17" fmla="*/ 264352 h 281687"/>
              <a:gd name="connsiteX18" fmla="*/ 0 w 2136489"/>
              <a:gd name="connsiteY18" fmla="*/ 238350 h 281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136489" h="281687">
                <a:moveTo>
                  <a:pt x="47670" y="21668"/>
                </a:moveTo>
                <a:lnTo>
                  <a:pt x="47670" y="21668"/>
                </a:lnTo>
                <a:lnTo>
                  <a:pt x="303355" y="34669"/>
                </a:lnTo>
                <a:lnTo>
                  <a:pt x="524371" y="13001"/>
                </a:lnTo>
                <a:lnTo>
                  <a:pt x="901399" y="8667"/>
                </a:lnTo>
                <a:lnTo>
                  <a:pt x="1256758" y="13001"/>
                </a:lnTo>
                <a:lnTo>
                  <a:pt x="1300094" y="4333"/>
                </a:lnTo>
                <a:lnTo>
                  <a:pt x="1590449" y="30335"/>
                </a:lnTo>
                <a:lnTo>
                  <a:pt x="1625118" y="17334"/>
                </a:lnTo>
                <a:lnTo>
                  <a:pt x="1811465" y="0"/>
                </a:lnTo>
                <a:lnTo>
                  <a:pt x="1950142" y="30335"/>
                </a:lnTo>
                <a:lnTo>
                  <a:pt x="2136489" y="147344"/>
                </a:lnTo>
                <a:lnTo>
                  <a:pt x="1707457" y="164678"/>
                </a:lnTo>
                <a:lnTo>
                  <a:pt x="1369433" y="186347"/>
                </a:lnTo>
                <a:lnTo>
                  <a:pt x="910066" y="182013"/>
                </a:lnTo>
                <a:lnTo>
                  <a:pt x="901399" y="212348"/>
                </a:lnTo>
                <a:lnTo>
                  <a:pt x="1040075" y="281687"/>
                </a:lnTo>
                <a:lnTo>
                  <a:pt x="871063" y="264352"/>
                </a:lnTo>
                <a:lnTo>
                  <a:pt x="0" y="238350"/>
                </a:lnTo>
              </a:path>
            </a:pathLst>
          </a:custGeom>
          <a:solidFill>
            <a:srgbClr val="B88800">
              <a:alpha val="6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33" name="Freeform 232"/>
          <p:cNvSpPr/>
          <p:nvPr/>
        </p:nvSpPr>
        <p:spPr bwMode="auto">
          <a:xfrm>
            <a:off x="1538445" y="2192827"/>
            <a:ext cx="3024888" cy="359692"/>
          </a:xfrm>
          <a:custGeom>
            <a:avLst/>
            <a:gdLst>
              <a:gd name="connsiteX0" fmla="*/ 13001 w 3024888"/>
              <a:gd name="connsiteY0" fmla="*/ 225349 h 359692"/>
              <a:gd name="connsiteX1" fmla="*/ 446366 w 3024888"/>
              <a:gd name="connsiteY1" fmla="*/ 242684 h 359692"/>
              <a:gd name="connsiteX2" fmla="*/ 1009741 w 3024888"/>
              <a:gd name="connsiteY2" fmla="*/ 260018 h 359692"/>
              <a:gd name="connsiteX3" fmla="*/ 871064 w 3024888"/>
              <a:gd name="connsiteY3" fmla="*/ 195014 h 359692"/>
              <a:gd name="connsiteX4" fmla="*/ 910067 w 3024888"/>
              <a:gd name="connsiteY4" fmla="*/ 177679 h 359692"/>
              <a:gd name="connsiteX5" fmla="*/ 1321764 w 3024888"/>
              <a:gd name="connsiteY5" fmla="*/ 173346 h 359692"/>
              <a:gd name="connsiteX6" fmla="*/ 1828800 w 3024888"/>
              <a:gd name="connsiteY6" fmla="*/ 147344 h 359692"/>
              <a:gd name="connsiteX7" fmla="*/ 2114821 w 3024888"/>
              <a:gd name="connsiteY7" fmla="*/ 134343 h 359692"/>
              <a:gd name="connsiteX8" fmla="*/ 1915473 w 3024888"/>
              <a:gd name="connsiteY8" fmla="*/ 8667 h 359692"/>
              <a:gd name="connsiteX9" fmla="*/ 2426844 w 3024888"/>
              <a:gd name="connsiteY9" fmla="*/ 0 h 359692"/>
              <a:gd name="connsiteX10" fmla="*/ 2829873 w 3024888"/>
              <a:gd name="connsiteY10" fmla="*/ 8667 h 359692"/>
              <a:gd name="connsiteX11" fmla="*/ 3024888 w 3024888"/>
              <a:gd name="connsiteY11" fmla="*/ 8667 h 359692"/>
              <a:gd name="connsiteX12" fmla="*/ 2847208 w 3024888"/>
              <a:gd name="connsiteY12" fmla="*/ 60671 h 359692"/>
              <a:gd name="connsiteX13" fmla="*/ 2695530 w 3024888"/>
              <a:gd name="connsiteY13" fmla="*/ 78005 h 359692"/>
              <a:gd name="connsiteX14" fmla="*/ 2353172 w 3024888"/>
              <a:gd name="connsiteY14" fmla="*/ 73672 h 359692"/>
              <a:gd name="connsiteX15" fmla="*/ 2132156 w 3024888"/>
              <a:gd name="connsiteY15" fmla="*/ 195014 h 359692"/>
              <a:gd name="connsiteX16" fmla="*/ 2071485 w 3024888"/>
              <a:gd name="connsiteY16" fmla="*/ 199347 h 359692"/>
              <a:gd name="connsiteX17" fmla="*/ 1850469 w 3024888"/>
              <a:gd name="connsiteY17" fmla="*/ 195014 h 359692"/>
              <a:gd name="connsiteX18" fmla="*/ 1937142 w 3024888"/>
              <a:gd name="connsiteY18" fmla="*/ 277353 h 359692"/>
              <a:gd name="connsiteX19" fmla="*/ 1776797 w 3024888"/>
              <a:gd name="connsiteY19" fmla="*/ 268686 h 359692"/>
              <a:gd name="connsiteX20" fmla="*/ 1516778 w 3024888"/>
              <a:gd name="connsiteY20" fmla="*/ 277353 h 359692"/>
              <a:gd name="connsiteX21" fmla="*/ 1282761 w 3024888"/>
              <a:gd name="connsiteY21" fmla="*/ 273019 h 359692"/>
              <a:gd name="connsiteX22" fmla="*/ 992406 w 3024888"/>
              <a:gd name="connsiteY22" fmla="*/ 268686 h 359692"/>
              <a:gd name="connsiteX23" fmla="*/ 879731 w 3024888"/>
              <a:gd name="connsiteY23" fmla="*/ 307689 h 359692"/>
              <a:gd name="connsiteX24" fmla="*/ 754055 w 3024888"/>
              <a:gd name="connsiteY24" fmla="*/ 359692 h 359692"/>
              <a:gd name="connsiteX25" fmla="*/ 494037 w 3024888"/>
              <a:gd name="connsiteY25" fmla="*/ 351025 h 359692"/>
              <a:gd name="connsiteX26" fmla="*/ 0 w 3024888"/>
              <a:gd name="connsiteY26" fmla="*/ 333691 h 359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024888" h="359692">
                <a:moveTo>
                  <a:pt x="13001" y="225349"/>
                </a:moveTo>
                <a:lnTo>
                  <a:pt x="446366" y="242684"/>
                </a:lnTo>
                <a:lnTo>
                  <a:pt x="1009741" y="260018"/>
                </a:lnTo>
                <a:lnTo>
                  <a:pt x="871064" y="195014"/>
                </a:lnTo>
                <a:lnTo>
                  <a:pt x="910067" y="177679"/>
                </a:lnTo>
                <a:lnTo>
                  <a:pt x="1321764" y="173346"/>
                </a:lnTo>
                <a:lnTo>
                  <a:pt x="1828800" y="147344"/>
                </a:lnTo>
                <a:lnTo>
                  <a:pt x="2114821" y="134343"/>
                </a:lnTo>
                <a:lnTo>
                  <a:pt x="1915473" y="8667"/>
                </a:lnTo>
                <a:lnTo>
                  <a:pt x="2426844" y="0"/>
                </a:lnTo>
                <a:lnTo>
                  <a:pt x="2829873" y="8667"/>
                </a:lnTo>
                <a:lnTo>
                  <a:pt x="3024888" y="8667"/>
                </a:lnTo>
                <a:lnTo>
                  <a:pt x="2847208" y="60671"/>
                </a:lnTo>
                <a:lnTo>
                  <a:pt x="2695530" y="78005"/>
                </a:lnTo>
                <a:lnTo>
                  <a:pt x="2353172" y="73672"/>
                </a:lnTo>
                <a:lnTo>
                  <a:pt x="2132156" y="195014"/>
                </a:lnTo>
                <a:lnTo>
                  <a:pt x="2071485" y="199347"/>
                </a:lnTo>
                <a:lnTo>
                  <a:pt x="1850469" y="195014"/>
                </a:lnTo>
                <a:lnTo>
                  <a:pt x="1937142" y="277353"/>
                </a:lnTo>
                <a:lnTo>
                  <a:pt x="1776797" y="268686"/>
                </a:lnTo>
                <a:lnTo>
                  <a:pt x="1516778" y="277353"/>
                </a:lnTo>
                <a:lnTo>
                  <a:pt x="1282761" y="273019"/>
                </a:lnTo>
                <a:lnTo>
                  <a:pt x="992406" y="268686"/>
                </a:lnTo>
                <a:lnTo>
                  <a:pt x="879731" y="307689"/>
                </a:lnTo>
                <a:lnTo>
                  <a:pt x="754055" y="359692"/>
                </a:lnTo>
                <a:lnTo>
                  <a:pt x="494037" y="351025"/>
                </a:lnTo>
                <a:lnTo>
                  <a:pt x="0" y="333691"/>
                </a:lnTo>
              </a:path>
            </a:pathLst>
          </a:custGeom>
          <a:solidFill>
            <a:srgbClr val="FF9900">
              <a:alpha val="6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28" name="Freeform 227"/>
          <p:cNvSpPr/>
          <p:nvPr/>
        </p:nvSpPr>
        <p:spPr bwMode="auto">
          <a:xfrm>
            <a:off x="1547113" y="2530851"/>
            <a:ext cx="1789797" cy="151678"/>
          </a:xfrm>
          <a:custGeom>
            <a:avLst/>
            <a:gdLst>
              <a:gd name="connsiteX0" fmla="*/ 0 w 1789797"/>
              <a:gd name="connsiteY0" fmla="*/ 0 h 151678"/>
              <a:gd name="connsiteX1" fmla="*/ 576375 w 1789797"/>
              <a:gd name="connsiteY1" fmla="*/ 26002 h 151678"/>
              <a:gd name="connsiteX2" fmla="*/ 1243757 w 1789797"/>
              <a:gd name="connsiteY2" fmla="*/ 39003 h 151678"/>
              <a:gd name="connsiteX3" fmla="*/ 1473441 w 1789797"/>
              <a:gd name="connsiteY3" fmla="*/ 47670 h 151678"/>
              <a:gd name="connsiteX4" fmla="*/ 1789797 w 1789797"/>
              <a:gd name="connsiteY4" fmla="*/ 65005 h 151678"/>
              <a:gd name="connsiteX5" fmla="*/ 1655454 w 1789797"/>
              <a:gd name="connsiteY5" fmla="*/ 121342 h 151678"/>
              <a:gd name="connsiteX6" fmla="*/ 1512443 w 1789797"/>
              <a:gd name="connsiteY6" fmla="*/ 151678 h 151678"/>
              <a:gd name="connsiteX7" fmla="*/ 1287094 w 1789797"/>
              <a:gd name="connsiteY7" fmla="*/ 138677 h 151678"/>
              <a:gd name="connsiteX8" fmla="*/ 723719 w 1789797"/>
              <a:gd name="connsiteY8" fmla="*/ 134343 h 151678"/>
              <a:gd name="connsiteX9" fmla="*/ 21668 w 1789797"/>
              <a:gd name="connsiteY9" fmla="*/ 130010 h 151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89797" h="151678">
                <a:moveTo>
                  <a:pt x="0" y="0"/>
                </a:moveTo>
                <a:lnTo>
                  <a:pt x="576375" y="26002"/>
                </a:lnTo>
                <a:lnTo>
                  <a:pt x="1243757" y="39003"/>
                </a:lnTo>
                <a:lnTo>
                  <a:pt x="1473441" y="47670"/>
                </a:lnTo>
                <a:lnTo>
                  <a:pt x="1789797" y="65005"/>
                </a:lnTo>
                <a:lnTo>
                  <a:pt x="1655454" y="121342"/>
                </a:lnTo>
                <a:lnTo>
                  <a:pt x="1512443" y="151678"/>
                </a:lnTo>
                <a:lnTo>
                  <a:pt x="1287094" y="138677"/>
                </a:lnTo>
                <a:lnTo>
                  <a:pt x="723719" y="134343"/>
                </a:lnTo>
                <a:lnTo>
                  <a:pt x="21668" y="130010"/>
                </a:lnTo>
              </a:path>
            </a:pathLst>
          </a:custGeom>
          <a:solidFill>
            <a:srgbClr val="FF9900">
              <a:alpha val="6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253" name="Freeform 83" descr="Dashed horizontal"/>
          <p:cNvSpPr>
            <a:spLocks noChangeAspect="1"/>
          </p:cNvSpPr>
          <p:nvPr/>
        </p:nvSpPr>
        <p:spPr bwMode="auto">
          <a:xfrm>
            <a:off x="1702496" y="1728579"/>
            <a:ext cx="150713" cy="466718"/>
          </a:xfrm>
          <a:custGeom>
            <a:avLst/>
            <a:gdLst>
              <a:gd name="T0" fmla="*/ 60 w 124"/>
              <a:gd name="T1" fmla="*/ 4 h 384"/>
              <a:gd name="T2" fmla="*/ 56 w 124"/>
              <a:gd name="T3" fmla="*/ 80 h 384"/>
              <a:gd name="T4" fmla="*/ 56 w 124"/>
              <a:gd name="T5" fmla="*/ 164 h 384"/>
              <a:gd name="T6" fmla="*/ 48 w 124"/>
              <a:gd name="T7" fmla="*/ 228 h 384"/>
              <a:gd name="T8" fmla="*/ 60 w 124"/>
              <a:gd name="T9" fmla="*/ 276 h 384"/>
              <a:gd name="T10" fmla="*/ 56 w 124"/>
              <a:gd name="T11" fmla="*/ 332 h 384"/>
              <a:gd name="T12" fmla="*/ 36 w 124"/>
              <a:gd name="T13" fmla="*/ 360 h 384"/>
              <a:gd name="T14" fmla="*/ 0 w 124"/>
              <a:gd name="T15" fmla="*/ 384 h 384"/>
              <a:gd name="T16" fmla="*/ 124 w 124"/>
              <a:gd name="T17" fmla="*/ 384 h 384"/>
              <a:gd name="T18" fmla="*/ 124 w 124"/>
              <a:gd name="T19" fmla="*/ 0 h 38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4"/>
              <a:gd name="T31" fmla="*/ 0 h 384"/>
              <a:gd name="T32" fmla="*/ 124 w 124"/>
              <a:gd name="T33" fmla="*/ 384 h 38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4" h="384">
                <a:moveTo>
                  <a:pt x="60" y="4"/>
                </a:moveTo>
                <a:lnTo>
                  <a:pt x="56" y="80"/>
                </a:lnTo>
                <a:lnTo>
                  <a:pt x="56" y="164"/>
                </a:lnTo>
                <a:lnTo>
                  <a:pt x="48" y="228"/>
                </a:lnTo>
                <a:lnTo>
                  <a:pt x="60" y="276"/>
                </a:lnTo>
                <a:lnTo>
                  <a:pt x="56" y="332"/>
                </a:lnTo>
                <a:lnTo>
                  <a:pt x="36" y="360"/>
                </a:lnTo>
                <a:lnTo>
                  <a:pt x="0" y="384"/>
                </a:lnTo>
                <a:lnTo>
                  <a:pt x="124" y="384"/>
                </a:lnTo>
                <a:lnTo>
                  <a:pt x="124" y="0"/>
                </a:lnTo>
              </a:path>
            </a:pathLst>
          </a:custGeom>
          <a:pattFill prst="dashHorz">
            <a:fgClr>
              <a:schemeClr val="tx1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54" name="Freeform 84" descr="40%"/>
          <p:cNvSpPr>
            <a:spLocks noChangeAspect="1"/>
          </p:cNvSpPr>
          <p:nvPr/>
        </p:nvSpPr>
        <p:spPr bwMode="auto">
          <a:xfrm>
            <a:off x="1620786" y="2190436"/>
            <a:ext cx="232424" cy="344749"/>
          </a:xfrm>
          <a:custGeom>
            <a:avLst/>
            <a:gdLst>
              <a:gd name="T0" fmla="*/ 44 w 184"/>
              <a:gd name="T1" fmla="*/ 0 h 404"/>
              <a:gd name="T2" fmla="*/ 20 w 184"/>
              <a:gd name="T3" fmla="*/ 52 h 404"/>
              <a:gd name="T4" fmla="*/ 12 w 184"/>
              <a:gd name="T5" fmla="*/ 100 h 404"/>
              <a:gd name="T6" fmla="*/ 24 w 184"/>
              <a:gd name="T7" fmla="*/ 172 h 404"/>
              <a:gd name="T8" fmla="*/ 4 w 184"/>
              <a:gd name="T9" fmla="*/ 212 h 404"/>
              <a:gd name="T10" fmla="*/ 8 w 184"/>
              <a:gd name="T11" fmla="*/ 252 h 404"/>
              <a:gd name="T12" fmla="*/ 0 w 184"/>
              <a:gd name="T13" fmla="*/ 296 h 404"/>
              <a:gd name="T14" fmla="*/ 12 w 184"/>
              <a:gd name="T15" fmla="*/ 332 h 404"/>
              <a:gd name="T16" fmla="*/ 12 w 184"/>
              <a:gd name="T17" fmla="*/ 364 h 404"/>
              <a:gd name="T18" fmla="*/ 20 w 184"/>
              <a:gd name="T19" fmla="*/ 404 h 404"/>
              <a:gd name="T20" fmla="*/ 184 w 184"/>
              <a:gd name="T21" fmla="*/ 404 h 404"/>
              <a:gd name="T22" fmla="*/ 184 w 184"/>
              <a:gd name="T23" fmla="*/ 12 h 40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84"/>
              <a:gd name="T37" fmla="*/ 0 h 404"/>
              <a:gd name="T38" fmla="*/ 184 w 184"/>
              <a:gd name="T39" fmla="*/ 404 h 40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84" h="404">
                <a:moveTo>
                  <a:pt x="44" y="0"/>
                </a:moveTo>
                <a:lnTo>
                  <a:pt x="20" y="52"/>
                </a:lnTo>
                <a:lnTo>
                  <a:pt x="12" y="100"/>
                </a:lnTo>
                <a:lnTo>
                  <a:pt x="24" y="172"/>
                </a:lnTo>
                <a:lnTo>
                  <a:pt x="4" y="212"/>
                </a:lnTo>
                <a:lnTo>
                  <a:pt x="8" y="252"/>
                </a:lnTo>
                <a:lnTo>
                  <a:pt x="0" y="296"/>
                </a:lnTo>
                <a:lnTo>
                  <a:pt x="12" y="332"/>
                </a:lnTo>
                <a:lnTo>
                  <a:pt x="12" y="364"/>
                </a:lnTo>
                <a:lnTo>
                  <a:pt x="20" y="404"/>
                </a:lnTo>
                <a:lnTo>
                  <a:pt x="184" y="404"/>
                </a:lnTo>
                <a:lnTo>
                  <a:pt x="184" y="12"/>
                </a:lnTo>
              </a:path>
            </a:pathLst>
          </a:custGeom>
          <a:pattFill prst="pct40">
            <a:fgClr>
              <a:schemeClr val="tx1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2" name="Freeform 8" descr="Large confetti"/>
          <p:cNvSpPr>
            <a:spLocks noChangeAspect="1"/>
          </p:cNvSpPr>
          <p:nvPr/>
        </p:nvSpPr>
        <p:spPr bwMode="auto">
          <a:xfrm>
            <a:off x="1647511" y="2535185"/>
            <a:ext cx="193402" cy="127843"/>
          </a:xfrm>
          <a:custGeom>
            <a:avLst/>
            <a:gdLst>
              <a:gd name="T0" fmla="*/ 12 w 132"/>
              <a:gd name="T1" fmla="*/ 0 h 116"/>
              <a:gd name="T2" fmla="*/ 12 w 132"/>
              <a:gd name="T3" fmla="*/ 36 h 116"/>
              <a:gd name="T4" fmla="*/ 12 w 132"/>
              <a:gd name="T5" fmla="*/ 60 h 116"/>
              <a:gd name="T6" fmla="*/ 12 w 132"/>
              <a:gd name="T7" fmla="*/ 84 h 116"/>
              <a:gd name="T8" fmla="*/ 0 w 132"/>
              <a:gd name="T9" fmla="*/ 116 h 116"/>
              <a:gd name="T10" fmla="*/ 132 w 132"/>
              <a:gd name="T11" fmla="*/ 116 h 116"/>
              <a:gd name="T12" fmla="*/ 132 w 132"/>
              <a:gd name="T13" fmla="*/ 4 h 1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2"/>
              <a:gd name="T22" fmla="*/ 0 h 116"/>
              <a:gd name="T23" fmla="*/ 132 w 132"/>
              <a:gd name="T24" fmla="*/ 116 h 11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2" h="116">
                <a:moveTo>
                  <a:pt x="12" y="0"/>
                </a:moveTo>
                <a:lnTo>
                  <a:pt x="12" y="36"/>
                </a:lnTo>
                <a:lnTo>
                  <a:pt x="12" y="60"/>
                </a:lnTo>
                <a:lnTo>
                  <a:pt x="12" y="84"/>
                </a:lnTo>
                <a:lnTo>
                  <a:pt x="0" y="116"/>
                </a:lnTo>
                <a:lnTo>
                  <a:pt x="132" y="116"/>
                </a:lnTo>
                <a:lnTo>
                  <a:pt x="132" y="4"/>
                </a:lnTo>
              </a:path>
            </a:pathLst>
          </a:custGeom>
          <a:pattFill prst="lgConfetti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2" name="Freeform 8" descr="Large confetti"/>
          <p:cNvSpPr>
            <a:spLocks noChangeAspect="1"/>
          </p:cNvSpPr>
          <p:nvPr/>
        </p:nvSpPr>
        <p:spPr bwMode="auto">
          <a:xfrm>
            <a:off x="1616451" y="2424214"/>
            <a:ext cx="238185" cy="113861"/>
          </a:xfrm>
          <a:custGeom>
            <a:avLst/>
            <a:gdLst>
              <a:gd name="T0" fmla="*/ 12 w 132"/>
              <a:gd name="T1" fmla="*/ 0 h 116"/>
              <a:gd name="T2" fmla="*/ 12 w 132"/>
              <a:gd name="T3" fmla="*/ 36 h 116"/>
              <a:gd name="T4" fmla="*/ 12 w 132"/>
              <a:gd name="T5" fmla="*/ 60 h 116"/>
              <a:gd name="T6" fmla="*/ 12 w 132"/>
              <a:gd name="T7" fmla="*/ 84 h 116"/>
              <a:gd name="T8" fmla="*/ 0 w 132"/>
              <a:gd name="T9" fmla="*/ 116 h 116"/>
              <a:gd name="T10" fmla="*/ 132 w 132"/>
              <a:gd name="T11" fmla="*/ 116 h 116"/>
              <a:gd name="T12" fmla="*/ 132 w 132"/>
              <a:gd name="T13" fmla="*/ 4 h 1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2"/>
              <a:gd name="T22" fmla="*/ 0 h 116"/>
              <a:gd name="T23" fmla="*/ 132 w 132"/>
              <a:gd name="T24" fmla="*/ 116 h 11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2" h="116">
                <a:moveTo>
                  <a:pt x="12" y="0"/>
                </a:moveTo>
                <a:lnTo>
                  <a:pt x="12" y="36"/>
                </a:lnTo>
                <a:lnTo>
                  <a:pt x="12" y="60"/>
                </a:lnTo>
                <a:lnTo>
                  <a:pt x="12" y="84"/>
                </a:lnTo>
                <a:lnTo>
                  <a:pt x="0" y="116"/>
                </a:lnTo>
                <a:lnTo>
                  <a:pt x="132" y="116"/>
                </a:lnTo>
                <a:lnTo>
                  <a:pt x="132" y="4"/>
                </a:lnTo>
              </a:path>
            </a:pathLst>
          </a:custGeom>
          <a:pattFill prst="lgConfetti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8" name="Title 2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Depositional Facies Interpretation</a:t>
            </a:r>
            <a:endParaRPr lang="en-US" dirty="0"/>
          </a:p>
        </p:txBody>
      </p:sp>
      <p:sp>
        <p:nvSpPr>
          <p:cNvPr id="7174" name="Rectangle 4"/>
          <p:cNvSpPr>
            <a:spLocks noChangeAspect="1" noChangeArrowheads="1"/>
          </p:cNvSpPr>
          <p:nvPr/>
        </p:nvSpPr>
        <p:spPr bwMode="auto">
          <a:xfrm>
            <a:off x="5645350" y="5335921"/>
            <a:ext cx="2219375" cy="78029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75" name="Freeform 5"/>
          <p:cNvSpPr>
            <a:spLocks noChangeAspect="1"/>
          </p:cNvSpPr>
          <p:nvPr/>
        </p:nvSpPr>
        <p:spPr bwMode="auto">
          <a:xfrm>
            <a:off x="1561506" y="3414355"/>
            <a:ext cx="4884812" cy="376778"/>
          </a:xfrm>
          <a:custGeom>
            <a:avLst/>
            <a:gdLst>
              <a:gd name="T0" fmla="*/ 0 w 4019"/>
              <a:gd name="T1" fmla="*/ 304 h 310"/>
              <a:gd name="T2" fmla="*/ 456 w 4019"/>
              <a:gd name="T3" fmla="*/ 291 h 310"/>
              <a:gd name="T4" fmla="*/ 1139 w 4019"/>
              <a:gd name="T5" fmla="*/ 304 h 310"/>
              <a:gd name="T6" fmla="*/ 1671 w 4019"/>
              <a:gd name="T7" fmla="*/ 298 h 310"/>
              <a:gd name="T8" fmla="*/ 2070 w 4019"/>
              <a:gd name="T9" fmla="*/ 304 h 310"/>
              <a:gd name="T10" fmla="*/ 2272 w 4019"/>
              <a:gd name="T11" fmla="*/ 310 h 310"/>
              <a:gd name="T12" fmla="*/ 2791 w 4019"/>
              <a:gd name="T13" fmla="*/ 215 h 310"/>
              <a:gd name="T14" fmla="*/ 3026 w 4019"/>
              <a:gd name="T15" fmla="*/ 184 h 310"/>
              <a:gd name="T16" fmla="*/ 3108 w 4019"/>
              <a:gd name="T17" fmla="*/ 184 h 310"/>
              <a:gd name="T18" fmla="*/ 3583 w 4019"/>
              <a:gd name="T19" fmla="*/ 165 h 310"/>
              <a:gd name="T20" fmla="*/ 4019 w 4019"/>
              <a:gd name="T21" fmla="*/ 0 h 310"/>
              <a:gd name="T22" fmla="*/ 3469 w 4019"/>
              <a:gd name="T23" fmla="*/ 25 h 310"/>
              <a:gd name="T24" fmla="*/ 3216 w 4019"/>
              <a:gd name="T25" fmla="*/ 44 h 310"/>
              <a:gd name="T26" fmla="*/ 2912 w 4019"/>
              <a:gd name="T27" fmla="*/ 38 h 310"/>
              <a:gd name="T28" fmla="*/ 2608 w 4019"/>
              <a:gd name="T29" fmla="*/ 133 h 310"/>
              <a:gd name="T30" fmla="*/ 2260 w 4019"/>
              <a:gd name="T31" fmla="*/ 158 h 310"/>
              <a:gd name="T32" fmla="*/ 1931 w 4019"/>
              <a:gd name="T33" fmla="*/ 165 h 310"/>
              <a:gd name="T34" fmla="*/ 1348 w 4019"/>
              <a:gd name="T35" fmla="*/ 184 h 310"/>
              <a:gd name="T36" fmla="*/ 1000 w 4019"/>
              <a:gd name="T37" fmla="*/ 171 h 310"/>
              <a:gd name="T38" fmla="*/ 0 w 4019"/>
              <a:gd name="T39" fmla="*/ 146 h 31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019"/>
              <a:gd name="T61" fmla="*/ 0 h 310"/>
              <a:gd name="T62" fmla="*/ 4019 w 4019"/>
              <a:gd name="T63" fmla="*/ 310 h 31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019" h="310">
                <a:moveTo>
                  <a:pt x="0" y="304"/>
                </a:moveTo>
                <a:lnTo>
                  <a:pt x="456" y="291"/>
                </a:lnTo>
                <a:lnTo>
                  <a:pt x="1139" y="304"/>
                </a:lnTo>
                <a:lnTo>
                  <a:pt x="1671" y="298"/>
                </a:lnTo>
                <a:lnTo>
                  <a:pt x="2070" y="304"/>
                </a:lnTo>
                <a:lnTo>
                  <a:pt x="2272" y="310"/>
                </a:lnTo>
                <a:lnTo>
                  <a:pt x="2791" y="215"/>
                </a:lnTo>
                <a:lnTo>
                  <a:pt x="3026" y="184"/>
                </a:lnTo>
                <a:lnTo>
                  <a:pt x="3108" y="184"/>
                </a:lnTo>
                <a:lnTo>
                  <a:pt x="3583" y="165"/>
                </a:lnTo>
                <a:lnTo>
                  <a:pt x="4019" y="0"/>
                </a:lnTo>
                <a:lnTo>
                  <a:pt x="3469" y="25"/>
                </a:lnTo>
                <a:lnTo>
                  <a:pt x="3216" y="44"/>
                </a:lnTo>
                <a:lnTo>
                  <a:pt x="2912" y="38"/>
                </a:lnTo>
                <a:lnTo>
                  <a:pt x="2608" y="133"/>
                </a:lnTo>
                <a:lnTo>
                  <a:pt x="2260" y="158"/>
                </a:lnTo>
                <a:lnTo>
                  <a:pt x="1931" y="165"/>
                </a:lnTo>
                <a:lnTo>
                  <a:pt x="1348" y="184"/>
                </a:lnTo>
                <a:lnTo>
                  <a:pt x="1000" y="171"/>
                </a:lnTo>
                <a:lnTo>
                  <a:pt x="0" y="146"/>
                </a:lnTo>
              </a:path>
            </a:pathLst>
          </a:custGeom>
          <a:solidFill>
            <a:srgbClr val="FF9900">
              <a:alpha val="6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76" name="Freeform 6" descr="Large confetti"/>
          <p:cNvSpPr>
            <a:spLocks noChangeAspect="1"/>
          </p:cNvSpPr>
          <p:nvPr/>
        </p:nvSpPr>
        <p:spPr bwMode="auto">
          <a:xfrm>
            <a:off x="1658741" y="3605175"/>
            <a:ext cx="194469" cy="184743"/>
          </a:xfrm>
          <a:custGeom>
            <a:avLst/>
            <a:gdLst>
              <a:gd name="T0" fmla="*/ 51 w 152"/>
              <a:gd name="T1" fmla="*/ 0 h 152"/>
              <a:gd name="T2" fmla="*/ 51 w 152"/>
              <a:gd name="T3" fmla="*/ 28 h 152"/>
              <a:gd name="T4" fmla="*/ 23 w 152"/>
              <a:gd name="T5" fmla="*/ 64 h 152"/>
              <a:gd name="T6" fmla="*/ 38 w 152"/>
              <a:gd name="T7" fmla="*/ 100 h 152"/>
              <a:gd name="T8" fmla="*/ 4 w 152"/>
              <a:gd name="T9" fmla="*/ 104 h 152"/>
              <a:gd name="T10" fmla="*/ 4 w 152"/>
              <a:gd name="T11" fmla="*/ 128 h 152"/>
              <a:gd name="T12" fmla="*/ 0 w 152"/>
              <a:gd name="T13" fmla="*/ 152 h 152"/>
              <a:gd name="T14" fmla="*/ 61 w 152"/>
              <a:gd name="T15" fmla="*/ 148 h 152"/>
              <a:gd name="T16" fmla="*/ 177 w 152"/>
              <a:gd name="T17" fmla="*/ 148 h 152"/>
              <a:gd name="T18" fmla="*/ 177 w 152"/>
              <a:gd name="T19" fmla="*/ 4 h 15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52"/>
              <a:gd name="T31" fmla="*/ 0 h 152"/>
              <a:gd name="T32" fmla="*/ 152 w 152"/>
              <a:gd name="T33" fmla="*/ 152 h 15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52" h="152">
                <a:moveTo>
                  <a:pt x="44" y="0"/>
                </a:moveTo>
                <a:lnTo>
                  <a:pt x="44" y="28"/>
                </a:lnTo>
                <a:lnTo>
                  <a:pt x="20" y="64"/>
                </a:lnTo>
                <a:lnTo>
                  <a:pt x="32" y="100"/>
                </a:lnTo>
                <a:lnTo>
                  <a:pt x="4" y="104"/>
                </a:lnTo>
                <a:lnTo>
                  <a:pt x="4" y="128"/>
                </a:lnTo>
                <a:lnTo>
                  <a:pt x="0" y="152"/>
                </a:lnTo>
                <a:lnTo>
                  <a:pt x="52" y="148"/>
                </a:lnTo>
                <a:lnTo>
                  <a:pt x="152" y="148"/>
                </a:lnTo>
                <a:lnTo>
                  <a:pt x="152" y="4"/>
                </a:lnTo>
              </a:path>
            </a:pathLst>
          </a:custGeom>
          <a:pattFill prst="lgConfetti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77" name="Freeform 7" descr="Large confetti"/>
          <p:cNvSpPr>
            <a:spLocks noChangeAspect="1"/>
          </p:cNvSpPr>
          <p:nvPr/>
        </p:nvSpPr>
        <p:spPr bwMode="auto">
          <a:xfrm>
            <a:off x="4033690" y="3595451"/>
            <a:ext cx="138559" cy="184743"/>
          </a:xfrm>
          <a:custGeom>
            <a:avLst/>
            <a:gdLst>
              <a:gd name="T0" fmla="*/ 46 w 114"/>
              <a:gd name="T1" fmla="*/ 0 h 152"/>
              <a:gd name="T2" fmla="*/ 20 w 114"/>
              <a:gd name="T3" fmla="*/ 20 h 152"/>
              <a:gd name="T4" fmla="*/ 0 w 114"/>
              <a:gd name="T5" fmla="*/ 34 h 152"/>
              <a:gd name="T6" fmla="*/ 2 w 114"/>
              <a:gd name="T7" fmla="*/ 56 h 152"/>
              <a:gd name="T8" fmla="*/ 30 w 114"/>
              <a:gd name="T9" fmla="*/ 68 h 152"/>
              <a:gd name="T10" fmla="*/ 38 w 114"/>
              <a:gd name="T11" fmla="*/ 78 h 152"/>
              <a:gd name="T12" fmla="*/ 32 w 114"/>
              <a:gd name="T13" fmla="*/ 98 h 152"/>
              <a:gd name="T14" fmla="*/ 38 w 114"/>
              <a:gd name="T15" fmla="*/ 116 h 152"/>
              <a:gd name="T16" fmla="*/ 44 w 114"/>
              <a:gd name="T17" fmla="*/ 136 h 152"/>
              <a:gd name="T18" fmla="*/ 20 w 114"/>
              <a:gd name="T19" fmla="*/ 152 h 152"/>
              <a:gd name="T20" fmla="*/ 114 w 114"/>
              <a:gd name="T21" fmla="*/ 152 h 152"/>
              <a:gd name="T22" fmla="*/ 114 w 114"/>
              <a:gd name="T23" fmla="*/ 0 h 15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14"/>
              <a:gd name="T37" fmla="*/ 0 h 152"/>
              <a:gd name="T38" fmla="*/ 114 w 114"/>
              <a:gd name="T39" fmla="*/ 152 h 15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14" h="152">
                <a:moveTo>
                  <a:pt x="46" y="0"/>
                </a:moveTo>
                <a:lnTo>
                  <a:pt x="20" y="20"/>
                </a:lnTo>
                <a:lnTo>
                  <a:pt x="0" y="34"/>
                </a:lnTo>
                <a:lnTo>
                  <a:pt x="2" y="56"/>
                </a:lnTo>
                <a:lnTo>
                  <a:pt x="30" y="68"/>
                </a:lnTo>
                <a:lnTo>
                  <a:pt x="38" y="78"/>
                </a:lnTo>
                <a:lnTo>
                  <a:pt x="32" y="98"/>
                </a:lnTo>
                <a:lnTo>
                  <a:pt x="38" y="116"/>
                </a:lnTo>
                <a:lnTo>
                  <a:pt x="44" y="136"/>
                </a:lnTo>
                <a:lnTo>
                  <a:pt x="20" y="152"/>
                </a:lnTo>
                <a:lnTo>
                  <a:pt x="114" y="152"/>
                </a:lnTo>
                <a:lnTo>
                  <a:pt x="114" y="0"/>
                </a:lnTo>
              </a:path>
            </a:pathLst>
          </a:custGeom>
          <a:pattFill prst="lgConfetti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78" name="Freeform 8" descr="Large confetti"/>
          <p:cNvSpPr>
            <a:spLocks noChangeAspect="1"/>
          </p:cNvSpPr>
          <p:nvPr/>
        </p:nvSpPr>
        <p:spPr bwMode="auto">
          <a:xfrm>
            <a:off x="2922787" y="3634345"/>
            <a:ext cx="160437" cy="140988"/>
          </a:xfrm>
          <a:custGeom>
            <a:avLst/>
            <a:gdLst>
              <a:gd name="T0" fmla="*/ 12 w 132"/>
              <a:gd name="T1" fmla="*/ 0 h 116"/>
              <a:gd name="T2" fmla="*/ 12 w 132"/>
              <a:gd name="T3" fmla="*/ 36 h 116"/>
              <a:gd name="T4" fmla="*/ 12 w 132"/>
              <a:gd name="T5" fmla="*/ 60 h 116"/>
              <a:gd name="T6" fmla="*/ 12 w 132"/>
              <a:gd name="T7" fmla="*/ 84 h 116"/>
              <a:gd name="T8" fmla="*/ 0 w 132"/>
              <a:gd name="T9" fmla="*/ 116 h 116"/>
              <a:gd name="T10" fmla="*/ 132 w 132"/>
              <a:gd name="T11" fmla="*/ 116 h 116"/>
              <a:gd name="T12" fmla="*/ 132 w 132"/>
              <a:gd name="T13" fmla="*/ 4 h 1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2"/>
              <a:gd name="T22" fmla="*/ 0 h 116"/>
              <a:gd name="T23" fmla="*/ 132 w 132"/>
              <a:gd name="T24" fmla="*/ 116 h 11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2" h="116">
                <a:moveTo>
                  <a:pt x="12" y="0"/>
                </a:moveTo>
                <a:lnTo>
                  <a:pt x="12" y="36"/>
                </a:lnTo>
                <a:lnTo>
                  <a:pt x="12" y="60"/>
                </a:lnTo>
                <a:lnTo>
                  <a:pt x="12" y="84"/>
                </a:lnTo>
                <a:lnTo>
                  <a:pt x="0" y="116"/>
                </a:lnTo>
                <a:lnTo>
                  <a:pt x="132" y="116"/>
                </a:lnTo>
                <a:lnTo>
                  <a:pt x="132" y="4"/>
                </a:lnTo>
              </a:path>
            </a:pathLst>
          </a:custGeom>
          <a:pattFill prst="lgConfetti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79" name="Freeform 9" descr="Large confetti"/>
          <p:cNvSpPr>
            <a:spLocks noChangeAspect="1"/>
          </p:cNvSpPr>
          <p:nvPr/>
        </p:nvSpPr>
        <p:spPr bwMode="auto">
          <a:xfrm>
            <a:off x="5199287" y="3472695"/>
            <a:ext cx="127620" cy="167727"/>
          </a:xfrm>
          <a:custGeom>
            <a:avLst/>
            <a:gdLst>
              <a:gd name="T0" fmla="*/ 36 w 105"/>
              <a:gd name="T1" fmla="*/ 0 h 138"/>
              <a:gd name="T2" fmla="*/ 12 w 105"/>
              <a:gd name="T3" fmla="*/ 18 h 138"/>
              <a:gd name="T4" fmla="*/ 15 w 105"/>
              <a:gd name="T5" fmla="*/ 45 h 138"/>
              <a:gd name="T6" fmla="*/ 0 w 105"/>
              <a:gd name="T7" fmla="*/ 69 h 138"/>
              <a:gd name="T8" fmla="*/ 0 w 105"/>
              <a:gd name="T9" fmla="*/ 93 h 138"/>
              <a:gd name="T10" fmla="*/ 12 w 105"/>
              <a:gd name="T11" fmla="*/ 111 h 138"/>
              <a:gd name="T12" fmla="*/ 9 w 105"/>
              <a:gd name="T13" fmla="*/ 138 h 138"/>
              <a:gd name="T14" fmla="*/ 105 w 105"/>
              <a:gd name="T15" fmla="*/ 138 h 138"/>
              <a:gd name="T16" fmla="*/ 105 w 105"/>
              <a:gd name="T17" fmla="*/ 3 h 13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05"/>
              <a:gd name="T28" fmla="*/ 0 h 138"/>
              <a:gd name="T29" fmla="*/ 105 w 105"/>
              <a:gd name="T30" fmla="*/ 138 h 13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05" h="138">
                <a:moveTo>
                  <a:pt x="36" y="0"/>
                </a:moveTo>
                <a:lnTo>
                  <a:pt x="12" y="18"/>
                </a:lnTo>
                <a:lnTo>
                  <a:pt x="15" y="45"/>
                </a:lnTo>
                <a:lnTo>
                  <a:pt x="0" y="69"/>
                </a:lnTo>
                <a:lnTo>
                  <a:pt x="0" y="93"/>
                </a:lnTo>
                <a:lnTo>
                  <a:pt x="12" y="111"/>
                </a:lnTo>
                <a:lnTo>
                  <a:pt x="9" y="138"/>
                </a:lnTo>
                <a:lnTo>
                  <a:pt x="105" y="138"/>
                </a:lnTo>
                <a:lnTo>
                  <a:pt x="105" y="3"/>
                </a:lnTo>
              </a:path>
            </a:pathLst>
          </a:custGeom>
          <a:pattFill prst="lgConfetti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82" name="Freeform 12"/>
          <p:cNvSpPr>
            <a:spLocks noChangeAspect="1"/>
          </p:cNvSpPr>
          <p:nvPr/>
        </p:nvSpPr>
        <p:spPr bwMode="auto">
          <a:xfrm>
            <a:off x="1538413" y="2660800"/>
            <a:ext cx="4977185" cy="230928"/>
          </a:xfrm>
          <a:custGeom>
            <a:avLst/>
            <a:gdLst>
              <a:gd name="T0" fmla="*/ 1810 w 4095"/>
              <a:gd name="T1" fmla="*/ 32 h 190"/>
              <a:gd name="T2" fmla="*/ 1943 w 4095"/>
              <a:gd name="T3" fmla="*/ 95 h 190"/>
              <a:gd name="T4" fmla="*/ 2222 w 4095"/>
              <a:gd name="T5" fmla="*/ 114 h 190"/>
              <a:gd name="T6" fmla="*/ 3032 w 4095"/>
              <a:gd name="T7" fmla="*/ 152 h 190"/>
              <a:gd name="T8" fmla="*/ 3785 w 4095"/>
              <a:gd name="T9" fmla="*/ 139 h 190"/>
              <a:gd name="T10" fmla="*/ 4095 w 4095"/>
              <a:gd name="T11" fmla="*/ 126 h 190"/>
              <a:gd name="T12" fmla="*/ 3830 w 4095"/>
              <a:gd name="T13" fmla="*/ 171 h 190"/>
              <a:gd name="T14" fmla="*/ 3450 w 4095"/>
              <a:gd name="T15" fmla="*/ 177 h 190"/>
              <a:gd name="T16" fmla="*/ 3102 w 4095"/>
              <a:gd name="T17" fmla="*/ 190 h 190"/>
              <a:gd name="T18" fmla="*/ 3019 w 4095"/>
              <a:gd name="T19" fmla="*/ 190 h 190"/>
              <a:gd name="T20" fmla="*/ 2709 w 4095"/>
              <a:gd name="T21" fmla="*/ 177 h 190"/>
              <a:gd name="T22" fmla="*/ 2159 w 4095"/>
              <a:gd name="T23" fmla="*/ 164 h 190"/>
              <a:gd name="T24" fmla="*/ 1962 w 4095"/>
              <a:gd name="T25" fmla="*/ 164 h 190"/>
              <a:gd name="T26" fmla="*/ 1728 w 4095"/>
              <a:gd name="T27" fmla="*/ 95 h 190"/>
              <a:gd name="T28" fmla="*/ 1260 w 4095"/>
              <a:gd name="T29" fmla="*/ 76 h 190"/>
              <a:gd name="T30" fmla="*/ 874 w 4095"/>
              <a:gd name="T31" fmla="*/ 69 h 190"/>
              <a:gd name="T32" fmla="*/ 937 w 4095"/>
              <a:gd name="T33" fmla="*/ 133 h 190"/>
              <a:gd name="T34" fmla="*/ 424 w 4095"/>
              <a:gd name="T35" fmla="*/ 126 h 190"/>
              <a:gd name="T36" fmla="*/ 241 w 4095"/>
              <a:gd name="T37" fmla="*/ 107 h 190"/>
              <a:gd name="T38" fmla="*/ 0 w 4095"/>
              <a:gd name="T39" fmla="*/ 114 h 190"/>
              <a:gd name="T40" fmla="*/ 6 w 4095"/>
              <a:gd name="T41" fmla="*/ 0 h 190"/>
              <a:gd name="T42" fmla="*/ 443 w 4095"/>
              <a:gd name="T43" fmla="*/ 6 h 190"/>
              <a:gd name="T44" fmla="*/ 1044 w 4095"/>
              <a:gd name="T45" fmla="*/ 25 h 190"/>
              <a:gd name="T46" fmla="*/ 1304 w 4095"/>
              <a:gd name="T47" fmla="*/ 13 h 190"/>
              <a:gd name="T48" fmla="*/ 1595 w 4095"/>
              <a:gd name="T49" fmla="*/ 25 h 190"/>
              <a:gd name="T50" fmla="*/ 1760 w 4095"/>
              <a:gd name="T51" fmla="*/ 32 h 19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4095"/>
              <a:gd name="T79" fmla="*/ 0 h 190"/>
              <a:gd name="T80" fmla="*/ 4095 w 4095"/>
              <a:gd name="T81" fmla="*/ 190 h 190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4095" h="190">
                <a:moveTo>
                  <a:pt x="1810" y="32"/>
                </a:moveTo>
                <a:lnTo>
                  <a:pt x="1943" y="95"/>
                </a:lnTo>
                <a:lnTo>
                  <a:pt x="2222" y="114"/>
                </a:lnTo>
                <a:lnTo>
                  <a:pt x="3032" y="152"/>
                </a:lnTo>
                <a:lnTo>
                  <a:pt x="3785" y="139"/>
                </a:lnTo>
                <a:lnTo>
                  <a:pt x="4095" y="126"/>
                </a:lnTo>
                <a:lnTo>
                  <a:pt x="3830" y="171"/>
                </a:lnTo>
                <a:lnTo>
                  <a:pt x="3450" y="177"/>
                </a:lnTo>
                <a:lnTo>
                  <a:pt x="3102" y="190"/>
                </a:lnTo>
                <a:lnTo>
                  <a:pt x="3019" y="190"/>
                </a:lnTo>
                <a:lnTo>
                  <a:pt x="2709" y="177"/>
                </a:lnTo>
                <a:lnTo>
                  <a:pt x="2159" y="164"/>
                </a:lnTo>
                <a:lnTo>
                  <a:pt x="1962" y="164"/>
                </a:lnTo>
                <a:lnTo>
                  <a:pt x="1728" y="95"/>
                </a:lnTo>
                <a:lnTo>
                  <a:pt x="1260" y="76"/>
                </a:lnTo>
                <a:lnTo>
                  <a:pt x="874" y="69"/>
                </a:lnTo>
                <a:lnTo>
                  <a:pt x="937" y="133"/>
                </a:lnTo>
                <a:lnTo>
                  <a:pt x="424" y="126"/>
                </a:lnTo>
                <a:lnTo>
                  <a:pt x="241" y="107"/>
                </a:lnTo>
                <a:lnTo>
                  <a:pt x="0" y="114"/>
                </a:lnTo>
                <a:lnTo>
                  <a:pt x="6" y="0"/>
                </a:lnTo>
                <a:lnTo>
                  <a:pt x="443" y="6"/>
                </a:lnTo>
                <a:lnTo>
                  <a:pt x="1044" y="25"/>
                </a:lnTo>
                <a:lnTo>
                  <a:pt x="1304" y="13"/>
                </a:lnTo>
                <a:lnTo>
                  <a:pt x="1595" y="25"/>
                </a:lnTo>
                <a:lnTo>
                  <a:pt x="1760" y="32"/>
                </a:lnTo>
              </a:path>
            </a:pathLst>
          </a:custGeom>
          <a:solidFill>
            <a:srgbClr val="FFFF00">
              <a:alpha val="6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83" name="Freeform 13"/>
          <p:cNvSpPr>
            <a:spLocks noChangeAspect="1"/>
          </p:cNvSpPr>
          <p:nvPr/>
        </p:nvSpPr>
        <p:spPr bwMode="auto">
          <a:xfrm>
            <a:off x="3759003" y="2637707"/>
            <a:ext cx="2800350" cy="102095"/>
          </a:xfrm>
          <a:custGeom>
            <a:avLst/>
            <a:gdLst>
              <a:gd name="T0" fmla="*/ 84 w 2304"/>
              <a:gd name="T1" fmla="*/ 0 h 84"/>
              <a:gd name="T2" fmla="*/ 256 w 2304"/>
              <a:gd name="T3" fmla="*/ 8 h 84"/>
              <a:gd name="T4" fmla="*/ 412 w 2304"/>
              <a:gd name="T5" fmla="*/ 12 h 84"/>
              <a:gd name="T6" fmla="*/ 720 w 2304"/>
              <a:gd name="T7" fmla="*/ 32 h 84"/>
              <a:gd name="T8" fmla="*/ 1200 w 2304"/>
              <a:gd name="T9" fmla="*/ 56 h 84"/>
              <a:gd name="T10" fmla="*/ 1436 w 2304"/>
              <a:gd name="T11" fmla="*/ 52 h 84"/>
              <a:gd name="T12" fmla="*/ 2032 w 2304"/>
              <a:gd name="T13" fmla="*/ 24 h 84"/>
              <a:gd name="T14" fmla="*/ 2304 w 2304"/>
              <a:gd name="T15" fmla="*/ 0 h 84"/>
              <a:gd name="T16" fmla="*/ 2116 w 2304"/>
              <a:gd name="T17" fmla="*/ 52 h 84"/>
              <a:gd name="T18" fmla="*/ 1488 w 2304"/>
              <a:gd name="T19" fmla="*/ 68 h 84"/>
              <a:gd name="T20" fmla="*/ 1216 w 2304"/>
              <a:gd name="T21" fmla="*/ 84 h 84"/>
              <a:gd name="T22" fmla="*/ 980 w 2304"/>
              <a:gd name="T23" fmla="*/ 72 h 84"/>
              <a:gd name="T24" fmla="*/ 444 w 2304"/>
              <a:gd name="T25" fmla="*/ 52 h 84"/>
              <a:gd name="T26" fmla="*/ 200 w 2304"/>
              <a:gd name="T27" fmla="*/ 52 h 84"/>
              <a:gd name="T28" fmla="*/ 0 w 2304"/>
              <a:gd name="T29" fmla="*/ 24 h 8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304"/>
              <a:gd name="T46" fmla="*/ 0 h 84"/>
              <a:gd name="T47" fmla="*/ 2304 w 2304"/>
              <a:gd name="T48" fmla="*/ 84 h 84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304" h="84">
                <a:moveTo>
                  <a:pt x="84" y="0"/>
                </a:moveTo>
                <a:lnTo>
                  <a:pt x="256" y="8"/>
                </a:lnTo>
                <a:lnTo>
                  <a:pt x="412" y="12"/>
                </a:lnTo>
                <a:lnTo>
                  <a:pt x="720" y="32"/>
                </a:lnTo>
                <a:lnTo>
                  <a:pt x="1200" y="56"/>
                </a:lnTo>
                <a:lnTo>
                  <a:pt x="1436" y="52"/>
                </a:lnTo>
                <a:lnTo>
                  <a:pt x="2032" y="24"/>
                </a:lnTo>
                <a:lnTo>
                  <a:pt x="2304" y="0"/>
                </a:lnTo>
                <a:lnTo>
                  <a:pt x="2116" y="52"/>
                </a:lnTo>
                <a:lnTo>
                  <a:pt x="1488" y="68"/>
                </a:lnTo>
                <a:lnTo>
                  <a:pt x="1216" y="84"/>
                </a:lnTo>
                <a:lnTo>
                  <a:pt x="980" y="72"/>
                </a:lnTo>
                <a:lnTo>
                  <a:pt x="444" y="52"/>
                </a:lnTo>
                <a:lnTo>
                  <a:pt x="200" y="52"/>
                </a:lnTo>
                <a:lnTo>
                  <a:pt x="0" y="24"/>
                </a:lnTo>
              </a:path>
            </a:pathLst>
          </a:custGeom>
          <a:solidFill>
            <a:srgbClr val="FFFF00">
              <a:alpha val="6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84" name="Freeform 14"/>
          <p:cNvSpPr>
            <a:spLocks noChangeAspect="1"/>
          </p:cNvSpPr>
          <p:nvPr/>
        </p:nvSpPr>
        <p:spPr bwMode="auto">
          <a:xfrm>
            <a:off x="1545706" y="3414355"/>
            <a:ext cx="5970191" cy="723170"/>
          </a:xfrm>
          <a:custGeom>
            <a:avLst/>
            <a:gdLst>
              <a:gd name="T0" fmla="*/ 0 w 4912"/>
              <a:gd name="T1" fmla="*/ 292 h 607"/>
              <a:gd name="T2" fmla="*/ 614 w 4912"/>
              <a:gd name="T3" fmla="*/ 285 h 607"/>
              <a:gd name="T4" fmla="*/ 1222 w 4912"/>
              <a:gd name="T5" fmla="*/ 298 h 607"/>
              <a:gd name="T6" fmla="*/ 1722 w 4912"/>
              <a:gd name="T7" fmla="*/ 292 h 607"/>
              <a:gd name="T8" fmla="*/ 2273 w 4912"/>
              <a:gd name="T9" fmla="*/ 298 h 607"/>
              <a:gd name="T10" fmla="*/ 2665 w 4912"/>
              <a:gd name="T11" fmla="*/ 231 h 607"/>
              <a:gd name="T12" fmla="*/ 2906 w 4912"/>
              <a:gd name="T13" fmla="*/ 203 h 607"/>
              <a:gd name="T14" fmla="*/ 3146 w 4912"/>
              <a:gd name="T15" fmla="*/ 184 h 607"/>
              <a:gd name="T16" fmla="*/ 3615 w 4912"/>
              <a:gd name="T17" fmla="*/ 161 h 607"/>
              <a:gd name="T18" fmla="*/ 3931 w 4912"/>
              <a:gd name="T19" fmla="*/ 41 h 607"/>
              <a:gd name="T20" fmla="*/ 4032 w 4912"/>
              <a:gd name="T21" fmla="*/ 0 h 607"/>
              <a:gd name="T22" fmla="*/ 4476 w 4912"/>
              <a:gd name="T23" fmla="*/ 0 h 607"/>
              <a:gd name="T24" fmla="*/ 4912 w 4912"/>
              <a:gd name="T25" fmla="*/ 0 h 607"/>
              <a:gd name="T26" fmla="*/ 4912 w 4912"/>
              <a:gd name="T27" fmla="*/ 268 h 607"/>
              <a:gd name="T28" fmla="*/ 4501 w 4912"/>
              <a:gd name="T29" fmla="*/ 257 h 607"/>
              <a:gd name="T30" fmla="*/ 4070 w 4912"/>
              <a:gd name="T31" fmla="*/ 250 h 607"/>
              <a:gd name="T32" fmla="*/ 3773 w 4912"/>
              <a:gd name="T33" fmla="*/ 273 h 607"/>
              <a:gd name="T34" fmla="*/ 3963 w 4912"/>
              <a:gd name="T35" fmla="*/ 333 h 607"/>
              <a:gd name="T36" fmla="*/ 4355 w 4912"/>
              <a:gd name="T37" fmla="*/ 333 h 607"/>
              <a:gd name="T38" fmla="*/ 4900 w 4912"/>
              <a:gd name="T39" fmla="*/ 339 h 607"/>
              <a:gd name="T40" fmla="*/ 4900 w 4912"/>
              <a:gd name="T41" fmla="*/ 459 h 607"/>
              <a:gd name="T42" fmla="*/ 4254 w 4912"/>
              <a:gd name="T43" fmla="*/ 435 h 607"/>
              <a:gd name="T44" fmla="*/ 3722 w 4912"/>
              <a:gd name="T45" fmla="*/ 447 h 607"/>
              <a:gd name="T46" fmla="*/ 3855 w 4912"/>
              <a:gd name="T47" fmla="*/ 507 h 607"/>
              <a:gd name="T48" fmla="*/ 3140 w 4912"/>
              <a:gd name="T49" fmla="*/ 495 h 607"/>
              <a:gd name="T50" fmla="*/ 2564 w 4912"/>
              <a:gd name="T51" fmla="*/ 495 h 607"/>
              <a:gd name="T52" fmla="*/ 2659 w 4912"/>
              <a:gd name="T53" fmla="*/ 571 h 607"/>
              <a:gd name="T54" fmla="*/ 2197 w 4912"/>
              <a:gd name="T55" fmla="*/ 543 h 607"/>
              <a:gd name="T56" fmla="*/ 1684 w 4912"/>
              <a:gd name="T57" fmla="*/ 512 h 607"/>
              <a:gd name="T58" fmla="*/ 1083 w 4912"/>
              <a:gd name="T59" fmla="*/ 512 h 607"/>
              <a:gd name="T60" fmla="*/ 361 w 4912"/>
              <a:gd name="T61" fmla="*/ 476 h 607"/>
              <a:gd name="T62" fmla="*/ 7 w 4912"/>
              <a:gd name="T63" fmla="*/ 482 h 60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4912"/>
              <a:gd name="T97" fmla="*/ 0 h 607"/>
              <a:gd name="T98" fmla="*/ 4912 w 4912"/>
              <a:gd name="T99" fmla="*/ 607 h 607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4912" h="607">
                <a:moveTo>
                  <a:pt x="0" y="310"/>
                </a:moveTo>
                <a:lnTo>
                  <a:pt x="614" y="303"/>
                </a:lnTo>
                <a:lnTo>
                  <a:pt x="1222" y="316"/>
                </a:lnTo>
                <a:lnTo>
                  <a:pt x="1722" y="310"/>
                </a:lnTo>
                <a:lnTo>
                  <a:pt x="2273" y="316"/>
                </a:lnTo>
                <a:lnTo>
                  <a:pt x="2665" y="246"/>
                </a:lnTo>
                <a:lnTo>
                  <a:pt x="2906" y="215"/>
                </a:lnTo>
                <a:lnTo>
                  <a:pt x="3146" y="196"/>
                </a:lnTo>
                <a:lnTo>
                  <a:pt x="3615" y="170"/>
                </a:lnTo>
                <a:lnTo>
                  <a:pt x="3931" y="44"/>
                </a:lnTo>
                <a:lnTo>
                  <a:pt x="4032" y="0"/>
                </a:lnTo>
                <a:lnTo>
                  <a:pt x="4476" y="0"/>
                </a:lnTo>
                <a:lnTo>
                  <a:pt x="4912" y="0"/>
                </a:lnTo>
                <a:lnTo>
                  <a:pt x="4912" y="284"/>
                </a:lnTo>
                <a:lnTo>
                  <a:pt x="4501" y="272"/>
                </a:lnTo>
                <a:lnTo>
                  <a:pt x="4070" y="265"/>
                </a:lnTo>
                <a:lnTo>
                  <a:pt x="3773" y="291"/>
                </a:lnTo>
                <a:lnTo>
                  <a:pt x="3963" y="354"/>
                </a:lnTo>
                <a:lnTo>
                  <a:pt x="4355" y="354"/>
                </a:lnTo>
                <a:lnTo>
                  <a:pt x="4900" y="360"/>
                </a:lnTo>
                <a:lnTo>
                  <a:pt x="4900" y="487"/>
                </a:lnTo>
                <a:lnTo>
                  <a:pt x="4254" y="462"/>
                </a:lnTo>
                <a:lnTo>
                  <a:pt x="3722" y="474"/>
                </a:lnTo>
                <a:lnTo>
                  <a:pt x="3855" y="538"/>
                </a:lnTo>
                <a:lnTo>
                  <a:pt x="3140" y="525"/>
                </a:lnTo>
                <a:lnTo>
                  <a:pt x="2564" y="525"/>
                </a:lnTo>
                <a:lnTo>
                  <a:pt x="2659" y="607"/>
                </a:lnTo>
                <a:lnTo>
                  <a:pt x="2197" y="576"/>
                </a:lnTo>
                <a:lnTo>
                  <a:pt x="1684" y="544"/>
                </a:lnTo>
                <a:lnTo>
                  <a:pt x="1083" y="544"/>
                </a:lnTo>
                <a:lnTo>
                  <a:pt x="361" y="506"/>
                </a:lnTo>
                <a:lnTo>
                  <a:pt x="7" y="512"/>
                </a:lnTo>
              </a:path>
            </a:pathLst>
          </a:custGeom>
          <a:solidFill>
            <a:srgbClr val="FFFF00">
              <a:alpha val="6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85" name="Freeform 15"/>
          <p:cNvSpPr>
            <a:spLocks noChangeAspect="1"/>
          </p:cNvSpPr>
          <p:nvPr/>
        </p:nvSpPr>
        <p:spPr bwMode="auto">
          <a:xfrm>
            <a:off x="1538413" y="4121725"/>
            <a:ext cx="6000576" cy="377993"/>
          </a:xfrm>
          <a:custGeom>
            <a:avLst/>
            <a:gdLst>
              <a:gd name="T0" fmla="*/ 6 w 4937"/>
              <a:gd name="T1" fmla="*/ 7 h 311"/>
              <a:gd name="T2" fmla="*/ 456 w 4937"/>
              <a:gd name="T3" fmla="*/ 0 h 311"/>
              <a:gd name="T4" fmla="*/ 1101 w 4937"/>
              <a:gd name="T5" fmla="*/ 26 h 311"/>
              <a:gd name="T6" fmla="*/ 1551 w 4937"/>
              <a:gd name="T7" fmla="*/ 26 h 311"/>
              <a:gd name="T8" fmla="*/ 2051 w 4937"/>
              <a:gd name="T9" fmla="*/ 51 h 311"/>
              <a:gd name="T10" fmla="*/ 2513 w 4937"/>
              <a:gd name="T11" fmla="*/ 57 h 311"/>
              <a:gd name="T12" fmla="*/ 3007 w 4937"/>
              <a:gd name="T13" fmla="*/ 38 h 311"/>
              <a:gd name="T14" fmla="*/ 3311 w 4937"/>
              <a:gd name="T15" fmla="*/ 38 h 311"/>
              <a:gd name="T16" fmla="*/ 4361 w 4937"/>
              <a:gd name="T17" fmla="*/ 26 h 311"/>
              <a:gd name="T18" fmla="*/ 4918 w 4937"/>
              <a:gd name="T19" fmla="*/ 32 h 311"/>
              <a:gd name="T20" fmla="*/ 4830 w 4937"/>
              <a:gd name="T21" fmla="*/ 83 h 311"/>
              <a:gd name="T22" fmla="*/ 4266 w 4937"/>
              <a:gd name="T23" fmla="*/ 57 h 311"/>
              <a:gd name="T24" fmla="*/ 3703 w 4937"/>
              <a:gd name="T25" fmla="*/ 64 h 311"/>
              <a:gd name="T26" fmla="*/ 3823 w 4937"/>
              <a:gd name="T27" fmla="*/ 114 h 311"/>
              <a:gd name="T28" fmla="*/ 3108 w 4937"/>
              <a:gd name="T29" fmla="*/ 108 h 311"/>
              <a:gd name="T30" fmla="*/ 2880 w 4937"/>
              <a:gd name="T31" fmla="*/ 114 h 311"/>
              <a:gd name="T32" fmla="*/ 2171 w 4937"/>
              <a:gd name="T33" fmla="*/ 146 h 311"/>
              <a:gd name="T34" fmla="*/ 1905 w 4937"/>
              <a:gd name="T35" fmla="*/ 146 h 311"/>
              <a:gd name="T36" fmla="*/ 1975 w 4937"/>
              <a:gd name="T37" fmla="*/ 190 h 311"/>
              <a:gd name="T38" fmla="*/ 2424 w 4937"/>
              <a:gd name="T39" fmla="*/ 178 h 311"/>
              <a:gd name="T40" fmla="*/ 2981 w 4937"/>
              <a:gd name="T41" fmla="*/ 159 h 311"/>
              <a:gd name="T42" fmla="*/ 3216 w 4937"/>
              <a:gd name="T43" fmla="*/ 159 h 311"/>
              <a:gd name="T44" fmla="*/ 4133 w 4937"/>
              <a:gd name="T45" fmla="*/ 171 h 311"/>
              <a:gd name="T46" fmla="*/ 4330 w 4937"/>
              <a:gd name="T47" fmla="*/ 165 h 311"/>
              <a:gd name="T48" fmla="*/ 4855 w 4937"/>
              <a:gd name="T49" fmla="*/ 165 h 311"/>
              <a:gd name="T50" fmla="*/ 4937 w 4937"/>
              <a:gd name="T51" fmla="*/ 171 h 311"/>
              <a:gd name="T52" fmla="*/ 4937 w 4937"/>
              <a:gd name="T53" fmla="*/ 311 h 311"/>
              <a:gd name="T54" fmla="*/ 4336 w 4937"/>
              <a:gd name="T55" fmla="*/ 266 h 311"/>
              <a:gd name="T56" fmla="*/ 4178 w 4937"/>
              <a:gd name="T57" fmla="*/ 273 h 311"/>
              <a:gd name="T58" fmla="*/ 3127 w 4937"/>
              <a:gd name="T59" fmla="*/ 254 h 311"/>
              <a:gd name="T60" fmla="*/ 2924 w 4937"/>
              <a:gd name="T61" fmla="*/ 260 h 311"/>
              <a:gd name="T62" fmla="*/ 2178 w 4937"/>
              <a:gd name="T63" fmla="*/ 273 h 311"/>
              <a:gd name="T64" fmla="*/ 1962 w 4937"/>
              <a:gd name="T65" fmla="*/ 279 h 311"/>
              <a:gd name="T66" fmla="*/ 1291 w 4937"/>
              <a:gd name="T67" fmla="*/ 190 h 311"/>
              <a:gd name="T68" fmla="*/ 1158 w 4937"/>
              <a:gd name="T69" fmla="*/ 184 h 311"/>
              <a:gd name="T70" fmla="*/ 760 w 4937"/>
              <a:gd name="T71" fmla="*/ 171 h 311"/>
              <a:gd name="T72" fmla="*/ 886 w 4937"/>
              <a:gd name="T73" fmla="*/ 241 h 311"/>
              <a:gd name="T74" fmla="*/ 519 w 4937"/>
              <a:gd name="T75" fmla="*/ 228 h 311"/>
              <a:gd name="T76" fmla="*/ 0 w 4937"/>
              <a:gd name="T77" fmla="*/ 228 h 311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4937"/>
              <a:gd name="T118" fmla="*/ 0 h 311"/>
              <a:gd name="T119" fmla="*/ 4937 w 4937"/>
              <a:gd name="T120" fmla="*/ 311 h 311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4937" h="311">
                <a:moveTo>
                  <a:pt x="6" y="7"/>
                </a:moveTo>
                <a:lnTo>
                  <a:pt x="456" y="0"/>
                </a:lnTo>
                <a:lnTo>
                  <a:pt x="1101" y="26"/>
                </a:lnTo>
                <a:lnTo>
                  <a:pt x="1551" y="26"/>
                </a:lnTo>
                <a:lnTo>
                  <a:pt x="2051" y="51"/>
                </a:lnTo>
                <a:lnTo>
                  <a:pt x="2513" y="57"/>
                </a:lnTo>
                <a:lnTo>
                  <a:pt x="3007" y="38"/>
                </a:lnTo>
                <a:lnTo>
                  <a:pt x="3311" y="38"/>
                </a:lnTo>
                <a:lnTo>
                  <a:pt x="4361" y="26"/>
                </a:lnTo>
                <a:lnTo>
                  <a:pt x="4918" y="32"/>
                </a:lnTo>
                <a:lnTo>
                  <a:pt x="4830" y="83"/>
                </a:lnTo>
                <a:lnTo>
                  <a:pt x="4266" y="57"/>
                </a:lnTo>
                <a:lnTo>
                  <a:pt x="3703" y="64"/>
                </a:lnTo>
                <a:lnTo>
                  <a:pt x="3823" y="114"/>
                </a:lnTo>
                <a:lnTo>
                  <a:pt x="3108" y="108"/>
                </a:lnTo>
                <a:lnTo>
                  <a:pt x="2880" y="114"/>
                </a:lnTo>
                <a:lnTo>
                  <a:pt x="2171" y="146"/>
                </a:lnTo>
                <a:lnTo>
                  <a:pt x="1905" y="146"/>
                </a:lnTo>
                <a:lnTo>
                  <a:pt x="1975" y="190"/>
                </a:lnTo>
                <a:lnTo>
                  <a:pt x="2424" y="178"/>
                </a:lnTo>
                <a:lnTo>
                  <a:pt x="2981" y="159"/>
                </a:lnTo>
                <a:lnTo>
                  <a:pt x="3216" y="159"/>
                </a:lnTo>
                <a:lnTo>
                  <a:pt x="4133" y="171"/>
                </a:lnTo>
                <a:lnTo>
                  <a:pt x="4330" y="165"/>
                </a:lnTo>
                <a:lnTo>
                  <a:pt x="4855" y="165"/>
                </a:lnTo>
                <a:lnTo>
                  <a:pt x="4937" y="171"/>
                </a:lnTo>
                <a:lnTo>
                  <a:pt x="4937" y="311"/>
                </a:lnTo>
                <a:lnTo>
                  <a:pt x="4336" y="266"/>
                </a:lnTo>
                <a:lnTo>
                  <a:pt x="4178" y="273"/>
                </a:lnTo>
                <a:lnTo>
                  <a:pt x="3127" y="254"/>
                </a:lnTo>
                <a:lnTo>
                  <a:pt x="2924" y="260"/>
                </a:lnTo>
                <a:lnTo>
                  <a:pt x="2178" y="273"/>
                </a:lnTo>
                <a:lnTo>
                  <a:pt x="1962" y="279"/>
                </a:lnTo>
                <a:lnTo>
                  <a:pt x="1291" y="190"/>
                </a:lnTo>
                <a:lnTo>
                  <a:pt x="1158" y="184"/>
                </a:lnTo>
                <a:lnTo>
                  <a:pt x="760" y="171"/>
                </a:lnTo>
                <a:lnTo>
                  <a:pt x="886" y="241"/>
                </a:lnTo>
                <a:lnTo>
                  <a:pt x="519" y="228"/>
                </a:lnTo>
                <a:lnTo>
                  <a:pt x="0" y="228"/>
                </a:lnTo>
              </a:path>
            </a:pathLst>
          </a:custGeom>
          <a:solidFill>
            <a:srgbClr val="FFFF00">
              <a:alpha val="6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86" name="Freeform 16"/>
          <p:cNvSpPr>
            <a:spLocks noChangeAspect="1"/>
          </p:cNvSpPr>
          <p:nvPr/>
        </p:nvSpPr>
        <p:spPr bwMode="auto">
          <a:xfrm>
            <a:off x="1522612" y="4476625"/>
            <a:ext cx="6047978" cy="545720"/>
          </a:xfrm>
          <a:custGeom>
            <a:avLst/>
            <a:gdLst>
              <a:gd name="T0" fmla="*/ 0 w 4976"/>
              <a:gd name="T1" fmla="*/ 12 h 449"/>
              <a:gd name="T2" fmla="*/ 336 w 4976"/>
              <a:gd name="T3" fmla="*/ 0 h 449"/>
              <a:gd name="T4" fmla="*/ 1146 w 4976"/>
              <a:gd name="T5" fmla="*/ 82 h 449"/>
              <a:gd name="T6" fmla="*/ 1374 w 4976"/>
              <a:gd name="T7" fmla="*/ 82 h 449"/>
              <a:gd name="T8" fmla="*/ 2108 w 4976"/>
              <a:gd name="T9" fmla="*/ 322 h 449"/>
              <a:gd name="T10" fmla="*/ 2956 w 4976"/>
              <a:gd name="T11" fmla="*/ 266 h 449"/>
              <a:gd name="T12" fmla="*/ 3134 w 4976"/>
              <a:gd name="T13" fmla="*/ 272 h 449"/>
              <a:gd name="T14" fmla="*/ 3513 w 4976"/>
              <a:gd name="T15" fmla="*/ 303 h 449"/>
              <a:gd name="T16" fmla="*/ 4178 w 4976"/>
              <a:gd name="T17" fmla="*/ 367 h 449"/>
              <a:gd name="T18" fmla="*/ 4438 w 4976"/>
              <a:gd name="T19" fmla="*/ 360 h 449"/>
              <a:gd name="T20" fmla="*/ 4887 w 4976"/>
              <a:gd name="T21" fmla="*/ 354 h 449"/>
              <a:gd name="T22" fmla="*/ 4976 w 4976"/>
              <a:gd name="T23" fmla="*/ 354 h 449"/>
              <a:gd name="T24" fmla="*/ 4849 w 4976"/>
              <a:gd name="T25" fmla="*/ 398 h 449"/>
              <a:gd name="T26" fmla="*/ 4216 w 4976"/>
              <a:gd name="T27" fmla="*/ 392 h 449"/>
              <a:gd name="T28" fmla="*/ 3786 w 4976"/>
              <a:gd name="T29" fmla="*/ 354 h 449"/>
              <a:gd name="T30" fmla="*/ 3127 w 4976"/>
              <a:gd name="T31" fmla="*/ 329 h 449"/>
              <a:gd name="T32" fmla="*/ 2906 w 4976"/>
              <a:gd name="T33" fmla="*/ 335 h 449"/>
              <a:gd name="T34" fmla="*/ 2785 w 4976"/>
              <a:gd name="T35" fmla="*/ 341 h 449"/>
              <a:gd name="T36" fmla="*/ 2874 w 4976"/>
              <a:gd name="T37" fmla="*/ 411 h 449"/>
              <a:gd name="T38" fmla="*/ 2513 w 4976"/>
              <a:gd name="T39" fmla="*/ 411 h 449"/>
              <a:gd name="T40" fmla="*/ 2539 w 4976"/>
              <a:gd name="T41" fmla="*/ 449 h 449"/>
              <a:gd name="T42" fmla="*/ 2159 w 4976"/>
              <a:gd name="T43" fmla="*/ 417 h 449"/>
              <a:gd name="T44" fmla="*/ 1969 w 4976"/>
              <a:gd name="T45" fmla="*/ 411 h 449"/>
              <a:gd name="T46" fmla="*/ 1304 w 4976"/>
              <a:gd name="T47" fmla="*/ 247 h 449"/>
              <a:gd name="T48" fmla="*/ 1127 w 4976"/>
              <a:gd name="T49" fmla="*/ 247 h 449"/>
              <a:gd name="T50" fmla="*/ 709 w 4976"/>
              <a:gd name="T51" fmla="*/ 234 h 449"/>
              <a:gd name="T52" fmla="*/ 861 w 4976"/>
              <a:gd name="T53" fmla="*/ 329 h 449"/>
              <a:gd name="T54" fmla="*/ 526 w 4976"/>
              <a:gd name="T55" fmla="*/ 316 h 449"/>
              <a:gd name="T56" fmla="*/ 247 w 4976"/>
              <a:gd name="T57" fmla="*/ 316 h 449"/>
              <a:gd name="T58" fmla="*/ 26 w 4976"/>
              <a:gd name="T59" fmla="*/ 322 h 44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4976"/>
              <a:gd name="T91" fmla="*/ 0 h 449"/>
              <a:gd name="T92" fmla="*/ 4976 w 4976"/>
              <a:gd name="T93" fmla="*/ 449 h 449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4976" h="449">
                <a:moveTo>
                  <a:pt x="0" y="12"/>
                </a:moveTo>
                <a:lnTo>
                  <a:pt x="336" y="0"/>
                </a:lnTo>
                <a:lnTo>
                  <a:pt x="1146" y="82"/>
                </a:lnTo>
                <a:lnTo>
                  <a:pt x="1374" y="82"/>
                </a:lnTo>
                <a:lnTo>
                  <a:pt x="2108" y="322"/>
                </a:lnTo>
                <a:lnTo>
                  <a:pt x="2956" y="266"/>
                </a:lnTo>
                <a:lnTo>
                  <a:pt x="3134" y="272"/>
                </a:lnTo>
                <a:lnTo>
                  <a:pt x="3513" y="303"/>
                </a:lnTo>
                <a:lnTo>
                  <a:pt x="4178" y="367"/>
                </a:lnTo>
                <a:lnTo>
                  <a:pt x="4438" y="360"/>
                </a:lnTo>
                <a:lnTo>
                  <a:pt x="4887" y="354"/>
                </a:lnTo>
                <a:lnTo>
                  <a:pt x="4976" y="354"/>
                </a:lnTo>
                <a:lnTo>
                  <a:pt x="4849" y="398"/>
                </a:lnTo>
                <a:lnTo>
                  <a:pt x="4216" y="392"/>
                </a:lnTo>
                <a:lnTo>
                  <a:pt x="3786" y="354"/>
                </a:lnTo>
                <a:lnTo>
                  <a:pt x="3127" y="329"/>
                </a:lnTo>
                <a:lnTo>
                  <a:pt x="2906" y="335"/>
                </a:lnTo>
                <a:lnTo>
                  <a:pt x="2785" y="341"/>
                </a:lnTo>
                <a:lnTo>
                  <a:pt x="2874" y="411"/>
                </a:lnTo>
                <a:lnTo>
                  <a:pt x="2513" y="411"/>
                </a:lnTo>
                <a:lnTo>
                  <a:pt x="2539" y="449"/>
                </a:lnTo>
                <a:lnTo>
                  <a:pt x="2159" y="417"/>
                </a:lnTo>
                <a:lnTo>
                  <a:pt x="1969" y="411"/>
                </a:lnTo>
                <a:lnTo>
                  <a:pt x="1304" y="247"/>
                </a:lnTo>
                <a:lnTo>
                  <a:pt x="1127" y="247"/>
                </a:lnTo>
                <a:lnTo>
                  <a:pt x="709" y="234"/>
                </a:lnTo>
                <a:lnTo>
                  <a:pt x="861" y="329"/>
                </a:lnTo>
                <a:lnTo>
                  <a:pt x="526" y="316"/>
                </a:lnTo>
                <a:lnTo>
                  <a:pt x="247" y="316"/>
                </a:lnTo>
                <a:lnTo>
                  <a:pt x="26" y="322"/>
                </a:lnTo>
              </a:path>
            </a:pathLst>
          </a:custGeom>
          <a:solidFill>
            <a:srgbClr val="FFFF00">
              <a:alpha val="6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87" name="Freeform 17"/>
          <p:cNvSpPr>
            <a:spLocks noChangeAspect="1"/>
          </p:cNvSpPr>
          <p:nvPr/>
        </p:nvSpPr>
        <p:spPr bwMode="auto">
          <a:xfrm>
            <a:off x="1538413" y="5338352"/>
            <a:ext cx="3585518" cy="199328"/>
          </a:xfrm>
          <a:custGeom>
            <a:avLst/>
            <a:gdLst>
              <a:gd name="T0" fmla="*/ 0 w 2950"/>
              <a:gd name="T1" fmla="*/ 12 h 164"/>
              <a:gd name="T2" fmla="*/ 506 w 2950"/>
              <a:gd name="T3" fmla="*/ 0 h 164"/>
              <a:gd name="T4" fmla="*/ 1152 w 2950"/>
              <a:gd name="T5" fmla="*/ 25 h 164"/>
              <a:gd name="T6" fmla="*/ 1355 w 2950"/>
              <a:gd name="T7" fmla="*/ 12 h 164"/>
              <a:gd name="T8" fmla="*/ 1956 w 2950"/>
              <a:gd name="T9" fmla="*/ 107 h 164"/>
              <a:gd name="T10" fmla="*/ 2184 w 2950"/>
              <a:gd name="T11" fmla="*/ 120 h 164"/>
              <a:gd name="T12" fmla="*/ 2576 w 2950"/>
              <a:gd name="T13" fmla="*/ 107 h 164"/>
              <a:gd name="T14" fmla="*/ 2950 w 2950"/>
              <a:gd name="T15" fmla="*/ 114 h 164"/>
              <a:gd name="T16" fmla="*/ 2735 w 2950"/>
              <a:gd name="T17" fmla="*/ 164 h 164"/>
              <a:gd name="T18" fmla="*/ 2045 w 2950"/>
              <a:gd name="T19" fmla="*/ 151 h 164"/>
              <a:gd name="T20" fmla="*/ 1367 w 2950"/>
              <a:gd name="T21" fmla="*/ 69 h 164"/>
              <a:gd name="T22" fmla="*/ 1177 w 2950"/>
              <a:gd name="T23" fmla="*/ 82 h 164"/>
              <a:gd name="T24" fmla="*/ 753 w 2950"/>
              <a:gd name="T25" fmla="*/ 50 h 164"/>
              <a:gd name="T26" fmla="*/ 817 w 2950"/>
              <a:gd name="T27" fmla="*/ 126 h 164"/>
              <a:gd name="T28" fmla="*/ 253 w 2950"/>
              <a:gd name="T29" fmla="*/ 95 h 164"/>
              <a:gd name="T30" fmla="*/ 6 w 2950"/>
              <a:gd name="T31" fmla="*/ 88 h 16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2950"/>
              <a:gd name="T49" fmla="*/ 0 h 164"/>
              <a:gd name="T50" fmla="*/ 2950 w 2950"/>
              <a:gd name="T51" fmla="*/ 164 h 164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2950" h="164">
                <a:moveTo>
                  <a:pt x="0" y="12"/>
                </a:moveTo>
                <a:lnTo>
                  <a:pt x="506" y="0"/>
                </a:lnTo>
                <a:lnTo>
                  <a:pt x="1152" y="25"/>
                </a:lnTo>
                <a:lnTo>
                  <a:pt x="1355" y="12"/>
                </a:lnTo>
                <a:lnTo>
                  <a:pt x="1956" y="107"/>
                </a:lnTo>
                <a:lnTo>
                  <a:pt x="2184" y="120"/>
                </a:lnTo>
                <a:lnTo>
                  <a:pt x="2576" y="107"/>
                </a:lnTo>
                <a:lnTo>
                  <a:pt x="2950" y="114"/>
                </a:lnTo>
                <a:lnTo>
                  <a:pt x="2735" y="164"/>
                </a:lnTo>
                <a:lnTo>
                  <a:pt x="2045" y="151"/>
                </a:lnTo>
                <a:lnTo>
                  <a:pt x="1367" y="69"/>
                </a:lnTo>
                <a:lnTo>
                  <a:pt x="1177" y="82"/>
                </a:lnTo>
                <a:lnTo>
                  <a:pt x="753" y="50"/>
                </a:lnTo>
                <a:lnTo>
                  <a:pt x="817" y="126"/>
                </a:lnTo>
                <a:lnTo>
                  <a:pt x="253" y="95"/>
                </a:lnTo>
                <a:lnTo>
                  <a:pt x="6" y="88"/>
                </a:lnTo>
              </a:path>
            </a:pathLst>
          </a:custGeom>
          <a:solidFill>
            <a:srgbClr val="FFFF00">
              <a:alpha val="6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88" name="Freeform 18" descr="20%"/>
          <p:cNvSpPr>
            <a:spLocks noChangeAspect="1"/>
          </p:cNvSpPr>
          <p:nvPr/>
        </p:nvSpPr>
        <p:spPr bwMode="auto">
          <a:xfrm>
            <a:off x="1624709" y="3794779"/>
            <a:ext cx="228501" cy="243082"/>
          </a:xfrm>
          <a:custGeom>
            <a:avLst/>
            <a:gdLst>
              <a:gd name="T0" fmla="*/ 17 w 196"/>
              <a:gd name="T1" fmla="*/ 0 h 200"/>
              <a:gd name="T2" fmla="*/ 13 w 196"/>
              <a:gd name="T3" fmla="*/ 52 h 200"/>
              <a:gd name="T4" fmla="*/ 0 w 196"/>
              <a:gd name="T5" fmla="*/ 84 h 200"/>
              <a:gd name="T6" fmla="*/ 8 w 196"/>
              <a:gd name="T7" fmla="*/ 116 h 200"/>
              <a:gd name="T8" fmla="*/ 4 w 196"/>
              <a:gd name="T9" fmla="*/ 140 h 200"/>
              <a:gd name="T10" fmla="*/ 0 w 196"/>
              <a:gd name="T11" fmla="*/ 168 h 200"/>
              <a:gd name="T12" fmla="*/ 21 w 196"/>
              <a:gd name="T13" fmla="*/ 200 h 200"/>
              <a:gd name="T14" fmla="*/ 173 w 196"/>
              <a:gd name="T15" fmla="*/ 200 h 200"/>
              <a:gd name="T16" fmla="*/ 173 w 196"/>
              <a:gd name="T17" fmla="*/ 0 h 2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6"/>
              <a:gd name="T28" fmla="*/ 0 h 200"/>
              <a:gd name="T29" fmla="*/ 196 w 196"/>
              <a:gd name="T30" fmla="*/ 200 h 20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6" h="200">
                <a:moveTo>
                  <a:pt x="20" y="0"/>
                </a:moveTo>
                <a:lnTo>
                  <a:pt x="16" y="52"/>
                </a:lnTo>
                <a:lnTo>
                  <a:pt x="0" y="84"/>
                </a:lnTo>
                <a:lnTo>
                  <a:pt x="8" y="116"/>
                </a:lnTo>
                <a:lnTo>
                  <a:pt x="4" y="140"/>
                </a:lnTo>
                <a:lnTo>
                  <a:pt x="0" y="168"/>
                </a:lnTo>
                <a:lnTo>
                  <a:pt x="24" y="200"/>
                </a:lnTo>
                <a:lnTo>
                  <a:pt x="196" y="200"/>
                </a:lnTo>
                <a:lnTo>
                  <a:pt x="196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89" name="Freeform 19" descr="Dashed horizontal"/>
          <p:cNvSpPr>
            <a:spLocks noChangeAspect="1"/>
          </p:cNvSpPr>
          <p:nvPr/>
        </p:nvSpPr>
        <p:spPr bwMode="auto">
          <a:xfrm>
            <a:off x="1649017" y="4033000"/>
            <a:ext cx="204192" cy="97233"/>
          </a:xfrm>
          <a:custGeom>
            <a:avLst/>
            <a:gdLst>
              <a:gd name="T0" fmla="*/ 0 w 168"/>
              <a:gd name="T1" fmla="*/ 0 h 80"/>
              <a:gd name="T2" fmla="*/ 8 w 168"/>
              <a:gd name="T3" fmla="*/ 24 h 80"/>
              <a:gd name="T4" fmla="*/ 8 w 168"/>
              <a:gd name="T5" fmla="*/ 80 h 80"/>
              <a:gd name="T6" fmla="*/ 168 w 168"/>
              <a:gd name="T7" fmla="*/ 80 h 80"/>
              <a:gd name="T8" fmla="*/ 168 w 168"/>
              <a:gd name="T9" fmla="*/ 4 h 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8"/>
              <a:gd name="T16" fmla="*/ 0 h 80"/>
              <a:gd name="T17" fmla="*/ 168 w 168"/>
              <a:gd name="T18" fmla="*/ 80 h 8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8" h="80">
                <a:moveTo>
                  <a:pt x="0" y="0"/>
                </a:moveTo>
                <a:lnTo>
                  <a:pt x="8" y="24"/>
                </a:lnTo>
                <a:lnTo>
                  <a:pt x="8" y="80"/>
                </a:lnTo>
                <a:lnTo>
                  <a:pt x="168" y="80"/>
                </a:lnTo>
                <a:lnTo>
                  <a:pt x="168" y="4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90" name="Freeform 20" descr="20%"/>
          <p:cNvSpPr>
            <a:spLocks noChangeAspect="1"/>
          </p:cNvSpPr>
          <p:nvPr/>
        </p:nvSpPr>
        <p:spPr bwMode="auto">
          <a:xfrm>
            <a:off x="1614985" y="4125371"/>
            <a:ext cx="238224" cy="277114"/>
          </a:xfrm>
          <a:custGeom>
            <a:avLst/>
            <a:gdLst>
              <a:gd name="T0" fmla="*/ 28 w 196"/>
              <a:gd name="T1" fmla="*/ 0 h 228"/>
              <a:gd name="T2" fmla="*/ 16 w 196"/>
              <a:gd name="T3" fmla="*/ 36 h 228"/>
              <a:gd name="T4" fmla="*/ 20 w 196"/>
              <a:gd name="T5" fmla="*/ 76 h 228"/>
              <a:gd name="T6" fmla="*/ 20 w 196"/>
              <a:gd name="T7" fmla="*/ 128 h 228"/>
              <a:gd name="T8" fmla="*/ 0 w 196"/>
              <a:gd name="T9" fmla="*/ 168 h 228"/>
              <a:gd name="T10" fmla="*/ 28 w 196"/>
              <a:gd name="T11" fmla="*/ 200 h 228"/>
              <a:gd name="T12" fmla="*/ 40 w 196"/>
              <a:gd name="T13" fmla="*/ 228 h 228"/>
              <a:gd name="T14" fmla="*/ 196 w 196"/>
              <a:gd name="T15" fmla="*/ 228 h 228"/>
              <a:gd name="T16" fmla="*/ 196 w 196"/>
              <a:gd name="T17" fmla="*/ 4 h 22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6"/>
              <a:gd name="T28" fmla="*/ 0 h 228"/>
              <a:gd name="T29" fmla="*/ 196 w 196"/>
              <a:gd name="T30" fmla="*/ 228 h 22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6" h="228">
                <a:moveTo>
                  <a:pt x="28" y="0"/>
                </a:moveTo>
                <a:lnTo>
                  <a:pt x="16" y="36"/>
                </a:lnTo>
                <a:lnTo>
                  <a:pt x="20" y="76"/>
                </a:lnTo>
                <a:lnTo>
                  <a:pt x="20" y="128"/>
                </a:lnTo>
                <a:lnTo>
                  <a:pt x="0" y="168"/>
                </a:lnTo>
                <a:lnTo>
                  <a:pt x="28" y="200"/>
                </a:lnTo>
                <a:lnTo>
                  <a:pt x="40" y="228"/>
                </a:lnTo>
                <a:lnTo>
                  <a:pt x="196" y="228"/>
                </a:lnTo>
                <a:lnTo>
                  <a:pt x="196" y="4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91" name="Freeform 21" descr="Dashed horizontal"/>
          <p:cNvSpPr>
            <a:spLocks noChangeAspect="1"/>
          </p:cNvSpPr>
          <p:nvPr/>
        </p:nvSpPr>
        <p:spPr bwMode="auto">
          <a:xfrm>
            <a:off x="1668464" y="4397623"/>
            <a:ext cx="189607" cy="82648"/>
          </a:xfrm>
          <a:custGeom>
            <a:avLst/>
            <a:gdLst>
              <a:gd name="T0" fmla="*/ 0 w 156"/>
              <a:gd name="T1" fmla="*/ 4 h 68"/>
              <a:gd name="T2" fmla="*/ 8 w 156"/>
              <a:gd name="T3" fmla="*/ 28 h 68"/>
              <a:gd name="T4" fmla="*/ 12 w 156"/>
              <a:gd name="T5" fmla="*/ 68 h 68"/>
              <a:gd name="T6" fmla="*/ 156 w 156"/>
              <a:gd name="T7" fmla="*/ 68 h 68"/>
              <a:gd name="T8" fmla="*/ 156 w 156"/>
              <a:gd name="T9" fmla="*/ 0 h 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6"/>
              <a:gd name="T16" fmla="*/ 0 h 68"/>
              <a:gd name="T17" fmla="*/ 156 w 156"/>
              <a:gd name="T18" fmla="*/ 68 h 6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6" h="68">
                <a:moveTo>
                  <a:pt x="0" y="4"/>
                </a:moveTo>
                <a:lnTo>
                  <a:pt x="8" y="28"/>
                </a:lnTo>
                <a:lnTo>
                  <a:pt x="12" y="68"/>
                </a:lnTo>
                <a:lnTo>
                  <a:pt x="156" y="68"/>
                </a:lnTo>
                <a:lnTo>
                  <a:pt x="156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92" name="Freeform 22" descr="20%"/>
          <p:cNvSpPr>
            <a:spLocks noChangeAspect="1"/>
          </p:cNvSpPr>
          <p:nvPr/>
        </p:nvSpPr>
        <p:spPr bwMode="auto">
          <a:xfrm>
            <a:off x="1634432" y="4480271"/>
            <a:ext cx="218777" cy="379208"/>
          </a:xfrm>
          <a:custGeom>
            <a:avLst/>
            <a:gdLst>
              <a:gd name="T0" fmla="*/ 16 w 180"/>
              <a:gd name="T1" fmla="*/ 0 h 312"/>
              <a:gd name="T2" fmla="*/ 20 w 180"/>
              <a:gd name="T3" fmla="*/ 44 h 312"/>
              <a:gd name="T4" fmla="*/ 4 w 180"/>
              <a:gd name="T5" fmla="*/ 72 h 312"/>
              <a:gd name="T6" fmla="*/ 20 w 180"/>
              <a:gd name="T7" fmla="*/ 96 h 312"/>
              <a:gd name="T8" fmla="*/ 0 w 180"/>
              <a:gd name="T9" fmla="*/ 148 h 312"/>
              <a:gd name="T10" fmla="*/ 20 w 180"/>
              <a:gd name="T11" fmla="*/ 168 h 312"/>
              <a:gd name="T12" fmla="*/ 20 w 180"/>
              <a:gd name="T13" fmla="*/ 192 h 312"/>
              <a:gd name="T14" fmla="*/ 20 w 180"/>
              <a:gd name="T15" fmla="*/ 232 h 312"/>
              <a:gd name="T16" fmla="*/ 40 w 180"/>
              <a:gd name="T17" fmla="*/ 256 h 312"/>
              <a:gd name="T18" fmla="*/ 32 w 180"/>
              <a:gd name="T19" fmla="*/ 288 h 312"/>
              <a:gd name="T20" fmla="*/ 44 w 180"/>
              <a:gd name="T21" fmla="*/ 312 h 312"/>
              <a:gd name="T22" fmla="*/ 180 w 180"/>
              <a:gd name="T23" fmla="*/ 312 h 312"/>
              <a:gd name="T24" fmla="*/ 180 w 180"/>
              <a:gd name="T25" fmla="*/ 4 h 31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80"/>
              <a:gd name="T40" fmla="*/ 0 h 312"/>
              <a:gd name="T41" fmla="*/ 180 w 180"/>
              <a:gd name="T42" fmla="*/ 312 h 31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80" h="312">
                <a:moveTo>
                  <a:pt x="16" y="0"/>
                </a:moveTo>
                <a:lnTo>
                  <a:pt x="20" y="44"/>
                </a:lnTo>
                <a:lnTo>
                  <a:pt x="4" y="72"/>
                </a:lnTo>
                <a:lnTo>
                  <a:pt x="20" y="96"/>
                </a:lnTo>
                <a:lnTo>
                  <a:pt x="0" y="148"/>
                </a:lnTo>
                <a:lnTo>
                  <a:pt x="20" y="168"/>
                </a:lnTo>
                <a:lnTo>
                  <a:pt x="20" y="192"/>
                </a:lnTo>
                <a:lnTo>
                  <a:pt x="20" y="232"/>
                </a:lnTo>
                <a:lnTo>
                  <a:pt x="40" y="256"/>
                </a:lnTo>
                <a:lnTo>
                  <a:pt x="32" y="288"/>
                </a:lnTo>
                <a:lnTo>
                  <a:pt x="44" y="312"/>
                </a:lnTo>
                <a:lnTo>
                  <a:pt x="180" y="312"/>
                </a:lnTo>
                <a:lnTo>
                  <a:pt x="180" y="4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93" name="Freeform 23" descr="Dashed horizontal"/>
          <p:cNvSpPr>
            <a:spLocks noChangeAspect="1"/>
          </p:cNvSpPr>
          <p:nvPr/>
        </p:nvSpPr>
        <p:spPr bwMode="auto">
          <a:xfrm>
            <a:off x="1678187" y="4859479"/>
            <a:ext cx="175022" cy="491026"/>
          </a:xfrm>
          <a:custGeom>
            <a:avLst/>
            <a:gdLst>
              <a:gd name="T0" fmla="*/ 8 w 144"/>
              <a:gd name="T1" fmla="*/ 0 h 404"/>
              <a:gd name="T2" fmla="*/ 12 w 144"/>
              <a:gd name="T3" fmla="*/ 40 h 404"/>
              <a:gd name="T4" fmla="*/ 16 w 144"/>
              <a:gd name="T5" fmla="*/ 76 h 404"/>
              <a:gd name="T6" fmla="*/ 20 w 144"/>
              <a:gd name="T7" fmla="*/ 104 h 404"/>
              <a:gd name="T8" fmla="*/ 0 w 144"/>
              <a:gd name="T9" fmla="*/ 132 h 404"/>
              <a:gd name="T10" fmla="*/ 16 w 144"/>
              <a:gd name="T11" fmla="*/ 160 h 404"/>
              <a:gd name="T12" fmla="*/ 16 w 144"/>
              <a:gd name="T13" fmla="*/ 216 h 404"/>
              <a:gd name="T14" fmla="*/ 16 w 144"/>
              <a:gd name="T15" fmla="*/ 304 h 404"/>
              <a:gd name="T16" fmla="*/ 16 w 144"/>
              <a:gd name="T17" fmla="*/ 336 h 404"/>
              <a:gd name="T18" fmla="*/ 36 w 144"/>
              <a:gd name="T19" fmla="*/ 404 h 404"/>
              <a:gd name="T20" fmla="*/ 144 w 144"/>
              <a:gd name="T21" fmla="*/ 404 h 404"/>
              <a:gd name="T22" fmla="*/ 144 w 144"/>
              <a:gd name="T23" fmla="*/ 8 h 40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44"/>
              <a:gd name="T37" fmla="*/ 0 h 404"/>
              <a:gd name="T38" fmla="*/ 144 w 144"/>
              <a:gd name="T39" fmla="*/ 404 h 40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44" h="404">
                <a:moveTo>
                  <a:pt x="8" y="0"/>
                </a:moveTo>
                <a:lnTo>
                  <a:pt x="12" y="40"/>
                </a:lnTo>
                <a:lnTo>
                  <a:pt x="16" y="76"/>
                </a:lnTo>
                <a:lnTo>
                  <a:pt x="20" y="104"/>
                </a:lnTo>
                <a:lnTo>
                  <a:pt x="0" y="132"/>
                </a:lnTo>
                <a:lnTo>
                  <a:pt x="16" y="160"/>
                </a:lnTo>
                <a:lnTo>
                  <a:pt x="16" y="216"/>
                </a:lnTo>
                <a:lnTo>
                  <a:pt x="16" y="304"/>
                </a:lnTo>
                <a:lnTo>
                  <a:pt x="16" y="336"/>
                </a:lnTo>
                <a:lnTo>
                  <a:pt x="36" y="404"/>
                </a:lnTo>
                <a:lnTo>
                  <a:pt x="144" y="404"/>
                </a:lnTo>
                <a:lnTo>
                  <a:pt x="144" y="8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94" name="Freeform 24" descr="20%"/>
          <p:cNvSpPr>
            <a:spLocks noChangeAspect="1"/>
          </p:cNvSpPr>
          <p:nvPr/>
        </p:nvSpPr>
        <p:spPr bwMode="auto">
          <a:xfrm>
            <a:off x="1639294" y="5350506"/>
            <a:ext cx="213916" cy="106956"/>
          </a:xfrm>
          <a:custGeom>
            <a:avLst/>
            <a:gdLst>
              <a:gd name="T0" fmla="*/ 56 w 176"/>
              <a:gd name="T1" fmla="*/ 0 h 88"/>
              <a:gd name="T2" fmla="*/ 24 w 176"/>
              <a:gd name="T3" fmla="*/ 12 h 88"/>
              <a:gd name="T4" fmla="*/ 16 w 176"/>
              <a:gd name="T5" fmla="*/ 40 h 88"/>
              <a:gd name="T6" fmla="*/ 0 w 176"/>
              <a:gd name="T7" fmla="*/ 76 h 88"/>
              <a:gd name="T8" fmla="*/ 24 w 176"/>
              <a:gd name="T9" fmla="*/ 88 h 88"/>
              <a:gd name="T10" fmla="*/ 176 w 176"/>
              <a:gd name="T11" fmla="*/ 88 h 88"/>
              <a:gd name="T12" fmla="*/ 176 w 176"/>
              <a:gd name="T13" fmla="*/ 0 h 8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6"/>
              <a:gd name="T22" fmla="*/ 0 h 88"/>
              <a:gd name="T23" fmla="*/ 176 w 176"/>
              <a:gd name="T24" fmla="*/ 88 h 8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6" h="88">
                <a:moveTo>
                  <a:pt x="56" y="0"/>
                </a:moveTo>
                <a:lnTo>
                  <a:pt x="24" y="12"/>
                </a:lnTo>
                <a:lnTo>
                  <a:pt x="16" y="40"/>
                </a:lnTo>
                <a:lnTo>
                  <a:pt x="0" y="76"/>
                </a:lnTo>
                <a:lnTo>
                  <a:pt x="24" y="88"/>
                </a:lnTo>
                <a:lnTo>
                  <a:pt x="176" y="88"/>
                </a:lnTo>
                <a:lnTo>
                  <a:pt x="176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95" name="Freeform 25" descr="Dashed horizontal"/>
          <p:cNvSpPr>
            <a:spLocks noChangeAspect="1"/>
          </p:cNvSpPr>
          <p:nvPr/>
        </p:nvSpPr>
        <p:spPr bwMode="auto">
          <a:xfrm>
            <a:off x="1673326" y="5457462"/>
            <a:ext cx="179884" cy="223636"/>
          </a:xfrm>
          <a:custGeom>
            <a:avLst/>
            <a:gdLst>
              <a:gd name="T0" fmla="*/ 16 w 148"/>
              <a:gd name="T1" fmla="*/ 0 h 184"/>
              <a:gd name="T2" fmla="*/ 0 w 148"/>
              <a:gd name="T3" fmla="*/ 28 h 184"/>
              <a:gd name="T4" fmla="*/ 24 w 148"/>
              <a:gd name="T5" fmla="*/ 56 h 184"/>
              <a:gd name="T6" fmla="*/ 28 w 148"/>
              <a:gd name="T7" fmla="*/ 96 h 184"/>
              <a:gd name="T8" fmla="*/ 48 w 148"/>
              <a:gd name="T9" fmla="*/ 120 h 184"/>
              <a:gd name="T10" fmla="*/ 28 w 148"/>
              <a:gd name="T11" fmla="*/ 136 h 184"/>
              <a:gd name="T12" fmla="*/ 40 w 148"/>
              <a:gd name="T13" fmla="*/ 160 h 184"/>
              <a:gd name="T14" fmla="*/ 40 w 148"/>
              <a:gd name="T15" fmla="*/ 184 h 184"/>
              <a:gd name="T16" fmla="*/ 148 w 148"/>
              <a:gd name="T17" fmla="*/ 184 h 184"/>
              <a:gd name="T18" fmla="*/ 148 w 148"/>
              <a:gd name="T19" fmla="*/ 4 h 18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48"/>
              <a:gd name="T31" fmla="*/ 0 h 184"/>
              <a:gd name="T32" fmla="*/ 148 w 148"/>
              <a:gd name="T33" fmla="*/ 184 h 18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48" h="184">
                <a:moveTo>
                  <a:pt x="16" y="0"/>
                </a:moveTo>
                <a:lnTo>
                  <a:pt x="0" y="28"/>
                </a:lnTo>
                <a:lnTo>
                  <a:pt x="24" y="56"/>
                </a:lnTo>
                <a:lnTo>
                  <a:pt x="28" y="96"/>
                </a:lnTo>
                <a:lnTo>
                  <a:pt x="48" y="120"/>
                </a:lnTo>
                <a:lnTo>
                  <a:pt x="28" y="136"/>
                </a:lnTo>
                <a:lnTo>
                  <a:pt x="40" y="160"/>
                </a:lnTo>
                <a:lnTo>
                  <a:pt x="40" y="184"/>
                </a:lnTo>
                <a:lnTo>
                  <a:pt x="148" y="184"/>
                </a:lnTo>
                <a:lnTo>
                  <a:pt x="148" y="4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96" name="Freeform 26" descr="20%"/>
          <p:cNvSpPr>
            <a:spLocks noChangeAspect="1"/>
          </p:cNvSpPr>
          <p:nvPr/>
        </p:nvSpPr>
        <p:spPr bwMode="auto">
          <a:xfrm>
            <a:off x="3997227" y="3780194"/>
            <a:ext cx="175022" cy="318438"/>
          </a:xfrm>
          <a:custGeom>
            <a:avLst/>
            <a:gdLst>
              <a:gd name="T0" fmla="*/ 44 w 144"/>
              <a:gd name="T1" fmla="*/ 0 h 262"/>
              <a:gd name="T2" fmla="*/ 16 w 144"/>
              <a:gd name="T3" fmla="*/ 8 h 262"/>
              <a:gd name="T4" fmla="*/ 4 w 144"/>
              <a:gd name="T5" fmla="*/ 30 h 262"/>
              <a:gd name="T6" fmla="*/ 8 w 144"/>
              <a:gd name="T7" fmla="*/ 60 h 262"/>
              <a:gd name="T8" fmla="*/ 10 w 144"/>
              <a:gd name="T9" fmla="*/ 76 h 262"/>
              <a:gd name="T10" fmla="*/ 0 w 144"/>
              <a:gd name="T11" fmla="*/ 104 h 262"/>
              <a:gd name="T12" fmla="*/ 10 w 144"/>
              <a:gd name="T13" fmla="*/ 132 h 262"/>
              <a:gd name="T14" fmla="*/ 6 w 144"/>
              <a:gd name="T15" fmla="*/ 152 h 262"/>
              <a:gd name="T16" fmla="*/ 10 w 144"/>
              <a:gd name="T17" fmla="*/ 196 h 262"/>
              <a:gd name="T18" fmla="*/ 20 w 144"/>
              <a:gd name="T19" fmla="*/ 220 h 262"/>
              <a:gd name="T20" fmla="*/ 24 w 144"/>
              <a:gd name="T21" fmla="*/ 244 h 262"/>
              <a:gd name="T22" fmla="*/ 32 w 144"/>
              <a:gd name="T23" fmla="*/ 262 h 262"/>
              <a:gd name="T24" fmla="*/ 144 w 144"/>
              <a:gd name="T25" fmla="*/ 262 h 262"/>
              <a:gd name="T26" fmla="*/ 144 w 144"/>
              <a:gd name="T27" fmla="*/ 0 h 26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44"/>
              <a:gd name="T43" fmla="*/ 0 h 262"/>
              <a:gd name="T44" fmla="*/ 144 w 144"/>
              <a:gd name="T45" fmla="*/ 262 h 26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44" h="262">
                <a:moveTo>
                  <a:pt x="44" y="0"/>
                </a:moveTo>
                <a:lnTo>
                  <a:pt x="16" y="8"/>
                </a:lnTo>
                <a:lnTo>
                  <a:pt x="4" y="30"/>
                </a:lnTo>
                <a:lnTo>
                  <a:pt x="8" y="60"/>
                </a:lnTo>
                <a:lnTo>
                  <a:pt x="10" y="76"/>
                </a:lnTo>
                <a:lnTo>
                  <a:pt x="0" y="104"/>
                </a:lnTo>
                <a:lnTo>
                  <a:pt x="10" y="132"/>
                </a:lnTo>
                <a:lnTo>
                  <a:pt x="6" y="152"/>
                </a:lnTo>
                <a:lnTo>
                  <a:pt x="10" y="196"/>
                </a:lnTo>
                <a:lnTo>
                  <a:pt x="20" y="220"/>
                </a:lnTo>
                <a:lnTo>
                  <a:pt x="24" y="244"/>
                </a:lnTo>
                <a:lnTo>
                  <a:pt x="32" y="262"/>
                </a:lnTo>
                <a:lnTo>
                  <a:pt x="144" y="262"/>
                </a:lnTo>
                <a:lnTo>
                  <a:pt x="144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97" name="Freeform 27" descr="20%"/>
          <p:cNvSpPr>
            <a:spLocks noChangeAspect="1"/>
          </p:cNvSpPr>
          <p:nvPr/>
        </p:nvSpPr>
        <p:spPr bwMode="auto">
          <a:xfrm>
            <a:off x="2845000" y="3775332"/>
            <a:ext cx="238224" cy="291699"/>
          </a:xfrm>
          <a:custGeom>
            <a:avLst/>
            <a:gdLst>
              <a:gd name="T0" fmla="*/ 56 w 196"/>
              <a:gd name="T1" fmla="*/ 0 h 240"/>
              <a:gd name="T2" fmla="*/ 8 w 196"/>
              <a:gd name="T3" fmla="*/ 32 h 240"/>
              <a:gd name="T4" fmla="*/ 16 w 196"/>
              <a:gd name="T5" fmla="*/ 76 h 240"/>
              <a:gd name="T6" fmla="*/ 0 w 196"/>
              <a:gd name="T7" fmla="*/ 124 h 240"/>
              <a:gd name="T8" fmla="*/ 4 w 196"/>
              <a:gd name="T9" fmla="*/ 156 h 240"/>
              <a:gd name="T10" fmla="*/ 28 w 196"/>
              <a:gd name="T11" fmla="*/ 184 h 240"/>
              <a:gd name="T12" fmla="*/ 28 w 196"/>
              <a:gd name="T13" fmla="*/ 224 h 240"/>
              <a:gd name="T14" fmla="*/ 52 w 196"/>
              <a:gd name="T15" fmla="*/ 240 h 240"/>
              <a:gd name="T16" fmla="*/ 196 w 196"/>
              <a:gd name="T17" fmla="*/ 240 h 240"/>
              <a:gd name="T18" fmla="*/ 196 w 196"/>
              <a:gd name="T19" fmla="*/ 4 h 24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96"/>
              <a:gd name="T31" fmla="*/ 0 h 240"/>
              <a:gd name="T32" fmla="*/ 196 w 196"/>
              <a:gd name="T33" fmla="*/ 240 h 24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96" h="240">
                <a:moveTo>
                  <a:pt x="56" y="0"/>
                </a:moveTo>
                <a:lnTo>
                  <a:pt x="8" y="32"/>
                </a:lnTo>
                <a:lnTo>
                  <a:pt x="16" y="76"/>
                </a:lnTo>
                <a:lnTo>
                  <a:pt x="0" y="124"/>
                </a:lnTo>
                <a:lnTo>
                  <a:pt x="4" y="156"/>
                </a:lnTo>
                <a:lnTo>
                  <a:pt x="28" y="184"/>
                </a:lnTo>
                <a:lnTo>
                  <a:pt x="28" y="224"/>
                </a:lnTo>
                <a:lnTo>
                  <a:pt x="52" y="240"/>
                </a:lnTo>
                <a:lnTo>
                  <a:pt x="196" y="240"/>
                </a:lnTo>
                <a:lnTo>
                  <a:pt x="196" y="4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98" name="Freeform 28" descr="Dashed horizontal"/>
          <p:cNvSpPr>
            <a:spLocks noChangeAspect="1"/>
          </p:cNvSpPr>
          <p:nvPr/>
        </p:nvSpPr>
        <p:spPr bwMode="auto">
          <a:xfrm>
            <a:off x="2903341" y="4067031"/>
            <a:ext cx="179884" cy="68063"/>
          </a:xfrm>
          <a:custGeom>
            <a:avLst/>
            <a:gdLst>
              <a:gd name="T0" fmla="*/ 0 w 148"/>
              <a:gd name="T1" fmla="*/ 0 h 56"/>
              <a:gd name="T2" fmla="*/ 0 w 148"/>
              <a:gd name="T3" fmla="*/ 56 h 56"/>
              <a:gd name="T4" fmla="*/ 148 w 148"/>
              <a:gd name="T5" fmla="*/ 56 h 56"/>
              <a:gd name="T6" fmla="*/ 148 w 148"/>
              <a:gd name="T7" fmla="*/ 4 h 56"/>
              <a:gd name="T8" fmla="*/ 0 60000 65536"/>
              <a:gd name="T9" fmla="*/ 0 60000 65536"/>
              <a:gd name="T10" fmla="*/ 0 60000 65536"/>
              <a:gd name="T11" fmla="*/ 0 60000 65536"/>
              <a:gd name="T12" fmla="*/ 0 w 148"/>
              <a:gd name="T13" fmla="*/ 0 h 56"/>
              <a:gd name="T14" fmla="*/ 148 w 148"/>
              <a:gd name="T15" fmla="*/ 56 h 5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8" h="56">
                <a:moveTo>
                  <a:pt x="0" y="0"/>
                </a:moveTo>
                <a:lnTo>
                  <a:pt x="0" y="56"/>
                </a:lnTo>
                <a:lnTo>
                  <a:pt x="148" y="56"/>
                </a:lnTo>
                <a:lnTo>
                  <a:pt x="148" y="4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99" name="Freeform 29" descr="20%"/>
          <p:cNvSpPr>
            <a:spLocks noChangeAspect="1"/>
          </p:cNvSpPr>
          <p:nvPr/>
        </p:nvSpPr>
        <p:spPr bwMode="auto">
          <a:xfrm>
            <a:off x="2908202" y="4567781"/>
            <a:ext cx="175022" cy="213912"/>
          </a:xfrm>
          <a:custGeom>
            <a:avLst/>
            <a:gdLst>
              <a:gd name="T0" fmla="*/ 36 w 144"/>
              <a:gd name="T1" fmla="*/ 0 h 176"/>
              <a:gd name="T2" fmla="*/ 0 w 144"/>
              <a:gd name="T3" fmla="*/ 8 h 176"/>
              <a:gd name="T4" fmla="*/ 12 w 144"/>
              <a:gd name="T5" fmla="*/ 56 h 176"/>
              <a:gd name="T6" fmla="*/ 0 w 144"/>
              <a:gd name="T7" fmla="*/ 80 h 176"/>
              <a:gd name="T8" fmla="*/ 4 w 144"/>
              <a:gd name="T9" fmla="*/ 104 h 176"/>
              <a:gd name="T10" fmla="*/ 28 w 144"/>
              <a:gd name="T11" fmla="*/ 120 h 176"/>
              <a:gd name="T12" fmla="*/ 24 w 144"/>
              <a:gd name="T13" fmla="*/ 156 h 176"/>
              <a:gd name="T14" fmla="*/ 48 w 144"/>
              <a:gd name="T15" fmla="*/ 176 h 176"/>
              <a:gd name="T16" fmla="*/ 144 w 144"/>
              <a:gd name="T17" fmla="*/ 176 h 176"/>
              <a:gd name="T18" fmla="*/ 144 w 144"/>
              <a:gd name="T19" fmla="*/ 4 h 17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44"/>
              <a:gd name="T31" fmla="*/ 0 h 176"/>
              <a:gd name="T32" fmla="*/ 144 w 144"/>
              <a:gd name="T33" fmla="*/ 176 h 17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44" h="176">
                <a:moveTo>
                  <a:pt x="36" y="0"/>
                </a:moveTo>
                <a:lnTo>
                  <a:pt x="0" y="8"/>
                </a:lnTo>
                <a:lnTo>
                  <a:pt x="12" y="56"/>
                </a:lnTo>
                <a:lnTo>
                  <a:pt x="0" y="80"/>
                </a:lnTo>
                <a:lnTo>
                  <a:pt x="4" y="104"/>
                </a:lnTo>
                <a:lnTo>
                  <a:pt x="28" y="120"/>
                </a:lnTo>
                <a:lnTo>
                  <a:pt x="24" y="156"/>
                </a:lnTo>
                <a:lnTo>
                  <a:pt x="48" y="176"/>
                </a:lnTo>
                <a:lnTo>
                  <a:pt x="144" y="176"/>
                </a:lnTo>
                <a:lnTo>
                  <a:pt x="144" y="4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00" name="Freeform 30" descr="Dashed horizontal"/>
          <p:cNvSpPr>
            <a:spLocks noChangeAspect="1"/>
          </p:cNvSpPr>
          <p:nvPr/>
        </p:nvSpPr>
        <p:spPr bwMode="auto">
          <a:xfrm>
            <a:off x="2947096" y="4781693"/>
            <a:ext cx="136128" cy="588259"/>
          </a:xfrm>
          <a:custGeom>
            <a:avLst/>
            <a:gdLst>
              <a:gd name="T0" fmla="*/ 0 w 112"/>
              <a:gd name="T1" fmla="*/ 0 h 484"/>
              <a:gd name="T2" fmla="*/ 28 w 112"/>
              <a:gd name="T3" fmla="*/ 48 h 484"/>
              <a:gd name="T4" fmla="*/ 24 w 112"/>
              <a:gd name="T5" fmla="*/ 136 h 484"/>
              <a:gd name="T6" fmla="*/ 16 w 112"/>
              <a:gd name="T7" fmla="*/ 208 h 484"/>
              <a:gd name="T8" fmla="*/ 20 w 112"/>
              <a:gd name="T9" fmla="*/ 276 h 484"/>
              <a:gd name="T10" fmla="*/ 32 w 112"/>
              <a:gd name="T11" fmla="*/ 336 h 484"/>
              <a:gd name="T12" fmla="*/ 20 w 112"/>
              <a:gd name="T13" fmla="*/ 372 h 484"/>
              <a:gd name="T14" fmla="*/ 24 w 112"/>
              <a:gd name="T15" fmla="*/ 416 h 484"/>
              <a:gd name="T16" fmla="*/ 32 w 112"/>
              <a:gd name="T17" fmla="*/ 484 h 484"/>
              <a:gd name="T18" fmla="*/ 112 w 112"/>
              <a:gd name="T19" fmla="*/ 484 h 484"/>
              <a:gd name="T20" fmla="*/ 112 w 112"/>
              <a:gd name="T21" fmla="*/ 0 h 48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12"/>
              <a:gd name="T34" fmla="*/ 0 h 484"/>
              <a:gd name="T35" fmla="*/ 112 w 112"/>
              <a:gd name="T36" fmla="*/ 484 h 48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12" h="484">
                <a:moveTo>
                  <a:pt x="0" y="0"/>
                </a:moveTo>
                <a:lnTo>
                  <a:pt x="28" y="48"/>
                </a:lnTo>
                <a:lnTo>
                  <a:pt x="24" y="136"/>
                </a:lnTo>
                <a:lnTo>
                  <a:pt x="16" y="208"/>
                </a:lnTo>
                <a:lnTo>
                  <a:pt x="20" y="276"/>
                </a:lnTo>
                <a:lnTo>
                  <a:pt x="32" y="336"/>
                </a:lnTo>
                <a:lnTo>
                  <a:pt x="20" y="372"/>
                </a:lnTo>
                <a:lnTo>
                  <a:pt x="24" y="416"/>
                </a:lnTo>
                <a:lnTo>
                  <a:pt x="32" y="484"/>
                </a:lnTo>
                <a:lnTo>
                  <a:pt x="112" y="484"/>
                </a:lnTo>
                <a:lnTo>
                  <a:pt x="112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01" name="Freeform 31" descr="Dashed horizontal"/>
          <p:cNvSpPr>
            <a:spLocks noChangeAspect="1"/>
          </p:cNvSpPr>
          <p:nvPr/>
        </p:nvSpPr>
        <p:spPr bwMode="auto">
          <a:xfrm>
            <a:off x="4038552" y="4096201"/>
            <a:ext cx="133697" cy="80217"/>
          </a:xfrm>
          <a:custGeom>
            <a:avLst/>
            <a:gdLst>
              <a:gd name="T0" fmla="*/ 0 w 110"/>
              <a:gd name="T1" fmla="*/ 0 h 66"/>
              <a:gd name="T2" fmla="*/ 14 w 110"/>
              <a:gd name="T3" fmla="*/ 8 h 66"/>
              <a:gd name="T4" fmla="*/ 18 w 110"/>
              <a:gd name="T5" fmla="*/ 28 h 66"/>
              <a:gd name="T6" fmla="*/ 18 w 110"/>
              <a:gd name="T7" fmla="*/ 48 h 66"/>
              <a:gd name="T8" fmla="*/ 0 w 110"/>
              <a:gd name="T9" fmla="*/ 66 h 66"/>
              <a:gd name="T10" fmla="*/ 110 w 110"/>
              <a:gd name="T11" fmla="*/ 66 h 66"/>
              <a:gd name="T12" fmla="*/ 110 w 110"/>
              <a:gd name="T13" fmla="*/ 2 h 6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0"/>
              <a:gd name="T22" fmla="*/ 0 h 66"/>
              <a:gd name="T23" fmla="*/ 110 w 110"/>
              <a:gd name="T24" fmla="*/ 66 h 6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0" h="66">
                <a:moveTo>
                  <a:pt x="0" y="0"/>
                </a:moveTo>
                <a:lnTo>
                  <a:pt x="14" y="8"/>
                </a:lnTo>
                <a:lnTo>
                  <a:pt x="18" y="28"/>
                </a:lnTo>
                <a:lnTo>
                  <a:pt x="18" y="48"/>
                </a:lnTo>
                <a:lnTo>
                  <a:pt x="0" y="66"/>
                </a:lnTo>
                <a:lnTo>
                  <a:pt x="110" y="66"/>
                </a:lnTo>
                <a:lnTo>
                  <a:pt x="110" y="2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02" name="Freeform 32" descr="20%"/>
          <p:cNvSpPr>
            <a:spLocks noChangeAspect="1"/>
          </p:cNvSpPr>
          <p:nvPr/>
        </p:nvSpPr>
        <p:spPr bwMode="auto">
          <a:xfrm>
            <a:off x="4004520" y="4178849"/>
            <a:ext cx="167729" cy="126403"/>
          </a:xfrm>
          <a:custGeom>
            <a:avLst/>
            <a:gdLst>
              <a:gd name="T0" fmla="*/ 26 w 138"/>
              <a:gd name="T1" fmla="*/ 0 h 104"/>
              <a:gd name="T2" fmla="*/ 0 w 138"/>
              <a:gd name="T3" fmla="*/ 4 h 104"/>
              <a:gd name="T4" fmla="*/ 2 w 138"/>
              <a:gd name="T5" fmla="*/ 22 h 104"/>
              <a:gd name="T6" fmla="*/ 8 w 138"/>
              <a:gd name="T7" fmla="*/ 40 h 104"/>
              <a:gd name="T8" fmla="*/ 0 w 138"/>
              <a:gd name="T9" fmla="*/ 52 h 104"/>
              <a:gd name="T10" fmla="*/ 10 w 138"/>
              <a:gd name="T11" fmla="*/ 70 h 104"/>
              <a:gd name="T12" fmla="*/ 4 w 138"/>
              <a:gd name="T13" fmla="*/ 84 h 104"/>
              <a:gd name="T14" fmla="*/ 16 w 138"/>
              <a:gd name="T15" fmla="*/ 104 h 104"/>
              <a:gd name="T16" fmla="*/ 138 w 138"/>
              <a:gd name="T17" fmla="*/ 104 h 104"/>
              <a:gd name="T18" fmla="*/ 138 w 138"/>
              <a:gd name="T19" fmla="*/ 0 h 10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38"/>
              <a:gd name="T31" fmla="*/ 0 h 104"/>
              <a:gd name="T32" fmla="*/ 138 w 138"/>
              <a:gd name="T33" fmla="*/ 104 h 10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38" h="104">
                <a:moveTo>
                  <a:pt x="26" y="0"/>
                </a:moveTo>
                <a:lnTo>
                  <a:pt x="0" y="4"/>
                </a:lnTo>
                <a:lnTo>
                  <a:pt x="2" y="22"/>
                </a:lnTo>
                <a:lnTo>
                  <a:pt x="8" y="40"/>
                </a:lnTo>
                <a:lnTo>
                  <a:pt x="0" y="52"/>
                </a:lnTo>
                <a:lnTo>
                  <a:pt x="10" y="70"/>
                </a:lnTo>
                <a:lnTo>
                  <a:pt x="4" y="84"/>
                </a:lnTo>
                <a:lnTo>
                  <a:pt x="16" y="104"/>
                </a:lnTo>
                <a:lnTo>
                  <a:pt x="138" y="104"/>
                </a:lnTo>
                <a:lnTo>
                  <a:pt x="138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03" name="Freeform 33" descr="Dashed horizontal"/>
          <p:cNvSpPr>
            <a:spLocks noChangeAspect="1"/>
          </p:cNvSpPr>
          <p:nvPr/>
        </p:nvSpPr>
        <p:spPr bwMode="auto">
          <a:xfrm>
            <a:off x="4026398" y="4302821"/>
            <a:ext cx="145852" cy="34032"/>
          </a:xfrm>
          <a:custGeom>
            <a:avLst/>
            <a:gdLst>
              <a:gd name="T0" fmla="*/ 0 w 120"/>
              <a:gd name="T1" fmla="*/ 0 h 28"/>
              <a:gd name="T2" fmla="*/ 14 w 120"/>
              <a:gd name="T3" fmla="*/ 10 h 28"/>
              <a:gd name="T4" fmla="*/ 14 w 120"/>
              <a:gd name="T5" fmla="*/ 28 h 28"/>
              <a:gd name="T6" fmla="*/ 120 w 120"/>
              <a:gd name="T7" fmla="*/ 28 h 28"/>
              <a:gd name="T8" fmla="*/ 120 w 120"/>
              <a:gd name="T9" fmla="*/ 2 h 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0"/>
              <a:gd name="T16" fmla="*/ 0 h 28"/>
              <a:gd name="T17" fmla="*/ 120 w 120"/>
              <a:gd name="T18" fmla="*/ 28 h 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0" h="28">
                <a:moveTo>
                  <a:pt x="0" y="0"/>
                </a:moveTo>
                <a:lnTo>
                  <a:pt x="14" y="10"/>
                </a:lnTo>
                <a:lnTo>
                  <a:pt x="14" y="28"/>
                </a:lnTo>
                <a:lnTo>
                  <a:pt x="120" y="28"/>
                </a:lnTo>
                <a:lnTo>
                  <a:pt x="120" y="2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04" name="Freeform 34" descr="20%"/>
          <p:cNvSpPr>
            <a:spLocks noChangeAspect="1"/>
          </p:cNvSpPr>
          <p:nvPr/>
        </p:nvSpPr>
        <p:spPr bwMode="auto">
          <a:xfrm>
            <a:off x="3999658" y="4331991"/>
            <a:ext cx="172591" cy="136126"/>
          </a:xfrm>
          <a:custGeom>
            <a:avLst/>
            <a:gdLst>
              <a:gd name="T0" fmla="*/ 34 w 142"/>
              <a:gd name="T1" fmla="*/ 0 h 112"/>
              <a:gd name="T2" fmla="*/ 2 w 142"/>
              <a:gd name="T3" fmla="*/ 6 h 112"/>
              <a:gd name="T4" fmla="*/ 0 w 142"/>
              <a:gd name="T5" fmla="*/ 28 h 112"/>
              <a:gd name="T6" fmla="*/ 14 w 142"/>
              <a:gd name="T7" fmla="*/ 36 h 112"/>
              <a:gd name="T8" fmla="*/ 14 w 142"/>
              <a:gd name="T9" fmla="*/ 62 h 112"/>
              <a:gd name="T10" fmla="*/ 28 w 142"/>
              <a:gd name="T11" fmla="*/ 64 h 112"/>
              <a:gd name="T12" fmla="*/ 32 w 142"/>
              <a:gd name="T13" fmla="*/ 90 h 112"/>
              <a:gd name="T14" fmla="*/ 48 w 142"/>
              <a:gd name="T15" fmla="*/ 112 h 112"/>
              <a:gd name="T16" fmla="*/ 142 w 142"/>
              <a:gd name="T17" fmla="*/ 112 h 112"/>
              <a:gd name="T18" fmla="*/ 142 w 142"/>
              <a:gd name="T19" fmla="*/ 6 h 11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42"/>
              <a:gd name="T31" fmla="*/ 0 h 112"/>
              <a:gd name="T32" fmla="*/ 142 w 142"/>
              <a:gd name="T33" fmla="*/ 112 h 11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42" h="112">
                <a:moveTo>
                  <a:pt x="34" y="0"/>
                </a:moveTo>
                <a:lnTo>
                  <a:pt x="2" y="6"/>
                </a:lnTo>
                <a:lnTo>
                  <a:pt x="0" y="28"/>
                </a:lnTo>
                <a:lnTo>
                  <a:pt x="14" y="36"/>
                </a:lnTo>
                <a:lnTo>
                  <a:pt x="14" y="62"/>
                </a:lnTo>
                <a:lnTo>
                  <a:pt x="28" y="64"/>
                </a:lnTo>
                <a:lnTo>
                  <a:pt x="32" y="90"/>
                </a:lnTo>
                <a:lnTo>
                  <a:pt x="48" y="112"/>
                </a:lnTo>
                <a:lnTo>
                  <a:pt x="142" y="112"/>
                </a:lnTo>
                <a:lnTo>
                  <a:pt x="142" y="6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05" name="Freeform 35" descr="Dashed horizontal"/>
          <p:cNvSpPr>
            <a:spLocks noChangeAspect="1"/>
          </p:cNvSpPr>
          <p:nvPr/>
        </p:nvSpPr>
        <p:spPr bwMode="auto">
          <a:xfrm>
            <a:off x="4060430" y="4465686"/>
            <a:ext cx="111820" cy="393793"/>
          </a:xfrm>
          <a:custGeom>
            <a:avLst/>
            <a:gdLst>
              <a:gd name="T0" fmla="*/ 6 w 100"/>
              <a:gd name="T1" fmla="*/ 2 h 324"/>
              <a:gd name="T2" fmla="*/ 11 w 100"/>
              <a:gd name="T3" fmla="*/ 22 h 324"/>
              <a:gd name="T4" fmla="*/ 2 w 100"/>
              <a:gd name="T5" fmla="*/ 40 h 324"/>
              <a:gd name="T6" fmla="*/ 4 w 100"/>
              <a:gd name="T7" fmla="*/ 66 h 324"/>
              <a:gd name="T8" fmla="*/ 0 w 100"/>
              <a:gd name="T9" fmla="*/ 92 h 324"/>
              <a:gd name="T10" fmla="*/ 9 w 100"/>
              <a:gd name="T11" fmla="*/ 114 h 324"/>
              <a:gd name="T12" fmla="*/ 4 w 100"/>
              <a:gd name="T13" fmla="*/ 126 h 324"/>
              <a:gd name="T14" fmla="*/ 9 w 100"/>
              <a:gd name="T15" fmla="*/ 146 h 324"/>
              <a:gd name="T16" fmla="*/ 13 w 100"/>
              <a:gd name="T17" fmla="*/ 182 h 324"/>
              <a:gd name="T18" fmla="*/ 13 w 100"/>
              <a:gd name="T19" fmla="*/ 204 h 324"/>
              <a:gd name="T20" fmla="*/ 0 w 100"/>
              <a:gd name="T21" fmla="*/ 220 h 324"/>
              <a:gd name="T22" fmla="*/ 0 w 100"/>
              <a:gd name="T23" fmla="*/ 232 h 324"/>
              <a:gd name="T24" fmla="*/ 15 w 100"/>
              <a:gd name="T25" fmla="*/ 254 h 324"/>
              <a:gd name="T26" fmla="*/ 13 w 100"/>
              <a:gd name="T27" fmla="*/ 278 h 324"/>
              <a:gd name="T28" fmla="*/ 15 w 100"/>
              <a:gd name="T29" fmla="*/ 324 h 324"/>
              <a:gd name="T30" fmla="*/ 78 w 100"/>
              <a:gd name="T31" fmla="*/ 324 h 324"/>
              <a:gd name="T32" fmla="*/ 78 w 100"/>
              <a:gd name="T33" fmla="*/ 0 h 32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00"/>
              <a:gd name="T52" fmla="*/ 0 h 324"/>
              <a:gd name="T53" fmla="*/ 100 w 100"/>
              <a:gd name="T54" fmla="*/ 324 h 32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00" h="324">
                <a:moveTo>
                  <a:pt x="8" y="2"/>
                </a:moveTo>
                <a:lnTo>
                  <a:pt x="14" y="22"/>
                </a:lnTo>
                <a:lnTo>
                  <a:pt x="2" y="40"/>
                </a:lnTo>
                <a:lnTo>
                  <a:pt x="4" y="66"/>
                </a:lnTo>
                <a:lnTo>
                  <a:pt x="0" y="92"/>
                </a:lnTo>
                <a:lnTo>
                  <a:pt x="12" y="114"/>
                </a:lnTo>
                <a:lnTo>
                  <a:pt x="4" y="126"/>
                </a:lnTo>
                <a:lnTo>
                  <a:pt x="12" y="146"/>
                </a:lnTo>
                <a:lnTo>
                  <a:pt x="16" y="182"/>
                </a:lnTo>
                <a:lnTo>
                  <a:pt x="16" y="204"/>
                </a:lnTo>
                <a:lnTo>
                  <a:pt x="0" y="220"/>
                </a:lnTo>
                <a:lnTo>
                  <a:pt x="0" y="232"/>
                </a:lnTo>
                <a:lnTo>
                  <a:pt x="18" y="254"/>
                </a:lnTo>
                <a:lnTo>
                  <a:pt x="16" y="278"/>
                </a:lnTo>
                <a:lnTo>
                  <a:pt x="18" y="324"/>
                </a:lnTo>
                <a:lnTo>
                  <a:pt x="100" y="324"/>
                </a:lnTo>
                <a:lnTo>
                  <a:pt x="100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06" name="Freeform 36" descr="20%"/>
          <p:cNvSpPr>
            <a:spLocks noChangeAspect="1"/>
          </p:cNvSpPr>
          <p:nvPr/>
        </p:nvSpPr>
        <p:spPr bwMode="auto">
          <a:xfrm>
            <a:off x="4040983" y="4857049"/>
            <a:ext cx="131266" cy="116680"/>
          </a:xfrm>
          <a:custGeom>
            <a:avLst/>
            <a:gdLst>
              <a:gd name="T0" fmla="*/ 28 w 108"/>
              <a:gd name="T1" fmla="*/ 0 h 96"/>
              <a:gd name="T2" fmla="*/ 18 w 108"/>
              <a:gd name="T3" fmla="*/ 8 h 96"/>
              <a:gd name="T4" fmla="*/ 14 w 108"/>
              <a:gd name="T5" fmla="*/ 22 h 96"/>
              <a:gd name="T6" fmla="*/ 0 w 108"/>
              <a:gd name="T7" fmla="*/ 30 h 96"/>
              <a:gd name="T8" fmla="*/ 10 w 108"/>
              <a:gd name="T9" fmla="*/ 46 h 96"/>
              <a:gd name="T10" fmla="*/ 10 w 108"/>
              <a:gd name="T11" fmla="*/ 58 h 96"/>
              <a:gd name="T12" fmla="*/ 2 w 108"/>
              <a:gd name="T13" fmla="*/ 68 h 96"/>
              <a:gd name="T14" fmla="*/ 12 w 108"/>
              <a:gd name="T15" fmla="*/ 96 h 96"/>
              <a:gd name="T16" fmla="*/ 108 w 108"/>
              <a:gd name="T17" fmla="*/ 96 h 96"/>
              <a:gd name="T18" fmla="*/ 108 w 108"/>
              <a:gd name="T19" fmla="*/ 2 h 9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08"/>
              <a:gd name="T31" fmla="*/ 0 h 96"/>
              <a:gd name="T32" fmla="*/ 108 w 108"/>
              <a:gd name="T33" fmla="*/ 96 h 9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08" h="96">
                <a:moveTo>
                  <a:pt x="28" y="0"/>
                </a:moveTo>
                <a:lnTo>
                  <a:pt x="18" y="8"/>
                </a:lnTo>
                <a:lnTo>
                  <a:pt x="14" y="22"/>
                </a:lnTo>
                <a:lnTo>
                  <a:pt x="0" y="30"/>
                </a:lnTo>
                <a:lnTo>
                  <a:pt x="10" y="46"/>
                </a:lnTo>
                <a:lnTo>
                  <a:pt x="10" y="58"/>
                </a:lnTo>
                <a:lnTo>
                  <a:pt x="2" y="68"/>
                </a:lnTo>
                <a:lnTo>
                  <a:pt x="12" y="96"/>
                </a:lnTo>
                <a:lnTo>
                  <a:pt x="108" y="96"/>
                </a:lnTo>
                <a:lnTo>
                  <a:pt x="108" y="2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07" name="Freeform 37" descr="Dashed horizontal"/>
          <p:cNvSpPr>
            <a:spLocks noChangeAspect="1"/>
          </p:cNvSpPr>
          <p:nvPr/>
        </p:nvSpPr>
        <p:spPr bwMode="auto">
          <a:xfrm>
            <a:off x="4075015" y="4976159"/>
            <a:ext cx="97234" cy="498319"/>
          </a:xfrm>
          <a:custGeom>
            <a:avLst/>
            <a:gdLst>
              <a:gd name="T0" fmla="*/ 0 w 84"/>
              <a:gd name="T1" fmla="*/ 0 h 410"/>
              <a:gd name="T2" fmla="*/ 0 w 84"/>
              <a:gd name="T3" fmla="*/ 16 h 410"/>
              <a:gd name="T4" fmla="*/ 11 w 84"/>
              <a:gd name="T5" fmla="*/ 30 h 410"/>
              <a:gd name="T6" fmla="*/ 11 w 84"/>
              <a:gd name="T7" fmla="*/ 44 h 410"/>
              <a:gd name="T8" fmla="*/ 6 w 84"/>
              <a:gd name="T9" fmla="*/ 70 h 410"/>
              <a:gd name="T10" fmla="*/ 11 w 84"/>
              <a:gd name="T11" fmla="*/ 98 h 410"/>
              <a:gd name="T12" fmla="*/ 11 w 84"/>
              <a:gd name="T13" fmla="*/ 116 h 410"/>
              <a:gd name="T14" fmla="*/ 10 w 84"/>
              <a:gd name="T15" fmla="*/ 130 h 410"/>
              <a:gd name="T16" fmla="*/ 15 w 84"/>
              <a:gd name="T17" fmla="*/ 158 h 410"/>
              <a:gd name="T18" fmla="*/ 10 w 84"/>
              <a:gd name="T19" fmla="*/ 174 h 410"/>
              <a:gd name="T20" fmla="*/ 15 w 84"/>
              <a:gd name="T21" fmla="*/ 198 h 410"/>
              <a:gd name="T22" fmla="*/ 13 w 84"/>
              <a:gd name="T23" fmla="*/ 232 h 410"/>
              <a:gd name="T24" fmla="*/ 13 w 84"/>
              <a:gd name="T25" fmla="*/ 258 h 410"/>
              <a:gd name="T26" fmla="*/ 13 w 84"/>
              <a:gd name="T27" fmla="*/ 278 h 410"/>
              <a:gd name="T28" fmla="*/ 19 w 84"/>
              <a:gd name="T29" fmla="*/ 310 h 410"/>
              <a:gd name="T30" fmla="*/ 10 w 84"/>
              <a:gd name="T31" fmla="*/ 322 h 410"/>
              <a:gd name="T32" fmla="*/ 15 w 84"/>
              <a:gd name="T33" fmla="*/ 380 h 410"/>
              <a:gd name="T34" fmla="*/ 25 w 84"/>
              <a:gd name="T35" fmla="*/ 410 h 410"/>
              <a:gd name="T36" fmla="*/ 72 w 84"/>
              <a:gd name="T37" fmla="*/ 410 h 410"/>
              <a:gd name="T38" fmla="*/ 72 w 84"/>
              <a:gd name="T39" fmla="*/ 0 h 41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84"/>
              <a:gd name="T61" fmla="*/ 0 h 410"/>
              <a:gd name="T62" fmla="*/ 84 w 84"/>
              <a:gd name="T63" fmla="*/ 410 h 41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84" h="410">
                <a:moveTo>
                  <a:pt x="0" y="0"/>
                </a:moveTo>
                <a:lnTo>
                  <a:pt x="0" y="16"/>
                </a:lnTo>
                <a:lnTo>
                  <a:pt x="14" y="30"/>
                </a:lnTo>
                <a:lnTo>
                  <a:pt x="14" y="44"/>
                </a:lnTo>
                <a:lnTo>
                  <a:pt x="6" y="70"/>
                </a:lnTo>
                <a:lnTo>
                  <a:pt x="14" y="98"/>
                </a:lnTo>
                <a:lnTo>
                  <a:pt x="14" y="116"/>
                </a:lnTo>
                <a:lnTo>
                  <a:pt x="10" y="130"/>
                </a:lnTo>
                <a:lnTo>
                  <a:pt x="18" y="158"/>
                </a:lnTo>
                <a:lnTo>
                  <a:pt x="10" y="174"/>
                </a:lnTo>
                <a:lnTo>
                  <a:pt x="18" y="198"/>
                </a:lnTo>
                <a:lnTo>
                  <a:pt x="16" y="232"/>
                </a:lnTo>
                <a:lnTo>
                  <a:pt x="16" y="258"/>
                </a:lnTo>
                <a:lnTo>
                  <a:pt x="16" y="278"/>
                </a:lnTo>
                <a:lnTo>
                  <a:pt x="22" y="310"/>
                </a:lnTo>
                <a:lnTo>
                  <a:pt x="10" y="322"/>
                </a:lnTo>
                <a:lnTo>
                  <a:pt x="18" y="380"/>
                </a:lnTo>
                <a:lnTo>
                  <a:pt x="28" y="410"/>
                </a:lnTo>
                <a:lnTo>
                  <a:pt x="84" y="410"/>
                </a:lnTo>
                <a:lnTo>
                  <a:pt x="84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08" name="Freeform 38" descr="20%"/>
          <p:cNvSpPr>
            <a:spLocks noChangeAspect="1"/>
          </p:cNvSpPr>
          <p:nvPr/>
        </p:nvSpPr>
        <p:spPr bwMode="auto">
          <a:xfrm>
            <a:off x="4082307" y="5472047"/>
            <a:ext cx="89942" cy="55909"/>
          </a:xfrm>
          <a:custGeom>
            <a:avLst/>
            <a:gdLst>
              <a:gd name="T0" fmla="*/ 18 w 74"/>
              <a:gd name="T1" fmla="*/ 0 h 46"/>
              <a:gd name="T2" fmla="*/ 0 w 74"/>
              <a:gd name="T3" fmla="*/ 6 h 46"/>
              <a:gd name="T4" fmla="*/ 2 w 74"/>
              <a:gd name="T5" fmla="*/ 32 h 46"/>
              <a:gd name="T6" fmla="*/ 2 w 74"/>
              <a:gd name="T7" fmla="*/ 46 h 46"/>
              <a:gd name="T8" fmla="*/ 74 w 74"/>
              <a:gd name="T9" fmla="*/ 46 h 46"/>
              <a:gd name="T10" fmla="*/ 74 w 74"/>
              <a:gd name="T11" fmla="*/ 2 h 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4"/>
              <a:gd name="T19" fmla="*/ 0 h 46"/>
              <a:gd name="T20" fmla="*/ 74 w 74"/>
              <a:gd name="T21" fmla="*/ 46 h 4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4" h="46">
                <a:moveTo>
                  <a:pt x="18" y="0"/>
                </a:moveTo>
                <a:lnTo>
                  <a:pt x="0" y="6"/>
                </a:lnTo>
                <a:lnTo>
                  <a:pt x="2" y="32"/>
                </a:lnTo>
                <a:lnTo>
                  <a:pt x="2" y="46"/>
                </a:lnTo>
                <a:lnTo>
                  <a:pt x="74" y="46"/>
                </a:lnTo>
                <a:lnTo>
                  <a:pt x="74" y="2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09" name="Freeform 39" descr="Dashed horizontal"/>
          <p:cNvSpPr>
            <a:spLocks noChangeAspect="1"/>
          </p:cNvSpPr>
          <p:nvPr/>
        </p:nvSpPr>
        <p:spPr bwMode="auto">
          <a:xfrm>
            <a:off x="4087169" y="5527956"/>
            <a:ext cx="85080" cy="155573"/>
          </a:xfrm>
          <a:custGeom>
            <a:avLst/>
            <a:gdLst>
              <a:gd name="T0" fmla="*/ 0 w 70"/>
              <a:gd name="T1" fmla="*/ 4 h 128"/>
              <a:gd name="T2" fmla="*/ 14 w 70"/>
              <a:gd name="T3" fmla="*/ 12 h 128"/>
              <a:gd name="T4" fmla="*/ 10 w 70"/>
              <a:gd name="T5" fmla="*/ 28 h 128"/>
              <a:gd name="T6" fmla="*/ 20 w 70"/>
              <a:gd name="T7" fmla="*/ 42 h 128"/>
              <a:gd name="T8" fmla="*/ 18 w 70"/>
              <a:gd name="T9" fmla="*/ 68 h 128"/>
              <a:gd name="T10" fmla="*/ 16 w 70"/>
              <a:gd name="T11" fmla="*/ 102 h 128"/>
              <a:gd name="T12" fmla="*/ 16 w 70"/>
              <a:gd name="T13" fmla="*/ 128 h 128"/>
              <a:gd name="T14" fmla="*/ 70 w 70"/>
              <a:gd name="T15" fmla="*/ 128 h 128"/>
              <a:gd name="T16" fmla="*/ 70 w 70"/>
              <a:gd name="T17" fmla="*/ 0 h 12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70"/>
              <a:gd name="T28" fmla="*/ 0 h 128"/>
              <a:gd name="T29" fmla="*/ 70 w 70"/>
              <a:gd name="T30" fmla="*/ 128 h 12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70" h="128">
                <a:moveTo>
                  <a:pt x="0" y="4"/>
                </a:moveTo>
                <a:lnTo>
                  <a:pt x="14" y="12"/>
                </a:lnTo>
                <a:lnTo>
                  <a:pt x="10" y="28"/>
                </a:lnTo>
                <a:lnTo>
                  <a:pt x="20" y="42"/>
                </a:lnTo>
                <a:lnTo>
                  <a:pt x="18" y="68"/>
                </a:lnTo>
                <a:lnTo>
                  <a:pt x="16" y="102"/>
                </a:lnTo>
                <a:lnTo>
                  <a:pt x="16" y="128"/>
                </a:lnTo>
                <a:lnTo>
                  <a:pt x="70" y="128"/>
                </a:lnTo>
                <a:lnTo>
                  <a:pt x="70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10" name="Freeform 40" descr="20%"/>
          <p:cNvSpPr>
            <a:spLocks noChangeAspect="1"/>
          </p:cNvSpPr>
          <p:nvPr/>
        </p:nvSpPr>
        <p:spPr bwMode="auto">
          <a:xfrm>
            <a:off x="2864447" y="4139956"/>
            <a:ext cx="223639" cy="213912"/>
          </a:xfrm>
          <a:custGeom>
            <a:avLst/>
            <a:gdLst>
              <a:gd name="T0" fmla="*/ 32 w 184"/>
              <a:gd name="T1" fmla="*/ 0 h 176"/>
              <a:gd name="T2" fmla="*/ 0 w 184"/>
              <a:gd name="T3" fmla="*/ 20 h 176"/>
              <a:gd name="T4" fmla="*/ 0 w 184"/>
              <a:gd name="T5" fmla="*/ 56 h 176"/>
              <a:gd name="T6" fmla="*/ 24 w 184"/>
              <a:gd name="T7" fmla="*/ 104 h 176"/>
              <a:gd name="T8" fmla="*/ 52 w 184"/>
              <a:gd name="T9" fmla="*/ 96 h 176"/>
              <a:gd name="T10" fmla="*/ 56 w 184"/>
              <a:gd name="T11" fmla="*/ 144 h 176"/>
              <a:gd name="T12" fmla="*/ 76 w 184"/>
              <a:gd name="T13" fmla="*/ 172 h 176"/>
              <a:gd name="T14" fmla="*/ 184 w 184"/>
              <a:gd name="T15" fmla="*/ 176 h 176"/>
              <a:gd name="T16" fmla="*/ 184 w 184"/>
              <a:gd name="T17" fmla="*/ 4 h 17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84"/>
              <a:gd name="T28" fmla="*/ 0 h 176"/>
              <a:gd name="T29" fmla="*/ 184 w 184"/>
              <a:gd name="T30" fmla="*/ 176 h 17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84" h="176">
                <a:moveTo>
                  <a:pt x="32" y="0"/>
                </a:moveTo>
                <a:lnTo>
                  <a:pt x="0" y="20"/>
                </a:lnTo>
                <a:lnTo>
                  <a:pt x="0" y="56"/>
                </a:lnTo>
                <a:lnTo>
                  <a:pt x="24" y="104"/>
                </a:lnTo>
                <a:lnTo>
                  <a:pt x="52" y="96"/>
                </a:lnTo>
                <a:lnTo>
                  <a:pt x="56" y="144"/>
                </a:lnTo>
                <a:lnTo>
                  <a:pt x="76" y="172"/>
                </a:lnTo>
                <a:lnTo>
                  <a:pt x="184" y="176"/>
                </a:lnTo>
                <a:lnTo>
                  <a:pt x="184" y="4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11" name="Freeform 41" descr="Dashed horizontal"/>
          <p:cNvSpPr>
            <a:spLocks noChangeAspect="1"/>
          </p:cNvSpPr>
          <p:nvPr/>
        </p:nvSpPr>
        <p:spPr bwMode="auto">
          <a:xfrm>
            <a:off x="2961681" y="4349007"/>
            <a:ext cx="126405" cy="223636"/>
          </a:xfrm>
          <a:custGeom>
            <a:avLst/>
            <a:gdLst>
              <a:gd name="T0" fmla="*/ 4 w 104"/>
              <a:gd name="T1" fmla="*/ 12 h 188"/>
              <a:gd name="T2" fmla="*/ 12 w 104"/>
              <a:gd name="T3" fmla="*/ 53 h 188"/>
              <a:gd name="T4" fmla="*/ 20 w 104"/>
              <a:gd name="T5" fmla="*/ 94 h 188"/>
              <a:gd name="T6" fmla="*/ 8 w 104"/>
              <a:gd name="T7" fmla="*/ 135 h 188"/>
              <a:gd name="T8" fmla="*/ 0 w 104"/>
              <a:gd name="T9" fmla="*/ 176 h 188"/>
              <a:gd name="T10" fmla="*/ 104 w 104"/>
              <a:gd name="T11" fmla="*/ 176 h 188"/>
              <a:gd name="T12" fmla="*/ 104 w 104"/>
              <a:gd name="T13" fmla="*/ 0 h 18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4"/>
              <a:gd name="T22" fmla="*/ 0 h 188"/>
              <a:gd name="T23" fmla="*/ 104 w 104"/>
              <a:gd name="T24" fmla="*/ 188 h 18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4" h="188">
                <a:moveTo>
                  <a:pt x="4" y="12"/>
                </a:moveTo>
                <a:lnTo>
                  <a:pt x="12" y="56"/>
                </a:lnTo>
                <a:lnTo>
                  <a:pt x="20" y="100"/>
                </a:lnTo>
                <a:lnTo>
                  <a:pt x="8" y="144"/>
                </a:lnTo>
                <a:lnTo>
                  <a:pt x="0" y="188"/>
                </a:lnTo>
                <a:lnTo>
                  <a:pt x="104" y="188"/>
                </a:lnTo>
                <a:lnTo>
                  <a:pt x="104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12" name="Freeform 42" descr="20%"/>
          <p:cNvSpPr>
            <a:spLocks noChangeAspect="1"/>
          </p:cNvSpPr>
          <p:nvPr/>
        </p:nvSpPr>
        <p:spPr bwMode="auto">
          <a:xfrm>
            <a:off x="2966543" y="5367521"/>
            <a:ext cx="119112" cy="55909"/>
          </a:xfrm>
          <a:custGeom>
            <a:avLst/>
            <a:gdLst>
              <a:gd name="T0" fmla="*/ 14 w 98"/>
              <a:gd name="T1" fmla="*/ 0 h 46"/>
              <a:gd name="T2" fmla="*/ 0 w 98"/>
              <a:gd name="T3" fmla="*/ 0 h 46"/>
              <a:gd name="T4" fmla="*/ 0 w 98"/>
              <a:gd name="T5" fmla="*/ 16 h 46"/>
              <a:gd name="T6" fmla="*/ 6 w 98"/>
              <a:gd name="T7" fmla="*/ 26 h 46"/>
              <a:gd name="T8" fmla="*/ 6 w 98"/>
              <a:gd name="T9" fmla="*/ 46 h 46"/>
              <a:gd name="T10" fmla="*/ 98 w 98"/>
              <a:gd name="T11" fmla="*/ 46 h 46"/>
              <a:gd name="T12" fmla="*/ 98 w 98"/>
              <a:gd name="T13" fmla="*/ 2 h 4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8"/>
              <a:gd name="T22" fmla="*/ 0 h 46"/>
              <a:gd name="T23" fmla="*/ 98 w 98"/>
              <a:gd name="T24" fmla="*/ 46 h 4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8" h="46">
                <a:moveTo>
                  <a:pt x="14" y="0"/>
                </a:moveTo>
                <a:lnTo>
                  <a:pt x="0" y="0"/>
                </a:lnTo>
                <a:lnTo>
                  <a:pt x="0" y="16"/>
                </a:lnTo>
                <a:lnTo>
                  <a:pt x="6" y="26"/>
                </a:lnTo>
                <a:lnTo>
                  <a:pt x="6" y="46"/>
                </a:lnTo>
                <a:lnTo>
                  <a:pt x="98" y="46"/>
                </a:lnTo>
                <a:lnTo>
                  <a:pt x="98" y="2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13" name="Freeform 43" descr="20%"/>
          <p:cNvSpPr>
            <a:spLocks noChangeAspect="1"/>
          </p:cNvSpPr>
          <p:nvPr/>
        </p:nvSpPr>
        <p:spPr bwMode="auto">
          <a:xfrm>
            <a:off x="2983559" y="5423430"/>
            <a:ext cx="99665" cy="257667"/>
          </a:xfrm>
          <a:custGeom>
            <a:avLst/>
            <a:gdLst>
              <a:gd name="T0" fmla="*/ 0 w 82"/>
              <a:gd name="T1" fmla="*/ 0 h 212"/>
              <a:gd name="T2" fmla="*/ 12 w 82"/>
              <a:gd name="T3" fmla="*/ 24 h 212"/>
              <a:gd name="T4" fmla="*/ 12 w 82"/>
              <a:gd name="T5" fmla="*/ 48 h 212"/>
              <a:gd name="T6" fmla="*/ 6 w 82"/>
              <a:gd name="T7" fmla="*/ 88 h 212"/>
              <a:gd name="T8" fmla="*/ 14 w 82"/>
              <a:gd name="T9" fmla="*/ 104 h 212"/>
              <a:gd name="T10" fmla="*/ 14 w 82"/>
              <a:gd name="T11" fmla="*/ 128 h 212"/>
              <a:gd name="T12" fmla="*/ 14 w 82"/>
              <a:gd name="T13" fmla="*/ 166 h 212"/>
              <a:gd name="T14" fmla="*/ 12 w 82"/>
              <a:gd name="T15" fmla="*/ 198 h 212"/>
              <a:gd name="T16" fmla="*/ 20 w 82"/>
              <a:gd name="T17" fmla="*/ 212 h 212"/>
              <a:gd name="T18" fmla="*/ 82 w 82"/>
              <a:gd name="T19" fmla="*/ 212 h 212"/>
              <a:gd name="T20" fmla="*/ 82 w 82"/>
              <a:gd name="T21" fmla="*/ 0 h 21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82"/>
              <a:gd name="T34" fmla="*/ 0 h 212"/>
              <a:gd name="T35" fmla="*/ 82 w 82"/>
              <a:gd name="T36" fmla="*/ 212 h 21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82" h="212">
                <a:moveTo>
                  <a:pt x="0" y="0"/>
                </a:moveTo>
                <a:lnTo>
                  <a:pt x="12" y="24"/>
                </a:lnTo>
                <a:lnTo>
                  <a:pt x="12" y="48"/>
                </a:lnTo>
                <a:lnTo>
                  <a:pt x="6" y="88"/>
                </a:lnTo>
                <a:lnTo>
                  <a:pt x="14" y="104"/>
                </a:lnTo>
                <a:lnTo>
                  <a:pt x="14" y="128"/>
                </a:lnTo>
                <a:lnTo>
                  <a:pt x="14" y="166"/>
                </a:lnTo>
                <a:lnTo>
                  <a:pt x="12" y="198"/>
                </a:lnTo>
                <a:lnTo>
                  <a:pt x="20" y="212"/>
                </a:lnTo>
                <a:lnTo>
                  <a:pt x="82" y="212"/>
                </a:lnTo>
                <a:lnTo>
                  <a:pt x="82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14" name="Freeform 44" descr="20%"/>
          <p:cNvSpPr>
            <a:spLocks noChangeAspect="1"/>
          </p:cNvSpPr>
          <p:nvPr/>
        </p:nvSpPr>
        <p:spPr bwMode="auto">
          <a:xfrm>
            <a:off x="6632279" y="3822733"/>
            <a:ext cx="156790" cy="164081"/>
          </a:xfrm>
          <a:custGeom>
            <a:avLst/>
            <a:gdLst>
              <a:gd name="T0" fmla="*/ 24 w 129"/>
              <a:gd name="T1" fmla="*/ 0 h 135"/>
              <a:gd name="T2" fmla="*/ 0 w 129"/>
              <a:gd name="T3" fmla="*/ 12 h 135"/>
              <a:gd name="T4" fmla="*/ 3 w 129"/>
              <a:gd name="T5" fmla="*/ 36 h 135"/>
              <a:gd name="T6" fmla="*/ 3 w 129"/>
              <a:gd name="T7" fmla="*/ 63 h 135"/>
              <a:gd name="T8" fmla="*/ 24 w 129"/>
              <a:gd name="T9" fmla="*/ 75 h 135"/>
              <a:gd name="T10" fmla="*/ 27 w 129"/>
              <a:gd name="T11" fmla="*/ 93 h 135"/>
              <a:gd name="T12" fmla="*/ 24 w 129"/>
              <a:gd name="T13" fmla="*/ 111 h 135"/>
              <a:gd name="T14" fmla="*/ 42 w 129"/>
              <a:gd name="T15" fmla="*/ 129 h 135"/>
              <a:gd name="T16" fmla="*/ 129 w 129"/>
              <a:gd name="T17" fmla="*/ 135 h 135"/>
              <a:gd name="T18" fmla="*/ 129 w 129"/>
              <a:gd name="T19" fmla="*/ 3 h 13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9"/>
              <a:gd name="T31" fmla="*/ 0 h 135"/>
              <a:gd name="T32" fmla="*/ 129 w 129"/>
              <a:gd name="T33" fmla="*/ 135 h 13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9" h="135">
                <a:moveTo>
                  <a:pt x="24" y="0"/>
                </a:moveTo>
                <a:lnTo>
                  <a:pt x="0" y="12"/>
                </a:lnTo>
                <a:lnTo>
                  <a:pt x="3" y="36"/>
                </a:lnTo>
                <a:lnTo>
                  <a:pt x="3" y="63"/>
                </a:lnTo>
                <a:lnTo>
                  <a:pt x="24" y="75"/>
                </a:lnTo>
                <a:lnTo>
                  <a:pt x="27" y="93"/>
                </a:lnTo>
                <a:lnTo>
                  <a:pt x="24" y="111"/>
                </a:lnTo>
                <a:lnTo>
                  <a:pt x="42" y="129"/>
                </a:lnTo>
                <a:lnTo>
                  <a:pt x="129" y="135"/>
                </a:lnTo>
                <a:lnTo>
                  <a:pt x="129" y="3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15" name="Freeform 45" descr="20%"/>
          <p:cNvSpPr>
            <a:spLocks noChangeAspect="1"/>
          </p:cNvSpPr>
          <p:nvPr/>
        </p:nvSpPr>
        <p:spPr bwMode="auto">
          <a:xfrm>
            <a:off x="5071667" y="3640422"/>
            <a:ext cx="255240" cy="412025"/>
          </a:xfrm>
          <a:custGeom>
            <a:avLst/>
            <a:gdLst>
              <a:gd name="T0" fmla="*/ 105 w 210"/>
              <a:gd name="T1" fmla="*/ 0 h 339"/>
              <a:gd name="T2" fmla="*/ 57 w 210"/>
              <a:gd name="T3" fmla="*/ 3 h 339"/>
              <a:gd name="T4" fmla="*/ 3 w 210"/>
              <a:gd name="T5" fmla="*/ 18 h 339"/>
              <a:gd name="T6" fmla="*/ 0 w 210"/>
              <a:gd name="T7" fmla="*/ 42 h 339"/>
              <a:gd name="T8" fmla="*/ 18 w 210"/>
              <a:gd name="T9" fmla="*/ 57 h 339"/>
              <a:gd name="T10" fmla="*/ 51 w 210"/>
              <a:gd name="T11" fmla="*/ 63 h 339"/>
              <a:gd name="T12" fmla="*/ 84 w 210"/>
              <a:gd name="T13" fmla="*/ 78 h 339"/>
              <a:gd name="T14" fmla="*/ 66 w 210"/>
              <a:gd name="T15" fmla="*/ 102 h 339"/>
              <a:gd name="T16" fmla="*/ 51 w 210"/>
              <a:gd name="T17" fmla="*/ 117 h 339"/>
              <a:gd name="T18" fmla="*/ 36 w 210"/>
              <a:gd name="T19" fmla="*/ 129 h 339"/>
              <a:gd name="T20" fmla="*/ 66 w 210"/>
              <a:gd name="T21" fmla="*/ 165 h 339"/>
              <a:gd name="T22" fmla="*/ 27 w 210"/>
              <a:gd name="T23" fmla="*/ 165 h 339"/>
              <a:gd name="T24" fmla="*/ 24 w 210"/>
              <a:gd name="T25" fmla="*/ 195 h 339"/>
              <a:gd name="T26" fmla="*/ 24 w 210"/>
              <a:gd name="T27" fmla="*/ 219 h 339"/>
              <a:gd name="T28" fmla="*/ 33 w 210"/>
              <a:gd name="T29" fmla="*/ 237 h 339"/>
              <a:gd name="T30" fmla="*/ 42 w 210"/>
              <a:gd name="T31" fmla="*/ 264 h 339"/>
              <a:gd name="T32" fmla="*/ 9 w 210"/>
              <a:gd name="T33" fmla="*/ 264 h 339"/>
              <a:gd name="T34" fmla="*/ 24 w 210"/>
              <a:gd name="T35" fmla="*/ 285 h 339"/>
              <a:gd name="T36" fmla="*/ 30 w 210"/>
              <a:gd name="T37" fmla="*/ 315 h 339"/>
              <a:gd name="T38" fmla="*/ 27 w 210"/>
              <a:gd name="T39" fmla="*/ 339 h 339"/>
              <a:gd name="T40" fmla="*/ 210 w 210"/>
              <a:gd name="T41" fmla="*/ 339 h 339"/>
              <a:gd name="T42" fmla="*/ 210 w 210"/>
              <a:gd name="T43" fmla="*/ 0 h 33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210"/>
              <a:gd name="T67" fmla="*/ 0 h 339"/>
              <a:gd name="T68" fmla="*/ 210 w 210"/>
              <a:gd name="T69" fmla="*/ 339 h 339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210" h="339">
                <a:moveTo>
                  <a:pt x="105" y="0"/>
                </a:moveTo>
                <a:lnTo>
                  <a:pt x="57" y="3"/>
                </a:lnTo>
                <a:lnTo>
                  <a:pt x="3" y="18"/>
                </a:lnTo>
                <a:lnTo>
                  <a:pt x="0" y="42"/>
                </a:lnTo>
                <a:lnTo>
                  <a:pt x="18" y="57"/>
                </a:lnTo>
                <a:lnTo>
                  <a:pt x="51" y="63"/>
                </a:lnTo>
                <a:lnTo>
                  <a:pt x="84" y="78"/>
                </a:lnTo>
                <a:lnTo>
                  <a:pt x="66" y="102"/>
                </a:lnTo>
                <a:lnTo>
                  <a:pt x="51" y="117"/>
                </a:lnTo>
                <a:lnTo>
                  <a:pt x="36" y="129"/>
                </a:lnTo>
                <a:lnTo>
                  <a:pt x="66" y="165"/>
                </a:lnTo>
                <a:lnTo>
                  <a:pt x="27" y="165"/>
                </a:lnTo>
                <a:lnTo>
                  <a:pt x="24" y="195"/>
                </a:lnTo>
                <a:lnTo>
                  <a:pt x="24" y="219"/>
                </a:lnTo>
                <a:lnTo>
                  <a:pt x="33" y="237"/>
                </a:lnTo>
                <a:lnTo>
                  <a:pt x="42" y="264"/>
                </a:lnTo>
                <a:lnTo>
                  <a:pt x="9" y="264"/>
                </a:lnTo>
                <a:lnTo>
                  <a:pt x="24" y="285"/>
                </a:lnTo>
                <a:lnTo>
                  <a:pt x="30" y="315"/>
                </a:lnTo>
                <a:lnTo>
                  <a:pt x="27" y="339"/>
                </a:lnTo>
                <a:lnTo>
                  <a:pt x="210" y="339"/>
                </a:lnTo>
                <a:lnTo>
                  <a:pt x="210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16" name="Freeform 46" descr="Dashed horizontal"/>
          <p:cNvSpPr>
            <a:spLocks noChangeAspect="1"/>
          </p:cNvSpPr>
          <p:nvPr/>
        </p:nvSpPr>
        <p:spPr bwMode="auto">
          <a:xfrm>
            <a:off x="5155532" y="4045154"/>
            <a:ext cx="171376" cy="116680"/>
          </a:xfrm>
          <a:custGeom>
            <a:avLst/>
            <a:gdLst>
              <a:gd name="T0" fmla="*/ 0 w 141"/>
              <a:gd name="T1" fmla="*/ 0 h 96"/>
              <a:gd name="T2" fmla="*/ 3 w 141"/>
              <a:gd name="T3" fmla="*/ 24 h 96"/>
              <a:gd name="T4" fmla="*/ 24 w 141"/>
              <a:gd name="T5" fmla="*/ 42 h 96"/>
              <a:gd name="T6" fmla="*/ 51 w 141"/>
              <a:gd name="T7" fmla="*/ 66 h 96"/>
              <a:gd name="T8" fmla="*/ 48 w 141"/>
              <a:gd name="T9" fmla="*/ 96 h 96"/>
              <a:gd name="T10" fmla="*/ 141 w 141"/>
              <a:gd name="T11" fmla="*/ 96 h 96"/>
              <a:gd name="T12" fmla="*/ 141 w 141"/>
              <a:gd name="T13" fmla="*/ 6 h 9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1"/>
              <a:gd name="T22" fmla="*/ 0 h 96"/>
              <a:gd name="T23" fmla="*/ 141 w 141"/>
              <a:gd name="T24" fmla="*/ 96 h 9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1" h="96">
                <a:moveTo>
                  <a:pt x="0" y="0"/>
                </a:moveTo>
                <a:lnTo>
                  <a:pt x="3" y="24"/>
                </a:lnTo>
                <a:lnTo>
                  <a:pt x="24" y="42"/>
                </a:lnTo>
                <a:lnTo>
                  <a:pt x="51" y="66"/>
                </a:lnTo>
                <a:lnTo>
                  <a:pt x="48" y="96"/>
                </a:lnTo>
                <a:lnTo>
                  <a:pt x="141" y="96"/>
                </a:lnTo>
                <a:lnTo>
                  <a:pt x="141" y="6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17" name="Freeform 47" descr="20%"/>
          <p:cNvSpPr>
            <a:spLocks noChangeAspect="1"/>
          </p:cNvSpPr>
          <p:nvPr/>
        </p:nvSpPr>
        <p:spPr bwMode="auto">
          <a:xfrm>
            <a:off x="5111776" y="4158187"/>
            <a:ext cx="215131" cy="102095"/>
          </a:xfrm>
          <a:custGeom>
            <a:avLst/>
            <a:gdLst>
              <a:gd name="T0" fmla="*/ 78 w 177"/>
              <a:gd name="T1" fmla="*/ 0 h 84"/>
              <a:gd name="T2" fmla="*/ 42 w 177"/>
              <a:gd name="T3" fmla="*/ 6 h 84"/>
              <a:gd name="T4" fmla="*/ 0 w 177"/>
              <a:gd name="T5" fmla="*/ 36 h 84"/>
              <a:gd name="T6" fmla="*/ 54 w 177"/>
              <a:gd name="T7" fmla="*/ 48 h 84"/>
              <a:gd name="T8" fmla="*/ 45 w 177"/>
              <a:gd name="T9" fmla="*/ 84 h 84"/>
              <a:gd name="T10" fmla="*/ 177 w 177"/>
              <a:gd name="T11" fmla="*/ 84 h 84"/>
              <a:gd name="T12" fmla="*/ 177 w 177"/>
              <a:gd name="T13" fmla="*/ 3 h 8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7"/>
              <a:gd name="T22" fmla="*/ 0 h 84"/>
              <a:gd name="T23" fmla="*/ 177 w 177"/>
              <a:gd name="T24" fmla="*/ 84 h 8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7" h="84">
                <a:moveTo>
                  <a:pt x="78" y="0"/>
                </a:moveTo>
                <a:lnTo>
                  <a:pt x="42" y="6"/>
                </a:lnTo>
                <a:lnTo>
                  <a:pt x="0" y="36"/>
                </a:lnTo>
                <a:lnTo>
                  <a:pt x="54" y="48"/>
                </a:lnTo>
                <a:lnTo>
                  <a:pt x="45" y="84"/>
                </a:lnTo>
                <a:lnTo>
                  <a:pt x="177" y="84"/>
                </a:lnTo>
                <a:lnTo>
                  <a:pt x="177" y="3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18" name="Freeform 48" descr="Dashed horizontal"/>
          <p:cNvSpPr>
            <a:spLocks noChangeAspect="1"/>
          </p:cNvSpPr>
          <p:nvPr/>
        </p:nvSpPr>
        <p:spPr bwMode="auto">
          <a:xfrm>
            <a:off x="5195641" y="4256635"/>
            <a:ext cx="131266" cy="65632"/>
          </a:xfrm>
          <a:custGeom>
            <a:avLst/>
            <a:gdLst>
              <a:gd name="T0" fmla="*/ 0 w 108"/>
              <a:gd name="T1" fmla="*/ 0 h 54"/>
              <a:gd name="T2" fmla="*/ 3 w 108"/>
              <a:gd name="T3" fmla="*/ 30 h 54"/>
              <a:gd name="T4" fmla="*/ 12 w 108"/>
              <a:gd name="T5" fmla="*/ 54 h 54"/>
              <a:gd name="T6" fmla="*/ 105 w 108"/>
              <a:gd name="T7" fmla="*/ 54 h 54"/>
              <a:gd name="T8" fmla="*/ 108 w 108"/>
              <a:gd name="T9" fmla="*/ 0 h 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8"/>
              <a:gd name="T16" fmla="*/ 0 h 54"/>
              <a:gd name="T17" fmla="*/ 108 w 108"/>
              <a:gd name="T18" fmla="*/ 54 h 5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8" h="54">
                <a:moveTo>
                  <a:pt x="0" y="0"/>
                </a:moveTo>
                <a:lnTo>
                  <a:pt x="3" y="30"/>
                </a:lnTo>
                <a:lnTo>
                  <a:pt x="12" y="54"/>
                </a:lnTo>
                <a:lnTo>
                  <a:pt x="105" y="54"/>
                </a:lnTo>
                <a:lnTo>
                  <a:pt x="108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19" name="Freeform 49" descr="20%"/>
          <p:cNvSpPr>
            <a:spLocks noChangeAspect="1"/>
          </p:cNvSpPr>
          <p:nvPr/>
        </p:nvSpPr>
        <p:spPr bwMode="auto">
          <a:xfrm>
            <a:off x="5104484" y="4318621"/>
            <a:ext cx="222424" cy="116680"/>
          </a:xfrm>
          <a:custGeom>
            <a:avLst/>
            <a:gdLst>
              <a:gd name="T0" fmla="*/ 69 w 183"/>
              <a:gd name="T1" fmla="*/ 0 h 105"/>
              <a:gd name="T2" fmla="*/ 39 w 183"/>
              <a:gd name="T3" fmla="*/ 5 h 105"/>
              <a:gd name="T4" fmla="*/ 0 w 183"/>
              <a:gd name="T5" fmla="*/ 16 h 105"/>
              <a:gd name="T6" fmla="*/ 27 w 183"/>
              <a:gd name="T7" fmla="*/ 34 h 105"/>
              <a:gd name="T8" fmla="*/ 45 w 183"/>
              <a:gd name="T9" fmla="*/ 41 h 105"/>
              <a:gd name="T10" fmla="*/ 45 w 183"/>
              <a:gd name="T11" fmla="*/ 59 h 105"/>
              <a:gd name="T12" fmla="*/ 66 w 183"/>
              <a:gd name="T13" fmla="*/ 64 h 105"/>
              <a:gd name="T14" fmla="*/ 90 w 183"/>
              <a:gd name="T15" fmla="*/ 80 h 105"/>
              <a:gd name="T16" fmla="*/ 183 w 183"/>
              <a:gd name="T17" fmla="*/ 80 h 105"/>
              <a:gd name="T18" fmla="*/ 183 w 183"/>
              <a:gd name="T19" fmla="*/ 3 h 10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83"/>
              <a:gd name="T31" fmla="*/ 0 h 105"/>
              <a:gd name="T32" fmla="*/ 183 w 183"/>
              <a:gd name="T33" fmla="*/ 105 h 10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83" h="105">
                <a:moveTo>
                  <a:pt x="69" y="0"/>
                </a:moveTo>
                <a:lnTo>
                  <a:pt x="39" y="6"/>
                </a:lnTo>
                <a:lnTo>
                  <a:pt x="0" y="21"/>
                </a:lnTo>
                <a:lnTo>
                  <a:pt x="27" y="45"/>
                </a:lnTo>
                <a:lnTo>
                  <a:pt x="45" y="54"/>
                </a:lnTo>
                <a:lnTo>
                  <a:pt x="45" y="78"/>
                </a:lnTo>
                <a:lnTo>
                  <a:pt x="66" y="84"/>
                </a:lnTo>
                <a:lnTo>
                  <a:pt x="90" y="105"/>
                </a:lnTo>
                <a:lnTo>
                  <a:pt x="183" y="105"/>
                </a:lnTo>
                <a:lnTo>
                  <a:pt x="183" y="3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20" name="Freeform 50" descr="Dashed horizontal"/>
          <p:cNvSpPr>
            <a:spLocks noChangeAspect="1"/>
          </p:cNvSpPr>
          <p:nvPr/>
        </p:nvSpPr>
        <p:spPr bwMode="auto">
          <a:xfrm>
            <a:off x="5234535" y="4431655"/>
            <a:ext cx="94804" cy="390147"/>
          </a:xfrm>
          <a:custGeom>
            <a:avLst/>
            <a:gdLst>
              <a:gd name="T0" fmla="*/ 0 w 78"/>
              <a:gd name="T1" fmla="*/ 3 h 321"/>
              <a:gd name="T2" fmla="*/ 6 w 78"/>
              <a:gd name="T3" fmla="*/ 39 h 321"/>
              <a:gd name="T4" fmla="*/ 9 w 78"/>
              <a:gd name="T5" fmla="*/ 66 h 321"/>
              <a:gd name="T6" fmla="*/ 18 w 78"/>
              <a:gd name="T7" fmla="*/ 102 h 321"/>
              <a:gd name="T8" fmla="*/ 18 w 78"/>
              <a:gd name="T9" fmla="*/ 135 h 321"/>
              <a:gd name="T10" fmla="*/ 18 w 78"/>
              <a:gd name="T11" fmla="*/ 168 h 321"/>
              <a:gd name="T12" fmla="*/ 18 w 78"/>
              <a:gd name="T13" fmla="*/ 198 h 321"/>
              <a:gd name="T14" fmla="*/ 6 w 78"/>
              <a:gd name="T15" fmla="*/ 216 h 321"/>
              <a:gd name="T16" fmla="*/ 18 w 78"/>
              <a:gd name="T17" fmla="*/ 249 h 321"/>
              <a:gd name="T18" fmla="*/ 6 w 78"/>
              <a:gd name="T19" fmla="*/ 267 h 321"/>
              <a:gd name="T20" fmla="*/ 12 w 78"/>
              <a:gd name="T21" fmla="*/ 291 h 321"/>
              <a:gd name="T22" fmla="*/ 18 w 78"/>
              <a:gd name="T23" fmla="*/ 321 h 321"/>
              <a:gd name="T24" fmla="*/ 78 w 78"/>
              <a:gd name="T25" fmla="*/ 321 h 321"/>
              <a:gd name="T26" fmla="*/ 78 w 78"/>
              <a:gd name="T27" fmla="*/ 0 h 321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78"/>
              <a:gd name="T43" fmla="*/ 0 h 321"/>
              <a:gd name="T44" fmla="*/ 78 w 78"/>
              <a:gd name="T45" fmla="*/ 321 h 321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78" h="321">
                <a:moveTo>
                  <a:pt x="0" y="3"/>
                </a:moveTo>
                <a:lnTo>
                  <a:pt x="6" y="39"/>
                </a:lnTo>
                <a:lnTo>
                  <a:pt x="9" y="66"/>
                </a:lnTo>
                <a:lnTo>
                  <a:pt x="18" y="102"/>
                </a:lnTo>
                <a:lnTo>
                  <a:pt x="18" y="135"/>
                </a:lnTo>
                <a:lnTo>
                  <a:pt x="18" y="168"/>
                </a:lnTo>
                <a:lnTo>
                  <a:pt x="18" y="198"/>
                </a:lnTo>
                <a:lnTo>
                  <a:pt x="6" y="216"/>
                </a:lnTo>
                <a:lnTo>
                  <a:pt x="18" y="249"/>
                </a:lnTo>
                <a:lnTo>
                  <a:pt x="6" y="267"/>
                </a:lnTo>
                <a:lnTo>
                  <a:pt x="12" y="291"/>
                </a:lnTo>
                <a:lnTo>
                  <a:pt x="18" y="321"/>
                </a:lnTo>
                <a:lnTo>
                  <a:pt x="78" y="321"/>
                </a:lnTo>
                <a:lnTo>
                  <a:pt x="78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21" name="Freeform 51" descr="20%"/>
          <p:cNvSpPr>
            <a:spLocks noChangeAspect="1"/>
          </p:cNvSpPr>
          <p:nvPr/>
        </p:nvSpPr>
        <p:spPr bwMode="auto">
          <a:xfrm>
            <a:off x="5177410" y="4814509"/>
            <a:ext cx="149498" cy="65632"/>
          </a:xfrm>
          <a:custGeom>
            <a:avLst/>
            <a:gdLst>
              <a:gd name="T0" fmla="*/ 60 w 123"/>
              <a:gd name="T1" fmla="*/ 0 h 54"/>
              <a:gd name="T2" fmla="*/ 36 w 123"/>
              <a:gd name="T3" fmla="*/ 6 h 54"/>
              <a:gd name="T4" fmla="*/ 0 w 123"/>
              <a:gd name="T5" fmla="*/ 15 h 54"/>
              <a:gd name="T6" fmla="*/ 12 w 123"/>
              <a:gd name="T7" fmla="*/ 36 h 54"/>
              <a:gd name="T8" fmla="*/ 48 w 123"/>
              <a:gd name="T9" fmla="*/ 54 h 54"/>
              <a:gd name="T10" fmla="*/ 123 w 123"/>
              <a:gd name="T11" fmla="*/ 54 h 54"/>
              <a:gd name="T12" fmla="*/ 123 w 123"/>
              <a:gd name="T13" fmla="*/ 6 h 5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3"/>
              <a:gd name="T22" fmla="*/ 0 h 54"/>
              <a:gd name="T23" fmla="*/ 123 w 123"/>
              <a:gd name="T24" fmla="*/ 54 h 5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3" h="54">
                <a:moveTo>
                  <a:pt x="60" y="0"/>
                </a:moveTo>
                <a:lnTo>
                  <a:pt x="36" y="6"/>
                </a:lnTo>
                <a:lnTo>
                  <a:pt x="0" y="15"/>
                </a:lnTo>
                <a:lnTo>
                  <a:pt x="12" y="36"/>
                </a:lnTo>
                <a:lnTo>
                  <a:pt x="48" y="54"/>
                </a:lnTo>
                <a:lnTo>
                  <a:pt x="123" y="54"/>
                </a:lnTo>
                <a:lnTo>
                  <a:pt x="123" y="6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22" name="Freeform 52" descr="Dashed horizontal"/>
          <p:cNvSpPr>
            <a:spLocks noChangeAspect="1"/>
          </p:cNvSpPr>
          <p:nvPr/>
        </p:nvSpPr>
        <p:spPr bwMode="auto">
          <a:xfrm>
            <a:off x="5239396" y="4876495"/>
            <a:ext cx="87511" cy="805818"/>
          </a:xfrm>
          <a:custGeom>
            <a:avLst/>
            <a:gdLst>
              <a:gd name="T0" fmla="*/ 0 w 72"/>
              <a:gd name="T1" fmla="*/ 0 h 663"/>
              <a:gd name="T2" fmla="*/ 9 w 72"/>
              <a:gd name="T3" fmla="*/ 33 h 663"/>
              <a:gd name="T4" fmla="*/ 9 w 72"/>
              <a:gd name="T5" fmla="*/ 75 h 663"/>
              <a:gd name="T6" fmla="*/ 9 w 72"/>
              <a:gd name="T7" fmla="*/ 123 h 663"/>
              <a:gd name="T8" fmla="*/ 15 w 72"/>
              <a:gd name="T9" fmla="*/ 156 h 663"/>
              <a:gd name="T10" fmla="*/ 9 w 72"/>
              <a:gd name="T11" fmla="*/ 186 h 663"/>
              <a:gd name="T12" fmla="*/ 21 w 72"/>
              <a:gd name="T13" fmla="*/ 219 h 663"/>
              <a:gd name="T14" fmla="*/ 21 w 72"/>
              <a:gd name="T15" fmla="*/ 249 h 663"/>
              <a:gd name="T16" fmla="*/ 9 w 72"/>
              <a:gd name="T17" fmla="*/ 270 h 663"/>
              <a:gd name="T18" fmla="*/ 15 w 72"/>
              <a:gd name="T19" fmla="*/ 309 h 663"/>
              <a:gd name="T20" fmla="*/ 18 w 72"/>
              <a:gd name="T21" fmla="*/ 330 h 663"/>
              <a:gd name="T22" fmla="*/ 18 w 72"/>
              <a:gd name="T23" fmla="*/ 354 h 663"/>
              <a:gd name="T24" fmla="*/ 33 w 72"/>
              <a:gd name="T25" fmla="*/ 369 h 663"/>
              <a:gd name="T26" fmla="*/ 30 w 72"/>
              <a:gd name="T27" fmla="*/ 405 h 663"/>
              <a:gd name="T28" fmla="*/ 45 w 72"/>
              <a:gd name="T29" fmla="*/ 423 h 663"/>
              <a:gd name="T30" fmla="*/ 21 w 72"/>
              <a:gd name="T31" fmla="*/ 426 h 663"/>
              <a:gd name="T32" fmla="*/ 27 w 72"/>
              <a:gd name="T33" fmla="*/ 447 h 663"/>
              <a:gd name="T34" fmla="*/ 33 w 72"/>
              <a:gd name="T35" fmla="*/ 471 h 663"/>
              <a:gd name="T36" fmla="*/ 15 w 72"/>
              <a:gd name="T37" fmla="*/ 519 h 663"/>
              <a:gd name="T38" fmla="*/ 24 w 72"/>
              <a:gd name="T39" fmla="*/ 540 h 663"/>
              <a:gd name="T40" fmla="*/ 42 w 72"/>
              <a:gd name="T41" fmla="*/ 549 h 663"/>
              <a:gd name="T42" fmla="*/ 9 w 72"/>
              <a:gd name="T43" fmla="*/ 561 h 663"/>
              <a:gd name="T44" fmla="*/ 24 w 72"/>
              <a:gd name="T45" fmla="*/ 618 h 663"/>
              <a:gd name="T46" fmla="*/ 30 w 72"/>
              <a:gd name="T47" fmla="*/ 663 h 663"/>
              <a:gd name="T48" fmla="*/ 72 w 72"/>
              <a:gd name="T49" fmla="*/ 663 h 663"/>
              <a:gd name="T50" fmla="*/ 72 w 72"/>
              <a:gd name="T51" fmla="*/ 3 h 663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72"/>
              <a:gd name="T79" fmla="*/ 0 h 663"/>
              <a:gd name="T80" fmla="*/ 72 w 72"/>
              <a:gd name="T81" fmla="*/ 663 h 663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72" h="663">
                <a:moveTo>
                  <a:pt x="0" y="0"/>
                </a:moveTo>
                <a:lnTo>
                  <a:pt x="9" y="33"/>
                </a:lnTo>
                <a:lnTo>
                  <a:pt x="9" y="75"/>
                </a:lnTo>
                <a:lnTo>
                  <a:pt x="9" y="123"/>
                </a:lnTo>
                <a:lnTo>
                  <a:pt x="15" y="156"/>
                </a:lnTo>
                <a:lnTo>
                  <a:pt x="9" y="186"/>
                </a:lnTo>
                <a:lnTo>
                  <a:pt x="21" y="219"/>
                </a:lnTo>
                <a:lnTo>
                  <a:pt x="21" y="249"/>
                </a:lnTo>
                <a:lnTo>
                  <a:pt x="9" y="270"/>
                </a:lnTo>
                <a:lnTo>
                  <a:pt x="15" y="309"/>
                </a:lnTo>
                <a:lnTo>
                  <a:pt x="18" y="330"/>
                </a:lnTo>
                <a:lnTo>
                  <a:pt x="18" y="354"/>
                </a:lnTo>
                <a:lnTo>
                  <a:pt x="33" y="369"/>
                </a:lnTo>
                <a:lnTo>
                  <a:pt x="30" y="405"/>
                </a:lnTo>
                <a:lnTo>
                  <a:pt x="45" y="423"/>
                </a:lnTo>
                <a:lnTo>
                  <a:pt x="21" y="426"/>
                </a:lnTo>
                <a:lnTo>
                  <a:pt x="27" y="447"/>
                </a:lnTo>
                <a:lnTo>
                  <a:pt x="33" y="471"/>
                </a:lnTo>
                <a:lnTo>
                  <a:pt x="15" y="519"/>
                </a:lnTo>
                <a:lnTo>
                  <a:pt x="24" y="540"/>
                </a:lnTo>
                <a:lnTo>
                  <a:pt x="42" y="549"/>
                </a:lnTo>
                <a:lnTo>
                  <a:pt x="9" y="561"/>
                </a:lnTo>
                <a:lnTo>
                  <a:pt x="24" y="618"/>
                </a:lnTo>
                <a:lnTo>
                  <a:pt x="30" y="663"/>
                </a:lnTo>
                <a:lnTo>
                  <a:pt x="72" y="663"/>
                </a:lnTo>
                <a:lnTo>
                  <a:pt x="72" y="3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23" name="Freeform 53" descr="Dashed horizontal"/>
          <p:cNvSpPr>
            <a:spLocks noChangeAspect="1"/>
          </p:cNvSpPr>
          <p:nvPr/>
        </p:nvSpPr>
        <p:spPr bwMode="auto">
          <a:xfrm>
            <a:off x="6686973" y="3983168"/>
            <a:ext cx="98450" cy="175019"/>
          </a:xfrm>
          <a:custGeom>
            <a:avLst/>
            <a:gdLst>
              <a:gd name="T0" fmla="*/ 0 w 81"/>
              <a:gd name="T1" fmla="*/ 0 h 144"/>
              <a:gd name="T2" fmla="*/ 12 w 81"/>
              <a:gd name="T3" fmla="*/ 18 h 144"/>
              <a:gd name="T4" fmla="*/ 12 w 81"/>
              <a:gd name="T5" fmla="*/ 39 h 144"/>
              <a:gd name="T6" fmla="*/ 15 w 81"/>
              <a:gd name="T7" fmla="*/ 69 h 144"/>
              <a:gd name="T8" fmla="*/ 18 w 81"/>
              <a:gd name="T9" fmla="*/ 99 h 144"/>
              <a:gd name="T10" fmla="*/ 24 w 81"/>
              <a:gd name="T11" fmla="*/ 123 h 144"/>
              <a:gd name="T12" fmla="*/ 24 w 81"/>
              <a:gd name="T13" fmla="*/ 144 h 144"/>
              <a:gd name="T14" fmla="*/ 81 w 81"/>
              <a:gd name="T15" fmla="*/ 144 h 144"/>
              <a:gd name="T16" fmla="*/ 81 w 81"/>
              <a:gd name="T17" fmla="*/ 3 h 14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81"/>
              <a:gd name="T28" fmla="*/ 0 h 144"/>
              <a:gd name="T29" fmla="*/ 81 w 81"/>
              <a:gd name="T30" fmla="*/ 144 h 14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81" h="144">
                <a:moveTo>
                  <a:pt x="0" y="0"/>
                </a:moveTo>
                <a:lnTo>
                  <a:pt x="12" y="18"/>
                </a:lnTo>
                <a:lnTo>
                  <a:pt x="12" y="39"/>
                </a:lnTo>
                <a:lnTo>
                  <a:pt x="15" y="69"/>
                </a:lnTo>
                <a:lnTo>
                  <a:pt x="18" y="99"/>
                </a:lnTo>
                <a:lnTo>
                  <a:pt x="24" y="123"/>
                </a:lnTo>
                <a:lnTo>
                  <a:pt x="24" y="144"/>
                </a:lnTo>
                <a:lnTo>
                  <a:pt x="81" y="144"/>
                </a:lnTo>
                <a:lnTo>
                  <a:pt x="81" y="3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24" name="Freeform 54" descr="20%"/>
          <p:cNvSpPr>
            <a:spLocks noChangeAspect="1"/>
          </p:cNvSpPr>
          <p:nvPr/>
        </p:nvSpPr>
        <p:spPr bwMode="auto">
          <a:xfrm>
            <a:off x="6693050" y="4156971"/>
            <a:ext cx="97234" cy="43755"/>
          </a:xfrm>
          <a:custGeom>
            <a:avLst/>
            <a:gdLst>
              <a:gd name="T0" fmla="*/ 18 w 80"/>
              <a:gd name="T1" fmla="*/ 0 h 36"/>
              <a:gd name="T2" fmla="*/ 8 w 80"/>
              <a:gd name="T3" fmla="*/ 8 h 36"/>
              <a:gd name="T4" fmla="*/ 0 w 80"/>
              <a:gd name="T5" fmla="*/ 36 h 36"/>
              <a:gd name="T6" fmla="*/ 80 w 80"/>
              <a:gd name="T7" fmla="*/ 36 h 36"/>
              <a:gd name="T8" fmla="*/ 80 w 80"/>
              <a:gd name="T9" fmla="*/ 0 h 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0"/>
              <a:gd name="T16" fmla="*/ 0 h 36"/>
              <a:gd name="T17" fmla="*/ 80 w 80"/>
              <a:gd name="T18" fmla="*/ 36 h 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0" h="36">
                <a:moveTo>
                  <a:pt x="18" y="0"/>
                </a:moveTo>
                <a:lnTo>
                  <a:pt x="8" y="8"/>
                </a:lnTo>
                <a:lnTo>
                  <a:pt x="0" y="36"/>
                </a:lnTo>
                <a:lnTo>
                  <a:pt x="80" y="36"/>
                </a:lnTo>
                <a:lnTo>
                  <a:pt x="80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25" name="Freeform 55" descr="Dashed horizontal"/>
          <p:cNvSpPr>
            <a:spLocks noChangeAspect="1"/>
          </p:cNvSpPr>
          <p:nvPr/>
        </p:nvSpPr>
        <p:spPr bwMode="auto">
          <a:xfrm>
            <a:off x="6697912" y="4200726"/>
            <a:ext cx="89942" cy="126403"/>
          </a:xfrm>
          <a:custGeom>
            <a:avLst/>
            <a:gdLst>
              <a:gd name="T0" fmla="*/ 6 w 74"/>
              <a:gd name="T1" fmla="*/ 2 h 104"/>
              <a:gd name="T2" fmla="*/ 14 w 74"/>
              <a:gd name="T3" fmla="*/ 24 h 104"/>
              <a:gd name="T4" fmla="*/ 14 w 74"/>
              <a:gd name="T5" fmla="*/ 36 h 104"/>
              <a:gd name="T6" fmla="*/ 6 w 74"/>
              <a:gd name="T7" fmla="*/ 48 h 104"/>
              <a:gd name="T8" fmla="*/ 8 w 74"/>
              <a:gd name="T9" fmla="*/ 60 h 104"/>
              <a:gd name="T10" fmla="*/ 8 w 74"/>
              <a:gd name="T11" fmla="*/ 82 h 104"/>
              <a:gd name="T12" fmla="*/ 0 w 74"/>
              <a:gd name="T13" fmla="*/ 104 h 104"/>
              <a:gd name="T14" fmla="*/ 74 w 74"/>
              <a:gd name="T15" fmla="*/ 104 h 104"/>
              <a:gd name="T16" fmla="*/ 74 w 74"/>
              <a:gd name="T17" fmla="*/ 0 h 1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74"/>
              <a:gd name="T28" fmla="*/ 0 h 104"/>
              <a:gd name="T29" fmla="*/ 74 w 74"/>
              <a:gd name="T30" fmla="*/ 104 h 10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74" h="104">
                <a:moveTo>
                  <a:pt x="6" y="2"/>
                </a:moveTo>
                <a:lnTo>
                  <a:pt x="14" y="24"/>
                </a:lnTo>
                <a:lnTo>
                  <a:pt x="14" y="36"/>
                </a:lnTo>
                <a:lnTo>
                  <a:pt x="6" y="48"/>
                </a:lnTo>
                <a:lnTo>
                  <a:pt x="8" y="60"/>
                </a:lnTo>
                <a:lnTo>
                  <a:pt x="8" y="82"/>
                </a:lnTo>
                <a:lnTo>
                  <a:pt x="0" y="104"/>
                </a:lnTo>
                <a:lnTo>
                  <a:pt x="74" y="104"/>
                </a:lnTo>
                <a:lnTo>
                  <a:pt x="74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26" name="Freeform 56" descr="20%"/>
          <p:cNvSpPr>
            <a:spLocks noChangeAspect="1"/>
          </p:cNvSpPr>
          <p:nvPr/>
        </p:nvSpPr>
        <p:spPr bwMode="auto">
          <a:xfrm>
            <a:off x="6627417" y="4329560"/>
            <a:ext cx="160437" cy="116680"/>
          </a:xfrm>
          <a:custGeom>
            <a:avLst/>
            <a:gdLst>
              <a:gd name="T0" fmla="*/ 58 w 132"/>
              <a:gd name="T1" fmla="*/ 0 h 96"/>
              <a:gd name="T2" fmla="*/ 24 w 132"/>
              <a:gd name="T3" fmla="*/ 0 h 96"/>
              <a:gd name="T4" fmla="*/ 0 w 132"/>
              <a:gd name="T5" fmla="*/ 12 h 96"/>
              <a:gd name="T6" fmla="*/ 0 w 132"/>
              <a:gd name="T7" fmla="*/ 24 h 96"/>
              <a:gd name="T8" fmla="*/ 8 w 132"/>
              <a:gd name="T9" fmla="*/ 36 h 96"/>
              <a:gd name="T10" fmla="*/ 30 w 132"/>
              <a:gd name="T11" fmla="*/ 42 h 96"/>
              <a:gd name="T12" fmla="*/ 22 w 132"/>
              <a:gd name="T13" fmla="*/ 62 h 96"/>
              <a:gd name="T14" fmla="*/ 40 w 132"/>
              <a:gd name="T15" fmla="*/ 82 h 96"/>
              <a:gd name="T16" fmla="*/ 38 w 132"/>
              <a:gd name="T17" fmla="*/ 96 h 96"/>
              <a:gd name="T18" fmla="*/ 132 w 132"/>
              <a:gd name="T19" fmla="*/ 96 h 96"/>
              <a:gd name="T20" fmla="*/ 132 w 132"/>
              <a:gd name="T21" fmla="*/ 0 h 9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32"/>
              <a:gd name="T34" fmla="*/ 0 h 96"/>
              <a:gd name="T35" fmla="*/ 132 w 132"/>
              <a:gd name="T36" fmla="*/ 96 h 9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32" h="96">
                <a:moveTo>
                  <a:pt x="58" y="0"/>
                </a:moveTo>
                <a:lnTo>
                  <a:pt x="24" y="0"/>
                </a:lnTo>
                <a:lnTo>
                  <a:pt x="0" y="12"/>
                </a:lnTo>
                <a:lnTo>
                  <a:pt x="0" y="24"/>
                </a:lnTo>
                <a:lnTo>
                  <a:pt x="8" y="36"/>
                </a:lnTo>
                <a:lnTo>
                  <a:pt x="30" y="42"/>
                </a:lnTo>
                <a:lnTo>
                  <a:pt x="22" y="62"/>
                </a:lnTo>
                <a:lnTo>
                  <a:pt x="40" y="82"/>
                </a:lnTo>
                <a:lnTo>
                  <a:pt x="38" y="96"/>
                </a:lnTo>
                <a:lnTo>
                  <a:pt x="132" y="96"/>
                </a:lnTo>
                <a:lnTo>
                  <a:pt x="132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27" name="Freeform 57" descr="Dashed horizontal"/>
          <p:cNvSpPr>
            <a:spLocks noChangeAspect="1"/>
          </p:cNvSpPr>
          <p:nvPr/>
        </p:nvSpPr>
        <p:spPr bwMode="auto">
          <a:xfrm>
            <a:off x="6693050" y="4443809"/>
            <a:ext cx="92373" cy="466718"/>
          </a:xfrm>
          <a:custGeom>
            <a:avLst/>
            <a:gdLst>
              <a:gd name="T0" fmla="*/ 0 w 76"/>
              <a:gd name="T1" fmla="*/ 2 h 384"/>
              <a:gd name="T2" fmla="*/ 8 w 76"/>
              <a:gd name="T3" fmla="*/ 30 h 384"/>
              <a:gd name="T4" fmla="*/ 26 w 76"/>
              <a:gd name="T5" fmla="*/ 70 h 384"/>
              <a:gd name="T6" fmla="*/ 30 w 76"/>
              <a:gd name="T7" fmla="*/ 106 h 384"/>
              <a:gd name="T8" fmla="*/ 28 w 76"/>
              <a:gd name="T9" fmla="*/ 142 h 384"/>
              <a:gd name="T10" fmla="*/ 26 w 76"/>
              <a:gd name="T11" fmla="*/ 180 h 384"/>
              <a:gd name="T12" fmla="*/ 26 w 76"/>
              <a:gd name="T13" fmla="*/ 212 h 384"/>
              <a:gd name="T14" fmla="*/ 32 w 76"/>
              <a:gd name="T15" fmla="*/ 260 h 384"/>
              <a:gd name="T16" fmla="*/ 24 w 76"/>
              <a:gd name="T17" fmla="*/ 298 h 384"/>
              <a:gd name="T18" fmla="*/ 28 w 76"/>
              <a:gd name="T19" fmla="*/ 334 h 384"/>
              <a:gd name="T20" fmla="*/ 28 w 76"/>
              <a:gd name="T21" fmla="*/ 384 h 384"/>
              <a:gd name="T22" fmla="*/ 76 w 76"/>
              <a:gd name="T23" fmla="*/ 384 h 384"/>
              <a:gd name="T24" fmla="*/ 76 w 76"/>
              <a:gd name="T25" fmla="*/ 0 h 38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76"/>
              <a:gd name="T40" fmla="*/ 0 h 384"/>
              <a:gd name="T41" fmla="*/ 76 w 76"/>
              <a:gd name="T42" fmla="*/ 384 h 384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76" h="384">
                <a:moveTo>
                  <a:pt x="0" y="2"/>
                </a:moveTo>
                <a:lnTo>
                  <a:pt x="8" y="30"/>
                </a:lnTo>
                <a:lnTo>
                  <a:pt x="26" y="70"/>
                </a:lnTo>
                <a:lnTo>
                  <a:pt x="30" y="106"/>
                </a:lnTo>
                <a:lnTo>
                  <a:pt x="28" y="142"/>
                </a:lnTo>
                <a:lnTo>
                  <a:pt x="26" y="180"/>
                </a:lnTo>
                <a:lnTo>
                  <a:pt x="26" y="212"/>
                </a:lnTo>
                <a:lnTo>
                  <a:pt x="32" y="260"/>
                </a:lnTo>
                <a:lnTo>
                  <a:pt x="24" y="298"/>
                </a:lnTo>
                <a:lnTo>
                  <a:pt x="28" y="334"/>
                </a:lnTo>
                <a:lnTo>
                  <a:pt x="28" y="384"/>
                </a:lnTo>
                <a:lnTo>
                  <a:pt x="76" y="384"/>
                </a:lnTo>
                <a:lnTo>
                  <a:pt x="76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28" name="Freeform 58" descr="20%"/>
          <p:cNvSpPr>
            <a:spLocks noChangeAspect="1"/>
          </p:cNvSpPr>
          <p:nvPr/>
        </p:nvSpPr>
        <p:spPr bwMode="auto">
          <a:xfrm>
            <a:off x="6705205" y="4910527"/>
            <a:ext cx="82649" cy="46186"/>
          </a:xfrm>
          <a:custGeom>
            <a:avLst/>
            <a:gdLst>
              <a:gd name="T0" fmla="*/ 14 w 68"/>
              <a:gd name="T1" fmla="*/ 0 h 38"/>
              <a:gd name="T2" fmla="*/ 2 w 68"/>
              <a:gd name="T3" fmla="*/ 4 h 38"/>
              <a:gd name="T4" fmla="*/ 0 w 68"/>
              <a:gd name="T5" fmla="*/ 18 h 38"/>
              <a:gd name="T6" fmla="*/ 4 w 68"/>
              <a:gd name="T7" fmla="*/ 34 h 38"/>
              <a:gd name="T8" fmla="*/ 68 w 68"/>
              <a:gd name="T9" fmla="*/ 38 h 38"/>
              <a:gd name="T10" fmla="*/ 68 w 68"/>
              <a:gd name="T11" fmla="*/ 0 h 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8"/>
              <a:gd name="T19" fmla="*/ 0 h 38"/>
              <a:gd name="T20" fmla="*/ 68 w 68"/>
              <a:gd name="T21" fmla="*/ 38 h 3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8" h="38">
                <a:moveTo>
                  <a:pt x="14" y="0"/>
                </a:moveTo>
                <a:lnTo>
                  <a:pt x="2" y="4"/>
                </a:lnTo>
                <a:lnTo>
                  <a:pt x="0" y="18"/>
                </a:lnTo>
                <a:lnTo>
                  <a:pt x="4" y="34"/>
                </a:lnTo>
                <a:lnTo>
                  <a:pt x="68" y="38"/>
                </a:lnTo>
                <a:lnTo>
                  <a:pt x="68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29" name="Freeform 59" descr="Dashed horizontal"/>
          <p:cNvSpPr>
            <a:spLocks noChangeAspect="1"/>
          </p:cNvSpPr>
          <p:nvPr/>
        </p:nvSpPr>
        <p:spPr bwMode="auto">
          <a:xfrm>
            <a:off x="6722221" y="4951851"/>
            <a:ext cx="65633" cy="729247"/>
          </a:xfrm>
          <a:custGeom>
            <a:avLst/>
            <a:gdLst>
              <a:gd name="T0" fmla="*/ 0 w 54"/>
              <a:gd name="T1" fmla="*/ 4 h 600"/>
              <a:gd name="T2" fmla="*/ 6 w 54"/>
              <a:gd name="T3" fmla="*/ 40 h 600"/>
              <a:gd name="T4" fmla="*/ 8 w 54"/>
              <a:gd name="T5" fmla="*/ 66 h 600"/>
              <a:gd name="T6" fmla="*/ 8 w 54"/>
              <a:gd name="T7" fmla="*/ 94 h 600"/>
              <a:gd name="T8" fmla="*/ 16 w 54"/>
              <a:gd name="T9" fmla="*/ 122 h 600"/>
              <a:gd name="T10" fmla="*/ 16 w 54"/>
              <a:gd name="T11" fmla="*/ 142 h 600"/>
              <a:gd name="T12" fmla="*/ 12 w 54"/>
              <a:gd name="T13" fmla="*/ 174 h 600"/>
              <a:gd name="T14" fmla="*/ 14 w 54"/>
              <a:gd name="T15" fmla="*/ 206 h 600"/>
              <a:gd name="T16" fmla="*/ 16 w 54"/>
              <a:gd name="T17" fmla="*/ 248 h 600"/>
              <a:gd name="T18" fmla="*/ 16 w 54"/>
              <a:gd name="T19" fmla="*/ 296 h 600"/>
              <a:gd name="T20" fmla="*/ 20 w 54"/>
              <a:gd name="T21" fmla="*/ 356 h 600"/>
              <a:gd name="T22" fmla="*/ 16 w 54"/>
              <a:gd name="T23" fmla="*/ 404 h 600"/>
              <a:gd name="T24" fmla="*/ 12 w 54"/>
              <a:gd name="T25" fmla="*/ 434 h 600"/>
              <a:gd name="T26" fmla="*/ 12 w 54"/>
              <a:gd name="T27" fmla="*/ 456 h 600"/>
              <a:gd name="T28" fmla="*/ 18 w 54"/>
              <a:gd name="T29" fmla="*/ 478 h 600"/>
              <a:gd name="T30" fmla="*/ 20 w 54"/>
              <a:gd name="T31" fmla="*/ 496 h 600"/>
              <a:gd name="T32" fmla="*/ 18 w 54"/>
              <a:gd name="T33" fmla="*/ 520 h 600"/>
              <a:gd name="T34" fmla="*/ 12 w 54"/>
              <a:gd name="T35" fmla="*/ 544 h 600"/>
              <a:gd name="T36" fmla="*/ 8 w 54"/>
              <a:gd name="T37" fmla="*/ 564 h 600"/>
              <a:gd name="T38" fmla="*/ 20 w 54"/>
              <a:gd name="T39" fmla="*/ 600 h 600"/>
              <a:gd name="T40" fmla="*/ 54 w 54"/>
              <a:gd name="T41" fmla="*/ 600 h 600"/>
              <a:gd name="T42" fmla="*/ 54 w 54"/>
              <a:gd name="T43" fmla="*/ 0 h 600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54"/>
              <a:gd name="T67" fmla="*/ 0 h 600"/>
              <a:gd name="T68" fmla="*/ 54 w 54"/>
              <a:gd name="T69" fmla="*/ 600 h 600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54" h="600">
                <a:moveTo>
                  <a:pt x="0" y="4"/>
                </a:moveTo>
                <a:lnTo>
                  <a:pt x="6" y="40"/>
                </a:lnTo>
                <a:lnTo>
                  <a:pt x="8" y="66"/>
                </a:lnTo>
                <a:lnTo>
                  <a:pt x="8" y="94"/>
                </a:lnTo>
                <a:lnTo>
                  <a:pt x="16" y="122"/>
                </a:lnTo>
                <a:lnTo>
                  <a:pt x="16" y="142"/>
                </a:lnTo>
                <a:lnTo>
                  <a:pt x="12" y="174"/>
                </a:lnTo>
                <a:lnTo>
                  <a:pt x="14" y="206"/>
                </a:lnTo>
                <a:lnTo>
                  <a:pt x="16" y="248"/>
                </a:lnTo>
                <a:lnTo>
                  <a:pt x="16" y="296"/>
                </a:lnTo>
                <a:lnTo>
                  <a:pt x="20" y="356"/>
                </a:lnTo>
                <a:lnTo>
                  <a:pt x="16" y="404"/>
                </a:lnTo>
                <a:lnTo>
                  <a:pt x="12" y="434"/>
                </a:lnTo>
                <a:lnTo>
                  <a:pt x="12" y="456"/>
                </a:lnTo>
                <a:lnTo>
                  <a:pt x="18" y="478"/>
                </a:lnTo>
                <a:lnTo>
                  <a:pt x="20" y="496"/>
                </a:lnTo>
                <a:lnTo>
                  <a:pt x="18" y="520"/>
                </a:lnTo>
                <a:lnTo>
                  <a:pt x="12" y="544"/>
                </a:lnTo>
                <a:lnTo>
                  <a:pt x="8" y="564"/>
                </a:lnTo>
                <a:lnTo>
                  <a:pt x="20" y="600"/>
                </a:lnTo>
                <a:lnTo>
                  <a:pt x="54" y="600"/>
                </a:lnTo>
                <a:lnTo>
                  <a:pt x="54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34" name="Freeform 64" descr="Dashed horizontal"/>
          <p:cNvSpPr>
            <a:spLocks noChangeAspect="1"/>
          </p:cNvSpPr>
          <p:nvPr/>
        </p:nvSpPr>
        <p:spPr bwMode="auto">
          <a:xfrm>
            <a:off x="6723436" y="2535612"/>
            <a:ext cx="61987" cy="867804"/>
          </a:xfrm>
          <a:custGeom>
            <a:avLst/>
            <a:gdLst>
              <a:gd name="T0" fmla="*/ 0 w 51"/>
              <a:gd name="T1" fmla="*/ 3 h 714"/>
              <a:gd name="T2" fmla="*/ 6 w 51"/>
              <a:gd name="T3" fmla="*/ 33 h 714"/>
              <a:gd name="T4" fmla="*/ 6 w 51"/>
              <a:gd name="T5" fmla="*/ 63 h 714"/>
              <a:gd name="T6" fmla="*/ 9 w 51"/>
              <a:gd name="T7" fmla="*/ 102 h 714"/>
              <a:gd name="T8" fmla="*/ 18 w 51"/>
              <a:gd name="T9" fmla="*/ 135 h 714"/>
              <a:gd name="T10" fmla="*/ 15 w 51"/>
              <a:gd name="T11" fmla="*/ 162 h 714"/>
              <a:gd name="T12" fmla="*/ 15 w 51"/>
              <a:gd name="T13" fmla="*/ 201 h 714"/>
              <a:gd name="T14" fmla="*/ 18 w 51"/>
              <a:gd name="T15" fmla="*/ 228 h 714"/>
              <a:gd name="T16" fmla="*/ 24 w 51"/>
              <a:gd name="T17" fmla="*/ 258 h 714"/>
              <a:gd name="T18" fmla="*/ 18 w 51"/>
              <a:gd name="T19" fmla="*/ 288 h 714"/>
              <a:gd name="T20" fmla="*/ 12 w 51"/>
              <a:gd name="T21" fmla="*/ 321 h 714"/>
              <a:gd name="T22" fmla="*/ 12 w 51"/>
              <a:gd name="T23" fmla="*/ 360 h 714"/>
              <a:gd name="T24" fmla="*/ 15 w 51"/>
              <a:gd name="T25" fmla="*/ 393 h 714"/>
              <a:gd name="T26" fmla="*/ 27 w 51"/>
              <a:gd name="T27" fmla="*/ 444 h 714"/>
              <a:gd name="T28" fmla="*/ 27 w 51"/>
              <a:gd name="T29" fmla="*/ 480 h 714"/>
              <a:gd name="T30" fmla="*/ 12 w 51"/>
              <a:gd name="T31" fmla="*/ 507 h 714"/>
              <a:gd name="T32" fmla="*/ 21 w 51"/>
              <a:gd name="T33" fmla="*/ 561 h 714"/>
              <a:gd name="T34" fmla="*/ 21 w 51"/>
              <a:gd name="T35" fmla="*/ 606 h 714"/>
              <a:gd name="T36" fmla="*/ 18 w 51"/>
              <a:gd name="T37" fmla="*/ 639 h 714"/>
              <a:gd name="T38" fmla="*/ 6 w 51"/>
              <a:gd name="T39" fmla="*/ 669 h 714"/>
              <a:gd name="T40" fmla="*/ 3 w 51"/>
              <a:gd name="T41" fmla="*/ 714 h 714"/>
              <a:gd name="T42" fmla="*/ 51 w 51"/>
              <a:gd name="T43" fmla="*/ 714 h 714"/>
              <a:gd name="T44" fmla="*/ 51 w 51"/>
              <a:gd name="T45" fmla="*/ 0 h 71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51"/>
              <a:gd name="T70" fmla="*/ 0 h 714"/>
              <a:gd name="T71" fmla="*/ 51 w 51"/>
              <a:gd name="T72" fmla="*/ 714 h 714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51" h="714">
                <a:moveTo>
                  <a:pt x="0" y="3"/>
                </a:moveTo>
                <a:lnTo>
                  <a:pt x="6" y="33"/>
                </a:lnTo>
                <a:lnTo>
                  <a:pt x="6" y="63"/>
                </a:lnTo>
                <a:lnTo>
                  <a:pt x="9" y="102"/>
                </a:lnTo>
                <a:lnTo>
                  <a:pt x="18" y="135"/>
                </a:lnTo>
                <a:lnTo>
                  <a:pt x="15" y="162"/>
                </a:lnTo>
                <a:lnTo>
                  <a:pt x="15" y="201"/>
                </a:lnTo>
                <a:lnTo>
                  <a:pt x="18" y="228"/>
                </a:lnTo>
                <a:lnTo>
                  <a:pt x="24" y="258"/>
                </a:lnTo>
                <a:lnTo>
                  <a:pt x="18" y="288"/>
                </a:lnTo>
                <a:lnTo>
                  <a:pt x="12" y="321"/>
                </a:lnTo>
                <a:lnTo>
                  <a:pt x="12" y="360"/>
                </a:lnTo>
                <a:lnTo>
                  <a:pt x="15" y="393"/>
                </a:lnTo>
                <a:lnTo>
                  <a:pt x="27" y="444"/>
                </a:lnTo>
                <a:lnTo>
                  <a:pt x="27" y="480"/>
                </a:lnTo>
                <a:lnTo>
                  <a:pt x="12" y="507"/>
                </a:lnTo>
                <a:lnTo>
                  <a:pt x="21" y="561"/>
                </a:lnTo>
                <a:lnTo>
                  <a:pt x="21" y="606"/>
                </a:lnTo>
                <a:lnTo>
                  <a:pt x="18" y="639"/>
                </a:lnTo>
                <a:lnTo>
                  <a:pt x="6" y="669"/>
                </a:lnTo>
                <a:lnTo>
                  <a:pt x="3" y="714"/>
                </a:lnTo>
                <a:lnTo>
                  <a:pt x="51" y="714"/>
                </a:lnTo>
                <a:lnTo>
                  <a:pt x="51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35" name="Freeform 65" descr="20%"/>
          <p:cNvSpPr>
            <a:spLocks noChangeAspect="1"/>
          </p:cNvSpPr>
          <p:nvPr/>
        </p:nvSpPr>
        <p:spPr bwMode="auto">
          <a:xfrm>
            <a:off x="6559353" y="3403416"/>
            <a:ext cx="222424" cy="335454"/>
          </a:xfrm>
          <a:custGeom>
            <a:avLst/>
            <a:gdLst>
              <a:gd name="T0" fmla="*/ 129 w 183"/>
              <a:gd name="T1" fmla="*/ 0 h 276"/>
              <a:gd name="T2" fmla="*/ 72 w 183"/>
              <a:gd name="T3" fmla="*/ 6 h 276"/>
              <a:gd name="T4" fmla="*/ 60 w 183"/>
              <a:gd name="T5" fmla="*/ 30 h 276"/>
              <a:gd name="T6" fmla="*/ 42 w 183"/>
              <a:gd name="T7" fmla="*/ 42 h 276"/>
              <a:gd name="T8" fmla="*/ 30 w 183"/>
              <a:gd name="T9" fmla="*/ 84 h 276"/>
              <a:gd name="T10" fmla="*/ 21 w 183"/>
              <a:gd name="T11" fmla="*/ 114 h 276"/>
              <a:gd name="T12" fmla="*/ 0 w 183"/>
              <a:gd name="T13" fmla="*/ 138 h 276"/>
              <a:gd name="T14" fmla="*/ 15 w 183"/>
              <a:gd name="T15" fmla="*/ 171 h 276"/>
              <a:gd name="T16" fmla="*/ 6 w 183"/>
              <a:gd name="T17" fmla="*/ 198 h 276"/>
              <a:gd name="T18" fmla="*/ 9 w 183"/>
              <a:gd name="T19" fmla="*/ 216 h 276"/>
              <a:gd name="T20" fmla="*/ 33 w 183"/>
              <a:gd name="T21" fmla="*/ 216 h 276"/>
              <a:gd name="T22" fmla="*/ 45 w 183"/>
              <a:gd name="T23" fmla="*/ 249 h 276"/>
              <a:gd name="T24" fmla="*/ 48 w 183"/>
              <a:gd name="T25" fmla="*/ 276 h 276"/>
              <a:gd name="T26" fmla="*/ 183 w 183"/>
              <a:gd name="T27" fmla="*/ 276 h 276"/>
              <a:gd name="T28" fmla="*/ 183 w 183"/>
              <a:gd name="T29" fmla="*/ 3 h 27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83"/>
              <a:gd name="T46" fmla="*/ 0 h 276"/>
              <a:gd name="T47" fmla="*/ 183 w 183"/>
              <a:gd name="T48" fmla="*/ 276 h 27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83" h="276">
                <a:moveTo>
                  <a:pt x="129" y="0"/>
                </a:moveTo>
                <a:lnTo>
                  <a:pt x="72" y="6"/>
                </a:lnTo>
                <a:lnTo>
                  <a:pt x="60" y="30"/>
                </a:lnTo>
                <a:lnTo>
                  <a:pt x="42" y="42"/>
                </a:lnTo>
                <a:lnTo>
                  <a:pt x="30" y="84"/>
                </a:lnTo>
                <a:lnTo>
                  <a:pt x="21" y="114"/>
                </a:lnTo>
                <a:lnTo>
                  <a:pt x="0" y="138"/>
                </a:lnTo>
                <a:lnTo>
                  <a:pt x="15" y="171"/>
                </a:lnTo>
                <a:lnTo>
                  <a:pt x="6" y="198"/>
                </a:lnTo>
                <a:lnTo>
                  <a:pt x="9" y="216"/>
                </a:lnTo>
                <a:lnTo>
                  <a:pt x="33" y="216"/>
                </a:lnTo>
                <a:lnTo>
                  <a:pt x="45" y="249"/>
                </a:lnTo>
                <a:lnTo>
                  <a:pt x="48" y="276"/>
                </a:lnTo>
                <a:lnTo>
                  <a:pt x="183" y="276"/>
                </a:lnTo>
                <a:lnTo>
                  <a:pt x="183" y="3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36" name="Freeform 66" descr="Dashed horizontal"/>
          <p:cNvSpPr>
            <a:spLocks noChangeAspect="1"/>
          </p:cNvSpPr>
          <p:nvPr/>
        </p:nvSpPr>
        <p:spPr bwMode="auto">
          <a:xfrm>
            <a:off x="6632279" y="3735224"/>
            <a:ext cx="149498" cy="91156"/>
          </a:xfrm>
          <a:custGeom>
            <a:avLst/>
            <a:gdLst>
              <a:gd name="T0" fmla="*/ 0 w 123"/>
              <a:gd name="T1" fmla="*/ 3 h 75"/>
              <a:gd name="T2" fmla="*/ 21 w 123"/>
              <a:gd name="T3" fmla="*/ 21 h 75"/>
              <a:gd name="T4" fmla="*/ 21 w 123"/>
              <a:gd name="T5" fmla="*/ 45 h 75"/>
              <a:gd name="T6" fmla="*/ 21 w 123"/>
              <a:gd name="T7" fmla="*/ 75 h 75"/>
              <a:gd name="T8" fmla="*/ 123 w 123"/>
              <a:gd name="T9" fmla="*/ 75 h 75"/>
              <a:gd name="T10" fmla="*/ 123 w 123"/>
              <a:gd name="T11" fmla="*/ 0 h 7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3"/>
              <a:gd name="T19" fmla="*/ 0 h 75"/>
              <a:gd name="T20" fmla="*/ 123 w 123"/>
              <a:gd name="T21" fmla="*/ 75 h 7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3" h="75">
                <a:moveTo>
                  <a:pt x="0" y="3"/>
                </a:moveTo>
                <a:lnTo>
                  <a:pt x="21" y="21"/>
                </a:lnTo>
                <a:lnTo>
                  <a:pt x="21" y="45"/>
                </a:lnTo>
                <a:lnTo>
                  <a:pt x="21" y="75"/>
                </a:lnTo>
                <a:lnTo>
                  <a:pt x="123" y="75"/>
                </a:lnTo>
                <a:lnTo>
                  <a:pt x="123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45" name="Freeform 75" descr="Dashed horizontal"/>
          <p:cNvSpPr>
            <a:spLocks noChangeAspect="1"/>
          </p:cNvSpPr>
          <p:nvPr/>
        </p:nvSpPr>
        <p:spPr bwMode="auto">
          <a:xfrm>
            <a:off x="4067722" y="2871066"/>
            <a:ext cx="104527" cy="729247"/>
          </a:xfrm>
          <a:custGeom>
            <a:avLst/>
            <a:gdLst>
              <a:gd name="T0" fmla="*/ 8 w 86"/>
              <a:gd name="T1" fmla="*/ 0 h 600"/>
              <a:gd name="T2" fmla="*/ 16 w 86"/>
              <a:gd name="T3" fmla="*/ 34 h 600"/>
              <a:gd name="T4" fmla="*/ 22 w 86"/>
              <a:gd name="T5" fmla="*/ 50 h 600"/>
              <a:gd name="T6" fmla="*/ 22 w 86"/>
              <a:gd name="T7" fmla="*/ 88 h 600"/>
              <a:gd name="T8" fmla="*/ 22 w 86"/>
              <a:gd name="T9" fmla="*/ 112 h 600"/>
              <a:gd name="T10" fmla="*/ 14 w 86"/>
              <a:gd name="T11" fmla="*/ 130 h 600"/>
              <a:gd name="T12" fmla="*/ 4 w 86"/>
              <a:gd name="T13" fmla="*/ 144 h 600"/>
              <a:gd name="T14" fmla="*/ 10 w 86"/>
              <a:gd name="T15" fmla="*/ 170 h 600"/>
              <a:gd name="T16" fmla="*/ 0 w 86"/>
              <a:gd name="T17" fmla="*/ 198 h 600"/>
              <a:gd name="T18" fmla="*/ 12 w 86"/>
              <a:gd name="T19" fmla="*/ 232 h 600"/>
              <a:gd name="T20" fmla="*/ 18 w 86"/>
              <a:gd name="T21" fmla="*/ 248 h 600"/>
              <a:gd name="T22" fmla="*/ 6 w 86"/>
              <a:gd name="T23" fmla="*/ 268 h 600"/>
              <a:gd name="T24" fmla="*/ 22 w 86"/>
              <a:gd name="T25" fmla="*/ 294 h 600"/>
              <a:gd name="T26" fmla="*/ 16 w 86"/>
              <a:gd name="T27" fmla="*/ 310 h 600"/>
              <a:gd name="T28" fmla="*/ 8 w 86"/>
              <a:gd name="T29" fmla="*/ 320 h 600"/>
              <a:gd name="T30" fmla="*/ 8 w 86"/>
              <a:gd name="T31" fmla="*/ 342 h 600"/>
              <a:gd name="T32" fmla="*/ 6 w 86"/>
              <a:gd name="T33" fmla="*/ 358 h 600"/>
              <a:gd name="T34" fmla="*/ 18 w 86"/>
              <a:gd name="T35" fmla="*/ 382 h 600"/>
              <a:gd name="T36" fmla="*/ 18 w 86"/>
              <a:gd name="T37" fmla="*/ 404 h 600"/>
              <a:gd name="T38" fmla="*/ 2 w 86"/>
              <a:gd name="T39" fmla="*/ 414 h 600"/>
              <a:gd name="T40" fmla="*/ 2 w 86"/>
              <a:gd name="T41" fmla="*/ 436 h 600"/>
              <a:gd name="T42" fmla="*/ 14 w 86"/>
              <a:gd name="T43" fmla="*/ 450 h 600"/>
              <a:gd name="T44" fmla="*/ 16 w 86"/>
              <a:gd name="T45" fmla="*/ 472 h 600"/>
              <a:gd name="T46" fmla="*/ 8 w 86"/>
              <a:gd name="T47" fmla="*/ 482 h 600"/>
              <a:gd name="T48" fmla="*/ 22 w 86"/>
              <a:gd name="T49" fmla="*/ 508 h 600"/>
              <a:gd name="T50" fmla="*/ 6 w 86"/>
              <a:gd name="T51" fmla="*/ 530 h 600"/>
              <a:gd name="T52" fmla="*/ 18 w 86"/>
              <a:gd name="T53" fmla="*/ 558 h 600"/>
              <a:gd name="T54" fmla="*/ 22 w 86"/>
              <a:gd name="T55" fmla="*/ 578 h 600"/>
              <a:gd name="T56" fmla="*/ 14 w 86"/>
              <a:gd name="T57" fmla="*/ 600 h 600"/>
              <a:gd name="T58" fmla="*/ 86 w 86"/>
              <a:gd name="T59" fmla="*/ 600 h 600"/>
              <a:gd name="T60" fmla="*/ 86 w 86"/>
              <a:gd name="T61" fmla="*/ 0 h 600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86"/>
              <a:gd name="T94" fmla="*/ 0 h 600"/>
              <a:gd name="T95" fmla="*/ 86 w 86"/>
              <a:gd name="T96" fmla="*/ 600 h 600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86" h="600">
                <a:moveTo>
                  <a:pt x="8" y="0"/>
                </a:moveTo>
                <a:lnTo>
                  <a:pt x="16" y="34"/>
                </a:lnTo>
                <a:lnTo>
                  <a:pt x="22" y="50"/>
                </a:lnTo>
                <a:lnTo>
                  <a:pt x="22" y="88"/>
                </a:lnTo>
                <a:lnTo>
                  <a:pt x="22" y="112"/>
                </a:lnTo>
                <a:lnTo>
                  <a:pt x="14" y="130"/>
                </a:lnTo>
                <a:lnTo>
                  <a:pt x="4" y="144"/>
                </a:lnTo>
                <a:lnTo>
                  <a:pt x="10" y="170"/>
                </a:lnTo>
                <a:lnTo>
                  <a:pt x="0" y="198"/>
                </a:lnTo>
                <a:lnTo>
                  <a:pt x="12" y="232"/>
                </a:lnTo>
                <a:lnTo>
                  <a:pt x="18" y="248"/>
                </a:lnTo>
                <a:lnTo>
                  <a:pt x="6" y="268"/>
                </a:lnTo>
                <a:lnTo>
                  <a:pt x="22" y="294"/>
                </a:lnTo>
                <a:lnTo>
                  <a:pt x="16" y="310"/>
                </a:lnTo>
                <a:lnTo>
                  <a:pt x="8" y="320"/>
                </a:lnTo>
                <a:lnTo>
                  <a:pt x="8" y="342"/>
                </a:lnTo>
                <a:lnTo>
                  <a:pt x="6" y="358"/>
                </a:lnTo>
                <a:lnTo>
                  <a:pt x="18" y="382"/>
                </a:lnTo>
                <a:lnTo>
                  <a:pt x="18" y="404"/>
                </a:lnTo>
                <a:lnTo>
                  <a:pt x="2" y="414"/>
                </a:lnTo>
                <a:lnTo>
                  <a:pt x="2" y="436"/>
                </a:lnTo>
                <a:lnTo>
                  <a:pt x="14" y="450"/>
                </a:lnTo>
                <a:lnTo>
                  <a:pt x="16" y="472"/>
                </a:lnTo>
                <a:lnTo>
                  <a:pt x="8" y="482"/>
                </a:lnTo>
                <a:lnTo>
                  <a:pt x="22" y="508"/>
                </a:lnTo>
                <a:lnTo>
                  <a:pt x="6" y="530"/>
                </a:lnTo>
                <a:lnTo>
                  <a:pt x="18" y="558"/>
                </a:lnTo>
                <a:lnTo>
                  <a:pt x="22" y="578"/>
                </a:lnTo>
                <a:lnTo>
                  <a:pt x="14" y="600"/>
                </a:lnTo>
                <a:lnTo>
                  <a:pt x="86" y="600"/>
                </a:lnTo>
                <a:lnTo>
                  <a:pt x="86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52" name="Freeform 82" descr="Dashed horizontal"/>
          <p:cNvSpPr>
            <a:spLocks noChangeAspect="1"/>
          </p:cNvSpPr>
          <p:nvPr/>
        </p:nvSpPr>
        <p:spPr bwMode="auto">
          <a:xfrm>
            <a:off x="5246689" y="2900236"/>
            <a:ext cx="80218" cy="572459"/>
          </a:xfrm>
          <a:custGeom>
            <a:avLst/>
            <a:gdLst>
              <a:gd name="T0" fmla="*/ 0 w 66"/>
              <a:gd name="T1" fmla="*/ 3 h 471"/>
              <a:gd name="T2" fmla="*/ 6 w 66"/>
              <a:gd name="T3" fmla="*/ 27 h 471"/>
              <a:gd name="T4" fmla="*/ 12 w 66"/>
              <a:gd name="T5" fmla="*/ 54 h 471"/>
              <a:gd name="T6" fmla="*/ 9 w 66"/>
              <a:gd name="T7" fmla="*/ 72 h 471"/>
              <a:gd name="T8" fmla="*/ 15 w 66"/>
              <a:gd name="T9" fmla="*/ 99 h 471"/>
              <a:gd name="T10" fmla="*/ 15 w 66"/>
              <a:gd name="T11" fmla="*/ 159 h 471"/>
              <a:gd name="T12" fmla="*/ 9 w 66"/>
              <a:gd name="T13" fmla="*/ 192 h 471"/>
              <a:gd name="T14" fmla="*/ 21 w 66"/>
              <a:gd name="T15" fmla="*/ 252 h 471"/>
              <a:gd name="T16" fmla="*/ 18 w 66"/>
              <a:gd name="T17" fmla="*/ 279 h 471"/>
              <a:gd name="T18" fmla="*/ 6 w 66"/>
              <a:gd name="T19" fmla="*/ 321 h 471"/>
              <a:gd name="T20" fmla="*/ 18 w 66"/>
              <a:gd name="T21" fmla="*/ 354 h 471"/>
              <a:gd name="T22" fmla="*/ 12 w 66"/>
              <a:gd name="T23" fmla="*/ 372 h 471"/>
              <a:gd name="T24" fmla="*/ 27 w 66"/>
              <a:gd name="T25" fmla="*/ 420 h 471"/>
              <a:gd name="T26" fmla="*/ 15 w 66"/>
              <a:gd name="T27" fmla="*/ 471 h 471"/>
              <a:gd name="T28" fmla="*/ 66 w 66"/>
              <a:gd name="T29" fmla="*/ 471 h 471"/>
              <a:gd name="T30" fmla="*/ 66 w 66"/>
              <a:gd name="T31" fmla="*/ 0 h 47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66"/>
              <a:gd name="T49" fmla="*/ 0 h 471"/>
              <a:gd name="T50" fmla="*/ 66 w 66"/>
              <a:gd name="T51" fmla="*/ 471 h 471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66" h="471">
                <a:moveTo>
                  <a:pt x="0" y="3"/>
                </a:moveTo>
                <a:lnTo>
                  <a:pt x="6" y="27"/>
                </a:lnTo>
                <a:lnTo>
                  <a:pt x="12" y="54"/>
                </a:lnTo>
                <a:lnTo>
                  <a:pt x="9" y="72"/>
                </a:lnTo>
                <a:lnTo>
                  <a:pt x="15" y="99"/>
                </a:lnTo>
                <a:lnTo>
                  <a:pt x="15" y="159"/>
                </a:lnTo>
                <a:lnTo>
                  <a:pt x="9" y="192"/>
                </a:lnTo>
                <a:lnTo>
                  <a:pt x="21" y="252"/>
                </a:lnTo>
                <a:lnTo>
                  <a:pt x="18" y="279"/>
                </a:lnTo>
                <a:lnTo>
                  <a:pt x="6" y="321"/>
                </a:lnTo>
                <a:lnTo>
                  <a:pt x="18" y="354"/>
                </a:lnTo>
                <a:lnTo>
                  <a:pt x="12" y="372"/>
                </a:lnTo>
                <a:lnTo>
                  <a:pt x="27" y="420"/>
                </a:lnTo>
                <a:lnTo>
                  <a:pt x="15" y="471"/>
                </a:lnTo>
                <a:lnTo>
                  <a:pt x="66" y="471"/>
                </a:lnTo>
                <a:lnTo>
                  <a:pt x="66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56" name="Freeform 86" descr="Dashed horizontal"/>
          <p:cNvSpPr>
            <a:spLocks noChangeAspect="1"/>
          </p:cNvSpPr>
          <p:nvPr/>
        </p:nvSpPr>
        <p:spPr bwMode="auto">
          <a:xfrm>
            <a:off x="1673326" y="2783556"/>
            <a:ext cx="179884" cy="821618"/>
          </a:xfrm>
          <a:custGeom>
            <a:avLst/>
            <a:gdLst>
              <a:gd name="T0" fmla="*/ 0 w 148"/>
              <a:gd name="T1" fmla="*/ 4 h 676"/>
              <a:gd name="T2" fmla="*/ 16 w 148"/>
              <a:gd name="T3" fmla="*/ 36 h 676"/>
              <a:gd name="T4" fmla="*/ 8 w 148"/>
              <a:gd name="T5" fmla="*/ 60 h 676"/>
              <a:gd name="T6" fmla="*/ 32 w 148"/>
              <a:gd name="T7" fmla="*/ 108 h 676"/>
              <a:gd name="T8" fmla="*/ 32 w 148"/>
              <a:gd name="T9" fmla="*/ 140 h 676"/>
              <a:gd name="T10" fmla="*/ 28 w 148"/>
              <a:gd name="T11" fmla="*/ 180 h 676"/>
              <a:gd name="T12" fmla="*/ 28 w 148"/>
              <a:gd name="T13" fmla="*/ 224 h 676"/>
              <a:gd name="T14" fmla="*/ 8 w 148"/>
              <a:gd name="T15" fmla="*/ 264 h 676"/>
              <a:gd name="T16" fmla="*/ 32 w 148"/>
              <a:gd name="T17" fmla="*/ 332 h 676"/>
              <a:gd name="T18" fmla="*/ 16 w 148"/>
              <a:gd name="T19" fmla="*/ 360 h 676"/>
              <a:gd name="T20" fmla="*/ 36 w 148"/>
              <a:gd name="T21" fmla="*/ 440 h 676"/>
              <a:gd name="T22" fmla="*/ 4 w 148"/>
              <a:gd name="T23" fmla="*/ 452 h 676"/>
              <a:gd name="T24" fmla="*/ 12 w 148"/>
              <a:gd name="T25" fmla="*/ 508 h 676"/>
              <a:gd name="T26" fmla="*/ 32 w 148"/>
              <a:gd name="T27" fmla="*/ 568 h 676"/>
              <a:gd name="T28" fmla="*/ 32 w 148"/>
              <a:gd name="T29" fmla="*/ 628 h 676"/>
              <a:gd name="T30" fmla="*/ 32 w 148"/>
              <a:gd name="T31" fmla="*/ 676 h 676"/>
              <a:gd name="T32" fmla="*/ 148 w 148"/>
              <a:gd name="T33" fmla="*/ 676 h 676"/>
              <a:gd name="T34" fmla="*/ 148 w 148"/>
              <a:gd name="T35" fmla="*/ 40 h 676"/>
              <a:gd name="T36" fmla="*/ 148 w 148"/>
              <a:gd name="T37" fmla="*/ 0 h 67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48"/>
              <a:gd name="T58" fmla="*/ 0 h 676"/>
              <a:gd name="T59" fmla="*/ 148 w 148"/>
              <a:gd name="T60" fmla="*/ 676 h 67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48" h="676">
                <a:moveTo>
                  <a:pt x="0" y="4"/>
                </a:moveTo>
                <a:lnTo>
                  <a:pt x="16" y="36"/>
                </a:lnTo>
                <a:lnTo>
                  <a:pt x="8" y="60"/>
                </a:lnTo>
                <a:lnTo>
                  <a:pt x="32" y="108"/>
                </a:lnTo>
                <a:lnTo>
                  <a:pt x="32" y="140"/>
                </a:lnTo>
                <a:lnTo>
                  <a:pt x="28" y="180"/>
                </a:lnTo>
                <a:lnTo>
                  <a:pt x="28" y="224"/>
                </a:lnTo>
                <a:lnTo>
                  <a:pt x="8" y="264"/>
                </a:lnTo>
                <a:lnTo>
                  <a:pt x="32" y="332"/>
                </a:lnTo>
                <a:lnTo>
                  <a:pt x="16" y="360"/>
                </a:lnTo>
                <a:lnTo>
                  <a:pt x="36" y="440"/>
                </a:lnTo>
                <a:lnTo>
                  <a:pt x="4" y="452"/>
                </a:lnTo>
                <a:lnTo>
                  <a:pt x="12" y="508"/>
                </a:lnTo>
                <a:lnTo>
                  <a:pt x="32" y="568"/>
                </a:lnTo>
                <a:lnTo>
                  <a:pt x="32" y="628"/>
                </a:lnTo>
                <a:lnTo>
                  <a:pt x="32" y="676"/>
                </a:lnTo>
                <a:lnTo>
                  <a:pt x="148" y="676"/>
                </a:lnTo>
                <a:lnTo>
                  <a:pt x="148" y="40"/>
                </a:lnTo>
                <a:lnTo>
                  <a:pt x="148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60" name="Freeform 90" descr="Dashed horizontal"/>
          <p:cNvSpPr>
            <a:spLocks noChangeAspect="1"/>
          </p:cNvSpPr>
          <p:nvPr/>
        </p:nvSpPr>
        <p:spPr bwMode="auto">
          <a:xfrm>
            <a:off x="2971405" y="2768971"/>
            <a:ext cx="111820" cy="865373"/>
          </a:xfrm>
          <a:custGeom>
            <a:avLst/>
            <a:gdLst>
              <a:gd name="T0" fmla="*/ 0 w 92"/>
              <a:gd name="T1" fmla="*/ 4 h 712"/>
              <a:gd name="T2" fmla="*/ 4 w 92"/>
              <a:gd name="T3" fmla="*/ 60 h 712"/>
              <a:gd name="T4" fmla="*/ 24 w 92"/>
              <a:gd name="T5" fmla="*/ 148 h 712"/>
              <a:gd name="T6" fmla="*/ 12 w 92"/>
              <a:gd name="T7" fmla="*/ 232 h 712"/>
              <a:gd name="T8" fmla="*/ 20 w 92"/>
              <a:gd name="T9" fmla="*/ 276 h 712"/>
              <a:gd name="T10" fmla="*/ 16 w 92"/>
              <a:gd name="T11" fmla="*/ 344 h 712"/>
              <a:gd name="T12" fmla="*/ 8 w 92"/>
              <a:gd name="T13" fmla="*/ 424 h 712"/>
              <a:gd name="T14" fmla="*/ 8 w 92"/>
              <a:gd name="T15" fmla="*/ 480 h 712"/>
              <a:gd name="T16" fmla="*/ 16 w 92"/>
              <a:gd name="T17" fmla="*/ 588 h 712"/>
              <a:gd name="T18" fmla="*/ 16 w 92"/>
              <a:gd name="T19" fmla="*/ 640 h 712"/>
              <a:gd name="T20" fmla="*/ 4 w 92"/>
              <a:gd name="T21" fmla="*/ 712 h 712"/>
              <a:gd name="T22" fmla="*/ 92 w 92"/>
              <a:gd name="T23" fmla="*/ 712 h 712"/>
              <a:gd name="T24" fmla="*/ 92 w 92"/>
              <a:gd name="T25" fmla="*/ 0 h 71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92"/>
              <a:gd name="T40" fmla="*/ 0 h 712"/>
              <a:gd name="T41" fmla="*/ 92 w 92"/>
              <a:gd name="T42" fmla="*/ 712 h 71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92" h="712">
                <a:moveTo>
                  <a:pt x="0" y="4"/>
                </a:moveTo>
                <a:lnTo>
                  <a:pt x="4" y="60"/>
                </a:lnTo>
                <a:lnTo>
                  <a:pt x="24" y="148"/>
                </a:lnTo>
                <a:lnTo>
                  <a:pt x="12" y="232"/>
                </a:lnTo>
                <a:lnTo>
                  <a:pt x="20" y="276"/>
                </a:lnTo>
                <a:lnTo>
                  <a:pt x="16" y="344"/>
                </a:lnTo>
                <a:lnTo>
                  <a:pt x="8" y="424"/>
                </a:lnTo>
                <a:lnTo>
                  <a:pt x="8" y="480"/>
                </a:lnTo>
                <a:lnTo>
                  <a:pt x="16" y="588"/>
                </a:lnTo>
                <a:lnTo>
                  <a:pt x="16" y="640"/>
                </a:lnTo>
                <a:lnTo>
                  <a:pt x="4" y="712"/>
                </a:lnTo>
                <a:lnTo>
                  <a:pt x="92" y="712"/>
                </a:lnTo>
                <a:lnTo>
                  <a:pt x="92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68" name="Freeform 98"/>
          <p:cNvSpPr>
            <a:spLocks noChangeAspect="1"/>
          </p:cNvSpPr>
          <p:nvPr/>
        </p:nvSpPr>
        <p:spPr bwMode="auto">
          <a:xfrm>
            <a:off x="4991449" y="2166127"/>
            <a:ext cx="431478" cy="42539"/>
          </a:xfrm>
          <a:custGeom>
            <a:avLst/>
            <a:gdLst>
              <a:gd name="T0" fmla="*/ 0 w 820"/>
              <a:gd name="T1" fmla="*/ 0 h 144"/>
              <a:gd name="T2" fmla="*/ 13 w 820"/>
              <a:gd name="T3" fmla="*/ 2 h 144"/>
              <a:gd name="T4" fmla="*/ 24 w 820"/>
              <a:gd name="T5" fmla="*/ 0 h 144"/>
              <a:gd name="T6" fmla="*/ 35 w 820"/>
              <a:gd name="T7" fmla="*/ 2 h 144"/>
              <a:gd name="T8" fmla="*/ 45 w 820"/>
              <a:gd name="T9" fmla="*/ 0 h 144"/>
              <a:gd name="T10" fmla="*/ 55 w 820"/>
              <a:gd name="T11" fmla="*/ 2 h 144"/>
              <a:gd name="T12" fmla="*/ 67 w 820"/>
              <a:gd name="T13" fmla="*/ 0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70" name="WordArt 100"/>
          <p:cNvSpPr>
            <a:spLocks noChangeAspect="1" noChangeArrowheads="1" noChangeShapeType="1" noTextEdit="1"/>
          </p:cNvSpPr>
          <p:nvPr/>
        </p:nvSpPr>
        <p:spPr bwMode="auto">
          <a:xfrm>
            <a:off x="1523828" y="1366386"/>
            <a:ext cx="583406" cy="17137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Black"/>
              </a:rPr>
              <a:t>Well A</a:t>
            </a:r>
          </a:p>
        </p:txBody>
      </p:sp>
      <p:sp>
        <p:nvSpPr>
          <p:cNvPr id="7272" name="WordArt 102"/>
          <p:cNvSpPr>
            <a:spLocks noChangeAspect="1" noChangeArrowheads="1" noChangeShapeType="1" noTextEdit="1"/>
          </p:cNvSpPr>
          <p:nvPr/>
        </p:nvSpPr>
        <p:spPr bwMode="auto">
          <a:xfrm>
            <a:off x="3857453" y="1366386"/>
            <a:ext cx="583406" cy="17137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Black"/>
              </a:rPr>
              <a:t>Well C</a:t>
            </a:r>
          </a:p>
        </p:txBody>
      </p:sp>
      <p:sp>
        <p:nvSpPr>
          <p:cNvPr id="7273" name="WordArt 103"/>
          <p:cNvSpPr>
            <a:spLocks noChangeAspect="1" noChangeArrowheads="1" noChangeShapeType="1" noTextEdit="1"/>
          </p:cNvSpPr>
          <p:nvPr/>
        </p:nvSpPr>
        <p:spPr bwMode="auto">
          <a:xfrm>
            <a:off x="5012111" y="1366386"/>
            <a:ext cx="583406" cy="17137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Black"/>
              </a:rPr>
              <a:t>Well D</a:t>
            </a:r>
          </a:p>
        </p:txBody>
      </p:sp>
      <p:sp>
        <p:nvSpPr>
          <p:cNvPr id="7274" name="WordArt 104"/>
          <p:cNvSpPr>
            <a:spLocks noChangeAspect="1" noChangeArrowheads="1" noChangeShapeType="1" noTextEdit="1"/>
          </p:cNvSpPr>
          <p:nvPr/>
        </p:nvSpPr>
        <p:spPr bwMode="auto">
          <a:xfrm>
            <a:off x="6465765" y="1366386"/>
            <a:ext cx="583406" cy="17137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Black"/>
              </a:rPr>
              <a:t>Well E</a:t>
            </a:r>
          </a:p>
        </p:txBody>
      </p:sp>
      <p:sp>
        <p:nvSpPr>
          <p:cNvPr id="7275" name="Text Box 105"/>
          <p:cNvSpPr txBox="1">
            <a:spLocks noChangeAspect="1" noChangeArrowheads="1"/>
          </p:cNvSpPr>
          <p:nvPr/>
        </p:nvSpPr>
        <p:spPr bwMode="auto">
          <a:xfrm>
            <a:off x="1625812" y="1538975"/>
            <a:ext cx="38343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SP</a:t>
            </a:r>
          </a:p>
        </p:txBody>
      </p:sp>
      <p:sp>
        <p:nvSpPr>
          <p:cNvPr id="7280" name="Freeform 110"/>
          <p:cNvSpPr>
            <a:spLocks noChangeAspect="1"/>
          </p:cNvSpPr>
          <p:nvPr/>
        </p:nvSpPr>
        <p:spPr bwMode="auto">
          <a:xfrm>
            <a:off x="3451499" y="2383686"/>
            <a:ext cx="3658443" cy="89940"/>
          </a:xfrm>
          <a:custGeom>
            <a:avLst/>
            <a:gdLst>
              <a:gd name="T0" fmla="*/ 0 w 3010"/>
              <a:gd name="T1" fmla="*/ 0 h 74"/>
              <a:gd name="T2" fmla="*/ 585 w 3010"/>
              <a:gd name="T3" fmla="*/ 9 h 74"/>
              <a:gd name="T4" fmla="*/ 1133 w 3010"/>
              <a:gd name="T5" fmla="*/ 74 h 74"/>
              <a:gd name="T6" fmla="*/ 1626 w 3010"/>
              <a:gd name="T7" fmla="*/ 74 h 74"/>
              <a:gd name="T8" fmla="*/ 2211 w 3010"/>
              <a:gd name="T9" fmla="*/ 55 h 74"/>
              <a:gd name="T10" fmla="*/ 2778 w 3010"/>
              <a:gd name="T11" fmla="*/ 27 h 74"/>
              <a:gd name="T12" fmla="*/ 3010 w 3010"/>
              <a:gd name="T13" fmla="*/ 27 h 7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010"/>
              <a:gd name="T22" fmla="*/ 0 h 74"/>
              <a:gd name="T23" fmla="*/ 3010 w 3010"/>
              <a:gd name="T24" fmla="*/ 74 h 7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010" h="74">
                <a:moveTo>
                  <a:pt x="0" y="0"/>
                </a:moveTo>
                <a:lnTo>
                  <a:pt x="585" y="9"/>
                </a:lnTo>
                <a:lnTo>
                  <a:pt x="1133" y="74"/>
                </a:lnTo>
                <a:lnTo>
                  <a:pt x="1626" y="74"/>
                </a:lnTo>
                <a:lnTo>
                  <a:pt x="2211" y="55"/>
                </a:lnTo>
                <a:lnTo>
                  <a:pt x="2778" y="27"/>
                </a:lnTo>
                <a:lnTo>
                  <a:pt x="3010" y="27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81" name="Freeform 111"/>
          <p:cNvSpPr>
            <a:spLocks noChangeAspect="1"/>
          </p:cNvSpPr>
          <p:nvPr/>
        </p:nvSpPr>
        <p:spPr bwMode="auto">
          <a:xfrm>
            <a:off x="1957736" y="2186789"/>
            <a:ext cx="809476" cy="1215"/>
          </a:xfrm>
          <a:custGeom>
            <a:avLst/>
            <a:gdLst>
              <a:gd name="T0" fmla="*/ 0 w 666"/>
              <a:gd name="T1" fmla="*/ 0 h 1"/>
              <a:gd name="T2" fmla="*/ 366 w 666"/>
              <a:gd name="T3" fmla="*/ 0 h 1"/>
              <a:gd name="T4" fmla="*/ 666 w 666"/>
              <a:gd name="T5" fmla="*/ 0 h 1"/>
              <a:gd name="T6" fmla="*/ 0 60000 65536"/>
              <a:gd name="T7" fmla="*/ 0 60000 65536"/>
              <a:gd name="T8" fmla="*/ 0 60000 65536"/>
              <a:gd name="T9" fmla="*/ 0 w 666"/>
              <a:gd name="T10" fmla="*/ 0 h 1"/>
              <a:gd name="T11" fmla="*/ 666 w 666"/>
              <a:gd name="T12" fmla="*/ 1 h 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66" h="1">
                <a:moveTo>
                  <a:pt x="0" y="0"/>
                </a:moveTo>
                <a:lnTo>
                  <a:pt x="366" y="0"/>
                </a:lnTo>
                <a:lnTo>
                  <a:pt x="666" y="0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82" name="Line 112"/>
          <p:cNvSpPr>
            <a:spLocks noChangeAspect="1" noChangeShapeType="1"/>
          </p:cNvSpPr>
          <p:nvPr/>
        </p:nvSpPr>
        <p:spPr bwMode="auto">
          <a:xfrm flipV="1">
            <a:off x="3175597" y="2184358"/>
            <a:ext cx="707380" cy="729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83" name="Line 113"/>
          <p:cNvSpPr>
            <a:spLocks noChangeAspect="1" noChangeShapeType="1"/>
          </p:cNvSpPr>
          <p:nvPr/>
        </p:nvSpPr>
        <p:spPr bwMode="auto">
          <a:xfrm>
            <a:off x="4262191" y="2186789"/>
            <a:ext cx="794891" cy="121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84" name="Line 114"/>
          <p:cNvSpPr>
            <a:spLocks noChangeAspect="1" noChangeShapeType="1"/>
          </p:cNvSpPr>
          <p:nvPr/>
        </p:nvSpPr>
        <p:spPr bwMode="auto">
          <a:xfrm>
            <a:off x="5421711" y="2186789"/>
            <a:ext cx="1064716" cy="121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85" name="Line 115"/>
          <p:cNvSpPr>
            <a:spLocks noChangeAspect="1" noChangeShapeType="1"/>
          </p:cNvSpPr>
          <p:nvPr/>
        </p:nvSpPr>
        <p:spPr bwMode="auto">
          <a:xfrm>
            <a:off x="1986907" y="2666877"/>
            <a:ext cx="751136" cy="729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86" name="Freeform 116"/>
          <p:cNvSpPr>
            <a:spLocks noChangeAspect="1"/>
          </p:cNvSpPr>
          <p:nvPr/>
        </p:nvSpPr>
        <p:spPr bwMode="auto">
          <a:xfrm>
            <a:off x="3153719" y="2644999"/>
            <a:ext cx="3179564" cy="58340"/>
          </a:xfrm>
          <a:custGeom>
            <a:avLst/>
            <a:gdLst>
              <a:gd name="T0" fmla="*/ 0 w 2616"/>
              <a:gd name="T1" fmla="*/ 42 h 48"/>
              <a:gd name="T2" fmla="*/ 432 w 2616"/>
              <a:gd name="T3" fmla="*/ 48 h 48"/>
              <a:gd name="T4" fmla="*/ 546 w 2616"/>
              <a:gd name="T5" fmla="*/ 6 h 48"/>
              <a:gd name="T6" fmla="*/ 846 w 2616"/>
              <a:gd name="T7" fmla="*/ 0 h 48"/>
              <a:gd name="T8" fmla="*/ 1344 w 2616"/>
              <a:gd name="T9" fmla="*/ 30 h 48"/>
              <a:gd name="T10" fmla="*/ 1668 w 2616"/>
              <a:gd name="T11" fmla="*/ 48 h 48"/>
              <a:gd name="T12" fmla="*/ 1980 w 2616"/>
              <a:gd name="T13" fmla="*/ 42 h 48"/>
              <a:gd name="T14" fmla="*/ 2616 w 2616"/>
              <a:gd name="T15" fmla="*/ 18 h 4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616"/>
              <a:gd name="T25" fmla="*/ 0 h 48"/>
              <a:gd name="T26" fmla="*/ 2616 w 2616"/>
              <a:gd name="T27" fmla="*/ 48 h 4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616" h="48">
                <a:moveTo>
                  <a:pt x="0" y="42"/>
                </a:moveTo>
                <a:lnTo>
                  <a:pt x="432" y="48"/>
                </a:lnTo>
                <a:lnTo>
                  <a:pt x="546" y="6"/>
                </a:lnTo>
                <a:lnTo>
                  <a:pt x="846" y="0"/>
                </a:lnTo>
                <a:lnTo>
                  <a:pt x="1344" y="30"/>
                </a:lnTo>
                <a:lnTo>
                  <a:pt x="1668" y="48"/>
                </a:lnTo>
                <a:lnTo>
                  <a:pt x="1980" y="42"/>
                </a:lnTo>
                <a:lnTo>
                  <a:pt x="2616" y="18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87" name="Freeform 117"/>
          <p:cNvSpPr>
            <a:spLocks noChangeAspect="1"/>
          </p:cNvSpPr>
          <p:nvPr/>
        </p:nvSpPr>
        <p:spPr bwMode="auto">
          <a:xfrm>
            <a:off x="3715248" y="2696047"/>
            <a:ext cx="2720132" cy="145849"/>
          </a:xfrm>
          <a:custGeom>
            <a:avLst/>
            <a:gdLst>
              <a:gd name="T0" fmla="*/ 0 w 2238"/>
              <a:gd name="T1" fmla="*/ 0 h 120"/>
              <a:gd name="T2" fmla="*/ 168 w 2238"/>
              <a:gd name="T3" fmla="*/ 78 h 120"/>
              <a:gd name="T4" fmla="*/ 534 w 2238"/>
              <a:gd name="T5" fmla="*/ 84 h 120"/>
              <a:gd name="T6" fmla="*/ 900 w 2238"/>
              <a:gd name="T7" fmla="*/ 90 h 120"/>
              <a:gd name="T8" fmla="*/ 1146 w 2238"/>
              <a:gd name="T9" fmla="*/ 114 h 120"/>
              <a:gd name="T10" fmla="*/ 1272 w 2238"/>
              <a:gd name="T11" fmla="*/ 120 h 120"/>
              <a:gd name="T12" fmla="*/ 1500 w 2238"/>
              <a:gd name="T13" fmla="*/ 120 h 120"/>
              <a:gd name="T14" fmla="*/ 2238 w 2238"/>
              <a:gd name="T15" fmla="*/ 96 h 12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238"/>
              <a:gd name="T25" fmla="*/ 0 h 120"/>
              <a:gd name="T26" fmla="*/ 2238 w 2238"/>
              <a:gd name="T27" fmla="*/ 120 h 12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238" h="120">
                <a:moveTo>
                  <a:pt x="0" y="0"/>
                </a:moveTo>
                <a:lnTo>
                  <a:pt x="168" y="78"/>
                </a:lnTo>
                <a:lnTo>
                  <a:pt x="534" y="84"/>
                </a:lnTo>
                <a:lnTo>
                  <a:pt x="900" y="90"/>
                </a:lnTo>
                <a:lnTo>
                  <a:pt x="1146" y="114"/>
                </a:lnTo>
                <a:lnTo>
                  <a:pt x="1272" y="120"/>
                </a:lnTo>
                <a:lnTo>
                  <a:pt x="1500" y="120"/>
                </a:lnTo>
                <a:lnTo>
                  <a:pt x="2238" y="96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88" name="Freeform 118"/>
          <p:cNvSpPr>
            <a:spLocks noChangeAspect="1"/>
          </p:cNvSpPr>
          <p:nvPr/>
        </p:nvSpPr>
        <p:spPr bwMode="auto">
          <a:xfrm>
            <a:off x="6508305" y="3386401"/>
            <a:ext cx="431478" cy="42539"/>
          </a:xfrm>
          <a:custGeom>
            <a:avLst/>
            <a:gdLst>
              <a:gd name="T0" fmla="*/ 0 w 820"/>
              <a:gd name="T1" fmla="*/ 0 h 144"/>
              <a:gd name="T2" fmla="*/ 13 w 820"/>
              <a:gd name="T3" fmla="*/ 2 h 144"/>
              <a:gd name="T4" fmla="*/ 24 w 820"/>
              <a:gd name="T5" fmla="*/ 0 h 144"/>
              <a:gd name="T6" fmla="*/ 35 w 820"/>
              <a:gd name="T7" fmla="*/ 2 h 144"/>
              <a:gd name="T8" fmla="*/ 45 w 820"/>
              <a:gd name="T9" fmla="*/ 0 h 144"/>
              <a:gd name="T10" fmla="*/ 55 w 820"/>
              <a:gd name="T11" fmla="*/ 2 h 144"/>
              <a:gd name="T12" fmla="*/ 67 w 820"/>
              <a:gd name="T13" fmla="*/ 0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89" name="Freeform 119"/>
          <p:cNvSpPr>
            <a:spLocks noChangeAspect="1"/>
          </p:cNvSpPr>
          <p:nvPr/>
        </p:nvSpPr>
        <p:spPr bwMode="auto">
          <a:xfrm>
            <a:off x="5088683" y="3438663"/>
            <a:ext cx="431478" cy="42539"/>
          </a:xfrm>
          <a:custGeom>
            <a:avLst/>
            <a:gdLst>
              <a:gd name="T0" fmla="*/ 0 w 820"/>
              <a:gd name="T1" fmla="*/ 0 h 144"/>
              <a:gd name="T2" fmla="*/ 13 w 820"/>
              <a:gd name="T3" fmla="*/ 2 h 144"/>
              <a:gd name="T4" fmla="*/ 24 w 820"/>
              <a:gd name="T5" fmla="*/ 0 h 144"/>
              <a:gd name="T6" fmla="*/ 35 w 820"/>
              <a:gd name="T7" fmla="*/ 2 h 144"/>
              <a:gd name="T8" fmla="*/ 45 w 820"/>
              <a:gd name="T9" fmla="*/ 0 h 144"/>
              <a:gd name="T10" fmla="*/ 55 w 820"/>
              <a:gd name="T11" fmla="*/ 2 h 144"/>
              <a:gd name="T12" fmla="*/ 67 w 820"/>
              <a:gd name="T13" fmla="*/ 0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90" name="Freeform 120"/>
          <p:cNvSpPr>
            <a:spLocks noChangeAspect="1"/>
          </p:cNvSpPr>
          <p:nvPr/>
        </p:nvSpPr>
        <p:spPr bwMode="auto">
          <a:xfrm>
            <a:off x="3898777" y="3588159"/>
            <a:ext cx="431478" cy="42539"/>
          </a:xfrm>
          <a:custGeom>
            <a:avLst/>
            <a:gdLst>
              <a:gd name="T0" fmla="*/ 0 w 820"/>
              <a:gd name="T1" fmla="*/ 0 h 144"/>
              <a:gd name="T2" fmla="*/ 13 w 820"/>
              <a:gd name="T3" fmla="*/ 2 h 144"/>
              <a:gd name="T4" fmla="*/ 24 w 820"/>
              <a:gd name="T5" fmla="*/ 0 h 144"/>
              <a:gd name="T6" fmla="*/ 35 w 820"/>
              <a:gd name="T7" fmla="*/ 2 h 144"/>
              <a:gd name="T8" fmla="*/ 45 w 820"/>
              <a:gd name="T9" fmla="*/ 0 h 144"/>
              <a:gd name="T10" fmla="*/ 55 w 820"/>
              <a:gd name="T11" fmla="*/ 2 h 144"/>
              <a:gd name="T12" fmla="*/ 67 w 820"/>
              <a:gd name="T13" fmla="*/ 0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91" name="Freeform 121"/>
          <p:cNvSpPr>
            <a:spLocks noChangeAspect="1"/>
          </p:cNvSpPr>
          <p:nvPr/>
        </p:nvSpPr>
        <p:spPr bwMode="auto">
          <a:xfrm>
            <a:off x="2803675" y="3620975"/>
            <a:ext cx="431478" cy="42539"/>
          </a:xfrm>
          <a:custGeom>
            <a:avLst/>
            <a:gdLst>
              <a:gd name="T0" fmla="*/ 0 w 820"/>
              <a:gd name="T1" fmla="*/ 0 h 144"/>
              <a:gd name="T2" fmla="*/ 13 w 820"/>
              <a:gd name="T3" fmla="*/ 2 h 144"/>
              <a:gd name="T4" fmla="*/ 24 w 820"/>
              <a:gd name="T5" fmla="*/ 0 h 144"/>
              <a:gd name="T6" fmla="*/ 35 w 820"/>
              <a:gd name="T7" fmla="*/ 2 h 144"/>
              <a:gd name="T8" fmla="*/ 45 w 820"/>
              <a:gd name="T9" fmla="*/ 0 h 144"/>
              <a:gd name="T10" fmla="*/ 55 w 820"/>
              <a:gd name="T11" fmla="*/ 2 h 144"/>
              <a:gd name="T12" fmla="*/ 67 w 820"/>
              <a:gd name="T13" fmla="*/ 0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92" name="Freeform 122"/>
          <p:cNvSpPr>
            <a:spLocks noChangeAspect="1"/>
          </p:cNvSpPr>
          <p:nvPr/>
        </p:nvSpPr>
        <p:spPr bwMode="auto">
          <a:xfrm>
            <a:off x="1552998" y="3590590"/>
            <a:ext cx="431478" cy="42539"/>
          </a:xfrm>
          <a:custGeom>
            <a:avLst/>
            <a:gdLst>
              <a:gd name="T0" fmla="*/ 0 w 820"/>
              <a:gd name="T1" fmla="*/ 0 h 144"/>
              <a:gd name="T2" fmla="*/ 13 w 820"/>
              <a:gd name="T3" fmla="*/ 2 h 144"/>
              <a:gd name="T4" fmla="*/ 24 w 820"/>
              <a:gd name="T5" fmla="*/ 0 h 144"/>
              <a:gd name="T6" fmla="*/ 35 w 820"/>
              <a:gd name="T7" fmla="*/ 2 h 144"/>
              <a:gd name="T8" fmla="*/ 45 w 820"/>
              <a:gd name="T9" fmla="*/ 0 h 144"/>
              <a:gd name="T10" fmla="*/ 55 w 820"/>
              <a:gd name="T11" fmla="*/ 2 h 144"/>
              <a:gd name="T12" fmla="*/ 67 w 820"/>
              <a:gd name="T13" fmla="*/ 0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93" name="Line 123"/>
          <p:cNvSpPr>
            <a:spLocks noChangeAspect="1" noChangeShapeType="1"/>
          </p:cNvSpPr>
          <p:nvPr/>
        </p:nvSpPr>
        <p:spPr bwMode="auto">
          <a:xfrm>
            <a:off x="1955305" y="3614898"/>
            <a:ext cx="825277" cy="972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94" name="Line 124"/>
          <p:cNvSpPr>
            <a:spLocks noChangeAspect="1" noChangeShapeType="1"/>
          </p:cNvSpPr>
          <p:nvPr/>
        </p:nvSpPr>
        <p:spPr bwMode="auto">
          <a:xfrm flipV="1">
            <a:off x="3230291" y="3614898"/>
            <a:ext cx="668486" cy="3038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95" name="Freeform 125"/>
          <p:cNvSpPr>
            <a:spLocks noChangeAspect="1"/>
          </p:cNvSpPr>
          <p:nvPr/>
        </p:nvSpPr>
        <p:spPr bwMode="auto">
          <a:xfrm>
            <a:off x="4316885" y="3458110"/>
            <a:ext cx="793676" cy="145849"/>
          </a:xfrm>
          <a:custGeom>
            <a:avLst/>
            <a:gdLst>
              <a:gd name="T0" fmla="*/ 0 w 653"/>
              <a:gd name="T1" fmla="*/ 120 h 120"/>
              <a:gd name="T2" fmla="*/ 292 w 653"/>
              <a:gd name="T3" fmla="*/ 103 h 120"/>
              <a:gd name="T4" fmla="*/ 653 w 653"/>
              <a:gd name="T5" fmla="*/ 0 h 120"/>
              <a:gd name="T6" fmla="*/ 0 60000 65536"/>
              <a:gd name="T7" fmla="*/ 0 60000 65536"/>
              <a:gd name="T8" fmla="*/ 0 60000 65536"/>
              <a:gd name="T9" fmla="*/ 0 w 653"/>
              <a:gd name="T10" fmla="*/ 0 h 120"/>
              <a:gd name="T11" fmla="*/ 653 w 653"/>
              <a:gd name="T12" fmla="*/ 120 h 12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53" h="120">
                <a:moveTo>
                  <a:pt x="0" y="120"/>
                </a:moveTo>
                <a:lnTo>
                  <a:pt x="292" y="103"/>
                </a:lnTo>
                <a:lnTo>
                  <a:pt x="653" y="0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96" name="Line 126"/>
          <p:cNvSpPr>
            <a:spLocks noChangeAspect="1" noChangeShapeType="1"/>
          </p:cNvSpPr>
          <p:nvPr/>
        </p:nvSpPr>
        <p:spPr bwMode="auto">
          <a:xfrm flipV="1">
            <a:off x="5508006" y="3394908"/>
            <a:ext cx="1002729" cy="63201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97" name="Line 127"/>
          <p:cNvSpPr>
            <a:spLocks noChangeAspect="1" noChangeShapeType="1"/>
          </p:cNvSpPr>
          <p:nvPr/>
        </p:nvSpPr>
        <p:spPr bwMode="auto">
          <a:xfrm>
            <a:off x="6971384" y="3405847"/>
            <a:ext cx="511696" cy="972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98" name="Freeform 128"/>
          <p:cNvSpPr>
            <a:spLocks noChangeAspect="1"/>
          </p:cNvSpPr>
          <p:nvPr/>
        </p:nvSpPr>
        <p:spPr bwMode="auto">
          <a:xfrm>
            <a:off x="1561506" y="2710632"/>
            <a:ext cx="126405" cy="865373"/>
          </a:xfrm>
          <a:custGeom>
            <a:avLst/>
            <a:gdLst>
              <a:gd name="T0" fmla="*/ 0 w 80"/>
              <a:gd name="T1" fmla="*/ 0 h 712"/>
              <a:gd name="T2" fmla="*/ 105 w 80"/>
              <a:gd name="T3" fmla="*/ 144 h 712"/>
              <a:gd name="T4" fmla="*/ 176 w 80"/>
              <a:gd name="T5" fmla="*/ 712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38100" cmpd="sng">
            <a:solidFill>
              <a:srgbClr val="FF00FF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299" name="Freeform 129"/>
          <p:cNvSpPr>
            <a:spLocks noChangeAspect="1"/>
          </p:cNvSpPr>
          <p:nvPr/>
        </p:nvSpPr>
        <p:spPr bwMode="auto">
          <a:xfrm>
            <a:off x="2786659" y="2710632"/>
            <a:ext cx="165298" cy="933436"/>
          </a:xfrm>
          <a:custGeom>
            <a:avLst/>
            <a:gdLst>
              <a:gd name="T0" fmla="*/ 0 w 80"/>
              <a:gd name="T1" fmla="*/ 0 h 712"/>
              <a:gd name="T2" fmla="*/ 236 w 80"/>
              <a:gd name="T3" fmla="*/ 180 h 712"/>
              <a:gd name="T4" fmla="*/ 393 w 80"/>
              <a:gd name="T5" fmla="*/ 893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38100" cmpd="sng">
            <a:solidFill>
              <a:srgbClr val="FF00FF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300" name="Freeform 130"/>
          <p:cNvSpPr>
            <a:spLocks noChangeAspect="1"/>
          </p:cNvSpPr>
          <p:nvPr/>
        </p:nvSpPr>
        <p:spPr bwMode="auto">
          <a:xfrm>
            <a:off x="3904855" y="2681462"/>
            <a:ext cx="165298" cy="933436"/>
          </a:xfrm>
          <a:custGeom>
            <a:avLst/>
            <a:gdLst>
              <a:gd name="T0" fmla="*/ 0 w 80"/>
              <a:gd name="T1" fmla="*/ 0 h 712"/>
              <a:gd name="T2" fmla="*/ 236 w 80"/>
              <a:gd name="T3" fmla="*/ 180 h 712"/>
              <a:gd name="T4" fmla="*/ 393 w 80"/>
              <a:gd name="T5" fmla="*/ 893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38100" cmpd="sng">
            <a:solidFill>
              <a:srgbClr val="FF00FF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301" name="Freeform 131"/>
          <p:cNvSpPr>
            <a:spLocks noChangeAspect="1"/>
          </p:cNvSpPr>
          <p:nvPr/>
        </p:nvSpPr>
        <p:spPr bwMode="auto">
          <a:xfrm>
            <a:off x="5046143" y="2709416"/>
            <a:ext cx="165298" cy="735324"/>
          </a:xfrm>
          <a:custGeom>
            <a:avLst/>
            <a:gdLst>
              <a:gd name="T0" fmla="*/ 0 w 80"/>
              <a:gd name="T1" fmla="*/ 0 h 712"/>
              <a:gd name="T2" fmla="*/ 236 w 80"/>
              <a:gd name="T3" fmla="*/ 88 h 712"/>
              <a:gd name="T4" fmla="*/ 393 w 80"/>
              <a:gd name="T5" fmla="*/ 43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38100" cmpd="sng">
            <a:solidFill>
              <a:srgbClr val="FF00FF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304" name="Freeform 134"/>
          <p:cNvSpPr>
            <a:spLocks noChangeAspect="1"/>
          </p:cNvSpPr>
          <p:nvPr/>
        </p:nvSpPr>
        <p:spPr bwMode="auto">
          <a:xfrm>
            <a:off x="6335714" y="3410709"/>
            <a:ext cx="330597" cy="2246081"/>
          </a:xfrm>
          <a:custGeom>
            <a:avLst/>
            <a:gdLst>
              <a:gd name="T0" fmla="*/ 0 w 80"/>
              <a:gd name="T1" fmla="*/ 0 h 712"/>
              <a:gd name="T2" fmla="*/ 1884 w 80"/>
              <a:gd name="T3" fmla="*/ 2520 h 712"/>
              <a:gd name="T4" fmla="*/ 3145 w 80"/>
              <a:gd name="T5" fmla="*/ 12448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38100" cmpd="sng">
            <a:solidFill>
              <a:srgbClr val="FF00FF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305" name="Freeform 135"/>
          <p:cNvSpPr>
            <a:spLocks noChangeAspect="1"/>
          </p:cNvSpPr>
          <p:nvPr/>
        </p:nvSpPr>
        <p:spPr bwMode="auto">
          <a:xfrm>
            <a:off x="4838305" y="3539542"/>
            <a:ext cx="330597" cy="2117247"/>
          </a:xfrm>
          <a:custGeom>
            <a:avLst/>
            <a:gdLst>
              <a:gd name="T0" fmla="*/ 0 w 80"/>
              <a:gd name="T1" fmla="*/ 0 h 712"/>
              <a:gd name="T2" fmla="*/ 1884 w 80"/>
              <a:gd name="T3" fmla="*/ 2107 h 712"/>
              <a:gd name="T4" fmla="*/ 3145 w 80"/>
              <a:gd name="T5" fmla="*/ 10428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38100" cmpd="sng">
            <a:solidFill>
              <a:srgbClr val="FF00FF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306" name="Freeform 136"/>
          <p:cNvSpPr>
            <a:spLocks noChangeAspect="1"/>
          </p:cNvSpPr>
          <p:nvPr/>
        </p:nvSpPr>
        <p:spPr bwMode="auto">
          <a:xfrm>
            <a:off x="3729833" y="3653791"/>
            <a:ext cx="330597" cy="2080785"/>
          </a:xfrm>
          <a:custGeom>
            <a:avLst/>
            <a:gdLst>
              <a:gd name="T0" fmla="*/ 0 w 80"/>
              <a:gd name="T1" fmla="*/ 0 h 712"/>
              <a:gd name="T2" fmla="*/ 1884 w 80"/>
              <a:gd name="T3" fmla="*/ 2001 h 712"/>
              <a:gd name="T4" fmla="*/ 3145 w 80"/>
              <a:gd name="T5" fmla="*/ 989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38100" cmpd="sng">
            <a:solidFill>
              <a:srgbClr val="FF00FF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307" name="Freeform 137"/>
          <p:cNvSpPr>
            <a:spLocks noChangeAspect="1"/>
          </p:cNvSpPr>
          <p:nvPr/>
        </p:nvSpPr>
        <p:spPr bwMode="auto">
          <a:xfrm>
            <a:off x="2621361" y="3624621"/>
            <a:ext cx="330597" cy="2080785"/>
          </a:xfrm>
          <a:custGeom>
            <a:avLst/>
            <a:gdLst>
              <a:gd name="T0" fmla="*/ 0 w 80"/>
              <a:gd name="T1" fmla="*/ 0 h 712"/>
              <a:gd name="T2" fmla="*/ 1884 w 80"/>
              <a:gd name="T3" fmla="*/ 2001 h 712"/>
              <a:gd name="T4" fmla="*/ 3145 w 80"/>
              <a:gd name="T5" fmla="*/ 989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38100" cmpd="sng">
            <a:solidFill>
              <a:srgbClr val="FF00FF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308" name="Freeform 138"/>
          <p:cNvSpPr>
            <a:spLocks noChangeAspect="1"/>
          </p:cNvSpPr>
          <p:nvPr/>
        </p:nvSpPr>
        <p:spPr bwMode="auto">
          <a:xfrm>
            <a:off x="1318420" y="3663514"/>
            <a:ext cx="330597" cy="1998137"/>
          </a:xfrm>
          <a:custGeom>
            <a:avLst/>
            <a:gdLst>
              <a:gd name="T0" fmla="*/ 0 w 80"/>
              <a:gd name="T1" fmla="*/ 0 h 712"/>
              <a:gd name="T2" fmla="*/ 1884 w 80"/>
              <a:gd name="T3" fmla="*/ 1771 h 712"/>
              <a:gd name="T4" fmla="*/ 3145 w 80"/>
              <a:gd name="T5" fmla="*/ 8765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38100" cmpd="sng">
            <a:solidFill>
              <a:srgbClr val="FF00FF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310" name="Freeform 140"/>
          <p:cNvSpPr>
            <a:spLocks noChangeAspect="1"/>
          </p:cNvSpPr>
          <p:nvPr/>
        </p:nvSpPr>
        <p:spPr bwMode="auto">
          <a:xfrm>
            <a:off x="1534767" y="4125371"/>
            <a:ext cx="5914281" cy="58340"/>
          </a:xfrm>
          <a:custGeom>
            <a:avLst/>
            <a:gdLst>
              <a:gd name="T0" fmla="*/ 0 w 4866"/>
              <a:gd name="T1" fmla="*/ 0 h 48"/>
              <a:gd name="T2" fmla="*/ 294 w 4866"/>
              <a:gd name="T3" fmla="*/ 0 h 48"/>
              <a:gd name="T4" fmla="*/ 696 w 4866"/>
              <a:gd name="T5" fmla="*/ 0 h 48"/>
              <a:gd name="T6" fmla="*/ 1122 w 4866"/>
              <a:gd name="T7" fmla="*/ 6 h 48"/>
              <a:gd name="T8" fmla="*/ 1314 w 4866"/>
              <a:gd name="T9" fmla="*/ 12 h 48"/>
              <a:gd name="T10" fmla="*/ 2022 w 4866"/>
              <a:gd name="T11" fmla="*/ 48 h 48"/>
              <a:gd name="T12" fmla="*/ 2196 w 4866"/>
              <a:gd name="T13" fmla="*/ 48 h 48"/>
              <a:gd name="T14" fmla="*/ 3024 w 4866"/>
              <a:gd name="T15" fmla="*/ 30 h 48"/>
              <a:gd name="T16" fmla="*/ 3186 w 4866"/>
              <a:gd name="T17" fmla="*/ 30 h 48"/>
              <a:gd name="T18" fmla="*/ 4008 w 4866"/>
              <a:gd name="T19" fmla="*/ 24 h 48"/>
              <a:gd name="T20" fmla="*/ 4398 w 4866"/>
              <a:gd name="T21" fmla="*/ 24 h 48"/>
              <a:gd name="T22" fmla="*/ 4866 w 4866"/>
              <a:gd name="T23" fmla="*/ 30 h 4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866"/>
              <a:gd name="T37" fmla="*/ 0 h 48"/>
              <a:gd name="T38" fmla="*/ 4866 w 4866"/>
              <a:gd name="T39" fmla="*/ 48 h 4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866" h="48">
                <a:moveTo>
                  <a:pt x="0" y="0"/>
                </a:moveTo>
                <a:lnTo>
                  <a:pt x="294" y="0"/>
                </a:lnTo>
                <a:lnTo>
                  <a:pt x="696" y="0"/>
                </a:lnTo>
                <a:lnTo>
                  <a:pt x="1122" y="6"/>
                </a:lnTo>
                <a:lnTo>
                  <a:pt x="1314" y="12"/>
                </a:lnTo>
                <a:lnTo>
                  <a:pt x="2022" y="48"/>
                </a:lnTo>
                <a:lnTo>
                  <a:pt x="2196" y="48"/>
                </a:lnTo>
                <a:lnTo>
                  <a:pt x="3024" y="30"/>
                </a:lnTo>
                <a:lnTo>
                  <a:pt x="3186" y="30"/>
                </a:lnTo>
                <a:lnTo>
                  <a:pt x="4008" y="24"/>
                </a:lnTo>
                <a:lnTo>
                  <a:pt x="4398" y="24"/>
                </a:lnTo>
                <a:lnTo>
                  <a:pt x="4866" y="3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311" name="Freeform 141"/>
          <p:cNvSpPr>
            <a:spLocks noChangeAspect="1"/>
          </p:cNvSpPr>
          <p:nvPr/>
        </p:nvSpPr>
        <p:spPr bwMode="auto">
          <a:xfrm>
            <a:off x="6143676" y="3826380"/>
            <a:ext cx="1276201" cy="7292"/>
          </a:xfrm>
          <a:custGeom>
            <a:avLst/>
            <a:gdLst>
              <a:gd name="T0" fmla="*/ 0 w 1050"/>
              <a:gd name="T1" fmla="*/ 0 h 6"/>
              <a:gd name="T2" fmla="*/ 462 w 1050"/>
              <a:gd name="T3" fmla="*/ 0 h 6"/>
              <a:gd name="T4" fmla="*/ 1050 w 1050"/>
              <a:gd name="T5" fmla="*/ 6 h 6"/>
              <a:gd name="T6" fmla="*/ 0 60000 65536"/>
              <a:gd name="T7" fmla="*/ 0 60000 65536"/>
              <a:gd name="T8" fmla="*/ 0 60000 65536"/>
              <a:gd name="T9" fmla="*/ 0 w 1050"/>
              <a:gd name="T10" fmla="*/ 0 h 6"/>
              <a:gd name="T11" fmla="*/ 1050 w 1050"/>
              <a:gd name="T12" fmla="*/ 6 h 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50" h="6">
                <a:moveTo>
                  <a:pt x="0" y="0"/>
                </a:moveTo>
                <a:lnTo>
                  <a:pt x="462" y="0"/>
                </a:lnTo>
                <a:lnTo>
                  <a:pt x="1050" y="6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312" name="Freeform 142"/>
          <p:cNvSpPr>
            <a:spLocks noChangeAspect="1"/>
          </p:cNvSpPr>
          <p:nvPr/>
        </p:nvSpPr>
        <p:spPr bwMode="auto">
          <a:xfrm>
            <a:off x="1600400" y="4482702"/>
            <a:ext cx="5870525" cy="444841"/>
          </a:xfrm>
          <a:custGeom>
            <a:avLst/>
            <a:gdLst>
              <a:gd name="T0" fmla="*/ 0 w 4830"/>
              <a:gd name="T1" fmla="*/ 0 h 366"/>
              <a:gd name="T2" fmla="*/ 306 w 4830"/>
              <a:gd name="T3" fmla="*/ 0 h 366"/>
              <a:gd name="T4" fmla="*/ 1086 w 4830"/>
              <a:gd name="T5" fmla="*/ 72 h 366"/>
              <a:gd name="T6" fmla="*/ 1314 w 4830"/>
              <a:gd name="T7" fmla="*/ 72 h 366"/>
              <a:gd name="T8" fmla="*/ 2034 w 4830"/>
              <a:gd name="T9" fmla="*/ 312 h 366"/>
              <a:gd name="T10" fmla="*/ 2184 w 4830"/>
              <a:gd name="T11" fmla="*/ 306 h 366"/>
              <a:gd name="T12" fmla="*/ 2940 w 4830"/>
              <a:gd name="T13" fmla="*/ 270 h 366"/>
              <a:gd name="T14" fmla="*/ 3132 w 4830"/>
              <a:gd name="T15" fmla="*/ 270 h 366"/>
              <a:gd name="T16" fmla="*/ 4152 w 4830"/>
              <a:gd name="T17" fmla="*/ 366 h 366"/>
              <a:gd name="T18" fmla="*/ 4290 w 4830"/>
              <a:gd name="T19" fmla="*/ 354 h 366"/>
              <a:gd name="T20" fmla="*/ 4830 w 4830"/>
              <a:gd name="T21" fmla="*/ 354 h 36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4830"/>
              <a:gd name="T34" fmla="*/ 0 h 366"/>
              <a:gd name="T35" fmla="*/ 4830 w 4830"/>
              <a:gd name="T36" fmla="*/ 366 h 36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4830" h="366">
                <a:moveTo>
                  <a:pt x="0" y="0"/>
                </a:moveTo>
                <a:lnTo>
                  <a:pt x="306" y="0"/>
                </a:lnTo>
                <a:lnTo>
                  <a:pt x="1086" y="72"/>
                </a:lnTo>
                <a:lnTo>
                  <a:pt x="1314" y="72"/>
                </a:lnTo>
                <a:lnTo>
                  <a:pt x="2034" y="312"/>
                </a:lnTo>
                <a:lnTo>
                  <a:pt x="2184" y="306"/>
                </a:lnTo>
                <a:lnTo>
                  <a:pt x="2940" y="270"/>
                </a:lnTo>
                <a:lnTo>
                  <a:pt x="3132" y="270"/>
                </a:lnTo>
                <a:lnTo>
                  <a:pt x="4152" y="366"/>
                </a:lnTo>
                <a:lnTo>
                  <a:pt x="4290" y="354"/>
                </a:lnTo>
                <a:lnTo>
                  <a:pt x="4830" y="354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313" name="Freeform 143"/>
          <p:cNvSpPr>
            <a:spLocks noChangeAspect="1"/>
          </p:cNvSpPr>
          <p:nvPr/>
        </p:nvSpPr>
        <p:spPr bwMode="auto">
          <a:xfrm>
            <a:off x="1607693" y="5343213"/>
            <a:ext cx="3507730" cy="138557"/>
          </a:xfrm>
          <a:custGeom>
            <a:avLst/>
            <a:gdLst>
              <a:gd name="T0" fmla="*/ 0 w 2886"/>
              <a:gd name="T1" fmla="*/ 10 h 120"/>
              <a:gd name="T2" fmla="*/ 288 w 2886"/>
              <a:gd name="T3" fmla="*/ 0 h 120"/>
              <a:gd name="T4" fmla="*/ 1110 w 2886"/>
              <a:gd name="T5" fmla="*/ 27 h 120"/>
              <a:gd name="T6" fmla="*/ 1284 w 2886"/>
              <a:gd name="T7" fmla="*/ 15 h 120"/>
              <a:gd name="T8" fmla="*/ 2034 w 2886"/>
              <a:gd name="T9" fmla="*/ 103 h 120"/>
              <a:gd name="T10" fmla="*/ 2202 w 2886"/>
              <a:gd name="T11" fmla="*/ 93 h 120"/>
              <a:gd name="T12" fmla="*/ 2886 w 2886"/>
              <a:gd name="T13" fmla="*/ 93 h 1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886"/>
              <a:gd name="T22" fmla="*/ 0 h 120"/>
              <a:gd name="T23" fmla="*/ 2886 w 2886"/>
              <a:gd name="T24" fmla="*/ 120 h 12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886" h="120">
                <a:moveTo>
                  <a:pt x="0" y="12"/>
                </a:moveTo>
                <a:lnTo>
                  <a:pt x="288" y="0"/>
                </a:lnTo>
                <a:lnTo>
                  <a:pt x="1110" y="30"/>
                </a:lnTo>
                <a:lnTo>
                  <a:pt x="1284" y="18"/>
                </a:lnTo>
                <a:lnTo>
                  <a:pt x="2034" y="120"/>
                </a:lnTo>
                <a:lnTo>
                  <a:pt x="2202" y="108"/>
                </a:lnTo>
                <a:lnTo>
                  <a:pt x="2886" y="108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314" name="Freeform 144"/>
          <p:cNvSpPr>
            <a:spLocks noChangeAspect="1"/>
          </p:cNvSpPr>
          <p:nvPr/>
        </p:nvSpPr>
        <p:spPr bwMode="auto">
          <a:xfrm>
            <a:off x="1731666" y="3639206"/>
            <a:ext cx="116681" cy="471580"/>
          </a:xfrm>
          <a:custGeom>
            <a:avLst/>
            <a:gdLst>
              <a:gd name="T0" fmla="*/ 0 w 80"/>
              <a:gd name="T1" fmla="*/ 0 h 712"/>
              <a:gd name="T2" fmla="*/ 84 w 80"/>
              <a:gd name="T3" fmla="*/ 23 h 712"/>
              <a:gd name="T4" fmla="*/ 138 w 80"/>
              <a:gd name="T5" fmla="*/ 115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315" name="Freeform 145"/>
          <p:cNvSpPr>
            <a:spLocks noChangeAspect="1"/>
          </p:cNvSpPr>
          <p:nvPr/>
        </p:nvSpPr>
        <p:spPr bwMode="auto">
          <a:xfrm>
            <a:off x="1731666" y="4135094"/>
            <a:ext cx="116681" cy="364623"/>
          </a:xfrm>
          <a:custGeom>
            <a:avLst/>
            <a:gdLst>
              <a:gd name="T0" fmla="*/ 0 w 80"/>
              <a:gd name="T1" fmla="*/ 0 h 712"/>
              <a:gd name="T2" fmla="*/ 84 w 80"/>
              <a:gd name="T3" fmla="*/ 11 h 712"/>
              <a:gd name="T4" fmla="*/ 138 w 80"/>
              <a:gd name="T5" fmla="*/ 53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316" name="Freeform 146"/>
          <p:cNvSpPr>
            <a:spLocks noChangeAspect="1"/>
          </p:cNvSpPr>
          <p:nvPr/>
        </p:nvSpPr>
        <p:spPr bwMode="auto">
          <a:xfrm>
            <a:off x="1707358" y="4489994"/>
            <a:ext cx="140990" cy="855650"/>
          </a:xfrm>
          <a:custGeom>
            <a:avLst/>
            <a:gdLst>
              <a:gd name="T0" fmla="*/ 0 w 80"/>
              <a:gd name="T1" fmla="*/ 0 h 712"/>
              <a:gd name="T2" fmla="*/ 148 w 80"/>
              <a:gd name="T3" fmla="*/ 138 h 712"/>
              <a:gd name="T4" fmla="*/ 244 w 80"/>
              <a:gd name="T5" fmla="*/ 688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317" name="Freeform 147"/>
          <p:cNvSpPr>
            <a:spLocks noChangeAspect="1"/>
          </p:cNvSpPr>
          <p:nvPr/>
        </p:nvSpPr>
        <p:spPr bwMode="auto">
          <a:xfrm>
            <a:off x="1731666" y="5345644"/>
            <a:ext cx="116681" cy="350039"/>
          </a:xfrm>
          <a:custGeom>
            <a:avLst/>
            <a:gdLst>
              <a:gd name="T0" fmla="*/ 0 w 80"/>
              <a:gd name="T1" fmla="*/ 0 h 712"/>
              <a:gd name="T2" fmla="*/ 84 w 80"/>
              <a:gd name="T3" fmla="*/ 9 h 712"/>
              <a:gd name="T4" fmla="*/ 138 w 80"/>
              <a:gd name="T5" fmla="*/ 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319" name="Freeform 149"/>
          <p:cNvSpPr>
            <a:spLocks noChangeAspect="1"/>
          </p:cNvSpPr>
          <p:nvPr/>
        </p:nvSpPr>
        <p:spPr bwMode="auto">
          <a:xfrm>
            <a:off x="2966543" y="5365091"/>
            <a:ext cx="116681" cy="325730"/>
          </a:xfrm>
          <a:custGeom>
            <a:avLst/>
            <a:gdLst>
              <a:gd name="T0" fmla="*/ 0 w 80"/>
              <a:gd name="T1" fmla="*/ 0 h 712"/>
              <a:gd name="T2" fmla="*/ 84 w 80"/>
              <a:gd name="T3" fmla="*/ 8 h 712"/>
              <a:gd name="T4" fmla="*/ 138 w 80"/>
              <a:gd name="T5" fmla="*/ 38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320" name="Freeform 150"/>
          <p:cNvSpPr>
            <a:spLocks noChangeAspect="1"/>
          </p:cNvSpPr>
          <p:nvPr/>
        </p:nvSpPr>
        <p:spPr bwMode="auto">
          <a:xfrm>
            <a:off x="2937373" y="3785056"/>
            <a:ext cx="145852" cy="359762"/>
          </a:xfrm>
          <a:custGeom>
            <a:avLst/>
            <a:gdLst>
              <a:gd name="T0" fmla="*/ 0 w 80"/>
              <a:gd name="T1" fmla="*/ 0 h 712"/>
              <a:gd name="T2" fmla="*/ 162 w 80"/>
              <a:gd name="T3" fmla="*/ 10 h 712"/>
              <a:gd name="T4" fmla="*/ 270 w 80"/>
              <a:gd name="T5" fmla="*/ 51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321" name="Freeform 151"/>
          <p:cNvSpPr>
            <a:spLocks noChangeAspect="1"/>
          </p:cNvSpPr>
          <p:nvPr/>
        </p:nvSpPr>
        <p:spPr bwMode="auto">
          <a:xfrm>
            <a:off x="2922787" y="4149679"/>
            <a:ext cx="160437" cy="418102"/>
          </a:xfrm>
          <a:custGeom>
            <a:avLst/>
            <a:gdLst>
              <a:gd name="T0" fmla="*/ 0 w 80"/>
              <a:gd name="T1" fmla="*/ 0 h 712"/>
              <a:gd name="T2" fmla="*/ 215 w 80"/>
              <a:gd name="T3" fmla="*/ 16 h 712"/>
              <a:gd name="T4" fmla="*/ 360 w 80"/>
              <a:gd name="T5" fmla="*/ 80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322" name="Freeform 152"/>
          <p:cNvSpPr>
            <a:spLocks noChangeAspect="1"/>
          </p:cNvSpPr>
          <p:nvPr/>
        </p:nvSpPr>
        <p:spPr bwMode="auto">
          <a:xfrm>
            <a:off x="2908202" y="4587227"/>
            <a:ext cx="175022" cy="773002"/>
          </a:xfrm>
          <a:custGeom>
            <a:avLst/>
            <a:gdLst>
              <a:gd name="T0" fmla="*/ 0 w 80"/>
              <a:gd name="T1" fmla="*/ 0 h 712"/>
              <a:gd name="T2" fmla="*/ 279 w 80"/>
              <a:gd name="T3" fmla="*/ 103 h 712"/>
              <a:gd name="T4" fmla="*/ 466 w 80"/>
              <a:gd name="T5" fmla="*/ 50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324" name="Freeform 154"/>
          <p:cNvSpPr>
            <a:spLocks noChangeAspect="1"/>
          </p:cNvSpPr>
          <p:nvPr/>
        </p:nvSpPr>
        <p:spPr bwMode="auto">
          <a:xfrm>
            <a:off x="4045844" y="4344145"/>
            <a:ext cx="136128" cy="505611"/>
          </a:xfrm>
          <a:custGeom>
            <a:avLst/>
            <a:gdLst>
              <a:gd name="T0" fmla="*/ 0 w 80"/>
              <a:gd name="T1" fmla="*/ 0 h 712"/>
              <a:gd name="T2" fmla="*/ 132 w 80"/>
              <a:gd name="T3" fmla="*/ 29 h 712"/>
              <a:gd name="T4" fmla="*/ 220 w 80"/>
              <a:gd name="T5" fmla="*/ 142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325" name="Freeform 155"/>
          <p:cNvSpPr>
            <a:spLocks noChangeAspect="1"/>
          </p:cNvSpPr>
          <p:nvPr/>
        </p:nvSpPr>
        <p:spPr bwMode="auto">
          <a:xfrm>
            <a:off x="4060430" y="4864341"/>
            <a:ext cx="121543" cy="597983"/>
          </a:xfrm>
          <a:custGeom>
            <a:avLst/>
            <a:gdLst>
              <a:gd name="T0" fmla="*/ 0 w 80"/>
              <a:gd name="T1" fmla="*/ 0 h 712"/>
              <a:gd name="T2" fmla="*/ 94 w 80"/>
              <a:gd name="T3" fmla="*/ 48 h 712"/>
              <a:gd name="T4" fmla="*/ 156 w 80"/>
              <a:gd name="T5" fmla="*/ 235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326" name="Freeform 156"/>
          <p:cNvSpPr>
            <a:spLocks noChangeAspect="1"/>
          </p:cNvSpPr>
          <p:nvPr/>
        </p:nvSpPr>
        <p:spPr bwMode="auto">
          <a:xfrm>
            <a:off x="4089600" y="5476908"/>
            <a:ext cx="92373" cy="209051"/>
          </a:xfrm>
          <a:custGeom>
            <a:avLst/>
            <a:gdLst>
              <a:gd name="T0" fmla="*/ 0 w 80"/>
              <a:gd name="T1" fmla="*/ 0 h 712"/>
              <a:gd name="T2" fmla="*/ 42 w 80"/>
              <a:gd name="T3" fmla="*/ 2 h 712"/>
              <a:gd name="T4" fmla="*/ 68 w 80"/>
              <a:gd name="T5" fmla="*/ 10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327" name="Freeform 157"/>
          <p:cNvSpPr>
            <a:spLocks noChangeAspect="1"/>
          </p:cNvSpPr>
          <p:nvPr/>
        </p:nvSpPr>
        <p:spPr bwMode="auto">
          <a:xfrm>
            <a:off x="4065291" y="4173987"/>
            <a:ext cx="116681" cy="160434"/>
          </a:xfrm>
          <a:custGeom>
            <a:avLst/>
            <a:gdLst>
              <a:gd name="T0" fmla="*/ 0 w 80"/>
              <a:gd name="T1" fmla="*/ 0 h 712"/>
              <a:gd name="T2" fmla="*/ 84 w 80"/>
              <a:gd name="T3" fmla="*/ 1 h 712"/>
              <a:gd name="T4" fmla="*/ 138 w 80"/>
              <a:gd name="T5" fmla="*/ 4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328" name="Freeform 158"/>
          <p:cNvSpPr>
            <a:spLocks noChangeAspect="1"/>
          </p:cNvSpPr>
          <p:nvPr/>
        </p:nvSpPr>
        <p:spPr bwMode="auto">
          <a:xfrm>
            <a:off x="4021536" y="3794779"/>
            <a:ext cx="160437" cy="359762"/>
          </a:xfrm>
          <a:custGeom>
            <a:avLst/>
            <a:gdLst>
              <a:gd name="T0" fmla="*/ 0 w 80"/>
              <a:gd name="T1" fmla="*/ 0 h 712"/>
              <a:gd name="T2" fmla="*/ 215 w 80"/>
              <a:gd name="T3" fmla="*/ 10 h 712"/>
              <a:gd name="T4" fmla="*/ 360 w 80"/>
              <a:gd name="T5" fmla="*/ 51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333" name="Freeform 163"/>
          <p:cNvSpPr>
            <a:spLocks noChangeAspect="1"/>
          </p:cNvSpPr>
          <p:nvPr/>
        </p:nvSpPr>
        <p:spPr bwMode="auto">
          <a:xfrm>
            <a:off x="5251551" y="4164264"/>
            <a:ext cx="77788" cy="150711"/>
          </a:xfrm>
          <a:custGeom>
            <a:avLst/>
            <a:gdLst>
              <a:gd name="T0" fmla="*/ 0 w 80"/>
              <a:gd name="T1" fmla="*/ 0 h 712"/>
              <a:gd name="T2" fmla="*/ 24 w 80"/>
              <a:gd name="T3" fmla="*/ 1 h 712"/>
              <a:gd name="T4" fmla="*/ 41 w 80"/>
              <a:gd name="T5" fmla="*/ 4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334" name="Freeform 164"/>
          <p:cNvSpPr>
            <a:spLocks noChangeAspect="1"/>
          </p:cNvSpPr>
          <p:nvPr/>
        </p:nvSpPr>
        <p:spPr bwMode="auto">
          <a:xfrm>
            <a:off x="5198072" y="4324698"/>
            <a:ext cx="131266" cy="491026"/>
          </a:xfrm>
          <a:custGeom>
            <a:avLst/>
            <a:gdLst>
              <a:gd name="T0" fmla="*/ 0 w 80"/>
              <a:gd name="T1" fmla="*/ 0 h 712"/>
              <a:gd name="T2" fmla="*/ 119 w 80"/>
              <a:gd name="T3" fmla="*/ 27 h 712"/>
              <a:gd name="T4" fmla="*/ 197 w 80"/>
              <a:gd name="T5" fmla="*/ 130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335" name="Freeform 165"/>
          <p:cNvSpPr>
            <a:spLocks noChangeAspect="1"/>
          </p:cNvSpPr>
          <p:nvPr/>
        </p:nvSpPr>
        <p:spPr bwMode="auto">
          <a:xfrm>
            <a:off x="5193210" y="4835171"/>
            <a:ext cx="136128" cy="563951"/>
          </a:xfrm>
          <a:custGeom>
            <a:avLst/>
            <a:gdLst>
              <a:gd name="T0" fmla="*/ 0 w 80"/>
              <a:gd name="T1" fmla="*/ 0 h 712"/>
              <a:gd name="T2" fmla="*/ 132 w 80"/>
              <a:gd name="T3" fmla="*/ 40 h 712"/>
              <a:gd name="T4" fmla="*/ 220 w 80"/>
              <a:gd name="T5" fmla="*/ 19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336" name="Freeform 166"/>
          <p:cNvSpPr>
            <a:spLocks noChangeAspect="1"/>
          </p:cNvSpPr>
          <p:nvPr/>
        </p:nvSpPr>
        <p:spPr bwMode="auto">
          <a:xfrm>
            <a:off x="5178625" y="3640422"/>
            <a:ext cx="150713" cy="515335"/>
          </a:xfrm>
          <a:custGeom>
            <a:avLst/>
            <a:gdLst>
              <a:gd name="T0" fmla="*/ 0 w 80"/>
              <a:gd name="T1" fmla="*/ 0 h 712"/>
              <a:gd name="T2" fmla="*/ 178 w 80"/>
              <a:gd name="T3" fmla="*/ 30 h 712"/>
              <a:gd name="T4" fmla="*/ 298 w 80"/>
              <a:gd name="T5" fmla="*/ 150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341" name="Freeform 171"/>
          <p:cNvSpPr>
            <a:spLocks noChangeAspect="1"/>
          </p:cNvSpPr>
          <p:nvPr/>
        </p:nvSpPr>
        <p:spPr bwMode="auto">
          <a:xfrm>
            <a:off x="6710066" y="4164264"/>
            <a:ext cx="77788" cy="150711"/>
          </a:xfrm>
          <a:custGeom>
            <a:avLst/>
            <a:gdLst>
              <a:gd name="T0" fmla="*/ 0 w 80"/>
              <a:gd name="T1" fmla="*/ 0 h 712"/>
              <a:gd name="T2" fmla="*/ 24 w 80"/>
              <a:gd name="T3" fmla="*/ 1 h 712"/>
              <a:gd name="T4" fmla="*/ 41 w 80"/>
              <a:gd name="T5" fmla="*/ 4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342" name="Freeform 172"/>
          <p:cNvSpPr>
            <a:spLocks noChangeAspect="1"/>
          </p:cNvSpPr>
          <p:nvPr/>
        </p:nvSpPr>
        <p:spPr bwMode="auto">
          <a:xfrm>
            <a:off x="6637141" y="3823949"/>
            <a:ext cx="150713" cy="316007"/>
          </a:xfrm>
          <a:custGeom>
            <a:avLst/>
            <a:gdLst>
              <a:gd name="T0" fmla="*/ 0 w 80"/>
              <a:gd name="T1" fmla="*/ 0 h 712"/>
              <a:gd name="T2" fmla="*/ 178 w 80"/>
              <a:gd name="T3" fmla="*/ 7 h 712"/>
              <a:gd name="T4" fmla="*/ 298 w 80"/>
              <a:gd name="T5" fmla="*/ 35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343" name="Freeform 173"/>
          <p:cNvSpPr>
            <a:spLocks noChangeAspect="1"/>
          </p:cNvSpPr>
          <p:nvPr/>
        </p:nvSpPr>
        <p:spPr bwMode="auto">
          <a:xfrm>
            <a:off x="6666311" y="3449602"/>
            <a:ext cx="121543" cy="384070"/>
          </a:xfrm>
          <a:custGeom>
            <a:avLst/>
            <a:gdLst>
              <a:gd name="T0" fmla="*/ 0 w 80"/>
              <a:gd name="T1" fmla="*/ 0 h 712"/>
              <a:gd name="T2" fmla="*/ 94 w 80"/>
              <a:gd name="T3" fmla="*/ 12 h 712"/>
              <a:gd name="T4" fmla="*/ 156 w 80"/>
              <a:gd name="T5" fmla="*/ 62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344" name="Freeform 174"/>
          <p:cNvSpPr>
            <a:spLocks noChangeAspect="1"/>
          </p:cNvSpPr>
          <p:nvPr/>
        </p:nvSpPr>
        <p:spPr bwMode="auto">
          <a:xfrm>
            <a:off x="6637141" y="4329560"/>
            <a:ext cx="150713" cy="583398"/>
          </a:xfrm>
          <a:custGeom>
            <a:avLst/>
            <a:gdLst>
              <a:gd name="T0" fmla="*/ 0 w 80"/>
              <a:gd name="T1" fmla="*/ 0 h 712"/>
              <a:gd name="T2" fmla="*/ 178 w 80"/>
              <a:gd name="T3" fmla="*/ 44 h 712"/>
              <a:gd name="T4" fmla="*/ 298 w 80"/>
              <a:gd name="T5" fmla="*/ 218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348" name="Freeform 178"/>
          <p:cNvSpPr>
            <a:spLocks noChangeAspect="1"/>
          </p:cNvSpPr>
          <p:nvPr/>
        </p:nvSpPr>
        <p:spPr bwMode="auto">
          <a:xfrm>
            <a:off x="5023050" y="3822733"/>
            <a:ext cx="1154658" cy="23093"/>
          </a:xfrm>
          <a:custGeom>
            <a:avLst/>
            <a:gdLst>
              <a:gd name="T0" fmla="*/ 0 w 950"/>
              <a:gd name="T1" fmla="*/ 12 h 19"/>
              <a:gd name="T2" fmla="*/ 399 w 950"/>
              <a:gd name="T3" fmla="*/ 19 h 19"/>
              <a:gd name="T4" fmla="*/ 950 w 950"/>
              <a:gd name="T5" fmla="*/ 0 h 19"/>
              <a:gd name="T6" fmla="*/ 0 60000 65536"/>
              <a:gd name="T7" fmla="*/ 0 60000 65536"/>
              <a:gd name="T8" fmla="*/ 0 60000 65536"/>
              <a:gd name="T9" fmla="*/ 0 w 950"/>
              <a:gd name="T10" fmla="*/ 0 h 19"/>
              <a:gd name="T11" fmla="*/ 950 w 950"/>
              <a:gd name="T12" fmla="*/ 19 h 1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50" h="19">
                <a:moveTo>
                  <a:pt x="0" y="12"/>
                </a:moveTo>
                <a:lnTo>
                  <a:pt x="399" y="19"/>
                </a:lnTo>
                <a:lnTo>
                  <a:pt x="950" y="0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349" name="Freeform 179"/>
          <p:cNvSpPr>
            <a:spLocks noChangeAspect="1"/>
          </p:cNvSpPr>
          <p:nvPr/>
        </p:nvSpPr>
        <p:spPr bwMode="auto">
          <a:xfrm>
            <a:off x="2508326" y="3876211"/>
            <a:ext cx="3553916" cy="92371"/>
          </a:xfrm>
          <a:custGeom>
            <a:avLst/>
            <a:gdLst>
              <a:gd name="T0" fmla="*/ 2924 w 2924"/>
              <a:gd name="T1" fmla="*/ 76 h 76"/>
              <a:gd name="T2" fmla="*/ 2557 w 2924"/>
              <a:gd name="T3" fmla="*/ 76 h 76"/>
              <a:gd name="T4" fmla="*/ 2000 w 2924"/>
              <a:gd name="T5" fmla="*/ 51 h 76"/>
              <a:gd name="T6" fmla="*/ 1133 w 2924"/>
              <a:gd name="T7" fmla="*/ 19 h 76"/>
              <a:gd name="T8" fmla="*/ 0 w 2924"/>
              <a:gd name="T9" fmla="*/ 0 h 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24"/>
              <a:gd name="T16" fmla="*/ 0 h 76"/>
              <a:gd name="T17" fmla="*/ 2924 w 2924"/>
              <a:gd name="T18" fmla="*/ 76 h 7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24" h="76">
                <a:moveTo>
                  <a:pt x="2924" y="76"/>
                </a:moveTo>
                <a:lnTo>
                  <a:pt x="2557" y="76"/>
                </a:lnTo>
                <a:lnTo>
                  <a:pt x="2000" y="51"/>
                </a:lnTo>
                <a:lnTo>
                  <a:pt x="1133" y="19"/>
                </a:lnTo>
                <a:lnTo>
                  <a:pt x="0" y="0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350" name="Freeform 180"/>
          <p:cNvSpPr>
            <a:spLocks noChangeAspect="1"/>
          </p:cNvSpPr>
          <p:nvPr/>
        </p:nvSpPr>
        <p:spPr bwMode="auto">
          <a:xfrm>
            <a:off x="5800925" y="3599098"/>
            <a:ext cx="1661492" cy="7292"/>
          </a:xfrm>
          <a:custGeom>
            <a:avLst/>
            <a:gdLst>
              <a:gd name="T0" fmla="*/ 0 w 1367"/>
              <a:gd name="T1" fmla="*/ 6 h 6"/>
              <a:gd name="T2" fmla="*/ 411 w 1367"/>
              <a:gd name="T3" fmla="*/ 0 h 6"/>
              <a:gd name="T4" fmla="*/ 1025 w 1367"/>
              <a:gd name="T5" fmla="*/ 0 h 6"/>
              <a:gd name="T6" fmla="*/ 1367 w 1367"/>
              <a:gd name="T7" fmla="*/ 6 h 6"/>
              <a:gd name="T8" fmla="*/ 0 60000 65536"/>
              <a:gd name="T9" fmla="*/ 0 60000 65536"/>
              <a:gd name="T10" fmla="*/ 0 60000 65536"/>
              <a:gd name="T11" fmla="*/ 0 60000 65536"/>
              <a:gd name="T12" fmla="*/ 0 w 1367"/>
              <a:gd name="T13" fmla="*/ 0 h 6"/>
              <a:gd name="T14" fmla="*/ 1367 w 1367"/>
              <a:gd name="T15" fmla="*/ 6 h 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367" h="6">
                <a:moveTo>
                  <a:pt x="0" y="6"/>
                </a:moveTo>
                <a:lnTo>
                  <a:pt x="411" y="0"/>
                </a:lnTo>
                <a:lnTo>
                  <a:pt x="1025" y="0"/>
                </a:lnTo>
                <a:lnTo>
                  <a:pt x="1367" y="6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351" name="Freeform 181"/>
          <p:cNvSpPr>
            <a:spLocks noChangeAspect="1"/>
          </p:cNvSpPr>
          <p:nvPr/>
        </p:nvSpPr>
        <p:spPr bwMode="auto">
          <a:xfrm>
            <a:off x="1892103" y="3929690"/>
            <a:ext cx="2777257" cy="100879"/>
          </a:xfrm>
          <a:custGeom>
            <a:avLst/>
            <a:gdLst>
              <a:gd name="T0" fmla="*/ 2285 w 2285"/>
              <a:gd name="T1" fmla="*/ 83 h 83"/>
              <a:gd name="T2" fmla="*/ 1969 w 2285"/>
              <a:gd name="T3" fmla="*/ 70 h 83"/>
              <a:gd name="T4" fmla="*/ 1526 w 2285"/>
              <a:gd name="T5" fmla="*/ 51 h 83"/>
              <a:gd name="T6" fmla="*/ 899 w 2285"/>
              <a:gd name="T7" fmla="*/ 32 h 83"/>
              <a:gd name="T8" fmla="*/ 450 w 2285"/>
              <a:gd name="T9" fmla="*/ 7 h 83"/>
              <a:gd name="T10" fmla="*/ 0 w 2285"/>
              <a:gd name="T11" fmla="*/ 0 h 8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85"/>
              <a:gd name="T19" fmla="*/ 0 h 83"/>
              <a:gd name="T20" fmla="*/ 2285 w 2285"/>
              <a:gd name="T21" fmla="*/ 83 h 8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85" h="83">
                <a:moveTo>
                  <a:pt x="2285" y="83"/>
                </a:moveTo>
                <a:lnTo>
                  <a:pt x="1969" y="70"/>
                </a:lnTo>
                <a:lnTo>
                  <a:pt x="1526" y="51"/>
                </a:lnTo>
                <a:lnTo>
                  <a:pt x="899" y="32"/>
                </a:lnTo>
                <a:lnTo>
                  <a:pt x="450" y="7"/>
                </a:lnTo>
                <a:lnTo>
                  <a:pt x="0" y="0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352" name="Freeform 182"/>
          <p:cNvSpPr>
            <a:spLocks noChangeAspect="1"/>
          </p:cNvSpPr>
          <p:nvPr/>
        </p:nvSpPr>
        <p:spPr bwMode="auto">
          <a:xfrm>
            <a:off x="6154615" y="4252989"/>
            <a:ext cx="1092671" cy="7292"/>
          </a:xfrm>
          <a:custGeom>
            <a:avLst/>
            <a:gdLst>
              <a:gd name="T0" fmla="*/ 0 w 899"/>
              <a:gd name="T1" fmla="*/ 0 h 6"/>
              <a:gd name="T2" fmla="*/ 456 w 899"/>
              <a:gd name="T3" fmla="*/ 0 h 6"/>
              <a:gd name="T4" fmla="*/ 899 w 899"/>
              <a:gd name="T5" fmla="*/ 6 h 6"/>
              <a:gd name="T6" fmla="*/ 0 60000 65536"/>
              <a:gd name="T7" fmla="*/ 0 60000 65536"/>
              <a:gd name="T8" fmla="*/ 0 60000 65536"/>
              <a:gd name="T9" fmla="*/ 0 w 899"/>
              <a:gd name="T10" fmla="*/ 0 h 6"/>
              <a:gd name="T11" fmla="*/ 899 w 899"/>
              <a:gd name="T12" fmla="*/ 6 h 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99" h="6">
                <a:moveTo>
                  <a:pt x="0" y="0"/>
                </a:moveTo>
                <a:lnTo>
                  <a:pt x="456" y="0"/>
                </a:lnTo>
                <a:lnTo>
                  <a:pt x="899" y="6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353" name="Freeform 183"/>
          <p:cNvSpPr>
            <a:spLocks noChangeAspect="1"/>
          </p:cNvSpPr>
          <p:nvPr/>
        </p:nvSpPr>
        <p:spPr bwMode="auto">
          <a:xfrm>
            <a:off x="6531398" y="2621907"/>
            <a:ext cx="838646" cy="38893"/>
          </a:xfrm>
          <a:custGeom>
            <a:avLst/>
            <a:gdLst>
              <a:gd name="T0" fmla="*/ 0 w 690"/>
              <a:gd name="T1" fmla="*/ 7 h 32"/>
              <a:gd name="T2" fmla="*/ 152 w 690"/>
              <a:gd name="T3" fmla="*/ 0 h 32"/>
              <a:gd name="T4" fmla="*/ 690 w 690"/>
              <a:gd name="T5" fmla="*/ 32 h 32"/>
              <a:gd name="T6" fmla="*/ 0 60000 65536"/>
              <a:gd name="T7" fmla="*/ 0 60000 65536"/>
              <a:gd name="T8" fmla="*/ 0 60000 65536"/>
              <a:gd name="T9" fmla="*/ 0 w 690"/>
              <a:gd name="T10" fmla="*/ 0 h 32"/>
              <a:gd name="T11" fmla="*/ 690 w 690"/>
              <a:gd name="T12" fmla="*/ 32 h 3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90" h="32">
                <a:moveTo>
                  <a:pt x="0" y="7"/>
                </a:moveTo>
                <a:lnTo>
                  <a:pt x="152" y="0"/>
                </a:lnTo>
                <a:lnTo>
                  <a:pt x="690" y="32"/>
                </a:lnTo>
              </a:path>
            </a:pathLst>
          </a:custGeom>
          <a:noFill/>
          <a:ln w="28575" cap="flat" cmpd="sng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354" name="Freeform 184"/>
          <p:cNvSpPr>
            <a:spLocks noChangeAspect="1"/>
          </p:cNvSpPr>
          <p:nvPr/>
        </p:nvSpPr>
        <p:spPr bwMode="auto">
          <a:xfrm>
            <a:off x="6524106" y="2813942"/>
            <a:ext cx="845939" cy="61986"/>
          </a:xfrm>
          <a:custGeom>
            <a:avLst/>
            <a:gdLst>
              <a:gd name="T0" fmla="*/ 0 w 696"/>
              <a:gd name="T1" fmla="*/ 0 h 51"/>
              <a:gd name="T2" fmla="*/ 335 w 696"/>
              <a:gd name="T3" fmla="*/ 7 h 51"/>
              <a:gd name="T4" fmla="*/ 696 w 696"/>
              <a:gd name="T5" fmla="*/ 51 h 51"/>
              <a:gd name="T6" fmla="*/ 0 60000 65536"/>
              <a:gd name="T7" fmla="*/ 0 60000 65536"/>
              <a:gd name="T8" fmla="*/ 0 60000 65536"/>
              <a:gd name="T9" fmla="*/ 0 w 696"/>
              <a:gd name="T10" fmla="*/ 0 h 51"/>
              <a:gd name="T11" fmla="*/ 696 w 696"/>
              <a:gd name="T12" fmla="*/ 51 h 5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96" h="51">
                <a:moveTo>
                  <a:pt x="0" y="0"/>
                </a:moveTo>
                <a:lnTo>
                  <a:pt x="335" y="7"/>
                </a:lnTo>
                <a:lnTo>
                  <a:pt x="696" y="51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355" name="Freeform 185"/>
          <p:cNvSpPr>
            <a:spLocks noChangeAspect="1"/>
          </p:cNvSpPr>
          <p:nvPr/>
        </p:nvSpPr>
        <p:spPr bwMode="auto">
          <a:xfrm>
            <a:off x="1584599" y="3067963"/>
            <a:ext cx="5554514" cy="123972"/>
          </a:xfrm>
          <a:custGeom>
            <a:avLst/>
            <a:gdLst>
              <a:gd name="T0" fmla="*/ 4570 w 4570"/>
              <a:gd name="T1" fmla="*/ 102 h 102"/>
              <a:gd name="T2" fmla="*/ 4216 w 4570"/>
              <a:gd name="T3" fmla="*/ 64 h 102"/>
              <a:gd name="T4" fmla="*/ 3418 w 4570"/>
              <a:gd name="T5" fmla="*/ 38 h 102"/>
              <a:gd name="T6" fmla="*/ 2918 w 4570"/>
              <a:gd name="T7" fmla="*/ 38 h 102"/>
              <a:gd name="T8" fmla="*/ 2171 w 4570"/>
              <a:gd name="T9" fmla="*/ 38 h 102"/>
              <a:gd name="T10" fmla="*/ 1165 w 4570"/>
              <a:gd name="T11" fmla="*/ 19 h 102"/>
              <a:gd name="T12" fmla="*/ 0 w 4570"/>
              <a:gd name="T13" fmla="*/ 0 h 10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570"/>
              <a:gd name="T22" fmla="*/ 0 h 102"/>
              <a:gd name="T23" fmla="*/ 4570 w 4570"/>
              <a:gd name="T24" fmla="*/ 102 h 10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570" h="102">
                <a:moveTo>
                  <a:pt x="4570" y="102"/>
                </a:moveTo>
                <a:lnTo>
                  <a:pt x="4216" y="64"/>
                </a:lnTo>
                <a:lnTo>
                  <a:pt x="3418" y="38"/>
                </a:lnTo>
                <a:lnTo>
                  <a:pt x="2918" y="38"/>
                </a:lnTo>
                <a:lnTo>
                  <a:pt x="2171" y="38"/>
                </a:lnTo>
                <a:lnTo>
                  <a:pt x="1165" y="19"/>
                </a:lnTo>
                <a:lnTo>
                  <a:pt x="0" y="0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356" name="Freeform 186"/>
          <p:cNvSpPr>
            <a:spLocks noChangeAspect="1"/>
          </p:cNvSpPr>
          <p:nvPr/>
        </p:nvSpPr>
        <p:spPr bwMode="auto">
          <a:xfrm>
            <a:off x="1545706" y="3307399"/>
            <a:ext cx="5440263" cy="37678"/>
          </a:xfrm>
          <a:custGeom>
            <a:avLst/>
            <a:gdLst>
              <a:gd name="T0" fmla="*/ 0 w 4476"/>
              <a:gd name="T1" fmla="*/ 0 h 31"/>
              <a:gd name="T2" fmla="*/ 349 w 4476"/>
              <a:gd name="T3" fmla="*/ 0 h 31"/>
              <a:gd name="T4" fmla="*/ 1165 w 4476"/>
              <a:gd name="T5" fmla="*/ 19 h 31"/>
              <a:gd name="T6" fmla="*/ 2108 w 4476"/>
              <a:gd name="T7" fmla="*/ 31 h 31"/>
              <a:gd name="T8" fmla="*/ 2963 w 4476"/>
              <a:gd name="T9" fmla="*/ 25 h 31"/>
              <a:gd name="T10" fmla="*/ 3488 w 4476"/>
              <a:gd name="T11" fmla="*/ 25 h 31"/>
              <a:gd name="T12" fmla="*/ 4476 w 4476"/>
              <a:gd name="T13" fmla="*/ 6 h 3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476"/>
              <a:gd name="T22" fmla="*/ 0 h 31"/>
              <a:gd name="T23" fmla="*/ 4476 w 4476"/>
              <a:gd name="T24" fmla="*/ 31 h 3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476" h="31">
                <a:moveTo>
                  <a:pt x="0" y="0"/>
                </a:moveTo>
                <a:lnTo>
                  <a:pt x="349" y="0"/>
                </a:lnTo>
                <a:lnTo>
                  <a:pt x="1165" y="19"/>
                </a:lnTo>
                <a:lnTo>
                  <a:pt x="2108" y="31"/>
                </a:lnTo>
                <a:lnTo>
                  <a:pt x="2963" y="25"/>
                </a:lnTo>
                <a:lnTo>
                  <a:pt x="3488" y="25"/>
                </a:lnTo>
                <a:lnTo>
                  <a:pt x="4476" y="6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357" name="Freeform 187"/>
          <p:cNvSpPr>
            <a:spLocks noChangeAspect="1"/>
          </p:cNvSpPr>
          <p:nvPr/>
        </p:nvSpPr>
        <p:spPr bwMode="auto">
          <a:xfrm>
            <a:off x="6170416" y="4053661"/>
            <a:ext cx="1107256" cy="23093"/>
          </a:xfrm>
          <a:custGeom>
            <a:avLst/>
            <a:gdLst>
              <a:gd name="T0" fmla="*/ 0 w 911"/>
              <a:gd name="T1" fmla="*/ 0 h 19"/>
              <a:gd name="T2" fmla="*/ 234 w 911"/>
              <a:gd name="T3" fmla="*/ 6 h 19"/>
              <a:gd name="T4" fmla="*/ 911 w 911"/>
              <a:gd name="T5" fmla="*/ 19 h 19"/>
              <a:gd name="T6" fmla="*/ 0 60000 65536"/>
              <a:gd name="T7" fmla="*/ 0 60000 65536"/>
              <a:gd name="T8" fmla="*/ 0 60000 65536"/>
              <a:gd name="T9" fmla="*/ 0 w 911"/>
              <a:gd name="T10" fmla="*/ 0 h 19"/>
              <a:gd name="T11" fmla="*/ 911 w 911"/>
              <a:gd name="T12" fmla="*/ 19 h 1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11" h="19">
                <a:moveTo>
                  <a:pt x="0" y="0"/>
                </a:moveTo>
                <a:lnTo>
                  <a:pt x="234" y="6"/>
                </a:lnTo>
                <a:lnTo>
                  <a:pt x="911" y="19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358" name="Freeform 188"/>
          <p:cNvSpPr>
            <a:spLocks noChangeAspect="1"/>
          </p:cNvSpPr>
          <p:nvPr/>
        </p:nvSpPr>
        <p:spPr bwMode="auto">
          <a:xfrm>
            <a:off x="4731347" y="4114432"/>
            <a:ext cx="1069578" cy="7292"/>
          </a:xfrm>
          <a:custGeom>
            <a:avLst/>
            <a:gdLst>
              <a:gd name="T0" fmla="*/ 0 w 880"/>
              <a:gd name="T1" fmla="*/ 0 h 6"/>
              <a:gd name="T2" fmla="*/ 285 w 880"/>
              <a:gd name="T3" fmla="*/ 0 h 6"/>
              <a:gd name="T4" fmla="*/ 880 w 880"/>
              <a:gd name="T5" fmla="*/ 6 h 6"/>
              <a:gd name="T6" fmla="*/ 0 60000 65536"/>
              <a:gd name="T7" fmla="*/ 0 60000 65536"/>
              <a:gd name="T8" fmla="*/ 0 60000 65536"/>
              <a:gd name="T9" fmla="*/ 0 w 880"/>
              <a:gd name="T10" fmla="*/ 0 h 6"/>
              <a:gd name="T11" fmla="*/ 880 w 880"/>
              <a:gd name="T12" fmla="*/ 6 h 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80" h="6">
                <a:moveTo>
                  <a:pt x="0" y="0"/>
                </a:moveTo>
                <a:lnTo>
                  <a:pt x="285" y="0"/>
                </a:lnTo>
                <a:lnTo>
                  <a:pt x="880" y="6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359" name="Freeform 189"/>
          <p:cNvSpPr>
            <a:spLocks noChangeAspect="1"/>
          </p:cNvSpPr>
          <p:nvPr/>
        </p:nvSpPr>
        <p:spPr bwMode="auto">
          <a:xfrm>
            <a:off x="2300487" y="4860695"/>
            <a:ext cx="4154339" cy="454564"/>
          </a:xfrm>
          <a:custGeom>
            <a:avLst/>
            <a:gdLst>
              <a:gd name="T0" fmla="*/ 0 w 3418"/>
              <a:gd name="T1" fmla="*/ 0 h 374"/>
              <a:gd name="T2" fmla="*/ 316 w 3418"/>
              <a:gd name="T3" fmla="*/ 13 h 374"/>
              <a:gd name="T4" fmla="*/ 766 w 3418"/>
              <a:gd name="T5" fmla="*/ 57 h 374"/>
              <a:gd name="T6" fmla="*/ 1342 w 3418"/>
              <a:gd name="T7" fmla="*/ 196 h 374"/>
              <a:gd name="T8" fmla="*/ 1519 w 3418"/>
              <a:gd name="T9" fmla="*/ 215 h 374"/>
              <a:gd name="T10" fmla="*/ 1867 w 3418"/>
              <a:gd name="T11" fmla="*/ 253 h 374"/>
              <a:gd name="T12" fmla="*/ 2304 w 3418"/>
              <a:gd name="T13" fmla="*/ 272 h 374"/>
              <a:gd name="T14" fmla="*/ 2658 w 3418"/>
              <a:gd name="T15" fmla="*/ 298 h 374"/>
              <a:gd name="T16" fmla="*/ 3418 w 3418"/>
              <a:gd name="T17" fmla="*/ 374 h 37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418"/>
              <a:gd name="T28" fmla="*/ 0 h 374"/>
              <a:gd name="T29" fmla="*/ 3418 w 3418"/>
              <a:gd name="T30" fmla="*/ 374 h 37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418" h="374">
                <a:moveTo>
                  <a:pt x="0" y="0"/>
                </a:moveTo>
                <a:lnTo>
                  <a:pt x="316" y="13"/>
                </a:lnTo>
                <a:lnTo>
                  <a:pt x="766" y="57"/>
                </a:lnTo>
                <a:lnTo>
                  <a:pt x="1342" y="196"/>
                </a:lnTo>
                <a:lnTo>
                  <a:pt x="1519" y="215"/>
                </a:lnTo>
                <a:lnTo>
                  <a:pt x="1867" y="253"/>
                </a:lnTo>
                <a:lnTo>
                  <a:pt x="2304" y="272"/>
                </a:lnTo>
                <a:lnTo>
                  <a:pt x="2658" y="298"/>
                </a:lnTo>
                <a:lnTo>
                  <a:pt x="3418" y="374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360" name="Freeform 190"/>
          <p:cNvSpPr>
            <a:spLocks noChangeAspect="1"/>
          </p:cNvSpPr>
          <p:nvPr/>
        </p:nvSpPr>
        <p:spPr bwMode="auto">
          <a:xfrm>
            <a:off x="4999957" y="4968866"/>
            <a:ext cx="2139156" cy="153142"/>
          </a:xfrm>
          <a:custGeom>
            <a:avLst/>
            <a:gdLst>
              <a:gd name="T0" fmla="*/ 0 w 1760"/>
              <a:gd name="T1" fmla="*/ 0 h 126"/>
              <a:gd name="T2" fmla="*/ 311 w 1760"/>
              <a:gd name="T3" fmla="*/ 19 h 126"/>
              <a:gd name="T4" fmla="*/ 868 w 1760"/>
              <a:gd name="T5" fmla="*/ 63 h 126"/>
              <a:gd name="T6" fmla="*/ 1760 w 1760"/>
              <a:gd name="T7" fmla="*/ 126 h 126"/>
              <a:gd name="T8" fmla="*/ 0 60000 65536"/>
              <a:gd name="T9" fmla="*/ 0 60000 65536"/>
              <a:gd name="T10" fmla="*/ 0 60000 65536"/>
              <a:gd name="T11" fmla="*/ 0 60000 65536"/>
              <a:gd name="T12" fmla="*/ 0 w 1760"/>
              <a:gd name="T13" fmla="*/ 0 h 126"/>
              <a:gd name="T14" fmla="*/ 1760 w 1760"/>
              <a:gd name="T15" fmla="*/ 126 h 12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60" h="126">
                <a:moveTo>
                  <a:pt x="0" y="0"/>
                </a:moveTo>
                <a:lnTo>
                  <a:pt x="311" y="19"/>
                </a:lnTo>
                <a:lnTo>
                  <a:pt x="868" y="63"/>
                </a:lnTo>
                <a:lnTo>
                  <a:pt x="1760" y="126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361" name="Freeform 191"/>
          <p:cNvSpPr>
            <a:spLocks noChangeAspect="1"/>
          </p:cNvSpPr>
          <p:nvPr/>
        </p:nvSpPr>
        <p:spPr bwMode="auto">
          <a:xfrm>
            <a:off x="4569695" y="5015052"/>
            <a:ext cx="1815852" cy="138557"/>
          </a:xfrm>
          <a:custGeom>
            <a:avLst/>
            <a:gdLst>
              <a:gd name="T0" fmla="*/ 0 w 1494"/>
              <a:gd name="T1" fmla="*/ 0 h 114"/>
              <a:gd name="T2" fmla="*/ 342 w 1494"/>
              <a:gd name="T3" fmla="*/ 25 h 114"/>
              <a:gd name="T4" fmla="*/ 804 w 1494"/>
              <a:gd name="T5" fmla="*/ 50 h 114"/>
              <a:gd name="T6" fmla="*/ 1494 w 1494"/>
              <a:gd name="T7" fmla="*/ 114 h 114"/>
              <a:gd name="T8" fmla="*/ 0 60000 65536"/>
              <a:gd name="T9" fmla="*/ 0 60000 65536"/>
              <a:gd name="T10" fmla="*/ 0 60000 65536"/>
              <a:gd name="T11" fmla="*/ 0 60000 65536"/>
              <a:gd name="T12" fmla="*/ 0 w 1494"/>
              <a:gd name="T13" fmla="*/ 0 h 114"/>
              <a:gd name="T14" fmla="*/ 1494 w 1494"/>
              <a:gd name="T15" fmla="*/ 114 h 11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94" h="114">
                <a:moveTo>
                  <a:pt x="0" y="0"/>
                </a:moveTo>
                <a:lnTo>
                  <a:pt x="342" y="25"/>
                </a:lnTo>
                <a:lnTo>
                  <a:pt x="804" y="50"/>
                </a:lnTo>
                <a:lnTo>
                  <a:pt x="1494" y="114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362" name="Freeform 192"/>
          <p:cNvSpPr>
            <a:spLocks noChangeAspect="1"/>
          </p:cNvSpPr>
          <p:nvPr/>
        </p:nvSpPr>
        <p:spPr bwMode="auto">
          <a:xfrm>
            <a:off x="1577307" y="5098915"/>
            <a:ext cx="2707977" cy="262529"/>
          </a:xfrm>
          <a:custGeom>
            <a:avLst/>
            <a:gdLst>
              <a:gd name="T0" fmla="*/ 0 w 2228"/>
              <a:gd name="T1" fmla="*/ 0 h 216"/>
              <a:gd name="T2" fmla="*/ 367 w 2228"/>
              <a:gd name="T3" fmla="*/ 13 h 216"/>
              <a:gd name="T4" fmla="*/ 1101 w 2228"/>
              <a:gd name="T5" fmla="*/ 76 h 216"/>
              <a:gd name="T6" fmla="*/ 1551 w 2228"/>
              <a:gd name="T7" fmla="*/ 127 h 216"/>
              <a:gd name="T8" fmla="*/ 2228 w 2228"/>
              <a:gd name="T9" fmla="*/ 216 h 21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228"/>
              <a:gd name="T16" fmla="*/ 0 h 216"/>
              <a:gd name="T17" fmla="*/ 2228 w 2228"/>
              <a:gd name="T18" fmla="*/ 216 h 21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228" h="216">
                <a:moveTo>
                  <a:pt x="0" y="0"/>
                </a:moveTo>
                <a:lnTo>
                  <a:pt x="367" y="13"/>
                </a:lnTo>
                <a:lnTo>
                  <a:pt x="1101" y="76"/>
                </a:lnTo>
                <a:lnTo>
                  <a:pt x="1551" y="127"/>
                </a:lnTo>
                <a:lnTo>
                  <a:pt x="2228" y="216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363" name="Freeform 193"/>
          <p:cNvSpPr>
            <a:spLocks noChangeAspect="1"/>
          </p:cNvSpPr>
          <p:nvPr/>
        </p:nvSpPr>
        <p:spPr bwMode="auto">
          <a:xfrm>
            <a:off x="2522911" y="5491493"/>
            <a:ext cx="1762373" cy="161650"/>
          </a:xfrm>
          <a:custGeom>
            <a:avLst/>
            <a:gdLst>
              <a:gd name="T0" fmla="*/ 0 w 1450"/>
              <a:gd name="T1" fmla="*/ 0 h 133"/>
              <a:gd name="T2" fmla="*/ 399 w 1450"/>
              <a:gd name="T3" fmla="*/ 25 h 133"/>
              <a:gd name="T4" fmla="*/ 943 w 1450"/>
              <a:gd name="T5" fmla="*/ 89 h 133"/>
              <a:gd name="T6" fmla="*/ 1450 w 1450"/>
              <a:gd name="T7" fmla="*/ 133 h 133"/>
              <a:gd name="T8" fmla="*/ 0 60000 65536"/>
              <a:gd name="T9" fmla="*/ 0 60000 65536"/>
              <a:gd name="T10" fmla="*/ 0 60000 65536"/>
              <a:gd name="T11" fmla="*/ 0 60000 65536"/>
              <a:gd name="T12" fmla="*/ 0 w 1450"/>
              <a:gd name="T13" fmla="*/ 0 h 133"/>
              <a:gd name="T14" fmla="*/ 1450 w 1450"/>
              <a:gd name="T15" fmla="*/ 133 h 13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50" h="133">
                <a:moveTo>
                  <a:pt x="0" y="0"/>
                </a:moveTo>
                <a:lnTo>
                  <a:pt x="399" y="25"/>
                </a:lnTo>
                <a:lnTo>
                  <a:pt x="943" y="89"/>
                </a:lnTo>
                <a:lnTo>
                  <a:pt x="1450" y="133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3" name="Group 194"/>
          <p:cNvGrpSpPr>
            <a:grpSpLocks noChangeAspect="1"/>
          </p:cNvGrpSpPr>
          <p:nvPr/>
        </p:nvGrpSpPr>
        <p:grpSpPr bwMode="auto">
          <a:xfrm>
            <a:off x="1085058" y="5604527"/>
            <a:ext cx="1724695" cy="576105"/>
            <a:chOff x="32" y="3821"/>
            <a:chExt cx="1419" cy="474"/>
          </a:xfrm>
        </p:grpSpPr>
        <p:sp>
          <p:nvSpPr>
            <p:cNvPr id="7378" name="Text Box 195"/>
            <p:cNvSpPr txBox="1">
              <a:spLocks noChangeAspect="1" noChangeArrowheads="1"/>
            </p:cNvSpPr>
            <p:nvPr/>
          </p:nvSpPr>
          <p:spPr bwMode="auto">
            <a:xfrm>
              <a:off x="900" y="4055"/>
              <a:ext cx="551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1">
                  <a:latin typeface="Tahoma" pitchFamily="34" charset="0"/>
                  <a:cs typeface="Tahoma" pitchFamily="34" charset="0"/>
                </a:rPr>
                <a:t>2000 ft</a:t>
              </a:r>
            </a:p>
          </p:txBody>
        </p:sp>
        <p:sp>
          <p:nvSpPr>
            <p:cNvPr id="7379" name="Text Box 196"/>
            <p:cNvSpPr txBox="1">
              <a:spLocks noChangeAspect="1" noChangeArrowheads="1"/>
            </p:cNvSpPr>
            <p:nvPr/>
          </p:nvSpPr>
          <p:spPr bwMode="auto">
            <a:xfrm>
              <a:off x="32" y="3859"/>
              <a:ext cx="406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1" dirty="0">
                  <a:latin typeface="Tahoma" pitchFamily="34" charset="0"/>
                  <a:cs typeface="Tahoma" pitchFamily="34" charset="0"/>
                </a:rPr>
                <a:t>50 ft</a:t>
              </a:r>
            </a:p>
          </p:txBody>
        </p:sp>
        <p:grpSp>
          <p:nvGrpSpPr>
            <p:cNvPr id="4" name="Group 197"/>
            <p:cNvGrpSpPr>
              <a:grpSpLocks noChangeAspect="1"/>
            </p:cNvGrpSpPr>
            <p:nvPr/>
          </p:nvGrpSpPr>
          <p:grpSpPr bwMode="auto">
            <a:xfrm>
              <a:off x="917" y="4232"/>
              <a:ext cx="384" cy="63"/>
              <a:chOff x="4174" y="2564"/>
              <a:chExt cx="384" cy="63"/>
            </a:xfrm>
          </p:grpSpPr>
          <p:sp>
            <p:nvSpPr>
              <p:cNvPr id="7384" name="Rectangle 198"/>
              <p:cNvSpPr>
                <a:spLocks noChangeAspect="1" noChangeArrowheads="1"/>
              </p:cNvSpPr>
              <p:nvPr/>
            </p:nvSpPr>
            <p:spPr bwMode="auto">
              <a:xfrm>
                <a:off x="4174" y="2564"/>
                <a:ext cx="384" cy="63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385" name="Rectangle 199"/>
              <p:cNvSpPr>
                <a:spLocks noChangeAspect="1" noChangeArrowheads="1"/>
              </p:cNvSpPr>
              <p:nvPr/>
            </p:nvSpPr>
            <p:spPr bwMode="auto">
              <a:xfrm>
                <a:off x="4174" y="2564"/>
                <a:ext cx="190" cy="63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5" name="Group 200"/>
            <p:cNvGrpSpPr>
              <a:grpSpLocks noChangeAspect="1"/>
            </p:cNvGrpSpPr>
            <p:nvPr/>
          </p:nvGrpSpPr>
          <p:grpSpPr bwMode="auto">
            <a:xfrm>
              <a:off x="35" y="3821"/>
              <a:ext cx="34" cy="248"/>
              <a:chOff x="3912" y="2014"/>
              <a:chExt cx="34" cy="248"/>
            </a:xfrm>
          </p:grpSpPr>
          <p:sp>
            <p:nvSpPr>
              <p:cNvPr id="7382" name="Rectangle 201"/>
              <p:cNvSpPr>
                <a:spLocks noChangeAspect="1" noChangeArrowheads="1"/>
              </p:cNvSpPr>
              <p:nvPr/>
            </p:nvSpPr>
            <p:spPr bwMode="auto">
              <a:xfrm rot="5400000">
                <a:off x="3805" y="2121"/>
                <a:ext cx="248" cy="34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383" name="Rectangle 202"/>
              <p:cNvSpPr>
                <a:spLocks noChangeAspect="1" noChangeArrowheads="1"/>
              </p:cNvSpPr>
              <p:nvPr/>
            </p:nvSpPr>
            <p:spPr bwMode="auto">
              <a:xfrm rot="5400000">
                <a:off x="3865" y="2061"/>
                <a:ext cx="127" cy="3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6" name="Group 203"/>
          <p:cNvGrpSpPr>
            <a:grpSpLocks noChangeAspect="1"/>
          </p:cNvGrpSpPr>
          <p:nvPr/>
        </p:nvGrpSpPr>
        <p:grpSpPr bwMode="auto">
          <a:xfrm>
            <a:off x="5881144" y="5320122"/>
            <a:ext cx="2337272" cy="843496"/>
            <a:chOff x="3978" y="3587"/>
            <a:chExt cx="1923" cy="694"/>
          </a:xfrm>
        </p:grpSpPr>
        <p:sp>
          <p:nvSpPr>
            <p:cNvPr id="273612" name="Text Box 204"/>
            <p:cNvSpPr txBox="1">
              <a:spLocks noChangeAspect="1" noChangeArrowheads="1"/>
            </p:cNvSpPr>
            <p:nvPr/>
          </p:nvSpPr>
          <p:spPr bwMode="auto">
            <a:xfrm>
              <a:off x="4119" y="3587"/>
              <a:ext cx="1782" cy="6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pPr>
                <a:lnSpc>
                  <a:spcPct val="90000"/>
                </a:lnSpc>
                <a:spcBef>
                  <a:spcPct val="35000"/>
                </a:spcBef>
                <a:defRPr/>
              </a:pPr>
              <a:r>
                <a:rPr lang="en-US" sz="1050" b="1" dirty="0">
                  <a:latin typeface="Tahoma" pitchFamily="34" charset="0"/>
                  <a:cs typeface="Arial" charset="0"/>
                </a:rPr>
                <a:t>Fluvial/Estuarine Sandstones</a:t>
              </a:r>
            </a:p>
            <a:p>
              <a:pPr>
                <a:lnSpc>
                  <a:spcPct val="90000"/>
                </a:lnSpc>
                <a:spcBef>
                  <a:spcPct val="35000"/>
                </a:spcBef>
                <a:defRPr/>
              </a:pPr>
              <a:r>
                <a:rPr lang="en-US" sz="1050" b="1" dirty="0">
                  <a:latin typeface="Tahoma" pitchFamily="34" charset="0"/>
                  <a:cs typeface="Arial" charset="0"/>
                </a:rPr>
                <a:t>Coastal Plain Sands &amp; Muds</a:t>
              </a:r>
            </a:p>
            <a:p>
              <a:pPr>
                <a:lnSpc>
                  <a:spcPct val="90000"/>
                </a:lnSpc>
                <a:spcBef>
                  <a:spcPct val="35000"/>
                </a:spcBef>
                <a:defRPr/>
              </a:pPr>
              <a:r>
                <a:rPr lang="en-US" sz="1050" b="1" dirty="0">
                  <a:latin typeface="Tahoma" pitchFamily="34" charset="0"/>
                  <a:cs typeface="Arial" charset="0"/>
                </a:rPr>
                <a:t>Shallow Marine Sandstones</a:t>
              </a:r>
            </a:p>
            <a:p>
              <a:pPr>
                <a:lnSpc>
                  <a:spcPct val="90000"/>
                </a:lnSpc>
                <a:spcBef>
                  <a:spcPct val="35000"/>
                </a:spcBef>
                <a:defRPr/>
              </a:pPr>
              <a:r>
                <a:rPr lang="en-US" sz="1050" b="1" dirty="0">
                  <a:latin typeface="Tahoma" pitchFamily="34" charset="0"/>
                  <a:cs typeface="Arial" charset="0"/>
                </a:rPr>
                <a:t>Shelf Mudstones</a:t>
              </a:r>
            </a:p>
          </p:txBody>
        </p:sp>
        <p:sp>
          <p:nvSpPr>
            <p:cNvPr id="7374" name="Rectangle 205" descr="40%"/>
            <p:cNvSpPr>
              <a:spLocks noChangeAspect="1" noChangeArrowheads="1"/>
            </p:cNvSpPr>
            <p:nvPr/>
          </p:nvSpPr>
          <p:spPr bwMode="auto">
            <a:xfrm>
              <a:off x="3978" y="3644"/>
              <a:ext cx="127" cy="98"/>
            </a:xfrm>
            <a:prstGeom prst="rect">
              <a:avLst/>
            </a:prstGeom>
            <a:pattFill prst="pct40">
              <a:fgClr>
                <a:schemeClr val="tx1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5" name="Rectangle 206" descr="Large confetti"/>
            <p:cNvSpPr>
              <a:spLocks noChangeAspect="1" noChangeArrowheads="1"/>
            </p:cNvSpPr>
            <p:nvPr/>
          </p:nvSpPr>
          <p:spPr bwMode="auto">
            <a:xfrm>
              <a:off x="3978" y="3798"/>
              <a:ext cx="127" cy="98"/>
            </a:xfrm>
            <a:prstGeom prst="rect">
              <a:avLst/>
            </a:prstGeom>
            <a:pattFill prst="lgConfetti">
              <a:fgClr>
                <a:schemeClr val="tx1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6" name="Rectangle 207" descr="20%"/>
            <p:cNvSpPr>
              <a:spLocks noChangeAspect="1" noChangeArrowheads="1"/>
            </p:cNvSpPr>
            <p:nvPr/>
          </p:nvSpPr>
          <p:spPr bwMode="auto">
            <a:xfrm>
              <a:off x="3978" y="3953"/>
              <a:ext cx="127" cy="98"/>
            </a:xfrm>
            <a:prstGeom prst="rect">
              <a:avLst/>
            </a:prstGeom>
            <a:pattFill prst="pct20">
              <a:fgClr>
                <a:schemeClr val="tx1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7" name="Rectangle 208" descr="Dashed horizontal"/>
            <p:cNvSpPr>
              <a:spLocks noChangeAspect="1" noChangeArrowheads="1"/>
            </p:cNvSpPr>
            <p:nvPr/>
          </p:nvSpPr>
          <p:spPr bwMode="auto">
            <a:xfrm>
              <a:off x="3978" y="4108"/>
              <a:ext cx="127" cy="98"/>
            </a:xfrm>
            <a:prstGeom prst="rect">
              <a:avLst/>
            </a:prstGeom>
            <a:pattFill prst="dashHorz">
              <a:fgClr>
                <a:schemeClr val="tx1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7368" name="Text Box 211"/>
          <p:cNvSpPr txBox="1">
            <a:spLocks noChangeAspect="1" noChangeArrowheads="1"/>
          </p:cNvSpPr>
          <p:nvPr/>
        </p:nvSpPr>
        <p:spPr bwMode="auto">
          <a:xfrm>
            <a:off x="3239965" y="5702079"/>
            <a:ext cx="2204789" cy="830997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Tahoma" pitchFamily="34" charset="0"/>
                <a:cs typeface="Tahoma" pitchFamily="34" charset="0"/>
              </a:rPr>
              <a:t>Depositional Facies Boundaries &amp; Color-Coded Facies</a:t>
            </a:r>
          </a:p>
        </p:txBody>
      </p:sp>
      <p:sp>
        <p:nvSpPr>
          <p:cNvPr id="7369" name="Freeform 212"/>
          <p:cNvSpPr>
            <a:spLocks noChangeAspect="1"/>
          </p:cNvSpPr>
          <p:nvPr/>
        </p:nvSpPr>
        <p:spPr bwMode="auto">
          <a:xfrm>
            <a:off x="3226645" y="4263928"/>
            <a:ext cx="707380" cy="87510"/>
          </a:xfrm>
          <a:custGeom>
            <a:avLst/>
            <a:gdLst>
              <a:gd name="T0" fmla="*/ 582 w 582"/>
              <a:gd name="T1" fmla="*/ 72 h 72"/>
              <a:gd name="T2" fmla="*/ 306 w 582"/>
              <a:gd name="T3" fmla="*/ 36 h 72"/>
              <a:gd name="T4" fmla="*/ 0 w 582"/>
              <a:gd name="T5" fmla="*/ 0 h 72"/>
              <a:gd name="T6" fmla="*/ 0 60000 65536"/>
              <a:gd name="T7" fmla="*/ 0 60000 65536"/>
              <a:gd name="T8" fmla="*/ 0 60000 65536"/>
              <a:gd name="T9" fmla="*/ 0 w 582"/>
              <a:gd name="T10" fmla="*/ 0 h 72"/>
              <a:gd name="T11" fmla="*/ 582 w 582"/>
              <a:gd name="T12" fmla="*/ 72 h 7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82" h="72">
                <a:moveTo>
                  <a:pt x="582" y="72"/>
                </a:moveTo>
                <a:lnTo>
                  <a:pt x="306" y="36"/>
                </a:lnTo>
                <a:lnTo>
                  <a:pt x="0" y="0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370" name="Rectangle 213"/>
          <p:cNvSpPr>
            <a:spLocks noChangeAspect="1" noChangeArrowheads="1"/>
          </p:cNvSpPr>
          <p:nvPr/>
        </p:nvSpPr>
        <p:spPr bwMode="auto">
          <a:xfrm>
            <a:off x="5645207" y="5390614"/>
            <a:ext cx="184878" cy="114249"/>
          </a:xfrm>
          <a:prstGeom prst="rect">
            <a:avLst/>
          </a:prstGeom>
          <a:solidFill>
            <a:srgbClr val="B88800">
              <a:alpha val="65098"/>
            </a:srgbClr>
          </a:solidFill>
          <a:ln w="9525">
            <a:solidFill>
              <a:srgbClr val="000000">
                <a:alpha val="65098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371" name="Rectangle 214"/>
          <p:cNvSpPr>
            <a:spLocks noChangeAspect="1" noChangeArrowheads="1"/>
          </p:cNvSpPr>
          <p:nvPr/>
        </p:nvSpPr>
        <p:spPr bwMode="auto">
          <a:xfrm>
            <a:off x="5645207" y="5572926"/>
            <a:ext cx="184878" cy="122757"/>
          </a:xfrm>
          <a:prstGeom prst="rect">
            <a:avLst/>
          </a:prstGeom>
          <a:solidFill>
            <a:srgbClr val="FF9900">
              <a:alpha val="6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372" name="Rectangle 215"/>
          <p:cNvSpPr>
            <a:spLocks noChangeAspect="1" noChangeArrowheads="1"/>
          </p:cNvSpPr>
          <p:nvPr/>
        </p:nvSpPr>
        <p:spPr bwMode="auto">
          <a:xfrm>
            <a:off x="5645207" y="5766176"/>
            <a:ext cx="184878" cy="121541"/>
          </a:xfrm>
          <a:prstGeom prst="rect">
            <a:avLst/>
          </a:prstGeom>
          <a:solidFill>
            <a:srgbClr val="FFFF00">
              <a:alpha val="6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0" name="Rectangle 215"/>
          <p:cNvSpPr>
            <a:spLocks noChangeAspect="1" noChangeArrowheads="1"/>
          </p:cNvSpPr>
          <p:nvPr/>
        </p:nvSpPr>
        <p:spPr bwMode="auto">
          <a:xfrm>
            <a:off x="5645207" y="5943560"/>
            <a:ext cx="184878" cy="121541"/>
          </a:xfrm>
          <a:prstGeom prst="rect">
            <a:avLst/>
          </a:prstGeom>
          <a:solidFill>
            <a:srgbClr val="B2B2B2">
              <a:alpha val="34902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347" name="Freeform 177"/>
          <p:cNvSpPr>
            <a:spLocks noChangeAspect="1"/>
          </p:cNvSpPr>
          <p:nvPr/>
        </p:nvSpPr>
        <p:spPr bwMode="auto">
          <a:xfrm>
            <a:off x="1547114" y="2538785"/>
            <a:ext cx="2014990" cy="68537"/>
          </a:xfrm>
          <a:custGeom>
            <a:avLst/>
            <a:gdLst>
              <a:gd name="T0" fmla="*/ 0 w 1323"/>
              <a:gd name="T1" fmla="*/ 0 h 45"/>
              <a:gd name="T2" fmla="*/ 532 w 1323"/>
              <a:gd name="T3" fmla="*/ 7 h 45"/>
              <a:gd name="T4" fmla="*/ 937 w 1323"/>
              <a:gd name="T5" fmla="*/ 19 h 45"/>
              <a:gd name="T6" fmla="*/ 1323 w 1323"/>
              <a:gd name="T7" fmla="*/ 45 h 45"/>
              <a:gd name="T8" fmla="*/ 0 60000 65536"/>
              <a:gd name="T9" fmla="*/ 0 60000 65536"/>
              <a:gd name="T10" fmla="*/ 0 60000 65536"/>
              <a:gd name="T11" fmla="*/ 0 60000 65536"/>
              <a:gd name="T12" fmla="*/ 0 w 1323"/>
              <a:gd name="T13" fmla="*/ 0 h 45"/>
              <a:gd name="T14" fmla="*/ 1323 w 1323"/>
              <a:gd name="T15" fmla="*/ 45 h 4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323" h="45">
                <a:moveTo>
                  <a:pt x="0" y="0"/>
                </a:moveTo>
                <a:lnTo>
                  <a:pt x="532" y="7"/>
                </a:lnTo>
                <a:lnTo>
                  <a:pt x="937" y="19"/>
                </a:lnTo>
                <a:lnTo>
                  <a:pt x="1323" y="45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0" name="Freeform 229"/>
          <p:cNvSpPr/>
          <p:nvPr/>
        </p:nvSpPr>
        <p:spPr bwMode="auto">
          <a:xfrm>
            <a:off x="3063890" y="2587189"/>
            <a:ext cx="853729" cy="121342"/>
          </a:xfrm>
          <a:custGeom>
            <a:avLst/>
            <a:gdLst>
              <a:gd name="connsiteX0" fmla="*/ 251352 w 853729"/>
              <a:gd name="connsiteY0" fmla="*/ 0 h 121342"/>
              <a:gd name="connsiteX1" fmla="*/ 754055 w 853729"/>
              <a:gd name="connsiteY1" fmla="*/ 52003 h 121342"/>
              <a:gd name="connsiteX2" fmla="*/ 853729 w 853729"/>
              <a:gd name="connsiteY2" fmla="*/ 56337 h 121342"/>
              <a:gd name="connsiteX3" fmla="*/ 658715 w 853729"/>
              <a:gd name="connsiteY3" fmla="*/ 104007 h 121342"/>
              <a:gd name="connsiteX4" fmla="*/ 567708 w 853729"/>
              <a:gd name="connsiteY4" fmla="*/ 121342 h 121342"/>
              <a:gd name="connsiteX5" fmla="*/ 60671 w 853729"/>
              <a:gd name="connsiteY5" fmla="*/ 104007 h 121342"/>
              <a:gd name="connsiteX6" fmla="*/ 0 w 853729"/>
              <a:gd name="connsiteY6" fmla="*/ 95340 h 121342"/>
              <a:gd name="connsiteX7" fmla="*/ 147344 w 853729"/>
              <a:gd name="connsiteY7" fmla="*/ 56337 h 121342"/>
              <a:gd name="connsiteX8" fmla="*/ 251352 w 853729"/>
              <a:gd name="connsiteY8" fmla="*/ 0 h 121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53729" h="121342">
                <a:moveTo>
                  <a:pt x="251352" y="0"/>
                </a:moveTo>
                <a:lnTo>
                  <a:pt x="754055" y="52003"/>
                </a:lnTo>
                <a:lnTo>
                  <a:pt x="853729" y="56337"/>
                </a:lnTo>
                <a:lnTo>
                  <a:pt x="658715" y="104007"/>
                </a:lnTo>
                <a:lnTo>
                  <a:pt x="567708" y="121342"/>
                </a:lnTo>
                <a:lnTo>
                  <a:pt x="60671" y="104007"/>
                </a:lnTo>
                <a:lnTo>
                  <a:pt x="0" y="95340"/>
                </a:lnTo>
                <a:lnTo>
                  <a:pt x="147344" y="56337"/>
                </a:lnTo>
                <a:lnTo>
                  <a:pt x="251352" y="0"/>
                </a:lnTo>
                <a:close/>
              </a:path>
            </a:pathLst>
          </a:custGeom>
          <a:solidFill>
            <a:srgbClr val="FFFF00">
              <a:alpha val="6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31" name="Freeform 230"/>
          <p:cNvSpPr/>
          <p:nvPr/>
        </p:nvSpPr>
        <p:spPr bwMode="auto">
          <a:xfrm>
            <a:off x="2296834" y="2387841"/>
            <a:ext cx="3003219" cy="260019"/>
          </a:xfrm>
          <a:custGeom>
            <a:avLst/>
            <a:gdLst>
              <a:gd name="connsiteX0" fmla="*/ 403030 w 3003219"/>
              <a:gd name="connsiteY0" fmla="*/ 78005 h 260019"/>
              <a:gd name="connsiteX1" fmla="*/ 762722 w 3003219"/>
              <a:gd name="connsiteY1" fmla="*/ 65004 h 260019"/>
              <a:gd name="connsiteX2" fmla="*/ 1187420 w 3003219"/>
              <a:gd name="connsiteY2" fmla="*/ 82339 h 260019"/>
              <a:gd name="connsiteX3" fmla="*/ 1092080 w 3003219"/>
              <a:gd name="connsiteY3" fmla="*/ 0 h 260019"/>
              <a:gd name="connsiteX4" fmla="*/ 1672789 w 3003219"/>
              <a:gd name="connsiteY4" fmla="*/ 4333 h 260019"/>
              <a:gd name="connsiteX5" fmla="*/ 1824466 w 3003219"/>
              <a:gd name="connsiteY5" fmla="*/ 21668 h 260019"/>
              <a:gd name="connsiteX6" fmla="*/ 2006480 w 3003219"/>
              <a:gd name="connsiteY6" fmla="*/ 13001 h 260019"/>
              <a:gd name="connsiteX7" fmla="*/ 2179826 w 3003219"/>
              <a:gd name="connsiteY7" fmla="*/ 13001 h 260019"/>
              <a:gd name="connsiteX8" fmla="*/ 2517850 w 3003219"/>
              <a:gd name="connsiteY8" fmla="*/ 60671 h 260019"/>
              <a:gd name="connsiteX9" fmla="*/ 2786537 w 3003219"/>
              <a:gd name="connsiteY9" fmla="*/ 86673 h 260019"/>
              <a:gd name="connsiteX10" fmla="*/ 2933881 w 3003219"/>
              <a:gd name="connsiteY10" fmla="*/ 95340 h 260019"/>
              <a:gd name="connsiteX11" fmla="*/ 3003219 w 3003219"/>
              <a:gd name="connsiteY11" fmla="*/ 255685 h 260019"/>
              <a:gd name="connsiteX12" fmla="*/ 2890544 w 3003219"/>
              <a:gd name="connsiteY12" fmla="*/ 251351 h 260019"/>
              <a:gd name="connsiteX13" fmla="*/ 2613191 w 3003219"/>
              <a:gd name="connsiteY13" fmla="*/ 208015 h 260019"/>
              <a:gd name="connsiteX14" fmla="*/ 2322836 w 3003219"/>
              <a:gd name="connsiteY14" fmla="*/ 199348 h 260019"/>
              <a:gd name="connsiteX15" fmla="*/ 1971811 w 3003219"/>
              <a:gd name="connsiteY15" fmla="*/ 203681 h 260019"/>
              <a:gd name="connsiteX16" fmla="*/ 1794131 w 3003219"/>
              <a:gd name="connsiteY16" fmla="*/ 195014 h 260019"/>
              <a:gd name="connsiteX17" fmla="*/ 1499443 w 3003219"/>
              <a:gd name="connsiteY17" fmla="*/ 212349 h 260019"/>
              <a:gd name="connsiteX18" fmla="*/ 1568781 w 3003219"/>
              <a:gd name="connsiteY18" fmla="*/ 260019 h 260019"/>
              <a:gd name="connsiteX19" fmla="*/ 1313096 w 3003219"/>
              <a:gd name="connsiteY19" fmla="*/ 234017 h 260019"/>
              <a:gd name="connsiteX20" fmla="*/ 1040076 w 3003219"/>
              <a:gd name="connsiteY20" fmla="*/ 208015 h 260019"/>
              <a:gd name="connsiteX21" fmla="*/ 788724 w 3003219"/>
              <a:gd name="connsiteY21" fmla="*/ 186347 h 260019"/>
              <a:gd name="connsiteX22" fmla="*/ 186347 w 3003219"/>
              <a:gd name="connsiteY22" fmla="*/ 182013 h 260019"/>
              <a:gd name="connsiteX23" fmla="*/ 0 w 3003219"/>
              <a:gd name="connsiteY23" fmla="*/ 156011 h 260019"/>
              <a:gd name="connsiteX24" fmla="*/ 242684 w 3003219"/>
              <a:gd name="connsiteY24" fmla="*/ 73672 h 260019"/>
              <a:gd name="connsiteX25" fmla="*/ 572042 w 3003219"/>
              <a:gd name="connsiteY25" fmla="*/ 78005 h 260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003219" h="260019">
                <a:moveTo>
                  <a:pt x="403030" y="78005"/>
                </a:moveTo>
                <a:lnTo>
                  <a:pt x="762722" y="65004"/>
                </a:lnTo>
                <a:lnTo>
                  <a:pt x="1187420" y="82339"/>
                </a:lnTo>
                <a:lnTo>
                  <a:pt x="1092080" y="0"/>
                </a:lnTo>
                <a:lnTo>
                  <a:pt x="1672789" y="4333"/>
                </a:lnTo>
                <a:lnTo>
                  <a:pt x="1824466" y="21668"/>
                </a:lnTo>
                <a:lnTo>
                  <a:pt x="2006480" y="13001"/>
                </a:lnTo>
                <a:lnTo>
                  <a:pt x="2179826" y="13001"/>
                </a:lnTo>
                <a:lnTo>
                  <a:pt x="2517850" y="60671"/>
                </a:lnTo>
                <a:lnTo>
                  <a:pt x="2786537" y="86673"/>
                </a:lnTo>
                <a:lnTo>
                  <a:pt x="2933881" y="95340"/>
                </a:lnTo>
                <a:lnTo>
                  <a:pt x="3003219" y="255685"/>
                </a:lnTo>
                <a:lnTo>
                  <a:pt x="2890544" y="251351"/>
                </a:lnTo>
                <a:lnTo>
                  <a:pt x="2613191" y="208015"/>
                </a:lnTo>
                <a:lnTo>
                  <a:pt x="2322836" y="199348"/>
                </a:lnTo>
                <a:lnTo>
                  <a:pt x="1971811" y="203681"/>
                </a:lnTo>
                <a:lnTo>
                  <a:pt x="1794131" y="195014"/>
                </a:lnTo>
                <a:lnTo>
                  <a:pt x="1499443" y="212349"/>
                </a:lnTo>
                <a:lnTo>
                  <a:pt x="1568781" y="260019"/>
                </a:lnTo>
                <a:lnTo>
                  <a:pt x="1313096" y="234017"/>
                </a:lnTo>
                <a:lnTo>
                  <a:pt x="1040076" y="208015"/>
                </a:lnTo>
                <a:lnTo>
                  <a:pt x="788724" y="186347"/>
                </a:lnTo>
                <a:lnTo>
                  <a:pt x="186347" y="182013"/>
                </a:lnTo>
                <a:lnTo>
                  <a:pt x="0" y="156011"/>
                </a:lnTo>
                <a:lnTo>
                  <a:pt x="242684" y="73672"/>
                </a:lnTo>
                <a:lnTo>
                  <a:pt x="572042" y="78005"/>
                </a:lnTo>
              </a:path>
            </a:pathLst>
          </a:custGeom>
          <a:solidFill>
            <a:srgbClr val="FFFF00">
              <a:alpha val="6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35" name="Freeform 234"/>
          <p:cNvSpPr/>
          <p:nvPr/>
        </p:nvSpPr>
        <p:spPr bwMode="auto">
          <a:xfrm>
            <a:off x="3765941" y="2158157"/>
            <a:ext cx="3731272" cy="177680"/>
          </a:xfrm>
          <a:custGeom>
            <a:avLst/>
            <a:gdLst>
              <a:gd name="connsiteX0" fmla="*/ 814726 w 3731272"/>
              <a:gd name="connsiteY0" fmla="*/ 34670 h 177680"/>
              <a:gd name="connsiteX1" fmla="*/ 1347765 w 3731272"/>
              <a:gd name="connsiteY1" fmla="*/ 39003 h 177680"/>
              <a:gd name="connsiteX2" fmla="*/ 1850468 w 3731272"/>
              <a:gd name="connsiteY2" fmla="*/ 43337 h 177680"/>
              <a:gd name="connsiteX3" fmla="*/ 2288167 w 3731272"/>
              <a:gd name="connsiteY3" fmla="*/ 34670 h 177680"/>
              <a:gd name="connsiteX4" fmla="*/ 2734533 w 3731272"/>
              <a:gd name="connsiteY4" fmla="*/ 17335 h 177680"/>
              <a:gd name="connsiteX5" fmla="*/ 3146230 w 3731272"/>
              <a:gd name="connsiteY5" fmla="*/ 21669 h 177680"/>
              <a:gd name="connsiteX6" fmla="*/ 3731272 w 3731272"/>
              <a:gd name="connsiteY6" fmla="*/ 0 h 177680"/>
              <a:gd name="connsiteX7" fmla="*/ 3731272 w 3731272"/>
              <a:gd name="connsiteY7" fmla="*/ 121343 h 177680"/>
              <a:gd name="connsiteX8" fmla="*/ 3085559 w 3731272"/>
              <a:gd name="connsiteY8" fmla="*/ 121343 h 177680"/>
              <a:gd name="connsiteX9" fmla="*/ 2725866 w 3731272"/>
              <a:gd name="connsiteY9" fmla="*/ 117009 h 177680"/>
              <a:gd name="connsiteX10" fmla="*/ 2036815 w 3731272"/>
              <a:gd name="connsiteY10" fmla="*/ 130010 h 177680"/>
              <a:gd name="connsiteX11" fmla="*/ 1620785 w 3731272"/>
              <a:gd name="connsiteY11" fmla="*/ 130010 h 177680"/>
              <a:gd name="connsiteX12" fmla="*/ 1369433 w 3731272"/>
              <a:gd name="connsiteY12" fmla="*/ 156012 h 177680"/>
              <a:gd name="connsiteX13" fmla="*/ 689050 w 3731272"/>
              <a:gd name="connsiteY13" fmla="*/ 164679 h 177680"/>
              <a:gd name="connsiteX14" fmla="*/ 338025 w 3731272"/>
              <a:gd name="connsiteY14" fmla="*/ 177680 h 177680"/>
              <a:gd name="connsiteX15" fmla="*/ 0 w 3731272"/>
              <a:gd name="connsiteY15" fmla="*/ 164679 h 177680"/>
              <a:gd name="connsiteX16" fmla="*/ 134343 w 3731272"/>
              <a:gd name="connsiteY16" fmla="*/ 104008 h 177680"/>
              <a:gd name="connsiteX17" fmla="*/ 524372 w 3731272"/>
              <a:gd name="connsiteY17" fmla="*/ 112675 h 177680"/>
              <a:gd name="connsiteX18" fmla="*/ 814726 w 3731272"/>
              <a:gd name="connsiteY18" fmla="*/ 34670 h 177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731272" h="177680">
                <a:moveTo>
                  <a:pt x="814726" y="34670"/>
                </a:moveTo>
                <a:lnTo>
                  <a:pt x="1347765" y="39003"/>
                </a:lnTo>
                <a:lnTo>
                  <a:pt x="1850468" y="43337"/>
                </a:lnTo>
                <a:lnTo>
                  <a:pt x="2288167" y="34670"/>
                </a:lnTo>
                <a:lnTo>
                  <a:pt x="2734533" y="17335"/>
                </a:lnTo>
                <a:lnTo>
                  <a:pt x="3146230" y="21669"/>
                </a:lnTo>
                <a:lnTo>
                  <a:pt x="3731272" y="0"/>
                </a:lnTo>
                <a:lnTo>
                  <a:pt x="3731272" y="121343"/>
                </a:lnTo>
                <a:lnTo>
                  <a:pt x="3085559" y="121343"/>
                </a:lnTo>
                <a:lnTo>
                  <a:pt x="2725866" y="117009"/>
                </a:lnTo>
                <a:lnTo>
                  <a:pt x="2036815" y="130010"/>
                </a:lnTo>
                <a:lnTo>
                  <a:pt x="1620785" y="130010"/>
                </a:lnTo>
                <a:lnTo>
                  <a:pt x="1369433" y="156012"/>
                </a:lnTo>
                <a:lnTo>
                  <a:pt x="689050" y="164679"/>
                </a:lnTo>
                <a:lnTo>
                  <a:pt x="338025" y="177680"/>
                </a:lnTo>
                <a:lnTo>
                  <a:pt x="0" y="164679"/>
                </a:lnTo>
                <a:lnTo>
                  <a:pt x="134343" y="104008"/>
                </a:lnTo>
                <a:lnTo>
                  <a:pt x="524372" y="112675"/>
                </a:lnTo>
                <a:lnTo>
                  <a:pt x="814726" y="34670"/>
                </a:lnTo>
                <a:close/>
              </a:path>
            </a:pathLst>
          </a:custGeom>
          <a:solidFill>
            <a:srgbClr val="FFFF00">
              <a:alpha val="6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37" name="Freeform 236"/>
          <p:cNvSpPr/>
          <p:nvPr/>
        </p:nvSpPr>
        <p:spPr bwMode="auto">
          <a:xfrm>
            <a:off x="5239382" y="2409509"/>
            <a:ext cx="2270832" cy="234017"/>
          </a:xfrm>
          <a:custGeom>
            <a:avLst/>
            <a:gdLst>
              <a:gd name="connsiteX0" fmla="*/ 0 w 2270832"/>
              <a:gd name="connsiteY0" fmla="*/ 65005 h 234017"/>
              <a:gd name="connsiteX1" fmla="*/ 229683 w 2270832"/>
              <a:gd name="connsiteY1" fmla="*/ 60671 h 234017"/>
              <a:gd name="connsiteX2" fmla="*/ 775723 w 2270832"/>
              <a:gd name="connsiteY2" fmla="*/ 43336 h 234017"/>
              <a:gd name="connsiteX3" fmla="*/ 1105081 w 2270832"/>
              <a:gd name="connsiteY3" fmla="*/ 34669 h 234017"/>
              <a:gd name="connsiteX4" fmla="*/ 1443105 w 2270832"/>
              <a:gd name="connsiteY4" fmla="*/ 17335 h 234017"/>
              <a:gd name="connsiteX5" fmla="*/ 1620785 w 2270832"/>
              <a:gd name="connsiteY5" fmla="*/ 4334 h 234017"/>
              <a:gd name="connsiteX6" fmla="*/ 1859136 w 2270832"/>
              <a:gd name="connsiteY6" fmla="*/ 8667 h 234017"/>
              <a:gd name="connsiteX7" fmla="*/ 2270832 w 2270832"/>
              <a:gd name="connsiteY7" fmla="*/ 0 h 234017"/>
              <a:gd name="connsiteX8" fmla="*/ 2262165 w 2270832"/>
              <a:gd name="connsiteY8" fmla="*/ 125676 h 234017"/>
              <a:gd name="connsiteX9" fmla="*/ 1837467 w 2270832"/>
              <a:gd name="connsiteY9" fmla="*/ 117009 h 234017"/>
              <a:gd name="connsiteX10" fmla="*/ 1508110 w 2270832"/>
              <a:gd name="connsiteY10" fmla="*/ 117009 h 234017"/>
              <a:gd name="connsiteX11" fmla="*/ 1148417 w 2270832"/>
              <a:gd name="connsiteY11" fmla="*/ 121342 h 234017"/>
              <a:gd name="connsiteX12" fmla="*/ 606711 w 2270832"/>
              <a:gd name="connsiteY12" fmla="*/ 164679 h 234017"/>
              <a:gd name="connsiteX13" fmla="*/ 377027 w 2270832"/>
              <a:gd name="connsiteY13" fmla="*/ 195014 h 234017"/>
              <a:gd name="connsiteX14" fmla="*/ 52004 w 2270832"/>
              <a:gd name="connsiteY14" fmla="*/ 234017 h 234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270832" h="234017">
                <a:moveTo>
                  <a:pt x="0" y="65005"/>
                </a:moveTo>
                <a:lnTo>
                  <a:pt x="229683" y="60671"/>
                </a:lnTo>
                <a:lnTo>
                  <a:pt x="775723" y="43336"/>
                </a:lnTo>
                <a:lnTo>
                  <a:pt x="1105081" y="34669"/>
                </a:lnTo>
                <a:lnTo>
                  <a:pt x="1443105" y="17335"/>
                </a:lnTo>
                <a:lnTo>
                  <a:pt x="1620785" y="4334"/>
                </a:lnTo>
                <a:lnTo>
                  <a:pt x="1859136" y="8667"/>
                </a:lnTo>
                <a:lnTo>
                  <a:pt x="2270832" y="0"/>
                </a:lnTo>
                <a:lnTo>
                  <a:pt x="2262165" y="125676"/>
                </a:lnTo>
                <a:lnTo>
                  <a:pt x="1837467" y="117009"/>
                </a:lnTo>
                <a:lnTo>
                  <a:pt x="1508110" y="117009"/>
                </a:lnTo>
                <a:lnTo>
                  <a:pt x="1148417" y="121342"/>
                </a:lnTo>
                <a:lnTo>
                  <a:pt x="606711" y="164679"/>
                </a:lnTo>
                <a:lnTo>
                  <a:pt x="377027" y="195014"/>
                </a:lnTo>
                <a:lnTo>
                  <a:pt x="52004" y="234017"/>
                </a:lnTo>
              </a:path>
            </a:pathLst>
          </a:custGeom>
          <a:solidFill>
            <a:srgbClr val="FFFF00">
              <a:alpha val="6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255" name="Freeform 85" descr="20%"/>
          <p:cNvSpPr>
            <a:spLocks noChangeAspect="1"/>
          </p:cNvSpPr>
          <p:nvPr/>
        </p:nvSpPr>
        <p:spPr bwMode="auto">
          <a:xfrm>
            <a:off x="1639294" y="2686323"/>
            <a:ext cx="213916" cy="102095"/>
          </a:xfrm>
          <a:custGeom>
            <a:avLst/>
            <a:gdLst>
              <a:gd name="T0" fmla="*/ 4 w 176"/>
              <a:gd name="T1" fmla="*/ 0 h 84"/>
              <a:gd name="T2" fmla="*/ 0 w 176"/>
              <a:gd name="T3" fmla="*/ 32 h 84"/>
              <a:gd name="T4" fmla="*/ 20 w 176"/>
              <a:gd name="T5" fmla="*/ 60 h 84"/>
              <a:gd name="T6" fmla="*/ 32 w 176"/>
              <a:gd name="T7" fmla="*/ 84 h 84"/>
              <a:gd name="T8" fmla="*/ 176 w 176"/>
              <a:gd name="T9" fmla="*/ 84 h 84"/>
              <a:gd name="T10" fmla="*/ 176 w 176"/>
              <a:gd name="T11" fmla="*/ 8 h 8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76"/>
              <a:gd name="T19" fmla="*/ 0 h 84"/>
              <a:gd name="T20" fmla="*/ 176 w 176"/>
              <a:gd name="T21" fmla="*/ 84 h 8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76" h="84">
                <a:moveTo>
                  <a:pt x="4" y="0"/>
                </a:moveTo>
                <a:lnTo>
                  <a:pt x="0" y="32"/>
                </a:lnTo>
                <a:lnTo>
                  <a:pt x="20" y="60"/>
                </a:lnTo>
                <a:lnTo>
                  <a:pt x="32" y="84"/>
                </a:lnTo>
                <a:lnTo>
                  <a:pt x="176" y="84"/>
                </a:lnTo>
                <a:lnTo>
                  <a:pt x="176" y="8"/>
                </a:lnTo>
              </a:path>
            </a:pathLst>
          </a:custGeom>
          <a:pattFill prst="pct20">
            <a:fgClr>
              <a:schemeClr val="tx1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63" name="Freeform 93"/>
          <p:cNvSpPr>
            <a:spLocks noChangeAspect="1"/>
          </p:cNvSpPr>
          <p:nvPr/>
        </p:nvSpPr>
        <p:spPr bwMode="auto">
          <a:xfrm>
            <a:off x="1554214" y="2652292"/>
            <a:ext cx="431478" cy="42539"/>
          </a:xfrm>
          <a:custGeom>
            <a:avLst/>
            <a:gdLst>
              <a:gd name="T0" fmla="*/ 0 w 820"/>
              <a:gd name="T1" fmla="*/ 0 h 144"/>
              <a:gd name="T2" fmla="*/ 13 w 820"/>
              <a:gd name="T3" fmla="*/ 2 h 144"/>
              <a:gd name="T4" fmla="*/ 24 w 820"/>
              <a:gd name="T5" fmla="*/ 0 h 144"/>
              <a:gd name="T6" fmla="*/ 35 w 820"/>
              <a:gd name="T7" fmla="*/ 2 h 144"/>
              <a:gd name="T8" fmla="*/ 45 w 820"/>
              <a:gd name="T9" fmla="*/ 0 h 144"/>
              <a:gd name="T10" fmla="*/ 55 w 820"/>
              <a:gd name="T11" fmla="*/ 2 h 144"/>
              <a:gd name="T12" fmla="*/ 67 w 820"/>
              <a:gd name="T13" fmla="*/ 0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64" name="Freeform 94"/>
          <p:cNvSpPr>
            <a:spLocks noChangeAspect="1"/>
          </p:cNvSpPr>
          <p:nvPr/>
        </p:nvSpPr>
        <p:spPr bwMode="auto">
          <a:xfrm>
            <a:off x="1554214" y="2166127"/>
            <a:ext cx="431478" cy="42539"/>
          </a:xfrm>
          <a:custGeom>
            <a:avLst/>
            <a:gdLst>
              <a:gd name="T0" fmla="*/ 0 w 820"/>
              <a:gd name="T1" fmla="*/ 0 h 144"/>
              <a:gd name="T2" fmla="*/ 13 w 820"/>
              <a:gd name="T3" fmla="*/ 2 h 144"/>
              <a:gd name="T4" fmla="*/ 24 w 820"/>
              <a:gd name="T5" fmla="*/ 0 h 144"/>
              <a:gd name="T6" fmla="*/ 35 w 820"/>
              <a:gd name="T7" fmla="*/ 2 h 144"/>
              <a:gd name="T8" fmla="*/ 45 w 820"/>
              <a:gd name="T9" fmla="*/ 0 h 144"/>
              <a:gd name="T10" fmla="*/ 55 w 820"/>
              <a:gd name="T11" fmla="*/ 2 h 144"/>
              <a:gd name="T12" fmla="*/ 67 w 820"/>
              <a:gd name="T13" fmla="*/ 0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318" name="Freeform 148"/>
          <p:cNvSpPr>
            <a:spLocks noChangeAspect="1"/>
          </p:cNvSpPr>
          <p:nvPr/>
        </p:nvSpPr>
        <p:spPr bwMode="auto">
          <a:xfrm>
            <a:off x="1717081" y="2700908"/>
            <a:ext cx="131266" cy="136126"/>
          </a:xfrm>
          <a:custGeom>
            <a:avLst/>
            <a:gdLst>
              <a:gd name="T0" fmla="*/ 0 w 80"/>
              <a:gd name="T1" fmla="*/ 0 h 712"/>
              <a:gd name="T2" fmla="*/ 119 w 80"/>
              <a:gd name="T3" fmla="*/ 1 h 712"/>
              <a:gd name="T4" fmla="*/ 197 w 80"/>
              <a:gd name="T5" fmla="*/ 3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257" name="Freeform 87" descr="Dashed horizontal"/>
          <p:cNvSpPr>
            <a:spLocks noChangeAspect="1"/>
          </p:cNvSpPr>
          <p:nvPr/>
        </p:nvSpPr>
        <p:spPr bwMode="auto">
          <a:xfrm>
            <a:off x="2927649" y="1728579"/>
            <a:ext cx="155575" cy="447271"/>
          </a:xfrm>
          <a:custGeom>
            <a:avLst/>
            <a:gdLst>
              <a:gd name="T0" fmla="*/ 28 w 128"/>
              <a:gd name="T1" fmla="*/ 0 h 368"/>
              <a:gd name="T2" fmla="*/ 32 w 128"/>
              <a:gd name="T3" fmla="*/ 64 h 368"/>
              <a:gd name="T4" fmla="*/ 20 w 128"/>
              <a:gd name="T5" fmla="*/ 132 h 368"/>
              <a:gd name="T6" fmla="*/ 36 w 128"/>
              <a:gd name="T7" fmla="*/ 192 h 368"/>
              <a:gd name="T8" fmla="*/ 36 w 128"/>
              <a:gd name="T9" fmla="*/ 232 h 368"/>
              <a:gd name="T10" fmla="*/ 40 w 128"/>
              <a:gd name="T11" fmla="*/ 264 h 368"/>
              <a:gd name="T12" fmla="*/ 12 w 128"/>
              <a:gd name="T13" fmla="*/ 308 h 368"/>
              <a:gd name="T14" fmla="*/ 0 w 128"/>
              <a:gd name="T15" fmla="*/ 368 h 368"/>
              <a:gd name="T16" fmla="*/ 128 w 128"/>
              <a:gd name="T17" fmla="*/ 368 h 368"/>
              <a:gd name="T18" fmla="*/ 128 w 128"/>
              <a:gd name="T19" fmla="*/ 0 h 36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8"/>
              <a:gd name="T31" fmla="*/ 0 h 368"/>
              <a:gd name="T32" fmla="*/ 128 w 128"/>
              <a:gd name="T33" fmla="*/ 368 h 36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8" h="368">
                <a:moveTo>
                  <a:pt x="28" y="0"/>
                </a:moveTo>
                <a:lnTo>
                  <a:pt x="32" y="64"/>
                </a:lnTo>
                <a:lnTo>
                  <a:pt x="20" y="132"/>
                </a:lnTo>
                <a:lnTo>
                  <a:pt x="36" y="192"/>
                </a:lnTo>
                <a:lnTo>
                  <a:pt x="36" y="232"/>
                </a:lnTo>
                <a:lnTo>
                  <a:pt x="40" y="264"/>
                </a:lnTo>
                <a:lnTo>
                  <a:pt x="12" y="308"/>
                </a:lnTo>
                <a:lnTo>
                  <a:pt x="0" y="368"/>
                </a:lnTo>
                <a:lnTo>
                  <a:pt x="128" y="368"/>
                </a:lnTo>
                <a:lnTo>
                  <a:pt x="128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58" name="Freeform 88" descr="40%"/>
          <p:cNvSpPr>
            <a:spLocks noChangeAspect="1"/>
          </p:cNvSpPr>
          <p:nvPr/>
        </p:nvSpPr>
        <p:spPr bwMode="auto">
          <a:xfrm>
            <a:off x="2877543" y="2170989"/>
            <a:ext cx="205681" cy="510473"/>
          </a:xfrm>
          <a:custGeom>
            <a:avLst/>
            <a:gdLst>
              <a:gd name="T0" fmla="*/ 36 w 184"/>
              <a:gd name="T1" fmla="*/ 0 h 420"/>
              <a:gd name="T2" fmla="*/ 0 w 184"/>
              <a:gd name="T3" fmla="*/ 44 h 420"/>
              <a:gd name="T4" fmla="*/ 12 w 184"/>
              <a:gd name="T5" fmla="*/ 68 h 420"/>
              <a:gd name="T6" fmla="*/ 4 w 184"/>
              <a:gd name="T7" fmla="*/ 104 h 420"/>
              <a:gd name="T8" fmla="*/ 8 w 184"/>
              <a:gd name="T9" fmla="*/ 128 h 420"/>
              <a:gd name="T10" fmla="*/ 0 w 184"/>
              <a:gd name="T11" fmla="*/ 168 h 420"/>
              <a:gd name="T12" fmla="*/ 4 w 184"/>
              <a:gd name="T13" fmla="*/ 200 h 420"/>
              <a:gd name="T14" fmla="*/ 16 w 184"/>
              <a:gd name="T15" fmla="*/ 236 h 420"/>
              <a:gd name="T16" fmla="*/ 4 w 184"/>
              <a:gd name="T17" fmla="*/ 268 h 420"/>
              <a:gd name="T18" fmla="*/ 4 w 184"/>
              <a:gd name="T19" fmla="*/ 296 h 420"/>
              <a:gd name="T20" fmla="*/ 16 w 184"/>
              <a:gd name="T21" fmla="*/ 324 h 420"/>
              <a:gd name="T22" fmla="*/ 28 w 184"/>
              <a:gd name="T23" fmla="*/ 376 h 420"/>
              <a:gd name="T24" fmla="*/ 24 w 184"/>
              <a:gd name="T25" fmla="*/ 400 h 420"/>
              <a:gd name="T26" fmla="*/ 48 w 184"/>
              <a:gd name="T27" fmla="*/ 420 h 420"/>
              <a:gd name="T28" fmla="*/ 184 w 184"/>
              <a:gd name="T29" fmla="*/ 420 h 420"/>
              <a:gd name="T30" fmla="*/ 184 w 184"/>
              <a:gd name="T31" fmla="*/ 12 h 42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84"/>
              <a:gd name="T49" fmla="*/ 0 h 420"/>
              <a:gd name="T50" fmla="*/ 184 w 184"/>
              <a:gd name="T51" fmla="*/ 420 h 42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84" h="420">
                <a:moveTo>
                  <a:pt x="36" y="0"/>
                </a:moveTo>
                <a:lnTo>
                  <a:pt x="0" y="44"/>
                </a:lnTo>
                <a:lnTo>
                  <a:pt x="12" y="68"/>
                </a:lnTo>
                <a:lnTo>
                  <a:pt x="4" y="104"/>
                </a:lnTo>
                <a:lnTo>
                  <a:pt x="8" y="128"/>
                </a:lnTo>
                <a:lnTo>
                  <a:pt x="0" y="168"/>
                </a:lnTo>
                <a:lnTo>
                  <a:pt x="4" y="200"/>
                </a:lnTo>
                <a:lnTo>
                  <a:pt x="16" y="236"/>
                </a:lnTo>
                <a:lnTo>
                  <a:pt x="4" y="268"/>
                </a:lnTo>
                <a:lnTo>
                  <a:pt x="4" y="296"/>
                </a:lnTo>
                <a:lnTo>
                  <a:pt x="16" y="324"/>
                </a:lnTo>
                <a:lnTo>
                  <a:pt x="28" y="376"/>
                </a:lnTo>
                <a:lnTo>
                  <a:pt x="24" y="400"/>
                </a:lnTo>
                <a:lnTo>
                  <a:pt x="48" y="420"/>
                </a:lnTo>
                <a:lnTo>
                  <a:pt x="184" y="420"/>
                </a:lnTo>
                <a:lnTo>
                  <a:pt x="184" y="12"/>
                </a:lnTo>
              </a:path>
            </a:pathLst>
          </a:custGeom>
          <a:pattFill prst="pct4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59" name="Freeform 89" descr="20%"/>
          <p:cNvSpPr>
            <a:spLocks noChangeAspect="1"/>
          </p:cNvSpPr>
          <p:nvPr/>
        </p:nvSpPr>
        <p:spPr bwMode="auto">
          <a:xfrm>
            <a:off x="2927649" y="2686323"/>
            <a:ext cx="155575" cy="82648"/>
          </a:xfrm>
          <a:custGeom>
            <a:avLst/>
            <a:gdLst>
              <a:gd name="T0" fmla="*/ 0 w 128"/>
              <a:gd name="T1" fmla="*/ 0 h 68"/>
              <a:gd name="T2" fmla="*/ 0 w 128"/>
              <a:gd name="T3" fmla="*/ 28 h 68"/>
              <a:gd name="T4" fmla="*/ 24 w 128"/>
              <a:gd name="T5" fmla="*/ 68 h 68"/>
              <a:gd name="T6" fmla="*/ 128 w 128"/>
              <a:gd name="T7" fmla="*/ 68 h 68"/>
              <a:gd name="T8" fmla="*/ 128 w 128"/>
              <a:gd name="T9" fmla="*/ 4 h 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8"/>
              <a:gd name="T16" fmla="*/ 0 h 68"/>
              <a:gd name="T17" fmla="*/ 128 w 128"/>
              <a:gd name="T18" fmla="*/ 68 h 6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8" h="68">
                <a:moveTo>
                  <a:pt x="0" y="0"/>
                </a:moveTo>
                <a:lnTo>
                  <a:pt x="0" y="28"/>
                </a:lnTo>
                <a:lnTo>
                  <a:pt x="24" y="68"/>
                </a:lnTo>
                <a:lnTo>
                  <a:pt x="128" y="68"/>
                </a:lnTo>
                <a:lnTo>
                  <a:pt x="128" y="4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65" name="Freeform 95"/>
          <p:cNvSpPr>
            <a:spLocks noChangeAspect="1"/>
          </p:cNvSpPr>
          <p:nvPr/>
        </p:nvSpPr>
        <p:spPr bwMode="auto">
          <a:xfrm>
            <a:off x="2746550" y="2666877"/>
            <a:ext cx="431478" cy="42539"/>
          </a:xfrm>
          <a:custGeom>
            <a:avLst/>
            <a:gdLst>
              <a:gd name="T0" fmla="*/ 0 w 820"/>
              <a:gd name="T1" fmla="*/ 0 h 144"/>
              <a:gd name="T2" fmla="*/ 13 w 820"/>
              <a:gd name="T3" fmla="*/ 2 h 144"/>
              <a:gd name="T4" fmla="*/ 24 w 820"/>
              <a:gd name="T5" fmla="*/ 0 h 144"/>
              <a:gd name="T6" fmla="*/ 35 w 820"/>
              <a:gd name="T7" fmla="*/ 2 h 144"/>
              <a:gd name="T8" fmla="*/ 45 w 820"/>
              <a:gd name="T9" fmla="*/ 0 h 144"/>
              <a:gd name="T10" fmla="*/ 55 w 820"/>
              <a:gd name="T11" fmla="*/ 2 h 144"/>
              <a:gd name="T12" fmla="*/ 67 w 820"/>
              <a:gd name="T13" fmla="*/ 0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66" name="Freeform 96"/>
          <p:cNvSpPr>
            <a:spLocks noChangeAspect="1"/>
          </p:cNvSpPr>
          <p:nvPr/>
        </p:nvSpPr>
        <p:spPr bwMode="auto">
          <a:xfrm>
            <a:off x="2746550" y="2166127"/>
            <a:ext cx="431478" cy="42539"/>
          </a:xfrm>
          <a:custGeom>
            <a:avLst/>
            <a:gdLst>
              <a:gd name="T0" fmla="*/ 0 w 820"/>
              <a:gd name="T1" fmla="*/ 0 h 144"/>
              <a:gd name="T2" fmla="*/ 13 w 820"/>
              <a:gd name="T3" fmla="*/ 2 h 144"/>
              <a:gd name="T4" fmla="*/ 24 w 820"/>
              <a:gd name="T5" fmla="*/ 0 h 144"/>
              <a:gd name="T6" fmla="*/ 35 w 820"/>
              <a:gd name="T7" fmla="*/ 2 h 144"/>
              <a:gd name="T8" fmla="*/ 45 w 820"/>
              <a:gd name="T9" fmla="*/ 0 h 144"/>
              <a:gd name="T10" fmla="*/ 55 w 820"/>
              <a:gd name="T11" fmla="*/ 2 h 144"/>
              <a:gd name="T12" fmla="*/ 67 w 820"/>
              <a:gd name="T13" fmla="*/ 0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71" name="WordArt 101"/>
          <p:cNvSpPr>
            <a:spLocks noChangeAspect="1" noChangeArrowheads="1" noChangeShapeType="1" noTextEdit="1"/>
          </p:cNvSpPr>
          <p:nvPr/>
        </p:nvSpPr>
        <p:spPr bwMode="auto">
          <a:xfrm>
            <a:off x="2730750" y="1366386"/>
            <a:ext cx="583406" cy="17137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Black"/>
              </a:rPr>
              <a:t>Well B</a:t>
            </a:r>
          </a:p>
        </p:txBody>
      </p:sp>
      <p:sp>
        <p:nvSpPr>
          <p:cNvPr id="7277" name="Text Box 107"/>
          <p:cNvSpPr txBox="1">
            <a:spLocks noChangeAspect="1" noChangeArrowheads="1"/>
          </p:cNvSpPr>
          <p:nvPr/>
        </p:nvSpPr>
        <p:spPr bwMode="auto">
          <a:xfrm>
            <a:off x="2852180" y="1538975"/>
            <a:ext cx="38343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>
                <a:latin typeface="Tahoma" pitchFamily="34" charset="0"/>
                <a:ea typeface="Tahoma" pitchFamily="34" charset="0"/>
                <a:cs typeface="Tahoma" pitchFamily="34" charset="0"/>
              </a:rPr>
              <a:t>SP</a:t>
            </a:r>
          </a:p>
        </p:txBody>
      </p:sp>
      <p:sp>
        <p:nvSpPr>
          <p:cNvPr id="7323" name="Freeform 153"/>
          <p:cNvSpPr>
            <a:spLocks noChangeAspect="1"/>
          </p:cNvSpPr>
          <p:nvPr/>
        </p:nvSpPr>
        <p:spPr bwMode="auto">
          <a:xfrm>
            <a:off x="2945881" y="2726432"/>
            <a:ext cx="131266" cy="136126"/>
          </a:xfrm>
          <a:custGeom>
            <a:avLst/>
            <a:gdLst>
              <a:gd name="T0" fmla="*/ 0 w 80"/>
              <a:gd name="T1" fmla="*/ 0 h 712"/>
              <a:gd name="T2" fmla="*/ 119 w 80"/>
              <a:gd name="T3" fmla="*/ 1 h 712"/>
              <a:gd name="T4" fmla="*/ 197 w 80"/>
              <a:gd name="T5" fmla="*/ 3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21" name="Freeform 8" descr="Large confetti"/>
          <p:cNvSpPr>
            <a:spLocks noChangeAspect="1"/>
          </p:cNvSpPr>
          <p:nvPr/>
        </p:nvSpPr>
        <p:spPr bwMode="auto">
          <a:xfrm>
            <a:off x="2881878" y="2578520"/>
            <a:ext cx="193402" cy="92453"/>
          </a:xfrm>
          <a:custGeom>
            <a:avLst/>
            <a:gdLst>
              <a:gd name="T0" fmla="*/ 12 w 132"/>
              <a:gd name="T1" fmla="*/ 0 h 116"/>
              <a:gd name="T2" fmla="*/ 12 w 132"/>
              <a:gd name="T3" fmla="*/ 36 h 116"/>
              <a:gd name="T4" fmla="*/ 12 w 132"/>
              <a:gd name="T5" fmla="*/ 60 h 116"/>
              <a:gd name="T6" fmla="*/ 12 w 132"/>
              <a:gd name="T7" fmla="*/ 84 h 116"/>
              <a:gd name="T8" fmla="*/ 0 w 132"/>
              <a:gd name="T9" fmla="*/ 116 h 116"/>
              <a:gd name="T10" fmla="*/ 132 w 132"/>
              <a:gd name="T11" fmla="*/ 116 h 116"/>
              <a:gd name="T12" fmla="*/ 132 w 132"/>
              <a:gd name="T13" fmla="*/ 4 h 1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2"/>
              <a:gd name="T22" fmla="*/ 0 h 116"/>
              <a:gd name="T23" fmla="*/ 132 w 132"/>
              <a:gd name="T24" fmla="*/ 116 h 11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2" h="116">
                <a:moveTo>
                  <a:pt x="12" y="0"/>
                </a:moveTo>
                <a:lnTo>
                  <a:pt x="12" y="36"/>
                </a:lnTo>
                <a:lnTo>
                  <a:pt x="12" y="60"/>
                </a:lnTo>
                <a:lnTo>
                  <a:pt x="12" y="84"/>
                </a:lnTo>
                <a:lnTo>
                  <a:pt x="0" y="116"/>
                </a:lnTo>
                <a:lnTo>
                  <a:pt x="132" y="116"/>
                </a:lnTo>
                <a:lnTo>
                  <a:pt x="132" y="4"/>
                </a:lnTo>
              </a:path>
            </a:pathLst>
          </a:custGeom>
          <a:pattFill prst="lgConfetti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3" name="Freeform 85" descr="20%"/>
          <p:cNvSpPr>
            <a:spLocks noChangeAspect="1"/>
          </p:cNvSpPr>
          <p:nvPr/>
        </p:nvSpPr>
        <p:spPr bwMode="auto">
          <a:xfrm>
            <a:off x="2866439" y="2461696"/>
            <a:ext cx="213916" cy="102095"/>
          </a:xfrm>
          <a:custGeom>
            <a:avLst/>
            <a:gdLst>
              <a:gd name="T0" fmla="*/ 4 w 176"/>
              <a:gd name="T1" fmla="*/ 0 h 84"/>
              <a:gd name="T2" fmla="*/ 0 w 176"/>
              <a:gd name="T3" fmla="*/ 32 h 84"/>
              <a:gd name="T4" fmla="*/ 20 w 176"/>
              <a:gd name="T5" fmla="*/ 60 h 84"/>
              <a:gd name="T6" fmla="*/ 32 w 176"/>
              <a:gd name="T7" fmla="*/ 84 h 84"/>
              <a:gd name="T8" fmla="*/ 176 w 176"/>
              <a:gd name="T9" fmla="*/ 84 h 84"/>
              <a:gd name="T10" fmla="*/ 176 w 176"/>
              <a:gd name="T11" fmla="*/ 8 h 8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76"/>
              <a:gd name="T19" fmla="*/ 0 h 84"/>
              <a:gd name="T20" fmla="*/ 176 w 176"/>
              <a:gd name="T21" fmla="*/ 84 h 8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76" h="84">
                <a:moveTo>
                  <a:pt x="4" y="0"/>
                </a:moveTo>
                <a:lnTo>
                  <a:pt x="0" y="32"/>
                </a:lnTo>
                <a:lnTo>
                  <a:pt x="20" y="60"/>
                </a:lnTo>
                <a:lnTo>
                  <a:pt x="32" y="84"/>
                </a:lnTo>
                <a:lnTo>
                  <a:pt x="176" y="84"/>
                </a:lnTo>
                <a:lnTo>
                  <a:pt x="176" y="8"/>
                </a:lnTo>
              </a:path>
            </a:pathLst>
          </a:custGeom>
          <a:pattFill prst="pct20">
            <a:fgClr>
              <a:schemeClr val="tx1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4" name="Freeform 8" descr="Large confetti"/>
          <p:cNvSpPr>
            <a:spLocks noChangeAspect="1"/>
          </p:cNvSpPr>
          <p:nvPr/>
        </p:nvSpPr>
        <p:spPr bwMode="auto">
          <a:xfrm>
            <a:off x="2855875" y="2354118"/>
            <a:ext cx="220128" cy="105229"/>
          </a:xfrm>
          <a:custGeom>
            <a:avLst/>
            <a:gdLst>
              <a:gd name="T0" fmla="*/ 12 w 132"/>
              <a:gd name="T1" fmla="*/ 0 h 116"/>
              <a:gd name="T2" fmla="*/ 12 w 132"/>
              <a:gd name="T3" fmla="*/ 36 h 116"/>
              <a:gd name="T4" fmla="*/ 12 w 132"/>
              <a:gd name="T5" fmla="*/ 60 h 116"/>
              <a:gd name="T6" fmla="*/ 12 w 132"/>
              <a:gd name="T7" fmla="*/ 84 h 116"/>
              <a:gd name="T8" fmla="*/ 0 w 132"/>
              <a:gd name="T9" fmla="*/ 116 h 116"/>
              <a:gd name="T10" fmla="*/ 132 w 132"/>
              <a:gd name="T11" fmla="*/ 116 h 116"/>
              <a:gd name="T12" fmla="*/ 132 w 132"/>
              <a:gd name="T13" fmla="*/ 4 h 1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2"/>
              <a:gd name="T22" fmla="*/ 0 h 116"/>
              <a:gd name="T23" fmla="*/ 132 w 132"/>
              <a:gd name="T24" fmla="*/ 116 h 11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2" h="116">
                <a:moveTo>
                  <a:pt x="12" y="0"/>
                </a:moveTo>
                <a:lnTo>
                  <a:pt x="12" y="36"/>
                </a:lnTo>
                <a:lnTo>
                  <a:pt x="12" y="60"/>
                </a:lnTo>
                <a:lnTo>
                  <a:pt x="12" y="84"/>
                </a:lnTo>
                <a:lnTo>
                  <a:pt x="0" y="116"/>
                </a:lnTo>
                <a:lnTo>
                  <a:pt x="132" y="116"/>
                </a:lnTo>
                <a:lnTo>
                  <a:pt x="132" y="4"/>
                </a:lnTo>
              </a:path>
            </a:pathLst>
          </a:custGeom>
          <a:pattFill prst="lgConfetti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37" name="Freeform 67" descr="Dashed horizontal"/>
          <p:cNvSpPr>
            <a:spLocks noChangeAspect="1"/>
          </p:cNvSpPr>
          <p:nvPr/>
        </p:nvSpPr>
        <p:spPr bwMode="auto">
          <a:xfrm>
            <a:off x="4050706" y="2710632"/>
            <a:ext cx="121543" cy="80217"/>
          </a:xfrm>
          <a:custGeom>
            <a:avLst/>
            <a:gdLst>
              <a:gd name="T0" fmla="*/ 0 w 100"/>
              <a:gd name="T1" fmla="*/ 0 h 66"/>
              <a:gd name="T2" fmla="*/ 8 w 100"/>
              <a:gd name="T3" fmla="*/ 14 h 66"/>
              <a:gd name="T4" fmla="*/ 12 w 100"/>
              <a:gd name="T5" fmla="*/ 32 h 66"/>
              <a:gd name="T6" fmla="*/ 16 w 100"/>
              <a:gd name="T7" fmla="*/ 66 h 66"/>
              <a:gd name="T8" fmla="*/ 100 w 100"/>
              <a:gd name="T9" fmla="*/ 66 h 66"/>
              <a:gd name="T10" fmla="*/ 100 w 100"/>
              <a:gd name="T11" fmla="*/ 2 h 6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0"/>
              <a:gd name="T19" fmla="*/ 0 h 66"/>
              <a:gd name="T20" fmla="*/ 100 w 100"/>
              <a:gd name="T21" fmla="*/ 66 h 6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0" h="66">
                <a:moveTo>
                  <a:pt x="0" y="0"/>
                </a:moveTo>
                <a:lnTo>
                  <a:pt x="8" y="14"/>
                </a:lnTo>
                <a:lnTo>
                  <a:pt x="12" y="32"/>
                </a:lnTo>
                <a:lnTo>
                  <a:pt x="16" y="66"/>
                </a:lnTo>
                <a:lnTo>
                  <a:pt x="100" y="66"/>
                </a:lnTo>
                <a:lnTo>
                  <a:pt x="100" y="2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38" name="Freeform 68" descr="Dashed horizontal"/>
          <p:cNvSpPr>
            <a:spLocks noChangeAspect="1"/>
          </p:cNvSpPr>
          <p:nvPr/>
        </p:nvSpPr>
        <p:spPr bwMode="auto">
          <a:xfrm>
            <a:off x="4065291" y="1728579"/>
            <a:ext cx="106958" cy="442410"/>
          </a:xfrm>
          <a:custGeom>
            <a:avLst/>
            <a:gdLst>
              <a:gd name="T0" fmla="*/ 24 w 88"/>
              <a:gd name="T1" fmla="*/ 0 h 364"/>
              <a:gd name="T2" fmla="*/ 16 w 88"/>
              <a:gd name="T3" fmla="*/ 56 h 364"/>
              <a:gd name="T4" fmla="*/ 32 w 88"/>
              <a:gd name="T5" fmla="*/ 96 h 364"/>
              <a:gd name="T6" fmla="*/ 24 w 88"/>
              <a:gd name="T7" fmla="*/ 128 h 364"/>
              <a:gd name="T8" fmla="*/ 32 w 88"/>
              <a:gd name="T9" fmla="*/ 180 h 364"/>
              <a:gd name="T10" fmla="*/ 32 w 88"/>
              <a:gd name="T11" fmla="*/ 224 h 364"/>
              <a:gd name="T12" fmla="*/ 20 w 88"/>
              <a:gd name="T13" fmla="*/ 272 h 364"/>
              <a:gd name="T14" fmla="*/ 12 w 88"/>
              <a:gd name="T15" fmla="*/ 300 h 364"/>
              <a:gd name="T16" fmla="*/ 16 w 88"/>
              <a:gd name="T17" fmla="*/ 324 h 364"/>
              <a:gd name="T18" fmla="*/ 0 w 88"/>
              <a:gd name="T19" fmla="*/ 364 h 364"/>
              <a:gd name="T20" fmla="*/ 88 w 88"/>
              <a:gd name="T21" fmla="*/ 364 h 364"/>
              <a:gd name="T22" fmla="*/ 88 w 88"/>
              <a:gd name="T23" fmla="*/ 0 h 36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88"/>
              <a:gd name="T37" fmla="*/ 0 h 364"/>
              <a:gd name="T38" fmla="*/ 88 w 88"/>
              <a:gd name="T39" fmla="*/ 364 h 36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88" h="364">
                <a:moveTo>
                  <a:pt x="24" y="0"/>
                </a:moveTo>
                <a:lnTo>
                  <a:pt x="16" y="56"/>
                </a:lnTo>
                <a:lnTo>
                  <a:pt x="32" y="96"/>
                </a:lnTo>
                <a:lnTo>
                  <a:pt x="24" y="128"/>
                </a:lnTo>
                <a:lnTo>
                  <a:pt x="32" y="180"/>
                </a:lnTo>
                <a:lnTo>
                  <a:pt x="32" y="224"/>
                </a:lnTo>
                <a:lnTo>
                  <a:pt x="20" y="272"/>
                </a:lnTo>
                <a:lnTo>
                  <a:pt x="12" y="300"/>
                </a:lnTo>
                <a:lnTo>
                  <a:pt x="16" y="324"/>
                </a:lnTo>
                <a:lnTo>
                  <a:pt x="0" y="364"/>
                </a:lnTo>
                <a:lnTo>
                  <a:pt x="88" y="364"/>
                </a:lnTo>
                <a:lnTo>
                  <a:pt x="88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39" name="Freeform 69" descr="20%"/>
          <p:cNvSpPr>
            <a:spLocks noChangeAspect="1"/>
          </p:cNvSpPr>
          <p:nvPr/>
        </p:nvSpPr>
        <p:spPr bwMode="auto">
          <a:xfrm>
            <a:off x="4007479" y="2170989"/>
            <a:ext cx="160437" cy="170158"/>
          </a:xfrm>
          <a:custGeom>
            <a:avLst/>
            <a:gdLst>
              <a:gd name="T0" fmla="*/ 44 w 132"/>
              <a:gd name="T1" fmla="*/ 0 h 140"/>
              <a:gd name="T2" fmla="*/ 0 w 132"/>
              <a:gd name="T3" fmla="*/ 16 h 140"/>
              <a:gd name="T4" fmla="*/ 4 w 132"/>
              <a:gd name="T5" fmla="*/ 48 h 140"/>
              <a:gd name="T6" fmla="*/ 16 w 132"/>
              <a:gd name="T7" fmla="*/ 80 h 140"/>
              <a:gd name="T8" fmla="*/ 12 w 132"/>
              <a:gd name="T9" fmla="*/ 120 h 140"/>
              <a:gd name="T10" fmla="*/ 36 w 132"/>
              <a:gd name="T11" fmla="*/ 140 h 140"/>
              <a:gd name="T12" fmla="*/ 132 w 132"/>
              <a:gd name="T13" fmla="*/ 140 h 140"/>
              <a:gd name="T14" fmla="*/ 132 w 132"/>
              <a:gd name="T15" fmla="*/ 0 h 14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32"/>
              <a:gd name="T25" fmla="*/ 0 h 140"/>
              <a:gd name="T26" fmla="*/ 132 w 132"/>
              <a:gd name="T27" fmla="*/ 140 h 14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32" h="140">
                <a:moveTo>
                  <a:pt x="44" y="0"/>
                </a:moveTo>
                <a:lnTo>
                  <a:pt x="0" y="16"/>
                </a:lnTo>
                <a:lnTo>
                  <a:pt x="4" y="48"/>
                </a:lnTo>
                <a:lnTo>
                  <a:pt x="16" y="80"/>
                </a:lnTo>
                <a:lnTo>
                  <a:pt x="12" y="120"/>
                </a:lnTo>
                <a:lnTo>
                  <a:pt x="36" y="140"/>
                </a:lnTo>
                <a:lnTo>
                  <a:pt x="132" y="140"/>
                </a:lnTo>
                <a:lnTo>
                  <a:pt x="132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40" name="Freeform 70" descr="Dashed horizontal"/>
          <p:cNvSpPr>
            <a:spLocks noChangeAspect="1"/>
          </p:cNvSpPr>
          <p:nvPr/>
        </p:nvSpPr>
        <p:spPr bwMode="auto">
          <a:xfrm>
            <a:off x="4045844" y="2336285"/>
            <a:ext cx="126405" cy="63201"/>
          </a:xfrm>
          <a:custGeom>
            <a:avLst/>
            <a:gdLst>
              <a:gd name="T0" fmla="*/ 12 w 104"/>
              <a:gd name="T1" fmla="*/ 4 h 52"/>
              <a:gd name="T2" fmla="*/ 0 w 104"/>
              <a:gd name="T3" fmla="*/ 52 h 52"/>
              <a:gd name="T4" fmla="*/ 104 w 104"/>
              <a:gd name="T5" fmla="*/ 52 h 52"/>
              <a:gd name="T6" fmla="*/ 104 w 104"/>
              <a:gd name="T7" fmla="*/ 0 h 52"/>
              <a:gd name="T8" fmla="*/ 0 60000 65536"/>
              <a:gd name="T9" fmla="*/ 0 60000 65536"/>
              <a:gd name="T10" fmla="*/ 0 60000 65536"/>
              <a:gd name="T11" fmla="*/ 0 60000 65536"/>
              <a:gd name="T12" fmla="*/ 0 w 104"/>
              <a:gd name="T13" fmla="*/ 0 h 52"/>
              <a:gd name="T14" fmla="*/ 104 w 104"/>
              <a:gd name="T15" fmla="*/ 52 h 5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4" h="52">
                <a:moveTo>
                  <a:pt x="12" y="4"/>
                </a:moveTo>
                <a:lnTo>
                  <a:pt x="0" y="52"/>
                </a:lnTo>
                <a:lnTo>
                  <a:pt x="104" y="52"/>
                </a:lnTo>
                <a:lnTo>
                  <a:pt x="104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41" name="Freeform 71" descr="20%"/>
          <p:cNvSpPr>
            <a:spLocks noChangeAspect="1"/>
          </p:cNvSpPr>
          <p:nvPr/>
        </p:nvSpPr>
        <p:spPr bwMode="auto">
          <a:xfrm>
            <a:off x="3992366" y="2399486"/>
            <a:ext cx="179884" cy="213912"/>
          </a:xfrm>
          <a:custGeom>
            <a:avLst/>
            <a:gdLst>
              <a:gd name="T0" fmla="*/ 40 w 148"/>
              <a:gd name="T1" fmla="*/ 0 h 176"/>
              <a:gd name="T2" fmla="*/ 12 w 148"/>
              <a:gd name="T3" fmla="*/ 8 h 176"/>
              <a:gd name="T4" fmla="*/ 12 w 148"/>
              <a:gd name="T5" fmla="*/ 36 h 176"/>
              <a:gd name="T6" fmla="*/ 0 w 148"/>
              <a:gd name="T7" fmla="*/ 60 h 176"/>
              <a:gd name="T8" fmla="*/ 20 w 148"/>
              <a:gd name="T9" fmla="*/ 88 h 176"/>
              <a:gd name="T10" fmla="*/ 20 w 148"/>
              <a:gd name="T11" fmla="*/ 112 h 176"/>
              <a:gd name="T12" fmla="*/ 16 w 148"/>
              <a:gd name="T13" fmla="*/ 164 h 176"/>
              <a:gd name="T14" fmla="*/ 148 w 148"/>
              <a:gd name="T15" fmla="*/ 176 h 176"/>
              <a:gd name="T16" fmla="*/ 148 w 148"/>
              <a:gd name="T17" fmla="*/ 0 h 17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48"/>
              <a:gd name="T28" fmla="*/ 0 h 176"/>
              <a:gd name="T29" fmla="*/ 148 w 148"/>
              <a:gd name="T30" fmla="*/ 176 h 17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48" h="176">
                <a:moveTo>
                  <a:pt x="40" y="0"/>
                </a:moveTo>
                <a:lnTo>
                  <a:pt x="12" y="8"/>
                </a:lnTo>
                <a:lnTo>
                  <a:pt x="12" y="36"/>
                </a:lnTo>
                <a:lnTo>
                  <a:pt x="0" y="60"/>
                </a:lnTo>
                <a:lnTo>
                  <a:pt x="20" y="88"/>
                </a:lnTo>
                <a:lnTo>
                  <a:pt x="20" y="112"/>
                </a:lnTo>
                <a:lnTo>
                  <a:pt x="16" y="164"/>
                </a:lnTo>
                <a:lnTo>
                  <a:pt x="148" y="176"/>
                </a:lnTo>
                <a:lnTo>
                  <a:pt x="148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42" name="Freeform 72" descr="Dashed horizontal"/>
          <p:cNvSpPr>
            <a:spLocks noChangeAspect="1"/>
          </p:cNvSpPr>
          <p:nvPr/>
        </p:nvSpPr>
        <p:spPr bwMode="auto">
          <a:xfrm>
            <a:off x="4040983" y="2608537"/>
            <a:ext cx="131266" cy="43755"/>
          </a:xfrm>
          <a:custGeom>
            <a:avLst/>
            <a:gdLst>
              <a:gd name="T0" fmla="*/ 0 w 108"/>
              <a:gd name="T1" fmla="*/ 0 h 36"/>
              <a:gd name="T2" fmla="*/ 4 w 108"/>
              <a:gd name="T3" fmla="*/ 32 h 36"/>
              <a:gd name="T4" fmla="*/ 108 w 108"/>
              <a:gd name="T5" fmla="*/ 36 h 36"/>
              <a:gd name="T6" fmla="*/ 108 w 108"/>
              <a:gd name="T7" fmla="*/ 4 h 36"/>
              <a:gd name="T8" fmla="*/ 0 60000 65536"/>
              <a:gd name="T9" fmla="*/ 0 60000 65536"/>
              <a:gd name="T10" fmla="*/ 0 60000 65536"/>
              <a:gd name="T11" fmla="*/ 0 60000 65536"/>
              <a:gd name="T12" fmla="*/ 0 w 108"/>
              <a:gd name="T13" fmla="*/ 0 h 36"/>
              <a:gd name="T14" fmla="*/ 108 w 108"/>
              <a:gd name="T15" fmla="*/ 36 h 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8" h="36">
                <a:moveTo>
                  <a:pt x="0" y="0"/>
                </a:moveTo>
                <a:lnTo>
                  <a:pt x="4" y="32"/>
                </a:lnTo>
                <a:lnTo>
                  <a:pt x="108" y="36"/>
                </a:lnTo>
                <a:lnTo>
                  <a:pt x="108" y="4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43" name="Freeform 73" descr="20%"/>
          <p:cNvSpPr>
            <a:spLocks noChangeAspect="1"/>
          </p:cNvSpPr>
          <p:nvPr/>
        </p:nvSpPr>
        <p:spPr bwMode="auto">
          <a:xfrm>
            <a:off x="4040983" y="2647430"/>
            <a:ext cx="131266" cy="63201"/>
          </a:xfrm>
          <a:custGeom>
            <a:avLst/>
            <a:gdLst>
              <a:gd name="T0" fmla="*/ 0 w 108"/>
              <a:gd name="T1" fmla="*/ 0 h 52"/>
              <a:gd name="T2" fmla="*/ 0 w 108"/>
              <a:gd name="T3" fmla="*/ 28 h 52"/>
              <a:gd name="T4" fmla="*/ 4 w 108"/>
              <a:gd name="T5" fmla="*/ 52 h 52"/>
              <a:gd name="T6" fmla="*/ 108 w 108"/>
              <a:gd name="T7" fmla="*/ 52 h 52"/>
              <a:gd name="T8" fmla="*/ 108 w 108"/>
              <a:gd name="T9" fmla="*/ 8 h 5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8"/>
              <a:gd name="T16" fmla="*/ 0 h 52"/>
              <a:gd name="T17" fmla="*/ 108 w 108"/>
              <a:gd name="T18" fmla="*/ 52 h 5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8" h="52">
                <a:moveTo>
                  <a:pt x="0" y="0"/>
                </a:moveTo>
                <a:lnTo>
                  <a:pt x="0" y="28"/>
                </a:lnTo>
                <a:lnTo>
                  <a:pt x="4" y="52"/>
                </a:lnTo>
                <a:lnTo>
                  <a:pt x="108" y="52"/>
                </a:lnTo>
                <a:lnTo>
                  <a:pt x="108" y="8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44" name="Freeform 74" descr="20%"/>
          <p:cNvSpPr>
            <a:spLocks noChangeAspect="1"/>
          </p:cNvSpPr>
          <p:nvPr/>
        </p:nvSpPr>
        <p:spPr bwMode="auto">
          <a:xfrm>
            <a:off x="4031259" y="2788418"/>
            <a:ext cx="140990" cy="85079"/>
          </a:xfrm>
          <a:custGeom>
            <a:avLst/>
            <a:gdLst>
              <a:gd name="T0" fmla="*/ 30 w 116"/>
              <a:gd name="T1" fmla="*/ 0 h 70"/>
              <a:gd name="T2" fmla="*/ 8 w 116"/>
              <a:gd name="T3" fmla="*/ 0 h 70"/>
              <a:gd name="T4" fmla="*/ 0 w 116"/>
              <a:gd name="T5" fmla="*/ 10 h 70"/>
              <a:gd name="T6" fmla="*/ 6 w 116"/>
              <a:gd name="T7" fmla="*/ 24 h 70"/>
              <a:gd name="T8" fmla="*/ 20 w 116"/>
              <a:gd name="T9" fmla="*/ 32 h 70"/>
              <a:gd name="T10" fmla="*/ 20 w 116"/>
              <a:gd name="T11" fmla="*/ 44 h 70"/>
              <a:gd name="T12" fmla="*/ 24 w 116"/>
              <a:gd name="T13" fmla="*/ 64 h 70"/>
              <a:gd name="T14" fmla="*/ 34 w 116"/>
              <a:gd name="T15" fmla="*/ 70 h 70"/>
              <a:gd name="T16" fmla="*/ 116 w 116"/>
              <a:gd name="T17" fmla="*/ 70 h 70"/>
              <a:gd name="T18" fmla="*/ 116 w 116"/>
              <a:gd name="T19" fmla="*/ 4 h 7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16"/>
              <a:gd name="T31" fmla="*/ 0 h 70"/>
              <a:gd name="T32" fmla="*/ 116 w 116"/>
              <a:gd name="T33" fmla="*/ 70 h 7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16" h="70">
                <a:moveTo>
                  <a:pt x="30" y="0"/>
                </a:moveTo>
                <a:lnTo>
                  <a:pt x="8" y="0"/>
                </a:lnTo>
                <a:lnTo>
                  <a:pt x="0" y="10"/>
                </a:lnTo>
                <a:lnTo>
                  <a:pt x="6" y="24"/>
                </a:lnTo>
                <a:lnTo>
                  <a:pt x="20" y="32"/>
                </a:lnTo>
                <a:lnTo>
                  <a:pt x="20" y="44"/>
                </a:lnTo>
                <a:lnTo>
                  <a:pt x="24" y="64"/>
                </a:lnTo>
                <a:lnTo>
                  <a:pt x="34" y="70"/>
                </a:lnTo>
                <a:lnTo>
                  <a:pt x="116" y="70"/>
                </a:lnTo>
                <a:lnTo>
                  <a:pt x="116" y="4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76" name="Text Box 106"/>
          <p:cNvSpPr txBox="1">
            <a:spLocks noChangeAspect="1" noChangeArrowheads="1"/>
          </p:cNvSpPr>
          <p:nvPr/>
        </p:nvSpPr>
        <p:spPr bwMode="auto">
          <a:xfrm>
            <a:off x="3943636" y="1538975"/>
            <a:ext cx="38343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>
                <a:latin typeface="Tahoma" pitchFamily="34" charset="0"/>
                <a:ea typeface="Tahoma" pitchFamily="34" charset="0"/>
                <a:cs typeface="Tahoma" pitchFamily="34" charset="0"/>
              </a:rPr>
              <a:t>SP</a:t>
            </a:r>
          </a:p>
        </p:txBody>
      </p:sp>
      <p:sp>
        <p:nvSpPr>
          <p:cNvPr id="7329" name="Freeform 159"/>
          <p:cNvSpPr>
            <a:spLocks noChangeAspect="1"/>
          </p:cNvSpPr>
          <p:nvPr/>
        </p:nvSpPr>
        <p:spPr bwMode="auto">
          <a:xfrm>
            <a:off x="4055568" y="2798141"/>
            <a:ext cx="111820" cy="136126"/>
          </a:xfrm>
          <a:custGeom>
            <a:avLst/>
            <a:gdLst>
              <a:gd name="T0" fmla="*/ 0 w 80"/>
              <a:gd name="T1" fmla="*/ 0 h 712"/>
              <a:gd name="T2" fmla="*/ 72 w 80"/>
              <a:gd name="T3" fmla="*/ 1 h 712"/>
              <a:gd name="T4" fmla="*/ 122 w 80"/>
              <a:gd name="T5" fmla="*/ 3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330" name="Freeform 160"/>
          <p:cNvSpPr>
            <a:spLocks noChangeAspect="1"/>
          </p:cNvSpPr>
          <p:nvPr/>
        </p:nvSpPr>
        <p:spPr bwMode="auto">
          <a:xfrm>
            <a:off x="4055568" y="2414071"/>
            <a:ext cx="111820" cy="223636"/>
          </a:xfrm>
          <a:custGeom>
            <a:avLst/>
            <a:gdLst>
              <a:gd name="T0" fmla="*/ 0 w 80"/>
              <a:gd name="T1" fmla="*/ 0 h 712"/>
              <a:gd name="T2" fmla="*/ 72 w 80"/>
              <a:gd name="T3" fmla="*/ 3 h 712"/>
              <a:gd name="T4" fmla="*/ 122 w 80"/>
              <a:gd name="T5" fmla="*/ 12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332" name="Freeform 162"/>
          <p:cNvSpPr>
            <a:spLocks noChangeAspect="1"/>
          </p:cNvSpPr>
          <p:nvPr/>
        </p:nvSpPr>
        <p:spPr bwMode="auto">
          <a:xfrm>
            <a:off x="4055568" y="2662015"/>
            <a:ext cx="111820" cy="136126"/>
          </a:xfrm>
          <a:custGeom>
            <a:avLst/>
            <a:gdLst>
              <a:gd name="T0" fmla="*/ 0 w 80"/>
              <a:gd name="T1" fmla="*/ 0 h 712"/>
              <a:gd name="T2" fmla="*/ 72 w 80"/>
              <a:gd name="T3" fmla="*/ 1 h 712"/>
              <a:gd name="T4" fmla="*/ 122 w 80"/>
              <a:gd name="T5" fmla="*/ 3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25" name="Freeform 8" descr="Large confetti"/>
          <p:cNvSpPr>
            <a:spLocks noChangeAspect="1"/>
          </p:cNvSpPr>
          <p:nvPr/>
        </p:nvSpPr>
        <p:spPr bwMode="auto">
          <a:xfrm>
            <a:off x="3996347" y="2172828"/>
            <a:ext cx="220128" cy="98004"/>
          </a:xfrm>
          <a:custGeom>
            <a:avLst/>
            <a:gdLst>
              <a:gd name="T0" fmla="*/ 12 w 132"/>
              <a:gd name="T1" fmla="*/ 0 h 116"/>
              <a:gd name="T2" fmla="*/ 12 w 132"/>
              <a:gd name="T3" fmla="*/ 36 h 116"/>
              <a:gd name="T4" fmla="*/ 12 w 132"/>
              <a:gd name="T5" fmla="*/ 60 h 116"/>
              <a:gd name="T6" fmla="*/ 12 w 132"/>
              <a:gd name="T7" fmla="*/ 84 h 116"/>
              <a:gd name="T8" fmla="*/ 0 w 132"/>
              <a:gd name="T9" fmla="*/ 116 h 116"/>
              <a:gd name="T10" fmla="*/ 132 w 132"/>
              <a:gd name="T11" fmla="*/ 116 h 116"/>
              <a:gd name="T12" fmla="*/ 132 w 132"/>
              <a:gd name="T13" fmla="*/ 4 h 1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2"/>
              <a:gd name="T22" fmla="*/ 0 h 116"/>
              <a:gd name="T23" fmla="*/ 132 w 132"/>
              <a:gd name="T24" fmla="*/ 116 h 11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2" h="116">
                <a:moveTo>
                  <a:pt x="12" y="0"/>
                </a:moveTo>
                <a:lnTo>
                  <a:pt x="12" y="36"/>
                </a:lnTo>
                <a:lnTo>
                  <a:pt x="12" y="60"/>
                </a:lnTo>
                <a:lnTo>
                  <a:pt x="12" y="84"/>
                </a:lnTo>
                <a:lnTo>
                  <a:pt x="0" y="116"/>
                </a:lnTo>
                <a:lnTo>
                  <a:pt x="132" y="116"/>
                </a:lnTo>
                <a:lnTo>
                  <a:pt x="132" y="4"/>
                </a:lnTo>
              </a:path>
            </a:pathLst>
          </a:custGeom>
          <a:pattFill prst="lgConfetti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67" name="Freeform 97"/>
          <p:cNvSpPr>
            <a:spLocks noChangeAspect="1"/>
          </p:cNvSpPr>
          <p:nvPr/>
        </p:nvSpPr>
        <p:spPr bwMode="auto">
          <a:xfrm>
            <a:off x="3855022" y="2157459"/>
            <a:ext cx="431478" cy="42539"/>
          </a:xfrm>
          <a:custGeom>
            <a:avLst/>
            <a:gdLst>
              <a:gd name="T0" fmla="*/ 0 w 820"/>
              <a:gd name="T1" fmla="*/ 0 h 144"/>
              <a:gd name="T2" fmla="*/ 13 w 820"/>
              <a:gd name="T3" fmla="*/ 2 h 144"/>
              <a:gd name="T4" fmla="*/ 24 w 820"/>
              <a:gd name="T5" fmla="*/ 0 h 144"/>
              <a:gd name="T6" fmla="*/ 35 w 820"/>
              <a:gd name="T7" fmla="*/ 2 h 144"/>
              <a:gd name="T8" fmla="*/ 45 w 820"/>
              <a:gd name="T9" fmla="*/ 0 h 144"/>
              <a:gd name="T10" fmla="*/ 55 w 820"/>
              <a:gd name="T11" fmla="*/ 2 h 144"/>
              <a:gd name="T12" fmla="*/ 67 w 820"/>
              <a:gd name="T13" fmla="*/ 0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331" name="Freeform 161"/>
          <p:cNvSpPr>
            <a:spLocks noChangeAspect="1"/>
          </p:cNvSpPr>
          <p:nvPr/>
        </p:nvSpPr>
        <p:spPr bwMode="auto">
          <a:xfrm>
            <a:off x="4055568" y="2214744"/>
            <a:ext cx="111820" cy="170158"/>
          </a:xfrm>
          <a:custGeom>
            <a:avLst/>
            <a:gdLst>
              <a:gd name="T0" fmla="*/ 0 w 80"/>
              <a:gd name="T1" fmla="*/ 0 h 712"/>
              <a:gd name="T2" fmla="*/ 72 w 80"/>
              <a:gd name="T3" fmla="*/ 1 h 712"/>
              <a:gd name="T4" fmla="*/ 122 w 80"/>
              <a:gd name="T5" fmla="*/ 6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246" name="Freeform 76" descr="Dashed horizontal"/>
          <p:cNvSpPr>
            <a:spLocks noChangeAspect="1"/>
          </p:cNvSpPr>
          <p:nvPr/>
        </p:nvSpPr>
        <p:spPr bwMode="auto">
          <a:xfrm>
            <a:off x="5239396" y="1728579"/>
            <a:ext cx="87511" cy="456995"/>
          </a:xfrm>
          <a:custGeom>
            <a:avLst/>
            <a:gdLst>
              <a:gd name="T0" fmla="*/ 32 w 72"/>
              <a:gd name="T1" fmla="*/ 0 h 376"/>
              <a:gd name="T2" fmla="*/ 48 w 72"/>
              <a:gd name="T3" fmla="*/ 68 h 376"/>
              <a:gd name="T4" fmla="*/ 24 w 72"/>
              <a:gd name="T5" fmla="*/ 144 h 376"/>
              <a:gd name="T6" fmla="*/ 40 w 72"/>
              <a:gd name="T7" fmla="*/ 200 h 376"/>
              <a:gd name="T8" fmla="*/ 28 w 72"/>
              <a:gd name="T9" fmla="*/ 236 h 376"/>
              <a:gd name="T10" fmla="*/ 4 w 72"/>
              <a:gd name="T11" fmla="*/ 264 h 376"/>
              <a:gd name="T12" fmla="*/ 16 w 72"/>
              <a:gd name="T13" fmla="*/ 304 h 376"/>
              <a:gd name="T14" fmla="*/ 0 w 72"/>
              <a:gd name="T15" fmla="*/ 376 h 376"/>
              <a:gd name="T16" fmla="*/ 72 w 72"/>
              <a:gd name="T17" fmla="*/ 376 h 376"/>
              <a:gd name="T18" fmla="*/ 72 w 72"/>
              <a:gd name="T19" fmla="*/ 0 h 37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72"/>
              <a:gd name="T31" fmla="*/ 0 h 376"/>
              <a:gd name="T32" fmla="*/ 72 w 72"/>
              <a:gd name="T33" fmla="*/ 376 h 37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72" h="376">
                <a:moveTo>
                  <a:pt x="32" y="0"/>
                </a:moveTo>
                <a:lnTo>
                  <a:pt x="48" y="68"/>
                </a:lnTo>
                <a:lnTo>
                  <a:pt x="24" y="144"/>
                </a:lnTo>
                <a:lnTo>
                  <a:pt x="40" y="200"/>
                </a:lnTo>
                <a:lnTo>
                  <a:pt x="28" y="236"/>
                </a:lnTo>
                <a:lnTo>
                  <a:pt x="4" y="264"/>
                </a:lnTo>
                <a:lnTo>
                  <a:pt x="16" y="304"/>
                </a:lnTo>
                <a:lnTo>
                  <a:pt x="0" y="376"/>
                </a:lnTo>
                <a:lnTo>
                  <a:pt x="72" y="376"/>
                </a:lnTo>
                <a:lnTo>
                  <a:pt x="72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47" name="Freeform 77" descr="20%"/>
          <p:cNvSpPr>
            <a:spLocks noChangeAspect="1"/>
          </p:cNvSpPr>
          <p:nvPr/>
        </p:nvSpPr>
        <p:spPr bwMode="auto">
          <a:xfrm>
            <a:off x="5078960" y="2175851"/>
            <a:ext cx="247948" cy="126403"/>
          </a:xfrm>
          <a:custGeom>
            <a:avLst/>
            <a:gdLst>
              <a:gd name="T0" fmla="*/ 128 w 204"/>
              <a:gd name="T1" fmla="*/ 0 h 104"/>
              <a:gd name="T2" fmla="*/ 92 w 204"/>
              <a:gd name="T3" fmla="*/ 12 h 104"/>
              <a:gd name="T4" fmla="*/ 0 w 204"/>
              <a:gd name="T5" fmla="*/ 12 h 104"/>
              <a:gd name="T6" fmla="*/ 16 w 204"/>
              <a:gd name="T7" fmla="*/ 40 h 104"/>
              <a:gd name="T8" fmla="*/ 56 w 204"/>
              <a:gd name="T9" fmla="*/ 52 h 104"/>
              <a:gd name="T10" fmla="*/ 80 w 204"/>
              <a:gd name="T11" fmla="*/ 56 h 104"/>
              <a:gd name="T12" fmla="*/ 60 w 204"/>
              <a:gd name="T13" fmla="*/ 84 h 104"/>
              <a:gd name="T14" fmla="*/ 100 w 204"/>
              <a:gd name="T15" fmla="*/ 104 h 104"/>
              <a:gd name="T16" fmla="*/ 204 w 204"/>
              <a:gd name="T17" fmla="*/ 104 h 104"/>
              <a:gd name="T18" fmla="*/ 204 w 204"/>
              <a:gd name="T19" fmla="*/ 8 h 10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4"/>
              <a:gd name="T31" fmla="*/ 0 h 104"/>
              <a:gd name="T32" fmla="*/ 204 w 204"/>
              <a:gd name="T33" fmla="*/ 104 h 10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4" h="104">
                <a:moveTo>
                  <a:pt x="128" y="0"/>
                </a:moveTo>
                <a:lnTo>
                  <a:pt x="92" y="12"/>
                </a:lnTo>
                <a:lnTo>
                  <a:pt x="0" y="12"/>
                </a:lnTo>
                <a:lnTo>
                  <a:pt x="16" y="40"/>
                </a:lnTo>
                <a:lnTo>
                  <a:pt x="56" y="52"/>
                </a:lnTo>
                <a:lnTo>
                  <a:pt x="80" y="56"/>
                </a:lnTo>
                <a:lnTo>
                  <a:pt x="60" y="84"/>
                </a:lnTo>
                <a:lnTo>
                  <a:pt x="100" y="104"/>
                </a:lnTo>
                <a:lnTo>
                  <a:pt x="204" y="104"/>
                </a:lnTo>
                <a:lnTo>
                  <a:pt x="204" y="8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48" name="Freeform 78" descr="Dashed horizontal"/>
          <p:cNvSpPr>
            <a:spLocks noChangeAspect="1"/>
          </p:cNvSpPr>
          <p:nvPr/>
        </p:nvSpPr>
        <p:spPr bwMode="auto">
          <a:xfrm>
            <a:off x="5205364" y="2302253"/>
            <a:ext cx="121543" cy="170158"/>
          </a:xfrm>
          <a:custGeom>
            <a:avLst/>
            <a:gdLst>
              <a:gd name="T0" fmla="*/ 0 w 100"/>
              <a:gd name="T1" fmla="*/ 0 h 140"/>
              <a:gd name="T2" fmla="*/ 16 w 100"/>
              <a:gd name="T3" fmla="*/ 20 h 140"/>
              <a:gd name="T4" fmla="*/ 16 w 100"/>
              <a:gd name="T5" fmla="*/ 52 h 140"/>
              <a:gd name="T6" fmla="*/ 16 w 100"/>
              <a:gd name="T7" fmla="*/ 96 h 140"/>
              <a:gd name="T8" fmla="*/ 8 w 100"/>
              <a:gd name="T9" fmla="*/ 140 h 140"/>
              <a:gd name="T10" fmla="*/ 100 w 100"/>
              <a:gd name="T11" fmla="*/ 140 h 140"/>
              <a:gd name="T12" fmla="*/ 100 w 100"/>
              <a:gd name="T13" fmla="*/ 0 h 1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0"/>
              <a:gd name="T22" fmla="*/ 0 h 140"/>
              <a:gd name="T23" fmla="*/ 100 w 100"/>
              <a:gd name="T24" fmla="*/ 140 h 1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0" h="140">
                <a:moveTo>
                  <a:pt x="0" y="0"/>
                </a:moveTo>
                <a:lnTo>
                  <a:pt x="16" y="20"/>
                </a:lnTo>
                <a:lnTo>
                  <a:pt x="16" y="52"/>
                </a:lnTo>
                <a:lnTo>
                  <a:pt x="16" y="96"/>
                </a:lnTo>
                <a:lnTo>
                  <a:pt x="8" y="140"/>
                </a:lnTo>
                <a:lnTo>
                  <a:pt x="100" y="140"/>
                </a:lnTo>
                <a:lnTo>
                  <a:pt x="100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49" name="Freeform 79" descr="20%"/>
          <p:cNvSpPr>
            <a:spLocks noChangeAspect="1"/>
          </p:cNvSpPr>
          <p:nvPr/>
        </p:nvSpPr>
        <p:spPr bwMode="auto">
          <a:xfrm>
            <a:off x="5142162" y="2467549"/>
            <a:ext cx="184745" cy="175019"/>
          </a:xfrm>
          <a:custGeom>
            <a:avLst/>
            <a:gdLst>
              <a:gd name="T0" fmla="*/ 52 w 152"/>
              <a:gd name="T1" fmla="*/ 4 h 144"/>
              <a:gd name="T2" fmla="*/ 0 w 152"/>
              <a:gd name="T3" fmla="*/ 4 h 144"/>
              <a:gd name="T4" fmla="*/ 16 w 152"/>
              <a:gd name="T5" fmla="*/ 32 h 144"/>
              <a:gd name="T6" fmla="*/ 16 w 152"/>
              <a:gd name="T7" fmla="*/ 56 h 144"/>
              <a:gd name="T8" fmla="*/ 28 w 152"/>
              <a:gd name="T9" fmla="*/ 92 h 144"/>
              <a:gd name="T10" fmla="*/ 52 w 152"/>
              <a:gd name="T11" fmla="*/ 120 h 144"/>
              <a:gd name="T12" fmla="*/ 68 w 152"/>
              <a:gd name="T13" fmla="*/ 144 h 144"/>
              <a:gd name="T14" fmla="*/ 152 w 152"/>
              <a:gd name="T15" fmla="*/ 144 h 144"/>
              <a:gd name="T16" fmla="*/ 152 w 152"/>
              <a:gd name="T17" fmla="*/ 0 h 14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52"/>
              <a:gd name="T28" fmla="*/ 0 h 144"/>
              <a:gd name="T29" fmla="*/ 152 w 152"/>
              <a:gd name="T30" fmla="*/ 144 h 14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52" h="144">
                <a:moveTo>
                  <a:pt x="52" y="4"/>
                </a:moveTo>
                <a:lnTo>
                  <a:pt x="0" y="4"/>
                </a:lnTo>
                <a:lnTo>
                  <a:pt x="16" y="32"/>
                </a:lnTo>
                <a:lnTo>
                  <a:pt x="16" y="56"/>
                </a:lnTo>
                <a:lnTo>
                  <a:pt x="28" y="92"/>
                </a:lnTo>
                <a:lnTo>
                  <a:pt x="52" y="120"/>
                </a:lnTo>
                <a:lnTo>
                  <a:pt x="68" y="144"/>
                </a:lnTo>
                <a:lnTo>
                  <a:pt x="152" y="144"/>
                </a:lnTo>
                <a:lnTo>
                  <a:pt x="152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50" name="Freeform 80" descr="20%"/>
          <p:cNvSpPr>
            <a:spLocks noChangeAspect="1"/>
          </p:cNvSpPr>
          <p:nvPr/>
        </p:nvSpPr>
        <p:spPr bwMode="auto">
          <a:xfrm>
            <a:off x="5221165" y="2692401"/>
            <a:ext cx="105742" cy="47401"/>
          </a:xfrm>
          <a:custGeom>
            <a:avLst/>
            <a:gdLst>
              <a:gd name="T0" fmla="*/ 9 w 87"/>
              <a:gd name="T1" fmla="*/ 0 h 39"/>
              <a:gd name="T2" fmla="*/ 0 w 87"/>
              <a:gd name="T3" fmla="*/ 21 h 39"/>
              <a:gd name="T4" fmla="*/ 3 w 87"/>
              <a:gd name="T5" fmla="*/ 39 h 39"/>
              <a:gd name="T6" fmla="*/ 87 w 87"/>
              <a:gd name="T7" fmla="*/ 39 h 39"/>
              <a:gd name="T8" fmla="*/ 87 w 87"/>
              <a:gd name="T9" fmla="*/ 0 h 3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7"/>
              <a:gd name="T16" fmla="*/ 0 h 39"/>
              <a:gd name="T17" fmla="*/ 87 w 87"/>
              <a:gd name="T18" fmla="*/ 39 h 3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7" h="39">
                <a:moveTo>
                  <a:pt x="9" y="0"/>
                </a:moveTo>
                <a:lnTo>
                  <a:pt x="0" y="21"/>
                </a:lnTo>
                <a:lnTo>
                  <a:pt x="3" y="39"/>
                </a:lnTo>
                <a:lnTo>
                  <a:pt x="87" y="39"/>
                </a:lnTo>
                <a:lnTo>
                  <a:pt x="87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51" name="Freeform 81" descr="20%"/>
          <p:cNvSpPr>
            <a:spLocks noChangeAspect="1"/>
          </p:cNvSpPr>
          <p:nvPr/>
        </p:nvSpPr>
        <p:spPr bwMode="auto">
          <a:xfrm>
            <a:off x="5210226" y="2845542"/>
            <a:ext cx="116681" cy="54694"/>
          </a:xfrm>
          <a:custGeom>
            <a:avLst/>
            <a:gdLst>
              <a:gd name="T0" fmla="*/ 21 w 96"/>
              <a:gd name="T1" fmla="*/ 0 h 45"/>
              <a:gd name="T2" fmla="*/ 0 w 96"/>
              <a:gd name="T3" fmla="*/ 3 h 45"/>
              <a:gd name="T4" fmla="*/ 12 w 96"/>
              <a:gd name="T5" fmla="*/ 18 h 45"/>
              <a:gd name="T6" fmla="*/ 21 w 96"/>
              <a:gd name="T7" fmla="*/ 45 h 45"/>
              <a:gd name="T8" fmla="*/ 96 w 96"/>
              <a:gd name="T9" fmla="*/ 45 h 45"/>
              <a:gd name="T10" fmla="*/ 96 w 96"/>
              <a:gd name="T11" fmla="*/ 0 h 4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6"/>
              <a:gd name="T19" fmla="*/ 0 h 45"/>
              <a:gd name="T20" fmla="*/ 96 w 96"/>
              <a:gd name="T21" fmla="*/ 45 h 4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6" h="45">
                <a:moveTo>
                  <a:pt x="21" y="0"/>
                </a:moveTo>
                <a:lnTo>
                  <a:pt x="0" y="3"/>
                </a:lnTo>
                <a:lnTo>
                  <a:pt x="12" y="18"/>
                </a:lnTo>
                <a:lnTo>
                  <a:pt x="21" y="45"/>
                </a:lnTo>
                <a:lnTo>
                  <a:pt x="96" y="45"/>
                </a:lnTo>
                <a:lnTo>
                  <a:pt x="96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61" name="Freeform 91" descr="Dashed horizontal"/>
          <p:cNvSpPr>
            <a:spLocks noChangeAspect="1"/>
          </p:cNvSpPr>
          <p:nvPr/>
        </p:nvSpPr>
        <p:spPr bwMode="auto">
          <a:xfrm>
            <a:off x="5228458" y="2641353"/>
            <a:ext cx="98450" cy="51047"/>
          </a:xfrm>
          <a:custGeom>
            <a:avLst/>
            <a:gdLst>
              <a:gd name="T0" fmla="*/ 0 w 81"/>
              <a:gd name="T1" fmla="*/ 3 h 42"/>
              <a:gd name="T2" fmla="*/ 12 w 81"/>
              <a:gd name="T3" fmla="*/ 21 h 42"/>
              <a:gd name="T4" fmla="*/ 6 w 81"/>
              <a:gd name="T5" fmla="*/ 42 h 42"/>
              <a:gd name="T6" fmla="*/ 81 w 81"/>
              <a:gd name="T7" fmla="*/ 42 h 42"/>
              <a:gd name="T8" fmla="*/ 81 w 81"/>
              <a:gd name="T9" fmla="*/ 0 h 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1"/>
              <a:gd name="T16" fmla="*/ 0 h 42"/>
              <a:gd name="T17" fmla="*/ 81 w 81"/>
              <a:gd name="T18" fmla="*/ 42 h 4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1" h="42">
                <a:moveTo>
                  <a:pt x="0" y="3"/>
                </a:moveTo>
                <a:lnTo>
                  <a:pt x="12" y="21"/>
                </a:lnTo>
                <a:lnTo>
                  <a:pt x="6" y="42"/>
                </a:lnTo>
                <a:lnTo>
                  <a:pt x="81" y="42"/>
                </a:lnTo>
                <a:lnTo>
                  <a:pt x="81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62" name="Freeform 92" descr="Dashed horizontal"/>
          <p:cNvSpPr>
            <a:spLocks noChangeAspect="1"/>
          </p:cNvSpPr>
          <p:nvPr/>
        </p:nvSpPr>
        <p:spPr bwMode="auto">
          <a:xfrm>
            <a:off x="5224811" y="2739802"/>
            <a:ext cx="102096" cy="105741"/>
          </a:xfrm>
          <a:custGeom>
            <a:avLst/>
            <a:gdLst>
              <a:gd name="T0" fmla="*/ 0 w 84"/>
              <a:gd name="T1" fmla="*/ 0 h 87"/>
              <a:gd name="T2" fmla="*/ 15 w 84"/>
              <a:gd name="T3" fmla="*/ 33 h 87"/>
              <a:gd name="T4" fmla="*/ 18 w 84"/>
              <a:gd name="T5" fmla="*/ 51 h 87"/>
              <a:gd name="T6" fmla="*/ 18 w 84"/>
              <a:gd name="T7" fmla="*/ 87 h 87"/>
              <a:gd name="T8" fmla="*/ 84 w 84"/>
              <a:gd name="T9" fmla="*/ 87 h 87"/>
              <a:gd name="T10" fmla="*/ 84 w 84"/>
              <a:gd name="T11" fmla="*/ 0 h 8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4"/>
              <a:gd name="T19" fmla="*/ 0 h 87"/>
              <a:gd name="T20" fmla="*/ 84 w 84"/>
              <a:gd name="T21" fmla="*/ 87 h 8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4" h="87">
                <a:moveTo>
                  <a:pt x="0" y="0"/>
                </a:moveTo>
                <a:lnTo>
                  <a:pt x="15" y="33"/>
                </a:lnTo>
                <a:lnTo>
                  <a:pt x="18" y="51"/>
                </a:lnTo>
                <a:lnTo>
                  <a:pt x="18" y="87"/>
                </a:lnTo>
                <a:lnTo>
                  <a:pt x="84" y="87"/>
                </a:lnTo>
                <a:lnTo>
                  <a:pt x="84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78" name="Text Box 108"/>
          <p:cNvSpPr txBox="1">
            <a:spLocks noChangeAspect="1" noChangeArrowheads="1"/>
          </p:cNvSpPr>
          <p:nvPr/>
        </p:nvSpPr>
        <p:spPr bwMode="auto">
          <a:xfrm>
            <a:off x="5125034" y="1538975"/>
            <a:ext cx="38343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>
                <a:latin typeface="Tahoma" pitchFamily="34" charset="0"/>
                <a:ea typeface="Tahoma" pitchFamily="34" charset="0"/>
                <a:cs typeface="Tahoma" pitchFamily="34" charset="0"/>
              </a:rPr>
              <a:t>SP</a:t>
            </a:r>
          </a:p>
        </p:txBody>
      </p:sp>
      <p:sp>
        <p:nvSpPr>
          <p:cNvPr id="7337" name="Freeform 167"/>
          <p:cNvSpPr>
            <a:spLocks noChangeAspect="1"/>
          </p:cNvSpPr>
          <p:nvPr/>
        </p:nvSpPr>
        <p:spPr bwMode="auto">
          <a:xfrm>
            <a:off x="5193210" y="2214744"/>
            <a:ext cx="131266" cy="247944"/>
          </a:xfrm>
          <a:custGeom>
            <a:avLst/>
            <a:gdLst>
              <a:gd name="T0" fmla="*/ 0 w 80"/>
              <a:gd name="T1" fmla="*/ 0 h 712"/>
              <a:gd name="T2" fmla="*/ 119 w 80"/>
              <a:gd name="T3" fmla="*/ 3 h 712"/>
              <a:gd name="T4" fmla="*/ 197 w 80"/>
              <a:gd name="T5" fmla="*/ 1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338" name="Freeform 168"/>
          <p:cNvSpPr>
            <a:spLocks noChangeAspect="1"/>
          </p:cNvSpPr>
          <p:nvPr/>
        </p:nvSpPr>
        <p:spPr bwMode="auto">
          <a:xfrm>
            <a:off x="5193210" y="2482134"/>
            <a:ext cx="131266" cy="189604"/>
          </a:xfrm>
          <a:custGeom>
            <a:avLst/>
            <a:gdLst>
              <a:gd name="T0" fmla="*/ 0 w 80"/>
              <a:gd name="T1" fmla="*/ 0 h 712"/>
              <a:gd name="T2" fmla="*/ 119 w 80"/>
              <a:gd name="T3" fmla="*/ 2 h 712"/>
              <a:gd name="T4" fmla="*/ 197 w 80"/>
              <a:gd name="T5" fmla="*/ 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339" name="Freeform 169"/>
          <p:cNvSpPr>
            <a:spLocks noChangeAspect="1"/>
          </p:cNvSpPr>
          <p:nvPr/>
        </p:nvSpPr>
        <p:spPr bwMode="auto">
          <a:xfrm>
            <a:off x="5232104" y="2846758"/>
            <a:ext cx="92373" cy="136126"/>
          </a:xfrm>
          <a:custGeom>
            <a:avLst/>
            <a:gdLst>
              <a:gd name="T0" fmla="*/ 0 w 80"/>
              <a:gd name="T1" fmla="*/ 0 h 712"/>
              <a:gd name="T2" fmla="*/ 42 w 80"/>
              <a:gd name="T3" fmla="*/ 1 h 712"/>
              <a:gd name="T4" fmla="*/ 68 w 80"/>
              <a:gd name="T5" fmla="*/ 3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340" name="Freeform 170"/>
          <p:cNvSpPr>
            <a:spLocks noChangeAspect="1"/>
          </p:cNvSpPr>
          <p:nvPr/>
        </p:nvSpPr>
        <p:spPr bwMode="auto">
          <a:xfrm>
            <a:off x="5212657" y="2700908"/>
            <a:ext cx="111820" cy="136126"/>
          </a:xfrm>
          <a:custGeom>
            <a:avLst/>
            <a:gdLst>
              <a:gd name="T0" fmla="*/ 0 w 80"/>
              <a:gd name="T1" fmla="*/ 0 h 712"/>
              <a:gd name="T2" fmla="*/ 72 w 80"/>
              <a:gd name="T3" fmla="*/ 1 h 712"/>
              <a:gd name="T4" fmla="*/ 122 w 80"/>
              <a:gd name="T5" fmla="*/ 3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303" name="Freeform 133"/>
          <p:cNvSpPr>
            <a:spLocks noChangeAspect="1"/>
          </p:cNvSpPr>
          <p:nvPr/>
        </p:nvSpPr>
        <p:spPr bwMode="auto">
          <a:xfrm>
            <a:off x="2701579" y="2214744"/>
            <a:ext cx="116681" cy="418102"/>
          </a:xfrm>
          <a:custGeom>
            <a:avLst/>
            <a:gdLst>
              <a:gd name="T0" fmla="*/ 0 w 80"/>
              <a:gd name="T1" fmla="*/ 0 h 712"/>
              <a:gd name="T2" fmla="*/ 84 w 80"/>
              <a:gd name="T3" fmla="*/ 16 h 712"/>
              <a:gd name="T4" fmla="*/ 138 w 80"/>
              <a:gd name="T5" fmla="*/ 80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38100" cmpd="sng">
            <a:solidFill>
              <a:srgbClr val="FF00FF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367" name="Freeform 210"/>
          <p:cNvSpPr>
            <a:spLocks noChangeAspect="1"/>
          </p:cNvSpPr>
          <p:nvPr/>
        </p:nvSpPr>
        <p:spPr bwMode="auto">
          <a:xfrm>
            <a:off x="3851376" y="2188005"/>
            <a:ext cx="116681" cy="486165"/>
          </a:xfrm>
          <a:custGeom>
            <a:avLst/>
            <a:gdLst>
              <a:gd name="T0" fmla="*/ 0 w 80"/>
              <a:gd name="T1" fmla="*/ 0 h 712"/>
              <a:gd name="T2" fmla="*/ 84 w 80"/>
              <a:gd name="T3" fmla="*/ 26 h 712"/>
              <a:gd name="T4" fmla="*/ 138 w 80"/>
              <a:gd name="T5" fmla="*/ 126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38100" cmpd="sng">
            <a:solidFill>
              <a:srgbClr val="FF00FF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309" name="Freeform 139"/>
          <p:cNvSpPr>
            <a:spLocks noChangeAspect="1"/>
          </p:cNvSpPr>
          <p:nvPr/>
        </p:nvSpPr>
        <p:spPr bwMode="auto">
          <a:xfrm>
            <a:off x="4957417" y="2195297"/>
            <a:ext cx="116681" cy="486165"/>
          </a:xfrm>
          <a:custGeom>
            <a:avLst/>
            <a:gdLst>
              <a:gd name="T0" fmla="*/ 0 w 80"/>
              <a:gd name="T1" fmla="*/ 0 h 712"/>
              <a:gd name="T2" fmla="*/ 84 w 80"/>
              <a:gd name="T3" fmla="*/ 26 h 712"/>
              <a:gd name="T4" fmla="*/ 138 w 80"/>
              <a:gd name="T5" fmla="*/ 126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38100" cmpd="sng">
            <a:solidFill>
              <a:srgbClr val="FF00FF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230" name="Freeform 60" descr="Dashed horizontal"/>
          <p:cNvSpPr>
            <a:spLocks noChangeAspect="1"/>
          </p:cNvSpPr>
          <p:nvPr/>
        </p:nvSpPr>
        <p:spPr bwMode="auto">
          <a:xfrm>
            <a:off x="6716143" y="1726148"/>
            <a:ext cx="72926" cy="433902"/>
          </a:xfrm>
          <a:custGeom>
            <a:avLst/>
            <a:gdLst>
              <a:gd name="T0" fmla="*/ 6 w 60"/>
              <a:gd name="T1" fmla="*/ 0 h 357"/>
              <a:gd name="T2" fmla="*/ 15 w 60"/>
              <a:gd name="T3" fmla="*/ 72 h 357"/>
              <a:gd name="T4" fmla="*/ 15 w 60"/>
              <a:gd name="T5" fmla="*/ 132 h 357"/>
              <a:gd name="T6" fmla="*/ 12 w 60"/>
              <a:gd name="T7" fmla="*/ 192 h 357"/>
              <a:gd name="T8" fmla="*/ 15 w 60"/>
              <a:gd name="T9" fmla="*/ 222 h 357"/>
              <a:gd name="T10" fmla="*/ 12 w 60"/>
              <a:gd name="T11" fmla="*/ 255 h 357"/>
              <a:gd name="T12" fmla="*/ 0 w 60"/>
              <a:gd name="T13" fmla="*/ 276 h 357"/>
              <a:gd name="T14" fmla="*/ 9 w 60"/>
              <a:gd name="T15" fmla="*/ 300 h 357"/>
              <a:gd name="T16" fmla="*/ 9 w 60"/>
              <a:gd name="T17" fmla="*/ 336 h 357"/>
              <a:gd name="T18" fmla="*/ 3 w 60"/>
              <a:gd name="T19" fmla="*/ 357 h 357"/>
              <a:gd name="T20" fmla="*/ 60 w 60"/>
              <a:gd name="T21" fmla="*/ 357 h 357"/>
              <a:gd name="T22" fmla="*/ 60 w 60"/>
              <a:gd name="T23" fmla="*/ 3 h 35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0"/>
              <a:gd name="T37" fmla="*/ 0 h 357"/>
              <a:gd name="T38" fmla="*/ 60 w 60"/>
              <a:gd name="T39" fmla="*/ 357 h 357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0" h="357">
                <a:moveTo>
                  <a:pt x="6" y="0"/>
                </a:moveTo>
                <a:lnTo>
                  <a:pt x="15" y="72"/>
                </a:lnTo>
                <a:lnTo>
                  <a:pt x="15" y="132"/>
                </a:lnTo>
                <a:lnTo>
                  <a:pt x="12" y="192"/>
                </a:lnTo>
                <a:lnTo>
                  <a:pt x="15" y="222"/>
                </a:lnTo>
                <a:lnTo>
                  <a:pt x="12" y="255"/>
                </a:lnTo>
                <a:lnTo>
                  <a:pt x="0" y="276"/>
                </a:lnTo>
                <a:lnTo>
                  <a:pt x="9" y="300"/>
                </a:lnTo>
                <a:lnTo>
                  <a:pt x="9" y="336"/>
                </a:lnTo>
                <a:lnTo>
                  <a:pt x="3" y="357"/>
                </a:lnTo>
                <a:lnTo>
                  <a:pt x="60" y="357"/>
                </a:lnTo>
                <a:lnTo>
                  <a:pt x="60" y="3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31" name="Freeform 61" descr="20%"/>
          <p:cNvSpPr>
            <a:spLocks noChangeAspect="1"/>
          </p:cNvSpPr>
          <p:nvPr/>
        </p:nvSpPr>
        <p:spPr bwMode="auto">
          <a:xfrm>
            <a:off x="6654157" y="2160050"/>
            <a:ext cx="131266" cy="113033"/>
          </a:xfrm>
          <a:custGeom>
            <a:avLst/>
            <a:gdLst>
              <a:gd name="T0" fmla="*/ 54 w 108"/>
              <a:gd name="T1" fmla="*/ 0 h 93"/>
              <a:gd name="T2" fmla="*/ 27 w 108"/>
              <a:gd name="T3" fmla="*/ 9 h 93"/>
              <a:gd name="T4" fmla="*/ 0 w 108"/>
              <a:gd name="T5" fmla="*/ 36 h 93"/>
              <a:gd name="T6" fmla="*/ 21 w 108"/>
              <a:gd name="T7" fmla="*/ 54 h 93"/>
              <a:gd name="T8" fmla="*/ 39 w 108"/>
              <a:gd name="T9" fmla="*/ 63 h 93"/>
              <a:gd name="T10" fmla="*/ 30 w 108"/>
              <a:gd name="T11" fmla="*/ 93 h 93"/>
              <a:gd name="T12" fmla="*/ 108 w 108"/>
              <a:gd name="T13" fmla="*/ 93 h 93"/>
              <a:gd name="T14" fmla="*/ 108 w 108"/>
              <a:gd name="T15" fmla="*/ 0 h 9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08"/>
              <a:gd name="T25" fmla="*/ 0 h 93"/>
              <a:gd name="T26" fmla="*/ 108 w 108"/>
              <a:gd name="T27" fmla="*/ 93 h 9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08" h="93">
                <a:moveTo>
                  <a:pt x="54" y="0"/>
                </a:moveTo>
                <a:lnTo>
                  <a:pt x="27" y="9"/>
                </a:lnTo>
                <a:lnTo>
                  <a:pt x="0" y="36"/>
                </a:lnTo>
                <a:lnTo>
                  <a:pt x="21" y="54"/>
                </a:lnTo>
                <a:lnTo>
                  <a:pt x="39" y="63"/>
                </a:lnTo>
                <a:lnTo>
                  <a:pt x="30" y="93"/>
                </a:lnTo>
                <a:lnTo>
                  <a:pt x="108" y="93"/>
                </a:lnTo>
                <a:lnTo>
                  <a:pt x="108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32" name="Freeform 62" descr="Dashed horizontal"/>
          <p:cNvSpPr>
            <a:spLocks noChangeAspect="1"/>
          </p:cNvSpPr>
          <p:nvPr/>
        </p:nvSpPr>
        <p:spPr bwMode="auto">
          <a:xfrm>
            <a:off x="6701558" y="2273084"/>
            <a:ext cx="87511" cy="145849"/>
          </a:xfrm>
          <a:custGeom>
            <a:avLst/>
            <a:gdLst>
              <a:gd name="T0" fmla="*/ 0 w 72"/>
              <a:gd name="T1" fmla="*/ 0 h 129"/>
              <a:gd name="T2" fmla="*/ 18 w 72"/>
              <a:gd name="T3" fmla="*/ 15 h 129"/>
              <a:gd name="T4" fmla="*/ 24 w 72"/>
              <a:gd name="T5" fmla="*/ 29 h 129"/>
              <a:gd name="T6" fmla="*/ 18 w 72"/>
              <a:gd name="T7" fmla="*/ 56 h 129"/>
              <a:gd name="T8" fmla="*/ 24 w 72"/>
              <a:gd name="T9" fmla="*/ 82 h 129"/>
              <a:gd name="T10" fmla="*/ 21 w 72"/>
              <a:gd name="T11" fmla="*/ 104 h 129"/>
              <a:gd name="T12" fmla="*/ 72 w 72"/>
              <a:gd name="T13" fmla="*/ 104 h 129"/>
              <a:gd name="T14" fmla="*/ 72 w 72"/>
              <a:gd name="T15" fmla="*/ 0 h 12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2"/>
              <a:gd name="T25" fmla="*/ 0 h 129"/>
              <a:gd name="T26" fmla="*/ 72 w 72"/>
              <a:gd name="T27" fmla="*/ 129 h 12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2" h="129">
                <a:moveTo>
                  <a:pt x="0" y="0"/>
                </a:moveTo>
                <a:lnTo>
                  <a:pt x="18" y="18"/>
                </a:lnTo>
                <a:lnTo>
                  <a:pt x="24" y="36"/>
                </a:lnTo>
                <a:lnTo>
                  <a:pt x="18" y="69"/>
                </a:lnTo>
                <a:lnTo>
                  <a:pt x="24" y="102"/>
                </a:lnTo>
                <a:lnTo>
                  <a:pt x="21" y="129"/>
                </a:lnTo>
                <a:lnTo>
                  <a:pt x="72" y="129"/>
                </a:lnTo>
                <a:lnTo>
                  <a:pt x="72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33" name="Freeform 63" descr="20%"/>
          <p:cNvSpPr>
            <a:spLocks noChangeAspect="1"/>
          </p:cNvSpPr>
          <p:nvPr/>
        </p:nvSpPr>
        <p:spPr bwMode="auto">
          <a:xfrm>
            <a:off x="6697912" y="2418933"/>
            <a:ext cx="83865" cy="116680"/>
          </a:xfrm>
          <a:custGeom>
            <a:avLst/>
            <a:gdLst>
              <a:gd name="T0" fmla="*/ 27 w 69"/>
              <a:gd name="T1" fmla="*/ 3 h 96"/>
              <a:gd name="T2" fmla="*/ 3 w 69"/>
              <a:gd name="T3" fmla="*/ 12 h 96"/>
              <a:gd name="T4" fmla="*/ 0 w 69"/>
              <a:gd name="T5" fmla="*/ 30 h 96"/>
              <a:gd name="T6" fmla="*/ 0 w 69"/>
              <a:gd name="T7" fmla="*/ 54 h 96"/>
              <a:gd name="T8" fmla="*/ 15 w 69"/>
              <a:gd name="T9" fmla="*/ 96 h 96"/>
              <a:gd name="T10" fmla="*/ 69 w 69"/>
              <a:gd name="T11" fmla="*/ 96 h 96"/>
              <a:gd name="T12" fmla="*/ 69 w 69"/>
              <a:gd name="T13" fmla="*/ 0 h 9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9"/>
              <a:gd name="T22" fmla="*/ 0 h 96"/>
              <a:gd name="T23" fmla="*/ 69 w 69"/>
              <a:gd name="T24" fmla="*/ 96 h 9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9" h="96">
                <a:moveTo>
                  <a:pt x="27" y="3"/>
                </a:moveTo>
                <a:lnTo>
                  <a:pt x="3" y="12"/>
                </a:lnTo>
                <a:lnTo>
                  <a:pt x="0" y="30"/>
                </a:lnTo>
                <a:lnTo>
                  <a:pt x="0" y="54"/>
                </a:lnTo>
                <a:lnTo>
                  <a:pt x="15" y="96"/>
                </a:lnTo>
                <a:lnTo>
                  <a:pt x="69" y="96"/>
                </a:lnTo>
                <a:lnTo>
                  <a:pt x="69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69" name="Freeform 99"/>
          <p:cNvSpPr>
            <a:spLocks noChangeAspect="1"/>
          </p:cNvSpPr>
          <p:nvPr/>
        </p:nvSpPr>
        <p:spPr bwMode="auto">
          <a:xfrm>
            <a:off x="6471842" y="2166127"/>
            <a:ext cx="431478" cy="42539"/>
          </a:xfrm>
          <a:custGeom>
            <a:avLst/>
            <a:gdLst>
              <a:gd name="T0" fmla="*/ 0 w 820"/>
              <a:gd name="T1" fmla="*/ 0 h 144"/>
              <a:gd name="T2" fmla="*/ 13 w 820"/>
              <a:gd name="T3" fmla="*/ 2 h 144"/>
              <a:gd name="T4" fmla="*/ 24 w 820"/>
              <a:gd name="T5" fmla="*/ 0 h 144"/>
              <a:gd name="T6" fmla="*/ 35 w 820"/>
              <a:gd name="T7" fmla="*/ 2 h 144"/>
              <a:gd name="T8" fmla="*/ 45 w 820"/>
              <a:gd name="T9" fmla="*/ 0 h 144"/>
              <a:gd name="T10" fmla="*/ 55 w 820"/>
              <a:gd name="T11" fmla="*/ 2 h 144"/>
              <a:gd name="T12" fmla="*/ 67 w 820"/>
              <a:gd name="T13" fmla="*/ 0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79" name="Text Box 109"/>
          <p:cNvSpPr txBox="1">
            <a:spLocks noChangeAspect="1" noChangeArrowheads="1"/>
          </p:cNvSpPr>
          <p:nvPr/>
        </p:nvSpPr>
        <p:spPr bwMode="auto">
          <a:xfrm>
            <a:off x="6575041" y="1538975"/>
            <a:ext cx="38343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>
                <a:latin typeface="Tahoma" pitchFamily="34" charset="0"/>
                <a:ea typeface="Tahoma" pitchFamily="34" charset="0"/>
                <a:cs typeface="Tahoma" pitchFamily="34" charset="0"/>
              </a:rPr>
              <a:t>SP</a:t>
            </a:r>
          </a:p>
        </p:txBody>
      </p:sp>
      <p:sp>
        <p:nvSpPr>
          <p:cNvPr id="7302" name="Freeform 132"/>
          <p:cNvSpPr>
            <a:spLocks noChangeAspect="1"/>
          </p:cNvSpPr>
          <p:nvPr/>
        </p:nvSpPr>
        <p:spPr bwMode="auto">
          <a:xfrm>
            <a:off x="6549630" y="2191651"/>
            <a:ext cx="116681" cy="418102"/>
          </a:xfrm>
          <a:custGeom>
            <a:avLst/>
            <a:gdLst>
              <a:gd name="T0" fmla="*/ 0 w 80"/>
              <a:gd name="T1" fmla="*/ 0 h 712"/>
              <a:gd name="T2" fmla="*/ 84 w 80"/>
              <a:gd name="T3" fmla="*/ 16 h 712"/>
              <a:gd name="T4" fmla="*/ 138 w 80"/>
              <a:gd name="T5" fmla="*/ 80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38100" cmpd="sng">
            <a:solidFill>
              <a:srgbClr val="FF00FF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345" name="Freeform 175"/>
          <p:cNvSpPr>
            <a:spLocks noChangeAspect="1"/>
          </p:cNvSpPr>
          <p:nvPr/>
        </p:nvSpPr>
        <p:spPr bwMode="auto">
          <a:xfrm>
            <a:off x="6674819" y="2219605"/>
            <a:ext cx="111820" cy="189604"/>
          </a:xfrm>
          <a:custGeom>
            <a:avLst/>
            <a:gdLst>
              <a:gd name="T0" fmla="*/ 0 w 80"/>
              <a:gd name="T1" fmla="*/ 0 h 712"/>
              <a:gd name="T2" fmla="*/ 72 w 80"/>
              <a:gd name="T3" fmla="*/ 2 h 712"/>
              <a:gd name="T4" fmla="*/ 122 w 80"/>
              <a:gd name="T5" fmla="*/ 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346" name="Freeform 176"/>
          <p:cNvSpPr>
            <a:spLocks noChangeAspect="1"/>
          </p:cNvSpPr>
          <p:nvPr/>
        </p:nvSpPr>
        <p:spPr bwMode="auto">
          <a:xfrm>
            <a:off x="6674819" y="2418933"/>
            <a:ext cx="111820" cy="243082"/>
          </a:xfrm>
          <a:custGeom>
            <a:avLst/>
            <a:gdLst>
              <a:gd name="T0" fmla="*/ 0 w 80"/>
              <a:gd name="T1" fmla="*/ 0 h 712"/>
              <a:gd name="T2" fmla="*/ 72 w 80"/>
              <a:gd name="T3" fmla="*/ 3 h 712"/>
              <a:gd name="T4" fmla="*/ 122 w 80"/>
              <a:gd name="T5" fmla="*/ 16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366" name="WordArt 209"/>
          <p:cNvSpPr>
            <a:spLocks noChangeAspect="1" noChangeArrowheads="1" noChangeShapeType="1" noTextEdit="1"/>
          </p:cNvSpPr>
          <p:nvPr/>
        </p:nvSpPr>
        <p:spPr bwMode="auto">
          <a:xfrm>
            <a:off x="7091711" y="2096849"/>
            <a:ext cx="572467" cy="1166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2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Black"/>
              </a:rPr>
              <a:t>Datum</a:t>
            </a:r>
          </a:p>
        </p:txBody>
      </p:sp>
      <p:sp>
        <p:nvSpPr>
          <p:cNvPr id="238" name="Freeform 237"/>
          <p:cNvSpPr/>
          <p:nvPr/>
        </p:nvSpPr>
        <p:spPr bwMode="auto">
          <a:xfrm>
            <a:off x="3448050" y="2464594"/>
            <a:ext cx="1952625" cy="59531"/>
          </a:xfrm>
          <a:custGeom>
            <a:avLst/>
            <a:gdLst>
              <a:gd name="connsiteX0" fmla="*/ 0 w 1952625"/>
              <a:gd name="connsiteY0" fmla="*/ 2381 h 59531"/>
              <a:gd name="connsiteX1" fmla="*/ 419100 w 1952625"/>
              <a:gd name="connsiteY1" fmla="*/ 2381 h 59531"/>
              <a:gd name="connsiteX2" fmla="*/ 1371600 w 1952625"/>
              <a:gd name="connsiteY2" fmla="*/ 30956 h 59531"/>
              <a:gd name="connsiteX3" fmla="*/ 1952625 w 1952625"/>
              <a:gd name="connsiteY3" fmla="*/ 59531 h 5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2625" h="59531">
                <a:moveTo>
                  <a:pt x="0" y="2381"/>
                </a:moveTo>
                <a:cubicBezTo>
                  <a:pt x="95250" y="0"/>
                  <a:pt x="419100" y="2381"/>
                  <a:pt x="419100" y="2381"/>
                </a:cubicBezTo>
                <a:lnTo>
                  <a:pt x="1371600" y="30956"/>
                </a:lnTo>
                <a:cubicBezTo>
                  <a:pt x="1627188" y="40481"/>
                  <a:pt x="1789906" y="50006"/>
                  <a:pt x="1952625" y="59531"/>
                </a:cubicBezTo>
              </a:path>
            </a:pathLst>
          </a:cu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39" name="Freeform 238"/>
          <p:cNvSpPr/>
          <p:nvPr/>
        </p:nvSpPr>
        <p:spPr bwMode="auto">
          <a:xfrm>
            <a:off x="1438275" y="2352675"/>
            <a:ext cx="1085850" cy="28575"/>
          </a:xfrm>
          <a:custGeom>
            <a:avLst/>
            <a:gdLst>
              <a:gd name="connsiteX0" fmla="*/ 0 w 1085850"/>
              <a:gd name="connsiteY0" fmla="*/ 0 h 28575"/>
              <a:gd name="connsiteX1" fmla="*/ 1085850 w 1085850"/>
              <a:gd name="connsiteY1" fmla="*/ 28575 h 28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85850" h="28575">
                <a:moveTo>
                  <a:pt x="0" y="0"/>
                </a:moveTo>
                <a:lnTo>
                  <a:pt x="1085850" y="28575"/>
                </a:lnTo>
              </a:path>
            </a:pathLst>
          </a:cu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40" name="Freeform 239"/>
          <p:cNvSpPr/>
          <p:nvPr/>
        </p:nvSpPr>
        <p:spPr bwMode="auto">
          <a:xfrm>
            <a:off x="2476500" y="2343150"/>
            <a:ext cx="1628775" cy="76200"/>
          </a:xfrm>
          <a:custGeom>
            <a:avLst/>
            <a:gdLst>
              <a:gd name="connsiteX0" fmla="*/ 0 w 1628775"/>
              <a:gd name="connsiteY0" fmla="*/ 0 h 76200"/>
              <a:gd name="connsiteX1" fmla="*/ 228600 w 1628775"/>
              <a:gd name="connsiteY1" fmla="*/ 28575 h 76200"/>
              <a:gd name="connsiteX2" fmla="*/ 981075 w 1628775"/>
              <a:gd name="connsiteY2" fmla="*/ 57150 h 76200"/>
              <a:gd name="connsiteX3" fmla="*/ 1628775 w 1628775"/>
              <a:gd name="connsiteY3" fmla="*/ 7620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8775" h="76200">
                <a:moveTo>
                  <a:pt x="0" y="0"/>
                </a:moveTo>
                <a:cubicBezTo>
                  <a:pt x="32544" y="9525"/>
                  <a:pt x="65088" y="19050"/>
                  <a:pt x="228600" y="28575"/>
                </a:cubicBezTo>
                <a:cubicBezTo>
                  <a:pt x="392112" y="38100"/>
                  <a:pt x="981075" y="57150"/>
                  <a:pt x="981075" y="57150"/>
                </a:cubicBezTo>
                <a:lnTo>
                  <a:pt x="1628775" y="76200"/>
                </a:lnTo>
              </a:path>
            </a:pathLst>
          </a:cu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20a</a:t>
            </a:r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5671920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25859</TotalTime>
  <Words>452</Words>
  <Application>Microsoft Macintosh PowerPoint</Application>
  <PresentationFormat>On-screen Show (4:3)</PresentationFormat>
  <Paragraphs>124</Paragraphs>
  <Slides>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Default Design</vt:lpstr>
      <vt:lpstr>Exercise 20a: Parasequence Correlation</vt:lpstr>
      <vt:lpstr>Correlating Parasequences Well by Well</vt:lpstr>
      <vt:lpstr>A More Significant Flooding Event</vt:lpstr>
      <vt:lpstr>Individual Parasequences</vt:lpstr>
      <vt:lpstr>Correlating Parasequences</vt:lpstr>
      <vt:lpstr>A Depositional Facies Interpretation</vt:lpstr>
      <vt:lpstr>Exercise 20a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233</cp:revision>
  <cp:lastPrinted>2001-11-26T19:56:19Z</cp:lastPrinted>
  <dcterms:created xsi:type="dcterms:W3CDTF">2001-11-20T13:29:42Z</dcterms:created>
  <dcterms:modified xsi:type="dcterms:W3CDTF">2016-08-30T16:55:49Z</dcterms:modified>
</cp:coreProperties>
</file>