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9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49" r:id="rId10"/>
  </p:sldIdLst>
  <p:sldSz cx="9144000" cy="6858000" type="screen4x3"/>
  <p:notesSz cx="9296400" cy="7010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696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208" userDrawn="1">
          <p15:clr>
            <a:srgbClr val="A4A3A4"/>
          </p15:clr>
        </p15:guide>
        <p15:guide id="2" pos="292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66FFFF"/>
    <a:srgbClr val="FFFF99"/>
    <a:srgbClr val="CCFF99"/>
    <a:srgbClr val="CFEFFD"/>
    <a:srgbClr val="FFA7A7"/>
    <a:srgbClr val="F7F7F7"/>
    <a:srgbClr val="CEAB8E"/>
    <a:srgbClr val="FFE89F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29" autoAdjust="0"/>
    <p:restoredTop sz="77641" autoAdjust="0"/>
  </p:normalViewPr>
  <p:slideViewPr>
    <p:cSldViewPr snapToGrid="0">
      <p:cViewPr>
        <p:scale>
          <a:sx n="156" d="100"/>
          <a:sy n="156" d="100"/>
        </p:scale>
        <p:origin x="-2784" y="112"/>
      </p:cViewPr>
      <p:guideLst>
        <p:guide orient="horz" pos="69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8"/>
        <p:guide pos="292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handoutMaster" Target="handoutMasters/handout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08EFB8F-9263-405B-A0FF-1642ADE1118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503816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95600" y="525463"/>
            <a:ext cx="3505200" cy="2628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9640" y="3329940"/>
            <a:ext cx="7437120" cy="315468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C546FEB-ECF4-4B47-8222-7BD374DE7D9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594934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A616F0A-285F-4723-B904-AC684BDD0CF0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0164352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50925" y="863600"/>
            <a:ext cx="4691063" cy="3517900"/>
          </a:xfrm>
          <a:ln cap="flat">
            <a:solidFill>
              <a:schemeClr val="tx1"/>
            </a:solidFill>
          </a:ln>
        </p:spPr>
      </p:sp>
      <p:sp>
        <p:nvSpPr>
          <p:cNvPr id="727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68850"/>
            <a:ext cx="4981575" cy="4541838"/>
          </a:xfrm>
          <a:noFill/>
          <a:ln w="9525"/>
        </p:spPr>
        <p:txBody>
          <a:bodyPr lIns="93693" tIns="46847" rIns="93693" bIns="46847"/>
          <a:lstStyle/>
          <a:p>
            <a:r>
              <a:rPr lang="en-US" dirty="0" smtClean="0">
                <a:latin typeface="Times" charset="0"/>
                <a:ea typeface="ＭＳ Ｐゴシック" charset="-128"/>
              </a:rPr>
              <a:t>Setting </a:t>
            </a:r>
            <a:r>
              <a:rPr lang="en-US" dirty="0" smtClean="0">
                <a:latin typeface="Times" charset="0"/>
                <a:ea typeface="ＭＳ Ｐゴシック" charset="-128"/>
              </a:rPr>
              <a:t>up the exercise:</a:t>
            </a:r>
          </a:p>
          <a:p>
            <a:r>
              <a:rPr lang="en-US" dirty="0" smtClean="0">
                <a:latin typeface="Times" charset="0"/>
                <a:ea typeface="ＭＳ Ｐゴシック" charset="-128"/>
              </a:rPr>
              <a:t>     Same seismic as in</a:t>
            </a:r>
            <a:r>
              <a:rPr lang="en-US" baseline="0" dirty="0" smtClean="0">
                <a:latin typeface="Times" charset="0"/>
                <a:ea typeface="ＭＳ Ｐゴシック" charset="-128"/>
              </a:rPr>
              <a:t> Exercise 19</a:t>
            </a:r>
          </a:p>
          <a:p>
            <a:r>
              <a:rPr lang="en-US" baseline="0" dirty="0" smtClean="0">
                <a:latin typeface="Times" charset="0"/>
                <a:ea typeface="ＭＳ Ｐゴシック" charset="-128"/>
              </a:rPr>
              <a:t>     Goal for Exer 20b is to map two </a:t>
            </a:r>
            <a:r>
              <a:rPr lang="en-US" baseline="0" dirty="0" smtClean="0">
                <a:latin typeface="Times" charset="0"/>
                <a:ea typeface="ＭＳ Ｐゴシック" charset="-128"/>
              </a:rPr>
              <a:t>(2) horizons </a:t>
            </a:r>
            <a:r>
              <a:rPr lang="en-US" baseline="0" dirty="0" smtClean="0">
                <a:latin typeface="Times" charset="0"/>
                <a:ea typeface="ＭＳ Ｐゴシック" charset="-128"/>
              </a:rPr>
              <a:t>representing the top and base of the </a:t>
            </a:r>
            <a:r>
              <a:rPr lang="en-US" baseline="0" dirty="0" smtClean="0">
                <a:latin typeface="Times" charset="0"/>
                <a:ea typeface="ＭＳ Ｐゴシック" charset="-128"/>
              </a:rPr>
              <a:t>reservoir. This </a:t>
            </a:r>
            <a:r>
              <a:rPr lang="en-US" baseline="0" dirty="0" smtClean="0">
                <a:latin typeface="Times" charset="0"/>
                <a:ea typeface="ＭＳ Ｐゴシック" charset="-128"/>
              </a:rPr>
              <a:t>means using interpretation on several interpreted lines to complete the interpretation, </a:t>
            </a:r>
            <a:r>
              <a:rPr lang="en-US" baseline="0" dirty="0" smtClean="0">
                <a:latin typeface="Times" charset="0"/>
                <a:ea typeface="ＭＳ Ｐゴシック" charset="-128"/>
              </a:rPr>
              <a:t>and generating </a:t>
            </a:r>
            <a:r>
              <a:rPr lang="en-US" baseline="0" dirty="0" smtClean="0">
                <a:latin typeface="Times" charset="0"/>
                <a:ea typeface="ＭＳ Ｐゴシック" charset="-128"/>
              </a:rPr>
              <a:t>two </a:t>
            </a:r>
            <a:r>
              <a:rPr lang="en-US" baseline="0" dirty="0" smtClean="0">
                <a:latin typeface="Times" charset="0"/>
                <a:ea typeface="ＭＳ Ｐゴシック" charset="-128"/>
              </a:rPr>
              <a:t>(2) time </a:t>
            </a:r>
            <a:r>
              <a:rPr lang="en-US" baseline="0" dirty="0" smtClean="0">
                <a:latin typeface="Times" charset="0"/>
                <a:ea typeface="ＭＳ Ｐゴシック" charset="-128"/>
              </a:rPr>
              <a:t>structure maps.</a:t>
            </a:r>
          </a:p>
        </p:txBody>
      </p:sp>
    </p:spTree>
    <p:extLst>
      <p:ext uri="{BB962C8B-B14F-4D97-AF65-F5344CB8AC3E}">
        <p14:creationId xmlns:p14="http://schemas.microsoft.com/office/powerpoint/2010/main" val="28181718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There </a:t>
            </a:r>
            <a:r>
              <a:rPr lang="en-US" dirty="0" smtClean="0"/>
              <a:t>are</a:t>
            </a:r>
            <a:r>
              <a:rPr lang="en-US" baseline="0" dirty="0" smtClean="0"/>
              <a:t> two </a:t>
            </a:r>
            <a:r>
              <a:rPr lang="en-US" baseline="0" dirty="0" smtClean="0"/>
              <a:t>(2) ways </a:t>
            </a:r>
            <a:r>
              <a:rPr lang="en-US" baseline="0" dirty="0" smtClean="0"/>
              <a:t>(plans of attack) to get this </a:t>
            </a:r>
            <a:r>
              <a:rPr lang="en-US" baseline="0" dirty="0" smtClean="0"/>
              <a:t>done. Plan </a:t>
            </a:r>
            <a:r>
              <a:rPr lang="en-US" baseline="0" dirty="0" smtClean="0"/>
              <a:t>A is to focus on each horizon in series – finish the Top before stating the </a:t>
            </a:r>
            <a:r>
              <a:rPr lang="en-US" baseline="0" dirty="0" smtClean="0"/>
              <a:t>Base, and then finish </a:t>
            </a:r>
            <a:r>
              <a:rPr lang="en-US" baseline="0" dirty="0" smtClean="0"/>
              <a:t>the Base </a:t>
            </a:r>
            <a:r>
              <a:rPr lang="en-US" baseline="0" dirty="0" smtClean="0"/>
              <a:t>horizon. Plan </a:t>
            </a:r>
            <a:r>
              <a:rPr lang="en-US" baseline="0" dirty="0" smtClean="0"/>
              <a:t>B is to work both horizons in parallel – at the same </a:t>
            </a:r>
            <a:r>
              <a:rPr lang="en-US" baseline="0" dirty="0" smtClean="0"/>
              <a:t>time. Since </a:t>
            </a:r>
            <a:r>
              <a:rPr lang="en-US" baseline="0" dirty="0" smtClean="0"/>
              <a:t>it takes time to find and fold the seismic lines, it is more time efficient to mark both horizons at the same </a:t>
            </a:r>
            <a:r>
              <a:rPr lang="en-US" baseline="0" dirty="0" smtClean="0"/>
              <a:t>time. Thus, Plan </a:t>
            </a:r>
            <a:r>
              <a:rPr lang="en-US" baseline="0" dirty="0" smtClean="0"/>
              <a:t>B should require less time to complete.</a:t>
            </a:r>
          </a:p>
          <a:p>
            <a:pPr marL="228600" marR="0" indent="-2286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The steps once the </a:t>
            </a:r>
            <a:r>
              <a:rPr lang="en-US" baseline="0" dirty="0" smtClean="0"/>
              <a:t>two (2) </a:t>
            </a:r>
            <a:r>
              <a:rPr lang="en-US" baseline="0" dirty="0" smtClean="0"/>
              <a:t>horizons are the same:</a:t>
            </a:r>
          </a:p>
          <a:p>
            <a:pPr marL="228600" marR="0" indent="-2286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   </a:t>
            </a:r>
            <a:r>
              <a:rPr lang="en-US" baseline="0" dirty="0" smtClean="0"/>
              <a:t>2.  </a:t>
            </a:r>
            <a:r>
              <a:rPr lang="en-US" baseline="0" dirty="0" smtClean="0"/>
              <a:t>Read TWT values for the Top horizon and post (write) them on basemap #2</a:t>
            </a:r>
          </a:p>
          <a:p>
            <a:pPr marL="228600" marR="0" indent="-2286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   3.  Contour the TWT values for the Top horizon </a:t>
            </a:r>
          </a:p>
          <a:p>
            <a:pPr marL="228600" marR="0" indent="-2286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   4.  Read TWT values for the Base horizon and post (write) them on basemap #2</a:t>
            </a:r>
          </a:p>
          <a:p>
            <a:pPr marL="228600" marR="0" indent="-2286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   5.  Contour the TWT values for the Base horizon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A38CF6C3-D0B0-451B-A876-8FF120350581}" type="slidenum">
              <a:rPr lang="en-US"/>
              <a:pPr eaLnBrk="1" hangingPunct="1"/>
              <a:t>4</a:t>
            </a:fld>
            <a:endParaRPr lang="en-US" dirty="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 </a:t>
            </a:r>
            <a:r>
              <a:rPr lang="en-US" dirty="0" smtClean="0"/>
              <a:t>process</a:t>
            </a:r>
            <a:r>
              <a:rPr lang="en-US" baseline="0" dirty="0" smtClean="0"/>
              <a:t> for completing the horizon interpretation </a:t>
            </a:r>
            <a:r>
              <a:rPr lang="en-US" dirty="0" smtClean="0"/>
              <a:t>is </a:t>
            </a:r>
            <a:r>
              <a:rPr lang="en-US" dirty="0" smtClean="0"/>
              <a:t>the same as we used for fault </a:t>
            </a:r>
            <a:r>
              <a:rPr lang="en-US" dirty="0" smtClean="0"/>
              <a:t>mapping.</a:t>
            </a:r>
            <a:r>
              <a:rPr lang="en-US" baseline="0" dirty="0" smtClean="0"/>
              <a:t> </a:t>
            </a:r>
            <a:r>
              <a:rPr lang="en-US" dirty="0" smtClean="0"/>
              <a:t>We </a:t>
            </a:r>
            <a:r>
              <a:rPr lang="en-US" dirty="0" smtClean="0"/>
              <a:t>use</a:t>
            </a:r>
            <a:r>
              <a:rPr lang="en-US" baseline="0" dirty="0" smtClean="0"/>
              <a:t> a</a:t>
            </a:r>
            <a:r>
              <a:rPr lang="en-US" dirty="0" smtClean="0"/>
              <a:t> line intersection where one line has the interpretation and the other does </a:t>
            </a:r>
            <a:r>
              <a:rPr lang="en-US" dirty="0" smtClean="0"/>
              <a:t>not.</a:t>
            </a:r>
            <a:r>
              <a:rPr lang="en-US" baseline="0" dirty="0" smtClean="0"/>
              <a:t> </a:t>
            </a:r>
            <a:r>
              <a:rPr lang="en-US" dirty="0" smtClean="0"/>
              <a:t>We </a:t>
            </a:r>
            <a:r>
              <a:rPr lang="en-US" dirty="0" smtClean="0"/>
              <a:t>fold one line and place it on the other at the intersection </a:t>
            </a:r>
            <a:r>
              <a:rPr lang="en-US" dirty="0" smtClean="0"/>
              <a:t>point.</a:t>
            </a:r>
            <a:r>
              <a:rPr lang="en-US" baseline="0" dirty="0" smtClean="0"/>
              <a:t> </a:t>
            </a:r>
            <a:r>
              <a:rPr lang="en-US" dirty="0" smtClean="0"/>
              <a:t>Then, </a:t>
            </a:r>
            <a:r>
              <a:rPr lang="en-US" dirty="0" smtClean="0"/>
              <a:t>we transfer the interpreted horizon to the line without interpretation.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 slide shows Inline 1600 with both the Top horizon (cyan) and Base horizon (yellow) </a:t>
            </a:r>
            <a:r>
              <a:rPr lang="en-US" dirty="0" smtClean="0"/>
              <a:t>interpreted.</a:t>
            </a:r>
            <a:r>
              <a:rPr lang="en-US" baseline="0" dirty="0" smtClean="0"/>
              <a:t> </a:t>
            </a:r>
            <a:r>
              <a:rPr lang="en-US" dirty="0" smtClean="0"/>
              <a:t>We </a:t>
            </a:r>
            <a:r>
              <a:rPr lang="en-US" dirty="0" smtClean="0"/>
              <a:t>will work the intersection</a:t>
            </a:r>
            <a:r>
              <a:rPr lang="en-US" baseline="0" dirty="0" smtClean="0"/>
              <a:t> of this line with crossline 2800</a:t>
            </a:r>
            <a:r>
              <a:rPr lang="en-US" baseline="0" dirty="0" smtClean="0"/>
              <a:t>. </a:t>
            </a:r>
            <a:r>
              <a:rPr lang="en-US" baseline="0" dirty="0" err="1" smtClean="0"/>
              <a:t>Crossline</a:t>
            </a:r>
            <a:r>
              <a:rPr lang="en-US" baseline="0" dirty="0" smtClean="0"/>
              <a:t> </a:t>
            </a:r>
            <a:r>
              <a:rPr lang="en-US" baseline="0" dirty="0" smtClean="0"/>
              <a:t>2800 is folded where it is intersected by Inline 1600 and aligned at the intersection </a:t>
            </a:r>
            <a:r>
              <a:rPr lang="en-US" baseline="0" dirty="0" smtClean="0"/>
              <a:t>point. This </a:t>
            </a:r>
            <a:r>
              <a:rPr lang="en-US" baseline="0" dirty="0" smtClean="0"/>
              <a:t>gives us a starting point for interpreting Crossline 2800</a:t>
            </a:r>
            <a:r>
              <a:rPr lang="en-US" baseline="0" dirty="0" smtClean="0"/>
              <a:t>. The </a:t>
            </a:r>
            <a:r>
              <a:rPr lang="en-US" baseline="0" dirty="0" smtClean="0"/>
              <a:t>animation shows the interpretation of the Top horizon for the eastern part of Crossline 2800</a:t>
            </a:r>
            <a:r>
              <a:rPr lang="en-US" baseline="0" dirty="0" smtClean="0"/>
              <a:t>. Not </a:t>
            </a:r>
            <a:r>
              <a:rPr lang="en-US" baseline="0" dirty="0" smtClean="0"/>
              <a:t>shown – but to be efficient, I would also mark and interpret the Base horizon (yellow).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F80206FB-F787-44CF-9B8B-86CED78EDB4F}" type="slidenum">
              <a:rPr lang="en-US"/>
              <a:pPr eaLnBrk="1" hangingPunct="1"/>
              <a:t>5</a:t>
            </a:fld>
            <a:endParaRPr lang="en-US" dirty="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</a:t>
            </a:r>
            <a:r>
              <a:rPr lang="en-US" dirty="0" smtClean="0"/>
              <a:t>illustrates another way to extend an interpreted </a:t>
            </a:r>
            <a:r>
              <a:rPr lang="en-US" dirty="0" smtClean="0"/>
              <a:t>horizon.</a:t>
            </a:r>
            <a:r>
              <a:rPr lang="en-US" baseline="0" dirty="0" smtClean="0"/>
              <a:t> </a:t>
            </a:r>
            <a:r>
              <a:rPr lang="en-US" dirty="0" smtClean="0"/>
              <a:t>Time </a:t>
            </a:r>
            <a:r>
              <a:rPr lang="en-US" dirty="0" smtClean="0"/>
              <a:t>slice 1100 has the Top (cyan) and Base (yellow) horizons </a:t>
            </a:r>
            <a:r>
              <a:rPr lang="en-US" dirty="0" smtClean="0"/>
              <a:t>interpreted.</a:t>
            </a:r>
            <a:r>
              <a:rPr lang="en-US" baseline="0" dirty="0" smtClean="0"/>
              <a:t> </a:t>
            </a:r>
            <a:r>
              <a:rPr lang="en-US" dirty="0" smtClean="0"/>
              <a:t>We </a:t>
            </a:r>
            <a:r>
              <a:rPr lang="en-US" dirty="0" smtClean="0"/>
              <a:t>can use this interpreted time slice to mark the horizon on intersecting</a:t>
            </a:r>
            <a:r>
              <a:rPr lang="en-US" baseline="0" dirty="0" smtClean="0"/>
              <a:t> inlines (N-S) or Crosslines (W-E).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The animation shows Crossline 3400 folded and registered where its vertical plane intersects 100 </a:t>
            </a:r>
            <a:r>
              <a:rPr lang="en-US" baseline="0" dirty="0" err="1" smtClean="0"/>
              <a:t>ms.</a:t>
            </a:r>
            <a:r>
              <a:rPr lang="en-US" baseline="0" dirty="0" smtClean="0"/>
              <a:t> The </a:t>
            </a:r>
            <a:r>
              <a:rPr lang="en-US" baseline="0" dirty="0" smtClean="0"/>
              <a:t>cyan horizon is correlated on the Crossline from the west flank, to the crest of the anticline, and down the east </a:t>
            </a:r>
            <a:r>
              <a:rPr lang="en-US" baseline="0" dirty="0" smtClean="0"/>
              <a:t>flank. There </a:t>
            </a:r>
            <a:r>
              <a:rPr lang="en-US" baseline="0" dirty="0" smtClean="0"/>
              <a:t>is also a portion of the cyan horizon to the far </a:t>
            </a:r>
            <a:r>
              <a:rPr lang="en-US" baseline="0" dirty="0" smtClean="0"/>
              <a:t>west. The </a:t>
            </a:r>
            <a:r>
              <a:rPr lang="en-US" baseline="0" dirty="0" smtClean="0"/>
              <a:t>yellow horizon is also mapped on the </a:t>
            </a:r>
            <a:r>
              <a:rPr lang="en-US" baseline="0" dirty="0" err="1" smtClean="0"/>
              <a:t>crossline</a:t>
            </a:r>
            <a:r>
              <a:rPr lang="en-US" baseline="0" dirty="0" smtClean="0"/>
              <a:t>. The </a:t>
            </a:r>
            <a:r>
              <a:rPr lang="en-US" baseline="0" dirty="0" smtClean="0"/>
              <a:t>same method can be used for an Inline.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AE59BC67-819C-4F8B-94BA-324C76270080}" type="slidenum">
              <a:rPr lang="en-US"/>
              <a:pPr eaLnBrk="1" hangingPunct="1"/>
              <a:t>6</a:t>
            </a:fld>
            <a:endParaRPr lang="en-US" dirty="0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Next </a:t>
            </a:r>
            <a:r>
              <a:rPr lang="en-US" dirty="0" smtClean="0"/>
              <a:t>you have to get TWT values for the Top (and Base) horizons at several locations along the vertical </a:t>
            </a:r>
            <a:r>
              <a:rPr lang="en-US" dirty="0" smtClean="0"/>
              <a:t>lines.</a:t>
            </a:r>
            <a:r>
              <a:rPr lang="en-US" baseline="0" dirty="0" smtClean="0"/>
              <a:t> </a:t>
            </a:r>
            <a:r>
              <a:rPr lang="en-US" dirty="0" smtClean="0"/>
              <a:t>Use </a:t>
            </a:r>
            <a:r>
              <a:rPr lang="en-US" dirty="0" smtClean="0"/>
              <a:t>the scale at the left or right edge of a line to measure the </a:t>
            </a:r>
            <a:r>
              <a:rPr lang="en-US" dirty="0" smtClean="0"/>
              <a:t>times.</a:t>
            </a:r>
            <a:r>
              <a:rPr lang="en-US" baseline="0" dirty="0" smtClean="0"/>
              <a:t> </a:t>
            </a:r>
            <a:r>
              <a:rPr lang="en-US" dirty="0" smtClean="0"/>
              <a:t>You </a:t>
            </a:r>
            <a:r>
              <a:rPr lang="en-US" dirty="0" smtClean="0"/>
              <a:t>can use EITHER the</a:t>
            </a:r>
            <a:r>
              <a:rPr lang="en-US" baseline="0" dirty="0" smtClean="0"/>
              <a:t> inlines or the crosslines – no need to use both, since the horizons have been </a:t>
            </a:r>
            <a:r>
              <a:rPr lang="en-US" baseline="0" dirty="0" smtClean="0"/>
              <a:t>tied. It </a:t>
            </a:r>
            <a:r>
              <a:rPr lang="en-US" baseline="0" dirty="0" smtClean="0"/>
              <a:t>is sufficient to read TWT values at each black vertical line that marks intersecting </a:t>
            </a:r>
            <a:r>
              <a:rPr lang="en-US" baseline="0" dirty="0" smtClean="0"/>
              <a:t>lines. The </a:t>
            </a:r>
            <a:r>
              <a:rPr lang="en-US" baseline="0" dirty="0" smtClean="0"/>
              <a:t>animation shows the first </a:t>
            </a:r>
            <a:r>
              <a:rPr lang="en-US" baseline="0" dirty="0" smtClean="0"/>
              <a:t>four (4) </a:t>
            </a:r>
            <a:r>
              <a:rPr lang="en-US" baseline="0" dirty="0" smtClean="0"/>
              <a:t>values along Xline 2500</a:t>
            </a:r>
            <a:r>
              <a:rPr lang="en-US" baseline="0" dirty="0" smtClean="0"/>
              <a:t>. As </a:t>
            </a:r>
            <a:r>
              <a:rPr lang="en-US" baseline="0" dirty="0" smtClean="0"/>
              <a:t>shown on the next slide, you write these values on basemap #2.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6FE405-2210-4256-B188-17B963F289D0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defTabSz="917235"/>
            <a:r>
              <a:rPr lang="en-US" dirty="0" smtClean="0"/>
              <a:t>Write </a:t>
            </a:r>
            <a:r>
              <a:rPr lang="en-US" dirty="0" smtClean="0"/>
              <a:t>the TWT values at the proper locations on basemap #2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This </a:t>
            </a:r>
            <a:r>
              <a:rPr lang="en-US" dirty="0" smtClean="0"/>
              <a:t>slide has them</a:t>
            </a:r>
            <a:r>
              <a:rPr lang="en-US" baseline="0" dirty="0" smtClean="0"/>
              <a:t> too </a:t>
            </a:r>
            <a:r>
              <a:rPr lang="en-US" baseline="0" dirty="0" smtClean="0"/>
              <a:t>large. After </a:t>
            </a:r>
            <a:r>
              <a:rPr lang="en-US" baseline="0" dirty="0" smtClean="0"/>
              <a:t>you get TWT for all the inlines OR crosslines, you can contour the </a:t>
            </a:r>
            <a:r>
              <a:rPr lang="en-US" baseline="0" dirty="0" smtClean="0"/>
              <a:t>values. Use </a:t>
            </a:r>
            <a:r>
              <a:rPr lang="en-US" baseline="0" dirty="0" smtClean="0"/>
              <a:t>a 100 ms contour interval.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AE59BC67-819C-4F8B-94BA-324C76270080}" type="slidenum">
              <a:rPr lang="en-US"/>
              <a:pPr eaLnBrk="1" hangingPunct="1"/>
              <a:t>8</a:t>
            </a:fld>
            <a:endParaRPr lang="en-US" dirty="0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Here </a:t>
            </a:r>
            <a:r>
              <a:rPr lang="en-US" dirty="0" smtClean="0"/>
              <a:t>are the five steps for your reference.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Slide Ex-20b.7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4182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0179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4E516FF7-73EC-4CEF-ADC0-8325B11964C7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dirty="0">
                <a:latin typeface="Verdana" pitchFamily="34" charset="0"/>
                <a:ea typeface="Verdana" pitchFamily="34" charset="0"/>
                <a:cs typeface="Verdana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20b</a:t>
            </a:r>
          </a:p>
        </p:txBody>
      </p:sp>
      <p:grpSp>
        <p:nvGrpSpPr>
          <p:cNvPr id="2058" name="Group 14"/>
          <p:cNvGrpSpPr>
            <a:grpSpLocks/>
          </p:cNvGrpSpPr>
          <p:nvPr/>
        </p:nvGrpSpPr>
        <p:grpSpPr bwMode="auto">
          <a:xfrm>
            <a:off x="479686" y="1222375"/>
            <a:ext cx="8124668" cy="765175"/>
            <a:chOff x="1104900" y="1266092"/>
            <a:chExt cx="6924675" cy="764931"/>
          </a:xfrm>
        </p:grpSpPr>
        <p:sp>
          <p:nvSpPr>
            <p:cNvPr id="16" name="Rectangle 15"/>
            <p:cNvSpPr/>
            <p:nvPr/>
          </p:nvSpPr>
          <p:spPr>
            <a:xfrm>
              <a:off x="1104900" y="1266092"/>
              <a:ext cx="6924675" cy="764931"/>
            </a:xfrm>
            <a:prstGeom prst="rect">
              <a:avLst/>
            </a:prstGeom>
            <a:solidFill>
              <a:srgbClr val="000000">
                <a:alpha val="80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060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383116" y="1404517"/>
              <a:ext cx="6431113" cy="5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Mapping </a:t>
              </a:r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Top</a:t>
              </a:r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/Base </a:t>
              </a:r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of Reservoir</a:t>
              </a:r>
              <a:endParaRPr lang="en-US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268014" y="2437042"/>
            <a:ext cx="4114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Comic Sans MS" pitchFamily="66" charset="0"/>
              </a:rPr>
              <a:t>Generate Two Time Structure Maps</a:t>
            </a:r>
            <a:endParaRPr lang="en-US" sz="4400" dirty="0">
              <a:latin typeface="Comic Sans MS" pitchFamily="66" charset="0"/>
            </a:endParaRPr>
          </a:p>
        </p:txBody>
      </p:sp>
      <p:sp>
        <p:nvSpPr>
          <p:cNvPr id="68" name="Text Box 5"/>
          <p:cNvSpPr txBox="1">
            <a:spLocks noChangeArrowheads="1"/>
          </p:cNvSpPr>
          <p:nvPr/>
        </p:nvSpPr>
        <p:spPr bwMode="auto">
          <a:xfrm>
            <a:off x="451426" y="4763595"/>
            <a:ext cx="7620519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altLang="en-US" sz="2000" dirty="0" smtClean="0">
                <a:latin typeface="Verdana" panose="020B0604030504040204" pitchFamily="34" charset="0"/>
              </a:rPr>
              <a:t>Use the seismic lines from Exercise 19 to complete an interpretation of the top and base of the main reservoir zone in the Barracouta area.  </a:t>
            </a:r>
            <a:endParaRPr lang="en-US" sz="2000" dirty="0">
              <a:latin typeface="Verdana" pitchFamily="34" charset="0"/>
            </a:endParaRPr>
          </a:p>
        </p:txBody>
      </p:sp>
      <p:grpSp>
        <p:nvGrpSpPr>
          <p:cNvPr id="11" name="Group 11"/>
          <p:cNvGrpSpPr/>
          <p:nvPr/>
        </p:nvGrpSpPr>
        <p:grpSpPr>
          <a:xfrm>
            <a:off x="4330630" y="2252821"/>
            <a:ext cx="4569822" cy="2860355"/>
            <a:chOff x="1250302" y="2156559"/>
            <a:chExt cx="6232849" cy="3796372"/>
          </a:xfrm>
        </p:grpSpPr>
        <p:pic>
          <p:nvPicPr>
            <p:cNvPr id="13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 l="23033" t="41536" r="33418" b="19967"/>
            <a:stretch>
              <a:fillRect/>
            </a:stretch>
          </p:blipFill>
          <p:spPr bwMode="auto">
            <a:xfrm>
              <a:off x="1250302" y="2855167"/>
              <a:ext cx="6232849" cy="30977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l="22649" t="28864" r="34062" b="50416"/>
            <a:stretch>
              <a:fillRect/>
            </a:stretch>
          </p:blipFill>
          <p:spPr bwMode="auto">
            <a:xfrm>
              <a:off x="1268963" y="2156559"/>
              <a:ext cx="6195527" cy="16672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Freeform 14"/>
            <p:cNvSpPr/>
            <p:nvPr/>
          </p:nvSpPr>
          <p:spPr bwMode="auto">
            <a:xfrm>
              <a:off x="3689405" y="3155343"/>
              <a:ext cx="3085106" cy="653332"/>
            </a:xfrm>
            <a:custGeom>
              <a:avLst/>
              <a:gdLst>
                <a:gd name="connsiteX0" fmla="*/ 3085106 w 3085106"/>
                <a:gd name="connsiteY0" fmla="*/ 645380 h 653332"/>
                <a:gd name="connsiteX1" fmla="*/ 2870421 w 3085106"/>
                <a:gd name="connsiteY1" fmla="*/ 542014 h 653332"/>
                <a:gd name="connsiteX2" fmla="*/ 2687541 w 3085106"/>
                <a:gd name="connsiteY2" fmla="*/ 438647 h 653332"/>
                <a:gd name="connsiteX3" fmla="*/ 2576223 w 3085106"/>
                <a:gd name="connsiteY3" fmla="*/ 406841 h 653332"/>
                <a:gd name="connsiteX4" fmla="*/ 2417197 w 3085106"/>
                <a:gd name="connsiteY4" fmla="*/ 351182 h 653332"/>
                <a:gd name="connsiteX5" fmla="*/ 2361538 w 3085106"/>
                <a:gd name="connsiteY5" fmla="*/ 279620 h 653332"/>
                <a:gd name="connsiteX6" fmla="*/ 2282025 w 3085106"/>
                <a:gd name="connsiteY6" fmla="*/ 279620 h 653332"/>
                <a:gd name="connsiteX7" fmla="*/ 2194560 w 3085106"/>
                <a:gd name="connsiteY7" fmla="*/ 247815 h 653332"/>
                <a:gd name="connsiteX8" fmla="*/ 2138901 w 3085106"/>
                <a:gd name="connsiteY8" fmla="*/ 216010 h 653332"/>
                <a:gd name="connsiteX9" fmla="*/ 2043485 w 3085106"/>
                <a:gd name="connsiteY9" fmla="*/ 184205 h 653332"/>
                <a:gd name="connsiteX10" fmla="*/ 1979875 w 3085106"/>
                <a:gd name="connsiteY10" fmla="*/ 168302 h 653332"/>
                <a:gd name="connsiteX11" fmla="*/ 1868557 w 3085106"/>
                <a:gd name="connsiteY11" fmla="*/ 120594 h 653332"/>
                <a:gd name="connsiteX12" fmla="*/ 1836752 w 3085106"/>
                <a:gd name="connsiteY12" fmla="*/ 120594 h 653332"/>
                <a:gd name="connsiteX13" fmla="*/ 1773141 w 3085106"/>
                <a:gd name="connsiteY13" fmla="*/ 96740 h 653332"/>
                <a:gd name="connsiteX14" fmla="*/ 1701579 w 3085106"/>
                <a:gd name="connsiteY14" fmla="*/ 49033 h 653332"/>
                <a:gd name="connsiteX15" fmla="*/ 1582310 w 3085106"/>
                <a:gd name="connsiteY15" fmla="*/ 1325 h 653332"/>
                <a:gd name="connsiteX16" fmla="*/ 1455089 w 3085106"/>
                <a:gd name="connsiteY16" fmla="*/ 41081 h 653332"/>
                <a:gd name="connsiteX17" fmla="*/ 1335819 w 3085106"/>
                <a:gd name="connsiteY17" fmla="*/ 88789 h 653332"/>
                <a:gd name="connsiteX18" fmla="*/ 1129085 w 3085106"/>
                <a:gd name="connsiteY18" fmla="*/ 168302 h 653332"/>
                <a:gd name="connsiteX19" fmla="*/ 882595 w 3085106"/>
                <a:gd name="connsiteY19" fmla="*/ 287572 h 653332"/>
                <a:gd name="connsiteX20" fmla="*/ 659958 w 3085106"/>
                <a:gd name="connsiteY20" fmla="*/ 375036 h 653332"/>
                <a:gd name="connsiteX21" fmla="*/ 445273 w 3085106"/>
                <a:gd name="connsiteY21" fmla="*/ 478403 h 653332"/>
                <a:gd name="connsiteX22" fmla="*/ 246491 w 3085106"/>
                <a:gd name="connsiteY22" fmla="*/ 605624 h 653332"/>
                <a:gd name="connsiteX23" fmla="*/ 0 w 3085106"/>
                <a:gd name="connsiteY23" fmla="*/ 653332 h 653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085106" h="653332">
                  <a:moveTo>
                    <a:pt x="3085106" y="645380"/>
                  </a:moveTo>
                  <a:cubicBezTo>
                    <a:pt x="3010894" y="610924"/>
                    <a:pt x="2936682" y="576469"/>
                    <a:pt x="2870421" y="542014"/>
                  </a:cubicBezTo>
                  <a:cubicBezTo>
                    <a:pt x="2804160" y="507559"/>
                    <a:pt x="2736574" y="461176"/>
                    <a:pt x="2687541" y="438647"/>
                  </a:cubicBezTo>
                  <a:cubicBezTo>
                    <a:pt x="2638508" y="416118"/>
                    <a:pt x="2621280" y="421418"/>
                    <a:pt x="2576223" y="406841"/>
                  </a:cubicBezTo>
                  <a:cubicBezTo>
                    <a:pt x="2531166" y="392264"/>
                    <a:pt x="2452978" y="372385"/>
                    <a:pt x="2417197" y="351182"/>
                  </a:cubicBezTo>
                  <a:cubicBezTo>
                    <a:pt x="2381416" y="329979"/>
                    <a:pt x="2384066" y="291547"/>
                    <a:pt x="2361538" y="279620"/>
                  </a:cubicBezTo>
                  <a:cubicBezTo>
                    <a:pt x="2339010" y="267693"/>
                    <a:pt x="2309855" y="284921"/>
                    <a:pt x="2282025" y="279620"/>
                  </a:cubicBezTo>
                  <a:cubicBezTo>
                    <a:pt x="2254195" y="274319"/>
                    <a:pt x="2218414" y="258417"/>
                    <a:pt x="2194560" y="247815"/>
                  </a:cubicBezTo>
                  <a:cubicBezTo>
                    <a:pt x="2170706" y="237213"/>
                    <a:pt x="2164080" y="226612"/>
                    <a:pt x="2138901" y="216010"/>
                  </a:cubicBezTo>
                  <a:cubicBezTo>
                    <a:pt x="2113722" y="205408"/>
                    <a:pt x="2069989" y="192156"/>
                    <a:pt x="2043485" y="184205"/>
                  </a:cubicBezTo>
                  <a:cubicBezTo>
                    <a:pt x="2016981" y="176254"/>
                    <a:pt x="2009030" y="178904"/>
                    <a:pt x="1979875" y="168302"/>
                  </a:cubicBezTo>
                  <a:cubicBezTo>
                    <a:pt x="1950720" y="157700"/>
                    <a:pt x="1892411" y="128545"/>
                    <a:pt x="1868557" y="120594"/>
                  </a:cubicBezTo>
                  <a:cubicBezTo>
                    <a:pt x="1844703" y="112643"/>
                    <a:pt x="1852655" y="124570"/>
                    <a:pt x="1836752" y="120594"/>
                  </a:cubicBezTo>
                  <a:cubicBezTo>
                    <a:pt x="1820849" y="116618"/>
                    <a:pt x="1795670" y="108667"/>
                    <a:pt x="1773141" y="96740"/>
                  </a:cubicBezTo>
                  <a:cubicBezTo>
                    <a:pt x="1750612" y="84813"/>
                    <a:pt x="1733384" y="64935"/>
                    <a:pt x="1701579" y="49033"/>
                  </a:cubicBezTo>
                  <a:cubicBezTo>
                    <a:pt x="1669774" y="33131"/>
                    <a:pt x="1623392" y="2650"/>
                    <a:pt x="1582310" y="1325"/>
                  </a:cubicBezTo>
                  <a:cubicBezTo>
                    <a:pt x="1541228" y="0"/>
                    <a:pt x="1496171" y="26504"/>
                    <a:pt x="1455089" y="41081"/>
                  </a:cubicBezTo>
                  <a:cubicBezTo>
                    <a:pt x="1414007" y="55658"/>
                    <a:pt x="1335819" y="88789"/>
                    <a:pt x="1335819" y="88789"/>
                  </a:cubicBezTo>
                  <a:cubicBezTo>
                    <a:pt x="1281485" y="109992"/>
                    <a:pt x="1204622" y="135172"/>
                    <a:pt x="1129085" y="168302"/>
                  </a:cubicBezTo>
                  <a:cubicBezTo>
                    <a:pt x="1053548" y="201433"/>
                    <a:pt x="960783" y="253116"/>
                    <a:pt x="882595" y="287572"/>
                  </a:cubicBezTo>
                  <a:cubicBezTo>
                    <a:pt x="804407" y="322028"/>
                    <a:pt x="732845" y="343231"/>
                    <a:pt x="659958" y="375036"/>
                  </a:cubicBezTo>
                  <a:cubicBezTo>
                    <a:pt x="587071" y="406841"/>
                    <a:pt x="514184" y="439972"/>
                    <a:pt x="445273" y="478403"/>
                  </a:cubicBezTo>
                  <a:cubicBezTo>
                    <a:pt x="376362" y="516834"/>
                    <a:pt x="320703" y="576469"/>
                    <a:pt x="246491" y="605624"/>
                  </a:cubicBezTo>
                  <a:cubicBezTo>
                    <a:pt x="172279" y="634779"/>
                    <a:pt x="86139" y="644055"/>
                    <a:pt x="0" y="653332"/>
                  </a:cubicBezTo>
                </a:path>
              </a:pathLst>
            </a:custGeom>
            <a:noFill/>
            <a:ln w="28575" cap="flat" cmpd="sng" algn="ctr">
              <a:solidFill>
                <a:srgbClr val="66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7" name="Freeform 16"/>
            <p:cNvSpPr/>
            <p:nvPr/>
          </p:nvSpPr>
          <p:spPr bwMode="auto">
            <a:xfrm>
              <a:off x="4500438" y="3486648"/>
              <a:ext cx="1749287" cy="337929"/>
            </a:xfrm>
            <a:custGeom>
              <a:avLst/>
              <a:gdLst>
                <a:gd name="connsiteX0" fmla="*/ 0 w 1749287"/>
                <a:gd name="connsiteY0" fmla="*/ 314075 h 337929"/>
                <a:gd name="connsiteX1" fmla="*/ 143124 w 1749287"/>
                <a:gd name="connsiteY1" fmla="*/ 266368 h 337929"/>
                <a:gd name="connsiteX2" fmla="*/ 262393 w 1749287"/>
                <a:gd name="connsiteY2" fmla="*/ 242514 h 337929"/>
                <a:gd name="connsiteX3" fmla="*/ 326004 w 1749287"/>
                <a:gd name="connsiteY3" fmla="*/ 210709 h 337929"/>
                <a:gd name="connsiteX4" fmla="*/ 405517 w 1749287"/>
                <a:gd name="connsiteY4" fmla="*/ 202757 h 337929"/>
                <a:gd name="connsiteX5" fmla="*/ 524786 w 1749287"/>
                <a:gd name="connsiteY5" fmla="*/ 139147 h 337929"/>
                <a:gd name="connsiteX6" fmla="*/ 620202 w 1749287"/>
                <a:gd name="connsiteY6" fmla="*/ 99390 h 337929"/>
                <a:gd name="connsiteX7" fmla="*/ 723569 w 1749287"/>
                <a:gd name="connsiteY7" fmla="*/ 59634 h 337929"/>
                <a:gd name="connsiteX8" fmla="*/ 866692 w 1749287"/>
                <a:gd name="connsiteY8" fmla="*/ 19877 h 337929"/>
                <a:gd name="connsiteX9" fmla="*/ 954157 w 1749287"/>
                <a:gd name="connsiteY9" fmla="*/ 27829 h 337929"/>
                <a:gd name="connsiteX10" fmla="*/ 1017767 w 1749287"/>
                <a:gd name="connsiteY10" fmla="*/ 3975 h 337929"/>
                <a:gd name="connsiteX11" fmla="*/ 1105232 w 1749287"/>
                <a:gd name="connsiteY11" fmla="*/ 51682 h 337929"/>
                <a:gd name="connsiteX12" fmla="*/ 1248355 w 1749287"/>
                <a:gd name="connsiteY12" fmla="*/ 75536 h 337929"/>
                <a:gd name="connsiteX13" fmla="*/ 1367625 w 1749287"/>
                <a:gd name="connsiteY13" fmla="*/ 139147 h 337929"/>
                <a:gd name="connsiteX14" fmla="*/ 1550505 w 1749287"/>
                <a:gd name="connsiteY14" fmla="*/ 226611 h 337929"/>
                <a:gd name="connsiteX15" fmla="*/ 1749287 w 1749287"/>
                <a:gd name="connsiteY15" fmla="*/ 337929 h 33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49287" h="337929">
                  <a:moveTo>
                    <a:pt x="0" y="314075"/>
                  </a:moveTo>
                  <a:cubicBezTo>
                    <a:pt x="49696" y="296185"/>
                    <a:pt x="99392" y="278295"/>
                    <a:pt x="143124" y="266368"/>
                  </a:cubicBezTo>
                  <a:cubicBezTo>
                    <a:pt x="186856" y="254441"/>
                    <a:pt x="231913" y="251791"/>
                    <a:pt x="262393" y="242514"/>
                  </a:cubicBezTo>
                  <a:cubicBezTo>
                    <a:pt x="292873" y="233238"/>
                    <a:pt x="302150" y="217335"/>
                    <a:pt x="326004" y="210709"/>
                  </a:cubicBezTo>
                  <a:cubicBezTo>
                    <a:pt x="349858" y="204083"/>
                    <a:pt x="372387" y="214684"/>
                    <a:pt x="405517" y="202757"/>
                  </a:cubicBezTo>
                  <a:cubicBezTo>
                    <a:pt x="438647" y="190830"/>
                    <a:pt x="489005" y="156375"/>
                    <a:pt x="524786" y="139147"/>
                  </a:cubicBezTo>
                  <a:cubicBezTo>
                    <a:pt x="560567" y="121919"/>
                    <a:pt x="587072" y="112642"/>
                    <a:pt x="620202" y="99390"/>
                  </a:cubicBezTo>
                  <a:cubicBezTo>
                    <a:pt x="653333" y="86138"/>
                    <a:pt x="682487" y="72886"/>
                    <a:pt x="723569" y="59634"/>
                  </a:cubicBezTo>
                  <a:cubicBezTo>
                    <a:pt x="764651" y="46382"/>
                    <a:pt x="828261" y="25178"/>
                    <a:pt x="866692" y="19877"/>
                  </a:cubicBezTo>
                  <a:cubicBezTo>
                    <a:pt x="905123" y="14576"/>
                    <a:pt x="928978" y="30479"/>
                    <a:pt x="954157" y="27829"/>
                  </a:cubicBezTo>
                  <a:cubicBezTo>
                    <a:pt x="979336" y="25179"/>
                    <a:pt x="992588" y="0"/>
                    <a:pt x="1017767" y="3975"/>
                  </a:cubicBezTo>
                  <a:cubicBezTo>
                    <a:pt x="1042946" y="7950"/>
                    <a:pt x="1066801" y="39755"/>
                    <a:pt x="1105232" y="51682"/>
                  </a:cubicBezTo>
                  <a:cubicBezTo>
                    <a:pt x="1143663" y="63609"/>
                    <a:pt x="1204623" y="60959"/>
                    <a:pt x="1248355" y="75536"/>
                  </a:cubicBezTo>
                  <a:cubicBezTo>
                    <a:pt x="1292087" y="90114"/>
                    <a:pt x="1317267" y="113968"/>
                    <a:pt x="1367625" y="139147"/>
                  </a:cubicBezTo>
                  <a:cubicBezTo>
                    <a:pt x="1417983" y="164326"/>
                    <a:pt x="1486895" y="193481"/>
                    <a:pt x="1550505" y="226611"/>
                  </a:cubicBezTo>
                  <a:cubicBezTo>
                    <a:pt x="1614115" y="259741"/>
                    <a:pt x="1681701" y="298835"/>
                    <a:pt x="1749287" y="337929"/>
                  </a:cubicBezTo>
                </a:path>
              </a:pathLst>
            </a:custGeom>
            <a:noFill/>
            <a:ln w="28575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8" name="Freeform 17"/>
            <p:cNvSpPr/>
            <p:nvPr/>
          </p:nvSpPr>
          <p:spPr bwMode="auto">
            <a:xfrm>
              <a:off x="1277361" y="3695733"/>
              <a:ext cx="537722" cy="114267"/>
            </a:xfrm>
            <a:custGeom>
              <a:avLst/>
              <a:gdLst>
                <a:gd name="connsiteX0" fmla="*/ 795528 w 795528"/>
                <a:gd name="connsiteY0" fmla="*/ 276606 h 282702"/>
                <a:gd name="connsiteX1" fmla="*/ 708660 w 795528"/>
                <a:gd name="connsiteY1" fmla="*/ 272034 h 282702"/>
                <a:gd name="connsiteX2" fmla="*/ 658368 w 795528"/>
                <a:gd name="connsiteY2" fmla="*/ 258318 h 282702"/>
                <a:gd name="connsiteX3" fmla="*/ 562356 w 795528"/>
                <a:gd name="connsiteY3" fmla="*/ 276606 h 282702"/>
                <a:gd name="connsiteX4" fmla="*/ 416052 w 795528"/>
                <a:gd name="connsiteY4" fmla="*/ 221742 h 282702"/>
                <a:gd name="connsiteX5" fmla="*/ 292608 w 795528"/>
                <a:gd name="connsiteY5" fmla="*/ 176022 h 282702"/>
                <a:gd name="connsiteX6" fmla="*/ 256032 w 795528"/>
                <a:gd name="connsiteY6" fmla="*/ 139446 h 282702"/>
                <a:gd name="connsiteX7" fmla="*/ 192024 w 795528"/>
                <a:gd name="connsiteY7" fmla="*/ 84582 h 282702"/>
                <a:gd name="connsiteX8" fmla="*/ 91440 w 795528"/>
                <a:gd name="connsiteY8" fmla="*/ 48006 h 282702"/>
                <a:gd name="connsiteX9" fmla="*/ 41148 w 795528"/>
                <a:gd name="connsiteY9" fmla="*/ 6858 h 282702"/>
                <a:gd name="connsiteX10" fmla="*/ 0 w 795528"/>
                <a:gd name="connsiteY10" fmla="*/ 6858 h 28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95528" h="282702">
                  <a:moveTo>
                    <a:pt x="795528" y="276606"/>
                  </a:moveTo>
                  <a:cubicBezTo>
                    <a:pt x="763524" y="275844"/>
                    <a:pt x="731520" y="275082"/>
                    <a:pt x="708660" y="272034"/>
                  </a:cubicBezTo>
                  <a:cubicBezTo>
                    <a:pt x="685800" y="268986"/>
                    <a:pt x="682752" y="257556"/>
                    <a:pt x="658368" y="258318"/>
                  </a:cubicBezTo>
                  <a:cubicBezTo>
                    <a:pt x="633984" y="259080"/>
                    <a:pt x="602742" y="282702"/>
                    <a:pt x="562356" y="276606"/>
                  </a:cubicBezTo>
                  <a:cubicBezTo>
                    <a:pt x="521970" y="270510"/>
                    <a:pt x="416052" y="221742"/>
                    <a:pt x="416052" y="221742"/>
                  </a:cubicBezTo>
                  <a:cubicBezTo>
                    <a:pt x="371094" y="204978"/>
                    <a:pt x="319278" y="189738"/>
                    <a:pt x="292608" y="176022"/>
                  </a:cubicBezTo>
                  <a:cubicBezTo>
                    <a:pt x="265938" y="162306"/>
                    <a:pt x="272796" y="154686"/>
                    <a:pt x="256032" y="139446"/>
                  </a:cubicBezTo>
                  <a:cubicBezTo>
                    <a:pt x="239268" y="124206"/>
                    <a:pt x="219456" y="99822"/>
                    <a:pt x="192024" y="84582"/>
                  </a:cubicBezTo>
                  <a:cubicBezTo>
                    <a:pt x="164592" y="69342"/>
                    <a:pt x="116586" y="60960"/>
                    <a:pt x="91440" y="48006"/>
                  </a:cubicBezTo>
                  <a:cubicBezTo>
                    <a:pt x="66294" y="35052"/>
                    <a:pt x="56388" y="13716"/>
                    <a:pt x="41148" y="6858"/>
                  </a:cubicBezTo>
                  <a:cubicBezTo>
                    <a:pt x="25908" y="0"/>
                    <a:pt x="0" y="6858"/>
                    <a:pt x="0" y="6858"/>
                  </a:cubicBezTo>
                </a:path>
              </a:pathLst>
            </a:custGeom>
            <a:noFill/>
            <a:ln w="28575" cap="flat" cmpd="sng" algn="ctr">
              <a:solidFill>
                <a:srgbClr val="66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7791524" y="4748916"/>
            <a:ext cx="110639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Time 1100 ms</a:t>
            </a:r>
          </a:p>
          <a:p>
            <a:pPr algn="ctr"/>
            <a:r>
              <a:rPr lang="en-US" sz="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Amp + Coherency</a:t>
            </a:r>
            <a:endParaRPr lang="en-US" sz="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4" name="Rectangle 9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2320" tIns="46892" rIns="92320" bIns="46892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 smtClean="0">
                <a:ea typeface="ＭＳ Ｐゴシック" charset="-128"/>
              </a:rPr>
              <a:t>Introduction</a:t>
            </a:r>
            <a:endParaRPr lang="en-US" dirty="0">
              <a:ea typeface="ＭＳ Ｐゴシック" charset="-128"/>
            </a:endParaRPr>
          </a:p>
        </p:txBody>
      </p:sp>
      <p:sp>
        <p:nvSpPr>
          <p:cNvPr id="4" name="Rectangle 3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5"/>
          <p:cNvSpPr>
            <a:spLocks noChangeArrowheads="1"/>
          </p:cNvSpPr>
          <p:nvPr/>
        </p:nvSpPr>
        <p:spPr bwMode="auto">
          <a:xfrm>
            <a:off x="171450" y="4044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41435" y="1166649"/>
            <a:ext cx="8150772" cy="4627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eaLnBrk="1" hangingPunct="1">
              <a:spcBef>
                <a:spcPct val="55000"/>
              </a:spcBef>
            </a:pPr>
            <a:r>
              <a:rPr lang="en-US" altLang="en-US" sz="2200" dirty="0" smtClean="0">
                <a:latin typeface="Verdana" pitchFamily="34" charset="0"/>
              </a:rPr>
              <a:t>In Exercise 19, you started a structural interpretation of the 3D seismic data. </a:t>
            </a:r>
            <a:r>
              <a:rPr lang="en-US" altLang="en-US" sz="2200" dirty="0" smtClean="0">
                <a:latin typeface="Verdana" pitchFamily="34" charset="0"/>
              </a:rPr>
              <a:t>Now </a:t>
            </a:r>
            <a:r>
              <a:rPr lang="en-US" altLang="en-US" sz="2200" dirty="0" smtClean="0">
                <a:latin typeface="Verdana" pitchFamily="34" charset="0"/>
              </a:rPr>
              <a:t>you are to map the top and base of the main reservoir. </a:t>
            </a:r>
            <a:r>
              <a:rPr lang="en-US" altLang="en-US" sz="2200" dirty="0" smtClean="0">
                <a:latin typeface="Verdana" pitchFamily="34" charset="0"/>
              </a:rPr>
              <a:t>For </a:t>
            </a:r>
            <a:r>
              <a:rPr lang="en-US" altLang="en-US" sz="2200" dirty="0" smtClean="0">
                <a:latin typeface="Verdana" pitchFamily="34" charset="0"/>
              </a:rPr>
              <a:t>now, we will use the TOL horizon as the top of the reservoir. </a:t>
            </a:r>
            <a:r>
              <a:rPr lang="en-US" altLang="en-US" sz="2200" dirty="0" smtClean="0">
                <a:latin typeface="Verdana" pitchFamily="34" charset="0"/>
              </a:rPr>
              <a:t>The </a:t>
            </a:r>
            <a:r>
              <a:rPr lang="en-US" altLang="en-US" sz="2200" dirty="0" smtClean="0">
                <a:latin typeface="Verdana" pitchFamily="34" charset="0"/>
              </a:rPr>
              <a:t>base reservoir horizon has been marked on </a:t>
            </a:r>
            <a:r>
              <a:rPr lang="en-US" altLang="en-US" sz="2200" dirty="0" smtClean="0">
                <a:latin typeface="Verdana" pitchFamily="34" charset="0"/>
              </a:rPr>
              <a:t>several </a:t>
            </a:r>
            <a:r>
              <a:rPr lang="en-US" altLang="en-US" sz="2200" dirty="0" smtClean="0">
                <a:latin typeface="Verdana" pitchFamily="34" charset="0"/>
              </a:rPr>
              <a:t>of the 3D lines given to you in Exercise 19.</a:t>
            </a:r>
          </a:p>
          <a:p>
            <a:pPr marL="342900" indent="-342900" eaLnBrk="1" hangingPunct="1">
              <a:spcBef>
                <a:spcPct val="55000"/>
              </a:spcBef>
            </a:pPr>
            <a:r>
              <a:rPr lang="en-US" altLang="en-US" sz="1200" dirty="0" smtClean="0">
                <a:latin typeface="Verdana" pitchFamily="34" charset="0"/>
              </a:rPr>
              <a:t> </a:t>
            </a:r>
          </a:p>
          <a:p>
            <a:pPr marL="342900" indent="-342900" eaLnBrk="1" hangingPunct="1">
              <a:spcBef>
                <a:spcPct val="55000"/>
              </a:spcBef>
            </a:pPr>
            <a:r>
              <a:rPr lang="en-US" altLang="en-US" sz="2200" dirty="0" smtClean="0">
                <a:latin typeface="Verdana" pitchFamily="34" charset="0"/>
              </a:rPr>
              <a:t>The top and base horizons have also been marked on the 1100 ms time slice. </a:t>
            </a:r>
            <a:r>
              <a:rPr lang="en-US" altLang="en-US" sz="2200" dirty="0" smtClean="0">
                <a:latin typeface="Verdana" pitchFamily="34" charset="0"/>
              </a:rPr>
              <a:t>Your </a:t>
            </a:r>
            <a:r>
              <a:rPr lang="en-US" altLang="en-US" sz="2200" dirty="0" smtClean="0">
                <a:latin typeface="Verdana" pitchFamily="34" charset="0"/>
              </a:rPr>
              <a:t>task is to complete the mapping of both horizons and then generate two </a:t>
            </a:r>
            <a:r>
              <a:rPr lang="en-US" altLang="en-US" sz="2200" dirty="0" smtClean="0">
                <a:latin typeface="Verdana" pitchFamily="34" charset="0"/>
              </a:rPr>
              <a:t>(2) time </a:t>
            </a:r>
            <a:r>
              <a:rPr lang="en-US" altLang="en-US" sz="2200" dirty="0" smtClean="0">
                <a:latin typeface="Verdana" pitchFamily="34" charset="0"/>
              </a:rPr>
              <a:t>structure maps. </a:t>
            </a:r>
            <a:r>
              <a:rPr lang="en-US" altLang="en-US" sz="2200" dirty="0" smtClean="0">
                <a:latin typeface="Verdana" pitchFamily="34" charset="0"/>
              </a:rPr>
              <a:t>These </a:t>
            </a:r>
            <a:r>
              <a:rPr lang="en-US" altLang="en-US" sz="2200" dirty="0" smtClean="0">
                <a:latin typeface="Verdana" pitchFamily="34" charset="0"/>
              </a:rPr>
              <a:t>horizons will be used in Exercise 22 to get the thickness of the reservoir (in TWT thickness).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0979539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Two Approaches</a:t>
            </a:r>
          </a:p>
        </p:txBody>
      </p:sp>
      <p:sp>
        <p:nvSpPr>
          <p:cNvPr id="9220" name="Slide Number Placeholder 4"/>
          <p:cNvSpPr txBox="1">
            <a:spLocks/>
          </p:cNvSpPr>
          <p:nvPr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1" hangingPunct="1"/>
            <a:fld id="{408744D9-C7AA-4B23-8A6A-5130863BF053}" type="slidenum">
              <a:rPr lang="en-US" altLang="en-US" sz="1100">
                <a:solidFill>
                  <a:srgbClr val="66FF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pPr algn="r" eaLnBrk="1" hangingPunct="1"/>
              <a:t>3</a:t>
            </a:fld>
            <a:endParaRPr lang="en-US" altLang="en-US" sz="1100" dirty="0">
              <a:solidFill>
                <a:srgbClr val="66FFFF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953000" y="2286000"/>
            <a:ext cx="3848100" cy="2123658"/>
          </a:xfrm>
          <a:prstGeom prst="rect">
            <a:avLst/>
          </a:prstGeom>
          <a:solidFill>
            <a:srgbClr val="CCFF99"/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  <a:tabLst>
                <a:tab pos="628650" algn="l"/>
              </a:tabLst>
            </a:pPr>
            <a:r>
              <a:rPr lang="en-US" sz="2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Map the Top and Base 	simultaneously</a:t>
            </a:r>
          </a:p>
          <a:p>
            <a:pPr marL="342900" indent="-342900">
              <a:buFont typeface="+mj-lt"/>
              <a:buAutoNum type="arabicPeriod"/>
              <a:tabLst>
                <a:tab pos="628650" algn="l"/>
              </a:tabLst>
            </a:pPr>
            <a:r>
              <a:rPr lang="en-US" sz="2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Read/post the Top TWT</a:t>
            </a:r>
          </a:p>
          <a:p>
            <a:pPr marL="342900" indent="-342900">
              <a:buFont typeface="+mj-lt"/>
              <a:buAutoNum type="arabicPeriod"/>
              <a:tabLst>
                <a:tab pos="628650" algn="l"/>
              </a:tabLst>
            </a:pPr>
            <a:r>
              <a:rPr lang="en-US" sz="2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Contour the Top TWT</a:t>
            </a:r>
          </a:p>
          <a:p>
            <a:pPr marL="342900" indent="-342900">
              <a:buFont typeface="+mj-lt"/>
              <a:buAutoNum type="arabicPeriod"/>
              <a:tabLst>
                <a:tab pos="628650" algn="l"/>
              </a:tabLst>
            </a:pPr>
            <a:r>
              <a:rPr lang="en-US" sz="2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Read/post the Base TWT</a:t>
            </a:r>
          </a:p>
          <a:p>
            <a:pPr marL="342900" indent="-342900">
              <a:buFont typeface="+mj-lt"/>
              <a:buAutoNum type="arabicPeriod"/>
              <a:tabLst>
                <a:tab pos="628650" algn="l"/>
              </a:tabLst>
            </a:pPr>
            <a:r>
              <a:rPr lang="en-US" sz="2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Contour the Base TWT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462398" y="1443335"/>
            <a:ext cx="175080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 w="50800">
                  <a:solidFill>
                    <a:srgbClr val="C00000"/>
                  </a:solidFill>
                </a:ln>
                <a:solidFill>
                  <a:srgbClr val="FFC000"/>
                </a:solidFill>
                <a:effectLst/>
                <a:latin typeface="Comic Sans MS" pitchFamily="66" charset="0"/>
              </a:rPr>
              <a:t>Plan A</a:t>
            </a:r>
            <a:endParaRPr lang="en-US" sz="4000" b="1" cap="none" spc="0" dirty="0">
              <a:ln w="50800">
                <a:solidFill>
                  <a:srgbClr val="C00000"/>
                </a:solidFill>
              </a:ln>
              <a:solidFill>
                <a:srgbClr val="FFC000"/>
              </a:solidFill>
              <a:effectLst/>
              <a:latin typeface="Comic Sans MS" pitchFamily="66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001650" y="1443335"/>
            <a:ext cx="175080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 w="50800">
                  <a:solidFill>
                    <a:srgbClr val="C00000"/>
                  </a:solidFill>
                </a:ln>
                <a:solidFill>
                  <a:srgbClr val="FFC000"/>
                </a:solidFill>
                <a:effectLst/>
                <a:latin typeface="Comic Sans MS" pitchFamily="66" charset="0"/>
              </a:rPr>
              <a:t>Plan B</a:t>
            </a:r>
            <a:endParaRPr lang="en-US" sz="4000" b="1" cap="none" spc="0" dirty="0">
              <a:ln w="50800">
                <a:solidFill>
                  <a:srgbClr val="C00000"/>
                </a:solidFill>
              </a:ln>
              <a:solidFill>
                <a:srgbClr val="FFC000"/>
              </a:solidFill>
              <a:effectLst/>
              <a:latin typeface="Comic Sans MS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691442" y="4533900"/>
            <a:ext cx="209704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latin typeface="Comic Sans MS" pitchFamily="66" charset="0"/>
              </a:rPr>
              <a:t>More Time </a:t>
            </a:r>
          </a:p>
          <a:p>
            <a:pPr algn="ctr"/>
            <a:r>
              <a:rPr lang="en-US" sz="2800" dirty="0" smtClean="0">
                <a:latin typeface="Comic Sans MS" pitchFamily="66" charset="0"/>
              </a:rPr>
              <a:t>Efficient</a:t>
            </a:r>
            <a:endParaRPr lang="en-US" sz="2800" dirty="0">
              <a:latin typeface="Comic Sans MS" pitchFamily="66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486954" y="2286000"/>
            <a:ext cx="3894546" cy="2123658"/>
            <a:chOff x="486954" y="2286000"/>
            <a:chExt cx="3894546" cy="2123658"/>
          </a:xfrm>
        </p:grpSpPr>
        <p:sp>
          <p:nvSpPr>
            <p:cNvPr id="16" name="TextBox 15"/>
            <p:cNvSpPr txBox="1"/>
            <p:nvPr/>
          </p:nvSpPr>
          <p:spPr>
            <a:xfrm>
              <a:off x="486954" y="2286000"/>
              <a:ext cx="3894546" cy="2123658"/>
            </a:xfrm>
            <a:prstGeom prst="rect">
              <a:avLst/>
            </a:prstGeom>
            <a:solidFill>
              <a:srgbClr val="FFFF99"/>
            </a:solidFill>
          </p:spPr>
          <p:txBody>
            <a:bodyPr wrap="square" rtlCol="0">
              <a:spAutoFit/>
            </a:bodyPr>
            <a:lstStyle/>
            <a:p>
              <a:pPr marL="342900" indent="-342900">
                <a:buFont typeface="+mj-lt"/>
                <a:buAutoNum type="arabicPeriod"/>
              </a:pPr>
              <a:r>
                <a:rPr lang="en-US" sz="22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Map the Top completely</a:t>
              </a:r>
            </a:p>
            <a:p>
              <a:pPr marL="342900" indent="-342900">
                <a:buFont typeface="+mj-lt"/>
                <a:buAutoNum type="arabicPeriod"/>
              </a:pPr>
              <a:r>
                <a:rPr lang="en-US" sz="22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Map the Base completely</a:t>
              </a:r>
            </a:p>
            <a:p>
              <a:pPr marL="457200" indent="-457200">
                <a:buFont typeface="+mj-lt"/>
                <a:buAutoNum type="arabicPeriod" startAt="2"/>
              </a:pPr>
              <a:r>
                <a:rPr lang="en-US" sz="22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 Read/post the Top TWT</a:t>
              </a:r>
            </a:p>
            <a:p>
              <a:pPr marL="457200" indent="-457200">
                <a:buFont typeface="+mj-lt"/>
                <a:buAutoNum type="arabicPeriod" startAt="2"/>
              </a:pPr>
              <a:r>
                <a:rPr lang="en-US" sz="22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 Contour the Top TWT</a:t>
              </a:r>
            </a:p>
            <a:p>
              <a:pPr marL="457200" indent="-457200">
                <a:buFont typeface="+mj-lt"/>
                <a:buAutoNum type="arabicPeriod" startAt="2"/>
              </a:pPr>
              <a:r>
                <a:rPr lang="en-US" sz="22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 Read/post the Base TWT</a:t>
              </a:r>
            </a:p>
            <a:p>
              <a:pPr marL="457200" indent="-457200">
                <a:buFont typeface="+mj-lt"/>
                <a:buAutoNum type="arabicPeriod" startAt="2"/>
              </a:pPr>
              <a:r>
                <a:rPr lang="en-US" sz="22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 Contour the Base TWT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86954" y="2286000"/>
              <a:ext cx="3868816" cy="769441"/>
            </a:xfrm>
            <a:prstGeom prst="rect">
              <a:avLst/>
            </a:prstGeom>
            <a:solidFill>
              <a:srgbClr val="FFFF99"/>
            </a:solidFill>
          </p:spPr>
          <p:txBody>
            <a:bodyPr wrap="none" rtlCol="0">
              <a:spAutoFit/>
            </a:bodyPr>
            <a:lstStyle/>
            <a:p>
              <a:pPr marL="342900" indent="-342900"/>
              <a:r>
                <a:rPr lang="en-US" sz="22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1a.  Map the Top completely</a:t>
              </a:r>
            </a:p>
            <a:p>
              <a:pPr marL="342900" indent="-342900"/>
              <a:r>
                <a:rPr lang="en-US" sz="22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1b.  Map the Base completely</a:t>
              </a: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 Tie – Inline 1600 to Crossline 2800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29429" t="26562" r="33675" b="16146"/>
          <a:stretch>
            <a:fillRect/>
          </a:stretch>
        </p:blipFill>
        <p:spPr bwMode="auto">
          <a:xfrm>
            <a:off x="419100" y="1181100"/>
            <a:ext cx="5760713" cy="5029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4" cstate="print"/>
          <a:srcRect l="44444" t="28125" r="17204" b="18490"/>
          <a:stretch>
            <a:fillRect/>
          </a:stretch>
        </p:blipFill>
        <p:spPr bwMode="auto">
          <a:xfrm>
            <a:off x="2476002" y="1206088"/>
            <a:ext cx="5988034" cy="468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5"/>
          <p:cNvPicPr>
            <a:picLocks noChangeAspect="1" noChangeArrowheads="1"/>
          </p:cNvPicPr>
          <p:nvPr/>
        </p:nvPicPr>
        <p:blipFill>
          <a:blip r:embed="rId5" cstate="print"/>
          <a:srcRect l="44379" t="29167" r="17130" b="18489"/>
          <a:stretch>
            <a:fillRect/>
          </a:stretch>
        </p:blipFill>
        <p:spPr bwMode="auto">
          <a:xfrm>
            <a:off x="2454173" y="1301608"/>
            <a:ext cx="6009729" cy="4594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893897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 Tie – Slice 1100 to Crossline 3400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575656" y="1463040"/>
            <a:ext cx="7813964" cy="4887884"/>
            <a:chOff x="598516" y="1463040"/>
            <a:chExt cx="7813964" cy="4887884"/>
          </a:xfrm>
        </p:grpSpPr>
        <p:sp>
          <p:nvSpPr>
            <p:cNvPr id="24" name="Rectangle 23"/>
            <p:cNvSpPr/>
            <p:nvPr/>
          </p:nvSpPr>
          <p:spPr bwMode="auto">
            <a:xfrm>
              <a:off x="598516" y="1463040"/>
              <a:ext cx="7813964" cy="488788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 l="18784" t="25682" r="27677" b="15682"/>
            <a:stretch>
              <a:fillRect/>
            </a:stretch>
          </p:blipFill>
          <p:spPr bwMode="auto">
            <a:xfrm>
              <a:off x="665018" y="1579418"/>
              <a:ext cx="7662644" cy="4718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" name="Rectangle 24"/>
            <p:cNvSpPr/>
            <p:nvPr/>
          </p:nvSpPr>
          <p:spPr bwMode="auto">
            <a:xfrm>
              <a:off x="7631084" y="1496291"/>
              <a:ext cx="731520" cy="216131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4" cstate="print"/>
          <a:srcRect l="17633" t="28864" r="26655" b="50416"/>
          <a:stretch>
            <a:fillRect/>
          </a:stretch>
        </p:blipFill>
        <p:spPr bwMode="auto">
          <a:xfrm>
            <a:off x="551019" y="2156559"/>
            <a:ext cx="7973649" cy="1667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Freeform 27"/>
          <p:cNvSpPr/>
          <p:nvPr/>
        </p:nvSpPr>
        <p:spPr bwMode="auto">
          <a:xfrm>
            <a:off x="3689405" y="3155343"/>
            <a:ext cx="3085106" cy="653332"/>
          </a:xfrm>
          <a:custGeom>
            <a:avLst/>
            <a:gdLst>
              <a:gd name="connsiteX0" fmla="*/ 3085106 w 3085106"/>
              <a:gd name="connsiteY0" fmla="*/ 645380 h 653332"/>
              <a:gd name="connsiteX1" fmla="*/ 2870421 w 3085106"/>
              <a:gd name="connsiteY1" fmla="*/ 542014 h 653332"/>
              <a:gd name="connsiteX2" fmla="*/ 2687541 w 3085106"/>
              <a:gd name="connsiteY2" fmla="*/ 438647 h 653332"/>
              <a:gd name="connsiteX3" fmla="*/ 2576223 w 3085106"/>
              <a:gd name="connsiteY3" fmla="*/ 406841 h 653332"/>
              <a:gd name="connsiteX4" fmla="*/ 2417197 w 3085106"/>
              <a:gd name="connsiteY4" fmla="*/ 351182 h 653332"/>
              <a:gd name="connsiteX5" fmla="*/ 2361538 w 3085106"/>
              <a:gd name="connsiteY5" fmla="*/ 279620 h 653332"/>
              <a:gd name="connsiteX6" fmla="*/ 2282025 w 3085106"/>
              <a:gd name="connsiteY6" fmla="*/ 279620 h 653332"/>
              <a:gd name="connsiteX7" fmla="*/ 2194560 w 3085106"/>
              <a:gd name="connsiteY7" fmla="*/ 247815 h 653332"/>
              <a:gd name="connsiteX8" fmla="*/ 2138901 w 3085106"/>
              <a:gd name="connsiteY8" fmla="*/ 216010 h 653332"/>
              <a:gd name="connsiteX9" fmla="*/ 2043485 w 3085106"/>
              <a:gd name="connsiteY9" fmla="*/ 184205 h 653332"/>
              <a:gd name="connsiteX10" fmla="*/ 1979875 w 3085106"/>
              <a:gd name="connsiteY10" fmla="*/ 168302 h 653332"/>
              <a:gd name="connsiteX11" fmla="*/ 1868557 w 3085106"/>
              <a:gd name="connsiteY11" fmla="*/ 120594 h 653332"/>
              <a:gd name="connsiteX12" fmla="*/ 1836752 w 3085106"/>
              <a:gd name="connsiteY12" fmla="*/ 120594 h 653332"/>
              <a:gd name="connsiteX13" fmla="*/ 1773141 w 3085106"/>
              <a:gd name="connsiteY13" fmla="*/ 96740 h 653332"/>
              <a:gd name="connsiteX14" fmla="*/ 1701579 w 3085106"/>
              <a:gd name="connsiteY14" fmla="*/ 49033 h 653332"/>
              <a:gd name="connsiteX15" fmla="*/ 1582310 w 3085106"/>
              <a:gd name="connsiteY15" fmla="*/ 1325 h 653332"/>
              <a:gd name="connsiteX16" fmla="*/ 1455089 w 3085106"/>
              <a:gd name="connsiteY16" fmla="*/ 41081 h 653332"/>
              <a:gd name="connsiteX17" fmla="*/ 1335819 w 3085106"/>
              <a:gd name="connsiteY17" fmla="*/ 88789 h 653332"/>
              <a:gd name="connsiteX18" fmla="*/ 1129085 w 3085106"/>
              <a:gd name="connsiteY18" fmla="*/ 168302 h 653332"/>
              <a:gd name="connsiteX19" fmla="*/ 882595 w 3085106"/>
              <a:gd name="connsiteY19" fmla="*/ 287572 h 653332"/>
              <a:gd name="connsiteX20" fmla="*/ 659958 w 3085106"/>
              <a:gd name="connsiteY20" fmla="*/ 375036 h 653332"/>
              <a:gd name="connsiteX21" fmla="*/ 445273 w 3085106"/>
              <a:gd name="connsiteY21" fmla="*/ 478403 h 653332"/>
              <a:gd name="connsiteX22" fmla="*/ 246491 w 3085106"/>
              <a:gd name="connsiteY22" fmla="*/ 605624 h 653332"/>
              <a:gd name="connsiteX23" fmla="*/ 0 w 3085106"/>
              <a:gd name="connsiteY23" fmla="*/ 653332 h 653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085106" h="653332">
                <a:moveTo>
                  <a:pt x="3085106" y="645380"/>
                </a:moveTo>
                <a:cubicBezTo>
                  <a:pt x="3010894" y="610924"/>
                  <a:pt x="2936682" y="576469"/>
                  <a:pt x="2870421" y="542014"/>
                </a:cubicBezTo>
                <a:cubicBezTo>
                  <a:pt x="2804160" y="507559"/>
                  <a:pt x="2736574" y="461176"/>
                  <a:pt x="2687541" y="438647"/>
                </a:cubicBezTo>
                <a:cubicBezTo>
                  <a:pt x="2638508" y="416118"/>
                  <a:pt x="2621280" y="421418"/>
                  <a:pt x="2576223" y="406841"/>
                </a:cubicBezTo>
                <a:cubicBezTo>
                  <a:pt x="2531166" y="392264"/>
                  <a:pt x="2452978" y="372385"/>
                  <a:pt x="2417197" y="351182"/>
                </a:cubicBezTo>
                <a:cubicBezTo>
                  <a:pt x="2381416" y="329979"/>
                  <a:pt x="2384066" y="291547"/>
                  <a:pt x="2361538" y="279620"/>
                </a:cubicBezTo>
                <a:cubicBezTo>
                  <a:pt x="2339010" y="267693"/>
                  <a:pt x="2309855" y="284921"/>
                  <a:pt x="2282025" y="279620"/>
                </a:cubicBezTo>
                <a:cubicBezTo>
                  <a:pt x="2254195" y="274319"/>
                  <a:pt x="2218414" y="258417"/>
                  <a:pt x="2194560" y="247815"/>
                </a:cubicBezTo>
                <a:cubicBezTo>
                  <a:pt x="2170706" y="237213"/>
                  <a:pt x="2164080" y="226612"/>
                  <a:pt x="2138901" y="216010"/>
                </a:cubicBezTo>
                <a:cubicBezTo>
                  <a:pt x="2113722" y="205408"/>
                  <a:pt x="2069989" y="192156"/>
                  <a:pt x="2043485" y="184205"/>
                </a:cubicBezTo>
                <a:cubicBezTo>
                  <a:pt x="2016981" y="176254"/>
                  <a:pt x="2009030" y="178904"/>
                  <a:pt x="1979875" y="168302"/>
                </a:cubicBezTo>
                <a:cubicBezTo>
                  <a:pt x="1950720" y="157700"/>
                  <a:pt x="1892411" y="128545"/>
                  <a:pt x="1868557" y="120594"/>
                </a:cubicBezTo>
                <a:cubicBezTo>
                  <a:pt x="1844703" y="112643"/>
                  <a:pt x="1852655" y="124570"/>
                  <a:pt x="1836752" y="120594"/>
                </a:cubicBezTo>
                <a:cubicBezTo>
                  <a:pt x="1820849" y="116618"/>
                  <a:pt x="1795670" y="108667"/>
                  <a:pt x="1773141" y="96740"/>
                </a:cubicBezTo>
                <a:cubicBezTo>
                  <a:pt x="1750612" y="84813"/>
                  <a:pt x="1733384" y="64935"/>
                  <a:pt x="1701579" y="49033"/>
                </a:cubicBezTo>
                <a:cubicBezTo>
                  <a:pt x="1669774" y="33131"/>
                  <a:pt x="1623392" y="2650"/>
                  <a:pt x="1582310" y="1325"/>
                </a:cubicBezTo>
                <a:cubicBezTo>
                  <a:pt x="1541228" y="0"/>
                  <a:pt x="1496171" y="26504"/>
                  <a:pt x="1455089" y="41081"/>
                </a:cubicBezTo>
                <a:cubicBezTo>
                  <a:pt x="1414007" y="55658"/>
                  <a:pt x="1335819" y="88789"/>
                  <a:pt x="1335819" y="88789"/>
                </a:cubicBezTo>
                <a:cubicBezTo>
                  <a:pt x="1281485" y="109992"/>
                  <a:pt x="1204622" y="135172"/>
                  <a:pt x="1129085" y="168302"/>
                </a:cubicBezTo>
                <a:cubicBezTo>
                  <a:pt x="1053548" y="201433"/>
                  <a:pt x="960783" y="253116"/>
                  <a:pt x="882595" y="287572"/>
                </a:cubicBezTo>
                <a:cubicBezTo>
                  <a:pt x="804407" y="322028"/>
                  <a:pt x="732845" y="343231"/>
                  <a:pt x="659958" y="375036"/>
                </a:cubicBezTo>
                <a:cubicBezTo>
                  <a:pt x="587071" y="406841"/>
                  <a:pt x="514184" y="439972"/>
                  <a:pt x="445273" y="478403"/>
                </a:cubicBezTo>
                <a:cubicBezTo>
                  <a:pt x="376362" y="516834"/>
                  <a:pt x="320703" y="576469"/>
                  <a:pt x="246491" y="605624"/>
                </a:cubicBezTo>
                <a:cubicBezTo>
                  <a:pt x="172279" y="634779"/>
                  <a:pt x="86139" y="644055"/>
                  <a:pt x="0" y="653332"/>
                </a:cubicBezTo>
              </a:path>
            </a:pathLst>
          </a:custGeom>
          <a:noFill/>
          <a:ln w="28575" cap="flat" cmpd="sng" algn="ctr">
            <a:solidFill>
              <a:srgbClr val="66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9" name="Freeform 28"/>
          <p:cNvSpPr/>
          <p:nvPr/>
        </p:nvSpPr>
        <p:spPr bwMode="auto">
          <a:xfrm>
            <a:off x="4500438" y="3486648"/>
            <a:ext cx="1749287" cy="337929"/>
          </a:xfrm>
          <a:custGeom>
            <a:avLst/>
            <a:gdLst>
              <a:gd name="connsiteX0" fmla="*/ 0 w 1749287"/>
              <a:gd name="connsiteY0" fmla="*/ 314075 h 337929"/>
              <a:gd name="connsiteX1" fmla="*/ 143124 w 1749287"/>
              <a:gd name="connsiteY1" fmla="*/ 266368 h 337929"/>
              <a:gd name="connsiteX2" fmla="*/ 262393 w 1749287"/>
              <a:gd name="connsiteY2" fmla="*/ 242514 h 337929"/>
              <a:gd name="connsiteX3" fmla="*/ 326004 w 1749287"/>
              <a:gd name="connsiteY3" fmla="*/ 210709 h 337929"/>
              <a:gd name="connsiteX4" fmla="*/ 405517 w 1749287"/>
              <a:gd name="connsiteY4" fmla="*/ 202757 h 337929"/>
              <a:gd name="connsiteX5" fmla="*/ 524786 w 1749287"/>
              <a:gd name="connsiteY5" fmla="*/ 139147 h 337929"/>
              <a:gd name="connsiteX6" fmla="*/ 620202 w 1749287"/>
              <a:gd name="connsiteY6" fmla="*/ 99390 h 337929"/>
              <a:gd name="connsiteX7" fmla="*/ 723569 w 1749287"/>
              <a:gd name="connsiteY7" fmla="*/ 59634 h 337929"/>
              <a:gd name="connsiteX8" fmla="*/ 866692 w 1749287"/>
              <a:gd name="connsiteY8" fmla="*/ 19877 h 337929"/>
              <a:gd name="connsiteX9" fmla="*/ 954157 w 1749287"/>
              <a:gd name="connsiteY9" fmla="*/ 27829 h 337929"/>
              <a:gd name="connsiteX10" fmla="*/ 1017767 w 1749287"/>
              <a:gd name="connsiteY10" fmla="*/ 3975 h 337929"/>
              <a:gd name="connsiteX11" fmla="*/ 1105232 w 1749287"/>
              <a:gd name="connsiteY11" fmla="*/ 51682 h 337929"/>
              <a:gd name="connsiteX12" fmla="*/ 1248355 w 1749287"/>
              <a:gd name="connsiteY12" fmla="*/ 75536 h 337929"/>
              <a:gd name="connsiteX13" fmla="*/ 1367625 w 1749287"/>
              <a:gd name="connsiteY13" fmla="*/ 139147 h 337929"/>
              <a:gd name="connsiteX14" fmla="*/ 1550505 w 1749287"/>
              <a:gd name="connsiteY14" fmla="*/ 226611 h 337929"/>
              <a:gd name="connsiteX15" fmla="*/ 1749287 w 1749287"/>
              <a:gd name="connsiteY15" fmla="*/ 337929 h 337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749287" h="337929">
                <a:moveTo>
                  <a:pt x="0" y="314075"/>
                </a:moveTo>
                <a:cubicBezTo>
                  <a:pt x="49696" y="296185"/>
                  <a:pt x="99392" y="278295"/>
                  <a:pt x="143124" y="266368"/>
                </a:cubicBezTo>
                <a:cubicBezTo>
                  <a:pt x="186856" y="254441"/>
                  <a:pt x="231913" y="251791"/>
                  <a:pt x="262393" y="242514"/>
                </a:cubicBezTo>
                <a:cubicBezTo>
                  <a:pt x="292873" y="233238"/>
                  <a:pt x="302150" y="217335"/>
                  <a:pt x="326004" y="210709"/>
                </a:cubicBezTo>
                <a:cubicBezTo>
                  <a:pt x="349858" y="204083"/>
                  <a:pt x="372387" y="214684"/>
                  <a:pt x="405517" y="202757"/>
                </a:cubicBezTo>
                <a:cubicBezTo>
                  <a:pt x="438647" y="190830"/>
                  <a:pt x="489005" y="156375"/>
                  <a:pt x="524786" y="139147"/>
                </a:cubicBezTo>
                <a:cubicBezTo>
                  <a:pt x="560567" y="121919"/>
                  <a:pt x="587072" y="112642"/>
                  <a:pt x="620202" y="99390"/>
                </a:cubicBezTo>
                <a:cubicBezTo>
                  <a:pt x="653333" y="86138"/>
                  <a:pt x="682487" y="72886"/>
                  <a:pt x="723569" y="59634"/>
                </a:cubicBezTo>
                <a:cubicBezTo>
                  <a:pt x="764651" y="46382"/>
                  <a:pt x="828261" y="25178"/>
                  <a:pt x="866692" y="19877"/>
                </a:cubicBezTo>
                <a:cubicBezTo>
                  <a:pt x="905123" y="14576"/>
                  <a:pt x="928978" y="30479"/>
                  <a:pt x="954157" y="27829"/>
                </a:cubicBezTo>
                <a:cubicBezTo>
                  <a:pt x="979336" y="25179"/>
                  <a:pt x="992588" y="0"/>
                  <a:pt x="1017767" y="3975"/>
                </a:cubicBezTo>
                <a:cubicBezTo>
                  <a:pt x="1042946" y="7950"/>
                  <a:pt x="1066801" y="39755"/>
                  <a:pt x="1105232" y="51682"/>
                </a:cubicBezTo>
                <a:cubicBezTo>
                  <a:pt x="1143663" y="63609"/>
                  <a:pt x="1204623" y="60959"/>
                  <a:pt x="1248355" y="75536"/>
                </a:cubicBezTo>
                <a:cubicBezTo>
                  <a:pt x="1292087" y="90114"/>
                  <a:pt x="1317267" y="113968"/>
                  <a:pt x="1367625" y="139147"/>
                </a:cubicBezTo>
                <a:cubicBezTo>
                  <a:pt x="1417983" y="164326"/>
                  <a:pt x="1486895" y="193481"/>
                  <a:pt x="1550505" y="226611"/>
                </a:cubicBezTo>
                <a:cubicBezTo>
                  <a:pt x="1614115" y="259741"/>
                  <a:pt x="1681701" y="298835"/>
                  <a:pt x="1749287" y="337929"/>
                </a:cubicBezTo>
              </a:path>
            </a:pathLst>
          </a:custGeom>
          <a:noFill/>
          <a:ln w="2857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1" name="Freeform 30"/>
          <p:cNvSpPr/>
          <p:nvPr/>
        </p:nvSpPr>
        <p:spPr bwMode="auto">
          <a:xfrm>
            <a:off x="1019556" y="3527298"/>
            <a:ext cx="795528" cy="282702"/>
          </a:xfrm>
          <a:custGeom>
            <a:avLst/>
            <a:gdLst>
              <a:gd name="connsiteX0" fmla="*/ 795528 w 795528"/>
              <a:gd name="connsiteY0" fmla="*/ 276606 h 282702"/>
              <a:gd name="connsiteX1" fmla="*/ 708660 w 795528"/>
              <a:gd name="connsiteY1" fmla="*/ 272034 h 282702"/>
              <a:gd name="connsiteX2" fmla="*/ 658368 w 795528"/>
              <a:gd name="connsiteY2" fmla="*/ 258318 h 282702"/>
              <a:gd name="connsiteX3" fmla="*/ 562356 w 795528"/>
              <a:gd name="connsiteY3" fmla="*/ 276606 h 282702"/>
              <a:gd name="connsiteX4" fmla="*/ 416052 w 795528"/>
              <a:gd name="connsiteY4" fmla="*/ 221742 h 282702"/>
              <a:gd name="connsiteX5" fmla="*/ 292608 w 795528"/>
              <a:gd name="connsiteY5" fmla="*/ 176022 h 282702"/>
              <a:gd name="connsiteX6" fmla="*/ 256032 w 795528"/>
              <a:gd name="connsiteY6" fmla="*/ 139446 h 282702"/>
              <a:gd name="connsiteX7" fmla="*/ 192024 w 795528"/>
              <a:gd name="connsiteY7" fmla="*/ 84582 h 282702"/>
              <a:gd name="connsiteX8" fmla="*/ 91440 w 795528"/>
              <a:gd name="connsiteY8" fmla="*/ 48006 h 282702"/>
              <a:gd name="connsiteX9" fmla="*/ 41148 w 795528"/>
              <a:gd name="connsiteY9" fmla="*/ 6858 h 282702"/>
              <a:gd name="connsiteX10" fmla="*/ 0 w 795528"/>
              <a:gd name="connsiteY10" fmla="*/ 6858 h 282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95528" h="282702">
                <a:moveTo>
                  <a:pt x="795528" y="276606"/>
                </a:moveTo>
                <a:cubicBezTo>
                  <a:pt x="763524" y="275844"/>
                  <a:pt x="731520" y="275082"/>
                  <a:pt x="708660" y="272034"/>
                </a:cubicBezTo>
                <a:cubicBezTo>
                  <a:pt x="685800" y="268986"/>
                  <a:pt x="682752" y="257556"/>
                  <a:pt x="658368" y="258318"/>
                </a:cubicBezTo>
                <a:cubicBezTo>
                  <a:pt x="633984" y="259080"/>
                  <a:pt x="602742" y="282702"/>
                  <a:pt x="562356" y="276606"/>
                </a:cubicBezTo>
                <a:cubicBezTo>
                  <a:pt x="521970" y="270510"/>
                  <a:pt x="416052" y="221742"/>
                  <a:pt x="416052" y="221742"/>
                </a:cubicBezTo>
                <a:cubicBezTo>
                  <a:pt x="371094" y="204978"/>
                  <a:pt x="319278" y="189738"/>
                  <a:pt x="292608" y="176022"/>
                </a:cubicBezTo>
                <a:cubicBezTo>
                  <a:pt x="265938" y="162306"/>
                  <a:pt x="272796" y="154686"/>
                  <a:pt x="256032" y="139446"/>
                </a:cubicBezTo>
                <a:cubicBezTo>
                  <a:pt x="239268" y="124206"/>
                  <a:pt x="219456" y="99822"/>
                  <a:pt x="192024" y="84582"/>
                </a:cubicBezTo>
                <a:cubicBezTo>
                  <a:pt x="164592" y="69342"/>
                  <a:pt x="116586" y="60960"/>
                  <a:pt x="91440" y="48006"/>
                </a:cubicBezTo>
                <a:cubicBezTo>
                  <a:pt x="66294" y="35052"/>
                  <a:pt x="56388" y="13716"/>
                  <a:pt x="41148" y="6858"/>
                </a:cubicBezTo>
                <a:cubicBezTo>
                  <a:pt x="25908" y="0"/>
                  <a:pt x="0" y="6858"/>
                  <a:pt x="0" y="6858"/>
                </a:cubicBezTo>
              </a:path>
            </a:pathLst>
          </a:custGeom>
          <a:noFill/>
          <a:ln w="28575" cap="flat" cmpd="sng" algn="ctr">
            <a:solidFill>
              <a:srgbClr val="66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64440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Reading TWT Values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 l="17570" t="27989" r="26361" b="15489"/>
          <a:stretch>
            <a:fillRect/>
          </a:stretch>
        </p:blipFill>
        <p:spPr bwMode="auto">
          <a:xfrm>
            <a:off x="178902" y="1192696"/>
            <a:ext cx="8754266" cy="496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 l="17570" t="32700" r="79037" b="20700"/>
          <a:stretch>
            <a:fillRect/>
          </a:stretch>
        </p:blipFill>
        <p:spPr bwMode="auto">
          <a:xfrm>
            <a:off x="1638038" y="1611190"/>
            <a:ext cx="529879" cy="4090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" name="Group 18"/>
          <p:cNvGrpSpPr/>
          <p:nvPr/>
        </p:nvGrpSpPr>
        <p:grpSpPr>
          <a:xfrm>
            <a:off x="2195565" y="2202262"/>
            <a:ext cx="664864" cy="581131"/>
            <a:chOff x="2195565" y="2202262"/>
            <a:chExt cx="664864" cy="581131"/>
          </a:xfrm>
        </p:grpSpPr>
        <p:grpSp>
          <p:nvGrpSpPr>
            <p:cNvPr id="15" name="Group 14"/>
            <p:cNvGrpSpPr/>
            <p:nvPr/>
          </p:nvGrpSpPr>
          <p:grpSpPr>
            <a:xfrm>
              <a:off x="2237596" y="2202262"/>
              <a:ext cx="622833" cy="301451"/>
              <a:chOff x="2302911" y="2332891"/>
              <a:chExt cx="622833" cy="301451"/>
            </a:xfrm>
          </p:grpSpPr>
          <p:sp>
            <p:nvSpPr>
              <p:cNvPr id="9" name="Oval 8"/>
              <p:cNvSpPr/>
              <p:nvPr/>
            </p:nvSpPr>
            <p:spPr bwMode="auto">
              <a:xfrm>
                <a:off x="2302911" y="2332891"/>
                <a:ext cx="622833" cy="301451"/>
              </a:xfrm>
              <a:prstGeom prst="ellipse">
                <a:avLst/>
              </a:prstGeom>
              <a:solidFill>
                <a:schemeClr val="bg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05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Black" pitchFamily="34" charset="0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2332840" y="2352811"/>
                <a:ext cx="562975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100" dirty="0" smtClean="0">
                    <a:latin typeface="Arial Black" pitchFamily="34" charset="0"/>
                  </a:rPr>
                  <a:t>1000</a:t>
                </a:r>
                <a:endParaRPr lang="en-US" sz="1100" dirty="0">
                  <a:latin typeface="Arial Black" pitchFamily="34" charset="0"/>
                </a:endParaRPr>
              </a:p>
            </p:txBody>
          </p:sp>
        </p:grpSp>
        <p:cxnSp>
          <p:nvCxnSpPr>
            <p:cNvPr id="12" name="Straight Arrow Connector 11"/>
            <p:cNvCxnSpPr/>
            <p:nvPr/>
          </p:nvCxnSpPr>
          <p:spPr bwMode="auto">
            <a:xfrm flipV="1">
              <a:off x="2195565" y="2486967"/>
              <a:ext cx="211015" cy="296426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triangl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3" cstate="print"/>
          <a:srcRect l="17570" t="32700" r="79037" b="20700"/>
          <a:stretch>
            <a:fillRect/>
          </a:stretch>
        </p:blipFill>
        <p:spPr bwMode="auto">
          <a:xfrm>
            <a:off x="2368339" y="1609971"/>
            <a:ext cx="529879" cy="4090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1" name="Group 20"/>
          <p:cNvGrpSpPr/>
          <p:nvPr/>
        </p:nvGrpSpPr>
        <p:grpSpPr>
          <a:xfrm>
            <a:off x="2933180" y="2032794"/>
            <a:ext cx="664864" cy="581131"/>
            <a:chOff x="2195565" y="2202262"/>
            <a:chExt cx="664864" cy="581131"/>
          </a:xfrm>
        </p:grpSpPr>
        <p:grpSp>
          <p:nvGrpSpPr>
            <p:cNvPr id="22" name="Group 14"/>
            <p:cNvGrpSpPr/>
            <p:nvPr/>
          </p:nvGrpSpPr>
          <p:grpSpPr>
            <a:xfrm>
              <a:off x="2237596" y="2202262"/>
              <a:ext cx="622833" cy="301451"/>
              <a:chOff x="2302911" y="2332891"/>
              <a:chExt cx="622833" cy="301451"/>
            </a:xfrm>
          </p:grpSpPr>
          <p:sp>
            <p:nvSpPr>
              <p:cNvPr id="24" name="Oval 23"/>
              <p:cNvSpPr/>
              <p:nvPr/>
            </p:nvSpPr>
            <p:spPr bwMode="auto">
              <a:xfrm>
                <a:off x="2302911" y="2332891"/>
                <a:ext cx="622833" cy="301451"/>
              </a:xfrm>
              <a:prstGeom prst="ellipse">
                <a:avLst/>
              </a:prstGeom>
              <a:solidFill>
                <a:schemeClr val="bg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05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Black" pitchFamily="34" charset="0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2380129" y="2352811"/>
                <a:ext cx="46839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100" dirty="0" smtClean="0">
                    <a:latin typeface="Arial Black" pitchFamily="34" charset="0"/>
                  </a:rPr>
                  <a:t>940</a:t>
                </a:r>
                <a:endParaRPr lang="en-US" sz="1100" dirty="0">
                  <a:latin typeface="Arial Black" pitchFamily="34" charset="0"/>
                </a:endParaRPr>
              </a:p>
            </p:txBody>
          </p:sp>
        </p:grpSp>
        <p:cxnSp>
          <p:nvCxnSpPr>
            <p:cNvPr id="23" name="Straight Arrow Connector 22"/>
            <p:cNvCxnSpPr/>
            <p:nvPr/>
          </p:nvCxnSpPr>
          <p:spPr bwMode="auto">
            <a:xfrm flipV="1">
              <a:off x="2195565" y="2486967"/>
              <a:ext cx="211015" cy="296426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triangl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3" cstate="print"/>
          <a:srcRect l="17570" t="32700" r="79037" b="20700"/>
          <a:stretch>
            <a:fillRect/>
          </a:stretch>
        </p:blipFill>
        <p:spPr bwMode="auto">
          <a:xfrm>
            <a:off x="3098640" y="1616068"/>
            <a:ext cx="529879" cy="4090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7" name="Group 26"/>
          <p:cNvGrpSpPr/>
          <p:nvPr/>
        </p:nvGrpSpPr>
        <p:grpSpPr>
          <a:xfrm>
            <a:off x="3650071" y="2003532"/>
            <a:ext cx="664864" cy="581131"/>
            <a:chOff x="2195565" y="2202262"/>
            <a:chExt cx="664864" cy="581131"/>
          </a:xfrm>
        </p:grpSpPr>
        <p:grpSp>
          <p:nvGrpSpPr>
            <p:cNvPr id="28" name="Group 14"/>
            <p:cNvGrpSpPr/>
            <p:nvPr/>
          </p:nvGrpSpPr>
          <p:grpSpPr>
            <a:xfrm>
              <a:off x="2237596" y="2202262"/>
              <a:ext cx="622833" cy="301451"/>
              <a:chOff x="2302911" y="2332891"/>
              <a:chExt cx="622833" cy="301451"/>
            </a:xfrm>
          </p:grpSpPr>
          <p:sp>
            <p:nvSpPr>
              <p:cNvPr id="30" name="Oval 29"/>
              <p:cNvSpPr/>
              <p:nvPr/>
            </p:nvSpPr>
            <p:spPr bwMode="auto">
              <a:xfrm>
                <a:off x="2302911" y="2332891"/>
                <a:ext cx="622833" cy="301451"/>
              </a:xfrm>
              <a:prstGeom prst="ellipse">
                <a:avLst/>
              </a:prstGeom>
              <a:solidFill>
                <a:schemeClr val="bg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05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Black" pitchFamily="34" charset="0"/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2380129" y="2352811"/>
                <a:ext cx="46839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100" dirty="0" smtClean="0">
                    <a:latin typeface="Arial Black" pitchFamily="34" charset="0"/>
                  </a:rPr>
                  <a:t>920</a:t>
                </a:r>
                <a:endParaRPr lang="en-US" sz="1100" dirty="0">
                  <a:latin typeface="Arial Black" pitchFamily="34" charset="0"/>
                </a:endParaRPr>
              </a:p>
            </p:txBody>
          </p:sp>
        </p:grpSp>
        <p:cxnSp>
          <p:nvCxnSpPr>
            <p:cNvPr id="29" name="Straight Arrow Connector 28"/>
            <p:cNvCxnSpPr/>
            <p:nvPr/>
          </p:nvCxnSpPr>
          <p:spPr bwMode="auto">
            <a:xfrm flipV="1">
              <a:off x="2195565" y="2486967"/>
              <a:ext cx="211015" cy="296426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triangl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3" cstate="print"/>
          <a:srcRect l="17570" t="32700" r="79037" b="20700"/>
          <a:stretch>
            <a:fillRect/>
          </a:stretch>
        </p:blipFill>
        <p:spPr bwMode="auto">
          <a:xfrm>
            <a:off x="3828940" y="1614849"/>
            <a:ext cx="529879" cy="4090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3" name="Group 32"/>
          <p:cNvGrpSpPr/>
          <p:nvPr/>
        </p:nvGrpSpPr>
        <p:grpSpPr>
          <a:xfrm>
            <a:off x="4381591" y="2076685"/>
            <a:ext cx="664864" cy="581131"/>
            <a:chOff x="2195565" y="2202262"/>
            <a:chExt cx="664864" cy="581131"/>
          </a:xfrm>
        </p:grpSpPr>
        <p:grpSp>
          <p:nvGrpSpPr>
            <p:cNvPr id="34" name="Group 14"/>
            <p:cNvGrpSpPr/>
            <p:nvPr/>
          </p:nvGrpSpPr>
          <p:grpSpPr>
            <a:xfrm>
              <a:off x="2237596" y="2202262"/>
              <a:ext cx="622833" cy="301451"/>
              <a:chOff x="2302911" y="2332891"/>
              <a:chExt cx="622833" cy="301451"/>
            </a:xfrm>
          </p:grpSpPr>
          <p:sp>
            <p:nvSpPr>
              <p:cNvPr id="36" name="Oval 35"/>
              <p:cNvSpPr/>
              <p:nvPr/>
            </p:nvSpPr>
            <p:spPr bwMode="auto">
              <a:xfrm>
                <a:off x="2302911" y="2332891"/>
                <a:ext cx="622833" cy="301451"/>
              </a:xfrm>
              <a:prstGeom prst="ellipse">
                <a:avLst/>
              </a:prstGeom>
              <a:solidFill>
                <a:schemeClr val="bg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05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Black" pitchFamily="34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2380129" y="2352811"/>
                <a:ext cx="46839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100" dirty="0" smtClean="0">
                    <a:latin typeface="Arial Black" pitchFamily="34" charset="0"/>
                  </a:rPr>
                  <a:t>950</a:t>
                </a:r>
                <a:endParaRPr lang="en-US" sz="1100" dirty="0">
                  <a:latin typeface="Arial Black" pitchFamily="34" charset="0"/>
                </a:endParaRPr>
              </a:p>
            </p:txBody>
          </p:sp>
        </p:grpSp>
        <p:cxnSp>
          <p:nvCxnSpPr>
            <p:cNvPr id="35" name="Straight Arrow Connector 34"/>
            <p:cNvCxnSpPr/>
            <p:nvPr/>
          </p:nvCxnSpPr>
          <p:spPr bwMode="auto">
            <a:xfrm flipV="1">
              <a:off x="2195565" y="2486967"/>
              <a:ext cx="211015" cy="296426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triangl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38" name="Group 37"/>
          <p:cNvGrpSpPr/>
          <p:nvPr/>
        </p:nvGrpSpPr>
        <p:grpSpPr>
          <a:xfrm>
            <a:off x="5133837" y="2390019"/>
            <a:ext cx="664864" cy="581131"/>
            <a:chOff x="2195565" y="2202262"/>
            <a:chExt cx="664864" cy="581131"/>
          </a:xfrm>
        </p:grpSpPr>
        <p:grpSp>
          <p:nvGrpSpPr>
            <p:cNvPr id="39" name="Group 14"/>
            <p:cNvGrpSpPr/>
            <p:nvPr/>
          </p:nvGrpSpPr>
          <p:grpSpPr>
            <a:xfrm>
              <a:off x="2237596" y="2202262"/>
              <a:ext cx="622833" cy="301451"/>
              <a:chOff x="2302911" y="2332891"/>
              <a:chExt cx="622833" cy="301451"/>
            </a:xfrm>
          </p:grpSpPr>
          <p:sp>
            <p:nvSpPr>
              <p:cNvPr id="41" name="Oval 40"/>
              <p:cNvSpPr/>
              <p:nvPr/>
            </p:nvSpPr>
            <p:spPr bwMode="auto">
              <a:xfrm>
                <a:off x="2302911" y="2332891"/>
                <a:ext cx="622833" cy="301451"/>
              </a:xfrm>
              <a:prstGeom prst="ellipse">
                <a:avLst/>
              </a:prstGeom>
              <a:solidFill>
                <a:schemeClr val="bg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05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Black" pitchFamily="34" charset="0"/>
                </a:endParaRPr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2332842" y="2352811"/>
                <a:ext cx="562975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100" dirty="0" smtClean="0">
                    <a:latin typeface="Arial Black" pitchFamily="34" charset="0"/>
                  </a:rPr>
                  <a:t>1060</a:t>
                </a:r>
                <a:endParaRPr lang="en-US" sz="1100" dirty="0">
                  <a:latin typeface="Arial Black" pitchFamily="34" charset="0"/>
                </a:endParaRPr>
              </a:p>
            </p:txBody>
          </p:sp>
        </p:grpSp>
        <p:cxnSp>
          <p:nvCxnSpPr>
            <p:cNvPr id="40" name="Straight Arrow Connector 39"/>
            <p:cNvCxnSpPr/>
            <p:nvPr/>
          </p:nvCxnSpPr>
          <p:spPr bwMode="auto">
            <a:xfrm flipV="1">
              <a:off x="2195565" y="2486967"/>
              <a:ext cx="211015" cy="296426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triangl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43" name="Group 42"/>
          <p:cNvGrpSpPr/>
          <p:nvPr/>
        </p:nvGrpSpPr>
        <p:grpSpPr>
          <a:xfrm>
            <a:off x="5858042" y="3077648"/>
            <a:ext cx="664864" cy="581131"/>
            <a:chOff x="2195565" y="2202262"/>
            <a:chExt cx="664864" cy="581131"/>
          </a:xfrm>
        </p:grpSpPr>
        <p:grpSp>
          <p:nvGrpSpPr>
            <p:cNvPr id="44" name="Group 14"/>
            <p:cNvGrpSpPr/>
            <p:nvPr/>
          </p:nvGrpSpPr>
          <p:grpSpPr>
            <a:xfrm>
              <a:off x="2237596" y="2202262"/>
              <a:ext cx="622833" cy="301451"/>
              <a:chOff x="2302911" y="2332891"/>
              <a:chExt cx="622833" cy="301451"/>
            </a:xfrm>
          </p:grpSpPr>
          <p:sp>
            <p:nvSpPr>
              <p:cNvPr id="46" name="Oval 45"/>
              <p:cNvSpPr/>
              <p:nvPr/>
            </p:nvSpPr>
            <p:spPr bwMode="auto">
              <a:xfrm>
                <a:off x="2302911" y="2332891"/>
                <a:ext cx="622833" cy="301451"/>
              </a:xfrm>
              <a:prstGeom prst="ellipse">
                <a:avLst/>
              </a:prstGeom>
              <a:solidFill>
                <a:schemeClr val="bg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05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Black" pitchFamily="34" charset="0"/>
                </a:endParaRPr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2332842" y="2352811"/>
                <a:ext cx="562975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100" dirty="0" smtClean="0">
                    <a:latin typeface="Arial Black" pitchFamily="34" charset="0"/>
                  </a:rPr>
                  <a:t>1310</a:t>
                </a:r>
                <a:endParaRPr lang="en-US" sz="1100" dirty="0">
                  <a:latin typeface="Arial Black" pitchFamily="34" charset="0"/>
                </a:endParaRPr>
              </a:p>
            </p:txBody>
          </p:sp>
        </p:grpSp>
        <p:cxnSp>
          <p:nvCxnSpPr>
            <p:cNvPr id="45" name="Straight Arrow Connector 44"/>
            <p:cNvCxnSpPr/>
            <p:nvPr/>
          </p:nvCxnSpPr>
          <p:spPr bwMode="auto">
            <a:xfrm flipV="1">
              <a:off x="2195565" y="2486967"/>
              <a:ext cx="211015" cy="296426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triangl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12591958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 l="21944" t="28571" r="29722" b="17602"/>
          <a:stretch>
            <a:fillRect/>
          </a:stretch>
        </p:blipFill>
        <p:spPr bwMode="auto">
          <a:xfrm>
            <a:off x="653144" y="1063692"/>
            <a:ext cx="7707086" cy="4825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32" name="Group 331"/>
          <p:cNvGrpSpPr/>
          <p:nvPr/>
        </p:nvGrpSpPr>
        <p:grpSpPr>
          <a:xfrm>
            <a:off x="709127" y="1063692"/>
            <a:ext cx="7707086" cy="4833255"/>
            <a:chOff x="653144" y="1063692"/>
            <a:chExt cx="7707086" cy="4833255"/>
          </a:xfrm>
        </p:grpSpPr>
        <p:sp>
          <p:nvSpPr>
            <p:cNvPr id="327" name="Rectangle 326"/>
            <p:cNvSpPr/>
            <p:nvPr/>
          </p:nvSpPr>
          <p:spPr bwMode="auto">
            <a:xfrm>
              <a:off x="653144" y="5673012"/>
              <a:ext cx="597159" cy="223935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28" name="Rectangle 327"/>
            <p:cNvSpPr/>
            <p:nvPr/>
          </p:nvSpPr>
          <p:spPr bwMode="auto">
            <a:xfrm>
              <a:off x="7691535" y="5564155"/>
              <a:ext cx="597159" cy="223935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30" name="Rectangle 329"/>
            <p:cNvSpPr/>
            <p:nvPr/>
          </p:nvSpPr>
          <p:spPr bwMode="auto">
            <a:xfrm>
              <a:off x="7787954" y="1063692"/>
              <a:ext cx="572276" cy="279917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187" name="Title 18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Correlating Parasequences</a:t>
            </a:r>
            <a:endParaRPr lang="en-US" dirty="0"/>
          </a:p>
        </p:txBody>
      </p:sp>
      <p:grpSp>
        <p:nvGrpSpPr>
          <p:cNvPr id="184" name="Group 183"/>
          <p:cNvGrpSpPr/>
          <p:nvPr/>
        </p:nvGrpSpPr>
        <p:grpSpPr>
          <a:xfrm>
            <a:off x="1709790" y="3907237"/>
            <a:ext cx="664864" cy="581131"/>
            <a:chOff x="2195565" y="2202262"/>
            <a:chExt cx="664864" cy="581131"/>
          </a:xfrm>
        </p:grpSpPr>
        <p:grpSp>
          <p:nvGrpSpPr>
            <p:cNvPr id="185" name="Group 14"/>
            <p:cNvGrpSpPr/>
            <p:nvPr/>
          </p:nvGrpSpPr>
          <p:grpSpPr>
            <a:xfrm>
              <a:off x="2237596" y="2202262"/>
              <a:ext cx="622833" cy="301451"/>
              <a:chOff x="2302911" y="2332891"/>
              <a:chExt cx="622833" cy="301451"/>
            </a:xfrm>
          </p:grpSpPr>
          <p:sp>
            <p:nvSpPr>
              <p:cNvPr id="188" name="Oval 187"/>
              <p:cNvSpPr/>
              <p:nvPr/>
            </p:nvSpPr>
            <p:spPr bwMode="auto">
              <a:xfrm>
                <a:off x="2302911" y="2332891"/>
                <a:ext cx="622833" cy="301451"/>
              </a:xfrm>
              <a:prstGeom prst="ellipse">
                <a:avLst/>
              </a:prstGeom>
              <a:solidFill>
                <a:schemeClr val="bg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05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Black" pitchFamily="34" charset="0"/>
                </a:endParaRPr>
              </a:p>
            </p:txBody>
          </p:sp>
          <p:sp>
            <p:nvSpPr>
              <p:cNvPr id="189" name="TextBox 188"/>
              <p:cNvSpPr txBox="1"/>
              <p:nvPr/>
            </p:nvSpPr>
            <p:spPr>
              <a:xfrm>
                <a:off x="2332840" y="2352811"/>
                <a:ext cx="562975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100" dirty="0" smtClean="0">
                    <a:latin typeface="Arial Black" pitchFamily="34" charset="0"/>
                  </a:rPr>
                  <a:t>1000</a:t>
                </a:r>
                <a:endParaRPr lang="en-US" sz="1100" dirty="0">
                  <a:latin typeface="Arial Black" pitchFamily="34" charset="0"/>
                </a:endParaRPr>
              </a:p>
            </p:txBody>
          </p:sp>
        </p:grpSp>
        <p:cxnSp>
          <p:nvCxnSpPr>
            <p:cNvPr id="186" name="Straight Arrow Connector 185"/>
            <p:cNvCxnSpPr/>
            <p:nvPr/>
          </p:nvCxnSpPr>
          <p:spPr bwMode="auto">
            <a:xfrm flipV="1">
              <a:off x="2195565" y="2486967"/>
              <a:ext cx="211015" cy="296426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triangl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190" name="Group 189"/>
          <p:cNvGrpSpPr/>
          <p:nvPr/>
        </p:nvGrpSpPr>
        <p:grpSpPr>
          <a:xfrm>
            <a:off x="2228330" y="3909219"/>
            <a:ext cx="664864" cy="581131"/>
            <a:chOff x="2195565" y="2202262"/>
            <a:chExt cx="664864" cy="581131"/>
          </a:xfrm>
        </p:grpSpPr>
        <p:grpSp>
          <p:nvGrpSpPr>
            <p:cNvPr id="195" name="Group 14"/>
            <p:cNvGrpSpPr/>
            <p:nvPr/>
          </p:nvGrpSpPr>
          <p:grpSpPr>
            <a:xfrm>
              <a:off x="2237596" y="2202262"/>
              <a:ext cx="622833" cy="301451"/>
              <a:chOff x="2302911" y="2332891"/>
              <a:chExt cx="622833" cy="301451"/>
            </a:xfrm>
          </p:grpSpPr>
          <p:sp>
            <p:nvSpPr>
              <p:cNvPr id="227" name="Oval 226"/>
              <p:cNvSpPr/>
              <p:nvPr/>
            </p:nvSpPr>
            <p:spPr bwMode="auto">
              <a:xfrm>
                <a:off x="2302911" y="2332891"/>
                <a:ext cx="622833" cy="301451"/>
              </a:xfrm>
              <a:prstGeom prst="ellipse">
                <a:avLst/>
              </a:prstGeom>
              <a:solidFill>
                <a:schemeClr val="bg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05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Black" pitchFamily="34" charset="0"/>
                </a:endParaRPr>
              </a:p>
            </p:txBody>
          </p:sp>
          <p:sp>
            <p:nvSpPr>
              <p:cNvPr id="255" name="TextBox 254"/>
              <p:cNvSpPr txBox="1"/>
              <p:nvPr/>
            </p:nvSpPr>
            <p:spPr>
              <a:xfrm>
                <a:off x="2380129" y="2352811"/>
                <a:ext cx="46839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100" dirty="0" smtClean="0">
                    <a:latin typeface="Arial Black" pitchFamily="34" charset="0"/>
                  </a:rPr>
                  <a:t>940</a:t>
                </a:r>
                <a:endParaRPr lang="en-US" sz="1100" dirty="0">
                  <a:latin typeface="Arial Black" pitchFamily="34" charset="0"/>
                </a:endParaRPr>
              </a:p>
            </p:txBody>
          </p:sp>
        </p:grpSp>
        <p:cxnSp>
          <p:nvCxnSpPr>
            <p:cNvPr id="196" name="Straight Arrow Connector 195"/>
            <p:cNvCxnSpPr/>
            <p:nvPr/>
          </p:nvCxnSpPr>
          <p:spPr bwMode="auto">
            <a:xfrm flipV="1">
              <a:off x="2195565" y="2486967"/>
              <a:ext cx="211015" cy="296426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triangl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256" name="Group 255"/>
          <p:cNvGrpSpPr/>
          <p:nvPr/>
        </p:nvGrpSpPr>
        <p:grpSpPr>
          <a:xfrm>
            <a:off x="2735671" y="3918057"/>
            <a:ext cx="664864" cy="581131"/>
            <a:chOff x="2195565" y="2202262"/>
            <a:chExt cx="664864" cy="581131"/>
          </a:xfrm>
        </p:grpSpPr>
        <p:grpSp>
          <p:nvGrpSpPr>
            <p:cNvPr id="281" name="Group 14"/>
            <p:cNvGrpSpPr/>
            <p:nvPr/>
          </p:nvGrpSpPr>
          <p:grpSpPr>
            <a:xfrm>
              <a:off x="2237596" y="2202262"/>
              <a:ext cx="622833" cy="301451"/>
              <a:chOff x="2302911" y="2332891"/>
              <a:chExt cx="622833" cy="301451"/>
            </a:xfrm>
          </p:grpSpPr>
          <p:sp>
            <p:nvSpPr>
              <p:cNvPr id="305" name="Oval 304"/>
              <p:cNvSpPr/>
              <p:nvPr/>
            </p:nvSpPr>
            <p:spPr bwMode="auto">
              <a:xfrm>
                <a:off x="2302911" y="2332891"/>
                <a:ext cx="622833" cy="301451"/>
              </a:xfrm>
              <a:prstGeom prst="ellipse">
                <a:avLst/>
              </a:prstGeom>
              <a:solidFill>
                <a:schemeClr val="bg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05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Black" pitchFamily="34" charset="0"/>
                </a:endParaRPr>
              </a:p>
            </p:txBody>
          </p:sp>
          <p:sp>
            <p:nvSpPr>
              <p:cNvPr id="306" name="TextBox 305"/>
              <p:cNvSpPr txBox="1"/>
              <p:nvPr/>
            </p:nvSpPr>
            <p:spPr>
              <a:xfrm>
                <a:off x="2380129" y="2352811"/>
                <a:ext cx="46839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100" dirty="0" smtClean="0">
                    <a:latin typeface="Arial Black" pitchFamily="34" charset="0"/>
                  </a:rPr>
                  <a:t>920</a:t>
                </a:r>
                <a:endParaRPr lang="en-US" sz="1100" dirty="0">
                  <a:latin typeface="Arial Black" pitchFamily="34" charset="0"/>
                </a:endParaRPr>
              </a:p>
            </p:txBody>
          </p:sp>
        </p:grpSp>
        <p:cxnSp>
          <p:nvCxnSpPr>
            <p:cNvPr id="304" name="Straight Arrow Connector 303"/>
            <p:cNvCxnSpPr/>
            <p:nvPr/>
          </p:nvCxnSpPr>
          <p:spPr bwMode="auto">
            <a:xfrm flipV="1">
              <a:off x="2195565" y="2486967"/>
              <a:ext cx="211015" cy="296426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triangl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307" name="Group 306"/>
          <p:cNvGrpSpPr/>
          <p:nvPr/>
        </p:nvGrpSpPr>
        <p:grpSpPr>
          <a:xfrm>
            <a:off x="3219541" y="3924535"/>
            <a:ext cx="664864" cy="581131"/>
            <a:chOff x="2195565" y="2202262"/>
            <a:chExt cx="664864" cy="581131"/>
          </a:xfrm>
        </p:grpSpPr>
        <p:grpSp>
          <p:nvGrpSpPr>
            <p:cNvPr id="308" name="Group 14"/>
            <p:cNvGrpSpPr/>
            <p:nvPr/>
          </p:nvGrpSpPr>
          <p:grpSpPr>
            <a:xfrm>
              <a:off x="2237596" y="2202262"/>
              <a:ext cx="622833" cy="301451"/>
              <a:chOff x="2302911" y="2332891"/>
              <a:chExt cx="622833" cy="301451"/>
            </a:xfrm>
          </p:grpSpPr>
          <p:sp>
            <p:nvSpPr>
              <p:cNvPr id="310" name="Oval 309"/>
              <p:cNvSpPr/>
              <p:nvPr/>
            </p:nvSpPr>
            <p:spPr bwMode="auto">
              <a:xfrm>
                <a:off x="2302911" y="2332891"/>
                <a:ext cx="622833" cy="301451"/>
              </a:xfrm>
              <a:prstGeom prst="ellipse">
                <a:avLst/>
              </a:prstGeom>
              <a:solidFill>
                <a:schemeClr val="bg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05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Black" pitchFamily="34" charset="0"/>
                </a:endParaRPr>
              </a:p>
            </p:txBody>
          </p:sp>
          <p:sp>
            <p:nvSpPr>
              <p:cNvPr id="311" name="TextBox 310"/>
              <p:cNvSpPr txBox="1"/>
              <p:nvPr/>
            </p:nvSpPr>
            <p:spPr>
              <a:xfrm>
                <a:off x="2380129" y="2352811"/>
                <a:ext cx="46839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100" dirty="0" smtClean="0">
                    <a:latin typeface="Arial Black" pitchFamily="34" charset="0"/>
                  </a:rPr>
                  <a:t>950</a:t>
                </a:r>
                <a:endParaRPr lang="en-US" sz="1100" dirty="0">
                  <a:latin typeface="Arial Black" pitchFamily="34" charset="0"/>
                </a:endParaRPr>
              </a:p>
            </p:txBody>
          </p:sp>
        </p:grpSp>
        <p:cxnSp>
          <p:nvCxnSpPr>
            <p:cNvPr id="309" name="Straight Arrow Connector 308"/>
            <p:cNvCxnSpPr/>
            <p:nvPr/>
          </p:nvCxnSpPr>
          <p:spPr bwMode="auto">
            <a:xfrm flipV="1">
              <a:off x="2195565" y="2486967"/>
              <a:ext cx="211015" cy="296426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triangl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312" name="Group 311"/>
          <p:cNvGrpSpPr/>
          <p:nvPr/>
        </p:nvGrpSpPr>
        <p:grpSpPr>
          <a:xfrm>
            <a:off x="3733662" y="3914019"/>
            <a:ext cx="664864" cy="581131"/>
            <a:chOff x="2195565" y="2202262"/>
            <a:chExt cx="664864" cy="581131"/>
          </a:xfrm>
        </p:grpSpPr>
        <p:grpSp>
          <p:nvGrpSpPr>
            <p:cNvPr id="313" name="Group 14"/>
            <p:cNvGrpSpPr/>
            <p:nvPr/>
          </p:nvGrpSpPr>
          <p:grpSpPr>
            <a:xfrm>
              <a:off x="2237596" y="2202262"/>
              <a:ext cx="622833" cy="301451"/>
              <a:chOff x="2302911" y="2332891"/>
              <a:chExt cx="622833" cy="301451"/>
            </a:xfrm>
          </p:grpSpPr>
          <p:sp>
            <p:nvSpPr>
              <p:cNvPr id="315" name="Oval 314"/>
              <p:cNvSpPr/>
              <p:nvPr/>
            </p:nvSpPr>
            <p:spPr bwMode="auto">
              <a:xfrm>
                <a:off x="2302911" y="2332891"/>
                <a:ext cx="622833" cy="301451"/>
              </a:xfrm>
              <a:prstGeom prst="ellipse">
                <a:avLst/>
              </a:prstGeom>
              <a:solidFill>
                <a:schemeClr val="bg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05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Black" pitchFamily="34" charset="0"/>
                </a:endParaRPr>
              </a:p>
            </p:txBody>
          </p:sp>
          <p:sp>
            <p:nvSpPr>
              <p:cNvPr id="316" name="TextBox 315"/>
              <p:cNvSpPr txBox="1"/>
              <p:nvPr/>
            </p:nvSpPr>
            <p:spPr>
              <a:xfrm>
                <a:off x="2332842" y="2352811"/>
                <a:ext cx="562975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100" dirty="0" smtClean="0">
                    <a:latin typeface="Arial Black" pitchFamily="34" charset="0"/>
                  </a:rPr>
                  <a:t>1060</a:t>
                </a:r>
                <a:endParaRPr lang="en-US" sz="1100" dirty="0">
                  <a:latin typeface="Arial Black" pitchFamily="34" charset="0"/>
                </a:endParaRPr>
              </a:p>
            </p:txBody>
          </p:sp>
        </p:grpSp>
        <p:cxnSp>
          <p:nvCxnSpPr>
            <p:cNvPr id="314" name="Straight Arrow Connector 313"/>
            <p:cNvCxnSpPr/>
            <p:nvPr/>
          </p:nvCxnSpPr>
          <p:spPr bwMode="auto">
            <a:xfrm flipV="1">
              <a:off x="2195565" y="2486967"/>
              <a:ext cx="211015" cy="296426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triangl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cxnSp>
        <p:nvCxnSpPr>
          <p:cNvPr id="334" name="Straight Connector 333"/>
          <p:cNvCxnSpPr/>
          <p:nvPr/>
        </p:nvCxnSpPr>
        <p:spPr bwMode="auto">
          <a:xfrm>
            <a:off x="1152525" y="4495800"/>
            <a:ext cx="4714875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339" name="Group 338"/>
          <p:cNvGrpSpPr/>
          <p:nvPr/>
        </p:nvGrpSpPr>
        <p:grpSpPr>
          <a:xfrm>
            <a:off x="1612217" y="3590925"/>
            <a:ext cx="1150033" cy="1553638"/>
            <a:chOff x="1612217" y="3590925"/>
            <a:chExt cx="1150033" cy="1553638"/>
          </a:xfrm>
        </p:grpSpPr>
        <p:sp>
          <p:nvSpPr>
            <p:cNvPr id="335" name="Freeform 334"/>
            <p:cNvSpPr/>
            <p:nvPr/>
          </p:nvSpPr>
          <p:spPr bwMode="auto">
            <a:xfrm>
              <a:off x="1866900" y="3590925"/>
              <a:ext cx="895350" cy="1123950"/>
            </a:xfrm>
            <a:custGeom>
              <a:avLst/>
              <a:gdLst>
                <a:gd name="connsiteX0" fmla="*/ 0 w 895350"/>
                <a:gd name="connsiteY0" fmla="*/ 1123950 h 1123950"/>
                <a:gd name="connsiteX1" fmla="*/ 304800 w 895350"/>
                <a:gd name="connsiteY1" fmla="*/ 723900 h 1123950"/>
                <a:gd name="connsiteX2" fmla="*/ 514350 w 895350"/>
                <a:gd name="connsiteY2" fmla="*/ 247650 h 1123950"/>
                <a:gd name="connsiteX3" fmla="*/ 895350 w 895350"/>
                <a:gd name="connsiteY3" fmla="*/ 0 h 112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5350" h="1123950">
                  <a:moveTo>
                    <a:pt x="0" y="1123950"/>
                  </a:moveTo>
                  <a:cubicBezTo>
                    <a:pt x="109537" y="996950"/>
                    <a:pt x="219075" y="869950"/>
                    <a:pt x="304800" y="723900"/>
                  </a:cubicBezTo>
                  <a:cubicBezTo>
                    <a:pt x="390525" y="577850"/>
                    <a:pt x="415925" y="368300"/>
                    <a:pt x="514350" y="247650"/>
                  </a:cubicBezTo>
                  <a:cubicBezTo>
                    <a:pt x="612775" y="127000"/>
                    <a:pt x="754062" y="63500"/>
                    <a:pt x="895350" y="0"/>
                  </a:cubicBezTo>
                </a:path>
              </a:pathLst>
            </a:cu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37" name="TextBox 336"/>
            <p:cNvSpPr txBox="1"/>
            <p:nvPr/>
          </p:nvSpPr>
          <p:spPr>
            <a:xfrm rot="-3000000">
              <a:off x="1485900" y="4772025"/>
              <a:ext cx="498855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1000" b="1" i="1" dirty="0" smtClean="0">
                  <a:latin typeface="Comic Sans MS" pitchFamily="66" charset="0"/>
                </a:rPr>
                <a:t>1000</a:t>
              </a:r>
              <a:endParaRPr lang="en-US" sz="1000" b="1" i="1" dirty="0">
                <a:latin typeface="Comic Sans MS" pitchFamily="66" charset="0"/>
              </a:endParaRPr>
            </a:p>
          </p:txBody>
        </p:sp>
      </p:grpSp>
      <p:grpSp>
        <p:nvGrpSpPr>
          <p:cNvPr id="340" name="Group 339"/>
          <p:cNvGrpSpPr/>
          <p:nvPr/>
        </p:nvGrpSpPr>
        <p:grpSpPr>
          <a:xfrm>
            <a:off x="3183843" y="3848100"/>
            <a:ext cx="759507" cy="1363136"/>
            <a:chOff x="3183843" y="3848100"/>
            <a:chExt cx="759507" cy="1363136"/>
          </a:xfrm>
        </p:grpSpPr>
        <p:sp>
          <p:nvSpPr>
            <p:cNvPr id="336" name="Freeform 335"/>
            <p:cNvSpPr/>
            <p:nvPr/>
          </p:nvSpPr>
          <p:spPr bwMode="auto">
            <a:xfrm>
              <a:off x="3409950" y="3848100"/>
              <a:ext cx="533400" cy="952500"/>
            </a:xfrm>
            <a:custGeom>
              <a:avLst/>
              <a:gdLst>
                <a:gd name="connsiteX0" fmla="*/ 0 w 533400"/>
                <a:gd name="connsiteY0" fmla="*/ 952500 h 952500"/>
                <a:gd name="connsiteX1" fmla="*/ 257175 w 533400"/>
                <a:gd name="connsiteY1" fmla="*/ 514350 h 952500"/>
                <a:gd name="connsiteX2" fmla="*/ 390525 w 533400"/>
                <a:gd name="connsiteY2" fmla="*/ 133350 h 952500"/>
                <a:gd name="connsiteX3" fmla="*/ 533400 w 533400"/>
                <a:gd name="connsiteY3" fmla="*/ 0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3400" h="952500">
                  <a:moveTo>
                    <a:pt x="0" y="952500"/>
                  </a:moveTo>
                  <a:cubicBezTo>
                    <a:pt x="96044" y="801687"/>
                    <a:pt x="192088" y="650875"/>
                    <a:pt x="257175" y="514350"/>
                  </a:cubicBezTo>
                  <a:cubicBezTo>
                    <a:pt x="322263" y="377825"/>
                    <a:pt x="344488" y="219075"/>
                    <a:pt x="390525" y="133350"/>
                  </a:cubicBezTo>
                  <a:cubicBezTo>
                    <a:pt x="436562" y="47625"/>
                    <a:pt x="484981" y="23812"/>
                    <a:pt x="533400" y="0"/>
                  </a:cubicBezTo>
                </a:path>
              </a:pathLst>
            </a:cu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38" name="TextBox 337"/>
            <p:cNvSpPr txBox="1"/>
            <p:nvPr/>
          </p:nvSpPr>
          <p:spPr>
            <a:xfrm rot="-3000000">
              <a:off x="3057526" y="4838698"/>
              <a:ext cx="498855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1000" b="1" i="1" dirty="0" smtClean="0">
                  <a:latin typeface="Comic Sans MS" pitchFamily="66" charset="0"/>
                </a:rPr>
                <a:t>1000</a:t>
              </a:r>
              <a:endParaRPr lang="en-US" sz="1000" b="1" i="1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Exercise 20b</a:t>
            </a:r>
          </a:p>
        </p:txBody>
      </p:sp>
      <p:sp>
        <p:nvSpPr>
          <p:cNvPr id="23557" name="Text Box 7"/>
          <p:cNvSpPr txBox="1">
            <a:spLocks noChangeArrowheads="1"/>
          </p:cNvSpPr>
          <p:nvPr/>
        </p:nvSpPr>
        <p:spPr bwMode="auto">
          <a:xfrm>
            <a:off x="350728" y="1201137"/>
            <a:ext cx="8166100" cy="3000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319213" indent="-1319213" eaLnBrk="0" hangingPunct="0">
              <a:tabLst>
                <a:tab pos="8540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1431925" indent="-349250" eaLnBrk="0" hangingPunct="0">
              <a:tabLst>
                <a:tab pos="8540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tabLst>
                <a:tab pos="8540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tabLst>
                <a:tab pos="8540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tabLst>
                <a:tab pos="8540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540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540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540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540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sz="2400" b="1" dirty="0"/>
              <a:t>Steps</a:t>
            </a:r>
            <a:r>
              <a:rPr lang="en-US" sz="2400" b="1" dirty="0" smtClean="0"/>
              <a:t>:</a:t>
            </a:r>
            <a:endParaRPr lang="en-US" sz="2400" b="1" dirty="0"/>
          </a:p>
          <a:p>
            <a:pPr marL="1027113" lvl="1" indent="-392113" eaLnBrk="1" hangingPunct="1">
              <a:spcBef>
                <a:spcPct val="65000"/>
              </a:spcBef>
              <a:tabLst>
                <a:tab pos="1082675" algn="l"/>
              </a:tabLst>
            </a:pPr>
            <a:r>
              <a:rPr lang="en-US" sz="2000" dirty="0"/>
              <a:t>1.	</a:t>
            </a:r>
            <a:r>
              <a:rPr lang="en-US" sz="2000" dirty="0" smtClean="0"/>
              <a:t>Complete the interpretation of the two horizons.  </a:t>
            </a:r>
            <a:endParaRPr lang="en-US" sz="2000" dirty="0"/>
          </a:p>
          <a:p>
            <a:pPr marL="1027113" lvl="1" indent="-392113" eaLnBrk="1" hangingPunct="1">
              <a:spcBef>
                <a:spcPct val="65000"/>
              </a:spcBef>
              <a:buAutoNum type="arabicPeriod" startAt="2"/>
              <a:tabLst>
                <a:tab pos="1082675" algn="l"/>
              </a:tabLst>
            </a:pPr>
            <a:r>
              <a:rPr lang="en-US" sz="2000" dirty="0" smtClean="0"/>
              <a:t>Read/Post the TWT values for the Top Reservoir horizon</a:t>
            </a:r>
          </a:p>
          <a:p>
            <a:pPr marL="1027113" lvl="1" indent="-392113" eaLnBrk="1" hangingPunct="1">
              <a:spcBef>
                <a:spcPct val="65000"/>
              </a:spcBef>
              <a:buAutoNum type="arabicPeriod" startAt="2"/>
              <a:tabLst>
                <a:tab pos="1082675" algn="l"/>
              </a:tabLst>
            </a:pPr>
            <a:r>
              <a:rPr lang="en-US" sz="2000" dirty="0" smtClean="0"/>
              <a:t>Contour the TWT values for the Top Reservoir horizon</a:t>
            </a:r>
          </a:p>
          <a:p>
            <a:pPr marL="1027113" lvl="1" indent="-392113" eaLnBrk="1" hangingPunct="1">
              <a:spcBef>
                <a:spcPct val="65000"/>
              </a:spcBef>
              <a:buAutoNum type="arabicPeriod" startAt="2"/>
              <a:tabLst>
                <a:tab pos="1082675" algn="l"/>
              </a:tabLst>
            </a:pPr>
            <a:r>
              <a:rPr lang="en-US" sz="2000" dirty="0" smtClean="0"/>
              <a:t>Read/Post the TWT values for the Base Reservoir horizon</a:t>
            </a:r>
          </a:p>
          <a:p>
            <a:pPr marL="1027113" lvl="1" indent="-392113" eaLnBrk="1" hangingPunct="1">
              <a:spcBef>
                <a:spcPct val="65000"/>
              </a:spcBef>
              <a:buAutoNum type="arabicPeriod" startAt="2"/>
              <a:tabLst>
                <a:tab pos="1082675" algn="l"/>
              </a:tabLst>
            </a:pPr>
            <a:r>
              <a:rPr lang="en-US" sz="2000" dirty="0" smtClean="0"/>
              <a:t>Contour the TWT values for the Base Reservoir horizon</a:t>
            </a:r>
          </a:p>
        </p:txBody>
      </p:sp>
    </p:spTree>
    <p:extLst>
      <p:ext uri="{BB962C8B-B14F-4D97-AF65-F5344CB8AC3E}">
        <p14:creationId xmlns:p14="http://schemas.microsoft.com/office/powerpoint/2010/main" val="12591958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20b</a:t>
            </a:r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35312</TotalTime>
  <Words>913</Words>
  <Application>Microsoft Macintosh PowerPoint</Application>
  <PresentationFormat>On-screen Show (4:3)</PresentationFormat>
  <Paragraphs>85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Default Design</vt:lpstr>
      <vt:lpstr>Exercise 20b</vt:lpstr>
      <vt:lpstr>Introduction</vt:lpstr>
      <vt:lpstr>Two Approaches</vt:lpstr>
      <vt:lpstr>A Tie – Inline 1600 to Crossline 2800</vt:lpstr>
      <vt:lpstr>A Tie – Slice 1100 to Crossline 3400</vt:lpstr>
      <vt:lpstr>Reading TWT Values</vt:lpstr>
      <vt:lpstr>Correlating Parasequences</vt:lpstr>
      <vt:lpstr>Exercise 20b</vt:lpstr>
      <vt:lpstr>Exercise 20b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308</cp:revision>
  <cp:lastPrinted>2015-01-27T13:39:19Z</cp:lastPrinted>
  <dcterms:created xsi:type="dcterms:W3CDTF">2001-11-20T13:29:42Z</dcterms:created>
  <dcterms:modified xsi:type="dcterms:W3CDTF">2016-08-30T17:04:57Z</dcterms:modified>
</cp:coreProperties>
</file>