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embeddings/oleObject1.bin" ContentType="application/vnd.openxmlformats-officedocument.oleObject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embeddings/oleObject2.bin" ContentType="application/vnd.openxmlformats-officedocument.oleObject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embeddings/oleObject3.bin" ContentType="application/vnd.openxmlformats-officedocument.oleObject"/>
  <Override PartName="/ppt/notesSlides/notesSlide13.xml" ContentType="application/vnd.openxmlformats-officedocument.presentationml.notesSlide+xml"/>
  <Override PartName="/ppt/embeddings/oleObject4.bin" ContentType="application/vnd.openxmlformats-officedocument.oleObject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9" r:id="rId2"/>
    <p:sldId id="350" r:id="rId3"/>
    <p:sldId id="351" r:id="rId4"/>
    <p:sldId id="352" r:id="rId5"/>
    <p:sldId id="364" r:id="rId6"/>
    <p:sldId id="365" r:id="rId7"/>
    <p:sldId id="366" r:id="rId8"/>
    <p:sldId id="367" r:id="rId9"/>
    <p:sldId id="368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49" r:id="rId22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EFFD"/>
    <a:srgbClr val="66FF33"/>
    <a:srgbClr val="FFFF00"/>
    <a:srgbClr val="FF00FF"/>
    <a:srgbClr val="0033CC"/>
    <a:srgbClr val="FF0066"/>
    <a:srgbClr val="CC00FF"/>
    <a:srgbClr val="008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0497" autoAdjust="0"/>
  </p:normalViewPr>
  <p:slideViewPr>
    <p:cSldViewPr snapToGrid="0">
      <p:cViewPr>
        <p:scale>
          <a:sx n="143" d="100"/>
          <a:sy n="143" d="100"/>
        </p:scale>
        <p:origin x="-3136" y="-408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04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701EAC7-9897-4586-9E07-FFBD98F5107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266329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3330575"/>
            <a:ext cx="7435850" cy="3154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94DD63B-0505-4AEB-91D7-C2524166C2F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619580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C6F576C-CDCA-4056-B7EC-741CB14AC1A1}" type="slidenum">
              <a:rPr lang="en-US" altLang="en-US"/>
              <a:pPr/>
              <a:t>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24C015-CC14-4562-830D-A30B5D8CF90B}" type="slidenum">
              <a:rPr lang="en-US" altLang="en-US" smtClean="0"/>
              <a:pPr/>
              <a:t>10</a:t>
            </a:fld>
            <a:endParaRPr lang="en-US" altLang="en-US" dirty="0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100" dirty="0" smtClean="0">
                <a:latin typeface="Arial" pitchFamily="34" charset="0"/>
              </a:rPr>
              <a:t>This </a:t>
            </a:r>
            <a:r>
              <a:rPr lang="en-US" altLang="en-US" sz="1100" dirty="0" smtClean="0">
                <a:latin typeface="Arial" pitchFamily="34" charset="0"/>
              </a:rPr>
              <a:t>slides shows our basic methodology </a:t>
            </a:r>
            <a:r>
              <a:rPr lang="en-US" altLang="en-US" sz="1100" dirty="0" smtClean="0"/>
              <a:t>for </a:t>
            </a:r>
            <a:r>
              <a:rPr lang="en-US" altLang="en-US" sz="1100" dirty="0" smtClean="0"/>
              <a:t>stratigraphic analysis.</a:t>
            </a:r>
            <a:r>
              <a:rPr lang="en-US" altLang="en-US" sz="1100" baseline="0" dirty="0" smtClean="0"/>
              <a:t> </a:t>
            </a:r>
            <a:r>
              <a:rPr lang="en-US" altLang="en-US" sz="1100" dirty="0" smtClean="0">
                <a:latin typeface="Arial" pitchFamily="34" charset="0"/>
              </a:rPr>
              <a:t>First</a:t>
            </a:r>
            <a:r>
              <a:rPr lang="en-US" altLang="en-US" sz="1100" dirty="0" smtClean="0">
                <a:latin typeface="Arial" pitchFamily="34" charset="0"/>
              </a:rPr>
              <a:t>, we make general observations from modern deposits, outcrop studies, laboratory flumes, and subsurface </a:t>
            </a:r>
            <a:r>
              <a:rPr lang="en-US" altLang="en-US" sz="1100" dirty="0" smtClean="0">
                <a:latin typeface="Arial" pitchFamily="34" charset="0"/>
              </a:rPr>
              <a:t>data.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From </a:t>
            </a:r>
            <a:r>
              <a:rPr lang="en-US" altLang="en-US" sz="1100" dirty="0" smtClean="0">
                <a:latin typeface="Arial" pitchFamily="34" charset="0"/>
              </a:rPr>
              <a:t>these observations, we develop models of </a:t>
            </a:r>
            <a:r>
              <a:rPr lang="en-US" altLang="en-US" sz="1100" dirty="0" smtClean="0">
                <a:latin typeface="Arial" pitchFamily="34" charset="0"/>
              </a:rPr>
              <a:t>deposition.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We </a:t>
            </a:r>
            <a:r>
              <a:rPr lang="en-US" altLang="en-US" sz="1100" dirty="0" smtClean="0">
                <a:latin typeface="Arial" pitchFamily="34" charset="0"/>
              </a:rPr>
              <a:t>obtain data in the location we are interested </a:t>
            </a:r>
            <a:r>
              <a:rPr lang="en-US" altLang="en-US" sz="1100" dirty="0" smtClean="0">
                <a:latin typeface="Arial" pitchFamily="34" charset="0"/>
              </a:rPr>
              <a:t>in,</a:t>
            </a:r>
            <a:r>
              <a:rPr lang="en-US" altLang="en-US" sz="1100" baseline="0" dirty="0" smtClean="0">
                <a:latin typeface="Arial" pitchFamily="34" charset="0"/>
              </a:rPr>
              <a:t> a</a:t>
            </a:r>
            <a:r>
              <a:rPr lang="en-US" altLang="en-US" sz="1100" dirty="0" smtClean="0">
                <a:latin typeface="Arial" pitchFamily="34" charset="0"/>
              </a:rPr>
              <a:t>nd </a:t>
            </a:r>
            <a:r>
              <a:rPr lang="en-US" altLang="en-US" sz="1100" dirty="0" smtClean="0">
                <a:latin typeface="Arial" pitchFamily="34" charset="0"/>
              </a:rPr>
              <a:t>we make seismic-based stratigraphic predictions.</a:t>
            </a:r>
          </a:p>
          <a:p>
            <a:endParaRPr lang="en-US" altLang="en-US" sz="1100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3A464DC-716D-4507-AB39-1E3EF82CF809}" type="slidenum">
              <a:rPr lang="en-US" altLang="en-US" smtClean="0"/>
              <a:pPr/>
              <a:t>11</a:t>
            </a:fld>
            <a:endParaRPr lang="en-US" altLang="en-US" dirty="0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z="1100" dirty="0" smtClean="0">
                <a:latin typeface="Arial" pitchFamily="34" charset="0"/>
              </a:rPr>
              <a:t>An </a:t>
            </a:r>
            <a:r>
              <a:rPr lang="en-US" altLang="en-US" sz="1100" dirty="0" smtClean="0">
                <a:latin typeface="Arial" pitchFamily="34" charset="0"/>
              </a:rPr>
              <a:t>important concept for us is that there is a hierarchy of </a:t>
            </a:r>
            <a:r>
              <a:rPr lang="en-US" altLang="en-US" sz="1100" dirty="0" err="1" smtClean="0">
                <a:latin typeface="Arial" pitchFamily="34" charset="0"/>
              </a:rPr>
              <a:t>stratal</a:t>
            </a:r>
            <a:r>
              <a:rPr lang="en-US" altLang="en-US" sz="110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units.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These </a:t>
            </a:r>
            <a:r>
              <a:rPr lang="en-US" altLang="en-US" sz="1100" dirty="0" smtClean="0">
                <a:latin typeface="Arial" pitchFamily="34" charset="0"/>
              </a:rPr>
              <a:t>units extend from local, thin lamina to regional, thick depositional sequences and sequence </a:t>
            </a:r>
            <a:r>
              <a:rPr lang="en-US" altLang="en-US" sz="1100" dirty="0" smtClean="0">
                <a:latin typeface="Arial" pitchFamily="34" charset="0"/>
              </a:rPr>
              <a:t>sets. These </a:t>
            </a:r>
            <a:r>
              <a:rPr lang="en-US" altLang="en-US" sz="1100" dirty="0" smtClean="0">
                <a:latin typeface="Arial" pitchFamily="34" charset="0"/>
              </a:rPr>
              <a:t>units are at different scales in terms of thickness, geologic time duration, and 3-D lateral </a:t>
            </a:r>
            <a:r>
              <a:rPr lang="en-US" altLang="en-US" sz="1100" dirty="0" smtClean="0">
                <a:latin typeface="Arial" pitchFamily="34" charset="0"/>
              </a:rPr>
              <a:t>extent.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The </a:t>
            </a:r>
            <a:r>
              <a:rPr lang="en-US" altLang="en-US" sz="1100" dirty="0" smtClean="0">
                <a:latin typeface="Arial" pitchFamily="34" charset="0"/>
              </a:rPr>
              <a:t>smallest unit is a </a:t>
            </a:r>
            <a:r>
              <a:rPr lang="en-US" altLang="en-US" sz="1100" dirty="0" smtClean="0">
                <a:latin typeface="Arial" pitchFamily="34" charset="0"/>
              </a:rPr>
              <a:t>lamina.</a:t>
            </a:r>
            <a:endParaRPr lang="en-US" altLang="en-US" sz="1100" dirty="0" smtClean="0">
              <a:latin typeface="Arial" pitchFamily="34" charset="0"/>
            </a:endParaRPr>
          </a:p>
          <a:p>
            <a:r>
              <a:rPr lang="en-US" altLang="en-US" sz="1100" dirty="0" smtClean="0">
                <a:latin typeface="Arial" pitchFamily="34" charset="0"/>
              </a:rPr>
              <a:t>   Several lamina form the next scale unit – the lamina set</a:t>
            </a:r>
          </a:p>
          <a:p>
            <a:r>
              <a:rPr lang="en-US" altLang="en-US" sz="1100" baseline="0" dirty="0" smtClean="0">
                <a:latin typeface="Arial" pitchFamily="34" charset="0"/>
              </a:rPr>
              <a:t>      </a:t>
            </a:r>
            <a:r>
              <a:rPr lang="en-US" altLang="en-US" sz="1100" dirty="0" smtClean="0">
                <a:latin typeface="Arial" pitchFamily="34" charset="0"/>
              </a:rPr>
              <a:t>Several lamina sets form the next scale unit – the bed</a:t>
            </a:r>
          </a:p>
          <a:p>
            <a:r>
              <a:rPr lang="en-US" altLang="en-US" sz="1100" dirty="0" smtClean="0">
                <a:latin typeface="Arial" pitchFamily="34" charset="0"/>
              </a:rPr>
              <a:t>         Several beds form the next scale unit – the bed set</a:t>
            </a:r>
          </a:p>
          <a:p>
            <a:r>
              <a:rPr lang="en-US" altLang="en-US" sz="1100" dirty="0" smtClean="0">
                <a:latin typeface="Arial" pitchFamily="34" charset="0"/>
              </a:rPr>
              <a:t>            and so forth up to several depositional sequences forming a depositional sequence set.</a:t>
            </a:r>
          </a:p>
          <a:p>
            <a:endParaRPr lang="en-US" altLang="en-US" sz="1100" dirty="0" smtClean="0">
              <a:latin typeface="Arial" pitchFamily="34" charset="0"/>
            </a:endParaRPr>
          </a:p>
          <a:p>
            <a:r>
              <a:rPr lang="en-US" altLang="en-US" sz="1100" dirty="0" smtClean="0">
                <a:latin typeface="Arial" pitchFamily="34" charset="0"/>
              </a:rPr>
              <a:t>Cores give us local information on the lamina to bed scale of </a:t>
            </a:r>
            <a:r>
              <a:rPr lang="en-US" altLang="en-US" sz="1100" dirty="0" smtClean="0">
                <a:latin typeface="Arial" pitchFamily="34" charset="0"/>
              </a:rPr>
              <a:t>deposits.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Well </a:t>
            </a:r>
            <a:r>
              <a:rPr lang="en-US" altLang="en-US" sz="1100" dirty="0" smtClean="0">
                <a:latin typeface="Arial" pitchFamily="34" charset="0"/>
              </a:rPr>
              <a:t>logs give us information on bed to sequence scale of </a:t>
            </a:r>
            <a:r>
              <a:rPr lang="en-US" altLang="en-US" sz="1100" dirty="0" smtClean="0">
                <a:latin typeface="Arial" pitchFamily="34" charset="0"/>
              </a:rPr>
              <a:t>deposits,</a:t>
            </a:r>
            <a:r>
              <a:rPr lang="en-US" altLang="en-US" sz="1100" baseline="0" dirty="0" smtClean="0">
                <a:latin typeface="Arial" pitchFamily="34" charset="0"/>
              </a:rPr>
              <a:t> a</a:t>
            </a:r>
            <a:r>
              <a:rPr lang="en-US" altLang="en-US" sz="1100" dirty="0" smtClean="0">
                <a:latin typeface="Arial" pitchFamily="34" charset="0"/>
              </a:rPr>
              <a:t>nd </a:t>
            </a:r>
            <a:r>
              <a:rPr lang="en-US" altLang="en-US" sz="1100" dirty="0" smtClean="0">
                <a:latin typeface="Arial" pitchFamily="34" charset="0"/>
              </a:rPr>
              <a:t>seismic data gives us information on parasequence to sequence set scale of deposits.</a:t>
            </a:r>
          </a:p>
          <a:p>
            <a:pPr lvl="2"/>
            <a:endParaRPr lang="en-US" altLang="en-US" sz="1100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D3E88A5-9BD3-4CC9-BBD5-1C9148E98166}" type="slidenum">
              <a:rPr lang="en-US" altLang="en-US" smtClean="0"/>
              <a:pPr/>
              <a:t>12</a:t>
            </a:fld>
            <a:endParaRPr lang="en-US" altLang="en-US" dirty="0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z="1100" dirty="0" smtClean="0">
                <a:latin typeface="Arial" pitchFamily="34" charset="0"/>
              </a:rPr>
              <a:t>The </a:t>
            </a:r>
            <a:r>
              <a:rPr lang="en-US" altLang="en-US" sz="1100" dirty="0" smtClean="0">
                <a:latin typeface="Arial" pitchFamily="34" charset="0"/>
              </a:rPr>
              <a:t>photo with the insert shows deposition from the lamina set to the bed set </a:t>
            </a:r>
            <a:r>
              <a:rPr lang="en-US" altLang="en-US" sz="1100" dirty="0" smtClean="0">
                <a:latin typeface="Arial" pitchFamily="34" charset="0"/>
              </a:rPr>
              <a:t>scale.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All </a:t>
            </a:r>
            <a:r>
              <a:rPr lang="en-US" altLang="en-US" sz="1100" dirty="0" smtClean="0">
                <a:latin typeface="Arial" pitchFamily="34" charset="0"/>
              </a:rPr>
              <a:t>the </a:t>
            </a:r>
            <a:r>
              <a:rPr kumimoji="1" lang="en-US" altLang="en-US" sz="1100" dirty="0" smtClean="0">
                <a:solidFill>
                  <a:schemeClr val="bg1"/>
                </a:solidFill>
                <a:latin typeface="Arial" pitchFamily="34" charset="0"/>
              </a:rPr>
              <a:t>hierarchical units share two </a:t>
            </a:r>
            <a:r>
              <a:rPr kumimoji="1" lang="en-US" altLang="en-US" sz="1100" dirty="0" smtClean="0">
                <a:solidFill>
                  <a:schemeClr val="bg1"/>
                </a:solidFill>
                <a:latin typeface="Arial" pitchFamily="34" charset="0"/>
              </a:rPr>
              <a:t>(2) fundamental properties:</a:t>
            </a:r>
            <a:r>
              <a:rPr kumimoji="1" lang="en-US" altLang="en-US" sz="1100" baseline="0" dirty="0" smtClean="0">
                <a:solidFill>
                  <a:schemeClr val="bg1"/>
                </a:solidFill>
                <a:latin typeface="Arial" pitchFamily="34" charset="0"/>
              </a:rPr>
              <a:t> 1) </a:t>
            </a:r>
            <a:r>
              <a:rPr kumimoji="1" lang="en-US" altLang="en-US" sz="1100" dirty="0" smtClean="0">
                <a:solidFill>
                  <a:schemeClr val="bg1"/>
                </a:solidFill>
                <a:latin typeface="Arial" pitchFamily="34" charset="0"/>
              </a:rPr>
              <a:t>Each </a:t>
            </a:r>
            <a:r>
              <a:rPr kumimoji="1" lang="en-US" altLang="en-US" sz="1100" dirty="0" smtClean="0">
                <a:solidFill>
                  <a:schemeClr val="bg1"/>
                </a:solidFill>
                <a:latin typeface="Arial" pitchFamily="34" charset="0"/>
              </a:rPr>
              <a:t>stratal unit, with the exception of lamina, is a genetically related succession of strata bounded </a:t>
            </a:r>
            <a:r>
              <a:rPr kumimoji="1" lang="en-US" altLang="en-US" sz="1100" dirty="0" smtClean="0">
                <a:solidFill>
                  <a:schemeClr val="bg1"/>
                </a:solidFill>
                <a:latin typeface="Arial" pitchFamily="34" charset="0"/>
              </a:rPr>
              <a:t>by </a:t>
            </a:r>
            <a:r>
              <a:rPr kumimoji="1" lang="en-US" altLang="en-US" sz="1100" dirty="0" smtClean="0">
                <a:solidFill>
                  <a:schemeClr val="bg1"/>
                </a:solidFill>
                <a:latin typeface="Arial" pitchFamily="34" charset="0"/>
              </a:rPr>
              <a:t>chronostratigraphically (time) significant </a:t>
            </a:r>
            <a:r>
              <a:rPr kumimoji="1"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surfaces</a:t>
            </a:r>
            <a:r>
              <a:rPr kumimoji="1" lang="en-US" altLang="en-US" sz="1100" dirty="0" smtClean="0">
                <a:solidFill>
                  <a:schemeClr val="bg1"/>
                </a:solidFill>
                <a:latin typeface="Arial" pitchFamily="34" charset="0"/>
              </a:rPr>
              <a:t>, and </a:t>
            </a:r>
            <a:r>
              <a:rPr kumimoji="1" lang="en-US" altLang="en-US" sz="1100" dirty="0" smtClean="0">
                <a:solidFill>
                  <a:schemeClr val="bg1"/>
                </a:solidFill>
                <a:latin typeface="Arial" pitchFamily="34" charset="0"/>
              </a:rPr>
              <a:t>2)</a:t>
            </a:r>
            <a:r>
              <a:rPr kumimoji="1" lang="en-US" altLang="en-US" sz="1100" baseline="0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kumimoji="1" lang="en-US" altLang="en-US" sz="1100" dirty="0" smtClean="0">
                <a:solidFill>
                  <a:schemeClr val="bg1"/>
                </a:solidFill>
                <a:latin typeface="Arial" pitchFamily="34" charset="0"/>
              </a:rPr>
              <a:t>Each </a:t>
            </a:r>
            <a:r>
              <a:rPr kumimoji="1"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surface</a:t>
            </a:r>
            <a:r>
              <a:rPr kumimoji="1" lang="en-US" altLang="en-US" sz="1100" dirty="0" smtClean="0">
                <a:solidFill>
                  <a:schemeClr val="bg1"/>
                </a:solidFill>
                <a:latin typeface="Arial" pitchFamily="34" charset="0"/>
              </a:rPr>
              <a:t> is a single, physical boundary that everywhere separates all of the strata above from all </a:t>
            </a:r>
            <a:r>
              <a:rPr kumimoji="1" lang="en-US" altLang="en-US" sz="1100" dirty="0" smtClean="0">
                <a:solidFill>
                  <a:schemeClr val="bg1"/>
                </a:solidFill>
                <a:latin typeface="Arial" pitchFamily="34" charset="0"/>
              </a:rPr>
              <a:t>of </a:t>
            </a:r>
            <a:r>
              <a:rPr kumimoji="1" lang="en-US" altLang="en-US" sz="1100" dirty="0" smtClean="0">
                <a:solidFill>
                  <a:schemeClr val="bg1"/>
                </a:solidFill>
                <a:latin typeface="Arial" pitchFamily="34" charset="0"/>
              </a:rPr>
              <a:t>the strata </a:t>
            </a:r>
            <a:r>
              <a:rPr kumimoji="1" lang="en-US" altLang="en-US" sz="1100" dirty="0" smtClean="0">
                <a:solidFill>
                  <a:schemeClr val="bg1"/>
                </a:solidFill>
                <a:latin typeface="Arial" pitchFamily="34" charset="0"/>
              </a:rPr>
              <a:t>below.</a:t>
            </a:r>
            <a:r>
              <a:rPr kumimoji="1" lang="en-US" altLang="en-US" sz="1100" baseline="0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kumimoji="1" lang="en-US" altLang="en-US" sz="1100" dirty="0" smtClean="0">
                <a:solidFill>
                  <a:schemeClr val="bg1"/>
                </a:solidFill>
                <a:latin typeface="Arial" pitchFamily="34" charset="0"/>
              </a:rPr>
              <a:t>For </a:t>
            </a:r>
            <a:r>
              <a:rPr kumimoji="1" lang="en-US" altLang="en-US" sz="1100" dirty="0" smtClean="0">
                <a:solidFill>
                  <a:schemeClr val="bg1"/>
                </a:solidFill>
                <a:latin typeface="Arial" pitchFamily="34" charset="0"/>
              </a:rPr>
              <a:t>the most part, the strata below the boundary are older than the strata above.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5A33D26-0D6B-42CF-875C-0149DE078517}" type="slidenum">
              <a:rPr lang="en-US" altLang="en-US" smtClean="0"/>
              <a:pPr/>
              <a:t>13</a:t>
            </a:fld>
            <a:endParaRPr lang="en-US" altLang="en-US" dirty="0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8351" indent="-178351"/>
            <a:r>
              <a:rPr lang="en-US" altLang="en-US" sz="1100" dirty="0" smtClean="0">
                <a:latin typeface="Arial" pitchFamily="34" charset="0"/>
              </a:rPr>
              <a:t>This </a:t>
            </a:r>
            <a:r>
              <a:rPr lang="en-US" altLang="en-US" sz="1100" dirty="0" smtClean="0">
                <a:latin typeface="Arial" pitchFamily="34" charset="0"/>
              </a:rPr>
              <a:t>photo illustrates stratal surfaces at the scale of bed </a:t>
            </a:r>
            <a:r>
              <a:rPr lang="en-US" altLang="en-US" sz="1100" dirty="0" smtClean="0">
                <a:latin typeface="Arial" pitchFamily="34" charset="0"/>
              </a:rPr>
              <a:t>boundaries.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Each </a:t>
            </a:r>
            <a:r>
              <a:rPr lang="en-US" altLang="en-US" sz="1100" dirty="0" smtClean="0">
                <a:latin typeface="Arial" pitchFamily="34" charset="0"/>
              </a:rPr>
              <a:t>bed is bounded at its top and base by bedding </a:t>
            </a:r>
            <a:r>
              <a:rPr lang="en-US" altLang="en-US" sz="1100" dirty="0" smtClean="0">
                <a:latin typeface="Arial" pitchFamily="34" charset="0"/>
              </a:rPr>
              <a:t>surfaces.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Here, </a:t>
            </a:r>
            <a:r>
              <a:rPr lang="en-US" altLang="en-US" sz="1100" dirty="0" smtClean="0">
                <a:latin typeface="Arial" pitchFamily="34" charset="0"/>
              </a:rPr>
              <a:t>the bedding surfaces are easy to </a:t>
            </a:r>
            <a:r>
              <a:rPr lang="en-US" altLang="en-US" sz="1100" dirty="0" smtClean="0">
                <a:latin typeface="Arial" pitchFamily="34" charset="0"/>
              </a:rPr>
              <a:t>identify.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These </a:t>
            </a:r>
            <a:r>
              <a:rPr lang="en-US" altLang="en-US" sz="1100" dirty="0" smtClean="0">
                <a:latin typeface="Arial" pitchFamily="34" charset="0"/>
              </a:rPr>
              <a:t>bedding surfaces can </a:t>
            </a:r>
            <a:r>
              <a:rPr lang="en-US" altLang="en-US" sz="1100" dirty="0" smtClean="0">
                <a:latin typeface="Arial" pitchFamily="34" charset="0"/>
              </a:rPr>
              <a:t>mark:</a:t>
            </a:r>
            <a:r>
              <a:rPr lang="en-US" altLang="en-US" sz="1100" baseline="0" dirty="0" smtClean="0">
                <a:latin typeface="Arial" pitchFamily="34" charset="0"/>
              </a:rPr>
              <a:t> 1) </a:t>
            </a:r>
            <a:r>
              <a:rPr lang="en-US" altLang="en-US" sz="1100" dirty="0" smtClean="0">
                <a:latin typeface="Arial" pitchFamily="34" charset="0"/>
              </a:rPr>
              <a:t>a </a:t>
            </a:r>
            <a:r>
              <a:rPr lang="en-US" altLang="en-US" sz="1100" dirty="0" smtClean="0">
                <a:latin typeface="Arial" pitchFamily="34" charset="0"/>
              </a:rPr>
              <a:t>break or gap in deposition - i.e., a time of non-deposition, perhaps an interval between </a:t>
            </a:r>
            <a:r>
              <a:rPr lang="en-US" altLang="en-US" sz="1100" dirty="0" smtClean="0">
                <a:latin typeface="Arial" pitchFamily="34" charset="0"/>
              </a:rPr>
              <a:t>storms,</a:t>
            </a:r>
            <a:r>
              <a:rPr lang="en-US" altLang="en-US" sz="1100" baseline="0" dirty="0" smtClean="0">
                <a:latin typeface="Arial" pitchFamily="34" charset="0"/>
              </a:rPr>
              <a:t> OR 2)</a:t>
            </a:r>
            <a:r>
              <a:rPr lang="en-US" altLang="en-US" sz="1100" dirty="0" smtClean="0">
                <a:latin typeface="Arial" pitchFamily="34" charset="0"/>
              </a:rPr>
              <a:t> they </a:t>
            </a:r>
            <a:r>
              <a:rPr lang="en-US" altLang="en-US" sz="1100" dirty="0" smtClean="0">
                <a:latin typeface="Arial" pitchFamily="34" charset="0"/>
              </a:rPr>
              <a:t>can mark </a:t>
            </a:r>
            <a:r>
              <a:rPr lang="en-US" altLang="en-US" sz="1100" dirty="0" smtClean="0">
                <a:latin typeface="Arial" pitchFamily="34" charset="0"/>
              </a:rPr>
              <a:t>a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change </a:t>
            </a:r>
            <a:r>
              <a:rPr lang="en-US" altLang="en-US" sz="1100" dirty="0" smtClean="0">
                <a:latin typeface="Arial" pitchFamily="34" charset="0"/>
              </a:rPr>
              <a:t>in deposition - i.e., a shift in a channel or a change in flow velocity.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32B9975-4ECA-4DEB-AC09-19CA2CE45F9E}" type="slidenum">
              <a:rPr lang="en-US" altLang="en-US" smtClean="0"/>
              <a:pPr/>
              <a:t>14</a:t>
            </a:fld>
            <a:endParaRPr lang="en-US" altLang="en-US" dirty="0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z="1100" dirty="0" smtClean="0">
                <a:latin typeface="Arial" pitchFamily="34" charset="0"/>
              </a:rPr>
              <a:t>Going </a:t>
            </a:r>
            <a:r>
              <a:rPr lang="en-US" altLang="en-US" sz="1100" dirty="0" smtClean="0">
                <a:latin typeface="Arial" pitchFamily="34" charset="0"/>
              </a:rPr>
              <a:t>up the hierarchy (up in scale), several genetically related beds form a bed </a:t>
            </a:r>
            <a:r>
              <a:rPr lang="en-US" altLang="en-US" sz="1100" dirty="0" smtClean="0">
                <a:latin typeface="Arial" pitchFamily="34" charset="0"/>
              </a:rPr>
              <a:t>set.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There </a:t>
            </a:r>
            <a:r>
              <a:rPr lang="en-US" altLang="en-US" sz="1100" dirty="0" smtClean="0">
                <a:latin typeface="Arial" pitchFamily="34" charset="0"/>
              </a:rPr>
              <a:t>are bed set surfaces or boundaries that separate one bed set from the next.</a:t>
            </a:r>
          </a:p>
          <a:p>
            <a:endParaRPr lang="en-US" alt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F5F9B0F-7A02-45D5-8C2F-C19F7679544F}" type="slidenum">
              <a:rPr lang="en-US" altLang="en-US" smtClean="0"/>
              <a:pPr/>
              <a:t>15</a:t>
            </a:fld>
            <a:endParaRPr lang="en-US" altLang="en-US" dirty="0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8351" indent="-178351"/>
            <a:r>
              <a:rPr lang="en-US" altLang="en-US" sz="1100" dirty="0" smtClean="0">
                <a:latin typeface="Arial" pitchFamily="34" charset="0"/>
              </a:rPr>
              <a:t>The </a:t>
            </a:r>
            <a:r>
              <a:rPr lang="en-US" altLang="en-US" sz="1100" dirty="0" smtClean="0">
                <a:latin typeface="Arial" pitchFamily="34" charset="0"/>
              </a:rPr>
              <a:t>next unit going up the hierarchy is the </a:t>
            </a:r>
            <a:r>
              <a:rPr lang="en-US" altLang="en-US" sz="1100" dirty="0" err="1" smtClean="0">
                <a:latin typeface="Arial" pitchFamily="34" charset="0"/>
              </a:rPr>
              <a:t>parasequence</a:t>
            </a:r>
            <a:r>
              <a:rPr lang="en-US" altLang="en-US" sz="1100" dirty="0" smtClean="0">
                <a:latin typeface="Arial" pitchFamily="34" charset="0"/>
              </a:rPr>
              <a:t>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For </a:t>
            </a:r>
            <a:r>
              <a:rPr lang="en-US" altLang="en-US" sz="1100" dirty="0" smtClean="0">
                <a:latin typeface="Arial" pitchFamily="34" charset="0"/>
              </a:rPr>
              <a:t>a parasequence, the surfaces of importance are flooding surfaces rather than surfaces of non-deposition or </a:t>
            </a:r>
            <a:r>
              <a:rPr lang="en-US" altLang="en-US" sz="1100" dirty="0" smtClean="0">
                <a:latin typeface="Arial" pitchFamily="34" charset="0"/>
              </a:rPr>
              <a:t>erosion.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The </a:t>
            </a:r>
            <a:r>
              <a:rPr lang="en-US" altLang="en-US" sz="1100" dirty="0" smtClean="0">
                <a:latin typeface="Arial" pitchFamily="34" charset="0"/>
              </a:rPr>
              <a:t>parasequence is the basic unit of cyclic </a:t>
            </a:r>
            <a:r>
              <a:rPr lang="en-US" altLang="en-US" sz="1100" dirty="0" smtClean="0">
                <a:latin typeface="Arial" pitchFamily="34" charset="0"/>
              </a:rPr>
              <a:t>deposition.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Lower </a:t>
            </a:r>
            <a:r>
              <a:rPr lang="en-US" altLang="en-US" sz="1100" dirty="0" smtClean="0">
                <a:latin typeface="Arial" pitchFamily="34" charset="0"/>
              </a:rPr>
              <a:t>order stratal units are usually attributed to episodic events (e.g., storms</a:t>
            </a:r>
            <a:r>
              <a:rPr lang="en-US" altLang="en-US" sz="1100" dirty="0" smtClean="0">
                <a:latin typeface="Arial" pitchFamily="34" charset="0"/>
              </a:rPr>
              <a:t>),</a:t>
            </a:r>
            <a:r>
              <a:rPr lang="en-US" altLang="en-US" sz="1100" baseline="0" dirty="0" smtClean="0">
                <a:latin typeface="Arial" pitchFamily="34" charset="0"/>
              </a:rPr>
              <a:t> b</a:t>
            </a:r>
            <a:r>
              <a:rPr lang="en-US" altLang="en-US" sz="1100" dirty="0" smtClean="0">
                <a:latin typeface="Arial" pitchFamily="34" charset="0"/>
              </a:rPr>
              <a:t>ut </a:t>
            </a:r>
            <a:r>
              <a:rPr lang="en-US" altLang="en-US" sz="1100" dirty="0" smtClean="0">
                <a:latin typeface="Arial" pitchFamily="34" charset="0"/>
              </a:rPr>
              <a:t>for parasequences and larger units, they are related to cyclic events (e.g., delta shifts or sea level oscillations).</a:t>
            </a:r>
          </a:p>
          <a:p>
            <a:pPr marL="178351" indent="-178351"/>
            <a:endParaRPr lang="en-US" altLang="en-US" sz="1100" dirty="0" smtClean="0">
              <a:latin typeface="Arial" pitchFamily="34" charset="0"/>
            </a:endParaRPr>
          </a:p>
          <a:p>
            <a:pPr marL="178351" indent="-178351"/>
            <a:r>
              <a:rPr lang="en-US" altLang="en-US" sz="1100" dirty="0" smtClean="0">
                <a:latin typeface="Arial" pitchFamily="34" charset="0"/>
              </a:rPr>
              <a:t>The illustration is the summary of a measured section from a marginal marine setting. </a:t>
            </a:r>
            <a:r>
              <a:rPr lang="en-US" altLang="en-US" sz="1100" dirty="0" smtClean="0">
                <a:latin typeface="Arial" pitchFamily="34" charset="0"/>
              </a:rPr>
              <a:t>The </a:t>
            </a:r>
            <a:r>
              <a:rPr lang="en-US" altLang="en-US" sz="1100" dirty="0" smtClean="0">
                <a:latin typeface="Arial" pitchFamily="34" charset="0"/>
              </a:rPr>
              <a:t>base of the parasequence is placed where there is evidence for an abrupt deepening (change in paleobathymetry from relatively shallow to relatively deeper)</a:t>
            </a:r>
            <a:r>
              <a:rPr lang="en-US" altLang="en-US" sz="1100" dirty="0" smtClean="0">
                <a:latin typeface="Arial" pitchFamily="34" charset="0"/>
              </a:rPr>
              <a:t>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Moving </a:t>
            </a:r>
            <a:r>
              <a:rPr lang="en-US" altLang="en-US" sz="1100" dirty="0" smtClean="0">
                <a:latin typeface="Arial" pitchFamily="34" charset="0"/>
              </a:rPr>
              <a:t>up within a single parasequence we see evidence for a shoaling upward pattern, here from offshore near the base of the parasequence to foreshore near the </a:t>
            </a:r>
            <a:r>
              <a:rPr lang="en-US" altLang="en-US" sz="1100" dirty="0" smtClean="0">
                <a:latin typeface="Arial" pitchFamily="34" charset="0"/>
              </a:rPr>
              <a:t>top.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The </a:t>
            </a:r>
            <a:r>
              <a:rPr lang="en-US" altLang="en-US" sz="1100" dirty="0" smtClean="0">
                <a:latin typeface="Arial" pitchFamily="34" charset="0"/>
              </a:rPr>
              <a:t>top of this parasequence is marked by another abrupt deepening, in this </a:t>
            </a:r>
            <a:r>
              <a:rPr lang="en-US" altLang="en-US" sz="1100" dirty="0" smtClean="0">
                <a:latin typeface="Arial" pitchFamily="34" charset="0"/>
              </a:rPr>
              <a:t>case, </a:t>
            </a:r>
            <a:r>
              <a:rPr lang="en-US" altLang="en-US" sz="1100" dirty="0" smtClean="0">
                <a:latin typeface="Arial" pitchFamily="34" charset="0"/>
              </a:rPr>
              <a:t>from foreshore below to offshore above.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684F074-20EB-4EA0-AF84-0AC2CFA38C26}" type="slidenum">
              <a:rPr lang="en-US" altLang="en-US" smtClean="0"/>
              <a:pPr/>
              <a:t>16</a:t>
            </a:fld>
            <a:endParaRPr lang="en-US" altLang="en-US" dirty="0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z="1100" dirty="0" smtClean="0">
                <a:latin typeface="Arial" pitchFamily="34" charset="0"/>
              </a:rPr>
              <a:t>This </a:t>
            </a:r>
            <a:r>
              <a:rPr lang="en-US" altLang="en-US" sz="1100" dirty="0" smtClean="0">
                <a:latin typeface="Arial" pitchFamily="34" charset="0"/>
              </a:rPr>
              <a:t>slide gives the definition and characteristics of a parasequence.</a:t>
            </a:r>
            <a:endParaRPr lang="en-US" alt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015034C-2C88-48C9-A560-895314222B9B}" type="slidenum">
              <a:rPr lang="en-US" altLang="en-US" smtClean="0"/>
              <a:pPr/>
              <a:t>17</a:t>
            </a:fld>
            <a:endParaRPr lang="en-US" altLang="en-US" dirty="0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z="1100" dirty="0" smtClean="0">
                <a:latin typeface="Arial" pitchFamily="34" charset="0"/>
              </a:rPr>
              <a:t>This </a:t>
            </a:r>
            <a:r>
              <a:rPr lang="en-US" altLang="en-US" sz="1100" dirty="0" smtClean="0">
                <a:latin typeface="Arial" pitchFamily="34" charset="0"/>
              </a:rPr>
              <a:t>diagram is for marginal marine </a:t>
            </a:r>
            <a:r>
              <a:rPr lang="en-US" altLang="en-US" sz="1100" dirty="0" err="1" smtClean="0">
                <a:latin typeface="Arial" pitchFamily="34" charset="0"/>
              </a:rPr>
              <a:t>parasequences</a:t>
            </a:r>
            <a:r>
              <a:rPr lang="en-US" altLang="en-US" sz="1100" dirty="0" smtClean="0">
                <a:latin typeface="Arial" pitchFamily="34" charset="0"/>
              </a:rPr>
              <a:t>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Each </a:t>
            </a:r>
            <a:r>
              <a:rPr lang="en-US" altLang="en-US" sz="1100" dirty="0" smtClean="0">
                <a:latin typeface="Arial" pitchFamily="34" charset="0"/>
              </a:rPr>
              <a:t>individual parasequence shows progradation (building out) and aggradation (building up)</a:t>
            </a:r>
            <a:r>
              <a:rPr lang="en-US" altLang="en-US" sz="1100" dirty="0" smtClean="0">
                <a:latin typeface="Arial" pitchFamily="34" charset="0"/>
              </a:rPr>
              <a:t>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A </a:t>
            </a:r>
            <a:r>
              <a:rPr lang="en-US" altLang="en-US" sz="1100" dirty="0" smtClean="0">
                <a:latin typeface="Arial" pitchFamily="34" charset="0"/>
              </a:rPr>
              <a:t>series of parasequences will show one of three stacking patterns:</a:t>
            </a:r>
          </a:p>
          <a:p>
            <a:r>
              <a:rPr lang="en-US" altLang="en-US" sz="1100" dirty="0" smtClean="0">
                <a:latin typeface="Arial" pitchFamily="34" charset="0"/>
              </a:rPr>
              <a:t>	(1) Progradational - where the shallow marine portion of each PS steps further basinward than </a:t>
            </a:r>
          </a:p>
          <a:p>
            <a:r>
              <a:rPr lang="en-US" altLang="en-US" sz="1100" dirty="0" smtClean="0">
                <a:latin typeface="Arial" pitchFamily="34" charset="0"/>
              </a:rPr>
              <a:t>	      its predecessor - a regression;</a:t>
            </a:r>
          </a:p>
          <a:p>
            <a:r>
              <a:rPr lang="en-US" altLang="en-US" sz="1100" dirty="0" smtClean="0">
                <a:latin typeface="Arial" pitchFamily="34" charset="0"/>
              </a:rPr>
              <a:t>	(2) Retrogradational - where the shallow marine portion of each PS does not extend as far basinward </a:t>
            </a:r>
          </a:p>
          <a:p>
            <a:r>
              <a:rPr lang="en-US" altLang="en-US" sz="1100" dirty="0" smtClean="0">
                <a:latin typeface="Arial" pitchFamily="34" charset="0"/>
              </a:rPr>
              <a:t>	      as its predecessor - a transgression;</a:t>
            </a:r>
          </a:p>
          <a:p>
            <a:r>
              <a:rPr lang="en-US" altLang="en-US" sz="1100" dirty="0" smtClean="0">
                <a:latin typeface="Arial" pitchFamily="34" charset="0"/>
              </a:rPr>
              <a:t>	(3) Aggradational - where the shallow marine portion of each PS extends about the same distance </a:t>
            </a:r>
          </a:p>
          <a:p>
            <a:r>
              <a:rPr lang="en-US" altLang="en-US" sz="1100" dirty="0" smtClean="0">
                <a:latin typeface="Arial" pitchFamily="34" charset="0"/>
              </a:rPr>
              <a:t>	      into the basin as its predecessor - a somewhat static situation (still stand).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256FEE8-D09D-4F36-84D7-182ABFEBF53A}" type="slidenum">
              <a:rPr lang="en-US" altLang="en-US" smtClean="0"/>
              <a:pPr/>
              <a:t>18</a:t>
            </a:fld>
            <a:endParaRPr lang="en-US" altLang="en-US" dirty="0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z="1100" dirty="0" smtClean="0">
                <a:latin typeface="Arial" pitchFamily="34" charset="0"/>
              </a:rPr>
              <a:t>Here </a:t>
            </a:r>
            <a:r>
              <a:rPr lang="en-US" altLang="en-US" sz="1100" dirty="0" smtClean="0">
                <a:latin typeface="Arial" pitchFamily="34" charset="0"/>
              </a:rPr>
              <a:t>the three types of parasequence stacking patterns are shown in cross-sectional </a:t>
            </a:r>
            <a:r>
              <a:rPr lang="en-US" altLang="en-US" sz="1100" dirty="0" smtClean="0">
                <a:latin typeface="Arial" pitchFamily="34" charset="0"/>
              </a:rPr>
              <a:t>view.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On </a:t>
            </a:r>
            <a:r>
              <a:rPr lang="en-US" altLang="en-US" sz="1100" dirty="0" smtClean="0">
                <a:latin typeface="Arial" pitchFamily="34" charset="0"/>
              </a:rPr>
              <a:t>the far right is the log signature for the position of the red rectangle (sands are color-coded in the SP track):</a:t>
            </a:r>
          </a:p>
          <a:p>
            <a:r>
              <a:rPr lang="en-US" altLang="en-US" sz="1100" dirty="0" smtClean="0">
                <a:latin typeface="Arial" pitchFamily="34" charset="0"/>
              </a:rPr>
              <a:t>	- For a progradational stacking pattern sediment supply outpaces accommodation (space available to be </a:t>
            </a:r>
            <a:r>
              <a:rPr lang="en-US" altLang="en-US" sz="1100" dirty="0" smtClean="0">
                <a:latin typeface="Arial" pitchFamily="34" charset="0"/>
              </a:rPr>
              <a:t>filled </a:t>
            </a:r>
            <a:r>
              <a:rPr lang="en-US" altLang="en-US" sz="1100" dirty="0" smtClean="0">
                <a:latin typeface="Arial" pitchFamily="34" charset="0"/>
              </a:rPr>
              <a:t>with sediment)</a:t>
            </a:r>
          </a:p>
          <a:p>
            <a:r>
              <a:rPr lang="en-US" altLang="en-US" sz="1100" dirty="0" smtClean="0">
                <a:latin typeface="Arial" pitchFamily="34" charset="0"/>
              </a:rPr>
              <a:t>	- For a retrogradational stacking pattern sediment supply can not keep pace with accommodation (space is </a:t>
            </a:r>
            <a:r>
              <a:rPr lang="en-US" altLang="en-US" sz="1100" dirty="0" smtClean="0">
                <a:latin typeface="Arial" pitchFamily="34" charset="0"/>
              </a:rPr>
              <a:t>created </a:t>
            </a:r>
            <a:r>
              <a:rPr lang="en-US" altLang="en-US" sz="1100" dirty="0" smtClean="0">
                <a:latin typeface="Arial" pitchFamily="34" charset="0"/>
              </a:rPr>
              <a:t>too fast for the sediment supply to keep filed)</a:t>
            </a:r>
          </a:p>
          <a:p>
            <a:r>
              <a:rPr lang="en-US" altLang="en-US" sz="1100" dirty="0" smtClean="0">
                <a:latin typeface="Arial" pitchFamily="34" charset="0"/>
              </a:rPr>
              <a:t>	- For the aggradational stacking pattern sediment supply and accommodation are close to being in balance in </a:t>
            </a:r>
            <a:r>
              <a:rPr lang="en-US" altLang="en-US" sz="1100" dirty="0" smtClean="0">
                <a:latin typeface="Arial" pitchFamily="34" charset="0"/>
              </a:rPr>
              <a:t>which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the </a:t>
            </a:r>
            <a:r>
              <a:rPr lang="en-US" altLang="en-US" sz="1100" dirty="0" smtClean="0">
                <a:latin typeface="Arial" pitchFamily="34" charset="0"/>
              </a:rPr>
              <a:t>amount of space being created is “just right” in terms of the sediment coming in.</a:t>
            </a:r>
          </a:p>
          <a:p>
            <a:endParaRPr lang="en-US" altLang="en-US" sz="1100" dirty="0" smtClean="0">
              <a:latin typeface="Arial" pitchFamily="34" charset="0"/>
            </a:endParaRPr>
          </a:p>
          <a:p>
            <a:r>
              <a:rPr lang="en-US" altLang="en-US" sz="1100" dirty="0" smtClean="0">
                <a:latin typeface="Arial" pitchFamily="34" charset="0"/>
              </a:rPr>
              <a:t>More on accommodation in a later lesson.</a:t>
            </a:r>
            <a:endParaRPr lang="en-US" alt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11A310A-E326-46BE-B3F1-1A46DEEEF033}" type="slidenum">
              <a:rPr lang="en-US" altLang="en-US" smtClean="0"/>
              <a:pPr/>
              <a:t>19</a:t>
            </a:fld>
            <a:endParaRPr lang="en-US" altLang="en-US" dirty="0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z="1100" dirty="0" smtClean="0">
                <a:latin typeface="Arial" pitchFamily="34" charset="0"/>
              </a:rPr>
              <a:t>Here </a:t>
            </a:r>
            <a:r>
              <a:rPr lang="en-US" altLang="en-US" sz="1100" dirty="0" smtClean="0">
                <a:latin typeface="Arial" pitchFamily="34" charset="0"/>
              </a:rPr>
              <a:t>is the definition for a depositional </a:t>
            </a:r>
            <a:r>
              <a:rPr lang="en-US" altLang="en-US" sz="1100" dirty="0" smtClean="0">
                <a:latin typeface="Arial" pitchFamily="34" charset="0"/>
              </a:rPr>
              <a:t>sequence,</a:t>
            </a:r>
            <a:r>
              <a:rPr lang="en-US" altLang="en-US" sz="1100" baseline="0" dirty="0" smtClean="0">
                <a:latin typeface="Arial" pitchFamily="34" charset="0"/>
              </a:rPr>
              <a:t> i</a:t>
            </a:r>
            <a:r>
              <a:rPr lang="en-US" altLang="en-US" sz="1100" dirty="0" smtClean="0">
                <a:latin typeface="Arial" pitchFamily="34" charset="0"/>
              </a:rPr>
              <a:t>ts characteristics, and the definition </a:t>
            </a:r>
            <a:r>
              <a:rPr lang="en-US" altLang="en-US" sz="1100" dirty="0" smtClean="0">
                <a:latin typeface="Arial" pitchFamily="34" charset="0"/>
              </a:rPr>
              <a:t>of a seismic sequence.</a:t>
            </a:r>
          </a:p>
          <a:p>
            <a:endParaRPr lang="en-US" alt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D158EB4-8E6B-497B-9F56-A3562D86006F}" type="slidenum">
              <a:rPr lang="en-US" altLang="en-US" smtClean="0"/>
              <a:pPr/>
              <a:t>2</a:t>
            </a:fld>
            <a:endParaRPr lang="en-US" altLang="en-US" dirty="0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z="1100" dirty="0" smtClean="0">
                <a:latin typeface="Arial" pitchFamily="34" charset="0"/>
              </a:rPr>
              <a:t>The </a:t>
            </a:r>
            <a:r>
              <a:rPr lang="en-US" altLang="en-US" sz="1100" dirty="0" smtClean="0">
                <a:latin typeface="Arial" pitchFamily="34" charset="0"/>
              </a:rPr>
              <a:t>fundamentals of stratigraphy come from the study of modern </a:t>
            </a:r>
            <a:r>
              <a:rPr lang="en-US" altLang="en-US" sz="1100" dirty="0" smtClean="0">
                <a:latin typeface="Arial" pitchFamily="34" charset="0"/>
              </a:rPr>
              <a:t>deposits:</a:t>
            </a:r>
            <a:r>
              <a:rPr lang="en-US" altLang="en-US" sz="1100" baseline="0" dirty="0" smtClean="0">
                <a:latin typeface="Arial" pitchFamily="34" charset="0"/>
              </a:rPr>
              <a:t> 1) </a:t>
            </a:r>
            <a:r>
              <a:rPr lang="en-US" altLang="en-US" sz="1100" dirty="0" smtClean="0">
                <a:latin typeface="Arial" pitchFamily="34" charset="0"/>
              </a:rPr>
              <a:t>looking </a:t>
            </a:r>
            <a:r>
              <a:rPr lang="en-US" altLang="en-US" sz="1100" dirty="0" smtClean="0">
                <a:latin typeface="Arial" pitchFamily="34" charset="0"/>
              </a:rPr>
              <a:t>at delta systems, beaches, rivers, deep marine deposits, </a:t>
            </a:r>
            <a:r>
              <a:rPr lang="en-US" altLang="en-US" sz="1100" dirty="0" smtClean="0">
                <a:latin typeface="Arial" pitchFamily="34" charset="0"/>
              </a:rPr>
              <a:t>and,</a:t>
            </a:r>
            <a:r>
              <a:rPr lang="en-US" altLang="en-US" sz="1100" baseline="0" dirty="0" smtClean="0">
                <a:latin typeface="Arial" pitchFamily="34" charset="0"/>
              </a:rPr>
              <a:t> 2) </a:t>
            </a:r>
            <a:r>
              <a:rPr lang="en-US" altLang="en-US" sz="1100" dirty="0" smtClean="0">
                <a:latin typeface="Arial" pitchFamily="34" charset="0"/>
              </a:rPr>
              <a:t>Sedimentary </a:t>
            </a:r>
            <a:r>
              <a:rPr lang="en-US" altLang="en-US" sz="1100" dirty="0" smtClean="0">
                <a:latin typeface="Arial" pitchFamily="34" charset="0"/>
              </a:rPr>
              <a:t>outcrops – where deposits from the geologic past can be viewed and analyzed.</a:t>
            </a:r>
          </a:p>
          <a:p>
            <a:pPr lvl="2"/>
            <a:endParaRPr lang="en-US" altLang="en-US" sz="1100" dirty="0" smtClean="0">
              <a:latin typeface="Arial" pitchFamily="34" charset="0"/>
            </a:endParaRPr>
          </a:p>
          <a:p>
            <a:endParaRPr lang="en-US" alt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090AC7F-4897-483F-87D1-D879BC730D70}" type="slidenum">
              <a:rPr lang="en-US" altLang="en-US" smtClean="0"/>
              <a:pPr/>
              <a:t>20</a:t>
            </a:fld>
            <a:endParaRPr lang="en-US" altLang="en-US" dirty="0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z="1100" dirty="0" smtClean="0">
                <a:latin typeface="Arial" pitchFamily="34" charset="0"/>
              </a:rPr>
              <a:t>Here </a:t>
            </a:r>
            <a:r>
              <a:rPr lang="en-US" altLang="en-US" sz="1100" dirty="0" smtClean="0">
                <a:latin typeface="Arial" pitchFamily="34" charset="0"/>
              </a:rPr>
              <a:t>is a photo of the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Blackhawk and Castlegate Fms. (Campanian) in the Book Cliffs of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Utah.</a:t>
            </a:r>
            <a:r>
              <a:rPr lang="en-US" altLang="en-US" sz="1100" baseline="0" dirty="0" smtClean="0">
                <a:solidFill>
                  <a:srgbClr val="FFFF99"/>
                </a:solidFill>
                <a:latin typeface="Arial" pitchFamily="34" charset="0"/>
              </a:rPr>
              <a:t>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A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sequence stratigrapher has interpreted stratal packages from parasequence scale up to sequence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scale.</a:t>
            </a:r>
            <a:r>
              <a:rPr lang="en-US" altLang="en-US" sz="1100" baseline="0" dirty="0" smtClean="0">
                <a:solidFill>
                  <a:srgbClr val="FFFF99"/>
                </a:solidFill>
                <a:latin typeface="Arial" pitchFamily="34" charset="0"/>
              </a:rPr>
              <a:t>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He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has also indicated the EOD – environment of deposition:</a:t>
            </a:r>
          </a:p>
          <a:p>
            <a:pPr lvl="2"/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- </a:t>
            </a:r>
            <a:r>
              <a:rPr lang="en-US" altLang="en-US" sz="1100" dirty="0" err="1" smtClean="0">
                <a:solidFill>
                  <a:srgbClr val="FFFF99"/>
                </a:solidFill>
                <a:latin typeface="Arial" pitchFamily="34" charset="0"/>
              </a:rPr>
              <a:t>Parasequences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 (PS): light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gray triangles on the right</a:t>
            </a:r>
          </a:p>
          <a:p>
            <a:pPr lvl="2"/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- </a:t>
            </a:r>
            <a:r>
              <a:rPr lang="en-US" altLang="en-US" sz="1100" dirty="0" err="1" smtClean="0">
                <a:solidFill>
                  <a:srgbClr val="FFFF99"/>
                </a:solidFill>
                <a:latin typeface="Arial" pitchFamily="34" charset="0"/>
              </a:rPr>
              <a:t>Parasequence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 Boundaries (PSB):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dotted light gray lines (also red &amp; yellow lines)</a:t>
            </a:r>
          </a:p>
          <a:p>
            <a:pPr lvl="2"/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- </a:t>
            </a:r>
            <a:r>
              <a:rPr lang="en-US" altLang="en-US" sz="1100" dirty="0" err="1" smtClean="0">
                <a:solidFill>
                  <a:srgbClr val="FFFF99"/>
                </a:solidFill>
                <a:latin typeface="Arial" pitchFamily="34" charset="0"/>
              </a:rPr>
              <a:t>Parasequence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 sets:</a:t>
            </a:r>
            <a:r>
              <a:rPr lang="en-US" altLang="en-US" sz="1100" baseline="0" dirty="0" smtClean="0">
                <a:solidFill>
                  <a:srgbClr val="FFFF99"/>
                </a:solidFill>
                <a:latin typeface="Arial" pitchFamily="34" charset="0"/>
              </a:rPr>
              <a:t>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yellow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triangles on the left</a:t>
            </a:r>
          </a:p>
          <a:p>
            <a:pPr lvl="2"/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- </a:t>
            </a:r>
            <a:r>
              <a:rPr lang="en-US" altLang="en-US" sz="1100" dirty="0" err="1" smtClean="0">
                <a:solidFill>
                  <a:srgbClr val="FFFF99"/>
                </a:solidFill>
                <a:latin typeface="Arial" pitchFamily="34" charset="0"/>
              </a:rPr>
              <a:t>Parasequence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set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boundaries (PSSB):</a:t>
            </a:r>
            <a:r>
              <a:rPr lang="en-US" altLang="en-US" sz="1100" baseline="0" dirty="0" smtClean="0">
                <a:solidFill>
                  <a:srgbClr val="FFFF99"/>
                </a:solidFill>
                <a:latin typeface="Arial" pitchFamily="34" charset="0"/>
              </a:rPr>
              <a:t>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short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dashed yellow lines (also red lines)</a:t>
            </a:r>
          </a:p>
          <a:p>
            <a:pPr marL="1085850" lvl="2" indent="-171450">
              <a:buFontTx/>
              <a:buChar char="-"/>
            </a:pP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Sequences:</a:t>
            </a:r>
            <a:r>
              <a:rPr lang="en-US" altLang="en-US" sz="1100" baseline="0" dirty="0" smtClean="0">
                <a:solidFill>
                  <a:srgbClr val="FFFF99"/>
                </a:solidFill>
                <a:latin typeface="Arial" pitchFamily="34" charset="0"/>
              </a:rPr>
              <a:t> dotted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red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lines near the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center mark</a:t>
            </a:r>
            <a:r>
              <a:rPr lang="en-US" altLang="en-US" sz="1100" baseline="0" dirty="0" smtClean="0">
                <a:solidFill>
                  <a:srgbClr val="FFFF99"/>
                </a:solidFill>
                <a:latin typeface="Arial" pitchFamily="34" charset="0"/>
              </a:rPr>
              <a:t> the sequence boundaries (SB)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 </a:t>
            </a:r>
          </a:p>
          <a:p>
            <a:pPr marL="1085850" lvl="2" indent="-171450">
              <a:buFontTx/>
              <a:buChar char="-"/>
            </a:pP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The sequences are from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bottom to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top:</a:t>
            </a:r>
            <a:endParaRPr lang="en-US" altLang="en-US" sz="1100" dirty="0" smtClean="0">
              <a:solidFill>
                <a:srgbClr val="FFFF99"/>
              </a:solidFill>
              <a:latin typeface="Arial" pitchFamily="34" charset="0"/>
            </a:endParaRPr>
          </a:p>
          <a:p>
            <a:pPr lvl="2"/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	the top of one sequence</a:t>
            </a:r>
          </a:p>
          <a:p>
            <a:pPr lvl="2"/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	a complete sequence (long dashed red line to long dashed red line)</a:t>
            </a:r>
          </a:p>
          <a:p>
            <a:pPr lvl="2"/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	the start of a third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sequence</a:t>
            </a:r>
          </a:p>
          <a:p>
            <a:pPr lvl="0"/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Looking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at the EODs, there are two abrupt shallowings (purple circles) e.g. fluvial on top of marginal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marine</a:t>
            </a:r>
            <a:r>
              <a:rPr lang="en-US" altLang="en-US" sz="1100" baseline="0" dirty="0" smtClean="0">
                <a:solidFill>
                  <a:srgbClr val="FFFF99"/>
                </a:solidFill>
                <a:latin typeface="Arial" pitchFamily="34" charset="0"/>
              </a:rPr>
              <a:t>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at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the sequence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boundaries,</a:t>
            </a:r>
            <a:r>
              <a:rPr lang="en-US" altLang="en-US" sz="1100" baseline="0" dirty="0" smtClean="0">
                <a:solidFill>
                  <a:srgbClr val="FFFF99"/>
                </a:solidFill>
                <a:latin typeface="Arial" pitchFamily="34" charset="0"/>
              </a:rPr>
              <a:t>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and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one abrupt deepening (green circle) e.g., fluvial on top of marginal marine, in this case about midway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up</a:t>
            </a:r>
            <a:r>
              <a:rPr lang="en-US" altLang="en-US" sz="1100" baseline="0" dirty="0" smtClean="0">
                <a:solidFill>
                  <a:srgbClr val="FFFF99"/>
                </a:solidFill>
                <a:latin typeface="Arial" pitchFamily="34" charset="0"/>
              </a:rPr>
              <a:t>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the </a:t>
            </a:r>
            <a:r>
              <a:rPr lang="en-US" altLang="en-US" sz="1100" dirty="0" smtClean="0">
                <a:solidFill>
                  <a:srgbClr val="FFFF99"/>
                </a:solidFill>
                <a:latin typeface="Arial" pitchFamily="34" charset="0"/>
              </a:rPr>
              <a:t>middle sequence.</a:t>
            </a:r>
            <a:endParaRPr lang="en-US" altLang="en-US" sz="1100" dirty="0" smtClean="0">
              <a:latin typeface="Arial" pitchFamily="34" charset="0"/>
            </a:endParaRPr>
          </a:p>
          <a:p>
            <a:endParaRPr lang="en-US" altLang="en-US" sz="1100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Slide 20.21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8587137-7AA9-4EB8-81F4-D188CBF1E5D7}" type="slidenum">
              <a:rPr lang="en-US" altLang="en-US" smtClean="0"/>
              <a:pPr/>
              <a:t>3</a:t>
            </a:fld>
            <a:endParaRPr lang="en-US" altLang="en-US" dirty="0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z="1100" dirty="0" smtClean="0">
                <a:latin typeface="Arial" pitchFamily="34" charset="0"/>
              </a:rPr>
              <a:t>Another </a:t>
            </a:r>
            <a:r>
              <a:rPr lang="en-US" altLang="en-US" sz="1100" dirty="0" smtClean="0">
                <a:latin typeface="Arial" pitchFamily="34" charset="0"/>
              </a:rPr>
              <a:t>source of stratigraphic data comes from </a:t>
            </a:r>
            <a:r>
              <a:rPr lang="en-US" altLang="en-US" sz="1100" dirty="0" smtClean="0">
                <a:latin typeface="Arial" pitchFamily="34" charset="0"/>
              </a:rPr>
              <a:t>wells.</a:t>
            </a:r>
            <a:r>
              <a:rPr lang="en-US" altLang="en-US" sz="1100" baseline="0" dirty="0" smtClean="0">
                <a:latin typeface="Arial" pitchFamily="34" charset="0"/>
              </a:rPr>
              <a:t> W</a:t>
            </a:r>
            <a:r>
              <a:rPr lang="en-US" altLang="en-US" sz="1100" dirty="0" smtClean="0">
                <a:latin typeface="Arial" pitchFamily="34" charset="0"/>
              </a:rPr>
              <a:t>e </a:t>
            </a:r>
            <a:r>
              <a:rPr lang="en-US" altLang="en-US" sz="1100" dirty="0" smtClean="0">
                <a:latin typeface="Arial" pitchFamily="34" charset="0"/>
              </a:rPr>
              <a:t>can cut cores during the drilling </a:t>
            </a:r>
            <a:r>
              <a:rPr lang="en-US" altLang="en-US" sz="1100" dirty="0" smtClean="0">
                <a:latin typeface="Arial" pitchFamily="34" charset="0"/>
              </a:rPr>
              <a:t>process.</a:t>
            </a:r>
            <a:r>
              <a:rPr lang="en-US" altLang="en-US" sz="1100" baseline="0" dirty="0" smtClean="0">
                <a:latin typeface="Arial" pitchFamily="34" charset="0"/>
              </a:rPr>
              <a:t> Also, </a:t>
            </a:r>
            <a:r>
              <a:rPr lang="en-US" altLang="en-US" sz="1100" dirty="0" smtClean="0">
                <a:latin typeface="Arial" pitchFamily="34" charset="0"/>
              </a:rPr>
              <a:t>we </a:t>
            </a:r>
            <a:r>
              <a:rPr lang="en-US" altLang="en-US" sz="1100" dirty="0" smtClean="0">
                <a:latin typeface="Arial" pitchFamily="34" charset="0"/>
              </a:rPr>
              <a:t>can lower measuring devices down well bores and collect data as a function of depth – </a:t>
            </a:r>
            <a:r>
              <a:rPr lang="en-US" altLang="en-US" sz="1100" dirty="0" smtClean="0">
                <a:latin typeface="Arial" pitchFamily="34" charset="0"/>
              </a:rPr>
              <a:t>logs.</a:t>
            </a:r>
            <a:r>
              <a:rPr lang="en-US" altLang="en-US" sz="1100" baseline="0" dirty="0" smtClean="0">
                <a:latin typeface="Arial" pitchFamily="34" charset="0"/>
              </a:rPr>
              <a:t> I</a:t>
            </a:r>
            <a:r>
              <a:rPr lang="en-US" altLang="en-US" sz="1100" dirty="0" smtClean="0">
                <a:latin typeface="Arial" pitchFamily="34" charset="0"/>
              </a:rPr>
              <a:t>f </a:t>
            </a:r>
            <a:r>
              <a:rPr lang="en-US" altLang="en-US" sz="1100" dirty="0" smtClean="0">
                <a:latin typeface="Arial" pitchFamily="34" charset="0"/>
              </a:rPr>
              <a:t>we have several wells in an area (like within a field), we can correlate the well logs – break </a:t>
            </a:r>
            <a:r>
              <a:rPr lang="en-US" altLang="en-US" sz="1100" dirty="0" smtClean="0">
                <a:latin typeface="Arial" pitchFamily="34" charset="0"/>
              </a:rPr>
              <a:t>the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stratigraphy </a:t>
            </a:r>
            <a:r>
              <a:rPr lang="en-US" altLang="en-US" sz="1100" dirty="0" smtClean="0">
                <a:latin typeface="Arial" pitchFamily="34" charset="0"/>
              </a:rPr>
              <a:t>into units based on rock type (formations) or geologic time (chronozones). </a:t>
            </a:r>
          </a:p>
          <a:p>
            <a:endParaRPr lang="en-US" alt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A6092F1-B84F-4685-9358-F197F7F7520B}" type="slidenum">
              <a:rPr lang="en-US" altLang="en-US" smtClean="0"/>
              <a:pPr/>
              <a:t>4</a:t>
            </a:fld>
            <a:endParaRPr lang="en-US" altLang="en-US" dirty="0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z="1100" dirty="0" smtClean="0">
                <a:latin typeface="Arial" pitchFamily="34" charset="0"/>
              </a:rPr>
              <a:t>We </a:t>
            </a:r>
            <a:r>
              <a:rPr lang="en-US" altLang="en-US" sz="1100" dirty="0" smtClean="0">
                <a:latin typeface="Arial" pitchFamily="34" charset="0"/>
              </a:rPr>
              <a:t>can also study the stratigraphy within a basin using seismic </a:t>
            </a:r>
            <a:r>
              <a:rPr lang="en-US" altLang="en-US" sz="1100" dirty="0" smtClean="0">
                <a:latin typeface="Arial" pitchFamily="34" charset="0"/>
              </a:rPr>
              <a:t>data.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This </a:t>
            </a:r>
            <a:r>
              <a:rPr lang="en-US" altLang="en-US" sz="1100" dirty="0" smtClean="0">
                <a:latin typeface="Arial" pitchFamily="34" charset="0"/>
              </a:rPr>
              <a:t>interpreted line shows a major deltaic system </a:t>
            </a:r>
            <a:r>
              <a:rPr lang="en-US" altLang="en-US" sz="1100" dirty="0" smtClean="0">
                <a:latin typeface="Arial" pitchFamily="34" charset="0"/>
              </a:rPr>
              <a:t>with: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delta </a:t>
            </a:r>
            <a:r>
              <a:rPr lang="en-US" altLang="en-US" sz="1100" dirty="0" smtClean="0">
                <a:latin typeface="Arial" pitchFamily="34" charset="0"/>
              </a:rPr>
              <a:t>plain deposits </a:t>
            </a:r>
            <a:r>
              <a:rPr lang="en-US" altLang="en-US" sz="1100" dirty="0" smtClean="0">
                <a:latin typeface="Arial" pitchFamily="34" charset="0"/>
              </a:rPr>
              <a:t>(brown),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delta </a:t>
            </a:r>
            <a:r>
              <a:rPr lang="en-US" altLang="en-US" sz="1100" dirty="0" smtClean="0">
                <a:latin typeface="Arial" pitchFamily="34" charset="0"/>
              </a:rPr>
              <a:t>front deposits </a:t>
            </a:r>
            <a:r>
              <a:rPr lang="en-US" altLang="en-US" sz="1100" dirty="0" smtClean="0">
                <a:latin typeface="Arial" pitchFamily="34" charset="0"/>
              </a:rPr>
              <a:t>(yellow), delta </a:t>
            </a:r>
            <a:r>
              <a:rPr lang="en-US" altLang="en-US" sz="1100" dirty="0" smtClean="0">
                <a:latin typeface="Arial" pitchFamily="34" charset="0"/>
              </a:rPr>
              <a:t>slope deposits </a:t>
            </a:r>
            <a:r>
              <a:rPr lang="en-US" altLang="en-US" sz="1100" dirty="0" smtClean="0">
                <a:latin typeface="Arial" pitchFamily="34" charset="0"/>
              </a:rPr>
              <a:t>(light green), </a:t>
            </a:r>
            <a:r>
              <a:rPr lang="en-US" altLang="en-US" sz="1100" dirty="0" err="1" smtClean="0">
                <a:latin typeface="Arial" pitchFamily="34" charset="0"/>
              </a:rPr>
              <a:t>basinal</a:t>
            </a:r>
            <a:r>
              <a:rPr lang="en-US" altLang="en-US" sz="1100" dirty="0" smtClean="0">
                <a:latin typeface="Arial" pitchFamily="34" charset="0"/>
              </a:rPr>
              <a:t> </a:t>
            </a:r>
            <a:r>
              <a:rPr lang="en-US" altLang="en-US" sz="1100" dirty="0" err="1" smtClean="0">
                <a:latin typeface="Arial" pitchFamily="34" charset="0"/>
              </a:rPr>
              <a:t>shales</a:t>
            </a:r>
            <a:r>
              <a:rPr lang="en-US" altLang="en-US" sz="110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(dark green), and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deep</a:t>
            </a:r>
            <a:r>
              <a:rPr lang="en-US" altLang="en-US" sz="1100" dirty="0" smtClean="0">
                <a:latin typeface="Arial" pitchFamily="34" charset="0"/>
              </a:rPr>
              <a:t>-water fans </a:t>
            </a:r>
            <a:r>
              <a:rPr lang="en-US" altLang="en-US" sz="1100" dirty="0" smtClean="0">
                <a:latin typeface="Arial" pitchFamily="34" charset="0"/>
              </a:rPr>
              <a:t>(orange).</a:t>
            </a:r>
            <a:r>
              <a:rPr lang="en-US" altLang="en-US" sz="1100" baseline="0" dirty="0" smtClean="0">
                <a:latin typeface="Arial" pitchFamily="34" charset="0"/>
              </a:rPr>
              <a:t> </a:t>
            </a:r>
            <a:r>
              <a:rPr lang="en-US" altLang="en-US" sz="1100" dirty="0" smtClean="0">
                <a:latin typeface="Arial" pitchFamily="34" charset="0"/>
              </a:rPr>
              <a:t>The </a:t>
            </a:r>
            <a:r>
              <a:rPr lang="en-US" altLang="en-US" sz="1100" dirty="0" smtClean="0">
                <a:latin typeface="Arial" pitchFamily="34" charset="0"/>
              </a:rPr>
              <a:t>stratigraphic interpretation of seismic data is the focus of the next several lessons</a:t>
            </a:r>
            <a:r>
              <a:rPr lang="en-US" altLang="en-US" sz="1100" baseline="0" dirty="0" smtClean="0">
                <a:latin typeface="Arial" pitchFamily="34" charset="0"/>
              </a:rPr>
              <a:t> in th</a:t>
            </a:r>
            <a:r>
              <a:rPr lang="en-US" altLang="en-US" sz="1100" dirty="0" smtClean="0">
                <a:latin typeface="Arial" pitchFamily="34" charset="0"/>
              </a:rPr>
              <a:t>is course.</a:t>
            </a:r>
          </a:p>
          <a:p>
            <a:pPr lvl="2"/>
            <a:endParaRPr lang="en-US" altLang="en-US" sz="1100" dirty="0" smtClean="0">
              <a:latin typeface="Arial" pitchFamily="34" charset="0"/>
            </a:endParaRPr>
          </a:p>
          <a:p>
            <a:endParaRPr lang="en-US" alt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D42829-71B9-418C-BACA-8C4B3CB40431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54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dirty="0" smtClean="0">
                <a:latin typeface="Arial" charset="0"/>
              </a:rPr>
              <a:t>Our </a:t>
            </a:r>
            <a:r>
              <a:rPr lang="en-US" dirty="0">
                <a:latin typeface="Arial" charset="0"/>
              </a:rPr>
              <a:t>basic procedure is like what we did for structural </a:t>
            </a:r>
            <a:r>
              <a:rPr lang="en-US" dirty="0" smtClean="0">
                <a:latin typeface="Arial" charset="0"/>
              </a:rPr>
              <a:t>analysis.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We </a:t>
            </a:r>
            <a:r>
              <a:rPr lang="en-US" dirty="0">
                <a:latin typeface="Arial" charset="0"/>
              </a:rPr>
              <a:t>make </a:t>
            </a:r>
            <a:r>
              <a:rPr lang="en-US" dirty="0" smtClean="0">
                <a:latin typeface="Arial" charset="0"/>
              </a:rPr>
              <a:t>observations </a:t>
            </a:r>
            <a:r>
              <a:rPr lang="en-US" dirty="0">
                <a:latin typeface="Arial" charset="0"/>
              </a:rPr>
              <a:t>– upper left is a seismic-based map from Gulf of </a:t>
            </a:r>
            <a:r>
              <a:rPr lang="en-US" dirty="0" smtClean="0">
                <a:latin typeface="Arial" charset="0"/>
              </a:rPr>
              <a:t>Mexico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smtClean="0">
                <a:latin typeface="Arial" charset="0"/>
              </a:rPr>
              <a:t>(p</a:t>
            </a:r>
            <a:r>
              <a:rPr lang="en-US" dirty="0" smtClean="0">
                <a:latin typeface="Arial" charset="0"/>
              </a:rPr>
              <a:t>ink </a:t>
            </a:r>
            <a:r>
              <a:rPr lang="en-US" dirty="0">
                <a:latin typeface="Arial" charset="0"/>
              </a:rPr>
              <a:t>= salt </a:t>
            </a:r>
            <a:r>
              <a:rPr lang="en-US" dirty="0" smtClean="0">
                <a:latin typeface="Arial" charset="0"/>
              </a:rPr>
              <a:t>walls</a:t>
            </a:r>
            <a:r>
              <a:rPr lang="en-US" dirty="0" smtClean="0">
                <a:latin typeface="Arial" charset="0"/>
              </a:rPr>
              <a:t>).</a:t>
            </a:r>
            <a:r>
              <a:rPr lang="en-US" baseline="0" dirty="0">
                <a:latin typeface="Arial" charset="0"/>
              </a:rPr>
              <a:t> </a:t>
            </a:r>
            <a:r>
              <a:rPr lang="en-US" baseline="0" dirty="0" smtClean="0">
                <a:latin typeface="Arial" charset="0"/>
              </a:rPr>
              <a:t>The s</a:t>
            </a:r>
            <a:r>
              <a:rPr lang="en-US" dirty="0" smtClean="0">
                <a:latin typeface="Arial" charset="0"/>
              </a:rPr>
              <a:t>ediment </a:t>
            </a:r>
            <a:r>
              <a:rPr lang="en-US" dirty="0">
                <a:latin typeface="Arial" charset="0"/>
              </a:rPr>
              <a:t>from updip gets funneled through the </a:t>
            </a:r>
            <a:r>
              <a:rPr lang="en-US" dirty="0" smtClean="0">
                <a:latin typeface="Arial" charset="0"/>
              </a:rPr>
              <a:t>gap, and the yellow </a:t>
            </a:r>
            <a:r>
              <a:rPr lang="en-US" dirty="0">
                <a:latin typeface="Arial" charset="0"/>
              </a:rPr>
              <a:t>depositional bodies are interpreted to be distributary deep water </a:t>
            </a:r>
            <a:r>
              <a:rPr lang="en-US" dirty="0" smtClean="0">
                <a:latin typeface="Arial" charset="0"/>
              </a:rPr>
              <a:t>fans.</a:t>
            </a:r>
            <a:r>
              <a:rPr lang="en-US" baseline="0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Given </a:t>
            </a:r>
            <a:r>
              <a:rPr lang="en-US" dirty="0">
                <a:latin typeface="Arial" charset="0"/>
              </a:rPr>
              <a:t>these observations, we think of an appropriate depositional model (center</a:t>
            </a:r>
            <a:r>
              <a:rPr lang="en-US" dirty="0" smtClean="0">
                <a:latin typeface="Arial" charset="0"/>
              </a:rPr>
              <a:t>).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The </a:t>
            </a:r>
            <a:r>
              <a:rPr lang="en-US" dirty="0" smtClean="0">
                <a:latin typeface="Arial" charset="0"/>
              </a:rPr>
              <a:t>model </a:t>
            </a:r>
            <a:r>
              <a:rPr lang="en-US" dirty="0">
                <a:latin typeface="Arial" charset="0"/>
              </a:rPr>
              <a:t>is based on outcrops, flume experiments, drilling similar features, </a:t>
            </a:r>
            <a:r>
              <a:rPr lang="en-US" dirty="0" smtClean="0">
                <a:latin typeface="Arial" charset="0"/>
              </a:rPr>
              <a:t>etc.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Given </a:t>
            </a:r>
            <a:r>
              <a:rPr lang="en-US" dirty="0">
                <a:latin typeface="Arial" charset="0"/>
              </a:rPr>
              <a:t>the depositional model, we predict the vertical and lateral distribution of </a:t>
            </a:r>
            <a:r>
              <a:rPr lang="en-US" dirty="0" smtClean="0">
                <a:latin typeface="Arial" charset="0"/>
              </a:rPr>
              <a:t>sands.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Thus, </a:t>
            </a:r>
            <a:r>
              <a:rPr lang="en-US" dirty="0">
                <a:latin typeface="Arial" charset="0"/>
              </a:rPr>
              <a:t>we infer the lithofacies for </a:t>
            </a:r>
            <a:r>
              <a:rPr lang="en-US" dirty="0" smtClean="0">
                <a:latin typeface="Arial" charset="0"/>
              </a:rPr>
              <a:t>the two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(2) </a:t>
            </a:r>
            <a:r>
              <a:rPr lang="en-US" dirty="0">
                <a:latin typeface="Arial" charset="0"/>
              </a:rPr>
              <a:t>black lines on the </a:t>
            </a:r>
            <a:r>
              <a:rPr lang="en-US" dirty="0">
                <a:solidFill>
                  <a:schemeClr val="bg1"/>
                </a:solidFill>
                <a:latin typeface="Arial" charset="0"/>
              </a:rPr>
              <a:t>Seismic-Based EOD </a:t>
            </a:r>
            <a:r>
              <a:rPr lang="en-US" dirty="0" smtClean="0">
                <a:solidFill>
                  <a:schemeClr val="bg1"/>
                </a:solidFill>
                <a:latin typeface="Arial" charset="0"/>
              </a:rPr>
              <a:t>(Environment</a:t>
            </a:r>
            <a:r>
              <a:rPr lang="en-US" baseline="0" dirty="0" smtClean="0">
                <a:solidFill>
                  <a:schemeClr val="bg1"/>
                </a:solidFill>
                <a:latin typeface="Arial" charset="0"/>
              </a:rPr>
              <a:t> Of Deposition) </a:t>
            </a:r>
            <a:r>
              <a:rPr lang="en-US" dirty="0" smtClean="0">
                <a:solidFill>
                  <a:schemeClr val="bg1"/>
                </a:solidFill>
                <a:latin typeface="Arial" charset="0"/>
              </a:rPr>
              <a:t>Map.</a:t>
            </a:r>
            <a:endParaRPr lang="en-US" dirty="0">
              <a:latin typeface="Arial" charset="0"/>
            </a:endParaRPr>
          </a:p>
          <a:p>
            <a:pPr>
              <a:buFont typeface="Arial" pitchFamily="34" charset="0"/>
              <a:buNone/>
            </a:pPr>
            <a:endParaRPr 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EDAF6B-75E0-4D08-8D8D-76FE16D8CD74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546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latin typeface="Arial" charset="0"/>
              </a:rPr>
              <a:t>Do not </a:t>
            </a:r>
            <a:r>
              <a:rPr lang="en-US" dirty="0" smtClean="0">
                <a:latin typeface="Arial" charset="0"/>
              </a:rPr>
              <a:t>forget that </a:t>
            </a:r>
            <a:r>
              <a:rPr lang="en-US" dirty="0" smtClean="0">
                <a:latin typeface="Arial" charset="0"/>
              </a:rPr>
              <a:t>seismic data </a:t>
            </a:r>
            <a:r>
              <a:rPr lang="en-US" dirty="0" smtClean="0">
                <a:latin typeface="Arial" charset="0"/>
              </a:rPr>
              <a:t>has lower resolution than stratigraphers are use to working </a:t>
            </a:r>
            <a:r>
              <a:rPr lang="en-US" dirty="0" smtClean="0">
                <a:latin typeface="Arial" charset="0"/>
              </a:rPr>
              <a:t>with.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Units </a:t>
            </a:r>
            <a:r>
              <a:rPr lang="en-US" dirty="0" smtClean="0">
                <a:latin typeface="Arial" charset="0"/>
              </a:rPr>
              <a:t>are often 10s to 100s of meters thick.</a:t>
            </a:r>
            <a:endParaRPr lang="en-US" dirty="0">
              <a:latin typeface="Arial" charset="0"/>
            </a:endParaRP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86B9F3-FDD4-4A93-9103-8DB22461BFDC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547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7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dirty="0" smtClean="0">
                <a:latin typeface="Arial" charset="0"/>
              </a:rPr>
              <a:t>The </a:t>
            </a:r>
            <a:r>
              <a:rPr lang="en-US" dirty="0" smtClean="0">
                <a:latin typeface="Arial" charset="0"/>
              </a:rPr>
              <a:t>scale of our stratigraphic analysis depends on the tool that we are </a:t>
            </a:r>
            <a:r>
              <a:rPr lang="en-US" dirty="0" smtClean="0">
                <a:latin typeface="Arial" charset="0"/>
              </a:rPr>
              <a:t>using.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Working </a:t>
            </a:r>
            <a:r>
              <a:rPr lang="en-US" dirty="0" smtClean="0">
                <a:latin typeface="Arial" charset="0"/>
              </a:rPr>
              <a:t>with outcrops or cores, we </a:t>
            </a:r>
            <a:r>
              <a:rPr lang="en-US" dirty="0" smtClean="0">
                <a:latin typeface="Arial" charset="0"/>
              </a:rPr>
              <a:t>can:</a:t>
            </a:r>
            <a:r>
              <a:rPr lang="en-US" baseline="0" dirty="0" smtClean="0">
                <a:latin typeface="Arial" charset="0"/>
              </a:rPr>
              <a:t> v</a:t>
            </a:r>
            <a:r>
              <a:rPr lang="en-US" dirty="0" smtClean="0">
                <a:latin typeface="Arial" charset="0"/>
              </a:rPr>
              <a:t>isually </a:t>
            </a:r>
            <a:r>
              <a:rPr lang="en-US" dirty="0" smtClean="0">
                <a:latin typeface="Arial" charset="0"/>
              </a:rPr>
              <a:t>correlate laminae and </a:t>
            </a:r>
            <a:r>
              <a:rPr lang="en-US" dirty="0" smtClean="0">
                <a:latin typeface="Arial" charset="0"/>
              </a:rPr>
              <a:t>beds,</a:t>
            </a:r>
            <a:r>
              <a:rPr lang="en-US" baseline="0" dirty="0" smtClean="0">
                <a:latin typeface="Arial" charset="0"/>
              </a:rPr>
              <a:t> and</a:t>
            </a:r>
            <a:r>
              <a:rPr lang="en-US" dirty="0" smtClean="0">
                <a:latin typeface="Arial" charset="0"/>
              </a:rPr>
              <a:t> units </a:t>
            </a:r>
            <a:r>
              <a:rPr lang="en-US" dirty="0" smtClean="0">
                <a:latin typeface="Arial" charset="0"/>
              </a:rPr>
              <a:t>are centimeters </a:t>
            </a:r>
            <a:r>
              <a:rPr lang="en-US" dirty="0" smtClean="0">
                <a:latin typeface="Arial" charset="0"/>
              </a:rPr>
              <a:t>thick.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Working </a:t>
            </a:r>
            <a:r>
              <a:rPr lang="en-US" dirty="0" smtClean="0">
                <a:latin typeface="Arial" charset="0"/>
              </a:rPr>
              <a:t>with well logs, we </a:t>
            </a:r>
            <a:r>
              <a:rPr lang="en-US" dirty="0" smtClean="0">
                <a:latin typeface="Arial" charset="0"/>
              </a:rPr>
              <a:t>can:</a:t>
            </a:r>
            <a:r>
              <a:rPr lang="en-US" baseline="0" dirty="0" smtClean="0">
                <a:latin typeface="Arial" charset="0"/>
              </a:rPr>
              <a:t> 1) </a:t>
            </a:r>
            <a:r>
              <a:rPr lang="en-US" dirty="0" smtClean="0">
                <a:latin typeface="Arial" charset="0"/>
              </a:rPr>
              <a:t>Use </a:t>
            </a:r>
            <a:r>
              <a:rPr lang="en-US" dirty="0" smtClean="0">
                <a:latin typeface="Arial" charset="0"/>
              </a:rPr>
              <a:t>log pattern characteristics to correlate log </a:t>
            </a:r>
            <a:r>
              <a:rPr lang="en-US" dirty="0" smtClean="0">
                <a:latin typeface="Arial" charset="0"/>
              </a:rPr>
              <a:t>markers; and 2)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Units </a:t>
            </a:r>
            <a:r>
              <a:rPr lang="en-US" dirty="0" smtClean="0">
                <a:latin typeface="Arial" charset="0"/>
              </a:rPr>
              <a:t>are meters thick.</a:t>
            </a: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latin typeface="Arial" charset="0"/>
              </a:rPr>
              <a:t>Working with seismic data, we </a:t>
            </a:r>
            <a:r>
              <a:rPr lang="en-US" dirty="0" smtClean="0">
                <a:latin typeface="Arial" charset="0"/>
              </a:rPr>
              <a:t>can:</a:t>
            </a:r>
            <a:r>
              <a:rPr lang="en-US" baseline="0" dirty="0" smtClean="0">
                <a:latin typeface="Arial" charset="0"/>
              </a:rPr>
              <a:t> 1) </a:t>
            </a:r>
            <a:r>
              <a:rPr lang="en-US" dirty="0" smtClean="0">
                <a:latin typeface="Arial" charset="0"/>
              </a:rPr>
              <a:t>Generate </a:t>
            </a:r>
            <a:r>
              <a:rPr lang="en-US" dirty="0" smtClean="0">
                <a:latin typeface="Arial" charset="0"/>
              </a:rPr>
              <a:t>seismic correlations of bedsets and larger </a:t>
            </a:r>
            <a:r>
              <a:rPr lang="en-US" dirty="0" smtClean="0">
                <a:latin typeface="Arial" charset="0"/>
              </a:rPr>
              <a:t>units,</a:t>
            </a:r>
            <a:r>
              <a:rPr lang="en-US" baseline="0" dirty="0" smtClean="0">
                <a:latin typeface="Arial" charset="0"/>
              </a:rPr>
              <a:t> and 2) </a:t>
            </a:r>
            <a:r>
              <a:rPr lang="en-US" dirty="0" smtClean="0">
                <a:latin typeface="Arial" charset="0"/>
              </a:rPr>
              <a:t>Units </a:t>
            </a:r>
            <a:r>
              <a:rPr lang="en-US" dirty="0" smtClean="0">
                <a:latin typeface="Arial" charset="0"/>
              </a:rPr>
              <a:t>are tens to hundreds of meters </a:t>
            </a:r>
            <a:r>
              <a:rPr lang="en-US" dirty="0" smtClean="0">
                <a:latin typeface="Arial" charset="0"/>
              </a:rPr>
              <a:t>thick.</a:t>
            </a:r>
            <a:endParaRPr lang="en-US" dirty="0" smtClean="0">
              <a:latin typeface="Arial" charset="0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charset="0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latin typeface="Arial" charset="0"/>
              </a:rPr>
              <a:t>Outcrops and cores have high resolution, but limited areal </a:t>
            </a:r>
            <a:r>
              <a:rPr lang="en-US" dirty="0" smtClean="0">
                <a:latin typeface="Arial" charset="0"/>
              </a:rPr>
              <a:t>extent.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Seismic </a:t>
            </a:r>
            <a:r>
              <a:rPr lang="en-US" dirty="0" smtClean="0">
                <a:latin typeface="Arial" charset="0"/>
              </a:rPr>
              <a:t>data has low resolution, but can have basin-wide areal extent.</a:t>
            </a: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charset="0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charset="0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charset="0"/>
            </a:endParaRP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D8FEBC-C564-43EF-8A6D-C781C59D7361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548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8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en-US" dirty="0" smtClean="0"/>
              <a:t>A </a:t>
            </a:r>
            <a:r>
              <a:rPr lang="en-US" altLang="en-US" dirty="0" smtClean="0"/>
              <a:t>list of some of the strengths of seismic data for stratigaphic analysis.</a:t>
            </a:r>
          </a:p>
          <a:p>
            <a:pPr>
              <a:buFontTx/>
              <a:buNone/>
            </a:pPr>
            <a:endParaRPr lang="en-US" dirty="0" smtClean="0">
              <a:latin typeface="Arial" charset="0"/>
            </a:endParaRPr>
          </a:p>
          <a:p>
            <a:pPr>
              <a:buFontTx/>
              <a:buNone/>
            </a:pPr>
            <a:endParaRPr lang="en-US" dirty="0">
              <a:latin typeface="Arial" charset="0"/>
            </a:endParaRP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6D07E3-DEA8-4AF1-BD07-05FEE6A936A2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549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9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A </a:t>
            </a:r>
            <a:r>
              <a:rPr lang="en-US" altLang="en-US" dirty="0" smtClean="0"/>
              <a:t>list of some of the weaknesses of seismic data for stratigaphic analysis.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77724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54305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4305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03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588375" y="6516688"/>
            <a:ext cx="792163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/>
            <a:fld id="{9D7D7F8C-BA51-465C-8D3A-FA859ADB1239}" type="slidenum">
              <a:rPr lang="en-US" altLang="en-US" sz="1100">
                <a:latin typeface="Verdana" pitchFamily="34" charset="0"/>
              </a:rPr>
              <a:pPr eaLnBrk="1" hangingPunct="1"/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6688"/>
            <a:ext cx="11271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2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jpeg"/><Relationship Id="rId8" Type="http://schemas.openxmlformats.org/officeDocument/2006/relationships/image" Target="../media/image9.png"/><Relationship Id="rId9" Type="http://schemas.openxmlformats.org/officeDocument/2006/relationships/image" Target="../media/image22.jpeg"/><Relationship Id="rId10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4" Type="http://schemas.openxmlformats.org/officeDocument/2006/relationships/oleObject" Target="../embeddings/oleObject3.bin"/><Relationship Id="rId5" Type="http://schemas.openxmlformats.org/officeDocument/2006/relationships/image" Target="../media/image24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4" Type="http://schemas.openxmlformats.org/officeDocument/2006/relationships/oleObject" Target="../embeddings/oleObject4.bin"/><Relationship Id="rId5" Type="http://schemas.openxmlformats.org/officeDocument/2006/relationships/image" Target="../media/image14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4" Type="http://schemas.openxmlformats.org/officeDocument/2006/relationships/oleObject" Target="../embeddings/oleObject5.bin"/><Relationship Id="rId5" Type="http://schemas.openxmlformats.org/officeDocument/2006/relationships/image" Target="../media/image4.emf"/><Relationship Id="rId6" Type="http://schemas.openxmlformats.org/officeDocument/2006/relationships/oleObject" Target="../embeddings/oleObject6.bin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jpeg"/><Relationship Id="rId7" Type="http://schemas.openxmlformats.org/officeDocument/2006/relationships/oleObject" Target="../embeddings/oleObject1.bin"/><Relationship Id="rId8" Type="http://schemas.openxmlformats.org/officeDocument/2006/relationships/image" Target="../media/image4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oleObject" Target="../embeddings/oleObject2.bin"/><Relationship Id="rId5" Type="http://schemas.openxmlformats.org/officeDocument/2006/relationships/image" Target="../media/image14.emf"/><Relationship Id="rId6" Type="http://schemas.openxmlformats.org/officeDocument/2006/relationships/image" Target="../media/image15.png"/><Relationship Id="rId7" Type="http://schemas.openxmlformats.org/officeDocument/2006/relationships/image" Target="../media/image11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Petroleum Geology &amp; Geophysics</a:t>
            </a:r>
          </a:p>
        </p:txBody>
      </p:sp>
      <p:grpSp>
        <p:nvGrpSpPr>
          <p:cNvPr id="4106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4108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779587" y="1385032"/>
              <a:ext cx="5575300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20.  Stratigraphic Hierarchy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76952" y="2279262"/>
            <a:ext cx="8170862" cy="3963987"/>
            <a:chOff x="697676" y="2295028"/>
            <a:chExt cx="8170862" cy="3963987"/>
          </a:xfrm>
        </p:grpSpPr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697676" y="2355353"/>
              <a:ext cx="4284699" cy="3564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altLang="en-US" dirty="0">
                  <a:latin typeface="Tahoma" pitchFamily="34" charset="0"/>
                </a:rPr>
                <a:t>Lamina</a:t>
              </a:r>
            </a:p>
            <a:p>
              <a:pPr>
                <a:spcBef>
                  <a:spcPct val="20000"/>
                </a:spcBef>
              </a:pPr>
              <a:r>
                <a:rPr lang="en-US" altLang="en-US" dirty="0">
                  <a:latin typeface="Tahoma" pitchFamily="34" charset="0"/>
                </a:rPr>
                <a:t>   Lamina sets</a:t>
              </a:r>
            </a:p>
            <a:p>
              <a:pPr>
                <a:spcBef>
                  <a:spcPct val="20000"/>
                </a:spcBef>
              </a:pPr>
              <a:r>
                <a:rPr lang="en-US" altLang="en-US" dirty="0">
                  <a:latin typeface="Tahoma" pitchFamily="34" charset="0"/>
                </a:rPr>
                <a:t>      Beds</a:t>
              </a:r>
            </a:p>
            <a:p>
              <a:pPr>
                <a:spcBef>
                  <a:spcPct val="20000"/>
                </a:spcBef>
              </a:pPr>
              <a:r>
                <a:rPr lang="en-US" altLang="en-US" dirty="0">
                  <a:latin typeface="Tahoma" pitchFamily="34" charset="0"/>
                </a:rPr>
                <a:t>         Bed Sets</a:t>
              </a:r>
            </a:p>
            <a:p>
              <a:pPr>
                <a:spcBef>
                  <a:spcPct val="20000"/>
                </a:spcBef>
              </a:pPr>
              <a:r>
                <a:rPr lang="en-US" altLang="en-US" dirty="0">
                  <a:latin typeface="Tahoma" pitchFamily="34" charset="0"/>
                </a:rPr>
                <a:t>            Parasequences</a:t>
              </a:r>
            </a:p>
            <a:p>
              <a:pPr>
                <a:spcBef>
                  <a:spcPct val="20000"/>
                </a:spcBef>
              </a:pPr>
              <a:r>
                <a:rPr lang="en-US" altLang="en-US" dirty="0">
                  <a:latin typeface="Tahoma" pitchFamily="34" charset="0"/>
                </a:rPr>
                <a:t>               Parasequence Sets</a:t>
              </a:r>
            </a:p>
            <a:p>
              <a:pPr>
                <a:spcBef>
                  <a:spcPct val="20000"/>
                </a:spcBef>
              </a:pPr>
              <a:r>
                <a:rPr lang="en-US" altLang="en-US" dirty="0">
                  <a:latin typeface="Tahoma" pitchFamily="34" charset="0"/>
                </a:rPr>
                <a:t>                  Sequences</a:t>
              </a:r>
            </a:p>
            <a:p>
              <a:pPr>
                <a:spcBef>
                  <a:spcPct val="20000"/>
                </a:spcBef>
              </a:pPr>
              <a:r>
                <a:rPr lang="en-US" altLang="en-US" dirty="0">
                  <a:latin typeface="Tahoma" pitchFamily="34" charset="0"/>
                </a:rPr>
                <a:t>                     Sequence Sets </a:t>
              </a:r>
            </a:p>
          </p:txBody>
        </p:sp>
        <p:grpSp>
          <p:nvGrpSpPr>
            <p:cNvPr id="7" name="Group 23"/>
            <p:cNvGrpSpPr>
              <a:grpSpLocks/>
            </p:cNvGrpSpPr>
            <p:nvPr/>
          </p:nvGrpSpPr>
          <p:grpSpPr bwMode="auto">
            <a:xfrm>
              <a:off x="3339276" y="2518865"/>
              <a:ext cx="4391025" cy="3336925"/>
              <a:chOff x="2173" y="1686"/>
              <a:chExt cx="2766" cy="2102"/>
            </a:xfrm>
          </p:grpSpPr>
          <p:sp>
            <p:nvSpPr>
              <p:cNvPr id="8" name="WordArt 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173" y="1686"/>
                <a:ext cx="1602" cy="25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1600" b="1" i="1" kern="10" dirty="0">
                    <a:ln w="9525">
                      <a:solidFill>
                        <a:srgbClr val="C00000"/>
                      </a:solidFill>
                      <a:round/>
                      <a:headEnd/>
                      <a:tailEnd/>
                    </a:ln>
                    <a:solidFill>
                      <a:srgbClr val="FFEC9D"/>
                    </a:solidFill>
                    <a:latin typeface="Arial Black"/>
                  </a:rPr>
                  <a:t>Thin Units, Limited Extent</a:t>
                </a:r>
              </a:p>
            </p:txBody>
          </p:sp>
          <p:sp>
            <p:nvSpPr>
              <p:cNvPr id="9" name="WordArt 1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394" y="3548"/>
                <a:ext cx="1545" cy="2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1600" b="1" i="1" kern="10" dirty="0">
                    <a:ln w="9525">
                      <a:solidFill>
                        <a:srgbClr val="C00000"/>
                      </a:solidFill>
                      <a:round/>
                      <a:headEnd/>
                      <a:tailEnd/>
                    </a:ln>
                    <a:solidFill>
                      <a:srgbClr val="FFEC9D"/>
                    </a:solidFill>
                    <a:latin typeface="Arial Black"/>
                  </a:rPr>
                  <a:t>Thick Units, Widespread</a:t>
                </a:r>
              </a:p>
            </p:txBody>
          </p:sp>
          <p:sp>
            <p:nvSpPr>
              <p:cNvPr id="10" name="AutoShape 11"/>
              <p:cNvSpPr>
                <a:spLocks noChangeArrowheads="1"/>
              </p:cNvSpPr>
              <p:nvPr/>
            </p:nvSpPr>
            <p:spPr bwMode="auto">
              <a:xfrm rot="3523342">
                <a:off x="2625" y="2594"/>
                <a:ext cx="1646" cy="230"/>
              </a:xfrm>
              <a:prstGeom prst="rightArrow">
                <a:avLst>
                  <a:gd name="adj1" fmla="val 50000"/>
                  <a:gd name="adj2" fmla="val 178913"/>
                </a:avLst>
              </a:prstGeom>
              <a:solidFill>
                <a:srgbClr val="FFEC9D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altLang="en-US" dirty="0"/>
              </a:p>
            </p:txBody>
          </p:sp>
        </p:grpSp>
        <p:grpSp>
          <p:nvGrpSpPr>
            <p:cNvPr id="11" name="Group 12"/>
            <p:cNvGrpSpPr>
              <a:grpSpLocks/>
            </p:cNvGrpSpPr>
            <p:nvPr/>
          </p:nvGrpSpPr>
          <p:grpSpPr bwMode="auto">
            <a:xfrm>
              <a:off x="6499988" y="2295028"/>
              <a:ext cx="654050" cy="1355725"/>
              <a:chOff x="4068" y="1449"/>
              <a:chExt cx="412" cy="854"/>
            </a:xfrm>
            <a:solidFill>
              <a:schemeClr val="bg1"/>
            </a:solidFill>
          </p:grpSpPr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 flipV="1">
                <a:off x="4274" y="1449"/>
                <a:ext cx="0" cy="854"/>
              </a:xfrm>
              <a:prstGeom prst="line">
                <a:avLst/>
              </a:prstGeom>
              <a:grpFill/>
              <a:ln w="57150">
                <a:solidFill>
                  <a:srgbClr val="FF0000"/>
                </a:solidFill>
                <a:round/>
                <a:headEnd type="triangle" w="med" len="med"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" name="Text Box 14"/>
              <p:cNvSpPr txBox="1">
                <a:spLocks noChangeArrowheads="1"/>
              </p:cNvSpPr>
              <p:nvPr/>
            </p:nvSpPr>
            <p:spPr bwMode="auto">
              <a:xfrm>
                <a:off x="4068" y="1654"/>
                <a:ext cx="412" cy="212"/>
              </a:xfrm>
              <a:prstGeom prst="rect">
                <a:avLst/>
              </a:prstGeom>
              <a:grpFill/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en-US" sz="1600" b="1" dirty="0">
                    <a:latin typeface="Tahoma" pitchFamily="34" charset="0"/>
                  </a:rPr>
                  <a:t>Core</a:t>
                </a:r>
              </a:p>
            </p:txBody>
          </p:sp>
        </p:grpSp>
        <p:grpSp>
          <p:nvGrpSpPr>
            <p:cNvPr id="14" name="Group 24"/>
            <p:cNvGrpSpPr>
              <a:grpSpLocks/>
            </p:cNvGrpSpPr>
            <p:nvPr/>
          </p:nvGrpSpPr>
          <p:grpSpPr bwMode="auto">
            <a:xfrm>
              <a:off x="7255638" y="3326903"/>
              <a:ext cx="658813" cy="1816100"/>
              <a:chOff x="4640" y="2195"/>
              <a:chExt cx="415" cy="1144"/>
            </a:xfrm>
            <a:solidFill>
              <a:schemeClr val="bg1"/>
            </a:solidFill>
          </p:grpSpPr>
          <p:sp>
            <p:nvSpPr>
              <p:cNvPr id="15" name="Line 16"/>
              <p:cNvSpPr>
                <a:spLocks noChangeShapeType="1"/>
              </p:cNvSpPr>
              <p:nvPr/>
            </p:nvSpPr>
            <p:spPr bwMode="auto">
              <a:xfrm flipV="1">
                <a:off x="4848" y="2195"/>
                <a:ext cx="0" cy="1144"/>
              </a:xfrm>
              <a:prstGeom prst="line">
                <a:avLst/>
              </a:prstGeom>
              <a:grpFill/>
              <a:ln w="57150">
                <a:solidFill>
                  <a:srgbClr val="FF00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" name="Text Box 17"/>
              <p:cNvSpPr txBox="1">
                <a:spLocks noChangeArrowheads="1"/>
              </p:cNvSpPr>
              <p:nvPr/>
            </p:nvSpPr>
            <p:spPr bwMode="auto">
              <a:xfrm>
                <a:off x="4640" y="2409"/>
                <a:ext cx="415" cy="212"/>
              </a:xfrm>
              <a:prstGeom prst="rect">
                <a:avLst/>
              </a:prstGeom>
              <a:grpFill/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en-US" sz="1600" b="1" dirty="0">
                    <a:latin typeface="Tahoma" pitchFamily="34" charset="0"/>
                  </a:rPr>
                  <a:t>Logs</a:t>
                </a:r>
              </a:p>
            </p:txBody>
          </p:sp>
        </p:grpSp>
        <p:grpSp>
          <p:nvGrpSpPr>
            <p:cNvPr id="18" name="Group 18"/>
            <p:cNvGrpSpPr>
              <a:grpSpLocks/>
            </p:cNvGrpSpPr>
            <p:nvPr/>
          </p:nvGrpSpPr>
          <p:grpSpPr bwMode="auto">
            <a:xfrm>
              <a:off x="7896988" y="4630240"/>
              <a:ext cx="971550" cy="1628775"/>
              <a:chOff x="4948" y="2920"/>
              <a:chExt cx="612" cy="1026"/>
            </a:xfrm>
            <a:solidFill>
              <a:schemeClr val="bg1"/>
            </a:solidFill>
          </p:grpSpPr>
          <p:sp>
            <p:nvSpPr>
              <p:cNvPr id="19" name="Line 19"/>
              <p:cNvSpPr>
                <a:spLocks noChangeShapeType="1"/>
              </p:cNvSpPr>
              <p:nvPr/>
            </p:nvSpPr>
            <p:spPr bwMode="auto">
              <a:xfrm flipV="1">
                <a:off x="5281" y="2920"/>
                <a:ext cx="0" cy="1026"/>
              </a:xfrm>
              <a:prstGeom prst="line">
                <a:avLst/>
              </a:prstGeom>
              <a:grpFill/>
              <a:ln w="57150">
                <a:solidFill>
                  <a:srgbClr val="FF00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0" name="Text Box 20"/>
              <p:cNvSpPr txBox="1">
                <a:spLocks noChangeArrowheads="1"/>
              </p:cNvSpPr>
              <p:nvPr/>
            </p:nvSpPr>
            <p:spPr bwMode="auto">
              <a:xfrm>
                <a:off x="4948" y="3110"/>
                <a:ext cx="612" cy="213"/>
              </a:xfrm>
              <a:prstGeom prst="rect">
                <a:avLst/>
              </a:prstGeom>
              <a:grpFill/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en-US" sz="1600" b="1" dirty="0">
                    <a:latin typeface="Tahoma" pitchFamily="34" charset="0"/>
                  </a:rPr>
                  <a:t>Seismic</a:t>
                </a:r>
              </a:p>
            </p:txBody>
          </p:sp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64"/>
          <p:cNvSpPr txBox="1">
            <a:spLocks noChangeArrowheads="1"/>
          </p:cNvSpPr>
          <p:nvPr/>
        </p:nvSpPr>
        <p:spPr bwMode="auto">
          <a:xfrm>
            <a:off x="6054436" y="6129943"/>
            <a:ext cx="30424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/>
            <a:r>
              <a:rPr lang="en-US" altLang="en-US" sz="900" b="1" dirty="0">
                <a:latin typeface="Arial" pitchFamily="34" charset="0"/>
                <a:cs typeface="Arial" pitchFamily="34" charset="0"/>
              </a:rPr>
              <a:t>OTC©</a:t>
            </a:r>
            <a:r>
              <a:rPr lang="en-US" altLang="en-US" sz="900" b="1" dirty="0">
                <a:latin typeface="Arial" pitchFamily="34" charset="0"/>
              </a:rPr>
              <a:t>1979 reprinted with permission of the OTC  </a:t>
            </a:r>
            <a:r>
              <a:rPr lang="en-US" altLang="en-US" sz="900" b="1" dirty="0" smtClean="0">
                <a:latin typeface="Arial" pitchFamily="34" charset="0"/>
              </a:rPr>
              <a:t>whose </a:t>
            </a:r>
            <a:r>
              <a:rPr lang="en-US" altLang="en-US" sz="900" b="1" dirty="0">
                <a:latin typeface="Arial" pitchFamily="34" charset="0"/>
              </a:rPr>
              <a:t>permission is required for further use.</a:t>
            </a: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Our Methodology</a:t>
            </a:r>
          </a:p>
        </p:txBody>
      </p:sp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461963" y="5137150"/>
            <a:ext cx="2282825" cy="1244600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9222" name="Rectangle 5"/>
          <p:cNvSpPr>
            <a:spLocks noChangeArrowheads="1"/>
          </p:cNvSpPr>
          <p:nvPr/>
        </p:nvSpPr>
        <p:spPr bwMode="auto">
          <a:xfrm>
            <a:off x="458788" y="969963"/>
            <a:ext cx="2286000" cy="4921250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9223" name="Text Box 6"/>
          <p:cNvSpPr txBox="1">
            <a:spLocks noChangeArrowheads="1"/>
          </p:cNvSpPr>
          <p:nvPr/>
        </p:nvSpPr>
        <p:spPr bwMode="auto">
          <a:xfrm>
            <a:off x="673100" y="969963"/>
            <a:ext cx="18605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en-US" sz="2000" b="1" dirty="0">
                <a:latin typeface="Tahoma" pitchFamily="34" charset="0"/>
              </a:rPr>
              <a:t>General </a:t>
            </a:r>
          </a:p>
          <a:p>
            <a:pPr algn="ctr"/>
            <a:r>
              <a:rPr lang="en-US" altLang="en-US" sz="2000" b="1" dirty="0">
                <a:latin typeface="Tahoma" pitchFamily="34" charset="0"/>
              </a:rPr>
              <a:t>Observations</a:t>
            </a:r>
          </a:p>
        </p:txBody>
      </p:sp>
      <p:sp>
        <p:nvSpPr>
          <p:cNvPr id="9224" name="Line 7"/>
          <p:cNvSpPr>
            <a:spLocks noChangeShapeType="1"/>
          </p:cNvSpPr>
          <p:nvPr/>
        </p:nvSpPr>
        <p:spPr bwMode="auto">
          <a:xfrm>
            <a:off x="573088" y="1714500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9225" name="Picture 9" descr="016"/>
          <p:cNvPicPr preferRelativeResize="0">
            <a:picLocks noChangeAspect="1" noChangeArrowheads="1"/>
          </p:cNvPicPr>
          <p:nvPr/>
        </p:nvPicPr>
        <p:blipFill>
          <a:blip r:embed="rId3" cstate="print"/>
          <a:srcRect l="34679" t="5891" r="-204" b="28592"/>
          <a:stretch>
            <a:fillRect/>
          </a:stretch>
        </p:blipFill>
        <p:spPr bwMode="auto">
          <a:xfrm>
            <a:off x="573088" y="1987550"/>
            <a:ext cx="1249362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506413" y="1755775"/>
            <a:ext cx="13128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000" b="1" dirty="0">
                <a:latin typeface="Tahoma" pitchFamily="34" charset="0"/>
              </a:rPr>
              <a:t>Modern Examples</a:t>
            </a:r>
          </a:p>
        </p:txBody>
      </p:sp>
      <p:pic>
        <p:nvPicPr>
          <p:cNvPr id="9227" name="Picture 11" descr="99-13446-028-scan2-145SA99"/>
          <p:cNvPicPr preferRelativeResize="0">
            <a:picLocks noChangeAspect="1" noChangeArrowheads="1"/>
          </p:cNvPicPr>
          <p:nvPr/>
        </p:nvPicPr>
        <p:blipFill>
          <a:blip r:embed="rId4" cstate="print"/>
          <a:srcRect t="2991" r="28860" b="3738"/>
          <a:stretch>
            <a:fillRect/>
          </a:stretch>
        </p:blipFill>
        <p:spPr bwMode="auto">
          <a:xfrm>
            <a:off x="1360488" y="3149600"/>
            <a:ext cx="12477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8" name="Text Box 12"/>
          <p:cNvSpPr txBox="1">
            <a:spLocks noChangeAspect="1" noChangeArrowheads="1"/>
          </p:cNvSpPr>
          <p:nvPr/>
        </p:nvSpPr>
        <p:spPr bwMode="auto">
          <a:xfrm>
            <a:off x="1074738" y="2944813"/>
            <a:ext cx="12049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000" b="1" dirty="0">
                <a:latin typeface="Tahoma" pitchFamily="34" charset="0"/>
              </a:rPr>
              <a:t>Outcrop Studies</a:t>
            </a:r>
          </a:p>
        </p:txBody>
      </p:sp>
      <p:sp>
        <p:nvSpPr>
          <p:cNvPr id="9229" name="Oval 13" descr="well_planning"/>
          <p:cNvSpPr>
            <a:spLocks noChangeAspect="1" noChangeArrowheads="1"/>
          </p:cNvSpPr>
          <p:nvPr/>
        </p:nvSpPr>
        <p:spPr bwMode="auto">
          <a:xfrm>
            <a:off x="806450" y="5141913"/>
            <a:ext cx="1266825" cy="1057275"/>
          </a:xfrm>
          <a:prstGeom prst="ellipse">
            <a:avLst/>
          </a:prstGeom>
          <a:blipFill dpi="0" rotWithShape="0">
            <a:blip r:embed="rId5" cstate="print">
              <a:lum bright="26000"/>
            </a:blip>
            <a:srcRect/>
            <a:stretch>
              <a:fillRect/>
            </a:stretch>
          </a:blip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9230" name="Text Box 14"/>
          <p:cNvSpPr txBox="1">
            <a:spLocks noChangeAspect="1" noChangeArrowheads="1"/>
          </p:cNvSpPr>
          <p:nvPr/>
        </p:nvSpPr>
        <p:spPr bwMode="auto">
          <a:xfrm>
            <a:off x="1762125" y="4881563"/>
            <a:ext cx="8969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en-US" sz="1000" b="1" dirty="0">
                <a:latin typeface="Tahoma" pitchFamily="34" charset="0"/>
              </a:rPr>
              <a:t>Subsurface</a:t>
            </a:r>
          </a:p>
          <a:p>
            <a:pPr algn="ctr"/>
            <a:r>
              <a:rPr lang="en-US" altLang="en-US" sz="1000" b="1" dirty="0">
                <a:latin typeface="Tahoma" pitchFamily="34" charset="0"/>
              </a:rPr>
              <a:t>Learnings</a:t>
            </a:r>
          </a:p>
        </p:txBody>
      </p:sp>
      <p:pic>
        <p:nvPicPr>
          <p:cNvPr id="9231" name="Picture 15" descr="trans_flw"/>
          <p:cNvPicPr preferRelativeResize="0">
            <a:picLocks noChangeAspect="1" noChangeArrowheads="1"/>
          </p:cNvPicPr>
          <p:nvPr/>
        </p:nvPicPr>
        <p:blipFill>
          <a:blip r:embed="rId6" cstate="print"/>
          <a:srcRect l="299" t="5850" b="3600"/>
          <a:stretch>
            <a:fillRect/>
          </a:stretch>
        </p:blipFill>
        <p:spPr bwMode="auto">
          <a:xfrm>
            <a:off x="658813" y="4202113"/>
            <a:ext cx="1038225" cy="614362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9232" name="Text Box 16"/>
          <p:cNvSpPr txBox="1">
            <a:spLocks noChangeAspect="1" noChangeArrowheads="1"/>
          </p:cNvSpPr>
          <p:nvPr/>
        </p:nvSpPr>
        <p:spPr bwMode="auto">
          <a:xfrm>
            <a:off x="474663" y="3976688"/>
            <a:ext cx="1235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000" b="1" dirty="0">
                <a:latin typeface="Tahoma" pitchFamily="34" charset="0"/>
              </a:rPr>
              <a:t>Process Analysis</a:t>
            </a:r>
          </a:p>
        </p:txBody>
      </p:sp>
      <p:sp>
        <p:nvSpPr>
          <p:cNvPr id="9233" name="AutoShape 18"/>
          <p:cNvSpPr>
            <a:spLocks noChangeArrowheads="1"/>
          </p:cNvSpPr>
          <p:nvPr/>
        </p:nvSpPr>
        <p:spPr bwMode="auto">
          <a:xfrm>
            <a:off x="3532188" y="1114425"/>
            <a:ext cx="5451475" cy="2074863"/>
          </a:xfrm>
          <a:prstGeom prst="flowChartPreparation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9234" name="Text Box 19"/>
          <p:cNvSpPr txBox="1">
            <a:spLocks noChangeArrowheads="1"/>
          </p:cNvSpPr>
          <p:nvPr/>
        </p:nvSpPr>
        <p:spPr bwMode="auto">
          <a:xfrm>
            <a:off x="5457825" y="1198563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en-US" sz="2000" b="1" dirty="0">
                <a:latin typeface="Tahoma" pitchFamily="34" charset="0"/>
              </a:rPr>
              <a:t>Local Data </a:t>
            </a:r>
          </a:p>
        </p:txBody>
      </p:sp>
      <p:sp>
        <p:nvSpPr>
          <p:cNvPr id="9235" name="Line 20"/>
          <p:cNvSpPr>
            <a:spLocks noChangeShapeType="1"/>
          </p:cNvSpPr>
          <p:nvPr/>
        </p:nvSpPr>
        <p:spPr bwMode="auto">
          <a:xfrm>
            <a:off x="5229225" y="1608138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4392613" y="1797050"/>
            <a:ext cx="714375" cy="1212850"/>
            <a:chOff x="2767" y="1132"/>
            <a:chExt cx="450" cy="764"/>
          </a:xfrm>
        </p:grpSpPr>
        <p:pic>
          <p:nvPicPr>
            <p:cNvPr id="9541" name="Picture 22" descr="5530"/>
            <p:cNvPicPr>
              <a:picLocks noChangeAspect="1" noChangeArrowheads="1"/>
            </p:cNvPicPr>
            <p:nvPr/>
          </p:nvPicPr>
          <p:blipFill>
            <a:blip r:embed="rId7" cstate="print"/>
            <a:srcRect l="17957"/>
            <a:stretch>
              <a:fillRect/>
            </a:stretch>
          </p:blipFill>
          <p:spPr bwMode="auto">
            <a:xfrm>
              <a:off x="2767" y="1132"/>
              <a:ext cx="450" cy="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42" name="Text Box 23"/>
            <p:cNvSpPr txBox="1">
              <a:spLocks noChangeArrowheads="1"/>
            </p:cNvSpPr>
            <p:nvPr/>
          </p:nvSpPr>
          <p:spPr bwMode="auto">
            <a:xfrm>
              <a:off x="2821" y="1742"/>
              <a:ext cx="34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Tahoma" pitchFamily="34" charset="0"/>
                </a:rPr>
                <a:t>Cores</a:t>
              </a:r>
            </a:p>
          </p:txBody>
        </p:sp>
      </p:grp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5451475" y="1806575"/>
            <a:ext cx="927100" cy="1295400"/>
            <a:chOff x="3434" y="1138"/>
            <a:chExt cx="584" cy="816"/>
          </a:xfrm>
        </p:grpSpPr>
        <p:pic>
          <p:nvPicPr>
            <p:cNvPr id="9539" name="Picture 25" descr="6_10z1bot"/>
            <p:cNvPicPr>
              <a:picLocks noChangeAspect="1" noChangeArrowheads="1"/>
            </p:cNvPicPr>
            <p:nvPr/>
          </p:nvPicPr>
          <p:blipFill>
            <a:blip r:embed="rId8" cstate="print"/>
            <a:srcRect l="6697" t="9711" r="39320" b="44247"/>
            <a:stretch>
              <a:fillRect/>
            </a:stretch>
          </p:blipFill>
          <p:spPr bwMode="auto">
            <a:xfrm>
              <a:off x="3434" y="1138"/>
              <a:ext cx="584" cy="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40" name="Text Box 26"/>
            <p:cNvSpPr txBox="1">
              <a:spLocks noChangeArrowheads="1"/>
            </p:cNvSpPr>
            <p:nvPr/>
          </p:nvSpPr>
          <p:spPr bwMode="auto">
            <a:xfrm>
              <a:off x="3575" y="1800"/>
              <a:ext cx="30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latin typeface="Tahoma" pitchFamily="34" charset="0"/>
                </a:rPr>
                <a:t>Logs</a:t>
              </a:r>
            </a:p>
          </p:txBody>
        </p:sp>
      </p:grpSp>
      <p:sp>
        <p:nvSpPr>
          <p:cNvPr id="9238" name="Text Box 29"/>
          <p:cNvSpPr txBox="1">
            <a:spLocks noChangeArrowheads="1"/>
          </p:cNvSpPr>
          <p:nvPr/>
        </p:nvSpPr>
        <p:spPr bwMode="auto">
          <a:xfrm>
            <a:off x="7145338" y="2854325"/>
            <a:ext cx="669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000" b="1" dirty="0">
                <a:latin typeface="Tahoma" pitchFamily="34" charset="0"/>
              </a:rPr>
              <a:t>Seismic</a:t>
            </a:r>
          </a:p>
        </p:txBody>
      </p:sp>
      <p:sp>
        <p:nvSpPr>
          <p:cNvPr id="9239" name="Rectangle 30"/>
          <p:cNvSpPr>
            <a:spLocks noChangeArrowheads="1"/>
          </p:cNvSpPr>
          <p:nvPr/>
        </p:nvSpPr>
        <p:spPr bwMode="auto">
          <a:xfrm>
            <a:off x="3733800" y="3429000"/>
            <a:ext cx="2362200" cy="12065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9240" name="AutoShape 32"/>
          <p:cNvSpPr>
            <a:spLocks noChangeArrowheads="1"/>
          </p:cNvSpPr>
          <p:nvPr/>
        </p:nvSpPr>
        <p:spPr bwMode="auto">
          <a:xfrm>
            <a:off x="6219825" y="3797300"/>
            <a:ext cx="2706688" cy="2089150"/>
          </a:xfrm>
          <a:prstGeom prst="roundRect">
            <a:avLst>
              <a:gd name="adj" fmla="val 16667"/>
            </a:avLst>
          </a:prstGeom>
          <a:solidFill>
            <a:srgbClr val="BBF7E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9241" name="Text Box 51"/>
          <p:cNvSpPr txBox="1">
            <a:spLocks noChangeArrowheads="1"/>
          </p:cNvSpPr>
          <p:nvPr/>
        </p:nvSpPr>
        <p:spPr bwMode="auto">
          <a:xfrm>
            <a:off x="6650038" y="3841750"/>
            <a:ext cx="1847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800" b="1" dirty="0">
                <a:latin typeface="Tahoma" pitchFamily="34" charset="0"/>
              </a:rPr>
              <a:t>Seismic-Based</a:t>
            </a:r>
          </a:p>
          <a:p>
            <a:r>
              <a:rPr lang="en-US" altLang="en-US" sz="1800" b="1" dirty="0">
                <a:latin typeface="Tahoma" pitchFamily="34" charset="0"/>
              </a:rPr>
              <a:t>Interpretation</a:t>
            </a:r>
          </a:p>
        </p:txBody>
      </p:sp>
      <p:sp>
        <p:nvSpPr>
          <p:cNvPr id="9242" name="AutoShape 52"/>
          <p:cNvSpPr>
            <a:spLocks noChangeArrowheads="1"/>
          </p:cNvSpPr>
          <p:nvPr/>
        </p:nvSpPr>
        <p:spPr bwMode="auto">
          <a:xfrm rot="3929770">
            <a:off x="6611144" y="3110706"/>
            <a:ext cx="1016000" cy="674688"/>
          </a:xfrm>
          <a:prstGeom prst="notchedRightArrow">
            <a:avLst>
              <a:gd name="adj1" fmla="val 50000"/>
              <a:gd name="adj2" fmla="val 37647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9243" name="AutoShape 53"/>
          <p:cNvSpPr>
            <a:spLocks noChangeArrowheads="1"/>
          </p:cNvSpPr>
          <p:nvPr/>
        </p:nvSpPr>
        <p:spPr bwMode="auto">
          <a:xfrm rot="-1105560">
            <a:off x="5478463" y="3109913"/>
            <a:ext cx="1300162" cy="13001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799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4" name="Group 54"/>
          <p:cNvGrpSpPr>
            <a:grpSpLocks/>
          </p:cNvGrpSpPr>
          <p:nvPr/>
        </p:nvGrpSpPr>
        <p:grpSpPr bwMode="auto">
          <a:xfrm>
            <a:off x="2395538" y="3421063"/>
            <a:ext cx="3622675" cy="1927225"/>
            <a:chOff x="1509" y="2155"/>
            <a:chExt cx="2282" cy="1214"/>
          </a:xfrm>
        </p:grpSpPr>
        <p:grpSp>
          <p:nvGrpSpPr>
            <p:cNvPr id="5" name="Group 55"/>
            <p:cNvGrpSpPr>
              <a:grpSpLocks/>
            </p:cNvGrpSpPr>
            <p:nvPr/>
          </p:nvGrpSpPr>
          <p:grpSpPr bwMode="auto">
            <a:xfrm>
              <a:off x="1509" y="2155"/>
              <a:ext cx="2282" cy="1214"/>
              <a:chOff x="1509" y="2155"/>
              <a:chExt cx="2282" cy="1214"/>
            </a:xfrm>
          </p:grpSpPr>
          <p:sp>
            <p:nvSpPr>
              <p:cNvPr id="9256" name="Oval 56"/>
              <p:cNvSpPr>
                <a:spLocks noChangeArrowheads="1"/>
              </p:cNvSpPr>
              <p:nvPr/>
            </p:nvSpPr>
            <p:spPr bwMode="auto">
              <a:xfrm>
                <a:off x="2134" y="2155"/>
                <a:ext cx="1657" cy="1214"/>
              </a:xfrm>
              <a:prstGeom prst="ellipse">
                <a:avLst/>
              </a:prstGeom>
              <a:solidFill>
                <a:srgbClr val="FF9F9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altLang="en-US" dirty="0"/>
              </a:p>
            </p:txBody>
          </p:sp>
          <p:sp>
            <p:nvSpPr>
              <p:cNvPr id="9257" name="Text Box 57"/>
              <p:cNvSpPr txBox="1">
                <a:spLocks noChangeArrowheads="1"/>
              </p:cNvSpPr>
              <p:nvPr/>
            </p:nvSpPr>
            <p:spPr bwMode="auto">
              <a:xfrm>
                <a:off x="2431" y="2231"/>
                <a:ext cx="1063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2000" b="1" dirty="0">
                    <a:latin typeface="Tahoma" pitchFamily="34" charset="0"/>
                  </a:rPr>
                  <a:t>Conceptual </a:t>
                </a:r>
              </a:p>
              <a:p>
                <a:pPr algn="ctr"/>
                <a:r>
                  <a:rPr lang="en-US" altLang="en-US" sz="2000" b="1" dirty="0">
                    <a:latin typeface="Tahoma" pitchFamily="34" charset="0"/>
                  </a:rPr>
                  <a:t>Models </a:t>
                </a:r>
              </a:p>
            </p:txBody>
          </p:sp>
          <p:sp>
            <p:nvSpPr>
              <p:cNvPr id="9258" name="Line 58"/>
              <p:cNvSpPr>
                <a:spLocks noChangeShapeType="1"/>
              </p:cNvSpPr>
              <p:nvPr/>
            </p:nvSpPr>
            <p:spPr bwMode="auto">
              <a:xfrm>
                <a:off x="2314" y="2652"/>
                <a:ext cx="129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" name="Group 59"/>
              <p:cNvGrpSpPr>
                <a:grpSpLocks/>
              </p:cNvGrpSpPr>
              <p:nvPr/>
            </p:nvGrpSpPr>
            <p:grpSpPr bwMode="auto">
              <a:xfrm>
                <a:off x="2190" y="2699"/>
                <a:ext cx="1371" cy="553"/>
                <a:chOff x="3348" y="2359"/>
                <a:chExt cx="2171" cy="752"/>
              </a:xfrm>
            </p:grpSpPr>
            <p:sp>
              <p:nvSpPr>
                <p:cNvPr id="9261" name="Freeform 60"/>
                <p:cNvSpPr>
                  <a:spLocks/>
                </p:cNvSpPr>
                <p:nvPr/>
              </p:nvSpPr>
              <p:spPr bwMode="auto">
                <a:xfrm>
                  <a:off x="3348" y="2359"/>
                  <a:ext cx="2171" cy="752"/>
                </a:xfrm>
                <a:custGeom>
                  <a:avLst/>
                  <a:gdLst>
                    <a:gd name="T0" fmla="*/ 1989 w 2171"/>
                    <a:gd name="T1" fmla="*/ 690 h 752"/>
                    <a:gd name="T2" fmla="*/ 2045 w 2171"/>
                    <a:gd name="T3" fmla="*/ 650 h 752"/>
                    <a:gd name="T4" fmla="*/ 2110 w 2171"/>
                    <a:gd name="T5" fmla="*/ 602 h 752"/>
                    <a:gd name="T6" fmla="*/ 2065 w 2171"/>
                    <a:gd name="T7" fmla="*/ 474 h 752"/>
                    <a:gd name="T8" fmla="*/ 1921 w 2171"/>
                    <a:gd name="T9" fmla="*/ 474 h 752"/>
                    <a:gd name="T10" fmla="*/ 1822 w 2171"/>
                    <a:gd name="T11" fmla="*/ 468 h 752"/>
                    <a:gd name="T12" fmla="*/ 1741 w 2171"/>
                    <a:gd name="T13" fmla="*/ 464 h 752"/>
                    <a:gd name="T14" fmla="*/ 1663 w 2171"/>
                    <a:gd name="T15" fmla="*/ 460 h 752"/>
                    <a:gd name="T16" fmla="*/ 1561 w 2171"/>
                    <a:gd name="T17" fmla="*/ 440 h 752"/>
                    <a:gd name="T18" fmla="*/ 1521 w 2171"/>
                    <a:gd name="T19" fmla="*/ 418 h 752"/>
                    <a:gd name="T20" fmla="*/ 1489 w 2171"/>
                    <a:gd name="T21" fmla="*/ 404 h 752"/>
                    <a:gd name="T22" fmla="*/ 1480 w 2171"/>
                    <a:gd name="T23" fmla="*/ 406 h 752"/>
                    <a:gd name="T24" fmla="*/ 1465 w 2171"/>
                    <a:gd name="T25" fmla="*/ 400 h 752"/>
                    <a:gd name="T26" fmla="*/ 1449 w 2171"/>
                    <a:gd name="T27" fmla="*/ 374 h 752"/>
                    <a:gd name="T28" fmla="*/ 1442 w 2171"/>
                    <a:gd name="T29" fmla="*/ 368 h 752"/>
                    <a:gd name="T30" fmla="*/ 1420 w 2171"/>
                    <a:gd name="T31" fmla="*/ 358 h 752"/>
                    <a:gd name="T32" fmla="*/ 1384 w 2171"/>
                    <a:gd name="T33" fmla="*/ 346 h 752"/>
                    <a:gd name="T34" fmla="*/ 1343 w 2171"/>
                    <a:gd name="T35" fmla="*/ 314 h 752"/>
                    <a:gd name="T36" fmla="*/ 1343 w 2171"/>
                    <a:gd name="T37" fmla="*/ 292 h 752"/>
                    <a:gd name="T38" fmla="*/ 1341 w 2171"/>
                    <a:gd name="T39" fmla="*/ 280 h 752"/>
                    <a:gd name="T40" fmla="*/ 1314 w 2171"/>
                    <a:gd name="T41" fmla="*/ 254 h 752"/>
                    <a:gd name="T42" fmla="*/ 1296 w 2171"/>
                    <a:gd name="T43" fmla="*/ 230 h 752"/>
                    <a:gd name="T44" fmla="*/ 1276 w 2171"/>
                    <a:gd name="T45" fmla="*/ 216 h 752"/>
                    <a:gd name="T46" fmla="*/ 1276 w 2171"/>
                    <a:gd name="T47" fmla="*/ 206 h 752"/>
                    <a:gd name="T48" fmla="*/ 1260 w 2171"/>
                    <a:gd name="T49" fmla="*/ 186 h 752"/>
                    <a:gd name="T50" fmla="*/ 1242 w 2171"/>
                    <a:gd name="T51" fmla="*/ 172 h 752"/>
                    <a:gd name="T52" fmla="*/ 1136 w 2171"/>
                    <a:gd name="T53" fmla="*/ 150 h 752"/>
                    <a:gd name="T54" fmla="*/ 911 w 2171"/>
                    <a:gd name="T55" fmla="*/ 106 h 752"/>
                    <a:gd name="T56" fmla="*/ 722 w 2171"/>
                    <a:gd name="T57" fmla="*/ 72 h 752"/>
                    <a:gd name="T58" fmla="*/ 668 w 2171"/>
                    <a:gd name="T59" fmla="*/ 60 h 752"/>
                    <a:gd name="T60" fmla="*/ 621 w 2171"/>
                    <a:gd name="T61" fmla="*/ 52 h 752"/>
                    <a:gd name="T62" fmla="*/ 369 w 2171"/>
                    <a:gd name="T63" fmla="*/ 12 h 752"/>
                    <a:gd name="T64" fmla="*/ 207 w 2171"/>
                    <a:gd name="T65" fmla="*/ 42 h 752"/>
                    <a:gd name="T66" fmla="*/ 139 w 2171"/>
                    <a:gd name="T67" fmla="*/ 56 h 752"/>
                    <a:gd name="T68" fmla="*/ 74 w 2171"/>
                    <a:gd name="T69" fmla="*/ 66 h 752"/>
                    <a:gd name="T70" fmla="*/ 0 w 2171"/>
                    <a:gd name="T71" fmla="*/ 216 h 752"/>
                    <a:gd name="T72" fmla="*/ 56 w 2171"/>
                    <a:gd name="T73" fmla="*/ 234 h 752"/>
                    <a:gd name="T74" fmla="*/ 166 w 2171"/>
                    <a:gd name="T75" fmla="*/ 292 h 752"/>
                    <a:gd name="T76" fmla="*/ 249 w 2171"/>
                    <a:gd name="T77" fmla="*/ 352 h 752"/>
                    <a:gd name="T78" fmla="*/ 310 w 2171"/>
                    <a:gd name="T79" fmla="*/ 408 h 752"/>
                    <a:gd name="T80" fmla="*/ 409 w 2171"/>
                    <a:gd name="T81" fmla="*/ 498 h 752"/>
                    <a:gd name="T82" fmla="*/ 524 w 2171"/>
                    <a:gd name="T83" fmla="*/ 578 h 752"/>
                    <a:gd name="T84" fmla="*/ 634 w 2171"/>
                    <a:gd name="T85" fmla="*/ 634 h 752"/>
                    <a:gd name="T86" fmla="*/ 895 w 2171"/>
                    <a:gd name="T87" fmla="*/ 728 h 752"/>
                    <a:gd name="T88" fmla="*/ 1032 w 2171"/>
                    <a:gd name="T89" fmla="*/ 750 h 752"/>
                    <a:gd name="T90" fmla="*/ 1384 w 2171"/>
                    <a:gd name="T91" fmla="*/ 744 h 752"/>
                    <a:gd name="T92" fmla="*/ 1480 w 2171"/>
                    <a:gd name="T93" fmla="*/ 740 h 752"/>
                    <a:gd name="T94" fmla="*/ 1575 w 2171"/>
                    <a:gd name="T95" fmla="*/ 738 h 752"/>
                    <a:gd name="T96" fmla="*/ 1663 w 2171"/>
                    <a:gd name="T97" fmla="*/ 740 h 752"/>
                    <a:gd name="T98" fmla="*/ 1782 w 2171"/>
                    <a:gd name="T99" fmla="*/ 740 h 752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2171"/>
                    <a:gd name="T151" fmla="*/ 0 h 752"/>
                    <a:gd name="T152" fmla="*/ 2171 w 2171"/>
                    <a:gd name="T153" fmla="*/ 752 h 752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2171" h="752">
                      <a:moveTo>
                        <a:pt x="1935" y="742"/>
                      </a:moveTo>
                      <a:lnTo>
                        <a:pt x="1935" y="742"/>
                      </a:lnTo>
                      <a:lnTo>
                        <a:pt x="1989" y="690"/>
                      </a:lnTo>
                      <a:lnTo>
                        <a:pt x="2011" y="672"/>
                      </a:lnTo>
                      <a:lnTo>
                        <a:pt x="2045" y="650"/>
                      </a:lnTo>
                      <a:lnTo>
                        <a:pt x="2088" y="618"/>
                      </a:lnTo>
                      <a:lnTo>
                        <a:pt x="2110" y="602"/>
                      </a:lnTo>
                      <a:lnTo>
                        <a:pt x="2171" y="560"/>
                      </a:lnTo>
                      <a:lnTo>
                        <a:pt x="2171" y="474"/>
                      </a:lnTo>
                      <a:lnTo>
                        <a:pt x="2065" y="474"/>
                      </a:lnTo>
                      <a:lnTo>
                        <a:pt x="1921" y="474"/>
                      </a:lnTo>
                      <a:lnTo>
                        <a:pt x="1863" y="472"/>
                      </a:lnTo>
                      <a:lnTo>
                        <a:pt x="1822" y="468"/>
                      </a:lnTo>
                      <a:lnTo>
                        <a:pt x="1755" y="464"/>
                      </a:lnTo>
                      <a:lnTo>
                        <a:pt x="1741" y="464"/>
                      </a:lnTo>
                      <a:lnTo>
                        <a:pt x="1732" y="462"/>
                      </a:lnTo>
                      <a:lnTo>
                        <a:pt x="1692" y="462"/>
                      </a:lnTo>
                      <a:lnTo>
                        <a:pt x="1663" y="460"/>
                      </a:lnTo>
                      <a:lnTo>
                        <a:pt x="1620" y="452"/>
                      </a:lnTo>
                      <a:lnTo>
                        <a:pt x="1588" y="442"/>
                      </a:lnTo>
                      <a:lnTo>
                        <a:pt x="1561" y="440"/>
                      </a:lnTo>
                      <a:lnTo>
                        <a:pt x="1534" y="428"/>
                      </a:lnTo>
                      <a:lnTo>
                        <a:pt x="1521" y="418"/>
                      </a:lnTo>
                      <a:lnTo>
                        <a:pt x="1494" y="406"/>
                      </a:lnTo>
                      <a:lnTo>
                        <a:pt x="1489" y="404"/>
                      </a:lnTo>
                      <a:lnTo>
                        <a:pt x="1485" y="404"/>
                      </a:lnTo>
                      <a:lnTo>
                        <a:pt x="1480" y="406"/>
                      </a:lnTo>
                      <a:lnTo>
                        <a:pt x="1474" y="404"/>
                      </a:lnTo>
                      <a:lnTo>
                        <a:pt x="1469" y="404"/>
                      </a:lnTo>
                      <a:lnTo>
                        <a:pt x="1465" y="400"/>
                      </a:lnTo>
                      <a:lnTo>
                        <a:pt x="1456" y="386"/>
                      </a:lnTo>
                      <a:lnTo>
                        <a:pt x="1449" y="374"/>
                      </a:lnTo>
                      <a:lnTo>
                        <a:pt x="1447" y="372"/>
                      </a:lnTo>
                      <a:lnTo>
                        <a:pt x="1442" y="368"/>
                      </a:lnTo>
                      <a:lnTo>
                        <a:pt x="1435" y="364"/>
                      </a:lnTo>
                      <a:lnTo>
                        <a:pt x="1420" y="358"/>
                      </a:lnTo>
                      <a:lnTo>
                        <a:pt x="1408" y="356"/>
                      </a:lnTo>
                      <a:lnTo>
                        <a:pt x="1384" y="346"/>
                      </a:lnTo>
                      <a:lnTo>
                        <a:pt x="1363" y="336"/>
                      </a:lnTo>
                      <a:lnTo>
                        <a:pt x="1357" y="330"/>
                      </a:lnTo>
                      <a:lnTo>
                        <a:pt x="1343" y="314"/>
                      </a:lnTo>
                      <a:lnTo>
                        <a:pt x="1341" y="306"/>
                      </a:lnTo>
                      <a:lnTo>
                        <a:pt x="1343" y="292"/>
                      </a:lnTo>
                      <a:lnTo>
                        <a:pt x="1343" y="286"/>
                      </a:lnTo>
                      <a:lnTo>
                        <a:pt x="1341" y="280"/>
                      </a:lnTo>
                      <a:lnTo>
                        <a:pt x="1339" y="274"/>
                      </a:lnTo>
                      <a:lnTo>
                        <a:pt x="1327" y="262"/>
                      </a:lnTo>
                      <a:lnTo>
                        <a:pt x="1314" y="254"/>
                      </a:lnTo>
                      <a:lnTo>
                        <a:pt x="1307" y="246"/>
                      </a:lnTo>
                      <a:lnTo>
                        <a:pt x="1296" y="230"/>
                      </a:lnTo>
                      <a:lnTo>
                        <a:pt x="1280" y="220"/>
                      </a:lnTo>
                      <a:lnTo>
                        <a:pt x="1276" y="216"/>
                      </a:lnTo>
                      <a:lnTo>
                        <a:pt x="1273" y="212"/>
                      </a:lnTo>
                      <a:lnTo>
                        <a:pt x="1276" y="206"/>
                      </a:lnTo>
                      <a:lnTo>
                        <a:pt x="1271" y="198"/>
                      </a:lnTo>
                      <a:lnTo>
                        <a:pt x="1267" y="192"/>
                      </a:lnTo>
                      <a:lnTo>
                        <a:pt x="1260" y="186"/>
                      </a:lnTo>
                      <a:lnTo>
                        <a:pt x="1249" y="176"/>
                      </a:lnTo>
                      <a:lnTo>
                        <a:pt x="1242" y="172"/>
                      </a:lnTo>
                      <a:lnTo>
                        <a:pt x="1201" y="166"/>
                      </a:lnTo>
                      <a:lnTo>
                        <a:pt x="1165" y="156"/>
                      </a:lnTo>
                      <a:lnTo>
                        <a:pt x="1136" y="150"/>
                      </a:lnTo>
                      <a:lnTo>
                        <a:pt x="1064" y="140"/>
                      </a:lnTo>
                      <a:lnTo>
                        <a:pt x="983" y="122"/>
                      </a:lnTo>
                      <a:lnTo>
                        <a:pt x="911" y="106"/>
                      </a:lnTo>
                      <a:lnTo>
                        <a:pt x="810" y="86"/>
                      </a:lnTo>
                      <a:lnTo>
                        <a:pt x="722" y="72"/>
                      </a:lnTo>
                      <a:lnTo>
                        <a:pt x="693" y="66"/>
                      </a:lnTo>
                      <a:lnTo>
                        <a:pt x="668" y="60"/>
                      </a:lnTo>
                      <a:lnTo>
                        <a:pt x="641" y="56"/>
                      </a:lnTo>
                      <a:lnTo>
                        <a:pt x="621" y="52"/>
                      </a:lnTo>
                      <a:lnTo>
                        <a:pt x="463" y="0"/>
                      </a:lnTo>
                      <a:lnTo>
                        <a:pt x="416" y="6"/>
                      </a:lnTo>
                      <a:lnTo>
                        <a:pt x="369" y="12"/>
                      </a:lnTo>
                      <a:lnTo>
                        <a:pt x="315" y="20"/>
                      </a:lnTo>
                      <a:lnTo>
                        <a:pt x="267" y="32"/>
                      </a:lnTo>
                      <a:lnTo>
                        <a:pt x="207" y="42"/>
                      </a:lnTo>
                      <a:lnTo>
                        <a:pt x="171" y="48"/>
                      </a:lnTo>
                      <a:lnTo>
                        <a:pt x="139" y="56"/>
                      </a:lnTo>
                      <a:lnTo>
                        <a:pt x="108" y="60"/>
                      </a:lnTo>
                      <a:lnTo>
                        <a:pt x="74" y="66"/>
                      </a:lnTo>
                      <a:lnTo>
                        <a:pt x="38" y="76"/>
                      </a:lnTo>
                      <a:lnTo>
                        <a:pt x="0" y="90"/>
                      </a:lnTo>
                      <a:lnTo>
                        <a:pt x="0" y="216"/>
                      </a:lnTo>
                      <a:lnTo>
                        <a:pt x="24" y="224"/>
                      </a:lnTo>
                      <a:lnTo>
                        <a:pt x="56" y="234"/>
                      </a:lnTo>
                      <a:lnTo>
                        <a:pt x="94" y="250"/>
                      </a:lnTo>
                      <a:lnTo>
                        <a:pt x="141" y="276"/>
                      </a:lnTo>
                      <a:lnTo>
                        <a:pt x="166" y="292"/>
                      </a:lnTo>
                      <a:lnTo>
                        <a:pt x="193" y="310"/>
                      </a:lnTo>
                      <a:lnTo>
                        <a:pt x="222" y="330"/>
                      </a:lnTo>
                      <a:lnTo>
                        <a:pt x="249" y="352"/>
                      </a:lnTo>
                      <a:lnTo>
                        <a:pt x="279" y="378"/>
                      </a:lnTo>
                      <a:lnTo>
                        <a:pt x="310" y="408"/>
                      </a:lnTo>
                      <a:lnTo>
                        <a:pt x="335" y="434"/>
                      </a:lnTo>
                      <a:lnTo>
                        <a:pt x="366" y="462"/>
                      </a:lnTo>
                      <a:lnTo>
                        <a:pt x="409" y="498"/>
                      </a:lnTo>
                      <a:lnTo>
                        <a:pt x="461" y="538"/>
                      </a:lnTo>
                      <a:lnTo>
                        <a:pt x="490" y="558"/>
                      </a:lnTo>
                      <a:lnTo>
                        <a:pt x="524" y="578"/>
                      </a:lnTo>
                      <a:lnTo>
                        <a:pt x="558" y="598"/>
                      </a:lnTo>
                      <a:lnTo>
                        <a:pt x="596" y="616"/>
                      </a:lnTo>
                      <a:lnTo>
                        <a:pt x="634" y="634"/>
                      </a:lnTo>
                      <a:lnTo>
                        <a:pt x="677" y="650"/>
                      </a:lnTo>
                      <a:lnTo>
                        <a:pt x="895" y="728"/>
                      </a:lnTo>
                      <a:lnTo>
                        <a:pt x="947" y="744"/>
                      </a:lnTo>
                      <a:lnTo>
                        <a:pt x="1032" y="750"/>
                      </a:lnTo>
                      <a:lnTo>
                        <a:pt x="1244" y="752"/>
                      </a:lnTo>
                      <a:lnTo>
                        <a:pt x="1294" y="748"/>
                      </a:lnTo>
                      <a:lnTo>
                        <a:pt x="1384" y="744"/>
                      </a:lnTo>
                      <a:lnTo>
                        <a:pt x="1424" y="744"/>
                      </a:lnTo>
                      <a:lnTo>
                        <a:pt x="1480" y="740"/>
                      </a:lnTo>
                      <a:lnTo>
                        <a:pt x="1575" y="738"/>
                      </a:lnTo>
                      <a:lnTo>
                        <a:pt x="1618" y="744"/>
                      </a:lnTo>
                      <a:lnTo>
                        <a:pt x="1663" y="740"/>
                      </a:lnTo>
                      <a:lnTo>
                        <a:pt x="1703" y="736"/>
                      </a:lnTo>
                      <a:lnTo>
                        <a:pt x="1782" y="740"/>
                      </a:lnTo>
                      <a:lnTo>
                        <a:pt x="1935" y="742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62" name="Freeform 61"/>
                <p:cNvSpPr>
                  <a:spLocks/>
                </p:cNvSpPr>
                <p:nvPr/>
              </p:nvSpPr>
              <p:spPr bwMode="auto">
                <a:xfrm>
                  <a:off x="3348" y="2359"/>
                  <a:ext cx="1242" cy="282"/>
                </a:xfrm>
                <a:custGeom>
                  <a:avLst/>
                  <a:gdLst>
                    <a:gd name="T0" fmla="*/ 1165 w 1242"/>
                    <a:gd name="T1" fmla="*/ 156 h 282"/>
                    <a:gd name="T2" fmla="*/ 983 w 1242"/>
                    <a:gd name="T3" fmla="*/ 122 h 282"/>
                    <a:gd name="T4" fmla="*/ 810 w 1242"/>
                    <a:gd name="T5" fmla="*/ 86 h 282"/>
                    <a:gd name="T6" fmla="*/ 693 w 1242"/>
                    <a:gd name="T7" fmla="*/ 66 h 282"/>
                    <a:gd name="T8" fmla="*/ 641 w 1242"/>
                    <a:gd name="T9" fmla="*/ 56 h 282"/>
                    <a:gd name="T10" fmla="*/ 416 w 1242"/>
                    <a:gd name="T11" fmla="*/ 6 h 282"/>
                    <a:gd name="T12" fmla="*/ 267 w 1242"/>
                    <a:gd name="T13" fmla="*/ 32 h 282"/>
                    <a:gd name="T14" fmla="*/ 171 w 1242"/>
                    <a:gd name="T15" fmla="*/ 48 h 282"/>
                    <a:gd name="T16" fmla="*/ 108 w 1242"/>
                    <a:gd name="T17" fmla="*/ 60 h 282"/>
                    <a:gd name="T18" fmla="*/ 0 w 1242"/>
                    <a:gd name="T19" fmla="*/ 90 h 282"/>
                    <a:gd name="T20" fmla="*/ 486 w 1242"/>
                    <a:gd name="T21" fmla="*/ 274 h 282"/>
                    <a:gd name="T22" fmla="*/ 657 w 1242"/>
                    <a:gd name="T23" fmla="*/ 260 h 282"/>
                    <a:gd name="T24" fmla="*/ 661 w 1242"/>
                    <a:gd name="T25" fmla="*/ 258 h 282"/>
                    <a:gd name="T26" fmla="*/ 650 w 1242"/>
                    <a:gd name="T27" fmla="*/ 244 h 282"/>
                    <a:gd name="T28" fmla="*/ 645 w 1242"/>
                    <a:gd name="T29" fmla="*/ 238 h 282"/>
                    <a:gd name="T30" fmla="*/ 632 w 1242"/>
                    <a:gd name="T31" fmla="*/ 232 h 282"/>
                    <a:gd name="T32" fmla="*/ 632 w 1242"/>
                    <a:gd name="T33" fmla="*/ 224 h 282"/>
                    <a:gd name="T34" fmla="*/ 661 w 1242"/>
                    <a:gd name="T35" fmla="*/ 222 h 282"/>
                    <a:gd name="T36" fmla="*/ 681 w 1242"/>
                    <a:gd name="T37" fmla="*/ 226 h 282"/>
                    <a:gd name="T38" fmla="*/ 715 w 1242"/>
                    <a:gd name="T39" fmla="*/ 244 h 282"/>
                    <a:gd name="T40" fmla="*/ 738 w 1242"/>
                    <a:gd name="T41" fmla="*/ 250 h 282"/>
                    <a:gd name="T42" fmla="*/ 785 w 1242"/>
                    <a:gd name="T43" fmla="*/ 242 h 282"/>
                    <a:gd name="T44" fmla="*/ 848 w 1242"/>
                    <a:gd name="T45" fmla="*/ 238 h 282"/>
                    <a:gd name="T46" fmla="*/ 884 w 1242"/>
                    <a:gd name="T47" fmla="*/ 230 h 282"/>
                    <a:gd name="T48" fmla="*/ 882 w 1242"/>
                    <a:gd name="T49" fmla="*/ 222 h 282"/>
                    <a:gd name="T50" fmla="*/ 848 w 1242"/>
                    <a:gd name="T51" fmla="*/ 198 h 282"/>
                    <a:gd name="T52" fmla="*/ 850 w 1242"/>
                    <a:gd name="T53" fmla="*/ 192 h 282"/>
                    <a:gd name="T54" fmla="*/ 882 w 1242"/>
                    <a:gd name="T55" fmla="*/ 194 h 282"/>
                    <a:gd name="T56" fmla="*/ 924 w 1242"/>
                    <a:gd name="T57" fmla="*/ 210 h 282"/>
                    <a:gd name="T58" fmla="*/ 940 w 1242"/>
                    <a:gd name="T59" fmla="*/ 216 h 282"/>
                    <a:gd name="T60" fmla="*/ 978 w 1242"/>
                    <a:gd name="T61" fmla="*/ 214 h 282"/>
                    <a:gd name="T62" fmla="*/ 1071 w 1242"/>
                    <a:gd name="T63" fmla="*/ 212 h 282"/>
                    <a:gd name="T64" fmla="*/ 1077 w 1242"/>
                    <a:gd name="T65" fmla="*/ 206 h 282"/>
                    <a:gd name="T66" fmla="*/ 1073 w 1242"/>
                    <a:gd name="T67" fmla="*/ 202 h 282"/>
                    <a:gd name="T68" fmla="*/ 1044 w 1242"/>
                    <a:gd name="T69" fmla="*/ 182 h 282"/>
                    <a:gd name="T70" fmla="*/ 1048 w 1242"/>
                    <a:gd name="T71" fmla="*/ 176 h 282"/>
                    <a:gd name="T72" fmla="*/ 1068 w 1242"/>
                    <a:gd name="T73" fmla="*/ 176 h 282"/>
                    <a:gd name="T74" fmla="*/ 1089 w 1242"/>
                    <a:gd name="T75" fmla="*/ 174 h 282"/>
                    <a:gd name="T76" fmla="*/ 1113 w 1242"/>
                    <a:gd name="T77" fmla="*/ 180 h 282"/>
                    <a:gd name="T78" fmla="*/ 1138 w 1242"/>
                    <a:gd name="T79" fmla="*/ 188 h 282"/>
                    <a:gd name="T80" fmla="*/ 1174 w 1242"/>
                    <a:gd name="T81" fmla="*/ 192 h 282"/>
                    <a:gd name="T82" fmla="*/ 1213 w 1242"/>
                    <a:gd name="T83" fmla="*/ 184 h 282"/>
                    <a:gd name="T84" fmla="*/ 1242 w 1242"/>
                    <a:gd name="T85" fmla="*/ 172 h 28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242"/>
                    <a:gd name="T130" fmla="*/ 0 h 282"/>
                    <a:gd name="T131" fmla="*/ 1242 w 1242"/>
                    <a:gd name="T132" fmla="*/ 282 h 282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242" h="282">
                      <a:moveTo>
                        <a:pt x="1242" y="172"/>
                      </a:moveTo>
                      <a:lnTo>
                        <a:pt x="1201" y="166"/>
                      </a:lnTo>
                      <a:lnTo>
                        <a:pt x="1165" y="156"/>
                      </a:lnTo>
                      <a:lnTo>
                        <a:pt x="1136" y="150"/>
                      </a:lnTo>
                      <a:lnTo>
                        <a:pt x="1064" y="140"/>
                      </a:lnTo>
                      <a:lnTo>
                        <a:pt x="983" y="122"/>
                      </a:lnTo>
                      <a:lnTo>
                        <a:pt x="911" y="106"/>
                      </a:lnTo>
                      <a:lnTo>
                        <a:pt x="810" y="86"/>
                      </a:lnTo>
                      <a:lnTo>
                        <a:pt x="722" y="72"/>
                      </a:lnTo>
                      <a:lnTo>
                        <a:pt x="693" y="66"/>
                      </a:lnTo>
                      <a:lnTo>
                        <a:pt x="668" y="60"/>
                      </a:lnTo>
                      <a:lnTo>
                        <a:pt x="641" y="56"/>
                      </a:lnTo>
                      <a:lnTo>
                        <a:pt x="621" y="52"/>
                      </a:lnTo>
                      <a:lnTo>
                        <a:pt x="463" y="0"/>
                      </a:lnTo>
                      <a:lnTo>
                        <a:pt x="416" y="6"/>
                      </a:lnTo>
                      <a:lnTo>
                        <a:pt x="369" y="12"/>
                      </a:lnTo>
                      <a:lnTo>
                        <a:pt x="315" y="20"/>
                      </a:lnTo>
                      <a:lnTo>
                        <a:pt x="267" y="32"/>
                      </a:lnTo>
                      <a:lnTo>
                        <a:pt x="207" y="40"/>
                      </a:lnTo>
                      <a:lnTo>
                        <a:pt x="171" y="48"/>
                      </a:lnTo>
                      <a:lnTo>
                        <a:pt x="139" y="56"/>
                      </a:lnTo>
                      <a:lnTo>
                        <a:pt x="108" y="60"/>
                      </a:lnTo>
                      <a:lnTo>
                        <a:pt x="74" y="66"/>
                      </a:lnTo>
                      <a:lnTo>
                        <a:pt x="38" y="76"/>
                      </a:lnTo>
                      <a:lnTo>
                        <a:pt x="0" y="90"/>
                      </a:lnTo>
                      <a:lnTo>
                        <a:pt x="299" y="204"/>
                      </a:lnTo>
                      <a:lnTo>
                        <a:pt x="486" y="274"/>
                      </a:lnTo>
                      <a:lnTo>
                        <a:pt x="506" y="280"/>
                      </a:lnTo>
                      <a:lnTo>
                        <a:pt x="513" y="282"/>
                      </a:lnTo>
                      <a:lnTo>
                        <a:pt x="657" y="260"/>
                      </a:lnTo>
                      <a:lnTo>
                        <a:pt x="659" y="260"/>
                      </a:lnTo>
                      <a:lnTo>
                        <a:pt x="661" y="258"/>
                      </a:lnTo>
                      <a:lnTo>
                        <a:pt x="663" y="254"/>
                      </a:lnTo>
                      <a:lnTo>
                        <a:pt x="657" y="248"/>
                      </a:lnTo>
                      <a:lnTo>
                        <a:pt x="650" y="244"/>
                      </a:lnTo>
                      <a:lnTo>
                        <a:pt x="650" y="242"/>
                      </a:lnTo>
                      <a:lnTo>
                        <a:pt x="645" y="238"/>
                      </a:lnTo>
                      <a:lnTo>
                        <a:pt x="639" y="236"/>
                      </a:lnTo>
                      <a:lnTo>
                        <a:pt x="632" y="232"/>
                      </a:lnTo>
                      <a:lnTo>
                        <a:pt x="630" y="226"/>
                      </a:lnTo>
                      <a:lnTo>
                        <a:pt x="632" y="224"/>
                      </a:lnTo>
                      <a:lnTo>
                        <a:pt x="634" y="222"/>
                      </a:lnTo>
                      <a:lnTo>
                        <a:pt x="661" y="222"/>
                      </a:lnTo>
                      <a:lnTo>
                        <a:pt x="666" y="222"/>
                      </a:lnTo>
                      <a:lnTo>
                        <a:pt x="681" y="226"/>
                      </a:lnTo>
                      <a:lnTo>
                        <a:pt x="702" y="236"/>
                      </a:lnTo>
                      <a:lnTo>
                        <a:pt x="715" y="244"/>
                      </a:lnTo>
                      <a:lnTo>
                        <a:pt x="726" y="248"/>
                      </a:lnTo>
                      <a:lnTo>
                        <a:pt x="738" y="250"/>
                      </a:lnTo>
                      <a:lnTo>
                        <a:pt x="753" y="248"/>
                      </a:lnTo>
                      <a:lnTo>
                        <a:pt x="785" y="242"/>
                      </a:lnTo>
                      <a:lnTo>
                        <a:pt x="803" y="238"/>
                      </a:lnTo>
                      <a:lnTo>
                        <a:pt x="848" y="238"/>
                      </a:lnTo>
                      <a:lnTo>
                        <a:pt x="879" y="234"/>
                      </a:lnTo>
                      <a:lnTo>
                        <a:pt x="884" y="230"/>
                      </a:lnTo>
                      <a:lnTo>
                        <a:pt x="884" y="226"/>
                      </a:lnTo>
                      <a:lnTo>
                        <a:pt x="884" y="224"/>
                      </a:lnTo>
                      <a:lnTo>
                        <a:pt x="882" y="222"/>
                      </a:lnTo>
                      <a:lnTo>
                        <a:pt x="848" y="198"/>
                      </a:lnTo>
                      <a:lnTo>
                        <a:pt x="848" y="196"/>
                      </a:lnTo>
                      <a:lnTo>
                        <a:pt x="848" y="194"/>
                      </a:lnTo>
                      <a:lnTo>
                        <a:pt x="850" y="192"/>
                      </a:lnTo>
                      <a:lnTo>
                        <a:pt x="859" y="190"/>
                      </a:lnTo>
                      <a:lnTo>
                        <a:pt x="882" y="194"/>
                      </a:lnTo>
                      <a:lnTo>
                        <a:pt x="893" y="198"/>
                      </a:lnTo>
                      <a:lnTo>
                        <a:pt x="918" y="206"/>
                      </a:lnTo>
                      <a:lnTo>
                        <a:pt x="924" y="210"/>
                      </a:lnTo>
                      <a:lnTo>
                        <a:pt x="929" y="212"/>
                      </a:lnTo>
                      <a:lnTo>
                        <a:pt x="940" y="216"/>
                      </a:lnTo>
                      <a:lnTo>
                        <a:pt x="963" y="216"/>
                      </a:lnTo>
                      <a:lnTo>
                        <a:pt x="978" y="214"/>
                      </a:lnTo>
                      <a:lnTo>
                        <a:pt x="1019" y="214"/>
                      </a:lnTo>
                      <a:lnTo>
                        <a:pt x="1071" y="212"/>
                      </a:lnTo>
                      <a:lnTo>
                        <a:pt x="1077" y="210"/>
                      </a:lnTo>
                      <a:lnTo>
                        <a:pt x="1077" y="208"/>
                      </a:lnTo>
                      <a:lnTo>
                        <a:pt x="1077" y="206"/>
                      </a:lnTo>
                      <a:lnTo>
                        <a:pt x="1077" y="204"/>
                      </a:lnTo>
                      <a:lnTo>
                        <a:pt x="1073" y="202"/>
                      </a:lnTo>
                      <a:lnTo>
                        <a:pt x="1046" y="184"/>
                      </a:lnTo>
                      <a:lnTo>
                        <a:pt x="1044" y="182"/>
                      </a:lnTo>
                      <a:lnTo>
                        <a:pt x="1044" y="178"/>
                      </a:lnTo>
                      <a:lnTo>
                        <a:pt x="1048" y="176"/>
                      </a:lnTo>
                      <a:lnTo>
                        <a:pt x="1062" y="176"/>
                      </a:lnTo>
                      <a:lnTo>
                        <a:pt x="1068" y="176"/>
                      </a:lnTo>
                      <a:lnTo>
                        <a:pt x="1077" y="174"/>
                      </a:lnTo>
                      <a:lnTo>
                        <a:pt x="1089" y="174"/>
                      </a:lnTo>
                      <a:lnTo>
                        <a:pt x="1104" y="176"/>
                      </a:lnTo>
                      <a:lnTo>
                        <a:pt x="1113" y="180"/>
                      </a:lnTo>
                      <a:lnTo>
                        <a:pt x="1131" y="186"/>
                      </a:lnTo>
                      <a:lnTo>
                        <a:pt x="1138" y="188"/>
                      </a:lnTo>
                      <a:lnTo>
                        <a:pt x="1156" y="190"/>
                      </a:lnTo>
                      <a:lnTo>
                        <a:pt x="1174" y="192"/>
                      </a:lnTo>
                      <a:lnTo>
                        <a:pt x="1186" y="190"/>
                      </a:lnTo>
                      <a:lnTo>
                        <a:pt x="1213" y="184"/>
                      </a:lnTo>
                      <a:lnTo>
                        <a:pt x="1231" y="180"/>
                      </a:lnTo>
                      <a:lnTo>
                        <a:pt x="1242" y="174"/>
                      </a:lnTo>
                      <a:lnTo>
                        <a:pt x="1242" y="17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63" name="Freeform 62"/>
                <p:cNvSpPr>
                  <a:spLocks/>
                </p:cNvSpPr>
                <p:nvPr/>
              </p:nvSpPr>
              <p:spPr bwMode="auto">
                <a:xfrm>
                  <a:off x="4207" y="2677"/>
                  <a:ext cx="777" cy="318"/>
                </a:xfrm>
                <a:custGeom>
                  <a:avLst/>
                  <a:gdLst>
                    <a:gd name="T0" fmla="*/ 122 w 777"/>
                    <a:gd name="T1" fmla="*/ 0 h 318"/>
                    <a:gd name="T2" fmla="*/ 151 w 777"/>
                    <a:gd name="T3" fmla="*/ 18 h 318"/>
                    <a:gd name="T4" fmla="*/ 171 w 777"/>
                    <a:gd name="T5" fmla="*/ 24 h 318"/>
                    <a:gd name="T6" fmla="*/ 209 w 777"/>
                    <a:gd name="T7" fmla="*/ 26 h 318"/>
                    <a:gd name="T8" fmla="*/ 241 w 777"/>
                    <a:gd name="T9" fmla="*/ 30 h 318"/>
                    <a:gd name="T10" fmla="*/ 261 w 777"/>
                    <a:gd name="T11" fmla="*/ 36 h 318"/>
                    <a:gd name="T12" fmla="*/ 284 w 777"/>
                    <a:gd name="T13" fmla="*/ 48 h 318"/>
                    <a:gd name="T14" fmla="*/ 360 w 777"/>
                    <a:gd name="T15" fmla="*/ 60 h 318"/>
                    <a:gd name="T16" fmla="*/ 423 w 777"/>
                    <a:gd name="T17" fmla="*/ 104 h 318"/>
                    <a:gd name="T18" fmla="*/ 437 w 777"/>
                    <a:gd name="T19" fmla="*/ 114 h 318"/>
                    <a:gd name="T20" fmla="*/ 448 w 777"/>
                    <a:gd name="T21" fmla="*/ 100 h 318"/>
                    <a:gd name="T22" fmla="*/ 441 w 777"/>
                    <a:gd name="T23" fmla="*/ 74 h 318"/>
                    <a:gd name="T24" fmla="*/ 428 w 777"/>
                    <a:gd name="T25" fmla="*/ 54 h 318"/>
                    <a:gd name="T26" fmla="*/ 419 w 777"/>
                    <a:gd name="T27" fmla="*/ 22 h 318"/>
                    <a:gd name="T28" fmla="*/ 439 w 777"/>
                    <a:gd name="T29" fmla="*/ 8 h 318"/>
                    <a:gd name="T30" fmla="*/ 471 w 777"/>
                    <a:gd name="T31" fmla="*/ 16 h 318"/>
                    <a:gd name="T32" fmla="*/ 507 w 777"/>
                    <a:gd name="T33" fmla="*/ 48 h 318"/>
                    <a:gd name="T34" fmla="*/ 525 w 777"/>
                    <a:gd name="T35" fmla="*/ 58 h 318"/>
                    <a:gd name="T36" fmla="*/ 549 w 777"/>
                    <a:gd name="T37" fmla="*/ 68 h 318"/>
                    <a:gd name="T38" fmla="*/ 556 w 777"/>
                    <a:gd name="T39" fmla="*/ 82 h 318"/>
                    <a:gd name="T40" fmla="*/ 594 w 777"/>
                    <a:gd name="T41" fmla="*/ 110 h 318"/>
                    <a:gd name="T42" fmla="*/ 617 w 777"/>
                    <a:gd name="T43" fmla="*/ 120 h 318"/>
                    <a:gd name="T44" fmla="*/ 669 w 777"/>
                    <a:gd name="T45" fmla="*/ 136 h 318"/>
                    <a:gd name="T46" fmla="*/ 700 w 777"/>
                    <a:gd name="T47" fmla="*/ 158 h 318"/>
                    <a:gd name="T48" fmla="*/ 718 w 777"/>
                    <a:gd name="T49" fmla="*/ 162 h 318"/>
                    <a:gd name="T50" fmla="*/ 754 w 777"/>
                    <a:gd name="T51" fmla="*/ 176 h 318"/>
                    <a:gd name="T52" fmla="*/ 774 w 777"/>
                    <a:gd name="T53" fmla="*/ 194 h 318"/>
                    <a:gd name="T54" fmla="*/ 772 w 777"/>
                    <a:gd name="T55" fmla="*/ 212 h 318"/>
                    <a:gd name="T56" fmla="*/ 754 w 777"/>
                    <a:gd name="T57" fmla="*/ 228 h 318"/>
                    <a:gd name="T58" fmla="*/ 696 w 777"/>
                    <a:gd name="T59" fmla="*/ 234 h 318"/>
                    <a:gd name="T60" fmla="*/ 680 w 777"/>
                    <a:gd name="T61" fmla="*/ 240 h 318"/>
                    <a:gd name="T62" fmla="*/ 664 w 777"/>
                    <a:gd name="T63" fmla="*/ 246 h 318"/>
                    <a:gd name="T64" fmla="*/ 653 w 777"/>
                    <a:gd name="T65" fmla="*/ 242 h 318"/>
                    <a:gd name="T66" fmla="*/ 642 w 777"/>
                    <a:gd name="T67" fmla="*/ 242 h 318"/>
                    <a:gd name="T68" fmla="*/ 594 w 777"/>
                    <a:gd name="T69" fmla="*/ 216 h 318"/>
                    <a:gd name="T70" fmla="*/ 594 w 777"/>
                    <a:gd name="T71" fmla="*/ 234 h 318"/>
                    <a:gd name="T72" fmla="*/ 579 w 777"/>
                    <a:gd name="T73" fmla="*/ 258 h 318"/>
                    <a:gd name="T74" fmla="*/ 516 w 777"/>
                    <a:gd name="T75" fmla="*/ 278 h 318"/>
                    <a:gd name="T76" fmla="*/ 455 w 777"/>
                    <a:gd name="T77" fmla="*/ 280 h 318"/>
                    <a:gd name="T78" fmla="*/ 394 w 777"/>
                    <a:gd name="T79" fmla="*/ 296 h 318"/>
                    <a:gd name="T80" fmla="*/ 378 w 777"/>
                    <a:gd name="T81" fmla="*/ 302 h 318"/>
                    <a:gd name="T82" fmla="*/ 351 w 777"/>
                    <a:gd name="T83" fmla="*/ 292 h 318"/>
                    <a:gd name="T84" fmla="*/ 311 w 777"/>
                    <a:gd name="T85" fmla="*/ 318 h 318"/>
                    <a:gd name="T86" fmla="*/ 266 w 777"/>
                    <a:gd name="T87" fmla="*/ 310 h 318"/>
                    <a:gd name="T88" fmla="*/ 214 w 777"/>
                    <a:gd name="T89" fmla="*/ 304 h 318"/>
                    <a:gd name="T90" fmla="*/ 182 w 777"/>
                    <a:gd name="T91" fmla="*/ 286 h 318"/>
                    <a:gd name="T92" fmla="*/ 104 w 777"/>
                    <a:gd name="T93" fmla="*/ 232 h 318"/>
                    <a:gd name="T94" fmla="*/ 25 w 777"/>
                    <a:gd name="T95" fmla="*/ 206 h 318"/>
                    <a:gd name="T96" fmla="*/ 7 w 777"/>
                    <a:gd name="T97" fmla="*/ 194 h 318"/>
                    <a:gd name="T98" fmla="*/ 5 w 777"/>
                    <a:gd name="T99" fmla="*/ 172 h 318"/>
                    <a:gd name="T100" fmla="*/ 45 w 777"/>
                    <a:gd name="T101" fmla="*/ 162 h 318"/>
                    <a:gd name="T102" fmla="*/ 153 w 777"/>
                    <a:gd name="T103" fmla="*/ 186 h 318"/>
                    <a:gd name="T104" fmla="*/ 225 w 777"/>
                    <a:gd name="T105" fmla="*/ 200 h 318"/>
                    <a:gd name="T106" fmla="*/ 234 w 777"/>
                    <a:gd name="T107" fmla="*/ 180 h 318"/>
                    <a:gd name="T108" fmla="*/ 216 w 777"/>
                    <a:gd name="T109" fmla="*/ 170 h 318"/>
                    <a:gd name="T110" fmla="*/ 203 w 777"/>
                    <a:gd name="T111" fmla="*/ 154 h 318"/>
                    <a:gd name="T112" fmla="*/ 180 w 777"/>
                    <a:gd name="T113" fmla="*/ 134 h 318"/>
                    <a:gd name="T114" fmla="*/ 155 w 777"/>
                    <a:gd name="T115" fmla="*/ 100 h 318"/>
                    <a:gd name="T116" fmla="*/ 115 w 777"/>
                    <a:gd name="T117" fmla="*/ 80 h 318"/>
                    <a:gd name="T118" fmla="*/ 83 w 777"/>
                    <a:gd name="T119" fmla="*/ 56 h 318"/>
                    <a:gd name="T120" fmla="*/ 70 w 777"/>
                    <a:gd name="T121" fmla="*/ 42 h 318"/>
                    <a:gd name="T122" fmla="*/ 70 w 777"/>
                    <a:gd name="T123" fmla="*/ 26 h 318"/>
                    <a:gd name="T124" fmla="*/ 99 w 777"/>
                    <a:gd name="T125" fmla="*/ 8 h 318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777"/>
                    <a:gd name="T190" fmla="*/ 0 h 318"/>
                    <a:gd name="T191" fmla="*/ 777 w 777"/>
                    <a:gd name="T192" fmla="*/ 318 h 318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777" h="318">
                      <a:moveTo>
                        <a:pt x="115" y="6"/>
                      </a:moveTo>
                      <a:lnTo>
                        <a:pt x="115" y="6"/>
                      </a:lnTo>
                      <a:lnTo>
                        <a:pt x="117" y="2"/>
                      </a:lnTo>
                      <a:lnTo>
                        <a:pt x="122" y="0"/>
                      </a:lnTo>
                      <a:lnTo>
                        <a:pt x="126" y="0"/>
                      </a:lnTo>
                      <a:lnTo>
                        <a:pt x="137" y="8"/>
                      </a:lnTo>
                      <a:lnTo>
                        <a:pt x="151" y="18"/>
                      </a:lnTo>
                      <a:lnTo>
                        <a:pt x="160" y="22"/>
                      </a:lnTo>
                      <a:lnTo>
                        <a:pt x="171" y="24"/>
                      </a:lnTo>
                      <a:lnTo>
                        <a:pt x="189" y="24"/>
                      </a:lnTo>
                      <a:lnTo>
                        <a:pt x="198" y="24"/>
                      </a:lnTo>
                      <a:lnTo>
                        <a:pt x="209" y="26"/>
                      </a:lnTo>
                      <a:lnTo>
                        <a:pt x="225" y="28"/>
                      </a:lnTo>
                      <a:lnTo>
                        <a:pt x="241" y="30"/>
                      </a:lnTo>
                      <a:lnTo>
                        <a:pt x="248" y="32"/>
                      </a:lnTo>
                      <a:lnTo>
                        <a:pt x="254" y="34"/>
                      </a:lnTo>
                      <a:lnTo>
                        <a:pt x="261" y="36"/>
                      </a:lnTo>
                      <a:lnTo>
                        <a:pt x="272" y="44"/>
                      </a:lnTo>
                      <a:lnTo>
                        <a:pt x="279" y="46"/>
                      </a:lnTo>
                      <a:lnTo>
                        <a:pt x="284" y="48"/>
                      </a:lnTo>
                      <a:lnTo>
                        <a:pt x="333" y="52"/>
                      </a:lnTo>
                      <a:lnTo>
                        <a:pt x="360" y="60"/>
                      </a:lnTo>
                      <a:lnTo>
                        <a:pt x="369" y="64"/>
                      </a:lnTo>
                      <a:lnTo>
                        <a:pt x="372" y="68"/>
                      </a:lnTo>
                      <a:lnTo>
                        <a:pt x="394" y="78"/>
                      </a:lnTo>
                      <a:lnTo>
                        <a:pt x="423" y="104"/>
                      </a:lnTo>
                      <a:lnTo>
                        <a:pt x="428" y="110"/>
                      </a:lnTo>
                      <a:lnTo>
                        <a:pt x="432" y="112"/>
                      </a:lnTo>
                      <a:lnTo>
                        <a:pt x="437" y="114"/>
                      </a:lnTo>
                      <a:lnTo>
                        <a:pt x="441" y="112"/>
                      </a:lnTo>
                      <a:lnTo>
                        <a:pt x="446" y="108"/>
                      </a:lnTo>
                      <a:lnTo>
                        <a:pt x="448" y="100"/>
                      </a:lnTo>
                      <a:lnTo>
                        <a:pt x="448" y="88"/>
                      </a:lnTo>
                      <a:lnTo>
                        <a:pt x="446" y="80"/>
                      </a:lnTo>
                      <a:lnTo>
                        <a:pt x="441" y="74"/>
                      </a:lnTo>
                      <a:lnTo>
                        <a:pt x="437" y="68"/>
                      </a:lnTo>
                      <a:lnTo>
                        <a:pt x="432" y="62"/>
                      </a:lnTo>
                      <a:lnTo>
                        <a:pt x="428" y="54"/>
                      </a:lnTo>
                      <a:lnTo>
                        <a:pt x="417" y="36"/>
                      </a:lnTo>
                      <a:lnTo>
                        <a:pt x="417" y="28"/>
                      </a:lnTo>
                      <a:lnTo>
                        <a:pt x="419" y="22"/>
                      </a:lnTo>
                      <a:lnTo>
                        <a:pt x="423" y="18"/>
                      </a:lnTo>
                      <a:lnTo>
                        <a:pt x="435" y="10"/>
                      </a:lnTo>
                      <a:lnTo>
                        <a:pt x="439" y="8"/>
                      </a:lnTo>
                      <a:lnTo>
                        <a:pt x="450" y="10"/>
                      </a:lnTo>
                      <a:lnTo>
                        <a:pt x="462" y="12"/>
                      </a:lnTo>
                      <a:lnTo>
                        <a:pt x="471" y="16"/>
                      </a:lnTo>
                      <a:lnTo>
                        <a:pt x="477" y="20"/>
                      </a:lnTo>
                      <a:lnTo>
                        <a:pt x="491" y="34"/>
                      </a:lnTo>
                      <a:lnTo>
                        <a:pt x="507" y="48"/>
                      </a:lnTo>
                      <a:lnTo>
                        <a:pt x="513" y="52"/>
                      </a:lnTo>
                      <a:lnTo>
                        <a:pt x="518" y="56"/>
                      </a:lnTo>
                      <a:lnTo>
                        <a:pt x="525" y="58"/>
                      </a:lnTo>
                      <a:lnTo>
                        <a:pt x="538" y="62"/>
                      </a:lnTo>
                      <a:lnTo>
                        <a:pt x="545" y="62"/>
                      </a:lnTo>
                      <a:lnTo>
                        <a:pt x="549" y="68"/>
                      </a:lnTo>
                      <a:lnTo>
                        <a:pt x="554" y="74"/>
                      </a:lnTo>
                      <a:lnTo>
                        <a:pt x="556" y="78"/>
                      </a:lnTo>
                      <a:lnTo>
                        <a:pt x="556" y="82"/>
                      </a:lnTo>
                      <a:lnTo>
                        <a:pt x="558" y="86"/>
                      </a:lnTo>
                      <a:lnTo>
                        <a:pt x="567" y="94"/>
                      </a:lnTo>
                      <a:lnTo>
                        <a:pt x="594" y="110"/>
                      </a:lnTo>
                      <a:lnTo>
                        <a:pt x="603" y="114"/>
                      </a:lnTo>
                      <a:lnTo>
                        <a:pt x="617" y="120"/>
                      </a:lnTo>
                      <a:lnTo>
                        <a:pt x="644" y="126"/>
                      </a:lnTo>
                      <a:lnTo>
                        <a:pt x="653" y="130"/>
                      </a:lnTo>
                      <a:lnTo>
                        <a:pt x="669" y="136"/>
                      </a:lnTo>
                      <a:lnTo>
                        <a:pt x="696" y="154"/>
                      </a:lnTo>
                      <a:lnTo>
                        <a:pt x="700" y="158"/>
                      </a:lnTo>
                      <a:lnTo>
                        <a:pt x="705" y="160"/>
                      </a:lnTo>
                      <a:lnTo>
                        <a:pt x="711" y="162"/>
                      </a:lnTo>
                      <a:lnTo>
                        <a:pt x="718" y="162"/>
                      </a:lnTo>
                      <a:lnTo>
                        <a:pt x="727" y="164"/>
                      </a:lnTo>
                      <a:lnTo>
                        <a:pt x="738" y="168"/>
                      </a:lnTo>
                      <a:lnTo>
                        <a:pt x="754" y="176"/>
                      </a:lnTo>
                      <a:lnTo>
                        <a:pt x="765" y="184"/>
                      </a:lnTo>
                      <a:lnTo>
                        <a:pt x="772" y="188"/>
                      </a:lnTo>
                      <a:lnTo>
                        <a:pt x="774" y="194"/>
                      </a:lnTo>
                      <a:lnTo>
                        <a:pt x="777" y="202"/>
                      </a:lnTo>
                      <a:lnTo>
                        <a:pt x="774" y="208"/>
                      </a:lnTo>
                      <a:lnTo>
                        <a:pt x="772" y="212"/>
                      </a:lnTo>
                      <a:lnTo>
                        <a:pt x="765" y="222"/>
                      </a:lnTo>
                      <a:lnTo>
                        <a:pt x="759" y="226"/>
                      </a:lnTo>
                      <a:lnTo>
                        <a:pt x="754" y="228"/>
                      </a:lnTo>
                      <a:lnTo>
                        <a:pt x="729" y="228"/>
                      </a:lnTo>
                      <a:lnTo>
                        <a:pt x="707" y="228"/>
                      </a:lnTo>
                      <a:lnTo>
                        <a:pt x="696" y="234"/>
                      </a:lnTo>
                      <a:lnTo>
                        <a:pt x="684" y="240"/>
                      </a:lnTo>
                      <a:lnTo>
                        <a:pt x="680" y="240"/>
                      </a:lnTo>
                      <a:lnTo>
                        <a:pt x="675" y="240"/>
                      </a:lnTo>
                      <a:lnTo>
                        <a:pt x="673" y="242"/>
                      </a:lnTo>
                      <a:lnTo>
                        <a:pt x="664" y="246"/>
                      </a:lnTo>
                      <a:lnTo>
                        <a:pt x="662" y="248"/>
                      </a:lnTo>
                      <a:lnTo>
                        <a:pt x="657" y="246"/>
                      </a:lnTo>
                      <a:lnTo>
                        <a:pt x="653" y="242"/>
                      </a:lnTo>
                      <a:lnTo>
                        <a:pt x="651" y="242"/>
                      </a:lnTo>
                      <a:lnTo>
                        <a:pt x="646" y="242"/>
                      </a:lnTo>
                      <a:lnTo>
                        <a:pt x="642" y="242"/>
                      </a:lnTo>
                      <a:lnTo>
                        <a:pt x="635" y="240"/>
                      </a:lnTo>
                      <a:lnTo>
                        <a:pt x="628" y="238"/>
                      </a:lnTo>
                      <a:lnTo>
                        <a:pt x="617" y="228"/>
                      </a:lnTo>
                      <a:lnTo>
                        <a:pt x="594" y="216"/>
                      </a:lnTo>
                      <a:lnTo>
                        <a:pt x="597" y="220"/>
                      </a:lnTo>
                      <a:lnTo>
                        <a:pt x="597" y="226"/>
                      </a:lnTo>
                      <a:lnTo>
                        <a:pt x="594" y="234"/>
                      </a:lnTo>
                      <a:lnTo>
                        <a:pt x="592" y="242"/>
                      </a:lnTo>
                      <a:lnTo>
                        <a:pt x="585" y="250"/>
                      </a:lnTo>
                      <a:lnTo>
                        <a:pt x="579" y="258"/>
                      </a:lnTo>
                      <a:lnTo>
                        <a:pt x="563" y="264"/>
                      </a:lnTo>
                      <a:lnTo>
                        <a:pt x="547" y="274"/>
                      </a:lnTo>
                      <a:lnTo>
                        <a:pt x="516" y="278"/>
                      </a:lnTo>
                      <a:lnTo>
                        <a:pt x="475" y="276"/>
                      </a:lnTo>
                      <a:lnTo>
                        <a:pt x="466" y="278"/>
                      </a:lnTo>
                      <a:lnTo>
                        <a:pt x="455" y="280"/>
                      </a:lnTo>
                      <a:lnTo>
                        <a:pt x="441" y="284"/>
                      </a:lnTo>
                      <a:lnTo>
                        <a:pt x="419" y="290"/>
                      </a:lnTo>
                      <a:lnTo>
                        <a:pt x="394" y="296"/>
                      </a:lnTo>
                      <a:lnTo>
                        <a:pt x="390" y="300"/>
                      </a:lnTo>
                      <a:lnTo>
                        <a:pt x="385" y="302"/>
                      </a:lnTo>
                      <a:lnTo>
                        <a:pt x="378" y="302"/>
                      </a:lnTo>
                      <a:lnTo>
                        <a:pt x="372" y="300"/>
                      </a:lnTo>
                      <a:lnTo>
                        <a:pt x="365" y="298"/>
                      </a:lnTo>
                      <a:lnTo>
                        <a:pt x="351" y="292"/>
                      </a:lnTo>
                      <a:lnTo>
                        <a:pt x="340" y="290"/>
                      </a:lnTo>
                      <a:lnTo>
                        <a:pt x="327" y="302"/>
                      </a:lnTo>
                      <a:lnTo>
                        <a:pt x="311" y="318"/>
                      </a:lnTo>
                      <a:lnTo>
                        <a:pt x="299" y="318"/>
                      </a:lnTo>
                      <a:lnTo>
                        <a:pt x="286" y="318"/>
                      </a:lnTo>
                      <a:lnTo>
                        <a:pt x="266" y="310"/>
                      </a:lnTo>
                      <a:lnTo>
                        <a:pt x="248" y="308"/>
                      </a:lnTo>
                      <a:lnTo>
                        <a:pt x="234" y="308"/>
                      </a:lnTo>
                      <a:lnTo>
                        <a:pt x="214" y="304"/>
                      </a:lnTo>
                      <a:lnTo>
                        <a:pt x="205" y="300"/>
                      </a:lnTo>
                      <a:lnTo>
                        <a:pt x="194" y="294"/>
                      </a:lnTo>
                      <a:lnTo>
                        <a:pt x="182" y="286"/>
                      </a:lnTo>
                      <a:lnTo>
                        <a:pt x="155" y="268"/>
                      </a:lnTo>
                      <a:lnTo>
                        <a:pt x="140" y="250"/>
                      </a:lnTo>
                      <a:lnTo>
                        <a:pt x="122" y="238"/>
                      </a:lnTo>
                      <a:lnTo>
                        <a:pt x="104" y="232"/>
                      </a:lnTo>
                      <a:lnTo>
                        <a:pt x="86" y="224"/>
                      </a:lnTo>
                      <a:lnTo>
                        <a:pt x="70" y="222"/>
                      </a:lnTo>
                      <a:lnTo>
                        <a:pt x="25" y="206"/>
                      </a:lnTo>
                      <a:lnTo>
                        <a:pt x="18" y="202"/>
                      </a:lnTo>
                      <a:lnTo>
                        <a:pt x="11" y="198"/>
                      </a:lnTo>
                      <a:lnTo>
                        <a:pt x="7" y="194"/>
                      </a:lnTo>
                      <a:lnTo>
                        <a:pt x="2" y="182"/>
                      </a:lnTo>
                      <a:lnTo>
                        <a:pt x="0" y="178"/>
                      </a:lnTo>
                      <a:lnTo>
                        <a:pt x="5" y="172"/>
                      </a:lnTo>
                      <a:lnTo>
                        <a:pt x="7" y="168"/>
                      </a:lnTo>
                      <a:lnTo>
                        <a:pt x="14" y="166"/>
                      </a:lnTo>
                      <a:lnTo>
                        <a:pt x="27" y="164"/>
                      </a:lnTo>
                      <a:lnTo>
                        <a:pt x="45" y="162"/>
                      </a:lnTo>
                      <a:lnTo>
                        <a:pt x="83" y="166"/>
                      </a:lnTo>
                      <a:lnTo>
                        <a:pt x="115" y="172"/>
                      </a:lnTo>
                      <a:lnTo>
                        <a:pt x="135" y="180"/>
                      </a:lnTo>
                      <a:lnTo>
                        <a:pt x="153" y="186"/>
                      </a:lnTo>
                      <a:lnTo>
                        <a:pt x="178" y="188"/>
                      </a:lnTo>
                      <a:lnTo>
                        <a:pt x="205" y="190"/>
                      </a:lnTo>
                      <a:lnTo>
                        <a:pt x="227" y="192"/>
                      </a:lnTo>
                      <a:lnTo>
                        <a:pt x="225" y="200"/>
                      </a:lnTo>
                      <a:lnTo>
                        <a:pt x="245" y="202"/>
                      </a:lnTo>
                      <a:lnTo>
                        <a:pt x="243" y="192"/>
                      </a:lnTo>
                      <a:lnTo>
                        <a:pt x="234" y="180"/>
                      </a:lnTo>
                      <a:lnTo>
                        <a:pt x="232" y="178"/>
                      </a:lnTo>
                      <a:lnTo>
                        <a:pt x="223" y="172"/>
                      </a:lnTo>
                      <a:lnTo>
                        <a:pt x="216" y="170"/>
                      </a:lnTo>
                      <a:lnTo>
                        <a:pt x="212" y="168"/>
                      </a:lnTo>
                      <a:lnTo>
                        <a:pt x="203" y="154"/>
                      </a:lnTo>
                      <a:lnTo>
                        <a:pt x="198" y="150"/>
                      </a:lnTo>
                      <a:lnTo>
                        <a:pt x="194" y="146"/>
                      </a:lnTo>
                      <a:lnTo>
                        <a:pt x="189" y="142"/>
                      </a:lnTo>
                      <a:lnTo>
                        <a:pt x="180" y="134"/>
                      </a:lnTo>
                      <a:lnTo>
                        <a:pt x="173" y="128"/>
                      </a:lnTo>
                      <a:lnTo>
                        <a:pt x="169" y="112"/>
                      </a:lnTo>
                      <a:lnTo>
                        <a:pt x="155" y="100"/>
                      </a:lnTo>
                      <a:lnTo>
                        <a:pt x="144" y="94"/>
                      </a:lnTo>
                      <a:lnTo>
                        <a:pt x="128" y="92"/>
                      </a:lnTo>
                      <a:lnTo>
                        <a:pt x="115" y="80"/>
                      </a:lnTo>
                      <a:lnTo>
                        <a:pt x="104" y="68"/>
                      </a:lnTo>
                      <a:lnTo>
                        <a:pt x="95" y="62"/>
                      </a:lnTo>
                      <a:lnTo>
                        <a:pt x="83" y="56"/>
                      </a:lnTo>
                      <a:lnTo>
                        <a:pt x="79" y="52"/>
                      </a:lnTo>
                      <a:lnTo>
                        <a:pt x="74" y="48"/>
                      </a:lnTo>
                      <a:lnTo>
                        <a:pt x="70" y="42"/>
                      </a:lnTo>
                      <a:lnTo>
                        <a:pt x="68" y="36"/>
                      </a:lnTo>
                      <a:lnTo>
                        <a:pt x="68" y="30"/>
                      </a:lnTo>
                      <a:lnTo>
                        <a:pt x="70" y="26"/>
                      </a:lnTo>
                      <a:lnTo>
                        <a:pt x="81" y="18"/>
                      </a:lnTo>
                      <a:lnTo>
                        <a:pt x="88" y="14"/>
                      </a:lnTo>
                      <a:lnTo>
                        <a:pt x="99" y="8"/>
                      </a:lnTo>
                      <a:lnTo>
                        <a:pt x="115" y="6"/>
                      </a:lnTo>
                      <a:close/>
                    </a:path>
                  </a:pathLst>
                </a:custGeom>
                <a:solidFill>
                  <a:srgbClr val="C7B1D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64" name="Freeform 63"/>
                <p:cNvSpPr>
                  <a:spLocks/>
                </p:cNvSpPr>
                <p:nvPr/>
              </p:nvSpPr>
              <p:spPr bwMode="auto">
                <a:xfrm>
                  <a:off x="3348" y="2449"/>
                  <a:ext cx="947" cy="654"/>
                </a:xfrm>
                <a:custGeom>
                  <a:avLst/>
                  <a:gdLst>
                    <a:gd name="T0" fmla="*/ 947 w 947"/>
                    <a:gd name="T1" fmla="*/ 654 h 654"/>
                    <a:gd name="T2" fmla="*/ 947 w 947"/>
                    <a:gd name="T3" fmla="*/ 654 h 654"/>
                    <a:gd name="T4" fmla="*/ 895 w 947"/>
                    <a:gd name="T5" fmla="*/ 638 h 654"/>
                    <a:gd name="T6" fmla="*/ 677 w 947"/>
                    <a:gd name="T7" fmla="*/ 560 h 654"/>
                    <a:gd name="T8" fmla="*/ 677 w 947"/>
                    <a:gd name="T9" fmla="*/ 560 h 654"/>
                    <a:gd name="T10" fmla="*/ 634 w 947"/>
                    <a:gd name="T11" fmla="*/ 544 h 654"/>
                    <a:gd name="T12" fmla="*/ 596 w 947"/>
                    <a:gd name="T13" fmla="*/ 526 h 654"/>
                    <a:gd name="T14" fmla="*/ 558 w 947"/>
                    <a:gd name="T15" fmla="*/ 508 h 654"/>
                    <a:gd name="T16" fmla="*/ 524 w 947"/>
                    <a:gd name="T17" fmla="*/ 488 h 654"/>
                    <a:gd name="T18" fmla="*/ 490 w 947"/>
                    <a:gd name="T19" fmla="*/ 468 h 654"/>
                    <a:gd name="T20" fmla="*/ 461 w 947"/>
                    <a:gd name="T21" fmla="*/ 448 h 654"/>
                    <a:gd name="T22" fmla="*/ 409 w 947"/>
                    <a:gd name="T23" fmla="*/ 408 h 654"/>
                    <a:gd name="T24" fmla="*/ 366 w 947"/>
                    <a:gd name="T25" fmla="*/ 372 h 654"/>
                    <a:gd name="T26" fmla="*/ 335 w 947"/>
                    <a:gd name="T27" fmla="*/ 344 h 654"/>
                    <a:gd name="T28" fmla="*/ 310 w 947"/>
                    <a:gd name="T29" fmla="*/ 318 h 654"/>
                    <a:gd name="T30" fmla="*/ 310 w 947"/>
                    <a:gd name="T31" fmla="*/ 318 h 654"/>
                    <a:gd name="T32" fmla="*/ 279 w 947"/>
                    <a:gd name="T33" fmla="*/ 288 h 654"/>
                    <a:gd name="T34" fmla="*/ 249 w 947"/>
                    <a:gd name="T35" fmla="*/ 262 h 654"/>
                    <a:gd name="T36" fmla="*/ 222 w 947"/>
                    <a:gd name="T37" fmla="*/ 240 h 654"/>
                    <a:gd name="T38" fmla="*/ 193 w 947"/>
                    <a:gd name="T39" fmla="*/ 220 h 654"/>
                    <a:gd name="T40" fmla="*/ 166 w 947"/>
                    <a:gd name="T41" fmla="*/ 202 h 654"/>
                    <a:gd name="T42" fmla="*/ 141 w 947"/>
                    <a:gd name="T43" fmla="*/ 186 h 654"/>
                    <a:gd name="T44" fmla="*/ 94 w 947"/>
                    <a:gd name="T45" fmla="*/ 160 h 654"/>
                    <a:gd name="T46" fmla="*/ 56 w 947"/>
                    <a:gd name="T47" fmla="*/ 144 h 654"/>
                    <a:gd name="T48" fmla="*/ 24 w 947"/>
                    <a:gd name="T49" fmla="*/ 134 h 654"/>
                    <a:gd name="T50" fmla="*/ 0 w 947"/>
                    <a:gd name="T51" fmla="*/ 126 h 654"/>
                    <a:gd name="T52" fmla="*/ 0 w 947"/>
                    <a:gd name="T53" fmla="*/ 0 h 654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947"/>
                    <a:gd name="T82" fmla="*/ 0 h 654"/>
                    <a:gd name="T83" fmla="*/ 947 w 947"/>
                    <a:gd name="T84" fmla="*/ 654 h 654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947" h="654">
                      <a:moveTo>
                        <a:pt x="947" y="654"/>
                      </a:moveTo>
                      <a:lnTo>
                        <a:pt x="947" y="654"/>
                      </a:lnTo>
                      <a:lnTo>
                        <a:pt x="895" y="638"/>
                      </a:lnTo>
                      <a:lnTo>
                        <a:pt x="677" y="560"/>
                      </a:lnTo>
                      <a:lnTo>
                        <a:pt x="634" y="544"/>
                      </a:lnTo>
                      <a:lnTo>
                        <a:pt x="596" y="526"/>
                      </a:lnTo>
                      <a:lnTo>
                        <a:pt x="558" y="508"/>
                      </a:lnTo>
                      <a:lnTo>
                        <a:pt x="524" y="488"/>
                      </a:lnTo>
                      <a:lnTo>
                        <a:pt x="490" y="468"/>
                      </a:lnTo>
                      <a:lnTo>
                        <a:pt x="461" y="448"/>
                      </a:lnTo>
                      <a:lnTo>
                        <a:pt x="409" y="408"/>
                      </a:lnTo>
                      <a:lnTo>
                        <a:pt x="366" y="372"/>
                      </a:lnTo>
                      <a:lnTo>
                        <a:pt x="335" y="344"/>
                      </a:lnTo>
                      <a:lnTo>
                        <a:pt x="310" y="318"/>
                      </a:lnTo>
                      <a:lnTo>
                        <a:pt x="279" y="288"/>
                      </a:lnTo>
                      <a:lnTo>
                        <a:pt x="249" y="262"/>
                      </a:lnTo>
                      <a:lnTo>
                        <a:pt x="222" y="240"/>
                      </a:lnTo>
                      <a:lnTo>
                        <a:pt x="193" y="220"/>
                      </a:lnTo>
                      <a:lnTo>
                        <a:pt x="166" y="202"/>
                      </a:lnTo>
                      <a:lnTo>
                        <a:pt x="141" y="186"/>
                      </a:lnTo>
                      <a:lnTo>
                        <a:pt x="94" y="160"/>
                      </a:lnTo>
                      <a:lnTo>
                        <a:pt x="56" y="144"/>
                      </a:lnTo>
                      <a:lnTo>
                        <a:pt x="24" y="134"/>
                      </a:lnTo>
                      <a:lnTo>
                        <a:pt x="0" y="12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65" name="Freeform 64"/>
                <p:cNvSpPr>
                  <a:spLocks/>
                </p:cNvSpPr>
                <p:nvPr/>
              </p:nvSpPr>
              <p:spPr bwMode="auto">
                <a:xfrm>
                  <a:off x="3348" y="2483"/>
                  <a:ext cx="681" cy="350"/>
                </a:xfrm>
                <a:custGeom>
                  <a:avLst/>
                  <a:gdLst>
                    <a:gd name="T0" fmla="*/ 0 w 681"/>
                    <a:gd name="T1" fmla="*/ 0 h 350"/>
                    <a:gd name="T2" fmla="*/ 315 w 681"/>
                    <a:gd name="T3" fmla="*/ 132 h 350"/>
                    <a:gd name="T4" fmla="*/ 315 w 681"/>
                    <a:gd name="T5" fmla="*/ 132 h 350"/>
                    <a:gd name="T6" fmla="*/ 353 w 681"/>
                    <a:gd name="T7" fmla="*/ 150 h 350"/>
                    <a:gd name="T8" fmla="*/ 443 w 681"/>
                    <a:gd name="T9" fmla="*/ 194 h 350"/>
                    <a:gd name="T10" fmla="*/ 540 w 681"/>
                    <a:gd name="T11" fmla="*/ 242 h 350"/>
                    <a:gd name="T12" fmla="*/ 578 w 681"/>
                    <a:gd name="T13" fmla="*/ 262 h 350"/>
                    <a:gd name="T14" fmla="*/ 600 w 681"/>
                    <a:gd name="T15" fmla="*/ 278 h 350"/>
                    <a:gd name="T16" fmla="*/ 600 w 681"/>
                    <a:gd name="T17" fmla="*/ 278 h 350"/>
                    <a:gd name="T18" fmla="*/ 634 w 681"/>
                    <a:gd name="T19" fmla="*/ 306 h 350"/>
                    <a:gd name="T20" fmla="*/ 661 w 681"/>
                    <a:gd name="T21" fmla="*/ 332 h 350"/>
                    <a:gd name="T22" fmla="*/ 681 w 681"/>
                    <a:gd name="T23" fmla="*/ 350 h 35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81"/>
                    <a:gd name="T37" fmla="*/ 0 h 350"/>
                    <a:gd name="T38" fmla="*/ 681 w 681"/>
                    <a:gd name="T39" fmla="*/ 350 h 35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81" h="350">
                      <a:moveTo>
                        <a:pt x="0" y="0"/>
                      </a:moveTo>
                      <a:lnTo>
                        <a:pt x="315" y="132"/>
                      </a:lnTo>
                      <a:lnTo>
                        <a:pt x="353" y="150"/>
                      </a:lnTo>
                      <a:lnTo>
                        <a:pt x="443" y="194"/>
                      </a:lnTo>
                      <a:lnTo>
                        <a:pt x="540" y="242"/>
                      </a:lnTo>
                      <a:lnTo>
                        <a:pt x="578" y="262"/>
                      </a:lnTo>
                      <a:lnTo>
                        <a:pt x="600" y="278"/>
                      </a:lnTo>
                      <a:lnTo>
                        <a:pt x="634" y="306"/>
                      </a:lnTo>
                      <a:lnTo>
                        <a:pt x="661" y="332"/>
                      </a:lnTo>
                      <a:lnTo>
                        <a:pt x="681" y="35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66" name="Freeform 65"/>
                <p:cNvSpPr>
                  <a:spLocks/>
                </p:cNvSpPr>
                <p:nvPr/>
              </p:nvSpPr>
              <p:spPr bwMode="auto">
                <a:xfrm>
                  <a:off x="4023" y="2771"/>
                  <a:ext cx="153" cy="194"/>
                </a:xfrm>
                <a:custGeom>
                  <a:avLst/>
                  <a:gdLst>
                    <a:gd name="T0" fmla="*/ 0 w 153"/>
                    <a:gd name="T1" fmla="*/ 0 h 194"/>
                    <a:gd name="T2" fmla="*/ 65 w 153"/>
                    <a:gd name="T3" fmla="*/ 44 h 194"/>
                    <a:gd name="T4" fmla="*/ 105 w 153"/>
                    <a:gd name="T5" fmla="*/ 70 h 194"/>
                    <a:gd name="T6" fmla="*/ 105 w 153"/>
                    <a:gd name="T7" fmla="*/ 70 h 194"/>
                    <a:gd name="T8" fmla="*/ 110 w 153"/>
                    <a:gd name="T9" fmla="*/ 104 h 194"/>
                    <a:gd name="T10" fmla="*/ 112 w 153"/>
                    <a:gd name="T11" fmla="*/ 130 h 194"/>
                    <a:gd name="T12" fmla="*/ 119 w 153"/>
                    <a:gd name="T13" fmla="*/ 150 h 194"/>
                    <a:gd name="T14" fmla="*/ 119 w 153"/>
                    <a:gd name="T15" fmla="*/ 150 h 194"/>
                    <a:gd name="T16" fmla="*/ 123 w 153"/>
                    <a:gd name="T17" fmla="*/ 164 h 194"/>
                    <a:gd name="T18" fmla="*/ 132 w 153"/>
                    <a:gd name="T19" fmla="*/ 176 h 194"/>
                    <a:gd name="T20" fmla="*/ 141 w 153"/>
                    <a:gd name="T21" fmla="*/ 186 h 194"/>
                    <a:gd name="T22" fmla="*/ 153 w 153"/>
                    <a:gd name="T23" fmla="*/ 194 h 19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53"/>
                    <a:gd name="T37" fmla="*/ 0 h 194"/>
                    <a:gd name="T38" fmla="*/ 153 w 153"/>
                    <a:gd name="T39" fmla="*/ 194 h 19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53" h="194">
                      <a:moveTo>
                        <a:pt x="0" y="0"/>
                      </a:moveTo>
                      <a:lnTo>
                        <a:pt x="65" y="44"/>
                      </a:lnTo>
                      <a:lnTo>
                        <a:pt x="105" y="70"/>
                      </a:lnTo>
                      <a:lnTo>
                        <a:pt x="110" y="104"/>
                      </a:lnTo>
                      <a:lnTo>
                        <a:pt x="112" y="130"/>
                      </a:lnTo>
                      <a:lnTo>
                        <a:pt x="119" y="150"/>
                      </a:lnTo>
                      <a:lnTo>
                        <a:pt x="123" y="164"/>
                      </a:lnTo>
                      <a:lnTo>
                        <a:pt x="132" y="176"/>
                      </a:lnTo>
                      <a:lnTo>
                        <a:pt x="141" y="186"/>
                      </a:lnTo>
                      <a:lnTo>
                        <a:pt x="153" y="194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67" name="Freeform 66"/>
                <p:cNvSpPr>
                  <a:spLocks/>
                </p:cNvSpPr>
                <p:nvPr/>
              </p:nvSpPr>
              <p:spPr bwMode="auto">
                <a:xfrm>
                  <a:off x="3861" y="2533"/>
                  <a:ext cx="729" cy="108"/>
                </a:xfrm>
                <a:custGeom>
                  <a:avLst/>
                  <a:gdLst>
                    <a:gd name="T0" fmla="*/ 144 w 729"/>
                    <a:gd name="T1" fmla="*/ 88 h 108"/>
                    <a:gd name="T2" fmla="*/ 146 w 729"/>
                    <a:gd name="T3" fmla="*/ 86 h 108"/>
                    <a:gd name="T4" fmla="*/ 150 w 729"/>
                    <a:gd name="T5" fmla="*/ 80 h 108"/>
                    <a:gd name="T6" fmla="*/ 137 w 729"/>
                    <a:gd name="T7" fmla="*/ 70 h 108"/>
                    <a:gd name="T8" fmla="*/ 137 w 729"/>
                    <a:gd name="T9" fmla="*/ 68 h 108"/>
                    <a:gd name="T10" fmla="*/ 132 w 729"/>
                    <a:gd name="T11" fmla="*/ 64 h 108"/>
                    <a:gd name="T12" fmla="*/ 119 w 729"/>
                    <a:gd name="T13" fmla="*/ 58 h 108"/>
                    <a:gd name="T14" fmla="*/ 117 w 729"/>
                    <a:gd name="T15" fmla="*/ 52 h 108"/>
                    <a:gd name="T16" fmla="*/ 121 w 729"/>
                    <a:gd name="T17" fmla="*/ 48 h 108"/>
                    <a:gd name="T18" fmla="*/ 148 w 729"/>
                    <a:gd name="T19" fmla="*/ 48 h 108"/>
                    <a:gd name="T20" fmla="*/ 153 w 729"/>
                    <a:gd name="T21" fmla="*/ 48 h 108"/>
                    <a:gd name="T22" fmla="*/ 168 w 729"/>
                    <a:gd name="T23" fmla="*/ 52 h 108"/>
                    <a:gd name="T24" fmla="*/ 202 w 729"/>
                    <a:gd name="T25" fmla="*/ 70 h 108"/>
                    <a:gd name="T26" fmla="*/ 213 w 729"/>
                    <a:gd name="T27" fmla="*/ 74 h 108"/>
                    <a:gd name="T28" fmla="*/ 240 w 729"/>
                    <a:gd name="T29" fmla="*/ 74 h 108"/>
                    <a:gd name="T30" fmla="*/ 272 w 729"/>
                    <a:gd name="T31" fmla="*/ 68 h 108"/>
                    <a:gd name="T32" fmla="*/ 290 w 729"/>
                    <a:gd name="T33" fmla="*/ 64 h 108"/>
                    <a:gd name="T34" fmla="*/ 366 w 729"/>
                    <a:gd name="T35" fmla="*/ 60 h 108"/>
                    <a:gd name="T36" fmla="*/ 371 w 729"/>
                    <a:gd name="T37" fmla="*/ 56 h 108"/>
                    <a:gd name="T38" fmla="*/ 371 w 729"/>
                    <a:gd name="T39" fmla="*/ 50 h 108"/>
                    <a:gd name="T40" fmla="*/ 369 w 729"/>
                    <a:gd name="T41" fmla="*/ 48 h 108"/>
                    <a:gd name="T42" fmla="*/ 335 w 729"/>
                    <a:gd name="T43" fmla="*/ 24 h 108"/>
                    <a:gd name="T44" fmla="*/ 335 w 729"/>
                    <a:gd name="T45" fmla="*/ 20 h 108"/>
                    <a:gd name="T46" fmla="*/ 346 w 729"/>
                    <a:gd name="T47" fmla="*/ 18 h 108"/>
                    <a:gd name="T48" fmla="*/ 369 w 729"/>
                    <a:gd name="T49" fmla="*/ 20 h 108"/>
                    <a:gd name="T50" fmla="*/ 405 w 729"/>
                    <a:gd name="T51" fmla="*/ 32 h 108"/>
                    <a:gd name="T52" fmla="*/ 411 w 729"/>
                    <a:gd name="T53" fmla="*/ 36 h 108"/>
                    <a:gd name="T54" fmla="*/ 427 w 729"/>
                    <a:gd name="T55" fmla="*/ 42 h 108"/>
                    <a:gd name="T56" fmla="*/ 450 w 729"/>
                    <a:gd name="T57" fmla="*/ 42 h 108"/>
                    <a:gd name="T58" fmla="*/ 506 w 729"/>
                    <a:gd name="T59" fmla="*/ 40 h 108"/>
                    <a:gd name="T60" fmla="*/ 558 w 729"/>
                    <a:gd name="T61" fmla="*/ 38 h 108"/>
                    <a:gd name="T62" fmla="*/ 564 w 729"/>
                    <a:gd name="T63" fmla="*/ 34 h 108"/>
                    <a:gd name="T64" fmla="*/ 564 w 729"/>
                    <a:gd name="T65" fmla="*/ 30 h 108"/>
                    <a:gd name="T66" fmla="*/ 560 w 729"/>
                    <a:gd name="T67" fmla="*/ 28 h 108"/>
                    <a:gd name="T68" fmla="*/ 533 w 729"/>
                    <a:gd name="T69" fmla="*/ 12 h 108"/>
                    <a:gd name="T70" fmla="*/ 531 w 729"/>
                    <a:gd name="T71" fmla="*/ 4 h 108"/>
                    <a:gd name="T72" fmla="*/ 535 w 729"/>
                    <a:gd name="T73" fmla="*/ 4 h 108"/>
                    <a:gd name="T74" fmla="*/ 555 w 729"/>
                    <a:gd name="T75" fmla="*/ 2 h 108"/>
                    <a:gd name="T76" fmla="*/ 564 w 729"/>
                    <a:gd name="T77" fmla="*/ 0 h 108"/>
                    <a:gd name="T78" fmla="*/ 576 w 729"/>
                    <a:gd name="T79" fmla="*/ 0 h 108"/>
                    <a:gd name="T80" fmla="*/ 600 w 729"/>
                    <a:gd name="T81" fmla="*/ 6 h 108"/>
                    <a:gd name="T82" fmla="*/ 618 w 729"/>
                    <a:gd name="T83" fmla="*/ 12 h 108"/>
                    <a:gd name="T84" fmla="*/ 625 w 729"/>
                    <a:gd name="T85" fmla="*/ 14 h 108"/>
                    <a:gd name="T86" fmla="*/ 643 w 729"/>
                    <a:gd name="T87" fmla="*/ 18 h 108"/>
                    <a:gd name="T88" fmla="*/ 673 w 729"/>
                    <a:gd name="T89" fmla="*/ 16 h 108"/>
                    <a:gd name="T90" fmla="*/ 700 w 729"/>
                    <a:gd name="T91" fmla="*/ 10 h 108"/>
                    <a:gd name="T92" fmla="*/ 729 w 729"/>
                    <a:gd name="T93" fmla="*/ 0 h 108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729"/>
                    <a:gd name="T142" fmla="*/ 0 h 108"/>
                    <a:gd name="T143" fmla="*/ 729 w 729"/>
                    <a:gd name="T144" fmla="*/ 108 h 108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729" h="108">
                      <a:moveTo>
                        <a:pt x="0" y="108"/>
                      </a:moveTo>
                      <a:lnTo>
                        <a:pt x="144" y="88"/>
                      </a:lnTo>
                      <a:lnTo>
                        <a:pt x="146" y="86"/>
                      </a:lnTo>
                      <a:lnTo>
                        <a:pt x="148" y="84"/>
                      </a:lnTo>
                      <a:lnTo>
                        <a:pt x="150" y="80"/>
                      </a:lnTo>
                      <a:lnTo>
                        <a:pt x="144" y="76"/>
                      </a:lnTo>
                      <a:lnTo>
                        <a:pt x="137" y="70"/>
                      </a:lnTo>
                      <a:lnTo>
                        <a:pt x="137" y="68"/>
                      </a:lnTo>
                      <a:lnTo>
                        <a:pt x="132" y="64"/>
                      </a:lnTo>
                      <a:lnTo>
                        <a:pt x="126" y="62"/>
                      </a:lnTo>
                      <a:lnTo>
                        <a:pt x="119" y="58"/>
                      </a:lnTo>
                      <a:lnTo>
                        <a:pt x="117" y="52"/>
                      </a:lnTo>
                      <a:lnTo>
                        <a:pt x="119" y="50"/>
                      </a:lnTo>
                      <a:lnTo>
                        <a:pt x="121" y="48"/>
                      </a:lnTo>
                      <a:lnTo>
                        <a:pt x="148" y="48"/>
                      </a:lnTo>
                      <a:lnTo>
                        <a:pt x="153" y="48"/>
                      </a:lnTo>
                      <a:lnTo>
                        <a:pt x="168" y="52"/>
                      </a:lnTo>
                      <a:lnTo>
                        <a:pt x="189" y="62"/>
                      </a:lnTo>
                      <a:lnTo>
                        <a:pt x="202" y="70"/>
                      </a:lnTo>
                      <a:lnTo>
                        <a:pt x="213" y="74"/>
                      </a:lnTo>
                      <a:lnTo>
                        <a:pt x="225" y="76"/>
                      </a:lnTo>
                      <a:lnTo>
                        <a:pt x="240" y="74"/>
                      </a:lnTo>
                      <a:lnTo>
                        <a:pt x="272" y="68"/>
                      </a:lnTo>
                      <a:lnTo>
                        <a:pt x="290" y="64"/>
                      </a:lnTo>
                      <a:lnTo>
                        <a:pt x="335" y="64"/>
                      </a:lnTo>
                      <a:lnTo>
                        <a:pt x="366" y="60"/>
                      </a:lnTo>
                      <a:lnTo>
                        <a:pt x="371" y="56"/>
                      </a:lnTo>
                      <a:lnTo>
                        <a:pt x="371" y="52"/>
                      </a:lnTo>
                      <a:lnTo>
                        <a:pt x="371" y="50"/>
                      </a:lnTo>
                      <a:lnTo>
                        <a:pt x="369" y="48"/>
                      </a:lnTo>
                      <a:lnTo>
                        <a:pt x="335" y="24"/>
                      </a:lnTo>
                      <a:lnTo>
                        <a:pt x="335" y="22"/>
                      </a:lnTo>
                      <a:lnTo>
                        <a:pt x="335" y="20"/>
                      </a:lnTo>
                      <a:lnTo>
                        <a:pt x="337" y="18"/>
                      </a:lnTo>
                      <a:lnTo>
                        <a:pt x="346" y="18"/>
                      </a:lnTo>
                      <a:lnTo>
                        <a:pt x="369" y="20"/>
                      </a:lnTo>
                      <a:lnTo>
                        <a:pt x="380" y="24"/>
                      </a:lnTo>
                      <a:lnTo>
                        <a:pt x="405" y="32"/>
                      </a:lnTo>
                      <a:lnTo>
                        <a:pt x="411" y="36"/>
                      </a:lnTo>
                      <a:lnTo>
                        <a:pt x="416" y="38"/>
                      </a:lnTo>
                      <a:lnTo>
                        <a:pt x="427" y="42"/>
                      </a:lnTo>
                      <a:lnTo>
                        <a:pt x="450" y="42"/>
                      </a:lnTo>
                      <a:lnTo>
                        <a:pt x="465" y="40"/>
                      </a:lnTo>
                      <a:lnTo>
                        <a:pt x="506" y="40"/>
                      </a:lnTo>
                      <a:lnTo>
                        <a:pt x="558" y="38"/>
                      </a:lnTo>
                      <a:lnTo>
                        <a:pt x="564" y="36"/>
                      </a:lnTo>
                      <a:lnTo>
                        <a:pt x="564" y="34"/>
                      </a:lnTo>
                      <a:lnTo>
                        <a:pt x="564" y="32"/>
                      </a:lnTo>
                      <a:lnTo>
                        <a:pt x="564" y="30"/>
                      </a:lnTo>
                      <a:lnTo>
                        <a:pt x="560" y="28"/>
                      </a:lnTo>
                      <a:lnTo>
                        <a:pt x="533" y="12"/>
                      </a:lnTo>
                      <a:lnTo>
                        <a:pt x="531" y="8"/>
                      </a:lnTo>
                      <a:lnTo>
                        <a:pt x="531" y="4"/>
                      </a:lnTo>
                      <a:lnTo>
                        <a:pt x="535" y="4"/>
                      </a:lnTo>
                      <a:lnTo>
                        <a:pt x="549" y="2"/>
                      </a:lnTo>
                      <a:lnTo>
                        <a:pt x="555" y="2"/>
                      </a:lnTo>
                      <a:lnTo>
                        <a:pt x="564" y="0"/>
                      </a:lnTo>
                      <a:lnTo>
                        <a:pt x="576" y="0"/>
                      </a:lnTo>
                      <a:lnTo>
                        <a:pt x="591" y="2"/>
                      </a:lnTo>
                      <a:lnTo>
                        <a:pt x="600" y="6"/>
                      </a:lnTo>
                      <a:lnTo>
                        <a:pt x="618" y="12"/>
                      </a:lnTo>
                      <a:lnTo>
                        <a:pt x="625" y="14"/>
                      </a:lnTo>
                      <a:lnTo>
                        <a:pt x="643" y="18"/>
                      </a:lnTo>
                      <a:lnTo>
                        <a:pt x="661" y="18"/>
                      </a:lnTo>
                      <a:lnTo>
                        <a:pt x="673" y="16"/>
                      </a:lnTo>
                      <a:lnTo>
                        <a:pt x="700" y="10"/>
                      </a:lnTo>
                      <a:lnTo>
                        <a:pt x="718" y="6"/>
                      </a:lnTo>
                      <a:lnTo>
                        <a:pt x="729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68" name="Freeform 67"/>
                <p:cNvSpPr>
                  <a:spLocks/>
                </p:cNvSpPr>
                <p:nvPr/>
              </p:nvSpPr>
              <p:spPr bwMode="auto">
                <a:xfrm>
                  <a:off x="4018" y="2637"/>
                  <a:ext cx="191" cy="100"/>
                </a:xfrm>
                <a:custGeom>
                  <a:avLst/>
                  <a:gdLst>
                    <a:gd name="T0" fmla="*/ 0 w 191"/>
                    <a:gd name="T1" fmla="*/ 74 h 100"/>
                    <a:gd name="T2" fmla="*/ 0 w 191"/>
                    <a:gd name="T3" fmla="*/ 74 h 100"/>
                    <a:gd name="T4" fmla="*/ 0 w 191"/>
                    <a:gd name="T5" fmla="*/ 68 h 100"/>
                    <a:gd name="T6" fmla="*/ 0 w 191"/>
                    <a:gd name="T7" fmla="*/ 54 h 100"/>
                    <a:gd name="T8" fmla="*/ 5 w 191"/>
                    <a:gd name="T9" fmla="*/ 36 h 100"/>
                    <a:gd name="T10" fmla="*/ 9 w 191"/>
                    <a:gd name="T11" fmla="*/ 28 h 100"/>
                    <a:gd name="T12" fmla="*/ 16 w 191"/>
                    <a:gd name="T13" fmla="*/ 22 h 100"/>
                    <a:gd name="T14" fmla="*/ 16 w 191"/>
                    <a:gd name="T15" fmla="*/ 22 h 100"/>
                    <a:gd name="T16" fmla="*/ 29 w 191"/>
                    <a:gd name="T17" fmla="*/ 10 h 100"/>
                    <a:gd name="T18" fmla="*/ 41 w 191"/>
                    <a:gd name="T19" fmla="*/ 2 h 100"/>
                    <a:gd name="T20" fmla="*/ 47 w 191"/>
                    <a:gd name="T21" fmla="*/ 0 h 100"/>
                    <a:gd name="T22" fmla="*/ 56 w 191"/>
                    <a:gd name="T23" fmla="*/ 0 h 100"/>
                    <a:gd name="T24" fmla="*/ 63 w 191"/>
                    <a:gd name="T25" fmla="*/ 2 h 100"/>
                    <a:gd name="T26" fmla="*/ 72 w 191"/>
                    <a:gd name="T27" fmla="*/ 4 h 100"/>
                    <a:gd name="T28" fmla="*/ 72 w 191"/>
                    <a:gd name="T29" fmla="*/ 4 h 100"/>
                    <a:gd name="T30" fmla="*/ 88 w 191"/>
                    <a:gd name="T31" fmla="*/ 12 h 100"/>
                    <a:gd name="T32" fmla="*/ 99 w 191"/>
                    <a:gd name="T33" fmla="*/ 20 h 100"/>
                    <a:gd name="T34" fmla="*/ 110 w 191"/>
                    <a:gd name="T35" fmla="*/ 26 h 100"/>
                    <a:gd name="T36" fmla="*/ 124 w 191"/>
                    <a:gd name="T37" fmla="*/ 36 h 100"/>
                    <a:gd name="T38" fmla="*/ 153 w 191"/>
                    <a:gd name="T39" fmla="*/ 64 h 100"/>
                    <a:gd name="T40" fmla="*/ 169 w 191"/>
                    <a:gd name="T41" fmla="*/ 78 h 100"/>
                    <a:gd name="T42" fmla="*/ 169 w 191"/>
                    <a:gd name="T43" fmla="*/ 78 h 100"/>
                    <a:gd name="T44" fmla="*/ 178 w 191"/>
                    <a:gd name="T45" fmla="*/ 84 h 100"/>
                    <a:gd name="T46" fmla="*/ 187 w 191"/>
                    <a:gd name="T47" fmla="*/ 92 h 100"/>
                    <a:gd name="T48" fmla="*/ 191 w 191"/>
                    <a:gd name="T49" fmla="*/ 100 h 10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191"/>
                    <a:gd name="T76" fmla="*/ 0 h 100"/>
                    <a:gd name="T77" fmla="*/ 191 w 191"/>
                    <a:gd name="T78" fmla="*/ 100 h 10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191" h="100">
                      <a:moveTo>
                        <a:pt x="0" y="74"/>
                      </a:moveTo>
                      <a:lnTo>
                        <a:pt x="0" y="74"/>
                      </a:lnTo>
                      <a:lnTo>
                        <a:pt x="0" y="68"/>
                      </a:lnTo>
                      <a:lnTo>
                        <a:pt x="0" y="54"/>
                      </a:lnTo>
                      <a:lnTo>
                        <a:pt x="5" y="36"/>
                      </a:lnTo>
                      <a:lnTo>
                        <a:pt x="9" y="28"/>
                      </a:lnTo>
                      <a:lnTo>
                        <a:pt x="16" y="22"/>
                      </a:lnTo>
                      <a:lnTo>
                        <a:pt x="29" y="10"/>
                      </a:lnTo>
                      <a:lnTo>
                        <a:pt x="41" y="2"/>
                      </a:lnTo>
                      <a:lnTo>
                        <a:pt x="47" y="0"/>
                      </a:lnTo>
                      <a:lnTo>
                        <a:pt x="56" y="0"/>
                      </a:lnTo>
                      <a:lnTo>
                        <a:pt x="63" y="2"/>
                      </a:lnTo>
                      <a:lnTo>
                        <a:pt x="72" y="4"/>
                      </a:lnTo>
                      <a:lnTo>
                        <a:pt x="88" y="12"/>
                      </a:lnTo>
                      <a:lnTo>
                        <a:pt x="99" y="20"/>
                      </a:lnTo>
                      <a:lnTo>
                        <a:pt x="110" y="26"/>
                      </a:lnTo>
                      <a:lnTo>
                        <a:pt x="124" y="36"/>
                      </a:lnTo>
                      <a:lnTo>
                        <a:pt x="153" y="64"/>
                      </a:lnTo>
                      <a:lnTo>
                        <a:pt x="169" y="78"/>
                      </a:lnTo>
                      <a:lnTo>
                        <a:pt x="178" y="84"/>
                      </a:lnTo>
                      <a:lnTo>
                        <a:pt x="187" y="92"/>
                      </a:lnTo>
                      <a:lnTo>
                        <a:pt x="191" y="10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69" name="Freeform 68"/>
                <p:cNvSpPr>
                  <a:spLocks/>
                </p:cNvSpPr>
                <p:nvPr/>
              </p:nvSpPr>
              <p:spPr bwMode="auto">
                <a:xfrm>
                  <a:off x="4232" y="2585"/>
                  <a:ext cx="94" cy="58"/>
                </a:xfrm>
                <a:custGeom>
                  <a:avLst/>
                  <a:gdLst>
                    <a:gd name="T0" fmla="*/ 2 w 94"/>
                    <a:gd name="T1" fmla="*/ 58 h 58"/>
                    <a:gd name="T2" fmla="*/ 2 w 94"/>
                    <a:gd name="T3" fmla="*/ 58 h 58"/>
                    <a:gd name="T4" fmla="*/ 0 w 94"/>
                    <a:gd name="T5" fmla="*/ 44 h 58"/>
                    <a:gd name="T6" fmla="*/ 0 w 94"/>
                    <a:gd name="T7" fmla="*/ 32 h 58"/>
                    <a:gd name="T8" fmla="*/ 2 w 94"/>
                    <a:gd name="T9" fmla="*/ 28 h 58"/>
                    <a:gd name="T10" fmla="*/ 4 w 94"/>
                    <a:gd name="T11" fmla="*/ 26 h 58"/>
                    <a:gd name="T12" fmla="*/ 4 w 94"/>
                    <a:gd name="T13" fmla="*/ 26 h 58"/>
                    <a:gd name="T14" fmla="*/ 18 w 94"/>
                    <a:gd name="T15" fmla="*/ 14 h 58"/>
                    <a:gd name="T16" fmla="*/ 27 w 94"/>
                    <a:gd name="T17" fmla="*/ 6 h 58"/>
                    <a:gd name="T18" fmla="*/ 27 w 94"/>
                    <a:gd name="T19" fmla="*/ 6 h 58"/>
                    <a:gd name="T20" fmla="*/ 34 w 94"/>
                    <a:gd name="T21" fmla="*/ 2 h 58"/>
                    <a:gd name="T22" fmla="*/ 38 w 94"/>
                    <a:gd name="T23" fmla="*/ 0 h 58"/>
                    <a:gd name="T24" fmla="*/ 43 w 94"/>
                    <a:gd name="T25" fmla="*/ 0 h 58"/>
                    <a:gd name="T26" fmla="*/ 43 w 94"/>
                    <a:gd name="T27" fmla="*/ 0 h 58"/>
                    <a:gd name="T28" fmla="*/ 58 w 94"/>
                    <a:gd name="T29" fmla="*/ 8 h 58"/>
                    <a:gd name="T30" fmla="*/ 72 w 94"/>
                    <a:gd name="T31" fmla="*/ 14 h 58"/>
                    <a:gd name="T32" fmla="*/ 72 w 94"/>
                    <a:gd name="T33" fmla="*/ 14 h 58"/>
                    <a:gd name="T34" fmla="*/ 94 w 94"/>
                    <a:gd name="T35" fmla="*/ 18 h 5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94"/>
                    <a:gd name="T55" fmla="*/ 0 h 58"/>
                    <a:gd name="T56" fmla="*/ 94 w 94"/>
                    <a:gd name="T57" fmla="*/ 58 h 5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94" h="58">
                      <a:moveTo>
                        <a:pt x="2" y="58"/>
                      </a:moveTo>
                      <a:lnTo>
                        <a:pt x="2" y="58"/>
                      </a:lnTo>
                      <a:lnTo>
                        <a:pt x="0" y="44"/>
                      </a:lnTo>
                      <a:lnTo>
                        <a:pt x="0" y="32"/>
                      </a:lnTo>
                      <a:lnTo>
                        <a:pt x="2" y="28"/>
                      </a:lnTo>
                      <a:lnTo>
                        <a:pt x="4" y="26"/>
                      </a:lnTo>
                      <a:lnTo>
                        <a:pt x="18" y="14"/>
                      </a:lnTo>
                      <a:lnTo>
                        <a:pt x="27" y="6"/>
                      </a:lnTo>
                      <a:lnTo>
                        <a:pt x="34" y="2"/>
                      </a:lnTo>
                      <a:lnTo>
                        <a:pt x="38" y="0"/>
                      </a:lnTo>
                      <a:lnTo>
                        <a:pt x="43" y="0"/>
                      </a:lnTo>
                      <a:lnTo>
                        <a:pt x="58" y="8"/>
                      </a:lnTo>
                      <a:lnTo>
                        <a:pt x="72" y="14"/>
                      </a:lnTo>
                      <a:lnTo>
                        <a:pt x="94" y="18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70" name="Freeform 69"/>
                <p:cNvSpPr>
                  <a:spLocks/>
                </p:cNvSpPr>
                <p:nvPr/>
              </p:nvSpPr>
              <p:spPr bwMode="auto">
                <a:xfrm>
                  <a:off x="4239" y="2617"/>
                  <a:ext cx="180" cy="72"/>
                </a:xfrm>
                <a:custGeom>
                  <a:avLst/>
                  <a:gdLst>
                    <a:gd name="T0" fmla="*/ 180 w 180"/>
                    <a:gd name="T1" fmla="*/ 72 h 72"/>
                    <a:gd name="T2" fmla="*/ 141 w 180"/>
                    <a:gd name="T3" fmla="*/ 32 h 72"/>
                    <a:gd name="T4" fmla="*/ 135 w 180"/>
                    <a:gd name="T5" fmla="*/ 24 h 72"/>
                    <a:gd name="T6" fmla="*/ 105 w 180"/>
                    <a:gd name="T7" fmla="*/ 10 h 72"/>
                    <a:gd name="T8" fmla="*/ 105 w 180"/>
                    <a:gd name="T9" fmla="*/ 10 h 72"/>
                    <a:gd name="T10" fmla="*/ 85 w 180"/>
                    <a:gd name="T11" fmla="*/ 4 h 72"/>
                    <a:gd name="T12" fmla="*/ 69 w 180"/>
                    <a:gd name="T13" fmla="*/ 2 h 72"/>
                    <a:gd name="T14" fmla="*/ 56 w 180"/>
                    <a:gd name="T15" fmla="*/ 0 h 72"/>
                    <a:gd name="T16" fmla="*/ 56 w 180"/>
                    <a:gd name="T17" fmla="*/ 0 h 72"/>
                    <a:gd name="T18" fmla="*/ 47 w 180"/>
                    <a:gd name="T19" fmla="*/ 2 h 72"/>
                    <a:gd name="T20" fmla="*/ 33 w 180"/>
                    <a:gd name="T21" fmla="*/ 8 h 72"/>
                    <a:gd name="T22" fmla="*/ 22 w 180"/>
                    <a:gd name="T23" fmla="*/ 16 h 72"/>
                    <a:gd name="T24" fmla="*/ 13 w 180"/>
                    <a:gd name="T25" fmla="*/ 24 h 72"/>
                    <a:gd name="T26" fmla="*/ 13 w 180"/>
                    <a:gd name="T27" fmla="*/ 24 h 72"/>
                    <a:gd name="T28" fmla="*/ 9 w 180"/>
                    <a:gd name="T29" fmla="*/ 28 h 72"/>
                    <a:gd name="T30" fmla="*/ 6 w 180"/>
                    <a:gd name="T31" fmla="*/ 34 h 72"/>
                    <a:gd name="T32" fmla="*/ 2 w 180"/>
                    <a:gd name="T33" fmla="*/ 48 h 72"/>
                    <a:gd name="T34" fmla="*/ 0 w 180"/>
                    <a:gd name="T35" fmla="*/ 66 h 72"/>
                    <a:gd name="T36" fmla="*/ 2 w 180"/>
                    <a:gd name="T37" fmla="*/ 70 h 7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80"/>
                    <a:gd name="T58" fmla="*/ 0 h 72"/>
                    <a:gd name="T59" fmla="*/ 180 w 180"/>
                    <a:gd name="T60" fmla="*/ 72 h 7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80" h="72">
                      <a:moveTo>
                        <a:pt x="180" y="72"/>
                      </a:moveTo>
                      <a:lnTo>
                        <a:pt x="141" y="32"/>
                      </a:lnTo>
                      <a:lnTo>
                        <a:pt x="135" y="24"/>
                      </a:lnTo>
                      <a:lnTo>
                        <a:pt x="105" y="10"/>
                      </a:lnTo>
                      <a:lnTo>
                        <a:pt x="85" y="4"/>
                      </a:lnTo>
                      <a:lnTo>
                        <a:pt x="69" y="2"/>
                      </a:lnTo>
                      <a:lnTo>
                        <a:pt x="56" y="0"/>
                      </a:lnTo>
                      <a:lnTo>
                        <a:pt x="47" y="2"/>
                      </a:lnTo>
                      <a:lnTo>
                        <a:pt x="33" y="8"/>
                      </a:lnTo>
                      <a:lnTo>
                        <a:pt x="22" y="16"/>
                      </a:lnTo>
                      <a:lnTo>
                        <a:pt x="13" y="24"/>
                      </a:lnTo>
                      <a:lnTo>
                        <a:pt x="9" y="28"/>
                      </a:lnTo>
                      <a:lnTo>
                        <a:pt x="6" y="34"/>
                      </a:lnTo>
                      <a:lnTo>
                        <a:pt x="2" y="48"/>
                      </a:lnTo>
                      <a:lnTo>
                        <a:pt x="0" y="66"/>
                      </a:lnTo>
                      <a:lnTo>
                        <a:pt x="2" y="7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71" name="Freeform 70"/>
                <p:cNvSpPr>
                  <a:spLocks/>
                </p:cNvSpPr>
                <p:nvPr/>
              </p:nvSpPr>
              <p:spPr bwMode="auto">
                <a:xfrm>
                  <a:off x="4473" y="2577"/>
                  <a:ext cx="142" cy="44"/>
                </a:xfrm>
                <a:custGeom>
                  <a:avLst/>
                  <a:gdLst>
                    <a:gd name="T0" fmla="*/ 142 w 142"/>
                    <a:gd name="T1" fmla="*/ 44 h 44"/>
                    <a:gd name="T2" fmla="*/ 142 w 142"/>
                    <a:gd name="T3" fmla="*/ 44 h 44"/>
                    <a:gd name="T4" fmla="*/ 121 w 142"/>
                    <a:gd name="T5" fmla="*/ 34 h 44"/>
                    <a:gd name="T6" fmla="*/ 81 w 142"/>
                    <a:gd name="T7" fmla="*/ 16 h 44"/>
                    <a:gd name="T8" fmla="*/ 81 w 142"/>
                    <a:gd name="T9" fmla="*/ 16 h 44"/>
                    <a:gd name="T10" fmla="*/ 49 w 142"/>
                    <a:gd name="T11" fmla="*/ 4 h 44"/>
                    <a:gd name="T12" fmla="*/ 36 w 142"/>
                    <a:gd name="T13" fmla="*/ 2 h 44"/>
                    <a:gd name="T14" fmla="*/ 24 w 142"/>
                    <a:gd name="T15" fmla="*/ 0 h 44"/>
                    <a:gd name="T16" fmla="*/ 24 w 142"/>
                    <a:gd name="T17" fmla="*/ 0 h 44"/>
                    <a:gd name="T18" fmla="*/ 15 w 142"/>
                    <a:gd name="T19" fmla="*/ 6 h 44"/>
                    <a:gd name="T20" fmla="*/ 6 w 142"/>
                    <a:gd name="T21" fmla="*/ 16 h 44"/>
                    <a:gd name="T22" fmla="*/ 2 w 142"/>
                    <a:gd name="T23" fmla="*/ 22 h 44"/>
                    <a:gd name="T24" fmla="*/ 0 w 142"/>
                    <a:gd name="T25" fmla="*/ 28 h 44"/>
                    <a:gd name="T26" fmla="*/ 0 w 142"/>
                    <a:gd name="T27" fmla="*/ 34 h 44"/>
                    <a:gd name="T28" fmla="*/ 0 w 142"/>
                    <a:gd name="T29" fmla="*/ 42 h 4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42"/>
                    <a:gd name="T46" fmla="*/ 0 h 44"/>
                    <a:gd name="T47" fmla="*/ 142 w 142"/>
                    <a:gd name="T48" fmla="*/ 44 h 4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42" h="44">
                      <a:moveTo>
                        <a:pt x="142" y="44"/>
                      </a:moveTo>
                      <a:lnTo>
                        <a:pt x="142" y="44"/>
                      </a:lnTo>
                      <a:lnTo>
                        <a:pt x="121" y="34"/>
                      </a:lnTo>
                      <a:lnTo>
                        <a:pt x="81" y="16"/>
                      </a:lnTo>
                      <a:lnTo>
                        <a:pt x="49" y="4"/>
                      </a:lnTo>
                      <a:lnTo>
                        <a:pt x="36" y="2"/>
                      </a:lnTo>
                      <a:lnTo>
                        <a:pt x="24" y="0"/>
                      </a:lnTo>
                      <a:lnTo>
                        <a:pt x="15" y="6"/>
                      </a:lnTo>
                      <a:lnTo>
                        <a:pt x="6" y="16"/>
                      </a:lnTo>
                      <a:lnTo>
                        <a:pt x="2" y="22"/>
                      </a:lnTo>
                      <a:lnTo>
                        <a:pt x="0" y="28"/>
                      </a:lnTo>
                      <a:lnTo>
                        <a:pt x="0" y="34"/>
                      </a:lnTo>
                      <a:lnTo>
                        <a:pt x="0" y="42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72" name="Freeform 71"/>
                <p:cNvSpPr>
                  <a:spLocks/>
                </p:cNvSpPr>
                <p:nvPr/>
              </p:nvSpPr>
              <p:spPr bwMode="auto">
                <a:xfrm>
                  <a:off x="4579" y="2641"/>
                  <a:ext cx="105" cy="82"/>
                </a:xfrm>
                <a:custGeom>
                  <a:avLst/>
                  <a:gdLst>
                    <a:gd name="T0" fmla="*/ 4 w 105"/>
                    <a:gd name="T1" fmla="*/ 82 h 82"/>
                    <a:gd name="T2" fmla="*/ 4 w 105"/>
                    <a:gd name="T3" fmla="*/ 82 h 82"/>
                    <a:gd name="T4" fmla="*/ 2 w 105"/>
                    <a:gd name="T5" fmla="*/ 74 h 82"/>
                    <a:gd name="T6" fmla="*/ 0 w 105"/>
                    <a:gd name="T7" fmla="*/ 68 h 82"/>
                    <a:gd name="T8" fmla="*/ 2 w 105"/>
                    <a:gd name="T9" fmla="*/ 62 h 82"/>
                    <a:gd name="T10" fmla="*/ 2 w 105"/>
                    <a:gd name="T11" fmla="*/ 62 h 82"/>
                    <a:gd name="T12" fmla="*/ 9 w 105"/>
                    <a:gd name="T13" fmla="*/ 54 h 82"/>
                    <a:gd name="T14" fmla="*/ 13 w 105"/>
                    <a:gd name="T15" fmla="*/ 46 h 82"/>
                    <a:gd name="T16" fmla="*/ 13 w 105"/>
                    <a:gd name="T17" fmla="*/ 46 h 82"/>
                    <a:gd name="T18" fmla="*/ 20 w 105"/>
                    <a:gd name="T19" fmla="*/ 36 h 82"/>
                    <a:gd name="T20" fmla="*/ 31 w 105"/>
                    <a:gd name="T21" fmla="*/ 20 h 82"/>
                    <a:gd name="T22" fmla="*/ 31 w 105"/>
                    <a:gd name="T23" fmla="*/ 20 h 82"/>
                    <a:gd name="T24" fmla="*/ 40 w 105"/>
                    <a:gd name="T25" fmla="*/ 10 h 82"/>
                    <a:gd name="T26" fmla="*/ 47 w 105"/>
                    <a:gd name="T27" fmla="*/ 6 h 82"/>
                    <a:gd name="T28" fmla="*/ 54 w 105"/>
                    <a:gd name="T29" fmla="*/ 4 h 82"/>
                    <a:gd name="T30" fmla="*/ 63 w 105"/>
                    <a:gd name="T31" fmla="*/ 2 h 82"/>
                    <a:gd name="T32" fmla="*/ 76 w 105"/>
                    <a:gd name="T33" fmla="*/ 0 h 82"/>
                    <a:gd name="T34" fmla="*/ 90 w 105"/>
                    <a:gd name="T35" fmla="*/ 2 h 82"/>
                    <a:gd name="T36" fmla="*/ 105 w 105"/>
                    <a:gd name="T37" fmla="*/ 6 h 8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5"/>
                    <a:gd name="T58" fmla="*/ 0 h 82"/>
                    <a:gd name="T59" fmla="*/ 105 w 105"/>
                    <a:gd name="T60" fmla="*/ 82 h 8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5" h="82">
                      <a:moveTo>
                        <a:pt x="4" y="82"/>
                      </a:moveTo>
                      <a:lnTo>
                        <a:pt x="4" y="82"/>
                      </a:lnTo>
                      <a:lnTo>
                        <a:pt x="2" y="74"/>
                      </a:lnTo>
                      <a:lnTo>
                        <a:pt x="0" y="68"/>
                      </a:lnTo>
                      <a:lnTo>
                        <a:pt x="2" y="62"/>
                      </a:lnTo>
                      <a:lnTo>
                        <a:pt x="9" y="54"/>
                      </a:lnTo>
                      <a:lnTo>
                        <a:pt x="13" y="46"/>
                      </a:lnTo>
                      <a:lnTo>
                        <a:pt x="20" y="36"/>
                      </a:lnTo>
                      <a:lnTo>
                        <a:pt x="31" y="20"/>
                      </a:lnTo>
                      <a:lnTo>
                        <a:pt x="40" y="10"/>
                      </a:lnTo>
                      <a:lnTo>
                        <a:pt x="47" y="6"/>
                      </a:lnTo>
                      <a:lnTo>
                        <a:pt x="54" y="4"/>
                      </a:lnTo>
                      <a:lnTo>
                        <a:pt x="63" y="2"/>
                      </a:lnTo>
                      <a:lnTo>
                        <a:pt x="76" y="0"/>
                      </a:lnTo>
                      <a:lnTo>
                        <a:pt x="90" y="2"/>
                      </a:lnTo>
                      <a:lnTo>
                        <a:pt x="105" y="6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73" name="Freeform 72"/>
                <p:cNvSpPr>
                  <a:spLocks/>
                </p:cNvSpPr>
                <p:nvPr/>
              </p:nvSpPr>
              <p:spPr bwMode="auto">
                <a:xfrm>
                  <a:off x="4122" y="2773"/>
                  <a:ext cx="168" cy="56"/>
                </a:xfrm>
                <a:custGeom>
                  <a:avLst/>
                  <a:gdLst>
                    <a:gd name="T0" fmla="*/ 2 w 168"/>
                    <a:gd name="T1" fmla="*/ 54 h 56"/>
                    <a:gd name="T2" fmla="*/ 2 w 168"/>
                    <a:gd name="T3" fmla="*/ 54 h 56"/>
                    <a:gd name="T4" fmla="*/ 0 w 168"/>
                    <a:gd name="T5" fmla="*/ 38 h 56"/>
                    <a:gd name="T6" fmla="*/ 2 w 168"/>
                    <a:gd name="T7" fmla="*/ 26 h 56"/>
                    <a:gd name="T8" fmla="*/ 2 w 168"/>
                    <a:gd name="T9" fmla="*/ 20 h 56"/>
                    <a:gd name="T10" fmla="*/ 4 w 168"/>
                    <a:gd name="T11" fmla="*/ 16 h 56"/>
                    <a:gd name="T12" fmla="*/ 4 w 168"/>
                    <a:gd name="T13" fmla="*/ 16 h 56"/>
                    <a:gd name="T14" fmla="*/ 13 w 168"/>
                    <a:gd name="T15" fmla="*/ 10 h 56"/>
                    <a:gd name="T16" fmla="*/ 22 w 168"/>
                    <a:gd name="T17" fmla="*/ 4 h 56"/>
                    <a:gd name="T18" fmla="*/ 33 w 168"/>
                    <a:gd name="T19" fmla="*/ 2 h 56"/>
                    <a:gd name="T20" fmla="*/ 45 w 168"/>
                    <a:gd name="T21" fmla="*/ 0 h 56"/>
                    <a:gd name="T22" fmla="*/ 45 w 168"/>
                    <a:gd name="T23" fmla="*/ 0 h 56"/>
                    <a:gd name="T24" fmla="*/ 60 w 168"/>
                    <a:gd name="T25" fmla="*/ 2 h 56"/>
                    <a:gd name="T26" fmla="*/ 78 w 168"/>
                    <a:gd name="T27" fmla="*/ 4 h 56"/>
                    <a:gd name="T28" fmla="*/ 105 w 168"/>
                    <a:gd name="T29" fmla="*/ 10 h 56"/>
                    <a:gd name="T30" fmla="*/ 105 w 168"/>
                    <a:gd name="T31" fmla="*/ 10 h 56"/>
                    <a:gd name="T32" fmla="*/ 114 w 168"/>
                    <a:gd name="T33" fmla="*/ 16 h 56"/>
                    <a:gd name="T34" fmla="*/ 126 w 168"/>
                    <a:gd name="T35" fmla="*/ 26 h 56"/>
                    <a:gd name="T36" fmla="*/ 144 w 168"/>
                    <a:gd name="T37" fmla="*/ 40 h 56"/>
                    <a:gd name="T38" fmla="*/ 144 w 168"/>
                    <a:gd name="T39" fmla="*/ 40 h 56"/>
                    <a:gd name="T40" fmla="*/ 155 w 168"/>
                    <a:gd name="T41" fmla="*/ 48 h 56"/>
                    <a:gd name="T42" fmla="*/ 162 w 168"/>
                    <a:gd name="T43" fmla="*/ 54 h 56"/>
                    <a:gd name="T44" fmla="*/ 168 w 168"/>
                    <a:gd name="T45" fmla="*/ 56 h 5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68"/>
                    <a:gd name="T70" fmla="*/ 0 h 56"/>
                    <a:gd name="T71" fmla="*/ 168 w 168"/>
                    <a:gd name="T72" fmla="*/ 56 h 5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68" h="56">
                      <a:moveTo>
                        <a:pt x="2" y="54"/>
                      </a:moveTo>
                      <a:lnTo>
                        <a:pt x="2" y="54"/>
                      </a:lnTo>
                      <a:lnTo>
                        <a:pt x="0" y="38"/>
                      </a:lnTo>
                      <a:lnTo>
                        <a:pt x="2" y="26"/>
                      </a:lnTo>
                      <a:lnTo>
                        <a:pt x="2" y="20"/>
                      </a:lnTo>
                      <a:lnTo>
                        <a:pt x="4" y="16"/>
                      </a:lnTo>
                      <a:lnTo>
                        <a:pt x="13" y="10"/>
                      </a:lnTo>
                      <a:lnTo>
                        <a:pt x="22" y="4"/>
                      </a:lnTo>
                      <a:lnTo>
                        <a:pt x="33" y="2"/>
                      </a:lnTo>
                      <a:lnTo>
                        <a:pt x="45" y="0"/>
                      </a:lnTo>
                      <a:lnTo>
                        <a:pt x="60" y="2"/>
                      </a:lnTo>
                      <a:lnTo>
                        <a:pt x="78" y="4"/>
                      </a:lnTo>
                      <a:lnTo>
                        <a:pt x="105" y="10"/>
                      </a:lnTo>
                      <a:lnTo>
                        <a:pt x="114" y="16"/>
                      </a:lnTo>
                      <a:lnTo>
                        <a:pt x="126" y="26"/>
                      </a:lnTo>
                      <a:lnTo>
                        <a:pt x="144" y="40"/>
                      </a:lnTo>
                      <a:lnTo>
                        <a:pt x="155" y="48"/>
                      </a:lnTo>
                      <a:lnTo>
                        <a:pt x="162" y="54"/>
                      </a:lnTo>
                      <a:lnTo>
                        <a:pt x="168" y="56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74" name="Freeform 73"/>
                <p:cNvSpPr>
                  <a:spLocks/>
                </p:cNvSpPr>
                <p:nvPr/>
              </p:nvSpPr>
              <p:spPr bwMode="auto">
                <a:xfrm>
                  <a:off x="4223" y="2751"/>
                  <a:ext cx="25" cy="34"/>
                </a:xfrm>
                <a:custGeom>
                  <a:avLst/>
                  <a:gdLst>
                    <a:gd name="T0" fmla="*/ 0 w 25"/>
                    <a:gd name="T1" fmla="*/ 0 h 34"/>
                    <a:gd name="T2" fmla="*/ 0 w 25"/>
                    <a:gd name="T3" fmla="*/ 0 h 34"/>
                    <a:gd name="T4" fmla="*/ 11 w 25"/>
                    <a:gd name="T5" fmla="*/ 14 h 34"/>
                    <a:gd name="T6" fmla="*/ 20 w 25"/>
                    <a:gd name="T7" fmla="*/ 26 h 34"/>
                    <a:gd name="T8" fmla="*/ 25 w 25"/>
                    <a:gd name="T9" fmla="*/ 34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34"/>
                    <a:gd name="T17" fmla="*/ 25 w 25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3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14"/>
                      </a:lnTo>
                      <a:lnTo>
                        <a:pt x="20" y="26"/>
                      </a:lnTo>
                      <a:lnTo>
                        <a:pt x="25" y="34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75" name="Freeform 74"/>
                <p:cNvSpPr>
                  <a:spLocks/>
                </p:cNvSpPr>
                <p:nvPr/>
              </p:nvSpPr>
              <p:spPr bwMode="auto">
                <a:xfrm>
                  <a:off x="4245" y="2693"/>
                  <a:ext cx="16" cy="32"/>
                </a:xfrm>
                <a:custGeom>
                  <a:avLst/>
                  <a:gdLst>
                    <a:gd name="T0" fmla="*/ 0 w 16"/>
                    <a:gd name="T1" fmla="*/ 0 h 32"/>
                    <a:gd name="T2" fmla="*/ 0 w 16"/>
                    <a:gd name="T3" fmla="*/ 0 h 32"/>
                    <a:gd name="T4" fmla="*/ 7 w 16"/>
                    <a:gd name="T5" fmla="*/ 8 h 32"/>
                    <a:gd name="T6" fmla="*/ 14 w 16"/>
                    <a:gd name="T7" fmla="*/ 20 h 32"/>
                    <a:gd name="T8" fmla="*/ 16 w 16"/>
                    <a:gd name="T9" fmla="*/ 32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"/>
                    <a:gd name="T16" fmla="*/ 0 h 32"/>
                    <a:gd name="T17" fmla="*/ 16 w 16"/>
                    <a:gd name="T18" fmla="*/ 32 h 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" h="3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7" y="8"/>
                      </a:lnTo>
                      <a:lnTo>
                        <a:pt x="14" y="20"/>
                      </a:lnTo>
                      <a:lnTo>
                        <a:pt x="16" y="32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76" name="Freeform 75"/>
                <p:cNvSpPr>
                  <a:spLocks/>
                </p:cNvSpPr>
                <p:nvPr/>
              </p:nvSpPr>
              <p:spPr bwMode="auto">
                <a:xfrm>
                  <a:off x="3348" y="2519"/>
                  <a:ext cx="1935" cy="584"/>
                </a:xfrm>
                <a:custGeom>
                  <a:avLst/>
                  <a:gdLst>
                    <a:gd name="T0" fmla="*/ 780 w 1935"/>
                    <a:gd name="T1" fmla="*/ 322 h 584"/>
                    <a:gd name="T2" fmla="*/ 789 w 1935"/>
                    <a:gd name="T3" fmla="*/ 326 h 584"/>
                    <a:gd name="T4" fmla="*/ 794 w 1935"/>
                    <a:gd name="T5" fmla="*/ 330 h 584"/>
                    <a:gd name="T6" fmla="*/ 798 w 1935"/>
                    <a:gd name="T7" fmla="*/ 350 h 584"/>
                    <a:gd name="T8" fmla="*/ 803 w 1935"/>
                    <a:gd name="T9" fmla="*/ 364 h 584"/>
                    <a:gd name="T10" fmla="*/ 807 w 1935"/>
                    <a:gd name="T11" fmla="*/ 366 h 584"/>
                    <a:gd name="T12" fmla="*/ 821 w 1935"/>
                    <a:gd name="T13" fmla="*/ 368 h 584"/>
                    <a:gd name="T14" fmla="*/ 823 w 1935"/>
                    <a:gd name="T15" fmla="*/ 374 h 584"/>
                    <a:gd name="T16" fmla="*/ 828 w 1935"/>
                    <a:gd name="T17" fmla="*/ 384 h 584"/>
                    <a:gd name="T18" fmla="*/ 839 w 1935"/>
                    <a:gd name="T19" fmla="*/ 390 h 584"/>
                    <a:gd name="T20" fmla="*/ 850 w 1935"/>
                    <a:gd name="T21" fmla="*/ 392 h 584"/>
                    <a:gd name="T22" fmla="*/ 877 w 1935"/>
                    <a:gd name="T23" fmla="*/ 396 h 584"/>
                    <a:gd name="T24" fmla="*/ 897 w 1935"/>
                    <a:gd name="T25" fmla="*/ 396 h 584"/>
                    <a:gd name="T26" fmla="*/ 915 w 1935"/>
                    <a:gd name="T27" fmla="*/ 410 h 584"/>
                    <a:gd name="T28" fmla="*/ 940 w 1935"/>
                    <a:gd name="T29" fmla="*/ 424 h 584"/>
                    <a:gd name="T30" fmla="*/ 994 w 1935"/>
                    <a:gd name="T31" fmla="*/ 450 h 584"/>
                    <a:gd name="T32" fmla="*/ 1053 w 1935"/>
                    <a:gd name="T33" fmla="*/ 468 h 584"/>
                    <a:gd name="T34" fmla="*/ 1253 w 1935"/>
                    <a:gd name="T35" fmla="*/ 486 h 584"/>
                    <a:gd name="T36" fmla="*/ 1559 w 1935"/>
                    <a:gd name="T37" fmla="*/ 488 h 584"/>
                    <a:gd name="T38" fmla="*/ 1663 w 1935"/>
                    <a:gd name="T39" fmla="*/ 488 h 584"/>
                    <a:gd name="T40" fmla="*/ 1935 w 1935"/>
                    <a:gd name="T41" fmla="*/ 582 h 584"/>
                    <a:gd name="T42" fmla="*/ 1782 w 1935"/>
                    <a:gd name="T43" fmla="*/ 580 h 584"/>
                    <a:gd name="T44" fmla="*/ 1703 w 1935"/>
                    <a:gd name="T45" fmla="*/ 576 h 584"/>
                    <a:gd name="T46" fmla="*/ 1618 w 1935"/>
                    <a:gd name="T47" fmla="*/ 584 h 584"/>
                    <a:gd name="T48" fmla="*/ 1575 w 1935"/>
                    <a:gd name="T49" fmla="*/ 578 h 584"/>
                    <a:gd name="T50" fmla="*/ 1480 w 1935"/>
                    <a:gd name="T51" fmla="*/ 580 h 584"/>
                    <a:gd name="T52" fmla="*/ 1424 w 1935"/>
                    <a:gd name="T53" fmla="*/ 584 h 584"/>
                    <a:gd name="T54" fmla="*/ 1384 w 1935"/>
                    <a:gd name="T55" fmla="*/ 584 h 584"/>
                    <a:gd name="T56" fmla="*/ 1235 w 1935"/>
                    <a:gd name="T57" fmla="*/ 566 h 584"/>
                    <a:gd name="T58" fmla="*/ 1086 w 1935"/>
                    <a:gd name="T59" fmla="*/ 542 h 584"/>
                    <a:gd name="T60" fmla="*/ 922 w 1935"/>
                    <a:gd name="T61" fmla="*/ 508 h 584"/>
                    <a:gd name="T62" fmla="*/ 882 w 1935"/>
                    <a:gd name="T63" fmla="*/ 498 h 584"/>
                    <a:gd name="T64" fmla="*/ 810 w 1935"/>
                    <a:gd name="T65" fmla="*/ 474 h 584"/>
                    <a:gd name="T66" fmla="*/ 744 w 1935"/>
                    <a:gd name="T67" fmla="*/ 446 h 584"/>
                    <a:gd name="T68" fmla="*/ 686 w 1935"/>
                    <a:gd name="T69" fmla="*/ 414 h 584"/>
                    <a:gd name="T70" fmla="*/ 603 w 1935"/>
                    <a:gd name="T71" fmla="*/ 360 h 584"/>
                    <a:gd name="T72" fmla="*/ 436 w 1935"/>
                    <a:gd name="T73" fmla="*/ 230 h 584"/>
                    <a:gd name="T74" fmla="*/ 402 w 1935"/>
                    <a:gd name="T75" fmla="*/ 206 h 584"/>
                    <a:gd name="T76" fmla="*/ 299 w 1935"/>
                    <a:gd name="T77" fmla="*/ 142 h 584"/>
                    <a:gd name="T78" fmla="*/ 162 w 1935"/>
                    <a:gd name="T79" fmla="*/ 70 h 584"/>
                    <a:gd name="T80" fmla="*/ 51 w 1935"/>
                    <a:gd name="T81" fmla="*/ 22 h 58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935"/>
                    <a:gd name="T124" fmla="*/ 0 h 584"/>
                    <a:gd name="T125" fmla="*/ 1935 w 1935"/>
                    <a:gd name="T126" fmla="*/ 584 h 584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935" h="584">
                      <a:moveTo>
                        <a:pt x="780" y="322"/>
                      </a:moveTo>
                      <a:lnTo>
                        <a:pt x="780" y="322"/>
                      </a:lnTo>
                      <a:lnTo>
                        <a:pt x="785" y="324"/>
                      </a:lnTo>
                      <a:lnTo>
                        <a:pt x="789" y="326"/>
                      </a:lnTo>
                      <a:lnTo>
                        <a:pt x="794" y="330"/>
                      </a:lnTo>
                      <a:lnTo>
                        <a:pt x="798" y="350"/>
                      </a:lnTo>
                      <a:lnTo>
                        <a:pt x="801" y="362"/>
                      </a:lnTo>
                      <a:lnTo>
                        <a:pt x="803" y="364"/>
                      </a:lnTo>
                      <a:lnTo>
                        <a:pt x="807" y="366"/>
                      </a:lnTo>
                      <a:lnTo>
                        <a:pt x="819" y="368"/>
                      </a:lnTo>
                      <a:lnTo>
                        <a:pt x="821" y="368"/>
                      </a:lnTo>
                      <a:lnTo>
                        <a:pt x="823" y="374"/>
                      </a:lnTo>
                      <a:lnTo>
                        <a:pt x="825" y="380"/>
                      </a:lnTo>
                      <a:lnTo>
                        <a:pt x="828" y="384"/>
                      </a:lnTo>
                      <a:lnTo>
                        <a:pt x="832" y="388"/>
                      </a:lnTo>
                      <a:lnTo>
                        <a:pt x="839" y="390"/>
                      </a:lnTo>
                      <a:lnTo>
                        <a:pt x="850" y="392"/>
                      </a:lnTo>
                      <a:lnTo>
                        <a:pt x="861" y="394"/>
                      </a:lnTo>
                      <a:lnTo>
                        <a:pt x="877" y="396"/>
                      </a:lnTo>
                      <a:lnTo>
                        <a:pt x="897" y="396"/>
                      </a:lnTo>
                      <a:lnTo>
                        <a:pt x="902" y="400"/>
                      </a:lnTo>
                      <a:lnTo>
                        <a:pt x="915" y="410"/>
                      </a:lnTo>
                      <a:lnTo>
                        <a:pt x="940" y="424"/>
                      </a:lnTo>
                      <a:lnTo>
                        <a:pt x="965" y="438"/>
                      </a:lnTo>
                      <a:lnTo>
                        <a:pt x="994" y="450"/>
                      </a:lnTo>
                      <a:lnTo>
                        <a:pt x="1053" y="468"/>
                      </a:lnTo>
                      <a:lnTo>
                        <a:pt x="1129" y="484"/>
                      </a:lnTo>
                      <a:lnTo>
                        <a:pt x="1253" y="486"/>
                      </a:lnTo>
                      <a:lnTo>
                        <a:pt x="1426" y="488"/>
                      </a:lnTo>
                      <a:lnTo>
                        <a:pt x="1559" y="488"/>
                      </a:lnTo>
                      <a:lnTo>
                        <a:pt x="1609" y="488"/>
                      </a:lnTo>
                      <a:lnTo>
                        <a:pt x="1663" y="488"/>
                      </a:lnTo>
                      <a:lnTo>
                        <a:pt x="1935" y="490"/>
                      </a:lnTo>
                      <a:lnTo>
                        <a:pt x="1935" y="582"/>
                      </a:lnTo>
                      <a:lnTo>
                        <a:pt x="1782" y="580"/>
                      </a:lnTo>
                      <a:lnTo>
                        <a:pt x="1703" y="576"/>
                      </a:lnTo>
                      <a:lnTo>
                        <a:pt x="1663" y="580"/>
                      </a:lnTo>
                      <a:lnTo>
                        <a:pt x="1618" y="584"/>
                      </a:lnTo>
                      <a:lnTo>
                        <a:pt x="1575" y="578"/>
                      </a:lnTo>
                      <a:lnTo>
                        <a:pt x="1480" y="580"/>
                      </a:lnTo>
                      <a:lnTo>
                        <a:pt x="1424" y="584"/>
                      </a:lnTo>
                      <a:lnTo>
                        <a:pt x="1384" y="584"/>
                      </a:lnTo>
                      <a:lnTo>
                        <a:pt x="1343" y="580"/>
                      </a:lnTo>
                      <a:lnTo>
                        <a:pt x="1235" y="566"/>
                      </a:lnTo>
                      <a:lnTo>
                        <a:pt x="1163" y="554"/>
                      </a:lnTo>
                      <a:lnTo>
                        <a:pt x="1086" y="542"/>
                      </a:lnTo>
                      <a:lnTo>
                        <a:pt x="1005" y="526"/>
                      </a:lnTo>
                      <a:lnTo>
                        <a:pt x="922" y="508"/>
                      </a:lnTo>
                      <a:lnTo>
                        <a:pt x="882" y="498"/>
                      </a:lnTo>
                      <a:lnTo>
                        <a:pt x="843" y="488"/>
                      </a:lnTo>
                      <a:lnTo>
                        <a:pt x="810" y="474"/>
                      </a:lnTo>
                      <a:lnTo>
                        <a:pt x="776" y="462"/>
                      </a:lnTo>
                      <a:lnTo>
                        <a:pt x="744" y="446"/>
                      </a:lnTo>
                      <a:lnTo>
                        <a:pt x="715" y="430"/>
                      </a:lnTo>
                      <a:lnTo>
                        <a:pt x="686" y="414"/>
                      </a:lnTo>
                      <a:lnTo>
                        <a:pt x="657" y="396"/>
                      </a:lnTo>
                      <a:lnTo>
                        <a:pt x="603" y="360"/>
                      </a:lnTo>
                      <a:lnTo>
                        <a:pt x="551" y="318"/>
                      </a:lnTo>
                      <a:lnTo>
                        <a:pt x="436" y="230"/>
                      </a:lnTo>
                      <a:lnTo>
                        <a:pt x="402" y="206"/>
                      </a:lnTo>
                      <a:lnTo>
                        <a:pt x="369" y="184"/>
                      </a:lnTo>
                      <a:lnTo>
                        <a:pt x="299" y="142"/>
                      </a:lnTo>
                      <a:lnTo>
                        <a:pt x="229" y="104"/>
                      </a:lnTo>
                      <a:lnTo>
                        <a:pt x="162" y="70"/>
                      </a:lnTo>
                      <a:lnTo>
                        <a:pt x="101" y="42"/>
                      </a:lnTo>
                      <a:lnTo>
                        <a:pt x="51" y="2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77" name="Line 76"/>
                <p:cNvSpPr>
                  <a:spLocks noChangeShapeType="1"/>
                </p:cNvSpPr>
                <p:nvPr/>
              </p:nvSpPr>
              <p:spPr bwMode="auto">
                <a:xfrm flipH="1">
                  <a:off x="4642" y="3103"/>
                  <a:ext cx="90" cy="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78" name="Freeform 77"/>
                <p:cNvSpPr>
                  <a:spLocks/>
                </p:cNvSpPr>
                <p:nvPr/>
              </p:nvSpPr>
              <p:spPr bwMode="auto">
                <a:xfrm>
                  <a:off x="4180" y="3105"/>
                  <a:ext cx="412" cy="6"/>
                </a:xfrm>
                <a:custGeom>
                  <a:avLst/>
                  <a:gdLst>
                    <a:gd name="T0" fmla="*/ 412 w 412"/>
                    <a:gd name="T1" fmla="*/ 6 h 6"/>
                    <a:gd name="T2" fmla="*/ 412 w 412"/>
                    <a:gd name="T3" fmla="*/ 6 h 6"/>
                    <a:gd name="T4" fmla="*/ 200 w 412"/>
                    <a:gd name="T5" fmla="*/ 4 h 6"/>
                    <a:gd name="T6" fmla="*/ 200 w 412"/>
                    <a:gd name="T7" fmla="*/ 4 h 6"/>
                    <a:gd name="T8" fmla="*/ 104 w 412"/>
                    <a:gd name="T9" fmla="*/ 2 h 6"/>
                    <a:gd name="T10" fmla="*/ 45 w 412"/>
                    <a:gd name="T11" fmla="*/ 0 h 6"/>
                    <a:gd name="T12" fmla="*/ 0 w 412"/>
                    <a:gd name="T13" fmla="*/ 0 h 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12"/>
                    <a:gd name="T22" fmla="*/ 0 h 6"/>
                    <a:gd name="T23" fmla="*/ 412 w 412"/>
                    <a:gd name="T24" fmla="*/ 6 h 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12" h="6">
                      <a:moveTo>
                        <a:pt x="412" y="6"/>
                      </a:moveTo>
                      <a:lnTo>
                        <a:pt x="412" y="6"/>
                      </a:lnTo>
                      <a:lnTo>
                        <a:pt x="200" y="4"/>
                      </a:lnTo>
                      <a:lnTo>
                        <a:pt x="104" y="2"/>
                      </a:lnTo>
                      <a:lnTo>
                        <a:pt x="45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79" name="Freeform 78"/>
                <p:cNvSpPr>
                  <a:spLocks/>
                </p:cNvSpPr>
                <p:nvPr/>
              </p:nvSpPr>
              <p:spPr bwMode="auto">
                <a:xfrm>
                  <a:off x="4029" y="2849"/>
                  <a:ext cx="106" cy="56"/>
                </a:xfrm>
                <a:custGeom>
                  <a:avLst/>
                  <a:gdLst>
                    <a:gd name="T0" fmla="*/ 0 w 106"/>
                    <a:gd name="T1" fmla="*/ 0 h 56"/>
                    <a:gd name="T2" fmla="*/ 0 w 106"/>
                    <a:gd name="T3" fmla="*/ 0 h 56"/>
                    <a:gd name="T4" fmla="*/ 41 w 106"/>
                    <a:gd name="T5" fmla="*/ 26 h 56"/>
                    <a:gd name="T6" fmla="*/ 77 w 106"/>
                    <a:gd name="T7" fmla="*/ 44 h 56"/>
                    <a:gd name="T8" fmla="*/ 93 w 106"/>
                    <a:gd name="T9" fmla="*/ 52 h 56"/>
                    <a:gd name="T10" fmla="*/ 106 w 106"/>
                    <a:gd name="T11" fmla="*/ 56 h 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6"/>
                    <a:gd name="T19" fmla="*/ 0 h 56"/>
                    <a:gd name="T20" fmla="*/ 106 w 106"/>
                    <a:gd name="T21" fmla="*/ 56 h 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6" h="5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1" y="26"/>
                      </a:lnTo>
                      <a:lnTo>
                        <a:pt x="77" y="44"/>
                      </a:lnTo>
                      <a:lnTo>
                        <a:pt x="93" y="52"/>
                      </a:lnTo>
                      <a:lnTo>
                        <a:pt x="106" y="56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80" name="Freeform 79"/>
                <p:cNvSpPr>
                  <a:spLocks/>
                </p:cNvSpPr>
                <p:nvPr/>
              </p:nvSpPr>
              <p:spPr bwMode="auto">
                <a:xfrm>
                  <a:off x="4142" y="2921"/>
                  <a:ext cx="1139" cy="150"/>
                </a:xfrm>
                <a:custGeom>
                  <a:avLst/>
                  <a:gdLst>
                    <a:gd name="T0" fmla="*/ 0 w 1139"/>
                    <a:gd name="T1" fmla="*/ 0 h 150"/>
                    <a:gd name="T2" fmla="*/ 54 w 1139"/>
                    <a:gd name="T3" fmla="*/ 24 h 150"/>
                    <a:gd name="T4" fmla="*/ 54 w 1139"/>
                    <a:gd name="T5" fmla="*/ 24 h 150"/>
                    <a:gd name="T6" fmla="*/ 97 w 1139"/>
                    <a:gd name="T7" fmla="*/ 42 h 150"/>
                    <a:gd name="T8" fmla="*/ 97 w 1139"/>
                    <a:gd name="T9" fmla="*/ 42 h 150"/>
                    <a:gd name="T10" fmla="*/ 135 w 1139"/>
                    <a:gd name="T11" fmla="*/ 64 h 150"/>
                    <a:gd name="T12" fmla="*/ 162 w 1139"/>
                    <a:gd name="T13" fmla="*/ 78 h 150"/>
                    <a:gd name="T14" fmla="*/ 162 w 1139"/>
                    <a:gd name="T15" fmla="*/ 78 h 150"/>
                    <a:gd name="T16" fmla="*/ 180 w 1139"/>
                    <a:gd name="T17" fmla="*/ 86 h 150"/>
                    <a:gd name="T18" fmla="*/ 193 w 1139"/>
                    <a:gd name="T19" fmla="*/ 92 h 150"/>
                    <a:gd name="T20" fmla="*/ 207 w 1139"/>
                    <a:gd name="T21" fmla="*/ 96 h 150"/>
                    <a:gd name="T22" fmla="*/ 207 w 1139"/>
                    <a:gd name="T23" fmla="*/ 96 h 150"/>
                    <a:gd name="T24" fmla="*/ 247 w 1139"/>
                    <a:gd name="T25" fmla="*/ 102 h 150"/>
                    <a:gd name="T26" fmla="*/ 279 w 1139"/>
                    <a:gd name="T27" fmla="*/ 104 h 150"/>
                    <a:gd name="T28" fmla="*/ 396 w 1139"/>
                    <a:gd name="T29" fmla="*/ 108 h 150"/>
                    <a:gd name="T30" fmla="*/ 396 w 1139"/>
                    <a:gd name="T31" fmla="*/ 108 h 150"/>
                    <a:gd name="T32" fmla="*/ 520 w 1139"/>
                    <a:gd name="T33" fmla="*/ 110 h 150"/>
                    <a:gd name="T34" fmla="*/ 671 w 1139"/>
                    <a:gd name="T35" fmla="*/ 112 h 150"/>
                    <a:gd name="T36" fmla="*/ 671 w 1139"/>
                    <a:gd name="T37" fmla="*/ 112 h 150"/>
                    <a:gd name="T38" fmla="*/ 747 w 1139"/>
                    <a:gd name="T39" fmla="*/ 120 h 150"/>
                    <a:gd name="T40" fmla="*/ 801 w 1139"/>
                    <a:gd name="T41" fmla="*/ 126 h 150"/>
                    <a:gd name="T42" fmla="*/ 801 w 1139"/>
                    <a:gd name="T43" fmla="*/ 126 h 150"/>
                    <a:gd name="T44" fmla="*/ 844 w 1139"/>
                    <a:gd name="T45" fmla="*/ 126 h 150"/>
                    <a:gd name="T46" fmla="*/ 893 w 1139"/>
                    <a:gd name="T47" fmla="*/ 128 h 150"/>
                    <a:gd name="T48" fmla="*/ 893 w 1139"/>
                    <a:gd name="T49" fmla="*/ 128 h 150"/>
                    <a:gd name="T50" fmla="*/ 990 w 1139"/>
                    <a:gd name="T51" fmla="*/ 134 h 150"/>
                    <a:gd name="T52" fmla="*/ 1139 w 1139"/>
                    <a:gd name="T53" fmla="*/ 150 h 15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1139"/>
                    <a:gd name="T82" fmla="*/ 0 h 150"/>
                    <a:gd name="T83" fmla="*/ 1139 w 1139"/>
                    <a:gd name="T84" fmla="*/ 150 h 15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1139" h="150">
                      <a:moveTo>
                        <a:pt x="0" y="0"/>
                      </a:moveTo>
                      <a:lnTo>
                        <a:pt x="54" y="24"/>
                      </a:lnTo>
                      <a:lnTo>
                        <a:pt x="97" y="42"/>
                      </a:lnTo>
                      <a:lnTo>
                        <a:pt x="135" y="64"/>
                      </a:lnTo>
                      <a:lnTo>
                        <a:pt x="162" y="78"/>
                      </a:lnTo>
                      <a:lnTo>
                        <a:pt x="180" y="86"/>
                      </a:lnTo>
                      <a:lnTo>
                        <a:pt x="193" y="92"/>
                      </a:lnTo>
                      <a:lnTo>
                        <a:pt x="207" y="96"/>
                      </a:lnTo>
                      <a:lnTo>
                        <a:pt x="247" y="102"/>
                      </a:lnTo>
                      <a:lnTo>
                        <a:pt x="279" y="104"/>
                      </a:lnTo>
                      <a:lnTo>
                        <a:pt x="396" y="108"/>
                      </a:lnTo>
                      <a:lnTo>
                        <a:pt x="520" y="110"/>
                      </a:lnTo>
                      <a:lnTo>
                        <a:pt x="671" y="112"/>
                      </a:lnTo>
                      <a:lnTo>
                        <a:pt x="747" y="120"/>
                      </a:lnTo>
                      <a:lnTo>
                        <a:pt x="801" y="126"/>
                      </a:lnTo>
                      <a:lnTo>
                        <a:pt x="844" y="126"/>
                      </a:lnTo>
                      <a:lnTo>
                        <a:pt x="893" y="128"/>
                      </a:lnTo>
                      <a:lnTo>
                        <a:pt x="990" y="134"/>
                      </a:lnTo>
                      <a:lnTo>
                        <a:pt x="1139" y="15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81" name="Freeform 80"/>
                <p:cNvSpPr>
                  <a:spLocks/>
                </p:cNvSpPr>
                <p:nvPr/>
              </p:nvSpPr>
              <p:spPr bwMode="auto">
                <a:xfrm>
                  <a:off x="3348" y="2359"/>
                  <a:ext cx="2171" cy="650"/>
                </a:xfrm>
                <a:custGeom>
                  <a:avLst/>
                  <a:gdLst>
                    <a:gd name="T0" fmla="*/ 2171 w 2171"/>
                    <a:gd name="T1" fmla="*/ 474 h 650"/>
                    <a:gd name="T2" fmla="*/ 2065 w 2171"/>
                    <a:gd name="T3" fmla="*/ 474 h 650"/>
                    <a:gd name="T4" fmla="*/ 1921 w 2171"/>
                    <a:gd name="T5" fmla="*/ 474 h 650"/>
                    <a:gd name="T6" fmla="*/ 1822 w 2171"/>
                    <a:gd name="T7" fmla="*/ 468 h 650"/>
                    <a:gd name="T8" fmla="*/ 1755 w 2171"/>
                    <a:gd name="T9" fmla="*/ 464 h 650"/>
                    <a:gd name="T10" fmla="*/ 1741 w 2171"/>
                    <a:gd name="T11" fmla="*/ 464 h 650"/>
                    <a:gd name="T12" fmla="*/ 1692 w 2171"/>
                    <a:gd name="T13" fmla="*/ 462 h 650"/>
                    <a:gd name="T14" fmla="*/ 1620 w 2171"/>
                    <a:gd name="T15" fmla="*/ 452 h 650"/>
                    <a:gd name="T16" fmla="*/ 1561 w 2171"/>
                    <a:gd name="T17" fmla="*/ 440 h 650"/>
                    <a:gd name="T18" fmla="*/ 1521 w 2171"/>
                    <a:gd name="T19" fmla="*/ 418 h 650"/>
                    <a:gd name="T20" fmla="*/ 1494 w 2171"/>
                    <a:gd name="T21" fmla="*/ 406 h 650"/>
                    <a:gd name="T22" fmla="*/ 1489 w 2171"/>
                    <a:gd name="T23" fmla="*/ 404 h 650"/>
                    <a:gd name="T24" fmla="*/ 1480 w 2171"/>
                    <a:gd name="T25" fmla="*/ 406 h 650"/>
                    <a:gd name="T26" fmla="*/ 1474 w 2171"/>
                    <a:gd name="T27" fmla="*/ 404 h 650"/>
                    <a:gd name="T28" fmla="*/ 1465 w 2171"/>
                    <a:gd name="T29" fmla="*/ 400 h 650"/>
                    <a:gd name="T30" fmla="*/ 1456 w 2171"/>
                    <a:gd name="T31" fmla="*/ 386 h 650"/>
                    <a:gd name="T32" fmla="*/ 1449 w 2171"/>
                    <a:gd name="T33" fmla="*/ 374 h 650"/>
                    <a:gd name="T34" fmla="*/ 1442 w 2171"/>
                    <a:gd name="T35" fmla="*/ 368 h 650"/>
                    <a:gd name="T36" fmla="*/ 1420 w 2171"/>
                    <a:gd name="T37" fmla="*/ 358 h 650"/>
                    <a:gd name="T38" fmla="*/ 1408 w 2171"/>
                    <a:gd name="T39" fmla="*/ 356 h 650"/>
                    <a:gd name="T40" fmla="*/ 1384 w 2171"/>
                    <a:gd name="T41" fmla="*/ 346 h 650"/>
                    <a:gd name="T42" fmla="*/ 1357 w 2171"/>
                    <a:gd name="T43" fmla="*/ 330 h 650"/>
                    <a:gd name="T44" fmla="*/ 1343 w 2171"/>
                    <a:gd name="T45" fmla="*/ 314 h 650"/>
                    <a:gd name="T46" fmla="*/ 1343 w 2171"/>
                    <a:gd name="T47" fmla="*/ 292 h 650"/>
                    <a:gd name="T48" fmla="*/ 1343 w 2171"/>
                    <a:gd name="T49" fmla="*/ 286 h 650"/>
                    <a:gd name="T50" fmla="*/ 1339 w 2171"/>
                    <a:gd name="T51" fmla="*/ 274 h 650"/>
                    <a:gd name="T52" fmla="*/ 1314 w 2171"/>
                    <a:gd name="T53" fmla="*/ 254 h 650"/>
                    <a:gd name="T54" fmla="*/ 1296 w 2171"/>
                    <a:gd name="T55" fmla="*/ 230 h 650"/>
                    <a:gd name="T56" fmla="*/ 1280 w 2171"/>
                    <a:gd name="T57" fmla="*/ 220 h 650"/>
                    <a:gd name="T58" fmla="*/ 1276 w 2171"/>
                    <a:gd name="T59" fmla="*/ 216 h 650"/>
                    <a:gd name="T60" fmla="*/ 1276 w 2171"/>
                    <a:gd name="T61" fmla="*/ 206 h 650"/>
                    <a:gd name="T62" fmla="*/ 1271 w 2171"/>
                    <a:gd name="T63" fmla="*/ 198 h 650"/>
                    <a:gd name="T64" fmla="*/ 1260 w 2171"/>
                    <a:gd name="T65" fmla="*/ 186 h 650"/>
                    <a:gd name="T66" fmla="*/ 1249 w 2171"/>
                    <a:gd name="T67" fmla="*/ 176 h 650"/>
                    <a:gd name="T68" fmla="*/ 1201 w 2171"/>
                    <a:gd name="T69" fmla="*/ 166 h 650"/>
                    <a:gd name="T70" fmla="*/ 1136 w 2171"/>
                    <a:gd name="T71" fmla="*/ 150 h 650"/>
                    <a:gd name="T72" fmla="*/ 983 w 2171"/>
                    <a:gd name="T73" fmla="*/ 122 h 650"/>
                    <a:gd name="T74" fmla="*/ 810 w 2171"/>
                    <a:gd name="T75" fmla="*/ 86 h 650"/>
                    <a:gd name="T76" fmla="*/ 722 w 2171"/>
                    <a:gd name="T77" fmla="*/ 72 h 650"/>
                    <a:gd name="T78" fmla="*/ 693 w 2171"/>
                    <a:gd name="T79" fmla="*/ 66 h 650"/>
                    <a:gd name="T80" fmla="*/ 668 w 2171"/>
                    <a:gd name="T81" fmla="*/ 60 h 650"/>
                    <a:gd name="T82" fmla="*/ 621 w 2171"/>
                    <a:gd name="T83" fmla="*/ 52 h 650"/>
                    <a:gd name="T84" fmla="*/ 416 w 2171"/>
                    <a:gd name="T85" fmla="*/ 6 h 650"/>
                    <a:gd name="T86" fmla="*/ 315 w 2171"/>
                    <a:gd name="T87" fmla="*/ 20 h 650"/>
                    <a:gd name="T88" fmla="*/ 207 w 2171"/>
                    <a:gd name="T89" fmla="*/ 42 h 650"/>
                    <a:gd name="T90" fmla="*/ 171 w 2171"/>
                    <a:gd name="T91" fmla="*/ 48 h 650"/>
                    <a:gd name="T92" fmla="*/ 108 w 2171"/>
                    <a:gd name="T93" fmla="*/ 60 h 650"/>
                    <a:gd name="T94" fmla="*/ 74 w 2171"/>
                    <a:gd name="T95" fmla="*/ 66 h 650"/>
                    <a:gd name="T96" fmla="*/ 0 w 2171"/>
                    <a:gd name="T97" fmla="*/ 90 h 650"/>
                    <a:gd name="T98" fmla="*/ 486 w 2171"/>
                    <a:gd name="T99" fmla="*/ 274 h 650"/>
                    <a:gd name="T100" fmla="*/ 506 w 2171"/>
                    <a:gd name="T101" fmla="*/ 280 h 650"/>
                    <a:gd name="T102" fmla="*/ 549 w 2171"/>
                    <a:gd name="T103" fmla="*/ 296 h 650"/>
                    <a:gd name="T104" fmla="*/ 598 w 2171"/>
                    <a:gd name="T105" fmla="*/ 316 h 650"/>
                    <a:gd name="T106" fmla="*/ 609 w 2171"/>
                    <a:gd name="T107" fmla="*/ 322 h 650"/>
                    <a:gd name="T108" fmla="*/ 668 w 2171"/>
                    <a:gd name="T109" fmla="*/ 370 h 650"/>
                    <a:gd name="T110" fmla="*/ 684 w 2171"/>
                    <a:gd name="T111" fmla="*/ 494 h 650"/>
                    <a:gd name="T112" fmla="*/ 686 w 2171"/>
                    <a:gd name="T113" fmla="*/ 502 h 650"/>
                    <a:gd name="T114" fmla="*/ 699 w 2171"/>
                    <a:gd name="T115" fmla="*/ 528 h 650"/>
                    <a:gd name="T116" fmla="*/ 722 w 2171"/>
                    <a:gd name="T117" fmla="*/ 550 h 65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171"/>
                    <a:gd name="T178" fmla="*/ 0 h 650"/>
                    <a:gd name="T179" fmla="*/ 2171 w 2171"/>
                    <a:gd name="T180" fmla="*/ 650 h 650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171" h="650">
                      <a:moveTo>
                        <a:pt x="1935" y="650"/>
                      </a:moveTo>
                      <a:lnTo>
                        <a:pt x="2171" y="474"/>
                      </a:lnTo>
                      <a:lnTo>
                        <a:pt x="2065" y="474"/>
                      </a:lnTo>
                      <a:lnTo>
                        <a:pt x="1921" y="474"/>
                      </a:lnTo>
                      <a:lnTo>
                        <a:pt x="1863" y="472"/>
                      </a:lnTo>
                      <a:lnTo>
                        <a:pt x="1822" y="468"/>
                      </a:lnTo>
                      <a:lnTo>
                        <a:pt x="1755" y="464"/>
                      </a:lnTo>
                      <a:lnTo>
                        <a:pt x="1741" y="464"/>
                      </a:lnTo>
                      <a:lnTo>
                        <a:pt x="1732" y="462"/>
                      </a:lnTo>
                      <a:lnTo>
                        <a:pt x="1692" y="462"/>
                      </a:lnTo>
                      <a:lnTo>
                        <a:pt x="1663" y="460"/>
                      </a:lnTo>
                      <a:lnTo>
                        <a:pt x="1620" y="452"/>
                      </a:lnTo>
                      <a:lnTo>
                        <a:pt x="1588" y="442"/>
                      </a:lnTo>
                      <a:lnTo>
                        <a:pt x="1561" y="440"/>
                      </a:lnTo>
                      <a:lnTo>
                        <a:pt x="1534" y="428"/>
                      </a:lnTo>
                      <a:lnTo>
                        <a:pt x="1521" y="418"/>
                      </a:lnTo>
                      <a:lnTo>
                        <a:pt x="1494" y="406"/>
                      </a:lnTo>
                      <a:lnTo>
                        <a:pt x="1489" y="404"/>
                      </a:lnTo>
                      <a:lnTo>
                        <a:pt x="1485" y="404"/>
                      </a:lnTo>
                      <a:lnTo>
                        <a:pt x="1480" y="406"/>
                      </a:lnTo>
                      <a:lnTo>
                        <a:pt x="1474" y="404"/>
                      </a:lnTo>
                      <a:lnTo>
                        <a:pt x="1469" y="404"/>
                      </a:lnTo>
                      <a:lnTo>
                        <a:pt x="1465" y="400"/>
                      </a:lnTo>
                      <a:lnTo>
                        <a:pt x="1456" y="386"/>
                      </a:lnTo>
                      <a:lnTo>
                        <a:pt x="1449" y="374"/>
                      </a:lnTo>
                      <a:lnTo>
                        <a:pt x="1447" y="372"/>
                      </a:lnTo>
                      <a:lnTo>
                        <a:pt x="1442" y="368"/>
                      </a:lnTo>
                      <a:lnTo>
                        <a:pt x="1435" y="364"/>
                      </a:lnTo>
                      <a:lnTo>
                        <a:pt x="1420" y="358"/>
                      </a:lnTo>
                      <a:lnTo>
                        <a:pt x="1408" y="356"/>
                      </a:lnTo>
                      <a:lnTo>
                        <a:pt x="1384" y="346"/>
                      </a:lnTo>
                      <a:lnTo>
                        <a:pt x="1363" y="336"/>
                      </a:lnTo>
                      <a:lnTo>
                        <a:pt x="1357" y="330"/>
                      </a:lnTo>
                      <a:lnTo>
                        <a:pt x="1343" y="314"/>
                      </a:lnTo>
                      <a:lnTo>
                        <a:pt x="1341" y="306"/>
                      </a:lnTo>
                      <a:lnTo>
                        <a:pt x="1343" y="292"/>
                      </a:lnTo>
                      <a:lnTo>
                        <a:pt x="1343" y="286"/>
                      </a:lnTo>
                      <a:lnTo>
                        <a:pt x="1341" y="280"/>
                      </a:lnTo>
                      <a:lnTo>
                        <a:pt x="1339" y="274"/>
                      </a:lnTo>
                      <a:lnTo>
                        <a:pt x="1327" y="262"/>
                      </a:lnTo>
                      <a:lnTo>
                        <a:pt x="1314" y="254"/>
                      </a:lnTo>
                      <a:lnTo>
                        <a:pt x="1307" y="246"/>
                      </a:lnTo>
                      <a:lnTo>
                        <a:pt x="1296" y="230"/>
                      </a:lnTo>
                      <a:lnTo>
                        <a:pt x="1280" y="220"/>
                      </a:lnTo>
                      <a:lnTo>
                        <a:pt x="1276" y="216"/>
                      </a:lnTo>
                      <a:lnTo>
                        <a:pt x="1273" y="212"/>
                      </a:lnTo>
                      <a:lnTo>
                        <a:pt x="1276" y="206"/>
                      </a:lnTo>
                      <a:lnTo>
                        <a:pt x="1271" y="198"/>
                      </a:lnTo>
                      <a:lnTo>
                        <a:pt x="1267" y="192"/>
                      </a:lnTo>
                      <a:lnTo>
                        <a:pt x="1260" y="186"/>
                      </a:lnTo>
                      <a:lnTo>
                        <a:pt x="1249" y="176"/>
                      </a:lnTo>
                      <a:lnTo>
                        <a:pt x="1242" y="172"/>
                      </a:lnTo>
                      <a:lnTo>
                        <a:pt x="1201" y="166"/>
                      </a:lnTo>
                      <a:lnTo>
                        <a:pt x="1165" y="156"/>
                      </a:lnTo>
                      <a:lnTo>
                        <a:pt x="1136" y="150"/>
                      </a:lnTo>
                      <a:lnTo>
                        <a:pt x="1064" y="140"/>
                      </a:lnTo>
                      <a:lnTo>
                        <a:pt x="983" y="122"/>
                      </a:lnTo>
                      <a:lnTo>
                        <a:pt x="911" y="106"/>
                      </a:lnTo>
                      <a:lnTo>
                        <a:pt x="810" y="86"/>
                      </a:lnTo>
                      <a:lnTo>
                        <a:pt x="722" y="72"/>
                      </a:lnTo>
                      <a:lnTo>
                        <a:pt x="693" y="66"/>
                      </a:lnTo>
                      <a:lnTo>
                        <a:pt x="668" y="60"/>
                      </a:lnTo>
                      <a:lnTo>
                        <a:pt x="641" y="56"/>
                      </a:lnTo>
                      <a:lnTo>
                        <a:pt x="621" y="52"/>
                      </a:lnTo>
                      <a:lnTo>
                        <a:pt x="463" y="0"/>
                      </a:lnTo>
                      <a:lnTo>
                        <a:pt x="416" y="6"/>
                      </a:lnTo>
                      <a:lnTo>
                        <a:pt x="369" y="12"/>
                      </a:lnTo>
                      <a:lnTo>
                        <a:pt x="315" y="20"/>
                      </a:lnTo>
                      <a:lnTo>
                        <a:pt x="267" y="32"/>
                      </a:lnTo>
                      <a:lnTo>
                        <a:pt x="207" y="42"/>
                      </a:lnTo>
                      <a:lnTo>
                        <a:pt x="171" y="48"/>
                      </a:lnTo>
                      <a:lnTo>
                        <a:pt x="139" y="56"/>
                      </a:lnTo>
                      <a:lnTo>
                        <a:pt x="108" y="60"/>
                      </a:lnTo>
                      <a:lnTo>
                        <a:pt x="74" y="66"/>
                      </a:lnTo>
                      <a:lnTo>
                        <a:pt x="38" y="76"/>
                      </a:lnTo>
                      <a:lnTo>
                        <a:pt x="0" y="90"/>
                      </a:lnTo>
                      <a:lnTo>
                        <a:pt x="299" y="204"/>
                      </a:lnTo>
                      <a:lnTo>
                        <a:pt x="486" y="274"/>
                      </a:lnTo>
                      <a:lnTo>
                        <a:pt x="506" y="280"/>
                      </a:lnTo>
                      <a:lnTo>
                        <a:pt x="549" y="296"/>
                      </a:lnTo>
                      <a:lnTo>
                        <a:pt x="585" y="310"/>
                      </a:lnTo>
                      <a:lnTo>
                        <a:pt x="598" y="316"/>
                      </a:lnTo>
                      <a:lnTo>
                        <a:pt x="609" y="322"/>
                      </a:lnTo>
                      <a:lnTo>
                        <a:pt x="645" y="352"/>
                      </a:lnTo>
                      <a:lnTo>
                        <a:pt x="668" y="370"/>
                      </a:lnTo>
                      <a:lnTo>
                        <a:pt x="672" y="374"/>
                      </a:lnTo>
                      <a:lnTo>
                        <a:pt x="684" y="494"/>
                      </a:lnTo>
                      <a:lnTo>
                        <a:pt x="686" y="502"/>
                      </a:lnTo>
                      <a:lnTo>
                        <a:pt x="693" y="518"/>
                      </a:lnTo>
                      <a:lnTo>
                        <a:pt x="699" y="528"/>
                      </a:lnTo>
                      <a:lnTo>
                        <a:pt x="711" y="540"/>
                      </a:lnTo>
                      <a:lnTo>
                        <a:pt x="722" y="550"/>
                      </a:lnTo>
                      <a:lnTo>
                        <a:pt x="740" y="562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82" name="Freeform 81"/>
                <p:cNvSpPr>
                  <a:spLocks/>
                </p:cNvSpPr>
                <p:nvPr/>
              </p:nvSpPr>
              <p:spPr bwMode="auto">
                <a:xfrm>
                  <a:off x="5283" y="2833"/>
                  <a:ext cx="236" cy="268"/>
                </a:xfrm>
                <a:custGeom>
                  <a:avLst/>
                  <a:gdLst>
                    <a:gd name="T0" fmla="*/ 0 w 236"/>
                    <a:gd name="T1" fmla="*/ 268 h 268"/>
                    <a:gd name="T2" fmla="*/ 0 w 236"/>
                    <a:gd name="T3" fmla="*/ 268 h 268"/>
                    <a:gd name="T4" fmla="*/ 54 w 236"/>
                    <a:gd name="T5" fmla="*/ 216 h 268"/>
                    <a:gd name="T6" fmla="*/ 54 w 236"/>
                    <a:gd name="T7" fmla="*/ 216 h 268"/>
                    <a:gd name="T8" fmla="*/ 76 w 236"/>
                    <a:gd name="T9" fmla="*/ 198 h 268"/>
                    <a:gd name="T10" fmla="*/ 110 w 236"/>
                    <a:gd name="T11" fmla="*/ 176 h 268"/>
                    <a:gd name="T12" fmla="*/ 110 w 236"/>
                    <a:gd name="T13" fmla="*/ 176 h 268"/>
                    <a:gd name="T14" fmla="*/ 153 w 236"/>
                    <a:gd name="T15" fmla="*/ 144 h 268"/>
                    <a:gd name="T16" fmla="*/ 175 w 236"/>
                    <a:gd name="T17" fmla="*/ 128 h 268"/>
                    <a:gd name="T18" fmla="*/ 236 w 236"/>
                    <a:gd name="T19" fmla="*/ 86 h 268"/>
                    <a:gd name="T20" fmla="*/ 236 w 236"/>
                    <a:gd name="T21" fmla="*/ 0 h 26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36"/>
                    <a:gd name="T34" fmla="*/ 0 h 268"/>
                    <a:gd name="T35" fmla="*/ 236 w 236"/>
                    <a:gd name="T36" fmla="*/ 268 h 26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36" h="268">
                      <a:moveTo>
                        <a:pt x="0" y="268"/>
                      </a:moveTo>
                      <a:lnTo>
                        <a:pt x="0" y="268"/>
                      </a:lnTo>
                      <a:lnTo>
                        <a:pt x="54" y="216"/>
                      </a:lnTo>
                      <a:lnTo>
                        <a:pt x="76" y="198"/>
                      </a:lnTo>
                      <a:lnTo>
                        <a:pt x="110" y="176"/>
                      </a:lnTo>
                      <a:lnTo>
                        <a:pt x="153" y="144"/>
                      </a:lnTo>
                      <a:lnTo>
                        <a:pt x="175" y="128"/>
                      </a:lnTo>
                      <a:lnTo>
                        <a:pt x="236" y="86"/>
                      </a:lnTo>
                      <a:lnTo>
                        <a:pt x="236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83" name="Freeform 82"/>
                <p:cNvSpPr>
                  <a:spLocks/>
                </p:cNvSpPr>
                <p:nvPr/>
              </p:nvSpPr>
              <p:spPr bwMode="auto">
                <a:xfrm>
                  <a:off x="5227" y="3049"/>
                  <a:ext cx="51" cy="22"/>
                </a:xfrm>
                <a:custGeom>
                  <a:avLst/>
                  <a:gdLst>
                    <a:gd name="T0" fmla="*/ 51 w 51"/>
                    <a:gd name="T1" fmla="*/ 22 h 22"/>
                    <a:gd name="T2" fmla="*/ 29 w 51"/>
                    <a:gd name="T3" fmla="*/ 0 h 22"/>
                    <a:gd name="T4" fmla="*/ 0 w 51"/>
                    <a:gd name="T5" fmla="*/ 16 h 22"/>
                    <a:gd name="T6" fmla="*/ 51 w 51"/>
                    <a:gd name="T7" fmla="*/ 22 h 2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1"/>
                    <a:gd name="T13" fmla="*/ 0 h 22"/>
                    <a:gd name="T14" fmla="*/ 51 w 51"/>
                    <a:gd name="T15" fmla="*/ 22 h 2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1" h="22">
                      <a:moveTo>
                        <a:pt x="51" y="22"/>
                      </a:moveTo>
                      <a:lnTo>
                        <a:pt x="29" y="0"/>
                      </a:lnTo>
                      <a:lnTo>
                        <a:pt x="0" y="16"/>
                      </a:lnTo>
                      <a:lnTo>
                        <a:pt x="51" y="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84" name="Freeform 83"/>
                <p:cNvSpPr>
                  <a:spLocks/>
                </p:cNvSpPr>
                <p:nvPr/>
              </p:nvSpPr>
              <p:spPr bwMode="auto">
                <a:xfrm>
                  <a:off x="4671" y="3081"/>
                  <a:ext cx="52" cy="22"/>
                </a:xfrm>
                <a:custGeom>
                  <a:avLst/>
                  <a:gdLst>
                    <a:gd name="T0" fmla="*/ 52 w 52"/>
                    <a:gd name="T1" fmla="*/ 22 h 22"/>
                    <a:gd name="T2" fmla="*/ 29 w 52"/>
                    <a:gd name="T3" fmla="*/ 0 h 22"/>
                    <a:gd name="T4" fmla="*/ 0 w 52"/>
                    <a:gd name="T5" fmla="*/ 16 h 22"/>
                    <a:gd name="T6" fmla="*/ 52 w 52"/>
                    <a:gd name="T7" fmla="*/ 22 h 2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2"/>
                    <a:gd name="T13" fmla="*/ 0 h 22"/>
                    <a:gd name="T14" fmla="*/ 52 w 52"/>
                    <a:gd name="T15" fmla="*/ 22 h 2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2" h="22">
                      <a:moveTo>
                        <a:pt x="52" y="22"/>
                      </a:moveTo>
                      <a:lnTo>
                        <a:pt x="29" y="0"/>
                      </a:lnTo>
                      <a:lnTo>
                        <a:pt x="0" y="16"/>
                      </a:lnTo>
                      <a:lnTo>
                        <a:pt x="52" y="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85" name="Freeform 84"/>
                <p:cNvSpPr>
                  <a:spLocks/>
                </p:cNvSpPr>
                <p:nvPr/>
              </p:nvSpPr>
              <p:spPr bwMode="auto">
                <a:xfrm>
                  <a:off x="4241" y="3077"/>
                  <a:ext cx="47" cy="26"/>
                </a:xfrm>
                <a:custGeom>
                  <a:avLst/>
                  <a:gdLst>
                    <a:gd name="T0" fmla="*/ 47 w 47"/>
                    <a:gd name="T1" fmla="*/ 26 h 26"/>
                    <a:gd name="T2" fmla="*/ 34 w 47"/>
                    <a:gd name="T3" fmla="*/ 0 h 26"/>
                    <a:gd name="T4" fmla="*/ 0 w 47"/>
                    <a:gd name="T5" fmla="*/ 8 h 26"/>
                    <a:gd name="T6" fmla="*/ 47 w 47"/>
                    <a:gd name="T7" fmla="*/ 26 h 2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7"/>
                    <a:gd name="T13" fmla="*/ 0 h 26"/>
                    <a:gd name="T14" fmla="*/ 47 w 47"/>
                    <a:gd name="T15" fmla="*/ 26 h 2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7" h="26">
                      <a:moveTo>
                        <a:pt x="47" y="26"/>
                      </a:moveTo>
                      <a:lnTo>
                        <a:pt x="34" y="0"/>
                      </a:lnTo>
                      <a:lnTo>
                        <a:pt x="0" y="8"/>
                      </a:lnTo>
                      <a:lnTo>
                        <a:pt x="47" y="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86" name="Line 85"/>
                <p:cNvSpPr>
                  <a:spLocks noChangeShapeType="1"/>
                </p:cNvSpPr>
                <p:nvPr/>
              </p:nvSpPr>
              <p:spPr bwMode="auto">
                <a:xfrm>
                  <a:off x="3937" y="2631"/>
                  <a:ext cx="1" cy="2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87" name="Line 86"/>
                <p:cNvSpPr>
                  <a:spLocks noChangeShapeType="1"/>
                </p:cNvSpPr>
                <p:nvPr/>
              </p:nvSpPr>
              <p:spPr bwMode="auto">
                <a:xfrm>
                  <a:off x="3944" y="2631"/>
                  <a:ext cx="1" cy="2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88" name="Line 87"/>
                <p:cNvSpPr>
                  <a:spLocks noChangeShapeType="1"/>
                </p:cNvSpPr>
                <p:nvPr/>
              </p:nvSpPr>
              <p:spPr bwMode="auto">
                <a:xfrm>
                  <a:off x="3948" y="2629"/>
                  <a:ext cx="1" cy="2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89" name="Line 88"/>
                <p:cNvSpPr>
                  <a:spLocks noChangeShapeType="1"/>
                </p:cNvSpPr>
                <p:nvPr/>
              </p:nvSpPr>
              <p:spPr bwMode="auto">
                <a:xfrm>
                  <a:off x="4011" y="2617"/>
                  <a:ext cx="1" cy="2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90" name="Line 89"/>
                <p:cNvSpPr>
                  <a:spLocks noChangeShapeType="1"/>
                </p:cNvSpPr>
                <p:nvPr/>
              </p:nvSpPr>
              <p:spPr bwMode="auto">
                <a:xfrm>
                  <a:off x="4005" y="2621"/>
                  <a:ext cx="1" cy="2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91" name="Line 90"/>
                <p:cNvSpPr>
                  <a:spLocks noChangeShapeType="1"/>
                </p:cNvSpPr>
                <p:nvPr/>
              </p:nvSpPr>
              <p:spPr bwMode="auto">
                <a:xfrm>
                  <a:off x="4000" y="2621"/>
                  <a:ext cx="1" cy="2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92" name="Line 91"/>
                <p:cNvSpPr>
                  <a:spLocks noChangeShapeType="1"/>
                </p:cNvSpPr>
                <p:nvPr/>
              </p:nvSpPr>
              <p:spPr bwMode="auto">
                <a:xfrm>
                  <a:off x="3969" y="2627"/>
                  <a:ext cx="1" cy="2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93" name="Line 92"/>
                <p:cNvSpPr>
                  <a:spLocks noChangeShapeType="1"/>
                </p:cNvSpPr>
                <p:nvPr/>
              </p:nvSpPr>
              <p:spPr bwMode="auto">
                <a:xfrm>
                  <a:off x="3962" y="2627"/>
                  <a:ext cx="1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94" name="Line 93"/>
                <p:cNvSpPr>
                  <a:spLocks noChangeShapeType="1"/>
                </p:cNvSpPr>
                <p:nvPr/>
              </p:nvSpPr>
              <p:spPr bwMode="auto">
                <a:xfrm>
                  <a:off x="3993" y="2623"/>
                  <a:ext cx="1" cy="2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95" name="Line 94"/>
                <p:cNvSpPr>
                  <a:spLocks noChangeShapeType="1"/>
                </p:cNvSpPr>
                <p:nvPr/>
              </p:nvSpPr>
              <p:spPr bwMode="auto">
                <a:xfrm>
                  <a:off x="4005" y="2583"/>
                  <a:ext cx="1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96" name="Line 95"/>
                <p:cNvSpPr>
                  <a:spLocks noChangeShapeType="1"/>
                </p:cNvSpPr>
                <p:nvPr/>
              </p:nvSpPr>
              <p:spPr bwMode="auto">
                <a:xfrm>
                  <a:off x="3987" y="2623"/>
                  <a:ext cx="1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97" name="Line 96"/>
                <p:cNvSpPr>
                  <a:spLocks noChangeShapeType="1"/>
                </p:cNvSpPr>
                <p:nvPr/>
              </p:nvSpPr>
              <p:spPr bwMode="auto">
                <a:xfrm>
                  <a:off x="3926" y="2633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98" name="Line 97"/>
                <p:cNvSpPr>
                  <a:spLocks noChangeShapeType="1"/>
                </p:cNvSpPr>
                <p:nvPr/>
              </p:nvSpPr>
              <p:spPr bwMode="auto">
                <a:xfrm>
                  <a:off x="3921" y="2633"/>
                  <a:ext cx="1" cy="1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99" name="Line 98"/>
                <p:cNvSpPr>
                  <a:spLocks noChangeShapeType="1"/>
                </p:cNvSpPr>
                <p:nvPr/>
              </p:nvSpPr>
              <p:spPr bwMode="auto">
                <a:xfrm>
                  <a:off x="3915" y="2633"/>
                  <a:ext cx="1" cy="2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00" name="Line 99"/>
                <p:cNvSpPr>
                  <a:spLocks noChangeShapeType="1"/>
                </p:cNvSpPr>
                <p:nvPr/>
              </p:nvSpPr>
              <p:spPr bwMode="auto">
                <a:xfrm>
                  <a:off x="3978" y="2625"/>
                  <a:ext cx="1" cy="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01" name="Line 100"/>
                <p:cNvSpPr>
                  <a:spLocks noChangeShapeType="1"/>
                </p:cNvSpPr>
                <p:nvPr/>
              </p:nvSpPr>
              <p:spPr bwMode="auto">
                <a:xfrm>
                  <a:off x="3906" y="2635"/>
                  <a:ext cx="1" cy="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02" name="Line 101"/>
                <p:cNvSpPr>
                  <a:spLocks noChangeShapeType="1"/>
                </p:cNvSpPr>
                <p:nvPr/>
              </p:nvSpPr>
              <p:spPr bwMode="auto">
                <a:xfrm>
                  <a:off x="3894" y="2637"/>
                  <a:ext cx="1" cy="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03" name="Line 102"/>
                <p:cNvSpPr>
                  <a:spLocks noChangeShapeType="1"/>
                </p:cNvSpPr>
                <p:nvPr/>
              </p:nvSpPr>
              <p:spPr bwMode="auto">
                <a:xfrm>
                  <a:off x="3899" y="2635"/>
                  <a:ext cx="1" cy="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04" name="Line 103"/>
                <p:cNvSpPr>
                  <a:spLocks noChangeShapeType="1"/>
                </p:cNvSpPr>
                <p:nvPr/>
              </p:nvSpPr>
              <p:spPr bwMode="auto">
                <a:xfrm>
                  <a:off x="3998" y="2581"/>
                  <a:ext cx="1" cy="1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05" name="Line 104"/>
                <p:cNvSpPr>
                  <a:spLocks noChangeShapeType="1"/>
                </p:cNvSpPr>
                <p:nvPr/>
              </p:nvSpPr>
              <p:spPr bwMode="auto">
                <a:xfrm>
                  <a:off x="3989" y="2581"/>
                  <a:ext cx="1" cy="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06" name="Line 105"/>
                <p:cNvSpPr>
                  <a:spLocks noChangeShapeType="1"/>
                </p:cNvSpPr>
                <p:nvPr/>
              </p:nvSpPr>
              <p:spPr bwMode="auto">
                <a:xfrm>
                  <a:off x="4014" y="2583"/>
                  <a:ext cx="1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07" name="Line 106"/>
                <p:cNvSpPr>
                  <a:spLocks noChangeShapeType="1"/>
                </p:cNvSpPr>
                <p:nvPr/>
              </p:nvSpPr>
              <p:spPr bwMode="auto">
                <a:xfrm>
                  <a:off x="4020" y="2585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08" name="Line 107"/>
                <p:cNvSpPr>
                  <a:spLocks noChangeShapeType="1"/>
                </p:cNvSpPr>
                <p:nvPr/>
              </p:nvSpPr>
              <p:spPr bwMode="auto">
                <a:xfrm>
                  <a:off x="4027" y="2587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09" name="Line 108"/>
                <p:cNvSpPr>
                  <a:spLocks noChangeShapeType="1"/>
                </p:cNvSpPr>
                <p:nvPr/>
              </p:nvSpPr>
              <p:spPr bwMode="auto">
                <a:xfrm>
                  <a:off x="4034" y="2589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10" name="Line 109"/>
                <p:cNvSpPr>
                  <a:spLocks noChangeShapeType="1"/>
                </p:cNvSpPr>
                <p:nvPr/>
              </p:nvSpPr>
              <p:spPr bwMode="auto">
                <a:xfrm>
                  <a:off x="4041" y="2591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11" name="Line 110"/>
                <p:cNvSpPr>
                  <a:spLocks noChangeShapeType="1"/>
                </p:cNvSpPr>
                <p:nvPr/>
              </p:nvSpPr>
              <p:spPr bwMode="auto">
                <a:xfrm>
                  <a:off x="4047" y="2595"/>
                  <a:ext cx="1" cy="2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12" name="Line 111"/>
                <p:cNvSpPr>
                  <a:spLocks noChangeShapeType="1"/>
                </p:cNvSpPr>
                <p:nvPr/>
              </p:nvSpPr>
              <p:spPr bwMode="auto">
                <a:xfrm>
                  <a:off x="4054" y="2599"/>
                  <a:ext cx="1" cy="1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13" name="Line 112"/>
                <p:cNvSpPr>
                  <a:spLocks noChangeShapeType="1"/>
                </p:cNvSpPr>
                <p:nvPr/>
              </p:nvSpPr>
              <p:spPr bwMode="auto">
                <a:xfrm>
                  <a:off x="4063" y="2603"/>
                  <a:ext cx="1" cy="2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14" name="Line 113"/>
                <p:cNvSpPr>
                  <a:spLocks noChangeShapeType="1"/>
                </p:cNvSpPr>
                <p:nvPr/>
              </p:nvSpPr>
              <p:spPr bwMode="auto">
                <a:xfrm>
                  <a:off x="4088" y="2611"/>
                  <a:ext cx="2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15" name="Line 114"/>
                <p:cNvSpPr>
                  <a:spLocks noChangeShapeType="1"/>
                </p:cNvSpPr>
                <p:nvPr/>
              </p:nvSpPr>
              <p:spPr bwMode="auto">
                <a:xfrm>
                  <a:off x="4097" y="2613"/>
                  <a:ext cx="2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16" name="Line 115"/>
                <p:cNvSpPr>
                  <a:spLocks noChangeShapeType="1"/>
                </p:cNvSpPr>
                <p:nvPr/>
              </p:nvSpPr>
              <p:spPr bwMode="auto">
                <a:xfrm>
                  <a:off x="4108" y="2611"/>
                  <a:ext cx="2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17" name="Line 116"/>
                <p:cNvSpPr>
                  <a:spLocks noChangeShapeType="1"/>
                </p:cNvSpPr>
                <p:nvPr/>
              </p:nvSpPr>
              <p:spPr bwMode="auto">
                <a:xfrm>
                  <a:off x="4126" y="2609"/>
                  <a:ext cx="2" cy="1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18" name="Line 117"/>
                <p:cNvSpPr>
                  <a:spLocks noChangeShapeType="1"/>
                </p:cNvSpPr>
                <p:nvPr/>
              </p:nvSpPr>
              <p:spPr bwMode="auto">
                <a:xfrm>
                  <a:off x="4133" y="2615"/>
                  <a:ext cx="2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19" name="Line 118"/>
                <p:cNvSpPr>
                  <a:spLocks noChangeShapeType="1"/>
                </p:cNvSpPr>
                <p:nvPr/>
              </p:nvSpPr>
              <p:spPr bwMode="auto">
                <a:xfrm>
                  <a:off x="4149" y="2605"/>
                  <a:ext cx="2" cy="1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20" name="Line 119"/>
                <p:cNvSpPr>
                  <a:spLocks noChangeShapeType="1"/>
                </p:cNvSpPr>
                <p:nvPr/>
              </p:nvSpPr>
              <p:spPr bwMode="auto">
                <a:xfrm>
                  <a:off x="4160" y="2609"/>
                  <a:ext cx="2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21" name="Line 120"/>
                <p:cNvSpPr>
                  <a:spLocks noChangeShapeType="1"/>
                </p:cNvSpPr>
                <p:nvPr/>
              </p:nvSpPr>
              <p:spPr bwMode="auto">
                <a:xfrm>
                  <a:off x="4167" y="2603"/>
                  <a:ext cx="2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22" name="Line 121"/>
                <p:cNvSpPr>
                  <a:spLocks noChangeShapeType="1"/>
                </p:cNvSpPr>
                <p:nvPr/>
              </p:nvSpPr>
              <p:spPr bwMode="auto">
                <a:xfrm>
                  <a:off x="4176" y="2603"/>
                  <a:ext cx="2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23" name="Line 122"/>
                <p:cNvSpPr>
                  <a:spLocks noChangeShapeType="1"/>
                </p:cNvSpPr>
                <p:nvPr/>
              </p:nvSpPr>
              <p:spPr bwMode="auto">
                <a:xfrm>
                  <a:off x="4198" y="2601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24" name="Line 123"/>
                <p:cNvSpPr>
                  <a:spLocks noChangeShapeType="1"/>
                </p:cNvSpPr>
                <p:nvPr/>
              </p:nvSpPr>
              <p:spPr bwMode="auto">
                <a:xfrm>
                  <a:off x="4205" y="2603"/>
                  <a:ext cx="1" cy="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25" name="Line 124"/>
                <p:cNvSpPr>
                  <a:spLocks noChangeShapeType="1"/>
                </p:cNvSpPr>
                <p:nvPr/>
              </p:nvSpPr>
              <p:spPr bwMode="auto">
                <a:xfrm>
                  <a:off x="4140" y="2615"/>
                  <a:ext cx="2" cy="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26" name="Line 125"/>
                <p:cNvSpPr>
                  <a:spLocks noChangeShapeType="1"/>
                </p:cNvSpPr>
                <p:nvPr/>
              </p:nvSpPr>
              <p:spPr bwMode="auto">
                <a:xfrm>
                  <a:off x="4214" y="2605"/>
                  <a:ext cx="1" cy="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27" name="Line 126"/>
                <p:cNvSpPr>
                  <a:spLocks noChangeShapeType="1"/>
                </p:cNvSpPr>
                <p:nvPr/>
              </p:nvSpPr>
              <p:spPr bwMode="auto">
                <a:xfrm>
                  <a:off x="4223" y="2597"/>
                  <a:ext cx="1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28" name="Line 127"/>
                <p:cNvSpPr>
                  <a:spLocks noChangeShapeType="1"/>
                </p:cNvSpPr>
                <p:nvPr/>
              </p:nvSpPr>
              <p:spPr bwMode="auto">
                <a:xfrm>
                  <a:off x="4207" y="2551"/>
                  <a:ext cx="2" cy="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29" name="Line 128"/>
                <p:cNvSpPr>
                  <a:spLocks noChangeShapeType="1"/>
                </p:cNvSpPr>
                <p:nvPr/>
              </p:nvSpPr>
              <p:spPr bwMode="auto">
                <a:xfrm>
                  <a:off x="4200" y="2551"/>
                  <a:ext cx="3" cy="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30" name="Line 129"/>
                <p:cNvSpPr>
                  <a:spLocks noChangeShapeType="1"/>
                </p:cNvSpPr>
                <p:nvPr/>
              </p:nvSpPr>
              <p:spPr bwMode="auto">
                <a:xfrm>
                  <a:off x="4223" y="2553"/>
                  <a:ext cx="1" cy="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31" name="Line 130"/>
                <p:cNvSpPr>
                  <a:spLocks noChangeShapeType="1"/>
                </p:cNvSpPr>
                <p:nvPr/>
              </p:nvSpPr>
              <p:spPr bwMode="auto">
                <a:xfrm>
                  <a:off x="4227" y="2553"/>
                  <a:ext cx="3" cy="1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32" name="Line 131"/>
                <p:cNvSpPr>
                  <a:spLocks noChangeShapeType="1"/>
                </p:cNvSpPr>
                <p:nvPr/>
              </p:nvSpPr>
              <p:spPr bwMode="auto">
                <a:xfrm>
                  <a:off x="4239" y="2555"/>
                  <a:ext cx="2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33" name="Line 132"/>
                <p:cNvSpPr>
                  <a:spLocks noChangeShapeType="1"/>
                </p:cNvSpPr>
                <p:nvPr/>
              </p:nvSpPr>
              <p:spPr bwMode="auto">
                <a:xfrm>
                  <a:off x="4243" y="2559"/>
                  <a:ext cx="2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34" name="Line 133"/>
                <p:cNvSpPr>
                  <a:spLocks noChangeShapeType="1"/>
                </p:cNvSpPr>
                <p:nvPr/>
              </p:nvSpPr>
              <p:spPr bwMode="auto">
                <a:xfrm>
                  <a:off x="4250" y="2561"/>
                  <a:ext cx="2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35" name="Line 134"/>
                <p:cNvSpPr>
                  <a:spLocks noChangeShapeType="1"/>
                </p:cNvSpPr>
                <p:nvPr/>
              </p:nvSpPr>
              <p:spPr bwMode="auto">
                <a:xfrm>
                  <a:off x="4257" y="2563"/>
                  <a:ext cx="2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36" name="Line 135"/>
                <p:cNvSpPr>
                  <a:spLocks noChangeShapeType="1"/>
                </p:cNvSpPr>
                <p:nvPr/>
              </p:nvSpPr>
              <p:spPr bwMode="auto">
                <a:xfrm>
                  <a:off x="4261" y="2563"/>
                  <a:ext cx="2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37" name="Line 136"/>
                <p:cNvSpPr>
                  <a:spLocks noChangeShapeType="1"/>
                </p:cNvSpPr>
                <p:nvPr/>
              </p:nvSpPr>
              <p:spPr bwMode="auto">
                <a:xfrm>
                  <a:off x="4266" y="2567"/>
                  <a:ext cx="2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38" name="Line 137"/>
                <p:cNvSpPr>
                  <a:spLocks noChangeShapeType="1"/>
                </p:cNvSpPr>
                <p:nvPr/>
              </p:nvSpPr>
              <p:spPr bwMode="auto">
                <a:xfrm>
                  <a:off x="4275" y="2571"/>
                  <a:ext cx="2" cy="1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39" name="Line 138"/>
                <p:cNvSpPr>
                  <a:spLocks noChangeShapeType="1"/>
                </p:cNvSpPr>
                <p:nvPr/>
              </p:nvSpPr>
              <p:spPr bwMode="auto">
                <a:xfrm>
                  <a:off x="4212" y="2551"/>
                  <a:ext cx="2" cy="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40" name="Line 139"/>
                <p:cNvSpPr>
                  <a:spLocks noChangeShapeType="1"/>
                </p:cNvSpPr>
                <p:nvPr/>
              </p:nvSpPr>
              <p:spPr bwMode="auto">
                <a:xfrm>
                  <a:off x="4315" y="2577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41" name="Line 140"/>
                <p:cNvSpPr>
                  <a:spLocks noChangeShapeType="1"/>
                </p:cNvSpPr>
                <p:nvPr/>
              </p:nvSpPr>
              <p:spPr bwMode="auto">
                <a:xfrm>
                  <a:off x="4333" y="2579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42" name="Line 141"/>
                <p:cNvSpPr>
                  <a:spLocks noChangeShapeType="1"/>
                </p:cNvSpPr>
                <p:nvPr/>
              </p:nvSpPr>
              <p:spPr bwMode="auto">
                <a:xfrm>
                  <a:off x="4347" y="2579"/>
                  <a:ext cx="1" cy="2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43" name="Line 142"/>
                <p:cNvSpPr>
                  <a:spLocks noChangeShapeType="1"/>
                </p:cNvSpPr>
                <p:nvPr/>
              </p:nvSpPr>
              <p:spPr bwMode="auto">
                <a:xfrm>
                  <a:off x="4340" y="2583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44" name="Line 143"/>
                <p:cNvSpPr>
                  <a:spLocks noChangeShapeType="1"/>
                </p:cNvSpPr>
                <p:nvPr/>
              </p:nvSpPr>
              <p:spPr bwMode="auto">
                <a:xfrm>
                  <a:off x="4356" y="2583"/>
                  <a:ext cx="2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45" name="Line 144"/>
                <p:cNvSpPr>
                  <a:spLocks noChangeShapeType="1"/>
                </p:cNvSpPr>
                <p:nvPr/>
              </p:nvSpPr>
              <p:spPr bwMode="auto">
                <a:xfrm>
                  <a:off x="4365" y="2583"/>
                  <a:ext cx="1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46" name="Line 145"/>
                <p:cNvSpPr>
                  <a:spLocks noChangeShapeType="1"/>
                </p:cNvSpPr>
                <p:nvPr/>
              </p:nvSpPr>
              <p:spPr bwMode="auto">
                <a:xfrm>
                  <a:off x="4376" y="2585"/>
                  <a:ext cx="1" cy="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47" name="Line 146"/>
                <p:cNvSpPr>
                  <a:spLocks noChangeShapeType="1"/>
                </p:cNvSpPr>
                <p:nvPr/>
              </p:nvSpPr>
              <p:spPr bwMode="auto">
                <a:xfrm>
                  <a:off x="4392" y="2579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48" name="Line 147"/>
                <p:cNvSpPr>
                  <a:spLocks noChangeShapeType="1"/>
                </p:cNvSpPr>
                <p:nvPr/>
              </p:nvSpPr>
              <p:spPr bwMode="auto">
                <a:xfrm>
                  <a:off x="4412" y="2577"/>
                  <a:ext cx="2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49" name="Line 148"/>
                <p:cNvSpPr>
                  <a:spLocks noChangeShapeType="1"/>
                </p:cNvSpPr>
                <p:nvPr/>
              </p:nvSpPr>
              <p:spPr bwMode="auto">
                <a:xfrm>
                  <a:off x="4403" y="2581"/>
                  <a:ext cx="2" cy="1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50" name="Line 149"/>
                <p:cNvSpPr>
                  <a:spLocks noChangeShapeType="1"/>
                </p:cNvSpPr>
                <p:nvPr/>
              </p:nvSpPr>
              <p:spPr bwMode="auto">
                <a:xfrm>
                  <a:off x="4396" y="2537"/>
                  <a:ext cx="1" cy="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51" name="Line 150"/>
                <p:cNvSpPr>
                  <a:spLocks noChangeShapeType="1"/>
                </p:cNvSpPr>
                <p:nvPr/>
              </p:nvSpPr>
              <p:spPr bwMode="auto">
                <a:xfrm>
                  <a:off x="4403" y="2535"/>
                  <a:ext cx="1" cy="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52" name="Line 151"/>
                <p:cNvSpPr>
                  <a:spLocks noChangeShapeType="1"/>
                </p:cNvSpPr>
                <p:nvPr/>
              </p:nvSpPr>
              <p:spPr bwMode="auto">
                <a:xfrm>
                  <a:off x="4412" y="2537"/>
                  <a:ext cx="1" cy="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53" name="Line 152"/>
                <p:cNvSpPr>
                  <a:spLocks noChangeShapeType="1"/>
                </p:cNvSpPr>
                <p:nvPr/>
              </p:nvSpPr>
              <p:spPr bwMode="auto">
                <a:xfrm>
                  <a:off x="4416" y="2535"/>
                  <a:ext cx="1" cy="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54" name="Line 153"/>
                <p:cNvSpPr>
                  <a:spLocks noChangeShapeType="1"/>
                </p:cNvSpPr>
                <p:nvPr/>
              </p:nvSpPr>
              <p:spPr bwMode="auto">
                <a:xfrm>
                  <a:off x="4423" y="2535"/>
                  <a:ext cx="1" cy="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55" name="Line 154"/>
                <p:cNvSpPr>
                  <a:spLocks noChangeShapeType="1"/>
                </p:cNvSpPr>
                <p:nvPr/>
              </p:nvSpPr>
              <p:spPr bwMode="auto">
                <a:xfrm>
                  <a:off x="4432" y="2533"/>
                  <a:ext cx="1" cy="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56" name="Line 155"/>
                <p:cNvSpPr>
                  <a:spLocks noChangeShapeType="1"/>
                </p:cNvSpPr>
                <p:nvPr/>
              </p:nvSpPr>
              <p:spPr bwMode="auto">
                <a:xfrm>
                  <a:off x="4437" y="2533"/>
                  <a:ext cx="1" cy="1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57" name="Line 156"/>
                <p:cNvSpPr>
                  <a:spLocks noChangeShapeType="1"/>
                </p:cNvSpPr>
                <p:nvPr/>
              </p:nvSpPr>
              <p:spPr bwMode="auto">
                <a:xfrm>
                  <a:off x="4443" y="2533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58" name="Line 157"/>
                <p:cNvSpPr>
                  <a:spLocks noChangeShapeType="1"/>
                </p:cNvSpPr>
                <p:nvPr/>
              </p:nvSpPr>
              <p:spPr bwMode="auto">
                <a:xfrm>
                  <a:off x="4452" y="2535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59" name="Line 158"/>
                <p:cNvSpPr>
                  <a:spLocks noChangeShapeType="1"/>
                </p:cNvSpPr>
                <p:nvPr/>
              </p:nvSpPr>
              <p:spPr bwMode="auto">
                <a:xfrm>
                  <a:off x="4461" y="2539"/>
                  <a:ext cx="1" cy="1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60" name="Line 159"/>
                <p:cNvSpPr>
                  <a:spLocks noChangeShapeType="1"/>
                </p:cNvSpPr>
                <p:nvPr/>
              </p:nvSpPr>
              <p:spPr bwMode="auto">
                <a:xfrm>
                  <a:off x="4473" y="2543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61" name="Line 160"/>
                <p:cNvSpPr>
                  <a:spLocks noChangeShapeType="1"/>
                </p:cNvSpPr>
                <p:nvPr/>
              </p:nvSpPr>
              <p:spPr bwMode="auto">
                <a:xfrm>
                  <a:off x="4484" y="2547"/>
                  <a:ext cx="1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62" name="Line 161"/>
                <p:cNvSpPr>
                  <a:spLocks noChangeShapeType="1"/>
                </p:cNvSpPr>
                <p:nvPr/>
              </p:nvSpPr>
              <p:spPr bwMode="auto">
                <a:xfrm>
                  <a:off x="4497" y="2565"/>
                  <a:ext cx="1" cy="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63" name="Line 162"/>
                <p:cNvSpPr>
                  <a:spLocks noChangeShapeType="1"/>
                </p:cNvSpPr>
                <p:nvPr/>
              </p:nvSpPr>
              <p:spPr bwMode="auto">
                <a:xfrm>
                  <a:off x="4509" y="2561"/>
                  <a:ext cx="1" cy="1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64" name="Line 163"/>
                <p:cNvSpPr>
                  <a:spLocks noChangeShapeType="1"/>
                </p:cNvSpPr>
                <p:nvPr/>
              </p:nvSpPr>
              <p:spPr bwMode="auto">
                <a:xfrm>
                  <a:off x="4520" y="2557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65" name="Line 164"/>
                <p:cNvSpPr>
                  <a:spLocks noChangeShapeType="1"/>
                </p:cNvSpPr>
                <p:nvPr/>
              </p:nvSpPr>
              <p:spPr bwMode="auto">
                <a:xfrm>
                  <a:off x="4531" y="2555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66" name="Line 165"/>
                <p:cNvSpPr>
                  <a:spLocks noChangeShapeType="1"/>
                </p:cNvSpPr>
                <p:nvPr/>
              </p:nvSpPr>
              <p:spPr bwMode="auto">
                <a:xfrm>
                  <a:off x="4547" y="2547"/>
                  <a:ext cx="1" cy="1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67" name="Line 166"/>
                <p:cNvSpPr>
                  <a:spLocks noChangeShapeType="1"/>
                </p:cNvSpPr>
                <p:nvPr/>
              </p:nvSpPr>
              <p:spPr bwMode="auto">
                <a:xfrm>
                  <a:off x="4556" y="2545"/>
                  <a:ext cx="1" cy="2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68" name="Line 167"/>
                <p:cNvSpPr>
                  <a:spLocks noChangeShapeType="1"/>
                </p:cNvSpPr>
                <p:nvPr/>
              </p:nvSpPr>
              <p:spPr bwMode="auto">
                <a:xfrm>
                  <a:off x="4563" y="2553"/>
                  <a:ext cx="1" cy="1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69" name="Line 168"/>
                <p:cNvSpPr>
                  <a:spLocks noChangeShapeType="1"/>
                </p:cNvSpPr>
                <p:nvPr/>
              </p:nvSpPr>
              <p:spPr bwMode="auto">
                <a:xfrm>
                  <a:off x="4570" y="2541"/>
                  <a:ext cx="1" cy="2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70" name="Line 169"/>
                <p:cNvSpPr>
                  <a:spLocks noChangeShapeType="1"/>
                </p:cNvSpPr>
                <p:nvPr/>
              </p:nvSpPr>
              <p:spPr bwMode="auto">
                <a:xfrm>
                  <a:off x="4576" y="2545"/>
                  <a:ext cx="1" cy="1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71" name="Line 170"/>
                <p:cNvSpPr>
                  <a:spLocks noChangeShapeType="1"/>
                </p:cNvSpPr>
                <p:nvPr/>
              </p:nvSpPr>
              <p:spPr bwMode="auto">
                <a:xfrm flipV="1">
                  <a:off x="4590" y="2539"/>
                  <a:ext cx="1" cy="1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72" name="Line 171"/>
                <p:cNvSpPr>
                  <a:spLocks noChangeShapeType="1"/>
                </p:cNvSpPr>
                <p:nvPr/>
              </p:nvSpPr>
              <p:spPr bwMode="auto">
                <a:xfrm>
                  <a:off x="4020" y="2683"/>
                  <a:ext cx="3" cy="2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73" name="Line 172"/>
                <p:cNvSpPr>
                  <a:spLocks noChangeShapeType="1"/>
                </p:cNvSpPr>
                <p:nvPr/>
              </p:nvSpPr>
              <p:spPr bwMode="auto">
                <a:xfrm>
                  <a:off x="4029" y="2663"/>
                  <a:ext cx="1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74" name="Line 173"/>
                <p:cNvSpPr>
                  <a:spLocks noChangeShapeType="1"/>
                </p:cNvSpPr>
                <p:nvPr/>
              </p:nvSpPr>
              <p:spPr bwMode="auto">
                <a:xfrm>
                  <a:off x="4041" y="2653"/>
                  <a:ext cx="1" cy="2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75" name="Line 174"/>
                <p:cNvSpPr>
                  <a:spLocks noChangeShapeType="1"/>
                </p:cNvSpPr>
                <p:nvPr/>
              </p:nvSpPr>
              <p:spPr bwMode="auto">
                <a:xfrm>
                  <a:off x="4052" y="2655"/>
                  <a:ext cx="1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76" name="Line 175"/>
                <p:cNvSpPr>
                  <a:spLocks noChangeShapeType="1"/>
                </p:cNvSpPr>
                <p:nvPr/>
              </p:nvSpPr>
              <p:spPr bwMode="auto">
                <a:xfrm>
                  <a:off x="4018" y="2703"/>
                  <a:ext cx="5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77" name="Line 176"/>
                <p:cNvSpPr>
                  <a:spLocks noChangeShapeType="1"/>
                </p:cNvSpPr>
                <p:nvPr/>
              </p:nvSpPr>
              <p:spPr bwMode="auto">
                <a:xfrm>
                  <a:off x="4059" y="2639"/>
                  <a:ext cx="1" cy="3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78" name="Line 177"/>
                <p:cNvSpPr>
                  <a:spLocks noChangeShapeType="1"/>
                </p:cNvSpPr>
                <p:nvPr/>
              </p:nvSpPr>
              <p:spPr bwMode="auto">
                <a:xfrm>
                  <a:off x="4063" y="2639"/>
                  <a:ext cx="1" cy="2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79" name="Line 178"/>
                <p:cNvSpPr>
                  <a:spLocks noChangeShapeType="1"/>
                </p:cNvSpPr>
                <p:nvPr/>
              </p:nvSpPr>
              <p:spPr bwMode="auto">
                <a:xfrm>
                  <a:off x="4070" y="2637"/>
                  <a:ext cx="1" cy="2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80" name="Line 179"/>
                <p:cNvSpPr>
                  <a:spLocks noChangeShapeType="1"/>
                </p:cNvSpPr>
                <p:nvPr/>
              </p:nvSpPr>
              <p:spPr bwMode="auto">
                <a:xfrm>
                  <a:off x="4079" y="2647"/>
                  <a:ext cx="1" cy="1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81" name="Line 180"/>
                <p:cNvSpPr>
                  <a:spLocks noChangeShapeType="1"/>
                </p:cNvSpPr>
                <p:nvPr/>
              </p:nvSpPr>
              <p:spPr bwMode="auto">
                <a:xfrm flipH="1">
                  <a:off x="4088" y="2641"/>
                  <a:ext cx="2" cy="2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82" name="Line 181"/>
                <p:cNvSpPr>
                  <a:spLocks noChangeShapeType="1"/>
                </p:cNvSpPr>
                <p:nvPr/>
              </p:nvSpPr>
              <p:spPr bwMode="auto">
                <a:xfrm>
                  <a:off x="4095" y="2655"/>
                  <a:ext cx="1" cy="2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83" name="Line 182"/>
                <p:cNvSpPr>
                  <a:spLocks noChangeShapeType="1"/>
                </p:cNvSpPr>
                <p:nvPr/>
              </p:nvSpPr>
              <p:spPr bwMode="auto">
                <a:xfrm flipH="1">
                  <a:off x="4101" y="2659"/>
                  <a:ext cx="3" cy="2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84" name="Line 183"/>
                <p:cNvSpPr>
                  <a:spLocks noChangeShapeType="1"/>
                </p:cNvSpPr>
                <p:nvPr/>
              </p:nvSpPr>
              <p:spPr bwMode="auto">
                <a:xfrm flipH="1">
                  <a:off x="4106" y="2661"/>
                  <a:ext cx="2" cy="2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85" name="Line 184"/>
                <p:cNvSpPr>
                  <a:spLocks noChangeShapeType="1"/>
                </p:cNvSpPr>
                <p:nvPr/>
              </p:nvSpPr>
              <p:spPr bwMode="auto">
                <a:xfrm>
                  <a:off x="4117" y="2659"/>
                  <a:ext cx="1" cy="3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86" name="Line 185"/>
                <p:cNvSpPr>
                  <a:spLocks noChangeShapeType="1"/>
                </p:cNvSpPr>
                <p:nvPr/>
              </p:nvSpPr>
              <p:spPr bwMode="auto">
                <a:xfrm>
                  <a:off x="4126" y="2675"/>
                  <a:ext cx="1" cy="2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87" name="Line 186"/>
                <p:cNvSpPr>
                  <a:spLocks noChangeShapeType="1"/>
                </p:cNvSpPr>
                <p:nvPr/>
              </p:nvSpPr>
              <p:spPr bwMode="auto">
                <a:xfrm flipH="1">
                  <a:off x="4140" y="2673"/>
                  <a:ext cx="2" cy="3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88" name="Line 187"/>
                <p:cNvSpPr>
                  <a:spLocks noChangeShapeType="1"/>
                </p:cNvSpPr>
                <p:nvPr/>
              </p:nvSpPr>
              <p:spPr bwMode="auto">
                <a:xfrm>
                  <a:off x="4146" y="2681"/>
                  <a:ext cx="1" cy="2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89" name="Line 188"/>
                <p:cNvSpPr>
                  <a:spLocks noChangeShapeType="1"/>
                </p:cNvSpPr>
                <p:nvPr/>
              </p:nvSpPr>
              <p:spPr bwMode="auto">
                <a:xfrm flipH="1">
                  <a:off x="4153" y="2685"/>
                  <a:ext cx="2" cy="2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90" name="Line 189"/>
                <p:cNvSpPr>
                  <a:spLocks noChangeShapeType="1"/>
                </p:cNvSpPr>
                <p:nvPr/>
              </p:nvSpPr>
              <p:spPr bwMode="auto">
                <a:xfrm flipH="1">
                  <a:off x="4162" y="2695"/>
                  <a:ext cx="2" cy="2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91" name="Line 190"/>
                <p:cNvSpPr>
                  <a:spLocks noChangeShapeType="1"/>
                </p:cNvSpPr>
                <p:nvPr/>
              </p:nvSpPr>
              <p:spPr bwMode="auto">
                <a:xfrm>
                  <a:off x="4171" y="2701"/>
                  <a:ext cx="1" cy="2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92" name="Line 191"/>
                <p:cNvSpPr>
                  <a:spLocks noChangeShapeType="1"/>
                </p:cNvSpPr>
                <p:nvPr/>
              </p:nvSpPr>
              <p:spPr bwMode="auto">
                <a:xfrm flipH="1">
                  <a:off x="4178" y="2711"/>
                  <a:ext cx="2" cy="2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93" name="Line 192"/>
                <p:cNvSpPr>
                  <a:spLocks noChangeShapeType="1"/>
                </p:cNvSpPr>
                <p:nvPr/>
              </p:nvSpPr>
              <p:spPr bwMode="auto">
                <a:xfrm flipH="1">
                  <a:off x="4187" y="2717"/>
                  <a:ext cx="2" cy="2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94" name="Line 193"/>
                <p:cNvSpPr>
                  <a:spLocks noChangeShapeType="1"/>
                </p:cNvSpPr>
                <p:nvPr/>
              </p:nvSpPr>
              <p:spPr bwMode="auto">
                <a:xfrm>
                  <a:off x="4196" y="2725"/>
                  <a:ext cx="1" cy="2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95" name="Line 194"/>
                <p:cNvSpPr>
                  <a:spLocks noChangeShapeType="1"/>
                </p:cNvSpPr>
                <p:nvPr/>
              </p:nvSpPr>
              <p:spPr bwMode="auto">
                <a:xfrm>
                  <a:off x="4122" y="2805"/>
                  <a:ext cx="4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96" name="Line 195"/>
                <p:cNvSpPr>
                  <a:spLocks noChangeShapeType="1"/>
                </p:cNvSpPr>
                <p:nvPr/>
              </p:nvSpPr>
              <p:spPr bwMode="auto">
                <a:xfrm>
                  <a:off x="4126" y="2793"/>
                  <a:ext cx="5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97" name="Line 196"/>
                <p:cNvSpPr>
                  <a:spLocks noChangeShapeType="1"/>
                </p:cNvSpPr>
                <p:nvPr/>
              </p:nvSpPr>
              <p:spPr bwMode="auto">
                <a:xfrm>
                  <a:off x="4135" y="2785"/>
                  <a:ext cx="2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98" name="Line 197"/>
                <p:cNvSpPr>
                  <a:spLocks noChangeShapeType="1"/>
                </p:cNvSpPr>
                <p:nvPr/>
              </p:nvSpPr>
              <p:spPr bwMode="auto">
                <a:xfrm>
                  <a:off x="4142" y="2779"/>
                  <a:ext cx="4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399" name="Line 198"/>
                <p:cNvSpPr>
                  <a:spLocks noChangeShapeType="1"/>
                </p:cNvSpPr>
                <p:nvPr/>
              </p:nvSpPr>
              <p:spPr bwMode="auto">
                <a:xfrm>
                  <a:off x="4151" y="2775"/>
                  <a:ext cx="2" cy="1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00" name="Line 199"/>
                <p:cNvSpPr>
                  <a:spLocks noChangeShapeType="1"/>
                </p:cNvSpPr>
                <p:nvPr/>
              </p:nvSpPr>
              <p:spPr bwMode="auto">
                <a:xfrm>
                  <a:off x="4160" y="2775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01" name="Line 200"/>
                <p:cNvSpPr>
                  <a:spLocks noChangeShapeType="1"/>
                </p:cNvSpPr>
                <p:nvPr/>
              </p:nvSpPr>
              <p:spPr bwMode="auto">
                <a:xfrm>
                  <a:off x="4167" y="2775"/>
                  <a:ext cx="2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02" name="Line 201"/>
                <p:cNvSpPr>
                  <a:spLocks noChangeShapeType="1"/>
                </p:cNvSpPr>
                <p:nvPr/>
              </p:nvSpPr>
              <p:spPr bwMode="auto">
                <a:xfrm>
                  <a:off x="4176" y="2775"/>
                  <a:ext cx="1" cy="1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03" name="Line 202"/>
                <p:cNvSpPr>
                  <a:spLocks noChangeShapeType="1"/>
                </p:cNvSpPr>
                <p:nvPr/>
              </p:nvSpPr>
              <p:spPr bwMode="auto">
                <a:xfrm>
                  <a:off x="4185" y="2777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04" name="Line 203"/>
                <p:cNvSpPr>
                  <a:spLocks noChangeShapeType="1"/>
                </p:cNvSpPr>
                <p:nvPr/>
              </p:nvSpPr>
              <p:spPr bwMode="auto">
                <a:xfrm>
                  <a:off x="4191" y="2777"/>
                  <a:ext cx="1" cy="2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05" name="Line 204"/>
                <p:cNvSpPr>
                  <a:spLocks noChangeShapeType="1"/>
                </p:cNvSpPr>
                <p:nvPr/>
              </p:nvSpPr>
              <p:spPr bwMode="auto">
                <a:xfrm flipH="1">
                  <a:off x="4198" y="2779"/>
                  <a:ext cx="2" cy="1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06" name="Line 205"/>
                <p:cNvSpPr>
                  <a:spLocks noChangeShapeType="1"/>
                </p:cNvSpPr>
                <p:nvPr/>
              </p:nvSpPr>
              <p:spPr bwMode="auto">
                <a:xfrm>
                  <a:off x="4207" y="2781"/>
                  <a:ext cx="1" cy="1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07" name="Line 206"/>
                <p:cNvSpPr>
                  <a:spLocks noChangeShapeType="1"/>
                </p:cNvSpPr>
                <p:nvPr/>
              </p:nvSpPr>
              <p:spPr bwMode="auto">
                <a:xfrm flipH="1">
                  <a:off x="4214" y="2781"/>
                  <a:ext cx="2" cy="1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08" name="Line 207"/>
                <p:cNvSpPr>
                  <a:spLocks noChangeShapeType="1"/>
                </p:cNvSpPr>
                <p:nvPr/>
              </p:nvSpPr>
              <p:spPr bwMode="auto">
                <a:xfrm flipH="1">
                  <a:off x="4218" y="2783"/>
                  <a:ext cx="3" cy="2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09" name="Line 208"/>
                <p:cNvSpPr>
                  <a:spLocks noChangeShapeType="1"/>
                </p:cNvSpPr>
                <p:nvPr/>
              </p:nvSpPr>
              <p:spPr bwMode="auto">
                <a:xfrm flipH="1">
                  <a:off x="4230" y="2789"/>
                  <a:ext cx="2" cy="1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10" name="Line 209"/>
                <p:cNvSpPr>
                  <a:spLocks noChangeShapeType="1"/>
                </p:cNvSpPr>
                <p:nvPr/>
              </p:nvSpPr>
              <p:spPr bwMode="auto">
                <a:xfrm flipH="1">
                  <a:off x="4239" y="2795"/>
                  <a:ext cx="2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11" name="Line 210"/>
                <p:cNvSpPr>
                  <a:spLocks noChangeShapeType="1"/>
                </p:cNvSpPr>
                <p:nvPr/>
              </p:nvSpPr>
              <p:spPr bwMode="auto">
                <a:xfrm flipH="1">
                  <a:off x="4243" y="2799"/>
                  <a:ext cx="2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12" name="Line 211"/>
                <p:cNvSpPr>
                  <a:spLocks noChangeShapeType="1"/>
                </p:cNvSpPr>
                <p:nvPr/>
              </p:nvSpPr>
              <p:spPr bwMode="auto">
                <a:xfrm flipH="1">
                  <a:off x="4248" y="2801"/>
                  <a:ext cx="2" cy="1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13" name="Line 212"/>
                <p:cNvSpPr>
                  <a:spLocks noChangeShapeType="1"/>
                </p:cNvSpPr>
                <p:nvPr/>
              </p:nvSpPr>
              <p:spPr bwMode="auto">
                <a:xfrm flipH="1">
                  <a:off x="4254" y="2805"/>
                  <a:ext cx="3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14" name="Line 213"/>
                <p:cNvSpPr>
                  <a:spLocks noChangeShapeType="1"/>
                </p:cNvSpPr>
                <p:nvPr/>
              </p:nvSpPr>
              <p:spPr bwMode="auto">
                <a:xfrm flipH="1">
                  <a:off x="4259" y="2811"/>
                  <a:ext cx="2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15" name="Line 214"/>
                <p:cNvSpPr>
                  <a:spLocks noChangeShapeType="1"/>
                </p:cNvSpPr>
                <p:nvPr/>
              </p:nvSpPr>
              <p:spPr bwMode="auto">
                <a:xfrm flipH="1">
                  <a:off x="4263" y="2815"/>
                  <a:ext cx="3" cy="1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16" name="Line 215"/>
                <p:cNvSpPr>
                  <a:spLocks noChangeShapeType="1"/>
                </p:cNvSpPr>
                <p:nvPr/>
              </p:nvSpPr>
              <p:spPr bwMode="auto">
                <a:xfrm flipH="1">
                  <a:off x="4268" y="2819"/>
                  <a:ext cx="2" cy="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17" name="Line 216"/>
                <p:cNvSpPr>
                  <a:spLocks noChangeShapeType="1"/>
                </p:cNvSpPr>
                <p:nvPr/>
              </p:nvSpPr>
              <p:spPr bwMode="auto">
                <a:xfrm>
                  <a:off x="4396" y="2665"/>
                  <a:ext cx="1" cy="2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18" name="Line 217"/>
                <p:cNvSpPr>
                  <a:spLocks noChangeShapeType="1"/>
                </p:cNvSpPr>
                <p:nvPr/>
              </p:nvSpPr>
              <p:spPr bwMode="auto">
                <a:xfrm>
                  <a:off x="4389" y="2659"/>
                  <a:ext cx="1" cy="2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19" name="Line 218"/>
                <p:cNvSpPr>
                  <a:spLocks noChangeShapeType="1"/>
                </p:cNvSpPr>
                <p:nvPr/>
              </p:nvSpPr>
              <p:spPr bwMode="auto">
                <a:xfrm>
                  <a:off x="4383" y="2651"/>
                  <a:ext cx="1" cy="2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20" name="Line 219"/>
                <p:cNvSpPr>
                  <a:spLocks noChangeShapeType="1"/>
                </p:cNvSpPr>
                <p:nvPr/>
              </p:nvSpPr>
              <p:spPr bwMode="auto">
                <a:xfrm>
                  <a:off x="4376" y="2645"/>
                  <a:ext cx="1" cy="2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21" name="Line 220"/>
                <p:cNvSpPr>
                  <a:spLocks noChangeShapeType="1"/>
                </p:cNvSpPr>
                <p:nvPr/>
              </p:nvSpPr>
              <p:spPr bwMode="auto">
                <a:xfrm flipH="1">
                  <a:off x="4367" y="2637"/>
                  <a:ext cx="2" cy="2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22" name="Line 221"/>
                <p:cNvSpPr>
                  <a:spLocks noChangeShapeType="1"/>
                </p:cNvSpPr>
                <p:nvPr/>
              </p:nvSpPr>
              <p:spPr bwMode="auto">
                <a:xfrm>
                  <a:off x="4293" y="2619"/>
                  <a:ext cx="2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23" name="Line 222"/>
                <p:cNvSpPr>
                  <a:spLocks noChangeShapeType="1"/>
                </p:cNvSpPr>
                <p:nvPr/>
              </p:nvSpPr>
              <p:spPr bwMode="auto">
                <a:xfrm>
                  <a:off x="4308" y="2619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24" name="Line 223"/>
                <p:cNvSpPr>
                  <a:spLocks noChangeShapeType="1"/>
                </p:cNvSpPr>
                <p:nvPr/>
              </p:nvSpPr>
              <p:spPr bwMode="auto">
                <a:xfrm>
                  <a:off x="4286" y="2621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25" name="Line 224"/>
                <p:cNvSpPr>
                  <a:spLocks noChangeShapeType="1"/>
                </p:cNvSpPr>
                <p:nvPr/>
              </p:nvSpPr>
              <p:spPr bwMode="auto">
                <a:xfrm>
                  <a:off x="4279" y="2623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26" name="Line 225"/>
                <p:cNvSpPr>
                  <a:spLocks noChangeShapeType="1"/>
                </p:cNvSpPr>
                <p:nvPr/>
              </p:nvSpPr>
              <p:spPr bwMode="auto">
                <a:xfrm>
                  <a:off x="4272" y="2627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27" name="Line 226"/>
                <p:cNvSpPr>
                  <a:spLocks noChangeShapeType="1"/>
                </p:cNvSpPr>
                <p:nvPr/>
              </p:nvSpPr>
              <p:spPr bwMode="auto">
                <a:xfrm>
                  <a:off x="4263" y="2633"/>
                  <a:ext cx="3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28" name="Line 227"/>
                <p:cNvSpPr>
                  <a:spLocks noChangeShapeType="1"/>
                </p:cNvSpPr>
                <p:nvPr/>
              </p:nvSpPr>
              <p:spPr bwMode="auto">
                <a:xfrm>
                  <a:off x="4259" y="2635"/>
                  <a:ext cx="2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29" name="Line 228"/>
                <p:cNvSpPr>
                  <a:spLocks noChangeShapeType="1"/>
                </p:cNvSpPr>
                <p:nvPr/>
              </p:nvSpPr>
              <p:spPr bwMode="auto">
                <a:xfrm>
                  <a:off x="4241" y="2669"/>
                  <a:ext cx="2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30" name="Line 229"/>
                <p:cNvSpPr>
                  <a:spLocks noChangeShapeType="1"/>
                </p:cNvSpPr>
                <p:nvPr/>
              </p:nvSpPr>
              <p:spPr bwMode="auto">
                <a:xfrm>
                  <a:off x="4243" y="2661"/>
                  <a:ext cx="2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31" name="Line 230"/>
                <p:cNvSpPr>
                  <a:spLocks noChangeShapeType="1"/>
                </p:cNvSpPr>
                <p:nvPr/>
              </p:nvSpPr>
              <p:spPr bwMode="auto">
                <a:xfrm>
                  <a:off x="4245" y="2651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32" name="Line 231"/>
                <p:cNvSpPr>
                  <a:spLocks noChangeShapeType="1"/>
                </p:cNvSpPr>
                <p:nvPr/>
              </p:nvSpPr>
              <p:spPr bwMode="auto">
                <a:xfrm>
                  <a:off x="4248" y="2645"/>
                  <a:ext cx="2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33" name="Line 232"/>
                <p:cNvSpPr>
                  <a:spLocks noChangeShapeType="1"/>
                </p:cNvSpPr>
                <p:nvPr/>
              </p:nvSpPr>
              <p:spPr bwMode="auto">
                <a:xfrm>
                  <a:off x="4254" y="2639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34" name="Line 233"/>
                <p:cNvSpPr>
                  <a:spLocks noChangeShapeType="1"/>
                </p:cNvSpPr>
                <p:nvPr/>
              </p:nvSpPr>
              <p:spPr bwMode="auto">
                <a:xfrm>
                  <a:off x="4315" y="2621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35" name="Line 234"/>
                <p:cNvSpPr>
                  <a:spLocks noChangeShapeType="1"/>
                </p:cNvSpPr>
                <p:nvPr/>
              </p:nvSpPr>
              <p:spPr bwMode="auto">
                <a:xfrm flipH="1">
                  <a:off x="4320" y="2621"/>
                  <a:ext cx="2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36" name="Line 235"/>
                <p:cNvSpPr>
                  <a:spLocks noChangeShapeType="1"/>
                </p:cNvSpPr>
                <p:nvPr/>
              </p:nvSpPr>
              <p:spPr bwMode="auto">
                <a:xfrm>
                  <a:off x="4326" y="2623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37" name="Line 236"/>
                <p:cNvSpPr>
                  <a:spLocks noChangeShapeType="1"/>
                </p:cNvSpPr>
                <p:nvPr/>
              </p:nvSpPr>
              <p:spPr bwMode="auto">
                <a:xfrm>
                  <a:off x="4335" y="2625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38" name="Line 237"/>
                <p:cNvSpPr>
                  <a:spLocks noChangeShapeType="1"/>
                </p:cNvSpPr>
                <p:nvPr/>
              </p:nvSpPr>
              <p:spPr bwMode="auto">
                <a:xfrm>
                  <a:off x="4340" y="2627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39" name="Line 238"/>
                <p:cNvSpPr>
                  <a:spLocks noChangeShapeType="1"/>
                </p:cNvSpPr>
                <p:nvPr/>
              </p:nvSpPr>
              <p:spPr bwMode="auto">
                <a:xfrm flipH="1">
                  <a:off x="4349" y="2631"/>
                  <a:ext cx="2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40" name="Line 239"/>
                <p:cNvSpPr>
                  <a:spLocks noChangeShapeType="1"/>
                </p:cNvSpPr>
                <p:nvPr/>
              </p:nvSpPr>
              <p:spPr bwMode="auto">
                <a:xfrm flipH="1">
                  <a:off x="4353" y="2633"/>
                  <a:ext cx="3" cy="2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41" name="Line 240"/>
                <p:cNvSpPr>
                  <a:spLocks noChangeShapeType="1"/>
                </p:cNvSpPr>
                <p:nvPr/>
              </p:nvSpPr>
              <p:spPr bwMode="auto">
                <a:xfrm flipH="1">
                  <a:off x="4358" y="2635"/>
                  <a:ext cx="2" cy="2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42" name="Line 241"/>
                <p:cNvSpPr>
                  <a:spLocks noChangeShapeType="1"/>
                </p:cNvSpPr>
                <p:nvPr/>
              </p:nvSpPr>
              <p:spPr bwMode="auto">
                <a:xfrm>
                  <a:off x="4552" y="2593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43" name="Line 242"/>
                <p:cNvSpPr>
                  <a:spLocks noChangeShapeType="1"/>
                </p:cNvSpPr>
                <p:nvPr/>
              </p:nvSpPr>
              <p:spPr bwMode="auto">
                <a:xfrm>
                  <a:off x="4545" y="2589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44" name="Line 243"/>
                <p:cNvSpPr>
                  <a:spLocks noChangeShapeType="1"/>
                </p:cNvSpPr>
                <p:nvPr/>
              </p:nvSpPr>
              <p:spPr bwMode="auto">
                <a:xfrm>
                  <a:off x="4538" y="2585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45" name="Line 244"/>
                <p:cNvSpPr>
                  <a:spLocks noChangeShapeType="1"/>
                </p:cNvSpPr>
                <p:nvPr/>
              </p:nvSpPr>
              <p:spPr bwMode="auto">
                <a:xfrm>
                  <a:off x="4500" y="2579"/>
                  <a:ext cx="1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46" name="Line 245"/>
                <p:cNvSpPr>
                  <a:spLocks noChangeShapeType="1"/>
                </p:cNvSpPr>
                <p:nvPr/>
              </p:nvSpPr>
              <p:spPr bwMode="auto">
                <a:xfrm>
                  <a:off x="4488" y="2583"/>
                  <a:ext cx="1" cy="1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47" name="Line 246"/>
                <p:cNvSpPr>
                  <a:spLocks noChangeShapeType="1"/>
                </p:cNvSpPr>
                <p:nvPr/>
              </p:nvSpPr>
              <p:spPr bwMode="auto">
                <a:xfrm>
                  <a:off x="4493" y="2581"/>
                  <a:ext cx="1" cy="1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48" name="Line 247"/>
                <p:cNvSpPr>
                  <a:spLocks noChangeShapeType="1"/>
                </p:cNvSpPr>
                <p:nvPr/>
              </p:nvSpPr>
              <p:spPr bwMode="auto">
                <a:xfrm>
                  <a:off x="4484" y="2591"/>
                  <a:ext cx="1" cy="1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49" name="Line 248"/>
                <p:cNvSpPr>
                  <a:spLocks noChangeShapeType="1"/>
                </p:cNvSpPr>
                <p:nvPr/>
              </p:nvSpPr>
              <p:spPr bwMode="auto">
                <a:xfrm>
                  <a:off x="4479" y="2593"/>
                  <a:ext cx="1" cy="1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50" name="Line 249"/>
                <p:cNvSpPr>
                  <a:spLocks noChangeShapeType="1"/>
                </p:cNvSpPr>
                <p:nvPr/>
              </p:nvSpPr>
              <p:spPr bwMode="auto">
                <a:xfrm>
                  <a:off x="4477" y="2595"/>
                  <a:ext cx="1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51" name="Line 250"/>
                <p:cNvSpPr>
                  <a:spLocks noChangeShapeType="1"/>
                </p:cNvSpPr>
                <p:nvPr/>
              </p:nvSpPr>
              <p:spPr bwMode="auto">
                <a:xfrm>
                  <a:off x="4473" y="2599"/>
                  <a:ext cx="1" cy="1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52" name="Line 251"/>
                <p:cNvSpPr>
                  <a:spLocks noChangeShapeType="1"/>
                </p:cNvSpPr>
                <p:nvPr/>
              </p:nvSpPr>
              <p:spPr bwMode="auto">
                <a:xfrm>
                  <a:off x="4504" y="2579"/>
                  <a:ext cx="1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53" name="Line 252"/>
                <p:cNvSpPr>
                  <a:spLocks noChangeShapeType="1"/>
                </p:cNvSpPr>
                <p:nvPr/>
              </p:nvSpPr>
              <p:spPr bwMode="auto">
                <a:xfrm>
                  <a:off x="4509" y="2579"/>
                  <a:ext cx="1" cy="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54" name="Line 253"/>
                <p:cNvSpPr>
                  <a:spLocks noChangeShapeType="1"/>
                </p:cNvSpPr>
                <p:nvPr/>
              </p:nvSpPr>
              <p:spPr bwMode="auto">
                <a:xfrm>
                  <a:off x="4518" y="2581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55" name="Line 254"/>
                <p:cNvSpPr>
                  <a:spLocks noChangeShapeType="1"/>
                </p:cNvSpPr>
                <p:nvPr/>
              </p:nvSpPr>
              <p:spPr bwMode="auto">
                <a:xfrm>
                  <a:off x="4525" y="2583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56" name="Line 255"/>
                <p:cNvSpPr>
                  <a:spLocks noChangeShapeType="1"/>
                </p:cNvSpPr>
                <p:nvPr/>
              </p:nvSpPr>
              <p:spPr bwMode="auto">
                <a:xfrm>
                  <a:off x="4529" y="2585"/>
                  <a:ext cx="1" cy="1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57" name="Line 256"/>
                <p:cNvSpPr>
                  <a:spLocks noChangeShapeType="1"/>
                </p:cNvSpPr>
                <p:nvPr/>
              </p:nvSpPr>
              <p:spPr bwMode="auto">
                <a:xfrm>
                  <a:off x="4561" y="2597"/>
                  <a:ext cx="1" cy="2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58" name="Line 257"/>
                <p:cNvSpPr>
                  <a:spLocks noChangeShapeType="1"/>
                </p:cNvSpPr>
                <p:nvPr/>
              </p:nvSpPr>
              <p:spPr bwMode="auto">
                <a:xfrm>
                  <a:off x="4567" y="2599"/>
                  <a:ext cx="1" cy="2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59" name="Line 258"/>
                <p:cNvSpPr>
                  <a:spLocks noChangeShapeType="1"/>
                </p:cNvSpPr>
                <p:nvPr/>
              </p:nvSpPr>
              <p:spPr bwMode="auto">
                <a:xfrm>
                  <a:off x="4572" y="2603"/>
                  <a:ext cx="1" cy="2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60" name="Line 259"/>
                <p:cNvSpPr>
                  <a:spLocks noChangeShapeType="1"/>
                </p:cNvSpPr>
                <p:nvPr/>
              </p:nvSpPr>
              <p:spPr bwMode="auto">
                <a:xfrm>
                  <a:off x="4576" y="2605"/>
                  <a:ext cx="1" cy="2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61" name="Line 260"/>
                <p:cNvSpPr>
                  <a:spLocks noChangeShapeType="1"/>
                </p:cNvSpPr>
                <p:nvPr/>
              </p:nvSpPr>
              <p:spPr bwMode="auto">
                <a:xfrm>
                  <a:off x="4588" y="2607"/>
                  <a:ext cx="1" cy="2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62" name="Line 261"/>
                <p:cNvSpPr>
                  <a:spLocks noChangeShapeType="1"/>
                </p:cNvSpPr>
                <p:nvPr/>
              </p:nvSpPr>
              <p:spPr bwMode="auto">
                <a:xfrm>
                  <a:off x="4590" y="2695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63" name="Line 262"/>
                <p:cNvSpPr>
                  <a:spLocks noChangeShapeType="1"/>
                </p:cNvSpPr>
                <p:nvPr/>
              </p:nvSpPr>
              <p:spPr bwMode="auto">
                <a:xfrm>
                  <a:off x="4583" y="2701"/>
                  <a:ext cx="1" cy="1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64" name="Line 263"/>
                <p:cNvSpPr>
                  <a:spLocks noChangeShapeType="1"/>
                </p:cNvSpPr>
                <p:nvPr/>
              </p:nvSpPr>
              <p:spPr bwMode="auto">
                <a:xfrm>
                  <a:off x="4592" y="2689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65" name="Line 264"/>
                <p:cNvSpPr>
                  <a:spLocks noChangeShapeType="1"/>
                </p:cNvSpPr>
                <p:nvPr/>
              </p:nvSpPr>
              <p:spPr bwMode="auto">
                <a:xfrm>
                  <a:off x="4597" y="2683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66" name="Line 265"/>
                <p:cNvSpPr>
                  <a:spLocks noChangeShapeType="1"/>
                </p:cNvSpPr>
                <p:nvPr/>
              </p:nvSpPr>
              <p:spPr bwMode="auto">
                <a:xfrm>
                  <a:off x="4601" y="2679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67" name="Line 266"/>
                <p:cNvSpPr>
                  <a:spLocks noChangeShapeType="1"/>
                </p:cNvSpPr>
                <p:nvPr/>
              </p:nvSpPr>
              <p:spPr bwMode="auto">
                <a:xfrm>
                  <a:off x="4612" y="2659"/>
                  <a:ext cx="1" cy="1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68" name="Line 267"/>
                <p:cNvSpPr>
                  <a:spLocks noChangeShapeType="1"/>
                </p:cNvSpPr>
                <p:nvPr/>
              </p:nvSpPr>
              <p:spPr bwMode="auto">
                <a:xfrm>
                  <a:off x="4617" y="2653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69" name="Line 268"/>
                <p:cNvSpPr>
                  <a:spLocks noChangeShapeType="1"/>
                </p:cNvSpPr>
                <p:nvPr/>
              </p:nvSpPr>
              <p:spPr bwMode="auto">
                <a:xfrm>
                  <a:off x="4621" y="2649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70" name="Line 269"/>
                <p:cNvSpPr>
                  <a:spLocks noChangeShapeType="1"/>
                </p:cNvSpPr>
                <p:nvPr/>
              </p:nvSpPr>
              <p:spPr bwMode="auto">
                <a:xfrm>
                  <a:off x="4626" y="2647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71" name="Line 270"/>
                <p:cNvSpPr>
                  <a:spLocks noChangeShapeType="1"/>
                </p:cNvSpPr>
                <p:nvPr/>
              </p:nvSpPr>
              <p:spPr bwMode="auto">
                <a:xfrm>
                  <a:off x="4633" y="2645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72" name="Line 271"/>
                <p:cNvSpPr>
                  <a:spLocks noChangeShapeType="1"/>
                </p:cNvSpPr>
                <p:nvPr/>
              </p:nvSpPr>
              <p:spPr bwMode="auto">
                <a:xfrm>
                  <a:off x="4637" y="2643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73" name="Line 272"/>
                <p:cNvSpPr>
                  <a:spLocks noChangeShapeType="1"/>
                </p:cNvSpPr>
                <p:nvPr/>
              </p:nvSpPr>
              <p:spPr bwMode="auto">
                <a:xfrm>
                  <a:off x="4669" y="2645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74" name="Line 273"/>
                <p:cNvSpPr>
                  <a:spLocks noChangeShapeType="1"/>
                </p:cNvSpPr>
                <p:nvPr/>
              </p:nvSpPr>
              <p:spPr bwMode="auto">
                <a:xfrm>
                  <a:off x="4675" y="2645"/>
                  <a:ext cx="1" cy="1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75" name="Line 274"/>
                <p:cNvSpPr>
                  <a:spLocks noChangeShapeType="1"/>
                </p:cNvSpPr>
                <p:nvPr/>
              </p:nvSpPr>
              <p:spPr bwMode="auto">
                <a:xfrm>
                  <a:off x="4646" y="2647"/>
                  <a:ext cx="1" cy="1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76" name="Line 275"/>
                <p:cNvSpPr>
                  <a:spLocks noChangeShapeType="1"/>
                </p:cNvSpPr>
                <p:nvPr/>
              </p:nvSpPr>
              <p:spPr bwMode="auto">
                <a:xfrm>
                  <a:off x="4651" y="2647"/>
                  <a:ext cx="1" cy="1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77" name="Line 276"/>
                <p:cNvSpPr>
                  <a:spLocks noChangeShapeType="1"/>
                </p:cNvSpPr>
                <p:nvPr/>
              </p:nvSpPr>
              <p:spPr bwMode="auto">
                <a:xfrm>
                  <a:off x="4657" y="2645"/>
                  <a:ext cx="1" cy="2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78" name="Line 277"/>
                <p:cNvSpPr>
                  <a:spLocks noChangeShapeType="1"/>
                </p:cNvSpPr>
                <p:nvPr/>
              </p:nvSpPr>
              <p:spPr bwMode="auto">
                <a:xfrm>
                  <a:off x="4664" y="2645"/>
                  <a:ext cx="1" cy="2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79" name="Line 278"/>
                <p:cNvSpPr>
                  <a:spLocks noChangeShapeType="1"/>
                </p:cNvSpPr>
                <p:nvPr/>
              </p:nvSpPr>
              <p:spPr bwMode="auto">
                <a:xfrm>
                  <a:off x="4680" y="2647"/>
                  <a:ext cx="1" cy="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80" name="Line 279"/>
                <p:cNvSpPr>
                  <a:spLocks noChangeShapeType="1"/>
                </p:cNvSpPr>
                <p:nvPr/>
              </p:nvSpPr>
              <p:spPr bwMode="auto">
                <a:xfrm>
                  <a:off x="4601" y="2615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81" name="Line 280"/>
                <p:cNvSpPr>
                  <a:spLocks noChangeShapeType="1"/>
                </p:cNvSpPr>
                <p:nvPr/>
              </p:nvSpPr>
              <p:spPr bwMode="auto">
                <a:xfrm>
                  <a:off x="4263" y="2589"/>
                  <a:ext cx="1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82" name="Line 281"/>
                <p:cNvSpPr>
                  <a:spLocks noChangeShapeType="1"/>
                </p:cNvSpPr>
                <p:nvPr/>
              </p:nvSpPr>
              <p:spPr bwMode="auto">
                <a:xfrm>
                  <a:off x="4272" y="2587"/>
                  <a:ext cx="1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83" name="Line 282"/>
                <p:cNvSpPr>
                  <a:spLocks noChangeShapeType="1"/>
                </p:cNvSpPr>
                <p:nvPr/>
              </p:nvSpPr>
              <p:spPr bwMode="auto">
                <a:xfrm>
                  <a:off x="4277" y="2589"/>
                  <a:ext cx="1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84" name="Line 283"/>
                <p:cNvSpPr>
                  <a:spLocks noChangeShapeType="1"/>
                </p:cNvSpPr>
                <p:nvPr/>
              </p:nvSpPr>
              <p:spPr bwMode="auto">
                <a:xfrm>
                  <a:off x="4281" y="2589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85" name="Line 284"/>
                <p:cNvSpPr>
                  <a:spLocks noChangeShapeType="1"/>
                </p:cNvSpPr>
                <p:nvPr/>
              </p:nvSpPr>
              <p:spPr bwMode="auto">
                <a:xfrm>
                  <a:off x="4288" y="2591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86" name="Line 285"/>
                <p:cNvSpPr>
                  <a:spLocks noChangeShapeType="1"/>
                </p:cNvSpPr>
                <p:nvPr/>
              </p:nvSpPr>
              <p:spPr bwMode="auto">
                <a:xfrm>
                  <a:off x="4293" y="2593"/>
                  <a:ext cx="1" cy="14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87" name="Line 286"/>
                <p:cNvSpPr>
                  <a:spLocks noChangeShapeType="1"/>
                </p:cNvSpPr>
                <p:nvPr/>
              </p:nvSpPr>
              <p:spPr bwMode="auto">
                <a:xfrm>
                  <a:off x="4297" y="2595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88" name="Line 287"/>
                <p:cNvSpPr>
                  <a:spLocks noChangeShapeType="1"/>
                </p:cNvSpPr>
                <p:nvPr/>
              </p:nvSpPr>
              <p:spPr bwMode="auto">
                <a:xfrm>
                  <a:off x="4302" y="2597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89" name="Line 288"/>
                <p:cNvSpPr>
                  <a:spLocks noChangeShapeType="1"/>
                </p:cNvSpPr>
                <p:nvPr/>
              </p:nvSpPr>
              <p:spPr bwMode="auto">
                <a:xfrm>
                  <a:off x="4306" y="2599"/>
                  <a:ext cx="1" cy="1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90" name="Line 289"/>
                <p:cNvSpPr>
                  <a:spLocks noChangeShapeType="1"/>
                </p:cNvSpPr>
                <p:nvPr/>
              </p:nvSpPr>
              <p:spPr bwMode="auto">
                <a:xfrm>
                  <a:off x="4261" y="2591"/>
                  <a:ext cx="1" cy="1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91" name="Line 290"/>
                <p:cNvSpPr>
                  <a:spLocks noChangeShapeType="1"/>
                </p:cNvSpPr>
                <p:nvPr/>
              </p:nvSpPr>
              <p:spPr bwMode="auto">
                <a:xfrm>
                  <a:off x="4257" y="2595"/>
                  <a:ext cx="1" cy="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92" name="Line 291"/>
                <p:cNvSpPr>
                  <a:spLocks noChangeShapeType="1"/>
                </p:cNvSpPr>
                <p:nvPr/>
              </p:nvSpPr>
              <p:spPr bwMode="auto">
                <a:xfrm>
                  <a:off x="4254" y="2597"/>
                  <a:ext cx="1" cy="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93" name="Line 292"/>
                <p:cNvSpPr>
                  <a:spLocks noChangeShapeType="1"/>
                </p:cNvSpPr>
                <p:nvPr/>
              </p:nvSpPr>
              <p:spPr bwMode="auto">
                <a:xfrm>
                  <a:off x="4250" y="2599"/>
                  <a:ext cx="1" cy="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94" name="Line 293"/>
                <p:cNvSpPr>
                  <a:spLocks noChangeShapeType="1"/>
                </p:cNvSpPr>
                <p:nvPr/>
              </p:nvSpPr>
              <p:spPr bwMode="auto">
                <a:xfrm>
                  <a:off x="4245" y="2603"/>
                  <a:ext cx="1" cy="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95" name="Freeform 294"/>
                <p:cNvSpPr>
                  <a:spLocks/>
                </p:cNvSpPr>
                <p:nvPr/>
              </p:nvSpPr>
              <p:spPr bwMode="auto">
                <a:xfrm>
                  <a:off x="3469" y="2359"/>
                  <a:ext cx="515" cy="212"/>
                </a:xfrm>
                <a:custGeom>
                  <a:avLst/>
                  <a:gdLst>
                    <a:gd name="T0" fmla="*/ 41 w 515"/>
                    <a:gd name="T1" fmla="*/ 98 h 212"/>
                    <a:gd name="T2" fmla="*/ 45 w 515"/>
                    <a:gd name="T3" fmla="*/ 110 h 212"/>
                    <a:gd name="T4" fmla="*/ 50 w 515"/>
                    <a:gd name="T5" fmla="*/ 126 h 212"/>
                    <a:gd name="T6" fmla="*/ 63 w 515"/>
                    <a:gd name="T7" fmla="*/ 124 h 212"/>
                    <a:gd name="T8" fmla="*/ 74 w 515"/>
                    <a:gd name="T9" fmla="*/ 116 h 212"/>
                    <a:gd name="T10" fmla="*/ 83 w 515"/>
                    <a:gd name="T11" fmla="*/ 116 h 212"/>
                    <a:gd name="T12" fmla="*/ 99 w 515"/>
                    <a:gd name="T13" fmla="*/ 122 h 212"/>
                    <a:gd name="T14" fmla="*/ 106 w 515"/>
                    <a:gd name="T15" fmla="*/ 106 h 212"/>
                    <a:gd name="T16" fmla="*/ 108 w 515"/>
                    <a:gd name="T17" fmla="*/ 86 h 212"/>
                    <a:gd name="T18" fmla="*/ 101 w 515"/>
                    <a:gd name="T19" fmla="*/ 68 h 212"/>
                    <a:gd name="T20" fmla="*/ 99 w 515"/>
                    <a:gd name="T21" fmla="*/ 58 h 212"/>
                    <a:gd name="T22" fmla="*/ 108 w 515"/>
                    <a:gd name="T23" fmla="*/ 58 h 212"/>
                    <a:gd name="T24" fmla="*/ 124 w 515"/>
                    <a:gd name="T25" fmla="*/ 74 h 212"/>
                    <a:gd name="T26" fmla="*/ 126 w 515"/>
                    <a:gd name="T27" fmla="*/ 96 h 212"/>
                    <a:gd name="T28" fmla="*/ 122 w 515"/>
                    <a:gd name="T29" fmla="*/ 116 h 212"/>
                    <a:gd name="T30" fmla="*/ 113 w 515"/>
                    <a:gd name="T31" fmla="*/ 148 h 212"/>
                    <a:gd name="T32" fmla="*/ 122 w 515"/>
                    <a:gd name="T33" fmla="*/ 166 h 212"/>
                    <a:gd name="T34" fmla="*/ 135 w 515"/>
                    <a:gd name="T35" fmla="*/ 174 h 212"/>
                    <a:gd name="T36" fmla="*/ 162 w 515"/>
                    <a:gd name="T37" fmla="*/ 180 h 212"/>
                    <a:gd name="T38" fmla="*/ 178 w 515"/>
                    <a:gd name="T39" fmla="*/ 188 h 212"/>
                    <a:gd name="T40" fmla="*/ 180 w 515"/>
                    <a:gd name="T41" fmla="*/ 196 h 212"/>
                    <a:gd name="T42" fmla="*/ 196 w 515"/>
                    <a:gd name="T43" fmla="*/ 204 h 212"/>
                    <a:gd name="T44" fmla="*/ 218 w 515"/>
                    <a:gd name="T45" fmla="*/ 204 h 212"/>
                    <a:gd name="T46" fmla="*/ 234 w 515"/>
                    <a:gd name="T47" fmla="*/ 192 h 212"/>
                    <a:gd name="T48" fmla="*/ 257 w 515"/>
                    <a:gd name="T49" fmla="*/ 178 h 212"/>
                    <a:gd name="T50" fmla="*/ 272 w 515"/>
                    <a:gd name="T51" fmla="*/ 180 h 212"/>
                    <a:gd name="T52" fmla="*/ 306 w 515"/>
                    <a:gd name="T53" fmla="*/ 202 h 212"/>
                    <a:gd name="T54" fmla="*/ 342 w 515"/>
                    <a:gd name="T55" fmla="*/ 210 h 212"/>
                    <a:gd name="T56" fmla="*/ 369 w 515"/>
                    <a:gd name="T57" fmla="*/ 212 h 212"/>
                    <a:gd name="T58" fmla="*/ 387 w 515"/>
                    <a:gd name="T59" fmla="*/ 200 h 212"/>
                    <a:gd name="T60" fmla="*/ 394 w 515"/>
                    <a:gd name="T61" fmla="*/ 184 h 212"/>
                    <a:gd name="T62" fmla="*/ 392 w 515"/>
                    <a:gd name="T63" fmla="*/ 156 h 212"/>
                    <a:gd name="T64" fmla="*/ 398 w 515"/>
                    <a:gd name="T65" fmla="*/ 142 h 212"/>
                    <a:gd name="T66" fmla="*/ 416 w 515"/>
                    <a:gd name="T67" fmla="*/ 142 h 212"/>
                    <a:gd name="T68" fmla="*/ 464 w 515"/>
                    <a:gd name="T69" fmla="*/ 146 h 212"/>
                    <a:gd name="T70" fmla="*/ 506 w 515"/>
                    <a:gd name="T71" fmla="*/ 134 h 212"/>
                    <a:gd name="T72" fmla="*/ 513 w 515"/>
                    <a:gd name="T73" fmla="*/ 128 h 212"/>
                    <a:gd name="T74" fmla="*/ 515 w 515"/>
                    <a:gd name="T75" fmla="*/ 100 h 212"/>
                    <a:gd name="T76" fmla="*/ 502 w 515"/>
                    <a:gd name="T77" fmla="*/ 88 h 212"/>
                    <a:gd name="T78" fmla="*/ 488 w 515"/>
                    <a:gd name="T79" fmla="*/ 82 h 212"/>
                    <a:gd name="T80" fmla="*/ 486 w 515"/>
                    <a:gd name="T81" fmla="*/ 74 h 212"/>
                    <a:gd name="T82" fmla="*/ 491 w 515"/>
                    <a:gd name="T83" fmla="*/ 64 h 212"/>
                    <a:gd name="T84" fmla="*/ 500 w 515"/>
                    <a:gd name="T85" fmla="*/ 52 h 212"/>
                    <a:gd name="T86" fmla="*/ 248 w 515"/>
                    <a:gd name="T87" fmla="*/ 12 h 212"/>
                    <a:gd name="T88" fmla="*/ 86 w 515"/>
                    <a:gd name="T89" fmla="*/ 42 h 212"/>
                    <a:gd name="T90" fmla="*/ 0 w 515"/>
                    <a:gd name="T91" fmla="*/ 58 h 212"/>
                    <a:gd name="T92" fmla="*/ 27 w 515"/>
                    <a:gd name="T93" fmla="*/ 80 h 21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515"/>
                    <a:gd name="T142" fmla="*/ 0 h 212"/>
                    <a:gd name="T143" fmla="*/ 515 w 515"/>
                    <a:gd name="T144" fmla="*/ 212 h 21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515" h="212">
                      <a:moveTo>
                        <a:pt x="27" y="80"/>
                      </a:moveTo>
                      <a:lnTo>
                        <a:pt x="27" y="80"/>
                      </a:lnTo>
                      <a:lnTo>
                        <a:pt x="41" y="98"/>
                      </a:lnTo>
                      <a:lnTo>
                        <a:pt x="43" y="104"/>
                      </a:lnTo>
                      <a:lnTo>
                        <a:pt x="45" y="110"/>
                      </a:lnTo>
                      <a:lnTo>
                        <a:pt x="45" y="116"/>
                      </a:lnTo>
                      <a:lnTo>
                        <a:pt x="45" y="122"/>
                      </a:lnTo>
                      <a:lnTo>
                        <a:pt x="50" y="126"/>
                      </a:lnTo>
                      <a:lnTo>
                        <a:pt x="54" y="126"/>
                      </a:lnTo>
                      <a:lnTo>
                        <a:pt x="63" y="124"/>
                      </a:lnTo>
                      <a:lnTo>
                        <a:pt x="68" y="120"/>
                      </a:lnTo>
                      <a:lnTo>
                        <a:pt x="74" y="116"/>
                      </a:lnTo>
                      <a:lnTo>
                        <a:pt x="79" y="114"/>
                      </a:lnTo>
                      <a:lnTo>
                        <a:pt x="83" y="116"/>
                      </a:lnTo>
                      <a:lnTo>
                        <a:pt x="92" y="122"/>
                      </a:lnTo>
                      <a:lnTo>
                        <a:pt x="95" y="124"/>
                      </a:lnTo>
                      <a:lnTo>
                        <a:pt x="99" y="122"/>
                      </a:lnTo>
                      <a:lnTo>
                        <a:pt x="101" y="118"/>
                      </a:lnTo>
                      <a:lnTo>
                        <a:pt x="106" y="106"/>
                      </a:lnTo>
                      <a:lnTo>
                        <a:pt x="108" y="96"/>
                      </a:lnTo>
                      <a:lnTo>
                        <a:pt x="108" y="90"/>
                      </a:lnTo>
                      <a:lnTo>
                        <a:pt x="108" y="86"/>
                      </a:lnTo>
                      <a:lnTo>
                        <a:pt x="101" y="76"/>
                      </a:lnTo>
                      <a:lnTo>
                        <a:pt x="101" y="68"/>
                      </a:lnTo>
                      <a:lnTo>
                        <a:pt x="99" y="60"/>
                      </a:lnTo>
                      <a:lnTo>
                        <a:pt x="99" y="58"/>
                      </a:lnTo>
                      <a:lnTo>
                        <a:pt x="104" y="56"/>
                      </a:lnTo>
                      <a:lnTo>
                        <a:pt x="108" y="58"/>
                      </a:lnTo>
                      <a:lnTo>
                        <a:pt x="115" y="62"/>
                      </a:lnTo>
                      <a:lnTo>
                        <a:pt x="119" y="66"/>
                      </a:lnTo>
                      <a:lnTo>
                        <a:pt x="124" y="74"/>
                      </a:lnTo>
                      <a:lnTo>
                        <a:pt x="126" y="84"/>
                      </a:lnTo>
                      <a:lnTo>
                        <a:pt x="126" y="96"/>
                      </a:lnTo>
                      <a:lnTo>
                        <a:pt x="126" y="106"/>
                      </a:lnTo>
                      <a:lnTo>
                        <a:pt x="122" y="116"/>
                      </a:lnTo>
                      <a:lnTo>
                        <a:pt x="117" y="128"/>
                      </a:lnTo>
                      <a:lnTo>
                        <a:pt x="115" y="138"/>
                      </a:lnTo>
                      <a:lnTo>
                        <a:pt x="113" y="148"/>
                      </a:lnTo>
                      <a:lnTo>
                        <a:pt x="115" y="156"/>
                      </a:lnTo>
                      <a:lnTo>
                        <a:pt x="122" y="166"/>
                      </a:lnTo>
                      <a:lnTo>
                        <a:pt x="128" y="170"/>
                      </a:lnTo>
                      <a:lnTo>
                        <a:pt x="135" y="174"/>
                      </a:lnTo>
                      <a:lnTo>
                        <a:pt x="142" y="176"/>
                      </a:lnTo>
                      <a:lnTo>
                        <a:pt x="146" y="178"/>
                      </a:lnTo>
                      <a:lnTo>
                        <a:pt x="162" y="180"/>
                      </a:lnTo>
                      <a:lnTo>
                        <a:pt x="176" y="186"/>
                      </a:lnTo>
                      <a:lnTo>
                        <a:pt x="178" y="188"/>
                      </a:lnTo>
                      <a:lnTo>
                        <a:pt x="180" y="192"/>
                      </a:lnTo>
                      <a:lnTo>
                        <a:pt x="180" y="196"/>
                      </a:lnTo>
                      <a:lnTo>
                        <a:pt x="185" y="200"/>
                      </a:lnTo>
                      <a:lnTo>
                        <a:pt x="189" y="204"/>
                      </a:lnTo>
                      <a:lnTo>
                        <a:pt x="196" y="204"/>
                      </a:lnTo>
                      <a:lnTo>
                        <a:pt x="212" y="204"/>
                      </a:lnTo>
                      <a:lnTo>
                        <a:pt x="218" y="204"/>
                      </a:lnTo>
                      <a:lnTo>
                        <a:pt x="223" y="202"/>
                      </a:lnTo>
                      <a:lnTo>
                        <a:pt x="234" y="192"/>
                      </a:lnTo>
                      <a:lnTo>
                        <a:pt x="245" y="184"/>
                      </a:lnTo>
                      <a:lnTo>
                        <a:pt x="257" y="178"/>
                      </a:lnTo>
                      <a:lnTo>
                        <a:pt x="263" y="176"/>
                      </a:lnTo>
                      <a:lnTo>
                        <a:pt x="272" y="180"/>
                      </a:lnTo>
                      <a:lnTo>
                        <a:pt x="284" y="188"/>
                      </a:lnTo>
                      <a:lnTo>
                        <a:pt x="295" y="196"/>
                      </a:lnTo>
                      <a:lnTo>
                        <a:pt x="306" y="202"/>
                      </a:lnTo>
                      <a:lnTo>
                        <a:pt x="315" y="206"/>
                      </a:lnTo>
                      <a:lnTo>
                        <a:pt x="342" y="210"/>
                      </a:lnTo>
                      <a:lnTo>
                        <a:pt x="358" y="212"/>
                      </a:lnTo>
                      <a:lnTo>
                        <a:pt x="369" y="212"/>
                      </a:lnTo>
                      <a:lnTo>
                        <a:pt x="374" y="210"/>
                      </a:lnTo>
                      <a:lnTo>
                        <a:pt x="380" y="206"/>
                      </a:lnTo>
                      <a:lnTo>
                        <a:pt x="387" y="200"/>
                      </a:lnTo>
                      <a:lnTo>
                        <a:pt x="392" y="194"/>
                      </a:lnTo>
                      <a:lnTo>
                        <a:pt x="394" y="184"/>
                      </a:lnTo>
                      <a:lnTo>
                        <a:pt x="394" y="172"/>
                      </a:lnTo>
                      <a:lnTo>
                        <a:pt x="392" y="156"/>
                      </a:lnTo>
                      <a:lnTo>
                        <a:pt x="392" y="150"/>
                      </a:lnTo>
                      <a:lnTo>
                        <a:pt x="394" y="144"/>
                      </a:lnTo>
                      <a:lnTo>
                        <a:pt x="398" y="142"/>
                      </a:lnTo>
                      <a:lnTo>
                        <a:pt x="401" y="142"/>
                      </a:lnTo>
                      <a:lnTo>
                        <a:pt x="416" y="142"/>
                      </a:lnTo>
                      <a:lnTo>
                        <a:pt x="437" y="144"/>
                      </a:lnTo>
                      <a:lnTo>
                        <a:pt x="464" y="146"/>
                      </a:lnTo>
                      <a:lnTo>
                        <a:pt x="493" y="140"/>
                      </a:lnTo>
                      <a:lnTo>
                        <a:pt x="506" y="134"/>
                      </a:lnTo>
                      <a:lnTo>
                        <a:pt x="509" y="130"/>
                      </a:lnTo>
                      <a:lnTo>
                        <a:pt x="513" y="128"/>
                      </a:lnTo>
                      <a:lnTo>
                        <a:pt x="515" y="114"/>
                      </a:lnTo>
                      <a:lnTo>
                        <a:pt x="515" y="100"/>
                      </a:lnTo>
                      <a:lnTo>
                        <a:pt x="511" y="96"/>
                      </a:lnTo>
                      <a:lnTo>
                        <a:pt x="506" y="92"/>
                      </a:lnTo>
                      <a:lnTo>
                        <a:pt x="502" y="88"/>
                      </a:lnTo>
                      <a:lnTo>
                        <a:pt x="493" y="84"/>
                      </a:lnTo>
                      <a:lnTo>
                        <a:pt x="488" y="82"/>
                      </a:lnTo>
                      <a:lnTo>
                        <a:pt x="486" y="78"/>
                      </a:lnTo>
                      <a:lnTo>
                        <a:pt x="486" y="74"/>
                      </a:lnTo>
                      <a:lnTo>
                        <a:pt x="488" y="70"/>
                      </a:lnTo>
                      <a:lnTo>
                        <a:pt x="491" y="64"/>
                      </a:lnTo>
                      <a:lnTo>
                        <a:pt x="502" y="54"/>
                      </a:lnTo>
                      <a:lnTo>
                        <a:pt x="500" y="52"/>
                      </a:lnTo>
                      <a:lnTo>
                        <a:pt x="342" y="0"/>
                      </a:lnTo>
                      <a:lnTo>
                        <a:pt x="295" y="6"/>
                      </a:lnTo>
                      <a:lnTo>
                        <a:pt x="248" y="12"/>
                      </a:lnTo>
                      <a:lnTo>
                        <a:pt x="194" y="20"/>
                      </a:lnTo>
                      <a:lnTo>
                        <a:pt x="146" y="32"/>
                      </a:lnTo>
                      <a:lnTo>
                        <a:pt x="86" y="42"/>
                      </a:lnTo>
                      <a:lnTo>
                        <a:pt x="56" y="48"/>
                      </a:lnTo>
                      <a:lnTo>
                        <a:pt x="0" y="58"/>
                      </a:lnTo>
                      <a:lnTo>
                        <a:pt x="16" y="70"/>
                      </a:lnTo>
                      <a:lnTo>
                        <a:pt x="27" y="80"/>
                      </a:lnTo>
                      <a:close/>
                    </a:path>
                  </a:pathLst>
                </a:custGeom>
                <a:solidFill>
                  <a:srgbClr val="AD6029"/>
                </a:solidFill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96" name="Freeform 295"/>
                <p:cNvSpPr>
                  <a:spLocks/>
                </p:cNvSpPr>
                <p:nvPr/>
              </p:nvSpPr>
              <p:spPr bwMode="auto">
                <a:xfrm>
                  <a:off x="3768" y="2365"/>
                  <a:ext cx="176" cy="140"/>
                </a:xfrm>
                <a:custGeom>
                  <a:avLst/>
                  <a:gdLst>
                    <a:gd name="T0" fmla="*/ 95 w 176"/>
                    <a:gd name="T1" fmla="*/ 140 h 140"/>
                    <a:gd name="T2" fmla="*/ 95 w 176"/>
                    <a:gd name="T3" fmla="*/ 140 h 140"/>
                    <a:gd name="T4" fmla="*/ 93 w 176"/>
                    <a:gd name="T5" fmla="*/ 134 h 140"/>
                    <a:gd name="T6" fmla="*/ 95 w 176"/>
                    <a:gd name="T7" fmla="*/ 130 h 140"/>
                    <a:gd name="T8" fmla="*/ 102 w 176"/>
                    <a:gd name="T9" fmla="*/ 126 h 140"/>
                    <a:gd name="T10" fmla="*/ 102 w 176"/>
                    <a:gd name="T11" fmla="*/ 126 h 140"/>
                    <a:gd name="T12" fmla="*/ 111 w 176"/>
                    <a:gd name="T13" fmla="*/ 122 h 140"/>
                    <a:gd name="T14" fmla="*/ 120 w 176"/>
                    <a:gd name="T15" fmla="*/ 120 h 140"/>
                    <a:gd name="T16" fmla="*/ 140 w 176"/>
                    <a:gd name="T17" fmla="*/ 118 h 140"/>
                    <a:gd name="T18" fmla="*/ 140 w 176"/>
                    <a:gd name="T19" fmla="*/ 118 h 140"/>
                    <a:gd name="T20" fmla="*/ 160 w 176"/>
                    <a:gd name="T21" fmla="*/ 118 h 140"/>
                    <a:gd name="T22" fmla="*/ 167 w 176"/>
                    <a:gd name="T23" fmla="*/ 116 h 140"/>
                    <a:gd name="T24" fmla="*/ 171 w 176"/>
                    <a:gd name="T25" fmla="*/ 112 h 140"/>
                    <a:gd name="T26" fmla="*/ 171 w 176"/>
                    <a:gd name="T27" fmla="*/ 112 h 140"/>
                    <a:gd name="T28" fmla="*/ 174 w 176"/>
                    <a:gd name="T29" fmla="*/ 106 h 140"/>
                    <a:gd name="T30" fmla="*/ 176 w 176"/>
                    <a:gd name="T31" fmla="*/ 102 h 140"/>
                    <a:gd name="T32" fmla="*/ 176 w 176"/>
                    <a:gd name="T33" fmla="*/ 96 h 140"/>
                    <a:gd name="T34" fmla="*/ 174 w 176"/>
                    <a:gd name="T35" fmla="*/ 92 h 140"/>
                    <a:gd name="T36" fmla="*/ 174 w 176"/>
                    <a:gd name="T37" fmla="*/ 92 h 140"/>
                    <a:gd name="T38" fmla="*/ 158 w 176"/>
                    <a:gd name="T39" fmla="*/ 76 h 140"/>
                    <a:gd name="T40" fmla="*/ 158 w 176"/>
                    <a:gd name="T41" fmla="*/ 76 h 140"/>
                    <a:gd name="T42" fmla="*/ 153 w 176"/>
                    <a:gd name="T43" fmla="*/ 70 h 140"/>
                    <a:gd name="T44" fmla="*/ 149 w 176"/>
                    <a:gd name="T45" fmla="*/ 66 h 140"/>
                    <a:gd name="T46" fmla="*/ 142 w 176"/>
                    <a:gd name="T47" fmla="*/ 64 h 140"/>
                    <a:gd name="T48" fmla="*/ 142 w 176"/>
                    <a:gd name="T49" fmla="*/ 64 h 140"/>
                    <a:gd name="T50" fmla="*/ 113 w 176"/>
                    <a:gd name="T51" fmla="*/ 54 h 140"/>
                    <a:gd name="T52" fmla="*/ 113 w 176"/>
                    <a:gd name="T53" fmla="*/ 54 h 140"/>
                    <a:gd name="T54" fmla="*/ 106 w 176"/>
                    <a:gd name="T55" fmla="*/ 50 h 140"/>
                    <a:gd name="T56" fmla="*/ 102 w 176"/>
                    <a:gd name="T57" fmla="*/ 44 h 140"/>
                    <a:gd name="T58" fmla="*/ 102 w 176"/>
                    <a:gd name="T59" fmla="*/ 44 h 140"/>
                    <a:gd name="T60" fmla="*/ 99 w 176"/>
                    <a:gd name="T61" fmla="*/ 36 h 140"/>
                    <a:gd name="T62" fmla="*/ 97 w 176"/>
                    <a:gd name="T63" fmla="*/ 32 h 140"/>
                    <a:gd name="T64" fmla="*/ 95 w 176"/>
                    <a:gd name="T65" fmla="*/ 28 h 140"/>
                    <a:gd name="T66" fmla="*/ 95 w 176"/>
                    <a:gd name="T67" fmla="*/ 28 h 140"/>
                    <a:gd name="T68" fmla="*/ 84 w 176"/>
                    <a:gd name="T69" fmla="*/ 22 h 140"/>
                    <a:gd name="T70" fmla="*/ 77 w 176"/>
                    <a:gd name="T71" fmla="*/ 20 h 140"/>
                    <a:gd name="T72" fmla="*/ 70 w 176"/>
                    <a:gd name="T73" fmla="*/ 18 h 140"/>
                    <a:gd name="T74" fmla="*/ 70 w 176"/>
                    <a:gd name="T75" fmla="*/ 18 h 140"/>
                    <a:gd name="T76" fmla="*/ 43 w 176"/>
                    <a:gd name="T77" fmla="*/ 16 h 140"/>
                    <a:gd name="T78" fmla="*/ 43 w 176"/>
                    <a:gd name="T79" fmla="*/ 16 h 140"/>
                    <a:gd name="T80" fmla="*/ 30 w 176"/>
                    <a:gd name="T81" fmla="*/ 14 h 140"/>
                    <a:gd name="T82" fmla="*/ 25 w 176"/>
                    <a:gd name="T83" fmla="*/ 12 h 140"/>
                    <a:gd name="T84" fmla="*/ 25 w 176"/>
                    <a:gd name="T85" fmla="*/ 12 h 140"/>
                    <a:gd name="T86" fmla="*/ 12 w 176"/>
                    <a:gd name="T87" fmla="*/ 8 h 140"/>
                    <a:gd name="T88" fmla="*/ 3 w 176"/>
                    <a:gd name="T89" fmla="*/ 4 h 140"/>
                    <a:gd name="T90" fmla="*/ 0 w 176"/>
                    <a:gd name="T91" fmla="*/ 2 h 140"/>
                    <a:gd name="T92" fmla="*/ 0 w 176"/>
                    <a:gd name="T93" fmla="*/ 0 h 140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176"/>
                    <a:gd name="T142" fmla="*/ 0 h 140"/>
                    <a:gd name="T143" fmla="*/ 176 w 176"/>
                    <a:gd name="T144" fmla="*/ 140 h 140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176" h="140">
                      <a:moveTo>
                        <a:pt x="95" y="140"/>
                      </a:moveTo>
                      <a:lnTo>
                        <a:pt x="95" y="140"/>
                      </a:lnTo>
                      <a:lnTo>
                        <a:pt x="93" y="134"/>
                      </a:lnTo>
                      <a:lnTo>
                        <a:pt x="95" y="130"/>
                      </a:lnTo>
                      <a:lnTo>
                        <a:pt x="102" y="126"/>
                      </a:lnTo>
                      <a:lnTo>
                        <a:pt x="111" y="122"/>
                      </a:lnTo>
                      <a:lnTo>
                        <a:pt x="120" y="120"/>
                      </a:lnTo>
                      <a:lnTo>
                        <a:pt x="140" y="118"/>
                      </a:lnTo>
                      <a:lnTo>
                        <a:pt x="160" y="118"/>
                      </a:lnTo>
                      <a:lnTo>
                        <a:pt x="167" y="116"/>
                      </a:lnTo>
                      <a:lnTo>
                        <a:pt x="171" y="112"/>
                      </a:lnTo>
                      <a:lnTo>
                        <a:pt x="174" y="106"/>
                      </a:lnTo>
                      <a:lnTo>
                        <a:pt x="176" y="102"/>
                      </a:lnTo>
                      <a:lnTo>
                        <a:pt x="176" y="96"/>
                      </a:lnTo>
                      <a:lnTo>
                        <a:pt x="174" y="92"/>
                      </a:lnTo>
                      <a:lnTo>
                        <a:pt x="158" y="76"/>
                      </a:lnTo>
                      <a:lnTo>
                        <a:pt x="153" y="70"/>
                      </a:lnTo>
                      <a:lnTo>
                        <a:pt x="149" y="66"/>
                      </a:lnTo>
                      <a:lnTo>
                        <a:pt x="142" y="64"/>
                      </a:lnTo>
                      <a:lnTo>
                        <a:pt x="113" y="54"/>
                      </a:lnTo>
                      <a:lnTo>
                        <a:pt x="106" y="50"/>
                      </a:lnTo>
                      <a:lnTo>
                        <a:pt x="102" y="44"/>
                      </a:lnTo>
                      <a:lnTo>
                        <a:pt x="99" y="36"/>
                      </a:lnTo>
                      <a:lnTo>
                        <a:pt x="97" y="32"/>
                      </a:lnTo>
                      <a:lnTo>
                        <a:pt x="95" y="28"/>
                      </a:lnTo>
                      <a:lnTo>
                        <a:pt x="84" y="22"/>
                      </a:lnTo>
                      <a:lnTo>
                        <a:pt x="77" y="20"/>
                      </a:lnTo>
                      <a:lnTo>
                        <a:pt x="70" y="18"/>
                      </a:lnTo>
                      <a:lnTo>
                        <a:pt x="43" y="16"/>
                      </a:lnTo>
                      <a:lnTo>
                        <a:pt x="30" y="14"/>
                      </a:lnTo>
                      <a:lnTo>
                        <a:pt x="25" y="12"/>
                      </a:lnTo>
                      <a:lnTo>
                        <a:pt x="12" y="8"/>
                      </a:lnTo>
                      <a:lnTo>
                        <a:pt x="3" y="4"/>
                      </a:ln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97" name="Freeform 296"/>
                <p:cNvSpPr>
                  <a:spLocks/>
                </p:cNvSpPr>
                <p:nvPr/>
              </p:nvSpPr>
              <p:spPr bwMode="auto">
                <a:xfrm>
                  <a:off x="3645" y="2383"/>
                  <a:ext cx="40" cy="108"/>
                </a:xfrm>
                <a:custGeom>
                  <a:avLst/>
                  <a:gdLst>
                    <a:gd name="T0" fmla="*/ 0 w 40"/>
                    <a:gd name="T1" fmla="*/ 0 h 108"/>
                    <a:gd name="T2" fmla="*/ 0 w 40"/>
                    <a:gd name="T3" fmla="*/ 0 h 108"/>
                    <a:gd name="T4" fmla="*/ 11 w 40"/>
                    <a:gd name="T5" fmla="*/ 4 h 108"/>
                    <a:gd name="T6" fmla="*/ 18 w 40"/>
                    <a:gd name="T7" fmla="*/ 6 h 108"/>
                    <a:gd name="T8" fmla="*/ 22 w 40"/>
                    <a:gd name="T9" fmla="*/ 10 h 108"/>
                    <a:gd name="T10" fmla="*/ 22 w 40"/>
                    <a:gd name="T11" fmla="*/ 10 h 108"/>
                    <a:gd name="T12" fmla="*/ 31 w 40"/>
                    <a:gd name="T13" fmla="*/ 26 h 108"/>
                    <a:gd name="T14" fmla="*/ 40 w 40"/>
                    <a:gd name="T15" fmla="*/ 50 h 108"/>
                    <a:gd name="T16" fmla="*/ 40 w 40"/>
                    <a:gd name="T17" fmla="*/ 50 h 108"/>
                    <a:gd name="T18" fmla="*/ 40 w 40"/>
                    <a:gd name="T19" fmla="*/ 58 h 108"/>
                    <a:gd name="T20" fmla="*/ 38 w 40"/>
                    <a:gd name="T21" fmla="*/ 68 h 108"/>
                    <a:gd name="T22" fmla="*/ 38 w 40"/>
                    <a:gd name="T23" fmla="*/ 68 h 108"/>
                    <a:gd name="T24" fmla="*/ 27 w 40"/>
                    <a:gd name="T25" fmla="*/ 78 h 108"/>
                    <a:gd name="T26" fmla="*/ 22 w 40"/>
                    <a:gd name="T27" fmla="*/ 84 h 108"/>
                    <a:gd name="T28" fmla="*/ 22 w 40"/>
                    <a:gd name="T29" fmla="*/ 84 h 108"/>
                    <a:gd name="T30" fmla="*/ 22 w 40"/>
                    <a:gd name="T31" fmla="*/ 94 h 108"/>
                    <a:gd name="T32" fmla="*/ 22 w 40"/>
                    <a:gd name="T33" fmla="*/ 102 h 108"/>
                    <a:gd name="T34" fmla="*/ 20 w 40"/>
                    <a:gd name="T35" fmla="*/ 108 h 10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40"/>
                    <a:gd name="T55" fmla="*/ 0 h 108"/>
                    <a:gd name="T56" fmla="*/ 40 w 40"/>
                    <a:gd name="T57" fmla="*/ 108 h 10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40" h="10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4"/>
                      </a:lnTo>
                      <a:lnTo>
                        <a:pt x="18" y="6"/>
                      </a:lnTo>
                      <a:lnTo>
                        <a:pt x="22" y="10"/>
                      </a:lnTo>
                      <a:lnTo>
                        <a:pt x="31" y="26"/>
                      </a:lnTo>
                      <a:lnTo>
                        <a:pt x="40" y="50"/>
                      </a:lnTo>
                      <a:lnTo>
                        <a:pt x="40" y="58"/>
                      </a:lnTo>
                      <a:lnTo>
                        <a:pt x="38" y="68"/>
                      </a:lnTo>
                      <a:lnTo>
                        <a:pt x="27" y="78"/>
                      </a:lnTo>
                      <a:lnTo>
                        <a:pt x="22" y="84"/>
                      </a:lnTo>
                      <a:lnTo>
                        <a:pt x="22" y="94"/>
                      </a:lnTo>
                      <a:lnTo>
                        <a:pt x="22" y="102"/>
                      </a:lnTo>
                      <a:lnTo>
                        <a:pt x="20" y="108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98" name="Freeform 297"/>
                <p:cNvSpPr>
                  <a:spLocks/>
                </p:cNvSpPr>
                <p:nvPr/>
              </p:nvSpPr>
              <p:spPr bwMode="auto">
                <a:xfrm>
                  <a:off x="3631" y="2499"/>
                  <a:ext cx="23" cy="16"/>
                </a:xfrm>
                <a:custGeom>
                  <a:avLst/>
                  <a:gdLst>
                    <a:gd name="T0" fmla="*/ 23 w 23"/>
                    <a:gd name="T1" fmla="*/ 0 h 16"/>
                    <a:gd name="T2" fmla="*/ 23 w 23"/>
                    <a:gd name="T3" fmla="*/ 0 h 16"/>
                    <a:gd name="T4" fmla="*/ 14 w 23"/>
                    <a:gd name="T5" fmla="*/ 4 h 16"/>
                    <a:gd name="T6" fmla="*/ 14 w 23"/>
                    <a:gd name="T7" fmla="*/ 4 h 16"/>
                    <a:gd name="T8" fmla="*/ 5 w 23"/>
                    <a:gd name="T9" fmla="*/ 10 h 16"/>
                    <a:gd name="T10" fmla="*/ 0 w 23"/>
                    <a:gd name="T11" fmla="*/ 16 h 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3"/>
                    <a:gd name="T19" fmla="*/ 0 h 16"/>
                    <a:gd name="T20" fmla="*/ 23 w 23"/>
                    <a:gd name="T21" fmla="*/ 16 h 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3" h="16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4" y="4"/>
                      </a:lnTo>
                      <a:lnTo>
                        <a:pt x="5" y="1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499" name="Freeform 298"/>
                <p:cNvSpPr>
                  <a:spLocks/>
                </p:cNvSpPr>
                <p:nvPr/>
              </p:nvSpPr>
              <p:spPr bwMode="auto">
                <a:xfrm>
                  <a:off x="3516" y="2417"/>
                  <a:ext cx="9" cy="40"/>
                </a:xfrm>
                <a:custGeom>
                  <a:avLst/>
                  <a:gdLst>
                    <a:gd name="T0" fmla="*/ 0 w 9"/>
                    <a:gd name="T1" fmla="*/ 0 h 40"/>
                    <a:gd name="T2" fmla="*/ 0 w 9"/>
                    <a:gd name="T3" fmla="*/ 0 h 40"/>
                    <a:gd name="T4" fmla="*/ 5 w 9"/>
                    <a:gd name="T5" fmla="*/ 2 h 40"/>
                    <a:gd name="T6" fmla="*/ 7 w 9"/>
                    <a:gd name="T7" fmla="*/ 6 h 40"/>
                    <a:gd name="T8" fmla="*/ 7 w 9"/>
                    <a:gd name="T9" fmla="*/ 12 h 40"/>
                    <a:gd name="T10" fmla="*/ 7 w 9"/>
                    <a:gd name="T11" fmla="*/ 12 h 40"/>
                    <a:gd name="T12" fmla="*/ 9 w 9"/>
                    <a:gd name="T13" fmla="*/ 24 h 40"/>
                    <a:gd name="T14" fmla="*/ 7 w 9"/>
                    <a:gd name="T15" fmla="*/ 40 h 4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9"/>
                    <a:gd name="T25" fmla="*/ 0 h 40"/>
                    <a:gd name="T26" fmla="*/ 9 w 9"/>
                    <a:gd name="T27" fmla="*/ 40 h 4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9" h="4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2"/>
                      </a:lnTo>
                      <a:lnTo>
                        <a:pt x="7" y="6"/>
                      </a:lnTo>
                      <a:lnTo>
                        <a:pt x="7" y="12"/>
                      </a:lnTo>
                      <a:lnTo>
                        <a:pt x="9" y="24"/>
                      </a:lnTo>
                      <a:lnTo>
                        <a:pt x="7" y="4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00" name="Freeform 299"/>
                <p:cNvSpPr>
                  <a:spLocks/>
                </p:cNvSpPr>
                <p:nvPr/>
              </p:nvSpPr>
              <p:spPr bwMode="auto">
                <a:xfrm>
                  <a:off x="3525" y="2445"/>
                  <a:ext cx="25" cy="16"/>
                </a:xfrm>
                <a:custGeom>
                  <a:avLst/>
                  <a:gdLst>
                    <a:gd name="T0" fmla="*/ 0 w 25"/>
                    <a:gd name="T1" fmla="*/ 0 h 16"/>
                    <a:gd name="T2" fmla="*/ 0 w 25"/>
                    <a:gd name="T3" fmla="*/ 0 h 16"/>
                    <a:gd name="T4" fmla="*/ 7 w 25"/>
                    <a:gd name="T5" fmla="*/ 0 h 16"/>
                    <a:gd name="T6" fmla="*/ 12 w 25"/>
                    <a:gd name="T7" fmla="*/ 2 h 16"/>
                    <a:gd name="T8" fmla="*/ 16 w 25"/>
                    <a:gd name="T9" fmla="*/ 2 h 16"/>
                    <a:gd name="T10" fmla="*/ 16 w 25"/>
                    <a:gd name="T11" fmla="*/ 2 h 16"/>
                    <a:gd name="T12" fmla="*/ 25 w 25"/>
                    <a:gd name="T13" fmla="*/ 16 h 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5"/>
                    <a:gd name="T22" fmla="*/ 0 h 16"/>
                    <a:gd name="T23" fmla="*/ 25 w 25"/>
                    <a:gd name="T24" fmla="*/ 16 h 1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5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7" y="0"/>
                      </a:lnTo>
                      <a:lnTo>
                        <a:pt x="12" y="2"/>
                      </a:lnTo>
                      <a:lnTo>
                        <a:pt x="16" y="2"/>
                      </a:lnTo>
                      <a:lnTo>
                        <a:pt x="25" y="16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01" name="Freeform 300"/>
                <p:cNvSpPr>
                  <a:spLocks/>
                </p:cNvSpPr>
                <p:nvPr/>
              </p:nvSpPr>
              <p:spPr bwMode="auto">
                <a:xfrm>
                  <a:off x="3564" y="2405"/>
                  <a:ext cx="15" cy="14"/>
                </a:xfrm>
                <a:custGeom>
                  <a:avLst/>
                  <a:gdLst>
                    <a:gd name="T0" fmla="*/ 15 w 15"/>
                    <a:gd name="T1" fmla="*/ 14 h 14"/>
                    <a:gd name="T2" fmla="*/ 15 w 15"/>
                    <a:gd name="T3" fmla="*/ 14 h 14"/>
                    <a:gd name="T4" fmla="*/ 11 w 15"/>
                    <a:gd name="T5" fmla="*/ 12 h 14"/>
                    <a:gd name="T6" fmla="*/ 2 w 15"/>
                    <a:gd name="T7" fmla="*/ 6 h 14"/>
                    <a:gd name="T8" fmla="*/ 0 w 15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14"/>
                    <a:gd name="T17" fmla="*/ 15 w 15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14">
                      <a:moveTo>
                        <a:pt x="15" y="14"/>
                      </a:moveTo>
                      <a:lnTo>
                        <a:pt x="15" y="14"/>
                      </a:lnTo>
                      <a:lnTo>
                        <a:pt x="11" y="12"/>
                      </a:lnTo>
                      <a:lnTo>
                        <a:pt x="2" y="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02" name="Freeform 301"/>
                <p:cNvSpPr>
                  <a:spLocks/>
                </p:cNvSpPr>
                <p:nvPr/>
              </p:nvSpPr>
              <p:spPr bwMode="auto">
                <a:xfrm>
                  <a:off x="3782" y="2503"/>
                  <a:ext cx="34" cy="42"/>
                </a:xfrm>
                <a:custGeom>
                  <a:avLst/>
                  <a:gdLst>
                    <a:gd name="T0" fmla="*/ 0 w 34"/>
                    <a:gd name="T1" fmla="*/ 0 h 42"/>
                    <a:gd name="T2" fmla="*/ 0 w 34"/>
                    <a:gd name="T3" fmla="*/ 0 h 42"/>
                    <a:gd name="T4" fmla="*/ 7 w 34"/>
                    <a:gd name="T5" fmla="*/ 4 h 42"/>
                    <a:gd name="T6" fmla="*/ 13 w 34"/>
                    <a:gd name="T7" fmla="*/ 14 h 42"/>
                    <a:gd name="T8" fmla="*/ 13 w 34"/>
                    <a:gd name="T9" fmla="*/ 14 h 42"/>
                    <a:gd name="T10" fmla="*/ 25 w 34"/>
                    <a:gd name="T11" fmla="*/ 28 h 42"/>
                    <a:gd name="T12" fmla="*/ 34 w 34"/>
                    <a:gd name="T13" fmla="*/ 42 h 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4"/>
                    <a:gd name="T22" fmla="*/ 0 h 42"/>
                    <a:gd name="T23" fmla="*/ 34 w 34"/>
                    <a:gd name="T24" fmla="*/ 42 h 4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4" h="4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7" y="4"/>
                      </a:lnTo>
                      <a:lnTo>
                        <a:pt x="13" y="14"/>
                      </a:lnTo>
                      <a:lnTo>
                        <a:pt x="25" y="28"/>
                      </a:lnTo>
                      <a:lnTo>
                        <a:pt x="34" y="42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03" name="Freeform 302"/>
                <p:cNvSpPr>
                  <a:spLocks/>
                </p:cNvSpPr>
                <p:nvPr/>
              </p:nvSpPr>
              <p:spPr bwMode="auto">
                <a:xfrm>
                  <a:off x="3775" y="2519"/>
                  <a:ext cx="25" cy="30"/>
                </a:xfrm>
                <a:custGeom>
                  <a:avLst/>
                  <a:gdLst>
                    <a:gd name="T0" fmla="*/ 0 w 25"/>
                    <a:gd name="T1" fmla="*/ 0 h 30"/>
                    <a:gd name="T2" fmla="*/ 0 w 25"/>
                    <a:gd name="T3" fmla="*/ 0 h 30"/>
                    <a:gd name="T4" fmla="*/ 7 w 25"/>
                    <a:gd name="T5" fmla="*/ 6 h 30"/>
                    <a:gd name="T6" fmla="*/ 16 w 25"/>
                    <a:gd name="T7" fmla="*/ 16 h 30"/>
                    <a:gd name="T8" fmla="*/ 16 w 25"/>
                    <a:gd name="T9" fmla="*/ 16 h 30"/>
                    <a:gd name="T10" fmla="*/ 25 w 25"/>
                    <a:gd name="T11" fmla="*/ 30 h 3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5"/>
                    <a:gd name="T19" fmla="*/ 0 h 30"/>
                    <a:gd name="T20" fmla="*/ 25 w 25"/>
                    <a:gd name="T21" fmla="*/ 30 h 3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5" h="3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7" y="6"/>
                      </a:lnTo>
                      <a:lnTo>
                        <a:pt x="16" y="16"/>
                      </a:lnTo>
                      <a:lnTo>
                        <a:pt x="25" y="3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04" name="Freeform 303"/>
                <p:cNvSpPr>
                  <a:spLocks/>
                </p:cNvSpPr>
                <p:nvPr/>
              </p:nvSpPr>
              <p:spPr bwMode="auto">
                <a:xfrm>
                  <a:off x="3829" y="2459"/>
                  <a:ext cx="47" cy="20"/>
                </a:xfrm>
                <a:custGeom>
                  <a:avLst/>
                  <a:gdLst>
                    <a:gd name="T0" fmla="*/ 0 w 47"/>
                    <a:gd name="T1" fmla="*/ 0 h 20"/>
                    <a:gd name="T2" fmla="*/ 0 w 47"/>
                    <a:gd name="T3" fmla="*/ 0 h 20"/>
                    <a:gd name="T4" fmla="*/ 5 w 47"/>
                    <a:gd name="T5" fmla="*/ 2 h 20"/>
                    <a:gd name="T6" fmla="*/ 16 w 47"/>
                    <a:gd name="T7" fmla="*/ 6 h 20"/>
                    <a:gd name="T8" fmla="*/ 16 w 47"/>
                    <a:gd name="T9" fmla="*/ 6 h 20"/>
                    <a:gd name="T10" fmla="*/ 29 w 47"/>
                    <a:gd name="T11" fmla="*/ 12 h 20"/>
                    <a:gd name="T12" fmla="*/ 36 w 47"/>
                    <a:gd name="T13" fmla="*/ 16 h 20"/>
                    <a:gd name="T14" fmla="*/ 36 w 47"/>
                    <a:gd name="T15" fmla="*/ 16 h 20"/>
                    <a:gd name="T16" fmla="*/ 47 w 47"/>
                    <a:gd name="T17" fmla="*/ 20 h 2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7"/>
                    <a:gd name="T28" fmla="*/ 0 h 20"/>
                    <a:gd name="T29" fmla="*/ 47 w 47"/>
                    <a:gd name="T30" fmla="*/ 20 h 2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7" h="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2"/>
                      </a:lnTo>
                      <a:lnTo>
                        <a:pt x="16" y="6"/>
                      </a:lnTo>
                      <a:lnTo>
                        <a:pt x="29" y="12"/>
                      </a:lnTo>
                      <a:lnTo>
                        <a:pt x="36" y="16"/>
                      </a:lnTo>
                      <a:lnTo>
                        <a:pt x="47" y="2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05" name="Freeform 304"/>
                <p:cNvSpPr>
                  <a:spLocks/>
                </p:cNvSpPr>
                <p:nvPr/>
              </p:nvSpPr>
              <p:spPr bwMode="auto">
                <a:xfrm>
                  <a:off x="3843" y="2425"/>
                  <a:ext cx="40" cy="6"/>
                </a:xfrm>
                <a:custGeom>
                  <a:avLst/>
                  <a:gdLst>
                    <a:gd name="T0" fmla="*/ 0 w 40"/>
                    <a:gd name="T1" fmla="*/ 2 h 6"/>
                    <a:gd name="T2" fmla="*/ 0 w 40"/>
                    <a:gd name="T3" fmla="*/ 2 h 6"/>
                    <a:gd name="T4" fmla="*/ 2 w 40"/>
                    <a:gd name="T5" fmla="*/ 0 h 6"/>
                    <a:gd name="T6" fmla="*/ 15 w 40"/>
                    <a:gd name="T7" fmla="*/ 2 h 6"/>
                    <a:gd name="T8" fmla="*/ 15 w 40"/>
                    <a:gd name="T9" fmla="*/ 2 h 6"/>
                    <a:gd name="T10" fmla="*/ 29 w 40"/>
                    <a:gd name="T11" fmla="*/ 2 h 6"/>
                    <a:gd name="T12" fmla="*/ 33 w 40"/>
                    <a:gd name="T13" fmla="*/ 4 h 6"/>
                    <a:gd name="T14" fmla="*/ 40 w 40"/>
                    <a:gd name="T15" fmla="*/ 6 h 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0"/>
                    <a:gd name="T25" fmla="*/ 0 h 6"/>
                    <a:gd name="T26" fmla="*/ 40 w 40"/>
                    <a:gd name="T27" fmla="*/ 6 h 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0" h="6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15" y="2"/>
                      </a:lnTo>
                      <a:lnTo>
                        <a:pt x="29" y="2"/>
                      </a:lnTo>
                      <a:lnTo>
                        <a:pt x="33" y="4"/>
                      </a:lnTo>
                      <a:lnTo>
                        <a:pt x="40" y="6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06" name="Freeform 305"/>
                <p:cNvSpPr>
                  <a:spLocks/>
                </p:cNvSpPr>
                <p:nvPr/>
              </p:nvSpPr>
              <p:spPr bwMode="auto">
                <a:xfrm>
                  <a:off x="3881" y="2451"/>
                  <a:ext cx="43" cy="8"/>
                </a:xfrm>
                <a:custGeom>
                  <a:avLst/>
                  <a:gdLst>
                    <a:gd name="T0" fmla="*/ 0 w 43"/>
                    <a:gd name="T1" fmla="*/ 0 h 8"/>
                    <a:gd name="T2" fmla="*/ 0 w 43"/>
                    <a:gd name="T3" fmla="*/ 0 h 8"/>
                    <a:gd name="T4" fmla="*/ 18 w 43"/>
                    <a:gd name="T5" fmla="*/ 4 h 8"/>
                    <a:gd name="T6" fmla="*/ 18 w 43"/>
                    <a:gd name="T7" fmla="*/ 4 h 8"/>
                    <a:gd name="T8" fmla="*/ 43 w 43"/>
                    <a:gd name="T9" fmla="*/ 8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"/>
                    <a:gd name="T16" fmla="*/ 0 h 8"/>
                    <a:gd name="T17" fmla="*/ 43 w 43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8" y="4"/>
                      </a:lnTo>
                      <a:lnTo>
                        <a:pt x="43" y="8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07" name="Freeform 306"/>
                <p:cNvSpPr>
                  <a:spLocks/>
                </p:cNvSpPr>
                <p:nvPr/>
              </p:nvSpPr>
              <p:spPr bwMode="auto">
                <a:xfrm>
                  <a:off x="3663" y="2379"/>
                  <a:ext cx="193" cy="64"/>
                </a:xfrm>
                <a:custGeom>
                  <a:avLst/>
                  <a:gdLst>
                    <a:gd name="T0" fmla="*/ 0 w 193"/>
                    <a:gd name="T1" fmla="*/ 0 h 64"/>
                    <a:gd name="T2" fmla="*/ 0 w 193"/>
                    <a:gd name="T3" fmla="*/ 0 h 64"/>
                    <a:gd name="T4" fmla="*/ 9 w 193"/>
                    <a:gd name="T5" fmla="*/ 8 h 64"/>
                    <a:gd name="T6" fmla="*/ 9 w 193"/>
                    <a:gd name="T7" fmla="*/ 8 h 64"/>
                    <a:gd name="T8" fmla="*/ 20 w 193"/>
                    <a:gd name="T9" fmla="*/ 16 h 64"/>
                    <a:gd name="T10" fmla="*/ 31 w 193"/>
                    <a:gd name="T11" fmla="*/ 22 h 64"/>
                    <a:gd name="T12" fmla="*/ 31 w 193"/>
                    <a:gd name="T13" fmla="*/ 22 h 64"/>
                    <a:gd name="T14" fmla="*/ 58 w 193"/>
                    <a:gd name="T15" fmla="*/ 28 h 64"/>
                    <a:gd name="T16" fmla="*/ 58 w 193"/>
                    <a:gd name="T17" fmla="*/ 28 h 64"/>
                    <a:gd name="T18" fmla="*/ 83 w 193"/>
                    <a:gd name="T19" fmla="*/ 38 h 64"/>
                    <a:gd name="T20" fmla="*/ 83 w 193"/>
                    <a:gd name="T21" fmla="*/ 38 h 64"/>
                    <a:gd name="T22" fmla="*/ 108 w 193"/>
                    <a:gd name="T23" fmla="*/ 46 h 64"/>
                    <a:gd name="T24" fmla="*/ 108 w 193"/>
                    <a:gd name="T25" fmla="*/ 46 h 64"/>
                    <a:gd name="T26" fmla="*/ 137 w 193"/>
                    <a:gd name="T27" fmla="*/ 56 h 64"/>
                    <a:gd name="T28" fmla="*/ 137 w 193"/>
                    <a:gd name="T29" fmla="*/ 56 h 64"/>
                    <a:gd name="T30" fmla="*/ 150 w 193"/>
                    <a:gd name="T31" fmla="*/ 62 h 64"/>
                    <a:gd name="T32" fmla="*/ 150 w 193"/>
                    <a:gd name="T33" fmla="*/ 62 h 64"/>
                    <a:gd name="T34" fmla="*/ 193 w 193"/>
                    <a:gd name="T35" fmla="*/ 64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93"/>
                    <a:gd name="T55" fmla="*/ 0 h 64"/>
                    <a:gd name="T56" fmla="*/ 193 w 193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93" h="6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9" y="8"/>
                      </a:lnTo>
                      <a:lnTo>
                        <a:pt x="20" y="16"/>
                      </a:lnTo>
                      <a:lnTo>
                        <a:pt x="31" y="22"/>
                      </a:lnTo>
                      <a:lnTo>
                        <a:pt x="58" y="28"/>
                      </a:lnTo>
                      <a:lnTo>
                        <a:pt x="83" y="38"/>
                      </a:lnTo>
                      <a:lnTo>
                        <a:pt x="108" y="46"/>
                      </a:lnTo>
                      <a:lnTo>
                        <a:pt x="137" y="56"/>
                      </a:lnTo>
                      <a:lnTo>
                        <a:pt x="150" y="62"/>
                      </a:lnTo>
                      <a:lnTo>
                        <a:pt x="193" y="64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08" name="Freeform 307"/>
                <p:cNvSpPr>
                  <a:spLocks/>
                </p:cNvSpPr>
                <p:nvPr/>
              </p:nvSpPr>
              <p:spPr bwMode="auto">
                <a:xfrm>
                  <a:off x="3681" y="2393"/>
                  <a:ext cx="81" cy="108"/>
                </a:xfrm>
                <a:custGeom>
                  <a:avLst/>
                  <a:gdLst>
                    <a:gd name="T0" fmla="*/ 0 w 81"/>
                    <a:gd name="T1" fmla="*/ 0 h 108"/>
                    <a:gd name="T2" fmla="*/ 0 w 81"/>
                    <a:gd name="T3" fmla="*/ 0 h 108"/>
                    <a:gd name="T4" fmla="*/ 4 w 81"/>
                    <a:gd name="T5" fmla="*/ 4 h 108"/>
                    <a:gd name="T6" fmla="*/ 11 w 81"/>
                    <a:gd name="T7" fmla="*/ 12 h 108"/>
                    <a:gd name="T8" fmla="*/ 11 w 81"/>
                    <a:gd name="T9" fmla="*/ 12 h 108"/>
                    <a:gd name="T10" fmla="*/ 42 w 81"/>
                    <a:gd name="T11" fmla="*/ 26 h 108"/>
                    <a:gd name="T12" fmla="*/ 42 w 81"/>
                    <a:gd name="T13" fmla="*/ 26 h 108"/>
                    <a:gd name="T14" fmla="*/ 51 w 81"/>
                    <a:gd name="T15" fmla="*/ 38 h 108"/>
                    <a:gd name="T16" fmla="*/ 65 w 81"/>
                    <a:gd name="T17" fmla="*/ 54 h 108"/>
                    <a:gd name="T18" fmla="*/ 65 w 81"/>
                    <a:gd name="T19" fmla="*/ 54 h 108"/>
                    <a:gd name="T20" fmla="*/ 69 w 81"/>
                    <a:gd name="T21" fmla="*/ 66 h 108"/>
                    <a:gd name="T22" fmla="*/ 72 w 81"/>
                    <a:gd name="T23" fmla="*/ 74 h 108"/>
                    <a:gd name="T24" fmla="*/ 74 w 81"/>
                    <a:gd name="T25" fmla="*/ 92 h 108"/>
                    <a:gd name="T26" fmla="*/ 81 w 81"/>
                    <a:gd name="T27" fmla="*/ 108 h 10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81"/>
                    <a:gd name="T43" fmla="*/ 0 h 108"/>
                    <a:gd name="T44" fmla="*/ 81 w 81"/>
                    <a:gd name="T45" fmla="*/ 108 h 10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81" h="10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11" y="12"/>
                      </a:lnTo>
                      <a:lnTo>
                        <a:pt x="42" y="26"/>
                      </a:lnTo>
                      <a:lnTo>
                        <a:pt x="51" y="38"/>
                      </a:lnTo>
                      <a:lnTo>
                        <a:pt x="65" y="54"/>
                      </a:lnTo>
                      <a:lnTo>
                        <a:pt x="69" y="66"/>
                      </a:lnTo>
                      <a:lnTo>
                        <a:pt x="72" y="74"/>
                      </a:lnTo>
                      <a:lnTo>
                        <a:pt x="74" y="92"/>
                      </a:lnTo>
                      <a:lnTo>
                        <a:pt x="81" y="108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09" name="Freeform 308"/>
                <p:cNvSpPr>
                  <a:spLocks/>
                </p:cNvSpPr>
                <p:nvPr/>
              </p:nvSpPr>
              <p:spPr bwMode="auto">
                <a:xfrm>
                  <a:off x="3746" y="2501"/>
                  <a:ext cx="9" cy="28"/>
                </a:xfrm>
                <a:custGeom>
                  <a:avLst/>
                  <a:gdLst>
                    <a:gd name="T0" fmla="*/ 7 w 9"/>
                    <a:gd name="T1" fmla="*/ 0 h 28"/>
                    <a:gd name="T2" fmla="*/ 7 w 9"/>
                    <a:gd name="T3" fmla="*/ 0 h 28"/>
                    <a:gd name="T4" fmla="*/ 4 w 9"/>
                    <a:gd name="T5" fmla="*/ 4 h 28"/>
                    <a:gd name="T6" fmla="*/ 2 w 9"/>
                    <a:gd name="T7" fmla="*/ 14 h 28"/>
                    <a:gd name="T8" fmla="*/ 2 w 9"/>
                    <a:gd name="T9" fmla="*/ 14 h 28"/>
                    <a:gd name="T10" fmla="*/ 0 w 9"/>
                    <a:gd name="T11" fmla="*/ 20 h 28"/>
                    <a:gd name="T12" fmla="*/ 0 w 9"/>
                    <a:gd name="T13" fmla="*/ 24 h 28"/>
                    <a:gd name="T14" fmla="*/ 9 w 9"/>
                    <a:gd name="T15" fmla="*/ 28 h 2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9"/>
                    <a:gd name="T25" fmla="*/ 0 h 28"/>
                    <a:gd name="T26" fmla="*/ 9 w 9"/>
                    <a:gd name="T27" fmla="*/ 28 h 2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9" h="28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4" y="4"/>
                      </a:lnTo>
                      <a:lnTo>
                        <a:pt x="2" y="14"/>
                      </a:lnTo>
                      <a:lnTo>
                        <a:pt x="0" y="20"/>
                      </a:lnTo>
                      <a:lnTo>
                        <a:pt x="0" y="24"/>
                      </a:lnTo>
                      <a:lnTo>
                        <a:pt x="9" y="28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10" name="Freeform 309"/>
                <p:cNvSpPr>
                  <a:spLocks/>
                </p:cNvSpPr>
                <p:nvPr/>
              </p:nvSpPr>
              <p:spPr bwMode="auto">
                <a:xfrm>
                  <a:off x="3667" y="2501"/>
                  <a:ext cx="9" cy="32"/>
                </a:xfrm>
                <a:custGeom>
                  <a:avLst/>
                  <a:gdLst>
                    <a:gd name="T0" fmla="*/ 0 w 9"/>
                    <a:gd name="T1" fmla="*/ 0 h 32"/>
                    <a:gd name="T2" fmla="*/ 0 w 9"/>
                    <a:gd name="T3" fmla="*/ 0 h 32"/>
                    <a:gd name="T4" fmla="*/ 2 w 9"/>
                    <a:gd name="T5" fmla="*/ 4 h 32"/>
                    <a:gd name="T6" fmla="*/ 5 w 9"/>
                    <a:gd name="T7" fmla="*/ 6 h 32"/>
                    <a:gd name="T8" fmla="*/ 5 w 9"/>
                    <a:gd name="T9" fmla="*/ 10 h 32"/>
                    <a:gd name="T10" fmla="*/ 5 w 9"/>
                    <a:gd name="T11" fmla="*/ 10 h 32"/>
                    <a:gd name="T12" fmla="*/ 5 w 9"/>
                    <a:gd name="T13" fmla="*/ 16 h 32"/>
                    <a:gd name="T14" fmla="*/ 5 w 9"/>
                    <a:gd name="T15" fmla="*/ 22 h 32"/>
                    <a:gd name="T16" fmla="*/ 5 w 9"/>
                    <a:gd name="T17" fmla="*/ 22 h 32"/>
                    <a:gd name="T18" fmla="*/ 7 w 9"/>
                    <a:gd name="T19" fmla="*/ 30 h 32"/>
                    <a:gd name="T20" fmla="*/ 9 w 9"/>
                    <a:gd name="T21" fmla="*/ 32 h 3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"/>
                    <a:gd name="T34" fmla="*/ 0 h 32"/>
                    <a:gd name="T35" fmla="*/ 9 w 9"/>
                    <a:gd name="T36" fmla="*/ 32 h 3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" h="3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5" y="6"/>
                      </a:lnTo>
                      <a:lnTo>
                        <a:pt x="5" y="10"/>
                      </a:lnTo>
                      <a:lnTo>
                        <a:pt x="5" y="16"/>
                      </a:lnTo>
                      <a:lnTo>
                        <a:pt x="5" y="22"/>
                      </a:lnTo>
                      <a:lnTo>
                        <a:pt x="7" y="30"/>
                      </a:lnTo>
                      <a:lnTo>
                        <a:pt x="9" y="32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11" name="Freeform 310"/>
                <p:cNvSpPr>
                  <a:spLocks/>
                </p:cNvSpPr>
                <p:nvPr/>
              </p:nvSpPr>
              <p:spPr bwMode="auto">
                <a:xfrm>
                  <a:off x="4207" y="2677"/>
                  <a:ext cx="777" cy="318"/>
                </a:xfrm>
                <a:custGeom>
                  <a:avLst/>
                  <a:gdLst>
                    <a:gd name="T0" fmla="*/ 135 w 777"/>
                    <a:gd name="T1" fmla="*/ 180 h 318"/>
                    <a:gd name="T2" fmla="*/ 27 w 777"/>
                    <a:gd name="T3" fmla="*/ 164 h 318"/>
                    <a:gd name="T4" fmla="*/ 0 w 777"/>
                    <a:gd name="T5" fmla="*/ 178 h 318"/>
                    <a:gd name="T6" fmla="*/ 18 w 777"/>
                    <a:gd name="T7" fmla="*/ 202 h 318"/>
                    <a:gd name="T8" fmla="*/ 122 w 777"/>
                    <a:gd name="T9" fmla="*/ 238 h 318"/>
                    <a:gd name="T10" fmla="*/ 194 w 777"/>
                    <a:gd name="T11" fmla="*/ 294 h 318"/>
                    <a:gd name="T12" fmla="*/ 248 w 777"/>
                    <a:gd name="T13" fmla="*/ 308 h 318"/>
                    <a:gd name="T14" fmla="*/ 299 w 777"/>
                    <a:gd name="T15" fmla="*/ 318 h 318"/>
                    <a:gd name="T16" fmla="*/ 351 w 777"/>
                    <a:gd name="T17" fmla="*/ 292 h 318"/>
                    <a:gd name="T18" fmla="*/ 378 w 777"/>
                    <a:gd name="T19" fmla="*/ 302 h 318"/>
                    <a:gd name="T20" fmla="*/ 441 w 777"/>
                    <a:gd name="T21" fmla="*/ 284 h 318"/>
                    <a:gd name="T22" fmla="*/ 475 w 777"/>
                    <a:gd name="T23" fmla="*/ 276 h 318"/>
                    <a:gd name="T24" fmla="*/ 579 w 777"/>
                    <a:gd name="T25" fmla="*/ 258 h 318"/>
                    <a:gd name="T26" fmla="*/ 597 w 777"/>
                    <a:gd name="T27" fmla="*/ 226 h 318"/>
                    <a:gd name="T28" fmla="*/ 628 w 777"/>
                    <a:gd name="T29" fmla="*/ 238 h 318"/>
                    <a:gd name="T30" fmla="*/ 651 w 777"/>
                    <a:gd name="T31" fmla="*/ 242 h 318"/>
                    <a:gd name="T32" fmla="*/ 664 w 777"/>
                    <a:gd name="T33" fmla="*/ 246 h 318"/>
                    <a:gd name="T34" fmla="*/ 684 w 777"/>
                    <a:gd name="T35" fmla="*/ 240 h 318"/>
                    <a:gd name="T36" fmla="*/ 729 w 777"/>
                    <a:gd name="T37" fmla="*/ 228 h 318"/>
                    <a:gd name="T38" fmla="*/ 765 w 777"/>
                    <a:gd name="T39" fmla="*/ 222 h 318"/>
                    <a:gd name="T40" fmla="*/ 774 w 777"/>
                    <a:gd name="T41" fmla="*/ 194 h 318"/>
                    <a:gd name="T42" fmla="*/ 738 w 777"/>
                    <a:gd name="T43" fmla="*/ 168 h 318"/>
                    <a:gd name="T44" fmla="*/ 711 w 777"/>
                    <a:gd name="T45" fmla="*/ 162 h 318"/>
                    <a:gd name="T46" fmla="*/ 669 w 777"/>
                    <a:gd name="T47" fmla="*/ 136 h 318"/>
                    <a:gd name="T48" fmla="*/ 617 w 777"/>
                    <a:gd name="T49" fmla="*/ 120 h 318"/>
                    <a:gd name="T50" fmla="*/ 567 w 777"/>
                    <a:gd name="T51" fmla="*/ 94 h 318"/>
                    <a:gd name="T52" fmla="*/ 556 w 777"/>
                    <a:gd name="T53" fmla="*/ 78 h 318"/>
                    <a:gd name="T54" fmla="*/ 538 w 777"/>
                    <a:gd name="T55" fmla="*/ 62 h 318"/>
                    <a:gd name="T56" fmla="*/ 507 w 777"/>
                    <a:gd name="T57" fmla="*/ 48 h 318"/>
                    <a:gd name="T58" fmla="*/ 462 w 777"/>
                    <a:gd name="T59" fmla="*/ 12 h 318"/>
                    <a:gd name="T60" fmla="*/ 423 w 777"/>
                    <a:gd name="T61" fmla="*/ 18 h 318"/>
                    <a:gd name="T62" fmla="*/ 428 w 777"/>
                    <a:gd name="T63" fmla="*/ 54 h 318"/>
                    <a:gd name="T64" fmla="*/ 441 w 777"/>
                    <a:gd name="T65" fmla="*/ 74 h 318"/>
                    <a:gd name="T66" fmla="*/ 446 w 777"/>
                    <a:gd name="T67" fmla="*/ 108 h 318"/>
                    <a:gd name="T68" fmla="*/ 428 w 777"/>
                    <a:gd name="T69" fmla="*/ 110 h 318"/>
                    <a:gd name="T70" fmla="*/ 369 w 777"/>
                    <a:gd name="T71" fmla="*/ 64 h 318"/>
                    <a:gd name="T72" fmla="*/ 284 w 777"/>
                    <a:gd name="T73" fmla="*/ 48 h 318"/>
                    <a:gd name="T74" fmla="*/ 261 w 777"/>
                    <a:gd name="T75" fmla="*/ 36 h 318"/>
                    <a:gd name="T76" fmla="*/ 225 w 777"/>
                    <a:gd name="T77" fmla="*/ 28 h 318"/>
                    <a:gd name="T78" fmla="*/ 189 w 777"/>
                    <a:gd name="T79" fmla="*/ 24 h 318"/>
                    <a:gd name="T80" fmla="*/ 151 w 777"/>
                    <a:gd name="T81" fmla="*/ 18 h 318"/>
                    <a:gd name="T82" fmla="*/ 117 w 777"/>
                    <a:gd name="T83" fmla="*/ 2 h 318"/>
                    <a:gd name="T84" fmla="*/ 81 w 777"/>
                    <a:gd name="T85" fmla="*/ 18 h 318"/>
                    <a:gd name="T86" fmla="*/ 70 w 777"/>
                    <a:gd name="T87" fmla="*/ 42 h 318"/>
                    <a:gd name="T88" fmla="*/ 83 w 777"/>
                    <a:gd name="T89" fmla="*/ 56 h 318"/>
                    <a:gd name="T90" fmla="*/ 144 w 777"/>
                    <a:gd name="T91" fmla="*/ 94 h 318"/>
                    <a:gd name="T92" fmla="*/ 173 w 777"/>
                    <a:gd name="T93" fmla="*/ 128 h 318"/>
                    <a:gd name="T94" fmla="*/ 198 w 777"/>
                    <a:gd name="T95" fmla="*/ 150 h 318"/>
                    <a:gd name="T96" fmla="*/ 216 w 777"/>
                    <a:gd name="T97" fmla="*/ 170 h 318"/>
                    <a:gd name="T98" fmla="*/ 243 w 777"/>
                    <a:gd name="T99" fmla="*/ 192 h 318"/>
                    <a:gd name="T100" fmla="*/ 250 w 777"/>
                    <a:gd name="T101" fmla="*/ 234 h 318"/>
                    <a:gd name="T102" fmla="*/ 261 w 777"/>
                    <a:gd name="T103" fmla="*/ 246 h 318"/>
                    <a:gd name="T104" fmla="*/ 284 w 777"/>
                    <a:gd name="T105" fmla="*/ 256 h 318"/>
                    <a:gd name="T106" fmla="*/ 304 w 777"/>
                    <a:gd name="T107" fmla="*/ 278 h 318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777"/>
                    <a:gd name="T163" fmla="*/ 0 h 318"/>
                    <a:gd name="T164" fmla="*/ 777 w 777"/>
                    <a:gd name="T165" fmla="*/ 318 h 318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777" h="318">
                      <a:moveTo>
                        <a:pt x="227" y="192"/>
                      </a:moveTo>
                      <a:lnTo>
                        <a:pt x="205" y="190"/>
                      </a:lnTo>
                      <a:lnTo>
                        <a:pt x="178" y="188"/>
                      </a:lnTo>
                      <a:lnTo>
                        <a:pt x="153" y="186"/>
                      </a:lnTo>
                      <a:lnTo>
                        <a:pt x="135" y="180"/>
                      </a:lnTo>
                      <a:lnTo>
                        <a:pt x="115" y="172"/>
                      </a:lnTo>
                      <a:lnTo>
                        <a:pt x="83" y="166"/>
                      </a:lnTo>
                      <a:lnTo>
                        <a:pt x="45" y="162"/>
                      </a:lnTo>
                      <a:lnTo>
                        <a:pt x="27" y="164"/>
                      </a:lnTo>
                      <a:lnTo>
                        <a:pt x="14" y="166"/>
                      </a:lnTo>
                      <a:lnTo>
                        <a:pt x="7" y="168"/>
                      </a:lnTo>
                      <a:lnTo>
                        <a:pt x="5" y="172"/>
                      </a:lnTo>
                      <a:lnTo>
                        <a:pt x="0" y="178"/>
                      </a:lnTo>
                      <a:lnTo>
                        <a:pt x="2" y="182"/>
                      </a:lnTo>
                      <a:lnTo>
                        <a:pt x="7" y="194"/>
                      </a:lnTo>
                      <a:lnTo>
                        <a:pt x="11" y="198"/>
                      </a:lnTo>
                      <a:lnTo>
                        <a:pt x="18" y="202"/>
                      </a:lnTo>
                      <a:lnTo>
                        <a:pt x="25" y="206"/>
                      </a:lnTo>
                      <a:lnTo>
                        <a:pt x="70" y="222"/>
                      </a:lnTo>
                      <a:lnTo>
                        <a:pt x="86" y="224"/>
                      </a:lnTo>
                      <a:lnTo>
                        <a:pt x="104" y="232"/>
                      </a:lnTo>
                      <a:lnTo>
                        <a:pt x="122" y="238"/>
                      </a:lnTo>
                      <a:lnTo>
                        <a:pt x="140" y="250"/>
                      </a:lnTo>
                      <a:lnTo>
                        <a:pt x="155" y="268"/>
                      </a:lnTo>
                      <a:lnTo>
                        <a:pt x="182" y="286"/>
                      </a:lnTo>
                      <a:lnTo>
                        <a:pt x="194" y="294"/>
                      </a:lnTo>
                      <a:lnTo>
                        <a:pt x="205" y="300"/>
                      </a:lnTo>
                      <a:lnTo>
                        <a:pt x="214" y="304"/>
                      </a:lnTo>
                      <a:lnTo>
                        <a:pt x="234" y="308"/>
                      </a:lnTo>
                      <a:lnTo>
                        <a:pt x="248" y="308"/>
                      </a:lnTo>
                      <a:lnTo>
                        <a:pt x="266" y="310"/>
                      </a:lnTo>
                      <a:lnTo>
                        <a:pt x="286" y="318"/>
                      </a:lnTo>
                      <a:lnTo>
                        <a:pt x="299" y="318"/>
                      </a:lnTo>
                      <a:lnTo>
                        <a:pt x="311" y="318"/>
                      </a:lnTo>
                      <a:lnTo>
                        <a:pt x="327" y="302"/>
                      </a:lnTo>
                      <a:lnTo>
                        <a:pt x="340" y="290"/>
                      </a:lnTo>
                      <a:lnTo>
                        <a:pt x="351" y="292"/>
                      </a:lnTo>
                      <a:lnTo>
                        <a:pt x="365" y="298"/>
                      </a:lnTo>
                      <a:lnTo>
                        <a:pt x="372" y="300"/>
                      </a:lnTo>
                      <a:lnTo>
                        <a:pt x="378" y="302"/>
                      </a:lnTo>
                      <a:lnTo>
                        <a:pt x="385" y="302"/>
                      </a:lnTo>
                      <a:lnTo>
                        <a:pt x="390" y="300"/>
                      </a:lnTo>
                      <a:lnTo>
                        <a:pt x="394" y="296"/>
                      </a:lnTo>
                      <a:lnTo>
                        <a:pt x="419" y="290"/>
                      </a:lnTo>
                      <a:lnTo>
                        <a:pt x="441" y="284"/>
                      </a:lnTo>
                      <a:lnTo>
                        <a:pt x="455" y="280"/>
                      </a:lnTo>
                      <a:lnTo>
                        <a:pt x="466" y="278"/>
                      </a:lnTo>
                      <a:lnTo>
                        <a:pt x="475" y="276"/>
                      </a:lnTo>
                      <a:lnTo>
                        <a:pt x="516" y="278"/>
                      </a:lnTo>
                      <a:lnTo>
                        <a:pt x="547" y="274"/>
                      </a:lnTo>
                      <a:lnTo>
                        <a:pt x="563" y="264"/>
                      </a:lnTo>
                      <a:lnTo>
                        <a:pt x="579" y="258"/>
                      </a:lnTo>
                      <a:lnTo>
                        <a:pt x="585" y="250"/>
                      </a:lnTo>
                      <a:lnTo>
                        <a:pt x="592" y="242"/>
                      </a:lnTo>
                      <a:lnTo>
                        <a:pt x="594" y="234"/>
                      </a:lnTo>
                      <a:lnTo>
                        <a:pt x="597" y="226"/>
                      </a:lnTo>
                      <a:lnTo>
                        <a:pt x="597" y="220"/>
                      </a:lnTo>
                      <a:lnTo>
                        <a:pt x="594" y="216"/>
                      </a:lnTo>
                      <a:lnTo>
                        <a:pt x="617" y="228"/>
                      </a:lnTo>
                      <a:lnTo>
                        <a:pt x="628" y="238"/>
                      </a:lnTo>
                      <a:lnTo>
                        <a:pt x="635" y="240"/>
                      </a:lnTo>
                      <a:lnTo>
                        <a:pt x="642" y="242"/>
                      </a:lnTo>
                      <a:lnTo>
                        <a:pt x="646" y="242"/>
                      </a:lnTo>
                      <a:lnTo>
                        <a:pt x="651" y="242"/>
                      </a:lnTo>
                      <a:lnTo>
                        <a:pt x="653" y="242"/>
                      </a:lnTo>
                      <a:lnTo>
                        <a:pt x="657" y="246"/>
                      </a:lnTo>
                      <a:lnTo>
                        <a:pt x="662" y="248"/>
                      </a:lnTo>
                      <a:lnTo>
                        <a:pt x="664" y="246"/>
                      </a:lnTo>
                      <a:lnTo>
                        <a:pt x="673" y="242"/>
                      </a:lnTo>
                      <a:lnTo>
                        <a:pt x="675" y="240"/>
                      </a:lnTo>
                      <a:lnTo>
                        <a:pt x="680" y="240"/>
                      </a:lnTo>
                      <a:lnTo>
                        <a:pt x="684" y="240"/>
                      </a:lnTo>
                      <a:lnTo>
                        <a:pt x="696" y="234"/>
                      </a:lnTo>
                      <a:lnTo>
                        <a:pt x="707" y="228"/>
                      </a:lnTo>
                      <a:lnTo>
                        <a:pt x="729" y="228"/>
                      </a:lnTo>
                      <a:lnTo>
                        <a:pt x="754" y="228"/>
                      </a:lnTo>
                      <a:lnTo>
                        <a:pt x="759" y="226"/>
                      </a:lnTo>
                      <a:lnTo>
                        <a:pt x="765" y="222"/>
                      </a:lnTo>
                      <a:lnTo>
                        <a:pt x="772" y="212"/>
                      </a:lnTo>
                      <a:lnTo>
                        <a:pt x="774" y="208"/>
                      </a:lnTo>
                      <a:lnTo>
                        <a:pt x="777" y="202"/>
                      </a:lnTo>
                      <a:lnTo>
                        <a:pt x="774" y="194"/>
                      </a:lnTo>
                      <a:lnTo>
                        <a:pt x="772" y="188"/>
                      </a:lnTo>
                      <a:lnTo>
                        <a:pt x="765" y="184"/>
                      </a:lnTo>
                      <a:lnTo>
                        <a:pt x="754" y="176"/>
                      </a:lnTo>
                      <a:lnTo>
                        <a:pt x="738" y="168"/>
                      </a:lnTo>
                      <a:lnTo>
                        <a:pt x="727" y="164"/>
                      </a:lnTo>
                      <a:lnTo>
                        <a:pt x="718" y="162"/>
                      </a:lnTo>
                      <a:lnTo>
                        <a:pt x="711" y="162"/>
                      </a:lnTo>
                      <a:lnTo>
                        <a:pt x="705" y="160"/>
                      </a:lnTo>
                      <a:lnTo>
                        <a:pt x="700" y="158"/>
                      </a:lnTo>
                      <a:lnTo>
                        <a:pt x="696" y="154"/>
                      </a:lnTo>
                      <a:lnTo>
                        <a:pt x="669" y="136"/>
                      </a:lnTo>
                      <a:lnTo>
                        <a:pt x="653" y="130"/>
                      </a:lnTo>
                      <a:lnTo>
                        <a:pt x="644" y="126"/>
                      </a:lnTo>
                      <a:lnTo>
                        <a:pt x="617" y="120"/>
                      </a:lnTo>
                      <a:lnTo>
                        <a:pt x="603" y="114"/>
                      </a:lnTo>
                      <a:lnTo>
                        <a:pt x="594" y="110"/>
                      </a:lnTo>
                      <a:lnTo>
                        <a:pt x="567" y="94"/>
                      </a:lnTo>
                      <a:lnTo>
                        <a:pt x="558" y="86"/>
                      </a:lnTo>
                      <a:lnTo>
                        <a:pt x="556" y="82"/>
                      </a:lnTo>
                      <a:lnTo>
                        <a:pt x="556" y="78"/>
                      </a:lnTo>
                      <a:lnTo>
                        <a:pt x="554" y="74"/>
                      </a:lnTo>
                      <a:lnTo>
                        <a:pt x="549" y="68"/>
                      </a:lnTo>
                      <a:lnTo>
                        <a:pt x="545" y="62"/>
                      </a:lnTo>
                      <a:lnTo>
                        <a:pt x="538" y="62"/>
                      </a:lnTo>
                      <a:lnTo>
                        <a:pt x="525" y="58"/>
                      </a:lnTo>
                      <a:lnTo>
                        <a:pt x="518" y="56"/>
                      </a:lnTo>
                      <a:lnTo>
                        <a:pt x="513" y="52"/>
                      </a:lnTo>
                      <a:lnTo>
                        <a:pt x="507" y="48"/>
                      </a:lnTo>
                      <a:lnTo>
                        <a:pt x="491" y="34"/>
                      </a:lnTo>
                      <a:lnTo>
                        <a:pt x="477" y="20"/>
                      </a:lnTo>
                      <a:lnTo>
                        <a:pt x="471" y="16"/>
                      </a:lnTo>
                      <a:lnTo>
                        <a:pt x="462" y="12"/>
                      </a:lnTo>
                      <a:lnTo>
                        <a:pt x="450" y="10"/>
                      </a:lnTo>
                      <a:lnTo>
                        <a:pt x="439" y="8"/>
                      </a:lnTo>
                      <a:lnTo>
                        <a:pt x="435" y="10"/>
                      </a:lnTo>
                      <a:lnTo>
                        <a:pt x="423" y="18"/>
                      </a:lnTo>
                      <a:lnTo>
                        <a:pt x="419" y="22"/>
                      </a:lnTo>
                      <a:lnTo>
                        <a:pt x="417" y="28"/>
                      </a:lnTo>
                      <a:lnTo>
                        <a:pt x="417" y="36"/>
                      </a:lnTo>
                      <a:lnTo>
                        <a:pt x="428" y="54"/>
                      </a:lnTo>
                      <a:lnTo>
                        <a:pt x="432" y="62"/>
                      </a:lnTo>
                      <a:lnTo>
                        <a:pt x="437" y="68"/>
                      </a:lnTo>
                      <a:lnTo>
                        <a:pt x="441" y="74"/>
                      </a:lnTo>
                      <a:lnTo>
                        <a:pt x="446" y="80"/>
                      </a:lnTo>
                      <a:lnTo>
                        <a:pt x="448" y="88"/>
                      </a:lnTo>
                      <a:lnTo>
                        <a:pt x="448" y="100"/>
                      </a:lnTo>
                      <a:lnTo>
                        <a:pt x="446" y="108"/>
                      </a:lnTo>
                      <a:lnTo>
                        <a:pt x="441" y="112"/>
                      </a:lnTo>
                      <a:lnTo>
                        <a:pt x="437" y="114"/>
                      </a:lnTo>
                      <a:lnTo>
                        <a:pt x="432" y="112"/>
                      </a:lnTo>
                      <a:lnTo>
                        <a:pt x="428" y="110"/>
                      </a:lnTo>
                      <a:lnTo>
                        <a:pt x="423" y="104"/>
                      </a:lnTo>
                      <a:lnTo>
                        <a:pt x="394" y="78"/>
                      </a:lnTo>
                      <a:lnTo>
                        <a:pt x="372" y="68"/>
                      </a:lnTo>
                      <a:lnTo>
                        <a:pt x="369" y="64"/>
                      </a:lnTo>
                      <a:lnTo>
                        <a:pt x="360" y="60"/>
                      </a:lnTo>
                      <a:lnTo>
                        <a:pt x="333" y="52"/>
                      </a:lnTo>
                      <a:lnTo>
                        <a:pt x="284" y="48"/>
                      </a:lnTo>
                      <a:lnTo>
                        <a:pt x="279" y="46"/>
                      </a:lnTo>
                      <a:lnTo>
                        <a:pt x="272" y="44"/>
                      </a:lnTo>
                      <a:lnTo>
                        <a:pt x="261" y="36"/>
                      </a:lnTo>
                      <a:lnTo>
                        <a:pt x="254" y="34"/>
                      </a:lnTo>
                      <a:lnTo>
                        <a:pt x="248" y="32"/>
                      </a:lnTo>
                      <a:lnTo>
                        <a:pt x="241" y="30"/>
                      </a:lnTo>
                      <a:lnTo>
                        <a:pt x="225" y="28"/>
                      </a:lnTo>
                      <a:lnTo>
                        <a:pt x="209" y="26"/>
                      </a:lnTo>
                      <a:lnTo>
                        <a:pt x="198" y="24"/>
                      </a:lnTo>
                      <a:lnTo>
                        <a:pt x="189" y="24"/>
                      </a:lnTo>
                      <a:lnTo>
                        <a:pt x="171" y="24"/>
                      </a:lnTo>
                      <a:lnTo>
                        <a:pt x="160" y="22"/>
                      </a:lnTo>
                      <a:lnTo>
                        <a:pt x="151" y="18"/>
                      </a:lnTo>
                      <a:lnTo>
                        <a:pt x="137" y="8"/>
                      </a:lnTo>
                      <a:lnTo>
                        <a:pt x="126" y="0"/>
                      </a:lnTo>
                      <a:lnTo>
                        <a:pt x="122" y="0"/>
                      </a:lnTo>
                      <a:lnTo>
                        <a:pt x="117" y="2"/>
                      </a:lnTo>
                      <a:lnTo>
                        <a:pt x="115" y="6"/>
                      </a:lnTo>
                      <a:lnTo>
                        <a:pt x="99" y="8"/>
                      </a:lnTo>
                      <a:lnTo>
                        <a:pt x="88" y="14"/>
                      </a:lnTo>
                      <a:lnTo>
                        <a:pt x="81" y="18"/>
                      </a:lnTo>
                      <a:lnTo>
                        <a:pt x="70" y="26"/>
                      </a:lnTo>
                      <a:lnTo>
                        <a:pt x="68" y="30"/>
                      </a:lnTo>
                      <a:lnTo>
                        <a:pt x="68" y="36"/>
                      </a:lnTo>
                      <a:lnTo>
                        <a:pt x="70" y="42"/>
                      </a:lnTo>
                      <a:lnTo>
                        <a:pt x="74" y="48"/>
                      </a:lnTo>
                      <a:lnTo>
                        <a:pt x="79" y="52"/>
                      </a:lnTo>
                      <a:lnTo>
                        <a:pt x="83" y="56"/>
                      </a:lnTo>
                      <a:lnTo>
                        <a:pt x="95" y="62"/>
                      </a:lnTo>
                      <a:lnTo>
                        <a:pt x="104" y="68"/>
                      </a:lnTo>
                      <a:lnTo>
                        <a:pt x="115" y="80"/>
                      </a:lnTo>
                      <a:lnTo>
                        <a:pt x="128" y="92"/>
                      </a:lnTo>
                      <a:lnTo>
                        <a:pt x="144" y="94"/>
                      </a:lnTo>
                      <a:lnTo>
                        <a:pt x="155" y="100"/>
                      </a:lnTo>
                      <a:lnTo>
                        <a:pt x="169" y="112"/>
                      </a:lnTo>
                      <a:lnTo>
                        <a:pt x="173" y="128"/>
                      </a:lnTo>
                      <a:lnTo>
                        <a:pt x="180" y="134"/>
                      </a:lnTo>
                      <a:lnTo>
                        <a:pt x="189" y="142"/>
                      </a:lnTo>
                      <a:lnTo>
                        <a:pt x="194" y="146"/>
                      </a:lnTo>
                      <a:lnTo>
                        <a:pt x="198" y="150"/>
                      </a:lnTo>
                      <a:lnTo>
                        <a:pt x="203" y="154"/>
                      </a:lnTo>
                      <a:lnTo>
                        <a:pt x="212" y="168"/>
                      </a:lnTo>
                      <a:lnTo>
                        <a:pt x="216" y="170"/>
                      </a:lnTo>
                      <a:lnTo>
                        <a:pt x="223" y="172"/>
                      </a:lnTo>
                      <a:lnTo>
                        <a:pt x="232" y="178"/>
                      </a:lnTo>
                      <a:lnTo>
                        <a:pt x="234" y="180"/>
                      </a:lnTo>
                      <a:lnTo>
                        <a:pt x="243" y="192"/>
                      </a:lnTo>
                      <a:lnTo>
                        <a:pt x="245" y="202"/>
                      </a:lnTo>
                      <a:lnTo>
                        <a:pt x="248" y="216"/>
                      </a:lnTo>
                      <a:lnTo>
                        <a:pt x="250" y="234"/>
                      </a:lnTo>
                      <a:lnTo>
                        <a:pt x="252" y="242"/>
                      </a:lnTo>
                      <a:lnTo>
                        <a:pt x="257" y="246"/>
                      </a:lnTo>
                      <a:lnTo>
                        <a:pt x="261" y="246"/>
                      </a:lnTo>
                      <a:lnTo>
                        <a:pt x="270" y="248"/>
                      </a:lnTo>
                      <a:lnTo>
                        <a:pt x="275" y="248"/>
                      </a:lnTo>
                      <a:lnTo>
                        <a:pt x="279" y="250"/>
                      </a:lnTo>
                      <a:lnTo>
                        <a:pt x="284" y="256"/>
                      </a:lnTo>
                      <a:lnTo>
                        <a:pt x="288" y="262"/>
                      </a:lnTo>
                      <a:lnTo>
                        <a:pt x="295" y="270"/>
                      </a:lnTo>
                      <a:lnTo>
                        <a:pt x="304" y="278"/>
                      </a:lnTo>
                      <a:lnTo>
                        <a:pt x="324" y="286"/>
                      </a:lnTo>
                      <a:lnTo>
                        <a:pt x="340" y="29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12" name="Freeform 311"/>
                <p:cNvSpPr>
                  <a:spLocks/>
                </p:cNvSpPr>
                <p:nvPr/>
              </p:nvSpPr>
              <p:spPr bwMode="auto">
                <a:xfrm>
                  <a:off x="4434" y="2947"/>
                  <a:ext cx="50" cy="16"/>
                </a:xfrm>
                <a:custGeom>
                  <a:avLst/>
                  <a:gdLst>
                    <a:gd name="T0" fmla="*/ 50 w 50"/>
                    <a:gd name="T1" fmla="*/ 0 h 16"/>
                    <a:gd name="T2" fmla="*/ 50 w 50"/>
                    <a:gd name="T3" fmla="*/ 0 h 16"/>
                    <a:gd name="T4" fmla="*/ 43 w 50"/>
                    <a:gd name="T5" fmla="*/ 8 h 16"/>
                    <a:gd name="T6" fmla="*/ 36 w 50"/>
                    <a:gd name="T7" fmla="*/ 14 h 16"/>
                    <a:gd name="T8" fmla="*/ 27 w 50"/>
                    <a:gd name="T9" fmla="*/ 16 h 16"/>
                    <a:gd name="T10" fmla="*/ 27 w 50"/>
                    <a:gd name="T11" fmla="*/ 16 h 16"/>
                    <a:gd name="T12" fmla="*/ 0 w 50"/>
                    <a:gd name="T13" fmla="*/ 14 h 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0"/>
                    <a:gd name="T22" fmla="*/ 0 h 16"/>
                    <a:gd name="T23" fmla="*/ 50 w 50"/>
                    <a:gd name="T24" fmla="*/ 16 h 1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0" h="16">
                      <a:moveTo>
                        <a:pt x="50" y="0"/>
                      </a:moveTo>
                      <a:lnTo>
                        <a:pt x="50" y="0"/>
                      </a:lnTo>
                      <a:lnTo>
                        <a:pt x="43" y="8"/>
                      </a:lnTo>
                      <a:lnTo>
                        <a:pt x="36" y="14"/>
                      </a:lnTo>
                      <a:lnTo>
                        <a:pt x="27" y="16"/>
                      </a:lnTo>
                      <a:lnTo>
                        <a:pt x="0" y="14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13" name="Freeform 312"/>
                <p:cNvSpPr>
                  <a:spLocks/>
                </p:cNvSpPr>
                <p:nvPr/>
              </p:nvSpPr>
              <p:spPr bwMode="auto">
                <a:xfrm>
                  <a:off x="4392" y="2931"/>
                  <a:ext cx="31" cy="22"/>
                </a:xfrm>
                <a:custGeom>
                  <a:avLst/>
                  <a:gdLst>
                    <a:gd name="T0" fmla="*/ 31 w 31"/>
                    <a:gd name="T1" fmla="*/ 22 h 22"/>
                    <a:gd name="T2" fmla="*/ 31 w 31"/>
                    <a:gd name="T3" fmla="*/ 22 h 22"/>
                    <a:gd name="T4" fmla="*/ 15 w 31"/>
                    <a:gd name="T5" fmla="*/ 14 h 22"/>
                    <a:gd name="T6" fmla="*/ 6 w 31"/>
                    <a:gd name="T7" fmla="*/ 8 h 22"/>
                    <a:gd name="T8" fmla="*/ 2 w 31"/>
                    <a:gd name="T9" fmla="*/ 4 h 22"/>
                    <a:gd name="T10" fmla="*/ 0 w 31"/>
                    <a:gd name="T11" fmla="*/ 0 h 2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1"/>
                    <a:gd name="T19" fmla="*/ 0 h 22"/>
                    <a:gd name="T20" fmla="*/ 31 w 31"/>
                    <a:gd name="T21" fmla="*/ 22 h 2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1" h="22">
                      <a:moveTo>
                        <a:pt x="31" y="22"/>
                      </a:moveTo>
                      <a:lnTo>
                        <a:pt x="31" y="22"/>
                      </a:lnTo>
                      <a:lnTo>
                        <a:pt x="15" y="14"/>
                      </a:lnTo>
                      <a:lnTo>
                        <a:pt x="6" y="8"/>
                      </a:lnTo>
                      <a:lnTo>
                        <a:pt x="2" y="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14" name="Freeform 313"/>
                <p:cNvSpPr>
                  <a:spLocks/>
                </p:cNvSpPr>
                <p:nvPr/>
              </p:nvSpPr>
              <p:spPr bwMode="auto">
                <a:xfrm>
                  <a:off x="4349" y="2899"/>
                  <a:ext cx="34" cy="24"/>
                </a:xfrm>
                <a:custGeom>
                  <a:avLst/>
                  <a:gdLst>
                    <a:gd name="T0" fmla="*/ 34 w 34"/>
                    <a:gd name="T1" fmla="*/ 24 h 24"/>
                    <a:gd name="T2" fmla="*/ 34 w 34"/>
                    <a:gd name="T3" fmla="*/ 24 h 24"/>
                    <a:gd name="T4" fmla="*/ 25 w 34"/>
                    <a:gd name="T5" fmla="*/ 12 h 24"/>
                    <a:gd name="T6" fmla="*/ 13 w 34"/>
                    <a:gd name="T7" fmla="*/ 6 h 24"/>
                    <a:gd name="T8" fmla="*/ 7 w 34"/>
                    <a:gd name="T9" fmla="*/ 2 h 24"/>
                    <a:gd name="T10" fmla="*/ 0 w 34"/>
                    <a:gd name="T11" fmla="*/ 0 h 2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4"/>
                    <a:gd name="T19" fmla="*/ 0 h 24"/>
                    <a:gd name="T20" fmla="*/ 34 w 34"/>
                    <a:gd name="T21" fmla="*/ 24 h 2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4" h="24">
                      <a:moveTo>
                        <a:pt x="34" y="24"/>
                      </a:moveTo>
                      <a:lnTo>
                        <a:pt x="34" y="24"/>
                      </a:lnTo>
                      <a:lnTo>
                        <a:pt x="25" y="12"/>
                      </a:lnTo>
                      <a:lnTo>
                        <a:pt x="13" y="6"/>
                      </a:lnTo>
                      <a:lnTo>
                        <a:pt x="7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15" name="Freeform 314"/>
                <p:cNvSpPr>
                  <a:spLocks/>
                </p:cNvSpPr>
                <p:nvPr/>
              </p:nvSpPr>
              <p:spPr bwMode="auto">
                <a:xfrm>
                  <a:off x="4284" y="2865"/>
                  <a:ext cx="49" cy="22"/>
                </a:xfrm>
                <a:custGeom>
                  <a:avLst/>
                  <a:gdLst>
                    <a:gd name="T0" fmla="*/ 40 w 49"/>
                    <a:gd name="T1" fmla="*/ 22 h 22"/>
                    <a:gd name="T2" fmla="*/ 40 w 49"/>
                    <a:gd name="T3" fmla="*/ 22 h 22"/>
                    <a:gd name="T4" fmla="*/ 22 w 49"/>
                    <a:gd name="T5" fmla="*/ 14 h 22"/>
                    <a:gd name="T6" fmla="*/ 9 w 49"/>
                    <a:gd name="T7" fmla="*/ 6 h 22"/>
                    <a:gd name="T8" fmla="*/ 0 w 49"/>
                    <a:gd name="T9" fmla="*/ 0 h 22"/>
                    <a:gd name="T10" fmla="*/ 0 w 49"/>
                    <a:gd name="T11" fmla="*/ 0 h 22"/>
                    <a:gd name="T12" fmla="*/ 49 w 49"/>
                    <a:gd name="T13" fmla="*/ 8 h 2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9"/>
                    <a:gd name="T22" fmla="*/ 0 h 22"/>
                    <a:gd name="T23" fmla="*/ 49 w 49"/>
                    <a:gd name="T24" fmla="*/ 22 h 2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9" h="22">
                      <a:moveTo>
                        <a:pt x="40" y="22"/>
                      </a:moveTo>
                      <a:lnTo>
                        <a:pt x="40" y="22"/>
                      </a:lnTo>
                      <a:lnTo>
                        <a:pt x="22" y="14"/>
                      </a:lnTo>
                      <a:lnTo>
                        <a:pt x="9" y="6"/>
                      </a:lnTo>
                      <a:lnTo>
                        <a:pt x="0" y="0"/>
                      </a:lnTo>
                      <a:lnTo>
                        <a:pt x="49" y="8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16" name="Freeform 315"/>
                <p:cNvSpPr>
                  <a:spLocks/>
                </p:cNvSpPr>
                <p:nvPr/>
              </p:nvSpPr>
              <p:spPr bwMode="auto">
                <a:xfrm>
                  <a:off x="4353" y="2875"/>
                  <a:ext cx="77" cy="22"/>
                </a:xfrm>
                <a:custGeom>
                  <a:avLst/>
                  <a:gdLst>
                    <a:gd name="T0" fmla="*/ 0 w 77"/>
                    <a:gd name="T1" fmla="*/ 0 h 22"/>
                    <a:gd name="T2" fmla="*/ 0 w 77"/>
                    <a:gd name="T3" fmla="*/ 0 h 22"/>
                    <a:gd name="T4" fmla="*/ 5 w 77"/>
                    <a:gd name="T5" fmla="*/ 4 h 22"/>
                    <a:gd name="T6" fmla="*/ 7 w 77"/>
                    <a:gd name="T7" fmla="*/ 6 h 22"/>
                    <a:gd name="T8" fmla="*/ 14 w 77"/>
                    <a:gd name="T9" fmla="*/ 6 h 22"/>
                    <a:gd name="T10" fmla="*/ 14 w 77"/>
                    <a:gd name="T11" fmla="*/ 6 h 22"/>
                    <a:gd name="T12" fmla="*/ 34 w 77"/>
                    <a:gd name="T13" fmla="*/ 8 h 22"/>
                    <a:gd name="T14" fmla="*/ 34 w 77"/>
                    <a:gd name="T15" fmla="*/ 8 h 22"/>
                    <a:gd name="T16" fmla="*/ 48 w 77"/>
                    <a:gd name="T17" fmla="*/ 8 h 22"/>
                    <a:gd name="T18" fmla="*/ 57 w 77"/>
                    <a:gd name="T19" fmla="*/ 10 h 22"/>
                    <a:gd name="T20" fmla="*/ 57 w 77"/>
                    <a:gd name="T21" fmla="*/ 10 h 22"/>
                    <a:gd name="T22" fmla="*/ 77 w 77"/>
                    <a:gd name="T23" fmla="*/ 22 h 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7"/>
                    <a:gd name="T37" fmla="*/ 0 h 22"/>
                    <a:gd name="T38" fmla="*/ 77 w 77"/>
                    <a:gd name="T39" fmla="*/ 22 h 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7" h="2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4"/>
                      </a:lnTo>
                      <a:lnTo>
                        <a:pt x="7" y="6"/>
                      </a:lnTo>
                      <a:lnTo>
                        <a:pt x="14" y="6"/>
                      </a:lnTo>
                      <a:lnTo>
                        <a:pt x="34" y="8"/>
                      </a:lnTo>
                      <a:lnTo>
                        <a:pt x="48" y="8"/>
                      </a:lnTo>
                      <a:lnTo>
                        <a:pt x="57" y="10"/>
                      </a:lnTo>
                      <a:lnTo>
                        <a:pt x="77" y="22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17" name="Freeform 316"/>
                <p:cNvSpPr>
                  <a:spLocks/>
                </p:cNvSpPr>
                <p:nvPr/>
              </p:nvSpPr>
              <p:spPr bwMode="auto">
                <a:xfrm>
                  <a:off x="4398" y="2875"/>
                  <a:ext cx="52" cy="8"/>
                </a:xfrm>
                <a:custGeom>
                  <a:avLst/>
                  <a:gdLst>
                    <a:gd name="T0" fmla="*/ 52 w 52"/>
                    <a:gd name="T1" fmla="*/ 8 h 8"/>
                    <a:gd name="T2" fmla="*/ 52 w 52"/>
                    <a:gd name="T3" fmla="*/ 8 h 8"/>
                    <a:gd name="T4" fmla="*/ 36 w 52"/>
                    <a:gd name="T5" fmla="*/ 6 h 8"/>
                    <a:gd name="T6" fmla="*/ 36 w 52"/>
                    <a:gd name="T7" fmla="*/ 6 h 8"/>
                    <a:gd name="T8" fmla="*/ 0 w 52"/>
                    <a:gd name="T9" fmla="*/ 0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2"/>
                    <a:gd name="T16" fmla="*/ 0 h 8"/>
                    <a:gd name="T17" fmla="*/ 52 w 52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2" h="8">
                      <a:moveTo>
                        <a:pt x="52" y="8"/>
                      </a:moveTo>
                      <a:lnTo>
                        <a:pt x="52" y="8"/>
                      </a:lnTo>
                      <a:lnTo>
                        <a:pt x="36" y="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18" name="Freeform 317"/>
                <p:cNvSpPr>
                  <a:spLocks/>
                </p:cNvSpPr>
                <p:nvPr/>
              </p:nvSpPr>
              <p:spPr bwMode="auto">
                <a:xfrm>
                  <a:off x="4448" y="2765"/>
                  <a:ext cx="286" cy="176"/>
                </a:xfrm>
                <a:custGeom>
                  <a:avLst/>
                  <a:gdLst>
                    <a:gd name="T0" fmla="*/ 191 w 286"/>
                    <a:gd name="T1" fmla="*/ 98 h 176"/>
                    <a:gd name="T2" fmla="*/ 194 w 286"/>
                    <a:gd name="T3" fmla="*/ 98 h 176"/>
                    <a:gd name="T4" fmla="*/ 205 w 286"/>
                    <a:gd name="T5" fmla="*/ 104 h 176"/>
                    <a:gd name="T6" fmla="*/ 209 w 286"/>
                    <a:gd name="T7" fmla="*/ 108 h 176"/>
                    <a:gd name="T8" fmla="*/ 216 w 286"/>
                    <a:gd name="T9" fmla="*/ 110 h 176"/>
                    <a:gd name="T10" fmla="*/ 225 w 286"/>
                    <a:gd name="T11" fmla="*/ 118 h 176"/>
                    <a:gd name="T12" fmla="*/ 227 w 286"/>
                    <a:gd name="T13" fmla="*/ 118 h 176"/>
                    <a:gd name="T14" fmla="*/ 236 w 286"/>
                    <a:gd name="T15" fmla="*/ 122 h 176"/>
                    <a:gd name="T16" fmla="*/ 239 w 286"/>
                    <a:gd name="T17" fmla="*/ 124 h 176"/>
                    <a:gd name="T18" fmla="*/ 243 w 286"/>
                    <a:gd name="T19" fmla="*/ 124 h 176"/>
                    <a:gd name="T20" fmla="*/ 252 w 286"/>
                    <a:gd name="T21" fmla="*/ 128 h 176"/>
                    <a:gd name="T22" fmla="*/ 259 w 286"/>
                    <a:gd name="T23" fmla="*/ 130 h 176"/>
                    <a:gd name="T24" fmla="*/ 286 w 286"/>
                    <a:gd name="T25" fmla="*/ 138 h 176"/>
                    <a:gd name="T26" fmla="*/ 286 w 286"/>
                    <a:gd name="T27" fmla="*/ 152 h 176"/>
                    <a:gd name="T28" fmla="*/ 284 w 286"/>
                    <a:gd name="T29" fmla="*/ 156 h 176"/>
                    <a:gd name="T30" fmla="*/ 257 w 286"/>
                    <a:gd name="T31" fmla="*/ 158 h 176"/>
                    <a:gd name="T32" fmla="*/ 221 w 286"/>
                    <a:gd name="T33" fmla="*/ 160 h 176"/>
                    <a:gd name="T34" fmla="*/ 212 w 286"/>
                    <a:gd name="T35" fmla="*/ 162 h 176"/>
                    <a:gd name="T36" fmla="*/ 209 w 286"/>
                    <a:gd name="T37" fmla="*/ 162 h 176"/>
                    <a:gd name="T38" fmla="*/ 198 w 286"/>
                    <a:gd name="T39" fmla="*/ 166 h 176"/>
                    <a:gd name="T40" fmla="*/ 187 w 286"/>
                    <a:gd name="T41" fmla="*/ 172 h 176"/>
                    <a:gd name="T42" fmla="*/ 182 w 286"/>
                    <a:gd name="T43" fmla="*/ 176 h 176"/>
                    <a:gd name="T44" fmla="*/ 137 w 286"/>
                    <a:gd name="T45" fmla="*/ 176 h 176"/>
                    <a:gd name="T46" fmla="*/ 115 w 286"/>
                    <a:gd name="T47" fmla="*/ 164 h 176"/>
                    <a:gd name="T48" fmla="*/ 115 w 286"/>
                    <a:gd name="T49" fmla="*/ 162 h 176"/>
                    <a:gd name="T50" fmla="*/ 108 w 286"/>
                    <a:gd name="T51" fmla="*/ 158 h 176"/>
                    <a:gd name="T52" fmla="*/ 106 w 286"/>
                    <a:gd name="T53" fmla="*/ 156 h 176"/>
                    <a:gd name="T54" fmla="*/ 104 w 286"/>
                    <a:gd name="T55" fmla="*/ 156 h 176"/>
                    <a:gd name="T56" fmla="*/ 104 w 286"/>
                    <a:gd name="T57" fmla="*/ 154 h 176"/>
                    <a:gd name="T58" fmla="*/ 97 w 286"/>
                    <a:gd name="T59" fmla="*/ 152 h 176"/>
                    <a:gd name="T60" fmla="*/ 95 w 286"/>
                    <a:gd name="T61" fmla="*/ 152 h 176"/>
                    <a:gd name="T62" fmla="*/ 81 w 286"/>
                    <a:gd name="T63" fmla="*/ 146 h 176"/>
                    <a:gd name="T64" fmla="*/ 81 w 286"/>
                    <a:gd name="T65" fmla="*/ 144 h 176"/>
                    <a:gd name="T66" fmla="*/ 77 w 286"/>
                    <a:gd name="T67" fmla="*/ 142 h 176"/>
                    <a:gd name="T68" fmla="*/ 72 w 286"/>
                    <a:gd name="T69" fmla="*/ 126 h 176"/>
                    <a:gd name="T70" fmla="*/ 49 w 286"/>
                    <a:gd name="T71" fmla="*/ 110 h 176"/>
                    <a:gd name="T72" fmla="*/ 38 w 286"/>
                    <a:gd name="T73" fmla="*/ 98 h 176"/>
                    <a:gd name="T74" fmla="*/ 36 w 286"/>
                    <a:gd name="T75" fmla="*/ 58 h 176"/>
                    <a:gd name="T76" fmla="*/ 36 w 286"/>
                    <a:gd name="T77" fmla="*/ 56 h 176"/>
                    <a:gd name="T78" fmla="*/ 34 w 286"/>
                    <a:gd name="T79" fmla="*/ 56 h 176"/>
                    <a:gd name="T80" fmla="*/ 27 w 286"/>
                    <a:gd name="T81" fmla="*/ 48 h 176"/>
                    <a:gd name="T82" fmla="*/ 18 w 286"/>
                    <a:gd name="T83" fmla="*/ 42 h 176"/>
                    <a:gd name="T84" fmla="*/ 9 w 286"/>
                    <a:gd name="T85" fmla="*/ 28 h 176"/>
                    <a:gd name="T86" fmla="*/ 0 w 286"/>
                    <a:gd name="T87" fmla="*/ 8 h 176"/>
                    <a:gd name="T88" fmla="*/ 20 w 286"/>
                    <a:gd name="T89" fmla="*/ 0 h 176"/>
                    <a:gd name="T90" fmla="*/ 27 w 286"/>
                    <a:gd name="T91" fmla="*/ 4 h 176"/>
                    <a:gd name="T92" fmla="*/ 29 w 286"/>
                    <a:gd name="T93" fmla="*/ 6 h 176"/>
                    <a:gd name="T94" fmla="*/ 34 w 286"/>
                    <a:gd name="T95" fmla="*/ 8 h 176"/>
                    <a:gd name="T96" fmla="*/ 36 w 286"/>
                    <a:gd name="T97" fmla="*/ 10 h 176"/>
                    <a:gd name="T98" fmla="*/ 38 w 286"/>
                    <a:gd name="T99" fmla="*/ 14 h 176"/>
                    <a:gd name="T100" fmla="*/ 77 w 286"/>
                    <a:gd name="T101" fmla="*/ 24 h 176"/>
                    <a:gd name="T102" fmla="*/ 117 w 286"/>
                    <a:gd name="T103" fmla="*/ 24 h 176"/>
                    <a:gd name="T104" fmla="*/ 126 w 286"/>
                    <a:gd name="T105" fmla="*/ 38 h 17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286"/>
                    <a:gd name="T160" fmla="*/ 0 h 176"/>
                    <a:gd name="T161" fmla="*/ 286 w 286"/>
                    <a:gd name="T162" fmla="*/ 176 h 17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286" h="176">
                      <a:moveTo>
                        <a:pt x="189" y="96"/>
                      </a:moveTo>
                      <a:lnTo>
                        <a:pt x="189" y="96"/>
                      </a:lnTo>
                      <a:lnTo>
                        <a:pt x="191" y="98"/>
                      </a:lnTo>
                      <a:lnTo>
                        <a:pt x="194" y="98"/>
                      </a:lnTo>
                      <a:lnTo>
                        <a:pt x="203" y="102"/>
                      </a:lnTo>
                      <a:lnTo>
                        <a:pt x="205" y="104"/>
                      </a:lnTo>
                      <a:lnTo>
                        <a:pt x="207" y="108"/>
                      </a:lnTo>
                      <a:lnTo>
                        <a:pt x="209" y="108"/>
                      </a:lnTo>
                      <a:lnTo>
                        <a:pt x="214" y="110"/>
                      </a:lnTo>
                      <a:lnTo>
                        <a:pt x="216" y="110"/>
                      </a:lnTo>
                      <a:lnTo>
                        <a:pt x="221" y="114"/>
                      </a:lnTo>
                      <a:lnTo>
                        <a:pt x="225" y="118"/>
                      </a:lnTo>
                      <a:lnTo>
                        <a:pt x="227" y="118"/>
                      </a:lnTo>
                      <a:lnTo>
                        <a:pt x="232" y="122"/>
                      </a:lnTo>
                      <a:lnTo>
                        <a:pt x="234" y="122"/>
                      </a:lnTo>
                      <a:lnTo>
                        <a:pt x="236" y="122"/>
                      </a:lnTo>
                      <a:lnTo>
                        <a:pt x="239" y="124"/>
                      </a:lnTo>
                      <a:lnTo>
                        <a:pt x="243" y="124"/>
                      </a:lnTo>
                      <a:lnTo>
                        <a:pt x="245" y="126"/>
                      </a:lnTo>
                      <a:lnTo>
                        <a:pt x="252" y="128"/>
                      </a:lnTo>
                      <a:lnTo>
                        <a:pt x="257" y="128"/>
                      </a:lnTo>
                      <a:lnTo>
                        <a:pt x="259" y="130"/>
                      </a:lnTo>
                      <a:lnTo>
                        <a:pt x="275" y="132"/>
                      </a:lnTo>
                      <a:lnTo>
                        <a:pt x="281" y="134"/>
                      </a:lnTo>
                      <a:lnTo>
                        <a:pt x="286" y="138"/>
                      </a:lnTo>
                      <a:lnTo>
                        <a:pt x="286" y="146"/>
                      </a:lnTo>
                      <a:lnTo>
                        <a:pt x="286" y="152"/>
                      </a:lnTo>
                      <a:lnTo>
                        <a:pt x="284" y="154"/>
                      </a:lnTo>
                      <a:lnTo>
                        <a:pt x="284" y="156"/>
                      </a:lnTo>
                      <a:lnTo>
                        <a:pt x="270" y="158"/>
                      </a:lnTo>
                      <a:lnTo>
                        <a:pt x="257" y="158"/>
                      </a:lnTo>
                      <a:lnTo>
                        <a:pt x="230" y="158"/>
                      </a:lnTo>
                      <a:lnTo>
                        <a:pt x="221" y="160"/>
                      </a:lnTo>
                      <a:lnTo>
                        <a:pt x="212" y="160"/>
                      </a:lnTo>
                      <a:lnTo>
                        <a:pt x="212" y="162"/>
                      </a:lnTo>
                      <a:lnTo>
                        <a:pt x="209" y="162"/>
                      </a:lnTo>
                      <a:lnTo>
                        <a:pt x="207" y="164"/>
                      </a:lnTo>
                      <a:lnTo>
                        <a:pt x="203" y="164"/>
                      </a:lnTo>
                      <a:lnTo>
                        <a:pt x="198" y="166"/>
                      </a:lnTo>
                      <a:lnTo>
                        <a:pt x="187" y="172"/>
                      </a:lnTo>
                      <a:lnTo>
                        <a:pt x="185" y="174"/>
                      </a:lnTo>
                      <a:lnTo>
                        <a:pt x="182" y="174"/>
                      </a:lnTo>
                      <a:lnTo>
                        <a:pt x="182" y="176"/>
                      </a:lnTo>
                      <a:lnTo>
                        <a:pt x="160" y="176"/>
                      </a:lnTo>
                      <a:lnTo>
                        <a:pt x="137" y="176"/>
                      </a:lnTo>
                      <a:lnTo>
                        <a:pt x="126" y="172"/>
                      </a:lnTo>
                      <a:lnTo>
                        <a:pt x="115" y="164"/>
                      </a:lnTo>
                      <a:lnTo>
                        <a:pt x="115" y="162"/>
                      </a:lnTo>
                      <a:lnTo>
                        <a:pt x="110" y="158"/>
                      </a:lnTo>
                      <a:lnTo>
                        <a:pt x="108" y="158"/>
                      </a:lnTo>
                      <a:lnTo>
                        <a:pt x="108" y="156"/>
                      </a:lnTo>
                      <a:lnTo>
                        <a:pt x="106" y="156"/>
                      </a:lnTo>
                      <a:lnTo>
                        <a:pt x="104" y="156"/>
                      </a:lnTo>
                      <a:lnTo>
                        <a:pt x="104" y="154"/>
                      </a:lnTo>
                      <a:lnTo>
                        <a:pt x="97" y="154"/>
                      </a:lnTo>
                      <a:lnTo>
                        <a:pt x="97" y="152"/>
                      </a:lnTo>
                      <a:lnTo>
                        <a:pt x="95" y="152"/>
                      </a:lnTo>
                      <a:lnTo>
                        <a:pt x="88" y="150"/>
                      </a:lnTo>
                      <a:lnTo>
                        <a:pt x="81" y="146"/>
                      </a:lnTo>
                      <a:lnTo>
                        <a:pt x="81" y="144"/>
                      </a:lnTo>
                      <a:lnTo>
                        <a:pt x="79" y="144"/>
                      </a:lnTo>
                      <a:lnTo>
                        <a:pt x="77" y="142"/>
                      </a:lnTo>
                      <a:lnTo>
                        <a:pt x="74" y="134"/>
                      </a:lnTo>
                      <a:lnTo>
                        <a:pt x="72" y="126"/>
                      </a:lnTo>
                      <a:lnTo>
                        <a:pt x="61" y="118"/>
                      </a:lnTo>
                      <a:lnTo>
                        <a:pt x="49" y="110"/>
                      </a:lnTo>
                      <a:lnTo>
                        <a:pt x="45" y="104"/>
                      </a:lnTo>
                      <a:lnTo>
                        <a:pt x="38" y="98"/>
                      </a:lnTo>
                      <a:lnTo>
                        <a:pt x="38" y="78"/>
                      </a:lnTo>
                      <a:lnTo>
                        <a:pt x="36" y="58"/>
                      </a:lnTo>
                      <a:lnTo>
                        <a:pt x="36" y="56"/>
                      </a:lnTo>
                      <a:lnTo>
                        <a:pt x="34" y="56"/>
                      </a:lnTo>
                      <a:lnTo>
                        <a:pt x="34" y="54"/>
                      </a:lnTo>
                      <a:lnTo>
                        <a:pt x="27" y="48"/>
                      </a:lnTo>
                      <a:lnTo>
                        <a:pt x="20" y="44"/>
                      </a:lnTo>
                      <a:lnTo>
                        <a:pt x="18" y="42"/>
                      </a:lnTo>
                      <a:lnTo>
                        <a:pt x="13" y="38"/>
                      </a:lnTo>
                      <a:lnTo>
                        <a:pt x="9" y="28"/>
                      </a:lnTo>
                      <a:lnTo>
                        <a:pt x="2" y="16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20" y="0"/>
                      </a:lnTo>
                      <a:lnTo>
                        <a:pt x="22" y="2"/>
                      </a:lnTo>
                      <a:lnTo>
                        <a:pt x="27" y="4"/>
                      </a:lnTo>
                      <a:lnTo>
                        <a:pt x="27" y="6"/>
                      </a:lnTo>
                      <a:lnTo>
                        <a:pt x="29" y="6"/>
                      </a:lnTo>
                      <a:lnTo>
                        <a:pt x="31" y="6"/>
                      </a:lnTo>
                      <a:lnTo>
                        <a:pt x="34" y="8"/>
                      </a:lnTo>
                      <a:lnTo>
                        <a:pt x="34" y="10"/>
                      </a:lnTo>
                      <a:lnTo>
                        <a:pt x="36" y="10"/>
                      </a:lnTo>
                      <a:lnTo>
                        <a:pt x="38" y="12"/>
                      </a:lnTo>
                      <a:lnTo>
                        <a:pt x="38" y="14"/>
                      </a:lnTo>
                      <a:lnTo>
                        <a:pt x="49" y="24"/>
                      </a:lnTo>
                      <a:lnTo>
                        <a:pt x="77" y="24"/>
                      </a:lnTo>
                      <a:lnTo>
                        <a:pt x="101" y="22"/>
                      </a:lnTo>
                      <a:lnTo>
                        <a:pt x="117" y="24"/>
                      </a:lnTo>
                      <a:lnTo>
                        <a:pt x="122" y="30"/>
                      </a:lnTo>
                      <a:lnTo>
                        <a:pt x="126" y="38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19" name="Freeform 318"/>
                <p:cNvSpPr>
                  <a:spLocks/>
                </p:cNvSpPr>
                <p:nvPr/>
              </p:nvSpPr>
              <p:spPr bwMode="auto">
                <a:xfrm>
                  <a:off x="4588" y="2815"/>
                  <a:ext cx="38" cy="34"/>
                </a:xfrm>
                <a:custGeom>
                  <a:avLst/>
                  <a:gdLst>
                    <a:gd name="T0" fmla="*/ 38 w 38"/>
                    <a:gd name="T1" fmla="*/ 34 h 34"/>
                    <a:gd name="T2" fmla="*/ 38 w 38"/>
                    <a:gd name="T3" fmla="*/ 34 h 34"/>
                    <a:gd name="T4" fmla="*/ 33 w 38"/>
                    <a:gd name="T5" fmla="*/ 32 h 34"/>
                    <a:gd name="T6" fmla="*/ 31 w 38"/>
                    <a:gd name="T7" fmla="*/ 28 h 34"/>
                    <a:gd name="T8" fmla="*/ 31 w 38"/>
                    <a:gd name="T9" fmla="*/ 28 h 34"/>
                    <a:gd name="T10" fmla="*/ 29 w 38"/>
                    <a:gd name="T11" fmla="*/ 28 h 34"/>
                    <a:gd name="T12" fmla="*/ 29 w 38"/>
                    <a:gd name="T13" fmla="*/ 28 h 34"/>
                    <a:gd name="T14" fmla="*/ 27 w 38"/>
                    <a:gd name="T15" fmla="*/ 26 h 34"/>
                    <a:gd name="T16" fmla="*/ 27 w 38"/>
                    <a:gd name="T17" fmla="*/ 26 h 34"/>
                    <a:gd name="T18" fmla="*/ 24 w 38"/>
                    <a:gd name="T19" fmla="*/ 26 h 34"/>
                    <a:gd name="T20" fmla="*/ 24 w 38"/>
                    <a:gd name="T21" fmla="*/ 26 h 34"/>
                    <a:gd name="T22" fmla="*/ 24 w 38"/>
                    <a:gd name="T23" fmla="*/ 26 h 34"/>
                    <a:gd name="T24" fmla="*/ 24 w 38"/>
                    <a:gd name="T25" fmla="*/ 26 h 34"/>
                    <a:gd name="T26" fmla="*/ 22 w 38"/>
                    <a:gd name="T27" fmla="*/ 24 h 34"/>
                    <a:gd name="T28" fmla="*/ 22 w 38"/>
                    <a:gd name="T29" fmla="*/ 24 h 34"/>
                    <a:gd name="T30" fmla="*/ 20 w 38"/>
                    <a:gd name="T31" fmla="*/ 24 h 34"/>
                    <a:gd name="T32" fmla="*/ 20 w 38"/>
                    <a:gd name="T33" fmla="*/ 24 h 34"/>
                    <a:gd name="T34" fmla="*/ 11 w 38"/>
                    <a:gd name="T35" fmla="*/ 16 h 34"/>
                    <a:gd name="T36" fmla="*/ 4 w 38"/>
                    <a:gd name="T37" fmla="*/ 10 h 34"/>
                    <a:gd name="T38" fmla="*/ 4 w 38"/>
                    <a:gd name="T39" fmla="*/ 10 h 34"/>
                    <a:gd name="T40" fmla="*/ 4 w 38"/>
                    <a:gd name="T41" fmla="*/ 8 h 34"/>
                    <a:gd name="T42" fmla="*/ 4 w 38"/>
                    <a:gd name="T43" fmla="*/ 8 h 34"/>
                    <a:gd name="T44" fmla="*/ 2 w 38"/>
                    <a:gd name="T45" fmla="*/ 6 h 34"/>
                    <a:gd name="T46" fmla="*/ 2 w 38"/>
                    <a:gd name="T47" fmla="*/ 4 h 34"/>
                    <a:gd name="T48" fmla="*/ 2 w 38"/>
                    <a:gd name="T49" fmla="*/ 4 h 34"/>
                    <a:gd name="T50" fmla="*/ 2 w 38"/>
                    <a:gd name="T51" fmla="*/ 2 h 34"/>
                    <a:gd name="T52" fmla="*/ 2 w 38"/>
                    <a:gd name="T53" fmla="*/ 2 h 34"/>
                    <a:gd name="T54" fmla="*/ 0 w 38"/>
                    <a:gd name="T55" fmla="*/ 0 h 3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38"/>
                    <a:gd name="T85" fmla="*/ 0 h 34"/>
                    <a:gd name="T86" fmla="*/ 38 w 38"/>
                    <a:gd name="T87" fmla="*/ 34 h 34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38" h="34">
                      <a:moveTo>
                        <a:pt x="38" y="34"/>
                      </a:moveTo>
                      <a:lnTo>
                        <a:pt x="38" y="34"/>
                      </a:lnTo>
                      <a:lnTo>
                        <a:pt x="33" y="32"/>
                      </a:lnTo>
                      <a:lnTo>
                        <a:pt x="31" y="28"/>
                      </a:lnTo>
                      <a:lnTo>
                        <a:pt x="29" y="28"/>
                      </a:lnTo>
                      <a:lnTo>
                        <a:pt x="27" y="26"/>
                      </a:lnTo>
                      <a:lnTo>
                        <a:pt x="24" y="26"/>
                      </a:lnTo>
                      <a:lnTo>
                        <a:pt x="22" y="24"/>
                      </a:lnTo>
                      <a:lnTo>
                        <a:pt x="20" y="24"/>
                      </a:lnTo>
                      <a:lnTo>
                        <a:pt x="11" y="16"/>
                      </a:lnTo>
                      <a:lnTo>
                        <a:pt x="4" y="10"/>
                      </a:lnTo>
                      <a:lnTo>
                        <a:pt x="4" y="8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20" name="Freeform 319"/>
                <p:cNvSpPr>
                  <a:spLocks/>
                </p:cNvSpPr>
                <p:nvPr/>
              </p:nvSpPr>
              <p:spPr bwMode="auto">
                <a:xfrm>
                  <a:off x="4691" y="2757"/>
                  <a:ext cx="36" cy="70"/>
                </a:xfrm>
                <a:custGeom>
                  <a:avLst/>
                  <a:gdLst>
                    <a:gd name="T0" fmla="*/ 0 w 36"/>
                    <a:gd name="T1" fmla="*/ 0 h 70"/>
                    <a:gd name="T2" fmla="*/ 0 w 36"/>
                    <a:gd name="T3" fmla="*/ 0 h 70"/>
                    <a:gd name="T4" fmla="*/ 0 w 36"/>
                    <a:gd name="T5" fmla="*/ 22 h 70"/>
                    <a:gd name="T6" fmla="*/ 0 w 36"/>
                    <a:gd name="T7" fmla="*/ 32 h 70"/>
                    <a:gd name="T8" fmla="*/ 2 w 36"/>
                    <a:gd name="T9" fmla="*/ 42 h 70"/>
                    <a:gd name="T10" fmla="*/ 2 w 36"/>
                    <a:gd name="T11" fmla="*/ 42 h 70"/>
                    <a:gd name="T12" fmla="*/ 9 w 36"/>
                    <a:gd name="T13" fmla="*/ 52 h 70"/>
                    <a:gd name="T14" fmla="*/ 16 w 36"/>
                    <a:gd name="T15" fmla="*/ 60 h 70"/>
                    <a:gd name="T16" fmla="*/ 16 w 36"/>
                    <a:gd name="T17" fmla="*/ 60 h 70"/>
                    <a:gd name="T18" fmla="*/ 23 w 36"/>
                    <a:gd name="T19" fmla="*/ 62 h 70"/>
                    <a:gd name="T20" fmla="*/ 27 w 36"/>
                    <a:gd name="T21" fmla="*/ 68 h 70"/>
                    <a:gd name="T22" fmla="*/ 27 w 36"/>
                    <a:gd name="T23" fmla="*/ 68 h 70"/>
                    <a:gd name="T24" fmla="*/ 29 w 36"/>
                    <a:gd name="T25" fmla="*/ 68 h 70"/>
                    <a:gd name="T26" fmla="*/ 32 w 36"/>
                    <a:gd name="T27" fmla="*/ 68 h 70"/>
                    <a:gd name="T28" fmla="*/ 36 w 36"/>
                    <a:gd name="T29" fmla="*/ 70 h 7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6"/>
                    <a:gd name="T46" fmla="*/ 0 h 70"/>
                    <a:gd name="T47" fmla="*/ 36 w 36"/>
                    <a:gd name="T48" fmla="*/ 70 h 7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6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32"/>
                      </a:lnTo>
                      <a:lnTo>
                        <a:pt x="2" y="42"/>
                      </a:lnTo>
                      <a:lnTo>
                        <a:pt x="9" y="52"/>
                      </a:lnTo>
                      <a:lnTo>
                        <a:pt x="16" y="60"/>
                      </a:lnTo>
                      <a:lnTo>
                        <a:pt x="23" y="62"/>
                      </a:lnTo>
                      <a:lnTo>
                        <a:pt x="27" y="68"/>
                      </a:lnTo>
                      <a:lnTo>
                        <a:pt x="29" y="68"/>
                      </a:lnTo>
                      <a:lnTo>
                        <a:pt x="32" y="68"/>
                      </a:lnTo>
                      <a:lnTo>
                        <a:pt x="36" y="7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21" name="Freeform 320"/>
                <p:cNvSpPr>
                  <a:spLocks/>
                </p:cNvSpPr>
                <p:nvPr/>
              </p:nvSpPr>
              <p:spPr bwMode="auto">
                <a:xfrm>
                  <a:off x="4750" y="2829"/>
                  <a:ext cx="74" cy="26"/>
                </a:xfrm>
                <a:custGeom>
                  <a:avLst/>
                  <a:gdLst>
                    <a:gd name="T0" fmla="*/ 0 w 74"/>
                    <a:gd name="T1" fmla="*/ 0 h 26"/>
                    <a:gd name="T2" fmla="*/ 0 w 74"/>
                    <a:gd name="T3" fmla="*/ 0 h 26"/>
                    <a:gd name="T4" fmla="*/ 24 w 74"/>
                    <a:gd name="T5" fmla="*/ 0 h 26"/>
                    <a:gd name="T6" fmla="*/ 24 w 74"/>
                    <a:gd name="T7" fmla="*/ 0 h 26"/>
                    <a:gd name="T8" fmla="*/ 29 w 74"/>
                    <a:gd name="T9" fmla="*/ 4 h 26"/>
                    <a:gd name="T10" fmla="*/ 33 w 74"/>
                    <a:gd name="T11" fmla="*/ 4 h 26"/>
                    <a:gd name="T12" fmla="*/ 47 w 74"/>
                    <a:gd name="T13" fmla="*/ 4 h 26"/>
                    <a:gd name="T14" fmla="*/ 47 w 74"/>
                    <a:gd name="T15" fmla="*/ 4 h 26"/>
                    <a:gd name="T16" fmla="*/ 49 w 74"/>
                    <a:gd name="T17" fmla="*/ 6 h 26"/>
                    <a:gd name="T18" fmla="*/ 49 w 74"/>
                    <a:gd name="T19" fmla="*/ 8 h 26"/>
                    <a:gd name="T20" fmla="*/ 49 w 74"/>
                    <a:gd name="T21" fmla="*/ 8 h 26"/>
                    <a:gd name="T22" fmla="*/ 51 w 74"/>
                    <a:gd name="T23" fmla="*/ 8 h 26"/>
                    <a:gd name="T24" fmla="*/ 51 w 74"/>
                    <a:gd name="T25" fmla="*/ 8 h 26"/>
                    <a:gd name="T26" fmla="*/ 58 w 74"/>
                    <a:gd name="T27" fmla="*/ 14 h 26"/>
                    <a:gd name="T28" fmla="*/ 65 w 74"/>
                    <a:gd name="T29" fmla="*/ 20 h 26"/>
                    <a:gd name="T30" fmla="*/ 65 w 74"/>
                    <a:gd name="T31" fmla="*/ 20 h 26"/>
                    <a:gd name="T32" fmla="*/ 67 w 74"/>
                    <a:gd name="T33" fmla="*/ 20 h 26"/>
                    <a:gd name="T34" fmla="*/ 67 w 74"/>
                    <a:gd name="T35" fmla="*/ 20 h 26"/>
                    <a:gd name="T36" fmla="*/ 74 w 74"/>
                    <a:gd name="T37" fmla="*/ 26 h 2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74"/>
                    <a:gd name="T58" fmla="*/ 0 h 26"/>
                    <a:gd name="T59" fmla="*/ 74 w 74"/>
                    <a:gd name="T60" fmla="*/ 26 h 2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74" h="2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0"/>
                      </a:lnTo>
                      <a:lnTo>
                        <a:pt x="29" y="4"/>
                      </a:lnTo>
                      <a:lnTo>
                        <a:pt x="33" y="4"/>
                      </a:lnTo>
                      <a:lnTo>
                        <a:pt x="47" y="4"/>
                      </a:lnTo>
                      <a:lnTo>
                        <a:pt x="49" y="6"/>
                      </a:lnTo>
                      <a:lnTo>
                        <a:pt x="49" y="8"/>
                      </a:lnTo>
                      <a:lnTo>
                        <a:pt x="51" y="8"/>
                      </a:lnTo>
                      <a:lnTo>
                        <a:pt x="58" y="14"/>
                      </a:lnTo>
                      <a:lnTo>
                        <a:pt x="65" y="20"/>
                      </a:lnTo>
                      <a:lnTo>
                        <a:pt x="67" y="20"/>
                      </a:lnTo>
                      <a:lnTo>
                        <a:pt x="74" y="26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22" name="Freeform 321"/>
                <p:cNvSpPr>
                  <a:spLocks/>
                </p:cNvSpPr>
                <p:nvPr/>
              </p:nvSpPr>
              <p:spPr bwMode="auto">
                <a:xfrm>
                  <a:off x="4837" y="2865"/>
                  <a:ext cx="16" cy="10"/>
                </a:xfrm>
                <a:custGeom>
                  <a:avLst/>
                  <a:gdLst>
                    <a:gd name="T0" fmla="*/ 0 w 16"/>
                    <a:gd name="T1" fmla="*/ 0 h 10"/>
                    <a:gd name="T2" fmla="*/ 0 w 16"/>
                    <a:gd name="T3" fmla="*/ 0 h 10"/>
                    <a:gd name="T4" fmla="*/ 5 w 16"/>
                    <a:gd name="T5" fmla="*/ 4 h 10"/>
                    <a:gd name="T6" fmla="*/ 7 w 16"/>
                    <a:gd name="T7" fmla="*/ 8 h 10"/>
                    <a:gd name="T8" fmla="*/ 7 w 16"/>
                    <a:gd name="T9" fmla="*/ 8 h 10"/>
                    <a:gd name="T10" fmla="*/ 12 w 16"/>
                    <a:gd name="T11" fmla="*/ 10 h 10"/>
                    <a:gd name="T12" fmla="*/ 16 w 16"/>
                    <a:gd name="T13" fmla="*/ 10 h 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0"/>
                    <a:gd name="T23" fmla="*/ 16 w 16"/>
                    <a:gd name="T24" fmla="*/ 10 h 1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4"/>
                      </a:lnTo>
                      <a:lnTo>
                        <a:pt x="7" y="8"/>
                      </a:lnTo>
                      <a:lnTo>
                        <a:pt x="12" y="10"/>
                      </a:lnTo>
                      <a:lnTo>
                        <a:pt x="16" y="1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23" name="Freeform 322"/>
                <p:cNvSpPr>
                  <a:spLocks/>
                </p:cNvSpPr>
                <p:nvPr/>
              </p:nvSpPr>
              <p:spPr bwMode="auto">
                <a:xfrm>
                  <a:off x="4756" y="2781"/>
                  <a:ext cx="30" cy="16"/>
                </a:xfrm>
                <a:custGeom>
                  <a:avLst/>
                  <a:gdLst>
                    <a:gd name="T0" fmla="*/ 0 w 30"/>
                    <a:gd name="T1" fmla="*/ 0 h 16"/>
                    <a:gd name="T2" fmla="*/ 0 w 30"/>
                    <a:gd name="T3" fmla="*/ 0 h 16"/>
                    <a:gd name="T4" fmla="*/ 0 w 30"/>
                    <a:gd name="T5" fmla="*/ 4 h 16"/>
                    <a:gd name="T6" fmla="*/ 0 w 30"/>
                    <a:gd name="T7" fmla="*/ 4 h 16"/>
                    <a:gd name="T8" fmla="*/ 12 w 30"/>
                    <a:gd name="T9" fmla="*/ 12 h 16"/>
                    <a:gd name="T10" fmla="*/ 12 w 30"/>
                    <a:gd name="T11" fmla="*/ 12 h 16"/>
                    <a:gd name="T12" fmla="*/ 14 w 30"/>
                    <a:gd name="T13" fmla="*/ 12 h 16"/>
                    <a:gd name="T14" fmla="*/ 18 w 30"/>
                    <a:gd name="T15" fmla="*/ 14 h 16"/>
                    <a:gd name="T16" fmla="*/ 18 w 30"/>
                    <a:gd name="T17" fmla="*/ 14 h 16"/>
                    <a:gd name="T18" fmla="*/ 25 w 30"/>
                    <a:gd name="T19" fmla="*/ 14 h 16"/>
                    <a:gd name="T20" fmla="*/ 30 w 30"/>
                    <a:gd name="T21" fmla="*/ 16 h 1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0"/>
                    <a:gd name="T34" fmla="*/ 0 h 16"/>
                    <a:gd name="T35" fmla="*/ 30 w 30"/>
                    <a:gd name="T36" fmla="*/ 16 h 1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0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12" y="12"/>
                      </a:lnTo>
                      <a:lnTo>
                        <a:pt x="14" y="12"/>
                      </a:lnTo>
                      <a:lnTo>
                        <a:pt x="18" y="14"/>
                      </a:lnTo>
                      <a:lnTo>
                        <a:pt x="25" y="14"/>
                      </a:lnTo>
                      <a:lnTo>
                        <a:pt x="30" y="16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24" name="Freeform 323"/>
                <p:cNvSpPr>
                  <a:spLocks/>
                </p:cNvSpPr>
                <p:nvPr/>
              </p:nvSpPr>
              <p:spPr bwMode="auto">
                <a:xfrm>
                  <a:off x="4675" y="2829"/>
                  <a:ext cx="126" cy="64"/>
                </a:xfrm>
                <a:custGeom>
                  <a:avLst/>
                  <a:gdLst>
                    <a:gd name="T0" fmla="*/ 126 w 126"/>
                    <a:gd name="T1" fmla="*/ 64 h 64"/>
                    <a:gd name="T2" fmla="*/ 126 w 126"/>
                    <a:gd name="T3" fmla="*/ 64 h 64"/>
                    <a:gd name="T4" fmla="*/ 124 w 126"/>
                    <a:gd name="T5" fmla="*/ 60 h 64"/>
                    <a:gd name="T6" fmla="*/ 120 w 126"/>
                    <a:gd name="T7" fmla="*/ 54 h 64"/>
                    <a:gd name="T8" fmla="*/ 120 w 126"/>
                    <a:gd name="T9" fmla="*/ 54 h 64"/>
                    <a:gd name="T10" fmla="*/ 111 w 126"/>
                    <a:gd name="T11" fmla="*/ 52 h 64"/>
                    <a:gd name="T12" fmla="*/ 108 w 126"/>
                    <a:gd name="T13" fmla="*/ 50 h 64"/>
                    <a:gd name="T14" fmla="*/ 104 w 126"/>
                    <a:gd name="T15" fmla="*/ 50 h 64"/>
                    <a:gd name="T16" fmla="*/ 104 w 126"/>
                    <a:gd name="T17" fmla="*/ 50 h 64"/>
                    <a:gd name="T18" fmla="*/ 93 w 126"/>
                    <a:gd name="T19" fmla="*/ 48 h 64"/>
                    <a:gd name="T20" fmla="*/ 79 w 126"/>
                    <a:gd name="T21" fmla="*/ 48 h 64"/>
                    <a:gd name="T22" fmla="*/ 57 w 126"/>
                    <a:gd name="T23" fmla="*/ 50 h 64"/>
                    <a:gd name="T24" fmla="*/ 57 w 126"/>
                    <a:gd name="T25" fmla="*/ 50 h 64"/>
                    <a:gd name="T26" fmla="*/ 52 w 126"/>
                    <a:gd name="T27" fmla="*/ 52 h 64"/>
                    <a:gd name="T28" fmla="*/ 52 w 126"/>
                    <a:gd name="T29" fmla="*/ 52 h 64"/>
                    <a:gd name="T30" fmla="*/ 52 w 126"/>
                    <a:gd name="T31" fmla="*/ 54 h 64"/>
                    <a:gd name="T32" fmla="*/ 52 w 126"/>
                    <a:gd name="T33" fmla="*/ 54 h 64"/>
                    <a:gd name="T34" fmla="*/ 50 w 126"/>
                    <a:gd name="T35" fmla="*/ 54 h 64"/>
                    <a:gd name="T36" fmla="*/ 50 w 126"/>
                    <a:gd name="T37" fmla="*/ 54 h 64"/>
                    <a:gd name="T38" fmla="*/ 45 w 126"/>
                    <a:gd name="T39" fmla="*/ 56 h 64"/>
                    <a:gd name="T40" fmla="*/ 39 w 126"/>
                    <a:gd name="T41" fmla="*/ 56 h 64"/>
                    <a:gd name="T42" fmla="*/ 27 w 126"/>
                    <a:gd name="T43" fmla="*/ 56 h 64"/>
                    <a:gd name="T44" fmla="*/ 27 w 126"/>
                    <a:gd name="T45" fmla="*/ 56 h 64"/>
                    <a:gd name="T46" fmla="*/ 23 w 126"/>
                    <a:gd name="T47" fmla="*/ 50 h 64"/>
                    <a:gd name="T48" fmla="*/ 18 w 126"/>
                    <a:gd name="T49" fmla="*/ 48 h 64"/>
                    <a:gd name="T50" fmla="*/ 18 w 126"/>
                    <a:gd name="T51" fmla="*/ 44 h 64"/>
                    <a:gd name="T52" fmla="*/ 18 w 126"/>
                    <a:gd name="T53" fmla="*/ 44 h 64"/>
                    <a:gd name="T54" fmla="*/ 16 w 126"/>
                    <a:gd name="T55" fmla="*/ 44 h 64"/>
                    <a:gd name="T56" fmla="*/ 16 w 126"/>
                    <a:gd name="T57" fmla="*/ 44 h 64"/>
                    <a:gd name="T58" fmla="*/ 16 w 126"/>
                    <a:gd name="T59" fmla="*/ 44 h 64"/>
                    <a:gd name="T60" fmla="*/ 16 w 126"/>
                    <a:gd name="T61" fmla="*/ 40 h 64"/>
                    <a:gd name="T62" fmla="*/ 16 w 126"/>
                    <a:gd name="T63" fmla="*/ 40 h 64"/>
                    <a:gd name="T64" fmla="*/ 14 w 126"/>
                    <a:gd name="T65" fmla="*/ 40 h 64"/>
                    <a:gd name="T66" fmla="*/ 14 w 126"/>
                    <a:gd name="T67" fmla="*/ 40 h 64"/>
                    <a:gd name="T68" fmla="*/ 14 w 126"/>
                    <a:gd name="T69" fmla="*/ 40 h 64"/>
                    <a:gd name="T70" fmla="*/ 12 w 126"/>
                    <a:gd name="T71" fmla="*/ 22 h 64"/>
                    <a:gd name="T72" fmla="*/ 7 w 126"/>
                    <a:gd name="T73" fmla="*/ 6 h 64"/>
                    <a:gd name="T74" fmla="*/ 7 w 126"/>
                    <a:gd name="T75" fmla="*/ 6 h 64"/>
                    <a:gd name="T76" fmla="*/ 5 w 126"/>
                    <a:gd name="T77" fmla="*/ 6 h 64"/>
                    <a:gd name="T78" fmla="*/ 5 w 126"/>
                    <a:gd name="T79" fmla="*/ 4 h 64"/>
                    <a:gd name="T80" fmla="*/ 3 w 126"/>
                    <a:gd name="T81" fmla="*/ 2 h 64"/>
                    <a:gd name="T82" fmla="*/ 0 w 126"/>
                    <a:gd name="T83" fmla="*/ 0 h 64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26"/>
                    <a:gd name="T127" fmla="*/ 0 h 64"/>
                    <a:gd name="T128" fmla="*/ 126 w 126"/>
                    <a:gd name="T129" fmla="*/ 64 h 64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26" h="64">
                      <a:moveTo>
                        <a:pt x="126" y="64"/>
                      </a:moveTo>
                      <a:lnTo>
                        <a:pt x="126" y="64"/>
                      </a:lnTo>
                      <a:lnTo>
                        <a:pt x="124" y="60"/>
                      </a:lnTo>
                      <a:lnTo>
                        <a:pt x="120" y="54"/>
                      </a:lnTo>
                      <a:lnTo>
                        <a:pt x="111" y="52"/>
                      </a:lnTo>
                      <a:lnTo>
                        <a:pt x="108" y="50"/>
                      </a:lnTo>
                      <a:lnTo>
                        <a:pt x="104" y="50"/>
                      </a:lnTo>
                      <a:lnTo>
                        <a:pt x="93" y="48"/>
                      </a:lnTo>
                      <a:lnTo>
                        <a:pt x="79" y="48"/>
                      </a:lnTo>
                      <a:lnTo>
                        <a:pt x="57" y="50"/>
                      </a:lnTo>
                      <a:lnTo>
                        <a:pt x="52" y="52"/>
                      </a:lnTo>
                      <a:lnTo>
                        <a:pt x="52" y="54"/>
                      </a:lnTo>
                      <a:lnTo>
                        <a:pt x="50" y="54"/>
                      </a:lnTo>
                      <a:lnTo>
                        <a:pt x="45" y="56"/>
                      </a:lnTo>
                      <a:lnTo>
                        <a:pt x="39" y="56"/>
                      </a:lnTo>
                      <a:lnTo>
                        <a:pt x="27" y="56"/>
                      </a:lnTo>
                      <a:lnTo>
                        <a:pt x="23" y="50"/>
                      </a:lnTo>
                      <a:lnTo>
                        <a:pt x="18" y="48"/>
                      </a:lnTo>
                      <a:lnTo>
                        <a:pt x="18" y="44"/>
                      </a:lnTo>
                      <a:lnTo>
                        <a:pt x="16" y="44"/>
                      </a:lnTo>
                      <a:lnTo>
                        <a:pt x="16" y="40"/>
                      </a:lnTo>
                      <a:lnTo>
                        <a:pt x="14" y="40"/>
                      </a:lnTo>
                      <a:lnTo>
                        <a:pt x="12" y="22"/>
                      </a:lnTo>
                      <a:lnTo>
                        <a:pt x="7" y="6"/>
                      </a:lnTo>
                      <a:lnTo>
                        <a:pt x="5" y="6"/>
                      </a:lnTo>
                      <a:lnTo>
                        <a:pt x="5" y="4"/>
                      </a:lnTo>
                      <a:lnTo>
                        <a:pt x="3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25" name="Freeform 324"/>
                <p:cNvSpPr>
                  <a:spLocks/>
                </p:cNvSpPr>
                <p:nvPr/>
              </p:nvSpPr>
              <p:spPr bwMode="auto">
                <a:xfrm>
                  <a:off x="4617" y="2789"/>
                  <a:ext cx="31" cy="32"/>
                </a:xfrm>
                <a:custGeom>
                  <a:avLst/>
                  <a:gdLst>
                    <a:gd name="T0" fmla="*/ 31 w 31"/>
                    <a:gd name="T1" fmla="*/ 0 h 32"/>
                    <a:gd name="T2" fmla="*/ 31 w 31"/>
                    <a:gd name="T3" fmla="*/ 0 h 32"/>
                    <a:gd name="T4" fmla="*/ 31 w 31"/>
                    <a:gd name="T5" fmla="*/ 0 h 32"/>
                    <a:gd name="T6" fmla="*/ 31 w 31"/>
                    <a:gd name="T7" fmla="*/ 2 h 32"/>
                    <a:gd name="T8" fmla="*/ 31 w 31"/>
                    <a:gd name="T9" fmla="*/ 2 h 32"/>
                    <a:gd name="T10" fmla="*/ 27 w 31"/>
                    <a:gd name="T11" fmla="*/ 2 h 32"/>
                    <a:gd name="T12" fmla="*/ 27 w 31"/>
                    <a:gd name="T13" fmla="*/ 2 h 32"/>
                    <a:gd name="T14" fmla="*/ 25 w 31"/>
                    <a:gd name="T15" fmla="*/ 6 h 32"/>
                    <a:gd name="T16" fmla="*/ 22 w 31"/>
                    <a:gd name="T17" fmla="*/ 8 h 32"/>
                    <a:gd name="T18" fmla="*/ 16 w 31"/>
                    <a:gd name="T19" fmla="*/ 10 h 32"/>
                    <a:gd name="T20" fmla="*/ 16 w 31"/>
                    <a:gd name="T21" fmla="*/ 10 h 32"/>
                    <a:gd name="T22" fmla="*/ 0 w 31"/>
                    <a:gd name="T23" fmla="*/ 10 h 32"/>
                    <a:gd name="T24" fmla="*/ 0 w 31"/>
                    <a:gd name="T25" fmla="*/ 10 h 32"/>
                    <a:gd name="T26" fmla="*/ 0 w 31"/>
                    <a:gd name="T27" fmla="*/ 26 h 32"/>
                    <a:gd name="T28" fmla="*/ 0 w 31"/>
                    <a:gd name="T29" fmla="*/ 26 h 32"/>
                    <a:gd name="T30" fmla="*/ 4 w 31"/>
                    <a:gd name="T31" fmla="*/ 26 h 32"/>
                    <a:gd name="T32" fmla="*/ 7 w 31"/>
                    <a:gd name="T33" fmla="*/ 30 h 32"/>
                    <a:gd name="T34" fmla="*/ 7 w 31"/>
                    <a:gd name="T35" fmla="*/ 30 h 32"/>
                    <a:gd name="T36" fmla="*/ 9 w 31"/>
                    <a:gd name="T37" fmla="*/ 30 h 32"/>
                    <a:gd name="T38" fmla="*/ 9 w 31"/>
                    <a:gd name="T39" fmla="*/ 30 h 32"/>
                    <a:gd name="T40" fmla="*/ 13 w 31"/>
                    <a:gd name="T41" fmla="*/ 32 h 32"/>
                    <a:gd name="T42" fmla="*/ 20 w 31"/>
                    <a:gd name="T43" fmla="*/ 32 h 32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31"/>
                    <a:gd name="T67" fmla="*/ 0 h 32"/>
                    <a:gd name="T68" fmla="*/ 31 w 31"/>
                    <a:gd name="T69" fmla="*/ 32 h 32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31" h="32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31" y="2"/>
                      </a:lnTo>
                      <a:lnTo>
                        <a:pt x="27" y="2"/>
                      </a:lnTo>
                      <a:lnTo>
                        <a:pt x="25" y="6"/>
                      </a:lnTo>
                      <a:lnTo>
                        <a:pt x="22" y="8"/>
                      </a:lnTo>
                      <a:lnTo>
                        <a:pt x="16" y="10"/>
                      </a:lnTo>
                      <a:lnTo>
                        <a:pt x="0" y="10"/>
                      </a:lnTo>
                      <a:lnTo>
                        <a:pt x="0" y="26"/>
                      </a:lnTo>
                      <a:lnTo>
                        <a:pt x="4" y="26"/>
                      </a:lnTo>
                      <a:lnTo>
                        <a:pt x="7" y="30"/>
                      </a:lnTo>
                      <a:lnTo>
                        <a:pt x="9" y="30"/>
                      </a:lnTo>
                      <a:lnTo>
                        <a:pt x="13" y="32"/>
                      </a:lnTo>
                      <a:lnTo>
                        <a:pt x="20" y="32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26" name="Freeform 325"/>
                <p:cNvSpPr>
                  <a:spLocks/>
                </p:cNvSpPr>
                <p:nvPr/>
              </p:nvSpPr>
              <p:spPr bwMode="auto">
                <a:xfrm>
                  <a:off x="4646" y="2821"/>
                  <a:ext cx="38" cy="58"/>
                </a:xfrm>
                <a:custGeom>
                  <a:avLst/>
                  <a:gdLst>
                    <a:gd name="T0" fmla="*/ 0 w 38"/>
                    <a:gd name="T1" fmla="*/ 0 h 58"/>
                    <a:gd name="T2" fmla="*/ 0 w 38"/>
                    <a:gd name="T3" fmla="*/ 0 h 58"/>
                    <a:gd name="T4" fmla="*/ 2 w 38"/>
                    <a:gd name="T5" fmla="*/ 2 h 58"/>
                    <a:gd name="T6" fmla="*/ 2 w 38"/>
                    <a:gd name="T7" fmla="*/ 2 h 58"/>
                    <a:gd name="T8" fmla="*/ 5 w 38"/>
                    <a:gd name="T9" fmla="*/ 2 h 58"/>
                    <a:gd name="T10" fmla="*/ 5 w 38"/>
                    <a:gd name="T11" fmla="*/ 2 h 58"/>
                    <a:gd name="T12" fmla="*/ 5 w 38"/>
                    <a:gd name="T13" fmla="*/ 4 h 58"/>
                    <a:gd name="T14" fmla="*/ 5 w 38"/>
                    <a:gd name="T15" fmla="*/ 4 h 58"/>
                    <a:gd name="T16" fmla="*/ 5 w 38"/>
                    <a:gd name="T17" fmla="*/ 4 h 58"/>
                    <a:gd name="T18" fmla="*/ 7 w 38"/>
                    <a:gd name="T19" fmla="*/ 4 h 58"/>
                    <a:gd name="T20" fmla="*/ 7 w 38"/>
                    <a:gd name="T21" fmla="*/ 6 h 58"/>
                    <a:gd name="T22" fmla="*/ 9 w 38"/>
                    <a:gd name="T23" fmla="*/ 8 h 58"/>
                    <a:gd name="T24" fmla="*/ 11 w 38"/>
                    <a:gd name="T25" fmla="*/ 8 h 58"/>
                    <a:gd name="T26" fmla="*/ 11 w 38"/>
                    <a:gd name="T27" fmla="*/ 8 h 58"/>
                    <a:gd name="T28" fmla="*/ 11 w 38"/>
                    <a:gd name="T29" fmla="*/ 10 h 58"/>
                    <a:gd name="T30" fmla="*/ 11 w 38"/>
                    <a:gd name="T31" fmla="*/ 10 h 58"/>
                    <a:gd name="T32" fmla="*/ 16 w 38"/>
                    <a:gd name="T33" fmla="*/ 18 h 58"/>
                    <a:gd name="T34" fmla="*/ 20 w 38"/>
                    <a:gd name="T35" fmla="*/ 26 h 58"/>
                    <a:gd name="T36" fmla="*/ 20 w 38"/>
                    <a:gd name="T37" fmla="*/ 26 h 58"/>
                    <a:gd name="T38" fmla="*/ 20 w 38"/>
                    <a:gd name="T39" fmla="*/ 38 h 58"/>
                    <a:gd name="T40" fmla="*/ 23 w 38"/>
                    <a:gd name="T41" fmla="*/ 48 h 58"/>
                    <a:gd name="T42" fmla="*/ 23 w 38"/>
                    <a:gd name="T43" fmla="*/ 48 h 58"/>
                    <a:gd name="T44" fmla="*/ 27 w 38"/>
                    <a:gd name="T45" fmla="*/ 52 h 58"/>
                    <a:gd name="T46" fmla="*/ 34 w 38"/>
                    <a:gd name="T47" fmla="*/ 56 h 58"/>
                    <a:gd name="T48" fmla="*/ 34 w 38"/>
                    <a:gd name="T49" fmla="*/ 56 h 58"/>
                    <a:gd name="T50" fmla="*/ 36 w 38"/>
                    <a:gd name="T51" fmla="*/ 56 h 58"/>
                    <a:gd name="T52" fmla="*/ 38 w 38"/>
                    <a:gd name="T53" fmla="*/ 58 h 58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8"/>
                    <a:gd name="T82" fmla="*/ 0 h 58"/>
                    <a:gd name="T83" fmla="*/ 38 w 38"/>
                    <a:gd name="T84" fmla="*/ 58 h 58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8" h="5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5" y="2"/>
                      </a:lnTo>
                      <a:lnTo>
                        <a:pt x="5" y="4"/>
                      </a:lnTo>
                      <a:lnTo>
                        <a:pt x="7" y="4"/>
                      </a:lnTo>
                      <a:lnTo>
                        <a:pt x="7" y="6"/>
                      </a:lnTo>
                      <a:lnTo>
                        <a:pt x="9" y="8"/>
                      </a:lnTo>
                      <a:lnTo>
                        <a:pt x="11" y="8"/>
                      </a:lnTo>
                      <a:lnTo>
                        <a:pt x="11" y="10"/>
                      </a:lnTo>
                      <a:lnTo>
                        <a:pt x="16" y="18"/>
                      </a:lnTo>
                      <a:lnTo>
                        <a:pt x="20" y="26"/>
                      </a:lnTo>
                      <a:lnTo>
                        <a:pt x="20" y="38"/>
                      </a:lnTo>
                      <a:lnTo>
                        <a:pt x="23" y="48"/>
                      </a:lnTo>
                      <a:lnTo>
                        <a:pt x="27" y="52"/>
                      </a:lnTo>
                      <a:lnTo>
                        <a:pt x="34" y="56"/>
                      </a:lnTo>
                      <a:lnTo>
                        <a:pt x="36" y="56"/>
                      </a:lnTo>
                      <a:lnTo>
                        <a:pt x="38" y="58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27" name="Freeform 326"/>
                <p:cNvSpPr>
                  <a:spLocks/>
                </p:cNvSpPr>
                <p:nvPr/>
              </p:nvSpPr>
              <p:spPr bwMode="auto">
                <a:xfrm>
                  <a:off x="4707" y="2751"/>
                  <a:ext cx="40" cy="26"/>
                </a:xfrm>
                <a:custGeom>
                  <a:avLst/>
                  <a:gdLst>
                    <a:gd name="T0" fmla="*/ 40 w 40"/>
                    <a:gd name="T1" fmla="*/ 26 h 26"/>
                    <a:gd name="T2" fmla="*/ 40 w 40"/>
                    <a:gd name="T3" fmla="*/ 26 h 26"/>
                    <a:gd name="T4" fmla="*/ 38 w 40"/>
                    <a:gd name="T5" fmla="*/ 26 h 26"/>
                    <a:gd name="T6" fmla="*/ 36 w 40"/>
                    <a:gd name="T7" fmla="*/ 24 h 26"/>
                    <a:gd name="T8" fmla="*/ 36 w 40"/>
                    <a:gd name="T9" fmla="*/ 24 h 26"/>
                    <a:gd name="T10" fmla="*/ 36 w 40"/>
                    <a:gd name="T11" fmla="*/ 24 h 26"/>
                    <a:gd name="T12" fmla="*/ 34 w 40"/>
                    <a:gd name="T13" fmla="*/ 22 h 26"/>
                    <a:gd name="T14" fmla="*/ 29 w 40"/>
                    <a:gd name="T15" fmla="*/ 20 h 26"/>
                    <a:gd name="T16" fmla="*/ 29 w 40"/>
                    <a:gd name="T17" fmla="*/ 20 h 26"/>
                    <a:gd name="T18" fmla="*/ 27 w 40"/>
                    <a:gd name="T19" fmla="*/ 20 h 26"/>
                    <a:gd name="T20" fmla="*/ 27 w 40"/>
                    <a:gd name="T21" fmla="*/ 20 h 26"/>
                    <a:gd name="T22" fmla="*/ 25 w 40"/>
                    <a:gd name="T23" fmla="*/ 16 h 26"/>
                    <a:gd name="T24" fmla="*/ 22 w 40"/>
                    <a:gd name="T25" fmla="*/ 14 h 26"/>
                    <a:gd name="T26" fmla="*/ 22 w 40"/>
                    <a:gd name="T27" fmla="*/ 12 h 26"/>
                    <a:gd name="T28" fmla="*/ 22 w 40"/>
                    <a:gd name="T29" fmla="*/ 12 h 26"/>
                    <a:gd name="T30" fmla="*/ 11 w 40"/>
                    <a:gd name="T31" fmla="*/ 0 h 26"/>
                    <a:gd name="T32" fmla="*/ 11 w 40"/>
                    <a:gd name="T33" fmla="*/ 0 h 26"/>
                    <a:gd name="T34" fmla="*/ 4 w 40"/>
                    <a:gd name="T35" fmla="*/ 0 h 26"/>
                    <a:gd name="T36" fmla="*/ 0 w 40"/>
                    <a:gd name="T37" fmla="*/ 0 h 2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0"/>
                    <a:gd name="T58" fmla="*/ 0 h 26"/>
                    <a:gd name="T59" fmla="*/ 40 w 40"/>
                    <a:gd name="T60" fmla="*/ 26 h 2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0" h="26">
                      <a:moveTo>
                        <a:pt x="40" y="26"/>
                      </a:moveTo>
                      <a:lnTo>
                        <a:pt x="40" y="26"/>
                      </a:lnTo>
                      <a:lnTo>
                        <a:pt x="38" y="26"/>
                      </a:lnTo>
                      <a:lnTo>
                        <a:pt x="36" y="24"/>
                      </a:lnTo>
                      <a:lnTo>
                        <a:pt x="34" y="22"/>
                      </a:lnTo>
                      <a:lnTo>
                        <a:pt x="29" y="20"/>
                      </a:lnTo>
                      <a:lnTo>
                        <a:pt x="27" y="20"/>
                      </a:lnTo>
                      <a:lnTo>
                        <a:pt x="25" y="16"/>
                      </a:lnTo>
                      <a:lnTo>
                        <a:pt x="22" y="14"/>
                      </a:lnTo>
                      <a:lnTo>
                        <a:pt x="22" y="12"/>
                      </a:lnTo>
                      <a:lnTo>
                        <a:pt x="11" y="0"/>
                      </a:lnTo>
                      <a:lnTo>
                        <a:pt x="4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28" name="Freeform 327"/>
                <p:cNvSpPr>
                  <a:spLocks/>
                </p:cNvSpPr>
                <p:nvPr/>
              </p:nvSpPr>
              <p:spPr bwMode="auto">
                <a:xfrm>
                  <a:off x="4831" y="2819"/>
                  <a:ext cx="74" cy="54"/>
                </a:xfrm>
                <a:custGeom>
                  <a:avLst/>
                  <a:gdLst>
                    <a:gd name="T0" fmla="*/ 0 w 74"/>
                    <a:gd name="T1" fmla="*/ 0 h 54"/>
                    <a:gd name="T2" fmla="*/ 0 w 74"/>
                    <a:gd name="T3" fmla="*/ 0 h 54"/>
                    <a:gd name="T4" fmla="*/ 4 w 74"/>
                    <a:gd name="T5" fmla="*/ 0 h 54"/>
                    <a:gd name="T6" fmla="*/ 4 w 74"/>
                    <a:gd name="T7" fmla="*/ 0 h 54"/>
                    <a:gd name="T8" fmla="*/ 4 w 74"/>
                    <a:gd name="T9" fmla="*/ 0 h 54"/>
                    <a:gd name="T10" fmla="*/ 4 w 74"/>
                    <a:gd name="T11" fmla="*/ 0 h 54"/>
                    <a:gd name="T12" fmla="*/ 6 w 74"/>
                    <a:gd name="T13" fmla="*/ 2 h 54"/>
                    <a:gd name="T14" fmla="*/ 6 w 74"/>
                    <a:gd name="T15" fmla="*/ 2 h 54"/>
                    <a:gd name="T16" fmla="*/ 11 w 74"/>
                    <a:gd name="T17" fmla="*/ 2 h 54"/>
                    <a:gd name="T18" fmla="*/ 13 w 74"/>
                    <a:gd name="T19" fmla="*/ 4 h 54"/>
                    <a:gd name="T20" fmla="*/ 13 w 74"/>
                    <a:gd name="T21" fmla="*/ 4 h 54"/>
                    <a:gd name="T22" fmla="*/ 24 w 74"/>
                    <a:gd name="T23" fmla="*/ 6 h 54"/>
                    <a:gd name="T24" fmla="*/ 24 w 74"/>
                    <a:gd name="T25" fmla="*/ 6 h 54"/>
                    <a:gd name="T26" fmla="*/ 27 w 74"/>
                    <a:gd name="T27" fmla="*/ 8 h 54"/>
                    <a:gd name="T28" fmla="*/ 31 w 74"/>
                    <a:gd name="T29" fmla="*/ 12 h 54"/>
                    <a:gd name="T30" fmla="*/ 31 w 74"/>
                    <a:gd name="T31" fmla="*/ 12 h 54"/>
                    <a:gd name="T32" fmla="*/ 33 w 74"/>
                    <a:gd name="T33" fmla="*/ 14 h 54"/>
                    <a:gd name="T34" fmla="*/ 38 w 74"/>
                    <a:gd name="T35" fmla="*/ 16 h 54"/>
                    <a:gd name="T36" fmla="*/ 38 w 74"/>
                    <a:gd name="T37" fmla="*/ 16 h 54"/>
                    <a:gd name="T38" fmla="*/ 51 w 74"/>
                    <a:gd name="T39" fmla="*/ 26 h 54"/>
                    <a:gd name="T40" fmla="*/ 51 w 74"/>
                    <a:gd name="T41" fmla="*/ 26 h 54"/>
                    <a:gd name="T42" fmla="*/ 54 w 74"/>
                    <a:gd name="T43" fmla="*/ 28 h 54"/>
                    <a:gd name="T44" fmla="*/ 58 w 74"/>
                    <a:gd name="T45" fmla="*/ 28 h 54"/>
                    <a:gd name="T46" fmla="*/ 58 w 74"/>
                    <a:gd name="T47" fmla="*/ 28 h 54"/>
                    <a:gd name="T48" fmla="*/ 60 w 74"/>
                    <a:gd name="T49" fmla="*/ 30 h 54"/>
                    <a:gd name="T50" fmla="*/ 60 w 74"/>
                    <a:gd name="T51" fmla="*/ 30 h 54"/>
                    <a:gd name="T52" fmla="*/ 60 w 74"/>
                    <a:gd name="T53" fmla="*/ 30 h 54"/>
                    <a:gd name="T54" fmla="*/ 63 w 74"/>
                    <a:gd name="T55" fmla="*/ 30 h 54"/>
                    <a:gd name="T56" fmla="*/ 63 w 74"/>
                    <a:gd name="T57" fmla="*/ 30 h 54"/>
                    <a:gd name="T58" fmla="*/ 67 w 74"/>
                    <a:gd name="T59" fmla="*/ 34 h 54"/>
                    <a:gd name="T60" fmla="*/ 67 w 74"/>
                    <a:gd name="T61" fmla="*/ 34 h 54"/>
                    <a:gd name="T62" fmla="*/ 72 w 74"/>
                    <a:gd name="T63" fmla="*/ 42 h 54"/>
                    <a:gd name="T64" fmla="*/ 72 w 74"/>
                    <a:gd name="T65" fmla="*/ 42 h 54"/>
                    <a:gd name="T66" fmla="*/ 74 w 74"/>
                    <a:gd name="T67" fmla="*/ 44 h 54"/>
                    <a:gd name="T68" fmla="*/ 74 w 74"/>
                    <a:gd name="T69" fmla="*/ 48 h 54"/>
                    <a:gd name="T70" fmla="*/ 74 w 74"/>
                    <a:gd name="T71" fmla="*/ 52 h 54"/>
                    <a:gd name="T72" fmla="*/ 74 w 74"/>
                    <a:gd name="T73" fmla="*/ 52 h 54"/>
                    <a:gd name="T74" fmla="*/ 67 w 74"/>
                    <a:gd name="T75" fmla="*/ 54 h 54"/>
                    <a:gd name="T76" fmla="*/ 63 w 74"/>
                    <a:gd name="T77" fmla="*/ 54 h 54"/>
                    <a:gd name="T78" fmla="*/ 51 w 74"/>
                    <a:gd name="T79" fmla="*/ 54 h 54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74"/>
                    <a:gd name="T121" fmla="*/ 0 h 54"/>
                    <a:gd name="T122" fmla="*/ 74 w 74"/>
                    <a:gd name="T123" fmla="*/ 54 h 54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74" h="5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11" y="2"/>
                      </a:lnTo>
                      <a:lnTo>
                        <a:pt x="13" y="4"/>
                      </a:lnTo>
                      <a:lnTo>
                        <a:pt x="24" y="6"/>
                      </a:lnTo>
                      <a:lnTo>
                        <a:pt x="27" y="8"/>
                      </a:lnTo>
                      <a:lnTo>
                        <a:pt x="31" y="12"/>
                      </a:lnTo>
                      <a:lnTo>
                        <a:pt x="33" y="14"/>
                      </a:lnTo>
                      <a:lnTo>
                        <a:pt x="38" y="16"/>
                      </a:lnTo>
                      <a:lnTo>
                        <a:pt x="51" y="26"/>
                      </a:lnTo>
                      <a:lnTo>
                        <a:pt x="54" y="28"/>
                      </a:lnTo>
                      <a:lnTo>
                        <a:pt x="58" y="28"/>
                      </a:lnTo>
                      <a:lnTo>
                        <a:pt x="60" y="30"/>
                      </a:lnTo>
                      <a:lnTo>
                        <a:pt x="63" y="30"/>
                      </a:lnTo>
                      <a:lnTo>
                        <a:pt x="67" y="34"/>
                      </a:lnTo>
                      <a:lnTo>
                        <a:pt x="72" y="42"/>
                      </a:lnTo>
                      <a:lnTo>
                        <a:pt x="74" y="44"/>
                      </a:lnTo>
                      <a:lnTo>
                        <a:pt x="74" y="48"/>
                      </a:lnTo>
                      <a:lnTo>
                        <a:pt x="74" y="52"/>
                      </a:lnTo>
                      <a:lnTo>
                        <a:pt x="67" y="54"/>
                      </a:lnTo>
                      <a:lnTo>
                        <a:pt x="63" y="54"/>
                      </a:lnTo>
                      <a:lnTo>
                        <a:pt x="51" y="54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29" name="Freeform 328"/>
                <p:cNvSpPr>
                  <a:spLocks/>
                </p:cNvSpPr>
                <p:nvPr/>
              </p:nvSpPr>
              <p:spPr bwMode="auto">
                <a:xfrm>
                  <a:off x="4216" y="2925"/>
                  <a:ext cx="16" cy="10"/>
                </a:xfrm>
                <a:custGeom>
                  <a:avLst/>
                  <a:gdLst>
                    <a:gd name="T0" fmla="*/ 0 w 16"/>
                    <a:gd name="T1" fmla="*/ 10 h 10"/>
                    <a:gd name="T2" fmla="*/ 0 w 16"/>
                    <a:gd name="T3" fmla="*/ 10 h 10"/>
                    <a:gd name="T4" fmla="*/ 2 w 16"/>
                    <a:gd name="T5" fmla="*/ 8 h 10"/>
                    <a:gd name="T6" fmla="*/ 5 w 16"/>
                    <a:gd name="T7" fmla="*/ 8 h 10"/>
                    <a:gd name="T8" fmla="*/ 7 w 16"/>
                    <a:gd name="T9" fmla="*/ 6 h 10"/>
                    <a:gd name="T10" fmla="*/ 9 w 16"/>
                    <a:gd name="T11" fmla="*/ 4 h 10"/>
                    <a:gd name="T12" fmla="*/ 9 w 16"/>
                    <a:gd name="T13" fmla="*/ 4 h 10"/>
                    <a:gd name="T14" fmla="*/ 11 w 16"/>
                    <a:gd name="T15" fmla="*/ 4 h 10"/>
                    <a:gd name="T16" fmla="*/ 11 w 16"/>
                    <a:gd name="T17" fmla="*/ 4 h 10"/>
                    <a:gd name="T18" fmla="*/ 11 w 16"/>
                    <a:gd name="T19" fmla="*/ 2 h 10"/>
                    <a:gd name="T20" fmla="*/ 11 w 16"/>
                    <a:gd name="T21" fmla="*/ 2 h 10"/>
                    <a:gd name="T22" fmla="*/ 14 w 16"/>
                    <a:gd name="T23" fmla="*/ 0 h 10"/>
                    <a:gd name="T24" fmla="*/ 16 w 16"/>
                    <a:gd name="T25" fmla="*/ 0 h 1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0"/>
                    <a:gd name="T41" fmla="*/ 16 w 16"/>
                    <a:gd name="T42" fmla="*/ 10 h 1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2" y="8"/>
                      </a:lnTo>
                      <a:lnTo>
                        <a:pt x="5" y="8"/>
                      </a:lnTo>
                      <a:lnTo>
                        <a:pt x="7" y="6"/>
                      </a:lnTo>
                      <a:lnTo>
                        <a:pt x="9" y="4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14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30" name="Freeform 329"/>
                <p:cNvSpPr>
                  <a:spLocks/>
                </p:cNvSpPr>
                <p:nvPr/>
              </p:nvSpPr>
              <p:spPr bwMode="auto">
                <a:xfrm>
                  <a:off x="4234" y="2941"/>
                  <a:ext cx="7" cy="10"/>
                </a:xfrm>
                <a:custGeom>
                  <a:avLst/>
                  <a:gdLst>
                    <a:gd name="T0" fmla="*/ 0 w 7"/>
                    <a:gd name="T1" fmla="*/ 10 h 10"/>
                    <a:gd name="T2" fmla="*/ 0 w 7"/>
                    <a:gd name="T3" fmla="*/ 10 h 10"/>
                    <a:gd name="T4" fmla="*/ 0 w 7"/>
                    <a:gd name="T5" fmla="*/ 10 h 10"/>
                    <a:gd name="T6" fmla="*/ 0 w 7"/>
                    <a:gd name="T7" fmla="*/ 10 h 10"/>
                    <a:gd name="T8" fmla="*/ 2 w 7"/>
                    <a:gd name="T9" fmla="*/ 8 h 10"/>
                    <a:gd name="T10" fmla="*/ 2 w 7"/>
                    <a:gd name="T11" fmla="*/ 8 h 10"/>
                    <a:gd name="T12" fmla="*/ 2 w 7"/>
                    <a:gd name="T13" fmla="*/ 6 h 10"/>
                    <a:gd name="T14" fmla="*/ 2 w 7"/>
                    <a:gd name="T15" fmla="*/ 6 h 10"/>
                    <a:gd name="T16" fmla="*/ 5 w 7"/>
                    <a:gd name="T17" fmla="*/ 2 h 10"/>
                    <a:gd name="T18" fmla="*/ 5 w 7"/>
                    <a:gd name="T19" fmla="*/ 2 h 10"/>
                    <a:gd name="T20" fmla="*/ 7 w 7"/>
                    <a:gd name="T21" fmla="*/ 2 h 10"/>
                    <a:gd name="T22" fmla="*/ 7 w 7"/>
                    <a:gd name="T23" fmla="*/ 0 h 1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"/>
                    <a:gd name="T37" fmla="*/ 0 h 10"/>
                    <a:gd name="T38" fmla="*/ 7 w 7"/>
                    <a:gd name="T39" fmla="*/ 10 h 1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2" y="8"/>
                      </a:lnTo>
                      <a:lnTo>
                        <a:pt x="2" y="6"/>
                      </a:lnTo>
                      <a:lnTo>
                        <a:pt x="5" y="2"/>
                      </a:lnTo>
                      <a:lnTo>
                        <a:pt x="7" y="2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31" name="Freeform 330"/>
                <p:cNvSpPr>
                  <a:spLocks/>
                </p:cNvSpPr>
                <p:nvPr/>
              </p:nvSpPr>
              <p:spPr bwMode="auto">
                <a:xfrm>
                  <a:off x="4223" y="2943"/>
                  <a:ext cx="7" cy="8"/>
                </a:xfrm>
                <a:custGeom>
                  <a:avLst/>
                  <a:gdLst>
                    <a:gd name="T0" fmla="*/ 0 w 7"/>
                    <a:gd name="T1" fmla="*/ 8 h 8"/>
                    <a:gd name="T2" fmla="*/ 0 w 7"/>
                    <a:gd name="T3" fmla="*/ 8 h 8"/>
                    <a:gd name="T4" fmla="*/ 2 w 7"/>
                    <a:gd name="T5" fmla="*/ 4 h 8"/>
                    <a:gd name="T6" fmla="*/ 7 w 7"/>
                    <a:gd name="T7" fmla="*/ 0 h 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7"/>
                    <a:gd name="T13" fmla="*/ 0 h 8"/>
                    <a:gd name="T14" fmla="*/ 7 w 7"/>
                    <a:gd name="T15" fmla="*/ 8 h 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7" h="8">
                      <a:moveTo>
                        <a:pt x="0" y="8"/>
                      </a:move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32" name="Freeform 331"/>
                <p:cNvSpPr>
                  <a:spLocks/>
                </p:cNvSpPr>
                <p:nvPr/>
              </p:nvSpPr>
              <p:spPr bwMode="auto">
                <a:xfrm>
                  <a:off x="4216" y="2929"/>
                  <a:ext cx="18" cy="18"/>
                </a:xfrm>
                <a:custGeom>
                  <a:avLst/>
                  <a:gdLst>
                    <a:gd name="T0" fmla="*/ 0 w 18"/>
                    <a:gd name="T1" fmla="*/ 18 h 18"/>
                    <a:gd name="T2" fmla="*/ 0 w 18"/>
                    <a:gd name="T3" fmla="*/ 18 h 18"/>
                    <a:gd name="T4" fmla="*/ 5 w 18"/>
                    <a:gd name="T5" fmla="*/ 14 h 18"/>
                    <a:gd name="T6" fmla="*/ 9 w 18"/>
                    <a:gd name="T7" fmla="*/ 10 h 18"/>
                    <a:gd name="T8" fmla="*/ 18 w 18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"/>
                    <a:gd name="T16" fmla="*/ 0 h 18"/>
                    <a:gd name="T17" fmla="*/ 18 w 18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" h="18"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5" y="14"/>
                      </a:lnTo>
                      <a:lnTo>
                        <a:pt x="9" y="10"/>
                      </a:lnTo>
                      <a:lnTo>
                        <a:pt x="18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33" name="Freeform 332"/>
                <p:cNvSpPr>
                  <a:spLocks/>
                </p:cNvSpPr>
                <p:nvPr/>
              </p:nvSpPr>
              <p:spPr bwMode="auto">
                <a:xfrm>
                  <a:off x="4257" y="2907"/>
                  <a:ext cx="22" cy="6"/>
                </a:xfrm>
                <a:custGeom>
                  <a:avLst/>
                  <a:gdLst>
                    <a:gd name="T0" fmla="*/ 0 w 22"/>
                    <a:gd name="T1" fmla="*/ 6 h 6"/>
                    <a:gd name="T2" fmla="*/ 0 w 22"/>
                    <a:gd name="T3" fmla="*/ 6 h 6"/>
                    <a:gd name="T4" fmla="*/ 4 w 22"/>
                    <a:gd name="T5" fmla="*/ 6 h 6"/>
                    <a:gd name="T6" fmla="*/ 4 w 22"/>
                    <a:gd name="T7" fmla="*/ 6 h 6"/>
                    <a:gd name="T8" fmla="*/ 9 w 22"/>
                    <a:gd name="T9" fmla="*/ 4 h 6"/>
                    <a:gd name="T10" fmla="*/ 13 w 22"/>
                    <a:gd name="T11" fmla="*/ 2 h 6"/>
                    <a:gd name="T12" fmla="*/ 13 w 22"/>
                    <a:gd name="T13" fmla="*/ 2 h 6"/>
                    <a:gd name="T14" fmla="*/ 15 w 22"/>
                    <a:gd name="T15" fmla="*/ 0 h 6"/>
                    <a:gd name="T16" fmla="*/ 15 w 22"/>
                    <a:gd name="T17" fmla="*/ 0 h 6"/>
                    <a:gd name="T18" fmla="*/ 22 w 22"/>
                    <a:gd name="T19" fmla="*/ 0 h 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2"/>
                    <a:gd name="T31" fmla="*/ 0 h 6"/>
                    <a:gd name="T32" fmla="*/ 22 w 22"/>
                    <a:gd name="T33" fmla="*/ 6 h 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2" h="6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4" y="6"/>
                      </a:lnTo>
                      <a:lnTo>
                        <a:pt x="9" y="4"/>
                      </a:lnTo>
                      <a:lnTo>
                        <a:pt x="13" y="2"/>
                      </a:lnTo>
                      <a:lnTo>
                        <a:pt x="15" y="0"/>
                      </a:lnTo>
                      <a:lnTo>
                        <a:pt x="22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34" name="Freeform 333"/>
                <p:cNvSpPr>
                  <a:spLocks/>
                </p:cNvSpPr>
                <p:nvPr/>
              </p:nvSpPr>
              <p:spPr bwMode="auto">
                <a:xfrm>
                  <a:off x="4263" y="2913"/>
                  <a:ext cx="23" cy="6"/>
                </a:xfrm>
                <a:custGeom>
                  <a:avLst/>
                  <a:gdLst>
                    <a:gd name="T0" fmla="*/ 0 w 23"/>
                    <a:gd name="T1" fmla="*/ 6 h 6"/>
                    <a:gd name="T2" fmla="*/ 0 w 23"/>
                    <a:gd name="T3" fmla="*/ 6 h 6"/>
                    <a:gd name="T4" fmla="*/ 12 w 23"/>
                    <a:gd name="T5" fmla="*/ 2 h 6"/>
                    <a:gd name="T6" fmla="*/ 23 w 23"/>
                    <a:gd name="T7" fmla="*/ 0 h 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3"/>
                    <a:gd name="T13" fmla="*/ 0 h 6"/>
                    <a:gd name="T14" fmla="*/ 23 w 23"/>
                    <a:gd name="T15" fmla="*/ 6 h 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3" h="6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12" y="2"/>
                      </a:lnTo>
                      <a:lnTo>
                        <a:pt x="23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35" name="Line 334"/>
                <p:cNvSpPr>
                  <a:spLocks noChangeShapeType="1"/>
                </p:cNvSpPr>
                <p:nvPr/>
              </p:nvSpPr>
              <p:spPr bwMode="auto">
                <a:xfrm flipV="1">
                  <a:off x="4455" y="2847"/>
                  <a:ext cx="20" cy="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36" name="Line 335"/>
                <p:cNvSpPr>
                  <a:spLocks noChangeShapeType="1"/>
                </p:cNvSpPr>
                <p:nvPr/>
              </p:nvSpPr>
              <p:spPr bwMode="auto">
                <a:xfrm flipV="1">
                  <a:off x="4461" y="2853"/>
                  <a:ext cx="16" cy="6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37" name="Line 336"/>
                <p:cNvSpPr>
                  <a:spLocks noChangeShapeType="1"/>
                </p:cNvSpPr>
                <p:nvPr/>
              </p:nvSpPr>
              <p:spPr bwMode="auto">
                <a:xfrm flipV="1">
                  <a:off x="4461" y="2861"/>
                  <a:ext cx="16" cy="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538" name="Line 337"/>
                <p:cNvSpPr>
                  <a:spLocks noChangeShapeType="1"/>
                </p:cNvSpPr>
                <p:nvPr/>
              </p:nvSpPr>
              <p:spPr bwMode="auto">
                <a:xfrm flipV="1">
                  <a:off x="4468" y="2869"/>
                  <a:ext cx="9" cy="2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9260" name="AutoShape 338"/>
              <p:cNvSpPr>
                <a:spLocks noChangeArrowheads="1"/>
              </p:cNvSpPr>
              <p:nvPr/>
            </p:nvSpPr>
            <p:spPr bwMode="auto">
              <a:xfrm rot="1014984">
                <a:off x="1509" y="2320"/>
                <a:ext cx="640" cy="429"/>
              </a:xfrm>
              <a:prstGeom prst="notchedRightArrow">
                <a:avLst>
                  <a:gd name="adj1" fmla="val 50000"/>
                  <a:gd name="adj2" fmla="val 37296"/>
                </a:avLst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altLang="en-US" dirty="0"/>
              </a:p>
            </p:txBody>
          </p:sp>
        </p:grpSp>
        <p:sp>
          <p:nvSpPr>
            <p:cNvPr id="9255" name="Text Box 339"/>
            <p:cNvSpPr txBox="1">
              <a:spLocks noChangeArrowheads="1"/>
            </p:cNvSpPr>
            <p:nvPr/>
          </p:nvSpPr>
          <p:spPr bwMode="auto">
            <a:xfrm>
              <a:off x="2996" y="2668"/>
              <a:ext cx="731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200" b="1" dirty="0">
                  <a:latin typeface="Tahoma" pitchFamily="34" charset="0"/>
                </a:rPr>
                <a:t>Mass </a:t>
              </a:r>
            </a:p>
            <a:p>
              <a:r>
                <a:rPr lang="en-US" altLang="en-US" sz="1200" b="1" dirty="0">
                  <a:latin typeface="Tahoma" pitchFamily="34" charset="0"/>
                </a:rPr>
                <a:t>   Transport</a:t>
              </a:r>
            </a:p>
            <a:p>
              <a:r>
                <a:rPr lang="en-US" altLang="en-US" sz="1200" b="1" dirty="0">
                  <a:latin typeface="Tahoma" pitchFamily="34" charset="0"/>
                </a:rPr>
                <a:t>       Complex</a:t>
              </a:r>
            </a:p>
          </p:txBody>
        </p:sp>
      </p:grpSp>
      <p:grpSp>
        <p:nvGrpSpPr>
          <p:cNvPr id="7" name="Group 358"/>
          <p:cNvGrpSpPr>
            <a:grpSpLocks/>
          </p:cNvGrpSpPr>
          <p:nvPr/>
        </p:nvGrpSpPr>
        <p:grpSpPr bwMode="auto">
          <a:xfrm>
            <a:off x="6618288" y="1803400"/>
            <a:ext cx="1504950" cy="947738"/>
            <a:chOff x="4070" y="1274"/>
            <a:chExt cx="1164" cy="459"/>
          </a:xfrm>
        </p:grpSpPr>
        <p:pic>
          <p:nvPicPr>
            <p:cNvPr id="9250" name="Picture 354" descr="Woodbine Correlations"/>
            <p:cNvPicPr>
              <a:picLocks noChangeAspect="1" noChangeArrowheads="1"/>
            </p:cNvPicPr>
            <p:nvPr/>
          </p:nvPicPr>
          <p:blipFill>
            <a:blip r:embed="rId9" cstate="print"/>
            <a:srcRect l="6982" t="17282" r="9325" b="52921"/>
            <a:stretch>
              <a:fillRect/>
            </a:stretch>
          </p:blipFill>
          <p:spPr bwMode="auto">
            <a:xfrm>
              <a:off x="4072" y="1274"/>
              <a:ext cx="1162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8" name="Group 355"/>
            <p:cNvGrpSpPr>
              <a:grpSpLocks/>
            </p:cNvGrpSpPr>
            <p:nvPr/>
          </p:nvGrpSpPr>
          <p:grpSpPr bwMode="auto">
            <a:xfrm>
              <a:off x="4070" y="1276"/>
              <a:ext cx="1164" cy="454"/>
              <a:chOff x="763" y="754"/>
              <a:chExt cx="4183" cy="1732"/>
            </a:xfrm>
          </p:grpSpPr>
          <p:sp>
            <p:nvSpPr>
              <p:cNvPr id="9252" name="Freeform 356"/>
              <p:cNvSpPr>
                <a:spLocks/>
              </p:cNvSpPr>
              <p:nvPr/>
            </p:nvSpPr>
            <p:spPr bwMode="auto">
              <a:xfrm>
                <a:off x="763" y="1286"/>
                <a:ext cx="4183" cy="1200"/>
              </a:xfrm>
              <a:custGeom>
                <a:avLst/>
                <a:gdLst>
                  <a:gd name="T0" fmla="*/ 17 w 4183"/>
                  <a:gd name="T1" fmla="*/ 0 h 1200"/>
                  <a:gd name="T2" fmla="*/ 540 w 4183"/>
                  <a:gd name="T3" fmla="*/ 128 h 1200"/>
                  <a:gd name="T4" fmla="*/ 1123 w 4183"/>
                  <a:gd name="T5" fmla="*/ 265 h 1200"/>
                  <a:gd name="T6" fmla="*/ 1397 w 4183"/>
                  <a:gd name="T7" fmla="*/ 377 h 1200"/>
                  <a:gd name="T8" fmla="*/ 1877 w 4183"/>
                  <a:gd name="T9" fmla="*/ 463 h 1200"/>
                  <a:gd name="T10" fmla="*/ 2134 w 4183"/>
                  <a:gd name="T11" fmla="*/ 514 h 1200"/>
                  <a:gd name="T12" fmla="*/ 2537 w 4183"/>
                  <a:gd name="T13" fmla="*/ 643 h 1200"/>
                  <a:gd name="T14" fmla="*/ 2846 w 4183"/>
                  <a:gd name="T15" fmla="*/ 703 h 1200"/>
                  <a:gd name="T16" fmla="*/ 3308 w 4183"/>
                  <a:gd name="T17" fmla="*/ 788 h 1200"/>
                  <a:gd name="T18" fmla="*/ 3651 w 4183"/>
                  <a:gd name="T19" fmla="*/ 865 h 1200"/>
                  <a:gd name="T20" fmla="*/ 3788 w 4183"/>
                  <a:gd name="T21" fmla="*/ 883 h 1200"/>
                  <a:gd name="T22" fmla="*/ 3968 w 4183"/>
                  <a:gd name="T23" fmla="*/ 891 h 1200"/>
                  <a:gd name="T24" fmla="*/ 4054 w 4183"/>
                  <a:gd name="T25" fmla="*/ 960 h 1200"/>
                  <a:gd name="T26" fmla="*/ 4183 w 4183"/>
                  <a:gd name="T27" fmla="*/ 1037 h 1200"/>
                  <a:gd name="T28" fmla="*/ 4183 w 4183"/>
                  <a:gd name="T29" fmla="*/ 1200 h 1200"/>
                  <a:gd name="T30" fmla="*/ 0 w 4183"/>
                  <a:gd name="T31" fmla="*/ 1200 h 1200"/>
                  <a:gd name="T32" fmla="*/ 17 w 4183"/>
                  <a:gd name="T33" fmla="*/ 0 h 12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183"/>
                  <a:gd name="T52" fmla="*/ 0 h 1200"/>
                  <a:gd name="T53" fmla="*/ 4183 w 4183"/>
                  <a:gd name="T54" fmla="*/ 1200 h 120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183" h="1200">
                    <a:moveTo>
                      <a:pt x="17" y="0"/>
                    </a:moveTo>
                    <a:lnTo>
                      <a:pt x="540" y="128"/>
                    </a:lnTo>
                    <a:lnTo>
                      <a:pt x="1123" y="265"/>
                    </a:lnTo>
                    <a:lnTo>
                      <a:pt x="1397" y="377"/>
                    </a:lnTo>
                    <a:lnTo>
                      <a:pt x="1877" y="463"/>
                    </a:lnTo>
                    <a:lnTo>
                      <a:pt x="2134" y="514"/>
                    </a:lnTo>
                    <a:lnTo>
                      <a:pt x="2537" y="643"/>
                    </a:lnTo>
                    <a:lnTo>
                      <a:pt x="2846" y="703"/>
                    </a:lnTo>
                    <a:lnTo>
                      <a:pt x="3308" y="788"/>
                    </a:lnTo>
                    <a:lnTo>
                      <a:pt x="3651" y="865"/>
                    </a:lnTo>
                    <a:lnTo>
                      <a:pt x="3788" y="883"/>
                    </a:lnTo>
                    <a:lnTo>
                      <a:pt x="3968" y="891"/>
                    </a:lnTo>
                    <a:lnTo>
                      <a:pt x="4054" y="960"/>
                    </a:lnTo>
                    <a:lnTo>
                      <a:pt x="4183" y="1037"/>
                    </a:lnTo>
                    <a:lnTo>
                      <a:pt x="4183" y="1200"/>
                    </a:lnTo>
                    <a:lnTo>
                      <a:pt x="0" y="120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777777">
                  <a:alpha val="30196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253" name="Freeform 357"/>
              <p:cNvSpPr>
                <a:spLocks/>
              </p:cNvSpPr>
              <p:nvPr/>
            </p:nvSpPr>
            <p:spPr bwMode="auto">
              <a:xfrm>
                <a:off x="763" y="754"/>
                <a:ext cx="4166" cy="1355"/>
              </a:xfrm>
              <a:custGeom>
                <a:avLst/>
                <a:gdLst>
                  <a:gd name="T0" fmla="*/ 0 w 4166"/>
                  <a:gd name="T1" fmla="*/ 369 h 1355"/>
                  <a:gd name="T2" fmla="*/ 0 w 4166"/>
                  <a:gd name="T3" fmla="*/ 0 h 1355"/>
                  <a:gd name="T4" fmla="*/ 4166 w 4166"/>
                  <a:gd name="T5" fmla="*/ 0 h 1355"/>
                  <a:gd name="T6" fmla="*/ 4166 w 4166"/>
                  <a:gd name="T7" fmla="*/ 1355 h 1355"/>
                  <a:gd name="T8" fmla="*/ 3951 w 4166"/>
                  <a:gd name="T9" fmla="*/ 1243 h 1355"/>
                  <a:gd name="T10" fmla="*/ 3823 w 4166"/>
                  <a:gd name="T11" fmla="*/ 1217 h 1355"/>
                  <a:gd name="T12" fmla="*/ 3531 w 4166"/>
                  <a:gd name="T13" fmla="*/ 1055 h 1355"/>
                  <a:gd name="T14" fmla="*/ 3334 w 4166"/>
                  <a:gd name="T15" fmla="*/ 995 h 1355"/>
                  <a:gd name="T16" fmla="*/ 3120 w 4166"/>
                  <a:gd name="T17" fmla="*/ 909 h 1355"/>
                  <a:gd name="T18" fmla="*/ 2811 w 4166"/>
                  <a:gd name="T19" fmla="*/ 883 h 1355"/>
                  <a:gd name="T20" fmla="*/ 2374 w 4166"/>
                  <a:gd name="T21" fmla="*/ 806 h 1355"/>
                  <a:gd name="T22" fmla="*/ 2117 w 4166"/>
                  <a:gd name="T23" fmla="*/ 763 h 1355"/>
                  <a:gd name="T24" fmla="*/ 1963 w 4166"/>
                  <a:gd name="T25" fmla="*/ 686 h 1355"/>
                  <a:gd name="T26" fmla="*/ 1628 w 4166"/>
                  <a:gd name="T27" fmla="*/ 643 h 1355"/>
                  <a:gd name="T28" fmla="*/ 1397 w 4166"/>
                  <a:gd name="T29" fmla="*/ 652 h 1355"/>
                  <a:gd name="T30" fmla="*/ 1286 w 4166"/>
                  <a:gd name="T31" fmla="*/ 617 h 1355"/>
                  <a:gd name="T32" fmla="*/ 1097 w 4166"/>
                  <a:gd name="T33" fmla="*/ 549 h 1355"/>
                  <a:gd name="T34" fmla="*/ 831 w 4166"/>
                  <a:gd name="T35" fmla="*/ 549 h 1355"/>
                  <a:gd name="T36" fmla="*/ 754 w 4166"/>
                  <a:gd name="T37" fmla="*/ 506 h 1355"/>
                  <a:gd name="T38" fmla="*/ 608 w 4166"/>
                  <a:gd name="T39" fmla="*/ 472 h 1355"/>
                  <a:gd name="T40" fmla="*/ 343 w 4166"/>
                  <a:gd name="T41" fmla="*/ 429 h 1355"/>
                  <a:gd name="T42" fmla="*/ 94 w 4166"/>
                  <a:gd name="T43" fmla="*/ 369 h 1355"/>
                  <a:gd name="T44" fmla="*/ 0 w 4166"/>
                  <a:gd name="T45" fmla="*/ 369 h 135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166"/>
                  <a:gd name="T70" fmla="*/ 0 h 1355"/>
                  <a:gd name="T71" fmla="*/ 4166 w 4166"/>
                  <a:gd name="T72" fmla="*/ 1355 h 135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166" h="1355">
                    <a:moveTo>
                      <a:pt x="0" y="369"/>
                    </a:moveTo>
                    <a:lnTo>
                      <a:pt x="0" y="0"/>
                    </a:lnTo>
                    <a:lnTo>
                      <a:pt x="4166" y="0"/>
                    </a:lnTo>
                    <a:lnTo>
                      <a:pt x="4166" y="1355"/>
                    </a:lnTo>
                    <a:lnTo>
                      <a:pt x="3951" y="1243"/>
                    </a:lnTo>
                    <a:lnTo>
                      <a:pt x="3823" y="1217"/>
                    </a:lnTo>
                    <a:lnTo>
                      <a:pt x="3531" y="1055"/>
                    </a:lnTo>
                    <a:lnTo>
                      <a:pt x="3334" y="995"/>
                    </a:lnTo>
                    <a:lnTo>
                      <a:pt x="3120" y="909"/>
                    </a:lnTo>
                    <a:lnTo>
                      <a:pt x="2811" y="883"/>
                    </a:lnTo>
                    <a:lnTo>
                      <a:pt x="2374" y="806"/>
                    </a:lnTo>
                    <a:lnTo>
                      <a:pt x="2117" y="763"/>
                    </a:lnTo>
                    <a:lnTo>
                      <a:pt x="1963" y="686"/>
                    </a:lnTo>
                    <a:lnTo>
                      <a:pt x="1628" y="643"/>
                    </a:lnTo>
                    <a:lnTo>
                      <a:pt x="1397" y="652"/>
                    </a:lnTo>
                    <a:lnTo>
                      <a:pt x="1286" y="617"/>
                    </a:lnTo>
                    <a:lnTo>
                      <a:pt x="1097" y="549"/>
                    </a:lnTo>
                    <a:lnTo>
                      <a:pt x="831" y="549"/>
                    </a:lnTo>
                    <a:lnTo>
                      <a:pt x="754" y="506"/>
                    </a:lnTo>
                    <a:lnTo>
                      <a:pt x="608" y="472"/>
                    </a:lnTo>
                    <a:lnTo>
                      <a:pt x="343" y="429"/>
                    </a:lnTo>
                    <a:lnTo>
                      <a:pt x="94" y="369"/>
                    </a:lnTo>
                    <a:lnTo>
                      <a:pt x="0" y="369"/>
                    </a:lnTo>
                    <a:close/>
                  </a:path>
                </a:pathLst>
              </a:custGeom>
              <a:solidFill>
                <a:srgbClr val="777777">
                  <a:alpha val="30196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</p:grpSp>
      <p:pic>
        <p:nvPicPr>
          <p:cNvPr id="9246" name="Picture 359"/>
          <p:cNvPicPr>
            <a:picLocks noChangeAspect="1" noChangeArrowheads="1"/>
          </p:cNvPicPr>
          <p:nvPr/>
        </p:nvPicPr>
        <p:blipFill>
          <a:blip r:embed="rId10" cstate="print"/>
          <a:srcRect t="10600" b="4395"/>
          <a:stretch>
            <a:fillRect/>
          </a:stretch>
        </p:blipFill>
        <p:spPr bwMode="auto">
          <a:xfrm>
            <a:off x="6573838" y="4452938"/>
            <a:ext cx="1998662" cy="133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47" name="Text Box 361"/>
          <p:cNvSpPr txBox="1">
            <a:spLocks noChangeArrowheads="1"/>
          </p:cNvSpPr>
          <p:nvPr/>
        </p:nvSpPr>
        <p:spPr bwMode="auto">
          <a:xfrm>
            <a:off x="8088313" y="1685925"/>
            <a:ext cx="4206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800" b="1" dirty="0">
                <a:latin typeface="Arial" pitchFamily="34" charset="0"/>
                <a:cs typeface="Arial" pitchFamily="34" charset="0"/>
              </a:rPr>
              <a:t>*</a:t>
            </a:r>
            <a:endParaRPr lang="en-US" altLang="en-US" sz="1800" b="1" dirty="0">
              <a:latin typeface="Arial" pitchFamily="34" charset="0"/>
            </a:endParaRPr>
          </a:p>
        </p:txBody>
      </p:sp>
      <p:sp>
        <p:nvSpPr>
          <p:cNvPr id="9248" name="Text Box 362"/>
          <p:cNvSpPr txBox="1">
            <a:spLocks noChangeArrowheads="1"/>
          </p:cNvSpPr>
          <p:nvPr/>
        </p:nvSpPr>
        <p:spPr bwMode="auto">
          <a:xfrm>
            <a:off x="8548688" y="4340225"/>
            <a:ext cx="4206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800" b="1" dirty="0">
                <a:latin typeface="Arial" pitchFamily="34" charset="0"/>
                <a:cs typeface="Arial" pitchFamily="34" charset="0"/>
              </a:rPr>
              <a:t>*</a:t>
            </a:r>
            <a:endParaRPr lang="en-US" altLang="en-US" sz="1800" b="1" dirty="0">
              <a:latin typeface="Arial" pitchFamily="34" charset="0"/>
            </a:endParaRPr>
          </a:p>
        </p:txBody>
      </p:sp>
      <p:sp>
        <p:nvSpPr>
          <p:cNvPr id="9249" name="Text Box 363"/>
          <p:cNvSpPr txBox="1">
            <a:spLocks noChangeArrowheads="1"/>
          </p:cNvSpPr>
          <p:nvPr/>
        </p:nvSpPr>
        <p:spPr bwMode="auto">
          <a:xfrm>
            <a:off x="6638925" y="5880100"/>
            <a:ext cx="1452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600" b="1" dirty="0">
                <a:latin typeface="Arial" pitchFamily="34" charset="0"/>
              </a:rPr>
              <a:t>*</a:t>
            </a:r>
            <a:r>
              <a:rPr lang="en-US" altLang="en-US" sz="1200" b="1" dirty="0">
                <a:latin typeface="Arial" pitchFamily="34" charset="0"/>
              </a:rPr>
              <a:t> Ramsayer, 1979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Stratigraphic Hierarchy </a:t>
            </a:r>
          </a:p>
        </p:txBody>
      </p:sp>
      <p:sp>
        <p:nvSpPr>
          <p:cNvPr id="10244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76238" y="1049338"/>
            <a:ext cx="77724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2400" dirty="0" smtClean="0"/>
              <a:t>There is a hierarchy of stratal units (packages) that extends from local, thin lamina to regional, thick depositional sequences and sequence sets</a:t>
            </a:r>
          </a:p>
        </p:txBody>
      </p:sp>
      <p:sp>
        <p:nvSpPr>
          <p:cNvPr id="10245" name="Text Box 8"/>
          <p:cNvSpPr txBox="1">
            <a:spLocks noChangeArrowheads="1"/>
          </p:cNvSpPr>
          <p:nvPr/>
        </p:nvSpPr>
        <p:spPr bwMode="auto">
          <a:xfrm>
            <a:off x="808038" y="2513013"/>
            <a:ext cx="4284699" cy="356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en-US" dirty="0">
                <a:latin typeface="Tahoma" pitchFamily="34" charset="0"/>
              </a:rPr>
              <a:t>Lamina</a:t>
            </a:r>
          </a:p>
          <a:p>
            <a:pPr>
              <a:spcBef>
                <a:spcPct val="20000"/>
              </a:spcBef>
            </a:pPr>
            <a:r>
              <a:rPr lang="en-US" altLang="en-US" dirty="0">
                <a:latin typeface="Tahoma" pitchFamily="34" charset="0"/>
              </a:rPr>
              <a:t>   Lamina sets</a:t>
            </a:r>
          </a:p>
          <a:p>
            <a:pPr>
              <a:spcBef>
                <a:spcPct val="20000"/>
              </a:spcBef>
            </a:pPr>
            <a:r>
              <a:rPr lang="en-US" altLang="en-US" dirty="0">
                <a:latin typeface="Tahoma" pitchFamily="34" charset="0"/>
              </a:rPr>
              <a:t>      Beds</a:t>
            </a:r>
          </a:p>
          <a:p>
            <a:pPr>
              <a:spcBef>
                <a:spcPct val="20000"/>
              </a:spcBef>
            </a:pPr>
            <a:r>
              <a:rPr lang="en-US" altLang="en-US" dirty="0">
                <a:latin typeface="Tahoma" pitchFamily="34" charset="0"/>
              </a:rPr>
              <a:t>         Bed Sets</a:t>
            </a:r>
          </a:p>
          <a:p>
            <a:pPr>
              <a:spcBef>
                <a:spcPct val="20000"/>
              </a:spcBef>
            </a:pPr>
            <a:r>
              <a:rPr lang="en-US" altLang="en-US" dirty="0">
                <a:latin typeface="Tahoma" pitchFamily="34" charset="0"/>
              </a:rPr>
              <a:t>            Parasequences</a:t>
            </a:r>
          </a:p>
          <a:p>
            <a:pPr>
              <a:spcBef>
                <a:spcPct val="20000"/>
              </a:spcBef>
            </a:pPr>
            <a:r>
              <a:rPr lang="en-US" altLang="en-US" dirty="0">
                <a:latin typeface="Tahoma" pitchFamily="34" charset="0"/>
              </a:rPr>
              <a:t>               Parasequence Sets</a:t>
            </a:r>
          </a:p>
          <a:p>
            <a:pPr>
              <a:spcBef>
                <a:spcPct val="20000"/>
              </a:spcBef>
            </a:pPr>
            <a:r>
              <a:rPr lang="en-US" altLang="en-US" dirty="0">
                <a:latin typeface="Tahoma" pitchFamily="34" charset="0"/>
              </a:rPr>
              <a:t>                  Sequences</a:t>
            </a:r>
          </a:p>
          <a:p>
            <a:pPr>
              <a:spcBef>
                <a:spcPct val="20000"/>
              </a:spcBef>
            </a:pPr>
            <a:r>
              <a:rPr lang="en-US" altLang="en-US" dirty="0">
                <a:latin typeface="Tahoma" pitchFamily="34" charset="0"/>
              </a:rPr>
              <a:t>                     Sequence Sets 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3449638" y="2676525"/>
            <a:ext cx="4391025" cy="3336925"/>
            <a:chOff x="2173" y="1686"/>
            <a:chExt cx="2766" cy="2102"/>
          </a:xfrm>
        </p:grpSpPr>
        <p:sp>
          <p:nvSpPr>
            <p:cNvPr id="10259" name="WordArt 9"/>
            <p:cNvSpPr>
              <a:spLocks noChangeArrowheads="1" noChangeShapeType="1" noTextEdit="1"/>
            </p:cNvSpPr>
            <p:nvPr/>
          </p:nvSpPr>
          <p:spPr bwMode="auto">
            <a:xfrm>
              <a:off x="2173" y="1686"/>
              <a:ext cx="1602" cy="25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600" b="1" i="1" kern="10" dirty="0">
                  <a:ln w="952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FFEC9D"/>
                  </a:solidFill>
                  <a:latin typeface="Arial Black"/>
                </a:rPr>
                <a:t>Thin Units, Limited Extent</a:t>
              </a:r>
            </a:p>
          </p:txBody>
        </p:sp>
        <p:sp>
          <p:nvSpPr>
            <p:cNvPr id="10260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3394" y="3548"/>
              <a:ext cx="1545" cy="2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600" b="1" i="1" kern="10" dirty="0">
                  <a:ln w="952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FFEC9D"/>
                  </a:solidFill>
                  <a:latin typeface="Arial Black"/>
                </a:rPr>
                <a:t>Thick Units, Widespread</a:t>
              </a:r>
            </a:p>
          </p:txBody>
        </p:sp>
        <p:sp>
          <p:nvSpPr>
            <p:cNvPr id="10261" name="AutoShape 11"/>
            <p:cNvSpPr>
              <a:spLocks noChangeArrowheads="1"/>
            </p:cNvSpPr>
            <p:nvPr/>
          </p:nvSpPr>
          <p:spPr bwMode="auto">
            <a:xfrm rot="3523342">
              <a:off x="2625" y="2594"/>
              <a:ext cx="1646" cy="230"/>
            </a:xfrm>
            <a:prstGeom prst="rightArrow">
              <a:avLst>
                <a:gd name="adj1" fmla="val 50000"/>
                <a:gd name="adj2" fmla="val 178913"/>
              </a:avLst>
            </a:prstGeom>
            <a:solidFill>
              <a:srgbClr val="FFEC9D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dirty="0"/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6610350" y="2452688"/>
            <a:ext cx="654050" cy="1355725"/>
            <a:chOff x="4068" y="1449"/>
            <a:chExt cx="412" cy="854"/>
          </a:xfrm>
          <a:solidFill>
            <a:schemeClr val="bg1"/>
          </a:solidFill>
        </p:grpSpPr>
        <p:sp>
          <p:nvSpPr>
            <p:cNvPr id="10257" name="Line 13"/>
            <p:cNvSpPr>
              <a:spLocks noChangeShapeType="1"/>
            </p:cNvSpPr>
            <p:nvPr/>
          </p:nvSpPr>
          <p:spPr bwMode="auto">
            <a:xfrm flipV="1">
              <a:off x="4274" y="1449"/>
              <a:ext cx="0" cy="854"/>
            </a:xfrm>
            <a:prstGeom prst="line">
              <a:avLst/>
            </a:prstGeom>
            <a:grpFill/>
            <a:ln w="57150">
              <a:solidFill>
                <a:srgbClr val="FF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258" name="Text Box 14"/>
            <p:cNvSpPr txBox="1">
              <a:spLocks noChangeArrowheads="1"/>
            </p:cNvSpPr>
            <p:nvPr/>
          </p:nvSpPr>
          <p:spPr bwMode="auto">
            <a:xfrm>
              <a:off x="4068" y="1654"/>
              <a:ext cx="412" cy="212"/>
            </a:xfrm>
            <a:prstGeom prst="rect">
              <a:avLst/>
            </a:prstGeom>
            <a:grpFill/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600" b="1" dirty="0">
                  <a:latin typeface="Tahoma" pitchFamily="34" charset="0"/>
                </a:rPr>
                <a:t>Core</a:t>
              </a:r>
            </a:p>
          </p:txBody>
        </p:sp>
      </p:grp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7366000" y="3484563"/>
            <a:ext cx="658813" cy="1816100"/>
            <a:chOff x="4640" y="2195"/>
            <a:chExt cx="415" cy="1144"/>
          </a:xfrm>
          <a:solidFill>
            <a:schemeClr val="bg1"/>
          </a:solidFill>
        </p:grpSpPr>
        <p:sp>
          <p:nvSpPr>
            <p:cNvPr id="10255" name="Line 16"/>
            <p:cNvSpPr>
              <a:spLocks noChangeShapeType="1"/>
            </p:cNvSpPr>
            <p:nvPr/>
          </p:nvSpPr>
          <p:spPr bwMode="auto">
            <a:xfrm flipV="1">
              <a:off x="4848" y="2195"/>
              <a:ext cx="0" cy="1144"/>
            </a:xfrm>
            <a:prstGeom prst="line">
              <a:avLst/>
            </a:prstGeom>
            <a:grpFill/>
            <a:ln w="571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256" name="Text Box 17"/>
            <p:cNvSpPr txBox="1">
              <a:spLocks noChangeArrowheads="1"/>
            </p:cNvSpPr>
            <p:nvPr/>
          </p:nvSpPr>
          <p:spPr bwMode="auto">
            <a:xfrm>
              <a:off x="4640" y="2409"/>
              <a:ext cx="415" cy="212"/>
            </a:xfrm>
            <a:prstGeom prst="rect">
              <a:avLst/>
            </a:prstGeom>
            <a:grpFill/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600" b="1" dirty="0">
                  <a:latin typeface="Tahoma" pitchFamily="34" charset="0"/>
                </a:rPr>
                <a:t>Logs</a:t>
              </a:r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8007350" y="4787900"/>
            <a:ext cx="971550" cy="1628775"/>
            <a:chOff x="4948" y="2920"/>
            <a:chExt cx="612" cy="1026"/>
          </a:xfrm>
          <a:solidFill>
            <a:schemeClr val="bg1"/>
          </a:solidFill>
        </p:grpSpPr>
        <p:sp>
          <p:nvSpPr>
            <p:cNvPr id="10253" name="Line 19"/>
            <p:cNvSpPr>
              <a:spLocks noChangeShapeType="1"/>
            </p:cNvSpPr>
            <p:nvPr/>
          </p:nvSpPr>
          <p:spPr bwMode="auto">
            <a:xfrm flipV="1">
              <a:off x="5281" y="2920"/>
              <a:ext cx="0" cy="1026"/>
            </a:xfrm>
            <a:prstGeom prst="line">
              <a:avLst/>
            </a:prstGeom>
            <a:grpFill/>
            <a:ln w="571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254" name="Text Box 20"/>
            <p:cNvSpPr txBox="1">
              <a:spLocks noChangeArrowheads="1"/>
            </p:cNvSpPr>
            <p:nvPr/>
          </p:nvSpPr>
          <p:spPr bwMode="auto">
            <a:xfrm>
              <a:off x="4948" y="3110"/>
              <a:ext cx="612" cy="213"/>
            </a:xfrm>
            <a:prstGeom prst="rect">
              <a:avLst/>
            </a:prstGeom>
            <a:grpFill/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600" b="1" dirty="0">
                  <a:latin typeface="Tahoma" pitchFamily="34" charset="0"/>
                </a:rPr>
                <a:t>Seismic</a:t>
              </a:r>
            </a:p>
          </p:txBody>
        </p:sp>
      </p:grpSp>
      <p:grpSp>
        <p:nvGrpSpPr>
          <p:cNvPr id="6" name="Group 25"/>
          <p:cNvGrpSpPr>
            <a:grpSpLocks/>
          </p:cNvGrpSpPr>
          <p:nvPr/>
        </p:nvGrpSpPr>
        <p:grpSpPr bwMode="auto">
          <a:xfrm>
            <a:off x="473075" y="4468813"/>
            <a:ext cx="1771650" cy="1155700"/>
            <a:chOff x="298" y="2815"/>
            <a:chExt cx="1116" cy="728"/>
          </a:xfrm>
          <a:solidFill>
            <a:srgbClr val="FFFF00"/>
          </a:solidFill>
        </p:grpSpPr>
        <p:sp>
          <p:nvSpPr>
            <p:cNvPr id="10251" name="Freeform 21"/>
            <p:cNvSpPr>
              <a:spLocks/>
            </p:cNvSpPr>
            <p:nvPr/>
          </p:nvSpPr>
          <p:spPr bwMode="auto">
            <a:xfrm rot="19944940" flipH="1">
              <a:off x="1150" y="2815"/>
              <a:ext cx="264" cy="728"/>
            </a:xfrm>
            <a:custGeom>
              <a:avLst/>
              <a:gdLst>
                <a:gd name="T0" fmla="*/ 0 w 958"/>
                <a:gd name="T1" fmla="*/ 0 h 1363"/>
                <a:gd name="T2" fmla="*/ 3 w 958"/>
                <a:gd name="T3" fmla="*/ 18 h 1363"/>
                <a:gd name="T4" fmla="*/ 6 w 958"/>
                <a:gd name="T5" fmla="*/ 53 h 1363"/>
                <a:gd name="T6" fmla="*/ 3 w 958"/>
                <a:gd name="T7" fmla="*/ 111 h 13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8"/>
                <a:gd name="T13" fmla="*/ 0 h 1363"/>
                <a:gd name="T14" fmla="*/ 958 w 958"/>
                <a:gd name="T15" fmla="*/ 1363 h 13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8" h="1363">
                  <a:moveTo>
                    <a:pt x="0" y="0"/>
                  </a:moveTo>
                  <a:cubicBezTo>
                    <a:pt x="178" y="52"/>
                    <a:pt x="356" y="105"/>
                    <a:pt x="514" y="214"/>
                  </a:cubicBezTo>
                  <a:cubicBezTo>
                    <a:pt x="672" y="323"/>
                    <a:pt x="958" y="461"/>
                    <a:pt x="951" y="652"/>
                  </a:cubicBezTo>
                  <a:cubicBezTo>
                    <a:pt x="944" y="843"/>
                    <a:pt x="707" y="1103"/>
                    <a:pt x="471" y="1363"/>
                  </a:cubicBezTo>
                </a:path>
              </a:pathLst>
            </a:custGeom>
            <a:noFill/>
            <a:ln w="57150" cmpd="sng">
              <a:solidFill>
                <a:srgbClr val="C000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252" name="Text Box 22"/>
            <p:cNvSpPr txBox="1">
              <a:spLocks noChangeArrowheads="1"/>
            </p:cNvSpPr>
            <p:nvPr/>
          </p:nvSpPr>
          <p:spPr bwMode="auto">
            <a:xfrm>
              <a:off x="298" y="3077"/>
              <a:ext cx="735" cy="36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600" b="1" dirty="0">
                  <a:latin typeface="Tahoma" pitchFamily="34" charset="0"/>
                </a:rPr>
                <a:t>Our focus</a:t>
              </a:r>
            </a:p>
            <a:p>
              <a:pPr algn="ctr"/>
              <a:r>
                <a:rPr lang="en-US" altLang="en-US" sz="1600" b="1" dirty="0">
                  <a:latin typeface="Tahoma" pitchFamily="34" charset="0"/>
                </a:rPr>
                <a:t>for now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Stratigraphic Hierarchy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65113" y="1968500"/>
            <a:ext cx="4695825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0988" indent="-280988">
              <a:buFontTx/>
              <a:buChar char="•"/>
              <a:tabLst>
                <a:tab pos="633413" algn="l"/>
              </a:tabLst>
            </a:pPr>
            <a:r>
              <a:rPr kumimoji="1" lang="en-US" altLang="en-US" sz="2000" dirty="0">
                <a:latin typeface="Tahoma" pitchFamily="34" charset="0"/>
              </a:rPr>
              <a:t>Each stratal unit, with the exception of lamina, is a genetically related succession of strata bounded by chronostratigraphically (time) significant surfaces.</a:t>
            </a:r>
          </a:p>
          <a:p>
            <a:pPr marL="280988" indent="-280988">
              <a:buFontTx/>
              <a:buChar char="•"/>
              <a:tabLst>
                <a:tab pos="633413" algn="l"/>
              </a:tabLst>
            </a:pPr>
            <a:endParaRPr kumimoji="1" lang="en-US" altLang="en-US" sz="2000" dirty="0">
              <a:latin typeface="Tahoma" pitchFamily="34" charset="0"/>
            </a:endParaRPr>
          </a:p>
          <a:p>
            <a:pPr marL="280988" indent="-280988">
              <a:buFontTx/>
              <a:buChar char="•"/>
              <a:tabLst>
                <a:tab pos="633413" algn="l"/>
              </a:tabLst>
            </a:pPr>
            <a:r>
              <a:rPr kumimoji="1" lang="en-US" altLang="en-US" sz="2000" dirty="0">
                <a:latin typeface="Tahoma" pitchFamily="34" charset="0"/>
              </a:rPr>
              <a:t>Each surface is a single, physical boundary that everywhere separates all of the strata above from all of the strata below. </a:t>
            </a:r>
            <a:r>
              <a:rPr kumimoji="1" lang="en-US" altLang="en-US" sz="2000" dirty="0" smtClean="0">
                <a:latin typeface="Tahoma" pitchFamily="34" charset="0"/>
              </a:rPr>
              <a:t>The </a:t>
            </a:r>
            <a:r>
              <a:rPr kumimoji="1" lang="en-US" altLang="en-US" sz="2000" dirty="0">
                <a:latin typeface="Tahoma" pitchFamily="34" charset="0"/>
              </a:rPr>
              <a:t>strata below the boundary are, for the most part, older than the strata above.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24334" y="969963"/>
            <a:ext cx="53640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en-US" dirty="0">
                <a:latin typeface="Tahoma" pitchFamily="34" charset="0"/>
              </a:rPr>
              <a:t>These hierarchical units share </a:t>
            </a:r>
            <a:r>
              <a:rPr kumimoji="1" lang="en-US" altLang="en-US" dirty="0" smtClean="0">
                <a:latin typeface="Tahoma" pitchFamily="34" charset="0"/>
              </a:rPr>
              <a:t>two (2) </a:t>
            </a:r>
            <a:r>
              <a:rPr kumimoji="1" lang="en-US" altLang="en-US" dirty="0">
                <a:latin typeface="Tahoma" pitchFamily="34" charset="0"/>
              </a:rPr>
              <a:t>fundamental properties:</a:t>
            </a:r>
          </a:p>
        </p:txBody>
      </p:sp>
      <p:graphicFrame>
        <p:nvGraphicFramePr>
          <p:cNvPr id="2050" name="Object 7"/>
          <p:cNvGraphicFramePr>
            <a:graphicFrameLocks noChangeAspect="1"/>
          </p:cNvGraphicFramePr>
          <p:nvPr/>
        </p:nvGraphicFramePr>
        <p:xfrm>
          <a:off x="5075238" y="1049338"/>
          <a:ext cx="3519487" cy="548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1" name="Artwork" r:id="rId4" imgW="8326012" imgH="12984387" progId="">
                  <p:embed/>
                </p:oleObj>
              </mc:Choice>
              <mc:Fallback>
                <p:oleObj name="Artwork" r:id="rId4" imgW="8326012" imgH="12984387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5238" y="1049338"/>
                        <a:ext cx="3519487" cy="548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5" name="Line 14"/>
          <p:cNvSpPr>
            <a:spLocks noChangeShapeType="1"/>
          </p:cNvSpPr>
          <p:nvPr/>
        </p:nvSpPr>
        <p:spPr bwMode="auto">
          <a:xfrm>
            <a:off x="6248400" y="3976688"/>
            <a:ext cx="0" cy="271462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6" name="Rectangle 15"/>
          <p:cNvSpPr>
            <a:spLocks noChangeArrowheads="1"/>
          </p:cNvSpPr>
          <p:nvPr/>
        </p:nvSpPr>
        <p:spPr bwMode="auto">
          <a:xfrm>
            <a:off x="6305550" y="4281488"/>
            <a:ext cx="314325" cy="228600"/>
          </a:xfrm>
          <a:prstGeom prst="rect">
            <a:avLst/>
          </a:prstGeom>
          <a:noFill/>
          <a:ln w="19050">
            <a:solidFill>
              <a:srgbClr val="FFD10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2057" name="Line 16"/>
          <p:cNvSpPr>
            <a:spLocks noChangeShapeType="1"/>
          </p:cNvSpPr>
          <p:nvPr/>
        </p:nvSpPr>
        <p:spPr bwMode="auto">
          <a:xfrm>
            <a:off x="6477000" y="3719513"/>
            <a:ext cx="0" cy="271462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8" name="Line 17"/>
          <p:cNvSpPr>
            <a:spLocks noChangeShapeType="1"/>
          </p:cNvSpPr>
          <p:nvPr/>
        </p:nvSpPr>
        <p:spPr bwMode="auto">
          <a:xfrm>
            <a:off x="6643688" y="3476625"/>
            <a:ext cx="0" cy="242888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9" name="Line 18"/>
          <p:cNvSpPr>
            <a:spLocks noChangeShapeType="1"/>
          </p:cNvSpPr>
          <p:nvPr/>
        </p:nvSpPr>
        <p:spPr bwMode="auto">
          <a:xfrm>
            <a:off x="6891338" y="3152775"/>
            <a:ext cx="0" cy="271463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060" name="Line 19"/>
          <p:cNvSpPr>
            <a:spLocks noChangeShapeType="1"/>
          </p:cNvSpPr>
          <p:nvPr/>
        </p:nvSpPr>
        <p:spPr bwMode="auto">
          <a:xfrm>
            <a:off x="7253288" y="2852738"/>
            <a:ext cx="0" cy="271462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061" name="Line 20"/>
          <p:cNvSpPr>
            <a:spLocks noChangeShapeType="1"/>
          </p:cNvSpPr>
          <p:nvPr/>
        </p:nvSpPr>
        <p:spPr bwMode="auto">
          <a:xfrm>
            <a:off x="7696200" y="2490788"/>
            <a:ext cx="0" cy="290512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062" name="Text Box 21"/>
          <p:cNvSpPr txBox="1">
            <a:spLocks noChangeArrowheads="1"/>
          </p:cNvSpPr>
          <p:nvPr/>
        </p:nvSpPr>
        <p:spPr bwMode="auto">
          <a:xfrm>
            <a:off x="5508625" y="2239963"/>
            <a:ext cx="493713" cy="2444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000" b="1" dirty="0">
                <a:solidFill>
                  <a:srgbClr val="FFFF00"/>
                </a:solidFill>
                <a:latin typeface="Arial" pitchFamily="34" charset="0"/>
              </a:rPr>
              <a:t>Beds</a:t>
            </a:r>
          </a:p>
        </p:txBody>
      </p:sp>
      <p:sp>
        <p:nvSpPr>
          <p:cNvPr id="2063" name="Text Box 22"/>
          <p:cNvSpPr txBox="1">
            <a:spLocks noChangeArrowheads="1"/>
          </p:cNvSpPr>
          <p:nvPr/>
        </p:nvSpPr>
        <p:spPr bwMode="auto">
          <a:xfrm>
            <a:off x="7851775" y="1049338"/>
            <a:ext cx="725488" cy="2444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000" b="1" dirty="0">
                <a:solidFill>
                  <a:srgbClr val="FFFF00"/>
                </a:solidFill>
                <a:latin typeface="Arial" pitchFamily="34" charset="0"/>
              </a:rPr>
              <a:t>Bed Sets</a:t>
            </a:r>
          </a:p>
        </p:txBody>
      </p:sp>
      <p:sp>
        <p:nvSpPr>
          <p:cNvPr id="2064" name="Line 23"/>
          <p:cNvSpPr>
            <a:spLocks noChangeShapeType="1"/>
          </p:cNvSpPr>
          <p:nvPr/>
        </p:nvSpPr>
        <p:spPr bwMode="auto">
          <a:xfrm>
            <a:off x="8096250" y="2528888"/>
            <a:ext cx="0" cy="2414587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065" name="Line 24"/>
          <p:cNvSpPr>
            <a:spLocks noChangeShapeType="1"/>
          </p:cNvSpPr>
          <p:nvPr/>
        </p:nvSpPr>
        <p:spPr bwMode="auto">
          <a:xfrm>
            <a:off x="7877175" y="5014913"/>
            <a:ext cx="0" cy="966787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66" name="Line 25"/>
          <p:cNvSpPr>
            <a:spLocks noChangeShapeType="1"/>
          </p:cNvSpPr>
          <p:nvPr/>
        </p:nvSpPr>
        <p:spPr bwMode="auto">
          <a:xfrm flipV="1">
            <a:off x="8515350" y="1049338"/>
            <a:ext cx="0" cy="976312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67" name="Line 26"/>
          <p:cNvSpPr>
            <a:spLocks noChangeShapeType="1"/>
          </p:cNvSpPr>
          <p:nvPr/>
        </p:nvSpPr>
        <p:spPr bwMode="auto">
          <a:xfrm>
            <a:off x="8305800" y="2033588"/>
            <a:ext cx="0" cy="490537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068" name="Rectangle 27"/>
          <p:cNvSpPr>
            <a:spLocks noChangeArrowheads="1"/>
          </p:cNvSpPr>
          <p:nvPr/>
        </p:nvSpPr>
        <p:spPr bwMode="auto">
          <a:xfrm>
            <a:off x="6300788" y="4279900"/>
            <a:ext cx="319087" cy="233363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2069" name="Line 28"/>
          <p:cNvSpPr>
            <a:spLocks noChangeShapeType="1"/>
          </p:cNvSpPr>
          <p:nvPr/>
        </p:nvSpPr>
        <p:spPr bwMode="auto">
          <a:xfrm flipV="1">
            <a:off x="6437313" y="4495800"/>
            <a:ext cx="0" cy="59055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5081588" y="4730750"/>
            <a:ext cx="2655887" cy="1801813"/>
            <a:chOff x="3201" y="2980"/>
            <a:chExt cx="1673" cy="1135"/>
          </a:xfrm>
        </p:grpSpPr>
        <p:sp>
          <p:nvSpPr>
            <p:cNvPr id="2071" name="Text Box 8"/>
            <p:cNvSpPr txBox="1">
              <a:spLocks noChangeArrowheads="1"/>
            </p:cNvSpPr>
            <p:nvPr/>
          </p:nvSpPr>
          <p:spPr bwMode="auto">
            <a:xfrm>
              <a:off x="3206" y="2986"/>
              <a:ext cx="585" cy="154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000" b="1" dirty="0">
                  <a:solidFill>
                    <a:srgbClr val="FFFF00"/>
                  </a:solidFill>
                  <a:latin typeface="Arial" pitchFamily="34" charset="0"/>
                </a:rPr>
                <a:t>Lamina Sets</a:t>
              </a:r>
            </a:p>
          </p:txBody>
        </p:sp>
        <p:sp>
          <p:nvSpPr>
            <p:cNvPr id="2072" name="Line 10"/>
            <p:cNvSpPr>
              <a:spLocks noChangeShapeType="1"/>
            </p:cNvSpPr>
            <p:nvPr/>
          </p:nvSpPr>
          <p:spPr bwMode="auto">
            <a:xfrm>
              <a:off x="4010" y="3518"/>
              <a:ext cx="0" cy="159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73" name="Line 11"/>
            <p:cNvSpPr>
              <a:spLocks noChangeShapeType="1"/>
            </p:cNvSpPr>
            <p:nvPr/>
          </p:nvSpPr>
          <p:spPr bwMode="auto">
            <a:xfrm>
              <a:off x="4131" y="3700"/>
              <a:ext cx="0" cy="217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74" name="Line 12"/>
            <p:cNvSpPr>
              <a:spLocks noChangeShapeType="1"/>
            </p:cNvSpPr>
            <p:nvPr/>
          </p:nvSpPr>
          <p:spPr bwMode="auto">
            <a:xfrm>
              <a:off x="3912" y="3285"/>
              <a:ext cx="0" cy="225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75" name="Line 13"/>
            <p:cNvSpPr>
              <a:spLocks noChangeShapeType="1"/>
            </p:cNvSpPr>
            <p:nvPr/>
          </p:nvSpPr>
          <p:spPr bwMode="auto">
            <a:xfrm>
              <a:off x="3837" y="3057"/>
              <a:ext cx="0" cy="228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76" name="Rectangle 29"/>
            <p:cNvSpPr>
              <a:spLocks noChangeArrowheads="1"/>
            </p:cNvSpPr>
            <p:nvPr/>
          </p:nvSpPr>
          <p:spPr bwMode="auto">
            <a:xfrm>
              <a:off x="3201" y="2980"/>
              <a:ext cx="1673" cy="1135"/>
            </a:xfrm>
            <a:prstGeom prst="rect">
              <a:avLst/>
            </a:prstGeom>
            <a:noFill/>
            <a:ln w="38100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Beds Are Bounded by Bedding Surfaces</a:t>
            </a:r>
            <a:endParaRPr lang="en-US" altLang="en-US" sz="3200" dirty="0" smtClean="0"/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836613" y="942975"/>
          <a:ext cx="7996237" cy="502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5" name="Slide" r:id="rId4" imgW="4533840" imgH="3390840" progId="PowerPoint.Slide.8">
                  <p:embed/>
                </p:oleObj>
              </mc:Choice>
              <mc:Fallback>
                <p:oleObj name="Slide" r:id="rId4" imgW="4533840" imgH="3390840" progId="PowerPoint.Slid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lum bright="-4000" contrast="18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5877" t="23705" r="15274" b="18317"/>
                      <a:stretch>
                        <a:fillRect/>
                      </a:stretch>
                    </p:blipFill>
                    <p:spPr bwMode="auto">
                      <a:xfrm>
                        <a:off x="836613" y="942975"/>
                        <a:ext cx="7996237" cy="5022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36563" y="2808288"/>
            <a:ext cx="3614737" cy="3733800"/>
            <a:chOff x="275" y="1688"/>
            <a:chExt cx="2277" cy="2352"/>
          </a:xfrm>
        </p:grpSpPr>
        <p:sp>
          <p:nvSpPr>
            <p:cNvPr id="3084" name="Freeform 5"/>
            <p:cNvSpPr>
              <a:spLocks/>
            </p:cNvSpPr>
            <p:nvPr/>
          </p:nvSpPr>
          <p:spPr bwMode="auto">
            <a:xfrm>
              <a:off x="1237" y="2304"/>
              <a:ext cx="624" cy="1027"/>
            </a:xfrm>
            <a:custGeom>
              <a:avLst/>
              <a:gdLst>
                <a:gd name="T0" fmla="*/ 1072 w 497"/>
                <a:gd name="T1" fmla="*/ 0 h 976"/>
                <a:gd name="T2" fmla="*/ 259 w 497"/>
                <a:gd name="T3" fmla="*/ 579 h 976"/>
                <a:gd name="T4" fmla="*/ 1193 w 497"/>
                <a:gd name="T5" fmla="*/ 559 h 976"/>
                <a:gd name="T6" fmla="*/ 0 w 497"/>
                <a:gd name="T7" fmla="*/ 1196 h 9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7"/>
                <a:gd name="T13" fmla="*/ 0 h 976"/>
                <a:gd name="T14" fmla="*/ 497 w 497"/>
                <a:gd name="T15" fmla="*/ 976 h 9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7" h="976">
                  <a:moveTo>
                    <a:pt x="432" y="0"/>
                  </a:moveTo>
                  <a:cubicBezTo>
                    <a:pt x="264" y="198"/>
                    <a:pt x="96" y="396"/>
                    <a:pt x="104" y="472"/>
                  </a:cubicBezTo>
                  <a:cubicBezTo>
                    <a:pt x="112" y="548"/>
                    <a:pt x="497" y="372"/>
                    <a:pt x="480" y="456"/>
                  </a:cubicBezTo>
                  <a:cubicBezTo>
                    <a:pt x="463" y="540"/>
                    <a:pt x="231" y="758"/>
                    <a:pt x="0" y="976"/>
                  </a:cubicBezTo>
                </a:path>
              </a:pathLst>
            </a:custGeom>
            <a:noFill/>
            <a:ln w="57150" cmpd="sng">
              <a:solidFill>
                <a:srgbClr val="FFFF00"/>
              </a:solidFill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085" name="Freeform 6"/>
            <p:cNvSpPr>
              <a:spLocks/>
            </p:cNvSpPr>
            <p:nvPr/>
          </p:nvSpPr>
          <p:spPr bwMode="auto">
            <a:xfrm>
              <a:off x="1269" y="3504"/>
              <a:ext cx="1283" cy="536"/>
            </a:xfrm>
            <a:custGeom>
              <a:avLst/>
              <a:gdLst>
                <a:gd name="T0" fmla="*/ 2409 w 1040"/>
                <a:gd name="T1" fmla="*/ 0 h 536"/>
                <a:gd name="T2" fmla="*/ 834 w 1040"/>
                <a:gd name="T3" fmla="*/ 520 h 536"/>
                <a:gd name="T4" fmla="*/ 632 w 1040"/>
                <a:gd name="T5" fmla="*/ 96 h 536"/>
                <a:gd name="T6" fmla="*/ 0 w 1040"/>
                <a:gd name="T7" fmla="*/ 96 h 5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40"/>
                <a:gd name="T13" fmla="*/ 0 h 536"/>
                <a:gd name="T14" fmla="*/ 1040 w 1040"/>
                <a:gd name="T15" fmla="*/ 536 h 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40" h="536">
                  <a:moveTo>
                    <a:pt x="1040" y="0"/>
                  </a:moveTo>
                  <a:cubicBezTo>
                    <a:pt x="764" y="252"/>
                    <a:pt x="488" y="504"/>
                    <a:pt x="360" y="520"/>
                  </a:cubicBezTo>
                  <a:cubicBezTo>
                    <a:pt x="232" y="536"/>
                    <a:pt x="332" y="167"/>
                    <a:pt x="272" y="96"/>
                  </a:cubicBezTo>
                  <a:cubicBezTo>
                    <a:pt x="212" y="25"/>
                    <a:pt x="45" y="97"/>
                    <a:pt x="0" y="96"/>
                  </a:cubicBezTo>
                </a:path>
              </a:pathLst>
            </a:custGeom>
            <a:noFill/>
            <a:ln w="57150" cmpd="sng">
              <a:solidFill>
                <a:srgbClr val="FFFF00"/>
              </a:solidFill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086" name="Freeform 7"/>
            <p:cNvSpPr>
              <a:spLocks/>
            </p:cNvSpPr>
            <p:nvPr/>
          </p:nvSpPr>
          <p:spPr bwMode="auto">
            <a:xfrm>
              <a:off x="893" y="1688"/>
              <a:ext cx="419" cy="1058"/>
            </a:xfrm>
            <a:custGeom>
              <a:avLst/>
              <a:gdLst>
                <a:gd name="T0" fmla="*/ 419 w 419"/>
                <a:gd name="T1" fmla="*/ 0 h 1480"/>
                <a:gd name="T2" fmla="*/ 35 w 419"/>
                <a:gd name="T3" fmla="*/ 270 h 1480"/>
                <a:gd name="T4" fmla="*/ 211 w 419"/>
                <a:gd name="T5" fmla="*/ 263 h 1480"/>
                <a:gd name="T6" fmla="*/ 131 w 419"/>
                <a:gd name="T7" fmla="*/ 386 h 148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9"/>
                <a:gd name="T13" fmla="*/ 0 h 1480"/>
                <a:gd name="T14" fmla="*/ 419 w 419"/>
                <a:gd name="T15" fmla="*/ 1480 h 148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9" h="1480">
                  <a:moveTo>
                    <a:pt x="419" y="0"/>
                  </a:moveTo>
                  <a:cubicBezTo>
                    <a:pt x="244" y="432"/>
                    <a:pt x="70" y="864"/>
                    <a:pt x="35" y="1032"/>
                  </a:cubicBezTo>
                  <a:cubicBezTo>
                    <a:pt x="0" y="1200"/>
                    <a:pt x="195" y="933"/>
                    <a:pt x="211" y="1008"/>
                  </a:cubicBezTo>
                  <a:cubicBezTo>
                    <a:pt x="227" y="1083"/>
                    <a:pt x="179" y="1281"/>
                    <a:pt x="131" y="1480"/>
                  </a:cubicBezTo>
                </a:path>
              </a:pathLst>
            </a:custGeom>
            <a:noFill/>
            <a:ln w="57150" cmpd="sng">
              <a:solidFill>
                <a:srgbClr val="FFFF00"/>
              </a:solidFill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087" name="Text Box 8"/>
            <p:cNvSpPr txBox="1">
              <a:spLocks noChangeArrowheads="1"/>
            </p:cNvSpPr>
            <p:nvPr/>
          </p:nvSpPr>
          <p:spPr bwMode="auto">
            <a:xfrm>
              <a:off x="275" y="2702"/>
              <a:ext cx="973" cy="91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000" b="1" dirty="0">
                  <a:solidFill>
                    <a:srgbClr val="FF0000"/>
                  </a:solidFill>
                  <a:latin typeface="Tahoma" pitchFamily="34" charset="0"/>
                </a:rPr>
                <a:t>Bedding </a:t>
              </a:r>
            </a:p>
            <a:p>
              <a:pPr algn="ctr"/>
              <a:r>
                <a:rPr lang="en-US" altLang="en-US" sz="2000" b="1" dirty="0">
                  <a:solidFill>
                    <a:srgbClr val="FF0000"/>
                  </a:solidFill>
                  <a:latin typeface="Tahoma" pitchFamily="34" charset="0"/>
                </a:rPr>
                <a:t>Surfaces</a:t>
              </a:r>
            </a:p>
            <a:p>
              <a:pPr algn="ctr"/>
              <a:r>
                <a:rPr lang="en-US" altLang="en-US" sz="1600" b="1" dirty="0">
                  <a:solidFill>
                    <a:srgbClr val="FF0000"/>
                  </a:solidFill>
                  <a:latin typeface="Tahoma" pitchFamily="34" charset="0"/>
                </a:rPr>
                <a:t>Mark a Break</a:t>
              </a:r>
            </a:p>
            <a:p>
              <a:pPr algn="ctr"/>
              <a:r>
                <a:rPr lang="en-US" altLang="en-US" sz="1600" b="1" dirty="0">
                  <a:solidFill>
                    <a:srgbClr val="FF0000"/>
                  </a:solidFill>
                  <a:latin typeface="Tahoma" pitchFamily="34" charset="0"/>
                </a:rPr>
                <a:t>Or Change in</a:t>
              </a:r>
            </a:p>
            <a:p>
              <a:pPr algn="ctr"/>
              <a:r>
                <a:rPr lang="en-US" altLang="en-US" sz="1600" b="1" dirty="0">
                  <a:solidFill>
                    <a:srgbClr val="FF0000"/>
                  </a:solidFill>
                  <a:latin typeface="Tahoma" pitchFamily="34" charset="0"/>
                </a:rPr>
                <a:t>Deposition</a:t>
              </a:r>
            </a:p>
          </p:txBody>
        </p:sp>
      </p:grpSp>
      <p:sp>
        <p:nvSpPr>
          <p:cNvPr id="3078" name="Text Box 9"/>
          <p:cNvSpPr txBox="1">
            <a:spLocks noChangeArrowheads="1"/>
          </p:cNvSpPr>
          <p:nvPr/>
        </p:nvSpPr>
        <p:spPr bwMode="auto">
          <a:xfrm>
            <a:off x="6716713" y="5532438"/>
            <a:ext cx="830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800" b="1" i="1" dirty="0">
                <a:solidFill>
                  <a:schemeClr val="bg1"/>
                </a:solidFill>
                <a:latin typeface="Comic Sans MS" pitchFamily="66" charset="0"/>
              </a:rPr>
              <a:t>Bed 1</a:t>
            </a:r>
          </a:p>
        </p:txBody>
      </p:sp>
      <p:sp>
        <p:nvSpPr>
          <p:cNvPr id="3079" name="Text Box 10"/>
          <p:cNvSpPr txBox="1">
            <a:spLocks noChangeArrowheads="1"/>
          </p:cNvSpPr>
          <p:nvPr/>
        </p:nvSpPr>
        <p:spPr bwMode="auto">
          <a:xfrm>
            <a:off x="3319463" y="2308225"/>
            <a:ext cx="830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800" b="1" i="1" dirty="0">
                <a:solidFill>
                  <a:schemeClr val="bg1"/>
                </a:solidFill>
                <a:latin typeface="Comic Sans MS" pitchFamily="66" charset="0"/>
              </a:rPr>
              <a:t>Bed 4</a:t>
            </a:r>
          </a:p>
        </p:txBody>
      </p:sp>
      <p:sp>
        <p:nvSpPr>
          <p:cNvPr id="3080" name="Text Box 11"/>
          <p:cNvSpPr txBox="1">
            <a:spLocks noChangeArrowheads="1"/>
          </p:cNvSpPr>
          <p:nvPr/>
        </p:nvSpPr>
        <p:spPr bwMode="auto">
          <a:xfrm>
            <a:off x="4156075" y="3192463"/>
            <a:ext cx="8302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800" b="1" i="1" dirty="0">
                <a:solidFill>
                  <a:schemeClr val="bg1"/>
                </a:solidFill>
                <a:latin typeface="Comic Sans MS" pitchFamily="66" charset="0"/>
              </a:rPr>
              <a:t>Bed 3</a:t>
            </a:r>
          </a:p>
        </p:txBody>
      </p:sp>
      <p:sp>
        <p:nvSpPr>
          <p:cNvPr id="3081" name="Text Box 12"/>
          <p:cNvSpPr txBox="1">
            <a:spLocks noChangeArrowheads="1"/>
          </p:cNvSpPr>
          <p:nvPr/>
        </p:nvSpPr>
        <p:spPr bwMode="auto">
          <a:xfrm>
            <a:off x="5176838" y="4611688"/>
            <a:ext cx="830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800" b="1" i="1" dirty="0">
                <a:solidFill>
                  <a:schemeClr val="bg1"/>
                </a:solidFill>
                <a:latin typeface="Comic Sans MS" pitchFamily="66" charset="0"/>
              </a:rPr>
              <a:t>Bed 2</a:t>
            </a:r>
          </a:p>
        </p:txBody>
      </p:sp>
      <p:sp>
        <p:nvSpPr>
          <p:cNvPr id="3082" name="Text Box 13"/>
          <p:cNvSpPr txBox="1">
            <a:spLocks noChangeArrowheads="1"/>
          </p:cNvSpPr>
          <p:nvPr/>
        </p:nvSpPr>
        <p:spPr bwMode="auto">
          <a:xfrm>
            <a:off x="2409825" y="1049338"/>
            <a:ext cx="8302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800" b="1" i="1" dirty="0">
                <a:solidFill>
                  <a:schemeClr val="bg1"/>
                </a:solidFill>
                <a:latin typeface="Comic Sans MS" pitchFamily="66" charset="0"/>
              </a:rPr>
              <a:t>Bed 6</a:t>
            </a:r>
          </a:p>
        </p:txBody>
      </p:sp>
      <p:sp>
        <p:nvSpPr>
          <p:cNvPr id="3083" name="Text Box 14"/>
          <p:cNvSpPr txBox="1">
            <a:spLocks noChangeArrowheads="1"/>
          </p:cNvSpPr>
          <p:nvPr/>
        </p:nvSpPr>
        <p:spPr bwMode="auto">
          <a:xfrm>
            <a:off x="4572000" y="1560513"/>
            <a:ext cx="8302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800" b="1" i="1" dirty="0">
                <a:solidFill>
                  <a:schemeClr val="bg1"/>
                </a:solidFill>
                <a:latin typeface="Comic Sans MS" pitchFamily="66" charset="0"/>
              </a:rPr>
              <a:t>Bed 5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Beds Stack to Form Bed Sets</a:t>
            </a:r>
            <a:endParaRPr lang="en-US" altLang="en-US" sz="3200" dirty="0" smtClean="0"/>
          </a:p>
        </p:txBody>
      </p:sp>
      <p:pic>
        <p:nvPicPr>
          <p:cNvPr id="11268" name="Picture 3" descr="brushy3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 l="8632" t="8185"/>
          <a:stretch>
            <a:fillRect/>
          </a:stretch>
        </p:blipFill>
        <p:spPr bwMode="auto">
          <a:xfrm>
            <a:off x="2968625" y="4027488"/>
            <a:ext cx="5059363" cy="24161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1269" name="Text Box 19"/>
          <p:cNvSpPr txBox="1">
            <a:spLocks noChangeArrowheads="1"/>
          </p:cNvSpPr>
          <p:nvPr/>
        </p:nvSpPr>
        <p:spPr bwMode="auto">
          <a:xfrm rot="409830">
            <a:off x="5038725" y="5280025"/>
            <a:ext cx="1323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800" b="1" dirty="0">
                <a:solidFill>
                  <a:srgbClr val="FFFF00"/>
                </a:solidFill>
                <a:latin typeface="Comic Sans MS" pitchFamily="66" charset="0"/>
              </a:rPr>
              <a:t>Bed Set 1</a:t>
            </a:r>
          </a:p>
        </p:txBody>
      </p:sp>
      <p:sp>
        <p:nvSpPr>
          <p:cNvPr id="11270" name="Freeform 20"/>
          <p:cNvSpPr>
            <a:spLocks/>
          </p:cNvSpPr>
          <p:nvPr/>
        </p:nvSpPr>
        <p:spPr bwMode="auto">
          <a:xfrm>
            <a:off x="3657600" y="4979988"/>
            <a:ext cx="4262438" cy="182562"/>
          </a:xfrm>
          <a:custGeom>
            <a:avLst/>
            <a:gdLst>
              <a:gd name="T0" fmla="*/ 0 w 2685"/>
              <a:gd name="T1" fmla="*/ 0 h 115"/>
              <a:gd name="T2" fmla="*/ 2147483647 w 2685"/>
              <a:gd name="T3" fmla="*/ 2147483647 h 115"/>
              <a:gd name="T4" fmla="*/ 2147483647 w 2685"/>
              <a:gd name="T5" fmla="*/ 2147483647 h 115"/>
              <a:gd name="T6" fmla="*/ 2147483647 w 2685"/>
              <a:gd name="T7" fmla="*/ 2147483647 h 115"/>
              <a:gd name="T8" fmla="*/ 0 60000 65536"/>
              <a:gd name="T9" fmla="*/ 0 60000 65536"/>
              <a:gd name="T10" fmla="*/ 0 60000 65536"/>
              <a:gd name="T11" fmla="*/ 0 60000 65536"/>
              <a:gd name="T12" fmla="*/ 0 w 2685"/>
              <a:gd name="T13" fmla="*/ 0 h 115"/>
              <a:gd name="T14" fmla="*/ 2685 w 2685"/>
              <a:gd name="T15" fmla="*/ 115 h 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5" h="115">
                <a:moveTo>
                  <a:pt x="0" y="0"/>
                </a:moveTo>
                <a:cubicBezTo>
                  <a:pt x="197" y="17"/>
                  <a:pt x="394" y="35"/>
                  <a:pt x="673" y="53"/>
                </a:cubicBezTo>
                <a:cubicBezTo>
                  <a:pt x="952" y="71"/>
                  <a:pt x="1340" y="97"/>
                  <a:pt x="1675" y="106"/>
                </a:cubicBezTo>
                <a:cubicBezTo>
                  <a:pt x="2010" y="115"/>
                  <a:pt x="2347" y="110"/>
                  <a:pt x="2685" y="106"/>
                </a:cubicBezTo>
              </a:path>
            </a:pathLst>
          </a:custGeom>
          <a:noFill/>
          <a:ln w="38100" cmpd="sng">
            <a:solidFill>
              <a:srgbClr val="CC00CC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71" name="Freeform 21"/>
          <p:cNvSpPr>
            <a:spLocks/>
          </p:cNvSpPr>
          <p:nvPr/>
        </p:nvSpPr>
        <p:spPr bwMode="auto">
          <a:xfrm>
            <a:off x="3938588" y="4051300"/>
            <a:ext cx="1168400" cy="254000"/>
          </a:xfrm>
          <a:custGeom>
            <a:avLst/>
            <a:gdLst>
              <a:gd name="T0" fmla="*/ 0 w 736"/>
              <a:gd name="T1" fmla="*/ 2147483647 h 160"/>
              <a:gd name="T2" fmla="*/ 2147483647 w 736"/>
              <a:gd name="T3" fmla="*/ 2147483647 h 160"/>
              <a:gd name="T4" fmla="*/ 2147483647 w 736"/>
              <a:gd name="T5" fmla="*/ 0 h 160"/>
              <a:gd name="T6" fmla="*/ 0 60000 65536"/>
              <a:gd name="T7" fmla="*/ 0 60000 65536"/>
              <a:gd name="T8" fmla="*/ 0 60000 65536"/>
              <a:gd name="T9" fmla="*/ 0 w 736"/>
              <a:gd name="T10" fmla="*/ 0 h 160"/>
              <a:gd name="T11" fmla="*/ 736 w 736"/>
              <a:gd name="T12" fmla="*/ 160 h 16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36" h="160">
                <a:moveTo>
                  <a:pt x="0" y="160"/>
                </a:moveTo>
                <a:cubicBezTo>
                  <a:pt x="142" y="138"/>
                  <a:pt x="285" y="116"/>
                  <a:pt x="408" y="89"/>
                </a:cubicBezTo>
                <a:cubicBezTo>
                  <a:pt x="531" y="62"/>
                  <a:pt x="633" y="31"/>
                  <a:pt x="736" y="0"/>
                </a:cubicBezTo>
              </a:path>
            </a:pathLst>
          </a:custGeom>
          <a:noFill/>
          <a:ln w="38100" cmpd="sng">
            <a:solidFill>
              <a:srgbClr val="CC00CC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72" name="Text Box 23"/>
          <p:cNvSpPr txBox="1">
            <a:spLocks noChangeArrowheads="1"/>
          </p:cNvSpPr>
          <p:nvPr/>
        </p:nvSpPr>
        <p:spPr bwMode="auto">
          <a:xfrm rot="409830">
            <a:off x="4625975" y="4459288"/>
            <a:ext cx="1323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800" b="1" dirty="0">
                <a:solidFill>
                  <a:srgbClr val="FFFF00"/>
                </a:solidFill>
                <a:latin typeface="Comic Sans MS" pitchFamily="66" charset="0"/>
              </a:rPr>
              <a:t>Bed Set 2</a:t>
            </a: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1365250" y="1023938"/>
            <a:ext cx="6691313" cy="5426075"/>
            <a:chOff x="860" y="645"/>
            <a:chExt cx="4215" cy="3418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860" y="645"/>
              <a:ext cx="4215" cy="3418"/>
              <a:chOff x="1288" y="645"/>
              <a:chExt cx="4215" cy="3418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1288" y="645"/>
                <a:ext cx="4215" cy="1700"/>
                <a:chOff x="1288" y="645"/>
                <a:chExt cx="4215" cy="1700"/>
              </a:xfrm>
            </p:grpSpPr>
            <p:pic>
              <p:nvPicPr>
                <p:cNvPr id="11283" name="Picture 6" descr="brushy2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lum bright="-10000" contrast="20000"/>
                </a:blip>
                <a:srcRect t="6808"/>
                <a:stretch>
                  <a:fillRect/>
                </a:stretch>
              </p:blipFill>
              <p:spPr bwMode="auto">
                <a:xfrm>
                  <a:off x="1288" y="645"/>
                  <a:ext cx="4215" cy="1700"/>
                </a:xfrm>
                <a:prstGeom prst="rect">
                  <a:avLst/>
                </a:prstGeom>
                <a:noFill/>
                <a:ln w="28575">
                  <a:solidFill>
                    <a:srgbClr val="FF0000"/>
                  </a:solidFill>
                  <a:miter lim="800000"/>
                  <a:headEnd/>
                  <a:tailEnd/>
                </a:ln>
              </p:spPr>
            </p:pic>
            <p:sp>
              <p:nvSpPr>
                <p:cNvPr id="11284" name="Rectangle 7"/>
                <p:cNvSpPr>
                  <a:spLocks noChangeArrowheads="1"/>
                </p:cNvSpPr>
                <p:nvPr/>
              </p:nvSpPr>
              <p:spPr bwMode="auto">
                <a:xfrm>
                  <a:off x="1964" y="1718"/>
                  <a:ext cx="1443" cy="554"/>
                </a:xfrm>
                <a:prstGeom prst="rect">
                  <a:avLst/>
                </a:prstGeom>
                <a:noFill/>
                <a:ln w="5715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altLang="en-US" dirty="0"/>
                </a:p>
              </p:txBody>
            </p:sp>
            <p:sp>
              <p:nvSpPr>
                <p:cNvPr id="11285" name="Line 8"/>
                <p:cNvSpPr>
                  <a:spLocks noChangeShapeType="1"/>
                </p:cNvSpPr>
                <p:nvPr/>
              </p:nvSpPr>
              <p:spPr bwMode="auto">
                <a:xfrm flipH="1" flipV="1">
                  <a:off x="2878" y="1546"/>
                  <a:ext cx="11" cy="372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286" name="Freeform 9"/>
                <p:cNvSpPr>
                  <a:spLocks/>
                </p:cNvSpPr>
                <p:nvPr/>
              </p:nvSpPr>
              <p:spPr bwMode="auto">
                <a:xfrm>
                  <a:off x="2148" y="1420"/>
                  <a:ext cx="2724" cy="392"/>
                </a:xfrm>
                <a:custGeom>
                  <a:avLst/>
                  <a:gdLst>
                    <a:gd name="T0" fmla="*/ 0 w 3112"/>
                    <a:gd name="T1" fmla="*/ 0 h 392"/>
                    <a:gd name="T2" fmla="*/ 174 w 3112"/>
                    <a:gd name="T3" fmla="*/ 48 h 392"/>
                    <a:gd name="T4" fmla="*/ 399 w 3112"/>
                    <a:gd name="T5" fmla="*/ 112 h 392"/>
                    <a:gd name="T6" fmla="*/ 530 w 3112"/>
                    <a:gd name="T7" fmla="*/ 144 h 392"/>
                    <a:gd name="T8" fmla="*/ 695 w 3112"/>
                    <a:gd name="T9" fmla="*/ 192 h 392"/>
                    <a:gd name="T10" fmla="*/ 812 w 3112"/>
                    <a:gd name="T11" fmla="*/ 224 h 392"/>
                    <a:gd name="T12" fmla="*/ 935 w 3112"/>
                    <a:gd name="T13" fmla="*/ 224 h 392"/>
                    <a:gd name="T14" fmla="*/ 1071 w 3112"/>
                    <a:gd name="T15" fmla="*/ 248 h 392"/>
                    <a:gd name="T16" fmla="*/ 1193 w 3112"/>
                    <a:gd name="T17" fmla="*/ 288 h 392"/>
                    <a:gd name="T18" fmla="*/ 1263 w 3112"/>
                    <a:gd name="T19" fmla="*/ 288 h 392"/>
                    <a:gd name="T20" fmla="*/ 1358 w 3112"/>
                    <a:gd name="T21" fmla="*/ 328 h 392"/>
                    <a:gd name="T22" fmla="*/ 1471 w 3112"/>
                    <a:gd name="T23" fmla="*/ 336 h 392"/>
                    <a:gd name="T24" fmla="*/ 1606 w 3112"/>
                    <a:gd name="T25" fmla="*/ 360 h 392"/>
                    <a:gd name="T26" fmla="*/ 1687 w 3112"/>
                    <a:gd name="T27" fmla="*/ 360 h 392"/>
                    <a:gd name="T28" fmla="*/ 1827 w 3112"/>
                    <a:gd name="T29" fmla="*/ 392 h 39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112"/>
                    <a:gd name="T46" fmla="*/ 0 h 392"/>
                    <a:gd name="T47" fmla="*/ 3112 w 3112"/>
                    <a:gd name="T48" fmla="*/ 392 h 39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112" h="392">
                      <a:moveTo>
                        <a:pt x="0" y="0"/>
                      </a:moveTo>
                      <a:cubicBezTo>
                        <a:pt x="91" y="14"/>
                        <a:pt x="183" y="29"/>
                        <a:pt x="296" y="48"/>
                      </a:cubicBezTo>
                      <a:cubicBezTo>
                        <a:pt x="409" y="67"/>
                        <a:pt x="579" y="96"/>
                        <a:pt x="680" y="112"/>
                      </a:cubicBezTo>
                      <a:cubicBezTo>
                        <a:pt x="781" y="128"/>
                        <a:pt x="820" y="131"/>
                        <a:pt x="904" y="144"/>
                      </a:cubicBezTo>
                      <a:cubicBezTo>
                        <a:pt x="988" y="157"/>
                        <a:pt x="1104" y="179"/>
                        <a:pt x="1184" y="192"/>
                      </a:cubicBezTo>
                      <a:cubicBezTo>
                        <a:pt x="1264" y="205"/>
                        <a:pt x="1316" y="219"/>
                        <a:pt x="1384" y="224"/>
                      </a:cubicBezTo>
                      <a:cubicBezTo>
                        <a:pt x="1452" y="229"/>
                        <a:pt x="1519" y="220"/>
                        <a:pt x="1592" y="224"/>
                      </a:cubicBezTo>
                      <a:cubicBezTo>
                        <a:pt x="1665" y="228"/>
                        <a:pt x="1751" y="237"/>
                        <a:pt x="1824" y="248"/>
                      </a:cubicBezTo>
                      <a:cubicBezTo>
                        <a:pt x="1897" y="259"/>
                        <a:pt x="1977" y="281"/>
                        <a:pt x="2032" y="288"/>
                      </a:cubicBezTo>
                      <a:cubicBezTo>
                        <a:pt x="2087" y="295"/>
                        <a:pt x="2105" y="281"/>
                        <a:pt x="2152" y="288"/>
                      </a:cubicBezTo>
                      <a:cubicBezTo>
                        <a:pt x="2199" y="295"/>
                        <a:pt x="2253" y="320"/>
                        <a:pt x="2312" y="328"/>
                      </a:cubicBezTo>
                      <a:cubicBezTo>
                        <a:pt x="2371" y="336"/>
                        <a:pt x="2433" y="331"/>
                        <a:pt x="2504" y="336"/>
                      </a:cubicBezTo>
                      <a:cubicBezTo>
                        <a:pt x="2575" y="341"/>
                        <a:pt x="2675" y="356"/>
                        <a:pt x="2736" y="360"/>
                      </a:cubicBezTo>
                      <a:cubicBezTo>
                        <a:pt x="2797" y="364"/>
                        <a:pt x="2809" y="355"/>
                        <a:pt x="2872" y="360"/>
                      </a:cubicBezTo>
                      <a:cubicBezTo>
                        <a:pt x="2935" y="365"/>
                        <a:pt x="3023" y="378"/>
                        <a:pt x="3112" y="392"/>
                      </a:cubicBezTo>
                    </a:path>
                  </a:pathLst>
                </a:custGeom>
                <a:noFill/>
                <a:ln w="28575" cmpd="sng">
                  <a:solidFill>
                    <a:srgbClr val="CC00CC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287" name="Freeform 10"/>
                <p:cNvSpPr>
                  <a:spLocks/>
                </p:cNvSpPr>
                <p:nvPr/>
              </p:nvSpPr>
              <p:spPr bwMode="auto">
                <a:xfrm>
                  <a:off x="2337" y="1228"/>
                  <a:ext cx="2640" cy="416"/>
                </a:xfrm>
                <a:custGeom>
                  <a:avLst/>
                  <a:gdLst>
                    <a:gd name="T0" fmla="*/ 0 w 3016"/>
                    <a:gd name="T1" fmla="*/ 0 h 416"/>
                    <a:gd name="T2" fmla="*/ 155 w 3016"/>
                    <a:gd name="T3" fmla="*/ 80 h 416"/>
                    <a:gd name="T4" fmla="*/ 342 w 3016"/>
                    <a:gd name="T5" fmla="*/ 112 h 416"/>
                    <a:gd name="T6" fmla="*/ 474 w 3016"/>
                    <a:gd name="T7" fmla="*/ 152 h 416"/>
                    <a:gd name="T8" fmla="*/ 680 w 3016"/>
                    <a:gd name="T9" fmla="*/ 200 h 416"/>
                    <a:gd name="T10" fmla="*/ 840 w 3016"/>
                    <a:gd name="T11" fmla="*/ 248 h 416"/>
                    <a:gd name="T12" fmla="*/ 1001 w 3016"/>
                    <a:gd name="T13" fmla="*/ 280 h 416"/>
                    <a:gd name="T14" fmla="*/ 1141 w 3016"/>
                    <a:gd name="T15" fmla="*/ 296 h 416"/>
                    <a:gd name="T16" fmla="*/ 1306 w 3016"/>
                    <a:gd name="T17" fmla="*/ 320 h 416"/>
                    <a:gd name="T18" fmla="*/ 1447 w 3016"/>
                    <a:gd name="T19" fmla="*/ 360 h 416"/>
                    <a:gd name="T20" fmla="*/ 1630 w 3016"/>
                    <a:gd name="T21" fmla="*/ 384 h 416"/>
                    <a:gd name="T22" fmla="*/ 1771 w 3016"/>
                    <a:gd name="T23" fmla="*/ 416 h 41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16"/>
                    <a:gd name="T37" fmla="*/ 0 h 416"/>
                    <a:gd name="T38" fmla="*/ 3016 w 3016"/>
                    <a:gd name="T39" fmla="*/ 416 h 41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16" h="416">
                      <a:moveTo>
                        <a:pt x="0" y="0"/>
                      </a:moveTo>
                      <a:cubicBezTo>
                        <a:pt x="83" y="30"/>
                        <a:pt x="167" y="61"/>
                        <a:pt x="264" y="80"/>
                      </a:cubicBezTo>
                      <a:cubicBezTo>
                        <a:pt x="361" y="99"/>
                        <a:pt x="493" y="100"/>
                        <a:pt x="584" y="112"/>
                      </a:cubicBezTo>
                      <a:cubicBezTo>
                        <a:pt x="675" y="124"/>
                        <a:pt x="712" y="137"/>
                        <a:pt x="808" y="152"/>
                      </a:cubicBezTo>
                      <a:cubicBezTo>
                        <a:pt x="904" y="167"/>
                        <a:pt x="1056" y="184"/>
                        <a:pt x="1160" y="200"/>
                      </a:cubicBezTo>
                      <a:cubicBezTo>
                        <a:pt x="1264" y="216"/>
                        <a:pt x="1341" y="235"/>
                        <a:pt x="1432" y="248"/>
                      </a:cubicBezTo>
                      <a:cubicBezTo>
                        <a:pt x="1523" y="261"/>
                        <a:pt x="1619" y="272"/>
                        <a:pt x="1704" y="280"/>
                      </a:cubicBezTo>
                      <a:cubicBezTo>
                        <a:pt x="1789" y="288"/>
                        <a:pt x="1857" y="289"/>
                        <a:pt x="1944" y="296"/>
                      </a:cubicBezTo>
                      <a:cubicBezTo>
                        <a:pt x="2031" y="303"/>
                        <a:pt x="2137" y="309"/>
                        <a:pt x="2224" y="320"/>
                      </a:cubicBezTo>
                      <a:cubicBezTo>
                        <a:pt x="2311" y="331"/>
                        <a:pt x="2372" y="349"/>
                        <a:pt x="2464" y="360"/>
                      </a:cubicBezTo>
                      <a:cubicBezTo>
                        <a:pt x="2556" y="371"/>
                        <a:pt x="2684" y="375"/>
                        <a:pt x="2776" y="384"/>
                      </a:cubicBezTo>
                      <a:cubicBezTo>
                        <a:pt x="2868" y="393"/>
                        <a:pt x="2942" y="404"/>
                        <a:pt x="3016" y="416"/>
                      </a:cubicBezTo>
                    </a:path>
                  </a:pathLst>
                </a:custGeom>
                <a:noFill/>
                <a:ln w="28575" cmpd="sng">
                  <a:solidFill>
                    <a:srgbClr val="CC00CC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288" name="Freeform 11"/>
                <p:cNvSpPr>
                  <a:spLocks/>
                </p:cNvSpPr>
                <p:nvPr/>
              </p:nvSpPr>
              <p:spPr bwMode="auto">
                <a:xfrm>
                  <a:off x="2288" y="1108"/>
                  <a:ext cx="2843" cy="352"/>
                </a:xfrm>
                <a:custGeom>
                  <a:avLst/>
                  <a:gdLst>
                    <a:gd name="T0" fmla="*/ 0 w 3248"/>
                    <a:gd name="T1" fmla="*/ 0 h 352"/>
                    <a:gd name="T2" fmla="*/ 169 w 3248"/>
                    <a:gd name="T3" fmla="*/ 56 h 352"/>
                    <a:gd name="T4" fmla="*/ 263 w 3248"/>
                    <a:gd name="T5" fmla="*/ 56 h 352"/>
                    <a:gd name="T6" fmla="*/ 422 w 3248"/>
                    <a:gd name="T7" fmla="*/ 88 h 352"/>
                    <a:gd name="T8" fmla="*/ 638 w 3248"/>
                    <a:gd name="T9" fmla="*/ 112 h 352"/>
                    <a:gd name="T10" fmla="*/ 808 w 3248"/>
                    <a:gd name="T11" fmla="*/ 112 h 352"/>
                    <a:gd name="T12" fmla="*/ 911 w 3248"/>
                    <a:gd name="T13" fmla="*/ 168 h 352"/>
                    <a:gd name="T14" fmla="*/ 1014 w 3248"/>
                    <a:gd name="T15" fmla="*/ 208 h 352"/>
                    <a:gd name="T16" fmla="*/ 1164 w 3248"/>
                    <a:gd name="T17" fmla="*/ 232 h 352"/>
                    <a:gd name="T18" fmla="*/ 1273 w 3248"/>
                    <a:gd name="T19" fmla="*/ 232 h 352"/>
                    <a:gd name="T20" fmla="*/ 1372 w 3248"/>
                    <a:gd name="T21" fmla="*/ 240 h 352"/>
                    <a:gd name="T22" fmla="*/ 1489 w 3248"/>
                    <a:gd name="T23" fmla="*/ 288 h 352"/>
                    <a:gd name="T24" fmla="*/ 1695 w 3248"/>
                    <a:gd name="T25" fmla="*/ 320 h 352"/>
                    <a:gd name="T26" fmla="*/ 1907 w 3248"/>
                    <a:gd name="T27" fmla="*/ 352 h 35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248"/>
                    <a:gd name="T43" fmla="*/ 0 h 352"/>
                    <a:gd name="T44" fmla="*/ 3248 w 3248"/>
                    <a:gd name="T45" fmla="*/ 352 h 35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248" h="352">
                      <a:moveTo>
                        <a:pt x="0" y="0"/>
                      </a:moveTo>
                      <a:cubicBezTo>
                        <a:pt x="106" y="23"/>
                        <a:pt x="213" y="47"/>
                        <a:pt x="288" y="56"/>
                      </a:cubicBezTo>
                      <a:cubicBezTo>
                        <a:pt x="363" y="65"/>
                        <a:pt x="376" y="51"/>
                        <a:pt x="448" y="56"/>
                      </a:cubicBezTo>
                      <a:cubicBezTo>
                        <a:pt x="520" y="61"/>
                        <a:pt x="613" y="79"/>
                        <a:pt x="720" y="88"/>
                      </a:cubicBezTo>
                      <a:cubicBezTo>
                        <a:pt x="827" y="97"/>
                        <a:pt x="979" y="108"/>
                        <a:pt x="1088" y="112"/>
                      </a:cubicBezTo>
                      <a:cubicBezTo>
                        <a:pt x="1197" y="116"/>
                        <a:pt x="1299" y="103"/>
                        <a:pt x="1376" y="112"/>
                      </a:cubicBezTo>
                      <a:cubicBezTo>
                        <a:pt x="1453" y="121"/>
                        <a:pt x="1494" y="152"/>
                        <a:pt x="1552" y="168"/>
                      </a:cubicBezTo>
                      <a:cubicBezTo>
                        <a:pt x="1610" y="184"/>
                        <a:pt x="1656" y="197"/>
                        <a:pt x="1728" y="208"/>
                      </a:cubicBezTo>
                      <a:cubicBezTo>
                        <a:pt x="1800" y="219"/>
                        <a:pt x="1911" y="228"/>
                        <a:pt x="1984" y="232"/>
                      </a:cubicBezTo>
                      <a:cubicBezTo>
                        <a:pt x="2057" y="236"/>
                        <a:pt x="2109" y="231"/>
                        <a:pt x="2168" y="232"/>
                      </a:cubicBezTo>
                      <a:cubicBezTo>
                        <a:pt x="2227" y="233"/>
                        <a:pt x="2275" y="231"/>
                        <a:pt x="2336" y="240"/>
                      </a:cubicBezTo>
                      <a:cubicBezTo>
                        <a:pt x="2397" y="249"/>
                        <a:pt x="2444" y="275"/>
                        <a:pt x="2536" y="288"/>
                      </a:cubicBezTo>
                      <a:cubicBezTo>
                        <a:pt x="2628" y="301"/>
                        <a:pt x="2769" y="309"/>
                        <a:pt x="2888" y="320"/>
                      </a:cubicBezTo>
                      <a:cubicBezTo>
                        <a:pt x="3007" y="331"/>
                        <a:pt x="3127" y="341"/>
                        <a:pt x="3248" y="352"/>
                      </a:cubicBezTo>
                    </a:path>
                  </a:pathLst>
                </a:custGeom>
                <a:noFill/>
                <a:ln w="28575" cmpd="sng">
                  <a:solidFill>
                    <a:srgbClr val="CC00CC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289" name="Freeform 12"/>
                <p:cNvSpPr>
                  <a:spLocks/>
                </p:cNvSpPr>
                <p:nvPr/>
              </p:nvSpPr>
              <p:spPr bwMode="auto">
                <a:xfrm>
                  <a:off x="2442" y="948"/>
                  <a:ext cx="2773" cy="336"/>
                </a:xfrm>
                <a:custGeom>
                  <a:avLst/>
                  <a:gdLst>
                    <a:gd name="T0" fmla="*/ 0 w 3168"/>
                    <a:gd name="T1" fmla="*/ 0 h 336"/>
                    <a:gd name="T2" fmla="*/ 174 w 3168"/>
                    <a:gd name="T3" fmla="*/ 56 h 336"/>
                    <a:gd name="T4" fmla="*/ 413 w 3168"/>
                    <a:gd name="T5" fmla="*/ 112 h 336"/>
                    <a:gd name="T6" fmla="*/ 596 w 3168"/>
                    <a:gd name="T7" fmla="*/ 152 h 336"/>
                    <a:gd name="T8" fmla="*/ 761 w 3168"/>
                    <a:gd name="T9" fmla="*/ 160 h 336"/>
                    <a:gd name="T10" fmla="*/ 911 w 3168"/>
                    <a:gd name="T11" fmla="*/ 200 h 336"/>
                    <a:gd name="T12" fmla="*/ 1014 w 3168"/>
                    <a:gd name="T13" fmla="*/ 216 h 336"/>
                    <a:gd name="T14" fmla="*/ 1197 w 3168"/>
                    <a:gd name="T15" fmla="*/ 224 h 336"/>
                    <a:gd name="T16" fmla="*/ 1324 w 3168"/>
                    <a:gd name="T17" fmla="*/ 256 h 336"/>
                    <a:gd name="T18" fmla="*/ 1513 w 3168"/>
                    <a:gd name="T19" fmla="*/ 288 h 336"/>
                    <a:gd name="T20" fmla="*/ 1625 w 3168"/>
                    <a:gd name="T21" fmla="*/ 304 h 336"/>
                    <a:gd name="T22" fmla="*/ 1859 w 3168"/>
                    <a:gd name="T23" fmla="*/ 336 h 3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68"/>
                    <a:gd name="T37" fmla="*/ 0 h 336"/>
                    <a:gd name="T38" fmla="*/ 3168 w 3168"/>
                    <a:gd name="T39" fmla="*/ 336 h 3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68" h="336">
                      <a:moveTo>
                        <a:pt x="0" y="0"/>
                      </a:moveTo>
                      <a:cubicBezTo>
                        <a:pt x="89" y="18"/>
                        <a:pt x="179" y="37"/>
                        <a:pt x="296" y="56"/>
                      </a:cubicBezTo>
                      <a:cubicBezTo>
                        <a:pt x="413" y="75"/>
                        <a:pt x="584" y="96"/>
                        <a:pt x="704" y="112"/>
                      </a:cubicBezTo>
                      <a:cubicBezTo>
                        <a:pt x="824" y="128"/>
                        <a:pt x="917" y="144"/>
                        <a:pt x="1016" y="152"/>
                      </a:cubicBezTo>
                      <a:cubicBezTo>
                        <a:pt x="1115" y="160"/>
                        <a:pt x="1207" y="152"/>
                        <a:pt x="1296" y="160"/>
                      </a:cubicBezTo>
                      <a:cubicBezTo>
                        <a:pt x="1385" y="168"/>
                        <a:pt x="1480" y="191"/>
                        <a:pt x="1552" y="200"/>
                      </a:cubicBezTo>
                      <a:cubicBezTo>
                        <a:pt x="1624" y="209"/>
                        <a:pt x="1647" y="212"/>
                        <a:pt x="1728" y="216"/>
                      </a:cubicBezTo>
                      <a:cubicBezTo>
                        <a:pt x="1809" y="220"/>
                        <a:pt x="1952" y="217"/>
                        <a:pt x="2040" y="224"/>
                      </a:cubicBezTo>
                      <a:cubicBezTo>
                        <a:pt x="2128" y="231"/>
                        <a:pt x="2167" y="245"/>
                        <a:pt x="2256" y="256"/>
                      </a:cubicBezTo>
                      <a:cubicBezTo>
                        <a:pt x="2345" y="267"/>
                        <a:pt x="2491" y="280"/>
                        <a:pt x="2576" y="288"/>
                      </a:cubicBezTo>
                      <a:cubicBezTo>
                        <a:pt x="2661" y="296"/>
                        <a:pt x="2669" y="296"/>
                        <a:pt x="2768" y="304"/>
                      </a:cubicBezTo>
                      <a:cubicBezTo>
                        <a:pt x="2867" y="312"/>
                        <a:pt x="3017" y="324"/>
                        <a:pt x="3168" y="336"/>
                      </a:cubicBezTo>
                    </a:path>
                  </a:pathLst>
                </a:custGeom>
                <a:noFill/>
                <a:ln w="28575" cmpd="sng">
                  <a:solidFill>
                    <a:srgbClr val="CC00CC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290" name="Freeform 13"/>
                <p:cNvSpPr>
                  <a:spLocks/>
                </p:cNvSpPr>
                <p:nvPr/>
              </p:nvSpPr>
              <p:spPr bwMode="auto">
                <a:xfrm>
                  <a:off x="1574" y="1684"/>
                  <a:ext cx="1996" cy="352"/>
                </a:xfrm>
                <a:custGeom>
                  <a:avLst/>
                  <a:gdLst>
                    <a:gd name="T0" fmla="*/ 0 w 2280"/>
                    <a:gd name="T1" fmla="*/ 0 h 352"/>
                    <a:gd name="T2" fmla="*/ 179 w 2280"/>
                    <a:gd name="T3" fmla="*/ 48 h 352"/>
                    <a:gd name="T4" fmla="*/ 455 w 2280"/>
                    <a:gd name="T5" fmla="*/ 104 h 352"/>
                    <a:gd name="T6" fmla="*/ 738 w 2280"/>
                    <a:gd name="T7" fmla="*/ 192 h 352"/>
                    <a:gd name="T8" fmla="*/ 939 w 2280"/>
                    <a:gd name="T9" fmla="*/ 256 h 352"/>
                    <a:gd name="T10" fmla="*/ 1226 w 2280"/>
                    <a:gd name="T11" fmla="*/ 328 h 352"/>
                    <a:gd name="T12" fmla="*/ 1339 w 2280"/>
                    <a:gd name="T13" fmla="*/ 352 h 35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280"/>
                    <a:gd name="T22" fmla="*/ 0 h 352"/>
                    <a:gd name="T23" fmla="*/ 2280 w 2280"/>
                    <a:gd name="T24" fmla="*/ 352 h 35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280" h="352">
                      <a:moveTo>
                        <a:pt x="0" y="0"/>
                      </a:moveTo>
                      <a:cubicBezTo>
                        <a:pt x="87" y="15"/>
                        <a:pt x="175" y="31"/>
                        <a:pt x="304" y="48"/>
                      </a:cubicBezTo>
                      <a:cubicBezTo>
                        <a:pt x="433" y="65"/>
                        <a:pt x="617" y="80"/>
                        <a:pt x="776" y="104"/>
                      </a:cubicBezTo>
                      <a:cubicBezTo>
                        <a:pt x="935" y="128"/>
                        <a:pt x="1119" y="167"/>
                        <a:pt x="1256" y="192"/>
                      </a:cubicBezTo>
                      <a:cubicBezTo>
                        <a:pt x="1393" y="217"/>
                        <a:pt x="1461" y="233"/>
                        <a:pt x="1600" y="256"/>
                      </a:cubicBezTo>
                      <a:cubicBezTo>
                        <a:pt x="1739" y="279"/>
                        <a:pt x="1975" y="312"/>
                        <a:pt x="2088" y="328"/>
                      </a:cubicBezTo>
                      <a:cubicBezTo>
                        <a:pt x="2201" y="344"/>
                        <a:pt x="2240" y="348"/>
                        <a:pt x="2280" y="352"/>
                      </a:cubicBezTo>
                    </a:path>
                  </a:pathLst>
                </a:custGeom>
                <a:noFill/>
                <a:ln w="28575" cmpd="sng">
                  <a:solidFill>
                    <a:srgbClr val="CC00CC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291" name="Freeform 14"/>
                <p:cNvSpPr>
                  <a:spLocks/>
                </p:cNvSpPr>
                <p:nvPr/>
              </p:nvSpPr>
              <p:spPr bwMode="auto">
                <a:xfrm>
                  <a:off x="1385" y="1900"/>
                  <a:ext cx="882" cy="184"/>
                </a:xfrm>
                <a:custGeom>
                  <a:avLst/>
                  <a:gdLst>
                    <a:gd name="T0" fmla="*/ 0 w 1008"/>
                    <a:gd name="T1" fmla="*/ 0 h 184"/>
                    <a:gd name="T2" fmla="*/ 145 w 1008"/>
                    <a:gd name="T3" fmla="*/ 24 h 184"/>
                    <a:gd name="T4" fmla="*/ 333 w 1008"/>
                    <a:gd name="T5" fmla="*/ 80 h 184"/>
                    <a:gd name="T6" fmla="*/ 464 w 1008"/>
                    <a:gd name="T7" fmla="*/ 136 h 184"/>
                    <a:gd name="T8" fmla="*/ 592 w 1008"/>
                    <a:gd name="T9" fmla="*/ 184 h 1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08"/>
                    <a:gd name="T16" fmla="*/ 0 h 184"/>
                    <a:gd name="T17" fmla="*/ 1008 w 1008"/>
                    <a:gd name="T18" fmla="*/ 184 h 1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08" h="184">
                      <a:moveTo>
                        <a:pt x="0" y="0"/>
                      </a:moveTo>
                      <a:cubicBezTo>
                        <a:pt x="76" y="5"/>
                        <a:pt x="153" y="11"/>
                        <a:pt x="248" y="24"/>
                      </a:cubicBezTo>
                      <a:cubicBezTo>
                        <a:pt x="343" y="37"/>
                        <a:pt x="477" y="61"/>
                        <a:pt x="568" y="80"/>
                      </a:cubicBezTo>
                      <a:cubicBezTo>
                        <a:pt x="659" y="99"/>
                        <a:pt x="719" y="119"/>
                        <a:pt x="792" y="136"/>
                      </a:cubicBezTo>
                      <a:cubicBezTo>
                        <a:pt x="865" y="153"/>
                        <a:pt x="936" y="168"/>
                        <a:pt x="1008" y="184"/>
                      </a:cubicBezTo>
                    </a:path>
                  </a:pathLst>
                </a:custGeom>
                <a:noFill/>
                <a:ln w="28575" cmpd="sng">
                  <a:solidFill>
                    <a:srgbClr val="CC00CC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29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736" y="693"/>
                  <a:ext cx="1674" cy="23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en-US" sz="1800" dirty="0">
                      <a:solidFill>
                        <a:srgbClr val="990099"/>
                      </a:solidFill>
                      <a:latin typeface="Arial Black" pitchFamily="34" charset="0"/>
                    </a:rPr>
                    <a:t>Bed Set Boundaries</a:t>
                  </a:r>
                </a:p>
              </p:txBody>
            </p:sp>
          </p:grpSp>
          <p:sp>
            <p:nvSpPr>
              <p:cNvPr id="11281" name="Line 16"/>
              <p:cNvSpPr>
                <a:spLocks noChangeShapeType="1"/>
              </p:cNvSpPr>
              <p:nvPr/>
            </p:nvSpPr>
            <p:spPr bwMode="auto">
              <a:xfrm>
                <a:off x="3408" y="1692"/>
                <a:ext cx="2092" cy="833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1282" name="Line 17"/>
              <p:cNvSpPr>
                <a:spLocks noChangeShapeType="1"/>
              </p:cNvSpPr>
              <p:nvPr/>
            </p:nvSpPr>
            <p:spPr bwMode="auto">
              <a:xfrm>
                <a:off x="1954" y="2296"/>
                <a:ext cx="317" cy="1767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1275" name="Text Box 22"/>
            <p:cNvSpPr txBox="1">
              <a:spLocks noChangeArrowheads="1"/>
            </p:cNvSpPr>
            <p:nvPr/>
          </p:nvSpPr>
          <p:spPr bwMode="auto">
            <a:xfrm rot="409830">
              <a:off x="1489" y="1809"/>
              <a:ext cx="83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800" b="1" dirty="0">
                  <a:solidFill>
                    <a:srgbClr val="FFFF00"/>
                  </a:solidFill>
                  <a:latin typeface="Comic Sans MS" pitchFamily="66" charset="0"/>
                </a:rPr>
                <a:t>Bed Set 1</a:t>
              </a:r>
            </a:p>
          </p:txBody>
        </p:sp>
        <p:sp>
          <p:nvSpPr>
            <p:cNvPr id="11276" name="Text Box 24"/>
            <p:cNvSpPr txBox="1">
              <a:spLocks noChangeArrowheads="1"/>
            </p:cNvSpPr>
            <p:nvPr/>
          </p:nvSpPr>
          <p:spPr bwMode="auto">
            <a:xfrm rot="409830">
              <a:off x="1184" y="1434"/>
              <a:ext cx="83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800" b="1" dirty="0">
                  <a:solidFill>
                    <a:srgbClr val="FFFF00"/>
                  </a:solidFill>
                  <a:latin typeface="Comic Sans MS" pitchFamily="66" charset="0"/>
                </a:rPr>
                <a:t>Bed Set 2</a:t>
              </a:r>
            </a:p>
          </p:txBody>
        </p:sp>
        <p:sp>
          <p:nvSpPr>
            <p:cNvPr id="11277" name="Text Box 25"/>
            <p:cNvSpPr txBox="1">
              <a:spLocks noChangeArrowheads="1"/>
            </p:cNvSpPr>
            <p:nvPr/>
          </p:nvSpPr>
          <p:spPr bwMode="auto">
            <a:xfrm rot="409830">
              <a:off x="2462" y="1196"/>
              <a:ext cx="83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800" b="1" dirty="0">
                  <a:solidFill>
                    <a:srgbClr val="FFFF00"/>
                  </a:solidFill>
                  <a:latin typeface="Comic Sans MS" pitchFamily="66" charset="0"/>
                </a:rPr>
                <a:t>Bed Set 4</a:t>
              </a:r>
            </a:p>
          </p:txBody>
        </p:sp>
        <p:sp>
          <p:nvSpPr>
            <p:cNvPr id="11278" name="Text Box 26"/>
            <p:cNvSpPr txBox="1">
              <a:spLocks noChangeArrowheads="1"/>
            </p:cNvSpPr>
            <p:nvPr/>
          </p:nvSpPr>
          <p:spPr bwMode="auto">
            <a:xfrm rot="409830">
              <a:off x="1663" y="1256"/>
              <a:ext cx="83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800" b="1" dirty="0">
                  <a:solidFill>
                    <a:srgbClr val="FFFF00"/>
                  </a:solidFill>
                  <a:latin typeface="Comic Sans MS" pitchFamily="66" charset="0"/>
                </a:rPr>
                <a:t>Bed Set 3</a:t>
              </a:r>
            </a:p>
          </p:txBody>
        </p:sp>
        <p:sp>
          <p:nvSpPr>
            <p:cNvPr id="11279" name="Text Box 27"/>
            <p:cNvSpPr txBox="1">
              <a:spLocks noChangeArrowheads="1"/>
            </p:cNvSpPr>
            <p:nvPr/>
          </p:nvSpPr>
          <p:spPr bwMode="auto">
            <a:xfrm rot="409830">
              <a:off x="3357" y="1143"/>
              <a:ext cx="83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800" b="1" dirty="0">
                  <a:solidFill>
                    <a:srgbClr val="FFFF00"/>
                  </a:solidFill>
                  <a:latin typeface="Comic Sans MS" pitchFamily="66" charset="0"/>
                </a:rPr>
                <a:t>Bed Set 5</a:t>
              </a:r>
            </a:p>
          </p:txBody>
        </p:sp>
      </p:grp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Bedsets Stack to Form Parasequences</a:t>
            </a:r>
            <a:endParaRPr lang="en-US" altLang="en-US" sz="3200" dirty="0" smtClean="0"/>
          </a:p>
        </p:txBody>
      </p:sp>
      <p:sp>
        <p:nvSpPr>
          <p:cNvPr id="218115" name="Rectangle 3"/>
          <p:cNvSpPr>
            <a:spLocks noChangeArrowheads="1"/>
          </p:cNvSpPr>
          <p:nvPr/>
        </p:nvSpPr>
        <p:spPr bwMode="auto">
          <a:xfrm>
            <a:off x="1052513" y="5868988"/>
            <a:ext cx="800417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40000"/>
              </a:spcBef>
            </a:pPr>
            <a:r>
              <a:rPr lang="en-US" altLang="en-US" dirty="0">
                <a:latin typeface="Tahoma" pitchFamily="34" charset="0"/>
              </a:rPr>
              <a:t>The </a:t>
            </a:r>
            <a:r>
              <a:rPr lang="en-US" altLang="en-US" dirty="0">
                <a:solidFill>
                  <a:srgbClr val="FF0000"/>
                </a:solidFill>
                <a:latin typeface="Tahoma" pitchFamily="34" charset="0"/>
              </a:rPr>
              <a:t>parasequence</a:t>
            </a:r>
            <a:r>
              <a:rPr lang="en-US" altLang="en-US" dirty="0">
                <a:latin typeface="Tahoma" pitchFamily="34" charset="0"/>
              </a:rPr>
              <a:t> is the basic unit of cyclic </a:t>
            </a:r>
            <a:r>
              <a:rPr lang="en-US" altLang="en-US" dirty="0" smtClean="0">
                <a:latin typeface="Tahoma" pitchFamily="34" charset="0"/>
              </a:rPr>
              <a:t>deposition.</a:t>
            </a:r>
            <a:endParaRPr lang="en-US" altLang="en-US" dirty="0">
              <a:latin typeface="Tahoma" pitchFamily="34" charset="0"/>
            </a:endParaRPr>
          </a:p>
        </p:txBody>
      </p:sp>
      <p:sp>
        <p:nvSpPr>
          <p:cNvPr id="4103" name="Line 4"/>
          <p:cNvSpPr>
            <a:spLocks noChangeAspect="1" noChangeShapeType="1"/>
          </p:cNvSpPr>
          <p:nvPr/>
        </p:nvSpPr>
        <p:spPr bwMode="auto">
          <a:xfrm>
            <a:off x="3709988" y="2127250"/>
            <a:ext cx="38417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04" name="Line 5"/>
          <p:cNvSpPr>
            <a:spLocks noChangeAspect="1" noChangeShapeType="1"/>
          </p:cNvSpPr>
          <p:nvPr/>
        </p:nvSpPr>
        <p:spPr bwMode="auto">
          <a:xfrm>
            <a:off x="3709988" y="2643188"/>
            <a:ext cx="38417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05" name="Line 6"/>
          <p:cNvSpPr>
            <a:spLocks noChangeAspect="1" noChangeShapeType="1"/>
          </p:cNvSpPr>
          <p:nvPr/>
        </p:nvSpPr>
        <p:spPr bwMode="auto">
          <a:xfrm>
            <a:off x="3709988" y="3736975"/>
            <a:ext cx="38417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06" name="Line 7"/>
          <p:cNvSpPr>
            <a:spLocks noChangeAspect="1" noChangeShapeType="1"/>
          </p:cNvSpPr>
          <p:nvPr/>
        </p:nvSpPr>
        <p:spPr bwMode="auto">
          <a:xfrm>
            <a:off x="3709988" y="4541838"/>
            <a:ext cx="38417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07" name="Text Box 8"/>
          <p:cNvSpPr txBox="1">
            <a:spLocks noChangeAspect="1" noChangeArrowheads="1"/>
          </p:cNvSpPr>
          <p:nvPr/>
        </p:nvSpPr>
        <p:spPr bwMode="auto">
          <a:xfrm>
            <a:off x="4078288" y="1912938"/>
            <a:ext cx="9493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en-US" sz="1200" b="1" dirty="0">
                <a:latin typeface="Tahoma" pitchFamily="34" charset="0"/>
              </a:rPr>
              <a:t>Foreshore</a:t>
            </a:r>
          </a:p>
        </p:txBody>
      </p:sp>
      <p:sp>
        <p:nvSpPr>
          <p:cNvPr id="4108" name="Text Box 9"/>
          <p:cNvSpPr txBox="1">
            <a:spLocks noChangeAspect="1" noChangeArrowheads="1"/>
          </p:cNvSpPr>
          <p:nvPr/>
        </p:nvSpPr>
        <p:spPr bwMode="auto">
          <a:xfrm>
            <a:off x="3825875" y="2246313"/>
            <a:ext cx="145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en-US" sz="1200" b="1" dirty="0">
                <a:latin typeface="Tahoma" pitchFamily="34" charset="0"/>
              </a:rPr>
              <a:t>Upper Shoreface</a:t>
            </a:r>
          </a:p>
        </p:txBody>
      </p:sp>
      <p:sp>
        <p:nvSpPr>
          <p:cNvPr id="4109" name="Text Box 10"/>
          <p:cNvSpPr txBox="1">
            <a:spLocks noChangeAspect="1" noChangeArrowheads="1"/>
          </p:cNvSpPr>
          <p:nvPr/>
        </p:nvSpPr>
        <p:spPr bwMode="auto">
          <a:xfrm>
            <a:off x="4078288" y="2835275"/>
            <a:ext cx="949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en-US" sz="1200" b="1" dirty="0">
                <a:latin typeface="Tahoma" pitchFamily="34" charset="0"/>
              </a:rPr>
              <a:t>Lower </a:t>
            </a:r>
          </a:p>
          <a:p>
            <a:pPr algn="ctr"/>
            <a:r>
              <a:rPr lang="en-US" altLang="en-US" sz="1200" b="1" dirty="0">
                <a:latin typeface="Tahoma" pitchFamily="34" charset="0"/>
              </a:rPr>
              <a:t>Shoreface</a:t>
            </a:r>
          </a:p>
        </p:txBody>
      </p:sp>
      <p:sp>
        <p:nvSpPr>
          <p:cNvPr id="4110" name="Text Box 11"/>
          <p:cNvSpPr txBox="1">
            <a:spLocks noChangeAspect="1" noChangeArrowheads="1"/>
          </p:cNvSpPr>
          <p:nvPr/>
        </p:nvSpPr>
        <p:spPr bwMode="auto">
          <a:xfrm>
            <a:off x="3851275" y="3870325"/>
            <a:ext cx="1404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en-US" sz="1200" b="1" dirty="0">
                <a:latin typeface="Tahoma" pitchFamily="34" charset="0"/>
              </a:rPr>
              <a:t>Offshore/Lower</a:t>
            </a:r>
          </a:p>
          <a:p>
            <a:pPr algn="ctr"/>
            <a:r>
              <a:rPr lang="en-US" altLang="en-US" sz="1200" b="1" dirty="0">
                <a:latin typeface="Tahoma" pitchFamily="34" charset="0"/>
              </a:rPr>
              <a:t>Shoreface</a:t>
            </a:r>
          </a:p>
        </p:txBody>
      </p:sp>
      <p:sp>
        <p:nvSpPr>
          <p:cNvPr id="4111" name="Text Box 12"/>
          <p:cNvSpPr txBox="1">
            <a:spLocks noChangeAspect="1" noChangeArrowheads="1"/>
          </p:cNvSpPr>
          <p:nvPr/>
        </p:nvSpPr>
        <p:spPr bwMode="auto">
          <a:xfrm>
            <a:off x="4130675" y="4792663"/>
            <a:ext cx="8445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en-US" sz="1200" b="1" dirty="0">
                <a:latin typeface="Tahoma" pitchFamily="34" charset="0"/>
              </a:rPr>
              <a:t>Offshore</a:t>
            </a:r>
          </a:p>
        </p:txBody>
      </p:sp>
      <p:sp>
        <p:nvSpPr>
          <p:cNvPr id="4112" name="Text Box 13"/>
          <p:cNvSpPr txBox="1">
            <a:spLocks noChangeAspect="1" noChangeArrowheads="1"/>
          </p:cNvSpPr>
          <p:nvPr/>
        </p:nvSpPr>
        <p:spPr bwMode="auto">
          <a:xfrm>
            <a:off x="2463800" y="1152525"/>
            <a:ext cx="12271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en-US" sz="1000" b="1" dirty="0">
                <a:latin typeface="Tahoma" pitchFamily="34" charset="0"/>
              </a:rPr>
              <a:t>Lower Cozzette</a:t>
            </a:r>
          </a:p>
          <a:p>
            <a:pPr algn="ctr"/>
            <a:r>
              <a:rPr lang="en-US" altLang="en-US" sz="1000" b="1" dirty="0">
                <a:latin typeface="Tahoma" pitchFamily="34" charset="0"/>
              </a:rPr>
              <a:t>Palisade Section</a:t>
            </a:r>
          </a:p>
        </p:txBody>
      </p:sp>
      <p:graphicFrame>
        <p:nvGraphicFramePr>
          <p:cNvPr id="4098" name="Object 14"/>
          <p:cNvGraphicFramePr>
            <a:graphicFrameLocks noGrp="1" noChangeAspect="1"/>
          </p:cNvGraphicFramePr>
          <p:nvPr>
            <p:ph sz="half" idx="1"/>
          </p:nvPr>
        </p:nvGraphicFramePr>
        <p:xfrm>
          <a:off x="2260600" y="1568450"/>
          <a:ext cx="1425575" cy="412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1" name="Slide" r:id="rId4" imgW="4533840" imgH="3390840" progId="PowerPoint.Slide.8">
                  <p:embed/>
                </p:oleObj>
              </mc:Choice>
              <mc:Fallback>
                <p:oleObj name="Slide" r:id="rId4" imgW="4533840" imgH="3390840" progId="PowerPoint.Slide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lum bright="24000" contrast="4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5613" t="30472" r="63127" b="16449"/>
                      <a:stretch>
                        <a:fillRect/>
                      </a:stretch>
                    </p:blipFill>
                    <p:spPr bwMode="auto">
                      <a:xfrm>
                        <a:off x="2260600" y="1568450"/>
                        <a:ext cx="1425575" cy="4125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3" name="Rectangle 15"/>
          <p:cNvSpPr>
            <a:spLocks noChangeAspect="1" noChangeArrowheads="1"/>
          </p:cNvSpPr>
          <p:nvPr/>
        </p:nvSpPr>
        <p:spPr bwMode="auto">
          <a:xfrm>
            <a:off x="2062163" y="4167188"/>
            <a:ext cx="95250" cy="631825"/>
          </a:xfrm>
          <a:prstGeom prst="rect">
            <a:avLst/>
          </a:prstGeom>
          <a:solidFill>
            <a:schemeClr val="folHlink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4114" name="Text Box 16"/>
          <p:cNvSpPr txBox="1">
            <a:spLocks noChangeAspect="1" noChangeArrowheads="1"/>
          </p:cNvSpPr>
          <p:nvPr/>
        </p:nvSpPr>
        <p:spPr bwMode="auto">
          <a:xfrm>
            <a:off x="1573213" y="4375150"/>
            <a:ext cx="484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en-US" sz="1000" b="1" dirty="0">
                <a:latin typeface="Tahoma" pitchFamily="34" charset="0"/>
              </a:rPr>
              <a:t>20 ft</a:t>
            </a:r>
          </a:p>
        </p:txBody>
      </p:sp>
      <p:sp>
        <p:nvSpPr>
          <p:cNvPr id="4115" name="Line 17"/>
          <p:cNvSpPr>
            <a:spLocks noChangeAspect="1" noChangeShapeType="1"/>
          </p:cNvSpPr>
          <p:nvPr/>
        </p:nvSpPr>
        <p:spPr bwMode="auto">
          <a:xfrm>
            <a:off x="2290763" y="5434013"/>
            <a:ext cx="21939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16" name="Line 18"/>
          <p:cNvSpPr>
            <a:spLocks noChangeAspect="1" noChangeShapeType="1"/>
          </p:cNvSpPr>
          <p:nvPr/>
        </p:nvSpPr>
        <p:spPr bwMode="auto">
          <a:xfrm>
            <a:off x="2290763" y="1984375"/>
            <a:ext cx="1803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5011738" y="1001713"/>
            <a:ext cx="2344737" cy="4665662"/>
            <a:chOff x="4077" y="1128"/>
            <a:chExt cx="1477" cy="2939"/>
          </a:xfrm>
        </p:grpSpPr>
        <p:graphicFrame>
          <p:nvGraphicFramePr>
            <p:cNvPr id="4099" name="Object 20"/>
            <p:cNvGraphicFramePr>
              <a:graphicFrameLocks noChangeAspect="1"/>
            </p:cNvGraphicFramePr>
            <p:nvPr/>
          </p:nvGraphicFramePr>
          <p:xfrm>
            <a:off x="4298" y="1225"/>
            <a:ext cx="951" cy="27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52" name="Slide" r:id="rId6" imgW="4533840" imgH="3390840" progId="PowerPoint.Slide.8">
                    <p:embed/>
                  </p:oleObj>
                </mc:Choice>
                <mc:Fallback>
                  <p:oleObj name="Slide" r:id="rId6" imgW="4533840" imgH="3390840" progId="PowerPoint.Slide.8">
                    <p:embed/>
                    <p:pic>
                      <p:nvPicPr>
                        <p:cNvPr id="0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52818" t="25082" r="28331" b="17731"/>
                        <a:stretch>
                          <a:fillRect/>
                        </a:stretch>
                      </p:blipFill>
                      <p:spPr bwMode="auto">
                        <a:xfrm>
                          <a:off x="4298" y="1225"/>
                          <a:ext cx="951" cy="279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20" name="Rectangle 21"/>
            <p:cNvSpPr>
              <a:spLocks noChangeAspect="1" noChangeArrowheads="1"/>
            </p:cNvSpPr>
            <p:nvPr/>
          </p:nvSpPr>
          <p:spPr bwMode="auto">
            <a:xfrm>
              <a:off x="4298" y="1128"/>
              <a:ext cx="949" cy="20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dirty="0"/>
            </a:p>
          </p:txBody>
        </p:sp>
        <p:sp>
          <p:nvSpPr>
            <p:cNvPr id="4121" name="Line 22"/>
            <p:cNvSpPr>
              <a:spLocks noChangeAspect="1" noChangeShapeType="1"/>
            </p:cNvSpPr>
            <p:nvPr/>
          </p:nvSpPr>
          <p:spPr bwMode="auto">
            <a:xfrm>
              <a:off x="4077" y="1747"/>
              <a:ext cx="1431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22" name="Freeform 23"/>
            <p:cNvSpPr>
              <a:spLocks noChangeAspect="1"/>
            </p:cNvSpPr>
            <p:nvPr/>
          </p:nvSpPr>
          <p:spPr bwMode="auto">
            <a:xfrm>
              <a:off x="4367" y="1786"/>
              <a:ext cx="358" cy="2102"/>
            </a:xfrm>
            <a:custGeom>
              <a:avLst/>
              <a:gdLst>
                <a:gd name="T0" fmla="*/ 118 w 518"/>
                <a:gd name="T1" fmla="*/ 1572 h 2316"/>
                <a:gd name="T2" fmla="*/ 100 w 518"/>
                <a:gd name="T3" fmla="*/ 1164 h 2316"/>
                <a:gd name="T4" fmla="*/ 64 w 518"/>
                <a:gd name="T5" fmla="*/ 526 h 2316"/>
                <a:gd name="T6" fmla="*/ 0 w 518"/>
                <a:gd name="T7" fmla="*/ 0 h 23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18"/>
                <a:gd name="T13" fmla="*/ 0 h 2316"/>
                <a:gd name="T14" fmla="*/ 518 w 518"/>
                <a:gd name="T15" fmla="*/ 2316 h 23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18" h="2316">
                  <a:moveTo>
                    <a:pt x="518" y="2316"/>
                  </a:moveTo>
                  <a:cubicBezTo>
                    <a:pt x="496" y="2145"/>
                    <a:pt x="474" y="1974"/>
                    <a:pt x="435" y="1717"/>
                  </a:cubicBezTo>
                  <a:cubicBezTo>
                    <a:pt x="396" y="1460"/>
                    <a:pt x="355" y="1062"/>
                    <a:pt x="283" y="776"/>
                  </a:cubicBezTo>
                  <a:cubicBezTo>
                    <a:pt x="211" y="490"/>
                    <a:pt x="105" y="245"/>
                    <a:pt x="0" y="0"/>
                  </a:cubicBezTo>
                </a:path>
              </a:pathLst>
            </a:custGeom>
            <a:noFill/>
            <a:ln w="57150" cmpd="sng">
              <a:solidFill>
                <a:schemeClr val="bg1"/>
              </a:solidFill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23" name="Text Box 24"/>
            <p:cNvSpPr txBox="1">
              <a:spLocks noChangeAspect="1" noChangeArrowheads="1"/>
            </p:cNvSpPr>
            <p:nvPr/>
          </p:nvSpPr>
          <p:spPr bwMode="auto">
            <a:xfrm>
              <a:off x="4742" y="2554"/>
              <a:ext cx="533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200" b="1" dirty="0">
                  <a:solidFill>
                    <a:schemeClr val="bg1"/>
                  </a:solidFill>
                  <a:latin typeface="Tahoma" pitchFamily="34" charset="0"/>
                </a:rPr>
                <a:t>Shoaling</a:t>
              </a:r>
            </a:p>
            <a:p>
              <a:pPr algn="ctr"/>
              <a:r>
                <a:rPr lang="en-US" altLang="en-US" sz="1200" b="1" dirty="0">
                  <a:solidFill>
                    <a:schemeClr val="bg1"/>
                  </a:solidFill>
                  <a:latin typeface="Tahoma" pitchFamily="34" charset="0"/>
                </a:rPr>
                <a:t>Upward</a:t>
              </a:r>
            </a:p>
            <a:p>
              <a:pPr algn="ctr"/>
              <a:r>
                <a:rPr lang="en-US" altLang="en-US" sz="1200" b="1" dirty="0">
                  <a:solidFill>
                    <a:schemeClr val="bg1"/>
                  </a:solidFill>
                  <a:latin typeface="Tahoma" pitchFamily="34" charset="0"/>
                </a:rPr>
                <a:t>Pattern</a:t>
              </a:r>
            </a:p>
          </p:txBody>
        </p:sp>
        <p:sp>
          <p:nvSpPr>
            <p:cNvPr id="4124" name="Freeform 25"/>
            <p:cNvSpPr>
              <a:spLocks noChangeAspect="1"/>
            </p:cNvSpPr>
            <p:nvPr/>
          </p:nvSpPr>
          <p:spPr bwMode="auto">
            <a:xfrm>
              <a:off x="4613" y="1433"/>
              <a:ext cx="49" cy="271"/>
            </a:xfrm>
            <a:custGeom>
              <a:avLst/>
              <a:gdLst>
                <a:gd name="T0" fmla="*/ 0 w 518"/>
                <a:gd name="T1" fmla="*/ 0 h 2316"/>
                <a:gd name="T2" fmla="*/ 0 w 518"/>
                <a:gd name="T3" fmla="*/ 0 h 2316"/>
                <a:gd name="T4" fmla="*/ 0 w 518"/>
                <a:gd name="T5" fmla="*/ 0 h 2316"/>
                <a:gd name="T6" fmla="*/ 0 w 518"/>
                <a:gd name="T7" fmla="*/ 0 h 23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18"/>
                <a:gd name="T13" fmla="*/ 0 h 2316"/>
                <a:gd name="T14" fmla="*/ 518 w 518"/>
                <a:gd name="T15" fmla="*/ 2316 h 23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18" h="2316">
                  <a:moveTo>
                    <a:pt x="518" y="2316"/>
                  </a:moveTo>
                  <a:cubicBezTo>
                    <a:pt x="496" y="2145"/>
                    <a:pt x="474" y="1974"/>
                    <a:pt x="435" y="1717"/>
                  </a:cubicBezTo>
                  <a:cubicBezTo>
                    <a:pt x="396" y="1460"/>
                    <a:pt x="355" y="1062"/>
                    <a:pt x="283" y="776"/>
                  </a:cubicBezTo>
                  <a:cubicBezTo>
                    <a:pt x="211" y="490"/>
                    <a:pt x="105" y="245"/>
                    <a:pt x="0" y="0"/>
                  </a:cubicBezTo>
                </a:path>
              </a:pathLst>
            </a:custGeom>
            <a:noFill/>
            <a:ln w="57150" cmpd="sng">
              <a:solidFill>
                <a:schemeClr val="bg1"/>
              </a:solidFill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25" name="Text Box 26"/>
            <p:cNvSpPr txBox="1">
              <a:spLocks noChangeAspect="1" noChangeArrowheads="1"/>
            </p:cNvSpPr>
            <p:nvPr/>
          </p:nvSpPr>
          <p:spPr bwMode="auto">
            <a:xfrm>
              <a:off x="4712" y="1603"/>
              <a:ext cx="6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200" b="1" dirty="0">
                  <a:solidFill>
                    <a:schemeClr val="bg1"/>
                  </a:solidFill>
                  <a:latin typeface="Tahoma" pitchFamily="34" charset="0"/>
                </a:rPr>
                <a:t>Abrupt</a:t>
              </a:r>
            </a:p>
            <a:p>
              <a:pPr algn="ctr"/>
              <a:r>
                <a:rPr lang="en-US" altLang="en-US" sz="1200" b="1" dirty="0">
                  <a:solidFill>
                    <a:schemeClr val="bg1"/>
                  </a:solidFill>
                  <a:latin typeface="Tahoma" pitchFamily="34" charset="0"/>
                </a:rPr>
                <a:t>Deepening</a:t>
              </a:r>
            </a:p>
          </p:txBody>
        </p:sp>
        <p:sp>
          <p:nvSpPr>
            <p:cNvPr id="4126" name="Text Box 27"/>
            <p:cNvSpPr txBox="1">
              <a:spLocks noChangeAspect="1" noChangeArrowheads="1"/>
            </p:cNvSpPr>
            <p:nvPr/>
          </p:nvSpPr>
          <p:spPr bwMode="auto">
            <a:xfrm>
              <a:off x="4750" y="3779"/>
              <a:ext cx="6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200" b="1" dirty="0">
                  <a:solidFill>
                    <a:schemeClr val="bg1"/>
                  </a:solidFill>
                  <a:latin typeface="Tahoma" pitchFamily="34" charset="0"/>
                </a:rPr>
                <a:t>Abrupt</a:t>
              </a:r>
            </a:p>
            <a:p>
              <a:pPr algn="ctr"/>
              <a:r>
                <a:rPr lang="en-US" altLang="en-US" sz="1200" b="1" dirty="0">
                  <a:solidFill>
                    <a:schemeClr val="bg1"/>
                  </a:solidFill>
                  <a:latin typeface="Tahoma" pitchFamily="34" charset="0"/>
                </a:rPr>
                <a:t>Deepening</a:t>
              </a:r>
            </a:p>
          </p:txBody>
        </p:sp>
        <p:sp>
          <p:nvSpPr>
            <p:cNvPr id="4127" name="Text Box 28"/>
            <p:cNvSpPr txBox="1">
              <a:spLocks noChangeAspect="1" noChangeArrowheads="1"/>
            </p:cNvSpPr>
            <p:nvPr/>
          </p:nvSpPr>
          <p:spPr bwMode="auto">
            <a:xfrm>
              <a:off x="4485" y="1155"/>
              <a:ext cx="48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200" b="1" dirty="0">
                  <a:solidFill>
                    <a:schemeClr val="bg1"/>
                  </a:solidFill>
                  <a:latin typeface="Tahoma" pitchFamily="34" charset="0"/>
                </a:rPr>
                <a:t>GR Log </a:t>
              </a:r>
            </a:p>
          </p:txBody>
        </p:sp>
        <p:sp>
          <p:nvSpPr>
            <p:cNvPr id="4128" name="Text Box 29"/>
            <p:cNvSpPr txBox="1">
              <a:spLocks noChangeAspect="1" noChangeArrowheads="1"/>
            </p:cNvSpPr>
            <p:nvPr/>
          </p:nvSpPr>
          <p:spPr bwMode="auto">
            <a:xfrm>
              <a:off x="5016" y="1230"/>
              <a:ext cx="24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000" dirty="0">
                  <a:solidFill>
                    <a:schemeClr val="bg1"/>
                  </a:solidFill>
                  <a:latin typeface="Tahoma" pitchFamily="34" charset="0"/>
                </a:rPr>
                <a:t>200</a:t>
              </a:r>
            </a:p>
          </p:txBody>
        </p:sp>
        <p:sp>
          <p:nvSpPr>
            <p:cNvPr id="4129" name="Text Box 30"/>
            <p:cNvSpPr txBox="1">
              <a:spLocks noChangeAspect="1" noChangeArrowheads="1"/>
            </p:cNvSpPr>
            <p:nvPr/>
          </p:nvSpPr>
          <p:spPr bwMode="auto">
            <a:xfrm>
              <a:off x="4267" y="1230"/>
              <a:ext cx="16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000" dirty="0">
                  <a:solidFill>
                    <a:schemeClr val="bg1"/>
                  </a:solidFill>
                  <a:latin typeface="Tahoma" pitchFamily="34" charset="0"/>
                </a:rPr>
                <a:t>0</a:t>
              </a:r>
            </a:p>
          </p:txBody>
        </p:sp>
        <p:sp>
          <p:nvSpPr>
            <p:cNvPr id="4130" name="Line 31"/>
            <p:cNvSpPr>
              <a:spLocks noChangeAspect="1" noChangeShapeType="1"/>
            </p:cNvSpPr>
            <p:nvPr/>
          </p:nvSpPr>
          <p:spPr bwMode="auto">
            <a:xfrm>
              <a:off x="4118" y="3920"/>
              <a:ext cx="14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118" name="Text Box 32"/>
          <p:cNvSpPr txBox="1">
            <a:spLocks noChangeAspect="1" noChangeArrowheads="1"/>
          </p:cNvSpPr>
          <p:nvPr/>
        </p:nvSpPr>
        <p:spPr bwMode="auto">
          <a:xfrm>
            <a:off x="1025533" y="1663591"/>
            <a:ext cx="1261884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lnSpc>
                <a:spcPct val="140000"/>
              </a:lnSpc>
            </a:pPr>
            <a:r>
              <a:rPr lang="en-US" altLang="en-US" sz="1200" b="1" dirty="0">
                <a:latin typeface="Tahoma" pitchFamily="34" charset="0"/>
              </a:rPr>
              <a:t>Parasequence</a:t>
            </a:r>
          </a:p>
          <a:p>
            <a:pPr algn="r">
              <a:lnSpc>
                <a:spcPct val="140000"/>
              </a:lnSpc>
            </a:pPr>
            <a:r>
              <a:rPr lang="en-US" altLang="en-US" sz="1200" b="1" dirty="0">
                <a:latin typeface="Tahoma" pitchFamily="34" charset="0"/>
              </a:rPr>
              <a:t>Boundary</a:t>
            </a:r>
          </a:p>
        </p:txBody>
      </p:sp>
      <p:sp>
        <p:nvSpPr>
          <p:cNvPr id="4119" name="Text Box 33"/>
          <p:cNvSpPr txBox="1">
            <a:spLocks noChangeAspect="1" noChangeArrowheads="1"/>
          </p:cNvSpPr>
          <p:nvPr/>
        </p:nvSpPr>
        <p:spPr bwMode="auto">
          <a:xfrm>
            <a:off x="1040802" y="5125820"/>
            <a:ext cx="1261884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lnSpc>
                <a:spcPct val="140000"/>
              </a:lnSpc>
            </a:pPr>
            <a:r>
              <a:rPr lang="en-US" altLang="en-US" sz="1200" b="1" dirty="0">
                <a:latin typeface="Tahoma" pitchFamily="34" charset="0"/>
              </a:rPr>
              <a:t>Parasequence</a:t>
            </a:r>
          </a:p>
          <a:p>
            <a:pPr algn="r">
              <a:lnSpc>
                <a:spcPct val="140000"/>
              </a:lnSpc>
            </a:pPr>
            <a:r>
              <a:rPr lang="en-US" altLang="en-US" sz="1200" b="1" dirty="0">
                <a:latin typeface="Tahoma" pitchFamily="34" charset="0"/>
              </a:rPr>
              <a:t>Boundary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18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18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18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 Parasequence</a:t>
            </a:r>
          </a:p>
        </p:txBody>
      </p:sp>
      <p:pic>
        <p:nvPicPr>
          <p:cNvPr id="12294" name="Picture 21" descr="stop 9_miller_canyon_87_C1"/>
          <p:cNvPicPr>
            <a:picLocks noChangeAspect="1" noChangeArrowheads="1"/>
          </p:cNvPicPr>
          <p:nvPr/>
        </p:nvPicPr>
        <p:blipFill>
          <a:blip r:embed="rId3" cstate="print"/>
          <a:srcRect l="41747" t="24104" r="29604" b="17444"/>
          <a:stretch>
            <a:fillRect/>
          </a:stretch>
        </p:blipFill>
        <p:spPr bwMode="auto">
          <a:xfrm>
            <a:off x="5689600" y="1208088"/>
            <a:ext cx="3314423" cy="5294312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222230" name="Text Box 22"/>
          <p:cNvSpPr txBox="1">
            <a:spLocks noChangeArrowheads="1"/>
          </p:cNvSpPr>
          <p:nvPr/>
        </p:nvSpPr>
        <p:spPr bwMode="auto">
          <a:xfrm>
            <a:off x="7590962" y="6102350"/>
            <a:ext cx="1098676" cy="366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en-US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Prodelta</a:t>
            </a:r>
          </a:p>
        </p:txBody>
      </p:sp>
      <p:sp>
        <p:nvSpPr>
          <p:cNvPr id="222231" name="Text Box 23"/>
          <p:cNvSpPr txBox="1">
            <a:spLocks noChangeArrowheads="1"/>
          </p:cNvSpPr>
          <p:nvPr/>
        </p:nvSpPr>
        <p:spPr bwMode="auto">
          <a:xfrm>
            <a:off x="5846793" y="3746500"/>
            <a:ext cx="2140495" cy="366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en-US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Stream mouth bar</a:t>
            </a:r>
          </a:p>
        </p:txBody>
      </p:sp>
      <p:sp>
        <p:nvSpPr>
          <p:cNvPr id="222233" name="Text Box 25"/>
          <p:cNvSpPr txBox="1">
            <a:spLocks noChangeArrowheads="1"/>
          </p:cNvSpPr>
          <p:nvPr/>
        </p:nvSpPr>
        <p:spPr bwMode="auto">
          <a:xfrm>
            <a:off x="6850150" y="4954588"/>
            <a:ext cx="1327776" cy="366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en-US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Delta </a:t>
            </a:r>
            <a:r>
              <a:rPr lang="en-US" altLang="en-US" sz="1800" b="1" dirty="0">
                <a:solidFill>
                  <a:srgbClr val="FFFF00"/>
                </a:solidFill>
                <a:latin typeface="Arial" panose="020B0604020202020204" pitchFamily="34" charset="0"/>
              </a:rPr>
              <a:t>front</a:t>
            </a:r>
          </a:p>
        </p:txBody>
      </p:sp>
      <p:sp>
        <p:nvSpPr>
          <p:cNvPr id="12298" name="Freeform 26"/>
          <p:cNvSpPr>
            <a:spLocks/>
          </p:cNvSpPr>
          <p:nvPr/>
        </p:nvSpPr>
        <p:spPr bwMode="auto">
          <a:xfrm>
            <a:off x="7062527" y="2085866"/>
            <a:ext cx="1933135" cy="69850"/>
          </a:xfrm>
          <a:custGeom>
            <a:avLst/>
            <a:gdLst>
              <a:gd name="T0" fmla="*/ 1156 w 1156"/>
              <a:gd name="T1" fmla="*/ 4 h 44"/>
              <a:gd name="T2" fmla="*/ 1016 w 1156"/>
              <a:gd name="T3" fmla="*/ 0 h 44"/>
              <a:gd name="T4" fmla="*/ 832 w 1156"/>
              <a:gd name="T5" fmla="*/ 4 h 44"/>
              <a:gd name="T6" fmla="*/ 640 w 1156"/>
              <a:gd name="T7" fmla="*/ 24 h 44"/>
              <a:gd name="T8" fmla="*/ 488 w 1156"/>
              <a:gd name="T9" fmla="*/ 40 h 44"/>
              <a:gd name="T10" fmla="*/ 272 w 1156"/>
              <a:gd name="T11" fmla="*/ 44 h 44"/>
              <a:gd name="T12" fmla="*/ 0 w 1156"/>
              <a:gd name="T13" fmla="*/ 32 h 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56"/>
              <a:gd name="T22" fmla="*/ 0 h 44"/>
              <a:gd name="T23" fmla="*/ 1156 w 1156"/>
              <a:gd name="T24" fmla="*/ 44 h 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56" h="44">
                <a:moveTo>
                  <a:pt x="1156" y="4"/>
                </a:moveTo>
                <a:lnTo>
                  <a:pt x="1016" y="0"/>
                </a:lnTo>
                <a:lnTo>
                  <a:pt x="832" y="4"/>
                </a:lnTo>
                <a:lnTo>
                  <a:pt x="640" y="24"/>
                </a:lnTo>
                <a:lnTo>
                  <a:pt x="488" y="40"/>
                </a:lnTo>
                <a:lnTo>
                  <a:pt x="272" y="44"/>
                </a:lnTo>
                <a:lnTo>
                  <a:pt x="0" y="32"/>
                </a:lnTo>
              </a:path>
            </a:pathLst>
          </a:custGeom>
          <a:noFill/>
          <a:ln w="57150" cap="flat" cmpd="sng">
            <a:solidFill>
              <a:srgbClr val="66FF33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99" name="Text Box 28"/>
          <p:cNvSpPr txBox="1">
            <a:spLocks noChangeArrowheads="1"/>
          </p:cNvSpPr>
          <p:nvPr/>
        </p:nvSpPr>
        <p:spPr bwMode="auto">
          <a:xfrm>
            <a:off x="6376900" y="1919288"/>
            <a:ext cx="70736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66FF33"/>
                </a:solidFill>
                <a:latin typeface="Arial" pitchFamily="34" charset="0"/>
              </a:rPr>
              <a:t>PSB</a:t>
            </a:r>
          </a:p>
        </p:txBody>
      </p:sp>
      <p:sp>
        <p:nvSpPr>
          <p:cNvPr id="12300" name="Freeform 33"/>
          <p:cNvSpPr>
            <a:spLocks noChangeAspect="1"/>
          </p:cNvSpPr>
          <p:nvPr/>
        </p:nvSpPr>
        <p:spPr bwMode="auto">
          <a:xfrm>
            <a:off x="7585945" y="2281238"/>
            <a:ext cx="1085298" cy="3971925"/>
          </a:xfrm>
          <a:custGeom>
            <a:avLst/>
            <a:gdLst>
              <a:gd name="T0" fmla="*/ 1277 w 518"/>
              <a:gd name="T1" fmla="*/ 3155 h 2316"/>
              <a:gd name="T2" fmla="*/ 1072 w 518"/>
              <a:gd name="T3" fmla="*/ 2339 h 2316"/>
              <a:gd name="T4" fmla="*/ 699 w 518"/>
              <a:gd name="T5" fmla="*/ 1057 h 2316"/>
              <a:gd name="T6" fmla="*/ 0 w 518"/>
              <a:gd name="T7" fmla="*/ 0 h 2316"/>
              <a:gd name="T8" fmla="*/ 0 60000 65536"/>
              <a:gd name="T9" fmla="*/ 0 60000 65536"/>
              <a:gd name="T10" fmla="*/ 0 60000 65536"/>
              <a:gd name="T11" fmla="*/ 0 60000 65536"/>
              <a:gd name="T12" fmla="*/ 0 w 518"/>
              <a:gd name="T13" fmla="*/ 0 h 2316"/>
              <a:gd name="T14" fmla="*/ 518 w 518"/>
              <a:gd name="T15" fmla="*/ 2316 h 231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18" h="2316">
                <a:moveTo>
                  <a:pt x="518" y="2316"/>
                </a:moveTo>
                <a:cubicBezTo>
                  <a:pt x="496" y="2145"/>
                  <a:pt x="474" y="1974"/>
                  <a:pt x="435" y="1717"/>
                </a:cubicBezTo>
                <a:cubicBezTo>
                  <a:pt x="396" y="1460"/>
                  <a:pt x="355" y="1062"/>
                  <a:pt x="283" y="776"/>
                </a:cubicBezTo>
                <a:cubicBezTo>
                  <a:pt x="211" y="490"/>
                  <a:pt x="105" y="245"/>
                  <a:pt x="0" y="0"/>
                </a:cubicBezTo>
              </a:path>
            </a:pathLst>
          </a:custGeom>
          <a:noFill/>
          <a:ln w="57150" cmpd="sng">
            <a:solidFill>
              <a:schemeClr val="bg1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301" name="Text Box 34"/>
          <p:cNvSpPr txBox="1">
            <a:spLocks noChangeAspect="1" noChangeArrowheads="1"/>
          </p:cNvSpPr>
          <p:nvPr/>
        </p:nvSpPr>
        <p:spPr bwMode="auto">
          <a:xfrm>
            <a:off x="8096674" y="3073400"/>
            <a:ext cx="96853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en-US" sz="1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Shoaling</a:t>
            </a:r>
          </a:p>
          <a:p>
            <a:pPr algn="ctr"/>
            <a:r>
              <a:rPr lang="en-US" altLang="en-US" sz="1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Upward</a:t>
            </a:r>
          </a:p>
          <a:p>
            <a:pPr algn="ctr"/>
            <a:r>
              <a:rPr lang="en-US" altLang="en-US" sz="1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Pattern</a:t>
            </a:r>
          </a:p>
        </p:txBody>
      </p:sp>
      <p:sp>
        <p:nvSpPr>
          <p:cNvPr id="12302" name="Text Box 36"/>
          <p:cNvSpPr txBox="1">
            <a:spLocks noChangeAspect="1" noChangeArrowheads="1"/>
          </p:cNvSpPr>
          <p:nvPr/>
        </p:nvSpPr>
        <p:spPr bwMode="auto">
          <a:xfrm>
            <a:off x="7963531" y="1844675"/>
            <a:ext cx="11528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en-US" sz="1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Abrupt</a:t>
            </a:r>
          </a:p>
          <a:p>
            <a:pPr algn="ctr"/>
            <a:r>
              <a:rPr lang="en-US" altLang="en-US" sz="1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Deepening</a:t>
            </a:r>
          </a:p>
        </p:txBody>
      </p:sp>
      <p:sp>
        <p:nvSpPr>
          <p:cNvPr id="12303" name="Freeform 42"/>
          <p:cNvSpPr>
            <a:spLocks noChangeAspect="1"/>
          </p:cNvSpPr>
          <p:nvPr/>
        </p:nvSpPr>
        <p:spPr bwMode="auto">
          <a:xfrm>
            <a:off x="7639457" y="1230313"/>
            <a:ext cx="245823" cy="755650"/>
          </a:xfrm>
          <a:custGeom>
            <a:avLst/>
            <a:gdLst>
              <a:gd name="T0" fmla="*/ 3 w 518"/>
              <a:gd name="T1" fmla="*/ 4 h 2316"/>
              <a:gd name="T2" fmla="*/ 3 w 518"/>
              <a:gd name="T3" fmla="*/ 3 h 2316"/>
              <a:gd name="T4" fmla="*/ 2 w 518"/>
              <a:gd name="T5" fmla="*/ 1 h 2316"/>
              <a:gd name="T6" fmla="*/ 0 w 518"/>
              <a:gd name="T7" fmla="*/ 0 h 2316"/>
              <a:gd name="T8" fmla="*/ 0 60000 65536"/>
              <a:gd name="T9" fmla="*/ 0 60000 65536"/>
              <a:gd name="T10" fmla="*/ 0 60000 65536"/>
              <a:gd name="T11" fmla="*/ 0 60000 65536"/>
              <a:gd name="T12" fmla="*/ 0 w 518"/>
              <a:gd name="T13" fmla="*/ 0 h 2316"/>
              <a:gd name="T14" fmla="*/ 518 w 518"/>
              <a:gd name="T15" fmla="*/ 2316 h 231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18" h="2316">
                <a:moveTo>
                  <a:pt x="518" y="2316"/>
                </a:moveTo>
                <a:cubicBezTo>
                  <a:pt x="496" y="2145"/>
                  <a:pt x="474" y="1974"/>
                  <a:pt x="435" y="1717"/>
                </a:cubicBezTo>
                <a:cubicBezTo>
                  <a:pt x="396" y="1460"/>
                  <a:pt x="355" y="1062"/>
                  <a:pt x="283" y="776"/>
                </a:cubicBezTo>
                <a:cubicBezTo>
                  <a:pt x="211" y="490"/>
                  <a:pt x="105" y="245"/>
                  <a:pt x="0" y="0"/>
                </a:cubicBezTo>
              </a:path>
            </a:pathLst>
          </a:custGeom>
          <a:noFill/>
          <a:ln w="57150" cmpd="sng">
            <a:solidFill>
              <a:schemeClr val="bg1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304" name="Text Box 18"/>
          <p:cNvSpPr txBox="1">
            <a:spLocks noChangeArrowheads="1"/>
          </p:cNvSpPr>
          <p:nvPr/>
        </p:nvSpPr>
        <p:spPr bwMode="auto">
          <a:xfrm>
            <a:off x="5645306" y="6197600"/>
            <a:ext cx="1991956" cy="27699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en-US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 Outcrop Analog  </a:t>
            </a:r>
            <a:endParaRPr lang="en-US" altLang="en-US" sz="1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222232" name="Text Box 24"/>
          <p:cNvSpPr txBox="1">
            <a:spLocks noChangeArrowheads="1"/>
          </p:cNvSpPr>
          <p:nvPr/>
        </p:nvSpPr>
        <p:spPr bwMode="auto">
          <a:xfrm>
            <a:off x="7284938" y="2568575"/>
            <a:ext cx="1339482" cy="366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en-US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Delta plain</a:t>
            </a:r>
          </a:p>
        </p:txBody>
      </p:sp>
      <p:sp>
        <p:nvSpPr>
          <p:cNvPr id="222235" name="Text Box 27"/>
          <p:cNvSpPr txBox="1">
            <a:spLocks noChangeArrowheads="1"/>
          </p:cNvSpPr>
          <p:nvPr/>
        </p:nvSpPr>
        <p:spPr bwMode="auto">
          <a:xfrm>
            <a:off x="6577571" y="1462088"/>
            <a:ext cx="1331121" cy="366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en-US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Delta front</a:t>
            </a: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33581" y="1072054"/>
            <a:ext cx="5300115" cy="532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0988" indent="-280988">
              <a:lnSpc>
                <a:spcPct val="90000"/>
              </a:lnSpc>
              <a:buFont typeface="Arial" pitchFamily="34" charset="0"/>
              <a:buChar char="•"/>
              <a:tabLst>
                <a:tab pos="633413" algn="l"/>
              </a:tabLst>
            </a:pPr>
            <a:r>
              <a:rPr kumimoji="1" lang="en-US" altLang="en-US" sz="2000" b="1" dirty="0" smtClean="0">
                <a:latin typeface="Tahoma" pitchFamily="34" charset="0"/>
              </a:rPr>
              <a:t>Definition:  </a:t>
            </a:r>
          </a:p>
          <a:p>
            <a:pPr marL="630238" indent="-284163">
              <a:lnSpc>
                <a:spcPct val="90000"/>
              </a:lnSpc>
              <a:buFont typeface="Calibri" pitchFamily="34" charset="0"/>
              <a:buChar char="–"/>
              <a:tabLst>
                <a:tab pos="850900" algn="l"/>
              </a:tabLst>
            </a:pPr>
            <a:r>
              <a:rPr kumimoji="1" lang="en-US" altLang="en-US" sz="2000" dirty="0" smtClean="0">
                <a:latin typeface="Tahoma" pitchFamily="34" charset="0"/>
              </a:rPr>
              <a:t> A parasequence is a relatively 	conformable succession of genetically 	related beds or bedsets bounded by 	marine flooding surfaces or their 	correlative surfaces</a:t>
            </a:r>
          </a:p>
          <a:p>
            <a:pPr marL="280988" indent="-280988">
              <a:lnSpc>
                <a:spcPct val="90000"/>
              </a:lnSpc>
              <a:tabLst>
                <a:tab pos="633413" algn="l"/>
              </a:tabLst>
            </a:pPr>
            <a:endParaRPr kumimoji="1" lang="en-US" altLang="en-US" sz="600" dirty="0" smtClean="0">
              <a:latin typeface="Tahoma" pitchFamily="34" charset="0"/>
            </a:endParaRPr>
          </a:p>
          <a:p>
            <a:pPr marL="280988" indent="-280988">
              <a:lnSpc>
                <a:spcPct val="90000"/>
              </a:lnSpc>
              <a:tabLst>
                <a:tab pos="633413" algn="l"/>
              </a:tabLst>
            </a:pPr>
            <a:endParaRPr kumimoji="1" lang="en-US" altLang="en-US" sz="600" dirty="0" smtClean="0">
              <a:latin typeface="Tahoma" pitchFamily="34" charset="0"/>
            </a:endParaRPr>
          </a:p>
          <a:p>
            <a:pPr marL="280988" indent="-280988">
              <a:lnSpc>
                <a:spcPct val="90000"/>
              </a:lnSpc>
              <a:tabLst>
                <a:tab pos="633413" algn="l"/>
              </a:tabLst>
            </a:pPr>
            <a:endParaRPr kumimoji="1" lang="en-US" altLang="en-US" sz="600" dirty="0" smtClean="0">
              <a:latin typeface="Tahoma" pitchFamily="34" charset="0"/>
            </a:endParaRPr>
          </a:p>
          <a:p>
            <a:pPr marL="280988" indent="-280988">
              <a:lnSpc>
                <a:spcPct val="90000"/>
              </a:lnSpc>
              <a:buFont typeface="Arial" pitchFamily="34" charset="0"/>
              <a:buChar char="•"/>
              <a:tabLst>
                <a:tab pos="633413" algn="l"/>
              </a:tabLst>
            </a:pPr>
            <a:r>
              <a:rPr kumimoji="1" lang="en-US" altLang="en-US" sz="2000" b="1" dirty="0" smtClean="0">
                <a:latin typeface="Tahoma" pitchFamily="34" charset="0"/>
              </a:rPr>
              <a:t>Characteristics:</a:t>
            </a:r>
          </a:p>
          <a:p>
            <a:pPr marL="630238" indent="-284163">
              <a:lnSpc>
                <a:spcPct val="90000"/>
              </a:lnSpc>
              <a:buFont typeface="Calibri" pitchFamily="34" charset="0"/>
              <a:buChar char="–"/>
              <a:tabLst>
                <a:tab pos="850900" algn="l"/>
              </a:tabLst>
            </a:pPr>
            <a:r>
              <a:rPr kumimoji="1" lang="en-US" altLang="en-US" sz="2000" dirty="0" smtClean="0">
                <a:latin typeface="Tahoma" pitchFamily="34" charset="0"/>
              </a:rPr>
              <a:t>Shoaling succession of lithofacies in 	vertical section</a:t>
            </a:r>
          </a:p>
          <a:p>
            <a:pPr marL="630238" indent="-284163">
              <a:lnSpc>
                <a:spcPct val="90000"/>
              </a:lnSpc>
              <a:buFont typeface="Calibri" pitchFamily="34" charset="0"/>
              <a:buChar char="–"/>
              <a:tabLst>
                <a:tab pos="850900" algn="l"/>
              </a:tabLst>
            </a:pPr>
            <a:r>
              <a:rPr kumimoji="1" lang="en-US" altLang="en-US" sz="2000" dirty="0" smtClean="0">
                <a:latin typeface="Tahoma" pitchFamily="34" charset="0"/>
              </a:rPr>
              <a:t>Grain size increases upward</a:t>
            </a:r>
          </a:p>
          <a:p>
            <a:pPr marL="630238" indent="-284163">
              <a:lnSpc>
                <a:spcPct val="90000"/>
              </a:lnSpc>
              <a:buFont typeface="Calibri" pitchFamily="34" charset="0"/>
              <a:buChar char="–"/>
              <a:tabLst>
                <a:tab pos="850900" algn="l"/>
              </a:tabLst>
            </a:pPr>
            <a:r>
              <a:rPr kumimoji="1" lang="en-US" altLang="en-US" sz="2000" dirty="0" smtClean="0">
                <a:latin typeface="Tahoma" pitchFamily="34" charset="0"/>
              </a:rPr>
              <a:t>Parasequence boundaries or flooding 	surfaces represent surfaces above 	which there has been an abrupt shift 	to deeper-water facies </a:t>
            </a:r>
          </a:p>
          <a:p>
            <a:pPr marL="630238" indent="-284163">
              <a:lnSpc>
                <a:spcPct val="90000"/>
              </a:lnSpc>
              <a:buFont typeface="Calibri" pitchFamily="34" charset="0"/>
              <a:buChar char="–"/>
              <a:tabLst>
                <a:tab pos="850900" algn="l"/>
              </a:tabLst>
            </a:pPr>
            <a:r>
              <a:rPr kumimoji="1" lang="en-US" altLang="en-US" sz="2000" dirty="0" smtClean="0">
                <a:latin typeface="Tahoma" pitchFamily="34" charset="0"/>
              </a:rPr>
              <a:t>Parasequence boundaries approximate 	time lines and thus can be used to 	create a high-resolution sequence 	stratigraphic framework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9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308975" cy="439738"/>
          </a:xfrm>
          <a:noFill/>
        </p:spPr>
        <p:txBody>
          <a:bodyPr/>
          <a:lstStyle/>
          <a:p>
            <a:r>
              <a:rPr lang="en-US" altLang="en-US" dirty="0" smtClean="0"/>
              <a:t>Parasequences Stack into Parasequence Sets</a:t>
            </a:r>
            <a:endParaRPr lang="en-US" altLang="en-US" sz="3200" b="0" dirty="0" smtClean="0"/>
          </a:p>
        </p:txBody>
      </p:sp>
      <p:sp>
        <p:nvSpPr>
          <p:cNvPr id="13316" name="Rectangle 11"/>
          <p:cNvSpPr>
            <a:spLocks noChangeArrowheads="1"/>
          </p:cNvSpPr>
          <p:nvPr/>
        </p:nvSpPr>
        <p:spPr bwMode="auto">
          <a:xfrm>
            <a:off x="1027113" y="5575300"/>
            <a:ext cx="563562" cy="407988"/>
          </a:xfrm>
          <a:prstGeom prst="rect">
            <a:avLst/>
          </a:prstGeom>
          <a:solidFill>
            <a:srgbClr val="33CC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13317" name="Rectangle 12"/>
          <p:cNvSpPr>
            <a:spLocks noChangeArrowheads="1"/>
          </p:cNvSpPr>
          <p:nvPr/>
        </p:nvSpPr>
        <p:spPr bwMode="auto">
          <a:xfrm>
            <a:off x="3671888" y="5575300"/>
            <a:ext cx="563562" cy="407988"/>
          </a:xfrm>
          <a:prstGeom prst="rect">
            <a:avLst/>
          </a:prstGeom>
          <a:solidFill>
            <a:srgbClr val="FFE917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13318" name="Rectangle 13"/>
          <p:cNvSpPr>
            <a:spLocks noChangeArrowheads="1"/>
          </p:cNvSpPr>
          <p:nvPr/>
        </p:nvSpPr>
        <p:spPr bwMode="auto">
          <a:xfrm>
            <a:off x="6450013" y="5575300"/>
            <a:ext cx="563562" cy="407988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13319" name="Text Box 14"/>
          <p:cNvSpPr txBox="1">
            <a:spLocks noChangeArrowheads="1"/>
          </p:cNvSpPr>
          <p:nvPr/>
        </p:nvSpPr>
        <p:spPr bwMode="auto">
          <a:xfrm>
            <a:off x="1589088" y="5414963"/>
            <a:ext cx="20923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400" b="1" dirty="0">
                <a:latin typeface="Tahoma" pitchFamily="34" charset="0"/>
              </a:rPr>
              <a:t>Coastal Plain   </a:t>
            </a:r>
          </a:p>
          <a:p>
            <a:r>
              <a:rPr lang="en-US" altLang="en-US" sz="1400" b="1" dirty="0">
                <a:latin typeface="Tahoma" pitchFamily="34" charset="0"/>
              </a:rPr>
              <a:t>  Sandstones</a:t>
            </a:r>
          </a:p>
          <a:p>
            <a:r>
              <a:rPr lang="en-US" altLang="en-US" sz="1400" b="1" dirty="0">
                <a:latin typeface="Tahoma" pitchFamily="34" charset="0"/>
              </a:rPr>
              <a:t>  and Mudstones</a:t>
            </a:r>
            <a:endParaRPr lang="en-US" altLang="en-US" sz="3200" dirty="0"/>
          </a:p>
        </p:txBody>
      </p:sp>
      <p:sp>
        <p:nvSpPr>
          <p:cNvPr id="13320" name="Text Box 15"/>
          <p:cNvSpPr txBox="1">
            <a:spLocks noChangeArrowheads="1"/>
          </p:cNvSpPr>
          <p:nvPr/>
        </p:nvSpPr>
        <p:spPr bwMode="auto">
          <a:xfrm>
            <a:off x="7007225" y="5521325"/>
            <a:ext cx="14335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400" b="1" dirty="0">
                <a:latin typeface="Tahoma" pitchFamily="34" charset="0"/>
              </a:rPr>
              <a:t>Shelf </a:t>
            </a:r>
          </a:p>
          <a:p>
            <a:r>
              <a:rPr lang="en-US" altLang="en-US" sz="1400" b="1" dirty="0">
                <a:latin typeface="Tahoma" pitchFamily="34" charset="0"/>
              </a:rPr>
              <a:t>  Mudstones</a:t>
            </a:r>
            <a:endParaRPr lang="en-US" altLang="en-US" sz="3200" dirty="0"/>
          </a:p>
        </p:txBody>
      </p:sp>
      <p:sp>
        <p:nvSpPr>
          <p:cNvPr id="13321" name="Text Box 16"/>
          <p:cNvSpPr txBox="1">
            <a:spLocks noChangeArrowheads="1"/>
          </p:cNvSpPr>
          <p:nvPr/>
        </p:nvSpPr>
        <p:spPr bwMode="auto">
          <a:xfrm>
            <a:off x="4216400" y="5521325"/>
            <a:ext cx="22812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400" b="1" dirty="0">
                <a:latin typeface="Tahoma" pitchFamily="34" charset="0"/>
              </a:rPr>
              <a:t>Shallow Marine </a:t>
            </a:r>
          </a:p>
          <a:p>
            <a:r>
              <a:rPr lang="en-US" altLang="en-US" sz="1400" b="1" dirty="0">
                <a:latin typeface="Tahoma" pitchFamily="34" charset="0"/>
              </a:rPr>
              <a:t>  Sandstones</a:t>
            </a:r>
            <a:endParaRPr lang="en-US" altLang="en-US" sz="3200" dirty="0"/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496888" y="1668463"/>
            <a:ext cx="80216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altLang="en-US" sz="2800" b="1" dirty="0">
              <a:solidFill>
                <a:srgbClr val="FFFF00"/>
              </a:solidFill>
              <a:latin typeface="Tahoma" pitchFamily="34" charset="0"/>
            </a:endParaRPr>
          </a:p>
        </p:txBody>
      </p:sp>
      <p:pic>
        <p:nvPicPr>
          <p:cNvPr id="13323" name="Picture 2" descr="PS Stacking"/>
          <p:cNvPicPr>
            <a:picLocks noChangeAspect="1" noChangeArrowheads="1"/>
          </p:cNvPicPr>
          <p:nvPr/>
        </p:nvPicPr>
        <p:blipFill>
          <a:blip r:embed="rId3" cstate="print"/>
          <a:srcRect l="23241" t="12025" r="18451" b="66061"/>
          <a:stretch>
            <a:fillRect/>
          </a:stretch>
        </p:blipFill>
        <p:spPr bwMode="auto">
          <a:xfrm>
            <a:off x="452438" y="1600200"/>
            <a:ext cx="8131175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4" name="Freeform 19"/>
          <p:cNvSpPr>
            <a:spLocks/>
          </p:cNvSpPr>
          <p:nvPr/>
        </p:nvSpPr>
        <p:spPr bwMode="auto">
          <a:xfrm>
            <a:off x="1054100" y="4143375"/>
            <a:ext cx="914400" cy="427038"/>
          </a:xfrm>
          <a:custGeom>
            <a:avLst/>
            <a:gdLst>
              <a:gd name="T0" fmla="*/ 2147483647 w 315"/>
              <a:gd name="T1" fmla="*/ 2147483647 h 113"/>
              <a:gd name="T2" fmla="*/ 2147483647 w 315"/>
              <a:gd name="T3" fmla="*/ 2147483647 h 113"/>
              <a:gd name="T4" fmla="*/ 2147483647 w 315"/>
              <a:gd name="T5" fmla="*/ 0 h 113"/>
              <a:gd name="T6" fmla="*/ 0 60000 65536"/>
              <a:gd name="T7" fmla="*/ 0 60000 65536"/>
              <a:gd name="T8" fmla="*/ 0 60000 65536"/>
              <a:gd name="T9" fmla="*/ 0 w 315"/>
              <a:gd name="T10" fmla="*/ 0 h 113"/>
              <a:gd name="T11" fmla="*/ 315 w 315"/>
              <a:gd name="T12" fmla="*/ 113 h 1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5" h="113">
                <a:moveTo>
                  <a:pt x="2" y="113"/>
                </a:moveTo>
                <a:cubicBezTo>
                  <a:pt x="1" y="78"/>
                  <a:pt x="0" y="44"/>
                  <a:pt x="52" y="25"/>
                </a:cubicBezTo>
                <a:cubicBezTo>
                  <a:pt x="104" y="6"/>
                  <a:pt x="209" y="3"/>
                  <a:pt x="315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3325" name="Freeform 21"/>
          <p:cNvSpPr>
            <a:spLocks/>
          </p:cNvSpPr>
          <p:nvPr/>
        </p:nvSpPr>
        <p:spPr bwMode="auto">
          <a:xfrm>
            <a:off x="2743200" y="2967038"/>
            <a:ext cx="914400" cy="427037"/>
          </a:xfrm>
          <a:custGeom>
            <a:avLst/>
            <a:gdLst>
              <a:gd name="T0" fmla="*/ 2147483647 w 315"/>
              <a:gd name="T1" fmla="*/ 2147483647 h 113"/>
              <a:gd name="T2" fmla="*/ 2147483647 w 315"/>
              <a:gd name="T3" fmla="*/ 2147483647 h 113"/>
              <a:gd name="T4" fmla="*/ 2147483647 w 315"/>
              <a:gd name="T5" fmla="*/ 0 h 113"/>
              <a:gd name="T6" fmla="*/ 0 60000 65536"/>
              <a:gd name="T7" fmla="*/ 0 60000 65536"/>
              <a:gd name="T8" fmla="*/ 0 60000 65536"/>
              <a:gd name="T9" fmla="*/ 0 w 315"/>
              <a:gd name="T10" fmla="*/ 0 h 113"/>
              <a:gd name="T11" fmla="*/ 315 w 315"/>
              <a:gd name="T12" fmla="*/ 113 h 1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5" h="113">
                <a:moveTo>
                  <a:pt x="2" y="113"/>
                </a:moveTo>
                <a:cubicBezTo>
                  <a:pt x="1" y="78"/>
                  <a:pt x="0" y="44"/>
                  <a:pt x="52" y="25"/>
                </a:cubicBezTo>
                <a:cubicBezTo>
                  <a:pt x="104" y="6"/>
                  <a:pt x="209" y="3"/>
                  <a:pt x="315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3326" name="Freeform 22"/>
          <p:cNvSpPr>
            <a:spLocks/>
          </p:cNvSpPr>
          <p:nvPr/>
        </p:nvSpPr>
        <p:spPr bwMode="auto">
          <a:xfrm>
            <a:off x="1927225" y="3536950"/>
            <a:ext cx="912813" cy="428625"/>
          </a:xfrm>
          <a:custGeom>
            <a:avLst/>
            <a:gdLst>
              <a:gd name="T0" fmla="*/ 2147483647 w 315"/>
              <a:gd name="T1" fmla="*/ 2147483647 h 113"/>
              <a:gd name="T2" fmla="*/ 2147483647 w 315"/>
              <a:gd name="T3" fmla="*/ 2147483647 h 113"/>
              <a:gd name="T4" fmla="*/ 2147483647 w 315"/>
              <a:gd name="T5" fmla="*/ 0 h 113"/>
              <a:gd name="T6" fmla="*/ 0 60000 65536"/>
              <a:gd name="T7" fmla="*/ 0 60000 65536"/>
              <a:gd name="T8" fmla="*/ 0 60000 65536"/>
              <a:gd name="T9" fmla="*/ 0 w 315"/>
              <a:gd name="T10" fmla="*/ 0 h 113"/>
              <a:gd name="T11" fmla="*/ 315 w 315"/>
              <a:gd name="T12" fmla="*/ 113 h 1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5" h="113">
                <a:moveTo>
                  <a:pt x="2" y="113"/>
                </a:moveTo>
                <a:cubicBezTo>
                  <a:pt x="1" y="78"/>
                  <a:pt x="0" y="44"/>
                  <a:pt x="52" y="25"/>
                </a:cubicBezTo>
                <a:cubicBezTo>
                  <a:pt x="104" y="6"/>
                  <a:pt x="209" y="3"/>
                  <a:pt x="315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3327" name="Rectangle 3"/>
          <p:cNvSpPr>
            <a:spLocks noChangeArrowheads="1"/>
          </p:cNvSpPr>
          <p:nvPr/>
        </p:nvSpPr>
        <p:spPr bwMode="auto">
          <a:xfrm>
            <a:off x="458788" y="1600200"/>
            <a:ext cx="2530475" cy="465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13328" name="Freeform 20"/>
          <p:cNvSpPr>
            <a:spLocks/>
          </p:cNvSpPr>
          <p:nvPr/>
        </p:nvSpPr>
        <p:spPr bwMode="auto">
          <a:xfrm>
            <a:off x="3657600" y="2312988"/>
            <a:ext cx="911225" cy="427037"/>
          </a:xfrm>
          <a:custGeom>
            <a:avLst/>
            <a:gdLst>
              <a:gd name="T0" fmla="*/ 2147483647 w 315"/>
              <a:gd name="T1" fmla="*/ 2147483647 h 113"/>
              <a:gd name="T2" fmla="*/ 2147483647 w 315"/>
              <a:gd name="T3" fmla="*/ 2147483647 h 113"/>
              <a:gd name="T4" fmla="*/ 2147483647 w 315"/>
              <a:gd name="T5" fmla="*/ 0 h 113"/>
              <a:gd name="T6" fmla="*/ 0 60000 65536"/>
              <a:gd name="T7" fmla="*/ 0 60000 65536"/>
              <a:gd name="T8" fmla="*/ 0 60000 65536"/>
              <a:gd name="T9" fmla="*/ 0 w 315"/>
              <a:gd name="T10" fmla="*/ 0 h 113"/>
              <a:gd name="T11" fmla="*/ 315 w 315"/>
              <a:gd name="T12" fmla="*/ 113 h 1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5" h="113">
                <a:moveTo>
                  <a:pt x="2" y="113"/>
                </a:moveTo>
                <a:cubicBezTo>
                  <a:pt x="1" y="78"/>
                  <a:pt x="0" y="44"/>
                  <a:pt x="52" y="25"/>
                </a:cubicBezTo>
                <a:cubicBezTo>
                  <a:pt x="104" y="6"/>
                  <a:pt x="209" y="3"/>
                  <a:pt x="315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0738" name="Text Box 49"/>
          <p:cNvSpPr txBox="1">
            <a:spLocks noChangeArrowheads="1"/>
          </p:cNvSpPr>
          <p:nvPr/>
        </p:nvSpPr>
        <p:spPr bwMode="auto">
          <a:xfrm>
            <a:off x="5584825" y="2403475"/>
            <a:ext cx="187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1800" b="1" i="1" dirty="0">
                <a:latin typeface="Comic Sans MS" pitchFamily="66" charset="0"/>
              </a:rPr>
              <a:t>Parasequence 4</a:t>
            </a:r>
          </a:p>
        </p:txBody>
      </p:sp>
      <p:sp>
        <p:nvSpPr>
          <p:cNvPr id="30739" name="Text Box 50"/>
          <p:cNvSpPr txBox="1">
            <a:spLocks noChangeArrowheads="1"/>
          </p:cNvSpPr>
          <p:nvPr/>
        </p:nvSpPr>
        <p:spPr bwMode="auto">
          <a:xfrm>
            <a:off x="5118100" y="3005138"/>
            <a:ext cx="187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1800" b="1" i="1" dirty="0">
                <a:latin typeface="Comic Sans MS" pitchFamily="66" charset="0"/>
              </a:rPr>
              <a:t>Parasequence 3</a:t>
            </a:r>
          </a:p>
        </p:txBody>
      </p:sp>
      <p:sp>
        <p:nvSpPr>
          <p:cNvPr id="30740" name="Text Box 51"/>
          <p:cNvSpPr txBox="1">
            <a:spLocks noChangeArrowheads="1"/>
          </p:cNvSpPr>
          <p:nvPr/>
        </p:nvSpPr>
        <p:spPr bwMode="auto">
          <a:xfrm>
            <a:off x="3314700" y="4198938"/>
            <a:ext cx="187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1800" b="1" i="1" dirty="0">
                <a:latin typeface="Comic Sans MS" pitchFamily="66" charset="0"/>
              </a:rPr>
              <a:t>Parasequence 1</a:t>
            </a:r>
          </a:p>
        </p:txBody>
      </p:sp>
      <p:sp>
        <p:nvSpPr>
          <p:cNvPr id="30741" name="Text Box 52"/>
          <p:cNvSpPr txBox="1">
            <a:spLocks noChangeArrowheads="1"/>
          </p:cNvSpPr>
          <p:nvPr/>
        </p:nvSpPr>
        <p:spPr bwMode="auto">
          <a:xfrm>
            <a:off x="4229100" y="3633788"/>
            <a:ext cx="187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1800" b="1" i="1" dirty="0">
                <a:latin typeface="Comic Sans MS" pitchFamily="66" charset="0"/>
              </a:rPr>
              <a:t>Parasequence 2</a:t>
            </a:r>
          </a:p>
        </p:txBody>
      </p:sp>
      <p:sp>
        <p:nvSpPr>
          <p:cNvPr id="13333" name="Text Box 53"/>
          <p:cNvSpPr txBox="1">
            <a:spLocks noChangeArrowheads="1"/>
          </p:cNvSpPr>
          <p:nvPr/>
        </p:nvSpPr>
        <p:spPr bwMode="auto">
          <a:xfrm>
            <a:off x="7343775" y="3162300"/>
            <a:ext cx="1641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800" b="1" i="1" dirty="0">
                <a:solidFill>
                  <a:srgbClr val="FF00FF"/>
                </a:solidFill>
                <a:latin typeface="Comic Sans MS" pitchFamily="66" charset="0"/>
              </a:rPr>
              <a:t>Parasequence</a:t>
            </a:r>
          </a:p>
          <a:p>
            <a:r>
              <a:rPr lang="en-US" altLang="en-US" sz="1800" b="1" i="1" dirty="0">
                <a:solidFill>
                  <a:srgbClr val="FF00FF"/>
                </a:solidFill>
                <a:latin typeface="Comic Sans MS" pitchFamily="66" charset="0"/>
              </a:rPr>
              <a:t>   Set</a:t>
            </a:r>
          </a:p>
        </p:txBody>
      </p:sp>
      <p:sp>
        <p:nvSpPr>
          <p:cNvPr id="13334" name="Line 54"/>
          <p:cNvSpPr>
            <a:spLocks noChangeShapeType="1"/>
          </p:cNvSpPr>
          <p:nvPr/>
        </p:nvSpPr>
        <p:spPr bwMode="auto">
          <a:xfrm flipH="1">
            <a:off x="7497763" y="3852863"/>
            <a:ext cx="309562" cy="647700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3335" name="Line 55"/>
          <p:cNvSpPr>
            <a:spLocks noChangeShapeType="1"/>
          </p:cNvSpPr>
          <p:nvPr/>
        </p:nvSpPr>
        <p:spPr bwMode="auto">
          <a:xfrm flipH="1">
            <a:off x="8131175" y="2573338"/>
            <a:ext cx="309563" cy="647700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3336" name="Text Box 56"/>
          <p:cNvSpPr txBox="1">
            <a:spLocks noChangeArrowheads="1"/>
          </p:cNvSpPr>
          <p:nvPr/>
        </p:nvSpPr>
        <p:spPr bwMode="auto">
          <a:xfrm>
            <a:off x="425450" y="1136650"/>
            <a:ext cx="45799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800" b="1" dirty="0">
                <a:latin typeface="Tahoma" pitchFamily="34" charset="0"/>
              </a:rPr>
              <a:t>Marginal Marine Parasequences</a:t>
            </a:r>
            <a:endParaRPr lang="en-US" altLang="en-US" sz="1800" dirty="0"/>
          </a:p>
        </p:txBody>
      </p:sp>
      <p:sp>
        <p:nvSpPr>
          <p:cNvPr id="13337" name="Text Box 57"/>
          <p:cNvSpPr txBox="1">
            <a:spLocks noChangeArrowheads="1"/>
          </p:cNvSpPr>
          <p:nvPr/>
        </p:nvSpPr>
        <p:spPr bwMode="auto">
          <a:xfrm>
            <a:off x="6732588" y="1325563"/>
            <a:ext cx="18192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100" b="1" dirty="0">
                <a:solidFill>
                  <a:srgbClr val="FFFFFF"/>
                </a:solidFill>
                <a:latin typeface="Arial" pitchFamily="34" charset="0"/>
              </a:rPr>
              <a:t>Van Wagoner et al., 1990</a:t>
            </a:r>
          </a:p>
        </p:txBody>
      </p:sp>
      <p:sp>
        <p:nvSpPr>
          <p:cNvPr id="13338" name="Text Box 58"/>
          <p:cNvSpPr txBox="1">
            <a:spLocks noChangeArrowheads="1"/>
          </p:cNvSpPr>
          <p:nvPr/>
        </p:nvSpPr>
        <p:spPr bwMode="auto">
          <a:xfrm>
            <a:off x="5734051" y="4676775"/>
            <a:ext cx="30575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00050" indent="-400050"/>
            <a:r>
              <a:rPr lang="en-US" altLang="en-US" sz="900" b="1" dirty="0">
                <a:latin typeface="Arial" pitchFamily="34" charset="0"/>
                <a:cs typeface="Arial" pitchFamily="34" charset="0"/>
              </a:rPr>
              <a:t>AAPG©</a:t>
            </a:r>
            <a:r>
              <a:rPr lang="en-US" altLang="en-US" sz="900" b="1" dirty="0">
                <a:latin typeface="Arial" pitchFamily="34" charset="0"/>
              </a:rPr>
              <a:t>1990 reprinted with permission of the AAPG whose permission is required for further use.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3"/>
          <p:cNvSpPr>
            <a:spLocks noChangeArrowheads="1"/>
          </p:cNvSpPr>
          <p:nvPr/>
        </p:nvSpPr>
        <p:spPr bwMode="auto">
          <a:xfrm>
            <a:off x="7567613" y="1084263"/>
            <a:ext cx="952500" cy="136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Marginal Marine Parasequence Stacking</a:t>
            </a:r>
          </a:p>
        </p:txBody>
      </p:sp>
      <p:pic>
        <p:nvPicPr>
          <p:cNvPr id="14341" name="Picture 5" descr="PS Stackin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23088" t="11476" r="2657" b="65625"/>
          <a:stretch>
            <a:fillRect/>
          </a:stretch>
        </p:blipFill>
        <p:spPr bwMode="auto">
          <a:xfrm>
            <a:off x="2278063" y="1216025"/>
            <a:ext cx="62134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PS Stackin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23259" t="39049" r="2827" b="38788"/>
          <a:stretch>
            <a:fillRect/>
          </a:stretch>
        </p:blipFill>
        <p:spPr bwMode="auto">
          <a:xfrm>
            <a:off x="2292350" y="2882900"/>
            <a:ext cx="6184900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7" descr="PS Stackin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23088" t="66360" r="2657" b="11476"/>
          <a:stretch>
            <a:fillRect/>
          </a:stretch>
        </p:blipFill>
        <p:spPr bwMode="auto">
          <a:xfrm>
            <a:off x="2278063" y="4533900"/>
            <a:ext cx="6213475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 descr="PS Stackin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22546" t="89528" r="14957" b="2396"/>
          <a:stretch>
            <a:fillRect/>
          </a:stretch>
        </p:blipFill>
        <p:spPr bwMode="auto">
          <a:xfrm>
            <a:off x="500063" y="5976938"/>
            <a:ext cx="523081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1858963" y="1017588"/>
            <a:ext cx="1535112" cy="398462"/>
            <a:chOff x="1129" y="633"/>
            <a:chExt cx="967" cy="251"/>
          </a:xfrm>
        </p:grpSpPr>
        <p:sp>
          <p:nvSpPr>
            <p:cNvPr id="14359" name="Rectangle 10"/>
            <p:cNvSpPr>
              <a:spLocks noChangeArrowheads="1"/>
            </p:cNvSpPr>
            <p:nvPr/>
          </p:nvSpPr>
          <p:spPr bwMode="auto">
            <a:xfrm>
              <a:off x="1130" y="633"/>
              <a:ext cx="966" cy="25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dirty="0"/>
            </a:p>
          </p:txBody>
        </p:sp>
        <p:sp>
          <p:nvSpPr>
            <p:cNvPr id="14360" name="Text Box 9"/>
            <p:cNvSpPr txBox="1">
              <a:spLocks noChangeArrowheads="1"/>
            </p:cNvSpPr>
            <p:nvPr/>
          </p:nvSpPr>
          <p:spPr bwMode="auto">
            <a:xfrm>
              <a:off x="1129" y="633"/>
              <a:ext cx="96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000" b="1" dirty="0">
                  <a:latin typeface="Arial" pitchFamily="34" charset="0"/>
                </a:rPr>
                <a:t>Location of Schematic</a:t>
              </a:r>
            </a:p>
            <a:p>
              <a:pPr algn="ctr"/>
              <a:r>
                <a:rPr lang="en-US" altLang="en-US" sz="1000" b="1" dirty="0">
                  <a:latin typeface="Arial" pitchFamily="34" charset="0"/>
                </a:rPr>
                <a:t>Log Response</a:t>
              </a:r>
            </a:p>
          </p:txBody>
        </p:sp>
      </p:grpSp>
      <p:sp>
        <p:nvSpPr>
          <p:cNvPr id="14346" name="Line 11"/>
          <p:cNvSpPr>
            <a:spLocks noChangeShapeType="1"/>
          </p:cNvSpPr>
          <p:nvPr/>
        </p:nvSpPr>
        <p:spPr bwMode="auto">
          <a:xfrm flipH="1" flipV="1">
            <a:off x="3371850" y="1328738"/>
            <a:ext cx="406400" cy="101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4347" name="Text Box 12"/>
          <p:cNvSpPr txBox="1">
            <a:spLocks noChangeArrowheads="1"/>
          </p:cNvSpPr>
          <p:nvPr/>
        </p:nvSpPr>
        <p:spPr bwMode="auto">
          <a:xfrm>
            <a:off x="7666038" y="1035050"/>
            <a:ext cx="9207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en-US" sz="1000" b="1" dirty="0">
                <a:latin typeface="Arial" pitchFamily="34" charset="0"/>
              </a:rPr>
              <a:t>SP   Gamma</a:t>
            </a:r>
          </a:p>
        </p:txBody>
      </p:sp>
      <p:sp>
        <p:nvSpPr>
          <p:cNvPr id="14348" name="WordArt 14"/>
          <p:cNvSpPr>
            <a:spLocks noChangeArrowheads="1" noChangeShapeType="1" noTextEdit="1"/>
          </p:cNvSpPr>
          <p:nvPr/>
        </p:nvSpPr>
        <p:spPr bwMode="auto">
          <a:xfrm>
            <a:off x="287338" y="1546225"/>
            <a:ext cx="1847850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800" b="1" kern="10" dirty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Progradational</a:t>
            </a:r>
          </a:p>
        </p:txBody>
      </p:sp>
      <p:sp>
        <p:nvSpPr>
          <p:cNvPr id="14349" name="WordArt 15"/>
          <p:cNvSpPr>
            <a:spLocks noChangeArrowheads="1" noChangeShapeType="1" noTextEdit="1"/>
          </p:cNvSpPr>
          <p:nvPr/>
        </p:nvSpPr>
        <p:spPr bwMode="auto">
          <a:xfrm>
            <a:off x="285750" y="3154363"/>
            <a:ext cx="1847850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800" b="1" kern="10" dirty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Retrogradational</a:t>
            </a:r>
          </a:p>
        </p:txBody>
      </p:sp>
      <p:sp>
        <p:nvSpPr>
          <p:cNvPr id="14350" name="WordArt 16"/>
          <p:cNvSpPr>
            <a:spLocks noChangeArrowheads="1" noChangeShapeType="1" noTextEdit="1"/>
          </p:cNvSpPr>
          <p:nvPr/>
        </p:nvSpPr>
        <p:spPr bwMode="auto">
          <a:xfrm>
            <a:off x="285750" y="4786313"/>
            <a:ext cx="1847850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800" b="1" kern="10" dirty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Aggradational</a:t>
            </a:r>
          </a:p>
        </p:txBody>
      </p:sp>
      <p:sp>
        <p:nvSpPr>
          <p:cNvPr id="14351" name="Text Box 17"/>
          <p:cNvSpPr txBox="1">
            <a:spLocks noChangeArrowheads="1"/>
          </p:cNvSpPr>
          <p:nvPr/>
        </p:nvSpPr>
        <p:spPr bwMode="auto">
          <a:xfrm>
            <a:off x="273050" y="1831975"/>
            <a:ext cx="187483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600" b="1" dirty="0">
                <a:solidFill>
                  <a:schemeClr val="accent6"/>
                </a:solidFill>
                <a:latin typeface="Arial" pitchFamily="34" charset="0"/>
              </a:rPr>
              <a:t>Sediment supply outpaces accommodation </a:t>
            </a:r>
          </a:p>
        </p:txBody>
      </p:sp>
      <p:sp>
        <p:nvSpPr>
          <p:cNvPr id="14352" name="Text Box 18"/>
          <p:cNvSpPr txBox="1">
            <a:spLocks noChangeArrowheads="1"/>
          </p:cNvSpPr>
          <p:nvPr/>
        </p:nvSpPr>
        <p:spPr bwMode="auto">
          <a:xfrm>
            <a:off x="273050" y="3460750"/>
            <a:ext cx="187483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600" b="1" dirty="0">
                <a:solidFill>
                  <a:schemeClr val="accent6"/>
                </a:solidFill>
                <a:latin typeface="Arial" pitchFamily="34" charset="0"/>
              </a:rPr>
              <a:t>Accommodation outpaces sediment supply</a:t>
            </a:r>
          </a:p>
        </p:txBody>
      </p:sp>
      <p:sp>
        <p:nvSpPr>
          <p:cNvPr id="14353" name="Text Box 19"/>
          <p:cNvSpPr txBox="1">
            <a:spLocks noChangeArrowheads="1"/>
          </p:cNvSpPr>
          <p:nvPr/>
        </p:nvSpPr>
        <p:spPr bwMode="auto">
          <a:xfrm>
            <a:off x="273050" y="5119688"/>
            <a:ext cx="187483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600" b="1" dirty="0">
                <a:solidFill>
                  <a:schemeClr val="accent6"/>
                </a:solidFill>
                <a:latin typeface="Arial" pitchFamily="34" charset="0"/>
              </a:rPr>
              <a:t>Balance between accommodation &amp; sediments</a:t>
            </a:r>
          </a:p>
        </p:txBody>
      </p:sp>
      <p:sp>
        <p:nvSpPr>
          <p:cNvPr id="14354" name="Text Box 21"/>
          <p:cNvSpPr txBox="1">
            <a:spLocks noChangeArrowheads="1"/>
          </p:cNvSpPr>
          <p:nvPr/>
        </p:nvSpPr>
        <p:spPr bwMode="auto">
          <a:xfrm>
            <a:off x="5561013" y="904875"/>
            <a:ext cx="18192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100" b="1" dirty="0">
                <a:latin typeface="Arial" pitchFamily="34" charset="0"/>
              </a:rPr>
              <a:t>Van Wagoner et al., 1990</a:t>
            </a:r>
          </a:p>
        </p:txBody>
      </p:sp>
      <p:sp>
        <p:nvSpPr>
          <p:cNvPr id="14356" name="Rectangle 23"/>
          <p:cNvSpPr>
            <a:spLocks noChangeArrowheads="1"/>
          </p:cNvSpPr>
          <p:nvPr/>
        </p:nvSpPr>
        <p:spPr bwMode="auto">
          <a:xfrm>
            <a:off x="3810000" y="1428750"/>
            <a:ext cx="133350" cy="10953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14357" name="Rectangle 24"/>
          <p:cNvSpPr>
            <a:spLocks noChangeArrowheads="1"/>
          </p:cNvSpPr>
          <p:nvPr/>
        </p:nvSpPr>
        <p:spPr bwMode="auto">
          <a:xfrm>
            <a:off x="4143375" y="3076575"/>
            <a:ext cx="133350" cy="10953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14358" name="Rectangle 25"/>
          <p:cNvSpPr>
            <a:spLocks noChangeArrowheads="1"/>
          </p:cNvSpPr>
          <p:nvPr/>
        </p:nvSpPr>
        <p:spPr bwMode="auto">
          <a:xfrm>
            <a:off x="4219575" y="4733925"/>
            <a:ext cx="133350" cy="10953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24" name="Text Box 58"/>
          <p:cNvSpPr txBox="1">
            <a:spLocks noChangeArrowheads="1"/>
          </p:cNvSpPr>
          <p:nvPr/>
        </p:nvSpPr>
        <p:spPr bwMode="auto">
          <a:xfrm>
            <a:off x="5844413" y="5969587"/>
            <a:ext cx="30575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00050" indent="-400050"/>
            <a:r>
              <a:rPr lang="en-US" altLang="en-US" sz="900" b="1" dirty="0">
                <a:latin typeface="Arial" pitchFamily="34" charset="0"/>
                <a:cs typeface="Arial" pitchFamily="34" charset="0"/>
              </a:rPr>
              <a:t>AAPG©</a:t>
            </a:r>
            <a:r>
              <a:rPr lang="en-US" altLang="en-US" sz="900" b="1" dirty="0">
                <a:latin typeface="Arial" pitchFamily="34" charset="0"/>
              </a:rPr>
              <a:t>1990 reprinted with permission of the AAPG whose permission is required for further use.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Depositional Sequence</a:t>
            </a:r>
          </a:p>
        </p:txBody>
      </p:sp>
      <p:sp>
        <p:nvSpPr>
          <p:cNvPr id="183301" name="Rectangle 5"/>
          <p:cNvSpPr>
            <a:spLocks noChangeArrowheads="1"/>
          </p:cNvSpPr>
          <p:nvPr/>
        </p:nvSpPr>
        <p:spPr bwMode="auto">
          <a:xfrm>
            <a:off x="363538" y="1049338"/>
            <a:ext cx="8416925" cy="156042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6125" indent="-2889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buFontTx/>
              <a:buChar char="•"/>
              <a:defRPr/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 </a:t>
            </a:r>
            <a:r>
              <a:rPr lang="en-US" altLang="en-US" sz="2000" b="1" dirty="0" smtClean="0">
                <a:latin typeface="Tahoma" panose="020B0604030504040204" pitchFamily="34" charset="0"/>
              </a:rPr>
              <a:t>Definition:</a:t>
            </a:r>
            <a:r>
              <a:rPr lang="en-US" altLang="en-US" sz="2000" dirty="0" smtClean="0">
                <a:latin typeface="Tahoma" panose="020B0604030504040204" pitchFamily="34" charset="0"/>
              </a:rPr>
              <a:t>  </a:t>
            </a:r>
          </a:p>
          <a:p>
            <a:pPr lvl="1">
              <a:lnSpc>
                <a:spcPct val="90000"/>
              </a:lnSpc>
              <a:defRPr/>
            </a:pPr>
            <a:r>
              <a:rPr lang="en-US" altLang="en-US" sz="2000" dirty="0" smtClean="0">
                <a:latin typeface="Tahoma" panose="020B0604030504040204" pitchFamily="34" charset="0"/>
              </a:rPr>
              <a:t> A depositional sequence is a relatively conformable succession of</a:t>
            </a:r>
          </a:p>
          <a:p>
            <a:pPr lvl="1">
              <a:lnSpc>
                <a:spcPct val="90000"/>
              </a:lnSpc>
              <a:defRPr/>
            </a:pPr>
            <a:r>
              <a:rPr lang="en-US" altLang="en-US" sz="2000" dirty="0" smtClean="0">
                <a:latin typeface="Tahoma" panose="020B0604030504040204" pitchFamily="34" charset="0"/>
              </a:rPr>
              <a:t>  genetically related strata bounded at its top and base by</a:t>
            </a:r>
          </a:p>
          <a:p>
            <a:pPr lvl="1">
              <a:lnSpc>
                <a:spcPct val="90000"/>
              </a:lnSpc>
              <a:defRPr/>
            </a:pPr>
            <a:r>
              <a:rPr lang="en-US" altLang="en-US" sz="2000" dirty="0" smtClean="0">
                <a:latin typeface="Tahoma" panose="020B0604030504040204" pitchFamily="34" charset="0"/>
              </a:rPr>
              <a:t>  unconformities or their correlative conformities</a:t>
            </a:r>
            <a:r>
              <a:rPr lang="en-US" altLang="en-US" sz="2000" dirty="0" smtClean="0">
                <a:latin typeface="Tahoma" panose="020B0604030504040204" pitchFamily="34" charset="0"/>
              </a:rPr>
              <a:t>.  </a:t>
            </a:r>
            <a:endParaRPr lang="en-US" altLang="en-US" sz="2000" dirty="0" smtClean="0">
              <a:latin typeface="Tahoma" panose="020B0604030504040204" pitchFamily="34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altLang="en-US" sz="600" dirty="0" smtClean="0">
                <a:latin typeface="Tahoma" panose="020B0604030504040204" pitchFamily="34" charset="0"/>
              </a:rPr>
              <a:t>             		       </a:t>
            </a:r>
          </a:p>
          <a:p>
            <a:pPr lvl="1">
              <a:lnSpc>
                <a:spcPct val="90000"/>
              </a:lnSpc>
              <a:defRPr/>
            </a:pPr>
            <a:r>
              <a:rPr lang="en-US" altLang="en-US" sz="2000" dirty="0" smtClean="0">
                <a:latin typeface="Tahoma" panose="020B0604030504040204" pitchFamily="34" charset="0"/>
              </a:rPr>
              <a:t>					   </a:t>
            </a:r>
            <a:r>
              <a:rPr lang="en-US" altLang="en-US" sz="1800" dirty="0" smtClean="0">
                <a:latin typeface="Tahoma" panose="020B0604030504040204" pitchFamily="34" charset="0"/>
              </a:rPr>
              <a:t>(Vail and others, 1977; Mitchum, 1977)</a:t>
            </a:r>
            <a:endParaRPr lang="en-US" altLang="en-US" sz="1800" dirty="0" smtClean="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15365" name="Rectangle 9"/>
          <p:cNvSpPr>
            <a:spLocks noChangeArrowheads="1"/>
          </p:cNvSpPr>
          <p:nvPr/>
        </p:nvSpPr>
        <p:spPr bwMode="auto">
          <a:xfrm>
            <a:off x="5659438" y="393541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 altLang="en-US" sz="2000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83309" name="Text Box 13"/>
          <p:cNvSpPr txBox="1">
            <a:spLocks noChangeArrowheads="1"/>
          </p:cNvSpPr>
          <p:nvPr/>
        </p:nvSpPr>
        <p:spPr bwMode="auto">
          <a:xfrm>
            <a:off x="363538" y="4692650"/>
            <a:ext cx="7918450" cy="15373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Tx/>
              <a:buChar char="•"/>
              <a:defRPr/>
            </a:pPr>
            <a:r>
              <a:rPr lang="en-US" altLang="en-US" sz="2000" b="1" dirty="0">
                <a:latin typeface="Tahoma" panose="020B0604030504040204" pitchFamily="34" charset="0"/>
              </a:rPr>
              <a:t> Definition:</a:t>
            </a:r>
            <a:r>
              <a:rPr lang="en-US" altLang="en-US" sz="2000" dirty="0">
                <a:latin typeface="Tahoma" panose="020B0604030504040204" pitchFamily="34" charset="0"/>
              </a:rPr>
              <a:t>  </a:t>
            </a:r>
          </a:p>
          <a:p>
            <a:pPr lvl="1">
              <a:lnSpc>
                <a:spcPct val="90000"/>
              </a:lnSpc>
              <a:defRPr/>
            </a:pPr>
            <a:r>
              <a:rPr lang="en-US" altLang="en-US" sz="2000" dirty="0" smtClean="0">
                <a:latin typeface="Tahoma" panose="020B0604030504040204" pitchFamily="34" charset="0"/>
              </a:rPr>
              <a:t>A </a:t>
            </a:r>
            <a:r>
              <a:rPr lang="en-US" altLang="en-US" sz="2000" dirty="0">
                <a:latin typeface="Tahoma" panose="020B0604030504040204" pitchFamily="34" charset="0"/>
              </a:rPr>
              <a:t>seismic sequence is a depositional sequence identified on a </a:t>
            </a:r>
            <a:r>
              <a:rPr lang="en-US" altLang="en-US" sz="2000" dirty="0" smtClean="0">
                <a:latin typeface="Tahoma" panose="020B0604030504040204" pitchFamily="34" charset="0"/>
              </a:rPr>
              <a:t> seismic </a:t>
            </a:r>
            <a:r>
              <a:rPr lang="en-US" altLang="en-US" sz="2000" dirty="0">
                <a:latin typeface="Tahoma" panose="020B0604030504040204" pitchFamily="34" charset="0"/>
              </a:rPr>
              <a:t>section     </a:t>
            </a:r>
          </a:p>
          <a:p>
            <a:pPr lvl="1">
              <a:lnSpc>
                <a:spcPct val="90000"/>
              </a:lnSpc>
              <a:defRPr/>
            </a:pPr>
            <a:r>
              <a:rPr lang="en-US" altLang="en-US" sz="600" dirty="0">
                <a:latin typeface="Tahoma" panose="020B0604030504040204" pitchFamily="34" charset="0"/>
              </a:rPr>
              <a:t>  </a:t>
            </a:r>
          </a:p>
          <a:p>
            <a:pPr lvl="1">
              <a:lnSpc>
                <a:spcPct val="90000"/>
              </a:lnSpc>
              <a:defRPr/>
            </a:pPr>
            <a:r>
              <a:rPr lang="en-US" altLang="en-US" sz="2000" dirty="0">
                <a:latin typeface="Tahoma" panose="020B0604030504040204" pitchFamily="34" charset="0"/>
              </a:rPr>
              <a:t> 			                                       </a:t>
            </a:r>
            <a:r>
              <a:rPr lang="en-US" altLang="en-US" sz="1800" dirty="0">
                <a:latin typeface="Tahoma" panose="020B0604030504040204" pitchFamily="34" charset="0"/>
              </a:rPr>
              <a:t>(Mitchum, 1977)</a:t>
            </a:r>
          </a:p>
          <a:p>
            <a:pPr lvl="1">
              <a:lnSpc>
                <a:spcPct val="90000"/>
              </a:lnSpc>
              <a:defRPr/>
            </a:pPr>
            <a:endParaRPr lang="en-US" altLang="en-US" sz="1800" dirty="0">
              <a:latin typeface="Tahoma" panose="020B0604030504040204" pitchFamily="34" charset="0"/>
            </a:endParaRPr>
          </a:p>
        </p:txBody>
      </p:sp>
      <p:sp>
        <p:nvSpPr>
          <p:cNvPr id="183311" name="Rectangle 15"/>
          <p:cNvSpPr>
            <a:spLocks noChangeArrowheads="1"/>
          </p:cNvSpPr>
          <p:nvPr/>
        </p:nvSpPr>
        <p:spPr bwMode="auto">
          <a:xfrm>
            <a:off x="363538" y="2633663"/>
            <a:ext cx="8416925" cy="2022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6125" indent="-2889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buFontTx/>
              <a:buChar char="•"/>
              <a:defRPr/>
            </a:pPr>
            <a:r>
              <a:rPr lang="en-US" altLang="en-US" sz="2000" b="1" dirty="0" smtClean="0">
                <a:latin typeface="Tahoma" panose="020B0604030504040204" pitchFamily="34" charset="0"/>
              </a:rPr>
              <a:t> Characteristics</a:t>
            </a:r>
            <a:r>
              <a:rPr lang="en-US" altLang="en-US" sz="2000" dirty="0" smtClean="0">
                <a:latin typeface="Tahoma" panose="020B0604030504040204" pitchFamily="34" charset="0"/>
              </a:rPr>
              <a:t>: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en-US" altLang="en-US" sz="2000" dirty="0" smtClean="0">
                <a:latin typeface="Tahoma" panose="020B0604030504040204" pitchFamily="34" charset="0"/>
              </a:rPr>
              <a:t>Parasequences and parasequence sets are the building blocks of sequences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en-US" altLang="en-US" sz="2000" dirty="0" smtClean="0">
                <a:latin typeface="Tahoma" panose="020B0604030504040204" pitchFamily="34" charset="0"/>
              </a:rPr>
              <a:t>The sequence is the fundamental stratal unit for sequence-stratigraphic analysis   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FontTx/>
              <a:buChar char="–"/>
              <a:defRPr/>
            </a:pPr>
            <a:endParaRPr lang="en-US" altLang="en-US" sz="600" dirty="0" smtClean="0">
              <a:latin typeface="Tahoma" panose="020B0604030504040204" pitchFamily="34" charset="0"/>
            </a:endParaRPr>
          </a:p>
          <a:p>
            <a:pPr lvl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en-US" sz="2000" dirty="0" smtClean="0">
                <a:latin typeface="Tahoma" panose="020B0604030504040204" pitchFamily="34" charset="0"/>
              </a:rPr>
              <a:t>    				                            </a:t>
            </a:r>
            <a:r>
              <a:rPr lang="en-US" altLang="en-US" sz="1800" dirty="0" smtClean="0">
                <a:latin typeface="Tahoma" panose="020B0604030504040204" pitchFamily="34" charset="0"/>
              </a:rPr>
              <a:t>(Mitchum, 1977)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3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3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3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3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09" grpId="0"/>
      <p:bldP spid="1833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Stratigraphy: Outcrops &amp; Modern Deposits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263" y="994211"/>
            <a:ext cx="7859165" cy="1106488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2400" dirty="0" smtClean="0"/>
              <a:t>The fundamentals of stratigraphy come from the study of modern deposits and sedimentary outcrops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3165475" y="2254250"/>
            <a:ext cx="4283075" cy="2063750"/>
            <a:chOff x="1994" y="1420"/>
            <a:chExt cx="2698" cy="1300"/>
          </a:xfrm>
        </p:grpSpPr>
        <p:pic>
          <p:nvPicPr>
            <p:cNvPr id="1039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41136" r="5920" b="1483"/>
            <a:stretch>
              <a:fillRect/>
            </a:stretch>
          </p:blipFill>
          <p:spPr bwMode="auto">
            <a:xfrm>
              <a:off x="2000" y="1420"/>
              <a:ext cx="2692" cy="12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sp>
          <p:nvSpPr>
            <p:cNvPr id="1040" name="Text Box 13"/>
            <p:cNvSpPr txBox="1">
              <a:spLocks noChangeArrowheads="1"/>
            </p:cNvSpPr>
            <p:nvPr/>
          </p:nvSpPr>
          <p:spPr bwMode="auto">
            <a:xfrm>
              <a:off x="1994" y="2489"/>
              <a:ext cx="556" cy="231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800" dirty="0">
                  <a:solidFill>
                    <a:schemeClr val="bg1"/>
                  </a:solidFill>
                  <a:latin typeface="Arial" pitchFamily="34" charset="0"/>
                </a:rPr>
                <a:t>Ireland</a:t>
              </a:r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996950" y="4414838"/>
            <a:ext cx="6137275" cy="2014537"/>
            <a:chOff x="628" y="2781"/>
            <a:chExt cx="3866" cy="1269"/>
          </a:xfrm>
        </p:grpSpPr>
        <p:pic>
          <p:nvPicPr>
            <p:cNvPr id="1037" name="Picture 6"/>
            <p:cNvPicPr>
              <a:picLocks noChangeAspect="1" noChangeArrowheads="1"/>
            </p:cNvPicPr>
            <p:nvPr/>
          </p:nvPicPr>
          <p:blipFill>
            <a:blip r:embed="rId5" cstate="print">
              <a:lum bright="10000" contrast="40000"/>
            </a:blip>
            <a:srcRect l="447" t="1917" r="3323" b="51646"/>
            <a:stretch>
              <a:fillRect/>
            </a:stretch>
          </p:blipFill>
          <p:spPr bwMode="auto">
            <a:xfrm>
              <a:off x="629" y="2781"/>
              <a:ext cx="3865" cy="123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sp>
          <p:nvSpPr>
            <p:cNvPr id="1038" name="Text Box 14"/>
            <p:cNvSpPr txBox="1">
              <a:spLocks noChangeArrowheads="1"/>
            </p:cNvSpPr>
            <p:nvPr/>
          </p:nvSpPr>
          <p:spPr bwMode="auto">
            <a:xfrm>
              <a:off x="628" y="3819"/>
              <a:ext cx="1052" cy="231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800" dirty="0">
                  <a:solidFill>
                    <a:schemeClr val="bg1"/>
                  </a:solidFill>
                  <a:latin typeface="Arial" pitchFamily="34" charset="0"/>
                </a:rPr>
                <a:t>Grand Canyon</a:t>
              </a:r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207963" y="1989138"/>
            <a:ext cx="2870200" cy="2270125"/>
            <a:chOff x="131" y="1253"/>
            <a:chExt cx="1808" cy="1430"/>
          </a:xfrm>
        </p:grpSpPr>
        <p:pic>
          <p:nvPicPr>
            <p:cNvPr id="1035" name="Picture 15" descr="016"/>
            <p:cNvPicPr preferRelativeResize="0">
              <a:picLocks noChangeAspect="1" noChangeArrowheads="1"/>
            </p:cNvPicPr>
            <p:nvPr/>
          </p:nvPicPr>
          <p:blipFill>
            <a:blip r:embed="rId6" cstate="print"/>
            <a:srcRect l="34679" t="5891" r="-204" b="28592"/>
            <a:stretch>
              <a:fillRect/>
            </a:stretch>
          </p:blipFill>
          <p:spPr bwMode="auto">
            <a:xfrm>
              <a:off x="148" y="1253"/>
              <a:ext cx="1791" cy="1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6" name="Text Box 12"/>
            <p:cNvSpPr txBox="1">
              <a:spLocks noChangeArrowheads="1"/>
            </p:cNvSpPr>
            <p:nvPr/>
          </p:nvSpPr>
          <p:spPr bwMode="auto">
            <a:xfrm>
              <a:off x="131" y="2452"/>
              <a:ext cx="1204" cy="231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800" dirty="0">
                  <a:solidFill>
                    <a:schemeClr val="bg1"/>
                  </a:solidFill>
                  <a:latin typeface="Arial" pitchFamily="34" charset="0"/>
                </a:rPr>
                <a:t>Modern Deposits</a:t>
              </a:r>
            </a:p>
          </p:txBody>
        </p:sp>
      </p:grp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7615238" y="1843088"/>
            <a:ext cx="1293812" cy="4521200"/>
            <a:chOff x="4797" y="1161"/>
            <a:chExt cx="815" cy="2848"/>
          </a:xfrm>
        </p:grpSpPr>
        <p:graphicFrame>
          <p:nvGraphicFramePr>
            <p:cNvPr id="1026" name="Object 9"/>
            <p:cNvGraphicFramePr>
              <a:graphicFrameLocks noChangeAspect="1"/>
            </p:cNvGraphicFramePr>
            <p:nvPr/>
          </p:nvGraphicFramePr>
          <p:xfrm>
            <a:off x="4797" y="1161"/>
            <a:ext cx="815" cy="26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57" name="Slide" r:id="rId7" imgW="4533840" imgH="3390840" progId="PowerPoint.Slide.8">
                    <p:embed/>
                  </p:oleObj>
                </mc:Choice>
                <mc:Fallback>
                  <p:oleObj name="Slide" r:id="rId7" imgW="4533840" imgH="3390840" progId="PowerPoint.Slide.8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25592" t="30579" r="63034" b="16425"/>
                        <a:stretch>
                          <a:fillRect/>
                        </a:stretch>
                      </p:blipFill>
                      <p:spPr bwMode="auto">
                        <a:xfrm>
                          <a:off x="4797" y="1161"/>
                          <a:ext cx="815" cy="26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4" name="Text Box 16"/>
            <p:cNvSpPr txBox="1">
              <a:spLocks noChangeArrowheads="1"/>
            </p:cNvSpPr>
            <p:nvPr/>
          </p:nvSpPr>
          <p:spPr bwMode="auto">
            <a:xfrm>
              <a:off x="4830" y="3605"/>
              <a:ext cx="756" cy="404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800" dirty="0">
                  <a:solidFill>
                    <a:schemeClr val="bg1"/>
                  </a:solidFill>
                  <a:latin typeface="Arial" pitchFamily="34" charset="0"/>
                </a:rPr>
                <a:t>Measured</a:t>
              </a:r>
            </a:p>
            <a:p>
              <a:pPr algn="ctr"/>
              <a:r>
                <a:rPr lang="en-US" altLang="en-US" sz="1800" dirty="0">
                  <a:solidFill>
                    <a:schemeClr val="bg1"/>
                  </a:solidFill>
                  <a:latin typeface="Arial" pitchFamily="34" charset="0"/>
                </a:rPr>
                <a:t>  Sections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8" descr="slide-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000" y="1325563"/>
            <a:ext cx="8890000" cy="41259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6388" name="Rectangle 72"/>
          <p:cNvSpPr>
            <a:spLocks noChangeArrowheads="1"/>
          </p:cNvSpPr>
          <p:nvPr/>
        </p:nvSpPr>
        <p:spPr bwMode="auto">
          <a:xfrm rot="5400000">
            <a:off x="6062663" y="2747963"/>
            <a:ext cx="890587" cy="204787"/>
          </a:xfrm>
          <a:prstGeom prst="rect">
            <a:avLst/>
          </a:prstGeom>
          <a:solidFill>
            <a:srgbClr val="FFFFFF">
              <a:alpha val="3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1638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Stratigraphic Hierarchy</a:t>
            </a:r>
          </a:p>
        </p:txBody>
      </p:sp>
      <p:sp>
        <p:nvSpPr>
          <p:cNvPr id="16390" name="Text Box 35"/>
          <p:cNvSpPr txBox="1">
            <a:spLocks noChangeArrowheads="1"/>
          </p:cNvSpPr>
          <p:nvPr/>
        </p:nvSpPr>
        <p:spPr bwMode="auto">
          <a:xfrm>
            <a:off x="3530977" y="1049338"/>
            <a:ext cx="5384423" cy="215444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en-US" sz="1400" b="1" i="1" dirty="0">
                <a:latin typeface="Arial" pitchFamily="34" charset="0"/>
              </a:rPr>
              <a:t>Blackhawk and Castlegate Fms. (Campanian), Book Cliffs, Utah</a:t>
            </a:r>
          </a:p>
        </p:txBody>
      </p:sp>
      <p:sp>
        <p:nvSpPr>
          <p:cNvPr id="16391" name="Text Box 36"/>
          <p:cNvSpPr txBox="1">
            <a:spLocks noChangeArrowheads="1"/>
          </p:cNvSpPr>
          <p:nvPr/>
        </p:nvSpPr>
        <p:spPr bwMode="auto">
          <a:xfrm>
            <a:off x="211138" y="5873750"/>
            <a:ext cx="2731838" cy="412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  <a:tabLst>
                <a:tab pos="457200" algn="l"/>
                <a:tab pos="627063" algn="l"/>
              </a:tabLst>
            </a:pPr>
            <a:r>
              <a:rPr lang="en-US" altLang="en-US" sz="1400" b="1" dirty="0">
                <a:latin typeface="Arial" pitchFamily="34" charset="0"/>
              </a:rPr>
              <a:t>PS	=	Parasequence </a:t>
            </a:r>
          </a:p>
          <a:p>
            <a:pPr>
              <a:lnSpc>
                <a:spcPct val="70000"/>
              </a:lnSpc>
              <a:spcBef>
                <a:spcPct val="50000"/>
              </a:spcBef>
              <a:tabLst>
                <a:tab pos="457200" algn="l"/>
                <a:tab pos="627063" algn="l"/>
              </a:tabLst>
            </a:pPr>
            <a:r>
              <a:rPr lang="en-US" altLang="en-US" sz="1400" b="1" dirty="0">
                <a:latin typeface="Arial" pitchFamily="34" charset="0"/>
              </a:rPr>
              <a:t>PSB	=	Parasequence Boundary</a:t>
            </a:r>
          </a:p>
        </p:txBody>
      </p:sp>
      <p:sp>
        <p:nvSpPr>
          <p:cNvPr id="16392" name="Freeform 39"/>
          <p:cNvSpPr>
            <a:spLocks/>
          </p:cNvSpPr>
          <p:nvPr/>
        </p:nvSpPr>
        <p:spPr bwMode="auto">
          <a:xfrm>
            <a:off x="127000" y="1617663"/>
            <a:ext cx="8890000" cy="96837"/>
          </a:xfrm>
          <a:custGeom>
            <a:avLst/>
            <a:gdLst>
              <a:gd name="T0" fmla="*/ 0 w 5600"/>
              <a:gd name="T1" fmla="*/ 2147483647 h 61"/>
              <a:gd name="T2" fmla="*/ 2147483647 w 5600"/>
              <a:gd name="T3" fmla="*/ 2147483647 h 61"/>
              <a:gd name="T4" fmla="*/ 2147483647 w 5600"/>
              <a:gd name="T5" fmla="*/ 2147483647 h 61"/>
              <a:gd name="T6" fmla="*/ 2147483647 w 5600"/>
              <a:gd name="T7" fmla="*/ 2147483647 h 61"/>
              <a:gd name="T8" fmla="*/ 2147483647 w 5600"/>
              <a:gd name="T9" fmla="*/ 2147483647 h 61"/>
              <a:gd name="T10" fmla="*/ 2147483647 w 5600"/>
              <a:gd name="T11" fmla="*/ 2147483647 h 61"/>
              <a:gd name="T12" fmla="*/ 2147483647 w 5600"/>
              <a:gd name="T13" fmla="*/ 2147483647 h 61"/>
              <a:gd name="T14" fmla="*/ 2147483647 w 5600"/>
              <a:gd name="T15" fmla="*/ 2147483647 h 61"/>
              <a:gd name="T16" fmla="*/ 2147483647 w 5600"/>
              <a:gd name="T17" fmla="*/ 2147483647 h 61"/>
              <a:gd name="T18" fmla="*/ 2147483647 w 5600"/>
              <a:gd name="T19" fmla="*/ 2147483647 h 61"/>
              <a:gd name="T20" fmla="*/ 2147483647 w 5600"/>
              <a:gd name="T21" fmla="*/ 2147483647 h 6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600"/>
              <a:gd name="T34" fmla="*/ 0 h 61"/>
              <a:gd name="T35" fmla="*/ 5600 w 5600"/>
              <a:gd name="T36" fmla="*/ 61 h 6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600" h="61">
                <a:moveTo>
                  <a:pt x="0" y="21"/>
                </a:moveTo>
                <a:cubicBezTo>
                  <a:pt x="132" y="35"/>
                  <a:pt x="265" y="50"/>
                  <a:pt x="376" y="53"/>
                </a:cubicBezTo>
                <a:cubicBezTo>
                  <a:pt x="487" y="56"/>
                  <a:pt x="573" y="42"/>
                  <a:pt x="664" y="37"/>
                </a:cubicBezTo>
                <a:cubicBezTo>
                  <a:pt x="755" y="32"/>
                  <a:pt x="727" y="18"/>
                  <a:pt x="920" y="21"/>
                </a:cubicBezTo>
                <a:cubicBezTo>
                  <a:pt x="1113" y="24"/>
                  <a:pt x="1595" y="46"/>
                  <a:pt x="1824" y="53"/>
                </a:cubicBezTo>
                <a:cubicBezTo>
                  <a:pt x="2053" y="60"/>
                  <a:pt x="2103" y="61"/>
                  <a:pt x="2296" y="61"/>
                </a:cubicBezTo>
                <a:cubicBezTo>
                  <a:pt x="2489" y="61"/>
                  <a:pt x="2747" y="57"/>
                  <a:pt x="2984" y="53"/>
                </a:cubicBezTo>
                <a:cubicBezTo>
                  <a:pt x="3221" y="49"/>
                  <a:pt x="3508" y="40"/>
                  <a:pt x="3720" y="37"/>
                </a:cubicBezTo>
                <a:cubicBezTo>
                  <a:pt x="3932" y="34"/>
                  <a:pt x="4077" y="42"/>
                  <a:pt x="4256" y="37"/>
                </a:cubicBezTo>
                <a:cubicBezTo>
                  <a:pt x="4435" y="32"/>
                  <a:pt x="4568" y="10"/>
                  <a:pt x="4792" y="5"/>
                </a:cubicBezTo>
                <a:cubicBezTo>
                  <a:pt x="5016" y="0"/>
                  <a:pt x="5308" y="2"/>
                  <a:pt x="5600" y="5"/>
                </a:cubicBezTo>
              </a:path>
            </a:pathLst>
          </a:custGeom>
          <a:noFill/>
          <a:ln w="57150" cap="flat" cmpd="sng">
            <a:solidFill>
              <a:srgbClr val="FFFF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6393" name="Freeform 40"/>
          <p:cNvSpPr>
            <a:spLocks/>
          </p:cNvSpPr>
          <p:nvPr/>
        </p:nvSpPr>
        <p:spPr bwMode="auto">
          <a:xfrm>
            <a:off x="152400" y="2325688"/>
            <a:ext cx="8864600" cy="188912"/>
          </a:xfrm>
          <a:custGeom>
            <a:avLst/>
            <a:gdLst>
              <a:gd name="T0" fmla="*/ 0 w 5584"/>
              <a:gd name="T1" fmla="*/ 2147483647 h 119"/>
              <a:gd name="T2" fmla="*/ 2147483647 w 5584"/>
              <a:gd name="T3" fmla="*/ 2147483647 h 119"/>
              <a:gd name="T4" fmla="*/ 2147483647 w 5584"/>
              <a:gd name="T5" fmla="*/ 2147483647 h 119"/>
              <a:gd name="T6" fmla="*/ 2147483647 w 5584"/>
              <a:gd name="T7" fmla="*/ 2147483647 h 119"/>
              <a:gd name="T8" fmla="*/ 2147483647 w 5584"/>
              <a:gd name="T9" fmla="*/ 2147483647 h 119"/>
              <a:gd name="T10" fmla="*/ 2147483647 w 5584"/>
              <a:gd name="T11" fmla="*/ 2147483647 h 119"/>
              <a:gd name="T12" fmla="*/ 2147483647 w 5584"/>
              <a:gd name="T13" fmla="*/ 2147483647 h 119"/>
              <a:gd name="T14" fmla="*/ 2147483647 w 5584"/>
              <a:gd name="T15" fmla="*/ 2147483647 h 119"/>
              <a:gd name="T16" fmla="*/ 2147483647 w 5584"/>
              <a:gd name="T17" fmla="*/ 2147483647 h 119"/>
              <a:gd name="T18" fmla="*/ 2147483647 w 5584"/>
              <a:gd name="T19" fmla="*/ 2147483647 h 119"/>
              <a:gd name="T20" fmla="*/ 2147483647 w 5584"/>
              <a:gd name="T21" fmla="*/ 2147483647 h 119"/>
              <a:gd name="T22" fmla="*/ 2147483647 w 5584"/>
              <a:gd name="T23" fmla="*/ 2147483647 h 119"/>
              <a:gd name="T24" fmla="*/ 2147483647 w 5584"/>
              <a:gd name="T25" fmla="*/ 2147483647 h 119"/>
              <a:gd name="T26" fmla="*/ 2147483647 w 5584"/>
              <a:gd name="T27" fmla="*/ 2147483647 h 119"/>
              <a:gd name="T28" fmla="*/ 2147483647 w 5584"/>
              <a:gd name="T29" fmla="*/ 2147483647 h 119"/>
              <a:gd name="T30" fmla="*/ 2147483647 w 5584"/>
              <a:gd name="T31" fmla="*/ 2147483647 h 119"/>
              <a:gd name="T32" fmla="*/ 2147483647 w 5584"/>
              <a:gd name="T33" fmla="*/ 2147483647 h 119"/>
              <a:gd name="T34" fmla="*/ 2147483647 w 5584"/>
              <a:gd name="T35" fmla="*/ 2147483647 h 11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584"/>
              <a:gd name="T55" fmla="*/ 0 h 119"/>
              <a:gd name="T56" fmla="*/ 5584 w 5584"/>
              <a:gd name="T57" fmla="*/ 119 h 11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584" h="119">
                <a:moveTo>
                  <a:pt x="0" y="39"/>
                </a:moveTo>
                <a:cubicBezTo>
                  <a:pt x="207" y="41"/>
                  <a:pt x="381" y="42"/>
                  <a:pt x="544" y="47"/>
                </a:cubicBezTo>
                <a:cubicBezTo>
                  <a:pt x="707" y="52"/>
                  <a:pt x="852" y="76"/>
                  <a:pt x="976" y="71"/>
                </a:cubicBezTo>
                <a:cubicBezTo>
                  <a:pt x="1100" y="66"/>
                  <a:pt x="1183" y="24"/>
                  <a:pt x="1288" y="15"/>
                </a:cubicBezTo>
                <a:cubicBezTo>
                  <a:pt x="1393" y="6"/>
                  <a:pt x="1528" y="0"/>
                  <a:pt x="1608" y="15"/>
                </a:cubicBezTo>
                <a:cubicBezTo>
                  <a:pt x="1688" y="30"/>
                  <a:pt x="1708" y="98"/>
                  <a:pt x="1768" y="103"/>
                </a:cubicBezTo>
                <a:cubicBezTo>
                  <a:pt x="1828" y="108"/>
                  <a:pt x="1897" y="56"/>
                  <a:pt x="1968" y="47"/>
                </a:cubicBezTo>
                <a:cubicBezTo>
                  <a:pt x="2039" y="38"/>
                  <a:pt x="2129" y="44"/>
                  <a:pt x="2192" y="47"/>
                </a:cubicBezTo>
                <a:cubicBezTo>
                  <a:pt x="2255" y="50"/>
                  <a:pt x="2244" y="62"/>
                  <a:pt x="2344" y="63"/>
                </a:cubicBezTo>
                <a:cubicBezTo>
                  <a:pt x="2444" y="64"/>
                  <a:pt x="2669" y="56"/>
                  <a:pt x="2792" y="55"/>
                </a:cubicBezTo>
                <a:cubicBezTo>
                  <a:pt x="2915" y="54"/>
                  <a:pt x="2987" y="48"/>
                  <a:pt x="3080" y="55"/>
                </a:cubicBezTo>
                <a:cubicBezTo>
                  <a:pt x="3173" y="62"/>
                  <a:pt x="3236" y="92"/>
                  <a:pt x="3352" y="95"/>
                </a:cubicBezTo>
                <a:cubicBezTo>
                  <a:pt x="3468" y="98"/>
                  <a:pt x="3641" y="80"/>
                  <a:pt x="3776" y="71"/>
                </a:cubicBezTo>
                <a:cubicBezTo>
                  <a:pt x="3911" y="62"/>
                  <a:pt x="4055" y="47"/>
                  <a:pt x="4160" y="39"/>
                </a:cubicBezTo>
                <a:cubicBezTo>
                  <a:pt x="4265" y="31"/>
                  <a:pt x="4297" y="15"/>
                  <a:pt x="4408" y="23"/>
                </a:cubicBezTo>
                <a:cubicBezTo>
                  <a:pt x="4519" y="31"/>
                  <a:pt x="4672" y="71"/>
                  <a:pt x="4824" y="87"/>
                </a:cubicBezTo>
                <a:cubicBezTo>
                  <a:pt x="4976" y="103"/>
                  <a:pt x="5193" y="119"/>
                  <a:pt x="5320" y="119"/>
                </a:cubicBezTo>
                <a:cubicBezTo>
                  <a:pt x="5447" y="119"/>
                  <a:pt x="5515" y="103"/>
                  <a:pt x="5584" y="87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6394" name="Freeform 41"/>
          <p:cNvSpPr>
            <a:spLocks/>
          </p:cNvSpPr>
          <p:nvPr/>
        </p:nvSpPr>
        <p:spPr bwMode="auto">
          <a:xfrm>
            <a:off x="165100" y="2984500"/>
            <a:ext cx="8845550" cy="420688"/>
          </a:xfrm>
          <a:custGeom>
            <a:avLst/>
            <a:gdLst>
              <a:gd name="T0" fmla="*/ 0 w 5572"/>
              <a:gd name="T1" fmla="*/ 2147483647 h 265"/>
              <a:gd name="T2" fmla="*/ 2147483647 w 5572"/>
              <a:gd name="T3" fmla="*/ 2147483647 h 265"/>
              <a:gd name="T4" fmla="*/ 2147483647 w 5572"/>
              <a:gd name="T5" fmla="*/ 2147483647 h 265"/>
              <a:gd name="T6" fmla="*/ 2147483647 w 5572"/>
              <a:gd name="T7" fmla="*/ 2147483647 h 265"/>
              <a:gd name="T8" fmla="*/ 2147483647 w 5572"/>
              <a:gd name="T9" fmla="*/ 2147483647 h 265"/>
              <a:gd name="T10" fmla="*/ 2147483647 w 5572"/>
              <a:gd name="T11" fmla="*/ 2147483647 h 265"/>
              <a:gd name="T12" fmla="*/ 2147483647 w 5572"/>
              <a:gd name="T13" fmla="*/ 2147483647 h 265"/>
              <a:gd name="T14" fmla="*/ 2147483647 w 5572"/>
              <a:gd name="T15" fmla="*/ 2147483647 h 265"/>
              <a:gd name="T16" fmla="*/ 2147483647 w 5572"/>
              <a:gd name="T17" fmla="*/ 2147483647 h 265"/>
              <a:gd name="T18" fmla="*/ 2147483647 w 5572"/>
              <a:gd name="T19" fmla="*/ 2147483647 h 265"/>
              <a:gd name="T20" fmla="*/ 2147483647 w 5572"/>
              <a:gd name="T21" fmla="*/ 2147483647 h 265"/>
              <a:gd name="T22" fmla="*/ 2147483647 w 5572"/>
              <a:gd name="T23" fmla="*/ 2147483647 h 265"/>
              <a:gd name="T24" fmla="*/ 2147483647 w 5572"/>
              <a:gd name="T25" fmla="*/ 2147483647 h 265"/>
              <a:gd name="T26" fmla="*/ 2147483647 w 5572"/>
              <a:gd name="T27" fmla="*/ 2147483647 h 265"/>
              <a:gd name="T28" fmla="*/ 2147483647 w 5572"/>
              <a:gd name="T29" fmla="*/ 2147483647 h 265"/>
              <a:gd name="T30" fmla="*/ 2147483647 w 5572"/>
              <a:gd name="T31" fmla="*/ 2147483647 h 265"/>
              <a:gd name="T32" fmla="*/ 2147483647 w 5572"/>
              <a:gd name="T33" fmla="*/ 2147483647 h 265"/>
              <a:gd name="T34" fmla="*/ 2147483647 w 5572"/>
              <a:gd name="T35" fmla="*/ 2147483647 h 265"/>
              <a:gd name="T36" fmla="*/ 2147483647 w 5572"/>
              <a:gd name="T37" fmla="*/ 2147483647 h 265"/>
              <a:gd name="T38" fmla="*/ 2147483647 w 5572"/>
              <a:gd name="T39" fmla="*/ 2147483647 h 26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5572"/>
              <a:gd name="T61" fmla="*/ 0 h 265"/>
              <a:gd name="T62" fmla="*/ 5572 w 5572"/>
              <a:gd name="T63" fmla="*/ 265 h 26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5572" h="265">
                <a:moveTo>
                  <a:pt x="0" y="112"/>
                </a:moveTo>
                <a:cubicBezTo>
                  <a:pt x="25" y="104"/>
                  <a:pt x="51" y="96"/>
                  <a:pt x="160" y="112"/>
                </a:cubicBezTo>
                <a:cubicBezTo>
                  <a:pt x="269" y="128"/>
                  <a:pt x="536" y="195"/>
                  <a:pt x="656" y="208"/>
                </a:cubicBezTo>
                <a:cubicBezTo>
                  <a:pt x="776" y="221"/>
                  <a:pt x="831" y="201"/>
                  <a:pt x="880" y="192"/>
                </a:cubicBezTo>
                <a:cubicBezTo>
                  <a:pt x="929" y="183"/>
                  <a:pt x="865" y="141"/>
                  <a:pt x="952" y="152"/>
                </a:cubicBezTo>
                <a:cubicBezTo>
                  <a:pt x="1039" y="163"/>
                  <a:pt x="1265" y="247"/>
                  <a:pt x="1400" y="256"/>
                </a:cubicBezTo>
                <a:cubicBezTo>
                  <a:pt x="1535" y="265"/>
                  <a:pt x="1643" y="227"/>
                  <a:pt x="1760" y="208"/>
                </a:cubicBezTo>
                <a:cubicBezTo>
                  <a:pt x="1877" y="189"/>
                  <a:pt x="2001" y="153"/>
                  <a:pt x="2105" y="144"/>
                </a:cubicBezTo>
                <a:cubicBezTo>
                  <a:pt x="2209" y="135"/>
                  <a:pt x="2252" y="145"/>
                  <a:pt x="2384" y="152"/>
                </a:cubicBezTo>
                <a:cubicBezTo>
                  <a:pt x="2516" y="159"/>
                  <a:pt x="2752" y="204"/>
                  <a:pt x="2896" y="184"/>
                </a:cubicBezTo>
                <a:cubicBezTo>
                  <a:pt x="3040" y="164"/>
                  <a:pt x="3145" y="59"/>
                  <a:pt x="3248" y="32"/>
                </a:cubicBezTo>
                <a:cubicBezTo>
                  <a:pt x="3351" y="5"/>
                  <a:pt x="3416" y="0"/>
                  <a:pt x="3512" y="24"/>
                </a:cubicBezTo>
                <a:cubicBezTo>
                  <a:pt x="3608" y="48"/>
                  <a:pt x="3740" y="144"/>
                  <a:pt x="3824" y="176"/>
                </a:cubicBezTo>
                <a:cubicBezTo>
                  <a:pt x="3908" y="208"/>
                  <a:pt x="3966" y="210"/>
                  <a:pt x="4017" y="217"/>
                </a:cubicBezTo>
                <a:cubicBezTo>
                  <a:pt x="4068" y="224"/>
                  <a:pt x="4071" y="224"/>
                  <a:pt x="4129" y="217"/>
                </a:cubicBezTo>
                <a:cubicBezTo>
                  <a:pt x="4187" y="210"/>
                  <a:pt x="4240" y="175"/>
                  <a:pt x="4368" y="176"/>
                </a:cubicBezTo>
                <a:cubicBezTo>
                  <a:pt x="4496" y="177"/>
                  <a:pt x="4744" y="216"/>
                  <a:pt x="4896" y="224"/>
                </a:cubicBezTo>
                <a:cubicBezTo>
                  <a:pt x="5048" y="232"/>
                  <a:pt x="5191" y="232"/>
                  <a:pt x="5280" y="224"/>
                </a:cubicBezTo>
                <a:cubicBezTo>
                  <a:pt x="5369" y="216"/>
                  <a:pt x="5383" y="187"/>
                  <a:pt x="5432" y="176"/>
                </a:cubicBezTo>
                <a:cubicBezTo>
                  <a:pt x="5481" y="165"/>
                  <a:pt x="5543" y="161"/>
                  <a:pt x="5572" y="157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6395" name="Freeform 42"/>
          <p:cNvSpPr>
            <a:spLocks/>
          </p:cNvSpPr>
          <p:nvPr/>
        </p:nvSpPr>
        <p:spPr bwMode="auto">
          <a:xfrm>
            <a:off x="114300" y="2697163"/>
            <a:ext cx="8890000" cy="142875"/>
          </a:xfrm>
          <a:custGeom>
            <a:avLst/>
            <a:gdLst>
              <a:gd name="T0" fmla="*/ 0 w 5600"/>
              <a:gd name="T1" fmla="*/ 2147483647 h 90"/>
              <a:gd name="T2" fmla="*/ 2147483647 w 5600"/>
              <a:gd name="T3" fmla="*/ 2147483647 h 90"/>
              <a:gd name="T4" fmla="*/ 2147483647 w 5600"/>
              <a:gd name="T5" fmla="*/ 2147483647 h 90"/>
              <a:gd name="T6" fmla="*/ 2147483647 w 5600"/>
              <a:gd name="T7" fmla="*/ 2147483647 h 90"/>
              <a:gd name="T8" fmla="*/ 2147483647 w 5600"/>
              <a:gd name="T9" fmla="*/ 2147483647 h 90"/>
              <a:gd name="T10" fmla="*/ 2147483647 w 5600"/>
              <a:gd name="T11" fmla="*/ 2147483647 h 90"/>
              <a:gd name="T12" fmla="*/ 2147483647 w 5600"/>
              <a:gd name="T13" fmla="*/ 2147483647 h 90"/>
              <a:gd name="T14" fmla="*/ 2147483647 w 5600"/>
              <a:gd name="T15" fmla="*/ 2147483647 h 90"/>
              <a:gd name="T16" fmla="*/ 2147483647 w 5600"/>
              <a:gd name="T17" fmla="*/ 2147483647 h 90"/>
              <a:gd name="T18" fmla="*/ 2147483647 w 5600"/>
              <a:gd name="T19" fmla="*/ 2147483647 h 90"/>
              <a:gd name="T20" fmla="*/ 2147483647 w 5600"/>
              <a:gd name="T21" fmla="*/ 2147483647 h 90"/>
              <a:gd name="T22" fmla="*/ 2147483647 w 5600"/>
              <a:gd name="T23" fmla="*/ 2147483647 h 90"/>
              <a:gd name="T24" fmla="*/ 2147483647 w 5600"/>
              <a:gd name="T25" fmla="*/ 2147483647 h 90"/>
              <a:gd name="T26" fmla="*/ 2147483647 w 5600"/>
              <a:gd name="T27" fmla="*/ 2147483647 h 90"/>
              <a:gd name="T28" fmla="*/ 2147483647 w 5600"/>
              <a:gd name="T29" fmla="*/ 2147483647 h 90"/>
              <a:gd name="T30" fmla="*/ 2147483647 w 5600"/>
              <a:gd name="T31" fmla="*/ 2147483647 h 90"/>
              <a:gd name="T32" fmla="*/ 2147483647 w 5600"/>
              <a:gd name="T33" fmla="*/ 2147483647 h 9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600"/>
              <a:gd name="T52" fmla="*/ 0 h 90"/>
              <a:gd name="T53" fmla="*/ 5600 w 5600"/>
              <a:gd name="T54" fmla="*/ 90 h 9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600" h="90">
                <a:moveTo>
                  <a:pt x="0" y="37"/>
                </a:moveTo>
                <a:cubicBezTo>
                  <a:pt x="274" y="39"/>
                  <a:pt x="548" y="41"/>
                  <a:pt x="760" y="45"/>
                </a:cubicBezTo>
                <a:cubicBezTo>
                  <a:pt x="972" y="49"/>
                  <a:pt x="1151" y="56"/>
                  <a:pt x="1272" y="61"/>
                </a:cubicBezTo>
                <a:cubicBezTo>
                  <a:pt x="1393" y="66"/>
                  <a:pt x="1403" y="78"/>
                  <a:pt x="1488" y="77"/>
                </a:cubicBezTo>
                <a:cubicBezTo>
                  <a:pt x="1573" y="76"/>
                  <a:pt x="1665" y="65"/>
                  <a:pt x="1784" y="53"/>
                </a:cubicBezTo>
                <a:cubicBezTo>
                  <a:pt x="1903" y="41"/>
                  <a:pt x="2072" y="10"/>
                  <a:pt x="2200" y="5"/>
                </a:cubicBezTo>
                <a:cubicBezTo>
                  <a:pt x="2328" y="0"/>
                  <a:pt x="2404" y="16"/>
                  <a:pt x="2552" y="21"/>
                </a:cubicBezTo>
                <a:cubicBezTo>
                  <a:pt x="2700" y="26"/>
                  <a:pt x="2891" y="34"/>
                  <a:pt x="3088" y="37"/>
                </a:cubicBezTo>
                <a:cubicBezTo>
                  <a:pt x="3285" y="40"/>
                  <a:pt x="3575" y="36"/>
                  <a:pt x="3736" y="37"/>
                </a:cubicBezTo>
                <a:cubicBezTo>
                  <a:pt x="3897" y="38"/>
                  <a:pt x="3951" y="50"/>
                  <a:pt x="4056" y="45"/>
                </a:cubicBezTo>
                <a:cubicBezTo>
                  <a:pt x="4161" y="40"/>
                  <a:pt x="4289" y="8"/>
                  <a:pt x="4368" y="5"/>
                </a:cubicBezTo>
                <a:cubicBezTo>
                  <a:pt x="4447" y="2"/>
                  <a:pt x="4452" y="22"/>
                  <a:pt x="4528" y="29"/>
                </a:cubicBezTo>
                <a:cubicBezTo>
                  <a:pt x="4604" y="36"/>
                  <a:pt x="4727" y="36"/>
                  <a:pt x="4824" y="45"/>
                </a:cubicBezTo>
                <a:cubicBezTo>
                  <a:pt x="4921" y="54"/>
                  <a:pt x="5032" y="80"/>
                  <a:pt x="5112" y="85"/>
                </a:cubicBezTo>
                <a:cubicBezTo>
                  <a:pt x="5192" y="90"/>
                  <a:pt x="5244" y="80"/>
                  <a:pt x="5304" y="77"/>
                </a:cubicBezTo>
                <a:cubicBezTo>
                  <a:pt x="5364" y="74"/>
                  <a:pt x="5423" y="68"/>
                  <a:pt x="5472" y="69"/>
                </a:cubicBezTo>
                <a:cubicBezTo>
                  <a:pt x="5521" y="70"/>
                  <a:pt x="5560" y="77"/>
                  <a:pt x="5600" y="85"/>
                </a:cubicBezTo>
              </a:path>
            </a:pathLst>
          </a:custGeom>
          <a:noFill/>
          <a:ln w="57150" cap="flat" cmpd="sng">
            <a:solidFill>
              <a:srgbClr val="FFFF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6396" name="Freeform 43"/>
          <p:cNvSpPr>
            <a:spLocks/>
          </p:cNvSpPr>
          <p:nvPr/>
        </p:nvSpPr>
        <p:spPr bwMode="auto">
          <a:xfrm>
            <a:off x="127000" y="4606925"/>
            <a:ext cx="8928100" cy="184150"/>
          </a:xfrm>
          <a:custGeom>
            <a:avLst/>
            <a:gdLst>
              <a:gd name="T0" fmla="*/ 0 w 5624"/>
              <a:gd name="T1" fmla="*/ 2147483647 h 116"/>
              <a:gd name="T2" fmla="*/ 2147483647 w 5624"/>
              <a:gd name="T3" fmla="*/ 2147483647 h 116"/>
              <a:gd name="T4" fmla="*/ 2147483647 w 5624"/>
              <a:gd name="T5" fmla="*/ 2147483647 h 116"/>
              <a:gd name="T6" fmla="*/ 2147483647 w 5624"/>
              <a:gd name="T7" fmla="*/ 2147483647 h 116"/>
              <a:gd name="T8" fmla="*/ 2147483647 w 5624"/>
              <a:gd name="T9" fmla="*/ 2147483647 h 116"/>
              <a:gd name="T10" fmla="*/ 2147483647 w 5624"/>
              <a:gd name="T11" fmla="*/ 2147483647 h 116"/>
              <a:gd name="T12" fmla="*/ 2147483647 w 5624"/>
              <a:gd name="T13" fmla="*/ 2147483647 h 116"/>
              <a:gd name="T14" fmla="*/ 2147483647 w 5624"/>
              <a:gd name="T15" fmla="*/ 2147483647 h 116"/>
              <a:gd name="T16" fmla="*/ 2147483647 w 5624"/>
              <a:gd name="T17" fmla="*/ 2147483647 h 11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624"/>
              <a:gd name="T28" fmla="*/ 0 h 116"/>
              <a:gd name="T29" fmla="*/ 5624 w 5624"/>
              <a:gd name="T30" fmla="*/ 116 h 11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624" h="116">
                <a:moveTo>
                  <a:pt x="0" y="33"/>
                </a:moveTo>
                <a:cubicBezTo>
                  <a:pt x="304" y="39"/>
                  <a:pt x="608" y="46"/>
                  <a:pt x="952" y="49"/>
                </a:cubicBezTo>
                <a:cubicBezTo>
                  <a:pt x="1296" y="52"/>
                  <a:pt x="1791" y="57"/>
                  <a:pt x="2064" y="49"/>
                </a:cubicBezTo>
                <a:cubicBezTo>
                  <a:pt x="2337" y="41"/>
                  <a:pt x="2417" y="2"/>
                  <a:pt x="2592" y="1"/>
                </a:cubicBezTo>
                <a:cubicBezTo>
                  <a:pt x="2767" y="0"/>
                  <a:pt x="2851" y="29"/>
                  <a:pt x="3112" y="41"/>
                </a:cubicBezTo>
                <a:cubicBezTo>
                  <a:pt x="3373" y="53"/>
                  <a:pt x="3875" y="64"/>
                  <a:pt x="4160" y="73"/>
                </a:cubicBezTo>
                <a:cubicBezTo>
                  <a:pt x="4445" y="82"/>
                  <a:pt x="4621" y="90"/>
                  <a:pt x="4824" y="97"/>
                </a:cubicBezTo>
                <a:cubicBezTo>
                  <a:pt x="5027" y="104"/>
                  <a:pt x="5243" y="110"/>
                  <a:pt x="5376" y="113"/>
                </a:cubicBezTo>
                <a:cubicBezTo>
                  <a:pt x="5509" y="116"/>
                  <a:pt x="5566" y="114"/>
                  <a:pt x="5624" y="113"/>
                </a:cubicBezTo>
              </a:path>
            </a:pathLst>
          </a:custGeom>
          <a:noFill/>
          <a:ln w="38100" cap="flat" cmpd="sng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6878" name="Line 44"/>
          <p:cNvSpPr>
            <a:spLocks noChangeShapeType="1"/>
          </p:cNvSpPr>
          <p:nvPr/>
        </p:nvSpPr>
        <p:spPr bwMode="auto">
          <a:xfrm flipH="1" flipV="1">
            <a:off x="2303463" y="2303463"/>
            <a:ext cx="11112" cy="48895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 type="stealth" w="med" len="lg"/>
            <a:tailEnd type="stealth" w="med" len="lg"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6879" name="Line 45"/>
          <p:cNvSpPr>
            <a:spLocks noChangeShapeType="1"/>
          </p:cNvSpPr>
          <p:nvPr/>
        </p:nvSpPr>
        <p:spPr bwMode="auto">
          <a:xfrm flipV="1">
            <a:off x="2400300" y="2832100"/>
            <a:ext cx="0" cy="511175"/>
          </a:xfrm>
          <a:prstGeom prst="line">
            <a:avLst/>
          </a:prstGeom>
          <a:noFill/>
          <a:ln w="38100">
            <a:solidFill>
              <a:srgbClr val="EAD4BE"/>
            </a:solidFill>
            <a:round/>
            <a:headEnd type="stealth" w="med" len="lg"/>
            <a:tailEnd type="stealth" w="med" len="lg"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6880" name="Line 46"/>
          <p:cNvSpPr>
            <a:spLocks noChangeShapeType="1"/>
          </p:cNvSpPr>
          <p:nvPr/>
        </p:nvSpPr>
        <p:spPr bwMode="auto">
          <a:xfrm flipV="1">
            <a:off x="1524000" y="3346450"/>
            <a:ext cx="0" cy="177800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 type="stealth" w="med" len="lg"/>
            <a:tailEnd type="stealth" w="med" len="lg"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6881" name="Text Box 47"/>
          <p:cNvSpPr txBox="1">
            <a:spLocks noChangeArrowheads="1"/>
          </p:cNvSpPr>
          <p:nvPr/>
        </p:nvSpPr>
        <p:spPr bwMode="auto">
          <a:xfrm>
            <a:off x="1465263" y="2908300"/>
            <a:ext cx="723900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 algn="ctr">
              <a:defRPr/>
            </a:pPr>
            <a:r>
              <a:rPr lang="en-US" altLang="en-US" sz="1800" b="1" dirty="0">
                <a:solidFill>
                  <a:srgbClr val="EAD4BE"/>
                </a:solidFill>
                <a:latin typeface="Arial" charset="0"/>
              </a:rPr>
              <a:t>Fluvial</a:t>
            </a:r>
            <a:endParaRPr lang="en-US" altLang="en-US" sz="2000" b="1" dirty="0">
              <a:solidFill>
                <a:srgbClr val="EAD4BE"/>
              </a:solidFill>
              <a:latin typeface="Arial" charset="0"/>
            </a:endParaRPr>
          </a:p>
        </p:txBody>
      </p:sp>
      <p:sp>
        <p:nvSpPr>
          <p:cNvPr id="16401" name="AutoShape 50"/>
          <p:cNvSpPr>
            <a:spLocks noChangeArrowheads="1"/>
          </p:cNvSpPr>
          <p:nvPr/>
        </p:nvSpPr>
        <p:spPr bwMode="auto">
          <a:xfrm rot="10800000">
            <a:off x="7934325" y="3365500"/>
            <a:ext cx="276225" cy="1341438"/>
          </a:xfrm>
          <a:prstGeom prst="triangle">
            <a:avLst>
              <a:gd name="adj" fmla="val 50000"/>
            </a:avLst>
          </a:prstGeom>
          <a:solidFill>
            <a:schemeClr val="bg1">
              <a:alpha val="50195"/>
            </a:schemeClr>
          </a:solidFill>
          <a:ln w="15875">
            <a:solidFill>
              <a:schemeClr val="bg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en-US" altLang="en-US" sz="1800" dirty="0">
              <a:solidFill>
                <a:srgbClr val="3399FF"/>
              </a:solidFill>
              <a:latin typeface="Arial" pitchFamily="34" charset="0"/>
            </a:endParaRPr>
          </a:p>
        </p:txBody>
      </p:sp>
      <p:sp>
        <p:nvSpPr>
          <p:cNvPr id="16402" name="AutoShape 51"/>
          <p:cNvSpPr>
            <a:spLocks noChangeArrowheads="1"/>
          </p:cNvSpPr>
          <p:nvPr/>
        </p:nvSpPr>
        <p:spPr bwMode="auto">
          <a:xfrm rot="10800000">
            <a:off x="7934325" y="4829175"/>
            <a:ext cx="276225" cy="576263"/>
          </a:xfrm>
          <a:prstGeom prst="triangle">
            <a:avLst>
              <a:gd name="adj" fmla="val 50000"/>
            </a:avLst>
          </a:prstGeom>
          <a:solidFill>
            <a:schemeClr val="bg1">
              <a:alpha val="50195"/>
            </a:schemeClr>
          </a:solidFill>
          <a:ln w="15875">
            <a:solidFill>
              <a:schemeClr val="bg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en-US" altLang="en-US" sz="1800" dirty="0">
              <a:solidFill>
                <a:srgbClr val="3399FF"/>
              </a:solidFill>
              <a:latin typeface="Arial" pitchFamily="34" charset="0"/>
            </a:endParaRPr>
          </a:p>
        </p:txBody>
      </p:sp>
      <p:sp>
        <p:nvSpPr>
          <p:cNvPr id="16403" name="AutoShape 52"/>
          <p:cNvSpPr>
            <a:spLocks noChangeArrowheads="1"/>
          </p:cNvSpPr>
          <p:nvPr/>
        </p:nvSpPr>
        <p:spPr bwMode="auto">
          <a:xfrm rot="10800000">
            <a:off x="7772400" y="2486025"/>
            <a:ext cx="209550" cy="257175"/>
          </a:xfrm>
          <a:prstGeom prst="triangle">
            <a:avLst>
              <a:gd name="adj" fmla="val 50000"/>
            </a:avLst>
          </a:prstGeom>
          <a:solidFill>
            <a:schemeClr val="bg1">
              <a:alpha val="50195"/>
            </a:schemeClr>
          </a:solidFill>
          <a:ln w="15875">
            <a:solidFill>
              <a:schemeClr val="bg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en-US" altLang="en-US" sz="1800" dirty="0">
              <a:solidFill>
                <a:srgbClr val="3399FF"/>
              </a:solidFill>
              <a:latin typeface="Arial" pitchFamily="34" charset="0"/>
            </a:endParaRPr>
          </a:p>
        </p:txBody>
      </p:sp>
      <p:sp>
        <p:nvSpPr>
          <p:cNvPr id="36885" name="Text Box 53"/>
          <p:cNvSpPr txBox="1">
            <a:spLocks noChangeArrowheads="1"/>
          </p:cNvSpPr>
          <p:nvPr/>
        </p:nvSpPr>
        <p:spPr bwMode="auto">
          <a:xfrm>
            <a:off x="7451725" y="2503488"/>
            <a:ext cx="269875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altLang="en-US" sz="1600" b="1" dirty="0">
                <a:solidFill>
                  <a:schemeClr val="bg1"/>
                </a:solidFill>
                <a:latin typeface="Arial" charset="0"/>
              </a:rPr>
              <a:t>PS</a:t>
            </a:r>
          </a:p>
        </p:txBody>
      </p:sp>
      <p:sp>
        <p:nvSpPr>
          <p:cNvPr id="36886" name="Text Box 54"/>
          <p:cNvSpPr txBox="1">
            <a:spLocks noChangeArrowheads="1"/>
          </p:cNvSpPr>
          <p:nvPr/>
        </p:nvSpPr>
        <p:spPr bwMode="auto">
          <a:xfrm>
            <a:off x="7642225" y="3865563"/>
            <a:ext cx="269875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altLang="en-US" sz="1600" b="1" dirty="0">
                <a:solidFill>
                  <a:schemeClr val="bg1"/>
                </a:solidFill>
                <a:latin typeface="Arial" charset="0"/>
              </a:rPr>
              <a:t>PS</a:t>
            </a:r>
          </a:p>
        </p:txBody>
      </p:sp>
      <p:sp>
        <p:nvSpPr>
          <p:cNvPr id="36887" name="Text Box 55"/>
          <p:cNvSpPr txBox="1">
            <a:spLocks noChangeArrowheads="1"/>
          </p:cNvSpPr>
          <p:nvPr/>
        </p:nvSpPr>
        <p:spPr bwMode="auto">
          <a:xfrm>
            <a:off x="7613650" y="4922838"/>
            <a:ext cx="269875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altLang="en-US" sz="1600" b="1" dirty="0">
                <a:solidFill>
                  <a:schemeClr val="bg1"/>
                </a:solidFill>
                <a:latin typeface="Arial" charset="0"/>
              </a:rPr>
              <a:t>PS</a:t>
            </a:r>
          </a:p>
        </p:txBody>
      </p:sp>
      <p:sp>
        <p:nvSpPr>
          <p:cNvPr id="36888" name="Text Box 56"/>
          <p:cNvSpPr txBox="1">
            <a:spLocks noChangeArrowheads="1"/>
          </p:cNvSpPr>
          <p:nvPr/>
        </p:nvSpPr>
        <p:spPr bwMode="auto">
          <a:xfrm>
            <a:off x="8499475" y="4511675"/>
            <a:ext cx="415925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altLang="en-US" sz="1600" b="1" dirty="0">
                <a:solidFill>
                  <a:schemeClr val="bg1"/>
                </a:solidFill>
                <a:latin typeface="Arial" charset="0"/>
              </a:rPr>
              <a:t>PSB</a:t>
            </a:r>
          </a:p>
        </p:txBody>
      </p:sp>
      <p:sp>
        <p:nvSpPr>
          <p:cNvPr id="36889" name="Text Box 57"/>
          <p:cNvSpPr txBox="1">
            <a:spLocks noChangeArrowheads="1"/>
          </p:cNvSpPr>
          <p:nvPr/>
        </p:nvSpPr>
        <p:spPr bwMode="auto">
          <a:xfrm>
            <a:off x="8642350" y="2997200"/>
            <a:ext cx="280988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altLang="en-US" sz="1600" b="1" dirty="0">
                <a:solidFill>
                  <a:srgbClr val="FF0000"/>
                </a:solidFill>
                <a:latin typeface="Arial" charset="0"/>
              </a:rPr>
              <a:t>SB</a:t>
            </a:r>
          </a:p>
        </p:txBody>
      </p:sp>
      <p:sp>
        <p:nvSpPr>
          <p:cNvPr id="36890" name="Text Box 58"/>
          <p:cNvSpPr txBox="1">
            <a:spLocks noChangeArrowheads="1"/>
          </p:cNvSpPr>
          <p:nvPr/>
        </p:nvSpPr>
        <p:spPr bwMode="auto">
          <a:xfrm>
            <a:off x="8426450" y="2551113"/>
            <a:ext cx="550863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altLang="en-US" sz="1600" b="1" dirty="0">
                <a:solidFill>
                  <a:srgbClr val="FFFF00"/>
                </a:solidFill>
                <a:latin typeface="Arial" charset="0"/>
              </a:rPr>
              <a:t>PSSB</a:t>
            </a:r>
          </a:p>
        </p:txBody>
      </p:sp>
      <p:sp>
        <p:nvSpPr>
          <p:cNvPr id="36891" name="Text Box 59"/>
          <p:cNvSpPr txBox="1">
            <a:spLocks noChangeArrowheads="1"/>
          </p:cNvSpPr>
          <p:nvPr/>
        </p:nvSpPr>
        <p:spPr bwMode="auto">
          <a:xfrm>
            <a:off x="8651875" y="2252663"/>
            <a:ext cx="280988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altLang="en-US" sz="1600" b="1" dirty="0">
                <a:solidFill>
                  <a:srgbClr val="FF0000"/>
                </a:solidFill>
                <a:latin typeface="Arial" charset="0"/>
              </a:rPr>
              <a:t>SB</a:t>
            </a:r>
          </a:p>
        </p:txBody>
      </p:sp>
      <p:sp>
        <p:nvSpPr>
          <p:cNvPr id="36892" name="Text Box 60"/>
          <p:cNvSpPr txBox="1">
            <a:spLocks noChangeArrowheads="1"/>
          </p:cNvSpPr>
          <p:nvPr/>
        </p:nvSpPr>
        <p:spPr bwMode="auto">
          <a:xfrm>
            <a:off x="8416925" y="1365250"/>
            <a:ext cx="550863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altLang="en-US" sz="1600" b="1" dirty="0">
                <a:solidFill>
                  <a:srgbClr val="FFFF00"/>
                </a:solidFill>
                <a:latin typeface="Arial" charset="0"/>
              </a:rPr>
              <a:t>PSSB</a:t>
            </a:r>
          </a:p>
        </p:txBody>
      </p:sp>
      <p:sp>
        <p:nvSpPr>
          <p:cNvPr id="36893" name="Text Box 61"/>
          <p:cNvSpPr txBox="1">
            <a:spLocks noChangeArrowheads="1"/>
          </p:cNvSpPr>
          <p:nvPr/>
        </p:nvSpPr>
        <p:spPr bwMode="auto">
          <a:xfrm>
            <a:off x="463550" y="3838575"/>
            <a:ext cx="939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 algn="ctr">
              <a:defRPr/>
            </a:pPr>
            <a:r>
              <a:rPr lang="en-US" altLang="en-US" sz="1800" b="1" dirty="0">
                <a:solidFill>
                  <a:srgbClr val="66FFFF"/>
                </a:solidFill>
                <a:latin typeface="Arial" charset="0"/>
              </a:rPr>
              <a:t>Marginal</a:t>
            </a:r>
          </a:p>
          <a:p>
            <a:pPr algn="ctr">
              <a:defRPr/>
            </a:pPr>
            <a:r>
              <a:rPr lang="en-US" altLang="en-US" sz="1800" b="1" dirty="0">
                <a:solidFill>
                  <a:srgbClr val="66FFFF"/>
                </a:solidFill>
                <a:latin typeface="Arial" charset="0"/>
              </a:rPr>
              <a:t>Marine</a:t>
            </a:r>
            <a:endParaRPr lang="en-US" altLang="en-US" sz="2000" b="1" dirty="0">
              <a:solidFill>
                <a:srgbClr val="66FFFF"/>
              </a:solidFill>
              <a:latin typeface="Arial" charset="0"/>
            </a:endParaRPr>
          </a:p>
        </p:txBody>
      </p:sp>
      <p:sp>
        <p:nvSpPr>
          <p:cNvPr id="36894" name="Text Box 62"/>
          <p:cNvSpPr txBox="1">
            <a:spLocks noChangeArrowheads="1"/>
          </p:cNvSpPr>
          <p:nvPr/>
        </p:nvSpPr>
        <p:spPr bwMode="auto">
          <a:xfrm>
            <a:off x="550863" y="2452688"/>
            <a:ext cx="1549400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 algn="ctr">
              <a:defRPr/>
            </a:pPr>
            <a:r>
              <a:rPr lang="en-US" altLang="en-US" sz="1600" b="1" dirty="0">
                <a:solidFill>
                  <a:srgbClr val="66FFFF"/>
                </a:solidFill>
                <a:latin typeface="Arial" charset="0"/>
              </a:rPr>
              <a:t>Marginal Marine</a:t>
            </a:r>
          </a:p>
        </p:txBody>
      </p:sp>
      <p:sp>
        <p:nvSpPr>
          <p:cNvPr id="36895" name="Line 63"/>
          <p:cNvSpPr>
            <a:spLocks noChangeShapeType="1"/>
          </p:cNvSpPr>
          <p:nvPr/>
        </p:nvSpPr>
        <p:spPr bwMode="auto">
          <a:xfrm flipH="1" flipV="1">
            <a:off x="1716088" y="1706563"/>
            <a:ext cx="0" cy="658812"/>
          </a:xfrm>
          <a:prstGeom prst="line">
            <a:avLst/>
          </a:prstGeom>
          <a:noFill/>
          <a:ln w="38100">
            <a:solidFill>
              <a:srgbClr val="EAD4BE"/>
            </a:solidFill>
            <a:round/>
            <a:headEnd type="stealth" w="med" len="lg"/>
            <a:tailEnd type="stealth" w="med" len="lg"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6896" name="Text Box 64"/>
          <p:cNvSpPr txBox="1">
            <a:spLocks noChangeArrowheads="1"/>
          </p:cNvSpPr>
          <p:nvPr/>
        </p:nvSpPr>
        <p:spPr bwMode="auto">
          <a:xfrm>
            <a:off x="803275" y="1879600"/>
            <a:ext cx="723900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 algn="ctr">
              <a:defRPr/>
            </a:pPr>
            <a:r>
              <a:rPr lang="en-US" altLang="en-US" sz="1800" b="1" dirty="0">
                <a:solidFill>
                  <a:srgbClr val="EAD4BE"/>
                </a:solidFill>
                <a:latin typeface="Arial" charset="0"/>
              </a:rPr>
              <a:t>Fluvial</a:t>
            </a:r>
            <a:endParaRPr lang="en-US" altLang="en-US" sz="2000" b="1" dirty="0">
              <a:solidFill>
                <a:srgbClr val="EAD4BE"/>
              </a:solidFill>
              <a:latin typeface="Arial" charset="0"/>
            </a:endParaRPr>
          </a:p>
        </p:txBody>
      </p:sp>
      <p:sp>
        <p:nvSpPr>
          <p:cNvPr id="16416" name="AutoShape 66"/>
          <p:cNvSpPr>
            <a:spLocks noChangeArrowheads="1"/>
          </p:cNvSpPr>
          <p:nvPr/>
        </p:nvSpPr>
        <p:spPr bwMode="auto">
          <a:xfrm rot="10800000">
            <a:off x="7853363" y="2849563"/>
            <a:ext cx="209550" cy="409575"/>
          </a:xfrm>
          <a:prstGeom prst="triangle">
            <a:avLst>
              <a:gd name="adj" fmla="val 50000"/>
            </a:avLst>
          </a:prstGeom>
          <a:solidFill>
            <a:schemeClr val="bg1">
              <a:alpha val="50195"/>
            </a:schemeClr>
          </a:solidFill>
          <a:ln w="15875">
            <a:solidFill>
              <a:schemeClr val="bg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en-US" altLang="en-US" sz="1800" dirty="0">
              <a:solidFill>
                <a:srgbClr val="3399FF"/>
              </a:solidFill>
              <a:latin typeface="Arial" pitchFamily="34" charset="0"/>
            </a:endParaRPr>
          </a:p>
        </p:txBody>
      </p:sp>
      <p:sp>
        <p:nvSpPr>
          <p:cNvPr id="16417" name="AutoShape 67"/>
          <p:cNvSpPr>
            <a:spLocks noChangeArrowheads="1"/>
          </p:cNvSpPr>
          <p:nvPr/>
        </p:nvSpPr>
        <p:spPr bwMode="auto">
          <a:xfrm rot="10800000">
            <a:off x="7572375" y="1704975"/>
            <a:ext cx="209550" cy="628650"/>
          </a:xfrm>
          <a:prstGeom prst="triangle">
            <a:avLst>
              <a:gd name="adj" fmla="val 50000"/>
            </a:avLst>
          </a:prstGeom>
          <a:solidFill>
            <a:schemeClr val="bg1">
              <a:alpha val="50195"/>
            </a:schemeClr>
          </a:solidFill>
          <a:ln w="15875">
            <a:solidFill>
              <a:schemeClr val="bg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en-US" altLang="en-US" sz="1800" dirty="0">
              <a:solidFill>
                <a:srgbClr val="3399FF"/>
              </a:solidFill>
              <a:latin typeface="Arial" pitchFamily="34" charset="0"/>
            </a:endParaRPr>
          </a:p>
        </p:txBody>
      </p:sp>
      <p:sp>
        <p:nvSpPr>
          <p:cNvPr id="16418" name="Rectangle 71"/>
          <p:cNvSpPr>
            <a:spLocks noChangeArrowheads="1"/>
          </p:cNvSpPr>
          <p:nvPr/>
        </p:nvSpPr>
        <p:spPr bwMode="auto">
          <a:xfrm>
            <a:off x="5133975" y="2643188"/>
            <a:ext cx="1247775" cy="295275"/>
          </a:xfrm>
          <a:prstGeom prst="rect">
            <a:avLst/>
          </a:prstGeom>
          <a:solidFill>
            <a:srgbClr val="FFFFFF">
              <a:alpha val="3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184369" name="Text Box 49"/>
          <p:cNvSpPr txBox="1">
            <a:spLocks noChangeArrowheads="1"/>
          </p:cNvSpPr>
          <p:nvPr/>
        </p:nvSpPr>
        <p:spPr bwMode="auto">
          <a:xfrm>
            <a:off x="5167313" y="2617788"/>
            <a:ext cx="1201737" cy="3048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/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Sequence</a:t>
            </a:r>
          </a:p>
        </p:txBody>
      </p:sp>
      <p:sp>
        <p:nvSpPr>
          <p:cNvPr id="36901" name="Line 48"/>
          <p:cNvSpPr>
            <a:spLocks noChangeShapeType="1"/>
          </p:cNvSpPr>
          <p:nvPr/>
        </p:nvSpPr>
        <p:spPr bwMode="auto">
          <a:xfrm flipV="1">
            <a:off x="6505575" y="2409825"/>
            <a:ext cx="0" cy="8556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6422" name="Text Box 65"/>
          <p:cNvSpPr txBox="1">
            <a:spLocks noChangeArrowheads="1"/>
          </p:cNvSpPr>
          <p:nvPr/>
        </p:nvSpPr>
        <p:spPr bwMode="auto">
          <a:xfrm>
            <a:off x="5368925" y="5873750"/>
            <a:ext cx="3214341" cy="412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  <a:tabLst>
                <a:tab pos="457200" algn="l"/>
                <a:tab pos="627063" algn="l"/>
              </a:tabLst>
            </a:pPr>
            <a:r>
              <a:rPr lang="en-US" altLang="en-US" sz="1400" b="1" dirty="0">
                <a:latin typeface="Arial" pitchFamily="34" charset="0"/>
              </a:rPr>
              <a:t>PSSB	= Parasequence Set Boundary</a:t>
            </a:r>
          </a:p>
          <a:p>
            <a:pPr>
              <a:lnSpc>
                <a:spcPct val="70000"/>
              </a:lnSpc>
              <a:spcBef>
                <a:spcPct val="50000"/>
              </a:spcBef>
              <a:tabLst>
                <a:tab pos="457200" algn="l"/>
                <a:tab pos="627063" algn="l"/>
              </a:tabLst>
            </a:pPr>
            <a:r>
              <a:rPr lang="en-US" altLang="en-US" sz="1400" b="1" dirty="0">
                <a:solidFill>
                  <a:srgbClr val="FF0000"/>
                </a:solidFill>
                <a:latin typeface="Arial" pitchFamily="34" charset="0"/>
              </a:rPr>
              <a:t>SB</a:t>
            </a:r>
            <a:r>
              <a:rPr lang="en-US" altLang="en-US" sz="1400" b="1" dirty="0">
                <a:latin typeface="Arial" pitchFamily="34" charset="0"/>
              </a:rPr>
              <a:t>	=	Sequence Boundary</a:t>
            </a:r>
          </a:p>
        </p:txBody>
      </p:sp>
      <p:sp>
        <p:nvSpPr>
          <p:cNvPr id="16423" name="AutoShape 74"/>
          <p:cNvSpPr>
            <a:spLocks noChangeArrowheads="1"/>
          </p:cNvSpPr>
          <p:nvPr/>
        </p:nvSpPr>
        <p:spPr bwMode="auto">
          <a:xfrm rot="10800000">
            <a:off x="176213" y="1706563"/>
            <a:ext cx="209550" cy="628650"/>
          </a:xfrm>
          <a:prstGeom prst="triangle">
            <a:avLst>
              <a:gd name="adj" fmla="val 50000"/>
            </a:avLst>
          </a:prstGeom>
          <a:solidFill>
            <a:srgbClr val="FFFF00">
              <a:alpha val="79999"/>
            </a:srgbClr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en-US" altLang="en-US" sz="1800" dirty="0">
              <a:solidFill>
                <a:srgbClr val="3399FF"/>
              </a:solidFill>
              <a:latin typeface="Arial" pitchFamily="34" charset="0"/>
            </a:endParaRPr>
          </a:p>
        </p:txBody>
      </p:sp>
      <p:sp>
        <p:nvSpPr>
          <p:cNvPr id="16424" name="AutoShape 75"/>
          <p:cNvSpPr>
            <a:spLocks noChangeArrowheads="1"/>
          </p:cNvSpPr>
          <p:nvPr/>
        </p:nvSpPr>
        <p:spPr bwMode="auto">
          <a:xfrm rot="10800000">
            <a:off x="176213" y="2449513"/>
            <a:ext cx="209550" cy="266700"/>
          </a:xfrm>
          <a:prstGeom prst="triangle">
            <a:avLst>
              <a:gd name="adj" fmla="val 50000"/>
            </a:avLst>
          </a:prstGeom>
          <a:solidFill>
            <a:srgbClr val="FFFF00">
              <a:alpha val="79999"/>
            </a:srgbClr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en-US" altLang="en-US" sz="1800" dirty="0">
              <a:solidFill>
                <a:srgbClr val="3399FF"/>
              </a:solidFill>
              <a:latin typeface="Arial" pitchFamily="34" charset="0"/>
            </a:endParaRPr>
          </a:p>
        </p:txBody>
      </p:sp>
      <p:sp>
        <p:nvSpPr>
          <p:cNvPr id="16425" name="AutoShape 76"/>
          <p:cNvSpPr>
            <a:spLocks noChangeArrowheads="1"/>
          </p:cNvSpPr>
          <p:nvPr/>
        </p:nvSpPr>
        <p:spPr bwMode="auto">
          <a:xfrm rot="10800000">
            <a:off x="176213" y="2820988"/>
            <a:ext cx="209550" cy="266700"/>
          </a:xfrm>
          <a:prstGeom prst="triangle">
            <a:avLst>
              <a:gd name="adj" fmla="val 50000"/>
            </a:avLst>
          </a:prstGeom>
          <a:solidFill>
            <a:srgbClr val="FFFF00">
              <a:alpha val="79999"/>
            </a:srgbClr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en-US" altLang="en-US" sz="1800" dirty="0">
              <a:solidFill>
                <a:srgbClr val="3399FF"/>
              </a:solidFill>
              <a:latin typeface="Arial" pitchFamily="34" charset="0"/>
            </a:endParaRPr>
          </a:p>
        </p:txBody>
      </p:sp>
      <p:sp>
        <p:nvSpPr>
          <p:cNvPr id="16426" name="AutoShape 77"/>
          <p:cNvSpPr>
            <a:spLocks noChangeArrowheads="1"/>
          </p:cNvSpPr>
          <p:nvPr/>
        </p:nvSpPr>
        <p:spPr bwMode="auto">
          <a:xfrm rot="10800000">
            <a:off x="176213" y="3221038"/>
            <a:ext cx="209550" cy="2209800"/>
          </a:xfrm>
          <a:prstGeom prst="triangle">
            <a:avLst>
              <a:gd name="adj" fmla="val 50000"/>
            </a:avLst>
          </a:prstGeom>
          <a:solidFill>
            <a:srgbClr val="FFFF00">
              <a:alpha val="79999"/>
            </a:srgbClr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en-US" altLang="en-US" sz="1800" dirty="0">
              <a:solidFill>
                <a:srgbClr val="3399FF"/>
              </a:solidFill>
              <a:latin typeface="Arial" pitchFamily="34" charset="0"/>
            </a:endParaRPr>
          </a:p>
        </p:txBody>
      </p:sp>
      <p:sp>
        <p:nvSpPr>
          <p:cNvPr id="36908" name="Line 78"/>
          <p:cNvSpPr>
            <a:spLocks noChangeShapeType="1"/>
          </p:cNvSpPr>
          <p:nvPr/>
        </p:nvSpPr>
        <p:spPr bwMode="auto">
          <a:xfrm flipV="1">
            <a:off x="6483350" y="1298575"/>
            <a:ext cx="0" cy="97313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6909" name="Line 79"/>
          <p:cNvSpPr>
            <a:spLocks noChangeShapeType="1"/>
          </p:cNvSpPr>
          <p:nvPr/>
        </p:nvSpPr>
        <p:spPr bwMode="auto">
          <a:xfrm>
            <a:off x="6518275" y="3409950"/>
            <a:ext cx="0" cy="21780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6429" name="Oval 80"/>
          <p:cNvSpPr>
            <a:spLocks noChangeAspect="1" noChangeArrowheads="1"/>
          </p:cNvSpPr>
          <p:nvPr/>
        </p:nvSpPr>
        <p:spPr bwMode="auto">
          <a:xfrm>
            <a:off x="1184275" y="3208338"/>
            <a:ext cx="192088" cy="192087"/>
          </a:xfrm>
          <a:prstGeom prst="ellipse">
            <a:avLst/>
          </a:prstGeom>
          <a:solidFill>
            <a:srgbClr val="CC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16430" name="Oval 81"/>
          <p:cNvSpPr>
            <a:spLocks noChangeAspect="1" noChangeArrowheads="1"/>
          </p:cNvSpPr>
          <p:nvPr/>
        </p:nvSpPr>
        <p:spPr bwMode="auto">
          <a:xfrm>
            <a:off x="1182688" y="2273300"/>
            <a:ext cx="192087" cy="192088"/>
          </a:xfrm>
          <a:prstGeom prst="ellipse">
            <a:avLst/>
          </a:prstGeom>
          <a:solidFill>
            <a:srgbClr val="CC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16431" name="Oval 82"/>
          <p:cNvSpPr>
            <a:spLocks noChangeAspect="1" noChangeArrowheads="1"/>
          </p:cNvSpPr>
          <p:nvPr/>
        </p:nvSpPr>
        <p:spPr bwMode="auto">
          <a:xfrm>
            <a:off x="1184275" y="2693988"/>
            <a:ext cx="192088" cy="192087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5"/>
          <p:cNvSpPr>
            <a:spLocks noChangeArrowheads="1"/>
          </p:cNvSpPr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  <p:sp>
        <p:nvSpPr>
          <p:cNvPr id="430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43012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Stratigraphy: Well Data 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0" y="1071563"/>
            <a:ext cx="8243888" cy="1046162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2400" dirty="0" smtClean="0"/>
              <a:t>Wells allow us to study subsurface stratigraphy using cores and logs, at single or multiple locations</a:t>
            </a:r>
          </a:p>
        </p:txBody>
      </p:sp>
      <p:pic>
        <p:nvPicPr>
          <p:cNvPr id="7173" name="Picture 4" descr="5530"/>
          <p:cNvPicPr>
            <a:picLocks noChangeAspect="1" noChangeArrowheads="1"/>
          </p:cNvPicPr>
          <p:nvPr/>
        </p:nvPicPr>
        <p:blipFill>
          <a:blip r:embed="rId3" cstate="print"/>
          <a:srcRect l="17957"/>
          <a:stretch>
            <a:fillRect/>
          </a:stretch>
        </p:blipFill>
        <p:spPr bwMode="auto">
          <a:xfrm>
            <a:off x="396875" y="2185988"/>
            <a:ext cx="1670050" cy="296068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7174" name="Picture 5" descr="6_10z1bot"/>
          <p:cNvPicPr>
            <a:picLocks noChangeAspect="1" noChangeArrowheads="1"/>
          </p:cNvPicPr>
          <p:nvPr/>
        </p:nvPicPr>
        <p:blipFill>
          <a:blip r:embed="rId4" cstate="print"/>
          <a:srcRect l="6697" t="9711" r="39320" b="44247"/>
          <a:stretch>
            <a:fillRect/>
          </a:stretch>
        </p:blipFill>
        <p:spPr bwMode="auto">
          <a:xfrm>
            <a:off x="2425700" y="2625725"/>
            <a:ext cx="1870075" cy="29972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5456239" y="5775325"/>
            <a:ext cx="32721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65138" indent="-465138"/>
            <a:r>
              <a:rPr lang="en-US" altLang="en-US" sz="900" b="1" dirty="0">
                <a:latin typeface="Arial" pitchFamily="34" charset="0"/>
                <a:cs typeface="Arial" pitchFamily="34" charset="0"/>
              </a:rPr>
              <a:t>AAPG©</a:t>
            </a:r>
            <a:r>
              <a:rPr lang="en-US" altLang="en-US" sz="900" b="1" dirty="0">
                <a:latin typeface="Arial" pitchFamily="34" charset="0"/>
              </a:rPr>
              <a:t>1990 reprinted with permission of the AAPG whose permission is required for further use.</a:t>
            </a:r>
          </a:p>
        </p:txBody>
      </p:sp>
      <p:pic>
        <p:nvPicPr>
          <p:cNvPr id="7176" name="Picture 6" descr="van_b-1"/>
          <p:cNvPicPr preferRelativeResize="0">
            <a:picLocks noChangeArrowheads="1"/>
          </p:cNvPicPr>
          <p:nvPr/>
        </p:nvPicPr>
        <p:blipFill>
          <a:blip r:embed="rId5" cstate="print"/>
          <a:srcRect l="21815" t="39549" r="34592" b="46342"/>
          <a:stretch>
            <a:fillRect/>
          </a:stretch>
        </p:blipFill>
        <p:spPr bwMode="auto">
          <a:xfrm>
            <a:off x="4662488" y="2387600"/>
            <a:ext cx="4233862" cy="32305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7177" name="Freeform 9"/>
          <p:cNvSpPr>
            <a:spLocks/>
          </p:cNvSpPr>
          <p:nvPr/>
        </p:nvSpPr>
        <p:spPr bwMode="auto">
          <a:xfrm>
            <a:off x="4686300" y="4264025"/>
            <a:ext cx="4210050" cy="523875"/>
          </a:xfrm>
          <a:custGeom>
            <a:avLst/>
            <a:gdLst>
              <a:gd name="T0" fmla="*/ 0 w 2652"/>
              <a:gd name="T1" fmla="*/ 2147483647 h 330"/>
              <a:gd name="T2" fmla="*/ 2147483647 w 2652"/>
              <a:gd name="T3" fmla="*/ 2147483647 h 330"/>
              <a:gd name="T4" fmla="*/ 2147483647 w 2652"/>
              <a:gd name="T5" fmla="*/ 2147483647 h 330"/>
              <a:gd name="T6" fmla="*/ 2147483647 w 2652"/>
              <a:gd name="T7" fmla="*/ 2147483647 h 330"/>
              <a:gd name="T8" fmla="*/ 2147483647 w 2652"/>
              <a:gd name="T9" fmla="*/ 2147483647 h 330"/>
              <a:gd name="T10" fmla="*/ 2147483647 w 2652"/>
              <a:gd name="T11" fmla="*/ 2147483647 h 330"/>
              <a:gd name="T12" fmla="*/ 2147483647 w 2652"/>
              <a:gd name="T13" fmla="*/ 2147483647 h 330"/>
              <a:gd name="T14" fmla="*/ 2147483647 w 2652"/>
              <a:gd name="T15" fmla="*/ 2147483647 h 330"/>
              <a:gd name="T16" fmla="*/ 2147483647 w 2652"/>
              <a:gd name="T17" fmla="*/ 0 h 3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652"/>
              <a:gd name="T28" fmla="*/ 0 h 330"/>
              <a:gd name="T29" fmla="*/ 2652 w 2652"/>
              <a:gd name="T30" fmla="*/ 330 h 33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652" h="330">
                <a:moveTo>
                  <a:pt x="0" y="330"/>
                </a:moveTo>
                <a:lnTo>
                  <a:pt x="60" y="300"/>
                </a:lnTo>
                <a:lnTo>
                  <a:pt x="486" y="300"/>
                </a:lnTo>
                <a:lnTo>
                  <a:pt x="780" y="294"/>
                </a:lnTo>
                <a:lnTo>
                  <a:pt x="1104" y="180"/>
                </a:lnTo>
                <a:lnTo>
                  <a:pt x="1866" y="180"/>
                </a:lnTo>
                <a:lnTo>
                  <a:pt x="2094" y="126"/>
                </a:lnTo>
                <a:lnTo>
                  <a:pt x="2478" y="108"/>
                </a:lnTo>
                <a:lnTo>
                  <a:pt x="2652" y="0"/>
                </a:lnTo>
              </a:path>
            </a:pathLst>
          </a:custGeom>
          <a:noFill/>
          <a:ln w="57150" cmpd="sng">
            <a:solidFill>
              <a:srgbClr val="66FF33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178" name="Freeform 11"/>
          <p:cNvSpPr>
            <a:spLocks/>
          </p:cNvSpPr>
          <p:nvPr/>
        </p:nvSpPr>
        <p:spPr bwMode="auto">
          <a:xfrm>
            <a:off x="4667250" y="2901950"/>
            <a:ext cx="4200525" cy="180975"/>
          </a:xfrm>
          <a:custGeom>
            <a:avLst/>
            <a:gdLst>
              <a:gd name="T0" fmla="*/ 0 w 2646"/>
              <a:gd name="T1" fmla="*/ 2147483647 h 114"/>
              <a:gd name="T2" fmla="*/ 2147483647 w 2646"/>
              <a:gd name="T3" fmla="*/ 2147483647 h 114"/>
              <a:gd name="T4" fmla="*/ 2147483647 w 2646"/>
              <a:gd name="T5" fmla="*/ 2147483647 h 114"/>
              <a:gd name="T6" fmla="*/ 2147483647 w 2646"/>
              <a:gd name="T7" fmla="*/ 2147483647 h 114"/>
              <a:gd name="T8" fmla="*/ 2147483647 w 2646"/>
              <a:gd name="T9" fmla="*/ 2147483647 h 114"/>
              <a:gd name="T10" fmla="*/ 2147483647 w 2646"/>
              <a:gd name="T11" fmla="*/ 2147483647 h 114"/>
              <a:gd name="T12" fmla="*/ 2147483647 w 2646"/>
              <a:gd name="T13" fmla="*/ 2147483647 h 114"/>
              <a:gd name="T14" fmla="*/ 2147483647 w 2646"/>
              <a:gd name="T15" fmla="*/ 0 h 11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646"/>
              <a:gd name="T25" fmla="*/ 0 h 114"/>
              <a:gd name="T26" fmla="*/ 2646 w 2646"/>
              <a:gd name="T27" fmla="*/ 114 h 11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646" h="114">
                <a:moveTo>
                  <a:pt x="0" y="114"/>
                </a:moveTo>
                <a:lnTo>
                  <a:pt x="102" y="96"/>
                </a:lnTo>
                <a:lnTo>
                  <a:pt x="810" y="90"/>
                </a:lnTo>
                <a:lnTo>
                  <a:pt x="1152" y="60"/>
                </a:lnTo>
                <a:lnTo>
                  <a:pt x="1908" y="48"/>
                </a:lnTo>
                <a:lnTo>
                  <a:pt x="2226" y="30"/>
                </a:lnTo>
                <a:lnTo>
                  <a:pt x="2520" y="12"/>
                </a:lnTo>
                <a:lnTo>
                  <a:pt x="2646" y="0"/>
                </a:lnTo>
              </a:path>
            </a:pathLst>
          </a:custGeom>
          <a:noFill/>
          <a:ln w="57150" cmpd="sng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179" name="Text Box 13"/>
          <p:cNvSpPr txBox="1">
            <a:spLocks noChangeArrowheads="1"/>
          </p:cNvSpPr>
          <p:nvPr/>
        </p:nvSpPr>
        <p:spPr bwMode="auto">
          <a:xfrm>
            <a:off x="6651625" y="5294313"/>
            <a:ext cx="2254250" cy="36671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800" dirty="0">
                <a:solidFill>
                  <a:schemeClr val="bg1"/>
                </a:solidFill>
                <a:latin typeface="Arial" pitchFamily="34" charset="0"/>
              </a:rPr>
              <a:t>Well Log Correlation</a:t>
            </a:r>
          </a:p>
        </p:txBody>
      </p:sp>
      <p:sp>
        <p:nvSpPr>
          <p:cNvPr id="7180" name="Text Box 14"/>
          <p:cNvSpPr txBox="1">
            <a:spLocks noChangeArrowheads="1"/>
          </p:cNvSpPr>
          <p:nvPr/>
        </p:nvSpPr>
        <p:spPr bwMode="auto">
          <a:xfrm>
            <a:off x="2406650" y="5605463"/>
            <a:ext cx="1187450" cy="36671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800" dirty="0">
                <a:solidFill>
                  <a:schemeClr val="bg1"/>
                </a:solidFill>
                <a:latin typeface="Arial" pitchFamily="34" charset="0"/>
              </a:rPr>
              <a:t>Well Logs</a:t>
            </a:r>
          </a:p>
        </p:txBody>
      </p:sp>
      <p:sp>
        <p:nvSpPr>
          <p:cNvPr id="7181" name="Text Box 15"/>
          <p:cNvSpPr txBox="1">
            <a:spLocks noChangeArrowheads="1"/>
          </p:cNvSpPr>
          <p:nvPr/>
        </p:nvSpPr>
        <p:spPr bwMode="auto">
          <a:xfrm>
            <a:off x="434975" y="5110163"/>
            <a:ext cx="679450" cy="36671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800" dirty="0">
                <a:solidFill>
                  <a:schemeClr val="bg1"/>
                </a:solidFill>
                <a:latin typeface="Arial" pitchFamily="34" charset="0"/>
              </a:rPr>
              <a:t>Core</a:t>
            </a:r>
          </a:p>
        </p:txBody>
      </p:sp>
      <p:sp>
        <p:nvSpPr>
          <p:cNvPr id="7182" name="Text Box 16"/>
          <p:cNvSpPr txBox="1">
            <a:spLocks noChangeArrowheads="1"/>
          </p:cNvSpPr>
          <p:nvPr/>
        </p:nvSpPr>
        <p:spPr bwMode="auto">
          <a:xfrm>
            <a:off x="7054850" y="2109788"/>
            <a:ext cx="18192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100" b="1" dirty="0">
                <a:solidFill>
                  <a:srgbClr val="FFFFFF"/>
                </a:solidFill>
                <a:latin typeface="Arial" pitchFamily="34" charset="0"/>
              </a:rPr>
              <a:t>Van Wagoner et al., 1990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8" descr="exmou2"/>
          <p:cNvPicPr preferRelativeResize="0"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 l="241" t="40779" r="46144" b="34668"/>
          <a:stretch>
            <a:fillRect/>
          </a:stretch>
        </p:blipFill>
        <p:spPr bwMode="auto">
          <a:xfrm>
            <a:off x="476250" y="2346325"/>
            <a:ext cx="8199438" cy="3733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grpSp>
        <p:nvGrpSpPr>
          <p:cNvPr id="2" name="Group 69"/>
          <p:cNvGrpSpPr>
            <a:grpSpLocks/>
          </p:cNvGrpSpPr>
          <p:nvPr/>
        </p:nvGrpSpPr>
        <p:grpSpPr bwMode="auto">
          <a:xfrm>
            <a:off x="438150" y="2343150"/>
            <a:ext cx="8266113" cy="3743325"/>
            <a:chOff x="276" y="1476"/>
            <a:chExt cx="5207" cy="2358"/>
          </a:xfrm>
        </p:grpSpPr>
        <p:sp>
          <p:nvSpPr>
            <p:cNvPr id="8224" name="Freeform 12"/>
            <p:cNvSpPr>
              <a:spLocks noChangeAspect="1"/>
            </p:cNvSpPr>
            <p:nvPr/>
          </p:nvSpPr>
          <p:spPr bwMode="auto">
            <a:xfrm>
              <a:off x="310" y="2107"/>
              <a:ext cx="5156" cy="740"/>
            </a:xfrm>
            <a:custGeom>
              <a:avLst/>
              <a:gdLst>
                <a:gd name="T0" fmla="*/ 0 w 3570"/>
                <a:gd name="T1" fmla="*/ 353 h 534"/>
                <a:gd name="T2" fmla="*/ 599 w 3570"/>
                <a:gd name="T3" fmla="*/ 267 h 534"/>
                <a:gd name="T4" fmla="*/ 914 w 3570"/>
                <a:gd name="T5" fmla="*/ 399 h 534"/>
                <a:gd name="T6" fmla="*/ 208 w 3570"/>
                <a:gd name="T7" fmla="*/ 596 h 534"/>
                <a:gd name="T8" fmla="*/ 1775 w 3570"/>
                <a:gd name="T9" fmla="*/ 596 h 534"/>
                <a:gd name="T10" fmla="*/ 2611 w 3570"/>
                <a:gd name="T11" fmla="*/ 621 h 534"/>
                <a:gd name="T12" fmla="*/ 2714 w 3570"/>
                <a:gd name="T13" fmla="*/ 795 h 534"/>
                <a:gd name="T14" fmla="*/ 4097 w 3570"/>
                <a:gd name="T15" fmla="*/ 642 h 534"/>
                <a:gd name="T16" fmla="*/ 4437 w 3570"/>
                <a:gd name="T17" fmla="*/ 773 h 534"/>
                <a:gd name="T18" fmla="*/ 4752 w 3570"/>
                <a:gd name="T19" fmla="*/ 886 h 534"/>
                <a:gd name="T20" fmla="*/ 6368 w 3570"/>
                <a:gd name="T21" fmla="*/ 773 h 534"/>
                <a:gd name="T22" fmla="*/ 5142 w 3570"/>
                <a:gd name="T23" fmla="*/ 1041 h 534"/>
                <a:gd name="T24" fmla="*/ 6502 w 3570"/>
                <a:gd name="T25" fmla="*/ 974 h 534"/>
                <a:gd name="T26" fmla="*/ 7207 w 3570"/>
                <a:gd name="T27" fmla="*/ 974 h 534"/>
                <a:gd name="T28" fmla="*/ 7230 w 3570"/>
                <a:gd name="T29" fmla="*/ 1150 h 534"/>
                <a:gd name="T30" fmla="*/ 8091 w 3570"/>
                <a:gd name="T31" fmla="*/ 1174 h 534"/>
                <a:gd name="T32" fmla="*/ 8850 w 3570"/>
                <a:gd name="T33" fmla="*/ 1215 h 534"/>
                <a:gd name="T34" fmla="*/ 9658 w 3570"/>
                <a:gd name="T35" fmla="*/ 1215 h 534"/>
                <a:gd name="T36" fmla="*/ 9685 w 3570"/>
                <a:gd name="T37" fmla="*/ 1373 h 534"/>
                <a:gd name="T38" fmla="*/ 11122 w 3570"/>
                <a:gd name="T39" fmla="*/ 1283 h 534"/>
                <a:gd name="T40" fmla="*/ 11434 w 3570"/>
                <a:gd name="T41" fmla="*/ 1437 h 534"/>
                <a:gd name="T42" fmla="*/ 11644 w 3570"/>
                <a:gd name="T43" fmla="*/ 1571 h 534"/>
                <a:gd name="T44" fmla="*/ 12662 w 3570"/>
                <a:gd name="T45" fmla="*/ 1462 h 534"/>
                <a:gd name="T46" fmla="*/ 13078 w 3570"/>
                <a:gd name="T47" fmla="*/ 1483 h 534"/>
                <a:gd name="T48" fmla="*/ 13209 w 3570"/>
                <a:gd name="T49" fmla="*/ 1637 h 534"/>
                <a:gd name="T50" fmla="*/ 13967 w 3570"/>
                <a:gd name="T51" fmla="*/ 1662 h 534"/>
                <a:gd name="T52" fmla="*/ 14593 w 3570"/>
                <a:gd name="T53" fmla="*/ 1662 h 534"/>
                <a:gd name="T54" fmla="*/ 14227 w 3570"/>
                <a:gd name="T55" fmla="*/ 1857 h 534"/>
                <a:gd name="T56" fmla="*/ 14776 w 3570"/>
                <a:gd name="T57" fmla="*/ 1947 h 534"/>
                <a:gd name="T58" fmla="*/ 15376 w 3570"/>
                <a:gd name="T59" fmla="*/ 1968 h 534"/>
                <a:gd name="T60" fmla="*/ 15533 w 3570"/>
                <a:gd name="T61" fmla="*/ 1328 h 534"/>
                <a:gd name="T62" fmla="*/ 14151 w 3570"/>
                <a:gd name="T63" fmla="*/ 1415 h 534"/>
                <a:gd name="T64" fmla="*/ 13391 w 3570"/>
                <a:gd name="T65" fmla="*/ 1350 h 534"/>
                <a:gd name="T66" fmla="*/ 12321 w 3570"/>
                <a:gd name="T67" fmla="*/ 1106 h 534"/>
                <a:gd name="T68" fmla="*/ 9997 w 3570"/>
                <a:gd name="T69" fmla="*/ 1150 h 534"/>
                <a:gd name="T70" fmla="*/ 7962 w 3570"/>
                <a:gd name="T71" fmla="*/ 1084 h 534"/>
                <a:gd name="T72" fmla="*/ 6917 w 3570"/>
                <a:gd name="T73" fmla="*/ 862 h 534"/>
                <a:gd name="T74" fmla="*/ 5456 w 3570"/>
                <a:gd name="T75" fmla="*/ 642 h 534"/>
                <a:gd name="T76" fmla="*/ 5272 w 3570"/>
                <a:gd name="T77" fmla="*/ 467 h 534"/>
                <a:gd name="T78" fmla="*/ 2741 w 3570"/>
                <a:gd name="T79" fmla="*/ 353 h 534"/>
                <a:gd name="T80" fmla="*/ 2535 w 3570"/>
                <a:gd name="T81" fmla="*/ 154 h 534"/>
                <a:gd name="T82" fmla="*/ 521 w 3570"/>
                <a:gd name="T83" fmla="*/ 0 h 53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570"/>
                <a:gd name="T127" fmla="*/ 0 h 534"/>
                <a:gd name="T128" fmla="*/ 3570 w 3570"/>
                <a:gd name="T129" fmla="*/ 534 h 53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570" h="534">
                  <a:moveTo>
                    <a:pt x="0" y="0"/>
                  </a:moveTo>
                  <a:lnTo>
                    <a:pt x="0" y="96"/>
                  </a:lnTo>
                  <a:lnTo>
                    <a:pt x="66" y="78"/>
                  </a:lnTo>
                  <a:lnTo>
                    <a:pt x="138" y="72"/>
                  </a:lnTo>
                  <a:lnTo>
                    <a:pt x="96" y="114"/>
                  </a:lnTo>
                  <a:lnTo>
                    <a:pt x="210" y="108"/>
                  </a:lnTo>
                  <a:lnTo>
                    <a:pt x="432" y="102"/>
                  </a:lnTo>
                  <a:lnTo>
                    <a:pt x="48" y="162"/>
                  </a:lnTo>
                  <a:lnTo>
                    <a:pt x="246" y="168"/>
                  </a:lnTo>
                  <a:lnTo>
                    <a:pt x="408" y="162"/>
                  </a:lnTo>
                  <a:lnTo>
                    <a:pt x="372" y="216"/>
                  </a:lnTo>
                  <a:lnTo>
                    <a:pt x="600" y="168"/>
                  </a:lnTo>
                  <a:lnTo>
                    <a:pt x="702" y="162"/>
                  </a:lnTo>
                  <a:lnTo>
                    <a:pt x="624" y="216"/>
                  </a:lnTo>
                  <a:lnTo>
                    <a:pt x="798" y="180"/>
                  </a:lnTo>
                  <a:lnTo>
                    <a:pt x="942" y="174"/>
                  </a:lnTo>
                  <a:lnTo>
                    <a:pt x="840" y="234"/>
                  </a:lnTo>
                  <a:lnTo>
                    <a:pt x="1020" y="210"/>
                  </a:lnTo>
                  <a:lnTo>
                    <a:pt x="1164" y="192"/>
                  </a:lnTo>
                  <a:lnTo>
                    <a:pt x="1092" y="240"/>
                  </a:lnTo>
                  <a:lnTo>
                    <a:pt x="1206" y="228"/>
                  </a:lnTo>
                  <a:lnTo>
                    <a:pt x="1464" y="210"/>
                  </a:lnTo>
                  <a:lnTo>
                    <a:pt x="1236" y="246"/>
                  </a:lnTo>
                  <a:lnTo>
                    <a:pt x="1182" y="282"/>
                  </a:lnTo>
                  <a:lnTo>
                    <a:pt x="1338" y="270"/>
                  </a:lnTo>
                  <a:lnTo>
                    <a:pt x="1494" y="264"/>
                  </a:lnTo>
                  <a:lnTo>
                    <a:pt x="1452" y="300"/>
                  </a:lnTo>
                  <a:lnTo>
                    <a:pt x="1656" y="264"/>
                  </a:lnTo>
                  <a:lnTo>
                    <a:pt x="1494" y="318"/>
                  </a:lnTo>
                  <a:lnTo>
                    <a:pt x="1662" y="312"/>
                  </a:lnTo>
                  <a:lnTo>
                    <a:pt x="1632" y="354"/>
                  </a:lnTo>
                  <a:lnTo>
                    <a:pt x="1860" y="318"/>
                  </a:lnTo>
                  <a:lnTo>
                    <a:pt x="1836" y="360"/>
                  </a:lnTo>
                  <a:lnTo>
                    <a:pt x="2034" y="330"/>
                  </a:lnTo>
                  <a:lnTo>
                    <a:pt x="1998" y="372"/>
                  </a:lnTo>
                  <a:lnTo>
                    <a:pt x="2220" y="330"/>
                  </a:lnTo>
                  <a:lnTo>
                    <a:pt x="2052" y="390"/>
                  </a:lnTo>
                  <a:lnTo>
                    <a:pt x="2226" y="372"/>
                  </a:lnTo>
                  <a:lnTo>
                    <a:pt x="2364" y="360"/>
                  </a:lnTo>
                  <a:lnTo>
                    <a:pt x="2556" y="348"/>
                  </a:lnTo>
                  <a:lnTo>
                    <a:pt x="2454" y="414"/>
                  </a:lnTo>
                  <a:lnTo>
                    <a:pt x="2628" y="390"/>
                  </a:lnTo>
                  <a:lnTo>
                    <a:pt x="2694" y="378"/>
                  </a:lnTo>
                  <a:lnTo>
                    <a:pt x="2676" y="426"/>
                  </a:lnTo>
                  <a:lnTo>
                    <a:pt x="2814" y="396"/>
                  </a:lnTo>
                  <a:lnTo>
                    <a:pt x="2910" y="396"/>
                  </a:lnTo>
                  <a:lnTo>
                    <a:pt x="2862" y="426"/>
                  </a:lnTo>
                  <a:lnTo>
                    <a:pt x="3006" y="402"/>
                  </a:lnTo>
                  <a:lnTo>
                    <a:pt x="2856" y="456"/>
                  </a:lnTo>
                  <a:lnTo>
                    <a:pt x="3036" y="444"/>
                  </a:lnTo>
                  <a:lnTo>
                    <a:pt x="3024" y="480"/>
                  </a:lnTo>
                  <a:lnTo>
                    <a:pt x="3210" y="450"/>
                  </a:lnTo>
                  <a:lnTo>
                    <a:pt x="3168" y="498"/>
                  </a:lnTo>
                  <a:lnTo>
                    <a:pt x="3354" y="450"/>
                  </a:lnTo>
                  <a:lnTo>
                    <a:pt x="3408" y="450"/>
                  </a:lnTo>
                  <a:lnTo>
                    <a:pt x="3270" y="504"/>
                  </a:lnTo>
                  <a:lnTo>
                    <a:pt x="3426" y="486"/>
                  </a:lnTo>
                  <a:lnTo>
                    <a:pt x="3396" y="528"/>
                  </a:lnTo>
                  <a:lnTo>
                    <a:pt x="3528" y="492"/>
                  </a:lnTo>
                  <a:lnTo>
                    <a:pt x="3534" y="534"/>
                  </a:lnTo>
                  <a:lnTo>
                    <a:pt x="3570" y="534"/>
                  </a:lnTo>
                  <a:lnTo>
                    <a:pt x="3570" y="360"/>
                  </a:lnTo>
                  <a:lnTo>
                    <a:pt x="3444" y="384"/>
                  </a:lnTo>
                  <a:lnTo>
                    <a:pt x="3252" y="384"/>
                  </a:lnTo>
                  <a:lnTo>
                    <a:pt x="3156" y="384"/>
                  </a:lnTo>
                  <a:lnTo>
                    <a:pt x="3078" y="366"/>
                  </a:lnTo>
                  <a:lnTo>
                    <a:pt x="2994" y="336"/>
                  </a:lnTo>
                  <a:lnTo>
                    <a:pt x="2832" y="300"/>
                  </a:lnTo>
                  <a:lnTo>
                    <a:pt x="2508" y="300"/>
                  </a:lnTo>
                  <a:lnTo>
                    <a:pt x="2298" y="312"/>
                  </a:lnTo>
                  <a:lnTo>
                    <a:pt x="2064" y="300"/>
                  </a:lnTo>
                  <a:lnTo>
                    <a:pt x="1830" y="294"/>
                  </a:lnTo>
                  <a:lnTo>
                    <a:pt x="1632" y="270"/>
                  </a:lnTo>
                  <a:lnTo>
                    <a:pt x="1590" y="234"/>
                  </a:lnTo>
                  <a:lnTo>
                    <a:pt x="1428" y="186"/>
                  </a:lnTo>
                  <a:lnTo>
                    <a:pt x="1254" y="174"/>
                  </a:lnTo>
                  <a:lnTo>
                    <a:pt x="1272" y="132"/>
                  </a:lnTo>
                  <a:lnTo>
                    <a:pt x="1212" y="126"/>
                  </a:lnTo>
                  <a:lnTo>
                    <a:pt x="1020" y="108"/>
                  </a:lnTo>
                  <a:lnTo>
                    <a:pt x="630" y="96"/>
                  </a:lnTo>
                  <a:lnTo>
                    <a:pt x="684" y="60"/>
                  </a:lnTo>
                  <a:lnTo>
                    <a:pt x="582" y="42"/>
                  </a:lnTo>
                  <a:lnTo>
                    <a:pt x="282" y="18"/>
                  </a:lnTo>
                  <a:lnTo>
                    <a:pt x="120" y="0"/>
                  </a:lnTo>
                </a:path>
              </a:pathLst>
            </a:custGeom>
            <a:solidFill>
              <a:srgbClr val="FFFF0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25" name="Text Box 57"/>
            <p:cNvSpPr txBox="1">
              <a:spLocks noChangeArrowheads="1"/>
            </p:cNvSpPr>
            <p:nvPr/>
          </p:nvSpPr>
          <p:spPr bwMode="auto">
            <a:xfrm>
              <a:off x="477" y="2109"/>
              <a:ext cx="75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400" b="1" dirty="0">
                  <a:latin typeface="Tahoma" pitchFamily="34" charset="0"/>
                </a:rPr>
                <a:t>Delta Front</a:t>
              </a:r>
            </a:p>
          </p:txBody>
        </p:sp>
        <p:sp>
          <p:nvSpPr>
            <p:cNvPr id="8226" name="Freeform 9"/>
            <p:cNvSpPr>
              <a:spLocks noChangeAspect="1"/>
            </p:cNvSpPr>
            <p:nvPr/>
          </p:nvSpPr>
          <p:spPr bwMode="auto">
            <a:xfrm>
              <a:off x="302" y="3020"/>
              <a:ext cx="2123" cy="133"/>
            </a:xfrm>
            <a:custGeom>
              <a:avLst/>
              <a:gdLst>
                <a:gd name="T0" fmla="*/ 0 w 1470"/>
                <a:gd name="T1" fmla="*/ 46 h 96"/>
                <a:gd name="T2" fmla="*/ 0 w 1470"/>
                <a:gd name="T3" fmla="*/ 267 h 96"/>
                <a:gd name="T4" fmla="*/ 1226 w 1470"/>
                <a:gd name="T5" fmla="*/ 288 h 96"/>
                <a:gd name="T6" fmla="*/ 2741 w 1470"/>
                <a:gd name="T7" fmla="*/ 353 h 96"/>
                <a:gd name="T8" fmla="*/ 4074 w 1470"/>
                <a:gd name="T9" fmla="*/ 242 h 96"/>
                <a:gd name="T10" fmla="*/ 5325 w 1470"/>
                <a:gd name="T11" fmla="*/ 154 h 96"/>
                <a:gd name="T12" fmla="*/ 6395 w 1470"/>
                <a:gd name="T13" fmla="*/ 111 h 96"/>
                <a:gd name="T14" fmla="*/ 6109 w 1470"/>
                <a:gd name="T15" fmla="*/ 21 h 96"/>
                <a:gd name="T16" fmla="*/ 5065 w 1470"/>
                <a:gd name="T17" fmla="*/ 0 h 96"/>
                <a:gd name="T18" fmla="*/ 3654 w 1470"/>
                <a:gd name="T19" fmla="*/ 89 h 96"/>
                <a:gd name="T20" fmla="*/ 2847 w 1470"/>
                <a:gd name="T21" fmla="*/ 111 h 96"/>
                <a:gd name="T22" fmla="*/ 1931 w 1470"/>
                <a:gd name="T23" fmla="*/ 67 h 9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0"/>
                <a:gd name="T37" fmla="*/ 0 h 96"/>
                <a:gd name="T38" fmla="*/ 1470 w 1470"/>
                <a:gd name="T39" fmla="*/ 96 h 9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0" h="96">
                  <a:moveTo>
                    <a:pt x="0" y="12"/>
                  </a:moveTo>
                  <a:lnTo>
                    <a:pt x="0" y="72"/>
                  </a:lnTo>
                  <a:lnTo>
                    <a:pt x="282" y="78"/>
                  </a:lnTo>
                  <a:lnTo>
                    <a:pt x="630" y="96"/>
                  </a:lnTo>
                  <a:lnTo>
                    <a:pt x="936" y="66"/>
                  </a:lnTo>
                  <a:lnTo>
                    <a:pt x="1224" y="42"/>
                  </a:lnTo>
                  <a:lnTo>
                    <a:pt x="1470" y="30"/>
                  </a:lnTo>
                  <a:lnTo>
                    <a:pt x="1404" y="6"/>
                  </a:lnTo>
                  <a:lnTo>
                    <a:pt x="1164" y="0"/>
                  </a:lnTo>
                  <a:lnTo>
                    <a:pt x="840" y="24"/>
                  </a:lnTo>
                  <a:lnTo>
                    <a:pt x="654" y="30"/>
                  </a:lnTo>
                  <a:lnTo>
                    <a:pt x="444" y="18"/>
                  </a:lnTo>
                </a:path>
              </a:pathLst>
            </a:custGeom>
            <a:solidFill>
              <a:srgbClr val="FF9933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27" name="Freeform 10"/>
            <p:cNvSpPr>
              <a:spLocks noChangeAspect="1"/>
            </p:cNvSpPr>
            <p:nvPr/>
          </p:nvSpPr>
          <p:spPr bwMode="auto">
            <a:xfrm>
              <a:off x="302" y="3170"/>
              <a:ext cx="3258" cy="182"/>
            </a:xfrm>
            <a:custGeom>
              <a:avLst/>
              <a:gdLst>
                <a:gd name="T0" fmla="*/ 0 w 2256"/>
                <a:gd name="T1" fmla="*/ 87 h 132"/>
                <a:gd name="T2" fmla="*/ 0 w 2256"/>
                <a:gd name="T3" fmla="*/ 346 h 132"/>
                <a:gd name="T4" fmla="*/ 732 w 2256"/>
                <a:gd name="T5" fmla="*/ 305 h 132"/>
                <a:gd name="T6" fmla="*/ 1174 w 2256"/>
                <a:gd name="T7" fmla="*/ 305 h 132"/>
                <a:gd name="T8" fmla="*/ 2062 w 2256"/>
                <a:gd name="T9" fmla="*/ 368 h 132"/>
                <a:gd name="T10" fmla="*/ 2976 w 2256"/>
                <a:gd name="T11" fmla="*/ 456 h 132"/>
                <a:gd name="T12" fmla="*/ 4748 w 2256"/>
                <a:gd name="T13" fmla="*/ 477 h 132"/>
                <a:gd name="T14" fmla="*/ 5611 w 2256"/>
                <a:gd name="T15" fmla="*/ 433 h 132"/>
                <a:gd name="T16" fmla="*/ 6630 w 2256"/>
                <a:gd name="T17" fmla="*/ 477 h 132"/>
                <a:gd name="T18" fmla="*/ 7283 w 2256"/>
                <a:gd name="T19" fmla="*/ 477 h 132"/>
                <a:gd name="T20" fmla="*/ 9003 w 2256"/>
                <a:gd name="T21" fmla="*/ 172 h 132"/>
                <a:gd name="T22" fmla="*/ 9813 w 2256"/>
                <a:gd name="T23" fmla="*/ 0 h 132"/>
                <a:gd name="T24" fmla="*/ 8481 w 2256"/>
                <a:gd name="T25" fmla="*/ 109 h 132"/>
                <a:gd name="T26" fmla="*/ 7359 w 2256"/>
                <a:gd name="T27" fmla="*/ 131 h 132"/>
                <a:gd name="T28" fmla="*/ 6707 w 2256"/>
                <a:gd name="T29" fmla="*/ 152 h 132"/>
                <a:gd name="T30" fmla="*/ 6211 w 2256"/>
                <a:gd name="T31" fmla="*/ 87 h 132"/>
                <a:gd name="T32" fmla="*/ 5690 w 2256"/>
                <a:gd name="T33" fmla="*/ 0 h 132"/>
                <a:gd name="T34" fmla="*/ 5037 w 2256"/>
                <a:gd name="T35" fmla="*/ 0 h 132"/>
                <a:gd name="T36" fmla="*/ 3837 w 2256"/>
                <a:gd name="T37" fmla="*/ 109 h 132"/>
                <a:gd name="T38" fmla="*/ 2244 w 2256"/>
                <a:gd name="T39" fmla="*/ 152 h 132"/>
                <a:gd name="T40" fmla="*/ 469 w 2256"/>
                <a:gd name="T41" fmla="*/ 152 h 13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256"/>
                <a:gd name="T64" fmla="*/ 0 h 132"/>
                <a:gd name="T65" fmla="*/ 2256 w 2256"/>
                <a:gd name="T66" fmla="*/ 132 h 13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256" h="132">
                  <a:moveTo>
                    <a:pt x="0" y="24"/>
                  </a:moveTo>
                  <a:lnTo>
                    <a:pt x="0" y="96"/>
                  </a:lnTo>
                  <a:lnTo>
                    <a:pt x="168" y="84"/>
                  </a:lnTo>
                  <a:lnTo>
                    <a:pt x="270" y="84"/>
                  </a:lnTo>
                  <a:lnTo>
                    <a:pt x="474" y="102"/>
                  </a:lnTo>
                  <a:lnTo>
                    <a:pt x="684" y="126"/>
                  </a:lnTo>
                  <a:lnTo>
                    <a:pt x="1092" y="132"/>
                  </a:lnTo>
                  <a:lnTo>
                    <a:pt x="1290" y="120"/>
                  </a:lnTo>
                  <a:lnTo>
                    <a:pt x="1524" y="132"/>
                  </a:lnTo>
                  <a:lnTo>
                    <a:pt x="1674" y="132"/>
                  </a:lnTo>
                  <a:lnTo>
                    <a:pt x="2070" y="48"/>
                  </a:lnTo>
                  <a:lnTo>
                    <a:pt x="2256" y="0"/>
                  </a:lnTo>
                  <a:lnTo>
                    <a:pt x="1950" y="30"/>
                  </a:lnTo>
                  <a:lnTo>
                    <a:pt x="1692" y="36"/>
                  </a:lnTo>
                  <a:lnTo>
                    <a:pt x="1542" y="42"/>
                  </a:lnTo>
                  <a:lnTo>
                    <a:pt x="1428" y="24"/>
                  </a:lnTo>
                  <a:lnTo>
                    <a:pt x="1308" y="0"/>
                  </a:lnTo>
                  <a:lnTo>
                    <a:pt x="1158" y="0"/>
                  </a:lnTo>
                  <a:lnTo>
                    <a:pt x="882" y="30"/>
                  </a:lnTo>
                  <a:lnTo>
                    <a:pt x="516" y="42"/>
                  </a:lnTo>
                  <a:lnTo>
                    <a:pt x="108" y="42"/>
                  </a:lnTo>
                </a:path>
              </a:pathLst>
            </a:custGeom>
            <a:solidFill>
              <a:srgbClr val="FF9933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28" name="Freeform 11"/>
            <p:cNvSpPr>
              <a:spLocks noChangeAspect="1"/>
            </p:cNvSpPr>
            <p:nvPr/>
          </p:nvSpPr>
          <p:spPr bwMode="auto">
            <a:xfrm>
              <a:off x="302" y="3344"/>
              <a:ext cx="4262" cy="258"/>
            </a:xfrm>
            <a:custGeom>
              <a:avLst/>
              <a:gdLst>
                <a:gd name="T0" fmla="*/ 0 w 2952"/>
                <a:gd name="T1" fmla="*/ 200 h 186"/>
                <a:gd name="T2" fmla="*/ 0 w 2952"/>
                <a:gd name="T3" fmla="*/ 601 h 186"/>
                <a:gd name="T4" fmla="*/ 938 w 2952"/>
                <a:gd name="T5" fmla="*/ 601 h 186"/>
                <a:gd name="T6" fmla="*/ 2086 w 2952"/>
                <a:gd name="T7" fmla="*/ 689 h 186"/>
                <a:gd name="T8" fmla="*/ 3573 w 2952"/>
                <a:gd name="T9" fmla="*/ 601 h 186"/>
                <a:gd name="T10" fmla="*/ 6101 w 2952"/>
                <a:gd name="T11" fmla="*/ 577 h 186"/>
                <a:gd name="T12" fmla="*/ 8136 w 2952"/>
                <a:gd name="T13" fmla="*/ 488 h 186"/>
                <a:gd name="T14" fmla="*/ 9488 w 2952"/>
                <a:gd name="T15" fmla="*/ 488 h 186"/>
                <a:gd name="T16" fmla="*/ 10791 w 2952"/>
                <a:gd name="T17" fmla="*/ 422 h 186"/>
                <a:gd name="T18" fmla="*/ 12825 w 2952"/>
                <a:gd name="T19" fmla="*/ 0 h 186"/>
                <a:gd name="T20" fmla="*/ 11131 w 2952"/>
                <a:gd name="T21" fmla="*/ 179 h 186"/>
                <a:gd name="T22" fmla="*/ 9360 w 2952"/>
                <a:gd name="T23" fmla="*/ 268 h 186"/>
                <a:gd name="T24" fmla="*/ 7303 w 2952"/>
                <a:gd name="T25" fmla="*/ 333 h 186"/>
                <a:gd name="T26" fmla="*/ 5525 w 2952"/>
                <a:gd name="T27" fmla="*/ 289 h 186"/>
                <a:gd name="T28" fmla="*/ 4250 w 2952"/>
                <a:gd name="T29" fmla="*/ 222 h 186"/>
                <a:gd name="T30" fmla="*/ 2762 w 2952"/>
                <a:gd name="T31" fmla="*/ 312 h 186"/>
                <a:gd name="T32" fmla="*/ 1799 w 2952"/>
                <a:gd name="T33" fmla="*/ 179 h 186"/>
                <a:gd name="T34" fmla="*/ 442 w 2952"/>
                <a:gd name="T35" fmla="*/ 179 h 18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952"/>
                <a:gd name="T55" fmla="*/ 0 h 186"/>
                <a:gd name="T56" fmla="*/ 2952 w 2952"/>
                <a:gd name="T57" fmla="*/ 186 h 18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952" h="186">
                  <a:moveTo>
                    <a:pt x="0" y="54"/>
                  </a:moveTo>
                  <a:lnTo>
                    <a:pt x="0" y="162"/>
                  </a:lnTo>
                  <a:lnTo>
                    <a:pt x="216" y="162"/>
                  </a:lnTo>
                  <a:lnTo>
                    <a:pt x="480" y="186"/>
                  </a:lnTo>
                  <a:lnTo>
                    <a:pt x="822" y="162"/>
                  </a:lnTo>
                  <a:lnTo>
                    <a:pt x="1404" y="156"/>
                  </a:lnTo>
                  <a:lnTo>
                    <a:pt x="1872" y="132"/>
                  </a:lnTo>
                  <a:lnTo>
                    <a:pt x="2184" y="132"/>
                  </a:lnTo>
                  <a:lnTo>
                    <a:pt x="2484" y="114"/>
                  </a:lnTo>
                  <a:lnTo>
                    <a:pt x="2952" y="0"/>
                  </a:lnTo>
                  <a:lnTo>
                    <a:pt x="2562" y="48"/>
                  </a:lnTo>
                  <a:lnTo>
                    <a:pt x="2154" y="72"/>
                  </a:lnTo>
                  <a:lnTo>
                    <a:pt x="1680" y="90"/>
                  </a:lnTo>
                  <a:lnTo>
                    <a:pt x="1272" y="78"/>
                  </a:lnTo>
                  <a:lnTo>
                    <a:pt x="978" y="60"/>
                  </a:lnTo>
                  <a:lnTo>
                    <a:pt x="636" y="84"/>
                  </a:lnTo>
                  <a:lnTo>
                    <a:pt x="414" y="48"/>
                  </a:lnTo>
                  <a:lnTo>
                    <a:pt x="102" y="48"/>
                  </a:lnTo>
                </a:path>
              </a:pathLst>
            </a:custGeom>
            <a:solidFill>
              <a:srgbClr val="FF9933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29" name="Freeform 13"/>
            <p:cNvSpPr>
              <a:spLocks noChangeAspect="1"/>
            </p:cNvSpPr>
            <p:nvPr/>
          </p:nvSpPr>
          <p:spPr bwMode="auto">
            <a:xfrm>
              <a:off x="1212" y="2183"/>
              <a:ext cx="4271" cy="456"/>
            </a:xfrm>
            <a:custGeom>
              <a:avLst/>
              <a:gdLst>
                <a:gd name="T0" fmla="*/ 156 w 2958"/>
                <a:gd name="T1" fmla="*/ 0 h 330"/>
                <a:gd name="T2" fmla="*/ 1409 w 2958"/>
                <a:gd name="T3" fmla="*/ 66 h 330"/>
                <a:gd name="T4" fmla="*/ 2427 w 2958"/>
                <a:gd name="T5" fmla="*/ 131 h 330"/>
                <a:gd name="T6" fmla="*/ 3678 w 2958"/>
                <a:gd name="T7" fmla="*/ 199 h 330"/>
                <a:gd name="T8" fmla="*/ 5189 w 2958"/>
                <a:gd name="T9" fmla="*/ 285 h 330"/>
                <a:gd name="T10" fmla="*/ 6443 w 2958"/>
                <a:gd name="T11" fmla="*/ 285 h 330"/>
                <a:gd name="T12" fmla="*/ 6990 w 2958"/>
                <a:gd name="T13" fmla="*/ 351 h 330"/>
                <a:gd name="T14" fmla="*/ 7852 w 2958"/>
                <a:gd name="T15" fmla="*/ 394 h 330"/>
                <a:gd name="T16" fmla="*/ 8735 w 2958"/>
                <a:gd name="T17" fmla="*/ 459 h 330"/>
                <a:gd name="T18" fmla="*/ 9310 w 2958"/>
                <a:gd name="T19" fmla="*/ 285 h 330"/>
                <a:gd name="T20" fmla="*/ 10273 w 2958"/>
                <a:gd name="T21" fmla="*/ 326 h 330"/>
                <a:gd name="T22" fmla="*/ 11056 w 2958"/>
                <a:gd name="T23" fmla="*/ 394 h 330"/>
                <a:gd name="T24" fmla="*/ 11527 w 2958"/>
                <a:gd name="T25" fmla="*/ 479 h 330"/>
                <a:gd name="T26" fmla="*/ 12856 w 2958"/>
                <a:gd name="T27" fmla="*/ 416 h 330"/>
                <a:gd name="T28" fmla="*/ 12856 w 2958"/>
                <a:gd name="T29" fmla="*/ 1117 h 330"/>
                <a:gd name="T30" fmla="*/ 12335 w 2958"/>
                <a:gd name="T31" fmla="*/ 1204 h 330"/>
                <a:gd name="T32" fmla="*/ 11447 w 2958"/>
                <a:gd name="T33" fmla="*/ 1181 h 330"/>
                <a:gd name="T34" fmla="*/ 10742 w 2958"/>
                <a:gd name="T35" fmla="*/ 1159 h 330"/>
                <a:gd name="T36" fmla="*/ 10328 w 2958"/>
                <a:gd name="T37" fmla="*/ 1071 h 330"/>
                <a:gd name="T38" fmla="*/ 9937 w 2958"/>
                <a:gd name="T39" fmla="*/ 962 h 330"/>
                <a:gd name="T40" fmla="*/ 9596 w 2958"/>
                <a:gd name="T41" fmla="*/ 897 h 330"/>
                <a:gd name="T42" fmla="*/ 8580 w 2958"/>
                <a:gd name="T43" fmla="*/ 897 h 330"/>
                <a:gd name="T44" fmla="*/ 7092 w 2958"/>
                <a:gd name="T45" fmla="*/ 941 h 330"/>
                <a:gd name="T46" fmla="*/ 6389 w 2958"/>
                <a:gd name="T47" fmla="*/ 897 h 330"/>
                <a:gd name="T48" fmla="*/ 5217 w 2958"/>
                <a:gd name="T49" fmla="*/ 876 h 330"/>
                <a:gd name="T50" fmla="*/ 4590 w 2958"/>
                <a:gd name="T51" fmla="*/ 810 h 330"/>
                <a:gd name="T52" fmla="*/ 4144 w 2958"/>
                <a:gd name="T53" fmla="*/ 699 h 330"/>
                <a:gd name="T54" fmla="*/ 3522 w 2958"/>
                <a:gd name="T55" fmla="*/ 479 h 330"/>
                <a:gd name="T56" fmla="*/ 3104 w 2958"/>
                <a:gd name="T57" fmla="*/ 437 h 330"/>
                <a:gd name="T58" fmla="*/ 2712 w 2958"/>
                <a:gd name="T59" fmla="*/ 437 h 330"/>
                <a:gd name="T60" fmla="*/ 2790 w 2958"/>
                <a:gd name="T61" fmla="*/ 305 h 330"/>
                <a:gd name="T62" fmla="*/ 2137 w 2958"/>
                <a:gd name="T63" fmla="*/ 240 h 330"/>
                <a:gd name="T64" fmla="*/ 1123 w 2958"/>
                <a:gd name="T65" fmla="*/ 174 h 330"/>
                <a:gd name="T66" fmla="*/ 365 w 2958"/>
                <a:gd name="T67" fmla="*/ 153 h 330"/>
                <a:gd name="T68" fmla="*/ 0 w 2958"/>
                <a:gd name="T69" fmla="*/ 131 h 33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958"/>
                <a:gd name="T106" fmla="*/ 0 h 330"/>
                <a:gd name="T107" fmla="*/ 2958 w 2958"/>
                <a:gd name="T108" fmla="*/ 330 h 33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958" h="330">
                  <a:moveTo>
                    <a:pt x="36" y="0"/>
                  </a:moveTo>
                  <a:lnTo>
                    <a:pt x="324" y="18"/>
                  </a:lnTo>
                  <a:lnTo>
                    <a:pt x="558" y="36"/>
                  </a:lnTo>
                  <a:lnTo>
                    <a:pt x="846" y="54"/>
                  </a:lnTo>
                  <a:lnTo>
                    <a:pt x="1194" y="78"/>
                  </a:lnTo>
                  <a:lnTo>
                    <a:pt x="1482" y="78"/>
                  </a:lnTo>
                  <a:lnTo>
                    <a:pt x="1608" y="96"/>
                  </a:lnTo>
                  <a:lnTo>
                    <a:pt x="1806" y="108"/>
                  </a:lnTo>
                  <a:lnTo>
                    <a:pt x="2010" y="126"/>
                  </a:lnTo>
                  <a:lnTo>
                    <a:pt x="2142" y="78"/>
                  </a:lnTo>
                  <a:lnTo>
                    <a:pt x="2364" y="90"/>
                  </a:lnTo>
                  <a:lnTo>
                    <a:pt x="2544" y="108"/>
                  </a:lnTo>
                  <a:lnTo>
                    <a:pt x="2652" y="132"/>
                  </a:lnTo>
                  <a:lnTo>
                    <a:pt x="2958" y="114"/>
                  </a:lnTo>
                  <a:lnTo>
                    <a:pt x="2958" y="306"/>
                  </a:lnTo>
                  <a:lnTo>
                    <a:pt x="2838" y="330"/>
                  </a:lnTo>
                  <a:lnTo>
                    <a:pt x="2634" y="324"/>
                  </a:lnTo>
                  <a:lnTo>
                    <a:pt x="2472" y="318"/>
                  </a:lnTo>
                  <a:lnTo>
                    <a:pt x="2376" y="294"/>
                  </a:lnTo>
                  <a:lnTo>
                    <a:pt x="2286" y="264"/>
                  </a:lnTo>
                  <a:lnTo>
                    <a:pt x="2208" y="246"/>
                  </a:lnTo>
                  <a:lnTo>
                    <a:pt x="1974" y="246"/>
                  </a:lnTo>
                  <a:lnTo>
                    <a:pt x="1632" y="258"/>
                  </a:lnTo>
                  <a:lnTo>
                    <a:pt x="1470" y="246"/>
                  </a:lnTo>
                  <a:lnTo>
                    <a:pt x="1200" y="240"/>
                  </a:lnTo>
                  <a:lnTo>
                    <a:pt x="1056" y="222"/>
                  </a:lnTo>
                  <a:lnTo>
                    <a:pt x="954" y="192"/>
                  </a:lnTo>
                  <a:lnTo>
                    <a:pt x="810" y="132"/>
                  </a:lnTo>
                  <a:lnTo>
                    <a:pt x="714" y="120"/>
                  </a:lnTo>
                  <a:lnTo>
                    <a:pt x="624" y="120"/>
                  </a:lnTo>
                  <a:lnTo>
                    <a:pt x="642" y="84"/>
                  </a:lnTo>
                  <a:lnTo>
                    <a:pt x="492" y="66"/>
                  </a:lnTo>
                  <a:lnTo>
                    <a:pt x="258" y="48"/>
                  </a:lnTo>
                  <a:lnTo>
                    <a:pt x="84" y="42"/>
                  </a:lnTo>
                  <a:lnTo>
                    <a:pt x="0" y="36"/>
                  </a:lnTo>
                </a:path>
              </a:pathLst>
            </a:custGeom>
            <a:solidFill>
              <a:srgbClr val="99660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30" name="Freeform 14"/>
            <p:cNvSpPr>
              <a:spLocks noChangeAspect="1"/>
            </p:cNvSpPr>
            <p:nvPr/>
          </p:nvSpPr>
          <p:spPr bwMode="auto">
            <a:xfrm>
              <a:off x="310" y="2216"/>
              <a:ext cx="5130" cy="1128"/>
            </a:xfrm>
            <a:custGeom>
              <a:avLst/>
              <a:gdLst>
                <a:gd name="T0" fmla="*/ 677 w 3552"/>
                <a:gd name="T1" fmla="*/ 1118 h 816"/>
                <a:gd name="T2" fmla="*/ 1567 w 3552"/>
                <a:gd name="T3" fmla="*/ 1315 h 816"/>
                <a:gd name="T4" fmla="*/ 2088 w 3552"/>
                <a:gd name="T5" fmla="*/ 1424 h 816"/>
                <a:gd name="T6" fmla="*/ 2165 w 3552"/>
                <a:gd name="T7" fmla="*/ 1688 h 816"/>
                <a:gd name="T8" fmla="*/ 3105 w 3552"/>
                <a:gd name="T9" fmla="*/ 1843 h 816"/>
                <a:gd name="T10" fmla="*/ 3967 w 3552"/>
                <a:gd name="T11" fmla="*/ 1928 h 816"/>
                <a:gd name="T12" fmla="*/ 4593 w 3552"/>
                <a:gd name="T13" fmla="*/ 2060 h 816"/>
                <a:gd name="T14" fmla="*/ 6709 w 3552"/>
                <a:gd name="T15" fmla="*/ 1949 h 816"/>
                <a:gd name="T16" fmla="*/ 7465 w 3552"/>
                <a:gd name="T17" fmla="*/ 2015 h 816"/>
                <a:gd name="T18" fmla="*/ 8404 w 3552"/>
                <a:gd name="T19" fmla="*/ 2234 h 816"/>
                <a:gd name="T20" fmla="*/ 9424 w 3552"/>
                <a:gd name="T21" fmla="*/ 2343 h 816"/>
                <a:gd name="T22" fmla="*/ 9997 w 3552"/>
                <a:gd name="T23" fmla="*/ 2454 h 816"/>
                <a:gd name="T24" fmla="*/ 10234 w 3552"/>
                <a:gd name="T25" fmla="*/ 2653 h 816"/>
                <a:gd name="T26" fmla="*/ 10833 w 3552"/>
                <a:gd name="T27" fmla="*/ 2762 h 816"/>
                <a:gd name="T28" fmla="*/ 11202 w 3552"/>
                <a:gd name="T29" fmla="*/ 2935 h 816"/>
                <a:gd name="T30" fmla="*/ 11930 w 3552"/>
                <a:gd name="T31" fmla="*/ 2979 h 816"/>
                <a:gd name="T32" fmla="*/ 13419 w 3552"/>
                <a:gd name="T33" fmla="*/ 2783 h 816"/>
                <a:gd name="T34" fmla="*/ 15454 w 3552"/>
                <a:gd name="T35" fmla="*/ 1709 h 816"/>
                <a:gd name="T36" fmla="*/ 14879 w 3552"/>
                <a:gd name="T37" fmla="*/ 1688 h 816"/>
                <a:gd name="T38" fmla="*/ 14330 w 3552"/>
                <a:gd name="T39" fmla="*/ 1511 h 816"/>
                <a:gd name="T40" fmla="*/ 13940 w 3552"/>
                <a:gd name="T41" fmla="*/ 1359 h 816"/>
                <a:gd name="T42" fmla="*/ 13263 w 3552"/>
                <a:gd name="T43" fmla="*/ 1291 h 816"/>
                <a:gd name="T44" fmla="*/ 12634 w 3552"/>
                <a:gd name="T45" fmla="*/ 1161 h 816"/>
                <a:gd name="T46" fmla="*/ 11696 w 3552"/>
                <a:gd name="T47" fmla="*/ 1270 h 816"/>
                <a:gd name="T48" fmla="*/ 10755 w 3552"/>
                <a:gd name="T49" fmla="*/ 1225 h 816"/>
                <a:gd name="T50" fmla="*/ 10417 w 3552"/>
                <a:gd name="T51" fmla="*/ 1051 h 816"/>
                <a:gd name="T52" fmla="*/ 9243 w 3552"/>
                <a:gd name="T53" fmla="*/ 1139 h 816"/>
                <a:gd name="T54" fmla="*/ 8640 w 3552"/>
                <a:gd name="T55" fmla="*/ 1118 h 816"/>
                <a:gd name="T56" fmla="*/ 8484 w 3552"/>
                <a:gd name="T57" fmla="*/ 986 h 816"/>
                <a:gd name="T58" fmla="*/ 8042 w 3552"/>
                <a:gd name="T59" fmla="*/ 899 h 816"/>
                <a:gd name="T60" fmla="*/ 7127 w 3552"/>
                <a:gd name="T61" fmla="*/ 986 h 816"/>
                <a:gd name="T62" fmla="*/ 6837 w 3552"/>
                <a:gd name="T63" fmla="*/ 766 h 816"/>
                <a:gd name="T64" fmla="*/ 6502 w 3552"/>
                <a:gd name="T65" fmla="*/ 614 h 816"/>
                <a:gd name="T66" fmla="*/ 5065 w 3552"/>
                <a:gd name="T67" fmla="*/ 724 h 816"/>
                <a:gd name="T68" fmla="*/ 4645 w 3552"/>
                <a:gd name="T69" fmla="*/ 571 h 816"/>
                <a:gd name="T70" fmla="*/ 4386 w 3552"/>
                <a:gd name="T71" fmla="*/ 460 h 816"/>
                <a:gd name="T72" fmla="*/ 4097 w 3552"/>
                <a:gd name="T73" fmla="*/ 373 h 816"/>
                <a:gd name="T74" fmla="*/ 2847 w 3552"/>
                <a:gd name="T75" fmla="*/ 505 h 816"/>
                <a:gd name="T76" fmla="*/ 2637 w 3552"/>
                <a:gd name="T77" fmla="*/ 305 h 816"/>
                <a:gd name="T78" fmla="*/ 1830 w 3552"/>
                <a:gd name="T79" fmla="*/ 241 h 816"/>
                <a:gd name="T80" fmla="*/ 497 w 3552"/>
                <a:gd name="T81" fmla="*/ 373 h 816"/>
                <a:gd name="T82" fmla="*/ 442 w 3552"/>
                <a:gd name="T83" fmla="*/ 131 h 816"/>
                <a:gd name="T84" fmla="*/ 183 w 3552"/>
                <a:gd name="T85" fmla="*/ 0 h 81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552"/>
                <a:gd name="T130" fmla="*/ 0 h 816"/>
                <a:gd name="T131" fmla="*/ 3552 w 3552"/>
                <a:gd name="T132" fmla="*/ 816 h 81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552" h="816">
                  <a:moveTo>
                    <a:pt x="0" y="354"/>
                  </a:moveTo>
                  <a:lnTo>
                    <a:pt x="156" y="306"/>
                  </a:lnTo>
                  <a:lnTo>
                    <a:pt x="150" y="366"/>
                  </a:lnTo>
                  <a:lnTo>
                    <a:pt x="360" y="360"/>
                  </a:lnTo>
                  <a:lnTo>
                    <a:pt x="486" y="348"/>
                  </a:lnTo>
                  <a:lnTo>
                    <a:pt x="480" y="390"/>
                  </a:lnTo>
                  <a:lnTo>
                    <a:pt x="588" y="372"/>
                  </a:lnTo>
                  <a:lnTo>
                    <a:pt x="498" y="462"/>
                  </a:lnTo>
                  <a:lnTo>
                    <a:pt x="732" y="444"/>
                  </a:lnTo>
                  <a:lnTo>
                    <a:pt x="714" y="504"/>
                  </a:lnTo>
                  <a:lnTo>
                    <a:pt x="918" y="468"/>
                  </a:lnTo>
                  <a:lnTo>
                    <a:pt x="912" y="528"/>
                  </a:lnTo>
                  <a:lnTo>
                    <a:pt x="1062" y="522"/>
                  </a:lnTo>
                  <a:lnTo>
                    <a:pt x="1056" y="564"/>
                  </a:lnTo>
                  <a:lnTo>
                    <a:pt x="1308" y="540"/>
                  </a:lnTo>
                  <a:lnTo>
                    <a:pt x="1542" y="534"/>
                  </a:lnTo>
                  <a:lnTo>
                    <a:pt x="1542" y="576"/>
                  </a:lnTo>
                  <a:lnTo>
                    <a:pt x="1716" y="552"/>
                  </a:lnTo>
                  <a:lnTo>
                    <a:pt x="1698" y="636"/>
                  </a:lnTo>
                  <a:lnTo>
                    <a:pt x="1932" y="612"/>
                  </a:lnTo>
                  <a:lnTo>
                    <a:pt x="1920" y="660"/>
                  </a:lnTo>
                  <a:lnTo>
                    <a:pt x="2166" y="642"/>
                  </a:lnTo>
                  <a:lnTo>
                    <a:pt x="2304" y="612"/>
                  </a:lnTo>
                  <a:lnTo>
                    <a:pt x="2298" y="672"/>
                  </a:lnTo>
                  <a:lnTo>
                    <a:pt x="2418" y="636"/>
                  </a:lnTo>
                  <a:lnTo>
                    <a:pt x="2352" y="726"/>
                  </a:lnTo>
                  <a:lnTo>
                    <a:pt x="2514" y="696"/>
                  </a:lnTo>
                  <a:lnTo>
                    <a:pt x="2490" y="756"/>
                  </a:lnTo>
                  <a:lnTo>
                    <a:pt x="2646" y="720"/>
                  </a:lnTo>
                  <a:lnTo>
                    <a:pt x="2574" y="804"/>
                  </a:lnTo>
                  <a:lnTo>
                    <a:pt x="2772" y="768"/>
                  </a:lnTo>
                  <a:lnTo>
                    <a:pt x="2742" y="816"/>
                  </a:lnTo>
                  <a:lnTo>
                    <a:pt x="2964" y="762"/>
                  </a:lnTo>
                  <a:lnTo>
                    <a:pt x="3084" y="762"/>
                  </a:lnTo>
                  <a:lnTo>
                    <a:pt x="3336" y="612"/>
                  </a:lnTo>
                  <a:lnTo>
                    <a:pt x="3552" y="468"/>
                  </a:lnTo>
                  <a:lnTo>
                    <a:pt x="3534" y="420"/>
                  </a:lnTo>
                  <a:lnTo>
                    <a:pt x="3420" y="462"/>
                  </a:lnTo>
                  <a:lnTo>
                    <a:pt x="3420" y="414"/>
                  </a:lnTo>
                  <a:lnTo>
                    <a:pt x="3294" y="414"/>
                  </a:lnTo>
                  <a:lnTo>
                    <a:pt x="3156" y="420"/>
                  </a:lnTo>
                  <a:lnTo>
                    <a:pt x="3204" y="372"/>
                  </a:lnTo>
                  <a:lnTo>
                    <a:pt x="3036" y="396"/>
                  </a:lnTo>
                  <a:lnTo>
                    <a:pt x="3048" y="354"/>
                  </a:lnTo>
                  <a:lnTo>
                    <a:pt x="2904" y="378"/>
                  </a:lnTo>
                  <a:lnTo>
                    <a:pt x="2904" y="318"/>
                  </a:lnTo>
                  <a:lnTo>
                    <a:pt x="2814" y="324"/>
                  </a:lnTo>
                  <a:lnTo>
                    <a:pt x="2688" y="348"/>
                  </a:lnTo>
                  <a:lnTo>
                    <a:pt x="2688" y="306"/>
                  </a:lnTo>
                  <a:lnTo>
                    <a:pt x="2472" y="336"/>
                  </a:lnTo>
                  <a:lnTo>
                    <a:pt x="2526" y="276"/>
                  </a:lnTo>
                  <a:lnTo>
                    <a:pt x="2394" y="288"/>
                  </a:lnTo>
                  <a:lnTo>
                    <a:pt x="2292" y="306"/>
                  </a:lnTo>
                  <a:lnTo>
                    <a:pt x="2124" y="312"/>
                  </a:lnTo>
                  <a:lnTo>
                    <a:pt x="2034" y="324"/>
                  </a:lnTo>
                  <a:lnTo>
                    <a:pt x="1986" y="306"/>
                  </a:lnTo>
                  <a:lnTo>
                    <a:pt x="2076" y="264"/>
                  </a:lnTo>
                  <a:lnTo>
                    <a:pt x="1950" y="270"/>
                  </a:lnTo>
                  <a:lnTo>
                    <a:pt x="1830" y="300"/>
                  </a:lnTo>
                  <a:lnTo>
                    <a:pt x="1848" y="246"/>
                  </a:lnTo>
                  <a:lnTo>
                    <a:pt x="1734" y="264"/>
                  </a:lnTo>
                  <a:lnTo>
                    <a:pt x="1638" y="270"/>
                  </a:lnTo>
                  <a:lnTo>
                    <a:pt x="1668" y="222"/>
                  </a:lnTo>
                  <a:lnTo>
                    <a:pt x="1572" y="210"/>
                  </a:lnTo>
                  <a:lnTo>
                    <a:pt x="1458" y="228"/>
                  </a:lnTo>
                  <a:lnTo>
                    <a:pt x="1494" y="168"/>
                  </a:lnTo>
                  <a:lnTo>
                    <a:pt x="1338" y="192"/>
                  </a:lnTo>
                  <a:lnTo>
                    <a:pt x="1164" y="198"/>
                  </a:lnTo>
                  <a:lnTo>
                    <a:pt x="1176" y="150"/>
                  </a:lnTo>
                  <a:lnTo>
                    <a:pt x="1068" y="156"/>
                  </a:lnTo>
                  <a:lnTo>
                    <a:pt x="1158" y="108"/>
                  </a:lnTo>
                  <a:lnTo>
                    <a:pt x="1008" y="126"/>
                  </a:lnTo>
                  <a:lnTo>
                    <a:pt x="846" y="150"/>
                  </a:lnTo>
                  <a:lnTo>
                    <a:pt x="942" y="102"/>
                  </a:lnTo>
                  <a:lnTo>
                    <a:pt x="780" y="102"/>
                  </a:lnTo>
                  <a:lnTo>
                    <a:pt x="654" y="138"/>
                  </a:lnTo>
                  <a:lnTo>
                    <a:pt x="702" y="78"/>
                  </a:lnTo>
                  <a:lnTo>
                    <a:pt x="606" y="84"/>
                  </a:lnTo>
                  <a:lnTo>
                    <a:pt x="390" y="126"/>
                  </a:lnTo>
                  <a:lnTo>
                    <a:pt x="420" y="66"/>
                  </a:lnTo>
                  <a:lnTo>
                    <a:pt x="264" y="90"/>
                  </a:lnTo>
                  <a:lnTo>
                    <a:pt x="114" y="102"/>
                  </a:lnTo>
                  <a:lnTo>
                    <a:pt x="156" y="36"/>
                  </a:lnTo>
                  <a:lnTo>
                    <a:pt x="102" y="36"/>
                  </a:lnTo>
                  <a:lnTo>
                    <a:pt x="144" y="0"/>
                  </a:lnTo>
                  <a:lnTo>
                    <a:pt x="42" y="0"/>
                  </a:lnTo>
                  <a:lnTo>
                    <a:pt x="0" y="12"/>
                  </a:lnTo>
                </a:path>
              </a:pathLst>
            </a:custGeom>
            <a:solidFill>
              <a:srgbClr val="99FF33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31" name="Freeform 15"/>
            <p:cNvSpPr>
              <a:spLocks noChangeAspect="1"/>
            </p:cNvSpPr>
            <p:nvPr/>
          </p:nvSpPr>
          <p:spPr bwMode="auto">
            <a:xfrm>
              <a:off x="276" y="3303"/>
              <a:ext cx="5190" cy="531"/>
            </a:xfrm>
            <a:custGeom>
              <a:avLst/>
              <a:gdLst>
                <a:gd name="T0" fmla="*/ 0 w 3594"/>
                <a:gd name="T1" fmla="*/ 725 h 384"/>
                <a:gd name="T2" fmla="*/ 1304 w 3594"/>
                <a:gd name="T3" fmla="*/ 745 h 384"/>
                <a:gd name="T4" fmla="*/ 2244 w 3594"/>
                <a:gd name="T5" fmla="*/ 834 h 384"/>
                <a:gd name="T6" fmla="*/ 2609 w 3594"/>
                <a:gd name="T7" fmla="*/ 745 h 384"/>
                <a:gd name="T8" fmla="*/ 4462 w 3594"/>
                <a:gd name="T9" fmla="*/ 704 h 384"/>
                <a:gd name="T10" fmla="*/ 6287 w 3594"/>
                <a:gd name="T11" fmla="*/ 704 h 384"/>
                <a:gd name="T12" fmla="*/ 8166 w 3594"/>
                <a:gd name="T13" fmla="*/ 636 h 384"/>
                <a:gd name="T14" fmla="*/ 9628 w 3594"/>
                <a:gd name="T15" fmla="*/ 571 h 384"/>
                <a:gd name="T16" fmla="*/ 10750 w 3594"/>
                <a:gd name="T17" fmla="*/ 546 h 384"/>
                <a:gd name="T18" fmla="*/ 12003 w 3594"/>
                <a:gd name="T19" fmla="*/ 326 h 384"/>
                <a:gd name="T20" fmla="*/ 13202 w 3594"/>
                <a:gd name="T21" fmla="*/ 66 h 384"/>
                <a:gd name="T22" fmla="*/ 13387 w 3594"/>
                <a:gd name="T23" fmla="*/ 0 h 384"/>
                <a:gd name="T24" fmla="*/ 13333 w 3594"/>
                <a:gd name="T25" fmla="*/ 241 h 384"/>
                <a:gd name="T26" fmla="*/ 14036 w 3594"/>
                <a:gd name="T27" fmla="*/ 109 h 384"/>
                <a:gd name="T28" fmla="*/ 13957 w 3594"/>
                <a:gd name="T29" fmla="*/ 416 h 384"/>
                <a:gd name="T30" fmla="*/ 14897 w 3594"/>
                <a:gd name="T31" fmla="*/ 220 h 384"/>
                <a:gd name="T32" fmla="*/ 14897 w 3594"/>
                <a:gd name="T33" fmla="*/ 440 h 384"/>
                <a:gd name="T34" fmla="*/ 15629 w 3594"/>
                <a:gd name="T35" fmla="*/ 153 h 384"/>
                <a:gd name="T36" fmla="*/ 15629 w 3594"/>
                <a:gd name="T37" fmla="*/ 1404 h 384"/>
                <a:gd name="T38" fmla="*/ 79 w 3594"/>
                <a:gd name="T39" fmla="*/ 1404 h 3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594"/>
                <a:gd name="T61" fmla="*/ 0 h 384"/>
                <a:gd name="T62" fmla="*/ 3594 w 3594"/>
                <a:gd name="T63" fmla="*/ 384 h 38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594" h="384">
                  <a:moveTo>
                    <a:pt x="0" y="198"/>
                  </a:moveTo>
                  <a:lnTo>
                    <a:pt x="300" y="204"/>
                  </a:lnTo>
                  <a:lnTo>
                    <a:pt x="516" y="228"/>
                  </a:lnTo>
                  <a:lnTo>
                    <a:pt x="600" y="204"/>
                  </a:lnTo>
                  <a:lnTo>
                    <a:pt x="1026" y="192"/>
                  </a:lnTo>
                  <a:lnTo>
                    <a:pt x="1446" y="192"/>
                  </a:lnTo>
                  <a:lnTo>
                    <a:pt x="1878" y="174"/>
                  </a:lnTo>
                  <a:lnTo>
                    <a:pt x="2214" y="156"/>
                  </a:lnTo>
                  <a:lnTo>
                    <a:pt x="2472" y="150"/>
                  </a:lnTo>
                  <a:lnTo>
                    <a:pt x="2760" y="90"/>
                  </a:lnTo>
                  <a:lnTo>
                    <a:pt x="3036" y="18"/>
                  </a:lnTo>
                  <a:lnTo>
                    <a:pt x="3078" y="0"/>
                  </a:lnTo>
                  <a:lnTo>
                    <a:pt x="3066" y="66"/>
                  </a:lnTo>
                  <a:lnTo>
                    <a:pt x="3228" y="30"/>
                  </a:lnTo>
                  <a:lnTo>
                    <a:pt x="3210" y="114"/>
                  </a:lnTo>
                  <a:lnTo>
                    <a:pt x="3426" y="60"/>
                  </a:lnTo>
                  <a:lnTo>
                    <a:pt x="3426" y="120"/>
                  </a:lnTo>
                  <a:lnTo>
                    <a:pt x="3594" y="42"/>
                  </a:lnTo>
                  <a:lnTo>
                    <a:pt x="3594" y="384"/>
                  </a:lnTo>
                  <a:lnTo>
                    <a:pt x="18" y="384"/>
                  </a:lnTo>
                </a:path>
              </a:pathLst>
            </a:custGeom>
            <a:solidFill>
              <a:srgbClr val="339966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32" name="Freeform 16"/>
            <p:cNvSpPr>
              <a:spLocks noChangeAspect="1"/>
            </p:cNvSpPr>
            <p:nvPr/>
          </p:nvSpPr>
          <p:spPr bwMode="auto">
            <a:xfrm>
              <a:off x="4642" y="2871"/>
              <a:ext cx="824" cy="590"/>
            </a:xfrm>
            <a:custGeom>
              <a:avLst/>
              <a:gdLst>
                <a:gd name="T0" fmla="*/ 2489 w 570"/>
                <a:gd name="T1" fmla="*/ 0 h 426"/>
                <a:gd name="T2" fmla="*/ 2018 w 570"/>
                <a:gd name="T3" fmla="*/ 175 h 426"/>
                <a:gd name="T4" fmla="*/ 1256 w 570"/>
                <a:gd name="T5" fmla="*/ 684 h 426"/>
                <a:gd name="T6" fmla="*/ 733 w 570"/>
                <a:gd name="T7" fmla="*/ 927 h 426"/>
                <a:gd name="T8" fmla="*/ 0 w 570"/>
                <a:gd name="T9" fmla="*/ 1215 h 426"/>
                <a:gd name="T10" fmla="*/ 236 w 570"/>
                <a:gd name="T11" fmla="*/ 1281 h 426"/>
                <a:gd name="T12" fmla="*/ 890 w 570"/>
                <a:gd name="T13" fmla="*/ 1281 h 426"/>
                <a:gd name="T14" fmla="*/ 733 w 570"/>
                <a:gd name="T15" fmla="*/ 1546 h 426"/>
                <a:gd name="T16" fmla="*/ 1729 w 570"/>
                <a:gd name="T17" fmla="*/ 1392 h 426"/>
                <a:gd name="T18" fmla="*/ 1729 w 570"/>
                <a:gd name="T19" fmla="*/ 1568 h 426"/>
                <a:gd name="T20" fmla="*/ 2489 w 570"/>
                <a:gd name="T21" fmla="*/ 1281 h 4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70"/>
                <a:gd name="T34" fmla="*/ 0 h 426"/>
                <a:gd name="T35" fmla="*/ 570 w 570"/>
                <a:gd name="T36" fmla="*/ 426 h 4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70" h="426">
                  <a:moveTo>
                    <a:pt x="570" y="0"/>
                  </a:moveTo>
                  <a:lnTo>
                    <a:pt x="462" y="48"/>
                  </a:lnTo>
                  <a:lnTo>
                    <a:pt x="288" y="186"/>
                  </a:lnTo>
                  <a:lnTo>
                    <a:pt x="168" y="252"/>
                  </a:lnTo>
                  <a:lnTo>
                    <a:pt x="0" y="330"/>
                  </a:lnTo>
                  <a:lnTo>
                    <a:pt x="54" y="348"/>
                  </a:lnTo>
                  <a:lnTo>
                    <a:pt x="204" y="348"/>
                  </a:lnTo>
                  <a:lnTo>
                    <a:pt x="168" y="420"/>
                  </a:lnTo>
                  <a:lnTo>
                    <a:pt x="396" y="378"/>
                  </a:lnTo>
                  <a:lnTo>
                    <a:pt x="396" y="426"/>
                  </a:lnTo>
                  <a:lnTo>
                    <a:pt x="570" y="348"/>
                  </a:lnTo>
                </a:path>
              </a:pathLst>
            </a:custGeom>
            <a:solidFill>
              <a:srgbClr val="99FF33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33" name="Freeform 17"/>
            <p:cNvSpPr>
              <a:spLocks noChangeAspect="1"/>
            </p:cNvSpPr>
            <p:nvPr/>
          </p:nvSpPr>
          <p:spPr bwMode="auto">
            <a:xfrm>
              <a:off x="285" y="2639"/>
              <a:ext cx="4419" cy="822"/>
            </a:xfrm>
            <a:custGeom>
              <a:avLst/>
              <a:gdLst>
                <a:gd name="T0" fmla="*/ 705 w 3060"/>
                <a:gd name="T1" fmla="*/ 0 h 594"/>
                <a:gd name="T2" fmla="*/ 1539 w 3060"/>
                <a:gd name="T3" fmla="*/ 241 h 594"/>
                <a:gd name="T4" fmla="*/ 2220 w 3060"/>
                <a:gd name="T5" fmla="*/ 285 h 594"/>
                <a:gd name="T6" fmla="*/ 2295 w 3060"/>
                <a:gd name="T7" fmla="*/ 552 h 594"/>
                <a:gd name="T8" fmla="*/ 3105 w 3060"/>
                <a:gd name="T9" fmla="*/ 793 h 594"/>
                <a:gd name="T10" fmla="*/ 4071 w 3060"/>
                <a:gd name="T11" fmla="*/ 814 h 594"/>
                <a:gd name="T12" fmla="*/ 5560 w 3060"/>
                <a:gd name="T13" fmla="*/ 837 h 594"/>
                <a:gd name="T14" fmla="*/ 6732 w 3060"/>
                <a:gd name="T15" fmla="*/ 793 h 594"/>
                <a:gd name="T16" fmla="*/ 7176 w 3060"/>
                <a:gd name="T17" fmla="*/ 967 h 594"/>
                <a:gd name="T18" fmla="*/ 7514 w 3060"/>
                <a:gd name="T19" fmla="*/ 1254 h 594"/>
                <a:gd name="T20" fmla="*/ 8611 w 3060"/>
                <a:gd name="T21" fmla="*/ 1298 h 594"/>
                <a:gd name="T22" fmla="*/ 9969 w 3060"/>
                <a:gd name="T23" fmla="*/ 1121 h 594"/>
                <a:gd name="T24" fmla="*/ 9996 w 3060"/>
                <a:gd name="T25" fmla="*/ 1319 h 594"/>
                <a:gd name="T26" fmla="*/ 10518 w 3060"/>
                <a:gd name="T27" fmla="*/ 1187 h 594"/>
                <a:gd name="T28" fmla="*/ 10936 w 3060"/>
                <a:gd name="T29" fmla="*/ 1472 h 594"/>
                <a:gd name="T30" fmla="*/ 10909 w 3060"/>
                <a:gd name="T31" fmla="*/ 1692 h 594"/>
                <a:gd name="T32" fmla="*/ 11299 w 3060"/>
                <a:gd name="T33" fmla="*/ 1805 h 594"/>
                <a:gd name="T34" fmla="*/ 11978 w 3060"/>
                <a:gd name="T35" fmla="*/ 1825 h 594"/>
                <a:gd name="T36" fmla="*/ 13046 w 3060"/>
                <a:gd name="T37" fmla="*/ 1651 h 594"/>
                <a:gd name="T38" fmla="*/ 12994 w 3060"/>
                <a:gd name="T39" fmla="*/ 1825 h 594"/>
                <a:gd name="T40" fmla="*/ 10544 w 3060"/>
                <a:gd name="T41" fmla="*/ 2066 h 594"/>
                <a:gd name="T42" fmla="*/ 8117 w 3060"/>
                <a:gd name="T43" fmla="*/ 2156 h 594"/>
                <a:gd name="T44" fmla="*/ 5091 w 3060"/>
                <a:gd name="T45" fmla="*/ 2134 h 594"/>
                <a:gd name="T46" fmla="*/ 3105 w 3060"/>
                <a:gd name="T47" fmla="*/ 2156 h 594"/>
                <a:gd name="T48" fmla="*/ 1671 w 3060"/>
                <a:gd name="T49" fmla="*/ 2045 h 594"/>
                <a:gd name="T50" fmla="*/ 79 w 3060"/>
                <a:gd name="T51" fmla="*/ 2045 h 594"/>
                <a:gd name="T52" fmla="*/ 705 w 3060"/>
                <a:gd name="T53" fmla="*/ 1717 h 594"/>
                <a:gd name="T54" fmla="*/ 2272 w 3060"/>
                <a:gd name="T55" fmla="*/ 1805 h 594"/>
                <a:gd name="T56" fmla="*/ 4620 w 3060"/>
                <a:gd name="T57" fmla="*/ 1892 h 594"/>
                <a:gd name="T58" fmla="*/ 6081 w 3060"/>
                <a:gd name="T59" fmla="*/ 1892 h 594"/>
                <a:gd name="T60" fmla="*/ 7648 w 3060"/>
                <a:gd name="T61" fmla="*/ 1825 h 594"/>
                <a:gd name="T62" fmla="*/ 9813 w 3060"/>
                <a:gd name="T63" fmla="*/ 1431 h 594"/>
                <a:gd name="T64" fmla="*/ 8611 w 3060"/>
                <a:gd name="T65" fmla="*/ 1452 h 594"/>
                <a:gd name="T66" fmla="*/ 7044 w 3060"/>
                <a:gd name="T67" fmla="*/ 1518 h 594"/>
                <a:gd name="T68" fmla="*/ 6109 w 3060"/>
                <a:gd name="T69" fmla="*/ 1057 h 594"/>
                <a:gd name="T70" fmla="*/ 4516 w 3060"/>
                <a:gd name="T71" fmla="*/ 1034 h 594"/>
                <a:gd name="T72" fmla="*/ 2556 w 3060"/>
                <a:gd name="T73" fmla="*/ 1099 h 594"/>
                <a:gd name="T74" fmla="*/ 809 w 3060"/>
                <a:gd name="T75" fmla="*/ 1078 h 594"/>
                <a:gd name="T76" fmla="*/ 79 w 3060"/>
                <a:gd name="T77" fmla="*/ 394 h 59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060"/>
                <a:gd name="T118" fmla="*/ 0 h 594"/>
                <a:gd name="T119" fmla="*/ 3060 w 3060"/>
                <a:gd name="T120" fmla="*/ 594 h 59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060" h="594">
                  <a:moveTo>
                    <a:pt x="12" y="48"/>
                  </a:moveTo>
                  <a:lnTo>
                    <a:pt x="162" y="0"/>
                  </a:lnTo>
                  <a:lnTo>
                    <a:pt x="162" y="54"/>
                  </a:lnTo>
                  <a:lnTo>
                    <a:pt x="354" y="66"/>
                  </a:lnTo>
                  <a:lnTo>
                    <a:pt x="522" y="42"/>
                  </a:lnTo>
                  <a:lnTo>
                    <a:pt x="510" y="78"/>
                  </a:lnTo>
                  <a:lnTo>
                    <a:pt x="582" y="78"/>
                  </a:lnTo>
                  <a:lnTo>
                    <a:pt x="528" y="150"/>
                  </a:lnTo>
                  <a:lnTo>
                    <a:pt x="756" y="132"/>
                  </a:lnTo>
                  <a:lnTo>
                    <a:pt x="714" y="216"/>
                  </a:lnTo>
                  <a:lnTo>
                    <a:pt x="912" y="174"/>
                  </a:lnTo>
                  <a:lnTo>
                    <a:pt x="936" y="222"/>
                  </a:lnTo>
                  <a:lnTo>
                    <a:pt x="1068" y="216"/>
                  </a:lnTo>
                  <a:lnTo>
                    <a:pt x="1278" y="228"/>
                  </a:lnTo>
                  <a:lnTo>
                    <a:pt x="1476" y="216"/>
                  </a:lnTo>
                  <a:lnTo>
                    <a:pt x="1548" y="216"/>
                  </a:lnTo>
                  <a:lnTo>
                    <a:pt x="1554" y="270"/>
                  </a:lnTo>
                  <a:lnTo>
                    <a:pt x="1650" y="264"/>
                  </a:lnTo>
                  <a:lnTo>
                    <a:pt x="1740" y="258"/>
                  </a:lnTo>
                  <a:lnTo>
                    <a:pt x="1728" y="342"/>
                  </a:lnTo>
                  <a:lnTo>
                    <a:pt x="1968" y="312"/>
                  </a:lnTo>
                  <a:lnTo>
                    <a:pt x="1980" y="354"/>
                  </a:lnTo>
                  <a:lnTo>
                    <a:pt x="2148" y="348"/>
                  </a:lnTo>
                  <a:lnTo>
                    <a:pt x="2292" y="306"/>
                  </a:lnTo>
                  <a:lnTo>
                    <a:pt x="2346" y="294"/>
                  </a:lnTo>
                  <a:lnTo>
                    <a:pt x="2298" y="360"/>
                  </a:lnTo>
                  <a:lnTo>
                    <a:pt x="2376" y="342"/>
                  </a:lnTo>
                  <a:lnTo>
                    <a:pt x="2418" y="324"/>
                  </a:lnTo>
                  <a:lnTo>
                    <a:pt x="2370" y="414"/>
                  </a:lnTo>
                  <a:lnTo>
                    <a:pt x="2514" y="402"/>
                  </a:lnTo>
                  <a:lnTo>
                    <a:pt x="2550" y="396"/>
                  </a:lnTo>
                  <a:lnTo>
                    <a:pt x="2508" y="462"/>
                  </a:lnTo>
                  <a:lnTo>
                    <a:pt x="2670" y="420"/>
                  </a:lnTo>
                  <a:lnTo>
                    <a:pt x="2598" y="492"/>
                  </a:lnTo>
                  <a:lnTo>
                    <a:pt x="2724" y="468"/>
                  </a:lnTo>
                  <a:lnTo>
                    <a:pt x="2754" y="498"/>
                  </a:lnTo>
                  <a:lnTo>
                    <a:pt x="2862" y="468"/>
                  </a:lnTo>
                  <a:lnTo>
                    <a:pt x="3000" y="450"/>
                  </a:lnTo>
                  <a:lnTo>
                    <a:pt x="3060" y="456"/>
                  </a:lnTo>
                  <a:lnTo>
                    <a:pt x="2988" y="498"/>
                  </a:lnTo>
                  <a:lnTo>
                    <a:pt x="2688" y="540"/>
                  </a:lnTo>
                  <a:lnTo>
                    <a:pt x="2424" y="564"/>
                  </a:lnTo>
                  <a:lnTo>
                    <a:pt x="2166" y="588"/>
                  </a:lnTo>
                  <a:lnTo>
                    <a:pt x="1866" y="588"/>
                  </a:lnTo>
                  <a:lnTo>
                    <a:pt x="1512" y="594"/>
                  </a:lnTo>
                  <a:lnTo>
                    <a:pt x="1170" y="582"/>
                  </a:lnTo>
                  <a:lnTo>
                    <a:pt x="888" y="582"/>
                  </a:lnTo>
                  <a:lnTo>
                    <a:pt x="714" y="588"/>
                  </a:lnTo>
                  <a:lnTo>
                    <a:pt x="534" y="564"/>
                  </a:lnTo>
                  <a:lnTo>
                    <a:pt x="384" y="558"/>
                  </a:lnTo>
                  <a:lnTo>
                    <a:pt x="150" y="546"/>
                  </a:lnTo>
                  <a:lnTo>
                    <a:pt x="18" y="558"/>
                  </a:lnTo>
                  <a:lnTo>
                    <a:pt x="0" y="491"/>
                  </a:lnTo>
                  <a:lnTo>
                    <a:pt x="162" y="468"/>
                  </a:lnTo>
                  <a:lnTo>
                    <a:pt x="360" y="468"/>
                  </a:lnTo>
                  <a:lnTo>
                    <a:pt x="522" y="492"/>
                  </a:lnTo>
                  <a:lnTo>
                    <a:pt x="816" y="516"/>
                  </a:lnTo>
                  <a:lnTo>
                    <a:pt x="1062" y="516"/>
                  </a:lnTo>
                  <a:lnTo>
                    <a:pt x="1308" y="504"/>
                  </a:lnTo>
                  <a:lnTo>
                    <a:pt x="1398" y="516"/>
                  </a:lnTo>
                  <a:lnTo>
                    <a:pt x="1590" y="516"/>
                  </a:lnTo>
                  <a:lnTo>
                    <a:pt x="1758" y="498"/>
                  </a:lnTo>
                  <a:lnTo>
                    <a:pt x="1944" y="456"/>
                  </a:lnTo>
                  <a:lnTo>
                    <a:pt x="2256" y="390"/>
                  </a:lnTo>
                  <a:lnTo>
                    <a:pt x="2196" y="384"/>
                  </a:lnTo>
                  <a:lnTo>
                    <a:pt x="1980" y="396"/>
                  </a:lnTo>
                  <a:lnTo>
                    <a:pt x="1770" y="408"/>
                  </a:lnTo>
                  <a:lnTo>
                    <a:pt x="1620" y="414"/>
                  </a:lnTo>
                  <a:lnTo>
                    <a:pt x="1488" y="300"/>
                  </a:lnTo>
                  <a:lnTo>
                    <a:pt x="1404" y="288"/>
                  </a:lnTo>
                  <a:lnTo>
                    <a:pt x="1236" y="270"/>
                  </a:lnTo>
                  <a:lnTo>
                    <a:pt x="1038" y="282"/>
                  </a:lnTo>
                  <a:lnTo>
                    <a:pt x="846" y="288"/>
                  </a:lnTo>
                  <a:lnTo>
                    <a:pt x="588" y="300"/>
                  </a:lnTo>
                  <a:lnTo>
                    <a:pt x="366" y="288"/>
                  </a:lnTo>
                  <a:lnTo>
                    <a:pt x="186" y="294"/>
                  </a:lnTo>
                  <a:lnTo>
                    <a:pt x="18" y="282"/>
                  </a:lnTo>
                  <a:lnTo>
                    <a:pt x="18" y="108"/>
                  </a:lnTo>
                </a:path>
              </a:pathLst>
            </a:custGeom>
            <a:solidFill>
              <a:srgbClr val="339966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34" name="Freeform 18"/>
            <p:cNvSpPr>
              <a:spLocks noChangeAspect="1"/>
            </p:cNvSpPr>
            <p:nvPr/>
          </p:nvSpPr>
          <p:spPr bwMode="auto">
            <a:xfrm>
              <a:off x="302" y="3045"/>
              <a:ext cx="2530" cy="175"/>
            </a:xfrm>
            <a:custGeom>
              <a:avLst/>
              <a:gdLst>
                <a:gd name="T0" fmla="*/ 27 w 1752"/>
                <a:gd name="T1" fmla="*/ 422 h 126"/>
                <a:gd name="T2" fmla="*/ 705 w 1752"/>
                <a:gd name="T3" fmla="*/ 447 h 126"/>
                <a:gd name="T4" fmla="*/ 2137 w 1752"/>
                <a:gd name="T5" fmla="*/ 422 h 126"/>
                <a:gd name="T6" fmla="*/ 3574 w 1752"/>
                <a:gd name="T7" fmla="*/ 422 h 126"/>
                <a:gd name="T8" fmla="*/ 4800 w 1752"/>
                <a:gd name="T9" fmla="*/ 357 h 126"/>
                <a:gd name="T10" fmla="*/ 5688 w 1752"/>
                <a:gd name="T11" fmla="*/ 336 h 126"/>
                <a:gd name="T12" fmla="*/ 6237 w 1752"/>
                <a:gd name="T13" fmla="*/ 447 h 126"/>
                <a:gd name="T14" fmla="*/ 6706 w 1752"/>
                <a:gd name="T15" fmla="*/ 469 h 126"/>
                <a:gd name="T16" fmla="*/ 7617 w 1752"/>
                <a:gd name="T17" fmla="*/ 447 h 126"/>
                <a:gd name="T18" fmla="*/ 6862 w 1752"/>
                <a:gd name="T19" fmla="*/ 0 h 126"/>
                <a:gd name="T20" fmla="*/ 6209 w 1752"/>
                <a:gd name="T21" fmla="*/ 68 h 126"/>
                <a:gd name="T22" fmla="*/ 4436 w 1752"/>
                <a:gd name="T23" fmla="*/ 157 h 126"/>
                <a:gd name="T24" fmla="*/ 3235 w 1752"/>
                <a:gd name="T25" fmla="*/ 222 h 126"/>
                <a:gd name="T26" fmla="*/ 2504 w 1752"/>
                <a:gd name="T27" fmla="*/ 247 h 126"/>
                <a:gd name="T28" fmla="*/ 1643 w 1752"/>
                <a:gd name="T29" fmla="*/ 222 h 126"/>
                <a:gd name="T30" fmla="*/ 809 w 1752"/>
                <a:gd name="T31" fmla="*/ 179 h 126"/>
                <a:gd name="T32" fmla="*/ 0 w 1752"/>
                <a:gd name="T33" fmla="*/ 179 h 1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52"/>
                <a:gd name="T52" fmla="*/ 0 h 126"/>
                <a:gd name="T53" fmla="*/ 1752 w 1752"/>
                <a:gd name="T54" fmla="*/ 126 h 1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52" h="126">
                  <a:moveTo>
                    <a:pt x="6" y="114"/>
                  </a:moveTo>
                  <a:lnTo>
                    <a:pt x="162" y="120"/>
                  </a:lnTo>
                  <a:lnTo>
                    <a:pt x="492" y="114"/>
                  </a:lnTo>
                  <a:lnTo>
                    <a:pt x="822" y="114"/>
                  </a:lnTo>
                  <a:lnTo>
                    <a:pt x="1104" y="96"/>
                  </a:lnTo>
                  <a:lnTo>
                    <a:pt x="1308" y="90"/>
                  </a:lnTo>
                  <a:lnTo>
                    <a:pt x="1434" y="120"/>
                  </a:lnTo>
                  <a:lnTo>
                    <a:pt x="1542" y="126"/>
                  </a:lnTo>
                  <a:lnTo>
                    <a:pt x="1752" y="120"/>
                  </a:lnTo>
                  <a:lnTo>
                    <a:pt x="1578" y="0"/>
                  </a:lnTo>
                  <a:lnTo>
                    <a:pt x="1428" y="18"/>
                  </a:lnTo>
                  <a:lnTo>
                    <a:pt x="1020" y="42"/>
                  </a:lnTo>
                  <a:lnTo>
                    <a:pt x="744" y="60"/>
                  </a:lnTo>
                  <a:lnTo>
                    <a:pt x="576" y="66"/>
                  </a:lnTo>
                  <a:lnTo>
                    <a:pt x="378" y="60"/>
                  </a:lnTo>
                  <a:lnTo>
                    <a:pt x="186" y="48"/>
                  </a:lnTo>
                  <a:lnTo>
                    <a:pt x="0" y="48"/>
                  </a:lnTo>
                </a:path>
              </a:pathLst>
            </a:custGeom>
            <a:solidFill>
              <a:srgbClr val="339966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35" name="Freeform 19"/>
            <p:cNvSpPr>
              <a:spLocks noChangeAspect="1"/>
            </p:cNvSpPr>
            <p:nvPr/>
          </p:nvSpPr>
          <p:spPr bwMode="auto">
            <a:xfrm>
              <a:off x="302" y="1476"/>
              <a:ext cx="5155" cy="889"/>
            </a:xfrm>
            <a:custGeom>
              <a:avLst/>
              <a:gdLst>
                <a:gd name="T0" fmla="*/ 27 w 3570"/>
                <a:gd name="T1" fmla="*/ 1699 h 642"/>
                <a:gd name="T2" fmla="*/ 1070 w 3570"/>
                <a:gd name="T3" fmla="*/ 1676 h 642"/>
                <a:gd name="T4" fmla="*/ 2476 w 3570"/>
                <a:gd name="T5" fmla="*/ 1831 h 642"/>
                <a:gd name="T6" fmla="*/ 3939 w 3570"/>
                <a:gd name="T7" fmla="*/ 1962 h 642"/>
                <a:gd name="T8" fmla="*/ 5269 w 3570"/>
                <a:gd name="T9" fmla="*/ 2008 h 642"/>
                <a:gd name="T10" fmla="*/ 6834 w 3570"/>
                <a:gd name="T11" fmla="*/ 2073 h 642"/>
                <a:gd name="T12" fmla="*/ 8895 w 3570"/>
                <a:gd name="T13" fmla="*/ 2162 h 642"/>
                <a:gd name="T14" fmla="*/ 10044 w 3570"/>
                <a:gd name="T15" fmla="*/ 2207 h 642"/>
                <a:gd name="T16" fmla="*/ 10850 w 3570"/>
                <a:gd name="T17" fmla="*/ 2314 h 642"/>
                <a:gd name="T18" fmla="*/ 11556 w 3570"/>
                <a:gd name="T19" fmla="*/ 2314 h 642"/>
                <a:gd name="T20" fmla="*/ 12469 w 3570"/>
                <a:gd name="T21" fmla="*/ 2139 h 642"/>
                <a:gd name="T22" fmla="*/ 13277 w 3570"/>
                <a:gd name="T23" fmla="*/ 2207 h 642"/>
                <a:gd name="T24" fmla="*/ 13956 w 3570"/>
                <a:gd name="T25" fmla="*/ 2361 h 642"/>
                <a:gd name="T26" fmla="*/ 14737 w 3570"/>
                <a:gd name="T27" fmla="*/ 2314 h 642"/>
                <a:gd name="T28" fmla="*/ 15521 w 3570"/>
                <a:gd name="T29" fmla="*/ 2272 h 642"/>
                <a:gd name="T30" fmla="*/ 15521 w 3570"/>
                <a:gd name="T31" fmla="*/ 1192 h 642"/>
                <a:gd name="T32" fmla="*/ 13956 w 3570"/>
                <a:gd name="T33" fmla="*/ 1081 h 642"/>
                <a:gd name="T34" fmla="*/ 11426 w 3570"/>
                <a:gd name="T35" fmla="*/ 972 h 642"/>
                <a:gd name="T36" fmla="*/ 8190 w 3570"/>
                <a:gd name="T37" fmla="*/ 727 h 642"/>
                <a:gd name="T38" fmla="*/ 6130 w 3570"/>
                <a:gd name="T39" fmla="*/ 573 h 642"/>
                <a:gd name="T40" fmla="*/ 4095 w 3570"/>
                <a:gd name="T41" fmla="*/ 374 h 642"/>
                <a:gd name="T42" fmla="*/ 2165 w 3570"/>
                <a:gd name="T43" fmla="*/ 174 h 642"/>
                <a:gd name="T44" fmla="*/ 0 w 3570"/>
                <a:gd name="T45" fmla="*/ 0 h 64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570"/>
                <a:gd name="T70" fmla="*/ 0 h 642"/>
                <a:gd name="T71" fmla="*/ 3570 w 3570"/>
                <a:gd name="T72" fmla="*/ 642 h 64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570" h="642">
                  <a:moveTo>
                    <a:pt x="6" y="462"/>
                  </a:moveTo>
                  <a:lnTo>
                    <a:pt x="246" y="456"/>
                  </a:lnTo>
                  <a:lnTo>
                    <a:pt x="570" y="498"/>
                  </a:lnTo>
                  <a:lnTo>
                    <a:pt x="906" y="534"/>
                  </a:lnTo>
                  <a:lnTo>
                    <a:pt x="1212" y="546"/>
                  </a:lnTo>
                  <a:lnTo>
                    <a:pt x="1572" y="564"/>
                  </a:lnTo>
                  <a:lnTo>
                    <a:pt x="2046" y="588"/>
                  </a:lnTo>
                  <a:lnTo>
                    <a:pt x="2310" y="600"/>
                  </a:lnTo>
                  <a:lnTo>
                    <a:pt x="2496" y="630"/>
                  </a:lnTo>
                  <a:lnTo>
                    <a:pt x="2658" y="630"/>
                  </a:lnTo>
                  <a:lnTo>
                    <a:pt x="2868" y="582"/>
                  </a:lnTo>
                  <a:lnTo>
                    <a:pt x="3054" y="600"/>
                  </a:lnTo>
                  <a:lnTo>
                    <a:pt x="3210" y="642"/>
                  </a:lnTo>
                  <a:lnTo>
                    <a:pt x="3390" y="630"/>
                  </a:lnTo>
                  <a:lnTo>
                    <a:pt x="3570" y="618"/>
                  </a:lnTo>
                  <a:lnTo>
                    <a:pt x="3570" y="324"/>
                  </a:lnTo>
                  <a:lnTo>
                    <a:pt x="3210" y="294"/>
                  </a:lnTo>
                  <a:lnTo>
                    <a:pt x="2628" y="264"/>
                  </a:lnTo>
                  <a:lnTo>
                    <a:pt x="1884" y="198"/>
                  </a:lnTo>
                  <a:lnTo>
                    <a:pt x="1410" y="156"/>
                  </a:lnTo>
                  <a:lnTo>
                    <a:pt x="942" y="102"/>
                  </a:lnTo>
                  <a:lnTo>
                    <a:pt x="498" y="48"/>
                  </a:lnTo>
                  <a:lnTo>
                    <a:pt x="0" y="0"/>
                  </a:lnTo>
                </a:path>
              </a:pathLst>
            </a:custGeom>
            <a:solidFill>
              <a:srgbClr val="339966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36" name="Text Box 56"/>
            <p:cNvSpPr txBox="1">
              <a:spLocks noChangeArrowheads="1"/>
            </p:cNvSpPr>
            <p:nvPr/>
          </p:nvSpPr>
          <p:spPr bwMode="auto">
            <a:xfrm>
              <a:off x="2880" y="2297"/>
              <a:ext cx="73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400" b="1" dirty="0">
                  <a:solidFill>
                    <a:schemeClr val="bg1"/>
                  </a:solidFill>
                  <a:latin typeface="Tahoma" pitchFamily="34" charset="0"/>
                </a:rPr>
                <a:t>Delta Plain</a:t>
              </a:r>
            </a:p>
          </p:txBody>
        </p:sp>
        <p:sp>
          <p:nvSpPr>
            <p:cNvPr id="8237" name="Text Box 58"/>
            <p:cNvSpPr txBox="1">
              <a:spLocks noChangeArrowheads="1"/>
            </p:cNvSpPr>
            <p:nvPr/>
          </p:nvSpPr>
          <p:spPr bwMode="auto">
            <a:xfrm rot="-781521">
              <a:off x="667" y="2427"/>
              <a:ext cx="76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400" b="1" dirty="0">
                  <a:latin typeface="Tahoma" pitchFamily="34" charset="0"/>
                </a:rPr>
                <a:t>Delta Slope</a:t>
              </a:r>
            </a:p>
          </p:txBody>
        </p:sp>
        <p:sp>
          <p:nvSpPr>
            <p:cNvPr id="8238" name="Text Box 59"/>
            <p:cNvSpPr txBox="1">
              <a:spLocks noChangeArrowheads="1"/>
            </p:cNvSpPr>
            <p:nvPr/>
          </p:nvSpPr>
          <p:spPr bwMode="auto">
            <a:xfrm>
              <a:off x="3169" y="3542"/>
              <a:ext cx="92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400" b="1" dirty="0">
                  <a:latin typeface="Tahoma" pitchFamily="34" charset="0"/>
                </a:rPr>
                <a:t>Basinal Shales</a:t>
              </a:r>
            </a:p>
          </p:txBody>
        </p:sp>
        <p:sp>
          <p:nvSpPr>
            <p:cNvPr id="8239" name="Text Box 60"/>
            <p:cNvSpPr txBox="1">
              <a:spLocks noChangeArrowheads="1"/>
            </p:cNvSpPr>
            <p:nvPr/>
          </p:nvSpPr>
          <p:spPr bwMode="auto">
            <a:xfrm>
              <a:off x="1076" y="1893"/>
              <a:ext cx="92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400" b="1" dirty="0">
                  <a:latin typeface="Tahoma" pitchFamily="34" charset="0"/>
                </a:rPr>
                <a:t>Basinal Shales</a:t>
              </a:r>
            </a:p>
          </p:txBody>
        </p:sp>
        <p:sp>
          <p:nvSpPr>
            <p:cNvPr id="8240" name="Text Box 61"/>
            <p:cNvSpPr txBox="1">
              <a:spLocks noChangeArrowheads="1"/>
            </p:cNvSpPr>
            <p:nvPr/>
          </p:nvSpPr>
          <p:spPr bwMode="auto">
            <a:xfrm>
              <a:off x="429" y="3417"/>
              <a:ext cx="10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sz="1400" b="1" dirty="0">
                  <a:latin typeface="Tahoma" pitchFamily="34" charset="0"/>
                </a:rPr>
                <a:t>Deep Water Fans</a:t>
              </a:r>
            </a:p>
          </p:txBody>
        </p:sp>
      </p:grpSp>
      <p:grpSp>
        <p:nvGrpSpPr>
          <p:cNvPr id="3" name="Group 67"/>
          <p:cNvGrpSpPr>
            <a:grpSpLocks/>
          </p:cNvGrpSpPr>
          <p:nvPr/>
        </p:nvGrpSpPr>
        <p:grpSpPr bwMode="auto">
          <a:xfrm>
            <a:off x="508000" y="3495675"/>
            <a:ext cx="7346950" cy="1781175"/>
            <a:chOff x="320" y="2202"/>
            <a:chExt cx="4628" cy="1122"/>
          </a:xfrm>
        </p:grpSpPr>
        <p:grpSp>
          <p:nvGrpSpPr>
            <p:cNvPr id="4" name="Group 51"/>
            <p:cNvGrpSpPr>
              <a:grpSpLocks/>
            </p:cNvGrpSpPr>
            <p:nvPr/>
          </p:nvGrpSpPr>
          <p:grpSpPr bwMode="auto">
            <a:xfrm>
              <a:off x="2066" y="2560"/>
              <a:ext cx="187" cy="211"/>
              <a:chOff x="2003" y="2551"/>
              <a:chExt cx="187" cy="211"/>
            </a:xfrm>
          </p:grpSpPr>
          <p:sp>
            <p:nvSpPr>
              <p:cNvPr id="8222" name="Oval 21"/>
              <p:cNvSpPr>
                <a:spLocks noChangeAspect="1" noChangeArrowheads="1"/>
              </p:cNvSpPr>
              <p:nvPr/>
            </p:nvSpPr>
            <p:spPr bwMode="auto">
              <a:xfrm>
                <a:off x="2014" y="2577"/>
                <a:ext cx="166" cy="15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altLang="en-US" dirty="0"/>
              </a:p>
            </p:txBody>
          </p:sp>
          <p:sp>
            <p:nvSpPr>
              <p:cNvPr id="8223" name="Text Box 22"/>
              <p:cNvSpPr txBox="1">
                <a:spLocks noChangeAspect="1" noChangeArrowheads="1"/>
              </p:cNvSpPr>
              <p:nvPr/>
            </p:nvSpPr>
            <p:spPr bwMode="auto">
              <a:xfrm>
                <a:off x="2003" y="2551"/>
                <a:ext cx="187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en-US" sz="1600" b="1" dirty="0">
                    <a:latin typeface="Arial" pitchFamily="34" charset="0"/>
                    <a:cs typeface="Arial" pitchFamily="34" charset="0"/>
                  </a:rPr>
                  <a:t>6</a:t>
                </a:r>
              </a:p>
            </p:txBody>
          </p:sp>
        </p:grpSp>
        <p:grpSp>
          <p:nvGrpSpPr>
            <p:cNvPr id="5" name="Group 52"/>
            <p:cNvGrpSpPr>
              <a:grpSpLocks/>
            </p:cNvGrpSpPr>
            <p:nvPr/>
          </p:nvGrpSpPr>
          <p:grpSpPr bwMode="auto">
            <a:xfrm>
              <a:off x="1420" y="2470"/>
              <a:ext cx="187" cy="212"/>
              <a:chOff x="1204" y="2515"/>
              <a:chExt cx="187" cy="212"/>
            </a:xfrm>
          </p:grpSpPr>
          <p:sp>
            <p:nvSpPr>
              <p:cNvPr id="8220" name="Oval 24"/>
              <p:cNvSpPr>
                <a:spLocks noChangeAspect="1" noChangeArrowheads="1"/>
              </p:cNvSpPr>
              <p:nvPr/>
            </p:nvSpPr>
            <p:spPr bwMode="auto">
              <a:xfrm>
                <a:off x="1214" y="2542"/>
                <a:ext cx="167" cy="16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altLang="en-US" dirty="0"/>
              </a:p>
            </p:txBody>
          </p:sp>
          <p:sp>
            <p:nvSpPr>
              <p:cNvPr id="8221" name="Text Box 25"/>
              <p:cNvSpPr txBox="1">
                <a:spLocks noChangeAspect="1" noChangeArrowheads="1"/>
              </p:cNvSpPr>
              <p:nvPr/>
            </p:nvSpPr>
            <p:spPr bwMode="auto">
              <a:xfrm>
                <a:off x="1204" y="2515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en-US" sz="1600" b="1" dirty="0">
                    <a:latin typeface="Arial" pitchFamily="34" charset="0"/>
                    <a:cs typeface="Arial" pitchFamily="34" charset="0"/>
                  </a:rPr>
                  <a:t>7</a:t>
                </a:r>
              </a:p>
            </p:txBody>
          </p:sp>
        </p:grpSp>
        <p:grpSp>
          <p:nvGrpSpPr>
            <p:cNvPr id="6" name="Group 50"/>
            <p:cNvGrpSpPr>
              <a:grpSpLocks/>
            </p:cNvGrpSpPr>
            <p:nvPr/>
          </p:nvGrpSpPr>
          <p:grpSpPr bwMode="auto">
            <a:xfrm>
              <a:off x="2911" y="2600"/>
              <a:ext cx="187" cy="212"/>
              <a:chOff x="2875" y="2582"/>
              <a:chExt cx="187" cy="212"/>
            </a:xfrm>
          </p:grpSpPr>
          <p:sp>
            <p:nvSpPr>
              <p:cNvPr id="8218" name="Oval 27"/>
              <p:cNvSpPr>
                <a:spLocks noChangeAspect="1" noChangeArrowheads="1"/>
              </p:cNvSpPr>
              <p:nvPr/>
            </p:nvSpPr>
            <p:spPr bwMode="auto">
              <a:xfrm>
                <a:off x="2886" y="2609"/>
                <a:ext cx="166" cy="16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altLang="en-US" dirty="0"/>
              </a:p>
            </p:txBody>
          </p:sp>
          <p:sp>
            <p:nvSpPr>
              <p:cNvPr id="8219" name="Text Box 28"/>
              <p:cNvSpPr txBox="1">
                <a:spLocks noChangeAspect="1" noChangeArrowheads="1"/>
              </p:cNvSpPr>
              <p:nvPr/>
            </p:nvSpPr>
            <p:spPr bwMode="auto">
              <a:xfrm>
                <a:off x="2875" y="2582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en-US" sz="1600" b="1" dirty="0">
                    <a:latin typeface="Arial" pitchFamily="34" charset="0"/>
                    <a:cs typeface="Arial" pitchFamily="34" charset="0"/>
                  </a:rPr>
                  <a:t>5</a:t>
                </a:r>
              </a:p>
            </p:txBody>
          </p:sp>
        </p:grpSp>
        <p:grpSp>
          <p:nvGrpSpPr>
            <p:cNvPr id="7" name="Group 49"/>
            <p:cNvGrpSpPr>
              <a:grpSpLocks/>
            </p:cNvGrpSpPr>
            <p:nvPr/>
          </p:nvGrpSpPr>
          <p:grpSpPr bwMode="auto">
            <a:xfrm>
              <a:off x="3514" y="2618"/>
              <a:ext cx="187" cy="211"/>
              <a:chOff x="3469" y="2573"/>
              <a:chExt cx="187" cy="211"/>
            </a:xfrm>
          </p:grpSpPr>
          <p:sp>
            <p:nvSpPr>
              <p:cNvPr id="8216" name="Oval 30"/>
              <p:cNvSpPr>
                <a:spLocks noChangeAspect="1" noChangeArrowheads="1"/>
              </p:cNvSpPr>
              <p:nvPr/>
            </p:nvSpPr>
            <p:spPr bwMode="auto">
              <a:xfrm>
                <a:off x="3480" y="2599"/>
                <a:ext cx="166" cy="15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altLang="en-US" dirty="0"/>
              </a:p>
            </p:txBody>
          </p:sp>
          <p:sp>
            <p:nvSpPr>
              <p:cNvPr id="8217" name="Text Box 31"/>
              <p:cNvSpPr txBox="1">
                <a:spLocks noChangeAspect="1" noChangeArrowheads="1"/>
              </p:cNvSpPr>
              <p:nvPr/>
            </p:nvSpPr>
            <p:spPr bwMode="auto">
              <a:xfrm>
                <a:off x="3469" y="2573"/>
                <a:ext cx="187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en-US" sz="1600" b="1" dirty="0">
                    <a:latin typeface="Arial" pitchFamily="34" charset="0"/>
                    <a:cs typeface="Arial" pitchFamily="34" charset="0"/>
                  </a:rPr>
                  <a:t>4</a:t>
                </a:r>
              </a:p>
            </p:txBody>
          </p:sp>
        </p:grpSp>
        <p:grpSp>
          <p:nvGrpSpPr>
            <p:cNvPr id="8" name="Group 48"/>
            <p:cNvGrpSpPr>
              <a:grpSpLocks/>
            </p:cNvGrpSpPr>
            <p:nvPr/>
          </p:nvGrpSpPr>
          <p:grpSpPr bwMode="auto">
            <a:xfrm>
              <a:off x="4045" y="2812"/>
              <a:ext cx="187" cy="211"/>
              <a:chOff x="4009" y="2740"/>
              <a:chExt cx="187" cy="211"/>
            </a:xfrm>
          </p:grpSpPr>
          <p:sp>
            <p:nvSpPr>
              <p:cNvPr id="8214" name="Oval 33"/>
              <p:cNvSpPr>
                <a:spLocks noChangeAspect="1" noChangeArrowheads="1"/>
              </p:cNvSpPr>
              <p:nvPr/>
            </p:nvSpPr>
            <p:spPr bwMode="auto">
              <a:xfrm>
                <a:off x="4020" y="2766"/>
                <a:ext cx="166" cy="15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altLang="en-US" dirty="0"/>
              </a:p>
            </p:txBody>
          </p:sp>
          <p:sp>
            <p:nvSpPr>
              <p:cNvPr id="8215" name="Text Box 34"/>
              <p:cNvSpPr txBox="1">
                <a:spLocks noChangeAspect="1" noChangeArrowheads="1"/>
              </p:cNvSpPr>
              <p:nvPr/>
            </p:nvSpPr>
            <p:spPr bwMode="auto">
              <a:xfrm>
                <a:off x="4009" y="2740"/>
                <a:ext cx="187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en-US" sz="1600" b="1" dirty="0">
                    <a:latin typeface="Arial" pitchFamily="34" charset="0"/>
                    <a:cs typeface="Arial" pitchFamily="34" charset="0"/>
                  </a:rPr>
                  <a:t>3</a:t>
                </a:r>
              </a:p>
            </p:txBody>
          </p:sp>
        </p:grpSp>
        <p:grpSp>
          <p:nvGrpSpPr>
            <p:cNvPr id="9" name="Group 47"/>
            <p:cNvGrpSpPr>
              <a:grpSpLocks/>
            </p:cNvGrpSpPr>
            <p:nvPr/>
          </p:nvGrpSpPr>
          <p:grpSpPr bwMode="auto">
            <a:xfrm>
              <a:off x="4448" y="2952"/>
              <a:ext cx="187" cy="211"/>
              <a:chOff x="4421" y="2898"/>
              <a:chExt cx="187" cy="211"/>
            </a:xfrm>
          </p:grpSpPr>
          <p:sp>
            <p:nvSpPr>
              <p:cNvPr id="8212" name="Oval 36"/>
              <p:cNvSpPr>
                <a:spLocks noChangeAspect="1" noChangeArrowheads="1"/>
              </p:cNvSpPr>
              <p:nvPr/>
            </p:nvSpPr>
            <p:spPr bwMode="auto">
              <a:xfrm>
                <a:off x="4431" y="2924"/>
                <a:ext cx="167" cy="15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altLang="en-US" dirty="0"/>
              </a:p>
            </p:txBody>
          </p:sp>
          <p:sp>
            <p:nvSpPr>
              <p:cNvPr id="8213" name="Text Box 37"/>
              <p:cNvSpPr txBox="1">
                <a:spLocks noChangeAspect="1" noChangeArrowheads="1"/>
              </p:cNvSpPr>
              <p:nvPr/>
            </p:nvSpPr>
            <p:spPr bwMode="auto">
              <a:xfrm>
                <a:off x="4421" y="2898"/>
                <a:ext cx="187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en-US" sz="1600" b="1" dirty="0">
                    <a:latin typeface="Arial" pitchFamily="34" charset="0"/>
                    <a:cs typeface="Arial" pitchFamily="34" charset="0"/>
                  </a:rPr>
                  <a:t>2</a:t>
                </a: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4760" y="3112"/>
              <a:ext cx="188" cy="212"/>
              <a:chOff x="4742" y="3067"/>
              <a:chExt cx="188" cy="212"/>
            </a:xfrm>
          </p:grpSpPr>
          <p:sp>
            <p:nvSpPr>
              <p:cNvPr id="8210" name="Oval 39"/>
              <p:cNvSpPr>
                <a:spLocks noChangeAspect="1" noChangeArrowheads="1"/>
              </p:cNvSpPr>
              <p:nvPr/>
            </p:nvSpPr>
            <p:spPr bwMode="auto">
              <a:xfrm>
                <a:off x="4752" y="3094"/>
                <a:ext cx="168" cy="16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altLang="en-US" dirty="0"/>
              </a:p>
            </p:txBody>
          </p:sp>
          <p:sp>
            <p:nvSpPr>
              <p:cNvPr id="8211" name="Text Box 40"/>
              <p:cNvSpPr txBox="1">
                <a:spLocks noChangeAspect="1" noChangeArrowheads="1"/>
              </p:cNvSpPr>
              <p:nvPr/>
            </p:nvSpPr>
            <p:spPr bwMode="auto">
              <a:xfrm>
                <a:off x="4742" y="3067"/>
                <a:ext cx="18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en-US" sz="1600" b="1" dirty="0"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</p:grpSp>
        <p:grpSp>
          <p:nvGrpSpPr>
            <p:cNvPr id="11" name="Group 53"/>
            <p:cNvGrpSpPr>
              <a:grpSpLocks/>
            </p:cNvGrpSpPr>
            <p:nvPr/>
          </p:nvGrpSpPr>
          <p:grpSpPr bwMode="auto">
            <a:xfrm>
              <a:off x="320" y="2202"/>
              <a:ext cx="187" cy="212"/>
              <a:chOff x="1204" y="2515"/>
              <a:chExt cx="187" cy="212"/>
            </a:xfrm>
          </p:grpSpPr>
          <p:sp>
            <p:nvSpPr>
              <p:cNvPr id="8208" name="Oval 54"/>
              <p:cNvSpPr>
                <a:spLocks noChangeAspect="1" noChangeArrowheads="1"/>
              </p:cNvSpPr>
              <p:nvPr/>
            </p:nvSpPr>
            <p:spPr bwMode="auto">
              <a:xfrm>
                <a:off x="1214" y="2542"/>
                <a:ext cx="167" cy="16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altLang="en-US" dirty="0"/>
              </a:p>
            </p:txBody>
          </p:sp>
          <p:sp>
            <p:nvSpPr>
              <p:cNvPr id="8209" name="Text Box 55"/>
              <p:cNvSpPr txBox="1">
                <a:spLocks noChangeAspect="1" noChangeArrowheads="1"/>
              </p:cNvSpPr>
              <p:nvPr/>
            </p:nvSpPr>
            <p:spPr bwMode="auto">
              <a:xfrm>
                <a:off x="1204" y="2515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en-US" sz="1600" b="1" dirty="0">
                    <a:latin typeface="Arial" pitchFamily="34" charset="0"/>
                    <a:cs typeface="Arial" pitchFamily="34" charset="0"/>
                  </a:rPr>
                  <a:t>8</a:t>
                </a:r>
              </a:p>
            </p:txBody>
          </p:sp>
        </p:grpSp>
      </p:grpSp>
      <p:sp>
        <p:nvSpPr>
          <p:cNvPr id="81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Stratigraphy: Seismic Data</a:t>
            </a:r>
          </a:p>
        </p:txBody>
      </p:sp>
      <p:sp>
        <p:nvSpPr>
          <p:cNvPr id="8199" name="Rectangle 5"/>
          <p:cNvSpPr>
            <a:spLocks noChangeArrowheads="1"/>
          </p:cNvSpPr>
          <p:nvPr/>
        </p:nvSpPr>
        <p:spPr bwMode="auto">
          <a:xfrm>
            <a:off x="406400" y="1071563"/>
            <a:ext cx="8243888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en-US" dirty="0">
                <a:latin typeface="Tahoma" pitchFamily="34" charset="0"/>
              </a:rPr>
              <a:t>We can also analyze subsurface geology using seismic reflection </a:t>
            </a:r>
            <a:r>
              <a:rPr lang="en-US" altLang="en-US" dirty="0" smtClean="0">
                <a:latin typeface="Tahoma" pitchFamily="34" charset="0"/>
              </a:rPr>
              <a:t>data.</a:t>
            </a:r>
            <a:endParaRPr lang="en-US" altLang="en-US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Stratigraphic Analysis</a:t>
            </a:r>
          </a:p>
        </p:txBody>
      </p:sp>
      <p:sp>
        <p:nvSpPr>
          <p:cNvPr id="503504" name="Rectangle 720"/>
          <p:cNvSpPr>
            <a:spLocks noChangeArrowheads="1"/>
          </p:cNvSpPr>
          <p:nvPr/>
        </p:nvSpPr>
        <p:spPr bwMode="auto">
          <a:xfrm flipH="1">
            <a:off x="1903413" y="2201863"/>
            <a:ext cx="2997200" cy="436562"/>
          </a:xfrm>
          <a:prstGeom prst="rect">
            <a:avLst/>
          </a:prstGeom>
          <a:solidFill>
            <a:srgbClr val="CFEFF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" name="Group 741"/>
          <p:cNvGrpSpPr>
            <a:grpSpLocks/>
          </p:cNvGrpSpPr>
          <p:nvPr/>
        </p:nvGrpSpPr>
        <p:grpSpPr bwMode="auto">
          <a:xfrm>
            <a:off x="1857375" y="2771775"/>
            <a:ext cx="5008563" cy="3105150"/>
            <a:chOff x="1170" y="1746"/>
            <a:chExt cx="3155" cy="1956"/>
          </a:xfrm>
        </p:grpSpPr>
        <p:sp>
          <p:nvSpPr>
            <p:cNvPr id="503526" name="Rectangle 742"/>
            <p:cNvSpPr>
              <a:spLocks noChangeArrowheads="1"/>
            </p:cNvSpPr>
            <p:nvPr/>
          </p:nvSpPr>
          <p:spPr bwMode="auto">
            <a:xfrm>
              <a:off x="1170" y="1750"/>
              <a:ext cx="3151" cy="1952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3527" name="Freeform 743"/>
            <p:cNvSpPr>
              <a:spLocks/>
            </p:cNvSpPr>
            <p:nvPr/>
          </p:nvSpPr>
          <p:spPr bwMode="auto">
            <a:xfrm>
              <a:off x="1233" y="1807"/>
              <a:ext cx="2969" cy="1568"/>
            </a:xfrm>
            <a:custGeom>
              <a:avLst/>
              <a:gdLst/>
              <a:ahLst/>
              <a:cxnLst>
                <a:cxn ang="0">
                  <a:pos x="5180" y="198"/>
                </a:cxn>
                <a:cxn ang="0">
                  <a:pos x="5136" y="266"/>
                </a:cxn>
                <a:cxn ang="0">
                  <a:pos x="5048" y="430"/>
                </a:cxn>
                <a:cxn ang="0">
                  <a:pos x="4974" y="540"/>
                </a:cxn>
                <a:cxn ang="0">
                  <a:pos x="4899" y="644"/>
                </a:cxn>
                <a:cxn ang="0">
                  <a:pos x="4781" y="810"/>
                </a:cxn>
                <a:cxn ang="0">
                  <a:pos x="4707" y="898"/>
                </a:cxn>
                <a:cxn ang="0">
                  <a:pos x="4461" y="1142"/>
                </a:cxn>
                <a:cxn ang="0">
                  <a:pos x="4253" y="1314"/>
                </a:cxn>
                <a:cxn ang="0">
                  <a:pos x="4191" y="1360"/>
                </a:cxn>
                <a:cxn ang="0">
                  <a:pos x="4061" y="1480"/>
                </a:cxn>
                <a:cxn ang="0">
                  <a:pos x="3823" y="1653"/>
                </a:cxn>
                <a:cxn ang="0">
                  <a:pos x="3753" y="1707"/>
                </a:cxn>
                <a:cxn ang="0">
                  <a:pos x="3563" y="1835"/>
                </a:cxn>
                <a:cxn ang="0">
                  <a:pos x="3477" y="1889"/>
                </a:cxn>
                <a:cxn ang="0">
                  <a:pos x="3293" y="1963"/>
                </a:cxn>
                <a:cxn ang="0">
                  <a:pos x="3121" y="2017"/>
                </a:cxn>
                <a:cxn ang="0">
                  <a:pos x="2913" y="2099"/>
                </a:cxn>
                <a:cxn ang="0">
                  <a:pos x="2711" y="2209"/>
                </a:cxn>
                <a:cxn ang="0">
                  <a:pos x="2337" y="2437"/>
                </a:cxn>
                <a:cxn ang="0">
                  <a:pos x="2119" y="2567"/>
                </a:cxn>
                <a:cxn ang="0">
                  <a:pos x="1927" y="2647"/>
                </a:cxn>
                <a:cxn ang="0">
                  <a:pos x="1853" y="2675"/>
                </a:cxn>
                <a:cxn ang="0">
                  <a:pos x="1675" y="2727"/>
                </a:cxn>
                <a:cxn ang="0">
                  <a:pos x="1306" y="2879"/>
                </a:cxn>
                <a:cxn ang="0">
                  <a:pos x="1114" y="2945"/>
                </a:cxn>
                <a:cxn ang="0">
                  <a:pos x="668" y="3101"/>
                </a:cxn>
                <a:cxn ang="0">
                  <a:pos x="0" y="3401"/>
                </a:cxn>
                <a:cxn ang="0">
                  <a:pos x="3619" y="3683"/>
                </a:cxn>
                <a:cxn ang="0">
                  <a:pos x="3863" y="3577"/>
                </a:cxn>
                <a:cxn ang="0">
                  <a:pos x="4007" y="3525"/>
                </a:cxn>
                <a:cxn ang="0">
                  <a:pos x="4269" y="3409"/>
                </a:cxn>
                <a:cxn ang="0">
                  <a:pos x="4509" y="3303"/>
                </a:cxn>
                <a:cxn ang="0">
                  <a:pos x="4727" y="3159"/>
                </a:cxn>
                <a:cxn ang="0">
                  <a:pos x="4937" y="3029"/>
                </a:cxn>
                <a:cxn ang="0">
                  <a:pos x="5166" y="2903"/>
                </a:cxn>
                <a:cxn ang="0">
                  <a:pos x="5614" y="2699"/>
                </a:cxn>
                <a:cxn ang="0">
                  <a:pos x="5830" y="2591"/>
                </a:cxn>
                <a:cxn ang="0">
                  <a:pos x="5960" y="2511"/>
                </a:cxn>
                <a:cxn ang="0">
                  <a:pos x="6382" y="2231"/>
                </a:cxn>
                <a:cxn ang="0">
                  <a:pos x="6560" y="2085"/>
                </a:cxn>
                <a:cxn ang="0">
                  <a:pos x="6826" y="1867"/>
                </a:cxn>
                <a:cxn ang="0">
                  <a:pos x="7034" y="1695"/>
                </a:cxn>
                <a:cxn ang="0">
                  <a:pos x="7166" y="1560"/>
                </a:cxn>
                <a:cxn ang="0">
                  <a:pos x="7258" y="1432"/>
                </a:cxn>
                <a:cxn ang="0">
                  <a:pos x="7544" y="1034"/>
                </a:cxn>
                <a:cxn ang="0">
                  <a:pos x="7660" y="870"/>
                </a:cxn>
                <a:cxn ang="0">
                  <a:pos x="7956" y="386"/>
                </a:cxn>
                <a:cxn ang="0">
                  <a:pos x="8052" y="218"/>
                </a:cxn>
                <a:cxn ang="0">
                  <a:pos x="5286" y="0"/>
                </a:cxn>
              </a:cxnLst>
              <a:rect l="0" t="0" r="r" b="b"/>
              <a:pathLst>
                <a:path w="8154" h="3953">
                  <a:moveTo>
                    <a:pt x="5262" y="58"/>
                  </a:moveTo>
                  <a:lnTo>
                    <a:pt x="5218" y="136"/>
                  </a:lnTo>
                  <a:lnTo>
                    <a:pt x="5180" y="198"/>
                  </a:lnTo>
                  <a:lnTo>
                    <a:pt x="5164" y="226"/>
                  </a:lnTo>
                  <a:lnTo>
                    <a:pt x="5150" y="246"/>
                  </a:lnTo>
                  <a:lnTo>
                    <a:pt x="5136" y="266"/>
                  </a:lnTo>
                  <a:lnTo>
                    <a:pt x="5118" y="294"/>
                  </a:lnTo>
                  <a:lnTo>
                    <a:pt x="5082" y="364"/>
                  </a:lnTo>
                  <a:lnTo>
                    <a:pt x="5048" y="430"/>
                  </a:lnTo>
                  <a:lnTo>
                    <a:pt x="5026" y="470"/>
                  </a:lnTo>
                  <a:lnTo>
                    <a:pt x="5006" y="500"/>
                  </a:lnTo>
                  <a:lnTo>
                    <a:pt x="4974" y="540"/>
                  </a:lnTo>
                  <a:lnTo>
                    <a:pt x="4943" y="582"/>
                  </a:lnTo>
                  <a:lnTo>
                    <a:pt x="4925" y="608"/>
                  </a:lnTo>
                  <a:lnTo>
                    <a:pt x="4899" y="644"/>
                  </a:lnTo>
                  <a:lnTo>
                    <a:pt x="4855" y="708"/>
                  </a:lnTo>
                  <a:lnTo>
                    <a:pt x="4809" y="770"/>
                  </a:lnTo>
                  <a:lnTo>
                    <a:pt x="4781" y="810"/>
                  </a:lnTo>
                  <a:lnTo>
                    <a:pt x="4771" y="824"/>
                  </a:lnTo>
                  <a:lnTo>
                    <a:pt x="4753" y="846"/>
                  </a:lnTo>
                  <a:lnTo>
                    <a:pt x="4707" y="898"/>
                  </a:lnTo>
                  <a:lnTo>
                    <a:pt x="4647" y="966"/>
                  </a:lnTo>
                  <a:lnTo>
                    <a:pt x="4561" y="1046"/>
                  </a:lnTo>
                  <a:lnTo>
                    <a:pt x="4461" y="1142"/>
                  </a:lnTo>
                  <a:lnTo>
                    <a:pt x="4415" y="1180"/>
                  </a:lnTo>
                  <a:lnTo>
                    <a:pt x="4335" y="1248"/>
                  </a:lnTo>
                  <a:lnTo>
                    <a:pt x="4253" y="1314"/>
                  </a:lnTo>
                  <a:lnTo>
                    <a:pt x="4223" y="1336"/>
                  </a:lnTo>
                  <a:lnTo>
                    <a:pt x="4205" y="1350"/>
                  </a:lnTo>
                  <a:lnTo>
                    <a:pt x="4191" y="1360"/>
                  </a:lnTo>
                  <a:lnTo>
                    <a:pt x="4169" y="1378"/>
                  </a:lnTo>
                  <a:lnTo>
                    <a:pt x="4115" y="1430"/>
                  </a:lnTo>
                  <a:lnTo>
                    <a:pt x="4061" y="1480"/>
                  </a:lnTo>
                  <a:lnTo>
                    <a:pt x="4029" y="1510"/>
                  </a:lnTo>
                  <a:lnTo>
                    <a:pt x="3905" y="1594"/>
                  </a:lnTo>
                  <a:lnTo>
                    <a:pt x="3823" y="1653"/>
                  </a:lnTo>
                  <a:lnTo>
                    <a:pt x="3791" y="1675"/>
                  </a:lnTo>
                  <a:lnTo>
                    <a:pt x="3773" y="1691"/>
                  </a:lnTo>
                  <a:lnTo>
                    <a:pt x="3753" y="1707"/>
                  </a:lnTo>
                  <a:lnTo>
                    <a:pt x="3723" y="1729"/>
                  </a:lnTo>
                  <a:lnTo>
                    <a:pt x="3643" y="1783"/>
                  </a:lnTo>
                  <a:lnTo>
                    <a:pt x="3563" y="1835"/>
                  </a:lnTo>
                  <a:lnTo>
                    <a:pt x="3517" y="1867"/>
                  </a:lnTo>
                  <a:lnTo>
                    <a:pt x="3501" y="1877"/>
                  </a:lnTo>
                  <a:lnTo>
                    <a:pt x="3477" y="1889"/>
                  </a:lnTo>
                  <a:lnTo>
                    <a:pt x="3411" y="1917"/>
                  </a:lnTo>
                  <a:lnTo>
                    <a:pt x="3341" y="1945"/>
                  </a:lnTo>
                  <a:lnTo>
                    <a:pt x="3293" y="1963"/>
                  </a:lnTo>
                  <a:lnTo>
                    <a:pt x="3229" y="1983"/>
                  </a:lnTo>
                  <a:lnTo>
                    <a:pt x="3179" y="1997"/>
                  </a:lnTo>
                  <a:lnTo>
                    <a:pt x="3121" y="2017"/>
                  </a:lnTo>
                  <a:lnTo>
                    <a:pt x="3055" y="2041"/>
                  </a:lnTo>
                  <a:lnTo>
                    <a:pt x="2985" y="2067"/>
                  </a:lnTo>
                  <a:lnTo>
                    <a:pt x="2913" y="2099"/>
                  </a:lnTo>
                  <a:lnTo>
                    <a:pt x="2879" y="2115"/>
                  </a:lnTo>
                  <a:lnTo>
                    <a:pt x="2845" y="2135"/>
                  </a:lnTo>
                  <a:lnTo>
                    <a:pt x="2711" y="2209"/>
                  </a:lnTo>
                  <a:lnTo>
                    <a:pt x="2599" y="2279"/>
                  </a:lnTo>
                  <a:lnTo>
                    <a:pt x="2465" y="2359"/>
                  </a:lnTo>
                  <a:lnTo>
                    <a:pt x="2337" y="2437"/>
                  </a:lnTo>
                  <a:lnTo>
                    <a:pt x="2203" y="2519"/>
                  </a:lnTo>
                  <a:lnTo>
                    <a:pt x="2145" y="2551"/>
                  </a:lnTo>
                  <a:lnTo>
                    <a:pt x="2119" y="2567"/>
                  </a:lnTo>
                  <a:lnTo>
                    <a:pt x="2097" y="2577"/>
                  </a:lnTo>
                  <a:lnTo>
                    <a:pt x="1991" y="2619"/>
                  </a:lnTo>
                  <a:lnTo>
                    <a:pt x="1927" y="2647"/>
                  </a:lnTo>
                  <a:lnTo>
                    <a:pt x="1889" y="2663"/>
                  </a:lnTo>
                  <a:lnTo>
                    <a:pt x="1875" y="2667"/>
                  </a:lnTo>
                  <a:lnTo>
                    <a:pt x="1853" y="2675"/>
                  </a:lnTo>
                  <a:lnTo>
                    <a:pt x="1789" y="2693"/>
                  </a:lnTo>
                  <a:lnTo>
                    <a:pt x="1723" y="2711"/>
                  </a:lnTo>
                  <a:lnTo>
                    <a:pt x="1675" y="2727"/>
                  </a:lnTo>
                  <a:lnTo>
                    <a:pt x="1592" y="2761"/>
                  </a:lnTo>
                  <a:lnTo>
                    <a:pt x="1450" y="2819"/>
                  </a:lnTo>
                  <a:lnTo>
                    <a:pt x="1306" y="2879"/>
                  </a:lnTo>
                  <a:lnTo>
                    <a:pt x="1250" y="2901"/>
                  </a:lnTo>
                  <a:lnTo>
                    <a:pt x="1216" y="2913"/>
                  </a:lnTo>
                  <a:lnTo>
                    <a:pt x="1114" y="2945"/>
                  </a:lnTo>
                  <a:lnTo>
                    <a:pt x="946" y="3003"/>
                  </a:lnTo>
                  <a:lnTo>
                    <a:pt x="698" y="3089"/>
                  </a:lnTo>
                  <a:lnTo>
                    <a:pt x="668" y="3101"/>
                  </a:lnTo>
                  <a:lnTo>
                    <a:pt x="636" y="3117"/>
                  </a:lnTo>
                  <a:lnTo>
                    <a:pt x="596" y="3137"/>
                  </a:lnTo>
                  <a:lnTo>
                    <a:pt x="0" y="3401"/>
                  </a:lnTo>
                  <a:lnTo>
                    <a:pt x="2957" y="3953"/>
                  </a:lnTo>
                  <a:lnTo>
                    <a:pt x="3521" y="3723"/>
                  </a:lnTo>
                  <a:lnTo>
                    <a:pt x="3619" y="3683"/>
                  </a:lnTo>
                  <a:lnTo>
                    <a:pt x="3729" y="3635"/>
                  </a:lnTo>
                  <a:lnTo>
                    <a:pt x="3827" y="3591"/>
                  </a:lnTo>
                  <a:lnTo>
                    <a:pt x="3863" y="3577"/>
                  </a:lnTo>
                  <a:lnTo>
                    <a:pt x="3885" y="3569"/>
                  </a:lnTo>
                  <a:lnTo>
                    <a:pt x="3931" y="3553"/>
                  </a:lnTo>
                  <a:lnTo>
                    <a:pt x="4007" y="3525"/>
                  </a:lnTo>
                  <a:lnTo>
                    <a:pt x="4095" y="3489"/>
                  </a:lnTo>
                  <a:lnTo>
                    <a:pt x="4177" y="3451"/>
                  </a:lnTo>
                  <a:lnTo>
                    <a:pt x="4269" y="3409"/>
                  </a:lnTo>
                  <a:lnTo>
                    <a:pt x="4375" y="3363"/>
                  </a:lnTo>
                  <a:lnTo>
                    <a:pt x="4465" y="3323"/>
                  </a:lnTo>
                  <a:lnTo>
                    <a:pt x="4509" y="3303"/>
                  </a:lnTo>
                  <a:lnTo>
                    <a:pt x="4601" y="3243"/>
                  </a:lnTo>
                  <a:lnTo>
                    <a:pt x="4671" y="3197"/>
                  </a:lnTo>
                  <a:lnTo>
                    <a:pt x="4727" y="3159"/>
                  </a:lnTo>
                  <a:lnTo>
                    <a:pt x="4759" y="3137"/>
                  </a:lnTo>
                  <a:lnTo>
                    <a:pt x="4809" y="3105"/>
                  </a:lnTo>
                  <a:lnTo>
                    <a:pt x="4937" y="3029"/>
                  </a:lnTo>
                  <a:lnTo>
                    <a:pt x="5072" y="2953"/>
                  </a:lnTo>
                  <a:lnTo>
                    <a:pt x="5126" y="2923"/>
                  </a:lnTo>
                  <a:lnTo>
                    <a:pt x="5166" y="2903"/>
                  </a:lnTo>
                  <a:lnTo>
                    <a:pt x="5336" y="2823"/>
                  </a:lnTo>
                  <a:lnTo>
                    <a:pt x="5460" y="2767"/>
                  </a:lnTo>
                  <a:lnTo>
                    <a:pt x="5614" y="2699"/>
                  </a:lnTo>
                  <a:lnTo>
                    <a:pt x="5694" y="2663"/>
                  </a:lnTo>
                  <a:lnTo>
                    <a:pt x="5766" y="2627"/>
                  </a:lnTo>
                  <a:lnTo>
                    <a:pt x="5830" y="2591"/>
                  </a:lnTo>
                  <a:lnTo>
                    <a:pt x="5884" y="2559"/>
                  </a:lnTo>
                  <a:lnTo>
                    <a:pt x="5928" y="2533"/>
                  </a:lnTo>
                  <a:lnTo>
                    <a:pt x="5960" y="2511"/>
                  </a:lnTo>
                  <a:lnTo>
                    <a:pt x="5986" y="2491"/>
                  </a:lnTo>
                  <a:lnTo>
                    <a:pt x="6174" y="2367"/>
                  </a:lnTo>
                  <a:lnTo>
                    <a:pt x="6382" y="2231"/>
                  </a:lnTo>
                  <a:lnTo>
                    <a:pt x="6404" y="2213"/>
                  </a:lnTo>
                  <a:lnTo>
                    <a:pt x="6444" y="2181"/>
                  </a:lnTo>
                  <a:lnTo>
                    <a:pt x="6560" y="2085"/>
                  </a:lnTo>
                  <a:lnTo>
                    <a:pt x="6678" y="1985"/>
                  </a:lnTo>
                  <a:lnTo>
                    <a:pt x="6750" y="1927"/>
                  </a:lnTo>
                  <a:lnTo>
                    <a:pt x="6826" y="1867"/>
                  </a:lnTo>
                  <a:lnTo>
                    <a:pt x="6888" y="1819"/>
                  </a:lnTo>
                  <a:lnTo>
                    <a:pt x="6960" y="1759"/>
                  </a:lnTo>
                  <a:lnTo>
                    <a:pt x="7034" y="1695"/>
                  </a:lnTo>
                  <a:lnTo>
                    <a:pt x="7104" y="1627"/>
                  </a:lnTo>
                  <a:lnTo>
                    <a:pt x="7136" y="1592"/>
                  </a:lnTo>
                  <a:lnTo>
                    <a:pt x="7166" y="1560"/>
                  </a:lnTo>
                  <a:lnTo>
                    <a:pt x="7192" y="1528"/>
                  </a:lnTo>
                  <a:lnTo>
                    <a:pt x="7214" y="1498"/>
                  </a:lnTo>
                  <a:lnTo>
                    <a:pt x="7258" y="1432"/>
                  </a:lnTo>
                  <a:lnTo>
                    <a:pt x="7314" y="1352"/>
                  </a:lnTo>
                  <a:lnTo>
                    <a:pt x="7438" y="1180"/>
                  </a:lnTo>
                  <a:lnTo>
                    <a:pt x="7544" y="1034"/>
                  </a:lnTo>
                  <a:lnTo>
                    <a:pt x="7598" y="966"/>
                  </a:lnTo>
                  <a:lnTo>
                    <a:pt x="7618" y="936"/>
                  </a:lnTo>
                  <a:lnTo>
                    <a:pt x="7660" y="870"/>
                  </a:lnTo>
                  <a:lnTo>
                    <a:pt x="7784" y="672"/>
                  </a:lnTo>
                  <a:lnTo>
                    <a:pt x="7910" y="464"/>
                  </a:lnTo>
                  <a:lnTo>
                    <a:pt x="7956" y="386"/>
                  </a:lnTo>
                  <a:lnTo>
                    <a:pt x="7982" y="342"/>
                  </a:lnTo>
                  <a:lnTo>
                    <a:pt x="8014" y="284"/>
                  </a:lnTo>
                  <a:lnTo>
                    <a:pt x="8052" y="218"/>
                  </a:lnTo>
                  <a:lnTo>
                    <a:pt x="8098" y="144"/>
                  </a:lnTo>
                  <a:lnTo>
                    <a:pt x="8154" y="46"/>
                  </a:lnTo>
                  <a:lnTo>
                    <a:pt x="5286" y="0"/>
                  </a:lnTo>
                  <a:lnTo>
                    <a:pt x="5262" y="58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28" name="Freeform 744"/>
            <p:cNvSpPr>
              <a:spLocks/>
            </p:cNvSpPr>
            <p:nvPr/>
          </p:nvSpPr>
          <p:spPr bwMode="auto">
            <a:xfrm>
              <a:off x="1233" y="3157"/>
              <a:ext cx="1077" cy="3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57" y="552"/>
                </a:cxn>
                <a:cxn ang="0">
                  <a:pos x="2957" y="996"/>
                </a:cxn>
                <a:cxn ang="0">
                  <a:pos x="0" y="444"/>
                </a:cxn>
                <a:cxn ang="0">
                  <a:pos x="0" y="0"/>
                </a:cxn>
              </a:cxnLst>
              <a:rect l="0" t="0" r="r" b="b"/>
              <a:pathLst>
                <a:path w="2957" h="996">
                  <a:moveTo>
                    <a:pt x="0" y="0"/>
                  </a:moveTo>
                  <a:lnTo>
                    <a:pt x="2957" y="552"/>
                  </a:lnTo>
                  <a:lnTo>
                    <a:pt x="2957" y="996"/>
                  </a:lnTo>
                  <a:lnTo>
                    <a:pt x="0" y="4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29" name="Freeform 745"/>
            <p:cNvSpPr>
              <a:spLocks/>
            </p:cNvSpPr>
            <p:nvPr/>
          </p:nvSpPr>
          <p:spPr bwMode="auto">
            <a:xfrm>
              <a:off x="3224" y="2037"/>
              <a:ext cx="232" cy="347"/>
            </a:xfrm>
            <a:custGeom>
              <a:avLst/>
              <a:gdLst/>
              <a:ahLst/>
              <a:cxnLst>
                <a:cxn ang="0">
                  <a:pos x="136" y="796"/>
                </a:cxn>
                <a:cxn ang="0">
                  <a:pos x="158" y="766"/>
                </a:cxn>
                <a:cxn ang="0">
                  <a:pos x="188" y="742"/>
                </a:cxn>
                <a:cxn ang="0">
                  <a:pos x="220" y="724"/>
                </a:cxn>
                <a:cxn ang="0">
                  <a:pos x="236" y="716"/>
                </a:cxn>
                <a:cxn ang="0">
                  <a:pos x="244" y="704"/>
                </a:cxn>
                <a:cxn ang="0">
                  <a:pos x="270" y="654"/>
                </a:cxn>
                <a:cxn ang="0">
                  <a:pos x="294" y="602"/>
                </a:cxn>
                <a:cxn ang="0">
                  <a:pos x="316" y="574"/>
                </a:cxn>
                <a:cxn ang="0">
                  <a:pos x="352" y="540"/>
                </a:cxn>
                <a:cxn ang="0">
                  <a:pos x="402" y="480"/>
                </a:cxn>
                <a:cxn ang="0">
                  <a:pos x="416" y="454"/>
                </a:cxn>
                <a:cxn ang="0">
                  <a:pos x="442" y="394"/>
                </a:cxn>
                <a:cxn ang="0">
                  <a:pos x="462" y="366"/>
                </a:cxn>
                <a:cxn ang="0">
                  <a:pos x="482" y="334"/>
                </a:cxn>
                <a:cxn ang="0">
                  <a:pos x="492" y="322"/>
                </a:cxn>
                <a:cxn ang="0">
                  <a:pos x="508" y="302"/>
                </a:cxn>
                <a:cxn ang="0">
                  <a:pos x="516" y="278"/>
                </a:cxn>
                <a:cxn ang="0">
                  <a:pos x="534" y="216"/>
                </a:cxn>
                <a:cxn ang="0">
                  <a:pos x="550" y="164"/>
                </a:cxn>
                <a:cxn ang="0">
                  <a:pos x="572" y="108"/>
                </a:cxn>
                <a:cxn ang="0">
                  <a:pos x="594" y="74"/>
                </a:cxn>
                <a:cxn ang="0">
                  <a:pos x="626" y="22"/>
                </a:cxn>
                <a:cxn ang="0">
                  <a:pos x="636" y="2"/>
                </a:cxn>
                <a:cxn ang="0">
                  <a:pos x="600" y="46"/>
                </a:cxn>
                <a:cxn ang="0">
                  <a:pos x="590" y="54"/>
                </a:cxn>
                <a:cxn ang="0">
                  <a:pos x="584" y="66"/>
                </a:cxn>
                <a:cxn ang="0">
                  <a:pos x="578" y="74"/>
                </a:cxn>
                <a:cxn ang="0">
                  <a:pos x="524" y="130"/>
                </a:cxn>
                <a:cxn ang="0">
                  <a:pos x="492" y="164"/>
                </a:cxn>
                <a:cxn ang="0">
                  <a:pos x="480" y="174"/>
                </a:cxn>
                <a:cxn ang="0">
                  <a:pos x="472" y="192"/>
                </a:cxn>
                <a:cxn ang="0">
                  <a:pos x="428" y="240"/>
                </a:cxn>
                <a:cxn ang="0">
                  <a:pos x="364" y="300"/>
                </a:cxn>
                <a:cxn ang="0">
                  <a:pos x="340" y="322"/>
                </a:cxn>
                <a:cxn ang="0">
                  <a:pos x="308" y="352"/>
                </a:cxn>
                <a:cxn ang="0">
                  <a:pos x="282" y="382"/>
                </a:cxn>
                <a:cxn ang="0">
                  <a:pos x="214" y="500"/>
                </a:cxn>
                <a:cxn ang="0">
                  <a:pos x="182" y="556"/>
                </a:cxn>
                <a:cxn ang="0">
                  <a:pos x="142" y="612"/>
                </a:cxn>
                <a:cxn ang="0">
                  <a:pos x="116" y="656"/>
                </a:cxn>
                <a:cxn ang="0">
                  <a:pos x="100" y="682"/>
                </a:cxn>
                <a:cxn ang="0">
                  <a:pos x="78" y="738"/>
                </a:cxn>
                <a:cxn ang="0">
                  <a:pos x="50" y="794"/>
                </a:cxn>
                <a:cxn ang="0">
                  <a:pos x="20" y="840"/>
                </a:cxn>
                <a:cxn ang="0">
                  <a:pos x="0" y="872"/>
                </a:cxn>
                <a:cxn ang="0">
                  <a:pos x="22" y="860"/>
                </a:cxn>
                <a:cxn ang="0">
                  <a:pos x="64" y="842"/>
                </a:cxn>
                <a:cxn ang="0">
                  <a:pos x="110" y="830"/>
                </a:cxn>
                <a:cxn ang="0">
                  <a:pos x="132" y="804"/>
                </a:cxn>
              </a:cxnLst>
              <a:rect l="0" t="0" r="r" b="b"/>
              <a:pathLst>
                <a:path w="638" h="874">
                  <a:moveTo>
                    <a:pt x="132" y="804"/>
                  </a:moveTo>
                  <a:lnTo>
                    <a:pt x="136" y="796"/>
                  </a:lnTo>
                  <a:lnTo>
                    <a:pt x="142" y="788"/>
                  </a:lnTo>
                  <a:lnTo>
                    <a:pt x="158" y="766"/>
                  </a:lnTo>
                  <a:lnTo>
                    <a:pt x="172" y="754"/>
                  </a:lnTo>
                  <a:lnTo>
                    <a:pt x="188" y="742"/>
                  </a:lnTo>
                  <a:lnTo>
                    <a:pt x="206" y="730"/>
                  </a:lnTo>
                  <a:lnTo>
                    <a:pt x="220" y="724"/>
                  </a:lnTo>
                  <a:lnTo>
                    <a:pt x="230" y="720"/>
                  </a:lnTo>
                  <a:lnTo>
                    <a:pt x="236" y="716"/>
                  </a:lnTo>
                  <a:lnTo>
                    <a:pt x="242" y="710"/>
                  </a:lnTo>
                  <a:lnTo>
                    <a:pt x="244" y="704"/>
                  </a:lnTo>
                  <a:lnTo>
                    <a:pt x="258" y="678"/>
                  </a:lnTo>
                  <a:lnTo>
                    <a:pt x="270" y="654"/>
                  </a:lnTo>
                  <a:lnTo>
                    <a:pt x="280" y="626"/>
                  </a:lnTo>
                  <a:lnTo>
                    <a:pt x="294" y="602"/>
                  </a:lnTo>
                  <a:lnTo>
                    <a:pt x="306" y="586"/>
                  </a:lnTo>
                  <a:lnTo>
                    <a:pt x="316" y="574"/>
                  </a:lnTo>
                  <a:lnTo>
                    <a:pt x="336" y="554"/>
                  </a:lnTo>
                  <a:lnTo>
                    <a:pt x="352" y="540"/>
                  </a:lnTo>
                  <a:lnTo>
                    <a:pt x="382" y="506"/>
                  </a:lnTo>
                  <a:lnTo>
                    <a:pt x="402" y="480"/>
                  </a:lnTo>
                  <a:lnTo>
                    <a:pt x="410" y="464"/>
                  </a:lnTo>
                  <a:lnTo>
                    <a:pt x="416" y="454"/>
                  </a:lnTo>
                  <a:lnTo>
                    <a:pt x="436" y="404"/>
                  </a:lnTo>
                  <a:lnTo>
                    <a:pt x="442" y="394"/>
                  </a:lnTo>
                  <a:lnTo>
                    <a:pt x="450" y="384"/>
                  </a:lnTo>
                  <a:lnTo>
                    <a:pt x="462" y="366"/>
                  </a:lnTo>
                  <a:lnTo>
                    <a:pt x="474" y="350"/>
                  </a:lnTo>
                  <a:lnTo>
                    <a:pt x="482" y="334"/>
                  </a:lnTo>
                  <a:lnTo>
                    <a:pt x="486" y="328"/>
                  </a:lnTo>
                  <a:lnTo>
                    <a:pt x="492" y="322"/>
                  </a:lnTo>
                  <a:lnTo>
                    <a:pt x="504" y="310"/>
                  </a:lnTo>
                  <a:lnTo>
                    <a:pt x="508" y="302"/>
                  </a:lnTo>
                  <a:lnTo>
                    <a:pt x="512" y="294"/>
                  </a:lnTo>
                  <a:lnTo>
                    <a:pt x="516" y="278"/>
                  </a:lnTo>
                  <a:lnTo>
                    <a:pt x="520" y="254"/>
                  </a:lnTo>
                  <a:lnTo>
                    <a:pt x="534" y="216"/>
                  </a:lnTo>
                  <a:lnTo>
                    <a:pt x="546" y="176"/>
                  </a:lnTo>
                  <a:lnTo>
                    <a:pt x="550" y="164"/>
                  </a:lnTo>
                  <a:lnTo>
                    <a:pt x="558" y="146"/>
                  </a:lnTo>
                  <a:lnTo>
                    <a:pt x="572" y="108"/>
                  </a:lnTo>
                  <a:lnTo>
                    <a:pt x="580" y="92"/>
                  </a:lnTo>
                  <a:lnTo>
                    <a:pt x="594" y="74"/>
                  </a:lnTo>
                  <a:lnTo>
                    <a:pt x="614" y="42"/>
                  </a:lnTo>
                  <a:lnTo>
                    <a:pt x="626" y="22"/>
                  </a:lnTo>
                  <a:lnTo>
                    <a:pt x="638" y="0"/>
                  </a:lnTo>
                  <a:lnTo>
                    <a:pt x="636" y="2"/>
                  </a:lnTo>
                  <a:lnTo>
                    <a:pt x="604" y="42"/>
                  </a:lnTo>
                  <a:lnTo>
                    <a:pt x="600" y="46"/>
                  </a:lnTo>
                  <a:lnTo>
                    <a:pt x="596" y="50"/>
                  </a:lnTo>
                  <a:lnTo>
                    <a:pt x="590" y="54"/>
                  </a:lnTo>
                  <a:lnTo>
                    <a:pt x="586" y="58"/>
                  </a:lnTo>
                  <a:lnTo>
                    <a:pt x="584" y="66"/>
                  </a:lnTo>
                  <a:lnTo>
                    <a:pt x="580" y="70"/>
                  </a:lnTo>
                  <a:lnTo>
                    <a:pt x="578" y="74"/>
                  </a:lnTo>
                  <a:lnTo>
                    <a:pt x="552" y="94"/>
                  </a:lnTo>
                  <a:lnTo>
                    <a:pt x="524" y="130"/>
                  </a:lnTo>
                  <a:lnTo>
                    <a:pt x="500" y="158"/>
                  </a:lnTo>
                  <a:lnTo>
                    <a:pt x="492" y="164"/>
                  </a:lnTo>
                  <a:lnTo>
                    <a:pt x="484" y="168"/>
                  </a:lnTo>
                  <a:lnTo>
                    <a:pt x="480" y="174"/>
                  </a:lnTo>
                  <a:lnTo>
                    <a:pt x="476" y="184"/>
                  </a:lnTo>
                  <a:lnTo>
                    <a:pt x="472" y="192"/>
                  </a:lnTo>
                  <a:lnTo>
                    <a:pt x="446" y="216"/>
                  </a:lnTo>
                  <a:lnTo>
                    <a:pt x="428" y="240"/>
                  </a:lnTo>
                  <a:lnTo>
                    <a:pt x="386" y="278"/>
                  </a:lnTo>
                  <a:lnTo>
                    <a:pt x="364" y="300"/>
                  </a:lnTo>
                  <a:lnTo>
                    <a:pt x="350" y="314"/>
                  </a:lnTo>
                  <a:lnTo>
                    <a:pt x="340" y="322"/>
                  </a:lnTo>
                  <a:lnTo>
                    <a:pt x="326" y="334"/>
                  </a:lnTo>
                  <a:lnTo>
                    <a:pt x="308" y="352"/>
                  </a:lnTo>
                  <a:lnTo>
                    <a:pt x="292" y="370"/>
                  </a:lnTo>
                  <a:lnTo>
                    <a:pt x="282" y="382"/>
                  </a:lnTo>
                  <a:lnTo>
                    <a:pt x="244" y="448"/>
                  </a:lnTo>
                  <a:lnTo>
                    <a:pt x="214" y="500"/>
                  </a:lnTo>
                  <a:lnTo>
                    <a:pt x="198" y="530"/>
                  </a:lnTo>
                  <a:lnTo>
                    <a:pt x="182" y="556"/>
                  </a:lnTo>
                  <a:lnTo>
                    <a:pt x="154" y="592"/>
                  </a:lnTo>
                  <a:lnTo>
                    <a:pt x="142" y="612"/>
                  </a:lnTo>
                  <a:lnTo>
                    <a:pt x="132" y="630"/>
                  </a:lnTo>
                  <a:lnTo>
                    <a:pt x="116" y="656"/>
                  </a:lnTo>
                  <a:lnTo>
                    <a:pt x="106" y="672"/>
                  </a:lnTo>
                  <a:lnTo>
                    <a:pt x="100" y="682"/>
                  </a:lnTo>
                  <a:lnTo>
                    <a:pt x="90" y="714"/>
                  </a:lnTo>
                  <a:lnTo>
                    <a:pt x="78" y="738"/>
                  </a:lnTo>
                  <a:lnTo>
                    <a:pt x="60" y="776"/>
                  </a:lnTo>
                  <a:lnTo>
                    <a:pt x="50" y="794"/>
                  </a:lnTo>
                  <a:lnTo>
                    <a:pt x="40" y="812"/>
                  </a:lnTo>
                  <a:lnTo>
                    <a:pt x="20" y="840"/>
                  </a:lnTo>
                  <a:lnTo>
                    <a:pt x="8" y="860"/>
                  </a:lnTo>
                  <a:lnTo>
                    <a:pt x="0" y="872"/>
                  </a:lnTo>
                  <a:lnTo>
                    <a:pt x="2" y="874"/>
                  </a:lnTo>
                  <a:lnTo>
                    <a:pt x="22" y="860"/>
                  </a:lnTo>
                  <a:lnTo>
                    <a:pt x="44" y="850"/>
                  </a:lnTo>
                  <a:lnTo>
                    <a:pt x="64" y="842"/>
                  </a:lnTo>
                  <a:lnTo>
                    <a:pt x="82" y="836"/>
                  </a:lnTo>
                  <a:lnTo>
                    <a:pt x="110" y="830"/>
                  </a:lnTo>
                  <a:lnTo>
                    <a:pt x="120" y="828"/>
                  </a:lnTo>
                  <a:lnTo>
                    <a:pt x="132" y="804"/>
                  </a:lnTo>
                  <a:close/>
                </a:path>
              </a:pathLst>
            </a:custGeom>
            <a:solidFill>
              <a:srgbClr val="CC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30" name="Freeform 746"/>
            <p:cNvSpPr>
              <a:spLocks/>
            </p:cNvSpPr>
            <p:nvPr/>
          </p:nvSpPr>
          <p:spPr bwMode="auto">
            <a:xfrm>
              <a:off x="2169" y="2272"/>
              <a:ext cx="1229" cy="895"/>
            </a:xfrm>
            <a:custGeom>
              <a:avLst/>
              <a:gdLst/>
              <a:ahLst/>
              <a:cxnLst>
                <a:cxn ang="0">
                  <a:pos x="1312" y="2195"/>
                </a:cxn>
                <a:cxn ang="0">
                  <a:pos x="1514" y="2081"/>
                </a:cxn>
                <a:cxn ang="0">
                  <a:pos x="1594" y="2051"/>
                </a:cxn>
                <a:cxn ang="0">
                  <a:pos x="1740" y="1879"/>
                </a:cxn>
                <a:cxn ang="0">
                  <a:pos x="1822" y="1847"/>
                </a:cxn>
                <a:cxn ang="0">
                  <a:pos x="1880" y="1843"/>
                </a:cxn>
                <a:cxn ang="0">
                  <a:pos x="1956" y="1833"/>
                </a:cxn>
                <a:cxn ang="0">
                  <a:pos x="2030" y="1813"/>
                </a:cxn>
                <a:cxn ang="0">
                  <a:pos x="2088" y="1797"/>
                </a:cxn>
                <a:cxn ang="0">
                  <a:pos x="2176" y="1747"/>
                </a:cxn>
                <a:cxn ang="0">
                  <a:pos x="2246" y="1583"/>
                </a:cxn>
                <a:cxn ang="0">
                  <a:pos x="2302" y="1477"/>
                </a:cxn>
                <a:cxn ang="0">
                  <a:pos x="2308" y="1373"/>
                </a:cxn>
                <a:cxn ang="0">
                  <a:pos x="2310" y="1223"/>
                </a:cxn>
                <a:cxn ang="0">
                  <a:pos x="2304" y="1181"/>
                </a:cxn>
                <a:cxn ang="0">
                  <a:pos x="2334" y="1129"/>
                </a:cxn>
                <a:cxn ang="0">
                  <a:pos x="2443" y="1023"/>
                </a:cxn>
                <a:cxn ang="0">
                  <a:pos x="2607" y="933"/>
                </a:cxn>
                <a:cxn ang="0">
                  <a:pos x="2735" y="885"/>
                </a:cxn>
                <a:cxn ang="0">
                  <a:pos x="2787" y="817"/>
                </a:cxn>
                <a:cxn ang="0">
                  <a:pos x="2829" y="741"/>
                </a:cxn>
                <a:cxn ang="0">
                  <a:pos x="2941" y="661"/>
                </a:cxn>
                <a:cxn ang="0">
                  <a:pos x="3039" y="573"/>
                </a:cxn>
                <a:cxn ang="0">
                  <a:pos x="3115" y="499"/>
                </a:cxn>
                <a:cxn ang="0">
                  <a:pos x="3167" y="428"/>
                </a:cxn>
                <a:cxn ang="0">
                  <a:pos x="3239" y="280"/>
                </a:cxn>
                <a:cxn ang="0">
                  <a:pos x="3307" y="126"/>
                </a:cxn>
                <a:cxn ang="0">
                  <a:pos x="3377" y="0"/>
                </a:cxn>
                <a:cxn ang="0">
                  <a:pos x="3205" y="138"/>
                </a:cxn>
                <a:cxn ang="0">
                  <a:pos x="3147" y="210"/>
                </a:cxn>
                <a:cxn ang="0">
                  <a:pos x="3059" y="290"/>
                </a:cxn>
                <a:cxn ang="0">
                  <a:pos x="2951" y="354"/>
                </a:cxn>
                <a:cxn ang="0">
                  <a:pos x="2873" y="435"/>
                </a:cxn>
                <a:cxn ang="0">
                  <a:pos x="2809" y="457"/>
                </a:cxn>
                <a:cxn ang="0">
                  <a:pos x="2685" y="557"/>
                </a:cxn>
                <a:cxn ang="0">
                  <a:pos x="2641" y="599"/>
                </a:cxn>
                <a:cxn ang="0">
                  <a:pos x="2567" y="623"/>
                </a:cxn>
                <a:cxn ang="0">
                  <a:pos x="2471" y="679"/>
                </a:cxn>
                <a:cxn ang="0">
                  <a:pos x="2413" y="741"/>
                </a:cxn>
                <a:cxn ang="0">
                  <a:pos x="2358" y="803"/>
                </a:cxn>
                <a:cxn ang="0">
                  <a:pos x="2240" y="865"/>
                </a:cxn>
                <a:cxn ang="0">
                  <a:pos x="2164" y="911"/>
                </a:cxn>
                <a:cxn ang="0">
                  <a:pos x="1924" y="943"/>
                </a:cxn>
                <a:cxn ang="0">
                  <a:pos x="1850" y="935"/>
                </a:cxn>
                <a:cxn ang="0">
                  <a:pos x="1628" y="989"/>
                </a:cxn>
                <a:cxn ang="0">
                  <a:pos x="1570" y="1051"/>
                </a:cxn>
                <a:cxn ang="0">
                  <a:pos x="1462" y="1077"/>
                </a:cxn>
                <a:cxn ang="0">
                  <a:pos x="1370" y="1067"/>
                </a:cxn>
                <a:cxn ang="0">
                  <a:pos x="1288" y="1087"/>
                </a:cxn>
                <a:cxn ang="0">
                  <a:pos x="1128" y="1093"/>
                </a:cxn>
                <a:cxn ang="0">
                  <a:pos x="1038" y="1117"/>
                </a:cxn>
                <a:cxn ang="0">
                  <a:pos x="942" y="1075"/>
                </a:cxn>
                <a:cxn ang="0">
                  <a:pos x="826" y="1063"/>
                </a:cxn>
                <a:cxn ang="0">
                  <a:pos x="674" y="1153"/>
                </a:cxn>
                <a:cxn ang="0">
                  <a:pos x="636" y="1261"/>
                </a:cxn>
                <a:cxn ang="0">
                  <a:pos x="650" y="1365"/>
                </a:cxn>
                <a:cxn ang="0">
                  <a:pos x="602" y="1471"/>
                </a:cxn>
                <a:cxn ang="0">
                  <a:pos x="454" y="1463"/>
                </a:cxn>
                <a:cxn ang="0">
                  <a:pos x="296" y="1487"/>
                </a:cxn>
                <a:cxn ang="0">
                  <a:pos x="172" y="1629"/>
                </a:cxn>
                <a:cxn ang="0">
                  <a:pos x="0" y="1715"/>
                </a:cxn>
              </a:cxnLst>
              <a:rect l="0" t="0" r="r" b="b"/>
              <a:pathLst>
                <a:path w="3377" h="2255">
                  <a:moveTo>
                    <a:pt x="46" y="1949"/>
                  </a:moveTo>
                  <a:lnTo>
                    <a:pt x="1248" y="2255"/>
                  </a:lnTo>
                  <a:lnTo>
                    <a:pt x="1262" y="2239"/>
                  </a:lnTo>
                  <a:lnTo>
                    <a:pt x="1278" y="2225"/>
                  </a:lnTo>
                  <a:lnTo>
                    <a:pt x="1292" y="2213"/>
                  </a:lnTo>
                  <a:lnTo>
                    <a:pt x="1302" y="2203"/>
                  </a:lnTo>
                  <a:lnTo>
                    <a:pt x="1312" y="2195"/>
                  </a:lnTo>
                  <a:lnTo>
                    <a:pt x="1320" y="2187"/>
                  </a:lnTo>
                  <a:lnTo>
                    <a:pt x="1330" y="2179"/>
                  </a:lnTo>
                  <a:lnTo>
                    <a:pt x="1388" y="2151"/>
                  </a:lnTo>
                  <a:lnTo>
                    <a:pt x="1428" y="2127"/>
                  </a:lnTo>
                  <a:lnTo>
                    <a:pt x="1460" y="2107"/>
                  </a:lnTo>
                  <a:lnTo>
                    <a:pt x="1484" y="2095"/>
                  </a:lnTo>
                  <a:lnTo>
                    <a:pt x="1514" y="2081"/>
                  </a:lnTo>
                  <a:lnTo>
                    <a:pt x="1524" y="2077"/>
                  </a:lnTo>
                  <a:lnTo>
                    <a:pt x="1534" y="2071"/>
                  </a:lnTo>
                  <a:lnTo>
                    <a:pt x="1544" y="2067"/>
                  </a:lnTo>
                  <a:lnTo>
                    <a:pt x="1554" y="2063"/>
                  </a:lnTo>
                  <a:lnTo>
                    <a:pt x="1566" y="2061"/>
                  </a:lnTo>
                  <a:lnTo>
                    <a:pt x="1578" y="2057"/>
                  </a:lnTo>
                  <a:lnTo>
                    <a:pt x="1594" y="2051"/>
                  </a:lnTo>
                  <a:lnTo>
                    <a:pt x="1612" y="2037"/>
                  </a:lnTo>
                  <a:lnTo>
                    <a:pt x="1640" y="2015"/>
                  </a:lnTo>
                  <a:lnTo>
                    <a:pt x="1666" y="1985"/>
                  </a:lnTo>
                  <a:lnTo>
                    <a:pt x="1682" y="1965"/>
                  </a:lnTo>
                  <a:lnTo>
                    <a:pt x="1694" y="1949"/>
                  </a:lnTo>
                  <a:lnTo>
                    <a:pt x="1720" y="1903"/>
                  </a:lnTo>
                  <a:lnTo>
                    <a:pt x="1740" y="1879"/>
                  </a:lnTo>
                  <a:lnTo>
                    <a:pt x="1756" y="1861"/>
                  </a:lnTo>
                  <a:lnTo>
                    <a:pt x="1764" y="1853"/>
                  </a:lnTo>
                  <a:lnTo>
                    <a:pt x="1770" y="1849"/>
                  </a:lnTo>
                  <a:lnTo>
                    <a:pt x="1788" y="1843"/>
                  </a:lnTo>
                  <a:lnTo>
                    <a:pt x="1796" y="1843"/>
                  </a:lnTo>
                  <a:lnTo>
                    <a:pt x="1806" y="1845"/>
                  </a:lnTo>
                  <a:lnTo>
                    <a:pt x="1822" y="1847"/>
                  </a:lnTo>
                  <a:lnTo>
                    <a:pt x="1828" y="1847"/>
                  </a:lnTo>
                  <a:lnTo>
                    <a:pt x="1834" y="1845"/>
                  </a:lnTo>
                  <a:lnTo>
                    <a:pt x="1850" y="1839"/>
                  </a:lnTo>
                  <a:lnTo>
                    <a:pt x="1856" y="1839"/>
                  </a:lnTo>
                  <a:lnTo>
                    <a:pt x="1864" y="1841"/>
                  </a:lnTo>
                  <a:lnTo>
                    <a:pt x="1872" y="1843"/>
                  </a:lnTo>
                  <a:lnTo>
                    <a:pt x="1880" y="1843"/>
                  </a:lnTo>
                  <a:lnTo>
                    <a:pt x="1888" y="1843"/>
                  </a:lnTo>
                  <a:lnTo>
                    <a:pt x="1894" y="1841"/>
                  </a:lnTo>
                  <a:lnTo>
                    <a:pt x="1904" y="1837"/>
                  </a:lnTo>
                  <a:lnTo>
                    <a:pt x="1918" y="1837"/>
                  </a:lnTo>
                  <a:lnTo>
                    <a:pt x="1932" y="1837"/>
                  </a:lnTo>
                  <a:lnTo>
                    <a:pt x="1944" y="1835"/>
                  </a:lnTo>
                  <a:lnTo>
                    <a:pt x="1956" y="1833"/>
                  </a:lnTo>
                  <a:lnTo>
                    <a:pt x="1966" y="1829"/>
                  </a:lnTo>
                  <a:lnTo>
                    <a:pt x="1982" y="1821"/>
                  </a:lnTo>
                  <a:lnTo>
                    <a:pt x="1988" y="1821"/>
                  </a:lnTo>
                  <a:lnTo>
                    <a:pt x="1994" y="1821"/>
                  </a:lnTo>
                  <a:lnTo>
                    <a:pt x="2004" y="1821"/>
                  </a:lnTo>
                  <a:lnTo>
                    <a:pt x="2012" y="1819"/>
                  </a:lnTo>
                  <a:lnTo>
                    <a:pt x="2030" y="1813"/>
                  </a:lnTo>
                  <a:lnTo>
                    <a:pt x="2040" y="1811"/>
                  </a:lnTo>
                  <a:lnTo>
                    <a:pt x="2048" y="1811"/>
                  </a:lnTo>
                  <a:lnTo>
                    <a:pt x="2060" y="1811"/>
                  </a:lnTo>
                  <a:lnTo>
                    <a:pt x="2070" y="1809"/>
                  </a:lnTo>
                  <a:lnTo>
                    <a:pt x="2078" y="1805"/>
                  </a:lnTo>
                  <a:lnTo>
                    <a:pt x="2084" y="1801"/>
                  </a:lnTo>
                  <a:lnTo>
                    <a:pt x="2088" y="1797"/>
                  </a:lnTo>
                  <a:lnTo>
                    <a:pt x="2096" y="1793"/>
                  </a:lnTo>
                  <a:lnTo>
                    <a:pt x="2112" y="1791"/>
                  </a:lnTo>
                  <a:lnTo>
                    <a:pt x="2120" y="1789"/>
                  </a:lnTo>
                  <a:lnTo>
                    <a:pt x="2128" y="1785"/>
                  </a:lnTo>
                  <a:lnTo>
                    <a:pt x="2142" y="1777"/>
                  </a:lnTo>
                  <a:lnTo>
                    <a:pt x="2158" y="1763"/>
                  </a:lnTo>
                  <a:lnTo>
                    <a:pt x="2176" y="1747"/>
                  </a:lnTo>
                  <a:lnTo>
                    <a:pt x="2188" y="1731"/>
                  </a:lnTo>
                  <a:lnTo>
                    <a:pt x="2200" y="1713"/>
                  </a:lnTo>
                  <a:lnTo>
                    <a:pt x="2214" y="1691"/>
                  </a:lnTo>
                  <a:lnTo>
                    <a:pt x="2226" y="1663"/>
                  </a:lnTo>
                  <a:lnTo>
                    <a:pt x="2232" y="1649"/>
                  </a:lnTo>
                  <a:lnTo>
                    <a:pt x="2234" y="1633"/>
                  </a:lnTo>
                  <a:lnTo>
                    <a:pt x="2246" y="1583"/>
                  </a:lnTo>
                  <a:lnTo>
                    <a:pt x="2250" y="1569"/>
                  </a:lnTo>
                  <a:lnTo>
                    <a:pt x="2258" y="1553"/>
                  </a:lnTo>
                  <a:lnTo>
                    <a:pt x="2270" y="1533"/>
                  </a:lnTo>
                  <a:lnTo>
                    <a:pt x="2280" y="1523"/>
                  </a:lnTo>
                  <a:lnTo>
                    <a:pt x="2290" y="1509"/>
                  </a:lnTo>
                  <a:lnTo>
                    <a:pt x="2300" y="1487"/>
                  </a:lnTo>
                  <a:lnTo>
                    <a:pt x="2302" y="1477"/>
                  </a:lnTo>
                  <a:lnTo>
                    <a:pt x="2304" y="1469"/>
                  </a:lnTo>
                  <a:lnTo>
                    <a:pt x="2300" y="1453"/>
                  </a:lnTo>
                  <a:lnTo>
                    <a:pt x="2298" y="1441"/>
                  </a:lnTo>
                  <a:lnTo>
                    <a:pt x="2298" y="1425"/>
                  </a:lnTo>
                  <a:lnTo>
                    <a:pt x="2300" y="1403"/>
                  </a:lnTo>
                  <a:lnTo>
                    <a:pt x="2306" y="1379"/>
                  </a:lnTo>
                  <a:lnTo>
                    <a:pt x="2308" y="1373"/>
                  </a:lnTo>
                  <a:lnTo>
                    <a:pt x="2312" y="1361"/>
                  </a:lnTo>
                  <a:lnTo>
                    <a:pt x="2318" y="1345"/>
                  </a:lnTo>
                  <a:lnTo>
                    <a:pt x="2320" y="1333"/>
                  </a:lnTo>
                  <a:lnTo>
                    <a:pt x="2314" y="1305"/>
                  </a:lnTo>
                  <a:lnTo>
                    <a:pt x="2306" y="1257"/>
                  </a:lnTo>
                  <a:lnTo>
                    <a:pt x="2308" y="1237"/>
                  </a:lnTo>
                  <a:lnTo>
                    <a:pt x="2310" y="1223"/>
                  </a:lnTo>
                  <a:lnTo>
                    <a:pt x="2312" y="1215"/>
                  </a:lnTo>
                  <a:lnTo>
                    <a:pt x="2318" y="1207"/>
                  </a:lnTo>
                  <a:lnTo>
                    <a:pt x="2320" y="1203"/>
                  </a:lnTo>
                  <a:lnTo>
                    <a:pt x="2326" y="1177"/>
                  </a:lnTo>
                  <a:lnTo>
                    <a:pt x="2320" y="1171"/>
                  </a:lnTo>
                  <a:lnTo>
                    <a:pt x="2312" y="1175"/>
                  </a:lnTo>
                  <a:lnTo>
                    <a:pt x="2304" y="1181"/>
                  </a:lnTo>
                  <a:lnTo>
                    <a:pt x="2278" y="1231"/>
                  </a:lnTo>
                  <a:lnTo>
                    <a:pt x="2274" y="1225"/>
                  </a:lnTo>
                  <a:lnTo>
                    <a:pt x="2266" y="1197"/>
                  </a:lnTo>
                  <a:lnTo>
                    <a:pt x="2266" y="1179"/>
                  </a:lnTo>
                  <a:lnTo>
                    <a:pt x="2270" y="1167"/>
                  </a:lnTo>
                  <a:lnTo>
                    <a:pt x="2310" y="1143"/>
                  </a:lnTo>
                  <a:lnTo>
                    <a:pt x="2334" y="1129"/>
                  </a:lnTo>
                  <a:lnTo>
                    <a:pt x="2348" y="1117"/>
                  </a:lnTo>
                  <a:lnTo>
                    <a:pt x="2366" y="1101"/>
                  </a:lnTo>
                  <a:lnTo>
                    <a:pt x="2378" y="1089"/>
                  </a:lnTo>
                  <a:lnTo>
                    <a:pt x="2387" y="1079"/>
                  </a:lnTo>
                  <a:lnTo>
                    <a:pt x="2411" y="1053"/>
                  </a:lnTo>
                  <a:lnTo>
                    <a:pt x="2435" y="1029"/>
                  </a:lnTo>
                  <a:lnTo>
                    <a:pt x="2443" y="1023"/>
                  </a:lnTo>
                  <a:lnTo>
                    <a:pt x="2461" y="1011"/>
                  </a:lnTo>
                  <a:lnTo>
                    <a:pt x="2491" y="989"/>
                  </a:lnTo>
                  <a:lnTo>
                    <a:pt x="2529" y="965"/>
                  </a:lnTo>
                  <a:lnTo>
                    <a:pt x="2551" y="953"/>
                  </a:lnTo>
                  <a:lnTo>
                    <a:pt x="2567" y="945"/>
                  </a:lnTo>
                  <a:lnTo>
                    <a:pt x="2593" y="937"/>
                  </a:lnTo>
                  <a:lnTo>
                    <a:pt x="2607" y="933"/>
                  </a:lnTo>
                  <a:lnTo>
                    <a:pt x="2619" y="933"/>
                  </a:lnTo>
                  <a:lnTo>
                    <a:pt x="2635" y="929"/>
                  </a:lnTo>
                  <a:lnTo>
                    <a:pt x="2659" y="925"/>
                  </a:lnTo>
                  <a:lnTo>
                    <a:pt x="2691" y="917"/>
                  </a:lnTo>
                  <a:lnTo>
                    <a:pt x="2703" y="909"/>
                  </a:lnTo>
                  <a:lnTo>
                    <a:pt x="2723" y="895"/>
                  </a:lnTo>
                  <a:lnTo>
                    <a:pt x="2735" y="885"/>
                  </a:lnTo>
                  <a:lnTo>
                    <a:pt x="2747" y="873"/>
                  </a:lnTo>
                  <a:lnTo>
                    <a:pt x="2757" y="859"/>
                  </a:lnTo>
                  <a:lnTo>
                    <a:pt x="2767" y="845"/>
                  </a:lnTo>
                  <a:lnTo>
                    <a:pt x="2779" y="823"/>
                  </a:lnTo>
                  <a:lnTo>
                    <a:pt x="2785" y="815"/>
                  </a:lnTo>
                  <a:lnTo>
                    <a:pt x="2787" y="815"/>
                  </a:lnTo>
                  <a:lnTo>
                    <a:pt x="2787" y="817"/>
                  </a:lnTo>
                  <a:lnTo>
                    <a:pt x="2789" y="809"/>
                  </a:lnTo>
                  <a:lnTo>
                    <a:pt x="2791" y="803"/>
                  </a:lnTo>
                  <a:lnTo>
                    <a:pt x="2795" y="797"/>
                  </a:lnTo>
                  <a:lnTo>
                    <a:pt x="2803" y="791"/>
                  </a:lnTo>
                  <a:lnTo>
                    <a:pt x="2809" y="781"/>
                  </a:lnTo>
                  <a:lnTo>
                    <a:pt x="2819" y="769"/>
                  </a:lnTo>
                  <a:lnTo>
                    <a:pt x="2829" y="741"/>
                  </a:lnTo>
                  <a:lnTo>
                    <a:pt x="2853" y="713"/>
                  </a:lnTo>
                  <a:lnTo>
                    <a:pt x="2869" y="693"/>
                  </a:lnTo>
                  <a:lnTo>
                    <a:pt x="2879" y="689"/>
                  </a:lnTo>
                  <a:lnTo>
                    <a:pt x="2895" y="685"/>
                  </a:lnTo>
                  <a:lnTo>
                    <a:pt x="2909" y="681"/>
                  </a:lnTo>
                  <a:lnTo>
                    <a:pt x="2925" y="671"/>
                  </a:lnTo>
                  <a:lnTo>
                    <a:pt x="2941" y="661"/>
                  </a:lnTo>
                  <a:lnTo>
                    <a:pt x="2951" y="653"/>
                  </a:lnTo>
                  <a:lnTo>
                    <a:pt x="2957" y="649"/>
                  </a:lnTo>
                  <a:lnTo>
                    <a:pt x="2963" y="645"/>
                  </a:lnTo>
                  <a:lnTo>
                    <a:pt x="2975" y="639"/>
                  </a:lnTo>
                  <a:lnTo>
                    <a:pt x="2993" y="625"/>
                  </a:lnTo>
                  <a:lnTo>
                    <a:pt x="3003" y="617"/>
                  </a:lnTo>
                  <a:lnTo>
                    <a:pt x="3039" y="573"/>
                  </a:lnTo>
                  <a:lnTo>
                    <a:pt x="3055" y="557"/>
                  </a:lnTo>
                  <a:lnTo>
                    <a:pt x="3065" y="543"/>
                  </a:lnTo>
                  <a:lnTo>
                    <a:pt x="3073" y="529"/>
                  </a:lnTo>
                  <a:lnTo>
                    <a:pt x="3077" y="521"/>
                  </a:lnTo>
                  <a:lnTo>
                    <a:pt x="3083" y="517"/>
                  </a:lnTo>
                  <a:lnTo>
                    <a:pt x="3107" y="505"/>
                  </a:lnTo>
                  <a:lnTo>
                    <a:pt x="3115" y="499"/>
                  </a:lnTo>
                  <a:lnTo>
                    <a:pt x="3119" y="497"/>
                  </a:lnTo>
                  <a:lnTo>
                    <a:pt x="3127" y="479"/>
                  </a:lnTo>
                  <a:lnTo>
                    <a:pt x="3133" y="465"/>
                  </a:lnTo>
                  <a:lnTo>
                    <a:pt x="3139" y="455"/>
                  </a:lnTo>
                  <a:lnTo>
                    <a:pt x="3155" y="441"/>
                  </a:lnTo>
                  <a:lnTo>
                    <a:pt x="3163" y="432"/>
                  </a:lnTo>
                  <a:lnTo>
                    <a:pt x="3167" y="428"/>
                  </a:lnTo>
                  <a:lnTo>
                    <a:pt x="3181" y="400"/>
                  </a:lnTo>
                  <a:lnTo>
                    <a:pt x="3191" y="378"/>
                  </a:lnTo>
                  <a:lnTo>
                    <a:pt x="3199" y="358"/>
                  </a:lnTo>
                  <a:lnTo>
                    <a:pt x="3211" y="332"/>
                  </a:lnTo>
                  <a:lnTo>
                    <a:pt x="3219" y="316"/>
                  </a:lnTo>
                  <a:lnTo>
                    <a:pt x="3227" y="302"/>
                  </a:lnTo>
                  <a:lnTo>
                    <a:pt x="3239" y="280"/>
                  </a:lnTo>
                  <a:lnTo>
                    <a:pt x="3251" y="260"/>
                  </a:lnTo>
                  <a:lnTo>
                    <a:pt x="3259" y="242"/>
                  </a:lnTo>
                  <a:lnTo>
                    <a:pt x="3263" y="232"/>
                  </a:lnTo>
                  <a:lnTo>
                    <a:pt x="3283" y="186"/>
                  </a:lnTo>
                  <a:lnTo>
                    <a:pt x="3291" y="160"/>
                  </a:lnTo>
                  <a:lnTo>
                    <a:pt x="3301" y="140"/>
                  </a:lnTo>
                  <a:lnTo>
                    <a:pt x="3307" y="126"/>
                  </a:lnTo>
                  <a:lnTo>
                    <a:pt x="3313" y="116"/>
                  </a:lnTo>
                  <a:lnTo>
                    <a:pt x="3321" y="108"/>
                  </a:lnTo>
                  <a:lnTo>
                    <a:pt x="3331" y="94"/>
                  </a:lnTo>
                  <a:lnTo>
                    <a:pt x="3345" y="76"/>
                  </a:lnTo>
                  <a:lnTo>
                    <a:pt x="3363" y="46"/>
                  </a:lnTo>
                  <a:lnTo>
                    <a:pt x="3375" y="26"/>
                  </a:lnTo>
                  <a:lnTo>
                    <a:pt x="3377" y="0"/>
                  </a:lnTo>
                  <a:lnTo>
                    <a:pt x="3287" y="72"/>
                  </a:lnTo>
                  <a:lnTo>
                    <a:pt x="3267" y="86"/>
                  </a:lnTo>
                  <a:lnTo>
                    <a:pt x="3251" y="102"/>
                  </a:lnTo>
                  <a:lnTo>
                    <a:pt x="3233" y="114"/>
                  </a:lnTo>
                  <a:lnTo>
                    <a:pt x="3221" y="124"/>
                  </a:lnTo>
                  <a:lnTo>
                    <a:pt x="3215" y="132"/>
                  </a:lnTo>
                  <a:lnTo>
                    <a:pt x="3205" y="138"/>
                  </a:lnTo>
                  <a:lnTo>
                    <a:pt x="3193" y="146"/>
                  </a:lnTo>
                  <a:lnTo>
                    <a:pt x="3179" y="158"/>
                  </a:lnTo>
                  <a:lnTo>
                    <a:pt x="3175" y="164"/>
                  </a:lnTo>
                  <a:lnTo>
                    <a:pt x="3171" y="174"/>
                  </a:lnTo>
                  <a:lnTo>
                    <a:pt x="3163" y="188"/>
                  </a:lnTo>
                  <a:lnTo>
                    <a:pt x="3155" y="202"/>
                  </a:lnTo>
                  <a:lnTo>
                    <a:pt x="3147" y="210"/>
                  </a:lnTo>
                  <a:lnTo>
                    <a:pt x="3141" y="216"/>
                  </a:lnTo>
                  <a:lnTo>
                    <a:pt x="3129" y="226"/>
                  </a:lnTo>
                  <a:lnTo>
                    <a:pt x="3119" y="234"/>
                  </a:lnTo>
                  <a:lnTo>
                    <a:pt x="3101" y="250"/>
                  </a:lnTo>
                  <a:lnTo>
                    <a:pt x="3079" y="274"/>
                  </a:lnTo>
                  <a:lnTo>
                    <a:pt x="3069" y="284"/>
                  </a:lnTo>
                  <a:lnTo>
                    <a:pt x="3059" y="290"/>
                  </a:lnTo>
                  <a:lnTo>
                    <a:pt x="3047" y="296"/>
                  </a:lnTo>
                  <a:lnTo>
                    <a:pt x="3033" y="300"/>
                  </a:lnTo>
                  <a:lnTo>
                    <a:pt x="3011" y="306"/>
                  </a:lnTo>
                  <a:lnTo>
                    <a:pt x="3001" y="310"/>
                  </a:lnTo>
                  <a:lnTo>
                    <a:pt x="2993" y="314"/>
                  </a:lnTo>
                  <a:lnTo>
                    <a:pt x="2977" y="322"/>
                  </a:lnTo>
                  <a:lnTo>
                    <a:pt x="2951" y="354"/>
                  </a:lnTo>
                  <a:lnTo>
                    <a:pt x="2935" y="366"/>
                  </a:lnTo>
                  <a:lnTo>
                    <a:pt x="2919" y="378"/>
                  </a:lnTo>
                  <a:lnTo>
                    <a:pt x="2911" y="384"/>
                  </a:lnTo>
                  <a:lnTo>
                    <a:pt x="2903" y="396"/>
                  </a:lnTo>
                  <a:lnTo>
                    <a:pt x="2893" y="416"/>
                  </a:lnTo>
                  <a:lnTo>
                    <a:pt x="2885" y="424"/>
                  </a:lnTo>
                  <a:lnTo>
                    <a:pt x="2873" y="435"/>
                  </a:lnTo>
                  <a:lnTo>
                    <a:pt x="2867" y="439"/>
                  </a:lnTo>
                  <a:lnTo>
                    <a:pt x="2863" y="443"/>
                  </a:lnTo>
                  <a:lnTo>
                    <a:pt x="2859" y="449"/>
                  </a:lnTo>
                  <a:lnTo>
                    <a:pt x="2833" y="449"/>
                  </a:lnTo>
                  <a:lnTo>
                    <a:pt x="2827" y="449"/>
                  </a:lnTo>
                  <a:lnTo>
                    <a:pt x="2819" y="451"/>
                  </a:lnTo>
                  <a:lnTo>
                    <a:pt x="2809" y="457"/>
                  </a:lnTo>
                  <a:lnTo>
                    <a:pt x="2781" y="481"/>
                  </a:lnTo>
                  <a:lnTo>
                    <a:pt x="2769" y="487"/>
                  </a:lnTo>
                  <a:lnTo>
                    <a:pt x="2749" y="497"/>
                  </a:lnTo>
                  <a:lnTo>
                    <a:pt x="2737" y="505"/>
                  </a:lnTo>
                  <a:lnTo>
                    <a:pt x="2725" y="515"/>
                  </a:lnTo>
                  <a:lnTo>
                    <a:pt x="2707" y="535"/>
                  </a:lnTo>
                  <a:lnTo>
                    <a:pt x="2685" y="557"/>
                  </a:lnTo>
                  <a:lnTo>
                    <a:pt x="2665" y="573"/>
                  </a:lnTo>
                  <a:lnTo>
                    <a:pt x="2651" y="581"/>
                  </a:lnTo>
                  <a:lnTo>
                    <a:pt x="2641" y="587"/>
                  </a:lnTo>
                  <a:lnTo>
                    <a:pt x="2637" y="591"/>
                  </a:lnTo>
                  <a:lnTo>
                    <a:pt x="2637" y="593"/>
                  </a:lnTo>
                  <a:lnTo>
                    <a:pt x="2639" y="597"/>
                  </a:lnTo>
                  <a:lnTo>
                    <a:pt x="2641" y="599"/>
                  </a:lnTo>
                  <a:lnTo>
                    <a:pt x="2633" y="601"/>
                  </a:lnTo>
                  <a:lnTo>
                    <a:pt x="2621" y="605"/>
                  </a:lnTo>
                  <a:lnTo>
                    <a:pt x="2601" y="611"/>
                  </a:lnTo>
                  <a:lnTo>
                    <a:pt x="2593" y="615"/>
                  </a:lnTo>
                  <a:lnTo>
                    <a:pt x="2587" y="617"/>
                  </a:lnTo>
                  <a:lnTo>
                    <a:pt x="2579" y="619"/>
                  </a:lnTo>
                  <a:lnTo>
                    <a:pt x="2567" y="623"/>
                  </a:lnTo>
                  <a:lnTo>
                    <a:pt x="2549" y="633"/>
                  </a:lnTo>
                  <a:lnTo>
                    <a:pt x="2525" y="645"/>
                  </a:lnTo>
                  <a:lnTo>
                    <a:pt x="2513" y="653"/>
                  </a:lnTo>
                  <a:lnTo>
                    <a:pt x="2499" y="661"/>
                  </a:lnTo>
                  <a:lnTo>
                    <a:pt x="2491" y="665"/>
                  </a:lnTo>
                  <a:lnTo>
                    <a:pt x="2481" y="671"/>
                  </a:lnTo>
                  <a:lnTo>
                    <a:pt x="2471" y="679"/>
                  </a:lnTo>
                  <a:lnTo>
                    <a:pt x="2461" y="691"/>
                  </a:lnTo>
                  <a:lnTo>
                    <a:pt x="2451" y="699"/>
                  </a:lnTo>
                  <a:lnTo>
                    <a:pt x="2443" y="705"/>
                  </a:lnTo>
                  <a:lnTo>
                    <a:pt x="2435" y="711"/>
                  </a:lnTo>
                  <a:lnTo>
                    <a:pt x="2427" y="719"/>
                  </a:lnTo>
                  <a:lnTo>
                    <a:pt x="2419" y="731"/>
                  </a:lnTo>
                  <a:lnTo>
                    <a:pt x="2413" y="741"/>
                  </a:lnTo>
                  <a:lnTo>
                    <a:pt x="2401" y="755"/>
                  </a:lnTo>
                  <a:lnTo>
                    <a:pt x="2389" y="765"/>
                  </a:lnTo>
                  <a:lnTo>
                    <a:pt x="2380" y="775"/>
                  </a:lnTo>
                  <a:lnTo>
                    <a:pt x="2374" y="785"/>
                  </a:lnTo>
                  <a:lnTo>
                    <a:pt x="2366" y="791"/>
                  </a:lnTo>
                  <a:lnTo>
                    <a:pt x="2362" y="799"/>
                  </a:lnTo>
                  <a:lnTo>
                    <a:pt x="2358" y="803"/>
                  </a:lnTo>
                  <a:lnTo>
                    <a:pt x="2352" y="807"/>
                  </a:lnTo>
                  <a:lnTo>
                    <a:pt x="2308" y="825"/>
                  </a:lnTo>
                  <a:lnTo>
                    <a:pt x="2290" y="833"/>
                  </a:lnTo>
                  <a:lnTo>
                    <a:pt x="2274" y="843"/>
                  </a:lnTo>
                  <a:lnTo>
                    <a:pt x="2262" y="853"/>
                  </a:lnTo>
                  <a:lnTo>
                    <a:pt x="2250" y="861"/>
                  </a:lnTo>
                  <a:lnTo>
                    <a:pt x="2240" y="865"/>
                  </a:lnTo>
                  <a:lnTo>
                    <a:pt x="2236" y="869"/>
                  </a:lnTo>
                  <a:lnTo>
                    <a:pt x="2232" y="873"/>
                  </a:lnTo>
                  <a:lnTo>
                    <a:pt x="2220" y="885"/>
                  </a:lnTo>
                  <a:lnTo>
                    <a:pt x="2212" y="891"/>
                  </a:lnTo>
                  <a:lnTo>
                    <a:pt x="2206" y="895"/>
                  </a:lnTo>
                  <a:lnTo>
                    <a:pt x="2174" y="905"/>
                  </a:lnTo>
                  <a:lnTo>
                    <a:pt x="2164" y="911"/>
                  </a:lnTo>
                  <a:lnTo>
                    <a:pt x="2154" y="917"/>
                  </a:lnTo>
                  <a:lnTo>
                    <a:pt x="2134" y="933"/>
                  </a:lnTo>
                  <a:lnTo>
                    <a:pt x="2096" y="927"/>
                  </a:lnTo>
                  <a:lnTo>
                    <a:pt x="2046" y="923"/>
                  </a:lnTo>
                  <a:lnTo>
                    <a:pt x="2000" y="927"/>
                  </a:lnTo>
                  <a:lnTo>
                    <a:pt x="1958" y="933"/>
                  </a:lnTo>
                  <a:lnTo>
                    <a:pt x="1924" y="943"/>
                  </a:lnTo>
                  <a:lnTo>
                    <a:pt x="1906" y="949"/>
                  </a:lnTo>
                  <a:lnTo>
                    <a:pt x="1878" y="967"/>
                  </a:lnTo>
                  <a:lnTo>
                    <a:pt x="1912" y="941"/>
                  </a:lnTo>
                  <a:lnTo>
                    <a:pt x="1928" y="933"/>
                  </a:lnTo>
                  <a:lnTo>
                    <a:pt x="1936" y="925"/>
                  </a:lnTo>
                  <a:lnTo>
                    <a:pt x="1886" y="933"/>
                  </a:lnTo>
                  <a:lnTo>
                    <a:pt x="1850" y="935"/>
                  </a:lnTo>
                  <a:lnTo>
                    <a:pt x="1788" y="935"/>
                  </a:lnTo>
                  <a:lnTo>
                    <a:pt x="1754" y="935"/>
                  </a:lnTo>
                  <a:lnTo>
                    <a:pt x="1736" y="935"/>
                  </a:lnTo>
                  <a:lnTo>
                    <a:pt x="1714" y="943"/>
                  </a:lnTo>
                  <a:lnTo>
                    <a:pt x="1680" y="961"/>
                  </a:lnTo>
                  <a:lnTo>
                    <a:pt x="1642" y="979"/>
                  </a:lnTo>
                  <a:lnTo>
                    <a:pt x="1628" y="989"/>
                  </a:lnTo>
                  <a:lnTo>
                    <a:pt x="1620" y="995"/>
                  </a:lnTo>
                  <a:lnTo>
                    <a:pt x="1608" y="1007"/>
                  </a:lnTo>
                  <a:lnTo>
                    <a:pt x="1606" y="1013"/>
                  </a:lnTo>
                  <a:lnTo>
                    <a:pt x="1600" y="1029"/>
                  </a:lnTo>
                  <a:lnTo>
                    <a:pt x="1594" y="1037"/>
                  </a:lnTo>
                  <a:lnTo>
                    <a:pt x="1586" y="1043"/>
                  </a:lnTo>
                  <a:lnTo>
                    <a:pt x="1570" y="1051"/>
                  </a:lnTo>
                  <a:lnTo>
                    <a:pt x="1556" y="1063"/>
                  </a:lnTo>
                  <a:lnTo>
                    <a:pt x="1548" y="1069"/>
                  </a:lnTo>
                  <a:lnTo>
                    <a:pt x="1542" y="1073"/>
                  </a:lnTo>
                  <a:lnTo>
                    <a:pt x="1534" y="1075"/>
                  </a:lnTo>
                  <a:lnTo>
                    <a:pt x="1522" y="1075"/>
                  </a:lnTo>
                  <a:lnTo>
                    <a:pt x="1486" y="1077"/>
                  </a:lnTo>
                  <a:lnTo>
                    <a:pt x="1462" y="1077"/>
                  </a:lnTo>
                  <a:lnTo>
                    <a:pt x="1452" y="1075"/>
                  </a:lnTo>
                  <a:lnTo>
                    <a:pt x="1442" y="1071"/>
                  </a:lnTo>
                  <a:lnTo>
                    <a:pt x="1432" y="1067"/>
                  </a:lnTo>
                  <a:lnTo>
                    <a:pt x="1422" y="1063"/>
                  </a:lnTo>
                  <a:lnTo>
                    <a:pt x="1402" y="1063"/>
                  </a:lnTo>
                  <a:lnTo>
                    <a:pt x="1384" y="1063"/>
                  </a:lnTo>
                  <a:lnTo>
                    <a:pt x="1370" y="1067"/>
                  </a:lnTo>
                  <a:lnTo>
                    <a:pt x="1362" y="1069"/>
                  </a:lnTo>
                  <a:lnTo>
                    <a:pt x="1356" y="1073"/>
                  </a:lnTo>
                  <a:lnTo>
                    <a:pt x="1338" y="1083"/>
                  </a:lnTo>
                  <a:lnTo>
                    <a:pt x="1326" y="1087"/>
                  </a:lnTo>
                  <a:lnTo>
                    <a:pt x="1316" y="1089"/>
                  </a:lnTo>
                  <a:lnTo>
                    <a:pt x="1302" y="1089"/>
                  </a:lnTo>
                  <a:lnTo>
                    <a:pt x="1288" y="1087"/>
                  </a:lnTo>
                  <a:lnTo>
                    <a:pt x="1262" y="1079"/>
                  </a:lnTo>
                  <a:lnTo>
                    <a:pt x="1242" y="1075"/>
                  </a:lnTo>
                  <a:lnTo>
                    <a:pt x="1214" y="1073"/>
                  </a:lnTo>
                  <a:lnTo>
                    <a:pt x="1200" y="1071"/>
                  </a:lnTo>
                  <a:lnTo>
                    <a:pt x="1180" y="1075"/>
                  </a:lnTo>
                  <a:lnTo>
                    <a:pt x="1154" y="1083"/>
                  </a:lnTo>
                  <a:lnTo>
                    <a:pt x="1128" y="1093"/>
                  </a:lnTo>
                  <a:lnTo>
                    <a:pt x="1108" y="1103"/>
                  </a:lnTo>
                  <a:lnTo>
                    <a:pt x="1096" y="1105"/>
                  </a:lnTo>
                  <a:lnTo>
                    <a:pt x="1090" y="1105"/>
                  </a:lnTo>
                  <a:lnTo>
                    <a:pt x="1086" y="1105"/>
                  </a:lnTo>
                  <a:lnTo>
                    <a:pt x="1064" y="1113"/>
                  </a:lnTo>
                  <a:lnTo>
                    <a:pt x="1050" y="1117"/>
                  </a:lnTo>
                  <a:lnTo>
                    <a:pt x="1038" y="1117"/>
                  </a:lnTo>
                  <a:lnTo>
                    <a:pt x="1024" y="1113"/>
                  </a:lnTo>
                  <a:lnTo>
                    <a:pt x="1000" y="1107"/>
                  </a:lnTo>
                  <a:lnTo>
                    <a:pt x="976" y="1097"/>
                  </a:lnTo>
                  <a:lnTo>
                    <a:pt x="958" y="1089"/>
                  </a:lnTo>
                  <a:lnTo>
                    <a:pt x="954" y="1085"/>
                  </a:lnTo>
                  <a:lnTo>
                    <a:pt x="948" y="1079"/>
                  </a:lnTo>
                  <a:lnTo>
                    <a:pt x="942" y="1075"/>
                  </a:lnTo>
                  <a:lnTo>
                    <a:pt x="934" y="1069"/>
                  </a:lnTo>
                  <a:lnTo>
                    <a:pt x="924" y="1063"/>
                  </a:lnTo>
                  <a:lnTo>
                    <a:pt x="912" y="1059"/>
                  </a:lnTo>
                  <a:lnTo>
                    <a:pt x="894" y="1057"/>
                  </a:lnTo>
                  <a:lnTo>
                    <a:pt x="874" y="1057"/>
                  </a:lnTo>
                  <a:lnTo>
                    <a:pt x="850" y="1059"/>
                  </a:lnTo>
                  <a:lnTo>
                    <a:pt x="826" y="1063"/>
                  </a:lnTo>
                  <a:lnTo>
                    <a:pt x="804" y="1071"/>
                  </a:lnTo>
                  <a:lnTo>
                    <a:pt x="782" y="1079"/>
                  </a:lnTo>
                  <a:lnTo>
                    <a:pt x="748" y="1095"/>
                  </a:lnTo>
                  <a:lnTo>
                    <a:pt x="724" y="1109"/>
                  </a:lnTo>
                  <a:lnTo>
                    <a:pt x="706" y="1121"/>
                  </a:lnTo>
                  <a:lnTo>
                    <a:pt x="688" y="1137"/>
                  </a:lnTo>
                  <a:lnTo>
                    <a:pt x="674" y="1153"/>
                  </a:lnTo>
                  <a:lnTo>
                    <a:pt x="668" y="1161"/>
                  </a:lnTo>
                  <a:lnTo>
                    <a:pt x="666" y="1165"/>
                  </a:lnTo>
                  <a:lnTo>
                    <a:pt x="662" y="1189"/>
                  </a:lnTo>
                  <a:lnTo>
                    <a:pt x="654" y="1215"/>
                  </a:lnTo>
                  <a:lnTo>
                    <a:pt x="644" y="1237"/>
                  </a:lnTo>
                  <a:lnTo>
                    <a:pt x="638" y="1249"/>
                  </a:lnTo>
                  <a:lnTo>
                    <a:pt x="636" y="1261"/>
                  </a:lnTo>
                  <a:lnTo>
                    <a:pt x="636" y="1273"/>
                  </a:lnTo>
                  <a:lnTo>
                    <a:pt x="638" y="1291"/>
                  </a:lnTo>
                  <a:lnTo>
                    <a:pt x="640" y="1307"/>
                  </a:lnTo>
                  <a:lnTo>
                    <a:pt x="644" y="1321"/>
                  </a:lnTo>
                  <a:lnTo>
                    <a:pt x="648" y="1333"/>
                  </a:lnTo>
                  <a:lnTo>
                    <a:pt x="650" y="1349"/>
                  </a:lnTo>
                  <a:lnTo>
                    <a:pt x="650" y="1365"/>
                  </a:lnTo>
                  <a:lnTo>
                    <a:pt x="648" y="1385"/>
                  </a:lnTo>
                  <a:lnTo>
                    <a:pt x="644" y="1411"/>
                  </a:lnTo>
                  <a:lnTo>
                    <a:pt x="638" y="1425"/>
                  </a:lnTo>
                  <a:lnTo>
                    <a:pt x="632" y="1439"/>
                  </a:lnTo>
                  <a:lnTo>
                    <a:pt x="624" y="1451"/>
                  </a:lnTo>
                  <a:lnTo>
                    <a:pt x="614" y="1463"/>
                  </a:lnTo>
                  <a:lnTo>
                    <a:pt x="602" y="1471"/>
                  </a:lnTo>
                  <a:lnTo>
                    <a:pt x="594" y="1473"/>
                  </a:lnTo>
                  <a:lnTo>
                    <a:pt x="586" y="1475"/>
                  </a:lnTo>
                  <a:lnTo>
                    <a:pt x="568" y="1477"/>
                  </a:lnTo>
                  <a:lnTo>
                    <a:pt x="550" y="1477"/>
                  </a:lnTo>
                  <a:lnTo>
                    <a:pt x="512" y="1473"/>
                  </a:lnTo>
                  <a:lnTo>
                    <a:pt x="478" y="1469"/>
                  </a:lnTo>
                  <a:lnTo>
                    <a:pt x="454" y="1463"/>
                  </a:lnTo>
                  <a:lnTo>
                    <a:pt x="432" y="1459"/>
                  </a:lnTo>
                  <a:lnTo>
                    <a:pt x="402" y="1457"/>
                  </a:lnTo>
                  <a:lnTo>
                    <a:pt x="372" y="1457"/>
                  </a:lnTo>
                  <a:lnTo>
                    <a:pt x="346" y="1461"/>
                  </a:lnTo>
                  <a:lnTo>
                    <a:pt x="328" y="1469"/>
                  </a:lnTo>
                  <a:lnTo>
                    <a:pt x="312" y="1477"/>
                  </a:lnTo>
                  <a:lnTo>
                    <a:pt x="296" y="1487"/>
                  </a:lnTo>
                  <a:lnTo>
                    <a:pt x="284" y="1497"/>
                  </a:lnTo>
                  <a:lnTo>
                    <a:pt x="272" y="1511"/>
                  </a:lnTo>
                  <a:lnTo>
                    <a:pt x="256" y="1531"/>
                  </a:lnTo>
                  <a:lnTo>
                    <a:pt x="238" y="1559"/>
                  </a:lnTo>
                  <a:lnTo>
                    <a:pt x="216" y="1587"/>
                  </a:lnTo>
                  <a:lnTo>
                    <a:pt x="194" y="1609"/>
                  </a:lnTo>
                  <a:lnTo>
                    <a:pt x="172" y="1629"/>
                  </a:lnTo>
                  <a:lnTo>
                    <a:pt x="156" y="1643"/>
                  </a:lnTo>
                  <a:lnTo>
                    <a:pt x="146" y="1653"/>
                  </a:lnTo>
                  <a:lnTo>
                    <a:pt x="136" y="1661"/>
                  </a:lnTo>
                  <a:lnTo>
                    <a:pt x="122" y="1669"/>
                  </a:lnTo>
                  <a:lnTo>
                    <a:pt x="74" y="1689"/>
                  </a:lnTo>
                  <a:lnTo>
                    <a:pt x="36" y="1703"/>
                  </a:lnTo>
                  <a:lnTo>
                    <a:pt x="0" y="1715"/>
                  </a:lnTo>
                  <a:lnTo>
                    <a:pt x="46" y="1949"/>
                  </a:lnTo>
                  <a:close/>
                </a:path>
              </a:pathLst>
            </a:custGeom>
            <a:solidFill>
              <a:srgbClr val="FFCC00"/>
            </a:solidFill>
            <a:ln w="9525">
              <a:solidFill>
                <a:srgbClr val="E1D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31" name="Freeform 747"/>
            <p:cNvSpPr>
              <a:spLocks/>
            </p:cNvSpPr>
            <p:nvPr/>
          </p:nvSpPr>
          <p:spPr bwMode="auto">
            <a:xfrm>
              <a:off x="2475" y="2814"/>
              <a:ext cx="95" cy="76"/>
            </a:xfrm>
            <a:custGeom>
              <a:avLst/>
              <a:gdLst/>
              <a:ahLst/>
              <a:cxnLst>
                <a:cxn ang="0">
                  <a:pos x="216" y="62"/>
                </a:cxn>
                <a:cxn ang="0">
                  <a:pos x="210" y="58"/>
                </a:cxn>
                <a:cxn ang="0">
                  <a:pos x="202" y="52"/>
                </a:cxn>
                <a:cxn ang="0">
                  <a:pos x="190" y="42"/>
                </a:cxn>
                <a:cxn ang="0">
                  <a:pos x="170" y="30"/>
                </a:cxn>
                <a:cxn ang="0">
                  <a:pos x="142" y="12"/>
                </a:cxn>
                <a:cxn ang="0">
                  <a:pos x="130" y="6"/>
                </a:cxn>
                <a:cxn ang="0">
                  <a:pos x="120" y="2"/>
                </a:cxn>
                <a:cxn ang="0">
                  <a:pos x="112" y="2"/>
                </a:cxn>
                <a:cxn ang="0">
                  <a:pos x="104" y="4"/>
                </a:cxn>
                <a:cxn ang="0">
                  <a:pos x="94" y="4"/>
                </a:cxn>
                <a:cxn ang="0">
                  <a:pos x="84" y="2"/>
                </a:cxn>
                <a:cxn ang="0">
                  <a:pos x="74" y="0"/>
                </a:cxn>
                <a:cxn ang="0">
                  <a:pos x="68" y="2"/>
                </a:cxn>
                <a:cxn ang="0">
                  <a:pos x="64" y="4"/>
                </a:cxn>
                <a:cxn ang="0">
                  <a:pos x="60" y="12"/>
                </a:cxn>
                <a:cxn ang="0">
                  <a:pos x="56" y="28"/>
                </a:cxn>
                <a:cxn ang="0">
                  <a:pos x="54" y="52"/>
                </a:cxn>
                <a:cxn ang="0">
                  <a:pos x="52" y="68"/>
                </a:cxn>
                <a:cxn ang="0">
                  <a:pos x="54" y="90"/>
                </a:cxn>
                <a:cxn ang="0">
                  <a:pos x="52" y="102"/>
                </a:cxn>
                <a:cxn ang="0">
                  <a:pos x="44" y="126"/>
                </a:cxn>
                <a:cxn ang="0">
                  <a:pos x="36" y="144"/>
                </a:cxn>
                <a:cxn ang="0">
                  <a:pos x="20" y="166"/>
                </a:cxn>
                <a:cxn ang="0">
                  <a:pos x="0" y="192"/>
                </a:cxn>
                <a:cxn ang="0">
                  <a:pos x="4" y="194"/>
                </a:cxn>
                <a:cxn ang="0">
                  <a:pos x="22" y="188"/>
                </a:cxn>
                <a:cxn ang="0">
                  <a:pos x="32" y="182"/>
                </a:cxn>
                <a:cxn ang="0">
                  <a:pos x="48" y="168"/>
                </a:cxn>
                <a:cxn ang="0">
                  <a:pos x="66" y="162"/>
                </a:cxn>
                <a:cxn ang="0">
                  <a:pos x="90" y="152"/>
                </a:cxn>
                <a:cxn ang="0">
                  <a:pos x="108" y="146"/>
                </a:cxn>
                <a:cxn ang="0">
                  <a:pos x="120" y="142"/>
                </a:cxn>
                <a:cxn ang="0">
                  <a:pos x="134" y="140"/>
                </a:cxn>
                <a:cxn ang="0">
                  <a:pos x="152" y="136"/>
                </a:cxn>
                <a:cxn ang="0">
                  <a:pos x="178" y="130"/>
                </a:cxn>
                <a:cxn ang="0">
                  <a:pos x="210" y="114"/>
                </a:cxn>
                <a:cxn ang="0">
                  <a:pos x="240" y="100"/>
                </a:cxn>
                <a:cxn ang="0">
                  <a:pos x="256" y="82"/>
                </a:cxn>
                <a:cxn ang="0">
                  <a:pos x="258" y="78"/>
                </a:cxn>
                <a:cxn ang="0">
                  <a:pos x="240" y="72"/>
                </a:cxn>
                <a:cxn ang="0">
                  <a:pos x="230" y="68"/>
                </a:cxn>
                <a:cxn ang="0">
                  <a:pos x="216" y="62"/>
                </a:cxn>
              </a:cxnLst>
              <a:rect l="0" t="0" r="r" b="b"/>
              <a:pathLst>
                <a:path w="258" h="194">
                  <a:moveTo>
                    <a:pt x="216" y="62"/>
                  </a:moveTo>
                  <a:lnTo>
                    <a:pt x="210" y="58"/>
                  </a:lnTo>
                  <a:lnTo>
                    <a:pt x="202" y="52"/>
                  </a:lnTo>
                  <a:lnTo>
                    <a:pt x="190" y="42"/>
                  </a:lnTo>
                  <a:lnTo>
                    <a:pt x="170" y="30"/>
                  </a:lnTo>
                  <a:lnTo>
                    <a:pt x="142" y="12"/>
                  </a:lnTo>
                  <a:lnTo>
                    <a:pt x="130" y="6"/>
                  </a:lnTo>
                  <a:lnTo>
                    <a:pt x="120" y="2"/>
                  </a:lnTo>
                  <a:lnTo>
                    <a:pt x="112" y="2"/>
                  </a:lnTo>
                  <a:lnTo>
                    <a:pt x="104" y="4"/>
                  </a:lnTo>
                  <a:lnTo>
                    <a:pt x="94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68" y="2"/>
                  </a:lnTo>
                  <a:lnTo>
                    <a:pt x="64" y="4"/>
                  </a:lnTo>
                  <a:lnTo>
                    <a:pt x="60" y="12"/>
                  </a:lnTo>
                  <a:lnTo>
                    <a:pt x="56" y="28"/>
                  </a:lnTo>
                  <a:lnTo>
                    <a:pt x="54" y="52"/>
                  </a:lnTo>
                  <a:lnTo>
                    <a:pt x="52" y="68"/>
                  </a:lnTo>
                  <a:lnTo>
                    <a:pt x="54" y="90"/>
                  </a:lnTo>
                  <a:lnTo>
                    <a:pt x="52" y="102"/>
                  </a:lnTo>
                  <a:lnTo>
                    <a:pt x="44" y="126"/>
                  </a:lnTo>
                  <a:lnTo>
                    <a:pt x="36" y="144"/>
                  </a:lnTo>
                  <a:lnTo>
                    <a:pt x="20" y="166"/>
                  </a:lnTo>
                  <a:lnTo>
                    <a:pt x="0" y="192"/>
                  </a:lnTo>
                  <a:lnTo>
                    <a:pt x="4" y="194"/>
                  </a:lnTo>
                  <a:lnTo>
                    <a:pt x="22" y="188"/>
                  </a:lnTo>
                  <a:lnTo>
                    <a:pt x="32" y="182"/>
                  </a:lnTo>
                  <a:lnTo>
                    <a:pt x="48" y="168"/>
                  </a:lnTo>
                  <a:lnTo>
                    <a:pt x="66" y="162"/>
                  </a:lnTo>
                  <a:lnTo>
                    <a:pt x="90" y="152"/>
                  </a:lnTo>
                  <a:lnTo>
                    <a:pt x="108" y="146"/>
                  </a:lnTo>
                  <a:lnTo>
                    <a:pt x="120" y="142"/>
                  </a:lnTo>
                  <a:lnTo>
                    <a:pt x="134" y="140"/>
                  </a:lnTo>
                  <a:lnTo>
                    <a:pt x="152" y="136"/>
                  </a:lnTo>
                  <a:lnTo>
                    <a:pt x="178" y="130"/>
                  </a:lnTo>
                  <a:lnTo>
                    <a:pt x="210" y="114"/>
                  </a:lnTo>
                  <a:lnTo>
                    <a:pt x="240" y="100"/>
                  </a:lnTo>
                  <a:lnTo>
                    <a:pt x="256" y="82"/>
                  </a:lnTo>
                  <a:lnTo>
                    <a:pt x="258" y="78"/>
                  </a:lnTo>
                  <a:lnTo>
                    <a:pt x="240" y="72"/>
                  </a:lnTo>
                  <a:lnTo>
                    <a:pt x="230" y="68"/>
                  </a:lnTo>
                  <a:lnTo>
                    <a:pt x="216" y="62"/>
                  </a:lnTo>
                  <a:close/>
                </a:path>
              </a:pathLst>
            </a:custGeom>
            <a:solidFill>
              <a:srgbClr val="CC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32" name="Freeform 748"/>
            <p:cNvSpPr>
              <a:spLocks/>
            </p:cNvSpPr>
            <p:nvPr/>
          </p:nvSpPr>
          <p:spPr bwMode="auto">
            <a:xfrm>
              <a:off x="2287" y="2913"/>
              <a:ext cx="130" cy="62"/>
            </a:xfrm>
            <a:custGeom>
              <a:avLst/>
              <a:gdLst/>
              <a:ahLst/>
              <a:cxnLst>
                <a:cxn ang="0">
                  <a:pos x="334" y="36"/>
                </a:cxn>
                <a:cxn ang="0">
                  <a:pos x="324" y="38"/>
                </a:cxn>
                <a:cxn ang="0">
                  <a:pos x="302" y="38"/>
                </a:cxn>
                <a:cxn ang="0">
                  <a:pos x="294" y="38"/>
                </a:cxn>
                <a:cxn ang="0">
                  <a:pos x="290" y="34"/>
                </a:cxn>
                <a:cxn ang="0">
                  <a:pos x="284" y="28"/>
                </a:cxn>
                <a:cxn ang="0">
                  <a:pos x="276" y="20"/>
                </a:cxn>
                <a:cxn ang="0">
                  <a:pos x="272" y="18"/>
                </a:cxn>
                <a:cxn ang="0">
                  <a:pos x="270" y="16"/>
                </a:cxn>
                <a:cxn ang="0">
                  <a:pos x="240" y="14"/>
                </a:cxn>
                <a:cxn ang="0">
                  <a:pos x="224" y="6"/>
                </a:cxn>
                <a:cxn ang="0">
                  <a:pos x="210" y="2"/>
                </a:cxn>
                <a:cxn ang="0">
                  <a:pos x="194" y="0"/>
                </a:cxn>
                <a:cxn ang="0">
                  <a:pos x="178" y="2"/>
                </a:cxn>
                <a:cxn ang="0">
                  <a:pos x="160" y="6"/>
                </a:cxn>
                <a:cxn ang="0">
                  <a:pos x="134" y="16"/>
                </a:cxn>
                <a:cxn ang="0">
                  <a:pos x="118" y="24"/>
                </a:cxn>
                <a:cxn ang="0">
                  <a:pos x="100" y="32"/>
                </a:cxn>
                <a:cxn ang="0">
                  <a:pos x="78" y="46"/>
                </a:cxn>
                <a:cxn ang="0">
                  <a:pos x="58" y="62"/>
                </a:cxn>
                <a:cxn ang="0">
                  <a:pos x="42" y="78"/>
                </a:cxn>
                <a:cxn ang="0">
                  <a:pos x="28" y="94"/>
                </a:cxn>
                <a:cxn ang="0">
                  <a:pos x="20" y="110"/>
                </a:cxn>
                <a:cxn ang="0">
                  <a:pos x="6" y="138"/>
                </a:cxn>
                <a:cxn ang="0">
                  <a:pos x="0" y="154"/>
                </a:cxn>
                <a:cxn ang="0">
                  <a:pos x="0" y="156"/>
                </a:cxn>
                <a:cxn ang="0">
                  <a:pos x="22" y="142"/>
                </a:cxn>
                <a:cxn ang="0">
                  <a:pos x="42" y="130"/>
                </a:cxn>
                <a:cxn ang="0">
                  <a:pos x="58" y="124"/>
                </a:cxn>
                <a:cxn ang="0">
                  <a:pos x="70" y="122"/>
                </a:cxn>
                <a:cxn ang="0">
                  <a:pos x="84" y="114"/>
                </a:cxn>
                <a:cxn ang="0">
                  <a:pos x="98" y="106"/>
                </a:cxn>
                <a:cxn ang="0">
                  <a:pos x="112" y="102"/>
                </a:cxn>
                <a:cxn ang="0">
                  <a:pos x="122" y="102"/>
                </a:cxn>
                <a:cxn ang="0">
                  <a:pos x="130" y="102"/>
                </a:cxn>
                <a:cxn ang="0">
                  <a:pos x="182" y="108"/>
                </a:cxn>
                <a:cxn ang="0">
                  <a:pos x="238" y="100"/>
                </a:cxn>
                <a:cxn ang="0">
                  <a:pos x="288" y="84"/>
                </a:cxn>
                <a:cxn ang="0">
                  <a:pos x="306" y="78"/>
                </a:cxn>
                <a:cxn ang="0">
                  <a:pos x="320" y="70"/>
                </a:cxn>
                <a:cxn ang="0">
                  <a:pos x="326" y="64"/>
                </a:cxn>
                <a:cxn ang="0">
                  <a:pos x="330" y="62"/>
                </a:cxn>
                <a:cxn ang="0">
                  <a:pos x="334" y="60"/>
                </a:cxn>
                <a:cxn ang="0">
                  <a:pos x="346" y="56"/>
                </a:cxn>
                <a:cxn ang="0">
                  <a:pos x="358" y="48"/>
                </a:cxn>
                <a:cxn ang="0">
                  <a:pos x="356" y="46"/>
                </a:cxn>
                <a:cxn ang="0">
                  <a:pos x="334" y="36"/>
                </a:cxn>
              </a:cxnLst>
              <a:rect l="0" t="0" r="r" b="b"/>
              <a:pathLst>
                <a:path w="358" h="156">
                  <a:moveTo>
                    <a:pt x="334" y="36"/>
                  </a:moveTo>
                  <a:lnTo>
                    <a:pt x="324" y="38"/>
                  </a:lnTo>
                  <a:lnTo>
                    <a:pt x="302" y="38"/>
                  </a:lnTo>
                  <a:lnTo>
                    <a:pt x="294" y="38"/>
                  </a:lnTo>
                  <a:lnTo>
                    <a:pt x="290" y="34"/>
                  </a:lnTo>
                  <a:lnTo>
                    <a:pt x="284" y="28"/>
                  </a:lnTo>
                  <a:lnTo>
                    <a:pt x="276" y="20"/>
                  </a:lnTo>
                  <a:lnTo>
                    <a:pt x="272" y="18"/>
                  </a:lnTo>
                  <a:lnTo>
                    <a:pt x="270" y="16"/>
                  </a:lnTo>
                  <a:lnTo>
                    <a:pt x="240" y="14"/>
                  </a:lnTo>
                  <a:lnTo>
                    <a:pt x="224" y="6"/>
                  </a:lnTo>
                  <a:lnTo>
                    <a:pt x="210" y="2"/>
                  </a:lnTo>
                  <a:lnTo>
                    <a:pt x="194" y="0"/>
                  </a:lnTo>
                  <a:lnTo>
                    <a:pt x="178" y="2"/>
                  </a:lnTo>
                  <a:lnTo>
                    <a:pt x="160" y="6"/>
                  </a:lnTo>
                  <a:lnTo>
                    <a:pt x="134" y="16"/>
                  </a:lnTo>
                  <a:lnTo>
                    <a:pt x="118" y="24"/>
                  </a:lnTo>
                  <a:lnTo>
                    <a:pt x="100" y="32"/>
                  </a:lnTo>
                  <a:lnTo>
                    <a:pt x="78" y="46"/>
                  </a:lnTo>
                  <a:lnTo>
                    <a:pt x="58" y="62"/>
                  </a:lnTo>
                  <a:lnTo>
                    <a:pt x="42" y="78"/>
                  </a:lnTo>
                  <a:lnTo>
                    <a:pt x="28" y="94"/>
                  </a:lnTo>
                  <a:lnTo>
                    <a:pt x="20" y="110"/>
                  </a:lnTo>
                  <a:lnTo>
                    <a:pt x="6" y="138"/>
                  </a:lnTo>
                  <a:lnTo>
                    <a:pt x="0" y="154"/>
                  </a:lnTo>
                  <a:lnTo>
                    <a:pt x="0" y="156"/>
                  </a:lnTo>
                  <a:lnTo>
                    <a:pt x="22" y="142"/>
                  </a:lnTo>
                  <a:lnTo>
                    <a:pt x="42" y="130"/>
                  </a:lnTo>
                  <a:lnTo>
                    <a:pt x="58" y="124"/>
                  </a:lnTo>
                  <a:lnTo>
                    <a:pt x="70" y="122"/>
                  </a:lnTo>
                  <a:lnTo>
                    <a:pt x="84" y="114"/>
                  </a:lnTo>
                  <a:lnTo>
                    <a:pt x="98" y="106"/>
                  </a:lnTo>
                  <a:lnTo>
                    <a:pt x="112" y="102"/>
                  </a:lnTo>
                  <a:lnTo>
                    <a:pt x="122" y="102"/>
                  </a:lnTo>
                  <a:lnTo>
                    <a:pt x="130" y="102"/>
                  </a:lnTo>
                  <a:lnTo>
                    <a:pt x="182" y="108"/>
                  </a:lnTo>
                  <a:lnTo>
                    <a:pt x="238" y="100"/>
                  </a:lnTo>
                  <a:lnTo>
                    <a:pt x="288" y="84"/>
                  </a:lnTo>
                  <a:lnTo>
                    <a:pt x="306" y="78"/>
                  </a:lnTo>
                  <a:lnTo>
                    <a:pt x="320" y="70"/>
                  </a:lnTo>
                  <a:lnTo>
                    <a:pt x="326" y="64"/>
                  </a:lnTo>
                  <a:lnTo>
                    <a:pt x="330" y="62"/>
                  </a:lnTo>
                  <a:lnTo>
                    <a:pt x="334" y="60"/>
                  </a:lnTo>
                  <a:lnTo>
                    <a:pt x="346" y="56"/>
                  </a:lnTo>
                  <a:lnTo>
                    <a:pt x="358" y="48"/>
                  </a:lnTo>
                  <a:lnTo>
                    <a:pt x="356" y="46"/>
                  </a:lnTo>
                  <a:lnTo>
                    <a:pt x="334" y="36"/>
                  </a:lnTo>
                  <a:close/>
                </a:path>
              </a:pathLst>
            </a:custGeom>
            <a:solidFill>
              <a:srgbClr val="CC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33" name="Freeform 749"/>
            <p:cNvSpPr>
              <a:spLocks/>
            </p:cNvSpPr>
            <p:nvPr/>
          </p:nvSpPr>
          <p:spPr bwMode="auto">
            <a:xfrm>
              <a:off x="3026" y="2606"/>
              <a:ext cx="56" cy="62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2" y="152"/>
                </a:cxn>
                <a:cxn ang="0">
                  <a:pos x="8" y="144"/>
                </a:cxn>
                <a:cxn ang="0">
                  <a:pos x="16" y="132"/>
                </a:cxn>
                <a:cxn ang="0">
                  <a:pos x="22" y="112"/>
                </a:cxn>
                <a:cxn ang="0">
                  <a:pos x="24" y="92"/>
                </a:cxn>
                <a:cxn ang="0">
                  <a:pos x="30" y="74"/>
                </a:cxn>
                <a:cxn ang="0">
                  <a:pos x="35" y="66"/>
                </a:cxn>
                <a:cxn ang="0">
                  <a:pos x="39" y="60"/>
                </a:cxn>
                <a:cxn ang="0">
                  <a:pos x="47" y="52"/>
                </a:cxn>
                <a:cxn ang="0">
                  <a:pos x="55" y="46"/>
                </a:cxn>
                <a:cxn ang="0">
                  <a:pos x="73" y="36"/>
                </a:cxn>
                <a:cxn ang="0">
                  <a:pos x="87" y="28"/>
                </a:cxn>
                <a:cxn ang="0">
                  <a:pos x="97" y="22"/>
                </a:cxn>
                <a:cxn ang="0">
                  <a:pos x="103" y="22"/>
                </a:cxn>
                <a:cxn ang="0">
                  <a:pos x="107" y="22"/>
                </a:cxn>
                <a:cxn ang="0">
                  <a:pos x="133" y="26"/>
                </a:cxn>
                <a:cxn ang="0">
                  <a:pos x="145" y="30"/>
                </a:cxn>
                <a:cxn ang="0">
                  <a:pos x="151" y="36"/>
                </a:cxn>
                <a:cxn ang="0">
                  <a:pos x="155" y="38"/>
                </a:cxn>
                <a:cxn ang="0">
                  <a:pos x="141" y="20"/>
                </a:cxn>
                <a:cxn ang="0">
                  <a:pos x="135" y="12"/>
                </a:cxn>
                <a:cxn ang="0">
                  <a:pos x="129" y="6"/>
                </a:cxn>
                <a:cxn ang="0">
                  <a:pos x="123" y="2"/>
                </a:cxn>
                <a:cxn ang="0">
                  <a:pos x="115" y="2"/>
                </a:cxn>
                <a:cxn ang="0">
                  <a:pos x="97" y="0"/>
                </a:cxn>
                <a:cxn ang="0">
                  <a:pos x="77" y="4"/>
                </a:cxn>
                <a:cxn ang="0">
                  <a:pos x="69" y="6"/>
                </a:cxn>
                <a:cxn ang="0">
                  <a:pos x="63" y="10"/>
                </a:cxn>
                <a:cxn ang="0">
                  <a:pos x="43" y="28"/>
                </a:cxn>
                <a:cxn ang="0">
                  <a:pos x="33" y="38"/>
                </a:cxn>
                <a:cxn ang="0">
                  <a:pos x="22" y="54"/>
                </a:cxn>
                <a:cxn ang="0">
                  <a:pos x="12" y="70"/>
                </a:cxn>
                <a:cxn ang="0">
                  <a:pos x="8" y="86"/>
                </a:cxn>
                <a:cxn ang="0">
                  <a:pos x="6" y="106"/>
                </a:cxn>
                <a:cxn ang="0">
                  <a:pos x="2" y="152"/>
                </a:cxn>
                <a:cxn ang="0">
                  <a:pos x="0" y="156"/>
                </a:cxn>
              </a:cxnLst>
              <a:rect l="0" t="0" r="r" b="b"/>
              <a:pathLst>
                <a:path w="155" h="156">
                  <a:moveTo>
                    <a:pt x="0" y="156"/>
                  </a:moveTo>
                  <a:lnTo>
                    <a:pt x="2" y="152"/>
                  </a:lnTo>
                  <a:lnTo>
                    <a:pt x="8" y="144"/>
                  </a:lnTo>
                  <a:lnTo>
                    <a:pt x="16" y="132"/>
                  </a:lnTo>
                  <a:lnTo>
                    <a:pt x="22" y="112"/>
                  </a:lnTo>
                  <a:lnTo>
                    <a:pt x="24" y="92"/>
                  </a:lnTo>
                  <a:lnTo>
                    <a:pt x="30" y="74"/>
                  </a:lnTo>
                  <a:lnTo>
                    <a:pt x="35" y="66"/>
                  </a:lnTo>
                  <a:lnTo>
                    <a:pt x="39" y="60"/>
                  </a:lnTo>
                  <a:lnTo>
                    <a:pt x="47" y="52"/>
                  </a:lnTo>
                  <a:lnTo>
                    <a:pt x="55" y="46"/>
                  </a:lnTo>
                  <a:lnTo>
                    <a:pt x="73" y="36"/>
                  </a:lnTo>
                  <a:lnTo>
                    <a:pt x="87" y="28"/>
                  </a:lnTo>
                  <a:lnTo>
                    <a:pt x="97" y="22"/>
                  </a:lnTo>
                  <a:lnTo>
                    <a:pt x="103" y="22"/>
                  </a:lnTo>
                  <a:lnTo>
                    <a:pt x="107" y="22"/>
                  </a:lnTo>
                  <a:lnTo>
                    <a:pt x="133" y="26"/>
                  </a:lnTo>
                  <a:lnTo>
                    <a:pt x="145" y="30"/>
                  </a:lnTo>
                  <a:lnTo>
                    <a:pt x="151" y="36"/>
                  </a:lnTo>
                  <a:lnTo>
                    <a:pt x="155" y="38"/>
                  </a:lnTo>
                  <a:lnTo>
                    <a:pt x="141" y="20"/>
                  </a:lnTo>
                  <a:lnTo>
                    <a:pt x="135" y="12"/>
                  </a:lnTo>
                  <a:lnTo>
                    <a:pt x="129" y="6"/>
                  </a:lnTo>
                  <a:lnTo>
                    <a:pt x="123" y="2"/>
                  </a:lnTo>
                  <a:lnTo>
                    <a:pt x="115" y="2"/>
                  </a:lnTo>
                  <a:lnTo>
                    <a:pt x="97" y="0"/>
                  </a:lnTo>
                  <a:lnTo>
                    <a:pt x="77" y="4"/>
                  </a:lnTo>
                  <a:lnTo>
                    <a:pt x="69" y="6"/>
                  </a:lnTo>
                  <a:lnTo>
                    <a:pt x="63" y="10"/>
                  </a:lnTo>
                  <a:lnTo>
                    <a:pt x="43" y="28"/>
                  </a:lnTo>
                  <a:lnTo>
                    <a:pt x="33" y="38"/>
                  </a:lnTo>
                  <a:lnTo>
                    <a:pt x="22" y="54"/>
                  </a:lnTo>
                  <a:lnTo>
                    <a:pt x="12" y="70"/>
                  </a:lnTo>
                  <a:lnTo>
                    <a:pt x="8" y="86"/>
                  </a:lnTo>
                  <a:lnTo>
                    <a:pt x="6" y="106"/>
                  </a:lnTo>
                  <a:lnTo>
                    <a:pt x="2" y="152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34" name="Freeform 750"/>
            <p:cNvSpPr>
              <a:spLocks/>
            </p:cNvSpPr>
            <p:nvPr/>
          </p:nvSpPr>
          <p:spPr bwMode="auto">
            <a:xfrm>
              <a:off x="2994" y="2325"/>
              <a:ext cx="396" cy="439"/>
            </a:xfrm>
            <a:custGeom>
              <a:avLst/>
              <a:gdLst/>
              <a:ahLst/>
              <a:cxnLst>
                <a:cxn ang="0">
                  <a:pos x="995" y="108"/>
                </a:cxn>
                <a:cxn ang="0">
                  <a:pos x="961" y="168"/>
                </a:cxn>
                <a:cxn ang="0">
                  <a:pos x="933" y="224"/>
                </a:cxn>
                <a:cxn ang="0">
                  <a:pos x="903" y="292"/>
                </a:cxn>
                <a:cxn ang="0">
                  <a:pos x="875" y="321"/>
                </a:cxn>
                <a:cxn ang="0">
                  <a:pos x="853" y="361"/>
                </a:cxn>
                <a:cxn ang="0">
                  <a:pos x="817" y="383"/>
                </a:cxn>
                <a:cxn ang="0">
                  <a:pos x="799" y="409"/>
                </a:cxn>
                <a:cxn ang="0">
                  <a:pos x="739" y="481"/>
                </a:cxn>
                <a:cxn ang="0">
                  <a:pos x="699" y="511"/>
                </a:cxn>
                <a:cxn ang="0">
                  <a:pos x="677" y="527"/>
                </a:cxn>
                <a:cxn ang="0">
                  <a:pos x="631" y="551"/>
                </a:cxn>
                <a:cxn ang="0">
                  <a:pos x="587" y="577"/>
                </a:cxn>
                <a:cxn ang="0">
                  <a:pos x="545" y="647"/>
                </a:cxn>
                <a:cxn ang="0">
                  <a:pos x="527" y="667"/>
                </a:cxn>
                <a:cxn ang="0">
                  <a:pos x="521" y="681"/>
                </a:cxn>
                <a:cxn ang="0">
                  <a:pos x="513" y="689"/>
                </a:cxn>
                <a:cxn ang="0">
                  <a:pos x="481" y="737"/>
                </a:cxn>
                <a:cxn ang="0">
                  <a:pos x="437" y="775"/>
                </a:cxn>
                <a:cxn ang="0">
                  <a:pos x="369" y="795"/>
                </a:cxn>
                <a:cxn ang="0">
                  <a:pos x="327" y="803"/>
                </a:cxn>
                <a:cxn ang="0">
                  <a:pos x="263" y="831"/>
                </a:cxn>
                <a:cxn ang="0">
                  <a:pos x="179" y="887"/>
                </a:cxn>
                <a:cxn ang="0">
                  <a:pos x="123" y="945"/>
                </a:cxn>
                <a:cxn ang="0">
                  <a:pos x="82" y="983"/>
                </a:cxn>
                <a:cxn ang="0">
                  <a:pos x="6" y="1033"/>
                </a:cxn>
                <a:cxn ang="0">
                  <a:pos x="12" y="1107"/>
                </a:cxn>
                <a:cxn ang="0">
                  <a:pos x="26" y="1065"/>
                </a:cxn>
                <a:cxn ang="0">
                  <a:pos x="50" y="1037"/>
                </a:cxn>
                <a:cxn ang="0">
                  <a:pos x="66" y="1025"/>
                </a:cxn>
                <a:cxn ang="0">
                  <a:pos x="141" y="953"/>
                </a:cxn>
                <a:cxn ang="0">
                  <a:pos x="203" y="887"/>
                </a:cxn>
                <a:cxn ang="0">
                  <a:pos x="243" y="859"/>
                </a:cxn>
                <a:cxn ang="0">
                  <a:pos x="285" y="839"/>
                </a:cxn>
                <a:cxn ang="0">
                  <a:pos x="381" y="815"/>
                </a:cxn>
                <a:cxn ang="0">
                  <a:pos x="449" y="791"/>
                </a:cxn>
                <a:cxn ang="0">
                  <a:pos x="515" y="731"/>
                </a:cxn>
                <a:cxn ang="0">
                  <a:pos x="575" y="645"/>
                </a:cxn>
                <a:cxn ang="0">
                  <a:pos x="607" y="575"/>
                </a:cxn>
                <a:cxn ang="0">
                  <a:pos x="639" y="565"/>
                </a:cxn>
                <a:cxn ang="0">
                  <a:pos x="669" y="561"/>
                </a:cxn>
                <a:cxn ang="0">
                  <a:pos x="713" y="547"/>
                </a:cxn>
                <a:cxn ang="0">
                  <a:pos x="819" y="445"/>
                </a:cxn>
                <a:cxn ang="0">
                  <a:pos x="883" y="373"/>
                </a:cxn>
                <a:cxn ang="0">
                  <a:pos x="941" y="305"/>
                </a:cxn>
                <a:cxn ang="0">
                  <a:pos x="963" y="256"/>
                </a:cxn>
                <a:cxn ang="0">
                  <a:pos x="985" y="174"/>
                </a:cxn>
                <a:cxn ang="0">
                  <a:pos x="1023" y="124"/>
                </a:cxn>
                <a:cxn ang="0">
                  <a:pos x="1035" y="88"/>
                </a:cxn>
                <a:cxn ang="0">
                  <a:pos x="1081" y="8"/>
                </a:cxn>
                <a:cxn ang="0">
                  <a:pos x="1055" y="20"/>
                </a:cxn>
              </a:cxnLst>
              <a:rect l="0" t="0" r="r" b="b"/>
              <a:pathLst>
                <a:path w="1085" h="1107">
                  <a:moveTo>
                    <a:pt x="1017" y="52"/>
                  </a:moveTo>
                  <a:lnTo>
                    <a:pt x="999" y="96"/>
                  </a:lnTo>
                  <a:lnTo>
                    <a:pt x="995" y="108"/>
                  </a:lnTo>
                  <a:lnTo>
                    <a:pt x="987" y="124"/>
                  </a:lnTo>
                  <a:lnTo>
                    <a:pt x="973" y="146"/>
                  </a:lnTo>
                  <a:lnTo>
                    <a:pt x="961" y="168"/>
                  </a:lnTo>
                  <a:lnTo>
                    <a:pt x="953" y="182"/>
                  </a:lnTo>
                  <a:lnTo>
                    <a:pt x="947" y="196"/>
                  </a:lnTo>
                  <a:lnTo>
                    <a:pt x="933" y="224"/>
                  </a:lnTo>
                  <a:lnTo>
                    <a:pt x="925" y="244"/>
                  </a:lnTo>
                  <a:lnTo>
                    <a:pt x="915" y="266"/>
                  </a:lnTo>
                  <a:lnTo>
                    <a:pt x="903" y="292"/>
                  </a:lnTo>
                  <a:lnTo>
                    <a:pt x="897" y="298"/>
                  </a:lnTo>
                  <a:lnTo>
                    <a:pt x="889" y="307"/>
                  </a:lnTo>
                  <a:lnTo>
                    <a:pt x="875" y="321"/>
                  </a:lnTo>
                  <a:lnTo>
                    <a:pt x="867" y="331"/>
                  </a:lnTo>
                  <a:lnTo>
                    <a:pt x="861" y="345"/>
                  </a:lnTo>
                  <a:lnTo>
                    <a:pt x="853" y="361"/>
                  </a:lnTo>
                  <a:lnTo>
                    <a:pt x="849" y="365"/>
                  </a:lnTo>
                  <a:lnTo>
                    <a:pt x="843" y="369"/>
                  </a:lnTo>
                  <a:lnTo>
                    <a:pt x="817" y="383"/>
                  </a:lnTo>
                  <a:lnTo>
                    <a:pt x="813" y="387"/>
                  </a:lnTo>
                  <a:lnTo>
                    <a:pt x="807" y="395"/>
                  </a:lnTo>
                  <a:lnTo>
                    <a:pt x="799" y="409"/>
                  </a:lnTo>
                  <a:lnTo>
                    <a:pt x="789" y="423"/>
                  </a:lnTo>
                  <a:lnTo>
                    <a:pt x="775" y="437"/>
                  </a:lnTo>
                  <a:lnTo>
                    <a:pt x="739" y="481"/>
                  </a:lnTo>
                  <a:lnTo>
                    <a:pt x="727" y="491"/>
                  </a:lnTo>
                  <a:lnTo>
                    <a:pt x="711" y="505"/>
                  </a:lnTo>
                  <a:lnTo>
                    <a:pt x="699" y="511"/>
                  </a:lnTo>
                  <a:lnTo>
                    <a:pt x="693" y="513"/>
                  </a:lnTo>
                  <a:lnTo>
                    <a:pt x="687" y="519"/>
                  </a:lnTo>
                  <a:lnTo>
                    <a:pt x="677" y="527"/>
                  </a:lnTo>
                  <a:lnTo>
                    <a:pt x="659" y="537"/>
                  </a:lnTo>
                  <a:lnTo>
                    <a:pt x="643" y="547"/>
                  </a:lnTo>
                  <a:lnTo>
                    <a:pt x="631" y="551"/>
                  </a:lnTo>
                  <a:lnTo>
                    <a:pt x="613" y="555"/>
                  </a:lnTo>
                  <a:lnTo>
                    <a:pt x="603" y="557"/>
                  </a:lnTo>
                  <a:lnTo>
                    <a:pt x="587" y="577"/>
                  </a:lnTo>
                  <a:lnTo>
                    <a:pt x="563" y="607"/>
                  </a:lnTo>
                  <a:lnTo>
                    <a:pt x="553" y="635"/>
                  </a:lnTo>
                  <a:lnTo>
                    <a:pt x="545" y="647"/>
                  </a:lnTo>
                  <a:lnTo>
                    <a:pt x="537" y="657"/>
                  </a:lnTo>
                  <a:lnTo>
                    <a:pt x="531" y="663"/>
                  </a:lnTo>
                  <a:lnTo>
                    <a:pt x="527" y="667"/>
                  </a:lnTo>
                  <a:lnTo>
                    <a:pt x="523" y="673"/>
                  </a:lnTo>
                  <a:lnTo>
                    <a:pt x="523" y="681"/>
                  </a:lnTo>
                  <a:lnTo>
                    <a:pt x="521" y="681"/>
                  </a:lnTo>
                  <a:lnTo>
                    <a:pt x="521" y="679"/>
                  </a:lnTo>
                  <a:lnTo>
                    <a:pt x="519" y="681"/>
                  </a:lnTo>
                  <a:lnTo>
                    <a:pt x="513" y="689"/>
                  </a:lnTo>
                  <a:lnTo>
                    <a:pt x="501" y="709"/>
                  </a:lnTo>
                  <a:lnTo>
                    <a:pt x="493" y="725"/>
                  </a:lnTo>
                  <a:lnTo>
                    <a:pt x="481" y="737"/>
                  </a:lnTo>
                  <a:lnTo>
                    <a:pt x="471" y="749"/>
                  </a:lnTo>
                  <a:lnTo>
                    <a:pt x="459" y="761"/>
                  </a:lnTo>
                  <a:lnTo>
                    <a:pt x="437" y="775"/>
                  </a:lnTo>
                  <a:lnTo>
                    <a:pt x="427" y="781"/>
                  </a:lnTo>
                  <a:lnTo>
                    <a:pt x="393" y="791"/>
                  </a:lnTo>
                  <a:lnTo>
                    <a:pt x="369" y="795"/>
                  </a:lnTo>
                  <a:lnTo>
                    <a:pt x="353" y="797"/>
                  </a:lnTo>
                  <a:lnTo>
                    <a:pt x="341" y="799"/>
                  </a:lnTo>
                  <a:lnTo>
                    <a:pt x="327" y="803"/>
                  </a:lnTo>
                  <a:lnTo>
                    <a:pt x="301" y="811"/>
                  </a:lnTo>
                  <a:lnTo>
                    <a:pt x="285" y="817"/>
                  </a:lnTo>
                  <a:lnTo>
                    <a:pt x="263" y="831"/>
                  </a:lnTo>
                  <a:lnTo>
                    <a:pt x="227" y="855"/>
                  </a:lnTo>
                  <a:lnTo>
                    <a:pt x="195" y="877"/>
                  </a:lnTo>
                  <a:lnTo>
                    <a:pt x="179" y="887"/>
                  </a:lnTo>
                  <a:lnTo>
                    <a:pt x="169" y="895"/>
                  </a:lnTo>
                  <a:lnTo>
                    <a:pt x="147" y="919"/>
                  </a:lnTo>
                  <a:lnTo>
                    <a:pt x="123" y="945"/>
                  </a:lnTo>
                  <a:lnTo>
                    <a:pt x="114" y="953"/>
                  </a:lnTo>
                  <a:lnTo>
                    <a:pt x="100" y="967"/>
                  </a:lnTo>
                  <a:lnTo>
                    <a:pt x="82" y="983"/>
                  </a:lnTo>
                  <a:lnTo>
                    <a:pt x="68" y="993"/>
                  </a:lnTo>
                  <a:lnTo>
                    <a:pt x="46" y="1009"/>
                  </a:lnTo>
                  <a:lnTo>
                    <a:pt x="6" y="1033"/>
                  </a:lnTo>
                  <a:lnTo>
                    <a:pt x="0" y="1049"/>
                  </a:lnTo>
                  <a:lnTo>
                    <a:pt x="4" y="1077"/>
                  </a:lnTo>
                  <a:lnTo>
                    <a:pt x="12" y="1107"/>
                  </a:lnTo>
                  <a:lnTo>
                    <a:pt x="12" y="1101"/>
                  </a:lnTo>
                  <a:lnTo>
                    <a:pt x="16" y="1089"/>
                  </a:lnTo>
                  <a:lnTo>
                    <a:pt x="26" y="1065"/>
                  </a:lnTo>
                  <a:lnTo>
                    <a:pt x="32" y="1053"/>
                  </a:lnTo>
                  <a:lnTo>
                    <a:pt x="42" y="1043"/>
                  </a:lnTo>
                  <a:lnTo>
                    <a:pt x="50" y="1037"/>
                  </a:lnTo>
                  <a:lnTo>
                    <a:pt x="56" y="1037"/>
                  </a:lnTo>
                  <a:lnTo>
                    <a:pt x="62" y="1037"/>
                  </a:lnTo>
                  <a:lnTo>
                    <a:pt x="66" y="1025"/>
                  </a:lnTo>
                  <a:lnTo>
                    <a:pt x="96" y="997"/>
                  </a:lnTo>
                  <a:lnTo>
                    <a:pt x="127" y="969"/>
                  </a:lnTo>
                  <a:lnTo>
                    <a:pt x="141" y="953"/>
                  </a:lnTo>
                  <a:lnTo>
                    <a:pt x="167" y="927"/>
                  </a:lnTo>
                  <a:lnTo>
                    <a:pt x="193" y="899"/>
                  </a:lnTo>
                  <a:lnTo>
                    <a:pt x="203" y="887"/>
                  </a:lnTo>
                  <a:lnTo>
                    <a:pt x="211" y="881"/>
                  </a:lnTo>
                  <a:lnTo>
                    <a:pt x="225" y="873"/>
                  </a:lnTo>
                  <a:lnTo>
                    <a:pt x="243" y="859"/>
                  </a:lnTo>
                  <a:lnTo>
                    <a:pt x="255" y="851"/>
                  </a:lnTo>
                  <a:lnTo>
                    <a:pt x="269" y="845"/>
                  </a:lnTo>
                  <a:lnTo>
                    <a:pt x="285" y="839"/>
                  </a:lnTo>
                  <a:lnTo>
                    <a:pt x="305" y="833"/>
                  </a:lnTo>
                  <a:lnTo>
                    <a:pt x="345" y="823"/>
                  </a:lnTo>
                  <a:lnTo>
                    <a:pt x="381" y="815"/>
                  </a:lnTo>
                  <a:lnTo>
                    <a:pt x="411" y="807"/>
                  </a:lnTo>
                  <a:lnTo>
                    <a:pt x="437" y="797"/>
                  </a:lnTo>
                  <a:lnTo>
                    <a:pt x="449" y="791"/>
                  </a:lnTo>
                  <a:lnTo>
                    <a:pt x="463" y="781"/>
                  </a:lnTo>
                  <a:lnTo>
                    <a:pt x="489" y="759"/>
                  </a:lnTo>
                  <a:lnTo>
                    <a:pt x="515" y="731"/>
                  </a:lnTo>
                  <a:lnTo>
                    <a:pt x="539" y="703"/>
                  </a:lnTo>
                  <a:lnTo>
                    <a:pt x="559" y="673"/>
                  </a:lnTo>
                  <a:lnTo>
                    <a:pt x="575" y="645"/>
                  </a:lnTo>
                  <a:lnTo>
                    <a:pt x="589" y="621"/>
                  </a:lnTo>
                  <a:lnTo>
                    <a:pt x="595" y="607"/>
                  </a:lnTo>
                  <a:lnTo>
                    <a:pt x="607" y="575"/>
                  </a:lnTo>
                  <a:lnTo>
                    <a:pt x="621" y="569"/>
                  </a:lnTo>
                  <a:lnTo>
                    <a:pt x="633" y="565"/>
                  </a:lnTo>
                  <a:lnTo>
                    <a:pt x="639" y="565"/>
                  </a:lnTo>
                  <a:lnTo>
                    <a:pt x="645" y="565"/>
                  </a:lnTo>
                  <a:lnTo>
                    <a:pt x="655" y="563"/>
                  </a:lnTo>
                  <a:lnTo>
                    <a:pt x="669" y="561"/>
                  </a:lnTo>
                  <a:lnTo>
                    <a:pt x="685" y="559"/>
                  </a:lnTo>
                  <a:lnTo>
                    <a:pt x="697" y="555"/>
                  </a:lnTo>
                  <a:lnTo>
                    <a:pt x="713" y="547"/>
                  </a:lnTo>
                  <a:lnTo>
                    <a:pt x="721" y="541"/>
                  </a:lnTo>
                  <a:lnTo>
                    <a:pt x="771" y="499"/>
                  </a:lnTo>
                  <a:lnTo>
                    <a:pt x="819" y="445"/>
                  </a:lnTo>
                  <a:lnTo>
                    <a:pt x="839" y="407"/>
                  </a:lnTo>
                  <a:lnTo>
                    <a:pt x="859" y="389"/>
                  </a:lnTo>
                  <a:lnTo>
                    <a:pt x="883" y="373"/>
                  </a:lnTo>
                  <a:lnTo>
                    <a:pt x="911" y="353"/>
                  </a:lnTo>
                  <a:lnTo>
                    <a:pt x="925" y="329"/>
                  </a:lnTo>
                  <a:lnTo>
                    <a:pt x="941" y="305"/>
                  </a:lnTo>
                  <a:lnTo>
                    <a:pt x="953" y="280"/>
                  </a:lnTo>
                  <a:lnTo>
                    <a:pt x="961" y="266"/>
                  </a:lnTo>
                  <a:lnTo>
                    <a:pt x="963" y="256"/>
                  </a:lnTo>
                  <a:lnTo>
                    <a:pt x="973" y="192"/>
                  </a:lnTo>
                  <a:lnTo>
                    <a:pt x="977" y="184"/>
                  </a:lnTo>
                  <a:lnTo>
                    <a:pt x="985" y="174"/>
                  </a:lnTo>
                  <a:lnTo>
                    <a:pt x="1003" y="154"/>
                  </a:lnTo>
                  <a:lnTo>
                    <a:pt x="1013" y="140"/>
                  </a:lnTo>
                  <a:lnTo>
                    <a:pt x="1023" y="124"/>
                  </a:lnTo>
                  <a:lnTo>
                    <a:pt x="1027" y="116"/>
                  </a:lnTo>
                  <a:lnTo>
                    <a:pt x="1031" y="104"/>
                  </a:lnTo>
                  <a:lnTo>
                    <a:pt x="1035" y="88"/>
                  </a:lnTo>
                  <a:lnTo>
                    <a:pt x="1041" y="60"/>
                  </a:lnTo>
                  <a:lnTo>
                    <a:pt x="1059" y="38"/>
                  </a:lnTo>
                  <a:lnTo>
                    <a:pt x="1081" y="8"/>
                  </a:lnTo>
                  <a:lnTo>
                    <a:pt x="1085" y="0"/>
                  </a:lnTo>
                  <a:lnTo>
                    <a:pt x="1071" y="12"/>
                  </a:lnTo>
                  <a:lnTo>
                    <a:pt x="1055" y="20"/>
                  </a:lnTo>
                  <a:lnTo>
                    <a:pt x="1023" y="36"/>
                  </a:lnTo>
                  <a:lnTo>
                    <a:pt x="1017" y="52"/>
                  </a:lnTo>
                  <a:close/>
                </a:path>
              </a:pathLst>
            </a:custGeom>
            <a:solidFill>
              <a:srgbClr val="7A7A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35" name="Freeform 751"/>
            <p:cNvSpPr>
              <a:spLocks/>
            </p:cNvSpPr>
            <p:nvPr/>
          </p:nvSpPr>
          <p:spPr bwMode="auto">
            <a:xfrm>
              <a:off x="2854" y="2321"/>
              <a:ext cx="469" cy="334"/>
            </a:xfrm>
            <a:custGeom>
              <a:avLst/>
              <a:gdLst/>
              <a:ahLst/>
              <a:cxnLst>
                <a:cxn ang="0">
                  <a:pos x="1235" y="10"/>
                </a:cxn>
                <a:cxn ang="0">
                  <a:pos x="1187" y="40"/>
                </a:cxn>
                <a:cxn ang="0">
                  <a:pos x="1151" y="82"/>
                </a:cxn>
                <a:cxn ang="0">
                  <a:pos x="1131" y="114"/>
                </a:cxn>
                <a:cxn ang="0">
                  <a:pos x="1055" y="136"/>
                </a:cxn>
                <a:cxn ang="0">
                  <a:pos x="1005" y="168"/>
                </a:cxn>
                <a:cxn ang="0">
                  <a:pos x="961" y="222"/>
                </a:cxn>
                <a:cxn ang="0">
                  <a:pos x="909" y="278"/>
                </a:cxn>
                <a:cxn ang="0">
                  <a:pos x="823" y="315"/>
                </a:cxn>
                <a:cxn ang="0">
                  <a:pos x="765" y="357"/>
                </a:cxn>
                <a:cxn ang="0">
                  <a:pos x="721" y="417"/>
                </a:cxn>
                <a:cxn ang="0">
                  <a:pos x="677" y="449"/>
                </a:cxn>
                <a:cxn ang="0">
                  <a:pos x="599" y="479"/>
                </a:cxn>
                <a:cxn ang="0">
                  <a:pos x="535" y="521"/>
                </a:cxn>
                <a:cxn ang="0">
                  <a:pos x="484" y="579"/>
                </a:cxn>
                <a:cxn ang="0">
                  <a:pos x="466" y="631"/>
                </a:cxn>
                <a:cxn ang="0">
                  <a:pos x="372" y="663"/>
                </a:cxn>
                <a:cxn ang="0">
                  <a:pos x="296" y="709"/>
                </a:cxn>
                <a:cxn ang="0">
                  <a:pos x="250" y="757"/>
                </a:cxn>
                <a:cxn ang="0">
                  <a:pos x="152" y="783"/>
                </a:cxn>
                <a:cxn ang="0">
                  <a:pos x="50" y="809"/>
                </a:cxn>
                <a:cxn ang="0">
                  <a:pos x="30" y="825"/>
                </a:cxn>
                <a:cxn ang="0">
                  <a:pos x="122" y="803"/>
                </a:cxn>
                <a:cxn ang="0">
                  <a:pos x="258" y="807"/>
                </a:cxn>
                <a:cxn ang="0">
                  <a:pos x="298" y="781"/>
                </a:cxn>
                <a:cxn ang="0">
                  <a:pos x="342" y="761"/>
                </a:cxn>
                <a:cxn ang="0">
                  <a:pos x="364" y="741"/>
                </a:cxn>
                <a:cxn ang="0">
                  <a:pos x="396" y="719"/>
                </a:cxn>
                <a:cxn ang="0">
                  <a:pos x="476" y="683"/>
                </a:cxn>
                <a:cxn ang="0">
                  <a:pos x="488" y="667"/>
                </a:cxn>
                <a:cxn ang="0">
                  <a:pos x="511" y="641"/>
                </a:cxn>
                <a:cxn ang="0">
                  <a:pos x="543" y="607"/>
                </a:cxn>
                <a:cxn ang="0">
                  <a:pos x="565" y="581"/>
                </a:cxn>
                <a:cxn ang="0">
                  <a:pos x="593" y="555"/>
                </a:cxn>
                <a:cxn ang="0">
                  <a:pos x="621" y="537"/>
                </a:cxn>
                <a:cxn ang="0">
                  <a:pos x="673" y="507"/>
                </a:cxn>
                <a:cxn ang="0">
                  <a:pos x="709" y="493"/>
                </a:cxn>
                <a:cxn ang="0">
                  <a:pos x="743" y="481"/>
                </a:cxn>
                <a:cxn ang="0">
                  <a:pos x="761" y="467"/>
                </a:cxn>
                <a:cxn ang="0">
                  <a:pos x="789" y="449"/>
                </a:cxn>
                <a:cxn ang="0">
                  <a:pos x="847" y="391"/>
                </a:cxn>
                <a:cxn ang="0">
                  <a:pos x="893" y="363"/>
                </a:cxn>
                <a:cxn ang="0">
                  <a:pos x="943" y="327"/>
                </a:cxn>
                <a:cxn ang="0">
                  <a:pos x="983" y="325"/>
                </a:cxn>
                <a:cxn ang="0">
                  <a:pos x="995" y="310"/>
                </a:cxn>
                <a:cxn ang="0">
                  <a:pos x="1025" y="272"/>
                </a:cxn>
                <a:cxn ang="0">
                  <a:pos x="1059" y="242"/>
                </a:cxn>
                <a:cxn ang="0">
                  <a:pos x="1115" y="188"/>
                </a:cxn>
                <a:cxn ang="0">
                  <a:pos x="1155" y="176"/>
                </a:cxn>
                <a:cxn ang="0">
                  <a:pos x="1191" y="158"/>
                </a:cxn>
                <a:cxn ang="0">
                  <a:pos x="1243" y="110"/>
                </a:cxn>
                <a:cxn ang="0">
                  <a:pos x="1271" y="84"/>
                </a:cxn>
                <a:cxn ang="0">
                  <a:pos x="1289" y="60"/>
                </a:cxn>
                <a:cxn ang="0">
                  <a:pos x="1265" y="28"/>
                </a:cxn>
              </a:cxnLst>
              <a:rect l="0" t="0" r="r" b="b"/>
              <a:pathLst>
                <a:path w="1289" h="843">
                  <a:moveTo>
                    <a:pt x="1255" y="0"/>
                  </a:moveTo>
                  <a:lnTo>
                    <a:pt x="1247" y="4"/>
                  </a:lnTo>
                  <a:lnTo>
                    <a:pt x="1235" y="10"/>
                  </a:lnTo>
                  <a:lnTo>
                    <a:pt x="1221" y="16"/>
                  </a:lnTo>
                  <a:lnTo>
                    <a:pt x="1205" y="26"/>
                  </a:lnTo>
                  <a:lnTo>
                    <a:pt x="1187" y="40"/>
                  </a:lnTo>
                  <a:lnTo>
                    <a:pt x="1175" y="52"/>
                  </a:lnTo>
                  <a:lnTo>
                    <a:pt x="1157" y="72"/>
                  </a:lnTo>
                  <a:lnTo>
                    <a:pt x="1151" y="82"/>
                  </a:lnTo>
                  <a:lnTo>
                    <a:pt x="1147" y="90"/>
                  </a:lnTo>
                  <a:lnTo>
                    <a:pt x="1137" y="114"/>
                  </a:lnTo>
                  <a:lnTo>
                    <a:pt x="1131" y="114"/>
                  </a:lnTo>
                  <a:lnTo>
                    <a:pt x="1113" y="118"/>
                  </a:lnTo>
                  <a:lnTo>
                    <a:pt x="1087" y="124"/>
                  </a:lnTo>
                  <a:lnTo>
                    <a:pt x="1055" y="136"/>
                  </a:lnTo>
                  <a:lnTo>
                    <a:pt x="1037" y="146"/>
                  </a:lnTo>
                  <a:lnTo>
                    <a:pt x="1021" y="156"/>
                  </a:lnTo>
                  <a:lnTo>
                    <a:pt x="1005" y="168"/>
                  </a:lnTo>
                  <a:lnTo>
                    <a:pt x="989" y="184"/>
                  </a:lnTo>
                  <a:lnTo>
                    <a:pt x="973" y="202"/>
                  </a:lnTo>
                  <a:lnTo>
                    <a:pt x="961" y="222"/>
                  </a:lnTo>
                  <a:lnTo>
                    <a:pt x="949" y="244"/>
                  </a:lnTo>
                  <a:lnTo>
                    <a:pt x="939" y="270"/>
                  </a:lnTo>
                  <a:lnTo>
                    <a:pt x="909" y="278"/>
                  </a:lnTo>
                  <a:lnTo>
                    <a:pt x="879" y="288"/>
                  </a:lnTo>
                  <a:lnTo>
                    <a:pt x="841" y="304"/>
                  </a:lnTo>
                  <a:lnTo>
                    <a:pt x="823" y="315"/>
                  </a:lnTo>
                  <a:lnTo>
                    <a:pt x="803" y="327"/>
                  </a:lnTo>
                  <a:lnTo>
                    <a:pt x="783" y="341"/>
                  </a:lnTo>
                  <a:lnTo>
                    <a:pt x="765" y="357"/>
                  </a:lnTo>
                  <a:lnTo>
                    <a:pt x="749" y="375"/>
                  </a:lnTo>
                  <a:lnTo>
                    <a:pt x="733" y="395"/>
                  </a:lnTo>
                  <a:lnTo>
                    <a:pt x="721" y="417"/>
                  </a:lnTo>
                  <a:lnTo>
                    <a:pt x="711" y="441"/>
                  </a:lnTo>
                  <a:lnTo>
                    <a:pt x="701" y="443"/>
                  </a:lnTo>
                  <a:lnTo>
                    <a:pt x="677" y="449"/>
                  </a:lnTo>
                  <a:lnTo>
                    <a:pt x="641" y="461"/>
                  </a:lnTo>
                  <a:lnTo>
                    <a:pt x="621" y="469"/>
                  </a:lnTo>
                  <a:lnTo>
                    <a:pt x="599" y="479"/>
                  </a:lnTo>
                  <a:lnTo>
                    <a:pt x="577" y="491"/>
                  </a:lnTo>
                  <a:lnTo>
                    <a:pt x="555" y="505"/>
                  </a:lnTo>
                  <a:lnTo>
                    <a:pt x="535" y="521"/>
                  </a:lnTo>
                  <a:lnTo>
                    <a:pt x="517" y="539"/>
                  </a:lnTo>
                  <a:lnTo>
                    <a:pt x="498" y="557"/>
                  </a:lnTo>
                  <a:lnTo>
                    <a:pt x="484" y="579"/>
                  </a:lnTo>
                  <a:lnTo>
                    <a:pt x="474" y="605"/>
                  </a:lnTo>
                  <a:lnTo>
                    <a:pt x="470" y="617"/>
                  </a:lnTo>
                  <a:lnTo>
                    <a:pt x="466" y="631"/>
                  </a:lnTo>
                  <a:lnTo>
                    <a:pt x="438" y="639"/>
                  </a:lnTo>
                  <a:lnTo>
                    <a:pt x="408" y="649"/>
                  </a:lnTo>
                  <a:lnTo>
                    <a:pt x="372" y="663"/>
                  </a:lnTo>
                  <a:lnTo>
                    <a:pt x="334" y="683"/>
                  </a:lnTo>
                  <a:lnTo>
                    <a:pt x="314" y="695"/>
                  </a:lnTo>
                  <a:lnTo>
                    <a:pt x="296" y="709"/>
                  </a:lnTo>
                  <a:lnTo>
                    <a:pt x="280" y="723"/>
                  </a:lnTo>
                  <a:lnTo>
                    <a:pt x="264" y="739"/>
                  </a:lnTo>
                  <a:lnTo>
                    <a:pt x="250" y="757"/>
                  </a:lnTo>
                  <a:lnTo>
                    <a:pt x="238" y="777"/>
                  </a:lnTo>
                  <a:lnTo>
                    <a:pt x="192" y="779"/>
                  </a:lnTo>
                  <a:lnTo>
                    <a:pt x="152" y="783"/>
                  </a:lnTo>
                  <a:lnTo>
                    <a:pt x="116" y="789"/>
                  </a:lnTo>
                  <a:lnTo>
                    <a:pt x="58" y="801"/>
                  </a:lnTo>
                  <a:lnTo>
                    <a:pt x="50" y="809"/>
                  </a:lnTo>
                  <a:lnTo>
                    <a:pt x="34" y="817"/>
                  </a:lnTo>
                  <a:lnTo>
                    <a:pt x="0" y="843"/>
                  </a:lnTo>
                  <a:lnTo>
                    <a:pt x="30" y="825"/>
                  </a:lnTo>
                  <a:lnTo>
                    <a:pt x="46" y="819"/>
                  </a:lnTo>
                  <a:lnTo>
                    <a:pt x="82" y="807"/>
                  </a:lnTo>
                  <a:lnTo>
                    <a:pt x="122" y="803"/>
                  </a:lnTo>
                  <a:lnTo>
                    <a:pt x="170" y="799"/>
                  </a:lnTo>
                  <a:lnTo>
                    <a:pt x="218" y="803"/>
                  </a:lnTo>
                  <a:lnTo>
                    <a:pt x="258" y="807"/>
                  </a:lnTo>
                  <a:lnTo>
                    <a:pt x="278" y="793"/>
                  </a:lnTo>
                  <a:lnTo>
                    <a:pt x="286" y="787"/>
                  </a:lnTo>
                  <a:lnTo>
                    <a:pt x="298" y="781"/>
                  </a:lnTo>
                  <a:lnTo>
                    <a:pt x="330" y="771"/>
                  </a:lnTo>
                  <a:lnTo>
                    <a:pt x="336" y="767"/>
                  </a:lnTo>
                  <a:lnTo>
                    <a:pt x="342" y="761"/>
                  </a:lnTo>
                  <a:lnTo>
                    <a:pt x="354" y="749"/>
                  </a:lnTo>
                  <a:lnTo>
                    <a:pt x="358" y="743"/>
                  </a:lnTo>
                  <a:lnTo>
                    <a:pt x="364" y="741"/>
                  </a:lnTo>
                  <a:lnTo>
                    <a:pt x="372" y="737"/>
                  </a:lnTo>
                  <a:lnTo>
                    <a:pt x="384" y="727"/>
                  </a:lnTo>
                  <a:lnTo>
                    <a:pt x="396" y="719"/>
                  </a:lnTo>
                  <a:lnTo>
                    <a:pt x="412" y="709"/>
                  </a:lnTo>
                  <a:lnTo>
                    <a:pt x="432" y="701"/>
                  </a:lnTo>
                  <a:lnTo>
                    <a:pt x="476" y="683"/>
                  </a:lnTo>
                  <a:lnTo>
                    <a:pt x="480" y="679"/>
                  </a:lnTo>
                  <a:lnTo>
                    <a:pt x="484" y="673"/>
                  </a:lnTo>
                  <a:lnTo>
                    <a:pt x="488" y="667"/>
                  </a:lnTo>
                  <a:lnTo>
                    <a:pt x="498" y="661"/>
                  </a:lnTo>
                  <a:lnTo>
                    <a:pt x="502" y="651"/>
                  </a:lnTo>
                  <a:lnTo>
                    <a:pt x="511" y="641"/>
                  </a:lnTo>
                  <a:lnTo>
                    <a:pt x="523" y="631"/>
                  </a:lnTo>
                  <a:lnTo>
                    <a:pt x="535" y="615"/>
                  </a:lnTo>
                  <a:lnTo>
                    <a:pt x="543" y="607"/>
                  </a:lnTo>
                  <a:lnTo>
                    <a:pt x="549" y="595"/>
                  </a:lnTo>
                  <a:lnTo>
                    <a:pt x="557" y="587"/>
                  </a:lnTo>
                  <a:lnTo>
                    <a:pt x="565" y="581"/>
                  </a:lnTo>
                  <a:lnTo>
                    <a:pt x="573" y="575"/>
                  </a:lnTo>
                  <a:lnTo>
                    <a:pt x="583" y="567"/>
                  </a:lnTo>
                  <a:lnTo>
                    <a:pt x="593" y="555"/>
                  </a:lnTo>
                  <a:lnTo>
                    <a:pt x="605" y="547"/>
                  </a:lnTo>
                  <a:lnTo>
                    <a:pt x="613" y="539"/>
                  </a:lnTo>
                  <a:lnTo>
                    <a:pt x="621" y="537"/>
                  </a:lnTo>
                  <a:lnTo>
                    <a:pt x="637" y="529"/>
                  </a:lnTo>
                  <a:lnTo>
                    <a:pt x="649" y="521"/>
                  </a:lnTo>
                  <a:lnTo>
                    <a:pt x="673" y="507"/>
                  </a:lnTo>
                  <a:lnTo>
                    <a:pt x="689" y="499"/>
                  </a:lnTo>
                  <a:lnTo>
                    <a:pt x="703" y="495"/>
                  </a:lnTo>
                  <a:lnTo>
                    <a:pt x="709" y="493"/>
                  </a:lnTo>
                  <a:lnTo>
                    <a:pt x="715" y="489"/>
                  </a:lnTo>
                  <a:lnTo>
                    <a:pt x="725" y="487"/>
                  </a:lnTo>
                  <a:lnTo>
                    <a:pt x="743" y="481"/>
                  </a:lnTo>
                  <a:lnTo>
                    <a:pt x="757" y="477"/>
                  </a:lnTo>
                  <a:lnTo>
                    <a:pt x="759" y="473"/>
                  </a:lnTo>
                  <a:lnTo>
                    <a:pt x="761" y="467"/>
                  </a:lnTo>
                  <a:lnTo>
                    <a:pt x="765" y="461"/>
                  </a:lnTo>
                  <a:lnTo>
                    <a:pt x="773" y="457"/>
                  </a:lnTo>
                  <a:lnTo>
                    <a:pt x="789" y="449"/>
                  </a:lnTo>
                  <a:lnTo>
                    <a:pt x="807" y="433"/>
                  </a:lnTo>
                  <a:lnTo>
                    <a:pt x="831" y="411"/>
                  </a:lnTo>
                  <a:lnTo>
                    <a:pt x="847" y="391"/>
                  </a:lnTo>
                  <a:lnTo>
                    <a:pt x="859" y="381"/>
                  </a:lnTo>
                  <a:lnTo>
                    <a:pt x="871" y="373"/>
                  </a:lnTo>
                  <a:lnTo>
                    <a:pt x="893" y="363"/>
                  </a:lnTo>
                  <a:lnTo>
                    <a:pt x="905" y="357"/>
                  </a:lnTo>
                  <a:lnTo>
                    <a:pt x="933" y="333"/>
                  </a:lnTo>
                  <a:lnTo>
                    <a:pt x="943" y="327"/>
                  </a:lnTo>
                  <a:lnTo>
                    <a:pt x="949" y="325"/>
                  </a:lnTo>
                  <a:lnTo>
                    <a:pt x="957" y="325"/>
                  </a:lnTo>
                  <a:lnTo>
                    <a:pt x="983" y="325"/>
                  </a:lnTo>
                  <a:lnTo>
                    <a:pt x="985" y="319"/>
                  </a:lnTo>
                  <a:lnTo>
                    <a:pt x="989" y="315"/>
                  </a:lnTo>
                  <a:lnTo>
                    <a:pt x="995" y="310"/>
                  </a:lnTo>
                  <a:lnTo>
                    <a:pt x="1009" y="300"/>
                  </a:lnTo>
                  <a:lnTo>
                    <a:pt x="1015" y="292"/>
                  </a:lnTo>
                  <a:lnTo>
                    <a:pt x="1025" y="272"/>
                  </a:lnTo>
                  <a:lnTo>
                    <a:pt x="1033" y="260"/>
                  </a:lnTo>
                  <a:lnTo>
                    <a:pt x="1041" y="254"/>
                  </a:lnTo>
                  <a:lnTo>
                    <a:pt x="1059" y="242"/>
                  </a:lnTo>
                  <a:lnTo>
                    <a:pt x="1073" y="230"/>
                  </a:lnTo>
                  <a:lnTo>
                    <a:pt x="1101" y="198"/>
                  </a:lnTo>
                  <a:lnTo>
                    <a:pt x="1115" y="188"/>
                  </a:lnTo>
                  <a:lnTo>
                    <a:pt x="1125" y="184"/>
                  </a:lnTo>
                  <a:lnTo>
                    <a:pt x="1133" y="182"/>
                  </a:lnTo>
                  <a:lnTo>
                    <a:pt x="1155" y="176"/>
                  </a:lnTo>
                  <a:lnTo>
                    <a:pt x="1171" y="172"/>
                  </a:lnTo>
                  <a:lnTo>
                    <a:pt x="1181" y="166"/>
                  </a:lnTo>
                  <a:lnTo>
                    <a:pt x="1191" y="158"/>
                  </a:lnTo>
                  <a:lnTo>
                    <a:pt x="1201" y="150"/>
                  </a:lnTo>
                  <a:lnTo>
                    <a:pt x="1225" y="124"/>
                  </a:lnTo>
                  <a:lnTo>
                    <a:pt x="1243" y="110"/>
                  </a:lnTo>
                  <a:lnTo>
                    <a:pt x="1251" y="100"/>
                  </a:lnTo>
                  <a:lnTo>
                    <a:pt x="1263" y="92"/>
                  </a:lnTo>
                  <a:lnTo>
                    <a:pt x="1271" y="84"/>
                  </a:lnTo>
                  <a:lnTo>
                    <a:pt x="1277" y="78"/>
                  </a:lnTo>
                  <a:lnTo>
                    <a:pt x="1287" y="64"/>
                  </a:lnTo>
                  <a:lnTo>
                    <a:pt x="1289" y="60"/>
                  </a:lnTo>
                  <a:lnTo>
                    <a:pt x="1281" y="52"/>
                  </a:lnTo>
                  <a:lnTo>
                    <a:pt x="1275" y="46"/>
                  </a:lnTo>
                  <a:lnTo>
                    <a:pt x="1265" y="28"/>
                  </a:lnTo>
                  <a:lnTo>
                    <a:pt x="1259" y="12"/>
                  </a:lnTo>
                  <a:lnTo>
                    <a:pt x="1255" y="0"/>
                  </a:lnTo>
                  <a:close/>
                </a:path>
              </a:pathLst>
            </a:custGeom>
            <a:solidFill>
              <a:srgbClr val="7A7A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36" name="Freeform 752"/>
            <p:cNvSpPr>
              <a:spLocks/>
            </p:cNvSpPr>
            <p:nvPr/>
          </p:nvSpPr>
          <p:spPr bwMode="auto">
            <a:xfrm>
              <a:off x="2604" y="2726"/>
              <a:ext cx="63" cy="42"/>
            </a:xfrm>
            <a:custGeom>
              <a:avLst/>
              <a:gdLst/>
              <a:ahLst/>
              <a:cxnLst>
                <a:cxn ang="0">
                  <a:pos x="10" y="34"/>
                </a:cxn>
                <a:cxn ang="0">
                  <a:pos x="6" y="38"/>
                </a:cxn>
                <a:cxn ang="0">
                  <a:pos x="2" y="42"/>
                </a:cxn>
                <a:cxn ang="0">
                  <a:pos x="0" y="48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6" y="66"/>
                </a:cxn>
                <a:cxn ang="0">
                  <a:pos x="34" y="78"/>
                </a:cxn>
                <a:cxn ang="0">
                  <a:pos x="56" y="90"/>
                </a:cxn>
                <a:cxn ang="0">
                  <a:pos x="68" y="96"/>
                </a:cxn>
                <a:cxn ang="0">
                  <a:pos x="78" y="104"/>
                </a:cxn>
                <a:cxn ang="0">
                  <a:pos x="82" y="104"/>
                </a:cxn>
                <a:cxn ang="0">
                  <a:pos x="76" y="98"/>
                </a:cxn>
                <a:cxn ang="0">
                  <a:pos x="72" y="90"/>
                </a:cxn>
                <a:cxn ang="0">
                  <a:pos x="68" y="82"/>
                </a:cxn>
                <a:cxn ang="0">
                  <a:pos x="64" y="72"/>
                </a:cxn>
                <a:cxn ang="0">
                  <a:pos x="64" y="60"/>
                </a:cxn>
                <a:cxn ang="0">
                  <a:pos x="70" y="50"/>
                </a:cxn>
                <a:cxn ang="0">
                  <a:pos x="74" y="44"/>
                </a:cxn>
                <a:cxn ang="0">
                  <a:pos x="78" y="38"/>
                </a:cxn>
                <a:cxn ang="0">
                  <a:pos x="90" y="30"/>
                </a:cxn>
                <a:cxn ang="0">
                  <a:pos x="102" y="24"/>
                </a:cxn>
                <a:cxn ang="0">
                  <a:pos x="130" y="12"/>
                </a:cxn>
                <a:cxn ang="0">
                  <a:pos x="156" y="4"/>
                </a:cxn>
                <a:cxn ang="0">
                  <a:pos x="174" y="0"/>
                </a:cxn>
                <a:cxn ang="0">
                  <a:pos x="102" y="0"/>
                </a:cxn>
                <a:cxn ang="0">
                  <a:pos x="62" y="12"/>
                </a:cxn>
                <a:cxn ang="0">
                  <a:pos x="32" y="24"/>
                </a:cxn>
                <a:cxn ang="0">
                  <a:pos x="10" y="34"/>
                </a:cxn>
              </a:cxnLst>
              <a:rect l="0" t="0" r="r" b="b"/>
              <a:pathLst>
                <a:path w="174" h="104">
                  <a:moveTo>
                    <a:pt x="10" y="34"/>
                  </a:moveTo>
                  <a:lnTo>
                    <a:pt x="6" y="38"/>
                  </a:lnTo>
                  <a:lnTo>
                    <a:pt x="2" y="42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2" y="60"/>
                  </a:lnTo>
                  <a:lnTo>
                    <a:pt x="6" y="66"/>
                  </a:lnTo>
                  <a:lnTo>
                    <a:pt x="34" y="78"/>
                  </a:lnTo>
                  <a:lnTo>
                    <a:pt x="56" y="90"/>
                  </a:lnTo>
                  <a:lnTo>
                    <a:pt x="68" y="96"/>
                  </a:lnTo>
                  <a:lnTo>
                    <a:pt x="78" y="104"/>
                  </a:lnTo>
                  <a:lnTo>
                    <a:pt x="82" y="104"/>
                  </a:lnTo>
                  <a:lnTo>
                    <a:pt x="76" y="98"/>
                  </a:lnTo>
                  <a:lnTo>
                    <a:pt x="72" y="90"/>
                  </a:lnTo>
                  <a:lnTo>
                    <a:pt x="68" y="82"/>
                  </a:lnTo>
                  <a:lnTo>
                    <a:pt x="64" y="72"/>
                  </a:lnTo>
                  <a:lnTo>
                    <a:pt x="64" y="60"/>
                  </a:lnTo>
                  <a:lnTo>
                    <a:pt x="70" y="50"/>
                  </a:lnTo>
                  <a:lnTo>
                    <a:pt x="74" y="44"/>
                  </a:lnTo>
                  <a:lnTo>
                    <a:pt x="78" y="38"/>
                  </a:lnTo>
                  <a:lnTo>
                    <a:pt x="90" y="30"/>
                  </a:lnTo>
                  <a:lnTo>
                    <a:pt x="102" y="24"/>
                  </a:lnTo>
                  <a:lnTo>
                    <a:pt x="130" y="12"/>
                  </a:lnTo>
                  <a:lnTo>
                    <a:pt x="156" y="4"/>
                  </a:lnTo>
                  <a:lnTo>
                    <a:pt x="174" y="0"/>
                  </a:lnTo>
                  <a:lnTo>
                    <a:pt x="102" y="0"/>
                  </a:lnTo>
                  <a:lnTo>
                    <a:pt x="62" y="12"/>
                  </a:lnTo>
                  <a:lnTo>
                    <a:pt x="32" y="24"/>
                  </a:lnTo>
                  <a:lnTo>
                    <a:pt x="10" y="34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37" name="Freeform 753"/>
            <p:cNvSpPr>
              <a:spLocks/>
            </p:cNvSpPr>
            <p:nvPr/>
          </p:nvSpPr>
          <p:spPr bwMode="auto">
            <a:xfrm>
              <a:off x="1485" y="2709"/>
              <a:ext cx="1490" cy="666"/>
            </a:xfrm>
            <a:custGeom>
              <a:avLst/>
              <a:gdLst/>
              <a:ahLst/>
              <a:cxnLst>
                <a:cxn ang="0">
                  <a:pos x="3641" y="608"/>
                </a:cxn>
                <a:cxn ang="0">
                  <a:pos x="3421" y="840"/>
                </a:cxn>
                <a:cxn ang="0">
                  <a:pos x="2921" y="912"/>
                </a:cxn>
                <a:cxn ang="0">
                  <a:pos x="3063" y="634"/>
                </a:cxn>
                <a:cxn ang="0">
                  <a:pos x="3427" y="716"/>
                </a:cxn>
                <a:cxn ang="0">
                  <a:pos x="3497" y="568"/>
                </a:cxn>
                <a:cxn ang="0">
                  <a:pos x="3819" y="530"/>
                </a:cxn>
                <a:cxn ang="0">
                  <a:pos x="3879" y="416"/>
                </a:cxn>
                <a:cxn ang="0">
                  <a:pos x="3581" y="492"/>
                </a:cxn>
                <a:cxn ang="0">
                  <a:pos x="3407" y="600"/>
                </a:cxn>
                <a:cxn ang="0">
                  <a:pos x="3289" y="680"/>
                </a:cxn>
                <a:cxn ang="0">
                  <a:pos x="3073" y="548"/>
                </a:cxn>
                <a:cxn ang="0">
                  <a:pos x="3221" y="362"/>
                </a:cxn>
                <a:cxn ang="0">
                  <a:pos x="3463" y="460"/>
                </a:cxn>
                <a:cxn ang="0">
                  <a:pos x="3691" y="402"/>
                </a:cxn>
                <a:cxn ang="0">
                  <a:pos x="3599" y="378"/>
                </a:cxn>
                <a:cxn ang="0">
                  <a:pos x="3381" y="342"/>
                </a:cxn>
                <a:cxn ang="0">
                  <a:pos x="3333" y="190"/>
                </a:cxn>
                <a:cxn ang="0">
                  <a:pos x="3603" y="258"/>
                </a:cxn>
                <a:cxn ang="0">
                  <a:pos x="3565" y="190"/>
                </a:cxn>
                <a:cxn ang="0">
                  <a:pos x="3307" y="168"/>
                </a:cxn>
                <a:cxn ang="0">
                  <a:pos x="3115" y="324"/>
                </a:cxn>
                <a:cxn ang="0">
                  <a:pos x="2919" y="558"/>
                </a:cxn>
                <a:cxn ang="0">
                  <a:pos x="2575" y="638"/>
                </a:cxn>
                <a:cxn ang="0">
                  <a:pos x="2181" y="724"/>
                </a:cxn>
                <a:cxn ang="0">
                  <a:pos x="1959" y="838"/>
                </a:cxn>
                <a:cxn ang="0">
                  <a:pos x="2097" y="664"/>
                </a:cxn>
                <a:cxn ang="0">
                  <a:pos x="2253" y="448"/>
                </a:cxn>
                <a:cxn ang="0">
                  <a:pos x="2641" y="440"/>
                </a:cxn>
                <a:cxn ang="0">
                  <a:pos x="2711" y="262"/>
                </a:cxn>
                <a:cxn ang="0">
                  <a:pos x="2663" y="98"/>
                </a:cxn>
                <a:cxn ang="0">
                  <a:pos x="2847" y="94"/>
                </a:cxn>
                <a:cxn ang="0">
                  <a:pos x="2931" y="268"/>
                </a:cxn>
                <a:cxn ang="0">
                  <a:pos x="3155" y="268"/>
                </a:cxn>
                <a:cxn ang="0">
                  <a:pos x="3117" y="128"/>
                </a:cxn>
                <a:cxn ang="0">
                  <a:pos x="3335" y="50"/>
                </a:cxn>
                <a:cxn ang="0">
                  <a:pos x="3339" y="4"/>
                </a:cxn>
                <a:cxn ang="0">
                  <a:pos x="3015" y="42"/>
                </a:cxn>
                <a:cxn ang="0">
                  <a:pos x="3081" y="160"/>
                </a:cxn>
                <a:cxn ang="0">
                  <a:pos x="3049" y="260"/>
                </a:cxn>
                <a:cxn ang="0">
                  <a:pos x="2895" y="118"/>
                </a:cxn>
                <a:cxn ang="0">
                  <a:pos x="2847" y="10"/>
                </a:cxn>
                <a:cxn ang="0">
                  <a:pos x="2585" y="84"/>
                </a:cxn>
                <a:cxn ang="0">
                  <a:pos x="2645" y="292"/>
                </a:cxn>
                <a:cxn ang="0">
                  <a:pos x="2529" y="426"/>
                </a:cxn>
                <a:cxn ang="0">
                  <a:pos x="2219" y="428"/>
                </a:cxn>
                <a:cxn ang="0">
                  <a:pos x="2003" y="612"/>
                </a:cxn>
                <a:cxn ang="0">
                  <a:pos x="1665" y="640"/>
                </a:cxn>
                <a:cxn ang="0">
                  <a:pos x="1357" y="564"/>
                </a:cxn>
                <a:cxn ang="0">
                  <a:pos x="1019" y="644"/>
                </a:cxn>
                <a:cxn ang="0">
                  <a:pos x="614" y="686"/>
                </a:cxn>
                <a:cxn ang="0">
                  <a:pos x="0" y="1008"/>
                </a:cxn>
                <a:cxn ang="0">
                  <a:pos x="186" y="1244"/>
                </a:cxn>
                <a:cxn ang="0">
                  <a:pos x="496" y="1338"/>
                </a:cxn>
                <a:cxn ang="0">
                  <a:pos x="3051" y="1254"/>
                </a:cxn>
                <a:cxn ang="0">
                  <a:pos x="3203" y="1058"/>
                </a:cxn>
                <a:cxn ang="0">
                  <a:pos x="3483" y="884"/>
                </a:cxn>
                <a:cxn ang="0">
                  <a:pos x="3617" y="702"/>
                </a:cxn>
                <a:cxn ang="0">
                  <a:pos x="3977" y="640"/>
                </a:cxn>
              </a:cxnLst>
              <a:rect l="0" t="0" r="r" b="b"/>
              <a:pathLst>
                <a:path w="4087" h="1680">
                  <a:moveTo>
                    <a:pt x="4023" y="488"/>
                  </a:moveTo>
                  <a:lnTo>
                    <a:pt x="4003" y="512"/>
                  </a:lnTo>
                  <a:lnTo>
                    <a:pt x="3989" y="528"/>
                  </a:lnTo>
                  <a:lnTo>
                    <a:pt x="3975" y="542"/>
                  </a:lnTo>
                  <a:lnTo>
                    <a:pt x="3957" y="556"/>
                  </a:lnTo>
                  <a:lnTo>
                    <a:pt x="3935" y="568"/>
                  </a:lnTo>
                  <a:lnTo>
                    <a:pt x="3911" y="576"/>
                  </a:lnTo>
                  <a:lnTo>
                    <a:pt x="3897" y="580"/>
                  </a:lnTo>
                  <a:lnTo>
                    <a:pt x="3881" y="582"/>
                  </a:lnTo>
                  <a:lnTo>
                    <a:pt x="3749" y="594"/>
                  </a:lnTo>
                  <a:lnTo>
                    <a:pt x="3691" y="598"/>
                  </a:lnTo>
                  <a:lnTo>
                    <a:pt x="3655" y="602"/>
                  </a:lnTo>
                  <a:lnTo>
                    <a:pt x="3641" y="608"/>
                  </a:lnTo>
                  <a:lnTo>
                    <a:pt x="3623" y="616"/>
                  </a:lnTo>
                  <a:lnTo>
                    <a:pt x="3601" y="628"/>
                  </a:lnTo>
                  <a:lnTo>
                    <a:pt x="3579" y="642"/>
                  </a:lnTo>
                  <a:lnTo>
                    <a:pt x="3555" y="660"/>
                  </a:lnTo>
                  <a:lnTo>
                    <a:pt x="3533" y="676"/>
                  </a:lnTo>
                  <a:lnTo>
                    <a:pt x="3515" y="692"/>
                  </a:lnTo>
                  <a:lnTo>
                    <a:pt x="3505" y="706"/>
                  </a:lnTo>
                  <a:lnTo>
                    <a:pt x="3491" y="740"/>
                  </a:lnTo>
                  <a:lnTo>
                    <a:pt x="3481" y="762"/>
                  </a:lnTo>
                  <a:lnTo>
                    <a:pt x="3467" y="786"/>
                  </a:lnTo>
                  <a:lnTo>
                    <a:pt x="3451" y="810"/>
                  </a:lnTo>
                  <a:lnTo>
                    <a:pt x="3433" y="830"/>
                  </a:lnTo>
                  <a:lnTo>
                    <a:pt x="3421" y="840"/>
                  </a:lnTo>
                  <a:lnTo>
                    <a:pt x="3409" y="848"/>
                  </a:lnTo>
                  <a:lnTo>
                    <a:pt x="3397" y="856"/>
                  </a:lnTo>
                  <a:lnTo>
                    <a:pt x="3383" y="862"/>
                  </a:lnTo>
                  <a:lnTo>
                    <a:pt x="3353" y="870"/>
                  </a:lnTo>
                  <a:lnTo>
                    <a:pt x="3321" y="878"/>
                  </a:lnTo>
                  <a:lnTo>
                    <a:pt x="3257" y="892"/>
                  </a:lnTo>
                  <a:lnTo>
                    <a:pt x="3203" y="898"/>
                  </a:lnTo>
                  <a:lnTo>
                    <a:pt x="3183" y="898"/>
                  </a:lnTo>
                  <a:lnTo>
                    <a:pt x="3169" y="898"/>
                  </a:lnTo>
                  <a:lnTo>
                    <a:pt x="3135" y="898"/>
                  </a:lnTo>
                  <a:lnTo>
                    <a:pt x="3083" y="900"/>
                  </a:lnTo>
                  <a:lnTo>
                    <a:pt x="3017" y="904"/>
                  </a:lnTo>
                  <a:lnTo>
                    <a:pt x="2921" y="912"/>
                  </a:lnTo>
                  <a:lnTo>
                    <a:pt x="2919" y="912"/>
                  </a:lnTo>
                  <a:lnTo>
                    <a:pt x="2941" y="864"/>
                  </a:lnTo>
                  <a:lnTo>
                    <a:pt x="2949" y="842"/>
                  </a:lnTo>
                  <a:lnTo>
                    <a:pt x="2953" y="824"/>
                  </a:lnTo>
                  <a:lnTo>
                    <a:pt x="2963" y="794"/>
                  </a:lnTo>
                  <a:lnTo>
                    <a:pt x="2977" y="754"/>
                  </a:lnTo>
                  <a:lnTo>
                    <a:pt x="2995" y="718"/>
                  </a:lnTo>
                  <a:lnTo>
                    <a:pt x="3003" y="702"/>
                  </a:lnTo>
                  <a:lnTo>
                    <a:pt x="3013" y="690"/>
                  </a:lnTo>
                  <a:lnTo>
                    <a:pt x="3023" y="676"/>
                  </a:lnTo>
                  <a:lnTo>
                    <a:pt x="3031" y="660"/>
                  </a:lnTo>
                  <a:lnTo>
                    <a:pt x="3049" y="620"/>
                  </a:lnTo>
                  <a:lnTo>
                    <a:pt x="3063" y="634"/>
                  </a:lnTo>
                  <a:lnTo>
                    <a:pt x="3081" y="648"/>
                  </a:lnTo>
                  <a:lnTo>
                    <a:pt x="3103" y="662"/>
                  </a:lnTo>
                  <a:lnTo>
                    <a:pt x="3171" y="696"/>
                  </a:lnTo>
                  <a:lnTo>
                    <a:pt x="3223" y="720"/>
                  </a:lnTo>
                  <a:lnTo>
                    <a:pt x="3245" y="726"/>
                  </a:lnTo>
                  <a:lnTo>
                    <a:pt x="3285" y="734"/>
                  </a:lnTo>
                  <a:lnTo>
                    <a:pt x="3307" y="738"/>
                  </a:lnTo>
                  <a:lnTo>
                    <a:pt x="3329" y="740"/>
                  </a:lnTo>
                  <a:lnTo>
                    <a:pt x="3351" y="740"/>
                  </a:lnTo>
                  <a:lnTo>
                    <a:pt x="3367" y="738"/>
                  </a:lnTo>
                  <a:lnTo>
                    <a:pt x="3381" y="736"/>
                  </a:lnTo>
                  <a:lnTo>
                    <a:pt x="3397" y="730"/>
                  </a:lnTo>
                  <a:lnTo>
                    <a:pt x="3427" y="716"/>
                  </a:lnTo>
                  <a:lnTo>
                    <a:pt x="3439" y="708"/>
                  </a:lnTo>
                  <a:lnTo>
                    <a:pt x="3449" y="700"/>
                  </a:lnTo>
                  <a:lnTo>
                    <a:pt x="3457" y="694"/>
                  </a:lnTo>
                  <a:lnTo>
                    <a:pt x="3461" y="686"/>
                  </a:lnTo>
                  <a:lnTo>
                    <a:pt x="3465" y="674"/>
                  </a:lnTo>
                  <a:lnTo>
                    <a:pt x="3469" y="662"/>
                  </a:lnTo>
                  <a:lnTo>
                    <a:pt x="3471" y="646"/>
                  </a:lnTo>
                  <a:lnTo>
                    <a:pt x="3471" y="624"/>
                  </a:lnTo>
                  <a:lnTo>
                    <a:pt x="3471" y="612"/>
                  </a:lnTo>
                  <a:lnTo>
                    <a:pt x="3473" y="600"/>
                  </a:lnTo>
                  <a:lnTo>
                    <a:pt x="3479" y="588"/>
                  </a:lnTo>
                  <a:lnTo>
                    <a:pt x="3487" y="578"/>
                  </a:lnTo>
                  <a:lnTo>
                    <a:pt x="3497" y="568"/>
                  </a:lnTo>
                  <a:lnTo>
                    <a:pt x="3509" y="560"/>
                  </a:lnTo>
                  <a:lnTo>
                    <a:pt x="3523" y="552"/>
                  </a:lnTo>
                  <a:lnTo>
                    <a:pt x="3539" y="548"/>
                  </a:lnTo>
                  <a:lnTo>
                    <a:pt x="3573" y="544"/>
                  </a:lnTo>
                  <a:lnTo>
                    <a:pt x="3605" y="542"/>
                  </a:lnTo>
                  <a:lnTo>
                    <a:pt x="3635" y="544"/>
                  </a:lnTo>
                  <a:lnTo>
                    <a:pt x="3661" y="550"/>
                  </a:lnTo>
                  <a:lnTo>
                    <a:pt x="3675" y="552"/>
                  </a:lnTo>
                  <a:lnTo>
                    <a:pt x="3693" y="552"/>
                  </a:lnTo>
                  <a:lnTo>
                    <a:pt x="3737" y="550"/>
                  </a:lnTo>
                  <a:lnTo>
                    <a:pt x="3781" y="542"/>
                  </a:lnTo>
                  <a:lnTo>
                    <a:pt x="3801" y="536"/>
                  </a:lnTo>
                  <a:lnTo>
                    <a:pt x="3819" y="530"/>
                  </a:lnTo>
                  <a:lnTo>
                    <a:pt x="3835" y="524"/>
                  </a:lnTo>
                  <a:lnTo>
                    <a:pt x="3849" y="516"/>
                  </a:lnTo>
                  <a:lnTo>
                    <a:pt x="3877" y="496"/>
                  </a:lnTo>
                  <a:lnTo>
                    <a:pt x="3899" y="478"/>
                  </a:lnTo>
                  <a:lnTo>
                    <a:pt x="3913" y="462"/>
                  </a:lnTo>
                  <a:lnTo>
                    <a:pt x="3921" y="454"/>
                  </a:lnTo>
                  <a:lnTo>
                    <a:pt x="3929" y="440"/>
                  </a:lnTo>
                  <a:lnTo>
                    <a:pt x="3937" y="424"/>
                  </a:lnTo>
                  <a:lnTo>
                    <a:pt x="3943" y="406"/>
                  </a:lnTo>
                  <a:lnTo>
                    <a:pt x="3883" y="354"/>
                  </a:lnTo>
                  <a:lnTo>
                    <a:pt x="3883" y="384"/>
                  </a:lnTo>
                  <a:lnTo>
                    <a:pt x="3881" y="408"/>
                  </a:lnTo>
                  <a:lnTo>
                    <a:pt x="3879" y="416"/>
                  </a:lnTo>
                  <a:lnTo>
                    <a:pt x="3873" y="424"/>
                  </a:lnTo>
                  <a:lnTo>
                    <a:pt x="3859" y="444"/>
                  </a:lnTo>
                  <a:lnTo>
                    <a:pt x="3837" y="466"/>
                  </a:lnTo>
                  <a:lnTo>
                    <a:pt x="3811" y="486"/>
                  </a:lnTo>
                  <a:lnTo>
                    <a:pt x="3795" y="496"/>
                  </a:lnTo>
                  <a:lnTo>
                    <a:pt x="3777" y="504"/>
                  </a:lnTo>
                  <a:lnTo>
                    <a:pt x="3757" y="508"/>
                  </a:lnTo>
                  <a:lnTo>
                    <a:pt x="3737" y="512"/>
                  </a:lnTo>
                  <a:lnTo>
                    <a:pt x="3719" y="514"/>
                  </a:lnTo>
                  <a:lnTo>
                    <a:pt x="3701" y="514"/>
                  </a:lnTo>
                  <a:lnTo>
                    <a:pt x="3687" y="512"/>
                  </a:lnTo>
                  <a:lnTo>
                    <a:pt x="3675" y="510"/>
                  </a:lnTo>
                  <a:lnTo>
                    <a:pt x="3581" y="492"/>
                  </a:lnTo>
                  <a:lnTo>
                    <a:pt x="3565" y="492"/>
                  </a:lnTo>
                  <a:lnTo>
                    <a:pt x="3537" y="492"/>
                  </a:lnTo>
                  <a:lnTo>
                    <a:pt x="3507" y="494"/>
                  </a:lnTo>
                  <a:lnTo>
                    <a:pt x="3481" y="498"/>
                  </a:lnTo>
                  <a:lnTo>
                    <a:pt x="3459" y="506"/>
                  </a:lnTo>
                  <a:lnTo>
                    <a:pt x="3441" y="518"/>
                  </a:lnTo>
                  <a:lnTo>
                    <a:pt x="3423" y="530"/>
                  </a:lnTo>
                  <a:lnTo>
                    <a:pt x="3409" y="544"/>
                  </a:lnTo>
                  <a:lnTo>
                    <a:pt x="3403" y="552"/>
                  </a:lnTo>
                  <a:lnTo>
                    <a:pt x="3401" y="560"/>
                  </a:lnTo>
                  <a:lnTo>
                    <a:pt x="3401" y="570"/>
                  </a:lnTo>
                  <a:lnTo>
                    <a:pt x="3401" y="580"/>
                  </a:lnTo>
                  <a:lnTo>
                    <a:pt x="3407" y="600"/>
                  </a:lnTo>
                  <a:lnTo>
                    <a:pt x="3413" y="614"/>
                  </a:lnTo>
                  <a:lnTo>
                    <a:pt x="3413" y="620"/>
                  </a:lnTo>
                  <a:lnTo>
                    <a:pt x="3413" y="626"/>
                  </a:lnTo>
                  <a:lnTo>
                    <a:pt x="3411" y="632"/>
                  </a:lnTo>
                  <a:lnTo>
                    <a:pt x="3407" y="638"/>
                  </a:lnTo>
                  <a:lnTo>
                    <a:pt x="3397" y="648"/>
                  </a:lnTo>
                  <a:lnTo>
                    <a:pt x="3381" y="662"/>
                  </a:lnTo>
                  <a:lnTo>
                    <a:pt x="3371" y="668"/>
                  </a:lnTo>
                  <a:lnTo>
                    <a:pt x="3359" y="672"/>
                  </a:lnTo>
                  <a:lnTo>
                    <a:pt x="3343" y="676"/>
                  </a:lnTo>
                  <a:lnTo>
                    <a:pt x="3329" y="678"/>
                  </a:lnTo>
                  <a:lnTo>
                    <a:pt x="3301" y="680"/>
                  </a:lnTo>
                  <a:lnTo>
                    <a:pt x="3289" y="680"/>
                  </a:lnTo>
                  <a:lnTo>
                    <a:pt x="3281" y="678"/>
                  </a:lnTo>
                  <a:lnTo>
                    <a:pt x="3243" y="664"/>
                  </a:lnTo>
                  <a:lnTo>
                    <a:pt x="3197" y="650"/>
                  </a:lnTo>
                  <a:lnTo>
                    <a:pt x="3165" y="642"/>
                  </a:lnTo>
                  <a:lnTo>
                    <a:pt x="3137" y="634"/>
                  </a:lnTo>
                  <a:lnTo>
                    <a:pt x="3117" y="626"/>
                  </a:lnTo>
                  <a:lnTo>
                    <a:pt x="3101" y="614"/>
                  </a:lnTo>
                  <a:lnTo>
                    <a:pt x="3087" y="602"/>
                  </a:lnTo>
                  <a:lnTo>
                    <a:pt x="3083" y="596"/>
                  </a:lnTo>
                  <a:lnTo>
                    <a:pt x="3079" y="588"/>
                  </a:lnTo>
                  <a:lnTo>
                    <a:pt x="3077" y="580"/>
                  </a:lnTo>
                  <a:lnTo>
                    <a:pt x="3075" y="570"/>
                  </a:lnTo>
                  <a:lnTo>
                    <a:pt x="3073" y="548"/>
                  </a:lnTo>
                  <a:lnTo>
                    <a:pt x="3073" y="522"/>
                  </a:lnTo>
                  <a:lnTo>
                    <a:pt x="3071" y="522"/>
                  </a:lnTo>
                  <a:lnTo>
                    <a:pt x="3075" y="506"/>
                  </a:lnTo>
                  <a:lnTo>
                    <a:pt x="3079" y="490"/>
                  </a:lnTo>
                  <a:lnTo>
                    <a:pt x="3085" y="476"/>
                  </a:lnTo>
                  <a:lnTo>
                    <a:pt x="3097" y="458"/>
                  </a:lnTo>
                  <a:lnTo>
                    <a:pt x="3111" y="440"/>
                  </a:lnTo>
                  <a:lnTo>
                    <a:pt x="3129" y="420"/>
                  </a:lnTo>
                  <a:lnTo>
                    <a:pt x="3149" y="400"/>
                  </a:lnTo>
                  <a:lnTo>
                    <a:pt x="3171" y="384"/>
                  </a:lnTo>
                  <a:lnTo>
                    <a:pt x="3195" y="370"/>
                  </a:lnTo>
                  <a:lnTo>
                    <a:pt x="3207" y="366"/>
                  </a:lnTo>
                  <a:lnTo>
                    <a:pt x="3221" y="362"/>
                  </a:lnTo>
                  <a:lnTo>
                    <a:pt x="3261" y="356"/>
                  </a:lnTo>
                  <a:lnTo>
                    <a:pt x="3297" y="354"/>
                  </a:lnTo>
                  <a:lnTo>
                    <a:pt x="3313" y="354"/>
                  </a:lnTo>
                  <a:lnTo>
                    <a:pt x="3329" y="358"/>
                  </a:lnTo>
                  <a:lnTo>
                    <a:pt x="3339" y="362"/>
                  </a:lnTo>
                  <a:lnTo>
                    <a:pt x="3345" y="368"/>
                  </a:lnTo>
                  <a:lnTo>
                    <a:pt x="3367" y="400"/>
                  </a:lnTo>
                  <a:lnTo>
                    <a:pt x="3381" y="418"/>
                  </a:lnTo>
                  <a:lnTo>
                    <a:pt x="3389" y="426"/>
                  </a:lnTo>
                  <a:lnTo>
                    <a:pt x="3399" y="434"/>
                  </a:lnTo>
                  <a:lnTo>
                    <a:pt x="3421" y="446"/>
                  </a:lnTo>
                  <a:lnTo>
                    <a:pt x="3443" y="456"/>
                  </a:lnTo>
                  <a:lnTo>
                    <a:pt x="3463" y="460"/>
                  </a:lnTo>
                  <a:lnTo>
                    <a:pt x="3477" y="460"/>
                  </a:lnTo>
                  <a:lnTo>
                    <a:pt x="3487" y="458"/>
                  </a:lnTo>
                  <a:lnTo>
                    <a:pt x="3497" y="454"/>
                  </a:lnTo>
                  <a:lnTo>
                    <a:pt x="3507" y="450"/>
                  </a:lnTo>
                  <a:lnTo>
                    <a:pt x="3515" y="448"/>
                  </a:lnTo>
                  <a:lnTo>
                    <a:pt x="3549" y="452"/>
                  </a:lnTo>
                  <a:lnTo>
                    <a:pt x="3571" y="454"/>
                  </a:lnTo>
                  <a:lnTo>
                    <a:pt x="3585" y="454"/>
                  </a:lnTo>
                  <a:lnTo>
                    <a:pt x="3599" y="448"/>
                  </a:lnTo>
                  <a:lnTo>
                    <a:pt x="3623" y="440"/>
                  </a:lnTo>
                  <a:lnTo>
                    <a:pt x="3665" y="420"/>
                  </a:lnTo>
                  <a:lnTo>
                    <a:pt x="3675" y="412"/>
                  </a:lnTo>
                  <a:lnTo>
                    <a:pt x="3691" y="402"/>
                  </a:lnTo>
                  <a:lnTo>
                    <a:pt x="3727" y="370"/>
                  </a:lnTo>
                  <a:lnTo>
                    <a:pt x="3763" y="336"/>
                  </a:lnTo>
                  <a:lnTo>
                    <a:pt x="3775" y="322"/>
                  </a:lnTo>
                  <a:lnTo>
                    <a:pt x="3783" y="314"/>
                  </a:lnTo>
                  <a:lnTo>
                    <a:pt x="3803" y="284"/>
                  </a:lnTo>
                  <a:lnTo>
                    <a:pt x="3753" y="240"/>
                  </a:lnTo>
                  <a:lnTo>
                    <a:pt x="3735" y="266"/>
                  </a:lnTo>
                  <a:lnTo>
                    <a:pt x="3711" y="296"/>
                  </a:lnTo>
                  <a:lnTo>
                    <a:pt x="3689" y="320"/>
                  </a:lnTo>
                  <a:lnTo>
                    <a:pt x="3677" y="332"/>
                  </a:lnTo>
                  <a:lnTo>
                    <a:pt x="3657" y="346"/>
                  </a:lnTo>
                  <a:lnTo>
                    <a:pt x="3627" y="362"/>
                  </a:lnTo>
                  <a:lnTo>
                    <a:pt x="3599" y="378"/>
                  </a:lnTo>
                  <a:lnTo>
                    <a:pt x="3581" y="386"/>
                  </a:lnTo>
                  <a:lnTo>
                    <a:pt x="3553" y="396"/>
                  </a:lnTo>
                  <a:lnTo>
                    <a:pt x="3533" y="402"/>
                  </a:lnTo>
                  <a:lnTo>
                    <a:pt x="3513" y="404"/>
                  </a:lnTo>
                  <a:lnTo>
                    <a:pt x="3499" y="404"/>
                  </a:lnTo>
                  <a:lnTo>
                    <a:pt x="3485" y="400"/>
                  </a:lnTo>
                  <a:lnTo>
                    <a:pt x="3467" y="392"/>
                  </a:lnTo>
                  <a:lnTo>
                    <a:pt x="3441" y="384"/>
                  </a:lnTo>
                  <a:lnTo>
                    <a:pt x="3427" y="378"/>
                  </a:lnTo>
                  <a:lnTo>
                    <a:pt x="3413" y="370"/>
                  </a:lnTo>
                  <a:lnTo>
                    <a:pt x="3403" y="362"/>
                  </a:lnTo>
                  <a:lnTo>
                    <a:pt x="3393" y="354"/>
                  </a:lnTo>
                  <a:lnTo>
                    <a:pt x="3381" y="342"/>
                  </a:lnTo>
                  <a:lnTo>
                    <a:pt x="3377" y="336"/>
                  </a:lnTo>
                  <a:lnTo>
                    <a:pt x="3359" y="322"/>
                  </a:lnTo>
                  <a:lnTo>
                    <a:pt x="3343" y="312"/>
                  </a:lnTo>
                  <a:lnTo>
                    <a:pt x="3333" y="304"/>
                  </a:lnTo>
                  <a:lnTo>
                    <a:pt x="3317" y="294"/>
                  </a:lnTo>
                  <a:lnTo>
                    <a:pt x="3297" y="284"/>
                  </a:lnTo>
                  <a:lnTo>
                    <a:pt x="3297" y="280"/>
                  </a:lnTo>
                  <a:lnTo>
                    <a:pt x="3299" y="272"/>
                  </a:lnTo>
                  <a:lnTo>
                    <a:pt x="3301" y="248"/>
                  </a:lnTo>
                  <a:lnTo>
                    <a:pt x="3307" y="222"/>
                  </a:lnTo>
                  <a:lnTo>
                    <a:pt x="3311" y="212"/>
                  </a:lnTo>
                  <a:lnTo>
                    <a:pt x="3317" y="204"/>
                  </a:lnTo>
                  <a:lnTo>
                    <a:pt x="3333" y="190"/>
                  </a:lnTo>
                  <a:lnTo>
                    <a:pt x="3353" y="178"/>
                  </a:lnTo>
                  <a:lnTo>
                    <a:pt x="3373" y="170"/>
                  </a:lnTo>
                  <a:lnTo>
                    <a:pt x="3381" y="168"/>
                  </a:lnTo>
                  <a:lnTo>
                    <a:pt x="3389" y="168"/>
                  </a:lnTo>
                  <a:lnTo>
                    <a:pt x="3407" y="170"/>
                  </a:lnTo>
                  <a:lnTo>
                    <a:pt x="3435" y="176"/>
                  </a:lnTo>
                  <a:lnTo>
                    <a:pt x="3461" y="184"/>
                  </a:lnTo>
                  <a:lnTo>
                    <a:pt x="3477" y="190"/>
                  </a:lnTo>
                  <a:lnTo>
                    <a:pt x="3535" y="228"/>
                  </a:lnTo>
                  <a:lnTo>
                    <a:pt x="3549" y="236"/>
                  </a:lnTo>
                  <a:lnTo>
                    <a:pt x="3565" y="244"/>
                  </a:lnTo>
                  <a:lnTo>
                    <a:pt x="3593" y="256"/>
                  </a:lnTo>
                  <a:lnTo>
                    <a:pt x="3603" y="258"/>
                  </a:lnTo>
                  <a:lnTo>
                    <a:pt x="3617" y="260"/>
                  </a:lnTo>
                  <a:lnTo>
                    <a:pt x="3637" y="260"/>
                  </a:lnTo>
                  <a:lnTo>
                    <a:pt x="3679" y="258"/>
                  </a:lnTo>
                  <a:lnTo>
                    <a:pt x="3681" y="228"/>
                  </a:lnTo>
                  <a:lnTo>
                    <a:pt x="3659" y="232"/>
                  </a:lnTo>
                  <a:lnTo>
                    <a:pt x="3637" y="234"/>
                  </a:lnTo>
                  <a:lnTo>
                    <a:pt x="3615" y="232"/>
                  </a:lnTo>
                  <a:lnTo>
                    <a:pt x="3605" y="228"/>
                  </a:lnTo>
                  <a:lnTo>
                    <a:pt x="3597" y="224"/>
                  </a:lnTo>
                  <a:lnTo>
                    <a:pt x="3589" y="218"/>
                  </a:lnTo>
                  <a:lnTo>
                    <a:pt x="3581" y="210"/>
                  </a:lnTo>
                  <a:lnTo>
                    <a:pt x="3571" y="198"/>
                  </a:lnTo>
                  <a:lnTo>
                    <a:pt x="3565" y="190"/>
                  </a:lnTo>
                  <a:lnTo>
                    <a:pt x="3549" y="178"/>
                  </a:lnTo>
                  <a:lnTo>
                    <a:pt x="3529" y="164"/>
                  </a:lnTo>
                  <a:lnTo>
                    <a:pt x="3499" y="148"/>
                  </a:lnTo>
                  <a:lnTo>
                    <a:pt x="3475" y="136"/>
                  </a:lnTo>
                  <a:lnTo>
                    <a:pt x="3449" y="124"/>
                  </a:lnTo>
                  <a:lnTo>
                    <a:pt x="3435" y="122"/>
                  </a:lnTo>
                  <a:lnTo>
                    <a:pt x="3419" y="122"/>
                  </a:lnTo>
                  <a:lnTo>
                    <a:pt x="3403" y="124"/>
                  </a:lnTo>
                  <a:lnTo>
                    <a:pt x="3387" y="128"/>
                  </a:lnTo>
                  <a:lnTo>
                    <a:pt x="3355" y="140"/>
                  </a:lnTo>
                  <a:lnTo>
                    <a:pt x="3329" y="152"/>
                  </a:lnTo>
                  <a:lnTo>
                    <a:pt x="3317" y="160"/>
                  </a:lnTo>
                  <a:lnTo>
                    <a:pt x="3307" y="168"/>
                  </a:lnTo>
                  <a:lnTo>
                    <a:pt x="3297" y="178"/>
                  </a:lnTo>
                  <a:lnTo>
                    <a:pt x="3287" y="190"/>
                  </a:lnTo>
                  <a:lnTo>
                    <a:pt x="3271" y="214"/>
                  </a:lnTo>
                  <a:lnTo>
                    <a:pt x="3261" y="236"/>
                  </a:lnTo>
                  <a:lnTo>
                    <a:pt x="3255" y="252"/>
                  </a:lnTo>
                  <a:lnTo>
                    <a:pt x="3253" y="264"/>
                  </a:lnTo>
                  <a:lnTo>
                    <a:pt x="3253" y="276"/>
                  </a:lnTo>
                  <a:lnTo>
                    <a:pt x="3251" y="282"/>
                  </a:lnTo>
                  <a:lnTo>
                    <a:pt x="3227" y="286"/>
                  </a:lnTo>
                  <a:lnTo>
                    <a:pt x="3195" y="290"/>
                  </a:lnTo>
                  <a:lnTo>
                    <a:pt x="3173" y="296"/>
                  </a:lnTo>
                  <a:lnTo>
                    <a:pt x="3149" y="306"/>
                  </a:lnTo>
                  <a:lnTo>
                    <a:pt x="3115" y="324"/>
                  </a:lnTo>
                  <a:lnTo>
                    <a:pt x="3073" y="350"/>
                  </a:lnTo>
                  <a:lnTo>
                    <a:pt x="3053" y="366"/>
                  </a:lnTo>
                  <a:lnTo>
                    <a:pt x="3033" y="380"/>
                  </a:lnTo>
                  <a:lnTo>
                    <a:pt x="3017" y="398"/>
                  </a:lnTo>
                  <a:lnTo>
                    <a:pt x="3003" y="416"/>
                  </a:lnTo>
                  <a:lnTo>
                    <a:pt x="2993" y="434"/>
                  </a:lnTo>
                  <a:lnTo>
                    <a:pt x="2985" y="452"/>
                  </a:lnTo>
                  <a:lnTo>
                    <a:pt x="2971" y="486"/>
                  </a:lnTo>
                  <a:lnTo>
                    <a:pt x="2965" y="508"/>
                  </a:lnTo>
                  <a:lnTo>
                    <a:pt x="2961" y="518"/>
                  </a:lnTo>
                  <a:lnTo>
                    <a:pt x="2955" y="526"/>
                  </a:lnTo>
                  <a:lnTo>
                    <a:pt x="2939" y="542"/>
                  </a:lnTo>
                  <a:lnTo>
                    <a:pt x="2919" y="558"/>
                  </a:lnTo>
                  <a:lnTo>
                    <a:pt x="2897" y="570"/>
                  </a:lnTo>
                  <a:lnTo>
                    <a:pt x="2885" y="576"/>
                  </a:lnTo>
                  <a:lnTo>
                    <a:pt x="2865" y="580"/>
                  </a:lnTo>
                  <a:lnTo>
                    <a:pt x="2817" y="592"/>
                  </a:lnTo>
                  <a:lnTo>
                    <a:pt x="2763" y="600"/>
                  </a:lnTo>
                  <a:lnTo>
                    <a:pt x="2737" y="602"/>
                  </a:lnTo>
                  <a:lnTo>
                    <a:pt x="2717" y="602"/>
                  </a:lnTo>
                  <a:lnTo>
                    <a:pt x="2697" y="604"/>
                  </a:lnTo>
                  <a:lnTo>
                    <a:pt x="2677" y="606"/>
                  </a:lnTo>
                  <a:lnTo>
                    <a:pt x="2639" y="614"/>
                  </a:lnTo>
                  <a:lnTo>
                    <a:pt x="2609" y="622"/>
                  </a:lnTo>
                  <a:lnTo>
                    <a:pt x="2591" y="628"/>
                  </a:lnTo>
                  <a:lnTo>
                    <a:pt x="2575" y="638"/>
                  </a:lnTo>
                  <a:lnTo>
                    <a:pt x="2549" y="652"/>
                  </a:lnTo>
                  <a:lnTo>
                    <a:pt x="2519" y="672"/>
                  </a:lnTo>
                  <a:lnTo>
                    <a:pt x="2485" y="690"/>
                  </a:lnTo>
                  <a:lnTo>
                    <a:pt x="2467" y="698"/>
                  </a:lnTo>
                  <a:lnTo>
                    <a:pt x="2451" y="702"/>
                  </a:lnTo>
                  <a:lnTo>
                    <a:pt x="2437" y="706"/>
                  </a:lnTo>
                  <a:lnTo>
                    <a:pt x="2423" y="706"/>
                  </a:lnTo>
                  <a:lnTo>
                    <a:pt x="2399" y="704"/>
                  </a:lnTo>
                  <a:lnTo>
                    <a:pt x="2377" y="704"/>
                  </a:lnTo>
                  <a:lnTo>
                    <a:pt x="2313" y="708"/>
                  </a:lnTo>
                  <a:lnTo>
                    <a:pt x="2225" y="714"/>
                  </a:lnTo>
                  <a:lnTo>
                    <a:pt x="2205" y="718"/>
                  </a:lnTo>
                  <a:lnTo>
                    <a:pt x="2181" y="724"/>
                  </a:lnTo>
                  <a:lnTo>
                    <a:pt x="2155" y="732"/>
                  </a:lnTo>
                  <a:lnTo>
                    <a:pt x="2131" y="744"/>
                  </a:lnTo>
                  <a:lnTo>
                    <a:pt x="2089" y="764"/>
                  </a:lnTo>
                  <a:lnTo>
                    <a:pt x="2077" y="772"/>
                  </a:lnTo>
                  <a:lnTo>
                    <a:pt x="2069" y="778"/>
                  </a:lnTo>
                  <a:lnTo>
                    <a:pt x="2063" y="782"/>
                  </a:lnTo>
                  <a:lnTo>
                    <a:pt x="2053" y="788"/>
                  </a:lnTo>
                  <a:lnTo>
                    <a:pt x="2037" y="798"/>
                  </a:lnTo>
                  <a:lnTo>
                    <a:pt x="2013" y="816"/>
                  </a:lnTo>
                  <a:lnTo>
                    <a:pt x="2001" y="824"/>
                  </a:lnTo>
                  <a:lnTo>
                    <a:pt x="1985" y="832"/>
                  </a:lnTo>
                  <a:lnTo>
                    <a:pt x="1957" y="844"/>
                  </a:lnTo>
                  <a:lnTo>
                    <a:pt x="1959" y="838"/>
                  </a:lnTo>
                  <a:lnTo>
                    <a:pt x="1961" y="832"/>
                  </a:lnTo>
                  <a:lnTo>
                    <a:pt x="1967" y="826"/>
                  </a:lnTo>
                  <a:lnTo>
                    <a:pt x="1973" y="816"/>
                  </a:lnTo>
                  <a:lnTo>
                    <a:pt x="1993" y="794"/>
                  </a:lnTo>
                  <a:lnTo>
                    <a:pt x="2003" y="780"/>
                  </a:lnTo>
                  <a:lnTo>
                    <a:pt x="2021" y="764"/>
                  </a:lnTo>
                  <a:lnTo>
                    <a:pt x="2029" y="754"/>
                  </a:lnTo>
                  <a:lnTo>
                    <a:pt x="2041" y="736"/>
                  </a:lnTo>
                  <a:lnTo>
                    <a:pt x="2055" y="718"/>
                  </a:lnTo>
                  <a:lnTo>
                    <a:pt x="2063" y="708"/>
                  </a:lnTo>
                  <a:lnTo>
                    <a:pt x="2069" y="702"/>
                  </a:lnTo>
                  <a:lnTo>
                    <a:pt x="2079" y="688"/>
                  </a:lnTo>
                  <a:lnTo>
                    <a:pt x="2097" y="664"/>
                  </a:lnTo>
                  <a:lnTo>
                    <a:pt x="2107" y="656"/>
                  </a:lnTo>
                  <a:lnTo>
                    <a:pt x="2123" y="646"/>
                  </a:lnTo>
                  <a:lnTo>
                    <a:pt x="2139" y="636"/>
                  </a:lnTo>
                  <a:lnTo>
                    <a:pt x="2153" y="630"/>
                  </a:lnTo>
                  <a:lnTo>
                    <a:pt x="2157" y="628"/>
                  </a:lnTo>
                  <a:lnTo>
                    <a:pt x="2163" y="624"/>
                  </a:lnTo>
                  <a:lnTo>
                    <a:pt x="2173" y="610"/>
                  </a:lnTo>
                  <a:lnTo>
                    <a:pt x="2185" y="590"/>
                  </a:lnTo>
                  <a:lnTo>
                    <a:pt x="2209" y="532"/>
                  </a:lnTo>
                  <a:lnTo>
                    <a:pt x="2225" y="498"/>
                  </a:lnTo>
                  <a:lnTo>
                    <a:pt x="2239" y="472"/>
                  </a:lnTo>
                  <a:lnTo>
                    <a:pt x="2249" y="452"/>
                  </a:lnTo>
                  <a:lnTo>
                    <a:pt x="2253" y="448"/>
                  </a:lnTo>
                  <a:lnTo>
                    <a:pt x="2263" y="444"/>
                  </a:lnTo>
                  <a:lnTo>
                    <a:pt x="2283" y="436"/>
                  </a:lnTo>
                  <a:lnTo>
                    <a:pt x="2313" y="432"/>
                  </a:lnTo>
                  <a:lnTo>
                    <a:pt x="2367" y="440"/>
                  </a:lnTo>
                  <a:lnTo>
                    <a:pt x="2499" y="460"/>
                  </a:lnTo>
                  <a:lnTo>
                    <a:pt x="2533" y="464"/>
                  </a:lnTo>
                  <a:lnTo>
                    <a:pt x="2557" y="466"/>
                  </a:lnTo>
                  <a:lnTo>
                    <a:pt x="2575" y="466"/>
                  </a:lnTo>
                  <a:lnTo>
                    <a:pt x="2589" y="462"/>
                  </a:lnTo>
                  <a:lnTo>
                    <a:pt x="2601" y="458"/>
                  </a:lnTo>
                  <a:lnTo>
                    <a:pt x="2611" y="452"/>
                  </a:lnTo>
                  <a:lnTo>
                    <a:pt x="2623" y="446"/>
                  </a:lnTo>
                  <a:lnTo>
                    <a:pt x="2641" y="440"/>
                  </a:lnTo>
                  <a:lnTo>
                    <a:pt x="2649" y="436"/>
                  </a:lnTo>
                  <a:lnTo>
                    <a:pt x="2659" y="430"/>
                  </a:lnTo>
                  <a:lnTo>
                    <a:pt x="2675" y="418"/>
                  </a:lnTo>
                  <a:lnTo>
                    <a:pt x="2687" y="404"/>
                  </a:lnTo>
                  <a:lnTo>
                    <a:pt x="2699" y="386"/>
                  </a:lnTo>
                  <a:lnTo>
                    <a:pt x="2709" y="368"/>
                  </a:lnTo>
                  <a:lnTo>
                    <a:pt x="2715" y="352"/>
                  </a:lnTo>
                  <a:lnTo>
                    <a:pt x="2721" y="334"/>
                  </a:lnTo>
                  <a:lnTo>
                    <a:pt x="2723" y="320"/>
                  </a:lnTo>
                  <a:lnTo>
                    <a:pt x="2723" y="306"/>
                  </a:lnTo>
                  <a:lnTo>
                    <a:pt x="2721" y="290"/>
                  </a:lnTo>
                  <a:lnTo>
                    <a:pt x="2715" y="276"/>
                  </a:lnTo>
                  <a:lnTo>
                    <a:pt x="2711" y="262"/>
                  </a:lnTo>
                  <a:lnTo>
                    <a:pt x="2699" y="236"/>
                  </a:lnTo>
                  <a:lnTo>
                    <a:pt x="2691" y="224"/>
                  </a:lnTo>
                  <a:lnTo>
                    <a:pt x="2685" y="216"/>
                  </a:lnTo>
                  <a:lnTo>
                    <a:pt x="2673" y="206"/>
                  </a:lnTo>
                  <a:lnTo>
                    <a:pt x="2641" y="180"/>
                  </a:lnTo>
                  <a:lnTo>
                    <a:pt x="2633" y="174"/>
                  </a:lnTo>
                  <a:lnTo>
                    <a:pt x="2631" y="164"/>
                  </a:lnTo>
                  <a:lnTo>
                    <a:pt x="2631" y="156"/>
                  </a:lnTo>
                  <a:lnTo>
                    <a:pt x="2633" y="146"/>
                  </a:lnTo>
                  <a:lnTo>
                    <a:pt x="2641" y="128"/>
                  </a:lnTo>
                  <a:lnTo>
                    <a:pt x="2649" y="112"/>
                  </a:lnTo>
                  <a:lnTo>
                    <a:pt x="2653" y="106"/>
                  </a:lnTo>
                  <a:lnTo>
                    <a:pt x="2663" y="98"/>
                  </a:lnTo>
                  <a:lnTo>
                    <a:pt x="2685" y="80"/>
                  </a:lnTo>
                  <a:lnTo>
                    <a:pt x="2705" y="64"/>
                  </a:lnTo>
                  <a:lnTo>
                    <a:pt x="2717" y="56"/>
                  </a:lnTo>
                  <a:lnTo>
                    <a:pt x="2749" y="50"/>
                  </a:lnTo>
                  <a:lnTo>
                    <a:pt x="2775" y="48"/>
                  </a:lnTo>
                  <a:lnTo>
                    <a:pt x="2803" y="48"/>
                  </a:lnTo>
                  <a:lnTo>
                    <a:pt x="2815" y="52"/>
                  </a:lnTo>
                  <a:lnTo>
                    <a:pt x="2825" y="56"/>
                  </a:lnTo>
                  <a:lnTo>
                    <a:pt x="2833" y="62"/>
                  </a:lnTo>
                  <a:lnTo>
                    <a:pt x="2839" y="68"/>
                  </a:lnTo>
                  <a:lnTo>
                    <a:pt x="2843" y="76"/>
                  </a:lnTo>
                  <a:lnTo>
                    <a:pt x="2845" y="82"/>
                  </a:lnTo>
                  <a:lnTo>
                    <a:pt x="2847" y="94"/>
                  </a:lnTo>
                  <a:lnTo>
                    <a:pt x="2845" y="104"/>
                  </a:lnTo>
                  <a:lnTo>
                    <a:pt x="2841" y="116"/>
                  </a:lnTo>
                  <a:lnTo>
                    <a:pt x="2839" y="136"/>
                  </a:lnTo>
                  <a:lnTo>
                    <a:pt x="2839" y="168"/>
                  </a:lnTo>
                  <a:lnTo>
                    <a:pt x="2843" y="186"/>
                  </a:lnTo>
                  <a:lnTo>
                    <a:pt x="2847" y="202"/>
                  </a:lnTo>
                  <a:lnTo>
                    <a:pt x="2855" y="216"/>
                  </a:lnTo>
                  <a:lnTo>
                    <a:pt x="2863" y="228"/>
                  </a:lnTo>
                  <a:lnTo>
                    <a:pt x="2873" y="238"/>
                  </a:lnTo>
                  <a:lnTo>
                    <a:pt x="2881" y="246"/>
                  </a:lnTo>
                  <a:lnTo>
                    <a:pt x="2889" y="250"/>
                  </a:lnTo>
                  <a:lnTo>
                    <a:pt x="2893" y="252"/>
                  </a:lnTo>
                  <a:lnTo>
                    <a:pt x="2931" y="268"/>
                  </a:lnTo>
                  <a:lnTo>
                    <a:pt x="2953" y="278"/>
                  </a:lnTo>
                  <a:lnTo>
                    <a:pt x="2965" y="286"/>
                  </a:lnTo>
                  <a:lnTo>
                    <a:pt x="2973" y="292"/>
                  </a:lnTo>
                  <a:lnTo>
                    <a:pt x="2983" y="294"/>
                  </a:lnTo>
                  <a:lnTo>
                    <a:pt x="3005" y="298"/>
                  </a:lnTo>
                  <a:lnTo>
                    <a:pt x="3017" y="300"/>
                  </a:lnTo>
                  <a:lnTo>
                    <a:pt x="3045" y="300"/>
                  </a:lnTo>
                  <a:lnTo>
                    <a:pt x="3079" y="296"/>
                  </a:lnTo>
                  <a:lnTo>
                    <a:pt x="3101" y="292"/>
                  </a:lnTo>
                  <a:lnTo>
                    <a:pt x="3121" y="286"/>
                  </a:lnTo>
                  <a:lnTo>
                    <a:pt x="3131" y="282"/>
                  </a:lnTo>
                  <a:lnTo>
                    <a:pt x="3141" y="278"/>
                  </a:lnTo>
                  <a:lnTo>
                    <a:pt x="3155" y="268"/>
                  </a:lnTo>
                  <a:lnTo>
                    <a:pt x="3163" y="256"/>
                  </a:lnTo>
                  <a:lnTo>
                    <a:pt x="3169" y="244"/>
                  </a:lnTo>
                  <a:lnTo>
                    <a:pt x="3171" y="234"/>
                  </a:lnTo>
                  <a:lnTo>
                    <a:pt x="3171" y="224"/>
                  </a:lnTo>
                  <a:lnTo>
                    <a:pt x="3171" y="216"/>
                  </a:lnTo>
                  <a:lnTo>
                    <a:pt x="3175" y="204"/>
                  </a:lnTo>
                  <a:lnTo>
                    <a:pt x="3175" y="192"/>
                  </a:lnTo>
                  <a:lnTo>
                    <a:pt x="3171" y="182"/>
                  </a:lnTo>
                  <a:lnTo>
                    <a:pt x="3167" y="172"/>
                  </a:lnTo>
                  <a:lnTo>
                    <a:pt x="3161" y="162"/>
                  </a:lnTo>
                  <a:lnTo>
                    <a:pt x="3153" y="154"/>
                  </a:lnTo>
                  <a:lnTo>
                    <a:pt x="3135" y="140"/>
                  </a:lnTo>
                  <a:lnTo>
                    <a:pt x="3117" y="128"/>
                  </a:lnTo>
                  <a:lnTo>
                    <a:pt x="3097" y="120"/>
                  </a:lnTo>
                  <a:lnTo>
                    <a:pt x="3077" y="110"/>
                  </a:lnTo>
                  <a:lnTo>
                    <a:pt x="3071" y="104"/>
                  </a:lnTo>
                  <a:lnTo>
                    <a:pt x="3069" y="96"/>
                  </a:lnTo>
                  <a:lnTo>
                    <a:pt x="3069" y="90"/>
                  </a:lnTo>
                  <a:lnTo>
                    <a:pt x="3071" y="86"/>
                  </a:lnTo>
                  <a:lnTo>
                    <a:pt x="3075" y="82"/>
                  </a:lnTo>
                  <a:lnTo>
                    <a:pt x="3081" y="76"/>
                  </a:lnTo>
                  <a:lnTo>
                    <a:pt x="3101" y="68"/>
                  </a:lnTo>
                  <a:lnTo>
                    <a:pt x="3133" y="56"/>
                  </a:lnTo>
                  <a:lnTo>
                    <a:pt x="3171" y="44"/>
                  </a:lnTo>
                  <a:lnTo>
                    <a:pt x="3293" y="44"/>
                  </a:lnTo>
                  <a:lnTo>
                    <a:pt x="3335" y="50"/>
                  </a:lnTo>
                  <a:lnTo>
                    <a:pt x="3367" y="56"/>
                  </a:lnTo>
                  <a:lnTo>
                    <a:pt x="3391" y="60"/>
                  </a:lnTo>
                  <a:lnTo>
                    <a:pt x="3413" y="66"/>
                  </a:lnTo>
                  <a:lnTo>
                    <a:pt x="3443" y="68"/>
                  </a:lnTo>
                  <a:lnTo>
                    <a:pt x="3487" y="70"/>
                  </a:lnTo>
                  <a:lnTo>
                    <a:pt x="3545" y="68"/>
                  </a:lnTo>
                  <a:lnTo>
                    <a:pt x="3557" y="68"/>
                  </a:lnTo>
                  <a:lnTo>
                    <a:pt x="3503" y="20"/>
                  </a:lnTo>
                  <a:lnTo>
                    <a:pt x="3439" y="12"/>
                  </a:lnTo>
                  <a:lnTo>
                    <a:pt x="3405" y="10"/>
                  </a:lnTo>
                  <a:lnTo>
                    <a:pt x="3383" y="10"/>
                  </a:lnTo>
                  <a:lnTo>
                    <a:pt x="3369" y="8"/>
                  </a:lnTo>
                  <a:lnTo>
                    <a:pt x="3339" y="4"/>
                  </a:lnTo>
                  <a:lnTo>
                    <a:pt x="3305" y="2"/>
                  </a:lnTo>
                  <a:lnTo>
                    <a:pt x="3263" y="4"/>
                  </a:lnTo>
                  <a:lnTo>
                    <a:pt x="3223" y="4"/>
                  </a:lnTo>
                  <a:lnTo>
                    <a:pt x="3203" y="6"/>
                  </a:lnTo>
                  <a:lnTo>
                    <a:pt x="3183" y="4"/>
                  </a:lnTo>
                  <a:lnTo>
                    <a:pt x="3157" y="6"/>
                  </a:lnTo>
                  <a:lnTo>
                    <a:pt x="3131" y="8"/>
                  </a:lnTo>
                  <a:lnTo>
                    <a:pt x="3097" y="14"/>
                  </a:lnTo>
                  <a:lnTo>
                    <a:pt x="3061" y="22"/>
                  </a:lnTo>
                  <a:lnTo>
                    <a:pt x="3045" y="26"/>
                  </a:lnTo>
                  <a:lnTo>
                    <a:pt x="3035" y="30"/>
                  </a:lnTo>
                  <a:lnTo>
                    <a:pt x="3025" y="34"/>
                  </a:lnTo>
                  <a:lnTo>
                    <a:pt x="3015" y="42"/>
                  </a:lnTo>
                  <a:lnTo>
                    <a:pt x="3007" y="52"/>
                  </a:lnTo>
                  <a:lnTo>
                    <a:pt x="2999" y="66"/>
                  </a:lnTo>
                  <a:lnTo>
                    <a:pt x="2997" y="84"/>
                  </a:lnTo>
                  <a:lnTo>
                    <a:pt x="2997" y="94"/>
                  </a:lnTo>
                  <a:lnTo>
                    <a:pt x="2997" y="102"/>
                  </a:lnTo>
                  <a:lnTo>
                    <a:pt x="3003" y="116"/>
                  </a:lnTo>
                  <a:lnTo>
                    <a:pt x="3011" y="128"/>
                  </a:lnTo>
                  <a:lnTo>
                    <a:pt x="3021" y="136"/>
                  </a:lnTo>
                  <a:lnTo>
                    <a:pt x="3031" y="142"/>
                  </a:lnTo>
                  <a:lnTo>
                    <a:pt x="3043" y="146"/>
                  </a:lnTo>
                  <a:lnTo>
                    <a:pt x="3065" y="152"/>
                  </a:lnTo>
                  <a:lnTo>
                    <a:pt x="3073" y="154"/>
                  </a:lnTo>
                  <a:lnTo>
                    <a:pt x="3081" y="160"/>
                  </a:lnTo>
                  <a:lnTo>
                    <a:pt x="3089" y="166"/>
                  </a:lnTo>
                  <a:lnTo>
                    <a:pt x="3097" y="172"/>
                  </a:lnTo>
                  <a:lnTo>
                    <a:pt x="3103" y="182"/>
                  </a:lnTo>
                  <a:lnTo>
                    <a:pt x="3107" y="190"/>
                  </a:lnTo>
                  <a:lnTo>
                    <a:pt x="3109" y="200"/>
                  </a:lnTo>
                  <a:lnTo>
                    <a:pt x="3109" y="208"/>
                  </a:lnTo>
                  <a:lnTo>
                    <a:pt x="3105" y="218"/>
                  </a:lnTo>
                  <a:lnTo>
                    <a:pt x="3101" y="226"/>
                  </a:lnTo>
                  <a:lnTo>
                    <a:pt x="3093" y="234"/>
                  </a:lnTo>
                  <a:lnTo>
                    <a:pt x="3085" y="242"/>
                  </a:lnTo>
                  <a:lnTo>
                    <a:pt x="3069" y="252"/>
                  </a:lnTo>
                  <a:lnTo>
                    <a:pt x="3055" y="258"/>
                  </a:lnTo>
                  <a:lnTo>
                    <a:pt x="3049" y="260"/>
                  </a:lnTo>
                  <a:lnTo>
                    <a:pt x="3041" y="258"/>
                  </a:lnTo>
                  <a:lnTo>
                    <a:pt x="3023" y="256"/>
                  </a:lnTo>
                  <a:lnTo>
                    <a:pt x="3009" y="252"/>
                  </a:lnTo>
                  <a:lnTo>
                    <a:pt x="3001" y="248"/>
                  </a:lnTo>
                  <a:lnTo>
                    <a:pt x="2945" y="208"/>
                  </a:lnTo>
                  <a:lnTo>
                    <a:pt x="2937" y="200"/>
                  </a:lnTo>
                  <a:lnTo>
                    <a:pt x="2931" y="192"/>
                  </a:lnTo>
                  <a:lnTo>
                    <a:pt x="2917" y="176"/>
                  </a:lnTo>
                  <a:lnTo>
                    <a:pt x="2909" y="160"/>
                  </a:lnTo>
                  <a:lnTo>
                    <a:pt x="2903" y="148"/>
                  </a:lnTo>
                  <a:lnTo>
                    <a:pt x="2899" y="138"/>
                  </a:lnTo>
                  <a:lnTo>
                    <a:pt x="2897" y="128"/>
                  </a:lnTo>
                  <a:lnTo>
                    <a:pt x="2895" y="118"/>
                  </a:lnTo>
                  <a:lnTo>
                    <a:pt x="2897" y="110"/>
                  </a:lnTo>
                  <a:lnTo>
                    <a:pt x="2901" y="104"/>
                  </a:lnTo>
                  <a:lnTo>
                    <a:pt x="2907" y="100"/>
                  </a:lnTo>
                  <a:lnTo>
                    <a:pt x="2911" y="94"/>
                  </a:lnTo>
                  <a:lnTo>
                    <a:pt x="2917" y="86"/>
                  </a:lnTo>
                  <a:lnTo>
                    <a:pt x="2919" y="80"/>
                  </a:lnTo>
                  <a:lnTo>
                    <a:pt x="2919" y="74"/>
                  </a:lnTo>
                  <a:lnTo>
                    <a:pt x="2915" y="60"/>
                  </a:lnTo>
                  <a:lnTo>
                    <a:pt x="2909" y="46"/>
                  </a:lnTo>
                  <a:lnTo>
                    <a:pt x="2903" y="38"/>
                  </a:lnTo>
                  <a:lnTo>
                    <a:pt x="2893" y="32"/>
                  </a:lnTo>
                  <a:lnTo>
                    <a:pt x="2875" y="22"/>
                  </a:lnTo>
                  <a:lnTo>
                    <a:pt x="2847" y="10"/>
                  </a:lnTo>
                  <a:lnTo>
                    <a:pt x="2837" y="6"/>
                  </a:lnTo>
                  <a:lnTo>
                    <a:pt x="2819" y="2"/>
                  </a:lnTo>
                  <a:lnTo>
                    <a:pt x="2791" y="0"/>
                  </a:lnTo>
                  <a:lnTo>
                    <a:pt x="2753" y="0"/>
                  </a:lnTo>
                  <a:lnTo>
                    <a:pt x="2731" y="2"/>
                  </a:lnTo>
                  <a:lnTo>
                    <a:pt x="2707" y="10"/>
                  </a:lnTo>
                  <a:lnTo>
                    <a:pt x="2685" y="18"/>
                  </a:lnTo>
                  <a:lnTo>
                    <a:pt x="2663" y="30"/>
                  </a:lnTo>
                  <a:lnTo>
                    <a:pt x="2629" y="50"/>
                  </a:lnTo>
                  <a:lnTo>
                    <a:pt x="2609" y="62"/>
                  </a:lnTo>
                  <a:lnTo>
                    <a:pt x="2603" y="66"/>
                  </a:lnTo>
                  <a:lnTo>
                    <a:pt x="2595" y="74"/>
                  </a:lnTo>
                  <a:lnTo>
                    <a:pt x="2585" y="84"/>
                  </a:lnTo>
                  <a:lnTo>
                    <a:pt x="2573" y="96"/>
                  </a:lnTo>
                  <a:lnTo>
                    <a:pt x="2563" y="112"/>
                  </a:lnTo>
                  <a:lnTo>
                    <a:pt x="2555" y="128"/>
                  </a:lnTo>
                  <a:lnTo>
                    <a:pt x="2549" y="146"/>
                  </a:lnTo>
                  <a:lnTo>
                    <a:pt x="2547" y="164"/>
                  </a:lnTo>
                  <a:lnTo>
                    <a:pt x="2547" y="172"/>
                  </a:lnTo>
                  <a:lnTo>
                    <a:pt x="2551" y="182"/>
                  </a:lnTo>
                  <a:lnTo>
                    <a:pt x="2559" y="200"/>
                  </a:lnTo>
                  <a:lnTo>
                    <a:pt x="2571" y="218"/>
                  </a:lnTo>
                  <a:lnTo>
                    <a:pt x="2585" y="234"/>
                  </a:lnTo>
                  <a:lnTo>
                    <a:pt x="2617" y="264"/>
                  </a:lnTo>
                  <a:lnTo>
                    <a:pt x="2639" y="284"/>
                  </a:lnTo>
                  <a:lnTo>
                    <a:pt x="2645" y="292"/>
                  </a:lnTo>
                  <a:lnTo>
                    <a:pt x="2647" y="304"/>
                  </a:lnTo>
                  <a:lnTo>
                    <a:pt x="2647" y="318"/>
                  </a:lnTo>
                  <a:lnTo>
                    <a:pt x="2647" y="334"/>
                  </a:lnTo>
                  <a:lnTo>
                    <a:pt x="2643" y="348"/>
                  </a:lnTo>
                  <a:lnTo>
                    <a:pt x="2639" y="360"/>
                  </a:lnTo>
                  <a:lnTo>
                    <a:pt x="2631" y="380"/>
                  </a:lnTo>
                  <a:lnTo>
                    <a:pt x="2625" y="386"/>
                  </a:lnTo>
                  <a:lnTo>
                    <a:pt x="2615" y="394"/>
                  </a:lnTo>
                  <a:lnTo>
                    <a:pt x="2587" y="410"/>
                  </a:lnTo>
                  <a:lnTo>
                    <a:pt x="2571" y="416"/>
                  </a:lnTo>
                  <a:lnTo>
                    <a:pt x="2555" y="422"/>
                  </a:lnTo>
                  <a:lnTo>
                    <a:pt x="2541" y="424"/>
                  </a:lnTo>
                  <a:lnTo>
                    <a:pt x="2529" y="426"/>
                  </a:lnTo>
                  <a:lnTo>
                    <a:pt x="2469" y="418"/>
                  </a:lnTo>
                  <a:lnTo>
                    <a:pt x="2439" y="414"/>
                  </a:lnTo>
                  <a:lnTo>
                    <a:pt x="2421" y="410"/>
                  </a:lnTo>
                  <a:lnTo>
                    <a:pt x="2393" y="400"/>
                  </a:lnTo>
                  <a:lnTo>
                    <a:pt x="2357" y="390"/>
                  </a:lnTo>
                  <a:lnTo>
                    <a:pt x="2347" y="388"/>
                  </a:lnTo>
                  <a:lnTo>
                    <a:pt x="2335" y="388"/>
                  </a:lnTo>
                  <a:lnTo>
                    <a:pt x="2307" y="390"/>
                  </a:lnTo>
                  <a:lnTo>
                    <a:pt x="2277" y="396"/>
                  </a:lnTo>
                  <a:lnTo>
                    <a:pt x="2261" y="400"/>
                  </a:lnTo>
                  <a:lnTo>
                    <a:pt x="2247" y="406"/>
                  </a:lnTo>
                  <a:lnTo>
                    <a:pt x="2233" y="414"/>
                  </a:lnTo>
                  <a:lnTo>
                    <a:pt x="2219" y="428"/>
                  </a:lnTo>
                  <a:lnTo>
                    <a:pt x="2205" y="446"/>
                  </a:lnTo>
                  <a:lnTo>
                    <a:pt x="2191" y="466"/>
                  </a:lnTo>
                  <a:lnTo>
                    <a:pt x="2169" y="500"/>
                  </a:lnTo>
                  <a:lnTo>
                    <a:pt x="2159" y="522"/>
                  </a:lnTo>
                  <a:lnTo>
                    <a:pt x="2153" y="534"/>
                  </a:lnTo>
                  <a:lnTo>
                    <a:pt x="2139" y="552"/>
                  </a:lnTo>
                  <a:lnTo>
                    <a:pt x="2129" y="560"/>
                  </a:lnTo>
                  <a:lnTo>
                    <a:pt x="2115" y="570"/>
                  </a:lnTo>
                  <a:lnTo>
                    <a:pt x="2101" y="580"/>
                  </a:lnTo>
                  <a:lnTo>
                    <a:pt x="2083" y="590"/>
                  </a:lnTo>
                  <a:lnTo>
                    <a:pt x="2061" y="598"/>
                  </a:lnTo>
                  <a:lnTo>
                    <a:pt x="2033" y="606"/>
                  </a:lnTo>
                  <a:lnTo>
                    <a:pt x="2003" y="612"/>
                  </a:lnTo>
                  <a:lnTo>
                    <a:pt x="1977" y="616"/>
                  </a:lnTo>
                  <a:lnTo>
                    <a:pt x="1921" y="624"/>
                  </a:lnTo>
                  <a:lnTo>
                    <a:pt x="1887" y="626"/>
                  </a:lnTo>
                  <a:lnTo>
                    <a:pt x="1871" y="628"/>
                  </a:lnTo>
                  <a:lnTo>
                    <a:pt x="1857" y="632"/>
                  </a:lnTo>
                  <a:lnTo>
                    <a:pt x="1841" y="636"/>
                  </a:lnTo>
                  <a:lnTo>
                    <a:pt x="1825" y="640"/>
                  </a:lnTo>
                  <a:lnTo>
                    <a:pt x="1785" y="646"/>
                  </a:lnTo>
                  <a:lnTo>
                    <a:pt x="1749" y="648"/>
                  </a:lnTo>
                  <a:lnTo>
                    <a:pt x="1717" y="650"/>
                  </a:lnTo>
                  <a:lnTo>
                    <a:pt x="1701" y="652"/>
                  </a:lnTo>
                  <a:lnTo>
                    <a:pt x="1685" y="654"/>
                  </a:lnTo>
                  <a:lnTo>
                    <a:pt x="1665" y="640"/>
                  </a:lnTo>
                  <a:lnTo>
                    <a:pt x="1647" y="640"/>
                  </a:lnTo>
                  <a:lnTo>
                    <a:pt x="1621" y="636"/>
                  </a:lnTo>
                  <a:lnTo>
                    <a:pt x="1591" y="630"/>
                  </a:lnTo>
                  <a:lnTo>
                    <a:pt x="1577" y="626"/>
                  </a:lnTo>
                  <a:lnTo>
                    <a:pt x="1565" y="620"/>
                  </a:lnTo>
                  <a:lnTo>
                    <a:pt x="1539" y="610"/>
                  </a:lnTo>
                  <a:lnTo>
                    <a:pt x="1509" y="596"/>
                  </a:lnTo>
                  <a:lnTo>
                    <a:pt x="1477" y="586"/>
                  </a:lnTo>
                  <a:lnTo>
                    <a:pt x="1461" y="582"/>
                  </a:lnTo>
                  <a:lnTo>
                    <a:pt x="1445" y="580"/>
                  </a:lnTo>
                  <a:lnTo>
                    <a:pt x="1417" y="574"/>
                  </a:lnTo>
                  <a:lnTo>
                    <a:pt x="1387" y="568"/>
                  </a:lnTo>
                  <a:lnTo>
                    <a:pt x="1357" y="564"/>
                  </a:lnTo>
                  <a:lnTo>
                    <a:pt x="1339" y="562"/>
                  </a:lnTo>
                  <a:lnTo>
                    <a:pt x="1321" y="564"/>
                  </a:lnTo>
                  <a:lnTo>
                    <a:pt x="1287" y="566"/>
                  </a:lnTo>
                  <a:lnTo>
                    <a:pt x="1257" y="568"/>
                  </a:lnTo>
                  <a:lnTo>
                    <a:pt x="1235" y="570"/>
                  </a:lnTo>
                  <a:lnTo>
                    <a:pt x="1219" y="572"/>
                  </a:lnTo>
                  <a:lnTo>
                    <a:pt x="1203" y="576"/>
                  </a:lnTo>
                  <a:lnTo>
                    <a:pt x="1181" y="580"/>
                  </a:lnTo>
                  <a:lnTo>
                    <a:pt x="1145" y="584"/>
                  </a:lnTo>
                  <a:lnTo>
                    <a:pt x="1125" y="590"/>
                  </a:lnTo>
                  <a:lnTo>
                    <a:pt x="1099" y="600"/>
                  </a:lnTo>
                  <a:lnTo>
                    <a:pt x="1059" y="616"/>
                  </a:lnTo>
                  <a:lnTo>
                    <a:pt x="1019" y="644"/>
                  </a:lnTo>
                  <a:lnTo>
                    <a:pt x="995" y="660"/>
                  </a:lnTo>
                  <a:lnTo>
                    <a:pt x="981" y="668"/>
                  </a:lnTo>
                  <a:lnTo>
                    <a:pt x="902" y="686"/>
                  </a:lnTo>
                  <a:lnTo>
                    <a:pt x="844" y="700"/>
                  </a:lnTo>
                  <a:lnTo>
                    <a:pt x="844" y="698"/>
                  </a:lnTo>
                  <a:lnTo>
                    <a:pt x="802" y="692"/>
                  </a:lnTo>
                  <a:lnTo>
                    <a:pt x="792" y="690"/>
                  </a:lnTo>
                  <a:lnTo>
                    <a:pt x="778" y="690"/>
                  </a:lnTo>
                  <a:lnTo>
                    <a:pt x="762" y="692"/>
                  </a:lnTo>
                  <a:lnTo>
                    <a:pt x="732" y="688"/>
                  </a:lnTo>
                  <a:lnTo>
                    <a:pt x="694" y="684"/>
                  </a:lnTo>
                  <a:lnTo>
                    <a:pt x="666" y="684"/>
                  </a:lnTo>
                  <a:lnTo>
                    <a:pt x="614" y="686"/>
                  </a:lnTo>
                  <a:lnTo>
                    <a:pt x="534" y="692"/>
                  </a:lnTo>
                  <a:lnTo>
                    <a:pt x="406" y="698"/>
                  </a:lnTo>
                  <a:lnTo>
                    <a:pt x="336" y="702"/>
                  </a:lnTo>
                  <a:lnTo>
                    <a:pt x="132" y="772"/>
                  </a:lnTo>
                  <a:lnTo>
                    <a:pt x="100" y="806"/>
                  </a:lnTo>
                  <a:lnTo>
                    <a:pt x="62" y="852"/>
                  </a:lnTo>
                  <a:lnTo>
                    <a:pt x="48" y="870"/>
                  </a:lnTo>
                  <a:lnTo>
                    <a:pt x="28" y="904"/>
                  </a:lnTo>
                  <a:lnTo>
                    <a:pt x="16" y="922"/>
                  </a:lnTo>
                  <a:lnTo>
                    <a:pt x="8" y="944"/>
                  </a:lnTo>
                  <a:lnTo>
                    <a:pt x="2" y="966"/>
                  </a:lnTo>
                  <a:lnTo>
                    <a:pt x="0" y="988"/>
                  </a:lnTo>
                  <a:lnTo>
                    <a:pt x="0" y="1008"/>
                  </a:lnTo>
                  <a:lnTo>
                    <a:pt x="2" y="1028"/>
                  </a:lnTo>
                  <a:lnTo>
                    <a:pt x="6" y="1044"/>
                  </a:lnTo>
                  <a:lnTo>
                    <a:pt x="10" y="1060"/>
                  </a:lnTo>
                  <a:lnTo>
                    <a:pt x="20" y="1088"/>
                  </a:lnTo>
                  <a:lnTo>
                    <a:pt x="30" y="1108"/>
                  </a:lnTo>
                  <a:lnTo>
                    <a:pt x="42" y="1126"/>
                  </a:lnTo>
                  <a:lnTo>
                    <a:pt x="54" y="1142"/>
                  </a:lnTo>
                  <a:lnTo>
                    <a:pt x="68" y="1154"/>
                  </a:lnTo>
                  <a:lnTo>
                    <a:pt x="80" y="1166"/>
                  </a:lnTo>
                  <a:lnTo>
                    <a:pt x="116" y="1196"/>
                  </a:lnTo>
                  <a:lnTo>
                    <a:pt x="136" y="1212"/>
                  </a:lnTo>
                  <a:lnTo>
                    <a:pt x="148" y="1220"/>
                  </a:lnTo>
                  <a:lnTo>
                    <a:pt x="186" y="1244"/>
                  </a:lnTo>
                  <a:lnTo>
                    <a:pt x="212" y="1258"/>
                  </a:lnTo>
                  <a:lnTo>
                    <a:pt x="226" y="1266"/>
                  </a:lnTo>
                  <a:lnTo>
                    <a:pt x="278" y="1280"/>
                  </a:lnTo>
                  <a:lnTo>
                    <a:pt x="302" y="1286"/>
                  </a:lnTo>
                  <a:lnTo>
                    <a:pt x="318" y="1292"/>
                  </a:lnTo>
                  <a:lnTo>
                    <a:pt x="334" y="1300"/>
                  </a:lnTo>
                  <a:lnTo>
                    <a:pt x="354" y="1310"/>
                  </a:lnTo>
                  <a:lnTo>
                    <a:pt x="394" y="1318"/>
                  </a:lnTo>
                  <a:lnTo>
                    <a:pt x="414" y="1322"/>
                  </a:lnTo>
                  <a:lnTo>
                    <a:pt x="428" y="1328"/>
                  </a:lnTo>
                  <a:lnTo>
                    <a:pt x="450" y="1336"/>
                  </a:lnTo>
                  <a:lnTo>
                    <a:pt x="474" y="1336"/>
                  </a:lnTo>
                  <a:lnTo>
                    <a:pt x="496" y="1338"/>
                  </a:lnTo>
                  <a:lnTo>
                    <a:pt x="518" y="1344"/>
                  </a:lnTo>
                  <a:lnTo>
                    <a:pt x="574" y="1364"/>
                  </a:lnTo>
                  <a:lnTo>
                    <a:pt x="832" y="1412"/>
                  </a:lnTo>
                  <a:lnTo>
                    <a:pt x="2263" y="1680"/>
                  </a:lnTo>
                  <a:lnTo>
                    <a:pt x="2829" y="1450"/>
                  </a:lnTo>
                  <a:lnTo>
                    <a:pt x="2953" y="1398"/>
                  </a:lnTo>
                  <a:lnTo>
                    <a:pt x="2971" y="1376"/>
                  </a:lnTo>
                  <a:lnTo>
                    <a:pt x="2993" y="1350"/>
                  </a:lnTo>
                  <a:lnTo>
                    <a:pt x="3001" y="1340"/>
                  </a:lnTo>
                  <a:lnTo>
                    <a:pt x="3017" y="1318"/>
                  </a:lnTo>
                  <a:lnTo>
                    <a:pt x="3033" y="1292"/>
                  </a:lnTo>
                  <a:lnTo>
                    <a:pt x="3047" y="1266"/>
                  </a:lnTo>
                  <a:lnTo>
                    <a:pt x="3051" y="1254"/>
                  </a:lnTo>
                  <a:lnTo>
                    <a:pt x="3057" y="1248"/>
                  </a:lnTo>
                  <a:lnTo>
                    <a:pt x="3061" y="1244"/>
                  </a:lnTo>
                  <a:lnTo>
                    <a:pt x="3065" y="1242"/>
                  </a:lnTo>
                  <a:lnTo>
                    <a:pt x="3071" y="1240"/>
                  </a:lnTo>
                  <a:lnTo>
                    <a:pt x="3075" y="1238"/>
                  </a:lnTo>
                  <a:lnTo>
                    <a:pt x="3077" y="1234"/>
                  </a:lnTo>
                  <a:lnTo>
                    <a:pt x="3087" y="1220"/>
                  </a:lnTo>
                  <a:lnTo>
                    <a:pt x="3093" y="1206"/>
                  </a:lnTo>
                  <a:lnTo>
                    <a:pt x="3101" y="1190"/>
                  </a:lnTo>
                  <a:lnTo>
                    <a:pt x="3117" y="1166"/>
                  </a:lnTo>
                  <a:lnTo>
                    <a:pt x="3147" y="1122"/>
                  </a:lnTo>
                  <a:lnTo>
                    <a:pt x="3179" y="1086"/>
                  </a:lnTo>
                  <a:lnTo>
                    <a:pt x="3203" y="1058"/>
                  </a:lnTo>
                  <a:lnTo>
                    <a:pt x="3209" y="1052"/>
                  </a:lnTo>
                  <a:lnTo>
                    <a:pt x="3219" y="1042"/>
                  </a:lnTo>
                  <a:lnTo>
                    <a:pt x="3237" y="1028"/>
                  </a:lnTo>
                  <a:lnTo>
                    <a:pt x="3257" y="1014"/>
                  </a:lnTo>
                  <a:lnTo>
                    <a:pt x="3293" y="996"/>
                  </a:lnTo>
                  <a:lnTo>
                    <a:pt x="3329" y="980"/>
                  </a:lnTo>
                  <a:lnTo>
                    <a:pt x="3349" y="972"/>
                  </a:lnTo>
                  <a:lnTo>
                    <a:pt x="3361" y="964"/>
                  </a:lnTo>
                  <a:lnTo>
                    <a:pt x="3373" y="956"/>
                  </a:lnTo>
                  <a:lnTo>
                    <a:pt x="3397" y="938"/>
                  </a:lnTo>
                  <a:lnTo>
                    <a:pt x="3427" y="920"/>
                  </a:lnTo>
                  <a:lnTo>
                    <a:pt x="3463" y="898"/>
                  </a:lnTo>
                  <a:lnTo>
                    <a:pt x="3483" y="884"/>
                  </a:lnTo>
                  <a:lnTo>
                    <a:pt x="3491" y="876"/>
                  </a:lnTo>
                  <a:lnTo>
                    <a:pt x="3497" y="870"/>
                  </a:lnTo>
                  <a:lnTo>
                    <a:pt x="3509" y="852"/>
                  </a:lnTo>
                  <a:lnTo>
                    <a:pt x="3525" y="830"/>
                  </a:lnTo>
                  <a:lnTo>
                    <a:pt x="3541" y="806"/>
                  </a:lnTo>
                  <a:lnTo>
                    <a:pt x="3547" y="796"/>
                  </a:lnTo>
                  <a:lnTo>
                    <a:pt x="3549" y="790"/>
                  </a:lnTo>
                  <a:lnTo>
                    <a:pt x="3551" y="784"/>
                  </a:lnTo>
                  <a:lnTo>
                    <a:pt x="3555" y="774"/>
                  </a:lnTo>
                  <a:lnTo>
                    <a:pt x="3569" y="754"/>
                  </a:lnTo>
                  <a:lnTo>
                    <a:pt x="3593" y="720"/>
                  </a:lnTo>
                  <a:lnTo>
                    <a:pt x="3603" y="710"/>
                  </a:lnTo>
                  <a:lnTo>
                    <a:pt x="3617" y="702"/>
                  </a:lnTo>
                  <a:lnTo>
                    <a:pt x="3645" y="686"/>
                  </a:lnTo>
                  <a:lnTo>
                    <a:pt x="3649" y="684"/>
                  </a:lnTo>
                  <a:lnTo>
                    <a:pt x="3683" y="674"/>
                  </a:lnTo>
                  <a:lnTo>
                    <a:pt x="3705" y="668"/>
                  </a:lnTo>
                  <a:lnTo>
                    <a:pt x="3721" y="668"/>
                  </a:lnTo>
                  <a:lnTo>
                    <a:pt x="3783" y="666"/>
                  </a:lnTo>
                  <a:lnTo>
                    <a:pt x="3837" y="666"/>
                  </a:lnTo>
                  <a:lnTo>
                    <a:pt x="3845" y="666"/>
                  </a:lnTo>
                  <a:lnTo>
                    <a:pt x="3873" y="666"/>
                  </a:lnTo>
                  <a:lnTo>
                    <a:pt x="3893" y="664"/>
                  </a:lnTo>
                  <a:lnTo>
                    <a:pt x="3917" y="658"/>
                  </a:lnTo>
                  <a:lnTo>
                    <a:pt x="3945" y="652"/>
                  </a:lnTo>
                  <a:lnTo>
                    <a:pt x="3977" y="640"/>
                  </a:lnTo>
                  <a:lnTo>
                    <a:pt x="4001" y="628"/>
                  </a:lnTo>
                  <a:lnTo>
                    <a:pt x="4021" y="614"/>
                  </a:lnTo>
                  <a:lnTo>
                    <a:pt x="4039" y="600"/>
                  </a:lnTo>
                  <a:lnTo>
                    <a:pt x="4053" y="586"/>
                  </a:lnTo>
                  <a:lnTo>
                    <a:pt x="4065" y="570"/>
                  </a:lnTo>
                  <a:lnTo>
                    <a:pt x="4075" y="556"/>
                  </a:lnTo>
                  <a:lnTo>
                    <a:pt x="4087" y="532"/>
                  </a:lnTo>
                  <a:lnTo>
                    <a:pt x="4029" y="480"/>
                  </a:lnTo>
                  <a:lnTo>
                    <a:pt x="4023" y="488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38" name="Freeform 754"/>
            <p:cNvSpPr>
              <a:spLocks/>
            </p:cNvSpPr>
            <p:nvPr/>
          </p:nvSpPr>
          <p:spPr bwMode="auto">
            <a:xfrm>
              <a:off x="2759" y="2633"/>
              <a:ext cx="261" cy="103"/>
            </a:xfrm>
            <a:custGeom>
              <a:avLst/>
              <a:gdLst/>
              <a:ahLst/>
              <a:cxnLst>
                <a:cxn ang="0">
                  <a:pos x="458" y="226"/>
                </a:cxn>
                <a:cxn ang="0">
                  <a:pos x="488" y="242"/>
                </a:cxn>
                <a:cxn ang="0">
                  <a:pos x="494" y="224"/>
                </a:cxn>
                <a:cxn ang="0">
                  <a:pos x="498" y="208"/>
                </a:cxn>
                <a:cxn ang="0">
                  <a:pos x="486" y="164"/>
                </a:cxn>
                <a:cxn ang="0">
                  <a:pos x="492" y="128"/>
                </a:cxn>
                <a:cxn ang="0">
                  <a:pos x="516" y="98"/>
                </a:cxn>
                <a:cxn ang="0">
                  <a:pos x="554" y="86"/>
                </a:cxn>
                <a:cxn ang="0">
                  <a:pos x="634" y="76"/>
                </a:cxn>
                <a:cxn ang="0">
                  <a:pos x="680" y="64"/>
                </a:cxn>
                <a:cxn ang="0">
                  <a:pos x="708" y="52"/>
                </a:cxn>
                <a:cxn ang="0">
                  <a:pos x="694" y="14"/>
                </a:cxn>
                <a:cxn ang="0">
                  <a:pos x="646" y="46"/>
                </a:cxn>
                <a:cxn ang="0">
                  <a:pos x="588" y="58"/>
                </a:cxn>
                <a:cxn ang="0">
                  <a:pos x="498" y="42"/>
                </a:cxn>
                <a:cxn ang="0">
                  <a:pos x="444" y="26"/>
                </a:cxn>
                <a:cxn ang="0">
                  <a:pos x="396" y="24"/>
                </a:cxn>
                <a:cxn ang="0">
                  <a:pos x="322" y="46"/>
                </a:cxn>
                <a:cxn ang="0">
                  <a:pos x="264" y="62"/>
                </a:cxn>
                <a:cxn ang="0">
                  <a:pos x="202" y="52"/>
                </a:cxn>
                <a:cxn ang="0">
                  <a:pos x="152" y="44"/>
                </a:cxn>
                <a:cxn ang="0">
                  <a:pos x="106" y="50"/>
                </a:cxn>
                <a:cxn ang="0">
                  <a:pos x="46" y="70"/>
                </a:cxn>
                <a:cxn ang="0">
                  <a:pos x="2" y="106"/>
                </a:cxn>
                <a:cxn ang="0">
                  <a:pos x="6" y="128"/>
                </a:cxn>
                <a:cxn ang="0">
                  <a:pos x="30" y="146"/>
                </a:cxn>
                <a:cxn ang="0">
                  <a:pos x="46" y="166"/>
                </a:cxn>
                <a:cxn ang="0">
                  <a:pos x="48" y="186"/>
                </a:cxn>
                <a:cxn ang="0">
                  <a:pos x="28" y="210"/>
                </a:cxn>
                <a:cxn ang="0">
                  <a:pos x="60" y="260"/>
                </a:cxn>
                <a:cxn ang="0">
                  <a:pos x="94" y="252"/>
                </a:cxn>
                <a:cxn ang="0">
                  <a:pos x="114" y="238"/>
                </a:cxn>
                <a:cxn ang="0">
                  <a:pos x="124" y="204"/>
                </a:cxn>
                <a:cxn ang="0">
                  <a:pos x="114" y="180"/>
                </a:cxn>
                <a:cxn ang="0">
                  <a:pos x="70" y="146"/>
                </a:cxn>
                <a:cxn ang="0">
                  <a:pos x="66" y="120"/>
                </a:cxn>
                <a:cxn ang="0">
                  <a:pos x="80" y="96"/>
                </a:cxn>
                <a:cxn ang="0">
                  <a:pos x="138" y="80"/>
                </a:cxn>
                <a:cxn ang="0">
                  <a:pos x="182" y="80"/>
                </a:cxn>
                <a:cxn ang="0">
                  <a:pos x="230" y="86"/>
                </a:cxn>
                <a:cxn ang="0">
                  <a:pos x="322" y="92"/>
                </a:cxn>
                <a:cxn ang="0">
                  <a:pos x="384" y="78"/>
                </a:cxn>
                <a:cxn ang="0">
                  <a:pos x="458" y="80"/>
                </a:cxn>
                <a:cxn ang="0">
                  <a:pos x="498" y="86"/>
                </a:cxn>
                <a:cxn ang="0">
                  <a:pos x="474" y="106"/>
                </a:cxn>
                <a:cxn ang="0">
                  <a:pos x="436" y="142"/>
                </a:cxn>
                <a:cxn ang="0">
                  <a:pos x="422" y="184"/>
                </a:cxn>
                <a:cxn ang="0">
                  <a:pos x="436" y="216"/>
                </a:cxn>
              </a:cxnLst>
              <a:rect l="0" t="0" r="r" b="b"/>
              <a:pathLst>
                <a:path w="716" h="260">
                  <a:moveTo>
                    <a:pt x="450" y="226"/>
                  </a:moveTo>
                  <a:lnTo>
                    <a:pt x="454" y="226"/>
                  </a:lnTo>
                  <a:lnTo>
                    <a:pt x="458" y="226"/>
                  </a:lnTo>
                  <a:lnTo>
                    <a:pt x="470" y="232"/>
                  </a:lnTo>
                  <a:lnTo>
                    <a:pt x="480" y="240"/>
                  </a:lnTo>
                  <a:lnTo>
                    <a:pt x="488" y="242"/>
                  </a:lnTo>
                  <a:lnTo>
                    <a:pt x="490" y="240"/>
                  </a:lnTo>
                  <a:lnTo>
                    <a:pt x="492" y="236"/>
                  </a:lnTo>
                  <a:lnTo>
                    <a:pt x="494" y="224"/>
                  </a:lnTo>
                  <a:lnTo>
                    <a:pt x="496" y="214"/>
                  </a:lnTo>
                  <a:lnTo>
                    <a:pt x="498" y="210"/>
                  </a:lnTo>
                  <a:lnTo>
                    <a:pt x="498" y="208"/>
                  </a:lnTo>
                  <a:lnTo>
                    <a:pt x="494" y="194"/>
                  </a:lnTo>
                  <a:lnTo>
                    <a:pt x="488" y="172"/>
                  </a:lnTo>
                  <a:lnTo>
                    <a:pt x="486" y="164"/>
                  </a:lnTo>
                  <a:lnTo>
                    <a:pt x="486" y="152"/>
                  </a:lnTo>
                  <a:lnTo>
                    <a:pt x="490" y="136"/>
                  </a:lnTo>
                  <a:lnTo>
                    <a:pt x="492" y="128"/>
                  </a:lnTo>
                  <a:lnTo>
                    <a:pt x="498" y="118"/>
                  </a:lnTo>
                  <a:lnTo>
                    <a:pt x="512" y="100"/>
                  </a:lnTo>
                  <a:lnTo>
                    <a:pt x="516" y="98"/>
                  </a:lnTo>
                  <a:lnTo>
                    <a:pt x="524" y="94"/>
                  </a:lnTo>
                  <a:lnTo>
                    <a:pt x="542" y="90"/>
                  </a:lnTo>
                  <a:lnTo>
                    <a:pt x="554" y="86"/>
                  </a:lnTo>
                  <a:lnTo>
                    <a:pt x="564" y="80"/>
                  </a:lnTo>
                  <a:lnTo>
                    <a:pt x="594" y="78"/>
                  </a:lnTo>
                  <a:lnTo>
                    <a:pt x="634" y="76"/>
                  </a:lnTo>
                  <a:lnTo>
                    <a:pt x="646" y="74"/>
                  </a:lnTo>
                  <a:lnTo>
                    <a:pt x="658" y="72"/>
                  </a:lnTo>
                  <a:lnTo>
                    <a:pt x="680" y="64"/>
                  </a:lnTo>
                  <a:lnTo>
                    <a:pt x="688" y="60"/>
                  </a:lnTo>
                  <a:lnTo>
                    <a:pt x="698" y="54"/>
                  </a:lnTo>
                  <a:lnTo>
                    <a:pt x="708" y="52"/>
                  </a:lnTo>
                  <a:lnTo>
                    <a:pt x="710" y="28"/>
                  </a:lnTo>
                  <a:lnTo>
                    <a:pt x="716" y="0"/>
                  </a:lnTo>
                  <a:lnTo>
                    <a:pt x="694" y="14"/>
                  </a:lnTo>
                  <a:lnTo>
                    <a:pt x="680" y="26"/>
                  </a:lnTo>
                  <a:lnTo>
                    <a:pt x="660" y="40"/>
                  </a:lnTo>
                  <a:lnTo>
                    <a:pt x="646" y="46"/>
                  </a:lnTo>
                  <a:lnTo>
                    <a:pt x="628" y="52"/>
                  </a:lnTo>
                  <a:lnTo>
                    <a:pt x="602" y="58"/>
                  </a:lnTo>
                  <a:lnTo>
                    <a:pt x="588" y="58"/>
                  </a:lnTo>
                  <a:lnTo>
                    <a:pt x="546" y="48"/>
                  </a:lnTo>
                  <a:lnTo>
                    <a:pt x="526" y="44"/>
                  </a:lnTo>
                  <a:lnTo>
                    <a:pt x="498" y="42"/>
                  </a:lnTo>
                  <a:lnTo>
                    <a:pt x="488" y="40"/>
                  </a:lnTo>
                  <a:lnTo>
                    <a:pt x="478" y="36"/>
                  </a:lnTo>
                  <a:lnTo>
                    <a:pt x="444" y="26"/>
                  </a:lnTo>
                  <a:lnTo>
                    <a:pt x="432" y="22"/>
                  </a:lnTo>
                  <a:lnTo>
                    <a:pt x="420" y="22"/>
                  </a:lnTo>
                  <a:lnTo>
                    <a:pt x="396" y="24"/>
                  </a:lnTo>
                  <a:lnTo>
                    <a:pt x="376" y="26"/>
                  </a:lnTo>
                  <a:lnTo>
                    <a:pt x="360" y="30"/>
                  </a:lnTo>
                  <a:lnTo>
                    <a:pt x="322" y="46"/>
                  </a:lnTo>
                  <a:lnTo>
                    <a:pt x="296" y="56"/>
                  </a:lnTo>
                  <a:lnTo>
                    <a:pt x="274" y="62"/>
                  </a:lnTo>
                  <a:lnTo>
                    <a:pt x="264" y="62"/>
                  </a:lnTo>
                  <a:lnTo>
                    <a:pt x="252" y="62"/>
                  </a:lnTo>
                  <a:lnTo>
                    <a:pt x="232" y="58"/>
                  </a:lnTo>
                  <a:lnTo>
                    <a:pt x="202" y="52"/>
                  </a:lnTo>
                  <a:lnTo>
                    <a:pt x="180" y="46"/>
                  </a:lnTo>
                  <a:lnTo>
                    <a:pt x="166" y="44"/>
                  </a:lnTo>
                  <a:lnTo>
                    <a:pt x="152" y="44"/>
                  </a:lnTo>
                  <a:lnTo>
                    <a:pt x="128" y="48"/>
                  </a:lnTo>
                  <a:lnTo>
                    <a:pt x="118" y="50"/>
                  </a:lnTo>
                  <a:lnTo>
                    <a:pt x="106" y="50"/>
                  </a:lnTo>
                  <a:lnTo>
                    <a:pt x="92" y="50"/>
                  </a:lnTo>
                  <a:lnTo>
                    <a:pt x="70" y="58"/>
                  </a:lnTo>
                  <a:lnTo>
                    <a:pt x="46" y="70"/>
                  </a:lnTo>
                  <a:lnTo>
                    <a:pt x="20" y="88"/>
                  </a:lnTo>
                  <a:lnTo>
                    <a:pt x="8" y="98"/>
                  </a:lnTo>
                  <a:lnTo>
                    <a:pt x="2" y="106"/>
                  </a:lnTo>
                  <a:lnTo>
                    <a:pt x="0" y="114"/>
                  </a:lnTo>
                  <a:lnTo>
                    <a:pt x="2" y="122"/>
                  </a:lnTo>
                  <a:lnTo>
                    <a:pt x="6" y="128"/>
                  </a:lnTo>
                  <a:lnTo>
                    <a:pt x="10" y="132"/>
                  </a:lnTo>
                  <a:lnTo>
                    <a:pt x="20" y="140"/>
                  </a:lnTo>
                  <a:lnTo>
                    <a:pt x="30" y="146"/>
                  </a:lnTo>
                  <a:lnTo>
                    <a:pt x="40" y="154"/>
                  </a:lnTo>
                  <a:lnTo>
                    <a:pt x="44" y="160"/>
                  </a:lnTo>
                  <a:lnTo>
                    <a:pt x="46" y="166"/>
                  </a:lnTo>
                  <a:lnTo>
                    <a:pt x="48" y="172"/>
                  </a:lnTo>
                  <a:lnTo>
                    <a:pt x="48" y="180"/>
                  </a:lnTo>
                  <a:lnTo>
                    <a:pt x="48" y="186"/>
                  </a:lnTo>
                  <a:lnTo>
                    <a:pt x="44" y="194"/>
                  </a:lnTo>
                  <a:lnTo>
                    <a:pt x="36" y="204"/>
                  </a:lnTo>
                  <a:lnTo>
                    <a:pt x="28" y="210"/>
                  </a:lnTo>
                  <a:lnTo>
                    <a:pt x="20" y="214"/>
                  </a:lnTo>
                  <a:lnTo>
                    <a:pt x="6" y="212"/>
                  </a:lnTo>
                  <a:lnTo>
                    <a:pt x="60" y="260"/>
                  </a:lnTo>
                  <a:lnTo>
                    <a:pt x="74" y="258"/>
                  </a:lnTo>
                  <a:lnTo>
                    <a:pt x="84" y="256"/>
                  </a:lnTo>
                  <a:lnTo>
                    <a:pt x="94" y="252"/>
                  </a:lnTo>
                  <a:lnTo>
                    <a:pt x="102" y="248"/>
                  </a:lnTo>
                  <a:lnTo>
                    <a:pt x="108" y="242"/>
                  </a:lnTo>
                  <a:lnTo>
                    <a:pt x="114" y="238"/>
                  </a:lnTo>
                  <a:lnTo>
                    <a:pt x="120" y="226"/>
                  </a:lnTo>
                  <a:lnTo>
                    <a:pt x="124" y="214"/>
                  </a:lnTo>
                  <a:lnTo>
                    <a:pt x="124" y="204"/>
                  </a:lnTo>
                  <a:lnTo>
                    <a:pt x="122" y="194"/>
                  </a:lnTo>
                  <a:lnTo>
                    <a:pt x="120" y="190"/>
                  </a:lnTo>
                  <a:lnTo>
                    <a:pt x="114" y="180"/>
                  </a:lnTo>
                  <a:lnTo>
                    <a:pt x="100" y="170"/>
                  </a:lnTo>
                  <a:lnTo>
                    <a:pt x="74" y="150"/>
                  </a:lnTo>
                  <a:lnTo>
                    <a:pt x="70" y="146"/>
                  </a:lnTo>
                  <a:lnTo>
                    <a:pt x="68" y="140"/>
                  </a:lnTo>
                  <a:lnTo>
                    <a:pt x="66" y="130"/>
                  </a:lnTo>
                  <a:lnTo>
                    <a:pt x="66" y="120"/>
                  </a:lnTo>
                  <a:lnTo>
                    <a:pt x="66" y="112"/>
                  </a:lnTo>
                  <a:lnTo>
                    <a:pt x="70" y="104"/>
                  </a:lnTo>
                  <a:lnTo>
                    <a:pt x="80" y="96"/>
                  </a:lnTo>
                  <a:lnTo>
                    <a:pt x="90" y="88"/>
                  </a:lnTo>
                  <a:lnTo>
                    <a:pt x="100" y="86"/>
                  </a:lnTo>
                  <a:lnTo>
                    <a:pt x="138" y="80"/>
                  </a:lnTo>
                  <a:lnTo>
                    <a:pt x="160" y="78"/>
                  </a:lnTo>
                  <a:lnTo>
                    <a:pt x="172" y="78"/>
                  </a:lnTo>
                  <a:lnTo>
                    <a:pt x="182" y="80"/>
                  </a:lnTo>
                  <a:lnTo>
                    <a:pt x="198" y="82"/>
                  </a:lnTo>
                  <a:lnTo>
                    <a:pt x="220" y="84"/>
                  </a:lnTo>
                  <a:lnTo>
                    <a:pt x="230" y="86"/>
                  </a:lnTo>
                  <a:lnTo>
                    <a:pt x="242" y="88"/>
                  </a:lnTo>
                  <a:lnTo>
                    <a:pt x="274" y="92"/>
                  </a:lnTo>
                  <a:lnTo>
                    <a:pt x="322" y="92"/>
                  </a:lnTo>
                  <a:lnTo>
                    <a:pt x="336" y="90"/>
                  </a:lnTo>
                  <a:lnTo>
                    <a:pt x="354" y="86"/>
                  </a:lnTo>
                  <a:lnTo>
                    <a:pt x="384" y="78"/>
                  </a:lnTo>
                  <a:lnTo>
                    <a:pt x="436" y="74"/>
                  </a:lnTo>
                  <a:lnTo>
                    <a:pt x="444" y="76"/>
                  </a:lnTo>
                  <a:lnTo>
                    <a:pt x="458" y="80"/>
                  </a:lnTo>
                  <a:lnTo>
                    <a:pt x="480" y="86"/>
                  </a:lnTo>
                  <a:lnTo>
                    <a:pt x="486" y="88"/>
                  </a:lnTo>
                  <a:lnTo>
                    <a:pt x="498" y="86"/>
                  </a:lnTo>
                  <a:lnTo>
                    <a:pt x="512" y="84"/>
                  </a:lnTo>
                  <a:lnTo>
                    <a:pt x="496" y="88"/>
                  </a:lnTo>
                  <a:lnTo>
                    <a:pt x="474" y="106"/>
                  </a:lnTo>
                  <a:lnTo>
                    <a:pt x="450" y="124"/>
                  </a:lnTo>
                  <a:lnTo>
                    <a:pt x="444" y="130"/>
                  </a:lnTo>
                  <a:lnTo>
                    <a:pt x="436" y="142"/>
                  </a:lnTo>
                  <a:lnTo>
                    <a:pt x="428" y="158"/>
                  </a:lnTo>
                  <a:lnTo>
                    <a:pt x="422" y="176"/>
                  </a:lnTo>
                  <a:lnTo>
                    <a:pt x="422" y="184"/>
                  </a:lnTo>
                  <a:lnTo>
                    <a:pt x="422" y="190"/>
                  </a:lnTo>
                  <a:lnTo>
                    <a:pt x="428" y="204"/>
                  </a:lnTo>
                  <a:lnTo>
                    <a:pt x="436" y="216"/>
                  </a:lnTo>
                  <a:lnTo>
                    <a:pt x="444" y="226"/>
                  </a:lnTo>
                  <a:lnTo>
                    <a:pt x="450" y="226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39" name="Freeform 755"/>
            <p:cNvSpPr>
              <a:spLocks/>
            </p:cNvSpPr>
            <p:nvPr/>
          </p:nvSpPr>
          <p:spPr bwMode="auto">
            <a:xfrm>
              <a:off x="2477" y="2912"/>
              <a:ext cx="74" cy="35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140" y="2"/>
                </a:cxn>
                <a:cxn ang="0">
                  <a:pos x="114" y="8"/>
                </a:cxn>
                <a:cxn ang="0">
                  <a:pos x="54" y="26"/>
                </a:cxn>
                <a:cxn ang="0">
                  <a:pos x="40" y="32"/>
                </a:cxn>
                <a:cxn ang="0">
                  <a:pos x="30" y="40"/>
                </a:cxn>
                <a:cxn ang="0">
                  <a:pos x="20" y="50"/>
                </a:cxn>
                <a:cxn ang="0">
                  <a:pos x="14" y="60"/>
                </a:cxn>
                <a:cxn ang="0">
                  <a:pos x="4" y="78"/>
                </a:cxn>
                <a:cxn ang="0">
                  <a:pos x="0" y="84"/>
                </a:cxn>
                <a:cxn ang="0">
                  <a:pos x="0" y="88"/>
                </a:cxn>
                <a:cxn ang="0">
                  <a:pos x="46" y="84"/>
                </a:cxn>
                <a:cxn ang="0">
                  <a:pos x="98" y="76"/>
                </a:cxn>
                <a:cxn ang="0">
                  <a:pos x="144" y="66"/>
                </a:cxn>
                <a:cxn ang="0">
                  <a:pos x="162" y="60"/>
                </a:cxn>
                <a:cxn ang="0">
                  <a:pos x="174" y="56"/>
                </a:cxn>
                <a:cxn ang="0">
                  <a:pos x="188" y="48"/>
                </a:cxn>
                <a:cxn ang="0">
                  <a:pos x="200" y="40"/>
                </a:cxn>
                <a:cxn ang="0">
                  <a:pos x="202" y="34"/>
                </a:cxn>
                <a:cxn ang="0">
                  <a:pos x="198" y="24"/>
                </a:cxn>
                <a:cxn ang="0">
                  <a:pos x="194" y="16"/>
                </a:cxn>
                <a:cxn ang="0">
                  <a:pos x="188" y="10"/>
                </a:cxn>
                <a:cxn ang="0">
                  <a:pos x="182" y="6"/>
                </a:cxn>
                <a:cxn ang="0">
                  <a:pos x="168" y="2"/>
                </a:cxn>
                <a:cxn ang="0">
                  <a:pos x="156" y="0"/>
                </a:cxn>
              </a:cxnLst>
              <a:rect l="0" t="0" r="r" b="b"/>
              <a:pathLst>
                <a:path w="202" h="88">
                  <a:moveTo>
                    <a:pt x="156" y="0"/>
                  </a:moveTo>
                  <a:lnTo>
                    <a:pt x="140" y="2"/>
                  </a:lnTo>
                  <a:lnTo>
                    <a:pt x="114" y="8"/>
                  </a:lnTo>
                  <a:lnTo>
                    <a:pt x="54" y="26"/>
                  </a:lnTo>
                  <a:lnTo>
                    <a:pt x="40" y="32"/>
                  </a:lnTo>
                  <a:lnTo>
                    <a:pt x="30" y="40"/>
                  </a:lnTo>
                  <a:lnTo>
                    <a:pt x="20" y="50"/>
                  </a:lnTo>
                  <a:lnTo>
                    <a:pt x="14" y="60"/>
                  </a:lnTo>
                  <a:lnTo>
                    <a:pt x="4" y="78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46" y="84"/>
                  </a:lnTo>
                  <a:lnTo>
                    <a:pt x="98" y="76"/>
                  </a:lnTo>
                  <a:lnTo>
                    <a:pt x="144" y="66"/>
                  </a:lnTo>
                  <a:lnTo>
                    <a:pt x="162" y="60"/>
                  </a:lnTo>
                  <a:lnTo>
                    <a:pt x="174" y="56"/>
                  </a:lnTo>
                  <a:lnTo>
                    <a:pt x="188" y="48"/>
                  </a:lnTo>
                  <a:lnTo>
                    <a:pt x="200" y="40"/>
                  </a:lnTo>
                  <a:lnTo>
                    <a:pt x="202" y="34"/>
                  </a:lnTo>
                  <a:lnTo>
                    <a:pt x="198" y="24"/>
                  </a:lnTo>
                  <a:lnTo>
                    <a:pt x="194" y="16"/>
                  </a:lnTo>
                  <a:lnTo>
                    <a:pt x="188" y="10"/>
                  </a:lnTo>
                  <a:lnTo>
                    <a:pt x="182" y="6"/>
                  </a:lnTo>
                  <a:lnTo>
                    <a:pt x="168" y="2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40" name="Freeform 756"/>
            <p:cNvSpPr>
              <a:spLocks/>
            </p:cNvSpPr>
            <p:nvPr/>
          </p:nvSpPr>
          <p:spPr bwMode="auto">
            <a:xfrm>
              <a:off x="3248" y="2339"/>
              <a:ext cx="104" cy="118"/>
            </a:xfrm>
            <a:custGeom>
              <a:avLst/>
              <a:gdLst/>
              <a:ahLst/>
              <a:cxnLst>
                <a:cxn ang="0">
                  <a:pos x="20" y="287"/>
                </a:cxn>
                <a:cxn ang="0">
                  <a:pos x="40" y="267"/>
                </a:cxn>
                <a:cxn ang="0">
                  <a:pos x="50" y="258"/>
                </a:cxn>
                <a:cxn ang="0">
                  <a:pos x="60" y="252"/>
                </a:cxn>
                <a:cxn ang="0">
                  <a:pos x="92" y="246"/>
                </a:cxn>
                <a:cxn ang="0">
                  <a:pos x="110" y="250"/>
                </a:cxn>
                <a:cxn ang="0">
                  <a:pos x="142" y="264"/>
                </a:cxn>
                <a:cxn ang="0">
                  <a:pos x="160" y="267"/>
                </a:cxn>
                <a:cxn ang="0">
                  <a:pos x="182" y="260"/>
                </a:cxn>
                <a:cxn ang="0">
                  <a:pos x="202" y="240"/>
                </a:cxn>
                <a:cxn ang="0">
                  <a:pos x="226" y="202"/>
                </a:cxn>
                <a:cxn ang="0">
                  <a:pos x="232" y="184"/>
                </a:cxn>
                <a:cxn ang="0">
                  <a:pos x="230" y="160"/>
                </a:cxn>
                <a:cxn ang="0">
                  <a:pos x="220" y="126"/>
                </a:cxn>
                <a:cxn ang="0">
                  <a:pos x="210" y="96"/>
                </a:cxn>
                <a:cxn ang="0">
                  <a:pos x="212" y="80"/>
                </a:cxn>
                <a:cxn ang="0">
                  <a:pos x="226" y="56"/>
                </a:cxn>
                <a:cxn ang="0">
                  <a:pos x="240" y="48"/>
                </a:cxn>
                <a:cxn ang="0">
                  <a:pos x="252" y="40"/>
                </a:cxn>
                <a:cxn ang="0">
                  <a:pos x="274" y="28"/>
                </a:cxn>
                <a:cxn ang="0">
                  <a:pos x="286" y="0"/>
                </a:cxn>
                <a:cxn ang="0">
                  <a:pos x="252" y="18"/>
                </a:cxn>
                <a:cxn ang="0">
                  <a:pos x="228" y="34"/>
                </a:cxn>
                <a:cxn ang="0">
                  <a:pos x="212" y="60"/>
                </a:cxn>
                <a:cxn ang="0">
                  <a:pos x="196" y="78"/>
                </a:cxn>
                <a:cxn ang="0">
                  <a:pos x="194" y="92"/>
                </a:cxn>
                <a:cxn ang="0">
                  <a:pos x="204" y="126"/>
                </a:cxn>
                <a:cxn ang="0">
                  <a:pos x="208" y="168"/>
                </a:cxn>
                <a:cxn ang="0">
                  <a:pos x="204" y="198"/>
                </a:cxn>
                <a:cxn ang="0">
                  <a:pos x="186" y="224"/>
                </a:cxn>
                <a:cxn ang="0">
                  <a:pos x="170" y="236"/>
                </a:cxn>
                <a:cxn ang="0">
                  <a:pos x="154" y="236"/>
                </a:cxn>
                <a:cxn ang="0">
                  <a:pos x="136" y="224"/>
                </a:cxn>
                <a:cxn ang="0">
                  <a:pos x="124" y="202"/>
                </a:cxn>
                <a:cxn ang="0">
                  <a:pos x="106" y="188"/>
                </a:cxn>
                <a:cxn ang="0">
                  <a:pos x="86" y="186"/>
                </a:cxn>
                <a:cxn ang="0">
                  <a:pos x="48" y="198"/>
                </a:cxn>
                <a:cxn ang="0">
                  <a:pos x="34" y="206"/>
                </a:cxn>
                <a:cxn ang="0">
                  <a:pos x="8" y="232"/>
                </a:cxn>
                <a:cxn ang="0">
                  <a:pos x="0" y="250"/>
                </a:cxn>
                <a:cxn ang="0">
                  <a:pos x="0" y="279"/>
                </a:cxn>
                <a:cxn ang="0">
                  <a:pos x="6" y="299"/>
                </a:cxn>
              </a:cxnLst>
              <a:rect l="0" t="0" r="r" b="b"/>
              <a:pathLst>
                <a:path w="286" h="299">
                  <a:moveTo>
                    <a:pt x="6" y="299"/>
                  </a:moveTo>
                  <a:lnTo>
                    <a:pt x="20" y="287"/>
                  </a:lnTo>
                  <a:lnTo>
                    <a:pt x="30" y="277"/>
                  </a:lnTo>
                  <a:lnTo>
                    <a:pt x="40" y="267"/>
                  </a:lnTo>
                  <a:lnTo>
                    <a:pt x="46" y="262"/>
                  </a:lnTo>
                  <a:lnTo>
                    <a:pt x="50" y="258"/>
                  </a:lnTo>
                  <a:lnTo>
                    <a:pt x="52" y="256"/>
                  </a:lnTo>
                  <a:lnTo>
                    <a:pt x="60" y="252"/>
                  </a:lnTo>
                  <a:lnTo>
                    <a:pt x="78" y="248"/>
                  </a:lnTo>
                  <a:lnTo>
                    <a:pt x="92" y="246"/>
                  </a:lnTo>
                  <a:lnTo>
                    <a:pt x="102" y="248"/>
                  </a:lnTo>
                  <a:lnTo>
                    <a:pt x="110" y="250"/>
                  </a:lnTo>
                  <a:lnTo>
                    <a:pt x="134" y="262"/>
                  </a:lnTo>
                  <a:lnTo>
                    <a:pt x="142" y="264"/>
                  </a:lnTo>
                  <a:lnTo>
                    <a:pt x="150" y="267"/>
                  </a:lnTo>
                  <a:lnTo>
                    <a:pt x="160" y="267"/>
                  </a:lnTo>
                  <a:lnTo>
                    <a:pt x="170" y="264"/>
                  </a:lnTo>
                  <a:lnTo>
                    <a:pt x="182" y="260"/>
                  </a:lnTo>
                  <a:lnTo>
                    <a:pt x="192" y="252"/>
                  </a:lnTo>
                  <a:lnTo>
                    <a:pt x="202" y="240"/>
                  </a:lnTo>
                  <a:lnTo>
                    <a:pt x="216" y="218"/>
                  </a:lnTo>
                  <a:lnTo>
                    <a:pt x="226" y="202"/>
                  </a:lnTo>
                  <a:lnTo>
                    <a:pt x="230" y="190"/>
                  </a:lnTo>
                  <a:lnTo>
                    <a:pt x="232" y="184"/>
                  </a:lnTo>
                  <a:lnTo>
                    <a:pt x="232" y="174"/>
                  </a:lnTo>
                  <a:lnTo>
                    <a:pt x="230" y="160"/>
                  </a:lnTo>
                  <a:lnTo>
                    <a:pt x="224" y="134"/>
                  </a:lnTo>
                  <a:lnTo>
                    <a:pt x="220" y="126"/>
                  </a:lnTo>
                  <a:lnTo>
                    <a:pt x="214" y="112"/>
                  </a:lnTo>
                  <a:lnTo>
                    <a:pt x="210" y="96"/>
                  </a:lnTo>
                  <a:lnTo>
                    <a:pt x="210" y="88"/>
                  </a:lnTo>
                  <a:lnTo>
                    <a:pt x="212" y="80"/>
                  </a:lnTo>
                  <a:lnTo>
                    <a:pt x="222" y="60"/>
                  </a:lnTo>
                  <a:lnTo>
                    <a:pt x="226" y="56"/>
                  </a:lnTo>
                  <a:lnTo>
                    <a:pt x="232" y="52"/>
                  </a:lnTo>
                  <a:lnTo>
                    <a:pt x="240" y="48"/>
                  </a:lnTo>
                  <a:lnTo>
                    <a:pt x="246" y="44"/>
                  </a:lnTo>
                  <a:lnTo>
                    <a:pt x="252" y="40"/>
                  </a:lnTo>
                  <a:lnTo>
                    <a:pt x="260" y="36"/>
                  </a:lnTo>
                  <a:lnTo>
                    <a:pt x="274" y="28"/>
                  </a:lnTo>
                  <a:lnTo>
                    <a:pt x="282" y="24"/>
                  </a:lnTo>
                  <a:lnTo>
                    <a:pt x="286" y="0"/>
                  </a:lnTo>
                  <a:lnTo>
                    <a:pt x="264" y="10"/>
                  </a:lnTo>
                  <a:lnTo>
                    <a:pt x="252" y="18"/>
                  </a:lnTo>
                  <a:lnTo>
                    <a:pt x="242" y="24"/>
                  </a:lnTo>
                  <a:lnTo>
                    <a:pt x="228" y="34"/>
                  </a:lnTo>
                  <a:lnTo>
                    <a:pt x="222" y="40"/>
                  </a:lnTo>
                  <a:lnTo>
                    <a:pt x="212" y="60"/>
                  </a:lnTo>
                  <a:lnTo>
                    <a:pt x="202" y="70"/>
                  </a:lnTo>
                  <a:lnTo>
                    <a:pt x="196" y="78"/>
                  </a:lnTo>
                  <a:lnTo>
                    <a:pt x="194" y="84"/>
                  </a:lnTo>
                  <a:lnTo>
                    <a:pt x="194" y="92"/>
                  </a:lnTo>
                  <a:lnTo>
                    <a:pt x="198" y="102"/>
                  </a:lnTo>
                  <a:lnTo>
                    <a:pt x="204" y="126"/>
                  </a:lnTo>
                  <a:lnTo>
                    <a:pt x="210" y="144"/>
                  </a:lnTo>
                  <a:lnTo>
                    <a:pt x="208" y="168"/>
                  </a:lnTo>
                  <a:lnTo>
                    <a:pt x="208" y="184"/>
                  </a:lnTo>
                  <a:lnTo>
                    <a:pt x="204" y="198"/>
                  </a:lnTo>
                  <a:lnTo>
                    <a:pt x="198" y="210"/>
                  </a:lnTo>
                  <a:lnTo>
                    <a:pt x="186" y="224"/>
                  </a:lnTo>
                  <a:lnTo>
                    <a:pt x="174" y="234"/>
                  </a:lnTo>
                  <a:lnTo>
                    <a:pt x="170" y="236"/>
                  </a:lnTo>
                  <a:lnTo>
                    <a:pt x="164" y="238"/>
                  </a:lnTo>
                  <a:lnTo>
                    <a:pt x="154" y="236"/>
                  </a:lnTo>
                  <a:lnTo>
                    <a:pt x="146" y="232"/>
                  </a:lnTo>
                  <a:lnTo>
                    <a:pt x="136" y="224"/>
                  </a:lnTo>
                  <a:lnTo>
                    <a:pt x="130" y="214"/>
                  </a:lnTo>
                  <a:lnTo>
                    <a:pt x="124" y="202"/>
                  </a:lnTo>
                  <a:lnTo>
                    <a:pt x="114" y="194"/>
                  </a:lnTo>
                  <a:lnTo>
                    <a:pt x="106" y="188"/>
                  </a:lnTo>
                  <a:lnTo>
                    <a:pt x="98" y="186"/>
                  </a:lnTo>
                  <a:lnTo>
                    <a:pt x="86" y="186"/>
                  </a:lnTo>
                  <a:lnTo>
                    <a:pt x="68" y="190"/>
                  </a:lnTo>
                  <a:lnTo>
                    <a:pt x="48" y="198"/>
                  </a:lnTo>
                  <a:lnTo>
                    <a:pt x="40" y="202"/>
                  </a:lnTo>
                  <a:lnTo>
                    <a:pt x="34" y="206"/>
                  </a:lnTo>
                  <a:lnTo>
                    <a:pt x="14" y="226"/>
                  </a:lnTo>
                  <a:lnTo>
                    <a:pt x="8" y="232"/>
                  </a:lnTo>
                  <a:lnTo>
                    <a:pt x="4" y="240"/>
                  </a:lnTo>
                  <a:lnTo>
                    <a:pt x="0" y="250"/>
                  </a:lnTo>
                  <a:lnTo>
                    <a:pt x="0" y="262"/>
                  </a:lnTo>
                  <a:lnTo>
                    <a:pt x="0" y="279"/>
                  </a:lnTo>
                  <a:lnTo>
                    <a:pt x="4" y="295"/>
                  </a:lnTo>
                  <a:lnTo>
                    <a:pt x="6" y="299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41" name="Freeform 757"/>
            <p:cNvSpPr>
              <a:spLocks/>
            </p:cNvSpPr>
            <p:nvPr/>
          </p:nvSpPr>
          <p:spPr bwMode="auto">
            <a:xfrm>
              <a:off x="2808" y="2764"/>
              <a:ext cx="48" cy="88"/>
            </a:xfrm>
            <a:custGeom>
              <a:avLst/>
              <a:gdLst/>
              <a:ahLst/>
              <a:cxnLst>
                <a:cxn ang="0">
                  <a:pos x="46" y="50"/>
                </a:cxn>
                <a:cxn ang="0">
                  <a:pos x="48" y="66"/>
                </a:cxn>
                <a:cxn ang="0">
                  <a:pos x="50" y="92"/>
                </a:cxn>
                <a:cxn ang="0">
                  <a:pos x="50" y="136"/>
                </a:cxn>
                <a:cxn ang="0">
                  <a:pos x="48" y="146"/>
                </a:cxn>
                <a:cxn ang="0">
                  <a:pos x="44" y="158"/>
                </a:cxn>
                <a:cxn ang="0">
                  <a:pos x="34" y="178"/>
                </a:cxn>
                <a:cxn ang="0">
                  <a:pos x="20" y="198"/>
                </a:cxn>
                <a:cxn ang="0">
                  <a:pos x="12" y="210"/>
                </a:cxn>
                <a:cxn ang="0">
                  <a:pos x="2" y="220"/>
                </a:cxn>
                <a:cxn ang="0">
                  <a:pos x="28" y="206"/>
                </a:cxn>
                <a:cxn ang="0">
                  <a:pos x="46" y="194"/>
                </a:cxn>
                <a:cxn ang="0">
                  <a:pos x="64" y="174"/>
                </a:cxn>
                <a:cxn ang="0">
                  <a:pos x="94" y="140"/>
                </a:cxn>
                <a:cxn ang="0">
                  <a:pos x="122" y="104"/>
                </a:cxn>
                <a:cxn ang="0">
                  <a:pos x="130" y="90"/>
                </a:cxn>
                <a:cxn ang="0">
                  <a:pos x="134" y="82"/>
                </a:cxn>
                <a:cxn ang="0">
                  <a:pos x="132" y="76"/>
                </a:cxn>
                <a:cxn ang="0">
                  <a:pos x="128" y="70"/>
                </a:cxn>
                <a:cxn ang="0">
                  <a:pos x="116" y="58"/>
                </a:cxn>
                <a:cxn ang="0">
                  <a:pos x="100" y="46"/>
                </a:cxn>
                <a:cxn ang="0">
                  <a:pos x="90" y="40"/>
                </a:cxn>
                <a:cxn ang="0">
                  <a:pos x="80" y="38"/>
                </a:cxn>
                <a:cxn ang="0">
                  <a:pos x="64" y="32"/>
                </a:cxn>
                <a:cxn ang="0">
                  <a:pos x="42" y="22"/>
                </a:cxn>
                <a:cxn ang="0">
                  <a:pos x="20" y="12"/>
                </a:cxn>
                <a:cxn ang="0">
                  <a:pos x="0" y="0"/>
                </a:cxn>
                <a:cxn ang="0">
                  <a:pos x="22" y="20"/>
                </a:cxn>
                <a:cxn ang="0">
                  <a:pos x="38" y="38"/>
                </a:cxn>
                <a:cxn ang="0">
                  <a:pos x="44" y="44"/>
                </a:cxn>
                <a:cxn ang="0">
                  <a:pos x="46" y="50"/>
                </a:cxn>
              </a:cxnLst>
              <a:rect l="0" t="0" r="r" b="b"/>
              <a:pathLst>
                <a:path w="134" h="220">
                  <a:moveTo>
                    <a:pt x="46" y="50"/>
                  </a:moveTo>
                  <a:lnTo>
                    <a:pt x="48" y="66"/>
                  </a:lnTo>
                  <a:lnTo>
                    <a:pt x="50" y="92"/>
                  </a:lnTo>
                  <a:lnTo>
                    <a:pt x="50" y="136"/>
                  </a:lnTo>
                  <a:lnTo>
                    <a:pt x="48" y="146"/>
                  </a:lnTo>
                  <a:lnTo>
                    <a:pt x="44" y="158"/>
                  </a:lnTo>
                  <a:lnTo>
                    <a:pt x="34" y="178"/>
                  </a:lnTo>
                  <a:lnTo>
                    <a:pt x="20" y="198"/>
                  </a:lnTo>
                  <a:lnTo>
                    <a:pt x="12" y="210"/>
                  </a:lnTo>
                  <a:lnTo>
                    <a:pt x="2" y="220"/>
                  </a:lnTo>
                  <a:lnTo>
                    <a:pt x="28" y="206"/>
                  </a:lnTo>
                  <a:lnTo>
                    <a:pt x="46" y="194"/>
                  </a:lnTo>
                  <a:lnTo>
                    <a:pt x="64" y="174"/>
                  </a:lnTo>
                  <a:lnTo>
                    <a:pt x="94" y="140"/>
                  </a:lnTo>
                  <a:lnTo>
                    <a:pt x="122" y="104"/>
                  </a:lnTo>
                  <a:lnTo>
                    <a:pt x="130" y="90"/>
                  </a:lnTo>
                  <a:lnTo>
                    <a:pt x="134" y="82"/>
                  </a:lnTo>
                  <a:lnTo>
                    <a:pt x="132" y="76"/>
                  </a:lnTo>
                  <a:lnTo>
                    <a:pt x="128" y="70"/>
                  </a:lnTo>
                  <a:lnTo>
                    <a:pt x="116" y="58"/>
                  </a:lnTo>
                  <a:lnTo>
                    <a:pt x="100" y="46"/>
                  </a:lnTo>
                  <a:lnTo>
                    <a:pt x="90" y="40"/>
                  </a:lnTo>
                  <a:lnTo>
                    <a:pt x="80" y="38"/>
                  </a:lnTo>
                  <a:lnTo>
                    <a:pt x="64" y="32"/>
                  </a:lnTo>
                  <a:lnTo>
                    <a:pt x="42" y="22"/>
                  </a:lnTo>
                  <a:lnTo>
                    <a:pt x="20" y="12"/>
                  </a:lnTo>
                  <a:lnTo>
                    <a:pt x="0" y="0"/>
                  </a:lnTo>
                  <a:lnTo>
                    <a:pt x="22" y="20"/>
                  </a:lnTo>
                  <a:lnTo>
                    <a:pt x="38" y="38"/>
                  </a:lnTo>
                  <a:lnTo>
                    <a:pt x="44" y="44"/>
                  </a:lnTo>
                  <a:lnTo>
                    <a:pt x="46" y="50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42" name="Freeform 758"/>
            <p:cNvSpPr>
              <a:spLocks/>
            </p:cNvSpPr>
            <p:nvPr/>
          </p:nvSpPr>
          <p:spPr bwMode="auto">
            <a:xfrm>
              <a:off x="2830" y="2731"/>
              <a:ext cx="73" cy="54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100" y="0"/>
                </a:cxn>
                <a:cxn ang="0">
                  <a:pos x="88" y="2"/>
                </a:cxn>
                <a:cxn ang="0">
                  <a:pos x="78" y="2"/>
                </a:cxn>
                <a:cxn ang="0">
                  <a:pos x="64" y="0"/>
                </a:cxn>
                <a:cxn ang="0">
                  <a:pos x="46" y="2"/>
                </a:cxn>
                <a:cxn ang="0">
                  <a:pos x="26" y="4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8"/>
                </a:cxn>
                <a:cxn ang="0">
                  <a:pos x="2" y="22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2" y="40"/>
                </a:cxn>
                <a:cxn ang="0">
                  <a:pos x="4" y="46"/>
                </a:cxn>
                <a:cxn ang="0">
                  <a:pos x="8" y="54"/>
                </a:cxn>
                <a:cxn ang="0">
                  <a:pos x="14" y="60"/>
                </a:cxn>
                <a:cxn ang="0">
                  <a:pos x="26" y="68"/>
                </a:cxn>
                <a:cxn ang="0">
                  <a:pos x="54" y="82"/>
                </a:cxn>
                <a:cxn ang="0">
                  <a:pos x="82" y="96"/>
                </a:cxn>
                <a:cxn ang="0">
                  <a:pos x="104" y="106"/>
                </a:cxn>
                <a:cxn ang="0">
                  <a:pos x="114" y="110"/>
                </a:cxn>
                <a:cxn ang="0">
                  <a:pos x="122" y="118"/>
                </a:cxn>
                <a:cxn ang="0">
                  <a:pos x="130" y="126"/>
                </a:cxn>
                <a:cxn ang="0">
                  <a:pos x="136" y="138"/>
                </a:cxn>
                <a:cxn ang="0">
                  <a:pos x="138" y="136"/>
                </a:cxn>
                <a:cxn ang="0">
                  <a:pos x="126" y="114"/>
                </a:cxn>
                <a:cxn ang="0">
                  <a:pos x="118" y="94"/>
                </a:cxn>
                <a:cxn ang="0">
                  <a:pos x="116" y="84"/>
                </a:cxn>
                <a:cxn ang="0">
                  <a:pos x="114" y="76"/>
                </a:cxn>
                <a:cxn ang="0">
                  <a:pos x="116" y="62"/>
                </a:cxn>
                <a:cxn ang="0">
                  <a:pos x="120" y="48"/>
                </a:cxn>
                <a:cxn ang="0">
                  <a:pos x="126" y="36"/>
                </a:cxn>
                <a:cxn ang="0">
                  <a:pos x="134" y="28"/>
                </a:cxn>
                <a:cxn ang="0">
                  <a:pos x="144" y="24"/>
                </a:cxn>
                <a:cxn ang="0">
                  <a:pos x="162" y="18"/>
                </a:cxn>
                <a:cxn ang="0">
                  <a:pos x="182" y="12"/>
                </a:cxn>
                <a:cxn ang="0">
                  <a:pos x="200" y="12"/>
                </a:cxn>
                <a:cxn ang="0">
                  <a:pos x="198" y="8"/>
                </a:cxn>
                <a:cxn ang="0">
                  <a:pos x="188" y="8"/>
                </a:cxn>
                <a:cxn ang="0">
                  <a:pos x="172" y="4"/>
                </a:cxn>
                <a:cxn ang="0">
                  <a:pos x="150" y="2"/>
                </a:cxn>
                <a:cxn ang="0">
                  <a:pos x="118" y="0"/>
                </a:cxn>
              </a:cxnLst>
              <a:rect l="0" t="0" r="r" b="b"/>
              <a:pathLst>
                <a:path w="200" h="138">
                  <a:moveTo>
                    <a:pt x="118" y="0"/>
                  </a:moveTo>
                  <a:lnTo>
                    <a:pt x="100" y="0"/>
                  </a:lnTo>
                  <a:lnTo>
                    <a:pt x="88" y="2"/>
                  </a:lnTo>
                  <a:lnTo>
                    <a:pt x="78" y="2"/>
                  </a:lnTo>
                  <a:lnTo>
                    <a:pt x="64" y="0"/>
                  </a:lnTo>
                  <a:lnTo>
                    <a:pt x="46" y="2"/>
                  </a:lnTo>
                  <a:lnTo>
                    <a:pt x="26" y="4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8"/>
                  </a:lnTo>
                  <a:lnTo>
                    <a:pt x="2" y="22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2" y="40"/>
                  </a:lnTo>
                  <a:lnTo>
                    <a:pt x="4" y="46"/>
                  </a:lnTo>
                  <a:lnTo>
                    <a:pt x="8" y="54"/>
                  </a:lnTo>
                  <a:lnTo>
                    <a:pt x="14" y="60"/>
                  </a:lnTo>
                  <a:lnTo>
                    <a:pt x="26" y="68"/>
                  </a:lnTo>
                  <a:lnTo>
                    <a:pt x="54" y="82"/>
                  </a:lnTo>
                  <a:lnTo>
                    <a:pt x="82" y="96"/>
                  </a:lnTo>
                  <a:lnTo>
                    <a:pt x="104" y="106"/>
                  </a:lnTo>
                  <a:lnTo>
                    <a:pt x="114" y="110"/>
                  </a:lnTo>
                  <a:lnTo>
                    <a:pt x="122" y="118"/>
                  </a:lnTo>
                  <a:lnTo>
                    <a:pt x="130" y="126"/>
                  </a:lnTo>
                  <a:lnTo>
                    <a:pt x="136" y="138"/>
                  </a:lnTo>
                  <a:lnTo>
                    <a:pt x="138" y="136"/>
                  </a:lnTo>
                  <a:lnTo>
                    <a:pt x="126" y="114"/>
                  </a:lnTo>
                  <a:lnTo>
                    <a:pt x="118" y="94"/>
                  </a:lnTo>
                  <a:lnTo>
                    <a:pt x="116" y="84"/>
                  </a:lnTo>
                  <a:lnTo>
                    <a:pt x="114" y="76"/>
                  </a:lnTo>
                  <a:lnTo>
                    <a:pt x="116" y="62"/>
                  </a:lnTo>
                  <a:lnTo>
                    <a:pt x="120" y="48"/>
                  </a:lnTo>
                  <a:lnTo>
                    <a:pt x="126" y="36"/>
                  </a:lnTo>
                  <a:lnTo>
                    <a:pt x="134" y="28"/>
                  </a:lnTo>
                  <a:lnTo>
                    <a:pt x="144" y="24"/>
                  </a:lnTo>
                  <a:lnTo>
                    <a:pt x="162" y="18"/>
                  </a:lnTo>
                  <a:lnTo>
                    <a:pt x="182" y="12"/>
                  </a:lnTo>
                  <a:lnTo>
                    <a:pt x="200" y="12"/>
                  </a:lnTo>
                  <a:lnTo>
                    <a:pt x="198" y="8"/>
                  </a:lnTo>
                  <a:lnTo>
                    <a:pt x="188" y="8"/>
                  </a:lnTo>
                  <a:lnTo>
                    <a:pt x="172" y="4"/>
                  </a:lnTo>
                  <a:lnTo>
                    <a:pt x="150" y="2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43" name="Freeform 759"/>
            <p:cNvSpPr>
              <a:spLocks/>
            </p:cNvSpPr>
            <p:nvPr/>
          </p:nvSpPr>
          <p:spPr bwMode="auto">
            <a:xfrm>
              <a:off x="2643" y="2935"/>
              <a:ext cx="86" cy="44"/>
            </a:xfrm>
            <a:custGeom>
              <a:avLst/>
              <a:gdLst/>
              <a:ahLst/>
              <a:cxnLst>
                <a:cxn ang="0">
                  <a:pos x="104" y="108"/>
                </a:cxn>
                <a:cxn ang="0">
                  <a:pos x="112" y="110"/>
                </a:cxn>
                <a:cxn ang="0">
                  <a:pos x="124" y="110"/>
                </a:cxn>
                <a:cxn ang="0">
                  <a:pos x="152" y="108"/>
                </a:cxn>
                <a:cxn ang="0">
                  <a:pos x="166" y="106"/>
                </a:cxn>
                <a:cxn ang="0">
                  <a:pos x="182" y="102"/>
                </a:cxn>
                <a:cxn ang="0">
                  <a:pos x="194" y="98"/>
                </a:cxn>
                <a:cxn ang="0">
                  <a:pos x="204" y="92"/>
                </a:cxn>
                <a:cxn ang="0">
                  <a:pos x="220" y="78"/>
                </a:cxn>
                <a:cxn ang="0">
                  <a:pos x="230" y="68"/>
                </a:cxn>
                <a:cxn ang="0">
                  <a:pos x="234" y="62"/>
                </a:cxn>
                <a:cxn ang="0">
                  <a:pos x="236" y="56"/>
                </a:cxn>
                <a:cxn ang="0">
                  <a:pos x="236" y="50"/>
                </a:cxn>
                <a:cxn ang="0">
                  <a:pos x="236" y="44"/>
                </a:cxn>
                <a:cxn ang="0">
                  <a:pos x="228" y="24"/>
                </a:cxn>
                <a:cxn ang="0">
                  <a:pos x="226" y="12"/>
                </a:cxn>
                <a:cxn ang="0">
                  <a:pos x="224" y="0"/>
                </a:cxn>
                <a:cxn ang="0">
                  <a:pos x="222" y="0"/>
                </a:cxn>
                <a:cxn ang="0">
                  <a:pos x="206" y="18"/>
                </a:cxn>
                <a:cxn ang="0">
                  <a:pos x="192" y="32"/>
                </a:cxn>
                <a:cxn ang="0">
                  <a:pos x="180" y="44"/>
                </a:cxn>
                <a:cxn ang="0">
                  <a:pos x="158" y="56"/>
                </a:cxn>
                <a:cxn ang="0">
                  <a:pos x="150" y="58"/>
                </a:cxn>
                <a:cxn ang="0">
                  <a:pos x="144" y="60"/>
                </a:cxn>
                <a:cxn ang="0">
                  <a:pos x="120" y="60"/>
                </a:cxn>
                <a:cxn ang="0">
                  <a:pos x="88" y="60"/>
                </a:cxn>
                <a:cxn ang="0">
                  <a:pos x="66" y="62"/>
                </a:cxn>
                <a:cxn ang="0">
                  <a:pos x="52" y="64"/>
                </a:cxn>
                <a:cxn ang="0">
                  <a:pos x="4" y="72"/>
                </a:cxn>
                <a:cxn ang="0">
                  <a:pos x="0" y="74"/>
                </a:cxn>
                <a:cxn ang="0">
                  <a:pos x="20" y="80"/>
                </a:cxn>
                <a:cxn ang="0">
                  <a:pos x="66" y="94"/>
                </a:cxn>
                <a:cxn ang="0">
                  <a:pos x="104" y="108"/>
                </a:cxn>
              </a:cxnLst>
              <a:rect l="0" t="0" r="r" b="b"/>
              <a:pathLst>
                <a:path w="236" h="110">
                  <a:moveTo>
                    <a:pt x="104" y="108"/>
                  </a:moveTo>
                  <a:lnTo>
                    <a:pt x="112" y="110"/>
                  </a:lnTo>
                  <a:lnTo>
                    <a:pt x="124" y="110"/>
                  </a:lnTo>
                  <a:lnTo>
                    <a:pt x="152" y="108"/>
                  </a:lnTo>
                  <a:lnTo>
                    <a:pt x="166" y="106"/>
                  </a:lnTo>
                  <a:lnTo>
                    <a:pt x="182" y="102"/>
                  </a:lnTo>
                  <a:lnTo>
                    <a:pt x="194" y="98"/>
                  </a:lnTo>
                  <a:lnTo>
                    <a:pt x="204" y="92"/>
                  </a:lnTo>
                  <a:lnTo>
                    <a:pt x="220" y="78"/>
                  </a:lnTo>
                  <a:lnTo>
                    <a:pt x="230" y="68"/>
                  </a:lnTo>
                  <a:lnTo>
                    <a:pt x="234" y="62"/>
                  </a:lnTo>
                  <a:lnTo>
                    <a:pt x="236" y="56"/>
                  </a:lnTo>
                  <a:lnTo>
                    <a:pt x="236" y="50"/>
                  </a:lnTo>
                  <a:lnTo>
                    <a:pt x="236" y="44"/>
                  </a:lnTo>
                  <a:lnTo>
                    <a:pt x="228" y="24"/>
                  </a:lnTo>
                  <a:lnTo>
                    <a:pt x="226" y="12"/>
                  </a:lnTo>
                  <a:lnTo>
                    <a:pt x="224" y="0"/>
                  </a:lnTo>
                  <a:lnTo>
                    <a:pt x="222" y="0"/>
                  </a:lnTo>
                  <a:lnTo>
                    <a:pt x="206" y="18"/>
                  </a:lnTo>
                  <a:lnTo>
                    <a:pt x="192" y="32"/>
                  </a:lnTo>
                  <a:lnTo>
                    <a:pt x="180" y="44"/>
                  </a:lnTo>
                  <a:lnTo>
                    <a:pt x="158" y="56"/>
                  </a:lnTo>
                  <a:lnTo>
                    <a:pt x="150" y="58"/>
                  </a:lnTo>
                  <a:lnTo>
                    <a:pt x="144" y="60"/>
                  </a:lnTo>
                  <a:lnTo>
                    <a:pt x="120" y="60"/>
                  </a:lnTo>
                  <a:lnTo>
                    <a:pt x="88" y="60"/>
                  </a:lnTo>
                  <a:lnTo>
                    <a:pt x="66" y="62"/>
                  </a:lnTo>
                  <a:lnTo>
                    <a:pt x="52" y="64"/>
                  </a:lnTo>
                  <a:lnTo>
                    <a:pt x="4" y="72"/>
                  </a:lnTo>
                  <a:lnTo>
                    <a:pt x="0" y="74"/>
                  </a:lnTo>
                  <a:lnTo>
                    <a:pt x="20" y="80"/>
                  </a:lnTo>
                  <a:lnTo>
                    <a:pt x="66" y="94"/>
                  </a:lnTo>
                  <a:lnTo>
                    <a:pt x="104" y="108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44" name="Freeform 760"/>
            <p:cNvSpPr>
              <a:spLocks/>
            </p:cNvSpPr>
            <p:nvPr/>
          </p:nvSpPr>
          <p:spPr bwMode="auto">
            <a:xfrm>
              <a:off x="2749" y="2924"/>
              <a:ext cx="69" cy="44"/>
            </a:xfrm>
            <a:custGeom>
              <a:avLst/>
              <a:gdLst/>
              <a:ahLst/>
              <a:cxnLst>
                <a:cxn ang="0">
                  <a:pos x="68" y="6"/>
                </a:cxn>
                <a:cxn ang="0">
                  <a:pos x="52" y="10"/>
                </a:cxn>
                <a:cxn ang="0">
                  <a:pos x="38" y="18"/>
                </a:cxn>
                <a:cxn ang="0">
                  <a:pos x="26" y="26"/>
                </a:cxn>
                <a:cxn ang="0">
                  <a:pos x="16" y="36"/>
                </a:cxn>
                <a:cxn ang="0">
                  <a:pos x="8" y="46"/>
                </a:cxn>
                <a:cxn ang="0">
                  <a:pos x="2" y="58"/>
                </a:cxn>
                <a:cxn ang="0">
                  <a:pos x="0" y="70"/>
                </a:cxn>
                <a:cxn ang="0">
                  <a:pos x="0" y="82"/>
                </a:cxn>
                <a:cxn ang="0">
                  <a:pos x="0" y="98"/>
                </a:cxn>
                <a:cxn ang="0">
                  <a:pos x="0" y="112"/>
                </a:cxn>
                <a:cxn ang="0">
                  <a:pos x="2" y="112"/>
                </a:cxn>
                <a:cxn ang="0">
                  <a:pos x="26" y="88"/>
                </a:cxn>
                <a:cxn ang="0">
                  <a:pos x="48" y="70"/>
                </a:cxn>
                <a:cxn ang="0">
                  <a:pos x="60" y="62"/>
                </a:cxn>
                <a:cxn ang="0">
                  <a:pos x="72" y="56"/>
                </a:cxn>
                <a:cxn ang="0">
                  <a:pos x="112" y="38"/>
                </a:cxn>
                <a:cxn ang="0">
                  <a:pos x="130" y="32"/>
                </a:cxn>
                <a:cxn ang="0">
                  <a:pos x="156" y="20"/>
                </a:cxn>
                <a:cxn ang="0">
                  <a:pos x="176" y="12"/>
                </a:cxn>
                <a:cxn ang="0">
                  <a:pos x="184" y="8"/>
                </a:cxn>
                <a:cxn ang="0">
                  <a:pos x="188" y="8"/>
                </a:cxn>
                <a:cxn ang="0">
                  <a:pos x="162" y="2"/>
                </a:cxn>
                <a:cxn ang="0">
                  <a:pos x="134" y="0"/>
                </a:cxn>
                <a:cxn ang="0">
                  <a:pos x="102" y="2"/>
                </a:cxn>
                <a:cxn ang="0">
                  <a:pos x="68" y="6"/>
                </a:cxn>
              </a:cxnLst>
              <a:rect l="0" t="0" r="r" b="b"/>
              <a:pathLst>
                <a:path w="188" h="112">
                  <a:moveTo>
                    <a:pt x="68" y="6"/>
                  </a:moveTo>
                  <a:lnTo>
                    <a:pt x="52" y="10"/>
                  </a:lnTo>
                  <a:lnTo>
                    <a:pt x="38" y="18"/>
                  </a:lnTo>
                  <a:lnTo>
                    <a:pt x="26" y="26"/>
                  </a:lnTo>
                  <a:lnTo>
                    <a:pt x="16" y="36"/>
                  </a:lnTo>
                  <a:lnTo>
                    <a:pt x="8" y="46"/>
                  </a:lnTo>
                  <a:lnTo>
                    <a:pt x="2" y="58"/>
                  </a:lnTo>
                  <a:lnTo>
                    <a:pt x="0" y="70"/>
                  </a:lnTo>
                  <a:lnTo>
                    <a:pt x="0" y="82"/>
                  </a:lnTo>
                  <a:lnTo>
                    <a:pt x="0" y="98"/>
                  </a:lnTo>
                  <a:lnTo>
                    <a:pt x="0" y="112"/>
                  </a:lnTo>
                  <a:lnTo>
                    <a:pt x="2" y="112"/>
                  </a:lnTo>
                  <a:lnTo>
                    <a:pt x="26" y="88"/>
                  </a:lnTo>
                  <a:lnTo>
                    <a:pt x="48" y="70"/>
                  </a:lnTo>
                  <a:lnTo>
                    <a:pt x="60" y="62"/>
                  </a:lnTo>
                  <a:lnTo>
                    <a:pt x="72" y="56"/>
                  </a:lnTo>
                  <a:lnTo>
                    <a:pt x="112" y="38"/>
                  </a:lnTo>
                  <a:lnTo>
                    <a:pt x="130" y="32"/>
                  </a:lnTo>
                  <a:lnTo>
                    <a:pt x="156" y="20"/>
                  </a:lnTo>
                  <a:lnTo>
                    <a:pt x="176" y="12"/>
                  </a:lnTo>
                  <a:lnTo>
                    <a:pt x="184" y="8"/>
                  </a:lnTo>
                  <a:lnTo>
                    <a:pt x="188" y="8"/>
                  </a:lnTo>
                  <a:lnTo>
                    <a:pt x="162" y="2"/>
                  </a:lnTo>
                  <a:lnTo>
                    <a:pt x="134" y="0"/>
                  </a:lnTo>
                  <a:lnTo>
                    <a:pt x="102" y="2"/>
                  </a:lnTo>
                  <a:lnTo>
                    <a:pt x="68" y="6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45" name="Freeform 761"/>
            <p:cNvSpPr>
              <a:spLocks/>
            </p:cNvSpPr>
            <p:nvPr/>
          </p:nvSpPr>
          <p:spPr bwMode="auto">
            <a:xfrm>
              <a:off x="2794" y="2818"/>
              <a:ext cx="106" cy="95"/>
            </a:xfrm>
            <a:custGeom>
              <a:avLst/>
              <a:gdLst/>
              <a:ahLst/>
              <a:cxnLst>
                <a:cxn ang="0">
                  <a:pos x="244" y="92"/>
                </a:cxn>
                <a:cxn ang="0">
                  <a:pos x="228" y="116"/>
                </a:cxn>
                <a:cxn ang="0">
                  <a:pos x="220" y="128"/>
                </a:cxn>
                <a:cxn ang="0">
                  <a:pos x="216" y="130"/>
                </a:cxn>
                <a:cxn ang="0">
                  <a:pos x="212" y="132"/>
                </a:cxn>
                <a:cxn ang="0">
                  <a:pos x="208" y="134"/>
                </a:cxn>
                <a:cxn ang="0">
                  <a:pos x="200" y="138"/>
                </a:cxn>
                <a:cxn ang="0">
                  <a:pos x="182" y="152"/>
                </a:cxn>
                <a:cxn ang="0">
                  <a:pos x="162" y="166"/>
                </a:cxn>
                <a:cxn ang="0">
                  <a:pos x="148" y="176"/>
                </a:cxn>
                <a:cxn ang="0">
                  <a:pos x="92" y="202"/>
                </a:cxn>
                <a:cxn ang="0">
                  <a:pos x="58" y="214"/>
                </a:cxn>
                <a:cxn ang="0">
                  <a:pos x="42" y="218"/>
                </a:cxn>
                <a:cxn ang="0">
                  <a:pos x="24" y="218"/>
                </a:cxn>
                <a:cxn ang="0">
                  <a:pos x="4" y="218"/>
                </a:cxn>
                <a:cxn ang="0">
                  <a:pos x="0" y="218"/>
                </a:cxn>
                <a:cxn ang="0">
                  <a:pos x="82" y="234"/>
                </a:cxn>
                <a:cxn ang="0">
                  <a:pos x="94" y="236"/>
                </a:cxn>
                <a:cxn ang="0">
                  <a:pos x="108" y="238"/>
                </a:cxn>
                <a:cxn ang="0">
                  <a:pos x="126" y="236"/>
                </a:cxn>
                <a:cxn ang="0">
                  <a:pos x="144" y="236"/>
                </a:cxn>
                <a:cxn ang="0">
                  <a:pos x="164" y="232"/>
                </a:cxn>
                <a:cxn ang="0">
                  <a:pos x="184" y="228"/>
                </a:cxn>
                <a:cxn ang="0">
                  <a:pos x="202" y="220"/>
                </a:cxn>
                <a:cxn ang="0">
                  <a:pos x="218" y="210"/>
                </a:cxn>
                <a:cxn ang="0">
                  <a:pos x="244" y="190"/>
                </a:cxn>
                <a:cxn ang="0">
                  <a:pos x="266" y="168"/>
                </a:cxn>
                <a:cxn ang="0">
                  <a:pos x="280" y="148"/>
                </a:cxn>
                <a:cxn ang="0">
                  <a:pos x="286" y="140"/>
                </a:cxn>
                <a:cxn ang="0">
                  <a:pos x="288" y="132"/>
                </a:cxn>
                <a:cxn ang="0">
                  <a:pos x="290" y="94"/>
                </a:cxn>
                <a:cxn ang="0">
                  <a:pos x="290" y="56"/>
                </a:cxn>
                <a:cxn ang="0">
                  <a:pos x="286" y="32"/>
                </a:cxn>
                <a:cxn ang="0">
                  <a:pos x="286" y="18"/>
                </a:cxn>
                <a:cxn ang="0">
                  <a:pos x="290" y="2"/>
                </a:cxn>
                <a:cxn ang="0">
                  <a:pos x="288" y="0"/>
                </a:cxn>
                <a:cxn ang="0">
                  <a:pos x="266" y="44"/>
                </a:cxn>
                <a:cxn ang="0">
                  <a:pos x="244" y="92"/>
                </a:cxn>
              </a:cxnLst>
              <a:rect l="0" t="0" r="r" b="b"/>
              <a:pathLst>
                <a:path w="290" h="238">
                  <a:moveTo>
                    <a:pt x="244" y="92"/>
                  </a:moveTo>
                  <a:lnTo>
                    <a:pt x="228" y="116"/>
                  </a:lnTo>
                  <a:lnTo>
                    <a:pt x="220" y="128"/>
                  </a:lnTo>
                  <a:lnTo>
                    <a:pt x="216" y="130"/>
                  </a:lnTo>
                  <a:lnTo>
                    <a:pt x="212" y="132"/>
                  </a:lnTo>
                  <a:lnTo>
                    <a:pt x="208" y="134"/>
                  </a:lnTo>
                  <a:lnTo>
                    <a:pt x="200" y="138"/>
                  </a:lnTo>
                  <a:lnTo>
                    <a:pt x="182" y="152"/>
                  </a:lnTo>
                  <a:lnTo>
                    <a:pt x="162" y="166"/>
                  </a:lnTo>
                  <a:lnTo>
                    <a:pt x="148" y="176"/>
                  </a:lnTo>
                  <a:lnTo>
                    <a:pt x="92" y="202"/>
                  </a:lnTo>
                  <a:lnTo>
                    <a:pt x="58" y="214"/>
                  </a:lnTo>
                  <a:lnTo>
                    <a:pt x="42" y="218"/>
                  </a:lnTo>
                  <a:lnTo>
                    <a:pt x="24" y="218"/>
                  </a:lnTo>
                  <a:lnTo>
                    <a:pt x="4" y="218"/>
                  </a:lnTo>
                  <a:lnTo>
                    <a:pt x="0" y="218"/>
                  </a:lnTo>
                  <a:lnTo>
                    <a:pt x="82" y="234"/>
                  </a:lnTo>
                  <a:lnTo>
                    <a:pt x="94" y="236"/>
                  </a:lnTo>
                  <a:lnTo>
                    <a:pt x="108" y="238"/>
                  </a:lnTo>
                  <a:lnTo>
                    <a:pt x="126" y="236"/>
                  </a:lnTo>
                  <a:lnTo>
                    <a:pt x="144" y="236"/>
                  </a:lnTo>
                  <a:lnTo>
                    <a:pt x="164" y="232"/>
                  </a:lnTo>
                  <a:lnTo>
                    <a:pt x="184" y="228"/>
                  </a:lnTo>
                  <a:lnTo>
                    <a:pt x="202" y="220"/>
                  </a:lnTo>
                  <a:lnTo>
                    <a:pt x="218" y="210"/>
                  </a:lnTo>
                  <a:lnTo>
                    <a:pt x="244" y="190"/>
                  </a:lnTo>
                  <a:lnTo>
                    <a:pt x="266" y="168"/>
                  </a:lnTo>
                  <a:lnTo>
                    <a:pt x="280" y="148"/>
                  </a:lnTo>
                  <a:lnTo>
                    <a:pt x="286" y="140"/>
                  </a:lnTo>
                  <a:lnTo>
                    <a:pt x="288" y="132"/>
                  </a:lnTo>
                  <a:lnTo>
                    <a:pt x="290" y="94"/>
                  </a:lnTo>
                  <a:lnTo>
                    <a:pt x="290" y="56"/>
                  </a:lnTo>
                  <a:lnTo>
                    <a:pt x="286" y="32"/>
                  </a:lnTo>
                  <a:lnTo>
                    <a:pt x="286" y="18"/>
                  </a:lnTo>
                  <a:lnTo>
                    <a:pt x="290" y="2"/>
                  </a:lnTo>
                  <a:lnTo>
                    <a:pt x="288" y="0"/>
                  </a:lnTo>
                  <a:lnTo>
                    <a:pt x="266" y="44"/>
                  </a:lnTo>
                  <a:lnTo>
                    <a:pt x="244" y="92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46" name="Freeform 762"/>
            <p:cNvSpPr>
              <a:spLocks/>
            </p:cNvSpPr>
            <p:nvPr/>
          </p:nvSpPr>
          <p:spPr bwMode="auto">
            <a:xfrm>
              <a:off x="2604" y="2850"/>
              <a:ext cx="77" cy="88"/>
            </a:xfrm>
            <a:custGeom>
              <a:avLst/>
              <a:gdLst/>
              <a:ahLst/>
              <a:cxnLst>
                <a:cxn ang="0">
                  <a:pos x="96" y="196"/>
                </a:cxn>
                <a:cxn ang="0">
                  <a:pos x="118" y="188"/>
                </a:cxn>
                <a:cxn ang="0">
                  <a:pos x="136" y="178"/>
                </a:cxn>
                <a:cxn ang="0">
                  <a:pos x="152" y="166"/>
                </a:cxn>
                <a:cxn ang="0">
                  <a:pos x="164" y="150"/>
                </a:cxn>
                <a:cxn ang="0">
                  <a:pos x="176" y="136"/>
                </a:cxn>
                <a:cxn ang="0">
                  <a:pos x="184" y="120"/>
                </a:cxn>
                <a:cxn ang="0">
                  <a:pos x="192" y="102"/>
                </a:cxn>
                <a:cxn ang="0">
                  <a:pos x="198" y="86"/>
                </a:cxn>
                <a:cxn ang="0">
                  <a:pos x="206" y="54"/>
                </a:cxn>
                <a:cxn ang="0">
                  <a:pos x="208" y="28"/>
                </a:cxn>
                <a:cxn ang="0">
                  <a:pos x="210" y="2"/>
                </a:cxn>
                <a:cxn ang="0">
                  <a:pos x="204" y="0"/>
                </a:cxn>
                <a:cxn ang="0">
                  <a:pos x="178" y="4"/>
                </a:cxn>
                <a:cxn ang="0">
                  <a:pos x="150" y="8"/>
                </a:cxn>
                <a:cxn ang="0">
                  <a:pos x="136" y="12"/>
                </a:cxn>
                <a:cxn ang="0">
                  <a:pos x="124" y="16"/>
                </a:cxn>
                <a:cxn ang="0">
                  <a:pos x="100" y="30"/>
                </a:cxn>
                <a:cxn ang="0">
                  <a:pos x="78" y="46"/>
                </a:cxn>
                <a:cxn ang="0">
                  <a:pos x="58" y="66"/>
                </a:cxn>
                <a:cxn ang="0">
                  <a:pos x="40" y="84"/>
                </a:cxn>
                <a:cxn ang="0">
                  <a:pos x="26" y="104"/>
                </a:cxn>
                <a:cxn ang="0">
                  <a:pos x="14" y="122"/>
                </a:cxn>
                <a:cxn ang="0">
                  <a:pos x="8" y="136"/>
                </a:cxn>
                <a:cxn ang="0">
                  <a:pos x="4" y="152"/>
                </a:cxn>
                <a:cxn ang="0">
                  <a:pos x="0" y="168"/>
                </a:cxn>
                <a:cxn ang="0">
                  <a:pos x="2" y="168"/>
                </a:cxn>
                <a:cxn ang="0">
                  <a:pos x="2" y="186"/>
                </a:cxn>
                <a:cxn ang="0">
                  <a:pos x="2" y="202"/>
                </a:cxn>
                <a:cxn ang="0">
                  <a:pos x="4" y="218"/>
                </a:cxn>
                <a:cxn ang="0">
                  <a:pos x="10" y="224"/>
                </a:cxn>
                <a:cxn ang="0">
                  <a:pos x="96" y="196"/>
                </a:cxn>
              </a:cxnLst>
              <a:rect l="0" t="0" r="r" b="b"/>
              <a:pathLst>
                <a:path w="210" h="224">
                  <a:moveTo>
                    <a:pt x="96" y="196"/>
                  </a:moveTo>
                  <a:lnTo>
                    <a:pt x="118" y="188"/>
                  </a:lnTo>
                  <a:lnTo>
                    <a:pt x="136" y="178"/>
                  </a:lnTo>
                  <a:lnTo>
                    <a:pt x="152" y="166"/>
                  </a:lnTo>
                  <a:lnTo>
                    <a:pt x="164" y="150"/>
                  </a:lnTo>
                  <a:lnTo>
                    <a:pt x="176" y="136"/>
                  </a:lnTo>
                  <a:lnTo>
                    <a:pt x="184" y="120"/>
                  </a:lnTo>
                  <a:lnTo>
                    <a:pt x="192" y="102"/>
                  </a:lnTo>
                  <a:lnTo>
                    <a:pt x="198" y="86"/>
                  </a:lnTo>
                  <a:lnTo>
                    <a:pt x="206" y="54"/>
                  </a:lnTo>
                  <a:lnTo>
                    <a:pt x="208" y="28"/>
                  </a:lnTo>
                  <a:lnTo>
                    <a:pt x="210" y="2"/>
                  </a:lnTo>
                  <a:lnTo>
                    <a:pt x="204" y="0"/>
                  </a:lnTo>
                  <a:lnTo>
                    <a:pt x="178" y="4"/>
                  </a:lnTo>
                  <a:lnTo>
                    <a:pt x="150" y="8"/>
                  </a:lnTo>
                  <a:lnTo>
                    <a:pt x="136" y="12"/>
                  </a:lnTo>
                  <a:lnTo>
                    <a:pt x="124" y="16"/>
                  </a:lnTo>
                  <a:lnTo>
                    <a:pt x="100" y="30"/>
                  </a:lnTo>
                  <a:lnTo>
                    <a:pt x="78" y="46"/>
                  </a:lnTo>
                  <a:lnTo>
                    <a:pt x="58" y="66"/>
                  </a:lnTo>
                  <a:lnTo>
                    <a:pt x="40" y="84"/>
                  </a:lnTo>
                  <a:lnTo>
                    <a:pt x="26" y="104"/>
                  </a:lnTo>
                  <a:lnTo>
                    <a:pt x="14" y="122"/>
                  </a:lnTo>
                  <a:lnTo>
                    <a:pt x="8" y="136"/>
                  </a:lnTo>
                  <a:lnTo>
                    <a:pt x="4" y="152"/>
                  </a:lnTo>
                  <a:lnTo>
                    <a:pt x="0" y="168"/>
                  </a:lnTo>
                  <a:lnTo>
                    <a:pt x="2" y="168"/>
                  </a:lnTo>
                  <a:lnTo>
                    <a:pt x="2" y="186"/>
                  </a:lnTo>
                  <a:lnTo>
                    <a:pt x="2" y="202"/>
                  </a:lnTo>
                  <a:lnTo>
                    <a:pt x="4" y="218"/>
                  </a:lnTo>
                  <a:lnTo>
                    <a:pt x="10" y="224"/>
                  </a:lnTo>
                  <a:lnTo>
                    <a:pt x="96" y="196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47" name="Freeform 763"/>
            <p:cNvSpPr>
              <a:spLocks/>
            </p:cNvSpPr>
            <p:nvPr/>
          </p:nvSpPr>
          <p:spPr bwMode="auto">
            <a:xfrm>
              <a:off x="3074" y="2568"/>
              <a:ext cx="64" cy="48"/>
            </a:xfrm>
            <a:custGeom>
              <a:avLst/>
              <a:gdLst/>
              <a:ahLst/>
              <a:cxnLst>
                <a:cxn ang="0">
                  <a:pos x="40" y="94"/>
                </a:cxn>
                <a:cxn ang="0">
                  <a:pos x="58" y="106"/>
                </a:cxn>
                <a:cxn ang="0">
                  <a:pos x="70" y="112"/>
                </a:cxn>
                <a:cxn ang="0">
                  <a:pos x="78" y="116"/>
                </a:cxn>
                <a:cxn ang="0">
                  <a:pos x="86" y="118"/>
                </a:cxn>
                <a:cxn ang="0">
                  <a:pos x="92" y="120"/>
                </a:cxn>
                <a:cxn ang="0">
                  <a:pos x="100" y="120"/>
                </a:cxn>
                <a:cxn ang="0">
                  <a:pos x="110" y="114"/>
                </a:cxn>
                <a:cxn ang="0">
                  <a:pos x="126" y="102"/>
                </a:cxn>
                <a:cxn ang="0">
                  <a:pos x="144" y="88"/>
                </a:cxn>
                <a:cxn ang="0">
                  <a:pos x="170" y="62"/>
                </a:cxn>
                <a:cxn ang="0">
                  <a:pos x="174" y="50"/>
                </a:cxn>
                <a:cxn ang="0">
                  <a:pos x="178" y="32"/>
                </a:cxn>
                <a:cxn ang="0">
                  <a:pos x="178" y="22"/>
                </a:cxn>
                <a:cxn ang="0">
                  <a:pos x="176" y="14"/>
                </a:cxn>
                <a:cxn ang="0">
                  <a:pos x="172" y="6"/>
                </a:cxn>
                <a:cxn ang="0">
                  <a:pos x="166" y="2"/>
                </a:cxn>
                <a:cxn ang="0">
                  <a:pos x="152" y="2"/>
                </a:cxn>
                <a:cxn ang="0">
                  <a:pos x="142" y="2"/>
                </a:cxn>
                <a:cxn ang="0">
                  <a:pos x="126" y="10"/>
                </a:cxn>
                <a:cxn ang="0">
                  <a:pos x="120" y="10"/>
                </a:cxn>
                <a:cxn ang="0">
                  <a:pos x="110" y="8"/>
                </a:cxn>
                <a:cxn ang="0">
                  <a:pos x="98" y="6"/>
                </a:cxn>
                <a:cxn ang="0">
                  <a:pos x="88" y="0"/>
                </a:cxn>
                <a:cxn ang="0">
                  <a:pos x="86" y="2"/>
                </a:cxn>
                <a:cxn ang="0">
                  <a:pos x="92" y="8"/>
                </a:cxn>
                <a:cxn ang="0">
                  <a:pos x="98" y="20"/>
                </a:cxn>
                <a:cxn ang="0">
                  <a:pos x="102" y="30"/>
                </a:cxn>
                <a:cxn ang="0">
                  <a:pos x="104" y="40"/>
                </a:cxn>
                <a:cxn ang="0">
                  <a:pos x="104" y="46"/>
                </a:cxn>
                <a:cxn ang="0">
                  <a:pos x="100" y="54"/>
                </a:cxn>
                <a:cxn ang="0">
                  <a:pos x="94" y="62"/>
                </a:cxn>
                <a:cxn ang="0">
                  <a:pos x="86" y="68"/>
                </a:cxn>
                <a:cxn ang="0">
                  <a:pos x="80" y="70"/>
                </a:cxn>
                <a:cxn ang="0">
                  <a:pos x="72" y="70"/>
                </a:cxn>
                <a:cxn ang="0">
                  <a:pos x="56" y="68"/>
                </a:cxn>
                <a:cxn ang="0">
                  <a:pos x="42" y="64"/>
                </a:cxn>
                <a:cxn ang="0">
                  <a:pos x="28" y="58"/>
                </a:cxn>
                <a:cxn ang="0">
                  <a:pos x="18" y="54"/>
                </a:cxn>
                <a:cxn ang="0">
                  <a:pos x="8" y="52"/>
                </a:cxn>
                <a:cxn ang="0">
                  <a:pos x="0" y="50"/>
                </a:cxn>
                <a:cxn ang="0">
                  <a:pos x="0" y="52"/>
                </a:cxn>
                <a:cxn ang="0">
                  <a:pos x="6" y="52"/>
                </a:cxn>
                <a:cxn ang="0">
                  <a:pos x="8" y="54"/>
                </a:cxn>
                <a:cxn ang="0">
                  <a:pos x="40" y="94"/>
                </a:cxn>
              </a:cxnLst>
              <a:rect l="0" t="0" r="r" b="b"/>
              <a:pathLst>
                <a:path w="178" h="120">
                  <a:moveTo>
                    <a:pt x="40" y="94"/>
                  </a:moveTo>
                  <a:lnTo>
                    <a:pt x="58" y="106"/>
                  </a:lnTo>
                  <a:lnTo>
                    <a:pt x="70" y="112"/>
                  </a:lnTo>
                  <a:lnTo>
                    <a:pt x="78" y="116"/>
                  </a:lnTo>
                  <a:lnTo>
                    <a:pt x="86" y="118"/>
                  </a:lnTo>
                  <a:lnTo>
                    <a:pt x="92" y="120"/>
                  </a:lnTo>
                  <a:lnTo>
                    <a:pt x="100" y="120"/>
                  </a:lnTo>
                  <a:lnTo>
                    <a:pt x="110" y="114"/>
                  </a:lnTo>
                  <a:lnTo>
                    <a:pt x="126" y="102"/>
                  </a:lnTo>
                  <a:lnTo>
                    <a:pt x="144" y="88"/>
                  </a:lnTo>
                  <a:lnTo>
                    <a:pt x="170" y="62"/>
                  </a:lnTo>
                  <a:lnTo>
                    <a:pt x="174" y="50"/>
                  </a:lnTo>
                  <a:lnTo>
                    <a:pt x="178" y="32"/>
                  </a:lnTo>
                  <a:lnTo>
                    <a:pt x="178" y="22"/>
                  </a:lnTo>
                  <a:lnTo>
                    <a:pt x="176" y="14"/>
                  </a:lnTo>
                  <a:lnTo>
                    <a:pt x="172" y="6"/>
                  </a:lnTo>
                  <a:lnTo>
                    <a:pt x="166" y="2"/>
                  </a:lnTo>
                  <a:lnTo>
                    <a:pt x="152" y="2"/>
                  </a:lnTo>
                  <a:lnTo>
                    <a:pt x="142" y="2"/>
                  </a:lnTo>
                  <a:lnTo>
                    <a:pt x="126" y="10"/>
                  </a:lnTo>
                  <a:lnTo>
                    <a:pt x="120" y="10"/>
                  </a:lnTo>
                  <a:lnTo>
                    <a:pt x="110" y="8"/>
                  </a:lnTo>
                  <a:lnTo>
                    <a:pt x="98" y="6"/>
                  </a:lnTo>
                  <a:lnTo>
                    <a:pt x="88" y="0"/>
                  </a:lnTo>
                  <a:lnTo>
                    <a:pt x="86" y="2"/>
                  </a:lnTo>
                  <a:lnTo>
                    <a:pt x="92" y="8"/>
                  </a:lnTo>
                  <a:lnTo>
                    <a:pt x="98" y="20"/>
                  </a:lnTo>
                  <a:lnTo>
                    <a:pt x="102" y="30"/>
                  </a:lnTo>
                  <a:lnTo>
                    <a:pt x="104" y="40"/>
                  </a:lnTo>
                  <a:lnTo>
                    <a:pt x="104" y="46"/>
                  </a:lnTo>
                  <a:lnTo>
                    <a:pt x="100" y="54"/>
                  </a:lnTo>
                  <a:lnTo>
                    <a:pt x="94" y="62"/>
                  </a:lnTo>
                  <a:lnTo>
                    <a:pt x="86" y="68"/>
                  </a:lnTo>
                  <a:lnTo>
                    <a:pt x="80" y="70"/>
                  </a:lnTo>
                  <a:lnTo>
                    <a:pt x="72" y="70"/>
                  </a:lnTo>
                  <a:lnTo>
                    <a:pt x="56" y="68"/>
                  </a:lnTo>
                  <a:lnTo>
                    <a:pt x="42" y="64"/>
                  </a:lnTo>
                  <a:lnTo>
                    <a:pt x="28" y="58"/>
                  </a:lnTo>
                  <a:lnTo>
                    <a:pt x="18" y="54"/>
                  </a:lnTo>
                  <a:lnTo>
                    <a:pt x="8" y="52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6" y="52"/>
                  </a:lnTo>
                  <a:lnTo>
                    <a:pt x="8" y="54"/>
                  </a:lnTo>
                  <a:lnTo>
                    <a:pt x="40" y="94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48" name="Freeform 764"/>
            <p:cNvSpPr>
              <a:spLocks/>
            </p:cNvSpPr>
            <p:nvPr/>
          </p:nvSpPr>
          <p:spPr bwMode="auto">
            <a:xfrm>
              <a:off x="3114" y="2521"/>
              <a:ext cx="63" cy="37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62" y="2"/>
                </a:cxn>
                <a:cxn ang="0">
                  <a:pos x="40" y="12"/>
                </a:cxn>
                <a:cxn ang="0">
                  <a:pos x="30" y="18"/>
                </a:cxn>
                <a:cxn ang="0">
                  <a:pos x="20" y="24"/>
                </a:cxn>
                <a:cxn ang="0">
                  <a:pos x="12" y="30"/>
                </a:cxn>
                <a:cxn ang="0">
                  <a:pos x="8" y="38"/>
                </a:cxn>
                <a:cxn ang="0">
                  <a:pos x="2" y="52"/>
                </a:cxn>
                <a:cxn ang="0">
                  <a:pos x="0" y="64"/>
                </a:cxn>
                <a:cxn ang="0">
                  <a:pos x="2" y="70"/>
                </a:cxn>
                <a:cxn ang="0">
                  <a:pos x="2" y="74"/>
                </a:cxn>
                <a:cxn ang="0">
                  <a:pos x="6" y="78"/>
                </a:cxn>
                <a:cxn ang="0">
                  <a:pos x="10" y="80"/>
                </a:cxn>
                <a:cxn ang="0">
                  <a:pos x="22" y="84"/>
                </a:cxn>
                <a:cxn ang="0">
                  <a:pos x="38" y="86"/>
                </a:cxn>
                <a:cxn ang="0">
                  <a:pos x="62" y="88"/>
                </a:cxn>
                <a:cxn ang="0">
                  <a:pos x="68" y="90"/>
                </a:cxn>
                <a:cxn ang="0">
                  <a:pos x="78" y="94"/>
                </a:cxn>
                <a:cxn ang="0">
                  <a:pos x="86" y="94"/>
                </a:cxn>
                <a:cxn ang="0">
                  <a:pos x="82" y="90"/>
                </a:cxn>
                <a:cxn ang="0">
                  <a:pos x="74" y="82"/>
                </a:cxn>
                <a:cxn ang="0">
                  <a:pos x="72" y="78"/>
                </a:cxn>
                <a:cxn ang="0">
                  <a:pos x="70" y="72"/>
                </a:cxn>
                <a:cxn ang="0">
                  <a:pos x="70" y="66"/>
                </a:cxn>
                <a:cxn ang="0">
                  <a:pos x="72" y="60"/>
                </a:cxn>
                <a:cxn ang="0">
                  <a:pos x="86" y="40"/>
                </a:cxn>
                <a:cxn ang="0">
                  <a:pos x="90" y="34"/>
                </a:cxn>
                <a:cxn ang="0">
                  <a:pos x="96" y="32"/>
                </a:cxn>
                <a:cxn ang="0">
                  <a:pos x="122" y="22"/>
                </a:cxn>
                <a:cxn ang="0">
                  <a:pos x="150" y="16"/>
                </a:cxn>
                <a:cxn ang="0">
                  <a:pos x="170" y="12"/>
                </a:cxn>
                <a:cxn ang="0">
                  <a:pos x="166" y="10"/>
                </a:cxn>
                <a:cxn ang="0">
                  <a:pos x="154" y="8"/>
                </a:cxn>
                <a:cxn ang="0">
                  <a:pos x="142" y="6"/>
                </a:cxn>
                <a:cxn ang="0">
                  <a:pos x="116" y="0"/>
                </a:cxn>
                <a:cxn ang="0">
                  <a:pos x="96" y="0"/>
                </a:cxn>
                <a:cxn ang="0">
                  <a:pos x="76" y="0"/>
                </a:cxn>
              </a:cxnLst>
              <a:rect l="0" t="0" r="r" b="b"/>
              <a:pathLst>
                <a:path w="170" h="94">
                  <a:moveTo>
                    <a:pt x="76" y="0"/>
                  </a:moveTo>
                  <a:lnTo>
                    <a:pt x="62" y="2"/>
                  </a:lnTo>
                  <a:lnTo>
                    <a:pt x="40" y="12"/>
                  </a:lnTo>
                  <a:lnTo>
                    <a:pt x="30" y="18"/>
                  </a:lnTo>
                  <a:lnTo>
                    <a:pt x="20" y="24"/>
                  </a:lnTo>
                  <a:lnTo>
                    <a:pt x="12" y="30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64"/>
                  </a:lnTo>
                  <a:lnTo>
                    <a:pt x="2" y="70"/>
                  </a:lnTo>
                  <a:lnTo>
                    <a:pt x="2" y="74"/>
                  </a:lnTo>
                  <a:lnTo>
                    <a:pt x="6" y="78"/>
                  </a:lnTo>
                  <a:lnTo>
                    <a:pt x="10" y="80"/>
                  </a:lnTo>
                  <a:lnTo>
                    <a:pt x="22" y="84"/>
                  </a:lnTo>
                  <a:lnTo>
                    <a:pt x="38" y="86"/>
                  </a:lnTo>
                  <a:lnTo>
                    <a:pt x="62" y="88"/>
                  </a:lnTo>
                  <a:lnTo>
                    <a:pt x="68" y="90"/>
                  </a:lnTo>
                  <a:lnTo>
                    <a:pt x="78" y="94"/>
                  </a:lnTo>
                  <a:lnTo>
                    <a:pt x="86" y="94"/>
                  </a:lnTo>
                  <a:lnTo>
                    <a:pt x="82" y="90"/>
                  </a:lnTo>
                  <a:lnTo>
                    <a:pt x="74" y="82"/>
                  </a:lnTo>
                  <a:lnTo>
                    <a:pt x="72" y="78"/>
                  </a:lnTo>
                  <a:lnTo>
                    <a:pt x="70" y="72"/>
                  </a:lnTo>
                  <a:lnTo>
                    <a:pt x="70" y="66"/>
                  </a:lnTo>
                  <a:lnTo>
                    <a:pt x="72" y="60"/>
                  </a:lnTo>
                  <a:lnTo>
                    <a:pt x="86" y="40"/>
                  </a:lnTo>
                  <a:lnTo>
                    <a:pt x="90" y="34"/>
                  </a:lnTo>
                  <a:lnTo>
                    <a:pt x="96" y="32"/>
                  </a:lnTo>
                  <a:lnTo>
                    <a:pt x="122" y="22"/>
                  </a:lnTo>
                  <a:lnTo>
                    <a:pt x="150" y="16"/>
                  </a:lnTo>
                  <a:lnTo>
                    <a:pt x="170" y="12"/>
                  </a:lnTo>
                  <a:lnTo>
                    <a:pt x="166" y="10"/>
                  </a:lnTo>
                  <a:lnTo>
                    <a:pt x="154" y="8"/>
                  </a:lnTo>
                  <a:lnTo>
                    <a:pt x="142" y="6"/>
                  </a:lnTo>
                  <a:lnTo>
                    <a:pt x="116" y="0"/>
                  </a:lnTo>
                  <a:lnTo>
                    <a:pt x="96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49" name="Freeform 765"/>
            <p:cNvSpPr>
              <a:spLocks/>
            </p:cNvSpPr>
            <p:nvPr/>
          </p:nvSpPr>
          <p:spPr bwMode="auto">
            <a:xfrm>
              <a:off x="3163" y="2462"/>
              <a:ext cx="81" cy="47"/>
            </a:xfrm>
            <a:custGeom>
              <a:avLst/>
              <a:gdLst/>
              <a:ahLst/>
              <a:cxnLst>
                <a:cxn ang="0">
                  <a:pos x="20" y="118"/>
                </a:cxn>
                <a:cxn ang="0">
                  <a:pos x="50" y="118"/>
                </a:cxn>
                <a:cxn ang="0">
                  <a:pos x="72" y="118"/>
                </a:cxn>
                <a:cxn ang="0">
                  <a:pos x="86" y="120"/>
                </a:cxn>
                <a:cxn ang="0">
                  <a:pos x="100" y="120"/>
                </a:cxn>
                <a:cxn ang="0">
                  <a:pos x="122" y="118"/>
                </a:cxn>
                <a:cxn ang="0">
                  <a:pos x="142" y="114"/>
                </a:cxn>
                <a:cxn ang="0">
                  <a:pos x="160" y="110"/>
                </a:cxn>
                <a:cxn ang="0">
                  <a:pos x="176" y="102"/>
                </a:cxn>
                <a:cxn ang="0">
                  <a:pos x="198" y="90"/>
                </a:cxn>
                <a:cxn ang="0">
                  <a:pos x="216" y="78"/>
                </a:cxn>
                <a:cxn ang="0">
                  <a:pos x="222" y="72"/>
                </a:cxn>
                <a:cxn ang="0">
                  <a:pos x="224" y="66"/>
                </a:cxn>
                <a:cxn ang="0">
                  <a:pos x="224" y="54"/>
                </a:cxn>
                <a:cxn ang="0">
                  <a:pos x="220" y="42"/>
                </a:cxn>
                <a:cxn ang="0">
                  <a:pos x="218" y="34"/>
                </a:cxn>
                <a:cxn ang="0">
                  <a:pos x="212" y="28"/>
                </a:cxn>
                <a:cxn ang="0">
                  <a:pos x="206" y="20"/>
                </a:cxn>
                <a:cxn ang="0">
                  <a:pos x="198" y="14"/>
                </a:cxn>
                <a:cxn ang="0">
                  <a:pos x="192" y="8"/>
                </a:cxn>
                <a:cxn ang="0">
                  <a:pos x="188" y="0"/>
                </a:cxn>
                <a:cxn ang="0">
                  <a:pos x="186" y="14"/>
                </a:cxn>
                <a:cxn ang="0">
                  <a:pos x="184" y="26"/>
                </a:cxn>
                <a:cxn ang="0">
                  <a:pos x="184" y="30"/>
                </a:cxn>
                <a:cxn ang="0">
                  <a:pos x="182" y="34"/>
                </a:cxn>
                <a:cxn ang="0">
                  <a:pos x="164" y="48"/>
                </a:cxn>
                <a:cxn ang="0">
                  <a:pos x="154" y="54"/>
                </a:cxn>
                <a:cxn ang="0">
                  <a:pos x="150" y="60"/>
                </a:cxn>
                <a:cxn ang="0">
                  <a:pos x="144" y="66"/>
                </a:cxn>
                <a:cxn ang="0">
                  <a:pos x="136" y="76"/>
                </a:cxn>
                <a:cxn ang="0">
                  <a:pos x="126" y="84"/>
                </a:cxn>
                <a:cxn ang="0">
                  <a:pos x="116" y="90"/>
                </a:cxn>
                <a:cxn ang="0">
                  <a:pos x="82" y="96"/>
                </a:cxn>
                <a:cxn ang="0">
                  <a:pos x="54" y="102"/>
                </a:cxn>
                <a:cxn ang="0">
                  <a:pos x="0" y="118"/>
                </a:cxn>
                <a:cxn ang="0">
                  <a:pos x="20" y="118"/>
                </a:cxn>
              </a:cxnLst>
              <a:rect l="0" t="0" r="r" b="b"/>
              <a:pathLst>
                <a:path w="224" h="120">
                  <a:moveTo>
                    <a:pt x="20" y="118"/>
                  </a:moveTo>
                  <a:lnTo>
                    <a:pt x="50" y="118"/>
                  </a:lnTo>
                  <a:lnTo>
                    <a:pt x="72" y="118"/>
                  </a:lnTo>
                  <a:lnTo>
                    <a:pt x="86" y="120"/>
                  </a:lnTo>
                  <a:lnTo>
                    <a:pt x="100" y="120"/>
                  </a:lnTo>
                  <a:lnTo>
                    <a:pt x="122" y="118"/>
                  </a:lnTo>
                  <a:lnTo>
                    <a:pt x="142" y="114"/>
                  </a:lnTo>
                  <a:lnTo>
                    <a:pt x="160" y="110"/>
                  </a:lnTo>
                  <a:lnTo>
                    <a:pt x="176" y="102"/>
                  </a:lnTo>
                  <a:lnTo>
                    <a:pt x="198" y="90"/>
                  </a:lnTo>
                  <a:lnTo>
                    <a:pt x="216" y="78"/>
                  </a:lnTo>
                  <a:lnTo>
                    <a:pt x="222" y="72"/>
                  </a:lnTo>
                  <a:lnTo>
                    <a:pt x="224" y="66"/>
                  </a:lnTo>
                  <a:lnTo>
                    <a:pt x="224" y="54"/>
                  </a:lnTo>
                  <a:lnTo>
                    <a:pt x="220" y="42"/>
                  </a:lnTo>
                  <a:lnTo>
                    <a:pt x="218" y="34"/>
                  </a:lnTo>
                  <a:lnTo>
                    <a:pt x="212" y="28"/>
                  </a:lnTo>
                  <a:lnTo>
                    <a:pt x="206" y="20"/>
                  </a:lnTo>
                  <a:lnTo>
                    <a:pt x="198" y="14"/>
                  </a:lnTo>
                  <a:lnTo>
                    <a:pt x="192" y="8"/>
                  </a:lnTo>
                  <a:lnTo>
                    <a:pt x="188" y="0"/>
                  </a:lnTo>
                  <a:lnTo>
                    <a:pt x="186" y="14"/>
                  </a:lnTo>
                  <a:lnTo>
                    <a:pt x="184" y="26"/>
                  </a:lnTo>
                  <a:lnTo>
                    <a:pt x="184" y="30"/>
                  </a:lnTo>
                  <a:lnTo>
                    <a:pt x="182" y="34"/>
                  </a:lnTo>
                  <a:lnTo>
                    <a:pt x="164" y="48"/>
                  </a:lnTo>
                  <a:lnTo>
                    <a:pt x="154" y="54"/>
                  </a:lnTo>
                  <a:lnTo>
                    <a:pt x="150" y="60"/>
                  </a:lnTo>
                  <a:lnTo>
                    <a:pt x="144" y="66"/>
                  </a:lnTo>
                  <a:lnTo>
                    <a:pt x="136" y="76"/>
                  </a:lnTo>
                  <a:lnTo>
                    <a:pt x="126" y="84"/>
                  </a:lnTo>
                  <a:lnTo>
                    <a:pt x="116" y="90"/>
                  </a:lnTo>
                  <a:lnTo>
                    <a:pt x="82" y="96"/>
                  </a:lnTo>
                  <a:lnTo>
                    <a:pt x="54" y="102"/>
                  </a:lnTo>
                  <a:lnTo>
                    <a:pt x="0" y="118"/>
                  </a:lnTo>
                  <a:lnTo>
                    <a:pt x="20" y="118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50" name="Freeform 766"/>
            <p:cNvSpPr>
              <a:spLocks/>
            </p:cNvSpPr>
            <p:nvPr/>
          </p:nvSpPr>
          <p:spPr bwMode="auto">
            <a:xfrm>
              <a:off x="2736" y="2687"/>
              <a:ext cx="40" cy="31"/>
            </a:xfrm>
            <a:custGeom>
              <a:avLst/>
              <a:gdLst/>
              <a:ahLst/>
              <a:cxnLst>
                <a:cxn ang="0">
                  <a:pos x="84" y="78"/>
                </a:cxn>
                <a:cxn ang="0">
                  <a:pos x="92" y="74"/>
                </a:cxn>
                <a:cxn ang="0">
                  <a:pos x="100" y="68"/>
                </a:cxn>
                <a:cxn ang="0">
                  <a:pos x="108" y="58"/>
                </a:cxn>
                <a:cxn ang="0">
                  <a:pos x="112" y="50"/>
                </a:cxn>
                <a:cxn ang="0">
                  <a:pos x="112" y="44"/>
                </a:cxn>
                <a:cxn ang="0">
                  <a:pos x="112" y="36"/>
                </a:cxn>
                <a:cxn ang="0">
                  <a:pos x="110" y="30"/>
                </a:cxn>
                <a:cxn ang="0">
                  <a:pos x="108" y="24"/>
                </a:cxn>
                <a:cxn ang="0">
                  <a:pos x="104" y="18"/>
                </a:cxn>
                <a:cxn ang="0">
                  <a:pos x="94" y="10"/>
                </a:cxn>
                <a:cxn ang="0">
                  <a:pos x="84" y="4"/>
                </a:cxn>
                <a:cxn ang="0">
                  <a:pos x="82" y="2"/>
                </a:cxn>
                <a:cxn ang="0">
                  <a:pos x="78" y="0"/>
                </a:cxn>
                <a:cxn ang="0">
                  <a:pos x="80" y="8"/>
                </a:cxn>
                <a:cxn ang="0">
                  <a:pos x="78" y="16"/>
                </a:cxn>
                <a:cxn ang="0">
                  <a:pos x="76" y="24"/>
                </a:cxn>
                <a:cxn ang="0">
                  <a:pos x="74" y="30"/>
                </a:cxn>
                <a:cxn ang="0">
                  <a:pos x="64" y="46"/>
                </a:cxn>
                <a:cxn ang="0">
                  <a:pos x="52" y="56"/>
                </a:cxn>
                <a:cxn ang="0">
                  <a:pos x="44" y="60"/>
                </a:cxn>
                <a:cxn ang="0">
                  <a:pos x="36" y="62"/>
                </a:cxn>
                <a:cxn ang="0">
                  <a:pos x="20" y="64"/>
                </a:cxn>
                <a:cxn ang="0">
                  <a:pos x="0" y="64"/>
                </a:cxn>
                <a:cxn ang="0">
                  <a:pos x="8" y="70"/>
                </a:cxn>
                <a:cxn ang="0">
                  <a:pos x="50" y="74"/>
                </a:cxn>
                <a:cxn ang="0">
                  <a:pos x="72" y="76"/>
                </a:cxn>
                <a:cxn ang="0">
                  <a:pos x="84" y="78"/>
                </a:cxn>
              </a:cxnLst>
              <a:rect l="0" t="0" r="r" b="b"/>
              <a:pathLst>
                <a:path w="112" h="78">
                  <a:moveTo>
                    <a:pt x="84" y="78"/>
                  </a:moveTo>
                  <a:lnTo>
                    <a:pt x="92" y="74"/>
                  </a:lnTo>
                  <a:lnTo>
                    <a:pt x="100" y="68"/>
                  </a:lnTo>
                  <a:lnTo>
                    <a:pt x="108" y="58"/>
                  </a:lnTo>
                  <a:lnTo>
                    <a:pt x="112" y="50"/>
                  </a:lnTo>
                  <a:lnTo>
                    <a:pt x="112" y="44"/>
                  </a:lnTo>
                  <a:lnTo>
                    <a:pt x="112" y="36"/>
                  </a:lnTo>
                  <a:lnTo>
                    <a:pt x="110" y="30"/>
                  </a:lnTo>
                  <a:lnTo>
                    <a:pt x="108" y="24"/>
                  </a:lnTo>
                  <a:lnTo>
                    <a:pt x="104" y="18"/>
                  </a:lnTo>
                  <a:lnTo>
                    <a:pt x="94" y="10"/>
                  </a:lnTo>
                  <a:lnTo>
                    <a:pt x="84" y="4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80" y="8"/>
                  </a:lnTo>
                  <a:lnTo>
                    <a:pt x="78" y="16"/>
                  </a:lnTo>
                  <a:lnTo>
                    <a:pt x="76" y="24"/>
                  </a:lnTo>
                  <a:lnTo>
                    <a:pt x="74" y="30"/>
                  </a:lnTo>
                  <a:lnTo>
                    <a:pt x="64" y="46"/>
                  </a:lnTo>
                  <a:lnTo>
                    <a:pt x="52" y="56"/>
                  </a:lnTo>
                  <a:lnTo>
                    <a:pt x="44" y="60"/>
                  </a:lnTo>
                  <a:lnTo>
                    <a:pt x="36" y="62"/>
                  </a:lnTo>
                  <a:lnTo>
                    <a:pt x="20" y="64"/>
                  </a:lnTo>
                  <a:lnTo>
                    <a:pt x="0" y="64"/>
                  </a:lnTo>
                  <a:lnTo>
                    <a:pt x="8" y="70"/>
                  </a:lnTo>
                  <a:lnTo>
                    <a:pt x="50" y="74"/>
                  </a:lnTo>
                  <a:lnTo>
                    <a:pt x="72" y="76"/>
                  </a:lnTo>
                  <a:lnTo>
                    <a:pt x="84" y="78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51" name="Freeform 767"/>
            <p:cNvSpPr>
              <a:spLocks/>
            </p:cNvSpPr>
            <p:nvPr/>
          </p:nvSpPr>
          <p:spPr bwMode="auto">
            <a:xfrm>
              <a:off x="2783" y="2664"/>
              <a:ext cx="42" cy="43"/>
            </a:xfrm>
            <a:custGeom>
              <a:avLst/>
              <a:gdLst/>
              <a:ahLst/>
              <a:cxnLst>
                <a:cxn ang="0">
                  <a:pos x="62" y="48"/>
                </a:cxn>
                <a:cxn ang="0">
                  <a:pos x="74" y="36"/>
                </a:cxn>
                <a:cxn ang="0">
                  <a:pos x="90" y="22"/>
                </a:cxn>
                <a:cxn ang="0">
                  <a:pos x="114" y="2"/>
                </a:cxn>
                <a:cxn ang="0">
                  <a:pos x="106" y="0"/>
                </a:cxn>
                <a:cxn ang="0">
                  <a:pos x="94" y="0"/>
                </a:cxn>
                <a:cxn ang="0">
                  <a:pos x="72" y="2"/>
                </a:cxn>
                <a:cxn ang="0">
                  <a:pos x="34" y="8"/>
                </a:cxn>
                <a:cxn ang="0">
                  <a:pos x="24" y="10"/>
                </a:cxn>
                <a:cxn ang="0">
                  <a:pos x="14" y="18"/>
                </a:cxn>
                <a:cxn ang="0">
                  <a:pos x="4" y="28"/>
                </a:cxn>
                <a:cxn ang="0">
                  <a:pos x="0" y="34"/>
                </a:cxn>
                <a:cxn ang="0">
                  <a:pos x="0" y="42"/>
                </a:cxn>
                <a:cxn ang="0">
                  <a:pos x="0" y="52"/>
                </a:cxn>
                <a:cxn ang="0">
                  <a:pos x="2" y="62"/>
                </a:cxn>
                <a:cxn ang="0">
                  <a:pos x="4" y="68"/>
                </a:cxn>
                <a:cxn ang="0">
                  <a:pos x="8" y="72"/>
                </a:cxn>
                <a:cxn ang="0">
                  <a:pos x="34" y="90"/>
                </a:cxn>
                <a:cxn ang="0">
                  <a:pos x="46" y="102"/>
                </a:cxn>
                <a:cxn ang="0">
                  <a:pos x="54" y="110"/>
                </a:cxn>
                <a:cxn ang="0">
                  <a:pos x="54" y="100"/>
                </a:cxn>
                <a:cxn ang="0">
                  <a:pos x="52" y="82"/>
                </a:cxn>
                <a:cxn ang="0">
                  <a:pos x="54" y="62"/>
                </a:cxn>
                <a:cxn ang="0">
                  <a:pos x="58" y="54"/>
                </a:cxn>
                <a:cxn ang="0">
                  <a:pos x="62" y="48"/>
                </a:cxn>
              </a:cxnLst>
              <a:rect l="0" t="0" r="r" b="b"/>
              <a:pathLst>
                <a:path w="114" h="110">
                  <a:moveTo>
                    <a:pt x="62" y="48"/>
                  </a:moveTo>
                  <a:lnTo>
                    <a:pt x="74" y="36"/>
                  </a:lnTo>
                  <a:lnTo>
                    <a:pt x="90" y="22"/>
                  </a:lnTo>
                  <a:lnTo>
                    <a:pt x="114" y="2"/>
                  </a:lnTo>
                  <a:lnTo>
                    <a:pt x="106" y="0"/>
                  </a:lnTo>
                  <a:lnTo>
                    <a:pt x="94" y="0"/>
                  </a:lnTo>
                  <a:lnTo>
                    <a:pt x="72" y="2"/>
                  </a:lnTo>
                  <a:lnTo>
                    <a:pt x="34" y="8"/>
                  </a:lnTo>
                  <a:lnTo>
                    <a:pt x="24" y="10"/>
                  </a:lnTo>
                  <a:lnTo>
                    <a:pt x="14" y="18"/>
                  </a:lnTo>
                  <a:lnTo>
                    <a:pt x="4" y="28"/>
                  </a:lnTo>
                  <a:lnTo>
                    <a:pt x="0" y="34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2" y="62"/>
                  </a:lnTo>
                  <a:lnTo>
                    <a:pt x="4" y="68"/>
                  </a:lnTo>
                  <a:lnTo>
                    <a:pt x="8" y="72"/>
                  </a:lnTo>
                  <a:lnTo>
                    <a:pt x="34" y="90"/>
                  </a:lnTo>
                  <a:lnTo>
                    <a:pt x="46" y="102"/>
                  </a:lnTo>
                  <a:lnTo>
                    <a:pt x="54" y="110"/>
                  </a:lnTo>
                  <a:lnTo>
                    <a:pt x="54" y="100"/>
                  </a:lnTo>
                  <a:lnTo>
                    <a:pt x="52" y="82"/>
                  </a:lnTo>
                  <a:lnTo>
                    <a:pt x="54" y="62"/>
                  </a:lnTo>
                  <a:lnTo>
                    <a:pt x="58" y="54"/>
                  </a:lnTo>
                  <a:lnTo>
                    <a:pt x="62" y="48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52" name="Freeform 768"/>
            <p:cNvSpPr>
              <a:spLocks/>
            </p:cNvSpPr>
            <p:nvPr/>
          </p:nvSpPr>
          <p:spPr bwMode="auto">
            <a:xfrm>
              <a:off x="2549" y="2762"/>
              <a:ext cx="69" cy="50"/>
            </a:xfrm>
            <a:custGeom>
              <a:avLst/>
              <a:gdLst/>
              <a:ahLst/>
              <a:cxnLst>
                <a:cxn ang="0">
                  <a:pos x="24" y="74"/>
                </a:cxn>
                <a:cxn ang="0">
                  <a:pos x="80" y="114"/>
                </a:cxn>
                <a:cxn ang="0">
                  <a:pos x="88" y="118"/>
                </a:cxn>
                <a:cxn ang="0">
                  <a:pos x="102" y="122"/>
                </a:cxn>
                <a:cxn ang="0">
                  <a:pos x="120" y="124"/>
                </a:cxn>
                <a:cxn ang="0">
                  <a:pos x="128" y="126"/>
                </a:cxn>
                <a:cxn ang="0">
                  <a:pos x="134" y="124"/>
                </a:cxn>
                <a:cxn ang="0">
                  <a:pos x="148" y="118"/>
                </a:cxn>
                <a:cxn ang="0">
                  <a:pos x="164" y="108"/>
                </a:cxn>
                <a:cxn ang="0">
                  <a:pos x="172" y="100"/>
                </a:cxn>
                <a:cxn ang="0">
                  <a:pos x="180" y="92"/>
                </a:cxn>
                <a:cxn ang="0">
                  <a:pos x="184" y="84"/>
                </a:cxn>
                <a:cxn ang="0">
                  <a:pos x="188" y="76"/>
                </a:cxn>
                <a:cxn ang="0">
                  <a:pos x="188" y="66"/>
                </a:cxn>
                <a:cxn ang="0">
                  <a:pos x="186" y="56"/>
                </a:cxn>
                <a:cxn ang="0">
                  <a:pos x="182" y="48"/>
                </a:cxn>
                <a:cxn ang="0">
                  <a:pos x="176" y="38"/>
                </a:cxn>
                <a:cxn ang="0">
                  <a:pos x="168" y="32"/>
                </a:cxn>
                <a:cxn ang="0">
                  <a:pos x="160" y="26"/>
                </a:cxn>
                <a:cxn ang="0">
                  <a:pos x="152" y="20"/>
                </a:cxn>
                <a:cxn ang="0">
                  <a:pos x="144" y="18"/>
                </a:cxn>
                <a:cxn ang="0">
                  <a:pos x="122" y="12"/>
                </a:cxn>
                <a:cxn ang="0">
                  <a:pos x="108" y="8"/>
                </a:cxn>
                <a:cxn ang="0">
                  <a:pos x="96" y="0"/>
                </a:cxn>
                <a:cxn ang="0">
                  <a:pos x="96" y="8"/>
                </a:cxn>
                <a:cxn ang="0">
                  <a:pos x="96" y="16"/>
                </a:cxn>
                <a:cxn ang="0">
                  <a:pos x="90" y="34"/>
                </a:cxn>
                <a:cxn ang="0">
                  <a:pos x="86" y="44"/>
                </a:cxn>
                <a:cxn ang="0">
                  <a:pos x="80" y="52"/>
                </a:cxn>
                <a:cxn ang="0">
                  <a:pos x="74" y="58"/>
                </a:cxn>
                <a:cxn ang="0">
                  <a:pos x="68" y="62"/>
                </a:cxn>
                <a:cxn ang="0">
                  <a:pos x="58" y="64"/>
                </a:cxn>
                <a:cxn ang="0">
                  <a:pos x="48" y="64"/>
                </a:cxn>
                <a:cxn ang="0">
                  <a:pos x="26" y="58"/>
                </a:cxn>
                <a:cxn ang="0">
                  <a:pos x="8" y="50"/>
                </a:cxn>
                <a:cxn ang="0">
                  <a:pos x="0" y="46"/>
                </a:cxn>
                <a:cxn ang="0">
                  <a:pos x="0" y="48"/>
                </a:cxn>
                <a:cxn ang="0">
                  <a:pos x="12" y="62"/>
                </a:cxn>
                <a:cxn ang="0">
                  <a:pos x="24" y="74"/>
                </a:cxn>
              </a:cxnLst>
              <a:rect l="0" t="0" r="r" b="b"/>
              <a:pathLst>
                <a:path w="188" h="126">
                  <a:moveTo>
                    <a:pt x="24" y="74"/>
                  </a:moveTo>
                  <a:lnTo>
                    <a:pt x="80" y="114"/>
                  </a:lnTo>
                  <a:lnTo>
                    <a:pt x="88" y="118"/>
                  </a:lnTo>
                  <a:lnTo>
                    <a:pt x="102" y="122"/>
                  </a:lnTo>
                  <a:lnTo>
                    <a:pt x="120" y="124"/>
                  </a:lnTo>
                  <a:lnTo>
                    <a:pt x="128" y="126"/>
                  </a:lnTo>
                  <a:lnTo>
                    <a:pt x="134" y="124"/>
                  </a:lnTo>
                  <a:lnTo>
                    <a:pt x="148" y="118"/>
                  </a:lnTo>
                  <a:lnTo>
                    <a:pt x="164" y="108"/>
                  </a:lnTo>
                  <a:lnTo>
                    <a:pt x="172" y="100"/>
                  </a:lnTo>
                  <a:lnTo>
                    <a:pt x="180" y="92"/>
                  </a:lnTo>
                  <a:lnTo>
                    <a:pt x="184" y="84"/>
                  </a:lnTo>
                  <a:lnTo>
                    <a:pt x="188" y="76"/>
                  </a:lnTo>
                  <a:lnTo>
                    <a:pt x="188" y="66"/>
                  </a:lnTo>
                  <a:lnTo>
                    <a:pt x="186" y="56"/>
                  </a:lnTo>
                  <a:lnTo>
                    <a:pt x="182" y="48"/>
                  </a:lnTo>
                  <a:lnTo>
                    <a:pt x="176" y="38"/>
                  </a:lnTo>
                  <a:lnTo>
                    <a:pt x="168" y="32"/>
                  </a:lnTo>
                  <a:lnTo>
                    <a:pt x="160" y="26"/>
                  </a:lnTo>
                  <a:lnTo>
                    <a:pt x="152" y="20"/>
                  </a:lnTo>
                  <a:lnTo>
                    <a:pt x="144" y="18"/>
                  </a:lnTo>
                  <a:lnTo>
                    <a:pt x="122" y="12"/>
                  </a:lnTo>
                  <a:lnTo>
                    <a:pt x="108" y="8"/>
                  </a:lnTo>
                  <a:lnTo>
                    <a:pt x="96" y="0"/>
                  </a:lnTo>
                  <a:lnTo>
                    <a:pt x="96" y="8"/>
                  </a:lnTo>
                  <a:lnTo>
                    <a:pt x="96" y="16"/>
                  </a:lnTo>
                  <a:lnTo>
                    <a:pt x="90" y="34"/>
                  </a:lnTo>
                  <a:lnTo>
                    <a:pt x="86" y="44"/>
                  </a:lnTo>
                  <a:lnTo>
                    <a:pt x="80" y="52"/>
                  </a:lnTo>
                  <a:lnTo>
                    <a:pt x="74" y="58"/>
                  </a:lnTo>
                  <a:lnTo>
                    <a:pt x="68" y="62"/>
                  </a:lnTo>
                  <a:lnTo>
                    <a:pt x="58" y="64"/>
                  </a:lnTo>
                  <a:lnTo>
                    <a:pt x="48" y="64"/>
                  </a:lnTo>
                  <a:lnTo>
                    <a:pt x="26" y="58"/>
                  </a:lnTo>
                  <a:lnTo>
                    <a:pt x="8" y="50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12" y="62"/>
                  </a:lnTo>
                  <a:lnTo>
                    <a:pt x="24" y="74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53" name="Freeform 769"/>
            <p:cNvSpPr>
              <a:spLocks/>
            </p:cNvSpPr>
            <p:nvPr/>
          </p:nvSpPr>
          <p:spPr bwMode="auto">
            <a:xfrm>
              <a:off x="2687" y="2775"/>
              <a:ext cx="91" cy="42"/>
            </a:xfrm>
            <a:custGeom>
              <a:avLst/>
              <a:gdLst/>
              <a:ahLst/>
              <a:cxnLst>
                <a:cxn ang="0">
                  <a:pos x="86" y="60"/>
                </a:cxn>
                <a:cxn ang="0">
                  <a:pos x="104" y="58"/>
                </a:cxn>
                <a:cxn ang="0">
                  <a:pos x="124" y="58"/>
                </a:cxn>
                <a:cxn ang="0">
                  <a:pos x="172" y="60"/>
                </a:cxn>
                <a:cxn ang="0">
                  <a:pos x="218" y="64"/>
                </a:cxn>
                <a:cxn ang="0">
                  <a:pos x="250" y="68"/>
                </a:cxn>
                <a:cxn ang="0">
                  <a:pos x="236" y="60"/>
                </a:cxn>
                <a:cxn ang="0">
                  <a:pos x="178" y="22"/>
                </a:cxn>
                <a:cxn ang="0">
                  <a:pos x="162" y="16"/>
                </a:cxn>
                <a:cxn ang="0">
                  <a:pos x="136" y="8"/>
                </a:cxn>
                <a:cxn ang="0">
                  <a:pos x="108" y="2"/>
                </a:cxn>
                <a:cxn ang="0">
                  <a:pos x="90" y="0"/>
                </a:cxn>
                <a:cxn ang="0">
                  <a:pos x="82" y="0"/>
                </a:cxn>
                <a:cxn ang="0">
                  <a:pos x="74" y="2"/>
                </a:cxn>
                <a:cxn ang="0">
                  <a:pos x="54" y="10"/>
                </a:cxn>
                <a:cxn ang="0">
                  <a:pos x="34" y="22"/>
                </a:cxn>
                <a:cxn ang="0">
                  <a:pos x="18" y="36"/>
                </a:cxn>
                <a:cxn ang="0">
                  <a:pos x="12" y="42"/>
                </a:cxn>
                <a:cxn ang="0">
                  <a:pos x="10" y="48"/>
                </a:cxn>
                <a:cxn ang="0">
                  <a:pos x="4" y="66"/>
                </a:cxn>
                <a:cxn ang="0">
                  <a:pos x="0" y="86"/>
                </a:cxn>
                <a:cxn ang="0">
                  <a:pos x="0" y="102"/>
                </a:cxn>
                <a:cxn ang="0">
                  <a:pos x="2" y="106"/>
                </a:cxn>
                <a:cxn ang="0">
                  <a:pos x="8" y="100"/>
                </a:cxn>
                <a:cxn ang="0">
                  <a:pos x="26" y="86"/>
                </a:cxn>
                <a:cxn ang="0">
                  <a:pos x="38" y="78"/>
                </a:cxn>
                <a:cxn ang="0">
                  <a:pos x="54" y="70"/>
                </a:cxn>
                <a:cxn ang="0">
                  <a:pos x="68" y="64"/>
                </a:cxn>
                <a:cxn ang="0">
                  <a:pos x="86" y="60"/>
                </a:cxn>
              </a:cxnLst>
              <a:rect l="0" t="0" r="r" b="b"/>
              <a:pathLst>
                <a:path w="250" h="106">
                  <a:moveTo>
                    <a:pt x="86" y="60"/>
                  </a:moveTo>
                  <a:lnTo>
                    <a:pt x="104" y="58"/>
                  </a:lnTo>
                  <a:lnTo>
                    <a:pt x="124" y="58"/>
                  </a:lnTo>
                  <a:lnTo>
                    <a:pt x="172" y="60"/>
                  </a:lnTo>
                  <a:lnTo>
                    <a:pt x="218" y="64"/>
                  </a:lnTo>
                  <a:lnTo>
                    <a:pt x="250" y="68"/>
                  </a:lnTo>
                  <a:lnTo>
                    <a:pt x="236" y="60"/>
                  </a:lnTo>
                  <a:lnTo>
                    <a:pt x="178" y="22"/>
                  </a:lnTo>
                  <a:lnTo>
                    <a:pt x="162" y="16"/>
                  </a:lnTo>
                  <a:lnTo>
                    <a:pt x="136" y="8"/>
                  </a:lnTo>
                  <a:lnTo>
                    <a:pt x="108" y="2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4" y="2"/>
                  </a:lnTo>
                  <a:lnTo>
                    <a:pt x="54" y="10"/>
                  </a:lnTo>
                  <a:lnTo>
                    <a:pt x="34" y="22"/>
                  </a:lnTo>
                  <a:lnTo>
                    <a:pt x="18" y="36"/>
                  </a:lnTo>
                  <a:lnTo>
                    <a:pt x="12" y="42"/>
                  </a:lnTo>
                  <a:lnTo>
                    <a:pt x="10" y="48"/>
                  </a:lnTo>
                  <a:lnTo>
                    <a:pt x="4" y="66"/>
                  </a:lnTo>
                  <a:lnTo>
                    <a:pt x="0" y="86"/>
                  </a:lnTo>
                  <a:lnTo>
                    <a:pt x="0" y="102"/>
                  </a:lnTo>
                  <a:lnTo>
                    <a:pt x="2" y="106"/>
                  </a:lnTo>
                  <a:lnTo>
                    <a:pt x="8" y="100"/>
                  </a:lnTo>
                  <a:lnTo>
                    <a:pt x="26" y="86"/>
                  </a:lnTo>
                  <a:lnTo>
                    <a:pt x="38" y="78"/>
                  </a:lnTo>
                  <a:lnTo>
                    <a:pt x="54" y="70"/>
                  </a:lnTo>
                  <a:lnTo>
                    <a:pt x="68" y="64"/>
                  </a:lnTo>
                  <a:lnTo>
                    <a:pt x="86" y="60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54" name="Freeform 770"/>
            <p:cNvSpPr>
              <a:spLocks/>
            </p:cNvSpPr>
            <p:nvPr/>
          </p:nvSpPr>
          <p:spPr bwMode="auto">
            <a:xfrm>
              <a:off x="2444" y="2728"/>
              <a:ext cx="79" cy="67"/>
            </a:xfrm>
            <a:custGeom>
              <a:avLst/>
              <a:gdLst/>
              <a:ahLst/>
              <a:cxnLst>
                <a:cxn ang="0">
                  <a:pos x="62" y="110"/>
                </a:cxn>
                <a:cxn ang="0">
                  <a:pos x="90" y="78"/>
                </a:cxn>
                <a:cxn ang="0">
                  <a:pos x="98" y="72"/>
                </a:cxn>
                <a:cxn ang="0">
                  <a:pos x="104" y="70"/>
                </a:cxn>
                <a:cxn ang="0">
                  <a:pos x="126" y="64"/>
                </a:cxn>
                <a:cxn ang="0">
                  <a:pos x="140" y="62"/>
                </a:cxn>
                <a:cxn ang="0">
                  <a:pos x="144" y="60"/>
                </a:cxn>
                <a:cxn ang="0">
                  <a:pos x="150" y="62"/>
                </a:cxn>
                <a:cxn ang="0">
                  <a:pos x="172" y="70"/>
                </a:cxn>
                <a:cxn ang="0">
                  <a:pos x="182" y="76"/>
                </a:cxn>
                <a:cxn ang="0">
                  <a:pos x="190" y="80"/>
                </a:cxn>
                <a:cxn ang="0">
                  <a:pos x="194" y="82"/>
                </a:cxn>
                <a:cxn ang="0">
                  <a:pos x="200" y="84"/>
                </a:cxn>
                <a:cxn ang="0">
                  <a:pos x="208" y="86"/>
                </a:cxn>
                <a:cxn ang="0">
                  <a:pos x="210" y="72"/>
                </a:cxn>
                <a:cxn ang="0">
                  <a:pos x="212" y="62"/>
                </a:cxn>
                <a:cxn ang="0">
                  <a:pos x="216" y="46"/>
                </a:cxn>
                <a:cxn ang="0">
                  <a:pos x="214" y="34"/>
                </a:cxn>
                <a:cxn ang="0">
                  <a:pos x="212" y="28"/>
                </a:cxn>
                <a:cxn ang="0">
                  <a:pos x="208" y="20"/>
                </a:cxn>
                <a:cxn ang="0">
                  <a:pos x="202" y="14"/>
                </a:cxn>
                <a:cxn ang="0">
                  <a:pos x="194" y="8"/>
                </a:cxn>
                <a:cxn ang="0">
                  <a:pos x="184" y="4"/>
                </a:cxn>
                <a:cxn ang="0">
                  <a:pos x="172" y="2"/>
                </a:cxn>
                <a:cxn ang="0">
                  <a:pos x="144" y="0"/>
                </a:cxn>
                <a:cxn ang="0">
                  <a:pos x="118" y="4"/>
                </a:cxn>
                <a:cxn ang="0">
                  <a:pos x="86" y="10"/>
                </a:cxn>
                <a:cxn ang="0">
                  <a:pos x="74" y="16"/>
                </a:cxn>
                <a:cxn ang="0">
                  <a:pos x="54" y="32"/>
                </a:cxn>
                <a:cxn ang="0">
                  <a:pos x="32" y="50"/>
                </a:cxn>
                <a:cxn ang="0">
                  <a:pos x="22" y="58"/>
                </a:cxn>
                <a:cxn ang="0">
                  <a:pos x="18" y="66"/>
                </a:cxn>
                <a:cxn ang="0">
                  <a:pos x="10" y="80"/>
                </a:cxn>
                <a:cxn ang="0">
                  <a:pos x="2" y="98"/>
                </a:cxn>
                <a:cxn ang="0">
                  <a:pos x="0" y="108"/>
                </a:cxn>
                <a:cxn ang="0">
                  <a:pos x="0" y="116"/>
                </a:cxn>
                <a:cxn ang="0">
                  <a:pos x="2" y="126"/>
                </a:cxn>
                <a:cxn ang="0">
                  <a:pos x="10" y="134"/>
                </a:cxn>
                <a:cxn ang="0">
                  <a:pos x="52" y="166"/>
                </a:cxn>
                <a:cxn ang="0">
                  <a:pos x="58" y="170"/>
                </a:cxn>
                <a:cxn ang="0">
                  <a:pos x="54" y="164"/>
                </a:cxn>
                <a:cxn ang="0">
                  <a:pos x="50" y="160"/>
                </a:cxn>
                <a:cxn ang="0">
                  <a:pos x="48" y="152"/>
                </a:cxn>
                <a:cxn ang="0">
                  <a:pos x="46" y="144"/>
                </a:cxn>
                <a:cxn ang="0">
                  <a:pos x="48" y="134"/>
                </a:cxn>
                <a:cxn ang="0">
                  <a:pos x="52" y="122"/>
                </a:cxn>
                <a:cxn ang="0">
                  <a:pos x="62" y="110"/>
                </a:cxn>
              </a:cxnLst>
              <a:rect l="0" t="0" r="r" b="b"/>
              <a:pathLst>
                <a:path w="216" h="170">
                  <a:moveTo>
                    <a:pt x="62" y="110"/>
                  </a:moveTo>
                  <a:lnTo>
                    <a:pt x="90" y="78"/>
                  </a:lnTo>
                  <a:lnTo>
                    <a:pt x="98" y="72"/>
                  </a:lnTo>
                  <a:lnTo>
                    <a:pt x="104" y="70"/>
                  </a:lnTo>
                  <a:lnTo>
                    <a:pt x="126" y="64"/>
                  </a:lnTo>
                  <a:lnTo>
                    <a:pt x="140" y="62"/>
                  </a:lnTo>
                  <a:lnTo>
                    <a:pt x="144" y="60"/>
                  </a:lnTo>
                  <a:lnTo>
                    <a:pt x="150" y="62"/>
                  </a:lnTo>
                  <a:lnTo>
                    <a:pt x="172" y="70"/>
                  </a:lnTo>
                  <a:lnTo>
                    <a:pt x="182" y="76"/>
                  </a:lnTo>
                  <a:lnTo>
                    <a:pt x="190" y="80"/>
                  </a:lnTo>
                  <a:lnTo>
                    <a:pt x="194" y="82"/>
                  </a:lnTo>
                  <a:lnTo>
                    <a:pt x="200" y="84"/>
                  </a:lnTo>
                  <a:lnTo>
                    <a:pt x="208" y="86"/>
                  </a:lnTo>
                  <a:lnTo>
                    <a:pt x="210" y="72"/>
                  </a:lnTo>
                  <a:lnTo>
                    <a:pt x="212" y="62"/>
                  </a:lnTo>
                  <a:lnTo>
                    <a:pt x="216" y="46"/>
                  </a:lnTo>
                  <a:lnTo>
                    <a:pt x="214" y="34"/>
                  </a:lnTo>
                  <a:lnTo>
                    <a:pt x="212" y="28"/>
                  </a:lnTo>
                  <a:lnTo>
                    <a:pt x="208" y="20"/>
                  </a:lnTo>
                  <a:lnTo>
                    <a:pt x="202" y="14"/>
                  </a:lnTo>
                  <a:lnTo>
                    <a:pt x="194" y="8"/>
                  </a:lnTo>
                  <a:lnTo>
                    <a:pt x="184" y="4"/>
                  </a:lnTo>
                  <a:lnTo>
                    <a:pt x="172" y="2"/>
                  </a:lnTo>
                  <a:lnTo>
                    <a:pt x="144" y="0"/>
                  </a:lnTo>
                  <a:lnTo>
                    <a:pt x="118" y="4"/>
                  </a:lnTo>
                  <a:lnTo>
                    <a:pt x="86" y="10"/>
                  </a:lnTo>
                  <a:lnTo>
                    <a:pt x="74" y="16"/>
                  </a:lnTo>
                  <a:lnTo>
                    <a:pt x="54" y="32"/>
                  </a:lnTo>
                  <a:lnTo>
                    <a:pt x="32" y="50"/>
                  </a:lnTo>
                  <a:lnTo>
                    <a:pt x="22" y="58"/>
                  </a:lnTo>
                  <a:lnTo>
                    <a:pt x="18" y="66"/>
                  </a:lnTo>
                  <a:lnTo>
                    <a:pt x="10" y="80"/>
                  </a:lnTo>
                  <a:lnTo>
                    <a:pt x="2" y="98"/>
                  </a:lnTo>
                  <a:lnTo>
                    <a:pt x="0" y="108"/>
                  </a:lnTo>
                  <a:lnTo>
                    <a:pt x="0" y="116"/>
                  </a:lnTo>
                  <a:lnTo>
                    <a:pt x="2" y="126"/>
                  </a:lnTo>
                  <a:lnTo>
                    <a:pt x="10" y="134"/>
                  </a:lnTo>
                  <a:lnTo>
                    <a:pt x="52" y="166"/>
                  </a:lnTo>
                  <a:lnTo>
                    <a:pt x="58" y="170"/>
                  </a:lnTo>
                  <a:lnTo>
                    <a:pt x="54" y="164"/>
                  </a:lnTo>
                  <a:lnTo>
                    <a:pt x="50" y="160"/>
                  </a:lnTo>
                  <a:lnTo>
                    <a:pt x="48" y="152"/>
                  </a:lnTo>
                  <a:lnTo>
                    <a:pt x="46" y="144"/>
                  </a:lnTo>
                  <a:lnTo>
                    <a:pt x="48" y="134"/>
                  </a:lnTo>
                  <a:lnTo>
                    <a:pt x="52" y="122"/>
                  </a:lnTo>
                  <a:lnTo>
                    <a:pt x="62" y="110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55" name="Freeform 771"/>
            <p:cNvSpPr>
              <a:spLocks/>
            </p:cNvSpPr>
            <p:nvPr/>
          </p:nvSpPr>
          <p:spPr bwMode="auto">
            <a:xfrm>
              <a:off x="2372" y="2803"/>
              <a:ext cx="78" cy="75"/>
            </a:xfrm>
            <a:custGeom>
              <a:avLst/>
              <a:gdLst/>
              <a:ahLst/>
              <a:cxnLst>
                <a:cxn ang="0">
                  <a:pos x="196" y="142"/>
                </a:cxn>
                <a:cxn ang="0">
                  <a:pos x="204" y="122"/>
                </a:cxn>
                <a:cxn ang="0">
                  <a:pos x="208" y="110"/>
                </a:cxn>
                <a:cxn ang="0">
                  <a:pos x="212" y="96"/>
                </a:cxn>
                <a:cxn ang="0">
                  <a:pos x="212" y="80"/>
                </a:cxn>
                <a:cxn ang="0">
                  <a:pos x="212" y="66"/>
                </a:cxn>
                <a:cxn ang="0">
                  <a:pos x="210" y="56"/>
                </a:cxn>
                <a:cxn ang="0">
                  <a:pos x="204" y="46"/>
                </a:cxn>
                <a:cxn ang="0">
                  <a:pos x="184" y="28"/>
                </a:cxn>
                <a:cxn ang="0">
                  <a:pos x="156" y="2"/>
                </a:cxn>
                <a:cxn ang="0">
                  <a:pos x="154" y="0"/>
                </a:cxn>
                <a:cxn ang="0">
                  <a:pos x="166" y="28"/>
                </a:cxn>
                <a:cxn ang="0">
                  <a:pos x="168" y="32"/>
                </a:cxn>
                <a:cxn ang="0">
                  <a:pos x="170" y="42"/>
                </a:cxn>
                <a:cxn ang="0">
                  <a:pos x="170" y="60"/>
                </a:cxn>
                <a:cxn ang="0">
                  <a:pos x="170" y="68"/>
                </a:cxn>
                <a:cxn ang="0">
                  <a:pos x="166" y="80"/>
                </a:cxn>
                <a:cxn ang="0">
                  <a:pos x="154" y="116"/>
                </a:cxn>
                <a:cxn ang="0">
                  <a:pos x="150" y="128"/>
                </a:cxn>
                <a:cxn ang="0">
                  <a:pos x="144" y="138"/>
                </a:cxn>
                <a:cxn ang="0">
                  <a:pos x="134" y="146"/>
                </a:cxn>
                <a:cxn ang="0">
                  <a:pos x="126" y="152"/>
                </a:cxn>
                <a:cxn ang="0">
                  <a:pos x="116" y="158"/>
                </a:cxn>
                <a:cxn ang="0">
                  <a:pos x="106" y="160"/>
                </a:cxn>
                <a:cxn ang="0">
                  <a:pos x="90" y="164"/>
                </a:cxn>
                <a:cxn ang="0">
                  <a:pos x="38" y="170"/>
                </a:cxn>
                <a:cxn ang="0">
                  <a:pos x="2" y="172"/>
                </a:cxn>
                <a:cxn ang="0">
                  <a:pos x="0" y="176"/>
                </a:cxn>
                <a:cxn ang="0">
                  <a:pos x="50" y="182"/>
                </a:cxn>
                <a:cxn ang="0">
                  <a:pos x="94" y="188"/>
                </a:cxn>
                <a:cxn ang="0">
                  <a:pos x="106" y="188"/>
                </a:cxn>
                <a:cxn ang="0">
                  <a:pos x="120" y="184"/>
                </a:cxn>
                <a:cxn ang="0">
                  <a:pos x="136" y="178"/>
                </a:cxn>
                <a:cxn ang="0">
                  <a:pos x="152" y="172"/>
                </a:cxn>
                <a:cxn ang="0">
                  <a:pos x="180" y="156"/>
                </a:cxn>
                <a:cxn ang="0">
                  <a:pos x="190" y="148"/>
                </a:cxn>
                <a:cxn ang="0">
                  <a:pos x="196" y="142"/>
                </a:cxn>
              </a:cxnLst>
              <a:rect l="0" t="0" r="r" b="b"/>
              <a:pathLst>
                <a:path w="212" h="188">
                  <a:moveTo>
                    <a:pt x="196" y="142"/>
                  </a:moveTo>
                  <a:lnTo>
                    <a:pt x="204" y="122"/>
                  </a:lnTo>
                  <a:lnTo>
                    <a:pt x="208" y="110"/>
                  </a:lnTo>
                  <a:lnTo>
                    <a:pt x="212" y="96"/>
                  </a:lnTo>
                  <a:lnTo>
                    <a:pt x="212" y="80"/>
                  </a:lnTo>
                  <a:lnTo>
                    <a:pt x="212" y="66"/>
                  </a:lnTo>
                  <a:lnTo>
                    <a:pt x="210" y="56"/>
                  </a:lnTo>
                  <a:lnTo>
                    <a:pt x="204" y="46"/>
                  </a:lnTo>
                  <a:lnTo>
                    <a:pt x="184" y="28"/>
                  </a:lnTo>
                  <a:lnTo>
                    <a:pt x="156" y="2"/>
                  </a:lnTo>
                  <a:lnTo>
                    <a:pt x="154" y="0"/>
                  </a:lnTo>
                  <a:lnTo>
                    <a:pt x="166" y="28"/>
                  </a:lnTo>
                  <a:lnTo>
                    <a:pt x="168" y="32"/>
                  </a:lnTo>
                  <a:lnTo>
                    <a:pt x="170" y="42"/>
                  </a:lnTo>
                  <a:lnTo>
                    <a:pt x="170" y="60"/>
                  </a:lnTo>
                  <a:lnTo>
                    <a:pt x="170" y="68"/>
                  </a:lnTo>
                  <a:lnTo>
                    <a:pt x="166" y="80"/>
                  </a:lnTo>
                  <a:lnTo>
                    <a:pt x="154" y="116"/>
                  </a:lnTo>
                  <a:lnTo>
                    <a:pt x="150" y="128"/>
                  </a:lnTo>
                  <a:lnTo>
                    <a:pt x="144" y="138"/>
                  </a:lnTo>
                  <a:lnTo>
                    <a:pt x="134" y="146"/>
                  </a:lnTo>
                  <a:lnTo>
                    <a:pt x="126" y="152"/>
                  </a:lnTo>
                  <a:lnTo>
                    <a:pt x="116" y="158"/>
                  </a:lnTo>
                  <a:lnTo>
                    <a:pt x="106" y="160"/>
                  </a:lnTo>
                  <a:lnTo>
                    <a:pt x="90" y="164"/>
                  </a:lnTo>
                  <a:lnTo>
                    <a:pt x="38" y="170"/>
                  </a:lnTo>
                  <a:lnTo>
                    <a:pt x="2" y="172"/>
                  </a:lnTo>
                  <a:lnTo>
                    <a:pt x="0" y="176"/>
                  </a:lnTo>
                  <a:lnTo>
                    <a:pt x="50" y="182"/>
                  </a:lnTo>
                  <a:lnTo>
                    <a:pt x="94" y="188"/>
                  </a:lnTo>
                  <a:lnTo>
                    <a:pt x="106" y="188"/>
                  </a:lnTo>
                  <a:lnTo>
                    <a:pt x="120" y="184"/>
                  </a:lnTo>
                  <a:lnTo>
                    <a:pt x="136" y="178"/>
                  </a:lnTo>
                  <a:lnTo>
                    <a:pt x="152" y="172"/>
                  </a:lnTo>
                  <a:lnTo>
                    <a:pt x="180" y="156"/>
                  </a:lnTo>
                  <a:lnTo>
                    <a:pt x="190" y="148"/>
                  </a:lnTo>
                  <a:lnTo>
                    <a:pt x="196" y="142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56" name="Freeform 772"/>
            <p:cNvSpPr>
              <a:spLocks/>
            </p:cNvSpPr>
            <p:nvPr/>
          </p:nvSpPr>
          <p:spPr bwMode="auto">
            <a:xfrm>
              <a:off x="2881" y="2739"/>
              <a:ext cx="102" cy="61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24" y="144"/>
                </a:cxn>
                <a:cxn ang="0">
                  <a:pos x="44" y="136"/>
                </a:cxn>
                <a:cxn ang="0">
                  <a:pos x="52" y="130"/>
                </a:cxn>
                <a:cxn ang="0">
                  <a:pos x="58" y="126"/>
                </a:cxn>
                <a:cxn ang="0">
                  <a:pos x="84" y="94"/>
                </a:cxn>
                <a:cxn ang="0">
                  <a:pos x="110" y="68"/>
                </a:cxn>
                <a:cxn ang="0">
                  <a:pos x="118" y="62"/>
                </a:cxn>
                <a:cxn ang="0">
                  <a:pos x="128" y="54"/>
                </a:cxn>
                <a:cxn ang="0">
                  <a:pos x="142" y="46"/>
                </a:cxn>
                <a:cxn ang="0">
                  <a:pos x="148" y="44"/>
                </a:cxn>
                <a:cxn ang="0">
                  <a:pos x="154" y="44"/>
                </a:cxn>
                <a:cxn ang="0">
                  <a:pos x="198" y="36"/>
                </a:cxn>
                <a:cxn ang="0">
                  <a:pos x="270" y="30"/>
                </a:cxn>
                <a:cxn ang="0">
                  <a:pos x="280" y="0"/>
                </a:cxn>
                <a:cxn ang="0">
                  <a:pos x="198" y="16"/>
                </a:cxn>
                <a:cxn ang="0">
                  <a:pos x="146" y="26"/>
                </a:cxn>
                <a:cxn ang="0">
                  <a:pos x="124" y="30"/>
                </a:cxn>
                <a:cxn ang="0">
                  <a:pos x="104" y="34"/>
                </a:cxn>
                <a:cxn ang="0">
                  <a:pos x="86" y="38"/>
                </a:cxn>
                <a:cxn ang="0">
                  <a:pos x="80" y="42"/>
                </a:cxn>
                <a:cxn ang="0">
                  <a:pos x="72" y="48"/>
                </a:cxn>
                <a:cxn ang="0">
                  <a:pos x="60" y="64"/>
                </a:cxn>
                <a:cxn ang="0">
                  <a:pos x="50" y="82"/>
                </a:cxn>
                <a:cxn ang="0">
                  <a:pos x="44" y="96"/>
                </a:cxn>
                <a:cxn ang="0">
                  <a:pos x="40" y="102"/>
                </a:cxn>
                <a:cxn ang="0">
                  <a:pos x="34" y="106"/>
                </a:cxn>
                <a:cxn ang="0">
                  <a:pos x="20" y="112"/>
                </a:cxn>
                <a:cxn ang="0">
                  <a:pos x="6" y="116"/>
                </a:cxn>
                <a:cxn ang="0">
                  <a:pos x="0" y="116"/>
                </a:cxn>
                <a:cxn ang="0">
                  <a:pos x="0" y="154"/>
                </a:cxn>
              </a:cxnLst>
              <a:rect l="0" t="0" r="r" b="b"/>
              <a:pathLst>
                <a:path w="280" h="154">
                  <a:moveTo>
                    <a:pt x="0" y="154"/>
                  </a:moveTo>
                  <a:lnTo>
                    <a:pt x="24" y="144"/>
                  </a:lnTo>
                  <a:lnTo>
                    <a:pt x="44" y="136"/>
                  </a:lnTo>
                  <a:lnTo>
                    <a:pt x="52" y="130"/>
                  </a:lnTo>
                  <a:lnTo>
                    <a:pt x="58" y="126"/>
                  </a:lnTo>
                  <a:lnTo>
                    <a:pt x="84" y="94"/>
                  </a:lnTo>
                  <a:lnTo>
                    <a:pt x="110" y="68"/>
                  </a:lnTo>
                  <a:lnTo>
                    <a:pt x="118" y="62"/>
                  </a:lnTo>
                  <a:lnTo>
                    <a:pt x="128" y="54"/>
                  </a:lnTo>
                  <a:lnTo>
                    <a:pt x="142" y="46"/>
                  </a:lnTo>
                  <a:lnTo>
                    <a:pt x="148" y="44"/>
                  </a:lnTo>
                  <a:lnTo>
                    <a:pt x="154" y="44"/>
                  </a:lnTo>
                  <a:lnTo>
                    <a:pt x="198" y="36"/>
                  </a:lnTo>
                  <a:lnTo>
                    <a:pt x="270" y="30"/>
                  </a:lnTo>
                  <a:lnTo>
                    <a:pt x="280" y="0"/>
                  </a:lnTo>
                  <a:lnTo>
                    <a:pt x="198" y="16"/>
                  </a:lnTo>
                  <a:lnTo>
                    <a:pt x="146" y="26"/>
                  </a:lnTo>
                  <a:lnTo>
                    <a:pt x="124" y="30"/>
                  </a:lnTo>
                  <a:lnTo>
                    <a:pt x="104" y="34"/>
                  </a:lnTo>
                  <a:lnTo>
                    <a:pt x="86" y="38"/>
                  </a:lnTo>
                  <a:lnTo>
                    <a:pt x="80" y="42"/>
                  </a:lnTo>
                  <a:lnTo>
                    <a:pt x="72" y="48"/>
                  </a:lnTo>
                  <a:lnTo>
                    <a:pt x="60" y="64"/>
                  </a:lnTo>
                  <a:lnTo>
                    <a:pt x="50" y="82"/>
                  </a:lnTo>
                  <a:lnTo>
                    <a:pt x="44" y="96"/>
                  </a:lnTo>
                  <a:lnTo>
                    <a:pt x="40" y="102"/>
                  </a:lnTo>
                  <a:lnTo>
                    <a:pt x="34" y="106"/>
                  </a:lnTo>
                  <a:lnTo>
                    <a:pt x="20" y="112"/>
                  </a:lnTo>
                  <a:lnTo>
                    <a:pt x="6" y="116"/>
                  </a:lnTo>
                  <a:lnTo>
                    <a:pt x="0" y="116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FFFF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57" name="Freeform 773"/>
            <p:cNvSpPr>
              <a:spLocks/>
            </p:cNvSpPr>
            <p:nvPr/>
          </p:nvSpPr>
          <p:spPr bwMode="auto">
            <a:xfrm>
              <a:off x="2432" y="2894"/>
              <a:ext cx="152" cy="64"/>
            </a:xfrm>
            <a:custGeom>
              <a:avLst/>
              <a:gdLst/>
              <a:ahLst/>
              <a:cxnLst>
                <a:cxn ang="0">
                  <a:pos x="118" y="140"/>
                </a:cxn>
                <a:cxn ang="0">
                  <a:pos x="122" y="132"/>
                </a:cxn>
                <a:cxn ang="0">
                  <a:pos x="132" y="112"/>
                </a:cxn>
                <a:cxn ang="0">
                  <a:pos x="142" y="100"/>
                </a:cxn>
                <a:cxn ang="0">
                  <a:pos x="152" y="88"/>
                </a:cxn>
                <a:cxn ang="0">
                  <a:pos x="162" y="80"/>
                </a:cxn>
                <a:cxn ang="0">
                  <a:pos x="176" y="72"/>
                </a:cxn>
                <a:cxn ang="0">
                  <a:pos x="236" y="56"/>
                </a:cxn>
                <a:cxn ang="0">
                  <a:pos x="262" y="50"/>
                </a:cxn>
                <a:cxn ang="0">
                  <a:pos x="278" y="48"/>
                </a:cxn>
                <a:cxn ang="0">
                  <a:pos x="290" y="48"/>
                </a:cxn>
                <a:cxn ang="0">
                  <a:pos x="304" y="52"/>
                </a:cxn>
                <a:cxn ang="0">
                  <a:pos x="310" y="56"/>
                </a:cxn>
                <a:cxn ang="0">
                  <a:pos x="316" y="62"/>
                </a:cxn>
                <a:cxn ang="0">
                  <a:pos x="320" y="70"/>
                </a:cxn>
                <a:cxn ang="0">
                  <a:pos x="324" y="80"/>
                </a:cxn>
                <a:cxn ang="0">
                  <a:pos x="338" y="94"/>
                </a:cxn>
                <a:cxn ang="0">
                  <a:pos x="348" y="104"/>
                </a:cxn>
                <a:cxn ang="0">
                  <a:pos x="350" y="106"/>
                </a:cxn>
                <a:cxn ang="0">
                  <a:pos x="352" y="106"/>
                </a:cxn>
                <a:cxn ang="0">
                  <a:pos x="384" y="86"/>
                </a:cxn>
                <a:cxn ang="0">
                  <a:pos x="406" y="72"/>
                </a:cxn>
                <a:cxn ang="0">
                  <a:pos x="414" y="66"/>
                </a:cxn>
                <a:cxn ang="0">
                  <a:pos x="416" y="62"/>
                </a:cxn>
                <a:cxn ang="0">
                  <a:pos x="414" y="52"/>
                </a:cxn>
                <a:cxn ang="0">
                  <a:pos x="406" y="38"/>
                </a:cxn>
                <a:cxn ang="0">
                  <a:pos x="394" y="20"/>
                </a:cxn>
                <a:cxn ang="0">
                  <a:pos x="368" y="28"/>
                </a:cxn>
                <a:cxn ang="0">
                  <a:pos x="348" y="18"/>
                </a:cxn>
                <a:cxn ang="0">
                  <a:pos x="308" y="0"/>
                </a:cxn>
                <a:cxn ang="0">
                  <a:pos x="296" y="0"/>
                </a:cxn>
                <a:cxn ang="0">
                  <a:pos x="276" y="0"/>
                </a:cxn>
                <a:cxn ang="0">
                  <a:pos x="234" y="0"/>
                </a:cxn>
                <a:cxn ang="0">
                  <a:pos x="224" y="2"/>
                </a:cxn>
                <a:cxn ang="0">
                  <a:pos x="212" y="4"/>
                </a:cxn>
                <a:cxn ang="0">
                  <a:pos x="190" y="10"/>
                </a:cxn>
                <a:cxn ang="0">
                  <a:pos x="168" y="20"/>
                </a:cxn>
                <a:cxn ang="0">
                  <a:pos x="88" y="64"/>
                </a:cxn>
                <a:cxn ang="0">
                  <a:pos x="62" y="80"/>
                </a:cxn>
                <a:cxn ang="0">
                  <a:pos x="44" y="96"/>
                </a:cxn>
                <a:cxn ang="0">
                  <a:pos x="28" y="112"/>
                </a:cxn>
                <a:cxn ang="0">
                  <a:pos x="16" y="126"/>
                </a:cxn>
                <a:cxn ang="0">
                  <a:pos x="8" y="140"/>
                </a:cxn>
                <a:cxn ang="0">
                  <a:pos x="4" y="150"/>
                </a:cxn>
                <a:cxn ang="0">
                  <a:pos x="0" y="160"/>
                </a:cxn>
                <a:cxn ang="0">
                  <a:pos x="118" y="140"/>
                </a:cxn>
              </a:cxnLst>
              <a:rect l="0" t="0" r="r" b="b"/>
              <a:pathLst>
                <a:path w="416" h="160">
                  <a:moveTo>
                    <a:pt x="118" y="140"/>
                  </a:moveTo>
                  <a:lnTo>
                    <a:pt x="122" y="132"/>
                  </a:lnTo>
                  <a:lnTo>
                    <a:pt x="132" y="112"/>
                  </a:lnTo>
                  <a:lnTo>
                    <a:pt x="142" y="100"/>
                  </a:lnTo>
                  <a:lnTo>
                    <a:pt x="152" y="88"/>
                  </a:lnTo>
                  <a:lnTo>
                    <a:pt x="162" y="80"/>
                  </a:lnTo>
                  <a:lnTo>
                    <a:pt x="176" y="72"/>
                  </a:lnTo>
                  <a:lnTo>
                    <a:pt x="236" y="56"/>
                  </a:lnTo>
                  <a:lnTo>
                    <a:pt x="262" y="50"/>
                  </a:lnTo>
                  <a:lnTo>
                    <a:pt x="278" y="48"/>
                  </a:lnTo>
                  <a:lnTo>
                    <a:pt x="290" y="48"/>
                  </a:lnTo>
                  <a:lnTo>
                    <a:pt x="304" y="52"/>
                  </a:lnTo>
                  <a:lnTo>
                    <a:pt x="310" y="56"/>
                  </a:lnTo>
                  <a:lnTo>
                    <a:pt x="316" y="62"/>
                  </a:lnTo>
                  <a:lnTo>
                    <a:pt x="320" y="70"/>
                  </a:lnTo>
                  <a:lnTo>
                    <a:pt x="324" y="80"/>
                  </a:lnTo>
                  <a:lnTo>
                    <a:pt x="338" y="94"/>
                  </a:lnTo>
                  <a:lnTo>
                    <a:pt x="348" y="104"/>
                  </a:lnTo>
                  <a:lnTo>
                    <a:pt x="350" y="106"/>
                  </a:lnTo>
                  <a:lnTo>
                    <a:pt x="352" y="106"/>
                  </a:lnTo>
                  <a:lnTo>
                    <a:pt x="384" y="86"/>
                  </a:lnTo>
                  <a:lnTo>
                    <a:pt x="406" y="72"/>
                  </a:lnTo>
                  <a:lnTo>
                    <a:pt x="414" y="66"/>
                  </a:lnTo>
                  <a:lnTo>
                    <a:pt x="416" y="62"/>
                  </a:lnTo>
                  <a:lnTo>
                    <a:pt x="414" y="52"/>
                  </a:lnTo>
                  <a:lnTo>
                    <a:pt x="406" y="38"/>
                  </a:lnTo>
                  <a:lnTo>
                    <a:pt x="394" y="20"/>
                  </a:lnTo>
                  <a:lnTo>
                    <a:pt x="368" y="28"/>
                  </a:lnTo>
                  <a:lnTo>
                    <a:pt x="348" y="18"/>
                  </a:lnTo>
                  <a:lnTo>
                    <a:pt x="308" y="0"/>
                  </a:lnTo>
                  <a:lnTo>
                    <a:pt x="296" y="0"/>
                  </a:lnTo>
                  <a:lnTo>
                    <a:pt x="276" y="0"/>
                  </a:lnTo>
                  <a:lnTo>
                    <a:pt x="234" y="0"/>
                  </a:lnTo>
                  <a:lnTo>
                    <a:pt x="224" y="2"/>
                  </a:lnTo>
                  <a:lnTo>
                    <a:pt x="212" y="4"/>
                  </a:lnTo>
                  <a:lnTo>
                    <a:pt x="190" y="10"/>
                  </a:lnTo>
                  <a:lnTo>
                    <a:pt x="168" y="20"/>
                  </a:lnTo>
                  <a:lnTo>
                    <a:pt x="88" y="64"/>
                  </a:lnTo>
                  <a:lnTo>
                    <a:pt x="62" y="80"/>
                  </a:lnTo>
                  <a:lnTo>
                    <a:pt x="44" y="96"/>
                  </a:lnTo>
                  <a:lnTo>
                    <a:pt x="28" y="112"/>
                  </a:lnTo>
                  <a:lnTo>
                    <a:pt x="16" y="126"/>
                  </a:lnTo>
                  <a:lnTo>
                    <a:pt x="8" y="140"/>
                  </a:lnTo>
                  <a:lnTo>
                    <a:pt x="4" y="150"/>
                  </a:lnTo>
                  <a:lnTo>
                    <a:pt x="0" y="160"/>
                  </a:lnTo>
                  <a:lnTo>
                    <a:pt x="118" y="14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58" name="Line 774"/>
            <p:cNvSpPr>
              <a:spLocks noChangeShapeType="1"/>
            </p:cNvSpPr>
            <p:nvPr/>
          </p:nvSpPr>
          <p:spPr bwMode="auto">
            <a:xfrm flipH="1" flipV="1">
              <a:off x="3013" y="2069"/>
              <a:ext cx="394" cy="28"/>
            </a:xfrm>
            <a:prstGeom prst="line">
              <a:avLst/>
            </a:prstGeom>
            <a:noFill/>
            <a:ln w="6350">
              <a:solidFill>
                <a:srgbClr val="B3B3B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59" name="Freeform 775"/>
            <p:cNvSpPr>
              <a:spLocks/>
            </p:cNvSpPr>
            <p:nvPr/>
          </p:nvSpPr>
          <p:spPr bwMode="auto">
            <a:xfrm>
              <a:off x="1233" y="3158"/>
              <a:ext cx="1078" cy="3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57" y="552"/>
                </a:cxn>
                <a:cxn ang="0">
                  <a:pos x="2957" y="996"/>
                </a:cxn>
                <a:cxn ang="0">
                  <a:pos x="0" y="444"/>
                </a:cxn>
                <a:cxn ang="0">
                  <a:pos x="0" y="0"/>
                </a:cxn>
              </a:cxnLst>
              <a:rect l="0" t="0" r="r" b="b"/>
              <a:pathLst>
                <a:path w="2957" h="996">
                  <a:moveTo>
                    <a:pt x="0" y="0"/>
                  </a:moveTo>
                  <a:lnTo>
                    <a:pt x="2957" y="552"/>
                  </a:lnTo>
                  <a:lnTo>
                    <a:pt x="2957" y="996"/>
                  </a:lnTo>
                  <a:lnTo>
                    <a:pt x="0" y="4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60" name="Line 776"/>
            <p:cNvSpPr>
              <a:spLocks noChangeShapeType="1"/>
            </p:cNvSpPr>
            <p:nvPr/>
          </p:nvSpPr>
          <p:spPr bwMode="auto">
            <a:xfrm>
              <a:off x="2858" y="2261"/>
              <a:ext cx="402" cy="44"/>
            </a:xfrm>
            <a:prstGeom prst="line">
              <a:avLst/>
            </a:prstGeom>
            <a:noFill/>
            <a:ln w="6350">
              <a:solidFill>
                <a:srgbClr val="B3B3B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61" name="Freeform 777"/>
            <p:cNvSpPr>
              <a:spLocks/>
            </p:cNvSpPr>
            <p:nvPr/>
          </p:nvSpPr>
          <p:spPr bwMode="auto">
            <a:xfrm>
              <a:off x="2632" y="2457"/>
              <a:ext cx="432" cy="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2" y="52"/>
                </a:cxn>
                <a:cxn ang="0">
                  <a:pos x="756" y="90"/>
                </a:cxn>
                <a:cxn ang="0">
                  <a:pos x="924" y="108"/>
                </a:cxn>
                <a:cxn ang="0">
                  <a:pos x="988" y="114"/>
                </a:cxn>
                <a:cxn ang="0">
                  <a:pos x="1076" y="126"/>
                </a:cxn>
                <a:cxn ang="0">
                  <a:pos x="1185" y="140"/>
                </a:cxn>
              </a:cxnLst>
              <a:rect l="0" t="0" r="r" b="b"/>
              <a:pathLst>
                <a:path w="1185" h="140">
                  <a:moveTo>
                    <a:pt x="0" y="0"/>
                  </a:moveTo>
                  <a:lnTo>
                    <a:pt x="442" y="52"/>
                  </a:lnTo>
                  <a:lnTo>
                    <a:pt x="756" y="90"/>
                  </a:lnTo>
                  <a:lnTo>
                    <a:pt x="924" y="108"/>
                  </a:lnTo>
                  <a:lnTo>
                    <a:pt x="988" y="114"/>
                  </a:lnTo>
                  <a:lnTo>
                    <a:pt x="1076" y="126"/>
                  </a:lnTo>
                  <a:lnTo>
                    <a:pt x="1185" y="140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62" name="Freeform 778"/>
            <p:cNvSpPr>
              <a:spLocks/>
            </p:cNvSpPr>
            <p:nvPr/>
          </p:nvSpPr>
          <p:spPr bwMode="auto">
            <a:xfrm>
              <a:off x="2551" y="2521"/>
              <a:ext cx="390" cy="1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18" y="4"/>
                </a:cxn>
                <a:cxn ang="0">
                  <a:pos x="60" y="20"/>
                </a:cxn>
                <a:cxn ang="0">
                  <a:pos x="136" y="52"/>
                </a:cxn>
                <a:cxn ang="0">
                  <a:pos x="184" y="72"/>
                </a:cxn>
                <a:cxn ang="0">
                  <a:pos x="232" y="88"/>
                </a:cxn>
                <a:cxn ang="0">
                  <a:pos x="276" y="104"/>
                </a:cxn>
                <a:cxn ang="0">
                  <a:pos x="320" y="116"/>
                </a:cxn>
                <a:cxn ang="0">
                  <a:pos x="400" y="138"/>
                </a:cxn>
                <a:cxn ang="0">
                  <a:pos x="468" y="152"/>
                </a:cxn>
                <a:cxn ang="0">
                  <a:pos x="544" y="168"/>
                </a:cxn>
                <a:cxn ang="0">
                  <a:pos x="630" y="188"/>
                </a:cxn>
                <a:cxn ang="0">
                  <a:pos x="704" y="204"/>
                </a:cxn>
                <a:cxn ang="0">
                  <a:pos x="730" y="210"/>
                </a:cxn>
                <a:cxn ang="0">
                  <a:pos x="744" y="212"/>
                </a:cxn>
                <a:cxn ang="0">
                  <a:pos x="774" y="214"/>
                </a:cxn>
                <a:cxn ang="0">
                  <a:pos x="824" y="218"/>
                </a:cxn>
                <a:cxn ang="0">
                  <a:pos x="912" y="228"/>
                </a:cxn>
                <a:cxn ang="0">
                  <a:pos x="948" y="234"/>
                </a:cxn>
                <a:cxn ang="0">
                  <a:pos x="996" y="246"/>
                </a:cxn>
                <a:cxn ang="0">
                  <a:pos x="1042" y="258"/>
                </a:cxn>
                <a:cxn ang="0">
                  <a:pos x="1060" y="264"/>
                </a:cxn>
                <a:cxn ang="0">
                  <a:pos x="1072" y="268"/>
                </a:cxn>
              </a:cxnLst>
              <a:rect l="0" t="0" r="r" b="b"/>
              <a:pathLst>
                <a:path w="1072" h="268">
                  <a:moveTo>
                    <a:pt x="0" y="0"/>
                  </a:moveTo>
                  <a:lnTo>
                    <a:pt x="2" y="0"/>
                  </a:lnTo>
                  <a:lnTo>
                    <a:pt x="18" y="4"/>
                  </a:lnTo>
                  <a:lnTo>
                    <a:pt x="60" y="20"/>
                  </a:lnTo>
                  <a:lnTo>
                    <a:pt x="136" y="52"/>
                  </a:lnTo>
                  <a:lnTo>
                    <a:pt x="184" y="72"/>
                  </a:lnTo>
                  <a:lnTo>
                    <a:pt x="232" y="88"/>
                  </a:lnTo>
                  <a:lnTo>
                    <a:pt x="276" y="104"/>
                  </a:lnTo>
                  <a:lnTo>
                    <a:pt x="320" y="116"/>
                  </a:lnTo>
                  <a:lnTo>
                    <a:pt x="400" y="138"/>
                  </a:lnTo>
                  <a:lnTo>
                    <a:pt x="468" y="152"/>
                  </a:lnTo>
                  <a:lnTo>
                    <a:pt x="544" y="168"/>
                  </a:lnTo>
                  <a:lnTo>
                    <a:pt x="630" y="188"/>
                  </a:lnTo>
                  <a:lnTo>
                    <a:pt x="704" y="204"/>
                  </a:lnTo>
                  <a:lnTo>
                    <a:pt x="730" y="210"/>
                  </a:lnTo>
                  <a:lnTo>
                    <a:pt x="744" y="212"/>
                  </a:lnTo>
                  <a:lnTo>
                    <a:pt x="774" y="214"/>
                  </a:lnTo>
                  <a:lnTo>
                    <a:pt x="824" y="218"/>
                  </a:lnTo>
                  <a:lnTo>
                    <a:pt x="912" y="228"/>
                  </a:lnTo>
                  <a:lnTo>
                    <a:pt x="948" y="234"/>
                  </a:lnTo>
                  <a:lnTo>
                    <a:pt x="996" y="246"/>
                  </a:lnTo>
                  <a:lnTo>
                    <a:pt x="1042" y="258"/>
                  </a:lnTo>
                  <a:lnTo>
                    <a:pt x="1060" y="264"/>
                  </a:lnTo>
                  <a:lnTo>
                    <a:pt x="1072" y="268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63" name="Freeform 779"/>
            <p:cNvSpPr>
              <a:spLocks/>
            </p:cNvSpPr>
            <p:nvPr/>
          </p:nvSpPr>
          <p:spPr bwMode="auto">
            <a:xfrm>
              <a:off x="2405" y="2594"/>
              <a:ext cx="242" cy="1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8"/>
                </a:cxn>
                <a:cxn ang="0">
                  <a:pos x="112" y="32"/>
                </a:cxn>
                <a:cxn ang="0">
                  <a:pos x="162" y="50"/>
                </a:cxn>
                <a:cxn ang="0">
                  <a:pos x="210" y="68"/>
                </a:cxn>
                <a:cxn ang="0">
                  <a:pos x="258" y="88"/>
                </a:cxn>
                <a:cxn ang="0">
                  <a:pos x="300" y="108"/>
                </a:cxn>
                <a:cxn ang="0">
                  <a:pos x="342" y="130"/>
                </a:cxn>
                <a:cxn ang="0">
                  <a:pos x="392" y="156"/>
                </a:cxn>
                <a:cxn ang="0">
                  <a:pos x="502" y="208"/>
                </a:cxn>
                <a:cxn ang="0">
                  <a:pos x="600" y="252"/>
                </a:cxn>
                <a:cxn ang="0">
                  <a:pos x="638" y="268"/>
                </a:cxn>
                <a:cxn ang="0">
                  <a:pos x="664" y="276"/>
                </a:cxn>
              </a:cxnLst>
              <a:rect l="0" t="0" r="r" b="b"/>
              <a:pathLst>
                <a:path w="664" h="276">
                  <a:moveTo>
                    <a:pt x="0" y="0"/>
                  </a:moveTo>
                  <a:lnTo>
                    <a:pt x="32" y="8"/>
                  </a:lnTo>
                  <a:lnTo>
                    <a:pt x="112" y="32"/>
                  </a:lnTo>
                  <a:lnTo>
                    <a:pt x="162" y="50"/>
                  </a:lnTo>
                  <a:lnTo>
                    <a:pt x="210" y="68"/>
                  </a:lnTo>
                  <a:lnTo>
                    <a:pt x="258" y="88"/>
                  </a:lnTo>
                  <a:lnTo>
                    <a:pt x="300" y="108"/>
                  </a:lnTo>
                  <a:lnTo>
                    <a:pt x="342" y="130"/>
                  </a:lnTo>
                  <a:lnTo>
                    <a:pt x="392" y="156"/>
                  </a:lnTo>
                  <a:lnTo>
                    <a:pt x="502" y="208"/>
                  </a:lnTo>
                  <a:lnTo>
                    <a:pt x="600" y="252"/>
                  </a:lnTo>
                  <a:lnTo>
                    <a:pt x="638" y="268"/>
                  </a:lnTo>
                  <a:lnTo>
                    <a:pt x="664" y="276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64" name="Freeform 780"/>
            <p:cNvSpPr>
              <a:spLocks/>
            </p:cNvSpPr>
            <p:nvPr/>
          </p:nvSpPr>
          <p:spPr bwMode="auto">
            <a:xfrm>
              <a:off x="3009" y="2761"/>
              <a:ext cx="376" cy="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" y="16"/>
                </a:cxn>
                <a:cxn ang="0">
                  <a:pos x="99" y="26"/>
                </a:cxn>
                <a:cxn ang="0">
                  <a:pos x="119" y="30"/>
                </a:cxn>
                <a:cxn ang="0">
                  <a:pos x="135" y="32"/>
                </a:cxn>
                <a:cxn ang="0">
                  <a:pos x="181" y="40"/>
                </a:cxn>
                <a:cxn ang="0">
                  <a:pos x="251" y="54"/>
                </a:cxn>
                <a:cxn ang="0">
                  <a:pos x="369" y="78"/>
                </a:cxn>
                <a:cxn ang="0">
                  <a:pos x="431" y="86"/>
                </a:cxn>
                <a:cxn ang="0">
                  <a:pos x="535" y="98"/>
                </a:cxn>
                <a:cxn ang="0">
                  <a:pos x="641" y="108"/>
                </a:cxn>
                <a:cxn ang="0">
                  <a:pos x="711" y="112"/>
                </a:cxn>
                <a:cxn ang="0">
                  <a:pos x="771" y="112"/>
                </a:cxn>
                <a:cxn ang="0">
                  <a:pos x="861" y="114"/>
                </a:cxn>
                <a:cxn ang="0">
                  <a:pos x="909" y="116"/>
                </a:cxn>
                <a:cxn ang="0">
                  <a:pos x="957" y="120"/>
                </a:cxn>
                <a:cxn ang="0">
                  <a:pos x="999" y="128"/>
                </a:cxn>
                <a:cxn ang="0">
                  <a:pos x="1017" y="132"/>
                </a:cxn>
                <a:cxn ang="0">
                  <a:pos x="1033" y="136"/>
                </a:cxn>
              </a:cxnLst>
              <a:rect l="0" t="0" r="r" b="b"/>
              <a:pathLst>
                <a:path w="1033" h="136">
                  <a:moveTo>
                    <a:pt x="0" y="0"/>
                  </a:moveTo>
                  <a:lnTo>
                    <a:pt x="54" y="16"/>
                  </a:lnTo>
                  <a:lnTo>
                    <a:pt x="99" y="26"/>
                  </a:lnTo>
                  <a:lnTo>
                    <a:pt x="119" y="30"/>
                  </a:lnTo>
                  <a:lnTo>
                    <a:pt x="135" y="32"/>
                  </a:lnTo>
                  <a:lnTo>
                    <a:pt x="181" y="40"/>
                  </a:lnTo>
                  <a:lnTo>
                    <a:pt x="251" y="54"/>
                  </a:lnTo>
                  <a:lnTo>
                    <a:pt x="369" y="78"/>
                  </a:lnTo>
                  <a:lnTo>
                    <a:pt x="431" y="86"/>
                  </a:lnTo>
                  <a:lnTo>
                    <a:pt x="535" y="98"/>
                  </a:lnTo>
                  <a:lnTo>
                    <a:pt x="641" y="108"/>
                  </a:lnTo>
                  <a:lnTo>
                    <a:pt x="711" y="112"/>
                  </a:lnTo>
                  <a:lnTo>
                    <a:pt x="771" y="112"/>
                  </a:lnTo>
                  <a:lnTo>
                    <a:pt x="861" y="114"/>
                  </a:lnTo>
                  <a:lnTo>
                    <a:pt x="909" y="116"/>
                  </a:lnTo>
                  <a:lnTo>
                    <a:pt x="957" y="120"/>
                  </a:lnTo>
                  <a:lnTo>
                    <a:pt x="999" y="128"/>
                  </a:lnTo>
                  <a:lnTo>
                    <a:pt x="1017" y="132"/>
                  </a:lnTo>
                  <a:lnTo>
                    <a:pt x="1033" y="136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65" name="Freeform 781"/>
            <p:cNvSpPr>
              <a:spLocks/>
            </p:cNvSpPr>
            <p:nvPr/>
          </p:nvSpPr>
          <p:spPr bwMode="auto">
            <a:xfrm>
              <a:off x="2989" y="2893"/>
              <a:ext cx="213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2"/>
                </a:cxn>
                <a:cxn ang="0">
                  <a:pos x="86" y="6"/>
                </a:cxn>
                <a:cxn ang="0">
                  <a:pos x="171" y="12"/>
                </a:cxn>
                <a:cxn ang="0">
                  <a:pos x="215" y="12"/>
                </a:cxn>
                <a:cxn ang="0">
                  <a:pos x="261" y="12"/>
                </a:cxn>
                <a:cxn ang="0">
                  <a:pos x="307" y="12"/>
                </a:cxn>
                <a:cxn ang="0">
                  <a:pos x="357" y="16"/>
                </a:cxn>
                <a:cxn ang="0">
                  <a:pos x="407" y="20"/>
                </a:cxn>
                <a:cxn ang="0">
                  <a:pos x="455" y="26"/>
                </a:cxn>
                <a:cxn ang="0">
                  <a:pos x="499" y="32"/>
                </a:cxn>
                <a:cxn ang="0">
                  <a:pos x="537" y="38"/>
                </a:cxn>
                <a:cxn ang="0">
                  <a:pos x="565" y="44"/>
                </a:cxn>
                <a:cxn ang="0">
                  <a:pos x="583" y="50"/>
                </a:cxn>
              </a:cxnLst>
              <a:rect l="0" t="0" r="r" b="b"/>
              <a:pathLst>
                <a:path w="583" h="50">
                  <a:moveTo>
                    <a:pt x="0" y="0"/>
                  </a:moveTo>
                  <a:lnTo>
                    <a:pt x="24" y="2"/>
                  </a:lnTo>
                  <a:lnTo>
                    <a:pt x="86" y="6"/>
                  </a:lnTo>
                  <a:lnTo>
                    <a:pt x="171" y="12"/>
                  </a:lnTo>
                  <a:lnTo>
                    <a:pt x="215" y="12"/>
                  </a:lnTo>
                  <a:lnTo>
                    <a:pt x="261" y="12"/>
                  </a:lnTo>
                  <a:lnTo>
                    <a:pt x="307" y="12"/>
                  </a:lnTo>
                  <a:lnTo>
                    <a:pt x="357" y="16"/>
                  </a:lnTo>
                  <a:lnTo>
                    <a:pt x="407" y="20"/>
                  </a:lnTo>
                  <a:lnTo>
                    <a:pt x="455" y="26"/>
                  </a:lnTo>
                  <a:lnTo>
                    <a:pt x="499" y="32"/>
                  </a:lnTo>
                  <a:lnTo>
                    <a:pt x="537" y="38"/>
                  </a:lnTo>
                  <a:lnTo>
                    <a:pt x="565" y="44"/>
                  </a:lnTo>
                  <a:lnTo>
                    <a:pt x="583" y="50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66" name="Freeform 782"/>
            <p:cNvSpPr>
              <a:spLocks/>
            </p:cNvSpPr>
            <p:nvPr/>
          </p:nvSpPr>
          <p:spPr bwMode="auto">
            <a:xfrm>
              <a:off x="2279" y="2649"/>
              <a:ext cx="138" cy="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84" y="30"/>
                </a:cxn>
                <a:cxn ang="0">
                  <a:pos x="138" y="52"/>
                </a:cxn>
                <a:cxn ang="0">
                  <a:pos x="198" y="80"/>
                </a:cxn>
                <a:cxn ang="0">
                  <a:pos x="228" y="96"/>
                </a:cxn>
                <a:cxn ang="0">
                  <a:pos x="260" y="114"/>
                </a:cxn>
                <a:cxn ang="0">
                  <a:pos x="290" y="132"/>
                </a:cxn>
                <a:cxn ang="0">
                  <a:pos x="320" y="152"/>
                </a:cxn>
                <a:cxn ang="0">
                  <a:pos x="350" y="174"/>
                </a:cxn>
                <a:cxn ang="0">
                  <a:pos x="376" y="196"/>
                </a:cxn>
              </a:cxnLst>
              <a:rect l="0" t="0" r="r" b="b"/>
              <a:pathLst>
                <a:path w="376" h="196">
                  <a:moveTo>
                    <a:pt x="0" y="0"/>
                  </a:moveTo>
                  <a:lnTo>
                    <a:pt x="40" y="14"/>
                  </a:lnTo>
                  <a:lnTo>
                    <a:pt x="84" y="30"/>
                  </a:lnTo>
                  <a:lnTo>
                    <a:pt x="138" y="52"/>
                  </a:lnTo>
                  <a:lnTo>
                    <a:pt x="198" y="80"/>
                  </a:lnTo>
                  <a:lnTo>
                    <a:pt x="228" y="96"/>
                  </a:lnTo>
                  <a:lnTo>
                    <a:pt x="260" y="114"/>
                  </a:lnTo>
                  <a:lnTo>
                    <a:pt x="290" y="132"/>
                  </a:lnTo>
                  <a:lnTo>
                    <a:pt x="320" y="152"/>
                  </a:lnTo>
                  <a:lnTo>
                    <a:pt x="350" y="174"/>
                  </a:lnTo>
                  <a:lnTo>
                    <a:pt x="376" y="196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67" name="Freeform 783"/>
            <p:cNvSpPr>
              <a:spLocks/>
            </p:cNvSpPr>
            <p:nvPr/>
          </p:nvSpPr>
          <p:spPr bwMode="auto">
            <a:xfrm>
              <a:off x="2169" y="2719"/>
              <a:ext cx="228" cy="1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14"/>
                </a:cxn>
                <a:cxn ang="0">
                  <a:pos x="68" y="30"/>
                </a:cxn>
                <a:cxn ang="0">
                  <a:pos x="114" y="52"/>
                </a:cxn>
                <a:cxn ang="0">
                  <a:pos x="164" y="80"/>
                </a:cxn>
                <a:cxn ang="0">
                  <a:pos x="226" y="114"/>
                </a:cxn>
                <a:cxn ang="0">
                  <a:pos x="290" y="152"/>
                </a:cxn>
                <a:cxn ang="0">
                  <a:pos x="356" y="196"/>
                </a:cxn>
                <a:cxn ang="0">
                  <a:pos x="418" y="238"/>
                </a:cxn>
                <a:cxn ang="0">
                  <a:pos x="472" y="268"/>
                </a:cxn>
                <a:cxn ang="0">
                  <a:pos x="518" y="290"/>
                </a:cxn>
                <a:cxn ang="0">
                  <a:pos x="556" y="306"/>
                </a:cxn>
                <a:cxn ang="0">
                  <a:pos x="586" y="316"/>
                </a:cxn>
                <a:cxn ang="0">
                  <a:pos x="606" y="322"/>
                </a:cxn>
                <a:cxn ang="0">
                  <a:pos x="624" y="324"/>
                </a:cxn>
              </a:cxnLst>
              <a:rect l="0" t="0" r="r" b="b"/>
              <a:pathLst>
                <a:path w="624" h="324">
                  <a:moveTo>
                    <a:pt x="0" y="0"/>
                  </a:moveTo>
                  <a:lnTo>
                    <a:pt x="32" y="14"/>
                  </a:lnTo>
                  <a:lnTo>
                    <a:pt x="68" y="30"/>
                  </a:lnTo>
                  <a:lnTo>
                    <a:pt x="114" y="52"/>
                  </a:lnTo>
                  <a:lnTo>
                    <a:pt x="164" y="80"/>
                  </a:lnTo>
                  <a:lnTo>
                    <a:pt x="226" y="114"/>
                  </a:lnTo>
                  <a:lnTo>
                    <a:pt x="290" y="152"/>
                  </a:lnTo>
                  <a:lnTo>
                    <a:pt x="356" y="196"/>
                  </a:lnTo>
                  <a:lnTo>
                    <a:pt x="418" y="238"/>
                  </a:lnTo>
                  <a:lnTo>
                    <a:pt x="472" y="268"/>
                  </a:lnTo>
                  <a:lnTo>
                    <a:pt x="518" y="290"/>
                  </a:lnTo>
                  <a:lnTo>
                    <a:pt x="556" y="306"/>
                  </a:lnTo>
                  <a:lnTo>
                    <a:pt x="586" y="316"/>
                  </a:lnTo>
                  <a:lnTo>
                    <a:pt x="606" y="322"/>
                  </a:lnTo>
                  <a:lnTo>
                    <a:pt x="624" y="324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68" name="Freeform 784"/>
            <p:cNvSpPr>
              <a:spLocks/>
            </p:cNvSpPr>
            <p:nvPr/>
          </p:nvSpPr>
          <p:spPr bwMode="auto">
            <a:xfrm>
              <a:off x="2807" y="3011"/>
              <a:ext cx="192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0" y="4"/>
                </a:cxn>
                <a:cxn ang="0">
                  <a:pos x="110" y="8"/>
                </a:cxn>
                <a:cxn ang="0">
                  <a:pos x="220" y="16"/>
                </a:cxn>
                <a:cxn ang="0">
                  <a:pos x="334" y="22"/>
                </a:cxn>
                <a:cxn ang="0">
                  <a:pos x="368" y="24"/>
                </a:cxn>
                <a:cxn ang="0">
                  <a:pos x="426" y="30"/>
                </a:cxn>
                <a:cxn ang="0">
                  <a:pos x="484" y="40"/>
                </a:cxn>
                <a:cxn ang="0">
                  <a:pos x="510" y="46"/>
                </a:cxn>
                <a:cxn ang="0">
                  <a:pos x="528" y="54"/>
                </a:cxn>
              </a:cxnLst>
              <a:rect l="0" t="0" r="r" b="b"/>
              <a:pathLst>
                <a:path w="528" h="54">
                  <a:moveTo>
                    <a:pt x="0" y="0"/>
                  </a:moveTo>
                  <a:lnTo>
                    <a:pt x="50" y="4"/>
                  </a:lnTo>
                  <a:lnTo>
                    <a:pt x="110" y="8"/>
                  </a:lnTo>
                  <a:lnTo>
                    <a:pt x="220" y="16"/>
                  </a:lnTo>
                  <a:lnTo>
                    <a:pt x="334" y="22"/>
                  </a:lnTo>
                  <a:lnTo>
                    <a:pt x="368" y="24"/>
                  </a:lnTo>
                  <a:lnTo>
                    <a:pt x="426" y="30"/>
                  </a:lnTo>
                  <a:lnTo>
                    <a:pt x="484" y="40"/>
                  </a:lnTo>
                  <a:lnTo>
                    <a:pt x="510" y="46"/>
                  </a:lnTo>
                  <a:lnTo>
                    <a:pt x="528" y="54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69" name="Line 785"/>
            <p:cNvSpPr>
              <a:spLocks noChangeShapeType="1"/>
            </p:cNvSpPr>
            <p:nvPr/>
          </p:nvSpPr>
          <p:spPr bwMode="auto">
            <a:xfrm>
              <a:off x="2690" y="3101"/>
              <a:ext cx="143" cy="37"/>
            </a:xfrm>
            <a:prstGeom prst="line">
              <a:avLst/>
            </a:prstGeom>
            <a:noFill/>
            <a:ln w="6350">
              <a:solidFill>
                <a:srgbClr val="B3B3B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70" name="Freeform 786"/>
            <p:cNvSpPr>
              <a:spLocks/>
            </p:cNvSpPr>
            <p:nvPr/>
          </p:nvSpPr>
          <p:spPr bwMode="auto">
            <a:xfrm>
              <a:off x="2054" y="2794"/>
              <a:ext cx="191" cy="1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6"/>
                </a:cxn>
                <a:cxn ang="0">
                  <a:pos x="46" y="14"/>
                </a:cxn>
                <a:cxn ang="0">
                  <a:pos x="78" y="28"/>
                </a:cxn>
                <a:cxn ang="0">
                  <a:pos x="120" y="48"/>
                </a:cxn>
                <a:cxn ang="0">
                  <a:pos x="166" y="76"/>
                </a:cxn>
                <a:cxn ang="0">
                  <a:pos x="216" y="112"/>
                </a:cxn>
                <a:cxn ang="0">
                  <a:pos x="244" y="132"/>
                </a:cxn>
                <a:cxn ang="0">
                  <a:pos x="272" y="156"/>
                </a:cxn>
                <a:cxn ang="0">
                  <a:pos x="300" y="180"/>
                </a:cxn>
                <a:cxn ang="0">
                  <a:pos x="326" y="200"/>
                </a:cxn>
                <a:cxn ang="0">
                  <a:pos x="352" y="216"/>
                </a:cxn>
                <a:cxn ang="0">
                  <a:pos x="376" y="232"/>
                </a:cxn>
                <a:cxn ang="0">
                  <a:pos x="398" y="244"/>
                </a:cxn>
                <a:cxn ang="0">
                  <a:pos x="420" y="254"/>
                </a:cxn>
                <a:cxn ang="0">
                  <a:pos x="454" y="268"/>
                </a:cxn>
                <a:cxn ang="0">
                  <a:pos x="484" y="276"/>
                </a:cxn>
                <a:cxn ang="0">
                  <a:pos x="506" y="280"/>
                </a:cxn>
                <a:cxn ang="0">
                  <a:pos x="524" y="280"/>
                </a:cxn>
              </a:cxnLst>
              <a:rect l="0" t="0" r="r" b="b"/>
              <a:pathLst>
                <a:path w="524" h="280">
                  <a:moveTo>
                    <a:pt x="0" y="0"/>
                  </a:moveTo>
                  <a:lnTo>
                    <a:pt x="22" y="6"/>
                  </a:lnTo>
                  <a:lnTo>
                    <a:pt x="46" y="14"/>
                  </a:lnTo>
                  <a:lnTo>
                    <a:pt x="78" y="28"/>
                  </a:lnTo>
                  <a:lnTo>
                    <a:pt x="120" y="48"/>
                  </a:lnTo>
                  <a:lnTo>
                    <a:pt x="166" y="76"/>
                  </a:lnTo>
                  <a:lnTo>
                    <a:pt x="216" y="112"/>
                  </a:lnTo>
                  <a:lnTo>
                    <a:pt x="244" y="132"/>
                  </a:lnTo>
                  <a:lnTo>
                    <a:pt x="272" y="156"/>
                  </a:lnTo>
                  <a:lnTo>
                    <a:pt x="300" y="180"/>
                  </a:lnTo>
                  <a:lnTo>
                    <a:pt x="326" y="200"/>
                  </a:lnTo>
                  <a:lnTo>
                    <a:pt x="352" y="216"/>
                  </a:lnTo>
                  <a:lnTo>
                    <a:pt x="376" y="232"/>
                  </a:lnTo>
                  <a:lnTo>
                    <a:pt x="398" y="244"/>
                  </a:lnTo>
                  <a:lnTo>
                    <a:pt x="420" y="254"/>
                  </a:lnTo>
                  <a:lnTo>
                    <a:pt x="454" y="268"/>
                  </a:lnTo>
                  <a:lnTo>
                    <a:pt x="484" y="276"/>
                  </a:lnTo>
                  <a:lnTo>
                    <a:pt x="506" y="280"/>
                  </a:lnTo>
                  <a:lnTo>
                    <a:pt x="524" y="280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71" name="Freeform 787"/>
            <p:cNvSpPr>
              <a:spLocks/>
            </p:cNvSpPr>
            <p:nvPr/>
          </p:nvSpPr>
          <p:spPr bwMode="auto">
            <a:xfrm>
              <a:off x="1835" y="2893"/>
              <a:ext cx="287" cy="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4" y="64"/>
                </a:cxn>
                <a:cxn ang="0">
                  <a:pos x="576" y="128"/>
                </a:cxn>
                <a:cxn ang="0">
                  <a:pos x="684" y="150"/>
                </a:cxn>
                <a:cxn ang="0">
                  <a:pos x="754" y="168"/>
                </a:cxn>
                <a:cxn ang="0">
                  <a:pos x="778" y="174"/>
                </a:cxn>
                <a:cxn ang="0">
                  <a:pos x="790" y="178"/>
                </a:cxn>
              </a:cxnLst>
              <a:rect l="0" t="0" r="r" b="b"/>
              <a:pathLst>
                <a:path w="790" h="178">
                  <a:moveTo>
                    <a:pt x="0" y="0"/>
                  </a:moveTo>
                  <a:lnTo>
                    <a:pt x="294" y="64"/>
                  </a:lnTo>
                  <a:lnTo>
                    <a:pt x="576" y="128"/>
                  </a:lnTo>
                  <a:lnTo>
                    <a:pt x="684" y="150"/>
                  </a:lnTo>
                  <a:lnTo>
                    <a:pt x="754" y="168"/>
                  </a:lnTo>
                  <a:lnTo>
                    <a:pt x="778" y="174"/>
                  </a:lnTo>
                  <a:lnTo>
                    <a:pt x="790" y="178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72" name="Freeform 788"/>
            <p:cNvSpPr>
              <a:spLocks/>
            </p:cNvSpPr>
            <p:nvPr/>
          </p:nvSpPr>
          <p:spPr bwMode="auto">
            <a:xfrm>
              <a:off x="2562" y="2691"/>
              <a:ext cx="454" cy="573"/>
            </a:xfrm>
            <a:custGeom>
              <a:avLst/>
              <a:gdLst/>
              <a:ahLst/>
              <a:cxnLst>
                <a:cxn ang="0">
                  <a:pos x="18" y="1424"/>
                </a:cxn>
                <a:cxn ang="0">
                  <a:pos x="48" y="1388"/>
                </a:cxn>
                <a:cxn ang="0">
                  <a:pos x="80" y="1340"/>
                </a:cxn>
                <a:cxn ang="0">
                  <a:pos x="98" y="1302"/>
                </a:cxn>
                <a:cxn ang="0">
                  <a:pos x="108" y="1292"/>
                </a:cxn>
                <a:cxn ang="0">
                  <a:pos x="118" y="1288"/>
                </a:cxn>
                <a:cxn ang="0">
                  <a:pos x="124" y="1282"/>
                </a:cxn>
                <a:cxn ang="0">
                  <a:pos x="140" y="1254"/>
                </a:cxn>
                <a:cxn ang="0">
                  <a:pos x="164" y="1214"/>
                </a:cxn>
                <a:cxn ang="0">
                  <a:pos x="226" y="1134"/>
                </a:cxn>
                <a:cxn ang="0">
                  <a:pos x="256" y="1100"/>
                </a:cxn>
                <a:cxn ang="0">
                  <a:pos x="284" y="1074"/>
                </a:cxn>
                <a:cxn ang="0">
                  <a:pos x="340" y="1044"/>
                </a:cxn>
                <a:cxn ang="0">
                  <a:pos x="396" y="1018"/>
                </a:cxn>
                <a:cxn ang="0">
                  <a:pos x="420" y="1004"/>
                </a:cxn>
                <a:cxn ang="0">
                  <a:pos x="474" y="966"/>
                </a:cxn>
                <a:cxn ang="0">
                  <a:pos x="530" y="932"/>
                </a:cxn>
                <a:cxn ang="0">
                  <a:pos x="544" y="918"/>
                </a:cxn>
                <a:cxn ang="0">
                  <a:pos x="572" y="878"/>
                </a:cxn>
                <a:cxn ang="0">
                  <a:pos x="594" y="844"/>
                </a:cxn>
                <a:cxn ang="0">
                  <a:pos x="598" y="832"/>
                </a:cxn>
                <a:cxn ang="0">
                  <a:pos x="616" y="802"/>
                </a:cxn>
                <a:cxn ang="0">
                  <a:pos x="652" y="758"/>
                </a:cxn>
                <a:cxn ang="0">
                  <a:pos x="696" y="732"/>
                </a:cxn>
                <a:cxn ang="0">
                  <a:pos x="752" y="716"/>
                </a:cxn>
                <a:cxn ang="0">
                  <a:pos x="830" y="714"/>
                </a:cxn>
                <a:cxn ang="0">
                  <a:pos x="892" y="714"/>
                </a:cxn>
                <a:cxn ang="0">
                  <a:pos x="940" y="712"/>
                </a:cxn>
                <a:cxn ang="0">
                  <a:pos x="992" y="700"/>
                </a:cxn>
                <a:cxn ang="0">
                  <a:pos x="1038" y="680"/>
                </a:cxn>
                <a:cxn ang="0">
                  <a:pos x="1066" y="664"/>
                </a:cxn>
                <a:cxn ang="0">
                  <a:pos x="1098" y="638"/>
                </a:cxn>
                <a:cxn ang="0">
                  <a:pos x="1124" y="600"/>
                </a:cxn>
                <a:cxn ang="0">
                  <a:pos x="1140" y="566"/>
                </a:cxn>
                <a:cxn ang="0">
                  <a:pos x="1144" y="530"/>
                </a:cxn>
                <a:cxn ang="0">
                  <a:pos x="1142" y="476"/>
                </a:cxn>
                <a:cxn ang="0">
                  <a:pos x="1136" y="458"/>
                </a:cxn>
                <a:cxn ang="0">
                  <a:pos x="1132" y="454"/>
                </a:cxn>
                <a:cxn ang="0">
                  <a:pos x="1130" y="440"/>
                </a:cxn>
                <a:cxn ang="0">
                  <a:pos x="1132" y="418"/>
                </a:cxn>
                <a:cxn ang="0">
                  <a:pos x="1148" y="394"/>
                </a:cxn>
                <a:cxn ang="0">
                  <a:pos x="1166" y="366"/>
                </a:cxn>
                <a:cxn ang="0">
                  <a:pos x="1188" y="344"/>
                </a:cxn>
                <a:cxn ang="0">
                  <a:pos x="1204" y="312"/>
                </a:cxn>
                <a:cxn ang="0">
                  <a:pos x="1214" y="278"/>
                </a:cxn>
                <a:cxn ang="0">
                  <a:pos x="1214" y="248"/>
                </a:cxn>
                <a:cxn ang="0">
                  <a:pos x="1206" y="204"/>
                </a:cxn>
                <a:cxn ang="0">
                  <a:pos x="1194" y="158"/>
                </a:cxn>
                <a:cxn ang="0">
                  <a:pos x="1190" y="124"/>
                </a:cxn>
                <a:cxn ang="0">
                  <a:pos x="1206" y="90"/>
                </a:cxn>
              </a:cxnLst>
              <a:rect l="0" t="0" r="r" b="b"/>
              <a:pathLst>
                <a:path w="1248" h="1446">
                  <a:moveTo>
                    <a:pt x="0" y="1446"/>
                  </a:moveTo>
                  <a:lnTo>
                    <a:pt x="18" y="1424"/>
                  </a:lnTo>
                  <a:lnTo>
                    <a:pt x="40" y="1398"/>
                  </a:lnTo>
                  <a:lnTo>
                    <a:pt x="48" y="1388"/>
                  </a:lnTo>
                  <a:lnTo>
                    <a:pt x="64" y="1366"/>
                  </a:lnTo>
                  <a:lnTo>
                    <a:pt x="80" y="1340"/>
                  </a:lnTo>
                  <a:lnTo>
                    <a:pt x="94" y="1314"/>
                  </a:lnTo>
                  <a:lnTo>
                    <a:pt x="98" y="1302"/>
                  </a:lnTo>
                  <a:lnTo>
                    <a:pt x="104" y="1296"/>
                  </a:lnTo>
                  <a:lnTo>
                    <a:pt x="108" y="1292"/>
                  </a:lnTo>
                  <a:lnTo>
                    <a:pt x="112" y="1290"/>
                  </a:lnTo>
                  <a:lnTo>
                    <a:pt x="118" y="1288"/>
                  </a:lnTo>
                  <a:lnTo>
                    <a:pt x="122" y="1286"/>
                  </a:lnTo>
                  <a:lnTo>
                    <a:pt x="124" y="1282"/>
                  </a:lnTo>
                  <a:lnTo>
                    <a:pt x="134" y="1266"/>
                  </a:lnTo>
                  <a:lnTo>
                    <a:pt x="140" y="1254"/>
                  </a:lnTo>
                  <a:lnTo>
                    <a:pt x="148" y="1238"/>
                  </a:lnTo>
                  <a:lnTo>
                    <a:pt x="164" y="1214"/>
                  </a:lnTo>
                  <a:lnTo>
                    <a:pt x="194" y="1170"/>
                  </a:lnTo>
                  <a:lnTo>
                    <a:pt x="226" y="1134"/>
                  </a:lnTo>
                  <a:lnTo>
                    <a:pt x="250" y="1106"/>
                  </a:lnTo>
                  <a:lnTo>
                    <a:pt x="256" y="1100"/>
                  </a:lnTo>
                  <a:lnTo>
                    <a:pt x="266" y="1090"/>
                  </a:lnTo>
                  <a:lnTo>
                    <a:pt x="284" y="1074"/>
                  </a:lnTo>
                  <a:lnTo>
                    <a:pt x="304" y="1062"/>
                  </a:lnTo>
                  <a:lnTo>
                    <a:pt x="340" y="1044"/>
                  </a:lnTo>
                  <a:lnTo>
                    <a:pt x="376" y="1026"/>
                  </a:lnTo>
                  <a:lnTo>
                    <a:pt x="396" y="1018"/>
                  </a:lnTo>
                  <a:lnTo>
                    <a:pt x="408" y="1012"/>
                  </a:lnTo>
                  <a:lnTo>
                    <a:pt x="420" y="1004"/>
                  </a:lnTo>
                  <a:lnTo>
                    <a:pt x="444" y="986"/>
                  </a:lnTo>
                  <a:lnTo>
                    <a:pt x="474" y="966"/>
                  </a:lnTo>
                  <a:lnTo>
                    <a:pt x="510" y="946"/>
                  </a:lnTo>
                  <a:lnTo>
                    <a:pt x="530" y="932"/>
                  </a:lnTo>
                  <a:lnTo>
                    <a:pt x="538" y="924"/>
                  </a:lnTo>
                  <a:lnTo>
                    <a:pt x="544" y="918"/>
                  </a:lnTo>
                  <a:lnTo>
                    <a:pt x="556" y="900"/>
                  </a:lnTo>
                  <a:lnTo>
                    <a:pt x="572" y="878"/>
                  </a:lnTo>
                  <a:lnTo>
                    <a:pt x="588" y="854"/>
                  </a:lnTo>
                  <a:lnTo>
                    <a:pt x="594" y="844"/>
                  </a:lnTo>
                  <a:lnTo>
                    <a:pt x="596" y="838"/>
                  </a:lnTo>
                  <a:lnTo>
                    <a:pt x="598" y="832"/>
                  </a:lnTo>
                  <a:lnTo>
                    <a:pt x="602" y="822"/>
                  </a:lnTo>
                  <a:lnTo>
                    <a:pt x="616" y="802"/>
                  </a:lnTo>
                  <a:lnTo>
                    <a:pt x="640" y="768"/>
                  </a:lnTo>
                  <a:lnTo>
                    <a:pt x="652" y="758"/>
                  </a:lnTo>
                  <a:lnTo>
                    <a:pt x="668" y="746"/>
                  </a:lnTo>
                  <a:lnTo>
                    <a:pt x="696" y="732"/>
                  </a:lnTo>
                  <a:lnTo>
                    <a:pt x="730" y="722"/>
                  </a:lnTo>
                  <a:lnTo>
                    <a:pt x="752" y="716"/>
                  </a:lnTo>
                  <a:lnTo>
                    <a:pt x="768" y="714"/>
                  </a:lnTo>
                  <a:lnTo>
                    <a:pt x="830" y="714"/>
                  </a:lnTo>
                  <a:lnTo>
                    <a:pt x="884" y="714"/>
                  </a:lnTo>
                  <a:lnTo>
                    <a:pt x="892" y="714"/>
                  </a:lnTo>
                  <a:lnTo>
                    <a:pt x="920" y="714"/>
                  </a:lnTo>
                  <a:lnTo>
                    <a:pt x="940" y="712"/>
                  </a:lnTo>
                  <a:lnTo>
                    <a:pt x="964" y="706"/>
                  </a:lnTo>
                  <a:lnTo>
                    <a:pt x="992" y="700"/>
                  </a:lnTo>
                  <a:lnTo>
                    <a:pt x="1024" y="688"/>
                  </a:lnTo>
                  <a:lnTo>
                    <a:pt x="1038" y="680"/>
                  </a:lnTo>
                  <a:lnTo>
                    <a:pt x="1054" y="674"/>
                  </a:lnTo>
                  <a:lnTo>
                    <a:pt x="1066" y="664"/>
                  </a:lnTo>
                  <a:lnTo>
                    <a:pt x="1078" y="656"/>
                  </a:lnTo>
                  <a:lnTo>
                    <a:pt x="1098" y="638"/>
                  </a:lnTo>
                  <a:lnTo>
                    <a:pt x="1112" y="618"/>
                  </a:lnTo>
                  <a:lnTo>
                    <a:pt x="1124" y="600"/>
                  </a:lnTo>
                  <a:lnTo>
                    <a:pt x="1132" y="586"/>
                  </a:lnTo>
                  <a:lnTo>
                    <a:pt x="1140" y="566"/>
                  </a:lnTo>
                  <a:lnTo>
                    <a:pt x="1142" y="552"/>
                  </a:lnTo>
                  <a:lnTo>
                    <a:pt x="1144" y="530"/>
                  </a:lnTo>
                  <a:lnTo>
                    <a:pt x="1146" y="500"/>
                  </a:lnTo>
                  <a:lnTo>
                    <a:pt x="1142" y="476"/>
                  </a:lnTo>
                  <a:lnTo>
                    <a:pt x="1138" y="462"/>
                  </a:lnTo>
                  <a:lnTo>
                    <a:pt x="1136" y="458"/>
                  </a:lnTo>
                  <a:lnTo>
                    <a:pt x="1134" y="456"/>
                  </a:lnTo>
                  <a:lnTo>
                    <a:pt x="1132" y="454"/>
                  </a:lnTo>
                  <a:lnTo>
                    <a:pt x="1132" y="452"/>
                  </a:lnTo>
                  <a:lnTo>
                    <a:pt x="1130" y="440"/>
                  </a:lnTo>
                  <a:lnTo>
                    <a:pt x="1130" y="428"/>
                  </a:lnTo>
                  <a:lnTo>
                    <a:pt x="1132" y="418"/>
                  </a:lnTo>
                  <a:lnTo>
                    <a:pt x="1140" y="404"/>
                  </a:lnTo>
                  <a:lnTo>
                    <a:pt x="1148" y="394"/>
                  </a:lnTo>
                  <a:lnTo>
                    <a:pt x="1158" y="378"/>
                  </a:lnTo>
                  <a:lnTo>
                    <a:pt x="1166" y="366"/>
                  </a:lnTo>
                  <a:lnTo>
                    <a:pt x="1178" y="354"/>
                  </a:lnTo>
                  <a:lnTo>
                    <a:pt x="1188" y="344"/>
                  </a:lnTo>
                  <a:lnTo>
                    <a:pt x="1196" y="328"/>
                  </a:lnTo>
                  <a:lnTo>
                    <a:pt x="1204" y="312"/>
                  </a:lnTo>
                  <a:lnTo>
                    <a:pt x="1212" y="290"/>
                  </a:lnTo>
                  <a:lnTo>
                    <a:pt x="1214" y="278"/>
                  </a:lnTo>
                  <a:lnTo>
                    <a:pt x="1216" y="262"/>
                  </a:lnTo>
                  <a:lnTo>
                    <a:pt x="1214" y="248"/>
                  </a:lnTo>
                  <a:lnTo>
                    <a:pt x="1212" y="232"/>
                  </a:lnTo>
                  <a:lnTo>
                    <a:pt x="1206" y="204"/>
                  </a:lnTo>
                  <a:lnTo>
                    <a:pt x="1202" y="188"/>
                  </a:lnTo>
                  <a:lnTo>
                    <a:pt x="1194" y="158"/>
                  </a:lnTo>
                  <a:lnTo>
                    <a:pt x="1190" y="130"/>
                  </a:lnTo>
                  <a:lnTo>
                    <a:pt x="1190" y="124"/>
                  </a:lnTo>
                  <a:lnTo>
                    <a:pt x="1194" y="114"/>
                  </a:lnTo>
                  <a:lnTo>
                    <a:pt x="1206" y="90"/>
                  </a:lnTo>
                  <a:lnTo>
                    <a:pt x="124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73" name="Freeform 789"/>
            <p:cNvSpPr>
              <a:spLocks/>
            </p:cNvSpPr>
            <p:nvPr/>
          </p:nvSpPr>
          <p:spPr bwMode="auto">
            <a:xfrm>
              <a:off x="1855" y="3217"/>
              <a:ext cx="57" cy="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8"/>
                </a:cxn>
                <a:cxn ang="0">
                  <a:pos x="8" y="18"/>
                </a:cxn>
                <a:cxn ang="0">
                  <a:pos x="10" y="30"/>
                </a:cxn>
                <a:cxn ang="0">
                  <a:pos x="10" y="44"/>
                </a:cxn>
                <a:cxn ang="0">
                  <a:pos x="10" y="60"/>
                </a:cxn>
                <a:cxn ang="0">
                  <a:pos x="10" y="68"/>
                </a:cxn>
                <a:cxn ang="0">
                  <a:pos x="12" y="74"/>
                </a:cxn>
                <a:cxn ang="0">
                  <a:pos x="16" y="82"/>
                </a:cxn>
                <a:cxn ang="0">
                  <a:pos x="24" y="94"/>
                </a:cxn>
                <a:cxn ang="0">
                  <a:pos x="40" y="108"/>
                </a:cxn>
                <a:cxn ang="0">
                  <a:pos x="48" y="116"/>
                </a:cxn>
                <a:cxn ang="0">
                  <a:pos x="60" y="126"/>
                </a:cxn>
                <a:cxn ang="0">
                  <a:pos x="92" y="152"/>
                </a:cxn>
                <a:cxn ang="0">
                  <a:pos x="94" y="156"/>
                </a:cxn>
                <a:cxn ang="0">
                  <a:pos x="102" y="160"/>
                </a:cxn>
                <a:cxn ang="0">
                  <a:pos x="114" y="162"/>
                </a:cxn>
                <a:cxn ang="0">
                  <a:pos x="126" y="166"/>
                </a:cxn>
                <a:cxn ang="0">
                  <a:pos x="138" y="172"/>
                </a:cxn>
                <a:cxn ang="0">
                  <a:pos x="158" y="196"/>
                </a:cxn>
              </a:cxnLst>
              <a:rect l="0" t="0" r="r" b="b"/>
              <a:pathLst>
                <a:path w="158" h="196">
                  <a:moveTo>
                    <a:pt x="0" y="0"/>
                  </a:moveTo>
                  <a:lnTo>
                    <a:pt x="2" y="8"/>
                  </a:lnTo>
                  <a:lnTo>
                    <a:pt x="8" y="18"/>
                  </a:lnTo>
                  <a:lnTo>
                    <a:pt x="10" y="30"/>
                  </a:lnTo>
                  <a:lnTo>
                    <a:pt x="10" y="44"/>
                  </a:lnTo>
                  <a:lnTo>
                    <a:pt x="10" y="60"/>
                  </a:lnTo>
                  <a:lnTo>
                    <a:pt x="10" y="68"/>
                  </a:lnTo>
                  <a:lnTo>
                    <a:pt x="12" y="74"/>
                  </a:lnTo>
                  <a:lnTo>
                    <a:pt x="16" y="82"/>
                  </a:lnTo>
                  <a:lnTo>
                    <a:pt x="24" y="94"/>
                  </a:lnTo>
                  <a:lnTo>
                    <a:pt x="40" y="108"/>
                  </a:lnTo>
                  <a:lnTo>
                    <a:pt x="48" y="116"/>
                  </a:lnTo>
                  <a:lnTo>
                    <a:pt x="60" y="126"/>
                  </a:lnTo>
                  <a:lnTo>
                    <a:pt x="92" y="152"/>
                  </a:lnTo>
                  <a:lnTo>
                    <a:pt x="94" y="156"/>
                  </a:lnTo>
                  <a:lnTo>
                    <a:pt x="102" y="160"/>
                  </a:lnTo>
                  <a:lnTo>
                    <a:pt x="114" y="162"/>
                  </a:lnTo>
                  <a:lnTo>
                    <a:pt x="126" y="166"/>
                  </a:lnTo>
                  <a:lnTo>
                    <a:pt x="138" y="172"/>
                  </a:lnTo>
                  <a:lnTo>
                    <a:pt x="158" y="19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74" name="Freeform 790"/>
            <p:cNvSpPr>
              <a:spLocks/>
            </p:cNvSpPr>
            <p:nvPr/>
          </p:nvSpPr>
          <p:spPr bwMode="auto">
            <a:xfrm>
              <a:off x="1605" y="2981"/>
              <a:ext cx="188" cy="7"/>
            </a:xfrm>
            <a:custGeom>
              <a:avLst/>
              <a:gdLst/>
              <a:ahLst/>
              <a:cxnLst>
                <a:cxn ang="0">
                  <a:pos x="516" y="14"/>
                </a:cxn>
                <a:cxn ang="0">
                  <a:pos x="474" y="8"/>
                </a:cxn>
                <a:cxn ang="0">
                  <a:pos x="464" y="8"/>
                </a:cxn>
                <a:cxn ang="0">
                  <a:pos x="450" y="8"/>
                </a:cxn>
                <a:cxn ang="0">
                  <a:pos x="434" y="8"/>
                </a:cxn>
                <a:cxn ang="0">
                  <a:pos x="404" y="4"/>
                </a:cxn>
                <a:cxn ang="0">
                  <a:pos x="366" y="0"/>
                </a:cxn>
                <a:cxn ang="0">
                  <a:pos x="338" y="0"/>
                </a:cxn>
                <a:cxn ang="0">
                  <a:pos x="286" y="4"/>
                </a:cxn>
                <a:cxn ang="0">
                  <a:pos x="206" y="8"/>
                </a:cxn>
                <a:cxn ang="0">
                  <a:pos x="78" y="14"/>
                </a:cxn>
                <a:cxn ang="0">
                  <a:pos x="0" y="18"/>
                </a:cxn>
              </a:cxnLst>
              <a:rect l="0" t="0" r="r" b="b"/>
              <a:pathLst>
                <a:path w="516" h="18">
                  <a:moveTo>
                    <a:pt x="516" y="14"/>
                  </a:moveTo>
                  <a:lnTo>
                    <a:pt x="474" y="8"/>
                  </a:lnTo>
                  <a:lnTo>
                    <a:pt x="464" y="8"/>
                  </a:lnTo>
                  <a:lnTo>
                    <a:pt x="450" y="8"/>
                  </a:lnTo>
                  <a:lnTo>
                    <a:pt x="434" y="8"/>
                  </a:lnTo>
                  <a:lnTo>
                    <a:pt x="404" y="4"/>
                  </a:lnTo>
                  <a:lnTo>
                    <a:pt x="366" y="0"/>
                  </a:lnTo>
                  <a:lnTo>
                    <a:pt x="338" y="0"/>
                  </a:lnTo>
                  <a:lnTo>
                    <a:pt x="286" y="4"/>
                  </a:lnTo>
                  <a:lnTo>
                    <a:pt x="206" y="8"/>
                  </a:lnTo>
                  <a:lnTo>
                    <a:pt x="78" y="14"/>
                  </a:lnTo>
                  <a:lnTo>
                    <a:pt x="0" y="1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75" name="Freeform 791"/>
            <p:cNvSpPr>
              <a:spLocks/>
            </p:cNvSpPr>
            <p:nvPr/>
          </p:nvSpPr>
          <p:spPr bwMode="auto">
            <a:xfrm>
              <a:off x="1486" y="3016"/>
              <a:ext cx="210" cy="235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00" y="34"/>
                </a:cxn>
                <a:cxn ang="0">
                  <a:pos x="62" y="80"/>
                </a:cxn>
                <a:cxn ang="0">
                  <a:pos x="48" y="98"/>
                </a:cxn>
                <a:cxn ang="0">
                  <a:pos x="28" y="132"/>
                </a:cxn>
                <a:cxn ang="0">
                  <a:pos x="16" y="152"/>
                </a:cxn>
                <a:cxn ang="0">
                  <a:pos x="8" y="172"/>
                </a:cxn>
                <a:cxn ang="0">
                  <a:pos x="2" y="194"/>
                </a:cxn>
                <a:cxn ang="0">
                  <a:pos x="0" y="216"/>
                </a:cxn>
                <a:cxn ang="0">
                  <a:pos x="0" y="236"/>
                </a:cxn>
                <a:cxn ang="0">
                  <a:pos x="2" y="256"/>
                </a:cxn>
                <a:cxn ang="0">
                  <a:pos x="6" y="274"/>
                </a:cxn>
                <a:cxn ang="0">
                  <a:pos x="10" y="288"/>
                </a:cxn>
                <a:cxn ang="0">
                  <a:pos x="20" y="316"/>
                </a:cxn>
                <a:cxn ang="0">
                  <a:pos x="30" y="336"/>
                </a:cxn>
                <a:cxn ang="0">
                  <a:pos x="42" y="354"/>
                </a:cxn>
                <a:cxn ang="0">
                  <a:pos x="54" y="370"/>
                </a:cxn>
                <a:cxn ang="0">
                  <a:pos x="68" y="384"/>
                </a:cxn>
                <a:cxn ang="0">
                  <a:pos x="80" y="394"/>
                </a:cxn>
                <a:cxn ang="0">
                  <a:pos x="116" y="424"/>
                </a:cxn>
                <a:cxn ang="0">
                  <a:pos x="136" y="440"/>
                </a:cxn>
                <a:cxn ang="0">
                  <a:pos x="148" y="448"/>
                </a:cxn>
                <a:cxn ang="0">
                  <a:pos x="186" y="472"/>
                </a:cxn>
                <a:cxn ang="0">
                  <a:pos x="212" y="486"/>
                </a:cxn>
                <a:cxn ang="0">
                  <a:pos x="226" y="494"/>
                </a:cxn>
                <a:cxn ang="0">
                  <a:pos x="278" y="508"/>
                </a:cxn>
                <a:cxn ang="0">
                  <a:pos x="302" y="514"/>
                </a:cxn>
                <a:cxn ang="0">
                  <a:pos x="318" y="520"/>
                </a:cxn>
                <a:cxn ang="0">
                  <a:pos x="334" y="528"/>
                </a:cxn>
                <a:cxn ang="0">
                  <a:pos x="354" y="538"/>
                </a:cxn>
                <a:cxn ang="0">
                  <a:pos x="394" y="546"/>
                </a:cxn>
                <a:cxn ang="0">
                  <a:pos x="414" y="550"/>
                </a:cxn>
                <a:cxn ang="0">
                  <a:pos x="428" y="556"/>
                </a:cxn>
                <a:cxn ang="0">
                  <a:pos x="450" y="564"/>
                </a:cxn>
                <a:cxn ang="0">
                  <a:pos x="474" y="564"/>
                </a:cxn>
                <a:cxn ang="0">
                  <a:pos x="496" y="566"/>
                </a:cxn>
                <a:cxn ang="0">
                  <a:pos x="518" y="572"/>
                </a:cxn>
                <a:cxn ang="0">
                  <a:pos x="574" y="592"/>
                </a:cxn>
              </a:cxnLst>
              <a:rect l="0" t="0" r="r" b="b"/>
              <a:pathLst>
                <a:path w="574" h="592">
                  <a:moveTo>
                    <a:pt x="132" y="0"/>
                  </a:moveTo>
                  <a:lnTo>
                    <a:pt x="100" y="34"/>
                  </a:lnTo>
                  <a:lnTo>
                    <a:pt x="62" y="80"/>
                  </a:lnTo>
                  <a:lnTo>
                    <a:pt x="48" y="98"/>
                  </a:lnTo>
                  <a:lnTo>
                    <a:pt x="28" y="132"/>
                  </a:lnTo>
                  <a:lnTo>
                    <a:pt x="16" y="152"/>
                  </a:lnTo>
                  <a:lnTo>
                    <a:pt x="8" y="172"/>
                  </a:lnTo>
                  <a:lnTo>
                    <a:pt x="2" y="194"/>
                  </a:lnTo>
                  <a:lnTo>
                    <a:pt x="0" y="216"/>
                  </a:lnTo>
                  <a:lnTo>
                    <a:pt x="0" y="236"/>
                  </a:lnTo>
                  <a:lnTo>
                    <a:pt x="2" y="256"/>
                  </a:lnTo>
                  <a:lnTo>
                    <a:pt x="6" y="274"/>
                  </a:lnTo>
                  <a:lnTo>
                    <a:pt x="10" y="288"/>
                  </a:lnTo>
                  <a:lnTo>
                    <a:pt x="20" y="316"/>
                  </a:lnTo>
                  <a:lnTo>
                    <a:pt x="30" y="336"/>
                  </a:lnTo>
                  <a:lnTo>
                    <a:pt x="42" y="354"/>
                  </a:lnTo>
                  <a:lnTo>
                    <a:pt x="54" y="370"/>
                  </a:lnTo>
                  <a:lnTo>
                    <a:pt x="68" y="384"/>
                  </a:lnTo>
                  <a:lnTo>
                    <a:pt x="80" y="394"/>
                  </a:lnTo>
                  <a:lnTo>
                    <a:pt x="116" y="424"/>
                  </a:lnTo>
                  <a:lnTo>
                    <a:pt x="136" y="440"/>
                  </a:lnTo>
                  <a:lnTo>
                    <a:pt x="148" y="448"/>
                  </a:lnTo>
                  <a:lnTo>
                    <a:pt x="186" y="472"/>
                  </a:lnTo>
                  <a:lnTo>
                    <a:pt x="212" y="486"/>
                  </a:lnTo>
                  <a:lnTo>
                    <a:pt x="226" y="494"/>
                  </a:lnTo>
                  <a:lnTo>
                    <a:pt x="278" y="508"/>
                  </a:lnTo>
                  <a:lnTo>
                    <a:pt x="302" y="514"/>
                  </a:lnTo>
                  <a:lnTo>
                    <a:pt x="318" y="520"/>
                  </a:lnTo>
                  <a:lnTo>
                    <a:pt x="334" y="528"/>
                  </a:lnTo>
                  <a:lnTo>
                    <a:pt x="354" y="538"/>
                  </a:lnTo>
                  <a:lnTo>
                    <a:pt x="394" y="546"/>
                  </a:lnTo>
                  <a:lnTo>
                    <a:pt x="414" y="550"/>
                  </a:lnTo>
                  <a:lnTo>
                    <a:pt x="428" y="556"/>
                  </a:lnTo>
                  <a:lnTo>
                    <a:pt x="450" y="564"/>
                  </a:lnTo>
                  <a:lnTo>
                    <a:pt x="474" y="564"/>
                  </a:lnTo>
                  <a:lnTo>
                    <a:pt x="496" y="566"/>
                  </a:lnTo>
                  <a:lnTo>
                    <a:pt x="518" y="572"/>
                  </a:lnTo>
                  <a:lnTo>
                    <a:pt x="574" y="59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76" name="Freeform 792"/>
            <p:cNvSpPr>
              <a:spLocks/>
            </p:cNvSpPr>
            <p:nvPr/>
          </p:nvSpPr>
          <p:spPr bwMode="auto">
            <a:xfrm>
              <a:off x="2083" y="2633"/>
              <a:ext cx="935" cy="336"/>
            </a:xfrm>
            <a:custGeom>
              <a:avLst/>
              <a:gdLst/>
              <a:ahLst/>
              <a:cxnLst>
                <a:cxn ang="0">
                  <a:pos x="46" y="848"/>
                </a:cxn>
                <a:cxn ang="0">
                  <a:pos x="146" y="840"/>
                </a:cxn>
                <a:cxn ang="0">
                  <a:pos x="232" y="822"/>
                </a:cxn>
                <a:cxn ang="0">
                  <a:pos x="364" y="806"/>
                </a:cxn>
                <a:cxn ang="0">
                  <a:pos x="462" y="774"/>
                </a:cxn>
                <a:cxn ang="0">
                  <a:pos x="514" y="728"/>
                </a:cxn>
                <a:cxn ang="0">
                  <a:pos x="566" y="640"/>
                </a:cxn>
                <a:cxn ang="0">
                  <a:pos x="622" y="594"/>
                </a:cxn>
                <a:cxn ang="0">
                  <a:pos x="708" y="582"/>
                </a:cxn>
                <a:cxn ang="0">
                  <a:pos x="800" y="608"/>
                </a:cxn>
                <a:cxn ang="0">
                  <a:pos x="916" y="616"/>
                </a:cxn>
                <a:cxn ang="0">
                  <a:pos x="986" y="580"/>
                </a:cxn>
                <a:cxn ang="0">
                  <a:pos x="1008" y="528"/>
                </a:cxn>
                <a:cxn ang="0">
                  <a:pos x="1000" y="478"/>
                </a:cxn>
                <a:cxn ang="0">
                  <a:pos x="920" y="394"/>
                </a:cxn>
                <a:cxn ang="0">
                  <a:pos x="910" y="340"/>
                </a:cxn>
                <a:cxn ang="0">
                  <a:pos x="946" y="278"/>
                </a:cxn>
                <a:cxn ang="0">
                  <a:pos x="990" y="244"/>
                </a:cxn>
                <a:cxn ang="0">
                  <a:pos x="1092" y="196"/>
                </a:cxn>
                <a:cxn ang="0">
                  <a:pos x="1198" y="200"/>
                </a:cxn>
                <a:cxn ang="0">
                  <a:pos x="1264" y="232"/>
                </a:cxn>
                <a:cxn ang="0">
                  <a:pos x="1280" y="274"/>
                </a:cxn>
                <a:cxn ang="0">
                  <a:pos x="1262" y="298"/>
                </a:cxn>
                <a:cxn ang="0">
                  <a:pos x="1260" y="332"/>
                </a:cxn>
                <a:cxn ang="0">
                  <a:pos x="1292" y="386"/>
                </a:cxn>
                <a:cxn ang="0">
                  <a:pos x="1370" y="446"/>
                </a:cxn>
                <a:cxn ang="0">
                  <a:pos x="1416" y="452"/>
                </a:cxn>
                <a:cxn ang="0">
                  <a:pos x="1462" y="422"/>
                </a:cxn>
                <a:cxn ang="0">
                  <a:pos x="1468" y="384"/>
                </a:cxn>
                <a:cxn ang="0">
                  <a:pos x="1442" y="354"/>
                </a:cxn>
                <a:cxn ang="0">
                  <a:pos x="1392" y="336"/>
                </a:cxn>
                <a:cxn ang="0">
                  <a:pos x="1358" y="296"/>
                </a:cxn>
                <a:cxn ang="0">
                  <a:pos x="1368" y="246"/>
                </a:cxn>
                <a:cxn ang="0">
                  <a:pos x="1406" y="220"/>
                </a:cxn>
                <a:cxn ang="0">
                  <a:pos x="1518" y="200"/>
                </a:cxn>
                <a:cxn ang="0">
                  <a:pos x="1624" y="198"/>
                </a:cxn>
                <a:cxn ang="0">
                  <a:pos x="1744" y="204"/>
                </a:cxn>
                <a:cxn ang="0">
                  <a:pos x="1864" y="214"/>
                </a:cxn>
                <a:cxn ang="0">
                  <a:pos x="1902" y="196"/>
                </a:cxn>
                <a:cxn ang="0">
                  <a:pos x="1904" y="168"/>
                </a:cxn>
                <a:cxn ang="0">
                  <a:pos x="1878" y="142"/>
                </a:cxn>
                <a:cxn ang="0">
                  <a:pos x="1858" y="116"/>
                </a:cxn>
                <a:cxn ang="0">
                  <a:pos x="1904" y="72"/>
                </a:cxn>
                <a:cxn ang="0">
                  <a:pos x="1976" y="52"/>
                </a:cxn>
                <a:cxn ang="0">
                  <a:pos x="2038" y="48"/>
                </a:cxn>
                <a:cxn ang="0">
                  <a:pos x="2122" y="64"/>
                </a:cxn>
                <a:cxn ang="0">
                  <a:pos x="2218" y="32"/>
                </a:cxn>
                <a:cxn ang="0">
                  <a:pos x="2290" y="26"/>
                </a:cxn>
                <a:cxn ang="0">
                  <a:pos x="2356" y="44"/>
                </a:cxn>
                <a:cxn ang="0">
                  <a:pos x="2452" y="60"/>
                </a:cxn>
                <a:cxn ang="0">
                  <a:pos x="2514" y="44"/>
                </a:cxn>
              </a:cxnLst>
              <a:rect l="0" t="0" r="r" b="b"/>
              <a:pathLst>
                <a:path w="2566" h="848">
                  <a:moveTo>
                    <a:pt x="0" y="836"/>
                  </a:moveTo>
                  <a:lnTo>
                    <a:pt x="16" y="842"/>
                  </a:lnTo>
                  <a:lnTo>
                    <a:pt x="32" y="846"/>
                  </a:lnTo>
                  <a:lnTo>
                    <a:pt x="46" y="848"/>
                  </a:lnTo>
                  <a:lnTo>
                    <a:pt x="62" y="848"/>
                  </a:lnTo>
                  <a:lnTo>
                    <a:pt x="78" y="844"/>
                  </a:lnTo>
                  <a:lnTo>
                    <a:pt x="110" y="842"/>
                  </a:lnTo>
                  <a:lnTo>
                    <a:pt x="146" y="840"/>
                  </a:lnTo>
                  <a:lnTo>
                    <a:pt x="186" y="834"/>
                  </a:lnTo>
                  <a:lnTo>
                    <a:pt x="202" y="830"/>
                  </a:lnTo>
                  <a:lnTo>
                    <a:pt x="216" y="826"/>
                  </a:lnTo>
                  <a:lnTo>
                    <a:pt x="232" y="822"/>
                  </a:lnTo>
                  <a:lnTo>
                    <a:pt x="248" y="820"/>
                  </a:lnTo>
                  <a:lnTo>
                    <a:pt x="282" y="818"/>
                  </a:lnTo>
                  <a:lnTo>
                    <a:pt x="338" y="810"/>
                  </a:lnTo>
                  <a:lnTo>
                    <a:pt x="364" y="806"/>
                  </a:lnTo>
                  <a:lnTo>
                    <a:pt x="394" y="800"/>
                  </a:lnTo>
                  <a:lnTo>
                    <a:pt x="422" y="792"/>
                  </a:lnTo>
                  <a:lnTo>
                    <a:pt x="444" y="784"/>
                  </a:lnTo>
                  <a:lnTo>
                    <a:pt x="462" y="774"/>
                  </a:lnTo>
                  <a:lnTo>
                    <a:pt x="476" y="764"/>
                  </a:lnTo>
                  <a:lnTo>
                    <a:pt x="488" y="756"/>
                  </a:lnTo>
                  <a:lnTo>
                    <a:pt x="500" y="746"/>
                  </a:lnTo>
                  <a:lnTo>
                    <a:pt x="514" y="728"/>
                  </a:lnTo>
                  <a:lnTo>
                    <a:pt x="520" y="716"/>
                  </a:lnTo>
                  <a:lnTo>
                    <a:pt x="530" y="696"/>
                  </a:lnTo>
                  <a:lnTo>
                    <a:pt x="552" y="660"/>
                  </a:lnTo>
                  <a:lnTo>
                    <a:pt x="566" y="640"/>
                  </a:lnTo>
                  <a:lnTo>
                    <a:pt x="580" y="624"/>
                  </a:lnTo>
                  <a:lnTo>
                    <a:pt x="594" y="610"/>
                  </a:lnTo>
                  <a:lnTo>
                    <a:pt x="608" y="600"/>
                  </a:lnTo>
                  <a:lnTo>
                    <a:pt x="622" y="594"/>
                  </a:lnTo>
                  <a:lnTo>
                    <a:pt x="638" y="590"/>
                  </a:lnTo>
                  <a:lnTo>
                    <a:pt x="668" y="584"/>
                  </a:lnTo>
                  <a:lnTo>
                    <a:pt x="696" y="582"/>
                  </a:lnTo>
                  <a:lnTo>
                    <a:pt x="708" y="582"/>
                  </a:lnTo>
                  <a:lnTo>
                    <a:pt x="718" y="584"/>
                  </a:lnTo>
                  <a:lnTo>
                    <a:pt x="754" y="594"/>
                  </a:lnTo>
                  <a:lnTo>
                    <a:pt x="782" y="604"/>
                  </a:lnTo>
                  <a:lnTo>
                    <a:pt x="800" y="608"/>
                  </a:lnTo>
                  <a:lnTo>
                    <a:pt x="830" y="612"/>
                  </a:lnTo>
                  <a:lnTo>
                    <a:pt x="890" y="620"/>
                  </a:lnTo>
                  <a:lnTo>
                    <a:pt x="902" y="620"/>
                  </a:lnTo>
                  <a:lnTo>
                    <a:pt x="916" y="616"/>
                  </a:lnTo>
                  <a:lnTo>
                    <a:pt x="932" y="610"/>
                  </a:lnTo>
                  <a:lnTo>
                    <a:pt x="948" y="604"/>
                  </a:lnTo>
                  <a:lnTo>
                    <a:pt x="976" y="588"/>
                  </a:lnTo>
                  <a:lnTo>
                    <a:pt x="986" y="580"/>
                  </a:lnTo>
                  <a:lnTo>
                    <a:pt x="992" y="574"/>
                  </a:lnTo>
                  <a:lnTo>
                    <a:pt x="1000" y="556"/>
                  </a:lnTo>
                  <a:lnTo>
                    <a:pt x="1004" y="542"/>
                  </a:lnTo>
                  <a:lnTo>
                    <a:pt x="1008" y="528"/>
                  </a:lnTo>
                  <a:lnTo>
                    <a:pt x="1008" y="512"/>
                  </a:lnTo>
                  <a:lnTo>
                    <a:pt x="1008" y="500"/>
                  </a:lnTo>
                  <a:lnTo>
                    <a:pt x="1006" y="488"/>
                  </a:lnTo>
                  <a:lnTo>
                    <a:pt x="1000" y="478"/>
                  </a:lnTo>
                  <a:lnTo>
                    <a:pt x="978" y="458"/>
                  </a:lnTo>
                  <a:lnTo>
                    <a:pt x="946" y="428"/>
                  </a:lnTo>
                  <a:lnTo>
                    <a:pt x="932" y="412"/>
                  </a:lnTo>
                  <a:lnTo>
                    <a:pt x="920" y="394"/>
                  </a:lnTo>
                  <a:lnTo>
                    <a:pt x="912" y="376"/>
                  </a:lnTo>
                  <a:lnTo>
                    <a:pt x="908" y="368"/>
                  </a:lnTo>
                  <a:lnTo>
                    <a:pt x="908" y="358"/>
                  </a:lnTo>
                  <a:lnTo>
                    <a:pt x="910" y="340"/>
                  </a:lnTo>
                  <a:lnTo>
                    <a:pt x="916" y="322"/>
                  </a:lnTo>
                  <a:lnTo>
                    <a:pt x="924" y="306"/>
                  </a:lnTo>
                  <a:lnTo>
                    <a:pt x="934" y="292"/>
                  </a:lnTo>
                  <a:lnTo>
                    <a:pt x="946" y="278"/>
                  </a:lnTo>
                  <a:lnTo>
                    <a:pt x="956" y="268"/>
                  </a:lnTo>
                  <a:lnTo>
                    <a:pt x="964" y="260"/>
                  </a:lnTo>
                  <a:lnTo>
                    <a:pt x="970" y="256"/>
                  </a:lnTo>
                  <a:lnTo>
                    <a:pt x="990" y="244"/>
                  </a:lnTo>
                  <a:lnTo>
                    <a:pt x="1024" y="224"/>
                  </a:lnTo>
                  <a:lnTo>
                    <a:pt x="1046" y="212"/>
                  </a:lnTo>
                  <a:lnTo>
                    <a:pt x="1068" y="204"/>
                  </a:lnTo>
                  <a:lnTo>
                    <a:pt x="1092" y="196"/>
                  </a:lnTo>
                  <a:lnTo>
                    <a:pt x="1114" y="194"/>
                  </a:lnTo>
                  <a:lnTo>
                    <a:pt x="1152" y="194"/>
                  </a:lnTo>
                  <a:lnTo>
                    <a:pt x="1180" y="196"/>
                  </a:lnTo>
                  <a:lnTo>
                    <a:pt x="1198" y="200"/>
                  </a:lnTo>
                  <a:lnTo>
                    <a:pt x="1208" y="204"/>
                  </a:lnTo>
                  <a:lnTo>
                    <a:pt x="1236" y="218"/>
                  </a:lnTo>
                  <a:lnTo>
                    <a:pt x="1254" y="226"/>
                  </a:lnTo>
                  <a:lnTo>
                    <a:pt x="1264" y="232"/>
                  </a:lnTo>
                  <a:lnTo>
                    <a:pt x="1270" y="240"/>
                  </a:lnTo>
                  <a:lnTo>
                    <a:pt x="1276" y="254"/>
                  </a:lnTo>
                  <a:lnTo>
                    <a:pt x="1280" y="268"/>
                  </a:lnTo>
                  <a:lnTo>
                    <a:pt x="1280" y="274"/>
                  </a:lnTo>
                  <a:lnTo>
                    <a:pt x="1278" y="280"/>
                  </a:lnTo>
                  <a:lnTo>
                    <a:pt x="1272" y="288"/>
                  </a:lnTo>
                  <a:lnTo>
                    <a:pt x="1268" y="294"/>
                  </a:lnTo>
                  <a:lnTo>
                    <a:pt x="1262" y="298"/>
                  </a:lnTo>
                  <a:lnTo>
                    <a:pt x="1258" y="304"/>
                  </a:lnTo>
                  <a:lnTo>
                    <a:pt x="1256" y="312"/>
                  </a:lnTo>
                  <a:lnTo>
                    <a:pt x="1258" y="322"/>
                  </a:lnTo>
                  <a:lnTo>
                    <a:pt x="1260" y="332"/>
                  </a:lnTo>
                  <a:lnTo>
                    <a:pt x="1264" y="342"/>
                  </a:lnTo>
                  <a:lnTo>
                    <a:pt x="1270" y="354"/>
                  </a:lnTo>
                  <a:lnTo>
                    <a:pt x="1278" y="370"/>
                  </a:lnTo>
                  <a:lnTo>
                    <a:pt x="1292" y="386"/>
                  </a:lnTo>
                  <a:lnTo>
                    <a:pt x="1298" y="394"/>
                  </a:lnTo>
                  <a:lnTo>
                    <a:pt x="1306" y="402"/>
                  </a:lnTo>
                  <a:lnTo>
                    <a:pt x="1362" y="442"/>
                  </a:lnTo>
                  <a:lnTo>
                    <a:pt x="1370" y="446"/>
                  </a:lnTo>
                  <a:lnTo>
                    <a:pt x="1384" y="450"/>
                  </a:lnTo>
                  <a:lnTo>
                    <a:pt x="1402" y="454"/>
                  </a:lnTo>
                  <a:lnTo>
                    <a:pt x="1410" y="454"/>
                  </a:lnTo>
                  <a:lnTo>
                    <a:pt x="1416" y="452"/>
                  </a:lnTo>
                  <a:lnTo>
                    <a:pt x="1430" y="446"/>
                  </a:lnTo>
                  <a:lnTo>
                    <a:pt x="1446" y="436"/>
                  </a:lnTo>
                  <a:lnTo>
                    <a:pt x="1454" y="430"/>
                  </a:lnTo>
                  <a:lnTo>
                    <a:pt x="1462" y="422"/>
                  </a:lnTo>
                  <a:lnTo>
                    <a:pt x="1466" y="412"/>
                  </a:lnTo>
                  <a:lnTo>
                    <a:pt x="1470" y="404"/>
                  </a:lnTo>
                  <a:lnTo>
                    <a:pt x="1470" y="394"/>
                  </a:lnTo>
                  <a:lnTo>
                    <a:pt x="1468" y="384"/>
                  </a:lnTo>
                  <a:lnTo>
                    <a:pt x="1464" y="376"/>
                  </a:lnTo>
                  <a:lnTo>
                    <a:pt x="1458" y="368"/>
                  </a:lnTo>
                  <a:lnTo>
                    <a:pt x="1450" y="360"/>
                  </a:lnTo>
                  <a:lnTo>
                    <a:pt x="1442" y="354"/>
                  </a:lnTo>
                  <a:lnTo>
                    <a:pt x="1434" y="348"/>
                  </a:lnTo>
                  <a:lnTo>
                    <a:pt x="1426" y="346"/>
                  </a:lnTo>
                  <a:lnTo>
                    <a:pt x="1404" y="340"/>
                  </a:lnTo>
                  <a:lnTo>
                    <a:pt x="1392" y="336"/>
                  </a:lnTo>
                  <a:lnTo>
                    <a:pt x="1382" y="330"/>
                  </a:lnTo>
                  <a:lnTo>
                    <a:pt x="1372" y="322"/>
                  </a:lnTo>
                  <a:lnTo>
                    <a:pt x="1364" y="310"/>
                  </a:lnTo>
                  <a:lnTo>
                    <a:pt x="1358" y="296"/>
                  </a:lnTo>
                  <a:lnTo>
                    <a:pt x="1358" y="288"/>
                  </a:lnTo>
                  <a:lnTo>
                    <a:pt x="1358" y="278"/>
                  </a:lnTo>
                  <a:lnTo>
                    <a:pt x="1360" y="260"/>
                  </a:lnTo>
                  <a:lnTo>
                    <a:pt x="1368" y="246"/>
                  </a:lnTo>
                  <a:lnTo>
                    <a:pt x="1376" y="236"/>
                  </a:lnTo>
                  <a:lnTo>
                    <a:pt x="1386" y="228"/>
                  </a:lnTo>
                  <a:lnTo>
                    <a:pt x="1396" y="224"/>
                  </a:lnTo>
                  <a:lnTo>
                    <a:pt x="1406" y="220"/>
                  </a:lnTo>
                  <a:lnTo>
                    <a:pt x="1422" y="216"/>
                  </a:lnTo>
                  <a:lnTo>
                    <a:pt x="1458" y="208"/>
                  </a:lnTo>
                  <a:lnTo>
                    <a:pt x="1492" y="202"/>
                  </a:lnTo>
                  <a:lnTo>
                    <a:pt x="1518" y="200"/>
                  </a:lnTo>
                  <a:lnTo>
                    <a:pt x="1544" y="200"/>
                  </a:lnTo>
                  <a:lnTo>
                    <a:pt x="1564" y="200"/>
                  </a:lnTo>
                  <a:lnTo>
                    <a:pt x="1584" y="200"/>
                  </a:lnTo>
                  <a:lnTo>
                    <a:pt x="1624" y="198"/>
                  </a:lnTo>
                  <a:lnTo>
                    <a:pt x="1666" y="196"/>
                  </a:lnTo>
                  <a:lnTo>
                    <a:pt x="1700" y="198"/>
                  </a:lnTo>
                  <a:lnTo>
                    <a:pt x="1730" y="202"/>
                  </a:lnTo>
                  <a:lnTo>
                    <a:pt x="1744" y="204"/>
                  </a:lnTo>
                  <a:lnTo>
                    <a:pt x="1766" y="206"/>
                  </a:lnTo>
                  <a:lnTo>
                    <a:pt x="1800" y="208"/>
                  </a:lnTo>
                  <a:lnTo>
                    <a:pt x="1840" y="212"/>
                  </a:lnTo>
                  <a:lnTo>
                    <a:pt x="1864" y="214"/>
                  </a:lnTo>
                  <a:lnTo>
                    <a:pt x="1878" y="216"/>
                  </a:lnTo>
                  <a:lnTo>
                    <a:pt x="1886" y="212"/>
                  </a:lnTo>
                  <a:lnTo>
                    <a:pt x="1894" y="206"/>
                  </a:lnTo>
                  <a:lnTo>
                    <a:pt x="1902" y="196"/>
                  </a:lnTo>
                  <a:lnTo>
                    <a:pt x="1904" y="190"/>
                  </a:lnTo>
                  <a:lnTo>
                    <a:pt x="1906" y="182"/>
                  </a:lnTo>
                  <a:lnTo>
                    <a:pt x="1906" y="174"/>
                  </a:lnTo>
                  <a:lnTo>
                    <a:pt x="1904" y="168"/>
                  </a:lnTo>
                  <a:lnTo>
                    <a:pt x="1902" y="162"/>
                  </a:lnTo>
                  <a:lnTo>
                    <a:pt x="1898" y="156"/>
                  </a:lnTo>
                  <a:lnTo>
                    <a:pt x="1888" y="148"/>
                  </a:lnTo>
                  <a:lnTo>
                    <a:pt x="1878" y="142"/>
                  </a:lnTo>
                  <a:lnTo>
                    <a:pt x="1868" y="134"/>
                  </a:lnTo>
                  <a:lnTo>
                    <a:pt x="1864" y="130"/>
                  </a:lnTo>
                  <a:lnTo>
                    <a:pt x="1860" y="124"/>
                  </a:lnTo>
                  <a:lnTo>
                    <a:pt x="1858" y="116"/>
                  </a:lnTo>
                  <a:lnTo>
                    <a:pt x="1860" y="108"/>
                  </a:lnTo>
                  <a:lnTo>
                    <a:pt x="1866" y="100"/>
                  </a:lnTo>
                  <a:lnTo>
                    <a:pt x="1878" y="90"/>
                  </a:lnTo>
                  <a:lnTo>
                    <a:pt x="1904" y="72"/>
                  </a:lnTo>
                  <a:lnTo>
                    <a:pt x="1928" y="60"/>
                  </a:lnTo>
                  <a:lnTo>
                    <a:pt x="1948" y="54"/>
                  </a:lnTo>
                  <a:lnTo>
                    <a:pt x="1964" y="52"/>
                  </a:lnTo>
                  <a:lnTo>
                    <a:pt x="1976" y="52"/>
                  </a:lnTo>
                  <a:lnTo>
                    <a:pt x="1986" y="50"/>
                  </a:lnTo>
                  <a:lnTo>
                    <a:pt x="2010" y="46"/>
                  </a:lnTo>
                  <a:lnTo>
                    <a:pt x="2024" y="46"/>
                  </a:lnTo>
                  <a:lnTo>
                    <a:pt x="2038" y="48"/>
                  </a:lnTo>
                  <a:lnTo>
                    <a:pt x="2060" y="54"/>
                  </a:lnTo>
                  <a:lnTo>
                    <a:pt x="2090" y="62"/>
                  </a:lnTo>
                  <a:lnTo>
                    <a:pt x="2110" y="64"/>
                  </a:lnTo>
                  <a:lnTo>
                    <a:pt x="2122" y="64"/>
                  </a:lnTo>
                  <a:lnTo>
                    <a:pt x="2132" y="64"/>
                  </a:lnTo>
                  <a:lnTo>
                    <a:pt x="2154" y="58"/>
                  </a:lnTo>
                  <a:lnTo>
                    <a:pt x="2180" y="48"/>
                  </a:lnTo>
                  <a:lnTo>
                    <a:pt x="2218" y="32"/>
                  </a:lnTo>
                  <a:lnTo>
                    <a:pt x="2234" y="30"/>
                  </a:lnTo>
                  <a:lnTo>
                    <a:pt x="2254" y="26"/>
                  </a:lnTo>
                  <a:lnTo>
                    <a:pt x="2278" y="24"/>
                  </a:lnTo>
                  <a:lnTo>
                    <a:pt x="2290" y="26"/>
                  </a:lnTo>
                  <a:lnTo>
                    <a:pt x="2302" y="28"/>
                  </a:lnTo>
                  <a:lnTo>
                    <a:pt x="2336" y="38"/>
                  </a:lnTo>
                  <a:lnTo>
                    <a:pt x="2346" y="42"/>
                  </a:lnTo>
                  <a:lnTo>
                    <a:pt x="2356" y="44"/>
                  </a:lnTo>
                  <a:lnTo>
                    <a:pt x="2384" y="46"/>
                  </a:lnTo>
                  <a:lnTo>
                    <a:pt x="2404" y="50"/>
                  </a:lnTo>
                  <a:lnTo>
                    <a:pt x="2430" y="56"/>
                  </a:lnTo>
                  <a:lnTo>
                    <a:pt x="2452" y="60"/>
                  </a:lnTo>
                  <a:lnTo>
                    <a:pt x="2464" y="60"/>
                  </a:lnTo>
                  <a:lnTo>
                    <a:pt x="2474" y="58"/>
                  </a:lnTo>
                  <a:lnTo>
                    <a:pt x="2494" y="52"/>
                  </a:lnTo>
                  <a:lnTo>
                    <a:pt x="2514" y="44"/>
                  </a:lnTo>
                  <a:lnTo>
                    <a:pt x="2530" y="38"/>
                  </a:lnTo>
                  <a:lnTo>
                    <a:pt x="2538" y="32"/>
                  </a:lnTo>
                  <a:lnTo>
                    <a:pt x="256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77" name="Freeform 793"/>
            <p:cNvSpPr>
              <a:spLocks/>
            </p:cNvSpPr>
            <p:nvPr/>
          </p:nvSpPr>
          <p:spPr bwMode="auto">
            <a:xfrm>
              <a:off x="2435" y="2895"/>
              <a:ext cx="132" cy="61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4" y="144"/>
                </a:cxn>
                <a:cxn ang="0">
                  <a:pos x="8" y="134"/>
                </a:cxn>
                <a:cxn ang="0">
                  <a:pos x="16" y="122"/>
                </a:cxn>
                <a:cxn ang="0">
                  <a:pos x="26" y="110"/>
                </a:cxn>
                <a:cxn ang="0">
                  <a:pos x="40" y="94"/>
                </a:cxn>
                <a:cxn ang="0">
                  <a:pos x="60" y="80"/>
                </a:cxn>
                <a:cxn ang="0">
                  <a:pos x="84" y="64"/>
                </a:cxn>
                <a:cxn ang="0">
                  <a:pos x="164" y="20"/>
                </a:cxn>
                <a:cxn ang="0">
                  <a:pos x="186" y="10"/>
                </a:cxn>
                <a:cxn ang="0">
                  <a:pos x="208" y="4"/>
                </a:cxn>
                <a:cxn ang="0">
                  <a:pos x="220" y="2"/>
                </a:cxn>
                <a:cxn ang="0">
                  <a:pos x="230" y="2"/>
                </a:cxn>
                <a:cxn ang="0">
                  <a:pos x="272" y="0"/>
                </a:cxn>
                <a:cxn ang="0">
                  <a:pos x="292" y="0"/>
                </a:cxn>
                <a:cxn ang="0">
                  <a:pos x="304" y="2"/>
                </a:cxn>
                <a:cxn ang="0">
                  <a:pos x="344" y="18"/>
                </a:cxn>
                <a:cxn ang="0">
                  <a:pos x="364" y="30"/>
                </a:cxn>
              </a:cxnLst>
              <a:rect l="0" t="0" r="r" b="b"/>
              <a:pathLst>
                <a:path w="364" h="152">
                  <a:moveTo>
                    <a:pt x="0" y="152"/>
                  </a:moveTo>
                  <a:lnTo>
                    <a:pt x="4" y="144"/>
                  </a:lnTo>
                  <a:lnTo>
                    <a:pt x="8" y="134"/>
                  </a:lnTo>
                  <a:lnTo>
                    <a:pt x="16" y="122"/>
                  </a:lnTo>
                  <a:lnTo>
                    <a:pt x="26" y="110"/>
                  </a:lnTo>
                  <a:lnTo>
                    <a:pt x="40" y="94"/>
                  </a:lnTo>
                  <a:lnTo>
                    <a:pt x="60" y="80"/>
                  </a:lnTo>
                  <a:lnTo>
                    <a:pt x="84" y="64"/>
                  </a:lnTo>
                  <a:lnTo>
                    <a:pt x="164" y="20"/>
                  </a:lnTo>
                  <a:lnTo>
                    <a:pt x="186" y="10"/>
                  </a:lnTo>
                  <a:lnTo>
                    <a:pt x="208" y="4"/>
                  </a:lnTo>
                  <a:lnTo>
                    <a:pt x="220" y="2"/>
                  </a:lnTo>
                  <a:lnTo>
                    <a:pt x="230" y="2"/>
                  </a:lnTo>
                  <a:lnTo>
                    <a:pt x="272" y="0"/>
                  </a:lnTo>
                  <a:lnTo>
                    <a:pt x="292" y="0"/>
                  </a:lnTo>
                  <a:lnTo>
                    <a:pt x="304" y="2"/>
                  </a:lnTo>
                  <a:lnTo>
                    <a:pt x="344" y="18"/>
                  </a:lnTo>
                  <a:lnTo>
                    <a:pt x="364" y="3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78" name="Freeform 794"/>
            <p:cNvSpPr>
              <a:spLocks/>
            </p:cNvSpPr>
            <p:nvPr/>
          </p:nvSpPr>
          <p:spPr bwMode="auto">
            <a:xfrm>
              <a:off x="2478" y="2914"/>
              <a:ext cx="74" cy="34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4" y="76"/>
                </a:cxn>
                <a:cxn ang="0">
                  <a:pos x="14" y="60"/>
                </a:cxn>
                <a:cxn ang="0">
                  <a:pos x="20" y="50"/>
                </a:cxn>
                <a:cxn ang="0">
                  <a:pos x="30" y="40"/>
                </a:cxn>
                <a:cxn ang="0">
                  <a:pos x="40" y="32"/>
                </a:cxn>
                <a:cxn ang="0">
                  <a:pos x="54" y="26"/>
                </a:cxn>
                <a:cxn ang="0">
                  <a:pos x="114" y="8"/>
                </a:cxn>
                <a:cxn ang="0">
                  <a:pos x="140" y="2"/>
                </a:cxn>
                <a:cxn ang="0">
                  <a:pos x="156" y="0"/>
                </a:cxn>
                <a:cxn ang="0">
                  <a:pos x="168" y="2"/>
                </a:cxn>
                <a:cxn ang="0">
                  <a:pos x="182" y="6"/>
                </a:cxn>
                <a:cxn ang="0">
                  <a:pos x="188" y="10"/>
                </a:cxn>
                <a:cxn ang="0">
                  <a:pos x="194" y="16"/>
                </a:cxn>
                <a:cxn ang="0">
                  <a:pos x="200" y="24"/>
                </a:cxn>
                <a:cxn ang="0">
                  <a:pos x="204" y="34"/>
                </a:cxn>
              </a:cxnLst>
              <a:rect l="0" t="0" r="r" b="b"/>
              <a:pathLst>
                <a:path w="204" h="84">
                  <a:moveTo>
                    <a:pt x="0" y="84"/>
                  </a:moveTo>
                  <a:lnTo>
                    <a:pt x="4" y="76"/>
                  </a:lnTo>
                  <a:lnTo>
                    <a:pt x="14" y="60"/>
                  </a:lnTo>
                  <a:lnTo>
                    <a:pt x="20" y="50"/>
                  </a:lnTo>
                  <a:lnTo>
                    <a:pt x="30" y="40"/>
                  </a:lnTo>
                  <a:lnTo>
                    <a:pt x="40" y="32"/>
                  </a:lnTo>
                  <a:lnTo>
                    <a:pt x="54" y="26"/>
                  </a:lnTo>
                  <a:lnTo>
                    <a:pt x="114" y="8"/>
                  </a:lnTo>
                  <a:lnTo>
                    <a:pt x="140" y="2"/>
                  </a:lnTo>
                  <a:lnTo>
                    <a:pt x="156" y="0"/>
                  </a:lnTo>
                  <a:lnTo>
                    <a:pt x="168" y="2"/>
                  </a:lnTo>
                  <a:lnTo>
                    <a:pt x="182" y="6"/>
                  </a:lnTo>
                  <a:lnTo>
                    <a:pt x="188" y="10"/>
                  </a:lnTo>
                  <a:lnTo>
                    <a:pt x="194" y="16"/>
                  </a:lnTo>
                  <a:lnTo>
                    <a:pt x="200" y="24"/>
                  </a:lnTo>
                  <a:lnTo>
                    <a:pt x="204" y="3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79" name="Freeform 795"/>
            <p:cNvSpPr>
              <a:spLocks/>
            </p:cNvSpPr>
            <p:nvPr/>
          </p:nvSpPr>
          <p:spPr bwMode="auto">
            <a:xfrm>
              <a:off x="2605" y="2736"/>
              <a:ext cx="333" cy="244"/>
            </a:xfrm>
            <a:custGeom>
              <a:avLst/>
              <a:gdLst/>
              <a:ahLst/>
              <a:cxnLst>
                <a:cxn ang="0">
                  <a:pos x="0" y="484"/>
                </a:cxn>
                <a:cxn ang="0">
                  <a:pos x="4" y="516"/>
                </a:cxn>
                <a:cxn ang="0">
                  <a:pos x="10" y="530"/>
                </a:cxn>
                <a:cxn ang="0">
                  <a:pos x="28" y="550"/>
                </a:cxn>
                <a:cxn ang="0">
                  <a:pos x="64" y="570"/>
                </a:cxn>
                <a:cxn ang="0">
                  <a:pos x="124" y="586"/>
                </a:cxn>
                <a:cxn ang="0">
                  <a:pos x="208" y="614"/>
                </a:cxn>
                <a:cxn ang="0">
                  <a:pos x="228" y="616"/>
                </a:cxn>
                <a:cxn ang="0">
                  <a:pos x="270" y="612"/>
                </a:cxn>
                <a:cxn ang="0">
                  <a:pos x="298" y="604"/>
                </a:cxn>
                <a:cxn ang="0">
                  <a:pos x="324" y="584"/>
                </a:cxn>
                <a:cxn ang="0">
                  <a:pos x="338" y="568"/>
                </a:cxn>
                <a:cxn ang="0">
                  <a:pos x="340" y="556"/>
                </a:cxn>
                <a:cxn ang="0">
                  <a:pos x="334" y="536"/>
                </a:cxn>
                <a:cxn ang="0">
                  <a:pos x="328" y="506"/>
                </a:cxn>
                <a:cxn ang="0">
                  <a:pos x="330" y="488"/>
                </a:cxn>
                <a:cxn ang="0">
                  <a:pos x="350" y="466"/>
                </a:cxn>
                <a:cxn ang="0">
                  <a:pos x="386" y="442"/>
                </a:cxn>
                <a:cxn ang="0">
                  <a:pos x="434" y="430"/>
                </a:cxn>
                <a:cxn ang="0">
                  <a:pos x="492" y="426"/>
                </a:cxn>
                <a:cxn ang="0">
                  <a:pos x="602" y="446"/>
                </a:cxn>
                <a:cxn ang="0">
                  <a:pos x="628" y="450"/>
                </a:cxn>
                <a:cxn ang="0">
                  <a:pos x="664" y="448"/>
                </a:cxn>
                <a:cxn ang="0">
                  <a:pos x="704" y="438"/>
                </a:cxn>
                <a:cxn ang="0">
                  <a:pos x="738" y="422"/>
                </a:cxn>
                <a:cxn ang="0">
                  <a:pos x="786" y="380"/>
                </a:cxn>
                <a:cxn ang="0">
                  <a:pos x="806" y="352"/>
                </a:cxn>
                <a:cxn ang="0">
                  <a:pos x="810" y="306"/>
                </a:cxn>
                <a:cxn ang="0">
                  <a:pos x="808" y="250"/>
                </a:cxn>
                <a:cxn ang="0">
                  <a:pos x="806" y="230"/>
                </a:cxn>
                <a:cxn ang="0">
                  <a:pos x="812" y="208"/>
                </a:cxn>
                <a:cxn ang="0">
                  <a:pos x="832" y="186"/>
                </a:cxn>
                <a:cxn ang="0">
                  <a:pos x="872" y="160"/>
                </a:cxn>
                <a:cxn ang="0">
                  <a:pos x="886" y="150"/>
                </a:cxn>
                <a:cxn ang="0">
                  <a:pos x="904" y="118"/>
                </a:cxn>
                <a:cxn ang="0">
                  <a:pos x="914" y="90"/>
                </a:cxn>
                <a:cxn ang="0">
                  <a:pos x="912" y="66"/>
                </a:cxn>
                <a:cxn ang="0">
                  <a:pos x="904" y="36"/>
                </a:cxn>
                <a:cxn ang="0">
                  <a:pos x="882" y="0"/>
                </a:cxn>
              </a:cxnLst>
              <a:rect l="0" t="0" r="r" b="b"/>
              <a:pathLst>
                <a:path w="914" h="616">
                  <a:moveTo>
                    <a:pt x="0" y="458"/>
                  </a:moveTo>
                  <a:lnTo>
                    <a:pt x="0" y="484"/>
                  </a:lnTo>
                  <a:lnTo>
                    <a:pt x="2" y="506"/>
                  </a:lnTo>
                  <a:lnTo>
                    <a:pt x="4" y="516"/>
                  </a:lnTo>
                  <a:lnTo>
                    <a:pt x="6" y="524"/>
                  </a:lnTo>
                  <a:lnTo>
                    <a:pt x="10" y="530"/>
                  </a:lnTo>
                  <a:lnTo>
                    <a:pt x="14" y="538"/>
                  </a:lnTo>
                  <a:lnTo>
                    <a:pt x="28" y="550"/>
                  </a:lnTo>
                  <a:lnTo>
                    <a:pt x="44" y="562"/>
                  </a:lnTo>
                  <a:lnTo>
                    <a:pt x="64" y="570"/>
                  </a:lnTo>
                  <a:lnTo>
                    <a:pt x="92" y="578"/>
                  </a:lnTo>
                  <a:lnTo>
                    <a:pt x="124" y="586"/>
                  </a:lnTo>
                  <a:lnTo>
                    <a:pt x="170" y="600"/>
                  </a:lnTo>
                  <a:lnTo>
                    <a:pt x="208" y="614"/>
                  </a:lnTo>
                  <a:lnTo>
                    <a:pt x="216" y="614"/>
                  </a:lnTo>
                  <a:lnTo>
                    <a:pt x="228" y="616"/>
                  </a:lnTo>
                  <a:lnTo>
                    <a:pt x="256" y="614"/>
                  </a:lnTo>
                  <a:lnTo>
                    <a:pt x="270" y="612"/>
                  </a:lnTo>
                  <a:lnTo>
                    <a:pt x="286" y="608"/>
                  </a:lnTo>
                  <a:lnTo>
                    <a:pt x="298" y="604"/>
                  </a:lnTo>
                  <a:lnTo>
                    <a:pt x="308" y="598"/>
                  </a:lnTo>
                  <a:lnTo>
                    <a:pt x="324" y="584"/>
                  </a:lnTo>
                  <a:lnTo>
                    <a:pt x="334" y="572"/>
                  </a:lnTo>
                  <a:lnTo>
                    <a:pt x="338" y="568"/>
                  </a:lnTo>
                  <a:lnTo>
                    <a:pt x="340" y="562"/>
                  </a:lnTo>
                  <a:lnTo>
                    <a:pt x="340" y="556"/>
                  </a:lnTo>
                  <a:lnTo>
                    <a:pt x="340" y="550"/>
                  </a:lnTo>
                  <a:lnTo>
                    <a:pt x="334" y="536"/>
                  </a:lnTo>
                  <a:lnTo>
                    <a:pt x="328" y="516"/>
                  </a:lnTo>
                  <a:lnTo>
                    <a:pt x="328" y="506"/>
                  </a:lnTo>
                  <a:lnTo>
                    <a:pt x="328" y="496"/>
                  </a:lnTo>
                  <a:lnTo>
                    <a:pt x="330" y="488"/>
                  </a:lnTo>
                  <a:lnTo>
                    <a:pt x="336" y="480"/>
                  </a:lnTo>
                  <a:lnTo>
                    <a:pt x="350" y="466"/>
                  </a:lnTo>
                  <a:lnTo>
                    <a:pt x="368" y="452"/>
                  </a:lnTo>
                  <a:lnTo>
                    <a:pt x="386" y="442"/>
                  </a:lnTo>
                  <a:lnTo>
                    <a:pt x="408" y="434"/>
                  </a:lnTo>
                  <a:lnTo>
                    <a:pt x="434" y="430"/>
                  </a:lnTo>
                  <a:lnTo>
                    <a:pt x="464" y="428"/>
                  </a:lnTo>
                  <a:lnTo>
                    <a:pt x="492" y="426"/>
                  </a:lnTo>
                  <a:lnTo>
                    <a:pt x="508" y="428"/>
                  </a:lnTo>
                  <a:lnTo>
                    <a:pt x="602" y="446"/>
                  </a:lnTo>
                  <a:lnTo>
                    <a:pt x="614" y="448"/>
                  </a:lnTo>
                  <a:lnTo>
                    <a:pt x="628" y="450"/>
                  </a:lnTo>
                  <a:lnTo>
                    <a:pt x="646" y="448"/>
                  </a:lnTo>
                  <a:lnTo>
                    <a:pt x="664" y="448"/>
                  </a:lnTo>
                  <a:lnTo>
                    <a:pt x="684" y="444"/>
                  </a:lnTo>
                  <a:lnTo>
                    <a:pt x="704" y="438"/>
                  </a:lnTo>
                  <a:lnTo>
                    <a:pt x="722" y="432"/>
                  </a:lnTo>
                  <a:lnTo>
                    <a:pt x="738" y="422"/>
                  </a:lnTo>
                  <a:lnTo>
                    <a:pt x="764" y="402"/>
                  </a:lnTo>
                  <a:lnTo>
                    <a:pt x="786" y="380"/>
                  </a:lnTo>
                  <a:lnTo>
                    <a:pt x="800" y="360"/>
                  </a:lnTo>
                  <a:lnTo>
                    <a:pt x="806" y="352"/>
                  </a:lnTo>
                  <a:lnTo>
                    <a:pt x="808" y="344"/>
                  </a:lnTo>
                  <a:lnTo>
                    <a:pt x="810" y="306"/>
                  </a:lnTo>
                  <a:lnTo>
                    <a:pt x="810" y="268"/>
                  </a:lnTo>
                  <a:lnTo>
                    <a:pt x="808" y="250"/>
                  </a:lnTo>
                  <a:lnTo>
                    <a:pt x="806" y="240"/>
                  </a:lnTo>
                  <a:lnTo>
                    <a:pt x="806" y="230"/>
                  </a:lnTo>
                  <a:lnTo>
                    <a:pt x="808" y="218"/>
                  </a:lnTo>
                  <a:lnTo>
                    <a:pt x="812" y="208"/>
                  </a:lnTo>
                  <a:lnTo>
                    <a:pt x="820" y="196"/>
                  </a:lnTo>
                  <a:lnTo>
                    <a:pt x="832" y="186"/>
                  </a:lnTo>
                  <a:lnTo>
                    <a:pt x="856" y="168"/>
                  </a:lnTo>
                  <a:lnTo>
                    <a:pt x="872" y="160"/>
                  </a:lnTo>
                  <a:lnTo>
                    <a:pt x="880" y="154"/>
                  </a:lnTo>
                  <a:lnTo>
                    <a:pt x="886" y="150"/>
                  </a:lnTo>
                  <a:lnTo>
                    <a:pt x="896" y="136"/>
                  </a:lnTo>
                  <a:lnTo>
                    <a:pt x="904" y="118"/>
                  </a:lnTo>
                  <a:lnTo>
                    <a:pt x="908" y="104"/>
                  </a:lnTo>
                  <a:lnTo>
                    <a:pt x="914" y="90"/>
                  </a:lnTo>
                  <a:lnTo>
                    <a:pt x="914" y="80"/>
                  </a:lnTo>
                  <a:lnTo>
                    <a:pt x="912" y="66"/>
                  </a:lnTo>
                  <a:lnTo>
                    <a:pt x="908" y="50"/>
                  </a:lnTo>
                  <a:lnTo>
                    <a:pt x="904" y="36"/>
                  </a:lnTo>
                  <a:lnTo>
                    <a:pt x="890" y="12"/>
                  </a:lnTo>
                  <a:lnTo>
                    <a:pt x="88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80" name="Freeform 796"/>
            <p:cNvSpPr>
              <a:spLocks/>
            </p:cNvSpPr>
            <p:nvPr/>
          </p:nvSpPr>
          <p:spPr bwMode="auto">
            <a:xfrm>
              <a:off x="2199" y="2663"/>
              <a:ext cx="752" cy="382"/>
            </a:xfrm>
            <a:custGeom>
              <a:avLst/>
              <a:gdLst/>
              <a:ahLst/>
              <a:cxnLst>
                <a:cxn ang="0">
                  <a:pos x="1968" y="134"/>
                </a:cxn>
                <a:cxn ang="0">
                  <a:pos x="1968" y="88"/>
                </a:cxn>
                <a:cxn ang="0">
                  <a:pos x="2018" y="26"/>
                </a:cxn>
                <a:cxn ang="0">
                  <a:pos x="2038" y="12"/>
                </a:cxn>
                <a:cxn ang="0">
                  <a:pos x="1984" y="2"/>
                </a:cxn>
                <a:cxn ang="0">
                  <a:pos x="1876" y="16"/>
                </a:cxn>
                <a:cxn ang="0">
                  <a:pos x="1770" y="14"/>
                </a:cxn>
                <a:cxn ang="0">
                  <a:pos x="1712" y="4"/>
                </a:cxn>
                <a:cxn ang="0">
                  <a:pos x="1630" y="16"/>
                </a:cxn>
                <a:cxn ang="0">
                  <a:pos x="1606" y="46"/>
                </a:cxn>
                <a:cxn ang="0">
                  <a:pos x="1614" y="76"/>
                </a:cxn>
                <a:cxn ang="0">
                  <a:pos x="1662" y="122"/>
                </a:cxn>
                <a:cxn ang="0">
                  <a:pos x="1656" y="160"/>
                </a:cxn>
                <a:cxn ang="0">
                  <a:pos x="1628" y="180"/>
                </a:cxn>
                <a:cxn ang="0">
                  <a:pos x="1530" y="188"/>
                </a:cxn>
                <a:cxn ang="0">
                  <a:pos x="1410" y="174"/>
                </a:cxn>
                <a:cxn ang="0">
                  <a:pos x="1176" y="174"/>
                </a:cxn>
                <a:cxn ang="0">
                  <a:pos x="1114" y="204"/>
                </a:cxn>
                <a:cxn ang="0">
                  <a:pos x="1120" y="228"/>
                </a:cxn>
                <a:cxn ang="0">
                  <a:pos x="1196" y="272"/>
                </a:cxn>
                <a:cxn ang="0">
                  <a:pos x="1218" y="310"/>
                </a:cxn>
                <a:cxn ang="0">
                  <a:pos x="1214" y="352"/>
                </a:cxn>
                <a:cxn ang="0">
                  <a:pos x="1184" y="396"/>
                </a:cxn>
                <a:cxn ang="0">
                  <a:pos x="1122" y="414"/>
                </a:cxn>
                <a:cxn ang="0">
                  <a:pos x="1026" y="414"/>
                </a:cxn>
                <a:cxn ang="0">
                  <a:pos x="974" y="386"/>
                </a:cxn>
                <a:cxn ang="0">
                  <a:pos x="916" y="356"/>
                </a:cxn>
                <a:cxn ang="0">
                  <a:pos x="886" y="304"/>
                </a:cxn>
                <a:cxn ang="0">
                  <a:pos x="888" y="222"/>
                </a:cxn>
                <a:cxn ang="0">
                  <a:pos x="882" y="186"/>
                </a:cxn>
                <a:cxn ang="0">
                  <a:pos x="846" y="168"/>
                </a:cxn>
                <a:cxn ang="0">
                  <a:pos x="748" y="182"/>
                </a:cxn>
                <a:cxn ang="0">
                  <a:pos x="692" y="232"/>
                </a:cxn>
                <a:cxn ang="0">
                  <a:pos x="674" y="282"/>
                </a:cxn>
                <a:cxn ang="0">
                  <a:pos x="728" y="334"/>
                </a:cxn>
                <a:cxn ang="0">
                  <a:pos x="758" y="394"/>
                </a:cxn>
                <a:cxn ang="0">
                  <a:pos x="764" y="452"/>
                </a:cxn>
                <a:cxn ang="0">
                  <a:pos x="730" y="522"/>
                </a:cxn>
                <a:cxn ang="0">
                  <a:pos x="684" y="558"/>
                </a:cxn>
                <a:cxn ang="0">
                  <a:pos x="632" y="582"/>
                </a:cxn>
                <a:cxn ang="0">
                  <a:pos x="542" y="578"/>
                </a:cxn>
                <a:cxn ang="0">
                  <a:pos x="306" y="562"/>
                </a:cxn>
                <a:cxn ang="0">
                  <a:pos x="268" y="616"/>
                </a:cxn>
                <a:cxn ang="0">
                  <a:pos x="206" y="742"/>
                </a:cxn>
                <a:cxn ang="0">
                  <a:pos x="166" y="764"/>
                </a:cxn>
                <a:cxn ang="0">
                  <a:pos x="112" y="820"/>
                </a:cxn>
                <a:cxn ang="0">
                  <a:pos x="72" y="872"/>
                </a:cxn>
                <a:cxn ang="0">
                  <a:pos x="16" y="936"/>
                </a:cxn>
                <a:cxn ang="0">
                  <a:pos x="0" y="964"/>
                </a:cxn>
                <a:cxn ang="0">
                  <a:pos x="80" y="916"/>
                </a:cxn>
              </a:cxnLst>
              <a:rect l="0" t="0" r="r" b="b"/>
              <a:pathLst>
                <a:path w="2066" h="964">
                  <a:moveTo>
                    <a:pt x="1984" y="152"/>
                  </a:moveTo>
                  <a:lnTo>
                    <a:pt x="1980" y="148"/>
                  </a:lnTo>
                  <a:lnTo>
                    <a:pt x="1974" y="142"/>
                  </a:lnTo>
                  <a:lnTo>
                    <a:pt x="1968" y="134"/>
                  </a:lnTo>
                  <a:lnTo>
                    <a:pt x="1964" y="126"/>
                  </a:lnTo>
                  <a:lnTo>
                    <a:pt x="1962" y="114"/>
                  </a:lnTo>
                  <a:lnTo>
                    <a:pt x="1962" y="102"/>
                  </a:lnTo>
                  <a:lnTo>
                    <a:pt x="1968" y="88"/>
                  </a:lnTo>
                  <a:lnTo>
                    <a:pt x="1976" y="72"/>
                  </a:lnTo>
                  <a:lnTo>
                    <a:pt x="1984" y="60"/>
                  </a:lnTo>
                  <a:lnTo>
                    <a:pt x="2002" y="40"/>
                  </a:lnTo>
                  <a:lnTo>
                    <a:pt x="2018" y="26"/>
                  </a:lnTo>
                  <a:lnTo>
                    <a:pt x="2024" y="22"/>
                  </a:lnTo>
                  <a:lnTo>
                    <a:pt x="2066" y="4"/>
                  </a:lnTo>
                  <a:lnTo>
                    <a:pt x="2052" y="10"/>
                  </a:lnTo>
                  <a:lnTo>
                    <a:pt x="2038" y="12"/>
                  </a:lnTo>
                  <a:lnTo>
                    <a:pt x="2026" y="14"/>
                  </a:lnTo>
                  <a:lnTo>
                    <a:pt x="2020" y="12"/>
                  </a:lnTo>
                  <a:lnTo>
                    <a:pt x="1998" y="6"/>
                  </a:lnTo>
                  <a:lnTo>
                    <a:pt x="1984" y="2"/>
                  </a:lnTo>
                  <a:lnTo>
                    <a:pt x="1976" y="0"/>
                  </a:lnTo>
                  <a:lnTo>
                    <a:pt x="1924" y="4"/>
                  </a:lnTo>
                  <a:lnTo>
                    <a:pt x="1894" y="12"/>
                  </a:lnTo>
                  <a:lnTo>
                    <a:pt x="1876" y="16"/>
                  </a:lnTo>
                  <a:lnTo>
                    <a:pt x="1862" y="18"/>
                  </a:lnTo>
                  <a:lnTo>
                    <a:pt x="1814" y="18"/>
                  </a:lnTo>
                  <a:lnTo>
                    <a:pt x="1782" y="16"/>
                  </a:lnTo>
                  <a:lnTo>
                    <a:pt x="1770" y="14"/>
                  </a:lnTo>
                  <a:lnTo>
                    <a:pt x="1760" y="10"/>
                  </a:lnTo>
                  <a:lnTo>
                    <a:pt x="1738" y="8"/>
                  </a:lnTo>
                  <a:lnTo>
                    <a:pt x="1722" y="6"/>
                  </a:lnTo>
                  <a:lnTo>
                    <a:pt x="1712" y="4"/>
                  </a:lnTo>
                  <a:lnTo>
                    <a:pt x="1700" y="4"/>
                  </a:lnTo>
                  <a:lnTo>
                    <a:pt x="1678" y="6"/>
                  </a:lnTo>
                  <a:lnTo>
                    <a:pt x="1640" y="12"/>
                  </a:lnTo>
                  <a:lnTo>
                    <a:pt x="1630" y="16"/>
                  </a:lnTo>
                  <a:lnTo>
                    <a:pt x="1620" y="22"/>
                  </a:lnTo>
                  <a:lnTo>
                    <a:pt x="1610" y="32"/>
                  </a:lnTo>
                  <a:lnTo>
                    <a:pt x="1606" y="38"/>
                  </a:lnTo>
                  <a:lnTo>
                    <a:pt x="1606" y="46"/>
                  </a:lnTo>
                  <a:lnTo>
                    <a:pt x="1606" y="56"/>
                  </a:lnTo>
                  <a:lnTo>
                    <a:pt x="1608" y="66"/>
                  </a:lnTo>
                  <a:lnTo>
                    <a:pt x="1610" y="72"/>
                  </a:lnTo>
                  <a:lnTo>
                    <a:pt x="1614" y="76"/>
                  </a:lnTo>
                  <a:lnTo>
                    <a:pt x="1640" y="96"/>
                  </a:lnTo>
                  <a:lnTo>
                    <a:pt x="1654" y="106"/>
                  </a:lnTo>
                  <a:lnTo>
                    <a:pt x="1660" y="116"/>
                  </a:lnTo>
                  <a:lnTo>
                    <a:pt x="1662" y="122"/>
                  </a:lnTo>
                  <a:lnTo>
                    <a:pt x="1664" y="130"/>
                  </a:lnTo>
                  <a:lnTo>
                    <a:pt x="1664" y="142"/>
                  </a:lnTo>
                  <a:lnTo>
                    <a:pt x="1660" y="154"/>
                  </a:lnTo>
                  <a:lnTo>
                    <a:pt x="1656" y="160"/>
                  </a:lnTo>
                  <a:lnTo>
                    <a:pt x="1652" y="166"/>
                  </a:lnTo>
                  <a:lnTo>
                    <a:pt x="1646" y="172"/>
                  </a:lnTo>
                  <a:lnTo>
                    <a:pt x="1638" y="176"/>
                  </a:lnTo>
                  <a:lnTo>
                    <a:pt x="1628" y="180"/>
                  </a:lnTo>
                  <a:lnTo>
                    <a:pt x="1618" y="184"/>
                  </a:lnTo>
                  <a:lnTo>
                    <a:pt x="1604" y="186"/>
                  </a:lnTo>
                  <a:lnTo>
                    <a:pt x="1588" y="188"/>
                  </a:lnTo>
                  <a:lnTo>
                    <a:pt x="1530" y="188"/>
                  </a:lnTo>
                  <a:lnTo>
                    <a:pt x="1486" y="186"/>
                  </a:lnTo>
                  <a:lnTo>
                    <a:pt x="1456" y="184"/>
                  </a:lnTo>
                  <a:lnTo>
                    <a:pt x="1434" y="180"/>
                  </a:lnTo>
                  <a:lnTo>
                    <a:pt x="1410" y="174"/>
                  </a:lnTo>
                  <a:lnTo>
                    <a:pt x="1378" y="168"/>
                  </a:lnTo>
                  <a:lnTo>
                    <a:pt x="1336" y="164"/>
                  </a:lnTo>
                  <a:lnTo>
                    <a:pt x="1214" y="162"/>
                  </a:lnTo>
                  <a:lnTo>
                    <a:pt x="1176" y="174"/>
                  </a:lnTo>
                  <a:lnTo>
                    <a:pt x="1144" y="186"/>
                  </a:lnTo>
                  <a:lnTo>
                    <a:pt x="1124" y="196"/>
                  </a:lnTo>
                  <a:lnTo>
                    <a:pt x="1118" y="200"/>
                  </a:lnTo>
                  <a:lnTo>
                    <a:pt x="1114" y="204"/>
                  </a:lnTo>
                  <a:lnTo>
                    <a:pt x="1112" y="210"/>
                  </a:lnTo>
                  <a:lnTo>
                    <a:pt x="1112" y="214"/>
                  </a:lnTo>
                  <a:lnTo>
                    <a:pt x="1114" y="222"/>
                  </a:lnTo>
                  <a:lnTo>
                    <a:pt x="1120" y="228"/>
                  </a:lnTo>
                  <a:lnTo>
                    <a:pt x="1140" y="238"/>
                  </a:lnTo>
                  <a:lnTo>
                    <a:pt x="1160" y="246"/>
                  </a:lnTo>
                  <a:lnTo>
                    <a:pt x="1178" y="258"/>
                  </a:lnTo>
                  <a:lnTo>
                    <a:pt x="1196" y="272"/>
                  </a:lnTo>
                  <a:lnTo>
                    <a:pt x="1204" y="280"/>
                  </a:lnTo>
                  <a:lnTo>
                    <a:pt x="1210" y="290"/>
                  </a:lnTo>
                  <a:lnTo>
                    <a:pt x="1214" y="300"/>
                  </a:lnTo>
                  <a:lnTo>
                    <a:pt x="1218" y="310"/>
                  </a:lnTo>
                  <a:lnTo>
                    <a:pt x="1216" y="322"/>
                  </a:lnTo>
                  <a:lnTo>
                    <a:pt x="1214" y="334"/>
                  </a:lnTo>
                  <a:lnTo>
                    <a:pt x="1214" y="342"/>
                  </a:lnTo>
                  <a:lnTo>
                    <a:pt x="1214" y="352"/>
                  </a:lnTo>
                  <a:lnTo>
                    <a:pt x="1212" y="362"/>
                  </a:lnTo>
                  <a:lnTo>
                    <a:pt x="1206" y="374"/>
                  </a:lnTo>
                  <a:lnTo>
                    <a:pt x="1198" y="386"/>
                  </a:lnTo>
                  <a:lnTo>
                    <a:pt x="1184" y="396"/>
                  </a:lnTo>
                  <a:lnTo>
                    <a:pt x="1174" y="402"/>
                  </a:lnTo>
                  <a:lnTo>
                    <a:pt x="1164" y="404"/>
                  </a:lnTo>
                  <a:lnTo>
                    <a:pt x="1144" y="410"/>
                  </a:lnTo>
                  <a:lnTo>
                    <a:pt x="1122" y="414"/>
                  </a:lnTo>
                  <a:lnTo>
                    <a:pt x="1086" y="418"/>
                  </a:lnTo>
                  <a:lnTo>
                    <a:pt x="1060" y="418"/>
                  </a:lnTo>
                  <a:lnTo>
                    <a:pt x="1048" y="416"/>
                  </a:lnTo>
                  <a:lnTo>
                    <a:pt x="1026" y="414"/>
                  </a:lnTo>
                  <a:lnTo>
                    <a:pt x="1016" y="410"/>
                  </a:lnTo>
                  <a:lnTo>
                    <a:pt x="1008" y="404"/>
                  </a:lnTo>
                  <a:lnTo>
                    <a:pt x="994" y="396"/>
                  </a:lnTo>
                  <a:lnTo>
                    <a:pt x="974" y="386"/>
                  </a:lnTo>
                  <a:lnTo>
                    <a:pt x="936" y="372"/>
                  </a:lnTo>
                  <a:lnTo>
                    <a:pt x="932" y="370"/>
                  </a:lnTo>
                  <a:lnTo>
                    <a:pt x="924" y="364"/>
                  </a:lnTo>
                  <a:lnTo>
                    <a:pt x="916" y="356"/>
                  </a:lnTo>
                  <a:lnTo>
                    <a:pt x="906" y="348"/>
                  </a:lnTo>
                  <a:lnTo>
                    <a:pt x="898" y="336"/>
                  </a:lnTo>
                  <a:lnTo>
                    <a:pt x="890" y="320"/>
                  </a:lnTo>
                  <a:lnTo>
                    <a:pt x="886" y="304"/>
                  </a:lnTo>
                  <a:lnTo>
                    <a:pt x="882" y="286"/>
                  </a:lnTo>
                  <a:lnTo>
                    <a:pt x="882" y="254"/>
                  </a:lnTo>
                  <a:lnTo>
                    <a:pt x="884" y="234"/>
                  </a:lnTo>
                  <a:lnTo>
                    <a:pt x="888" y="222"/>
                  </a:lnTo>
                  <a:lnTo>
                    <a:pt x="890" y="212"/>
                  </a:lnTo>
                  <a:lnTo>
                    <a:pt x="888" y="200"/>
                  </a:lnTo>
                  <a:lnTo>
                    <a:pt x="886" y="194"/>
                  </a:lnTo>
                  <a:lnTo>
                    <a:pt x="882" y="186"/>
                  </a:lnTo>
                  <a:lnTo>
                    <a:pt x="876" y="180"/>
                  </a:lnTo>
                  <a:lnTo>
                    <a:pt x="868" y="174"/>
                  </a:lnTo>
                  <a:lnTo>
                    <a:pt x="858" y="170"/>
                  </a:lnTo>
                  <a:lnTo>
                    <a:pt x="846" y="168"/>
                  </a:lnTo>
                  <a:lnTo>
                    <a:pt x="818" y="166"/>
                  </a:lnTo>
                  <a:lnTo>
                    <a:pt x="792" y="170"/>
                  </a:lnTo>
                  <a:lnTo>
                    <a:pt x="760" y="176"/>
                  </a:lnTo>
                  <a:lnTo>
                    <a:pt x="748" y="182"/>
                  </a:lnTo>
                  <a:lnTo>
                    <a:pt x="726" y="198"/>
                  </a:lnTo>
                  <a:lnTo>
                    <a:pt x="706" y="216"/>
                  </a:lnTo>
                  <a:lnTo>
                    <a:pt x="696" y="224"/>
                  </a:lnTo>
                  <a:lnTo>
                    <a:pt x="692" y="232"/>
                  </a:lnTo>
                  <a:lnTo>
                    <a:pt x="682" y="246"/>
                  </a:lnTo>
                  <a:lnTo>
                    <a:pt x="676" y="264"/>
                  </a:lnTo>
                  <a:lnTo>
                    <a:pt x="674" y="274"/>
                  </a:lnTo>
                  <a:lnTo>
                    <a:pt x="674" y="282"/>
                  </a:lnTo>
                  <a:lnTo>
                    <a:pt x="676" y="292"/>
                  </a:lnTo>
                  <a:lnTo>
                    <a:pt x="684" y="300"/>
                  </a:lnTo>
                  <a:lnTo>
                    <a:pt x="716" y="324"/>
                  </a:lnTo>
                  <a:lnTo>
                    <a:pt x="728" y="334"/>
                  </a:lnTo>
                  <a:lnTo>
                    <a:pt x="734" y="342"/>
                  </a:lnTo>
                  <a:lnTo>
                    <a:pt x="742" y="356"/>
                  </a:lnTo>
                  <a:lnTo>
                    <a:pt x="754" y="380"/>
                  </a:lnTo>
                  <a:lnTo>
                    <a:pt x="758" y="394"/>
                  </a:lnTo>
                  <a:lnTo>
                    <a:pt x="764" y="408"/>
                  </a:lnTo>
                  <a:lnTo>
                    <a:pt x="766" y="424"/>
                  </a:lnTo>
                  <a:lnTo>
                    <a:pt x="766" y="438"/>
                  </a:lnTo>
                  <a:lnTo>
                    <a:pt x="764" y="452"/>
                  </a:lnTo>
                  <a:lnTo>
                    <a:pt x="758" y="470"/>
                  </a:lnTo>
                  <a:lnTo>
                    <a:pt x="752" y="488"/>
                  </a:lnTo>
                  <a:lnTo>
                    <a:pt x="742" y="504"/>
                  </a:lnTo>
                  <a:lnTo>
                    <a:pt x="730" y="522"/>
                  </a:lnTo>
                  <a:lnTo>
                    <a:pt x="718" y="536"/>
                  </a:lnTo>
                  <a:lnTo>
                    <a:pt x="702" y="550"/>
                  </a:lnTo>
                  <a:lnTo>
                    <a:pt x="692" y="554"/>
                  </a:lnTo>
                  <a:lnTo>
                    <a:pt x="684" y="558"/>
                  </a:lnTo>
                  <a:lnTo>
                    <a:pt x="666" y="564"/>
                  </a:lnTo>
                  <a:lnTo>
                    <a:pt x="654" y="570"/>
                  </a:lnTo>
                  <a:lnTo>
                    <a:pt x="644" y="576"/>
                  </a:lnTo>
                  <a:lnTo>
                    <a:pt x="632" y="582"/>
                  </a:lnTo>
                  <a:lnTo>
                    <a:pt x="618" y="584"/>
                  </a:lnTo>
                  <a:lnTo>
                    <a:pt x="600" y="584"/>
                  </a:lnTo>
                  <a:lnTo>
                    <a:pt x="576" y="582"/>
                  </a:lnTo>
                  <a:lnTo>
                    <a:pt x="542" y="578"/>
                  </a:lnTo>
                  <a:lnTo>
                    <a:pt x="410" y="558"/>
                  </a:lnTo>
                  <a:lnTo>
                    <a:pt x="356" y="550"/>
                  </a:lnTo>
                  <a:lnTo>
                    <a:pt x="326" y="556"/>
                  </a:lnTo>
                  <a:lnTo>
                    <a:pt x="306" y="562"/>
                  </a:lnTo>
                  <a:lnTo>
                    <a:pt x="296" y="566"/>
                  </a:lnTo>
                  <a:lnTo>
                    <a:pt x="292" y="572"/>
                  </a:lnTo>
                  <a:lnTo>
                    <a:pt x="282" y="590"/>
                  </a:lnTo>
                  <a:lnTo>
                    <a:pt x="268" y="616"/>
                  </a:lnTo>
                  <a:lnTo>
                    <a:pt x="252" y="652"/>
                  </a:lnTo>
                  <a:lnTo>
                    <a:pt x="228" y="708"/>
                  </a:lnTo>
                  <a:lnTo>
                    <a:pt x="216" y="730"/>
                  </a:lnTo>
                  <a:lnTo>
                    <a:pt x="206" y="742"/>
                  </a:lnTo>
                  <a:lnTo>
                    <a:pt x="200" y="746"/>
                  </a:lnTo>
                  <a:lnTo>
                    <a:pt x="196" y="748"/>
                  </a:lnTo>
                  <a:lnTo>
                    <a:pt x="182" y="754"/>
                  </a:lnTo>
                  <a:lnTo>
                    <a:pt x="166" y="764"/>
                  </a:lnTo>
                  <a:lnTo>
                    <a:pt x="150" y="776"/>
                  </a:lnTo>
                  <a:lnTo>
                    <a:pt x="140" y="784"/>
                  </a:lnTo>
                  <a:lnTo>
                    <a:pt x="122" y="806"/>
                  </a:lnTo>
                  <a:lnTo>
                    <a:pt x="112" y="820"/>
                  </a:lnTo>
                  <a:lnTo>
                    <a:pt x="106" y="828"/>
                  </a:lnTo>
                  <a:lnTo>
                    <a:pt x="98" y="838"/>
                  </a:lnTo>
                  <a:lnTo>
                    <a:pt x="84" y="854"/>
                  </a:lnTo>
                  <a:lnTo>
                    <a:pt x="72" y="872"/>
                  </a:lnTo>
                  <a:lnTo>
                    <a:pt x="64" y="882"/>
                  </a:lnTo>
                  <a:lnTo>
                    <a:pt x="46" y="898"/>
                  </a:lnTo>
                  <a:lnTo>
                    <a:pt x="36" y="912"/>
                  </a:lnTo>
                  <a:lnTo>
                    <a:pt x="16" y="936"/>
                  </a:lnTo>
                  <a:lnTo>
                    <a:pt x="10" y="944"/>
                  </a:lnTo>
                  <a:lnTo>
                    <a:pt x="4" y="950"/>
                  </a:lnTo>
                  <a:lnTo>
                    <a:pt x="2" y="956"/>
                  </a:lnTo>
                  <a:lnTo>
                    <a:pt x="0" y="964"/>
                  </a:lnTo>
                  <a:lnTo>
                    <a:pt x="28" y="952"/>
                  </a:lnTo>
                  <a:lnTo>
                    <a:pt x="44" y="942"/>
                  </a:lnTo>
                  <a:lnTo>
                    <a:pt x="56" y="936"/>
                  </a:lnTo>
                  <a:lnTo>
                    <a:pt x="80" y="916"/>
                  </a:lnTo>
                  <a:lnTo>
                    <a:pt x="96" y="906"/>
                  </a:lnTo>
                  <a:lnTo>
                    <a:pt x="106" y="90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81" name="Freeform 797"/>
            <p:cNvSpPr>
              <a:spLocks/>
            </p:cNvSpPr>
            <p:nvPr/>
          </p:nvSpPr>
          <p:spPr bwMode="auto">
            <a:xfrm>
              <a:off x="2671" y="2757"/>
              <a:ext cx="156" cy="64"/>
            </a:xfrm>
            <a:custGeom>
              <a:avLst/>
              <a:gdLst/>
              <a:ahLst/>
              <a:cxnLst>
                <a:cxn ang="0">
                  <a:pos x="0" y="160"/>
                </a:cxn>
                <a:cxn ang="0">
                  <a:pos x="0" y="146"/>
                </a:cxn>
                <a:cxn ang="0">
                  <a:pos x="2" y="132"/>
                </a:cxn>
                <a:cxn ang="0">
                  <a:pos x="8" y="114"/>
                </a:cxn>
                <a:cxn ang="0">
                  <a:pos x="18" y="94"/>
                </a:cxn>
                <a:cxn ang="0">
                  <a:pos x="34" y="70"/>
                </a:cxn>
                <a:cxn ang="0">
                  <a:pos x="44" y="58"/>
                </a:cxn>
                <a:cxn ang="0">
                  <a:pos x="54" y="48"/>
                </a:cxn>
                <a:cxn ang="0">
                  <a:pos x="64" y="38"/>
                </a:cxn>
                <a:cxn ang="0">
                  <a:pos x="76" y="32"/>
                </a:cxn>
                <a:cxn ang="0">
                  <a:pos x="102" y="20"/>
                </a:cxn>
                <a:cxn ang="0">
                  <a:pos x="134" y="8"/>
                </a:cxn>
                <a:cxn ang="0">
                  <a:pos x="150" y="2"/>
                </a:cxn>
                <a:cxn ang="0">
                  <a:pos x="166" y="0"/>
                </a:cxn>
                <a:cxn ang="0">
                  <a:pos x="182" y="0"/>
                </a:cxn>
                <a:cxn ang="0">
                  <a:pos x="196" y="4"/>
                </a:cxn>
                <a:cxn ang="0">
                  <a:pos x="222" y="16"/>
                </a:cxn>
                <a:cxn ang="0">
                  <a:pos x="246" y="26"/>
                </a:cxn>
                <a:cxn ang="0">
                  <a:pos x="276" y="44"/>
                </a:cxn>
                <a:cxn ang="0">
                  <a:pos x="296" y="58"/>
                </a:cxn>
                <a:cxn ang="0">
                  <a:pos x="312" y="70"/>
                </a:cxn>
                <a:cxn ang="0">
                  <a:pos x="318" y="78"/>
                </a:cxn>
                <a:cxn ang="0">
                  <a:pos x="328" y="90"/>
                </a:cxn>
                <a:cxn ang="0">
                  <a:pos x="336" y="96"/>
                </a:cxn>
                <a:cxn ang="0">
                  <a:pos x="344" y="102"/>
                </a:cxn>
                <a:cxn ang="0">
                  <a:pos x="352" y="108"/>
                </a:cxn>
                <a:cxn ang="0">
                  <a:pos x="362" y="110"/>
                </a:cxn>
                <a:cxn ang="0">
                  <a:pos x="384" y="112"/>
                </a:cxn>
                <a:cxn ang="0">
                  <a:pos x="406" y="112"/>
                </a:cxn>
                <a:cxn ang="0">
                  <a:pos x="428" y="108"/>
                </a:cxn>
              </a:cxnLst>
              <a:rect l="0" t="0" r="r" b="b"/>
              <a:pathLst>
                <a:path w="428" h="160">
                  <a:moveTo>
                    <a:pt x="0" y="160"/>
                  </a:moveTo>
                  <a:lnTo>
                    <a:pt x="0" y="146"/>
                  </a:lnTo>
                  <a:lnTo>
                    <a:pt x="2" y="132"/>
                  </a:lnTo>
                  <a:lnTo>
                    <a:pt x="8" y="114"/>
                  </a:lnTo>
                  <a:lnTo>
                    <a:pt x="18" y="94"/>
                  </a:lnTo>
                  <a:lnTo>
                    <a:pt x="34" y="70"/>
                  </a:lnTo>
                  <a:lnTo>
                    <a:pt x="44" y="58"/>
                  </a:lnTo>
                  <a:lnTo>
                    <a:pt x="54" y="48"/>
                  </a:lnTo>
                  <a:lnTo>
                    <a:pt x="64" y="38"/>
                  </a:lnTo>
                  <a:lnTo>
                    <a:pt x="76" y="32"/>
                  </a:lnTo>
                  <a:lnTo>
                    <a:pt x="102" y="20"/>
                  </a:lnTo>
                  <a:lnTo>
                    <a:pt x="134" y="8"/>
                  </a:lnTo>
                  <a:lnTo>
                    <a:pt x="150" y="2"/>
                  </a:lnTo>
                  <a:lnTo>
                    <a:pt x="166" y="0"/>
                  </a:lnTo>
                  <a:lnTo>
                    <a:pt x="182" y="0"/>
                  </a:lnTo>
                  <a:lnTo>
                    <a:pt x="196" y="4"/>
                  </a:lnTo>
                  <a:lnTo>
                    <a:pt x="222" y="16"/>
                  </a:lnTo>
                  <a:lnTo>
                    <a:pt x="246" y="26"/>
                  </a:lnTo>
                  <a:lnTo>
                    <a:pt x="276" y="44"/>
                  </a:lnTo>
                  <a:lnTo>
                    <a:pt x="296" y="58"/>
                  </a:lnTo>
                  <a:lnTo>
                    <a:pt x="312" y="70"/>
                  </a:lnTo>
                  <a:lnTo>
                    <a:pt x="318" y="78"/>
                  </a:lnTo>
                  <a:lnTo>
                    <a:pt x="328" y="90"/>
                  </a:lnTo>
                  <a:lnTo>
                    <a:pt x="336" y="96"/>
                  </a:lnTo>
                  <a:lnTo>
                    <a:pt x="344" y="102"/>
                  </a:lnTo>
                  <a:lnTo>
                    <a:pt x="352" y="108"/>
                  </a:lnTo>
                  <a:lnTo>
                    <a:pt x="362" y="110"/>
                  </a:lnTo>
                  <a:lnTo>
                    <a:pt x="384" y="112"/>
                  </a:lnTo>
                  <a:lnTo>
                    <a:pt x="406" y="112"/>
                  </a:lnTo>
                  <a:lnTo>
                    <a:pt x="428" y="10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82" name="Freeform 798"/>
            <p:cNvSpPr>
              <a:spLocks/>
            </p:cNvSpPr>
            <p:nvPr/>
          </p:nvSpPr>
          <p:spPr bwMode="auto">
            <a:xfrm>
              <a:off x="2882" y="2751"/>
              <a:ext cx="53" cy="36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6" y="88"/>
                </a:cxn>
                <a:cxn ang="0">
                  <a:pos x="20" y="86"/>
                </a:cxn>
                <a:cxn ang="0">
                  <a:pos x="34" y="80"/>
                </a:cxn>
                <a:cxn ang="0">
                  <a:pos x="40" y="74"/>
                </a:cxn>
                <a:cxn ang="0">
                  <a:pos x="44" y="70"/>
                </a:cxn>
                <a:cxn ang="0">
                  <a:pos x="50" y="54"/>
                </a:cxn>
                <a:cxn ang="0">
                  <a:pos x="60" y="38"/>
                </a:cxn>
                <a:cxn ang="0">
                  <a:pos x="72" y="22"/>
                </a:cxn>
                <a:cxn ang="0">
                  <a:pos x="80" y="16"/>
                </a:cxn>
                <a:cxn ang="0">
                  <a:pos x="86" y="12"/>
                </a:cxn>
                <a:cxn ang="0">
                  <a:pos x="104" y="6"/>
                </a:cxn>
                <a:cxn ang="0">
                  <a:pos x="124" y="2"/>
                </a:cxn>
                <a:cxn ang="0">
                  <a:pos x="146" y="0"/>
                </a:cxn>
              </a:cxnLst>
              <a:rect l="0" t="0" r="r" b="b"/>
              <a:pathLst>
                <a:path w="146" h="90">
                  <a:moveTo>
                    <a:pt x="0" y="90"/>
                  </a:moveTo>
                  <a:lnTo>
                    <a:pt x="6" y="88"/>
                  </a:lnTo>
                  <a:lnTo>
                    <a:pt x="20" y="86"/>
                  </a:lnTo>
                  <a:lnTo>
                    <a:pt x="34" y="80"/>
                  </a:lnTo>
                  <a:lnTo>
                    <a:pt x="40" y="74"/>
                  </a:lnTo>
                  <a:lnTo>
                    <a:pt x="44" y="70"/>
                  </a:lnTo>
                  <a:lnTo>
                    <a:pt x="50" y="54"/>
                  </a:lnTo>
                  <a:lnTo>
                    <a:pt x="60" y="38"/>
                  </a:lnTo>
                  <a:lnTo>
                    <a:pt x="72" y="22"/>
                  </a:lnTo>
                  <a:lnTo>
                    <a:pt x="80" y="16"/>
                  </a:lnTo>
                  <a:lnTo>
                    <a:pt x="86" y="12"/>
                  </a:lnTo>
                  <a:lnTo>
                    <a:pt x="104" y="6"/>
                  </a:lnTo>
                  <a:lnTo>
                    <a:pt x="124" y="2"/>
                  </a:lnTo>
                  <a:lnTo>
                    <a:pt x="14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83" name="Freeform 799"/>
            <p:cNvSpPr>
              <a:spLocks/>
            </p:cNvSpPr>
            <p:nvPr/>
          </p:nvSpPr>
          <p:spPr bwMode="auto">
            <a:xfrm>
              <a:off x="2882" y="2757"/>
              <a:ext cx="55" cy="44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24" y="102"/>
                </a:cxn>
                <a:cxn ang="0">
                  <a:pos x="44" y="94"/>
                </a:cxn>
                <a:cxn ang="0">
                  <a:pos x="52" y="88"/>
                </a:cxn>
                <a:cxn ang="0">
                  <a:pos x="58" y="82"/>
                </a:cxn>
                <a:cxn ang="0">
                  <a:pos x="84" y="52"/>
                </a:cxn>
                <a:cxn ang="0">
                  <a:pos x="110" y="26"/>
                </a:cxn>
                <a:cxn ang="0">
                  <a:pos x="118" y="18"/>
                </a:cxn>
                <a:cxn ang="0">
                  <a:pos x="128" y="10"/>
                </a:cxn>
                <a:cxn ang="0">
                  <a:pos x="142" y="4"/>
                </a:cxn>
                <a:cxn ang="0">
                  <a:pos x="148" y="2"/>
                </a:cxn>
                <a:cxn ang="0">
                  <a:pos x="154" y="0"/>
                </a:cxn>
              </a:cxnLst>
              <a:rect l="0" t="0" r="r" b="b"/>
              <a:pathLst>
                <a:path w="154" h="110">
                  <a:moveTo>
                    <a:pt x="0" y="110"/>
                  </a:moveTo>
                  <a:lnTo>
                    <a:pt x="24" y="102"/>
                  </a:lnTo>
                  <a:lnTo>
                    <a:pt x="44" y="94"/>
                  </a:lnTo>
                  <a:lnTo>
                    <a:pt x="52" y="88"/>
                  </a:lnTo>
                  <a:lnTo>
                    <a:pt x="58" y="82"/>
                  </a:lnTo>
                  <a:lnTo>
                    <a:pt x="84" y="52"/>
                  </a:lnTo>
                  <a:lnTo>
                    <a:pt x="110" y="26"/>
                  </a:lnTo>
                  <a:lnTo>
                    <a:pt x="118" y="18"/>
                  </a:lnTo>
                  <a:lnTo>
                    <a:pt x="128" y="10"/>
                  </a:lnTo>
                  <a:lnTo>
                    <a:pt x="142" y="4"/>
                  </a:lnTo>
                  <a:lnTo>
                    <a:pt x="148" y="2"/>
                  </a:lnTo>
                  <a:lnTo>
                    <a:pt x="154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84" name="Freeform 800"/>
            <p:cNvSpPr>
              <a:spLocks/>
            </p:cNvSpPr>
            <p:nvPr/>
          </p:nvSpPr>
          <p:spPr bwMode="auto">
            <a:xfrm>
              <a:off x="2597" y="2736"/>
              <a:ext cx="367" cy="268"/>
            </a:xfrm>
            <a:custGeom>
              <a:avLst/>
              <a:gdLst/>
              <a:ahLst/>
              <a:cxnLst>
                <a:cxn ang="0">
                  <a:pos x="14" y="570"/>
                </a:cxn>
                <a:cxn ang="0">
                  <a:pos x="54" y="598"/>
                </a:cxn>
                <a:cxn ang="0">
                  <a:pos x="174" y="656"/>
                </a:cxn>
                <a:cxn ang="0">
                  <a:pos x="236" y="670"/>
                </a:cxn>
                <a:cxn ang="0">
                  <a:pos x="280" y="676"/>
                </a:cxn>
                <a:cxn ang="0">
                  <a:pos x="318" y="674"/>
                </a:cxn>
                <a:cxn ang="0">
                  <a:pos x="348" y="666"/>
                </a:cxn>
                <a:cxn ang="0">
                  <a:pos x="390" y="644"/>
                </a:cxn>
                <a:cxn ang="0">
                  <a:pos x="408" y="630"/>
                </a:cxn>
                <a:cxn ang="0">
                  <a:pos x="416" y="610"/>
                </a:cxn>
                <a:cxn ang="0">
                  <a:pos x="422" y="582"/>
                </a:cxn>
                <a:cxn ang="0">
                  <a:pos x="422" y="548"/>
                </a:cxn>
                <a:cxn ang="0">
                  <a:pos x="430" y="524"/>
                </a:cxn>
                <a:cxn ang="0">
                  <a:pos x="448" y="504"/>
                </a:cxn>
                <a:cxn ang="0">
                  <a:pos x="474" y="488"/>
                </a:cxn>
                <a:cxn ang="0">
                  <a:pos x="524" y="480"/>
                </a:cxn>
                <a:cxn ang="0">
                  <a:pos x="586" y="480"/>
                </a:cxn>
                <a:cxn ang="0">
                  <a:pos x="626" y="488"/>
                </a:cxn>
                <a:cxn ang="0">
                  <a:pos x="688" y="484"/>
                </a:cxn>
                <a:cxn ang="0">
                  <a:pos x="752" y="472"/>
                </a:cxn>
                <a:cxn ang="0">
                  <a:pos x="786" y="460"/>
                </a:cxn>
                <a:cxn ang="0">
                  <a:pos x="828" y="432"/>
                </a:cxn>
                <a:cxn ang="0">
                  <a:pos x="864" y="398"/>
                </a:cxn>
                <a:cxn ang="0">
                  <a:pos x="888" y="358"/>
                </a:cxn>
                <a:cxn ang="0">
                  <a:pos x="898" y="328"/>
                </a:cxn>
                <a:cxn ang="0">
                  <a:pos x="902" y="296"/>
                </a:cxn>
                <a:cxn ang="0">
                  <a:pos x="904" y="238"/>
                </a:cxn>
                <a:cxn ang="0">
                  <a:pos x="908" y="218"/>
                </a:cxn>
                <a:cxn ang="0">
                  <a:pos x="918" y="204"/>
                </a:cxn>
                <a:cxn ang="0">
                  <a:pos x="980" y="166"/>
                </a:cxn>
                <a:cxn ang="0">
                  <a:pos x="996" y="146"/>
                </a:cxn>
                <a:cxn ang="0">
                  <a:pos x="1008" y="118"/>
                </a:cxn>
                <a:cxn ang="0">
                  <a:pos x="1008" y="106"/>
                </a:cxn>
                <a:cxn ang="0">
                  <a:pos x="998" y="82"/>
                </a:cxn>
                <a:cxn ang="0">
                  <a:pos x="984" y="60"/>
                </a:cxn>
                <a:cxn ang="0">
                  <a:pos x="976" y="42"/>
                </a:cxn>
                <a:cxn ang="0">
                  <a:pos x="978" y="16"/>
                </a:cxn>
                <a:cxn ang="0">
                  <a:pos x="974" y="2"/>
                </a:cxn>
              </a:cxnLst>
              <a:rect l="0" t="0" r="r" b="b"/>
              <a:pathLst>
                <a:path w="1008" h="676">
                  <a:moveTo>
                    <a:pt x="0" y="556"/>
                  </a:moveTo>
                  <a:lnTo>
                    <a:pt x="14" y="570"/>
                  </a:lnTo>
                  <a:lnTo>
                    <a:pt x="32" y="584"/>
                  </a:lnTo>
                  <a:lnTo>
                    <a:pt x="54" y="598"/>
                  </a:lnTo>
                  <a:lnTo>
                    <a:pt x="122" y="632"/>
                  </a:lnTo>
                  <a:lnTo>
                    <a:pt x="174" y="656"/>
                  </a:lnTo>
                  <a:lnTo>
                    <a:pt x="196" y="662"/>
                  </a:lnTo>
                  <a:lnTo>
                    <a:pt x="236" y="670"/>
                  </a:lnTo>
                  <a:lnTo>
                    <a:pt x="258" y="674"/>
                  </a:lnTo>
                  <a:lnTo>
                    <a:pt x="280" y="676"/>
                  </a:lnTo>
                  <a:lnTo>
                    <a:pt x="302" y="676"/>
                  </a:lnTo>
                  <a:lnTo>
                    <a:pt x="318" y="674"/>
                  </a:lnTo>
                  <a:lnTo>
                    <a:pt x="332" y="670"/>
                  </a:lnTo>
                  <a:lnTo>
                    <a:pt x="348" y="666"/>
                  </a:lnTo>
                  <a:lnTo>
                    <a:pt x="378" y="652"/>
                  </a:lnTo>
                  <a:lnTo>
                    <a:pt x="390" y="644"/>
                  </a:lnTo>
                  <a:lnTo>
                    <a:pt x="400" y="636"/>
                  </a:lnTo>
                  <a:lnTo>
                    <a:pt x="408" y="630"/>
                  </a:lnTo>
                  <a:lnTo>
                    <a:pt x="412" y="622"/>
                  </a:lnTo>
                  <a:lnTo>
                    <a:pt x="416" y="610"/>
                  </a:lnTo>
                  <a:lnTo>
                    <a:pt x="420" y="598"/>
                  </a:lnTo>
                  <a:lnTo>
                    <a:pt x="422" y="582"/>
                  </a:lnTo>
                  <a:lnTo>
                    <a:pt x="422" y="560"/>
                  </a:lnTo>
                  <a:lnTo>
                    <a:pt x="422" y="548"/>
                  </a:lnTo>
                  <a:lnTo>
                    <a:pt x="424" y="536"/>
                  </a:lnTo>
                  <a:lnTo>
                    <a:pt x="430" y="524"/>
                  </a:lnTo>
                  <a:lnTo>
                    <a:pt x="438" y="514"/>
                  </a:lnTo>
                  <a:lnTo>
                    <a:pt x="448" y="504"/>
                  </a:lnTo>
                  <a:lnTo>
                    <a:pt x="460" y="496"/>
                  </a:lnTo>
                  <a:lnTo>
                    <a:pt x="474" y="488"/>
                  </a:lnTo>
                  <a:lnTo>
                    <a:pt x="490" y="484"/>
                  </a:lnTo>
                  <a:lnTo>
                    <a:pt x="524" y="480"/>
                  </a:lnTo>
                  <a:lnTo>
                    <a:pt x="556" y="478"/>
                  </a:lnTo>
                  <a:lnTo>
                    <a:pt x="586" y="480"/>
                  </a:lnTo>
                  <a:lnTo>
                    <a:pt x="612" y="486"/>
                  </a:lnTo>
                  <a:lnTo>
                    <a:pt x="626" y="488"/>
                  </a:lnTo>
                  <a:lnTo>
                    <a:pt x="644" y="488"/>
                  </a:lnTo>
                  <a:lnTo>
                    <a:pt x="688" y="484"/>
                  </a:lnTo>
                  <a:lnTo>
                    <a:pt x="732" y="478"/>
                  </a:lnTo>
                  <a:lnTo>
                    <a:pt x="752" y="472"/>
                  </a:lnTo>
                  <a:lnTo>
                    <a:pt x="770" y="466"/>
                  </a:lnTo>
                  <a:lnTo>
                    <a:pt x="786" y="460"/>
                  </a:lnTo>
                  <a:lnTo>
                    <a:pt x="800" y="452"/>
                  </a:lnTo>
                  <a:lnTo>
                    <a:pt x="828" y="432"/>
                  </a:lnTo>
                  <a:lnTo>
                    <a:pt x="850" y="414"/>
                  </a:lnTo>
                  <a:lnTo>
                    <a:pt x="864" y="398"/>
                  </a:lnTo>
                  <a:lnTo>
                    <a:pt x="876" y="382"/>
                  </a:lnTo>
                  <a:lnTo>
                    <a:pt x="888" y="358"/>
                  </a:lnTo>
                  <a:lnTo>
                    <a:pt x="894" y="344"/>
                  </a:lnTo>
                  <a:lnTo>
                    <a:pt x="898" y="328"/>
                  </a:lnTo>
                  <a:lnTo>
                    <a:pt x="900" y="312"/>
                  </a:lnTo>
                  <a:lnTo>
                    <a:pt x="902" y="296"/>
                  </a:lnTo>
                  <a:lnTo>
                    <a:pt x="902" y="266"/>
                  </a:lnTo>
                  <a:lnTo>
                    <a:pt x="904" y="238"/>
                  </a:lnTo>
                  <a:lnTo>
                    <a:pt x="906" y="228"/>
                  </a:lnTo>
                  <a:lnTo>
                    <a:pt x="908" y="218"/>
                  </a:lnTo>
                  <a:lnTo>
                    <a:pt x="912" y="210"/>
                  </a:lnTo>
                  <a:lnTo>
                    <a:pt x="918" y="204"/>
                  </a:lnTo>
                  <a:lnTo>
                    <a:pt x="952" y="184"/>
                  </a:lnTo>
                  <a:lnTo>
                    <a:pt x="980" y="166"/>
                  </a:lnTo>
                  <a:lnTo>
                    <a:pt x="988" y="158"/>
                  </a:lnTo>
                  <a:lnTo>
                    <a:pt x="996" y="146"/>
                  </a:lnTo>
                  <a:lnTo>
                    <a:pt x="1004" y="132"/>
                  </a:lnTo>
                  <a:lnTo>
                    <a:pt x="1008" y="118"/>
                  </a:lnTo>
                  <a:lnTo>
                    <a:pt x="1008" y="112"/>
                  </a:lnTo>
                  <a:lnTo>
                    <a:pt x="1008" y="106"/>
                  </a:lnTo>
                  <a:lnTo>
                    <a:pt x="1004" y="94"/>
                  </a:lnTo>
                  <a:lnTo>
                    <a:pt x="998" y="82"/>
                  </a:lnTo>
                  <a:lnTo>
                    <a:pt x="994" y="74"/>
                  </a:lnTo>
                  <a:lnTo>
                    <a:pt x="984" y="60"/>
                  </a:lnTo>
                  <a:lnTo>
                    <a:pt x="978" y="48"/>
                  </a:lnTo>
                  <a:lnTo>
                    <a:pt x="976" y="42"/>
                  </a:lnTo>
                  <a:lnTo>
                    <a:pt x="976" y="38"/>
                  </a:lnTo>
                  <a:lnTo>
                    <a:pt x="978" y="16"/>
                  </a:lnTo>
                  <a:lnTo>
                    <a:pt x="976" y="6"/>
                  </a:lnTo>
                  <a:lnTo>
                    <a:pt x="974" y="2"/>
                  </a:lnTo>
                  <a:lnTo>
                    <a:pt x="97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85" name="Freeform 801"/>
            <p:cNvSpPr>
              <a:spLocks/>
            </p:cNvSpPr>
            <p:nvPr/>
          </p:nvSpPr>
          <p:spPr bwMode="auto">
            <a:xfrm>
              <a:off x="2936" y="2654"/>
              <a:ext cx="78" cy="62"/>
            </a:xfrm>
            <a:custGeom>
              <a:avLst/>
              <a:gdLst/>
              <a:ahLst/>
              <a:cxnLst>
                <a:cxn ang="0">
                  <a:pos x="10" y="156"/>
                </a:cxn>
                <a:cxn ang="0">
                  <a:pos x="8" y="148"/>
                </a:cxn>
                <a:cxn ang="0">
                  <a:pos x="2" y="130"/>
                </a:cxn>
                <a:cxn ang="0">
                  <a:pos x="0" y="118"/>
                </a:cxn>
                <a:cxn ang="0">
                  <a:pos x="0" y="104"/>
                </a:cxn>
                <a:cxn ang="0">
                  <a:pos x="0" y="92"/>
                </a:cxn>
                <a:cxn ang="0">
                  <a:pos x="6" y="80"/>
                </a:cxn>
                <a:cxn ang="0">
                  <a:pos x="16" y="62"/>
                </a:cxn>
                <a:cxn ang="0">
                  <a:pos x="24" y="50"/>
                </a:cxn>
                <a:cxn ang="0">
                  <a:pos x="30" y="46"/>
                </a:cxn>
                <a:cxn ang="0">
                  <a:pos x="38" y="42"/>
                </a:cxn>
                <a:cxn ang="0">
                  <a:pos x="68" y="34"/>
                </a:cxn>
                <a:cxn ang="0">
                  <a:pos x="76" y="30"/>
                </a:cxn>
                <a:cxn ang="0">
                  <a:pos x="86" y="26"/>
                </a:cxn>
                <a:cxn ang="0">
                  <a:pos x="96" y="26"/>
                </a:cxn>
                <a:cxn ang="0">
                  <a:pos x="158" y="24"/>
                </a:cxn>
                <a:cxn ang="0">
                  <a:pos x="182" y="16"/>
                </a:cxn>
                <a:cxn ang="0">
                  <a:pos x="200" y="8"/>
                </a:cxn>
                <a:cxn ang="0">
                  <a:pos x="208" y="4"/>
                </a:cxn>
                <a:cxn ang="0">
                  <a:pos x="212" y="0"/>
                </a:cxn>
              </a:cxnLst>
              <a:rect l="0" t="0" r="r" b="b"/>
              <a:pathLst>
                <a:path w="212" h="156">
                  <a:moveTo>
                    <a:pt x="10" y="156"/>
                  </a:moveTo>
                  <a:lnTo>
                    <a:pt x="8" y="148"/>
                  </a:lnTo>
                  <a:lnTo>
                    <a:pt x="2" y="130"/>
                  </a:lnTo>
                  <a:lnTo>
                    <a:pt x="0" y="118"/>
                  </a:lnTo>
                  <a:lnTo>
                    <a:pt x="0" y="104"/>
                  </a:lnTo>
                  <a:lnTo>
                    <a:pt x="0" y="92"/>
                  </a:lnTo>
                  <a:lnTo>
                    <a:pt x="6" y="80"/>
                  </a:lnTo>
                  <a:lnTo>
                    <a:pt x="16" y="62"/>
                  </a:lnTo>
                  <a:lnTo>
                    <a:pt x="24" y="50"/>
                  </a:lnTo>
                  <a:lnTo>
                    <a:pt x="30" y="46"/>
                  </a:lnTo>
                  <a:lnTo>
                    <a:pt x="38" y="42"/>
                  </a:lnTo>
                  <a:lnTo>
                    <a:pt x="68" y="34"/>
                  </a:lnTo>
                  <a:lnTo>
                    <a:pt x="76" y="30"/>
                  </a:lnTo>
                  <a:lnTo>
                    <a:pt x="86" y="26"/>
                  </a:lnTo>
                  <a:lnTo>
                    <a:pt x="96" y="26"/>
                  </a:lnTo>
                  <a:lnTo>
                    <a:pt x="158" y="24"/>
                  </a:lnTo>
                  <a:lnTo>
                    <a:pt x="182" y="16"/>
                  </a:lnTo>
                  <a:lnTo>
                    <a:pt x="200" y="8"/>
                  </a:lnTo>
                  <a:lnTo>
                    <a:pt x="208" y="4"/>
                  </a:lnTo>
                  <a:lnTo>
                    <a:pt x="21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86" name="Freeform 802"/>
            <p:cNvSpPr>
              <a:spLocks/>
            </p:cNvSpPr>
            <p:nvPr/>
          </p:nvSpPr>
          <p:spPr bwMode="auto">
            <a:xfrm>
              <a:off x="3027" y="2616"/>
              <a:ext cx="54" cy="53"/>
            </a:xfrm>
            <a:custGeom>
              <a:avLst/>
              <a:gdLst/>
              <a:ahLst/>
              <a:cxnLst>
                <a:cxn ang="0">
                  <a:pos x="0" y="134"/>
                </a:cxn>
                <a:cxn ang="0">
                  <a:pos x="2" y="132"/>
                </a:cxn>
                <a:cxn ang="0">
                  <a:pos x="8" y="122"/>
                </a:cxn>
                <a:cxn ang="0">
                  <a:pos x="16" y="110"/>
                </a:cxn>
                <a:cxn ang="0">
                  <a:pos x="22" y="90"/>
                </a:cxn>
                <a:cxn ang="0">
                  <a:pos x="24" y="70"/>
                </a:cxn>
                <a:cxn ang="0">
                  <a:pos x="31" y="52"/>
                </a:cxn>
                <a:cxn ang="0">
                  <a:pos x="35" y="44"/>
                </a:cxn>
                <a:cxn ang="0">
                  <a:pos x="39" y="38"/>
                </a:cxn>
                <a:cxn ang="0">
                  <a:pos x="47" y="30"/>
                </a:cxn>
                <a:cxn ang="0">
                  <a:pos x="55" y="24"/>
                </a:cxn>
                <a:cxn ang="0">
                  <a:pos x="73" y="14"/>
                </a:cxn>
                <a:cxn ang="0">
                  <a:pos x="87" y="6"/>
                </a:cxn>
                <a:cxn ang="0">
                  <a:pos x="97" y="2"/>
                </a:cxn>
                <a:cxn ang="0">
                  <a:pos x="103" y="0"/>
                </a:cxn>
                <a:cxn ang="0">
                  <a:pos x="107" y="0"/>
                </a:cxn>
                <a:cxn ang="0">
                  <a:pos x="133" y="6"/>
                </a:cxn>
                <a:cxn ang="0">
                  <a:pos x="143" y="10"/>
                </a:cxn>
                <a:cxn ang="0">
                  <a:pos x="151" y="14"/>
                </a:cxn>
              </a:cxnLst>
              <a:rect l="0" t="0" r="r" b="b"/>
              <a:pathLst>
                <a:path w="151" h="134">
                  <a:moveTo>
                    <a:pt x="0" y="134"/>
                  </a:moveTo>
                  <a:lnTo>
                    <a:pt x="2" y="132"/>
                  </a:lnTo>
                  <a:lnTo>
                    <a:pt x="8" y="122"/>
                  </a:lnTo>
                  <a:lnTo>
                    <a:pt x="16" y="110"/>
                  </a:lnTo>
                  <a:lnTo>
                    <a:pt x="22" y="90"/>
                  </a:lnTo>
                  <a:lnTo>
                    <a:pt x="24" y="70"/>
                  </a:lnTo>
                  <a:lnTo>
                    <a:pt x="31" y="52"/>
                  </a:lnTo>
                  <a:lnTo>
                    <a:pt x="35" y="44"/>
                  </a:lnTo>
                  <a:lnTo>
                    <a:pt x="39" y="38"/>
                  </a:lnTo>
                  <a:lnTo>
                    <a:pt x="47" y="30"/>
                  </a:lnTo>
                  <a:lnTo>
                    <a:pt x="55" y="24"/>
                  </a:lnTo>
                  <a:lnTo>
                    <a:pt x="73" y="14"/>
                  </a:lnTo>
                  <a:lnTo>
                    <a:pt x="87" y="6"/>
                  </a:lnTo>
                  <a:lnTo>
                    <a:pt x="97" y="2"/>
                  </a:lnTo>
                  <a:lnTo>
                    <a:pt x="103" y="0"/>
                  </a:lnTo>
                  <a:lnTo>
                    <a:pt x="107" y="0"/>
                  </a:lnTo>
                  <a:lnTo>
                    <a:pt x="133" y="6"/>
                  </a:lnTo>
                  <a:lnTo>
                    <a:pt x="143" y="10"/>
                  </a:lnTo>
                  <a:lnTo>
                    <a:pt x="151" y="1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87" name="Freeform 803"/>
            <p:cNvSpPr>
              <a:spLocks/>
            </p:cNvSpPr>
            <p:nvPr/>
          </p:nvSpPr>
          <p:spPr bwMode="auto">
            <a:xfrm>
              <a:off x="3085" y="2571"/>
              <a:ext cx="42" cy="39"/>
            </a:xfrm>
            <a:custGeom>
              <a:avLst/>
              <a:gdLst/>
              <a:ahLst/>
              <a:cxnLst>
                <a:cxn ang="0">
                  <a:pos x="0" y="74"/>
                </a:cxn>
                <a:cxn ang="0">
                  <a:pos x="22" y="86"/>
                </a:cxn>
                <a:cxn ang="0">
                  <a:pos x="40" y="94"/>
                </a:cxn>
                <a:cxn ang="0">
                  <a:pos x="50" y="98"/>
                </a:cxn>
                <a:cxn ang="0">
                  <a:pos x="70" y="94"/>
                </a:cxn>
                <a:cxn ang="0">
                  <a:pos x="90" y="88"/>
                </a:cxn>
                <a:cxn ang="0">
                  <a:pos x="94" y="84"/>
                </a:cxn>
                <a:cxn ang="0">
                  <a:pos x="102" y="76"/>
                </a:cxn>
                <a:cxn ang="0">
                  <a:pos x="112" y="62"/>
                </a:cxn>
                <a:cxn ang="0">
                  <a:pos x="114" y="54"/>
                </a:cxn>
                <a:cxn ang="0">
                  <a:pos x="114" y="46"/>
                </a:cxn>
                <a:cxn ang="0">
                  <a:pos x="114" y="38"/>
                </a:cxn>
                <a:cxn ang="0">
                  <a:pos x="110" y="28"/>
                </a:cxn>
                <a:cxn ang="0">
                  <a:pos x="102" y="18"/>
                </a:cxn>
                <a:cxn ang="0">
                  <a:pos x="88" y="10"/>
                </a:cxn>
                <a:cxn ang="0">
                  <a:pos x="68" y="0"/>
                </a:cxn>
              </a:cxnLst>
              <a:rect l="0" t="0" r="r" b="b"/>
              <a:pathLst>
                <a:path w="114" h="98">
                  <a:moveTo>
                    <a:pt x="0" y="74"/>
                  </a:moveTo>
                  <a:lnTo>
                    <a:pt x="22" y="86"/>
                  </a:lnTo>
                  <a:lnTo>
                    <a:pt x="40" y="94"/>
                  </a:lnTo>
                  <a:lnTo>
                    <a:pt x="50" y="98"/>
                  </a:lnTo>
                  <a:lnTo>
                    <a:pt x="70" y="94"/>
                  </a:lnTo>
                  <a:lnTo>
                    <a:pt x="90" y="88"/>
                  </a:lnTo>
                  <a:lnTo>
                    <a:pt x="94" y="84"/>
                  </a:lnTo>
                  <a:lnTo>
                    <a:pt x="102" y="76"/>
                  </a:lnTo>
                  <a:lnTo>
                    <a:pt x="112" y="62"/>
                  </a:lnTo>
                  <a:lnTo>
                    <a:pt x="114" y="54"/>
                  </a:lnTo>
                  <a:lnTo>
                    <a:pt x="114" y="46"/>
                  </a:lnTo>
                  <a:lnTo>
                    <a:pt x="114" y="38"/>
                  </a:lnTo>
                  <a:lnTo>
                    <a:pt x="110" y="28"/>
                  </a:lnTo>
                  <a:lnTo>
                    <a:pt x="102" y="18"/>
                  </a:lnTo>
                  <a:lnTo>
                    <a:pt x="88" y="10"/>
                  </a:lnTo>
                  <a:lnTo>
                    <a:pt x="6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88" name="Freeform 804"/>
            <p:cNvSpPr>
              <a:spLocks/>
            </p:cNvSpPr>
            <p:nvPr/>
          </p:nvSpPr>
          <p:spPr bwMode="auto">
            <a:xfrm>
              <a:off x="3074" y="2568"/>
              <a:ext cx="38" cy="28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8" y="50"/>
                </a:cxn>
                <a:cxn ang="0">
                  <a:pos x="18" y="54"/>
                </a:cxn>
                <a:cxn ang="0">
                  <a:pos x="28" y="58"/>
                </a:cxn>
                <a:cxn ang="0">
                  <a:pos x="42" y="64"/>
                </a:cxn>
                <a:cxn ang="0">
                  <a:pos x="56" y="68"/>
                </a:cxn>
                <a:cxn ang="0">
                  <a:pos x="72" y="70"/>
                </a:cxn>
                <a:cxn ang="0">
                  <a:pos x="80" y="70"/>
                </a:cxn>
                <a:cxn ang="0">
                  <a:pos x="86" y="68"/>
                </a:cxn>
                <a:cxn ang="0">
                  <a:pos x="94" y="62"/>
                </a:cxn>
                <a:cxn ang="0">
                  <a:pos x="100" y="54"/>
                </a:cxn>
                <a:cxn ang="0">
                  <a:pos x="104" y="46"/>
                </a:cxn>
                <a:cxn ang="0">
                  <a:pos x="104" y="38"/>
                </a:cxn>
                <a:cxn ang="0">
                  <a:pos x="102" y="30"/>
                </a:cxn>
                <a:cxn ang="0">
                  <a:pos x="98" y="20"/>
                </a:cxn>
                <a:cxn ang="0">
                  <a:pos x="92" y="8"/>
                </a:cxn>
                <a:cxn ang="0">
                  <a:pos x="86" y="0"/>
                </a:cxn>
              </a:cxnLst>
              <a:rect l="0" t="0" r="r" b="b"/>
              <a:pathLst>
                <a:path w="104" h="70">
                  <a:moveTo>
                    <a:pt x="0" y="50"/>
                  </a:moveTo>
                  <a:lnTo>
                    <a:pt x="8" y="50"/>
                  </a:lnTo>
                  <a:lnTo>
                    <a:pt x="18" y="54"/>
                  </a:lnTo>
                  <a:lnTo>
                    <a:pt x="28" y="58"/>
                  </a:lnTo>
                  <a:lnTo>
                    <a:pt x="42" y="64"/>
                  </a:lnTo>
                  <a:lnTo>
                    <a:pt x="56" y="68"/>
                  </a:lnTo>
                  <a:lnTo>
                    <a:pt x="72" y="70"/>
                  </a:lnTo>
                  <a:lnTo>
                    <a:pt x="80" y="70"/>
                  </a:lnTo>
                  <a:lnTo>
                    <a:pt x="86" y="68"/>
                  </a:lnTo>
                  <a:lnTo>
                    <a:pt x="94" y="62"/>
                  </a:lnTo>
                  <a:lnTo>
                    <a:pt x="100" y="54"/>
                  </a:lnTo>
                  <a:lnTo>
                    <a:pt x="104" y="46"/>
                  </a:lnTo>
                  <a:lnTo>
                    <a:pt x="104" y="38"/>
                  </a:lnTo>
                  <a:lnTo>
                    <a:pt x="102" y="30"/>
                  </a:lnTo>
                  <a:lnTo>
                    <a:pt x="98" y="20"/>
                  </a:lnTo>
                  <a:lnTo>
                    <a:pt x="92" y="8"/>
                  </a:lnTo>
                  <a:lnTo>
                    <a:pt x="8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89" name="Freeform 805"/>
            <p:cNvSpPr>
              <a:spLocks/>
            </p:cNvSpPr>
            <p:nvPr/>
          </p:nvSpPr>
          <p:spPr bwMode="auto">
            <a:xfrm>
              <a:off x="3124" y="2524"/>
              <a:ext cx="38" cy="33"/>
            </a:xfrm>
            <a:custGeom>
              <a:avLst/>
              <a:gdLst/>
              <a:ahLst/>
              <a:cxnLst>
                <a:cxn ang="0">
                  <a:pos x="40" y="84"/>
                </a:cxn>
                <a:cxn ang="0">
                  <a:pos x="32" y="82"/>
                </a:cxn>
                <a:cxn ang="0">
                  <a:pos x="14" y="74"/>
                </a:cxn>
                <a:cxn ang="0">
                  <a:pos x="6" y="68"/>
                </a:cxn>
                <a:cxn ang="0">
                  <a:pos x="2" y="60"/>
                </a:cxn>
                <a:cxn ang="0">
                  <a:pos x="0" y="56"/>
                </a:cxn>
                <a:cxn ang="0">
                  <a:pos x="0" y="52"/>
                </a:cxn>
                <a:cxn ang="0">
                  <a:pos x="2" y="46"/>
                </a:cxn>
                <a:cxn ang="0">
                  <a:pos x="6" y="40"/>
                </a:cxn>
                <a:cxn ang="0">
                  <a:pos x="18" y="24"/>
                </a:cxn>
                <a:cxn ang="0">
                  <a:pos x="28" y="16"/>
                </a:cxn>
                <a:cxn ang="0">
                  <a:pos x="34" y="12"/>
                </a:cxn>
                <a:cxn ang="0">
                  <a:pos x="40" y="12"/>
                </a:cxn>
                <a:cxn ang="0">
                  <a:pos x="76" y="6"/>
                </a:cxn>
                <a:cxn ang="0">
                  <a:pos x="106" y="0"/>
                </a:cxn>
              </a:cxnLst>
              <a:rect l="0" t="0" r="r" b="b"/>
              <a:pathLst>
                <a:path w="106" h="84">
                  <a:moveTo>
                    <a:pt x="40" y="84"/>
                  </a:moveTo>
                  <a:lnTo>
                    <a:pt x="32" y="82"/>
                  </a:lnTo>
                  <a:lnTo>
                    <a:pt x="14" y="74"/>
                  </a:lnTo>
                  <a:lnTo>
                    <a:pt x="6" y="68"/>
                  </a:lnTo>
                  <a:lnTo>
                    <a:pt x="2" y="60"/>
                  </a:lnTo>
                  <a:lnTo>
                    <a:pt x="0" y="56"/>
                  </a:lnTo>
                  <a:lnTo>
                    <a:pt x="0" y="52"/>
                  </a:lnTo>
                  <a:lnTo>
                    <a:pt x="2" y="46"/>
                  </a:lnTo>
                  <a:lnTo>
                    <a:pt x="6" y="40"/>
                  </a:lnTo>
                  <a:lnTo>
                    <a:pt x="18" y="24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0" y="12"/>
                  </a:lnTo>
                  <a:lnTo>
                    <a:pt x="76" y="6"/>
                  </a:lnTo>
                  <a:lnTo>
                    <a:pt x="10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90" name="Freeform 806"/>
            <p:cNvSpPr>
              <a:spLocks/>
            </p:cNvSpPr>
            <p:nvPr/>
          </p:nvSpPr>
          <p:spPr bwMode="auto">
            <a:xfrm>
              <a:off x="3141" y="2526"/>
              <a:ext cx="36" cy="32"/>
            </a:xfrm>
            <a:custGeom>
              <a:avLst/>
              <a:gdLst/>
              <a:ahLst/>
              <a:cxnLst>
                <a:cxn ang="0">
                  <a:pos x="16" y="80"/>
                </a:cxn>
                <a:cxn ang="0">
                  <a:pos x="12" y="78"/>
                </a:cxn>
                <a:cxn ang="0">
                  <a:pos x="4" y="70"/>
                </a:cxn>
                <a:cxn ang="0">
                  <a:pos x="2" y="64"/>
                </a:cxn>
                <a:cxn ang="0">
                  <a:pos x="0" y="60"/>
                </a:cxn>
                <a:cxn ang="0">
                  <a:pos x="0" y="54"/>
                </a:cxn>
                <a:cxn ang="0">
                  <a:pos x="2" y="46"/>
                </a:cxn>
                <a:cxn ang="0">
                  <a:pos x="16" y="28"/>
                </a:cxn>
                <a:cxn ang="0">
                  <a:pos x="20" y="22"/>
                </a:cxn>
                <a:cxn ang="0">
                  <a:pos x="26" y="18"/>
                </a:cxn>
                <a:cxn ang="0">
                  <a:pos x="52" y="8"/>
                </a:cxn>
                <a:cxn ang="0">
                  <a:pos x="80" y="4"/>
                </a:cxn>
                <a:cxn ang="0">
                  <a:pos x="100" y="0"/>
                </a:cxn>
              </a:cxnLst>
              <a:rect l="0" t="0" r="r" b="b"/>
              <a:pathLst>
                <a:path w="100" h="80">
                  <a:moveTo>
                    <a:pt x="16" y="80"/>
                  </a:moveTo>
                  <a:lnTo>
                    <a:pt x="12" y="78"/>
                  </a:lnTo>
                  <a:lnTo>
                    <a:pt x="4" y="70"/>
                  </a:lnTo>
                  <a:lnTo>
                    <a:pt x="2" y="64"/>
                  </a:lnTo>
                  <a:lnTo>
                    <a:pt x="0" y="60"/>
                  </a:lnTo>
                  <a:lnTo>
                    <a:pt x="0" y="54"/>
                  </a:lnTo>
                  <a:lnTo>
                    <a:pt x="2" y="46"/>
                  </a:lnTo>
                  <a:lnTo>
                    <a:pt x="16" y="28"/>
                  </a:lnTo>
                  <a:lnTo>
                    <a:pt x="20" y="22"/>
                  </a:lnTo>
                  <a:lnTo>
                    <a:pt x="26" y="18"/>
                  </a:lnTo>
                  <a:lnTo>
                    <a:pt x="52" y="8"/>
                  </a:lnTo>
                  <a:lnTo>
                    <a:pt x="80" y="4"/>
                  </a:lnTo>
                  <a:lnTo>
                    <a:pt x="100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91" name="Freeform 807"/>
            <p:cNvSpPr>
              <a:spLocks/>
            </p:cNvSpPr>
            <p:nvPr/>
          </p:nvSpPr>
          <p:spPr bwMode="auto">
            <a:xfrm>
              <a:off x="3200" y="2465"/>
              <a:ext cx="34" cy="44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12" y="108"/>
                </a:cxn>
                <a:cxn ang="0">
                  <a:pos x="36" y="98"/>
                </a:cxn>
                <a:cxn ang="0">
                  <a:pos x="50" y="90"/>
                </a:cxn>
                <a:cxn ang="0">
                  <a:pos x="64" y="82"/>
                </a:cxn>
                <a:cxn ang="0">
                  <a:pos x="74" y="72"/>
                </a:cxn>
                <a:cxn ang="0">
                  <a:pos x="82" y="62"/>
                </a:cxn>
                <a:cxn ang="0">
                  <a:pos x="88" y="42"/>
                </a:cxn>
                <a:cxn ang="0">
                  <a:pos x="92" y="26"/>
                </a:cxn>
                <a:cxn ang="0">
                  <a:pos x="94" y="12"/>
                </a:cxn>
                <a:cxn ang="0">
                  <a:pos x="94" y="0"/>
                </a:cxn>
              </a:cxnLst>
              <a:rect l="0" t="0" r="r" b="b"/>
              <a:pathLst>
                <a:path w="94" h="112">
                  <a:moveTo>
                    <a:pt x="0" y="112"/>
                  </a:moveTo>
                  <a:lnTo>
                    <a:pt x="12" y="108"/>
                  </a:lnTo>
                  <a:lnTo>
                    <a:pt x="36" y="98"/>
                  </a:lnTo>
                  <a:lnTo>
                    <a:pt x="50" y="90"/>
                  </a:lnTo>
                  <a:lnTo>
                    <a:pt x="64" y="82"/>
                  </a:lnTo>
                  <a:lnTo>
                    <a:pt x="74" y="72"/>
                  </a:lnTo>
                  <a:lnTo>
                    <a:pt x="82" y="62"/>
                  </a:lnTo>
                  <a:lnTo>
                    <a:pt x="88" y="42"/>
                  </a:lnTo>
                  <a:lnTo>
                    <a:pt x="92" y="26"/>
                  </a:lnTo>
                  <a:lnTo>
                    <a:pt x="94" y="12"/>
                  </a:lnTo>
                  <a:lnTo>
                    <a:pt x="94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92" name="Freeform 808"/>
            <p:cNvSpPr>
              <a:spLocks/>
            </p:cNvSpPr>
            <p:nvPr/>
          </p:nvSpPr>
          <p:spPr bwMode="auto">
            <a:xfrm>
              <a:off x="3164" y="2462"/>
              <a:ext cx="69" cy="47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186" y="14"/>
                </a:cxn>
                <a:cxn ang="0">
                  <a:pos x="184" y="24"/>
                </a:cxn>
                <a:cxn ang="0">
                  <a:pos x="184" y="30"/>
                </a:cxn>
                <a:cxn ang="0">
                  <a:pos x="182" y="32"/>
                </a:cxn>
                <a:cxn ang="0">
                  <a:pos x="164" y="48"/>
                </a:cxn>
                <a:cxn ang="0">
                  <a:pos x="154" y="54"/>
                </a:cxn>
                <a:cxn ang="0">
                  <a:pos x="150" y="60"/>
                </a:cxn>
                <a:cxn ang="0">
                  <a:pos x="144" y="66"/>
                </a:cxn>
                <a:cxn ang="0">
                  <a:pos x="136" y="76"/>
                </a:cxn>
                <a:cxn ang="0">
                  <a:pos x="126" y="84"/>
                </a:cxn>
                <a:cxn ang="0">
                  <a:pos x="116" y="90"/>
                </a:cxn>
                <a:cxn ang="0">
                  <a:pos x="82" y="96"/>
                </a:cxn>
                <a:cxn ang="0">
                  <a:pos x="54" y="100"/>
                </a:cxn>
                <a:cxn ang="0">
                  <a:pos x="0" y="118"/>
                </a:cxn>
              </a:cxnLst>
              <a:rect l="0" t="0" r="r" b="b"/>
              <a:pathLst>
                <a:path w="188" h="118">
                  <a:moveTo>
                    <a:pt x="188" y="0"/>
                  </a:moveTo>
                  <a:lnTo>
                    <a:pt x="186" y="14"/>
                  </a:lnTo>
                  <a:lnTo>
                    <a:pt x="184" y="24"/>
                  </a:lnTo>
                  <a:lnTo>
                    <a:pt x="184" y="30"/>
                  </a:lnTo>
                  <a:lnTo>
                    <a:pt x="182" y="32"/>
                  </a:lnTo>
                  <a:lnTo>
                    <a:pt x="164" y="48"/>
                  </a:lnTo>
                  <a:lnTo>
                    <a:pt x="154" y="54"/>
                  </a:lnTo>
                  <a:lnTo>
                    <a:pt x="150" y="60"/>
                  </a:lnTo>
                  <a:lnTo>
                    <a:pt x="144" y="66"/>
                  </a:lnTo>
                  <a:lnTo>
                    <a:pt x="136" y="76"/>
                  </a:lnTo>
                  <a:lnTo>
                    <a:pt x="126" y="84"/>
                  </a:lnTo>
                  <a:lnTo>
                    <a:pt x="116" y="90"/>
                  </a:lnTo>
                  <a:lnTo>
                    <a:pt x="82" y="96"/>
                  </a:lnTo>
                  <a:lnTo>
                    <a:pt x="54" y="100"/>
                  </a:lnTo>
                  <a:lnTo>
                    <a:pt x="0" y="11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93" name="Freeform 809"/>
            <p:cNvSpPr>
              <a:spLocks/>
            </p:cNvSpPr>
            <p:nvPr/>
          </p:nvSpPr>
          <p:spPr bwMode="auto">
            <a:xfrm>
              <a:off x="3249" y="2424"/>
              <a:ext cx="48" cy="28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2" y="63"/>
                </a:cxn>
                <a:cxn ang="0">
                  <a:pos x="10" y="48"/>
                </a:cxn>
                <a:cxn ang="0">
                  <a:pos x="16" y="36"/>
                </a:cxn>
                <a:cxn ang="0">
                  <a:pos x="18" y="30"/>
                </a:cxn>
                <a:cxn ang="0">
                  <a:pos x="24" y="26"/>
                </a:cxn>
                <a:cxn ang="0">
                  <a:pos x="30" y="22"/>
                </a:cxn>
                <a:cxn ang="0">
                  <a:pos x="34" y="20"/>
                </a:cxn>
                <a:cxn ang="0">
                  <a:pos x="38" y="16"/>
                </a:cxn>
                <a:cxn ang="0">
                  <a:pos x="48" y="10"/>
                </a:cxn>
                <a:cxn ang="0">
                  <a:pos x="58" y="4"/>
                </a:cxn>
                <a:cxn ang="0">
                  <a:pos x="62" y="0"/>
                </a:cxn>
                <a:cxn ang="0">
                  <a:pos x="66" y="0"/>
                </a:cxn>
                <a:cxn ang="0">
                  <a:pos x="74" y="0"/>
                </a:cxn>
                <a:cxn ang="0">
                  <a:pos x="88" y="4"/>
                </a:cxn>
                <a:cxn ang="0">
                  <a:pos x="92" y="6"/>
                </a:cxn>
                <a:cxn ang="0">
                  <a:pos x="100" y="6"/>
                </a:cxn>
                <a:cxn ang="0">
                  <a:pos x="116" y="6"/>
                </a:cxn>
                <a:cxn ang="0">
                  <a:pos x="124" y="6"/>
                </a:cxn>
                <a:cxn ang="0">
                  <a:pos x="130" y="8"/>
                </a:cxn>
              </a:cxnLst>
              <a:rect l="0" t="0" r="r" b="b"/>
              <a:pathLst>
                <a:path w="130" h="69">
                  <a:moveTo>
                    <a:pt x="0" y="69"/>
                  </a:moveTo>
                  <a:lnTo>
                    <a:pt x="2" y="63"/>
                  </a:lnTo>
                  <a:lnTo>
                    <a:pt x="10" y="48"/>
                  </a:lnTo>
                  <a:lnTo>
                    <a:pt x="16" y="36"/>
                  </a:lnTo>
                  <a:lnTo>
                    <a:pt x="18" y="30"/>
                  </a:lnTo>
                  <a:lnTo>
                    <a:pt x="24" y="26"/>
                  </a:lnTo>
                  <a:lnTo>
                    <a:pt x="30" y="22"/>
                  </a:lnTo>
                  <a:lnTo>
                    <a:pt x="34" y="20"/>
                  </a:lnTo>
                  <a:lnTo>
                    <a:pt x="38" y="16"/>
                  </a:lnTo>
                  <a:lnTo>
                    <a:pt x="48" y="10"/>
                  </a:lnTo>
                  <a:lnTo>
                    <a:pt x="58" y="4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4" y="0"/>
                  </a:lnTo>
                  <a:lnTo>
                    <a:pt x="88" y="4"/>
                  </a:lnTo>
                  <a:lnTo>
                    <a:pt x="92" y="6"/>
                  </a:lnTo>
                  <a:lnTo>
                    <a:pt x="100" y="6"/>
                  </a:lnTo>
                  <a:lnTo>
                    <a:pt x="116" y="6"/>
                  </a:lnTo>
                  <a:lnTo>
                    <a:pt x="124" y="6"/>
                  </a:lnTo>
                  <a:lnTo>
                    <a:pt x="130" y="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94" name="Freeform 810"/>
            <p:cNvSpPr>
              <a:spLocks/>
            </p:cNvSpPr>
            <p:nvPr/>
          </p:nvSpPr>
          <p:spPr bwMode="auto">
            <a:xfrm>
              <a:off x="3251" y="2354"/>
              <a:ext cx="93" cy="104"/>
            </a:xfrm>
            <a:custGeom>
              <a:avLst/>
              <a:gdLst/>
              <a:ahLst/>
              <a:cxnLst>
                <a:cxn ang="0">
                  <a:pos x="0" y="263"/>
                </a:cxn>
                <a:cxn ang="0">
                  <a:pos x="14" y="251"/>
                </a:cxn>
                <a:cxn ang="0">
                  <a:pos x="24" y="241"/>
                </a:cxn>
                <a:cxn ang="0">
                  <a:pos x="34" y="231"/>
                </a:cxn>
                <a:cxn ang="0">
                  <a:pos x="40" y="226"/>
                </a:cxn>
                <a:cxn ang="0">
                  <a:pos x="42" y="222"/>
                </a:cxn>
                <a:cxn ang="0">
                  <a:pos x="46" y="220"/>
                </a:cxn>
                <a:cxn ang="0">
                  <a:pos x="54" y="216"/>
                </a:cxn>
                <a:cxn ang="0">
                  <a:pos x="72" y="212"/>
                </a:cxn>
                <a:cxn ang="0">
                  <a:pos x="86" y="210"/>
                </a:cxn>
                <a:cxn ang="0">
                  <a:pos x="94" y="212"/>
                </a:cxn>
                <a:cxn ang="0">
                  <a:pos x="104" y="214"/>
                </a:cxn>
                <a:cxn ang="0">
                  <a:pos x="128" y="226"/>
                </a:cxn>
                <a:cxn ang="0">
                  <a:pos x="136" y="229"/>
                </a:cxn>
                <a:cxn ang="0">
                  <a:pos x="144" y="231"/>
                </a:cxn>
                <a:cxn ang="0">
                  <a:pos x="154" y="231"/>
                </a:cxn>
                <a:cxn ang="0">
                  <a:pos x="164" y="229"/>
                </a:cxn>
                <a:cxn ang="0">
                  <a:pos x="176" y="224"/>
                </a:cxn>
                <a:cxn ang="0">
                  <a:pos x="186" y="216"/>
                </a:cxn>
                <a:cxn ang="0">
                  <a:pos x="196" y="204"/>
                </a:cxn>
                <a:cxn ang="0">
                  <a:pos x="210" y="182"/>
                </a:cxn>
                <a:cxn ang="0">
                  <a:pos x="220" y="166"/>
                </a:cxn>
                <a:cxn ang="0">
                  <a:pos x="224" y="154"/>
                </a:cxn>
                <a:cxn ang="0">
                  <a:pos x="226" y="148"/>
                </a:cxn>
                <a:cxn ang="0">
                  <a:pos x="226" y="140"/>
                </a:cxn>
                <a:cxn ang="0">
                  <a:pos x="224" y="124"/>
                </a:cxn>
                <a:cxn ang="0">
                  <a:pos x="218" y="98"/>
                </a:cxn>
                <a:cxn ang="0">
                  <a:pos x="214" y="90"/>
                </a:cxn>
                <a:cxn ang="0">
                  <a:pos x="208" y="76"/>
                </a:cxn>
                <a:cxn ang="0">
                  <a:pos x="204" y="60"/>
                </a:cxn>
                <a:cxn ang="0">
                  <a:pos x="204" y="52"/>
                </a:cxn>
                <a:cxn ang="0">
                  <a:pos x="206" y="44"/>
                </a:cxn>
                <a:cxn ang="0">
                  <a:pos x="214" y="24"/>
                </a:cxn>
                <a:cxn ang="0">
                  <a:pos x="220" y="20"/>
                </a:cxn>
                <a:cxn ang="0">
                  <a:pos x="226" y="16"/>
                </a:cxn>
                <a:cxn ang="0">
                  <a:pos x="234" y="12"/>
                </a:cxn>
                <a:cxn ang="0">
                  <a:pos x="240" y="8"/>
                </a:cxn>
                <a:cxn ang="0">
                  <a:pos x="246" y="4"/>
                </a:cxn>
                <a:cxn ang="0">
                  <a:pos x="254" y="0"/>
                </a:cxn>
              </a:cxnLst>
              <a:rect l="0" t="0" r="r" b="b"/>
              <a:pathLst>
                <a:path w="254" h="263">
                  <a:moveTo>
                    <a:pt x="0" y="263"/>
                  </a:moveTo>
                  <a:lnTo>
                    <a:pt x="14" y="251"/>
                  </a:lnTo>
                  <a:lnTo>
                    <a:pt x="24" y="241"/>
                  </a:lnTo>
                  <a:lnTo>
                    <a:pt x="34" y="231"/>
                  </a:lnTo>
                  <a:lnTo>
                    <a:pt x="40" y="226"/>
                  </a:lnTo>
                  <a:lnTo>
                    <a:pt x="42" y="222"/>
                  </a:lnTo>
                  <a:lnTo>
                    <a:pt x="46" y="220"/>
                  </a:lnTo>
                  <a:lnTo>
                    <a:pt x="54" y="216"/>
                  </a:lnTo>
                  <a:lnTo>
                    <a:pt x="72" y="212"/>
                  </a:lnTo>
                  <a:lnTo>
                    <a:pt x="86" y="210"/>
                  </a:lnTo>
                  <a:lnTo>
                    <a:pt x="94" y="212"/>
                  </a:lnTo>
                  <a:lnTo>
                    <a:pt x="104" y="214"/>
                  </a:lnTo>
                  <a:lnTo>
                    <a:pt x="128" y="226"/>
                  </a:lnTo>
                  <a:lnTo>
                    <a:pt x="136" y="229"/>
                  </a:lnTo>
                  <a:lnTo>
                    <a:pt x="144" y="231"/>
                  </a:lnTo>
                  <a:lnTo>
                    <a:pt x="154" y="231"/>
                  </a:lnTo>
                  <a:lnTo>
                    <a:pt x="164" y="229"/>
                  </a:lnTo>
                  <a:lnTo>
                    <a:pt x="176" y="224"/>
                  </a:lnTo>
                  <a:lnTo>
                    <a:pt x="186" y="216"/>
                  </a:lnTo>
                  <a:lnTo>
                    <a:pt x="196" y="204"/>
                  </a:lnTo>
                  <a:lnTo>
                    <a:pt x="210" y="182"/>
                  </a:lnTo>
                  <a:lnTo>
                    <a:pt x="220" y="166"/>
                  </a:lnTo>
                  <a:lnTo>
                    <a:pt x="224" y="154"/>
                  </a:lnTo>
                  <a:lnTo>
                    <a:pt x="226" y="148"/>
                  </a:lnTo>
                  <a:lnTo>
                    <a:pt x="226" y="140"/>
                  </a:lnTo>
                  <a:lnTo>
                    <a:pt x="224" y="124"/>
                  </a:lnTo>
                  <a:lnTo>
                    <a:pt x="218" y="98"/>
                  </a:lnTo>
                  <a:lnTo>
                    <a:pt x="214" y="90"/>
                  </a:lnTo>
                  <a:lnTo>
                    <a:pt x="208" y="76"/>
                  </a:lnTo>
                  <a:lnTo>
                    <a:pt x="204" y="60"/>
                  </a:lnTo>
                  <a:lnTo>
                    <a:pt x="204" y="52"/>
                  </a:lnTo>
                  <a:lnTo>
                    <a:pt x="206" y="44"/>
                  </a:lnTo>
                  <a:lnTo>
                    <a:pt x="214" y="24"/>
                  </a:lnTo>
                  <a:lnTo>
                    <a:pt x="220" y="20"/>
                  </a:lnTo>
                  <a:lnTo>
                    <a:pt x="226" y="16"/>
                  </a:lnTo>
                  <a:lnTo>
                    <a:pt x="234" y="12"/>
                  </a:lnTo>
                  <a:lnTo>
                    <a:pt x="240" y="8"/>
                  </a:lnTo>
                  <a:lnTo>
                    <a:pt x="246" y="4"/>
                  </a:lnTo>
                  <a:lnTo>
                    <a:pt x="254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95" name="Freeform 811"/>
            <p:cNvSpPr>
              <a:spLocks/>
            </p:cNvSpPr>
            <p:nvPr/>
          </p:nvSpPr>
          <p:spPr bwMode="auto">
            <a:xfrm>
              <a:off x="2796" y="2818"/>
              <a:ext cx="105" cy="88"/>
            </a:xfrm>
            <a:custGeom>
              <a:avLst/>
              <a:gdLst/>
              <a:ahLst/>
              <a:cxnLst>
                <a:cxn ang="0">
                  <a:pos x="0" y="220"/>
                </a:cxn>
                <a:cxn ang="0">
                  <a:pos x="22" y="220"/>
                </a:cxn>
                <a:cxn ang="0">
                  <a:pos x="40" y="220"/>
                </a:cxn>
                <a:cxn ang="0">
                  <a:pos x="56" y="216"/>
                </a:cxn>
                <a:cxn ang="0">
                  <a:pos x="90" y="204"/>
                </a:cxn>
                <a:cxn ang="0">
                  <a:pos x="146" y="178"/>
                </a:cxn>
                <a:cxn ang="0">
                  <a:pos x="160" y="168"/>
                </a:cxn>
                <a:cxn ang="0">
                  <a:pos x="180" y="154"/>
                </a:cxn>
                <a:cxn ang="0">
                  <a:pos x="198" y="140"/>
                </a:cxn>
                <a:cxn ang="0">
                  <a:pos x="206" y="136"/>
                </a:cxn>
                <a:cxn ang="0">
                  <a:pos x="210" y="134"/>
                </a:cxn>
                <a:cxn ang="0">
                  <a:pos x="214" y="132"/>
                </a:cxn>
                <a:cxn ang="0">
                  <a:pos x="218" y="130"/>
                </a:cxn>
                <a:cxn ang="0">
                  <a:pos x="226" y="118"/>
                </a:cxn>
                <a:cxn ang="0">
                  <a:pos x="242" y="94"/>
                </a:cxn>
                <a:cxn ang="0">
                  <a:pos x="266" y="46"/>
                </a:cxn>
                <a:cxn ang="0">
                  <a:pos x="288" y="0"/>
                </a:cxn>
              </a:cxnLst>
              <a:rect l="0" t="0" r="r" b="b"/>
              <a:pathLst>
                <a:path w="288" h="220">
                  <a:moveTo>
                    <a:pt x="0" y="220"/>
                  </a:moveTo>
                  <a:lnTo>
                    <a:pt x="22" y="220"/>
                  </a:lnTo>
                  <a:lnTo>
                    <a:pt x="40" y="220"/>
                  </a:lnTo>
                  <a:lnTo>
                    <a:pt x="56" y="216"/>
                  </a:lnTo>
                  <a:lnTo>
                    <a:pt x="90" y="204"/>
                  </a:lnTo>
                  <a:lnTo>
                    <a:pt x="146" y="178"/>
                  </a:lnTo>
                  <a:lnTo>
                    <a:pt x="160" y="168"/>
                  </a:lnTo>
                  <a:lnTo>
                    <a:pt x="180" y="154"/>
                  </a:lnTo>
                  <a:lnTo>
                    <a:pt x="198" y="140"/>
                  </a:lnTo>
                  <a:lnTo>
                    <a:pt x="206" y="136"/>
                  </a:lnTo>
                  <a:lnTo>
                    <a:pt x="210" y="134"/>
                  </a:lnTo>
                  <a:lnTo>
                    <a:pt x="214" y="132"/>
                  </a:lnTo>
                  <a:lnTo>
                    <a:pt x="218" y="130"/>
                  </a:lnTo>
                  <a:lnTo>
                    <a:pt x="226" y="118"/>
                  </a:lnTo>
                  <a:lnTo>
                    <a:pt x="242" y="94"/>
                  </a:lnTo>
                  <a:lnTo>
                    <a:pt x="266" y="46"/>
                  </a:lnTo>
                  <a:lnTo>
                    <a:pt x="28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96" name="Freeform 812"/>
            <p:cNvSpPr>
              <a:spLocks/>
            </p:cNvSpPr>
            <p:nvPr/>
          </p:nvSpPr>
          <p:spPr bwMode="auto">
            <a:xfrm>
              <a:off x="2816" y="2828"/>
              <a:ext cx="80" cy="82"/>
            </a:xfrm>
            <a:custGeom>
              <a:avLst/>
              <a:gdLst/>
              <a:ahLst/>
              <a:cxnLst>
                <a:cxn ang="0">
                  <a:pos x="0" y="208"/>
                </a:cxn>
                <a:cxn ang="0">
                  <a:pos x="28" y="200"/>
                </a:cxn>
                <a:cxn ang="0">
                  <a:pos x="44" y="198"/>
                </a:cxn>
                <a:cxn ang="0">
                  <a:pos x="62" y="196"/>
                </a:cxn>
                <a:cxn ang="0">
                  <a:pos x="74" y="194"/>
                </a:cxn>
                <a:cxn ang="0">
                  <a:pos x="86" y="190"/>
                </a:cxn>
                <a:cxn ang="0">
                  <a:pos x="108" y="184"/>
                </a:cxn>
                <a:cxn ang="0">
                  <a:pos x="138" y="172"/>
                </a:cxn>
                <a:cxn ang="0">
                  <a:pos x="156" y="162"/>
                </a:cxn>
                <a:cxn ang="0">
                  <a:pos x="170" y="156"/>
                </a:cxn>
                <a:cxn ang="0">
                  <a:pos x="180" y="148"/>
                </a:cxn>
                <a:cxn ang="0">
                  <a:pos x="190" y="136"/>
                </a:cxn>
                <a:cxn ang="0">
                  <a:pos x="200" y="124"/>
                </a:cxn>
                <a:cxn ang="0">
                  <a:pos x="208" y="110"/>
                </a:cxn>
                <a:cxn ang="0">
                  <a:pos x="218" y="84"/>
                </a:cxn>
                <a:cxn ang="0">
                  <a:pos x="220" y="72"/>
                </a:cxn>
                <a:cxn ang="0">
                  <a:pos x="222" y="0"/>
                </a:cxn>
              </a:cxnLst>
              <a:rect l="0" t="0" r="r" b="b"/>
              <a:pathLst>
                <a:path w="222" h="208">
                  <a:moveTo>
                    <a:pt x="0" y="208"/>
                  </a:moveTo>
                  <a:lnTo>
                    <a:pt x="28" y="200"/>
                  </a:lnTo>
                  <a:lnTo>
                    <a:pt x="44" y="198"/>
                  </a:lnTo>
                  <a:lnTo>
                    <a:pt x="62" y="196"/>
                  </a:lnTo>
                  <a:lnTo>
                    <a:pt x="74" y="194"/>
                  </a:lnTo>
                  <a:lnTo>
                    <a:pt x="86" y="190"/>
                  </a:lnTo>
                  <a:lnTo>
                    <a:pt x="108" y="184"/>
                  </a:lnTo>
                  <a:lnTo>
                    <a:pt x="138" y="172"/>
                  </a:lnTo>
                  <a:lnTo>
                    <a:pt x="156" y="162"/>
                  </a:lnTo>
                  <a:lnTo>
                    <a:pt x="170" y="156"/>
                  </a:lnTo>
                  <a:lnTo>
                    <a:pt x="180" y="148"/>
                  </a:lnTo>
                  <a:lnTo>
                    <a:pt x="190" y="136"/>
                  </a:lnTo>
                  <a:lnTo>
                    <a:pt x="200" y="124"/>
                  </a:lnTo>
                  <a:lnTo>
                    <a:pt x="208" y="110"/>
                  </a:lnTo>
                  <a:lnTo>
                    <a:pt x="218" y="84"/>
                  </a:lnTo>
                  <a:lnTo>
                    <a:pt x="220" y="72"/>
                  </a:lnTo>
                  <a:lnTo>
                    <a:pt x="22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97" name="Freeform 813"/>
            <p:cNvSpPr>
              <a:spLocks/>
            </p:cNvSpPr>
            <p:nvPr/>
          </p:nvSpPr>
          <p:spPr bwMode="auto">
            <a:xfrm>
              <a:off x="2643" y="2936"/>
              <a:ext cx="81" cy="30"/>
            </a:xfrm>
            <a:custGeom>
              <a:avLst/>
              <a:gdLst/>
              <a:ahLst/>
              <a:cxnLst>
                <a:cxn ang="0">
                  <a:pos x="224" y="0"/>
                </a:cxn>
                <a:cxn ang="0">
                  <a:pos x="208" y="18"/>
                </a:cxn>
                <a:cxn ang="0">
                  <a:pos x="194" y="32"/>
                </a:cxn>
                <a:cxn ang="0">
                  <a:pos x="182" y="44"/>
                </a:cxn>
                <a:cxn ang="0">
                  <a:pos x="160" y="56"/>
                </a:cxn>
                <a:cxn ang="0">
                  <a:pos x="152" y="58"/>
                </a:cxn>
                <a:cxn ang="0">
                  <a:pos x="146" y="60"/>
                </a:cxn>
                <a:cxn ang="0">
                  <a:pos x="122" y="60"/>
                </a:cxn>
                <a:cxn ang="0">
                  <a:pos x="90" y="60"/>
                </a:cxn>
                <a:cxn ang="0">
                  <a:pos x="68" y="62"/>
                </a:cxn>
                <a:cxn ang="0">
                  <a:pos x="54" y="64"/>
                </a:cxn>
                <a:cxn ang="0">
                  <a:pos x="6" y="72"/>
                </a:cxn>
                <a:cxn ang="0">
                  <a:pos x="2" y="74"/>
                </a:cxn>
                <a:cxn ang="0">
                  <a:pos x="0" y="74"/>
                </a:cxn>
              </a:cxnLst>
              <a:rect l="0" t="0" r="r" b="b"/>
              <a:pathLst>
                <a:path w="224" h="74">
                  <a:moveTo>
                    <a:pt x="224" y="0"/>
                  </a:moveTo>
                  <a:lnTo>
                    <a:pt x="208" y="18"/>
                  </a:lnTo>
                  <a:lnTo>
                    <a:pt x="194" y="32"/>
                  </a:lnTo>
                  <a:lnTo>
                    <a:pt x="182" y="44"/>
                  </a:lnTo>
                  <a:lnTo>
                    <a:pt x="160" y="56"/>
                  </a:lnTo>
                  <a:lnTo>
                    <a:pt x="152" y="58"/>
                  </a:lnTo>
                  <a:lnTo>
                    <a:pt x="146" y="60"/>
                  </a:lnTo>
                  <a:lnTo>
                    <a:pt x="122" y="60"/>
                  </a:lnTo>
                  <a:lnTo>
                    <a:pt x="90" y="60"/>
                  </a:lnTo>
                  <a:lnTo>
                    <a:pt x="68" y="62"/>
                  </a:lnTo>
                  <a:lnTo>
                    <a:pt x="54" y="64"/>
                  </a:lnTo>
                  <a:lnTo>
                    <a:pt x="6" y="72"/>
                  </a:lnTo>
                  <a:lnTo>
                    <a:pt x="2" y="74"/>
                  </a:lnTo>
                  <a:lnTo>
                    <a:pt x="0" y="7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98" name="Freeform 814"/>
            <p:cNvSpPr>
              <a:spLocks/>
            </p:cNvSpPr>
            <p:nvPr/>
          </p:nvSpPr>
          <p:spPr bwMode="auto">
            <a:xfrm>
              <a:off x="2660" y="2944"/>
              <a:ext cx="65" cy="27"/>
            </a:xfrm>
            <a:custGeom>
              <a:avLst/>
              <a:gdLst/>
              <a:ahLst/>
              <a:cxnLst>
                <a:cxn ang="0">
                  <a:pos x="180" y="0"/>
                </a:cxn>
                <a:cxn ang="0">
                  <a:pos x="166" y="30"/>
                </a:cxn>
                <a:cxn ang="0">
                  <a:pos x="162" y="36"/>
                </a:cxn>
                <a:cxn ang="0">
                  <a:pos x="154" y="42"/>
                </a:cxn>
                <a:cxn ang="0">
                  <a:pos x="146" y="48"/>
                </a:cxn>
                <a:cxn ang="0">
                  <a:pos x="134" y="56"/>
                </a:cxn>
                <a:cxn ang="0">
                  <a:pos x="126" y="60"/>
                </a:cxn>
                <a:cxn ang="0">
                  <a:pos x="120" y="60"/>
                </a:cxn>
                <a:cxn ang="0">
                  <a:pos x="108" y="60"/>
                </a:cxn>
                <a:cxn ang="0">
                  <a:pos x="82" y="62"/>
                </a:cxn>
                <a:cxn ang="0">
                  <a:pos x="52" y="60"/>
                </a:cxn>
                <a:cxn ang="0">
                  <a:pos x="36" y="60"/>
                </a:cxn>
                <a:cxn ang="0">
                  <a:pos x="22" y="62"/>
                </a:cxn>
                <a:cxn ang="0">
                  <a:pos x="6" y="66"/>
                </a:cxn>
                <a:cxn ang="0">
                  <a:pos x="0" y="68"/>
                </a:cxn>
              </a:cxnLst>
              <a:rect l="0" t="0" r="r" b="b"/>
              <a:pathLst>
                <a:path w="180" h="68">
                  <a:moveTo>
                    <a:pt x="180" y="0"/>
                  </a:moveTo>
                  <a:lnTo>
                    <a:pt x="166" y="30"/>
                  </a:lnTo>
                  <a:lnTo>
                    <a:pt x="162" y="36"/>
                  </a:lnTo>
                  <a:lnTo>
                    <a:pt x="154" y="42"/>
                  </a:lnTo>
                  <a:lnTo>
                    <a:pt x="146" y="48"/>
                  </a:lnTo>
                  <a:lnTo>
                    <a:pt x="134" y="56"/>
                  </a:lnTo>
                  <a:lnTo>
                    <a:pt x="126" y="60"/>
                  </a:lnTo>
                  <a:lnTo>
                    <a:pt x="120" y="60"/>
                  </a:lnTo>
                  <a:lnTo>
                    <a:pt x="108" y="60"/>
                  </a:lnTo>
                  <a:lnTo>
                    <a:pt x="82" y="62"/>
                  </a:lnTo>
                  <a:lnTo>
                    <a:pt x="52" y="60"/>
                  </a:lnTo>
                  <a:lnTo>
                    <a:pt x="36" y="60"/>
                  </a:lnTo>
                  <a:lnTo>
                    <a:pt x="22" y="62"/>
                  </a:lnTo>
                  <a:lnTo>
                    <a:pt x="6" y="66"/>
                  </a:lnTo>
                  <a:lnTo>
                    <a:pt x="0" y="6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599" name="Freeform 815"/>
            <p:cNvSpPr>
              <a:spLocks/>
            </p:cNvSpPr>
            <p:nvPr/>
          </p:nvSpPr>
          <p:spPr bwMode="auto">
            <a:xfrm>
              <a:off x="2687" y="2775"/>
              <a:ext cx="139" cy="47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2" y="106"/>
                </a:cxn>
                <a:cxn ang="0">
                  <a:pos x="4" y="84"/>
                </a:cxn>
                <a:cxn ang="0">
                  <a:pos x="10" y="56"/>
                </a:cxn>
                <a:cxn ang="0">
                  <a:pos x="14" y="46"/>
                </a:cxn>
                <a:cxn ang="0">
                  <a:pos x="20" y="36"/>
                </a:cxn>
                <a:cxn ang="0">
                  <a:pos x="36" y="24"/>
                </a:cxn>
                <a:cxn ang="0">
                  <a:pos x="56" y="12"/>
                </a:cxn>
                <a:cxn ang="0">
                  <a:pos x="76" y="4"/>
                </a:cxn>
                <a:cxn ang="0">
                  <a:pos x="84" y="2"/>
                </a:cxn>
                <a:cxn ang="0">
                  <a:pos x="92" y="0"/>
                </a:cxn>
                <a:cxn ang="0">
                  <a:pos x="110" y="4"/>
                </a:cxn>
                <a:cxn ang="0">
                  <a:pos x="138" y="10"/>
                </a:cxn>
                <a:cxn ang="0">
                  <a:pos x="164" y="16"/>
                </a:cxn>
                <a:cxn ang="0">
                  <a:pos x="180" y="24"/>
                </a:cxn>
                <a:cxn ang="0">
                  <a:pos x="238" y="62"/>
                </a:cxn>
                <a:cxn ang="0">
                  <a:pos x="252" y="70"/>
                </a:cxn>
                <a:cxn ang="0">
                  <a:pos x="268" y="76"/>
                </a:cxn>
                <a:cxn ang="0">
                  <a:pos x="296" y="88"/>
                </a:cxn>
                <a:cxn ang="0">
                  <a:pos x="306" y="92"/>
                </a:cxn>
                <a:cxn ang="0">
                  <a:pos x="320" y="92"/>
                </a:cxn>
                <a:cxn ang="0">
                  <a:pos x="340" y="92"/>
                </a:cxn>
                <a:cxn ang="0">
                  <a:pos x="382" y="92"/>
                </a:cxn>
              </a:cxnLst>
              <a:rect l="0" t="0" r="r" b="b"/>
              <a:pathLst>
                <a:path w="382" h="116">
                  <a:moveTo>
                    <a:pt x="0" y="116"/>
                  </a:moveTo>
                  <a:lnTo>
                    <a:pt x="2" y="106"/>
                  </a:lnTo>
                  <a:lnTo>
                    <a:pt x="4" y="84"/>
                  </a:lnTo>
                  <a:lnTo>
                    <a:pt x="10" y="56"/>
                  </a:lnTo>
                  <a:lnTo>
                    <a:pt x="14" y="46"/>
                  </a:lnTo>
                  <a:lnTo>
                    <a:pt x="20" y="36"/>
                  </a:lnTo>
                  <a:lnTo>
                    <a:pt x="36" y="24"/>
                  </a:lnTo>
                  <a:lnTo>
                    <a:pt x="56" y="12"/>
                  </a:lnTo>
                  <a:lnTo>
                    <a:pt x="76" y="4"/>
                  </a:lnTo>
                  <a:lnTo>
                    <a:pt x="84" y="2"/>
                  </a:lnTo>
                  <a:lnTo>
                    <a:pt x="92" y="0"/>
                  </a:lnTo>
                  <a:lnTo>
                    <a:pt x="110" y="4"/>
                  </a:lnTo>
                  <a:lnTo>
                    <a:pt x="138" y="10"/>
                  </a:lnTo>
                  <a:lnTo>
                    <a:pt x="164" y="16"/>
                  </a:lnTo>
                  <a:lnTo>
                    <a:pt x="180" y="24"/>
                  </a:lnTo>
                  <a:lnTo>
                    <a:pt x="238" y="62"/>
                  </a:lnTo>
                  <a:lnTo>
                    <a:pt x="252" y="70"/>
                  </a:lnTo>
                  <a:lnTo>
                    <a:pt x="268" y="76"/>
                  </a:lnTo>
                  <a:lnTo>
                    <a:pt x="296" y="88"/>
                  </a:lnTo>
                  <a:lnTo>
                    <a:pt x="306" y="92"/>
                  </a:lnTo>
                  <a:lnTo>
                    <a:pt x="320" y="92"/>
                  </a:lnTo>
                  <a:lnTo>
                    <a:pt x="340" y="92"/>
                  </a:lnTo>
                  <a:lnTo>
                    <a:pt x="382" y="9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00" name="Freeform 816"/>
            <p:cNvSpPr>
              <a:spLocks/>
            </p:cNvSpPr>
            <p:nvPr/>
          </p:nvSpPr>
          <p:spPr bwMode="auto">
            <a:xfrm>
              <a:off x="2809" y="2764"/>
              <a:ext cx="18" cy="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2"/>
                </a:cxn>
                <a:cxn ang="0">
                  <a:pos x="38" y="38"/>
                </a:cxn>
                <a:cxn ang="0">
                  <a:pos x="44" y="44"/>
                </a:cxn>
                <a:cxn ang="0">
                  <a:pos x="46" y="50"/>
                </a:cxn>
                <a:cxn ang="0">
                  <a:pos x="48" y="66"/>
                </a:cxn>
                <a:cxn ang="0">
                  <a:pos x="50" y="94"/>
                </a:cxn>
                <a:cxn ang="0">
                  <a:pos x="50" y="136"/>
                </a:cxn>
                <a:cxn ang="0">
                  <a:pos x="48" y="146"/>
                </a:cxn>
                <a:cxn ang="0">
                  <a:pos x="44" y="158"/>
                </a:cxn>
                <a:cxn ang="0">
                  <a:pos x="34" y="178"/>
                </a:cxn>
                <a:cxn ang="0">
                  <a:pos x="18" y="202"/>
                </a:cxn>
                <a:cxn ang="0">
                  <a:pos x="8" y="214"/>
                </a:cxn>
                <a:cxn ang="0">
                  <a:pos x="0" y="224"/>
                </a:cxn>
              </a:cxnLst>
              <a:rect l="0" t="0" r="r" b="b"/>
              <a:pathLst>
                <a:path w="50" h="224">
                  <a:moveTo>
                    <a:pt x="0" y="0"/>
                  </a:moveTo>
                  <a:lnTo>
                    <a:pt x="22" y="22"/>
                  </a:lnTo>
                  <a:lnTo>
                    <a:pt x="38" y="38"/>
                  </a:lnTo>
                  <a:lnTo>
                    <a:pt x="44" y="44"/>
                  </a:lnTo>
                  <a:lnTo>
                    <a:pt x="46" y="50"/>
                  </a:lnTo>
                  <a:lnTo>
                    <a:pt x="48" y="66"/>
                  </a:lnTo>
                  <a:lnTo>
                    <a:pt x="50" y="94"/>
                  </a:lnTo>
                  <a:lnTo>
                    <a:pt x="50" y="136"/>
                  </a:lnTo>
                  <a:lnTo>
                    <a:pt x="48" y="146"/>
                  </a:lnTo>
                  <a:lnTo>
                    <a:pt x="44" y="158"/>
                  </a:lnTo>
                  <a:lnTo>
                    <a:pt x="34" y="178"/>
                  </a:lnTo>
                  <a:lnTo>
                    <a:pt x="18" y="202"/>
                  </a:lnTo>
                  <a:lnTo>
                    <a:pt x="8" y="214"/>
                  </a:lnTo>
                  <a:lnTo>
                    <a:pt x="0" y="22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01" name="Freeform 817"/>
            <p:cNvSpPr>
              <a:spLocks/>
            </p:cNvSpPr>
            <p:nvPr/>
          </p:nvSpPr>
          <p:spPr bwMode="auto">
            <a:xfrm>
              <a:off x="2821" y="2774"/>
              <a:ext cx="16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26"/>
                </a:cxn>
                <a:cxn ang="0">
                  <a:pos x="40" y="60"/>
                </a:cxn>
                <a:cxn ang="0">
                  <a:pos x="42" y="70"/>
                </a:cxn>
                <a:cxn ang="0">
                  <a:pos x="44" y="86"/>
                </a:cxn>
                <a:cxn ang="0">
                  <a:pos x="46" y="100"/>
                </a:cxn>
                <a:cxn ang="0">
                  <a:pos x="44" y="108"/>
                </a:cxn>
                <a:cxn ang="0">
                  <a:pos x="32" y="136"/>
                </a:cxn>
                <a:cxn ang="0">
                  <a:pos x="12" y="174"/>
                </a:cxn>
              </a:cxnLst>
              <a:rect l="0" t="0" r="r" b="b"/>
              <a:pathLst>
                <a:path w="46" h="174">
                  <a:moveTo>
                    <a:pt x="0" y="0"/>
                  </a:moveTo>
                  <a:lnTo>
                    <a:pt x="18" y="26"/>
                  </a:lnTo>
                  <a:lnTo>
                    <a:pt x="40" y="60"/>
                  </a:lnTo>
                  <a:lnTo>
                    <a:pt x="42" y="70"/>
                  </a:lnTo>
                  <a:lnTo>
                    <a:pt x="44" y="86"/>
                  </a:lnTo>
                  <a:lnTo>
                    <a:pt x="46" y="100"/>
                  </a:lnTo>
                  <a:lnTo>
                    <a:pt x="44" y="108"/>
                  </a:lnTo>
                  <a:lnTo>
                    <a:pt x="32" y="136"/>
                  </a:lnTo>
                  <a:lnTo>
                    <a:pt x="12" y="17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02" name="Freeform 818"/>
            <p:cNvSpPr>
              <a:spLocks/>
            </p:cNvSpPr>
            <p:nvPr/>
          </p:nvSpPr>
          <p:spPr bwMode="auto">
            <a:xfrm>
              <a:off x="2829" y="2776"/>
              <a:ext cx="18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16"/>
                </a:cxn>
                <a:cxn ang="0">
                  <a:pos x="34" y="28"/>
                </a:cxn>
                <a:cxn ang="0">
                  <a:pos x="38" y="34"/>
                </a:cxn>
                <a:cxn ang="0">
                  <a:pos x="40" y="38"/>
                </a:cxn>
                <a:cxn ang="0">
                  <a:pos x="44" y="48"/>
                </a:cxn>
                <a:cxn ang="0">
                  <a:pos x="48" y="66"/>
                </a:cxn>
                <a:cxn ang="0">
                  <a:pos x="50" y="78"/>
                </a:cxn>
                <a:cxn ang="0">
                  <a:pos x="50" y="88"/>
                </a:cxn>
                <a:cxn ang="0">
                  <a:pos x="46" y="98"/>
                </a:cxn>
                <a:cxn ang="0">
                  <a:pos x="40" y="106"/>
                </a:cxn>
              </a:cxnLst>
              <a:rect l="0" t="0" r="r" b="b"/>
              <a:pathLst>
                <a:path w="50" h="106">
                  <a:moveTo>
                    <a:pt x="0" y="0"/>
                  </a:moveTo>
                  <a:lnTo>
                    <a:pt x="20" y="16"/>
                  </a:lnTo>
                  <a:lnTo>
                    <a:pt x="34" y="28"/>
                  </a:lnTo>
                  <a:lnTo>
                    <a:pt x="38" y="34"/>
                  </a:lnTo>
                  <a:lnTo>
                    <a:pt x="40" y="38"/>
                  </a:lnTo>
                  <a:lnTo>
                    <a:pt x="44" y="48"/>
                  </a:lnTo>
                  <a:lnTo>
                    <a:pt x="48" y="66"/>
                  </a:lnTo>
                  <a:lnTo>
                    <a:pt x="50" y="78"/>
                  </a:lnTo>
                  <a:lnTo>
                    <a:pt x="50" y="88"/>
                  </a:lnTo>
                  <a:lnTo>
                    <a:pt x="46" y="98"/>
                  </a:lnTo>
                  <a:lnTo>
                    <a:pt x="40" y="10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03" name="Freeform 819"/>
            <p:cNvSpPr>
              <a:spLocks/>
            </p:cNvSpPr>
            <p:nvPr/>
          </p:nvSpPr>
          <p:spPr bwMode="auto">
            <a:xfrm>
              <a:off x="2872" y="2735"/>
              <a:ext cx="31" cy="50"/>
            </a:xfrm>
            <a:custGeom>
              <a:avLst/>
              <a:gdLst/>
              <a:ahLst/>
              <a:cxnLst>
                <a:cxn ang="0">
                  <a:pos x="22" y="128"/>
                </a:cxn>
                <a:cxn ang="0">
                  <a:pos x="12" y="104"/>
                </a:cxn>
                <a:cxn ang="0">
                  <a:pos x="4" y="84"/>
                </a:cxn>
                <a:cxn ang="0">
                  <a:pos x="2" y="76"/>
                </a:cxn>
                <a:cxn ang="0">
                  <a:pos x="0" y="68"/>
                </a:cxn>
                <a:cxn ang="0">
                  <a:pos x="2" y="52"/>
                </a:cxn>
                <a:cxn ang="0">
                  <a:pos x="6" y="38"/>
                </a:cxn>
                <a:cxn ang="0">
                  <a:pos x="12" y="26"/>
                </a:cxn>
                <a:cxn ang="0">
                  <a:pos x="20" y="20"/>
                </a:cxn>
                <a:cxn ang="0">
                  <a:pos x="30" y="14"/>
                </a:cxn>
                <a:cxn ang="0">
                  <a:pos x="48" y="8"/>
                </a:cxn>
                <a:cxn ang="0">
                  <a:pos x="68" y="2"/>
                </a:cxn>
                <a:cxn ang="0">
                  <a:pos x="78" y="0"/>
                </a:cxn>
                <a:cxn ang="0">
                  <a:pos x="86" y="0"/>
                </a:cxn>
              </a:cxnLst>
              <a:rect l="0" t="0" r="r" b="b"/>
              <a:pathLst>
                <a:path w="86" h="128">
                  <a:moveTo>
                    <a:pt x="22" y="128"/>
                  </a:moveTo>
                  <a:lnTo>
                    <a:pt x="12" y="104"/>
                  </a:lnTo>
                  <a:lnTo>
                    <a:pt x="4" y="84"/>
                  </a:lnTo>
                  <a:lnTo>
                    <a:pt x="2" y="76"/>
                  </a:lnTo>
                  <a:lnTo>
                    <a:pt x="0" y="68"/>
                  </a:lnTo>
                  <a:lnTo>
                    <a:pt x="2" y="52"/>
                  </a:lnTo>
                  <a:lnTo>
                    <a:pt x="6" y="38"/>
                  </a:lnTo>
                  <a:lnTo>
                    <a:pt x="12" y="26"/>
                  </a:lnTo>
                  <a:lnTo>
                    <a:pt x="20" y="20"/>
                  </a:lnTo>
                  <a:lnTo>
                    <a:pt x="30" y="14"/>
                  </a:lnTo>
                  <a:lnTo>
                    <a:pt x="48" y="8"/>
                  </a:lnTo>
                  <a:lnTo>
                    <a:pt x="68" y="2"/>
                  </a:lnTo>
                  <a:lnTo>
                    <a:pt x="78" y="0"/>
                  </a:lnTo>
                  <a:lnTo>
                    <a:pt x="8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04" name="Freeform 820"/>
            <p:cNvSpPr>
              <a:spLocks/>
            </p:cNvSpPr>
            <p:nvPr/>
          </p:nvSpPr>
          <p:spPr bwMode="auto">
            <a:xfrm>
              <a:off x="2853" y="2731"/>
              <a:ext cx="31" cy="36"/>
            </a:xfrm>
            <a:custGeom>
              <a:avLst/>
              <a:gdLst/>
              <a:ahLst/>
              <a:cxnLst>
                <a:cxn ang="0">
                  <a:pos x="12" y="90"/>
                </a:cxn>
                <a:cxn ang="0">
                  <a:pos x="8" y="84"/>
                </a:cxn>
                <a:cxn ang="0">
                  <a:pos x="4" y="72"/>
                </a:cxn>
                <a:cxn ang="0">
                  <a:pos x="2" y="64"/>
                </a:cxn>
                <a:cxn ang="0">
                  <a:pos x="0" y="56"/>
                </a:cxn>
                <a:cxn ang="0">
                  <a:pos x="2" y="48"/>
                </a:cxn>
                <a:cxn ang="0">
                  <a:pos x="4" y="42"/>
                </a:cxn>
                <a:cxn ang="0">
                  <a:pos x="14" y="32"/>
                </a:cxn>
                <a:cxn ang="0">
                  <a:pos x="24" y="24"/>
                </a:cxn>
                <a:cxn ang="0">
                  <a:pos x="34" y="18"/>
                </a:cxn>
                <a:cxn ang="0">
                  <a:pos x="42" y="16"/>
                </a:cxn>
                <a:cxn ang="0">
                  <a:pos x="66" y="6"/>
                </a:cxn>
                <a:cxn ang="0">
                  <a:pos x="84" y="0"/>
                </a:cxn>
              </a:cxnLst>
              <a:rect l="0" t="0" r="r" b="b"/>
              <a:pathLst>
                <a:path w="84" h="90">
                  <a:moveTo>
                    <a:pt x="12" y="90"/>
                  </a:moveTo>
                  <a:lnTo>
                    <a:pt x="8" y="84"/>
                  </a:lnTo>
                  <a:lnTo>
                    <a:pt x="4" y="72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2" y="48"/>
                  </a:lnTo>
                  <a:lnTo>
                    <a:pt x="4" y="42"/>
                  </a:lnTo>
                  <a:lnTo>
                    <a:pt x="14" y="32"/>
                  </a:lnTo>
                  <a:lnTo>
                    <a:pt x="24" y="24"/>
                  </a:lnTo>
                  <a:lnTo>
                    <a:pt x="34" y="18"/>
                  </a:lnTo>
                  <a:lnTo>
                    <a:pt x="42" y="16"/>
                  </a:lnTo>
                  <a:lnTo>
                    <a:pt x="66" y="6"/>
                  </a:lnTo>
                  <a:lnTo>
                    <a:pt x="84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05" name="Freeform 821"/>
            <p:cNvSpPr>
              <a:spLocks/>
            </p:cNvSpPr>
            <p:nvPr/>
          </p:nvSpPr>
          <p:spPr bwMode="auto">
            <a:xfrm>
              <a:off x="2838" y="2731"/>
              <a:ext cx="30" cy="25"/>
            </a:xfrm>
            <a:custGeom>
              <a:avLst/>
              <a:gdLst/>
              <a:ahLst/>
              <a:cxnLst>
                <a:cxn ang="0">
                  <a:pos x="4" y="64"/>
                </a:cxn>
                <a:cxn ang="0">
                  <a:pos x="2" y="58"/>
                </a:cxn>
                <a:cxn ang="0">
                  <a:pos x="0" y="44"/>
                </a:cxn>
                <a:cxn ang="0">
                  <a:pos x="0" y="36"/>
                </a:cxn>
                <a:cxn ang="0">
                  <a:pos x="2" y="28"/>
                </a:cxn>
                <a:cxn ang="0">
                  <a:pos x="8" y="22"/>
                </a:cxn>
                <a:cxn ang="0">
                  <a:pos x="14" y="16"/>
                </a:cxn>
                <a:cxn ang="0">
                  <a:pos x="34" y="10"/>
                </a:cxn>
                <a:cxn ang="0">
                  <a:pos x="56" y="4"/>
                </a:cxn>
                <a:cxn ang="0">
                  <a:pos x="80" y="0"/>
                </a:cxn>
              </a:cxnLst>
              <a:rect l="0" t="0" r="r" b="b"/>
              <a:pathLst>
                <a:path w="80" h="64">
                  <a:moveTo>
                    <a:pt x="4" y="64"/>
                  </a:moveTo>
                  <a:lnTo>
                    <a:pt x="2" y="58"/>
                  </a:lnTo>
                  <a:lnTo>
                    <a:pt x="0" y="44"/>
                  </a:lnTo>
                  <a:lnTo>
                    <a:pt x="0" y="36"/>
                  </a:lnTo>
                  <a:lnTo>
                    <a:pt x="2" y="28"/>
                  </a:lnTo>
                  <a:lnTo>
                    <a:pt x="8" y="22"/>
                  </a:lnTo>
                  <a:lnTo>
                    <a:pt x="14" y="16"/>
                  </a:lnTo>
                  <a:lnTo>
                    <a:pt x="34" y="10"/>
                  </a:lnTo>
                  <a:lnTo>
                    <a:pt x="56" y="4"/>
                  </a:lnTo>
                  <a:lnTo>
                    <a:pt x="80" y="0"/>
                  </a:lnTo>
                </a:path>
              </a:pathLst>
            </a:custGeom>
            <a:solidFill>
              <a:srgbClr val="FFCC00"/>
            </a:solidFill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06" name="Freeform 822"/>
            <p:cNvSpPr>
              <a:spLocks/>
            </p:cNvSpPr>
            <p:nvPr/>
          </p:nvSpPr>
          <p:spPr bwMode="auto">
            <a:xfrm>
              <a:off x="2736" y="2688"/>
              <a:ext cx="29" cy="27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20" y="66"/>
                </a:cxn>
                <a:cxn ang="0">
                  <a:pos x="36" y="62"/>
                </a:cxn>
                <a:cxn ang="0">
                  <a:pos x="44" y="60"/>
                </a:cxn>
                <a:cxn ang="0">
                  <a:pos x="52" y="56"/>
                </a:cxn>
                <a:cxn ang="0">
                  <a:pos x="64" y="44"/>
                </a:cxn>
                <a:cxn ang="0">
                  <a:pos x="74" y="30"/>
                </a:cxn>
                <a:cxn ang="0">
                  <a:pos x="76" y="22"/>
                </a:cxn>
                <a:cxn ang="0">
                  <a:pos x="78" y="14"/>
                </a:cxn>
                <a:cxn ang="0">
                  <a:pos x="80" y="8"/>
                </a:cxn>
                <a:cxn ang="0">
                  <a:pos x="78" y="0"/>
                </a:cxn>
              </a:cxnLst>
              <a:rect l="0" t="0" r="r" b="b"/>
              <a:pathLst>
                <a:path w="80" h="68">
                  <a:moveTo>
                    <a:pt x="0" y="68"/>
                  </a:moveTo>
                  <a:lnTo>
                    <a:pt x="20" y="66"/>
                  </a:lnTo>
                  <a:lnTo>
                    <a:pt x="36" y="62"/>
                  </a:lnTo>
                  <a:lnTo>
                    <a:pt x="44" y="60"/>
                  </a:lnTo>
                  <a:lnTo>
                    <a:pt x="52" y="56"/>
                  </a:lnTo>
                  <a:lnTo>
                    <a:pt x="64" y="44"/>
                  </a:lnTo>
                  <a:lnTo>
                    <a:pt x="74" y="30"/>
                  </a:lnTo>
                  <a:lnTo>
                    <a:pt x="76" y="22"/>
                  </a:lnTo>
                  <a:lnTo>
                    <a:pt x="78" y="14"/>
                  </a:lnTo>
                  <a:lnTo>
                    <a:pt x="80" y="8"/>
                  </a:lnTo>
                  <a:lnTo>
                    <a:pt x="7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07" name="Freeform 823"/>
            <p:cNvSpPr>
              <a:spLocks/>
            </p:cNvSpPr>
            <p:nvPr/>
          </p:nvSpPr>
          <p:spPr bwMode="auto">
            <a:xfrm>
              <a:off x="2759" y="2693"/>
              <a:ext cx="14" cy="25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6" y="60"/>
                </a:cxn>
                <a:cxn ang="0">
                  <a:pos x="14" y="58"/>
                </a:cxn>
                <a:cxn ang="0">
                  <a:pos x="22" y="52"/>
                </a:cxn>
                <a:cxn ang="0">
                  <a:pos x="28" y="44"/>
                </a:cxn>
                <a:cxn ang="0">
                  <a:pos x="34" y="34"/>
                </a:cxn>
                <a:cxn ang="0">
                  <a:pos x="38" y="20"/>
                </a:cxn>
                <a:cxn ang="0">
                  <a:pos x="38" y="0"/>
                </a:cxn>
              </a:cxnLst>
              <a:rect l="0" t="0" r="r" b="b"/>
              <a:pathLst>
                <a:path w="38" h="62">
                  <a:moveTo>
                    <a:pt x="0" y="62"/>
                  </a:moveTo>
                  <a:lnTo>
                    <a:pt x="6" y="60"/>
                  </a:lnTo>
                  <a:lnTo>
                    <a:pt x="14" y="58"/>
                  </a:lnTo>
                  <a:lnTo>
                    <a:pt x="22" y="52"/>
                  </a:lnTo>
                  <a:lnTo>
                    <a:pt x="28" y="44"/>
                  </a:lnTo>
                  <a:lnTo>
                    <a:pt x="34" y="34"/>
                  </a:lnTo>
                  <a:lnTo>
                    <a:pt x="38" y="20"/>
                  </a:lnTo>
                  <a:lnTo>
                    <a:pt x="3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08" name="Freeform 824"/>
            <p:cNvSpPr>
              <a:spLocks/>
            </p:cNvSpPr>
            <p:nvPr/>
          </p:nvSpPr>
          <p:spPr bwMode="auto">
            <a:xfrm>
              <a:off x="2789" y="2666"/>
              <a:ext cx="19" cy="33"/>
            </a:xfrm>
            <a:custGeom>
              <a:avLst/>
              <a:gdLst/>
              <a:ahLst/>
              <a:cxnLst>
                <a:cxn ang="0">
                  <a:pos x="14" y="82"/>
                </a:cxn>
                <a:cxn ang="0">
                  <a:pos x="10" y="78"/>
                </a:cxn>
                <a:cxn ang="0">
                  <a:pos x="2" y="66"/>
                </a:cxn>
                <a:cxn ang="0">
                  <a:pos x="0" y="58"/>
                </a:cxn>
                <a:cxn ang="0">
                  <a:pos x="0" y="50"/>
                </a:cxn>
                <a:cxn ang="0">
                  <a:pos x="2" y="40"/>
                </a:cxn>
                <a:cxn ang="0">
                  <a:pos x="10" y="32"/>
                </a:cxn>
                <a:cxn ang="0">
                  <a:pos x="52" y="0"/>
                </a:cxn>
              </a:cxnLst>
              <a:rect l="0" t="0" r="r" b="b"/>
              <a:pathLst>
                <a:path w="52" h="82">
                  <a:moveTo>
                    <a:pt x="14" y="82"/>
                  </a:moveTo>
                  <a:lnTo>
                    <a:pt x="10" y="78"/>
                  </a:lnTo>
                  <a:lnTo>
                    <a:pt x="2" y="66"/>
                  </a:lnTo>
                  <a:lnTo>
                    <a:pt x="0" y="58"/>
                  </a:lnTo>
                  <a:lnTo>
                    <a:pt x="0" y="50"/>
                  </a:lnTo>
                  <a:lnTo>
                    <a:pt x="2" y="40"/>
                  </a:lnTo>
                  <a:lnTo>
                    <a:pt x="10" y="32"/>
                  </a:lnTo>
                  <a:lnTo>
                    <a:pt x="5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09" name="Freeform 825"/>
            <p:cNvSpPr>
              <a:spLocks/>
            </p:cNvSpPr>
            <p:nvPr/>
          </p:nvSpPr>
          <p:spPr bwMode="auto">
            <a:xfrm>
              <a:off x="2802" y="2665"/>
              <a:ext cx="24" cy="44"/>
            </a:xfrm>
            <a:custGeom>
              <a:avLst/>
              <a:gdLst/>
              <a:ahLst/>
              <a:cxnLst>
                <a:cxn ang="0">
                  <a:pos x="2" y="110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72"/>
                </a:cxn>
                <a:cxn ang="0">
                  <a:pos x="2" y="62"/>
                </a:cxn>
                <a:cxn ang="0">
                  <a:pos x="4" y="52"/>
                </a:cxn>
                <a:cxn ang="0">
                  <a:pos x="10" y="46"/>
                </a:cxn>
                <a:cxn ang="0">
                  <a:pos x="24" y="32"/>
                </a:cxn>
                <a:cxn ang="0">
                  <a:pos x="42" y="16"/>
                </a:cxn>
                <a:cxn ang="0">
                  <a:pos x="62" y="0"/>
                </a:cxn>
              </a:cxnLst>
              <a:rect l="0" t="0" r="r" b="b"/>
              <a:pathLst>
                <a:path w="62" h="110">
                  <a:moveTo>
                    <a:pt x="2" y="110"/>
                  </a:moveTo>
                  <a:lnTo>
                    <a:pt x="2" y="102"/>
                  </a:lnTo>
                  <a:lnTo>
                    <a:pt x="0" y="84"/>
                  </a:lnTo>
                  <a:lnTo>
                    <a:pt x="0" y="72"/>
                  </a:lnTo>
                  <a:lnTo>
                    <a:pt x="2" y="62"/>
                  </a:lnTo>
                  <a:lnTo>
                    <a:pt x="4" y="52"/>
                  </a:lnTo>
                  <a:lnTo>
                    <a:pt x="10" y="46"/>
                  </a:lnTo>
                  <a:lnTo>
                    <a:pt x="24" y="32"/>
                  </a:lnTo>
                  <a:lnTo>
                    <a:pt x="42" y="16"/>
                  </a:lnTo>
                  <a:lnTo>
                    <a:pt x="6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10" name="Freeform 826"/>
            <p:cNvSpPr>
              <a:spLocks/>
            </p:cNvSpPr>
            <p:nvPr/>
          </p:nvSpPr>
          <p:spPr bwMode="auto">
            <a:xfrm>
              <a:off x="2615" y="2736"/>
              <a:ext cx="9" cy="26"/>
            </a:xfrm>
            <a:custGeom>
              <a:avLst/>
              <a:gdLst/>
              <a:ahLst/>
              <a:cxnLst>
                <a:cxn ang="0">
                  <a:pos x="26" y="66"/>
                </a:cxn>
                <a:cxn ang="0">
                  <a:pos x="20" y="62"/>
                </a:cxn>
                <a:cxn ang="0">
                  <a:pos x="14" y="56"/>
                </a:cxn>
                <a:cxn ang="0">
                  <a:pos x="8" y="48"/>
                </a:cxn>
                <a:cxn ang="0">
                  <a:pos x="2" y="38"/>
                </a:cxn>
                <a:cxn ang="0">
                  <a:pos x="0" y="26"/>
                </a:cxn>
                <a:cxn ang="0">
                  <a:pos x="2" y="14"/>
                </a:cxn>
                <a:cxn ang="0">
                  <a:pos x="4" y="8"/>
                </a:cxn>
                <a:cxn ang="0">
                  <a:pos x="8" y="0"/>
                </a:cxn>
              </a:cxnLst>
              <a:rect l="0" t="0" r="r" b="b"/>
              <a:pathLst>
                <a:path w="26" h="66">
                  <a:moveTo>
                    <a:pt x="26" y="66"/>
                  </a:moveTo>
                  <a:lnTo>
                    <a:pt x="20" y="62"/>
                  </a:lnTo>
                  <a:lnTo>
                    <a:pt x="14" y="56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0" y="26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11" name="Freeform 827"/>
            <p:cNvSpPr>
              <a:spLocks/>
            </p:cNvSpPr>
            <p:nvPr/>
          </p:nvSpPr>
          <p:spPr bwMode="auto">
            <a:xfrm>
              <a:off x="2627" y="2728"/>
              <a:ext cx="43" cy="41"/>
            </a:xfrm>
            <a:custGeom>
              <a:avLst/>
              <a:gdLst/>
              <a:ahLst/>
              <a:cxnLst>
                <a:cxn ang="0">
                  <a:pos x="16" y="104"/>
                </a:cxn>
                <a:cxn ang="0">
                  <a:pos x="10" y="98"/>
                </a:cxn>
                <a:cxn ang="0">
                  <a:pos x="6" y="90"/>
                </a:cxn>
                <a:cxn ang="0">
                  <a:pos x="2" y="80"/>
                </a:cxn>
                <a:cxn ang="0">
                  <a:pos x="0" y="70"/>
                </a:cxn>
                <a:cxn ang="0">
                  <a:pos x="2" y="58"/>
                </a:cxn>
                <a:cxn ang="0">
                  <a:pos x="6" y="48"/>
                </a:cxn>
                <a:cxn ang="0">
                  <a:pos x="10" y="42"/>
                </a:cxn>
                <a:cxn ang="0">
                  <a:pos x="16" y="36"/>
                </a:cxn>
                <a:cxn ang="0">
                  <a:pos x="30" y="28"/>
                </a:cxn>
                <a:cxn ang="0">
                  <a:pos x="44" y="20"/>
                </a:cxn>
                <a:cxn ang="0">
                  <a:pos x="62" y="12"/>
                </a:cxn>
                <a:cxn ang="0">
                  <a:pos x="78" y="8"/>
                </a:cxn>
                <a:cxn ang="0">
                  <a:pos x="104" y="2"/>
                </a:cxn>
                <a:cxn ang="0">
                  <a:pos x="118" y="0"/>
                </a:cxn>
              </a:cxnLst>
              <a:rect l="0" t="0" r="r" b="b"/>
              <a:pathLst>
                <a:path w="118" h="104">
                  <a:moveTo>
                    <a:pt x="16" y="104"/>
                  </a:moveTo>
                  <a:lnTo>
                    <a:pt x="10" y="98"/>
                  </a:lnTo>
                  <a:lnTo>
                    <a:pt x="6" y="90"/>
                  </a:lnTo>
                  <a:lnTo>
                    <a:pt x="2" y="80"/>
                  </a:lnTo>
                  <a:lnTo>
                    <a:pt x="0" y="70"/>
                  </a:lnTo>
                  <a:lnTo>
                    <a:pt x="2" y="58"/>
                  </a:lnTo>
                  <a:lnTo>
                    <a:pt x="6" y="48"/>
                  </a:lnTo>
                  <a:lnTo>
                    <a:pt x="10" y="42"/>
                  </a:lnTo>
                  <a:lnTo>
                    <a:pt x="16" y="36"/>
                  </a:lnTo>
                  <a:lnTo>
                    <a:pt x="30" y="28"/>
                  </a:lnTo>
                  <a:lnTo>
                    <a:pt x="44" y="20"/>
                  </a:lnTo>
                  <a:lnTo>
                    <a:pt x="62" y="12"/>
                  </a:lnTo>
                  <a:lnTo>
                    <a:pt x="78" y="8"/>
                  </a:lnTo>
                  <a:lnTo>
                    <a:pt x="104" y="2"/>
                  </a:lnTo>
                  <a:lnTo>
                    <a:pt x="11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12" name="Freeform 828"/>
            <p:cNvSpPr>
              <a:spLocks/>
            </p:cNvSpPr>
            <p:nvPr/>
          </p:nvSpPr>
          <p:spPr bwMode="auto">
            <a:xfrm>
              <a:off x="2550" y="2763"/>
              <a:ext cx="35" cy="25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8" y="50"/>
                </a:cxn>
                <a:cxn ang="0">
                  <a:pos x="26" y="58"/>
                </a:cxn>
                <a:cxn ang="0">
                  <a:pos x="48" y="64"/>
                </a:cxn>
                <a:cxn ang="0">
                  <a:pos x="58" y="64"/>
                </a:cxn>
                <a:cxn ang="0">
                  <a:pos x="68" y="62"/>
                </a:cxn>
                <a:cxn ang="0">
                  <a:pos x="74" y="58"/>
                </a:cxn>
                <a:cxn ang="0">
                  <a:pos x="80" y="52"/>
                </a:cxn>
                <a:cxn ang="0">
                  <a:pos x="86" y="42"/>
                </a:cxn>
                <a:cxn ang="0">
                  <a:pos x="90" y="34"/>
                </a:cxn>
                <a:cxn ang="0">
                  <a:pos x="96" y="16"/>
                </a:cxn>
                <a:cxn ang="0">
                  <a:pos x="96" y="8"/>
                </a:cxn>
                <a:cxn ang="0">
                  <a:pos x="96" y="0"/>
                </a:cxn>
              </a:cxnLst>
              <a:rect l="0" t="0" r="r" b="b"/>
              <a:pathLst>
                <a:path w="96" h="64">
                  <a:moveTo>
                    <a:pt x="0" y="48"/>
                  </a:moveTo>
                  <a:lnTo>
                    <a:pt x="8" y="50"/>
                  </a:lnTo>
                  <a:lnTo>
                    <a:pt x="26" y="58"/>
                  </a:lnTo>
                  <a:lnTo>
                    <a:pt x="48" y="64"/>
                  </a:lnTo>
                  <a:lnTo>
                    <a:pt x="58" y="64"/>
                  </a:lnTo>
                  <a:lnTo>
                    <a:pt x="68" y="62"/>
                  </a:lnTo>
                  <a:lnTo>
                    <a:pt x="74" y="58"/>
                  </a:lnTo>
                  <a:lnTo>
                    <a:pt x="80" y="52"/>
                  </a:lnTo>
                  <a:lnTo>
                    <a:pt x="86" y="42"/>
                  </a:lnTo>
                  <a:lnTo>
                    <a:pt x="90" y="34"/>
                  </a:ln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13" name="Freeform 829"/>
            <p:cNvSpPr>
              <a:spLocks/>
            </p:cNvSpPr>
            <p:nvPr/>
          </p:nvSpPr>
          <p:spPr bwMode="auto">
            <a:xfrm>
              <a:off x="2568" y="2768"/>
              <a:ext cx="27" cy="35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4" y="84"/>
                </a:cxn>
                <a:cxn ang="0">
                  <a:pos x="16" y="88"/>
                </a:cxn>
                <a:cxn ang="0">
                  <a:pos x="22" y="90"/>
                </a:cxn>
                <a:cxn ang="0">
                  <a:pos x="30" y="90"/>
                </a:cxn>
                <a:cxn ang="0">
                  <a:pos x="36" y="88"/>
                </a:cxn>
                <a:cxn ang="0">
                  <a:pos x="44" y="84"/>
                </a:cxn>
                <a:cxn ang="0">
                  <a:pos x="50" y="76"/>
                </a:cxn>
                <a:cxn ang="0">
                  <a:pos x="58" y="66"/>
                </a:cxn>
                <a:cxn ang="0">
                  <a:pos x="62" y="56"/>
                </a:cxn>
                <a:cxn ang="0">
                  <a:pos x="68" y="44"/>
                </a:cxn>
                <a:cxn ang="0">
                  <a:pos x="70" y="32"/>
                </a:cxn>
                <a:cxn ang="0">
                  <a:pos x="72" y="20"/>
                </a:cxn>
                <a:cxn ang="0">
                  <a:pos x="72" y="10"/>
                </a:cxn>
                <a:cxn ang="0">
                  <a:pos x="70" y="0"/>
                </a:cxn>
              </a:cxnLst>
              <a:rect l="0" t="0" r="r" b="b"/>
              <a:pathLst>
                <a:path w="72" h="90">
                  <a:moveTo>
                    <a:pt x="0" y="80"/>
                  </a:moveTo>
                  <a:lnTo>
                    <a:pt x="4" y="84"/>
                  </a:lnTo>
                  <a:lnTo>
                    <a:pt x="16" y="88"/>
                  </a:lnTo>
                  <a:lnTo>
                    <a:pt x="22" y="90"/>
                  </a:lnTo>
                  <a:lnTo>
                    <a:pt x="30" y="90"/>
                  </a:lnTo>
                  <a:lnTo>
                    <a:pt x="36" y="88"/>
                  </a:lnTo>
                  <a:lnTo>
                    <a:pt x="44" y="84"/>
                  </a:lnTo>
                  <a:lnTo>
                    <a:pt x="50" y="76"/>
                  </a:lnTo>
                  <a:lnTo>
                    <a:pt x="58" y="66"/>
                  </a:lnTo>
                  <a:lnTo>
                    <a:pt x="62" y="56"/>
                  </a:lnTo>
                  <a:lnTo>
                    <a:pt x="68" y="44"/>
                  </a:lnTo>
                  <a:lnTo>
                    <a:pt x="70" y="32"/>
                  </a:lnTo>
                  <a:lnTo>
                    <a:pt x="72" y="20"/>
                  </a:lnTo>
                  <a:lnTo>
                    <a:pt x="72" y="10"/>
                  </a:lnTo>
                  <a:lnTo>
                    <a:pt x="70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14" name="Freeform 830"/>
            <p:cNvSpPr>
              <a:spLocks/>
            </p:cNvSpPr>
            <p:nvPr/>
          </p:nvSpPr>
          <p:spPr bwMode="auto">
            <a:xfrm>
              <a:off x="2584" y="2772"/>
              <a:ext cx="26" cy="39"/>
            </a:xfrm>
            <a:custGeom>
              <a:avLst/>
              <a:gdLst/>
              <a:ahLst/>
              <a:cxnLst>
                <a:cxn ang="0">
                  <a:pos x="0" y="98"/>
                </a:cxn>
                <a:cxn ang="0">
                  <a:pos x="10" y="96"/>
                </a:cxn>
                <a:cxn ang="0">
                  <a:pos x="30" y="90"/>
                </a:cxn>
                <a:cxn ang="0">
                  <a:pos x="50" y="80"/>
                </a:cxn>
                <a:cxn ang="0">
                  <a:pos x="58" y="76"/>
                </a:cxn>
                <a:cxn ang="0">
                  <a:pos x="64" y="70"/>
                </a:cxn>
                <a:cxn ang="0">
                  <a:pos x="66" y="62"/>
                </a:cxn>
                <a:cxn ang="0">
                  <a:pos x="68" y="52"/>
                </a:cxn>
                <a:cxn ang="0">
                  <a:pos x="70" y="34"/>
                </a:cxn>
                <a:cxn ang="0">
                  <a:pos x="68" y="14"/>
                </a:cxn>
                <a:cxn ang="0">
                  <a:pos x="62" y="0"/>
                </a:cxn>
              </a:cxnLst>
              <a:rect l="0" t="0" r="r" b="b"/>
              <a:pathLst>
                <a:path w="70" h="98">
                  <a:moveTo>
                    <a:pt x="0" y="98"/>
                  </a:moveTo>
                  <a:lnTo>
                    <a:pt x="10" y="96"/>
                  </a:lnTo>
                  <a:lnTo>
                    <a:pt x="30" y="90"/>
                  </a:lnTo>
                  <a:lnTo>
                    <a:pt x="50" y="80"/>
                  </a:lnTo>
                  <a:lnTo>
                    <a:pt x="58" y="76"/>
                  </a:lnTo>
                  <a:lnTo>
                    <a:pt x="64" y="70"/>
                  </a:lnTo>
                  <a:lnTo>
                    <a:pt x="66" y="62"/>
                  </a:lnTo>
                  <a:lnTo>
                    <a:pt x="68" y="52"/>
                  </a:lnTo>
                  <a:lnTo>
                    <a:pt x="70" y="34"/>
                  </a:lnTo>
                  <a:lnTo>
                    <a:pt x="68" y="14"/>
                  </a:lnTo>
                  <a:lnTo>
                    <a:pt x="6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15" name="Freeform 831"/>
            <p:cNvSpPr>
              <a:spLocks/>
            </p:cNvSpPr>
            <p:nvPr/>
          </p:nvSpPr>
          <p:spPr bwMode="auto">
            <a:xfrm>
              <a:off x="2690" y="2784"/>
              <a:ext cx="73" cy="21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8" y="42"/>
                </a:cxn>
                <a:cxn ang="0">
                  <a:pos x="20" y="34"/>
                </a:cxn>
                <a:cxn ang="0">
                  <a:pos x="32" y="22"/>
                </a:cxn>
                <a:cxn ang="0">
                  <a:pos x="48" y="12"/>
                </a:cxn>
                <a:cxn ang="0">
                  <a:pos x="66" y="4"/>
                </a:cxn>
                <a:cxn ang="0">
                  <a:pos x="84" y="0"/>
                </a:cxn>
                <a:cxn ang="0">
                  <a:pos x="94" y="0"/>
                </a:cxn>
                <a:cxn ang="0">
                  <a:pos x="102" y="0"/>
                </a:cxn>
                <a:cxn ang="0">
                  <a:pos x="140" y="6"/>
                </a:cxn>
                <a:cxn ang="0">
                  <a:pos x="172" y="14"/>
                </a:cxn>
                <a:cxn ang="0">
                  <a:pos x="204" y="22"/>
                </a:cxn>
              </a:cxnLst>
              <a:rect l="0" t="0" r="r" b="b"/>
              <a:pathLst>
                <a:path w="204" h="52">
                  <a:moveTo>
                    <a:pt x="0" y="52"/>
                  </a:moveTo>
                  <a:lnTo>
                    <a:pt x="8" y="42"/>
                  </a:lnTo>
                  <a:lnTo>
                    <a:pt x="20" y="34"/>
                  </a:lnTo>
                  <a:lnTo>
                    <a:pt x="32" y="22"/>
                  </a:lnTo>
                  <a:lnTo>
                    <a:pt x="48" y="12"/>
                  </a:lnTo>
                  <a:lnTo>
                    <a:pt x="66" y="4"/>
                  </a:lnTo>
                  <a:lnTo>
                    <a:pt x="84" y="0"/>
                  </a:lnTo>
                  <a:lnTo>
                    <a:pt x="94" y="0"/>
                  </a:lnTo>
                  <a:lnTo>
                    <a:pt x="102" y="0"/>
                  </a:lnTo>
                  <a:lnTo>
                    <a:pt x="140" y="6"/>
                  </a:lnTo>
                  <a:lnTo>
                    <a:pt x="172" y="14"/>
                  </a:lnTo>
                  <a:lnTo>
                    <a:pt x="204" y="2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16" name="Freeform 832"/>
            <p:cNvSpPr>
              <a:spLocks/>
            </p:cNvSpPr>
            <p:nvPr/>
          </p:nvSpPr>
          <p:spPr bwMode="auto">
            <a:xfrm>
              <a:off x="2688" y="2799"/>
              <a:ext cx="92" cy="20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6" y="44"/>
                </a:cxn>
                <a:cxn ang="0">
                  <a:pos x="26" y="28"/>
                </a:cxn>
                <a:cxn ang="0">
                  <a:pos x="38" y="20"/>
                </a:cxn>
                <a:cxn ang="0">
                  <a:pos x="52" y="12"/>
                </a:cxn>
                <a:cxn ang="0">
                  <a:pos x="68" y="6"/>
                </a:cxn>
                <a:cxn ang="0">
                  <a:pos x="86" y="2"/>
                </a:cxn>
                <a:cxn ang="0">
                  <a:pos x="104" y="0"/>
                </a:cxn>
                <a:cxn ang="0">
                  <a:pos x="128" y="0"/>
                </a:cxn>
                <a:cxn ang="0">
                  <a:pos x="180" y="2"/>
                </a:cxn>
                <a:cxn ang="0">
                  <a:pos x="226" y="6"/>
                </a:cxn>
                <a:cxn ang="0">
                  <a:pos x="254" y="12"/>
                </a:cxn>
              </a:cxnLst>
              <a:rect l="0" t="0" r="r" b="b"/>
              <a:pathLst>
                <a:path w="254" h="50">
                  <a:moveTo>
                    <a:pt x="0" y="50"/>
                  </a:moveTo>
                  <a:lnTo>
                    <a:pt x="6" y="44"/>
                  </a:lnTo>
                  <a:lnTo>
                    <a:pt x="26" y="28"/>
                  </a:lnTo>
                  <a:lnTo>
                    <a:pt x="38" y="20"/>
                  </a:lnTo>
                  <a:lnTo>
                    <a:pt x="52" y="12"/>
                  </a:lnTo>
                  <a:lnTo>
                    <a:pt x="68" y="6"/>
                  </a:lnTo>
                  <a:lnTo>
                    <a:pt x="86" y="2"/>
                  </a:lnTo>
                  <a:lnTo>
                    <a:pt x="104" y="0"/>
                  </a:lnTo>
                  <a:lnTo>
                    <a:pt x="128" y="0"/>
                  </a:lnTo>
                  <a:lnTo>
                    <a:pt x="180" y="2"/>
                  </a:lnTo>
                  <a:lnTo>
                    <a:pt x="226" y="6"/>
                  </a:lnTo>
                  <a:lnTo>
                    <a:pt x="254" y="1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17" name="Freeform 833"/>
            <p:cNvSpPr>
              <a:spLocks/>
            </p:cNvSpPr>
            <p:nvPr/>
          </p:nvSpPr>
          <p:spPr bwMode="auto">
            <a:xfrm>
              <a:off x="2608" y="2856"/>
              <a:ext cx="45" cy="52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16" y="118"/>
                </a:cxn>
                <a:cxn ang="0">
                  <a:pos x="32" y="106"/>
                </a:cxn>
                <a:cxn ang="0">
                  <a:pos x="52" y="90"/>
                </a:cxn>
                <a:cxn ang="0">
                  <a:pos x="74" y="70"/>
                </a:cxn>
                <a:cxn ang="0">
                  <a:pos x="94" y="50"/>
                </a:cxn>
                <a:cxn ang="0">
                  <a:pos x="112" y="26"/>
                </a:cxn>
                <a:cxn ang="0">
                  <a:pos x="118" y="12"/>
                </a:cxn>
                <a:cxn ang="0">
                  <a:pos x="124" y="0"/>
                </a:cxn>
              </a:cxnLst>
              <a:rect l="0" t="0" r="r" b="b"/>
              <a:pathLst>
                <a:path w="124" h="128">
                  <a:moveTo>
                    <a:pt x="0" y="128"/>
                  </a:moveTo>
                  <a:lnTo>
                    <a:pt x="16" y="118"/>
                  </a:lnTo>
                  <a:lnTo>
                    <a:pt x="32" y="106"/>
                  </a:lnTo>
                  <a:lnTo>
                    <a:pt x="52" y="90"/>
                  </a:lnTo>
                  <a:lnTo>
                    <a:pt x="74" y="70"/>
                  </a:lnTo>
                  <a:lnTo>
                    <a:pt x="94" y="50"/>
                  </a:lnTo>
                  <a:lnTo>
                    <a:pt x="112" y="26"/>
                  </a:lnTo>
                  <a:lnTo>
                    <a:pt x="118" y="12"/>
                  </a:lnTo>
                  <a:lnTo>
                    <a:pt x="124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18" name="Freeform 834"/>
            <p:cNvSpPr>
              <a:spLocks/>
            </p:cNvSpPr>
            <p:nvPr/>
          </p:nvSpPr>
          <p:spPr bwMode="auto">
            <a:xfrm>
              <a:off x="2605" y="2853"/>
              <a:ext cx="58" cy="72"/>
            </a:xfrm>
            <a:custGeom>
              <a:avLst/>
              <a:gdLst/>
              <a:ahLst/>
              <a:cxnLst>
                <a:cxn ang="0">
                  <a:pos x="0" y="180"/>
                </a:cxn>
                <a:cxn ang="0">
                  <a:pos x="22" y="170"/>
                </a:cxn>
                <a:cxn ang="0">
                  <a:pos x="46" y="156"/>
                </a:cxn>
                <a:cxn ang="0">
                  <a:pos x="72" y="136"/>
                </a:cxn>
                <a:cxn ang="0">
                  <a:pos x="88" y="126"/>
                </a:cxn>
                <a:cxn ang="0">
                  <a:pos x="102" y="112"/>
                </a:cxn>
                <a:cxn ang="0">
                  <a:pos x="114" y="98"/>
                </a:cxn>
                <a:cxn ang="0">
                  <a:pos x="128" y="80"/>
                </a:cxn>
                <a:cxn ang="0">
                  <a:pos x="138" y="62"/>
                </a:cxn>
                <a:cxn ang="0">
                  <a:pos x="148" y="44"/>
                </a:cxn>
                <a:cxn ang="0">
                  <a:pos x="154" y="22"/>
                </a:cxn>
                <a:cxn ang="0">
                  <a:pos x="160" y="0"/>
                </a:cxn>
              </a:cxnLst>
              <a:rect l="0" t="0" r="r" b="b"/>
              <a:pathLst>
                <a:path w="160" h="180">
                  <a:moveTo>
                    <a:pt x="0" y="180"/>
                  </a:moveTo>
                  <a:lnTo>
                    <a:pt x="22" y="170"/>
                  </a:lnTo>
                  <a:lnTo>
                    <a:pt x="46" y="156"/>
                  </a:lnTo>
                  <a:lnTo>
                    <a:pt x="72" y="136"/>
                  </a:lnTo>
                  <a:lnTo>
                    <a:pt x="88" y="126"/>
                  </a:lnTo>
                  <a:lnTo>
                    <a:pt x="102" y="112"/>
                  </a:lnTo>
                  <a:lnTo>
                    <a:pt x="114" y="98"/>
                  </a:lnTo>
                  <a:lnTo>
                    <a:pt x="128" y="80"/>
                  </a:lnTo>
                  <a:lnTo>
                    <a:pt x="138" y="62"/>
                  </a:lnTo>
                  <a:lnTo>
                    <a:pt x="148" y="44"/>
                  </a:lnTo>
                  <a:lnTo>
                    <a:pt x="154" y="22"/>
                  </a:lnTo>
                  <a:lnTo>
                    <a:pt x="160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19" name="Freeform 835"/>
            <p:cNvSpPr>
              <a:spLocks/>
            </p:cNvSpPr>
            <p:nvPr/>
          </p:nvSpPr>
          <p:spPr bwMode="auto">
            <a:xfrm>
              <a:off x="2605" y="2852"/>
              <a:ext cx="65" cy="79"/>
            </a:xfrm>
            <a:custGeom>
              <a:avLst/>
              <a:gdLst/>
              <a:ahLst/>
              <a:cxnLst>
                <a:cxn ang="0">
                  <a:pos x="0" y="200"/>
                </a:cxn>
                <a:cxn ang="0">
                  <a:pos x="6" y="198"/>
                </a:cxn>
                <a:cxn ang="0">
                  <a:pos x="24" y="196"/>
                </a:cxn>
                <a:cxn ang="0">
                  <a:pos x="48" y="188"/>
                </a:cxn>
                <a:cxn ang="0">
                  <a:pos x="64" y="182"/>
                </a:cxn>
                <a:cxn ang="0">
                  <a:pos x="78" y="172"/>
                </a:cxn>
                <a:cxn ang="0">
                  <a:pos x="94" y="162"/>
                </a:cxn>
                <a:cxn ang="0">
                  <a:pos x="110" y="148"/>
                </a:cxn>
                <a:cxn ang="0">
                  <a:pos x="124" y="132"/>
                </a:cxn>
                <a:cxn ang="0">
                  <a:pos x="138" y="114"/>
                </a:cxn>
                <a:cxn ang="0">
                  <a:pos x="152" y="90"/>
                </a:cxn>
                <a:cxn ang="0">
                  <a:pos x="164" y="64"/>
                </a:cxn>
                <a:cxn ang="0">
                  <a:pos x="172" y="34"/>
                </a:cxn>
                <a:cxn ang="0">
                  <a:pos x="180" y="0"/>
                </a:cxn>
              </a:cxnLst>
              <a:rect l="0" t="0" r="r" b="b"/>
              <a:pathLst>
                <a:path w="180" h="200">
                  <a:moveTo>
                    <a:pt x="0" y="200"/>
                  </a:moveTo>
                  <a:lnTo>
                    <a:pt x="6" y="198"/>
                  </a:lnTo>
                  <a:lnTo>
                    <a:pt x="24" y="196"/>
                  </a:lnTo>
                  <a:lnTo>
                    <a:pt x="48" y="188"/>
                  </a:lnTo>
                  <a:lnTo>
                    <a:pt x="64" y="182"/>
                  </a:lnTo>
                  <a:lnTo>
                    <a:pt x="78" y="172"/>
                  </a:lnTo>
                  <a:lnTo>
                    <a:pt x="94" y="162"/>
                  </a:lnTo>
                  <a:lnTo>
                    <a:pt x="110" y="148"/>
                  </a:lnTo>
                  <a:lnTo>
                    <a:pt x="124" y="132"/>
                  </a:lnTo>
                  <a:lnTo>
                    <a:pt x="138" y="114"/>
                  </a:lnTo>
                  <a:lnTo>
                    <a:pt x="152" y="90"/>
                  </a:lnTo>
                  <a:lnTo>
                    <a:pt x="164" y="64"/>
                  </a:lnTo>
                  <a:lnTo>
                    <a:pt x="172" y="34"/>
                  </a:lnTo>
                  <a:lnTo>
                    <a:pt x="180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20" name="Freeform 836"/>
            <p:cNvSpPr>
              <a:spLocks/>
            </p:cNvSpPr>
            <p:nvPr/>
          </p:nvSpPr>
          <p:spPr bwMode="auto">
            <a:xfrm>
              <a:off x="2607" y="2851"/>
              <a:ext cx="75" cy="88"/>
            </a:xfrm>
            <a:custGeom>
              <a:avLst/>
              <a:gdLst/>
              <a:ahLst/>
              <a:cxnLst>
                <a:cxn ang="0">
                  <a:pos x="204" y="0"/>
                </a:cxn>
                <a:cxn ang="0">
                  <a:pos x="202" y="26"/>
                </a:cxn>
                <a:cxn ang="0">
                  <a:pos x="200" y="52"/>
                </a:cxn>
                <a:cxn ang="0">
                  <a:pos x="192" y="84"/>
                </a:cxn>
                <a:cxn ang="0">
                  <a:pos x="186" y="100"/>
                </a:cxn>
                <a:cxn ang="0">
                  <a:pos x="178" y="118"/>
                </a:cxn>
                <a:cxn ang="0">
                  <a:pos x="170" y="134"/>
                </a:cxn>
                <a:cxn ang="0">
                  <a:pos x="158" y="150"/>
                </a:cxn>
                <a:cxn ang="0">
                  <a:pos x="146" y="164"/>
                </a:cxn>
                <a:cxn ang="0">
                  <a:pos x="130" y="176"/>
                </a:cxn>
                <a:cxn ang="0">
                  <a:pos x="112" y="186"/>
                </a:cxn>
                <a:cxn ang="0">
                  <a:pos x="90" y="194"/>
                </a:cxn>
                <a:cxn ang="0">
                  <a:pos x="0" y="222"/>
                </a:cxn>
              </a:cxnLst>
              <a:rect l="0" t="0" r="r" b="b"/>
              <a:pathLst>
                <a:path w="204" h="222">
                  <a:moveTo>
                    <a:pt x="204" y="0"/>
                  </a:moveTo>
                  <a:lnTo>
                    <a:pt x="202" y="26"/>
                  </a:lnTo>
                  <a:lnTo>
                    <a:pt x="200" y="52"/>
                  </a:lnTo>
                  <a:lnTo>
                    <a:pt x="192" y="84"/>
                  </a:lnTo>
                  <a:lnTo>
                    <a:pt x="186" y="100"/>
                  </a:lnTo>
                  <a:lnTo>
                    <a:pt x="178" y="118"/>
                  </a:lnTo>
                  <a:lnTo>
                    <a:pt x="170" y="134"/>
                  </a:lnTo>
                  <a:lnTo>
                    <a:pt x="158" y="150"/>
                  </a:lnTo>
                  <a:lnTo>
                    <a:pt x="146" y="164"/>
                  </a:lnTo>
                  <a:lnTo>
                    <a:pt x="130" y="176"/>
                  </a:lnTo>
                  <a:lnTo>
                    <a:pt x="112" y="186"/>
                  </a:lnTo>
                  <a:lnTo>
                    <a:pt x="90" y="194"/>
                  </a:lnTo>
                  <a:lnTo>
                    <a:pt x="0" y="22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21" name="Freeform 837"/>
            <p:cNvSpPr>
              <a:spLocks/>
            </p:cNvSpPr>
            <p:nvPr/>
          </p:nvSpPr>
          <p:spPr bwMode="auto">
            <a:xfrm>
              <a:off x="2461" y="2753"/>
              <a:ext cx="59" cy="43"/>
            </a:xfrm>
            <a:custGeom>
              <a:avLst/>
              <a:gdLst/>
              <a:ahLst/>
              <a:cxnLst>
                <a:cxn ang="0">
                  <a:pos x="12" y="110"/>
                </a:cxn>
                <a:cxn ang="0">
                  <a:pos x="8" y="104"/>
                </a:cxn>
                <a:cxn ang="0">
                  <a:pos x="4" y="100"/>
                </a:cxn>
                <a:cxn ang="0">
                  <a:pos x="2" y="92"/>
                </a:cxn>
                <a:cxn ang="0">
                  <a:pos x="0" y="82"/>
                </a:cxn>
                <a:cxn ang="0">
                  <a:pos x="2" y="72"/>
                </a:cxn>
                <a:cxn ang="0">
                  <a:pos x="6" y="62"/>
                </a:cxn>
                <a:cxn ang="0">
                  <a:pos x="16" y="50"/>
                </a:cxn>
                <a:cxn ang="0">
                  <a:pos x="44" y="18"/>
                </a:cxn>
                <a:cxn ang="0">
                  <a:pos x="52" y="12"/>
                </a:cxn>
                <a:cxn ang="0">
                  <a:pos x="58" y="10"/>
                </a:cxn>
                <a:cxn ang="0">
                  <a:pos x="80" y="4"/>
                </a:cxn>
                <a:cxn ang="0">
                  <a:pos x="94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26" y="10"/>
                </a:cxn>
                <a:cxn ang="0">
                  <a:pos x="136" y="16"/>
                </a:cxn>
                <a:cxn ang="0">
                  <a:pos x="144" y="20"/>
                </a:cxn>
                <a:cxn ang="0">
                  <a:pos x="148" y="22"/>
                </a:cxn>
                <a:cxn ang="0">
                  <a:pos x="154" y="24"/>
                </a:cxn>
                <a:cxn ang="0">
                  <a:pos x="162" y="26"/>
                </a:cxn>
              </a:cxnLst>
              <a:rect l="0" t="0" r="r" b="b"/>
              <a:pathLst>
                <a:path w="162" h="110">
                  <a:moveTo>
                    <a:pt x="12" y="110"/>
                  </a:moveTo>
                  <a:lnTo>
                    <a:pt x="8" y="104"/>
                  </a:lnTo>
                  <a:lnTo>
                    <a:pt x="4" y="100"/>
                  </a:lnTo>
                  <a:lnTo>
                    <a:pt x="2" y="92"/>
                  </a:lnTo>
                  <a:lnTo>
                    <a:pt x="0" y="82"/>
                  </a:lnTo>
                  <a:lnTo>
                    <a:pt x="2" y="72"/>
                  </a:lnTo>
                  <a:lnTo>
                    <a:pt x="6" y="62"/>
                  </a:lnTo>
                  <a:lnTo>
                    <a:pt x="16" y="50"/>
                  </a:lnTo>
                  <a:lnTo>
                    <a:pt x="44" y="18"/>
                  </a:lnTo>
                  <a:lnTo>
                    <a:pt x="52" y="12"/>
                  </a:lnTo>
                  <a:lnTo>
                    <a:pt x="58" y="10"/>
                  </a:lnTo>
                  <a:lnTo>
                    <a:pt x="80" y="4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26" y="10"/>
                  </a:lnTo>
                  <a:lnTo>
                    <a:pt x="136" y="16"/>
                  </a:lnTo>
                  <a:lnTo>
                    <a:pt x="144" y="20"/>
                  </a:lnTo>
                  <a:lnTo>
                    <a:pt x="148" y="22"/>
                  </a:lnTo>
                  <a:lnTo>
                    <a:pt x="154" y="24"/>
                  </a:lnTo>
                  <a:lnTo>
                    <a:pt x="162" y="2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22" name="Freeform 838"/>
            <p:cNvSpPr>
              <a:spLocks/>
            </p:cNvSpPr>
            <p:nvPr/>
          </p:nvSpPr>
          <p:spPr bwMode="auto">
            <a:xfrm>
              <a:off x="2453" y="2736"/>
              <a:ext cx="67" cy="53"/>
            </a:xfrm>
            <a:custGeom>
              <a:avLst/>
              <a:gdLst/>
              <a:ahLst/>
              <a:cxnLst>
                <a:cxn ang="0">
                  <a:pos x="184" y="58"/>
                </a:cxn>
                <a:cxn ang="0">
                  <a:pos x="178" y="50"/>
                </a:cxn>
                <a:cxn ang="0">
                  <a:pos x="166" y="30"/>
                </a:cxn>
                <a:cxn ang="0">
                  <a:pos x="158" y="20"/>
                </a:cxn>
                <a:cxn ang="0">
                  <a:pos x="148" y="12"/>
                </a:cxn>
                <a:cxn ang="0">
                  <a:pos x="138" y="4"/>
                </a:cxn>
                <a:cxn ang="0">
                  <a:pos x="126" y="2"/>
                </a:cxn>
                <a:cxn ang="0">
                  <a:pos x="116" y="0"/>
                </a:cxn>
                <a:cxn ang="0">
                  <a:pos x="102" y="2"/>
                </a:cxn>
                <a:cxn ang="0">
                  <a:pos x="76" y="10"/>
                </a:cxn>
                <a:cxn ang="0">
                  <a:pos x="54" y="18"/>
                </a:cxn>
                <a:cxn ang="0">
                  <a:pos x="42" y="26"/>
                </a:cxn>
                <a:cxn ang="0">
                  <a:pos x="24" y="48"/>
                </a:cxn>
                <a:cxn ang="0">
                  <a:pos x="6" y="70"/>
                </a:cxn>
                <a:cxn ang="0">
                  <a:pos x="2" y="78"/>
                </a:cxn>
                <a:cxn ang="0">
                  <a:pos x="0" y="94"/>
                </a:cxn>
                <a:cxn ang="0">
                  <a:pos x="0" y="104"/>
                </a:cxn>
                <a:cxn ang="0">
                  <a:pos x="2" y="114"/>
                </a:cxn>
                <a:cxn ang="0">
                  <a:pos x="6" y="124"/>
                </a:cxn>
                <a:cxn ang="0">
                  <a:pos x="12" y="136"/>
                </a:cxn>
              </a:cxnLst>
              <a:rect l="0" t="0" r="r" b="b"/>
              <a:pathLst>
                <a:path w="184" h="136">
                  <a:moveTo>
                    <a:pt x="184" y="58"/>
                  </a:moveTo>
                  <a:lnTo>
                    <a:pt x="178" y="50"/>
                  </a:lnTo>
                  <a:lnTo>
                    <a:pt x="166" y="30"/>
                  </a:lnTo>
                  <a:lnTo>
                    <a:pt x="158" y="20"/>
                  </a:lnTo>
                  <a:lnTo>
                    <a:pt x="148" y="12"/>
                  </a:lnTo>
                  <a:lnTo>
                    <a:pt x="138" y="4"/>
                  </a:lnTo>
                  <a:lnTo>
                    <a:pt x="126" y="2"/>
                  </a:lnTo>
                  <a:lnTo>
                    <a:pt x="116" y="0"/>
                  </a:lnTo>
                  <a:lnTo>
                    <a:pt x="102" y="2"/>
                  </a:lnTo>
                  <a:lnTo>
                    <a:pt x="76" y="10"/>
                  </a:lnTo>
                  <a:lnTo>
                    <a:pt x="54" y="18"/>
                  </a:lnTo>
                  <a:lnTo>
                    <a:pt x="42" y="26"/>
                  </a:lnTo>
                  <a:lnTo>
                    <a:pt x="24" y="48"/>
                  </a:lnTo>
                  <a:lnTo>
                    <a:pt x="6" y="70"/>
                  </a:lnTo>
                  <a:lnTo>
                    <a:pt x="2" y="78"/>
                  </a:lnTo>
                  <a:lnTo>
                    <a:pt x="0" y="9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6" y="124"/>
                  </a:lnTo>
                  <a:lnTo>
                    <a:pt x="12" y="13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23" name="Freeform 839"/>
            <p:cNvSpPr>
              <a:spLocks/>
            </p:cNvSpPr>
            <p:nvPr/>
          </p:nvSpPr>
          <p:spPr bwMode="auto">
            <a:xfrm>
              <a:off x="2394" y="2815"/>
              <a:ext cx="51" cy="61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16" y="150"/>
                </a:cxn>
                <a:cxn ang="0">
                  <a:pos x="36" y="148"/>
                </a:cxn>
                <a:cxn ang="0">
                  <a:pos x="48" y="146"/>
                </a:cxn>
                <a:cxn ang="0">
                  <a:pos x="68" y="140"/>
                </a:cxn>
                <a:cxn ang="0">
                  <a:pos x="90" y="134"/>
                </a:cxn>
                <a:cxn ang="0">
                  <a:pos x="100" y="130"/>
                </a:cxn>
                <a:cxn ang="0">
                  <a:pos x="106" y="124"/>
                </a:cxn>
                <a:cxn ang="0">
                  <a:pos x="118" y="110"/>
                </a:cxn>
                <a:cxn ang="0">
                  <a:pos x="128" y="92"/>
                </a:cxn>
                <a:cxn ang="0">
                  <a:pos x="138" y="70"/>
                </a:cxn>
                <a:cxn ang="0">
                  <a:pos x="140" y="58"/>
                </a:cxn>
                <a:cxn ang="0">
                  <a:pos x="140" y="48"/>
                </a:cxn>
                <a:cxn ang="0">
                  <a:pos x="138" y="30"/>
                </a:cxn>
                <a:cxn ang="0">
                  <a:pos x="132" y="14"/>
                </a:cxn>
                <a:cxn ang="0">
                  <a:pos x="124" y="0"/>
                </a:cxn>
              </a:cxnLst>
              <a:rect l="0" t="0" r="r" b="b"/>
              <a:pathLst>
                <a:path w="140" h="154">
                  <a:moveTo>
                    <a:pt x="0" y="154"/>
                  </a:moveTo>
                  <a:lnTo>
                    <a:pt x="16" y="150"/>
                  </a:lnTo>
                  <a:lnTo>
                    <a:pt x="36" y="148"/>
                  </a:lnTo>
                  <a:lnTo>
                    <a:pt x="48" y="146"/>
                  </a:lnTo>
                  <a:lnTo>
                    <a:pt x="68" y="140"/>
                  </a:lnTo>
                  <a:lnTo>
                    <a:pt x="90" y="134"/>
                  </a:lnTo>
                  <a:lnTo>
                    <a:pt x="100" y="130"/>
                  </a:lnTo>
                  <a:lnTo>
                    <a:pt x="106" y="124"/>
                  </a:lnTo>
                  <a:lnTo>
                    <a:pt x="118" y="110"/>
                  </a:lnTo>
                  <a:lnTo>
                    <a:pt x="128" y="92"/>
                  </a:lnTo>
                  <a:lnTo>
                    <a:pt x="138" y="70"/>
                  </a:lnTo>
                  <a:lnTo>
                    <a:pt x="140" y="58"/>
                  </a:lnTo>
                  <a:lnTo>
                    <a:pt x="140" y="48"/>
                  </a:lnTo>
                  <a:lnTo>
                    <a:pt x="138" y="30"/>
                  </a:lnTo>
                  <a:lnTo>
                    <a:pt x="132" y="14"/>
                  </a:lnTo>
                  <a:lnTo>
                    <a:pt x="124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24" name="Freeform 840"/>
            <p:cNvSpPr>
              <a:spLocks/>
            </p:cNvSpPr>
            <p:nvPr/>
          </p:nvSpPr>
          <p:spPr bwMode="auto">
            <a:xfrm>
              <a:off x="2374" y="2804"/>
              <a:ext cx="61" cy="68"/>
            </a:xfrm>
            <a:custGeom>
              <a:avLst/>
              <a:gdLst/>
              <a:ahLst/>
              <a:cxnLst>
                <a:cxn ang="0">
                  <a:pos x="0" y="172"/>
                </a:cxn>
                <a:cxn ang="0">
                  <a:pos x="36" y="170"/>
                </a:cxn>
                <a:cxn ang="0">
                  <a:pos x="88" y="164"/>
                </a:cxn>
                <a:cxn ang="0">
                  <a:pos x="104" y="160"/>
                </a:cxn>
                <a:cxn ang="0">
                  <a:pos x="114" y="156"/>
                </a:cxn>
                <a:cxn ang="0">
                  <a:pos x="124" y="152"/>
                </a:cxn>
                <a:cxn ang="0">
                  <a:pos x="132" y="146"/>
                </a:cxn>
                <a:cxn ang="0">
                  <a:pos x="142" y="138"/>
                </a:cxn>
                <a:cxn ang="0">
                  <a:pos x="148" y="128"/>
                </a:cxn>
                <a:cxn ang="0">
                  <a:pos x="152" y="116"/>
                </a:cxn>
                <a:cxn ang="0">
                  <a:pos x="164" y="80"/>
                </a:cxn>
                <a:cxn ang="0">
                  <a:pos x="168" y="68"/>
                </a:cxn>
                <a:cxn ang="0">
                  <a:pos x="168" y="60"/>
                </a:cxn>
                <a:cxn ang="0">
                  <a:pos x="168" y="40"/>
                </a:cxn>
                <a:cxn ang="0">
                  <a:pos x="166" y="32"/>
                </a:cxn>
                <a:cxn ang="0">
                  <a:pos x="164" y="28"/>
                </a:cxn>
                <a:cxn ang="0">
                  <a:pos x="152" y="0"/>
                </a:cxn>
              </a:cxnLst>
              <a:rect l="0" t="0" r="r" b="b"/>
              <a:pathLst>
                <a:path w="168" h="172">
                  <a:moveTo>
                    <a:pt x="0" y="172"/>
                  </a:moveTo>
                  <a:lnTo>
                    <a:pt x="36" y="170"/>
                  </a:lnTo>
                  <a:lnTo>
                    <a:pt x="88" y="164"/>
                  </a:lnTo>
                  <a:lnTo>
                    <a:pt x="104" y="160"/>
                  </a:lnTo>
                  <a:lnTo>
                    <a:pt x="114" y="156"/>
                  </a:lnTo>
                  <a:lnTo>
                    <a:pt x="124" y="152"/>
                  </a:lnTo>
                  <a:lnTo>
                    <a:pt x="132" y="146"/>
                  </a:lnTo>
                  <a:lnTo>
                    <a:pt x="142" y="138"/>
                  </a:lnTo>
                  <a:lnTo>
                    <a:pt x="148" y="128"/>
                  </a:lnTo>
                  <a:lnTo>
                    <a:pt x="152" y="116"/>
                  </a:lnTo>
                  <a:lnTo>
                    <a:pt x="164" y="80"/>
                  </a:lnTo>
                  <a:lnTo>
                    <a:pt x="168" y="68"/>
                  </a:lnTo>
                  <a:lnTo>
                    <a:pt x="168" y="60"/>
                  </a:lnTo>
                  <a:lnTo>
                    <a:pt x="168" y="40"/>
                  </a:lnTo>
                  <a:lnTo>
                    <a:pt x="166" y="32"/>
                  </a:lnTo>
                  <a:lnTo>
                    <a:pt x="164" y="28"/>
                  </a:lnTo>
                  <a:lnTo>
                    <a:pt x="15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25" name="Freeform 841"/>
            <p:cNvSpPr>
              <a:spLocks/>
            </p:cNvSpPr>
            <p:nvPr/>
          </p:nvSpPr>
          <p:spPr bwMode="auto">
            <a:xfrm>
              <a:off x="2564" y="3011"/>
              <a:ext cx="191" cy="33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26" y="54"/>
                </a:cxn>
                <a:cxn ang="0">
                  <a:pos x="48" y="56"/>
                </a:cxn>
                <a:cxn ang="0">
                  <a:pos x="68" y="58"/>
                </a:cxn>
                <a:cxn ang="0">
                  <a:pos x="96" y="60"/>
                </a:cxn>
                <a:cxn ang="0">
                  <a:pos x="136" y="62"/>
                </a:cxn>
                <a:cxn ang="0">
                  <a:pos x="178" y="64"/>
                </a:cxn>
                <a:cxn ang="0">
                  <a:pos x="196" y="66"/>
                </a:cxn>
                <a:cxn ang="0">
                  <a:pos x="210" y="68"/>
                </a:cxn>
                <a:cxn ang="0">
                  <a:pos x="236" y="74"/>
                </a:cxn>
                <a:cxn ang="0">
                  <a:pos x="266" y="80"/>
                </a:cxn>
                <a:cxn ang="0">
                  <a:pos x="292" y="84"/>
                </a:cxn>
                <a:cxn ang="0">
                  <a:pos x="314" y="84"/>
                </a:cxn>
                <a:cxn ang="0">
                  <a:pos x="336" y="80"/>
                </a:cxn>
                <a:cxn ang="0">
                  <a:pos x="368" y="74"/>
                </a:cxn>
                <a:cxn ang="0">
                  <a:pos x="426" y="58"/>
                </a:cxn>
                <a:cxn ang="0">
                  <a:pos x="446" y="50"/>
                </a:cxn>
                <a:cxn ang="0">
                  <a:pos x="466" y="40"/>
                </a:cxn>
                <a:cxn ang="0">
                  <a:pos x="484" y="28"/>
                </a:cxn>
                <a:cxn ang="0">
                  <a:pos x="522" y="0"/>
                </a:cxn>
              </a:cxnLst>
              <a:rect l="0" t="0" r="r" b="b"/>
              <a:pathLst>
                <a:path w="522" h="84">
                  <a:moveTo>
                    <a:pt x="0" y="52"/>
                  </a:moveTo>
                  <a:lnTo>
                    <a:pt x="26" y="54"/>
                  </a:lnTo>
                  <a:lnTo>
                    <a:pt x="48" y="56"/>
                  </a:lnTo>
                  <a:lnTo>
                    <a:pt x="68" y="58"/>
                  </a:lnTo>
                  <a:lnTo>
                    <a:pt x="96" y="60"/>
                  </a:lnTo>
                  <a:lnTo>
                    <a:pt x="136" y="62"/>
                  </a:lnTo>
                  <a:lnTo>
                    <a:pt x="178" y="64"/>
                  </a:lnTo>
                  <a:lnTo>
                    <a:pt x="196" y="66"/>
                  </a:lnTo>
                  <a:lnTo>
                    <a:pt x="210" y="68"/>
                  </a:lnTo>
                  <a:lnTo>
                    <a:pt x="236" y="74"/>
                  </a:lnTo>
                  <a:lnTo>
                    <a:pt x="266" y="80"/>
                  </a:lnTo>
                  <a:lnTo>
                    <a:pt x="292" y="84"/>
                  </a:lnTo>
                  <a:lnTo>
                    <a:pt x="314" y="84"/>
                  </a:lnTo>
                  <a:lnTo>
                    <a:pt x="336" y="80"/>
                  </a:lnTo>
                  <a:lnTo>
                    <a:pt x="368" y="74"/>
                  </a:lnTo>
                  <a:lnTo>
                    <a:pt x="426" y="58"/>
                  </a:lnTo>
                  <a:lnTo>
                    <a:pt x="446" y="50"/>
                  </a:lnTo>
                  <a:lnTo>
                    <a:pt x="466" y="40"/>
                  </a:lnTo>
                  <a:lnTo>
                    <a:pt x="484" y="28"/>
                  </a:lnTo>
                  <a:lnTo>
                    <a:pt x="52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26" name="Freeform 842"/>
            <p:cNvSpPr>
              <a:spLocks/>
            </p:cNvSpPr>
            <p:nvPr/>
          </p:nvSpPr>
          <p:spPr bwMode="auto">
            <a:xfrm>
              <a:off x="2249" y="2847"/>
              <a:ext cx="322" cy="162"/>
            </a:xfrm>
            <a:custGeom>
              <a:avLst/>
              <a:gdLst/>
              <a:ahLst/>
              <a:cxnLst>
                <a:cxn ang="0">
                  <a:pos x="0" y="408"/>
                </a:cxn>
                <a:cxn ang="0">
                  <a:pos x="16" y="400"/>
                </a:cxn>
                <a:cxn ang="0">
                  <a:pos x="32" y="392"/>
                </a:cxn>
                <a:cxn ang="0">
                  <a:pos x="44" y="384"/>
                </a:cxn>
                <a:cxn ang="0">
                  <a:pos x="74" y="356"/>
                </a:cxn>
                <a:cxn ang="0">
                  <a:pos x="92" y="340"/>
                </a:cxn>
                <a:cxn ang="0">
                  <a:pos x="106" y="328"/>
                </a:cxn>
                <a:cxn ang="0">
                  <a:pos x="130" y="312"/>
                </a:cxn>
                <a:cxn ang="0">
                  <a:pos x="150" y="300"/>
                </a:cxn>
                <a:cxn ang="0">
                  <a:pos x="168" y="296"/>
                </a:cxn>
                <a:cxn ang="0">
                  <a:pos x="180" y="292"/>
                </a:cxn>
                <a:cxn ang="0">
                  <a:pos x="194" y="284"/>
                </a:cxn>
                <a:cxn ang="0">
                  <a:pos x="208" y="276"/>
                </a:cxn>
                <a:cxn ang="0">
                  <a:pos x="220" y="274"/>
                </a:cxn>
                <a:cxn ang="0">
                  <a:pos x="230" y="272"/>
                </a:cxn>
                <a:cxn ang="0">
                  <a:pos x="238" y="272"/>
                </a:cxn>
                <a:cxn ang="0">
                  <a:pos x="290" y="278"/>
                </a:cxn>
                <a:cxn ang="0">
                  <a:pos x="348" y="270"/>
                </a:cxn>
                <a:cxn ang="0">
                  <a:pos x="396" y="254"/>
                </a:cxn>
                <a:cxn ang="0">
                  <a:pos x="414" y="248"/>
                </a:cxn>
                <a:cxn ang="0">
                  <a:pos x="428" y="240"/>
                </a:cxn>
                <a:cxn ang="0">
                  <a:pos x="434" y="234"/>
                </a:cxn>
                <a:cxn ang="0">
                  <a:pos x="438" y="232"/>
                </a:cxn>
                <a:cxn ang="0">
                  <a:pos x="442" y="230"/>
                </a:cxn>
                <a:cxn ang="0">
                  <a:pos x="456" y="226"/>
                </a:cxn>
                <a:cxn ang="0">
                  <a:pos x="470" y="216"/>
                </a:cxn>
                <a:cxn ang="0">
                  <a:pos x="474" y="212"/>
                </a:cxn>
                <a:cxn ang="0">
                  <a:pos x="478" y="208"/>
                </a:cxn>
                <a:cxn ang="0">
                  <a:pos x="484" y="206"/>
                </a:cxn>
                <a:cxn ang="0">
                  <a:pos x="500" y="200"/>
                </a:cxn>
                <a:cxn ang="0">
                  <a:pos x="508" y="194"/>
                </a:cxn>
                <a:cxn ang="0">
                  <a:pos x="534" y="174"/>
                </a:cxn>
                <a:cxn ang="0">
                  <a:pos x="560" y="156"/>
                </a:cxn>
                <a:cxn ang="0">
                  <a:pos x="590" y="136"/>
                </a:cxn>
                <a:cxn ang="0">
                  <a:pos x="624" y="116"/>
                </a:cxn>
                <a:cxn ang="0">
                  <a:pos x="642" y="108"/>
                </a:cxn>
                <a:cxn ang="0">
                  <a:pos x="652" y="104"/>
                </a:cxn>
                <a:cxn ang="0">
                  <a:pos x="660" y="100"/>
                </a:cxn>
                <a:cxn ang="0">
                  <a:pos x="674" y="86"/>
                </a:cxn>
                <a:cxn ang="0">
                  <a:pos x="692" y="80"/>
                </a:cxn>
                <a:cxn ang="0">
                  <a:pos x="716" y="70"/>
                </a:cxn>
                <a:cxn ang="0">
                  <a:pos x="734" y="64"/>
                </a:cxn>
                <a:cxn ang="0">
                  <a:pos x="748" y="60"/>
                </a:cxn>
                <a:cxn ang="0">
                  <a:pos x="760" y="58"/>
                </a:cxn>
                <a:cxn ang="0">
                  <a:pos x="778" y="54"/>
                </a:cxn>
                <a:cxn ang="0">
                  <a:pos x="804" y="48"/>
                </a:cxn>
                <a:cxn ang="0">
                  <a:pos x="838" y="32"/>
                </a:cxn>
                <a:cxn ang="0">
                  <a:pos x="866" y="18"/>
                </a:cxn>
                <a:cxn ang="0">
                  <a:pos x="884" y="0"/>
                </a:cxn>
              </a:cxnLst>
              <a:rect l="0" t="0" r="r" b="b"/>
              <a:pathLst>
                <a:path w="884" h="408">
                  <a:moveTo>
                    <a:pt x="0" y="408"/>
                  </a:moveTo>
                  <a:lnTo>
                    <a:pt x="16" y="400"/>
                  </a:lnTo>
                  <a:lnTo>
                    <a:pt x="32" y="392"/>
                  </a:lnTo>
                  <a:lnTo>
                    <a:pt x="44" y="384"/>
                  </a:lnTo>
                  <a:lnTo>
                    <a:pt x="74" y="356"/>
                  </a:lnTo>
                  <a:lnTo>
                    <a:pt x="92" y="340"/>
                  </a:lnTo>
                  <a:lnTo>
                    <a:pt x="106" y="328"/>
                  </a:lnTo>
                  <a:lnTo>
                    <a:pt x="130" y="312"/>
                  </a:lnTo>
                  <a:lnTo>
                    <a:pt x="150" y="300"/>
                  </a:lnTo>
                  <a:lnTo>
                    <a:pt x="168" y="296"/>
                  </a:lnTo>
                  <a:lnTo>
                    <a:pt x="180" y="292"/>
                  </a:lnTo>
                  <a:lnTo>
                    <a:pt x="194" y="284"/>
                  </a:lnTo>
                  <a:lnTo>
                    <a:pt x="208" y="276"/>
                  </a:lnTo>
                  <a:lnTo>
                    <a:pt x="220" y="274"/>
                  </a:lnTo>
                  <a:lnTo>
                    <a:pt x="230" y="272"/>
                  </a:lnTo>
                  <a:lnTo>
                    <a:pt x="238" y="272"/>
                  </a:lnTo>
                  <a:lnTo>
                    <a:pt x="290" y="278"/>
                  </a:lnTo>
                  <a:lnTo>
                    <a:pt x="348" y="270"/>
                  </a:lnTo>
                  <a:lnTo>
                    <a:pt x="396" y="254"/>
                  </a:lnTo>
                  <a:lnTo>
                    <a:pt x="414" y="248"/>
                  </a:lnTo>
                  <a:lnTo>
                    <a:pt x="428" y="240"/>
                  </a:lnTo>
                  <a:lnTo>
                    <a:pt x="434" y="234"/>
                  </a:lnTo>
                  <a:lnTo>
                    <a:pt x="438" y="232"/>
                  </a:lnTo>
                  <a:lnTo>
                    <a:pt x="442" y="230"/>
                  </a:lnTo>
                  <a:lnTo>
                    <a:pt x="456" y="226"/>
                  </a:lnTo>
                  <a:lnTo>
                    <a:pt x="470" y="216"/>
                  </a:lnTo>
                  <a:lnTo>
                    <a:pt x="474" y="212"/>
                  </a:lnTo>
                  <a:lnTo>
                    <a:pt x="478" y="208"/>
                  </a:lnTo>
                  <a:lnTo>
                    <a:pt x="484" y="206"/>
                  </a:lnTo>
                  <a:lnTo>
                    <a:pt x="500" y="200"/>
                  </a:lnTo>
                  <a:lnTo>
                    <a:pt x="508" y="194"/>
                  </a:lnTo>
                  <a:lnTo>
                    <a:pt x="534" y="174"/>
                  </a:lnTo>
                  <a:lnTo>
                    <a:pt x="560" y="156"/>
                  </a:lnTo>
                  <a:lnTo>
                    <a:pt x="590" y="136"/>
                  </a:lnTo>
                  <a:lnTo>
                    <a:pt x="624" y="116"/>
                  </a:lnTo>
                  <a:lnTo>
                    <a:pt x="642" y="108"/>
                  </a:lnTo>
                  <a:lnTo>
                    <a:pt x="652" y="104"/>
                  </a:lnTo>
                  <a:lnTo>
                    <a:pt x="660" y="100"/>
                  </a:lnTo>
                  <a:lnTo>
                    <a:pt x="674" y="86"/>
                  </a:lnTo>
                  <a:lnTo>
                    <a:pt x="692" y="80"/>
                  </a:lnTo>
                  <a:lnTo>
                    <a:pt x="716" y="70"/>
                  </a:lnTo>
                  <a:lnTo>
                    <a:pt x="734" y="64"/>
                  </a:lnTo>
                  <a:lnTo>
                    <a:pt x="748" y="60"/>
                  </a:lnTo>
                  <a:lnTo>
                    <a:pt x="760" y="58"/>
                  </a:lnTo>
                  <a:lnTo>
                    <a:pt x="778" y="54"/>
                  </a:lnTo>
                  <a:lnTo>
                    <a:pt x="804" y="48"/>
                  </a:lnTo>
                  <a:lnTo>
                    <a:pt x="838" y="32"/>
                  </a:lnTo>
                  <a:lnTo>
                    <a:pt x="866" y="18"/>
                  </a:lnTo>
                  <a:lnTo>
                    <a:pt x="884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27" name="Freeform 843"/>
            <p:cNvSpPr>
              <a:spLocks/>
            </p:cNvSpPr>
            <p:nvPr/>
          </p:nvSpPr>
          <p:spPr bwMode="auto">
            <a:xfrm>
              <a:off x="2288" y="2914"/>
              <a:ext cx="129" cy="61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8" y="138"/>
                </a:cxn>
                <a:cxn ang="0">
                  <a:pos x="20" y="110"/>
                </a:cxn>
                <a:cxn ang="0">
                  <a:pos x="30" y="96"/>
                </a:cxn>
                <a:cxn ang="0">
                  <a:pos x="42" y="78"/>
                </a:cxn>
                <a:cxn ang="0">
                  <a:pos x="58" y="62"/>
                </a:cxn>
                <a:cxn ang="0">
                  <a:pos x="80" y="46"/>
                </a:cxn>
                <a:cxn ang="0">
                  <a:pos x="102" y="32"/>
                </a:cxn>
                <a:cxn ang="0">
                  <a:pos x="118" y="24"/>
                </a:cxn>
                <a:cxn ang="0">
                  <a:pos x="136" y="16"/>
                </a:cxn>
                <a:cxn ang="0">
                  <a:pos x="160" y="6"/>
                </a:cxn>
                <a:cxn ang="0">
                  <a:pos x="180" y="2"/>
                </a:cxn>
                <a:cxn ang="0">
                  <a:pos x="196" y="0"/>
                </a:cxn>
                <a:cxn ang="0">
                  <a:pos x="210" y="2"/>
                </a:cxn>
                <a:cxn ang="0">
                  <a:pos x="224" y="8"/>
                </a:cxn>
                <a:cxn ang="0">
                  <a:pos x="240" y="14"/>
                </a:cxn>
                <a:cxn ang="0">
                  <a:pos x="270" y="16"/>
                </a:cxn>
                <a:cxn ang="0">
                  <a:pos x="274" y="18"/>
                </a:cxn>
                <a:cxn ang="0">
                  <a:pos x="278" y="20"/>
                </a:cxn>
                <a:cxn ang="0">
                  <a:pos x="284" y="28"/>
                </a:cxn>
                <a:cxn ang="0">
                  <a:pos x="290" y="34"/>
                </a:cxn>
                <a:cxn ang="0">
                  <a:pos x="294" y="38"/>
                </a:cxn>
                <a:cxn ang="0">
                  <a:pos x="304" y="38"/>
                </a:cxn>
                <a:cxn ang="0">
                  <a:pos x="326" y="38"/>
                </a:cxn>
                <a:cxn ang="0">
                  <a:pos x="336" y="36"/>
                </a:cxn>
                <a:cxn ang="0">
                  <a:pos x="356" y="46"/>
                </a:cxn>
              </a:cxnLst>
              <a:rect l="0" t="0" r="r" b="b"/>
              <a:pathLst>
                <a:path w="356" h="154">
                  <a:moveTo>
                    <a:pt x="0" y="154"/>
                  </a:moveTo>
                  <a:lnTo>
                    <a:pt x="8" y="138"/>
                  </a:lnTo>
                  <a:lnTo>
                    <a:pt x="20" y="110"/>
                  </a:lnTo>
                  <a:lnTo>
                    <a:pt x="30" y="96"/>
                  </a:lnTo>
                  <a:lnTo>
                    <a:pt x="42" y="78"/>
                  </a:lnTo>
                  <a:lnTo>
                    <a:pt x="58" y="62"/>
                  </a:lnTo>
                  <a:lnTo>
                    <a:pt x="80" y="46"/>
                  </a:lnTo>
                  <a:lnTo>
                    <a:pt x="102" y="32"/>
                  </a:lnTo>
                  <a:lnTo>
                    <a:pt x="118" y="24"/>
                  </a:lnTo>
                  <a:lnTo>
                    <a:pt x="136" y="16"/>
                  </a:lnTo>
                  <a:lnTo>
                    <a:pt x="160" y="6"/>
                  </a:lnTo>
                  <a:lnTo>
                    <a:pt x="180" y="2"/>
                  </a:lnTo>
                  <a:lnTo>
                    <a:pt x="196" y="0"/>
                  </a:lnTo>
                  <a:lnTo>
                    <a:pt x="210" y="2"/>
                  </a:lnTo>
                  <a:lnTo>
                    <a:pt x="224" y="8"/>
                  </a:lnTo>
                  <a:lnTo>
                    <a:pt x="240" y="14"/>
                  </a:lnTo>
                  <a:lnTo>
                    <a:pt x="270" y="16"/>
                  </a:lnTo>
                  <a:lnTo>
                    <a:pt x="274" y="18"/>
                  </a:lnTo>
                  <a:lnTo>
                    <a:pt x="278" y="20"/>
                  </a:lnTo>
                  <a:lnTo>
                    <a:pt x="284" y="28"/>
                  </a:lnTo>
                  <a:lnTo>
                    <a:pt x="290" y="34"/>
                  </a:lnTo>
                  <a:lnTo>
                    <a:pt x="294" y="38"/>
                  </a:lnTo>
                  <a:lnTo>
                    <a:pt x="304" y="38"/>
                  </a:lnTo>
                  <a:lnTo>
                    <a:pt x="326" y="38"/>
                  </a:lnTo>
                  <a:lnTo>
                    <a:pt x="336" y="36"/>
                  </a:lnTo>
                  <a:lnTo>
                    <a:pt x="356" y="4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28" name="Freeform 844"/>
            <p:cNvSpPr>
              <a:spLocks/>
            </p:cNvSpPr>
            <p:nvPr/>
          </p:nvSpPr>
          <p:spPr bwMode="auto">
            <a:xfrm>
              <a:off x="2477" y="2814"/>
              <a:ext cx="94" cy="76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18" y="166"/>
                </a:cxn>
                <a:cxn ang="0">
                  <a:pos x="34" y="144"/>
                </a:cxn>
                <a:cxn ang="0">
                  <a:pos x="44" y="126"/>
                </a:cxn>
                <a:cxn ang="0">
                  <a:pos x="50" y="102"/>
                </a:cxn>
                <a:cxn ang="0">
                  <a:pos x="52" y="90"/>
                </a:cxn>
                <a:cxn ang="0">
                  <a:pos x="52" y="68"/>
                </a:cxn>
                <a:cxn ang="0">
                  <a:pos x="52" y="52"/>
                </a:cxn>
                <a:cxn ang="0">
                  <a:pos x="56" y="28"/>
                </a:cxn>
                <a:cxn ang="0">
                  <a:pos x="60" y="12"/>
                </a:cxn>
                <a:cxn ang="0">
                  <a:pos x="62" y="6"/>
                </a:cxn>
                <a:cxn ang="0">
                  <a:pos x="66" y="2"/>
                </a:cxn>
                <a:cxn ang="0">
                  <a:pos x="72" y="0"/>
                </a:cxn>
                <a:cxn ang="0">
                  <a:pos x="82" y="2"/>
                </a:cxn>
                <a:cxn ang="0">
                  <a:pos x="92" y="4"/>
                </a:cxn>
                <a:cxn ang="0">
                  <a:pos x="102" y="4"/>
                </a:cxn>
                <a:cxn ang="0">
                  <a:pos x="110" y="2"/>
                </a:cxn>
                <a:cxn ang="0">
                  <a:pos x="118" y="2"/>
                </a:cxn>
                <a:cxn ang="0">
                  <a:pos x="128" y="6"/>
                </a:cxn>
                <a:cxn ang="0">
                  <a:pos x="140" y="12"/>
                </a:cxn>
                <a:cxn ang="0">
                  <a:pos x="170" y="30"/>
                </a:cxn>
                <a:cxn ang="0">
                  <a:pos x="188" y="42"/>
                </a:cxn>
                <a:cxn ang="0">
                  <a:pos x="200" y="54"/>
                </a:cxn>
                <a:cxn ang="0">
                  <a:pos x="208" y="58"/>
                </a:cxn>
                <a:cxn ang="0">
                  <a:pos x="216" y="62"/>
                </a:cxn>
                <a:cxn ang="0">
                  <a:pos x="228" y="68"/>
                </a:cxn>
                <a:cxn ang="0">
                  <a:pos x="238" y="72"/>
                </a:cxn>
                <a:cxn ang="0">
                  <a:pos x="260" y="78"/>
                </a:cxn>
              </a:cxnLst>
              <a:rect l="0" t="0" r="r" b="b"/>
              <a:pathLst>
                <a:path w="260" h="192">
                  <a:moveTo>
                    <a:pt x="0" y="192"/>
                  </a:moveTo>
                  <a:lnTo>
                    <a:pt x="18" y="166"/>
                  </a:lnTo>
                  <a:lnTo>
                    <a:pt x="34" y="144"/>
                  </a:lnTo>
                  <a:lnTo>
                    <a:pt x="44" y="126"/>
                  </a:lnTo>
                  <a:lnTo>
                    <a:pt x="50" y="102"/>
                  </a:lnTo>
                  <a:lnTo>
                    <a:pt x="52" y="90"/>
                  </a:lnTo>
                  <a:lnTo>
                    <a:pt x="52" y="68"/>
                  </a:lnTo>
                  <a:lnTo>
                    <a:pt x="52" y="52"/>
                  </a:lnTo>
                  <a:lnTo>
                    <a:pt x="56" y="28"/>
                  </a:lnTo>
                  <a:lnTo>
                    <a:pt x="60" y="12"/>
                  </a:lnTo>
                  <a:lnTo>
                    <a:pt x="62" y="6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82" y="2"/>
                  </a:lnTo>
                  <a:lnTo>
                    <a:pt x="92" y="4"/>
                  </a:lnTo>
                  <a:lnTo>
                    <a:pt x="102" y="4"/>
                  </a:lnTo>
                  <a:lnTo>
                    <a:pt x="110" y="2"/>
                  </a:lnTo>
                  <a:lnTo>
                    <a:pt x="118" y="2"/>
                  </a:lnTo>
                  <a:lnTo>
                    <a:pt x="128" y="6"/>
                  </a:lnTo>
                  <a:lnTo>
                    <a:pt x="140" y="12"/>
                  </a:lnTo>
                  <a:lnTo>
                    <a:pt x="170" y="30"/>
                  </a:lnTo>
                  <a:lnTo>
                    <a:pt x="188" y="42"/>
                  </a:lnTo>
                  <a:lnTo>
                    <a:pt x="200" y="54"/>
                  </a:lnTo>
                  <a:lnTo>
                    <a:pt x="208" y="58"/>
                  </a:lnTo>
                  <a:lnTo>
                    <a:pt x="216" y="62"/>
                  </a:lnTo>
                  <a:lnTo>
                    <a:pt x="228" y="68"/>
                  </a:lnTo>
                  <a:lnTo>
                    <a:pt x="238" y="72"/>
                  </a:lnTo>
                  <a:lnTo>
                    <a:pt x="260" y="7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29" name="Freeform 845"/>
            <p:cNvSpPr>
              <a:spLocks/>
            </p:cNvSpPr>
            <p:nvPr/>
          </p:nvSpPr>
          <p:spPr bwMode="auto">
            <a:xfrm>
              <a:off x="2854" y="2302"/>
              <a:ext cx="514" cy="354"/>
            </a:xfrm>
            <a:custGeom>
              <a:avLst/>
              <a:gdLst/>
              <a:ahLst/>
              <a:cxnLst>
                <a:cxn ang="0">
                  <a:pos x="1391" y="14"/>
                </a:cxn>
                <a:cxn ang="0">
                  <a:pos x="1355" y="40"/>
                </a:cxn>
                <a:cxn ang="0">
                  <a:pos x="1337" y="60"/>
                </a:cxn>
                <a:cxn ang="0">
                  <a:pos x="1315" y="74"/>
                </a:cxn>
                <a:cxn ang="0">
                  <a:pos x="1297" y="92"/>
                </a:cxn>
                <a:cxn ang="0">
                  <a:pos x="1287" y="116"/>
                </a:cxn>
                <a:cxn ang="0">
                  <a:pos x="1269" y="136"/>
                </a:cxn>
                <a:cxn ang="0">
                  <a:pos x="1251" y="152"/>
                </a:cxn>
                <a:cxn ang="0">
                  <a:pos x="1225" y="176"/>
                </a:cxn>
                <a:cxn ang="0">
                  <a:pos x="1191" y="210"/>
                </a:cxn>
                <a:cxn ang="0">
                  <a:pos x="1171" y="222"/>
                </a:cxn>
                <a:cxn ang="0">
                  <a:pos x="1133" y="234"/>
                </a:cxn>
                <a:cxn ang="0">
                  <a:pos x="1115" y="240"/>
                </a:cxn>
                <a:cxn ang="0">
                  <a:pos x="1073" y="282"/>
                </a:cxn>
                <a:cxn ang="0">
                  <a:pos x="1041" y="304"/>
                </a:cxn>
                <a:cxn ang="0">
                  <a:pos x="1025" y="324"/>
                </a:cxn>
                <a:cxn ang="0">
                  <a:pos x="1009" y="352"/>
                </a:cxn>
                <a:cxn ang="0">
                  <a:pos x="989" y="367"/>
                </a:cxn>
                <a:cxn ang="0">
                  <a:pos x="983" y="375"/>
                </a:cxn>
                <a:cxn ang="0">
                  <a:pos x="949" y="377"/>
                </a:cxn>
                <a:cxn ang="0">
                  <a:pos x="933" y="385"/>
                </a:cxn>
                <a:cxn ang="0">
                  <a:pos x="893" y="415"/>
                </a:cxn>
                <a:cxn ang="0">
                  <a:pos x="859" y="433"/>
                </a:cxn>
                <a:cxn ang="0">
                  <a:pos x="831" y="461"/>
                </a:cxn>
                <a:cxn ang="0">
                  <a:pos x="789" y="499"/>
                </a:cxn>
                <a:cxn ang="0">
                  <a:pos x="765" y="513"/>
                </a:cxn>
                <a:cxn ang="0">
                  <a:pos x="759" y="525"/>
                </a:cxn>
                <a:cxn ang="0">
                  <a:pos x="743" y="533"/>
                </a:cxn>
                <a:cxn ang="0">
                  <a:pos x="715" y="541"/>
                </a:cxn>
                <a:cxn ang="0">
                  <a:pos x="703" y="545"/>
                </a:cxn>
                <a:cxn ang="0">
                  <a:pos x="673" y="559"/>
                </a:cxn>
                <a:cxn ang="0">
                  <a:pos x="637" y="581"/>
                </a:cxn>
                <a:cxn ang="0">
                  <a:pos x="613" y="591"/>
                </a:cxn>
                <a:cxn ang="0">
                  <a:pos x="593" y="607"/>
                </a:cxn>
                <a:cxn ang="0">
                  <a:pos x="573" y="627"/>
                </a:cxn>
                <a:cxn ang="0">
                  <a:pos x="557" y="639"/>
                </a:cxn>
                <a:cxn ang="0">
                  <a:pos x="543" y="659"/>
                </a:cxn>
                <a:cxn ang="0">
                  <a:pos x="523" y="683"/>
                </a:cxn>
                <a:cxn ang="0">
                  <a:pos x="502" y="703"/>
                </a:cxn>
                <a:cxn ang="0">
                  <a:pos x="488" y="719"/>
                </a:cxn>
                <a:cxn ang="0">
                  <a:pos x="480" y="731"/>
                </a:cxn>
                <a:cxn ang="0">
                  <a:pos x="432" y="751"/>
                </a:cxn>
                <a:cxn ang="0">
                  <a:pos x="396" y="769"/>
                </a:cxn>
                <a:cxn ang="0">
                  <a:pos x="372" y="787"/>
                </a:cxn>
                <a:cxn ang="0">
                  <a:pos x="358" y="795"/>
                </a:cxn>
                <a:cxn ang="0">
                  <a:pos x="342" y="813"/>
                </a:cxn>
                <a:cxn ang="0">
                  <a:pos x="330" y="821"/>
                </a:cxn>
                <a:cxn ang="0">
                  <a:pos x="286" y="837"/>
                </a:cxn>
                <a:cxn ang="0">
                  <a:pos x="258" y="859"/>
                </a:cxn>
                <a:cxn ang="0">
                  <a:pos x="170" y="851"/>
                </a:cxn>
                <a:cxn ang="0">
                  <a:pos x="82" y="859"/>
                </a:cxn>
                <a:cxn ang="0">
                  <a:pos x="30" y="875"/>
                </a:cxn>
                <a:cxn ang="0">
                  <a:pos x="34" y="867"/>
                </a:cxn>
                <a:cxn ang="0">
                  <a:pos x="58" y="853"/>
                </a:cxn>
              </a:cxnLst>
              <a:rect l="0" t="0" r="r" b="b"/>
              <a:pathLst>
                <a:path w="1411" h="893">
                  <a:moveTo>
                    <a:pt x="1411" y="0"/>
                  </a:moveTo>
                  <a:lnTo>
                    <a:pt x="1391" y="14"/>
                  </a:lnTo>
                  <a:lnTo>
                    <a:pt x="1375" y="28"/>
                  </a:lnTo>
                  <a:lnTo>
                    <a:pt x="1355" y="40"/>
                  </a:lnTo>
                  <a:lnTo>
                    <a:pt x="1345" y="52"/>
                  </a:lnTo>
                  <a:lnTo>
                    <a:pt x="1337" y="60"/>
                  </a:lnTo>
                  <a:lnTo>
                    <a:pt x="1327" y="66"/>
                  </a:lnTo>
                  <a:lnTo>
                    <a:pt x="1315" y="74"/>
                  </a:lnTo>
                  <a:lnTo>
                    <a:pt x="1303" y="84"/>
                  </a:lnTo>
                  <a:lnTo>
                    <a:pt x="1297" y="92"/>
                  </a:lnTo>
                  <a:lnTo>
                    <a:pt x="1293" y="102"/>
                  </a:lnTo>
                  <a:lnTo>
                    <a:pt x="1287" y="116"/>
                  </a:lnTo>
                  <a:lnTo>
                    <a:pt x="1277" y="130"/>
                  </a:lnTo>
                  <a:lnTo>
                    <a:pt x="1269" y="136"/>
                  </a:lnTo>
                  <a:lnTo>
                    <a:pt x="1263" y="142"/>
                  </a:lnTo>
                  <a:lnTo>
                    <a:pt x="1251" y="152"/>
                  </a:lnTo>
                  <a:lnTo>
                    <a:pt x="1243" y="160"/>
                  </a:lnTo>
                  <a:lnTo>
                    <a:pt x="1225" y="176"/>
                  </a:lnTo>
                  <a:lnTo>
                    <a:pt x="1201" y="200"/>
                  </a:lnTo>
                  <a:lnTo>
                    <a:pt x="1191" y="210"/>
                  </a:lnTo>
                  <a:lnTo>
                    <a:pt x="1181" y="218"/>
                  </a:lnTo>
                  <a:lnTo>
                    <a:pt x="1171" y="222"/>
                  </a:lnTo>
                  <a:lnTo>
                    <a:pt x="1155" y="228"/>
                  </a:lnTo>
                  <a:lnTo>
                    <a:pt x="1133" y="234"/>
                  </a:lnTo>
                  <a:lnTo>
                    <a:pt x="1125" y="236"/>
                  </a:lnTo>
                  <a:lnTo>
                    <a:pt x="1115" y="240"/>
                  </a:lnTo>
                  <a:lnTo>
                    <a:pt x="1101" y="250"/>
                  </a:lnTo>
                  <a:lnTo>
                    <a:pt x="1073" y="282"/>
                  </a:lnTo>
                  <a:lnTo>
                    <a:pt x="1059" y="294"/>
                  </a:lnTo>
                  <a:lnTo>
                    <a:pt x="1041" y="304"/>
                  </a:lnTo>
                  <a:lnTo>
                    <a:pt x="1033" y="312"/>
                  </a:lnTo>
                  <a:lnTo>
                    <a:pt x="1025" y="324"/>
                  </a:lnTo>
                  <a:lnTo>
                    <a:pt x="1015" y="342"/>
                  </a:lnTo>
                  <a:lnTo>
                    <a:pt x="1009" y="352"/>
                  </a:lnTo>
                  <a:lnTo>
                    <a:pt x="995" y="361"/>
                  </a:lnTo>
                  <a:lnTo>
                    <a:pt x="989" y="367"/>
                  </a:lnTo>
                  <a:lnTo>
                    <a:pt x="985" y="371"/>
                  </a:lnTo>
                  <a:lnTo>
                    <a:pt x="983" y="375"/>
                  </a:lnTo>
                  <a:lnTo>
                    <a:pt x="957" y="375"/>
                  </a:lnTo>
                  <a:lnTo>
                    <a:pt x="949" y="377"/>
                  </a:lnTo>
                  <a:lnTo>
                    <a:pt x="943" y="379"/>
                  </a:lnTo>
                  <a:lnTo>
                    <a:pt x="933" y="385"/>
                  </a:lnTo>
                  <a:lnTo>
                    <a:pt x="905" y="407"/>
                  </a:lnTo>
                  <a:lnTo>
                    <a:pt x="893" y="415"/>
                  </a:lnTo>
                  <a:lnTo>
                    <a:pt x="871" y="425"/>
                  </a:lnTo>
                  <a:lnTo>
                    <a:pt x="859" y="433"/>
                  </a:lnTo>
                  <a:lnTo>
                    <a:pt x="847" y="443"/>
                  </a:lnTo>
                  <a:lnTo>
                    <a:pt x="831" y="461"/>
                  </a:lnTo>
                  <a:lnTo>
                    <a:pt x="807" y="483"/>
                  </a:lnTo>
                  <a:lnTo>
                    <a:pt x="789" y="499"/>
                  </a:lnTo>
                  <a:lnTo>
                    <a:pt x="773" y="509"/>
                  </a:lnTo>
                  <a:lnTo>
                    <a:pt x="765" y="513"/>
                  </a:lnTo>
                  <a:lnTo>
                    <a:pt x="761" y="517"/>
                  </a:lnTo>
                  <a:lnTo>
                    <a:pt x="759" y="525"/>
                  </a:lnTo>
                  <a:lnTo>
                    <a:pt x="757" y="527"/>
                  </a:lnTo>
                  <a:lnTo>
                    <a:pt x="743" y="533"/>
                  </a:lnTo>
                  <a:lnTo>
                    <a:pt x="725" y="537"/>
                  </a:lnTo>
                  <a:lnTo>
                    <a:pt x="715" y="541"/>
                  </a:lnTo>
                  <a:lnTo>
                    <a:pt x="709" y="545"/>
                  </a:lnTo>
                  <a:lnTo>
                    <a:pt x="703" y="545"/>
                  </a:lnTo>
                  <a:lnTo>
                    <a:pt x="689" y="551"/>
                  </a:lnTo>
                  <a:lnTo>
                    <a:pt x="673" y="559"/>
                  </a:lnTo>
                  <a:lnTo>
                    <a:pt x="649" y="573"/>
                  </a:lnTo>
                  <a:lnTo>
                    <a:pt x="637" y="581"/>
                  </a:lnTo>
                  <a:lnTo>
                    <a:pt x="621" y="587"/>
                  </a:lnTo>
                  <a:lnTo>
                    <a:pt x="613" y="591"/>
                  </a:lnTo>
                  <a:lnTo>
                    <a:pt x="605" y="599"/>
                  </a:lnTo>
                  <a:lnTo>
                    <a:pt x="593" y="607"/>
                  </a:lnTo>
                  <a:lnTo>
                    <a:pt x="583" y="619"/>
                  </a:lnTo>
                  <a:lnTo>
                    <a:pt x="573" y="627"/>
                  </a:lnTo>
                  <a:lnTo>
                    <a:pt x="565" y="633"/>
                  </a:lnTo>
                  <a:lnTo>
                    <a:pt x="557" y="639"/>
                  </a:lnTo>
                  <a:lnTo>
                    <a:pt x="549" y="647"/>
                  </a:lnTo>
                  <a:lnTo>
                    <a:pt x="543" y="659"/>
                  </a:lnTo>
                  <a:lnTo>
                    <a:pt x="535" y="667"/>
                  </a:lnTo>
                  <a:lnTo>
                    <a:pt x="523" y="683"/>
                  </a:lnTo>
                  <a:lnTo>
                    <a:pt x="511" y="693"/>
                  </a:lnTo>
                  <a:lnTo>
                    <a:pt x="502" y="703"/>
                  </a:lnTo>
                  <a:lnTo>
                    <a:pt x="498" y="711"/>
                  </a:lnTo>
                  <a:lnTo>
                    <a:pt x="488" y="719"/>
                  </a:lnTo>
                  <a:lnTo>
                    <a:pt x="484" y="725"/>
                  </a:lnTo>
                  <a:lnTo>
                    <a:pt x="480" y="731"/>
                  </a:lnTo>
                  <a:lnTo>
                    <a:pt x="476" y="735"/>
                  </a:lnTo>
                  <a:lnTo>
                    <a:pt x="432" y="751"/>
                  </a:lnTo>
                  <a:lnTo>
                    <a:pt x="412" y="761"/>
                  </a:lnTo>
                  <a:lnTo>
                    <a:pt x="396" y="769"/>
                  </a:lnTo>
                  <a:lnTo>
                    <a:pt x="384" y="779"/>
                  </a:lnTo>
                  <a:lnTo>
                    <a:pt x="372" y="787"/>
                  </a:lnTo>
                  <a:lnTo>
                    <a:pt x="364" y="793"/>
                  </a:lnTo>
                  <a:lnTo>
                    <a:pt x="358" y="795"/>
                  </a:lnTo>
                  <a:lnTo>
                    <a:pt x="354" y="799"/>
                  </a:lnTo>
                  <a:lnTo>
                    <a:pt x="342" y="813"/>
                  </a:lnTo>
                  <a:lnTo>
                    <a:pt x="336" y="819"/>
                  </a:lnTo>
                  <a:lnTo>
                    <a:pt x="330" y="821"/>
                  </a:lnTo>
                  <a:lnTo>
                    <a:pt x="298" y="831"/>
                  </a:lnTo>
                  <a:lnTo>
                    <a:pt x="286" y="837"/>
                  </a:lnTo>
                  <a:lnTo>
                    <a:pt x="278" y="843"/>
                  </a:lnTo>
                  <a:lnTo>
                    <a:pt x="258" y="859"/>
                  </a:lnTo>
                  <a:lnTo>
                    <a:pt x="218" y="855"/>
                  </a:lnTo>
                  <a:lnTo>
                    <a:pt x="170" y="851"/>
                  </a:lnTo>
                  <a:lnTo>
                    <a:pt x="122" y="855"/>
                  </a:lnTo>
                  <a:lnTo>
                    <a:pt x="82" y="859"/>
                  </a:lnTo>
                  <a:lnTo>
                    <a:pt x="46" y="871"/>
                  </a:lnTo>
                  <a:lnTo>
                    <a:pt x="30" y="875"/>
                  </a:lnTo>
                  <a:lnTo>
                    <a:pt x="0" y="893"/>
                  </a:lnTo>
                  <a:lnTo>
                    <a:pt x="34" y="867"/>
                  </a:lnTo>
                  <a:lnTo>
                    <a:pt x="50" y="859"/>
                  </a:lnTo>
                  <a:lnTo>
                    <a:pt x="58" y="853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30" name="Line 846"/>
            <p:cNvSpPr>
              <a:spLocks noChangeShapeType="1"/>
            </p:cNvSpPr>
            <p:nvPr/>
          </p:nvSpPr>
          <p:spPr bwMode="auto">
            <a:xfrm flipV="1">
              <a:off x="2954" y="2740"/>
              <a:ext cx="30" cy="7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31" name="Line 847"/>
            <p:cNvSpPr>
              <a:spLocks noChangeShapeType="1"/>
            </p:cNvSpPr>
            <p:nvPr/>
          </p:nvSpPr>
          <p:spPr bwMode="auto">
            <a:xfrm flipV="1">
              <a:off x="2954" y="2752"/>
              <a:ext cx="26" cy="3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32" name="Freeform 848"/>
            <p:cNvSpPr>
              <a:spLocks/>
            </p:cNvSpPr>
            <p:nvPr/>
          </p:nvSpPr>
          <p:spPr bwMode="auto">
            <a:xfrm>
              <a:off x="2997" y="2273"/>
              <a:ext cx="402" cy="463"/>
            </a:xfrm>
            <a:custGeom>
              <a:avLst/>
              <a:gdLst/>
              <a:ahLst/>
              <a:cxnLst>
                <a:cxn ang="0">
                  <a:pos x="40" y="1143"/>
                </a:cxn>
                <a:cxn ang="0">
                  <a:pos x="76" y="1117"/>
                </a:cxn>
                <a:cxn ang="0">
                  <a:pos x="108" y="1087"/>
                </a:cxn>
                <a:cxn ang="0">
                  <a:pos x="141" y="1053"/>
                </a:cxn>
                <a:cxn ang="0">
                  <a:pos x="171" y="1021"/>
                </a:cxn>
                <a:cxn ang="0">
                  <a:pos x="221" y="989"/>
                </a:cxn>
                <a:cxn ang="0">
                  <a:pos x="279" y="951"/>
                </a:cxn>
                <a:cxn ang="0">
                  <a:pos x="321" y="937"/>
                </a:cxn>
                <a:cxn ang="0">
                  <a:pos x="347" y="931"/>
                </a:cxn>
                <a:cxn ang="0">
                  <a:pos x="387" y="925"/>
                </a:cxn>
                <a:cxn ang="0">
                  <a:pos x="431" y="909"/>
                </a:cxn>
                <a:cxn ang="0">
                  <a:pos x="463" y="883"/>
                </a:cxn>
                <a:cxn ang="0">
                  <a:pos x="487" y="859"/>
                </a:cxn>
                <a:cxn ang="0">
                  <a:pos x="507" y="823"/>
                </a:cxn>
                <a:cxn ang="0">
                  <a:pos x="515" y="813"/>
                </a:cxn>
                <a:cxn ang="0">
                  <a:pos x="517" y="815"/>
                </a:cxn>
                <a:cxn ang="0">
                  <a:pos x="521" y="801"/>
                </a:cxn>
                <a:cxn ang="0">
                  <a:pos x="531" y="791"/>
                </a:cxn>
                <a:cxn ang="0">
                  <a:pos x="547" y="769"/>
                </a:cxn>
                <a:cxn ang="0">
                  <a:pos x="581" y="711"/>
                </a:cxn>
                <a:cxn ang="0">
                  <a:pos x="607" y="689"/>
                </a:cxn>
                <a:cxn ang="0">
                  <a:pos x="637" y="681"/>
                </a:cxn>
                <a:cxn ang="0">
                  <a:pos x="671" y="661"/>
                </a:cxn>
                <a:cxn ang="0">
                  <a:pos x="685" y="647"/>
                </a:cxn>
                <a:cxn ang="0">
                  <a:pos x="705" y="639"/>
                </a:cxn>
                <a:cxn ang="0">
                  <a:pos x="733" y="615"/>
                </a:cxn>
                <a:cxn ang="0">
                  <a:pos x="783" y="557"/>
                </a:cxn>
                <a:cxn ang="0">
                  <a:pos x="801" y="529"/>
                </a:cxn>
                <a:cxn ang="0">
                  <a:pos x="811" y="517"/>
                </a:cxn>
                <a:cxn ang="0">
                  <a:pos x="843" y="499"/>
                </a:cxn>
                <a:cxn ang="0">
                  <a:pos x="855" y="477"/>
                </a:cxn>
                <a:cxn ang="0">
                  <a:pos x="869" y="455"/>
                </a:cxn>
                <a:cxn ang="0">
                  <a:pos x="891" y="433"/>
                </a:cxn>
                <a:cxn ang="0">
                  <a:pos x="909" y="400"/>
                </a:cxn>
                <a:cxn ang="0">
                  <a:pos x="927" y="358"/>
                </a:cxn>
                <a:cxn ang="0">
                  <a:pos x="947" y="314"/>
                </a:cxn>
                <a:cxn ang="0">
                  <a:pos x="967" y="280"/>
                </a:cxn>
                <a:cxn ang="0">
                  <a:pos x="989" y="242"/>
                </a:cxn>
                <a:cxn ang="0">
                  <a:pos x="1011" y="186"/>
                </a:cxn>
                <a:cxn ang="0">
                  <a:pos x="1029" y="140"/>
                </a:cxn>
                <a:cxn ang="0">
                  <a:pos x="1041" y="116"/>
                </a:cxn>
                <a:cxn ang="0">
                  <a:pos x="1061" y="94"/>
                </a:cxn>
                <a:cxn ang="0">
                  <a:pos x="1093" y="46"/>
                </a:cxn>
                <a:cxn ang="0">
                  <a:pos x="1105" y="0"/>
                </a:cxn>
              </a:cxnLst>
              <a:rect l="0" t="0" r="r" b="b"/>
              <a:pathLst>
                <a:path w="1105" h="1167">
                  <a:moveTo>
                    <a:pt x="0" y="1167"/>
                  </a:moveTo>
                  <a:lnTo>
                    <a:pt x="40" y="1143"/>
                  </a:lnTo>
                  <a:lnTo>
                    <a:pt x="62" y="1127"/>
                  </a:lnTo>
                  <a:lnTo>
                    <a:pt x="76" y="1117"/>
                  </a:lnTo>
                  <a:lnTo>
                    <a:pt x="94" y="1101"/>
                  </a:lnTo>
                  <a:lnTo>
                    <a:pt x="108" y="1087"/>
                  </a:lnTo>
                  <a:lnTo>
                    <a:pt x="117" y="1079"/>
                  </a:lnTo>
                  <a:lnTo>
                    <a:pt x="141" y="1053"/>
                  </a:lnTo>
                  <a:lnTo>
                    <a:pt x="163" y="1029"/>
                  </a:lnTo>
                  <a:lnTo>
                    <a:pt x="171" y="1021"/>
                  </a:lnTo>
                  <a:lnTo>
                    <a:pt x="189" y="1011"/>
                  </a:lnTo>
                  <a:lnTo>
                    <a:pt x="221" y="989"/>
                  </a:lnTo>
                  <a:lnTo>
                    <a:pt x="257" y="965"/>
                  </a:lnTo>
                  <a:lnTo>
                    <a:pt x="279" y="951"/>
                  </a:lnTo>
                  <a:lnTo>
                    <a:pt x="295" y="945"/>
                  </a:lnTo>
                  <a:lnTo>
                    <a:pt x="321" y="937"/>
                  </a:lnTo>
                  <a:lnTo>
                    <a:pt x="335" y="933"/>
                  </a:lnTo>
                  <a:lnTo>
                    <a:pt x="347" y="931"/>
                  </a:lnTo>
                  <a:lnTo>
                    <a:pt x="363" y="929"/>
                  </a:lnTo>
                  <a:lnTo>
                    <a:pt x="387" y="925"/>
                  </a:lnTo>
                  <a:lnTo>
                    <a:pt x="421" y="915"/>
                  </a:lnTo>
                  <a:lnTo>
                    <a:pt x="431" y="909"/>
                  </a:lnTo>
                  <a:lnTo>
                    <a:pt x="453" y="895"/>
                  </a:lnTo>
                  <a:lnTo>
                    <a:pt x="463" y="883"/>
                  </a:lnTo>
                  <a:lnTo>
                    <a:pt x="475" y="871"/>
                  </a:lnTo>
                  <a:lnTo>
                    <a:pt x="487" y="859"/>
                  </a:lnTo>
                  <a:lnTo>
                    <a:pt x="495" y="843"/>
                  </a:lnTo>
                  <a:lnTo>
                    <a:pt x="507" y="823"/>
                  </a:lnTo>
                  <a:lnTo>
                    <a:pt x="513" y="815"/>
                  </a:lnTo>
                  <a:lnTo>
                    <a:pt x="515" y="813"/>
                  </a:lnTo>
                  <a:lnTo>
                    <a:pt x="515" y="815"/>
                  </a:lnTo>
                  <a:lnTo>
                    <a:pt x="517" y="815"/>
                  </a:lnTo>
                  <a:lnTo>
                    <a:pt x="517" y="807"/>
                  </a:lnTo>
                  <a:lnTo>
                    <a:pt x="521" y="801"/>
                  </a:lnTo>
                  <a:lnTo>
                    <a:pt x="525" y="797"/>
                  </a:lnTo>
                  <a:lnTo>
                    <a:pt x="531" y="791"/>
                  </a:lnTo>
                  <a:lnTo>
                    <a:pt x="539" y="781"/>
                  </a:lnTo>
                  <a:lnTo>
                    <a:pt x="547" y="769"/>
                  </a:lnTo>
                  <a:lnTo>
                    <a:pt x="557" y="741"/>
                  </a:lnTo>
                  <a:lnTo>
                    <a:pt x="581" y="711"/>
                  </a:lnTo>
                  <a:lnTo>
                    <a:pt x="597" y="691"/>
                  </a:lnTo>
                  <a:lnTo>
                    <a:pt x="607" y="689"/>
                  </a:lnTo>
                  <a:lnTo>
                    <a:pt x="625" y="685"/>
                  </a:lnTo>
                  <a:lnTo>
                    <a:pt x="637" y="681"/>
                  </a:lnTo>
                  <a:lnTo>
                    <a:pt x="653" y="671"/>
                  </a:lnTo>
                  <a:lnTo>
                    <a:pt x="671" y="661"/>
                  </a:lnTo>
                  <a:lnTo>
                    <a:pt x="681" y="653"/>
                  </a:lnTo>
                  <a:lnTo>
                    <a:pt x="685" y="647"/>
                  </a:lnTo>
                  <a:lnTo>
                    <a:pt x="693" y="645"/>
                  </a:lnTo>
                  <a:lnTo>
                    <a:pt x="705" y="639"/>
                  </a:lnTo>
                  <a:lnTo>
                    <a:pt x="721" y="625"/>
                  </a:lnTo>
                  <a:lnTo>
                    <a:pt x="733" y="615"/>
                  </a:lnTo>
                  <a:lnTo>
                    <a:pt x="769" y="571"/>
                  </a:lnTo>
                  <a:lnTo>
                    <a:pt x="783" y="557"/>
                  </a:lnTo>
                  <a:lnTo>
                    <a:pt x="793" y="543"/>
                  </a:lnTo>
                  <a:lnTo>
                    <a:pt x="801" y="529"/>
                  </a:lnTo>
                  <a:lnTo>
                    <a:pt x="807" y="521"/>
                  </a:lnTo>
                  <a:lnTo>
                    <a:pt x="811" y="517"/>
                  </a:lnTo>
                  <a:lnTo>
                    <a:pt x="837" y="503"/>
                  </a:lnTo>
                  <a:lnTo>
                    <a:pt x="843" y="499"/>
                  </a:lnTo>
                  <a:lnTo>
                    <a:pt x="847" y="495"/>
                  </a:lnTo>
                  <a:lnTo>
                    <a:pt x="855" y="477"/>
                  </a:lnTo>
                  <a:lnTo>
                    <a:pt x="861" y="465"/>
                  </a:lnTo>
                  <a:lnTo>
                    <a:pt x="869" y="455"/>
                  </a:lnTo>
                  <a:lnTo>
                    <a:pt x="883" y="441"/>
                  </a:lnTo>
                  <a:lnTo>
                    <a:pt x="891" y="433"/>
                  </a:lnTo>
                  <a:lnTo>
                    <a:pt x="897" y="426"/>
                  </a:lnTo>
                  <a:lnTo>
                    <a:pt x="909" y="400"/>
                  </a:lnTo>
                  <a:lnTo>
                    <a:pt x="919" y="378"/>
                  </a:lnTo>
                  <a:lnTo>
                    <a:pt x="927" y="358"/>
                  </a:lnTo>
                  <a:lnTo>
                    <a:pt x="941" y="330"/>
                  </a:lnTo>
                  <a:lnTo>
                    <a:pt x="947" y="314"/>
                  </a:lnTo>
                  <a:lnTo>
                    <a:pt x="955" y="302"/>
                  </a:lnTo>
                  <a:lnTo>
                    <a:pt x="967" y="280"/>
                  </a:lnTo>
                  <a:lnTo>
                    <a:pt x="981" y="258"/>
                  </a:lnTo>
                  <a:lnTo>
                    <a:pt x="989" y="242"/>
                  </a:lnTo>
                  <a:lnTo>
                    <a:pt x="993" y="230"/>
                  </a:lnTo>
                  <a:lnTo>
                    <a:pt x="1011" y="186"/>
                  </a:lnTo>
                  <a:lnTo>
                    <a:pt x="1021" y="160"/>
                  </a:lnTo>
                  <a:lnTo>
                    <a:pt x="1029" y="140"/>
                  </a:lnTo>
                  <a:lnTo>
                    <a:pt x="1035" y="126"/>
                  </a:lnTo>
                  <a:lnTo>
                    <a:pt x="1041" y="116"/>
                  </a:lnTo>
                  <a:lnTo>
                    <a:pt x="1049" y="108"/>
                  </a:lnTo>
                  <a:lnTo>
                    <a:pt x="1061" y="94"/>
                  </a:lnTo>
                  <a:lnTo>
                    <a:pt x="1073" y="76"/>
                  </a:lnTo>
                  <a:lnTo>
                    <a:pt x="1093" y="46"/>
                  </a:lnTo>
                  <a:lnTo>
                    <a:pt x="1103" y="26"/>
                  </a:lnTo>
                  <a:lnTo>
                    <a:pt x="1105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33" name="Freeform 849"/>
            <p:cNvSpPr>
              <a:spLocks/>
            </p:cNvSpPr>
            <p:nvPr/>
          </p:nvSpPr>
          <p:spPr bwMode="auto">
            <a:xfrm>
              <a:off x="3225" y="2039"/>
              <a:ext cx="231" cy="346"/>
            </a:xfrm>
            <a:custGeom>
              <a:avLst/>
              <a:gdLst/>
              <a:ahLst/>
              <a:cxnLst>
                <a:cxn ang="0">
                  <a:pos x="636" y="0"/>
                </a:cxn>
                <a:cxn ang="0">
                  <a:pos x="604" y="42"/>
                </a:cxn>
                <a:cxn ang="0">
                  <a:pos x="600" y="46"/>
                </a:cxn>
                <a:cxn ang="0">
                  <a:pos x="594" y="48"/>
                </a:cxn>
                <a:cxn ang="0">
                  <a:pos x="588" y="52"/>
                </a:cxn>
                <a:cxn ang="0">
                  <a:pos x="586" y="56"/>
                </a:cxn>
                <a:cxn ang="0">
                  <a:pos x="582" y="66"/>
                </a:cxn>
                <a:cxn ang="0">
                  <a:pos x="580" y="70"/>
                </a:cxn>
                <a:cxn ang="0">
                  <a:pos x="578" y="72"/>
                </a:cxn>
                <a:cxn ang="0">
                  <a:pos x="552" y="94"/>
                </a:cxn>
                <a:cxn ang="0">
                  <a:pos x="522" y="130"/>
                </a:cxn>
                <a:cxn ang="0">
                  <a:pos x="500" y="158"/>
                </a:cxn>
                <a:cxn ang="0">
                  <a:pos x="490" y="164"/>
                </a:cxn>
                <a:cxn ang="0">
                  <a:pos x="484" y="168"/>
                </a:cxn>
                <a:cxn ang="0">
                  <a:pos x="480" y="172"/>
                </a:cxn>
                <a:cxn ang="0">
                  <a:pos x="474" y="184"/>
                </a:cxn>
                <a:cxn ang="0">
                  <a:pos x="470" y="192"/>
                </a:cxn>
                <a:cxn ang="0">
                  <a:pos x="446" y="216"/>
                </a:cxn>
                <a:cxn ang="0">
                  <a:pos x="426" y="240"/>
                </a:cxn>
                <a:cxn ang="0">
                  <a:pos x="386" y="278"/>
                </a:cxn>
                <a:cxn ang="0">
                  <a:pos x="364" y="300"/>
                </a:cxn>
                <a:cxn ang="0">
                  <a:pos x="350" y="314"/>
                </a:cxn>
                <a:cxn ang="0">
                  <a:pos x="338" y="322"/>
                </a:cxn>
                <a:cxn ang="0">
                  <a:pos x="326" y="334"/>
                </a:cxn>
                <a:cxn ang="0">
                  <a:pos x="308" y="352"/>
                </a:cxn>
                <a:cxn ang="0">
                  <a:pos x="290" y="370"/>
                </a:cxn>
                <a:cxn ang="0">
                  <a:pos x="282" y="382"/>
                </a:cxn>
                <a:cxn ang="0">
                  <a:pos x="244" y="448"/>
                </a:cxn>
                <a:cxn ang="0">
                  <a:pos x="214" y="500"/>
                </a:cxn>
                <a:cxn ang="0">
                  <a:pos x="198" y="528"/>
                </a:cxn>
                <a:cxn ang="0">
                  <a:pos x="182" y="556"/>
                </a:cxn>
                <a:cxn ang="0">
                  <a:pos x="154" y="592"/>
                </a:cxn>
                <a:cxn ang="0">
                  <a:pos x="140" y="612"/>
                </a:cxn>
                <a:cxn ang="0">
                  <a:pos x="130" y="630"/>
                </a:cxn>
                <a:cxn ang="0">
                  <a:pos x="114" y="654"/>
                </a:cxn>
                <a:cxn ang="0">
                  <a:pos x="104" y="670"/>
                </a:cxn>
                <a:cxn ang="0">
                  <a:pos x="100" y="680"/>
                </a:cxn>
                <a:cxn ang="0">
                  <a:pos x="88" y="712"/>
                </a:cxn>
                <a:cxn ang="0">
                  <a:pos x="78" y="738"/>
                </a:cxn>
                <a:cxn ang="0">
                  <a:pos x="58" y="776"/>
                </a:cxn>
                <a:cxn ang="0">
                  <a:pos x="50" y="794"/>
                </a:cxn>
                <a:cxn ang="0">
                  <a:pos x="38" y="812"/>
                </a:cxn>
                <a:cxn ang="0">
                  <a:pos x="18" y="840"/>
                </a:cxn>
                <a:cxn ang="0">
                  <a:pos x="6" y="860"/>
                </a:cxn>
                <a:cxn ang="0">
                  <a:pos x="0" y="872"/>
                </a:cxn>
              </a:cxnLst>
              <a:rect l="0" t="0" r="r" b="b"/>
              <a:pathLst>
                <a:path w="636" h="872">
                  <a:moveTo>
                    <a:pt x="636" y="0"/>
                  </a:moveTo>
                  <a:lnTo>
                    <a:pt x="604" y="42"/>
                  </a:lnTo>
                  <a:lnTo>
                    <a:pt x="600" y="46"/>
                  </a:lnTo>
                  <a:lnTo>
                    <a:pt x="594" y="48"/>
                  </a:lnTo>
                  <a:lnTo>
                    <a:pt x="588" y="52"/>
                  </a:lnTo>
                  <a:lnTo>
                    <a:pt x="586" y="56"/>
                  </a:lnTo>
                  <a:lnTo>
                    <a:pt x="582" y="66"/>
                  </a:lnTo>
                  <a:lnTo>
                    <a:pt x="580" y="70"/>
                  </a:lnTo>
                  <a:lnTo>
                    <a:pt x="578" y="72"/>
                  </a:lnTo>
                  <a:lnTo>
                    <a:pt x="552" y="94"/>
                  </a:lnTo>
                  <a:lnTo>
                    <a:pt x="522" y="130"/>
                  </a:lnTo>
                  <a:lnTo>
                    <a:pt x="500" y="158"/>
                  </a:lnTo>
                  <a:lnTo>
                    <a:pt x="490" y="164"/>
                  </a:lnTo>
                  <a:lnTo>
                    <a:pt x="484" y="168"/>
                  </a:lnTo>
                  <a:lnTo>
                    <a:pt x="480" y="172"/>
                  </a:lnTo>
                  <a:lnTo>
                    <a:pt x="474" y="184"/>
                  </a:lnTo>
                  <a:lnTo>
                    <a:pt x="470" y="192"/>
                  </a:lnTo>
                  <a:lnTo>
                    <a:pt x="446" y="216"/>
                  </a:lnTo>
                  <a:lnTo>
                    <a:pt x="426" y="240"/>
                  </a:lnTo>
                  <a:lnTo>
                    <a:pt x="386" y="278"/>
                  </a:lnTo>
                  <a:lnTo>
                    <a:pt x="364" y="300"/>
                  </a:lnTo>
                  <a:lnTo>
                    <a:pt x="350" y="314"/>
                  </a:lnTo>
                  <a:lnTo>
                    <a:pt x="338" y="322"/>
                  </a:lnTo>
                  <a:lnTo>
                    <a:pt x="326" y="334"/>
                  </a:lnTo>
                  <a:lnTo>
                    <a:pt x="308" y="352"/>
                  </a:lnTo>
                  <a:lnTo>
                    <a:pt x="290" y="370"/>
                  </a:lnTo>
                  <a:lnTo>
                    <a:pt x="282" y="382"/>
                  </a:lnTo>
                  <a:lnTo>
                    <a:pt x="244" y="448"/>
                  </a:lnTo>
                  <a:lnTo>
                    <a:pt x="214" y="500"/>
                  </a:lnTo>
                  <a:lnTo>
                    <a:pt x="198" y="528"/>
                  </a:lnTo>
                  <a:lnTo>
                    <a:pt x="182" y="556"/>
                  </a:lnTo>
                  <a:lnTo>
                    <a:pt x="154" y="592"/>
                  </a:lnTo>
                  <a:lnTo>
                    <a:pt x="140" y="612"/>
                  </a:lnTo>
                  <a:lnTo>
                    <a:pt x="130" y="630"/>
                  </a:lnTo>
                  <a:lnTo>
                    <a:pt x="114" y="654"/>
                  </a:lnTo>
                  <a:lnTo>
                    <a:pt x="104" y="670"/>
                  </a:lnTo>
                  <a:lnTo>
                    <a:pt x="100" y="680"/>
                  </a:lnTo>
                  <a:lnTo>
                    <a:pt x="88" y="712"/>
                  </a:lnTo>
                  <a:lnTo>
                    <a:pt x="78" y="738"/>
                  </a:lnTo>
                  <a:lnTo>
                    <a:pt x="58" y="776"/>
                  </a:lnTo>
                  <a:lnTo>
                    <a:pt x="50" y="794"/>
                  </a:lnTo>
                  <a:lnTo>
                    <a:pt x="38" y="812"/>
                  </a:lnTo>
                  <a:lnTo>
                    <a:pt x="18" y="840"/>
                  </a:lnTo>
                  <a:lnTo>
                    <a:pt x="6" y="860"/>
                  </a:lnTo>
                  <a:lnTo>
                    <a:pt x="0" y="87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34" name="Freeform 850"/>
            <p:cNvSpPr>
              <a:spLocks/>
            </p:cNvSpPr>
            <p:nvPr/>
          </p:nvSpPr>
          <p:spPr bwMode="auto">
            <a:xfrm>
              <a:off x="3337" y="2159"/>
              <a:ext cx="65" cy="18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6" y="46"/>
                </a:cxn>
                <a:cxn ang="0">
                  <a:pos x="14" y="46"/>
                </a:cxn>
                <a:cxn ang="0">
                  <a:pos x="24" y="42"/>
                </a:cxn>
                <a:cxn ang="0">
                  <a:pos x="42" y="34"/>
                </a:cxn>
                <a:cxn ang="0">
                  <a:pos x="58" y="26"/>
                </a:cxn>
                <a:cxn ang="0">
                  <a:pos x="72" y="16"/>
                </a:cxn>
                <a:cxn ang="0">
                  <a:pos x="86" y="8"/>
                </a:cxn>
                <a:cxn ang="0">
                  <a:pos x="98" y="2"/>
                </a:cxn>
                <a:cxn ang="0">
                  <a:pos x="114" y="0"/>
                </a:cxn>
                <a:cxn ang="0">
                  <a:pos x="124" y="2"/>
                </a:cxn>
                <a:cxn ang="0">
                  <a:pos x="134" y="4"/>
                </a:cxn>
                <a:cxn ang="0">
                  <a:pos x="148" y="14"/>
                </a:cxn>
                <a:cxn ang="0">
                  <a:pos x="162" y="22"/>
                </a:cxn>
                <a:cxn ang="0">
                  <a:pos x="174" y="34"/>
                </a:cxn>
                <a:cxn ang="0">
                  <a:pos x="178" y="38"/>
                </a:cxn>
              </a:cxnLst>
              <a:rect l="0" t="0" r="r" b="b"/>
              <a:pathLst>
                <a:path w="178" h="46">
                  <a:moveTo>
                    <a:pt x="0" y="46"/>
                  </a:moveTo>
                  <a:lnTo>
                    <a:pt x="6" y="46"/>
                  </a:lnTo>
                  <a:lnTo>
                    <a:pt x="14" y="46"/>
                  </a:lnTo>
                  <a:lnTo>
                    <a:pt x="24" y="42"/>
                  </a:lnTo>
                  <a:lnTo>
                    <a:pt x="42" y="34"/>
                  </a:lnTo>
                  <a:lnTo>
                    <a:pt x="58" y="26"/>
                  </a:lnTo>
                  <a:lnTo>
                    <a:pt x="72" y="16"/>
                  </a:lnTo>
                  <a:lnTo>
                    <a:pt x="86" y="8"/>
                  </a:lnTo>
                  <a:lnTo>
                    <a:pt x="98" y="2"/>
                  </a:lnTo>
                  <a:lnTo>
                    <a:pt x="114" y="0"/>
                  </a:lnTo>
                  <a:lnTo>
                    <a:pt x="124" y="2"/>
                  </a:lnTo>
                  <a:lnTo>
                    <a:pt x="134" y="4"/>
                  </a:lnTo>
                  <a:lnTo>
                    <a:pt x="148" y="14"/>
                  </a:lnTo>
                  <a:lnTo>
                    <a:pt x="162" y="22"/>
                  </a:lnTo>
                  <a:lnTo>
                    <a:pt x="174" y="34"/>
                  </a:lnTo>
                  <a:lnTo>
                    <a:pt x="178" y="3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35" name="Freeform 851"/>
            <p:cNvSpPr>
              <a:spLocks/>
            </p:cNvSpPr>
            <p:nvPr/>
          </p:nvSpPr>
          <p:spPr bwMode="auto">
            <a:xfrm>
              <a:off x="3416" y="2187"/>
              <a:ext cx="21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4"/>
                </a:cxn>
                <a:cxn ang="0">
                  <a:pos x="16" y="6"/>
                </a:cxn>
                <a:cxn ang="0">
                  <a:pos x="26" y="8"/>
                </a:cxn>
                <a:cxn ang="0">
                  <a:pos x="48" y="8"/>
                </a:cxn>
                <a:cxn ang="0">
                  <a:pos x="58" y="6"/>
                </a:cxn>
              </a:cxnLst>
              <a:rect l="0" t="0" r="r" b="b"/>
              <a:pathLst>
                <a:path w="58" h="8">
                  <a:moveTo>
                    <a:pt x="0" y="0"/>
                  </a:moveTo>
                  <a:lnTo>
                    <a:pt x="6" y="4"/>
                  </a:lnTo>
                  <a:lnTo>
                    <a:pt x="16" y="6"/>
                  </a:lnTo>
                  <a:lnTo>
                    <a:pt x="26" y="8"/>
                  </a:lnTo>
                  <a:lnTo>
                    <a:pt x="48" y="8"/>
                  </a:lnTo>
                  <a:lnTo>
                    <a:pt x="58" y="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36" name="Freeform 852"/>
            <p:cNvSpPr>
              <a:spLocks/>
            </p:cNvSpPr>
            <p:nvPr/>
          </p:nvSpPr>
          <p:spPr bwMode="auto">
            <a:xfrm>
              <a:off x="3311" y="2201"/>
              <a:ext cx="86" cy="31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8" y="46"/>
                </a:cxn>
                <a:cxn ang="0">
                  <a:pos x="16" y="44"/>
                </a:cxn>
                <a:cxn ang="0">
                  <a:pos x="26" y="38"/>
                </a:cxn>
                <a:cxn ang="0">
                  <a:pos x="64" y="14"/>
                </a:cxn>
                <a:cxn ang="0">
                  <a:pos x="88" y="6"/>
                </a:cxn>
                <a:cxn ang="0">
                  <a:pos x="114" y="0"/>
                </a:cxn>
                <a:cxn ang="0">
                  <a:pos x="122" y="0"/>
                </a:cxn>
                <a:cxn ang="0">
                  <a:pos x="132" y="4"/>
                </a:cxn>
                <a:cxn ang="0">
                  <a:pos x="144" y="8"/>
                </a:cxn>
                <a:cxn ang="0">
                  <a:pos x="150" y="12"/>
                </a:cxn>
                <a:cxn ang="0">
                  <a:pos x="170" y="30"/>
                </a:cxn>
                <a:cxn ang="0">
                  <a:pos x="186" y="44"/>
                </a:cxn>
                <a:cxn ang="0">
                  <a:pos x="208" y="64"/>
                </a:cxn>
                <a:cxn ang="0">
                  <a:pos x="214" y="70"/>
                </a:cxn>
                <a:cxn ang="0">
                  <a:pos x="224" y="76"/>
                </a:cxn>
                <a:cxn ang="0">
                  <a:pos x="228" y="78"/>
                </a:cxn>
                <a:cxn ang="0">
                  <a:pos x="232" y="78"/>
                </a:cxn>
                <a:cxn ang="0">
                  <a:pos x="236" y="78"/>
                </a:cxn>
              </a:cxnLst>
              <a:rect l="0" t="0" r="r" b="b"/>
              <a:pathLst>
                <a:path w="236" h="78">
                  <a:moveTo>
                    <a:pt x="0" y="46"/>
                  </a:moveTo>
                  <a:lnTo>
                    <a:pt x="8" y="46"/>
                  </a:lnTo>
                  <a:lnTo>
                    <a:pt x="16" y="44"/>
                  </a:lnTo>
                  <a:lnTo>
                    <a:pt x="26" y="38"/>
                  </a:lnTo>
                  <a:lnTo>
                    <a:pt x="64" y="14"/>
                  </a:lnTo>
                  <a:lnTo>
                    <a:pt x="88" y="6"/>
                  </a:lnTo>
                  <a:lnTo>
                    <a:pt x="114" y="0"/>
                  </a:lnTo>
                  <a:lnTo>
                    <a:pt x="122" y="0"/>
                  </a:lnTo>
                  <a:lnTo>
                    <a:pt x="132" y="4"/>
                  </a:lnTo>
                  <a:lnTo>
                    <a:pt x="144" y="8"/>
                  </a:lnTo>
                  <a:lnTo>
                    <a:pt x="150" y="12"/>
                  </a:lnTo>
                  <a:lnTo>
                    <a:pt x="170" y="30"/>
                  </a:lnTo>
                  <a:lnTo>
                    <a:pt x="186" y="44"/>
                  </a:lnTo>
                  <a:lnTo>
                    <a:pt x="208" y="64"/>
                  </a:lnTo>
                  <a:lnTo>
                    <a:pt x="214" y="70"/>
                  </a:lnTo>
                  <a:lnTo>
                    <a:pt x="224" y="76"/>
                  </a:lnTo>
                  <a:lnTo>
                    <a:pt x="228" y="78"/>
                  </a:lnTo>
                  <a:lnTo>
                    <a:pt x="232" y="78"/>
                  </a:lnTo>
                  <a:lnTo>
                    <a:pt x="236" y="7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37" name="Freeform 853"/>
            <p:cNvSpPr>
              <a:spLocks/>
            </p:cNvSpPr>
            <p:nvPr/>
          </p:nvSpPr>
          <p:spPr bwMode="auto">
            <a:xfrm>
              <a:off x="3417" y="2208"/>
              <a:ext cx="98" cy="28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16" y="66"/>
                </a:cxn>
                <a:cxn ang="0">
                  <a:pos x="34" y="58"/>
                </a:cxn>
                <a:cxn ang="0">
                  <a:pos x="64" y="38"/>
                </a:cxn>
                <a:cxn ang="0">
                  <a:pos x="100" y="12"/>
                </a:cxn>
                <a:cxn ang="0">
                  <a:pos x="112" y="6"/>
                </a:cxn>
                <a:cxn ang="0">
                  <a:pos x="124" y="2"/>
                </a:cxn>
                <a:cxn ang="0">
                  <a:pos x="140" y="0"/>
                </a:cxn>
                <a:cxn ang="0">
                  <a:pos x="154" y="2"/>
                </a:cxn>
                <a:cxn ang="0">
                  <a:pos x="164" y="4"/>
                </a:cxn>
                <a:cxn ang="0">
                  <a:pos x="180" y="10"/>
                </a:cxn>
                <a:cxn ang="0">
                  <a:pos x="198" y="22"/>
                </a:cxn>
                <a:cxn ang="0">
                  <a:pos x="212" y="32"/>
                </a:cxn>
                <a:cxn ang="0">
                  <a:pos x="226" y="42"/>
                </a:cxn>
                <a:cxn ang="0">
                  <a:pos x="242" y="50"/>
                </a:cxn>
                <a:cxn ang="0">
                  <a:pos x="256" y="54"/>
                </a:cxn>
                <a:cxn ang="0">
                  <a:pos x="268" y="56"/>
                </a:cxn>
              </a:cxnLst>
              <a:rect l="0" t="0" r="r" b="b"/>
              <a:pathLst>
                <a:path w="268" h="72">
                  <a:moveTo>
                    <a:pt x="0" y="72"/>
                  </a:moveTo>
                  <a:lnTo>
                    <a:pt x="16" y="66"/>
                  </a:lnTo>
                  <a:lnTo>
                    <a:pt x="34" y="58"/>
                  </a:lnTo>
                  <a:lnTo>
                    <a:pt x="64" y="38"/>
                  </a:lnTo>
                  <a:lnTo>
                    <a:pt x="100" y="12"/>
                  </a:lnTo>
                  <a:lnTo>
                    <a:pt x="112" y="6"/>
                  </a:lnTo>
                  <a:lnTo>
                    <a:pt x="124" y="2"/>
                  </a:lnTo>
                  <a:lnTo>
                    <a:pt x="140" y="0"/>
                  </a:lnTo>
                  <a:lnTo>
                    <a:pt x="154" y="2"/>
                  </a:lnTo>
                  <a:lnTo>
                    <a:pt x="164" y="4"/>
                  </a:lnTo>
                  <a:lnTo>
                    <a:pt x="180" y="10"/>
                  </a:lnTo>
                  <a:lnTo>
                    <a:pt x="198" y="22"/>
                  </a:lnTo>
                  <a:lnTo>
                    <a:pt x="212" y="32"/>
                  </a:lnTo>
                  <a:lnTo>
                    <a:pt x="226" y="42"/>
                  </a:lnTo>
                  <a:lnTo>
                    <a:pt x="242" y="50"/>
                  </a:lnTo>
                  <a:lnTo>
                    <a:pt x="256" y="54"/>
                  </a:lnTo>
                  <a:lnTo>
                    <a:pt x="268" y="5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38" name="Freeform 854"/>
            <p:cNvSpPr>
              <a:spLocks/>
            </p:cNvSpPr>
            <p:nvPr/>
          </p:nvSpPr>
          <p:spPr bwMode="auto">
            <a:xfrm>
              <a:off x="3297" y="2247"/>
              <a:ext cx="81" cy="3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32" y="10"/>
                </a:cxn>
                <a:cxn ang="0">
                  <a:pos x="46" y="6"/>
                </a:cxn>
                <a:cxn ang="0">
                  <a:pos x="62" y="2"/>
                </a:cxn>
                <a:cxn ang="0">
                  <a:pos x="74" y="0"/>
                </a:cxn>
                <a:cxn ang="0">
                  <a:pos x="80" y="0"/>
                </a:cxn>
                <a:cxn ang="0">
                  <a:pos x="88" y="0"/>
                </a:cxn>
                <a:cxn ang="0">
                  <a:pos x="102" y="8"/>
                </a:cxn>
                <a:cxn ang="0">
                  <a:pos x="118" y="16"/>
                </a:cxn>
                <a:cxn ang="0">
                  <a:pos x="130" y="30"/>
                </a:cxn>
                <a:cxn ang="0">
                  <a:pos x="140" y="44"/>
                </a:cxn>
                <a:cxn ang="0">
                  <a:pos x="150" y="58"/>
                </a:cxn>
                <a:cxn ang="0">
                  <a:pos x="162" y="70"/>
                </a:cxn>
                <a:cxn ang="0">
                  <a:pos x="172" y="78"/>
                </a:cxn>
                <a:cxn ang="0">
                  <a:pos x="180" y="82"/>
                </a:cxn>
                <a:cxn ang="0">
                  <a:pos x="190" y="84"/>
                </a:cxn>
                <a:cxn ang="0">
                  <a:pos x="210" y="88"/>
                </a:cxn>
                <a:cxn ang="0">
                  <a:pos x="222" y="88"/>
                </a:cxn>
              </a:cxnLst>
              <a:rect l="0" t="0" r="r" b="b"/>
              <a:pathLst>
                <a:path w="222" h="88">
                  <a:moveTo>
                    <a:pt x="0" y="26"/>
                  </a:moveTo>
                  <a:lnTo>
                    <a:pt x="32" y="10"/>
                  </a:lnTo>
                  <a:lnTo>
                    <a:pt x="46" y="6"/>
                  </a:lnTo>
                  <a:lnTo>
                    <a:pt x="62" y="2"/>
                  </a:lnTo>
                  <a:lnTo>
                    <a:pt x="74" y="0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102" y="8"/>
                  </a:lnTo>
                  <a:lnTo>
                    <a:pt x="118" y="16"/>
                  </a:lnTo>
                  <a:lnTo>
                    <a:pt x="130" y="30"/>
                  </a:lnTo>
                  <a:lnTo>
                    <a:pt x="140" y="44"/>
                  </a:lnTo>
                  <a:lnTo>
                    <a:pt x="150" y="58"/>
                  </a:lnTo>
                  <a:lnTo>
                    <a:pt x="162" y="70"/>
                  </a:lnTo>
                  <a:lnTo>
                    <a:pt x="172" y="78"/>
                  </a:lnTo>
                  <a:lnTo>
                    <a:pt x="180" y="82"/>
                  </a:lnTo>
                  <a:lnTo>
                    <a:pt x="190" y="84"/>
                  </a:lnTo>
                  <a:lnTo>
                    <a:pt x="210" y="88"/>
                  </a:lnTo>
                  <a:lnTo>
                    <a:pt x="222" y="8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39" name="Freeform 855"/>
            <p:cNvSpPr>
              <a:spLocks/>
            </p:cNvSpPr>
            <p:nvPr/>
          </p:nvSpPr>
          <p:spPr bwMode="auto">
            <a:xfrm>
              <a:off x="3405" y="2264"/>
              <a:ext cx="78" cy="22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6" y="18"/>
                </a:cxn>
                <a:cxn ang="0">
                  <a:pos x="38" y="10"/>
                </a:cxn>
                <a:cxn ang="0">
                  <a:pos x="62" y="2"/>
                </a:cxn>
                <a:cxn ang="0">
                  <a:pos x="88" y="0"/>
                </a:cxn>
                <a:cxn ang="0">
                  <a:pos x="94" y="2"/>
                </a:cxn>
                <a:cxn ang="0">
                  <a:pos x="102" y="6"/>
                </a:cxn>
                <a:cxn ang="0">
                  <a:pos x="120" y="16"/>
                </a:cxn>
                <a:cxn ang="0">
                  <a:pos x="134" y="26"/>
                </a:cxn>
                <a:cxn ang="0">
                  <a:pos x="148" y="32"/>
                </a:cxn>
                <a:cxn ang="0">
                  <a:pos x="178" y="46"/>
                </a:cxn>
                <a:cxn ang="0">
                  <a:pos x="214" y="56"/>
                </a:cxn>
              </a:cxnLst>
              <a:rect l="0" t="0" r="r" b="b"/>
              <a:pathLst>
                <a:path w="214" h="56">
                  <a:moveTo>
                    <a:pt x="0" y="26"/>
                  </a:moveTo>
                  <a:lnTo>
                    <a:pt x="16" y="18"/>
                  </a:lnTo>
                  <a:lnTo>
                    <a:pt x="38" y="10"/>
                  </a:lnTo>
                  <a:lnTo>
                    <a:pt x="62" y="2"/>
                  </a:lnTo>
                  <a:lnTo>
                    <a:pt x="88" y="0"/>
                  </a:lnTo>
                  <a:lnTo>
                    <a:pt x="94" y="2"/>
                  </a:lnTo>
                  <a:lnTo>
                    <a:pt x="102" y="6"/>
                  </a:lnTo>
                  <a:lnTo>
                    <a:pt x="120" y="16"/>
                  </a:lnTo>
                  <a:lnTo>
                    <a:pt x="134" y="26"/>
                  </a:lnTo>
                  <a:lnTo>
                    <a:pt x="148" y="32"/>
                  </a:lnTo>
                  <a:lnTo>
                    <a:pt x="178" y="46"/>
                  </a:lnTo>
                  <a:lnTo>
                    <a:pt x="214" y="5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40" name="Freeform 856"/>
            <p:cNvSpPr>
              <a:spLocks/>
            </p:cNvSpPr>
            <p:nvPr/>
          </p:nvSpPr>
          <p:spPr bwMode="auto">
            <a:xfrm>
              <a:off x="3262" y="2308"/>
              <a:ext cx="49" cy="14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8" y="8"/>
                </a:cxn>
                <a:cxn ang="0">
                  <a:pos x="32" y="2"/>
                </a:cxn>
                <a:cxn ang="0">
                  <a:pos x="46" y="0"/>
                </a:cxn>
                <a:cxn ang="0">
                  <a:pos x="72" y="2"/>
                </a:cxn>
                <a:cxn ang="0">
                  <a:pos x="86" y="4"/>
                </a:cxn>
                <a:cxn ang="0">
                  <a:pos x="98" y="6"/>
                </a:cxn>
                <a:cxn ang="0">
                  <a:pos x="126" y="24"/>
                </a:cxn>
                <a:cxn ang="0">
                  <a:pos x="134" y="32"/>
                </a:cxn>
              </a:cxnLst>
              <a:rect l="0" t="0" r="r" b="b"/>
              <a:pathLst>
                <a:path w="134" h="32">
                  <a:moveTo>
                    <a:pt x="0" y="16"/>
                  </a:moveTo>
                  <a:lnTo>
                    <a:pt x="18" y="8"/>
                  </a:lnTo>
                  <a:lnTo>
                    <a:pt x="32" y="2"/>
                  </a:lnTo>
                  <a:lnTo>
                    <a:pt x="46" y="0"/>
                  </a:lnTo>
                  <a:lnTo>
                    <a:pt x="72" y="2"/>
                  </a:lnTo>
                  <a:lnTo>
                    <a:pt x="86" y="4"/>
                  </a:lnTo>
                  <a:lnTo>
                    <a:pt x="98" y="6"/>
                  </a:lnTo>
                  <a:lnTo>
                    <a:pt x="126" y="24"/>
                  </a:lnTo>
                  <a:lnTo>
                    <a:pt x="134" y="3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41" name="Freeform 857"/>
            <p:cNvSpPr>
              <a:spLocks/>
            </p:cNvSpPr>
            <p:nvPr/>
          </p:nvSpPr>
          <p:spPr bwMode="auto">
            <a:xfrm>
              <a:off x="3392" y="2318"/>
              <a:ext cx="47" cy="1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14" y="6"/>
                </a:cxn>
                <a:cxn ang="0">
                  <a:pos x="26" y="2"/>
                </a:cxn>
                <a:cxn ang="0">
                  <a:pos x="38" y="0"/>
                </a:cxn>
                <a:cxn ang="0">
                  <a:pos x="48" y="2"/>
                </a:cxn>
                <a:cxn ang="0">
                  <a:pos x="62" y="6"/>
                </a:cxn>
                <a:cxn ang="0">
                  <a:pos x="74" y="10"/>
                </a:cxn>
                <a:cxn ang="0">
                  <a:pos x="82" y="14"/>
                </a:cxn>
                <a:cxn ang="0">
                  <a:pos x="106" y="32"/>
                </a:cxn>
                <a:cxn ang="0">
                  <a:pos x="128" y="44"/>
                </a:cxn>
              </a:cxnLst>
              <a:rect l="0" t="0" r="r" b="b"/>
              <a:pathLst>
                <a:path w="128" h="44">
                  <a:moveTo>
                    <a:pt x="0" y="14"/>
                  </a:moveTo>
                  <a:lnTo>
                    <a:pt x="14" y="6"/>
                  </a:lnTo>
                  <a:lnTo>
                    <a:pt x="26" y="2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62" y="6"/>
                  </a:lnTo>
                  <a:lnTo>
                    <a:pt x="74" y="10"/>
                  </a:lnTo>
                  <a:lnTo>
                    <a:pt x="82" y="14"/>
                  </a:lnTo>
                  <a:lnTo>
                    <a:pt x="106" y="32"/>
                  </a:lnTo>
                  <a:lnTo>
                    <a:pt x="128" y="4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42" name="Freeform 858"/>
            <p:cNvSpPr>
              <a:spLocks/>
            </p:cNvSpPr>
            <p:nvPr/>
          </p:nvSpPr>
          <p:spPr bwMode="auto">
            <a:xfrm>
              <a:off x="3361" y="2385"/>
              <a:ext cx="21" cy="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2"/>
                </a:cxn>
                <a:cxn ang="0">
                  <a:pos x="20" y="0"/>
                </a:cxn>
                <a:cxn ang="0">
                  <a:pos x="30" y="0"/>
                </a:cxn>
                <a:cxn ang="0">
                  <a:pos x="38" y="2"/>
                </a:cxn>
                <a:cxn ang="0">
                  <a:pos x="48" y="6"/>
                </a:cxn>
                <a:cxn ang="0">
                  <a:pos x="56" y="12"/>
                </a:cxn>
              </a:cxnLst>
              <a:rect l="0" t="0" r="r" b="b"/>
              <a:pathLst>
                <a:path w="56" h="12">
                  <a:moveTo>
                    <a:pt x="0" y="2"/>
                  </a:moveTo>
                  <a:lnTo>
                    <a:pt x="6" y="2"/>
                  </a:lnTo>
                  <a:lnTo>
                    <a:pt x="20" y="0"/>
                  </a:lnTo>
                  <a:lnTo>
                    <a:pt x="30" y="0"/>
                  </a:lnTo>
                  <a:lnTo>
                    <a:pt x="38" y="2"/>
                  </a:lnTo>
                  <a:lnTo>
                    <a:pt x="48" y="6"/>
                  </a:lnTo>
                  <a:lnTo>
                    <a:pt x="56" y="1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43" name="Line 859"/>
            <p:cNvSpPr>
              <a:spLocks noChangeShapeType="1"/>
            </p:cNvSpPr>
            <p:nvPr/>
          </p:nvSpPr>
          <p:spPr bwMode="auto">
            <a:xfrm>
              <a:off x="3485" y="1983"/>
              <a:ext cx="4" cy="18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44" name="Freeform 860"/>
            <p:cNvSpPr>
              <a:spLocks/>
            </p:cNvSpPr>
            <p:nvPr/>
          </p:nvSpPr>
          <p:spPr bwMode="auto">
            <a:xfrm>
              <a:off x="3460" y="2030"/>
              <a:ext cx="42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8"/>
                </a:cxn>
                <a:cxn ang="0">
                  <a:pos x="22" y="62"/>
                </a:cxn>
                <a:cxn ang="0">
                  <a:pos x="28" y="72"/>
                </a:cxn>
                <a:cxn ang="0">
                  <a:pos x="40" y="82"/>
                </a:cxn>
                <a:cxn ang="0">
                  <a:pos x="52" y="94"/>
                </a:cxn>
                <a:cxn ang="0">
                  <a:pos x="64" y="100"/>
                </a:cxn>
                <a:cxn ang="0">
                  <a:pos x="90" y="112"/>
                </a:cxn>
                <a:cxn ang="0">
                  <a:pos x="112" y="118"/>
                </a:cxn>
              </a:cxnLst>
              <a:rect l="0" t="0" r="r" b="b"/>
              <a:pathLst>
                <a:path w="112" h="118">
                  <a:moveTo>
                    <a:pt x="0" y="0"/>
                  </a:moveTo>
                  <a:lnTo>
                    <a:pt x="8" y="28"/>
                  </a:lnTo>
                  <a:lnTo>
                    <a:pt x="22" y="62"/>
                  </a:lnTo>
                  <a:lnTo>
                    <a:pt x="28" y="72"/>
                  </a:lnTo>
                  <a:lnTo>
                    <a:pt x="40" y="82"/>
                  </a:lnTo>
                  <a:lnTo>
                    <a:pt x="52" y="94"/>
                  </a:lnTo>
                  <a:lnTo>
                    <a:pt x="64" y="100"/>
                  </a:lnTo>
                  <a:lnTo>
                    <a:pt x="90" y="112"/>
                  </a:lnTo>
                  <a:lnTo>
                    <a:pt x="112" y="11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45" name="Freeform 861"/>
            <p:cNvSpPr>
              <a:spLocks/>
            </p:cNvSpPr>
            <p:nvPr/>
          </p:nvSpPr>
          <p:spPr bwMode="auto">
            <a:xfrm>
              <a:off x="3425" y="2075"/>
              <a:ext cx="10" cy="3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6" y="0"/>
                </a:cxn>
                <a:cxn ang="0">
                  <a:pos x="28" y="2"/>
                </a:cxn>
              </a:cxnLst>
              <a:rect l="0" t="0" r="r" b="b"/>
              <a:pathLst>
                <a:path w="28" h="8">
                  <a:moveTo>
                    <a:pt x="0" y="8"/>
                  </a:moveTo>
                  <a:lnTo>
                    <a:pt x="16" y="2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8" y="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46" name="Freeform 862"/>
            <p:cNvSpPr>
              <a:spLocks/>
            </p:cNvSpPr>
            <p:nvPr/>
          </p:nvSpPr>
          <p:spPr bwMode="auto">
            <a:xfrm>
              <a:off x="3440" y="2069"/>
              <a:ext cx="48" cy="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8"/>
                </a:cxn>
                <a:cxn ang="0">
                  <a:pos x="20" y="14"/>
                </a:cxn>
                <a:cxn ang="0">
                  <a:pos x="26" y="20"/>
                </a:cxn>
                <a:cxn ang="0">
                  <a:pos x="42" y="42"/>
                </a:cxn>
                <a:cxn ang="0">
                  <a:pos x="66" y="52"/>
                </a:cxn>
                <a:cxn ang="0">
                  <a:pos x="96" y="66"/>
                </a:cxn>
                <a:cxn ang="0">
                  <a:pos x="108" y="72"/>
                </a:cxn>
                <a:cxn ang="0">
                  <a:pos x="132" y="80"/>
                </a:cxn>
              </a:cxnLst>
              <a:rect l="0" t="0" r="r" b="b"/>
              <a:pathLst>
                <a:path w="132" h="80">
                  <a:moveTo>
                    <a:pt x="0" y="0"/>
                  </a:moveTo>
                  <a:lnTo>
                    <a:pt x="10" y="8"/>
                  </a:lnTo>
                  <a:lnTo>
                    <a:pt x="20" y="14"/>
                  </a:lnTo>
                  <a:lnTo>
                    <a:pt x="26" y="20"/>
                  </a:lnTo>
                  <a:lnTo>
                    <a:pt x="42" y="42"/>
                  </a:lnTo>
                  <a:lnTo>
                    <a:pt x="66" y="52"/>
                  </a:lnTo>
                  <a:lnTo>
                    <a:pt x="96" y="66"/>
                  </a:lnTo>
                  <a:lnTo>
                    <a:pt x="108" y="72"/>
                  </a:lnTo>
                  <a:lnTo>
                    <a:pt x="132" y="8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47" name="Freeform 863"/>
            <p:cNvSpPr>
              <a:spLocks/>
            </p:cNvSpPr>
            <p:nvPr/>
          </p:nvSpPr>
          <p:spPr bwMode="auto">
            <a:xfrm>
              <a:off x="3383" y="2125"/>
              <a:ext cx="31" cy="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8" y="14"/>
                </a:cxn>
                <a:cxn ang="0">
                  <a:pos x="16" y="14"/>
                </a:cxn>
                <a:cxn ang="0">
                  <a:pos x="24" y="12"/>
                </a:cxn>
                <a:cxn ang="0">
                  <a:pos x="48" y="2"/>
                </a:cxn>
                <a:cxn ang="0">
                  <a:pos x="66" y="0"/>
                </a:cxn>
                <a:cxn ang="0">
                  <a:pos x="74" y="8"/>
                </a:cxn>
                <a:cxn ang="0">
                  <a:pos x="82" y="14"/>
                </a:cxn>
                <a:cxn ang="0">
                  <a:pos x="88" y="20"/>
                </a:cxn>
              </a:cxnLst>
              <a:rect l="0" t="0" r="r" b="b"/>
              <a:pathLst>
                <a:path w="88" h="20">
                  <a:moveTo>
                    <a:pt x="0" y="12"/>
                  </a:moveTo>
                  <a:lnTo>
                    <a:pt x="8" y="14"/>
                  </a:lnTo>
                  <a:lnTo>
                    <a:pt x="16" y="14"/>
                  </a:lnTo>
                  <a:lnTo>
                    <a:pt x="24" y="12"/>
                  </a:lnTo>
                  <a:lnTo>
                    <a:pt x="48" y="2"/>
                  </a:lnTo>
                  <a:lnTo>
                    <a:pt x="66" y="0"/>
                  </a:lnTo>
                  <a:lnTo>
                    <a:pt x="74" y="8"/>
                  </a:lnTo>
                  <a:lnTo>
                    <a:pt x="82" y="14"/>
                  </a:lnTo>
                  <a:lnTo>
                    <a:pt x="88" y="2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48" name="Freeform 864"/>
            <p:cNvSpPr>
              <a:spLocks/>
            </p:cNvSpPr>
            <p:nvPr/>
          </p:nvSpPr>
          <p:spPr bwMode="auto">
            <a:xfrm>
              <a:off x="3425" y="2105"/>
              <a:ext cx="30" cy="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0"/>
                </a:cxn>
                <a:cxn ang="0">
                  <a:pos x="4" y="18"/>
                </a:cxn>
                <a:cxn ang="0">
                  <a:pos x="8" y="24"/>
                </a:cxn>
                <a:cxn ang="0">
                  <a:pos x="24" y="46"/>
                </a:cxn>
                <a:cxn ang="0">
                  <a:pos x="30" y="54"/>
                </a:cxn>
                <a:cxn ang="0">
                  <a:pos x="40" y="62"/>
                </a:cxn>
                <a:cxn ang="0">
                  <a:pos x="60" y="82"/>
                </a:cxn>
                <a:cxn ang="0">
                  <a:pos x="66" y="88"/>
                </a:cxn>
                <a:cxn ang="0">
                  <a:pos x="70" y="90"/>
                </a:cxn>
                <a:cxn ang="0">
                  <a:pos x="84" y="94"/>
                </a:cxn>
              </a:cxnLst>
              <a:rect l="0" t="0" r="r" b="b"/>
              <a:pathLst>
                <a:path w="84" h="94">
                  <a:moveTo>
                    <a:pt x="0" y="0"/>
                  </a:moveTo>
                  <a:lnTo>
                    <a:pt x="2" y="10"/>
                  </a:lnTo>
                  <a:lnTo>
                    <a:pt x="4" y="18"/>
                  </a:lnTo>
                  <a:lnTo>
                    <a:pt x="8" y="24"/>
                  </a:lnTo>
                  <a:lnTo>
                    <a:pt x="24" y="46"/>
                  </a:lnTo>
                  <a:lnTo>
                    <a:pt x="30" y="54"/>
                  </a:lnTo>
                  <a:lnTo>
                    <a:pt x="40" y="62"/>
                  </a:lnTo>
                  <a:lnTo>
                    <a:pt x="60" y="82"/>
                  </a:lnTo>
                  <a:lnTo>
                    <a:pt x="66" y="88"/>
                  </a:lnTo>
                  <a:lnTo>
                    <a:pt x="70" y="90"/>
                  </a:lnTo>
                  <a:lnTo>
                    <a:pt x="84" y="9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49" name="Freeform 865"/>
            <p:cNvSpPr>
              <a:spLocks/>
            </p:cNvSpPr>
            <p:nvPr/>
          </p:nvSpPr>
          <p:spPr bwMode="auto">
            <a:xfrm>
              <a:off x="2957" y="2607"/>
              <a:ext cx="7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8"/>
                </a:cxn>
                <a:cxn ang="0">
                  <a:pos x="8" y="36"/>
                </a:cxn>
                <a:cxn ang="0">
                  <a:pos x="12" y="44"/>
                </a:cxn>
                <a:cxn ang="0">
                  <a:pos x="16" y="48"/>
                </a:cxn>
                <a:cxn ang="0">
                  <a:pos x="18" y="48"/>
                </a:cxn>
              </a:cxnLst>
              <a:rect l="0" t="0" r="r" b="b"/>
              <a:pathLst>
                <a:path w="18" h="48">
                  <a:moveTo>
                    <a:pt x="0" y="0"/>
                  </a:moveTo>
                  <a:lnTo>
                    <a:pt x="6" y="28"/>
                  </a:lnTo>
                  <a:lnTo>
                    <a:pt x="8" y="36"/>
                  </a:lnTo>
                  <a:lnTo>
                    <a:pt x="12" y="44"/>
                  </a:lnTo>
                  <a:lnTo>
                    <a:pt x="16" y="48"/>
                  </a:lnTo>
                  <a:lnTo>
                    <a:pt x="18" y="4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50" name="Freeform 866"/>
            <p:cNvSpPr>
              <a:spLocks/>
            </p:cNvSpPr>
            <p:nvPr/>
          </p:nvSpPr>
          <p:spPr bwMode="auto">
            <a:xfrm>
              <a:off x="2948" y="2619"/>
              <a:ext cx="4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8"/>
                </a:cxn>
                <a:cxn ang="0">
                  <a:pos x="4" y="28"/>
                </a:cxn>
                <a:cxn ang="0">
                  <a:pos x="6" y="34"/>
                </a:cxn>
                <a:cxn ang="0">
                  <a:pos x="10" y="38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2" y="18"/>
                  </a:lnTo>
                  <a:lnTo>
                    <a:pt x="4" y="28"/>
                  </a:lnTo>
                  <a:lnTo>
                    <a:pt x="6" y="34"/>
                  </a:lnTo>
                  <a:lnTo>
                    <a:pt x="10" y="3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51" name="Freeform 867"/>
            <p:cNvSpPr>
              <a:spLocks/>
            </p:cNvSpPr>
            <p:nvPr/>
          </p:nvSpPr>
          <p:spPr bwMode="auto">
            <a:xfrm>
              <a:off x="2941" y="2630"/>
              <a:ext cx="4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8"/>
                </a:cxn>
                <a:cxn ang="0">
                  <a:pos x="8" y="16"/>
                </a:cxn>
                <a:cxn ang="0">
                  <a:pos x="12" y="20"/>
                </a:cxn>
              </a:cxnLst>
              <a:rect l="0" t="0" r="r" b="b"/>
              <a:pathLst>
                <a:path w="12" h="20">
                  <a:moveTo>
                    <a:pt x="0" y="0"/>
                  </a:moveTo>
                  <a:lnTo>
                    <a:pt x="4" y="8"/>
                  </a:lnTo>
                  <a:lnTo>
                    <a:pt x="8" y="16"/>
                  </a:lnTo>
                  <a:lnTo>
                    <a:pt x="12" y="2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52" name="Freeform 868"/>
            <p:cNvSpPr>
              <a:spLocks/>
            </p:cNvSpPr>
            <p:nvPr/>
          </p:nvSpPr>
          <p:spPr bwMode="auto">
            <a:xfrm>
              <a:off x="3024" y="2569"/>
              <a:ext cx="6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2" y="16"/>
                </a:cxn>
                <a:cxn ang="0">
                  <a:pos x="6" y="26"/>
                </a:cxn>
                <a:cxn ang="0">
                  <a:pos x="10" y="32"/>
                </a:cxn>
                <a:cxn ang="0">
                  <a:pos x="16" y="34"/>
                </a:cxn>
              </a:cxnLst>
              <a:rect l="0" t="0" r="r" b="b"/>
              <a:pathLst>
                <a:path w="16" h="34">
                  <a:moveTo>
                    <a:pt x="0" y="0"/>
                  </a:moveTo>
                  <a:lnTo>
                    <a:pt x="0" y="6"/>
                  </a:lnTo>
                  <a:lnTo>
                    <a:pt x="2" y="16"/>
                  </a:lnTo>
                  <a:lnTo>
                    <a:pt x="6" y="26"/>
                  </a:lnTo>
                  <a:lnTo>
                    <a:pt x="10" y="32"/>
                  </a:lnTo>
                  <a:lnTo>
                    <a:pt x="16" y="3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53" name="Freeform 869"/>
            <p:cNvSpPr>
              <a:spLocks/>
            </p:cNvSpPr>
            <p:nvPr/>
          </p:nvSpPr>
          <p:spPr bwMode="auto">
            <a:xfrm>
              <a:off x="3033" y="2547"/>
              <a:ext cx="9" cy="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4"/>
                </a:cxn>
                <a:cxn ang="0">
                  <a:pos x="15" y="34"/>
                </a:cxn>
                <a:cxn ang="0">
                  <a:pos x="21" y="42"/>
                </a:cxn>
                <a:cxn ang="0">
                  <a:pos x="27" y="46"/>
                </a:cxn>
              </a:cxnLst>
              <a:rect l="0" t="0" r="r" b="b"/>
              <a:pathLst>
                <a:path w="27" h="46">
                  <a:moveTo>
                    <a:pt x="0" y="0"/>
                  </a:moveTo>
                  <a:lnTo>
                    <a:pt x="6" y="14"/>
                  </a:lnTo>
                  <a:lnTo>
                    <a:pt x="15" y="34"/>
                  </a:lnTo>
                  <a:lnTo>
                    <a:pt x="21" y="42"/>
                  </a:lnTo>
                  <a:lnTo>
                    <a:pt x="27" y="4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54" name="Freeform 870"/>
            <p:cNvSpPr>
              <a:spLocks/>
            </p:cNvSpPr>
            <p:nvPr/>
          </p:nvSpPr>
          <p:spPr bwMode="auto">
            <a:xfrm>
              <a:off x="3082" y="2507"/>
              <a:ext cx="4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"/>
                </a:cxn>
                <a:cxn ang="0">
                  <a:pos x="4" y="32"/>
                </a:cxn>
                <a:cxn ang="0">
                  <a:pos x="10" y="48"/>
                </a:cxn>
              </a:cxnLst>
              <a:rect l="0" t="0" r="r" b="b"/>
              <a:pathLst>
                <a:path w="10" h="48">
                  <a:moveTo>
                    <a:pt x="0" y="0"/>
                  </a:moveTo>
                  <a:lnTo>
                    <a:pt x="0" y="16"/>
                  </a:lnTo>
                  <a:lnTo>
                    <a:pt x="4" y="32"/>
                  </a:lnTo>
                  <a:lnTo>
                    <a:pt x="10" y="4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55" name="Freeform 871"/>
            <p:cNvSpPr>
              <a:spLocks/>
            </p:cNvSpPr>
            <p:nvPr/>
          </p:nvSpPr>
          <p:spPr bwMode="auto">
            <a:xfrm>
              <a:off x="3095" y="2503"/>
              <a:ext cx="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12"/>
                </a:cxn>
                <a:cxn ang="0">
                  <a:pos x="2" y="24"/>
                </a:cxn>
                <a:cxn ang="0">
                  <a:pos x="6" y="32"/>
                </a:cxn>
                <a:cxn ang="0">
                  <a:pos x="10" y="36"/>
                </a:cxn>
              </a:cxnLst>
              <a:rect l="0" t="0" r="r" b="b"/>
              <a:pathLst>
                <a:path w="10" h="36">
                  <a:moveTo>
                    <a:pt x="0" y="0"/>
                  </a:moveTo>
                  <a:lnTo>
                    <a:pt x="0" y="4"/>
                  </a:lnTo>
                  <a:lnTo>
                    <a:pt x="0" y="12"/>
                  </a:lnTo>
                  <a:lnTo>
                    <a:pt x="2" y="24"/>
                  </a:lnTo>
                  <a:lnTo>
                    <a:pt x="6" y="32"/>
                  </a:lnTo>
                  <a:lnTo>
                    <a:pt x="10" y="3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56" name="Freeform 872"/>
            <p:cNvSpPr>
              <a:spLocks/>
            </p:cNvSpPr>
            <p:nvPr/>
          </p:nvSpPr>
          <p:spPr bwMode="auto">
            <a:xfrm>
              <a:off x="3107" y="2498"/>
              <a:ext cx="4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6"/>
                </a:cxn>
                <a:cxn ang="0">
                  <a:pos x="6" y="30"/>
                </a:cxn>
                <a:cxn ang="0">
                  <a:pos x="8" y="36"/>
                </a:cxn>
                <a:cxn ang="0">
                  <a:pos x="12" y="38"/>
                </a:cxn>
              </a:cxnLst>
              <a:rect l="0" t="0" r="r" b="b"/>
              <a:pathLst>
                <a:path w="12" h="38">
                  <a:moveTo>
                    <a:pt x="0" y="0"/>
                  </a:moveTo>
                  <a:lnTo>
                    <a:pt x="2" y="16"/>
                  </a:lnTo>
                  <a:lnTo>
                    <a:pt x="6" y="30"/>
                  </a:lnTo>
                  <a:lnTo>
                    <a:pt x="8" y="36"/>
                  </a:lnTo>
                  <a:lnTo>
                    <a:pt x="12" y="3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57" name="Freeform 873"/>
            <p:cNvSpPr>
              <a:spLocks/>
            </p:cNvSpPr>
            <p:nvPr/>
          </p:nvSpPr>
          <p:spPr bwMode="auto">
            <a:xfrm>
              <a:off x="3177" y="2436"/>
              <a:ext cx="9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4"/>
                </a:cxn>
                <a:cxn ang="0">
                  <a:pos x="6" y="27"/>
                </a:cxn>
                <a:cxn ang="0">
                  <a:pos x="8" y="37"/>
                </a:cxn>
                <a:cxn ang="0">
                  <a:pos x="14" y="45"/>
                </a:cxn>
                <a:cxn ang="0">
                  <a:pos x="20" y="53"/>
                </a:cxn>
                <a:cxn ang="0">
                  <a:pos x="26" y="61"/>
                </a:cxn>
              </a:cxnLst>
              <a:rect l="0" t="0" r="r" b="b"/>
              <a:pathLst>
                <a:path w="26" h="61">
                  <a:moveTo>
                    <a:pt x="0" y="0"/>
                  </a:moveTo>
                  <a:lnTo>
                    <a:pt x="2" y="14"/>
                  </a:lnTo>
                  <a:lnTo>
                    <a:pt x="6" y="27"/>
                  </a:lnTo>
                  <a:lnTo>
                    <a:pt x="8" y="37"/>
                  </a:lnTo>
                  <a:lnTo>
                    <a:pt x="14" y="45"/>
                  </a:lnTo>
                  <a:lnTo>
                    <a:pt x="20" y="53"/>
                  </a:lnTo>
                  <a:lnTo>
                    <a:pt x="26" y="61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58" name="Freeform 874"/>
            <p:cNvSpPr>
              <a:spLocks/>
            </p:cNvSpPr>
            <p:nvPr/>
          </p:nvSpPr>
          <p:spPr bwMode="auto">
            <a:xfrm>
              <a:off x="3196" y="2429"/>
              <a:ext cx="10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22"/>
                </a:cxn>
                <a:cxn ang="0">
                  <a:pos x="18" y="39"/>
                </a:cxn>
                <a:cxn ang="0">
                  <a:pos x="24" y="45"/>
                </a:cxn>
                <a:cxn ang="0">
                  <a:pos x="30" y="49"/>
                </a:cxn>
              </a:cxnLst>
              <a:rect l="0" t="0" r="r" b="b"/>
              <a:pathLst>
                <a:path w="30" h="49">
                  <a:moveTo>
                    <a:pt x="0" y="0"/>
                  </a:moveTo>
                  <a:lnTo>
                    <a:pt x="10" y="22"/>
                  </a:lnTo>
                  <a:lnTo>
                    <a:pt x="18" y="39"/>
                  </a:lnTo>
                  <a:lnTo>
                    <a:pt x="24" y="45"/>
                  </a:lnTo>
                  <a:lnTo>
                    <a:pt x="30" y="49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59" name="Freeform 875"/>
            <p:cNvSpPr>
              <a:spLocks/>
            </p:cNvSpPr>
            <p:nvPr/>
          </p:nvSpPr>
          <p:spPr bwMode="auto">
            <a:xfrm>
              <a:off x="3204" y="2409"/>
              <a:ext cx="11" cy="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54"/>
                </a:cxn>
                <a:cxn ang="0">
                  <a:pos x="14" y="62"/>
                </a:cxn>
                <a:cxn ang="0">
                  <a:pos x="20" y="70"/>
                </a:cxn>
                <a:cxn ang="0">
                  <a:pos x="26" y="76"/>
                </a:cxn>
                <a:cxn ang="0">
                  <a:pos x="30" y="80"/>
                </a:cxn>
              </a:cxnLst>
              <a:rect l="0" t="0" r="r" b="b"/>
              <a:pathLst>
                <a:path w="30" h="80">
                  <a:moveTo>
                    <a:pt x="0" y="0"/>
                  </a:moveTo>
                  <a:lnTo>
                    <a:pt x="12" y="54"/>
                  </a:lnTo>
                  <a:lnTo>
                    <a:pt x="14" y="62"/>
                  </a:lnTo>
                  <a:lnTo>
                    <a:pt x="20" y="70"/>
                  </a:lnTo>
                  <a:lnTo>
                    <a:pt x="26" y="76"/>
                  </a:lnTo>
                  <a:lnTo>
                    <a:pt x="30" y="8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60" name="Freeform 876"/>
            <p:cNvSpPr>
              <a:spLocks/>
            </p:cNvSpPr>
            <p:nvPr/>
          </p:nvSpPr>
          <p:spPr bwMode="auto">
            <a:xfrm>
              <a:off x="3213" y="2396"/>
              <a:ext cx="7" cy="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44"/>
                </a:cxn>
                <a:cxn ang="0">
                  <a:pos x="12" y="62"/>
                </a:cxn>
                <a:cxn ang="0">
                  <a:pos x="16" y="72"/>
                </a:cxn>
                <a:cxn ang="0">
                  <a:pos x="20" y="80"/>
                </a:cxn>
              </a:cxnLst>
              <a:rect l="0" t="0" r="r" b="b"/>
              <a:pathLst>
                <a:path w="20" h="80">
                  <a:moveTo>
                    <a:pt x="0" y="0"/>
                  </a:moveTo>
                  <a:lnTo>
                    <a:pt x="6" y="44"/>
                  </a:lnTo>
                  <a:lnTo>
                    <a:pt x="12" y="62"/>
                  </a:lnTo>
                  <a:lnTo>
                    <a:pt x="16" y="72"/>
                  </a:lnTo>
                  <a:lnTo>
                    <a:pt x="20" y="8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61" name="Freeform 877"/>
            <p:cNvSpPr>
              <a:spLocks/>
            </p:cNvSpPr>
            <p:nvPr/>
          </p:nvSpPr>
          <p:spPr bwMode="auto">
            <a:xfrm>
              <a:off x="3223" y="2388"/>
              <a:ext cx="10" cy="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4"/>
                </a:cxn>
                <a:cxn ang="0">
                  <a:pos x="6" y="28"/>
                </a:cxn>
                <a:cxn ang="0">
                  <a:pos x="10" y="40"/>
                </a:cxn>
                <a:cxn ang="0">
                  <a:pos x="18" y="62"/>
                </a:cxn>
                <a:cxn ang="0">
                  <a:pos x="22" y="70"/>
                </a:cxn>
                <a:cxn ang="0">
                  <a:pos x="26" y="74"/>
                </a:cxn>
              </a:cxnLst>
              <a:rect l="0" t="0" r="r" b="b"/>
              <a:pathLst>
                <a:path w="26" h="74">
                  <a:moveTo>
                    <a:pt x="0" y="0"/>
                  </a:moveTo>
                  <a:lnTo>
                    <a:pt x="2" y="14"/>
                  </a:lnTo>
                  <a:lnTo>
                    <a:pt x="6" y="28"/>
                  </a:lnTo>
                  <a:lnTo>
                    <a:pt x="10" y="40"/>
                  </a:lnTo>
                  <a:lnTo>
                    <a:pt x="18" y="62"/>
                  </a:lnTo>
                  <a:lnTo>
                    <a:pt x="22" y="70"/>
                  </a:lnTo>
                  <a:lnTo>
                    <a:pt x="26" y="7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62" name="Freeform 878"/>
            <p:cNvSpPr>
              <a:spLocks/>
            </p:cNvSpPr>
            <p:nvPr/>
          </p:nvSpPr>
          <p:spPr bwMode="auto">
            <a:xfrm>
              <a:off x="3236" y="2379"/>
              <a:ext cx="8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4" y="28"/>
                </a:cxn>
                <a:cxn ang="0">
                  <a:pos x="6" y="40"/>
                </a:cxn>
                <a:cxn ang="0">
                  <a:pos x="10" y="50"/>
                </a:cxn>
                <a:cxn ang="0">
                  <a:pos x="16" y="60"/>
                </a:cxn>
                <a:cxn ang="0">
                  <a:pos x="24" y="68"/>
                </a:cxn>
              </a:cxnLst>
              <a:rect l="0" t="0" r="r" b="b"/>
              <a:pathLst>
                <a:path w="24" h="68">
                  <a:moveTo>
                    <a:pt x="0" y="0"/>
                  </a:moveTo>
                  <a:lnTo>
                    <a:pt x="0" y="8"/>
                  </a:lnTo>
                  <a:lnTo>
                    <a:pt x="4" y="28"/>
                  </a:lnTo>
                  <a:lnTo>
                    <a:pt x="6" y="40"/>
                  </a:lnTo>
                  <a:lnTo>
                    <a:pt x="10" y="50"/>
                  </a:lnTo>
                  <a:lnTo>
                    <a:pt x="16" y="60"/>
                  </a:lnTo>
                  <a:lnTo>
                    <a:pt x="24" y="6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63" name="Freeform 879"/>
            <p:cNvSpPr>
              <a:spLocks/>
            </p:cNvSpPr>
            <p:nvPr/>
          </p:nvSpPr>
          <p:spPr bwMode="auto">
            <a:xfrm>
              <a:off x="3248" y="2373"/>
              <a:ext cx="6" cy="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2"/>
                </a:cxn>
                <a:cxn ang="0">
                  <a:pos x="12" y="38"/>
                </a:cxn>
                <a:cxn ang="0">
                  <a:pos x="18" y="52"/>
                </a:cxn>
              </a:cxnLst>
              <a:rect l="0" t="0" r="r" b="b"/>
              <a:pathLst>
                <a:path w="18" h="52">
                  <a:moveTo>
                    <a:pt x="0" y="0"/>
                  </a:moveTo>
                  <a:lnTo>
                    <a:pt x="6" y="22"/>
                  </a:lnTo>
                  <a:lnTo>
                    <a:pt x="12" y="38"/>
                  </a:lnTo>
                  <a:lnTo>
                    <a:pt x="18" y="5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64" name="Freeform 880"/>
            <p:cNvSpPr>
              <a:spLocks/>
            </p:cNvSpPr>
            <p:nvPr/>
          </p:nvSpPr>
          <p:spPr bwMode="auto">
            <a:xfrm>
              <a:off x="3268" y="2371"/>
              <a:ext cx="6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0"/>
                </a:cxn>
                <a:cxn ang="0">
                  <a:pos x="10" y="38"/>
                </a:cxn>
                <a:cxn ang="0">
                  <a:pos x="14" y="44"/>
                </a:cxn>
                <a:cxn ang="0">
                  <a:pos x="16" y="48"/>
                </a:cxn>
              </a:cxnLst>
              <a:rect l="0" t="0" r="r" b="b"/>
              <a:pathLst>
                <a:path w="16" h="48">
                  <a:moveTo>
                    <a:pt x="0" y="0"/>
                  </a:moveTo>
                  <a:lnTo>
                    <a:pt x="6" y="20"/>
                  </a:lnTo>
                  <a:lnTo>
                    <a:pt x="10" y="38"/>
                  </a:lnTo>
                  <a:lnTo>
                    <a:pt x="14" y="44"/>
                  </a:lnTo>
                  <a:lnTo>
                    <a:pt x="16" y="4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65" name="Freeform 881"/>
            <p:cNvSpPr>
              <a:spLocks/>
            </p:cNvSpPr>
            <p:nvPr/>
          </p:nvSpPr>
          <p:spPr bwMode="auto">
            <a:xfrm>
              <a:off x="3258" y="2370"/>
              <a:ext cx="8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0"/>
                </a:cxn>
                <a:cxn ang="0">
                  <a:pos x="12" y="36"/>
                </a:cxn>
                <a:cxn ang="0">
                  <a:pos x="20" y="48"/>
                </a:cxn>
              </a:cxnLst>
              <a:rect l="0" t="0" r="r" b="b"/>
              <a:pathLst>
                <a:path w="20" h="48">
                  <a:moveTo>
                    <a:pt x="0" y="0"/>
                  </a:moveTo>
                  <a:lnTo>
                    <a:pt x="6" y="20"/>
                  </a:lnTo>
                  <a:lnTo>
                    <a:pt x="12" y="36"/>
                  </a:lnTo>
                  <a:lnTo>
                    <a:pt x="20" y="4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66" name="Freeform 882"/>
            <p:cNvSpPr>
              <a:spLocks/>
            </p:cNvSpPr>
            <p:nvPr/>
          </p:nvSpPr>
          <p:spPr bwMode="auto">
            <a:xfrm>
              <a:off x="3273" y="2355"/>
              <a:ext cx="10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28"/>
                </a:cxn>
                <a:cxn ang="0">
                  <a:pos x="18" y="50"/>
                </a:cxn>
                <a:cxn ang="0">
                  <a:pos x="24" y="58"/>
                </a:cxn>
                <a:cxn ang="0">
                  <a:pos x="28" y="64"/>
                </a:cxn>
              </a:cxnLst>
              <a:rect l="0" t="0" r="r" b="b"/>
              <a:pathLst>
                <a:path w="28" h="64">
                  <a:moveTo>
                    <a:pt x="0" y="0"/>
                  </a:moveTo>
                  <a:lnTo>
                    <a:pt x="10" y="28"/>
                  </a:lnTo>
                  <a:lnTo>
                    <a:pt x="18" y="50"/>
                  </a:lnTo>
                  <a:lnTo>
                    <a:pt x="24" y="58"/>
                  </a:lnTo>
                  <a:lnTo>
                    <a:pt x="28" y="6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67" name="Freeform 883"/>
            <p:cNvSpPr>
              <a:spLocks/>
            </p:cNvSpPr>
            <p:nvPr/>
          </p:nvSpPr>
          <p:spPr bwMode="auto">
            <a:xfrm>
              <a:off x="3283" y="2341"/>
              <a:ext cx="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4"/>
                </a:cxn>
                <a:cxn ang="0">
                  <a:pos x="14" y="58"/>
                </a:cxn>
                <a:cxn ang="0">
                  <a:pos x="18" y="68"/>
                </a:cxn>
                <a:cxn ang="0">
                  <a:pos x="22" y="74"/>
                </a:cxn>
              </a:cxnLst>
              <a:rect l="0" t="0" r="r" b="b"/>
              <a:pathLst>
                <a:path w="22" h="74">
                  <a:moveTo>
                    <a:pt x="0" y="0"/>
                  </a:moveTo>
                  <a:lnTo>
                    <a:pt x="6" y="34"/>
                  </a:lnTo>
                  <a:lnTo>
                    <a:pt x="14" y="58"/>
                  </a:lnTo>
                  <a:lnTo>
                    <a:pt x="18" y="68"/>
                  </a:lnTo>
                  <a:lnTo>
                    <a:pt x="22" y="7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68" name="Freeform 884"/>
            <p:cNvSpPr>
              <a:spLocks/>
            </p:cNvSpPr>
            <p:nvPr/>
          </p:nvSpPr>
          <p:spPr bwMode="auto">
            <a:xfrm>
              <a:off x="3294" y="2331"/>
              <a:ext cx="6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4"/>
                </a:cxn>
                <a:cxn ang="0">
                  <a:pos x="8" y="46"/>
                </a:cxn>
                <a:cxn ang="0">
                  <a:pos x="12" y="56"/>
                </a:cxn>
                <a:cxn ang="0">
                  <a:pos x="16" y="66"/>
                </a:cxn>
              </a:cxnLst>
              <a:rect l="0" t="0" r="r" b="b"/>
              <a:pathLst>
                <a:path w="16" h="66">
                  <a:moveTo>
                    <a:pt x="0" y="0"/>
                  </a:moveTo>
                  <a:lnTo>
                    <a:pt x="4" y="24"/>
                  </a:lnTo>
                  <a:lnTo>
                    <a:pt x="8" y="46"/>
                  </a:lnTo>
                  <a:lnTo>
                    <a:pt x="12" y="56"/>
                  </a:lnTo>
                  <a:lnTo>
                    <a:pt x="16" y="6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69" name="Freeform 885"/>
            <p:cNvSpPr>
              <a:spLocks/>
            </p:cNvSpPr>
            <p:nvPr/>
          </p:nvSpPr>
          <p:spPr bwMode="auto">
            <a:xfrm>
              <a:off x="3304" y="2326"/>
              <a:ext cx="11" cy="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0"/>
                </a:cxn>
                <a:cxn ang="0">
                  <a:pos x="8" y="32"/>
                </a:cxn>
                <a:cxn ang="0">
                  <a:pos x="12" y="44"/>
                </a:cxn>
                <a:cxn ang="0">
                  <a:pos x="18" y="56"/>
                </a:cxn>
                <a:cxn ang="0">
                  <a:pos x="24" y="66"/>
                </a:cxn>
                <a:cxn ang="0">
                  <a:pos x="32" y="74"/>
                </a:cxn>
              </a:cxnLst>
              <a:rect l="0" t="0" r="r" b="b"/>
              <a:pathLst>
                <a:path w="32" h="74">
                  <a:moveTo>
                    <a:pt x="0" y="0"/>
                  </a:moveTo>
                  <a:lnTo>
                    <a:pt x="2" y="10"/>
                  </a:lnTo>
                  <a:lnTo>
                    <a:pt x="8" y="32"/>
                  </a:lnTo>
                  <a:lnTo>
                    <a:pt x="12" y="44"/>
                  </a:lnTo>
                  <a:lnTo>
                    <a:pt x="18" y="56"/>
                  </a:lnTo>
                  <a:lnTo>
                    <a:pt x="24" y="66"/>
                  </a:lnTo>
                  <a:lnTo>
                    <a:pt x="32" y="7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70" name="Freeform 886"/>
            <p:cNvSpPr>
              <a:spLocks/>
            </p:cNvSpPr>
            <p:nvPr/>
          </p:nvSpPr>
          <p:spPr bwMode="auto">
            <a:xfrm>
              <a:off x="3034" y="2700"/>
              <a:ext cx="15" cy="7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7" y="10"/>
                </a:cxn>
                <a:cxn ang="0">
                  <a:pos x="31" y="4"/>
                </a:cxn>
                <a:cxn ang="0">
                  <a:pos x="41" y="0"/>
                </a:cxn>
              </a:cxnLst>
              <a:rect l="0" t="0" r="r" b="b"/>
              <a:pathLst>
                <a:path w="41" h="18">
                  <a:moveTo>
                    <a:pt x="0" y="18"/>
                  </a:moveTo>
                  <a:lnTo>
                    <a:pt x="17" y="10"/>
                  </a:lnTo>
                  <a:lnTo>
                    <a:pt x="31" y="4"/>
                  </a:lnTo>
                  <a:lnTo>
                    <a:pt x="41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71" name="Freeform 887"/>
            <p:cNvSpPr>
              <a:spLocks/>
            </p:cNvSpPr>
            <p:nvPr/>
          </p:nvSpPr>
          <p:spPr bwMode="auto">
            <a:xfrm>
              <a:off x="3051" y="2686"/>
              <a:ext cx="10" cy="2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0" y="4"/>
                </a:cxn>
                <a:cxn ang="0">
                  <a:pos x="28" y="0"/>
                </a:cxn>
              </a:cxnLst>
              <a:rect l="0" t="0" r="r" b="b"/>
              <a:pathLst>
                <a:path w="28" h="6">
                  <a:moveTo>
                    <a:pt x="0" y="6"/>
                  </a:moveTo>
                  <a:lnTo>
                    <a:pt x="10" y="4"/>
                  </a:lnTo>
                  <a:lnTo>
                    <a:pt x="2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72" name="Freeform 888"/>
            <p:cNvSpPr>
              <a:spLocks/>
            </p:cNvSpPr>
            <p:nvPr/>
          </p:nvSpPr>
          <p:spPr bwMode="auto">
            <a:xfrm>
              <a:off x="3356" y="2363"/>
              <a:ext cx="16" cy="11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4" y="24"/>
                </a:cxn>
                <a:cxn ang="0">
                  <a:pos x="18" y="20"/>
                </a:cxn>
                <a:cxn ang="0">
                  <a:pos x="32" y="12"/>
                </a:cxn>
                <a:cxn ang="0">
                  <a:pos x="38" y="6"/>
                </a:cxn>
                <a:cxn ang="0">
                  <a:pos x="42" y="0"/>
                </a:cxn>
              </a:cxnLst>
              <a:rect l="0" t="0" r="r" b="b"/>
              <a:pathLst>
                <a:path w="42" h="26">
                  <a:moveTo>
                    <a:pt x="0" y="26"/>
                  </a:moveTo>
                  <a:lnTo>
                    <a:pt x="4" y="24"/>
                  </a:lnTo>
                  <a:lnTo>
                    <a:pt x="18" y="20"/>
                  </a:lnTo>
                  <a:lnTo>
                    <a:pt x="32" y="12"/>
                  </a:lnTo>
                  <a:lnTo>
                    <a:pt x="38" y="6"/>
                  </a:lnTo>
                  <a:lnTo>
                    <a:pt x="4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73" name="Freeform 889"/>
            <p:cNvSpPr>
              <a:spLocks/>
            </p:cNvSpPr>
            <p:nvPr/>
          </p:nvSpPr>
          <p:spPr bwMode="auto">
            <a:xfrm>
              <a:off x="3349" y="2380"/>
              <a:ext cx="16" cy="6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6" y="16"/>
                </a:cxn>
                <a:cxn ang="0">
                  <a:pos x="18" y="14"/>
                </a:cxn>
                <a:cxn ang="0">
                  <a:pos x="32" y="10"/>
                </a:cxn>
                <a:cxn ang="0">
                  <a:pos x="38" y="6"/>
                </a:cxn>
                <a:cxn ang="0">
                  <a:pos x="44" y="0"/>
                </a:cxn>
              </a:cxnLst>
              <a:rect l="0" t="0" r="r" b="b"/>
              <a:pathLst>
                <a:path w="44" h="16">
                  <a:moveTo>
                    <a:pt x="0" y="16"/>
                  </a:moveTo>
                  <a:lnTo>
                    <a:pt x="6" y="16"/>
                  </a:lnTo>
                  <a:lnTo>
                    <a:pt x="18" y="14"/>
                  </a:lnTo>
                  <a:lnTo>
                    <a:pt x="32" y="10"/>
                  </a:lnTo>
                  <a:lnTo>
                    <a:pt x="38" y="6"/>
                  </a:lnTo>
                  <a:lnTo>
                    <a:pt x="44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74" name="Freeform 890"/>
            <p:cNvSpPr>
              <a:spLocks/>
            </p:cNvSpPr>
            <p:nvPr/>
          </p:nvSpPr>
          <p:spPr bwMode="auto">
            <a:xfrm>
              <a:off x="3332" y="2413"/>
              <a:ext cx="16" cy="1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4" y="28"/>
                </a:cxn>
                <a:cxn ang="0">
                  <a:pos x="18" y="24"/>
                </a:cxn>
                <a:cxn ang="0">
                  <a:pos x="26" y="20"/>
                </a:cxn>
                <a:cxn ang="0">
                  <a:pos x="34" y="16"/>
                </a:cxn>
                <a:cxn ang="0">
                  <a:pos x="40" y="10"/>
                </a:cxn>
                <a:cxn ang="0">
                  <a:pos x="44" y="0"/>
                </a:cxn>
              </a:cxnLst>
              <a:rect l="0" t="0" r="r" b="b"/>
              <a:pathLst>
                <a:path w="44" h="30">
                  <a:moveTo>
                    <a:pt x="0" y="30"/>
                  </a:moveTo>
                  <a:lnTo>
                    <a:pt x="4" y="28"/>
                  </a:lnTo>
                  <a:lnTo>
                    <a:pt x="18" y="24"/>
                  </a:lnTo>
                  <a:lnTo>
                    <a:pt x="26" y="20"/>
                  </a:lnTo>
                  <a:lnTo>
                    <a:pt x="34" y="16"/>
                  </a:lnTo>
                  <a:lnTo>
                    <a:pt x="40" y="10"/>
                  </a:lnTo>
                  <a:lnTo>
                    <a:pt x="44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75" name="Freeform 891"/>
            <p:cNvSpPr>
              <a:spLocks/>
            </p:cNvSpPr>
            <p:nvPr/>
          </p:nvSpPr>
          <p:spPr bwMode="auto">
            <a:xfrm>
              <a:off x="3339" y="2401"/>
              <a:ext cx="11" cy="6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12" y="12"/>
                </a:cxn>
                <a:cxn ang="0">
                  <a:pos x="22" y="8"/>
                </a:cxn>
                <a:cxn ang="0">
                  <a:pos x="26" y="4"/>
                </a:cxn>
                <a:cxn ang="0">
                  <a:pos x="30" y="0"/>
                </a:cxn>
              </a:cxnLst>
              <a:rect l="0" t="0" r="r" b="b"/>
              <a:pathLst>
                <a:path w="30" h="14">
                  <a:moveTo>
                    <a:pt x="0" y="14"/>
                  </a:moveTo>
                  <a:lnTo>
                    <a:pt x="12" y="12"/>
                  </a:lnTo>
                  <a:lnTo>
                    <a:pt x="22" y="8"/>
                  </a:lnTo>
                  <a:lnTo>
                    <a:pt x="26" y="4"/>
                  </a:lnTo>
                  <a:lnTo>
                    <a:pt x="30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76" name="Freeform 892"/>
            <p:cNvSpPr>
              <a:spLocks/>
            </p:cNvSpPr>
            <p:nvPr/>
          </p:nvSpPr>
          <p:spPr bwMode="auto">
            <a:xfrm>
              <a:off x="3325" y="2431"/>
              <a:ext cx="20" cy="9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8" y="24"/>
                </a:cxn>
                <a:cxn ang="0">
                  <a:pos x="24" y="20"/>
                </a:cxn>
                <a:cxn ang="0">
                  <a:pos x="34" y="16"/>
                </a:cxn>
                <a:cxn ang="0">
                  <a:pos x="42" y="12"/>
                </a:cxn>
                <a:cxn ang="0">
                  <a:pos x="50" y="6"/>
                </a:cxn>
                <a:cxn ang="0">
                  <a:pos x="56" y="0"/>
                </a:cxn>
              </a:cxnLst>
              <a:rect l="0" t="0" r="r" b="b"/>
              <a:pathLst>
                <a:path w="56" h="24">
                  <a:moveTo>
                    <a:pt x="0" y="24"/>
                  </a:moveTo>
                  <a:lnTo>
                    <a:pt x="8" y="24"/>
                  </a:lnTo>
                  <a:lnTo>
                    <a:pt x="24" y="20"/>
                  </a:lnTo>
                  <a:lnTo>
                    <a:pt x="34" y="16"/>
                  </a:lnTo>
                  <a:lnTo>
                    <a:pt x="42" y="12"/>
                  </a:lnTo>
                  <a:lnTo>
                    <a:pt x="50" y="6"/>
                  </a:lnTo>
                  <a:lnTo>
                    <a:pt x="5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77" name="Freeform 893"/>
            <p:cNvSpPr>
              <a:spLocks/>
            </p:cNvSpPr>
            <p:nvPr/>
          </p:nvSpPr>
          <p:spPr bwMode="auto">
            <a:xfrm>
              <a:off x="3312" y="2450"/>
              <a:ext cx="22" cy="5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2"/>
                </a:cxn>
                <a:cxn ang="0">
                  <a:pos x="24" y="12"/>
                </a:cxn>
                <a:cxn ang="0">
                  <a:pos x="44" y="10"/>
                </a:cxn>
                <a:cxn ang="0">
                  <a:pos x="54" y="6"/>
                </a:cxn>
                <a:cxn ang="0">
                  <a:pos x="62" y="0"/>
                </a:cxn>
              </a:cxnLst>
              <a:rect l="0" t="0" r="r" b="b"/>
              <a:pathLst>
                <a:path w="62" h="12">
                  <a:moveTo>
                    <a:pt x="0" y="12"/>
                  </a:moveTo>
                  <a:lnTo>
                    <a:pt x="6" y="12"/>
                  </a:lnTo>
                  <a:lnTo>
                    <a:pt x="24" y="12"/>
                  </a:lnTo>
                  <a:lnTo>
                    <a:pt x="44" y="10"/>
                  </a:lnTo>
                  <a:lnTo>
                    <a:pt x="54" y="6"/>
                  </a:lnTo>
                  <a:lnTo>
                    <a:pt x="6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78" name="Freeform 894"/>
            <p:cNvSpPr>
              <a:spLocks/>
            </p:cNvSpPr>
            <p:nvPr/>
          </p:nvSpPr>
          <p:spPr bwMode="auto">
            <a:xfrm>
              <a:off x="3302" y="2471"/>
              <a:ext cx="19" cy="2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2" y="6"/>
                </a:cxn>
                <a:cxn ang="0">
                  <a:pos x="40" y="4"/>
                </a:cxn>
                <a:cxn ang="0">
                  <a:pos x="52" y="0"/>
                </a:cxn>
              </a:cxnLst>
              <a:rect l="0" t="0" r="r" b="b"/>
              <a:pathLst>
                <a:path w="52" h="6">
                  <a:moveTo>
                    <a:pt x="0" y="6"/>
                  </a:moveTo>
                  <a:lnTo>
                    <a:pt x="22" y="6"/>
                  </a:lnTo>
                  <a:lnTo>
                    <a:pt x="40" y="4"/>
                  </a:lnTo>
                  <a:lnTo>
                    <a:pt x="5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79" name="Freeform 895"/>
            <p:cNvSpPr>
              <a:spLocks/>
            </p:cNvSpPr>
            <p:nvPr/>
          </p:nvSpPr>
          <p:spPr bwMode="auto">
            <a:xfrm>
              <a:off x="3287" y="2484"/>
              <a:ext cx="18" cy="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8" y="8"/>
                </a:cxn>
                <a:cxn ang="0">
                  <a:pos x="34" y="6"/>
                </a:cxn>
                <a:cxn ang="0">
                  <a:pos x="40" y="4"/>
                </a:cxn>
                <a:cxn ang="0">
                  <a:pos x="46" y="0"/>
                </a:cxn>
              </a:cxnLst>
              <a:rect l="0" t="0" r="r" b="b"/>
              <a:pathLst>
                <a:path w="46" h="8">
                  <a:moveTo>
                    <a:pt x="0" y="6"/>
                  </a:moveTo>
                  <a:lnTo>
                    <a:pt x="18" y="8"/>
                  </a:lnTo>
                  <a:lnTo>
                    <a:pt x="34" y="6"/>
                  </a:lnTo>
                  <a:lnTo>
                    <a:pt x="40" y="4"/>
                  </a:lnTo>
                  <a:lnTo>
                    <a:pt x="4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80" name="Freeform 896"/>
            <p:cNvSpPr>
              <a:spLocks/>
            </p:cNvSpPr>
            <p:nvPr/>
          </p:nvSpPr>
          <p:spPr bwMode="auto">
            <a:xfrm>
              <a:off x="3277" y="2497"/>
              <a:ext cx="18" cy="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6" y="10"/>
                </a:cxn>
                <a:cxn ang="0">
                  <a:pos x="22" y="10"/>
                </a:cxn>
                <a:cxn ang="0">
                  <a:pos x="38" y="8"/>
                </a:cxn>
                <a:cxn ang="0">
                  <a:pos x="44" y="6"/>
                </a:cxn>
                <a:cxn ang="0">
                  <a:pos x="50" y="0"/>
                </a:cxn>
              </a:cxnLst>
              <a:rect l="0" t="0" r="r" b="b"/>
              <a:pathLst>
                <a:path w="50" h="10">
                  <a:moveTo>
                    <a:pt x="0" y="10"/>
                  </a:moveTo>
                  <a:lnTo>
                    <a:pt x="6" y="10"/>
                  </a:lnTo>
                  <a:lnTo>
                    <a:pt x="22" y="10"/>
                  </a:lnTo>
                  <a:lnTo>
                    <a:pt x="38" y="8"/>
                  </a:lnTo>
                  <a:lnTo>
                    <a:pt x="44" y="6"/>
                  </a:lnTo>
                  <a:lnTo>
                    <a:pt x="50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81" name="Freeform 897"/>
            <p:cNvSpPr>
              <a:spLocks/>
            </p:cNvSpPr>
            <p:nvPr/>
          </p:nvSpPr>
          <p:spPr bwMode="auto">
            <a:xfrm>
              <a:off x="3268" y="2509"/>
              <a:ext cx="19" cy="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6" y="8"/>
                </a:cxn>
                <a:cxn ang="0">
                  <a:pos x="18" y="10"/>
                </a:cxn>
                <a:cxn ang="0">
                  <a:pos x="34" y="8"/>
                </a:cxn>
                <a:cxn ang="0">
                  <a:pos x="42" y="4"/>
                </a:cxn>
                <a:cxn ang="0">
                  <a:pos x="52" y="0"/>
                </a:cxn>
              </a:cxnLst>
              <a:rect l="0" t="0" r="r" b="b"/>
              <a:pathLst>
                <a:path w="52" h="10">
                  <a:moveTo>
                    <a:pt x="0" y="8"/>
                  </a:moveTo>
                  <a:lnTo>
                    <a:pt x="6" y="8"/>
                  </a:lnTo>
                  <a:lnTo>
                    <a:pt x="18" y="10"/>
                  </a:lnTo>
                  <a:lnTo>
                    <a:pt x="34" y="8"/>
                  </a:lnTo>
                  <a:lnTo>
                    <a:pt x="42" y="4"/>
                  </a:lnTo>
                  <a:lnTo>
                    <a:pt x="5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82" name="Freeform 898"/>
            <p:cNvSpPr>
              <a:spLocks/>
            </p:cNvSpPr>
            <p:nvPr/>
          </p:nvSpPr>
          <p:spPr bwMode="auto">
            <a:xfrm>
              <a:off x="3258" y="2520"/>
              <a:ext cx="20" cy="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6" y="8"/>
                </a:cxn>
                <a:cxn ang="0">
                  <a:pos x="22" y="10"/>
                </a:cxn>
                <a:cxn ang="0">
                  <a:pos x="40" y="8"/>
                </a:cxn>
                <a:cxn ang="0">
                  <a:pos x="48" y="6"/>
                </a:cxn>
                <a:cxn ang="0">
                  <a:pos x="56" y="0"/>
                </a:cxn>
              </a:cxnLst>
              <a:rect l="0" t="0" r="r" b="b"/>
              <a:pathLst>
                <a:path w="56" h="10">
                  <a:moveTo>
                    <a:pt x="0" y="8"/>
                  </a:moveTo>
                  <a:lnTo>
                    <a:pt x="6" y="8"/>
                  </a:lnTo>
                  <a:lnTo>
                    <a:pt x="22" y="10"/>
                  </a:lnTo>
                  <a:lnTo>
                    <a:pt x="40" y="8"/>
                  </a:lnTo>
                  <a:lnTo>
                    <a:pt x="48" y="6"/>
                  </a:lnTo>
                  <a:lnTo>
                    <a:pt x="5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83" name="Line 899"/>
            <p:cNvSpPr>
              <a:spLocks noChangeShapeType="1"/>
            </p:cNvSpPr>
            <p:nvPr/>
          </p:nvSpPr>
          <p:spPr bwMode="auto">
            <a:xfrm flipV="1">
              <a:off x="3206" y="2558"/>
              <a:ext cx="9" cy="3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84" name="Line 900"/>
            <p:cNvSpPr>
              <a:spLocks noChangeShapeType="1"/>
            </p:cNvSpPr>
            <p:nvPr/>
          </p:nvSpPr>
          <p:spPr bwMode="auto">
            <a:xfrm flipV="1">
              <a:off x="3199" y="2567"/>
              <a:ext cx="13" cy="4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85" name="Freeform 901"/>
            <p:cNvSpPr>
              <a:spLocks/>
            </p:cNvSpPr>
            <p:nvPr/>
          </p:nvSpPr>
          <p:spPr bwMode="auto">
            <a:xfrm>
              <a:off x="3191" y="2584"/>
              <a:ext cx="12" cy="3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0" y="6"/>
                </a:cxn>
                <a:cxn ang="0">
                  <a:pos x="20" y="2"/>
                </a:cxn>
                <a:cxn ang="0">
                  <a:pos x="32" y="0"/>
                </a:cxn>
              </a:cxnLst>
              <a:rect l="0" t="0" r="r" b="b"/>
              <a:pathLst>
                <a:path w="32" h="8">
                  <a:moveTo>
                    <a:pt x="0" y="8"/>
                  </a:moveTo>
                  <a:lnTo>
                    <a:pt x="10" y="6"/>
                  </a:lnTo>
                  <a:lnTo>
                    <a:pt x="20" y="2"/>
                  </a:lnTo>
                  <a:lnTo>
                    <a:pt x="3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86" name="Freeform 902"/>
            <p:cNvSpPr>
              <a:spLocks/>
            </p:cNvSpPr>
            <p:nvPr/>
          </p:nvSpPr>
          <p:spPr bwMode="auto">
            <a:xfrm>
              <a:off x="3180" y="2597"/>
              <a:ext cx="15" cy="6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8" y="8"/>
                </a:cxn>
                <a:cxn ang="0">
                  <a:pos x="32" y="4"/>
                </a:cxn>
                <a:cxn ang="0">
                  <a:pos x="42" y="0"/>
                </a:cxn>
              </a:cxnLst>
              <a:rect l="0" t="0" r="r" b="b"/>
              <a:pathLst>
                <a:path w="42" h="16">
                  <a:moveTo>
                    <a:pt x="0" y="16"/>
                  </a:moveTo>
                  <a:lnTo>
                    <a:pt x="18" y="8"/>
                  </a:lnTo>
                  <a:lnTo>
                    <a:pt x="32" y="4"/>
                  </a:lnTo>
                  <a:lnTo>
                    <a:pt x="4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87" name="Line 903"/>
            <p:cNvSpPr>
              <a:spLocks noChangeShapeType="1"/>
            </p:cNvSpPr>
            <p:nvPr/>
          </p:nvSpPr>
          <p:spPr bwMode="auto">
            <a:xfrm>
              <a:off x="3173" y="2614"/>
              <a:ext cx="10" cy="1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88" name="Line 904"/>
            <p:cNvSpPr>
              <a:spLocks noChangeShapeType="1"/>
            </p:cNvSpPr>
            <p:nvPr/>
          </p:nvSpPr>
          <p:spPr bwMode="auto">
            <a:xfrm>
              <a:off x="3167" y="2624"/>
              <a:ext cx="6" cy="1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89" name="Line 905"/>
            <p:cNvSpPr>
              <a:spLocks noChangeShapeType="1"/>
            </p:cNvSpPr>
            <p:nvPr/>
          </p:nvSpPr>
          <p:spPr bwMode="auto">
            <a:xfrm>
              <a:off x="3157" y="2633"/>
              <a:ext cx="3" cy="5"/>
            </a:xfrm>
            <a:prstGeom prst="line">
              <a:avLst/>
            </a:prstGeom>
            <a:noFill/>
            <a:ln w="12700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90" name="Line 906"/>
            <p:cNvSpPr>
              <a:spLocks noChangeShapeType="1"/>
            </p:cNvSpPr>
            <p:nvPr/>
          </p:nvSpPr>
          <p:spPr bwMode="auto">
            <a:xfrm>
              <a:off x="3145" y="2638"/>
              <a:ext cx="2" cy="6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91" name="Line 907"/>
            <p:cNvSpPr>
              <a:spLocks noChangeShapeType="1"/>
            </p:cNvSpPr>
            <p:nvPr/>
          </p:nvSpPr>
          <p:spPr bwMode="auto">
            <a:xfrm flipH="1">
              <a:off x="3127" y="2642"/>
              <a:ext cx="2" cy="7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92" name="Line 908"/>
            <p:cNvSpPr>
              <a:spLocks noChangeShapeType="1"/>
            </p:cNvSpPr>
            <p:nvPr/>
          </p:nvSpPr>
          <p:spPr bwMode="auto">
            <a:xfrm flipH="1">
              <a:off x="3109" y="2645"/>
              <a:ext cx="3" cy="9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93" name="Freeform 909"/>
            <p:cNvSpPr>
              <a:spLocks/>
            </p:cNvSpPr>
            <p:nvPr/>
          </p:nvSpPr>
          <p:spPr bwMode="auto">
            <a:xfrm>
              <a:off x="3239" y="2536"/>
              <a:ext cx="2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2"/>
                </a:cxn>
                <a:cxn ang="0">
                  <a:pos x="48" y="2"/>
                </a:cxn>
                <a:cxn ang="0">
                  <a:pos x="56" y="2"/>
                </a:cxn>
                <a:cxn ang="0">
                  <a:pos x="60" y="0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28" y="2"/>
                  </a:lnTo>
                  <a:lnTo>
                    <a:pt x="48" y="2"/>
                  </a:lnTo>
                  <a:lnTo>
                    <a:pt x="56" y="2"/>
                  </a:lnTo>
                  <a:lnTo>
                    <a:pt x="60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94" name="Line 910"/>
            <p:cNvSpPr>
              <a:spLocks noChangeShapeType="1"/>
            </p:cNvSpPr>
            <p:nvPr/>
          </p:nvSpPr>
          <p:spPr bwMode="auto">
            <a:xfrm>
              <a:off x="3234" y="2543"/>
              <a:ext cx="5" cy="5"/>
            </a:xfrm>
            <a:prstGeom prst="line">
              <a:avLst/>
            </a:prstGeom>
            <a:noFill/>
            <a:ln w="12700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95" name="Freeform 911"/>
            <p:cNvSpPr>
              <a:spLocks/>
            </p:cNvSpPr>
            <p:nvPr/>
          </p:nvSpPr>
          <p:spPr bwMode="auto">
            <a:xfrm>
              <a:off x="3047" y="2529"/>
              <a:ext cx="9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"/>
                </a:cxn>
                <a:cxn ang="0">
                  <a:pos x="0" y="28"/>
                </a:cxn>
                <a:cxn ang="0">
                  <a:pos x="2" y="40"/>
                </a:cxn>
                <a:cxn ang="0">
                  <a:pos x="6" y="50"/>
                </a:cxn>
                <a:cxn ang="0">
                  <a:pos x="12" y="58"/>
                </a:cxn>
                <a:cxn ang="0">
                  <a:pos x="16" y="60"/>
                </a:cxn>
                <a:cxn ang="0">
                  <a:pos x="22" y="62"/>
                </a:cxn>
              </a:cxnLst>
              <a:rect l="0" t="0" r="r" b="b"/>
              <a:pathLst>
                <a:path w="22" h="62">
                  <a:moveTo>
                    <a:pt x="0" y="0"/>
                  </a:moveTo>
                  <a:lnTo>
                    <a:pt x="0" y="10"/>
                  </a:lnTo>
                  <a:lnTo>
                    <a:pt x="0" y="28"/>
                  </a:lnTo>
                  <a:lnTo>
                    <a:pt x="2" y="40"/>
                  </a:lnTo>
                  <a:lnTo>
                    <a:pt x="6" y="50"/>
                  </a:lnTo>
                  <a:lnTo>
                    <a:pt x="12" y="58"/>
                  </a:lnTo>
                  <a:lnTo>
                    <a:pt x="16" y="60"/>
                  </a:lnTo>
                  <a:lnTo>
                    <a:pt x="22" y="62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96" name="Freeform 912"/>
            <p:cNvSpPr>
              <a:spLocks/>
            </p:cNvSpPr>
            <p:nvPr/>
          </p:nvSpPr>
          <p:spPr bwMode="auto">
            <a:xfrm>
              <a:off x="3066" y="2517"/>
              <a:ext cx="7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2" y="26"/>
                </a:cxn>
                <a:cxn ang="0">
                  <a:pos x="4" y="36"/>
                </a:cxn>
                <a:cxn ang="0">
                  <a:pos x="6" y="44"/>
                </a:cxn>
                <a:cxn ang="0">
                  <a:pos x="12" y="52"/>
                </a:cxn>
                <a:cxn ang="0">
                  <a:pos x="20" y="56"/>
                </a:cxn>
              </a:cxnLst>
              <a:rect l="0" t="0" r="r" b="b"/>
              <a:pathLst>
                <a:path w="20" h="56">
                  <a:moveTo>
                    <a:pt x="0" y="0"/>
                  </a:moveTo>
                  <a:lnTo>
                    <a:pt x="0" y="8"/>
                  </a:lnTo>
                  <a:lnTo>
                    <a:pt x="2" y="26"/>
                  </a:lnTo>
                  <a:lnTo>
                    <a:pt x="4" y="36"/>
                  </a:lnTo>
                  <a:lnTo>
                    <a:pt x="6" y="44"/>
                  </a:lnTo>
                  <a:lnTo>
                    <a:pt x="12" y="52"/>
                  </a:lnTo>
                  <a:lnTo>
                    <a:pt x="20" y="56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97" name="Freeform 913"/>
            <p:cNvSpPr>
              <a:spLocks/>
            </p:cNvSpPr>
            <p:nvPr/>
          </p:nvSpPr>
          <p:spPr bwMode="auto">
            <a:xfrm>
              <a:off x="2995" y="2583"/>
              <a:ext cx="9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8"/>
                </a:cxn>
                <a:cxn ang="0">
                  <a:pos x="14" y="30"/>
                </a:cxn>
                <a:cxn ang="0">
                  <a:pos x="18" y="36"/>
                </a:cxn>
                <a:cxn ang="0">
                  <a:pos x="24" y="42"/>
                </a:cxn>
              </a:cxnLst>
              <a:rect l="0" t="0" r="r" b="b"/>
              <a:pathLst>
                <a:path w="24" h="42">
                  <a:moveTo>
                    <a:pt x="0" y="0"/>
                  </a:moveTo>
                  <a:lnTo>
                    <a:pt x="6" y="18"/>
                  </a:lnTo>
                  <a:lnTo>
                    <a:pt x="14" y="30"/>
                  </a:lnTo>
                  <a:lnTo>
                    <a:pt x="18" y="36"/>
                  </a:lnTo>
                  <a:lnTo>
                    <a:pt x="24" y="42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98" name="Freeform 914"/>
            <p:cNvSpPr>
              <a:spLocks/>
            </p:cNvSpPr>
            <p:nvPr/>
          </p:nvSpPr>
          <p:spPr bwMode="auto">
            <a:xfrm>
              <a:off x="2983" y="2590"/>
              <a:ext cx="6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8"/>
                </a:cxn>
                <a:cxn ang="0">
                  <a:pos x="10" y="34"/>
                </a:cxn>
                <a:cxn ang="0">
                  <a:pos x="14" y="40"/>
                </a:cxn>
                <a:cxn ang="0">
                  <a:pos x="20" y="44"/>
                </a:cxn>
              </a:cxnLst>
              <a:rect l="0" t="0" r="r" b="b"/>
              <a:pathLst>
                <a:path w="20" h="44">
                  <a:moveTo>
                    <a:pt x="0" y="0"/>
                  </a:moveTo>
                  <a:lnTo>
                    <a:pt x="4" y="18"/>
                  </a:lnTo>
                  <a:lnTo>
                    <a:pt x="10" y="34"/>
                  </a:lnTo>
                  <a:lnTo>
                    <a:pt x="14" y="40"/>
                  </a:lnTo>
                  <a:lnTo>
                    <a:pt x="20" y="44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699" name="Freeform 915"/>
            <p:cNvSpPr>
              <a:spLocks/>
            </p:cNvSpPr>
            <p:nvPr/>
          </p:nvSpPr>
          <p:spPr bwMode="auto">
            <a:xfrm>
              <a:off x="2968" y="2599"/>
              <a:ext cx="7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6"/>
                </a:cxn>
                <a:cxn ang="0">
                  <a:pos x="4" y="22"/>
                </a:cxn>
                <a:cxn ang="0">
                  <a:pos x="10" y="38"/>
                </a:cxn>
                <a:cxn ang="0">
                  <a:pos x="14" y="46"/>
                </a:cxn>
                <a:cxn ang="0">
                  <a:pos x="20" y="50"/>
                </a:cxn>
              </a:cxnLst>
              <a:rect l="0" t="0" r="r" b="b"/>
              <a:pathLst>
                <a:path w="20" h="50">
                  <a:moveTo>
                    <a:pt x="0" y="0"/>
                  </a:moveTo>
                  <a:lnTo>
                    <a:pt x="2" y="6"/>
                  </a:lnTo>
                  <a:lnTo>
                    <a:pt x="4" y="22"/>
                  </a:lnTo>
                  <a:lnTo>
                    <a:pt x="10" y="38"/>
                  </a:lnTo>
                  <a:lnTo>
                    <a:pt x="14" y="46"/>
                  </a:lnTo>
                  <a:lnTo>
                    <a:pt x="20" y="50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00" name="Freeform 916"/>
            <p:cNvSpPr>
              <a:spLocks/>
            </p:cNvSpPr>
            <p:nvPr/>
          </p:nvSpPr>
          <p:spPr bwMode="auto">
            <a:xfrm>
              <a:off x="3012" y="2577"/>
              <a:ext cx="7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4"/>
                </a:cxn>
                <a:cxn ang="0">
                  <a:pos x="10" y="24"/>
                </a:cxn>
                <a:cxn ang="0">
                  <a:pos x="14" y="30"/>
                </a:cxn>
                <a:cxn ang="0">
                  <a:pos x="20" y="32"/>
                </a:cxn>
              </a:cxnLst>
              <a:rect l="0" t="0" r="r" b="b"/>
              <a:pathLst>
                <a:path w="20" h="32">
                  <a:moveTo>
                    <a:pt x="0" y="0"/>
                  </a:moveTo>
                  <a:lnTo>
                    <a:pt x="4" y="14"/>
                  </a:lnTo>
                  <a:lnTo>
                    <a:pt x="10" y="24"/>
                  </a:lnTo>
                  <a:lnTo>
                    <a:pt x="14" y="30"/>
                  </a:lnTo>
                  <a:lnTo>
                    <a:pt x="20" y="32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01" name="Freeform 917"/>
            <p:cNvSpPr>
              <a:spLocks/>
            </p:cNvSpPr>
            <p:nvPr/>
          </p:nvSpPr>
          <p:spPr bwMode="auto">
            <a:xfrm>
              <a:off x="3121" y="2479"/>
              <a:ext cx="11" cy="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4" y="24"/>
                </a:cxn>
                <a:cxn ang="0">
                  <a:pos x="8" y="34"/>
                </a:cxn>
                <a:cxn ang="0">
                  <a:pos x="14" y="42"/>
                </a:cxn>
                <a:cxn ang="0">
                  <a:pos x="20" y="50"/>
                </a:cxn>
                <a:cxn ang="0">
                  <a:pos x="28" y="54"/>
                </a:cxn>
              </a:cxnLst>
              <a:rect l="0" t="0" r="r" b="b"/>
              <a:pathLst>
                <a:path w="28" h="54">
                  <a:moveTo>
                    <a:pt x="0" y="0"/>
                  </a:moveTo>
                  <a:lnTo>
                    <a:pt x="0" y="8"/>
                  </a:lnTo>
                  <a:lnTo>
                    <a:pt x="4" y="24"/>
                  </a:lnTo>
                  <a:lnTo>
                    <a:pt x="8" y="34"/>
                  </a:lnTo>
                  <a:lnTo>
                    <a:pt x="14" y="42"/>
                  </a:lnTo>
                  <a:lnTo>
                    <a:pt x="20" y="50"/>
                  </a:lnTo>
                  <a:lnTo>
                    <a:pt x="28" y="54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02" name="Freeform 918"/>
            <p:cNvSpPr>
              <a:spLocks/>
            </p:cNvSpPr>
            <p:nvPr/>
          </p:nvSpPr>
          <p:spPr bwMode="auto">
            <a:xfrm>
              <a:off x="3133" y="2463"/>
              <a:ext cx="11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"/>
                </a:cxn>
                <a:cxn ang="0">
                  <a:pos x="4" y="30"/>
                </a:cxn>
                <a:cxn ang="0">
                  <a:pos x="6" y="42"/>
                </a:cxn>
                <a:cxn ang="0">
                  <a:pos x="12" y="54"/>
                </a:cxn>
                <a:cxn ang="0">
                  <a:pos x="18" y="62"/>
                </a:cxn>
                <a:cxn ang="0">
                  <a:pos x="28" y="68"/>
                </a:cxn>
              </a:cxnLst>
              <a:rect l="0" t="0" r="r" b="b"/>
              <a:pathLst>
                <a:path w="28" h="68">
                  <a:moveTo>
                    <a:pt x="0" y="0"/>
                  </a:moveTo>
                  <a:lnTo>
                    <a:pt x="0" y="10"/>
                  </a:lnTo>
                  <a:lnTo>
                    <a:pt x="4" y="30"/>
                  </a:lnTo>
                  <a:lnTo>
                    <a:pt x="6" y="42"/>
                  </a:lnTo>
                  <a:lnTo>
                    <a:pt x="12" y="54"/>
                  </a:lnTo>
                  <a:lnTo>
                    <a:pt x="18" y="62"/>
                  </a:lnTo>
                  <a:lnTo>
                    <a:pt x="28" y="68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03" name="Freeform 919"/>
            <p:cNvSpPr>
              <a:spLocks/>
            </p:cNvSpPr>
            <p:nvPr/>
          </p:nvSpPr>
          <p:spPr bwMode="auto">
            <a:xfrm>
              <a:off x="3155" y="2448"/>
              <a:ext cx="9" cy="2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20"/>
                </a:cxn>
                <a:cxn ang="0">
                  <a:pos x="2" y="28"/>
                </a:cxn>
                <a:cxn ang="0">
                  <a:pos x="6" y="40"/>
                </a:cxn>
                <a:cxn ang="0">
                  <a:pos x="14" y="52"/>
                </a:cxn>
                <a:cxn ang="0">
                  <a:pos x="24" y="64"/>
                </a:cxn>
              </a:cxnLst>
              <a:rect l="0" t="0" r="r" b="b"/>
              <a:pathLst>
                <a:path w="24" h="64">
                  <a:moveTo>
                    <a:pt x="2" y="0"/>
                  </a:moveTo>
                  <a:lnTo>
                    <a:pt x="0" y="6"/>
                  </a:lnTo>
                  <a:lnTo>
                    <a:pt x="0" y="12"/>
                  </a:lnTo>
                  <a:lnTo>
                    <a:pt x="0" y="20"/>
                  </a:lnTo>
                  <a:lnTo>
                    <a:pt x="2" y="28"/>
                  </a:lnTo>
                  <a:lnTo>
                    <a:pt x="6" y="40"/>
                  </a:lnTo>
                  <a:lnTo>
                    <a:pt x="14" y="52"/>
                  </a:lnTo>
                  <a:lnTo>
                    <a:pt x="24" y="64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04" name="Freeform 920"/>
            <p:cNvSpPr>
              <a:spLocks/>
            </p:cNvSpPr>
            <p:nvPr/>
          </p:nvSpPr>
          <p:spPr bwMode="auto">
            <a:xfrm>
              <a:off x="3015" y="2716"/>
              <a:ext cx="19" cy="7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22" y="10"/>
                </a:cxn>
                <a:cxn ang="0">
                  <a:pos x="40" y="2"/>
                </a:cxn>
                <a:cxn ang="0">
                  <a:pos x="52" y="0"/>
                </a:cxn>
              </a:cxnLst>
              <a:rect l="0" t="0" r="r" b="b"/>
              <a:pathLst>
                <a:path w="52" h="18">
                  <a:moveTo>
                    <a:pt x="0" y="18"/>
                  </a:moveTo>
                  <a:lnTo>
                    <a:pt x="22" y="10"/>
                  </a:lnTo>
                  <a:lnTo>
                    <a:pt x="40" y="2"/>
                  </a:lnTo>
                  <a:lnTo>
                    <a:pt x="52" y="0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05" name="Freeform 921"/>
            <p:cNvSpPr>
              <a:spLocks/>
            </p:cNvSpPr>
            <p:nvPr/>
          </p:nvSpPr>
          <p:spPr bwMode="auto">
            <a:xfrm>
              <a:off x="2995" y="2728"/>
              <a:ext cx="28" cy="17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6" y="38"/>
                </a:cxn>
                <a:cxn ang="0">
                  <a:pos x="24" y="26"/>
                </a:cxn>
                <a:cxn ang="0">
                  <a:pos x="34" y="18"/>
                </a:cxn>
                <a:cxn ang="0">
                  <a:pos x="48" y="10"/>
                </a:cxn>
                <a:cxn ang="0">
                  <a:pos x="60" y="4"/>
                </a:cxn>
                <a:cxn ang="0">
                  <a:pos x="76" y="0"/>
                </a:cxn>
              </a:cxnLst>
              <a:rect l="0" t="0" r="r" b="b"/>
              <a:pathLst>
                <a:path w="76" h="44">
                  <a:moveTo>
                    <a:pt x="0" y="44"/>
                  </a:moveTo>
                  <a:lnTo>
                    <a:pt x="6" y="38"/>
                  </a:lnTo>
                  <a:lnTo>
                    <a:pt x="24" y="26"/>
                  </a:lnTo>
                  <a:lnTo>
                    <a:pt x="34" y="18"/>
                  </a:lnTo>
                  <a:lnTo>
                    <a:pt x="48" y="10"/>
                  </a:lnTo>
                  <a:lnTo>
                    <a:pt x="60" y="4"/>
                  </a:lnTo>
                  <a:lnTo>
                    <a:pt x="76" y="0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06" name="Freeform 922"/>
            <p:cNvSpPr>
              <a:spLocks/>
            </p:cNvSpPr>
            <p:nvPr/>
          </p:nvSpPr>
          <p:spPr bwMode="auto">
            <a:xfrm>
              <a:off x="2999" y="2737"/>
              <a:ext cx="19" cy="25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4" y="52"/>
                </a:cxn>
                <a:cxn ang="0">
                  <a:pos x="14" y="28"/>
                </a:cxn>
                <a:cxn ang="0">
                  <a:pos x="20" y="16"/>
                </a:cxn>
                <a:cxn ang="0">
                  <a:pos x="30" y="6"/>
                </a:cxn>
                <a:cxn ang="0">
                  <a:pos x="38" y="0"/>
                </a:cxn>
                <a:cxn ang="0">
                  <a:pos x="44" y="0"/>
                </a:cxn>
                <a:cxn ang="0">
                  <a:pos x="50" y="0"/>
                </a:cxn>
              </a:cxnLst>
              <a:rect l="0" t="0" r="r" b="b"/>
              <a:pathLst>
                <a:path w="50" h="62">
                  <a:moveTo>
                    <a:pt x="0" y="62"/>
                  </a:moveTo>
                  <a:lnTo>
                    <a:pt x="4" y="52"/>
                  </a:lnTo>
                  <a:lnTo>
                    <a:pt x="14" y="28"/>
                  </a:lnTo>
                  <a:lnTo>
                    <a:pt x="20" y="16"/>
                  </a:lnTo>
                  <a:lnTo>
                    <a:pt x="30" y="6"/>
                  </a:lnTo>
                  <a:lnTo>
                    <a:pt x="38" y="0"/>
                  </a:lnTo>
                  <a:lnTo>
                    <a:pt x="44" y="0"/>
                  </a:lnTo>
                  <a:lnTo>
                    <a:pt x="50" y="0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07" name="Freeform 923"/>
            <p:cNvSpPr>
              <a:spLocks/>
            </p:cNvSpPr>
            <p:nvPr/>
          </p:nvSpPr>
          <p:spPr bwMode="auto">
            <a:xfrm>
              <a:off x="1968" y="2983"/>
              <a:ext cx="246" cy="188"/>
            </a:xfrm>
            <a:custGeom>
              <a:avLst/>
              <a:gdLst/>
              <a:ahLst/>
              <a:cxnLst>
                <a:cxn ang="0">
                  <a:pos x="674" y="0"/>
                </a:cxn>
                <a:cxn ang="0">
                  <a:pos x="652" y="14"/>
                </a:cxn>
                <a:cxn ang="0">
                  <a:pos x="620" y="34"/>
                </a:cxn>
                <a:cxn ang="0">
                  <a:pos x="598" y="50"/>
                </a:cxn>
                <a:cxn ang="0">
                  <a:pos x="576" y="64"/>
                </a:cxn>
                <a:cxn ang="0">
                  <a:pos x="536" y="84"/>
                </a:cxn>
                <a:cxn ang="0">
                  <a:pos x="508" y="96"/>
                </a:cxn>
                <a:cxn ang="0">
                  <a:pos x="488" y="104"/>
                </a:cxn>
                <a:cxn ang="0">
                  <a:pos x="474" y="108"/>
                </a:cxn>
                <a:cxn ang="0">
                  <a:pos x="462" y="114"/>
                </a:cxn>
                <a:cxn ang="0">
                  <a:pos x="450" y="120"/>
                </a:cxn>
                <a:cxn ang="0">
                  <a:pos x="442" y="124"/>
                </a:cxn>
                <a:cxn ang="0">
                  <a:pos x="424" y="148"/>
                </a:cxn>
                <a:cxn ang="0">
                  <a:pos x="406" y="166"/>
                </a:cxn>
                <a:cxn ang="0">
                  <a:pos x="392" y="182"/>
                </a:cxn>
                <a:cxn ang="0">
                  <a:pos x="382" y="194"/>
                </a:cxn>
                <a:cxn ang="0">
                  <a:pos x="370" y="206"/>
                </a:cxn>
                <a:cxn ang="0">
                  <a:pos x="336" y="234"/>
                </a:cxn>
                <a:cxn ang="0">
                  <a:pos x="328" y="244"/>
                </a:cxn>
                <a:cxn ang="0">
                  <a:pos x="316" y="260"/>
                </a:cxn>
                <a:cxn ang="0">
                  <a:pos x="298" y="274"/>
                </a:cxn>
                <a:cxn ang="0">
                  <a:pos x="278" y="290"/>
                </a:cxn>
                <a:cxn ang="0">
                  <a:pos x="246" y="306"/>
                </a:cxn>
                <a:cxn ang="0">
                  <a:pos x="216" y="326"/>
                </a:cxn>
                <a:cxn ang="0">
                  <a:pos x="208" y="338"/>
                </a:cxn>
                <a:cxn ang="0">
                  <a:pos x="176" y="344"/>
                </a:cxn>
                <a:cxn ang="0">
                  <a:pos x="154" y="352"/>
                </a:cxn>
                <a:cxn ang="0">
                  <a:pos x="142" y="358"/>
                </a:cxn>
                <a:cxn ang="0">
                  <a:pos x="130" y="364"/>
                </a:cxn>
                <a:cxn ang="0">
                  <a:pos x="124" y="368"/>
                </a:cxn>
                <a:cxn ang="0">
                  <a:pos x="108" y="382"/>
                </a:cxn>
                <a:cxn ang="0">
                  <a:pos x="102" y="392"/>
                </a:cxn>
                <a:cxn ang="0">
                  <a:pos x="98" y="400"/>
                </a:cxn>
                <a:cxn ang="0">
                  <a:pos x="90" y="416"/>
                </a:cxn>
                <a:cxn ang="0">
                  <a:pos x="84" y="426"/>
                </a:cxn>
                <a:cxn ang="0">
                  <a:pos x="76" y="436"/>
                </a:cxn>
                <a:cxn ang="0">
                  <a:pos x="70" y="440"/>
                </a:cxn>
                <a:cxn ang="0">
                  <a:pos x="64" y="444"/>
                </a:cxn>
                <a:cxn ang="0">
                  <a:pos x="48" y="448"/>
                </a:cxn>
                <a:cxn ang="0">
                  <a:pos x="40" y="450"/>
                </a:cxn>
                <a:cxn ang="0">
                  <a:pos x="30" y="454"/>
                </a:cxn>
                <a:cxn ang="0">
                  <a:pos x="0" y="474"/>
                </a:cxn>
              </a:cxnLst>
              <a:rect l="0" t="0" r="r" b="b"/>
              <a:pathLst>
                <a:path w="674" h="474">
                  <a:moveTo>
                    <a:pt x="674" y="0"/>
                  </a:moveTo>
                  <a:lnTo>
                    <a:pt x="652" y="14"/>
                  </a:lnTo>
                  <a:lnTo>
                    <a:pt x="620" y="34"/>
                  </a:lnTo>
                  <a:lnTo>
                    <a:pt x="598" y="50"/>
                  </a:lnTo>
                  <a:lnTo>
                    <a:pt x="576" y="64"/>
                  </a:lnTo>
                  <a:lnTo>
                    <a:pt x="536" y="84"/>
                  </a:lnTo>
                  <a:lnTo>
                    <a:pt x="508" y="96"/>
                  </a:lnTo>
                  <a:lnTo>
                    <a:pt x="488" y="104"/>
                  </a:lnTo>
                  <a:lnTo>
                    <a:pt x="474" y="108"/>
                  </a:lnTo>
                  <a:lnTo>
                    <a:pt x="462" y="114"/>
                  </a:lnTo>
                  <a:lnTo>
                    <a:pt x="450" y="120"/>
                  </a:lnTo>
                  <a:lnTo>
                    <a:pt x="442" y="124"/>
                  </a:lnTo>
                  <a:lnTo>
                    <a:pt x="424" y="148"/>
                  </a:lnTo>
                  <a:lnTo>
                    <a:pt x="406" y="166"/>
                  </a:lnTo>
                  <a:lnTo>
                    <a:pt x="392" y="182"/>
                  </a:lnTo>
                  <a:lnTo>
                    <a:pt x="382" y="194"/>
                  </a:lnTo>
                  <a:lnTo>
                    <a:pt x="370" y="206"/>
                  </a:lnTo>
                  <a:lnTo>
                    <a:pt x="336" y="234"/>
                  </a:lnTo>
                  <a:lnTo>
                    <a:pt x="328" y="244"/>
                  </a:lnTo>
                  <a:lnTo>
                    <a:pt x="316" y="260"/>
                  </a:lnTo>
                  <a:lnTo>
                    <a:pt x="298" y="274"/>
                  </a:lnTo>
                  <a:lnTo>
                    <a:pt x="278" y="290"/>
                  </a:lnTo>
                  <a:lnTo>
                    <a:pt x="246" y="306"/>
                  </a:lnTo>
                  <a:lnTo>
                    <a:pt x="216" y="326"/>
                  </a:lnTo>
                  <a:lnTo>
                    <a:pt x="208" y="338"/>
                  </a:lnTo>
                  <a:lnTo>
                    <a:pt x="176" y="344"/>
                  </a:lnTo>
                  <a:lnTo>
                    <a:pt x="154" y="352"/>
                  </a:lnTo>
                  <a:lnTo>
                    <a:pt x="142" y="358"/>
                  </a:lnTo>
                  <a:lnTo>
                    <a:pt x="130" y="364"/>
                  </a:lnTo>
                  <a:lnTo>
                    <a:pt x="124" y="368"/>
                  </a:lnTo>
                  <a:lnTo>
                    <a:pt x="108" y="382"/>
                  </a:lnTo>
                  <a:lnTo>
                    <a:pt x="102" y="392"/>
                  </a:lnTo>
                  <a:lnTo>
                    <a:pt x="98" y="400"/>
                  </a:lnTo>
                  <a:lnTo>
                    <a:pt x="90" y="416"/>
                  </a:lnTo>
                  <a:lnTo>
                    <a:pt x="84" y="426"/>
                  </a:lnTo>
                  <a:lnTo>
                    <a:pt x="76" y="436"/>
                  </a:lnTo>
                  <a:lnTo>
                    <a:pt x="70" y="440"/>
                  </a:lnTo>
                  <a:lnTo>
                    <a:pt x="64" y="444"/>
                  </a:lnTo>
                  <a:lnTo>
                    <a:pt x="48" y="448"/>
                  </a:lnTo>
                  <a:lnTo>
                    <a:pt x="40" y="450"/>
                  </a:lnTo>
                  <a:lnTo>
                    <a:pt x="30" y="454"/>
                  </a:lnTo>
                  <a:lnTo>
                    <a:pt x="0" y="474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08" name="Freeform 924"/>
            <p:cNvSpPr>
              <a:spLocks/>
            </p:cNvSpPr>
            <p:nvPr/>
          </p:nvSpPr>
          <p:spPr bwMode="auto">
            <a:xfrm>
              <a:off x="1985" y="3129"/>
              <a:ext cx="25" cy="14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6" y="32"/>
                </a:cxn>
                <a:cxn ang="0">
                  <a:pos x="22" y="22"/>
                </a:cxn>
                <a:cxn ang="0">
                  <a:pos x="36" y="14"/>
                </a:cxn>
                <a:cxn ang="0">
                  <a:pos x="42" y="10"/>
                </a:cxn>
                <a:cxn ang="0">
                  <a:pos x="70" y="0"/>
                </a:cxn>
              </a:cxnLst>
              <a:rect l="0" t="0" r="r" b="b"/>
              <a:pathLst>
                <a:path w="70" h="34">
                  <a:moveTo>
                    <a:pt x="0" y="34"/>
                  </a:moveTo>
                  <a:lnTo>
                    <a:pt x="6" y="32"/>
                  </a:lnTo>
                  <a:lnTo>
                    <a:pt x="22" y="22"/>
                  </a:lnTo>
                  <a:lnTo>
                    <a:pt x="36" y="14"/>
                  </a:lnTo>
                  <a:lnTo>
                    <a:pt x="42" y="10"/>
                  </a:lnTo>
                  <a:lnTo>
                    <a:pt x="70" y="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09" name="Freeform 925"/>
            <p:cNvSpPr>
              <a:spLocks/>
            </p:cNvSpPr>
            <p:nvPr/>
          </p:nvSpPr>
          <p:spPr bwMode="auto">
            <a:xfrm>
              <a:off x="1938" y="3085"/>
              <a:ext cx="147" cy="36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76" y="6"/>
                </a:cxn>
                <a:cxn ang="0">
                  <a:pos x="356" y="8"/>
                </a:cxn>
                <a:cxn ang="0">
                  <a:pos x="340" y="6"/>
                </a:cxn>
                <a:cxn ang="0">
                  <a:pos x="328" y="4"/>
                </a:cxn>
                <a:cxn ang="0">
                  <a:pos x="314" y="4"/>
                </a:cxn>
                <a:cxn ang="0">
                  <a:pos x="256" y="16"/>
                </a:cxn>
                <a:cxn ang="0">
                  <a:pos x="218" y="28"/>
                </a:cxn>
                <a:cxn ang="0">
                  <a:pos x="202" y="36"/>
                </a:cxn>
                <a:cxn ang="0">
                  <a:pos x="188" y="44"/>
                </a:cxn>
                <a:cxn ang="0">
                  <a:pos x="176" y="48"/>
                </a:cxn>
                <a:cxn ang="0">
                  <a:pos x="162" y="52"/>
                </a:cxn>
                <a:cxn ang="0">
                  <a:pos x="138" y="60"/>
                </a:cxn>
                <a:cxn ang="0">
                  <a:pos x="112" y="68"/>
                </a:cxn>
                <a:cxn ang="0">
                  <a:pos x="92" y="76"/>
                </a:cxn>
                <a:cxn ang="0">
                  <a:pos x="82" y="80"/>
                </a:cxn>
                <a:cxn ang="0">
                  <a:pos x="70" y="84"/>
                </a:cxn>
                <a:cxn ang="0">
                  <a:pos x="38" y="88"/>
                </a:cxn>
                <a:cxn ang="0">
                  <a:pos x="0" y="92"/>
                </a:cxn>
              </a:cxnLst>
              <a:rect l="0" t="0" r="r" b="b"/>
              <a:pathLst>
                <a:path w="402" h="92">
                  <a:moveTo>
                    <a:pt x="402" y="0"/>
                  </a:moveTo>
                  <a:lnTo>
                    <a:pt x="376" y="6"/>
                  </a:lnTo>
                  <a:lnTo>
                    <a:pt x="356" y="8"/>
                  </a:lnTo>
                  <a:lnTo>
                    <a:pt x="340" y="6"/>
                  </a:lnTo>
                  <a:lnTo>
                    <a:pt x="328" y="4"/>
                  </a:lnTo>
                  <a:lnTo>
                    <a:pt x="314" y="4"/>
                  </a:lnTo>
                  <a:lnTo>
                    <a:pt x="256" y="16"/>
                  </a:lnTo>
                  <a:lnTo>
                    <a:pt x="218" y="28"/>
                  </a:lnTo>
                  <a:lnTo>
                    <a:pt x="202" y="36"/>
                  </a:lnTo>
                  <a:lnTo>
                    <a:pt x="188" y="44"/>
                  </a:lnTo>
                  <a:lnTo>
                    <a:pt x="176" y="48"/>
                  </a:lnTo>
                  <a:lnTo>
                    <a:pt x="162" y="52"/>
                  </a:lnTo>
                  <a:lnTo>
                    <a:pt x="138" y="60"/>
                  </a:lnTo>
                  <a:lnTo>
                    <a:pt x="112" y="68"/>
                  </a:lnTo>
                  <a:lnTo>
                    <a:pt x="92" y="76"/>
                  </a:lnTo>
                  <a:lnTo>
                    <a:pt x="82" y="80"/>
                  </a:lnTo>
                  <a:lnTo>
                    <a:pt x="70" y="84"/>
                  </a:lnTo>
                  <a:lnTo>
                    <a:pt x="38" y="88"/>
                  </a:lnTo>
                  <a:lnTo>
                    <a:pt x="0" y="92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10" name="Freeform 926"/>
            <p:cNvSpPr>
              <a:spLocks/>
            </p:cNvSpPr>
            <p:nvPr/>
          </p:nvSpPr>
          <p:spPr bwMode="auto">
            <a:xfrm>
              <a:off x="1905" y="3043"/>
              <a:ext cx="217" cy="72"/>
            </a:xfrm>
            <a:custGeom>
              <a:avLst/>
              <a:gdLst/>
              <a:ahLst/>
              <a:cxnLst>
                <a:cxn ang="0">
                  <a:pos x="596" y="0"/>
                </a:cxn>
                <a:cxn ang="0">
                  <a:pos x="588" y="4"/>
                </a:cxn>
                <a:cxn ang="0">
                  <a:pos x="570" y="12"/>
                </a:cxn>
                <a:cxn ang="0">
                  <a:pos x="558" y="18"/>
                </a:cxn>
                <a:cxn ang="0">
                  <a:pos x="544" y="22"/>
                </a:cxn>
                <a:cxn ang="0">
                  <a:pos x="528" y="28"/>
                </a:cxn>
                <a:cxn ang="0">
                  <a:pos x="506" y="34"/>
                </a:cxn>
                <a:cxn ang="0">
                  <a:pos x="466" y="38"/>
                </a:cxn>
                <a:cxn ang="0">
                  <a:pos x="406" y="38"/>
                </a:cxn>
                <a:cxn ang="0">
                  <a:pos x="372" y="36"/>
                </a:cxn>
                <a:cxn ang="0">
                  <a:pos x="350" y="36"/>
                </a:cxn>
                <a:cxn ang="0">
                  <a:pos x="324" y="36"/>
                </a:cxn>
                <a:cxn ang="0">
                  <a:pos x="296" y="38"/>
                </a:cxn>
                <a:cxn ang="0">
                  <a:pos x="280" y="40"/>
                </a:cxn>
                <a:cxn ang="0">
                  <a:pos x="270" y="42"/>
                </a:cxn>
                <a:cxn ang="0">
                  <a:pos x="254" y="50"/>
                </a:cxn>
                <a:cxn ang="0">
                  <a:pos x="242" y="54"/>
                </a:cxn>
                <a:cxn ang="0">
                  <a:pos x="234" y="56"/>
                </a:cxn>
                <a:cxn ang="0">
                  <a:pos x="212" y="62"/>
                </a:cxn>
                <a:cxn ang="0">
                  <a:pos x="196" y="66"/>
                </a:cxn>
                <a:cxn ang="0">
                  <a:pos x="162" y="76"/>
                </a:cxn>
                <a:cxn ang="0">
                  <a:pos x="116" y="96"/>
                </a:cxn>
                <a:cxn ang="0">
                  <a:pos x="86" y="110"/>
                </a:cxn>
                <a:cxn ang="0">
                  <a:pos x="56" y="126"/>
                </a:cxn>
                <a:cxn ang="0">
                  <a:pos x="40" y="138"/>
                </a:cxn>
                <a:cxn ang="0">
                  <a:pos x="26" y="152"/>
                </a:cxn>
                <a:cxn ang="0">
                  <a:pos x="0" y="182"/>
                </a:cxn>
              </a:cxnLst>
              <a:rect l="0" t="0" r="r" b="b"/>
              <a:pathLst>
                <a:path w="596" h="182">
                  <a:moveTo>
                    <a:pt x="596" y="0"/>
                  </a:moveTo>
                  <a:lnTo>
                    <a:pt x="588" y="4"/>
                  </a:lnTo>
                  <a:lnTo>
                    <a:pt x="570" y="12"/>
                  </a:lnTo>
                  <a:lnTo>
                    <a:pt x="558" y="18"/>
                  </a:lnTo>
                  <a:lnTo>
                    <a:pt x="544" y="22"/>
                  </a:lnTo>
                  <a:lnTo>
                    <a:pt x="528" y="28"/>
                  </a:lnTo>
                  <a:lnTo>
                    <a:pt x="506" y="34"/>
                  </a:lnTo>
                  <a:lnTo>
                    <a:pt x="466" y="38"/>
                  </a:lnTo>
                  <a:lnTo>
                    <a:pt x="406" y="38"/>
                  </a:lnTo>
                  <a:lnTo>
                    <a:pt x="372" y="36"/>
                  </a:lnTo>
                  <a:lnTo>
                    <a:pt x="350" y="36"/>
                  </a:lnTo>
                  <a:lnTo>
                    <a:pt x="324" y="36"/>
                  </a:lnTo>
                  <a:lnTo>
                    <a:pt x="296" y="38"/>
                  </a:lnTo>
                  <a:lnTo>
                    <a:pt x="280" y="40"/>
                  </a:lnTo>
                  <a:lnTo>
                    <a:pt x="270" y="42"/>
                  </a:lnTo>
                  <a:lnTo>
                    <a:pt x="254" y="50"/>
                  </a:lnTo>
                  <a:lnTo>
                    <a:pt x="242" y="54"/>
                  </a:lnTo>
                  <a:lnTo>
                    <a:pt x="234" y="56"/>
                  </a:lnTo>
                  <a:lnTo>
                    <a:pt x="212" y="62"/>
                  </a:lnTo>
                  <a:lnTo>
                    <a:pt x="196" y="66"/>
                  </a:lnTo>
                  <a:lnTo>
                    <a:pt x="162" y="76"/>
                  </a:lnTo>
                  <a:lnTo>
                    <a:pt x="116" y="96"/>
                  </a:lnTo>
                  <a:lnTo>
                    <a:pt x="86" y="110"/>
                  </a:lnTo>
                  <a:lnTo>
                    <a:pt x="56" y="126"/>
                  </a:lnTo>
                  <a:lnTo>
                    <a:pt x="40" y="138"/>
                  </a:lnTo>
                  <a:lnTo>
                    <a:pt x="26" y="152"/>
                  </a:lnTo>
                  <a:lnTo>
                    <a:pt x="0" y="182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11" name="Freeform 927"/>
            <p:cNvSpPr>
              <a:spLocks/>
            </p:cNvSpPr>
            <p:nvPr/>
          </p:nvSpPr>
          <p:spPr bwMode="auto">
            <a:xfrm>
              <a:off x="1830" y="3053"/>
              <a:ext cx="135" cy="26"/>
            </a:xfrm>
            <a:custGeom>
              <a:avLst/>
              <a:gdLst/>
              <a:ahLst/>
              <a:cxnLst>
                <a:cxn ang="0">
                  <a:pos x="371" y="46"/>
                </a:cxn>
                <a:cxn ang="0">
                  <a:pos x="351" y="54"/>
                </a:cxn>
                <a:cxn ang="0">
                  <a:pos x="335" y="60"/>
                </a:cxn>
                <a:cxn ang="0">
                  <a:pos x="323" y="62"/>
                </a:cxn>
                <a:cxn ang="0">
                  <a:pos x="279" y="64"/>
                </a:cxn>
                <a:cxn ang="0">
                  <a:pos x="251" y="64"/>
                </a:cxn>
                <a:cxn ang="0">
                  <a:pos x="235" y="62"/>
                </a:cxn>
                <a:cxn ang="0">
                  <a:pos x="219" y="58"/>
                </a:cxn>
                <a:cxn ang="0">
                  <a:pos x="169" y="46"/>
                </a:cxn>
                <a:cxn ang="0">
                  <a:pos x="129" y="38"/>
                </a:cxn>
                <a:cxn ang="0">
                  <a:pos x="91" y="30"/>
                </a:cxn>
                <a:cxn ang="0">
                  <a:pos x="75" y="24"/>
                </a:cxn>
                <a:cxn ang="0">
                  <a:pos x="47" y="16"/>
                </a:cxn>
                <a:cxn ang="0">
                  <a:pos x="35" y="14"/>
                </a:cxn>
                <a:cxn ang="0">
                  <a:pos x="27" y="10"/>
                </a:cxn>
                <a:cxn ang="0">
                  <a:pos x="15" y="4"/>
                </a:cxn>
                <a:cxn ang="0">
                  <a:pos x="0" y="0"/>
                </a:cxn>
              </a:cxnLst>
              <a:rect l="0" t="0" r="r" b="b"/>
              <a:pathLst>
                <a:path w="371" h="64">
                  <a:moveTo>
                    <a:pt x="371" y="46"/>
                  </a:moveTo>
                  <a:lnTo>
                    <a:pt x="351" y="54"/>
                  </a:lnTo>
                  <a:lnTo>
                    <a:pt x="335" y="60"/>
                  </a:lnTo>
                  <a:lnTo>
                    <a:pt x="323" y="62"/>
                  </a:lnTo>
                  <a:lnTo>
                    <a:pt x="279" y="64"/>
                  </a:lnTo>
                  <a:lnTo>
                    <a:pt x="251" y="64"/>
                  </a:lnTo>
                  <a:lnTo>
                    <a:pt x="235" y="62"/>
                  </a:lnTo>
                  <a:lnTo>
                    <a:pt x="219" y="58"/>
                  </a:lnTo>
                  <a:lnTo>
                    <a:pt x="169" y="46"/>
                  </a:lnTo>
                  <a:lnTo>
                    <a:pt x="129" y="38"/>
                  </a:lnTo>
                  <a:lnTo>
                    <a:pt x="91" y="30"/>
                  </a:lnTo>
                  <a:lnTo>
                    <a:pt x="75" y="24"/>
                  </a:lnTo>
                  <a:lnTo>
                    <a:pt x="47" y="16"/>
                  </a:lnTo>
                  <a:lnTo>
                    <a:pt x="35" y="14"/>
                  </a:lnTo>
                  <a:lnTo>
                    <a:pt x="27" y="10"/>
                  </a:lnTo>
                  <a:lnTo>
                    <a:pt x="15" y="4"/>
                  </a:lnTo>
                  <a:lnTo>
                    <a:pt x="0" y="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12" name="Freeform 928"/>
            <p:cNvSpPr>
              <a:spLocks/>
            </p:cNvSpPr>
            <p:nvPr/>
          </p:nvSpPr>
          <p:spPr bwMode="auto">
            <a:xfrm>
              <a:off x="1796" y="2972"/>
              <a:ext cx="245" cy="63"/>
            </a:xfrm>
            <a:custGeom>
              <a:avLst/>
              <a:gdLst/>
              <a:ahLst/>
              <a:cxnLst>
                <a:cxn ang="0">
                  <a:pos x="675" y="30"/>
                </a:cxn>
                <a:cxn ang="0">
                  <a:pos x="649" y="22"/>
                </a:cxn>
                <a:cxn ang="0">
                  <a:pos x="625" y="18"/>
                </a:cxn>
                <a:cxn ang="0">
                  <a:pos x="603" y="16"/>
                </a:cxn>
                <a:cxn ang="0">
                  <a:pos x="551" y="16"/>
                </a:cxn>
                <a:cxn ang="0">
                  <a:pos x="507" y="14"/>
                </a:cxn>
                <a:cxn ang="0">
                  <a:pos x="437" y="6"/>
                </a:cxn>
                <a:cxn ang="0">
                  <a:pos x="409" y="4"/>
                </a:cxn>
                <a:cxn ang="0">
                  <a:pos x="387" y="4"/>
                </a:cxn>
                <a:cxn ang="0">
                  <a:pos x="329" y="0"/>
                </a:cxn>
                <a:cxn ang="0">
                  <a:pos x="293" y="4"/>
                </a:cxn>
                <a:cxn ang="0">
                  <a:pos x="259" y="12"/>
                </a:cxn>
                <a:cxn ang="0">
                  <a:pos x="197" y="28"/>
                </a:cxn>
                <a:cxn ang="0">
                  <a:pos x="137" y="48"/>
                </a:cxn>
                <a:cxn ang="0">
                  <a:pos x="96" y="66"/>
                </a:cxn>
                <a:cxn ang="0">
                  <a:pos x="72" y="80"/>
                </a:cxn>
                <a:cxn ang="0">
                  <a:pos x="48" y="94"/>
                </a:cxn>
                <a:cxn ang="0">
                  <a:pos x="12" y="112"/>
                </a:cxn>
                <a:cxn ang="0">
                  <a:pos x="6" y="120"/>
                </a:cxn>
                <a:cxn ang="0">
                  <a:pos x="0" y="130"/>
                </a:cxn>
                <a:cxn ang="0">
                  <a:pos x="0" y="142"/>
                </a:cxn>
                <a:cxn ang="0">
                  <a:pos x="2" y="152"/>
                </a:cxn>
                <a:cxn ang="0">
                  <a:pos x="6" y="158"/>
                </a:cxn>
              </a:cxnLst>
              <a:rect l="0" t="0" r="r" b="b"/>
              <a:pathLst>
                <a:path w="675" h="158">
                  <a:moveTo>
                    <a:pt x="675" y="30"/>
                  </a:moveTo>
                  <a:lnTo>
                    <a:pt x="649" y="22"/>
                  </a:lnTo>
                  <a:lnTo>
                    <a:pt x="625" y="18"/>
                  </a:lnTo>
                  <a:lnTo>
                    <a:pt x="603" y="16"/>
                  </a:lnTo>
                  <a:lnTo>
                    <a:pt x="551" y="16"/>
                  </a:lnTo>
                  <a:lnTo>
                    <a:pt x="507" y="14"/>
                  </a:lnTo>
                  <a:lnTo>
                    <a:pt x="437" y="6"/>
                  </a:lnTo>
                  <a:lnTo>
                    <a:pt x="409" y="4"/>
                  </a:lnTo>
                  <a:lnTo>
                    <a:pt x="387" y="4"/>
                  </a:lnTo>
                  <a:lnTo>
                    <a:pt x="329" y="0"/>
                  </a:lnTo>
                  <a:lnTo>
                    <a:pt x="293" y="4"/>
                  </a:lnTo>
                  <a:lnTo>
                    <a:pt x="259" y="12"/>
                  </a:lnTo>
                  <a:lnTo>
                    <a:pt x="197" y="28"/>
                  </a:lnTo>
                  <a:lnTo>
                    <a:pt x="137" y="48"/>
                  </a:lnTo>
                  <a:lnTo>
                    <a:pt x="96" y="66"/>
                  </a:lnTo>
                  <a:lnTo>
                    <a:pt x="72" y="80"/>
                  </a:lnTo>
                  <a:lnTo>
                    <a:pt x="48" y="94"/>
                  </a:lnTo>
                  <a:lnTo>
                    <a:pt x="12" y="112"/>
                  </a:lnTo>
                  <a:lnTo>
                    <a:pt x="6" y="120"/>
                  </a:lnTo>
                  <a:lnTo>
                    <a:pt x="0" y="130"/>
                  </a:lnTo>
                  <a:lnTo>
                    <a:pt x="0" y="142"/>
                  </a:lnTo>
                  <a:lnTo>
                    <a:pt x="2" y="152"/>
                  </a:lnTo>
                  <a:lnTo>
                    <a:pt x="6" y="158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13" name="Freeform 929"/>
            <p:cNvSpPr>
              <a:spLocks/>
            </p:cNvSpPr>
            <p:nvPr/>
          </p:nvSpPr>
          <p:spPr bwMode="auto">
            <a:xfrm>
              <a:off x="1816" y="3011"/>
              <a:ext cx="103" cy="12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26" y="20"/>
                </a:cxn>
                <a:cxn ang="0">
                  <a:pos x="44" y="14"/>
                </a:cxn>
                <a:cxn ang="0">
                  <a:pos x="61" y="10"/>
                </a:cxn>
                <a:cxn ang="0">
                  <a:pos x="75" y="8"/>
                </a:cxn>
                <a:cxn ang="0">
                  <a:pos x="87" y="10"/>
                </a:cxn>
                <a:cxn ang="0">
                  <a:pos x="115" y="10"/>
                </a:cxn>
                <a:cxn ang="0">
                  <a:pos x="137" y="8"/>
                </a:cxn>
                <a:cxn ang="0">
                  <a:pos x="159" y="6"/>
                </a:cxn>
                <a:cxn ang="0">
                  <a:pos x="183" y="0"/>
                </a:cxn>
                <a:cxn ang="0">
                  <a:pos x="195" y="0"/>
                </a:cxn>
                <a:cxn ang="0">
                  <a:pos x="213" y="0"/>
                </a:cxn>
                <a:cxn ang="0">
                  <a:pos x="239" y="6"/>
                </a:cxn>
                <a:cxn ang="0">
                  <a:pos x="251" y="10"/>
                </a:cxn>
                <a:cxn ang="0">
                  <a:pos x="267" y="14"/>
                </a:cxn>
                <a:cxn ang="0">
                  <a:pos x="285" y="22"/>
                </a:cxn>
              </a:cxnLst>
              <a:rect l="0" t="0" r="r" b="b"/>
              <a:pathLst>
                <a:path w="285" h="30">
                  <a:moveTo>
                    <a:pt x="0" y="30"/>
                  </a:moveTo>
                  <a:lnTo>
                    <a:pt x="26" y="20"/>
                  </a:lnTo>
                  <a:lnTo>
                    <a:pt x="44" y="14"/>
                  </a:lnTo>
                  <a:lnTo>
                    <a:pt x="61" y="10"/>
                  </a:lnTo>
                  <a:lnTo>
                    <a:pt x="75" y="8"/>
                  </a:lnTo>
                  <a:lnTo>
                    <a:pt x="87" y="10"/>
                  </a:lnTo>
                  <a:lnTo>
                    <a:pt x="115" y="10"/>
                  </a:lnTo>
                  <a:lnTo>
                    <a:pt x="137" y="8"/>
                  </a:lnTo>
                  <a:lnTo>
                    <a:pt x="159" y="6"/>
                  </a:lnTo>
                  <a:lnTo>
                    <a:pt x="183" y="0"/>
                  </a:lnTo>
                  <a:lnTo>
                    <a:pt x="195" y="0"/>
                  </a:lnTo>
                  <a:lnTo>
                    <a:pt x="213" y="0"/>
                  </a:lnTo>
                  <a:lnTo>
                    <a:pt x="239" y="6"/>
                  </a:lnTo>
                  <a:lnTo>
                    <a:pt x="251" y="10"/>
                  </a:lnTo>
                  <a:lnTo>
                    <a:pt x="267" y="14"/>
                  </a:lnTo>
                  <a:lnTo>
                    <a:pt x="285" y="22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14" name="Freeform 930"/>
            <p:cNvSpPr>
              <a:spLocks/>
            </p:cNvSpPr>
            <p:nvPr/>
          </p:nvSpPr>
          <p:spPr bwMode="auto">
            <a:xfrm>
              <a:off x="1923" y="3025"/>
              <a:ext cx="28" cy="4"/>
            </a:xfrm>
            <a:custGeom>
              <a:avLst/>
              <a:gdLst/>
              <a:ahLst/>
              <a:cxnLst>
                <a:cxn ang="0">
                  <a:pos x="78" y="2"/>
                </a:cxn>
                <a:cxn ang="0">
                  <a:pos x="76" y="4"/>
                </a:cxn>
                <a:cxn ang="0">
                  <a:pos x="72" y="4"/>
                </a:cxn>
                <a:cxn ang="0">
                  <a:pos x="66" y="4"/>
                </a:cxn>
                <a:cxn ang="0">
                  <a:pos x="48" y="2"/>
                </a:cxn>
                <a:cxn ang="0">
                  <a:pos x="36" y="0"/>
                </a:cxn>
                <a:cxn ang="0">
                  <a:pos x="26" y="2"/>
                </a:cxn>
                <a:cxn ang="0">
                  <a:pos x="0" y="10"/>
                </a:cxn>
              </a:cxnLst>
              <a:rect l="0" t="0" r="r" b="b"/>
              <a:pathLst>
                <a:path w="78" h="10">
                  <a:moveTo>
                    <a:pt x="78" y="2"/>
                  </a:moveTo>
                  <a:lnTo>
                    <a:pt x="76" y="4"/>
                  </a:lnTo>
                  <a:lnTo>
                    <a:pt x="72" y="4"/>
                  </a:lnTo>
                  <a:lnTo>
                    <a:pt x="66" y="4"/>
                  </a:lnTo>
                  <a:lnTo>
                    <a:pt x="48" y="2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0" y="1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15" name="Freeform 931"/>
            <p:cNvSpPr>
              <a:spLocks/>
            </p:cNvSpPr>
            <p:nvPr/>
          </p:nvSpPr>
          <p:spPr bwMode="auto">
            <a:xfrm>
              <a:off x="1880" y="3041"/>
              <a:ext cx="33" cy="6"/>
            </a:xfrm>
            <a:custGeom>
              <a:avLst/>
              <a:gdLst/>
              <a:ahLst/>
              <a:cxnLst>
                <a:cxn ang="0">
                  <a:pos x="92" y="10"/>
                </a:cxn>
                <a:cxn ang="0">
                  <a:pos x="82" y="6"/>
                </a:cxn>
                <a:cxn ang="0">
                  <a:pos x="68" y="2"/>
                </a:cxn>
                <a:cxn ang="0">
                  <a:pos x="60" y="0"/>
                </a:cxn>
                <a:cxn ang="0">
                  <a:pos x="56" y="2"/>
                </a:cxn>
                <a:cxn ang="0">
                  <a:pos x="26" y="10"/>
                </a:cxn>
                <a:cxn ang="0">
                  <a:pos x="0" y="16"/>
                </a:cxn>
              </a:cxnLst>
              <a:rect l="0" t="0" r="r" b="b"/>
              <a:pathLst>
                <a:path w="92" h="16">
                  <a:moveTo>
                    <a:pt x="92" y="10"/>
                  </a:moveTo>
                  <a:lnTo>
                    <a:pt x="82" y="6"/>
                  </a:lnTo>
                  <a:lnTo>
                    <a:pt x="68" y="2"/>
                  </a:lnTo>
                  <a:lnTo>
                    <a:pt x="60" y="0"/>
                  </a:lnTo>
                  <a:lnTo>
                    <a:pt x="56" y="2"/>
                  </a:lnTo>
                  <a:lnTo>
                    <a:pt x="26" y="10"/>
                  </a:lnTo>
                  <a:lnTo>
                    <a:pt x="0" y="16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16" name="Freeform 932"/>
            <p:cNvSpPr>
              <a:spLocks/>
            </p:cNvSpPr>
            <p:nvPr/>
          </p:nvSpPr>
          <p:spPr bwMode="auto">
            <a:xfrm>
              <a:off x="1878" y="2980"/>
              <a:ext cx="319" cy="23"/>
            </a:xfrm>
            <a:custGeom>
              <a:avLst/>
              <a:gdLst/>
              <a:ahLst/>
              <a:cxnLst>
                <a:cxn ang="0">
                  <a:pos x="878" y="0"/>
                </a:cxn>
                <a:cxn ang="0">
                  <a:pos x="838" y="18"/>
                </a:cxn>
                <a:cxn ang="0">
                  <a:pos x="818" y="24"/>
                </a:cxn>
                <a:cxn ang="0">
                  <a:pos x="814" y="22"/>
                </a:cxn>
                <a:cxn ang="0">
                  <a:pos x="808" y="22"/>
                </a:cxn>
                <a:cxn ang="0">
                  <a:pos x="790" y="24"/>
                </a:cxn>
                <a:cxn ang="0">
                  <a:pos x="768" y="30"/>
                </a:cxn>
                <a:cxn ang="0">
                  <a:pos x="744" y="32"/>
                </a:cxn>
                <a:cxn ang="0">
                  <a:pos x="718" y="34"/>
                </a:cxn>
                <a:cxn ang="0">
                  <a:pos x="694" y="36"/>
                </a:cxn>
                <a:cxn ang="0">
                  <a:pos x="678" y="40"/>
                </a:cxn>
                <a:cxn ang="0">
                  <a:pos x="634" y="50"/>
                </a:cxn>
                <a:cxn ang="0">
                  <a:pos x="598" y="54"/>
                </a:cxn>
                <a:cxn ang="0">
                  <a:pos x="592" y="58"/>
                </a:cxn>
                <a:cxn ang="0">
                  <a:pos x="586" y="58"/>
                </a:cxn>
                <a:cxn ang="0">
                  <a:pos x="582" y="58"/>
                </a:cxn>
                <a:cxn ang="0">
                  <a:pos x="580" y="54"/>
                </a:cxn>
                <a:cxn ang="0">
                  <a:pos x="568" y="42"/>
                </a:cxn>
                <a:cxn ang="0">
                  <a:pos x="562" y="38"/>
                </a:cxn>
                <a:cxn ang="0">
                  <a:pos x="556" y="36"/>
                </a:cxn>
                <a:cxn ang="0">
                  <a:pos x="530" y="32"/>
                </a:cxn>
                <a:cxn ang="0">
                  <a:pos x="514" y="30"/>
                </a:cxn>
                <a:cxn ang="0">
                  <a:pos x="498" y="30"/>
                </a:cxn>
                <a:cxn ang="0">
                  <a:pos x="482" y="30"/>
                </a:cxn>
                <a:cxn ang="0">
                  <a:pos x="458" y="28"/>
                </a:cxn>
                <a:cxn ang="0">
                  <a:pos x="434" y="26"/>
                </a:cxn>
                <a:cxn ang="0">
                  <a:pos x="420" y="26"/>
                </a:cxn>
                <a:cxn ang="0">
                  <a:pos x="324" y="36"/>
                </a:cxn>
                <a:cxn ang="0">
                  <a:pos x="278" y="46"/>
                </a:cxn>
                <a:cxn ang="0">
                  <a:pos x="242" y="52"/>
                </a:cxn>
                <a:cxn ang="0">
                  <a:pos x="220" y="56"/>
                </a:cxn>
                <a:cxn ang="0">
                  <a:pos x="208" y="56"/>
                </a:cxn>
                <a:cxn ang="0">
                  <a:pos x="156" y="46"/>
                </a:cxn>
                <a:cxn ang="0">
                  <a:pos x="140" y="42"/>
                </a:cxn>
                <a:cxn ang="0">
                  <a:pos x="132" y="40"/>
                </a:cxn>
                <a:cxn ang="0">
                  <a:pos x="120" y="40"/>
                </a:cxn>
                <a:cxn ang="0">
                  <a:pos x="66" y="42"/>
                </a:cxn>
                <a:cxn ang="0">
                  <a:pos x="28" y="42"/>
                </a:cxn>
                <a:cxn ang="0">
                  <a:pos x="0" y="44"/>
                </a:cxn>
              </a:cxnLst>
              <a:rect l="0" t="0" r="r" b="b"/>
              <a:pathLst>
                <a:path w="878" h="58">
                  <a:moveTo>
                    <a:pt x="878" y="0"/>
                  </a:moveTo>
                  <a:lnTo>
                    <a:pt x="838" y="18"/>
                  </a:lnTo>
                  <a:lnTo>
                    <a:pt x="818" y="24"/>
                  </a:lnTo>
                  <a:lnTo>
                    <a:pt x="814" y="22"/>
                  </a:lnTo>
                  <a:lnTo>
                    <a:pt x="808" y="22"/>
                  </a:lnTo>
                  <a:lnTo>
                    <a:pt x="790" y="24"/>
                  </a:lnTo>
                  <a:lnTo>
                    <a:pt x="768" y="30"/>
                  </a:lnTo>
                  <a:lnTo>
                    <a:pt x="744" y="32"/>
                  </a:lnTo>
                  <a:lnTo>
                    <a:pt x="718" y="34"/>
                  </a:lnTo>
                  <a:lnTo>
                    <a:pt x="694" y="36"/>
                  </a:lnTo>
                  <a:lnTo>
                    <a:pt x="678" y="40"/>
                  </a:lnTo>
                  <a:lnTo>
                    <a:pt x="634" y="50"/>
                  </a:lnTo>
                  <a:lnTo>
                    <a:pt x="598" y="54"/>
                  </a:lnTo>
                  <a:lnTo>
                    <a:pt x="592" y="58"/>
                  </a:lnTo>
                  <a:lnTo>
                    <a:pt x="586" y="58"/>
                  </a:lnTo>
                  <a:lnTo>
                    <a:pt x="582" y="58"/>
                  </a:lnTo>
                  <a:lnTo>
                    <a:pt x="580" y="54"/>
                  </a:lnTo>
                  <a:lnTo>
                    <a:pt x="568" y="42"/>
                  </a:lnTo>
                  <a:lnTo>
                    <a:pt x="562" y="38"/>
                  </a:lnTo>
                  <a:lnTo>
                    <a:pt x="556" y="36"/>
                  </a:lnTo>
                  <a:lnTo>
                    <a:pt x="530" y="32"/>
                  </a:lnTo>
                  <a:lnTo>
                    <a:pt x="514" y="30"/>
                  </a:lnTo>
                  <a:lnTo>
                    <a:pt x="498" y="30"/>
                  </a:lnTo>
                  <a:lnTo>
                    <a:pt x="482" y="30"/>
                  </a:lnTo>
                  <a:lnTo>
                    <a:pt x="458" y="28"/>
                  </a:lnTo>
                  <a:lnTo>
                    <a:pt x="434" y="26"/>
                  </a:lnTo>
                  <a:lnTo>
                    <a:pt x="420" y="26"/>
                  </a:lnTo>
                  <a:lnTo>
                    <a:pt x="324" y="36"/>
                  </a:lnTo>
                  <a:lnTo>
                    <a:pt x="278" y="46"/>
                  </a:lnTo>
                  <a:lnTo>
                    <a:pt x="242" y="52"/>
                  </a:lnTo>
                  <a:lnTo>
                    <a:pt x="220" y="56"/>
                  </a:lnTo>
                  <a:lnTo>
                    <a:pt x="208" y="56"/>
                  </a:lnTo>
                  <a:lnTo>
                    <a:pt x="156" y="46"/>
                  </a:lnTo>
                  <a:lnTo>
                    <a:pt x="140" y="42"/>
                  </a:lnTo>
                  <a:lnTo>
                    <a:pt x="132" y="40"/>
                  </a:lnTo>
                  <a:lnTo>
                    <a:pt x="120" y="40"/>
                  </a:lnTo>
                  <a:lnTo>
                    <a:pt x="66" y="42"/>
                  </a:lnTo>
                  <a:lnTo>
                    <a:pt x="28" y="42"/>
                  </a:lnTo>
                  <a:lnTo>
                    <a:pt x="0" y="44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17" name="Freeform 933"/>
            <p:cNvSpPr>
              <a:spLocks/>
            </p:cNvSpPr>
            <p:nvPr/>
          </p:nvSpPr>
          <p:spPr bwMode="auto">
            <a:xfrm>
              <a:off x="1870" y="2995"/>
              <a:ext cx="144" cy="66"/>
            </a:xfrm>
            <a:custGeom>
              <a:avLst/>
              <a:gdLst/>
              <a:ahLst/>
              <a:cxnLst>
                <a:cxn ang="0">
                  <a:pos x="394" y="0"/>
                </a:cxn>
                <a:cxn ang="0">
                  <a:pos x="326" y="20"/>
                </a:cxn>
                <a:cxn ang="0">
                  <a:pos x="268" y="44"/>
                </a:cxn>
                <a:cxn ang="0">
                  <a:pos x="244" y="56"/>
                </a:cxn>
                <a:cxn ang="0">
                  <a:pos x="228" y="70"/>
                </a:cxn>
                <a:cxn ang="0">
                  <a:pos x="216" y="82"/>
                </a:cxn>
                <a:cxn ang="0">
                  <a:pos x="200" y="96"/>
                </a:cxn>
                <a:cxn ang="0">
                  <a:pos x="176" y="108"/>
                </a:cxn>
                <a:cxn ang="0">
                  <a:pos x="162" y="116"/>
                </a:cxn>
                <a:cxn ang="0">
                  <a:pos x="152" y="118"/>
                </a:cxn>
                <a:cxn ang="0">
                  <a:pos x="116" y="126"/>
                </a:cxn>
                <a:cxn ang="0">
                  <a:pos x="84" y="136"/>
                </a:cxn>
                <a:cxn ang="0">
                  <a:pos x="38" y="152"/>
                </a:cxn>
                <a:cxn ang="0">
                  <a:pos x="0" y="166"/>
                </a:cxn>
              </a:cxnLst>
              <a:rect l="0" t="0" r="r" b="b"/>
              <a:pathLst>
                <a:path w="394" h="166">
                  <a:moveTo>
                    <a:pt x="394" y="0"/>
                  </a:moveTo>
                  <a:lnTo>
                    <a:pt x="326" y="20"/>
                  </a:lnTo>
                  <a:lnTo>
                    <a:pt x="268" y="44"/>
                  </a:lnTo>
                  <a:lnTo>
                    <a:pt x="244" y="56"/>
                  </a:lnTo>
                  <a:lnTo>
                    <a:pt x="228" y="70"/>
                  </a:lnTo>
                  <a:lnTo>
                    <a:pt x="216" y="82"/>
                  </a:lnTo>
                  <a:lnTo>
                    <a:pt x="200" y="96"/>
                  </a:lnTo>
                  <a:lnTo>
                    <a:pt x="176" y="108"/>
                  </a:lnTo>
                  <a:lnTo>
                    <a:pt x="162" y="116"/>
                  </a:lnTo>
                  <a:lnTo>
                    <a:pt x="152" y="118"/>
                  </a:lnTo>
                  <a:lnTo>
                    <a:pt x="116" y="126"/>
                  </a:lnTo>
                  <a:lnTo>
                    <a:pt x="84" y="136"/>
                  </a:lnTo>
                  <a:lnTo>
                    <a:pt x="38" y="152"/>
                  </a:lnTo>
                  <a:lnTo>
                    <a:pt x="0" y="166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18" name="Freeform 934"/>
            <p:cNvSpPr>
              <a:spLocks/>
            </p:cNvSpPr>
            <p:nvPr/>
          </p:nvSpPr>
          <p:spPr bwMode="auto">
            <a:xfrm>
              <a:off x="2280" y="2889"/>
              <a:ext cx="310" cy="142"/>
            </a:xfrm>
            <a:custGeom>
              <a:avLst/>
              <a:gdLst/>
              <a:ahLst/>
              <a:cxnLst>
                <a:cxn ang="0">
                  <a:pos x="850" y="0"/>
                </a:cxn>
                <a:cxn ang="0">
                  <a:pos x="832" y="14"/>
                </a:cxn>
                <a:cxn ang="0">
                  <a:pos x="820" y="24"/>
                </a:cxn>
                <a:cxn ang="0">
                  <a:pos x="814" y="30"/>
                </a:cxn>
                <a:cxn ang="0">
                  <a:pos x="812" y="34"/>
                </a:cxn>
                <a:cxn ang="0">
                  <a:pos x="808" y="44"/>
                </a:cxn>
                <a:cxn ang="0">
                  <a:pos x="802" y="56"/>
                </a:cxn>
                <a:cxn ang="0">
                  <a:pos x="794" y="70"/>
                </a:cxn>
                <a:cxn ang="0">
                  <a:pos x="782" y="98"/>
                </a:cxn>
                <a:cxn ang="0">
                  <a:pos x="778" y="112"/>
                </a:cxn>
                <a:cxn ang="0">
                  <a:pos x="774" y="124"/>
                </a:cxn>
                <a:cxn ang="0">
                  <a:pos x="766" y="136"/>
                </a:cxn>
                <a:cxn ang="0">
                  <a:pos x="732" y="170"/>
                </a:cxn>
                <a:cxn ang="0">
                  <a:pos x="712" y="188"/>
                </a:cxn>
                <a:cxn ang="0">
                  <a:pos x="698" y="198"/>
                </a:cxn>
                <a:cxn ang="0">
                  <a:pos x="648" y="228"/>
                </a:cxn>
                <a:cxn ang="0">
                  <a:pos x="616" y="244"/>
                </a:cxn>
                <a:cxn ang="0">
                  <a:pos x="598" y="254"/>
                </a:cxn>
                <a:cxn ang="0">
                  <a:pos x="536" y="278"/>
                </a:cxn>
                <a:cxn ang="0">
                  <a:pos x="496" y="292"/>
                </a:cxn>
                <a:cxn ang="0">
                  <a:pos x="480" y="296"/>
                </a:cxn>
                <a:cxn ang="0">
                  <a:pos x="470" y="298"/>
                </a:cxn>
                <a:cxn ang="0">
                  <a:pos x="448" y="300"/>
                </a:cxn>
                <a:cxn ang="0">
                  <a:pos x="414" y="304"/>
                </a:cxn>
                <a:cxn ang="0">
                  <a:pos x="364" y="310"/>
                </a:cxn>
                <a:cxn ang="0">
                  <a:pos x="326" y="312"/>
                </a:cxn>
                <a:cxn ang="0">
                  <a:pos x="292" y="318"/>
                </a:cxn>
                <a:cxn ang="0">
                  <a:pos x="206" y="330"/>
                </a:cxn>
                <a:cxn ang="0">
                  <a:pos x="182" y="336"/>
                </a:cxn>
                <a:cxn ang="0">
                  <a:pos x="158" y="342"/>
                </a:cxn>
                <a:cxn ang="0">
                  <a:pos x="146" y="346"/>
                </a:cxn>
                <a:cxn ang="0">
                  <a:pos x="134" y="350"/>
                </a:cxn>
                <a:cxn ang="0">
                  <a:pos x="122" y="354"/>
                </a:cxn>
                <a:cxn ang="0">
                  <a:pos x="110" y="356"/>
                </a:cxn>
                <a:cxn ang="0">
                  <a:pos x="88" y="354"/>
                </a:cxn>
                <a:cxn ang="0">
                  <a:pos x="76" y="354"/>
                </a:cxn>
                <a:cxn ang="0">
                  <a:pos x="36" y="354"/>
                </a:cxn>
                <a:cxn ang="0">
                  <a:pos x="24" y="354"/>
                </a:cxn>
                <a:cxn ang="0">
                  <a:pos x="0" y="358"/>
                </a:cxn>
              </a:cxnLst>
              <a:rect l="0" t="0" r="r" b="b"/>
              <a:pathLst>
                <a:path w="850" h="358">
                  <a:moveTo>
                    <a:pt x="850" y="0"/>
                  </a:moveTo>
                  <a:lnTo>
                    <a:pt x="832" y="14"/>
                  </a:lnTo>
                  <a:lnTo>
                    <a:pt x="820" y="24"/>
                  </a:lnTo>
                  <a:lnTo>
                    <a:pt x="814" y="30"/>
                  </a:lnTo>
                  <a:lnTo>
                    <a:pt x="812" y="34"/>
                  </a:lnTo>
                  <a:lnTo>
                    <a:pt x="808" y="44"/>
                  </a:lnTo>
                  <a:lnTo>
                    <a:pt x="802" y="56"/>
                  </a:lnTo>
                  <a:lnTo>
                    <a:pt x="794" y="70"/>
                  </a:lnTo>
                  <a:lnTo>
                    <a:pt x="782" y="98"/>
                  </a:lnTo>
                  <a:lnTo>
                    <a:pt x="778" y="112"/>
                  </a:lnTo>
                  <a:lnTo>
                    <a:pt x="774" y="124"/>
                  </a:lnTo>
                  <a:lnTo>
                    <a:pt x="766" y="136"/>
                  </a:lnTo>
                  <a:lnTo>
                    <a:pt x="732" y="170"/>
                  </a:lnTo>
                  <a:lnTo>
                    <a:pt x="712" y="188"/>
                  </a:lnTo>
                  <a:lnTo>
                    <a:pt x="698" y="198"/>
                  </a:lnTo>
                  <a:lnTo>
                    <a:pt x="648" y="228"/>
                  </a:lnTo>
                  <a:lnTo>
                    <a:pt x="616" y="244"/>
                  </a:lnTo>
                  <a:lnTo>
                    <a:pt x="598" y="254"/>
                  </a:lnTo>
                  <a:lnTo>
                    <a:pt x="536" y="278"/>
                  </a:lnTo>
                  <a:lnTo>
                    <a:pt x="496" y="292"/>
                  </a:lnTo>
                  <a:lnTo>
                    <a:pt x="480" y="296"/>
                  </a:lnTo>
                  <a:lnTo>
                    <a:pt x="470" y="298"/>
                  </a:lnTo>
                  <a:lnTo>
                    <a:pt x="448" y="300"/>
                  </a:lnTo>
                  <a:lnTo>
                    <a:pt x="414" y="304"/>
                  </a:lnTo>
                  <a:lnTo>
                    <a:pt x="364" y="310"/>
                  </a:lnTo>
                  <a:lnTo>
                    <a:pt x="326" y="312"/>
                  </a:lnTo>
                  <a:lnTo>
                    <a:pt x="292" y="318"/>
                  </a:lnTo>
                  <a:lnTo>
                    <a:pt x="206" y="330"/>
                  </a:lnTo>
                  <a:lnTo>
                    <a:pt x="182" y="336"/>
                  </a:lnTo>
                  <a:lnTo>
                    <a:pt x="158" y="342"/>
                  </a:lnTo>
                  <a:lnTo>
                    <a:pt x="146" y="346"/>
                  </a:lnTo>
                  <a:lnTo>
                    <a:pt x="134" y="350"/>
                  </a:lnTo>
                  <a:lnTo>
                    <a:pt x="122" y="354"/>
                  </a:lnTo>
                  <a:lnTo>
                    <a:pt x="110" y="356"/>
                  </a:lnTo>
                  <a:lnTo>
                    <a:pt x="88" y="354"/>
                  </a:lnTo>
                  <a:lnTo>
                    <a:pt x="76" y="354"/>
                  </a:lnTo>
                  <a:lnTo>
                    <a:pt x="36" y="354"/>
                  </a:lnTo>
                  <a:lnTo>
                    <a:pt x="24" y="354"/>
                  </a:lnTo>
                  <a:lnTo>
                    <a:pt x="0" y="358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19" name="Freeform 935"/>
            <p:cNvSpPr>
              <a:spLocks/>
            </p:cNvSpPr>
            <p:nvPr/>
          </p:nvSpPr>
          <p:spPr bwMode="auto">
            <a:xfrm>
              <a:off x="2271" y="3003"/>
              <a:ext cx="68" cy="15"/>
            </a:xfrm>
            <a:custGeom>
              <a:avLst/>
              <a:gdLst/>
              <a:ahLst/>
              <a:cxnLst>
                <a:cxn ang="0">
                  <a:pos x="188" y="10"/>
                </a:cxn>
                <a:cxn ang="0">
                  <a:pos x="172" y="4"/>
                </a:cxn>
                <a:cxn ang="0">
                  <a:pos x="160" y="0"/>
                </a:cxn>
                <a:cxn ang="0">
                  <a:pos x="152" y="0"/>
                </a:cxn>
                <a:cxn ang="0">
                  <a:pos x="116" y="2"/>
                </a:cxn>
                <a:cxn ang="0">
                  <a:pos x="94" y="4"/>
                </a:cxn>
                <a:cxn ang="0">
                  <a:pos x="66" y="8"/>
                </a:cxn>
                <a:cxn ang="0">
                  <a:pos x="42" y="14"/>
                </a:cxn>
                <a:cxn ang="0">
                  <a:pos x="26" y="18"/>
                </a:cxn>
                <a:cxn ang="0">
                  <a:pos x="0" y="38"/>
                </a:cxn>
              </a:cxnLst>
              <a:rect l="0" t="0" r="r" b="b"/>
              <a:pathLst>
                <a:path w="188" h="38">
                  <a:moveTo>
                    <a:pt x="188" y="10"/>
                  </a:moveTo>
                  <a:lnTo>
                    <a:pt x="172" y="4"/>
                  </a:lnTo>
                  <a:lnTo>
                    <a:pt x="160" y="0"/>
                  </a:lnTo>
                  <a:lnTo>
                    <a:pt x="152" y="0"/>
                  </a:lnTo>
                  <a:lnTo>
                    <a:pt x="116" y="2"/>
                  </a:lnTo>
                  <a:lnTo>
                    <a:pt x="94" y="4"/>
                  </a:lnTo>
                  <a:lnTo>
                    <a:pt x="66" y="8"/>
                  </a:lnTo>
                  <a:lnTo>
                    <a:pt x="42" y="14"/>
                  </a:lnTo>
                  <a:lnTo>
                    <a:pt x="26" y="18"/>
                  </a:lnTo>
                  <a:lnTo>
                    <a:pt x="0" y="38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20" name="Freeform 936"/>
            <p:cNvSpPr>
              <a:spLocks/>
            </p:cNvSpPr>
            <p:nvPr/>
          </p:nvSpPr>
          <p:spPr bwMode="auto">
            <a:xfrm>
              <a:off x="2225" y="3029"/>
              <a:ext cx="68" cy="34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168" y="16"/>
                </a:cxn>
                <a:cxn ang="0">
                  <a:pos x="164" y="24"/>
                </a:cxn>
                <a:cxn ang="0">
                  <a:pos x="158" y="28"/>
                </a:cxn>
                <a:cxn ang="0">
                  <a:pos x="148" y="32"/>
                </a:cxn>
                <a:cxn ang="0">
                  <a:pos x="106" y="46"/>
                </a:cxn>
                <a:cxn ang="0">
                  <a:pos x="76" y="56"/>
                </a:cxn>
                <a:cxn ang="0">
                  <a:pos x="56" y="66"/>
                </a:cxn>
                <a:cxn ang="0">
                  <a:pos x="30" y="78"/>
                </a:cxn>
                <a:cxn ang="0">
                  <a:pos x="0" y="86"/>
                </a:cxn>
              </a:cxnLst>
              <a:rect l="0" t="0" r="r" b="b"/>
              <a:pathLst>
                <a:path w="186" h="86">
                  <a:moveTo>
                    <a:pt x="186" y="0"/>
                  </a:moveTo>
                  <a:lnTo>
                    <a:pt x="168" y="16"/>
                  </a:lnTo>
                  <a:lnTo>
                    <a:pt x="164" y="24"/>
                  </a:lnTo>
                  <a:lnTo>
                    <a:pt x="158" y="28"/>
                  </a:lnTo>
                  <a:lnTo>
                    <a:pt x="148" y="32"/>
                  </a:lnTo>
                  <a:lnTo>
                    <a:pt x="106" y="46"/>
                  </a:lnTo>
                  <a:lnTo>
                    <a:pt x="76" y="56"/>
                  </a:lnTo>
                  <a:lnTo>
                    <a:pt x="56" y="66"/>
                  </a:lnTo>
                  <a:lnTo>
                    <a:pt x="30" y="78"/>
                  </a:lnTo>
                  <a:lnTo>
                    <a:pt x="0" y="86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21" name="Freeform 937"/>
            <p:cNvSpPr>
              <a:spLocks/>
            </p:cNvSpPr>
            <p:nvPr/>
          </p:nvSpPr>
          <p:spPr bwMode="auto">
            <a:xfrm>
              <a:off x="2258" y="3023"/>
              <a:ext cx="87" cy="39"/>
            </a:xfrm>
            <a:custGeom>
              <a:avLst/>
              <a:gdLst/>
              <a:ahLst/>
              <a:cxnLst>
                <a:cxn ang="0">
                  <a:pos x="240" y="0"/>
                </a:cxn>
                <a:cxn ang="0">
                  <a:pos x="238" y="8"/>
                </a:cxn>
                <a:cxn ang="0">
                  <a:pos x="236" y="14"/>
                </a:cxn>
                <a:cxn ang="0">
                  <a:pos x="232" y="18"/>
                </a:cxn>
                <a:cxn ang="0">
                  <a:pos x="224" y="24"/>
                </a:cxn>
                <a:cxn ang="0">
                  <a:pos x="212" y="30"/>
                </a:cxn>
                <a:cxn ang="0">
                  <a:pos x="192" y="40"/>
                </a:cxn>
                <a:cxn ang="0">
                  <a:pos x="156" y="54"/>
                </a:cxn>
                <a:cxn ang="0">
                  <a:pos x="118" y="66"/>
                </a:cxn>
                <a:cxn ang="0">
                  <a:pos x="72" y="78"/>
                </a:cxn>
                <a:cxn ang="0">
                  <a:pos x="28" y="88"/>
                </a:cxn>
                <a:cxn ang="0">
                  <a:pos x="0" y="98"/>
                </a:cxn>
              </a:cxnLst>
              <a:rect l="0" t="0" r="r" b="b"/>
              <a:pathLst>
                <a:path w="240" h="98">
                  <a:moveTo>
                    <a:pt x="240" y="0"/>
                  </a:moveTo>
                  <a:lnTo>
                    <a:pt x="238" y="8"/>
                  </a:lnTo>
                  <a:lnTo>
                    <a:pt x="236" y="14"/>
                  </a:lnTo>
                  <a:lnTo>
                    <a:pt x="232" y="18"/>
                  </a:lnTo>
                  <a:lnTo>
                    <a:pt x="224" y="24"/>
                  </a:lnTo>
                  <a:lnTo>
                    <a:pt x="212" y="30"/>
                  </a:lnTo>
                  <a:lnTo>
                    <a:pt x="192" y="40"/>
                  </a:lnTo>
                  <a:lnTo>
                    <a:pt x="156" y="54"/>
                  </a:lnTo>
                  <a:lnTo>
                    <a:pt x="118" y="66"/>
                  </a:lnTo>
                  <a:lnTo>
                    <a:pt x="72" y="78"/>
                  </a:lnTo>
                  <a:lnTo>
                    <a:pt x="28" y="88"/>
                  </a:lnTo>
                  <a:lnTo>
                    <a:pt x="0" y="98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22" name="Freeform 938"/>
            <p:cNvSpPr>
              <a:spLocks/>
            </p:cNvSpPr>
            <p:nvPr/>
          </p:nvSpPr>
          <p:spPr bwMode="auto">
            <a:xfrm>
              <a:off x="2264" y="3012"/>
              <a:ext cx="145" cy="109"/>
            </a:xfrm>
            <a:custGeom>
              <a:avLst/>
              <a:gdLst/>
              <a:ahLst/>
              <a:cxnLst>
                <a:cxn ang="0">
                  <a:pos x="398" y="0"/>
                </a:cxn>
                <a:cxn ang="0">
                  <a:pos x="380" y="6"/>
                </a:cxn>
                <a:cxn ang="0">
                  <a:pos x="348" y="18"/>
                </a:cxn>
                <a:cxn ang="0">
                  <a:pos x="340" y="22"/>
                </a:cxn>
                <a:cxn ang="0">
                  <a:pos x="332" y="28"/>
                </a:cxn>
                <a:cxn ang="0">
                  <a:pos x="314" y="42"/>
                </a:cxn>
                <a:cxn ang="0">
                  <a:pos x="296" y="56"/>
                </a:cxn>
                <a:cxn ang="0">
                  <a:pos x="284" y="66"/>
                </a:cxn>
                <a:cxn ang="0">
                  <a:pos x="272" y="74"/>
                </a:cxn>
                <a:cxn ang="0">
                  <a:pos x="256" y="86"/>
                </a:cxn>
                <a:cxn ang="0">
                  <a:pos x="242" y="98"/>
                </a:cxn>
                <a:cxn ang="0">
                  <a:pos x="230" y="104"/>
                </a:cxn>
                <a:cxn ang="0">
                  <a:pos x="220" y="110"/>
                </a:cxn>
                <a:cxn ang="0">
                  <a:pos x="210" y="118"/>
                </a:cxn>
                <a:cxn ang="0">
                  <a:pos x="200" y="128"/>
                </a:cxn>
                <a:cxn ang="0">
                  <a:pos x="194" y="134"/>
                </a:cxn>
                <a:cxn ang="0">
                  <a:pos x="194" y="146"/>
                </a:cxn>
                <a:cxn ang="0">
                  <a:pos x="194" y="158"/>
                </a:cxn>
                <a:cxn ang="0">
                  <a:pos x="192" y="172"/>
                </a:cxn>
                <a:cxn ang="0">
                  <a:pos x="188" y="180"/>
                </a:cxn>
                <a:cxn ang="0">
                  <a:pos x="184" y="184"/>
                </a:cxn>
                <a:cxn ang="0">
                  <a:pos x="178" y="188"/>
                </a:cxn>
                <a:cxn ang="0">
                  <a:pos x="90" y="232"/>
                </a:cxn>
                <a:cxn ang="0">
                  <a:pos x="0" y="274"/>
                </a:cxn>
              </a:cxnLst>
              <a:rect l="0" t="0" r="r" b="b"/>
              <a:pathLst>
                <a:path w="398" h="274">
                  <a:moveTo>
                    <a:pt x="398" y="0"/>
                  </a:moveTo>
                  <a:lnTo>
                    <a:pt x="380" y="6"/>
                  </a:lnTo>
                  <a:lnTo>
                    <a:pt x="348" y="18"/>
                  </a:lnTo>
                  <a:lnTo>
                    <a:pt x="340" y="22"/>
                  </a:lnTo>
                  <a:lnTo>
                    <a:pt x="332" y="28"/>
                  </a:lnTo>
                  <a:lnTo>
                    <a:pt x="314" y="42"/>
                  </a:lnTo>
                  <a:lnTo>
                    <a:pt x="296" y="56"/>
                  </a:lnTo>
                  <a:lnTo>
                    <a:pt x="284" y="66"/>
                  </a:lnTo>
                  <a:lnTo>
                    <a:pt x="272" y="74"/>
                  </a:lnTo>
                  <a:lnTo>
                    <a:pt x="256" y="86"/>
                  </a:lnTo>
                  <a:lnTo>
                    <a:pt x="242" y="98"/>
                  </a:lnTo>
                  <a:lnTo>
                    <a:pt x="230" y="104"/>
                  </a:lnTo>
                  <a:lnTo>
                    <a:pt x="220" y="110"/>
                  </a:lnTo>
                  <a:lnTo>
                    <a:pt x="210" y="118"/>
                  </a:lnTo>
                  <a:lnTo>
                    <a:pt x="200" y="128"/>
                  </a:lnTo>
                  <a:lnTo>
                    <a:pt x="194" y="134"/>
                  </a:lnTo>
                  <a:lnTo>
                    <a:pt x="194" y="146"/>
                  </a:lnTo>
                  <a:lnTo>
                    <a:pt x="194" y="158"/>
                  </a:lnTo>
                  <a:lnTo>
                    <a:pt x="192" y="172"/>
                  </a:lnTo>
                  <a:lnTo>
                    <a:pt x="188" y="180"/>
                  </a:lnTo>
                  <a:lnTo>
                    <a:pt x="184" y="184"/>
                  </a:lnTo>
                  <a:lnTo>
                    <a:pt x="178" y="188"/>
                  </a:lnTo>
                  <a:lnTo>
                    <a:pt x="90" y="232"/>
                  </a:lnTo>
                  <a:lnTo>
                    <a:pt x="0" y="274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23" name="Freeform 939"/>
            <p:cNvSpPr>
              <a:spLocks/>
            </p:cNvSpPr>
            <p:nvPr/>
          </p:nvSpPr>
          <p:spPr bwMode="auto">
            <a:xfrm>
              <a:off x="2335" y="3006"/>
              <a:ext cx="121" cy="137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294" y="30"/>
                </a:cxn>
                <a:cxn ang="0">
                  <a:pos x="280" y="46"/>
                </a:cxn>
                <a:cxn ang="0">
                  <a:pos x="254" y="70"/>
                </a:cxn>
                <a:cxn ang="0">
                  <a:pos x="216" y="108"/>
                </a:cxn>
                <a:cxn ang="0">
                  <a:pos x="200" y="126"/>
                </a:cxn>
                <a:cxn ang="0">
                  <a:pos x="186" y="140"/>
                </a:cxn>
                <a:cxn ang="0">
                  <a:pos x="166" y="172"/>
                </a:cxn>
                <a:cxn ang="0">
                  <a:pos x="148" y="204"/>
                </a:cxn>
                <a:cxn ang="0">
                  <a:pos x="132" y="222"/>
                </a:cxn>
                <a:cxn ang="0">
                  <a:pos x="118" y="234"/>
                </a:cxn>
                <a:cxn ang="0">
                  <a:pos x="106" y="244"/>
                </a:cxn>
                <a:cxn ang="0">
                  <a:pos x="96" y="250"/>
                </a:cxn>
                <a:cxn ang="0">
                  <a:pos x="88" y="258"/>
                </a:cxn>
                <a:cxn ang="0">
                  <a:pos x="78" y="268"/>
                </a:cxn>
                <a:cxn ang="0">
                  <a:pos x="42" y="294"/>
                </a:cxn>
                <a:cxn ang="0">
                  <a:pos x="22" y="316"/>
                </a:cxn>
                <a:cxn ang="0">
                  <a:pos x="0" y="344"/>
                </a:cxn>
              </a:cxnLst>
              <a:rect l="0" t="0" r="r" b="b"/>
              <a:pathLst>
                <a:path w="330" h="344">
                  <a:moveTo>
                    <a:pt x="330" y="0"/>
                  </a:moveTo>
                  <a:lnTo>
                    <a:pt x="294" y="30"/>
                  </a:lnTo>
                  <a:lnTo>
                    <a:pt x="280" y="46"/>
                  </a:lnTo>
                  <a:lnTo>
                    <a:pt x="254" y="70"/>
                  </a:lnTo>
                  <a:lnTo>
                    <a:pt x="216" y="108"/>
                  </a:lnTo>
                  <a:lnTo>
                    <a:pt x="200" y="126"/>
                  </a:lnTo>
                  <a:lnTo>
                    <a:pt x="186" y="140"/>
                  </a:lnTo>
                  <a:lnTo>
                    <a:pt x="166" y="172"/>
                  </a:lnTo>
                  <a:lnTo>
                    <a:pt x="148" y="204"/>
                  </a:lnTo>
                  <a:lnTo>
                    <a:pt x="132" y="222"/>
                  </a:lnTo>
                  <a:lnTo>
                    <a:pt x="118" y="234"/>
                  </a:lnTo>
                  <a:lnTo>
                    <a:pt x="106" y="244"/>
                  </a:lnTo>
                  <a:lnTo>
                    <a:pt x="96" y="250"/>
                  </a:lnTo>
                  <a:lnTo>
                    <a:pt x="88" y="258"/>
                  </a:lnTo>
                  <a:lnTo>
                    <a:pt x="78" y="268"/>
                  </a:lnTo>
                  <a:lnTo>
                    <a:pt x="42" y="294"/>
                  </a:lnTo>
                  <a:lnTo>
                    <a:pt x="22" y="316"/>
                  </a:lnTo>
                  <a:lnTo>
                    <a:pt x="0" y="344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24" name="Freeform 940"/>
            <p:cNvSpPr>
              <a:spLocks/>
            </p:cNvSpPr>
            <p:nvPr/>
          </p:nvSpPr>
          <p:spPr bwMode="auto">
            <a:xfrm>
              <a:off x="2326" y="3158"/>
              <a:ext cx="43" cy="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24"/>
                </a:cxn>
                <a:cxn ang="0">
                  <a:pos x="0" y="42"/>
                </a:cxn>
                <a:cxn ang="0">
                  <a:pos x="0" y="56"/>
                </a:cxn>
                <a:cxn ang="0">
                  <a:pos x="4" y="68"/>
                </a:cxn>
                <a:cxn ang="0">
                  <a:pos x="12" y="86"/>
                </a:cxn>
                <a:cxn ang="0">
                  <a:pos x="20" y="102"/>
                </a:cxn>
                <a:cxn ang="0">
                  <a:pos x="28" y="110"/>
                </a:cxn>
                <a:cxn ang="0">
                  <a:pos x="90" y="154"/>
                </a:cxn>
                <a:cxn ang="0">
                  <a:pos x="122" y="172"/>
                </a:cxn>
              </a:cxnLst>
              <a:rect l="0" t="0" r="r" b="b"/>
              <a:pathLst>
                <a:path w="122" h="172">
                  <a:moveTo>
                    <a:pt x="8" y="0"/>
                  </a:moveTo>
                  <a:lnTo>
                    <a:pt x="4" y="24"/>
                  </a:lnTo>
                  <a:lnTo>
                    <a:pt x="0" y="42"/>
                  </a:lnTo>
                  <a:lnTo>
                    <a:pt x="0" y="56"/>
                  </a:lnTo>
                  <a:lnTo>
                    <a:pt x="4" y="68"/>
                  </a:lnTo>
                  <a:lnTo>
                    <a:pt x="12" y="86"/>
                  </a:lnTo>
                  <a:lnTo>
                    <a:pt x="20" y="102"/>
                  </a:lnTo>
                  <a:lnTo>
                    <a:pt x="28" y="110"/>
                  </a:lnTo>
                  <a:lnTo>
                    <a:pt x="90" y="154"/>
                  </a:lnTo>
                  <a:lnTo>
                    <a:pt x="122" y="172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25" name="Freeform 941"/>
            <p:cNvSpPr>
              <a:spLocks/>
            </p:cNvSpPr>
            <p:nvPr/>
          </p:nvSpPr>
          <p:spPr bwMode="auto">
            <a:xfrm>
              <a:off x="2248" y="3014"/>
              <a:ext cx="192" cy="157"/>
            </a:xfrm>
            <a:custGeom>
              <a:avLst/>
              <a:gdLst/>
              <a:ahLst/>
              <a:cxnLst>
                <a:cxn ang="0">
                  <a:pos x="528" y="0"/>
                </a:cxn>
                <a:cxn ang="0">
                  <a:pos x="502" y="10"/>
                </a:cxn>
                <a:cxn ang="0">
                  <a:pos x="482" y="16"/>
                </a:cxn>
                <a:cxn ang="0">
                  <a:pos x="468" y="22"/>
                </a:cxn>
                <a:cxn ang="0">
                  <a:pos x="454" y="32"/>
                </a:cxn>
                <a:cxn ang="0">
                  <a:pos x="432" y="50"/>
                </a:cxn>
                <a:cxn ang="0">
                  <a:pos x="412" y="68"/>
                </a:cxn>
                <a:cxn ang="0">
                  <a:pos x="400" y="82"/>
                </a:cxn>
                <a:cxn ang="0">
                  <a:pos x="368" y="118"/>
                </a:cxn>
                <a:cxn ang="0">
                  <a:pos x="342" y="148"/>
                </a:cxn>
                <a:cxn ang="0">
                  <a:pos x="272" y="234"/>
                </a:cxn>
                <a:cxn ang="0">
                  <a:pos x="242" y="264"/>
                </a:cxn>
                <a:cxn ang="0">
                  <a:pos x="218" y="286"/>
                </a:cxn>
                <a:cxn ang="0">
                  <a:pos x="204" y="298"/>
                </a:cxn>
                <a:cxn ang="0">
                  <a:pos x="122" y="346"/>
                </a:cxn>
                <a:cxn ang="0">
                  <a:pos x="76" y="366"/>
                </a:cxn>
                <a:cxn ang="0">
                  <a:pos x="26" y="388"/>
                </a:cxn>
                <a:cxn ang="0">
                  <a:pos x="0" y="396"/>
                </a:cxn>
              </a:cxnLst>
              <a:rect l="0" t="0" r="r" b="b"/>
              <a:pathLst>
                <a:path w="528" h="396">
                  <a:moveTo>
                    <a:pt x="528" y="0"/>
                  </a:moveTo>
                  <a:lnTo>
                    <a:pt x="502" y="10"/>
                  </a:lnTo>
                  <a:lnTo>
                    <a:pt x="482" y="16"/>
                  </a:lnTo>
                  <a:lnTo>
                    <a:pt x="468" y="22"/>
                  </a:lnTo>
                  <a:lnTo>
                    <a:pt x="454" y="32"/>
                  </a:lnTo>
                  <a:lnTo>
                    <a:pt x="432" y="50"/>
                  </a:lnTo>
                  <a:lnTo>
                    <a:pt x="412" y="68"/>
                  </a:lnTo>
                  <a:lnTo>
                    <a:pt x="400" y="82"/>
                  </a:lnTo>
                  <a:lnTo>
                    <a:pt x="368" y="118"/>
                  </a:lnTo>
                  <a:lnTo>
                    <a:pt x="342" y="148"/>
                  </a:lnTo>
                  <a:lnTo>
                    <a:pt x="272" y="234"/>
                  </a:lnTo>
                  <a:lnTo>
                    <a:pt x="242" y="264"/>
                  </a:lnTo>
                  <a:lnTo>
                    <a:pt x="218" y="286"/>
                  </a:lnTo>
                  <a:lnTo>
                    <a:pt x="204" y="298"/>
                  </a:lnTo>
                  <a:lnTo>
                    <a:pt x="122" y="346"/>
                  </a:lnTo>
                  <a:lnTo>
                    <a:pt x="76" y="366"/>
                  </a:lnTo>
                  <a:lnTo>
                    <a:pt x="26" y="388"/>
                  </a:lnTo>
                  <a:lnTo>
                    <a:pt x="0" y="396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26" name="Freeform 942"/>
            <p:cNvSpPr>
              <a:spLocks/>
            </p:cNvSpPr>
            <p:nvPr/>
          </p:nvSpPr>
          <p:spPr bwMode="auto">
            <a:xfrm>
              <a:off x="2281" y="3147"/>
              <a:ext cx="16" cy="91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42" y="38"/>
                </a:cxn>
                <a:cxn ang="0">
                  <a:pos x="38" y="56"/>
                </a:cxn>
                <a:cxn ang="0">
                  <a:pos x="32" y="70"/>
                </a:cxn>
                <a:cxn ang="0">
                  <a:pos x="16" y="116"/>
                </a:cxn>
                <a:cxn ang="0">
                  <a:pos x="6" y="164"/>
                </a:cxn>
                <a:cxn ang="0">
                  <a:pos x="6" y="178"/>
                </a:cxn>
                <a:cxn ang="0">
                  <a:pos x="6" y="190"/>
                </a:cxn>
                <a:cxn ang="0">
                  <a:pos x="8" y="200"/>
                </a:cxn>
                <a:cxn ang="0">
                  <a:pos x="8" y="204"/>
                </a:cxn>
                <a:cxn ang="0">
                  <a:pos x="6" y="212"/>
                </a:cxn>
                <a:cxn ang="0">
                  <a:pos x="0" y="230"/>
                </a:cxn>
              </a:cxnLst>
              <a:rect l="0" t="0" r="r" b="b"/>
              <a:pathLst>
                <a:path w="44" h="230">
                  <a:moveTo>
                    <a:pt x="44" y="0"/>
                  </a:moveTo>
                  <a:lnTo>
                    <a:pt x="42" y="38"/>
                  </a:lnTo>
                  <a:lnTo>
                    <a:pt x="38" y="56"/>
                  </a:lnTo>
                  <a:lnTo>
                    <a:pt x="32" y="70"/>
                  </a:lnTo>
                  <a:lnTo>
                    <a:pt x="16" y="116"/>
                  </a:lnTo>
                  <a:lnTo>
                    <a:pt x="6" y="164"/>
                  </a:lnTo>
                  <a:lnTo>
                    <a:pt x="6" y="178"/>
                  </a:lnTo>
                  <a:lnTo>
                    <a:pt x="6" y="190"/>
                  </a:lnTo>
                  <a:lnTo>
                    <a:pt x="8" y="200"/>
                  </a:lnTo>
                  <a:lnTo>
                    <a:pt x="8" y="204"/>
                  </a:lnTo>
                  <a:lnTo>
                    <a:pt x="6" y="212"/>
                  </a:lnTo>
                  <a:lnTo>
                    <a:pt x="0" y="23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27" name="Freeform 943"/>
            <p:cNvSpPr>
              <a:spLocks/>
            </p:cNvSpPr>
            <p:nvPr/>
          </p:nvSpPr>
          <p:spPr bwMode="auto">
            <a:xfrm>
              <a:off x="2223" y="3167"/>
              <a:ext cx="41" cy="47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52" y="50"/>
                </a:cxn>
                <a:cxn ang="0">
                  <a:pos x="32" y="70"/>
                </a:cxn>
                <a:cxn ang="0">
                  <a:pos x="18" y="86"/>
                </a:cxn>
                <a:cxn ang="0">
                  <a:pos x="0" y="116"/>
                </a:cxn>
              </a:cxnLst>
              <a:rect l="0" t="0" r="r" b="b"/>
              <a:pathLst>
                <a:path w="112" h="116">
                  <a:moveTo>
                    <a:pt x="112" y="0"/>
                  </a:moveTo>
                  <a:lnTo>
                    <a:pt x="52" y="50"/>
                  </a:lnTo>
                  <a:lnTo>
                    <a:pt x="32" y="70"/>
                  </a:lnTo>
                  <a:lnTo>
                    <a:pt x="18" y="86"/>
                  </a:lnTo>
                  <a:lnTo>
                    <a:pt x="0" y="116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28" name="Freeform 944"/>
            <p:cNvSpPr>
              <a:spLocks/>
            </p:cNvSpPr>
            <p:nvPr/>
          </p:nvSpPr>
          <p:spPr bwMode="auto">
            <a:xfrm>
              <a:off x="2200" y="3186"/>
              <a:ext cx="44" cy="12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80" y="12"/>
                </a:cxn>
                <a:cxn ang="0">
                  <a:pos x="62" y="20"/>
                </a:cxn>
                <a:cxn ang="0">
                  <a:pos x="50" y="24"/>
                </a:cxn>
                <a:cxn ang="0">
                  <a:pos x="38" y="26"/>
                </a:cxn>
                <a:cxn ang="0">
                  <a:pos x="0" y="32"/>
                </a:cxn>
              </a:cxnLst>
              <a:rect l="0" t="0" r="r" b="b"/>
              <a:pathLst>
                <a:path w="118" h="32">
                  <a:moveTo>
                    <a:pt x="118" y="0"/>
                  </a:moveTo>
                  <a:lnTo>
                    <a:pt x="80" y="12"/>
                  </a:lnTo>
                  <a:lnTo>
                    <a:pt x="62" y="20"/>
                  </a:lnTo>
                  <a:lnTo>
                    <a:pt x="50" y="24"/>
                  </a:lnTo>
                  <a:lnTo>
                    <a:pt x="38" y="26"/>
                  </a:lnTo>
                  <a:lnTo>
                    <a:pt x="0" y="32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29" name="Freeform 945"/>
            <p:cNvSpPr>
              <a:spLocks/>
            </p:cNvSpPr>
            <p:nvPr/>
          </p:nvSpPr>
          <p:spPr bwMode="auto">
            <a:xfrm>
              <a:off x="2225" y="3214"/>
              <a:ext cx="13" cy="31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6" y="12"/>
                </a:cxn>
                <a:cxn ang="0">
                  <a:pos x="20" y="20"/>
                </a:cxn>
                <a:cxn ang="0">
                  <a:pos x="16" y="28"/>
                </a:cxn>
                <a:cxn ang="0">
                  <a:pos x="6" y="56"/>
                </a:cxn>
                <a:cxn ang="0">
                  <a:pos x="0" y="80"/>
                </a:cxn>
              </a:cxnLst>
              <a:rect l="0" t="0" r="r" b="b"/>
              <a:pathLst>
                <a:path w="36" h="80">
                  <a:moveTo>
                    <a:pt x="36" y="0"/>
                  </a:moveTo>
                  <a:lnTo>
                    <a:pt x="26" y="12"/>
                  </a:lnTo>
                  <a:lnTo>
                    <a:pt x="20" y="20"/>
                  </a:lnTo>
                  <a:lnTo>
                    <a:pt x="16" y="28"/>
                  </a:lnTo>
                  <a:lnTo>
                    <a:pt x="6" y="56"/>
                  </a:lnTo>
                  <a:lnTo>
                    <a:pt x="0" y="8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30" name="Freeform 946"/>
            <p:cNvSpPr>
              <a:spLocks/>
            </p:cNvSpPr>
            <p:nvPr/>
          </p:nvSpPr>
          <p:spPr bwMode="auto">
            <a:xfrm>
              <a:off x="2357" y="2988"/>
              <a:ext cx="145" cy="151"/>
            </a:xfrm>
            <a:custGeom>
              <a:avLst/>
              <a:gdLst/>
              <a:ahLst/>
              <a:cxnLst>
                <a:cxn ang="0">
                  <a:pos x="398" y="0"/>
                </a:cxn>
                <a:cxn ang="0">
                  <a:pos x="332" y="36"/>
                </a:cxn>
                <a:cxn ang="0">
                  <a:pos x="322" y="42"/>
                </a:cxn>
                <a:cxn ang="0">
                  <a:pos x="308" y="52"/>
                </a:cxn>
                <a:cxn ang="0">
                  <a:pos x="286" y="70"/>
                </a:cxn>
                <a:cxn ang="0">
                  <a:pos x="278" y="76"/>
                </a:cxn>
                <a:cxn ang="0">
                  <a:pos x="266" y="86"/>
                </a:cxn>
                <a:cxn ang="0">
                  <a:pos x="256" y="96"/>
                </a:cxn>
                <a:cxn ang="0">
                  <a:pos x="254" y="102"/>
                </a:cxn>
                <a:cxn ang="0">
                  <a:pos x="252" y="106"/>
                </a:cxn>
                <a:cxn ang="0">
                  <a:pos x="254" y="116"/>
                </a:cxn>
                <a:cxn ang="0">
                  <a:pos x="256" y="126"/>
                </a:cxn>
                <a:cxn ang="0">
                  <a:pos x="254" y="138"/>
                </a:cxn>
                <a:cxn ang="0">
                  <a:pos x="252" y="144"/>
                </a:cxn>
                <a:cxn ang="0">
                  <a:pos x="248" y="148"/>
                </a:cxn>
                <a:cxn ang="0">
                  <a:pos x="224" y="170"/>
                </a:cxn>
                <a:cxn ang="0">
                  <a:pos x="210" y="182"/>
                </a:cxn>
                <a:cxn ang="0">
                  <a:pos x="200" y="188"/>
                </a:cxn>
                <a:cxn ang="0">
                  <a:pos x="192" y="192"/>
                </a:cxn>
                <a:cxn ang="0">
                  <a:pos x="186" y="198"/>
                </a:cxn>
                <a:cxn ang="0">
                  <a:pos x="184" y="206"/>
                </a:cxn>
                <a:cxn ang="0">
                  <a:pos x="182" y="210"/>
                </a:cxn>
                <a:cxn ang="0">
                  <a:pos x="184" y="222"/>
                </a:cxn>
                <a:cxn ang="0">
                  <a:pos x="186" y="228"/>
                </a:cxn>
                <a:cxn ang="0">
                  <a:pos x="184" y="234"/>
                </a:cxn>
                <a:cxn ang="0">
                  <a:pos x="168" y="252"/>
                </a:cxn>
                <a:cxn ang="0">
                  <a:pos x="158" y="260"/>
                </a:cxn>
                <a:cxn ang="0">
                  <a:pos x="150" y="266"/>
                </a:cxn>
                <a:cxn ang="0">
                  <a:pos x="136" y="272"/>
                </a:cxn>
                <a:cxn ang="0">
                  <a:pos x="116" y="282"/>
                </a:cxn>
                <a:cxn ang="0">
                  <a:pos x="84" y="300"/>
                </a:cxn>
                <a:cxn ang="0">
                  <a:pos x="68" y="308"/>
                </a:cxn>
                <a:cxn ang="0">
                  <a:pos x="42" y="326"/>
                </a:cxn>
                <a:cxn ang="0">
                  <a:pos x="28" y="338"/>
                </a:cxn>
                <a:cxn ang="0">
                  <a:pos x="16" y="352"/>
                </a:cxn>
                <a:cxn ang="0">
                  <a:pos x="6" y="366"/>
                </a:cxn>
                <a:cxn ang="0">
                  <a:pos x="4" y="372"/>
                </a:cxn>
                <a:cxn ang="0">
                  <a:pos x="0" y="380"/>
                </a:cxn>
              </a:cxnLst>
              <a:rect l="0" t="0" r="r" b="b"/>
              <a:pathLst>
                <a:path w="398" h="380">
                  <a:moveTo>
                    <a:pt x="398" y="0"/>
                  </a:moveTo>
                  <a:lnTo>
                    <a:pt x="332" y="36"/>
                  </a:lnTo>
                  <a:lnTo>
                    <a:pt x="322" y="42"/>
                  </a:lnTo>
                  <a:lnTo>
                    <a:pt x="308" y="52"/>
                  </a:lnTo>
                  <a:lnTo>
                    <a:pt x="286" y="70"/>
                  </a:lnTo>
                  <a:lnTo>
                    <a:pt x="278" y="76"/>
                  </a:lnTo>
                  <a:lnTo>
                    <a:pt x="266" y="86"/>
                  </a:lnTo>
                  <a:lnTo>
                    <a:pt x="256" y="96"/>
                  </a:lnTo>
                  <a:lnTo>
                    <a:pt x="254" y="102"/>
                  </a:lnTo>
                  <a:lnTo>
                    <a:pt x="252" y="106"/>
                  </a:lnTo>
                  <a:lnTo>
                    <a:pt x="254" y="116"/>
                  </a:lnTo>
                  <a:lnTo>
                    <a:pt x="256" y="126"/>
                  </a:lnTo>
                  <a:lnTo>
                    <a:pt x="254" y="138"/>
                  </a:lnTo>
                  <a:lnTo>
                    <a:pt x="252" y="144"/>
                  </a:lnTo>
                  <a:lnTo>
                    <a:pt x="248" y="148"/>
                  </a:lnTo>
                  <a:lnTo>
                    <a:pt x="224" y="170"/>
                  </a:lnTo>
                  <a:lnTo>
                    <a:pt x="210" y="182"/>
                  </a:lnTo>
                  <a:lnTo>
                    <a:pt x="200" y="188"/>
                  </a:lnTo>
                  <a:lnTo>
                    <a:pt x="192" y="192"/>
                  </a:lnTo>
                  <a:lnTo>
                    <a:pt x="186" y="198"/>
                  </a:lnTo>
                  <a:lnTo>
                    <a:pt x="184" y="206"/>
                  </a:lnTo>
                  <a:lnTo>
                    <a:pt x="182" y="210"/>
                  </a:lnTo>
                  <a:lnTo>
                    <a:pt x="184" y="222"/>
                  </a:lnTo>
                  <a:lnTo>
                    <a:pt x="186" y="228"/>
                  </a:lnTo>
                  <a:lnTo>
                    <a:pt x="184" y="234"/>
                  </a:lnTo>
                  <a:lnTo>
                    <a:pt x="168" y="252"/>
                  </a:lnTo>
                  <a:lnTo>
                    <a:pt x="158" y="260"/>
                  </a:lnTo>
                  <a:lnTo>
                    <a:pt x="150" y="266"/>
                  </a:lnTo>
                  <a:lnTo>
                    <a:pt x="136" y="272"/>
                  </a:lnTo>
                  <a:lnTo>
                    <a:pt x="116" y="282"/>
                  </a:lnTo>
                  <a:lnTo>
                    <a:pt x="84" y="300"/>
                  </a:lnTo>
                  <a:lnTo>
                    <a:pt x="68" y="308"/>
                  </a:lnTo>
                  <a:lnTo>
                    <a:pt x="42" y="326"/>
                  </a:lnTo>
                  <a:lnTo>
                    <a:pt x="28" y="338"/>
                  </a:lnTo>
                  <a:lnTo>
                    <a:pt x="16" y="352"/>
                  </a:lnTo>
                  <a:lnTo>
                    <a:pt x="6" y="366"/>
                  </a:lnTo>
                  <a:lnTo>
                    <a:pt x="4" y="372"/>
                  </a:lnTo>
                  <a:lnTo>
                    <a:pt x="0" y="38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31" name="Freeform 947"/>
            <p:cNvSpPr>
              <a:spLocks/>
            </p:cNvSpPr>
            <p:nvPr/>
          </p:nvSpPr>
          <p:spPr bwMode="auto">
            <a:xfrm>
              <a:off x="2384" y="3105"/>
              <a:ext cx="21" cy="81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42" y="42"/>
                </a:cxn>
                <a:cxn ang="0">
                  <a:pos x="20" y="88"/>
                </a:cxn>
                <a:cxn ang="0">
                  <a:pos x="14" y="104"/>
                </a:cxn>
                <a:cxn ang="0">
                  <a:pos x="10" y="114"/>
                </a:cxn>
                <a:cxn ang="0">
                  <a:pos x="8" y="124"/>
                </a:cxn>
                <a:cxn ang="0">
                  <a:pos x="10" y="142"/>
                </a:cxn>
                <a:cxn ang="0">
                  <a:pos x="10" y="150"/>
                </a:cxn>
                <a:cxn ang="0">
                  <a:pos x="10" y="156"/>
                </a:cxn>
                <a:cxn ang="0">
                  <a:pos x="0" y="202"/>
                </a:cxn>
              </a:cxnLst>
              <a:rect l="0" t="0" r="r" b="b"/>
              <a:pathLst>
                <a:path w="60" h="202">
                  <a:moveTo>
                    <a:pt x="60" y="0"/>
                  </a:moveTo>
                  <a:lnTo>
                    <a:pt x="42" y="42"/>
                  </a:lnTo>
                  <a:lnTo>
                    <a:pt x="20" y="88"/>
                  </a:lnTo>
                  <a:lnTo>
                    <a:pt x="14" y="104"/>
                  </a:lnTo>
                  <a:lnTo>
                    <a:pt x="10" y="114"/>
                  </a:lnTo>
                  <a:lnTo>
                    <a:pt x="8" y="124"/>
                  </a:lnTo>
                  <a:lnTo>
                    <a:pt x="10" y="142"/>
                  </a:lnTo>
                  <a:lnTo>
                    <a:pt x="10" y="150"/>
                  </a:lnTo>
                  <a:lnTo>
                    <a:pt x="10" y="156"/>
                  </a:lnTo>
                  <a:lnTo>
                    <a:pt x="0" y="202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32" name="Freeform 948"/>
            <p:cNvSpPr>
              <a:spLocks/>
            </p:cNvSpPr>
            <p:nvPr/>
          </p:nvSpPr>
          <p:spPr bwMode="auto">
            <a:xfrm>
              <a:off x="2431" y="2976"/>
              <a:ext cx="91" cy="208"/>
            </a:xfrm>
            <a:custGeom>
              <a:avLst/>
              <a:gdLst/>
              <a:ahLst/>
              <a:cxnLst>
                <a:cxn ang="0">
                  <a:pos x="250" y="0"/>
                </a:cxn>
                <a:cxn ang="0">
                  <a:pos x="224" y="30"/>
                </a:cxn>
                <a:cxn ang="0">
                  <a:pos x="168" y="98"/>
                </a:cxn>
                <a:cxn ang="0">
                  <a:pos x="154" y="122"/>
                </a:cxn>
                <a:cxn ang="0">
                  <a:pos x="144" y="140"/>
                </a:cxn>
                <a:cxn ang="0">
                  <a:pos x="136" y="154"/>
                </a:cxn>
                <a:cxn ang="0">
                  <a:pos x="132" y="174"/>
                </a:cxn>
                <a:cxn ang="0">
                  <a:pos x="132" y="184"/>
                </a:cxn>
                <a:cxn ang="0">
                  <a:pos x="132" y="192"/>
                </a:cxn>
                <a:cxn ang="0">
                  <a:pos x="134" y="204"/>
                </a:cxn>
                <a:cxn ang="0">
                  <a:pos x="134" y="220"/>
                </a:cxn>
                <a:cxn ang="0">
                  <a:pos x="132" y="238"/>
                </a:cxn>
                <a:cxn ang="0">
                  <a:pos x="130" y="246"/>
                </a:cxn>
                <a:cxn ang="0">
                  <a:pos x="126" y="254"/>
                </a:cxn>
                <a:cxn ang="0">
                  <a:pos x="106" y="286"/>
                </a:cxn>
                <a:cxn ang="0">
                  <a:pos x="88" y="312"/>
                </a:cxn>
                <a:cxn ang="0">
                  <a:pos x="76" y="332"/>
                </a:cxn>
                <a:cxn ang="0">
                  <a:pos x="68" y="354"/>
                </a:cxn>
                <a:cxn ang="0">
                  <a:pos x="70" y="372"/>
                </a:cxn>
                <a:cxn ang="0">
                  <a:pos x="70" y="390"/>
                </a:cxn>
                <a:cxn ang="0">
                  <a:pos x="70" y="404"/>
                </a:cxn>
                <a:cxn ang="0">
                  <a:pos x="68" y="418"/>
                </a:cxn>
                <a:cxn ang="0">
                  <a:pos x="66" y="430"/>
                </a:cxn>
                <a:cxn ang="0">
                  <a:pos x="60" y="444"/>
                </a:cxn>
                <a:cxn ang="0">
                  <a:pos x="54" y="460"/>
                </a:cxn>
                <a:cxn ang="0">
                  <a:pos x="42" y="478"/>
                </a:cxn>
                <a:cxn ang="0">
                  <a:pos x="24" y="500"/>
                </a:cxn>
                <a:cxn ang="0">
                  <a:pos x="0" y="524"/>
                </a:cxn>
              </a:cxnLst>
              <a:rect l="0" t="0" r="r" b="b"/>
              <a:pathLst>
                <a:path w="250" h="524">
                  <a:moveTo>
                    <a:pt x="250" y="0"/>
                  </a:moveTo>
                  <a:lnTo>
                    <a:pt x="224" y="30"/>
                  </a:lnTo>
                  <a:lnTo>
                    <a:pt x="168" y="98"/>
                  </a:lnTo>
                  <a:lnTo>
                    <a:pt x="154" y="122"/>
                  </a:lnTo>
                  <a:lnTo>
                    <a:pt x="144" y="140"/>
                  </a:lnTo>
                  <a:lnTo>
                    <a:pt x="136" y="154"/>
                  </a:lnTo>
                  <a:lnTo>
                    <a:pt x="132" y="174"/>
                  </a:lnTo>
                  <a:lnTo>
                    <a:pt x="132" y="184"/>
                  </a:lnTo>
                  <a:lnTo>
                    <a:pt x="132" y="192"/>
                  </a:lnTo>
                  <a:lnTo>
                    <a:pt x="134" y="204"/>
                  </a:lnTo>
                  <a:lnTo>
                    <a:pt x="134" y="220"/>
                  </a:lnTo>
                  <a:lnTo>
                    <a:pt x="132" y="238"/>
                  </a:lnTo>
                  <a:lnTo>
                    <a:pt x="130" y="246"/>
                  </a:lnTo>
                  <a:lnTo>
                    <a:pt x="126" y="254"/>
                  </a:lnTo>
                  <a:lnTo>
                    <a:pt x="106" y="286"/>
                  </a:lnTo>
                  <a:lnTo>
                    <a:pt x="88" y="312"/>
                  </a:lnTo>
                  <a:lnTo>
                    <a:pt x="76" y="332"/>
                  </a:lnTo>
                  <a:lnTo>
                    <a:pt x="68" y="354"/>
                  </a:lnTo>
                  <a:lnTo>
                    <a:pt x="70" y="372"/>
                  </a:lnTo>
                  <a:lnTo>
                    <a:pt x="70" y="390"/>
                  </a:lnTo>
                  <a:lnTo>
                    <a:pt x="70" y="404"/>
                  </a:lnTo>
                  <a:lnTo>
                    <a:pt x="68" y="418"/>
                  </a:lnTo>
                  <a:lnTo>
                    <a:pt x="66" y="430"/>
                  </a:lnTo>
                  <a:lnTo>
                    <a:pt x="60" y="444"/>
                  </a:lnTo>
                  <a:lnTo>
                    <a:pt x="54" y="460"/>
                  </a:lnTo>
                  <a:lnTo>
                    <a:pt x="42" y="478"/>
                  </a:lnTo>
                  <a:lnTo>
                    <a:pt x="24" y="500"/>
                  </a:lnTo>
                  <a:lnTo>
                    <a:pt x="0" y="524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33" name="Freeform 949"/>
            <p:cNvSpPr>
              <a:spLocks/>
            </p:cNvSpPr>
            <p:nvPr/>
          </p:nvSpPr>
          <p:spPr bwMode="auto">
            <a:xfrm>
              <a:off x="2437" y="3126"/>
              <a:ext cx="19" cy="19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46" y="6"/>
                </a:cxn>
                <a:cxn ang="0">
                  <a:pos x="32" y="14"/>
                </a:cxn>
                <a:cxn ang="0">
                  <a:pos x="0" y="48"/>
                </a:cxn>
              </a:cxnLst>
              <a:rect l="0" t="0" r="r" b="b"/>
              <a:pathLst>
                <a:path w="54" h="48">
                  <a:moveTo>
                    <a:pt x="54" y="0"/>
                  </a:moveTo>
                  <a:lnTo>
                    <a:pt x="46" y="6"/>
                  </a:lnTo>
                  <a:lnTo>
                    <a:pt x="32" y="14"/>
                  </a:lnTo>
                  <a:lnTo>
                    <a:pt x="0" y="48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34" name="Freeform 950"/>
            <p:cNvSpPr>
              <a:spLocks/>
            </p:cNvSpPr>
            <p:nvPr/>
          </p:nvSpPr>
          <p:spPr bwMode="auto">
            <a:xfrm>
              <a:off x="2481" y="2970"/>
              <a:ext cx="64" cy="197"/>
            </a:xfrm>
            <a:custGeom>
              <a:avLst/>
              <a:gdLst/>
              <a:ahLst/>
              <a:cxnLst>
                <a:cxn ang="0">
                  <a:pos x="174" y="0"/>
                </a:cxn>
                <a:cxn ang="0">
                  <a:pos x="148" y="50"/>
                </a:cxn>
                <a:cxn ang="0">
                  <a:pos x="118" y="104"/>
                </a:cxn>
                <a:cxn ang="0">
                  <a:pos x="108" y="122"/>
                </a:cxn>
                <a:cxn ang="0">
                  <a:pos x="92" y="156"/>
                </a:cxn>
                <a:cxn ang="0">
                  <a:pos x="66" y="210"/>
                </a:cxn>
                <a:cxn ang="0">
                  <a:pos x="58" y="236"/>
                </a:cxn>
                <a:cxn ang="0">
                  <a:pos x="50" y="266"/>
                </a:cxn>
                <a:cxn ang="0">
                  <a:pos x="44" y="306"/>
                </a:cxn>
                <a:cxn ang="0">
                  <a:pos x="34" y="322"/>
                </a:cxn>
                <a:cxn ang="0">
                  <a:pos x="28" y="334"/>
                </a:cxn>
                <a:cxn ang="0">
                  <a:pos x="26" y="344"/>
                </a:cxn>
                <a:cxn ang="0">
                  <a:pos x="24" y="370"/>
                </a:cxn>
                <a:cxn ang="0">
                  <a:pos x="20" y="398"/>
                </a:cxn>
                <a:cxn ang="0">
                  <a:pos x="18" y="440"/>
                </a:cxn>
                <a:cxn ang="0">
                  <a:pos x="10" y="466"/>
                </a:cxn>
                <a:cxn ang="0">
                  <a:pos x="4" y="484"/>
                </a:cxn>
                <a:cxn ang="0">
                  <a:pos x="0" y="498"/>
                </a:cxn>
              </a:cxnLst>
              <a:rect l="0" t="0" r="r" b="b"/>
              <a:pathLst>
                <a:path w="174" h="498">
                  <a:moveTo>
                    <a:pt x="174" y="0"/>
                  </a:moveTo>
                  <a:lnTo>
                    <a:pt x="148" y="50"/>
                  </a:lnTo>
                  <a:lnTo>
                    <a:pt x="118" y="104"/>
                  </a:lnTo>
                  <a:lnTo>
                    <a:pt x="108" y="122"/>
                  </a:lnTo>
                  <a:lnTo>
                    <a:pt x="92" y="156"/>
                  </a:lnTo>
                  <a:lnTo>
                    <a:pt x="66" y="210"/>
                  </a:lnTo>
                  <a:lnTo>
                    <a:pt x="58" y="236"/>
                  </a:lnTo>
                  <a:lnTo>
                    <a:pt x="50" y="266"/>
                  </a:lnTo>
                  <a:lnTo>
                    <a:pt x="44" y="306"/>
                  </a:lnTo>
                  <a:lnTo>
                    <a:pt x="34" y="322"/>
                  </a:lnTo>
                  <a:lnTo>
                    <a:pt x="28" y="334"/>
                  </a:lnTo>
                  <a:lnTo>
                    <a:pt x="26" y="344"/>
                  </a:lnTo>
                  <a:lnTo>
                    <a:pt x="24" y="370"/>
                  </a:lnTo>
                  <a:lnTo>
                    <a:pt x="20" y="398"/>
                  </a:lnTo>
                  <a:lnTo>
                    <a:pt x="18" y="440"/>
                  </a:lnTo>
                  <a:lnTo>
                    <a:pt x="10" y="466"/>
                  </a:lnTo>
                  <a:lnTo>
                    <a:pt x="4" y="484"/>
                  </a:lnTo>
                  <a:lnTo>
                    <a:pt x="0" y="498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35" name="Freeform 951"/>
            <p:cNvSpPr>
              <a:spLocks/>
            </p:cNvSpPr>
            <p:nvPr/>
          </p:nvSpPr>
          <p:spPr bwMode="auto">
            <a:xfrm>
              <a:off x="2405" y="3198"/>
              <a:ext cx="51" cy="34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68" y="48"/>
                </a:cxn>
                <a:cxn ang="0">
                  <a:pos x="56" y="56"/>
                </a:cxn>
                <a:cxn ang="0">
                  <a:pos x="44" y="64"/>
                </a:cxn>
                <a:cxn ang="0">
                  <a:pos x="20" y="76"/>
                </a:cxn>
                <a:cxn ang="0">
                  <a:pos x="4" y="84"/>
                </a:cxn>
                <a:cxn ang="0">
                  <a:pos x="0" y="84"/>
                </a:cxn>
              </a:cxnLst>
              <a:rect l="0" t="0" r="r" b="b"/>
              <a:pathLst>
                <a:path w="136" h="84">
                  <a:moveTo>
                    <a:pt x="136" y="0"/>
                  </a:moveTo>
                  <a:lnTo>
                    <a:pt x="68" y="48"/>
                  </a:lnTo>
                  <a:lnTo>
                    <a:pt x="56" y="56"/>
                  </a:lnTo>
                  <a:lnTo>
                    <a:pt x="44" y="64"/>
                  </a:lnTo>
                  <a:lnTo>
                    <a:pt x="20" y="76"/>
                  </a:lnTo>
                  <a:lnTo>
                    <a:pt x="4" y="84"/>
                  </a:lnTo>
                  <a:lnTo>
                    <a:pt x="0" y="84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36" name="Freeform 952"/>
            <p:cNvSpPr>
              <a:spLocks/>
            </p:cNvSpPr>
            <p:nvPr/>
          </p:nvSpPr>
          <p:spPr bwMode="auto">
            <a:xfrm>
              <a:off x="2525" y="3196"/>
              <a:ext cx="53" cy="41"/>
            </a:xfrm>
            <a:custGeom>
              <a:avLst/>
              <a:gdLst/>
              <a:ahLst/>
              <a:cxnLst>
                <a:cxn ang="0">
                  <a:pos x="0" y="104"/>
                </a:cxn>
                <a:cxn ang="0">
                  <a:pos x="8" y="100"/>
                </a:cxn>
                <a:cxn ang="0">
                  <a:pos x="14" y="92"/>
                </a:cxn>
                <a:cxn ang="0">
                  <a:pos x="24" y="80"/>
                </a:cxn>
                <a:cxn ang="0">
                  <a:pos x="32" y="68"/>
                </a:cxn>
                <a:cxn ang="0">
                  <a:pos x="42" y="54"/>
                </a:cxn>
                <a:cxn ang="0">
                  <a:pos x="54" y="44"/>
                </a:cxn>
                <a:cxn ang="0">
                  <a:pos x="70" y="36"/>
                </a:cxn>
                <a:cxn ang="0">
                  <a:pos x="96" y="26"/>
                </a:cxn>
                <a:cxn ang="0">
                  <a:pos x="108" y="20"/>
                </a:cxn>
                <a:cxn ang="0">
                  <a:pos x="124" y="10"/>
                </a:cxn>
                <a:cxn ang="0">
                  <a:pos x="146" y="0"/>
                </a:cxn>
              </a:cxnLst>
              <a:rect l="0" t="0" r="r" b="b"/>
              <a:pathLst>
                <a:path w="146" h="104">
                  <a:moveTo>
                    <a:pt x="0" y="104"/>
                  </a:moveTo>
                  <a:lnTo>
                    <a:pt x="8" y="100"/>
                  </a:lnTo>
                  <a:lnTo>
                    <a:pt x="14" y="92"/>
                  </a:lnTo>
                  <a:lnTo>
                    <a:pt x="24" y="80"/>
                  </a:lnTo>
                  <a:lnTo>
                    <a:pt x="32" y="68"/>
                  </a:lnTo>
                  <a:lnTo>
                    <a:pt x="42" y="54"/>
                  </a:lnTo>
                  <a:lnTo>
                    <a:pt x="54" y="44"/>
                  </a:lnTo>
                  <a:lnTo>
                    <a:pt x="70" y="36"/>
                  </a:lnTo>
                  <a:lnTo>
                    <a:pt x="96" y="26"/>
                  </a:lnTo>
                  <a:lnTo>
                    <a:pt x="108" y="20"/>
                  </a:lnTo>
                  <a:lnTo>
                    <a:pt x="124" y="10"/>
                  </a:lnTo>
                  <a:lnTo>
                    <a:pt x="146" y="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37" name="Freeform 953"/>
            <p:cNvSpPr>
              <a:spLocks/>
            </p:cNvSpPr>
            <p:nvPr/>
          </p:nvSpPr>
          <p:spPr bwMode="auto">
            <a:xfrm>
              <a:off x="2557" y="3155"/>
              <a:ext cx="45" cy="23"/>
            </a:xfrm>
            <a:custGeom>
              <a:avLst/>
              <a:gdLst/>
              <a:ahLst/>
              <a:cxnLst>
                <a:cxn ang="0">
                  <a:pos x="0" y="60"/>
                </a:cxn>
                <a:cxn ang="0">
                  <a:pos x="8" y="56"/>
                </a:cxn>
                <a:cxn ang="0">
                  <a:pos x="16" y="52"/>
                </a:cxn>
                <a:cxn ang="0">
                  <a:pos x="22" y="44"/>
                </a:cxn>
                <a:cxn ang="0">
                  <a:pos x="28" y="38"/>
                </a:cxn>
                <a:cxn ang="0">
                  <a:pos x="34" y="34"/>
                </a:cxn>
                <a:cxn ang="0">
                  <a:pos x="40" y="30"/>
                </a:cxn>
                <a:cxn ang="0">
                  <a:pos x="48" y="30"/>
                </a:cxn>
                <a:cxn ang="0">
                  <a:pos x="54" y="28"/>
                </a:cxn>
                <a:cxn ang="0">
                  <a:pos x="64" y="24"/>
                </a:cxn>
                <a:cxn ang="0">
                  <a:pos x="94" y="12"/>
                </a:cxn>
                <a:cxn ang="0">
                  <a:pos x="104" y="4"/>
                </a:cxn>
                <a:cxn ang="0">
                  <a:pos x="122" y="0"/>
                </a:cxn>
              </a:cxnLst>
              <a:rect l="0" t="0" r="r" b="b"/>
              <a:pathLst>
                <a:path w="122" h="60">
                  <a:moveTo>
                    <a:pt x="0" y="60"/>
                  </a:moveTo>
                  <a:lnTo>
                    <a:pt x="8" y="56"/>
                  </a:lnTo>
                  <a:lnTo>
                    <a:pt x="16" y="52"/>
                  </a:lnTo>
                  <a:lnTo>
                    <a:pt x="22" y="44"/>
                  </a:lnTo>
                  <a:lnTo>
                    <a:pt x="28" y="38"/>
                  </a:lnTo>
                  <a:lnTo>
                    <a:pt x="34" y="34"/>
                  </a:lnTo>
                  <a:lnTo>
                    <a:pt x="40" y="30"/>
                  </a:lnTo>
                  <a:lnTo>
                    <a:pt x="48" y="30"/>
                  </a:lnTo>
                  <a:lnTo>
                    <a:pt x="54" y="28"/>
                  </a:lnTo>
                  <a:lnTo>
                    <a:pt x="64" y="24"/>
                  </a:lnTo>
                  <a:lnTo>
                    <a:pt x="94" y="12"/>
                  </a:lnTo>
                  <a:lnTo>
                    <a:pt x="104" y="4"/>
                  </a:lnTo>
                  <a:lnTo>
                    <a:pt x="122" y="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38" name="Freeform 954"/>
            <p:cNvSpPr>
              <a:spLocks/>
            </p:cNvSpPr>
            <p:nvPr/>
          </p:nvSpPr>
          <p:spPr bwMode="auto">
            <a:xfrm>
              <a:off x="2551" y="3067"/>
              <a:ext cx="106" cy="64"/>
            </a:xfrm>
            <a:custGeom>
              <a:avLst/>
              <a:gdLst/>
              <a:ahLst/>
              <a:cxnLst>
                <a:cxn ang="0">
                  <a:pos x="292" y="0"/>
                </a:cxn>
                <a:cxn ang="0">
                  <a:pos x="290" y="0"/>
                </a:cxn>
                <a:cxn ang="0">
                  <a:pos x="270" y="12"/>
                </a:cxn>
                <a:cxn ang="0">
                  <a:pos x="260" y="16"/>
                </a:cxn>
                <a:cxn ang="0">
                  <a:pos x="254" y="20"/>
                </a:cxn>
                <a:cxn ang="0">
                  <a:pos x="214" y="30"/>
                </a:cxn>
                <a:cxn ang="0">
                  <a:pos x="172" y="44"/>
                </a:cxn>
                <a:cxn ang="0">
                  <a:pos x="164" y="50"/>
                </a:cxn>
                <a:cxn ang="0">
                  <a:pos x="154" y="58"/>
                </a:cxn>
                <a:cxn ang="0">
                  <a:pos x="140" y="70"/>
                </a:cxn>
                <a:cxn ang="0">
                  <a:pos x="120" y="82"/>
                </a:cxn>
                <a:cxn ang="0">
                  <a:pos x="104" y="92"/>
                </a:cxn>
                <a:cxn ang="0">
                  <a:pos x="84" y="102"/>
                </a:cxn>
                <a:cxn ang="0">
                  <a:pos x="72" y="110"/>
                </a:cxn>
                <a:cxn ang="0">
                  <a:pos x="66" y="116"/>
                </a:cxn>
                <a:cxn ang="0">
                  <a:pos x="62" y="124"/>
                </a:cxn>
                <a:cxn ang="0">
                  <a:pos x="58" y="130"/>
                </a:cxn>
                <a:cxn ang="0">
                  <a:pos x="52" y="136"/>
                </a:cxn>
                <a:cxn ang="0">
                  <a:pos x="40" y="142"/>
                </a:cxn>
                <a:cxn ang="0">
                  <a:pos x="26" y="148"/>
                </a:cxn>
                <a:cxn ang="0">
                  <a:pos x="8" y="152"/>
                </a:cxn>
                <a:cxn ang="0">
                  <a:pos x="0" y="160"/>
                </a:cxn>
              </a:cxnLst>
              <a:rect l="0" t="0" r="r" b="b"/>
              <a:pathLst>
                <a:path w="292" h="160">
                  <a:moveTo>
                    <a:pt x="292" y="0"/>
                  </a:moveTo>
                  <a:lnTo>
                    <a:pt x="290" y="0"/>
                  </a:lnTo>
                  <a:lnTo>
                    <a:pt x="270" y="12"/>
                  </a:lnTo>
                  <a:lnTo>
                    <a:pt x="260" y="16"/>
                  </a:lnTo>
                  <a:lnTo>
                    <a:pt x="254" y="20"/>
                  </a:lnTo>
                  <a:lnTo>
                    <a:pt x="214" y="30"/>
                  </a:lnTo>
                  <a:lnTo>
                    <a:pt x="172" y="44"/>
                  </a:lnTo>
                  <a:lnTo>
                    <a:pt x="164" y="50"/>
                  </a:lnTo>
                  <a:lnTo>
                    <a:pt x="154" y="58"/>
                  </a:lnTo>
                  <a:lnTo>
                    <a:pt x="140" y="70"/>
                  </a:lnTo>
                  <a:lnTo>
                    <a:pt x="120" y="82"/>
                  </a:lnTo>
                  <a:lnTo>
                    <a:pt x="104" y="92"/>
                  </a:lnTo>
                  <a:lnTo>
                    <a:pt x="84" y="102"/>
                  </a:lnTo>
                  <a:lnTo>
                    <a:pt x="72" y="110"/>
                  </a:lnTo>
                  <a:lnTo>
                    <a:pt x="66" y="116"/>
                  </a:lnTo>
                  <a:lnTo>
                    <a:pt x="62" y="124"/>
                  </a:lnTo>
                  <a:lnTo>
                    <a:pt x="58" y="130"/>
                  </a:lnTo>
                  <a:lnTo>
                    <a:pt x="52" y="136"/>
                  </a:lnTo>
                  <a:lnTo>
                    <a:pt x="40" y="142"/>
                  </a:lnTo>
                  <a:lnTo>
                    <a:pt x="26" y="148"/>
                  </a:lnTo>
                  <a:lnTo>
                    <a:pt x="8" y="152"/>
                  </a:lnTo>
                  <a:lnTo>
                    <a:pt x="0" y="16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39" name="Freeform 955"/>
            <p:cNvSpPr>
              <a:spLocks/>
            </p:cNvSpPr>
            <p:nvPr/>
          </p:nvSpPr>
          <p:spPr bwMode="auto">
            <a:xfrm>
              <a:off x="2537" y="3135"/>
              <a:ext cx="31" cy="41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60" y="30"/>
                </a:cxn>
                <a:cxn ang="0">
                  <a:pos x="44" y="46"/>
                </a:cxn>
                <a:cxn ang="0">
                  <a:pos x="34" y="56"/>
                </a:cxn>
                <a:cxn ang="0">
                  <a:pos x="28" y="64"/>
                </a:cxn>
                <a:cxn ang="0">
                  <a:pos x="12" y="88"/>
                </a:cxn>
                <a:cxn ang="0">
                  <a:pos x="0" y="102"/>
                </a:cxn>
              </a:cxnLst>
              <a:rect l="0" t="0" r="r" b="b"/>
              <a:pathLst>
                <a:path w="88" h="102">
                  <a:moveTo>
                    <a:pt x="88" y="0"/>
                  </a:moveTo>
                  <a:lnTo>
                    <a:pt x="60" y="30"/>
                  </a:lnTo>
                  <a:lnTo>
                    <a:pt x="44" y="46"/>
                  </a:lnTo>
                  <a:lnTo>
                    <a:pt x="34" y="56"/>
                  </a:lnTo>
                  <a:lnTo>
                    <a:pt x="28" y="64"/>
                  </a:lnTo>
                  <a:lnTo>
                    <a:pt x="12" y="88"/>
                  </a:lnTo>
                  <a:lnTo>
                    <a:pt x="0" y="102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40" name="Freeform 956"/>
            <p:cNvSpPr>
              <a:spLocks/>
            </p:cNvSpPr>
            <p:nvPr/>
          </p:nvSpPr>
          <p:spPr bwMode="auto">
            <a:xfrm>
              <a:off x="2565" y="3049"/>
              <a:ext cx="162" cy="186"/>
            </a:xfrm>
            <a:custGeom>
              <a:avLst/>
              <a:gdLst/>
              <a:ahLst/>
              <a:cxnLst>
                <a:cxn ang="0">
                  <a:pos x="0" y="466"/>
                </a:cxn>
                <a:cxn ang="0">
                  <a:pos x="6" y="442"/>
                </a:cxn>
                <a:cxn ang="0">
                  <a:pos x="12" y="424"/>
                </a:cxn>
                <a:cxn ang="0">
                  <a:pos x="18" y="412"/>
                </a:cxn>
                <a:cxn ang="0">
                  <a:pos x="24" y="402"/>
                </a:cxn>
                <a:cxn ang="0">
                  <a:pos x="30" y="392"/>
                </a:cxn>
                <a:cxn ang="0">
                  <a:pos x="50" y="354"/>
                </a:cxn>
                <a:cxn ang="0">
                  <a:pos x="76" y="304"/>
                </a:cxn>
                <a:cxn ang="0">
                  <a:pos x="92" y="278"/>
                </a:cxn>
                <a:cxn ang="0">
                  <a:pos x="106" y="258"/>
                </a:cxn>
                <a:cxn ang="0">
                  <a:pos x="116" y="248"/>
                </a:cxn>
                <a:cxn ang="0">
                  <a:pos x="122" y="242"/>
                </a:cxn>
                <a:cxn ang="0">
                  <a:pos x="128" y="236"/>
                </a:cxn>
                <a:cxn ang="0">
                  <a:pos x="132" y="230"/>
                </a:cxn>
                <a:cxn ang="0">
                  <a:pos x="144" y="216"/>
                </a:cxn>
                <a:cxn ang="0">
                  <a:pos x="156" y="210"/>
                </a:cxn>
                <a:cxn ang="0">
                  <a:pos x="172" y="202"/>
                </a:cxn>
                <a:cxn ang="0">
                  <a:pos x="192" y="186"/>
                </a:cxn>
                <a:cxn ang="0">
                  <a:pos x="204" y="172"/>
                </a:cxn>
                <a:cxn ang="0">
                  <a:pos x="208" y="170"/>
                </a:cxn>
                <a:cxn ang="0">
                  <a:pos x="218" y="158"/>
                </a:cxn>
                <a:cxn ang="0">
                  <a:pos x="238" y="142"/>
                </a:cxn>
                <a:cxn ang="0">
                  <a:pos x="262" y="118"/>
                </a:cxn>
                <a:cxn ang="0">
                  <a:pos x="292" y="86"/>
                </a:cxn>
                <a:cxn ang="0">
                  <a:pos x="320" y="68"/>
                </a:cxn>
                <a:cxn ang="0">
                  <a:pos x="338" y="56"/>
                </a:cxn>
                <a:cxn ang="0">
                  <a:pos x="378" y="38"/>
                </a:cxn>
                <a:cxn ang="0">
                  <a:pos x="408" y="20"/>
                </a:cxn>
                <a:cxn ang="0">
                  <a:pos x="444" y="0"/>
                </a:cxn>
              </a:cxnLst>
              <a:rect l="0" t="0" r="r" b="b"/>
              <a:pathLst>
                <a:path w="444" h="466">
                  <a:moveTo>
                    <a:pt x="0" y="466"/>
                  </a:moveTo>
                  <a:lnTo>
                    <a:pt x="6" y="442"/>
                  </a:lnTo>
                  <a:lnTo>
                    <a:pt x="12" y="424"/>
                  </a:lnTo>
                  <a:lnTo>
                    <a:pt x="18" y="412"/>
                  </a:lnTo>
                  <a:lnTo>
                    <a:pt x="24" y="402"/>
                  </a:lnTo>
                  <a:lnTo>
                    <a:pt x="30" y="392"/>
                  </a:lnTo>
                  <a:lnTo>
                    <a:pt x="50" y="354"/>
                  </a:lnTo>
                  <a:lnTo>
                    <a:pt x="76" y="304"/>
                  </a:lnTo>
                  <a:lnTo>
                    <a:pt x="92" y="278"/>
                  </a:lnTo>
                  <a:lnTo>
                    <a:pt x="106" y="258"/>
                  </a:lnTo>
                  <a:lnTo>
                    <a:pt x="116" y="248"/>
                  </a:lnTo>
                  <a:lnTo>
                    <a:pt x="122" y="242"/>
                  </a:lnTo>
                  <a:lnTo>
                    <a:pt x="128" y="236"/>
                  </a:lnTo>
                  <a:lnTo>
                    <a:pt x="132" y="230"/>
                  </a:lnTo>
                  <a:lnTo>
                    <a:pt x="144" y="216"/>
                  </a:lnTo>
                  <a:lnTo>
                    <a:pt x="156" y="210"/>
                  </a:lnTo>
                  <a:lnTo>
                    <a:pt x="172" y="202"/>
                  </a:lnTo>
                  <a:lnTo>
                    <a:pt x="192" y="186"/>
                  </a:lnTo>
                  <a:lnTo>
                    <a:pt x="204" y="172"/>
                  </a:lnTo>
                  <a:lnTo>
                    <a:pt x="208" y="170"/>
                  </a:lnTo>
                  <a:lnTo>
                    <a:pt x="218" y="158"/>
                  </a:lnTo>
                  <a:lnTo>
                    <a:pt x="238" y="142"/>
                  </a:lnTo>
                  <a:lnTo>
                    <a:pt x="262" y="118"/>
                  </a:lnTo>
                  <a:lnTo>
                    <a:pt x="292" y="86"/>
                  </a:lnTo>
                  <a:lnTo>
                    <a:pt x="320" y="68"/>
                  </a:lnTo>
                  <a:lnTo>
                    <a:pt x="338" y="56"/>
                  </a:lnTo>
                  <a:lnTo>
                    <a:pt x="378" y="38"/>
                  </a:lnTo>
                  <a:lnTo>
                    <a:pt x="408" y="20"/>
                  </a:lnTo>
                  <a:lnTo>
                    <a:pt x="444" y="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41" name="Freeform 957"/>
            <p:cNvSpPr>
              <a:spLocks/>
            </p:cNvSpPr>
            <p:nvPr/>
          </p:nvSpPr>
          <p:spPr bwMode="auto">
            <a:xfrm>
              <a:off x="2599" y="3049"/>
              <a:ext cx="124" cy="30"/>
            </a:xfrm>
            <a:custGeom>
              <a:avLst/>
              <a:gdLst/>
              <a:ahLst/>
              <a:cxnLst>
                <a:cxn ang="0">
                  <a:pos x="340" y="0"/>
                </a:cxn>
                <a:cxn ang="0">
                  <a:pos x="306" y="14"/>
                </a:cxn>
                <a:cxn ang="0">
                  <a:pos x="278" y="26"/>
                </a:cxn>
                <a:cxn ang="0">
                  <a:pos x="258" y="32"/>
                </a:cxn>
                <a:cxn ang="0">
                  <a:pos x="244" y="36"/>
                </a:cxn>
                <a:cxn ang="0">
                  <a:pos x="210" y="34"/>
                </a:cxn>
                <a:cxn ang="0">
                  <a:pos x="192" y="36"/>
                </a:cxn>
                <a:cxn ang="0">
                  <a:pos x="188" y="36"/>
                </a:cxn>
                <a:cxn ang="0">
                  <a:pos x="180" y="40"/>
                </a:cxn>
                <a:cxn ang="0">
                  <a:pos x="174" y="42"/>
                </a:cxn>
                <a:cxn ang="0">
                  <a:pos x="172" y="42"/>
                </a:cxn>
                <a:cxn ang="0">
                  <a:pos x="164" y="44"/>
                </a:cxn>
                <a:cxn ang="0">
                  <a:pos x="152" y="44"/>
                </a:cxn>
                <a:cxn ang="0">
                  <a:pos x="144" y="42"/>
                </a:cxn>
                <a:cxn ang="0">
                  <a:pos x="134" y="42"/>
                </a:cxn>
                <a:cxn ang="0">
                  <a:pos x="128" y="42"/>
                </a:cxn>
                <a:cxn ang="0">
                  <a:pos x="114" y="48"/>
                </a:cxn>
                <a:cxn ang="0">
                  <a:pos x="94" y="54"/>
                </a:cxn>
                <a:cxn ang="0">
                  <a:pos x="84" y="58"/>
                </a:cxn>
                <a:cxn ang="0">
                  <a:pos x="76" y="60"/>
                </a:cxn>
                <a:cxn ang="0">
                  <a:pos x="66" y="62"/>
                </a:cxn>
                <a:cxn ang="0">
                  <a:pos x="28" y="68"/>
                </a:cxn>
                <a:cxn ang="0">
                  <a:pos x="0" y="74"/>
                </a:cxn>
              </a:cxnLst>
              <a:rect l="0" t="0" r="r" b="b"/>
              <a:pathLst>
                <a:path w="340" h="74">
                  <a:moveTo>
                    <a:pt x="340" y="0"/>
                  </a:moveTo>
                  <a:lnTo>
                    <a:pt x="306" y="14"/>
                  </a:lnTo>
                  <a:lnTo>
                    <a:pt x="278" y="26"/>
                  </a:lnTo>
                  <a:lnTo>
                    <a:pt x="258" y="32"/>
                  </a:lnTo>
                  <a:lnTo>
                    <a:pt x="244" y="36"/>
                  </a:lnTo>
                  <a:lnTo>
                    <a:pt x="210" y="34"/>
                  </a:lnTo>
                  <a:lnTo>
                    <a:pt x="192" y="36"/>
                  </a:lnTo>
                  <a:lnTo>
                    <a:pt x="188" y="36"/>
                  </a:lnTo>
                  <a:lnTo>
                    <a:pt x="180" y="40"/>
                  </a:lnTo>
                  <a:lnTo>
                    <a:pt x="174" y="42"/>
                  </a:lnTo>
                  <a:lnTo>
                    <a:pt x="172" y="42"/>
                  </a:lnTo>
                  <a:lnTo>
                    <a:pt x="164" y="44"/>
                  </a:lnTo>
                  <a:lnTo>
                    <a:pt x="152" y="44"/>
                  </a:lnTo>
                  <a:lnTo>
                    <a:pt x="144" y="42"/>
                  </a:lnTo>
                  <a:lnTo>
                    <a:pt x="134" y="42"/>
                  </a:lnTo>
                  <a:lnTo>
                    <a:pt x="128" y="42"/>
                  </a:lnTo>
                  <a:lnTo>
                    <a:pt x="114" y="48"/>
                  </a:lnTo>
                  <a:lnTo>
                    <a:pt x="94" y="54"/>
                  </a:lnTo>
                  <a:lnTo>
                    <a:pt x="84" y="58"/>
                  </a:lnTo>
                  <a:lnTo>
                    <a:pt x="76" y="60"/>
                  </a:lnTo>
                  <a:lnTo>
                    <a:pt x="66" y="62"/>
                  </a:lnTo>
                  <a:lnTo>
                    <a:pt x="28" y="68"/>
                  </a:lnTo>
                  <a:lnTo>
                    <a:pt x="0" y="74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42" name="Freeform 958"/>
            <p:cNvSpPr>
              <a:spLocks/>
            </p:cNvSpPr>
            <p:nvPr/>
          </p:nvSpPr>
          <p:spPr bwMode="auto">
            <a:xfrm>
              <a:off x="2212" y="3134"/>
              <a:ext cx="47" cy="18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94" y="16"/>
                </a:cxn>
                <a:cxn ang="0">
                  <a:pos x="88" y="20"/>
                </a:cxn>
                <a:cxn ang="0">
                  <a:pos x="82" y="24"/>
                </a:cxn>
                <a:cxn ang="0">
                  <a:pos x="74" y="30"/>
                </a:cxn>
                <a:cxn ang="0">
                  <a:pos x="60" y="34"/>
                </a:cxn>
                <a:cxn ang="0">
                  <a:pos x="28" y="40"/>
                </a:cxn>
                <a:cxn ang="0">
                  <a:pos x="12" y="42"/>
                </a:cxn>
                <a:cxn ang="0">
                  <a:pos x="0" y="44"/>
                </a:cxn>
              </a:cxnLst>
              <a:rect l="0" t="0" r="r" b="b"/>
              <a:pathLst>
                <a:path w="132" h="44">
                  <a:moveTo>
                    <a:pt x="132" y="0"/>
                  </a:moveTo>
                  <a:lnTo>
                    <a:pt x="94" y="16"/>
                  </a:lnTo>
                  <a:lnTo>
                    <a:pt x="88" y="20"/>
                  </a:lnTo>
                  <a:lnTo>
                    <a:pt x="82" y="24"/>
                  </a:lnTo>
                  <a:lnTo>
                    <a:pt x="74" y="30"/>
                  </a:lnTo>
                  <a:lnTo>
                    <a:pt x="60" y="34"/>
                  </a:lnTo>
                  <a:lnTo>
                    <a:pt x="28" y="40"/>
                  </a:lnTo>
                  <a:lnTo>
                    <a:pt x="12" y="42"/>
                  </a:lnTo>
                  <a:lnTo>
                    <a:pt x="0" y="44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43" name="Freeform 959"/>
            <p:cNvSpPr>
              <a:spLocks/>
            </p:cNvSpPr>
            <p:nvPr/>
          </p:nvSpPr>
          <p:spPr bwMode="auto">
            <a:xfrm>
              <a:off x="2213" y="3102"/>
              <a:ext cx="40" cy="14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88" y="6"/>
                </a:cxn>
                <a:cxn ang="0">
                  <a:pos x="56" y="16"/>
                </a:cxn>
                <a:cxn ang="0">
                  <a:pos x="36" y="24"/>
                </a:cxn>
                <a:cxn ang="0">
                  <a:pos x="20" y="30"/>
                </a:cxn>
                <a:cxn ang="0">
                  <a:pos x="0" y="34"/>
                </a:cxn>
              </a:cxnLst>
              <a:rect l="0" t="0" r="r" b="b"/>
              <a:pathLst>
                <a:path w="108" h="34">
                  <a:moveTo>
                    <a:pt x="108" y="0"/>
                  </a:moveTo>
                  <a:lnTo>
                    <a:pt x="88" y="6"/>
                  </a:lnTo>
                  <a:lnTo>
                    <a:pt x="56" y="16"/>
                  </a:lnTo>
                  <a:lnTo>
                    <a:pt x="36" y="24"/>
                  </a:lnTo>
                  <a:lnTo>
                    <a:pt x="20" y="30"/>
                  </a:lnTo>
                  <a:lnTo>
                    <a:pt x="0" y="34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44" name="Freeform 960"/>
            <p:cNvSpPr>
              <a:spLocks/>
            </p:cNvSpPr>
            <p:nvPr/>
          </p:nvSpPr>
          <p:spPr bwMode="auto">
            <a:xfrm>
              <a:off x="2159" y="3127"/>
              <a:ext cx="14" cy="2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4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r" b="b"/>
              <a:pathLst>
                <a:path w="38" h="4">
                  <a:moveTo>
                    <a:pt x="38" y="4"/>
                  </a:moveTo>
                  <a:lnTo>
                    <a:pt x="28" y="2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45" name="Freeform 961"/>
            <p:cNvSpPr>
              <a:spLocks/>
            </p:cNvSpPr>
            <p:nvPr/>
          </p:nvSpPr>
          <p:spPr bwMode="auto">
            <a:xfrm>
              <a:off x="2542" y="2973"/>
              <a:ext cx="15" cy="54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8" y="4"/>
                </a:cxn>
                <a:cxn ang="0">
                  <a:pos x="36" y="14"/>
                </a:cxn>
                <a:cxn ang="0">
                  <a:pos x="30" y="36"/>
                </a:cxn>
                <a:cxn ang="0">
                  <a:pos x="14" y="72"/>
                </a:cxn>
                <a:cxn ang="0">
                  <a:pos x="8" y="90"/>
                </a:cxn>
                <a:cxn ang="0">
                  <a:pos x="4" y="102"/>
                </a:cxn>
                <a:cxn ang="0">
                  <a:pos x="2" y="114"/>
                </a:cxn>
                <a:cxn ang="0">
                  <a:pos x="0" y="136"/>
                </a:cxn>
              </a:cxnLst>
              <a:rect l="0" t="0" r="r" b="b"/>
              <a:pathLst>
                <a:path w="40" h="136">
                  <a:moveTo>
                    <a:pt x="40" y="0"/>
                  </a:moveTo>
                  <a:lnTo>
                    <a:pt x="38" y="4"/>
                  </a:lnTo>
                  <a:lnTo>
                    <a:pt x="36" y="14"/>
                  </a:lnTo>
                  <a:lnTo>
                    <a:pt x="30" y="36"/>
                  </a:lnTo>
                  <a:lnTo>
                    <a:pt x="14" y="72"/>
                  </a:lnTo>
                  <a:lnTo>
                    <a:pt x="8" y="90"/>
                  </a:lnTo>
                  <a:lnTo>
                    <a:pt x="4" y="102"/>
                  </a:lnTo>
                  <a:lnTo>
                    <a:pt x="2" y="114"/>
                  </a:lnTo>
                  <a:lnTo>
                    <a:pt x="0" y="136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46" name="Freeform 962"/>
            <p:cNvSpPr>
              <a:spLocks/>
            </p:cNvSpPr>
            <p:nvPr/>
          </p:nvSpPr>
          <p:spPr bwMode="auto">
            <a:xfrm>
              <a:off x="2438" y="2954"/>
              <a:ext cx="80" cy="16"/>
            </a:xfrm>
            <a:custGeom>
              <a:avLst/>
              <a:gdLst/>
              <a:ahLst/>
              <a:cxnLst>
                <a:cxn ang="0">
                  <a:pos x="218" y="0"/>
                </a:cxn>
                <a:cxn ang="0">
                  <a:pos x="204" y="10"/>
                </a:cxn>
                <a:cxn ang="0">
                  <a:pos x="194" y="14"/>
                </a:cxn>
                <a:cxn ang="0">
                  <a:pos x="184" y="18"/>
                </a:cxn>
                <a:cxn ang="0">
                  <a:pos x="166" y="18"/>
                </a:cxn>
                <a:cxn ang="0">
                  <a:pos x="158" y="18"/>
                </a:cxn>
                <a:cxn ang="0">
                  <a:pos x="148" y="18"/>
                </a:cxn>
                <a:cxn ang="0">
                  <a:pos x="120" y="24"/>
                </a:cxn>
                <a:cxn ang="0">
                  <a:pos x="110" y="24"/>
                </a:cxn>
                <a:cxn ang="0">
                  <a:pos x="100" y="22"/>
                </a:cxn>
                <a:cxn ang="0">
                  <a:pos x="88" y="20"/>
                </a:cxn>
                <a:cxn ang="0">
                  <a:pos x="76" y="20"/>
                </a:cxn>
                <a:cxn ang="0">
                  <a:pos x="52" y="24"/>
                </a:cxn>
                <a:cxn ang="0">
                  <a:pos x="36" y="28"/>
                </a:cxn>
                <a:cxn ang="0">
                  <a:pos x="0" y="40"/>
                </a:cxn>
              </a:cxnLst>
              <a:rect l="0" t="0" r="r" b="b"/>
              <a:pathLst>
                <a:path w="218" h="40">
                  <a:moveTo>
                    <a:pt x="218" y="0"/>
                  </a:moveTo>
                  <a:lnTo>
                    <a:pt x="204" y="10"/>
                  </a:lnTo>
                  <a:lnTo>
                    <a:pt x="194" y="14"/>
                  </a:lnTo>
                  <a:lnTo>
                    <a:pt x="184" y="18"/>
                  </a:lnTo>
                  <a:lnTo>
                    <a:pt x="166" y="18"/>
                  </a:lnTo>
                  <a:lnTo>
                    <a:pt x="158" y="18"/>
                  </a:lnTo>
                  <a:lnTo>
                    <a:pt x="148" y="18"/>
                  </a:lnTo>
                  <a:lnTo>
                    <a:pt x="120" y="24"/>
                  </a:lnTo>
                  <a:lnTo>
                    <a:pt x="110" y="24"/>
                  </a:lnTo>
                  <a:lnTo>
                    <a:pt x="100" y="22"/>
                  </a:lnTo>
                  <a:lnTo>
                    <a:pt x="88" y="20"/>
                  </a:lnTo>
                  <a:lnTo>
                    <a:pt x="76" y="20"/>
                  </a:lnTo>
                  <a:lnTo>
                    <a:pt x="52" y="24"/>
                  </a:lnTo>
                  <a:lnTo>
                    <a:pt x="36" y="28"/>
                  </a:lnTo>
                  <a:lnTo>
                    <a:pt x="0" y="4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47" name="Freeform 963"/>
            <p:cNvSpPr>
              <a:spLocks/>
            </p:cNvSpPr>
            <p:nvPr/>
          </p:nvSpPr>
          <p:spPr bwMode="auto">
            <a:xfrm>
              <a:off x="2434" y="2976"/>
              <a:ext cx="44" cy="9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2"/>
                </a:cxn>
                <a:cxn ang="0">
                  <a:pos x="86" y="4"/>
                </a:cxn>
                <a:cxn ang="0">
                  <a:pos x="68" y="8"/>
                </a:cxn>
                <a:cxn ang="0">
                  <a:pos x="30" y="14"/>
                </a:cxn>
                <a:cxn ang="0">
                  <a:pos x="0" y="22"/>
                </a:cxn>
              </a:cxnLst>
              <a:rect l="0" t="0" r="r" b="b"/>
              <a:pathLst>
                <a:path w="122" h="22">
                  <a:moveTo>
                    <a:pt x="122" y="0"/>
                  </a:moveTo>
                  <a:lnTo>
                    <a:pt x="98" y="2"/>
                  </a:lnTo>
                  <a:lnTo>
                    <a:pt x="86" y="4"/>
                  </a:lnTo>
                  <a:lnTo>
                    <a:pt x="68" y="8"/>
                  </a:lnTo>
                  <a:lnTo>
                    <a:pt x="30" y="14"/>
                  </a:lnTo>
                  <a:lnTo>
                    <a:pt x="0" y="22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48" name="Freeform 964"/>
            <p:cNvSpPr>
              <a:spLocks/>
            </p:cNvSpPr>
            <p:nvPr/>
          </p:nvSpPr>
          <p:spPr bwMode="auto">
            <a:xfrm>
              <a:off x="2600" y="3045"/>
              <a:ext cx="143" cy="153"/>
            </a:xfrm>
            <a:custGeom>
              <a:avLst/>
              <a:gdLst/>
              <a:ahLst/>
              <a:cxnLst>
                <a:cxn ang="0">
                  <a:pos x="162" y="198"/>
                </a:cxn>
                <a:cxn ang="0">
                  <a:pos x="138" y="216"/>
                </a:cxn>
                <a:cxn ang="0">
                  <a:pos x="122" y="228"/>
                </a:cxn>
                <a:cxn ang="0">
                  <a:pos x="102" y="244"/>
                </a:cxn>
                <a:cxn ang="0">
                  <a:pos x="84" y="274"/>
                </a:cxn>
                <a:cxn ang="0">
                  <a:pos x="78" y="282"/>
                </a:cxn>
                <a:cxn ang="0">
                  <a:pos x="72" y="288"/>
                </a:cxn>
                <a:cxn ang="0">
                  <a:pos x="66" y="292"/>
                </a:cxn>
                <a:cxn ang="0">
                  <a:pos x="56" y="302"/>
                </a:cxn>
                <a:cxn ang="0">
                  <a:pos x="44" y="320"/>
                </a:cxn>
                <a:cxn ang="0">
                  <a:pos x="28" y="344"/>
                </a:cxn>
                <a:cxn ang="0">
                  <a:pos x="0" y="386"/>
                </a:cxn>
                <a:cxn ang="0">
                  <a:pos x="34" y="332"/>
                </a:cxn>
                <a:cxn ang="0">
                  <a:pos x="44" y="308"/>
                </a:cxn>
                <a:cxn ang="0">
                  <a:pos x="44" y="282"/>
                </a:cxn>
                <a:cxn ang="0">
                  <a:pos x="52" y="272"/>
                </a:cxn>
                <a:cxn ang="0">
                  <a:pos x="74" y="248"/>
                </a:cxn>
                <a:cxn ang="0">
                  <a:pos x="92" y="228"/>
                </a:cxn>
                <a:cxn ang="0">
                  <a:pos x="138" y="170"/>
                </a:cxn>
                <a:cxn ang="0">
                  <a:pos x="160" y="148"/>
                </a:cxn>
                <a:cxn ang="0">
                  <a:pos x="176" y="132"/>
                </a:cxn>
                <a:cxn ang="0">
                  <a:pos x="186" y="124"/>
                </a:cxn>
                <a:cxn ang="0">
                  <a:pos x="192" y="120"/>
                </a:cxn>
                <a:cxn ang="0">
                  <a:pos x="200" y="116"/>
                </a:cxn>
                <a:cxn ang="0">
                  <a:pos x="208" y="110"/>
                </a:cxn>
                <a:cxn ang="0">
                  <a:pos x="258" y="72"/>
                </a:cxn>
                <a:cxn ang="0">
                  <a:pos x="276" y="60"/>
                </a:cxn>
                <a:cxn ang="0">
                  <a:pos x="324" y="34"/>
                </a:cxn>
                <a:cxn ang="0">
                  <a:pos x="336" y="34"/>
                </a:cxn>
                <a:cxn ang="0">
                  <a:pos x="346" y="32"/>
                </a:cxn>
                <a:cxn ang="0">
                  <a:pos x="354" y="30"/>
                </a:cxn>
                <a:cxn ang="0">
                  <a:pos x="370" y="20"/>
                </a:cxn>
                <a:cxn ang="0">
                  <a:pos x="378" y="14"/>
                </a:cxn>
                <a:cxn ang="0">
                  <a:pos x="390" y="0"/>
                </a:cxn>
              </a:cxnLst>
              <a:rect l="0" t="0" r="r" b="b"/>
              <a:pathLst>
                <a:path w="390" h="386">
                  <a:moveTo>
                    <a:pt x="162" y="198"/>
                  </a:moveTo>
                  <a:lnTo>
                    <a:pt x="138" y="216"/>
                  </a:lnTo>
                  <a:lnTo>
                    <a:pt x="122" y="228"/>
                  </a:lnTo>
                  <a:lnTo>
                    <a:pt x="102" y="244"/>
                  </a:lnTo>
                  <a:lnTo>
                    <a:pt x="84" y="274"/>
                  </a:lnTo>
                  <a:lnTo>
                    <a:pt x="78" y="282"/>
                  </a:lnTo>
                  <a:lnTo>
                    <a:pt x="72" y="288"/>
                  </a:lnTo>
                  <a:lnTo>
                    <a:pt x="66" y="292"/>
                  </a:lnTo>
                  <a:lnTo>
                    <a:pt x="56" y="302"/>
                  </a:lnTo>
                  <a:lnTo>
                    <a:pt x="44" y="320"/>
                  </a:lnTo>
                  <a:lnTo>
                    <a:pt x="28" y="344"/>
                  </a:lnTo>
                  <a:lnTo>
                    <a:pt x="0" y="386"/>
                  </a:lnTo>
                  <a:lnTo>
                    <a:pt x="34" y="332"/>
                  </a:lnTo>
                  <a:lnTo>
                    <a:pt x="44" y="308"/>
                  </a:lnTo>
                  <a:lnTo>
                    <a:pt x="44" y="282"/>
                  </a:lnTo>
                  <a:lnTo>
                    <a:pt x="52" y="272"/>
                  </a:lnTo>
                  <a:lnTo>
                    <a:pt x="74" y="248"/>
                  </a:lnTo>
                  <a:lnTo>
                    <a:pt x="92" y="228"/>
                  </a:lnTo>
                  <a:lnTo>
                    <a:pt x="138" y="170"/>
                  </a:lnTo>
                  <a:lnTo>
                    <a:pt x="160" y="148"/>
                  </a:lnTo>
                  <a:lnTo>
                    <a:pt x="176" y="132"/>
                  </a:lnTo>
                  <a:lnTo>
                    <a:pt x="186" y="124"/>
                  </a:lnTo>
                  <a:lnTo>
                    <a:pt x="192" y="120"/>
                  </a:lnTo>
                  <a:lnTo>
                    <a:pt x="200" y="116"/>
                  </a:lnTo>
                  <a:lnTo>
                    <a:pt x="208" y="110"/>
                  </a:lnTo>
                  <a:lnTo>
                    <a:pt x="258" y="72"/>
                  </a:lnTo>
                  <a:lnTo>
                    <a:pt x="276" y="60"/>
                  </a:lnTo>
                  <a:lnTo>
                    <a:pt x="324" y="34"/>
                  </a:lnTo>
                  <a:lnTo>
                    <a:pt x="336" y="34"/>
                  </a:lnTo>
                  <a:lnTo>
                    <a:pt x="346" y="32"/>
                  </a:lnTo>
                  <a:lnTo>
                    <a:pt x="354" y="30"/>
                  </a:lnTo>
                  <a:lnTo>
                    <a:pt x="370" y="20"/>
                  </a:lnTo>
                  <a:lnTo>
                    <a:pt x="378" y="14"/>
                  </a:lnTo>
                  <a:lnTo>
                    <a:pt x="390" y="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49" name="Freeform 965"/>
            <p:cNvSpPr>
              <a:spLocks/>
            </p:cNvSpPr>
            <p:nvPr/>
          </p:nvSpPr>
          <p:spPr bwMode="auto">
            <a:xfrm>
              <a:off x="2660" y="2741"/>
              <a:ext cx="67" cy="62"/>
            </a:xfrm>
            <a:custGeom>
              <a:avLst/>
              <a:gdLst/>
              <a:ahLst/>
              <a:cxnLst>
                <a:cxn ang="0">
                  <a:pos x="184" y="2"/>
                </a:cxn>
                <a:cxn ang="0">
                  <a:pos x="176" y="0"/>
                </a:cxn>
                <a:cxn ang="0">
                  <a:pos x="166" y="2"/>
                </a:cxn>
                <a:cxn ang="0">
                  <a:pos x="152" y="6"/>
                </a:cxn>
                <a:cxn ang="0">
                  <a:pos x="142" y="10"/>
                </a:cxn>
                <a:cxn ang="0">
                  <a:pos x="138" y="12"/>
                </a:cxn>
                <a:cxn ang="0">
                  <a:pos x="134" y="14"/>
                </a:cxn>
                <a:cxn ang="0">
                  <a:pos x="122" y="16"/>
                </a:cxn>
                <a:cxn ang="0">
                  <a:pos x="82" y="20"/>
                </a:cxn>
                <a:cxn ang="0">
                  <a:pos x="62" y="26"/>
                </a:cxn>
                <a:cxn ang="0">
                  <a:pos x="56" y="28"/>
                </a:cxn>
                <a:cxn ang="0">
                  <a:pos x="50" y="32"/>
                </a:cxn>
                <a:cxn ang="0">
                  <a:pos x="24" y="72"/>
                </a:cxn>
                <a:cxn ang="0">
                  <a:pos x="14" y="112"/>
                </a:cxn>
                <a:cxn ang="0">
                  <a:pos x="0" y="154"/>
                </a:cxn>
              </a:cxnLst>
              <a:rect l="0" t="0" r="r" b="b"/>
              <a:pathLst>
                <a:path w="184" h="154">
                  <a:moveTo>
                    <a:pt x="184" y="2"/>
                  </a:moveTo>
                  <a:lnTo>
                    <a:pt x="176" y="0"/>
                  </a:lnTo>
                  <a:lnTo>
                    <a:pt x="166" y="2"/>
                  </a:lnTo>
                  <a:lnTo>
                    <a:pt x="152" y="6"/>
                  </a:lnTo>
                  <a:lnTo>
                    <a:pt x="142" y="10"/>
                  </a:lnTo>
                  <a:lnTo>
                    <a:pt x="138" y="12"/>
                  </a:lnTo>
                  <a:lnTo>
                    <a:pt x="134" y="14"/>
                  </a:lnTo>
                  <a:lnTo>
                    <a:pt x="122" y="16"/>
                  </a:lnTo>
                  <a:lnTo>
                    <a:pt x="82" y="20"/>
                  </a:lnTo>
                  <a:lnTo>
                    <a:pt x="62" y="26"/>
                  </a:lnTo>
                  <a:lnTo>
                    <a:pt x="56" y="28"/>
                  </a:lnTo>
                  <a:lnTo>
                    <a:pt x="50" y="32"/>
                  </a:lnTo>
                  <a:lnTo>
                    <a:pt x="24" y="72"/>
                  </a:lnTo>
                  <a:lnTo>
                    <a:pt x="14" y="112"/>
                  </a:lnTo>
                  <a:lnTo>
                    <a:pt x="0" y="15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50" name="Freeform 966"/>
            <p:cNvSpPr>
              <a:spLocks/>
            </p:cNvSpPr>
            <p:nvPr/>
          </p:nvSpPr>
          <p:spPr bwMode="auto">
            <a:xfrm>
              <a:off x="2750" y="2926"/>
              <a:ext cx="58" cy="31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12" y="64"/>
                </a:cxn>
                <a:cxn ang="0">
                  <a:pos x="22" y="50"/>
                </a:cxn>
                <a:cxn ang="0">
                  <a:pos x="34" y="40"/>
                </a:cxn>
                <a:cxn ang="0">
                  <a:pos x="46" y="32"/>
                </a:cxn>
                <a:cxn ang="0">
                  <a:pos x="54" y="24"/>
                </a:cxn>
                <a:cxn ang="0">
                  <a:pos x="64" y="18"/>
                </a:cxn>
                <a:cxn ang="0">
                  <a:pos x="74" y="14"/>
                </a:cxn>
                <a:cxn ang="0">
                  <a:pos x="98" y="10"/>
                </a:cxn>
                <a:cxn ang="0">
                  <a:pos x="126" y="4"/>
                </a:cxn>
                <a:cxn ang="0">
                  <a:pos x="144" y="0"/>
                </a:cxn>
                <a:cxn ang="0">
                  <a:pos x="158" y="0"/>
                </a:cxn>
              </a:cxnLst>
              <a:rect l="0" t="0" r="r" b="b"/>
              <a:pathLst>
                <a:path w="158" h="80">
                  <a:moveTo>
                    <a:pt x="0" y="80"/>
                  </a:moveTo>
                  <a:lnTo>
                    <a:pt x="12" y="64"/>
                  </a:lnTo>
                  <a:lnTo>
                    <a:pt x="22" y="50"/>
                  </a:lnTo>
                  <a:lnTo>
                    <a:pt x="34" y="40"/>
                  </a:lnTo>
                  <a:lnTo>
                    <a:pt x="46" y="32"/>
                  </a:lnTo>
                  <a:lnTo>
                    <a:pt x="54" y="24"/>
                  </a:lnTo>
                  <a:lnTo>
                    <a:pt x="64" y="18"/>
                  </a:lnTo>
                  <a:lnTo>
                    <a:pt x="74" y="14"/>
                  </a:lnTo>
                  <a:lnTo>
                    <a:pt x="98" y="10"/>
                  </a:lnTo>
                  <a:lnTo>
                    <a:pt x="126" y="4"/>
                  </a:lnTo>
                  <a:lnTo>
                    <a:pt x="144" y="0"/>
                  </a:lnTo>
                  <a:lnTo>
                    <a:pt x="15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51" name="Freeform 967"/>
            <p:cNvSpPr>
              <a:spLocks/>
            </p:cNvSpPr>
            <p:nvPr/>
          </p:nvSpPr>
          <p:spPr bwMode="auto">
            <a:xfrm>
              <a:off x="2750" y="2928"/>
              <a:ext cx="70" cy="41"/>
            </a:xfrm>
            <a:custGeom>
              <a:avLst/>
              <a:gdLst/>
              <a:ahLst/>
              <a:cxnLst>
                <a:cxn ang="0">
                  <a:pos x="0" y="104"/>
                </a:cxn>
                <a:cxn ang="0">
                  <a:pos x="26" y="80"/>
                </a:cxn>
                <a:cxn ang="0">
                  <a:pos x="48" y="62"/>
                </a:cxn>
                <a:cxn ang="0">
                  <a:pos x="60" y="54"/>
                </a:cxn>
                <a:cxn ang="0">
                  <a:pos x="72" y="48"/>
                </a:cxn>
                <a:cxn ang="0">
                  <a:pos x="112" y="30"/>
                </a:cxn>
                <a:cxn ang="0">
                  <a:pos x="130" y="24"/>
                </a:cxn>
                <a:cxn ang="0">
                  <a:pos x="156" y="12"/>
                </a:cxn>
                <a:cxn ang="0">
                  <a:pos x="176" y="2"/>
                </a:cxn>
                <a:cxn ang="0">
                  <a:pos x="184" y="0"/>
                </a:cxn>
                <a:cxn ang="0">
                  <a:pos x="190" y="0"/>
                </a:cxn>
              </a:cxnLst>
              <a:rect l="0" t="0" r="r" b="b"/>
              <a:pathLst>
                <a:path w="190" h="104">
                  <a:moveTo>
                    <a:pt x="0" y="104"/>
                  </a:moveTo>
                  <a:lnTo>
                    <a:pt x="26" y="80"/>
                  </a:lnTo>
                  <a:lnTo>
                    <a:pt x="48" y="62"/>
                  </a:lnTo>
                  <a:lnTo>
                    <a:pt x="60" y="54"/>
                  </a:lnTo>
                  <a:lnTo>
                    <a:pt x="72" y="48"/>
                  </a:lnTo>
                  <a:lnTo>
                    <a:pt x="112" y="30"/>
                  </a:lnTo>
                  <a:lnTo>
                    <a:pt x="130" y="24"/>
                  </a:lnTo>
                  <a:lnTo>
                    <a:pt x="156" y="12"/>
                  </a:lnTo>
                  <a:lnTo>
                    <a:pt x="176" y="2"/>
                  </a:lnTo>
                  <a:lnTo>
                    <a:pt x="184" y="0"/>
                  </a:lnTo>
                  <a:lnTo>
                    <a:pt x="190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52" name="Freeform 968"/>
            <p:cNvSpPr>
              <a:spLocks/>
            </p:cNvSpPr>
            <p:nvPr/>
          </p:nvSpPr>
          <p:spPr bwMode="auto">
            <a:xfrm>
              <a:off x="1233" y="3157"/>
              <a:ext cx="1077" cy="3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57" y="552"/>
                </a:cxn>
                <a:cxn ang="0">
                  <a:pos x="2957" y="996"/>
                </a:cxn>
                <a:cxn ang="0">
                  <a:pos x="0" y="444"/>
                </a:cxn>
                <a:cxn ang="0">
                  <a:pos x="0" y="0"/>
                </a:cxn>
              </a:cxnLst>
              <a:rect l="0" t="0" r="r" b="b"/>
              <a:pathLst>
                <a:path w="2957" h="996">
                  <a:moveTo>
                    <a:pt x="0" y="0"/>
                  </a:moveTo>
                  <a:lnTo>
                    <a:pt x="2957" y="552"/>
                  </a:lnTo>
                  <a:lnTo>
                    <a:pt x="2957" y="996"/>
                  </a:lnTo>
                  <a:lnTo>
                    <a:pt x="0" y="4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53" name="Freeform 969"/>
            <p:cNvSpPr>
              <a:spLocks/>
            </p:cNvSpPr>
            <p:nvPr/>
          </p:nvSpPr>
          <p:spPr bwMode="auto">
            <a:xfrm>
              <a:off x="2475" y="2814"/>
              <a:ext cx="95" cy="76"/>
            </a:xfrm>
            <a:custGeom>
              <a:avLst/>
              <a:gdLst/>
              <a:ahLst/>
              <a:cxnLst>
                <a:cxn ang="0">
                  <a:pos x="216" y="62"/>
                </a:cxn>
                <a:cxn ang="0">
                  <a:pos x="210" y="58"/>
                </a:cxn>
                <a:cxn ang="0">
                  <a:pos x="202" y="52"/>
                </a:cxn>
                <a:cxn ang="0">
                  <a:pos x="190" y="42"/>
                </a:cxn>
                <a:cxn ang="0">
                  <a:pos x="170" y="30"/>
                </a:cxn>
                <a:cxn ang="0">
                  <a:pos x="142" y="12"/>
                </a:cxn>
                <a:cxn ang="0">
                  <a:pos x="130" y="6"/>
                </a:cxn>
                <a:cxn ang="0">
                  <a:pos x="120" y="2"/>
                </a:cxn>
                <a:cxn ang="0">
                  <a:pos x="112" y="2"/>
                </a:cxn>
                <a:cxn ang="0">
                  <a:pos x="104" y="4"/>
                </a:cxn>
                <a:cxn ang="0">
                  <a:pos x="94" y="4"/>
                </a:cxn>
                <a:cxn ang="0">
                  <a:pos x="84" y="2"/>
                </a:cxn>
                <a:cxn ang="0">
                  <a:pos x="74" y="0"/>
                </a:cxn>
                <a:cxn ang="0">
                  <a:pos x="68" y="2"/>
                </a:cxn>
                <a:cxn ang="0">
                  <a:pos x="64" y="4"/>
                </a:cxn>
                <a:cxn ang="0">
                  <a:pos x="60" y="12"/>
                </a:cxn>
                <a:cxn ang="0">
                  <a:pos x="56" y="28"/>
                </a:cxn>
                <a:cxn ang="0">
                  <a:pos x="54" y="52"/>
                </a:cxn>
                <a:cxn ang="0">
                  <a:pos x="52" y="68"/>
                </a:cxn>
                <a:cxn ang="0">
                  <a:pos x="54" y="90"/>
                </a:cxn>
                <a:cxn ang="0">
                  <a:pos x="52" y="102"/>
                </a:cxn>
                <a:cxn ang="0">
                  <a:pos x="44" y="126"/>
                </a:cxn>
                <a:cxn ang="0">
                  <a:pos x="36" y="144"/>
                </a:cxn>
                <a:cxn ang="0">
                  <a:pos x="20" y="166"/>
                </a:cxn>
                <a:cxn ang="0">
                  <a:pos x="0" y="192"/>
                </a:cxn>
                <a:cxn ang="0">
                  <a:pos x="4" y="194"/>
                </a:cxn>
                <a:cxn ang="0">
                  <a:pos x="22" y="188"/>
                </a:cxn>
                <a:cxn ang="0">
                  <a:pos x="32" y="182"/>
                </a:cxn>
                <a:cxn ang="0">
                  <a:pos x="48" y="168"/>
                </a:cxn>
                <a:cxn ang="0">
                  <a:pos x="66" y="162"/>
                </a:cxn>
                <a:cxn ang="0">
                  <a:pos x="90" y="152"/>
                </a:cxn>
                <a:cxn ang="0">
                  <a:pos x="108" y="146"/>
                </a:cxn>
                <a:cxn ang="0">
                  <a:pos x="120" y="142"/>
                </a:cxn>
                <a:cxn ang="0">
                  <a:pos x="134" y="140"/>
                </a:cxn>
                <a:cxn ang="0">
                  <a:pos x="152" y="136"/>
                </a:cxn>
                <a:cxn ang="0">
                  <a:pos x="178" y="130"/>
                </a:cxn>
                <a:cxn ang="0">
                  <a:pos x="210" y="114"/>
                </a:cxn>
                <a:cxn ang="0">
                  <a:pos x="240" y="100"/>
                </a:cxn>
                <a:cxn ang="0">
                  <a:pos x="256" y="82"/>
                </a:cxn>
                <a:cxn ang="0">
                  <a:pos x="258" y="78"/>
                </a:cxn>
                <a:cxn ang="0">
                  <a:pos x="240" y="72"/>
                </a:cxn>
                <a:cxn ang="0">
                  <a:pos x="230" y="68"/>
                </a:cxn>
                <a:cxn ang="0">
                  <a:pos x="216" y="62"/>
                </a:cxn>
              </a:cxnLst>
              <a:rect l="0" t="0" r="r" b="b"/>
              <a:pathLst>
                <a:path w="258" h="194">
                  <a:moveTo>
                    <a:pt x="216" y="62"/>
                  </a:moveTo>
                  <a:lnTo>
                    <a:pt x="210" y="58"/>
                  </a:lnTo>
                  <a:lnTo>
                    <a:pt x="202" y="52"/>
                  </a:lnTo>
                  <a:lnTo>
                    <a:pt x="190" y="42"/>
                  </a:lnTo>
                  <a:lnTo>
                    <a:pt x="170" y="30"/>
                  </a:lnTo>
                  <a:lnTo>
                    <a:pt x="142" y="12"/>
                  </a:lnTo>
                  <a:lnTo>
                    <a:pt x="130" y="6"/>
                  </a:lnTo>
                  <a:lnTo>
                    <a:pt x="120" y="2"/>
                  </a:lnTo>
                  <a:lnTo>
                    <a:pt x="112" y="2"/>
                  </a:lnTo>
                  <a:lnTo>
                    <a:pt x="104" y="4"/>
                  </a:lnTo>
                  <a:lnTo>
                    <a:pt x="94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68" y="2"/>
                  </a:lnTo>
                  <a:lnTo>
                    <a:pt x="64" y="4"/>
                  </a:lnTo>
                  <a:lnTo>
                    <a:pt x="60" y="12"/>
                  </a:lnTo>
                  <a:lnTo>
                    <a:pt x="56" y="28"/>
                  </a:lnTo>
                  <a:lnTo>
                    <a:pt x="54" y="52"/>
                  </a:lnTo>
                  <a:lnTo>
                    <a:pt x="52" y="68"/>
                  </a:lnTo>
                  <a:lnTo>
                    <a:pt x="54" y="90"/>
                  </a:lnTo>
                  <a:lnTo>
                    <a:pt x="52" y="102"/>
                  </a:lnTo>
                  <a:lnTo>
                    <a:pt x="44" y="126"/>
                  </a:lnTo>
                  <a:lnTo>
                    <a:pt x="36" y="144"/>
                  </a:lnTo>
                  <a:lnTo>
                    <a:pt x="20" y="166"/>
                  </a:lnTo>
                  <a:lnTo>
                    <a:pt x="0" y="192"/>
                  </a:lnTo>
                  <a:lnTo>
                    <a:pt x="4" y="194"/>
                  </a:lnTo>
                  <a:lnTo>
                    <a:pt x="22" y="188"/>
                  </a:lnTo>
                  <a:lnTo>
                    <a:pt x="32" y="182"/>
                  </a:lnTo>
                  <a:lnTo>
                    <a:pt x="48" y="168"/>
                  </a:lnTo>
                  <a:lnTo>
                    <a:pt x="66" y="162"/>
                  </a:lnTo>
                  <a:lnTo>
                    <a:pt x="90" y="152"/>
                  </a:lnTo>
                  <a:lnTo>
                    <a:pt x="108" y="146"/>
                  </a:lnTo>
                  <a:lnTo>
                    <a:pt x="120" y="142"/>
                  </a:lnTo>
                  <a:lnTo>
                    <a:pt x="134" y="140"/>
                  </a:lnTo>
                  <a:lnTo>
                    <a:pt x="152" y="136"/>
                  </a:lnTo>
                  <a:lnTo>
                    <a:pt x="178" y="130"/>
                  </a:lnTo>
                  <a:lnTo>
                    <a:pt x="210" y="114"/>
                  </a:lnTo>
                  <a:lnTo>
                    <a:pt x="240" y="100"/>
                  </a:lnTo>
                  <a:lnTo>
                    <a:pt x="256" y="82"/>
                  </a:lnTo>
                  <a:lnTo>
                    <a:pt x="258" y="78"/>
                  </a:lnTo>
                  <a:lnTo>
                    <a:pt x="240" y="72"/>
                  </a:lnTo>
                  <a:lnTo>
                    <a:pt x="230" y="68"/>
                  </a:lnTo>
                  <a:lnTo>
                    <a:pt x="216" y="62"/>
                  </a:lnTo>
                  <a:close/>
                </a:path>
              </a:pathLst>
            </a:custGeom>
            <a:solidFill>
              <a:srgbClr val="CC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54" name="Freeform 970"/>
            <p:cNvSpPr>
              <a:spLocks/>
            </p:cNvSpPr>
            <p:nvPr/>
          </p:nvSpPr>
          <p:spPr bwMode="auto">
            <a:xfrm>
              <a:off x="2287" y="2913"/>
              <a:ext cx="130" cy="62"/>
            </a:xfrm>
            <a:custGeom>
              <a:avLst/>
              <a:gdLst/>
              <a:ahLst/>
              <a:cxnLst>
                <a:cxn ang="0">
                  <a:pos x="334" y="36"/>
                </a:cxn>
                <a:cxn ang="0">
                  <a:pos x="324" y="38"/>
                </a:cxn>
                <a:cxn ang="0">
                  <a:pos x="302" y="38"/>
                </a:cxn>
                <a:cxn ang="0">
                  <a:pos x="294" y="38"/>
                </a:cxn>
                <a:cxn ang="0">
                  <a:pos x="290" y="34"/>
                </a:cxn>
                <a:cxn ang="0">
                  <a:pos x="284" y="28"/>
                </a:cxn>
                <a:cxn ang="0">
                  <a:pos x="276" y="20"/>
                </a:cxn>
                <a:cxn ang="0">
                  <a:pos x="272" y="18"/>
                </a:cxn>
                <a:cxn ang="0">
                  <a:pos x="270" y="16"/>
                </a:cxn>
                <a:cxn ang="0">
                  <a:pos x="240" y="14"/>
                </a:cxn>
                <a:cxn ang="0">
                  <a:pos x="224" y="6"/>
                </a:cxn>
                <a:cxn ang="0">
                  <a:pos x="210" y="2"/>
                </a:cxn>
                <a:cxn ang="0">
                  <a:pos x="194" y="0"/>
                </a:cxn>
                <a:cxn ang="0">
                  <a:pos x="178" y="2"/>
                </a:cxn>
                <a:cxn ang="0">
                  <a:pos x="160" y="6"/>
                </a:cxn>
                <a:cxn ang="0">
                  <a:pos x="134" y="16"/>
                </a:cxn>
                <a:cxn ang="0">
                  <a:pos x="118" y="24"/>
                </a:cxn>
                <a:cxn ang="0">
                  <a:pos x="100" y="32"/>
                </a:cxn>
                <a:cxn ang="0">
                  <a:pos x="78" y="46"/>
                </a:cxn>
                <a:cxn ang="0">
                  <a:pos x="58" y="62"/>
                </a:cxn>
                <a:cxn ang="0">
                  <a:pos x="42" y="78"/>
                </a:cxn>
                <a:cxn ang="0">
                  <a:pos x="28" y="94"/>
                </a:cxn>
                <a:cxn ang="0">
                  <a:pos x="20" y="110"/>
                </a:cxn>
                <a:cxn ang="0">
                  <a:pos x="6" y="138"/>
                </a:cxn>
                <a:cxn ang="0">
                  <a:pos x="0" y="154"/>
                </a:cxn>
                <a:cxn ang="0">
                  <a:pos x="0" y="156"/>
                </a:cxn>
                <a:cxn ang="0">
                  <a:pos x="22" y="142"/>
                </a:cxn>
                <a:cxn ang="0">
                  <a:pos x="42" y="130"/>
                </a:cxn>
                <a:cxn ang="0">
                  <a:pos x="58" y="124"/>
                </a:cxn>
                <a:cxn ang="0">
                  <a:pos x="70" y="122"/>
                </a:cxn>
                <a:cxn ang="0">
                  <a:pos x="84" y="114"/>
                </a:cxn>
                <a:cxn ang="0">
                  <a:pos x="98" y="106"/>
                </a:cxn>
                <a:cxn ang="0">
                  <a:pos x="112" y="102"/>
                </a:cxn>
                <a:cxn ang="0">
                  <a:pos x="122" y="102"/>
                </a:cxn>
                <a:cxn ang="0">
                  <a:pos x="130" y="102"/>
                </a:cxn>
                <a:cxn ang="0">
                  <a:pos x="182" y="108"/>
                </a:cxn>
                <a:cxn ang="0">
                  <a:pos x="238" y="100"/>
                </a:cxn>
                <a:cxn ang="0">
                  <a:pos x="288" y="84"/>
                </a:cxn>
                <a:cxn ang="0">
                  <a:pos x="306" y="78"/>
                </a:cxn>
                <a:cxn ang="0">
                  <a:pos x="320" y="70"/>
                </a:cxn>
                <a:cxn ang="0">
                  <a:pos x="326" y="64"/>
                </a:cxn>
                <a:cxn ang="0">
                  <a:pos x="330" y="62"/>
                </a:cxn>
                <a:cxn ang="0">
                  <a:pos x="334" y="60"/>
                </a:cxn>
                <a:cxn ang="0">
                  <a:pos x="346" y="56"/>
                </a:cxn>
                <a:cxn ang="0">
                  <a:pos x="358" y="48"/>
                </a:cxn>
                <a:cxn ang="0">
                  <a:pos x="356" y="46"/>
                </a:cxn>
                <a:cxn ang="0">
                  <a:pos x="334" y="36"/>
                </a:cxn>
              </a:cxnLst>
              <a:rect l="0" t="0" r="r" b="b"/>
              <a:pathLst>
                <a:path w="358" h="156">
                  <a:moveTo>
                    <a:pt x="334" y="36"/>
                  </a:moveTo>
                  <a:lnTo>
                    <a:pt x="324" y="38"/>
                  </a:lnTo>
                  <a:lnTo>
                    <a:pt x="302" y="38"/>
                  </a:lnTo>
                  <a:lnTo>
                    <a:pt x="294" y="38"/>
                  </a:lnTo>
                  <a:lnTo>
                    <a:pt x="290" y="34"/>
                  </a:lnTo>
                  <a:lnTo>
                    <a:pt x="284" y="28"/>
                  </a:lnTo>
                  <a:lnTo>
                    <a:pt x="276" y="20"/>
                  </a:lnTo>
                  <a:lnTo>
                    <a:pt x="272" y="18"/>
                  </a:lnTo>
                  <a:lnTo>
                    <a:pt x="270" y="16"/>
                  </a:lnTo>
                  <a:lnTo>
                    <a:pt x="240" y="14"/>
                  </a:lnTo>
                  <a:lnTo>
                    <a:pt x="224" y="6"/>
                  </a:lnTo>
                  <a:lnTo>
                    <a:pt x="210" y="2"/>
                  </a:lnTo>
                  <a:lnTo>
                    <a:pt x="194" y="0"/>
                  </a:lnTo>
                  <a:lnTo>
                    <a:pt x="178" y="2"/>
                  </a:lnTo>
                  <a:lnTo>
                    <a:pt x="160" y="6"/>
                  </a:lnTo>
                  <a:lnTo>
                    <a:pt x="134" y="16"/>
                  </a:lnTo>
                  <a:lnTo>
                    <a:pt x="118" y="24"/>
                  </a:lnTo>
                  <a:lnTo>
                    <a:pt x="100" y="32"/>
                  </a:lnTo>
                  <a:lnTo>
                    <a:pt x="78" y="46"/>
                  </a:lnTo>
                  <a:lnTo>
                    <a:pt x="58" y="62"/>
                  </a:lnTo>
                  <a:lnTo>
                    <a:pt x="42" y="78"/>
                  </a:lnTo>
                  <a:lnTo>
                    <a:pt x="28" y="94"/>
                  </a:lnTo>
                  <a:lnTo>
                    <a:pt x="20" y="110"/>
                  </a:lnTo>
                  <a:lnTo>
                    <a:pt x="6" y="138"/>
                  </a:lnTo>
                  <a:lnTo>
                    <a:pt x="0" y="154"/>
                  </a:lnTo>
                  <a:lnTo>
                    <a:pt x="0" y="156"/>
                  </a:lnTo>
                  <a:lnTo>
                    <a:pt x="22" y="142"/>
                  </a:lnTo>
                  <a:lnTo>
                    <a:pt x="42" y="130"/>
                  </a:lnTo>
                  <a:lnTo>
                    <a:pt x="58" y="124"/>
                  </a:lnTo>
                  <a:lnTo>
                    <a:pt x="70" y="122"/>
                  </a:lnTo>
                  <a:lnTo>
                    <a:pt x="84" y="114"/>
                  </a:lnTo>
                  <a:lnTo>
                    <a:pt x="98" y="106"/>
                  </a:lnTo>
                  <a:lnTo>
                    <a:pt x="112" y="102"/>
                  </a:lnTo>
                  <a:lnTo>
                    <a:pt x="122" y="102"/>
                  </a:lnTo>
                  <a:lnTo>
                    <a:pt x="130" y="102"/>
                  </a:lnTo>
                  <a:lnTo>
                    <a:pt x="182" y="108"/>
                  </a:lnTo>
                  <a:lnTo>
                    <a:pt x="238" y="100"/>
                  </a:lnTo>
                  <a:lnTo>
                    <a:pt x="288" y="84"/>
                  </a:lnTo>
                  <a:lnTo>
                    <a:pt x="306" y="78"/>
                  </a:lnTo>
                  <a:lnTo>
                    <a:pt x="320" y="70"/>
                  </a:lnTo>
                  <a:lnTo>
                    <a:pt x="326" y="64"/>
                  </a:lnTo>
                  <a:lnTo>
                    <a:pt x="330" y="62"/>
                  </a:lnTo>
                  <a:lnTo>
                    <a:pt x="334" y="60"/>
                  </a:lnTo>
                  <a:lnTo>
                    <a:pt x="346" y="56"/>
                  </a:lnTo>
                  <a:lnTo>
                    <a:pt x="358" y="48"/>
                  </a:lnTo>
                  <a:lnTo>
                    <a:pt x="356" y="46"/>
                  </a:lnTo>
                  <a:lnTo>
                    <a:pt x="334" y="36"/>
                  </a:lnTo>
                  <a:close/>
                </a:path>
              </a:pathLst>
            </a:custGeom>
            <a:solidFill>
              <a:srgbClr val="CC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55" name="Freeform 971"/>
            <p:cNvSpPr>
              <a:spLocks/>
            </p:cNvSpPr>
            <p:nvPr/>
          </p:nvSpPr>
          <p:spPr bwMode="auto">
            <a:xfrm>
              <a:off x="3026" y="2606"/>
              <a:ext cx="56" cy="62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2" y="152"/>
                </a:cxn>
                <a:cxn ang="0">
                  <a:pos x="8" y="144"/>
                </a:cxn>
                <a:cxn ang="0">
                  <a:pos x="16" y="132"/>
                </a:cxn>
                <a:cxn ang="0">
                  <a:pos x="22" y="112"/>
                </a:cxn>
                <a:cxn ang="0">
                  <a:pos x="24" y="92"/>
                </a:cxn>
                <a:cxn ang="0">
                  <a:pos x="30" y="74"/>
                </a:cxn>
                <a:cxn ang="0">
                  <a:pos x="35" y="66"/>
                </a:cxn>
                <a:cxn ang="0">
                  <a:pos x="39" y="60"/>
                </a:cxn>
                <a:cxn ang="0">
                  <a:pos x="47" y="52"/>
                </a:cxn>
                <a:cxn ang="0">
                  <a:pos x="55" y="46"/>
                </a:cxn>
                <a:cxn ang="0">
                  <a:pos x="73" y="36"/>
                </a:cxn>
                <a:cxn ang="0">
                  <a:pos x="87" y="28"/>
                </a:cxn>
                <a:cxn ang="0">
                  <a:pos x="97" y="22"/>
                </a:cxn>
                <a:cxn ang="0">
                  <a:pos x="103" y="22"/>
                </a:cxn>
                <a:cxn ang="0">
                  <a:pos x="107" y="22"/>
                </a:cxn>
                <a:cxn ang="0">
                  <a:pos x="133" y="26"/>
                </a:cxn>
                <a:cxn ang="0">
                  <a:pos x="145" y="30"/>
                </a:cxn>
                <a:cxn ang="0">
                  <a:pos x="151" y="36"/>
                </a:cxn>
                <a:cxn ang="0">
                  <a:pos x="155" y="38"/>
                </a:cxn>
                <a:cxn ang="0">
                  <a:pos x="141" y="20"/>
                </a:cxn>
                <a:cxn ang="0">
                  <a:pos x="135" y="12"/>
                </a:cxn>
                <a:cxn ang="0">
                  <a:pos x="129" y="6"/>
                </a:cxn>
                <a:cxn ang="0">
                  <a:pos x="123" y="2"/>
                </a:cxn>
                <a:cxn ang="0">
                  <a:pos x="115" y="2"/>
                </a:cxn>
                <a:cxn ang="0">
                  <a:pos x="97" y="0"/>
                </a:cxn>
                <a:cxn ang="0">
                  <a:pos x="77" y="4"/>
                </a:cxn>
                <a:cxn ang="0">
                  <a:pos x="69" y="6"/>
                </a:cxn>
                <a:cxn ang="0">
                  <a:pos x="63" y="10"/>
                </a:cxn>
                <a:cxn ang="0">
                  <a:pos x="43" y="28"/>
                </a:cxn>
                <a:cxn ang="0">
                  <a:pos x="33" y="38"/>
                </a:cxn>
                <a:cxn ang="0">
                  <a:pos x="22" y="54"/>
                </a:cxn>
                <a:cxn ang="0">
                  <a:pos x="12" y="70"/>
                </a:cxn>
                <a:cxn ang="0">
                  <a:pos x="8" y="86"/>
                </a:cxn>
                <a:cxn ang="0">
                  <a:pos x="6" y="106"/>
                </a:cxn>
                <a:cxn ang="0">
                  <a:pos x="2" y="152"/>
                </a:cxn>
                <a:cxn ang="0">
                  <a:pos x="0" y="156"/>
                </a:cxn>
              </a:cxnLst>
              <a:rect l="0" t="0" r="r" b="b"/>
              <a:pathLst>
                <a:path w="155" h="156">
                  <a:moveTo>
                    <a:pt x="0" y="156"/>
                  </a:moveTo>
                  <a:lnTo>
                    <a:pt x="2" y="152"/>
                  </a:lnTo>
                  <a:lnTo>
                    <a:pt x="8" y="144"/>
                  </a:lnTo>
                  <a:lnTo>
                    <a:pt x="16" y="132"/>
                  </a:lnTo>
                  <a:lnTo>
                    <a:pt x="22" y="112"/>
                  </a:lnTo>
                  <a:lnTo>
                    <a:pt x="24" y="92"/>
                  </a:lnTo>
                  <a:lnTo>
                    <a:pt x="30" y="74"/>
                  </a:lnTo>
                  <a:lnTo>
                    <a:pt x="35" y="66"/>
                  </a:lnTo>
                  <a:lnTo>
                    <a:pt x="39" y="60"/>
                  </a:lnTo>
                  <a:lnTo>
                    <a:pt x="47" y="52"/>
                  </a:lnTo>
                  <a:lnTo>
                    <a:pt x="55" y="46"/>
                  </a:lnTo>
                  <a:lnTo>
                    <a:pt x="73" y="36"/>
                  </a:lnTo>
                  <a:lnTo>
                    <a:pt x="87" y="28"/>
                  </a:lnTo>
                  <a:lnTo>
                    <a:pt x="97" y="22"/>
                  </a:lnTo>
                  <a:lnTo>
                    <a:pt x="103" y="22"/>
                  </a:lnTo>
                  <a:lnTo>
                    <a:pt x="107" y="22"/>
                  </a:lnTo>
                  <a:lnTo>
                    <a:pt x="133" y="26"/>
                  </a:lnTo>
                  <a:lnTo>
                    <a:pt x="145" y="30"/>
                  </a:lnTo>
                  <a:lnTo>
                    <a:pt x="151" y="36"/>
                  </a:lnTo>
                  <a:lnTo>
                    <a:pt x="155" y="38"/>
                  </a:lnTo>
                  <a:lnTo>
                    <a:pt x="141" y="20"/>
                  </a:lnTo>
                  <a:lnTo>
                    <a:pt x="135" y="12"/>
                  </a:lnTo>
                  <a:lnTo>
                    <a:pt x="129" y="6"/>
                  </a:lnTo>
                  <a:lnTo>
                    <a:pt x="123" y="2"/>
                  </a:lnTo>
                  <a:lnTo>
                    <a:pt x="115" y="2"/>
                  </a:lnTo>
                  <a:lnTo>
                    <a:pt x="97" y="0"/>
                  </a:lnTo>
                  <a:lnTo>
                    <a:pt x="77" y="4"/>
                  </a:lnTo>
                  <a:lnTo>
                    <a:pt x="69" y="6"/>
                  </a:lnTo>
                  <a:lnTo>
                    <a:pt x="63" y="10"/>
                  </a:lnTo>
                  <a:lnTo>
                    <a:pt x="43" y="28"/>
                  </a:lnTo>
                  <a:lnTo>
                    <a:pt x="33" y="38"/>
                  </a:lnTo>
                  <a:lnTo>
                    <a:pt x="22" y="54"/>
                  </a:lnTo>
                  <a:lnTo>
                    <a:pt x="12" y="70"/>
                  </a:lnTo>
                  <a:lnTo>
                    <a:pt x="8" y="86"/>
                  </a:lnTo>
                  <a:lnTo>
                    <a:pt x="6" y="106"/>
                  </a:lnTo>
                  <a:lnTo>
                    <a:pt x="2" y="152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56" name="Freeform 972"/>
            <p:cNvSpPr>
              <a:spLocks/>
            </p:cNvSpPr>
            <p:nvPr/>
          </p:nvSpPr>
          <p:spPr bwMode="auto">
            <a:xfrm>
              <a:off x="2604" y="2726"/>
              <a:ext cx="63" cy="42"/>
            </a:xfrm>
            <a:custGeom>
              <a:avLst/>
              <a:gdLst/>
              <a:ahLst/>
              <a:cxnLst>
                <a:cxn ang="0">
                  <a:pos x="10" y="34"/>
                </a:cxn>
                <a:cxn ang="0">
                  <a:pos x="6" y="38"/>
                </a:cxn>
                <a:cxn ang="0">
                  <a:pos x="2" y="42"/>
                </a:cxn>
                <a:cxn ang="0">
                  <a:pos x="0" y="48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6" y="66"/>
                </a:cxn>
                <a:cxn ang="0">
                  <a:pos x="34" y="78"/>
                </a:cxn>
                <a:cxn ang="0">
                  <a:pos x="56" y="90"/>
                </a:cxn>
                <a:cxn ang="0">
                  <a:pos x="68" y="96"/>
                </a:cxn>
                <a:cxn ang="0">
                  <a:pos x="78" y="104"/>
                </a:cxn>
                <a:cxn ang="0">
                  <a:pos x="82" y="104"/>
                </a:cxn>
                <a:cxn ang="0">
                  <a:pos x="76" y="98"/>
                </a:cxn>
                <a:cxn ang="0">
                  <a:pos x="72" y="90"/>
                </a:cxn>
                <a:cxn ang="0">
                  <a:pos x="68" y="82"/>
                </a:cxn>
                <a:cxn ang="0">
                  <a:pos x="64" y="72"/>
                </a:cxn>
                <a:cxn ang="0">
                  <a:pos x="64" y="60"/>
                </a:cxn>
                <a:cxn ang="0">
                  <a:pos x="70" y="50"/>
                </a:cxn>
                <a:cxn ang="0">
                  <a:pos x="74" y="44"/>
                </a:cxn>
                <a:cxn ang="0">
                  <a:pos x="78" y="38"/>
                </a:cxn>
                <a:cxn ang="0">
                  <a:pos x="90" y="30"/>
                </a:cxn>
                <a:cxn ang="0">
                  <a:pos x="102" y="24"/>
                </a:cxn>
                <a:cxn ang="0">
                  <a:pos x="130" y="12"/>
                </a:cxn>
                <a:cxn ang="0">
                  <a:pos x="156" y="4"/>
                </a:cxn>
                <a:cxn ang="0">
                  <a:pos x="174" y="0"/>
                </a:cxn>
                <a:cxn ang="0">
                  <a:pos x="102" y="0"/>
                </a:cxn>
                <a:cxn ang="0">
                  <a:pos x="62" y="12"/>
                </a:cxn>
                <a:cxn ang="0">
                  <a:pos x="32" y="24"/>
                </a:cxn>
                <a:cxn ang="0">
                  <a:pos x="10" y="34"/>
                </a:cxn>
              </a:cxnLst>
              <a:rect l="0" t="0" r="r" b="b"/>
              <a:pathLst>
                <a:path w="174" h="104">
                  <a:moveTo>
                    <a:pt x="10" y="34"/>
                  </a:moveTo>
                  <a:lnTo>
                    <a:pt x="6" y="38"/>
                  </a:lnTo>
                  <a:lnTo>
                    <a:pt x="2" y="42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2" y="60"/>
                  </a:lnTo>
                  <a:lnTo>
                    <a:pt x="6" y="66"/>
                  </a:lnTo>
                  <a:lnTo>
                    <a:pt x="34" y="78"/>
                  </a:lnTo>
                  <a:lnTo>
                    <a:pt x="56" y="90"/>
                  </a:lnTo>
                  <a:lnTo>
                    <a:pt x="68" y="96"/>
                  </a:lnTo>
                  <a:lnTo>
                    <a:pt x="78" y="104"/>
                  </a:lnTo>
                  <a:lnTo>
                    <a:pt x="82" y="104"/>
                  </a:lnTo>
                  <a:lnTo>
                    <a:pt x="76" y="98"/>
                  </a:lnTo>
                  <a:lnTo>
                    <a:pt x="72" y="90"/>
                  </a:lnTo>
                  <a:lnTo>
                    <a:pt x="68" y="82"/>
                  </a:lnTo>
                  <a:lnTo>
                    <a:pt x="64" y="72"/>
                  </a:lnTo>
                  <a:lnTo>
                    <a:pt x="64" y="60"/>
                  </a:lnTo>
                  <a:lnTo>
                    <a:pt x="70" y="50"/>
                  </a:lnTo>
                  <a:lnTo>
                    <a:pt x="74" y="44"/>
                  </a:lnTo>
                  <a:lnTo>
                    <a:pt x="78" y="38"/>
                  </a:lnTo>
                  <a:lnTo>
                    <a:pt x="90" y="30"/>
                  </a:lnTo>
                  <a:lnTo>
                    <a:pt x="102" y="24"/>
                  </a:lnTo>
                  <a:lnTo>
                    <a:pt x="130" y="12"/>
                  </a:lnTo>
                  <a:lnTo>
                    <a:pt x="156" y="4"/>
                  </a:lnTo>
                  <a:lnTo>
                    <a:pt x="174" y="0"/>
                  </a:lnTo>
                  <a:lnTo>
                    <a:pt x="102" y="0"/>
                  </a:lnTo>
                  <a:lnTo>
                    <a:pt x="62" y="12"/>
                  </a:lnTo>
                  <a:lnTo>
                    <a:pt x="32" y="24"/>
                  </a:lnTo>
                  <a:lnTo>
                    <a:pt x="10" y="34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57" name="Freeform 973"/>
            <p:cNvSpPr>
              <a:spLocks/>
            </p:cNvSpPr>
            <p:nvPr/>
          </p:nvSpPr>
          <p:spPr bwMode="auto">
            <a:xfrm>
              <a:off x="1485" y="2709"/>
              <a:ext cx="1490" cy="666"/>
            </a:xfrm>
            <a:custGeom>
              <a:avLst/>
              <a:gdLst/>
              <a:ahLst/>
              <a:cxnLst>
                <a:cxn ang="0">
                  <a:pos x="3641" y="608"/>
                </a:cxn>
                <a:cxn ang="0">
                  <a:pos x="3421" y="840"/>
                </a:cxn>
                <a:cxn ang="0">
                  <a:pos x="2921" y="912"/>
                </a:cxn>
                <a:cxn ang="0">
                  <a:pos x="3063" y="634"/>
                </a:cxn>
                <a:cxn ang="0">
                  <a:pos x="3427" y="716"/>
                </a:cxn>
                <a:cxn ang="0">
                  <a:pos x="3497" y="568"/>
                </a:cxn>
                <a:cxn ang="0">
                  <a:pos x="3819" y="530"/>
                </a:cxn>
                <a:cxn ang="0">
                  <a:pos x="3879" y="416"/>
                </a:cxn>
                <a:cxn ang="0">
                  <a:pos x="3581" y="492"/>
                </a:cxn>
                <a:cxn ang="0">
                  <a:pos x="3407" y="600"/>
                </a:cxn>
                <a:cxn ang="0">
                  <a:pos x="3289" y="680"/>
                </a:cxn>
                <a:cxn ang="0">
                  <a:pos x="3073" y="548"/>
                </a:cxn>
                <a:cxn ang="0">
                  <a:pos x="3221" y="362"/>
                </a:cxn>
                <a:cxn ang="0">
                  <a:pos x="3463" y="460"/>
                </a:cxn>
                <a:cxn ang="0">
                  <a:pos x="3691" y="402"/>
                </a:cxn>
                <a:cxn ang="0">
                  <a:pos x="3599" y="378"/>
                </a:cxn>
                <a:cxn ang="0">
                  <a:pos x="3381" y="342"/>
                </a:cxn>
                <a:cxn ang="0">
                  <a:pos x="3333" y="190"/>
                </a:cxn>
                <a:cxn ang="0">
                  <a:pos x="3603" y="258"/>
                </a:cxn>
                <a:cxn ang="0">
                  <a:pos x="3565" y="190"/>
                </a:cxn>
                <a:cxn ang="0">
                  <a:pos x="3307" y="168"/>
                </a:cxn>
                <a:cxn ang="0">
                  <a:pos x="3115" y="324"/>
                </a:cxn>
                <a:cxn ang="0">
                  <a:pos x="2919" y="558"/>
                </a:cxn>
                <a:cxn ang="0">
                  <a:pos x="2575" y="638"/>
                </a:cxn>
                <a:cxn ang="0">
                  <a:pos x="2181" y="724"/>
                </a:cxn>
                <a:cxn ang="0">
                  <a:pos x="1959" y="838"/>
                </a:cxn>
                <a:cxn ang="0">
                  <a:pos x="2097" y="664"/>
                </a:cxn>
                <a:cxn ang="0">
                  <a:pos x="2253" y="448"/>
                </a:cxn>
                <a:cxn ang="0">
                  <a:pos x="2641" y="440"/>
                </a:cxn>
                <a:cxn ang="0">
                  <a:pos x="2711" y="262"/>
                </a:cxn>
                <a:cxn ang="0">
                  <a:pos x="2663" y="98"/>
                </a:cxn>
                <a:cxn ang="0">
                  <a:pos x="2847" y="94"/>
                </a:cxn>
                <a:cxn ang="0">
                  <a:pos x="2931" y="268"/>
                </a:cxn>
                <a:cxn ang="0">
                  <a:pos x="3155" y="268"/>
                </a:cxn>
                <a:cxn ang="0">
                  <a:pos x="3117" y="128"/>
                </a:cxn>
                <a:cxn ang="0">
                  <a:pos x="3335" y="50"/>
                </a:cxn>
                <a:cxn ang="0">
                  <a:pos x="3339" y="4"/>
                </a:cxn>
                <a:cxn ang="0">
                  <a:pos x="3015" y="42"/>
                </a:cxn>
                <a:cxn ang="0">
                  <a:pos x="3081" y="160"/>
                </a:cxn>
                <a:cxn ang="0">
                  <a:pos x="3049" y="260"/>
                </a:cxn>
                <a:cxn ang="0">
                  <a:pos x="2895" y="118"/>
                </a:cxn>
                <a:cxn ang="0">
                  <a:pos x="2847" y="10"/>
                </a:cxn>
                <a:cxn ang="0">
                  <a:pos x="2585" y="84"/>
                </a:cxn>
                <a:cxn ang="0">
                  <a:pos x="2645" y="292"/>
                </a:cxn>
                <a:cxn ang="0">
                  <a:pos x="2529" y="426"/>
                </a:cxn>
                <a:cxn ang="0">
                  <a:pos x="2219" y="428"/>
                </a:cxn>
                <a:cxn ang="0">
                  <a:pos x="2003" y="612"/>
                </a:cxn>
                <a:cxn ang="0">
                  <a:pos x="1665" y="640"/>
                </a:cxn>
                <a:cxn ang="0">
                  <a:pos x="1357" y="564"/>
                </a:cxn>
                <a:cxn ang="0">
                  <a:pos x="1019" y="644"/>
                </a:cxn>
                <a:cxn ang="0">
                  <a:pos x="614" y="686"/>
                </a:cxn>
                <a:cxn ang="0">
                  <a:pos x="0" y="1008"/>
                </a:cxn>
                <a:cxn ang="0">
                  <a:pos x="186" y="1244"/>
                </a:cxn>
                <a:cxn ang="0">
                  <a:pos x="496" y="1338"/>
                </a:cxn>
                <a:cxn ang="0">
                  <a:pos x="3051" y="1254"/>
                </a:cxn>
                <a:cxn ang="0">
                  <a:pos x="3203" y="1058"/>
                </a:cxn>
                <a:cxn ang="0">
                  <a:pos x="3483" y="884"/>
                </a:cxn>
                <a:cxn ang="0">
                  <a:pos x="3617" y="702"/>
                </a:cxn>
                <a:cxn ang="0">
                  <a:pos x="3977" y="640"/>
                </a:cxn>
              </a:cxnLst>
              <a:rect l="0" t="0" r="r" b="b"/>
              <a:pathLst>
                <a:path w="4087" h="1680">
                  <a:moveTo>
                    <a:pt x="4023" y="488"/>
                  </a:moveTo>
                  <a:lnTo>
                    <a:pt x="4003" y="512"/>
                  </a:lnTo>
                  <a:lnTo>
                    <a:pt x="3989" y="528"/>
                  </a:lnTo>
                  <a:lnTo>
                    <a:pt x="3975" y="542"/>
                  </a:lnTo>
                  <a:lnTo>
                    <a:pt x="3957" y="556"/>
                  </a:lnTo>
                  <a:lnTo>
                    <a:pt x="3935" y="568"/>
                  </a:lnTo>
                  <a:lnTo>
                    <a:pt x="3911" y="576"/>
                  </a:lnTo>
                  <a:lnTo>
                    <a:pt x="3897" y="580"/>
                  </a:lnTo>
                  <a:lnTo>
                    <a:pt x="3881" y="582"/>
                  </a:lnTo>
                  <a:lnTo>
                    <a:pt x="3749" y="594"/>
                  </a:lnTo>
                  <a:lnTo>
                    <a:pt x="3691" y="598"/>
                  </a:lnTo>
                  <a:lnTo>
                    <a:pt x="3655" y="602"/>
                  </a:lnTo>
                  <a:lnTo>
                    <a:pt x="3641" y="608"/>
                  </a:lnTo>
                  <a:lnTo>
                    <a:pt x="3623" y="616"/>
                  </a:lnTo>
                  <a:lnTo>
                    <a:pt x="3601" y="628"/>
                  </a:lnTo>
                  <a:lnTo>
                    <a:pt x="3579" y="642"/>
                  </a:lnTo>
                  <a:lnTo>
                    <a:pt x="3555" y="660"/>
                  </a:lnTo>
                  <a:lnTo>
                    <a:pt x="3533" y="676"/>
                  </a:lnTo>
                  <a:lnTo>
                    <a:pt x="3515" y="692"/>
                  </a:lnTo>
                  <a:lnTo>
                    <a:pt x="3505" y="706"/>
                  </a:lnTo>
                  <a:lnTo>
                    <a:pt x="3491" y="740"/>
                  </a:lnTo>
                  <a:lnTo>
                    <a:pt x="3481" y="762"/>
                  </a:lnTo>
                  <a:lnTo>
                    <a:pt x="3467" y="786"/>
                  </a:lnTo>
                  <a:lnTo>
                    <a:pt x="3451" y="810"/>
                  </a:lnTo>
                  <a:lnTo>
                    <a:pt x="3433" y="830"/>
                  </a:lnTo>
                  <a:lnTo>
                    <a:pt x="3421" y="840"/>
                  </a:lnTo>
                  <a:lnTo>
                    <a:pt x="3409" y="848"/>
                  </a:lnTo>
                  <a:lnTo>
                    <a:pt x="3397" y="856"/>
                  </a:lnTo>
                  <a:lnTo>
                    <a:pt x="3383" y="862"/>
                  </a:lnTo>
                  <a:lnTo>
                    <a:pt x="3353" y="870"/>
                  </a:lnTo>
                  <a:lnTo>
                    <a:pt x="3321" y="878"/>
                  </a:lnTo>
                  <a:lnTo>
                    <a:pt x="3257" y="892"/>
                  </a:lnTo>
                  <a:lnTo>
                    <a:pt x="3203" y="898"/>
                  </a:lnTo>
                  <a:lnTo>
                    <a:pt x="3183" y="898"/>
                  </a:lnTo>
                  <a:lnTo>
                    <a:pt x="3169" y="898"/>
                  </a:lnTo>
                  <a:lnTo>
                    <a:pt x="3135" y="898"/>
                  </a:lnTo>
                  <a:lnTo>
                    <a:pt x="3083" y="900"/>
                  </a:lnTo>
                  <a:lnTo>
                    <a:pt x="3017" y="904"/>
                  </a:lnTo>
                  <a:lnTo>
                    <a:pt x="2921" y="912"/>
                  </a:lnTo>
                  <a:lnTo>
                    <a:pt x="2919" y="912"/>
                  </a:lnTo>
                  <a:lnTo>
                    <a:pt x="2941" y="864"/>
                  </a:lnTo>
                  <a:lnTo>
                    <a:pt x="2949" y="842"/>
                  </a:lnTo>
                  <a:lnTo>
                    <a:pt x="2953" y="824"/>
                  </a:lnTo>
                  <a:lnTo>
                    <a:pt x="2963" y="794"/>
                  </a:lnTo>
                  <a:lnTo>
                    <a:pt x="2977" y="754"/>
                  </a:lnTo>
                  <a:lnTo>
                    <a:pt x="2995" y="718"/>
                  </a:lnTo>
                  <a:lnTo>
                    <a:pt x="3003" y="702"/>
                  </a:lnTo>
                  <a:lnTo>
                    <a:pt x="3013" y="690"/>
                  </a:lnTo>
                  <a:lnTo>
                    <a:pt x="3023" y="676"/>
                  </a:lnTo>
                  <a:lnTo>
                    <a:pt x="3031" y="660"/>
                  </a:lnTo>
                  <a:lnTo>
                    <a:pt x="3049" y="620"/>
                  </a:lnTo>
                  <a:lnTo>
                    <a:pt x="3063" y="634"/>
                  </a:lnTo>
                  <a:lnTo>
                    <a:pt x="3081" y="648"/>
                  </a:lnTo>
                  <a:lnTo>
                    <a:pt x="3103" y="662"/>
                  </a:lnTo>
                  <a:lnTo>
                    <a:pt x="3171" y="696"/>
                  </a:lnTo>
                  <a:lnTo>
                    <a:pt x="3223" y="720"/>
                  </a:lnTo>
                  <a:lnTo>
                    <a:pt x="3245" y="726"/>
                  </a:lnTo>
                  <a:lnTo>
                    <a:pt x="3285" y="734"/>
                  </a:lnTo>
                  <a:lnTo>
                    <a:pt x="3307" y="738"/>
                  </a:lnTo>
                  <a:lnTo>
                    <a:pt x="3329" y="740"/>
                  </a:lnTo>
                  <a:lnTo>
                    <a:pt x="3351" y="740"/>
                  </a:lnTo>
                  <a:lnTo>
                    <a:pt x="3367" y="738"/>
                  </a:lnTo>
                  <a:lnTo>
                    <a:pt x="3381" y="736"/>
                  </a:lnTo>
                  <a:lnTo>
                    <a:pt x="3397" y="730"/>
                  </a:lnTo>
                  <a:lnTo>
                    <a:pt x="3427" y="716"/>
                  </a:lnTo>
                  <a:lnTo>
                    <a:pt x="3439" y="708"/>
                  </a:lnTo>
                  <a:lnTo>
                    <a:pt x="3449" y="700"/>
                  </a:lnTo>
                  <a:lnTo>
                    <a:pt x="3457" y="694"/>
                  </a:lnTo>
                  <a:lnTo>
                    <a:pt x="3461" y="686"/>
                  </a:lnTo>
                  <a:lnTo>
                    <a:pt x="3465" y="674"/>
                  </a:lnTo>
                  <a:lnTo>
                    <a:pt x="3469" y="662"/>
                  </a:lnTo>
                  <a:lnTo>
                    <a:pt x="3471" y="646"/>
                  </a:lnTo>
                  <a:lnTo>
                    <a:pt x="3471" y="624"/>
                  </a:lnTo>
                  <a:lnTo>
                    <a:pt x="3471" y="612"/>
                  </a:lnTo>
                  <a:lnTo>
                    <a:pt x="3473" y="600"/>
                  </a:lnTo>
                  <a:lnTo>
                    <a:pt x="3479" y="588"/>
                  </a:lnTo>
                  <a:lnTo>
                    <a:pt x="3487" y="578"/>
                  </a:lnTo>
                  <a:lnTo>
                    <a:pt x="3497" y="568"/>
                  </a:lnTo>
                  <a:lnTo>
                    <a:pt x="3509" y="560"/>
                  </a:lnTo>
                  <a:lnTo>
                    <a:pt x="3523" y="552"/>
                  </a:lnTo>
                  <a:lnTo>
                    <a:pt x="3539" y="548"/>
                  </a:lnTo>
                  <a:lnTo>
                    <a:pt x="3573" y="544"/>
                  </a:lnTo>
                  <a:lnTo>
                    <a:pt x="3605" y="542"/>
                  </a:lnTo>
                  <a:lnTo>
                    <a:pt x="3635" y="544"/>
                  </a:lnTo>
                  <a:lnTo>
                    <a:pt x="3661" y="550"/>
                  </a:lnTo>
                  <a:lnTo>
                    <a:pt x="3675" y="552"/>
                  </a:lnTo>
                  <a:lnTo>
                    <a:pt x="3693" y="552"/>
                  </a:lnTo>
                  <a:lnTo>
                    <a:pt x="3737" y="550"/>
                  </a:lnTo>
                  <a:lnTo>
                    <a:pt x="3781" y="542"/>
                  </a:lnTo>
                  <a:lnTo>
                    <a:pt x="3801" y="536"/>
                  </a:lnTo>
                  <a:lnTo>
                    <a:pt x="3819" y="530"/>
                  </a:lnTo>
                  <a:lnTo>
                    <a:pt x="3835" y="524"/>
                  </a:lnTo>
                  <a:lnTo>
                    <a:pt x="3849" y="516"/>
                  </a:lnTo>
                  <a:lnTo>
                    <a:pt x="3877" y="496"/>
                  </a:lnTo>
                  <a:lnTo>
                    <a:pt x="3899" y="478"/>
                  </a:lnTo>
                  <a:lnTo>
                    <a:pt x="3913" y="462"/>
                  </a:lnTo>
                  <a:lnTo>
                    <a:pt x="3921" y="454"/>
                  </a:lnTo>
                  <a:lnTo>
                    <a:pt x="3929" y="440"/>
                  </a:lnTo>
                  <a:lnTo>
                    <a:pt x="3937" y="424"/>
                  </a:lnTo>
                  <a:lnTo>
                    <a:pt x="3943" y="406"/>
                  </a:lnTo>
                  <a:lnTo>
                    <a:pt x="3883" y="354"/>
                  </a:lnTo>
                  <a:lnTo>
                    <a:pt x="3883" y="384"/>
                  </a:lnTo>
                  <a:lnTo>
                    <a:pt x="3881" y="408"/>
                  </a:lnTo>
                  <a:lnTo>
                    <a:pt x="3879" y="416"/>
                  </a:lnTo>
                  <a:lnTo>
                    <a:pt x="3873" y="424"/>
                  </a:lnTo>
                  <a:lnTo>
                    <a:pt x="3859" y="444"/>
                  </a:lnTo>
                  <a:lnTo>
                    <a:pt x="3837" y="466"/>
                  </a:lnTo>
                  <a:lnTo>
                    <a:pt x="3811" y="486"/>
                  </a:lnTo>
                  <a:lnTo>
                    <a:pt x="3795" y="496"/>
                  </a:lnTo>
                  <a:lnTo>
                    <a:pt x="3777" y="504"/>
                  </a:lnTo>
                  <a:lnTo>
                    <a:pt x="3757" y="508"/>
                  </a:lnTo>
                  <a:lnTo>
                    <a:pt x="3737" y="512"/>
                  </a:lnTo>
                  <a:lnTo>
                    <a:pt x="3719" y="514"/>
                  </a:lnTo>
                  <a:lnTo>
                    <a:pt x="3701" y="514"/>
                  </a:lnTo>
                  <a:lnTo>
                    <a:pt x="3687" y="512"/>
                  </a:lnTo>
                  <a:lnTo>
                    <a:pt x="3675" y="510"/>
                  </a:lnTo>
                  <a:lnTo>
                    <a:pt x="3581" y="492"/>
                  </a:lnTo>
                  <a:lnTo>
                    <a:pt x="3565" y="492"/>
                  </a:lnTo>
                  <a:lnTo>
                    <a:pt x="3537" y="492"/>
                  </a:lnTo>
                  <a:lnTo>
                    <a:pt x="3507" y="494"/>
                  </a:lnTo>
                  <a:lnTo>
                    <a:pt x="3481" y="498"/>
                  </a:lnTo>
                  <a:lnTo>
                    <a:pt x="3459" y="506"/>
                  </a:lnTo>
                  <a:lnTo>
                    <a:pt x="3441" y="518"/>
                  </a:lnTo>
                  <a:lnTo>
                    <a:pt x="3423" y="530"/>
                  </a:lnTo>
                  <a:lnTo>
                    <a:pt x="3409" y="544"/>
                  </a:lnTo>
                  <a:lnTo>
                    <a:pt x="3403" y="552"/>
                  </a:lnTo>
                  <a:lnTo>
                    <a:pt x="3401" y="560"/>
                  </a:lnTo>
                  <a:lnTo>
                    <a:pt x="3401" y="570"/>
                  </a:lnTo>
                  <a:lnTo>
                    <a:pt x="3401" y="580"/>
                  </a:lnTo>
                  <a:lnTo>
                    <a:pt x="3407" y="600"/>
                  </a:lnTo>
                  <a:lnTo>
                    <a:pt x="3413" y="614"/>
                  </a:lnTo>
                  <a:lnTo>
                    <a:pt x="3413" y="620"/>
                  </a:lnTo>
                  <a:lnTo>
                    <a:pt x="3413" y="626"/>
                  </a:lnTo>
                  <a:lnTo>
                    <a:pt x="3411" y="632"/>
                  </a:lnTo>
                  <a:lnTo>
                    <a:pt x="3407" y="638"/>
                  </a:lnTo>
                  <a:lnTo>
                    <a:pt x="3397" y="648"/>
                  </a:lnTo>
                  <a:lnTo>
                    <a:pt x="3381" y="662"/>
                  </a:lnTo>
                  <a:lnTo>
                    <a:pt x="3371" y="668"/>
                  </a:lnTo>
                  <a:lnTo>
                    <a:pt x="3359" y="672"/>
                  </a:lnTo>
                  <a:lnTo>
                    <a:pt x="3343" y="676"/>
                  </a:lnTo>
                  <a:lnTo>
                    <a:pt x="3329" y="678"/>
                  </a:lnTo>
                  <a:lnTo>
                    <a:pt x="3301" y="680"/>
                  </a:lnTo>
                  <a:lnTo>
                    <a:pt x="3289" y="680"/>
                  </a:lnTo>
                  <a:lnTo>
                    <a:pt x="3281" y="678"/>
                  </a:lnTo>
                  <a:lnTo>
                    <a:pt x="3243" y="664"/>
                  </a:lnTo>
                  <a:lnTo>
                    <a:pt x="3197" y="650"/>
                  </a:lnTo>
                  <a:lnTo>
                    <a:pt x="3165" y="642"/>
                  </a:lnTo>
                  <a:lnTo>
                    <a:pt x="3137" y="634"/>
                  </a:lnTo>
                  <a:lnTo>
                    <a:pt x="3117" y="626"/>
                  </a:lnTo>
                  <a:lnTo>
                    <a:pt x="3101" y="614"/>
                  </a:lnTo>
                  <a:lnTo>
                    <a:pt x="3087" y="602"/>
                  </a:lnTo>
                  <a:lnTo>
                    <a:pt x="3083" y="596"/>
                  </a:lnTo>
                  <a:lnTo>
                    <a:pt x="3079" y="588"/>
                  </a:lnTo>
                  <a:lnTo>
                    <a:pt x="3077" y="580"/>
                  </a:lnTo>
                  <a:lnTo>
                    <a:pt x="3075" y="570"/>
                  </a:lnTo>
                  <a:lnTo>
                    <a:pt x="3073" y="548"/>
                  </a:lnTo>
                  <a:lnTo>
                    <a:pt x="3073" y="522"/>
                  </a:lnTo>
                  <a:lnTo>
                    <a:pt x="3071" y="522"/>
                  </a:lnTo>
                  <a:lnTo>
                    <a:pt x="3075" y="506"/>
                  </a:lnTo>
                  <a:lnTo>
                    <a:pt x="3079" y="490"/>
                  </a:lnTo>
                  <a:lnTo>
                    <a:pt x="3085" y="476"/>
                  </a:lnTo>
                  <a:lnTo>
                    <a:pt x="3097" y="458"/>
                  </a:lnTo>
                  <a:lnTo>
                    <a:pt x="3111" y="440"/>
                  </a:lnTo>
                  <a:lnTo>
                    <a:pt x="3129" y="420"/>
                  </a:lnTo>
                  <a:lnTo>
                    <a:pt x="3149" y="400"/>
                  </a:lnTo>
                  <a:lnTo>
                    <a:pt x="3171" y="384"/>
                  </a:lnTo>
                  <a:lnTo>
                    <a:pt x="3195" y="370"/>
                  </a:lnTo>
                  <a:lnTo>
                    <a:pt x="3207" y="366"/>
                  </a:lnTo>
                  <a:lnTo>
                    <a:pt x="3221" y="362"/>
                  </a:lnTo>
                  <a:lnTo>
                    <a:pt x="3261" y="356"/>
                  </a:lnTo>
                  <a:lnTo>
                    <a:pt x="3297" y="354"/>
                  </a:lnTo>
                  <a:lnTo>
                    <a:pt x="3313" y="354"/>
                  </a:lnTo>
                  <a:lnTo>
                    <a:pt x="3329" y="358"/>
                  </a:lnTo>
                  <a:lnTo>
                    <a:pt x="3339" y="362"/>
                  </a:lnTo>
                  <a:lnTo>
                    <a:pt x="3345" y="368"/>
                  </a:lnTo>
                  <a:lnTo>
                    <a:pt x="3367" y="400"/>
                  </a:lnTo>
                  <a:lnTo>
                    <a:pt x="3381" y="418"/>
                  </a:lnTo>
                  <a:lnTo>
                    <a:pt x="3389" y="426"/>
                  </a:lnTo>
                  <a:lnTo>
                    <a:pt x="3399" y="434"/>
                  </a:lnTo>
                  <a:lnTo>
                    <a:pt x="3421" y="446"/>
                  </a:lnTo>
                  <a:lnTo>
                    <a:pt x="3443" y="456"/>
                  </a:lnTo>
                  <a:lnTo>
                    <a:pt x="3463" y="460"/>
                  </a:lnTo>
                  <a:lnTo>
                    <a:pt x="3477" y="460"/>
                  </a:lnTo>
                  <a:lnTo>
                    <a:pt x="3487" y="458"/>
                  </a:lnTo>
                  <a:lnTo>
                    <a:pt x="3497" y="454"/>
                  </a:lnTo>
                  <a:lnTo>
                    <a:pt x="3507" y="450"/>
                  </a:lnTo>
                  <a:lnTo>
                    <a:pt x="3515" y="448"/>
                  </a:lnTo>
                  <a:lnTo>
                    <a:pt x="3549" y="452"/>
                  </a:lnTo>
                  <a:lnTo>
                    <a:pt x="3571" y="454"/>
                  </a:lnTo>
                  <a:lnTo>
                    <a:pt x="3585" y="454"/>
                  </a:lnTo>
                  <a:lnTo>
                    <a:pt x="3599" y="448"/>
                  </a:lnTo>
                  <a:lnTo>
                    <a:pt x="3623" y="440"/>
                  </a:lnTo>
                  <a:lnTo>
                    <a:pt x="3665" y="420"/>
                  </a:lnTo>
                  <a:lnTo>
                    <a:pt x="3675" y="412"/>
                  </a:lnTo>
                  <a:lnTo>
                    <a:pt x="3691" y="402"/>
                  </a:lnTo>
                  <a:lnTo>
                    <a:pt x="3727" y="370"/>
                  </a:lnTo>
                  <a:lnTo>
                    <a:pt x="3763" y="336"/>
                  </a:lnTo>
                  <a:lnTo>
                    <a:pt x="3775" y="322"/>
                  </a:lnTo>
                  <a:lnTo>
                    <a:pt x="3783" y="314"/>
                  </a:lnTo>
                  <a:lnTo>
                    <a:pt x="3803" y="284"/>
                  </a:lnTo>
                  <a:lnTo>
                    <a:pt x="3753" y="240"/>
                  </a:lnTo>
                  <a:lnTo>
                    <a:pt x="3735" y="266"/>
                  </a:lnTo>
                  <a:lnTo>
                    <a:pt x="3711" y="296"/>
                  </a:lnTo>
                  <a:lnTo>
                    <a:pt x="3689" y="320"/>
                  </a:lnTo>
                  <a:lnTo>
                    <a:pt x="3677" y="332"/>
                  </a:lnTo>
                  <a:lnTo>
                    <a:pt x="3657" y="346"/>
                  </a:lnTo>
                  <a:lnTo>
                    <a:pt x="3627" y="362"/>
                  </a:lnTo>
                  <a:lnTo>
                    <a:pt x="3599" y="378"/>
                  </a:lnTo>
                  <a:lnTo>
                    <a:pt x="3581" y="386"/>
                  </a:lnTo>
                  <a:lnTo>
                    <a:pt x="3553" y="396"/>
                  </a:lnTo>
                  <a:lnTo>
                    <a:pt x="3533" y="402"/>
                  </a:lnTo>
                  <a:lnTo>
                    <a:pt x="3513" y="404"/>
                  </a:lnTo>
                  <a:lnTo>
                    <a:pt x="3499" y="404"/>
                  </a:lnTo>
                  <a:lnTo>
                    <a:pt x="3485" y="400"/>
                  </a:lnTo>
                  <a:lnTo>
                    <a:pt x="3467" y="392"/>
                  </a:lnTo>
                  <a:lnTo>
                    <a:pt x="3441" y="384"/>
                  </a:lnTo>
                  <a:lnTo>
                    <a:pt x="3427" y="378"/>
                  </a:lnTo>
                  <a:lnTo>
                    <a:pt x="3413" y="370"/>
                  </a:lnTo>
                  <a:lnTo>
                    <a:pt x="3403" y="362"/>
                  </a:lnTo>
                  <a:lnTo>
                    <a:pt x="3393" y="354"/>
                  </a:lnTo>
                  <a:lnTo>
                    <a:pt x="3381" y="342"/>
                  </a:lnTo>
                  <a:lnTo>
                    <a:pt x="3377" y="336"/>
                  </a:lnTo>
                  <a:lnTo>
                    <a:pt x="3359" y="322"/>
                  </a:lnTo>
                  <a:lnTo>
                    <a:pt x="3343" y="312"/>
                  </a:lnTo>
                  <a:lnTo>
                    <a:pt x="3333" y="304"/>
                  </a:lnTo>
                  <a:lnTo>
                    <a:pt x="3317" y="294"/>
                  </a:lnTo>
                  <a:lnTo>
                    <a:pt x="3297" y="284"/>
                  </a:lnTo>
                  <a:lnTo>
                    <a:pt x="3297" y="280"/>
                  </a:lnTo>
                  <a:lnTo>
                    <a:pt x="3299" y="272"/>
                  </a:lnTo>
                  <a:lnTo>
                    <a:pt x="3301" y="248"/>
                  </a:lnTo>
                  <a:lnTo>
                    <a:pt x="3307" y="222"/>
                  </a:lnTo>
                  <a:lnTo>
                    <a:pt x="3311" y="212"/>
                  </a:lnTo>
                  <a:lnTo>
                    <a:pt x="3317" y="204"/>
                  </a:lnTo>
                  <a:lnTo>
                    <a:pt x="3333" y="190"/>
                  </a:lnTo>
                  <a:lnTo>
                    <a:pt x="3353" y="178"/>
                  </a:lnTo>
                  <a:lnTo>
                    <a:pt x="3373" y="170"/>
                  </a:lnTo>
                  <a:lnTo>
                    <a:pt x="3381" y="168"/>
                  </a:lnTo>
                  <a:lnTo>
                    <a:pt x="3389" y="168"/>
                  </a:lnTo>
                  <a:lnTo>
                    <a:pt x="3407" y="170"/>
                  </a:lnTo>
                  <a:lnTo>
                    <a:pt x="3435" y="176"/>
                  </a:lnTo>
                  <a:lnTo>
                    <a:pt x="3461" y="184"/>
                  </a:lnTo>
                  <a:lnTo>
                    <a:pt x="3477" y="190"/>
                  </a:lnTo>
                  <a:lnTo>
                    <a:pt x="3535" y="228"/>
                  </a:lnTo>
                  <a:lnTo>
                    <a:pt x="3549" y="236"/>
                  </a:lnTo>
                  <a:lnTo>
                    <a:pt x="3565" y="244"/>
                  </a:lnTo>
                  <a:lnTo>
                    <a:pt x="3593" y="256"/>
                  </a:lnTo>
                  <a:lnTo>
                    <a:pt x="3603" y="258"/>
                  </a:lnTo>
                  <a:lnTo>
                    <a:pt x="3617" y="260"/>
                  </a:lnTo>
                  <a:lnTo>
                    <a:pt x="3637" y="260"/>
                  </a:lnTo>
                  <a:lnTo>
                    <a:pt x="3679" y="258"/>
                  </a:lnTo>
                  <a:lnTo>
                    <a:pt x="3681" y="228"/>
                  </a:lnTo>
                  <a:lnTo>
                    <a:pt x="3659" y="232"/>
                  </a:lnTo>
                  <a:lnTo>
                    <a:pt x="3637" y="234"/>
                  </a:lnTo>
                  <a:lnTo>
                    <a:pt x="3615" y="232"/>
                  </a:lnTo>
                  <a:lnTo>
                    <a:pt x="3605" y="228"/>
                  </a:lnTo>
                  <a:lnTo>
                    <a:pt x="3597" y="224"/>
                  </a:lnTo>
                  <a:lnTo>
                    <a:pt x="3589" y="218"/>
                  </a:lnTo>
                  <a:lnTo>
                    <a:pt x="3581" y="210"/>
                  </a:lnTo>
                  <a:lnTo>
                    <a:pt x="3571" y="198"/>
                  </a:lnTo>
                  <a:lnTo>
                    <a:pt x="3565" y="190"/>
                  </a:lnTo>
                  <a:lnTo>
                    <a:pt x="3549" y="178"/>
                  </a:lnTo>
                  <a:lnTo>
                    <a:pt x="3529" y="164"/>
                  </a:lnTo>
                  <a:lnTo>
                    <a:pt x="3499" y="148"/>
                  </a:lnTo>
                  <a:lnTo>
                    <a:pt x="3475" y="136"/>
                  </a:lnTo>
                  <a:lnTo>
                    <a:pt x="3449" y="124"/>
                  </a:lnTo>
                  <a:lnTo>
                    <a:pt x="3435" y="122"/>
                  </a:lnTo>
                  <a:lnTo>
                    <a:pt x="3419" y="122"/>
                  </a:lnTo>
                  <a:lnTo>
                    <a:pt x="3403" y="124"/>
                  </a:lnTo>
                  <a:lnTo>
                    <a:pt x="3387" y="128"/>
                  </a:lnTo>
                  <a:lnTo>
                    <a:pt x="3355" y="140"/>
                  </a:lnTo>
                  <a:lnTo>
                    <a:pt x="3329" y="152"/>
                  </a:lnTo>
                  <a:lnTo>
                    <a:pt x="3317" y="160"/>
                  </a:lnTo>
                  <a:lnTo>
                    <a:pt x="3307" y="168"/>
                  </a:lnTo>
                  <a:lnTo>
                    <a:pt x="3297" y="178"/>
                  </a:lnTo>
                  <a:lnTo>
                    <a:pt x="3287" y="190"/>
                  </a:lnTo>
                  <a:lnTo>
                    <a:pt x="3271" y="214"/>
                  </a:lnTo>
                  <a:lnTo>
                    <a:pt x="3261" y="236"/>
                  </a:lnTo>
                  <a:lnTo>
                    <a:pt x="3255" y="252"/>
                  </a:lnTo>
                  <a:lnTo>
                    <a:pt x="3253" y="264"/>
                  </a:lnTo>
                  <a:lnTo>
                    <a:pt x="3253" y="276"/>
                  </a:lnTo>
                  <a:lnTo>
                    <a:pt x="3251" y="282"/>
                  </a:lnTo>
                  <a:lnTo>
                    <a:pt x="3227" y="286"/>
                  </a:lnTo>
                  <a:lnTo>
                    <a:pt x="3195" y="290"/>
                  </a:lnTo>
                  <a:lnTo>
                    <a:pt x="3173" y="296"/>
                  </a:lnTo>
                  <a:lnTo>
                    <a:pt x="3149" y="306"/>
                  </a:lnTo>
                  <a:lnTo>
                    <a:pt x="3115" y="324"/>
                  </a:lnTo>
                  <a:lnTo>
                    <a:pt x="3073" y="350"/>
                  </a:lnTo>
                  <a:lnTo>
                    <a:pt x="3053" y="366"/>
                  </a:lnTo>
                  <a:lnTo>
                    <a:pt x="3033" y="380"/>
                  </a:lnTo>
                  <a:lnTo>
                    <a:pt x="3017" y="398"/>
                  </a:lnTo>
                  <a:lnTo>
                    <a:pt x="3003" y="416"/>
                  </a:lnTo>
                  <a:lnTo>
                    <a:pt x="2993" y="434"/>
                  </a:lnTo>
                  <a:lnTo>
                    <a:pt x="2985" y="452"/>
                  </a:lnTo>
                  <a:lnTo>
                    <a:pt x="2971" y="486"/>
                  </a:lnTo>
                  <a:lnTo>
                    <a:pt x="2965" y="508"/>
                  </a:lnTo>
                  <a:lnTo>
                    <a:pt x="2961" y="518"/>
                  </a:lnTo>
                  <a:lnTo>
                    <a:pt x="2955" y="526"/>
                  </a:lnTo>
                  <a:lnTo>
                    <a:pt x="2939" y="542"/>
                  </a:lnTo>
                  <a:lnTo>
                    <a:pt x="2919" y="558"/>
                  </a:lnTo>
                  <a:lnTo>
                    <a:pt x="2897" y="570"/>
                  </a:lnTo>
                  <a:lnTo>
                    <a:pt x="2885" y="576"/>
                  </a:lnTo>
                  <a:lnTo>
                    <a:pt x="2865" y="580"/>
                  </a:lnTo>
                  <a:lnTo>
                    <a:pt x="2817" y="592"/>
                  </a:lnTo>
                  <a:lnTo>
                    <a:pt x="2763" y="600"/>
                  </a:lnTo>
                  <a:lnTo>
                    <a:pt x="2737" y="602"/>
                  </a:lnTo>
                  <a:lnTo>
                    <a:pt x="2717" y="602"/>
                  </a:lnTo>
                  <a:lnTo>
                    <a:pt x="2697" y="604"/>
                  </a:lnTo>
                  <a:lnTo>
                    <a:pt x="2677" y="606"/>
                  </a:lnTo>
                  <a:lnTo>
                    <a:pt x="2639" y="614"/>
                  </a:lnTo>
                  <a:lnTo>
                    <a:pt x="2609" y="622"/>
                  </a:lnTo>
                  <a:lnTo>
                    <a:pt x="2591" y="628"/>
                  </a:lnTo>
                  <a:lnTo>
                    <a:pt x="2575" y="638"/>
                  </a:lnTo>
                  <a:lnTo>
                    <a:pt x="2549" y="652"/>
                  </a:lnTo>
                  <a:lnTo>
                    <a:pt x="2519" y="672"/>
                  </a:lnTo>
                  <a:lnTo>
                    <a:pt x="2485" y="690"/>
                  </a:lnTo>
                  <a:lnTo>
                    <a:pt x="2467" y="698"/>
                  </a:lnTo>
                  <a:lnTo>
                    <a:pt x="2451" y="702"/>
                  </a:lnTo>
                  <a:lnTo>
                    <a:pt x="2437" y="706"/>
                  </a:lnTo>
                  <a:lnTo>
                    <a:pt x="2423" y="706"/>
                  </a:lnTo>
                  <a:lnTo>
                    <a:pt x="2399" y="704"/>
                  </a:lnTo>
                  <a:lnTo>
                    <a:pt x="2377" y="704"/>
                  </a:lnTo>
                  <a:lnTo>
                    <a:pt x="2313" y="708"/>
                  </a:lnTo>
                  <a:lnTo>
                    <a:pt x="2225" y="714"/>
                  </a:lnTo>
                  <a:lnTo>
                    <a:pt x="2205" y="718"/>
                  </a:lnTo>
                  <a:lnTo>
                    <a:pt x="2181" y="724"/>
                  </a:lnTo>
                  <a:lnTo>
                    <a:pt x="2155" y="732"/>
                  </a:lnTo>
                  <a:lnTo>
                    <a:pt x="2131" y="744"/>
                  </a:lnTo>
                  <a:lnTo>
                    <a:pt x="2089" y="764"/>
                  </a:lnTo>
                  <a:lnTo>
                    <a:pt x="2077" y="772"/>
                  </a:lnTo>
                  <a:lnTo>
                    <a:pt x="2069" y="778"/>
                  </a:lnTo>
                  <a:lnTo>
                    <a:pt x="2063" y="782"/>
                  </a:lnTo>
                  <a:lnTo>
                    <a:pt x="2053" y="788"/>
                  </a:lnTo>
                  <a:lnTo>
                    <a:pt x="2037" y="798"/>
                  </a:lnTo>
                  <a:lnTo>
                    <a:pt x="2013" y="816"/>
                  </a:lnTo>
                  <a:lnTo>
                    <a:pt x="2001" y="824"/>
                  </a:lnTo>
                  <a:lnTo>
                    <a:pt x="1985" y="832"/>
                  </a:lnTo>
                  <a:lnTo>
                    <a:pt x="1957" y="844"/>
                  </a:lnTo>
                  <a:lnTo>
                    <a:pt x="1959" y="838"/>
                  </a:lnTo>
                  <a:lnTo>
                    <a:pt x="1961" y="832"/>
                  </a:lnTo>
                  <a:lnTo>
                    <a:pt x="1967" y="826"/>
                  </a:lnTo>
                  <a:lnTo>
                    <a:pt x="1973" y="816"/>
                  </a:lnTo>
                  <a:lnTo>
                    <a:pt x="1993" y="794"/>
                  </a:lnTo>
                  <a:lnTo>
                    <a:pt x="2003" y="780"/>
                  </a:lnTo>
                  <a:lnTo>
                    <a:pt x="2021" y="764"/>
                  </a:lnTo>
                  <a:lnTo>
                    <a:pt x="2029" y="754"/>
                  </a:lnTo>
                  <a:lnTo>
                    <a:pt x="2041" y="736"/>
                  </a:lnTo>
                  <a:lnTo>
                    <a:pt x="2055" y="718"/>
                  </a:lnTo>
                  <a:lnTo>
                    <a:pt x="2063" y="708"/>
                  </a:lnTo>
                  <a:lnTo>
                    <a:pt x="2069" y="702"/>
                  </a:lnTo>
                  <a:lnTo>
                    <a:pt x="2079" y="688"/>
                  </a:lnTo>
                  <a:lnTo>
                    <a:pt x="2097" y="664"/>
                  </a:lnTo>
                  <a:lnTo>
                    <a:pt x="2107" y="656"/>
                  </a:lnTo>
                  <a:lnTo>
                    <a:pt x="2123" y="646"/>
                  </a:lnTo>
                  <a:lnTo>
                    <a:pt x="2139" y="636"/>
                  </a:lnTo>
                  <a:lnTo>
                    <a:pt x="2153" y="630"/>
                  </a:lnTo>
                  <a:lnTo>
                    <a:pt x="2157" y="628"/>
                  </a:lnTo>
                  <a:lnTo>
                    <a:pt x="2163" y="624"/>
                  </a:lnTo>
                  <a:lnTo>
                    <a:pt x="2173" y="610"/>
                  </a:lnTo>
                  <a:lnTo>
                    <a:pt x="2185" y="590"/>
                  </a:lnTo>
                  <a:lnTo>
                    <a:pt x="2209" y="532"/>
                  </a:lnTo>
                  <a:lnTo>
                    <a:pt x="2225" y="498"/>
                  </a:lnTo>
                  <a:lnTo>
                    <a:pt x="2239" y="472"/>
                  </a:lnTo>
                  <a:lnTo>
                    <a:pt x="2249" y="452"/>
                  </a:lnTo>
                  <a:lnTo>
                    <a:pt x="2253" y="448"/>
                  </a:lnTo>
                  <a:lnTo>
                    <a:pt x="2263" y="444"/>
                  </a:lnTo>
                  <a:lnTo>
                    <a:pt x="2283" y="436"/>
                  </a:lnTo>
                  <a:lnTo>
                    <a:pt x="2313" y="432"/>
                  </a:lnTo>
                  <a:lnTo>
                    <a:pt x="2367" y="440"/>
                  </a:lnTo>
                  <a:lnTo>
                    <a:pt x="2499" y="460"/>
                  </a:lnTo>
                  <a:lnTo>
                    <a:pt x="2533" y="464"/>
                  </a:lnTo>
                  <a:lnTo>
                    <a:pt x="2557" y="466"/>
                  </a:lnTo>
                  <a:lnTo>
                    <a:pt x="2575" y="466"/>
                  </a:lnTo>
                  <a:lnTo>
                    <a:pt x="2589" y="462"/>
                  </a:lnTo>
                  <a:lnTo>
                    <a:pt x="2601" y="458"/>
                  </a:lnTo>
                  <a:lnTo>
                    <a:pt x="2611" y="452"/>
                  </a:lnTo>
                  <a:lnTo>
                    <a:pt x="2623" y="446"/>
                  </a:lnTo>
                  <a:lnTo>
                    <a:pt x="2641" y="440"/>
                  </a:lnTo>
                  <a:lnTo>
                    <a:pt x="2649" y="436"/>
                  </a:lnTo>
                  <a:lnTo>
                    <a:pt x="2659" y="430"/>
                  </a:lnTo>
                  <a:lnTo>
                    <a:pt x="2675" y="418"/>
                  </a:lnTo>
                  <a:lnTo>
                    <a:pt x="2687" y="404"/>
                  </a:lnTo>
                  <a:lnTo>
                    <a:pt x="2699" y="386"/>
                  </a:lnTo>
                  <a:lnTo>
                    <a:pt x="2709" y="368"/>
                  </a:lnTo>
                  <a:lnTo>
                    <a:pt x="2715" y="352"/>
                  </a:lnTo>
                  <a:lnTo>
                    <a:pt x="2721" y="334"/>
                  </a:lnTo>
                  <a:lnTo>
                    <a:pt x="2723" y="320"/>
                  </a:lnTo>
                  <a:lnTo>
                    <a:pt x="2723" y="306"/>
                  </a:lnTo>
                  <a:lnTo>
                    <a:pt x="2721" y="290"/>
                  </a:lnTo>
                  <a:lnTo>
                    <a:pt x="2715" y="276"/>
                  </a:lnTo>
                  <a:lnTo>
                    <a:pt x="2711" y="262"/>
                  </a:lnTo>
                  <a:lnTo>
                    <a:pt x="2699" y="236"/>
                  </a:lnTo>
                  <a:lnTo>
                    <a:pt x="2691" y="224"/>
                  </a:lnTo>
                  <a:lnTo>
                    <a:pt x="2685" y="216"/>
                  </a:lnTo>
                  <a:lnTo>
                    <a:pt x="2673" y="206"/>
                  </a:lnTo>
                  <a:lnTo>
                    <a:pt x="2641" y="180"/>
                  </a:lnTo>
                  <a:lnTo>
                    <a:pt x="2633" y="174"/>
                  </a:lnTo>
                  <a:lnTo>
                    <a:pt x="2631" y="164"/>
                  </a:lnTo>
                  <a:lnTo>
                    <a:pt x="2631" y="156"/>
                  </a:lnTo>
                  <a:lnTo>
                    <a:pt x="2633" y="146"/>
                  </a:lnTo>
                  <a:lnTo>
                    <a:pt x="2641" y="128"/>
                  </a:lnTo>
                  <a:lnTo>
                    <a:pt x="2649" y="112"/>
                  </a:lnTo>
                  <a:lnTo>
                    <a:pt x="2653" y="106"/>
                  </a:lnTo>
                  <a:lnTo>
                    <a:pt x="2663" y="98"/>
                  </a:lnTo>
                  <a:lnTo>
                    <a:pt x="2685" y="80"/>
                  </a:lnTo>
                  <a:lnTo>
                    <a:pt x="2705" y="64"/>
                  </a:lnTo>
                  <a:lnTo>
                    <a:pt x="2717" y="56"/>
                  </a:lnTo>
                  <a:lnTo>
                    <a:pt x="2749" y="50"/>
                  </a:lnTo>
                  <a:lnTo>
                    <a:pt x="2775" y="48"/>
                  </a:lnTo>
                  <a:lnTo>
                    <a:pt x="2803" y="48"/>
                  </a:lnTo>
                  <a:lnTo>
                    <a:pt x="2815" y="52"/>
                  </a:lnTo>
                  <a:lnTo>
                    <a:pt x="2825" y="56"/>
                  </a:lnTo>
                  <a:lnTo>
                    <a:pt x="2833" y="62"/>
                  </a:lnTo>
                  <a:lnTo>
                    <a:pt x="2839" y="68"/>
                  </a:lnTo>
                  <a:lnTo>
                    <a:pt x="2843" y="76"/>
                  </a:lnTo>
                  <a:lnTo>
                    <a:pt x="2845" y="82"/>
                  </a:lnTo>
                  <a:lnTo>
                    <a:pt x="2847" y="94"/>
                  </a:lnTo>
                  <a:lnTo>
                    <a:pt x="2845" y="104"/>
                  </a:lnTo>
                  <a:lnTo>
                    <a:pt x="2841" y="116"/>
                  </a:lnTo>
                  <a:lnTo>
                    <a:pt x="2839" y="136"/>
                  </a:lnTo>
                  <a:lnTo>
                    <a:pt x="2839" y="168"/>
                  </a:lnTo>
                  <a:lnTo>
                    <a:pt x="2843" y="186"/>
                  </a:lnTo>
                  <a:lnTo>
                    <a:pt x="2847" y="202"/>
                  </a:lnTo>
                  <a:lnTo>
                    <a:pt x="2855" y="216"/>
                  </a:lnTo>
                  <a:lnTo>
                    <a:pt x="2863" y="228"/>
                  </a:lnTo>
                  <a:lnTo>
                    <a:pt x="2873" y="238"/>
                  </a:lnTo>
                  <a:lnTo>
                    <a:pt x="2881" y="246"/>
                  </a:lnTo>
                  <a:lnTo>
                    <a:pt x="2889" y="250"/>
                  </a:lnTo>
                  <a:lnTo>
                    <a:pt x="2893" y="252"/>
                  </a:lnTo>
                  <a:lnTo>
                    <a:pt x="2931" y="268"/>
                  </a:lnTo>
                  <a:lnTo>
                    <a:pt x="2953" y="278"/>
                  </a:lnTo>
                  <a:lnTo>
                    <a:pt x="2965" y="286"/>
                  </a:lnTo>
                  <a:lnTo>
                    <a:pt x="2973" y="292"/>
                  </a:lnTo>
                  <a:lnTo>
                    <a:pt x="2983" y="294"/>
                  </a:lnTo>
                  <a:lnTo>
                    <a:pt x="3005" y="298"/>
                  </a:lnTo>
                  <a:lnTo>
                    <a:pt x="3017" y="300"/>
                  </a:lnTo>
                  <a:lnTo>
                    <a:pt x="3045" y="300"/>
                  </a:lnTo>
                  <a:lnTo>
                    <a:pt x="3079" y="296"/>
                  </a:lnTo>
                  <a:lnTo>
                    <a:pt x="3101" y="292"/>
                  </a:lnTo>
                  <a:lnTo>
                    <a:pt x="3121" y="286"/>
                  </a:lnTo>
                  <a:lnTo>
                    <a:pt x="3131" y="282"/>
                  </a:lnTo>
                  <a:lnTo>
                    <a:pt x="3141" y="278"/>
                  </a:lnTo>
                  <a:lnTo>
                    <a:pt x="3155" y="268"/>
                  </a:lnTo>
                  <a:lnTo>
                    <a:pt x="3163" y="256"/>
                  </a:lnTo>
                  <a:lnTo>
                    <a:pt x="3169" y="244"/>
                  </a:lnTo>
                  <a:lnTo>
                    <a:pt x="3171" y="234"/>
                  </a:lnTo>
                  <a:lnTo>
                    <a:pt x="3171" y="224"/>
                  </a:lnTo>
                  <a:lnTo>
                    <a:pt x="3171" y="216"/>
                  </a:lnTo>
                  <a:lnTo>
                    <a:pt x="3175" y="204"/>
                  </a:lnTo>
                  <a:lnTo>
                    <a:pt x="3175" y="192"/>
                  </a:lnTo>
                  <a:lnTo>
                    <a:pt x="3171" y="182"/>
                  </a:lnTo>
                  <a:lnTo>
                    <a:pt x="3167" y="172"/>
                  </a:lnTo>
                  <a:lnTo>
                    <a:pt x="3161" y="162"/>
                  </a:lnTo>
                  <a:lnTo>
                    <a:pt x="3153" y="154"/>
                  </a:lnTo>
                  <a:lnTo>
                    <a:pt x="3135" y="140"/>
                  </a:lnTo>
                  <a:lnTo>
                    <a:pt x="3117" y="128"/>
                  </a:lnTo>
                  <a:lnTo>
                    <a:pt x="3097" y="120"/>
                  </a:lnTo>
                  <a:lnTo>
                    <a:pt x="3077" y="110"/>
                  </a:lnTo>
                  <a:lnTo>
                    <a:pt x="3071" y="104"/>
                  </a:lnTo>
                  <a:lnTo>
                    <a:pt x="3069" y="96"/>
                  </a:lnTo>
                  <a:lnTo>
                    <a:pt x="3069" y="90"/>
                  </a:lnTo>
                  <a:lnTo>
                    <a:pt x="3071" y="86"/>
                  </a:lnTo>
                  <a:lnTo>
                    <a:pt x="3075" y="82"/>
                  </a:lnTo>
                  <a:lnTo>
                    <a:pt x="3081" y="76"/>
                  </a:lnTo>
                  <a:lnTo>
                    <a:pt x="3101" y="68"/>
                  </a:lnTo>
                  <a:lnTo>
                    <a:pt x="3133" y="56"/>
                  </a:lnTo>
                  <a:lnTo>
                    <a:pt x="3171" y="44"/>
                  </a:lnTo>
                  <a:lnTo>
                    <a:pt x="3293" y="44"/>
                  </a:lnTo>
                  <a:lnTo>
                    <a:pt x="3335" y="50"/>
                  </a:lnTo>
                  <a:lnTo>
                    <a:pt x="3367" y="56"/>
                  </a:lnTo>
                  <a:lnTo>
                    <a:pt x="3391" y="60"/>
                  </a:lnTo>
                  <a:lnTo>
                    <a:pt x="3413" y="66"/>
                  </a:lnTo>
                  <a:lnTo>
                    <a:pt x="3443" y="68"/>
                  </a:lnTo>
                  <a:lnTo>
                    <a:pt x="3487" y="70"/>
                  </a:lnTo>
                  <a:lnTo>
                    <a:pt x="3545" y="68"/>
                  </a:lnTo>
                  <a:lnTo>
                    <a:pt x="3557" y="68"/>
                  </a:lnTo>
                  <a:lnTo>
                    <a:pt x="3503" y="20"/>
                  </a:lnTo>
                  <a:lnTo>
                    <a:pt x="3439" y="12"/>
                  </a:lnTo>
                  <a:lnTo>
                    <a:pt x="3405" y="10"/>
                  </a:lnTo>
                  <a:lnTo>
                    <a:pt x="3383" y="10"/>
                  </a:lnTo>
                  <a:lnTo>
                    <a:pt x="3369" y="8"/>
                  </a:lnTo>
                  <a:lnTo>
                    <a:pt x="3339" y="4"/>
                  </a:lnTo>
                  <a:lnTo>
                    <a:pt x="3305" y="2"/>
                  </a:lnTo>
                  <a:lnTo>
                    <a:pt x="3263" y="4"/>
                  </a:lnTo>
                  <a:lnTo>
                    <a:pt x="3223" y="4"/>
                  </a:lnTo>
                  <a:lnTo>
                    <a:pt x="3203" y="6"/>
                  </a:lnTo>
                  <a:lnTo>
                    <a:pt x="3183" y="4"/>
                  </a:lnTo>
                  <a:lnTo>
                    <a:pt x="3157" y="6"/>
                  </a:lnTo>
                  <a:lnTo>
                    <a:pt x="3131" y="8"/>
                  </a:lnTo>
                  <a:lnTo>
                    <a:pt x="3097" y="14"/>
                  </a:lnTo>
                  <a:lnTo>
                    <a:pt x="3061" y="22"/>
                  </a:lnTo>
                  <a:lnTo>
                    <a:pt x="3045" y="26"/>
                  </a:lnTo>
                  <a:lnTo>
                    <a:pt x="3035" y="30"/>
                  </a:lnTo>
                  <a:lnTo>
                    <a:pt x="3025" y="34"/>
                  </a:lnTo>
                  <a:lnTo>
                    <a:pt x="3015" y="42"/>
                  </a:lnTo>
                  <a:lnTo>
                    <a:pt x="3007" y="52"/>
                  </a:lnTo>
                  <a:lnTo>
                    <a:pt x="2999" y="66"/>
                  </a:lnTo>
                  <a:lnTo>
                    <a:pt x="2997" y="84"/>
                  </a:lnTo>
                  <a:lnTo>
                    <a:pt x="2997" y="94"/>
                  </a:lnTo>
                  <a:lnTo>
                    <a:pt x="2997" y="102"/>
                  </a:lnTo>
                  <a:lnTo>
                    <a:pt x="3003" y="116"/>
                  </a:lnTo>
                  <a:lnTo>
                    <a:pt x="3011" y="128"/>
                  </a:lnTo>
                  <a:lnTo>
                    <a:pt x="3021" y="136"/>
                  </a:lnTo>
                  <a:lnTo>
                    <a:pt x="3031" y="142"/>
                  </a:lnTo>
                  <a:lnTo>
                    <a:pt x="3043" y="146"/>
                  </a:lnTo>
                  <a:lnTo>
                    <a:pt x="3065" y="152"/>
                  </a:lnTo>
                  <a:lnTo>
                    <a:pt x="3073" y="154"/>
                  </a:lnTo>
                  <a:lnTo>
                    <a:pt x="3081" y="160"/>
                  </a:lnTo>
                  <a:lnTo>
                    <a:pt x="3089" y="166"/>
                  </a:lnTo>
                  <a:lnTo>
                    <a:pt x="3097" y="172"/>
                  </a:lnTo>
                  <a:lnTo>
                    <a:pt x="3103" y="182"/>
                  </a:lnTo>
                  <a:lnTo>
                    <a:pt x="3107" y="190"/>
                  </a:lnTo>
                  <a:lnTo>
                    <a:pt x="3109" y="200"/>
                  </a:lnTo>
                  <a:lnTo>
                    <a:pt x="3109" y="208"/>
                  </a:lnTo>
                  <a:lnTo>
                    <a:pt x="3105" y="218"/>
                  </a:lnTo>
                  <a:lnTo>
                    <a:pt x="3101" y="226"/>
                  </a:lnTo>
                  <a:lnTo>
                    <a:pt x="3093" y="234"/>
                  </a:lnTo>
                  <a:lnTo>
                    <a:pt x="3085" y="242"/>
                  </a:lnTo>
                  <a:lnTo>
                    <a:pt x="3069" y="252"/>
                  </a:lnTo>
                  <a:lnTo>
                    <a:pt x="3055" y="258"/>
                  </a:lnTo>
                  <a:lnTo>
                    <a:pt x="3049" y="260"/>
                  </a:lnTo>
                  <a:lnTo>
                    <a:pt x="3041" y="258"/>
                  </a:lnTo>
                  <a:lnTo>
                    <a:pt x="3023" y="256"/>
                  </a:lnTo>
                  <a:lnTo>
                    <a:pt x="3009" y="252"/>
                  </a:lnTo>
                  <a:lnTo>
                    <a:pt x="3001" y="248"/>
                  </a:lnTo>
                  <a:lnTo>
                    <a:pt x="2945" y="208"/>
                  </a:lnTo>
                  <a:lnTo>
                    <a:pt x="2937" y="200"/>
                  </a:lnTo>
                  <a:lnTo>
                    <a:pt x="2931" y="192"/>
                  </a:lnTo>
                  <a:lnTo>
                    <a:pt x="2917" y="176"/>
                  </a:lnTo>
                  <a:lnTo>
                    <a:pt x="2909" y="160"/>
                  </a:lnTo>
                  <a:lnTo>
                    <a:pt x="2903" y="148"/>
                  </a:lnTo>
                  <a:lnTo>
                    <a:pt x="2899" y="138"/>
                  </a:lnTo>
                  <a:lnTo>
                    <a:pt x="2897" y="128"/>
                  </a:lnTo>
                  <a:lnTo>
                    <a:pt x="2895" y="118"/>
                  </a:lnTo>
                  <a:lnTo>
                    <a:pt x="2897" y="110"/>
                  </a:lnTo>
                  <a:lnTo>
                    <a:pt x="2901" y="104"/>
                  </a:lnTo>
                  <a:lnTo>
                    <a:pt x="2907" y="100"/>
                  </a:lnTo>
                  <a:lnTo>
                    <a:pt x="2911" y="94"/>
                  </a:lnTo>
                  <a:lnTo>
                    <a:pt x="2917" y="86"/>
                  </a:lnTo>
                  <a:lnTo>
                    <a:pt x="2919" y="80"/>
                  </a:lnTo>
                  <a:lnTo>
                    <a:pt x="2919" y="74"/>
                  </a:lnTo>
                  <a:lnTo>
                    <a:pt x="2915" y="60"/>
                  </a:lnTo>
                  <a:lnTo>
                    <a:pt x="2909" y="46"/>
                  </a:lnTo>
                  <a:lnTo>
                    <a:pt x="2903" y="38"/>
                  </a:lnTo>
                  <a:lnTo>
                    <a:pt x="2893" y="32"/>
                  </a:lnTo>
                  <a:lnTo>
                    <a:pt x="2875" y="22"/>
                  </a:lnTo>
                  <a:lnTo>
                    <a:pt x="2847" y="10"/>
                  </a:lnTo>
                  <a:lnTo>
                    <a:pt x="2837" y="6"/>
                  </a:lnTo>
                  <a:lnTo>
                    <a:pt x="2819" y="2"/>
                  </a:lnTo>
                  <a:lnTo>
                    <a:pt x="2791" y="0"/>
                  </a:lnTo>
                  <a:lnTo>
                    <a:pt x="2753" y="0"/>
                  </a:lnTo>
                  <a:lnTo>
                    <a:pt x="2731" y="2"/>
                  </a:lnTo>
                  <a:lnTo>
                    <a:pt x="2707" y="10"/>
                  </a:lnTo>
                  <a:lnTo>
                    <a:pt x="2685" y="18"/>
                  </a:lnTo>
                  <a:lnTo>
                    <a:pt x="2663" y="30"/>
                  </a:lnTo>
                  <a:lnTo>
                    <a:pt x="2629" y="50"/>
                  </a:lnTo>
                  <a:lnTo>
                    <a:pt x="2609" y="62"/>
                  </a:lnTo>
                  <a:lnTo>
                    <a:pt x="2603" y="66"/>
                  </a:lnTo>
                  <a:lnTo>
                    <a:pt x="2595" y="74"/>
                  </a:lnTo>
                  <a:lnTo>
                    <a:pt x="2585" y="84"/>
                  </a:lnTo>
                  <a:lnTo>
                    <a:pt x="2573" y="96"/>
                  </a:lnTo>
                  <a:lnTo>
                    <a:pt x="2563" y="112"/>
                  </a:lnTo>
                  <a:lnTo>
                    <a:pt x="2555" y="128"/>
                  </a:lnTo>
                  <a:lnTo>
                    <a:pt x="2549" y="146"/>
                  </a:lnTo>
                  <a:lnTo>
                    <a:pt x="2547" y="164"/>
                  </a:lnTo>
                  <a:lnTo>
                    <a:pt x="2547" y="172"/>
                  </a:lnTo>
                  <a:lnTo>
                    <a:pt x="2551" y="182"/>
                  </a:lnTo>
                  <a:lnTo>
                    <a:pt x="2559" y="200"/>
                  </a:lnTo>
                  <a:lnTo>
                    <a:pt x="2571" y="218"/>
                  </a:lnTo>
                  <a:lnTo>
                    <a:pt x="2585" y="234"/>
                  </a:lnTo>
                  <a:lnTo>
                    <a:pt x="2617" y="264"/>
                  </a:lnTo>
                  <a:lnTo>
                    <a:pt x="2639" y="284"/>
                  </a:lnTo>
                  <a:lnTo>
                    <a:pt x="2645" y="292"/>
                  </a:lnTo>
                  <a:lnTo>
                    <a:pt x="2647" y="304"/>
                  </a:lnTo>
                  <a:lnTo>
                    <a:pt x="2647" y="318"/>
                  </a:lnTo>
                  <a:lnTo>
                    <a:pt x="2647" y="334"/>
                  </a:lnTo>
                  <a:lnTo>
                    <a:pt x="2643" y="348"/>
                  </a:lnTo>
                  <a:lnTo>
                    <a:pt x="2639" y="360"/>
                  </a:lnTo>
                  <a:lnTo>
                    <a:pt x="2631" y="380"/>
                  </a:lnTo>
                  <a:lnTo>
                    <a:pt x="2625" y="386"/>
                  </a:lnTo>
                  <a:lnTo>
                    <a:pt x="2615" y="394"/>
                  </a:lnTo>
                  <a:lnTo>
                    <a:pt x="2587" y="410"/>
                  </a:lnTo>
                  <a:lnTo>
                    <a:pt x="2571" y="416"/>
                  </a:lnTo>
                  <a:lnTo>
                    <a:pt x="2555" y="422"/>
                  </a:lnTo>
                  <a:lnTo>
                    <a:pt x="2541" y="424"/>
                  </a:lnTo>
                  <a:lnTo>
                    <a:pt x="2529" y="426"/>
                  </a:lnTo>
                  <a:lnTo>
                    <a:pt x="2469" y="418"/>
                  </a:lnTo>
                  <a:lnTo>
                    <a:pt x="2439" y="414"/>
                  </a:lnTo>
                  <a:lnTo>
                    <a:pt x="2421" y="410"/>
                  </a:lnTo>
                  <a:lnTo>
                    <a:pt x="2393" y="400"/>
                  </a:lnTo>
                  <a:lnTo>
                    <a:pt x="2357" y="390"/>
                  </a:lnTo>
                  <a:lnTo>
                    <a:pt x="2347" y="388"/>
                  </a:lnTo>
                  <a:lnTo>
                    <a:pt x="2335" y="388"/>
                  </a:lnTo>
                  <a:lnTo>
                    <a:pt x="2307" y="390"/>
                  </a:lnTo>
                  <a:lnTo>
                    <a:pt x="2277" y="396"/>
                  </a:lnTo>
                  <a:lnTo>
                    <a:pt x="2261" y="400"/>
                  </a:lnTo>
                  <a:lnTo>
                    <a:pt x="2247" y="406"/>
                  </a:lnTo>
                  <a:lnTo>
                    <a:pt x="2233" y="414"/>
                  </a:lnTo>
                  <a:lnTo>
                    <a:pt x="2219" y="428"/>
                  </a:lnTo>
                  <a:lnTo>
                    <a:pt x="2205" y="446"/>
                  </a:lnTo>
                  <a:lnTo>
                    <a:pt x="2191" y="466"/>
                  </a:lnTo>
                  <a:lnTo>
                    <a:pt x="2169" y="500"/>
                  </a:lnTo>
                  <a:lnTo>
                    <a:pt x="2159" y="522"/>
                  </a:lnTo>
                  <a:lnTo>
                    <a:pt x="2153" y="534"/>
                  </a:lnTo>
                  <a:lnTo>
                    <a:pt x="2139" y="552"/>
                  </a:lnTo>
                  <a:lnTo>
                    <a:pt x="2129" y="560"/>
                  </a:lnTo>
                  <a:lnTo>
                    <a:pt x="2115" y="570"/>
                  </a:lnTo>
                  <a:lnTo>
                    <a:pt x="2101" y="580"/>
                  </a:lnTo>
                  <a:lnTo>
                    <a:pt x="2083" y="590"/>
                  </a:lnTo>
                  <a:lnTo>
                    <a:pt x="2061" y="598"/>
                  </a:lnTo>
                  <a:lnTo>
                    <a:pt x="2033" y="606"/>
                  </a:lnTo>
                  <a:lnTo>
                    <a:pt x="2003" y="612"/>
                  </a:lnTo>
                  <a:lnTo>
                    <a:pt x="1977" y="616"/>
                  </a:lnTo>
                  <a:lnTo>
                    <a:pt x="1921" y="624"/>
                  </a:lnTo>
                  <a:lnTo>
                    <a:pt x="1887" y="626"/>
                  </a:lnTo>
                  <a:lnTo>
                    <a:pt x="1871" y="628"/>
                  </a:lnTo>
                  <a:lnTo>
                    <a:pt x="1857" y="632"/>
                  </a:lnTo>
                  <a:lnTo>
                    <a:pt x="1841" y="636"/>
                  </a:lnTo>
                  <a:lnTo>
                    <a:pt x="1825" y="640"/>
                  </a:lnTo>
                  <a:lnTo>
                    <a:pt x="1785" y="646"/>
                  </a:lnTo>
                  <a:lnTo>
                    <a:pt x="1749" y="648"/>
                  </a:lnTo>
                  <a:lnTo>
                    <a:pt x="1717" y="650"/>
                  </a:lnTo>
                  <a:lnTo>
                    <a:pt x="1701" y="652"/>
                  </a:lnTo>
                  <a:lnTo>
                    <a:pt x="1685" y="654"/>
                  </a:lnTo>
                  <a:lnTo>
                    <a:pt x="1665" y="640"/>
                  </a:lnTo>
                  <a:lnTo>
                    <a:pt x="1647" y="640"/>
                  </a:lnTo>
                  <a:lnTo>
                    <a:pt x="1621" y="636"/>
                  </a:lnTo>
                  <a:lnTo>
                    <a:pt x="1591" y="630"/>
                  </a:lnTo>
                  <a:lnTo>
                    <a:pt x="1577" y="626"/>
                  </a:lnTo>
                  <a:lnTo>
                    <a:pt x="1565" y="620"/>
                  </a:lnTo>
                  <a:lnTo>
                    <a:pt x="1539" y="610"/>
                  </a:lnTo>
                  <a:lnTo>
                    <a:pt x="1509" y="596"/>
                  </a:lnTo>
                  <a:lnTo>
                    <a:pt x="1477" y="586"/>
                  </a:lnTo>
                  <a:lnTo>
                    <a:pt x="1461" y="582"/>
                  </a:lnTo>
                  <a:lnTo>
                    <a:pt x="1445" y="580"/>
                  </a:lnTo>
                  <a:lnTo>
                    <a:pt x="1417" y="574"/>
                  </a:lnTo>
                  <a:lnTo>
                    <a:pt x="1387" y="568"/>
                  </a:lnTo>
                  <a:lnTo>
                    <a:pt x="1357" y="564"/>
                  </a:lnTo>
                  <a:lnTo>
                    <a:pt x="1339" y="562"/>
                  </a:lnTo>
                  <a:lnTo>
                    <a:pt x="1321" y="564"/>
                  </a:lnTo>
                  <a:lnTo>
                    <a:pt x="1287" y="566"/>
                  </a:lnTo>
                  <a:lnTo>
                    <a:pt x="1257" y="568"/>
                  </a:lnTo>
                  <a:lnTo>
                    <a:pt x="1235" y="570"/>
                  </a:lnTo>
                  <a:lnTo>
                    <a:pt x="1219" y="572"/>
                  </a:lnTo>
                  <a:lnTo>
                    <a:pt x="1203" y="576"/>
                  </a:lnTo>
                  <a:lnTo>
                    <a:pt x="1181" y="580"/>
                  </a:lnTo>
                  <a:lnTo>
                    <a:pt x="1145" y="584"/>
                  </a:lnTo>
                  <a:lnTo>
                    <a:pt x="1125" y="590"/>
                  </a:lnTo>
                  <a:lnTo>
                    <a:pt x="1099" y="600"/>
                  </a:lnTo>
                  <a:lnTo>
                    <a:pt x="1059" y="616"/>
                  </a:lnTo>
                  <a:lnTo>
                    <a:pt x="1019" y="644"/>
                  </a:lnTo>
                  <a:lnTo>
                    <a:pt x="995" y="660"/>
                  </a:lnTo>
                  <a:lnTo>
                    <a:pt x="981" y="668"/>
                  </a:lnTo>
                  <a:lnTo>
                    <a:pt x="902" y="686"/>
                  </a:lnTo>
                  <a:lnTo>
                    <a:pt x="844" y="700"/>
                  </a:lnTo>
                  <a:lnTo>
                    <a:pt x="844" y="698"/>
                  </a:lnTo>
                  <a:lnTo>
                    <a:pt x="802" y="692"/>
                  </a:lnTo>
                  <a:lnTo>
                    <a:pt x="792" y="690"/>
                  </a:lnTo>
                  <a:lnTo>
                    <a:pt x="778" y="690"/>
                  </a:lnTo>
                  <a:lnTo>
                    <a:pt x="762" y="692"/>
                  </a:lnTo>
                  <a:lnTo>
                    <a:pt x="732" y="688"/>
                  </a:lnTo>
                  <a:lnTo>
                    <a:pt x="694" y="684"/>
                  </a:lnTo>
                  <a:lnTo>
                    <a:pt x="666" y="684"/>
                  </a:lnTo>
                  <a:lnTo>
                    <a:pt x="614" y="686"/>
                  </a:lnTo>
                  <a:lnTo>
                    <a:pt x="534" y="692"/>
                  </a:lnTo>
                  <a:lnTo>
                    <a:pt x="406" y="698"/>
                  </a:lnTo>
                  <a:lnTo>
                    <a:pt x="336" y="702"/>
                  </a:lnTo>
                  <a:lnTo>
                    <a:pt x="132" y="772"/>
                  </a:lnTo>
                  <a:lnTo>
                    <a:pt x="100" y="806"/>
                  </a:lnTo>
                  <a:lnTo>
                    <a:pt x="62" y="852"/>
                  </a:lnTo>
                  <a:lnTo>
                    <a:pt x="48" y="870"/>
                  </a:lnTo>
                  <a:lnTo>
                    <a:pt x="28" y="904"/>
                  </a:lnTo>
                  <a:lnTo>
                    <a:pt x="16" y="922"/>
                  </a:lnTo>
                  <a:lnTo>
                    <a:pt x="8" y="944"/>
                  </a:lnTo>
                  <a:lnTo>
                    <a:pt x="2" y="966"/>
                  </a:lnTo>
                  <a:lnTo>
                    <a:pt x="0" y="988"/>
                  </a:lnTo>
                  <a:lnTo>
                    <a:pt x="0" y="1008"/>
                  </a:lnTo>
                  <a:lnTo>
                    <a:pt x="2" y="1028"/>
                  </a:lnTo>
                  <a:lnTo>
                    <a:pt x="6" y="1044"/>
                  </a:lnTo>
                  <a:lnTo>
                    <a:pt x="10" y="1060"/>
                  </a:lnTo>
                  <a:lnTo>
                    <a:pt x="20" y="1088"/>
                  </a:lnTo>
                  <a:lnTo>
                    <a:pt x="30" y="1108"/>
                  </a:lnTo>
                  <a:lnTo>
                    <a:pt x="42" y="1126"/>
                  </a:lnTo>
                  <a:lnTo>
                    <a:pt x="54" y="1142"/>
                  </a:lnTo>
                  <a:lnTo>
                    <a:pt x="68" y="1154"/>
                  </a:lnTo>
                  <a:lnTo>
                    <a:pt x="80" y="1166"/>
                  </a:lnTo>
                  <a:lnTo>
                    <a:pt x="116" y="1196"/>
                  </a:lnTo>
                  <a:lnTo>
                    <a:pt x="136" y="1212"/>
                  </a:lnTo>
                  <a:lnTo>
                    <a:pt x="148" y="1220"/>
                  </a:lnTo>
                  <a:lnTo>
                    <a:pt x="186" y="1244"/>
                  </a:lnTo>
                  <a:lnTo>
                    <a:pt x="212" y="1258"/>
                  </a:lnTo>
                  <a:lnTo>
                    <a:pt x="226" y="1266"/>
                  </a:lnTo>
                  <a:lnTo>
                    <a:pt x="278" y="1280"/>
                  </a:lnTo>
                  <a:lnTo>
                    <a:pt x="302" y="1286"/>
                  </a:lnTo>
                  <a:lnTo>
                    <a:pt x="318" y="1292"/>
                  </a:lnTo>
                  <a:lnTo>
                    <a:pt x="334" y="1300"/>
                  </a:lnTo>
                  <a:lnTo>
                    <a:pt x="354" y="1310"/>
                  </a:lnTo>
                  <a:lnTo>
                    <a:pt x="394" y="1318"/>
                  </a:lnTo>
                  <a:lnTo>
                    <a:pt x="414" y="1322"/>
                  </a:lnTo>
                  <a:lnTo>
                    <a:pt x="428" y="1328"/>
                  </a:lnTo>
                  <a:lnTo>
                    <a:pt x="450" y="1336"/>
                  </a:lnTo>
                  <a:lnTo>
                    <a:pt x="474" y="1336"/>
                  </a:lnTo>
                  <a:lnTo>
                    <a:pt x="496" y="1338"/>
                  </a:lnTo>
                  <a:lnTo>
                    <a:pt x="518" y="1344"/>
                  </a:lnTo>
                  <a:lnTo>
                    <a:pt x="574" y="1364"/>
                  </a:lnTo>
                  <a:lnTo>
                    <a:pt x="832" y="1412"/>
                  </a:lnTo>
                  <a:lnTo>
                    <a:pt x="2263" y="1680"/>
                  </a:lnTo>
                  <a:lnTo>
                    <a:pt x="2829" y="1450"/>
                  </a:lnTo>
                  <a:lnTo>
                    <a:pt x="2953" y="1398"/>
                  </a:lnTo>
                  <a:lnTo>
                    <a:pt x="2971" y="1376"/>
                  </a:lnTo>
                  <a:lnTo>
                    <a:pt x="2993" y="1350"/>
                  </a:lnTo>
                  <a:lnTo>
                    <a:pt x="3001" y="1340"/>
                  </a:lnTo>
                  <a:lnTo>
                    <a:pt x="3017" y="1318"/>
                  </a:lnTo>
                  <a:lnTo>
                    <a:pt x="3033" y="1292"/>
                  </a:lnTo>
                  <a:lnTo>
                    <a:pt x="3047" y="1266"/>
                  </a:lnTo>
                  <a:lnTo>
                    <a:pt x="3051" y="1254"/>
                  </a:lnTo>
                  <a:lnTo>
                    <a:pt x="3057" y="1248"/>
                  </a:lnTo>
                  <a:lnTo>
                    <a:pt x="3061" y="1244"/>
                  </a:lnTo>
                  <a:lnTo>
                    <a:pt x="3065" y="1242"/>
                  </a:lnTo>
                  <a:lnTo>
                    <a:pt x="3071" y="1240"/>
                  </a:lnTo>
                  <a:lnTo>
                    <a:pt x="3075" y="1238"/>
                  </a:lnTo>
                  <a:lnTo>
                    <a:pt x="3077" y="1234"/>
                  </a:lnTo>
                  <a:lnTo>
                    <a:pt x="3087" y="1220"/>
                  </a:lnTo>
                  <a:lnTo>
                    <a:pt x="3093" y="1206"/>
                  </a:lnTo>
                  <a:lnTo>
                    <a:pt x="3101" y="1190"/>
                  </a:lnTo>
                  <a:lnTo>
                    <a:pt x="3117" y="1166"/>
                  </a:lnTo>
                  <a:lnTo>
                    <a:pt x="3147" y="1122"/>
                  </a:lnTo>
                  <a:lnTo>
                    <a:pt x="3179" y="1086"/>
                  </a:lnTo>
                  <a:lnTo>
                    <a:pt x="3203" y="1058"/>
                  </a:lnTo>
                  <a:lnTo>
                    <a:pt x="3209" y="1052"/>
                  </a:lnTo>
                  <a:lnTo>
                    <a:pt x="3219" y="1042"/>
                  </a:lnTo>
                  <a:lnTo>
                    <a:pt x="3237" y="1028"/>
                  </a:lnTo>
                  <a:lnTo>
                    <a:pt x="3257" y="1014"/>
                  </a:lnTo>
                  <a:lnTo>
                    <a:pt x="3293" y="996"/>
                  </a:lnTo>
                  <a:lnTo>
                    <a:pt x="3329" y="980"/>
                  </a:lnTo>
                  <a:lnTo>
                    <a:pt x="3349" y="972"/>
                  </a:lnTo>
                  <a:lnTo>
                    <a:pt x="3361" y="964"/>
                  </a:lnTo>
                  <a:lnTo>
                    <a:pt x="3373" y="956"/>
                  </a:lnTo>
                  <a:lnTo>
                    <a:pt x="3397" y="938"/>
                  </a:lnTo>
                  <a:lnTo>
                    <a:pt x="3427" y="920"/>
                  </a:lnTo>
                  <a:lnTo>
                    <a:pt x="3463" y="898"/>
                  </a:lnTo>
                  <a:lnTo>
                    <a:pt x="3483" y="884"/>
                  </a:lnTo>
                  <a:lnTo>
                    <a:pt x="3491" y="876"/>
                  </a:lnTo>
                  <a:lnTo>
                    <a:pt x="3497" y="870"/>
                  </a:lnTo>
                  <a:lnTo>
                    <a:pt x="3509" y="852"/>
                  </a:lnTo>
                  <a:lnTo>
                    <a:pt x="3525" y="830"/>
                  </a:lnTo>
                  <a:lnTo>
                    <a:pt x="3541" y="806"/>
                  </a:lnTo>
                  <a:lnTo>
                    <a:pt x="3547" y="796"/>
                  </a:lnTo>
                  <a:lnTo>
                    <a:pt x="3549" y="790"/>
                  </a:lnTo>
                  <a:lnTo>
                    <a:pt x="3551" y="784"/>
                  </a:lnTo>
                  <a:lnTo>
                    <a:pt x="3555" y="774"/>
                  </a:lnTo>
                  <a:lnTo>
                    <a:pt x="3569" y="754"/>
                  </a:lnTo>
                  <a:lnTo>
                    <a:pt x="3593" y="720"/>
                  </a:lnTo>
                  <a:lnTo>
                    <a:pt x="3603" y="710"/>
                  </a:lnTo>
                  <a:lnTo>
                    <a:pt x="3617" y="702"/>
                  </a:lnTo>
                  <a:lnTo>
                    <a:pt x="3645" y="686"/>
                  </a:lnTo>
                  <a:lnTo>
                    <a:pt x="3649" y="684"/>
                  </a:lnTo>
                  <a:lnTo>
                    <a:pt x="3683" y="674"/>
                  </a:lnTo>
                  <a:lnTo>
                    <a:pt x="3705" y="668"/>
                  </a:lnTo>
                  <a:lnTo>
                    <a:pt x="3721" y="668"/>
                  </a:lnTo>
                  <a:lnTo>
                    <a:pt x="3783" y="666"/>
                  </a:lnTo>
                  <a:lnTo>
                    <a:pt x="3837" y="666"/>
                  </a:lnTo>
                  <a:lnTo>
                    <a:pt x="3845" y="666"/>
                  </a:lnTo>
                  <a:lnTo>
                    <a:pt x="3873" y="666"/>
                  </a:lnTo>
                  <a:lnTo>
                    <a:pt x="3893" y="664"/>
                  </a:lnTo>
                  <a:lnTo>
                    <a:pt x="3917" y="658"/>
                  </a:lnTo>
                  <a:lnTo>
                    <a:pt x="3945" y="652"/>
                  </a:lnTo>
                  <a:lnTo>
                    <a:pt x="3977" y="640"/>
                  </a:lnTo>
                  <a:lnTo>
                    <a:pt x="4001" y="628"/>
                  </a:lnTo>
                  <a:lnTo>
                    <a:pt x="4021" y="614"/>
                  </a:lnTo>
                  <a:lnTo>
                    <a:pt x="4039" y="600"/>
                  </a:lnTo>
                  <a:lnTo>
                    <a:pt x="4053" y="586"/>
                  </a:lnTo>
                  <a:lnTo>
                    <a:pt x="4065" y="570"/>
                  </a:lnTo>
                  <a:lnTo>
                    <a:pt x="4075" y="556"/>
                  </a:lnTo>
                  <a:lnTo>
                    <a:pt x="4087" y="532"/>
                  </a:lnTo>
                  <a:lnTo>
                    <a:pt x="4029" y="480"/>
                  </a:lnTo>
                  <a:lnTo>
                    <a:pt x="4023" y="488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58" name="Freeform 974"/>
            <p:cNvSpPr>
              <a:spLocks/>
            </p:cNvSpPr>
            <p:nvPr/>
          </p:nvSpPr>
          <p:spPr bwMode="auto">
            <a:xfrm>
              <a:off x="2759" y="2633"/>
              <a:ext cx="261" cy="103"/>
            </a:xfrm>
            <a:custGeom>
              <a:avLst/>
              <a:gdLst/>
              <a:ahLst/>
              <a:cxnLst>
                <a:cxn ang="0">
                  <a:pos x="458" y="226"/>
                </a:cxn>
                <a:cxn ang="0">
                  <a:pos x="488" y="242"/>
                </a:cxn>
                <a:cxn ang="0">
                  <a:pos x="494" y="224"/>
                </a:cxn>
                <a:cxn ang="0">
                  <a:pos x="498" y="208"/>
                </a:cxn>
                <a:cxn ang="0">
                  <a:pos x="486" y="164"/>
                </a:cxn>
                <a:cxn ang="0">
                  <a:pos x="492" y="128"/>
                </a:cxn>
                <a:cxn ang="0">
                  <a:pos x="516" y="98"/>
                </a:cxn>
                <a:cxn ang="0">
                  <a:pos x="554" y="86"/>
                </a:cxn>
                <a:cxn ang="0">
                  <a:pos x="634" y="76"/>
                </a:cxn>
                <a:cxn ang="0">
                  <a:pos x="680" y="64"/>
                </a:cxn>
                <a:cxn ang="0">
                  <a:pos x="708" y="52"/>
                </a:cxn>
                <a:cxn ang="0">
                  <a:pos x="694" y="14"/>
                </a:cxn>
                <a:cxn ang="0">
                  <a:pos x="646" y="46"/>
                </a:cxn>
                <a:cxn ang="0">
                  <a:pos x="588" y="58"/>
                </a:cxn>
                <a:cxn ang="0">
                  <a:pos x="498" y="42"/>
                </a:cxn>
                <a:cxn ang="0">
                  <a:pos x="444" y="26"/>
                </a:cxn>
                <a:cxn ang="0">
                  <a:pos x="396" y="24"/>
                </a:cxn>
                <a:cxn ang="0">
                  <a:pos x="322" y="46"/>
                </a:cxn>
                <a:cxn ang="0">
                  <a:pos x="264" y="62"/>
                </a:cxn>
                <a:cxn ang="0">
                  <a:pos x="202" y="52"/>
                </a:cxn>
                <a:cxn ang="0">
                  <a:pos x="152" y="44"/>
                </a:cxn>
                <a:cxn ang="0">
                  <a:pos x="106" y="50"/>
                </a:cxn>
                <a:cxn ang="0">
                  <a:pos x="46" y="70"/>
                </a:cxn>
                <a:cxn ang="0">
                  <a:pos x="2" y="106"/>
                </a:cxn>
                <a:cxn ang="0">
                  <a:pos x="6" y="128"/>
                </a:cxn>
                <a:cxn ang="0">
                  <a:pos x="30" y="146"/>
                </a:cxn>
                <a:cxn ang="0">
                  <a:pos x="46" y="166"/>
                </a:cxn>
                <a:cxn ang="0">
                  <a:pos x="48" y="186"/>
                </a:cxn>
                <a:cxn ang="0">
                  <a:pos x="28" y="210"/>
                </a:cxn>
                <a:cxn ang="0">
                  <a:pos x="60" y="260"/>
                </a:cxn>
                <a:cxn ang="0">
                  <a:pos x="94" y="252"/>
                </a:cxn>
                <a:cxn ang="0">
                  <a:pos x="114" y="238"/>
                </a:cxn>
                <a:cxn ang="0">
                  <a:pos x="124" y="204"/>
                </a:cxn>
                <a:cxn ang="0">
                  <a:pos x="114" y="180"/>
                </a:cxn>
                <a:cxn ang="0">
                  <a:pos x="70" y="146"/>
                </a:cxn>
                <a:cxn ang="0">
                  <a:pos x="66" y="120"/>
                </a:cxn>
                <a:cxn ang="0">
                  <a:pos x="80" y="96"/>
                </a:cxn>
                <a:cxn ang="0">
                  <a:pos x="138" y="80"/>
                </a:cxn>
                <a:cxn ang="0">
                  <a:pos x="182" y="80"/>
                </a:cxn>
                <a:cxn ang="0">
                  <a:pos x="230" y="86"/>
                </a:cxn>
                <a:cxn ang="0">
                  <a:pos x="322" y="92"/>
                </a:cxn>
                <a:cxn ang="0">
                  <a:pos x="384" y="78"/>
                </a:cxn>
                <a:cxn ang="0">
                  <a:pos x="458" y="80"/>
                </a:cxn>
                <a:cxn ang="0">
                  <a:pos x="498" y="86"/>
                </a:cxn>
                <a:cxn ang="0">
                  <a:pos x="474" y="106"/>
                </a:cxn>
                <a:cxn ang="0">
                  <a:pos x="436" y="142"/>
                </a:cxn>
                <a:cxn ang="0">
                  <a:pos x="422" y="184"/>
                </a:cxn>
                <a:cxn ang="0">
                  <a:pos x="436" y="216"/>
                </a:cxn>
              </a:cxnLst>
              <a:rect l="0" t="0" r="r" b="b"/>
              <a:pathLst>
                <a:path w="716" h="260">
                  <a:moveTo>
                    <a:pt x="450" y="226"/>
                  </a:moveTo>
                  <a:lnTo>
                    <a:pt x="454" y="226"/>
                  </a:lnTo>
                  <a:lnTo>
                    <a:pt x="458" y="226"/>
                  </a:lnTo>
                  <a:lnTo>
                    <a:pt x="470" y="232"/>
                  </a:lnTo>
                  <a:lnTo>
                    <a:pt x="480" y="240"/>
                  </a:lnTo>
                  <a:lnTo>
                    <a:pt x="488" y="242"/>
                  </a:lnTo>
                  <a:lnTo>
                    <a:pt x="490" y="240"/>
                  </a:lnTo>
                  <a:lnTo>
                    <a:pt x="492" y="236"/>
                  </a:lnTo>
                  <a:lnTo>
                    <a:pt x="494" y="224"/>
                  </a:lnTo>
                  <a:lnTo>
                    <a:pt x="496" y="214"/>
                  </a:lnTo>
                  <a:lnTo>
                    <a:pt x="498" y="210"/>
                  </a:lnTo>
                  <a:lnTo>
                    <a:pt x="498" y="208"/>
                  </a:lnTo>
                  <a:lnTo>
                    <a:pt x="494" y="194"/>
                  </a:lnTo>
                  <a:lnTo>
                    <a:pt x="488" y="172"/>
                  </a:lnTo>
                  <a:lnTo>
                    <a:pt x="486" y="164"/>
                  </a:lnTo>
                  <a:lnTo>
                    <a:pt x="486" y="152"/>
                  </a:lnTo>
                  <a:lnTo>
                    <a:pt x="490" y="136"/>
                  </a:lnTo>
                  <a:lnTo>
                    <a:pt x="492" y="128"/>
                  </a:lnTo>
                  <a:lnTo>
                    <a:pt x="498" y="118"/>
                  </a:lnTo>
                  <a:lnTo>
                    <a:pt x="512" y="100"/>
                  </a:lnTo>
                  <a:lnTo>
                    <a:pt x="516" y="98"/>
                  </a:lnTo>
                  <a:lnTo>
                    <a:pt x="524" y="94"/>
                  </a:lnTo>
                  <a:lnTo>
                    <a:pt x="542" y="90"/>
                  </a:lnTo>
                  <a:lnTo>
                    <a:pt x="554" y="86"/>
                  </a:lnTo>
                  <a:lnTo>
                    <a:pt x="564" y="80"/>
                  </a:lnTo>
                  <a:lnTo>
                    <a:pt x="594" y="78"/>
                  </a:lnTo>
                  <a:lnTo>
                    <a:pt x="634" y="76"/>
                  </a:lnTo>
                  <a:lnTo>
                    <a:pt x="646" y="74"/>
                  </a:lnTo>
                  <a:lnTo>
                    <a:pt x="658" y="72"/>
                  </a:lnTo>
                  <a:lnTo>
                    <a:pt x="680" y="64"/>
                  </a:lnTo>
                  <a:lnTo>
                    <a:pt x="688" y="60"/>
                  </a:lnTo>
                  <a:lnTo>
                    <a:pt x="698" y="54"/>
                  </a:lnTo>
                  <a:lnTo>
                    <a:pt x="708" y="52"/>
                  </a:lnTo>
                  <a:lnTo>
                    <a:pt x="710" y="28"/>
                  </a:lnTo>
                  <a:lnTo>
                    <a:pt x="716" y="0"/>
                  </a:lnTo>
                  <a:lnTo>
                    <a:pt x="694" y="14"/>
                  </a:lnTo>
                  <a:lnTo>
                    <a:pt x="680" y="26"/>
                  </a:lnTo>
                  <a:lnTo>
                    <a:pt x="660" y="40"/>
                  </a:lnTo>
                  <a:lnTo>
                    <a:pt x="646" y="46"/>
                  </a:lnTo>
                  <a:lnTo>
                    <a:pt x="628" y="52"/>
                  </a:lnTo>
                  <a:lnTo>
                    <a:pt x="602" y="58"/>
                  </a:lnTo>
                  <a:lnTo>
                    <a:pt x="588" y="58"/>
                  </a:lnTo>
                  <a:lnTo>
                    <a:pt x="546" y="48"/>
                  </a:lnTo>
                  <a:lnTo>
                    <a:pt x="526" y="44"/>
                  </a:lnTo>
                  <a:lnTo>
                    <a:pt x="498" y="42"/>
                  </a:lnTo>
                  <a:lnTo>
                    <a:pt x="488" y="40"/>
                  </a:lnTo>
                  <a:lnTo>
                    <a:pt x="478" y="36"/>
                  </a:lnTo>
                  <a:lnTo>
                    <a:pt x="444" y="26"/>
                  </a:lnTo>
                  <a:lnTo>
                    <a:pt x="432" y="22"/>
                  </a:lnTo>
                  <a:lnTo>
                    <a:pt x="420" y="22"/>
                  </a:lnTo>
                  <a:lnTo>
                    <a:pt x="396" y="24"/>
                  </a:lnTo>
                  <a:lnTo>
                    <a:pt x="376" y="26"/>
                  </a:lnTo>
                  <a:lnTo>
                    <a:pt x="360" y="30"/>
                  </a:lnTo>
                  <a:lnTo>
                    <a:pt x="322" y="46"/>
                  </a:lnTo>
                  <a:lnTo>
                    <a:pt x="296" y="56"/>
                  </a:lnTo>
                  <a:lnTo>
                    <a:pt x="274" y="62"/>
                  </a:lnTo>
                  <a:lnTo>
                    <a:pt x="264" y="62"/>
                  </a:lnTo>
                  <a:lnTo>
                    <a:pt x="252" y="62"/>
                  </a:lnTo>
                  <a:lnTo>
                    <a:pt x="232" y="58"/>
                  </a:lnTo>
                  <a:lnTo>
                    <a:pt x="202" y="52"/>
                  </a:lnTo>
                  <a:lnTo>
                    <a:pt x="180" y="46"/>
                  </a:lnTo>
                  <a:lnTo>
                    <a:pt x="166" y="44"/>
                  </a:lnTo>
                  <a:lnTo>
                    <a:pt x="152" y="44"/>
                  </a:lnTo>
                  <a:lnTo>
                    <a:pt x="128" y="48"/>
                  </a:lnTo>
                  <a:lnTo>
                    <a:pt x="118" y="50"/>
                  </a:lnTo>
                  <a:lnTo>
                    <a:pt x="106" y="50"/>
                  </a:lnTo>
                  <a:lnTo>
                    <a:pt x="92" y="50"/>
                  </a:lnTo>
                  <a:lnTo>
                    <a:pt x="70" y="58"/>
                  </a:lnTo>
                  <a:lnTo>
                    <a:pt x="46" y="70"/>
                  </a:lnTo>
                  <a:lnTo>
                    <a:pt x="20" y="88"/>
                  </a:lnTo>
                  <a:lnTo>
                    <a:pt x="8" y="98"/>
                  </a:lnTo>
                  <a:lnTo>
                    <a:pt x="2" y="106"/>
                  </a:lnTo>
                  <a:lnTo>
                    <a:pt x="0" y="114"/>
                  </a:lnTo>
                  <a:lnTo>
                    <a:pt x="2" y="122"/>
                  </a:lnTo>
                  <a:lnTo>
                    <a:pt x="6" y="128"/>
                  </a:lnTo>
                  <a:lnTo>
                    <a:pt x="10" y="132"/>
                  </a:lnTo>
                  <a:lnTo>
                    <a:pt x="20" y="140"/>
                  </a:lnTo>
                  <a:lnTo>
                    <a:pt x="30" y="146"/>
                  </a:lnTo>
                  <a:lnTo>
                    <a:pt x="40" y="154"/>
                  </a:lnTo>
                  <a:lnTo>
                    <a:pt x="44" y="160"/>
                  </a:lnTo>
                  <a:lnTo>
                    <a:pt x="46" y="166"/>
                  </a:lnTo>
                  <a:lnTo>
                    <a:pt x="48" y="172"/>
                  </a:lnTo>
                  <a:lnTo>
                    <a:pt x="48" y="180"/>
                  </a:lnTo>
                  <a:lnTo>
                    <a:pt x="48" y="186"/>
                  </a:lnTo>
                  <a:lnTo>
                    <a:pt x="44" y="194"/>
                  </a:lnTo>
                  <a:lnTo>
                    <a:pt x="36" y="204"/>
                  </a:lnTo>
                  <a:lnTo>
                    <a:pt x="28" y="210"/>
                  </a:lnTo>
                  <a:lnTo>
                    <a:pt x="20" y="214"/>
                  </a:lnTo>
                  <a:lnTo>
                    <a:pt x="6" y="212"/>
                  </a:lnTo>
                  <a:lnTo>
                    <a:pt x="60" y="260"/>
                  </a:lnTo>
                  <a:lnTo>
                    <a:pt x="74" y="258"/>
                  </a:lnTo>
                  <a:lnTo>
                    <a:pt x="84" y="256"/>
                  </a:lnTo>
                  <a:lnTo>
                    <a:pt x="94" y="252"/>
                  </a:lnTo>
                  <a:lnTo>
                    <a:pt x="102" y="248"/>
                  </a:lnTo>
                  <a:lnTo>
                    <a:pt x="108" y="242"/>
                  </a:lnTo>
                  <a:lnTo>
                    <a:pt x="114" y="238"/>
                  </a:lnTo>
                  <a:lnTo>
                    <a:pt x="120" y="226"/>
                  </a:lnTo>
                  <a:lnTo>
                    <a:pt x="124" y="214"/>
                  </a:lnTo>
                  <a:lnTo>
                    <a:pt x="124" y="204"/>
                  </a:lnTo>
                  <a:lnTo>
                    <a:pt x="122" y="194"/>
                  </a:lnTo>
                  <a:lnTo>
                    <a:pt x="120" y="190"/>
                  </a:lnTo>
                  <a:lnTo>
                    <a:pt x="114" y="180"/>
                  </a:lnTo>
                  <a:lnTo>
                    <a:pt x="100" y="170"/>
                  </a:lnTo>
                  <a:lnTo>
                    <a:pt x="74" y="150"/>
                  </a:lnTo>
                  <a:lnTo>
                    <a:pt x="70" y="146"/>
                  </a:lnTo>
                  <a:lnTo>
                    <a:pt x="68" y="140"/>
                  </a:lnTo>
                  <a:lnTo>
                    <a:pt x="66" y="130"/>
                  </a:lnTo>
                  <a:lnTo>
                    <a:pt x="66" y="120"/>
                  </a:lnTo>
                  <a:lnTo>
                    <a:pt x="66" y="112"/>
                  </a:lnTo>
                  <a:lnTo>
                    <a:pt x="70" y="104"/>
                  </a:lnTo>
                  <a:lnTo>
                    <a:pt x="80" y="96"/>
                  </a:lnTo>
                  <a:lnTo>
                    <a:pt x="90" y="88"/>
                  </a:lnTo>
                  <a:lnTo>
                    <a:pt x="100" y="86"/>
                  </a:lnTo>
                  <a:lnTo>
                    <a:pt x="138" y="80"/>
                  </a:lnTo>
                  <a:lnTo>
                    <a:pt x="160" y="78"/>
                  </a:lnTo>
                  <a:lnTo>
                    <a:pt x="172" y="78"/>
                  </a:lnTo>
                  <a:lnTo>
                    <a:pt x="182" y="80"/>
                  </a:lnTo>
                  <a:lnTo>
                    <a:pt x="198" y="82"/>
                  </a:lnTo>
                  <a:lnTo>
                    <a:pt x="220" y="84"/>
                  </a:lnTo>
                  <a:lnTo>
                    <a:pt x="230" y="86"/>
                  </a:lnTo>
                  <a:lnTo>
                    <a:pt x="242" y="88"/>
                  </a:lnTo>
                  <a:lnTo>
                    <a:pt x="274" y="92"/>
                  </a:lnTo>
                  <a:lnTo>
                    <a:pt x="322" y="92"/>
                  </a:lnTo>
                  <a:lnTo>
                    <a:pt x="336" y="90"/>
                  </a:lnTo>
                  <a:lnTo>
                    <a:pt x="354" y="86"/>
                  </a:lnTo>
                  <a:lnTo>
                    <a:pt x="384" y="78"/>
                  </a:lnTo>
                  <a:lnTo>
                    <a:pt x="436" y="74"/>
                  </a:lnTo>
                  <a:lnTo>
                    <a:pt x="444" y="76"/>
                  </a:lnTo>
                  <a:lnTo>
                    <a:pt x="458" y="80"/>
                  </a:lnTo>
                  <a:lnTo>
                    <a:pt x="480" y="86"/>
                  </a:lnTo>
                  <a:lnTo>
                    <a:pt x="486" y="88"/>
                  </a:lnTo>
                  <a:lnTo>
                    <a:pt x="498" y="86"/>
                  </a:lnTo>
                  <a:lnTo>
                    <a:pt x="512" y="84"/>
                  </a:lnTo>
                  <a:lnTo>
                    <a:pt x="496" y="88"/>
                  </a:lnTo>
                  <a:lnTo>
                    <a:pt x="474" y="106"/>
                  </a:lnTo>
                  <a:lnTo>
                    <a:pt x="450" y="124"/>
                  </a:lnTo>
                  <a:lnTo>
                    <a:pt x="444" y="130"/>
                  </a:lnTo>
                  <a:lnTo>
                    <a:pt x="436" y="142"/>
                  </a:lnTo>
                  <a:lnTo>
                    <a:pt x="428" y="158"/>
                  </a:lnTo>
                  <a:lnTo>
                    <a:pt x="422" y="176"/>
                  </a:lnTo>
                  <a:lnTo>
                    <a:pt x="422" y="184"/>
                  </a:lnTo>
                  <a:lnTo>
                    <a:pt x="422" y="190"/>
                  </a:lnTo>
                  <a:lnTo>
                    <a:pt x="428" y="204"/>
                  </a:lnTo>
                  <a:lnTo>
                    <a:pt x="436" y="216"/>
                  </a:lnTo>
                  <a:lnTo>
                    <a:pt x="444" y="226"/>
                  </a:lnTo>
                  <a:lnTo>
                    <a:pt x="450" y="226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59" name="Freeform 975"/>
            <p:cNvSpPr>
              <a:spLocks/>
            </p:cNvSpPr>
            <p:nvPr/>
          </p:nvSpPr>
          <p:spPr bwMode="auto">
            <a:xfrm>
              <a:off x="2477" y="2912"/>
              <a:ext cx="74" cy="35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140" y="2"/>
                </a:cxn>
                <a:cxn ang="0">
                  <a:pos x="114" y="8"/>
                </a:cxn>
                <a:cxn ang="0">
                  <a:pos x="54" y="26"/>
                </a:cxn>
                <a:cxn ang="0">
                  <a:pos x="40" y="32"/>
                </a:cxn>
                <a:cxn ang="0">
                  <a:pos x="30" y="40"/>
                </a:cxn>
                <a:cxn ang="0">
                  <a:pos x="20" y="50"/>
                </a:cxn>
                <a:cxn ang="0">
                  <a:pos x="14" y="60"/>
                </a:cxn>
                <a:cxn ang="0">
                  <a:pos x="4" y="78"/>
                </a:cxn>
                <a:cxn ang="0">
                  <a:pos x="0" y="84"/>
                </a:cxn>
                <a:cxn ang="0">
                  <a:pos x="0" y="88"/>
                </a:cxn>
                <a:cxn ang="0">
                  <a:pos x="46" y="84"/>
                </a:cxn>
                <a:cxn ang="0">
                  <a:pos x="98" y="76"/>
                </a:cxn>
                <a:cxn ang="0">
                  <a:pos x="144" y="66"/>
                </a:cxn>
                <a:cxn ang="0">
                  <a:pos x="162" y="60"/>
                </a:cxn>
                <a:cxn ang="0">
                  <a:pos x="174" y="56"/>
                </a:cxn>
                <a:cxn ang="0">
                  <a:pos x="188" y="48"/>
                </a:cxn>
                <a:cxn ang="0">
                  <a:pos x="200" y="40"/>
                </a:cxn>
                <a:cxn ang="0">
                  <a:pos x="202" y="34"/>
                </a:cxn>
                <a:cxn ang="0">
                  <a:pos x="198" y="24"/>
                </a:cxn>
                <a:cxn ang="0">
                  <a:pos x="194" y="16"/>
                </a:cxn>
                <a:cxn ang="0">
                  <a:pos x="188" y="10"/>
                </a:cxn>
                <a:cxn ang="0">
                  <a:pos x="182" y="6"/>
                </a:cxn>
                <a:cxn ang="0">
                  <a:pos x="168" y="2"/>
                </a:cxn>
                <a:cxn ang="0">
                  <a:pos x="156" y="0"/>
                </a:cxn>
              </a:cxnLst>
              <a:rect l="0" t="0" r="r" b="b"/>
              <a:pathLst>
                <a:path w="202" h="88">
                  <a:moveTo>
                    <a:pt x="156" y="0"/>
                  </a:moveTo>
                  <a:lnTo>
                    <a:pt x="140" y="2"/>
                  </a:lnTo>
                  <a:lnTo>
                    <a:pt x="114" y="8"/>
                  </a:lnTo>
                  <a:lnTo>
                    <a:pt x="54" y="26"/>
                  </a:lnTo>
                  <a:lnTo>
                    <a:pt x="40" y="32"/>
                  </a:lnTo>
                  <a:lnTo>
                    <a:pt x="30" y="40"/>
                  </a:lnTo>
                  <a:lnTo>
                    <a:pt x="20" y="50"/>
                  </a:lnTo>
                  <a:lnTo>
                    <a:pt x="14" y="60"/>
                  </a:lnTo>
                  <a:lnTo>
                    <a:pt x="4" y="78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46" y="84"/>
                  </a:lnTo>
                  <a:lnTo>
                    <a:pt x="98" y="76"/>
                  </a:lnTo>
                  <a:lnTo>
                    <a:pt x="144" y="66"/>
                  </a:lnTo>
                  <a:lnTo>
                    <a:pt x="162" y="60"/>
                  </a:lnTo>
                  <a:lnTo>
                    <a:pt x="174" y="56"/>
                  </a:lnTo>
                  <a:lnTo>
                    <a:pt x="188" y="48"/>
                  </a:lnTo>
                  <a:lnTo>
                    <a:pt x="200" y="40"/>
                  </a:lnTo>
                  <a:lnTo>
                    <a:pt x="202" y="34"/>
                  </a:lnTo>
                  <a:lnTo>
                    <a:pt x="198" y="24"/>
                  </a:lnTo>
                  <a:lnTo>
                    <a:pt x="194" y="16"/>
                  </a:lnTo>
                  <a:lnTo>
                    <a:pt x="188" y="10"/>
                  </a:lnTo>
                  <a:lnTo>
                    <a:pt x="182" y="6"/>
                  </a:lnTo>
                  <a:lnTo>
                    <a:pt x="168" y="2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60" name="Freeform 976"/>
            <p:cNvSpPr>
              <a:spLocks/>
            </p:cNvSpPr>
            <p:nvPr/>
          </p:nvSpPr>
          <p:spPr bwMode="auto">
            <a:xfrm>
              <a:off x="2808" y="2764"/>
              <a:ext cx="48" cy="88"/>
            </a:xfrm>
            <a:custGeom>
              <a:avLst/>
              <a:gdLst/>
              <a:ahLst/>
              <a:cxnLst>
                <a:cxn ang="0">
                  <a:pos x="46" y="50"/>
                </a:cxn>
                <a:cxn ang="0">
                  <a:pos x="48" y="66"/>
                </a:cxn>
                <a:cxn ang="0">
                  <a:pos x="50" y="92"/>
                </a:cxn>
                <a:cxn ang="0">
                  <a:pos x="50" y="136"/>
                </a:cxn>
                <a:cxn ang="0">
                  <a:pos x="48" y="146"/>
                </a:cxn>
                <a:cxn ang="0">
                  <a:pos x="44" y="158"/>
                </a:cxn>
                <a:cxn ang="0">
                  <a:pos x="34" y="178"/>
                </a:cxn>
                <a:cxn ang="0">
                  <a:pos x="20" y="198"/>
                </a:cxn>
                <a:cxn ang="0">
                  <a:pos x="12" y="210"/>
                </a:cxn>
                <a:cxn ang="0">
                  <a:pos x="2" y="220"/>
                </a:cxn>
                <a:cxn ang="0">
                  <a:pos x="28" y="206"/>
                </a:cxn>
                <a:cxn ang="0">
                  <a:pos x="46" y="194"/>
                </a:cxn>
                <a:cxn ang="0">
                  <a:pos x="64" y="174"/>
                </a:cxn>
                <a:cxn ang="0">
                  <a:pos x="94" y="140"/>
                </a:cxn>
                <a:cxn ang="0">
                  <a:pos x="122" y="104"/>
                </a:cxn>
                <a:cxn ang="0">
                  <a:pos x="130" y="90"/>
                </a:cxn>
                <a:cxn ang="0">
                  <a:pos x="134" y="82"/>
                </a:cxn>
                <a:cxn ang="0">
                  <a:pos x="132" y="76"/>
                </a:cxn>
                <a:cxn ang="0">
                  <a:pos x="128" y="70"/>
                </a:cxn>
                <a:cxn ang="0">
                  <a:pos x="116" y="58"/>
                </a:cxn>
                <a:cxn ang="0">
                  <a:pos x="100" y="46"/>
                </a:cxn>
                <a:cxn ang="0">
                  <a:pos x="90" y="40"/>
                </a:cxn>
                <a:cxn ang="0">
                  <a:pos x="80" y="38"/>
                </a:cxn>
                <a:cxn ang="0">
                  <a:pos x="64" y="32"/>
                </a:cxn>
                <a:cxn ang="0">
                  <a:pos x="42" y="22"/>
                </a:cxn>
                <a:cxn ang="0">
                  <a:pos x="20" y="12"/>
                </a:cxn>
                <a:cxn ang="0">
                  <a:pos x="0" y="0"/>
                </a:cxn>
                <a:cxn ang="0">
                  <a:pos x="22" y="20"/>
                </a:cxn>
                <a:cxn ang="0">
                  <a:pos x="38" y="38"/>
                </a:cxn>
                <a:cxn ang="0">
                  <a:pos x="44" y="44"/>
                </a:cxn>
                <a:cxn ang="0">
                  <a:pos x="46" y="50"/>
                </a:cxn>
              </a:cxnLst>
              <a:rect l="0" t="0" r="r" b="b"/>
              <a:pathLst>
                <a:path w="134" h="220">
                  <a:moveTo>
                    <a:pt x="46" y="50"/>
                  </a:moveTo>
                  <a:lnTo>
                    <a:pt x="48" y="66"/>
                  </a:lnTo>
                  <a:lnTo>
                    <a:pt x="50" y="92"/>
                  </a:lnTo>
                  <a:lnTo>
                    <a:pt x="50" y="136"/>
                  </a:lnTo>
                  <a:lnTo>
                    <a:pt x="48" y="146"/>
                  </a:lnTo>
                  <a:lnTo>
                    <a:pt x="44" y="158"/>
                  </a:lnTo>
                  <a:lnTo>
                    <a:pt x="34" y="178"/>
                  </a:lnTo>
                  <a:lnTo>
                    <a:pt x="20" y="198"/>
                  </a:lnTo>
                  <a:lnTo>
                    <a:pt x="12" y="210"/>
                  </a:lnTo>
                  <a:lnTo>
                    <a:pt x="2" y="220"/>
                  </a:lnTo>
                  <a:lnTo>
                    <a:pt x="28" y="206"/>
                  </a:lnTo>
                  <a:lnTo>
                    <a:pt x="46" y="194"/>
                  </a:lnTo>
                  <a:lnTo>
                    <a:pt x="64" y="174"/>
                  </a:lnTo>
                  <a:lnTo>
                    <a:pt x="94" y="140"/>
                  </a:lnTo>
                  <a:lnTo>
                    <a:pt x="122" y="104"/>
                  </a:lnTo>
                  <a:lnTo>
                    <a:pt x="130" y="90"/>
                  </a:lnTo>
                  <a:lnTo>
                    <a:pt x="134" y="82"/>
                  </a:lnTo>
                  <a:lnTo>
                    <a:pt x="132" y="76"/>
                  </a:lnTo>
                  <a:lnTo>
                    <a:pt x="128" y="70"/>
                  </a:lnTo>
                  <a:lnTo>
                    <a:pt x="116" y="58"/>
                  </a:lnTo>
                  <a:lnTo>
                    <a:pt x="100" y="46"/>
                  </a:lnTo>
                  <a:lnTo>
                    <a:pt x="90" y="40"/>
                  </a:lnTo>
                  <a:lnTo>
                    <a:pt x="80" y="38"/>
                  </a:lnTo>
                  <a:lnTo>
                    <a:pt x="64" y="32"/>
                  </a:lnTo>
                  <a:lnTo>
                    <a:pt x="42" y="22"/>
                  </a:lnTo>
                  <a:lnTo>
                    <a:pt x="20" y="12"/>
                  </a:lnTo>
                  <a:lnTo>
                    <a:pt x="0" y="0"/>
                  </a:lnTo>
                  <a:lnTo>
                    <a:pt x="22" y="20"/>
                  </a:lnTo>
                  <a:lnTo>
                    <a:pt x="38" y="38"/>
                  </a:lnTo>
                  <a:lnTo>
                    <a:pt x="44" y="44"/>
                  </a:lnTo>
                  <a:lnTo>
                    <a:pt x="46" y="50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61" name="Freeform 977"/>
            <p:cNvSpPr>
              <a:spLocks/>
            </p:cNvSpPr>
            <p:nvPr/>
          </p:nvSpPr>
          <p:spPr bwMode="auto">
            <a:xfrm>
              <a:off x="2830" y="2731"/>
              <a:ext cx="73" cy="54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100" y="0"/>
                </a:cxn>
                <a:cxn ang="0">
                  <a:pos x="88" y="2"/>
                </a:cxn>
                <a:cxn ang="0">
                  <a:pos x="78" y="2"/>
                </a:cxn>
                <a:cxn ang="0">
                  <a:pos x="64" y="0"/>
                </a:cxn>
                <a:cxn ang="0">
                  <a:pos x="46" y="2"/>
                </a:cxn>
                <a:cxn ang="0">
                  <a:pos x="26" y="4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8"/>
                </a:cxn>
                <a:cxn ang="0">
                  <a:pos x="2" y="22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2" y="40"/>
                </a:cxn>
                <a:cxn ang="0">
                  <a:pos x="4" y="46"/>
                </a:cxn>
                <a:cxn ang="0">
                  <a:pos x="8" y="54"/>
                </a:cxn>
                <a:cxn ang="0">
                  <a:pos x="14" y="60"/>
                </a:cxn>
                <a:cxn ang="0">
                  <a:pos x="26" y="68"/>
                </a:cxn>
                <a:cxn ang="0">
                  <a:pos x="54" y="82"/>
                </a:cxn>
                <a:cxn ang="0">
                  <a:pos x="82" y="96"/>
                </a:cxn>
                <a:cxn ang="0">
                  <a:pos x="104" y="106"/>
                </a:cxn>
                <a:cxn ang="0">
                  <a:pos x="114" y="110"/>
                </a:cxn>
                <a:cxn ang="0">
                  <a:pos x="122" y="118"/>
                </a:cxn>
                <a:cxn ang="0">
                  <a:pos x="130" y="126"/>
                </a:cxn>
                <a:cxn ang="0">
                  <a:pos x="136" y="138"/>
                </a:cxn>
                <a:cxn ang="0">
                  <a:pos x="138" y="136"/>
                </a:cxn>
                <a:cxn ang="0">
                  <a:pos x="126" y="114"/>
                </a:cxn>
                <a:cxn ang="0">
                  <a:pos x="118" y="94"/>
                </a:cxn>
                <a:cxn ang="0">
                  <a:pos x="116" y="84"/>
                </a:cxn>
                <a:cxn ang="0">
                  <a:pos x="114" y="76"/>
                </a:cxn>
                <a:cxn ang="0">
                  <a:pos x="116" y="62"/>
                </a:cxn>
                <a:cxn ang="0">
                  <a:pos x="120" y="48"/>
                </a:cxn>
                <a:cxn ang="0">
                  <a:pos x="126" y="36"/>
                </a:cxn>
                <a:cxn ang="0">
                  <a:pos x="134" y="28"/>
                </a:cxn>
                <a:cxn ang="0">
                  <a:pos x="144" y="24"/>
                </a:cxn>
                <a:cxn ang="0">
                  <a:pos x="162" y="18"/>
                </a:cxn>
                <a:cxn ang="0">
                  <a:pos x="182" y="12"/>
                </a:cxn>
                <a:cxn ang="0">
                  <a:pos x="200" y="12"/>
                </a:cxn>
                <a:cxn ang="0">
                  <a:pos x="198" y="8"/>
                </a:cxn>
                <a:cxn ang="0">
                  <a:pos x="188" y="8"/>
                </a:cxn>
                <a:cxn ang="0">
                  <a:pos x="172" y="4"/>
                </a:cxn>
                <a:cxn ang="0">
                  <a:pos x="150" y="2"/>
                </a:cxn>
                <a:cxn ang="0">
                  <a:pos x="118" y="0"/>
                </a:cxn>
              </a:cxnLst>
              <a:rect l="0" t="0" r="r" b="b"/>
              <a:pathLst>
                <a:path w="200" h="138">
                  <a:moveTo>
                    <a:pt x="118" y="0"/>
                  </a:moveTo>
                  <a:lnTo>
                    <a:pt x="100" y="0"/>
                  </a:lnTo>
                  <a:lnTo>
                    <a:pt x="88" y="2"/>
                  </a:lnTo>
                  <a:lnTo>
                    <a:pt x="78" y="2"/>
                  </a:lnTo>
                  <a:lnTo>
                    <a:pt x="64" y="0"/>
                  </a:lnTo>
                  <a:lnTo>
                    <a:pt x="46" y="2"/>
                  </a:lnTo>
                  <a:lnTo>
                    <a:pt x="26" y="4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8"/>
                  </a:lnTo>
                  <a:lnTo>
                    <a:pt x="2" y="22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2" y="40"/>
                  </a:lnTo>
                  <a:lnTo>
                    <a:pt x="4" y="46"/>
                  </a:lnTo>
                  <a:lnTo>
                    <a:pt x="8" y="54"/>
                  </a:lnTo>
                  <a:lnTo>
                    <a:pt x="14" y="60"/>
                  </a:lnTo>
                  <a:lnTo>
                    <a:pt x="26" y="68"/>
                  </a:lnTo>
                  <a:lnTo>
                    <a:pt x="54" y="82"/>
                  </a:lnTo>
                  <a:lnTo>
                    <a:pt x="82" y="96"/>
                  </a:lnTo>
                  <a:lnTo>
                    <a:pt x="104" y="106"/>
                  </a:lnTo>
                  <a:lnTo>
                    <a:pt x="114" y="110"/>
                  </a:lnTo>
                  <a:lnTo>
                    <a:pt x="122" y="118"/>
                  </a:lnTo>
                  <a:lnTo>
                    <a:pt x="130" y="126"/>
                  </a:lnTo>
                  <a:lnTo>
                    <a:pt x="136" y="138"/>
                  </a:lnTo>
                  <a:lnTo>
                    <a:pt x="138" y="136"/>
                  </a:lnTo>
                  <a:lnTo>
                    <a:pt x="126" y="114"/>
                  </a:lnTo>
                  <a:lnTo>
                    <a:pt x="118" y="94"/>
                  </a:lnTo>
                  <a:lnTo>
                    <a:pt x="116" y="84"/>
                  </a:lnTo>
                  <a:lnTo>
                    <a:pt x="114" y="76"/>
                  </a:lnTo>
                  <a:lnTo>
                    <a:pt x="116" y="62"/>
                  </a:lnTo>
                  <a:lnTo>
                    <a:pt x="120" y="48"/>
                  </a:lnTo>
                  <a:lnTo>
                    <a:pt x="126" y="36"/>
                  </a:lnTo>
                  <a:lnTo>
                    <a:pt x="134" y="28"/>
                  </a:lnTo>
                  <a:lnTo>
                    <a:pt x="144" y="24"/>
                  </a:lnTo>
                  <a:lnTo>
                    <a:pt x="162" y="18"/>
                  </a:lnTo>
                  <a:lnTo>
                    <a:pt x="182" y="12"/>
                  </a:lnTo>
                  <a:lnTo>
                    <a:pt x="200" y="12"/>
                  </a:lnTo>
                  <a:lnTo>
                    <a:pt x="198" y="8"/>
                  </a:lnTo>
                  <a:lnTo>
                    <a:pt x="188" y="8"/>
                  </a:lnTo>
                  <a:lnTo>
                    <a:pt x="172" y="4"/>
                  </a:lnTo>
                  <a:lnTo>
                    <a:pt x="150" y="2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62" name="Freeform 978"/>
            <p:cNvSpPr>
              <a:spLocks/>
            </p:cNvSpPr>
            <p:nvPr/>
          </p:nvSpPr>
          <p:spPr bwMode="auto">
            <a:xfrm>
              <a:off x="2643" y="2935"/>
              <a:ext cx="86" cy="44"/>
            </a:xfrm>
            <a:custGeom>
              <a:avLst/>
              <a:gdLst/>
              <a:ahLst/>
              <a:cxnLst>
                <a:cxn ang="0">
                  <a:pos x="104" y="108"/>
                </a:cxn>
                <a:cxn ang="0">
                  <a:pos x="112" y="110"/>
                </a:cxn>
                <a:cxn ang="0">
                  <a:pos x="124" y="110"/>
                </a:cxn>
                <a:cxn ang="0">
                  <a:pos x="152" y="108"/>
                </a:cxn>
                <a:cxn ang="0">
                  <a:pos x="166" y="106"/>
                </a:cxn>
                <a:cxn ang="0">
                  <a:pos x="182" y="102"/>
                </a:cxn>
                <a:cxn ang="0">
                  <a:pos x="194" y="98"/>
                </a:cxn>
                <a:cxn ang="0">
                  <a:pos x="204" y="92"/>
                </a:cxn>
                <a:cxn ang="0">
                  <a:pos x="220" y="78"/>
                </a:cxn>
                <a:cxn ang="0">
                  <a:pos x="230" y="68"/>
                </a:cxn>
                <a:cxn ang="0">
                  <a:pos x="234" y="62"/>
                </a:cxn>
                <a:cxn ang="0">
                  <a:pos x="236" y="56"/>
                </a:cxn>
                <a:cxn ang="0">
                  <a:pos x="236" y="50"/>
                </a:cxn>
                <a:cxn ang="0">
                  <a:pos x="236" y="44"/>
                </a:cxn>
                <a:cxn ang="0">
                  <a:pos x="228" y="24"/>
                </a:cxn>
                <a:cxn ang="0">
                  <a:pos x="226" y="12"/>
                </a:cxn>
                <a:cxn ang="0">
                  <a:pos x="224" y="0"/>
                </a:cxn>
                <a:cxn ang="0">
                  <a:pos x="222" y="0"/>
                </a:cxn>
                <a:cxn ang="0">
                  <a:pos x="206" y="18"/>
                </a:cxn>
                <a:cxn ang="0">
                  <a:pos x="192" y="32"/>
                </a:cxn>
                <a:cxn ang="0">
                  <a:pos x="180" y="44"/>
                </a:cxn>
                <a:cxn ang="0">
                  <a:pos x="158" y="56"/>
                </a:cxn>
                <a:cxn ang="0">
                  <a:pos x="150" y="58"/>
                </a:cxn>
                <a:cxn ang="0">
                  <a:pos x="144" y="60"/>
                </a:cxn>
                <a:cxn ang="0">
                  <a:pos x="120" y="60"/>
                </a:cxn>
                <a:cxn ang="0">
                  <a:pos x="88" y="60"/>
                </a:cxn>
                <a:cxn ang="0">
                  <a:pos x="66" y="62"/>
                </a:cxn>
                <a:cxn ang="0">
                  <a:pos x="52" y="64"/>
                </a:cxn>
                <a:cxn ang="0">
                  <a:pos x="4" y="72"/>
                </a:cxn>
                <a:cxn ang="0">
                  <a:pos x="0" y="74"/>
                </a:cxn>
                <a:cxn ang="0">
                  <a:pos x="20" y="80"/>
                </a:cxn>
                <a:cxn ang="0">
                  <a:pos x="66" y="94"/>
                </a:cxn>
                <a:cxn ang="0">
                  <a:pos x="104" y="108"/>
                </a:cxn>
              </a:cxnLst>
              <a:rect l="0" t="0" r="r" b="b"/>
              <a:pathLst>
                <a:path w="236" h="110">
                  <a:moveTo>
                    <a:pt x="104" y="108"/>
                  </a:moveTo>
                  <a:lnTo>
                    <a:pt x="112" y="110"/>
                  </a:lnTo>
                  <a:lnTo>
                    <a:pt x="124" y="110"/>
                  </a:lnTo>
                  <a:lnTo>
                    <a:pt x="152" y="108"/>
                  </a:lnTo>
                  <a:lnTo>
                    <a:pt x="166" y="106"/>
                  </a:lnTo>
                  <a:lnTo>
                    <a:pt x="182" y="102"/>
                  </a:lnTo>
                  <a:lnTo>
                    <a:pt x="194" y="98"/>
                  </a:lnTo>
                  <a:lnTo>
                    <a:pt x="204" y="92"/>
                  </a:lnTo>
                  <a:lnTo>
                    <a:pt x="220" y="78"/>
                  </a:lnTo>
                  <a:lnTo>
                    <a:pt x="230" y="68"/>
                  </a:lnTo>
                  <a:lnTo>
                    <a:pt x="234" y="62"/>
                  </a:lnTo>
                  <a:lnTo>
                    <a:pt x="236" y="56"/>
                  </a:lnTo>
                  <a:lnTo>
                    <a:pt x="236" y="50"/>
                  </a:lnTo>
                  <a:lnTo>
                    <a:pt x="236" y="44"/>
                  </a:lnTo>
                  <a:lnTo>
                    <a:pt x="228" y="24"/>
                  </a:lnTo>
                  <a:lnTo>
                    <a:pt x="226" y="12"/>
                  </a:lnTo>
                  <a:lnTo>
                    <a:pt x="224" y="0"/>
                  </a:lnTo>
                  <a:lnTo>
                    <a:pt x="222" y="0"/>
                  </a:lnTo>
                  <a:lnTo>
                    <a:pt x="206" y="18"/>
                  </a:lnTo>
                  <a:lnTo>
                    <a:pt x="192" y="32"/>
                  </a:lnTo>
                  <a:lnTo>
                    <a:pt x="180" y="44"/>
                  </a:lnTo>
                  <a:lnTo>
                    <a:pt x="158" y="56"/>
                  </a:lnTo>
                  <a:lnTo>
                    <a:pt x="150" y="58"/>
                  </a:lnTo>
                  <a:lnTo>
                    <a:pt x="144" y="60"/>
                  </a:lnTo>
                  <a:lnTo>
                    <a:pt x="120" y="60"/>
                  </a:lnTo>
                  <a:lnTo>
                    <a:pt x="88" y="60"/>
                  </a:lnTo>
                  <a:lnTo>
                    <a:pt x="66" y="62"/>
                  </a:lnTo>
                  <a:lnTo>
                    <a:pt x="52" y="64"/>
                  </a:lnTo>
                  <a:lnTo>
                    <a:pt x="4" y="72"/>
                  </a:lnTo>
                  <a:lnTo>
                    <a:pt x="0" y="74"/>
                  </a:lnTo>
                  <a:lnTo>
                    <a:pt x="20" y="80"/>
                  </a:lnTo>
                  <a:lnTo>
                    <a:pt x="66" y="94"/>
                  </a:lnTo>
                  <a:lnTo>
                    <a:pt x="104" y="108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63" name="Freeform 979"/>
            <p:cNvSpPr>
              <a:spLocks/>
            </p:cNvSpPr>
            <p:nvPr/>
          </p:nvSpPr>
          <p:spPr bwMode="auto">
            <a:xfrm>
              <a:off x="2749" y="2924"/>
              <a:ext cx="69" cy="44"/>
            </a:xfrm>
            <a:custGeom>
              <a:avLst/>
              <a:gdLst/>
              <a:ahLst/>
              <a:cxnLst>
                <a:cxn ang="0">
                  <a:pos x="68" y="6"/>
                </a:cxn>
                <a:cxn ang="0">
                  <a:pos x="52" y="10"/>
                </a:cxn>
                <a:cxn ang="0">
                  <a:pos x="38" y="18"/>
                </a:cxn>
                <a:cxn ang="0">
                  <a:pos x="26" y="26"/>
                </a:cxn>
                <a:cxn ang="0">
                  <a:pos x="16" y="36"/>
                </a:cxn>
                <a:cxn ang="0">
                  <a:pos x="8" y="46"/>
                </a:cxn>
                <a:cxn ang="0">
                  <a:pos x="2" y="58"/>
                </a:cxn>
                <a:cxn ang="0">
                  <a:pos x="0" y="70"/>
                </a:cxn>
                <a:cxn ang="0">
                  <a:pos x="0" y="82"/>
                </a:cxn>
                <a:cxn ang="0">
                  <a:pos x="0" y="98"/>
                </a:cxn>
                <a:cxn ang="0">
                  <a:pos x="0" y="112"/>
                </a:cxn>
                <a:cxn ang="0">
                  <a:pos x="2" y="112"/>
                </a:cxn>
                <a:cxn ang="0">
                  <a:pos x="26" y="88"/>
                </a:cxn>
                <a:cxn ang="0">
                  <a:pos x="48" y="70"/>
                </a:cxn>
                <a:cxn ang="0">
                  <a:pos x="60" y="62"/>
                </a:cxn>
                <a:cxn ang="0">
                  <a:pos x="72" y="56"/>
                </a:cxn>
                <a:cxn ang="0">
                  <a:pos x="112" y="38"/>
                </a:cxn>
                <a:cxn ang="0">
                  <a:pos x="130" y="32"/>
                </a:cxn>
                <a:cxn ang="0">
                  <a:pos x="156" y="20"/>
                </a:cxn>
                <a:cxn ang="0">
                  <a:pos x="176" y="12"/>
                </a:cxn>
                <a:cxn ang="0">
                  <a:pos x="184" y="8"/>
                </a:cxn>
                <a:cxn ang="0">
                  <a:pos x="188" y="8"/>
                </a:cxn>
                <a:cxn ang="0">
                  <a:pos x="162" y="2"/>
                </a:cxn>
                <a:cxn ang="0">
                  <a:pos x="134" y="0"/>
                </a:cxn>
                <a:cxn ang="0">
                  <a:pos x="102" y="2"/>
                </a:cxn>
                <a:cxn ang="0">
                  <a:pos x="68" y="6"/>
                </a:cxn>
              </a:cxnLst>
              <a:rect l="0" t="0" r="r" b="b"/>
              <a:pathLst>
                <a:path w="188" h="112">
                  <a:moveTo>
                    <a:pt x="68" y="6"/>
                  </a:moveTo>
                  <a:lnTo>
                    <a:pt x="52" y="10"/>
                  </a:lnTo>
                  <a:lnTo>
                    <a:pt x="38" y="18"/>
                  </a:lnTo>
                  <a:lnTo>
                    <a:pt x="26" y="26"/>
                  </a:lnTo>
                  <a:lnTo>
                    <a:pt x="16" y="36"/>
                  </a:lnTo>
                  <a:lnTo>
                    <a:pt x="8" y="46"/>
                  </a:lnTo>
                  <a:lnTo>
                    <a:pt x="2" y="58"/>
                  </a:lnTo>
                  <a:lnTo>
                    <a:pt x="0" y="70"/>
                  </a:lnTo>
                  <a:lnTo>
                    <a:pt x="0" y="82"/>
                  </a:lnTo>
                  <a:lnTo>
                    <a:pt x="0" y="98"/>
                  </a:lnTo>
                  <a:lnTo>
                    <a:pt x="0" y="112"/>
                  </a:lnTo>
                  <a:lnTo>
                    <a:pt x="2" y="112"/>
                  </a:lnTo>
                  <a:lnTo>
                    <a:pt x="26" y="88"/>
                  </a:lnTo>
                  <a:lnTo>
                    <a:pt x="48" y="70"/>
                  </a:lnTo>
                  <a:lnTo>
                    <a:pt x="60" y="62"/>
                  </a:lnTo>
                  <a:lnTo>
                    <a:pt x="72" y="56"/>
                  </a:lnTo>
                  <a:lnTo>
                    <a:pt x="112" y="38"/>
                  </a:lnTo>
                  <a:lnTo>
                    <a:pt x="130" y="32"/>
                  </a:lnTo>
                  <a:lnTo>
                    <a:pt x="156" y="20"/>
                  </a:lnTo>
                  <a:lnTo>
                    <a:pt x="176" y="12"/>
                  </a:lnTo>
                  <a:lnTo>
                    <a:pt x="184" y="8"/>
                  </a:lnTo>
                  <a:lnTo>
                    <a:pt x="188" y="8"/>
                  </a:lnTo>
                  <a:lnTo>
                    <a:pt x="162" y="2"/>
                  </a:lnTo>
                  <a:lnTo>
                    <a:pt x="134" y="0"/>
                  </a:lnTo>
                  <a:lnTo>
                    <a:pt x="102" y="2"/>
                  </a:lnTo>
                  <a:lnTo>
                    <a:pt x="68" y="6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64" name="Freeform 980"/>
            <p:cNvSpPr>
              <a:spLocks/>
            </p:cNvSpPr>
            <p:nvPr/>
          </p:nvSpPr>
          <p:spPr bwMode="auto">
            <a:xfrm>
              <a:off x="2794" y="2818"/>
              <a:ext cx="106" cy="95"/>
            </a:xfrm>
            <a:custGeom>
              <a:avLst/>
              <a:gdLst/>
              <a:ahLst/>
              <a:cxnLst>
                <a:cxn ang="0">
                  <a:pos x="244" y="92"/>
                </a:cxn>
                <a:cxn ang="0">
                  <a:pos x="228" y="116"/>
                </a:cxn>
                <a:cxn ang="0">
                  <a:pos x="220" y="128"/>
                </a:cxn>
                <a:cxn ang="0">
                  <a:pos x="216" y="130"/>
                </a:cxn>
                <a:cxn ang="0">
                  <a:pos x="212" y="132"/>
                </a:cxn>
                <a:cxn ang="0">
                  <a:pos x="208" y="134"/>
                </a:cxn>
                <a:cxn ang="0">
                  <a:pos x="200" y="138"/>
                </a:cxn>
                <a:cxn ang="0">
                  <a:pos x="182" y="152"/>
                </a:cxn>
                <a:cxn ang="0">
                  <a:pos x="162" y="166"/>
                </a:cxn>
                <a:cxn ang="0">
                  <a:pos x="148" y="176"/>
                </a:cxn>
                <a:cxn ang="0">
                  <a:pos x="92" y="202"/>
                </a:cxn>
                <a:cxn ang="0">
                  <a:pos x="58" y="214"/>
                </a:cxn>
                <a:cxn ang="0">
                  <a:pos x="42" y="218"/>
                </a:cxn>
                <a:cxn ang="0">
                  <a:pos x="24" y="218"/>
                </a:cxn>
                <a:cxn ang="0">
                  <a:pos x="4" y="218"/>
                </a:cxn>
                <a:cxn ang="0">
                  <a:pos x="0" y="218"/>
                </a:cxn>
                <a:cxn ang="0">
                  <a:pos x="82" y="234"/>
                </a:cxn>
                <a:cxn ang="0">
                  <a:pos x="94" y="236"/>
                </a:cxn>
                <a:cxn ang="0">
                  <a:pos x="108" y="238"/>
                </a:cxn>
                <a:cxn ang="0">
                  <a:pos x="126" y="236"/>
                </a:cxn>
                <a:cxn ang="0">
                  <a:pos x="144" y="236"/>
                </a:cxn>
                <a:cxn ang="0">
                  <a:pos x="164" y="232"/>
                </a:cxn>
                <a:cxn ang="0">
                  <a:pos x="184" y="228"/>
                </a:cxn>
                <a:cxn ang="0">
                  <a:pos x="202" y="220"/>
                </a:cxn>
                <a:cxn ang="0">
                  <a:pos x="218" y="210"/>
                </a:cxn>
                <a:cxn ang="0">
                  <a:pos x="244" y="190"/>
                </a:cxn>
                <a:cxn ang="0">
                  <a:pos x="266" y="168"/>
                </a:cxn>
                <a:cxn ang="0">
                  <a:pos x="280" y="148"/>
                </a:cxn>
                <a:cxn ang="0">
                  <a:pos x="286" y="140"/>
                </a:cxn>
                <a:cxn ang="0">
                  <a:pos x="288" y="132"/>
                </a:cxn>
                <a:cxn ang="0">
                  <a:pos x="290" y="94"/>
                </a:cxn>
                <a:cxn ang="0">
                  <a:pos x="290" y="56"/>
                </a:cxn>
                <a:cxn ang="0">
                  <a:pos x="286" y="32"/>
                </a:cxn>
                <a:cxn ang="0">
                  <a:pos x="286" y="18"/>
                </a:cxn>
                <a:cxn ang="0">
                  <a:pos x="290" y="2"/>
                </a:cxn>
                <a:cxn ang="0">
                  <a:pos x="288" y="0"/>
                </a:cxn>
                <a:cxn ang="0">
                  <a:pos x="266" y="44"/>
                </a:cxn>
                <a:cxn ang="0">
                  <a:pos x="244" y="92"/>
                </a:cxn>
              </a:cxnLst>
              <a:rect l="0" t="0" r="r" b="b"/>
              <a:pathLst>
                <a:path w="290" h="238">
                  <a:moveTo>
                    <a:pt x="244" y="92"/>
                  </a:moveTo>
                  <a:lnTo>
                    <a:pt x="228" y="116"/>
                  </a:lnTo>
                  <a:lnTo>
                    <a:pt x="220" y="128"/>
                  </a:lnTo>
                  <a:lnTo>
                    <a:pt x="216" y="130"/>
                  </a:lnTo>
                  <a:lnTo>
                    <a:pt x="212" y="132"/>
                  </a:lnTo>
                  <a:lnTo>
                    <a:pt x="208" y="134"/>
                  </a:lnTo>
                  <a:lnTo>
                    <a:pt x="200" y="138"/>
                  </a:lnTo>
                  <a:lnTo>
                    <a:pt x="182" y="152"/>
                  </a:lnTo>
                  <a:lnTo>
                    <a:pt x="162" y="166"/>
                  </a:lnTo>
                  <a:lnTo>
                    <a:pt x="148" y="176"/>
                  </a:lnTo>
                  <a:lnTo>
                    <a:pt x="92" y="202"/>
                  </a:lnTo>
                  <a:lnTo>
                    <a:pt x="58" y="214"/>
                  </a:lnTo>
                  <a:lnTo>
                    <a:pt x="42" y="218"/>
                  </a:lnTo>
                  <a:lnTo>
                    <a:pt x="24" y="218"/>
                  </a:lnTo>
                  <a:lnTo>
                    <a:pt x="4" y="218"/>
                  </a:lnTo>
                  <a:lnTo>
                    <a:pt x="0" y="218"/>
                  </a:lnTo>
                  <a:lnTo>
                    <a:pt x="82" y="234"/>
                  </a:lnTo>
                  <a:lnTo>
                    <a:pt x="94" y="236"/>
                  </a:lnTo>
                  <a:lnTo>
                    <a:pt x="108" y="238"/>
                  </a:lnTo>
                  <a:lnTo>
                    <a:pt x="126" y="236"/>
                  </a:lnTo>
                  <a:lnTo>
                    <a:pt x="144" y="236"/>
                  </a:lnTo>
                  <a:lnTo>
                    <a:pt x="164" y="232"/>
                  </a:lnTo>
                  <a:lnTo>
                    <a:pt x="184" y="228"/>
                  </a:lnTo>
                  <a:lnTo>
                    <a:pt x="202" y="220"/>
                  </a:lnTo>
                  <a:lnTo>
                    <a:pt x="218" y="210"/>
                  </a:lnTo>
                  <a:lnTo>
                    <a:pt x="244" y="190"/>
                  </a:lnTo>
                  <a:lnTo>
                    <a:pt x="266" y="168"/>
                  </a:lnTo>
                  <a:lnTo>
                    <a:pt x="280" y="148"/>
                  </a:lnTo>
                  <a:lnTo>
                    <a:pt x="286" y="140"/>
                  </a:lnTo>
                  <a:lnTo>
                    <a:pt x="288" y="132"/>
                  </a:lnTo>
                  <a:lnTo>
                    <a:pt x="290" y="94"/>
                  </a:lnTo>
                  <a:lnTo>
                    <a:pt x="290" y="56"/>
                  </a:lnTo>
                  <a:lnTo>
                    <a:pt x="286" y="32"/>
                  </a:lnTo>
                  <a:lnTo>
                    <a:pt x="286" y="18"/>
                  </a:lnTo>
                  <a:lnTo>
                    <a:pt x="290" y="2"/>
                  </a:lnTo>
                  <a:lnTo>
                    <a:pt x="288" y="0"/>
                  </a:lnTo>
                  <a:lnTo>
                    <a:pt x="266" y="44"/>
                  </a:lnTo>
                  <a:lnTo>
                    <a:pt x="244" y="92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65" name="Freeform 981"/>
            <p:cNvSpPr>
              <a:spLocks/>
            </p:cNvSpPr>
            <p:nvPr/>
          </p:nvSpPr>
          <p:spPr bwMode="auto">
            <a:xfrm>
              <a:off x="2604" y="2850"/>
              <a:ext cx="77" cy="88"/>
            </a:xfrm>
            <a:custGeom>
              <a:avLst/>
              <a:gdLst/>
              <a:ahLst/>
              <a:cxnLst>
                <a:cxn ang="0">
                  <a:pos x="96" y="196"/>
                </a:cxn>
                <a:cxn ang="0">
                  <a:pos x="118" y="188"/>
                </a:cxn>
                <a:cxn ang="0">
                  <a:pos x="136" y="178"/>
                </a:cxn>
                <a:cxn ang="0">
                  <a:pos x="152" y="166"/>
                </a:cxn>
                <a:cxn ang="0">
                  <a:pos x="164" y="150"/>
                </a:cxn>
                <a:cxn ang="0">
                  <a:pos x="176" y="136"/>
                </a:cxn>
                <a:cxn ang="0">
                  <a:pos x="184" y="120"/>
                </a:cxn>
                <a:cxn ang="0">
                  <a:pos x="192" y="102"/>
                </a:cxn>
                <a:cxn ang="0">
                  <a:pos x="198" y="86"/>
                </a:cxn>
                <a:cxn ang="0">
                  <a:pos x="206" y="54"/>
                </a:cxn>
                <a:cxn ang="0">
                  <a:pos x="208" y="28"/>
                </a:cxn>
                <a:cxn ang="0">
                  <a:pos x="210" y="2"/>
                </a:cxn>
                <a:cxn ang="0">
                  <a:pos x="204" y="0"/>
                </a:cxn>
                <a:cxn ang="0">
                  <a:pos x="178" y="4"/>
                </a:cxn>
                <a:cxn ang="0">
                  <a:pos x="150" y="8"/>
                </a:cxn>
                <a:cxn ang="0">
                  <a:pos x="136" y="12"/>
                </a:cxn>
                <a:cxn ang="0">
                  <a:pos x="124" y="16"/>
                </a:cxn>
                <a:cxn ang="0">
                  <a:pos x="100" y="30"/>
                </a:cxn>
                <a:cxn ang="0">
                  <a:pos x="78" y="46"/>
                </a:cxn>
                <a:cxn ang="0">
                  <a:pos x="58" y="66"/>
                </a:cxn>
                <a:cxn ang="0">
                  <a:pos x="40" y="84"/>
                </a:cxn>
                <a:cxn ang="0">
                  <a:pos x="26" y="104"/>
                </a:cxn>
                <a:cxn ang="0">
                  <a:pos x="14" y="122"/>
                </a:cxn>
                <a:cxn ang="0">
                  <a:pos x="8" y="136"/>
                </a:cxn>
                <a:cxn ang="0">
                  <a:pos x="4" y="152"/>
                </a:cxn>
                <a:cxn ang="0">
                  <a:pos x="0" y="168"/>
                </a:cxn>
                <a:cxn ang="0">
                  <a:pos x="2" y="168"/>
                </a:cxn>
                <a:cxn ang="0">
                  <a:pos x="2" y="186"/>
                </a:cxn>
                <a:cxn ang="0">
                  <a:pos x="2" y="202"/>
                </a:cxn>
                <a:cxn ang="0">
                  <a:pos x="4" y="218"/>
                </a:cxn>
                <a:cxn ang="0">
                  <a:pos x="10" y="224"/>
                </a:cxn>
                <a:cxn ang="0">
                  <a:pos x="96" y="196"/>
                </a:cxn>
              </a:cxnLst>
              <a:rect l="0" t="0" r="r" b="b"/>
              <a:pathLst>
                <a:path w="210" h="224">
                  <a:moveTo>
                    <a:pt x="96" y="196"/>
                  </a:moveTo>
                  <a:lnTo>
                    <a:pt x="118" y="188"/>
                  </a:lnTo>
                  <a:lnTo>
                    <a:pt x="136" y="178"/>
                  </a:lnTo>
                  <a:lnTo>
                    <a:pt x="152" y="166"/>
                  </a:lnTo>
                  <a:lnTo>
                    <a:pt x="164" y="150"/>
                  </a:lnTo>
                  <a:lnTo>
                    <a:pt x="176" y="136"/>
                  </a:lnTo>
                  <a:lnTo>
                    <a:pt x="184" y="120"/>
                  </a:lnTo>
                  <a:lnTo>
                    <a:pt x="192" y="102"/>
                  </a:lnTo>
                  <a:lnTo>
                    <a:pt x="198" y="86"/>
                  </a:lnTo>
                  <a:lnTo>
                    <a:pt x="206" y="54"/>
                  </a:lnTo>
                  <a:lnTo>
                    <a:pt x="208" y="28"/>
                  </a:lnTo>
                  <a:lnTo>
                    <a:pt x="210" y="2"/>
                  </a:lnTo>
                  <a:lnTo>
                    <a:pt x="204" y="0"/>
                  </a:lnTo>
                  <a:lnTo>
                    <a:pt x="178" y="4"/>
                  </a:lnTo>
                  <a:lnTo>
                    <a:pt x="150" y="8"/>
                  </a:lnTo>
                  <a:lnTo>
                    <a:pt x="136" y="12"/>
                  </a:lnTo>
                  <a:lnTo>
                    <a:pt x="124" y="16"/>
                  </a:lnTo>
                  <a:lnTo>
                    <a:pt x="100" y="30"/>
                  </a:lnTo>
                  <a:lnTo>
                    <a:pt x="78" y="46"/>
                  </a:lnTo>
                  <a:lnTo>
                    <a:pt x="58" y="66"/>
                  </a:lnTo>
                  <a:lnTo>
                    <a:pt x="40" y="84"/>
                  </a:lnTo>
                  <a:lnTo>
                    <a:pt x="26" y="104"/>
                  </a:lnTo>
                  <a:lnTo>
                    <a:pt x="14" y="122"/>
                  </a:lnTo>
                  <a:lnTo>
                    <a:pt x="8" y="136"/>
                  </a:lnTo>
                  <a:lnTo>
                    <a:pt x="4" y="152"/>
                  </a:lnTo>
                  <a:lnTo>
                    <a:pt x="0" y="168"/>
                  </a:lnTo>
                  <a:lnTo>
                    <a:pt x="2" y="168"/>
                  </a:lnTo>
                  <a:lnTo>
                    <a:pt x="2" y="186"/>
                  </a:lnTo>
                  <a:lnTo>
                    <a:pt x="2" y="202"/>
                  </a:lnTo>
                  <a:lnTo>
                    <a:pt x="4" y="218"/>
                  </a:lnTo>
                  <a:lnTo>
                    <a:pt x="10" y="224"/>
                  </a:lnTo>
                  <a:lnTo>
                    <a:pt x="96" y="196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66" name="Freeform 982"/>
            <p:cNvSpPr>
              <a:spLocks/>
            </p:cNvSpPr>
            <p:nvPr/>
          </p:nvSpPr>
          <p:spPr bwMode="auto">
            <a:xfrm>
              <a:off x="3074" y="2568"/>
              <a:ext cx="64" cy="48"/>
            </a:xfrm>
            <a:custGeom>
              <a:avLst/>
              <a:gdLst/>
              <a:ahLst/>
              <a:cxnLst>
                <a:cxn ang="0">
                  <a:pos x="40" y="94"/>
                </a:cxn>
                <a:cxn ang="0">
                  <a:pos x="58" y="106"/>
                </a:cxn>
                <a:cxn ang="0">
                  <a:pos x="70" y="112"/>
                </a:cxn>
                <a:cxn ang="0">
                  <a:pos x="78" y="116"/>
                </a:cxn>
                <a:cxn ang="0">
                  <a:pos x="86" y="118"/>
                </a:cxn>
                <a:cxn ang="0">
                  <a:pos x="92" y="120"/>
                </a:cxn>
                <a:cxn ang="0">
                  <a:pos x="100" y="120"/>
                </a:cxn>
                <a:cxn ang="0">
                  <a:pos x="110" y="114"/>
                </a:cxn>
                <a:cxn ang="0">
                  <a:pos x="126" y="102"/>
                </a:cxn>
                <a:cxn ang="0">
                  <a:pos x="144" y="88"/>
                </a:cxn>
                <a:cxn ang="0">
                  <a:pos x="170" y="62"/>
                </a:cxn>
                <a:cxn ang="0">
                  <a:pos x="174" y="50"/>
                </a:cxn>
                <a:cxn ang="0">
                  <a:pos x="178" y="32"/>
                </a:cxn>
                <a:cxn ang="0">
                  <a:pos x="178" y="22"/>
                </a:cxn>
                <a:cxn ang="0">
                  <a:pos x="176" y="14"/>
                </a:cxn>
                <a:cxn ang="0">
                  <a:pos x="172" y="6"/>
                </a:cxn>
                <a:cxn ang="0">
                  <a:pos x="166" y="2"/>
                </a:cxn>
                <a:cxn ang="0">
                  <a:pos x="152" y="2"/>
                </a:cxn>
                <a:cxn ang="0">
                  <a:pos x="142" y="2"/>
                </a:cxn>
                <a:cxn ang="0">
                  <a:pos x="126" y="10"/>
                </a:cxn>
                <a:cxn ang="0">
                  <a:pos x="120" y="10"/>
                </a:cxn>
                <a:cxn ang="0">
                  <a:pos x="110" y="8"/>
                </a:cxn>
                <a:cxn ang="0">
                  <a:pos x="98" y="6"/>
                </a:cxn>
                <a:cxn ang="0">
                  <a:pos x="88" y="0"/>
                </a:cxn>
                <a:cxn ang="0">
                  <a:pos x="86" y="2"/>
                </a:cxn>
                <a:cxn ang="0">
                  <a:pos x="92" y="8"/>
                </a:cxn>
                <a:cxn ang="0">
                  <a:pos x="98" y="20"/>
                </a:cxn>
                <a:cxn ang="0">
                  <a:pos x="102" y="30"/>
                </a:cxn>
                <a:cxn ang="0">
                  <a:pos x="104" y="40"/>
                </a:cxn>
                <a:cxn ang="0">
                  <a:pos x="104" y="46"/>
                </a:cxn>
                <a:cxn ang="0">
                  <a:pos x="100" y="54"/>
                </a:cxn>
                <a:cxn ang="0">
                  <a:pos x="94" y="62"/>
                </a:cxn>
                <a:cxn ang="0">
                  <a:pos x="86" y="68"/>
                </a:cxn>
                <a:cxn ang="0">
                  <a:pos x="80" y="70"/>
                </a:cxn>
                <a:cxn ang="0">
                  <a:pos x="72" y="70"/>
                </a:cxn>
                <a:cxn ang="0">
                  <a:pos x="56" y="68"/>
                </a:cxn>
                <a:cxn ang="0">
                  <a:pos x="42" y="64"/>
                </a:cxn>
                <a:cxn ang="0">
                  <a:pos x="28" y="58"/>
                </a:cxn>
                <a:cxn ang="0">
                  <a:pos x="18" y="54"/>
                </a:cxn>
                <a:cxn ang="0">
                  <a:pos x="8" y="52"/>
                </a:cxn>
                <a:cxn ang="0">
                  <a:pos x="0" y="50"/>
                </a:cxn>
                <a:cxn ang="0">
                  <a:pos x="0" y="52"/>
                </a:cxn>
                <a:cxn ang="0">
                  <a:pos x="6" y="52"/>
                </a:cxn>
                <a:cxn ang="0">
                  <a:pos x="8" y="54"/>
                </a:cxn>
                <a:cxn ang="0">
                  <a:pos x="40" y="94"/>
                </a:cxn>
              </a:cxnLst>
              <a:rect l="0" t="0" r="r" b="b"/>
              <a:pathLst>
                <a:path w="178" h="120">
                  <a:moveTo>
                    <a:pt x="40" y="94"/>
                  </a:moveTo>
                  <a:lnTo>
                    <a:pt x="58" y="106"/>
                  </a:lnTo>
                  <a:lnTo>
                    <a:pt x="70" y="112"/>
                  </a:lnTo>
                  <a:lnTo>
                    <a:pt x="78" y="116"/>
                  </a:lnTo>
                  <a:lnTo>
                    <a:pt x="86" y="118"/>
                  </a:lnTo>
                  <a:lnTo>
                    <a:pt x="92" y="120"/>
                  </a:lnTo>
                  <a:lnTo>
                    <a:pt x="100" y="120"/>
                  </a:lnTo>
                  <a:lnTo>
                    <a:pt x="110" y="114"/>
                  </a:lnTo>
                  <a:lnTo>
                    <a:pt x="126" y="102"/>
                  </a:lnTo>
                  <a:lnTo>
                    <a:pt x="144" y="88"/>
                  </a:lnTo>
                  <a:lnTo>
                    <a:pt x="170" y="62"/>
                  </a:lnTo>
                  <a:lnTo>
                    <a:pt x="174" y="50"/>
                  </a:lnTo>
                  <a:lnTo>
                    <a:pt x="178" y="32"/>
                  </a:lnTo>
                  <a:lnTo>
                    <a:pt x="178" y="22"/>
                  </a:lnTo>
                  <a:lnTo>
                    <a:pt x="176" y="14"/>
                  </a:lnTo>
                  <a:lnTo>
                    <a:pt x="172" y="6"/>
                  </a:lnTo>
                  <a:lnTo>
                    <a:pt x="166" y="2"/>
                  </a:lnTo>
                  <a:lnTo>
                    <a:pt x="152" y="2"/>
                  </a:lnTo>
                  <a:lnTo>
                    <a:pt x="142" y="2"/>
                  </a:lnTo>
                  <a:lnTo>
                    <a:pt x="126" y="10"/>
                  </a:lnTo>
                  <a:lnTo>
                    <a:pt x="120" y="10"/>
                  </a:lnTo>
                  <a:lnTo>
                    <a:pt x="110" y="8"/>
                  </a:lnTo>
                  <a:lnTo>
                    <a:pt x="98" y="6"/>
                  </a:lnTo>
                  <a:lnTo>
                    <a:pt x="88" y="0"/>
                  </a:lnTo>
                  <a:lnTo>
                    <a:pt x="86" y="2"/>
                  </a:lnTo>
                  <a:lnTo>
                    <a:pt x="92" y="8"/>
                  </a:lnTo>
                  <a:lnTo>
                    <a:pt x="98" y="20"/>
                  </a:lnTo>
                  <a:lnTo>
                    <a:pt x="102" y="30"/>
                  </a:lnTo>
                  <a:lnTo>
                    <a:pt x="104" y="40"/>
                  </a:lnTo>
                  <a:lnTo>
                    <a:pt x="104" y="46"/>
                  </a:lnTo>
                  <a:lnTo>
                    <a:pt x="100" y="54"/>
                  </a:lnTo>
                  <a:lnTo>
                    <a:pt x="94" y="62"/>
                  </a:lnTo>
                  <a:lnTo>
                    <a:pt x="86" y="68"/>
                  </a:lnTo>
                  <a:lnTo>
                    <a:pt x="80" y="70"/>
                  </a:lnTo>
                  <a:lnTo>
                    <a:pt x="72" y="70"/>
                  </a:lnTo>
                  <a:lnTo>
                    <a:pt x="56" y="68"/>
                  </a:lnTo>
                  <a:lnTo>
                    <a:pt x="42" y="64"/>
                  </a:lnTo>
                  <a:lnTo>
                    <a:pt x="28" y="58"/>
                  </a:lnTo>
                  <a:lnTo>
                    <a:pt x="18" y="54"/>
                  </a:lnTo>
                  <a:lnTo>
                    <a:pt x="8" y="52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6" y="52"/>
                  </a:lnTo>
                  <a:lnTo>
                    <a:pt x="8" y="54"/>
                  </a:lnTo>
                  <a:lnTo>
                    <a:pt x="40" y="94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67" name="Freeform 983"/>
            <p:cNvSpPr>
              <a:spLocks/>
            </p:cNvSpPr>
            <p:nvPr/>
          </p:nvSpPr>
          <p:spPr bwMode="auto">
            <a:xfrm>
              <a:off x="2736" y="2687"/>
              <a:ext cx="40" cy="31"/>
            </a:xfrm>
            <a:custGeom>
              <a:avLst/>
              <a:gdLst/>
              <a:ahLst/>
              <a:cxnLst>
                <a:cxn ang="0">
                  <a:pos x="84" y="78"/>
                </a:cxn>
                <a:cxn ang="0">
                  <a:pos x="92" y="74"/>
                </a:cxn>
                <a:cxn ang="0">
                  <a:pos x="100" y="68"/>
                </a:cxn>
                <a:cxn ang="0">
                  <a:pos x="108" y="58"/>
                </a:cxn>
                <a:cxn ang="0">
                  <a:pos x="112" y="50"/>
                </a:cxn>
                <a:cxn ang="0">
                  <a:pos x="112" y="44"/>
                </a:cxn>
                <a:cxn ang="0">
                  <a:pos x="112" y="36"/>
                </a:cxn>
                <a:cxn ang="0">
                  <a:pos x="110" y="30"/>
                </a:cxn>
                <a:cxn ang="0">
                  <a:pos x="108" y="24"/>
                </a:cxn>
                <a:cxn ang="0">
                  <a:pos x="104" y="18"/>
                </a:cxn>
                <a:cxn ang="0">
                  <a:pos x="94" y="10"/>
                </a:cxn>
                <a:cxn ang="0">
                  <a:pos x="84" y="4"/>
                </a:cxn>
                <a:cxn ang="0">
                  <a:pos x="82" y="2"/>
                </a:cxn>
                <a:cxn ang="0">
                  <a:pos x="78" y="0"/>
                </a:cxn>
                <a:cxn ang="0">
                  <a:pos x="80" y="8"/>
                </a:cxn>
                <a:cxn ang="0">
                  <a:pos x="78" y="16"/>
                </a:cxn>
                <a:cxn ang="0">
                  <a:pos x="76" y="24"/>
                </a:cxn>
                <a:cxn ang="0">
                  <a:pos x="74" y="30"/>
                </a:cxn>
                <a:cxn ang="0">
                  <a:pos x="64" y="46"/>
                </a:cxn>
                <a:cxn ang="0">
                  <a:pos x="52" y="56"/>
                </a:cxn>
                <a:cxn ang="0">
                  <a:pos x="44" y="60"/>
                </a:cxn>
                <a:cxn ang="0">
                  <a:pos x="36" y="62"/>
                </a:cxn>
                <a:cxn ang="0">
                  <a:pos x="20" y="64"/>
                </a:cxn>
                <a:cxn ang="0">
                  <a:pos x="0" y="64"/>
                </a:cxn>
                <a:cxn ang="0">
                  <a:pos x="8" y="70"/>
                </a:cxn>
                <a:cxn ang="0">
                  <a:pos x="50" y="74"/>
                </a:cxn>
                <a:cxn ang="0">
                  <a:pos x="72" y="76"/>
                </a:cxn>
                <a:cxn ang="0">
                  <a:pos x="84" y="78"/>
                </a:cxn>
              </a:cxnLst>
              <a:rect l="0" t="0" r="r" b="b"/>
              <a:pathLst>
                <a:path w="112" h="78">
                  <a:moveTo>
                    <a:pt x="84" y="78"/>
                  </a:moveTo>
                  <a:lnTo>
                    <a:pt x="92" y="74"/>
                  </a:lnTo>
                  <a:lnTo>
                    <a:pt x="100" y="68"/>
                  </a:lnTo>
                  <a:lnTo>
                    <a:pt x="108" y="58"/>
                  </a:lnTo>
                  <a:lnTo>
                    <a:pt x="112" y="50"/>
                  </a:lnTo>
                  <a:lnTo>
                    <a:pt x="112" y="44"/>
                  </a:lnTo>
                  <a:lnTo>
                    <a:pt x="112" y="36"/>
                  </a:lnTo>
                  <a:lnTo>
                    <a:pt x="110" y="30"/>
                  </a:lnTo>
                  <a:lnTo>
                    <a:pt x="108" y="24"/>
                  </a:lnTo>
                  <a:lnTo>
                    <a:pt x="104" y="18"/>
                  </a:lnTo>
                  <a:lnTo>
                    <a:pt x="94" y="10"/>
                  </a:lnTo>
                  <a:lnTo>
                    <a:pt x="84" y="4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80" y="8"/>
                  </a:lnTo>
                  <a:lnTo>
                    <a:pt x="78" y="16"/>
                  </a:lnTo>
                  <a:lnTo>
                    <a:pt x="76" y="24"/>
                  </a:lnTo>
                  <a:lnTo>
                    <a:pt x="74" y="30"/>
                  </a:lnTo>
                  <a:lnTo>
                    <a:pt x="64" y="46"/>
                  </a:lnTo>
                  <a:lnTo>
                    <a:pt x="52" y="56"/>
                  </a:lnTo>
                  <a:lnTo>
                    <a:pt x="44" y="60"/>
                  </a:lnTo>
                  <a:lnTo>
                    <a:pt x="36" y="62"/>
                  </a:lnTo>
                  <a:lnTo>
                    <a:pt x="20" y="64"/>
                  </a:lnTo>
                  <a:lnTo>
                    <a:pt x="0" y="64"/>
                  </a:lnTo>
                  <a:lnTo>
                    <a:pt x="8" y="70"/>
                  </a:lnTo>
                  <a:lnTo>
                    <a:pt x="50" y="74"/>
                  </a:lnTo>
                  <a:lnTo>
                    <a:pt x="72" y="76"/>
                  </a:lnTo>
                  <a:lnTo>
                    <a:pt x="84" y="78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68" name="Freeform 984"/>
            <p:cNvSpPr>
              <a:spLocks/>
            </p:cNvSpPr>
            <p:nvPr/>
          </p:nvSpPr>
          <p:spPr bwMode="auto">
            <a:xfrm>
              <a:off x="2783" y="2664"/>
              <a:ext cx="42" cy="43"/>
            </a:xfrm>
            <a:custGeom>
              <a:avLst/>
              <a:gdLst/>
              <a:ahLst/>
              <a:cxnLst>
                <a:cxn ang="0">
                  <a:pos x="62" y="48"/>
                </a:cxn>
                <a:cxn ang="0">
                  <a:pos x="74" y="36"/>
                </a:cxn>
                <a:cxn ang="0">
                  <a:pos x="90" y="22"/>
                </a:cxn>
                <a:cxn ang="0">
                  <a:pos x="114" y="2"/>
                </a:cxn>
                <a:cxn ang="0">
                  <a:pos x="106" y="0"/>
                </a:cxn>
                <a:cxn ang="0">
                  <a:pos x="94" y="0"/>
                </a:cxn>
                <a:cxn ang="0">
                  <a:pos x="72" y="2"/>
                </a:cxn>
                <a:cxn ang="0">
                  <a:pos x="34" y="8"/>
                </a:cxn>
                <a:cxn ang="0">
                  <a:pos x="24" y="10"/>
                </a:cxn>
                <a:cxn ang="0">
                  <a:pos x="14" y="18"/>
                </a:cxn>
                <a:cxn ang="0">
                  <a:pos x="4" y="28"/>
                </a:cxn>
                <a:cxn ang="0">
                  <a:pos x="0" y="34"/>
                </a:cxn>
                <a:cxn ang="0">
                  <a:pos x="0" y="42"/>
                </a:cxn>
                <a:cxn ang="0">
                  <a:pos x="0" y="52"/>
                </a:cxn>
                <a:cxn ang="0">
                  <a:pos x="2" y="62"/>
                </a:cxn>
                <a:cxn ang="0">
                  <a:pos x="4" y="68"/>
                </a:cxn>
                <a:cxn ang="0">
                  <a:pos x="8" y="72"/>
                </a:cxn>
                <a:cxn ang="0">
                  <a:pos x="34" y="90"/>
                </a:cxn>
                <a:cxn ang="0">
                  <a:pos x="46" y="102"/>
                </a:cxn>
                <a:cxn ang="0">
                  <a:pos x="54" y="110"/>
                </a:cxn>
                <a:cxn ang="0">
                  <a:pos x="54" y="100"/>
                </a:cxn>
                <a:cxn ang="0">
                  <a:pos x="52" y="82"/>
                </a:cxn>
                <a:cxn ang="0">
                  <a:pos x="54" y="62"/>
                </a:cxn>
                <a:cxn ang="0">
                  <a:pos x="58" y="54"/>
                </a:cxn>
                <a:cxn ang="0">
                  <a:pos x="62" y="48"/>
                </a:cxn>
              </a:cxnLst>
              <a:rect l="0" t="0" r="r" b="b"/>
              <a:pathLst>
                <a:path w="114" h="110">
                  <a:moveTo>
                    <a:pt x="62" y="48"/>
                  </a:moveTo>
                  <a:lnTo>
                    <a:pt x="74" y="36"/>
                  </a:lnTo>
                  <a:lnTo>
                    <a:pt x="90" y="22"/>
                  </a:lnTo>
                  <a:lnTo>
                    <a:pt x="114" y="2"/>
                  </a:lnTo>
                  <a:lnTo>
                    <a:pt x="106" y="0"/>
                  </a:lnTo>
                  <a:lnTo>
                    <a:pt x="94" y="0"/>
                  </a:lnTo>
                  <a:lnTo>
                    <a:pt x="72" y="2"/>
                  </a:lnTo>
                  <a:lnTo>
                    <a:pt x="34" y="8"/>
                  </a:lnTo>
                  <a:lnTo>
                    <a:pt x="24" y="10"/>
                  </a:lnTo>
                  <a:lnTo>
                    <a:pt x="14" y="18"/>
                  </a:lnTo>
                  <a:lnTo>
                    <a:pt x="4" y="28"/>
                  </a:lnTo>
                  <a:lnTo>
                    <a:pt x="0" y="34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2" y="62"/>
                  </a:lnTo>
                  <a:lnTo>
                    <a:pt x="4" y="68"/>
                  </a:lnTo>
                  <a:lnTo>
                    <a:pt x="8" y="72"/>
                  </a:lnTo>
                  <a:lnTo>
                    <a:pt x="34" y="90"/>
                  </a:lnTo>
                  <a:lnTo>
                    <a:pt x="46" y="102"/>
                  </a:lnTo>
                  <a:lnTo>
                    <a:pt x="54" y="110"/>
                  </a:lnTo>
                  <a:lnTo>
                    <a:pt x="54" y="100"/>
                  </a:lnTo>
                  <a:lnTo>
                    <a:pt x="52" y="82"/>
                  </a:lnTo>
                  <a:lnTo>
                    <a:pt x="54" y="62"/>
                  </a:lnTo>
                  <a:lnTo>
                    <a:pt x="58" y="54"/>
                  </a:lnTo>
                  <a:lnTo>
                    <a:pt x="62" y="48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69" name="Freeform 985"/>
            <p:cNvSpPr>
              <a:spLocks/>
            </p:cNvSpPr>
            <p:nvPr/>
          </p:nvSpPr>
          <p:spPr bwMode="auto">
            <a:xfrm>
              <a:off x="2549" y="2762"/>
              <a:ext cx="69" cy="50"/>
            </a:xfrm>
            <a:custGeom>
              <a:avLst/>
              <a:gdLst/>
              <a:ahLst/>
              <a:cxnLst>
                <a:cxn ang="0">
                  <a:pos x="24" y="74"/>
                </a:cxn>
                <a:cxn ang="0">
                  <a:pos x="80" y="114"/>
                </a:cxn>
                <a:cxn ang="0">
                  <a:pos x="88" y="118"/>
                </a:cxn>
                <a:cxn ang="0">
                  <a:pos x="102" y="122"/>
                </a:cxn>
                <a:cxn ang="0">
                  <a:pos x="120" y="124"/>
                </a:cxn>
                <a:cxn ang="0">
                  <a:pos x="128" y="126"/>
                </a:cxn>
                <a:cxn ang="0">
                  <a:pos x="134" y="124"/>
                </a:cxn>
                <a:cxn ang="0">
                  <a:pos x="148" y="118"/>
                </a:cxn>
                <a:cxn ang="0">
                  <a:pos x="164" y="108"/>
                </a:cxn>
                <a:cxn ang="0">
                  <a:pos x="172" y="100"/>
                </a:cxn>
                <a:cxn ang="0">
                  <a:pos x="180" y="92"/>
                </a:cxn>
                <a:cxn ang="0">
                  <a:pos x="184" y="84"/>
                </a:cxn>
                <a:cxn ang="0">
                  <a:pos x="188" y="76"/>
                </a:cxn>
                <a:cxn ang="0">
                  <a:pos x="188" y="66"/>
                </a:cxn>
                <a:cxn ang="0">
                  <a:pos x="186" y="56"/>
                </a:cxn>
                <a:cxn ang="0">
                  <a:pos x="182" y="48"/>
                </a:cxn>
                <a:cxn ang="0">
                  <a:pos x="176" y="38"/>
                </a:cxn>
                <a:cxn ang="0">
                  <a:pos x="168" y="32"/>
                </a:cxn>
                <a:cxn ang="0">
                  <a:pos x="160" y="26"/>
                </a:cxn>
                <a:cxn ang="0">
                  <a:pos x="152" y="20"/>
                </a:cxn>
                <a:cxn ang="0">
                  <a:pos x="144" y="18"/>
                </a:cxn>
                <a:cxn ang="0">
                  <a:pos x="122" y="12"/>
                </a:cxn>
                <a:cxn ang="0">
                  <a:pos x="108" y="8"/>
                </a:cxn>
                <a:cxn ang="0">
                  <a:pos x="96" y="0"/>
                </a:cxn>
                <a:cxn ang="0">
                  <a:pos x="96" y="8"/>
                </a:cxn>
                <a:cxn ang="0">
                  <a:pos x="96" y="16"/>
                </a:cxn>
                <a:cxn ang="0">
                  <a:pos x="90" y="34"/>
                </a:cxn>
                <a:cxn ang="0">
                  <a:pos x="86" y="44"/>
                </a:cxn>
                <a:cxn ang="0">
                  <a:pos x="80" y="52"/>
                </a:cxn>
                <a:cxn ang="0">
                  <a:pos x="74" y="58"/>
                </a:cxn>
                <a:cxn ang="0">
                  <a:pos x="68" y="62"/>
                </a:cxn>
                <a:cxn ang="0">
                  <a:pos x="58" y="64"/>
                </a:cxn>
                <a:cxn ang="0">
                  <a:pos x="48" y="64"/>
                </a:cxn>
                <a:cxn ang="0">
                  <a:pos x="26" y="58"/>
                </a:cxn>
                <a:cxn ang="0">
                  <a:pos x="8" y="50"/>
                </a:cxn>
                <a:cxn ang="0">
                  <a:pos x="0" y="46"/>
                </a:cxn>
                <a:cxn ang="0">
                  <a:pos x="0" y="48"/>
                </a:cxn>
                <a:cxn ang="0">
                  <a:pos x="12" y="62"/>
                </a:cxn>
                <a:cxn ang="0">
                  <a:pos x="24" y="74"/>
                </a:cxn>
              </a:cxnLst>
              <a:rect l="0" t="0" r="r" b="b"/>
              <a:pathLst>
                <a:path w="188" h="126">
                  <a:moveTo>
                    <a:pt x="24" y="74"/>
                  </a:moveTo>
                  <a:lnTo>
                    <a:pt x="80" y="114"/>
                  </a:lnTo>
                  <a:lnTo>
                    <a:pt x="88" y="118"/>
                  </a:lnTo>
                  <a:lnTo>
                    <a:pt x="102" y="122"/>
                  </a:lnTo>
                  <a:lnTo>
                    <a:pt x="120" y="124"/>
                  </a:lnTo>
                  <a:lnTo>
                    <a:pt x="128" y="126"/>
                  </a:lnTo>
                  <a:lnTo>
                    <a:pt x="134" y="124"/>
                  </a:lnTo>
                  <a:lnTo>
                    <a:pt x="148" y="118"/>
                  </a:lnTo>
                  <a:lnTo>
                    <a:pt x="164" y="108"/>
                  </a:lnTo>
                  <a:lnTo>
                    <a:pt x="172" y="100"/>
                  </a:lnTo>
                  <a:lnTo>
                    <a:pt x="180" y="92"/>
                  </a:lnTo>
                  <a:lnTo>
                    <a:pt x="184" y="84"/>
                  </a:lnTo>
                  <a:lnTo>
                    <a:pt x="188" y="76"/>
                  </a:lnTo>
                  <a:lnTo>
                    <a:pt x="188" y="66"/>
                  </a:lnTo>
                  <a:lnTo>
                    <a:pt x="186" y="56"/>
                  </a:lnTo>
                  <a:lnTo>
                    <a:pt x="182" y="48"/>
                  </a:lnTo>
                  <a:lnTo>
                    <a:pt x="176" y="38"/>
                  </a:lnTo>
                  <a:lnTo>
                    <a:pt x="168" y="32"/>
                  </a:lnTo>
                  <a:lnTo>
                    <a:pt x="160" y="26"/>
                  </a:lnTo>
                  <a:lnTo>
                    <a:pt x="152" y="20"/>
                  </a:lnTo>
                  <a:lnTo>
                    <a:pt x="144" y="18"/>
                  </a:lnTo>
                  <a:lnTo>
                    <a:pt x="122" y="12"/>
                  </a:lnTo>
                  <a:lnTo>
                    <a:pt x="108" y="8"/>
                  </a:lnTo>
                  <a:lnTo>
                    <a:pt x="96" y="0"/>
                  </a:lnTo>
                  <a:lnTo>
                    <a:pt x="96" y="8"/>
                  </a:lnTo>
                  <a:lnTo>
                    <a:pt x="96" y="16"/>
                  </a:lnTo>
                  <a:lnTo>
                    <a:pt x="90" y="34"/>
                  </a:lnTo>
                  <a:lnTo>
                    <a:pt x="86" y="44"/>
                  </a:lnTo>
                  <a:lnTo>
                    <a:pt x="80" y="52"/>
                  </a:lnTo>
                  <a:lnTo>
                    <a:pt x="74" y="58"/>
                  </a:lnTo>
                  <a:lnTo>
                    <a:pt x="68" y="62"/>
                  </a:lnTo>
                  <a:lnTo>
                    <a:pt x="58" y="64"/>
                  </a:lnTo>
                  <a:lnTo>
                    <a:pt x="48" y="64"/>
                  </a:lnTo>
                  <a:lnTo>
                    <a:pt x="26" y="58"/>
                  </a:lnTo>
                  <a:lnTo>
                    <a:pt x="8" y="50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12" y="62"/>
                  </a:lnTo>
                  <a:lnTo>
                    <a:pt x="24" y="74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70" name="Freeform 986"/>
            <p:cNvSpPr>
              <a:spLocks/>
            </p:cNvSpPr>
            <p:nvPr/>
          </p:nvSpPr>
          <p:spPr bwMode="auto">
            <a:xfrm>
              <a:off x="2687" y="2775"/>
              <a:ext cx="91" cy="42"/>
            </a:xfrm>
            <a:custGeom>
              <a:avLst/>
              <a:gdLst/>
              <a:ahLst/>
              <a:cxnLst>
                <a:cxn ang="0">
                  <a:pos x="86" y="60"/>
                </a:cxn>
                <a:cxn ang="0">
                  <a:pos x="104" y="58"/>
                </a:cxn>
                <a:cxn ang="0">
                  <a:pos x="124" y="58"/>
                </a:cxn>
                <a:cxn ang="0">
                  <a:pos x="172" y="60"/>
                </a:cxn>
                <a:cxn ang="0">
                  <a:pos x="218" y="64"/>
                </a:cxn>
                <a:cxn ang="0">
                  <a:pos x="250" y="68"/>
                </a:cxn>
                <a:cxn ang="0">
                  <a:pos x="236" y="60"/>
                </a:cxn>
                <a:cxn ang="0">
                  <a:pos x="178" y="22"/>
                </a:cxn>
                <a:cxn ang="0">
                  <a:pos x="162" y="16"/>
                </a:cxn>
                <a:cxn ang="0">
                  <a:pos x="136" y="8"/>
                </a:cxn>
                <a:cxn ang="0">
                  <a:pos x="108" y="2"/>
                </a:cxn>
                <a:cxn ang="0">
                  <a:pos x="90" y="0"/>
                </a:cxn>
                <a:cxn ang="0">
                  <a:pos x="82" y="0"/>
                </a:cxn>
                <a:cxn ang="0">
                  <a:pos x="74" y="2"/>
                </a:cxn>
                <a:cxn ang="0">
                  <a:pos x="54" y="10"/>
                </a:cxn>
                <a:cxn ang="0">
                  <a:pos x="34" y="22"/>
                </a:cxn>
                <a:cxn ang="0">
                  <a:pos x="18" y="36"/>
                </a:cxn>
                <a:cxn ang="0">
                  <a:pos x="12" y="42"/>
                </a:cxn>
                <a:cxn ang="0">
                  <a:pos x="10" y="48"/>
                </a:cxn>
                <a:cxn ang="0">
                  <a:pos x="4" y="66"/>
                </a:cxn>
                <a:cxn ang="0">
                  <a:pos x="0" y="86"/>
                </a:cxn>
                <a:cxn ang="0">
                  <a:pos x="0" y="102"/>
                </a:cxn>
                <a:cxn ang="0">
                  <a:pos x="2" y="106"/>
                </a:cxn>
                <a:cxn ang="0">
                  <a:pos x="8" y="100"/>
                </a:cxn>
                <a:cxn ang="0">
                  <a:pos x="26" y="86"/>
                </a:cxn>
                <a:cxn ang="0">
                  <a:pos x="38" y="78"/>
                </a:cxn>
                <a:cxn ang="0">
                  <a:pos x="54" y="70"/>
                </a:cxn>
                <a:cxn ang="0">
                  <a:pos x="68" y="64"/>
                </a:cxn>
                <a:cxn ang="0">
                  <a:pos x="86" y="60"/>
                </a:cxn>
              </a:cxnLst>
              <a:rect l="0" t="0" r="r" b="b"/>
              <a:pathLst>
                <a:path w="250" h="106">
                  <a:moveTo>
                    <a:pt x="86" y="60"/>
                  </a:moveTo>
                  <a:lnTo>
                    <a:pt x="104" y="58"/>
                  </a:lnTo>
                  <a:lnTo>
                    <a:pt x="124" y="58"/>
                  </a:lnTo>
                  <a:lnTo>
                    <a:pt x="172" y="60"/>
                  </a:lnTo>
                  <a:lnTo>
                    <a:pt x="218" y="64"/>
                  </a:lnTo>
                  <a:lnTo>
                    <a:pt x="250" y="68"/>
                  </a:lnTo>
                  <a:lnTo>
                    <a:pt x="236" y="60"/>
                  </a:lnTo>
                  <a:lnTo>
                    <a:pt x="178" y="22"/>
                  </a:lnTo>
                  <a:lnTo>
                    <a:pt x="162" y="16"/>
                  </a:lnTo>
                  <a:lnTo>
                    <a:pt x="136" y="8"/>
                  </a:lnTo>
                  <a:lnTo>
                    <a:pt x="108" y="2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4" y="2"/>
                  </a:lnTo>
                  <a:lnTo>
                    <a:pt x="54" y="10"/>
                  </a:lnTo>
                  <a:lnTo>
                    <a:pt x="34" y="22"/>
                  </a:lnTo>
                  <a:lnTo>
                    <a:pt x="18" y="36"/>
                  </a:lnTo>
                  <a:lnTo>
                    <a:pt x="12" y="42"/>
                  </a:lnTo>
                  <a:lnTo>
                    <a:pt x="10" y="48"/>
                  </a:lnTo>
                  <a:lnTo>
                    <a:pt x="4" y="66"/>
                  </a:lnTo>
                  <a:lnTo>
                    <a:pt x="0" y="86"/>
                  </a:lnTo>
                  <a:lnTo>
                    <a:pt x="0" y="102"/>
                  </a:lnTo>
                  <a:lnTo>
                    <a:pt x="2" y="106"/>
                  </a:lnTo>
                  <a:lnTo>
                    <a:pt x="8" y="100"/>
                  </a:lnTo>
                  <a:lnTo>
                    <a:pt x="26" y="86"/>
                  </a:lnTo>
                  <a:lnTo>
                    <a:pt x="38" y="78"/>
                  </a:lnTo>
                  <a:lnTo>
                    <a:pt x="54" y="70"/>
                  </a:lnTo>
                  <a:lnTo>
                    <a:pt x="68" y="64"/>
                  </a:lnTo>
                  <a:lnTo>
                    <a:pt x="86" y="60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71" name="Freeform 987"/>
            <p:cNvSpPr>
              <a:spLocks/>
            </p:cNvSpPr>
            <p:nvPr/>
          </p:nvSpPr>
          <p:spPr bwMode="auto">
            <a:xfrm>
              <a:off x="2444" y="2728"/>
              <a:ext cx="79" cy="67"/>
            </a:xfrm>
            <a:custGeom>
              <a:avLst/>
              <a:gdLst/>
              <a:ahLst/>
              <a:cxnLst>
                <a:cxn ang="0">
                  <a:pos x="62" y="110"/>
                </a:cxn>
                <a:cxn ang="0">
                  <a:pos x="90" y="78"/>
                </a:cxn>
                <a:cxn ang="0">
                  <a:pos x="98" y="72"/>
                </a:cxn>
                <a:cxn ang="0">
                  <a:pos x="104" y="70"/>
                </a:cxn>
                <a:cxn ang="0">
                  <a:pos x="126" y="64"/>
                </a:cxn>
                <a:cxn ang="0">
                  <a:pos x="140" y="62"/>
                </a:cxn>
                <a:cxn ang="0">
                  <a:pos x="144" y="60"/>
                </a:cxn>
                <a:cxn ang="0">
                  <a:pos x="150" y="62"/>
                </a:cxn>
                <a:cxn ang="0">
                  <a:pos x="172" y="70"/>
                </a:cxn>
                <a:cxn ang="0">
                  <a:pos x="182" y="76"/>
                </a:cxn>
                <a:cxn ang="0">
                  <a:pos x="190" y="80"/>
                </a:cxn>
                <a:cxn ang="0">
                  <a:pos x="194" y="82"/>
                </a:cxn>
                <a:cxn ang="0">
                  <a:pos x="200" y="84"/>
                </a:cxn>
                <a:cxn ang="0">
                  <a:pos x="208" y="86"/>
                </a:cxn>
                <a:cxn ang="0">
                  <a:pos x="210" y="72"/>
                </a:cxn>
                <a:cxn ang="0">
                  <a:pos x="212" y="62"/>
                </a:cxn>
                <a:cxn ang="0">
                  <a:pos x="216" y="46"/>
                </a:cxn>
                <a:cxn ang="0">
                  <a:pos x="214" y="34"/>
                </a:cxn>
                <a:cxn ang="0">
                  <a:pos x="212" y="28"/>
                </a:cxn>
                <a:cxn ang="0">
                  <a:pos x="208" y="20"/>
                </a:cxn>
                <a:cxn ang="0">
                  <a:pos x="202" y="14"/>
                </a:cxn>
                <a:cxn ang="0">
                  <a:pos x="194" y="8"/>
                </a:cxn>
                <a:cxn ang="0">
                  <a:pos x="184" y="4"/>
                </a:cxn>
                <a:cxn ang="0">
                  <a:pos x="172" y="2"/>
                </a:cxn>
                <a:cxn ang="0">
                  <a:pos x="144" y="0"/>
                </a:cxn>
                <a:cxn ang="0">
                  <a:pos x="118" y="4"/>
                </a:cxn>
                <a:cxn ang="0">
                  <a:pos x="86" y="10"/>
                </a:cxn>
                <a:cxn ang="0">
                  <a:pos x="74" y="16"/>
                </a:cxn>
                <a:cxn ang="0">
                  <a:pos x="54" y="32"/>
                </a:cxn>
                <a:cxn ang="0">
                  <a:pos x="32" y="50"/>
                </a:cxn>
                <a:cxn ang="0">
                  <a:pos x="22" y="58"/>
                </a:cxn>
                <a:cxn ang="0">
                  <a:pos x="18" y="66"/>
                </a:cxn>
                <a:cxn ang="0">
                  <a:pos x="10" y="80"/>
                </a:cxn>
                <a:cxn ang="0">
                  <a:pos x="2" y="98"/>
                </a:cxn>
                <a:cxn ang="0">
                  <a:pos x="0" y="108"/>
                </a:cxn>
                <a:cxn ang="0">
                  <a:pos x="0" y="116"/>
                </a:cxn>
                <a:cxn ang="0">
                  <a:pos x="2" y="126"/>
                </a:cxn>
                <a:cxn ang="0">
                  <a:pos x="10" y="134"/>
                </a:cxn>
                <a:cxn ang="0">
                  <a:pos x="52" y="166"/>
                </a:cxn>
                <a:cxn ang="0">
                  <a:pos x="58" y="170"/>
                </a:cxn>
                <a:cxn ang="0">
                  <a:pos x="54" y="164"/>
                </a:cxn>
                <a:cxn ang="0">
                  <a:pos x="50" y="160"/>
                </a:cxn>
                <a:cxn ang="0">
                  <a:pos x="48" y="152"/>
                </a:cxn>
                <a:cxn ang="0">
                  <a:pos x="46" y="144"/>
                </a:cxn>
                <a:cxn ang="0">
                  <a:pos x="48" y="134"/>
                </a:cxn>
                <a:cxn ang="0">
                  <a:pos x="52" y="122"/>
                </a:cxn>
                <a:cxn ang="0">
                  <a:pos x="62" y="110"/>
                </a:cxn>
              </a:cxnLst>
              <a:rect l="0" t="0" r="r" b="b"/>
              <a:pathLst>
                <a:path w="216" h="170">
                  <a:moveTo>
                    <a:pt x="62" y="110"/>
                  </a:moveTo>
                  <a:lnTo>
                    <a:pt x="90" y="78"/>
                  </a:lnTo>
                  <a:lnTo>
                    <a:pt x="98" y="72"/>
                  </a:lnTo>
                  <a:lnTo>
                    <a:pt x="104" y="70"/>
                  </a:lnTo>
                  <a:lnTo>
                    <a:pt x="126" y="64"/>
                  </a:lnTo>
                  <a:lnTo>
                    <a:pt x="140" y="62"/>
                  </a:lnTo>
                  <a:lnTo>
                    <a:pt x="144" y="60"/>
                  </a:lnTo>
                  <a:lnTo>
                    <a:pt x="150" y="62"/>
                  </a:lnTo>
                  <a:lnTo>
                    <a:pt x="172" y="70"/>
                  </a:lnTo>
                  <a:lnTo>
                    <a:pt x="182" y="76"/>
                  </a:lnTo>
                  <a:lnTo>
                    <a:pt x="190" y="80"/>
                  </a:lnTo>
                  <a:lnTo>
                    <a:pt x="194" y="82"/>
                  </a:lnTo>
                  <a:lnTo>
                    <a:pt x="200" y="84"/>
                  </a:lnTo>
                  <a:lnTo>
                    <a:pt x="208" y="86"/>
                  </a:lnTo>
                  <a:lnTo>
                    <a:pt x="210" y="72"/>
                  </a:lnTo>
                  <a:lnTo>
                    <a:pt x="212" y="62"/>
                  </a:lnTo>
                  <a:lnTo>
                    <a:pt x="216" y="46"/>
                  </a:lnTo>
                  <a:lnTo>
                    <a:pt x="214" y="34"/>
                  </a:lnTo>
                  <a:lnTo>
                    <a:pt x="212" y="28"/>
                  </a:lnTo>
                  <a:lnTo>
                    <a:pt x="208" y="20"/>
                  </a:lnTo>
                  <a:lnTo>
                    <a:pt x="202" y="14"/>
                  </a:lnTo>
                  <a:lnTo>
                    <a:pt x="194" y="8"/>
                  </a:lnTo>
                  <a:lnTo>
                    <a:pt x="184" y="4"/>
                  </a:lnTo>
                  <a:lnTo>
                    <a:pt x="172" y="2"/>
                  </a:lnTo>
                  <a:lnTo>
                    <a:pt x="144" y="0"/>
                  </a:lnTo>
                  <a:lnTo>
                    <a:pt x="118" y="4"/>
                  </a:lnTo>
                  <a:lnTo>
                    <a:pt x="86" y="10"/>
                  </a:lnTo>
                  <a:lnTo>
                    <a:pt x="74" y="16"/>
                  </a:lnTo>
                  <a:lnTo>
                    <a:pt x="54" y="32"/>
                  </a:lnTo>
                  <a:lnTo>
                    <a:pt x="32" y="50"/>
                  </a:lnTo>
                  <a:lnTo>
                    <a:pt x="22" y="58"/>
                  </a:lnTo>
                  <a:lnTo>
                    <a:pt x="18" y="66"/>
                  </a:lnTo>
                  <a:lnTo>
                    <a:pt x="10" y="80"/>
                  </a:lnTo>
                  <a:lnTo>
                    <a:pt x="2" y="98"/>
                  </a:lnTo>
                  <a:lnTo>
                    <a:pt x="0" y="108"/>
                  </a:lnTo>
                  <a:lnTo>
                    <a:pt x="0" y="116"/>
                  </a:lnTo>
                  <a:lnTo>
                    <a:pt x="2" y="126"/>
                  </a:lnTo>
                  <a:lnTo>
                    <a:pt x="10" y="134"/>
                  </a:lnTo>
                  <a:lnTo>
                    <a:pt x="52" y="166"/>
                  </a:lnTo>
                  <a:lnTo>
                    <a:pt x="58" y="170"/>
                  </a:lnTo>
                  <a:lnTo>
                    <a:pt x="54" y="164"/>
                  </a:lnTo>
                  <a:lnTo>
                    <a:pt x="50" y="160"/>
                  </a:lnTo>
                  <a:lnTo>
                    <a:pt x="48" y="152"/>
                  </a:lnTo>
                  <a:lnTo>
                    <a:pt x="46" y="144"/>
                  </a:lnTo>
                  <a:lnTo>
                    <a:pt x="48" y="134"/>
                  </a:lnTo>
                  <a:lnTo>
                    <a:pt x="52" y="122"/>
                  </a:lnTo>
                  <a:lnTo>
                    <a:pt x="62" y="110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72" name="Freeform 988"/>
            <p:cNvSpPr>
              <a:spLocks/>
            </p:cNvSpPr>
            <p:nvPr/>
          </p:nvSpPr>
          <p:spPr bwMode="auto">
            <a:xfrm>
              <a:off x="2372" y="2803"/>
              <a:ext cx="78" cy="75"/>
            </a:xfrm>
            <a:custGeom>
              <a:avLst/>
              <a:gdLst/>
              <a:ahLst/>
              <a:cxnLst>
                <a:cxn ang="0">
                  <a:pos x="196" y="142"/>
                </a:cxn>
                <a:cxn ang="0">
                  <a:pos x="204" y="122"/>
                </a:cxn>
                <a:cxn ang="0">
                  <a:pos x="208" y="110"/>
                </a:cxn>
                <a:cxn ang="0">
                  <a:pos x="212" y="96"/>
                </a:cxn>
                <a:cxn ang="0">
                  <a:pos x="212" y="80"/>
                </a:cxn>
                <a:cxn ang="0">
                  <a:pos x="212" y="66"/>
                </a:cxn>
                <a:cxn ang="0">
                  <a:pos x="210" y="56"/>
                </a:cxn>
                <a:cxn ang="0">
                  <a:pos x="204" y="46"/>
                </a:cxn>
                <a:cxn ang="0">
                  <a:pos x="184" y="28"/>
                </a:cxn>
                <a:cxn ang="0">
                  <a:pos x="156" y="2"/>
                </a:cxn>
                <a:cxn ang="0">
                  <a:pos x="154" y="0"/>
                </a:cxn>
                <a:cxn ang="0">
                  <a:pos x="166" y="28"/>
                </a:cxn>
                <a:cxn ang="0">
                  <a:pos x="168" y="32"/>
                </a:cxn>
                <a:cxn ang="0">
                  <a:pos x="170" y="42"/>
                </a:cxn>
                <a:cxn ang="0">
                  <a:pos x="170" y="60"/>
                </a:cxn>
                <a:cxn ang="0">
                  <a:pos x="170" y="68"/>
                </a:cxn>
                <a:cxn ang="0">
                  <a:pos x="166" y="80"/>
                </a:cxn>
                <a:cxn ang="0">
                  <a:pos x="154" y="116"/>
                </a:cxn>
                <a:cxn ang="0">
                  <a:pos x="150" y="128"/>
                </a:cxn>
                <a:cxn ang="0">
                  <a:pos x="144" y="138"/>
                </a:cxn>
                <a:cxn ang="0">
                  <a:pos x="134" y="146"/>
                </a:cxn>
                <a:cxn ang="0">
                  <a:pos x="126" y="152"/>
                </a:cxn>
                <a:cxn ang="0">
                  <a:pos x="116" y="158"/>
                </a:cxn>
                <a:cxn ang="0">
                  <a:pos x="106" y="160"/>
                </a:cxn>
                <a:cxn ang="0">
                  <a:pos x="90" y="164"/>
                </a:cxn>
                <a:cxn ang="0">
                  <a:pos x="38" y="170"/>
                </a:cxn>
                <a:cxn ang="0">
                  <a:pos x="2" y="172"/>
                </a:cxn>
                <a:cxn ang="0">
                  <a:pos x="0" y="176"/>
                </a:cxn>
                <a:cxn ang="0">
                  <a:pos x="50" y="182"/>
                </a:cxn>
                <a:cxn ang="0">
                  <a:pos x="94" y="188"/>
                </a:cxn>
                <a:cxn ang="0">
                  <a:pos x="106" y="188"/>
                </a:cxn>
                <a:cxn ang="0">
                  <a:pos x="120" y="184"/>
                </a:cxn>
                <a:cxn ang="0">
                  <a:pos x="136" y="178"/>
                </a:cxn>
                <a:cxn ang="0">
                  <a:pos x="152" y="172"/>
                </a:cxn>
                <a:cxn ang="0">
                  <a:pos x="180" y="156"/>
                </a:cxn>
                <a:cxn ang="0">
                  <a:pos x="190" y="148"/>
                </a:cxn>
                <a:cxn ang="0">
                  <a:pos x="196" y="142"/>
                </a:cxn>
              </a:cxnLst>
              <a:rect l="0" t="0" r="r" b="b"/>
              <a:pathLst>
                <a:path w="212" h="188">
                  <a:moveTo>
                    <a:pt x="196" y="142"/>
                  </a:moveTo>
                  <a:lnTo>
                    <a:pt x="204" y="122"/>
                  </a:lnTo>
                  <a:lnTo>
                    <a:pt x="208" y="110"/>
                  </a:lnTo>
                  <a:lnTo>
                    <a:pt x="212" y="96"/>
                  </a:lnTo>
                  <a:lnTo>
                    <a:pt x="212" y="80"/>
                  </a:lnTo>
                  <a:lnTo>
                    <a:pt x="212" y="66"/>
                  </a:lnTo>
                  <a:lnTo>
                    <a:pt x="210" y="56"/>
                  </a:lnTo>
                  <a:lnTo>
                    <a:pt x="204" y="46"/>
                  </a:lnTo>
                  <a:lnTo>
                    <a:pt x="184" y="28"/>
                  </a:lnTo>
                  <a:lnTo>
                    <a:pt x="156" y="2"/>
                  </a:lnTo>
                  <a:lnTo>
                    <a:pt x="154" y="0"/>
                  </a:lnTo>
                  <a:lnTo>
                    <a:pt x="166" y="28"/>
                  </a:lnTo>
                  <a:lnTo>
                    <a:pt x="168" y="32"/>
                  </a:lnTo>
                  <a:lnTo>
                    <a:pt x="170" y="42"/>
                  </a:lnTo>
                  <a:lnTo>
                    <a:pt x="170" y="60"/>
                  </a:lnTo>
                  <a:lnTo>
                    <a:pt x="170" y="68"/>
                  </a:lnTo>
                  <a:lnTo>
                    <a:pt x="166" y="80"/>
                  </a:lnTo>
                  <a:lnTo>
                    <a:pt x="154" y="116"/>
                  </a:lnTo>
                  <a:lnTo>
                    <a:pt x="150" y="128"/>
                  </a:lnTo>
                  <a:lnTo>
                    <a:pt x="144" y="138"/>
                  </a:lnTo>
                  <a:lnTo>
                    <a:pt x="134" y="146"/>
                  </a:lnTo>
                  <a:lnTo>
                    <a:pt x="126" y="152"/>
                  </a:lnTo>
                  <a:lnTo>
                    <a:pt x="116" y="158"/>
                  </a:lnTo>
                  <a:lnTo>
                    <a:pt x="106" y="160"/>
                  </a:lnTo>
                  <a:lnTo>
                    <a:pt x="90" y="164"/>
                  </a:lnTo>
                  <a:lnTo>
                    <a:pt x="38" y="170"/>
                  </a:lnTo>
                  <a:lnTo>
                    <a:pt x="2" y="172"/>
                  </a:lnTo>
                  <a:lnTo>
                    <a:pt x="0" y="176"/>
                  </a:lnTo>
                  <a:lnTo>
                    <a:pt x="50" y="182"/>
                  </a:lnTo>
                  <a:lnTo>
                    <a:pt x="94" y="188"/>
                  </a:lnTo>
                  <a:lnTo>
                    <a:pt x="106" y="188"/>
                  </a:lnTo>
                  <a:lnTo>
                    <a:pt x="120" y="184"/>
                  </a:lnTo>
                  <a:lnTo>
                    <a:pt x="136" y="178"/>
                  </a:lnTo>
                  <a:lnTo>
                    <a:pt x="152" y="172"/>
                  </a:lnTo>
                  <a:lnTo>
                    <a:pt x="180" y="156"/>
                  </a:lnTo>
                  <a:lnTo>
                    <a:pt x="190" y="148"/>
                  </a:lnTo>
                  <a:lnTo>
                    <a:pt x="196" y="142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73" name="Freeform 989"/>
            <p:cNvSpPr>
              <a:spLocks/>
            </p:cNvSpPr>
            <p:nvPr/>
          </p:nvSpPr>
          <p:spPr bwMode="auto">
            <a:xfrm>
              <a:off x="2881" y="2739"/>
              <a:ext cx="102" cy="61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24" y="144"/>
                </a:cxn>
                <a:cxn ang="0">
                  <a:pos x="44" y="136"/>
                </a:cxn>
                <a:cxn ang="0">
                  <a:pos x="52" y="130"/>
                </a:cxn>
                <a:cxn ang="0">
                  <a:pos x="58" y="126"/>
                </a:cxn>
                <a:cxn ang="0">
                  <a:pos x="84" y="94"/>
                </a:cxn>
                <a:cxn ang="0">
                  <a:pos x="110" y="68"/>
                </a:cxn>
                <a:cxn ang="0">
                  <a:pos x="118" y="62"/>
                </a:cxn>
                <a:cxn ang="0">
                  <a:pos x="128" y="54"/>
                </a:cxn>
                <a:cxn ang="0">
                  <a:pos x="142" y="46"/>
                </a:cxn>
                <a:cxn ang="0">
                  <a:pos x="148" y="44"/>
                </a:cxn>
                <a:cxn ang="0">
                  <a:pos x="154" y="44"/>
                </a:cxn>
                <a:cxn ang="0">
                  <a:pos x="198" y="36"/>
                </a:cxn>
                <a:cxn ang="0">
                  <a:pos x="270" y="30"/>
                </a:cxn>
                <a:cxn ang="0">
                  <a:pos x="280" y="0"/>
                </a:cxn>
                <a:cxn ang="0">
                  <a:pos x="198" y="16"/>
                </a:cxn>
                <a:cxn ang="0">
                  <a:pos x="146" y="26"/>
                </a:cxn>
                <a:cxn ang="0">
                  <a:pos x="124" y="30"/>
                </a:cxn>
                <a:cxn ang="0">
                  <a:pos x="104" y="34"/>
                </a:cxn>
                <a:cxn ang="0">
                  <a:pos x="86" y="38"/>
                </a:cxn>
                <a:cxn ang="0">
                  <a:pos x="80" y="42"/>
                </a:cxn>
                <a:cxn ang="0">
                  <a:pos x="72" y="48"/>
                </a:cxn>
                <a:cxn ang="0">
                  <a:pos x="60" y="64"/>
                </a:cxn>
                <a:cxn ang="0">
                  <a:pos x="50" y="82"/>
                </a:cxn>
                <a:cxn ang="0">
                  <a:pos x="44" y="96"/>
                </a:cxn>
                <a:cxn ang="0">
                  <a:pos x="40" y="102"/>
                </a:cxn>
                <a:cxn ang="0">
                  <a:pos x="34" y="106"/>
                </a:cxn>
                <a:cxn ang="0">
                  <a:pos x="20" y="112"/>
                </a:cxn>
                <a:cxn ang="0">
                  <a:pos x="6" y="116"/>
                </a:cxn>
                <a:cxn ang="0">
                  <a:pos x="0" y="116"/>
                </a:cxn>
                <a:cxn ang="0">
                  <a:pos x="0" y="154"/>
                </a:cxn>
              </a:cxnLst>
              <a:rect l="0" t="0" r="r" b="b"/>
              <a:pathLst>
                <a:path w="280" h="154">
                  <a:moveTo>
                    <a:pt x="0" y="154"/>
                  </a:moveTo>
                  <a:lnTo>
                    <a:pt x="24" y="144"/>
                  </a:lnTo>
                  <a:lnTo>
                    <a:pt x="44" y="136"/>
                  </a:lnTo>
                  <a:lnTo>
                    <a:pt x="52" y="130"/>
                  </a:lnTo>
                  <a:lnTo>
                    <a:pt x="58" y="126"/>
                  </a:lnTo>
                  <a:lnTo>
                    <a:pt x="84" y="94"/>
                  </a:lnTo>
                  <a:lnTo>
                    <a:pt x="110" y="68"/>
                  </a:lnTo>
                  <a:lnTo>
                    <a:pt x="118" y="62"/>
                  </a:lnTo>
                  <a:lnTo>
                    <a:pt x="128" y="54"/>
                  </a:lnTo>
                  <a:lnTo>
                    <a:pt x="142" y="46"/>
                  </a:lnTo>
                  <a:lnTo>
                    <a:pt x="148" y="44"/>
                  </a:lnTo>
                  <a:lnTo>
                    <a:pt x="154" y="44"/>
                  </a:lnTo>
                  <a:lnTo>
                    <a:pt x="198" y="36"/>
                  </a:lnTo>
                  <a:lnTo>
                    <a:pt x="270" y="30"/>
                  </a:lnTo>
                  <a:lnTo>
                    <a:pt x="280" y="0"/>
                  </a:lnTo>
                  <a:lnTo>
                    <a:pt x="198" y="16"/>
                  </a:lnTo>
                  <a:lnTo>
                    <a:pt x="146" y="26"/>
                  </a:lnTo>
                  <a:lnTo>
                    <a:pt x="124" y="30"/>
                  </a:lnTo>
                  <a:lnTo>
                    <a:pt x="104" y="34"/>
                  </a:lnTo>
                  <a:lnTo>
                    <a:pt x="86" y="38"/>
                  </a:lnTo>
                  <a:lnTo>
                    <a:pt x="80" y="42"/>
                  </a:lnTo>
                  <a:lnTo>
                    <a:pt x="72" y="48"/>
                  </a:lnTo>
                  <a:lnTo>
                    <a:pt x="60" y="64"/>
                  </a:lnTo>
                  <a:lnTo>
                    <a:pt x="50" y="82"/>
                  </a:lnTo>
                  <a:lnTo>
                    <a:pt x="44" y="96"/>
                  </a:lnTo>
                  <a:lnTo>
                    <a:pt x="40" y="102"/>
                  </a:lnTo>
                  <a:lnTo>
                    <a:pt x="34" y="106"/>
                  </a:lnTo>
                  <a:lnTo>
                    <a:pt x="20" y="112"/>
                  </a:lnTo>
                  <a:lnTo>
                    <a:pt x="6" y="116"/>
                  </a:lnTo>
                  <a:lnTo>
                    <a:pt x="0" y="116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FFFF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74" name="Freeform 990"/>
            <p:cNvSpPr>
              <a:spLocks/>
            </p:cNvSpPr>
            <p:nvPr/>
          </p:nvSpPr>
          <p:spPr bwMode="auto">
            <a:xfrm>
              <a:off x="2432" y="2894"/>
              <a:ext cx="152" cy="64"/>
            </a:xfrm>
            <a:custGeom>
              <a:avLst/>
              <a:gdLst/>
              <a:ahLst/>
              <a:cxnLst>
                <a:cxn ang="0">
                  <a:pos x="118" y="140"/>
                </a:cxn>
                <a:cxn ang="0">
                  <a:pos x="122" y="132"/>
                </a:cxn>
                <a:cxn ang="0">
                  <a:pos x="132" y="112"/>
                </a:cxn>
                <a:cxn ang="0">
                  <a:pos x="142" y="100"/>
                </a:cxn>
                <a:cxn ang="0">
                  <a:pos x="152" y="88"/>
                </a:cxn>
                <a:cxn ang="0">
                  <a:pos x="162" y="80"/>
                </a:cxn>
                <a:cxn ang="0">
                  <a:pos x="176" y="72"/>
                </a:cxn>
                <a:cxn ang="0">
                  <a:pos x="236" y="56"/>
                </a:cxn>
                <a:cxn ang="0">
                  <a:pos x="262" y="50"/>
                </a:cxn>
                <a:cxn ang="0">
                  <a:pos x="278" y="48"/>
                </a:cxn>
                <a:cxn ang="0">
                  <a:pos x="290" y="48"/>
                </a:cxn>
                <a:cxn ang="0">
                  <a:pos x="304" y="52"/>
                </a:cxn>
                <a:cxn ang="0">
                  <a:pos x="310" y="56"/>
                </a:cxn>
                <a:cxn ang="0">
                  <a:pos x="316" y="62"/>
                </a:cxn>
                <a:cxn ang="0">
                  <a:pos x="320" y="70"/>
                </a:cxn>
                <a:cxn ang="0">
                  <a:pos x="324" y="80"/>
                </a:cxn>
                <a:cxn ang="0">
                  <a:pos x="338" y="94"/>
                </a:cxn>
                <a:cxn ang="0">
                  <a:pos x="348" y="104"/>
                </a:cxn>
                <a:cxn ang="0">
                  <a:pos x="350" y="106"/>
                </a:cxn>
                <a:cxn ang="0">
                  <a:pos x="352" y="106"/>
                </a:cxn>
                <a:cxn ang="0">
                  <a:pos x="384" y="86"/>
                </a:cxn>
                <a:cxn ang="0">
                  <a:pos x="406" y="72"/>
                </a:cxn>
                <a:cxn ang="0">
                  <a:pos x="414" y="66"/>
                </a:cxn>
                <a:cxn ang="0">
                  <a:pos x="416" y="62"/>
                </a:cxn>
                <a:cxn ang="0">
                  <a:pos x="414" y="52"/>
                </a:cxn>
                <a:cxn ang="0">
                  <a:pos x="406" y="38"/>
                </a:cxn>
                <a:cxn ang="0">
                  <a:pos x="394" y="20"/>
                </a:cxn>
                <a:cxn ang="0">
                  <a:pos x="368" y="28"/>
                </a:cxn>
                <a:cxn ang="0">
                  <a:pos x="348" y="18"/>
                </a:cxn>
                <a:cxn ang="0">
                  <a:pos x="308" y="0"/>
                </a:cxn>
                <a:cxn ang="0">
                  <a:pos x="296" y="0"/>
                </a:cxn>
                <a:cxn ang="0">
                  <a:pos x="276" y="0"/>
                </a:cxn>
                <a:cxn ang="0">
                  <a:pos x="234" y="0"/>
                </a:cxn>
                <a:cxn ang="0">
                  <a:pos x="224" y="2"/>
                </a:cxn>
                <a:cxn ang="0">
                  <a:pos x="212" y="4"/>
                </a:cxn>
                <a:cxn ang="0">
                  <a:pos x="190" y="10"/>
                </a:cxn>
                <a:cxn ang="0">
                  <a:pos x="168" y="20"/>
                </a:cxn>
                <a:cxn ang="0">
                  <a:pos x="88" y="64"/>
                </a:cxn>
                <a:cxn ang="0">
                  <a:pos x="62" y="80"/>
                </a:cxn>
                <a:cxn ang="0">
                  <a:pos x="44" y="96"/>
                </a:cxn>
                <a:cxn ang="0">
                  <a:pos x="28" y="112"/>
                </a:cxn>
                <a:cxn ang="0">
                  <a:pos x="16" y="126"/>
                </a:cxn>
                <a:cxn ang="0">
                  <a:pos x="8" y="140"/>
                </a:cxn>
                <a:cxn ang="0">
                  <a:pos x="4" y="150"/>
                </a:cxn>
                <a:cxn ang="0">
                  <a:pos x="0" y="160"/>
                </a:cxn>
                <a:cxn ang="0">
                  <a:pos x="118" y="140"/>
                </a:cxn>
              </a:cxnLst>
              <a:rect l="0" t="0" r="r" b="b"/>
              <a:pathLst>
                <a:path w="416" h="160">
                  <a:moveTo>
                    <a:pt x="118" y="140"/>
                  </a:moveTo>
                  <a:lnTo>
                    <a:pt x="122" y="132"/>
                  </a:lnTo>
                  <a:lnTo>
                    <a:pt x="132" y="112"/>
                  </a:lnTo>
                  <a:lnTo>
                    <a:pt x="142" y="100"/>
                  </a:lnTo>
                  <a:lnTo>
                    <a:pt x="152" y="88"/>
                  </a:lnTo>
                  <a:lnTo>
                    <a:pt x="162" y="80"/>
                  </a:lnTo>
                  <a:lnTo>
                    <a:pt x="176" y="72"/>
                  </a:lnTo>
                  <a:lnTo>
                    <a:pt x="236" y="56"/>
                  </a:lnTo>
                  <a:lnTo>
                    <a:pt x="262" y="50"/>
                  </a:lnTo>
                  <a:lnTo>
                    <a:pt x="278" y="48"/>
                  </a:lnTo>
                  <a:lnTo>
                    <a:pt x="290" y="48"/>
                  </a:lnTo>
                  <a:lnTo>
                    <a:pt x="304" y="52"/>
                  </a:lnTo>
                  <a:lnTo>
                    <a:pt x="310" y="56"/>
                  </a:lnTo>
                  <a:lnTo>
                    <a:pt x="316" y="62"/>
                  </a:lnTo>
                  <a:lnTo>
                    <a:pt x="320" y="70"/>
                  </a:lnTo>
                  <a:lnTo>
                    <a:pt x="324" y="80"/>
                  </a:lnTo>
                  <a:lnTo>
                    <a:pt x="338" y="94"/>
                  </a:lnTo>
                  <a:lnTo>
                    <a:pt x="348" y="104"/>
                  </a:lnTo>
                  <a:lnTo>
                    <a:pt x="350" y="106"/>
                  </a:lnTo>
                  <a:lnTo>
                    <a:pt x="352" y="106"/>
                  </a:lnTo>
                  <a:lnTo>
                    <a:pt x="384" y="86"/>
                  </a:lnTo>
                  <a:lnTo>
                    <a:pt x="406" y="72"/>
                  </a:lnTo>
                  <a:lnTo>
                    <a:pt x="414" y="66"/>
                  </a:lnTo>
                  <a:lnTo>
                    <a:pt x="416" y="62"/>
                  </a:lnTo>
                  <a:lnTo>
                    <a:pt x="414" y="52"/>
                  </a:lnTo>
                  <a:lnTo>
                    <a:pt x="406" y="38"/>
                  </a:lnTo>
                  <a:lnTo>
                    <a:pt x="394" y="20"/>
                  </a:lnTo>
                  <a:lnTo>
                    <a:pt x="368" y="28"/>
                  </a:lnTo>
                  <a:lnTo>
                    <a:pt x="348" y="18"/>
                  </a:lnTo>
                  <a:lnTo>
                    <a:pt x="308" y="0"/>
                  </a:lnTo>
                  <a:lnTo>
                    <a:pt x="296" y="0"/>
                  </a:lnTo>
                  <a:lnTo>
                    <a:pt x="276" y="0"/>
                  </a:lnTo>
                  <a:lnTo>
                    <a:pt x="234" y="0"/>
                  </a:lnTo>
                  <a:lnTo>
                    <a:pt x="224" y="2"/>
                  </a:lnTo>
                  <a:lnTo>
                    <a:pt x="212" y="4"/>
                  </a:lnTo>
                  <a:lnTo>
                    <a:pt x="190" y="10"/>
                  </a:lnTo>
                  <a:lnTo>
                    <a:pt x="168" y="20"/>
                  </a:lnTo>
                  <a:lnTo>
                    <a:pt x="88" y="64"/>
                  </a:lnTo>
                  <a:lnTo>
                    <a:pt x="62" y="80"/>
                  </a:lnTo>
                  <a:lnTo>
                    <a:pt x="44" y="96"/>
                  </a:lnTo>
                  <a:lnTo>
                    <a:pt x="28" y="112"/>
                  </a:lnTo>
                  <a:lnTo>
                    <a:pt x="16" y="126"/>
                  </a:lnTo>
                  <a:lnTo>
                    <a:pt x="8" y="140"/>
                  </a:lnTo>
                  <a:lnTo>
                    <a:pt x="4" y="150"/>
                  </a:lnTo>
                  <a:lnTo>
                    <a:pt x="0" y="160"/>
                  </a:lnTo>
                  <a:lnTo>
                    <a:pt x="118" y="14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75" name="Freeform 991"/>
            <p:cNvSpPr>
              <a:spLocks/>
            </p:cNvSpPr>
            <p:nvPr/>
          </p:nvSpPr>
          <p:spPr bwMode="auto">
            <a:xfrm>
              <a:off x="1233" y="3158"/>
              <a:ext cx="1078" cy="3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57" y="552"/>
                </a:cxn>
                <a:cxn ang="0">
                  <a:pos x="2957" y="996"/>
                </a:cxn>
                <a:cxn ang="0">
                  <a:pos x="0" y="444"/>
                </a:cxn>
                <a:cxn ang="0">
                  <a:pos x="0" y="0"/>
                </a:cxn>
              </a:cxnLst>
              <a:rect l="0" t="0" r="r" b="b"/>
              <a:pathLst>
                <a:path w="2957" h="996">
                  <a:moveTo>
                    <a:pt x="0" y="0"/>
                  </a:moveTo>
                  <a:lnTo>
                    <a:pt x="2957" y="552"/>
                  </a:lnTo>
                  <a:lnTo>
                    <a:pt x="2957" y="996"/>
                  </a:lnTo>
                  <a:lnTo>
                    <a:pt x="0" y="4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76" name="Freeform 992"/>
            <p:cNvSpPr>
              <a:spLocks/>
            </p:cNvSpPr>
            <p:nvPr/>
          </p:nvSpPr>
          <p:spPr bwMode="auto">
            <a:xfrm>
              <a:off x="3087" y="2663"/>
              <a:ext cx="448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8"/>
                </a:cxn>
                <a:cxn ang="0">
                  <a:pos x="46" y="14"/>
                </a:cxn>
                <a:cxn ang="0">
                  <a:pos x="68" y="16"/>
                </a:cxn>
                <a:cxn ang="0">
                  <a:pos x="138" y="26"/>
                </a:cxn>
                <a:cxn ang="0">
                  <a:pos x="212" y="36"/>
                </a:cxn>
                <a:cxn ang="0">
                  <a:pos x="256" y="40"/>
                </a:cxn>
                <a:cxn ang="0">
                  <a:pos x="304" y="46"/>
                </a:cxn>
                <a:cxn ang="0">
                  <a:pos x="330" y="50"/>
                </a:cxn>
                <a:cxn ang="0">
                  <a:pos x="368" y="58"/>
                </a:cxn>
                <a:cxn ang="0">
                  <a:pos x="428" y="64"/>
                </a:cxn>
                <a:cxn ang="0">
                  <a:pos x="524" y="70"/>
                </a:cxn>
                <a:cxn ang="0">
                  <a:pos x="628" y="74"/>
                </a:cxn>
                <a:cxn ang="0">
                  <a:pos x="706" y="76"/>
                </a:cxn>
                <a:cxn ang="0">
                  <a:pos x="762" y="76"/>
                </a:cxn>
                <a:cxn ang="0">
                  <a:pos x="792" y="72"/>
                </a:cxn>
                <a:cxn ang="0">
                  <a:pos x="816" y="72"/>
                </a:cxn>
                <a:cxn ang="0">
                  <a:pos x="864" y="70"/>
                </a:cxn>
                <a:cxn ang="0">
                  <a:pos x="928" y="72"/>
                </a:cxn>
                <a:cxn ang="0">
                  <a:pos x="1000" y="74"/>
                </a:cxn>
                <a:cxn ang="0">
                  <a:pos x="1074" y="78"/>
                </a:cxn>
                <a:cxn ang="0">
                  <a:pos x="1142" y="84"/>
                </a:cxn>
                <a:cxn ang="0">
                  <a:pos x="1172" y="88"/>
                </a:cxn>
                <a:cxn ang="0">
                  <a:pos x="1198" y="94"/>
                </a:cxn>
                <a:cxn ang="0">
                  <a:pos x="1218" y="98"/>
                </a:cxn>
                <a:cxn ang="0">
                  <a:pos x="1232" y="104"/>
                </a:cxn>
              </a:cxnLst>
              <a:rect l="0" t="0" r="r" b="b"/>
              <a:pathLst>
                <a:path w="1232" h="104">
                  <a:moveTo>
                    <a:pt x="0" y="0"/>
                  </a:moveTo>
                  <a:lnTo>
                    <a:pt x="26" y="8"/>
                  </a:lnTo>
                  <a:lnTo>
                    <a:pt x="46" y="14"/>
                  </a:lnTo>
                  <a:lnTo>
                    <a:pt x="68" y="16"/>
                  </a:lnTo>
                  <a:lnTo>
                    <a:pt x="138" y="26"/>
                  </a:lnTo>
                  <a:lnTo>
                    <a:pt x="212" y="36"/>
                  </a:lnTo>
                  <a:lnTo>
                    <a:pt x="256" y="40"/>
                  </a:lnTo>
                  <a:lnTo>
                    <a:pt x="304" y="46"/>
                  </a:lnTo>
                  <a:lnTo>
                    <a:pt x="330" y="50"/>
                  </a:lnTo>
                  <a:lnTo>
                    <a:pt x="368" y="58"/>
                  </a:lnTo>
                  <a:lnTo>
                    <a:pt x="428" y="64"/>
                  </a:lnTo>
                  <a:lnTo>
                    <a:pt x="524" y="70"/>
                  </a:lnTo>
                  <a:lnTo>
                    <a:pt x="628" y="74"/>
                  </a:lnTo>
                  <a:lnTo>
                    <a:pt x="706" y="76"/>
                  </a:lnTo>
                  <a:lnTo>
                    <a:pt x="762" y="76"/>
                  </a:lnTo>
                  <a:lnTo>
                    <a:pt x="792" y="72"/>
                  </a:lnTo>
                  <a:lnTo>
                    <a:pt x="816" y="72"/>
                  </a:lnTo>
                  <a:lnTo>
                    <a:pt x="864" y="70"/>
                  </a:lnTo>
                  <a:lnTo>
                    <a:pt x="928" y="72"/>
                  </a:lnTo>
                  <a:lnTo>
                    <a:pt x="1000" y="74"/>
                  </a:lnTo>
                  <a:lnTo>
                    <a:pt x="1074" y="78"/>
                  </a:lnTo>
                  <a:lnTo>
                    <a:pt x="1142" y="84"/>
                  </a:lnTo>
                  <a:lnTo>
                    <a:pt x="1172" y="88"/>
                  </a:lnTo>
                  <a:lnTo>
                    <a:pt x="1198" y="94"/>
                  </a:lnTo>
                  <a:lnTo>
                    <a:pt x="1218" y="98"/>
                  </a:lnTo>
                  <a:lnTo>
                    <a:pt x="1232" y="104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77" name="Freeform 993"/>
            <p:cNvSpPr>
              <a:spLocks/>
            </p:cNvSpPr>
            <p:nvPr/>
          </p:nvSpPr>
          <p:spPr bwMode="auto">
            <a:xfrm>
              <a:off x="2405" y="2594"/>
              <a:ext cx="242" cy="1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8"/>
                </a:cxn>
                <a:cxn ang="0">
                  <a:pos x="112" y="32"/>
                </a:cxn>
                <a:cxn ang="0">
                  <a:pos x="162" y="50"/>
                </a:cxn>
                <a:cxn ang="0">
                  <a:pos x="210" y="68"/>
                </a:cxn>
                <a:cxn ang="0">
                  <a:pos x="258" y="88"/>
                </a:cxn>
                <a:cxn ang="0">
                  <a:pos x="300" y="108"/>
                </a:cxn>
                <a:cxn ang="0">
                  <a:pos x="342" y="130"/>
                </a:cxn>
                <a:cxn ang="0">
                  <a:pos x="392" y="156"/>
                </a:cxn>
                <a:cxn ang="0">
                  <a:pos x="502" y="208"/>
                </a:cxn>
                <a:cxn ang="0">
                  <a:pos x="600" y="252"/>
                </a:cxn>
                <a:cxn ang="0">
                  <a:pos x="638" y="268"/>
                </a:cxn>
                <a:cxn ang="0">
                  <a:pos x="664" y="276"/>
                </a:cxn>
              </a:cxnLst>
              <a:rect l="0" t="0" r="r" b="b"/>
              <a:pathLst>
                <a:path w="664" h="276">
                  <a:moveTo>
                    <a:pt x="0" y="0"/>
                  </a:moveTo>
                  <a:lnTo>
                    <a:pt x="32" y="8"/>
                  </a:lnTo>
                  <a:lnTo>
                    <a:pt x="112" y="32"/>
                  </a:lnTo>
                  <a:lnTo>
                    <a:pt x="162" y="50"/>
                  </a:lnTo>
                  <a:lnTo>
                    <a:pt x="210" y="68"/>
                  </a:lnTo>
                  <a:lnTo>
                    <a:pt x="258" y="88"/>
                  </a:lnTo>
                  <a:lnTo>
                    <a:pt x="300" y="108"/>
                  </a:lnTo>
                  <a:lnTo>
                    <a:pt x="342" y="130"/>
                  </a:lnTo>
                  <a:lnTo>
                    <a:pt x="392" y="156"/>
                  </a:lnTo>
                  <a:lnTo>
                    <a:pt x="502" y="208"/>
                  </a:lnTo>
                  <a:lnTo>
                    <a:pt x="600" y="252"/>
                  </a:lnTo>
                  <a:lnTo>
                    <a:pt x="638" y="268"/>
                  </a:lnTo>
                  <a:lnTo>
                    <a:pt x="664" y="276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78" name="Freeform 994"/>
            <p:cNvSpPr>
              <a:spLocks/>
            </p:cNvSpPr>
            <p:nvPr/>
          </p:nvSpPr>
          <p:spPr bwMode="auto">
            <a:xfrm>
              <a:off x="3009" y="2761"/>
              <a:ext cx="376" cy="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" y="16"/>
                </a:cxn>
                <a:cxn ang="0">
                  <a:pos x="99" y="26"/>
                </a:cxn>
                <a:cxn ang="0">
                  <a:pos x="119" y="30"/>
                </a:cxn>
                <a:cxn ang="0">
                  <a:pos x="135" y="32"/>
                </a:cxn>
                <a:cxn ang="0">
                  <a:pos x="181" y="40"/>
                </a:cxn>
                <a:cxn ang="0">
                  <a:pos x="251" y="54"/>
                </a:cxn>
                <a:cxn ang="0">
                  <a:pos x="369" y="78"/>
                </a:cxn>
                <a:cxn ang="0">
                  <a:pos x="431" y="86"/>
                </a:cxn>
                <a:cxn ang="0">
                  <a:pos x="535" y="98"/>
                </a:cxn>
                <a:cxn ang="0">
                  <a:pos x="641" y="108"/>
                </a:cxn>
                <a:cxn ang="0">
                  <a:pos x="711" y="112"/>
                </a:cxn>
                <a:cxn ang="0">
                  <a:pos x="771" y="112"/>
                </a:cxn>
                <a:cxn ang="0">
                  <a:pos x="861" y="114"/>
                </a:cxn>
                <a:cxn ang="0">
                  <a:pos x="909" y="116"/>
                </a:cxn>
                <a:cxn ang="0">
                  <a:pos x="957" y="120"/>
                </a:cxn>
                <a:cxn ang="0">
                  <a:pos x="999" y="128"/>
                </a:cxn>
                <a:cxn ang="0">
                  <a:pos x="1017" y="132"/>
                </a:cxn>
                <a:cxn ang="0">
                  <a:pos x="1033" y="136"/>
                </a:cxn>
              </a:cxnLst>
              <a:rect l="0" t="0" r="r" b="b"/>
              <a:pathLst>
                <a:path w="1033" h="136">
                  <a:moveTo>
                    <a:pt x="0" y="0"/>
                  </a:moveTo>
                  <a:lnTo>
                    <a:pt x="54" y="16"/>
                  </a:lnTo>
                  <a:lnTo>
                    <a:pt x="99" y="26"/>
                  </a:lnTo>
                  <a:lnTo>
                    <a:pt x="119" y="30"/>
                  </a:lnTo>
                  <a:lnTo>
                    <a:pt x="135" y="32"/>
                  </a:lnTo>
                  <a:lnTo>
                    <a:pt x="181" y="40"/>
                  </a:lnTo>
                  <a:lnTo>
                    <a:pt x="251" y="54"/>
                  </a:lnTo>
                  <a:lnTo>
                    <a:pt x="369" y="78"/>
                  </a:lnTo>
                  <a:lnTo>
                    <a:pt x="431" y="86"/>
                  </a:lnTo>
                  <a:lnTo>
                    <a:pt x="535" y="98"/>
                  </a:lnTo>
                  <a:lnTo>
                    <a:pt x="641" y="108"/>
                  </a:lnTo>
                  <a:lnTo>
                    <a:pt x="711" y="112"/>
                  </a:lnTo>
                  <a:lnTo>
                    <a:pt x="771" y="112"/>
                  </a:lnTo>
                  <a:lnTo>
                    <a:pt x="861" y="114"/>
                  </a:lnTo>
                  <a:lnTo>
                    <a:pt x="909" y="116"/>
                  </a:lnTo>
                  <a:lnTo>
                    <a:pt x="957" y="120"/>
                  </a:lnTo>
                  <a:lnTo>
                    <a:pt x="999" y="128"/>
                  </a:lnTo>
                  <a:lnTo>
                    <a:pt x="1017" y="132"/>
                  </a:lnTo>
                  <a:lnTo>
                    <a:pt x="1033" y="136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79" name="Freeform 995"/>
            <p:cNvSpPr>
              <a:spLocks/>
            </p:cNvSpPr>
            <p:nvPr/>
          </p:nvSpPr>
          <p:spPr bwMode="auto">
            <a:xfrm>
              <a:off x="2989" y="2893"/>
              <a:ext cx="213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2"/>
                </a:cxn>
                <a:cxn ang="0">
                  <a:pos x="86" y="6"/>
                </a:cxn>
                <a:cxn ang="0">
                  <a:pos x="171" y="12"/>
                </a:cxn>
                <a:cxn ang="0">
                  <a:pos x="215" y="12"/>
                </a:cxn>
                <a:cxn ang="0">
                  <a:pos x="261" y="12"/>
                </a:cxn>
                <a:cxn ang="0">
                  <a:pos x="307" y="12"/>
                </a:cxn>
                <a:cxn ang="0">
                  <a:pos x="357" y="16"/>
                </a:cxn>
                <a:cxn ang="0">
                  <a:pos x="407" y="20"/>
                </a:cxn>
                <a:cxn ang="0">
                  <a:pos x="455" y="26"/>
                </a:cxn>
                <a:cxn ang="0">
                  <a:pos x="499" y="32"/>
                </a:cxn>
                <a:cxn ang="0">
                  <a:pos x="537" y="38"/>
                </a:cxn>
                <a:cxn ang="0">
                  <a:pos x="565" y="44"/>
                </a:cxn>
                <a:cxn ang="0">
                  <a:pos x="583" y="50"/>
                </a:cxn>
              </a:cxnLst>
              <a:rect l="0" t="0" r="r" b="b"/>
              <a:pathLst>
                <a:path w="583" h="50">
                  <a:moveTo>
                    <a:pt x="0" y="0"/>
                  </a:moveTo>
                  <a:lnTo>
                    <a:pt x="24" y="2"/>
                  </a:lnTo>
                  <a:lnTo>
                    <a:pt x="86" y="6"/>
                  </a:lnTo>
                  <a:lnTo>
                    <a:pt x="171" y="12"/>
                  </a:lnTo>
                  <a:lnTo>
                    <a:pt x="215" y="12"/>
                  </a:lnTo>
                  <a:lnTo>
                    <a:pt x="261" y="12"/>
                  </a:lnTo>
                  <a:lnTo>
                    <a:pt x="307" y="12"/>
                  </a:lnTo>
                  <a:lnTo>
                    <a:pt x="357" y="16"/>
                  </a:lnTo>
                  <a:lnTo>
                    <a:pt x="407" y="20"/>
                  </a:lnTo>
                  <a:lnTo>
                    <a:pt x="455" y="26"/>
                  </a:lnTo>
                  <a:lnTo>
                    <a:pt x="499" y="32"/>
                  </a:lnTo>
                  <a:lnTo>
                    <a:pt x="537" y="38"/>
                  </a:lnTo>
                  <a:lnTo>
                    <a:pt x="565" y="44"/>
                  </a:lnTo>
                  <a:lnTo>
                    <a:pt x="583" y="50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80" name="Freeform 996"/>
            <p:cNvSpPr>
              <a:spLocks/>
            </p:cNvSpPr>
            <p:nvPr/>
          </p:nvSpPr>
          <p:spPr bwMode="auto">
            <a:xfrm>
              <a:off x="2279" y="2649"/>
              <a:ext cx="138" cy="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84" y="30"/>
                </a:cxn>
                <a:cxn ang="0">
                  <a:pos x="138" y="52"/>
                </a:cxn>
                <a:cxn ang="0">
                  <a:pos x="198" y="80"/>
                </a:cxn>
                <a:cxn ang="0">
                  <a:pos x="228" y="96"/>
                </a:cxn>
                <a:cxn ang="0">
                  <a:pos x="260" y="114"/>
                </a:cxn>
                <a:cxn ang="0">
                  <a:pos x="290" y="132"/>
                </a:cxn>
                <a:cxn ang="0">
                  <a:pos x="320" y="152"/>
                </a:cxn>
                <a:cxn ang="0">
                  <a:pos x="350" y="174"/>
                </a:cxn>
                <a:cxn ang="0">
                  <a:pos x="376" y="196"/>
                </a:cxn>
              </a:cxnLst>
              <a:rect l="0" t="0" r="r" b="b"/>
              <a:pathLst>
                <a:path w="376" h="196">
                  <a:moveTo>
                    <a:pt x="0" y="0"/>
                  </a:moveTo>
                  <a:lnTo>
                    <a:pt x="40" y="14"/>
                  </a:lnTo>
                  <a:lnTo>
                    <a:pt x="84" y="30"/>
                  </a:lnTo>
                  <a:lnTo>
                    <a:pt x="138" y="52"/>
                  </a:lnTo>
                  <a:lnTo>
                    <a:pt x="198" y="80"/>
                  </a:lnTo>
                  <a:lnTo>
                    <a:pt x="228" y="96"/>
                  </a:lnTo>
                  <a:lnTo>
                    <a:pt x="260" y="114"/>
                  </a:lnTo>
                  <a:lnTo>
                    <a:pt x="290" y="132"/>
                  </a:lnTo>
                  <a:lnTo>
                    <a:pt x="320" y="152"/>
                  </a:lnTo>
                  <a:lnTo>
                    <a:pt x="350" y="174"/>
                  </a:lnTo>
                  <a:lnTo>
                    <a:pt x="376" y="196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81" name="Freeform 997"/>
            <p:cNvSpPr>
              <a:spLocks/>
            </p:cNvSpPr>
            <p:nvPr/>
          </p:nvSpPr>
          <p:spPr bwMode="auto">
            <a:xfrm>
              <a:off x="2169" y="2719"/>
              <a:ext cx="228" cy="1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14"/>
                </a:cxn>
                <a:cxn ang="0">
                  <a:pos x="68" y="30"/>
                </a:cxn>
                <a:cxn ang="0">
                  <a:pos x="114" y="52"/>
                </a:cxn>
                <a:cxn ang="0">
                  <a:pos x="164" y="80"/>
                </a:cxn>
                <a:cxn ang="0">
                  <a:pos x="226" y="114"/>
                </a:cxn>
                <a:cxn ang="0">
                  <a:pos x="290" y="152"/>
                </a:cxn>
                <a:cxn ang="0">
                  <a:pos x="356" y="196"/>
                </a:cxn>
                <a:cxn ang="0">
                  <a:pos x="418" y="238"/>
                </a:cxn>
                <a:cxn ang="0">
                  <a:pos x="472" y="268"/>
                </a:cxn>
                <a:cxn ang="0">
                  <a:pos x="518" y="290"/>
                </a:cxn>
                <a:cxn ang="0">
                  <a:pos x="556" y="306"/>
                </a:cxn>
                <a:cxn ang="0">
                  <a:pos x="586" y="316"/>
                </a:cxn>
                <a:cxn ang="0">
                  <a:pos x="606" y="322"/>
                </a:cxn>
                <a:cxn ang="0">
                  <a:pos x="624" y="324"/>
                </a:cxn>
              </a:cxnLst>
              <a:rect l="0" t="0" r="r" b="b"/>
              <a:pathLst>
                <a:path w="624" h="324">
                  <a:moveTo>
                    <a:pt x="0" y="0"/>
                  </a:moveTo>
                  <a:lnTo>
                    <a:pt x="32" y="14"/>
                  </a:lnTo>
                  <a:lnTo>
                    <a:pt x="68" y="30"/>
                  </a:lnTo>
                  <a:lnTo>
                    <a:pt x="114" y="52"/>
                  </a:lnTo>
                  <a:lnTo>
                    <a:pt x="164" y="80"/>
                  </a:lnTo>
                  <a:lnTo>
                    <a:pt x="226" y="114"/>
                  </a:lnTo>
                  <a:lnTo>
                    <a:pt x="290" y="152"/>
                  </a:lnTo>
                  <a:lnTo>
                    <a:pt x="356" y="196"/>
                  </a:lnTo>
                  <a:lnTo>
                    <a:pt x="418" y="238"/>
                  </a:lnTo>
                  <a:lnTo>
                    <a:pt x="472" y="268"/>
                  </a:lnTo>
                  <a:lnTo>
                    <a:pt x="518" y="290"/>
                  </a:lnTo>
                  <a:lnTo>
                    <a:pt x="556" y="306"/>
                  </a:lnTo>
                  <a:lnTo>
                    <a:pt x="586" y="316"/>
                  </a:lnTo>
                  <a:lnTo>
                    <a:pt x="606" y="322"/>
                  </a:lnTo>
                  <a:lnTo>
                    <a:pt x="624" y="324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82" name="Freeform 998"/>
            <p:cNvSpPr>
              <a:spLocks/>
            </p:cNvSpPr>
            <p:nvPr/>
          </p:nvSpPr>
          <p:spPr bwMode="auto">
            <a:xfrm>
              <a:off x="2807" y="3011"/>
              <a:ext cx="192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0" y="4"/>
                </a:cxn>
                <a:cxn ang="0">
                  <a:pos x="110" y="8"/>
                </a:cxn>
                <a:cxn ang="0">
                  <a:pos x="220" y="16"/>
                </a:cxn>
                <a:cxn ang="0">
                  <a:pos x="334" y="22"/>
                </a:cxn>
                <a:cxn ang="0">
                  <a:pos x="368" y="24"/>
                </a:cxn>
                <a:cxn ang="0">
                  <a:pos x="426" y="30"/>
                </a:cxn>
                <a:cxn ang="0">
                  <a:pos x="484" y="40"/>
                </a:cxn>
                <a:cxn ang="0">
                  <a:pos x="510" y="46"/>
                </a:cxn>
                <a:cxn ang="0">
                  <a:pos x="528" y="54"/>
                </a:cxn>
              </a:cxnLst>
              <a:rect l="0" t="0" r="r" b="b"/>
              <a:pathLst>
                <a:path w="528" h="54">
                  <a:moveTo>
                    <a:pt x="0" y="0"/>
                  </a:moveTo>
                  <a:lnTo>
                    <a:pt x="50" y="4"/>
                  </a:lnTo>
                  <a:lnTo>
                    <a:pt x="110" y="8"/>
                  </a:lnTo>
                  <a:lnTo>
                    <a:pt x="220" y="16"/>
                  </a:lnTo>
                  <a:lnTo>
                    <a:pt x="334" y="22"/>
                  </a:lnTo>
                  <a:lnTo>
                    <a:pt x="368" y="24"/>
                  </a:lnTo>
                  <a:lnTo>
                    <a:pt x="426" y="30"/>
                  </a:lnTo>
                  <a:lnTo>
                    <a:pt x="484" y="40"/>
                  </a:lnTo>
                  <a:lnTo>
                    <a:pt x="510" y="46"/>
                  </a:lnTo>
                  <a:lnTo>
                    <a:pt x="528" y="54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83" name="Line 999"/>
            <p:cNvSpPr>
              <a:spLocks noChangeShapeType="1"/>
            </p:cNvSpPr>
            <p:nvPr/>
          </p:nvSpPr>
          <p:spPr bwMode="auto">
            <a:xfrm>
              <a:off x="2690" y="3101"/>
              <a:ext cx="143" cy="37"/>
            </a:xfrm>
            <a:prstGeom prst="line">
              <a:avLst/>
            </a:prstGeom>
            <a:noFill/>
            <a:ln w="6350">
              <a:solidFill>
                <a:srgbClr val="B3B3B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84" name="Freeform 1000"/>
            <p:cNvSpPr>
              <a:spLocks/>
            </p:cNvSpPr>
            <p:nvPr/>
          </p:nvSpPr>
          <p:spPr bwMode="auto">
            <a:xfrm>
              <a:off x="2054" y="2794"/>
              <a:ext cx="191" cy="1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6"/>
                </a:cxn>
                <a:cxn ang="0">
                  <a:pos x="46" y="14"/>
                </a:cxn>
                <a:cxn ang="0">
                  <a:pos x="78" y="28"/>
                </a:cxn>
                <a:cxn ang="0">
                  <a:pos x="120" y="48"/>
                </a:cxn>
                <a:cxn ang="0">
                  <a:pos x="166" y="76"/>
                </a:cxn>
                <a:cxn ang="0">
                  <a:pos x="216" y="112"/>
                </a:cxn>
                <a:cxn ang="0">
                  <a:pos x="244" y="132"/>
                </a:cxn>
                <a:cxn ang="0">
                  <a:pos x="272" y="156"/>
                </a:cxn>
                <a:cxn ang="0">
                  <a:pos x="300" y="180"/>
                </a:cxn>
                <a:cxn ang="0">
                  <a:pos x="326" y="200"/>
                </a:cxn>
                <a:cxn ang="0">
                  <a:pos x="352" y="216"/>
                </a:cxn>
                <a:cxn ang="0">
                  <a:pos x="376" y="232"/>
                </a:cxn>
                <a:cxn ang="0">
                  <a:pos x="398" y="244"/>
                </a:cxn>
                <a:cxn ang="0">
                  <a:pos x="420" y="254"/>
                </a:cxn>
                <a:cxn ang="0">
                  <a:pos x="454" y="268"/>
                </a:cxn>
                <a:cxn ang="0">
                  <a:pos x="484" y="276"/>
                </a:cxn>
                <a:cxn ang="0">
                  <a:pos x="506" y="280"/>
                </a:cxn>
                <a:cxn ang="0">
                  <a:pos x="524" y="280"/>
                </a:cxn>
              </a:cxnLst>
              <a:rect l="0" t="0" r="r" b="b"/>
              <a:pathLst>
                <a:path w="524" h="280">
                  <a:moveTo>
                    <a:pt x="0" y="0"/>
                  </a:moveTo>
                  <a:lnTo>
                    <a:pt x="22" y="6"/>
                  </a:lnTo>
                  <a:lnTo>
                    <a:pt x="46" y="14"/>
                  </a:lnTo>
                  <a:lnTo>
                    <a:pt x="78" y="28"/>
                  </a:lnTo>
                  <a:lnTo>
                    <a:pt x="120" y="48"/>
                  </a:lnTo>
                  <a:lnTo>
                    <a:pt x="166" y="76"/>
                  </a:lnTo>
                  <a:lnTo>
                    <a:pt x="216" y="112"/>
                  </a:lnTo>
                  <a:lnTo>
                    <a:pt x="244" y="132"/>
                  </a:lnTo>
                  <a:lnTo>
                    <a:pt x="272" y="156"/>
                  </a:lnTo>
                  <a:lnTo>
                    <a:pt x="300" y="180"/>
                  </a:lnTo>
                  <a:lnTo>
                    <a:pt x="326" y="200"/>
                  </a:lnTo>
                  <a:lnTo>
                    <a:pt x="352" y="216"/>
                  </a:lnTo>
                  <a:lnTo>
                    <a:pt x="376" y="232"/>
                  </a:lnTo>
                  <a:lnTo>
                    <a:pt x="398" y="244"/>
                  </a:lnTo>
                  <a:lnTo>
                    <a:pt x="420" y="254"/>
                  </a:lnTo>
                  <a:lnTo>
                    <a:pt x="454" y="268"/>
                  </a:lnTo>
                  <a:lnTo>
                    <a:pt x="484" y="276"/>
                  </a:lnTo>
                  <a:lnTo>
                    <a:pt x="506" y="280"/>
                  </a:lnTo>
                  <a:lnTo>
                    <a:pt x="524" y="280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85" name="Freeform 1001"/>
            <p:cNvSpPr>
              <a:spLocks/>
            </p:cNvSpPr>
            <p:nvPr/>
          </p:nvSpPr>
          <p:spPr bwMode="auto">
            <a:xfrm>
              <a:off x="1835" y="2893"/>
              <a:ext cx="287" cy="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4" y="64"/>
                </a:cxn>
                <a:cxn ang="0">
                  <a:pos x="576" y="128"/>
                </a:cxn>
                <a:cxn ang="0">
                  <a:pos x="684" y="150"/>
                </a:cxn>
                <a:cxn ang="0">
                  <a:pos x="754" y="168"/>
                </a:cxn>
                <a:cxn ang="0">
                  <a:pos x="778" y="174"/>
                </a:cxn>
                <a:cxn ang="0">
                  <a:pos x="790" y="178"/>
                </a:cxn>
              </a:cxnLst>
              <a:rect l="0" t="0" r="r" b="b"/>
              <a:pathLst>
                <a:path w="790" h="178">
                  <a:moveTo>
                    <a:pt x="0" y="0"/>
                  </a:moveTo>
                  <a:lnTo>
                    <a:pt x="294" y="64"/>
                  </a:lnTo>
                  <a:lnTo>
                    <a:pt x="576" y="128"/>
                  </a:lnTo>
                  <a:lnTo>
                    <a:pt x="684" y="150"/>
                  </a:lnTo>
                  <a:lnTo>
                    <a:pt x="754" y="168"/>
                  </a:lnTo>
                  <a:lnTo>
                    <a:pt x="778" y="174"/>
                  </a:lnTo>
                  <a:lnTo>
                    <a:pt x="790" y="178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86" name="Freeform 1002"/>
            <p:cNvSpPr>
              <a:spLocks/>
            </p:cNvSpPr>
            <p:nvPr/>
          </p:nvSpPr>
          <p:spPr bwMode="auto">
            <a:xfrm>
              <a:off x="2562" y="2691"/>
              <a:ext cx="454" cy="573"/>
            </a:xfrm>
            <a:custGeom>
              <a:avLst/>
              <a:gdLst/>
              <a:ahLst/>
              <a:cxnLst>
                <a:cxn ang="0">
                  <a:pos x="18" y="1424"/>
                </a:cxn>
                <a:cxn ang="0">
                  <a:pos x="48" y="1388"/>
                </a:cxn>
                <a:cxn ang="0">
                  <a:pos x="80" y="1340"/>
                </a:cxn>
                <a:cxn ang="0">
                  <a:pos x="98" y="1302"/>
                </a:cxn>
                <a:cxn ang="0">
                  <a:pos x="108" y="1292"/>
                </a:cxn>
                <a:cxn ang="0">
                  <a:pos x="118" y="1288"/>
                </a:cxn>
                <a:cxn ang="0">
                  <a:pos x="124" y="1282"/>
                </a:cxn>
                <a:cxn ang="0">
                  <a:pos x="140" y="1254"/>
                </a:cxn>
                <a:cxn ang="0">
                  <a:pos x="164" y="1214"/>
                </a:cxn>
                <a:cxn ang="0">
                  <a:pos x="226" y="1134"/>
                </a:cxn>
                <a:cxn ang="0">
                  <a:pos x="256" y="1100"/>
                </a:cxn>
                <a:cxn ang="0">
                  <a:pos x="284" y="1074"/>
                </a:cxn>
                <a:cxn ang="0">
                  <a:pos x="340" y="1044"/>
                </a:cxn>
                <a:cxn ang="0">
                  <a:pos x="396" y="1018"/>
                </a:cxn>
                <a:cxn ang="0">
                  <a:pos x="420" y="1004"/>
                </a:cxn>
                <a:cxn ang="0">
                  <a:pos x="474" y="966"/>
                </a:cxn>
                <a:cxn ang="0">
                  <a:pos x="530" y="932"/>
                </a:cxn>
                <a:cxn ang="0">
                  <a:pos x="544" y="918"/>
                </a:cxn>
                <a:cxn ang="0">
                  <a:pos x="572" y="878"/>
                </a:cxn>
                <a:cxn ang="0">
                  <a:pos x="594" y="844"/>
                </a:cxn>
                <a:cxn ang="0">
                  <a:pos x="598" y="832"/>
                </a:cxn>
                <a:cxn ang="0">
                  <a:pos x="616" y="802"/>
                </a:cxn>
                <a:cxn ang="0">
                  <a:pos x="652" y="758"/>
                </a:cxn>
                <a:cxn ang="0">
                  <a:pos x="696" y="732"/>
                </a:cxn>
                <a:cxn ang="0">
                  <a:pos x="752" y="716"/>
                </a:cxn>
                <a:cxn ang="0">
                  <a:pos x="830" y="714"/>
                </a:cxn>
                <a:cxn ang="0">
                  <a:pos x="892" y="714"/>
                </a:cxn>
                <a:cxn ang="0">
                  <a:pos x="940" y="712"/>
                </a:cxn>
                <a:cxn ang="0">
                  <a:pos x="992" y="700"/>
                </a:cxn>
                <a:cxn ang="0">
                  <a:pos x="1038" y="680"/>
                </a:cxn>
                <a:cxn ang="0">
                  <a:pos x="1066" y="664"/>
                </a:cxn>
                <a:cxn ang="0">
                  <a:pos x="1098" y="638"/>
                </a:cxn>
                <a:cxn ang="0">
                  <a:pos x="1124" y="600"/>
                </a:cxn>
                <a:cxn ang="0">
                  <a:pos x="1140" y="566"/>
                </a:cxn>
                <a:cxn ang="0">
                  <a:pos x="1144" y="530"/>
                </a:cxn>
                <a:cxn ang="0">
                  <a:pos x="1142" y="476"/>
                </a:cxn>
                <a:cxn ang="0">
                  <a:pos x="1136" y="458"/>
                </a:cxn>
                <a:cxn ang="0">
                  <a:pos x="1132" y="454"/>
                </a:cxn>
                <a:cxn ang="0">
                  <a:pos x="1130" y="440"/>
                </a:cxn>
                <a:cxn ang="0">
                  <a:pos x="1132" y="418"/>
                </a:cxn>
                <a:cxn ang="0">
                  <a:pos x="1148" y="394"/>
                </a:cxn>
                <a:cxn ang="0">
                  <a:pos x="1166" y="366"/>
                </a:cxn>
                <a:cxn ang="0">
                  <a:pos x="1188" y="344"/>
                </a:cxn>
                <a:cxn ang="0">
                  <a:pos x="1204" y="312"/>
                </a:cxn>
                <a:cxn ang="0">
                  <a:pos x="1214" y="278"/>
                </a:cxn>
                <a:cxn ang="0">
                  <a:pos x="1214" y="248"/>
                </a:cxn>
                <a:cxn ang="0">
                  <a:pos x="1206" y="204"/>
                </a:cxn>
                <a:cxn ang="0">
                  <a:pos x="1194" y="158"/>
                </a:cxn>
                <a:cxn ang="0">
                  <a:pos x="1190" y="124"/>
                </a:cxn>
                <a:cxn ang="0">
                  <a:pos x="1206" y="90"/>
                </a:cxn>
              </a:cxnLst>
              <a:rect l="0" t="0" r="r" b="b"/>
              <a:pathLst>
                <a:path w="1248" h="1446">
                  <a:moveTo>
                    <a:pt x="0" y="1446"/>
                  </a:moveTo>
                  <a:lnTo>
                    <a:pt x="18" y="1424"/>
                  </a:lnTo>
                  <a:lnTo>
                    <a:pt x="40" y="1398"/>
                  </a:lnTo>
                  <a:lnTo>
                    <a:pt x="48" y="1388"/>
                  </a:lnTo>
                  <a:lnTo>
                    <a:pt x="64" y="1366"/>
                  </a:lnTo>
                  <a:lnTo>
                    <a:pt x="80" y="1340"/>
                  </a:lnTo>
                  <a:lnTo>
                    <a:pt x="94" y="1314"/>
                  </a:lnTo>
                  <a:lnTo>
                    <a:pt x="98" y="1302"/>
                  </a:lnTo>
                  <a:lnTo>
                    <a:pt x="104" y="1296"/>
                  </a:lnTo>
                  <a:lnTo>
                    <a:pt x="108" y="1292"/>
                  </a:lnTo>
                  <a:lnTo>
                    <a:pt x="112" y="1290"/>
                  </a:lnTo>
                  <a:lnTo>
                    <a:pt x="118" y="1288"/>
                  </a:lnTo>
                  <a:lnTo>
                    <a:pt x="122" y="1286"/>
                  </a:lnTo>
                  <a:lnTo>
                    <a:pt x="124" y="1282"/>
                  </a:lnTo>
                  <a:lnTo>
                    <a:pt x="134" y="1266"/>
                  </a:lnTo>
                  <a:lnTo>
                    <a:pt x="140" y="1254"/>
                  </a:lnTo>
                  <a:lnTo>
                    <a:pt x="148" y="1238"/>
                  </a:lnTo>
                  <a:lnTo>
                    <a:pt x="164" y="1214"/>
                  </a:lnTo>
                  <a:lnTo>
                    <a:pt x="194" y="1170"/>
                  </a:lnTo>
                  <a:lnTo>
                    <a:pt x="226" y="1134"/>
                  </a:lnTo>
                  <a:lnTo>
                    <a:pt x="250" y="1106"/>
                  </a:lnTo>
                  <a:lnTo>
                    <a:pt x="256" y="1100"/>
                  </a:lnTo>
                  <a:lnTo>
                    <a:pt x="266" y="1090"/>
                  </a:lnTo>
                  <a:lnTo>
                    <a:pt x="284" y="1074"/>
                  </a:lnTo>
                  <a:lnTo>
                    <a:pt x="304" y="1062"/>
                  </a:lnTo>
                  <a:lnTo>
                    <a:pt x="340" y="1044"/>
                  </a:lnTo>
                  <a:lnTo>
                    <a:pt x="376" y="1026"/>
                  </a:lnTo>
                  <a:lnTo>
                    <a:pt x="396" y="1018"/>
                  </a:lnTo>
                  <a:lnTo>
                    <a:pt x="408" y="1012"/>
                  </a:lnTo>
                  <a:lnTo>
                    <a:pt x="420" y="1004"/>
                  </a:lnTo>
                  <a:lnTo>
                    <a:pt x="444" y="986"/>
                  </a:lnTo>
                  <a:lnTo>
                    <a:pt x="474" y="966"/>
                  </a:lnTo>
                  <a:lnTo>
                    <a:pt x="510" y="946"/>
                  </a:lnTo>
                  <a:lnTo>
                    <a:pt x="530" y="932"/>
                  </a:lnTo>
                  <a:lnTo>
                    <a:pt x="538" y="924"/>
                  </a:lnTo>
                  <a:lnTo>
                    <a:pt x="544" y="918"/>
                  </a:lnTo>
                  <a:lnTo>
                    <a:pt x="556" y="900"/>
                  </a:lnTo>
                  <a:lnTo>
                    <a:pt x="572" y="878"/>
                  </a:lnTo>
                  <a:lnTo>
                    <a:pt x="588" y="854"/>
                  </a:lnTo>
                  <a:lnTo>
                    <a:pt x="594" y="844"/>
                  </a:lnTo>
                  <a:lnTo>
                    <a:pt x="596" y="838"/>
                  </a:lnTo>
                  <a:lnTo>
                    <a:pt x="598" y="832"/>
                  </a:lnTo>
                  <a:lnTo>
                    <a:pt x="602" y="822"/>
                  </a:lnTo>
                  <a:lnTo>
                    <a:pt x="616" y="802"/>
                  </a:lnTo>
                  <a:lnTo>
                    <a:pt x="640" y="768"/>
                  </a:lnTo>
                  <a:lnTo>
                    <a:pt x="652" y="758"/>
                  </a:lnTo>
                  <a:lnTo>
                    <a:pt x="668" y="746"/>
                  </a:lnTo>
                  <a:lnTo>
                    <a:pt x="696" y="732"/>
                  </a:lnTo>
                  <a:lnTo>
                    <a:pt x="730" y="722"/>
                  </a:lnTo>
                  <a:lnTo>
                    <a:pt x="752" y="716"/>
                  </a:lnTo>
                  <a:lnTo>
                    <a:pt x="768" y="714"/>
                  </a:lnTo>
                  <a:lnTo>
                    <a:pt x="830" y="714"/>
                  </a:lnTo>
                  <a:lnTo>
                    <a:pt x="884" y="714"/>
                  </a:lnTo>
                  <a:lnTo>
                    <a:pt x="892" y="714"/>
                  </a:lnTo>
                  <a:lnTo>
                    <a:pt x="920" y="714"/>
                  </a:lnTo>
                  <a:lnTo>
                    <a:pt x="940" y="712"/>
                  </a:lnTo>
                  <a:lnTo>
                    <a:pt x="964" y="706"/>
                  </a:lnTo>
                  <a:lnTo>
                    <a:pt x="992" y="700"/>
                  </a:lnTo>
                  <a:lnTo>
                    <a:pt x="1024" y="688"/>
                  </a:lnTo>
                  <a:lnTo>
                    <a:pt x="1038" y="680"/>
                  </a:lnTo>
                  <a:lnTo>
                    <a:pt x="1054" y="674"/>
                  </a:lnTo>
                  <a:lnTo>
                    <a:pt x="1066" y="664"/>
                  </a:lnTo>
                  <a:lnTo>
                    <a:pt x="1078" y="656"/>
                  </a:lnTo>
                  <a:lnTo>
                    <a:pt x="1098" y="638"/>
                  </a:lnTo>
                  <a:lnTo>
                    <a:pt x="1112" y="618"/>
                  </a:lnTo>
                  <a:lnTo>
                    <a:pt x="1124" y="600"/>
                  </a:lnTo>
                  <a:lnTo>
                    <a:pt x="1132" y="586"/>
                  </a:lnTo>
                  <a:lnTo>
                    <a:pt x="1140" y="566"/>
                  </a:lnTo>
                  <a:lnTo>
                    <a:pt x="1142" y="552"/>
                  </a:lnTo>
                  <a:lnTo>
                    <a:pt x="1144" y="530"/>
                  </a:lnTo>
                  <a:lnTo>
                    <a:pt x="1146" y="500"/>
                  </a:lnTo>
                  <a:lnTo>
                    <a:pt x="1142" y="476"/>
                  </a:lnTo>
                  <a:lnTo>
                    <a:pt x="1138" y="462"/>
                  </a:lnTo>
                  <a:lnTo>
                    <a:pt x="1136" y="458"/>
                  </a:lnTo>
                  <a:lnTo>
                    <a:pt x="1134" y="456"/>
                  </a:lnTo>
                  <a:lnTo>
                    <a:pt x="1132" y="454"/>
                  </a:lnTo>
                  <a:lnTo>
                    <a:pt x="1132" y="452"/>
                  </a:lnTo>
                  <a:lnTo>
                    <a:pt x="1130" y="440"/>
                  </a:lnTo>
                  <a:lnTo>
                    <a:pt x="1130" y="428"/>
                  </a:lnTo>
                  <a:lnTo>
                    <a:pt x="1132" y="418"/>
                  </a:lnTo>
                  <a:lnTo>
                    <a:pt x="1140" y="404"/>
                  </a:lnTo>
                  <a:lnTo>
                    <a:pt x="1148" y="394"/>
                  </a:lnTo>
                  <a:lnTo>
                    <a:pt x="1158" y="378"/>
                  </a:lnTo>
                  <a:lnTo>
                    <a:pt x="1166" y="366"/>
                  </a:lnTo>
                  <a:lnTo>
                    <a:pt x="1178" y="354"/>
                  </a:lnTo>
                  <a:lnTo>
                    <a:pt x="1188" y="344"/>
                  </a:lnTo>
                  <a:lnTo>
                    <a:pt x="1196" y="328"/>
                  </a:lnTo>
                  <a:lnTo>
                    <a:pt x="1204" y="312"/>
                  </a:lnTo>
                  <a:lnTo>
                    <a:pt x="1212" y="290"/>
                  </a:lnTo>
                  <a:lnTo>
                    <a:pt x="1214" y="278"/>
                  </a:lnTo>
                  <a:lnTo>
                    <a:pt x="1216" y="262"/>
                  </a:lnTo>
                  <a:lnTo>
                    <a:pt x="1214" y="248"/>
                  </a:lnTo>
                  <a:lnTo>
                    <a:pt x="1212" y="232"/>
                  </a:lnTo>
                  <a:lnTo>
                    <a:pt x="1206" y="204"/>
                  </a:lnTo>
                  <a:lnTo>
                    <a:pt x="1202" y="188"/>
                  </a:lnTo>
                  <a:lnTo>
                    <a:pt x="1194" y="158"/>
                  </a:lnTo>
                  <a:lnTo>
                    <a:pt x="1190" y="130"/>
                  </a:lnTo>
                  <a:lnTo>
                    <a:pt x="1190" y="124"/>
                  </a:lnTo>
                  <a:lnTo>
                    <a:pt x="1194" y="114"/>
                  </a:lnTo>
                  <a:lnTo>
                    <a:pt x="1206" y="90"/>
                  </a:lnTo>
                  <a:lnTo>
                    <a:pt x="124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87" name="Freeform 1003"/>
            <p:cNvSpPr>
              <a:spLocks/>
            </p:cNvSpPr>
            <p:nvPr/>
          </p:nvSpPr>
          <p:spPr bwMode="auto">
            <a:xfrm>
              <a:off x="1855" y="3217"/>
              <a:ext cx="57" cy="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8"/>
                </a:cxn>
                <a:cxn ang="0">
                  <a:pos x="8" y="18"/>
                </a:cxn>
                <a:cxn ang="0">
                  <a:pos x="10" y="30"/>
                </a:cxn>
                <a:cxn ang="0">
                  <a:pos x="10" y="44"/>
                </a:cxn>
                <a:cxn ang="0">
                  <a:pos x="10" y="60"/>
                </a:cxn>
                <a:cxn ang="0">
                  <a:pos x="10" y="68"/>
                </a:cxn>
                <a:cxn ang="0">
                  <a:pos x="12" y="74"/>
                </a:cxn>
                <a:cxn ang="0">
                  <a:pos x="16" y="82"/>
                </a:cxn>
                <a:cxn ang="0">
                  <a:pos x="24" y="94"/>
                </a:cxn>
                <a:cxn ang="0">
                  <a:pos x="40" y="108"/>
                </a:cxn>
                <a:cxn ang="0">
                  <a:pos x="48" y="116"/>
                </a:cxn>
                <a:cxn ang="0">
                  <a:pos x="60" y="126"/>
                </a:cxn>
                <a:cxn ang="0">
                  <a:pos x="92" y="152"/>
                </a:cxn>
                <a:cxn ang="0">
                  <a:pos x="94" y="156"/>
                </a:cxn>
                <a:cxn ang="0">
                  <a:pos x="102" y="160"/>
                </a:cxn>
                <a:cxn ang="0">
                  <a:pos x="114" y="162"/>
                </a:cxn>
                <a:cxn ang="0">
                  <a:pos x="126" y="166"/>
                </a:cxn>
                <a:cxn ang="0">
                  <a:pos x="138" y="172"/>
                </a:cxn>
                <a:cxn ang="0">
                  <a:pos x="158" y="196"/>
                </a:cxn>
              </a:cxnLst>
              <a:rect l="0" t="0" r="r" b="b"/>
              <a:pathLst>
                <a:path w="158" h="196">
                  <a:moveTo>
                    <a:pt x="0" y="0"/>
                  </a:moveTo>
                  <a:lnTo>
                    <a:pt x="2" y="8"/>
                  </a:lnTo>
                  <a:lnTo>
                    <a:pt x="8" y="18"/>
                  </a:lnTo>
                  <a:lnTo>
                    <a:pt x="10" y="30"/>
                  </a:lnTo>
                  <a:lnTo>
                    <a:pt x="10" y="44"/>
                  </a:lnTo>
                  <a:lnTo>
                    <a:pt x="10" y="60"/>
                  </a:lnTo>
                  <a:lnTo>
                    <a:pt x="10" y="68"/>
                  </a:lnTo>
                  <a:lnTo>
                    <a:pt x="12" y="74"/>
                  </a:lnTo>
                  <a:lnTo>
                    <a:pt x="16" y="82"/>
                  </a:lnTo>
                  <a:lnTo>
                    <a:pt x="24" y="94"/>
                  </a:lnTo>
                  <a:lnTo>
                    <a:pt x="40" y="108"/>
                  </a:lnTo>
                  <a:lnTo>
                    <a:pt x="48" y="116"/>
                  </a:lnTo>
                  <a:lnTo>
                    <a:pt x="60" y="126"/>
                  </a:lnTo>
                  <a:lnTo>
                    <a:pt x="92" y="152"/>
                  </a:lnTo>
                  <a:lnTo>
                    <a:pt x="94" y="156"/>
                  </a:lnTo>
                  <a:lnTo>
                    <a:pt x="102" y="160"/>
                  </a:lnTo>
                  <a:lnTo>
                    <a:pt x="114" y="162"/>
                  </a:lnTo>
                  <a:lnTo>
                    <a:pt x="126" y="166"/>
                  </a:lnTo>
                  <a:lnTo>
                    <a:pt x="138" y="172"/>
                  </a:lnTo>
                  <a:lnTo>
                    <a:pt x="158" y="19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88" name="Freeform 1004"/>
            <p:cNvSpPr>
              <a:spLocks/>
            </p:cNvSpPr>
            <p:nvPr/>
          </p:nvSpPr>
          <p:spPr bwMode="auto">
            <a:xfrm>
              <a:off x="1605" y="2981"/>
              <a:ext cx="188" cy="7"/>
            </a:xfrm>
            <a:custGeom>
              <a:avLst/>
              <a:gdLst/>
              <a:ahLst/>
              <a:cxnLst>
                <a:cxn ang="0">
                  <a:pos x="516" y="14"/>
                </a:cxn>
                <a:cxn ang="0">
                  <a:pos x="474" y="8"/>
                </a:cxn>
                <a:cxn ang="0">
                  <a:pos x="464" y="8"/>
                </a:cxn>
                <a:cxn ang="0">
                  <a:pos x="450" y="8"/>
                </a:cxn>
                <a:cxn ang="0">
                  <a:pos x="434" y="8"/>
                </a:cxn>
                <a:cxn ang="0">
                  <a:pos x="404" y="4"/>
                </a:cxn>
                <a:cxn ang="0">
                  <a:pos x="366" y="0"/>
                </a:cxn>
                <a:cxn ang="0">
                  <a:pos x="338" y="0"/>
                </a:cxn>
                <a:cxn ang="0">
                  <a:pos x="286" y="4"/>
                </a:cxn>
                <a:cxn ang="0">
                  <a:pos x="206" y="8"/>
                </a:cxn>
                <a:cxn ang="0">
                  <a:pos x="78" y="14"/>
                </a:cxn>
                <a:cxn ang="0">
                  <a:pos x="0" y="18"/>
                </a:cxn>
              </a:cxnLst>
              <a:rect l="0" t="0" r="r" b="b"/>
              <a:pathLst>
                <a:path w="516" h="18">
                  <a:moveTo>
                    <a:pt x="516" y="14"/>
                  </a:moveTo>
                  <a:lnTo>
                    <a:pt x="474" y="8"/>
                  </a:lnTo>
                  <a:lnTo>
                    <a:pt x="464" y="8"/>
                  </a:lnTo>
                  <a:lnTo>
                    <a:pt x="450" y="8"/>
                  </a:lnTo>
                  <a:lnTo>
                    <a:pt x="434" y="8"/>
                  </a:lnTo>
                  <a:lnTo>
                    <a:pt x="404" y="4"/>
                  </a:lnTo>
                  <a:lnTo>
                    <a:pt x="366" y="0"/>
                  </a:lnTo>
                  <a:lnTo>
                    <a:pt x="338" y="0"/>
                  </a:lnTo>
                  <a:lnTo>
                    <a:pt x="286" y="4"/>
                  </a:lnTo>
                  <a:lnTo>
                    <a:pt x="206" y="8"/>
                  </a:lnTo>
                  <a:lnTo>
                    <a:pt x="78" y="14"/>
                  </a:lnTo>
                  <a:lnTo>
                    <a:pt x="0" y="1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89" name="Freeform 1005"/>
            <p:cNvSpPr>
              <a:spLocks/>
            </p:cNvSpPr>
            <p:nvPr/>
          </p:nvSpPr>
          <p:spPr bwMode="auto">
            <a:xfrm>
              <a:off x="1486" y="3016"/>
              <a:ext cx="210" cy="235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00" y="34"/>
                </a:cxn>
                <a:cxn ang="0">
                  <a:pos x="62" y="80"/>
                </a:cxn>
                <a:cxn ang="0">
                  <a:pos x="48" y="98"/>
                </a:cxn>
                <a:cxn ang="0">
                  <a:pos x="28" y="132"/>
                </a:cxn>
                <a:cxn ang="0">
                  <a:pos x="16" y="152"/>
                </a:cxn>
                <a:cxn ang="0">
                  <a:pos x="8" y="172"/>
                </a:cxn>
                <a:cxn ang="0">
                  <a:pos x="2" y="194"/>
                </a:cxn>
                <a:cxn ang="0">
                  <a:pos x="0" y="216"/>
                </a:cxn>
                <a:cxn ang="0">
                  <a:pos x="0" y="236"/>
                </a:cxn>
                <a:cxn ang="0">
                  <a:pos x="2" y="256"/>
                </a:cxn>
                <a:cxn ang="0">
                  <a:pos x="6" y="274"/>
                </a:cxn>
                <a:cxn ang="0">
                  <a:pos x="10" y="288"/>
                </a:cxn>
                <a:cxn ang="0">
                  <a:pos x="20" y="316"/>
                </a:cxn>
                <a:cxn ang="0">
                  <a:pos x="30" y="336"/>
                </a:cxn>
                <a:cxn ang="0">
                  <a:pos x="42" y="354"/>
                </a:cxn>
                <a:cxn ang="0">
                  <a:pos x="54" y="370"/>
                </a:cxn>
                <a:cxn ang="0">
                  <a:pos x="68" y="384"/>
                </a:cxn>
                <a:cxn ang="0">
                  <a:pos x="80" y="394"/>
                </a:cxn>
                <a:cxn ang="0">
                  <a:pos x="116" y="424"/>
                </a:cxn>
                <a:cxn ang="0">
                  <a:pos x="136" y="440"/>
                </a:cxn>
                <a:cxn ang="0">
                  <a:pos x="148" y="448"/>
                </a:cxn>
                <a:cxn ang="0">
                  <a:pos x="186" y="472"/>
                </a:cxn>
                <a:cxn ang="0">
                  <a:pos x="212" y="486"/>
                </a:cxn>
                <a:cxn ang="0">
                  <a:pos x="226" y="494"/>
                </a:cxn>
                <a:cxn ang="0">
                  <a:pos x="278" y="508"/>
                </a:cxn>
                <a:cxn ang="0">
                  <a:pos x="302" y="514"/>
                </a:cxn>
                <a:cxn ang="0">
                  <a:pos x="318" y="520"/>
                </a:cxn>
                <a:cxn ang="0">
                  <a:pos x="334" y="528"/>
                </a:cxn>
                <a:cxn ang="0">
                  <a:pos x="354" y="538"/>
                </a:cxn>
                <a:cxn ang="0">
                  <a:pos x="394" y="546"/>
                </a:cxn>
                <a:cxn ang="0">
                  <a:pos x="414" y="550"/>
                </a:cxn>
                <a:cxn ang="0">
                  <a:pos x="428" y="556"/>
                </a:cxn>
                <a:cxn ang="0">
                  <a:pos x="450" y="564"/>
                </a:cxn>
                <a:cxn ang="0">
                  <a:pos x="474" y="564"/>
                </a:cxn>
                <a:cxn ang="0">
                  <a:pos x="496" y="566"/>
                </a:cxn>
                <a:cxn ang="0">
                  <a:pos x="518" y="572"/>
                </a:cxn>
                <a:cxn ang="0">
                  <a:pos x="574" y="592"/>
                </a:cxn>
              </a:cxnLst>
              <a:rect l="0" t="0" r="r" b="b"/>
              <a:pathLst>
                <a:path w="574" h="592">
                  <a:moveTo>
                    <a:pt x="132" y="0"/>
                  </a:moveTo>
                  <a:lnTo>
                    <a:pt x="100" y="34"/>
                  </a:lnTo>
                  <a:lnTo>
                    <a:pt x="62" y="80"/>
                  </a:lnTo>
                  <a:lnTo>
                    <a:pt x="48" y="98"/>
                  </a:lnTo>
                  <a:lnTo>
                    <a:pt x="28" y="132"/>
                  </a:lnTo>
                  <a:lnTo>
                    <a:pt x="16" y="152"/>
                  </a:lnTo>
                  <a:lnTo>
                    <a:pt x="8" y="172"/>
                  </a:lnTo>
                  <a:lnTo>
                    <a:pt x="2" y="194"/>
                  </a:lnTo>
                  <a:lnTo>
                    <a:pt x="0" y="216"/>
                  </a:lnTo>
                  <a:lnTo>
                    <a:pt x="0" y="236"/>
                  </a:lnTo>
                  <a:lnTo>
                    <a:pt x="2" y="256"/>
                  </a:lnTo>
                  <a:lnTo>
                    <a:pt x="6" y="274"/>
                  </a:lnTo>
                  <a:lnTo>
                    <a:pt x="10" y="288"/>
                  </a:lnTo>
                  <a:lnTo>
                    <a:pt x="20" y="316"/>
                  </a:lnTo>
                  <a:lnTo>
                    <a:pt x="30" y="336"/>
                  </a:lnTo>
                  <a:lnTo>
                    <a:pt x="42" y="354"/>
                  </a:lnTo>
                  <a:lnTo>
                    <a:pt x="54" y="370"/>
                  </a:lnTo>
                  <a:lnTo>
                    <a:pt x="68" y="384"/>
                  </a:lnTo>
                  <a:lnTo>
                    <a:pt x="80" y="394"/>
                  </a:lnTo>
                  <a:lnTo>
                    <a:pt x="116" y="424"/>
                  </a:lnTo>
                  <a:lnTo>
                    <a:pt x="136" y="440"/>
                  </a:lnTo>
                  <a:lnTo>
                    <a:pt x="148" y="448"/>
                  </a:lnTo>
                  <a:lnTo>
                    <a:pt x="186" y="472"/>
                  </a:lnTo>
                  <a:lnTo>
                    <a:pt x="212" y="486"/>
                  </a:lnTo>
                  <a:lnTo>
                    <a:pt x="226" y="494"/>
                  </a:lnTo>
                  <a:lnTo>
                    <a:pt x="278" y="508"/>
                  </a:lnTo>
                  <a:lnTo>
                    <a:pt x="302" y="514"/>
                  </a:lnTo>
                  <a:lnTo>
                    <a:pt x="318" y="520"/>
                  </a:lnTo>
                  <a:lnTo>
                    <a:pt x="334" y="528"/>
                  </a:lnTo>
                  <a:lnTo>
                    <a:pt x="354" y="538"/>
                  </a:lnTo>
                  <a:lnTo>
                    <a:pt x="394" y="546"/>
                  </a:lnTo>
                  <a:lnTo>
                    <a:pt x="414" y="550"/>
                  </a:lnTo>
                  <a:lnTo>
                    <a:pt x="428" y="556"/>
                  </a:lnTo>
                  <a:lnTo>
                    <a:pt x="450" y="564"/>
                  </a:lnTo>
                  <a:lnTo>
                    <a:pt x="474" y="564"/>
                  </a:lnTo>
                  <a:lnTo>
                    <a:pt x="496" y="566"/>
                  </a:lnTo>
                  <a:lnTo>
                    <a:pt x="518" y="572"/>
                  </a:lnTo>
                  <a:lnTo>
                    <a:pt x="574" y="59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90" name="Freeform 1006"/>
            <p:cNvSpPr>
              <a:spLocks/>
            </p:cNvSpPr>
            <p:nvPr/>
          </p:nvSpPr>
          <p:spPr bwMode="auto">
            <a:xfrm>
              <a:off x="2083" y="2633"/>
              <a:ext cx="935" cy="336"/>
            </a:xfrm>
            <a:custGeom>
              <a:avLst/>
              <a:gdLst/>
              <a:ahLst/>
              <a:cxnLst>
                <a:cxn ang="0">
                  <a:pos x="46" y="848"/>
                </a:cxn>
                <a:cxn ang="0">
                  <a:pos x="146" y="840"/>
                </a:cxn>
                <a:cxn ang="0">
                  <a:pos x="232" y="822"/>
                </a:cxn>
                <a:cxn ang="0">
                  <a:pos x="364" y="806"/>
                </a:cxn>
                <a:cxn ang="0">
                  <a:pos x="462" y="774"/>
                </a:cxn>
                <a:cxn ang="0">
                  <a:pos x="514" y="728"/>
                </a:cxn>
                <a:cxn ang="0">
                  <a:pos x="566" y="640"/>
                </a:cxn>
                <a:cxn ang="0">
                  <a:pos x="622" y="594"/>
                </a:cxn>
                <a:cxn ang="0">
                  <a:pos x="708" y="582"/>
                </a:cxn>
                <a:cxn ang="0">
                  <a:pos x="800" y="608"/>
                </a:cxn>
                <a:cxn ang="0">
                  <a:pos x="916" y="616"/>
                </a:cxn>
                <a:cxn ang="0">
                  <a:pos x="986" y="580"/>
                </a:cxn>
                <a:cxn ang="0">
                  <a:pos x="1008" y="528"/>
                </a:cxn>
                <a:cxn ang="0">
                  <a:pos x="1000" y="478"/>
                </a:cxn>
                <a:cxn ang="0">
                  <a:pos x="920" y="394"/>
                </a:cxn>
                <a:cxn ang="0">
                  <a:pos x="910" y="340"/>
                </a:cxn>
                <a:cxn ang="0">
                  <a:pos x="946" y="278"/>
                </a:cxn>
                <a:cxn ang="0">
                  <a:pos x="990" y="244"/>
                </a:cxn>
                <a:cxn ang="0">
                  <a:pos x="1092" y="196"/>
                </a:cxn>
                <a:cxn ang="0">
                  <a:pos x="1198" y="200"/>
                </a:cxn>
                <a:cxn ang="0">
                  <a:pos x="1264" y="232"/>
                </a:cxn>
                <a:cxn ang="0">
                  <a:pos x="1280" y="274"/>
                </a:cxn>
                <a:cxn ang="0">
                  <a:pos x="1262" y="298"/>
                </a:cxn>
                <a:cxn ang="0">
                  <a:pos x="1260" y="332"/>
                </a:cxn>
                <a:cxn ang="0">
                  <a:pos x="1292" y="386"/>
                </a:cxn>
                <a:cxn ang="0">
                  <a:pos x="1370" y="446"/>
                </a:cxn>
                <a:cxn ang="0">
                  <a:pos x="1416" y="452"/>
                </a:cxn>
                <a:cxn ang="0">
                  <a:pos x="1462" y="422"/>
                </a:cxn>
                <a:cxn ang="0">
                  <a:pos x="1468" y="384"/>
                </a:cxn>
                <a:cxn ang="0">
                  <a:pos x="1442" y="354"/>
                </a:cxn>
                <a:cxn ang="0">
                  <a:pos x="1392" y="336"/>
                </a:cxn>
                <a:cxn ang="0">
                  <a:pos x="1358" y="296"/>
                </a:cxn>
                <a:cxn ang="0">
                  <a:pos x="1368" y="246"/>
                </a:cxn>
                <a:cxn ang="0">
                  <a:pos x="1406" y="220"/>
                </a:cxn>
                <a:cxn ang="0">
                  <a:pos x="1518" y="200"/>
                </a:cxn>
                <a:cxn ang="0">
                  <a:pos x="1624" y="198"/>
                </a:cxn>
                <a:cxn ang="0">
                  <a:pos x="1744" y="204"/>
                </a:cxn>
                <a:cxn ang="0">
                  <a:pos x="1864" y="214"/>
                </a:cxn>
                <a:cxn ang="0">
                  <a:pos x="1902" y="196"/>
                </a:cxn>
                <a:cxn ang="0">
                  <a:pos x="1904" y="168"/>
                </a:cxn>
                <a:cxn ang="0">
                  <a:pos x="1878" y="142"/>
                </a:cxn>
                <a:cxn ang="0">
                  <a:pos x="1858" y="116"/>
                </a:cxn>
                <a:cxn ang="0">
                  <a:pos x="1904" y="72"/>
                </a:cxn>
                <a:cxn ang="0">
                  <a:pos x="1976" y="52"/>
                </a:cxn>
                <a:cxn ang="0">
                  <a:pos x="2038" y="48"/>
                </a:cxn>
                <a:cxn ang="0">
                  <a:pos x="2122" y="64"/>
                </a:cxn>
                <a:cxn ang="0">
                  <a:pos x="2218" y="32"/>
                </a:cxn>
                <a:cxn ang="0">
                  <a:pos x="2290" y="26"/>
                </a:cxn>
                <a:cxn ang="0">
                  <a:pos x="2356" y="44"/>
                </a:cxn>
                <a:cxn ang="0">
                  <a:pos x="2452" y="60"/>
                </a:cxn>
                <a:cxn ang="0">
                  <a:pos x="2514" y="44"/>
                </a:cxn>
              </a:cxnLst>
              <a:rect l="0" t="0" r="r" b="b"/>
              <a:pathLst>
                <a:path w="2566" h="848">
                  <a:moveTo>
                    <a:pt x="0" y="836"/>
                  </a:moveTo>
                  <a:lnTo>
                    <a:pt x="16" y="842"/>
                  </a:lnTo>
                  <a:lnTo>
                    <a:pt x="32" y="846"/>
                  </a:lnTo>
                  <a:lnTo>
                    <a:pt x="46" y="848"/>
                  </a:lnTo>
                  <a:lnTo>
                    <a:pt x="62" y="848"/>
                  </a:lnTo>
                  <a:lnTo>
                    <a:pt x="78" y="844"/>
                  </a:lnTo>
                  <a:lnTo>
                    <a:pt x="110" y="842"/>
                  </a:lnTo>
                  <a:lnTo>
                    <a:pt x="146" y="840"/>
                  </a:lnTo>
                  <a:lnTo>
                    <a:pt x="186" y="834"/>
                  </a:lnTo>
                  <a:lnTo>
                    <a:pt x="202" y="830"/>
                  </a:lnTo>
                  <a:lnTo>
                    <a:pt x="216" y="826"/>
                  </a:lnTo>
                  <a:lnTo>
                    <a:pt x="232" y="822"/>
                  </a:lnTo>
                  <a:lnTo>
                    <a:pt x="248" y="820"/>
                  </a:lnTo>
                  <a:lnTo>
                    <a:pt x="282" y="818"/>
                  </a:lnTo>
                  <a:lnTo>
                    <a:pt x="338" y="810"/>
                  </a:lnTo>
                  <a:lnTo>
                    <a:pt x="364" y="806"/>
                  </a:lnTo>
                  <a:lnTo>
                    <a:pt x="394" y="800"/>
                  </a:lnTo>
                  <a:lnTo>
                    <a:pt x="422" y="792"/>
                  </a:lnTo>
                  <a:lnTo>
                    <a:pt x="444" y="784"/>
                  </a:lnTo>
                  <a:lnTo>
                    <a:pt x="462" y="774"/>
                  </a:lnTo>
                  <a:lnTo>
                    <a:pt x="476" y="764"/>
                  </a:lnTo>
                  <a:lnTo>
                    <a:pt x="488" y="756"/>
                  </a:lnTo>
                  <a:lnTo>
                    <a:pt x="500" y="746"/>
                  </a:lnTo>
                  <a:lnTo>
                    <a:pt x="514" y="728"/>
                  </a:lnTo>
                  <a:lnTo>
                    <a:pt x="520" y="716"/>
                  </a:lnTo>
                  <a:lnTo>
                    <a:pt x="530" y="696"/>
                  </a:lnTo>
                  <a:lnTo>
                    <a:pt x="552" y="660"/>
                  </a:lnTo>
                  <a:lnTo>
                    <a:pt x="566" y="640"/>
                  </a:lnTo>
                  <a:lnTo>
                    <a:pt x="580" y="624"/>
                  </a:lnTo>
                  <a:lnTo>
                    <a:pt x="594" y="610"/>
                  </a:lnTo>
                  <a:lnTo>
                    <a:pt x="608" y="600"/>
                  </a:lnTo>
                  <a:lnTo>
                    <a:pt x="622" y="594"/>
                  </a:lnTo>
                  <a:lnTo>
                    <a:pt x="638" y="590"/>
                  </a:lnTo>
                  <a:lnTo>
                    <a:pt x="668" y="584"/>
                  </a:lnTo>
                  <a:lnTo>
                    <a:pt x="696" y="582"/>
                  </a:lnTo>
                  <a:lnTo>
                    <a:pt x="708" y="582"/>
                  </a:lnTo>
                  <a:lnTo>
                    <a:pt x="718" y="584"/>
                  </a:lnTo>
                  <a:lnTo>
                    <a:pt x="754" y="594"/>
                  </a:lnTo>
                  <a:lnTo>
                    <a:pt x="782" y="604"/>
                  </a:lnTo>
                  <a:lnTo>
                    <a:pt x="800" y="608"/>
                  </a:lnTo>
                  <a:lnTo>
                    <a:pt x="830" y="612"/>
                  </a:lnTo>
                  <a:lnTo>
                    <a:pt x="890" y="620"/>
                  </a:lnTo>
                  <a:lnTo>
                    <a:pt x="902" y="620"/>
                  </a:lnTo>
                  <a:lnTo>
                    <a:pt x="916" y="616"/>
                  </a:lnTo>
                  <a:lnTo>
                    <a:pt x="932" y="610"/>
                  </a:lnTo>
                  <a:lnTo>
                    <a:pt x="948" y="604"/>
                  </a:lnTo>
                  <a:lnTo>
                    <a:pt x="976" y="588"/>
                  </a:lnTo>
                  <a:lnTo>
                    <a:pt x="986" y="580"/>
                  </a:lnTo>
                  <a:lnTo>
                    <a:pt x="992" y="574"/>
                  </a:lnTo>
                  <a:lnTo>
                    <a:pt x="1000" y="556"/>
                  </a:lnTo>
                  <a:lnTo>
                    <a:pt x="1004" y="542"/>
                  </a:lnTo>
                  <a:lnTo>
                    <a:pt x="1008" y="528"/>
                  </a:lnTo>
                  <a:lnTo>
                    <a:pt x="1008" y="512"/>
                  </a:lnTo>
                  <a:lnTo>
                    <a:pt x="1008" y="500"/>
                  </a:lnTo>
                  <a:lnTo>
                    <a:pt x="1006" y="488"/>
                  </a:lnTo>
                  <a:lnTo>
                    <a:pt x="1000" y="478"/>
                  </a:lnTo>
                  <a:lnTo>
                    <a:pt x="978" y="458"/>
                  </a:lnTo>
                  <a:lnTo>
                    <a:pt x="946" y="428"/>
                  </a:lnTo>
                  <a:lnTo>
                    <a:pt x="932" y="412"/>
                  </a:lnTo>
                  <a:lnTo>
                    <a:pt x="920" y="394"/>
                  </a:lnTo>
                  <a:lnTo>
                    <a:pt x="912" y="376"/>
                  </a:lnTo>
                  <a:lnTo>
                    <a:pt x="908" y="368"/>
                  </a:lnTo>
                  <a:lnTo>
                    <a:pt x="908" y="358"/>
                  </a:lnTo>
                  <a:lnTo>
                    <a:pt x="910" y="340"/>
                  </a:lnTo>
                  <a:lnTo>
                    <a:pt x="916" y="322"/>
                  </a:lnTo>
                  <a:lnTo>
                    <a:pt x="924" y="306"/>
                  </a:lnTo>
                  <a:lnTo>
                    <a:pt x="934" y="292"/>
                  </a:lnTo>
                  <a:lnTo>
                    <a:pt x="946" y="278"/>
                  </a:lnTo>
                  <a:lnTo>
                    <a:pt x="956" y="268"/>
                  </a:lnTo>
                  <a:lnTo>
                    <a:pt x="964" y="260"/>
                  </a:lnTo>
                  <a:lnTo>
                    <a:pt x="970" y="256"/>
                  </a:lnTo>
                  <a:lnTo>
                    <a:pt x="990" y="244"/>
                  </a:lnTo>
                  <a:lnTo>
                    <a:pt x="1024" y="224"/>
                  </a:lnTo>
                  <a:lnTo>
                    <a:pt x="1046" y="212"/>
                  </a:lnTo>
                  <a:lnTo>
                    <a:pt x="1068" y="204"/>
                  </a:lnTo>
                  <a:lnTo>
                    <a:pt x="1092" y="196"/>
                  </a:lnTo>
                  <a:lnTo>
                    <a:pt x="1114" y="194"/>
                  </a:lnTo>
                  <a:lnTo>
                    <a:pt x="1152" y="194"/>
                  </a:lnTo>
                  <a:lnTo>
                    <a:pt x="1180" y="196"/>
                  </a:lnTo>
                  <a:lnTo>
                    <a:pt x="1198" y="200"/>
                  </a:lnTo>
                  <a:lnTo>
                    <a:pt x="1208" y="204"/>
                  </a:lnTo>
                  <a:lnTo>
                    <a:pt x="1236" y="218"/>
                  </a:lnTo>
                  <a:lnTo>
                    <a:pt x="1254" y="226"/>
                  </a:lnTo>
                  <a:lnTo>
                    <a:pt x="1264" y="232"/>
                  </a:lnTo>
                  <a:lnTo>
                    <a:pt x="1270" y="240"/>
                  </a:lnTo>
                  <a:lnTo>
                    <a:pt x="1276" y="254"/>
                  </a:lnTo>
                  <a:lnTo>
                    <a:pt x="1280" y="268"/>
                  </a:lnTo>
                  <a:lnTo>
                    <a:pt x="1280" y="274"/>
                  </a:lnTo>
                  <a:lnTo>
                    <a:pt x="1278" y="280"/>
                  </a:lnTo>
                  <a:lnTo>
                    <a:pt x="1272" y="288"/>
                  </a:lnTo>
                  <a:lnTo>
                    <a:pt x="1268" y="294"/>
                  </a:lnTo>
                  <a:lnTo>
                    <a:pt x="1262" y="298"/>
                  </a:lnTo>
                  <a:lnTo>
                    <a:pt x="1258" y="304"/>
                  </a:lnTo>
                  <a:lnTo>
                    <a:pt x="1256" y="312"/>
                  </a:lnTo>
                  <a:lnTo>
                    <a:pt x="1258" y="322"/>
                  </a:lnTo>
                  <a:lnTo>
                    <a:pt x="1260" y="332"/>
                  </a:lnTo>
                  <a:lnTo>
                    <a:pt x="1264" y="342"/>
                  </a:lnTo>
                  <a:lnTo>
                    <a:pt x="1270" y="354"/>
                  </a:lnTo>
                  <a:lnTo>
                    <a:pt x="1278" y="370"/>
                  </a:lnTo>
                  <a:lnTo>
                    <a:pt x="1292" y="386"/>
                  </a:lnTo>
                  <a:lnTo>
                    <a:pt x="1298" y="394"/>
                  </a:lnTo>
                  <a:lnTo>
                    <a:pt x="1306" y="402"/>
                  </a:lnTo>
                  <a:lnTo>
                    <a:pt x="1362" y="442"/>
                  </a:lnTo>
                  <a:lnTo>
                    <a:pt x="1370" y="446"/>
                  </a:lnTo>
                  <a:lnTo>
                    <a:pt x="1384" y="450"/>
                  </a:lnTo>
                  <a:lnTo>
                    <a:pt x="1402" y="454"/>
                  </a:lnTo>
                  <a:lnTo>
                    <a:pt x="1410" y="454"/>
                  </a:lnTo>
                  <a:lnTo>
                    <a:pt x="1416" y="452"/>
                  </a:lnTo>
                  <a:lnTo>
                    <a:pt x="1430" y="446"/>
                  </a:lnTo>
                  <a:lnTo>
                    <a:pt x="1446" y="436"/>
                  </a:lnTo>
                  <a:lnTo>
                    <a:pt x="1454" y="430"/>
                  </a:lnTo>
                  <a:lnTo>
                    <a:pt x="1462" y="422"/>
                  </a:lnTo>
                  <a:lnTo>
                    <a:pt x="1466" y="412"/>
                  </a:lnTo>
                  <a:lnTo>
                    <a:pt x="1470" y="404"/>
                  </a:lnTo>
                  <a:lnTo>
                    <a:pt x="1470" y="394"/>
                  </a:lnTo>
                  <a:lnTo>
                    <a:pt x="1468" y="384"/>
                  </a:lnTo>
                  <a:lnTo>
                    <a:pt x="1464" y="376"/>
                  </a:lnTo>
                  <a:lnTo>
                    <a:pt x="1458" y="368"/>
                  </a:lnTo>
                  <a:lnTo>
                    <a:pt x="1450" y="360"/>
                  </a:lnTo>
                  <a:lnTo>
                    <a:pt x="1442" y="354"/>
                  </a:lnTo>
                  <a:lnTo>
                    <a:pt x="1434" y="348"/>
                  </a:lnTo>
                  <a:lnTo>
                    <a:pt x="1426" y="346"/>
                  </a:lnTo>
                  <a:lnTo>
                    <a:pt x="1404" y="340"/>
                  </a:lnTo>
                  <a:lnTo>
                    <a:pt x="1392" y="336"/>
                  </a:lnTo>
                  <a:lnTo>
                    <a:pt x="1382" y="330"/>
                  </a:lnTo>
                  <a:lnTo>
                    <a:pt x="1372" y="322"/>
                  </a:lnTo>
                  <a:lnTo>
                    <a:pt x="1364" y="310"/>
                  </a:lnTo>
                  <a:lnTo>
                    <a:pt x="1358" y="296"/>
                  </a:lnTo>
                  <a:lnTo>
                    <a:pt x="1358" y="288"/>
                  </a:lnTo>
                  <a:lnTo>
                    <a:pt x="1358" y="278"/>
                  </a:lnTo>
                  <a:lnTo>
                    <a:pt x="1360" y="260"/>
                  </a:lnTo>
                  <a:lnTo>
                    <a:pt x="1368" y="246"/>
                  </a:lnTo>
                  <a:lnTo>
                    <a:pt x="1376" y="236"/>
                  </a:lnTo>
                  <a:lnTo>
                    <a:pt x="1386" y="228"/>
                  </a:lnTo>
                  <a:lnTo>
                    <a:pt x="1396" y="224"/>
                  </a:lnTo>
                  <a:lnTo>
                    <a:pt x="1406" y="220"/>
                  </a:lnTo>
                  <a:lnTo>
                    <a:pt x="1422" y="216"/>
                  </a:lnTo>
                  <a:lnTo>
                    <a:pt x="1458" y="208"/>
                  </a:lnTo>
                  <a:lnTo>
                    <a:pt x="1492" y="202"/>
                  </a:lnTo>
                  <a:lnTo>
                    <a:pt x="1518" y="200"/>
                  </a:lnTo>
                  <a:lnTo>
                    <a:pt x="1544" y="200"/>
                  </a:lnTo>
                  <a:lnTo>
                    <a:pt x="1564" y="200"/>
                  </a:lnTo>
                  <a:lnTo>
                    <a:pt x="1584" y="200"/>
                  </a:lnTo>
                  <a:lnTo>
                    <a:pt x="1624" y="198"/>
                  </a:lnTo>
                  <a:lnTo>
                    <a:pt x="1666" y="196"/>
                  </a:lnTo>
                  <a:lnTo>
                    <a:pt x="1700" y="198"/>
                  </a:lnTo>
                  <a:lnTo>
                    <a:pt x="1730" y="202"/>
                  </a:lnTo>
                  <a:lnTo>
                    <a:pt x="1744" y="204"/>
                  </a:lnTo>
                  <a:lnTo>
                    <a:pt x="1766" y="206"/>
                  </a:lnTo>
                  <a:lnTo>
                    <a:pt x="1800" y="208"/>
                  </a:lnTo>
                  <a:lnTo>
                    <a:pt x="1840" y="212"/>
                  </a:lnTo>
                  <a:lnTo>
                    <a:pt x="1864" y="214"/>
                  </a:lnTo>
                  <a:lnTo>
                    <a:pt x="1878" y="216"/>
                  </a:lnTo>
                  <a:lnTo>
                    <a:pt x="1886" y="212"/>
                  </a:lnTo>
                  <a:lnTo>
                    <a:pt x="1894" y="206"/>
                  </a:lnTo>
                  <a:lnTo>
                    <a:pt x="1902" y="196"/>
                  </a:lnTo>
                  <a:lnTo>
                    <a:pt x="1904" y="190"/>
                  </a:lnTo>
                  <a:lnTo>
                    <a:pt x="1906" y="182"/>
                  </a:lnTo>
                  <a:lnTo>
                    <a:pt x="1906" y="174"/>
                  </a:lnTo>
                  <a:lnTo>
                    <a:pt x="1904" y="168"/>
                  </a:lnTo>
                  <a:lnTo>
                    <a:pt x="1902" y="162"/>
                  </a:lnTo>
                  <a:lnTo>
                    <a:pt x="1898" y="156"/>
                  </a:lnTo>
                  <a:lnTo>
                    <a:pt x="1888" y="148"/>
                  </a:lnTo>
                  <a:lnTo>
                    <a:pt x="1878" y="142"/>
                  </a:lnTo>
                  <a:lnTo>
                    <a:pt x="1868" y="134"/>
                  </a:lnTo>
                  <a:lnTo>
                    <a:pt x="1864" y="130"/>
                  </a:lnTo>
                  <a:lnTo>
                    <a:pt x="1860" y="124"/>
                  </a:lnTo>
                  <a:lnTo>
                    <a:pt x="1858" y="116"/>
                  </a:lnTo>
                  <a:lnTo>
                    <a:pt x="1860" y="108"/>
                  </a:lnTo>
                  <a:lnTo>
                    <a:pt x="1866" y="100"/>
                  </a:lnTo>
                  <a:lnTo>
                    <a:pt x="1878" y="90"/>
                  </a:lnTo>
                  <a:lnTo>
                    <a:pt x="1904" y="72"/>
                  </a:lnTo>
                  <a:lnTo>
                    <a:pt x="1928" y="60"/>
                  </a:lnTo>
                  <a:lnTo>
                    <a:pt x="1948" y="54"/>
                  </a:lnTo>
                  <a:lnTo>
                    <a:pt x="1964" y="52"/>
                  </a:lnTo>
                  <a:lnTo>
                    <a:pt x="1976" y="52"/>
                  </a:lnTo>
                  <a:lnTo>
                    <a:pt x="1986" y="50"/>
                  </a:lnTo>
                  <a:lnTo>
                    <a:pt x="2010" y="46"/>
                  </a:lnTo>
                  <a:lnTo>
                    <a:pt x="2024" y="46"/>
                  </a:lnTo>
                  <a:lnTo>
                    <a:pt x="2038" y="48"/>
                  </a:lnTo>
                  <a:lnTo>
                    <a:pt x="2060" y="54"/>
                  </a:lnTo>
                  <a:lnTo>
                    <a:pt x="2090" y="62"/>
                  </a:lnTo>
                  <a:lnTo>
                    <a:pt x="2110" y="64"/>
                  </a:lnTo>
                  <a:lnTo>
                    <a:pt x="2122" y="64"/>
                  </a:lnTo>
                  <a:lnTo>
                    <a:pt x="2132" y="64"/>
                  </a:lnTo>
                  <a:lnTo>
                    <a:pt x="2154" y="58"/>
                  </a:lnTo>
                  <a:lnTo>
                    <a:pt x="2180" y="48"/>
                  </a:lnTo>
                  <a:lnTo>
                    <a:pt x="2218" y="32"/>
                  </a:lnTo>
                  <a:lnTo>
                    <a:pt x="2234" y="30"/>
                  </a:lnTo>
                  <a:lnTo>
                    <a:pt x="2254" y="26"/>
                  </a:lnTo>
                  <a:lnTo>
                    <a:pt x="2278" y="24"/>
                  </a:lnTo>
                  <a:lnTo>
                    <a:pt x="2290" y="26"/>
                  </a:lnTo>
                  <a:lnTo>
                    <a:pt x="2302" y="28"/>
                  </a:lnTo>
                  <a:lnTo>
                    <a:pt x="2336" y="38"/>
                  </a:lnTo>
                  <a:lnTo>
                    <a:pt x="2346" y="42"/>
                  </a:lnTo>
                  <a:lnTo>
                    <a:pt x="2356" y="44"/>
                  </a:lnTo>
                  <a:lnTo>
                    <a:pt x="2384" y="46"/>
                  </a:lnTo>
                  <a:lnTo>
                    <a:pt x="2404" y="50"/>
                  </a:lnTo>
                  <a:lnTo>
                    <a:pt x="2430" y="56"/>
                  </a:lnTo>
                  <a:lnTo>
                    <a:pt x="2452" y="60"/>
                  </a:lnTo>
                  <a:lnTo>
                    <a:pt x="2464" y="60"/>
                  </a:lnTo>
                  <a:lnTo>
                    <a:pt x="2474" y="58"/>
                  </a:lnTo>
                  <a:lnTo>
                    <a:pt x="2494" y="52"/>
                  </a:lnTo>
                  <a:lnTo>
                    <a:pt x="2514" y="44"/>
                  </a:lnTo>
                  <a:lnTo>
                    <a:pt x="2530" y="38"/>
                  </a:lnTo>
                  <a:lnTo>
                    <a:pt x="2538" y="32"/>
                  </a:lnTo>
                  <a:lnTo>
                    <a:pt x="256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91" name="Freeform 1007"/>
            <p:cNvSpPr>
              <a:spLocks/>
            </p:cNvSpPr>
            <p:nvPr/>
          </p:nvSpPr>
          <p:spPr bwMode="auto">
            <a:xfrm>
              <a:off x="2435" y="2895"/>
              <a:ext cx="132" cy="61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4" y="144"/>
                </a:cxn>
                <a:cxn ang="0">
                  <a:pos x="8" y="134"/>
                </a:cxn>
                <a:cxn ang="0">
                  <a:pos x="16" y="122"/>
                </a:cxn>
                <a:cxn ang="0">
                  <a:pos x="26" y="110"/>
                </a:cxn>
                <a:cxn ang="0">
                  <a:pos x="40" y="94"/>
                </a:cxn>
                <a:cxn ang="0">
                  <a:pos x="60" y="80"/>
                </a:cxn>
                <a:cxn ang="0">
                  <a:pos x="84" y="64"/>
                </a:cxn>
                <a:cxn ang="0">
                  <a:pos x="164" y="20"/>
                </a:cxn>
                <a:cxn ang="0">
                  <a:pos x="186" y="10"/>
                </a:cxn>
                <a:cxn ang="0">
                  <a:pos x="208" y="4"/>
                </a:cxn>
                <a:cxn ang="0">
                  <a:pos x="220" y="2"/>
                </a:cxn>
                <a:cxn ang="0">
                  <a:pos x="230" y="2"/>
                </a:cxn>
                <a:cxn ang="0">
                  <a:pos x="272" y="0"/>
                </a:cxn>
                <a:cxn ang="0">
                  <a:pos x="292" y="0"/>
                </a:cxn>
                <a:cxn ang="0">
                  <a:pos x="304" y="2"/>
                </a:cxn>
                <a:cxn ang="0">
                  <a:pos x="344" y="18"/>
                </a:cxn>
                <a:cxn ang="0">
                  <a:pos x="364" y="30"/>
                </a:cxn>
              </a:cxnLst>
              <a:rect l="0" t="0" r="r" b="b"/>
              <a:pathLst>
                <a:path w="364" h="152">
                  <a:moveTo>
                    <a:pt x="0" y="152"/>
                  </a:moveTo>
                  <a:lnTo>
                    <a:pt x="4" y="144"/>
                  </a:lnTo>
                  <a:lnTo>
                    <a:pt x="8" y="134"/>
                  </a:lnTo>
                  <a:lnTo>
                    <a:pt x="16" y="122"/>
                  </a:lnTo>
                  <a:lnTo>
                    <a:pt x="26" y="110"/>
                  </a:lnTo>
                  <a:lnTo>
                    <a:pt x="40" y="94"/>
                  </a:lnTo>
                  <a:lnTo>
                    <a:pt x="60" y="80"/>
                  </a:lnTo>
                  <a:lnTo>
                    <a:pt x="84" y="64"/>
                  </a:lnTo>
                  <a:lnTo>
                    <a:pt x="164" y="20"/>
                  </a:lnTo>
                  <a:lnTo>
                    <a:pt x="186" y="10"/>
                  </a:lnTo>
                  <a:lnTo>
                    <a:pt x="208" y="4"/>
                  </a:lnTo>
                  <a:lnTo>
                    <a:pt x="220" y="2"/>
                  </a:lnTo>
                  <a:lnTo>
                    <a:pt x="230" y="2"/>
                  </a:lnTo>
                  <a:lnTo>
                    <a:pt x="272" y="0"/>
                  </a:lnTo>
                  <a:lnTo>
                    <a:pt x="292" y="0"/>
                  </a:lnTo>
                  <a:lnTo>
                    <a:pt x="304" y="2"/>
                  </a:lnTo>
                  <a:lnTo>
                    <a:pt x="344" y="18"/>
                  </a:lnTo>
                  <a:lnTo>
                    <a:pt x="364" y="3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92" name="Freeform 1008"/>
            <p:cNvSpPr>
              <a:spLocks/>
            </p:cNvSpPr>
            <p:nvPr/>
          </p:nvSpPr>
          <p:spPr bwMode="auto">
            <a:xfrm>
              <a:off x="2478" y="2914"/>
              <a:ext cx="74" cy="34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4" y="76"/>
                </a:cxn>
                <a:cxn ang="0">
                  <a:pos x="14" y="60"/>
                </a:cxn>
                <a:cxn ang="0">
                  <a:pos x="20" y="50"/>
                </a:cxn>
                <a:cxn ang="0">
                  <a:pos x="30" y="40"/>
                </a:cxn>
                <a:cxn ang="0">
                  <a:pos x="40" y="32"/>
                </a:cxn>
                <a:cxn ang="0">
                  <a:pos x="54" y="26"/>
                </a:cxn>
                <a:cxn ang="0">
                  <a:pos x="114" y="8"/>
                </a:cxn>
                <a:cxn ang="0">
                  <a:pos x="140" y="2"/>
                </a:cxn>
                <a:cxn ang="0">
                  <a:pos x="156" y="0"/>
                </a:cxn>
                <a:cxn ang="0">
                  <a:pos x="168" y="2"/>
                </a:cxn>
                <a:cxn ang="0">
                  <a:pos x="182" y="6"/>
                </a:cxn>
                <a:cxn ang="0">
                  <a:pos x="188" y="10"/>
                </a:cxn>
                <a:cxn ang="0">
                  <a:pos x="194" y="16"/>
                </a:cxn>
                <a:cxn ang="0">
                  <a:pos x="200" y="24"/>
                </a:cxn>
                <a:cxn ang="0">
                  <a:pos x="204" y="34"/>
                </a:cxn>
              </a:cxnLst>
              <a:rect l="0" t="0" r="r" b="b"/>
              <a:pathLst>
                <a:path w="204" h="84">
                  <a:moveTo>
                    <a:pt x="0" y="84"/>
                  </a:moveTo>
                  <a:lnTo>
                    <a:pt x="4" y="76"/>
                  </a:lnTo>
                  <a:lnTo>
                    <a:pt x="14" y="60"/>
                  </a:lnTo>
                  <a:lnTo>
                    <a:pt x="20" y="50"/>
                  </a:lnTo>
                  <a:lnTo>
                    <a:pt x="30" y="40"/>
                  </a:lnTo>
                  <a:lnTo>
                    <a:pt x="40" y="32"/>
                  </a:lnTo>
                  <a:lnTo>
                    <a:pt x="54" y="26"/>
                  </a:lnTo>
                  <a:lnTo>
                    <a:pt x="114" y="8"/>
                  </a:lnTo>
                  <a:lnTo>
                    <a:pt x="140" y="2"/>
                  </a:lnTo>
                  <a:lnTo>
                    <a:pt x="156" y="0"/>
                  </a:lnTo>
                  <a:lnTo>
                    <a:pt x="168" y="2"/>
                  </a:lnTo>
                  <a:lnTo>
                    <a:pt x="182" y="6"/>
                  </a:lnTo>
                  <a:lnTo>
                    <a:pt x="188" y="10"/>
                  </a:lnTo>
                  <a:lnTo>
                    <a:pt x="194" y="16"/>
                  </a:lnTo>
                  <a:lnTo>
                    <a:pt x="200" y="24"/>
                  </a:lnTo>
                  <a:lnTo>
                    <a:pt x="204" y="3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93" name="Freeform 1009"/>
            <p:cNvSpPr>
              <a:spLocks/>
            </p:cNvSpPr>
            <p:nvPr/>
          </p:nvSpPr>
          <p:spPr bwMode="auto">
            <a:xfrm>
              <a:off x="2605" y="2736"/>
              <a:ext cx="333" cy="244"/>
            </a:xfrm>
            <a:custGeom>
              <a:avLst/>
              <a:gdLst/>
              <a:ahLst/>
              <a:cxnLst>
                <a:cxn ang="0">
                  <a:pos x="0" y="484"/>
                </a:cxn>
                <a:cxn ang="0">
                  <a:pos x="4" y="516"/>
                </a:cxn>
                <a:cxn ang="0">
                  <a:pos x="10" y="530"/>
                </a:cxn>
                <a:cxn ang="0">
                  <a:pos x="28" y="550"/>
                </a:cxn>
                <a:cxn ang="0">
                  <a:pos x="64" y="570"/>
                </a:cxn>
                <a:cxn ang="0">
                  <a:pos x="124" y="586"/>
                </a:cxn>
                <a:cxn ang="0">
                  <a:pos x="208" y="614"/>
                </a:cxn>
                <a:cxn ang="0">
                  <a:pos x="228" y="616"/>
                </a:cxn>
                <a:cxn ang="0">
                  <a:pos x="270" y="612"/>
                </a:cxn>
                <a:cxn ang="0">
                  <a:pos x="298" y="604"/>
                </a:cxn>
                <a:cxn ang="0">
                  <a:pos x="324" y="584"/>
                </a:cxn>
                <a:cxn ang="0">
                  <a:pos x="338" y="568"/>
                </a:cxn>
                <a:cxn ang="0">
                  <a:pos x="340" y="556"/>
                </a:cxn>
                <a:cxn ang="0">
                  <a:pos x="334" y="536"/>
                </a:cxn>
                <a:cxn ang="0">
                  <a:pos x="328" y="506"/>
                </a:cxn>
                <a:cxn ang="0">
                  <a:pos x="330" y="488"/>
                </a:cxn>
                <a:cxn ang="0">
                  <a:pos x="350" y="466"/>
                </a:cxn>
                <a:cxn ang="0">
                  <a:pos x="386" y="442"/>
                </a:cxn>
                <a:cxn ang="0">
                  <a:pos x="434" y="430"/>
                </a:cxn>
                <a:cxn ang="0">
                  <a:pos x="492" y="426"/>
                </a:cxn>
                <a:cxn ang="0">
                  <a:pos x="602" y="446"/>
                </a:cxn>
                <a:cxn ang="0">
                  <a:pos x="628" y="450"/>
                </a:cxn>
                <a:cxn ang="0">
                  <a:pos x="664" y="448"/>
                </a:cxn>
                <a:cxn ang="0">
                  <a:pos x="704" y="438"/>
                </a:cxn>
                <a:cxn ang="0">
                  <a:pos x="738" y="422"/>
                </a:cxn>
                <a:cxn ang="0">
                  <a:pos x="786" y="380"/>
                </a:cxn>
                <a:cxn ang="0">
                  <a:pos x="806" y="352"/>
                </a:cxn>
                <a:cxn ang="0">
                  <a:pos x="810" y="306"/>
                </a:cxn>
                <a:cxn ang="0">
                  <a:pos x="808" y="250"/>
                </a:cxn>
                <a:cxn ang="0">
                  <a:pos x="806" y="230"/>
                </a:cxn>
                <a:cxn ang="0">
                  <a:pos x="812" y="208"/>
                </a:cxn>
                <a:cxn ang="0">
                  <a:pos x="832" y="186"/>
                </a:cxn>
                <a:cxn ang="0">
                  <a:pos x="872" y="160"/>
                </a:cxn>
                <a:cxn ang="0">
                  <a:pos x="886" y="150"/>
                </a:cxn>
                <a:cxn ang="0">
                  <a:pos x="904" y="118"/>
                </a:cxn>
                <a:cxn ang="0">
                  <a:pos x="914" y="90"/>
                </a:cxn>
                <a:cxn ang="0">
                  <a:pos x="912" y="66"/>
                </a:cxn>
                <a:cxn ang="0">
                  <a:pos x="904" y="36"/>
                </a:cxn>
                <a:cxn ang="0">
                  <a:pos x="882" y="0"/>
                </a:cxn>
              </a:cxnLst>
              <a:rect l="0" t="0" r="r" b="b"/>
              <a:pathLst>
                <a:path w="914" h="616">
                  <a:moveTo>
                    <a:pt x="0" y="458"/>
                  </a:moveTo>
                  <a:lnTo>
                    <a:pt x="0" y="484"/>
                  </a:lnTo>
                  <a:lnTo>
                    <a:pt x="2" y="506"/>
                  </a:lnTo>
                  <a:lnTo>
                    <a:pt x="4" y="516"/>
                  </a:lnTo>
                  <a:lnTo>
                    <a:pt x="6" y="524"/>
                  </a:lnTo>
                  <a:lnTo>
                    <a:pt x="10" y="530"/>
                  </a:lnTo>
                  <a:lnTo>
                    <a:pt x="14" y="538"/>
                  </a:lnTo>
                  <a:lnTo>
                    <a:pt x="28" y="550"/>
                  </a:lnTo>
                  <a:lnTo>
                    <a:pt x="44" y="562"/>
                  </a:lnTo>
                  <a:lnTo>
                    <a:pt x="64" y="570"/>
                  </a:lnTo>
                  <a:lnTo>
                    <a:pt x="92" y="578"/>
                  </a:lnTo>
                  <a:lnTo>
                    <a:pt x="124" y="586"/>
                  </a:lnTo>
                  <a:lnTo>
                    <a:pt x="170" y="600"/>
                  </a:lnTo>
                  <a:lnTo>
                    <a:pt x="208" y="614"/>
                  </a:lnTo>
                  <a:lnTo>
                    <a:pt x="216" y="614"/>
                  </a:lnTo>
                  <a:lnTo>
                    <a:pt x="228" y="616"/>
                  </a:lnTo>
                  <a:lnTo>
                    <a:pt x="256" y="614"/>
                  </a:lnTo>
                  <a:lnTo>
                    <a:pt x="270" y="612"/>
                  </a:lnTo>
                  <a:lnTo>
                    <a:pt x="286" y="608"/>
                  </a:lnTo>
                  <a:lnTo>
                    <a:pt x="298" y="604"/>
                  </a:lnTo>
                  <a:lnTo>
                    <a:pt x="308" y="598"/>
                  </a:lnTo>
                  <a:lnTo>
                    <a:pt x="324" y="584"/>
                  </a:lnTo>
                  <a:lnTo>
                    <a:pt x="334" y="572"/>
                  </a:lnTo>
                  <a:lnTo>
                    <a:pt x="338" y="568"/>
                  </a:lnTo>
                  <a:lnTo>
                    <a:pt x="340" y="562"/>
                  </a:lnTo>
                  <a:lnTo>
                    <a:pt x="340" y="556"/>
                  </a:lnTo>
                  <a:lnTo>
                    <a:pt x="340" y="550"/>
                  </a:lnTo>
                  <a:lnTo>
                    <a:pt x="334" y="536"/>
                  </a:lnTo>
                  <a:lnTo>
                    <a:pt x="328" y="516"/>
                  </a:lnTo>
                  <a:lnTo>
                    <a:pt x="328" y="506"/>
                  </a:lnTo>
                  <a:lnTo>
                    <a:pt x="328" y="496"/>
                  </a:lnTo>
                  <a:lnTo>
                    <a:pt x="330" y="488"/>
                  </a:lnTo>
                  <a:lnTo>
                    <a:pt x="336" y="480"/>
                  </a:lnTo>
                  <a:lnTo>
                    <a:pt x="350" y="466"/>
                  </a:lnTo>
                  <a:lnTo>
                    <a:pt x="368" y="452"/>
                  </a:lnTo>
                  <a:lnTo>
                    <a:pt x="386" y="442"/>
                  </a:lnTo>
                  <a:lnTo>
                    <a:pt x="408" y="434"/>
                  </a:lnTo>
                  <a:lnTo>
                    <a:pt x="434" y="430"/>
                  </a:lnTo>
                  <a:lnTo>
                    <a:pt x="464" y="428"/>
                  </a:lnTo>
                  <a:lnTo>
                    <a:pt x="492" y="426"/>
                  </a:lnTo>
                  <a:lnTo>
                    <a:pt x="508" y="428"/>
                  </a:lnTo>
                  <a:lnTo>
                    <a:pt x="602" y="446"/>
                  </a:lnTo>
                  <a:lnTo>
                    <a:pt x="614" y="448"/>
                  </a:lnTo>
                  <a:lnTo>
                    <a:pt x="628" y="450"/>
                  </a:lnTo>
                  <a:lnTo>
                    <a:pt x="646" y="448"/>
                  </a:lnTo>
                  <a:lnTo>
                    <a:pt x="664" y="448"/>
                  </a:lnTo>
                  <a:lnTo>
                    <a:pt x="684" y="444"/>
                  </a:lnTo>
                  <a:lnTo>
                    <a:pt x="704" y="438"/>
                  </a:lnTo>
                  <a:lnTo>
                    <a:pt x="722" y="432"/>
                  </a:lnTo>
                  <a:lnTo>
                    <a:pt x="738" y="422"/>
                  </a:lnTo>
                  <a:lnTo>
                    <a:pt x="764" y="402"/>
                  </a:lnTo>
                  <a:lnTo>
                    <a:pt x="786" y="380"/>
                  </a:lnTo>
                  <a:lnTo>
                    <a:pt x="800" y="360"/>
                  </a:lnTo>
                  <a:lnTo>
                    <a:pt x="806" y="352"/>
                  </a:lnTo>
                  <a:lnTo>
                    <a:pt x="808" y="344"/>
                  </a:lnTo>
                  <a:lnTo>
                    <a:pt x="810" y="306"/>
                  </a:lnTo>
                  <a:lnTo>
                    <a:pt x="810" y="268"/>
                  </a:lnTo>
                  <a:lnTo>
                    <a:pt x="808" y="250"/>
                  </a:lnTo>
                  <a:lnTo>
                    <a:pt x="806" y="240"/>
                  </a:lnTo>
                  <a:lnTo>
                    <a:pt x="806" y="230"/>
                  </a:lnTo>
                  <a:lnTo>
                    <a:pt x="808" y="218"/>
                  </a:lnTo>
                  <a:lnTo>
                    <a:pt x="812" y="208"/>
                  </a:lnTo>
                  <a:lnTo>
                    <a:pt x="820" y="196"/>
                  </a:lnTo>
                  <a:lnTo>
                    <a:pt x="832" y="186"/>
                  </a:lnTo>
                  <a:lnTo>
                    <a:pt x="856" y="168"/>
                  </a:lnTo>
                  <a:lnTo>
                    <a:pt x="872" y="160"/>
                  </a:lnTo>
                  <a:lnTo>
                    <a:pt x="880" y="154"/>
                  </a:lnTo>
                  <a:lnTo>
                    <a:pt x="886" y="150"/>
                  </a:lnTo>
                  <a:lnTo>
                    <a:pt x="896" y="136"/>
                  </a:lnTo>
                  <a:lnTo>
                    <a:pt x="904" y="118"/>
                  </a:lnTo>
                  <a:lnTo>
                    <a:pt x="908" y="104"/>
                  </a:lnTo>
                  <a:lnTo>
                    <a:pt x="914" y="90"/>
                  </a:lnTo>
                  <a:lnTo>
                    <a:pt x="914" y="80"/>
                  </a:lnTo>
                  <a:lnTo>
                    <a:pt x="912" y="66"/>
                  </a:lnTo>
                  <a:lnTo>
                    <a:pt x="908" y="50"/>
                  </a:lnTo>
                  <a:lnTo>
                    <a:pt x="904" y="36"/>
                  </a:lnTo>
                  <a:lnTo>
                    <a:pt x="890" y="12"/>
                  </a:lnTo>
                  <a:lnTo>
                    <a:pt x="88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94" name="Freeform 1010"/>
            <p:cNvSpPr>
              <a:spLocks/>
            </p:cNvSpPr>
            <p:nvPr/>
          </p:nvSpPr>
          <p:spPr bwMode="auto">
            <a:xfrm>
              <a:off x="2199" y="2663"/>
              <a:ext cx="752" cy="382"/>
            </a:xfrm>
            <a:custGeom>
              <a:avLst/>
              <a:gdLst/>
              <a:ahLst/>
              <a:cxnLst>
                <a:cxn ang="0">
                  <a:pos x="1968" y="134"/>
                </a:cxn>
                <a:cxn ang="0">
                  <a:pos x="1968" y="88"/>
                </a:cxn>
                <a:cxn ang="0">
                  <a:pos x="2018" y="26"/>
                </a:cxn>
                <a:cxn ang="0">
                  <a:pos x="2038" y="12"/>
                </a:cxn>
                <a:cxn ang="0">
                  <a:pos x="1984" y="2"/>
                </a:cxn>
                <a:cxn ang="0">
                  <a:pos x="1876" y="16"/>
                </a:cxn>
                <a:cxn ang="0">
                  <a:pos x="1770" y="14"/>
                </a:cxn>
                <a:cxn ang="0">
                  <a:pos x="1712" y="4"/>
                </a:cxn>
                <a:cxn ang="0">
                  <a:pos x="1630" y="16"/>
                </a:cxn>
                <a:cxn ang="0">
                  <a:pos x="1606" y="46"/>
                </a:cxn>
                <a:cxn ang="0">
                  <a:pos x="1614" y="76"/>
                </a:cxn>
                <a:cxn ang="0">
                  <a:pos x="1662" y="122"/>
                </a:cxn>
                <a:cxn ang="0">
                  <a:pos x="1656" y="160"/>
                </a:cxn>
                <a:cxn ang="0">
                  <a:pos x="1628" y="180"/>
                </a:cxn>
                <a:cxn ang="0">
                  <a:pos x="1530" y="188"/>
                </a:cxn>
                <a:cxn ang="0">
                  <a:pos x="1410" y="174"/>
                </a:cxn>
                <a:cxn ang="0">
                  <a:pos x="1176" y="174"/>
                </a:cxn>
                <a:cxn ang="0">
                  <a:pos x="1114" y="204"/>
                </a:cxn>
                <a:cxn ang="0">
                  <a:pos x="1120" y="228"/>
                </a:cxn>
                <a:cxn ang="0">
                  <a:pos x="1196" y="272"/>
                </a:cxn>
                <a:cxn ang="0">
                  <a:pos x="1218" y="310"/>
                </a:cxn>
                <a:cxn ang="0">
                  <a:pos x="1214" y="352"/>
                </a:cxn>
                <a:cxn ang="0">
                  <a:pos x="1184" y="396"/>
                </a:cxn>
                <a:cxn ang="0">
                  <a:pos x="1122" y="414"/>
                </a:cxn>
                <a:cxn ang="0">
                  <a:pos x="1026" y="414"/>
                </a:cxn>
                <a:cxn ang="0">
                  <a:pos x="974" y="386"/>
                </a:cxn>
                <a:cxn ang="0">
                  <a:pos x="916" y="356"/>
                </a:cxn>
                <a:cxn ang="0">
                  <a:pos x="886" y="304"/>
                </a:cxn>
                <a:cxn ang="0">
                  <a:pos x="888" y="222"/>
                </a:cxn>
                <a:cxn ang="0">
                  <a:pos x="882" y="186"/>
                </a:cxn>
                <a:cxn ang="0">
                  <a:pos x="846" y="168"/>
                </a:cxn>
                <a:cxn ang="0">
                  <a:pos x="748" y="182"/>
                </a:cxn>
                <a:cxn ang="0">
                  <a:pos x="692" y="232"/>
                </a:cxn>
                <a:cxn ang="0">
                  <a:pos x="674" y="282"/>
                </a:cxn>
                <a:cxn ang="0">
                  <a:pos x="728" y="334"/>
                </a:cxn>
                <a:cxn ang="0">
                  <a:pos x="758" y="394"/>
                </a:cxn>
                <a:cxn ang="0">
                  <a:pos x="764" y="452"/>
                </a:cxn>
                <a:cxn ang="0">
                  <a:pos x="730" y="522"/>
                </a:cxn>
                <a:cxn ang="0">
                  <a:pos x="684" y="558"/>
                </a:cxn>
                <a:cxn ang="0">
                  <a:pos x="632" y="582"/>
                </a:cxn>
                <a:cxn ang="0">
                  <a:pos x="542" y="578"/>
                </a:cxn>
                <a:cxn ang="0">
                  <a:pos x="306" y="562"/>
                </a:cxn>
                <a:cxn ang="0">
                  <a:pos x="268" y="616"/>
                </a:cxn>
                <a:cxn ang="0">
                  <a:pos x="206" y="742"/>
                </a:cxn>
                <a:cxn ang="0">
                  <a:pos x="166" y="764"/>
                </a:cxn>
                <a:cxn ang="0">
                  <a:pos x="112" y="820"/>
                </a:cxn>
                <a:cxn ang="0">
                  <a:pos x="72" y="872"/>
                </a:cxn>
                <a:cxn ang="0">
                  <a:pos x="16" y="936"/>
                </a:cxn>
                <a:cxn ang="0">
                  <a:pos x="0" y="964"/>
                </a:cxn>
                <a:cxn ang="0">
                  <a:pos x="80" y="916"/>
                </a:cxn>
              </a:cxnLst>
              <a:rect l="0" t="0" r="r" b="b"/>
              <a:pathLst>
                <a:path w="2066" h="964">
                  <a:moveTo>
                    <a:pt x="1984" y="152"/>
                  </a:moveTo>
                  <a:lnTo>
                    <a:pt x="1980" y="148"/>
                  </a:lnTo>
                  <a:lnTo>
                    <a:pt x="1974" y="142"/>
                  </a:lnTo>
                  <a:lnTo>
                    <a:pt x="1968" y="134"/>
                  </a:lnTo>
                  <a:lnTo>
                    <a:pt x="1964" y="126"/>
                  </a:lnTo>
                  <a:lnTo>
                    <a:pt x="1962" y="114"/>
                  </a:lnTo>
                  <a:lnTo>
                    <a:pt x="1962" y="102"/>
                  </a:lnTo>
                  <a:lnTo>
                    <a:pt x="1968" y="88"/>
                  </a:lnTo>
                  <a:lnTo>
                    <a:pt x="1976" y="72"/>
                  </a:lnTo>
                  <a:lnTo>
                    <a:pt x="1984" y="60"/>
                  </a:lnTo>
                  <a:lnTo>
                    <a:pt x="2002" y="40"/>
                  </a:lnTo>
                  <a:lnTo>
                    <a:pt x="2018" y="26"/>
                  </a:lnTo>
                  <a:lnTo>
                    <a:pt x="2024" y="22"/>
                  </a:lnTo>
                  <a:lnTo>
                    <a:pt x="2066" y="4"/>
                  </a:lnTo>
                  <a:lnTo>
                    <a:pt x="2052" y="10"/>
                  </a:lnTo>
                  <a:lnTo>
                    <a:pt x="2038" y="12"/>
                  </a:lnTo>
                  <a:lnTo>
                    <a:pt x="2026" y="14"/>
                  </a:lnTo>
                  <a:lnTo>
                    <a:pt x="2020" y="12"/>
                  </a:lnTo>
                  <a:lnTo>
                    <a:pt x="1998" y="6"/>
                  </a:lnTo>
                  <a:lnTo>
                    <a:pt x="1984" y="2"/>
                  </a:lnTo>
                  <a:lnTo>
                    <a:pt x="1976" y="0"/>
                  </a:lnTo>
                  <a:lnTo>
                    <a:pt x="1924" y="4"/>
                  </a:lnTo>
                  <a:lnTo>
                    <a:pt x="1894" y="12"/>
                  </a:lnTo>
                  <a:lnTo>
                    <a:pt x="1876" y="16"/>
                  </a:lnTo>
                  <a:lnTo>
                    <a:pt x="1862" y="18"/>
                  </a:lnTo>
                  <a:lnTo>
                    <a:pt x="1814" y="18"/>
                  </a:lnTo>
                  <a:lnTo>
                    <a:pt x="1782" y="16"/>
                  </a:lnTo>
                  <a:lnTo>
                    <a:pt x="1770" y="14"/>
                  </a:lnTo>
                  <a:lnTo>
                    <a:pt x="1760" y="10"/>
                  </a:lnTo>
                  <a:lnTo>
                    <a:pt x="1738" y="8"/>
                  </a:lnTo>
                  <a:lnTo>
                    <a:pt x="1722" y="6"/>
                  </a:lnTo>
                  <a:lnTo>
                    <a:pt x="1712" y="4"/>
                  </a:lnTo>
                  <a:lnTo>
                    <a:pt x="1700" y="4"/>
                  </a:lnTo>
                  <a:lnTo>
                    <a:pt x="1678" y="6"/>
                  </a:lnTo>
                  <a:lnTo>
                    <a:pt x="1640" y="12"/>
                  </a:lnTo>
                  <a:lnTo>
                    <a:pt x="1630" y="16"/>
                  </a:lnTo>
                  <a:lnTo>
                    <a:pt x="1620" y="22"/>
                  </a:lnTo>
                  <a:lnTo>
                    <a:pt x="1610" y="32"/>
                  </a:lnTo>
                  <a:lnTo>
                    <a:pt x="1606" y="38"/>
                  </a:lnTo>
                  <a:lnTo>
                    <a:pt x="1606" y="46"/>
                  </a:lnTo>
                  <a:lnTo>
                    <a:pt x="1606" y="56"/>
                  </a:lnTo>
                  <a:lnTo>
                    <a:pt x="1608" y="66"/>
                  </a:lnTo>
                  <a:lnTo>
                    <a:pt x="1610" y="72"/>
                  </a:lnTo>
                  <a:lnTo>
                    <a:pt x="1614" y="76"/>
                  </a:lnTo>
                  <a:lnTo>
                    <a:pt x="1640" y="96"/>
                  </a:lnTo>
                  <a:lnTo>
                    <a:pt x="1654" y="106"/>
                  </a:lnTo>
                  <a:lnTo>
                    <a:pt x="1660" y="116"/>
                  </a:lnTo>
                  <a:lnTo>
                    <a:pt x="1662" y="122"/>
                  </a:lnTo>
                  <a:lnTo>
                    <a:pt x="1664" y="130"/>
                  </a:lnTo>
                  <a:lnTo>
                    <a:pt x="1664" y="142"/>
                  </a:lnTo>
                  <a:lnTo>
                    <a:pt x="1660" y="154"/>
                  </a:lnTo>
                  <a:lnTo>
                    <a:pt x="1656" y="160"/>
                  </a:lnTo>
                  <a:lnTo>
                    <a:pt x="1652" y="166"/>
                  </a:lnTo>
                  <a:lnTo>
                    <a:pt x="1646" y="172"/>
                  </a:lnTo>
                  <a:lnTo>
                    <a:pt x="1638" y="176"/>
                  </a:lnTo>
                  <a:lnTo>
                    <a:pt x="1628" y="180"/>
                  </a:lnTo>
                  <a:lnTo>
                    <a:pt x="1618" y="184"/>
                  </a:lnTo>
                  <a:lnTo>
                    <a:pt x="1604" y="186"/>
                  </a:lnTo>
                  <a:lnTo>
                    <a:pt x="1588" y="188"/>
                  </a:lnTo>
                  <a:lnTo>
                    <a:pt x="1530" y="188"/>
                  </a:lnTo>
                  <a:lnTo>
                    <a:pt x="1486" y="186"/>
                  </a:lnTo>
                  <a:lnTo>
                    <a:pt x="1456" y="184"/>
                  </a:lnTo>
                  <a:lnTo>
                    <a:pt x="1434" y="180"/>
                  </a:lnTo>
                  <a:lnTo>
                    <a:pt x="1410" y="174"/>
                  </a:lnTo>
                  <a:lnTo>
                    <a:pt x="1378" y="168"/>
                  </a:lnTo>
                  <a:lnTo>
                    <a:pt x="1336" y="164"/>
                  </a:lnTo>
                  <a:lnTo>
                    <a:pt x="1214" y="162"/>
                  </a:lnTo>
                  <a:lnTo>
                    <a:pt x="1176" y="174"/>
                  </a:lnTo>
                  <a:lnTo>
                    <a:pt x="1144" y="186"/>
                  </a:lnTo>
                  <a:lnTo>
                    <a:pt x="1124" y="196"/>
                  </a:lnTo>
                  <a:lnTo>
                    <a:pt x="1118" y="200"/>
                  </a:lnTo>
                  <a:lnTo>
                    <a:pt x="1114" y="204"/>
                  </a:lnTo>
                  <a:lnTo>
                    <a:pt x="1112" y="210"/>
                  </a:lnTo>
                  <a:lnTo>
                    <a:pt x="1112" y="214"/>
                  </a:lnTo>
                  <a:lnTo>
                    <a:pt x="1114" y="222"/>
                  </a:lnTo>
                  <a:lnTo>
                    <a:pt x="1120" y="228"/>
                  </a:lnTo>
                  <a:lnTo>
                    <a:pt x="1140" y="238"/>
                  </a:lnTo>
                  <a:lnTo>
                    <a:pt x="1160" y="246"/>
                  </a:lnTo>
                  <a:lnTo>
                    <a:pt x="1178" y="258"/>
                  </a:lnTo>
                  <a:lnTo>
                    <a:pt x="1196" y="272"/>
                  </a:lnTo>
                  <a:lnTo>
                    <a:pt x="1204" y="280"/>
                  </a:lnTo>
                  <a:lnTo>
                    <a:pt x="1210" y="290"/>
                  </a:lnTo>
                  <a:lnTo>
                    <a:pt x="1214" y="300"/>
                  </a:lnTo>
                  <a:lnTo>
                    <a:pt x="1218" y="310"/>
                  </a:lnTo>
                  <a:lnTo>
                    <a:pt x="1216" y="322"/>
                  </a:lnTo>
                  <a:lnTo>
                    <a:pt x="1214" y="334"/>
                  </a:lnTo>
                  <a:lnTo>
                    <a:pt x="1214" y="342"/>
                  </a:lnTo>
                  <a:lnTo>
                    <a:pt x="1214" y="352"/>
                  </a:lnTo>
                  <a:lnTo>
                    <a:pt x="1212" y="362"/>
                  </a:lnTo>
                  <a:lnTo>
                    <a:pt x="1206" y="374"/>
                  </a:lnTo>
                  <a:lnTo>
                    <a:pt x="1198" y="386"/>
                  </a:lnTo>
                  <a:lnTo>
                    <a:pt x="1184" y="396"/>
                  </a:lnTo>
                  <a:lnTo>
                    <a:pt x="1174" y="402"/>
                  </a:lnTo>
                  <a:lnTo>
                    <a:pt x="1164" y="404"/>
                  </a:lnTo>
                  <a:lnTo>
                    <a:pt x="1144" y="410"/>
                  </a:lnTo>
                  <a:lnTo>
                    <a:pt x="1122" y="414"/>
                  </a:lnTo>
                  <a:lnTo>
                    <a:pt x="1086" y="418"/>
                  </a:lnTo>
                  <a:lnTo>
                    <a:pt x="1060" y="418"/>
                  </a:lnTo>
                  <a:lnTo>
                    <a:pt x="1048" y="416"/>
                  </a:lnTo>
                  <a:lnTo>
                    <a:pt x="1026" y="414"/>
                  </a:lnTo>
                  <a:lnTo>
                    <a:pt x="1016" y="410"/>
                  </a:lnTo>
                  <a:lnTo>
                    <a:pt x="1008" y="404"/>
                  </a:lnTo>
                  <a:lnTo>
                    <a:pt x="994" y="396"/>
                  </a:lnTo>
                  <a:lnTo>
                    <a:pt x="974" y="386"/>
                  </a:lnTo>
                  <a:lnTo>
                    <a:pt x="936" y="372"/>
                  </a:lnTo>
                  <a:lnTo>
                    <a:pt x="932" y="370"/>
                  </a:lnTo>
                  <a:lnTo>
                    <a:pt x="924" y="364"/>
                  </a:lnTo>
                  <a:lnTo>
                    <a:pt x="916" y="356"/>
                  </a:lnTo>
                  <a:lnTo>
                    <a:pt x="906" y="348"/>
                  </a:lnTo>
                  <a:lnTo>
                    <a:pt x="898" y="336"/>
                  </a:lnTo>
                  <a:lnTo>
                    <a:pt x="890" y="320"/>
                  </a:lnTo>
                  <a:lnTo>
                    <a:pt x="886" y="304"/>
                  </a:lnTo>
                  <a:lnTo>
                    <a:pt x="882" y="286"/>
                  </a:lnTo>
                  <a:lnTo>
                    <a:pt x="882" y="254"/>
                  </a:lnTo>
                  <a:lnTo>
                    <a:pt x="884" y="234"/>
                  </a:lnTo>
                  <a:lnTo>
                    <a:pt x="888" y="222"/>
                  </a:lnTo>
                  <a:lnTo>
                    <a:pt x="890" y="212"/>
                  </a:lnTo>
                  <a:lnTo>
                    <a:pt x="888" y="200"/>
                  </a:lnTo>
                  <a:lnTo>
                    <a:pt x="886" y="194"/>
                  </a:lnTo>
                  <a:lnTo>
                    <a:pt x="882" y="186"/>
                  </a:lnTo>
                  <a:lnTo>
                    <a:pt x="876" y="180"/>
                  </a:lnTo>
                  <a:lnTo>
                    <a:pt x="868" y="174"/>
                  </a:lnTo>
                  <a:lnTo>
                    <a:pt x="858" y="170"/>
                  </a:lnTo>
                  <a:lnTo>
                    <a:pt x="846" y="168"/>
                  </a:lnTo>
                  <a:lnTo>
                    <a:pt x="818" y="166"/>
                  </a:lnTo>
                  <a:lnTo>
                    <a:pt x="792" y="170"/>
                  </a:lnTo>
                  <a:lnTo>
                    <a:pt x="760" y="176"/>
                  </a:lnTo>
                  <a:lnTo>
                    <a:pt x="748" y="182"/>
                  </a:lnTo>
                  <a:lnTo>
                    <a:pt x="726" y="198"/>
                  </a:lnTo>
                  <a:lnTo>
                    <a:pt x="706" y="216"/>
                  </a:lnTo>
                  <a:lnTo>
                    <a:pt x="696" y="224"/>
                  </a:lnTo>
                  <a:lnTo>
                    <a:pt x="692" y="232"/>
                  </a:lnTo>
                  <a:lnTo>
                    <a:pt x="682" y="246"/>
                  </a:lnTo>
                  <a:lnTo>
                    <a:pt x="676" y="264"/>
                  </a:lnTo>
                  <a:lnTo>
                    <a:pt x="674" y="274"/>
                  </a:lnTo>
                  <a:lnTo>
                    <a:pt x="674" y="282"/>
                  </a:lnTo>
                  <a:lnTo>
                    <a:pt x="676" y="292"/>
                  </a:lnTo>
                  <a:lnTo>
                    <a:pt x="684" y="300"/>
                  </a:lnTo>
                  <a:lnTo>
                    <a:pt x="716" y="324"/>
                  </a:lnTo>
                  <a:lnTo>
                    <a:pt x="728" y="334"/>
                  </a:lnTo>
                  <a:lnTo>
                    <a:pt x="734" y="342"/>
                  </a:lnTo>
                  <a:lnTo>
                    <a:pt x="742" y="356"/>
                  </a:lnTo>
                  <a:lnTo>
                    <a:pt x="754" y="380"/>
                  </a:lnTo>
                  <a:lnTo>
                    <a:pt x="758" y="394"/>
                  </a:lnTo>
                  <a:lnTo>
                    <a:pt x="764" y="408"/>
                  </a:lnTo>
                  <a:lnTo>
                    <a:pt x="766" y="424"/>
                  </a:lnTo>
                  <a:lnTo>
                    <a:pt x="766" y="438"/>
                  </a:lnTo>
                  <a:lnTo>
                    <a:pt x="764" y="452"/>
                  </a:lnTo>
                  <a:lnTo>
                    <a:pt x="758" y="470"/>
                  </a:lnTo>
                  <a:lnTo>
                    <a:pt x="752" y="488"/>
                  </a:lnTo>
                  <a:lnTo>
                    <a:pt x="742" y="504"/>
                  </a:lnTo>
                  <a:lnTo>
                    <a:pt x="730" y="522"/>
                  </a:lnTo>
                  <a:lnTo>
                    <a:pt x="718" y="536"/>
                  </a:lnTo>
                  <a:lnTo>
                    <a:pt x="702" y="550"/>
                  </a:lnTo>
                  <a:lnTo>
                    <a:pt x="692" y="554"/>
                  </a:lnTo>
                  <a:lnTo>
                    <a:pt x="684" y="558"/>
                  </a:lnTo>
                  <a:lnTo>
                    <a:pt x="666" y="564"/>
                  </a:lnTo>
                  <a:lnTo>
                    <a:pt x="654" y="570"/>
                  </a:lnTo>
                  <a:lnTo>
                    <a:pt x="644" y="576"/>
                  </a:lnTo>
                  <a:lnTo>
                    <a:pt x="632" y="582"/>
                  </a:lnTo>
                  <a:lnTo>
                    <a:pt x="618" y="584"/>
                  </a:lnTo>
                  <a:lnTo>
                    <a:pt x="600" y="584"/>
                  </a:lnTo>
                  <a:lnTo>
                    <a:pt x="576" y="582"/>
                  </a:lnTo>
                  <a:lnTo>
                    <a:pt x="542" y="578"/>
                  </a:lnTo>
                  <a:lnTo>
                    <a:pt x="410" y="558"/>
                  </a:lnTo>
                  <a:lnTo>
                    <a:pt x="356" y="550"/>
                  </a:lnTo>
                  <a:lnTo>
                    <a:pt x="326" y="556"/>
                  </a:lnTo>
                  <a:lnTo>
                    <a:pt x="306" y="562"/>
                  </a:lnTo>
                  <a:lnTo>
                    <a:pt x="296" y="566"/>
                  </a:lnTo>
                  <a:lnTo>
                    <a:pt x="292" y="572"/>
                  </a:lnTo>
                  <a:lnTo>
                    <a:pt x="282" y="590"/>
                  </a:lnTo>
                  <a:lnTo>
                    <a:pt x="268" y="616"/>
                  </a:lnTo>
                  <a:lnTo>
                    <a:pt x="252" y="652"/>
                  </a:lnTo>
                  <a:lnTo>
                    <a:pt x="228" y="708"/>
                  </a:lnTo>
                  <a:lnTo>
                    <a:pt x="216" y="730"/>
                  </a:lnTo>
                  <a:lnTo>
                    <a:pt x="206" y="742"/>
                  </a:lnTo>
                  <a:lnTo>
                    <a:pt x="200" y="746"/>
                  </a:lnTo>
                  <a:lnTo>
                    <a:pt x="196" y="748"/>
                  </a:lnTo>
                  <a:lnTo>
                    <a:pt x="182" y="754"/>
                  </a:lnTo>
                  <a:lnTo>
                    <a:pt x="166" y="764"/>
                  </a:lnTo>
                  <a:lnTo>
                    <a:pt x="150" y="776"/>
                  </a:lnTo>
                  <a:lnTo>
                    <a:pt x="140" y="784"/>
                  </a:lnTo>
                  <a:lnTo>
                    <a:pt x="122" y="806"/>
                  </a:lnTo>
                  <a:lnTo>
                    <a:pt x="112" y="820"/>
                  </a:lnTo>
                  <a:lnTo>
                    <a:pt x="106" y="828"/>
                  </a:lnTo>
                  <a:lnTo>
                    <a:pt x="98" y="838"/>
                  </a:lnTo>
                  <a:lnTo>
                    <a:pt x="84" y="854"/>
                  </a:lnTo>
                  <a:lnTo>
                    <a:pt x="72" y="872"/>
                  </a:lnTo>
                  <a:lnTo>
                    <a:pt x="64" y="882"/>
                  </a:lnTo>
                  <a:lnTo>
                    <a:pt x="46" y="898"/>
                  </a:lnTo>
                  <a:lnTo>
                    <a:pt x="36" y="912"/>
                  </a:lnTo>
                  <a:lnTo>
                    <a:pt x="16" y="936"/>
                  </a:lnTo>
                  <a:lnTo>
                    <a:pt x="10" y="944"/>
                  </a:lnTo>
                  <a:lnTo>
                    <a:pt x="4" y="950"/>
                  </a:lnTo>
                  <a:lnTo>
                    <a:pt x="2" y="956"/>
                  </a:lnTo>
                  <a:lnTo>
                    <a:pt x="0" y="964"/>
                  </a:lnTo>
                  <a:lnTo>
                    <a:pt x="28" y="952"/>
                  </a:lnTo>
                  <a:lnTo>
                    <a:pt x="44" y="942"/>
                  </a:lnTo>
                  <a:lnTo>
                    <a:pt x="56" y="936"/>
                  </a:lnTo>
                  <a:lnTo>
                    <a:pt x="80" y="916"/>
                  </a:lnTo>
                  <a:lnTo>
                    <a:pt x="96" y="906"/>
                  </a:lnTo>
                  <a:lnTo>
                    <a:pt x="106" y="90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95" name="Freeform 1011"/>
            <p:cNvSpPr>
              <a:spLocks/>
            </p:cNvSpPr>
            <p:nvPr/>
          </p:nvSpPr>
          <p:spPr bwMode="auto">
            <a:xfrm>
              <a:off x="2671" y="2757"/>
              <a:ext cx="156" cy="64"/>
            </a:xfrm>
            <a:custGeom>
              <a:avLst/>
              <a:gdLst/>
              <a:ahLst/>
              <a:cxnLst>
                <a:cxn ang="0">
                  <a:pos x="0" y="160"/>
                </a:cxn>
                <a:cxn ang="0">
                  <a:pos x="0" y="146"/>
                </a:cxn>
                <a:cxn ang="0">
                  <a:pos x="2" y="132"/>
                </a:cxn>
                <a:cxn ang="0">
                  <a:pos x="8" y="114"/>
                </a:cxn>
                <a:cxn ang="0">
                  <a:pos x="18" y="94"/>
                </a:cxn>
                <a:cxn ang="0">
                  <a:pos x="34" y="70"/>
                </a:cxn>
                <a:cxn ang="0">
                  <a:pos x="44" y="58"/>
                </a:cxn>
                <a:cxn ang="0">
                  <a:pos x="54" y="48"/>
                </a:cxn>
                <a:cxn ang="0">
                  <a:pos x="64" y="38"/>
                </a:cxn>
                <a:cxn ang="0">
                  <a:pos x="76" y="32"/>
                </a:cxn>
                <a:cxn ang="0">
                  <a:pos x="102" y="20"/>
                </a:cxn>
                <a:cxn ang="0">
                  <a:pos x="134" y="8"/>
                </a:cxn>
                <a:cxn ang="0">
                  <a:pos x="150" y="2"/>
                </a:cxn>
                <a:cxn ang="0">
                  <a:pos x="166" y="0"/>
                </a:cxn>
                <a:cxn ang="0">
                  <a:pos x="182" y="0"/>
                </a:cxn>
                <a:cxn ang="0">
                  <a:pos x="196" y="4"/>
                </a:cxn>
                <a:cxn ang="0">
                  <a:pos x="222" y="16"/>
                </a:cxn>
                <a:cxn ang="0">
                  <a:pos x="246" y="26"/>
                </a:cxn>
                <a:cxn ang="0">
                  <a:pos x="276" y="44"/>
                </a:cxn>
                <a:cxn ang="0">
                  <a:pos x="296" y="58"/>
                </a:cxn>
                <a:cxn ang="0">
                  <a:pos x="312" y="70"/>
                </a:cxn>
                <a:cxn ang="0">
                  <a:pos x="318" y="78"/>
                </a:cxn>
                <a:cxn ang="0">
                  <a:pos x="328" y="90"/>
                </a:cxn>
                <a:cxn ang="0">
                  <a:pos x="336" y="96"/>
                </a:cxn>
                <a:cxn ang="0">
                  <a:pos x="344" y="102"/>
                </a:cxn>
                <a:cxn ang="0">
                  <a:pos x="352" y="108"/>
                </a:cxn>
                <a:cxn ang="0">
                  <a:pos x="362" y="110"/>
                </a:cxn>
                <a:cxn ang="0">
                  <a:pos x="384" y="112"/>
                </a:cxn>
                <a:cxn ang="0">
                  <a:pos x="406" y="112"/>
                </a:cxn>
                <a:cxn ang="0">
                  <a:pos x="428" y="108"/>
                </a:cxn>
              </a:cxnLst>
              <a:rect l="0" t="0" r="r" b="b"/>
              <a:pathLst>
                <a:path w="428" h="160">
                  <a:moveTo>
                    <a:pt x="0" y="160"/>
                  </a:moveTo>
                  <a:lnTo>
                    <a:pt x="0" y="146"/>
                  </a:lnTo>
                  <a:lnTo>
                    <a:pt x="2" y="132"/>
                  </a:lnTo>
                  <a:lnTo>
                    <a:pt x="8" y="114"/>
                  </a:lnTo>
                  <a:lnTo>
                    <a:pt x="18" y="94"/>
                  </a:lnTo>
                  <a:lnTo>
                    <a:pt x="34" y="70"/>
                  </a:lnTo>
                  <a:lnTo>
                    <a:pt x="44" y="58"/>
                  </a:lnTo>
                  <a:lnTo>
                    <a:pt x="54" y="48"/>
                  </a:lnTo>
                  <a:lnTo>
                    <a:pt x="64" y="38"/>
                  </a:lnTo>
                  <a:lnTo>
                    <a:pt x="76" y="32"/>
                  </a:lnTo>
                  <a:lnTo>
                    <a:pt x="102" y="20"/>
                  </a:lnTo>
                  <a:lnTo>
                    <a:pt x="134" y="8"/>
                  </a:lnTo>
                  <a:lnTo>
                    <a:pt x="150" y="2"/>
                  </a:lnTo>
                  <a:lnTo>
                    <a:pt x="166" y="0"/>
                  </a:lnTo>
                  <a:lnTo>
                    <a:pt x="182" y="0"/>
                  </a:lnTo>
                  <a:lnTo>
                    <a:pt x="196" y="4"/>
                  </a:lnTo>
                  <a:lnTo>
                    <a:pt x="222" y="16"/>
                  </a:lnTo>
                  <a:lnTo>
                    <a:pt x="246" y="26"/>
                  </a:lnTo>
                  <a:lnTo>
                    <a:pt x="276" y="44"/>
                  </a:lnTo>
                  <a:lnTo>
                    <a:pt x="296" y="58"/>
                  </a:lnTo>
                  <a:lnTo>
                    <a:pt x="312" y="70"/>
                  </a:lnTo>
                  <a:lnTo>
                    <a:pt x="318" y="78"/>
                  </a:lnTo>
                  <a:lnTo>
                    <a:pt x="328" y="90"/>
                  </a:lnTo>
                  <a:lnTo>
                    <a:pt x="336" y="96"/>
                  </a:lnTo>
                  <a:lnTo>
                    <a:pt x="344" y="102"/>
                  </a:lnTo>
                  <a:lnTo>
                    <a:pt x="352" y="108"/>
                  </a:lnTo>
                  <a:lnTo>
                    <a:pt x="362" y="110"/>
                  </a:lnTo>
                  <a:lnTo>
                    <a:pt x="384" y="112"/>
                  </a:lnTo>
                  <a:lnTo>
                    <a:pt x="406" y="112"/>
                  </a:lnTo>
                  <a:lnTo>
                    <a:pt x="428" y="10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96" name="Freeform 1012"/>
            <p:cNvSpPr>
              <a:spLocks/>
            </p:cNvSpPr>
            <p:nvPr/>
          </p:nvSpPr>
          <p:spPr bwMode="auto">
            <a:xfrm>
              <a:off x="2882" y="2751"/>
              <a:ext cx="53" cy="36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6" y="88"/>
                </a:cxn>
                <a:cxn ang="0">
                  <a:pos x="20" y="86"/>
                </a:cxn>
                <a:cxn ang="0">
                  <a:pos x="34" y="80"/>
                </a:cxn>
                <a:cxn ang="0">
                  <a:pos x="40" y="74"/>
                </a:cxn>
                <a:cxn ang="0">
                  <a:pos x="44" y="70"/>
                </a:cxn>
                <a:cxn ang="0">
                  <a:pos x="50" y="54"/>
                </a:cxn>
                <a:cxn ang="0">
                  <a:pos x="60" y="38"/>
                </a:cxn>
                <a:cxn ang="0">
                  <a:pos x="72" y="22"/>
                </a:cxn>
                <a:cxn ang="0">
                  <a:pos x="80" y="16"/>
                </a:cxn>
                <a:cxn ang="0">
                  <a:pos x="86" y="12"/>
                </a:cxn>
                <a:cxn ang="0">
                  <a:pos x="104" y="6"/>
                </a:cxn>
                <a:cxn ang="0">
                  <a:pos x="124" y="2"/>
                </a:cxn>
                <a:cxn ang="0">
                  <a:pos x="146" y="0"/>
                </a:cxn>
              </a:cxnLst>
              <a:rect l="0" t="0" r="r" b="b"/>
              <a:pathLst>
                <a:path w="146" h="90">
                  <a:moveTo>
                    <a:pt x="0" y="90"/>
                  </a:moveTo>
                  <a:lnTo>
                    <a:pt x="6" y="88"/>
                  </a:lnTo>
                  <a:lnTo>
                    <a:pt x="20" y="86"/>
                  </a:lnTo>
                  <a:lnTo>
                    <a:pt x="34" y="80"/>
                  </a:lnTo>
                  <a:lnTo>
                    <a:pt x="40" y="74"/>
                  </a:lnTo>
                  <a:lnTo>
                    <a:pt x="44" y="70"/>
                  </a:lnTo>
                  <a:lnTo>
                    <a:pt x="50" y="54"/>
                  </a:lnTo>
                  <a:lnTo>
                    <a:pt x="60" y="38"/>
                  </a:lnTo>
                  <a:lnTo>
                    <a:pt x="72" y="22"/>
                  </a:lnTo>
                  <a:lnTo>
                    <a:pt x="80" y="16"/>
                  </a:lnTo>
                  <a:lnTo>
                    <a:pt x="86" y="12"/>
                  </a:lnTo>
                  <a:lnTo>
                    <a:pt x="104" y="6"/>
                  </a:lnTo>
                  <a:lnTo>
                    <a:pt x="124" y="2"/>
                  </a:lnTo>
                  <a:lnTo>
                    <a:pt x="14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97" name="Freeform 1013"/>
            <p:cNvSpPr>
              <a:spLocks/>
            </p:cNvSpPr>
            <p:nvPr/>
          </p:nvSpPr>
          <p:spPr bwMode="auto">
            <a:xfrm>
              <a:off x="2882" y="2757"/>
              <a:ext cx="55" cy="44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24" y="102"/>
                </a:cxn>
                <a:cxn ang="0">
                  <a:pos x="44" y="94"/>
                </a:cxn>
                <a:cxn ang="0">
                  <a:pos x="52" y="88"/>
                </a:cxn>
                <a:cxn ang="0">
                  <a:pos x="58" y="82"/>
                </a:cxn>
                <a:cxn ang="0">
                  <a:pos x="84" y="52"/>
                </a:cxn>
                <a:cxn ang="0">
                  <a:pos x="110" y="26"/>
                </a:cxn>
                <a:cxn ang="0">
                  <a:pos x="118" y="18"/>
                </a:cxn>
                <a:cxn ang="0">
                  <a:pos x="128" y="10"/>
                </a:cxn>
                <a:cxn ang="0">
                  <a:pos x="142" y="4"/>
                </a:cxn>
                <a:cxn ang="0">
                  <a:pos x="148" y="2"/>
                </a:cxn>
                <a:cxn ang="0">
                  <a:pos x="154" y="0"/>
                </a:cxn>
              </a:cxnLst>
              <a:rect l="0" t="0" r="r" b="b"/>
              <a:pathLst>
                <a:path w="154" h="110">
                  <a:moveTo>
                    <a:pt x="0" y="110"/>
                  </a:moveTo>
                  <a:lnTo>
                    <a:pt x="24" y="102"/>
                  </a:lnTo>
                  <a:lnTo>
                    <a:pt x="44" y="94"/>
                  </a:lnTo>
                  <a:lnTo>
                    <a:pt x="52" y="88"/>
                  </a:lnTo>
                  <a:lnTo>
                    <a:pt x="58" y="82"/>
                  </a:lnTo>
                  <a:lnTo>
                    <a:pt x="84" y="52"/>
                  </a:lnTo>
                  <a:lnTo>
                    <a:pt x="110" y="26"/>
                  </a:lnTo>
                  <a:lnTo>
                    <a:pt x="118" y="18"/>
                  </a:lnTo>
                  <a:lnTo>
                    <a:pt x="128" y="10"/>
                  </a:lnTo>
                  <a:lnTo>
                    <a:pt x="142" y="4"/>
                  </a:lnTo>
                  <a:lnTo>
                    <a:pt x="148" y="2"/>
                  </a:lnTo>
                  <a:lnTo>
                    <a:pt x="154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98" name="Freeform 1014"/>
            <p:cNvSpPr>
              <a:spLocks/>
            </p:cNvSpPr>
            <p:nvPr/>
          </p:nvSpPr>
          <p:spPr bwMode="auto">
            <a:xfrm>
              <a:off x="2597" y="2736"/>
              <a:ext cx="367" cy="268"/>
            </a:xfrm>
            <a:custGeom>
              <a:avLst/>
              <a:gdLst/>
              <a:ahLst/>
              <a:cxnLst>
                <a:cxn ang="0">
                  <a:pos x="14" y="570"/>
                </a:cxn>
                <a:cxn ang="0">
                  <a:pos x="54" y="598"/>
                </a:cxn>
                <a:cxn ang="0">
                  <a:pos x="174" y="656"/>
                </a:cxn>
                <a:cxn ang="0">
                  <a:pos x="236" y="670"/>
                </a:cxn>
                <a:cxn ang="0">
                  <a:pos x="280" y="676"/>
                </a:cxn>
                <a:cxn ang="0">
                  <a:pos x="318" y="674"/>
                </a:cxn>
                <a:cxn ang="0">
                  <a:pos x="348" y="666"/>
                </a:cxn>
                <a:cxn ang="0">
                  <a:pos x="390" y="644"/>
                </a:cxn>
                <a:cxn ang="0">
                  <a:pos x="408" y="630"/>
                </a:cxn>
                <a:cxn ang="0">
                  <a:pos x="416" y="610"/>
                </a:cxn>
                <a:cxn ang="0">
                  <a:pos x="422" y="582"/>
                </a:cxn>
                <a:cxn ang="0">
                  <a:pos x="422" y="548"/>
                </a:cxn>
                <a:cxn ang="0">
                  <a:pos x="430" y="524"/>
                </a:cxn>
                <a:cxn ang="0">
                  <a:pos x="448" y="504"/>
                </a:cxn>
                <a:cxn ang="0">
                  <a:pos x="474" y="488"/>
                </a:cxn>
                <a:cxn ang="0">
                  <a:pos x="524" y="480"/>
                </a:cxn>
                <a:cxn ang="0">
                  <a:pos x="586" y="480"/>
                </a:cxn>
                <a:cxn ang="0">
                  <a:pos x="626" y="488"/>
                </a:cxn>
                <a:cxn ang="0">
                  <a:pos x="688" y="484"/>
                </a:cxn>
                <a:cxn ang="0">
                  <a:pos x="752" y="472"/>
                </a:cxn>
                <a:cxn ang="0">
                  <a:pos x="786" y="460"/>
                </a:cxn>
                <a:cxn ang="0">
                  <a:pos x="828" y="432"/>
                </a:cxn>
                <a:cxn ang="0">
                  <a:pos x="864" y="398"/>
                </a:cxn>
                <a:cxn ang="0">
                  <a:pos x="888" y="358"/>
                </a:cxn>
                <a:cxn ang="0">
                  <a:pos x="898" y="328"/>
                </a:cxn>
                <a:cxn ang="0">
                  <a:pos x="902" y="296"/>
                </a:cxn>
                <a:cxn ang="0">
                  <a:pos x="904" y="238"/>
                </a:cxn>
                <a:cxn ang="0">
                  <a:pos x="908" y="218"/>
                </a:cxn>
                <a:cxn ang="0">
                  <a:pos x="918" y="204"/>
                </a:cxn>
                <a:cxn ang="0">
                  <a:pos x="980" y="166"/>
                </a:cxn>
                <a:cxn ang="0">
                  <a:pos x="996" y="146"/>
                </a:cxn>
                <a:cxn ang="0">
                  <a:pos x="1008" y="118"/>
                </a:cxn>
                <a:cxn ang="0">
                  <a:pos x="1008" y="106"/>
                </a:cxn>
                <a:cxn ang="0">
                  <a:pos x="998" y="82"/>
                </a:cxn>
                <a:cxn ang="0">
                  <a:pos x="984" y="60"/>
                </a:cxn>
                <a:cxn ang="0">
                  <a:pos x="976" y="42"/>
                </a:cxn>
                <a:cxn ang="0">
                  <a:pos x="978" y="16"/>
                </a:cxn>
                <a:cxn ang="0">
                  <a:pos x="974" y="2"/>
                </a:cxn>
              </a:cxnLst>
              <a:rect l="0" t="0" r="r" b="b"/>
              <a:pathLst>
                <a:path w="1008" h="676">
                  <a:moveTo>
                    <a:pt x="0" y="556"/>
                  </a:moveTo>
                  <a:lnTo>
                    <a:pt x="14" y="570"/>
                  </a:lnTo>
                  <a:lnTo>
                    <a:pt x="32" y="584"/>
                  </a:lnTo>
                  <a:lnTo>
                    <a:pt x="54" y="598"/>
                  </a:lnTo>
                  <a:lnTo>
                    <a:pt x="122" y="632"/>
                  </a:lnTo>
                  <a:lnTo>
                    <a:pt x="174" y="656"/>
                  </a:lnTo>
                  <a:lnTo>
                    <a:pt x="196" y="662"/>
                  </a:lnTo>
                  <a:lnTo>
                    <a:pt x="236" y="670"/>
                  </a:lnTo>
                  <a:lnTo>
                    <a:pt x="258" y="674"/>
                  </a:lnTo>
                  <a:lnTo>
                    <a:pt x="280" y="676"/>
                  </a:lnTo>
                  <a:lnTo>
                    <a:pt x="302" y="676"/>
                  </a:lnTo>
                  <a:lnTo>
                    <a:pt x="318" y="674"/>
                  </a:lnTo>
                  <a:lnTo>
                    <a:pt x="332" y="670"/>
                  </a:lnTo>
                  <a:lnTo>
                    <a:pt x="348" y="666"/>
                  </a:lnTo>
                  <a:lnTo>
                    <a:pt x="378" y="652"/>
                  </a:lnTo>
                  <a:lnTo>
                    <a:pt x="390" y="644"/>
                  </a:lnTo>
                  <a:lnTo>
                    <a:pt x="400" y="636"/>
                  </a:lnTo>
                  <a:lnTo>
                    <a:pt x="408" y="630"/>
                  </a:lnTo>
                  <a:lnTo>
                    <a:pt x="412" y="622"/>
                  </a:lnTo>
                  <a:lnTo>
                    <a:pt x="416" y="610"/>
                  </a:lnTo>
                  <a:lnTo>
                    <a:pt x="420" y="598"/>
                  </a:lnTo>
                  <a:lnTo>
                    <a:pt x="422" y="582"/>
                  </a:lnTo>
                  <a:lnTo>
                    <a:pt x="422" y="560"/>
                  </a:lnTo>
                  <a:lnTo>
                    <a:pt x="422" y="548"/>
                  </a:lnTo>
                  <a:lnTo>
                    <a:pt x="424" y="536"/>
                  </a:lnTo>
                  <a:lnTo>
                    <a:pt x="430" y="524"/>
                  </a:lnTo>
                  <a:lnTo>
                    <a:pt x="438" y="514"/>
                  </a:lnTo>
                  <a:lnTo>
                    <a:pt x="448" y="504"/>
                  </a:lnTo>
                  <a:lnTo>
                    <a:pt x="460" y="496"/>
                  </a:lnTo>
                  <a:lnTo>
                    <a:pt x="474" y="488"/>
                  </a:lnTo>
                  <a:lnTo>
                    <a:pt x="490" y="484"/>
                  </a:lnTo>
                  <a:lnTo>
                    <a:pt x="524" y="480"/>
                  </a:lnTo>
                  <a:lnTo>
                    <a:pt x="556" y="478"/>
                  </a:lnTo>
                  <a:lnTo>
                    <a:pt x="586" y="480"/>
                  </a:lnTo>
                  <a:lnTo>
                    <a:pt x="612" y="486"/>
                  </a:lnTo>
                  <a:lnTo>
                    <a:pt x="626" y="488"/>
                  </a:lnTo>
                  <a:lnTo>
                    <a:pt x="644" y="488"/>
                  </a:lnTo>
                  <a:lnTo>
                    <a:pt x="688" y="484"/>
                  </a:lnTo>
                  <a:lnTo>
                    <a:pt x="732" y="478"/>
                  </a:lnTo>
                  <a:lnTo>
                    <a:pt x="752" y="472"/>
                  </a:lnTo>
                  <a:lnTo>
                    <a:pt x="770" y="466"/>
                  </a:lnTo>
                  <a:lnTo>
                    <a:pt x="786" y="460"/>
                  </a:lnTo>
                  <a:lnTo>
                    <a:pt x="800" y="452"/>
                  </a:lnTo>
                  <a:lnTo>
                    <a:pt x="828" y="432"/>
                  </a:lnTo>
                  <a:lnTo>
                    <a:pt x="850" y="414"/>
                  </a:lnTo>
                  <a:lnTo>
                    <a:pt x="864" y="398"/>
                  </a:lnTo>
                  <a:lnTo>
                    <a:pt x="876" y="382"/>
                  </a:lnTo>
                  <a:lnTo>
                    <a:pt x="888" y="358"/>
                  </a:lnTo>
                  <a:lnTo>
                    <a:pt x="894" y="344"/>
                  </a:lnTo>
                  <a:lnTo>
                    <a:pt x="898" y="328"/>
                  </a:lnTo>
                  <a:lnTo>
                    <a:pt x="900" y="312"/>
                  </a:lnTo>
                  <a:lnTo>
                    <a:pt x="902" y="296"/>
                  </a:lnTo>
                  <a:lnTo>
                    <a:pt x="902" y="266"/>
                  </a:lnTo>
                  <a:lnTo>
                    <a:pt x="904" y="238"/>
                  </a:lnTo>
                  <a:lnTo>
                    <a:pt x="906" y="228"/>
                  </a:lnTo>
                  <a:lnTo>
                    <a:pt x="908" y="218"/>
                  </a:lnTo>
                  <a:lnTo>
                    <a:pt x="912" y="210"/>
                  </a:lnTo>
                  <a:lnTo>
                    <a:pt x="918" y="204"/>
                  </a:lnTo>
                  <a:lnTo>
                    <a:pt x="952" y="184"/>
                  </a:lnTo>
                  <a:lnTo>
                    <a:pt x="980" y="166"/>
                  </a:lnTo>
                  <a:lnTo>
                    <a:pt x="988" y="158"/>
                  </a:lnTo>
                  <a:lnTo>
                    <a:pt x="996" y="146"/>
                  </a:lnTo>
                  <a:lnTo>
                    <a:pt x="1004" y="132"/>
                  </a:lnTo>
                  <a:lnTo>
                    <a:pt x="1008" y="118"/>
                  </a:lnTo>
                  <a:lnTo>
                    <a:pt x="1008" y="112"/>
                  </a:lnTo>
                  <a:lnTo>
                    <a:pt x="1008" y="106"/>
                  </a:lnTo>
                  <a:lnTo>
                    <a:pt x="1004" y="94"/>
                  </a:lnTo>
                  <a:lnTo>
                    <a:pt x="998" y="82"/>
                  </a:lnTo>
                  <a:lnTo>
                    <a:pt x="994" y="74"/>
                  </a:lnTo>
                  <a:lnTo>
                    <a:pt x="984" y="60"/>
                  </a:lnTo>
                  <a:lnTo>
                    <a:pt x="978" y="48"/>
                  </a:lnTo>
                  <a:lnTo>
                    <a:pt x="976" y="42"/>
                  </a:lnTo>
                  <a:lnTo>
                    <a:pt x="976" y="38"/>
                  </a:lnTo>
                  <a:lnTo>
                    <a:pt x="978" y="16"/>
                  </a:lnTo>
                  <a:lnTo>
                    <a:pt x="976" y="6"/>
                  </a:lnTo>
                  <a:lnTo>
                    <a:pt x="974" y="2"/>
                  </a:lnTo>
                  <a:lnTo>
                    <a:pt x="97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799" name="Freeform 1015"/>
            <p:cNvSpPr>
              <a:spLocks/>
            </p:cNvSpPr>
            <p:nvPr/>
          </p:nvSpPr>
          <p:spPr bwMode="auto">
            <a:xfrm>
              <a:off x="2936" y="2654"/>
              <a:ext cx="78" cy="62"/>
            </a:xfrm>
            <a:custGeom>
              <a:avLst/>
              <a:gdLst/>
              <a:ahLst/>
              <a:cxnLst>
                <a:cxn ang="0">
                  <a:pos x="10" y="156"/>
                </a:cxn>
                <a:cxn ang="0">
                  <a:pos x="8" y="148"/>
                </a:cxn>
                <a:cxn ang="0">
                  <a:pos x="2" y="130"/>
                </a:cxn>
                <a:cxn ang="0">
                  <a:pos x="0" y="118"/>
                </a:cxn>
                <a:cxn ang="0">
                  <a:pos x="0" y="104"/>
                </a:cxn>
                <a:cxn ang="0">
                  <a:pos x="0" y="92"/>
                </a:cxn>
                <a:cxn ang="0">
                  <a:pos x="6" y="80"/>
                </a:cxn>
                <a:cxn ang="0">
                  <a:pos x="16" y="62"/>
                </a:cxn>
                <a:cxn ang="0">
                  <a:pos x="24" y="50"/>
                </a:cxn>
                <a:cxn ang="0">
                  <a:pos x="30" y="46"/>
                </a:cxn>
                <a:cxn ang="0">
                  <a:pos x="38" y="42"/>
                </a:cxn>
                <a:cxn ang="0">
                  <a:pos x="68" y="34"/>
                </a:cxn>
                <a:cxn ang="0">
                  <a:pos x="76" y="30"/>
                </a:cxn>
                <a:cxn ang="0">
                  <a:pos x="86" y="26"/>
                </a:cxn>
                <a:cxn ang="0">
                  <a:pos x="96" y="26"/>
                </a:cxn>
                <a:cxn ang="0">
                  <a:pos x="158" y="24"/>
                </a:cxn>
                <a:cxn ang="0">
                  <a:pos x="182" y="16"/>
                </a:cxn>
                <a:cxn ang="0">
                  <a:pos x="200" y="8"/>
                </a:cxn>
                <a:cxn ang="0">
                  <a:pos x="208" y="4"/>
                </a:cxn>
                <a:cxn ang="0">
                  <a:pos x="212" y="0"/>
                </a:cxn>
              </a:cxnLst>
              <a:rect l="0" t="0" r="r" b="b"/>
              <a:pathLst>
                <a:path w="212" h="156">
                  <a:moveTo>
                    <a:pt x="10" y="156"/>
                  </a:moveTo>
                  <a:lnTo>
                    <a:pt x="8" y="148"/>
                  </a:lnTo>
                  <a:lnTo>
                    <a:pt x="2" y="130"/>
                  </a:lnTo>
                  <a:lnTo>
                    <a:pt x="0" y="118"/>
                  </a:lnTo>
                  <a:lnTo>
                    <a:pt x="0" y="104"/>
                  </a:lnTo>
                  <a:lnTo>
                    <a:pt x="0" y="92"/>
                  </a:lnTo>
                  <a:lnTo>
                    <a:pt x="6" y="80"/>
                  </a:lnTo>
                  <a:lnTo>
                    <a:pt x="16" y="62"/>
                  </a:lnTo>
                  <a:lnTo>
                    <a:pt x="24" y="50"/>
                  </a:lnTo>
                  <a:lnTo>
                    <a:pt x="30" y="46"/>
                  </a:lnTo>
                  <a:lnTo>
                    <a:pt x="38" y="42"/>
                  </a:lnTo>
                  <a:lnTo>
                    <a:pt x="68" y="34"/>
                  </a:lnTo>
                  <a:lnTo>
                    <a:pt x="76" y="30"/>
                  </a:lnTo>
                  <a:lnTo>
                    <a:pt x="86" y="26"/>
                  </a:lnTo>
                  <a:lnTo>
                    <a:pt x="96" y="26"/>
                  </a:lnTo>
                  <a:lnTo>
                    <a:pt x="158" y="24"/>
                  </a:lnTo>
                  <a:lnTo>
                    <a:pt x="182" y="16"/>
                  </a:lnTo>
                  <a:lnTo>
                    <a:pt x="200" y="8"/>
                  </a:lnTo>
                  <a:lnTo>
                    <a:pt x="208" y="4"/>
                  </a:lnTo>
                  <a:lnTo>
                    <a:pt x="21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800" name="Freeform 1016"/>
            <p:cNvSpPr>
              <a:spLocks/>
            </p:cNvSpPr>
            <p:nvPr/>
          </p:nvSpPr>
          <p:spPr bwMode="auto">
            <a:xfrm>
              <a:off x="3027" y="2616"/>
              <a:ext cx="54" cy="53"/>
            </a:xfrm>
            <a:custGeom>
              <a:avLst/>
              <a:gdLst/>
              <a:ahLst/>
              <a:cxnLst>
                <a:cxn ang="0">
                  <a:pos x="0" y="134"/>
                </a:cxn>
                <a:cxn ang="0">
                  <a:pos x="2" y="132"/>
                </a:cxn>
                <a:cxn ang="0">
                  <a:pos x="8" y="122"/>
                </a:cxn>
                <a:cxn ang="0">
                  <a:pos x="16" y="110"/>
                </a:cxn>
                <a:cxn ang="0">
                  <a:pos x="22" y="90"/>
                </a:cxn>
                <a:cxn ang="0">
                  <a:pos x="24" y="70"/>
                </a:cxn>
                <a:cxn ang="0">
                  <a:pos x="31" y="52"/>
                </a:cxn>
                <a:cxn ang="0">
                  <a:pos x="35" y="44"/>
                </a:cxn>
                <a:cxn ang="0">
                  <a:pos x="39" y="38"/>
                </a:cxn>
                <a:cxn ang="0">
                  <a:pos x="47" y="30"/>
                </a:cxn>
                <a:cxn ang="0">
                  <a:pos x="55" y="24"/>
                </a:cxn>
                <a:cxn ang="0">
                  <a:pos x="73" y="14"/>
                </a:cxn>
                <a:cxn ang="0">
                  <a:pos x="87" y="6"/>
                </a:cxn>
                <a:cxn ang="0">
                  <a:pos x="97" y="2"/>
                </a:cxn>
                <a:cxn ang="0">
                  <a:pos x="103" y="0"/>
                </a:cxn>
                <a:cxn ang="0">
                  <a:pos x="107" y="0"/>
                </a:cxn>
                <a:cxn ang="0">
                  <a:pos x="133" y="6"/>
                </a:cxn>
                <a:cxn ang="0">
                  <a:pos x="143" y="10"/>
                </a:cxn>
                <a:cxn ang="0">
                  <a:pos x="151" y="14"/>
                </a:cxn>
              </a:cxnLst>
              <a:rect l="0" t="0" r="r" b="b"/>
              <a:pathLst>
                <a:path w="151" h="134">
                  <a:moveTo>
                    <a:pt x="0" y="134"/>
                  </a:moveTo>
                  <a:lnTo>
                    <a:pt x="2" y="132"/>
                  </a:lnTo>
                  <a:lnTo>
                    <a:pt x="8" y="122"/>
                  </a:lnTo>
                  <a:lnTo>
                    <a:pt x="16" y="110"/>
                  </a:lnTo>
                  <a:lnTo>
                    <a:pt x="22" y="90"/>
                  </a:lnTo>
                  <a:lnTo>
                    <a:pt x="24" y="70"/>
                  </a:lnTo>
                  <a:lnTo>
                    <a:pt x="31" y="52"/>
                  </a:lnTo>
                  <a:lnTo>
                    <a:pt x="35" y="44"/>
                  </a:lnTo>
                  <a:lnTo>
                    <a:pt x="39" y="38"/>
                  </a:lnTo>
                  <a:lnTo>
                    <a:pt x="47" y="30"/>
                  </a:lnTo>
                  <a:lnTo>
                    <a:pt x="55" y="24"/>
                  </a:lnTo>
                  <a:lnTo>
                    <a:pt x="73" y="14"/>
                  </a:lnTo>
                  <a:lnTo>
                    <a:pt x="87" y="6"/>
                  </a:lnTo>
                  <a:lnTo>
                    <a:pt x="97" y="2"/>
                  </a:lnTo>
                  <a:lnTo>
                    <a:pt x="103" y="0"/>
                  </a:lnTo>
                  <a:lnTo>
                    <a:pt x="107" y="0"/>
                  </a:lnTo>
                  <a:lnTo>
                    <a:pt x="133" y="6"/>
                  </a:lnTo>
                  <a:lnTo>
                    <a:pt x="143" y="10"/>
                  </a:lnTo>
                  <a:lnTo>
                    <a:pt x="151" y="1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801" name="Freeform 1017"/>
            <p:cNvSpPr>
              <a:spLocks/>
            </p:cNvSpPr>
            <p:nvPr/>
          </p:nvSpPr>
          <p:spPr bwMode="auto">
            <a:xfrm>
              <a:off x="3085" y="2571"/>
              <a:ext cx="42" cy="39"/>
            </a:xfrm>
            <a:custGeom>
              <a:avLst/>
              <a:gdLst/>
              <a:ahLst/>
              <a:cxnLst>
                <a:cxn ang="0">
                  <a:pos x="0" y="74"/>
                </a:cxn>
                <a:cxn ang="0">
                  <a:pos x="22" y="86"/>
                </a:cxn>
                <a:cxn ang="0">
                  <a:pos x="40" y="94"/>
                </a:cxn>
                <a:cxn ang="0">
                  <a:pos x="50" y="98"/>
                </a:cxn>
                <a:cxn ang="0">
                  <a:pos x="70" y="94"/>
                </a:cxn>
                <a:cxn ang="0">
                  <a:pos x="90" y="88"/>
                </a:cxn>
                <a:cxn ang="0">
                  <a:pos x="94" y="84"/>
                </a:cxn>
                <a:cxn ang="0">
                  <a:pos x="102" y="76"/>
                </a:cxn>
                <a:cxn ang="0">
                  <a:pos x="112" y="62"/>
                </a:cxn>
                <a:cxn ang="0">
                  <a:pos x="114" y="54"/>
                </a:cxn>
                <a:cxn ang="0">
                  <a:pos x="114" y="46"/>
                </a:cxn>
                <a:cxn ang="0">
                  <a:pos x="114" y="38"/>
                </a:cxn>
                <a:cxn ang="0">
                  <a:pos x="110" y="28"/>
                </a:cxn>
                <a:cxn ang="0">
                  <a:pos x="102" y="18"/>
                </a:cxn>
                <a:cxn ang="0">
                  <a:pos x="88" y="10"/>
                </a:cxn>
                <a:cxn ang="0">
                  <a:pos x="68" y="0"/>
                </a:cxn>
              </a:cxnLst>
              <a:rect l="0" t="0" r="r" b="b"/>
              <a:pathLst>
                <a:path w="114" h="98">
                  <a:moveTo>
                    <a:pt x="0" y="74"/>
                  </a:moveTo>
                  <a:lnTo>
                    <a:pt x="22" y="86"/>
                  </a:lnTo>
                  <a:lnTo>
                    <a:pt x="40" y="94"/>
                  </a:lnTo>
                  <a:lnTo>
                    <a:pt x="50" y="98"/>
                  </a:lnTo>
                  <a:lnTo>
                    <a:pt x="70" y="94"/>
                  </a:lnTo>
                  <a:lnTo>
                    <a:pt x="90" y="88"/>
                  </a:lnTo>
                  <a:lnTo>
                    <a:pt x="94" y="84"/>
                  </a:lnTo>
                  <a:lnTo>
                    <a:pt x="102" y="76"/>
                  </a:lnTo>
                  <a:lnTo>
                    <a:pt x="112" y="62"/>
                  </a:lnTo>
                  <a:lnTo>
                    <a:pt x="114" y="54"/>
                  </a:lnTo>
                  <a:lnTo>
                    <a:pt x="114" y="46"/>
                  </a:lnTo>
                  <a:lnTo>
                    <a:pt x="114" y="38"/>
                  </a:lnTo>
                  <a:lnTo>
                    <a:pt x="110" y="28"/>
                  </a:lnTo>
                  <a:lnTo>
                    <a:pt x="102" y="18"/>
                  </a:lnTo>
                  <a:lnTo>
                    <a:pt x="88" y="10"/>
                  </a:lnTo>
                  <a:lnTo>
                    <a:pt x="6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802" name="Freeform 1018"/>
            <p:cNvSpPr>
              <a:spLocks/>
            </p:cNvSpPr>
            <p:nvPr/>
          </p:nvSpPr>
          <p:spPr bwMode="auto">
            <a:xfrm>
              <a:off x="3074" y="2568"/>
              <a:ext cx="38" cy="28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8" y="50"/>
                </a:cxn>
                <a:cxn ang="0">
                  <a:pos x="18" y="54"/>
                </a:cxn>
                <a:cxn ang="0">
                  <a:pos x="28" y="58"/>
                </a:cxn>
                <a:cxn ang="0">
                  <a:pos x="42" y="64"/>
                </a:cxn>
                <a:cxn ang="0">
                  <a:pos x="56" y="68"/>
                </a:cxn>
                <a:cxn ang="0">
                  <a:pos x="72" y="70"/>
                </a:cxn>
                <a:cxn ang="0">
                  <a:pos x="80" y="70"/>
                </a:cxn>
                <a:cxn ang="0">
                  <a:pos x="86" y="68"/>
                </a:cxn>
                <a:cxn ang="0">
                  <a:pos x="94" y="62"/>
                </a:cxn>
                <a:cxn ang="0">
                  <a:pos x="100" y="54"/>
                </a:cxn>
                <a:cxn ang="0">
                  <a:pos x="104" y="46"/>
                </a:cxn>
                <a:cxn ang="0">
                  <a:pos x="104" y="38"/>
                </a:cxn>
                <a:cxn ang="0">
                  <a:pos x="102" y="30"/>
                </a:cxn>
                <a:cxn ang="0">
                  <a:pos x="98" y="20"/>
                </a:cxn>
                <a:cxn ang="0">
                  <a:pos x="92" y="8"/>
                </a:cxn>
                <a:cxn ang="0">
                  <a:pos x="86" y="0"/>
                </a:cxn>
              </a:cxnLst>
              <a:rect l="0" t="0" r="r" b="b"/>
              <a:pathLst>
                <a:path w="104" h="70">
                  <a:moveTo>
                    <a:pt x="0" y="50"/>
                  </a:moveTo>
                  <a:lnTo>
                    <a:pt x="8" y="50"/>
                  </a:lnTo>
                  <a:lnTo>
                    <a:pt x="18" y="54"/>
                  </a:lnTo>
                  <a:lnTo>
                    <a:pt x="28" y="58"/>
                  </a:lnTo>
                  <a:lnTo>
                    <a:pt x="42" y="64"/>
                  </a:lnTo>
                  <a:lnTo>
                    <a:pt x="56" y="68"/>
                  </a:lnTo>
                  <a:lnTo>
                    <a:pt x="72" y="70"/>
                  </a:lnTo>
                  <a:lnTo>
                    <a:pt x="80" y="70"/>
                  </a:lnTo>
                  <a:lnTo>
                    <a:pt x="86" y="68"/>
                  </a:lnTo>
                  <a:lnTo>
                    <a:pt x="94" y="62"/>
                  </a:lnTo>
                  <a:lnTo>
                    <a:pt x="100" y="54"/>
                  </a:lnTo>
                  <a:lnTo>
                    <a:pt x="104" y="46"/>
                  </a:lnTo>
                  <a:lnTo>
                    <a:pt x="104" y="38"/>
                  </a:lnTo>
                  <a:lnTo>
                    <a:pt x="102" y="30"/>
                  </a:lnTo>
                  <a:lnTo>
                    <a:pt x="98" y="20"/>
                  </a:lnTo>
                  <a:lnTo>
                    <a:pt x="92" y="8"/>
                  </a:lnTo>
                  <a:lnTo>
                    <a:pt x="8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803" name="Freeform 1019"/>
            <p:cNvSpPr>
              <a:spLocks/>
            </p:cNvSpPr>
            <p:nvPr/>
          </p:nvSpPr>
          <p:spPr bwMode="auto">
            <a:xfrm>
              <a:off x="2796" y="2818"/>
              <a:ext cx="105" cy="88"/>
            </a:xfrm>
            <a:custGeom>
              <a:avLst/>
              <a:gdLst/>
              <a:ahLst/>
              <a:cxnLst>
                <a:cxn ang="0">
                  <a:pos x="0" y="220"/>
                </a:cxn>
                <a:cxn ang="0">
                  <a:pos x="22" y="220"/>
                </a:cxn>
                <a:cxn ang="0">
                  <a:pos x="40" y="220"/>
                </a:cxn>
                <a:cxn ang="0">
                  <a:pos x="56" y="216"/>
                </a:cxn>
                <a:cxn ang="0">
                  <a:pos x="90" y="204"/>
                </a:cxn>
                <a:cxn ang="0">
                  <a:pos x="146" y="178"/>
                </a:cxn>
                <a:cxn ang="0">
                  <a:pos x="160" y="168"/>
                </a:cxn>
                <a:cxn ang="0">
                  <a:pos x="180" y="154"/>
                </a:cxn>
                <a:cxn ang="0">
                  <a:pos x="198" y="140"/>
                </a:cxn>
                <a:cxn ang="0">
                  <a:pos x="206" y="136"/>
                </a:cxn>
                <a:cxn ang="0">
                  <a:pos x="210" y="134"/>
                </a:cxn>
                <a:cxn ang="0">
                  <a:pos x="214" y="132"/>
                </a:cxn>
                <a:cxn ang="0">
                  <a:pos x="218" y="130"/>
                </a:cxn>
                <a:cxn ang="0">
                  <a:pos x="226" y="118"/>
                </a:cxn>
                <a:cxn ang="0">
                  <a:pos x="242" y="94"/>
                </a:cxn>
                <a:cxn ang="0">
                  <a:pos x="266" y="46"/>
                </a:cxn>
                <a:cxn ang="0">
                  <a:pos x="288" y="0"/>
                </a:cxn>
              </a:cxnLst>
              <a:rect l="0" t="0" r="r" b="b"/>
              <a:pathLst>
                <a:path w="288" h="220">
                  <a:moveTo>
                    <a:pt x="0" y="220"/>
                  </a:moveTo>
                  <a:lnTo>
                    <a:pt x="22" y="220"/>
                  </a:lnTo>
                  <a:lnTo>
                    <a:pt x="40" y="220"/>
                  </a:lnTo>
                  <a:lnTo>
                    <a:pt x="56" y="216"/>
                  </a:lnTo>
                  <a:lnTo>
                    <a:pt x="90" y="204"/>
                  </a:lnTo>
                  <a:lnTo>
                    <a:pt x="146" y="178"/>
                  </a:lnTo>
                  <a:lnTo>
                    <a:pt x="160" y="168"/>
                  </a:lnTo>
                  <a:lnTo>
                    <a:pt x="180" y="154"/>
                  </a:lnTo>
                  <a:lnTo>
                    <a:pt x="198" y="140"/>
                  </a:lnTo>
                  <a:lnTo>
                    <a:pt x="206" y="136"/>
                  </a:lnTo>
                  <a:lnTo>
                    <a:pt x="210" y="134"/>
                  </a:lnTo>
                  <a:lnTo>
                    <a:pt x="214" y="132"/>
                  </a:lnTo>
                  <a:lnTo>
                    <a:pt x="218" y="130"/>
                  </a:lnTo>
                  <a:lnTo>
                    <a:pt x="226" y="118"/>
                  </a:lnTo>
                  <a:lnTo>
                    <a:pt x="242" y="94"/>
                  </a:lnTo>
                  <a:lnTo>
                    <a:pt x="266" y="46"/>
                  </a:lnTo>
                  <a:lnTo>
                    <a:pt x="28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804" name="Freeform 1020"/>
            <p:cNvSpPr>
              <a:spLocks/>
            </p:cNvSpPr>
            <p:nvPr/>
          </p:nvSpPr>
          <p:spPr bwMode="auto">
            <a:xfrm>
              <a:off x="2816" y="2828"/>
              <a:ext cx="80" cy="82"/>
            </a:xfrm>
            <a:custGeom>
              <a:avLst/>
              <a:gdLst/>
              <a:ahLst/>
              <a:cxnLst>
                <a:cxn ang="0">
                  <a:pos x="0" y="208"/>
                </a:cxn>
                <a:cxn ang="0">
                  <a:pos x="28" y="200"/>
                </a:cxn>
                <a:cxn ang="0">
                  <a:pos x="44" y="198"/>
                </a:cxn>
                <a:cxn ang="0">
                  <a:pos x="62" y="196"/>
                </a:cxn>
                <a:cxn ang="0">
                  <a:pos x="74" y="194"/>
                </a:cxn>
                <a:cxn ang="0">
                  <a:pos x="86" y="190"/>
                </a:cxn>
                <a:cxn ang="0">
                  <a:pos x="108" y="184"/>
                </a:cxn>
                <a:cxn ang="0">
                  <a:pos x="138" y="172"/>
                </a:cxn>
                <a:cxn ang="0">
                  <a:pos x="156" y="162"/>
                </a:cxn>
                <a:cxn ang="0">
                  <a:pos x="170" y="156"/>
                </a:cxn>
                <a:cxn ang="0">
                  <a:pos x="180" y="148"/>
                </a:cxn>
                <a:cxn ang="0">
                  <a:pos x="190" y="136"/>
                </a:cxn>
                <a:cxn ang="0">
                  <a:pos x="200" y="124"/>
                </a:cxn>
                <a:cxn ang="0">
                  <a:pos x="208" y="110"/>
                </a:cxn>
                <a:cxn ang="0">
                  <a:pos x="218" y="84"/>
                </a:cxn>
                <a:cxn ang="0">
                  <a:pos x="220" y="72"/>
                </a:cxn>
                <a:cxn ang="0">
                  <a:pos x="222" y="0"/>
                </a:cxn>
              </a:cxnLst>
              <a:rect l="0" t="0" r="r" b="b"/>
              <a:pathLst>
                <a:path w="222" h="208">
                  <a:moveTo>
                    <a:pt x="0" y="208"/>
                  </a:moveTo>
                  <a:lnTo>
                    <a:pt x="28" y="200"/>
                  </a:lnTo>
                  <a:lnTo>
                    <a:pt x="44" y="198"/>
                  </a:lnTo>
                  <a:lnTo>
                    <a:pt x="62" y="196"/>
                  </a:lnTo>
                  <a:lnTo>
                    <a:pt x="74" y="194"/>
                  </a:lnTo>
                  <a:lnTo>
                    <a:pt x="86" y="190"/>
                  </a:lnTo>
                  <a:lnTo>
                    <a:pt x="108" y="184"/>
                  </a:lnTo>
                  <a:lnTo>
                    <a:pt x="138" y="172"/>
                  </a:lnTo>
                  <a:lnTo>
                    <a:pt x="156" y="162"/>
                  </a:lnTo>
                  <a:lnTo>
                    <a:pt x="170" y="156"/>
                  </a:lnTo>
                  <a:lnTo>
                    <a:pt x="180" y="148"/>
                  </a:lnTo>
                  <a:lnTo>
                    <a:pt x="190" y="136"/>
                  </a:lnTo>
                  <a:lnTo>
                    <a:pt x="200" y="124"/>
                  </a:lnTo>
                  <a:lnTo>
                    <a:pt x="208" y="110"/>
                  </a:lnTo>
                  <a:lnTo>
                    <a:pt x="218" y="84"/>
                  </a:lnTo>
                  <a:lnTo>
                    <a:pt x="220" y="72"/>
                  </a:lnTo>
                  <a:lnTo>
                    <a:pt x="22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805" name="Freeform 1021"/>
            <p:cNvSpPr>
              <a:spLocks/>
            </p:cNvSpPr>
            <p:nvPr/>
          </p:nvSpPr>
          <p:spPr bwMode="auto">
            <a:xfrm>
              <a:off x="2643" y="2936"/>
              <a:ext cx="81" cy="30"/>
            </a:xfrm>
            <a:custGeom>
              <a:avLst/>
              <a:gdLst/>
              <a:ahLst/>
              <a:cxnLst>
                <a:cxn ang="0">
                  <a:pos x="224" y="0"/>
                </a:cxn>
                <a:cxn ang="0">
                  <a:pos x="208" y="18"/>
                </a:cxn>
                <a:cxn ang="0">
                  <a:pos x="194" y="32"/>
                </a:cxn>
                <a:cxn ang="0">
                  <a:pos x="182" y="44"/>
                </a:cxn>
                <a:cxn ang="0">
                  <a:pos x="160" y="56"/>
                </a:cxn>
                <a:cxn ang="0">
                  <a:pos x="152" y="58"/>
                </a:cxn>
                <a:cxn ang="0">
                  <a:pos x="146" y="60"/>
                </a:cxn>
                <a:cxn ang="0">
                  <a:pos x="122" y="60"/>
                </a:cxn>
                <a:cxn ang="0">
                  <a:pos x="90" y="60"/>
                </a:cxn>
                <a:cxn ang="0">
                  <a:pos x="68" y="62"/>
                </a:cxn>
                <a:cxn ang="0">
                  <a:pos x="54" y="64"/>
                </a:cxn>
                <a:cxn ang="0">
                  <a:pos x="6" y="72"/>
                </a:cxn>
                <a:cxn ang="0">
                  <a:pos x="2" y="74"/>
                </a:cxn>
                <a:cxn ang="0">
                  <a:pos x="0" y="74"/>
                </a:cxn>
              </a:cxnLst>
              <a:rect l="0" t="0" r="r" b="b"/>
              <a:pathLst>
                <a:path w="224" h="74">
                  <a:moveTo>
                    <a:pt x="224" y="0"/>
                  </a:moveTo>
                  <a:lnTo>
                    <a:pt x="208" y="18"/>
                  </a:lnTo>
                  <a:lnTo>
                    <a:pt x="194" y="32"/>
                  </a:lnTo>
                  <a:lnTo>
                    <a:pt x="182" y="44"/>
                  </a:lnTo>
                  <a:lnTo>
                    <a:pt x="160" y="56"/>
                  </a:lnTo>
                  <a:lnTo>
                    <a:pt x="152" y="58"/>
                  </a:lnTo>
                  <a:lnTo>
                    <a:pt x="146" y="60"/>
                  </a:lnTo>
                  <a:lnTo>
                    <a:pt x="122" y="60"/>
                  </a:lnTo>
                  <a:lnTo>
                    <a:pt x="90" y="60"/>
                  </a:lnTo>
                  <a:lnTo>
                    <a:pt x="68" y="62"/>
                  </a:lnTo>
                  <a:lnTo>
                    <a:pt x="54" y="64"/>
                  </a:lnTo>
                  <a:lnTo>
                    <a:pt x="6" y="72"/>
                  </a:lnTo>
                  <a:lnTo>
                    <a:pt x="2" y="74"/>
                  </a:lnTo>
                  <a:lnTo>
                    <a:pt x="0" y="7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806" name="Freeform 1022"/>
            <p:cNvSpPr>
              <a:spLocks/>
            </p:cNvSpPr>
            <p:nvPr/>
          </p:nvSpPr>
          <p:spPr bwMode="auto">
            <a:xfrm>
              <a:off x="2660" y="2944"/>
              <a:ext cx="65" cy="27"/>
            </a:xfrm>
            <a:custGeom>
              <a:avLst/>
              <a:gdLst/>
              <a:ahLst/>
              <a:cxnLst>
                <a:cxn ang="0">
                  <a:pos x="180" y="0"/>
                </a:cxn>
                <a:cxn ang="0">
                  <a:pos x="166" y="30"/>
                </a:cxn>
                <a:cxn ang="0">
                  <a:pos x="162" y="36"/>
                </a:cxn>
                <a:cxn ang="0">
                  <a:pos x="154" y="42"/>
                </a:cxn>
                <a:cxn ang="0">
                  <a:pos x="146" y="48"/>
                </a:cxn>
                <a:cxn ang="0">
                  <a:pos x="134" y="56"/>
                </a:cxn>
                <a:cxn ang="0">
                  <a:pos x="126" y="60"/>
                </a:cxn>
                <a:cxn ang="0">
                  <a:pos x="120" y="60"/>
                </a:cxn>
                <a:cxn ang="0">
                  <a:pos x="108" y="60"/>
                </a:cxn>
                <a:cxn ang="0">
                  <a:pos x="82" y="62"/>
                </a:cxn>
                <a:cxn ang="0">
                  <a:pos x="52" y="60"/>
                </a:cxn>
                <a:cxn ang="0">
                  <a:pos x="36" y="60"/>
                </a:cxn>
                <a:cxn ang="0">
                  <a:pos x="22" y="62"/>
                </a:cxn>
                <a:cxn ang="0">
                  <a:pos x="6" y="66"/>
                </a:cxn>
                <a:cxn ang="0">
                  <a:pos x="0" y="68"/>
                </a:cxn>
              </a:cxnLst>
              <a:rect l="0" t="0" r="r" b="b"/>
              <a:pathLst>
                <a:path w="180" h="68">
                  <a:moveTo>
                    <a:pt x="180" y="0"/>
                  </a:moveTo>
                  <a:lnTo>
                    <a:pt x="166" y="30"/>
                  </a:lnTo>
                  <a:lnTo>
                    <a:pt x="162" y="36"/>
                  </a:lnTo>
                  <a:lnTo>
                    <a:pt x="154" y="42"/>
                  </a:lnTo>
                  <a:lnTo>
                    <a:pt x="146" y="48"/>
                  </a:lnTo>
                  <a:lnTo>
                    <a:pt x="134" y="56"/>
                  </a:lnTo>
                  <a:lnTo>
                    <a:pt x="126" y="60"/>
                  </a:lnTo>
                  <a:lnTo>
                    <a:pt x="120" y="60"/>
                  </a:lnTo>
                  <a:lnTo>
                    <a:pt x="108" y="60"/>
                  </a:lnTo>
                  <a:lnTo>
                    <a:pt x="82" y="62"/>
                  </a:lnTo>
                  <a:lnTo>
                    <a:pt x="52" y="60"/>
                  </a:lnTo>
                  <a:lnTo>
                    <a:pt x="36" y="60"/>
                  </a:lnTo>
                  <a:lnTo>
                    <a:pt x="22" y="62"/>
                  </a:lnTo>
                  <a:lnTo>
                    <a:pt x="6" y="66"/>
                  </a:lnTo>
                  <a:lnTo>
                    <a:pt x="0" y="6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807" name="Freeform 1023"/>
            <p:cNvSpPr>
              <a:spLocks/>
            </p:cNvSpPr>
            <p:nvPr/>
          </p:nvSpPr>
          <p:spPr bwMode="auto">
            <a:xfrm>
              <a:off x="2687" y="2775"/>
              <a:ext cx="139" cy="47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2" y="106"/>
                </a:cxn>
                <a:cxn ang="0">
                  <a:pos x="4" y="84"/>
                </a:cxn>
                <a:cxn ang="0">
                  <a:pos x="10" y="56"/>
                </a:cxn>
                <a:cxn ang="0">
                  <a:pos x="14" y="46"/>
                </a:cxn>
                <a:cxn ang="0">
                  <a:pos x="20" y="36"/>
                </a:cxn>
                <a:cxn ang="0">
                  <a:pos x="36" y="24"/>
                </a:cxn>
                <a:cxn ang="0">
                  <a:pos x="56" y="12"/>
                </a:cxn>
                <a:cxn ang="0">
                  <a:pos x="76" y="4"/>
                </a:cxn>
                <a:cxn ang="0">
                  <a:pos x="84" y="2"/>
                </a:cxn>
                <a:cxn ang="0">
                  <a:pos x="92" y="0"/>
                </a:cxn>
                <a:cxn ang="0">
                  <a:pos x="110" y="4"/>
                </a:cxn>
                <a:cxn ang="0">
                  <a:pos x="138" y="10"/>
                </a:cxn>
                <a:cxn ang="0">
                  <a:pos x="164" y="16"/>
                </a:cxn>
                <a:cxn ang="0">
                  <a:pos x="180" y="24"/>
                </a:cxn>
                <a:cxn ang="0">
                  <a:pos x="238" y="62"/>
                </a:cxn>
                <a:cxn ang="0">
                  <a:pos x="252" y="70"/>
                </a:cxn>
                <a:cxn ang="0">
                  <a:pos x="268" y="76"/>
                </a:cxn>
                <a:cxn ang="0">
                  <a:pos x="296" y="88"/>
                </a:cxn>
                <a:cxn ang="0">
                  <a:pos x="306" y="92"/>
                </a:cxn>
                <a:cxn ang="0">
                  <a:pos x="320" y="92"/>
                </a:cxn>
                <a:cxn ang="0">
                  <a:pos x="340" y="92"/>
                </a:cxn>
                <a:cxn ang="0">
                  <a:pos x="382" y="92"/>
                </a:cxn>
              </a:cxnLst>
              <a:rect l="0" t="0" r="r" b="b"/>
              <a:pathLst>
                <a:path w="382" h="116">
                  <a:moveTo>
                    <a:pt x="0" y="116"/>
                  </a:moveTo>
                  <a:lnTo>
                    <a:pt x="2" y="106"/>
                  </a:lnTo>
                  <a:lnTo>
                    <a:pt x="4" y="84"/>
                  </a:lnTo>
                  <a:lnTo>
                    <a:pt x="10" y="56"/>
                  </a:lnTo>
                  <a:lnTo>
                    <a:pt x="14" y="46"/>
                  </a:lnTo>
                  <a:lnTo>
                    <a:pt x="20" y="36"/>
                  </a:lnTo>
                  <a:lnTo>
                    <a:pt x="36" y="24"/>
                  </a:lnTo>
                  <a:lnTo>
                    <a:pt x="56" y="12"/>
                  </a:lnTo>
                  <a:lnTo>
                    <a:pt x="76" y="4"/>
                  </a:lnTo>
                  <a:lnTo>
                    <a:pt x="84" y="2"/>
                  </a:lnTo>
                  <a:lnTo>
                    <a:pt x="92" y="0"/>
                  </a:lnTo>
                  <a:lnTo>
                    <a:pt x="110" y="4"/>
                  </a:lnTo>
                  <a:lnTo>
                    <a:pt x="138" y="10"/>
                  </a:lnTo>
                  <a:lnTo>
                    <a:pt x="164" y="16"/>
                  </a:lnTo>
                  <a:lnTo>
                    <a:pt x="180" y="24"/>
                  </a:lnTo>
                  <a:lnTo>
                    <a:pt x="238" y="62"/>
                  </a:lnTo>
                  <a:lnTo>
                    <a:pt x="252" y="70"/>
                  </a:lnTo>
                  <a:lnTo>
                    <a:pt x="268" y="76"/>
                  </a:lnTo>
                  <a:lnTo>
                    <a:pt x="296" y="88"/>
                  </a:lnTo>
                  <a:lnTo>
                    <a:pt x="306" y="92"/>
                  </a:lnTo>
                  <a:lnTo>
                    <a:pt x="320" y="92"/>
                  </a:lnTo>
                  <a:lnTo>
                    <a:pt x="340" y="92"/>
                  </a:lnTo>
                  <a:lnTo>
                    <a:pt x="382" y="9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56" name="Freeform 1024"/>
            <p:cNvSpPr>
              <a:spLocks/>
            </p:cNvSpPr>
            <p:nvPr/>
          </p:nvSpPr>
          <p:spPr bwMode="auto">
            <a:xfrm>
              <a:off x="2809" y="2764"/>
              <a:ext cx="18" cy="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2"/>
                </a:cxn>
                <a:cxn ang="0">
                  <a:pos x="38" y="38"/>
                </a:cxn>
                <a:cxn ang="0">
                  <a:pos x="44" y="44"/>
                </a:cxn>
                <a:cxn ang="0">
                  <a:pos x="46" y="50"/>
                </a:cxn>
                <a:cxn ang="0">
                  <a:pos x="48" y="66"/>
                </a:cxn>
                <a:cxn ang="0">
                  <a:pos x="50" y="94"/>
                </a:cxn>
                <a:cxn ang="0">
                  <a:pos x="50" y="136"/>
                </a:cxn>
                <a:cxn ang="0">
                  <a:pos x="48" y="146"/>
                </a:cxn>
                <a:cxn ang="0">
                  <a:pos x="44" y="158"/>
                </a:cxn>
                <a:cxn ang="0">
                  <a:pos x="34" y="178"/>
                </a:cxn>
                <a:cxn ang="0">
                  <a:pos x="18" y="202"/>
                </a:cxn>
                <a:cxn ang="0">
                  <a:pos x="8" y="214"/>
                </a:cxn>
                <a:cxn ang="0">
                  <a:pos x="0" y="224"/>
                </a:cxn>
              </a:cxnLst>
              <a:rect l="0" t="0" r="r" b="b"/>
              <a:pathLst>
                <a:path w="50" h="224">
                  <a:moveTo>
                    <a:pt x="0" y="0"/>
                  </a:moveTo>
                  <a:lnTo>
                    <a:pt x="22" y="22"/>
                  </a:lnTo>
                  <a:lnTo>
                    <a:pt x="38" y="38"/>
                  </a:lnTo>
                  <a:lnTo>
                    <a:pt x="44" y="44"/>
                  </a:lnTo>
                  <a:lnTo>
                    <a:pt x="46" y="50"/>
                  </a:lnTo>
                  <a:lnTo>
                    <a:pt x="48" y="66"/>
                  </a:lnTo>
                  <a:lnTo>
                    <a:pt x="50" y="94"/>
                  </a:lnTo>
                  <a:lnTo>
                    <a:pt x="50" y="136"/>
                  </a:lnTo>
                  <a:lnTo>
                    <a:pt x="48" y="146"/>
                  </a:lnTo>
                  <a:lnTo>
                    <a:pt x="44" y="158"/>
                  </a:lnTo>
                  <a:lnTo>
                    <a:pt x="34" y="178"/>
                  </a:lnTo>
                  <a:lnTo>
                    <a:pt x="18" y="202"/>
                  </a:lnTo>
                  <a:lnTo>
                    <a:pt x="8" y="214"/>
                  </a:lnTo>
                  <a:lnTo>
                    <a:pt x="0" y="22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57" name="Freeform 1025"/>
            <p:cNvSpPr>
              <a:spLocks/>
            </p:cNvSpPr>
            <p:nvPr/>
          </p:nvSpPr>
          <p:spPr bwMode="auto">
            <a:xfrm>
              <a:off x="2821" y="2774"/>
              <a:ext cx="16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26"/>
                </a:cxn>
                <a:cxn ang="0">
                  <a:pos x="40" y="60"/>
                </a:cxn>
                <a:cxn ang="0">
                  <a:pos x="42" y="70"/>
                </a:cxn>
                <a:cxn ang="0">
                  <a:pos x="44" y="86"/>
                </a:cxn>
                <a:cxn ang="0">
                  <a:pos x="46" y="100"/>
                </a:cxn>
                <a:cxn ang="0">
                  <a:pos x="44" y="108"/>
                </a:cxn>
                <a:cxn ang="0">
                  <a:pos x="32" y="136"/>
                </a:cxn>
                <a:cxn ang="0">
                  <a:pos x="12" y="174"/>
                </a:cxn>
              </a:cxnLst>
              <a:rect l="0" t="0" r="r" b="b"/>
              <a:pathLst>
                <a:path w="46" h="174">
                  <a:moveTo>
                    <a:pt x="0" y="0"/>
                  </a:moveTo>
                  <a:lnTo>
                    <a:pt x="18" y="26"/>
                  </a:lnTo>
                  <a:lnTo>
                    <a:pt x="40" y="60"/>
                  </a:lnTo>
                  <a:lnTo>
                    <a:pt x="42" y="70"/>
                  </a:lnTo>
                  <a:lnTo>
                    <a:pt x="44" y="86"/>
                  </a:lnTo>
                  <a:lnTo>
                    <a:pt x="46" y="100"/>
                  </a:lnTo>
                  <a:lnTo>
                    <a:pt x="44" y="108"/>
                  </a:lnTo>
                  <a:lnTo>
                    <a:pt x="32" y="136"/>
                  </a:lnTo>
                  <a:lnTo>
                    <a:pt x="12" y="17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58" name="Freeform 1026"/>
            <p:cNvSpPr>
              <a:spLocks/>
            </p:cNvSpPr>
            <p:nvPr/>
          </p:nvSpPr>
          <p:spPr bwMode="auto">
            <a:xfrm>
              <a:off x="2829" y="2776"/>
              <a:ext cx="18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16"/>
                </a:cxn>
                <a:cxn ang="0">
                  <a:pos x="34" y="28"/>
                </a:cxn>
                <a:cxn ang="0">
                  <a:pos x="38" y="34"/>
                </a:cxn>
                <a:cxn ang="0">
                  <a:pos x="40" y="38"/>
                </a:cxn>
                <a:cxn ang="0">
                  <a:pos x="44" y="48"/>
                </a:cxn>
                <a:cxn ang="0">
                  <a:pos x="48" y="66"/>
                </a:cxn>
                <a:cxn ang="0">
                  <a:pos x="50" y="78"/>
                </a:cxn>
                <a:cxn ang="0">
                  <a:pos x="50" y="88"/>
                </a:cxn>
                <a:cxn ang="0">
                  <a:pos x="46" y="98"/>
                </a:cxn>
                <a:cxn ang="0">
                  <a:pos x="40" y="106"/>
                </a:cxn>
              </a:cxnLst>
              <a:rect l="0" t="0" r="r" b="b"/>
              <a:pathLst>
                <a:path w="50" h="106">
                  <a:moveTo>
                    <a:pt x="0" y="0"/>
                  </a:moveTo>
                  <a:lnTo>
                    <a:pt x="20" y="16"/>
                  </a:lnTo>
                  <a:lnTo>
                    <a:pt x="34" y="28"/>
                  </a:lnTo>
                  <a:lnTo>
                    <a:pt x="38" y="34"/>
                  </a:lnTo>
                  <a:lnTo>
                    <a:pt x="40" y="38"/>
                  </a:lnTo>
                  <a:lnTo>
                    <a:pt x="44" y="48"/>
                  </a:lnTo>
                  <a:lnTo>
                    <a:pt x="48" y="66"/>
                  </a:lnTo>
                  <a:lnTo>
                    <a:pt x="50" y="78"/>
                  </a:lnTo>
                  <a:lnTo>
                    <a:pt x="50" y="88"/>
                  </a:lnTo>
                  <a:lnTo>
                    <a:pt x="46" y="98"/>
                  </a:lnTo>
                  <a:lnTo>
                    <a:pt x="40" y="10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59" name="Freeform 1027"/>
            <p:cNvSpPr>
              <a:spLocks/>
            </p:cNvSpPr>
            <p:nvPr/>
          </p:nvSpPr>
          <p:spPr bwMode="auto">
            <a:xfrm>
              <a:off x="2872" y="2735"/>
              <a:ext cx="31" cy="50"/>
            </a:xfrm>
            <a:custGeom>
              <a:avLst/>
              <a:gdLst/>
              <a:ahLst/>
              <a:cxnLst>
                <a:cxn ang="0">
                  <a:pos x="22" y="128"/>
                </a:cxn>
                <a:cxn ang="0">
                  <a:pos x="12" y="104"/>
                </a:cxn>
                <a:cxn ang="0">
                  <a:pos x="4" y="84"/>
                </a:cxn>
                <a:cxn ang="0">
                  <a:pos x="2" y="76"/>
                </a:cxn>
                <a:cxn ang="0">
                  <a:pos x="0" y="68"/>
                </a:cxn>
                <a:cxn ang="0">
                  <a:pos x="2" y="52"/>
                </a:cxn>
                <a:cxn ang="0">
                  <a:pos x="6" y="38"/>
                </a:cxn>
                <a:cxn ang="0">
                  <a:pos x="12" y="26"/>
                </a:cxn>
                <a:cxn ang="0">
                  <a:pos x="20" y="20"/>
                </a:cxn>
                <a:cxn ang="0">
                  <a:pos x="30" y="14"/>
                </a:cxn>
                <a:cxn ang="0">
                  <a:pos x="48" y="8"/>
                </a:cxn>
                <a:cxn ang="0">
                  <a:pos x="68" y="2"/>
                </a:cxn>
                <a:cxn ang="0">
                  <a:pos x="78" y="0"/>
                </a:cxn>
                <a:cxn ang="0">
                  <a:pos x="86" y="0"/>
                </a:cxn>
              </a:cxnLst>
              <a:rect l="0" t="0" r="r" b="b"/>
              <a:pathLst>
                <a:path w="86" h="128">
                  <a:moveTo>
                    <a:pt x="22" y="128"/>
                  </a:moveTo>
                  <a:lnTo>
                    <a:pt x="12" y="104"/>
                  </a:lnTo>
                  <a:lnTo>
                    <a:pt x="4" y="84"/>
                  </a:lnTo>
                  <a:lnTo>
                    <a:pt x="2" y="76"/>
                  </a:lnTo>
                  <a:lnTo>
                    <a:pt x="0" y="68"/>
                  </a:lnTo>
                  <a:lnTo>
                    <a:pt x="2" y="52"/>
                  </a:lnTo>
                  <a:lnTo>
                    <a:pt x="6" y="38"/>
                  </a:lnTo>
                  <a:lnTo>
                    <a:pt x="12" y="26"/>
                  </a:lnTo>
                  <a:lnTo>
                    <a:pt x="20" y="20"/>
                  </a:lnTo>
                  <a:lnTo>
                    <a:pt x="30" y="14"/>
                  </a:lnTo>
                  <a:lnTo>
                    <a:pt x="48" y="8"/>
                  </a:lnTo>
                  <a:lnTo>
                    <a:pt x="68" y="2"/>
                  </a:lnTo>
                  <a:lnTo>
                    <a:pt x="78" y="0"/>
                  </a:lnTo>
                  <a:lnTo>
                    <a:pt x="8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60" name="Freeform 1028"/>
            <p:cNvSpPr>
              <a:spLocks/>
            </p:cNvSpPr>
            <p:nvPr/>
          </p:nvSpPr>
          <p:spPr bwMode="auto">
            <a:xfrm>
              <a:off x="2853" y="2731"/>
              <a:ext cx="31" cy="36"/>
            </a:xfrm>
            <a:custGeom>
              <a:avLst/>
              <a:gdLst/>
              <a:ahLst/>
              <a:cxnLst>
                <a:cxn ang="0">
                  <a:pos x="12" y="90"/>
                </a:cxn>
                <a:cxn ang="0">
                  <a:pos x="8" y="84"/>
                </a:cxn>
                <a:cxn ang="0">
                  <a:pos x="4" y="72"/>
                </a:cxn>
                <a:cxn ang="0">
                  <a:pos x="2" y="64"/>
                </a:cxn>
                <a:cxn ang="0">
                  <a:pos x="0" y="56"/>
                </a:cxn>
                <a:cxn ang="0">
                  <a:pos x="2" y="48"/>
                </a:cxn>
                <a:cxn ang="0">
                  <a:pos x="4" y="42"/>
                </a:cxn>
                <a:cxn ang="0">
                  <a:pos x="14" y="32"/>
                </a:cxn>
                <a:cxn ang="0">
                  <a:pos x="24" y="24"/>
                </a:cxn>
                <a:cxn ang="0">
                  <a:pos x="34" y="18"/>
                </a:cxn>
                <a:cxn ang="0">
                  <a:pos x="42" y="16"/>
                </a:cxn>
                <a:cxn ang="0">
                  <a:pos x="66" y="6"/>
                </a:cxn>
                <a:cxn ang="0">
                  <a:pos x="84" y="0"/>
                </a:cxn>
              </a:cxnLst>
              <a:rect l="0" t="0" r="r" b="b"/>
              <a:pathLst>
                <a:path w="84" h="90">
                  <a:moveTo>
                    <a:pt x="12" y="90"/>
                  </a:moveTo>
                  <a:lnTo>
                    <a:pt x="8" y="84"/>
                  </a:lnTo>
                  <a:lnTo>
                    <a:pt x="4" y="72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2" y="48"/>
                  </a:lnTo>
                  <a:lnTo>
                    <a:pt x="4" y="42"/>
                  </a:lnTo>
                  <a:lnTo>
                    <a:pt x="14" y="32"/>
                  </a:lnTo>
                  <a:lnTo>
                    <a:pt x="24" y="24"/>
                  </a:lnTo>
                  <a:lnTo>
                    <a:pt x="34" y="18"/>
                  </a:lnTo>
                  <a:lnTo>
                    <a:pt x="42" y="16"/>
                  </a:lnTo>
                  <a:lnTo>
                    <a:pt x="66" y="6"/>
                  </a:lnTo>
                  <a:lnTo>
                    <a:pt x="84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61" name="Freeform 1029"/>
            <p:cNvSpPr>
              <a:spLocks/>
            </p:cNvSpPr>
            <p:nvPr/>
          </p:nvSpPr>
          <p:spPr bwMode="auto">
            <a:xfrm>
              <a:off x="2838" y="2731"/>
              <a:ext cx="30" cy="25"/>
            </a:xfrm>
            <a:custGeom>
              <a:avLst/>
              <a:gdLst/>
              <a:ahLst/>
              <a:cxnLst>
                <a:cxn ang="0">
                  <a:pos x="4" y="64"/>
                </a:cxn>
                <a:cxn ang="0">
                  <a:pos x="2" y="58"/>
                </a:cxn>
                <a:cxn ang="0">
                  <a:pos x="0" y="44"/>
                </a:cxn>
                <a:cxn ang="0">
                  <a:pos x="0" y="36"/>
                </a:cxn>
                <a:cxn ang="0">
                  <a:pos x="2" y="28"/>
                </a:cxn>
                <a:cxn ang="0">
                  <a:pos x="8" y="22"/>
                </a:cxn>
                <a:cxn ang="0">
                  <a:pos x="14" y="16"/>
                </a:cxn>
                <a:cxn ang="0">
                  <a:pos x="34" y="10"/>
                </a:cxn>
                <a:cxn ang="0">
                  <a:pos x="56" y="4"/>
                </a:cxn>
                <a:cxn ang="0">
                  <a:pos x="80" y="0"/>
                </a:cxn>
              </a:cxnLst>
              <a:rect l="0" t="0" r="r" b="b"/>
              <a:pathLst>
                <a:path w="80" h="64">
                  <a:moveTo>
                    <a:pt x="4" y="64"/>
                  </a:moveTo>
                  <a:lnTo>
                    <a:pt x="2" y="58"/>
                  </a:lnTo>
                  <a:lnTo>
                    <a:pt x="0" y="44"/>
                  </a:lnTo>
                  <a:lnTo>
                    <a:pt x="0" y="36"/>
                  </a:lnTo>
                  <a:lnTo>
                    <a:pt x="2" y="28"/>
                  </a:lnTo>
                  <a:lnTo>
                    <a:pt x="8" y="22"/>
                  </a:lnTo>
                  <a:lnTo>
                    <a:pt x="14" y="16"/>
                  </a:lnTo>
                  <a:lnTo>
                    <a:pt x="34" y="10"/>
                  </a:lnTo>
                  <a:lnTo>
                    <a:pt x="56" y="4"/>
                  </a:lnTo>
                  <a:lnTo>
                    <a:pt x="80" y="0"/>
                  </a:lnTo>
                </a:path>
              </a:pathLst>
            </a:custGeom>
            <a:solidFill>
              <a:srgbClr val="FFCC00"/>
            </a:solidFill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62" name="Freeform 1030"/>
            <p:cNvSpPr>
              <a:spLocks/>
            </p:cNvSpPr>
            <p:nvPr/>
          </p:nvSpPr>
          <p:spPr bwMode="auto">
            <a:xfrm>
              <a:off x="2736" y="2688"/>
              <a:ext cx="29" cy="27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20" y="66"/>
                </a:cxn>
                <a:cxn ang="0">
                  <a:pos x="36" y="62"/>
                </a:cxn>
                <a:cxn ang="0">
                  <a:pos x="44" y="60"/>
                </a:cxn>
                <a:cxn ang="0">
                  <a:pos x="52" y="56"/>
                </a:cxn>
                <a:cxn ang="0">
                  <a:pos x="64" y="44"/>
                </a:cxn>
                <a:cxn ang="0">
                  <a:pos x="74" y="30"/>
                </a:cxn>
                <a:cxn ang="0">
                  <a:pos x="76" y="22"/>
                </a:cxn>
                <a:cxn ang="0">
                  <a:pos x="78" y="14"/>
                </a:cxn>
                <a:cxn ang="0">
                  <a:pos x="80" y="8"/>
                </a:cxn>
                <a:cxn ang="0">
                  <a:pos x="78" y="0"/>
                </a:cxn>
              </a:cxnLst>
              <a:rect l="0" t="0" r="r" b="b"/>
              <a:pathLst>
                <a:path w="80" h="68">
                  <a:moveTo>
                    <a:pt x="0" y="68"/>
                  </a:moveTo>
                  <a:lnTo>
                    <a:pt x="20" y="66"/>
                  </a:lnTo>
                  <a:lnTo>
                    <a:pt x="36" y="62"/>
                  </a:lnTo>
                  <a:lnTo>
                    <a:pt x="44" y="60"/>
                  </a:lnTo>
                  <a:lnTo>
                    <a:pt x="52" y="56"/>
                  </a:lnTo>
                  <a:lnTo>
                    <a:pt x="64" y="44"/>
                  </a:lnTo>
                  <a:lnTo>
                    <a:pt x="74" y="30"/>
                  </a:lnTo>
                  <a:lnTo>
                    <a:pt x="76" y="22"/>
                  </a:lnTo>
                  <a:lnTo>
                    <a:pt x="78" y="14"/>
                  </a:lnTo>
                  <a:lnTo>
                    <a:pt x="80" y="8"/>
                  </a:lnTo>
                  <a:lnTo>
                    <a:pt x="7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63" name="Freeform 1031"/>
            <p:cNvSpPr>
              <a:spLocks/>
            </p:cNvSpPr>
            <p:nvPr/>
          </p:nvSpPr>
          <p:spPr bwMode="auto">
            <a:xfrm>
              <a:off x="2759" y="2693"/>
              <a:ext cx="14" cy="25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6" y="60"/>
                </a:cxn>
                <a:cxn ang="0">
                  <a:pos x="14" y="58"/>
                </a:cxn>
                <a:cxn ang="0">
                  <a:pos x="22" y="52"/>
                </a:cxn>
                <a:cxn ang="0">
                  <a:pos x="28" y="44"/>
                </a:cxn>
                <a:cxn ang="0">
                  <a:pos x="34" y="34"/>
                </a:cxn>
                <a:cxn ang="0">
                  <a:pos x="38" y="20"/>
                </a:cxn>
                <a:cxn ang="0">
                  <a:pos x="38" y="0"/>
                </a:cxn>
              </a:cxnLst>
              <a:rect l="0" t="0" r="r" b="b"/>
              <a:pathLst>
                <a:path w="38" h="62">
                  <a:moveTo>
                    <a:pt x="0" y="62"/>
                  </a:moveTo>
                  <a:lnTo>
                    <a:pt x="6" y="60"/>
                  </a:lnTo>
                  <a:lnTo>
                    <a:pt x="14" y="58"/>
                  </a:lnTo>
                  <a:lnTo>
                    <a:pt x="22" y="52"/>
                  </a:lnTo>
                  <a:lnTo>
                    <a:pt x="28" y="44"/>
                  </a:lnTo>
                  <a:lnTo>
                    <a:pt x="34" y="34"/>
                  </a:lnTo>
                  <a:lnTo>
                    <a:pt x="38" y="20"/>
                  </a:lnTo>
                  <a:lnTo>
                    <a:pt x="3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64" name="Freeform 1032"/>
            <p:cNvSpPr>
              <a:spLocks/>
            </p:cNvSpPr>
            <p:nvPr/>
          </p:nvSpPr>
          <p:spPr bwMode="auto">
            <a:xfrm>
              <a:off x="2789" y="2666"/>
              <a:ext cx="19" cy="33"/>
            </a:xfrm>
            <a:custGeom>
              <a:avLst/>
              <a:gdLst/>
              <a:ahLst/>
              <a:cxnLst>
                <a:cxn ang="0">
                  <a:pos x="14" y="82"/>
                </a:cxn>
                <a:cxn ang="0">
                  <a:pos x="10" y="78"/>
                </a:cxn>
                <a:cxn ang="0">
                  <a:pos x="2" y="66"/>
                </a:cxn>
                <a:cxn ang="0">
                  <a:pos x="0" y="58"/>
                </a:cxn>
                <a:cxn ang="0">
                  <a:pos x="0" y="50"/>
                </a:cxn>
                <a:cxn ang="0">
                  <a:pos x="2" y="40"/>
                </a:cxn>
                <a:cxn ang="0">
                  <a:pos x="10" y="32"/>
                </a:cxn>
                <a:cxn ang="0">
                  <a:pos x="52" y="0"/>
                </a:cxn>
              </a:cxnLst>
              <a:rect l="0" t="0" r="r" b="b"/>
              <a:pathLst>
                <a:path w="52" h="82">
                  <a:moveTo>
                    <a:pt x="14" y="82"/>
                  </a:moveTo>
                  <a:lnTo>
                    <a:pt x="10" y="78"/>
                  </a:lnTo>
                  <a:lnTo>
                    <a:pt x="2" y="66"/>
                  </a:lnTo>
                  <a:lnTo>
                    <a:pt x="0" y="58"/>
                  </a:lnTo>
                  <a:lnTo>
                    <a:pt x="0" y="50"/>
                  </a:lnTo>
                  <a:lnTo>
                    <a:pt x="2" y="40"/>
                  </a:lnTo>
                  <a:lnTo>
                    <a:pt x="10" y="32"/>
                  </a:lnTo>
                  <a:lnTo>
                    <a:pt x="5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65" name="Freeform 1033"/>
            <p:cNvSpPr>
              <a:spLocks/>
            </p:cNvSpPr>
            <p:nvPr/>
          </p:nvSpPr>
          <p:spPr bwMode="auto">
            <a:xfrm>
              <a:off x="2802" y="2665"/>
              <a:ext cx="24" cy="44"/>
            </a:xfrm>
            <a:custGeom>
              <a:avLst/>
              <a:gdLst/>
              <a:ahLst/>
              <a:cxnLst>
                <a:cxn ang="0">
                  <a:pos x="2" y="110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72"/>
                </a:cxn>
                <a:cxn ang="0">
                  <a:pos x="2" y="62"/>
                </a:cxn>
                <a:cxn ang="0">
                  <a:pos x="4" y="52"/>
                </a:cxn>
                <a:cxn ang="0">
                  <a:pos x="10" y="46"/>
                </a:cxn>
                <a:cxn ang="0">
                  <a:pos x="24" y="32"/>
                </a:cxn>
                <a:cxn ang="0">
                  <a:pos x="42" y="16"/>
                </a:cxn>
                <a:cxn ang="0">
                  <a:pos x="62" y="0"/>
                </a:cxn>
              </a:cxnLst>
              <a:rect l="0" t="0" r="r" b="b"/>
              <a:pathLst>
                <a:path w="62" h="110">
                  <a:moveTo>
                    <a:pt x="2" y="110"/>
                  </a:moveTo>
                  <a:lnTo>
                    <a:pt x="2" y="102"/>
                  </a:lnTo>
                  <a:lnTo>
                    <a:pt x="0" y="84"/>
                  </a:lnTo>
                  <a:lnTo>
                    <a:pt x="0" y="72"/>
                  </a:lnTo>
                  <a:lnTo>
                    <a:pt x="2" y="62"/>
                  </a:lnTo>
                  <a:lnTo>
                    <a:pt x="4" y="52"/>
                  </a:lnTo>
                  <a:lnTo>
                    <a:pt x="10" y="46"/>
                  </a:lnTo>
                  <a:lnTo>
                    <a:pt x="24" y="32"/>
                  </a:lnTo>
                  <a:lnTo>
                    <a:pt x="42" y="16"/>
                  </a:lnTo>
                  <a:lnTo>
                    <a:pt x="6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66" name="Freeform 1034"/>
            <p:cNvSpPr>
              <a:spLocks/>
            </p:cNvSpPr>
            <p:nvPr/>
          </p:nvSpPr>
          <p:spPr bwMode="auto">
            <a:xfrm>
              <a:off x="2615" y="2736"/>
              <a:ext cx="9" cy="26"/>
            </a:xfrm>
            <a:custGeom>
              <a:avLst/>
              <a:gdLst/>
              <a:ahLst/>
              <a:cxnLst>
                <a:cxn ang="0">
                  <a:pos x="26" y="66"/>
                </a:cxn>
                <a:cxn ang="0">
                  <a:pos x="20" y="62"/>
                </a:cxn>
                <a:cxn ang="0">
                  <a:pos x="14" y="56"/>
                </a:cxn>
                <a:cxn ang="0">
                  <a:pos x="8" y="48"/>
                </a:cxn>
                <a:cxn ang="0">
                  <a:pos x="2" y="38"/>
                </a:cxn>
                <a:cxn ang="0">
                  <a:pos x="0" y="26"/>
                </a:cxn>
                <a:cxn ang="0">
                  <a:pos x="2" y="14"/>
                </a:cxn>
                <a:cxn ang="0">
                  <a:pos x="4" y="8"/>
                </a:cxn>
                <a:cxn ang="0">
                  <a:pos x="8" y="0"/>
                </a:cxn>
              </a:cxnLst>
              <a:rect l="0" t="0" r="r" b="b"/>
              <a:pathLst>
                <a:path w="26" h="66">
                  <a:moveTo>
                    <a:pt x="26" y="66"/>
                  </a:moveTo>
                  <a:lnTo>
                    <a:pt x="20" y="62"/>
                  </a:lnTo>
                  <a:lnTo>
                    <a:pt x="14" y="56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0" y="26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67" name="Freeform 1035"/>
            <p:cNvSpPr>
              <a:spLocks/>
            </p:cNvSpPr>
            <p:nvPr/>
          </p:nvSpPr>
          <p:spPr bwMode="auto">
            <a:xfrm>
              <a:off x="2627" y="2728"/>
              <a:ext cx="43" cy="41"/>
            </a:xfrm>
            <a:custGeom>
              <a:avLst/>
              <a:gdLst/>
              <a:ahLst/>
              <a:cxnLst>
                <a:cxn ang="0">
                  <a:pos x="16" y="104"/>
                </a:cxn>
                <a:cxn ang="0">
                  <a:pos x="10" y="98"/>
                </a:cxn>
                <a:cxn ang="0">
                  <a:pos x="6" y="90"/>
                </a:cxn>
                <a:cxn ang="0">
                  <a:pos x="2" y="80"/>
                </a:cxn>
                <a:cxn ang="0">
                  <a:pos x="0" y="70"/>
                </a:cxn>
                <a:cxn ang="0">
                  <a:pos x="2" y="58"/>
                </a:cxn>
                <a:cxn ang="0">
                  <a:pos x="6" y="48"/>
                </a:cxn>
                <a:cxn ang="0">
                  <a:pos x="10" y="42"/>
                </a:cxn>
                <a:cxn ang="0">
                  <a:pos x="16" y="36"/>
                </a:cxn>
                <a:cxn ang="0">
                  <a:pos x="30" y="28"/>
                </a:cxn>
                <a:cxn ang="0">
                  <a:pos x="44" y="20"/>
                </a:cxn>
                <a:cxn ang="0">
                  <a:pos x="62" y="12"/>
                </a:cxn>
                <a:cxn ang="0">
                  <a:pos x="78" y="8"/>
                </a:cxn>
                <a:cxn ang="0">
                  <a:pos x="104" y="2"/>
                </a:cxn>
                <a:cxn ang="0">
                  <a:pos x="118" y="0"/>
                </a:cxn>
              </a:cxnLst>
              <a:rect l="0" t="0" r="r" b="b"/>
              <a:pathLst>
                <a:path w="118" h="104">
                  <a:moveTo>
                    <a:pt x="16" y="104"/>
                  </a:moveTo>
                  <a:lnTo>
                    <a:pt x="10" y="98"/>
                  </a:lnTo>
                  <a:lnTo>
                    <a:pt x="6" y="90"/>
                  </a:lnTo>
                  <a:lnTo>
                    <a:pt x="2" y="80"/>
                  </a:lnTo>
                  <a:lnTo>
                    <a:pt x="0" y="70"/>
                  </a:lnTo>
                  <a:lnTo>
                    <a:pt x="2" y="58"/>
                  </a:lnTo>
                  <a:lnTo>
                    <a:pt x="6" y="48"/>
                  </a:lnTo>
                  <a:lnTo>
                    <a:pt x="10" y="42"/>
                  </a:lnTo>
                  <a:lnTo>
                    <a:pt x="16" y="36"/>
                  </a:lnTo>
                  <a:lnTo>
                    <a:pt x="30" y="28"/>
                  </a:lnTo>
                  <a:lnTo>
                    <a:pt x="44" y="20"/>
                  </a:lnTo>
                  <a:lnTo>
                    <a:pt x="62" y="12"/>
                  </a:lnTo>
                  <a:lnTo>
                    <a:pt x="78" y="8"/>
                  </a:lnTo>
                  <a:lnTo>
                    <a:pt x="104" y="2"/>
                  </a:lnTo>
                  <a:lnTo>
                    <a:pt x="11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68" name="Freeform 1036"/>
            <p:cNvSpPr>
              <a:spLocks/>
            </p:cNvSpPr>
            <p:nvPr/>
          </p:nvSpPr>
          <p:spPr bwMode="auto">
            <a:xfrm>
              <a:off x="2550" y="2763"/>
              <a:ext cx="35" cy="25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8" y="50"/>
                </a:cxn>
                <a:cxn ang="0">
                  <a:pos x="26" y="58"/>
                </a:cxn>
                <a:cxn ang="0">
                  <a:pos x="48" y="64"/>
                </a:cxn>
                <a:cxn ang="0">
                  <a:pos x="58" y="64"/>
                </a:cxn>
                <a:cxn ang="0">
                  <a:pos x="68" y="62"/>
                </a:cxn>
                <a:cxn ang="0">
                  <a:pos x="74" y="58"/>
                </a:cxn>
                <a:cxn ang="0">
                  <a:pos x="80" y="52"/>
                </a:cxn>
                <a:cxn ang="0">
                  <a:pos x="86" y="42"/>
                </a:cxn>
                <a:cxn ang="0">
                  <a:pos x="90" y="34"/>
                </a:cxn>
                <a:cxn ang="0">
                  <a:pos x="96" y="16"/>
                </a:cxn>
                <a:cxn ang="0">
                  <a:pos x="96" y="8"/>
                </a:cxn>
                <a:cxn ang="0">
                  <a:pos x="96" y="0"/>
                </a:cxn>
              </a:cxnLst>
              <a:rect l="0" t="0" r="r" b="b"/>
              <a:pathLst>
                <a:path w="96" h="64">
                  <a:moveTo>
                    <a:pt x="0" y="48"/>
                  </a:moveTo>
                  <a:lnTo>
                    <a:pt x="8" y="50"/>
                  </a:lnTo>
                  <a:lnTo>
                    <a:pt x="26" y="58"/>
                  </a:lnTo>
                  <a:lnTo>
                    <a:pt x="48" y="64"/>
                  </a:lnTo>
                  <a:lnTo>
                    <a:pt x="58" y="64"/>
                  </a:lnTo>
                  <a:lnTo>
                    <a:pt x="68" y="62"/>
                  </a:lnTo>
                  <a:lnTo>
                    <a:pt x="74" y="58"/>
                  </a:lnTo>
                  <a:lnTo>
                    <a:pt x="80" y="52"/>
                  </a:lnTo>
                  <a:lnTo>
                    <a:pt x="86" y="42"/>
                  </a:lnTo>
                  <a:lnTo>
                    <a:pt x="90" y="34"/>
                  </a:ln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69" name="Freeform 1037"/>
            <p:cNvSpPr>
              <a:spLocks/>
            </p:cNvSpPr>
            <p:nvPr/>
          </p:nvSpPr>
          <p:spPr bwMode="auto">
            <a:xfrm>
              <a:off x="2568" y="2768"/>
              <a:ext cx="27" cy="35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4" y="84"/>
                </a:cxn>
                <a:cxn ang="0">
                  <a:pos x="16" y="88"/>
                </a:cxn>
                <a:cxn ang="0">
                  <a:pos x="22" y="90"/>
                </a:cxn>
                <a:cxn ang="0">
                  <a:pos x="30" y="90"/>
                </a:cxn>
                <a:cxn ang="0">
                  <a:pos x="36" y="88"/>
                </a:cxn>
                <a:cxn ang="0">
                  <a:pos x="44" y="84"/>
                </a:cxn>
                <a:cxn ang="0">
                  <a:pos x="50" y="76"/>
                </a:cxn>
                <a:cxn ang="0">
                  <a:pos x="58" y="66"/>
                </a:cxn>
                <a:cxn ang="0">
                  <a:pos x="62" y="56"/>
                </a:cxn>
                <a:cxn ang="0">
                  <a:pos x="68" y="44"/>
                </a:cxn>
                <a:cxn ang="0">
                  <a:pos x="70" y="32"/>
                </a:cxn>
                <a:cxn ang="0">
                  <a:pos x="72" y="20"/>
                </a:cxn>
                <a:cxn ang="0">
                  <a:pos x="72" y="10"/>
                </a:cxn>
                <a:cxn ang="0">
                  <a:pos x="70" y="0"/>
                </a:cxn>
              </a:cxnLst>
              <a:rect l="0" t="0" r="r" b="b"/>
              <a:pathLst>
                <a:path w="72" h="90">
                  <a:moveTo>
                    <a:pt x="0" y="80"/>
                  </a:moveTo>
                  <a:lnTo>
                    <a:pt x="4" y="84"/>
                  </a:lnTo>
                  <a:lnTo>
                    <a:pt x="16" y="88"/>
                  </a:lnTo>
                  <a:lnTo>
                    <a:pt x="22" y="90"/>
                  </a:lnTo>
                  <a:lnTo>
                    <a:pt x="30" y="90"/>
                  </a:lnTo>
                  <a:lnTo>
                    <a:pt x="36" y="88"/>
                  </a:lnTo>
                  <a:lnTo>
                    <a:pt x="44" y="84"/>
                  </a:lnTo>
                  <a:lnTo>
                    <a:pt x="50" y="76"/>
                  </a:lnTo>
                  <a:lnTo>
                    <a:pt x="58" y="66"/>
                  </a:lnTo>
                  <a:lnTo>
                    <a:pt x="62" y="56"/>
                  </a:lnTo>
                  <a:lnTo>
                    <a:pt x="68" y="44"/>
                  </a:lnTo>
                  <a:lnTo>
                    <a:pt x="70" y="32"/>
                  </a:lnTo>
                  <a:lnTo>
                    <a:pt x="72" y="20"/>
                  </a:lnTo>
                  <a:lnTo>
                    <a:pt x="72" y="10"/>
                  </a:lnTo>
                  <a:lnTo>
                    <a:pt x="70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70" name="Freeform 1038"/>
            <p:cNvSpPr>
              <a:spLocks/>
            </p:cNvSpPr>
            <p:nvPr/>
          </p:nvSpPr>
          <p:spPr bwMode="auto">
            <a:xfrm>
              <a:off x="2584" y="2772"/>
              <a:ext cx="26" cy="39"/>
            </a:xfrm>
            <a:custGeom>
              <a:avLst/>
              <a:gdLst/>
              <a:ahLst/>
              <a:cxnLst>
                <a:cxn ang="0">
                  <a:pos x="0" y="98"/>
                </a:cxn>
                <a:cxn ang="0">
                  <a:pos x="10" y="96"/>
                </a:cxn>
                <a:cxn ang="0">
                  <a:pos x="30" y="90"/>
                </a:cxn>
                <a:cxn ang="0">
                  <a:pos x="50" y="80"/>
                </a:cxn>
                <a:cxn ang="0">
                  <a:pos x="58" y="76"/>
                </a:cxn>
                <a:cxn ang="0">
                  <a:pos x="64" y="70"/>
                </a:cxn>
                <a:cxn ang="0">
                  <a:pos x="66" y="62"/>
                </a:cxn>
                <a:cxn ang="0">
                  <a:pos x="68" y="52"/>
                </a:cxn>
                <a:cxn ang="0">
                  <a:pos x="70" y="34"/>
                </a:cxn>
                <a:cxn ang="0">
                  <a:pos x="68" y="14"/>
                </a:cxn>
                <a:cxn ang="0">
                  <a:pos x="62" y="0"/>
                </a:cxn>
              </a:cxnLst>
              <a:rect l="0" t="0" r="r" b="b"/>
              <a:pathLst>
                <a:path w="70" h="98">
                  <a:moveTo>
                    <a:pt x="0" y="98"/>
                  </a:moveTo>
                  <a:lnTo>
                    <a:pt x="10" y="96"/>
                  </a:lnTo>
                  <a:lnTo>
                    <a:pt x="30" y="90"/>
                  </a:lnTo>
                  <a:lnTo>
                    <a:pt x="50" y="80"/>
                  </a:lnTo>
                  <a:lnTo>
                    <a:pt x="58" y="76"/>
                  </a:lnTo>
                  <a:lnTo>
                    <a:pt x="64" y="70"/>
                  </a:lnTo>
                  <a:lnTo>
                    <a:pt x="66" y="62"/>
                  </a:lnTo>
                  <a:lnTo>
                    <a:pt x="68" y="52"/>
                  </a:lnTo>
                  <a:lnTo>
                    <a:pt x="70" y="34"/>
                  </a:lnTo>
                  <a:lnTo>
                    <a:pt x="68" y="14"/>
                  </a:lnTo>
                  <a:lnTo>
                    <a:pt x="6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71" name="Freeform 1039"/>
            <p:cNvSpPr>
              <a:spLocks/>
            </p:cNvSpPr>
            <p:nvPr/>
          </p:nvSpPr>
          <p:spPr bwMode="auto">
            <a:xfrm>
              <a:off x="2690" y="2784"/>
              <a:ext cx="73" cy="21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8" y="42"/>
                </a:cxn>
                <a:cxn ang="0">
                  <a:pos x="20" y="34"/>
                </a:cxn>
                <a:cxn ang="0">
                  <a:pos x="32" y="22"/>
                </a:cxn>
                <a:cxn ang="0">
                  <a:pos x="48" y="12"/>
                </a:cxn>
                <a:cxn ang="0">
                  <a:pos x="66" y="4"/>
                </a:cxn>
                <a:cxn ang="0">
                  <a:pos x="84" y="0"/>
                </a:cxn>
                <a:cxn ang="0">
                  <a:pos x="94" y="0"/>
                </a:cxn>
                <a:cxn ang="0">
                  <a:pos x="102" y="0"/>
                </a:cxn>
                <a:cxn ang="0">
                  <a:pos x="140" y="6"/>
                </a:cxn>
                <a:cxn ang="0">
                  <a:pos x="172" y="14"/>
                </a:cxn>
                <a:cxn ang="0">
                  <a:pos x="204" y="22"/>
                </a:cxn>
              </a:cxnLst>
              <a:rect l="0" t="0" r="r" b="b"/>
              <a:pathLst>
                <a:path w="204" h="52">
                  <a:moveTo>
                    <a:pt x="0" y="52"/>
                  </a:moveTo>
                  <a:lnTo>
                    <a:pt x="8" y="42"/>
                  </a:lnTo>
                  <a:lnTo>
                    <a:pt x="20" y="34"/>
                  </a:lnTo>
                  <a:lnTo>
                    <a:pt x="32" y="22"/>
                  </a:lnTo>
                  <a:lnTo>
                    <a:pt x="48" y="12"/>
                  </a:lnTo>
                  <a:lnTo>
                    <a:pt x="66" y="4"/>
                  </a:lnTo>
                  <a:lnTo>
                    <a:pt x="84" y="0"/>
                  </a:lnTo>
                  <a:lnTo>
                    <a:pt x="94" y="0"/>
                  </a:lnTo>
                  <a:lnTo>
                    <a:pt x="102" y="0"/>
                  </a:lnTo>
                  <a:lnTo>
                    <a:pt x="140" y="6"/>
                  </a:lnTo>
                  <a:lnTo>
                    <a:pt x="172" y="14"/>
                  </a:lnTo>
                  <a:lnTo>
                    <a:pt x="204" y="2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72" name="Freeform 1040"/>
            <p:cNvSpPr>
              <a:spLocks/>
            </p:cNvSpPr>
            <p:nvPr/>
          </p:nvSpPr>
          <p:spPr bwMode="auto">
            <a:xfrm>
              <a:off x="2688" y="2799"/>
              <a:ext cx="92" cy="20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6" y="44"/>
                </a:cxn>
                <a:cxn ang="0">
                  <a:pos x="26" y="28"/>
                </a:cxn>
                <a:cxn ang="0">
                  <a:pos x="38" y="20"/>
                </a:cxn>
                <a:cxn ang="0">
                  <a:pos x="52" y="12"/>
                </a:cxn>
                <a:cxn ang="0">
                  <a:pos x="68" y="6"/>
                </a:cxn>
                <a:cxn ang="0">
                  <a:pos x="86" y="2"/>
                </a:cxn>
                <a:cxn ang="0">
                  <a:pos x="104" y="0"/>
                </a:cxn>
                <a:cxn ang="0">
                  <a:pos x="128" y="0"/>
                </a:cxn>
                <a:cxn ang="0">
                  <a:pos x="180" y="2"/>
                </a:cxn>
                <a:cxn ang="0">
                  <a:pos x="226" y="6"/>
                </a:cxn>
                <a:cxn ang="0">
                  <a:pos x="254" y="12"/>
                </a:cxn>
              </a:cxnLst>
              <a:rect l="0" t="0" r="r" b="b"/>
              <a:pathLst>
                <a:path w="254" h="50">
                  <a:moveTo>
                    <a:pt x="0" y="50"/>
                  </a:moveTo>
                  <a:lnTo>
                    <a:pt x="6" y="44"/>
                  </a:lnTo>
                  <a:lnTo>
                    <a:pt x="26" y="28"/>
                  </a:lnTo>
                  <a:lnTo>
                    <a:pt x="38" y="20"/>
                  </a:lnTo>
                  <a:lnTo>
                    <a:pt x="52" y="12"/>
                  </a:lnTo>
                  <a:lnTo>
                    <a:pt x="68" y="6"/>
                  </a:lnTo>
                  <a:lnTo>
                    <a:pt x="86" y="2"/>
                  </a:lnTo>
                  <a:lnTo>
                    <a:pt x="104" y="0"/>
                  </a:lnTo>
                  <a:lnTo>
                    <a:pt x="128" y="0"/>
                  </a:lnTo>
                  <a:lnTo>
                    <a:pt x="180" y="2"/>
                  </a:lnTo>
                  <a:lnTo>
                    <a:pt x="226" y="6"/>
                  </a:lnTo>
                  <a:lnTo>
                    <a:pt x="254" y="1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73" name="Freeform 1041"/>
            <p:cNvSpPr>
              <a:spLocks/>
            </p:cNvSpPr>
            <p:nvPr/>
          </p:nvSpPr>
          <p:spPr bwMode="auto">
            <a:xfrm>
              <a:off x="2608" y="2856"/>
              <a:ext cx="45" cy="52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16" y="118"/>
                </a:cxn>
                <a:cxn ang="0">
                  <a:pos x="32" y="106"/>
                </a:cxn>
                <a:cxn ang="0">
                  <a:pos x="52" y="90"/>
                </a:cxn>
                <a:cxn ang="0">
                  <a:pos x="74" y="70"/>
                </a:cxn>
                <a:cxn ang="0">
                  <a:pos x="94" y="50"/>
                </a:cxn>
                <a:cxn ang="0">
                  <a:pos x="112" y="26"/>
                </a:cxn>
                <a:cxn ang="0">
                  <a:pos x="118" y="12"/>
                </a:cxn>
                <a:cxn ang="0">
                  <a:pos x="124" y="0"/>
                </a:cxn>
              </a:cxnLst>
              <a:rect l="0" t="0" r="r" b="b"/>
              <a:pathLst>
                <a:path w="124" h="128">
                  <a:moveTo>
                    <a:pt x="0" y="128"/>
                  </a:moveTo>
                  <a:lnTo>
                    <a:pt x="16" y="118"/>
                  </a:lnTo>
                  <a:lnTo>
                    <a:pt x="32" y="106"/>
                  </a:lnTo>
                  <a:lnTo>
                    <a:pt x="52" y="90"/>
                  </a:lnTo>
                  <a:lnTo>
                    <a:pt x="74" y="70"/>
                  </a:lnTo>
                  <a:lnTo>
                    <a:pt x="94" y="50"/>
                  </a:lnTo>
                  <a:lnTo>
                    <a:pt x="112" y="26"/>
                  </a:lnTo>
                  <a:lnTo>
                    <a:pt x="118" y="12"/>
                  </a:lnTo>
                  <a:lnTo>
                    <a:pt x="124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74" name="Freeform 1042"/>
            <p:cNvSpPr>
              <a:spLocks/>
            </p:cNvSpPr>
            <p:nvPr/>
          </p:nvSpPr>
          <p:spPr bwMode="auto">
            <a:xfrm>
              <a:off x="2605" y="2853"/>
              <a:ext cx="58" cy="72"/>
            </a:xfrm>
            <a:custGeom>
              <a:avLst/>
              <a:gdLst/>
              <a:ahLst/>
              <a:cxnLst>
                <a:cxn ang="0">
                  <a:pos x="0" y="180"/>
                </a:cxn>
                <a:cxn ang="0">
                  <a:pos x="22" y="170"/>
                </a:cxn>
                <a:cxn ang="0">
                  <a:pos x="46" y="156"/>
                </a:cxn>
                <a:cxn ang="0">
                  <a:pos x="72" y="136"/>
                </a:cxn>
                <a:cxn ang="0">
                  <a:pos x="88" y="126"/>
                </a:cxn>
                <a:cxn ang="0">
                  <a:pos x="102" y="112"/>
                </a:cxn>
                <a:cxn ang="0">
                  <a:pos x="114" y="98"/>
                </a:cxn>
                <a:cxn ang="0">
                  <a:pos x="128" y="80"/>
                </a:cxn>
                <a:cxn ang="0">
                  <a:pos x="138" y="62"/>
                </a:cxn>
                <a:cxn ang="0">
                  <a:pos x="148" y="44"/>
                </a:cxn>
                <a:cxn ang="0">
                  <a:pos x="154" y="22"/>
                </a:cxn>
                <a:cxn ang="0">
                  <a:pos x="160" y="0"/>
                </a:cxn>
              </a:cxnLst>
              <a:rect l="0" t="0" r="r" b="b"/>
              <a:pathLst>
                <a:path w="160" h="180">
                  <a:moveTo>
                    <a:pt x="0" y="180"/>
                  </a:moveTo>
                  <a:lnTo>
                    <a:pt x="22" y="170"/>
                  </a:lnTo>
                  <a:lnTo>
                    <a:pt x="46" y="156"/>
                  </a:lnTo>
                  <a:lnTo>
                    <a:pt x="72" y="136"/>
                  </a:lnTo>
                  <a:lnTo>
                    <a:pt x="88" y="126"/>
                  </a:lnTo>
                  <a:lnTo>
                    <a:pt x="102" y="112"/>
                  </a:lnTo>
                  <a:lnTo>
                    <a:pt x="114" y="98"/>
                  </a:lnTo>
                  <a:lnTo>
                    <a:pt x="128" y="80"/>
                  </a:lnTo>
                  <a:lnTo>
                    <a:pt x="138" y="62"/>
                  </a:lnTo>
                  <a:lnTo>
                    <a:pt x="148" y="44"/>
                  </a:lnTo>
                  <a:lnTo>
                    <a:pt x="154" y="22"/>
                  </a:lnTo>
                  <a:lnTo>
                    <a:pt x="160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75" name="Freeform 1043"/>
            <p:cNvSpPr>
              <a:spLocks/>
            </p:cNvSpPr>
            <p:nvPr/>
          </p:nvSpPr>
          <p:spPr bwMode="auto">
            <a:xfrm>
              <a:off x="2605" y="2852"/>
              <a:ext cx="65" cy="79"/>
            </a:xfrm>
            <a:custGeom>
              <a:avLst/>
              <a:gdLst/>
              <a:ahLst/>
              <a:cxnLst>
                <a:cxn ang="0">
                  <a:pos x="0" y="200"/>
                </a:cxn>
                <a:cxn ang="0">
                  <a:pos x="6" y="198"/>
                </a:cxn>
                <a:cxn ang="0">
                  <a:pos x="24" y="196"/>
                </a:cxn>
                <a:cxn ang="0">
                  <a:pos x="48" y="188"/>
                </a:cxn>
                <a:cxn ang="0">
                  <a:pos x="64" y="182"/>
                </a:cxn>
                <a:cxn ang="0">
                  <a:pos x="78" y="172"/>
                </a:cxn>
                <a:cxn ang="0">
                  <a:pos x="94" y="162"/>
                </a:cxn>
                <a:cxn ang="0">
                  <a:pos x="110" y="148"/>
                </a:cxn>
                <a:cxn ang="0">
                  <a:pos x="124" y="132"/>
                </a:cxn>
                <a:cxn ang="0">
                  <a:pos x="138" y="114"/>
                </a:cxn>
                <a:cxn ang="0">
                  <a:pos x="152" y="90"/>
                </a:cxn>
                <a:cxn ang="0">
                  <a:pos x="164" y="64"/>
                </a:cxn>
                <a:cxn ang="0">
                  <a:pos x="172" y="34"/>
                </a:cxn>
                <a:cxn ang="0">
                  <a:pos x="180" y="0"/>
                </a:cxn>
              </a:cxnLst>
              <a:rect l="0" t="0" r="r" b="b"/>
              <a:pathLst>
                <a:path w="180" h="200">
                  <a:moveTo>
                    <a:pt x="0" y="200"/>
                  </a:moveTo>
                  <a:lnTo>
                    <a:pt x="6" y="198"/>
                  </a:lnTo>
                  <a:lnTo>
                    <a:pt x="24" y="196"/>
                  </a:lnTo>
                  <a:lnTo>
                    <a:pt x="48" y="188"/>
                  </a:lnTo>
                  <a:lnTo>
                    <a:pt x="64" y="182"/>
                  </a:lnTo>
                  <a:lnTo>
                    <a:pt x="78" y="172"/>
                  </a:lnTo>
                  <a:lnTo>
                    <a:pt x="94" y="162"/>
                  </a:lnTo>
                  <a:lnTo>
                    <a:pt x="110" y="148"/>
                  </a:lnTo>
                  <a:lnTo>
                    <a:pt x="124" y="132"/>
                  </a:lnTo>
                  <a:lnTo>
                    <a:pt x="138" y="114"/>
                  </a:lnTo>
                  <a:lnTo>
                    <a:pt x="152" y="90"/>
                  </a:lnTo>
                  <a:lnTo>
                    <a:pt x="164" y="64"/>
                  </a:lnTo>
                  <a:lnTo>
                    <a:pt x="172" y="34"/>
                  </a:lnTo>
                  <a:lnTo>
                    <a:pt x="180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76" name="Freeform 1044"/>
            <p:cNvSpPr>
              <a:spLocks/>
            </p:cNvSpPr>
            <p:nvPr/>
          </p:nvSpPr>
          <p:spPr bwMode="auto">
            <a:xfrm>
              <a:off x="2607" y="2851"/>
              <a:ext cx="75" cy="88"/>
            </a:xfrm>
            <a:custGeom>
              <a:avLst/>
              <a:gdLst/>
              <a:ahLst/>
              <a:cxnLst>
                <a:cxn ang="0">
                  <a:pos x="204" y="0"/>
                </a:cxn>
                <a:cxn ang="0">
                  <a:pos x="202" y="26"/>
                </a:cxn>
                <a:cxn ang="0">
                  <a:pos x="200" y="52"/>
                </a:cxn>
                <a:cxn ang="0">
                  <a:pos x="192" y="84"/>
                </a:cxn>
                <a:cxn ang="0">
                  <a:pos x="186" y="100"/>
                </a:cxn>
                <a:cxn ang="0">
                  <a:pos x="178" y="118"/>
                </a:cxn>
                <a:cxn ang="0">
                  <a:pos x="170" y="134"/>
                </a:cxn>
                <a:cxn ang="0">
                  <a:pos x="158" y="150"/>
                </a:cxn>
                <a:cxn ang="0">
                  <a:pos x="146" y="164"/>
                </a:cxn>
                <a:cxn ang="0">
                  <a:pos x="130" y="176"/>
                </a:cxn>
                <a:cxn ang="0">
                  <a:pos x="112" y="186"/>
                </a:cxn>
                <a:cxn ang="0">
                  <a:pos x="90" y="194"/>
                </a:cxn>
                <a:cxn ang="0">
                  <a:pos x="0" y="222"/>
                </a:cxn>
              </a:cxnLst>
              <a:rect l="0" t="0" r="r" b="b"/>
              <a:pathLst>
                <a:path w="204" h="222">
                  <a:moveTo>
                    <a:pt x="204" y="0"/>
                  </a:moveTo>
                  <a:lnTo>
                    <a:pt x="202" y="26"/>
                  </a:lnTo>
                  <a:lnTo>
                    <a:pt x="200" y="52"/>
                  </a:lnTo>
                  <a:lnTo>
                    <a:pt x="192" y="84"/>
                  </a:lnTo>
                  <a:lnTo>
                    <a:pt x="186" y="100"/>
                  </a:lnTo>
                  <a:lnTo>
                    <a:pt x="178" y="118"/>
                  </a:lnTo>
                  <a:lnTo>
                    <a:pt x="170" y="134"/>
                  </a:lnTo>
                  <a:lnTo>
                    <a:pt x="158" y="150"/>
                  </a:lnTo>
                  <a:lnTo>
                    <a:pt x="146" y="164"/>
                  </a:lnTo>
                  <a:lnTo>
                    <a:pt x="130" y="176"/>
                  </a:lnTo>
                  <a:lnTo>
                    <a:pt x="112" y="186"/>
                  </a:lnTo>
                  <a:lnTo>
                    <a:pt x="90" y="194"/>
                  </a:lnTo>
                  <a:lnTo>
                    <a:pt x="0" y="22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77" name="Freeform 1045"/>
            <p:cNvSpPr>
              <a:spLocks/>
            </p:cNvSpPr>
            <p:nvPr/>
          </p:nvSpPr>
          <p:spPr bwMode="auto">
            <a:xfrm>
              <a:off x="2461" y="2753"/>
              <a:ext cx="59" cy="43"/>
            </a:xfrm>
            <a:custGeom>
              <a:avLst/>
              <a:gdLst/>
              <a:ahLst/>
              <a:cxnLst>
                <a:cxn ang="0">
                  <a:pos x="12" y="110"/>
                </a:cxn>
                <a:cxn ang="0">
                  <a:pos x="8" y="104"/>
                </a:cxn>
                <a:cxn ang="0">
                  <a:pos x="4" y="100"/>
                </a:cxn>
                <a:cxn ang="0">
                  <a:pos x="2" y="92"/>
                </a:cxn>
                <a:cxn ang="0">
                  <a:pos x="0" y="82"/>
                </a:cxn>
                <a:cxn ang="0">
                  <a:pos x="2" y="72"/>
                </a:cxn>
                <a:cxn ang="0">
                  <a:pos x="6" y="62"/>
                </a:cxn>
                <a:cxn ang="0">
                  <a:pos x="16" y="50"/>
                </a:cxn>
                <a:cxn ang="0">
                  <a:pos x="44" y="18"/>
                </a:cxn>
                <a:cxn ang="0">
                  <a:pos x="52" y="12"/>
                </a:cxn>
                <a:cxn ang="0">
                  <a:pos x="58" y="10"/>
                </a:cxn>
                <a:cxn ang="0">
                  <a:pos x="80" y="4"/>
                </a:cxn>
                <a:cxn ang="0">
                  <a:pos x="94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26" y="10"/>
                </a:cxn>
                <a:cxn ang="0">
                  <a:pos x="136" y="16"/>
                </a:cxn>
                <a:cxn ang="0">
                  <a:pos x="144" y="20"/>
                </a:cxn>
                <a:cxn ang="0">
                  <a:pos x="148" y="22"/>
                </a:cxn>
                <a:cxn ang="0">
                  <a:pos x="154" y="24"/>
                </a:cxn>
                <a:cxn ang="0">
                  <a:pos x="162" y="26"/>
                </a:cxn>
              </a:cxnLst>
              <a:rect l="0" t="0" r="r" b="b"/>
              <a:pathLst>
                <a:path w="162" h="110">
                  <a:moveTo>
                    <a:pt x="12" y="110"/>
                  </a:moveTo>
                  <a:lnTo>
                    <a:pt x="8" y="104"/>
                  </a:lnTo>
                  <a:lnTo>
                    <a:pt x="4" y="100"/>
                  </a:lnTo>
                  <a:lnTo>
                    <a:pt x="2" y="92"/>
                  </a:lnTo>
                  <a:lnTo>
                    <a:pt x="0" y="82"/>
                  </a:lnTo>
                  <a:lnTo>
                    <a:pt x="2" y="72"/>
                  </a:lnTo>
                  <a:lnTo>
                    <a:pt x="6" y="62"/>
                  </a:lnTo>
                  <a:lnTo>
                    <a:pt x="16" y="50"/>
                  </a:lnTo>
                  <a:lnTo>
                    <a:pt x="44" y="18"/>
                  </a:lnTo>
                  <a:lnTo>
                    <a:pt x="52" y="12"/>
                  </a:lnTo>
                  <a:lnTo>
                    <a:pt x="58" y="10"/>
                  </a:lnTo>
                  <a:lnTo>
                    <a:pt x="80" y="4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26" y="10"/>
                  </a:lnTo>
                  <a:lnTo>
                    <a:pt x="136" y="16"/>
                  </a:lnTo>
                  <a:lnTo>
                    <a:pt x="144" y="20"/>
                  </a:lnTo>
                  <a:lnTo>
                    <a:pt x="148" y="22"/>
                  </a:lnTo>
                  <a:lnTo>
                    <a:pt x="154" y="24"/>
                  </a:lnTo>
                  <a:lnTo>
                    <a:pt x="162" y="2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78" name="Freeform 1046"/>
            <p:cNvSpPr>
              <a:spLocks/>
            </p:cNvSpPr>
            <p:nvPr/>
          </p:nvSpPr>
          <p:spPr bwMode="auto">
            <a:xfrm>
              <a:off x="2453" y="2736"/>
              <a:ext cx="67" cy="53"/>
            </a:xfrm>
            <a:custGeom>
              <a:avLst/>
              <a:gdLst/>
              <a:ahLst/>
              <a:cxnLst>
                <a:cxn ang="0">
                  <a:pos x="184" y="58"/>
                </a:cxn>
                <a:cxn ang="0">
                  <a:pos x="178" y="50"/>
                </a:cxn>
                <a:cxn ang="0">
                  <a:pos x="166" y="30"/>
                </a:cxn>
                <a:cxn ang="0">
                  <a:pos x="158" y="20"/>
                </a:cxn>
                <a:cxn ang="0">
                  <a:pos x="148" y="12"/>
                </a:cxn>
                <a:cxn ang="0">
                  <a:pos x="138" y="4"/>
                </a:cxn>
                <a:cxn ang="0">
                  <a:pos x="126" y="2"/>
                </a:cxn>
                <a:cxn ang="0">
                  <a:pos x="116" y="0"/>
                </a:cxn>
                <a:cxn ang="0">
                  <a:pos x="102" y="2"/>
                </a:cxn>
                <a:cxn ang="0">
                  <a:pos x="76" y="10"/>
                </a:cxn>
                <a:cxn ang="0">
                  <a:pos x="54" y="18"/>
                </a:cxn>
                <a:cxn ang="0">
                  <a:pos x="42" y="26"/>
                </a:cxn>
                <a:cxn ang="0">
                  <a:pos x="24" y="48"/>
                </a:cxn>
                <a:cxn ang="0">
                  <a:pos x="6" y="70"/>
                </a:cxn>
                <a:cxn ang="0">
                  <a:pos x="2" y="78"/>
                </a:cxn>
                <a:cxn ang="0">
                  <a:pos x="0" y="94"/>
                </a:cxn>
                <a:cxn ang="0">
                  <a:pos x="0" y="104"/>
                </a:cxn>
                <a:cxn ang="0">
                  <a:pos x="2" y="114"/>
                </a:cxn>
                <a:cxn ang="0">
                  <a:pos x="6" y="124"/>
                </a:cxn>
                <a:cxn ang="0">
                  <a:pos x="12" y="136"/>
                </a:cxn>
              </a:cxnLst>
              <a:rect l="0" t="0" r="r" b="b"/>
              <a:pathLst>
                <a:path w="184" h="136">
                  <a:moveTo>
                    <a:pt x="184" y="58"/>
                  </a:moveTo>
                  <a:lnTo>
                    <a:pt x="178" y="50"/>
                  </a:lnTo>
                  <a:lnTo>
                    <a:pt x="166" y="30"/>
                  </a:lnTo>
                  <a:lnTo>
                    <a:pt x="158" y="20"/>
                  </a:lnTo>
                  <a:lnTo>
                    <a:pt x="148" y="12"/>
                  </a:lnTo>
                  <a:lnTo>
                    <a:pt x="138" y="4"/>
                  </a:lnTo>
                  <a:lnTo>
                    <a:pt x="126" y="2"/>
                  </a:lnTo>
                  <a:lnTo>
                    <a:pt x="116" y="0"/>
                  </a:lnTo>
                  <a:lnTo>
                    <a:pt x="102" y="2"/>
                  </a:lnTo>
                  <a:lnTo>
                    <a:pt x="76" y="10"/>
                  </a:lnTo>
                  <a:lnTo>
                    <a:pt x="54" y="18"/>
                  </a:lnTo>
                  <a:lnTo>
                    <a:pt x="42" y="26"/>
                  </a:lnTo>
                  <a:lnTo>
                    <a:pt x="24" y="48"/>
                  </a:lnTo>
                  <a:lnTo>
                    <a:pt x="6" y="70"/>
                  </a:lnTo>
                  <a:lnTo>
                    <a:pt x="2" y="78"/>
                  </a:lnTo>
                  <a:lnTo>
                    <a:pt x="0" y="9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6" y="124"/>
                  </a:lnTo>
                  <a:lnTo>
                    <a:pt x="12" y="13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79" name="Freeform 1047"/>
            <p:cNvSpPr>
              <a:spLocks/>
            </p:cNvSpPr>
            <p:nvPr/>
          </p:nvSpPr>
          <p:spPr bwMode="auto">
            <a:xfrm>
              <a:off x="2394" y="2815"/>
              <a:ext cx="51" cy="61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16" y="150"/>
                </a:cxn>
                <a:cxn ang="0">
                  <a:pos x="36" y="148"/>
                </a:cxn>
                <a:cxn ang="0">
                  <a:pos x="48" y="146"/>
                </a:cxn>
                <a:cxn ang="0">
                  <a:pos x="68" y="140"/>
                </a:cxn>
                <a:cxn ang="0">
                  <a:pos x="90" y="134"/>
                </a:cxn>
                <a:cxn ang="0">
                  <a:pos x="100" y="130"/>
                </a:cxn>
                <a:cxn ang="0">
                  <a:pos x="106" y="124"/>
                </a:cxn>
                <a:cxn ang="0">
                  <a:pos x="118" y="110"/>
                </a:cxn>
                <a:cxn ang="0">
                  <a:pos x="128" y="92"/>
                </a:cxn>
                <a:cxn ang="0">
                  <a:pos x="138" y="70"/>
                </a:cxn>
                <a:cxn ang="0">
                  <a:pos x="140" y="58"/>
                </a:cxn>
                <a:cxn ang="0">
                  <a:pos x="140" y="48"/>
                </a:cxn>
                <a:cxn ang="0">
                  <a:pos x="138" y="30"/>
                </a:cxn>
                <a:cxn ang="0">
                  <a:pos x="132" y="14"/>
                </a:cxn>
                <a:cxn ang="0">
                  <a:pos x="124" y="0"/>
                </a:cxn>
              </a:cxnLst>
              <a:rect l="0" t="0" r="r" b="b"/>
              <a:pathLst>
                <a:path w="140" h="154">
                  <a:moveTo>
                    <a:pt x="0" y="154"/>
                  </a:moveTo>
                  <a:lnTo>
                    <a:pt x="16" y="150"/>
                  </a:lnTo>
                  <a:lnTo>
                    <a:pt x="36" y="148"/>
                  </a:lnTo>
                  <a:lnTo>
                    <a:pt x="48" y="146"/>
                  </a:lnTo>
                  <a:lnTo>
                    <a:pt x="68" y="140"/>
                  </a:lnTo>
                  <a:lnTo>
                    <a:pt x="90" y="134"/>
                  </a:lnTo>
                  <a:lnTo>
                    <a:pt x="100" y="130"/>
                  </a:lnTo>
                  <a:lnTo>
                    <a:pt x="106" y="124"/>
                  </a:lnTo>
                  <a:lnTo>
                    <a:pt x="118" y="110"/>
                  </a:lnTo>
                  <a:lnTo>
                    <a:pt x="128" y="92"/>
                  </a:lnTo>
                  <a:lnTo>
                    <a:pt x="138" y="70"/>
                  </a:lnTo>
                  <a:lnTo>
                    <a:pt x="140" y="58"/>
                  </a:lnTo>
                  <a:lnTo>
                    <a:pt x="140" y="48"/>
                  </a:lnTo>
                  <a:lnTo>
                    <a:pt x="138" y="30"/>
                  </a:lnTo>
                  <a:lnTo>
                    <a:pt x="132" y="14"/>
                  </a:lnTo>
                  <a:lnTo>
                    <a:pt x="124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80" name="Freeform 1048"/>
            <p:cNvSpPr>
              <a:spLocks/>
            </p:cNvSpPr>
            <p:nvPr/>
          </p:nvSpPr>
          <p:spPr bwMode="auto">
            <a:xfrm>
              <a:off x="2374" y="2804"/>
              <a:ext cx="61" cy="68"/>
            </a:xfrm>
            <a:custGeom>
              <a:avLst/>
              <a:gdLst/>
              <a:ahLst/>
              <a:cxnLst>
                <a:cxn ang="0">
                  <a:pos x="0" y="172"/>
                </a:cxn>
                <a:cxn ang="0">
                  <a:pos x="36" y="170"/>
                </a:cxn>
                <a:cxn ang="0">
                  <a:pos x="88" y="164"/>
                </a:cxn>
                <a:cxn ang="0">
                  <a:pos x="104" y="160"/>
                </a:cxn>
                <a:cxn ang="0">
                  <a:pos x="114" y="156"/>
                </a:cxn>
                <a:cxn ang="0">
                  <a:pos x="124" y="152"/>
                </a:cxn>
                <a:cxn ang="0">
                  <a:pos x="132" y="146"/>
                </a:cxn>
                <a:cxn ang="0">
                  <a:pos x="142" y="138"/>
                </a:cxn>
                <a:cxn ang="0">
                  <a:pos x="148" y="128"/>
                </a:cxn>
                <a:cxn ang="0">
                  <a:pos x="152" y="116"/>
                </a:cxn>
                <a:cxn ang="0">
                  <a:pos x="164" y="80"/>
                </a:cxn>
                <a:cxn ang="0">
                  <a:pos x="168" y="68"/>
                </a:cxn>
                <a:cxn ang="0">
                  <a:pos x="168" y="60"/>
                </a:cxn>
                <a:cxn ang="0">
                  <a:pos x="168" y="40"/>
                </a:cxn>
                <a:cxn ang="0">
                  <a:pos x="166" y="32"/>
                </a:cxn>
                <a:cxn ang="0">
                  <a:pos x="164" y="28"/>
                </a:cxn>
                <a:cxn ang="0">
                  <a:pos x="152" y="0"/>
                </a:cxn>
              </a:cxnLst>
              <a:rect l="0" t="0" r="r" b="b"/>
              <a:pathLst>
                <a:path w="168" h="172">
                  <a:moveTo>
                    <a:pt x="0" y="172"/>
                  </a:moveTo>
                  <a:lnTo>
                    <a:pt x="36" y="170"/>
                  </a:lnTo>
                  <a:lnTo>
                    <a:pt x="88" y="164"/>
                  </a:lnTo>
                  <a:lnTo>
                    <a:pt x="104" y="160"/>
                  </a:lnTo>
                  <a:lnTo>
                    <a:pt x="114" y="156"/>
                  </a:lnTo>
                  <a:lnTo>
                    <a:pt x="124" y="152"/>
                  </a:lnTo>
                  <a:lnTo>
                    <a:pt x="132" y="146"/>
                  </a:lnTo>
                  <a:lnTo>
                    <a:pt x="142" y="138"/>
                  </a:lnTo>
                  <a:lnTo>
                    <a:pt x="148" y="128"/>
                  </a:lnTo>
                  <a:lnTo>
                    <a:pt x="152" y="116"/>
                  </a:lnTo>
                  <a:lnTo>
                    <a:pt x="164" y="80"/>
                  </a:lnTo>
                  <a:lnTo>
                    <a:pt x="168" y="68"/>
                  </a:lnTo>
                  <a:lnTo>
                    <a:pt x="168" y="60"/>
                  </a:lnTo>
                  <a:lnTo>
                    <a:pt x="168" y="40"/>
                  </a:lnTo>
                  <a:lnTo>
                    <a:pt x="166" y="32"/>
                  </a:lnTo>
                  <a:lnTo>
                    <a:pt x="164" y="28"/>
                  </a:lnTo>
                  <a:lnTo>
                    <a:pt x="15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81" name="Freeform 1049"/>
            <p:cNvSpPr>
              <a:spLocks/>
            </p:cNvSpPr>
            <p:nvPr/>
          </p:nvSpPr>
          <p:spPr bwMode="auto">
            <a:xfrm>
              <a:off x="2564" y="3011"/>
              <a:ext cx="191" cy="33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26" y="54"/>
                </a:cxn>
                <a:cxn ang="0">
                  <a:pos x="48" y="56"/>
                </a:cxn>
                <a:cxn ang="0">
                  <a:pos x="68" y="58"/>
                </a:cxn>
                <a:cxn ang="0">
                  <a:pos x="96" y="60"/>
                </a:cxn>
                <a:cxn ang="0">
                  <a:pos x="136" y="62"/>
                </a:cxn>
                <a:cxn ang="0">
                  <a:pos x="178" y="64"/>
                </a:cxn>
                <a:cxn ang="0">
                  <a:pos x="196" y="66"/>
                </a:cxn>
                <a:cxn ang="0">
                  <a:pos x="210" y="68"/>
                </a:cxn>
                <a:cxn ang="0">
                  <a:pos x="236" y="74"/>
                </a:cxn>
                <a:cxn ang="0">
                  <a:pos x="266" y="80"/>
                </a:cxn>
                <a:cxn ang="0">
                  <a:pos x="292" y="84"/>
                </a:cxn>
                <a:cxn ang="0">
                  <a:pos x="314" y="84"/>
                </a:cxn>
                <a:cxn ang="0">
                  <a:pos x="336" y="80"/>
                </a:cxn>
                <a:cxn ang="0">
                  <a:pos x="368" y="74"/>
                </a:cxn>
                <a:cxn ang="0">
                  <a:pos x="426" y="58"/>
                </a:cxn>
                <a:cxn ang="0">
                  <a:pos x="446" y="50"/>
                </a:cxn>
                <a:cxn ang="0">
                  <a:pos x="466" y="40"/>
                </a:cxn>
                <a:cxn ang="0">
                  <a:pos x="484" y="28"/>
                </a:cxn>
                <a:cxn ang="0">
                  <a:pos x="522" y="0"/>
                </a:cxn>
              </a:cxnLst>
              <a:rect l="0" t="0" r="r" b="b"/>
              <a:pathLst>
                <a:path w="522" h="84">
                  <a:moveTo>
                    <a:pt x="0" y="52"/>
                  </a:moveTo>
                  <a:lnTo>
                    <a:pt x="26" y="54"/>
                  </a:lnTo>
                  <a:lnTo>
                    <a:pt x="48" y="56"/>
                  </a:lnTo>
                  <a:lnTo>
                    <a:pt x="68" y="58"/>
                  </a:lnTo>
                  <a:lnTo>
                    <a:pt x="96" y="60"/>
                  </a:lnTo>
                  <a:lnTo>
                    <a:pt x="136" y="62"/>
                  </a:lnTo>
                  <a:lnTo>
                    <a:pt x="178" y="64"/>
                  </a:lnTo>
                  <a:lnTo>
                    <a:pt x="196" y="66"/>
                  </a:lnTo>
                  <a:lnTo>
                    <a:pt x="210" y="68"/>
                  </a:lnTo>
                  <a:lnTo>
                    <a:pt x="236" y="74"/>
                  </a:lnTo>
                  <a:lnTo>
                    <a:pt x="266" y="80"/>
                  </a:lnTo>
                  <a:lnTo>
                    <a:pt x="292" y="84"/>
                  </a:lnTo>
                  <a:lnTo>
                    <a:pt x="314" y="84"/>
                  </a:lnTo>
                  <a:lnTo>
                    <a:pt x="336" y="80"/>
                  </a:lnTo>
                  <a:lnTo>
                    <a:pt x="368" y="74"/>
                  </a:lnTo>
                  <a:lnTo>
                    <a:pt x="426" y="58"/>
                  </a:lnTo>
                  <a:lnTo>
                    <a:pt x="446" y="50"/>
                  </a:lnTo>
                  <a:lnTo>
                    <a:pt x="466" y="40"/>
                  </a:lnTo>
                  <a:lnTo>
                    <a:pt x="484" y="28"/>
                  </a:lnTo>
                  <a:lnTo>
                    <a:pt x="52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82" name="Freeform 1050"/>
            <p:cNvSpPr>
              <a:spLocks/>
            </p:cNvSpPr>
            <p:nvPr/>
          </p:nvSpPr>
          <p:spPr bwMode="auto">
            <a:xfrm>
              <a:off x="2249" y="2847"/>
              <a:ext cx="322" cy="162"/>
            </a:xfrm>
            <a:custGeom>
              <a:avLst/>
              <a:gdLst/>
              <a:ahLst/>
              <a:cxnLst>
                <a:cxn ang="0">
                  <a:pos x="0" y="408"/>
                </a:cxn>
                <a:cxn ang="0">
                  <a:pos x="16" y="400"/>
                </a:cxn>
                <a:cxn ang="0">
                  <a:pos x="32" y="392"/>
                </a:cxn>
                <a:cxn ang="0">
                  <a:pos x="44" y="384"/>
                </a:cxn>
                <a:cxn ang="0">
                  <a:pos x="74" y="356"/>
                </a:cxn>
                <a:cxn ang="0">
                  <a:pos x="92" y="340"/>
                </a:cxn>
                <a:cxn ang="0">
                  <a:pos x="106" y="328"/>
                </a:cxn>
                <a:cxn ang="0">
                  <a:pos x="130" y="312"/>
                </a:cxn>
                <a:cxn ang="0">
                  <a:pos x="150" y="300"/>
                </a:cxn>
                <a:cxn ang="0">
                  <a:pos x="168" y="296"/>
                </a:cxn>
                <a:cxn ang="0">
                  <a:pos x="180" y="292"/>
                </a:cxn>
                <a:cxn ang="0">
                  <a:pos x="194" y="284"/>
                </a:cxn>
                <a:cxn ang="0">
                  <a:pos x="208" y="276"/>
                </a:cxn>
                <a:cxn ang="0">
                  <a:pos x="220" y="274"/>
                </a:cxn>
                <a:cxn ang="0">
                  <a:pos x="230" y="272"/>
                </a:cxn>
                <a:cxn ang="0">
                  <a:pos x="238" y="272"/>
                </a:cxn>
                <a:cxn ang="0">
                  <a:pos x="290" y="278"/>
                </a:cxn>
                <a:cxn ang="0">
                  <a:pos x="348" y="270"/>
                </a:cxn>
                <a:cxn ang="0">
                  <a:pos x="396" y="254"/>
                </a:cxn>
                <a:cxn ang="0">
                  <a:pos x="414" y="248"/>
                </a:cxn>
                <a:cxn ang="0">
                  <a:pos x="428" y="240"/>
                </a:cxn>
                <a:cxn ang="0">
                  <a:pos x="434" y="234"/>
                </a:cxn>
                <a:cxn ang="0">
                  <a:pos x="438" y="232"/>
                </a:cxn>
                <a:cxn ang="0">
                  <a:pos x="442" y="230"/>
                </a:cxn>
                <a:cxn ang="0">
                  <a:pos x="456" y="226"/>
                </a:cxn>
                <a:cxn ang="0">
                  <a:pos x="470" y="216"/>
                </a:cxn>
                <a:cxn ang="0">
                  <a:pos x="474" y="212"/>
                </a:cxn>
                <a:cxn ang="0">
                  <a:pos x="478" y="208"/>
                </a:cxn>
                <a:cxn ang="0">
                  <a:pos x="484" y="206"/>
                </a:cxn>
                <a:cxn ang="0">
                  <a:pos x="500" y="200"/>
                </a:cxn>
                <a:cxn ang="0">
                  <a:pos x="508" y="194"/>
                </a:cxn>
                <a:cxn ang="0">
                  <a:pos x="534" y="174"/>
                </a:cxn>
                <a:cxn ang="0">
                  <a:pos x="560" y="156"/>
                </a:cxn>
                <a:cxn ang="0">
                  <a:pos x="590" y="136"/>
                </a:cxn>
                <a:cxn ang="0">
                  <a:pos x="624" y="116"/>
                </a:cxn>
                <a:cxn ang="0">
                  <a:pos x="642" y="108"/>
                </a:cxn>
                <a:cxn ang="0">
                  <a:pos x="652" y="104"/>
                </a:cxn>
                <a:cxn ang="0">
                  <a:pos x="660" y="100"/>
                </a:cxn>
                <a:cxn ang="0">
                  <a:pos x="674" y="86"/>
                </a:cxn>
                <a:cxn ang="0">
                  <a:pos x="692" y="80"/>
                </a:cxn>
                <a:cxn ang="0">
                  <a:pos x="716" y="70"/>
                </a:cxn>
                <a:cxn ang="0">
                  <a:pos x="734" y="64"/>
                </a:cxn>
                <a:cxn ang="0">
                  <a:pos x="748" y="60"/>
                </a:cxn>
                <a:cxn ang="0">
                  <a:pos x="760" y="58"/>
                </a:cxn>
                <a:cxn ang="0">
                  <a:pos x="778" y="54"/>
                </a:cxn>
                <a:cxn ang="0">
                  <a:pos x="804" y="48"/>
                </a:cxn>
                <a:cxn ang="0">
                  <a:pos x="838" y="32"/>
                </a:cxn>
                <a:cxn ang="0">
                  <a:pos x="866" y="18"/>
                </a:cxn>
                <a:cxn ang="0">
                  <a:pos x="884" y="0"/>
                </a:cxn>
              </a:cxnLst>
              <a:rect l="0" t="0" r="r" b="b"/>
              <a:pathLst>
                <a:path w="884" h="408">
                  <a:moveTo>
                    <a:pt x="0" y="408"/>
                  </a:moveTo>
                  <a:lnTo>
                    <a:pt x="16" y="400"/>
                  </a:lnTo>
                  <a:lnTo>
                    <a:pt x="32" y="392"/>
                  </a:lnTo>
                  <a:lnTo>
                    <a:pt x="44" y="384"/>
                  </a:lnTo>
                  <a:lnTo>
                    <a:pt x="74" y="356"/>
                  </a:lnTo>
                  <a:lnTo>
                    <a:pt x="92" y="340"/>
                  </a:lnTo>
                  <a:lnTo>
                    <a:pt x="106" y="328"/>
                  </a:lnTo>
                  <a:lnTo>
                    <a:pt x="130" y="312"/>
                  </a:lnTo>
                  <a:lnTo>
                    <a:pt x="150" y="300"/>
                  </a:lnTo>
                  <a:lnTo>
                    <a:pt x="168" y="296"/>
                  </a:lnTo>
                  <a:lnTo>
                    <a:pt x="180" y="292"/>
                  </a:lnTo>
                  <a:lnTo>
                    <a:pt x="194" y="284"/>
                  </a:lnTo>
                  <a:lnTo>
                    <a:pt x="208" y="276"/>
                  </a:lnTo>
                  <a:lnTo>
                    <a:pt x="220" y="274"/>
                  </a:lnTo>
                  <a:lnTo>
                    <a:pt x="230" y="272"/>
                  </a:lnTo>
                  <a:lnTo>
                    <a:pt x="238" y="272"/>
                  </a:lnTo>
                  <a:lnTo>
                    <a:pt x="290" y="278"/>
                  </a:lnTo>
                  <a:lnTo>
                    <a:pt x="348" y="270"/>
                  </a:lnTo>
                  <a:lnTo>
                    <a:pt x="396" y="254"/>
                  </a:lnTo>
                  <a:lnTo>
                    <a:pt x="414" y="248"/>
                  </a:lnTo>
                  <a:lnTo>
                    <a:pt x="428" y="240"/>
                  </a:lnTo>
                  <a:lnTo>
                    <a:pt x="434" y="234"/>
                  </a:lnTo>
                  <a:lnTo>
                    <a:pt x="438" y="232"/>
                  </a:lnTo>
                  <a:lnTo>
                    <a:pt x="442" y="230"/>
                  </a:lnTo>
                  <a:lnTo>
                    <a:pt x="456" y="226"/>
                  </a:lnTo>
                  <a:lnTo>
                    <a:pt x="470" y="216"/>
                  </a:lnTo>
                  <a:lnTo>
                    <a:pt x="474" y="212"/>
                  </a:lnTo>
                  <a:lnTo>
                    <a:pt x="478" y="208"/>
                  </a:lnTo>
                  <a:lnTo>
                    <a:pt x="484" y="206"/>
                  </a:lnTo>
                  <a:lnTo>
                    <a:pt x="500" y="200"/>
                  </a:lnTo>
                  <a:lnTo>
                    <a:pt x="508" y="194"/>
                  </a:lnTo>
                  <a:lnTo>
                    <a:pt x="534" y="174"/>
                  </a:lnTo>
                  <a:lnTo>
                    <a:pt x="560" y="156"/>
                  </a:lnTo>
                  <a:lnTo>
                    <a:pt x="590" y="136"/>
                  </a:lnTo>
                  <a:lnTo>
                    <a:pt x="624" y="116"/>
                  </a:lnTo>
                  <a:lnTo>
                    <a:pt x="642" y="108"/>
                  </a:lnTo>
                  <a:lnTo>
                    <a:pt x="652" y="104"/>
                  </a:lnTo>
                  <a:lnTo>
                    <a:pt x="660" y="100"/>
                  </a:lnTo>
                  <a:lnTo>
                    <a:pt x="674" y="86"/>
                  </a:lnTo>
                  <a:lnTo>
                    <a:pt x="692" y="80"/>
                  </a:lnTo>
                  <a:lnTo>
                    <a:pt x="716" y="70"/>
                  </a:lnTo>
                  <a:lnTo>
                    <a:pt x="734" y="64"/>
                  </a:lnTo>
                  <a:lnTo>
                    <a:pt x="748" y="60"/>
                  </a:lnTo>
                  <a:lnTo>
                    <a:pt x="760" y="58"/>
                  </a:lnTo>
                  <a:lnTo>
                    <a:pt x="778" y="54"/>
                  </a:lnTo>
                  <a:lnTo>
                    <a:pt x="804" y="48"/>
                  </a:lnTo>
                  <a:lnTo>
                    <a:pt x="838" y="32"/>
                  </a:lnTo>
                  <a:lnTo>
                    <a:pt x="866" y="18"/>
                  </a:lnTo>
                  <a:lnTo>
                    <a:pt x="884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83" name="Freeform 1051"/>
            <p:cNvSpPr>
              <a:spLocks/>
            </p:cNvSpPr>
            <p:nvPr/>
          </p:nvSpPr>
          <p:spPr bwMode="auto">
            <a:xfrm>
              <a:off x="2288" y="2914"/>
              <a:ext cx="129" cy="61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8" y="138"/>
                </a:cxn>
                <a:cxn ang="0">
                  <a:pos x="20" y="110"/>
                </a:cxn>
                <a:cxn ang="0">
                  <a:pos x="30" y="96"/>
                </a:cxn>
                <a:cxn ang="0">
                  <a:pos x="42" y="78"/>
                </a:cxn>
                <a:cxn ang="0">
                  <a:pos x="58" y="62"/>
                </a:cxn>
                <a:cxn ang="0">
                  <a:pos x="80" y="46"/>
                </a:cxn>
                <a:cxn ang="0">
                  <a:pos x="102" y="32"/>
                </a:cxn>
                <a:cxn ang="0">
                  <a:pos x="118" y="24"/>
                </a:cxn>
                <a:cxn ang="0">
                  <a:pos x="136" y="16"/>
                </a:cxn>
                <a:cxn ang="0">
                  <a:pos x="160" y="6"/>
                </a:cxn>
                <a:cxn ang="0">
                  <a:pos x="180" y="2"/>
                </a:cxn>
                <a:cxn ang="0">
                  <a:pos x="196" y="0"/>
                </a:cxn>
                <a:cxn ang="0">
                  <a:pos x="210" y="2"/>
                </a:cxn>
                <a:cxn ang="0">
                  <a:pos x="224" y="8"/>
                </a:cxn>
                <a:cxn ang="0">
                  <a:pos x="240" y="14"/>
                </a:cxn>
                <a:cxn ang="0">
                  <a:pos x="270" y="16"/>
                </a:cxn>
                <a:cxn ang="0">
                  <a:pos x="274" y="18"/>
                </a:cxn>
                <a:cxn ang="0">
                  <a:pos x="278" y="20"/>
                </a:cxn>
                <a:cxn ang="0">
                  <a:pos x="284" y="28"/>
                </a:cxn>
                <a:cxn ang="0">
                  <a:pos x="290" y="34"/>
                </a:cxn>
                <a:cxn ang="0">
                  <a:pos x="294" y="38"/>
                </a:cxn>
                <a:cxn ang="0">
                  <a:pos x="304" y="38"/>
                </a:cxn>
                <a:cxn ang="0">
                  <a:pos x="326" y="38"/>
                </a:cxn>
                <a:cxn ang="0">
                  <a:pos x="336" y="36"/>
                </a:cxn>
                <a:cxn ang="0">
                  <a:pos x="356" y="46"/>
                </a:cxn>
              </a:cxnLst>
              <a:rect l="0" t="0" r="r" b="b"/>
              <a:pathLst>
                <a:path w="356" h="154">
                  <a:moveTo>
                    <a:pt x="0" y="154"/>
                  </a:moveTo>
                  <a:lnTo>
                    <a:pt x="8" y="138"/>
                  </a:lnTo>
                  <a:lnTo>
                    <a:pt x="20" y="110"/>
                  </a:lnTo>
                  <a:lnTo>
                    <a:pt x="30" y="96"/>
                  </a:lnTo>
                  <a:lnTo>
                    <a:pt x="42" y="78"/>
                  </a:lnTo>
                  <a:lnTo>
                    <a:pt x="58" y="62"/>
                  </a:lnTo>
                  <a:lnTo>
                    <a:pt x="80" y="46"/>
                  </a:lnTo>
                  <a:lnTo>
                    <a:pt x="102" y="32"/>
                  </a:lnTo>
                  <a:lnTo>
                    <a:pt x="118" y="24"/>
                  </a:lnTo>
                  <a:lnTo>
                    <a:pt x="136" y="16"/>
                  </a:lnTo>
                  <a:lnTo>
                    <a:pt x="160" y="6"/>
                  </a:lnTo>
                  <a:lnTo>
                    <a:pt x="180" y="2"/>
                  </a:lnTo>
                  <a:lnTo>
                    <a:pt x="196" y="0"/>
                  </a:lnTo>
                  <a:lnTo>
                    <a:pt x="210" y="2"/>
                  </a:lnTo>
                  <a:lnTo>
                    <a:pt x="224" y="8"/>
                  </a:lnTo>
                  <a:lnTo>
                    <a:pt x="240" y="14"/>
                  </a:lnTo>
                  <a:lnTo>
                    <a:pt x="270" y="16"/>
                  </a:lnTo>
                  <a:lnTo>
                    <a:pt x="274" y="18"/>
                  </a:lnTo>
                  <a:lnTo>
                    <a:pt x="278" y="20"/>
                  </a:lnTo>
                  <a:lnTo>
                    <a:pt x="284" y="28"/>
                  </a:lnTo>
                  <a:lnTo>
                    <a:pt x="290" y="34"/>
                  </a:lnTo>
                  <a:lnTo>
                    <a:pt x="294" y="38"/>
                  </a:lnTo>
                  <a:lnTo>
                    <a:pt x="304" y="38"/>
                  </a:lnTo>
                  <a:lnTo>
                    <a:pt x="326" y="38"/>
                  </a:lnTo>
                  <a:lnTo>
                    <a:pt x="336" y="36"/>
                  </a:lnTo>
                  <a:lnTo>
                    <a:pt x="356" y="4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84" name="Freeform 1052"/>
            <p:cNvSpPr>
              <a:spLocks/>
            </p:cNvSpPr>
            <p:nvPr/>
          </p:nvSpPr>
          <p:spPr bwMode="auto">
            <a:xfrm>
              <a:off x="2477" y="2814"/>
              <a:ext cx="94" cy="76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18" y="166"/>
                </a:cxn>
                <a:cxn ang="0">
                  <a:pos x="34" y="144"/>
                </a:cxn>
                <a:cxn ang="0">
                  <a:pos x="44" y="126"/>
                </a:cxn>
                <a:cxn ang="0">
                  <a:pos x="50" y="102"/>
                </a:cxn>
                <a:cxn ang="0">
                  <a:pos x="52" y="90"/>
                </a:cxn>
                <a:cxn ang="0">
                  <a:pos x="52" y="68"/>
                </a:cxn>
                <a:cxn ang="0">
                  <a:pos x="52" y="52"/>
                </a:cxn>
                <a:cxn ang="0">
                  <a:pos x="56" y="28"/>
                </a:cxn>
                <a:cxn ang="0">
                  <a:pos x="60" y="12"/>
                </a:cxn>
                <a:cxn ang="0">
                  <a:pos x="62" y="6"/>
                </a:cxn>
                <a:cxn ang="0">
                  <a:pos x="66" y="2"/>
                </a:cxn>
                <a:cxn ang="0">
                  <a:pos x="72" y="0"/>
                </a:cxn>
                <a:cxn ang="0">
                  <a:pos x="82" y="2"/>
                </a:cxn>
                <a:cxn ang="0">
                  <a:pos x="92" y="4"/>
                </a:cxn>
                <a:cxn ang="0">
                  <a:pos x="102" y="4"/>
                </a:cxn>
                <a:cxn ang="0">
                  <a:pos x="110" y="2"/>
                </a:cxn>
                <a:cxn ang="0">
                  <a:pos x="118" y="2"/>
                </a:cxn>
                <a:cxn ang="0">
                  <a:pos x="128" y="6"/>
                </a:cxn>
                <a:cxn ang="0">
                  <a:pos x="140" y="12"/>
                </a:cxn>
                <a:cxn ang="0">
                  <a:pos x="170" y="30"/>
                </a:cxn>
                <a:cxn ang="0">
                  <a:pos x="188" y="42"/>
                </a:cxn>
                <a:cxn ang="0">
                  <a:pos x="200" y="54"/>
                </a:cxn>
                <a:cxn ang="0">
                  <a:pos x="208" y="58"/>
                </a:cxn>
                <a:cxn ang="0">
                  <a:pos x="216" y="62"/>
                </a:cxn>
                <a:cxn ang="0">
                  <a:pos x="228" y="68"/>
                </a:cxn>
                <a:cxn ang="0">
                  <a:pos x="238" y="72"/>
                </a:cxn>
                <a:cxn ang="0">
                  <a:pos x="260" y="78"/>
                </a:cxn>
              </a:cxnLst>
              <a:rect l="0" t="0" r="r" b="b"/>
              <a:pathLst>
                <a:path w="260" h="192">
                  <a:moveTo>
                    <a:pt x="0" y="192"/>
                  </a:moveTo>
                  <a:lnTo>
                    <a:pt x="18" y="166"/>
                  </a:lnTo>
                  <a:lnTo>
                    <a:pt x="34" y="144"/>
                  </a:lnTo>
                  <a:lnTo>
                    <a:pt x="44" y="126"/>
                  </a:lnTo>
                  <a:lnTo>
                    <a:pt x="50" y="102"/>
                  </a:lnTo>
                  <a:lnTo>
                    <a:pt x="52" y="90"/>
                  </a:lnTo>
                  <a:lnTo>
                    <a:pt x="52" y="68"/>
                  </a:lnTo>
                  <a:lnTo>
                    <a:pt x="52" y="52"/>
                  </a:lnTo>
                  <a:lnTo>
                    <a:pt x="56" y="28"/>
                  </a:lnTo>
                  <a:lnTo>
                    <a:pt x="60" y="12"/>
                  </a:lnTo>
                  <a:lnTo>
                    <a:pt x="62" y="6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82" y="2"/>
                  </a:lnTo>
                  <a:lnTo>
                    <a:pt x="92" y="4"/>
                  </a:lnTo>
                  <a:lnTo>
                    <a:pt x="102" y="4"/>
                  </a:lnTo>
                  <a:lnTo>
                    <a:pt x="110" y="2"/>
                  </a:lnTo>
                  <a:lnTo>
                    <a:pt x="118" y="2"/>
                  </a:lnTo>
                  <a:lnTo>
                    <a:pt x="128" y="6"/>
                  </a:lnTo>
                  <a:lnTo>
                    <a:pt x="140" y="12"/>
                  </a:lnTo>
                  <a:lnTo>
                    <a:pt x="170" y="30"/>
                  </a:lnTo>
                  <a:lnTo>
                    <a:pt x="188" y="42"/>
                  </a:lnTo>
                  <a:lnTo>
                    <a:pt x="200" y="54"/>
                  </a:lnTo>
                  <a:lnTo>
                    <a:pt x="208" y="58"/>
                  </a:lnTo>
                  <a:lnTo>
                    <a:pt x="216" y="62"/>
                  </a:lnTo>
                  <a:lnTo>
                    <a:pt x="228" y="68"/>
                  </a:lnTo>
                  <a:lnTo>
                    <a:pt x="238" y="72"/>
                  </a:lnTo>
                  <a:lnTo>
                    <a:pt x="260" y="7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85" name="Line 1053"/>
            <p:cNvSpPr>
              <a:spLocks noChangeShapeType="1"/>
            </p:cNvSpPr>
            <p:nvPr/>
          </p:nvSpPr>
          <p:spPr bwMode="auto">
            <a:xfrm flipV="1">
              <a:off x="2954" y="2740"/>
              <a:ext cx="30" cy="7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86" name="Line 1054"/>
            <p:cNvSpPr>
              <a:spLocks noChangeShapeType="1"/>
            </p:cNvSpPr>
            <p:nvPr/>
          </p:nvSpPr>
          <p:spPr bwMode="auto">
            <a:xfrm flipV="1">
              <a:off x="2954" y="2752"/>
              <a:ext cx="26" cy="3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87" name="Freeform 1055"/>
            <p:cNvSpPr>
              <a:spLocks/>
            </p:cNvSpPr>
            <p:nvPr/>
          </p:nvSpPr>
          <p:spPr bwMode="auto">
            <a:xfrm>
              <a:off x="2957" y="2607"/>
              <a:ext cx="7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8"/>
                </a:cxn>
                <a:cxn ang="0">
                  <a:pos x="8" y="36"/>
                </a:cxn>
                <a:cxn ang="0">
                  <a:pos x="12" y="44"/>
                </a:cxn>
                <a:cxn ang="0">
                  <a:pos x="16" y="48"/>
                </a:cxn>
                <a:cxn ang="0">
                  <a:pos x="18" y="48"/>
                </a:cxn>
              </a:cxnLst>
              <a:rect l="0" t="0" r="r" b="b"/>
              <a:pathLst>
                <a:path w="18" h="48">
                  <a:moveTo>
                    <a:pt x="0" y="0"/>
                  </a:moveTo>
                  <a:lnTo>
                    <a:pt x="6" y="28"/>
                  </a:lnTo>
                  <a:lnTo>
                    <a:pt x="8" y="36"/>
                  </a:lnTo>
                  <a:lnTo>
                    <a:pt x="12" y="44"/>
                  </a:lnTo>
                  <a:lnTo>
                    <a:pt x="16" y="48"/>
                  </a:lnTo>
                  <a:lnTo>
                    <a:pt x="18" y="4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88" name="Freeform 1056"/>
            <p:cNvSpPr>
              <a:spLocks/>
            </p:cNvSpPr>
            <p:nvPr/>
          </p:nvSpPr>
          <p:spPr bwMode="auto">
            <a:xfrm>
              <a:off x="2948" y="2619"/>
              <a:ext cx="4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8"/>
                </a:cxn>
                <a:cxn ang="0">
                  <a:pos x="4" y="28"/>
                </a:cxn>
                <a:cxn ang="0">
                  <a:pos x="6" y="34"/>
                </a:cxn>
                <a:cxn ang="0">
                  <a:pos x="10" y="38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2" y="18"/>
                  </a:lnTo>
                  <a:lnTo>
                    <a:pt x="4" y="28"/>
                  </a:lnTo>
                  <a:lnTo>
                    <a:pt x="6" y="34"/>
                  </a:lnTo>
                  <a:lnTo>
                    <a:pt x="10" y="3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89" name="Freeform 1057"/>
            <p:cNvSpPr>
              <a:spLocks/>
            </p:cNvSpPr>
            <p:nvPr/>
          </p:nvSpPr>
          <p:spPr bwMode="auto">
            <a:xfrm>
              <a:off x="2941" y="2630"/>
              <a:ext cx="4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8"/>
                </a:cxn>
                <a:cxn ang="0">
                  <a:pos x="8" y="16"/>
                </a:cxn>
                <a:cxn ang="0">
                  <a:pos x="12" y="20"/>
                </a:cxn>
              </a:cxnLst>
              <a:rect l="0" t="0" r="r" b="b"/>
              <a:pathLst>
                <a:path w="12" h="20">
                  <a:moveTo>
                    <a:pt x="0" y="0"/>
                  </a:moveTo>
                  <a:lnTo>
                    <a:pt x="4" y="8"/>
                  </a:lnTo>
                  <a:lnTo>
                    <a:pt x="8" y="16"/>
                  </a:lnTo>
                  <a:lnTo>
                    <a:pt x="12" y="2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90" name="Freeform 1058"/>
            <p:cNvSpPr>
              <a:spLocks/>
            </p:cNvSpPr>
            <p:nvPr/>
          </p:nvSpPr>
          <p:spPr bwMode="auto">
            <a:xfrm>
              <a:off x="3024" y="2569"/>
              <a:ext cx="6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2" y="16"/>
                </a:cxn>
                <a:cxn ang="0">
                  <a:pos x="6" y="26"/>
                </a:cxn>
                <a:cxn ang="0">
                  <a:pos x="10" y="32"/>
                </a:cxn>
                <a:cxn ang="0">
                  <a:pos x="16" y="34"/>
                </a:cxn>
              </a:cxnLst>
              <a:rect l="0" t="0" r="r" b="b"/>
              <a:pathLst>
                <a:path w="16" h="34">
                  <a:moveTo>
                    <a:pt x="0" y="0"/>
                  </a:moveTo>
                  <a:lnTo>
                    <a:pt x="0" y="6"/>
                  </a:lnTo>
                  <a:lnTo>
                    <a:pt x="2" y="16"/>
                  </a:lnTo>
                  <a:lnTo>
                    <a:pt x="6" y="26"/>
                  </a:lnTo>
                  <a:lnTo>
                    <a:pt x="10" y="32"/>
                  </a:lnTo>
                  <a:lnTo>
                    <a:pt x="16" y="3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91" name="Freeform 1059"/>
            <p:cNvSpPr>
              <a:spLocks/>
            </p:cNvSpPr>
            <p:nvPr/>
          </p:nvSpPr>
          <p:spPr bwMode="auto">
            <a:xfrm>
              <a:off x="3033" y="2547"/>
              <a:ext cx="9" cy="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4"/>
                </a:cxn>
                <a:cxn ang="0">
                  <a:pos x="15" y="34"/>
                </a:cxn>
                <a:cxn ang="0">
                  <a:pos x="21" y="42"/>
                </a:cxn>
                <a:cxn ang="0">
                  <a:pos x="27" y="46"/>
                </a:cxn>
              </a:cxnLst>
              <a:rect l="0" t="0" r="r" b="b"/>
              <a:pathLst>
                <a:path w="27" h="46">
                  <a:moveTo>
                    <a:pt x="0" y="0"/>
                  </a:moveTo>
                  <a:lnTo>
                    <a:pt x="6" y="14"/>
                  </a:lnTo>
                  <a:lnTo>
                    <a:pt x="15" y="34"/>
                  </a:lnTo>
                  <a:lnTo>
                    <a:pt x="21" y="42"/>
                  </a:lnTo>
                  <a:lnTo>
                    <a:pt x="27" y="4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92" name="Freeform 1060"/>
            <p:cNvSpPr>
              <a:spLocks/>
            </p:cNvSpPr>
            <p:nvPr/>
          </p:nvSpPr>
          <p:spPr bwMode="auto">
            <a:xfrm>
              <a:off x="3034" y="2700"/>
              <a:ext cx="15" cy="7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7" y="10"/>
                </a:cxn>
                <a:cxn ang="0">
                  <a:pos x="31" y="4"/>
                </a:cxn>
                <a:cxn ang="0">
                  <a:pos x="41" y="0"/>
                </a:cxn>
              </a:cxnLst>
              <a:rect l="0" t="0" r="r" b="b"/>
              <a:pathLst>
                <a:path w="41" h="18">
                  <a:moveTo>
                    <a:pt x="0" y="18"/>
                  </a:moveTo>
                  <a:lnTo>
                    <a:pt x="17" y="10"/>
                  </a:lnTo>
                  <a:lnTo>
                    <a:pt x="31" y="4"/>
                  </a:lnTo>
                  <a:lnTo>
                    <a:pt x="41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93" name="Freeform 1061"/>
            <p:cNvSpPr>
              <a:spLocks/>
            </p:cNvSpPr>
            <p:nvPr/>
          </p:nvSpPr>
          <p:spPr bwMode="auto">
            <a:xfrm>
              <a:off x="3051" y="2686"/>
              <a:ext cx="10" cy="2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0" y="4"/>
                </a:cxn>
                <a:cxn ang="0">
                  <a:pos x="28" y="0"/>
                </a:cxn>
              </a:cxnLst>
              <a:rect l="0" t="0" r="r" b="b"/>
              <a:pathLst>
                <a:path w="28" h="6">
                  <a:moveTo>
                    <a:pt x="0" y="6"/>
                  </a:moveTo>
                  <a:lnTo>
                    <a:pt x="10" y="4"/>
                  </a:lnTo>
                  <a:lnTo>
                    <a:pt x="2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94" name="Line 1062"/>
            <p:cNvSpPr>
              <a:spLocks noChangeShapeType="1"/>
            </p:cNvSpPr>
            <p:nvPr/>
          </p:nvSpPr>
          <p:spPr bwMode="auto">
            <a:xfrm flipV="1">
              <a:off x="3206" y="2558"/>
              <a:ext cx="9" cy="3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95" name="Line 1063"/>
            <p:cNvSpPr>
              <a:spLocks noChangeShapeType="1"/>
            </p:cNvSpPr>
            <p:nvPr/>
          </p:nvSpPr>
          <p:spPr bwMode="auto">
            <a:xfrm flipV="1">
              <a:off x="3199" y="2567"/>
              <a:ext cx="13" cy="4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96" name="Freeform 1064"/>
            <p:cNvSpPr>
              <a:spLocks/>
            </p:cNvSpPr>
            <p:nvPr/>
          </p:nvSpPr>
          <p:spPr bwMode="auto">
            <a:xfrm>
              <a:off x="3191" y="2584"/>
              <a:ext cx="12" cy="3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0" y="6"/>
                </a:cxn>
                <a:cxn ang="0">
                  <a:pos x="20" y="2"/>
                </a:cxn>
                <a:cxn ang="0">
                  <a:pos x="32" y="0"/>
                </a:cxn>
              </a:cxnLst>
              <a:rect l="0" t="0" r="r" b="b"/>
              <a:pathLst>
                <a:path w="32" h="8">
                  <a:moveTo>
                    <a:pt x="0" y="8"/>
                  </a:moveTo>
                  <a:lnTo>
                    <a:pt x="10" y="6"/>
                  </a:lnTo>
                  <a:lnTo>
                    <a:pt x="20" y="2"/>
                  </a:lnTo>
                  <a:lnTo>
                    <a:pt x="3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97" name="Freeform 1065"/>
            <p:cNvSpPr>
              <a:spLocks/>
            </p:cNvSpPr>
            <p:nvPr/>
          </p:nvSpPr>
          <p:spPr bwMode="auto">
            <a:xfrm>
              <a:off x="3180" y="2597"/>
              <a:ext cx="15" cy="6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8" y="8"/>
                </a:cxn>
                <a:cxn ang="0">
                  <a:pos x="32" y="4"/>
                </a:cxn>
                <a:cxn ang="0">
                  <a:pos x="42" y="0"/>
                </a:cxn>
              </a:cxnLst>
              <a:rect l="0" t="0" r="r" b="b"/>
              <a:pathLst>
                <a:path w="42" h="16">
                  <a:moveTo>
                    <a:pt x="0" y="16"/>
                  </a:moveTo>
                  <a:lnTo>
                    <a:pt x="18" y="8"/>
                  </a:lnTo>
                  <a:lnTo>
                    <a:pt x="32" y="4"/>
                  </a:lnTo>
                  <a:lnTo>
                    <a:pt x="4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98" name="Line 1066"/>
            <p:cNvSpPr>
              <a:spLocks noChangeShapeType="1"/>
            </p:cNvSpPr>
            <p:nvPr/>
          </p:nvSpPr>
          <p:spPr bwMode="auto">
            <a:xfrm>
              <a:off x="3173" y="2614"/>
              <a:ext cx="10" cy="1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899" name="Line 1067"/>
            <p:cNvSpPr>
              <a:spLocks noChangeShapeType="1"/>
            </p:cNvSpPr>
            <p:nvPr/>
          </p:nvSpPr>
          <p:spPr bwMode="auto">
            <a:xfrm>
              <a:off x="3167" y="2624"/>
              <a:ext cx="6" cy="1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00" name="Line 1068"/>
            <p:cNvSpPr>
              <a:spLocks noChangeShapeType="1"/>
            </p:cNvSpPr>
            <p:nvPr/>
          </p:nvSpPr>
          <p:spPr bwMode="auto">
            <a:xfrm>
              <a:off x="3157" y="2633"/>
              <a:ext cx="3" cy="5"/>
            </a:xfrm>
            <a:prstGeom prst="line">
              <a:avLst/>
            </a:prstGeom>
            <a:noFill/>
            <a:ln w="12700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01" name="Line 1069"/>
            <p:cNvSpPr>
              <a:spLocks noChangeShapeType="1"/>
            </p:cNvSpPr>
            <p:nvPr/>
          </p:nvSpPr>
          <p:spPr bwMode="auto">
            <a:xfrm>
              <a:off x="3145" y="2638"/>
              <a:ext cx="2" cy="6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02" name="Line 1070"/>
            <p:cNvSpPr>
              <a:spLocks noChangeShapeType="1"/>
            </p:cNvSpPr>
            <p:nvPr/>
          </p:nvSpPr>
          <p:spPr bwMode="auto">
            <a:xfrm flipH="1">
              <a:off x="3127" y="2642"/>
              <a:ext cx="2" cy="7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03" name="Line 1071"/>
            <p:cNvSpPr>
              <a:spLocks noChangeShapeType="1"/>
            </p:cNvSpPr>
            <p:nvPr/>
          </p:nvSpPr>
          <p:spPr bwMode="auto">
            <a:xfrm flipH="1">
              <a:off x="3109" y="2645"/>
              <a:ext cx="3" cy="9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04" name="Line 1072"/>
            <p:cNvSpPr>
              <a:spLocks noChangeShapeType="1"/>
            </p:cNvSpPr>
            <p:nvPr/>
          </p:nvSpPr>
          <p:spPr bwMode="auto">
            <a:xfrm>
              <a:off x="3234" y="2543"/>
              <a:ext cx="5" cy="5"/>
            </a:xfrm>
            <a:prstGeom prst="line">
              <a:avLst/>
            </a:prstGeom>
            <a:noFill/>
            <a:ln w="12700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05" name="Freeform 1073"/>
            <p:cNvSpPr>
              <a:spLocks/>
            </p:cNvSpPr>
            <p:nvPr/>
          </p:nvSpPr>
          <p:spPr bwMode="auto">
            <a:xfrm>
              <a:off x="2995" y="2583"/>
              <a:ext cx="9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8"/>
                </a:cxn>
                <a:cxn ang="0">
                  <a:pos x="14" y="30"/>
                </a:cxn>
                <a:cxn ang="0">
                  <a:pos x="18" y="36"/>
                </a:cxn>
                <a:cxn ang="0">
                  <a:pos x="24" y="42"/>
                </a:cxn>
              </a:cxnLst>
              <a:rect l="0" t="0" r="r" b="b"/>
              <a:pathLst>
                <a:path w="24" h="42">
                  <a:moveTo>
                    <a:pt x="0" y="0"/>
                  </a:moveTo>
                  <a:lnTo>
                    <a:pt x="6" y="18"/>
                  </a:lnTo>
                  <a:lnTo>
                    <a:pt x="14" y="30"/>
                  </a:lnTo>
                  <a:lnTo>
                    <a:pt x="18" y="36"/>
                  </a:lnTo>
                  <a:lnTo>
                    <a:pt x="24" y="42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06" name="Freeform 1074"/>
            <p:cNvSpPr>
              <a:spLocks/>
            </p:cNvSpPr>
            <p:nvPr/>
          </p:nvSpPr>
          <p:spPr bwMode="auto">
            <a:xfrm>
              <a:off x="2983" y="2590"/>
              <a:ext cx="6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8"/>
                </a:cxn>
                <a:cxn ang="0">
                  <a:pos x="10" y="34"/>
                </a:cxn>
                <a:cxn ang="0">
                  <a:pos x="14" y="40"/>
                </a:cxn>
                <a:cxn ang="0">
                  <a:pos x="20" y="44"/>
                </a:cxn>
              </a:cxnLst>
              <a:rect l="0" t="0" r="r" b="b"/>
              <a:pathLst>
                <a:path w="20" h="44">
                  <a:moveTo>
                    <a:pt x="0" y="0"/>
                  </a:moveTo>
                  <a:lnTo>
                    <a:pt x="4" y="18"/>
                  </a:lnTo>
                  <a:lnTo>
                    <a:pt x="10" y="34"/>
                  </a:lnTo>
                  <a:lnTo>
                    <a:pt x="14" y="40"/>
                  </a:lnTo>
                  <a:lnTo>
                    <a:pt x="20" y="44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07" name="Freeform 1075"/>
            <p:cNvSpPr>
              <a:spLocks/>
            </p:cNvSpPr>
            <p:nvPr/>
          </p:nvSpPr>
          <p:spPr bwMode="auto">
            <a:xfrm>
              <a:off x="2968" y="2599"/>
              <a:ext cx="7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6"/>
                </a:cxn>
                <a:cxn ang="0">
                  <a:pos x="4" y="22"/>
                </a:cxn>
                <a:cxn ang="0">
                  <a:pos x="10" y="38"/>
                </a:cxn>
                <a:cxn ang="0">
                  <a:pos x="14" y="46"/>
                </a:cxn>
                <a:cxn ang="0">
                  <a:pos x="20" y="50"/>
                </a:cxn>
              </a:cxnLst>
              <a:rect l="0" t="0" r="r" b="b"/>
              <a:pathLst>
                <a:path w="20" h="50">
                  <a:moveTo>
                    <a:pt x="0" y="0"/>
                  </a:moveTo>
                  <a:lnTo>
                    <a:pt x="2" y="6"/>
                  </a:lnTo>
                  <a:lnTo>
                    <a:pt x="4" y="22"/>
                  </a:lnTo>
                  <a:lnTo>
                    <a:pt x="10" y="38"/>
                  </a:lnTo>
                  <a:lnTo>
                    <a:pt x="14" y="46"/>
                  </a:lnTo>
                  <a:lnTo>
                    <a:pt x="20" y="50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08" name="Freeform 1076"/>
            <p:cNvSpPr>
              <a:spLocks/>
            </p:cNvSpPr>
            <p:nvPr/>
          </p:nvSpPr>
          <p:spPr bwMode="auto">
            <a:xfrm>
              <a:off x="3012" y="2577"/>
              <a:ext cx="7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4"/>
                </a:cxn>
                <a:cxn ang="0">
                  <a:pos x="10" y="24"/>
                </a:cxn>
                <a:cxn ang="0">
                  <a:pos x="14" y="30"/>
                </a:cxn>
                <a:cxn ang="0">
                  <a:pos x="20" y="32"/>
                </a:cxn>
              </a:cxnLst>
              <a:rect l="0" t="0" r="r" b="b"/>
              <a:pathLst>
                <a:path w="20" h="32">
                  <a:moveTo>
                    <a:pt x="0" y="0"/>
                  </a:moveTo>
                  <a:lnTo>
                    <a:pt x="4" y="14"/>
                  </a:lnTo>
                  <a:lnTo>
                    <a:pt x="10" y="24"/>
                  </a:lnTo>
                  <a:lnTo>
                    <a:pt x="14" y="30"/>
                  </a:lnTo>
                  <a:lnTo>
                    <a:pt x="20" y="32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09" name="Freeform 1077"/>
            <p:cNvSpPr>
              <a:spLocks/>
            </p:cNvSpPr>
            <p:nvPr/>
          </p:nvSpPr>
          <p:spPr bwMode="auto">
            <a:xfrm>
              <a:off x="3015" y="2716"/>
              <a:ext cx="19" cy="7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22" y="10"/>
                </a:cxn>
                <a:cxn ang="0">
                  <a:pos x="40" y="2"/>
                </a:cxn>
                <a:cxn ang="0">
                  <a:pos x="52" y="0"/>
                </a:cxn>
              </a:cxnLst>
              <a:rect l="0" t="0" r="r" b="b"/>
              <a:pathLst>
                <a:path w="52" h="18">
                  <a:moveTo>
                    <a:pt x="0" y="18"/>
                  </a:moveTo>
                  <a:lnTo>
                    <a:pt x="22" y="10"/>
                  </a:lnTo>
                  <a:lnTo>
                    <a:pt x="40" y="2"/>
                  </a:lnTo>
                  <a:lnTo>
                    <a:pt x="52" y="0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10" name="Freeform 1078"/>
            <p:cNvSpPr>
              <a:spLocks/>
            </p:cNvSpPr>
            <p:nvPr/>
          </p:nvSpPr>
          <p:spPr bwMode="auto">
            <a:xfrm>
              <a:off x="2995" y="2728"/>
              <a:ext cx="28" cy="17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6" y="38"/>
                </a:cxn>
                <a:cxn ang="0">
                  <a:pos x="24" y="26"/>
                </a:cxn>
                <a:cxn ang="0">
                  <a:pos x="34" y="18"/>
                </a:cxn>
                <a:cxn ang="0">
                  <a:pos x="48" y="10"/>
                </a:cxn>
                <a:cxn ang="0">
                  <a:pos x="60" y="4"/>
                </a:cxn>
                <a:cxn ang="0">
                  <a:pos x="76" y="0"/>
                </a:cxn>
              </a:cxnLst>
              <a:rect l="0" t="0" r="r" b="b"/>
              <a:pathLst>
                <a:path w="76" h="44">
                  <a:moveTo>
                    <a:pt x="0" y="44"/>
                  </a:moveTo>
                  <a:lnTo>
                    <a:pt x="6" y="38"/>
                  </a:lnTo>
                  <a:lnTo>
                    <a:pt x="24" y="26"/>
                  </a:lnTo>
                  <a:lnTo>
                    <a:pt x="34" y="18"/>
                  </a:lnTo>
                  <a:lnTo>
                    <a:pt x="48" y="10"/>
                  </a:lnTo>
                  <a:lnTo>
                    <a:pt x="60" y="4"/>
                  </a:lnTo>
                  <a:lnTo>
                    <a:pt x="76" y="0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11" name="Freeform 1079"/>
            <p:cNvSpPr>
              <a:spLocks/>
            </p:cNvSpPr>
            <p:nvPr/>
          </p:nvSpPr>
          <p:spPr bwMode="auto">
            <a:xfrm>
              <a:off x="2999" y="2737"/>
              <a:ext cx="19" cy="25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4" y="52"/>
                </a:cxn>
                <a:cxn ang="0">
                  <a:pos x="14" y="28"/>
                </a:cxn>
                <a:cxn ang="0">
                  <a:pos x="20" y="16"/>
                </a:cxn>
                <a:cxn ang="0">
                  <a:pos x="30" y="6"/>
                </a:cxn>
                <a:cxn ang="0">
                  <a:pos x="38" y="0"/>
                </a:cxn>
                <a:cxn ang="0">
                  <a:pos x="44" y="0"/>
                </a:cxn>
                <a:cxn ang="0">
                  <a:pos x="50" y="0"/>
                </a:cxn>
              </a:cxnLst>
              <a:rect l="0" t="0" r="r" b="b"/>
              <a:pathLst>
                <a:path w="50" h="62">
                  <a:moveTo>
                    <a:pt x="0" y="62"/>
                  </a:moveTo>
                  <a:lnTo>
                    <a:pt x="4" y="52"/>
                  </a:lnTo>
                  <a:lnTo>
                    <a:pt x="14" y="28"/>
                  </a:lnTo>
                  <a:lnTo>
                    <a:pt x="20" y="16"/>
                  </a:lnTo>
                  <a:lnTo>
                    <a:pt x="30" y="6"/>
                  </a:lnTo>
                  <a:lnTo>
                    <a:pt x="38" y="0"/>
                  </a:lnTo>
                  <a:lnTo>
                    <a:pt x="44" y="0"/>
                  </a:lnTo>
                  <a:lnTo>
                    <a:pt x="50" y="0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12" name="Freeform 1080"/>
            <p:cNvSpPr>
              <a:spLocks/>
            </p:cNvSpPr>
            <p:nvPr/>
          </p:nvSpPr>
          <p:spPr bwMode="auto">
            <a:xfrm>
              <a:off x="1968" y="2983"/>
              <a:ext cx="246" cy="188"/>
            </a:xfrm>
            <a:custGeom>
              <a:avLst/>
              <a:gdLst/>
              <a:ahLst/>
              <a:cxnLst>
                <a:cxn ang="0">
                  <a:pos x="674" y="0"/>
                </a:cxn>
                <a:cxn ang="0">
                  <a:pos x="652" y="14"/>
                </a:cxn>
                <a:cxn ang="0">
                  <a:pos x="620" y="34"/>
                </a:cxn>
                <a:cxn ang="0">
                  <a:pos x="598" y="50"/>
                </a:cxn>
                <a:cxn ang="0">
                  <a:pos x="576" y="64"/>
                </a:cxn>
                <a:cxn ang="0">
                  <a:pos x="536" y="84"/>
                </a:cxn>
                <a:cxn ang="0">
                  <a:pos x="508" y="96"/>
                </a:cxn>
                <a:cxn ang="0">
                  <a:pos x="488" y="104"/>
                </a:cxn>
                <a:cxn ang="0">
                  <a:pos x="474" y="108"/>
                </a:cxn>
                <a:cxn ang="0">
                  <a:pos x="462" y="114"/>
                </a:cxn>
                <a:cxn ang="0">
                  <a:pos x="450" y="120"/>
                </a:cxn>
                <a:cxn ang="0">
                  <a:pos x="442" y="124"/>
                </a:cxn>
                <a:cxn ang="0">
                  <a:pos x="424" y="148"/>
                </a:cxn>
                <a:cxn ang="0">
                  <a:pos x="406" y="166"/>
                </a:cxn>
                <a:cxn ang="0">
                  <a:pos x="392" y="182"/>
                </a:cxn>
                <a:cxn ang="0">
                  <a:pos x="382" y="194"/>
                </a:cxn>
                <a:cxn ang="0">
                  <a:pos x="370" y="206"/>
                </a:cxn>
                <a:cxn ang="0">
                  <a:pos x="336" y="234"/>
                </a:cxn>
                <a:cxn ang="0">
                  <a:pos x="328" y="244"/>
                </a:cxn>
                <a:cxn ang="0">
                  <a:pos x="316" y="260"/>
                </a:cxn>
                <a:cxn ang="0">
                  <a:pos x="298" y="274"/>
                </a:cxn>
                <a:cxn ang="0">
                  <a:pos x="278" y="290"/>
                </a:cxn>
                <a:cxn ang="0">
                  <a:pos x="246" y="306"/>
                </a:cxn>
                <a:cxn ang="0">
                  <a:pos x="216" y="326"/>
                </a:cxn>
                <a:cxn ang="0">
                  <a:pos x="208" y="338"/>
                </a:cxn>
                <a:cxn ang="0">
                  <a:pos x="176" y="344"/>
                </a:cxn>
                <a:cxn ang="0">
                  <a:pos x="154" y="352"/>
                </a:cxn>
                <a:cxn ang="0">
                  <a:pos x="142" y="358"/>
                </a:cxn>
                <a:cxn ang="0">
                  <a:pos x="130" y="364"/>
                </a:cxn>
                <a:cxn ang="0">
                  <a:pos x="124" y="368"/>
                </a:cxn>
                <a:cxn ang="0">
                  <a:pos x="108" y="382"/>
                </a:cxn>
                <a:cxn ang="0">
                  <a:pos x="102" y="392"/>
                </a:cxn>
                <a:cxn ang="0">
                  <a:pos x="98" y="400"/>
                </a:cxn>
                <a:cxn ang="0">
                  <a:pos x="90" y="416"/>
                </a:cxn>
                <a:cxn ang="0">
                  <a:pos x="84" y="426"/>
                </a:cxn>
                <a:cxn ang="0">
                  <a:pos x="76" y="436"/>
                </a:cxn>
                <a:cxn ang="0">
                  <a:pos x="70" y="440"/>
                </a:cxn>
                <a:cxn ang="0">
                  <a:pos x="64" y="444"/>
                </a:cxn>
                <a:cxn ang="0">
                  <a:pos x="48" y="448"/>
                </a:cxn>
                <a:cxn ang="0">
                  <a:pos x="40" y="450"/>
                </a:cxn>
                <a:cxn ang="0">
                  <a:pos x="30" y="454"/>
                </a:cxn>
                <a:cxn ang="0">
                  <a:pos x="0" y="474"/>
                </a:cxn>
              </a:cxnLst>
              <a:rect l="0" t="0" r="r" b="b"/>
              <a:pathLst>
                <a:path w="674" h="474">
                  <a:moveTo>
                    <a:pt x="674" y="0"/>
                  </a:moveTo>
                  <a:lnTo>
                    <a:pt x="652" y="14"/>
                  </a:lnTo>
                  <a:lnTo>
                    <a:pt x="620" y="34"/>
                  </a:lnTo>
                  <a:lnTo>
                    <a:pt x="598" y="50"/>
                  </a:lnTo>
                  <a:lnTo>
                    <a:pt x="576" y="64"/>
                  </a:lnTo>
                  <a:lnTo>
                    <a:pt x="536" y="84"/>
                  </a:lnTo>
                  <a:lnTo>
                    <a:pt x="508" y="96"/>
                  </a:lnTo>
                  <a:lnTo>
                    <a:pt x="488" y="104"/>
                  </a:lnTo>
                  <a:lnTo>
                    <a:pt x="474" y="108"/>
                  </a:lnTo>
                  <a:lnTo>
                    <a:pt x="462" y="114"/>
                  </a:lnTo>
                  <a:lnTo>
                    <a:pt x="450" y="120"/>
                  </a:lnTo>
                  <a:lnTo>
                    <a:pt x="442" y="124"/>
                  </a:lnTo>
                  <a:lnTo>
                    <a:pt x="424" y="148"/>
                  </a:lnTo>
                  <a:lnTo>
                    <a:pt x="406" y="166"/>
                  </a:lnTo>
                  <a:lnTo>
                    <a:pt x="392" y="182"/>
                  </a:lnTo>
                  <a:lnTo>
                    <a:pt x="382" y="194"/>
                  </a:lnTo>
                  <a:lnTo>
                    <a:pt x="370" y="206"/>
                  </a:lnTo>
                  <a:lnTo>
                    <a:pt x="336" y="234"/>
                  </a:lnTo>
                  <a:lnTo>
                    <a:pt x="328" y="244"/>
                  </a:lnTo>
                  <a:lnTo>
                    <a:pt x="316" y="260"/>
                  </a:lnTo>
                  <a:lnTo>
                    <a:pt x="298" y="274"/>
                  </a:lnTo>
                  <a:lnTo>
                    <a:pt x="278" y="290"/>
                  </a:lnTo>
                  <a:lnTo>
                    <a:pt x="246" y="306"/>
                  </a:lnTo>
                  <a:lnTo>
                    <a:pt x="216" y="326"/>
                  </a:lnTo>
                  <a:lnTo>
                    <a:pt x="208" y="338"/>
                  </a:lnTo>
                  <a:lnTo>
                    <a:pt x="176" y="344"/>
                  </a:lnTo>
                  <a:lnTo>
                    <a:pt x="154" y="352"/>
                  </a:lnTo>
                  <a:lnTo>
                    <a:pt x="142" y="358"/>
                  </a:lnTo>
                  <a:lnTo>
                    <a:pt x="130" y="364"/>
                  </a:lnTo>
                  <a:lnTo>
                    <a:pt x="124" y="368"/>
                  </a:lnTo>
                  <a:lnTo>
                    <a:pt x="108" y="382"/>
                  </a:lnTo>
                  <a:lnTo>
                    <a:pt x="102" y="392"/>
                  </a:lnTo>
                  <a:lnTo>
                    <a:pt x="98" y="400"/>
                  </a:lnTo>
                  <a:lnTo>
                    <a:pt x="90" y="416"/>
                  </a:lnTo>
                  <a:lnTo>
                    <a:pt x="84" y="426"/>
                  </a:lnTo>
                  <a:lnTo>
                    <a:pt x="76" y="436"/>
                  </a:lnTo>
                  <a:lnTo>
                    <a:pt x="70" y="440"/>
                  </a:lnTo>
                  <a:lnTo>
                    <a:pt x="64" y="444"/>
                  </a:lnTo>
                  <a:lnTo>
                    <a:pt x="48" y="448"/>
                  </a:lnTo>
                  <a:lnTo>
                    <a:pt x="40" y="450"/>
                  </a:lnTo>
                  <a:lnTo>
                    <a:pt x="30" y="454"/>
                  </a:lnTo>
                  <a:lnTo>
                    <a:pt x="0" y="474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13" name="Freeform 1081"/>
            <p:cNvSpPr>
              <a:spLocks/>
            </p:cNvSpPr>
            <p:nvPr/>
          </p:nvSpPr>
          <p:spPr bwMode="auto">
            <a:xfrm>
              <a:off x="1985" y="3129"/>
              <a:ext cx="25" cy="14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6" y="32"/>
                </a:cxn>
                <a:cxn ang="0">
                  <a:pos x="22" y="22"/>
                </a:cxn>
                <a:cxn ang="0">
                  <a:pos x="36" y="14"/>
                </a:cxn>
                <a:cxn ang="0">
                  <a:pos x="42" y="10"/>
                </a:cxn>
                <a:cxn ang="0">
                  <a:pos x="70" y="0"/>
                </a:cxn>
              </a:cxnLst>
              <a:rect l="0" t="0" r="r" b="b"/>
              <a:pathLst>
                <a:path w="70" h="34">
                  <a:moveTo>
                    <a:pt x="0" y="34"/>
                  </a:moveTo>
                  <a:lnTo>
                    <a:pt x="6" y="32"/>
                  </a:lnTo>
                  <a:lnTo>
                    <a:pt x="22" y="22"/>
                  </a:lnTo>
                  <a:lnTo>
                    <a:pt x="36" y="14"/>
                  </a:lnTo>
                  <a:lnTo>
                    <a:pt x="42" y="10"/>
                  </a:lnTo>
                  <a:lnTo>
                    <a:pt x="70" y="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14" name="Freeform 1082"/>
            <p:cNvSpPr>
              <a:spLocks/>
            </p:cNvSpPr>
            <p:nvPr/>
          </p:nvSpPr>
          <p:spPr bwMode="auto">
            <a:xfrm>
              <a:off x="1938" y="3085"/>
              <a:ext cx="147" cy="36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76" y="6"/>
                </a:cxn>
                <a:cxn ang="0">
                  <a:pos x="356" y="8"/>
                </a:cxn>
                <a:cxn ang="0">
                  <a:pos x="340" y="6"/>
                </a:cxn>
                <a:cxn ang="0">
                  <a:pos x="328" y="4"/>
                </a:cxn>
                <a:cxn ang="0">
                  <a:pos x="314" y="4"/>
                </a:cxn>
                <a:cxn ang="0">
                  <a:pos x="256" y="16"/>
                </a:cxn>
                <a:cxn ang="0">
                  <a:pos x="218" y="28"/>
                </a:cxn>
                <a:cxn ang="0">
                  <a:pos x="202" y="36"/>
                </a:cxn>
                <a:cxn ang="0">
                  <a:pos x="188" y="44"/>
                </a:cxn>
                <a:cxn ang="0">
                  <a:pos x="176" y="48"/>
                </a:cxn>
                <a:cxn ang="0">
                  <a:pos x="162" y="52"/>
                </a:cxn>
                <a:cxn ang="0">
                  <a:pos x="138" y="60"/>
                </a:cxn>
                <a:cxn ang="0">
                  <a:pos x="112" y="68"/>
                </a:cxn>
                <a:cxn ang="0">
                  <a:pos x="92" y="76"/>
                </a:cxn>
                <a:cxn ang="0">
                  <a:pos x="82" y="80"/>
                </a:cxn>
                <a:cxn ang="0">
                  <a:pos x="70" y="84"/>
                </a:cxn>
                <a:cxn ang="0">
                  <a:pos x="38" y="88"/>
                </a:cxn>
                <a:cxn ang="0">
                  <a:pos x="0" y="92"/>
                </a:cxn>
              </a:cxnLst>
              <a:rect l="0" t="0" r="r" b="b"/>
              <a:pathLst>
                <a:path w="402" h="92">
                  <a:moveTo>
                    <a:pt x="402" y="0"/>
                  </a:moveTo>
                  <a:lnTo>
                    <a:pt x="376" y="6"/>
                  </a:lnTo>
                  <a:lnTo>
                    <a:pt x="356" y="8"/>
                  </a:lnTo>
                  <a:lnTo>
                    <a:pt x="340" y="6"/>
                  </a:lnTo>
                  <a:lnTo>
                    <a:pt x="328" y="4"/>
                  </a:lnTo>
                  <a:lnTo>
                    <a:pt x="314" y="4"/>
                  </a:lnTo>
                  <a:lnTo>
                    <a:pt x="256" y="16"/>
                  </a:lnTo>
                  <a:lnTo>
                    <a:pt x="218" y="28"/>
                  </a:lnTo>
                  <a:lnTo>
                    <a:pt x="202" y="36"/>
                  </a:lnTo>
                  <a:lnTo>
                    <a:pt x="188" y="44"/>
                  </a:lnTo>
                  <a:lnTo>
                    <a:pt x="176" y="48"/>
                  </a:lnTo>
                  <a:lnTo>
                    <a:pt x="162" y="52"/>
                  </a:lnTo>
                  <a:lnTo>
                    <a:pt x="138" y="60"/>
                  </a:lnTo>
                  <a:lnTo>
                    <a:pt x="112" y="68"/>
                  </a:lnTo>
                  <a:lnTo>
                    <a:pt x="92" y="76"/>
                  </a:lnTo>
                  <a:lnTo>
                    <a:pt x="82" y="80"/>
                  </a:lnTo>
                  <a:lnTo>
                    <a:pt x="70" y="84"/>
                  </a:lnTo>
                  <a:lnTo>
                    <a:pt x="38" y="88"/>
                  </a:lnTo>
                  <a:lnTo>
                    <a:pt x="0" y="92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15" name="Freeform 1083"/>
            <p:cNvSpPr>
              <a:spLocks/>
            </p:cNvSpPr>
            <p:nvPr/>
          </p:nvSpPr>
          <p:spPr bwMode="auto">
            <a:xfrm>
              <a:off x="1905" y="3043"/>
              <a:ext cx="217" cy="72"/>
            </a:xfrm>
            <a:custGeom>
              <a:avLst/>
              <a:gdLst/>
              <a:ahLst/>
              <a:cxnLst>
                <a:cxn ang="0">
                  <a:pos x="596" y="0"/>
                </a:cxn>
                <a:cxn ang="0">
                  <a:pos x="588" y="4"/>
                </a:cxn>
                <a:cxn ang="0">
                  <a:pos x="570" y="12"/>
                </a:cxn>
                <a:cxn ang="0">
                  <a:pos x="558" y="18"/>
                </a:cxn>
                <a:cxn ang="0">
                  <a:pos x="544" y="22"/>
                </a:cxn>
                <a:cxn ang="0">
                  <a:pos x="528" y="28"/>
                </a:cxn>
                <a:cxn ang="0">
                  <a:pos x="506" y="34"/>
                </a:cxn>
                <a:cxn ang="0">
                  <a:pos x="466" y="38"/>
                </a:cxn>
                <a:cxn ang="0">
                  <a:pos x="406" y="38"/>
                </a:cxn>
                <a:cxn ang="0">
                  <a:pos x="372" y="36"/>
                </a:cxn>
                <a:cxn ang="0">
                  <a:pos x="350" y="36"/>
                </a:cxn>
                <a:cxn ang="0">
                  <a:pos x="324" y="36"/>
                </a:cxn>
                <a:cxn ang="0">
                  <a:pos x="296" y="38"/>
                </a:cxn>
                <a:cxn ang="0">
                  <a:pos x="280" y="40"/>
                </a:cxn>
                <a:cxn ang="0">
                  <a:pos x="270" y="42"/>
                </a:cxn>
                <a:cxn ang="0">
                  <a:pos x="254" y="50"/>
                </a:cxn>
                <a:cxn ang="0">
                  <a:pos x="242" y="54"/>
                </a:cxn>
                <a:cxn ang="0">
                  <a:pos x="234" y="56"/>
                </a:cxn>
                <a:cxn ang="0">
                  <a:pos x="212" y="62"/>
                </a:cxn>
                <a:cxn ang="0">
                  <a:pos x="196" y="66"/>
                </a:cxn>
                <a:cxn ang="0">
                  <a:pos x="162" y="76"/>
                </a:cxn>
                <a:cxn ang="0">
                  <a:pos x="116" y="96"/>
                </a:cxn>
                <a:cxn ang="0">
                  <a:pos x="86" y="110"/>
                </a:cxn>
                <a:cxn ang="0">
                  <a:pos x="56" y="126"/>
                </a:cxn>
                <a:cxn ang="0">
                  <a:pos x="40" y="138"/>
                </a:cxn>
                <a:cxn ang="0">
                  <a:pos x="26" y="152"/>
                </a:cxn>
                <a:cxn ang="0">
                  <a:pos x="0" y="182"/>
                </a:cxn>
              </a:cxnLst>
              <a:rect l="0" t="0" r="r" b="b"/>
              <a:pathLst>
                <a:path w="596" h="182">
                  <a:moveTo>
                    <a:pt x="596" y="0"/>
                  </a:moveTo>
                  <a:lnTo>
                    <a:pt x="588" y="4"/>
                  </a:lnTo>
                  <a:lnTo>
                    <a:pt x="570" y="12"/>
                  </a:lnTo>
                  <a:lnTo>
                    <a:pt x="558" y="18"/>
                  </a:lnTo>
                  <a:lnTo>
                    <a:pt x="544" y="22"/>
                  </a:lnTo>
                  <a:lnTo>
                    <a:pt x="528" y="28"/>
                  </a:lnTo>
                  <a:lnTo>
                    <a:pt x="506" y="34"/>
                  </a:lnTo>
                  <a:lnTo>
                    <a:pt x="466" y="38"/>
                  </a:lnTo>
                  <a:lnTo>
                    <a:pt x="406" y="38"/>
                  </a:lnTo>
                  <a:lnTo>
                    <a:pt x="372" y="36"/>
                  </a:lnTo>
                  <a:lnTo>
                    <a:pt x="350" y="36"/>
                  </a:lnTo>
                  <a:lnTo>
                    <a:pt x="324" y="36"/>
                  </a:lnTo>
                  <a:lnTo>
                    <a:pt x="296" y="38"/>
                  </a:lnTo>
                  <a:lnTo>
                    <a:pt x="280" y="40"/>
                  </a:lnTo>
                  <a:lnTo>
                    <a:pt x="270" y="42"/>
                  </a:lnTo>
                  <a:lnTo>
                    <a:pt x="254" y="50"/>
                  </a:lnTo>
                  <a:lnTo>
                    <a:pt x="242" y="54"/>
                  </a:lnTo>
                  <a:lnTo>
                    <a:pt x="234" y="56"/>
                  </a:lnTo>
                  <a:lnTo>
                    <a:pt x="212" y="62"/>
                  </a:lnTo>
                  <a:lnTo>
                    <a:pt x="196" y="66"/>
                  </a:lnTo>
                  <a:lnTo>
                    <a:pt x="162" y="76"/>
                  </a:lnTo>
                  <a:lnTo>
                    <a:pt x="116" y="96"/>
                  </a:lnTo>
                  <a:lnTo>
                    <a:pt x="86" y="110"/>
                  </a:lnTo>
                  <a:lnTo>
                    <a:pt x="56" y="126"/>
                  </a:lnTo>
                  <a:lnTo>
                    <a:pt x="40" y="138"/>
                  </a:lnTo>
                  <a:lnTo>
                    <a:pt x="26" y="152"/>
                  </a:lnTo>
                  <a:lnTo>
                    <a:pt x="0" y="182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16" name="Freeform 1084"/>
            <p:cNvSpPr>
              <a:spLocks/>
            </p:cNvSpPr>
            <p:nvPr/>
          </p:nvSpPr>
          <p:spPr bwMode="auto">
            <a:xfrm>
              <a:off x="1830" y="3053"/>
              <a:ext cx="135" cy="26"/>
            </a:xfrm>
            <a:custGeom>
              <a:avLst/>
              <a:gdLst/>
              <a:ahLst/>
              <a:cxnLst>
                <a:cxn ang="0">
                  <a:pos x="371" y="46"/>
                </a:cxn>
                <a:cxn ang="0">
                  <a:pos x="351" y="54"/>
                </a:cxn>
                <a:cxn ang="0">
                  <a:pos x="335" y="60"/>
                </a:cxn>
                <a:cxn ang="0">
                  <a:pos x="323" y="62"/>
                </a:cxn>
                <a:cxn ang="0">
                  <a:pos x="279" y="64"/>
                </a:cxn>
                <a:cxn ang="0">
                  <a:pos x="251" y="64"/>
                </a:cxn>
                <a:cxn ang="0">
                  <a:pos x="235" y="62"/>
                </a:cxn>
                <a:cxn ang="0">
                  <a:pos x="219" y="58"/>
                </a:cxn>
                <a:cxn ang="0">
                  <a:pos x="169" y="46"/>
                </a:cxn>
                <a:cxn ang="0">
                  <a:pos x="129" y="38"/>
                </a:cxn>
                <a:cxn ang="0">
                  <a:pos x="91" y="30"/>
                </a:cxn>
                <a:cxn ang="0">
                  <a:pos x="75" y="24"/>
                </a:cxn>
                <a:cxn ang="0">
                  <a:pos x="47" y="16"/>
                </a:cxn>
                <a:cxn ang="0">
                  <a:pos x="35" y="14"/>
                </a:cxn>
                <a:cxn ang="0">
                  <a:pos x="27" y="10"/>
                </a:cxn>
                <a:cxn ang="0">
                  <a:pos x="15" y="4"/>
                </a:cxn>
                <a:cxn ang="0">
                  <a:pos x="0" y="0"/>
                </a:cxn>
              </a:cxnLst>
              <a:rect l="0" t="0" r="r" b="b"/>
              <a:pathLst>
                <a:path w="371" h="64">
                  <a:moveTo>
                    <a:pt x="371" y="46"/>
                  </a:moveTo>
                  <a:lnTo>
                    <a:pt x="351" y="54"/>
                  </a:lnTo>
                  <a:lnTo>
                    <a:pt x="335" y="60"/>
                  </a:lnTo>
                  <a:lnTo>
                    <a:pt x="323" y="62"/>
                  </a:lnTo>
                  <a:lnTo>
                    <a:pt x="279" y="64"/>
                  </a:lnTo>
                  <a:lnTo>
                    <a:pt x="251" y="64"/>
                  </a:lnTo>
                  <a:lnTo>
                    <a:pt x="235" y="62"/>
                  </a:lnTo>
                  <a:lnTo>
                    <a:pt x="219" y="58"/>
                  </a:lnTo>
                  <a:lnTo>
                    <a:pt x="169" y="46"/>
                  </a:lnTo>
                  <a:lnTo>
                    <a:pt x="129" y="38"/>
                  </a:lnTo>
                  <a:lnTo>
                    <a:pt x="91" y="30"/>
                  </a:lnTo>
                  <a:lnTo>
                    <a:pt x="75" y="24"/>
                  </a:lnTo>
                  <a:lnTo>
                    <a:pt x="47" y="16"/>
                  </a:lnTo>
                  <a:lnTo>
                    <a:pt x="35" y="14"/>
                  </a:lnTo>
                  <a:lnTo>
                    <a:pt x="27" y="10"/>
                  </a:lnTo>
                  <a:lnTo>
                    <a:pt x="15" y="4"/>
                  </a:lnTo>
                  <a:lnTo>
                    <a:pt x="0" y="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17" name="Freeform 1085"/>
            <p:cNvSpPr>
              <a:spLocks/>
            </p:cNvSpPr>
            <p:nvPr/>
          </p:nvSpPr>
          <p:spPr bwMode="auto">
            <a:xfrm>
              <a:off x="1796" y="2972"/>
              <a:ext cx="245" cy="63"/>
            </a:xfrm>
            <a:custGeom>
              <a:avLst/>
              <a:gdLst/>
              <a:ahLst/>
              <a:cxnLst>
                <a:cxn ang="0">
                  <a:pos x="675" y="30"/>
                </a:cxn>
                <a:cxn ang="0">
                  <a:pos x="649" y="22"/>
                </a:cxn>
                <a:cxn ang="0">
                  <a:pos x="625" y="18"/>
                </a:cxn>
                <a:cxn ang="0">
                  <a:pos x="603" y="16"/>
                </a:cxn>
                <a:cxn ang="0">
                  <a:pos x="551" y="16"/>
                </a:cxn>
                <a:cxn ang="0">
                  <a:pos x="507" y="14"/>
                </a:cxn>
                <a:cxn ang="0">
                  <a:pos x="437" y="6"/>
                </a:cxn>
                <a:cxn ang="0">
                  <a:pos x="409" y="4"/>
                </a:cxn>
                <a:cxn ang="0">
                  <a:pos x="387" y="4"/>
                </a:cxn>
                <a:cxn ang="0">
                  <a:pos x="329" y="0"/>
                </a:cxn>
                <a:cxn ang="0">
                  <a:pos x="293" y="4"/>
                </a:cxn>
                <a:cxn ang="0">
                  <a:pos x="259" y="12"/>
                </a:cxn>
                <a:cxn ang="0">
                  <a:pos x="197" y="28"/>
                </a:cxn>
                <a:cxn ang="0">
                  <a:pos x="137" y="48"/>
                </a:cxn>
                <a:cxn ang="0">
                  <a:pos x="96" y="66"/>
                </a:cxn>
                <a:cxn ang="0">
                  <a:pos x="72" y="80"/>
                </a:cxn>
                <a:cxn ang="0">
                  <a:pos x="48" y="94"/>
                </a:cxn>
                <a:cxn ang="0">
                  <a:pos x="12" y="112"/>
                </a:cxn>
                <a:cxn ang="0">
                  <a:pos x="6" y="120"/>
                </a:cxn>
                <a:cxn ang="0">
                  <a:pos x="0" y="130"/>
                </a:cxn>
                <a:cxn ang="0">
                  <a:pos x="0" y="142"/>
                </a:cxn>
                <a:cxn ang="0">
                  <a:pos x="2" y="152"/>
                </a:cxn>
                <a:cxn ang="0">
                  <a:pos x="6" y="158"/>
                </a:cxn>
              </a:cxnLst>
              <a:rect l="0" t="0" r="r" b="b"/>
              <a:pathLst>
                <a:path w="675" h="158">
                  <a:moveTo>
                    <a:pt x="675" y="30"/>
                  </a:moveTo>
                  <a:lnTo>
                    <a:pt x="649" y="22"/>
                  </a:lnTo>
                  <a:lnTo>
                    <a:pt x="625" y="18"/>
                  </a:lnTo>
                  <a:lnTo>
                    <a:pt x="603" y="16"/>
                  </a:lnTo>
                  <a:lnTo>
                    <a:pt x="551" y="16"/>
                  </a:lnTo>
                  <a:lnTo>
                    <a:pt x="507" y="14"/>
                  </a:lnTo>
                  <a:lnTo>
                    <a:pt x="437" y="6"/>
                  </a:lnTo>
                  <a:lnTo>
                    <a:pt x="409" y="4"/>
                  </a:lnTo>
                  <a:lnTo>
                    <a:pt x="387" y="4"/>
                  </a:lnTo>
                  <a:lnTo>
                    <a:pt x="329" y="0"/>
                  </a:lnTo>
                  <a:lnTo>
                    <a:pt x="293" y="4"/>
                  </a:lnTo>
                  <a:lnTo>
                    <a:pt x="259" y="12"/>
                  </a:lnTo>
                  <a:lnTo>
                    <a:pt x="197" y="28"/>
                  </a:lnTo>
                  <a:lnTo>
                    <a:pt x="137" y="48"/>
                  </a:lnTo>
                  <a:lnTo>
                    <a:pt x="96" y="66"/>
                  </a:lnTo>
                  <a:lnTo>
                    <a:pt x="72" y="80"/>
                  </a:lnTo>
                  <a:lnTo>
                    <a:pt x="48" y="94"/>
                  </a:lnTo>
                  <a:lnTo>
                    <a:pt x="12" y="112"/>
                  </a:lnTo>
                  <a:lnTo>
                    <a:pt x="6" y="120"/>
                  </a:lnTo>
                  <a:lnTo>
                    <a:pt x="0" y="130"/>
                  </a:lnTo>
                  <a:lnTo>
                    <a:pt x="0" y="142"/>
                  </a:lnTo>
                  <a:lnTo>
                    <a:pt x="2" y="152"/>
                  </a:lnTo>
                  <a:lnTo>
                    <a:pt x="6" y="158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18" name="Freeform 1086"/>
            <p:cNvSpPr>
              <a:spLocks/>
            </p:cNvSpPr>
            <p:nvPr/>
          </p:nvSpPr>
          <p:spPr bwMode="auto">
            <a:xfrm>
              <a:off x="1816" y="3011"/>
              <a:ext cx="103" cy="12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26" y="20"/>
                </a:cxn>
                <a:cxn ang="0">
                  <a:pos x="44" y="14"/>
                </a:cxn>
                <a:cxn ang="0">
                  <a:pos x="61" y="10"/>
                </a:cxn>
                <a:cxn ang="0">
                  <a:pos x="75" y="8"/>
                </a:cxn>
                <a:cxn ang="0">
                  <a:pos x="87" y="10"/>
                </a:cxn>
                <a:cxn ang="0">
                  <a:pos x="115" y="10"/>
                </a:cxn>
                <a:cxn ang="0">
                  <a:pos x="137" y="8"/>
                </a:cxn>
                <a:cxn ang="0">
                  <a:pos x="159" y="6"/>
                </a:cxn>
                <a:cxn ang="0">
                  <a:pos x="183" y="0"/>
                </a:cxn>
                <a:cxn ang="0">
                  <a:pos x="195" y="0"/>
                </a:cxn>
                <a:cxn ang="0">
                  <a:pos x="213" y="0"/>
                </a:cxn>
                <a:cxn ang="0">
                  <a:pos x="239" y="6"/>
                </a:cxn>
                <a:cxn ang="0">
                  <a:pos x="251" y="10"/>
                </a:cxn>
                <a:cxn ang="0">
                  <a:pos x="267" y="14"/>
                </a:cxn>
                <a:cxn ang="0">
                  <a:pos x="285" y="22"/>
                </a:cxn>
              </a:cxnLst>
              <a:rect l="0" t="0" r="r" b="b"/>
              <a:pathLst>
                <a:path w="285" h="30">
                  <a:moveTo>
                    <a:pt x="0" y="30"/>
                  </a:moveTo>
                  <a:lnTo>
                    <a:pt x="26" y="20"/>
                  </a:lnTo>
                  <a:lnTo>
                    <a:pt x="44" y="14"/>
                  </a:lnTo>
                  <a:lnTo>
                    <a:pt x="61" y="10"/>
                  </a:lnTo>
                  <a:lnTo>
                    <a:pt x="75" y="8"/>
                  </a:lnTo>
                  <a:lnTo>
                    <a:pt x="87" y="10"/>
                  </a:lnTo>
                  <a:lnTo>
                    <a:pt x="115" y="10"/>
                  </a:lnTo>
                  <a:lnTo>
                    <a:pt x="137" y="8"/>
                  </a:lnTo>
                  <a:lnTo>
                    <a:pt x="159" y="6"/>
                  </a:lnTo>
                  <a:lnTo>
                    <a:pt x="183" y="0"/>
                  </a:lnTo>
                  <a:lnTo>
                    <a:pt x="195" y="0"/>
                  </a:lnTo>
                  <a:lnTo>
                    <a:pt x="213" y="0"/>
                  </a:lnTo>
                  <a:lnTo>
                    <a:pt x="239" y="6"/>
                  </a:lnTo>
                  <a:lnTo>
                    <a:pt x="251" y="10"/>
                  </a:lnTo>
                  <a:lnTo>
                    <a:pt x="267" y="14"/>
                  </a:lnTo>
                  <a:lnTo>
                    <a:pt x="285" y="22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19" name="Freeform 1087"/>
            <p:cNvSpPr>
              <a:spLocks/>
            </p:cNvSpPr>
            <p:nvPr/>
          </p:nvSpPr>
          <p:spPr bwMode="auto">
            <a:xfrm>
              <a:off x="1923" y="3025"/>
              <a:ext cx="28" cy="4"/>
            </a:xfrm>
            <a:custGeom>
              <a:avLst/>
              <a:gdLst/>
              <a:ahLst/>
              <a:cxnLst>
                <a:cxn ang="0">
                  <a:pos x="78" y="2"/>
                </a:cxn>
                <a:cxn ang="0">
                  <a:pos x="76" y="4"/>
                </a:cxn>
                <a:cxn ang="0">
                  <a:pos x="72" y="4"/>
                </a:cxn>
                <a:cxn ang="0">
                  <a:pos x="66" y="4"/>
                </a:cxn>
                <a:cxn ang="0">
                  <a:pos x="48" y="2"/>
                </a:cxn>
                <a:cxn ang="0">
                  <a:pos x="36" y="0"/>
                </a:cxn>
                <a:cxn ang="0">
                  <a:pos x="26" y="2"/>
                </a:cxn>
                <a:cxn ang="0">
                  <a:pos x="0" y="10"/>
                </a:cxn>
              </a:cxnLst>
              <a:rect l="0" t="0" r="r" b="b"/>
              <a:pathLst>
                <a:path w="78" h="10">
                  <a:moveTo>
                    <a:pt x="78" y="2"/>
                  </a:moveTo>
                  <a:lnTo>
                    <a:pt x="76" y="4"/>
                  </a:lnTo>
                  <a:lnTo>
                    <a:pt x="72" y="4"/>
                  </a:lnTo>
                  <a:lnTo>
                    <a:pt x="66" y="4"/>
                  </a:lnTo>
                  <a:lnTo>
                    <a:pt x="48" y="2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0" y="1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20" name="Freeform 1088"/>
            <p:cNvSpPr>
              <a:spLocks/>
            </p:cNvSpPr>
            <p:nvPr/>
          </p:nvSpPr>
          <p:spPr bwMode="auto">
            <a:xfrm>
              <a:off x="1880" y="3041"/>
              <a:ext cx="33" cy="6"/>
            </a:xfrm>
            <a:custGeom>
              <a:avLst/>
              <a:gdLst/>
              <a:ahLst/>
              <a:cxnLst>
                <a:cxn ang="0">
                  <a:pos x="92" y="10"/>
                </a:cxn>
                <a:cxn ang="0">
                  <a:pos x="82" y="6"/>
                </a:cxn>
                <a:cxn ang="0">
                  <a:pos x="68" y="2"/>
                </a:cxn>
                <a:cxn ang="0">
                  <a:pos x="60" y="0"/>
                </a:cxn>
                <a:cxn ang="0">
                  <a:pos x="56" y="2"/>
                </a:cxn>
                <a:cxn ang="0">
                  <a:pos x="26" y="10"/>
                </a:cxn>
                <a:cxn ang="0">
                  <a:pos x="0" y="16"/>
                </a:cxn>
              </a:cxnLst>
              <a:rect l="0" t="0" r="r" b="b"/>
              <a:pathLst>
                <a:path w="92" h="16">
                  <a:moveTo>
                    <a:pt x="92" y="10"/>
                  </a:moveTo>
                  <a:lnTo>
                    <a:pt x="82" y="6"/>
                  </a:lnTo>
                  <a:lnTo>
                    <a:pt x="68" y="2"/>
                  </a:lnTo>
                  <a:lnTo>
                    <a:pt x="60" y="0"/>
                  </a:lnTo>
                  <a:lnTo>
                    <a:pt x="56" y="2"/>
                  </a:lnTo>
                  <a:lnTo>
                    <a:pt x="26" y="10"/>
                  </a:lnTo>
                  <a:lnTo>
                    <a:pt x="0" y="16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21" name="Freeform 1089"/>
            <p:cNvSpPr>
              <a:spLocks/>
            </p:cNvSpPr>
            <p:nvPr/>
          </p:nvSpPr>
          <p:spPr bwMode="auto">
            <a:xfrm>
              <a:off x="1878" y="2980"/>
              <a:ext cx="319" cy="23"/>
            </a:xfrm>
            <a:custGeom>
              <a:avLst/>
              <a:gdLst/>
              <a:ahLst/>
              <a:cxnLst>
                <a:cxn ang="0">
                  <a:pos x="878" y="0"/>
                </a:cxn>
                <a:cxn ang="0">
                  <a:pos x="838" y="18"/>
                </a:cxn>
                <a:cxn ang="0">
                  <a:pos x="818" y="24"/>
                </a:cxn>
                <a:cxn ang="0">
                  <a:pos x="814" y="22"/>
                </a:cxn>
                <a:cxn ang="0">
                  <a:pos x="808" y="22"/>
                </a:cxn>
                <a:cxn ang="0">
                  <a:pos x="790" y="24"/>
                </a:cxn>
                <a:cxn ang="0">
                  <a:pos x="768" y="30"/>
                </a:cxn>
                <a:cxn ang="0">
                  <a:pos x="744" y="32"/>
                </a:cxn>
                <a:cxn ang="0">
                  <a:pos x="718" y="34"/>
                </a:cxn>
                <a:cxn ang="0">
                  <a:pos x="694" y="36"/>
                </a:cxn>
                <a:cxn ang="0">
                  <a:pos x="678" y="40"/>
                </a:cxn>
                <a:cxn ang="0">
                  <a:pos x="634" y="50"/>
                </a:cxn>
                <a:cxn ang="0">
                  <a:pos x="598" y="54"/>
                </a:cxn>
                <a:cxn ang="0">
                  <a:pos x="592" y="58"/>
                </a:cxn>
                <a:cxn ang="0">
                  <a:pos x="586" y="58"/>
                </a:cxn>
                <a:cxn ang="0">
                  <a:pos x="582" y="58"/>
                </a:cxn>
                <a:cxn ang="0">
                  <a:pos x="580" y="54"/>
                </a:cxn>
                <a:cxn ang="0">
                  <a:pos x="568" y="42"/>
                </a:cxn>
                <a:cxn ang="0">
                  <a:pos x="562" y="38"/>
                </a:cxn>
                <a:cxn ang="0">
                  <a:pos x="556" y="36"/>
                </a:cxn>
                <a:cxn ang="0">
                  <a:pos x="530" y="32"/>
                </a:cxn>
                <a:cxn ang="0">
                  <a:pos x="514" y="30"/>
                </a:cxn>
                <a:cxn ang="0">
                  <a:pos x="498" y="30"/>
                </a:cxn>
                <a:cxn ang="0">
                  <a:pos x="482" y="30"/>
                </a:cxn>
                <a:cxn ang="0">
                  <a:pos x="458" y="28"/>
                </a:cxn>
                <a:cxn ang="0">
                  <a:pos x="434" y="26"/>
                </a:cxn>
                <a:cxn ang="0">
                  <a:pos x="420" y="26"/>
                </a:cxn>
                <a:cxn ang="0">
                  <a:pos x="324" y="36"/>
                </a:cxn>
                <a:cxn ang="0">
                  <a:pos x="278" y="46"/>
                </a:cxn>
                <a:cxn ang="0">
                  <a:pos x="242" y="52"/>
                </a:cxn>
                <a:cxn ang="0">
                  <a:pos x="220" y="56"/>
                </a:cxn>
                <a:cxn ang="0">
                  <a:pos x="208" y="56"/>
                </a:cxn>
                <a:cxn ang="0">
                  <a:pos x="156" y="46"/>
                </a:cxn>
                <a:cxn ang="0">
                  <a:pos x="140" y="42"/>
                </a:cxn>
                <a:cxn ang="0">
                  <a:pos x="132" y="40"/>
                </a:cxn>
                <a:cxn ang="0">
                  <a:pos x="120" y="40"/>
                </a:cxn>
                <a:cxn ang="0">
                  <a:pos x="66" y="42"/>
                </a:cxn>
                <a:cxn ang="0">
                  <a:pos x="28" y="42"/>
                </a:cxn>
                <a:cxn ang="0">
                  <a:pos x="0" y="44"/>
                </a:cxn>
              </a:cxnLst>
              <a:rect l="0" t="0" r="r" b="b"/>
              <a:pathLst>
                <a:path w="878" h="58">
                  <a:moveTo>
                    <a:pt x="878" y="0"/>
                  </a:moveTo>
                  <a:lnTo>
                    <a:pt x="838" y="18"/>
                  </a:lnTo>
                  <a:lnTo>
                    <a:pt x="818" y="24"/>
                  </a:lnTo>
                  <a:lnTo>
                    <a:pt x="814" y="22"/>
                  </a:lnTo>
                  <a:lnTo>
                    <a:pt x="808" y="22"/>
                  </a:lnTo>
                  <a:lnTo>
                    <a:pt x="790" y="24"/>
                  </a:lnTo>
                  <a:lnTo>
                    <a:pt x="768" y="30"/>
                  </a:lnTo>
                  <a:lnTo>
                    <a:pt x="744" y="32"/>
                  </a:lnTo>
                  <a:lnTo>
                    <a:pt x="718" y="34"/>
                  </a:lnTo>
                  <a:lnTo>
                    <a:pt x="694" y="36"/>
                  </a:lnTo>
                  <a:lnTo>
                    <a:pt x="678" y="40"/>
                  </a:lnTo>
                  <a:lnTo>
                    <a:pt x="634" y="50"/>
                  </a:lnTo>
                  <a:lnTo>
                    <a:pt x="598" y="54"/>
                  </a:lnTo>
                  <a:lnTo>
                    <a:pt x="592" y="58"/>
                  </a:lnTo>
                  <a:lnTo>
                    <a:pt x="586" y="58"/>
                  </a:lnTo>
                  <a:lnTo>
                    <a:pt x="582" y="58"/>
                  </a:lnTo>
                  <a:lnTo>
                    <a:pt x="580" y="54"/>
                  </a:lnTo>
                  <a:lnTo>
                    <a:pt x="568" y="42"/>
                  </a:lnTo>
                  <a:lnTo>
                    <a:pt x="562" y="38"/>
                  </a:lnTo>
                  <a:lnTo>
                    <a:pt x="556" y="36"/>
                  </a:lnTo>
                  <a:lnTo>
                    <a:pt x="530" y="32"/>
                  </a:lnTo>
                  <a:lnTo>
                    <a:pt x="514" y="30"/>
                  </a:lnTo>
                  <a:lnTo>
                    <a:pt x="498" y="30"/>
                  </a:lnTo>
                  <a:lnTo>
                    <a:pt x="482" y="30"/>
                  </a:lnTo>
                  <a:lnTo>
                    <a:pt x="458" y="28"/>
                  </a:lnTo>
                  <a:lnTo>
                    <a:pt x="434" y="26"/>
                  </a:lnTo>
                  <a:lnTo>
                    <a:pt x="420" y="26"/>
                  </a:lnTo>
                  <a:lnTo>
                    <a:pt x="324" y="36"/>
                  </a:lnTo>
                  <a:lnTo>
                    <a:pt x="278" y="46"/>
                  </a:lnTo>
                  <a:lnTo>
                    <a:pt x="242" y="52"/>
                  </a:lnTo>
                  <a:lnTo>
                    <a:pt x="220" y="56"/>
                  </a:lnTo>
                  <a:lnTo>
                    <a:pt x="208" y="56"/>
                  </a:lnTo>
                  <a:lnTo>
                    <a:pt x="156" y="46"/>
                  </a:lnTo>
                  <a:lnTo>
                    <a:pt x="140" y="42"/>
                  </a:lnTo>
                  <a:lnTo>
                    <a:pt x="132" y="40"/>
                  </a:lnTo>
                  <a:lnTo>
                    <a:pt x="120" y="40"/>
                  </a:lnTo>
                  <a:lnTo>
                    <a:pt x="66" y="42"/>
                  </a:lnTo>
                  <a:lnTo>
                    <a:pt x="28" y="42"/>
                  </a:lnTo>
                  <a:lnTo>
                    <a:pt x="0" y="44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22" name="Freeform 1090"/>
            <p:cNvSpPr>
              <a:spLocks/>
            </p:cNvSpPr>
            <p:nvPr/>
          </p:nvSpPr>
          <p:spPr bwMode="auto">
            <a:xfrm>
              <a:off x="1870" y="2995"/>
              <a:ext cx="144" cy="66"/>
            </a:xfrm>
            <a:custGeom>
              <a:avLst/>
              <a:gdLst/>
              <a:ahLst/>
              <a:cxnLst>
                <a:cxn ang="0">
                  <a:pos x="394" y="0"/>
                </a:cxn>
                <a:cxn ang="0">
                  <a:pos x="326" y="20"/>
                </a:cxn>
                <a:cxn ang="0">
                  <a:pos x="268" y="44"/>
                </a:cxn>
                <a:cxn ang="0">
                  <a:pos x="244" y="56"/>
                </a:cxn>
                <a:cxn ang="0">
                  <a:pos x="228" y="70"/>
                </a:cxn>
                <a:cxn ang="0">
                  <a:pos x="216" y="82"/>
                </a:cxn>
                <a:cxn ang="0">
                  <a:pos x="200" y="96"/>
                </a:cxn>
                <a:cxn ang="0">
                  <a:pos x="176" y="108"/>
                </a:cxn>
                <a:cxn ang="0">
                  <a:pos x="162" y="116"/>
                </a:cxn>
                <a:cxn ang="0">
                  <a:pos x="152" y="118"/>
                </a:cxn>
                <a:cxn ang="0">
                  <a:pos x="116" y="126"/>
                </a:cxn>
                <a:cxn ang="0">
                  <a:pos x="84" y="136"/>
                </a:cxn>
                <a:cxn ang="0">
                  <a:pos x="38" y="152"/>
                </a:cxn>
                <a:cxn ang="0">
                  <a:pos x="0" y="166"/>
                </a:cxn>
              </a:cxnLst>
              <a:rect l="0" t="0" r="r" b="b"/>
              <a:pathLst>
                <a:path w="394" h="166">
                  <a:moveTo>
                    <a:pt x="394" y="0"/>
                  </a:moveTo>
                  <a:lnTo>
                    <a:pt x="326" y="20"/>
                  </a:lnTo>
                  <a:lnTo>
                    <a:pt x="268" y="44"/>
                  </a:lnTo>
                  <a:lnTo>
                    <a:pt x="244" y="56"/>
                  </a:lnTo>
                  <a:lnTo>
                    <a:pt x="228" y="70"/>
                  </a:lnTo>
                  <a:lnTo>
                    <a:pt x="216" y="82"/>
                  </a:lnTo>
                  <a:lnTo>
                    <a:pt x="200" y="96"/>
                  </a:lnTo>
                  <a:lnTo>
                    <a:pt x="176" y="108"/>
                  </a:lnTo>
                  <a:lnTo>
                    <a:pt x="162" y="116"/>
                  </a:lnTo>
                  <a:lnTo>
                    <a:pt x="152" y="118"/>
                  </a:lnTo>
                  <a:lnTo>
                    <a:pt x="116" y="126"/>
                  </a:lnTo>
                  <a:lnTo>
                    <a:pt x="84" y="136"/>
                  </a:lnTo>
                  <a:lnTo>
                    <a:pt x="38" y="152"/>
                  </a:lnTo>
                  <a:lnTo>
                    <a:pt x="0" y="166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23" name="Freeform 1091"/>
            <p:cNvSpPr>
              <a:spLocks/>
            </p:cNvSpPr>
            <p:nvPr/>
          </p:nvSpPr>
          <p:spPr bwMode="auto">
            <a:xfrm>
              <a:off x="2280" y="2889"/>
              <a:ext cx="310" cy="142"/>
            </a:xfrm>
            <a:custGeom>
              <a:avLst/>
              <a:gdLst/>
              <a:ahLst/>
              <a:cxnLst>
                <a:cxn ang="0">
                  <a:pos x="850" y="0"/>
                </a:cxn>
                <a:cxn ang="0">
                  <a:pos x="832" y="14"/>
                </a:cxn>
                <a:cxn ang="0">
                  <a:pos x="820" y="24"/>
                </a:cxn>
                <a:cxn ang="0">
                  <a:pos x="814" y="30"/>
                </a:cxn>
                <a:cxn ang="0">
                  <a:pos x="812" y="34"/>
                </a:cxn>
                <a:cxn ang="0">
                  <a:pos x="808" y="44"/>
                </a:cxn>
                <a:cxn ang="0">
                  <a:pos x="802" y="56"/>
                </a:cxn>
                <a:cxn ang="0">
                  <a:pos x="794" y="70"/>
                </a:cxn>
                <a:cxn ang="0">
                  <a:pos x="782" y="98"/>
                </a:cxn>
                <a:cxn ang="0">
                  <a:pos x="778" y="112"/>
                </a:cxn>
                <a:cxn ang="0">
                  <a:pos x="774" y="124"/>
                </a:cxn>
                <a:cxn ang="0">
                  <a:pos x="766" y="136"/>
                </a:cxn>
                <a:cxn ang="0">
                  <a:pos x="732" y="170"/>
                </a:cxn>
                <a:cxn ang="0">
                  <a:pos x="712" y="188"/>
                </a:cxn>
                <a:cxn ang="0">
                  <a:pos x="698" y="198"/>
                </a:cxn>
                <a:cxn ang="0">
                  <a:pos x="648" y="228"/>
                </a:cxn>
                <a:cxn ang="0">
                  <a:pos x="616" y="244"/>
                </a:cxn>
                <a:cxn ang="0">
                  <a:pos x="598" y="254"/>
                </a:cxn>
                <a:cxn ang="0">
                  <a:pos x="536" y="278"/>
                </a:cxn>
                <a:cxn ang="0">
                  <a:pos x="496" y="292"/>
                </a:cxn>
                <a:cxn ang="0">
                  <a:pos x="480" y="296"/>
                </a:cxn>
                <a:cxn ang="0">
                  <a:pos x="470" y="298"/>
                </a:cxn>
                <a:cxn ang="0">
                  <a:pos x="448" y="300"/>
                </a:cxn>
                <a:cxn ang="0">
                  <a:pos x="414" y="304"/>
                </a:cxn>
                <a:cxn ang="0">
                  <a:pos x="364" y="310"/>
                </a:cxn>
                <a:cxn ang="0">
                  <a:pos x="326" y="312"/>
                </a:cxn>
                <a:cxn ang="0">
                  <a:pos x="292" y="318"/>
                </a:cxn>
                <a:cxn ang="0">
                  <a:pos x="206" y="330"/>
                </a:cxn>
                <a:cxn ang="0">
                  <a:pos x="182" y="336"/>
                </a:cxn>
                <a:cxn ang="0">
                  <a:pos x="158" y="342"/>
                </a:cxn>
                <a:cxn ang="0">
                  <a:pos x="146" y="346"/>
                </a:cxn>
                <a:cxn ang="0">
                  <a:pos x="134" y="350"/>
                </a:cxn>
                <a:cxn ang="0">
                  <a:pos x="122" y="354"/>
                </a:cxn>
                <a:cxn ang="0">
                  <a:pos x="110" y="356"/>
                </a:cxn>
                <a:cxn ang="0">
                  <a:pos x="88" y="354"/>
                </a:cxn>
                <a:cxn ang="0">
                  <a:pos x="76" y="354"/>
                </a:cxn>
                <a:cxn ang="0">
                  <a:pos x="36" y="354"/>
                </a:cxn>
                <a:cxn ang="0">
                  <a:pos x="24" y="354"/>
                </a:cxn>
                <a:cxn ang="0">
                  <a:pos x="0" y="358"/>
                </a:cxn>
              </a:cxnLst>
              <a:rect l="0" t="0" r="r" b="b"/>
              <a:pathLst>
                <a:path w="850" h="358">
                  <a:moveTo>
                    <a:pt x="850" y="0"/>
                  </a:moveTo>
                  <a:lnTo>
                    <a:pt x="832" y="14"/>
                  </a:lnTo>
                  <a:lnTo>
                    <a:pt x="820" y="24"/>
                  </a:lnTo>
                  <a:lnTo>
                    <a:pt x="814" y="30"/>
                  </a:lnTo>
                  <a:lnTo>
                    <a:pt x="812" y="34"/>
                  </a:lnTo>
                  <a:lnTo>
                    <a:pt x="808" y="44"/>
                  </a:lnTo>
                  <a:lnTo>
                    <a:pt x="802" y="56"/>
                  </a:lnTo>
                  <a:lnTo>
                    <a:pt x="794" y="70"/>
                  </a:lnTo>
                  <a:lnTo>
                    <a:pt x="782" y="98"/>
                  </a:lnTo>
                  <a:lnTo>
                    <a:pt x="778" y="112"/>
                  </a:lnTo>
                  <a:lnTo>
                    <a:pt x="774" y="124"/>
                  </a:lnTo>
                  <a:lnTo>
                    <a:pt x="766" y="136"/>
                  </a:lnTo>
                  <a:lnTo>
                    <a:pt x="732" y="170"/>
                  </a:lnTo>
                  <a:lnTo>
                    <a:pt x="712" y="188"/>
                  </a:lnTo>
                  <a:lnTo>
                    <a:pt x="698" y="198"/>
                  </a:lnTo>
                  <a:lnTo>
                    <a:pt x="648" y="228"/>
                  </a:lnTo>
                  <a:lnTo>
                    <a:pt x="616" y="244"/>
                  </a:lnTo>
                  <a:lnTo>
                    <a:pt x="598" y="254"/>
                  </a:lnTo>
                  <a:lnTo>
                    <a:pt x="536" y="278"/>
                  </a:lnTo>
                  <a:lnTo>
                    <a:pt x="496" y="292"/>
                  </a:lnTo>
                  <a:lnTo>
                    <a:pt x="480" y="296"/>
                  </a:lnTo>
                  <a:lnTo>
                    <a:pt x="470" y="298"/>
                  </a:lnTo>
                  <a:lnTo>
                    <a:pt x="448" y="300"/>
                  </a:lnTo>
                  <a:lnTo>
                    <a:pt x="414" y="304"/>
                  </a:lnTo>
                  <a:lnTo>
                    <a:pt x="364" y="310"/>
                  </a:lnTo>
                  <a:lnTo>
                    <a:pt x="326" y="312"/>
                  </a:lnTo>
                  <a:lnTo>
                    <a:pt x="292" y="318"/>
                  </a:lnTo>
                  <a:lnTo>
                    <a:pt x="206" y="330"/>
                  </a:lnTo>
                  <a:lnTo>
                    <a:pt x="182" y="336"/>
                  </a:lnTo>
                  <a:lnTo>
                    <a:pt x="158" y="342"/>
                  </a:lnTo>
                  <a:lnTo>
                    <a:pt x="146" y="346"/>
                  </a:lnTo>
                  <a:lnTo>
                    <a:pt x="134" y="350"/>
                  </a:lnTo>
                  <a:lnTo>
                    <a:pt x="122" y="354"/>
                  </a:lnTo>
                  <a:lnTo>
                    <a:pt x="110" y="356"/>
                  </a:lnTo>
                  <a:lnTo>
                    <a:pt x="88" y="354"/>
                  </a:lnTo>
                  <a:lnTo>
                    <a:pt x="76" y="354"/>
                  </a:lnTo>
                  <a:lnTo>
                    <a:pt x="36" y="354"/>
                  </a:lnTo>
                  <a:lnTo>
                    <a:pt x="24" y="354"/>
                  </a:lnTo>
                  <a:lnTo>
                    <a:pt x="0" y="358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24" name="Freeform 1092"/>
            <p:cNvSpPr>
              <a:spLocks/>
            </p:cNvSpPr>
            <p:nvPr/>
          </p:nvSpPr>
          <p:spPr bwMode="auto">
            <a:xfrm>
              <a:off x="2271" y="3003"/>
              <a:ext cx="68" cy="15"/>
            </a:xfrm>
            <a:custGeom>
              <a:avLst/>
              <a:gdLst/>
              <a:ahLst/>
              <a:cxnLst>
                <a:cxn ang="0">
                  <a:pos x="188" y="10"/>
                </a:cxn>
                <a:cxn ang="0">
                  <a:pos x="172" y="4"/>
                </a:cxn>
                <a:cxn ang="0">
                  <a:pos x="160" y="0"/>
                </a:cxn>
                <a:cxn ang="0">
                  <a:pos x="152" y="0"/>
                </a:cxn>
                <a:cxn ang="0">
                  <a:pos x="116" y="2"/>
                </a:cxn>
                <a:cxn ang="0">
                  <a:pos x="94" y="4"/>
                </a:cxn>
                <a:cxn ang="0">
                  <a:pos x="66" y="8"/>
                </a:cxn>
                <a:cxn ang="0">
                  <a:pos x="42" y="14"/>
                </a:cxn>
                <a:cxn ang="0">
                  <a:pos x="26" y="18"/>
                </a:cxn>
                <a:cxn ang="0">
                  <a:pos x="0" y="38"/>
                </a:cxn>
              </a:cxnLst>
              <a:rect l="0" t="0" r="r" b="b"/>
              <a:pathLst>
                <a:path w="188" h="38">
                  <a:moveTo>
                    <a:pt x="188" y="10"/>
                  </a:moveTo>
                  <a:lnTo>
                    <a:pt x="172" y="4"/>
                  </a:lnTo>
                  <a:lnTo>
                    <a:pt x="160" y="0"/>
                  </a:lnTo>
                  <a:lnTo>
                    <a:pt x="152" y="0"/>
                  </a:lnTo>
                  <a:lnTo>
                    <a:pt x="116" y="2"/>
                  </a:lnTo>
                  <a:lnTo>
                    <a:pt x="94" y="4"/>
                  </a:lnTo>
                  <a:lnTo>
                    <a:pt x="66" y="8"/>
                  </a:lnTo>
                  <a:lnTo>
                    <a:pt x="42" y="14"/>
                  </a:lnTo>
                  <a:lnTo>
                    <a:pt x="26" y="18"/>
                  </a:lnTo>
                  <a:lnTo>
                    <a:pt x="0" y="38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25" name="Freeform 1093"/>
            <p:cNvSpPr>
              <a:spLocks/>
            </p:cNvSpPr>
            <p:nvPr/>
          </p:nvSpPr>
          <p:spPr bwMode="auto">
            <a:xfrm>
              <a:off x="2225" y="3029"/>
              <a:ext cx="68" cy="34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168" y="16"/>
                </a:cxn>
                <a:cxn ang="0">
                  <a:pos x="164" y="24"/>
                </a:cxn>
                <a:cxn ang="0">
                  <a:pos x="158" y="28"/>
                </a:cxn>
                <a:cxn ang="0">
                  <a:pos x="148" y="32"/>
                </a:cxn>
                <a:cxn ang="0">
                  <a:pos x="106" y="46"/>
                </a:cxn>
                <a:cxn ang="0">
                  <a:pos x="76" y="56"/>
                </a:cxn>
                <a:cxn ang="0">
                  <a:pos x="56" y="66"/>
                </a:cxn>
                <a:cxn ang="0">
                  <a:pos x="30" y="78"/>
                </a:cxn>
                <a:cxn ang="0">
                  <a:pos x="0" y="86"/>
                </a:cxn>
              </a:cxnLst>
              <a:rect l="0" t="0" r="r" b="b"/>
              <a:pathLst>
                <a:path w="186" h="86">
                  <a:moveTo>
                    <a:pt x="186" y="0"/>
                  </a:moveTo>
                  <a:lnTo>
                    <a:pt x="168" y="16"/>
                  </a:lnTo>
                  <a:lnTo>
                    <a:pt x="164" y="24"/>
                  </a:lnTo>
                  <a:lnTo>
                    <a:pt x="158" y="28"/>
                  </a:lnTo>
                  <a:lnTo>
                    <a:pt x="148" y="32"/>
                  </a:lnTo>
                  <a:lnTo>
                    <a:pt x="106" y="46"/>
                  </a:lnTo>
                  <a:lnTo>
                    <a:pt x="76" y="56"/>
                  </a:lnTo>
                  <a:lnTo>
                    <a:pt x="56" y="66"/>
                  </a:lnTo>
                  <a:lnTo>
                    <a:pt x="30" y="78"/>
                  </a:lnTo>
                  <a:lnTo>
                    <a:pt x="0" y="86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26" name="Freeform 1094"/>
            <p:cNvSpPr>
              <a:spLocks/>
            </p:cNvSpPr>
            <p:nvPr/>
          </p:nvSpPr>
          <p:spPr bwMode="auto">
            <a:xfrm>
              <a:off x="2258" y="3023"/>
              <a:ext cx="87" cy="39"/>
            </a:xfrm>
            <a:custGeom>
              <a:avLst/>
              <a:gdLst/>
              <a:ahLst/>
              <a:cxnLst>
                <a:cxn ang="0">
                  <a:pos x="240" y="0"/>
                </a:cxn>
                <a:cxn ang="0">
                  <a:pos x="238" y="8"/>
                </a:cxn>
                <a:cxn ang="0">
                  <a:pos x="236" y="14"/>
                </a:cxn>
                <a:cxn ang="0">
                  <a:pos x="232" y="18"/>
                </a:cxn>
                <a:cxn ang="0">
                  <a:pos x="224" y="24"/>
                </a:cxn>
                <a:cxn ang="0">
                  <a:pos x="212" y="30"/>
                </a:cxn>
                <a:cxn ang="0">
                  <a:pos x="192" y="40"/>
                </a:cxn>
                <a:cxn ang="0">
                  <a:pos x="156" y="54"/>
                </a:cxn>
                <a:cxn ang="0">
                  <a:pos x="118" y="66"/>
                </a:cxn>
                <a:cxn ang="0">
                  <a:pos x="72" y="78"/>
                </a:cxn>
                <a:cxn ang="0">
                  <a:pos x="28" y="88"/>
                </a:cxn>
                <a:cxn ang="0">
                  <a:pos x="0" y="98"/>
                </a:cxn>
              </a:cxnLst>
              <a:rect l="0" t="0" r="r" b="b"/>
              <a:pathLst>
                <a:path w="240" h="98">
                  <a:moveTo>
                    <a:pt x="240" y="0"/>
                  </a:moveTo>
                  <a:lnTo>
                    <a:pt x="238" y="8"/>
                  </a:lnTo>
                  <a:lnTo>
                    <a:pt x="236" y="14"/>
                  </a:lnTo>
                  <a:lnTo>
                    <a:pt x="232" y="18"/>
                  </a:lnTo>
                  <a:lnTo>
                    <a:pt x="224" y="24"/>
                  </a:lnTo>
                  <a:lnTo>
                    <a:pt x="212" y="30"/>
                  </a:lnTo>
                  <a:lnTo>
                    <a:pt x="192" y="40"/>
                  </a:lnTo>
                  <a:lnTo>
                    <a:pt x="156" y="54"/>
                  </a:lnTo>
                  <a:lnTo>
                    <a:pt x="118" y="66"/>
                  </a:lnTo>
                  <a:lnTo>
                    <a:pt x="72" y="78"/>
                  </a:lnTo>
                  <a:lnTo>
                    <a:pt x="28" y="88"/>
                  </a:lnTo>
                  <a:lnTo>
                    <a:pt x="0" y="98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27" name="Freeform 1095"/>
            <p:cNvSpPr>
              <a:spLocks/>
            </p:cNvSpPr>
            <p:nvPr/>
          </p:nvSpPr>
          <p:spPr bwMode="auto">
            <a:xfrm>
              <a:off x="2264" y="3012"/>
              <a:ext cx="145" cy="109"/>
            </a:xfrm>
            <a:custGeom>
              <a:avLst/>
              <a:gdLst/>
              <a:ahLst/>
              <a:cxnLst>
                <a:cxn ang="0">
                  <a:pos x="398" y="0"/>
                </a:cxn>
                <a:cxn ang="0">
                  <a:pos x="380" y="6"/>
                </a:cxn>
                <a:cxn ang="0">
                  <a:pos x="348" y="18"/>
                </a:cxn>
                <a:cxn ang="0">
                  <a:pos x="340" y="22"/>
                </a:cxn>
                <a:cxn ang="0">
                  <a:pos x="332" y="28"/>
                </a:cxn>
                <a:cxn ang="0">
                  <a:pos x="314" y="42"/>
                </a:cxn>
                <a:cxn ang="0">
                  <a:pos x="296" y="56"/>
                </a:cxn>
                <a:cxn ang="0">
                  <a:pos x="284" y="66"/>
                </a:cxn>
                <a:cxn ang="0">
                  <a:pos x="272" y="74"/>
                </a:cxn>
                <a:cxn ang="0">
                  <a:pos x="256" y="86"/>
                </a:cxn>
                <a:cxn ang="0">
                  <a:pos x="242" y="98"/>
                </a:cxn>
                <a:cxn ang="0">
                  <a:pos x="230" y="104"/>
                </a:cxn>
                <a:cxn ang="0">
                  <a:pos x="220" y="110"/>
                </a:cxn>
                <a:cxn ang="0">
                  <a:pos x="210" y="118"/>
                </a:cxn>
                <a:cxn ang="0">
                  <a:pos x="200" y="128"/>
                </a:cxn>
                <a:cxn ang="0">
                  <a:pos x="194" y="134"/>
                </a:cxn>
                <a:cxn ang="0">
                  <a:pos x="194" y="146"/>
                </a:cxn>
                <a:cxn ang="0">
                  <a:pos x="194" y="158"/>
                </a:cxn>
                <a:cxn ang="0">
                  <a:pos x="192" y="172"/>
                </a:cxn>
                <a:cxn ang="0">
                  <a:pos x="188" y="180"/>
                </a:cxn>
                <a:cxn ang="0">
                  <a:pos x="184" y="184"/>
                </a:cxn>
                <a:cxn ang="0">
                  <a:pos x="178" y="188"/>
                </a:cxn>
                <a:cxn ang="0">
                  <a:pos x="90" y="232"/>
                </a:cxn>
                <a:cxn ang="0">
                  <a:pos x="0" y="274"/>
                </a:cxn>
              </a:cxnLst>
              <a:rect l="0" t="0" r="r" b="b"/>
              <a:pathLst>
                <a:path w="398" h="274">
                  <a:moveTo>
                    <a:pt x="398" y="0"/>
                  </a:moveTo>
                  <a:lnTo>
                    <a:pt x="380" y="6"/>
                  </a:lnTo>
                  <a:lnTo>
                    <a:pt x="348" y="18"/>
                  </a:lnTo>
                  <a:lnTo>
                    <a:pt x="340" y="22"/>
                  </a:lnTo>
                  <a:lnTo>
                    <a:pt x="332" y="28"/>
                  </a:lnTo>
                  <a:lnTo>
                    <a:pt x="314" y="42"/>
                  </a:lnTo>
                  <a:lnTo>
                    <a:pt x="296" y="56"/>
                  </a:lnTo>
                  <a:lnTo>
                    <a:pt x="284" y="66"/>
                  </a:lnTo>
                  <a:lnTo>
                    <a:pt x="272" y="74"/>
                  </a:lnTo>
                  <a:lnTo>
                    <a:pt x="256" y="86"/>
                  </a:lnTo>
                  <a:lnTo>
                    <a:pt x="242" y="98"/>
                  </a:lnTo>
                  <a:lnTo>
                    <a:pt x="230" y="104"/>
                  </a:lnTo>
                  <a:lnTo>
                    <a:pt x="220" y="110"/>
                  </a:lnTo>
                  <a:lnTo>
                    <a:pt x="210" y="118"/>
                  </a:lnTo>
                  <a:lnTo>
                    <a:pt x="200" y="128"/>
                  </a:lnTo>
                  <a:lnTo>
                    <a:pt x="194" y="134"/>
                  </a:lnTo>
                  <a:lnTo>
                    <a:pt x="194" y="146"/>
                  </a:lnTo>
                  <a:lnTo>
                    <a:pt x="194" y="158"/>
                  </a:lnTo>
                  <a:lnTo>
                    <a:pt x="192" y="172"/>
                  </a:lnTo>
                  <a:lnTo>
                    <a:pt x="188" y="180"/>
                  </a:lnTo>
                  <a:lnTo>
                    <a:pt x="184" y="184"/>
                  </a:lnTo>
                  <a:lnTo>
                    <a:pt x="178" y="188"/>
                  </a:lnTo>
                  <a:lnTo>
                    <a:pt x="90" y="232"/>
                  </a:lnTo>
                  <a:lnTo>
                    <a:pt x="0" y="274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28" name="Freeform 1096"/>
            <p:cNvSpPr>
              <a:spLocks/>
            </p:cNvSpPr>
            <p:nvPr/>
          </p:nvSpPr>
          <p:spPr bwMode="auto">
            <a:xfrm>
              <a:off x="2335" y="3006"/>
              <a:ext cx="121" cy="137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294" y="30"/>
                </a:cxn>
                <a:cxn ang="0">
                  <a:pos x="280" y="46"/>
                </a:cxn>
                <a:cxn ang="0">
                  <a:pos x="254" y="70"/>
                </a:cxn>
                <a:cxn ang="0">
                  <a:pos x="216" y="108"/>
                </a:cxn>
                <a:cxn ang="0">
                  <a:pos x="200" y="126"/>
                </a:cxn>
                <a:cxn ang="0">
                  <a:pos x="186" y="140"/>
                </a:cxn>
                <a:cxn ang="0">
                  <a:pos x="166" y="172"/>
                </a:cxn>
                <a:cxn ang="0">
                  <a:pos x="148" y="204"/>
                </a:cxn>
                <a:cxn ang="0">
                  <a:pos x="132" y="222"/>
                </a:cxn>
                <a:cxn ang="0">
                  <a:pos x="118" y="234"/>
                </a:cxn>
                <a:cxn ang="0">
                  <a:pos x="106" y="244"/>
                </a:cxn>
                <a:cxn ang="0">
                  <a:pos x="96" y="250"/>
                </a:cxn>
                <a:cxn ang="0">
                  <a:pos x="88" y="258"/>
                </a:cxn>
                <a:cxn ang="0">
                  <a:pos x="78" y="268"/>
                </a:cxn>
                <a:cxn ang="0">
                  <a:pos x="42" y="294"/>
                </a:cxn>
                <a:cxn ang="0">
                  <a:pos x="22" y="316"/>
                </a:cxn>
                <a:cxn ang="0">
                  <a:pos x="0" y="344"/>
                </a:cxn>
              </a:cxnLst>
              <a:rect l="0" t="0" r="r" b="b"/>
              <a:pathLst>
                <a:path w="330" h="344">
                  <a:moveTo>
                    <a:pt x="330" y="0"/>
                  </a:moveTo>
                  <a:lnTo>
                    <a:pt x="294" y="30"/>
                  </a:lnTo>
                  <a:lnTo>
                    <a:pt x="280" y="46"/>
                  </a:lnTo>
                  <a:lnTo>
                    <a:pt x="254" y="70"/>
                  </a:lnTo>
                  <a:lnTo>
                    <a:pt x="216" y="108"/>
                  </a:lnTo>
                  <a:lnTo>
                    <a:pt x="200" y="126"/>
                  </a:lnTo>
                  <a:lnTo>
                    <a:pt x="186" y="140"/>
                  </a:lnTo>
                  <a:lnTo>
                    <a:pt x="166" y="172"/>
                  </a:lnTo>
                  <a:lnTo>
                    <a:pt x="148" y="204"/>
                  </a:lnTo>
                  <a:lnTo>
                    <a:pt x="132" y="222"/>
                  </a:lnTo>
                  <a:lnTo>
                    <a:pt x="118" y="234"/>
                  </a:lnTo>
                  <a:lnTo>
                    <a:pt x="106" y="244"/>
                  </a:lnTo>
                  <a:lnTo>
                    <a:pt x="96" y="250"/>
                  </a:lnTo>
                  <a:lnTo>
                    <a:pt x="88" y="258"/>
                  </a:lnTo>
                  <a:lnTo>
                    <a:pt x="78" y="268"/>
                  </a:lnTo>
                  <a:lnTo>
                    <a:pt x="42" y="294"/>
                  </a:lnTo>
                  <a:lnTo>
                    <a:pt x="22" y="316"/>
                  </a:lnTo>
                  <a:lnTo>
                    <a:pt x="0" y="344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29" name="Freeform 1097"/>
            <p:cNvSpPr>
              <a:spLocks/>
            </p:cNvSpPr>
            <p:nvPr/>
          </p:nvSpPr>
          <p:spPr bwMode="auto">
            <a:xfrm>
              <a:off x="2326" y="3158"/>
              <a:ext cx="43" cy="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24"/>
                </a:cxn>
                <a:cxn ang="0">
                  <a:pos x="0" y="42"/>
                </a:cxn>
                <a:cxn ang="0">
                  <a:pos x="0" y="56"/>
                </a:cxn>
                <a:cxn ang="0">
                  <a:pos x="4" y="68"/>
                </a:cxn>
                <a:cxn ang="0">
                  <a:pos x="12" y="86"/>
                </a:cxn>
                <a:cxn ang="0">
                  <a:pos x="20" y="102"/>
                </a:cxn>
                <a:cxn ang="0">
                  <a:pos x="28" y="110"/>
                </a:cxn>
                <a:cxn ang="0">
                  <a:pos x="90" y="154"/>
                </a:cxn>
                <a:cxn ang="0">
                  <a:pos x="122" y="172"/>
                </a:cxn>
              </a:cxnLst>
              <a:rect l="0" t="0" r="r" b="b"/>
              <a:pathLst>
                <a:path w="122" h="172">
                  <a:moveTo>
                    <a:pt x="8" y="0"/>
                  </a:moveTo>
                  <a:lnTo>
                    <a:pt x="4" y="24"/>
                  </a:lnTo>
                  <a:lnTo>
                    <a:pt x="0" y="42"/>
                  </a:lnTo>
                  <a:lnTo>
                    <a:pt x="0" y="56"/>
                  </a:lnTo>
                  <a:lnTo>
                    <a:pt x="4" y="68"/>
                  </a:lnTo>
                  <a:lnTo>
                    <a:pt x="12" y="86"/>
                  </a:lnTo>
                  <a:lnTo>
                    <a:pt x="20" y="102"/>
                  </a:lnTo>
                  <a:lnTo>
                    <a:pt x="28" y="110"/>
                  </a:lnTo>
                  <a:lnTo>
                    <a:pt x="90" y="154"/>
                  </a:lnTo>
                  <a:lnTo>
                    <a:pt x="122" y="172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30" name="Freeform 1098"/>
            <p:cNvSpPr>
              <a:spLocks/>
            </p:cNvSpPr>
            <p:nvPr/>
          </p:nvSpPr>
          <p:spPr bwMode="auto">
            <a:xfrm>
              <a:off x="2248" y="3014"/>
              <a:ext cx="192" cy="157"/>
            </a:xfrm>
            <a:custGeom>
              <a:avLst/>
              <a:gdLst/>
              <a:ahLst/>
              <a:cxnLst>
                <a:cxn ang="0">
                  <a:pos x="528" y="0"/>
                </a:cxn>
                <a:cxn ang="0">
                  <a:pos x="502" y="10"/>
                </a:cxn>
                <a:cxn ang="0">
                  <a:pos x="482" y="16"/>
                </a:cxn>
                <a:cxn ang="0">
                  <a:pos x="468" y="22"/>
                </a:cxn>
                <a:cxn ang="0">
                  <a:pos x="454" y="32"/>
                </a:cxn>
                <a:cxn ang="0">
                  <a:pos x="432" y="50"/>
                </a:cxn>
                <a:cxn ang="0">
                  <a:pos x="412" y="68"/>
                </a:cxn>
                <a:cxn ang="0">
                  <a:pos x="400" y="82"/>
                </a:cxn>
                <a:cxn ang="0">
                  <a:pos x="368" y="118"/>
                </a:cxn>
                <a:cxn ang="0">
                  <a:pos x="342" y="148"/>
                </a:cxn>
                <a:cxn ang="0">
                  <a:pos x="272" y="234"/>
                </a:cxn>
                <a:cxn ang="0">
                  <a:pos x="242" y="264"/>
                </a:cxn>
                <a:cxn ang="0">
                  <a:pos x="218" y="286"/>
                </a:cxn>
                <a:cxn ang="0">
                  <a:pos x="204" y="298"/>
                </a:cxn>
                <a:cxn ang="0">
                  <a:pos x="122" y="346"/>
                </a:cxn>
                <a:cxn ang="0">
                  <a:pos x="76" y="366"/>
                </a:cxn>
                <a:cxn ang="0">
                  <a:pos x="26" y="388"/>
                </a:cxn>
                <a:cxn ang="0">
                  <a:pos x="0" y="396"/>
                </a:cxn>
              </a:cxnLst>
              <a:rect l="0" t="0" r="r" b="b"/>
              <a:pathLst>
                <a:path w="528" h="396">
                  <a:moveTo>
                    <a:pt x="528" y="0"/>
                  </a:moveTo>
                  <a:lnTo>
                    <a:pt x="502" y="10"/>
                  </a:lnTo>
                  <a:lnTo>
                    <a:pt x="482" y="16"/>
                  </a:lnTo>
                  <a:lnTo>
                    <a:pt x="468" y="22"/>
                  </a:lnTo>
                  <a:lnTo>
                    <a:pt x="454" y="32"/>
                  </a:lnTo>
                  <a:lnTo>
                    <a:pt x="432" y="50"/>
                  </a:lnTo>
                  <a:lnTo>
                    <a:pt x="412" y="68"/>
                  </a:lnTo>
                  <a:lnTo>
                    <a:pt x="400" y="82"/>
                  </a:lnTo>
                  <a:lnTo>
                    <a:pt x="368" y="118"/>
                  </a:lnTo>
                  <a:lnTo>
                    <a:pt x="342" y="148"/>
                  </a:lnTo>
                  <a:lnTo>
                    <a:pt x="272" y="234"/>
                  </a:lnTo>
                  <a:lnTo>
                    <a:pt x="242" y="264"/>
                  </a:lnTo>
                  <a:lnTo>
                    <a:pt x="218" y="286"/>
                  </a:lnTo>
                  <a:lnTo>
                    <a:pt x="204" y="298"/>
                  </a:lnTo>
                  <a:lnTo>
                    <a:pt x="122" y="346"/>
                  </a:lnTo>
                  <a:lnTo>
                    <a:pt x="76" y="366"/>
                  </a:lnTo>
                  <a:lnTo>
                    <a:pt x="26" y="388"/>
                  </a:lnTo>
                  <a:lnTo>
                    <a:pt x="0" y="396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31" name="Freeform 1099"/>
            <p:cNvSpPr>
              <a:spLocks/>
            </p:cNvSpPr>
            <p:nvPr/>
          </p:nvSpPr>
          <p:spPr bwMode="auto">
            <a:xfrm>
              <a:off x="2281" y="3147"/>
              <a:ext cx="16" cy="91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42" y="38"/>
                </a:cxn>
                <a:cxn ang="0">
                  <a:pos x="38" y="56"/>
                </a:cxn>
                <a:cxn ang="0">
                  <a:pos x="32" y="70"/>
                </a:cxn>
                <a:cxn ang="0">
                  <a:pos x="16" y="116"/>
                </a:cxn>
                <a:cxn ang="0">
                  <a:pos x="6" y="164"/>
                </a:cxn>
                <a:cxn ang="0">
                  <a:pos x="6" y="178"/>
                </a:cxn>
                <a:cxn ang="0">
                  <a:pos x="6" y="190"/>
                </a:cxn>
                <a:cxn ang="0">
                  <a:pos x="8" y="200"/>
                </a:cxn>
                <a:cxn ang="0">
                  <a:pos x="8" y="204"/>
                </a:cxn>
                <a:cxn ang="0">
                  <a:pos x="6" y="212"/>
                </a:cxn>
                <a:cxn ang="0">
                  <a:pos x="0" y="230"/>
                </a:cxn>
              </a:cxnLst>
              <a:rect l="0" t="0" r="r" b="b"/>
              <a:pathLst>
                <a:path w="44" h="230">
                  <a:moveTo>
                    <a:pt x="44" y="0"/>
                  </a:moveTo>
                  <a:lnTo>
                    <a:pt x="42" y="38"/>
                  </a:lnTo>
                  <a:lnTo>
                    <a:pt x="38" y="56"/>
                  </a:lnTo>
                  <a:lnTo>
                    <a:pt x="32" y="70"/>
                  </a:lnTo>
                  <a:lnTo>
                    <a:pt x="16" y="116"/>
                  </a:lnTo>
                  <a:lnTo>
                    <a:pt x="6" y="164"/>
                  </a:lnTo>
                  <a:lnTo>
                    <a:pt x="6" y="178"/>
                  </a:lnTo>
                  <a:lnTo>
                    <a:pt x="6" y="190"/>
                  </a:lnTo>
                  <a:lnTo>
                    <a:pt x="8" y="200"/>
                  </a:lnTo>
                  <a:lnTo>
                    <a:pt x="8" y="204"/>
                  </a:lnTo>
                  <a:lnTo>
                    <a:pt x="6" y="212"/>
                  </a:lnTo>
                  <a:lnTo>
                    <a:pt x="0" y="23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32" name="Freeform 1100"/>
            <p:cNvSpPr>
              <a:spLocks/>
            </p:cNvSpPr>
            <p:nvPr/>
          </p:nvSpPr>
          <p:spPr bwMode="auto">
            <a:xfrm>
              <a:off x="2223" y="3167"/>
              <a:ext cx="41" cy="47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52" y="50"/>
                </a:cxn>
                <a:cxn ang="0">
                  <a:pos x="32" y="70"/>
                </a:cxn>
                <a:cxn ang="0">
                  <a:pos x="18" y="86"/>
                </a:cxn>
                <a:cxn ang="0">
                  <a:pos x="0" y="116"/>
                </a:cxn>
              </a:cxnLst>
              <a:rect l="0" t="0" r="r" b="b"/>
              <a:pathLst>
                <a:path w="112" h="116">
                  <a:moveTo>
                    <a:pt x="112" y="0"/>
                  </a:moveTo>
                  <a:lnTo>
                    <a:pt x="52" y="50"/>
                  </a:lnTo>
                  <a:lnTo>
                    <a:pt x="32" y="70"/>
                  </a:lnTo>
                  <a:lnTo>
                    <a:pt x="18" y="86"/>
                  </a:lnTo>
                  <a:lnTo>
                    <a:pt x="0" y="116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33" name="Freeform 1101"/>
            <p:cNvSpPr>
              <a:spLocks/>
            </p:cNvSpPr>
            <p:nvPr/>
          </p:nvSpPr>
          <p:spPr bwMode="auto">
            <a:xfrm>
              <a:off x="2200" y="3186"/>
              <a:ext cx="44" cy="12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80" y="12"/>
                </a:cxn>
                <a:cxn ang="0">
                  <a:pos x="62" y="20"/>
                </a:cxn>
                <a:cxn ang="0">
                  <a:pos x="50" y="24"/>
                </a:cxn>
                <a:cxn ang="0">
                  <a:pos x="38" y="26"/>
                </a:cxn>
                <a:cxn ang="0">
                  <a:pos x="0" y="32"/>
                </a:cxn>
              </a:cxnLst>
              <a:rect l="0" t="0" r="r" b="b"/>
              <a:pathLst>
                <a:path w="118" h="32">
                  <a:moveTo>
                    <a:pt x="118" y="0"/>
                  </a:moveTo>
                  <a:lnTo>
                    <a:pt x="80" y="12"/>
                  </a:lnTo>
                  <a:lnTo>
                    <a:pt x="62" y="20"/>
                  </a:lnTo>
                  <a:lnTo>
                    <a:pt x="50" y="24"/>
                  </a:lnTo>
                  <a:lnTo>
                    <a:pt x="38" y="26"/>
                  </a:lnTo>
                  <a:lnTo>
                    <a:pt x="0" y="32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34" name="Freeform 1102"/>
            <p:cNvSpPr>
              <a:spLocks/>
            </p:cNvSpPr>
            <p:nvPr/>
          </p:nvSpPr>
          <p:spPr bwMode="auto">
            <a:xfrm>
              <a:off x="2225" y="3214"/>
              <a:ext cx="13" cy="31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6" y="12"/>
                </a:cxn>
                <a:cxn ang="0">
                  <a:pos x="20" y="20"/>
                </a:cxn>
                <a:cxn ang="0">
                  <a:pos x="16" y="28"/>
                </a:cxn>
                <a:cxn ang="0">
                  <a:pos x="6" y="56"/>
                </a:cxn>
                <a:cxn ang="0">
                  <a:pos x="0" y="80"/>
                </a:cxn>
              </a:cxnLst>
              <a:rect l="0" t="0" r="r" b="b"/>
              <a:pathLst>
                <a:path w="36" h="80">
                  <a:moveTo>
                    <a:pt x="36" y="0"/>
                  </a:moveTo>
                  <a:lnTo>
                    <a:pt x="26" y="12"/>
                  </a:lnTo>
                  <a:lnTo>
                    <a:pt x="20" y="20"/>
                  </a:lnTo>
                  <a:lnTo>
                    <a:pt x="16" y="28"/>
                  </a:lnTo>
                  <a:lnTo>
                    <a:pt x="6" y="56"/>
                  </a:lnTo>
                  <a:lnTo>
                    <a:pt x="0" y="8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35" name="Freeform 1103"/>
            <p:cNvSpPr>
              <a:spLocks/>
            </p:cNvSpPr>
            <p:nvPr/>
          </p:nvSpPr>
          <p:spPr bwMode="auto">
            <a:xfrm>
              <a:off x="2357" y="2988"/>
              <a:ext cx="145" cy="151"/>
            </a:xfrm>
            <a:custGeom>
              <a:avLst/>
              <a:gdLst/>
              <a:ahLst/>
              <a:cxnLst>
                <a:cxn ang="0">
                  <a:pos x="398" y="0"/>
                </a:cxn>
                <a:cxn ang="0">
                  <a:pos x="332" y="36"/>
                </a:cxn>
                <a:cxn ang="0">
                  <a:pos x="322" y="42"/>
                </a:cxn>
                <a:cxn ang="0">
                  <a:pos x="308" y="52"/>
                </a:cxn>
                <a:cxn ang="0">
                  <a:pos x="286" y="70"/>
                </a:cxn>
                <a:cxn ang="0">
                  <a:pos x="278" y="76"/>
                </a:cxn>
                <a:cxn ang="0">
                  <a:pos x="266" y="86"/>
                </a:cxn>
                <a:cxn ang="0">
                  <a:pos x="256" y="96"/>
                </a:cxn>
                <a:cxn ang="0">
                  <a:pos x="254" y="102"/>
                </a:cxn>
                <a:cxn ang="0">
                  <a:pos x="252" y="106"/>
                </a:cxn>
                <a:cxn ang="0">
                  <a:pos x="254" y="116"/>
                </a:cxn>
                <a:cxn ang="0">
                  <a:pos x="256" y="126"/>
                </a:cxn>
                <a:cxn ang="0">
                  <a:pos x="254" y="138"/>
                </a:cxn>
                <a:cxn ang="0">
                  <a:pos x="252" y="144"/>
                </a:cxn>
                <a:cxn ang="0">
                  <a:pos x="248" y="148"/>
                </a:cxn>
                <a:cxn ang="0">
                  <a:pos x="224" y="170"/>
                </a:cxn>
                <a:cxn ang="0">
                  <a:pos x="210" y="182"/>
                </a:cxn>
                <a:cxn ang="0">
                  <a:pos x="200" y="188"/>
                </a:cxn>
                <a:cxn ang="0">
                  <a:pos x="192" y="192"/>
                </a:cxn>
                <a:cxn ang="0">
                  <a:pos x="186" y="198"/>
                </a:cxn>
                <a:cxn ang="0">
                  <a:pos x="184" y="206"/>
                </a:cxn>
                <a:cxn ang="0">
                  <a:pos x="182" y="210"/>
                </a:cxn>
                <a:cxn ang="0">
                  <a:pos x="184" y="222"/>
                </a:cxn>
                <a:cxn ang="0">
                  <a:pos x="186" y="228"/>
                </a:cxn>
                <a:cxn ang="0">
                  <a:pos x="184" y="234"/>
                </a:cxn>
                <a:cxn ang="0">
                  <a:pos x="168" y="252"/>
                </a:cxn>
                <a:cxn ang="0">
                  <a:pos x="158" y="260"/>
                </a:cxn>
                <a:cxn ang="0">
                  <a:pos x="150" y="266"/>
                </a:cxn>
                <a:cxn ang="0">
                  <a:pos x="136" y="272"/>
                </a:cxn>
                <a:cxn ang="0">
                  <a:pos x="116" y="282"/>
                </a:cxn>
                <a:cxn ang="0">
                  <a:pos x="84" y="300"/>
                </a:cxn>
                <a:cxn ang="0">
                  <a:pos x="68" y="308"/>
                </a:cxn>
                <a:cxn ang="0">
                  <a:pos x="42" y="326"/>
                </a:cxn>
                <a:cxn ang="0">
                  <a:pos x="28" y="338"/>
                </a:cxn>
                <a:cxn ang="0">
                  <a:pos x="16" y="352"/>
                </a:cxn>
                <a:cxn ang="0">
                  <a:pos x="6" y="366"/>
                </a:cxn>
                <a:cxn ang="0">
                  <a:pos x="4" y="372"/>
                </a:cxn>
                <a:cxn ang="0">
                  <a:pos x="0" y="380"/>
                </a:cxn>
              </a:cxnLst>
              <a:rect l="0" t="0" r="r" b="b"/>
              <a:pathLst>
                <a:path w="398" h="380">
                  <a:moveTo>
                    <a:pt x="398" y="0"/>
                  </a:moveTo>
                  <a:lnTo>
                    <a:pt x="332" y="36"/>
                  </a:lnTo>
                  <a:lnTo>
                    <a:pt x="322" y="42"/>
                  </a:lnTo>
                  <a:lnTo>
                    <a:pt x="308" y="52"/>
                  </a:lnTo>
                  <a:lnTo>
                    <a:pt x="286" y="70"/>
                  </a:lnTo>
                  <a:lnTo>
                    <a:pt x="278" y="76"/>
                  </a:lnTo>
                  <a:lnTo>
                    <a:pt x="266" y="86"/>
                  </a:lnTo>
                  <a:lnTo>
                    <a:pt x="256" y="96"/>
                  </a:lnTo>
                  <a:lnTo>
                    <a:pt x="254" y="102"/>
                  </a:lnTo>
                  <a:lnTo>
                    <a:pt x="252" y="106"/>
                  </a:lnTo>
                  <a:lnTo>
                    <a:pt x="254" y="116"/>
                  </a:lnTo>
                  <a:lnTo>
                    <a:pt x="256" y="126"/>
                  </a:lnTo>
                  <a:lnTo>
                    <a:pt x="254" y="138"/>
                  </a:lnTo>
                  <a:lnTo>
                    <a:pt x="252" y="144"/>
                  </a:lnTo>
                  <a:lnTo>
                    <a:pt x="248" y="148"/>
                  </a:lnTo>
                  <a:lnTo>
                    <a:pt x="224" y="170"/>
                  </a:lnTo>
                  <a:lnTo>
                    <a:pt x="210" y="182"/>
                  </a:lnTo>
                  <a:lnTo>
                    <a:pt x="200" y="188"/>
                  </a:lnTo>
                  <a:lnTo>
                    <a:pt x="192" y="192"/>
                  </a:lnTo>
                  <a:lnTo>
                    <a:pt x="186" y="198"/>
                  </a:lnTo>
                  <a:lnTo>
                    <a:pt x="184" y="206"/>
                  </a:lnTo>
                  <a:lnTo>
                    <a:pt x="182" y="210"/>
                  </a:lnTo>
                  <a:lnTo>
                    <a:pt x="184" y="222"/>
                  </a:lnTo>
                  <a:lnTo>
                    <a:pt x="186" y="228"/>
                  </a:lnTo>
                  <a:lnTo>
                    <a:pt x="184" y="234"/>
                  </a:lnTo>
                  <a:lnTo>
                    <a:pt x="168" y="252"/>
                  </a:lnTo>
                  <a:lnTo>
                    <a:pt x="158" y="260"/>
                  </a:lnTo>
                  <a:lnTo>
                    <a:pt x="150" y="266"/>
                  </a:lnTo>
                  <a:lnTo>
                    <a:pt x="136" y="272"/>
                  </a:lnTo>
                  <a:lnTo>
                    <a:pt x="116" y="282"/>
                  </a:lnTo>
                  <a:lnTo>
                    <a:pt x="84" y="300"/>
                  </a:lnTo>
                  <a:lnTo>
                    <a:pt x="68" y="308"/>
                  </a:lnTo>
                  <a:lnTo>
                    <a:pt x="42" y="326"/>
                  </a:lnTo>
                  <a:lnTo>
                    <a:pt x="28" y="338"/>
                  </a:lnTo>
                  <a:lnTo>
                    <a:pt x="16" y="352"/>
                  </a:lnTo>
                  <a:lnTo>
                    <a:pt x="6" y="366"/>
                  </a:lnTo>
                  <a:lnTo>
                    <a:pt x="4" y="372"/>
                  </a:lnTo>
                  <a:lnTo>
                    <a:pt x="0" y="38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36" name="Freeform 1104"/>
            <p:cNvSpPr>
              <a:spLocks/>
            </p:cNvSpPr>
            <p:nvPr/>
          </p:nvSpPr>
          <p:spPr bwMode="auto">
            <a:xfrm>
              <a:off x="2384" y="3105"/>
              <a:ext cx="21" cy="81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42" y="42"/>
                </a:cxn>
                <a:cxn ang="0">
                  <a:pos x="20" y="88"/>
                </a:cxn>
                <a:cxn ang="0">
                  <a:pos x="14" y="104"/>
                </a:cxn>
                <a:cxn ang="0">
                  <a:pos x="10" y="114"/>
                </a:cxn>
                <a:cxn ang="0">
                  <a:pos x="8" y="124"/>
                </a:cxn>
                <a:cxn ang="0">
                  <a:pos x="10" y="142"/>
                </a:cxn>
                <a:cxn ang="0">
                  <a:pos x="10" y="150"/>
                </a:cxn>
                <a:cxn ang="0">
                  <a:pos x="10" y="156"/>
                </a:cxn>
                <a:cxn ang="0">
                  <a:pos x="0" y="202"/>
                </a:cxn>
              </a:cxnLst>
              <a:rect l="0" t="0" r="r" b="b"/>
              <a:pathLst>
                <a:path w="60" h="202">
                  <a:moveTo>
                    <a:pt x="60" y="0"/>
                  </a:moveTo>
                  <a:lnTo>
                    <a:pt x="42" y="42"/>
                  </a:lnTo>
                  <a:lnTo>
                    <a:pt x="20" y="88"/>
                  </a:lnTo>
                  <a:lnTo>
                    <a:pt x="14" y="104"/>
                  </a:lnTo>
                  <a:lnTo>
                    <a:pt x="10" y="114"/>
                  </a:lnTo>
                  <a:lnTo>
                    <a:pt x="8" y="124"/>
                  </a:lnTo>
                  <a:lnTo>
                    <a:pt x="10" y="142"/>
                  </a:lnTo>
                  <a:lnTo>
                    <a:pt x="10" y="150"/>
                  </a:lnTo>
                  <a:lnTo>
                    <a:pt x="10" y="156"/>
                  </a:lnTo>
                  <a:lnTo>
                    <a:pt x="0" y="202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37" name="Freeform 1105"/>
            <p:cNvSpPr>
              <a:spLocks/>
            </p:cNvSpPr>
            <p:nvPr/>
          </p:nvSpPr>
          <p:spPr bwMode="auto">
            <a:xfrm>
              <a:off x="2431" y="2976"/>
              <a:ext cx="91" cy="208"/>
            </a:xfrm>
            <a:custGeom>
              <a:avLst/>
              <a:gdLst/>
              <a:ahLst/>
              <a:cxnLst>
                <a:cxn ang="0">
                  <a:pos x="250" y="0"/>
                </a:cxn>
                <a:cxn ang="0">
                  <a:pos x="224" y="30"/>
                </a:cxn>
                <a:cxn ang="0">
                  <a:pos x="168" y="98"/>
                </a:cxn>
                <a:cxn ang="0">
                  <a:pos x="154" y="122"/>
                </a:cxn>
                <a:cxn ang="0">
                  <a:pos x="144" y="140"/>
                </a:cxn>
                <a:cxn ang="0">
                  <a:pos x="136" y="154"/>
                </a:cxn>
                <a:cxn ang="0">
                  <a:pos x="132" y="174"/>
                </a:cxn>
                <a:cxn ang="0">
                  <a:pos x="132" y="184"/>
                </a:cxn>
                <a:cxn ang="0">
                  <a:pos x="132" y="192"/>
                </a:cxn>
                <a:cxn ang="0">
                  <a:pos x="134" y="204"/>
                </a:cxn>
                <a:cxn ang="0">
                  <a:pos x="134" y="220"/>
                </a:cxn>
                <a:cxn ang="0">
                  <a:pos x="132" y="238"/>
                </a:cxn>
                <a:cxn ang="0">
                  <a:pos x="130" y="246"/>
                </a:cxn>
                <a:cxn ang="0">
                  <a:pos x="126" y="254"/>
                </a:cxn>
                <a:cxn ang="0">
                  <a:pos x="106" y="286"/>
                </a:cxn>
                <a:cxn ang="0">
                  <a:pos x="88" y="312"/>
                </a:cxn>
                <a:cxn ang="0">
                  <a:pos x="76" y="332"/>
                </a:cxn>
                <a:cxn ang="0">
                  <a:pos x="68" y="354"/>
                </a:cxn>
                <a:cxn ang="0">
                  <a:pos x="70" y="372"/>
                </a:cxn>
                <a:cxn ang="0">
                  <a:pos x="70" y="390"/>
                </a:cxn>
                <a:cxn ang="0">
                  <a:pos x="70" y="404"/>
                </a:cxn>
                <a:cxn ang="0">
                  <a:pos x="68" y="418"/>
                </a:cxn>
                <a:cxn ang="0">
                  <a:pos x="66" y="430"/>
                </a:cxn>
                <a:cxn ang="0">
                  <a:pos x="60" y="444"/>
                </a:cxn>
                <a:cxn ang="0">
                  <a:pos x="54" y="460"/>
                </a:cxn>
                <a:cxn ang="0">
                  <a:pos x="42" y="478"/>
                </a:cxn>
                <a:cxn ang="0">
                  <a:pos x="24" y="500"/>
                </a:cxn>
                <a:cxn ang="0">
                  <a:pos x="0" y="524"/>
                </a:cxn>
              </a:cxnLst>
              <a:rect l="0" t="0" r="r" b="b"/>
              <a:pathLst>
                <a:path w="250" h="524">
                  <a:moveTo>
                    <a:pt x="250" y="0"/>
                  </a:moveTo>
                  <a:lnTo>
                    <a:pt x="224" y="30"/>
                  </a:lnTo>
                  <a:lnTo>
                    <a:pt x="168" y="98"/>
                  </a:lnTo>
                  <a:lnTo>
                    <a:pt x="154" y="122"/>
                  </a:lnTo>
                  <a:lnTo>
                    <a:pt x="144" y="140"/>
                  </a:lnTo>
                  <a:lnTo>
                    <a:pt x="136" y="154"/>
                  </a:lnTo>
                  <a:lnTo>
                    <a:pt x="132" y="174"/>
                  </a:lnTo>
                  <a:lnTo>
                    <a:pt x="132" y="184"/>
                  </a:lnTo>
                  <a:lnTo>
                    <a:pt x="132" y="192"/>
                  </a:lnTo>
                  <a:lnTo>
                    <a:pt x="134" y="204"/>
                  </a:lnTo>
                  <a:lnTo>
                    <a:pt x="134" y="220"/>
                  </a:lnTo>
                  <a:lnTo>
                    <a:pt x="132" y="238"/>
                  </a:lnTo>
                  <a:lnTo>
                    <a:pt x="130" y="246"/>
                  </a:lnTo>
                  <a:lnTo>
                    <a:pt x="126" y="254"/>
                  </a:lnTo>
                  <a:lnTo>
                    <a:pt x="106" y="286"/>
                  </a:lnTo>
                  <a:lnTo>
                    <a:pt x="88" y="312"/>
                  </a:lnTo>
                  <a:lnTo>
                    <a:pt x="76" y="332"/>
                  </a:lnTo>
                  <a:lnTo>
                    <a:pt x="68" y="354"/>
                  </a:lnTo>
                  <a:lnTo>
                    <a:pt x="70" y="372"/>
                  </a:lnTo>
                  <a:lnTo>
                    <a:pt x="70" y="390"/>
                  </a:lnTo>
                  <a:lnTo>
                    <a:pt x="70" y="404"/>
                  </a:lnTo>
                  <a:lnTo>
                    <a:pt x="68" y="418"/>
                  </a:lnTo>
                  <a:lnTo>
                    <a:pt x="66" y="430"/>
                  </a:lnTo>
                  <a:lnTo>
                    <a:pt x="60" y="444"/>
                  </a:lnTo>
                  <a:lnTo>
                    <a:pt x="54" y="460"/>
                  </a:lnTo>
                  <a:lnTo>
                    <a:pt x="42" y="478"/>
                  </a:lnTo>
                  <a:lnTo>
                    <a:pt x="24" y="500"/>
                  </a:lnTo>
                  <a:lnTo>
                    <a:pt x="0" y="524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38" name="Freeform 1106"/>
            <p:cNvSpPr>
              <a:spLocks/>
            </p:cNvSpPr>
            <p:nvPr/>
          </p:nvSpPr>
          <p:spPr bwMode="auto">
            <a:xfrm>
              <a:off x="2437" y="3126"/>
              <a:ext cx="19" cy="19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46" y="6"/>
                </a:cxn>
                <a:cxn ang="0">
                  <a:pos x="32" y="14"/>
                </a:cxn>
                <a:cxn ang="0">
                  <a:pos x="0" y="48"/>
                </a:cxn>
              </a:cxnLst>
              <a:rect l="0" t="0" r="r" b="b"/>
              <a:pathLst>
                <a:path w="54" h="48">
                  <a:moveTo>
                    <a:pt x="54" y="0"/>
                  </a:moveTo>
                  <a:lnTo>
                    <a:pt x="46" y="6"/>
                  </a:lnTo>
                  <a:lnTo>
                    <a:pt x="32" y="14"/>
                  </a:lnTo>
                  <a:lnTo>
                    <a:pt x="0" y="48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39" name="Freeform 1107"/>
            <p:cNvSpPr>
              <a:spLocks/>
            </p:cNvSpPr>
            <p:nvPr/>
          </p:nvSpPr>
          <p:spPr bwMode="auto">
            <a:xfrm>
              <a:off x="2481" y="2970"/>
              <a:ext cx="64" cy="197"/>
            </a:xfrm>
            <a:custGeom>
              <a:avLst/>
              <a:gdLst/>
              <a:ahLst/>
              <a:cxnLst>
                <a:cxn ang="0">
                  <a:pos x="174" y="0"/>
                </a:cxn>
                <a:cxn ang="0">
                  <a:pos x="148" y="50"/>
                </a:cxn>
                <a:cxn ang="0">
                  <a:pos x="118" y="104"/>
                </a:cxn>
                <a:cxn ang="0">
                  <a:pos x="108" y="122"/>
                </a:cxn>
                <a:cxn ang="0">
                  <a:pos x="92" y="156"/>
                </a:cxn>
                <a:cxn ang="0">
                  <a:pos x="66" y="210"/>
                </a:cxn>
                <a:cxn ang="0">
                  <a:pos x="58" y="236"/>
                </a:cxn>
                <a:cxn ang="0">
                  <a:pos x="50" y="266"/>
                </a:cxn>
                <a:cxn ang="0">
                  <a:pos x="44" y="306"/>
                </a:cxn>
                <a:cxn ang="0">
                  <a:pos x="34" y="322"/>
                </a:cxn>
                <a:cxn ang="0">
                  <a:pos x="28" y="334"/>
                </a:cxn>
                <a:cxn ang="0">
                  <a:pos x="26" y="344"/>
                </a:cxn>
                <a:cxn ang="0">
                  <a:pos x="24" y="370"/>
                </a:cxn>
                <a:cxn ang="0">
                  <a:pos x="20" y="398"/>
                </a:cxn>
                <a:cxn ang="0">
                  <a:pos x="18" y="440"/>
                </a:cxn>
                <a:cxn ang="0">
                  <a:pos x="10" y="466"/>
                </a:cxn>
                <a:cxn ang="0">
                  <a:pos x="4" y="484"/>
                </a:cxn>
                <a:cxn ang="0">
                  <a:pos x="0" y="498"/>
                </a:cxn>
              </a:cxnLst>
              <a:rect l="0" t="0" r="r" b="b"/>
              <a:pathLst>
                <a:path w="174" h="498">
                  <a:moveTo>
                    <a:pt x="174" y="0"/>
                  </a:moveTo>
                  <a:lnTo>
                    <a:pt x="148" y="50"/>
                  </a:lnTo>
                  <a:lnTo>
                    <a:pt x="118" y="104"/>
                  </a:lnTo>
                  <a:lnTo>
                    <a:pt x="108" y="122"/>
                  </a:lnTo>
                  <a:lnTo>
                    <a:pt x="92" y="156"/>
                  </a:lnTo>
                  <a:lnTo>
                    <a:pt x="66" y="210"/>
                  </a:lnTo>
                  <a:lnTo>
                    <a:pt x="58" y="236"/>
                  </a:lnTo>
                  <a:lnTo>
                    <a:pt x="50" y="266"/>
                  </a:lnTo>
                  <a:lnTo>
                    <a:pt x="44" y="306"/>
                  </a:lnTo>
                  <a:lnTo>
                    <a:pt x="34" y="322"/>
                  </a:lnTo>
                  <a:lnTo>
                    <a:pt x="28" y="334"/>
                  </a:lnTo>
                  <a:lnTo>
                    <a:pt x="26" y="344"/>
                  </a:lnTo>
                  <a:lnTo>
                    <a:pt x="24" y="370"/>
                  </a:lnTo>
                  <a:lnTo>
                    <a:pt x="20" y="398"/>
                  </a:lnTo>
                  <a:lnTo>
                    <a:pt x="18" y="440"/>
                  </a:lnTo>
                  <a:lnTo>
                    <a:pt x="10" y="466"/>
                  </a:lnTo>
                  <a:lnTo>
                    <a:pt x="4" y="484"/>
                  </a:lnTo>
                  <a:lnTo>
                    <a:pt x="0" y="498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40" name="Freeform 1108"/>
            <p:cNvSpPr>
              <a:spLocks/>
            </p:cNvSpPr>
            <p:nvPr/>
          </p:nvSpPr>
          <p:spPr bwMode="auto">
            <a:xfrm>
              <a:off x="2405" y="3198"/>
              <a:ext cx="51" cy="34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68" y="48"/>
                </a:cxn>
                <a:cxn ang="0">
                  <a:pos x="56" y="56"/>
                </a:cxn>
                <a:cxn ang="0">
                  <a:pos x="44" y="64"/>
                </a:cxn>
                <a:cxn ang="0">
                  <a:pos x="20" y="76"/>
                </a:cxn>
                <a:cxn ang="0">
                  <a:pos x="4" y="84"/>
                </a:cxn>
                <a:cxn ang="0">
                  <a:pos x="0" y="84"/>
                </a:cxn>
              </a:cxnLst>
              <a:rect l="0" t="0" r="r" b="b"/>
              <a:pathLst>
                <a:path w="136" h="84">
                  <a:moveTo>
                    <a:pt x="136" y="0"/>
                  </a:moveTo>
                  <a:lnTo>
                    <a:pt x="68" y="48"/>
                  </a:lnTo>
                  <a:lnTo>
                    <a:pt x="56" y="56"/>
                  </a:lnTo>
                  <a:lnTo>
                    <a:pt x="44" y="64"/>
                  </a:lnTo>
                  <a:lnTo>
                    <a:pt x="20" y="76"/>
                  </a:lnTo>
                  <a:lnTo>
                    <a:pt x="4" y="84"/>
                  </a:lnTo>
                  <a:lnTo>
                    <a:pt x="0" y="84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41" name="Freeform 1109"/>
            <p:cNvSpPr>
              <a:spLocks/>
            </p:cNvSpPr>
            <p:nvPr/>
          </p:nvSpPr>
          <p:spPr bwMode="auto">
            <a:xfrm>
              <a:off x="2525" y="3196"/>
              <a:ext cx="53" cy="41"/>
            </a:xfrm>
            <a:custGeom>
              <a:avLst/>
              <a:gdLst/>
              <a:ahLst/>
              <a:cxnLst>
                <a:cxn ang="0">
                  <a:pos x="0" y="104"/>
                </a:cxn>
                <a:cxn ang="0">
                  <a:pos x="8" y="100"/>
                </a:cxn>
                <a:cxn ang="0">
                  <a:pos x="14" y="92"/>
                </a:cxn>
                <a:cxn ang="0">
                  <a:pos x="24" y="80"/>
                </a:cxn>
                <a:cxn ang="0">
                  <a:pos x="32" y="68"/>
                </a:cxn>
                <a:cxn ang="0">
                  <a:pos x="42" y="54"/>
                </a:cxn>
                <a:cxn ang="0">
                  <a:pos x="54" y="44"/>
                </a:cxn>
                <a:cxn ang="0">
                  <a:pos x="70" y="36"/>
                </a:cxn>
                <a:cxn ang="0">
                  <a:pos x="96" y="26"/>
                </a:cxn>
                <a:cxn ang="0">
                  <a:pos x="108" y="20"/>
                </a:cxn>
                <a:cxn ang="0">
                  <a:pos x="124" y="10"/>
                </a:cxn>
                <a:cxn ang="0">
                  <a:pos x="146" y="0"/>
                </a:cxn>
              </a:cxnLst>
              <a:rect l="0" t="0" r="r" b="b"/>
              <a:pathLst>
                <a:path w="146" h="104">
                  <a:moveTo>
                    <a:pt x="0" y="104"/>
                  </a:moveTo>
                  <a:lnTo>
                    <a:pt x="8" y="100"/>
                  </a:lnTo>
                  <a:lnTo>
                    <a:pt x="14" y="92"/>
                  </a:lnTo>
                  <a:lnTo>
                    <a:pt x="24" y="80"/>
                  </a:lnTo>
                  <a:lnTo>
                    <a:pt x="32" y="68"/>
                  </a:lnTo>
                  <a:lnTo>
                    <a:pt x="42" y="54"/>
                  </a:lnTo>
                  <a:lnTo>
                    <a:pt x="54" y="44"/>
                  </a:lnTo>
                  <a:lnTo>
                    <a:pt x="70" y="36"/>
                  </a:lnTo>
                  <a:lnTo>
                    <a:pt x="96" y="26"/>
                  </a:lnTo>
                  <a:lnTo>
                    <a:pt x="108" y="20"/>
                  </a:lnTo>
                  <a:lnTo>
                    <a:pt x="124" y="10"/>
                  </a:lnTo>
                  <a:lnTo>
                    <a:pt x="146" y="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42" name="Freeform 1110"/>
            <p:cNvSpPr>
              <a:spLocks/>
            </p:cNvSpPr>
            <p:nvPr/>
          </p:nvSpPr>
          <p:spPr bwMode="auto">
            <a:xfrm>
              <a:off x="2557" y="3155"/>
              <a:ext cx="45" cy="23"/>
            </a:xfrm>
            <a:custGeom>
              <a:avLst/>
              <a:gdLst/>
              <a:ahLst/>
              <a:cxnLst>
                <a:cxn ang="0">
                  <a:pos x="0" y="60"/>
                </a:cxn>
                <a:cxn ang="0">
                  <a:pos x="8" y="56"/>
                </a:cxn>
                <a:cxn ang="0">
                  <a:pos x="16" y="52"/>
                </a:cxn>
                <a:cxn ang="0">
                  <a:pos x="22" y="44"/>
                </a:cxn>
                <a:cxn ang="0">
                  <a:pos x="28" y="38"/>
                </a:cxn>
                <a:cxn ang="0">
                  <a:pos x="34" y="34"/>
                </a:cxn>
                <a:cxn ang="0">
                  <a:pos x="40" y="30"/>
                </a:cxn>
                <a:cxn ang="0">
                  <a:pos x="48" y="30"/>
                </a:cxn>
                <a:cxn ang="0">
                  <a:pos x="54" y="28"/>
                </a:cxn>
                <a:cxn ang="0">
                  <a:pos x="64" y="24"/>
                </a:cxn>
                <a:cxn ang="0">
                  <a:pos x="94" y="12"/>
                </a:cxn>
                <a:cxn ang="0">
                  <a:pos x="104" y="4"/>
                </a:cxn>
                <a:cxn ang="0">
                  <a:pos x="122" y="0"/>
                </a:cxn>
              </a:cxnLst>
              <a:rect l="0" t="0" r="r" b="b"/>
              <a:pathLst>
                <a:path w="122" h="60">
                  <a:moveTo>
                    <a:pt x="0" y="60"/>
                  </a:moveTo>
                  <a:lnTo>
                    <a:pt x="8" y="56"/>
                  </a:lnTo>
                  <a:lnTo>
                    <a:pt x="16" y="52"/>
                  </a:lnTo>
                  <a:lnTo>
                    <a:pt x="22" y="44"/>
                  </a:lnTo>
                  <a:lnTo>
                    <a:pt x="28" y="38"/>
                  </a:lnTo>
                  <a:lnTo>
                    <a:pt x="34" y="34"/>
                  </a:lnTo>
                  <a:lnTo>
                    <a:pt x="40" y="30"/>
                  </a:lnTo>
                  <a:lnTo>
                    <a:pt x="48" y="30"/>
                  </a:lnTo>
                  <a:lnTo>
                    <a:pt x="54" y="28"/>
                  </a:lnTo>
                  <a:lnTo>
                    <a:pt x="64" y="24"/>
                  </a:lnTo>
                  <a:lnTo>
                    <a:pt x="94" y="12"/>
                  </a:lnTo>
                  <a:lnTo>
                    <a:pt x="104" y="4"/>
                  </a:lnTo>
                  <a:lnTo>
                    <a:pt x="122" y="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43" name="Freeform 1111"/>
            <p:cNvSpPr>
              <a:spLocks/>
            </p:cNvSpPr>
            <p:nvPr/>
          </p:nvSpPr>
          <p:spPr bwMode="auto">
            <a:xfrm>
              <a:off x="2551" y="3067"/>
              <a:ext cx="106" cy="64"/>
            </a:xfrm>
            <a:custGeom>
              <a:avLst/>
              <a:gdLst/>
              <a:ahLst/>
              <a:cxnLst>
                <a:cxn ang="0">
                  <a:pos x="292" y="0"/>
                </a:cxn>
                <a:cxn ang="0">
                  <a:pos x="290" y="0"/>
                </a:cxn>
                <a:cxn ang="0">
                  <a:pos x="270" y="12"/>
                </a:cxn>
                <a:cxn ang="0">
                  <a:pos x="260" y="16"/>
                </a:cxn>
                <a:cxn ang="0">
                  <a:pos x="254" y="20"/>
                </a:cxn>
                <a:cxn ang="0">
                  <a:pos x="214" y="30"/>
                </a:cxn>
                <a:cxn ang="0">
                  <a:pos x="172" y="44"/>
                </a:cxn>
                <a:cxn ang="0">
                  <a:pos x="164" y="50"/>
                </a:cxn>
                <a:cxn ang="0">
                  <a:pos x="154" y="58"/>
                </a:cxn>
                <a:cxn ang="0">
                  <a:pos x="140" y="70"/>
                </a:cxn>
                <a:cxn ang="0">
                  <a:pos x="120" y="82"/>
                </a:cxn>
                <a:cxn ang="0">
                  <a:pos x="104" y="92"/>
                </a:cxn>
                <a:cxn ang="0">
                  <a:pos x="84" y="102"/>
                </a:cxn>
                <a:cxn ang="0">
                  <a:pos x="72" y="110"/>
                </a:cxn>
                <a:cxn ang="0">
                  <a:pos x="66" y="116"/>
                </a:cxn>
                <a:cxn ang="0">
                  <a:pos x="62" y="124"/>
                </a:cxn>
                <a:cxn ang="0">
                  <a:pos x="58" y="130"/>
                </a:cxn>
                <a:cxn ang="0">
                  <a:pos x="52" y="136"/>
                </a:cxn>
                <a:cxn ang="0">
                  <a:pos x="40" y="142"/>
                </a:cxn>
                <a:cxn ang="0">
                  <a:pos x="26" y="148"/>
                </a:cxn>
                <a:cxn ang="0">
                  <a:pos x="8" y="152"/>
                </a:cxn>
                <a:cxn ang="0">
                  <a:pos x="0" y="160"/>
                </a:cxn>
              </a:cxnLst>
              <a:rect l="0" t="0" r="r" b="b"/>
              <a:pathLst>
                <a:path w="292" h="160">
                  <a:moveTo>
                    <a:pt x="292" y="0"/>
                  </a:moveTo>
                  <a:lnTo>
                    <a:pt x="290" y="0"/>
                  </a:lnTo>
                  <a:lnTo>
                    <a:pt x="270" y="12"/>
                  </a:lnTo>
                  <a:lnTo>
                    <a:pt x="260" y="16"/>
                  </a:lnTo>
                  <a:lnTo>
                    <a:pt x="254" y="20"/>
                  </a:lnTo>
                  <a:lnTo>
                    <a:pt x="214" y="30"/>
                  </a:lnTo>
                  <a:lnTo>
                    <a:pt x="172" y="44"/>
                  </a:lnTo>
                  <a:lnTo>
                    <a:pt x="164" y="50"/>
                  </a:lnTo>
                  <a:lnTo>
                    <a:pt x="154" y="58"/>
                  </a:lnTo>
                  <a:lnTo>
                    <a:pt x="140" y="70"/>
                  </a:lnTo>
                  <a:lnTo>
                    <a:pt x="120" y="82"/>
                  </a:lnTo>
                  <a:lnTo>
                    <a:pt x="104" y="92"/>
                  </a:lnTo>
                  <a:lnTo>
                    <a:pt x="84" y="102"/>
                  </a:lnTo>
                  <a:lnTo>
                    <a:pt x="72" y="110"/>
                  </a:lnTo>
                  <a:lnTo>
                    <a:pt x="66" y="116"/>
                  </a:lnTo>
                  <a:lnTo>
                    <a:pt x="62" y="124"/>
                  </a:lnTo>
                  <a:lnTo>
                    <a:pt x="58" y="130"/>
                  </a:lnTo>
                  <a:lnTo>
                    <a:pt x="52" y="136"/>
                  </a:lnTo>
                  <a:lnTo>
                    <a:pt x="40" y="142"/>
                  </a:lnTo>
                  <a:lnTo>
                    <a:pt x="26" y="148"/>
                  </a:lnTo>
                  <a:lnTo>
                    <a:pt x="8" y="152"/>
                  </a:lnTo>
                  <a:lnTo>
                    <a:pt x="0" y="16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44" name="Freeform 1112"/>
            <p:cNvSpPr>
              <a:spLocks/>
            </p:cNvSpPr>
            <p:nvPr/>
          </p:nvSpPr>
          <p:spPr bwMode="auto">
            <a:xfrm>
              <a:off x="2537" y="3135"/>
              <a:ext cx="31" cy="41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60" y="30"/>
                </a:cxn>
                <a:cxn ang="0">
                  <a:pos x="44" y="46"/>
                </a:cxn>
                <a:cxn ang="0">
                  <a:pos x="34" y="56"/>
                </a:cxn>
                <a:cxn ang="0">
                  <a:pos x="28" y="64"/>
                </a:cxn>
                <a:cxn ang="0">
                  <a:pos x="12" y="88"/>
                </a:cxn>
                <a:cxn ang="0">
                  <a:pos x="0" y="102"/>
                </a:cxn>
              </a:cxnLst>
              <a:rect l="0" t="0" r="r" b="b"/>
              <a:pathLst>
                <a:path w="88" h="102">
                  <a:moveTo>
                    <a:pt x="88" y="0"/>
                  </a:moveTo>
                  <a:lnTo>
                    <a:pt x="60" y="30"/>
                  </a:lnTo>
                  <a:lnTo>
                    <a:pt x="44" y="46"/>
                  </a:lnTo>
                  <a:lnTo>
                    <a:pt x="34" y="56"/>
                  </a:lnTo>
                  <a:lnTo>
                    <a:pt x="28" y="64"/>
                  </a:lnTo>
                  <a:lnTo>
                    <a:pt x="12" y="88"/>
                  </a:lnTo>
                  <a:lnTo>
                    <a:pt x="0" y="102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45" name="Freeform 1113"/>
            <p:cNvSpPr>
              <a:spLocks/>
            </p:cNvSpPr>
            <p:nvPr/>
          </p:nvSpPr>
          <p:spPr bwMode="auto">
            <a:xfrm>
              <a:off x="2565" y="3049"/>
              <a:ext cx="162" cy="186"/>
            </a:xfrm>
            <a:custGeom>
              <a:avLst/>
              <a:gdLst/>
              <a:ahLst/>
              <a:cxnLst>
                <a:cxn ang="0">
                  <a:pos x="0" y="466"/>
                </a:cxn>
                <a:cxn ang="0">
                  <a:pos x="6" y="442"/>
                </a:cxn>
                <a:cxn ang="0">
                  <a:pos x="12" y="424"/>
                </a:cxn>
                <a:cxn ang="0">
                  <a:pos x="18" y="412"/>
                </a:cxn>
                <a:cxn ang="0">
                  <a:pos x="24" y="402"/>
                </a:cxn>
                <a:cxn ang="0">
                  <a:pos x="30" y="392"/>
                </a:cxn>
                <a:cxn ang="0">
                  <a:pos x="50" y="354"/>
                </a:cxn>
                <a:cxn ang="0">
                  <a:pos x="76" y="304"/>
                </a:cxn>
                <a:cxn ang="0">
                  <a:pos x="92" y="278"/>
                </a:cxn>
                <a:cxn ang="0">
                  <a:pos x="106" y="258"/>
                </a:cxn>
                <a:cxn ang="0">
                  <a:pos x="116" y="248"/>
                </a:cxn>
                <a:cxn ang="0">
                  <a:pos x="122" y="242"/>
                </a:cxn>
                <a:cxn ang="0">
                  <a:pos x="128" y="236"/>
                </a:cxn>
                <a:cxn ang="0">
                  <a:pos x="132" y="230"/>
                </a:cxn>
                <a:cxn ang="0">
                  <a:pos x="144" y="216"/>
                </a:cxn>
                <a:cxn ang="0">
                  <a:pos x="156" y="210"/>
                </a:cxn>
                <a:cxn ang="0">
                  <a:pos x="172" y="202"/>
                </a:cxn>
                <a:cxn ang="0">
                  <a:pos x="192" y="186"/>
                </a:cxn>
                <a:cxn ang="0">
                  <a:pos x="204" y="172"/>
                </a:cxn>
                <a:cxn ang="0">
                  <a:pos x="208" y="170"/>
                </a:cxn>
                <a:cxn ang="0">
                  <a:pos x="218" y="158"/>
                </a:cxn>
                <a:cxn ang="0">
                  <a:pos x="238" y="142"/>
                </a:cxn>
                <a:cxn ang="0">
                  <a:pos x="262" y="118"/>
                </a:cxn>
                <a:cxn ang="0">
                  <a:pos x="292" y="86"/>
                </a:cxn>
                <a:cxn ang="0">
                  <a:pos x="320" y="68"/>
                </a:cxn>
                <a:cxn ang="0">
                  <a:pos x="338" y="56"/>
                </a:cxn>
                <a:cxn ang="0">
                  <a:pos x="378" y="38"/>
                </a:cxn>
                <a:cxn ang="0">
                  <a:pos x="408" y="20"/>
                </a:cxn>
                <a:cxn ang="0">
                  <a:pos x="444" y="0"/>
                </a:cxn>
              </a:cxnLst>
              <a:rect l="0" t="0" r="r" b="b"/>
              <a:pathLst>
                <a:path w="444" h="466">
                  <a:moveTo>
                    <a:pt x="0" y="466"/>
                  </a:moveTo>
                  <a:lnTo>
                    <a:pt x="6" y="442"/>
                  </a:lnTo>
                  <a:lnTo>
                    <a:pt x="12" y="424"/>
                  </a:lnTo>
                  <a:lnTo>
                    <a:pt x="18" y="412"/>
                  </a:lnTo>
                  <a:lnTo>
                    <a:pt x="24" y="402"/>
                  </a:lnTo>
                  <a:lnTo>
                    <a:pt x="30" y="392"/>
                  </a:lnTo>
                  <a:lnTo>
                    <a:pt x="50" y="354"/>
                  </a:lnTo>
                  <a:lnTo>
                    <a:pt x="76" y="304"/>
                  </a:lnTo>
                  <a:lnTo>
                    <a:pt x="92" y="278"/>
                  </a:lnTo>
                  <a:lnTo>
                    <a:pt x="106" y="258"/>
                  </a:lnTo>
                  <a:lnTo>
                    <a:pt x="116" y="248"/>
                  </a:lnTo>
                  <a:lnTo>
                    <a:pt x="122" y="242"/>
                  </a:lnTo>
                  <a:lnTo>
                    <a:pt x="128" y="236"/>
                  </a:lnTo>
                  <a:lnTo>
                    <a:pt x="132" y="230"/>
                  </a:lnTo>
                  <a:lnTo>
                    <a:pt x="144" y="216"/>
                  </a:lnTo>
                  <a:lnTo>
                    <a:pt x="156" y="210"/>
                  </a:lnTo>
                  <a:lnTo>
                    <a:pt x="172" y="202"/>
                  </a:lnTo>
                  <a:lnTo>
                    <a:pt x="192" y="186"/>
                  </a:lnTo>
                  <a:lnTo>
                    <a:pt x="204" y="172"/>
                  </a:lnTo>
                  <a:lnTo>
                    <a:pt x="208" y="170"/>
                  </a:lnTo>
                  <a:lnTo>
                    <a:pt x="218" y="158"/>
                  </a:lnTo>
                  <a:lnTo>
                    <a:pt x="238" y="142"/>
                  </a:lnTo>
                  <a:lnTo>
                    <a:pt x="262" y="118"/>
                  </a:lnTo>
                  <a:lnTo>
                    <a:pt x="292" y="86"/>
                  </a:lnTo>
                  <a:lnTo>
                    <a:pt x="320" y="68"/>
                  </a:lnTo>
                  <a:lnTo>
                    <a:pt x="338" y="56"/>
                  </a:lnTo>
                  <a:lnTo>
                    <a:pt x="378" y="38"/>
                  </a:lnTo>
                  <a:lnTo>
                    <a:pt x="408" y="20"/>
                  </a:lnTo>
                  <a:lnTo>
                    <a:pt x="444" y="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46" name="Freeform 1114"/>
            <p:cNvSpPr>
              <a:spLocks/>
            </p:cNvSpPr>
            <p:nvPr/>
          </p:nvSpPr>
          <p:spPr bwMode="auto">
            <a:xfrm>
              <a:off x="2599" y="3049"/>
              <a:ext cx="124" cy="30"/>
            </a:xfrm>
            <a:custGeom>
              <a:avLst/>
              <a:gdLst/>
              <a:ahLst/>
              <a:cxnLst>
                <a:cxn ang="0">
                  <a:pos x="340" y="0"/>
                </a:cxn>
                <a:cxn ang="0">
                  <a:pos x="306" y="14"/>
                </a:cxn>
                <a:cxn ang="0">
                  <a:pos x="278" y="26"/>
                </a:cxn>
                <a:cxn ang="0">
                  <a:pos x="258" y="32"/>
                </a:cxn>
                <a:cxn ang="0">
                  <a:pos x="244" y="36"/>
                </a:cxn>
                <a:cxn ang="0">
                  <a:pos x="210" y="34"/>
                </a:cxn>
                <a:cxn ang="0">
                  <a:pos x="192" y="36"/>
                </a:cxn>
                <a:cxn ang="0">
                  <a:pos x="188" y="36"/>
                </a:cxn>
                <a:cxn ang="0">
                  <a:pos x="180" y="40"/>
                </a:cxn>
                <a:cxn ang="0">
                  <a:pos x="174" y="42"/>
                </a:cxn>
                <a:cxn ang="0">
                  <a:pos x="172" y="42"/>
                </a:cxn>
                <a:cxn ang="0">
                  <a:pos x="164" y="44"/>
                </a:cxn>
                <a:cxn ang="0">
                  <a:pos x="152" y="44"/>
                </a:cxn>
                <a:cxn ang="0">
                  <a:pos x="144" y="42"/>
                </a:cxn>
                <a:cxn ang="0">
                  <a:pos x="134" y="42"/>
                </a:cxn>
                <a:cxn ang="0">
                  <a:pos x="128" y="42"/>
                </a:cxn>
                <a:cxn ang="0">
                  <a:pos x="114" y="48"/>
                </a:cxn>
                <a:cxn ang="0">
                  <a:pos x="94" y="54"/>
                </a:cxn>
                <a:cxn ang="0">
                  <a:pos x="84" y="58"/>
                </a:cxn>
                <a:cxn ang="0">
                  <a:pos x="76" y="60"/>
                </a:cxn>
                <a:cxn ang="0">
                  <a:pos x="66" y="62"/>
                </a:cxn>
                <a:cxn ang="0">
                  <a:pos x="28" y="68"/>
                </a:cxn>
                <a:cxn ang="0">
                  <a:pos x="0" y="74"/>
                </a:cxn>
              </a:cxnLst>
              <a:rect l="0" t="0" r="r" b="b"/>
              <a:pathLst>
                <a:path w="340" h="74">
                  <a:moveTo>
                    <a:pt x="340" y="0"/>
                  </a:moveTo>
                  <a:lnTo>
                    <a:pt x="306" y="14"/>
                  </a:lnTo>
                  <a:lnTo>
                    <a:pt x="278" y="26"/>
                  </a:lnTo>
                  <a:lnTo>
                    <a:pt x="258" y="32"/>
                  </a:lnTo>
                  <a:lnTo>
                    <a:pt x="244" y="36"/>
                  </a:lnTo>
                  <a:lnTo>
                    <a:pt x="210" y="34"/>
                  </a:lnTo>
                  <a:lnTo>
                    <a:pt x="192" y="36"/>
                  </a:lnTo>
                  <a:lnTo>
                    <a:pt x="188" y="36"/>
                  </a:lnTo>
                  <a:lnTo>
                    <a:pt x="180" y="40"/>
                  </a:lnTo>
                  <a:lnTo>
                    <a:pt x="174" y="42"/>
                  </a:lnTo>
                  <a:lnTo>
                    <a:pt x="172" y="42"/>
                  </a:lnTo>
                  <a:lnTo>
                    <a:pt x="164" y="44"/>
                  </a:lnTo>
                  <a:lnTo>
                    <a:pt x="152" y="44"/>
                  </a:lnTo>
                  <a:lnTo>
                    <a:pt x="144" y="42"/>
                  </a:lnTo>
                  <a:lnTo>
                    <a:pt x="134" y="42"/>
                  </a:lnTo>
                  <a:lnTo>
                    <a:pt x="128" y="42"/>
                  </a:lnTo>
                  <a:lnTo>
                    <a:pt x="114" y="48"/>
                  </a:lnTo>
                  <a:lnTo>
                    <a:pt x="94" y="54"/>
                  </a:lnTo>
                  <a:lnTo>
                    <a:pt x="84" y="58"/>
                  </a:lnTo>
                  <a:lnTo>
                    <a:pt x="76" y="60"/>
                  </a:lnTo>
                  <a:lnTo>
                    <a:pt x="66" y="62"/>
                  </a:lnTo>
                  <a:lnTo>
                    <a:pt x="28" y="68"/>
                  </a:lnTo>
                  <a:lnTo>
                    <a:pt x="0" y="74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47" name="Freeform 1115"/>
            <p:cNvSpPr>
              <a:spLocks/>
            </p:cNvSpPr>
            <p:nvPr/>
          </p:nvSpPr>
          <p:spPr bwMode="auto">
            <a:xfrm>
              <a:off x="2212" y="3134"/>
              <a:ext cx="47" cy="18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94" y="16"/>
                </a:cxn>
                <a:cxn ang="0">
                  <a:pos x="88" y="20"/>
                </a:cxn>
                <a:cxn ang="0">
                  <a:pos x="82" y="24"/>
                </a:cxn>
                <a:cxn ang="0">
                  <a:pos x="74" y="30"/>
                </a:cxn>
                <a:cxn ang="0">
                  <a:pos x="60" y="34"/>
                </a:cxn>
                <a:cxn ang="0">
                  <a:pos x="28" y="40"/>
                </a:cxn>
                <a:cxn ang="0">
                  <a:pos x="12" y="42"/>
                </a:cxn>
                <a:cxn ang="0">
                  <a:pos x="0" y="44"/>
                </a:cxn>
              </a:cxnLst>
              <a:rect l="0" t="0" r="r" b="b"/>
              <a:pathLst>
                <a:path w="132" h="44">
                  <a:moveTo>
                    <a:pt x="132" y="0"/>
                  </a:moveTo>
                  <a:lnTo>
                    <a:pt x="94" y="16"/>
                  </a:lnTo>
                  <a:lnTo>
                    <a:pt x="88" y="20"/>
                  </a:lnTo>
                  <a:lnTo>
                    <a:pt x="82" y="24"/>
                  </a:lnTo>
                  <a:lnTo>
                    <a:pt x="74" y="30"/>
                  </a:lnTo>
                  <a:lnTo>
                    <a:pt x="60" y="34"/>
                  </a:lnTo>
                  <a:lnTo>
                    <a:pt x="28" y="40"/>
                  </a:lnTo>
                  <a:lnTo>
                    <a:pt x="12" y="42"/>
                  </a:lnTo>
                  <a:lnTo>
                    <a:pt x="0" y="44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48" name="Freeform 1116"/>
            <p:cNvSpPr>
              <a:spLocks/>
            </p:cNvSpPr>
            <p:nvPr/>
          </p:nvSpPr>
          <p:spPr bwMode="auto">
            <a:xfrm>
              <a:off x="2213" y="3102"/>
              <a:ext cx="40" cy="14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88" y="6"/>
                </a:cxn>
                <a:cxn ang="0">
                  <a:pos x="56" y="16"/>
                </a:cxn>
                <a:cxn ang="0">
                  <a:pos x="36" y="24"/>
                </a:cxn>
                <a:cxn ang="0">
                  <a:pos x="20" y="30"/>
                </a:cxn>
                <a:cxn ang="0">
                  <a:pos x="0" y="34"/>
                </a:cxn>
              </a:cxnLst>
              <a:rect l="0" t="0" r="r" b="b"/>
              <a:pathLst>
                <a:path w="108" h="34">
                  <a:moveTo>
                    <a:pt x="108" y="0"/>
                  </a:moveTo>
                  <a:lnTo>
                    <a:pt x="88" y="6"/>
                  </a:lnTo>
                  <a:lnTo>
                    <a:pt x="56" y="16"/>
                  </a:lnTo>
                  <a:lnTo>
                    <a:pt x="36" y="24"/>
                  </a:lnTo>
                  <a:lnTo>
                    <a:pt x="20" y="30"/>
                  </a:lnTo>
                  <a:lnTo>
                    <a:pt x="0" y="34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49" name="Freeform 1117"/>
            <p:cNvSpPr>
              <a:spLocks/>
            </p:cNvSpPr>
            <p:nvPr/>
          </p:nvSpPr>
          <p:spPr bwMode="auto">
            <a:xfrm>
              <a:off x="2159" y="3127"/>
              <a:ext cx="14" cy="2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4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r" b="b"/>
              <a:pathLst>
                <a:path w="38" h="4">
                  <a:moveTo>
                    <a:pt x="38" y="4"/>
                  </a:moveTo>
                  <a:lnTo>
                    <a:pt x="28" y="2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50" name="Freeform 1118"/>
            <p:cNvSpPr>
              <a:spLocks/>
            </p:cNvSpPr>
            <p:nvPr/>
          </p:nvSpPr>
          <p:spPr bwMode="auto">
            <a:xfrm>
              <a:off x="2542" y="2973"/>
              <a:ext cx="15" cy="54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8" y="4"/>
                </a:cxn>
                <a:cxn ang="0">
                  <a:pos x="36" y="14"/>
                </a:cxn>
                <a:cxn ang="0">
                  <a:pos x="30" y="36"/>
                </a:cxn>
                <a:cxn ang="0">
                  <a:pos x="14" y="72"/>
                </a:cxn>
                <a:cxn ang="0">
                  <a:pos x="8" y="90"/>
                </a:cxn>
                <a:cxn ang="0">
                  <a:pos x="4" y="102"/>
                </a:cxn>
                <a:cxn ang="0">
                  <a:pos x="2" y="114"/>
                </a:cxn>
                <a:cxn ang="0">
                  <a:pos x="0" y="136"/>
                </a:cxn>
              </a:cxnLst>
              <a:rect l="0" t="0" r="r" b="b"/>
              <a:pathLst>
                <a:path w="40" h="136">
                  <a:moveTo>
                    <a:pt x="40" y="0"/>
                  </a:moveTo>
                  <a:lnTo>
                    <a:pt x="38" y="4"/>
                  </a:lnTo>
                  <a:lnTo>
                    <a:pt x="36" y="14"/>
                  </a:lnTo>
                  <a:lnTo>
                    <a:pt x="30" y="36"/>
                  </a:lnTo>
                  <a:lnTo>
                    <a:pt x="14" y="72"/>
                  </a:lnTo>
                  <a:lnTo>
                    <a:pt x="8" y="90"/>
                  </a:lnTo>
                  <a:lnTo>
                    <a:pt x="4" y="102"/>
                  </a:lnTo>
                  <a:lnTo>
                    <a:pt x="2" y="114"/>
                  </a:lnTo>
                  <a:lnTo>
                    <a:pt x="0" y="136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51" name="Freeform 1119"/>
            <p:cNvSpPr>
              <a:spLocks/>
            </p:cNvSpPr>
            <p:nvPr/>
          </p:nvSpPr>
          <p:spPr bwMode="auto">
            <a:xfrm>
              <a:off x="2438" y="2954"/>
              <a:ext cx="80" cy="16"/>
            </a:xfrm>
            <a:custGeom>
              <a:avLst/>
              <a:gdLst/>
              <a:ahLst/>
              <a:cxnLst>
                <a:cxn ang="0">
                  <a:pos x="218" y="0"/>
                </a:cxn>
                <a:cxn ang="0">
                  <a:pos x="204" y="10"/>
                </a:cxn>
                <a:cxn ang="0">
                  <a:pos x="194" y="14"/>
                </a:cxn>
                <a:cxn ang="0">
                  <a:pos x="184" y="18"/>
                </a:cxn>
                <a:cxn ang="0">
                  <a:pos x="166" y="18"/>
                </a:cxn>
                <a:cxn ang="0">
                  <a:pos x="158" y="18"/>
                </a:cxn>
                <a:cxn ang="0">
                  <a:pos x="148" y="18"/>
                </a:cxn>
                <a:cxn ang="0">
                  <a:pos x="120" y="24"/>
                </a:cxn>
                <a:cxn ang="0">
                  <a:pos x="110" y="24"/>
                </a:cxn>
                <a:cxn ang="0">
                  <a:pos x="100" y="22"/>
                </a:cxn>
                <a:cxn ang="0">
                  <a:pos x="88" y="20"/>
                </a:cxn>
                <a:cxn ang="0">
                  <a:pos x="76" y="20"/>
                </a:cxn>
                <a:cxn ang="0">
                  <a:pos x="52" y="24"/>
                </a:cxn>
                <a:cxn ang="0">
                  <a:pos x="36" y="28"/>
                </a:cxn>
                <a:cxn ang="0">
                  <a:pos x="0" y="40"/>
                </a:cxn>
              </a:cxnLst>
              <a:rect l="0" t="0" r="r" b="b"/>
              <a:pathLst>
                <a:path w="218" h="40">
                  <a:moveTo>
                    <a:pt x="218" y="0"/>
                  </a:moveTo>
                  <a:lnTo>
                    <a:pt x="204" y="10"/>
                  </a:lnTo>
                  <a:lnTo>
                    <a:pt x="194" y="14"/>
                  </a:lnTo>
                  <a:lnTo>
                    <a:pt x="184" y="18"/>
                  </a:lnTo>
                  <a:lnTo>
                    <a:pt x="166" y="18"/>
                  </a:lnTo>
                  <a:lnTo>
                    <a:pt x="158" y="18"/>
                  </a:lnTo>
                  <a:lnTo>
                    <a:pt x="148" y="18"/>
                  </a:lnTo>
                  <a:lnTo>
                    <a:pt x="120" y="24"/>
                  </a:lnTo>
                  <a:lnTo>
                    <a:pt x="110" y="24"/>
                  </a:lnTo>
                  <a:lnTo>
                    <a:pt x="100" y="22"/>
                  </a:lnTo>
                  <a:lnTo>
                    <a:pt x="88" y="20"/>
                  </a:lnTo>
                  <a:lnTo>
                    <a:pt x="76" y="20"/>
                  </a:lnTo>
                  <a:lnTo>
                    <a:pt x="52" y="24"/>
                  </a:lnTo>
                  <a:lnTo>
                    <a:pt x="36" y="28"/>
                  </a:lnTo>
                  <a:lnTo>
                    <a:pt x="0" y="4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52" name="Freeform 1120"/>
            <p:cNvSpPr>
              <a:spLocks/>
            </p:cNvSpPr>
            <p:nvPr/>
          </p:nvSpPr>
          <p:spPr bwMode="auto">
            <a:xfrm>
              <a:off x="2434" y="2976"/>
              <a:ext cx="44" cy="9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2"/>
                </a:cxn>
                <a:cxn ang="0">
                  <a:pos x="86" y="4"/>
                </a:cxn>
                <a:cxn ang="0">
                  <a:pos x="68" y="8"/>
                </a:cxn>
                <a:cxn ang="0">
                  <a:pos x="30" y="14"/>
                </a:cxn>
                <a:cxn ang="0">
                  <a:pos x="0" y="22"/>
                </a:cxn>
              </a:cxnLst>
              <a:rect l="0" t="0" r="r" b="b"/>
              <a:pathLst>
                <a:path w="122" h="22">
                  <a:moveTo>
                    <a:pt x="122" y="0"/>
                  </a:moveTo>
                  <a:lnTo>
                    <a:pt x="98" y="2"/>
                  </a:lnTo>
                  <a:lnTo>
                    <a:pt x="86" y="4"/>
                  </a:lnTo>
                  <a:lnTo>
                    <a:pt x="68" y="8"/>
                  </a:lnTo>
                  <a:lnTo>
                    <a:pt x="30" y="14"/>
                  </a:lnTo>
                  <a:lnTo>
                    <a:pt x="0" y="22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53" name="Freeform 1121"/>
            <p:cNvSpPr>
              <a:spLocks/>
            </p:cNvSpPr>
            <p:nvPr/>
          </p:nvSpPr>
          <p:spPr bwMode="auto">
            <a:xfrm>
              <a:off x="2600" y="3045"/>
              <a:ext cx="143" cy="153"/>
            </a:xfrm>
            <a:custGeom>
              <a:avLst/>
              <a:gdLst/>
              <a:ahLst/>
              <a:cxnLst>
                <a:cxn ang="0">
                  <a:pos x="162" y="198"/>
                </a:cxn>
                <a:cxn ang="0">
                  <a:pos x="138" y="216"/>
                </a:cxn>
                <a:cxn ang="0">
                  <a:pos x="122" y="228"/>
                </a:cxn>
                <a:cxn ang="0">
                  <a:pos x="102" y="244"/>
                </a:cxn>
                <a:cxn ang="0">
                  <a:pos x="84" y="274"/>
                </a:cxn>
                <a:cxn ang="0">
                  <a:pos x="78" y="282"/>
                </a:cxn>
                <a:cxn ang="0">
                  <a:pos x="72" y="288"/>
                </a:cxn>
                <a:cxn ang="0">
                  <a:pos x="66" y="292"/>
                </a:cxn>
                <a:cxn ang="0">
                  <a:pos x="56" y="302"/>
                </a:cxn>
                <a:cxn ang="0">
                  <a:pos x="44" y="320"/>
                </a:cxn>
                <a:cxn ang="0">
                  <a:pos x="28" y="344"/>
                </a:cxn>
                <a:cxn ang="0">
                  <a:pos x="0" y="386"/>
                </a:cxn>
                <a:cxn ang="0">
                  <a:pos x="34" y="332"/>
                </a:cxn>
                <a:cxn ang="0">
                  <a:pos x="44" y="308"/>
                </a:cxn>
                <a:cxn ang="0">
                  <a:pos x="44" y="282"/>
                </a:cxn>
                <a:cxn ang="0">
                  <a:pos x="52" y="272"/>
                </a:cxn>
                <a:cxn ang="0">
                  <a:pos x="74" y="248"/>
                </a:cxn>
                <a:cxn ang="0">
                  <a:pos x="92" y="228"/>
                </a:cxn>
                <a:cxn ang="0">
                  <a:pos x="138" y="170"/>
                </a:cxn>
                <a:cxn ang="0">
                  <a:pos x="160" y="148"/>
                </a:cxn>
                <a:cxn ang="0">
                  <a:pos x="176" y="132"/>
                </a:cxn>
                <a:cxn ang="0">
                  <a:pos x="186" y="124"/>
                </a:cxn>
                <a:cxn ang="0">
                  <a:pos x="192" y="120"/>
                </a:cxn>
                <a:cxn ang="0">
                  <a:pos x="200" y="116"/>
                </a:cxn>
                <a:cxn ang="0">
                  <a:pos x="208" y="110"/>
                </a:cxn>
                <a:cxn ang="0">
                  <a:pos x="258" y="72"/>
                </a:cxn>
                <a:cxn ang="0">
                  <a:pos x="276" y="60"/>
                </a:cxn>
                <a:cxn ang="0">
                  <a:pos x="324" y="34"/>
                </a:cxn>
                <a:cxn ang="0">
                  <a:pos x="336" y="34"/>
                </a:cxn>
                <a:cxn ang="0">
                  <a:pos x="346" y="32"/>
                </a:cxn>
                <a:cxn ang="0">
                  <a:pos x="354" y="30"/>
                </a:cxn>
                <a:cxn ang="0">
                  <a:pos x="370" y="20"/>
                </a:cxn>
                <a:cxn ang="0">
                  <a:pos x="378" y="14"/>
                </a:cxn>
                <a:cxn ang="0">
                  <a:pos x="390" y="0"/>
                </a:cxn>
              </a:cxnLst>
              <a:rect l="0" t="0" r="r" b="b"/>
              <a:pathLst>
                <a:path w="390" h="386">
                  <a:moveTo>
                    <a:pt x="162" y="198"/>
                  </a:moveTo>
                  <a:lnTo>
                    <a:pt x="138" y="216"/>
                  </a:lnTo>
                  <a:lnTo>
                    <a:pt x="122" y="228"/>
                  </a:lnTo>
                  <a:lnTo>
                    <a:pt x="102" y="244"/>
                  </a:lnTo>
                  <a:lnTo>
                    <a:pt x="84" y="274"/>
                  </a:lnTo>
                  <a:lnTo>
                    <a:pt x="78" y="282"/>
                  </a:lnTo>
                  <a:lnTo>
                    <a:pt x="72" y="288"/>
                  </a:lnTo>
                  <a:lnTo>
                    <a:pt x="66" y="292"/>
                  </a:lnTo>
                  <a:lnTo>
                    <a:pt x="56" y="302"/>
                  </a:lnTo>
                  <a:lnTo>
                    <a:pt x="44" y="320"/>
                  </a:lnTo>
                  <a:lnTo>
                    <a:pt x="28" y="344"/>
                  </a:lnTo>
                  <a:lnTo>
                    <a:pt x="0" y="386"/>
                  </a:lnTo>
                  <a:lnTo>
                    <a:pt x="34" y="332"/>
                  </a:lnTo>
                  <a:lnTo>
                    <a:pt x="44" y="308"/>
                  </a:lnTo>
                  <a:lnTo>
                    <a:pt x="44" y="282"/>
                  </a:lnTo>
                  <a:lnTo>
                    <a:pt x="52" y="272"/>
                  </a:lnTo>
                  <a:lnTo>
                    <a:pt x="74" y="248"/>
                  </a:lnTo>
                  <a:lnTo>
                    <a:pt x="92" y="228"/>
                  </a:lnTo>
                  <a:lnTo>
                    <a:pt x="138" y="170"/>
                  </a:lnTo>
                  <a:lnTo>
                    <a:pt x="160" y="148"/>
                  </a:lnTo>
                  <a:lnTo>
                    <a:pt x="176" y="132"/>
                  </a:lnTo>
                  <a:lnTo>
                    <a:pt x="186" y="124"/>
                  </a:lnTo>
                  <a:lnTo>
                    <a:pt x="192" y="120"/>
                  </a:lnTo>
                  <a:lnTo>
                    <a:pt x="200" y="116"/>
                  </a:lnTo>
                  <a:lnTo>
                    <a:pt x="208" y="110"/>
                  </a:lnTo>
                  <a:lnTo>
                    <a:pt x="258" y="72"/>
                  </a:lnTo>
                  <a:lnTo>
                    <a:pt x="276" y="60"/>
                  </a:lnTo>
                  <a:lnTo>
                    <a:pt x="324" y="34"/>
                  </a:lnTo>
                  <a:lnTo>
                    <a:pt x="336" y="34"/>
                  </a:lnTo>
                  <a:lnTo>
                    <a:pt x="346" y="32"/>
                  </a:lnTo>
                  <a:lnTo>
                    <a:pt x="354" y="30"/>
                  </a:lnTo>
                  <a:lnTo>
                    <a:pt x="370" y="20"/>
                  </a:lnTo>
                  <a:lnTo>
                    <a:pt x="378" y="14"/>
                  </a:lnTo>
                  <a:lnTo>
                    <a:pt x="390" y="0"/>
                  </a:lnTo>
                </a:path>
              </a:pathLst>
            </a:custGeom>
            <a:noFill/>
            <a:ln w="635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54" name="Freeform 1122"/>
            <p:cNvSpPr>
              <a:spLocks/>
            </p:cNvSpPr>
            <p:nvPr/>
          </p:nvSpPr>
          <p:spPr bwMode="auto">
            <a:xfrm>
              <a:off x="2660" y="2741"/>
              <a:ext cx="67" cy="62"/>
            </a:xfrm>
            <a:custGeom>
              <a:avLst/>
              <a:gdLst/>
              <a:ahLst/>
              <a:cxnLst>
                <a:cxn ang="0">
                  <a:pos x="184" y="2"/>
                </a:cxn>
                <a:cxn ang="0">
                  <a:pos x="176" y="0"/>
                </a:cxn>
                <a:cxn ang="0">
                  <a:pos x="166" y="2"/>
                </a:cxn>
                <a:cxn ang="0">
                  <a:pos x="152" y="6"/>
                </a:cxn>
                <a:cxn ang="0">
                  <a:pos x="142" y="10"/>
                </a:cxn>
                <a:cxn ang="0">
                  <a:pos x="138" y="12"/>
                </a:cxn>
                <a:cxn ang="0">
                  <a:pos x="134" y="14"/>
                </a:cxn>
                <a:cxn ang="0">
                  <a:pos x="122" y="16"/>
                </a:cxn>
                <a:cxn ang="0">
                  <a:pos x="82" y="20"/>
                </a:cxn>
                <a:cxn ang="0">
                  <a:pos x="62" y="26"/>
                </a:cxn>
                <a:cxn ang="0">
                  <a:pos x="56" y="28"/>
                </a:cxn>
                <a:cxn ang="0">
                  <a:pos x="50" y="32"/>
                </a:cxn>
                <a:cxn ang="0">
                  <a:pos x="24" y="72"/>
                </a:cxn>
                <a:cxn ang="0">
                  <a:pos x="14" y="112"/>
                </a:cxn>
                <a:cxn ang="0">
                  <a:pos x="0" y="154"/>
                </a:cxn>
              </a:cxnLst>
              <a:rect l="0" t="0" r="r" b="b"/>
              <a:pathLst>
                <a:path w="184" h="154">
                  <a:moveTo>
                    <a:pt x="184" y="2"/>
                  </a:moveTo>
                  <a:lnTo>
                    <a:pt x="176" y="0"/>
                  </a:lnTo>
                  <a:lnTo>
                    <a:pt x="166" y="2"/>
                  </a:lnTo>
                  <a:lnTo>
                    <a:pt x="152" y="6"/>
                  </a:lnTo>
                  <a:lnTo>
                    <a:pt x="142" y="10"/>
                  </a:lnTo>
                  <a:lnTo>
                    <a:pt x="138" y="12"/>
                  </a:lnTo>
                  <a:lnTo>
                    <a:pt x="134" y="14"/>
                  </a:lnTo>
                  <a:lnTo>
                    <a:pt x="122" y="16"/>
                  </a:lnTo>
                  <a:lnTo>
                    <a:pt x="82" y="20"/>
                  </a:lnTo>
                  <a:lnTo>
                    <a:pt x="62" y="26"/>
                  </a:lnTo>
                  <a:lnTo>
                    <a:pt x="56" y="28"/>
                  </a:lnTo>
                  <a:lnTo>
                    <a:pt x="50" y="32"/>
                  </a:lnTo>
                  <a:lnTo>
                    <a:pt x="24" y="72"/>
                  </a:lnTo>
                  <a:lnTo>
                    <a:pt x="14" y="112"/>
                  </a:lnTo>
                  <a:lnTo>
                    <a:pt x="0" y="15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55" name="Freeform 1123"/>
            <p:cNvSpPr>
              <a:spLocks/>
            </p:cNvSpPr>
            <p:nvPr/>
          </p:nvSpPr>
          <p:spPr bwMode="auto">
            <a:xfrm>
              <a:off x="2750" y="2926"/>
              <a:ext cx="58" cy="31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12" y="64"/>
                </a:cxn>
                <a:cxn ang="0">
                  <a:pos x="22" y="50"/>
                </a:cxn>
                <a:cxn ang="0">
                  <a:pos x="34" y="40"/>
                </a:cxn>
                <a:cxn ang="0">
                  <a:pos x="46" y="32"/>
                </a:cxn>
                <a:cxn ang="0">
                  <a:pos x="54" y="24"/>
                </a:cxn>
                <a:cxn ang="0">
                  <a:pos x="64" y="18"/>
                </a:cxn>
                <a:cxn ang="0">
                  <a:pos x="74" y="14"/>
                </a:cxn>
                <a:cxn ang="0">
                  <a:pos x="98" y="10"/>
                </a:cxn>
                <a:cxn ang="0">
                  <a:pos x="126" y="4"/>
                </a:cxn>
                <a:cxn ang="0">
                  <a:pos x="144" y="0"/>
                </a:cxn>
                <a:cxn ang="0">
                  <a:pos x="158" y="0"/>
                </a:cxn>
              </a:cxnLst>
              <a:rect l="0" t="0" r="r" b="b"/>
              <a:pathLst>
                <a:path w="158" h="80">
                  <a:moveTo>
                    <a:pt x="0" y="80"/>
                  </a:moveTo>
                  <a:lnTo>
                    <a:pt x="12" y="64"/>
                  </a:lnTo>
                  <a:lnTo>
                    <a:pt x="22" y="50"/>
                  </a:lnTo>
                  <a:lnTo>
                    <a:pt x="34" y="40"/>
                  </a:lnTo>
                  <a:lnTo>
                    <a:pt x="46" y="32"/>
                  </a:lnTo>
                  <a:lnTo>
                    <a:pt x="54" y="24"/>
                  </a:lnTo>
                  <a:lnTo>
                    <a:pt x="64" y="18"/>
                  </a:lnTo>
                  <a:lnTo>
                    <a:pt x="74" y="14"/>
                  </a:lnTo>
                  <a:lnTo>
                    <a:pt x="98" y="10"/>
                  </a:lnTo>
                  <a:lnTo>
                    <a:pt x="126" y="4"/>
                  </a:lnTo>
                  <a:lnTo>
                    <a:pt x="144" y="0"/>
                  </a:lnTo>
                  <a:lnTo>
                    <a:pt x="15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56" name="Freeform 1124"/>
            <p:cNvSpPr>
              <a:spLocks/>
            </p:cNvSpPr>
            <p:nvPr/>
          </p:nvSpPr>
          <p:spPr bwMode="auto">
            <a:xfrm>
              <a:off x="2750" y="2928"/>
              <a:ext cx="70" cy="41"/>
            </a:xfrm>
            <a:custGeom>
              <a:avLst/>
              <a:gdLst/>
              <a:ahLst/>
              <a:cxnLst>
                <a:cxn ang="0">
                  <a:pos x="0" y="104"/>
                </a:cxn>
                <a:cxn ang="0">
                  <a:pos x="26" y="80"/>
                </a:cxn>
                <a:cxn ang="0">
                  <a:pos x="48" y="62"/>
                </a:cxn>
                <a:cxn ang="0">
                  <a:pos x="60" y="54"/>
                </a:cxn>
                <a:cxn ang="0">
                  <a:pos x="72" y="48"/>
                </a:cxn>
                <a:cxn ang="0">
                  <a:pos x="112" y="30"/>
                </a:cxn>
                <a:cxn ang="0">
                  <a:pos x="130" y="24"/>
                </a:cxn>
                <a:cxn ang="0">
                  <a:pos x="156" y="12"/>
                </a:cxn>
                <a:cxn ang="0">
                  <a:pos x="176" y="2"/>
                </a:cxn>
                <a:cxn ang="0">
                  <a:pos x="184" y="0"/>
                </a:cxn>
                <a:cxn ang="0">
                  <a:pos x="190" y="0"/>
                </a:cxn>
              </a:cxnLst>
              <a:rect l="0" t="0" r="r" b="b"/>
              <a:pathLst>
                <a:path w="190" h="104">
                  <a:moveTo>
                    <a:pt x="0" y="104"/>
                  </a:moveTo>
                  <a:lnTo>
                    <a:pt x="26" y="80"/>
                  </a:lnTo>
                  <a:lnTo>
                    <a:pt x="48" y="62"/>
                  </a:lnTo>
                  <a:lnTo>
                    <a:pt x="60" y="54"/>
                  </a:lnTo>
                  <a:lnTo>
                    <a:pt x="72" y="48"/>
                  </a:lnTo>
                  <a:lnTo>
                    <a:pt x="112" y="30"/>
                  </a:lnTo>
                  <a:lnTo>
                    <a:pt x="130" y="24"/>
                  </a:lnTo>
                  <a:lnTo>
                    <a:pt x="156" y="12"/>
                  </a:lnTo>
                  <a:lnTo>
                    <a:pt x="176" y="2"/>
                  </a:lnTo>
                  <a:lnTo>
                    <a:pt x="184" y="0"/>
                  </a:lnTo>
                  <a:lnTo>
                    <a:pt x="190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57" name="Freeform 1125"/>
            <p:cNvSpPr>
              <a:spLocks/>
            </p:cNvSpPr>
            <p:nvPr/>
          </p:nvSpPr>
          <p:spPr bwMode="auto">
            <a:xfrm>
              <a:off x="3303" y="2117"/>
              <a:ext cx="233" cy="346"/>
            </a:xfrm>
            <a:custGeom>
              <a:avLst/>
              <a:gdLst/>
              <a:ahLst/>
              <a:cxnLst>
                <a:cxn ang="0">
                  <a:pos x="136" y="796"/>
                </a:cxn>
                <a:cxn ang="0">
                  <a:pos x="158" y="766"/>
                </a:cxn>
                <a:cxn ang="0">
                  <a:pos x="188" y="742"/>
                </a:cxn>
                <a:cxn ang="0">
                  <a:pos x="220" y="724"/>
                </a:cxn>
                <a:cxn ang="0">
                  <a:pos x="236" y="716"/>
                </a:cxn>
                <a:cxn ang="0">
                  <a:pos x="244" y="704"/>
                </a:cxn>
                <a:cxn ang="0">
                  <a:pos x="270" y="654"/>
                </a:cxn>
                <a:cxn ang="0">
                  <a:pos x="294" y="602"/>
                </a:cxn>
                <a:cxn ang="0">
                  <a:pos x="316" y="574"/>
                </a:cxn>
                <a:cxn ang="0">
                  <a:pos x="352" y="540"/>
                </a:cxn>
                <a:cxn ang="0">
                  <a:pos x="402" y="480"/>
                </a:cxn>
                <a:cxn ang="0">
                  <a:pos x="416" y="454"/>
                </a:cxn>
                <a:cxn ang="0">
                  <a:pos x="442" y="394"/>
                </a:cxn>
                <a:cxn ang="0">
                  <a:pos x="462" y="366"/>
                </a:cxn>
                <a:cxn ang="0">
                  <a:pos x="482" y="334"/>
                </a:cxn>
                <a:cxn ang="0">
                  <a:pos x="492" y="322"/>
                </a:cxn>
                <a:cxn ang="0">
                  <a:pos x="508" y="302"/>
                </a:cxn>
                <a:cxn ang="0">
                  <a:pos x="516" y="278"/>
                </a:cxn>
                <a:cxn ang="0">
                  <a:pos x="534" y="216"/>
                </a:cxn>
                <a:cxn ang="0">
                  <a:pos x="550" y="164"/>
                </a:cxn>
                <a:cxn ang="0">
                  <a:pos x="572" y="108"/>
                </a:cxn>
                <a:cxn ang="0">
                  <a:pos x="594" y="74"/>
                </a:cxn>
                <a:cxn ang="0">
                  <a:pos x="626" y="22"/>
                </a:cxn>
                <a:cxn ang="0">
                  <a:pos x="636" y="2"/>
                </a:cxn>
                <a:cxn ang="0">
                  <a:pos x="600" y="46"/>
                </a:cxn>
                <a:cxn ang="0">
                  <a:pos x="590" y="54"/>
                </a:cxn>
                <a:cxn ang="0">
                  <a:pos x="584" y="66"/>
                </a:cxn>
                <a:cxn ang="0">
                  <a:pos x="578" y="74"/>
                </a:cxn>
                <a:cxn ang="0">
                  <a:pos x="524" y="130"/>
                </a:cxn>
                <a:cxn ang="0">
                  <a:pos x="492" y="164"/>
                </a:cxn>
                <a:cxn ang="0">
                  <a:pos x="480" y="174"/>
                </a:cxn>
                <a:cxn ang="0">
                  <a:pos x="472" y="192"/>
                </a:cxn>
                <a:cxn ang="0">
                  <a:pos x="428" y="240"/>
                </a:cxn>
                <a:cxn ang="0">
                  <a:pos x="364" y="300"/>
                </a:cxn>
                <a:cxn ang="0">
                  <a:pos x="340" y="322"/>
                </a:cxn>
                <a:cxn ang="0">
                  <a:pos x="308" y="352"/>
                </a:cxn>
                <a:cxn ang="0">
                  <a:pos x="282" y="382"/>
                </a:cxn>
                <a:cxn ang="0">
                  <a:pos x="214" y="500"/>
                </a:cxn>
                <a:cxn ang="0">
                  <a:pos x="182" y="556"/>
                </a:cxn>
                <a:cxn ang="0">
                  <a:pos x="142" y="612"/>
                </a:cxn>
                <a:cxn ang="0">
                  <a:pos x="116" y="656"/>
                </a:cxn>
                <a:cxn ang="0">
                  <a:pos x="100" y="682"/>
                </a:cxn>
                <a:cxn ang="0">
                  <a:pos x="78" y="738"/>
                </a:cxn>
                <a:cxn ang="0">
                  <a:pos x="50" y="794"/>
                </a:cxn>
                <a:cxn ang="0">
                  <a:pos x="20" y="840"/>
                </a:cxn>
                <a:cxn ang="0">
                  <a:pos x="0" y="872"/>
                </a:cxn>
                <a:cxn ang="0">
                  <a:pos x="22" y="860"/>
                </a:cxn>
                <a:cxn ang="0">
                  <a:pos x="64" y="842"/>
                </a:cxn>
                <a:cxn ang="0">
                  <a:pos x="110" y="830"/>
                </a:cxn>
                <a:cxn ang="0">
                  <a:pos x="132" y="804"/>
                </a:cxn>
              </a:cxnLst>
              <a:rect l="0" t="0" r="r" b="b"/>
              <a:pathLst>
                <a:path w="638" h="874">
                  <a:moveTo>
                    <a:pt x="132" y="804"/>
                  </a:moveTo>
                  <a:lnTo>
                    <a:pt x="136" y="796"/>
                  </a:lnTo>
                  <a:lnTo>
                    <a:pt x="142" y="788"/>
                  </a:lnTo>
                  <a:lnTo>
                    <a:pt x="158" y="766"/>
                  </a:lnTo>
                  <a:lnTo>
                    <a:pt x="172" y="754"/>
                  </a:lnTo>
                  <a:lnTo>
                    <a:pt x="188" y="742"/>
                  </a:lnTo>
                  <a:lnTo>
                    <a:pt x="206" y="730"/>
                  </a:lnTo>
                  <a:lnTo>
                    <a:pt x="220" y="724"/>
                  </a:lnTo>
                  <a:lnTo>
                    <a:pt x="230" y="720"/>
                  </a:lnTo>
                  <a:lnTo>
                    <a:pt x="236" y="716"/>
                  </a:lnTo>
                  <a:lnTo>
                    <a:pt x="242" y="710"/>
                  </a:lnTo>
                  <a:lnTo>
                    <a:pt x="244" y="704"/>
                  </a:lnTo>
                  <a:lnTo>
                    <a:pt x="258" y="678"/>
                  </a:lnTo>
                  <a:lnTo>
                    <a:pt x="270" y="654"/>
                  </a:lnTo>
                  <a:lnTo>
                    <a:pt x="280" y="626"/>
                  </a:lnTo>
                  <a:lnTo>
                    <a:pt x="294" y="602"/>
                  </a:lnTo>
                  <a:lnTo>
                    <a:pt x="306" y="586"/>
                  </a:lnTo>
                  <a:lnTo>
                    <a:pt x="316" y="574"/>
                  </a:lnTo>
                  <a:lnTo>
                    <a:pt x="336" y="554"/>
                  </a:lnTo>
                  <a:lnTo>
                    <a:pt x="352" y="540"/>
                  </a:lnTo>
                  <a:lnTo>
                    <a:pt x="382" y="506"/>
                  </a:lnTo>
                  <a:lnTo>
                    <a:pt x="402" y="480"/>
                  </a:lnTo>
                  <a:lnTo>
                    <a:pt x="410" y="464"/>
                  </a:lnTo>
                  <a:lnTo>
                    <a:pt x="416" y="454"/>
                  </a:lnTo>
                  <a:lnTo>
                    <a:pt x="436" y="404"/>
                  </a:lnTo>
                  <a:lnTo>
                    <a:pt x="442" y="394"/>
                  </a:lnTo>
                  <a:lnTo>
                    <a:pt x="450" y="384"/>
                  </a:lnTo>
                  <a:lnTo>
                    <a:pt x="462" y="366"/>
                  </a:lnTo>
                  <a:lnTo>
                    <a:pt x="474" y="350"/>
                  </a:lnTo>
                  <a:lnTo>
                    <a:pt x="482" y="334"/>
                  </a:lnTo>
                  <a:lnTo>
                    <a:pt x="486" y="328"/>
                  </a:lnTo>
                  <a:lnTo>
                    <a:pt x="492" y="322"/>
                  </a:lnTo>
                  <a:lnTo>
                    <a:pt x="504" y="310"/>
                  </a:lnTo>
                  <a:lnTo>
                    <a:pt x="508" y="302"/>
                  </a:lnTo>
                  <a:lnTo>
                    <a:pt x="512" y="294"/>
                  </a:lnTo>
                  <a:lnTo>
                    <a:pt x="516" y="278"/>
                  </a:lnTo>
                  <a:lnTo>
                    <a:pt x="520" y="254"/>
                  </a:lnTo>
                  <a:lnTo>
                    <a:pt x="534" y="216"/>
                  </a:lnTo>
                  <a:lnTo>
                    <a:pt x="546" y="176"/>
                  </a:lnTo>
                  <a:lnTo>
                    <a:pt x="550" y="164"/>
                  </a:lnTo>
                  <a:lnTo>
                    <a:pt x="558" y="146"/>
                  </a:lnTo>
                  <a:lnTo>
                    <a:pt x="572" y="108"/>
                  </a:lnTo>
                  <a:lnTo>
                    <a:pt x="580" y="92"/>
                  </a:lnTo>
                  <a:lnTo>
                    <a:pt x="594" y="74"/>
                  </a:lnTo>
                  <a:lnTo>
                    <a:pt x="614" y="42"/>
                  </a:lnTo>
                  <a:lnTo>
                    <a:pt x="626" y="22"/>
                  </a:lnTo>
                  <a:lnTo>
                    <a:pt x="638" y="0"/>
                  </a:lnTo>
                  <a:lnTo>
                    <a:pt x="636" y="2"/>
                  </a:lnTo>
                  <a:lnTo>
                    <a:pt x="604" y="42"/>
                  </a:lnTo>
                  <a:lnTo>
                    <a:pt x="600" y="46"/>
                  </a:lnTo>
                  <a:lnTo>
                    <a:pt x="596" y="50"/>
                  </a:lnTo>
                  <a:lnTo>
                    <a:pt x="590" y="54"/>
                  </a:lnTo>
                  <a:lnTo>
                    <a:pt x="586" y="58"/>
                  </a:lnTo>
                  <a:lnTo>
                    <a:pt x="584" y="66"/>
                  </a:lnTo>
                  <a:lnTo>
                    <a:pt x="580" y="70"/>
                  </a:lnTo>
                  <a:lnTo>
                    <a:pt x="578" y="74"/>
                  </a:lnTo>
                  <a:lnTo>
                    <a:pt x="552" y="94"/>
                  </a:lnTo>
                  <a:lnTo>
                    <a:pt x="524" y="130"/>
                  </a:lnTo>
                  <a:lnTo>
                    <a:pt x="500" y="158"/>
                  </a:lnTo>
                  <a:lnTo>
                    <a:pt x="492" y="164"/>
                  </a:lnTo>
                  <a:lnTo>
                    <a:pt x="484" y="168"/>
                  </a:lnTo>
                  <a:lnTo>
                    <a:pt x="480" y="174"/>
                  </a:lnTo>
                  <a:lnTo>
                    <a:pt x="476" y="184"/>
                  </a:lnTo>
                  <a:lnTo>
                    <a:pt x="472" y="192"/>
                  </a:lnTo>
                  <a:lnTo>
                    <a:pt x="446" y="216"/>
                  </a:lnTo>
                  <a:lnTo>
                    <a:pt x="428" y="240"/>
                  </a:lnTo>
                  <a:lnTo>
                    <a:pt x="386" y="278"/>
                  </a:lnTo>
                  <a:lnTo>
                    <a:pt x="364" y="300"/>
                  </a:lnTo>
                  <a:lnTo>
                    <a:pt x="350" y="314"/>
                  </a:lnTo>
                  <a:lnTo>
                    <a:pt x="340" y="322"/>
                  </a:lnTo>
                  <a:lnTo>
                    <a:pt x="326" y="334"/>
                  </a:lnTo>
                  <a:lnTo>
                    <a:pt x="308" y="352"/>
                  </a:lnTo>
                  <a:lnTo>
                    <a:pt x="292" y="370"/>
                  </a:lnTo>
                  <a:lnTo>
                    <a:pt x="282" y="382"/>
                  </a:lnTo>
                  <a:lnTo>
                    <a:pt x="244" y="448"/>
                  </a:lnTo>
                  <a:lnTo>
                    <a:pt x="214" y="500"/>
                  </a:lnTo>
                  <a:lnTo>
                    <a:pt x="198" y="530"/>
                  </a:lnTo>
                  <a:lnTo>
                    <a:pt x="182" y="556"/>
                  </a:lnTo>
                  <a:lnTo>
                    <a:pt x="154" y="592"/>
                  </a:lnTo>
                  <a:lnTo>
                    <a:pt x="142" y="612"/>
                  </a:lnTo>
                  <a:lnTo>
                    <a:pt x="132" y="630"/>
                  </a:lnTo>
                  <a:lnTo>
                    <a:pt x="116" y="656"/>
                  </a:lnTo>
                  <a:lnTo>
                    <a:pt x="106" y="672"/>
                  </a:lnTo>
                  <a:lnTo>
                    <a:pt x="100" y="682"/>
                  </a:lnTo>
                  <a:lnTo>
                    <a:pt x="90" y="714"/>
                  </a:lnTo>
                  <a:lnTo>
                    <a:pt x="78" y="738"/>
                  </a:lnTo>
                  <a:lnTo>
                    <a:pt x="60" y="776"/>
                  </a:lnTo>
                  <a:lnTo>
                    <a:pt x="50" y="794"/>
                  </a:lnTo>
                  <a:lnTo>
                    <a:pt x="40" y="812"/>
                  </a:lnTo>
                  <a:lnTo>
                    <a:pt x="20" y="840"/>
                  </a:lnTo>
                  <a:lnTo>
                    <a:pt x="8" y="860"/>
                  </a:lnTo>
                  <a:lnTo>
                    <a:pt x="0" y="872"/>
                  </a:lnTo>
                  <a:lnTo>
                    <a:pt x="2" y="874"/>
                  </a:lnTo>
                  <a:lnTo>
                    <a:pt x="22" y="860"/>
                  </a:lnTo>
                  <a:lnTo>
                    <a:pt x="44" y="850"/>
                  </a:lnTo>
                  <a:lnTo>
                    <a:pt x="64" y="842"/>
                  </a:lnTo>
                  <a:lnTo>
                    <a:pt x="82" y="836"/>
                  </a:lnTo>
                  <a:lnTo>
                    <a:pt x="110" y="830"/>
                  </a:lnTo>
                  <a:lnTo>
                    <a:pt x="120" y="828"/>
                  </a:lnTo>
                  <a:lnTo>
                    <a:pt x="132" y="804"/>
                  </a:lnTo>
                  <a:close/>
                </a:path>
              </a:pathLst>
            </a:custGeom>
            <a:solidFill>
              <a:srgbClr val="CC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58" name="Freeform 1126"/>
            <p:cNvSpPr>
              <a:spLocks/>
            </p:cNvSpPr>
            <p:nvPr/>
          </p:nvSpPr>
          <p:spPr bwMode="auto">
            <a:xfrm>
              <a:off x="3425" y="2129"/>
              <a:ext cx="212" cy="376"/>
            </a:xfrm>
            <a:custGeom>
              <a:avLst/>
              <a:gdLst/>
              <a:ahLst/>
              <a:cxnLst>
                <a:cxn ang="0">
                  <a:pos x="486" y="150"/>
                </a:cxn>
                <a:cxn ang="0">
                  <a:pos x="428" y="226"/>
                </a:cxn>
                <a:cxn ang="0">
                  <a:pos x="360" y="316"/>
                </a:cxn>
                <a:cxn ang="0">
                  <a:pos x="330" y="364"/>
                </a:cxn>
                <a:cxn ang="0">
                  <a:pos x="282" y="454"/>
                </a:cxn>
                <a:cxn ang="0">
                  <a:pos x="258" y="496"/>
                </a:cxn>
                <a:cxn ang="0">
                  <a:pos x="226" y="536"/>
                </a:cxn>
                <a:cxn ang="0">
                  <a:pos x="132" y="672"/>
                </a:cxn>
                <a:cxn ang="0">
                  <a:pos x="94" y="732"/>
                </a:cxn>
                <a:cxn ang="0">
                  <a:pos x="72" y="784"/>
                </a:cxn>
                <a:cxn ang="0">
                  <a:pos x="62" y="810"/>
                </a:cxn>
                <a:cxn ang="0">
                  <a:pos x="48" y="834"/>
                </a:cxn>
                <a:cxn ang="0">
                  <a:pos x="22" y="868"/>
                </a:cxn>
                <a:cxn ang="0">
                  <a:pos x="8" y="888"/>
                </a:cxn>
                <a:cxn ang="0">
                  <a:pos x="44" y="912"/>
                </a:cxn>
                <a:cxn ang="0">
                  <a:pos x="68" y="894"/>
                </a:cxn>
                <a:cxn ang="0">
                  <a:pos x="100" y="872"/>
                </a:cxn>
                <a:cxn ang="0">
                  <a:pos x="160" y="832"/>
                </a:cxn>
                <a:cxn ang="0">
                  <a:pos x="212" y="778"/>
                </a:cxn>
                <a:cxn ang="0">
                  <a:pos x="296" y="696"/>
                </a:cxn>
                <a:cxn ang="0">
                  <a:pos x="324" y="670"/>
                </a:cxn>
                <a:cxn ang="0">
                  <a:pos x="384" y="588"/>
                </a:cxn>
                <a:cxn ang="0">
                  <a:pos x="450" y="500"/>
                </a:cxn>
                <a:cxn ang="0">
                  <a:pos x="472" y="456"/>
                </a:cxn>
                <a:cxn ang="0">
                  <a:pos x="484" y="420"/>
                </a:cxn>
                <a:cxn ang="0">
                  <a:pos x="498" y="380"/>
                </a:cxn>
                <a:cxn ang="0">
                  <a:pos x="508" y="350"/>
                </a:cxn>
                <a:cxn ang="0">
                  <a:pos x="516" y="306"/>
                </a:cxn>
                <a:cxn ang="0">
                  <a:pos x="536" y="266"/>
                </a:cxn>
                <a:cxn ang="0">
                  <a:pos x="554" y="216"/>
                </a:cxn>
                <a:cxn ang="0">
                  <a:pos x="560" y="176"/>
                </a:cxn>
                <a:cxn ang="0">
                  <a:pos x="564" y="88"/>
                </a:cxn>
                <a:cxn ang="0">
                  <a:pos x="570" y="48"/>
                </a:cxn>
                <a:cxn ang="0">
                  <a:pos x="582" y="0"/>
                </a:cxn>
                <a:cxn ang="0">
                  <a:pos x="526" y="88"/>
                </a:cxn>
                <a:cxn ang="0">
                  <a:pos x="498" y="136"/>
                </a:cxn>
              </a:cxnLst>
              <a:rect l="0" t="0" r="r" b="b"/>
              <a:pathLst>
                <a:path w="582" h="950">
                  <a:moveTo>
                    <a:pt x="498" y="136"/>
                  </a:moveTo>
                  <a:lnTo>
                    <a:pt x="486" y="150"/>
                  </a:lnTo>
                  <a:lnTo>
                    <a:pt x="464" y="180"/>
                  </a:lnTo>
                  <a:lnTo>
                    <a:pt x="428" y="226"/>
                  </a:lnTo>
                  <a:lnTo>
                    <a:pt x="394" y="272"/>
                  </a:lnTo>
                  <a:lnTo>
                    <a:pt x="360" y="316"/>
                  </a:lnTo>
                  <a:lnTo>
                    <a:pt x="348" y="334"/>
                  </a:lnTo>
                  <a:lnTo>
                    <a:pt x="330" y="364"/>
                  </a:lnTo>
                  <a:lnTo>
                    <a:pt x="302" y="414"/>
                  </a:lnTo>
                  <a:lnTo>
                    <a:pt x="282" y="454"/>
                  </a:lnTo>
                  <a:lnTo>
                    <a:pt x="270" y="478"/>
                  </a:lnTo>
                  <a:lnTo>
                    <a:pt x="258" y="496"/>
                  </a:lnTo>
                  <a:lnTo>
                    <a:pt x="244" y="512"/>
                  </a:lnTo>
                  <a:lnTo>
                    <a:pt x="226" y="536"/>
                  </a:lnTo>
                  <a:lnTo>
                    <a:pt x="202" y="568"/>
                  </a:lnTo>
                  <a:lnTo>
                    <a:pt x="132" y="672"/>
                  </a:lnTo>
                  <a:lnTo>
                    <a:pt x="116" y="704"/>
                  </a:lnTo>
                  <a:lnTo>
                    <a:pt x="94" y="732"/>
                  </a:lnTo>
                  <a:lnTo>
                    <a:pt x="76" y="756"/>
                  </a:lnTo>
                  <a:lnTo>
                    <a:pt x="72" y="784"/>
                  </a:lnTo>
                  <a:lnTo>
                    <a:pt x="66" y="798"/>
                  </a:lnTo>
                  <a:lnTo>
                    <a:pt x="62" y="810"/>
                  </a:lnTo>
                  <a:lnTo>
                    <a:pt x="58" y="820"/>
                  </a:lnTo>
                  <a:lnTo>
                    <a:pt x="48" y="834"/>
                  </a:lnTo>
                  <a:lnTo>
                    <a:pt x="38" y="848"/>
                  </a:lnTo>
                  <a:lnTo>
                    <a:pt x="22" y="868"/>
                  </a:lnTo>
                  <a:lnTo>
                    <a:pt x="14" y="880"/>
                  </a:lnTo>
                  <a:lnTo>
                    <a:pt x="8" y="888"/>
                  </a:lnTo>
                  <a:lnTo>
                    <a:pt x="0" y="950"/>
                  </a:lnTo>
                  <a:lnTo>
                    <a:pt x="44" y="912"/>
                  </a:lnTo>
                  <a:lnTo>
                    <a:pt x="58" y="900"/>
                  </a:lnTo>
                  <a:lnTo>
                    <a:pt x="68" y="894"/>
                  </a:lnTo>
                  <a:lnTo>
                    <a:pt x="84" y="882"/>
                  </a:lnTo>
                  <a:lnTo>
                    <a:pt x="100" y="872"/>
                  </a:lnTo>
                  <a:lnTo>
                    <a:pt x="148" y="844"/>
                  </a:lnTo>
                  <a:lnTo>
                    <a:pt x="160" y="832"/>
                  </a:lnTo>
                  <a:lnTo>
                    <a:pt x="180" y="814"/>
                  </a:lnTo>
                  <a:lnTo>
                    <a:pt x="212" y="778"/>
                  </a:lnTo>
                  <a:lnTo>
                    <a:pt x="272" y="716"/>
                  </a:lnTo>
                  <a:lnTo>
                    <a:pt x="296" y="696"/>
                  </a:lnTo>
                  <a:lnTo>
                    <a:pt x="314" y="682"/>
                  </a:lnTo>
                  <a:lnTo>
                    <a:pt x="324" y="670"/>
                  </a:lnTo>
                  <a:lnTo>
                    <a:pt x="358" y="628"/>
                  </a:lnTo>
                  <a:lnTo>
                    <a:pt x="384" y="588"/>
                  </a:lnTo>
                  <a:lnTo>
                    <a:pt x="436" y="518"/>
                  </a:lnTo>
                  <a:lnTo>
                    <a:pt x="450" y="500"/>
                  </a:lnTo>
                  <a:lnTo>
                    <a:pt x="462" y="478"/>
                  </a:lnTo>
                  <a:lnTo>
                    <a:pt x="472" y="456"/>
                  </a:lnTo>
                  <a:lnTo>
                    <a:pt x="476" y="442"/>
                  </a:lnTo>
                  <a:lnTo>
                    <a:pt x="484" y="420"/>
                  </a:lnTo>
                  <a:lnTo>
                    <a:pt x="492" y="394"/>
                  </a:lnTo>
                  <a:lnTo>
                    <a:pt x="498" y="380"/>
                  </a:lnTo>
                  <a:lnTo>
                    <a:pt x="504" y="366"/>
                  </a:lnTo>
                  <a:lnTo>
                    <a:pt x="508" y="350"/>
                  </a:lnTo>
                  <a:lnTo>
                    <a:pt x="510" y="330"/>
                  </a:lnTo>
                  <a:lnTo>
                    <a:pt x="516" y="306"/>
                  </a:lnTo>
                  <a:lnTo>
                    <a:pt x="524" y="288"/>
                  </a:lnTo>
                  <a:lnTo>
                    <a:pt x="536" y="266"/>
                  </a:lnTo>
                  <a:lnTo>
                    <a:pt x="546" y="242"/>
                  </a:lnTo>
                  <a:lnTo>
                    <a:pt x="554" y="216"/>
                  </a:lnTo>
                  <a:lnTo>
                    <a:pt x="558" y="194"/>
                  </a:lnTo>
                  <a:lnTo>
                    <a:pt x="560" y="176"/>
                  </a:lnTo>
                  <a:lnTo>
                    <a:pt x="562" y="108"/>
                  </a:lnTo>
                  <a:lnTo>
                    <a:pt x="564" y="88"/>
                  </a:lnTo>
                  <a:lnTo>
                    <a:pt x="568" y="74"/>
                  </a:lnTo>
                  <a:lnTo>
                    <a:pt x="570" y="48"/>
                  </a:lnTo>
                  <a:lnTo>
                    <a:pt x="576" y="28"/>
                  </a:lnTo>
                  <a:lnTo>
                    <a:pt x="582" y="0"/>
                  </a:lnTo>
                  <a:lnTo>
                    <a:pt x="548" y="44"/>
                  </a:lnTo>
                  <a:lnTo>
                    <a:pt x="526" y="88"/>
                  </a:lnTo>
                  <a:lnTo>
                    <a:pt x="508" y="118"/>
                  </a:lnTo>
                  <a:lnTo>
                    <a:pt x="498" y="136"/>
                  </a:lnTo>
                  <a:close/>
                </a:path>
              </a:pathLst>
            </a:custGeom>
            <a:solidFill>
              <a:srgbClr val="CC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59" name="Freeform 1127"/>
            <p:cNvSpPr>
              <a:spLocks/>
            </p:cNvSpPr>
            <p:nvPr/>
          </p:nvSpPr>
          <p:spPr bwMode="auto">
            <a:xfrm>
              <a:off x="3105" y="2686"/>
              <a:ext cx="57" cy="62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2" y="152"/>
                </a:cxn>
                <a:cxn ang="0">
                  <a:pos x="8" y="144"/>
                </a:cxn>
                <a:cxn ang="0">
                  <a:pos x="16" y="132"/>
                </a:cxn>
                <a:cxn ang="0">
                  <a:pos x="22" y="112"/>
                </a:cxn>
                <a:cxn ang="0">
                  <a:pos x="24" y="92"/>
                </a:cxn>
                <a:cxn ang="0">
                  <a:pos x="30" y="74"/>
                </a:cxn>
                <a:cxn ang="0">
                  <a:pos x="35" y="66"/>
                </a:cxn>
                <a:cxn ang="0">
                  <a:pos x="39" y="60"/>
                </a:cxn>
                <a:cxn ang="0">
                  <a:pos x="47" y="52"/>
                </a:cxn>
                <a:cxn ang="0">
                  <a:pos x="55" y="46"/>
                </a:cxn>
                <a:cxn ang="0">
                  <a:pos x="73" y="36"/>
                </a:cxn>
                <a:cxn ang="0">
                  <a:pos x="87" y="28"/>
                </a:cxn>
                <a:cxn ang="0">
                  <a:pos x="97" y="22"/>
                </a:cxn>
                <a:cxn ang="0">
                  <a:pos x="103" y="22"/>
                </a:cxn>
                <a:cxn ang="0">
                  <a:pos x="107" y="22"/>
                </a:cxn>
                <a:cxn ang="0">
                  <a:pos x="133" y="26"/>
                </a:cxn>
                <a:cxn ang="0">
                  <a:pos x="145" y="30"/>
                </a:cxn>
                <a:cxn ang="0">
                  <a:pos x="151" y="36"/>
                </a:cxn>
                <a:cxn ang="0">
                  <a:pos x="155" y="38"/>
                </a:cxn>
                <a:cxn ang="0">
                  <a:pos x="141" y="20"/>
                </a:cxn>
                <a:cxn ang="0">
                  <a:pos x="135" y="12"/>
                </a:cxn>
                <a:cxn ang="0">
                  <a:pos x="129" y="6"/>
                </a:cxn>
                <a:cxn ang="0">
                  <a:pos x="123" y="2"/>
                </a:cxn>
                <a:cxn ang="0">
                  <a:pos x="115" y="2"/>
                </a:cxn>
                <a:cxn ang="0">
                  <a:pos x="97" y="0"/>
                </a:cxn>
                <a:cxn ang="0">
                  <a:pos x="77" y="4"/>
                </a:cxn>
                <a:cxn ang="0">
                  <a:pos x="69" y="6"/>
                </a:cxn>
                <a:cxn ang="0">
                  <a:pos x="63" y="10"/>
                </a:cxn>
                <a:cxn ang="0">
                  <a:pos x="43" y="28"/>
                </a:cxn>
                <a:cxn ang="0">
                  <a:pos x="33" y="38"/>
                </a:cxn>
                <a:cxn ang="0">
                  <a:pos x="22" y="54"/>
                </a:cxn>
                <a:cxn ang="0">
                  <a:pos x="12" y="70"/>
                </a:cxn>
                <a:cxn ang="0">
                  <a:pos x="8" y="86"/>
                </a:cxn>
                <a:cxn ang="0">
                  <a:pos x="6" y="106"/>
                </a:cxn>
                <a:cxn ang="0">
                  <a:pos x="2" y="152"/>
                </a:cxn>
                <a:cxn ang="0">
                  <a:pos x="0" y="156"/>
                </a:cxn>
              </a:cxnLst>
              <a:rect l="0" t="0" r="r" b="b"/>
              <a:pathLst>
                <a:path w="155" h="156">
                  <a:moveTo>
                    <a:pt x="0" y="156"/>
                  </a:moveTo>
                  <a:lnTo>
                    <a:pt x="2" y="152"/>
                  </a:lnTo>
                  <a:lnTo>
                    <a:pt x="8" y="144"/>
                  </a:lnTo>
                  <a:lnTo>
                    <a:pt x="16" y="132"/>
                  </a:lnTo>
                  <a:lnTo>
                    <a:pt x="22" y="112"/>
                  </a:lnTo>
                  <a:lnTo>
                    <a:pt x="24" y="92"/>
                  </a:lnTo>
                  <a:lnTo>
                    <a:pt x="30" y="74"/>
                  </a:lnTo>
                  <a:lnTo>
                    <a:pt x="35" y="66"/>
                  </a:lnTo>
                  <a:lnTo>
                    <a:pt x="39" y="60"/>
                  </a:lnTo>
                  <a:lnTo>
                    <a:pt x="47" y="52"/>
                  </a:lnTo>
                  <a:lnTo>
                    <a:pt x="55" y="46"/>
                  </a:lnTo>
                  <a:lnTo>
                    <a:pt x="73" y="36"/>
                  </a:lnTo>
                  <a:lnTo>
                    <a:pt x="87" y="28"/>
                  </a:lnTo>
                  <a:lnTo>
                    <a:pt x="97" y="22"/>
                  </a:lnTo>
                  <a:lnTo>
                    <a:pt x="103" y="22"/>
                  </a:lnTo>
                  <a:lnTo>
                    <a:pt x="107" y="22"/>
                  </a:lnTo>
                  <a:lnTo>
                    <a:pt x="133" y="26"/>
                  </a:lnTo>
                  <a:lnTo>
                    <a:pt x="145" y="30"/>
                  </a:lnTo>
                  <a:lnTo>
                    <a:pt x="151" y="36"/>
                  </a:lnTo>
                  <a:lnTo>
                    <a:pt x="155" y="38"/>
                  </a:lnTo>
                  <a:lnTo>
                    <a:pt x="141" y="20"/>
                  </a:lnTo>
                  <a:lnTo>
                    <a:pt x="135" y="12"/>
                  </a:lnTo>
                  <a:lnTo>
                    <a:pt x="129" y="6"/>
                  </a:lnTo>
                  <a:lnTo>
                    <a:pt x="123" y="2"/>
                  </a:lnTo>
                  <a:lnTo>
                    <a:pt x="115" y="2"/>
                  </a:lnTo>
                  <a:lnTo>
                    <a:pt x="97" y="0"/>
                  </a:lnTo>
                  <a:lnTo>
                    <a:pt x="77" y="4"/>
                  </a:lnTo>
                  <a:lnTo>
                    <a:pt x="69" y="6"/>
                  </a:lnTo>
                  <a:lnTo>
                    <a:pt x="63" y="10"/>
                  </a:lnTo>
                  <a:lnTo>
                    <a:pt x="43" y="28"/>
                  </a:lnTo>
                  <a:lnTo>
                    <a:pt x="33" y="38"/>
                  </a:lnTo>
                  <a:lnTo>
                    <a:pt x="22" y="54"/>
                  </a:lnTo>
                  <a:lnTo>
                    <a:pt x="12" y="70"/>
                  </a:lnTo>
                  <a:lnTo>
                    <a:pt x="8" y="86"/>
                  </a:lnTo>
                  <a:lnTo>
                    <a:pt x="6" y="106"/>
                  </a:lnTo>
                  <a:lnTo>
                    <a:pt x="2" y="152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60" name="Freeform 1128"/>
            <p:cNvSpPr>
              <a:spLocks/>
            </p:cNvSpPr>
            <p:nvPr/>
          </p:nvSpPr>
          <p:spPr bwMode="auto">
            <a:xfrm>
              <a:off x="2933" y="2400"/>
              <a:ext cx="469" cy="335"/>
            </a:xfrm>
            <a:custGeom>
              <a:avLst/>
              <a:gdLst/>
              <a:ahLst/>
              <a:cxnLst>
                <a:cxn ang="0">
                  <a:pos x="1235" y="10"/>
                </a:cxn>
                <a:cxn ang="0">
                  <a:pos x="1187" y="40"/>
                </a:cxn>
                <a:cxn ang="0">
                  <a:pos x="1151" y="82"/>
                </a:cxn>
                <a:cxn ang="0">
                  <a:pos x="1131" y="114"/>
                </a:cxn>
                <a:cxn ang="0">
                  <a:pos x="1055" y="136"/>
                </a:cxn>
                <a:cxn ang="0">
                  <a:pos x="1005" y="168"/>
                </a:cxn>
                <a:cxn ang="0">
                  <a:pos x="961" y="222"/>
                </a:cxn>
                <a:cxn ang="0">
                  <a:pos x="909" y="278"/>
                </a:cxn>
                <a:cxn ang="0">
                  <a:pos x="823" y="315"/>
                </a:cxn>
                <a:cxn ang="0">
                  <a:pos x="765" y="357"/>
                </a:cxn>
                <a:cxn ang="0">
                  <a:pos x="721" y="417"/>
                </a:cxn>
                <a:cxn ang="0">
                  <a:pos x="677" y="449"/>
                </a:cxn>
                <a:cxn ang="0">
                  <a:pos x="599" y="479"/>
                </a:cxn>
                <a:cxn ang="0">
                  <a:pos x="535" y="521"/>
                </a:cxn>
                <a:cxn ang="0">
                  <a:pos x="484" y="579"/>
                </a:cxn>
                <a:cxn ang="0">
                  <a:pos x="466" y="631"/>
                </a:cxn>
                <a:cxn ang="0">
                  <a:pos x="372" y="663"/>
                </a:cxn>
                <a:cxn ang="0">
                  <a:pos x="296" y="709"/>
                </a:cxn>
                <a:cxn ang="0">
                  <a:pos x="250" y="757"/>
                </a:cxn>
                <a:cxn ang="0">
                  <a:pos x="152" y="783"/>
                </a:cxn>
                <a:cxn ang="0">
                  <a:pos x="50" y="809"/>
                </a:cxn>
                <a:cxn ang="0">
                  <a:pos x="30" y="825"/>
                </a:cxn>
                <a:cxn ang="0">
                  <a:pos x="122" y="803"/>
                </a:cxn>
                <a:cxn ang="0">
                  <a:pos x="258" y="807"/>
                </a:cxn>
                <a:cxn ang="0">
                  <a:pos x="298" y="781"/>
                </a:cxn>
                <a:cxn ang="0">
                  <a:pos x="342" y="761"/>
                </a:cxn>
                <a:cxn ang="0">
                  <a:pos x="364" y="741"/>
                </a:cxn>
                <a:cxn ang="0">
                  <a:pos x="396" y="719"/>
                </a:cxn>
                <a:cxn ang="0">
                  <a:pos x="476" y="683"/>
                </a:cxn>
                <a:cxn ang="0">
                  <a:pos x="488" y="667"/>
                </a:cxn>
                <a:cxn ang="0">
                  <a:pos x="511" y="641"/>
                </a:cxn>
                <a:cxn ang="0">
                  <a:pos x="543" y="607"/>
                </a:cxn>
                <a:cxn ang="0">
                  <a:pos x="565" y="581"/>
                </a:cxn>
                <a:cxn ang="0">
                  <a:pos x="593" y="555"/>
                </a:cxn>
                <a:cxn ang="0">
                  <a:pos x="621" y="537"/>
                </a:cxn>
                <a:cxn ang="0">
                  <a:pos x="673" y="507"/>
                </a:cxn>
                <a:cxn ang="0">
                  <a:pos x="709" y="493"/>
                </a:cxn>
                <a:cxn ang="0">
                  <a:pos x="743" y="481"/>
                </a:cxn>
                <a:cxn ang="0">
                  <a:pos x="761" y="467"/>
                </a:cxn>
                <a:cxn ang="0">
                  <a:pos x="789" y="449"/>
                </a:cxn>
                <a:cxn ang="0">
                  <a:pos x="847" y="391"/>
                </a:cxn>
                <a:cxn ang="0">
                  <a:pos x="893" y="363"/>
                </a:cxn>
                <a:cxn ang="0">
                  <a:pos x="943" y="327"/>
                </a:cxn>
                <a:cxn ang="0">
                  <a:pos x="983" y="325"/>
                </a:cxn>
                <a:cxn ang="0">
                  <a:pos x="995" y="310"/>
                </a:cxn>
                <a:cxn ang="0">
                  <a:pos x="1025" y="272"/>
                </a:cxn>
                <a:cxn ang="0">
                  <a:pos x="1059" y="242"/>
                </a:cxn>
                <a:cxn ang="0">
                  <a:pos x="1115" y="188"/>
                </a:cxn>
                <a:cxn ang="0">
                  <a:pos x="1155" y="176"/>
                </a:cxn>
                <a:cxn ang="0">
                  <a:pos x="1191" y="158"/>
                </a:cxn>
                <a:cxn ang="0">
                  <a:pos x="1243" y="110"/>
                </a:cxn>
                <a:cxn ang="0">
                  <a:pos x="1271" y="84"/>
                </a:cxn>
                <a:cxn ang="0">
                  <a:pos x="1289" y="60"/>
                </a:cxn>
                <a:cxn ang="0">
                  <a:pos x="1265" y="28"/>
                </a:cxn>
              </a:cxnLst>
              <a:rect l="0" t="0" r="r" b="b"/>
              <a:pathLst>
                <a:path w="1289" h="843">
                  <a:moveTo>
                    <a:pt x="1255" y="0"/>
                  </a:moveTo>
                  <a:lnTo>
                    <a:pt x="1247" y="4"/>
                  </a:lnTo>
                  <a:lnTo>
                    <a:pt x="1235" y="10"/>
                  </a:lnTo>
                  <a:lnTo>
                    <a:pt x="1221" y="16"/>
                  </a:lnTo>
                  <a:lnTo>
                    <a:pt x="1205" y="26"/>
                  </a:lnTo>
                  <a:lnTo>
                    <a:pt x="1187" y="40"/>
                  </a:lnTo>
                  <a:lnTo>
                    <a:pt x="1175" y="52"/>
                  </a:lnTo>
                  <a:lnTo>
                    <a:pt x="1157" y="72"/>
                  </a:lnTo>
                  <a:lnTo>
                    <a:pt x="1151" y="82"/>
                  </a:lnTo>
                  <a:lnTo>
                    <a:pt x="1147" y="90"/>
                  </a:lnTo>
                  <a:lnTo>
                    <a:pt x="1137" y="114"/>
                  </a:lnTo>
                  <a:lnTo>
                    <a:pt x="1131" y="114"/>
                  </a:lnTo>
                  <a:lnTo>
                    <a:pt x="1113" y="118"/>
                  </a:lnTo>
                  <a:lnTo>
                    <a:pt x="1087" y="124"/>
                  </a:lnTo>
                  <a:lnTo>
                    <a:pt x="1055" y="136"/>
                  </a:lnTo>
                  <a:lnTo>
                    <a:pt x="1037" y="146"/>
                  </a:lnTo>
                  <a:lnTo>
                    <a:pt x="1021" y="156"/>
                  </a:lnTo>
                  <a:lnTo>
                    <a:pt x="1005" y="168"/>
                  </a:lnTo>
                  <a:lnTo>
                    <a:pt x="989" y="184"/>
                  </a:lnTo>
                  <a:lnTo>
                    <a:pt x="973" y="202"/>
                  </a:lnTo>
                  <a:lnTo>
                    <a:pt x="961" y="222"/>
                  </a:lnTo>
                  <a:lnTo>
                    <a:pt x="949" y="244"/>
                  </a:lnTo>
                  <a:lnTo>
                    <a:pt x="939" y="270"/>
                  </a:lnTo>
                  <a:lnTo>
                    <a:pt x="909" y="278"/>
                  </a:lnTo>
                  <a:lnTo>
                    <a:pt x="879" y="288"/>
                  </a:lnTo>
                  <a:lnTo>
                    <a:pt x="841" y="304"/>
                  </a:lnTo>
                  <a:lnTo>
                    <a:pt x="823" y="315"/>
                  </a:lnTo>
                  <a:lnTo>
                    <a:pt x="803" y="327"/>
                  </a:lnTo>
                  <a:lnTo>
                    <a:pt x="783" y="341"/>
                  </a:lnTo>
                  <a:lnTo>
                    <a:pt x="765" y="357"/>
                  </a:lnTo>
                  <a:lnTo>
                    <a:pt x="749" y="375"/>
                  </a:lnTo>
                  <a:lnTo>
                    <a:pt x="733" y="395"/>
                  </a:lnTo>
                  <a:lnTo>
                    <a:pt x="721" y="417"/>
                  </a:lnTo>
                  <a:lnTo>
                    <a:pt x="711" y="441"/>
                  </a:lnTo>
                  <a:lnTo>
                    <a:pt x="701" y="443"/>
                  </a:lnTo>
                  <a:lnTo>
                    <a:pt x="677" y="449"/>
                  </a:lnTo>
                  <a:lnTo>
                    <a:pt x="641" y="461"/>
                  </a:lnTo>
                  <a:lnTo>
                    <a:pt x="621" y="469"/>
                  </a:lnTo>
                  <a:lnTo>
                    <a:pt x="599" y="479"/>
                  </a:lnTo>
                  <a:lnTo>
                    <a:pt x="577" y="491"/>
                  </a:lnTo>
                  <a:lnTo>
                    <a:pt x="555" y="505"/>
                  </a:lnTo>
                  <a:lnTo>
                    <a:pt x="535" y="521"/>
                  </a:lnTo>
                  <a:lnTo>
                    <a:pt x="517" y="539"/>
                  </a:lnTo>
                  <a:lnTo>
                    <a:pt x="498" y="557"/>
                  </a:lnTo>
                  <a:lnTo>
                    <a:pt x="484" y="579"/>
                  </a:lnTo>
                  <a:lnTo>
                    <a:pt x="474" y="605"/>
                  </a:lnTo>
                  <a:lnTo>
                    <a:pt x="470" y="617"/>
                  </a:lnTo>
                  <a:lnTo>
                    <a:pt x="466" y="631"/>
                  </a:lnTo>
                  <a:lnTo>
                    <a:pt x="438" y="639"/>
                  </a:lnTo>
                  <a:lnTo>
                    <a:pt x="408" y="649"/>
                  </a:lnTo>
                  <a:lnTo>
                    <a:pt x="372" y="663"/>
                  </a:lnTo>
                  <a:lnTo>
                    <a:pt x="334" y="683"/>
                  </a:lnTo>
                  <a:lnTo>
                    <a:pt x="314" y="695"/>
                  </a:lnTo>
                  <a:lnTo>
                    <a:pt x="296" y="709"/>
                  </a:lnTo>
                  <a:lnTo>
                    <a:pt x="280" y="723"/>
                  </a:lnTo>
                  <a:lnTo>
                    <a:pt x="264" y="739"/>
                  </a:lnTo>
                  <a:lnTo>
                    <a:pt x="250" y="757"/>
                  </a:lnTo>
                  <a:lnTo>
                    <a:pt x="238" y="777"/>
                  </a:lnTo>
                  <a:lnTo>
                    <a:pt x="192" y="779"/>
                  </a:lnTo>
                  <a:lnTo>
                    <a:pt x="152" y="783"/>
                  </a:lnTo>
                  <a:lnTo>
                    <a:pt x="116" y="789"/>
                  </a:lnTo>
                  <a:lnTo>
                    <a:pt x="58" y="801"/>
                  </a:lnTo>
                  <a:lnTo>
                    <a:pt x="50" y="809"/>
                  </a:lnTo>
                  <a:lnTo>
                    <a:pt x="34" y="817"/>
                  </a:lnTo>
                  <a:lnTo>
                    <a:pt x="0" y="843"/>
                  </a:lnTo>
                  <a:lnTo>
                    <a:pt x="30" y="825"/>
                  </a:lnTo>
                  <a:lnTo>
                    <a:pt x="46" y="819"/>
                  </a:lnTo>
                  <a:lnTo>
                    <a:pt x="82" y="807"/>
                  </a:lnTo>
                  <a:lnTo>
                    <a:pt x="122" y="803"/>
                  </a:lnTo>
                  <a:lnTo>
                    <a:pt x="170" y="799"/>
                  </a:lnTo>
                  <a:lnTo>
                    <a:pt x="218" y="803"/>
                  </a:lnTo>
                  <a:lnTo>
                    <a:pt x="258" y="807"/>
                  </a:lnTo>
                  <a:lnTo>
                    <a:pt x="278" y="793"/>
                  </a:lnTo>
                  <a:lnTo>
                    <a:pt x="286" y="787"/>
                  </a:lnTo>
                  <a:lnTo>
                    <a:pt x="298" y="781"/>
                  </a:lnTo>
                  <a:lnTo>
                    <a:pt x="330" y="771"/>
                  </a:lnTo>
                  <a:lnTo>
                    <a:pt x="336" y="767"/>
                  </a:lnTo>
                  <a:lnTo>
                    <a:pt x="342" y="761"/>
                  </a:lnTo>
                  <a:lnTo>
                    <a:pt x="354" y="749"/>
                  </a:lnTo>
                  <a:lnTo>
                    <a:pt x="358" y="743"/>
                  </a:lnTo>
                  <a:lnTo>
                    <a:pt x="364" y="741"/>
                  </a:lnTo>
                  <a:lnTo>
                    <a:pt x="372" y="737"/>
                  </a:lnTo>
                  <a:lnTo>
                    <a:pt x="384" y="727"/>
                  </a:lnTo>
                  <a:lnTo>
                    <a:pt x="396" y="719"/>
                  </a:lnTo>
                  <a:lnTo>
                    <a:pt x="412" y="709"/>
                  </a:lnTo>
                  <a:lnTo>
                    <a:pt x="432" y="701"/>
                  </a:lnTo>
                  <a:lnTo>
                    <a:pt x="476" y="683"/>
                  </a:lnTo>
                  <a:lnTo>
                    <a:pt x="480" y="679"/>
                  </a:lnTo>
                  <a:lnTo>
                    <a:pt x="484" y="673"/>
                  </a:lnTo>
                  <a:lnTo>
                    <a:pt x="488" y="667"/>
                  </a:lnTo>
                  <a:lnTo>
                    <a:pt x="498" y="661"/>
                  </a:lnTo>
                  <a:lnTo>
                    <a:pt x="502" y="651"/>
                  </a:lnTo>
                  <a:lnTo>
                    <a:pt x="511" y="641"/>
                  </a:lnTo>
                  <a:lnTo>
                    <a:pt x="523" y="631"/>
                  </a:lnTo>
                  <a:lnTo>
                    <a:pt x="535" y="615"/>
                  </a:lnTo>
                  <a:lnTo>
                    <a:pt x="543" y="607"/>
                  </a:lnTo>
                  <a:lnTo>
                    <a:pt x="549" y="595"/>
                  </a:lnTo>
                  <a:lnTo>
                    <a:pt x="557" y="587"/>
                  </a:lnTo>
                  <a:lnTo>
                    <a:pt x="565" y="581"/>
                  </a:lnTo>
                  <a:lnTo>
                    <a:pt x="573" y="575"/>
                  </a:lnTo>
                  <a:lnTo>
                    <a:pt x="583" y="567"/>
                  </a:lnTo>
                  <a:lnTo>
                    <a:pt x="593" y="555"/>
                  </a:lnTo>
                  <a:lnTo>
                    <a:pt x="605" y="547"/>
                  </a:lnTo>
                  <a:lnTo>
                    <a:pt x="613" y="539"/>
                  </a:lnTo>
                  <a:lnTo>
                    <a:pt x="621" y="537"/>
                  </a:lnTo>
                  <a:lnTo>
                    <a:pt x="637" y="529"/>
                  </a:lnTo>
                  <a:lnTo>
                    <a:pt x="649" y="521"/>
                  </a:lnTo>
                  <a:lnTo>
                    <a:pt x="673" y="507"/>
                  </a:lnTo>
                  <a:lnTo>
                    <a:pt x="689" y="499"/>
                  </a:lnTo>
                  <a:lnTo>
                    <a:pt x="703" y="495"/>
                  </a:lnTo>
                  <a:lnTo>
                    <a:pt x="709" y="493"/>
                  </a:lnTo>
                  <a:lnTo>
                    <a:pt x="715" y="489"/>
                  </a:lnTo>
                  <a:lnTo>
                    <a:pt x="725" y="487"/>
                  </a:lnTo>
                  <a:lnTo>
                    <a:pt x="743" y="481"/>
                  </a:lnTo>
                  <a:lnTo>
                    <a:pt x="757" y="477"/>
                  </a:lnTo>
                  <a:lnTo>
                    <a:pt x="759" y="473"/>
                  </a:lnTo>
                  <a:lnTo>
                    <a:pt x="761" y="467"/>
                  </a:lnTo>
                  <a:lnTo>
                    <a:pt x="765" y="461"/>
                  </a:lnTo>
                  <a:lnTo>
                    <a:pt x="773" y="457"/>
                  </a:lnTo>
                  <a:lnTo>
                    <a:pt x="789" y="449"/>
                  </a:lnTo>
                  <a:lnTo>
                    <a:pt x="807" y="433"/>
                  </a:lnTo>
                  <a:lnTo>
                    <a:pt x="831" y="411"/>
                  </a:lnTo>
                  <a:lnTo>
                    <a:pt x="847" y="391"/>
                  </a:lnTo>
                  <a:lnTo>
                    <a:pt x="859" y="381"/>
                  </a:lnTo>
                  <a:lnTo>
                    <a:pt x="871" y="373"/>
                  </a:lnTo>
                  <a:lnTo>
                    <a:pt x="893" y="363"/>
                  </a:lnTo>
                  <a:lnTo>
                    <a:pt x="905" y="357"/>
                  </a:lnTo>
                  <a:lnTo>
                    <a:pt x="933" y="333"/>
                  </a:lnTo>
                  <a:lnTo>
                    <a:pt x="943" y="327"/>
                  </a:lnTo>
                  <a:lnTo>
                    <a:pt x="949" y="325"/>
                  </a:lnTo>
                  <a:lnTo>
                    <a:pt x="957" y="325"/>
                  </a:lnTo>
                  <a:lnTo>
                    <a:pt x="983" y="325"/>
                  </a:lnTo>
                  <a:lnTo>
                    <a:pt x="985" y="319"/>
                  </a:lnTo>
                  <a:lnTo>
                    <a:pt x="989" y="315"/>
                  </a:lnTo>
                  <a:lnTo>
                    <a:pt x="995" y="310"/>
                  </a:lnTo>
                  <a:lnTo>
                    <a:pt x="1009" y="300"/>
                  </a:lnTo>
                  <a:lnTo>
                    <a:pt x="1015" y="292"/>
                  </a:lnTo>
                  <a:lnTo>
                    <a:pt x="1025" y="272"/>
                  </a:lnTo>
                  <a:lnTo>
                    <a:pt x="1033" y="260"/>
                  </a:lnTo>
                  <a:lnTo>
                    <a:pt x="1041" y="254"/>
                  </a:lnTo>
                  <a:lnTo>
                    <a:pt x="1059" y="242"/>
                  </a:lnTo>
                  <a:lnTo>
                    <a:pt x="1073" y="230"/>
                  </a:lnTo>
                  <a:lnTo>
                    <a:pt x="1101" y="198"/>
                  </a:lnTo>
                  <a:lnTo>
                    <a:pt x="1115" y="188"/>
                  </a:lnTo>
                  <a:lnTo>
                    <a:pt x="1125" y="184"/>
                  </a:lnTo>
                  <a:lnTo>
                    <a:pt x="1133" y="182"/>
                  </a:lnTo>
                  <a:lnTo>
                    <a:pt x="1155" y="176"/>
                  </a:lnTo>
                  <a:lnTo>
                    <a:pt x="1171" y="172"/>
                  </a:lnTo>
                  <a:lnTo>
                    <a:pt x="1181" y="166"/>
                  </a:lnTo>
                  <a:lnTo>
                    <a:pt x="1191" y="158"/>
                  </a:lnTo>
                  <a:lnTo>
                    <a:pt x="1201" y="150"/>
                  </a:lnTo>
                  <a:lnTo>
                    <a:pt x="1225" y="124"/>
                  </a:lnTo>
                  <a:lnTo>
                    <a:pt x="1243" y="110"/>
                  </a:lnTo>
                  <a:lnTo>
                    <a:pt x="1251" y="100"/>
                  </a:lnTo>
                  <a:lnTo>
                    <a:pt x="1263" y="92"/>
                  </a:lnTo>
                  <a:lnTo>
                    <a:pt x="1271" y="84"/>
                  </a:lnTo>
                  <a:lnTo>
                    <a:pt x="1277" y="78"/>
                  </a:lnTo>
                  <a:lnTo>
                    <a:pt x="1287" y="64"/>
                  </a:lnTo>
                  <a:lnTo>
                    <a:pt x="1289" y="60"/>
                  </a:lnTo>
                  <a:lnTo>
                    <a:pt x="1281" y="52"/>
                  </a:lnTo>
                  <a:lnTo>
                    <a:pt x="1275" y="46"/>
                  </a:lnTo>
                  <a:lnTo>
                    <a:pt x="1265" y="28"/>
                  </a:lnTo>
                  <a:lnTo>
                    <a:pt x="1259" y="12"/>
                  </a:lnTo>
                  <a:lnTo>
                    <a:pt x="1255" y="0"/>
                  </a:lnTo>
                  <a:close/>
                </a:path>
              </a:pathLst>
            </a:custGeom>
            <a:solidFill>
              <a:srgbClr val="7A7A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61" name="Freeform 1129"/>
            <p:cNvSpPr>
              <a:spLocks/>
            </p:cNvSpPr>
            <p:nvPr/>
          </p:nvSpPr>
          <p:spPr bwMode="auto">
            <a:xfrm>
              <a:off x="3723" y="1864"/>
              <a:ext cx="82" cy="70"/>
            </a:xfrm>
            <a:custGeom>
              <a:avLst/>
              <a:gdLst/>
              <a:ahLst/>
              <a:cxnLst>
                <a:cxn ang="0">
                  <a:pos x="222" y="4"/>
                </a:cxn>
                <a:cxn ang="0">
                  <a:pos x="196" y="18"/>
                </a:cxn>
                <a:cxn ang="0">
                  <a:pos x="174" y="30"/>
                </a:cxn>
                <a:cxn ang="0">
                  <a:pos x="154" y="40"/>
                </a:cxn>
                <a:cxn ang="0">
                  <a:pos x="138" y="54"/>
                </a:cxn>
                <a:cxn ang="0">
                  <a:pos x="122" y="64"/>
                </a:cxn>
                <a:cxn ang="0">
                  <a:pos x="94" y="84"/>
                </a:cxn>
                <a:cxn ang="0">
                  <a:pos x="82" y="96"/>
                </a:cxn>
                <a:cxn ang="0">
                  <a:pos x="72" y="108"/>
                </a:cxn>
                <a:cxn ang="0">
                  <a:pos x="58" y="116"/>
                </a:cxn>
                <a:cxn ang="0">
                  <a:pos x="38" y="130"/>
                </a:cxn>
                <a:cxn ang="0">
                  <a:pos x="26" y="140"/>
                </a:cxn>
                <a:cxn ang="0">
                  <a:pos x="18" y="146"/>
                </a:cxn>
                <a:cxn ang="0">
                  <a:pos x="14" y="150"/>
                </a:cxn>
                <a:cxn ang="0">
                  <a:pos x="6" y="164"/>
                </a:cxn>
                <a:cxn ang="0">
                  <a:pos x="0" y="176"/>
                </a:cxn>
                <a:cxn ang="0">
                  <a:pos x="10" y="164"/>
                </a:cxn>
                <a:cxn ang="0">
                  <a:pos x="18" y="156"/>
                </a:cxn>
                <a:cxn ang="0">
                  <a:pos x="36" y="142"/>
                </a:cxn>
                <a:cxn ang="0">
                  <a:pos x="56" y="132"/>
                </a:cxn>
                <a:cxn ang="0">
                  <a:pos x="80" y="116"/>
                </a:cxn>
                <a:cxn ang="0">
                  <a:pos x="100" y="94"/>
                </a:cxn>
                <a:cxn ang="0">
                  <a:pos x="120" y="82"/>
                </a:cxn>
                <a:cxn ang="0">
                  <a:pos x="132" y="74"/>
                </a:cxn>
                <a:cxn ang="0">
                  <a:pos x="142" y="68"/>
                </a:cxn>
                <a:cxn ang="0">
                  <a:pos x="148" y="64"/>
                </a:cxn>
                <a:cxn ang="0">
                  <a:pos x="152" y="64"/>
                </a:cxn>
                <a:cxn ang="0">
                  <a:pos x="158" y="62"/>
                </a:cxn>
                <a:cxn ang="0">
                  <a:pos x="160" y="58"/>
                </a:cxn>
                <a:cxn ang="0">
                  <a:pos x="162" y="56"/>
                </a:cxn>
                <a:cxn ang="0">
                  <a:pos x="170" y="46"/>
                </a:cxn>
                <a:cxn ang="0">
                  <a:pos x="180" y="38"/>
                </a:cxn>
                <a:cxn ang="0">
                  <a:pos x="208" y="22"/>
                </a:cxn>
                <a:cxn ang="0">
                  <a:pos x="226" y="0"/>
                </a:cxn>
                <a:cxn ang="0">
                  <a:pos x="222" y="4"/>
                </a:cxn>
              </a:cxnLst>
              <a:rect l="0" t="0" r="r" b="b"/>
              <a:pathLst>
                <a:path w="226" h="176">
                  <a:moveTo>
                    <a:pt x="222" y="4"/>
                  </a:moveTo>
                  <a:lnTo>
                    <a:pt x="196" y="18"/>
                  </a:lnTo>
                  <a:lnTo>
                    <a:pt x="174" y="30"/>
                  </a:lnTo>
                  <a:lnTo>
                    <a:pt x="154" y="40"/>
                  </a:lnTo>
                  <a:lnTo>
                    <a:pt x="138" y="54"/>
                  </a:lnTo>
                  <a:lnTo>
                    <a:pt x="122" y="64"/>
                  </a:lnTo>
                  <a:lnTo>
                    <a:pt x="94" y="84"/>
                  </a:lnTo>
                  <a:lnTo>
                    <a:pt x="82" y="96"/>
                  </a:lnTo>
                  <a:lnTo>
                    <a:pt x="72" y="108"/>
                  </a:lnTo>
                  <a:lnTo>
                    <a:pt x="58" y="116"/>
                  </a:lnTo>
                  <a:lnTo>
                    <a:pt x="38" y="130"/>
                  </a:lnTo>
                  <a:lnTo>
                    <a:pt x="26" y="140"/>
                  </a:lnTo>
                  <a:lnTo>
                    <a:pt x="18" y="146"/>
                  </a:lnTo>
                  <a:lnTo>
                    <a:pt x="14" y="150"/>
                  </a:lnTo>
                  <a:lnTo>
                    <a:pt x="6" y="164"/>
                  </a:lnTo>
                  <a:lnTo>
                    <a:pt x="0" y="176"/>
                  </a:lnTo>
                  <a:lnTo>
                    <a:pt x="10" y="164"/>
                  </a:lnTo>
                  <a:lnTo>
                    <a:pt x="18" y="156"/>
                  </a:lnTo>
                  <a:lnTo>
                    <a:pt x="36" y="142"/>
                  </a:lnTo>
                  <a:lnTo>
                    <a:pt x="56" y="132"/>
                  </a:lnTo>
                  <a:lnTo>
                    <a:pt x="80" y="116"/>
                  </a:lnTo>
                  <a:lnTo>
                    <a:pt x="100" y="94"/>
                  </a:lnTo>
                  <a:lnTo>
                    <a:pt x="120" y="82"/>
                  </a:lnTo>
                  <a:lnTo>
                    <a:pt x="132" y="74"/>
                  </a:lnTo>
                  <a:lnTo>
                    <a:pt x="142" y="68"/>
                  </a:lnTo>
                  <a:lnTo>
                    <a:pt x="148" y="64"/>
                  </a:lnTo>
                  <a:lnTo>
                    <a:pt x="152" y="64"/>
                  </a:lnTo>
                  <a:lnTo>
                    <a:pt x="158" y="62"/>
                  </a:lnTo>
                  <a:lnTo>
                    <a:pt x="160" y="58"/>
                  </a:lnTo>
                  <a:lnTo>
                    <a:pt x="162" y="56"/>
                  </a:lnTo>
                  <a:lnTo>
                    <a:pt x="170" y="46"/>
                  </a:lnTo>
                  <a:lnTo>
                    <a:pt x="180" y="38"/>
                  </a:lnTo>
                  <a:lnTo>
                    <a:pt x="208" y="22"/>
                  </a:lnTo>
                  <a:lnTo>
                    <a:pt x="226" y="0"/>
                  </a:lnTo>
                  <a:lnTo>
                    <a:pt x="222" y="4"/>
                  </a:lnTo>
                  <a:close/>
                </a:path>
              </a:pathLst>
            </a:custGeom>
            <a:solidFill>
              <a:srgbClr val="FFFF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62" name="Freeform 1130"/>
            <p:cNvSpPr>
              <a:spLocks/>
            </p:cNvSpPr>
            <p:nvPr/>
          </p:nvSpPr>
          <p:spPr bwMode="auto">
            <a:xfrm>
              <a:off x="2839" y="2712"/>
              <a:ext cx="261" cy="104"/>
            </a:xfrm>
            <a:custGeom>
              <a:avLst/>
              <a:gdLst/>
              <a:ahLst/>
              <a:cxnLst>
                <a:cxn ang="0">
                  <a:pos x="458" y="226"/>
                </a:cxn>
                <a:cxn ang="0">
                  <a:pos x="488" y="242"/>
                </a:cxn>
                <a:cxn ang="0">
                  <a:pos x="494" y="224"/>
                </a:cxn>
                <a:cxn ang="0">
                  <a:pos x="498" y="208"/>
                </a:cxn>
                <a:cxn ang="0">
                  <a:pos x="486" y="164"/>
                </a:cxn>
                <a:cxn ang="0">
                  <a:pos x="492" y="128"/>
                </a:cxn>
                <a:cxn ang="0">
                  <a:pos x="516" y="98"/>
                </a:cxn>
                <a:cxn ang="0">
                  <a:pos x="554" y="86"/>
                </a:cxn>
                <a:cxn ang="0">
                  <a:pos x="634" y="76"/>
                </a:cxn>
                <a:cxn ang="0">
                  <a:pos x="680" y="64"/>
                </a:cxn>
                <a:cxn ang="0">
                  <a:pos x="708" y="52"/>
                </a:cxn>
                <a:cxn ang="0">
                  <a:pos x="694" y="14"/>
                </a:cxn>
                <a:cxn ang="0">
                  <a:pos x="646" y="46"/>
                </a:cxn>
                <a:cxn ang="0">
                  <a:pos x="588" y="58"/>
                </a:cxn>
                <a:cxn ang="0">
                  <a:pos x="498" y="42"/>
                </a:cxn>
                <a:cxn ang="0">
                  <a:pos x="444" y="26"/>
                </a:cxn>
                <a:cxn ang="0">
                  <a:pos x="396" y="24"/>
                </a:cxn>
                <a:cxn ang="0">
                  <a:pos x="322" y="46"/>
                </a:cxn>
                <a:cxn ang="0">
                  <a:pos x="264" y="62"/>
                </a:cxn>
                <a:cxn ang="0">
                  <a:pos x="202" y="52"/>
                </a:cxn>
                <a:cxn ang="0">
                  <a:pos x="152" y="44"/>
                </a:cxn>
                <a:cxn ang="0">
                  <a:pos x="106" y="50"/>
                </a:cxn>
                <a:cxn ang="0">
                  <a:pos x="46" y="70"/>
                </a:cxn>
                <a:cxn ang="0">
                  <a:pos x="2" y="106"/>
                </a:cxn>
                <a:cxn ang="0">
                  <a:pos x="6" y="128"/>
                </a:cxn>
                <a:cxn ang="0">
                  <a:pos x="30" y="146"/>
                </a:cxn>
                <a:cxn ang="0">
                  <a:pos x="46" y="166"/>
                </a:cxn>
                <a:cxn ang="0">
                  <a:pos x="48" y="186"/>
                </a:cxn>
                <a:cxn ang="0">
                  <a:pos x="28" y="210"/>
                </a:cxn>
                <a:cxn ang="0">
                  <a:pos x="60" y="260"/>
                </a:cxn>
                <a:cxn ang="0">
                  <a:pos x="94" y="252"/>
                </a:cxn>
                <a:cxn ang="0">
                  <a:pos x="114" y="238"/>
                </a:cxn>
                <a:cxn ang="0">
                  <a:pos x="124" y="204"/>
                </a:cxn>
                <a:cxn ang="0">
                  <a:pos x="114" y="180"/>
                </a:cxn>
                <a:cxn ang="0">
                  <a:pos x="70" y="146"/>
                </a:cxn>
                <a:cxn ang="0">
                  <a:pos x="66" y="120"/>
                </a:cxn>
                <a:cxn ang="0">
                  <a:pos x="80" y="96"/>
                </a:cxn>
                <a:cxn ang="0">
                  <a:pos x="138" y="80"/>
                </a:cxn>
                <a:cxn ang="0">
                  <a:pos x="182" y="80"/>
                </a:cxn>
                <a:cxn ang="0">
                  <a:pos x="230" y="86"/>
                </a:cxn>
                <a:cxn ang="0">
                  <a:pos x="322" y="92"/>
                </a:cxn>
                <a:cxn ang="0">
                  <a:pos x="384" y="78"/>
                </a:cxn>
                <a:cxn ang="0">
                  <a:pos x="458" y="80"/>
                </a:cxn>
                <a:cxn ang="0">
                  <a:pos x="498" y="86"/>
                </a:cxn>
                <a:cxn ang="0">
                  <a:pos x="474" y="106"/>
                </a:cxn>
                <a:cxn ang="0">
                  <a:pos x="436" y="142"/>
                </a:cxn>
                <a:cxn ang="0">
                  <a:pos x="422" y="184"/>
                </a:cxn>
                <a:cxn ang="0">
                  <a:pos x="436" y="216"/>
                </a:cxn>
              </a:cxnLst>
              <a:rect l="0" t="0" r="r" b="b"/>
              <a:pathLst>
                <a:path w="716" h="260">
                  <a:moveTo>
                    <a:pt x="450" y="226"/>
                  </a:moveTo>
                  <a:lnTo>
                    <a:pt x="454" y="226"/>
                  </a:lnTo>
                  <a:lnTo>
                    <a:pt x="458" y="226"/>
                  </a:lnTo>
                  <a:lnTo>
                    <a:pt x="470" y="232"/>
                  </a:lnTo>
                  <a:lnTo>
                    <a:pt x="480" y="240"/>
                  </a:lnTo>
                  <a:lnTo>
                    <a:pt x="488" y="242"/>
                  </a:lnTo>
                  <a:lnTo>
                    <a:pt x="490" y="240"/>
                  </a:lnTo>
                  <a:lnTo>
                    <a:pt x="492" y="236"/>
                  </a:lnTo>
                  <a:lnTo>
                    <a:pt x="494" y="224"/>
                  </a:lnTo>
                  <a:lnTo>
                    <a:pt x="496" y="214"/>
                  </a:lnTo>
                  <a:lnTo>
                    <a:pt x="498" y="210"/>
                  </a:lnTo>
                  <a:lnTo>
                    <a:pt x="498" y="208"/>
                  </a:lnTo>
                  <a:lnTo>
                    <a:pt x="494" y="194"/>
                  </a:lnTo>
                  <a:lnTo>
                    <a:pt x="488" y="172"/>
                  </a:lnTo>
                  <a:lnTo>
                    <a:pt x="486" y="164"/>
                  </a:lnTo>
                  <a:lnTo>
                    <a:pt x="486" y="152"/>
                  </a:lnTo>
                  <a:lnTo>
                    <a:pt x="490" y="136"/>
                  </a:lnTo>
                  <a:lnTo>
                    <a:pt x="492" y="128"/>
                  </a:lnTo>
                  <a:lnTo>
                    <a:pt x="498" y="118"/>
                  </a:lnTo>
                  <a:lnTo>
                    <a:pt x="512" y="100"/>
                  </a:lnTo>
                  <a:lnTo>
                    <a:pt x="516" y="98"/>
                  </a:lnTo>
                  <a:lnTo>
                    <a:pt x="524" y="94"/>
                  </a:lnTo>
                  <a:lnTo>
                    <a:pt x="542" y="90"/>
                  </a:lnTo>
                  <a:lnTo>
                    <a:pt x="554" y="86"/>
                  </a:lnTo>
                  <a:lnTo>
                    <a:pt x="564" y="80"/>
                  </a:lnTo>
                  <a:lnTo>
                    <a:pt x="594" y="78"/>
                  </a:lnTo>
                  <a:lnTo>
                    <a:pt x="634" y="76"/>
                  </a:lnTo>
                  <a:lnTo>
                    <a:pt x="646" y="74"/>
                  </a:lnTo>
                  <a:lnTo>
                    <a:pt x="658" y="72"/>
                  </a:lnTo>
                  <a:lnTo>
                    <a:pt x="680" y="64"/>
                  </a:lnTo>
                  <a:lnTo>
                    <a:pt x="688" y="60"/>
                  </a:lnTo>
                  <a:lnTo>
                    <a:pt x="698" y="54"/>
                  </a:lnTo>
                  <a:lnTo>
                    <a:pt x="708" y="52"/>
                  </a:lnTo>
                  <a:lnTo>
                    <a:pt x="710" y="28"/>
                  </a:lnTo>
                  <a:lnTo>
                    <a:pt x="716" y="0"/>
                  </a:lnTo>
                  <a:lnTo>
                    <a:pt x="694" y="14"/>
                  </a:lnTo>
                  <a:lnTo>
                    <a:pt x="680" y="26"/>
                  </a:lnTo>
                  <a:lnTo>
                    <a:pt x="660" y="40"/>
                  </a:lnTo>
                  <a:lnTo>
                    <a:pt x="646" y="46"/>
                  </a:lnTo>
                  <a:lnTo>
                    <a:pt x="628" y="52"/>
                  </a:lnTo>
                  <a:lnTo>
                    <a:pt x="602" y="58"/>
                  </a:lnTo>
                  <a:lnTo>
                    <a:pt x="588" y="58"/>
                  </a:lnTo>
                  <a:lnTo>
                    <a:pt x="546" y="48"/>
                  </a:lnTo>
                  <a:lnTo>
                    <a:pt x="526" y="44"/>
                  </a:lnTo>
                  <a:lnTo>
                    <a:pt x="498" y="42"/>
                  </a:lnTo>
                  <a:lnTo>
                    <a:pt x="488" y="40"/>
                  </a:lnTo>
                  <a:lnTo>
                    <a:pt x="478" y="36"/>
                  </a:lnTo>
                  <a:lnTo>
                    <a:pt x="444" y="26"/>
                  </a:lnTo>
                  <a:lnTo>
                    <a:pt x="432" y="22"/>
                  </a:lnTo>
                  <a:lnTo>
                    <a:pt x="420" y="22"/>
                  </a:lnTo>
                  <a:lnTo>
                    <a:pt x="396" y="24"/>
                  </a:lnTo>
                  <a:lnTo>
                    <a:pt x="376" y="26"/>
                  </a:lnTo>
                  <a:lnTo>
                    <a:pt x="360" y="30"/>
                  </a:lnTo>
                  <a:lnTo>
                    <a:pt x="322" y="46"/>
                  </a:lnTo>
                  <a:lnTo>
                    <a:pt x="296" y="56"/>
                  </a:lnTo>
                  <a:lnTo>
                    <a:pt x="274" y="62"/>
                  </a:lnTo>
                  <a:lnTo>
                    <a:pt x="264" y="62"/>
                  </a:lnTo>
                  <a:lnTo>
                    <a:pt x="252" y="62"/>
                  </a:lnTo>
                  <a:lnTo>
                    <a:pt x="232" y="58"/>
                  </a:lnTo>
                  <a:lnTo>
                    <a:pt x="202" y="52"/>
                  </a:lnTo>
                  <a:lnTo>
                    <a:pt x="180" y="46"/>
                  </a:lnTo>
                  <a:lnTo>
                    <a:pt x="166" y="44"/>
                  </a:lnTo>
                  <a:lnTo>
                    <a:pt x="152" y="44"/>
                  </a:lnTo>
                  <a:lnTo>
                    <a:pt x="128" y="48"/>
                  </a:lnTo>
                  <a:lnTo>
                    <a:pt x="118" y="50"/>
                  </a:lnTo>
                  <a:lnTo>
                    <a:pt x="106" y="50"/>
                  </a:lnTo>
                  <a:lnTo>
                    <a:pt x="92" y="50"/>
                  </a:lnTo>
                  <a:lnTo>
                    <a:pt x="70" y="58"/>
                  </a:lnTo>
                  <a:lnTo>
                    <a:pt x="46" y="70"/>
                  </a:lnTo>
                  <a:lnTo>
                    <a:pt x="20" y="88"/>
                  </a:lnTo>
                  <a:lnTo>
                    <a:pt x="8" y="98"/>
                  </a:lnTo>
                  <a:lnTo>
                    <a:pt x="2" y="106"/>
                  </a:lnTo>
                  <a:lnTo>
                    <a:pt x="0" y="114"/>
                  </a:lnTo>
                  <a:lnTo>
                    <a:pt x="2" y="122"/>
                  </a:lnTo>
                  <a:lnTo>
                    <a:pt x="6" y="128"/>
                  </a:lnTo>
                  <a:lnTo>
                    <a:pt x="10" y="132"/>
                  </a:lnTo>
                  <a:lnTo>
                    <a:pt x="20" y="140"/>
                  </a:lnTo>
                  <a:lnTo>
                    <a:pt x="30" y="146"/>
                  </a:lnTo>
                  <a:lnTo>
                    <a:pt x="40" y="154"/>
                  </a:lnTo>
                  <a:lnTo>
                    <a:pt x="44" y="160"/>
                  </a:lnTo>
                  <a:lnTo>
                    <a:pt x="46" y="166"/>
                  </a:lnTo>
                  <a:lnTo>
                    <a:pt x="48" y="172"/>
                  </a:lnTo>
                  <a:lnTo>
                    <a:pt x="48" y="180"/>
                  </a:lnTo>
                  <a:lnTo>
                    <a:pt x="48" y="186"/>
                  </a:lnTo>
                  <a:lnTo>
                    <a:pt x="44" y="194"/>
                  </a:lnTo>
                  <a:lnTo>
                    <a:pt x="36" y="204"/>
                  </a:lnTo>
                  <a:lnTo>
                    <a:pt x="28" y="210"/>
                  </a:lnTo>
                  <a:lnTo>
                    <a:pt x="20" y="214"/>
                  </a:lnTo>
                  <a:lnTo>
                    <a:pt x="6" y="212"/>
                  </a:lnTo>
                  <a:lnTo>
                    <a:pt x="60" y="260"/>
                  </a:lnTo>
                  <a:lnTo>
                    <a:pt x="74" y="258"/>
                  </a:lnTo>
                  <a:lnTo>
                    <a:pt x="84" y="256"/>
                  </a:lnTo>
                  <a:lnTo>
                    <a:pt x="94" y="252"/>
                  </a:lnTo>
                  <a:lnTo>
                    <a:pt x="102" y="248"/>
                  </a:lnTo>
                  <a:lnTo>
                    <a:pt x="108" y="242"/>
                  </a:lnTo>
                  <a:lnTo>
                    <a:pt x="114" y="238"/>
                  </a:lnTo>
                  <a:lnTo>
                    <a:pt x="120" y="226"/>
                  </a:lnTo>
                  <a:lnTo>
                    <a:pt x="124" y="214"/>
                  </a:lnTo>
                  <a:lnTo>
                    <a:pt x="124" y="204"/>
                  </a:lnTo>
                  <a:lnTo>
                    <a:pt x="122" y="194"/>
                  </a:lnTo>
                  <a:lnTo>
                    <a:pt x="120" y="190"/>
                  </a:lnTo>
                  <a:lnTo>
                    <a:pt x="114" y="180"/>
                  </a:lnTo>
                  <a:lnTo>
                    <a:pt x="100" y="170"/>
                  </a:lnTo>
                  <a:lnTo>
                    <a:pt x="74" y="150"/>
                  </a:lnTo>
                  <a:lnTo>
                    <a:pt x="70" y="146"/>
                  </a:lnTo>
                  <a:lnTo>
                    <a:pt x="68" y="140"/>
                  </a:lnTo>
                  <a:lnTo>
                    <a:pt x="66" y="130"/>
                  </a:lnTo>
                  <a:lnTo>
                    <a:pt x="66" y="120"/>
                  </a:lnTo>
                  <a:lnTo>
                    <a:pt x="66" y="112"/>
                  </a:lnTo>
                  <a:lnTo>
                    <a:pt x="70" y="104"/>
                  </a:lnTo>
                  <a:lnTo>
                    <a:pt x="80" y="96"/>
                  </a:lnTo>
                  <a:lnTo>
                    <a:pt x="90" y="88"/>
                  </a:lnTo>
                  <a:lnTo>
                    <a:pt x="100" y="86"/>
                  </a:lnTo>
                  <a:lnTo>
                    <a:pt x="138" y="80"/>
                  </a:lnTo>
                  <a:lnTo>
                    <a:pt x="160" y="78"/>
                  </a:lnTo>
                  <a:lnTo>
                    <a:pt x="172" y="78"/>
                  </a:lnTo>
                  <a:lnTo>
                    <a:pt x="182" y="80"/>
                  </a:lnTo>
                  <a:lnTo>
                    <a:pt x="198" y="82"/>
                  </a:lnTo>
                  <a:lnTo>
                    <a:pt x="220" y="84"/>
                  </a:lnTo>
                  <a:lnTo>
                    <a:pt x="230" y="86"/>
                  </a:lnTo>
                  <a:lnTo>
                    <a:pt x="242" y="88"/>
                  </a:lnTo>
                  <a:lnTo>
                    <a:pt x="274" y="92"/>
                  </a:lnTo>
                  <a:lnTo>
                    <a:pt x="322" y="92"/>
                  </a:lnTo>
                  <a:lnTo>
                    <a:pt x="336" y="90"/>
                  </a:lnTo>
                  <a:lnTo>
                    <a:pt x="354" y="86"/>
                  </a:lnTo>
                  <a:lnTo>
                    <a:pt x="384" y="78"/>
                  </a:lnTo>
                  <a:lnTo>
                    <a:pt x="436" y="74"/>
                  </a:lnTo>
                  <a:lnTo>
                    <a:pt x="444" y="76"/>
                  </a:lnTo>
                  <a:lnTo>
                    <a:pt x="458" y="80"/>
                  </a:lnTo>
                  <a:lnTo>
                    <a:pt x="480" y="86"/>
                  </a:lnTo>
                  <a:lnTo>
                    <a:pt x="486" y="88"/>
                  </a:lnTo>
                  <a:lnTo>
                    <a:pt x="498" y="86"/>
                  </a:lnTo>
                  <a:lnTo>
                    <a:pt x="512" y="84"/>
                  </a:lnTo>
                  <a:lnTo>
                    <a:pt x="496" y="88"/>
                  </a:lnTo>
                  <a:lnTo>
                    <a:pt x="474" y="106"/>
                  </a:lnTo>
                  <a:lnTo>
                    <a:pt x="450" y="124"/>
                  </a:lnTo>
                  <a:lnTo>
                    <a:pt x="444" y="130"/>
                  </a:lnTo>
                  <a:lnTo>
                    <a:pt x="436" y="142"/>
                  </a:lnTo>
                  <a:lnTo>
                    <a:pt x="428" y="158"/>
                  </a:lnTo>
                  <a:lnTo>
                    <a:pt x="422" y="176"/>
                  </a:lnTo>
                  <a:lnTo>
                    <a:pt x="422" y="184"/>
                  </a:lnTo>
                  <a:lnTo>
                    <a:pt x="422" y="190"/>
                  </a:lnTo>
                  <a:lnTo>
                    <a:pt x="428" y="204"/>
                  </a:lnTo>
                  <a:lnTo>
                    <a:pt x="436" y="216"/>
                  </a:lnTo>
                  <a:lnTo>
                    <a:pt x="444" y="226"/>
                  </a:lnTo>
                  <a:lnTo>
                    <a:pt x="450" y="226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63" name="Freeform 1131"/>
            <p:cNvSpPr>
              <a:spLocks/>
            </p:cNvSpPr>
            <p:nvPr/>
          </p:nvSpPr>
          <p:spPr bwMode="auto">
            <a:xfrm>
              <a:off x="3327" y="2419"/>
              <a:ext cx="104" cy="118"/>
            </a:xfrm>
            <a:custGeom>
              <a:avLst/>
              <a:gdLst/>
              <a:ahLst/>
              <a:cxnLst>
                <a:cxn ang="0">
                  <a:pos x="20" y="287"/>
                </a:cxn>
                <a:cxn ang="0">
                  <a:pos x="40" y="267"/>
                </a:cxn>
                <a:cxn ang="0">
                  <a:pos x="50" y="258"/>
                </a:cxn>
                <a:cxn ang="0">
                  <a:pos x="60" y="252"/>
                </a:cxn>
                <a:cxn ang="0">
                  <a:pos x="92" y="246"/>
                </a:cxn>
                <a:cxn ang="0">
                  <a:pos x="110" y="250"/>
                </a:cxn>
                <a:cxn ang="0">
                  <a:pos x="142" y="264"/>
                </a:cxn>
                <a:cxn ang="0">
                  <a:pos x="160" y="267"/>
                </a:cxn>
                <a:cxn ang="0">
                  <a:pos x="182" y="260"/>
                </a:cxn>
                <a:cxn ang="0">
                  <a:pos x="202" y="240"/>
                </a:cxn>
                <a:cxn ang="0">
                  <a:pos x="226" y="202"/>
                </a:cxn>
                <a:cxn ang="0">
                  <a:pos x="232" y="184"/>
                </a:cxn>
                <a:cxn ang="0">
                  <a:pos x="230" y="160"/>
                </a:cxn>
                <a:cxn ang="0">
                  <a:pos x="220" y="126"/>
                </a:cxn>
                <a:cxn ang="0">
                  <a:pos x="210" y="96"/>
                </a:cxn>
                <a:cxn ang="0">
                  <a:pos x="212" y="80"/>
                </a:cxn>
                <a:cxn ang="0">
                  <a:pos x="226" y="56"/>
                </a:cxn>
                <a:cxn ang="0">
                  <a:pos x="240" y="48"/>
                </a:cxn>
                <a:cxn ang="0">
                  <a:pos x="252" y="40"/>
                </a:cxn>
                <a:cxn ang="0">
                  <a:pos x="274" y="28"/>
                </a:cxn>
                <a:cxn ang="0">
                  <a:pos x="286" y="0"/>
                </a:cxn>
                <a:cxn ang="0">
                  <a:pos x="252" y="18"/>
                </a:cxn>
                <a:cxn ang="0">
                  <a:pos x="228" y="34"/>
                </a:cxn>
                <a:cxn ang="0">
                  <a:pos x="212" y="60"/>
                </a:cxn>
                <a:cxn ang="0">
                  <a:pos x="196" y="78"/>
                </a:cxn>
                <a:cxn ang="0">
                  <a:pos x="194" y="92"/>
                </a:cxn>
                <a:cxn ang="0">
                  <a:pos x="204" y="126"/>
                </a:cxn>
                <a:cxn ang="0">
                  <a:pos x="208" y="168"/>
                </a:cxn>
                <a:cxn ang="0">
                  <a:pos x="204" y="198"/>
                </a:cxn>
                <a:cxn ang="0">
                  <a:pos x="186" y="224"/>
                </a:cxn>
                <a:cxn ang="0">
                  <a:pos x="170" y="236"/>
                </a:cxn>
                <a:cxn ang="0">
                  <a:pos x="154" y="236"/>
                </a:cxn>
                <a:cxn ang="0">
                  <a:pos x="136" y="224"/>
                </a:cxn>
                <a:cxn ang="0">
                  <a:pos x="124" y="202"/>
                </a:cxn>
                <a:cxn ang="0">
                  <a:pos x="106" y="188"/>
                </a:cxn>
                <a:cxn ang="0">
                  <a:pos x="86" y="186"/>
                </a:cxn>
                <a:cxn ang="0">
                  <a:pos x="48" y="198"/>
                </a:cxn>
                <a:cxn ang="0">
                  <a:pos x="34" y="206"/>
                </a:cxn>
                <a:cxn ang="0">
                  <a:pos x="8" y="232"/>
                </a:cxn>
                <a:cxn ang="0">
                  <a:pos x="0" y="250"/>
                </a:cxn>
                <a:cxn ang="0">
                  <a:pos x="0" y="279"/>
                </a:cxn>
                <a:cxn ang="0">
                  <a:pos x="6" y="299"/>
                </a:cxn>
              </a:cxnLst>
              <a:rect l="0" t="0" r="r" b="b"/>
              <a:pathLst>
                <a:path w="286" h="299">
                  <a:moveTo>
                    <a:pt x="6" y="299"/>
                  </a:moveTo>
                  <a:lnTo>
                    <a:pt x="20" y="287"/>
                  </a:lnTo>
                  <a:lnTo>
                    <a:pt x="30" y="277"/>
                  </a:lnTo>
                  <a:lnTo>
                    <a:pt x="40" y="267"/>
                  </a:lnTo>
                  <a:lnTo>
                    <a:pt x="46" y="262"/>
                  </a:lnTo>
                  <a:lnTo>
                    <a:pt x="50" y="258"/>
                  </a:lnTo>
                  <a:lnTo>
                    <a:pt x="52" y="256"/>
                  </a:lnTo>
                  <a:lnTo>
                    <a:pt x="60" y="252"/>
                  </a:lnTo>
                  <a:lnTo>
                    <a:pt x="78" y="248"/>
                  </a:lnTo>
                  <a:lnTo>
                    <a:pt x="92" y="246"/>
                  </a:lnTo>
                  <a:lnTo>
                    <a:pt x="102" y="248"/>
                  </a:lnTo>
                  <a:lnTo>
                    <a:pt x="110" y="250"/>
                  </a:lnTo>
                  <a:lnTo>
                    <a:pt x="134" y="262"/>
                  </a:lnTo>
                  <a:lnTo>
                    <a:pt x="142" y="264"/>
                  </a:lnTo>
                  <a:lnTo>
                    <a:pt x="150" y="267"/>
                  </a:lnTo>
                  <a:lnTo>
                    <a:pt x="160" y="267"/>
                  </a:lnTo>
                  <a:lnTo>
                    <a:pt x="170" y="264"/>
                  </a:lnTo>
                  <a:lnTo>
                    <a:pt x="182" y="260"/>
                  </a:lnTo>
                  <a:lnTo>
                    <a:pt x="192" y="252"/>
                  </a:lnTo>
                  <a:lnTo>
                    <a:pt x="202" y="240"/>
                  </a:lnTo>
                  <a:lnTo>
                    <a:pt x="216" y="218"/>
                  </a:lnTo>
                  <a:lnTo>
                    <a:pt x="226" y="202"/>
                  </a:lnTo>
                  <a:lnTo>
                    <a:pt x="230" y="190"/>
                  </a:lnTo>
                  <a:lnTo>
                    <a:pt x="232" y="184"/>
                  </a:lnTo>
                  <a:lnTo>
                    <a:pt x="232" y="174"/>
                  </a:lnTo>
                  <a:lnTo>
                    <a:pt x="230" y="160"/>
                  </a:lnTo>
                  <a:lnTo>
                    <a:pt x="224" y="134"/>
                  </a:lnTo>
                  <a:lnTo>
                    <a:pt x="220" y="126"/>
                  </a:lnTo>
                  <a:lnTo>
                    <a:pt x="214" y="112"/>
                  </a:lnTo>
                  <a:lnTo>
                    <a:pt x="210" y="96"/>
                  </a:lnTo>
                  <a:lnTo>
                    <a:pt x="210" y="88"/>
                  </a:lnTo>
                  <a:lnTo>
                    <a:pt x="212" y="80"/>
                  </a:lnTo>
                  <a:lnTo>
                    <a:pt x="222" y="60"/>
                  </a:lnTo>
                  <a:lnTo>
                    <a:pt x="226" y="56"/>
                  </a:lnTo>
                  <a:lnTo>
                    <a:pt x="232" y="52"/>
                  </a:lnTo>
                  <a:lnTo>
                    <a:pt x="240" y="48"/>
                  </a:lnTo>
                  <a:lnTo>
                    <a:pt x="246" y="44"/>
                  </a:lnTo>
                  <a:lnTo>
                    <a:pt x="252" y="40"/>
                  </a:lnTo>
                  <a:lnTo>
                    <a:pt x="260" y="36"/>
                  </a:lnTo>
                  <a:lnTo>
                    <a:pt x="274" y="28"/>
                  </a:lnTo>
                  <a:lnTo>
                    <a:pt x="282" y="24"/>
                  </a:lnTo>
                  <a:lnTo>
                    <a:pt x="286" y="0"/>
                  </a:lnTo>
                  <a:lnTo>
                    <a:pt x="264" y="10"/>
                  </a:lnTo>
                  <a:lnTo>
                    <a:pt x="252" y="18"/>
                  </a:lnTo>
                  <a:lnTo>
                    <a:pt x="242" y="24"/>
                  </a:lnTo>
                  <a:lnTo>
                    <a:pt x="228" y="34"/>
                  </a:lnTo>
                  <a:lnTo>
                    <a:pt x="222" y="40"/>
                  </a:lnTo>
                  <a:lnTo>
                    <a:pt x="212" y="60"/>
                  </a:lnTo>
                  <a:lnTo>
                    <a:pt x="202" y="70"/>
                  </a:lnTo>
                  <a:lnTo>
                    <a:pt x="196" y="78"/>
                  </a:lnTo>
                  <a:lnTo>
                    <a:pt x="194" y="84"/>
                  </a:lnTo>
                  <a:lnTo>
                    <a:pt x="194" y="92"/>
                  </a:lnTo>
                  <a:lnTo>
                    <a:pt x="198" y="102"/>
                  </a:lnTo>
                  <a:lnTo>
                    <a:pt x="204" y="126"/>
                  </a:lnTo>
                  <a:lnTo>
                    <a:pt x="210" y="144"/>
                  </a:lnTo>
                  <a:lnTo>
                    <a:pt x="208" y="168"/>
                  </a:lnTo>
                  <a:lnTo>
                    <a:pt x="208" y="184"/>
                  </a:lnTo>
                  <a:lnTo>
                    <a:pt x="204" y="198"/>
                  </a:lnTo>
                  <a:lnTo>
                    <a:pt x="198" y="210"/>
                  </a:lnTo>
                  <a:lnTo>
                    <a:pt x="186" y="224"/>
                  </a:lnTo>
                  <a:lnTo>
                    <a:pt x="174" y="234"/>
                  </a:lnTo>
                  <a:lnTo>
                    <a:pt x="170" y="236"/>
                  </a:lnTo>
                  <a:lnTo>
                    <a:pt x="164" y="238"/>
                  </a:lnTo>
                  <a:lnTo>
                    <a:pt x="154" y="236"/>
                  </a:lnTo>
                  <a:lnTo>
                    <a:pt x="146" y="232"/>
                  </a:lnTo>
                  <a:lnTo>
                    <a:pt x="136" y="224"/>
                  </a:lnTo>
                  <a:lnTo>
                    <a:pt x="130" y="214"/>
                  </a:lnTo>
                  <a:lnTo>
                    <a:pt x="124" y="202"/>
                  </a:lnTo>
                  <a:lnTo>
                    <a:pt x="114" y="194"/>
                  </a:lnTo>
                  <a:lnTo>
                    <a:pt x="106" y="188"/>
                  </a:lnTo>
                  <a:lnTo>
                    <a:pt x="98" y="186"/>
                  </a:lnTo>
                  <a:lnTo>
                    <a:pt x="86" y="186"/>
                  </a:lnTo>
                  <a:lnTo>
                    <a:pt x="68" y="190"/>
                  </a:lnTo>
                  <a:lnTo>
                    <a:pt x="48" y="198"/>
                  </a:lnTo>
                  <a:lnTo>
                    <a:pt x="40" y="202"/>
                  </a:lnTo>
                  <a:lnTo>
                    <a:pt x="34" y="206"/>
                  </a:lnTo>
                  <a:lnTo>
                    <a:pt x="14" y="226"/>
                  </a:lnTo>
                  <a:lnTo>
                    <a:pt x="8" y="232"/>
                  </a:lnTo>
                  <a:lnTo>
                    <a:pt x="4" y="240"/>
                  </a:lnTo>
                  <a:lnTo>
                    <a:pt x="0" y="250"/>
                  </a:lnTo>
                  <a:lnTo>
                    <a:pt x="0" y="262"/>
                  </a:lnTo>
                  <a:lnTo>
                    <a:pt x="0" y="279"/>
                  </a:lnTo>
                  <a:lnTo>
                    <a:pt x="4" y="295"/>
                  </a:lnTo>
                  <a:lnTo>
                    <a:pt x="6" y="299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64" name="Freeform 1132"/>
            <p:cNvSpPr>
              <a:spLocks/>
            </p:cNvSpPr>
            <p:nvPr/>
          </p:nvSpPr>
          <p:spPr bwMode="auto">
            <a:xfrm>
              <a:off x="3153" y="2647"/>
              <a:ext cx="65" cy="48"/>
            </a:xfrm>
            <a:custGeom>
              <a:avLst/>
              <a:gdLst/>
              <a:ahLst/>
              <a:cxnLst>
                <a:cxn ang="0">
                  <a:pos x="40" y="94"/>
                </a:cxn>
                <a:cxn ang="0">
                  <a:pos x="58" y="106"/>
                </a:cxn>
                <a:cxn ang="0">
                  <a:pos x="70" y="112"/>
                </a:cxn>
                <a:cxn ang="0">
                  <a:pos x="78" y="116"/>
                </a:cxn>
                <a:cxn ang="0">
                  <a:pos x="86" y="118"/>
                </a:cxn>
                <a:cxn ang="0">
                  <a:pos x="92" y="120"/>
                </a:cxn>
                <a:cxn ang="0">
                  <a:pos x="100" y="120"/>
                </a:cxn>
                <a:cxn ang="0">
                  <a:pos x="110" y="114"/>
                </a:cxn>
                <a:cxn ang="0">
                  <a:pos x="126" y="102"/>
                </a:cxn>
                <a:cxn ang="0">
                  <a:pos x="144" y="88"/>
                </a:cxn>
                <a:cxn ang="0">
                  <a:pos x="170" y="62"/>
                </a:cxn>
                <a:cxn ang="0">
                  <a:pos x="174" y="50"/>
                </a:cxn>
                <a:cxn ang="0">
                  <a:pos x="178" y="32"/>
                </a:cxn>
                <a:cxn ang="0">
                  <a:pos x="178" y="22"/>
                </a:cxn>
                <a:cxn ang="0">
                  <a:pos x="176" y="14"/>
                </a:cxn>
                <a:cxn ang="0">
                  <a:pos x="172" y="6"/>
                </a:cxn>
                <a:cxn ang="0">
                  <a:pos x="166" y="2"/>
                </a:cxn>
                <a:cxn ang="0">
                  <a:pos x="152" y="2"/>
                </a:cxn>
                <a:cxn ang="0">
                  <a:pos x="142" y="2"/>
                </a:cxn>
                <a:cxn ang="0">
                  <a:pos x="126" y="10"/>
                </a:cxn>
                <a:cxn ang="0">
                  <a:pos x="120" y="10"/>
                </a:cxn>
                <a:cxn ang="0">
                  <a:pos x="110" y="8"/>
                </a:cxn>
                <a:cxn ang="0">
                  <a:pos x="98" y="6"/>
                </a:cxn>
                <a:cxn ang="0">
                  <a:pos x="88" y="0"/>
                </a:cxn>
                <a:cxn ang="0">
                  <a:pos x="86" y="2"/>
                </a:cxn>
                <a:cxn ang="0">
                  <a:pos x="92" y="8"/>
                </a:cxn>
                <a:cxn ang="0">
                  <a:pos x="98" y="20"/>
                </a:cxn>
                <a:cxn ang="0">
                  <a:pos x="102" y="30"/>
                </a:cxn>
                <a:cxn ang="0">
                  <a:pos x="104" y="40"/>
                </a:cxn>
                <a:cxn ang="0">
                  <a:pos x="104" y="46"/>
                </a:cxn>
                <a:cxn ang="0">
                  <a:pos x="100" y="54"/>
                </a:cxn>
                <a:cxn ang="0">
                  <a:pos x="94" y="62"/>
                </a:cxn>
                <a:cxn ang="0">
                  <a:pos x="86" y="68"/>
                </a:cxn>
                <a:cxn ang="0">
                  <a:pos x="80" y="70"/>
                </a:cxn>
                <a:cxn ang="0">
                  <a:pos x="72" y="70"/>
                </a:cxn>
                <a:cxn ang="0">
                  <a:pos x="56" y="68"/>
                </a:cxn>
                <a:cxn ang="0">
                  <a:pos x="42" y="64"/>
                </a:cxn>
                <a:cxn ang="0">
                  <a:pos x="28" y="58"/>
                </a:cxn>
                <a:cxn ang="0">
                  <a:pos x="18" y="54"/>
                </a:cxn>
                <a:cxn ang="0">
                  <a:pos x="8" y="52"/>
                </a:cxn>
                <a:cxn ang="0">
                  <a:pos x="0" y="50"/>
                </a:cxn>
                <a:cxn ang="0">
                  <a:pos x="0" y="52"/>
                </a:cxn>
                <a:cxn ang="0">
                  <a:pos x="6" y="52"/>
                </a:cxn>
                <a:cxn ang="0">
                  <a:pos x="8" y="54"/>
                </a:cxn>
                <a:cxn ang="0">
                  <a:pos x="40" y="94"/>
                </a:cxn>
              </a:cxnLst>
              <a:rect l="0" t="0" r="r" b="b"/>
              <a:pathLst>
                <a:path w="178" h="120">
                  <a:moveTo>
                    <a:pt x="40" y="94"/>
                  </a:moveTo>
                  <a:lnTo>
                    <a:pt x="58" y="106"/>
                  </a:lnTo>
                  <a:lnTo>
                    <a:pt x="70" y="112"/>
                  </a:lnTo>
                  <a:lnTo>
                    <a:pt x="78" y="116"/>
                  </a:lnTo>
                  <a:lnTo>
                    <a:pt x="86" y="118"/>
                  </a:lnTo>
                  <a:lnTo>
                    <a:pt x="92" y="120"/>
                  </a:lnTo>
                  <a:lnTo>
                    <a:pt x="100" y="120"/>
                  </a:lnTo>
                  <a:lnTo>
                    <a:pt x="110" y="114"/>
                  </a:lnTo>
                  <a:lnTo>
                    <a:pt x="126" y="102"/>
                  </a:lnTo>
                  <a:lnTo>
                    <a:pt x="144" y="88"/>
                  </a:lnTo>
                  <a:lnTo>
                    <a:pt x="170" y="62"/>
                  </a:lnTo>
                  <a:lnTo>
                    <a:pt x="174" y="50"/>
                  </a:lnTo>
                  <a:lnTo>
                    <a:pt x="178" y="32"/>
                  </a:lnTo>
                  <a:lnTo>
                    <a:pt x="178" y="22"/>
                  </a:lnTo>
                  <a:lnTo>
                    <a:pt x="176" y="14"/>
                  </a:lnTo>
                  <a:lnTo>
                    <a:pt x="172" y="6"/>
                  </a:lnTo>
                  <a:lnTo>
                    <a:pt x="166" y="2"/>
                  </a:lnTo>
                  <a:lnTo>
                    <a:pt x="152" y="2"/>
                  </a:lnTo>
                  <a:lnTo>
                    <a:pt x="142" y="2"/>
                  </a:lnTo>
                  <a:lnTo>
                    <a:pt x="126" y="10"/>
                  </a:lnTo>
                  <a:lnTo>
                    <a:pt x="120" y="10"/>
                  </a:lnTo>
                  <a:lnTo>
                    <a:pt x="110" y="8"/>
                  </a:lnTo>
                  <a:lnTo>
                    <a:pt x="98" y="6"/>
                  </a:lnTo>
                  <a:lnTo>
                    <a:pt x="88" y="0"/>
                  </a:lnTo>
                  <a:lnTo>
                    <a:pt x="86" y="2"/>
                  </a:lnTo>
                  <a:lnTo>
                    <a:pt x="92" y="8"/>
                  </a:lnTo>
                  <a:lnTo>
                    <a:pt x="98" y="20"/>
                  </a:lnTo>
                  <a:lnTo>
                    <a:pt x="102" y="30"/>
                  </a:lnTo>
                  <a:lnTo>
                    <a:pt x="104" y="40"/>
                  </a:lnTo>
                  <a:lnTo>
                    <a:pt x="104" y="46"/>
                  </a:lnTo>
                  <a:lnTo>
                    <a:pt x="100" y="54"/>
                  </a:lnTo>
                  <a:lnTo>
                    <a:pt x="94" y="62"/>
                  </a:lnTo>
                  <a:lnTo>
                    <a:pt x="86" y="68"/>
                  </a:lnTo>
                  <a:lnTo>
                    <a:pt x="80" y="70"/>
                  </a:lnTo>
                  <a:lnTo>
                    <a:pt x="72" y="70"/>
                  </a:lnTo>
                  <a:lnTo>
                    <a:pt x="56" y="68"/>
                  </a:lnTo>
                  <a:lnTo>
                    <a:pt x="42" y="64"/>
                  </a:lnTo>
                  <a:lnTo>
                    <a:pt x="28" y="58"/>
                  </a:lnTo>
                  <a:lnTo>
                    <a:pt x="18" y="54"/>
                  </a:lnTo>
                  <a:lnTo>
                    <a:pt x="8" y="52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6" y="52"/>
                  </a:lnTo>
                  <a:lnTo>
                    <a:pt x="8" y="54"/>
                  </a:lnTo>
                  <a:lnTo>
                    <a:pt x="40" y="94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65" name="Freeform 1133"/>
            <p:cNvSpPr>
              <a:spLocks/>
            </p:cNvSpPr>
            <p:nvPr/>
          </p:nvSpPr>
          <p:spPr bwMode="auto">
            <a:xfrm>
              <a:off x="3194" y="2601"/>
              <a:ext cx="62" cy="37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62" y="2"/>
                </a:cxn>
                <a:cxn ang="0">
                  <a:pos x="40" y="12"/>
                </a:cxn>
                <a:cxn ang="0">
                  <a:pos x="30" y="18"/>
                </a:cxn>
                <a:cxn ang="0">
                  <a:pos x="20" y="24"/>
                </a:cxn>
                <a:cxn ang="0">
                  <a:pos x="12" y="30"/>
                </a:cxn>
                <a:cxn ang="0">
                  <a:pos x="8" y="38"/>
                </a:cxn>
                <a:cxn ang="0">
                  <a:pos x="2" y="52"/>
                </a:cxn>
                <a:cxn ang="0">
                  <a:pos x="0" y="64"/>
                </a:cxn>
                <a:cxn ang="0">
                  <a:pos x="2" y="70"/>
                </a:cxn>
                <a:cxn ang="0">
                  <a:pos x="2" y="74"/>
                </a:cxn>
                <a:cxn ang="0">
                  <a:pos x="6" y="78"/>
                </a:cxn>
                <a:cxn ang="0">
                  <a:pos x="10" y="80"/>
                </a:cxn>
                <a:cxn ang="0">
                  <a:pos x="22" y="84"/>
                </a:cxn>
                <a:cxn ang="0">
                  <a:pos x="38" y="86"/>
                </a:cxn>
                <a:cxn ang="0">
                  <a:pos x="62" y="88"/>
                </a:cxn>
                <a:cxn ang="0">
                  <a:pos x="68" y="90"/>
                </a:cxn>
                <a:cxn ang="0">
                  <a:pos x="78" y="94"/>
                </a:cxn>
                <a:cxn ang="0">
                  <a:pos x="86" y="94"/>
                </a:cxn>
                <a:cxn ang="0">
                  <a:pos x="82" y="90"/>
                </a:cxn>
                <a:cxn ang="0">
                  <a:pos x="74" y="82"/>
                </a:cxn>
                <a:cxn ang="0">
                  <a:pos x="72" y="78"/>
                </a:cxn>
                <a:cxn ang="0">
                  <a:pos x="70" y="72"/>
                </a:cxn>
                <a:cxn ang="0">
                  <a:pos x="70" y="66"/>
                </a:cxn>
                <a:cxn ang="0">
                  <a:pos x="72" y="60"/>
                </a:cxn>
                <a:cxn ang="0">
                  <a:pos x="86" y="40"/>
                </a:cxn>
                <a:cxn ang="0">
                  <a:pos x="90" y="34"/>
                </a:cxn>
                <a:cxn ang="0">
                  <a:pos x="96" y="32"/>
                </a:cxn>
                <a:cxn ang="0">
                  <a:pos x="122" y="22"/>
                </a:cxn>
                <a:cxn ang="0">
                  <a:pos x="150" y="16"/>
                </a:cxn>
                <a:cxn ang="0">
                  <a:pos x="170" y="12"/>
                </a:cxn>
                <a:cxn ang="0">
                  <a:pos x="166" y="10"/>
                </a:cxn>
                <a:cxn ang="0">
                  <a:pos x="154" y="8"/>
                </a:cxn>
                <a:cxn ang="0">
                  <a:pos x="142" y="6"/>
                </a:cxn>
                <a:cxn ang="0">
                  <a:pos x="116" y="0"/>
                </a:cxn>
                <a:cxn ang="0">
                  <a:pos x="96" y="0"/>
                </a:cxn>
                <a:cxn ang="0">
                  <a:pos x="76" y="0"/>
                </a:cxn>
              </a:cxnLst>
              <a:rect l="0" t="0" r="r" b="b"/>
              <a:pathLst>
                <a:path w="170" h="94">
                  <a:moveTo>
                    <a:pt x="76" y="0"/>
                  </a:moveTo>
                  <a:lnTo>
                    <a:pt x="62" y="2"/>
                  </a:lnTo>
                  <a:lnTo>
                    <a:pt x="40" y="12"/>
                  </a:lnTo>
                  <a:lnTo>
                    <a:pt x="30" y="18"/>
                  </a:lnTo>
                  <a:lnTo>
                    <a:pt x="20" y="24"/>
                  </a:lnTo>
                  <a:lnTo>
                    <a:pt x="12" y="30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64"/>
                  </a:lnTo>
                  <a:lnTo>
                    <a:pt x="2" y="70"/>
                  </a:lnTo>
                  <a:lnTo>
                    <a:pt x="2" y="74"/>
                  </a:lnTo>
                  <a:lnTo>
                    <a:pt x="6" y="78"/>
                  </a:lnTo>
                  <a:lnTo>
                    <a:pt x="10" y="80"/>
                  </a:lnTo>
                  <a:lnTo>
                    <a:pt x="22" y="84"/>
                  </a:lnTo>
                  <a:lnTo>
                    <a:pt x="38" y="86"/>
                  </a:lnTo>
                  <a:lnTo>
                    <a:pt x="62" y="88"/>
                  </a:lnTo>
                  <a:lnTo>
                    <a:pt x="68" y="90"/>
                  </a:lnTo>
                  <a:lnTo>
                    <a:pt x="78" y="94"/>
                  </a:lnTo>
                  <a:lnTo>
                    <a:pt x="86" y="94"/>
                  </a:lnTo>
                  <a:lnTo>
                    <a:pt x="82" y="90"/>
                  </a:lnTo>
                  <a:lnTo>
                    <a:pt x="74" y="82"/>
                  </a:lnTo>
                  <a:lnTo>
                    <a:pt x="72" y="78"/>
                  </a:lnTo>
                  <a:lnTo>
                    <a:pt x="70" y="72"/>
                  </a:lnTo>
                  <a:lnTo>
                    <a:pt x="70" y="66"/>
                  </a:lnTo>
                  <a:lnTo>
                    <a:pt x="72" y="60"/>
                  </a:lnTo>
                  <a:lnTo>
                    <a:pt x="86" y="40"/>
                  </a:lnTo>
                  <a:lnTo>
                    <a:pt x="90" y="34"/>
                  </a:lnTo>
                  <a:lnTo>
                    <a:pt x="96" y="32"/>
                  </a:lnTo>
                  <a:lnTo>
                    <a:pt x="122" y="22"/>
                  </a:lnTo>
                  <a:lnTo>
                    <a:pt x="150" y="16"/>
                  </a:lnTo>
                  <a:lnTo>
                    <a:pt x="170" y="12"/>
                  </a:lnTo>
                  <a:lnTo>
                    <a:pt x="166" y="10"/>
                  </a:lnTo>
                  <a:lnTo>
                    <a:pt x="154" y="8"/>
                  </a:lnTo>
                  <a:lnTo>
                    <a:pt x="142" y="6"/>
                  </a:lnTo>
                  <a:lnTo>
                    <a:pt x="116" y="0"/>
                  </a:lnTo>
                  <a:lnTo>
                    <a:pt x="96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66" name="Freeform 1134"/>
            <p:cNvSpPr>
              <a:spLocks/>
            </p:cNvSpPr>
            <p:nvPr/>
          </p:nvSpPr>
          <p:spPr bwMode="auto">
            <a:xfrm>
              <a:off x="3243" y="2541"/>
              <a:ext cx="81" cy="47"/>
            </a:xfrm>
            <a:custGeom>
              <a:avLst/>
              <a:gdLst/>
              <a:ahLst/>
              <a:cxnLst>
                <a:cxn ang="0">
                  <a:pos x="20" y="118"/>
                </a:cxn>
                <a:cxn ang="0">
                  <a:pos x="50" y="118"/>
                </a:cxn>
                <a:cxn ang="0">
                  <a:pos x="72" y="118"/>
                </a:cxn>
                <a:cxn ang="0">
                  <a:pos x="86" y="120"/>
                </a:cxn>
                <a:cxn ang="0">
                  <a:pos x="100" y="120"/>
                </a:cxn>
                <a:cxn ang="0">
                  <a:pos x="122" y="118"/>
                </a:cxn>
                <a:cxn ang="0">
                  <a:pos x="142" y="114"/>
                </a:cxn>
                <a:cxn ang="0">
                  <a:pos x="160" y="110"/>
                </a:cxn>
                <a:cxn ang="0">
                  <a:pos x="176" y="102"/>
                </a:cxn>
                <a:cxn ang="0">
                  <a:pos x="198" y="90"/>
                </a:cxn>
                <a:cxn ang="0">
                  <a:pos x="216" y="78"/>
                </a:cxn>
                <a:cxn ang="0">
                  <a:pos x="222" y="72"/>
                </a:cxn>
                <a:cxn ang="0">
                  <a:pos x="224" y="66"/>
                </a:cxn>
                <a:cxn ang="0">
                  <a:pos x="224" y="54"/>
                </a:cxn>
                <a:cxn ang="0">
                  <a:pos x="220" y="42"/>
                </a:cxn>
                <a:cxn ang="0">
                  <a:pos x="218" y="34"/>
                </a:cxn>
                <a:cxn ang="0">
                  <a:pos x="212" y="28"/>
                </a:cxn>
                <a:cxn ang="0">
                  <a:pos x="206" y="20"/>
                </a:cxn>
                <a:cxn ang="0">
                  <a:pos x="198" y="14"/>
                </a:cxn>
                <a:cxn ang="0">
                  <a:pos x="192" y="8"/>
                </a:cxn>
                <a:cxn ang="0">
                  <a:pos x="188" y="0"/>
                </a:cxn>
                <a:cxn ang="0">
                  <a:pos x="186" y="14"/>
                </a:cxn>
                <a:cxn ang="0">
                  <a:pos x="184" y="26"/>
                </a:cxn>
                <a:cxn ang="0">
                  <a:pos x="184" y="30"/>
                </a:cxn>
                <a:cxn ang="0">
                  <a:pos x="182" y="34"/>
                </a:cxn>
                <a:cxn ang="0">
                  <a:pos x="164" y="48"/>
                </a:cxn>
                <a:cxn ang="0">
                  <a:pos x="154" y="54"/>
                </a:cxn>
                <a:cxn ang="0">
                  <a:pos x="150" y="60"/>
                </a:cxn>
                <a:cxn ang="0">
                  <a:pos x="144" y="66"/>
                </a:cxn>
                <a:cxn ang="0">
                  <a:pos x="136" y="76"/>
                </a:cxn>
                <a:cxn ang="0">
                  <a:pos x="126" y="84"/>
                </a:cxn>
                <a:cxn ang="0">
                  <a:pos x="116" y="90"/>
                </a:cxn>
                <a:cxn ang="0">
                  <a:pos x="82" y="96"/>
                </a:cxn>
                <a:cxn ang="0">
                  <a:pos x="54" y="102"/>
                </a:cxn>
                <a:cxn ang="0">
                  <a:pos x="0" y="118"/>
                </a:cxn>
                <a:cxn ang="0">
                  <a:pos x="20" y="118"/>
                </a:cxn>
              </a:cxnLst>
              <a:rect l="0" t="0" r="r" b="b"/>
              <a:pathLst>
                <a:path w="224" h="120">
                  <a:moveTo>
                    <a:pt x="20" y="118"/>
                  </a:moveTo>
                  <a:lnTo>
                    <a:pt x="50" y="118"/>
                  </a:lnTo>
                  <a:lnTo>
                    <a:pt x="72" y="118"/>
                  </a:lnTo>
                  <a:lnTo>
                    <a:pt x="86" y="120"/>
                  </a:lnTo>
                  <a:lnTo>
                    <a:pt x="100" y="120"/>
                  </a:lnTo>
                  <a:lnTo>
                    <a:pt x="122" y="118"/>
                  </a:lnTo>
                  <a:lnTo>
                    <a:pt x="142" y="114"/>
                  </a:lnTo>
                  <a:lnTo>
                    <a:pt x="160" y="110"/>
                  </a:lnTo>
                  <a:lnTo>
                    <a:pt x="176" y="102"/>
                  </a:lnTo>
                  <a:lnTo>
                    <a:pt x="198" y="90"/>
                  </a:lnTo>
                  <a:lnTo>
                    <a:pt x="216" y="78"/>
                  </a:lnTo>
                  <a:lnTo>
                    <a:pt x="222" y="72"/>
                  </a:lnTo>
                  <a:lnTo>
                    <a:pt x="224" y="66"/>
                  </a:lnTo>
                  <a:lnTo>
                    <a:pt x="224" y="54"/>
                  </a:lnTo>
                  <a:lnTo>
                    <a:pt x="220" y="42"/>
                  </a:lnTo>
                  <a:lnTo>
                    <a:pt x="218" y="34"/>
                  </a:lnTo>
                  <a:lnTo>
                    <a:pt x="212" y="28"/>
                  </a:lnTo>
                  <a:lnTo>
                    <a:pt x="206" y="20"/>
                  </a:lnTo>
                  <a:lnTo>
                    <a:pt x="198" y="14"/>
                  </a:lnTo>
                  <a:lnTo>
                    <a:pt x="192" y="8"/>
                  </a:lnTo>
                  <a:lnTo>
                    <a:pt x="188" y="0"/>
                  </a:lnTo>
                  <a:lnTo>
                    <a:pt x="186" y="14"/>
                  </a:lnTo>
                  <a:lnTo>
                    <a:pt x="184" y="26"/>
                  </a:lnTo>
                  <a:lnTo>
                    <a:pt x="184" y="30"/>
                  </a:lnTo>
                  <a:lnTo>
                    <a:pt x="182" y="34"/>
                  </a:lnTo>
                  <a:lnTo>
                    <a:pt x="164" y="48"/>
                  </a:lnTo>
                  <a:lnTo>
                    <a:pt x="154" y="54"/>
                  </a:lnTo>
                  <a:lnTo>
                    <a:pt x="150" y="60"/>
                  </a:lnTo>
                  <a:lnTo>
                    <a:pt x="144" y="66"/>
                  </a:lnTo>
                  <a:lnTo>
                    <a:pt x="136" y="76"/>
                  </a:lnTo>
                  <a:lnTo>
                    <a:pt x="126" y="84"/>
                  </a:lnTo>
                  <a:lnTo>
                    <a:pt x="116" y="90"/>
                  </a:lnTo>
                  <a:lnTo>
                    <a:pt x="82" y="96"/>
                  </a:lnTo>
                  <a:lnTo>
                    <a:pt x="54" y="102"/>
                  </a:lnTo>
                  <a:lnTo>
                    <a:pt x="0" y="118"/>
                  </a:lnTo>
                  <a:lnTo>
                    <a:pt x="20" y="118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67" name="Freeform 1135"/>
            <p:cNvSpPr>
              <a:spLocks/>
            </p:cNvSpPr>
            <p:nvPr/>
          </p:nvSpPr>
          <p:spPr bwMode="auto">
            <a:xfrm>
              <a:off x="2816" y="2766"/>
              <a:ext cx="39" cy="32"/>
            </a:xfrm>
            <a:custGeom>
              <a:avLst/>
              <a:gdLst/>
              <a:ahLst/>
              <a:cxnLst>
                <a:cxn ang="0">
                  <a:pos x="84" y="78"/>
                </a:cxn>
                <a:cxn ang="0">
                  <a:pos x="92" y="74"/>
                </a:cxn>
                <a:cxn ang="0">
                  <a:pos x="100" y="68"/>
                </a:cxn>
                <a:cxn ang="0">
                  <a:pos x="108" y="58"/>
                </a:cxn>
                <a:cxn ang="0">
                  <a:pos x="112" y="50"/>
                </a:cxn>
                <a:cxn ang="0">
                  <a:pos x="112" y="44"/>
                </a:cxn>
                <a:cxn ang="0">
                  <a:pos x="112" y="36"/>
                </a:cxn>
                <a:cxn ang="0">
                  <a:pos x="110" y="30"/>
                </a:cxn>
                <a:cxn ang="0">
                  <a:pos x="108" y="24"/>
                </a:cxn>
                <a:cxn ang="0">
                  <a:pos x="104" y="18"/>
                </a:cxn>
                <a:cxn ang="0">
                  <a:pos x="94" y="10"/>
                </a:cxn>
                <a:cxn ang="0">
                  <a:pos x="84" y="4"/>
                </a:cxn>
                <a:cxn ang="0">
                  <a:pos x="82" y="2"/>
                </a:cxn>
                <a:cxn ang="0">
                  <a:pos x="78" y="0"/>
                </a:cxn>
                <a:cxn ang="0">
                  <a:pos x="80" y="8"/>
                </a:cxn>
                <a:cxn ang="0">
                  <a:pos x="78" y="16"/>
                </a:cxn>
                <a:cxn ang="0">
                  <a:pos x="76" y="24"/>
                </a:cxn>
                <a:cxn ang="0">
                  <a:pos x="74" y="30"/>
                </a:cxn>
                <a:cxn ang="0">
                  <a:pos x="64" y="46"/>
                </a:cxn>
                <a:cxn ang="0">
                  <a:pos x="52" y="56"/>
                </a:cxn>
                <a:cxn ang="0">
                  <a:pos x="44" y="60"/>
                </a:cxn>
                <a:cxn ang="0">
                  <a:pos x="36" y="62"/>
                </a:cxn>
                <a:cxn ang="0">
                  <a:pos x="20" y="64"/>
                </a:cxn>
                <a:cxn ang="0">
                  <a:pos x="0" y="64"/>
                </a:cxn>
                <a:cxn ang="0">
                  <a:pos x="8" y="70"/>
                </a:cxn>
                <a:cxn ang="0">
                  <a:pos x="50" y="74"/>
                </a:cxn>
                <a:cxn ang="0">
                  <a:pos x="72" y="76"/>
                </a:cxn>
                <a:cxn ang="0">
                  <a:pos x="84" y="78"/>
                </a:cxn>
              </a:cxnLst>
              <a:rect l="0" t="0" r="r" b="b"/>
              <a:pathLst>
                <a:path w="112" h="78">
                  <a:moveTo>
                    <a:pt x="84" y="78"/>
                  </a:moveTo>
                  <a:lnTo>
                    <a:pt x="92" y="74"/>
                  </a:lnTo>
                  <a:lnTo>
                    <a:pt x="100" y="68"/>
                  </a:lnTo>
                  <a:lnTo>
                    <a:pt x="108" y="58"/>
                  </a:lnTo>
                  <a:lnTo>
                    <a:pt x="112" y="50"/>
                  </a:lnTo>
                  <a:lnTo>
                    <a:pt x="112" y="44"/>
                  </a:lnTo>
                  <a:lnTo>
                    <a:pt x="112" y="36"/>
                  </a:lnTo>
                  <a:lnTo>
                    <a:pt x="110" y="30"/>
                  </a:lnTo>
                  <a:lnTo>
                    <a:pt x="108" y="24"/>
                  </a:lnTo>
                  <a:lnTo>
                    <a:pt x="104" y="18"/>
                  </a:lnTo>
                  <a:lnTo>
                    <a:pt x="94" y="10"/>
                  </a:lnTo>
                  <a:lnTo>
                    <a:pt x="84" y="4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80" y="8"/>
                  </a:lnTo>
                  <a:lnTo>
                    <a:pt x="78" y="16"/>
                  </a:lnTo>
                  <a:lnTo>
                    <a:pt x="76" y="24"/>
                  </a:lnTo>
                  <a:lnTo>
                    <a:pt x="74" y="30"/>
                  </a:lnTo>
                  <a:lnTo>
                    <a:pt x="64" y="46"/>
                  </a:lnTo>
                  <a:lnTo>
                    <a:pt x="52" y="56"/>
                  </a:lnTo>
                  <a:lnTo>
                    <a:pt x="44" y="60"/>
                  </a:lnTo>
                  <a:lnTo>
                    <a:pt x="36" y="62"/>
                  </a:lnTo>
                  <a:lnTo>
                    <a:pt x="20" y="64"/>
                  </a:lnTo>
                  <a:lnTo>
                    <a:pt x="0" y="64"/>
                  </a:lnTo>
                  <a:lnTo>
                    <a:pt x="8" y="70"/>
                  </a:lnTo>
                  <a:lnTo>
                    <a:pt x="50" y="74"/>
                  </a:lnTo>
                  <a:lnTo>
                    <a:pt x="72" y="76"/>
                  </a:lnTo>
                  <a:lnTo>
                    <a:pt x="84" y="78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68" name="Freeform 1136"/>
            <p:cNvSpPr>
              <a:spLocks/>
            </p:cNvSpPr>
            <p:nvPr/>
          </p:nvSpPr>
          <p:spPr bwMode="auto">
            <a:xfrm>
              <a:off x="2862" y="2743"/>
              <a:ext cx="42" cy="44"/>
            </a:xfrm>
            <a:custGeom>
              <a:avLst/>
              <a:gdLst/>
              <a:ahLst/>
              <a:cxnLst>
                <a:cxn ang="0">
                  <a:pos x="62" y="48"/>
                </a:cxn>
                <a:cxn ang="0">
                  <a:pos x="74" y="36"/>
                </a:cxn>
                <a:cxn ang="0">
                  <a:pos x="90" y="22"/>
                </a:cxn>
                <a:cxn ang="0">
                  <a:pos x="114" y="2"/>
                </a:cxn>
                <a:cxn ang="0">
                  <a:pos x="106" y="0"/>
                </a:cxn>
                <a:cxn ang="0">
                  <a:pos x="94" y="0"/>
                </a:cxn>
                <a:cxn ang="0">
                  <a:pos x="72" y="2"/>
                </a:cxn>
                <a:cxn ang="0">
                  <a:pos x="34" y="8"/>
                </a:cxn>
                <a:cxn ang="0">
                  <a:pos x="24" y="10"/>
                </a:cxn>
                <a:cxn ang="0">
                  <a:pos x="14" y="18"/>
                </a:cxn>
                <a:cxn ang="0">
                  <a:pos x="4" y="28"/>
                </a:cxn>
                <a:cxn ang="0">
                  <a:pos x="0" y="34"/>
                </a:cxn>
                <a:cxn ang="0">
                  <a:pos x="0" y="42"/>
                </a:cxn>
                <a:cxn ang="0">
                  <a:pos x="0" y="52"/>
                </a:cxn>
                <a:cxn ang="0">
                  <a:pos x="2" y="62"/>
                </a:cxn>
                <a:cxn ang="0">
                  <a:pos x="4" y="68"/>
                </a:cxn>
                <a:cxn ang="0">
                  <a:pos x="8" y="72"/>
                </a:cxn>
                <a:cxn ang="0">
                  <a:pos x="34" y="90"/>
                </a:cxn>
                <a:cxn ang="0">
                  <a:pos x="46" y="102"/>
                </a:cxn>
                <a:cxn ang="0">
                  <a:pos x="54" y="110"/>
                </a:cxn>
                <a:cxn ang="0">
                  <a:pos x="54" y="100"/>
                </a:cxn>
                <a:cxn ang="0">
                  <a:pos x="52" y="82"/>
                </a:cxn>
                <a:cxn ang="0">
                  <a:pos x="54" y="62"/>
                </a:cxn>
                <a:cxn ang="0">
                  <a:pos x="58" y="54"/>
                </a:cxn>
                <a:cxn ang="0">
                  <a:pos x="62" y="48"/>
                </a:cxn>
              </a:cxnLst>
              <a:rect l="0" t="0" r="r" b="b"/>
              <a:pathLst>
                <a:path w="114" h="110">
                  <a:moveTo>
                    <a:pt x="62" y="48"/>
                  </a:moveTo>
                  <a:lnTo>
                    <a:pt x="74" y="36"/>
                  </a:lnTo>
                  <a:lnTo>
                    <a:pt x="90" y="22"/>
                  </a:lnTo>
                  <a:lnTo>
                    <a:pt x="114" y="2"/>
                  </a:lnTo>
                  <a:lnTo>
                    <a:pt x="106" y="0"/>
                  </a:lnTo>
                  <a:lnTo>
                    <a:pt x="94" y="0"/>
                  </a:lnTo>
                  <a:lnTo>
                    <a:pt x="72" y="2"/>
                  </a:lnTo>
                  <a:lnTo>
                    <a:pt x="34" y="8"/>
                  </a:lnTo>
                  <a:lnTo>
                    <a:pt x="24" y="10"/>
                  </a:lnTo>
                  <a:lnTo>
                    <a:pt x="14" y="18"/>
                  </a:lnTo>
                  <a:lnTo>
                    <a:pt x="4" y="28"/>
                  </a:lnTo>
                  <a:lnTo>
                    <a:pt x="0" y="34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2" y="62"/>
                  </a:lnTo>
                  <a:lnTo>
                    <a:pt x="4" y="68"/>
                  </a:lnTo>
                  <a:lnTo>
                    <a:pt x="8" y="72"/>
                  </a:lnTo>
                  <a:lnTo>
                    <a:pt x="34" y="90"/>
                  </a:lnTo>
                  <a:lnTo>
                    <a:pt x="46" y="102"/>
                  </a:lnTo>
                  <a:lnTo>
                    <a:pt x="54" y="110"/>
                  </a:lnTo>
                  <a:lnTo>
                    <a:pt x="54" y="100"/>
                  </a:lnTo>
                  <a:lnTo>
                    <a:pt x="52" y="82"/>
                  </a:lnTo>
                  <a:lnTo>
                    <a:pt x="54" y="62"/>
                  </a:lnTo>
                  <a:lnTo>
                    <a:pt x="58" y="54"/>
                  </a:lnTo>
                  <a:lnTo>
                    <a:pt x="62" y="48"/>
                  </a:lnTo>
                  <a:close/>
                </a:path>
              </a:pathLst>
            </a:custGeom>
            <a:solidFill>
              <a:srgbClr val="F0C7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69" name="Line 1137"/>
            <p:cNvSpPr>
              <a:spLocks noChangeShapeType="1"/>
            </p:cNvSpPr>
            <p:nvPr/>
          </p:nvSpPr>
          <p:spPr bwMode="auto">
            <a:xfrm flipH="1" flipV="1">
              <a:off x="3239" y="1887"/>
              <a:ext cx="433" cy="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70" name="Line 1138"/>
            <p:cNvSpPr>
              <a:spLocks noChangeShapeType="1"/>
            </p:cNvSpPr>
            <p:nvPr/>
          </p:nvSpPr>
          <p:spPr bwMode="auto">
            <a:xfrm flipH="1" flipV="1">
              <a:off x="3798" y="1897"/>
              <a:ext cx="484" cy="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71" name="Line 1139"/>
            <p:cNvSpPr>
              <a:spLocks noChangeShapeType="1"/>
            </p:cNvSpPr>
            <p:nvPr/>
          </p:nvSpPr>
          <p:spPr bwMode="auto">
            <a:xfrm flipH="1" flipV="1">
              <a:off x="3092" y="2148"/>
              <a:ext cx="395" cy="28"/>
            </a:xfrm>
            <a:prstGeom prst="line">
              <a:avLst/>
            </a:prstGeom>
            <a:noFill/>
            <a:ln w="6350">
              <a:solidFill>
                <a:srgbClr val="B3B3B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72" name="Line 1140"/>
            <p:cNvSpPr>
              <a:spLocks noChangeShapeType="1"/>
            </p:cNvSpPr>
            <p:nvPr/>
          </p:nvSpPr>
          <p:spPr bwMode="auto">
            <a:xfrm>
              <a:off x="2937" y="2341"/>
              <a:ext cx="403" cy="44"/>
            </a:xfrm>
            <a:prstGeom prst="line">
              <a:avLst/>
            </a:prstGeom>
            <a:noFill/>
            <a:ln w="6350">
              <a:solidFill>
                <a:srgbClr val="B3B3B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73" name="Line 1141"/>
            <p:cNvSpPr>
              <a:spLocks noChangeShapeType="1"/>
            </p:cNvSpPr>
            <p:nvPr/>
          </p:nvSpPr>
          <p:spPr bwMode="auto">
            <a:xfrm>
              <a:off x="3532" y="2404"/>
              <a:ext cx="429" cy="44"/>
            </a:xfrm>
            <a:prstGeom prst="line">
              <a:avLst/>
            </a:prstGeom>
            <a:noFill/>
            <a:ln w="6350">
              <a:solidFill>
                <a:srgbClr val="B3B3B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74" name="Line 1142"/>
            <p:cNvSpPr>
              <a:spLocks noChangeShapeType="1"/>
            </p:cNvSpPr>
            <p:nvPr/>
          </p:nvSpPr>
          <p:spPr bwMode="auto">
            <a:xfrm flipH="1" flipV="1">
              <a:off x="3631" y="2184"/>
              <a:ext cx="478" cy="33"/>
            </a:xfrm>
            <a:prstGeom prst="line">
              <a:avLst/>
            </a:prstGeom>
            <a:noFill/>
            <a:ln w="6350">
              <a:solidFill>
                <a:srgbClr val="B3B3B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75" name="Freeform 1143"/>
            <p:cNvSpPr>
              <a:spLocks/>
            </p:cNvSpPr>
            <p:nvPr/>
          </p:nvSpPr>
          <p:spPr bwMode="auto">
            <a:xfrm>
              <a:off x="2711" y="2537"/>
              <a:ext cx="432" cy="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2" y="52"/>
                </a:cxn>
                <a:cxn ang="0">
                  <a:pos x="756" y="90"/>
                </a:cxn>
                <a:cxn ang="0">
                  <a:pos x="924" y="108"/>
                </a:cxn>
                <a:cxn ang="0">
                  <a:pos x="988" y="114"/>
                </a:cxn>
                <a:cxn ang="0">
                  <a:pos x="1076" y="126"/>
                </a:cxn>
                <a:cxn ang="0">
                  <a:pos x="1185" y="140"/>
                </a:cxn>
              </a:cxnLst>
              <a:rect l="0" t="0" r="r" b="b"/>
              <a:pathLst>
                <a:path w="1185" h="140">
                  <a:moveTo>
                    <a:pt x="0" y="0"/>
                  </a:moveTo>
                  <a:lnTo>
                    <a:pt x="442" y="52"/>
                  </a:lnTo>
                  <a:lnTo>
                    <a:pt x="756" y="90"/>
                  </a:lnTo>
                  <a:lnTo>
                    <a:pt x="924" y="108"/>
                  </a:lnTo>
                  <a:lnTo>
                    <a:pt x="988" y="114"/>
                  </a:lnTo>
                  <a:lnTo>
                    <a:pt x="1076" y="126"/>
                  </a:lnTo>
                  <a:lnTo>
                    <a:pt x="1185" y="140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76" name="Freeform 1144"/>
            <p:cNvSpPr>
              <a:spLocks/>
            </p:cNvSpPr>
            <p:nvPr/>
          </p:nvSpPr>
          <p:spPr bwMode="auto">
            <a:xfrm>
              <a:off x="3340" y="2615"/>
              <a:ext cx="411" cy="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4" y="24"/>
                </a:cxn>
                <a:cxn ang="0">
                  <a:pos x="352" y="40"/>
                </a:cxn>
                <a:cxn ang="0">
                  <a:pos x="406" y="46"/>
                </a:cxn>
                <a:cxn ang="0">
                  <a:pos x="436" y="48"/>
                </a:cxn>
                <a:cxn ang="0">
                  <a:pos x="466" y="50"/>
                </a:cxn>
                <a:cxn ang="0">
                  <a:pos x="522" y="56"/>
                </a:cxn>
                <a:cxn ang="0">
                  <a:pos x="680" y="74"/>
                </a:cxn>
                <a:cxn ang="0">
                  <a:pos x="920" y="104"/>
                </a:cxn>
                <a:cxn ang="0">
                  <a:pos x="1128" y="132"/>
                </a:cxn>
              </a:cxnLst>
              <a:rect l="0" t="0" r="r" b="b"/>
              <a:pathLst>
                <a:path w="1128" h="132">
                  <a:moveTo>
                    <a:pt x="0" y="0"/>
                  </a:moveTo>
                  <a:lnTo>
                    <a:pt x="204" y="24"/>
                  </a:lnTo>
                  <a:lnTo>
                    <a:pt x="352" y="40"/>
                  </a:lnTo>
                  <a:lnTo>
                    <a:pt x="406" y="46"/>
                  </a:lnTo>
                  <a:lnTo>
                    <a:pt x="436" y="48"/>
                  </a:lnTo>
                  <a:lnTo>
                    <a:pt x="466" y="50"/>
                  </a:lnTo>
                  <a:lnTo>
                    <a:pt x="522" y="56"/>
                  </a:lnTo>
                  <a:lnTo>
                    <a:pt x="680" y="74"/>
                  </a:lnTo>
                  <a:lnTo>
                    <a:pt x="920" y="104"/>
                  </a:lnTo>
                  <a:lnTo>
                    <a:pt x="1128" y="132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77" name="Freeform 1145"/>
            <p:cNvSpPr>
              <a:spLocks/>
            </p:cNvSpPr>
            <p:nvPr/>
          </p:nvSpPr>
          <p:spPr bwMode="auto">
            <a:xfrm>
              <a:off x="2630" y="2601"/>
              <a:ext cx="391" cy="1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18" y="4"/>
                </a:cxn>
                <a:cxn ang="0">
                  <a:pos x="60" y="20"/>
                </a:cxn>
                <a:cxn ang="0">
                  <a:pos x="136" y="52"/>
                </a:cxn>
                <a:cxn ang="0">
                  <a:pos x="184" y="72"/>
                </a:cxn>
                <a:cxn ang="0">
                  <a:pos x="232" y="88"/>
                </a:cxn>
                <a:cxn ang="0">
                  <a:pos x="276" y="104"/>
                </a:cxn>
                <a:cxn ang="0">
                  <a:pos x="320" y="116"/>
                </a:cxn>
                <a:cxn ang="0">
                  <a:pos x="400" y="138"/>
                </a:cxn>
                <a:cxn ang="0">
                  <a:pos x="468" y="152"/>
                </a:cxn>
                <a:cxn ang="0">
                  <a:pos x="544" y="168"/>
                </a:cxn>
                <a:cxn ang="0">
                  <a:pos x="630" y="188"/>
                </a:cxn>
                <a:cxn ang="0">
                  <a:pos x="704" y="204"/>
                </a:cxn>
                <a:cxn ang="0">
                  <a:pos x="730" y="210"/>
                </a:cxn>
                <a:cxn ang="0">
                  <a:pos x="744" y="212"/>
                </a:cxn>
                <a:cxn ang="0">
                  <a:pos x="774" y="214"/>
                </a:cxn>
                <a:cxn ang="0">
                  <a:pos x="824" y="218"/>
                </a:cxn>
                <a:cxn ang="0">
                  <a:pos x="912" y="228"/>
                </a:cxn>
                <a:cxn ang="0">
                  <a:pos x="948" y="234"/>
                </a:cxn>
                <a:cxn ang="0">
                  <a:pos x="996" y="246"/>
                </a:cxn>
                <a:cxn ang="0">
                  <a:pos x="1042" y="258"/>
                </a:cxn>
                <a:cxn ang="0">
                  <a:pos x="1060" y="264"/>
                </a:cxn>
                <a:cxn ang="0">
                  <a:pos x="1072" y="268"/>
                </a:cxn>
              </a:cxnLst>
              <a:rect l="0" t="0" r="r" b="b"/>
              <a:pathLst>
                <a:path w="1072" h="268">
                  <a:moveTo>
                    <a:pt x="0" y="0"/>
                  </a:moveTo>
                  <a:lnTo>
                    <a:pt x="2" y="0"/>
                  </a:lnTo>
                  <a:lnTo>
                    <a:pt x="18" y="4"/>
                  </a:lnTo>
                  <a:lnTo>
                    <a:pt x="60" y="20"/>
                  </a:lnTo>
                  <a:lnTo>
                    <a:pt x="136" y="52"/>
                  </a:lnTo>
                  <a:lnTo>
                    <a:pt x="184" y="72"/>
                  </a:lnTo>
                  <a:lnTo>
                    <a:pt x="232" y="88"/>
                  </a:lnTo>
                  <a:lnTo>
                    <a:pt x="276" y="104"/>
                  </a:lnTo>
                  <a:lnTo>
                    <a:pt x="320" y="116"/>
                  </a:lnTo>
                  <a:lnTo>
                    <a:pt x="400" y="138"/>
                  </a:lnTo>
                  <a:lnTo>
                    <a:pt x="468" y="152"/>
                  </a:lnTo>
                  <a:lnTo>
                    <a:pt x="544" y="168"/>
                  </a:lnTo>
                  <a:lnTo>
                    <a:pt x="630" y="188"/>
                  </a:lnTo>
                  <a:lnTo>
                    <a:pt x="704" y="204"/>
                  </a:lnTo>
                  <a:lnTo>
                    <a:pt x="730" y="210"/>
                  </a:lnTo>
                  <a:lnTo>
                    <a:pt x="744" y="212"/>
                  </a:lnTo>
                  <a:lnTo>
                    <a:pt x="774" y="214"/>
                  </a:lnTo>
                  <a:lnTo>
                    <a:pt x="824" y="218"/>
                  </a:lnTo>
                  <a:lnTo>
                    <a:pt x="912" y="228"/>
                  </a:lnTo>
                  <a:lnTo>
                    <a:pt x="948" y="234"/>
                  </a:lnTo>
                  <a:lnTo>
                    <a:pt x="996" y="246"/>
                  </a:lnTo>
                  <a:lnTo>
                    <a:pt x="1042" y="258"/>
                  </a:lnTo>
                  <a:lnTo>
                    <a:pt x="1060" y="264"/>
                  </a:lnTo>
                  <a:lnTo>
                    <a:pt x="1072" y="268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78" name="Freeform 1146"/>
            <p:cNvSpPr>
              <a:spLocks/>
            </p:cNvSpPr>
            <p:nvPr/>
          </p:nvSpPr>
          <p:spPr bwMode="auto">
            <a:xfrm>
              <a:off x="3167" y="2742"/>
              <a:ext cx="447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8"/>
                </a:cxn>
                <a:cxn ang="0">
                  <a:pos x="46" y="14"/>
                </a:cxn>
                <a:cxn ang="0">
                  <a:pos x="68" y="16"/>
                </a:cxn>
                <a:cxn ang="0">
                  <a:pos x="138" y="26"/>
                </a:cxn>
                <a:cxn ang="0">
                  <a:pos x="212" y="36"/>
                </a:cxn>
                <a:cxn ang="0">
                  <a:pos x="256" y="40"/>
                </a:cxn>
                <a:cxn ang="0">
                  <a:pos x="304" y="46"/>
                </a:cxn>
                <a:cxn ang="0">
                  <a:pos x="330" y="50"/>
                </a:cxn>
                <a:cxn ang="0">
                  <a:pos x="368" y="58"/>
                </a:cxn>
                <a:cxn ang="0">
                  <a:pos x="428" y="64"/>
                </a:cxn>
                <a:cxn ang="0">
                  <a:pos x="524" y="70"/>
                </a:cxn>
                <a:cxn ang="0">
                  <a:pos x="628" y="74"/>
                </a:cxn>
                <a:cxn ang="0">
                  <a:pos x="706" y="76"/>
                </a:cxn>
                <a:cxn ang="0">
                  <a:pos x="762" y="76"/>
                </a:cxn>
                <a:cxn ang="0">
                  <a:pos x="792" y="72"/>
                </a:cxn>
                <a:cxn ang="0">
                  <a:pos x="816" y="72"/>
                </a:cxn>
                <a:cxn ang="0">
                  <a:pos x="864" y="70"/>
                </a:cxn>
                <a:cxn ang="0">
                  <a:pos x="928" y="72"/>
                </a:cxn>
                <a:cxn ang="0">
                  <a:pos x="1000" y="74"/>
                </a:cxn>
                <a:cxn ang="0">
                  <a:pos x="1074" y="78"/>
                </a:cxn>
                <a:cxn ang="0">
                  <a:pos x="1142" y="84"/>
                </a:cxn>
                <a:cxn ang="0">
                  <a:pos x="1172" y="88"/>
                </a:cxn>
                <a:cxn ang="0">
                  <a:pos x="1198" y="94"/>
                </a:cxn>
                <a:cxn ang="0">
                  <a:pos x="1218" y="98"/>
                </a:cxn>
                <a:cxn ang="0">
                  <a:pos x="1232" y="104"/>
                </a:cxn>
              </a:cxnLst>
              <a:rect l="0" t="0" r="r" b="b"/>
              <a:pathLst>
                <a:path w="1232" h="104">
                  <a:moveTo>
                    <a:pt x="0" y="0"/>
                  </a:moveTo>
                  <a:lnTo>
                    <a:pt x="26" y="8"/>
                  </a:lnTo>
                  <a:lnTo>
                    <a:pt x="46" y="14"/>
                  </a:lnTo>
                  <a:lnTo>
                    <a:pt x="68" y="16"/>
                  </a:lnTo>
                  <a:lnTo>
                    <a:pt x="138" y="26"/>
                  </a:lnTo>
                  <a:lnTo>
                    <a:pt x="212" y="36"/>
                  </a:lnTo>
                  <a:lnTo>
                    <a:pt x="256" y="40"/>
                  </a:lnTo>
                  <a:lnTo>
                    <a:pt x="304" y="46"/>
                  </a:lnTo>
                  <a:lnTo>
                    <a:pt x="330" y="50"/>
                  </a:lnTo>
                  <a:lnTo>
                    <a:pt x="368" y="58"/>
                  </a:lnTo>
                  <a:lnTo>
                    <a:pt x="428" y="64"/>
                  </a:lnTo>
                  <a:lnTo>
                    <a:pt x="524" y="70"/>
                  </a:lnTo>
                  <a:lnTo>
                    <a:pt x="628" y="74"/>
                  </a:lnTo>
                  <a:lnTo>
                    <a:pt x="706" y="76"/>
                  </a:lnTo>
                  <a:lnTo>
                    <a:pt x="762" y="76"/>
                  </a:lnTo>
                  <a:lnTo>
                    <a:pt x="792" y="72"/>
                  </a:lnTo>
                  <a:lnTo>
                    <a:pt x="816" y="72"/>
                  </a:lnTo>
                  <a:lnTo>
                    <a:pt x="864" y="70"/>
                  </a:lnTo>
                  <a:lnTo>
                    <a:pt x="928" y="72"/>
                  </a:lnTo>
                  <a:lnTo>
                    <a:pt x="1000" y="74"/>
                  </a:lnTo>
                  <a:lnTo>
                    <a:pt x="1074" y="78"/>
                  </a:lnTo>
                  <a:lnTo>
                    <a:pt x="1142" y="84"/>
                  </a:lnTo>
                  <a:lnTo>
                    <a:pt x="1172" y="88"/>
                  </a:lnTo>
                  <a:lnTo>
                    <a:pt x="1198" y="94"/>
                  </a:lnTo>
                  <a:lnTo>
                    <a:pt x="1218" y="98"/>
                  </a:lnTo>
                  <a:lnTo>
                    <a:pt x="1232" y="104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79" name="Freeform 1147"/>
            <p:cNvSpPr>
              <a:spLocks/>
            </p:cNvSpPr>
            <p:nvPr/>
          </p:nvSpPr>
          <p:spPr bwMode="auto">
            <a:xfrm>
              <a:off x="2485" y="2673"/>
              <a:ext cx="241" cy="1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8"/>
                </a:cxn>
                <a:cxn ang="0">
                  <a:pos x="112" y="32"/>
                </a:cxn>
                <a:cxn ang="0">
                  <a:pos x="162" y="50"/>
                </a:cxn>
                <a:cxn ang="0">
                  <a:pos x="210" y="68"/>
                </a:cxn>
                <a:cxn ang="0">
                  <a:pos x="258" y="88"/>
                </a:cxn>
                <a:cxn ang="0">
                  <a:pos x="300" y="108"/>
                </a:cxn>
                <a:cxn ang="0">
                  <a:pos x="342" y="130"/>
                </a:cxn>
                <a:cxn ang="0">
                  <a:pos x="392" y="156"/>
                </a:cxn>
                <a:cxn ang="0">
                  <a:pos x="502" y="208"/>
                </a:cxn>
                <a:cxn ang="0">
                  <a:pos x="600" y="252"/>
                </a:cxn>
                <a:cxn ang="0">
                  <a:pos x="638" y="268"/>
                </a:cxn>
                <a:cxn ang="0">
                  <a:pos x="664" y="276"/>
                </a:cxn>
              </a:cxnLst>
              <a:rect l="0" t="0" r="r" b="b"/>
              <a:pathLst>
                <a:path w="664" h="276">
                  <a:moveTo>
                    <a:pt x="0" y="0"/>
                  </a:moveTo>
                  <a:lnTo>
                    <a:pt x="32" y="8"/>
                  </a:lnTo>
                  <a:lnTo>
                    <a:pt x="112" y="32"/>
                  </a:lnTo>
                  <a:lnTo>
                    <a:pt x="162" y="50"/>
                  </a:lnTo>
                  <a:lnTo>
                    <a:pt x="210" y="68"/>
                  </a:lnTo>
                  <a:lnTo>
                    <a:pt x="258" y="88"/>
                  </a:lnTo>
                  <a:lnTo>
                    <a:pt x="300" y="108"/>
                  </a:lnTo>
                  <a:lnTo>
                    <a:pt x="342" y="130"/>
                  </a:lnTo>
                  <a:lnTo>
                    <a:pt x="392" y="156"/>
                  </a:lnTo>
                  <a:lnTo>
                    <a:pt x="502" y="208"/>
                  </a:lnTo>
                  <a:lnTo>
                    <a:pt x="600" y="252"/>
                  </a:lnTo>
                  <a:lnTo>
                    <a:pt x="638" y="268"/>
                  </a:lnTo>
                  <a:lnTo>
                    <a:pt x="664" y="276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80" name="Freeform 1148"/>
            <p:cNvSpPr>
              <a:spLocks/>
            </p:cNvSpPr>
            <p:nvPr/>
          </p:nvSpPr>
          <p:spPr bwMode="auto">
            <a:xfrm>
              <a:off x="2359" y="2729"/>
              <a:ext cx="137" cy="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84" y="30"/>
                </a:cxn>
                <a:cxn ang="0">
                  <a:pos x="138" y="52"/>
                </a:cxn>
                <a:cxn ang="0">
                  <a:pos x="198" y="80"/>
                </a:cxn>
                <a:cxn ang="0">
                  <a:pos x="228" y="96"/>
                </a:cxn>
                <a:cxn ang="0">
                  <a:pos x="260" y="114"/>
                </a:cxn>
                <a:cxn ang="0">
                  <a:pos x="290" y="132"/>
                </a:cxn>
                <a:cxn ang="0">
                  <a:pos x="320" y="152"/>
                </a:cxn>
                <a:cxn ang="0">
                  <a:pos x="350" y="174"/>
                </a:cxn>
                <a:cxn ang="0">
                  <a:pos x="376" y="196"/>
                </a:cxn>
              </a:cxnLst>
              <a:rect l="0" t="0" r="r" b="b"/>
              <a:pathLst>
                <a:path w="376" h="196">
                  <a:moveTo>
                    <a:pt x="0" y="0"/>
                  </a:moveTo>
                  <a:lnTo>
                    <a:pt x="40" y="14"/>
                  </a:lnTo>
                  <a:lnTo>
                    <a:pt x="84" y="30"/>
                  </a:lnTo>
                  <a:lnTo>
                    <a:pt x="138" y="52"/>
                  </a:lnTo>
                  <a:lnTo>
                    <a:pt x="198" y="80"/>
                  </a:lnTo>
                  <a:lnTo>
                    <a:pt x="228" y="96"/>
                  </a:lnTo>
                  <a:lnTo>
                    <a:pt x="260" y="114"/>
                  </a:lnTo>
                  <a:lnTo>
                    <a:pt x="290" y="132"/>
                  </a:lnTo>
                  <a:lnTo>
                    <a:pt x="320" y="152"/>
                  </a:lnTo>
                  <a:lnTo>
                    <a:pt x="350" y="174"/>
                  </a:lnTo>
                  <a:lnTo>
                    <a:pt x="376" y="196"/>
                  </a:lnTo>
                </a:path>
              </a:pathLst>
            </a:custGeom>
            <a:noFill/>
            <a:ln w="6350">
              <a:solidFill>
                <a:srgbClr val="B3B3B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81" name="Freeform 1149"/>
            <p:cNvSpPr>
              <a:spLocks/>
            </p:cNvSpPr>
            <p:nvPr/>
          </p:nvSpPr>
          <p:spPr bwMode="auto">
            <a:xfrm>
              <a:off x="3016" y="2734"/>
              <a:ext cx="78" cy="62"/>
            </a:xfrm>
            <a:custGeom>
              <a:avLst/>
              <a:gdLst/>
              <a:ahLst/>
              <a:cxnLst>
                <a:cxn ang="0">
                  <a:pos x="10" y="156"/>
                </a:cxn>
                <a:cxn ang="0">
                  <a:pos x="8" y="148"/>
                </a:cxn>
                <a:cxn ang="0">
                  <a:pos x="2" y="130"/>
                </a:cxn>
                <a:cxn ang="0">
                  <a:pos x="0" y="118"/>
                </a:cxn>
                <a:cxn ang="0">
                  <a:pos x="0" y="104"/>
                </a:cxn>
                <a:cxn ang="0">
                  <a:pos x="0" y="92"/>
                </a:cxn>
                <a:cxn ang="0">
                  <a:pos x="6" y="80"/>
                </a:cxn>
                <a:cxn ang="0">
                  <a:pos x="16" y="62"/>
                </a:cxn>
                <a:cxn ang="0">
                  <a:pos x="24" y="50"/>
                </a:cxn>
                <a:cxn ang="0">
                  <a:pos x="30" y="46"/>
                </a:cxn>
                <a:cxn ang="0">
                  <a:pos x="38" y="42"/>
                </a:cxn>
                <a:cxn ang="0">
                  <a:pos x="68" y="34"/>
                </a:cxn>
                <a:cxn ang="0">
                  <a:pos x="76" y="30"/>
                </a:cxn>
                <a:cxn ang="0">
                  <a:pos x="86" y="26"/>
                </a:cxn>
                <a:cxn ang="0">
                  <a:pos x="96" y="26"/>
                </a:cxn>
                <a:cxn ang="0">
                  <a:pos x="158" y="24"/>
                </a:cxn>
                <a:cxn ang="0">
                  <a:pos x="182" y="16"/>
                </a:cxn>
                <a:cxn ang="0">
                  <a:pos x="200" y="8"/>
                </a:cxn>
                <a:cxn ang="0">
                  <a:pos x="208" y="4"/>
                </a:cxn>
                <a:cxn ang="0">
                  <a:pos x="212" y="0"/>
                </a:cxn>
              </a:cxnLst>
              <a:rect l="0" t="0" r="r" b="b"/>
              <a:pathLst>
                <a:path w="212" h="156">
                  <a:moveTo>
                    <a:pt x="10" y="156"/>
                  </a:moveTo>
                  <a:lnTo>
                    <a:pt x="8" y="148"/>
                  </a:lnTo>
                  <a:lnTo>
                    <a:pt x="2" y="130"/>
                  </a:lnTo>
                  <a:lnTo>
                    <a:pt x="0" y="118"/>
                  </a:lnTo>
                  <a:lnTo>
                    <a:pt x="0" y="104"/>
                  </a:lnTo>
                  <a:lnTo>
                    <a:pt x="0" y="92"/>
                  </a:lnTo>
                  <a:lnTo>
                    <a:pt x="6" y="80"/>
                  </a:lnTo>
                  <a:lnTo>
                    <a:pt x="16" y="62"/>
                  </a:lnTo>
                  <a:lnTo>
                    <a:pt x="24" y="50"/>
                  </a:lnTo>
                  <a:lnTo>
                    <a:pt x="30" y="46"/>
                  </a:lnTo>
                  <a:lnTo>
                    <a:pt x="38" y="42"/>
                  </a:lnTo>
                  <a:lnTo>
                    <a:pt x="68" y="34"/>
                  </a:lnTo>
                  <a:lnTo>
                    <a:pt x="76" y="30"/>
                  </a:lnTo>
                  <a:lnTo>
                    <a:pt x="86" y="26"/>
                  </a:lnTo>
                  <a:lnTo>
                    <a:pt x="96" y="26"/>
                  </a:lnTo>
                  <a:lnTo>
                    <a:pt x="158" y="24"/>
                  </a:lnTo>
                  <a:lnTo>
                    <a:pt x="182" y="16"/>
                  </a:lnTo>
                  <a:lnTo>
                    <a:pt x="200" y="8"/>
                  </a:lnTo>
                  <a:lnTo>
                    <a:pt x="208" y="4"/>
                  </a:lnTo>
                  <a:lnTo>
                    <a:pt x="21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82" name="Freeform 1150"/>
            <p:cNvSpPr>
              <a:spLocks/>
            </p:cNvSpPr>
            <p:nvPr/>
          </p:nvSpPr>
          <p:spPr bwMode="auto">
            <a:xfrm>
              <a:off x="3106" y="2696"/>
              <a:ext cx="55" cy="53"/>
            </a:xfrm>
            <a:custGeom>
              <a:avLst/>
              <a:gdLst/>
              <a:ahLst/>
              <a:cxnLst>
                <a:cxn ang="0">
                  <a:pos x="0" y="134"/>
                </a:cxn>
                <a:cxn ang="0">
                  <a:pos x="2" y="132"/>
                </a:cxn>
                <a:cxn ang="0">
                  <a:pos x="8" y="122"/>
                </a:cxn>
                <a:cxn ang="0">
                  <a:pos x="16" y="110"/>
                </a:cxn>
                <a:cxn ang="0">
                  <a:pos x="22" y="90"/>
                </a:cxn>
                <a:cxn ang="0">
                  <a:pos x="24" y="70"/>
                </a:cxn>
                <a:cxn ang="0">
                  <a:pos x="31" y="52"/>
                </a:cxn>
                <a:cxn ang="0">
                  <a:pos x="35" y="44"/>
                </a:cxn>
                <a:cxn ang="0">
                  <a:pos x="39" y="38"/>
                </a:cxn>
                <a:cxn ang="0">
                  <a:pos x="47" y="30"/>
                </a:cxn>
                <a:cxn ang="0">
                  <a:pos x="55" y="24"/>
                </a:cxn>
                <a:cxn ang="0">
                  <a:pos x="73" y="14"/>
                </a:cxn>
                <a:cxn ang="0">
                  <a:pos x="87" y="6"/>
                </a:cxn>
                <a:cxn ang="0">
                  <a:pos x="97" y="2"/>
                </a:cxn>
                <a:cxn ang="0">
                  <a:pos x="103" y="0"/>
                </a:cxn>
                <a:cxn ang="0">
                  <a:pos x="107" y="0"/>
                </a:cxn>
                <a:cxn ang="0">
                  <a:pos x="133" y="6"/>
                </a:cxn>
                <a:cxn ang="0">
                  <a:pos x="143" y="10"/>
                </a:cxn>
                <a:cxn ang="0">
                  <a:pos x="151" y="14"/>
                </a:cxn>
              </a:cxnLst>
              <a:rect l="0" t="0" r="r" b="b"/>
              <a:pathLst>
                <a:path w="151" h="134">
                  <a:moveTo>
                    <a:pt x="0" y="134"/>
                  </a:moveTo>
                  <a:lnTo>
                    <a:pt x="2" y="132"/>
                  </a:lnTo>
                  <a:lnTo>
                    <a:pt x="8" y="122"/>
                  </a:lnTo>
                  <a:lnTo>
                    <a:pt x="16" y="110"/>
                  </a:lnTo>
                  <a:lnTo>
                    <a:pt x="22" y="90"/>
                  </a:lnTo>
                  <a:lnTo>
                    <a:pt x="24" y="70"/>
                  </a:lnTo>
                  <a:lnTo>
                    <a:pt x="31" y="52"/>
                  </a:lnTo>
                  <a:lnTo>
                    <a:pt x="35" y="44"/>
                  </a:lnTo>
                  <a:lnTo>
                    <a:pt x="39" y="38"/>
                  </a:lnTo>
                  <a:lnTo>
                    <a:pt x="47" y="30"/>
                  </a:lnTo>
                  <a:lnTo>
                    <a:pt x="55" y="24"/>
                  </a:lnTo>
                  <a:lnTo>
                    <a:pt x="73" y="14"/>
                  </a:lnTo>
                  <a:lnTo>
                    <a:pt x="87" y="6"/>
                  </a:lnTo>
                  <a:lnTo>
                    <a:pt x="97" y="2"/>
                  </a:lnTo>
                  <a:lnTo>
                    <a:pt x="103" y="0"/>
                  </a:lnTo>
                  <a:lnTo>
                    <a:pt x="107" y="0"/>
                  </a:lnTo>
                  <a:lnTo>
                    <a:pt x="133" y="6"/>
                  </a:lnTo>
                  <a:lnTo>
                    <a:pt x="143" y="10"/>
                  </a:lnTo>
                  <a:lnTo>
                    <a:pt x="151" y="1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83" name="Freeform 1151"/>
            <p:cNvSpPr>
              <a:spLocks/>
            </p:cNvSpPr>
            <p:nvPr/>
          </p:nvSpPr>
          <p:spPr bwMode="auto">
            <a:xfrm>
              <a:off x="3165" y="2650"/>
              <a:ext cx="41" cy="39"/>
            </a:xfrm>
            <a:custGeom>
              <a:avLst/>
              <a:gdLst/>
              <a:ahLst/>
              <a:cxnLst>
                <a:cxn ang="0">
                  <a:pos x="0" y="74"/>
                </a:cxn>
                <a:cxn ang="0">
                  <a:pos x="22" y="86"/>
                </a:cxn>
                <a:cxn ang="0">
                  <a:pos x="40" y="94"/>
                </a:cxn>
                <a:cxn ang="0">
                  <a:pos x="50" y="98"/>
                </a:cxn>
                <a:cxn ang="0">
                  <a:pos x="70" y="94"/>
                </a:cxn>
                <a:cxn ang="0">
                  <a:pos x="90" y="88"/>
                </a:cxn>
                <a:cxn ang="0">
                  <a:pos x="94" y="84"/>
                </a:cxn>
                <a:cxn ang="0">
                  <a:pos x="102" y="76"/>
                </a:cxn>
                <a:cxn ang="0">
                  <a:pos x="112" y="62"/>
                </a:cxn>
                <a:cxn ang="0">
                  <a:pos x="114" y="54"/>
                </a:cxn>
                <a:cxn ang="0">
                  <a:pos x="114" y="46"/>
                </a:cxn>
                <a:cxn ang="0">
                  <a:pos x="114" y="38"/>
                </a:cxn>
                <a:cxn ang="0">
                  <a:pos x="110" y="28"/>
                </a:cxn>
                <a:cxn ang="0">
                  <a:pos x="102" y="18"/>
                </a:cxn>
                <a:cxn ang="0">
                  <a:pos x="88" y="10"/>
                </a:cxn>
                <a:cxn ang="0">
                  <a:pos x="68" y="0"/>
                </a:cxn>
              </a:cxnLst>
              <a:rect l="0" t="0" r="r" b="b"/>
              <a:pathLst>
                <a:path w="114" h="98">
                  <a:moveTo>
                    <a:pt x="0" y="74"/>
                  </a:moveTo>
                  <a:lnTo>
                    <a:pt x="22" y="86"/>
                  </a:lnTo>
                  <a:lnTo>
                    <a:pt x="40" y="94"/>
                  </a:lnTo>
                  <a:lnTo>
                    <a:pt x="50" y="98"/>
                  </a:lnTo>
                  <a:lnTo>
                    <a:pt x="70" y="94"/>
                  </a:lnTo>
                  <a:lnTo>
                    <a:pt x="90" y="88"/>
                  </a:lnTo>
                  <a:lnTo>
                    <a:pt x="94" y="84"/>
                  </a:lnTo>
                  <a:lnTo>
                    <a:pt x="102" y="76"/>
                  </a:lnTo>
                  <a:lnTo>
                    <a:pt x="112" y="62"/>
                  </a:lnTo>
                  <a:lnTo>
                    <a:pt x="114" y="54"/>
                  </a:lnTo>
                  <a:lnTo>
                    <a:pt x="114" y="46"/>
                  </a:lnTo>
                  <a:lnTo>
                    <a:pt x="114" y="38"/>
                  </a:lnTo>
                  <a:lnTo>
                    <a:pt x="110" y="28"/>
                  </a:lnTo>
                  <a:lnTo>
                    <a:pt x="102" y="18"/>
                  </a:lnTo>
                  <a:lnTo>
                    <a:pt x="88" y="10"/>
                  </a:lnTo>
                  <a:lnTo>
                    <a:pt x="6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84" name="Freeform 1152"/>
            <p:cNvSpPr>
              <a:spLocks/>
            </p:cNvSpPr>
            <p:nvPr/>
          </p:nvSpPr>
          <p:spPr bwMode="auto">
            <a:xfrm>
              <a:off x="3153" y="2648"/>
              <a:ext cx="38" cy="28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8" y="50"/>
                </a:cxn>
                <a:cxn ang="0">
                  <a:pos x="18" y="54"/>
                </a:cxn>
                <a:cxn ang="0">
                  <a:pos x="28" y="58"/>
                </a:cxn>
                <a:cxn ang="0">
                  <a:pos x="42" y="64"/>
                </a:cxn>
                <a:cxn ang="0">
                  <a:pos x="56" y="68"/>
                </a:cxn>
                <a:cxn ang="0">
                  <a:pos x="72" y="70"/>
                </a:cxn>
                <a:cxn ang="0">
                  <a:pos x="80" y="70"/>
                </a:cxn>
                <a:cxn ang="0">
                  <a:pos x="86" y="68"/>
                </a:cxn>
                <a:cxn ang="0">
                  <a:pos x="94" y="62"/>
                </a:cxn>
                <a:cxn ang="0">
                  <a:pos x="100" y="54"/>
                </a:cxn>
                <a:cxn ang="0">
                  <a:pos x="104" y="46"/>
                </a:cxn>
                <a:cxn ang="0">
                  <a:pos x="104" y="38"/>
                </a:cxn>
                <a:cxn ang="0">
                  <a:pos x="102" y="30"/>
                </a:cxn>
                <a:cxn ang="0">
                  <a:pos x="98" y="20"/>
                </a:cxn>
                <a:cxn ang="0">
                  <a:pos x="92" y="8"/>
                </a:cxn>
                <a:cxn ang="0">
                  <a:pos x="86" y="0"/>
                </a:cxn>
              </a:cxnLst>
              <a:rect l="0" t="0" r="r" b="b"/>
              <a:pathLst>
                <a:path w="104" h="70">
                  <a:moveTo>
                    <a:pt x="0" y="50"/>
                  </a:moveTo>
                  <a:lnTo>
                    <a:pt x="8" y="50"/>
                  </a:lnTo>
                  <a:lnTo>
                    <a:pt x="18" y="54"/>
                  </a:lnTo>
                  <a:lnTo>
                    <a:pt x="28" y="58"/>
                  </a:lnTo>
                  <a:lnTo>
                    <a:pt x="42" y="64"/>
                  </a:lnTo>
                  <a:lnTo>
                    <a:pt x="56" y="68"/>
                  </a:lnTo>
                  <a:lnTo>
                    <a:pt x="72" y="70"/>
                  </a:lnTo>
                  <a:lnTo>
                    <a:pt x="80" y="70"/>
                  </a:lnTo>
                  <a:lnTo>
                    <a:pt x="86" y="68"/>
                  </a:lnTo>
                  <a:lnTo>
                    <a:pt x="94" y="62"/>
                  </a:lnTo>
                  <a:lnTo>
                    <a:pt x="100" y="54"/>
                  </a:lnTo>
                  <a:lnTo>
                    <a:pt x="104" y="46"/>
                  </a:lnTo>
                  <a:lnTo>
                    <a:pt x="104" y="38"/>
                  </a:lnTo>
                  <a:lnTo>
                    <a:pt x="102" y="30"/>
                  </a:lnTo>
                  <a:lnTo>
                    <a:pt x="98" y="20"/>
                  </a:lnTo>
                  <a:lnTo>
                    <a:pt x="92" y="8"/>
                  </a:lnTo>
                  <a:lnTo>
                    <a:pt x="8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85" name="Freeform 1153"/>
            <p:cNvSpPr>
              <a:spLocks/>
            </p:cNvSpPr>
            <p:nvPr/>
          </p:nvSpPr>
          <p:spPr bwMode="auto">
            <a:xfrm>
              <a:off x="3203" y="2603"/>
              <a:ext cx="39" cy="33"/>
            </a:xfrm>
            <a:custGeom>
              <a:avLst/>
              <a:gdLst/>
              <a:ahLst/>
              <a:cxnLst>
                <a:cxn ang="0">
                  <a:pos x="40" y="84"/>
                </a:cxn>
                <a:cxn ang="0">
                  <a:pos x="32" y="82"/>
                </a:cxn>
                <a:cxn ang="0">
                  <a:pos x="14" y="74"/>
                </a:cxn>
                <a:cxn ang="0">
                  <a:pos x="6" y="68"/>
                </a:cxn>
                <a:cxn ang="0">
                  <a:pos x="2" y="60"/>
                </a:cxn>
                <a:cxn ang="0">
                  <a:pos x="0" y="56"/>
                </a:cxn>
                <a:cxn ang="0">
                  <a:pos x="0" y="52"/>
                </a:cxn>
                <a:cxn ang="0">
                  <a:pos x="2" y="46"/>
                </a:cxn>
                <a:cxn ang="0">
                  <a:pos x="6" y="40"/>
                </a:cxn>
                <a:cxn ang="0">
                  <a:pos x="18" y="24"/>
                </a:cxn>
                <a:cxn ang="0">
                  <a:pos x="28" y="16"/>
                </a:cxn>
                <a:cxn ang="0">
                  <a:pos x="34" y="12"/>
                </a:cxn>
                <a:cxn ang="0">
                  <a:pos x="40" y="12"/>
                </a:cxn>
                <a:cxn ang="0">
                  <a:pos x="76" y="6"/>
                </a:cxn>
                <a:cxn ang="0">
                  <a:pos x="106" y="0"/>
                </a:cxn>
              </a:cxnLst>
              <a:rect l="0" t="0" r="r" b="b"/>
              <a:pathLst>
                <a:path w="106" h="84">
                  <a:moveTo>
                    <a:pt x="40" y="84"/>
                  </a:moveTo>
                  <a:lnTo>
                    <a:pt x="32" y="82"/>
                  </a:lnTo>
                  <a:lnTo>
                    <a:pt x="14" y="74"/>
                  </a:lnTo>
                  <a:lnTo>
                    <a:pt x="6" y="68"/>
                  </a:lnTo>
                  <a:lnTo>
                    <a:pt x="2" y="60"/>
                  </a:lnTo>
                  <a:lnTo>
                    <a:pt x="0" y="56"/>
                  </a:lnTo>
                  <a:lnTo>
                    <a:pt x="0" y="52"/>
                  </a:lnTo>
                  <a:lnTo>
                    <a:pt x="2" y="46"/>
                  </a:lnTo>
                  <a:lnTo>
                    <a:pt x="6" y="40"/>
                  </a:lnTo>
                  <a:lnTo>
                    <a:pt x="18" y="24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0" y="12"/>
                  </a:lnTo>
                  <a:lnTo>
                    <a:pt x="76" y="6"/>
                  </a:lnTo>
                  <a:lnTo>
                    <a:pt x="10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86" name="Freeform 1154"/>
            <p:cNvSpPr>
              <a:spLocks/>
            </p:cNvSpPr>
            <p:nvPr/>
          </p:nvSpPr>
          <p:spPr bwMode="auto">
            <a:xfrm>
              <a:off x="3220" y="2606"/>
              <a:ext cx="37" cy="32"/>
            </a:xfrm>
            <a:custGeom>
              <a:avLst/>
              <a:gdLst/>
              <a:ahLst/>
              <a:cxnLst>
                <a:cxn ang="0">
                  <a:pos x="16" y="80"/>
                </a:cxn>
                <a:cxn ang="0">
                  <a:pos x="12" y="78"/>
                </a:cxn>
                <a:cxn ang="0">
                  <a:pos x="4" y="70"/>
                </a:cxn>
                <a:cxn ang="0">
                  <a:pos x="2" y="64"/>
                </a:cxn>
                <a:cxn ang="0">
                  <a:pos x="0" y="60"/>
                </a:cxn>
                <a:cxn ang="0">
                  <a:pos x="0" y="54"/>
                </a:cxn>
                <a:cxn ang="0">
                  <a:pos x="2" y="46"/>
                </a:cxn>
                <a:cxn ang="0">
                  <a:pos x="16" y="28"/>
                </a:cxn>
                <a:cxn ang="0">
                  <a:pos x="20" y="22"/>
                </a:cxn>
                <a:cxn ang="0">
                  <a:pos x="26" y="18"/>
                </a:cxn>
                <a:cxn ang="0">
                  <a:pos x="52" y="8"/>
                </a:cxn>
                <a:cxn ang="0">
                  <a:pos x="80" y="4"/>
                </a:cxn>
                <a:cxn ang="0">
                  <a:pos x="100" y="0"/>
                </a:cxn>
              </a:cxnLst>
              <a:rect l="0" t="0" r="r" b="b"/>
              <a:pathLst>
                <a:path w="100" h="80">
                  <a:moveTo>
                    <a:pt x="16" y="80"/>
                  </a:moveTo>
                  <a:lnTo>
                    <a:pt x="12" y="78"/>
                  </a:lnTo>
                  <a:lnTo>
                    <a:pt x="4" y="70"/>
                  </a:lnTo>
                  <a:lnTo>
                    <a:pt x="2" y="64"/>
                  </a:lnTo>
                  <a:lnTo>
                    <a:pt x="0" y="60"/>
                  </a:lnTo>
                  <a:lnTo>
                    <a:pt x="0" y="54"/>
                  </a:lnTo>
                  <a:lnTo>
                    <a:pt x="2" y="46"/>
                  </a:lnTo>
                  <a:lnTo>
                    <a:pt x="16" y="28"/>
                  </a:lnTo>
                  <a:lnTo>
                    <a:pt x="20" y="22"/>
                  </a:lnTo>
                  <a:lnTo>
                    <a:pt x="26" y="18"/>
                  </a:lnTo>
                  <a:lnTo>
                    <a:pt x="52" y="8"/>
                  </a:lnTo>
                  <a:lnTo>
                    <a:pt x="80" y="4"/>
                  </a:lnTo>
                  <a:lnTo>
                    <a:pt x="100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87" name="Freeform 1155"/>
            <p:cNvSpPr>
              <a:spLocks/>
            </p:cNvSpPr>
            <p:nvPr/>
          </p:nvSpPr>
          <p:spPr bwMode="auto">
            <a:xfrm>
              <a:off x="3279" y="2544"/>
              <a:ext cx="34" cy="44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12" y="108"/>
                </a:cxn>
                <a:cxn ang="0">
                  <a:pos x="36" y="98"/>
                </a:cxn>
                <a:cxn ang="0">
                  <a:pos x="50" y="90"/>
                </a:cxn>
                <a:cxn ang="0">
                  <a:pos x="64" y="82"/>
                </a:cxn>
                <a:cxn ang="0">
                  <a:pos x="74" y="72"/>
                </a:cxn>
                <a:cxn ang="0">
                  <a:pos x="82" y="62"/>
                </a:cxn>
                <a:cxn ang="0">
                  <a:pos x="88" y="42"/>
                </a:cxn>
                <a:cxn ang="0">
                  <a:pos x="92" y="26"/>
                </a:cxn>
                <a:cxn ang="0">
                  <a:pos x="94" y="12"/>
                </a:cxn>
                <a:cxn ang="0">
                  <a:pos x="94" y="0"/>
                </a:cxn>
              </a:cxnLst>
              <a:rect l="0" t="0" r="r" b="b"/>
              <a:pathLst>
                <a:path w="94" h="112">
                  <a:moveTo>
                    <a:pt x="0" y="112"/>
                  </a:moveTo>
                  <a:lnTo>
                    <a:pt x="12" y="108"/>
                  </a:lnTo>
                  <a:lnTo>
                    <a:pt x="36" y="98"/>
                  </a:lnTo>
                  <a:lnTo>
                    <a:pt x="50" y="90"/>
                  </a:lnTo>
                  <a:lnTo>
                    <a:pt x="64" y="82"/>
                  </a:lnTo>
                  <a:lnTo>
                    <a:pt x="74" y="72"/>
                  </a:lnTo>
                  <a:lnTo>
                    <a:pt x="82" y="62"/>
                  </a:lnTo>
                  <a:lnTo>
                    <a:pt x="88" y="42"/>
                  </a:lnTo>
                  <a:lnTo>
                    <a:pt x="92" y="26"/>
                  </a:lnTo>
                  <a:lnTo>
                    <a:pt x="94" y="12"/>
                  </a:lnTo>
                  <a:lnTo>
                    <a:pt x="94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88" name="Freeform 1156"/>
            <p:cNvSpPr>
              <a:spLocks/>
            </p:cNvSpPr>
            <p:nvPr/>
          </p:nvSpPr>
          <p:spPr bwMode="auto">
            <a:xfrm>
              <a:off x="3244" y="2542"/>
              <a:ext cx="68" cy="46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186" y="14"/>
                </a:cxn>
                <a:cxn ang="0">
                  <a:pos x="184" y="24"/>
                </a:cxn>
                <a:cxn ang="0">
                  <a:pos x="184" y="30"/>
                </a:cxn>
                <a:cxn ang="0">
                  <a:pos x="182" y="32"/>
                </a:cxn>
                <a:cxn ang="0">
                  <a:pos x="164" y="48"/>
                </a:cxn>
                <a:cxn ang="0">
                  <a:pos x="154" y="54"/>
                </a:cxn>
                <a:cxn ang="0">
                  <a:pos x="150" y="60"/>
                </a:cxn>
                <a:cxn ang="0">
                  <a:pos x="144" y="66"/>
                </a:cxn>
                <a:cxn ang="0">
                  <a:pos x="136" y="76"/>
                </a:cxn>
                <a:cxn ang="0">
                  <a:pos x="126" y="84"/>
                </a:cxn>
                <a:cxn ang="0">
                  <a:pos x="116" y="90"/>
                </a:cxn>
                <a:cxn ang="0">
                  <a:pos x="82" y="96"/>
                </a:cxn>
                <a:cxn ang="0">
                  <a:pos x="54" y="100"/>
                </a:cxn>
                <a:cxn ang="0">
                  <a:pos x="0" y="118"/>
                </a:cxn>
              </a:cxnLst>
              <a:rect l="0" t="0" r="r" b="b"/>
              <a:pathLst>
                <a:path w="188" h="118">
                  <a:moveTo>
                    <a:pt x="188" y="0"/>
                  </a:moveTo>
                  <a:lnTo>
                    <a:pt x="186" y="14"/>
                  </a:lnTo>
                  <a:lnTo>
                    <a:pt x="184" y="24"/>
                  </a:lnTo>
                  <a:lnTo>
                    <a:pt x="184" y="30"/>
                  </a:lnTo>
                  <a:lnTo>
                    <a:pt x="182" y="32"/>
                  </a:lnTo>
                  <a:lnTo>
                    <a:pt x="164" y="48"/>
                  </a:lnTo>
                  <a:lnTo>
                    <a:pt x="154" y="54"/>
                  </a:lnTo>
                  <a:lnTo>
                    <a:pt x="150" y="60"/>
                  </a:lnTo>
                  <a:lnTo>
                    <a:pt x="144" y="66"/>
                  </a:lnTo>
                  <a:lnTo>
                    <a:pt x="136" y="76"/>
                  </a:lnTo>
                  <a:lnTo>
                    <a:pt x="126" y="84"/>
                  </a:lnTo>
                  <a:lnTo>
                    <a:pt x="116" y="90"/>
                  </a:lnTo>
                  <a:lnTo>
                    <a:pt x="82" y="96"/>
                  </a:lnTo>
                  <a:lnTo>
                    <a:pt x="54" y="100"/>
                  </a:lnTo>
                  <a:lnTo>
                    <a:pt x="0" y="11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89" name="Freeform 1157"/>
            <p:cNvSpPr>
              <a:spLocks/>
            </p:cNvSpPr>
            <p:nvPr/>
          </p:nvSpPr>
          <p:spPr bwMode="auto">
            <a:xfrm>
              <a:off x="3329" y="2504"/>
              <a:ext cx="48" cy="27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2" y="63"/>
                </a:cxn>
                <a:cxn ang="0">
                  <a:pos x="10" y="48"/>
                </a:cxn>
                <a:cxn ang="0">
                  <a:pos x="16" y="36"/>
                </a:cxn>
                <a:cxn ang="0">
                  <a:pos x="18" y="30"/>
                </a:cxn>
                <a:cxn ang="0">
                  <a:pos x="24" y="26"/>
                </a:cxn>
                <a:cxn ang="0">
                  <a:pos x="30" y="22"/>
                </a:cxn>
                <a:cxn ang="0">
                  <a:pos x="34" y="20"/>
                </a:cxn>
                <a:cxn ang="0">
                  <a:pos x="38" y="16"/>
                </a:cxn>
                <a:cxn ang="0">
                  <a:pos x="48" y="10"/>
                </a:cxn>
                <a:cxn ang="0">
                  <a:pos x="58" y="4"/>
                </a:cxn>
                <a:cxn ang="0">
                  <a:pos x="62" y="0"/>
                </a:cxn>
                <a:cxn ang="0">
                  <a:pos x="66" y="0"/>
                </a:cxn>
                <a:cxn ang="0">
                  <a:pos x="74" y="0"/>
                </a:cxn>
                <a:cxn ang="0">
                  <a:pos x="88" y="4"/>
                </a:cxn>
                <a:cxn ang="0">
                  <a:pos x="92" y="6"/>
                </a:cxn>
                <a:cxn ang="0">
                  <a:pos x="100" y="6"/>
                </a:cxn>
                <a:cxn ang="0">
                  <a:pos x="116" y="6"/>
                </a:cxn>
                <a:cxn ang="0">
                  <a:pos x="124" y="6"/>
                </a:cxn>
                <a:cxn ang="0">
                  <a:pos x="130" y="8"/>
                </a:cxn>
              </a:cxnLst>
              <a:rect l="0" t="0" r="r" b="b"/>
              <a:pathLst>
                <a:path w="130" h="69">
                  <a:moveTo>
                    <a:pt x="0" y="69"/>
                  </a:moveTo>
                  <a:lnTo>
                    <a:pt x="2" y="63"/>
                  </a:lnTo>
                  <a:lnTo>
                    <a:pt x="10" y="48"/>
                  </a:lnTo>
                  <a:lnTo>
                    <a:pt x="16" y="36"/>
                  </a:lnTo>
                  <a:lnTo>
                    <a:pt x="18" y="30"/>
                  </a:lnTo>
                  <a:lnTo>
                    <a:pt x="24" y="26"/>
                  </a:lnTo>
                  <a:lnTo>
                    <a:pt x="30" y="22"/>
                  </a:lnTo>
                  <a:lnTo>
                    <a:pt x="34" y="20"/>
                  </a:lnTo>
                  <a:lnTo>
                    <a:pt x="38" y="16"/>
                  </a:lnTo>
                  <a:lnTo>
                    <a:pt x="48" y="10"/>
                  </a:lnTo>
                  <a:lnTo>
                    <a:pt x="58" y="4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4" y="0"/>
                  </a:lnTo>
                  <a:lnTo>
                    <a:pt x="88" y="4"/>
                  </a:lnTo>
                  <a:lnTo>
                    <a:pt x="92" y="6"/>
                  </a:lnTo>
                  <a:lnTo>
                    <a:pt x="100" y="6"/>
                  </a:lnTo>
                  <a:lnTo>
                    <a:pt x="116" y="6"/>
                  </a:lnTo>
                  <a:lnTo>
                    <a:pt x="124" y="6"/>
                  </a:lnTo>
                  <a:lnTo>
                    <a:pt x="130" y="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90" name="Freeform 1158"/>
            <p:cNvSpPr>
              <a:spLocks/>
            </p:cNvSpPr>
            <p:nvPr/>
          </p:nvSpPr>
          <p:spPr bwMode="auto">
            <a:xfrm>
              <a:off x="3330" y="2433"/>
              <a:ext cx="93" cy="105"/>
            </a:xfrm>
            <a:custGeom>
              <a:avLst/>
              <a:gdLst/>
              <a:ahLst/>
              <a:cxnLst>
                <a:cxn ang="0">
                  <a:pos x="0" y="263"/>
                </a:cxn>
                <a:cxn ang="0">
                  <a:pos x="14" y="251"/>
                </a:cxn>
                <a:cxn ang="0">
                  <a:pos x="24" y="241"/>
                </a:cxn>
                <a:cxn ang="0">
                  <a:pos x="34" y="231"/>
                </a:cxn>
                <a:cxn ang="0">
                  <a:pos x="40" y="226"/>
                </a:cxn>
                <a:cxn ang="0">
                  <a:pos x="42" y="222"/>
                </a:cxn>
                <a:cxn ang="0">
                  <a:pos x="46" y="220"/>
                </a:cxn>
                <a:cxn ang="0">
                  <a:pos x="54" y="216"/>
                </a:cxn>
                <a:cxn ang="0">
                  <a:pos x="72" y="212"/>
                </a:cxn>
                <a:cxn ang="0">
                  <a:pos x="86" y="210"/>
                </a:cxn>
                <a:cxn ang="0">
                  <a:pos x="94" y="212"/>
                </a:cxn>
                <a:cxn ang="0">
                  <a:pos x="104" y="214"/>
                </a:cxn>
                <a:cxn ang="0">
                  <a:pos x="128" y="226"/>
                </a:cxn>
                <a:cxn ang="0">
                  <a:pos x="136" y="229"/>
                </a:cxn>
                <a:cxn ang="0">
                  <a:pos x="144" y="231"/>
                </a:cxn>
                <a:cxn ang="0">
                  <a:pos x="154" y="231"/>
                </a:cxn>
                <a:cxn ang="0">
                  <a:pos x="164" y="229"/>
                </a:cxn>
                <a:cxn ang="0">
                  <a:pos x="176" y="224"/>
                </a:cxn>
                <a:cxn ang="0">
                  <a:pos x="186" y="216"/>
                </a:cxn>
                <a:cxn ang="0">
                  <a:pos x="196" y="204"/>
                </a:cxn>
                <a:cxn ang="0">
                  <a:pos x="210" y="182"/>
                </a:cxn>
                <a:cxn ang="0">
                  <a:pos x="220" y="166"/>
                </a:cxn>
                <a:cxn ang="0">
                  <a:pos x="224" y="154"/>
                </a:cxn>
                <a:cxn ang="0">
                  <a:pos x="226" y="148"/>
                </a:cxn>
                <a:cxn ang="0">
                  <a:pos x="226" y="140"/>
                </a:cxn>
                <a:cxn ang="0">
                  <a:pos x="224" y="124"/>
                </a:cxn>
                <a:cxn ang="0">
                  <a:pos x="218" y="98"/>
                </a:cxn>
                <a:cxn ang="0">
                  <a:pos x="214" y="90"/>
                </a:cxn>
                <a:cxn ang="0">
                  <a:pos x="208" y="76"/>
                </a:cxn>
                <a:cxn ang="0">
                  <a:pos x="204" y="60"/>
                </a:cxn>
                <a:cxn ang="0">
                  <a:pos x="204" y="52"/>
                </a:cxn>
                <a:cxn ang="0">
                  <a:pos x="206" y="44"/>
                </a:cxn>
                <a:cxn ang="0">
                  <a:pos x="214" y="24"/>
                </a:cxn>
                <a:cxn ang="0">
                  <a:pos x="220" y="20"/>
                </a:cxn>
                <a:cxn ang="0">
                  <a:pos x="226" y="16"/>
                </a:cxn>
                <a:cxn ang="0">
                  <a:pos x="234" y="12"/>
                </a:cxn>
                <a:cxn ang="0">
                  <a:pos x="240" y="8"/>
                </a:cxn>
                <a:cxn ang="0">
                  <a:pos x="246" y="4"/>
                </a:cxn>
                <a:cxn ang="0">
                  <a:pos x="254" y="0"/>
                </a:cxn>
              </a:cxnLst>
              <a:rect l="0" t="0" r="r" b="b"/>
              <a:pathLst>
                <a:path w="254" h="263">
                  <a:moveTo>
                    <a:pt x="0" y="263"/>
                  </a:moveTo>
                  <a:lnTo>
                    <a:pt x="14" y="251"/>
                  </a:lnTo>
                  <a:lnTo>
                    <a:pt x="24" y="241"/>
                  </a:lnTo>
                  <a:lnTo>
                    <a:pt x="34" y="231"/>
                  </a:lnTo>
                  <a:lnTo>
                    <a:pt x="40" y="226"/>
                  </a:lnTo>
                  <a:lnTo>
                    <a:pt x="42" y="222"/>
                  </a:lnTo>
                  <a:lnTo>
                    <a:pt x="46" y="220"/>
                  </a:lnTo>
                  <a:lnTo>
                    <a:pt x="54" y="216"/>
                  </a:lnTo>
                  <a:lnTo>
                    <a:pt x="72" y="212"/>
                  </a:lnTo>
                  <a:lnTo>
                    <a:pt x="86" y="210"/>
                  </a:lnTo>
                  <a:lnTo>
                    <a:pt x="94" y="212"/>
                  </a:lnTo>
                  <a:lnTo>
                    <a:pt x="104" y="214"/>
                  </a:lnTo>
                  <a:lnTo>
                    <a:pt x="128" y="226"/>
                  </a:lnTo>
                  <a:lnTo>
                    <a:pt x="136" y="229"/>
                  </a:lnTo>
                  <a:lnTo>
                    <a:pt x="144" y="231"/>
                  </a:lnTo>
                  <a:lnTo>
                    <a:pt x="154" y="231"/>
                  </a:lnTo>
                  <a:lnTo>
                    <a:pt x="164" y="229"/>
                  </a:lnTo>
                  <a:lnTo>
                    <a:pt x="176" y="224"/>
                  </a:lnTo>
                  <a:lnTo>
                    <a:pt x="186" y="216"/>
                  </a:lnTo>
                  <a:lnTo>
                    <a:pt x="196" y="204"/>
                  </a:lnTo>
                  <a:lnTo>
                    <a:pt x="210" y="182"/>
                  </a:lnTo>
                  <a:lnTo>
                    <a:pt x="220" y="166"/>
                  </a:lnTo>
                  <a:lnTo>
                    <a:pt x="224" y="154"/>
                  </a:lnTo>
                  <a:lnTo>
                    <a:pt x="226" y="148"/>
                  </a:lnTo>
                  <a:lnTo>
                    <a:pt x="226" y="140"/>
                  </a:lnTo>
                  <a:lnTo>
                    <a:pt x="224" y="124"/>
                  </a:lnTo>
                  <a:lnTo>
                    <a:pt x="218" y="98"/>
                  </a:lnTo>
                  <a:lnTo>
                    <a:pt x="214" y="90"/>
                  </a:lnTo>
                  <a:lnTo>
                    <a:pt x="208" y="76"/>
                  </a:lnTo>
                  <a:lnTo>
                    <a:pt x="204" y="60"/>
                  </a:lnTo>
                  <a:lnTo>
                    <a:pt x="204" y="52"/>
                  </a:lnTo>
                  <a:lnTo>
                    <a:pt x="206" y="44"/>
                  </a:lnTo>
                  <a:lnTo>
                    <a:pt x="214" y="24"/>
                  </a:lnTo>
                  <a:lnTo>
                    <a:pt x="220" y="20"/>
                  </a:lnTo>
                  <a:lnTo>
                    <a:pt x="226" y="16"/>
                  </a:lnTo>
                  <a:lnTo>
                    <a:pt x="234" y="12"/>
                  </a:lnTo>
                  <a:lnTo>
                    <a:pt x="240" y="8"/>
                  </a:lnTo>
                  <a:lnTo>
                    <a:pt x="246" y="4"/>
                  </a:lnTo>
                  <a:lnTo>
                    <a:pt x="254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91" name="Freeform 1159"/>
            <p:cNvSpPr>
              <a:spLocks/>
            </p:cNvSpPr>
            <p:nvPr/>
          </p:nvSpPr>
          <p:spPr bwMode="auto">
            <a:xfrm>
              <a:off x="2816" y="2767"/>
              <a:ext cx="29" cy="27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20" y="66"/>
                </a:cxn>
                <a:cxn ang="0">
                  <a:pos x="36" y="62"/>
                </a:cxn>
                <a:cxn ang="0">
                  <a:pos x="44" y="60"/>
                </a:cxn>
                <a:cxn ang="0">
                  <a:pos x="52" y="56"/>
                </a:cxn>
                <a:cxn ang="0">
                  <a:pos x="64" y="44"/>
                </a:cxn>
                <a:cxn ang="0">
                  <a:pos x="74" y="30"/>
                </a:cxn>
                <a:cxn ang="0">
                  <a:pos x="76" y="22"/>
                </a:cxn>
                <a:cxn ang="0">
                  <a:pos x="78" y="14"/>
                </a:cxn>
                <a:cxn ang="0">
                  <a:pos x="80" y="8"/>
                </a:cxn>
                <a:cxn ang="0">
                  <a:pos x="78" y="0"/>
                </a:cxn>
              </a:cxnLst>
              <a:rect l="0" t="0" r="r" b="b"/>
              <a:pathLst>
                <a:path w="80" h="68">
                  <a:moveTo>
                    <a:pt x="0" y="68"/>
                  </a:moveTo>
                  <a:lnTo>
                    <a:pt x="20" y="66"/>
                  </a:lnTo>
                  <a:lnTo>
                    <a:pt x="36" y="62"/>
                  </a:lnTo>
                  <a:lnTo>
                    <a:pt x="44" y="60"/>
                  </a:lnTo>
                  <a:lnTo>
                    <a:pt x="52" y="56"/>
                  </a:lnTo>
                  <a:lnTo>
                    <a:pt x="64" y="44"/>
                  </a:lnTo>
                  <a:lnTo>
                    <a:pt x="74" y="30"/>
                  </a:lnTo>
                  <a:lnTo>
                    <a:pt x="76" y="22"/>
                  </a:lnTo>
                  <a:lnTo>
                    <a:pt x="78" y="14"/>
                  </a:lnTo>
                  <a:lnTo>
                    <a:pt x="80" y="8"/>
                  </a:lnTo>
                  <a:lnTo>
                    <a:pt x="7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92" name="Freeform 1160"/>
            <p:cNvSpPr>
              <a:spLocks/>
            </p:cNvSpPr>
            <p:nvPr/>
          </p:nvSpPr>
          <p:spPr bwMode="auto">
            <a:xfrm>
              <a:off x="2839" y="2773"/>
              <a:ext cx="13" cy="25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6" y="60"/>
                </a:cxn>
                <a:cxn ang="0">
                  <a:pos x="14" y="58"/>
                </a:cxn>
                <a:cxn ang="0">
                  <a:pos x="22" y="52"/>
                </a:cxn>
                <a:cxn ang="0">
                  <a:pos x="28" y="44"/>
                </a:cxn>
                <a:cxn ang="0">
                  <a:pos x="34" y="34"/>
                </a:cxn>
                <a:cxn ang="0">
                  <a:pos x="38" y="20"/>
                </a:cxn>
                <a:cxn ang="0">
                  <a:pos x="38" y="0"/>
                </a:cxn>
              </a:cxnLst>
              <a:rect l="0" t="0" r="r" b="b"/>
              <a:pathLst>
                <a:path w="38" h="62">
                  <a:moveTo>
                    <a:pt x="0" y="62"/>
                  </a:moveTo>
                  <a:lnTo>
                    <a:pt x="6" y="60"/>
                  </a:lnTo>
                  <a:lnTo>
                    <a:pt x="14" y="58"/>
                  </a:lnTo>
                  <a:lnTo>
                    <a:pt x="22" y="52"/>
                  </a:lnTo>
                  <a:lnTo>
                    <a:pt x="28" y="44"/>
                  </a:lnTo>
                  <a:lnTo>
                    <a:pt x="34" y="34"/>
                  </a:lnTo>
                  <a:lnTo>
                    <a:pt x="38" y="20"/>
                  </a:lnTo>
                  <a:lnTo>
                    <a:pt x="3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93" name="Freeform 1161"/>
            <p:cNvSpPr>
              <a:spLocks/>
            </p:cNvSpPr>
            <p:nvPr/>
          </p:nvSpPr>
          <p:spPr bwMode="auto">
            <a:xfrm>
              <a:off x="2869" y="2745"/>
              <a:ext cx="19" cy="34"/>
            </a:xfrm>
            <a:custGeom>
              <a:avLst/>
              <a:gdLst/>
              <a:ahLst/>
              <a:cxnLst>
                <a:cxn ang="0">
                  <a:pos x="14" y="82"/>
                </a:cxn>
                <a:cxn ang="0">
                  <a:pos x="10" y="78"/>
                </a:cxn>
                <a:cxn ang="0">
                  <a:pos x="2" y="66"/>
                </a:cxn>
                <a:cxn ang="0">
                  <a:pos x="0" y="58"/>
                </a:cxn>
                <a:cxn ang="0">
                  <a:pos x="0" y="50"/>
                </a:cxn>
                <a:cxn ang="0">
                  <a:pos x="2" y="40"/>
                </a:cxn>
                <a:cxn ang="0">
                  <a:pos x="10" y="32"/>
                </a:cxn>
                <a:cxn ang="0">
                  <a:pos x="52" y="0"/>
                </a:cxn>
              </a:cxnLst>
              <a:rect l="0" t="0" r="r" b="b"/>
              <a:pathLst>
                <a:path w="52" h="82">
                  <a:moveTo>
                    <a:pt x="14" y="82"/>
                  </a:moveTo>
                  <a:lnTo>
                    <a:pt x="10" y="78"/>
                  </a:lnTo>
                  <a:lnTo>
                    <a:pt x="2" y="66"/>
                  </a:lnTo>
                  <a:lnTo>
                    <a:pt x="0" y="58"/>
                  </a:lnTo>
                  <a:lnTo>
                    <a:pt x="0" y="50"/>
                  </a:lnTo>
                  <a:lnTo>
                    <a:pt x="2" y="40"/>
                  </a:lnTo>
                  <a:lnTo>
                    <a:pt x="10" y="32"/>
                  </a:lnTo>
                  <a:lnTo>
                    <a:pt x="5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94" name="Freeform 1162"/>
            <p:cNvSpPr>
              <a:spLocks/>
            </p:cNvSpPr>
            <p:nvPr/>
          </p:nvSpPr>
          <p:spPr bwMode="auto">
            <a:xfrm>
              <a:off x="2882" y="2745"/>
              <a:ext cx="23" cy="43"/>
            </a:xfrm>
            <a:custGeom>
              <a:avLst/>
              <a:gdLst/>
              <a:ahLst/>
              <a:cxnLst>
                <a:cxn ang="0">
                  <a:pos x="2" y="110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72"/>
                </a:cxn>
                <a:cxn ang="0">
                  <a:pos x="2" y="62"/>
                </a:cxn>
                <a:cxn ang="0">
                  <a:pos x="4" y="52"/>
                </a:cxn>
                <a:cxn ang="0">
                  <a:pos x="10" y="46"/>
                </a:cxn>
                <a:cxn ang="0">
                  <a:pos x="24" y="32"/>
                </a:cxn>
                <a:cxn ang="0">
                  <a:pos x="42" y="16"/>
                </a:cxn>
                <a:cxn ang="0">
                  <a:pos x="62" y="0"/>
                </a:cxn>
              </a:cxnLst>
              <a:rect l="0" t="0" r="r" b="b"/>
              <a:pathLst>
                <a:path w="62" h="110">
                  <a:moveTo>
                    <a:pt x="2" y="110"/>
                  </a:moveTo>
                  <a:lnTo>
                    <a:pt x="2" y="102"/>
                  </a:lnTo>
                  <a:lnTo>
                    <a:pt x="0" y="84"/>
                  </a:lnTo>
                  <a:lnTo>
                    <a:pt x="0" y="72"/>
                  </a:lnTo>
                  <a:lnTo>
                    <a:pt x="2" y="62"/>
                  </a:lnTo>
                  <a:lnTo>
                    <a:pt x="4" y="52"/>
                  </a:lnTo>
                  <a:lnTo>
                    <a:pt x="10" y="46"/>
                  </a:lnTo>
                  <a:lnTo>
                    <a:pt x="24" y="32"/>
                  </a:lnTo>
                  <a:lnTo>
                    <a:pt x="42" y="16"/>
                  </a:lnTo>
                  <a:lnTo>
                    <a:pt x="6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95" name="Freeform 1163"/>
            <p:cNvSpPr>
              <a:spLocks/>
            </p:cNvSpPr>
            <p:nvPr/>
          </p:nvSpPr>
          <p:spPr bwMode="auto">
            <a:xfrm>
              <a:off x="2933" y="2381"/>
              <a:ext cx="514" cy="355"/>
            </a:xfrm>
            <a:custGeom>
              <a:avLst/>
              <a:gdLst/>
              <a:ahLst/>
              <a:cxnLst>
                <a:cxn ang="0">
                  <a:pos x="1391" y="14"/>
                </a:cxn>
                <a:cxn ang="0">
                  <a:pos x="1355" y="40"/>
                </a:cxn>
                <a:cxn ang="0">
                  <a:pos x="1337" y="60"/>
                </a:cxn>
                <a:cxn ang="0">
                  <a:pos x="1315" y="74"/>
                </a:cxn>
                <a:cxn ang="0">
                  <a:pos x="1297" y="92"/>
                </a:cxn>
                <a:cxn ang="0">
                  <a:pos x="1287" y="116"/>
                </a:cxn>
                <a:cxn ang="0">
                  <a:pos x="1269" y="136"/>
                </a:cxn>
                <a:cxn ang="0">
                  <a:pos x="1251" y="152"/>
                </a:cxn>
                <a:cxn ang="0">
                  <a:pos x="1225" y="176"/>
                </a:cxn>
                <a:cxn ang="0">
                  <a:pos x="1191" y="210"/>
                </a:cxn>
                <a:cxn ang="0">
                  <a:pos x="1171" y="222"/>
                </a:cxn>
                <a:cxn ang="0">
                  <a:pos x="1133" y="234"/>
                </a:cxn>
                <a:cxn ang="0">
                  <a:pos x="1115" y="240"/>
                </a:cxn>
                <a:cxn ang="0">
                  <a:pos x="1073" y="282"/>
                </a:cxn>
                <a:cxn ang="0">
                  <a:pos x="1041" y="304"/>
                </a:cxn>
                <a:cxn ang="0">
                  <a:pos x="1025" y="324"/>
                </a:cxn>
                <a:cxn ang="0">
                  <a:pos x="1009" y="352"/>
                </a:cxn>
                <a:cxn ang="0">
                  <a:pos x="989" y="367"/>
                </a:cxn>
                <a:cxn ang="0">
                  <a:pos x="983" y="375"/>
                </a:cxn>
                <a:cxn ang="0">
                  <a:pos x="949" y="377"/>
                </a:cxn>
                <a:cxn ang="0">
                  <a:pos x="933" y="385"/>
                </a:cxn>
                <a:cxn ang="0">
                  <a:pos x="893" y="415"/>
                </a:cxn>
                <a:cxn ang="0">
                  <a:pos x="859" y="433"/>
                </a:cxn>
                <a:cxn ang="0">
                  <a:pos x="831" y="461"/>
                </a:cxn>
                <a:cxn ang="0">
                  <a:pos x="789" y="499"/>
                </a:cxn>
                <a:cxn ang="0">
                  <a:pos x="765" y="513"/>
                </a:cxn>
                <a:cxn ang="0">
                  <a:pos x="759" y="525"/>
                </a:cxn>
                <a:cxn ang="0">
                  <a:pos x="743" y="533"/>
                </a:cxn>
                <a:cxn ang="0">
                  <a:pos x="715" y="541"/>
                </a:cxn>
                <a:cxn ang="0">
                  <a:pos x="703" y="545"/>
                </a:cxn>
                <a:cxn ang="0">
                  <a:pos x="673" y="559"/>
                </a:cxn>
                <a:cxn ang="0">
                  <a:pos x="637" y="581"/>
                </a:cxn>
                <a:cxn ang="0">
                  <a:pos x="613" y="591"/>
                </a:cxn>
                <a:cxn ang="0">
                  <a:pos x="593" y="607"/>
                </a:cxn>
                <a:cxn ang="0">
                  <a:pos x="573" y="627"/>
                </a:cxn>
                <a:cxn ang="0">
                  <a:pos x="557" y="639"/>
                </a:cxn>
                <a:cxn ang="0">
                  <a:pos x="543" y="659"/>
                </a:cxn>
                <a:cxn ang="0">
                  <a:pos x="523" y="683"/>
                </a:cxn>
                <a:cxn ang="0">
                  <a:pos x="502" y="703"/>
                </a:cxn>
                <a:cxn ang="0">
                  <a:pos x="488" y="719"/>
                </a:cxn>
                <a:cxn ang="0">
                  <a:pos x="480" y="731"/>
                </a:cxn>
                <a:cxn ang="0">
                  <a:pos x="432" y="751"/>
                </a:cxn>
                <a:cxn ang="0">
                  <a:pos x="396" y="769"/>
                </a:cxn>
                <a:cxn ang="0">
                  <a:pos x="372" y="787"/>
                </a:cxn>
                <a:cxn ang="0">
                  <a:pos x="358" y="795"/>
                </a:cxn>
                <a:cxn ang="0">
                  <a:pos x="342" y="813"/>
                </a:cxn>
                <a:cxn ang="0">
                  <a:pos x="330" y="821"/>
                </a:cxn>
                <a:cxn ang="0">
                  <a:pos x="286" y="837"/>
                </a:cxn>
                <a:cxn ang="0">
                  <a:pos x="258" y="859"/>
                </a:cxn>
                <a:cxn ang="0">
                  <a:pos x="170" y="851"/>
                </a:cxn>
                <a:cxn ang="0">
                  <a:pos x="82" y="859"/>
                </a:cxn>
                <a:cxn ang="0">
                  <a:pos x="30" y="875"/>
                </a:cxn>
                <a:cxn ang="0">
                  <a:pos x="34" y="867"/>
                </a:cxn>
                <a:cxn ang="0">
                  <a:pos x="58" y="853"/>
                </a:cxn>
              </a:cxnLst>
              <a:rect l="0" t="0" r="r" b="b"/>
              <a:pathLst>
                <a:path w="1411" h="893">
                  <a:moveTo>
                    <a:pt x="1411" y="0"/>
                  </a:moveTo>
                  <a:lnTo>
                    <a:pt x="1391" y="14"/>
                  </a:lnTo>
                  <a:lnTo>
                    <a:pt x="1375" y="28"/>
                  </a:lnTo>
                  <a:lnTo>
                    <a:pt x="1355" y="40"/>
                  </a:lnTo>
                  <a:lnTo>
                    <a:pt x="1345" y="52"/>
                  </a:lnTo>
                  <a:lnTo>
                    <a:pt x="1337" y="60"/>
                  </a:lnTo>
                  <a:lnTo>
                    <a:pt x="1327" y="66"/>
                  </a:lnTo>
                  <a:lnTo>
                    <a:pt x="1315" y="74"/>
                  </a:lnTo>
                  <a:lnTo>
                    <a:pt x="1303" y="84"/>
                  </a:lnTo>
                  <a:lnTo>
                    <a:pt x="1297" y="92"/>
                  </a:lnTo>
                  <a:lnTo>
                    <a:pt x="1293" y="102"/>
                  </a:lnTo>
                  <a:lnTo>
                    <a:pt x="1287" y="116"/>
                  </a:lnTo>
                  <a:lnTo>
                    <a:pt x="1277" y="130"/>
                  </a:lnTo>
                  <a:lnTo>
                    <a:pt x="1269" y="136"/>
                  </a:lnTo>
                  <a:lnTo>
                    <a:pt x="1263" y="142"/>
                  </a:lnTo>
                  <a:lnTo>
                    <a:pt x="1251" y="152"/>
                  </a:lnTo>
                  <a:lnTo>
                    <a:pt x="1243" y="160"/>
                  </a:lnTo>
                  <a:lnTo>
                    <a:pt x="1225" y="176"/>
                  </a:lnTo>
                  <a:lnTo>
                    <a:pt x="1201" y="200"/>
                  </a:lnTo>
                  <a:lnTo>
                    <a:pt x="1191" y="210"/>
                  </a:lnTo>
                  <a:lnTo>
                    <a:pt x="1181" y="218"/>
                  </a:lnTo>
                  <a:lnTo>
                    <a:pt x="1171" y="222"/>
                  </a:lnTo>
                  <a:lnTo>
                    <a:pt x="1155" y="228"/>
                  </a:lnTo>
                  <a:lnTo>
                    <a:pt x="1133" y="234"/>
                  </a:lnTo>
                  <a:lnTo>
                    <a:pt x="1125" y="236"/>
                  </a:lnTo>
                  <a:lnTo>
                    <a:pt x="1115" y="240"/>
                  </a:lnTo>
                  <a:lnTo>
                    <a:pt x="1101" y="250"/>
                  </a:lnTo>
                  <a:lnTo>
                    <a:pt x="1073" y="282"/>
                  </a:lnTo>
                  <a:lnTo>
                    <a:pt x="1059" y="294"/>
                  </a:lnTo>
                  <a:lnTo>
                    <a:pt x="1041" y="304"/>
                  </a:lnTo>
                  <a:lnTo>
                    <a:pt x="1033" y="312"/>
                  </a:lnTo>
                  <a:lnTo>
                    <a:pt x="1025" y="324"/>
                  </a:lnTo>
                  <a:lnTo>
                    <a:pt x="1015" y="342"/>
                  </a:lnTo>
                  <a:lnTo>
                    <a:pt x="1009" y="352"/>
                  </a:lnTo>
                  <a:lnTo>
                    <a:pt x="995" y="361"/>
                  </a:lnTo>
                  <a:lnTo>
                    <a:pt x="989" y="367"/>
                  </a:lnTo>
                  <a:lnTo>
                    <a:pt x="985" y="371"/>
                  </a:lnTo>
                  <a:lnTo>
                    <a:pt x="983" y="375"/>
                  </a:lnTo>
                  <a:lnTo>
                    <a:pt x="957" y="375"/>
                  </a:lnTo>
                  <a:lnTo>
                    <a:pt x="949" y="377"/>
                  </a:lnTo>
                  <a:lnTo>
                    <a:pt x="943" y="379"/>
                  </a:lnTo>
                  <a:lnTo>
                    <a:pt x="933" y="385"/>
                  </a:lnTo>
                  <a:lnTo>
                    <a:pt x="905" y="407"/>
                  </a:lnTo>
                  <a:lnTo>
                    <a:pt x="893" y="415"/>
                  </a:lnTo>
                  <a:lnTo>
                    <a:pt x="871" y="425"/>
                  </a:lnTo>
                  <a:lnTo>
                    <a:pt x="859" y="433"/>
                  </a:lnTo>
                  <a:lnTo>
                    <a:pt x="847" y="443"/>
                  </a:lnTo>
                  <a:lnTo>
                    <a:pt x="831" y="461"/>
                  </a:lnTo>
                  <a:lnTo>
                    <a:pt x="807" y="483"/>
                  </a:lnTo>
                  <a:lnTo>
                    <a:pt x="789" y="499"/>
                  </a:lnTo>
                  <a:lnTo>
                    <a:pt x="773" y="509"/>
                  </a:lnTo>
                  <a:lnTo>
                    <a:pt x="765" y="513"/>
                  </a:lnTo>
                  <a:lnTo>
                    <a:pt x="761" y="517"/>
                  </a:lnTo>
                  <a:lnTo>
                    <a:pt x="759" y="525"/>
                  </a:lnTo>
                  <a:lnTo>
                    <a:pt x="757" y="527"/>
                  </a:lnTo>
                  <a:lnTo>
                    <a:pt x="743" y="533"/>
                  </a:lnTo>
                  <a:lnTo>
                    <a:pt x="725" y="537"/>
                  </a:lnTo>
                  <a:lnTo>
                    <a:pt x="715" y="541"/>
                  </a:lnTo>
                  <a:lnTo>
                    <a:pt x="709" y="545"/>
                  </a:lnTo>
                  <a:lnTo>
                    <a:pt x="703" y="545"/>
                  </a:lnTo>
                  <a:lnTo>
                    <a:pt x="689" y="551"/>
                  </a:lnTo>
                  <a:lnTo>
                    <a:pt x="673" y="559"/>
                  </a:lnTo>
                  <a:lnTo>
                    <a:pt x="649" y="573"/>
                  </a:lnTo>
                  <a:lnTo>
                    <a:pt x="637" y="581"/>
                  </a:lnTo>
                  <a:lnTo>
                    <a:pt x="621" y="587"/>
                  </a:lnTo>
                  <a:lnTo>
                    <a:pt x="613" y="591"/>
                  </a:lnTo>
                  <a:lnTo>
                    <a:pt x="605" y="599"/>
                  </a:lnTo>
                  <a:lnTo>
                    <a:pt x="593" y="607"/>
                  </a:lnTo>
                  <a:lnTo>
                    <a:pt x="583" y="619"/>
                  </a:lnTo>
                  <a:lnTo>
                    <a:pt x="573" y="627"/>
                  </a:lnTo>
                  <a:lnTo>
                    <a:pt x="565" y="633"/>
                  </a:lnTo>
                  <a:lnTo>
                    <a:pt x="557" y="639"/>
                  </a:lnTo>
                  <a:lnTo>
                    <a:pt x="549" y="647"/>
                  </a:lnTo>
                  <a:lnTo>
                    <a:pt x="543" y="659"/>
                  </a:lnTo>
                  <a:lnTo>
                    <a:pt x="535" y="667"/>
                  </a:lnTo>
                  <a:lnTo>
                    <a:pt x="523" y="683"/>
                  </a:lnTo>
                  <a:lnTo>
                    <a:pt x="511" y="693"/>
                  </a:lnTo>
                  <a:lnTo>
                    <a:pt x="502" y="703"/>
                  </a:lnTo>
                  <a:lnTo>
                    <a:pt x="498" y="711"/>
                  </a:lnTo>
                  <a:lnTo>
                    <a:pt x="488" y="719"/>
                  </a:lnTo>
                  <a:lnTo>
                    <a:pt x="484" y="725"/>
                  </a:lnTo>
                  <a:lnTo>
                    <a:pt x="480" y="731"/>
                  </a:lnTo>
                  <a:lnTo>
                    <a:pt x="476" y="735"/>
                  </a:lnTo>
                  <a:lnTo>
                    <a:pt x="432" y="751"/>
                  </a:lnTo>
                  <a:lnTo>
                    <a:pt x="412" y="761"/>
                  </a:lnTo>
                  <a:lnTo>
                    <a:pt x="396" y="769"/>
                  </a:lnTo>
                  <a:lnTo>
                    <a:pt x="384" y="779"/>
                  </a:lnTo>
                  <a:lnTo>
                    <a:pt x="372" y="787"/>
                  </a:lnTo>
                  <a:lnTo>
                    <a:pt x="364" y="793"/>
                  </a:lnTo>
                  <a:lnTo>
                    <a:pt x="358" y="795"/>
                  </a:lnTo>
                  <a:lnTo>
                    <a:pt x="354" y="799"/>
                  </a:lnTo>
                  <a:lnTo>
                    <a:pt x="342" y="813"/>
                  </a:lnTo>
                  <a:lnTo>
                    <a:pt x="336" y="819"/>
                  </a:lnTo>
                  <a:lnTo>
                    <a:pt x="330" y="821"/>
                  </a:lnTo>
                  <a:lnTo>
                    <a:pt x="298" y="831"/>
                  </a:lnTo>
                  <a:lnTo>
                    <a:pt x="286" y="837"/>
                  </a:lnTo>
                  <a:lnTo>
                    <a:pt x="278" y="843"/>
                  </a:lnTo>
                  <a:lnTo>
                    <a:pt x="258" y="859"/>
                  </a:lnTo>
                  <a:lnTo>
                    <a:pt x="218" y="855"/>
                  </a:lnTo>
                  <a:lnTo>
                    <a:pt x="170" y="851"/>
                  </a:lnTo>
                  <a:lnTo>
                    <a:pt x="122" y="855"/>
                  </a:lnTo>
                  <a:lnTo>
                    <a:pt x="82" y="859"/>
                  </a:lnTo>
                  <a:lnTo>
                    <a:pt x="46" y="871"/>
                  </a:lnTo>
                  <a:lnTo>
                    <a:pt x="30" y="875"/>
                  </a:lnTo>
                  <a:lnTo>
                    <a:pt x="0" y="893"/>
                  </a:lnTo>
                  <a:lnTo>
                    <a:pt x="34" y="867"/>
                  </a:lnTo>
                  <a:lnTo>
                    <a:pt x="50" y="859"/>
                  </a:lnTo>
                  <a:lnTo>
                    <a:pt x="58" y="853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96" name="Line 1164"/>
            <p:cNvSpPr>
              <a:spLocks noChangeShapeType="1"/>
            </p:cNvSpPr>
            <p:nvPr/>
          </p:nvSpPr>
          <p:spPr bwMode="auto">
            <a:xfrm flipV="1">
              <a:off x="3033" y="2820"/>
              <a:ext cx="30" cy="7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97" name="Freeform 1165"/>
            <p:cNvSpPr>
              <a:spLocks/>
            </p:cNvSpPr>
            <p:nvPr/>
          </p:nvSpPr>
          <p:spPr bwMode="auto">
            <a:xfrm>
              <a:off x="3076" y="2352"/>
              <a:ext cx="403" cy="464"/>
            </a:xfrm>
            <a:custGeom>
              <a:avLst/>
              <a:gdLst/>
              <a:ahLst/>
              <a:cxnLst>
                <a:cxn ang="0">
                  <a:pos x="40" y="1143"/>
                </a:cxn>
                <a:cxn ang="0">
                  <a:pos x="76" y="1117"/>
                </a:cxn>
                <a:cxn ang="0">
                  <a:pos x="108" y="1087"/>
                </a:cxn>
                <a:cxn ang="0">
                  <a:pos x="141" y="1053"/>
                </a:cxn>
                <a:cxn ang="0">
                  <a:pos x="171" y="1021"/>
                </a:cxn>
                <a:cxn ang="0">
                  <a:pos x="221" y="989"/>
                </a:cxn>
                <a:cxn ang="0">
                  <a:pos x="279" y="951"/>
                </a:cxn>
                <a:cxn ang="0">
                  <a:pos x="321" y="937"/>
                </a:cxn>
                <a:cxn ang="0">
                  <a:pos x="347" y="931"/>
                </a:cxn>
                <a:cxn ang="0">
                  <a:pos x="387" y="925"/>
                </a:cxn>
                <a:cxn ang="0">
                  <a:pos x="431" y="909"/>
                </a:cxn>
                <a:cxn ang="0">
                  <a:pos x="463" y="883"/>
                </a:cxn>
                <a:cxn ang="0">
                  <a:pos x="487" y="859"/>
                </a:cxn>
                <a:cxn ang="0">
                  <a:pos x="507" y="823"/>
                </a:cxn>
                <a:cxn ang="0">
                  <a:pos x="515" y="813"/>
                </a:cxn>
                <a:cxn ang="0">
                  <a:pos x="517" y="815"/>
                </a:cxn>
                <a:cxn ang="0">
                  <a:pos x="521" y="801"/>
                </a:cxn>
                <a:cxn ang="0">
                  <a:pos x="531" y="791"/>
                </a:cxn>
                <a:cxn ang="0">
                  <a:pos x="547" y="769"/>
                </a:cxn>
                <a:cxn ang="0">
                  <a:pos x="581" y="711"/>
                </a:cxn>
                <a:cxn ang="0">
                  <a:pos x="607" y="689"/>
                </a:cxn>
                <a:cxn ang="0">
                  <a:pos x="637" y="681"/>
                </a:cxn>
                <a:cxn ang="0">
                  <a:pos x="671" y="661"/>
                </a:cxn>
                <a:cxn ang="0">
                  <a:pos x="685" y="647"/>
                </a:cxn>
                <a:cxn ang="0">
                  <a:pos x="705" y="639"/>
                </a:cxn>
                <a:cxn ang="0">
                  <a:pos x="733" y="615"/>
                </a:cxn>
                <a:cxn ang="0">
                  <a:pos x="783" y="557"/>
                </a:cxn>
                <a:cxn ang="0">
                  <a:pos x="801" y="529"/>
                </a:cxn>
                <a:cxn ang="0">
                  <a:pos x="811" y="517"/>
                </a:cxn>
                <a:cxn ang="0">
                  <a:pos x="843" y="499"/>
                </a:cxn>
                <a:cxn ang="0">
                  <a:pos x="855" y="477"/>
                </a:cxn>
                <a:cxn ang="0">
                  <a:pos x="869" y="455"/>
                </a:cxn>
                <a:cxn ang="0">
                  <a:pos x="891" y="433"/>
                </a:cxn>
                <a:cxn ang="0">
                  <a:pos x="909" y="400"/>
                </a:cxn>
                <a:cxn ang="0">
                  <a:pos x="927" y="358"/>
                </a:cxn>
                <a:cxn ang="0">
                  <a:pos x="947" y="314"/>
                </a:cxn>
                <a:cxn ang="0">
                  <a:pos x="967" y="280"/>
                </a:cxn>
                <a:cxn ang="0">
                  <a:pos x="989" y="242"/>
                </a:cxn>
                <a:cxn ang="0">
                  <a:pos x="1011" y="186"/>
                </a:cxn>
                <a:cxn ang="0">
                  <a:pos x="1029" y="140"/>
                </a:cxn>
                <a:cxn ang="0">
                  <a:pos x="1041" y="116"/>
                </a:cxn>
                <a:cxn ang="0">
                  <a:pos x="1061" y="94"/>
                </a:cxn>
                <a:cxn ang="0">
                  <a:pos x="1093" y="46"/>
                </a:cxn>
                <a:cxn ang="0">
                  <a:pos x="1105" y="0"/>
                </a:cxn>
              </a:cxnLst>
              <a:rect l="0" t="0" r="r" b="b"/>
              <a:pathLst>
                <a:path w="1105" h="1167">
                  <a:moveTo>
                    <a:pt x="0" y="1167"/>
                  </a:moveTo>
                  <a:lnTo>
                    <a:pt x="40" y="1143"/>
                  </a:lnTo>
                  <a:lnTo>
                    <a:pt x="62" y="1127"/>
                  </a:lnTo>
                  <a:lnTo>
                    <a:pt x="76" y="1117"/>
                  </a:lnTo>
                  <a:lnTo>
                    <a:pt x="94" y="1101"/>
                  </a:lnTo>
                  <a:lnTo>
                    <a:pt x="108" y="1087"/>
                  </a:lnTo>
                  <a:lnTo>
                    <a:pt x="117" y="1079"/>
                  </a:lnTo>
                  <a:lnTo>
                    <a:pt x="141" y="1053"/>
                  </a:lnTo>
                  <a:lnTo>
                    <a:pt x="163" y="1029"/>
                  </a:lnTo>
                  <a:lnTo>
                    <a:pt x="171" y="1021"/>
                  </a:lnTo>
                  <a:lnTo>
                    <a:pt x="189" y="1011"/>
                  </a:lnTo>
                  <a:lnTo>
                    <a:pt x="221" y="989"/>
                  </a:lnTo>
                  <a:lnTo>
                    <a:pt x="257" y="965"/>
                  </a:lnTo>
                  <a:lnTo>
                    <a:pt x="279" y="951"/>
                  </a:lnTo>
                  <a:lnTo>
                    <a:pt x="295" y="945"/>
                  </a:lnTo>
                  <a:lnTo>
                    <a:pt x="321" y="937"/>
                  </a:lnTo>
                  <a:lnTo>
                    <a:pt x="335" y="933"/>
                  </a:lnTo>
                  <a:lnTo>
                    <a:pt x="347" y="931"/>
                  </a:lnTo>
                  <a:lnTo>
                    <a:pt x="363" y="929"/>
                  </a:lnTo>
                  <a:lnTo>
                    <a:pt x="387" y="925"/>
                  </a:lnTo>
                  <a:lnTo>
                    <a:pt x="421" y="915"/>
                  </a:lnTo>
                  <a:lnTo>
                    <a:pt x="431" y="909"/>
                  </a:lnTo>
                  <a:lnTo>
                    <a:pt x="453" y="895"/>
                  </a:lnTo>
                  <a:lnTo>
                    <a:pt x="463" y="883"/>
                  </a:lnTo>
                  <a:lnTo>
                    <a:pt x="475" y="871"/>
                  </a:lnTo>
                  <a:lnTo>
                    <a:pt x="487" y="859"/>
                  </a:lnTo>
                  <a:lnTo>
                    <a:pt x="495" y="843"/>
                  </a:lnTo>
                  <a:lnTo>
                    <a:pt x="507" y="823"/>
                  </a:lnTo>
                  <a:lnTo>
                    <a:pt x="513" y="815"/>
                  </a:lnTo>
                  <a:lnTo>
                    <a:pt x="515" y="813"/>
                  </a:lnTo>
                  <a:lnTo>
                    <a:pt x="515" y="815"/>
                  </a:lnTo>
                  <a:lnTo>
                    <a:pt x="517" y="815"/>
                  </a:lnTo>
                  <a:lnTo>
                    <a:pt x="517" y="807"/>
                  </a:lnTo>
                  <a:lnTo>
                    <a:pt x="521" y="801"/>
                  </a:lnTo>
                  <a:lnTo>
                    <a:pt x="525" y="797"/>
                  </a:lnTo>
                  <a:lnTo>
                    <a:pt x="531" y="791"/>
                  </a:lnTo>
                  <a:lnTo>
                    <a:pt x="539" y="781"/>
                  </a:lnTo>
                  <a:lnTo>
                    <a:pt x="547" y="769"/>
                  </a:lnTo>
                  <a:lnTo>
                    <a:pt x="557" y="741"/>
                  </a:lnTo>
                  <a:lnTo>
                    <a:pt x="581" y="711"/>
                  </a:lnTo>
                  <a:lnTo>
                    <a:pt x="597" y="691"/>
                  </a:lnTo>
                  <a:lnTo>
                    <a:pt x="607" y="689"/>
                  </a:lnTo>
                  <a:lnTo>
                    <a:pt x="625" y="685"/>
                  </a:lnTo>
                  <a:lnTo>
                    <a:pt x="637" y="681"/>
                  </a:lnTo>
                  <a:lnTo>
                    <a:pt x="653" y="671"/>
                  </a:lnTo>
                  <a:lnTo>
                    <a:pt x="671" y="661"/>
                  </a:lnTo>
                  <a:lnTo>
                    <a:pt x="681" y="653"/>
                  </a:lnTo>
                  <a:lnTo>
                    <a:pt x="685" y="647"/>
                  </a:lnTo>
                  <a:lnTo>
                    <a:pt x="693" y="645"/>
                  </a:lnTo>
                  <a:lnTo>
                    <a:pt x="705" y="639"/>
                  </a:lnTo>
                  <a:lnTo>
                    <a:pt x="721" y="625"/>
                  </a:lnTo>
                  <a:lnTo>
                    <a:pt x="733" y="615"/>
                  </a:lnTo>
                  <a:lnTo>
                    <a:pt x="769" y="571"/>
                  </a:lnTo>
                  <a:lnTo>
                    <a:pt x="783" y="557"/>
                  </a:lnTo>
                  <a:lnTo>
                    <a:pt x="793" y="543"/>
                  </a:lnTo>
                  <a:lnTo>
                    <a:pt x="801" y="529"/>
                  </a:lnTo>
                  <a:lnTo>
                    <a:pt x="807" y="521"/>
                  </a:lnTo>
                  <a:lnTo>
                    <a:pt x="811" y="517"/>
                  </a:lnTo>
                  <a:lnTo>
                    <a:pt x="837" y="503"/>
                  </a:lnTo>
                  <a:lnTo>
                    <a:pt x="843" y="499"/>
                  </a:lnTo>
                  <a:lnTo>
                    <a:pt x="847" y="495"/>
                  </a:lnTo>
                  <a:lnTo>
                    <a:pt x="855" y="477"/>
                  </a:lnTo>
                  <a:lnTo>
                    <a:pt x="861" y="465"/>
                  </a:lnTo>
                  <a:lnTo>
                    <a:pt x="869" y="455"/>
                  </a:lnTo>
                  <a:lnTo>
                    <a:pt x="883" y="441"/>
                  </a:lnTo>
                  <a:lnTo>
                    <a:pt x="891" y="433"/>
                  </a:lnTo>
                  <a:lnTo>
                    <a:pt x="897" y="426"/>
                  </a:lnTo>
                  <a:lnTo>
                    <a:pt x="909" y="400"/>
                  </a:lnTo>
                  <a:lnTo>
                    <a:pt x="919" y="378"/>
                  </a:lnTo>
                  <a:lnTo>
                    <a:pt x="927" y="358"/>
                  </a:lnTo>
                  <a:lnTo>
                    <a:pt x="941" y="330"/>
                  </a:lnTo>
                  <a:lnTo>
                    <a:pt x="947" y="314"/>
                  </a:lnTo>
                  <a:lnTo>
                    <a:pt x="955" y="302"/>
                  </a:lnTo>
                  <a:lnTo>
                    <a:pt x="967" y="280"/>
                  </a:lnTo>
                  <a:lnTo>
                    <a:pt x="981" y="258"/>
                  </a:lnTo>
                  <a:lnTo>
                    <a:pt x="989" y="242"/>
                  </a:lnTo>
                  <a:lnTo>
                    <a:pt x="993" y="230"/>
                  </a:lnTo>
                  <a:lnTo>
                    <a:pt x="1011" y="186"/>
                  </a:lnTo>
                  <a:lnTo>
                    <a:pt x="1021" y="160"/>
                  </a:lnTo>
                  <a:lnTo>
                    <a:pt x="1029" y="140"/>
                  </a:lnTo>
                  <a:lnTo>
                    <a:pt x="1035" y="126"/>
                  </a:lnTo>
                  <a:lnTo>
                    <a:pt x="1041" y="116"/>
                  </a:lnTo>
                  <a:lnTo>
                    <a:pt x="1049" y="108"/>
                  </a:lnTo>
                  <a:lnTo>
                    <a:pt x="1061" y="94"/>
                  </a:lnTo>
                  <a:lnTo>
                    <a:pt x="1073" y="76"/>
                  </a:lnTo>
                  <a:lnTo>
                    <a:pt x="1093" y="46"/>
                  </a:lnTo>
                  <a:lnTo>
                    <a:pt x="1103" y="26"/>
                  </a:lnTo>
                  <a:lnTo>
                    <a:pt x="1105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98" name="Freeform 1166"/>
            <p:cNvSpPr>
              <a:spLocks/>
            </p:cNvSpPr>
            <p:nvPr/>
          </p:nvSpPr>
          <p:spPr bwMode="auto">
            <a:xfrm>
              <a:off x="3425" y="2129"/>
              <a:ext cx="213" cy="379"/>
            </a:xfrm>
            <a:custGeom>
              <a:avLst/>
              <a:gdLst/>
              <a:ahLst/>
              <a:cxnLst>
                <a:cxn ang="0">
                  <a:pos x="584" y="0"/>
                </a:cxn>
                <a:cxn ang="0">
                  <a:pos x="576" y="30"/>
                </a:cxn>
                <a:cxn ang="0">
                  <a:pos x="572" y="52"/>
                </a:cxn>
                <a:cxn ang="0">
                  <a:pos x="568" y="78"/>
                </a:cxn>
                <a:cxn ang="0">
                  <a:pos x="566" y="92"/>
                </a:cxn>
                <a:cxn ang="0">
                  <a:pos x="564" y="112"/>
                </a:cxn>
                <a:cxn ang="0">
                  <a:pos x="560" y="180"/>
                </a:cxn>
                <a:cxn ang="0">
                  <a:pos x="560" y="198"/>
                </a:cxn>
                <a:cxn ang="0">
                  <a:pos x="554" y="218"/>
                </a:cxn>
                <a:cxn ang="0">
                  <a:pos x="548" y="246"/>
                </a:cxn>
                <a:cxn ang="0">
                  <a:pos x="536" y="270"/>
                </a:cxn>
                <a:cxn ang="0">
                  <a:pos x="526" y="290"/>
                </a:cxn>
                <a:cxn ang="0">
                  <a:pos x="518" y="310"/>
                </a:cxn>
                <a:cxn ang="0">
                  <a:pos x="512" y="334"/>
                </a:cxn>
                <a:cxn ang="0">
                  <a:pos x="508" y="352"/>
                </a:cxn>
                <a:cxn ang="0">
                  <a:pos x="504" y="370"/>
                </a:cxn>
                <a:cxn ang="0">
                  <a:pos x="498" y="384"/>
                </a:cxn>
                <a:cxn ang="0">
                  <a:pos x="494" y="398"/>
                </a:cxn>
                <a:cxn ang="0">
                  <a:pos x="486" y="424"/>
                </a:cxn>
                <a:cxn ang="0">
                  <a:pos x="478" y="446"/>
                </a:cxn>
                <a:cxn ang="0">
                  <a:pos x="472" y="460"/>
                </a:cxn>
                <a:cxn ang="0">
                  <a:pos x="464" y="482"/>
                </a:cxn>
                <a:cxn ang="0">
                  <a:pos x="450" y="502"/>
                </a:cxn>
                <a:cxn ang="0">
                  <a:pos x="438" y="522"/>
                </a:cxn>
                <a:cxn ang="0">
                  <a:pos x="386" y="590"/>
                </a:cxn>
                <a:cxn ang="0">
                  <a:pos x="360" y="630"/>
                </a:cxn>
                <a:cxn ang="0">
                  <a:pos x="326" y="674"/>
                </a:cxn>
                <a:cxn ang="0">
                  <a:pos x="314" y="684"/>
                </a:cxn>
                <a:cxn ang="0">
                  <a:pos x="296" y="700"/>
                </a:cxn>
                <a:cxn ang="0">
                  <a:pos x="272" y="718"/>
                </a:cxn>
                <a:cxn ang="0">
                  <a:pos x="214" y="782"/>
                </a:cxn>
                <a:cxn ang="0">
                  <a:pos x="180" y="816"/>
                </a:cxn>
                <a:cxn ang="0">
                  <a:pos x="162" y="836"/>
                </a:cxn>
                <a:cxn ang="0">
                  <a:pos x="150" y="846"/>
                </a:cxn>
                <a:cxn ang="0">
                  <a:pos x="100" y="876"/>
                </a:cxn>
                <a:cxn ang="0">
                  <a:pos x="86" y="886"/>
                </a:cxn>
                <a:cxn ang="0">
                  <a:pos x="70" y="898"/>
                </a:cxn>
                <a:cxn ang="0">
                  <a:pos x="60" y="904"/>
                </a:cxn>
                <a:cxn ang="0">
                  <a:pos x="44" y="914"/>
                </a:cxn>
                <a:cxn ang="0">
                  <a:pos x="0" y="956"/>
                </a:cxn>
              </a:cxnLst>
              <a:rect l="0" t="0" r="r" b="b"/>
              <a:pathLst>
                <a:path w="584" h="956">
                  <a:moveTo>
                    <a:pt x="584" y="0"/>
                  </a:moveTo>
                  <a:lnTo>
                    <a:pt x="576" y="30"/>
                  </a:lnTo>
                  <a:lnTo>
                    <a:pt x="572" y="52"/>
                  </a:lnTo>
                  <a:lnTo>
                    <a:pt x="568" y="78"/>
                  </a:lnTo>
                  <a:lnTo>
                    <a:pt x="566" y="92"/>
                  </a:lnTo>
                  <a:lnTo>
                    <a:pt x="564" y="112"/>
                  </a:lnTo>
                  <a:lnTo>
                    <a:pt x="560" y="180"/>
                  </a:lnTo>
                  <a:lnTo>
                    <a:pt x="560" y="198"/>
                  </a:lnTo>
                  <a:lnTo>
                    <a:pt x="554" y="218"/>
                  </a:lnTo>
                  <a:lnTo>
                    <a:pt x="548" y="246"/>
                  </a:lnTo>
                  <a:lnTo>
                    <a:pt x="536" y="270"/>
                  </a:lnTo>
                  <a:lnTo>
                    <a:pt x="526" y="290"/>
                  </a:lnTo>
                  <a:lnTo>
                    <a:pt x="518" y="310"/>
                  </a:lnTo>
                  <a:lnTo>
                    <a:pt x="512" y="334"/>
                  </a:lnTo>
                  <a:lnTo>
                    <a:pt x="508" y="352"/>
                  </a:lnTo>
                  <a:lnTo>
                    <a:pt x="504" y="370"/>
                  </a:lnTo>
                  <a:lnTo>
                    <a:pt x="498" y="384"/>
                  </a:lnTo>
                  <a:lnTo>
                    <a:pt x="494" y="398"/>
                  </a:lnTo>
                  <a:lnTo>
                    <a:pt x="486" y="424"/>
                  </a:lnTo>
                  <a:lnTo>
                    <a:pt x="478" y="446"/>
                  </a:lnTo>
                  <a:lnTo>
                    <a:pt x="472" y="460"/>
                  </a:lnTo>
                  <a:lnTo>
                    <a:pt x="464" y="482"/>
                  </a:lnTo>
                  <a:lnTo>
                    <a:pt x="450" y="502"/>
                  </a:lnTo>
                  <a:lnTo>
                    <a:pt x="438" y="522"/>
                  </a:lnTo>
                  <a:lnTo>
                    <a:pt x="386" y="590"/>
                  </a:lnTo>
                  <a:lnTo>
                    <a:pt x="360" y="630"/>
                  </a:lnTo>
                  <a:lnTo>
                    <a:pt x="326" y="674"/>
                  </a:lnTo>
                  <a:lnTo>
                    <a:pt x="314" y="684"/>
                  </a:lnTo>
                  <a:lnTo>
                    <a:pt x="296" y="700"/>
                  </a:lnTo>
                  <a:lnTo>
                    <a:pt x="272" y="718"/>
                  </a:lnTo>
                  <a:lnTo>
                    <a:pt x="214" y="782"/>
                  </a:lnTo>
                  <a:lnTo>
                    <a:pt x="180" y="816"/>
                  </a:lnTo>
                  <a:lnTo>
                    <a:pt x="162" y="836"/>
                  </a:lnTo>
                  <a:lnTo>
                    <a:pt x="150" y="846"/>
                  </a:lnTo>
                  <a:lnTo>
                    <a:pt x="100" y="876"/>
                  </a:lnTo>
                  <a:lnTo>
                    <a:pt x="86" y="886"/>
                  </a:lnTo>
                  <a:lnTo>
                    <a:pt x="70" y="898"/>
                  </a:lnTo>
                  <a:lnTo>
                    <a:pt x="60" y="904"/>
                  </a:lnTo>
                  <a:lnTo>
                    <a:pt x="44" y="914"/>
                  </a:lnTo>
                  <a:lnTo>
                    <a:pt x="0" y="95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5999" name="Freeform 1167"/>
            <p:cNvSpPr>
              <a:spLocks/>
            </p:cNvSpPr>
            <p:nvPr/>
          </p:nvSpPr>
          <p:spPr bwMode="auto">
            <a:xfrm>
              <a:off x="3304" y="2118"/>
              <a:ext cx="232" cy="346"/>
            </a:xfrm>
            <a:custGeom>
              <a:avLst/>
              <a:gdLst/>
              <a:ahLst/>
              <a:cxnLst>
                <a:cxn ang="0">
                  <a:pos x="636" y="0"/>
                </a:cxn>
                <a:cxn ang="0">
                  <a:pos x="604" y="42"/>
                </a:cxn>
                <a:cxn ang="0">
                  <a:pos x="600" y="46"/>
                </a:cxn>
                <a:cxn ang="0">
                  <a:pos x="594" y="48"/>
                </a:cxn>
                <a:cxn ang="0">
                  <a:pos x="588" y="52"/>
                </a:cxn>
                <a:cxn ang="0">
                  <a:pos x="586" y="56"/>
                </a:cxn>
                <a:cxn ang="0">
                  <a:pos x="582" y="66"/>
                </a:cxn>
                <a:cxn ang="0">
                  <a:pos x="580" y="70"/>
                </a:cxn>
                <a:cxn ang="0">
                  <a:pos x="578" y="72"/>
                </a:cxn>
                <a:cxn ang="0">
                  <a:pos x="552" y="94"/>
                </a:cxn>
                <a:cxn ang="0">
                  <a:pos x="522" y="130"/>
                </a:cxn>
                <a:cxn ang="0">
                  <a:pos x="500" y="158"/>
                </a:cxn>
                <a:cxn ang="0">
                  <a:pos x="490" y="164"/>
                </a:cxn>
                <a:cxn ang="0">
                  <a:pos x="484" y="168"/>
                </a:cxn>
                <a:cxn ang="0">
                  <a:pos x="480" y="172"/>
                </a:cxn>
                <a:cxn ang="0">
                  <a:pos x="474" y="184"/>
                </a:cxn>
                <a:cxn ang="0">
                  <a:pos x="470" y="192"/>
                </a:cxn>
                <a:cxn ang="0">
                  <a:pos x="446" y="216"/>
                </a:cxn>
                <a:cxn ang="0">
                  <a:pos x="426" y="240"/>
                </a:cxn>
                <a:cxn ang="0">
                  <a:pos x="386" y="278"/>
                </a:cxn>
                <a:cxn ang="0">
                  <a:pos x="364" y="300"/>
                </a:cxn>
                <a:cxn ang="0">
                  <a:pos x="350" y="314"/>
                </a:cxn>
                <a:cxn ang="0">
                  <a:pos x="338" y="322"/>
                </a:cxn>
                <a:cxn ang="0">
                  <a:pos x="326" y="334"/>
                </a:cxn>
                <a:cxn ang="0">
                  <a:pos x="308" y="352"/>
                </a:cxn>
                <a:cxn ang="0">
                  <a:pos x="290" y="370"/>
                </a:cxn>
                <a:cxn ang="0">
                  <a:pos x="282" y="382"/>
                </a:cxn>
                <a:cxn ang="0">
                  <a:pos x="244" y="448"/>
                </a:cxn>
                <a:cxn ang="0">
                  <a:pos x="214" y="500"/>
                </a:cxn>
                <a:cxn ang="0">
                  <a:pos x="198" y="528"/>
                </a:cxn>
                <a:cxn ang="0">
                  <a:pos x="182" y="556"/>
                </a:cxn>
                <a:cxn ang="0">
                  <a:pos x="154" y="592"/>
                </a:cxn>
                <a:cxn ang="0">
                  <a:pos x="140" y="612"/>
                </a:cxn>
                <a:cxn ang="0">
                  <a:pos x="130" y="630"/>
                </a:cxn>
                <a:cxn ang="0">
                  <a:pos x="114" y="654"/>
                </a:cxn>
                <a:cxn ang="0">
                  <a:pos x="104" y="670"/>
                </a:cxn>
                <a:cxn ang="0">
                  <a:pos x="100" y="680"/>
                </a:cxn>
                <a:cxn ang="0">
                  <a:pos x="88" y="712"/>
                </a:cxn>
                <a:cxn ang="0">
                  <a:pos x="78" y="738"/>
                </a:cxn>
                <a:cxn ang="0">
                  <a:pos x="58" y="776"/>
                </a:cxn>
                <a:cxn ang="0">
                  <a:pos x="50" y="794"/>
                </a:cxn>
                <a:cxn ang="0">
                  <a:pos x="38" y="812"/>
                </a:cxn>
                <a:cxn ang="0">
                  <a:pos x="18" y="840"/>
                </a:cxn>
                <a:cxn ang="0">
                  <a:pos x="6" y="860"/>
                </a:cxn>
                <a:cxn ang="0">
                  <a:pos x="0" y="872"/>
                </a:cxn>
              </a:cxnLst>
              <a:rect l="0" t="0" r="r" b="b"/>
              <a:pathLst>
                <a:path w="636" h="872">
                  <a:moveTo>
                    <a:pt x="636" y="0"/>
                  </a:moveTo>
                  <a:lnTo>
                    <a:pt x="604" y="42"/>
                  </a:lnTo>
                  <a:lnTo>
                    <a:pt x="600" y="46"/>
                  </a:lnTo>
                  <a:lnTo>
                    <a:pt x="594" y="48"/>
                  </a:lnTo>
                  <a:lnTo>
                    <a:pt x="588" y="52"/>
                  </a:lnTo>
                  <a:lnTo>
                    <a:pt x="586" y="56"/>
                  </a:lnTo>
                  <a:lnTo>
                    <a:pt x="582" y="66"/>
                  </a:lnTo>
                  <a:lnTo>
                    <a:pt x="580" y="70"/>
                  </a:lnTo>
                  <a:lnTo>
                    <a:pt x="578" y="72"/>
                  </a:lnTo>
                  <a:lnTo>
                    <a:pt x="552" y="94"/>
                  </a:lnTo>
                  <a:lnTo>
                    <a:pt x="522" y="130"/>
                  </a:lnTo>
                  <a:lnTo>
                    <a:pt x="500" y="158"/>
                  </a:lnTo>
                  <a:lnTo>
                    <a:pt x="490" y="164"/>
                  </a:lnTo>
                  <a:lnTo>
                    <a:pt x="484" y="168"/>
                  </a:lnTo>
                  <a:lnTo>
                    <a:pt x="480" y="172"/>
                  </a:lnTo>
                  <a:lnTo>
                    <a:pt x="474" y="184"/>
                  </a:lnTo>
                  <a:lnTo>
                    <a:pt x="470" y="192"/>
                  </a:lnTo>
                  <a:lnTo>
                    <a:pt x="446" y="216"/>
                  </a:lnTo>
                  <a:lnTo>
                    <a:pt x="426" y="240"/>
                  </a:lnTo>
                  <a:lnTo>
                    <a:pt x="386" y="278"/>
                  </a:lnTo>
                  <a:lnTo>
                    <a:pt x="364" y="300"/>
                  </a:lnTo>
                  <a:lnTo>
                    <a:pt x="350" y="314"/>
                  </a:lnTo>
                  <a:lnTo>
                    <a:pt x="338" y="322"/>
                  </a:lnTo>
                  <a:lnTo>
                    <a:pt x="326" y="334"/>
                  </a:lnTo>
                  <a:lnTo>
                    <a:pt x="308" y="352"/>
                  </a:lnTo>
                  <a:lnTo>
                    <a:pt x="290" y="370"/>
                  </a:lnTo>
                  <a:lnTo>
                    <a:pt x="282" y="382"/>
                  </a:lnTo>
                  <a:lnTo>
                    <a:pt x="244" y="448"/>
                  </a:lnTo>
                  <a:lnTo>
                    <a:pt x="214" y="500"/>
                  </a:lnTo>
                  <a:lnTo>
                    <a:pt x="198" y="528"/>
                  </a:lnTo>
                  <a:lnTo>
                    <a:pt x="182" y="556"/>
                  </a:lnTo>
                  <a:lnTo>
                    <a:pt x="154" y="592"/>
                  </a:lnTo>
                  <a:lnTo>
                    <a:pt x="140" y="612"/>
                  </a:lnTo>
                  <a:lnTo>
                    <a:pt x="130" y="630"/>
                  </a:lnTo>
                  <a:lnTo>
                    <a:pt x="114" y="654"/>
                  </a:lnTo>
                  <a:lnTo>
                    <a:pt x="104" y="670"/>
                  </a:lnTo>
                  <a:lnTo>
                    <a:pt x="100" y="680"/>
                  </a:lnTo>
                  <a:lnTo>
                    <a:pt x="88" y="712"/>
                  </a:lnTo>
                  <a:lnTo>
                    <a:pt x="78" y="738"/>
                  </a:lnTo>
                  <a:lnTo>
                    <a:pt x="58" y="776"/>
                  </a:lnTo>
                  <a:lnTo>
                    <a:pt x="50" y="794"/>
                  </a:lnTo>
                  <a:lnTo>
                    <a:pt x="38" y="812"/>
                  </a:lnTo>
                  <a:lnTo>
                    <a:pt x="18" y="840"/>
                  </a:lnTo>
                  <a:lnTo>
                    <a:pt x="6" y="860"/>
                  </a:lnTo>
                  <a:lnTo>
                    <a:pt x="0" y="87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00" name="Freeform 1168"/>
            <p:cNvSpPr>
              <a:spLocks/>
            </p:cNvSpPr>
            <p:nvPr/>
          </p:nvSpPr>
          <p:spPr bwMode="auto">
            <a:xfrm>
              <a:off x="3417" y="2238"/>
              <a:ext cx="64" cy="18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6" y="46"/>
                </a:cxn>
                <a:cxn ang="0">
                  <a:pos x="14" y="46"/>
                </a:cxn>
                <a:cxn ang="0">
                  <a:pos x="24" y="42"/>
                </a:cxn>
                <a:cxn ang="0">
                  <a:pos x="42" y="34"/>
                </a:cxn>
                <a:cxn ang="0">
                  <a:pos x="58" y="26"/>
                </a:cxn>
                <a:cxn ang="0">
                  <a:pos x="72" y="16"/>
                </a:cxn>
                <a:cxn ang="0">
                  <a:pos x="86" y="8"/>
                </a:cxn>
                <a:cxn ang="0">
                  <a:pos x="98" y="2"/>
                </a:cxn>
                <a:cxn ang="0">
                  <a:pos x="114" y="0"/>
                </a:cxn>
                <a:cxn ang="0">
                  <a:pos x="124" y="2"/>
                </a:cxn>
                <a:cxn ang="0">
                  <a:pos x="134" y="4"/>
                </a:cxn>
                <a:cxn ang="0">
                  <a:pos x="148" y="14"/>
                </a:cxn>
                <a:cxn ang="0">
                  <a:pos x="162" y="22"/>
                </a:cxn>
                <a:cxn ang="0">
                  <a:pos x="174" y="34"/>
                </a:cxn>
                <a:cxn ang="0">
                  <a:pos x="178" y="38"/>
                </a:cxn>
              </a:cxnLst>
              <a:rect l="0" t="0" r="r" b="b"/>
              <a:pathLst>
                <a:path w="178" h="46">
                  <a:moveTo>
                    <a:pt x="0" y="46"/>
                  </a:moveTo>
                  <a:lnTo>
                    <a:pt x="6" y="46"/>
                  </a:lnTo>
                  <a:lnTo>
                    <a:pt x="14" y="46"/>
                  </a:lnTo>
                  <a:lnTo>
                    <a:pt x="24" y="42"/>
                  </a:lnTo>
                  <a:lnTo>
                    <a:pt x="42" y="34"/>
                  </a:lnTo>
                  <a:lnTo>
                    <a:pt x="58" y="26"/>
                  </a:lnTo>
                  <a:lnTo>
                    <a:pt x="72" y="16"/>
                  </a:lnTo>
                  <a:lnTo>
                    <a:pt x="86" y="8"/>
                  </a:lnTo>
                  <a:lnTo>
                    <a:pt x="98" y="2"/>
                  </a:lnTo>
                  <a:lnTo>
                    <a:pt x="114" y="0"/>
                  </a:lnTo>
                  <a:lnTo>
                    <a:pt x="124" y="2"/>
                  </a:lnTo>
                  <a:lnTo>
                    <a:pt x="134" y="4"/>
                  </a:lnTo>
                  <a:lnTo>
                    <a:pt x="148" y="14"/>
                  </a:lnTo>
                  <a:lnTo>
                    <a:pt x="162" y="22"/>
                  </a:lnTo>
                  <a:lnTo>
                    <a:pt x="174" y="34"/>
                  </a:lnTo>
                  <a:lnTo>
                    <a:pt x="178" y="3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01" name="Freeform 1169"/>
            <p:cNvSpPr>
              <a:spLocks/>
            </p:cNvSpPr>
            <p:nvPr/>
          </p:nvSpPr>
          <p:spPr bwMode="auto">
            <a:xfrm>
              <a:off x="3495" y="2266"/>
              <a:ext cx="22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4"/>
                </a:cxn>
                <a:cxn ang="0">
                  <a:pos x="16" y="6"/>
                </a:cxn>
                <a:cxn ang="0">
                  <a:pos x="26" y="8"/>
                </a:cxn>
                <a:cxn ang="0">
                  <a:pos x="48" y="8"/>
                </a:cxn>
                <a:cxn ang="0">
                  <a:pos x="58" y="6"/>
                </a:cxn>
              </a:cxnLst>
              <a:rect l="0" t="0" r="r" b="b"/>
              <a:pathLst>
                <a:path w="58" h="8">
                  <a:moveTo>
                    <a:pt x="0" y="0"/>
                  </a:moveTo>
                  <a:lnTo>
                    <a:pt x="6" y="4"/>
                  </a:lnTo>
                  <a:lnTo>
                    <a:pt x="16" y="6"/>
                  </a:lnTo>
                  <a:lnTo>
                    <a:pt x="26" y="8"/>
                  </a:lnTo>
                  <a:lnTo>
                    <a:pt x="48" y="8"/>
                  </a:lnTo>
                  <a:lnTo>
                    <a:pt x="58" y="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02" name="Freeform 1170"/>
            <p:cNvSpPr>
              <a:spLocks/>
            </p:cNvSpPr>
            <p:nvPr/>
          </p:nvSpPr>
          <p:spPr bwMode="auto">
            <a:xfrm>
              <a:off x="3527" y="2245"/>
              <a:ext cx="83" cy="25"/>
            </a:xfrm>
            <a:custGeom>
              <a:avLst/>
              <a:gdLst/>
              <a:ahLst/>
              <a:cxnLst>
                <a:cxn ang="0">
                  <a:pos x="0" y="60"/>
                </a:cxn>
                <a:cxn ang="0">
                  <a:pos x="12" y="60"/>
                </a:cxn>
                <a:cxn ang="0">
                  <a:pos x="24" y="58"/>
                </a:cxn>
                <a:cxn ang="0">
                  <a:pos x="38" y="52"/>
                </a:cxn>
                <a:cxn ang="0">
                  <a:pos x="48" y="44"/>
                </a:cxn>
                <a:cxn ang="0">
                  <a:pos x="58" y="36"/>
                </a:cxn>
                <a:cxn ang="0">
                  <a:pos x="68" y="26"/>
                </a:cxn>
                <a:cxn ang="0">
                  <a:pos x="82" y="14"/>
                </a:cxn>
                <a:cxn ang="0">
                  <a:pos x="92" y="6"/>
                </a:cxn>
                <a:cxn ang="0">
                  <a:pos x="100" y="0"/>
                </a:cxn>
                <a:cxn ang="0">
                  <a:pos x="118" y="0"/>
                </a:cxn>
                <a:cxn ang="0">
                  <a:pos x="138" y="2"/>
                </a:cxn>
                <a:cxn ang="0">
                  <a:pos x="146" y="6"/>
                </a:cxn>
                <a:cxn ang="0">
                  <a:pos x="158" y="14"/>
                </a:cxn>
                <a:cxn ang="0">
                  <a:pos x="176" y="28"/>
                </a:cxn>
                <a:cxn ang="0">
                  <a:pos x="190" y="38"/>
                </a:cxn>
                <a:cxn ang="0">
                  <a:pos x="202" y="46"/>
                </a:cxn>
                <a:cxn ang="0">
                  <a:pos x="226" y="62"/>
                </a:cxn>
              </a:cxnLst>
              <a:rect l="0" t="0" r="r" b="b"/>
              <a:pathLst>
                <a:path w="226" h="62">
                  <a:moveTo>
                    <a:pt x="0" y="60"/>
                  </a:moveTo>
                  <a:lnTo>
                    <a:pt x="12" y="60"/>
                  </a:lnTo>
                  <a:lnTo>
                    <a:pt x="24" y="58"/>
                  </a:lnTo>
                  <a:lnTo>
                    <a:pt x="38" y="52"/>
                  </a:lnTo>
                  <a:lnTo>
                    <a:pt x="48" y="44"/>
                  </a:lnTo>
                  <a:lnTo>
                    <a:pt x="58" y="36"/>
                  </a:lnTo>
                  <a:lnTo>
                    <a:pt x="68" y="26"/>
                  </a:lnTo>
                  <a:lnTo>
                    <a:pt x="82" y="14"/>
                  </a:lnTo>
                  <a:lnTo>
                    <a:pt x="92" y="6"/>
                  </a:lnTo>
                  <a:lnTo>
                    <a:pt x="100" y="0"/>
                  </a:lnTo>
                  <a:lnTo>
                    <a:pt x="118" y="0"/>
                  </a:lnTo>
                  <a:lnTo>
                    <a:pt x="138" y="2"/>
                  </a:lnTo>
                  <a:lnTo>
                    <a:pt x="146" y="6"/>
                  </a:lnTo>
                  <a:lnTo>
                    <a:pt x="158" y="14"/>
                  </a:lnTo>
                  <a:lnTo>
                    <a:pt x="176" y="28"/>
                  </a:lnTo>
                  <a:lnTo>
                    <a:pt x="190" y="38"/>
                  </a:lnTo>
                  <a:lnTo>
                    <a:pt x="202" y="46"/>
                  </a:lnTo>
                  <a:lnTo>
                    <a:pt x="226" y="6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03" name="Freeform 1171"/>
            <p:cNvSpPr>
              <a:spLocks/>
            </p:cNvSpPr>
            <p:nvPr/>
          </p:nvSpPr>
          <p:spPr bwMode="auto">
            <a:xfrm>
              <a:off x="3391" y="2280"/>
              <a:ext cx="85" cy="31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8" y="46"/>
                </a:cxn>
                <a:cxn ang="0">
                  <a:pos x="16" y="44"/>
                </a:cxn>
                <a:cxn ang="0">
                  <a:pos x="26" y="38"/>
                </a:cxn>
                <a:cxn ang="0">
                  <a:pos x="64" y="14"/>
                </a:cxn>
                <a:cxn ang="0">
                  <a:pos x="88" y="6"/>
                </a:cxn>
                <a:cxn ang="0">
                  <a:pos x="114" y="0"/>
                </a:cxn>
                <a:cxn ang="0">
                  <a:pos x="122" y="0"/>
                </a:cxn>
                <a:cxn ang="0">
                  <a:pos x="132" y="4"/>
                </a:cxn>
                <a:cxn ang="0">
                  <a:pos x="144" y="8"/>
                </a:cxn>
                <a:cxn ang="0">
                  <a:pos x="150" y="12"/>
                </a:cxn>
                <a:cxn ang="0">
                  <a:pos x="170" y="30"/>
                </a:cxn>
                <a:cxn ang="0">
                  <a:pos x="186" y="44"/>
                </a:cxn>
                <a:cxn ang="0">
                  <a:pos x="208" y="64"/>
                </a:cxn>
                <a:cxn ang="0">
                  <a:pos x="214" y="70"/>
                </a:cxn>
                <a:cxn ang="0">
                  <a:pos x="224" y="76"/>
                </a:cxn>
                <a:cxn ang="0">
                  <a:pos x="228" y="78"/>
                </a:cxn>
                <a:cxn ang="0">
                  <a:pos x="232" y="78"/>
                </a:cxn>
                <a:cxn ang="0">
                  <a:pos x="236" y="78"/>
                </a:cxn>
              </a:cxnLst>
              <a:rect l="0" t="0" r="r" b="b"/>
              <a:pathLst>
                <a:path w="236" h="78">
                  <a:moveTo>
                    <a:pt x="0" y="46"/>
                  </a:moveTo>
                  <a:lnTo>
                    <a:pt x="8" y="46"/>
                  </a:lnTo>
                  <a:lnTo>
                    <a:pt x="16" y="44"/>
                  </a:lnTo>
                  <a:lnTo>
                    <a:pt x="26" y="38"/>
                  </a:lnTo>
                  <a:lnTo>
                    <a:pt x="64" y="14"/>
                  </a:lnTo>
                  <a:lnTo>
                    <a:pt x="88" y="6"/>
                  </a:lnTo>
                  <a:lnTo>
                    <a:pt x="114" y="0"/>
                  </a:lnTo>
                  <a:lnTo>
                    <a:pt x="122" y="0"/>
                  </a:lnTo>
                  <a:lnTo>
                    <a:pt x="132" y="4"/>
                  </a:lnTo>
                  <a:lnTo>
                    <a:pt x="144" y="8"/>
                  </a:lnTo>
                  <a:lnTo>
                    <a:pt x="150" y="12"/>
                  </a:lnTo>
                  <a:lnTo>
                    <a:pt x="170" y="30"/>
                  </a:lnTo>
                  <a:lnTo>
                    <a:pt x="186" y="44"/>
                  </a:lnTo>
                  <a:lnTo>
                    <a:pt x="208" y="64"/>
                  </a:lnTo>
                  <a:lnTo>
                    <a:pt x="214" y="70"/>
                  </a:lnTo>
                  <a:lnTo>
                    <a:pt x="224" y="76"/>
                  </a:lnTo>
                  <a:lnTo>
                    <a:pt x="228" y="78"/>
                  </a:lnTo>
                  <a:lnTo>
                    <a:pt x="232" y="78"/>
                  </a:lnTo>
                  <a:lnTo>
                    <a:pt x="236" y="7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04" name="Freeform 1172"/>
            <p:cNvSpPr>
              <a:spLocks/>
            </p:cNvSpPr>
            <p:nvPr/>
          </p:nvSpPr>
          <p:spPr bwMode="auto">
            <a:xfrm>
              <a:off x="3497" y="2288"/>
              <a:ext cx="98" cy="28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16" y="66"/>
                </a:cxn>
                <a:cxn ang="0">
                  <a:pos x="34" y="58"/>
                </a:cxn>
                <a:cxn ang="0">
                  <a:pos x="64" y="38"/>
                </a:cxn>
                <a:cxn ang="0">
                  <a:pos x="100" y="12"/>
                </a:cxn>
                <a:cxn ang="0">
                  <a:pos x="112" y="6"/>
                </a:cxn>
                <a:cxn ang="0">
                  <a:pos x="124" y="2"/>
                </a:cxn>
                <a:cxn ang="0">
                  <a:pos x="140" y="0"/>
                </a:cxn>
                <a:cxn ang="0">
                  <a:pos x="154" y="2"/>
                </a:cxn>
                <a:cxn ang="0">
                  <a:pos x="164" y="4"/>
                </a:cxn>
                <a:cxn ang="0">
                  <a:pos x="180" y="10"/>
                </a:cxn>
                <a:cxn ang="0">
                  <a:pos x="198" y="22"/>
                </a:cxn>
                <a:cxn ang="0">
                  <a:pos x="212" y="32"/>
                </a:cxn>
                <a:cxn ang="0">
                  <a:pos x="226" y="42"/>
                </a:cxn>
                <a:cxn ang="0">
                  <a:pos x="242" y="50"/>
                </a:cxn>
                <a:cxn ang="0">
                  <a:pos x="256" y="54"/>
                </a:cxn>
                <a:cxn ang="0">
                  <a:pos x="268" y="56"/>
                </a:cxn>
              </a:cxnLst>
              <a:rect l="0" t="0" r="r" b="b"/>
              <a:pathLst>
                <a:path w="268" h="72">
                  <a:moveTo>
                    <a:pt x="0" y="72"/>
                  </a:moveTo>
                  <a:lnTo>
                    <a:pt x="16" y="66"/>
                  </a:lnTo>
                  <a:lnTo>
                    <a:pt x="34" y="58"/>
                  </a:lnTo>
                  <a:lnTo>
                    <a:pt x="64" y="38"/>
                  </a:lnTo>
                  <a:lnTo>
                    <a:pt x="100" y="12"/>
                  </a:lnTo>
                  <a:lnTo>
                    <a:pt x="112" y="6"/>
                  </a:lnTo>
                  <a:lnTo>
                    <a:pt x="124" y="2"/>
                  </a:lnTo>
                  <a:lnTo>
                    <a:pt x="140" y="0"/>
                  </a:lnTo>
                  <a:lnTo>
                    <a:pt x="154" y="2"/>
                  </a:lnTo>
                  <a:lnTo>
                    <a:pt x="164" y="4"/>
                  </a:lnTo>
                  <a:lnTo>
                    <a:pt x="180" y="10"/>
                  </a:lnTo>
                  <a:lnTo>
                    <a:pt x="198" y="22"/>
                  </a:lnTo>
                  <a:lnTo>
                    <a:pt x="212" y="32"/>
                  </a:lnTo>
                  <a:lnTo>
                    <a:pt x="226" y="42"/>
                  </a:lnTo>
                  <a:lnTo>
                    <a:pt x="242" y="50"/>
                  </a:lnTo>
                  <a:lnTo>
                    <a:pt x="256" y="54"/>
                  </a:lnTo>
                  <a:lnTo>
                    <a:pt x="268" y="5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05" name="Freeform 1173"/>
            <p:cNvSpPr>
              <a:spLocks/>
            </p:cNvSpPr>
            <p:nvPr/>
          </p:nvSpPr>
          <p:spPr bwMode="auto">
            <a:xfrm>
              <a:off x="3377" y="2327"/>
              <a:ext cx="81" cy="34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32" y="10"/>
                </a:cxn>
                <a:cxn ang="0">
                  <a:pos x="46" y="6"/>
                </a:cxn>
                <a:cxn ang="0">
                  <a:pos x="62" y="2"/>
                </a:cxn>
                <a:cxn ang="0">
                  <a:pos x="74" y="0"/>
                </a:cxn>
                <a:cxn ang="0">
                  <a:pos x="80" y="0"/>
                </a:cxn>
                <a:cxn ang="0">
                  <a:pos x="88" y="0"/>
                </a:cxn>
                <a:cxn ang="0">
                  <a:pos x="102" y="8"/>
                </a:cxn>
                <a:cxn ang="0">
                  <a:pos x="118" y="16"/>
                </a:cxn>
                <a:cxn ang="0">
                  <a:pos x="130" y="30"/>
                </a:cxn>
                <a:cxn ang="0">
                  <a:pos x="140" y="44"/>
                </a:cxn>
                <a:cxn ang="0">
                  <a:pos x="150" y="58"/>
                </a:cxn>
                <a:cxn ang="0">
                  <a:pos x="162" y="70"/>
                </a:cxn>
                <a:cxn ang="0">
                  <a:pos x="172" y="78"/>
                </a:cxn>
                <a:cxn ang="0">
                  <a:pos x="180" y="82"/>
                </a:cxn>
                <a:cxn ang="0">
                  <a:pos x="190" y="84"/>
                </a:cxn>
                <a:cxn ang="0">
                  <a:pos x="210" y="88"/>
                </a:cxn>
                <a:cxn ang="0">
                  <a:pos x="222" y="88"/>
                </a:cxn>
              </a:cxnLst>
              <a:rect l="0" t="0" r="r" b="b"/>
              <a:pathLst>
                <a:path w="222" h="88">
                  <a:moveTo>
                    <a:pt x="0" y="26"/>
                  </a:moveTo>
                  <a:lnTo>
                    <a:pt x="32" y="10"/>
                  </a:lnTo>
                  <a:lnTo>
                    <a:pt x="46" y="6"/>
                  </a:lnTo>
                  <a:lnTo>
                    <a:pt x="62" y="2"/>
                  </a:lnTo>
                  <a:lnTo>
                    <a:pt x="74" y="0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102" y="8"/>
                  </a:lnTo>
                  <a:lnTo>
                    <a:pt x="118" y="16"/>
                  </a:lnTo>
                  <a:lnTo>
                    <a:pt x="130" y="30"/>
                  </a:lnTo>
                  <a:lnTo>
                    <a:pt x="140" y="44"/>
                  </a:lnTo>
                  <a:lnTo>
                    <a:pt x="150" y="58"/>
                  </a:lnTo>
                  <a:lnTo>
                    <a:pt x="162" y="70"/>
                  </a:lnTo>
                  <a:lnTo>
                    <a:pt x="172" y="78"/>
                  </a:lnTo>
                  <a:lnTo>
                    <a:pt x="180" y="82"/>
                  </a:lnTo>
                  <a:lnTo>
                    <a:pt x="190" y="84"/>
                  </a:lnTo>
                  <a:lnTo>
                    <a:pt x="210" y="88"/>
                  </a:lnTo>
                  <a:lnTo>
                    <a:pt x="222" y="8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06" name="Freeform 1174"/>
            <p:cNvSpPr>
              <a:spLocks/>
            </p:cNvSpPr>
            <p:nvPr/>
          </p:nvSpPr>
          <p:spPr bwMode="auto">
            <a:xfrm>
              <a:off x="3484" y="2343"/>
              <a:ext cx="78" cy="23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6" y="18"/>
                </a:cxn>
                <a:cxn ang="0">
                  <a:pos x="38" y="10"/>
                </a:cxn>
                <a:cxn ang="0">
                  <a:pos x="62" y="2"/>
                </a:cxn>
                <a:cxn ang="0">
                  <a:pos x="88" y="0"/>
                </a:cxn>
                <a:cxn ang="0">
                  <a:pos x="94" y="2"/>
                </a:cxn>
                <a:cxn ang="0">
                  <a:pos x="102" y="6"/>
                </a:cxn>
                <a:cxn ang="0">
                  <a:pos x="120" y="16"/>
                </a:cxn>
                <a:cxn ang="0">
                  <a:pos x="134" y="26"/>
                </a:cxn>
                <a:cxn ang="0">
                  <a:pos x="148" y="32"/>
                </a:cxn>
                <a:cxn ang="0">
                  <a:pos x="178" y="46"/>
                </a:cxn>
                <a:cxn ang="0">
                  <a:pos x="214" y="56"/>
                </a:cxn>
              </a:cxnLst>
              <a:rect l="0" t="0" r="r" b="b"/>
              <a:pathLst>
                <a:path w="214" h="56">
                  <a:moveTo>
                    <a:pt x="0" y="26"/>
                  </a:moveTo>
                  <a:lnTo>
                    <a:pt x="16" y="18"/>
                  </a:lnTo>
                  <a:lnTo>
                    <a:pt x="38" y="10"/>
                  </a:lnTo>
                  <a:lnTo>
                    <a:pt x="62" y="2"/>
                  </a:lnTo>
                  <a:lnTo>
                    <a:pt x="88" y="0"/>
                  </a:lnTo>
                  <a:lnTo>
                    <a:pt x="94" y="2"/>
                  </a:lnTo>
                  <a:lnTo>
                    <a:pt x="102" y="6"/>
                  </a:lnTo>
                  <a:lnTo>
                    <a:pt x="120" y="16"/>
                  </a:lnTo>
                  <a:lnTo>
                    <a:pt x="134" y="26"/>
                  </a:lnTo>
                  <a:lnTo>
                    <a:pt x="148" y="32"/>
                  </a:lnTo>
                  <a:lnTo>
                    <a:pt x="178" y="46"/>
                  </a:lnTo>
                  <a:lnTo>
                    <a:pt x="214" y="5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07" name="Freeform 1175"/>
            <p:cNvSpPr>
              <a:spLocks/>
            </p:cNvSpPr>
            <p:nvPr/>
          </p:nvSpPr>
          <p:spPr bwMode="auto">
            <a:xfrm>
              <a:off x="3341" y="2388"/>
              <a:ext cx="50" cy="13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8" y="8"/>
                </a:cxn>
                <a:cxn ang="0">
                  <a:pos x="32" y="2"/>
                </a:cxn>
                <a:cxn ang="0">
                  <a:pos x="46" y="0"/>
                </a:cxn>
                <a:cxn ang="0">
                  <a:pos x="72" y="2"/>
                </a:cxn>
                <a:cxn ang="0">
                  <a:pos x="86" y="4"/>
                </a:cxn>
                <a:cxn ang="0">
                  <a:pos x="98" y="6"/>
                </a:cxn>
                <a:cxn ang="0">
                  <a:pos x="126" y="24"/>
                </a:cxn>
                <a:cxn ang="0">
                  <a:pos x="134" y="32"/>
                </a:cxn>
              </a:cxnLst>
              <a:rect l="0" t="0" r="r" b="b"/>
              <a:pathLst>
                <a:path w="134" h="32">
                  <a:moveTo>
                    <a:pt x="0" y="16"/>
                  </a:moveTo>
                  <a:lnTo>
                    <a:pt x="18" y="8"/>
                  </a:lnTo>
                  <a:lnTo>
                    <a:pt x="32" y="2"/>
                  </a:lnTo>
                  <a:lnTo>
                    <a:pt x="46" y="0"/>
                  </a:lnTo>
                  <a:lnTo>
                    <a:pt x="72" y="2"/>
                  </a:lnTo>
                  <a:lnTo>
                    <a:pt x="86" y="4"/>
                  </a:lnTo>
                  <a:lnTo>
                    <a:pt x="98" y="6"/>
                  </a:lnTo>
                  <a:lnTo>
                    <a:pt x="126" y="24"/>
                  </a:lnTo>
                  <a:lnTo>
                    <a:pt x="134" y="3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08" name="Freeform 1176"/>
            <p:cNvSpPr>
              <a:spLocks/>
            </p:cNvSpPr>
            <p:nvPr/>
          </p:nvSpPr>
          <p:spPr bwMode="auto">
            <a:xfrm>
              <a:off x="3471" y="2397"/>
              <a:ext cx="47" cy="1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14" y="6"/>
                </a:cxn>
                <a:cxn ang="0">
                  <a:pos x="26" y="2"/>
                </a:cxn>
                <a:cxn ang="0">
                  <a:pos x="38" y="0"/>
                </a:cxn>
                <a:cxn ang="0">
                  <a:pos x="48" y="2"/>
                </a:cxn>
                <a:cxn ang="0">
                  <a:pos x="62" y="6"/>
                </a:cxn>
                <a:cxn ang="0">
                  <a:pos x="74" y="10"/>
                </a:cxn>
                <a:cxn ang="0">
                  <a:pos x="82" y="14"/>
                </a:cxn>
                <a:cxn ang="0">
                  <a:pos x="106" y="32"/>
                </a:cxn>
                <a:cxn ang="0">
                  <a:pos x="128" y="44"/>
                </a:cxn>
              </a:cxnLst>
              <a:rect l="0" t="0" r="r" b="b"/>
              <a:pathLst>
                <a:path w="128" h="44">
                  <a:moveTo>
                    <a:pt x="0" y="14"/>
                  </a:moveTo>
                  <a:lnTo>
                    <a:pt x="14" y="6"/>
                  </a:lnTo>
                  <a:lnTo>
                    <a:pt x="26" y="2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62" y="6"/>
                  </a:lnTo>
                  <a:lnTo>
                    <a:pt x="74" y="10"/>
                  </a:lnTo>
                  <a:lnTo>
                    <a:pt x="82" y="14"/>
                  </a:lnTo>
                  <a:lnTo>
                    <a:pt x="106" y="32"/>
                  </a:lnTo>
                  <a:lnTo>
                    <a:pt x="128" y="4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09" name="Freeform 1177"/>
            <p:cNvSpPr>
              <a:spLocks/>
            </p:cNvSpPr>
            <p:nvPr/>
          </p:nvSpPr>
          <p:spPr bwMode="auto">
            <a:xfrm>
              <a:off x="3441" y="2465"/>
              <a:ext cx="20" cy="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2"/>
                </a:cxn>
                <a:cxn ang="0">
                  <a:pos x="20" y="0"/>
                </a:cxn>
                <a:cxn ang="0">
                  <a:pos x="30" y="0"/>
                </a:cxn>
                <a:cxn ang="0">
                  <a:pos x="38" y="2"/>
                </a:cxn>
                <a:cxn ang="0">
                  <a:pos x="48" y="6"/>
                </a:cxn>
                <a:cxn ang="0">
                  <a:pos x="56" y="12"/>
                </a:cxn>
              </a:cxnLst>
              <a:rect l="0" t="0" r="r" b="b"/>
              <a:pathLst>
                <a:path w="56" h="12">
                  <a:moveTo>
                    <a:pt x="0" y="2"/>
                  </a:moveTo>
                  <a:lnTo>
                    <a:pt x="6" y="2"/>
                  </a:lnTo>
                  <a:lnTo>
                    <a:pt x="20" y="0"/>
                  </a:lnTo>
                  <a:lnTo>
                    <a:pt x="30" y="0"/>
                  </a:lnTo>
                  <a:lnTo>
                    <a:pt x="38" y="2"/>
                  </a:lnTo>
                  <a:lnTo>
                    <a:pt x="48" y="6"/>
                  </a:lnTo>
                  <a:lnTo>
                    <a:pt x="56" y="1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10" name="Freeform 1178"/>
            <p:cNvSpPr>
              <a:spLocks/>
            </p:cNvSpPr>
            <p:nvPr/>
          </p:nvSpPr>
          <p:spPr bwMode="auto">
            <a:xfrm>
              <a:off x="3724" y="1867"/>
              <a:ext cx="80" cy="67"/>
            </a:xfrm>
            <a:custGeom>
              <a:avLst/>
              <a:gdLst/>
              <a:ahLst/>
              <a:cxnLst>
                <a:cxn ang="0">
                  <a:pos x="0" y="170"/>
                </a:cxn>
                <a:cxn ang="0">
                  <a:pos x="6" y="158"/>
                </a:cxn>
                <a:cxn ang="0">
                  <a:pos x="14" y="144"/>
                </a:cxn>
                <a:cxn ang="0">
                  <a:pos x="18" y="140"/>
                </a:cxn>
                <a:cxn ang="0">
                  <a:pos x="26" y="134"/>
                </a:cxn>
                <a:cxn ang="0">
                  <a:pos x="38" y="124"/>
                </a:cxn>
                <a:cxn ang="0">
                  <a:pos x="58" y="112"/>
                </a:cxn>
                <a:cxn ang="0">
                  <a:pos x="72" y="102"/>
                </a:cxn>
                <a:cxn ang="0">
                  <a:pos x="82" y="90"/>
                </a:cxn>
                <a:cxn ang="0">
                  <a:pos x="92" y="78"/>
                </a:cxn>
                <a:cxn ang="0">
                  <a:pos x="122" y="58"/>
                </a:cxn>
                <a:cxn ang="0">
                  <a:pos x="138" y="48"/>
                </a:cxn>
                <a:cxn ang="0">
                  <a:pos x="154" y="36"/>
                </a:cxn>
                <a:cxn ang="0">
                  <a:pos x="174" y="24"/>
                </a:cxn>
                <a:cxn ang="0">
                  <a:pos x="196" y="12"/>
                </a:cxn>
                <a:cxn ang="0">
                  <a:pos x="220" y="0"/>
                </a:cxn>
              </a:cxnLst>
              <a:rect l="0" t="0" r="r" b="b"/>
              <a:pathLst>
                <a:path w="220" h="170">
                  <a:moveTo>
                    <a:pt x="0" y="170"/>
                  </a:moveTo>
                  <a:lnTo>
                    <a:pt x="6" y="158"/>
                  </a:lnTo>
                  <a:lnTo>
                    <a:pt x="14" y="144"/>
                  </a:lnTo>
                  <a:lnTo>
                    <a:pt x="18" y="140"/>
                  </a:lnTo>
                  <a:lnTo>
                    <a:pt x="26" y="134"/>
                  </a:lnTo>
                  <a:lnTo>
                    <a:pt x="38" y="124"/>
                  </a:lnTo>
                  <a:lnTo>
                    <a:pt x="58" y="112"/>
                  </a:lnTo>
                  <a:lnTo>
                    <a:pt x="72" y="102"/>
                  </a:lnTo>
                  <a:lnTo>
                    <a:pt x="82" y="90"/>
                  </a:lnTo>
                  <a:lnTo>
                    <a:pt x="92" y="78"/>
                  </a:lnTo>
                  <a:lnTo>
                    <a:pt x="122" y="58"/>
                  </a:lnTo>
                  <a:lnTo>
                    <a:pt x="138" y="48"/>
                  </a:lnTo>
                  <a:lnTo>
                    <a:pt x="154" y="36"/>
                  </a:lnTo>
                  <a:lnTo>
                    <a:pt x="174" y="24"/>
                  </a:lnTo>
                  <a:lnTo>
                    <a:pt x="196" y="12"/>
                  </a:lnTo>
                  <a:lnTo>
                    <a:pt x="220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11" name="Freeform 1179"/>
            <p:cNvSpPr>
              <a:spLocks/>
            </p:cNvSpPr>
            <p:nvPr/>
          </p:nvSpPr>
          <p:spPr bwMode="auto">
            <a:xfrm>
              <a:off x="3716" y="1867"/>
              <a:ext cx="34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2"/>
                </a:cxn>
                <a:cxn ang="0">
                  <a:pos x="6" y="22"/>
                </a:cxn>
                <a:cxn ang="0">
                  <a:pos x="10" y="30"/>
                </a:cxn>
                <a:cxn ang="0">
                  <a:pos x="38" y="68"/>
                </a:cxn>
                <a:cxn ang="0">
                  <a:pos x="46" y="74"/>
                </a:cxn>
                <a:cxn ang="0">
                  <a:pos x="58" y="82"/>
                </a:cxn>
                <a:cxn ang="0">
                  <a:pos x="74" y="90"/>
                </a:cxn>
                <a:cxn ang="0">
                  <a:pos x="94" y="94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2" y="12"/>
                  </a:lnTo>
                  <a:lnTo>
                    <a:pt x="6" y="22"/>
                  </a:lnTo>
                  <a:lnTo>
                    <a:pt x="10" y="30"/>
                  </a:lnTo>
                  <a:lnTo>
                    <a:pt x="38" y="68"/>
                  </a:lnTo>
                  <a:lnTo>
                    <a:pt x="46" y="74"/>
                  </a:lnTo>
                  <a:lnTo>
                    <a:pt x="58" y="82"/>
                  </a:lnTo>
                  <a:lnTo>
                    <a:pt x="74" y="90"/>
                  </a:lnTo>
                  <a:lnTo>
                    <a:pt x="94" y="9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12" name="Freeform 1180"/>
            <p:cNvSpPr>
              <a:spLocks/>
            </p:cNvSpPr>
            <p:nvPr/>
          </p:nvSpPr>
          <p:spPr bwMode="auto">
            <a:xfrm>
              <a:off x="3757" y="1891"/>
              <a:ext cx="42" cy="14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0" y="36"/>
                </a:cxn>
                <a:cxn ang="0">
                  <a:pos x="62" y="32"/>
                </a:cxn>
                <a:cxn ang="0">
                  <a:pos x="66" y="30"/>
                </a:cxn>
                <a:cxn ang="0">
                  <a:pos x="76" y="24"/>
                </a:cxn>
                <a:cxn ang="0">
                  <a:pos x="82" y="22"/>
                </a:cxn>
                <a:cxn ang="0">
                  <a:pos x="84" y="20"/>
                </a:cxn>
                <a:cxn ang="0">
                  <a:pos x="88" y="16"/>
                </a:cxn>
                <a:cxn ang="0">
                  <a:pos x="96" y="0"/>
                </a:cxn>
                <a:cxn ang="0">
                  <a:pos x="104" y="0"/>
                </a:cxn>
                <a:cxn ang="0">
                  <a:pos x="110" y="0"/>
                </a:cxn>
                <a:cxn ang="0">
                  <a:pos x="114" y="0"/>
                </a:cxn>
              </a:cxnLst>
              <a:rect l="0" t="0" r="r" b="b"/>
              <a:pathLst>
                <a:path w="114" h="36">
                  <a:moveTo>
                    <a:pt x="0" y="36"/>
                  </a:moveTo>
                  <a:lnTo>
                    <a:pt x="20" y="36"/>
                  </a:lnTo>
                  <a:lnTo>
                    <a:pt x="62" y="32"/>
                  </a:lnTo>
                  <a:lnTo>
                    <a:pt x="66" y="30"/>
                  </a:lnTo>
                  <a:lnTo>
                    <a:pt x="76" y="24"/>
                  </a:lnTo>
                  <a:lnTo>
                    <a:pt x="82" y="22"/>
                  </a:lnTo>
                  <a:lnTo>
                    <a:pt x="84" y="20"/>
                  </a:lnTo>
                  <a:lnTo>
                    <a:pt x="88" y="16"/>
                  </a:lnTo>
                  <a:lnTo>
                    <a:pt x="96" y="0"/>
                  </a:lnTo>
                  <a:lnTo>
                    <a:pt x="104" y="0"/>
                  </a:lnTo>
                  <a:lnTo>
                    <a:pt x="110" y="0"/>
                  </a:lnTo>
                  <a:lnTo>
                    <a:pt x="114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13" name="Freeform 1181"/>
            <p:cNvSpPr>
              <a:spLocks/>
            </p:cNvSpPr>
            <p:nvPr/>
          </p:nvSpPr>
          <p:spPr bwMode="auto">
            <a:xfrm>
              <a:off x="3673" y="1893"/>
              <a:ext cx="32" cy="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56"/>
                </a:cxn>
                <a:cxn ang="0">
                  <a:pos x="30" y="84"/>
                </a:cxn>
                <a:cxn ang="0">
                  <a:pos x="42" y="108"/>
                </a:cxn>
                <a:cxn ang="0">
                  <a:pos x="78" y="142"/>
                </a:cxn>
                <a:cxn ang="0">
                  <a:pos x="86" y="148"/>
                </a:cxn>
                <a:cxn ang="0">
                  <a:pos x="90" y="148"/>
                </a:cxn>
              </a:cxnLst>
              <a:rect l="0" t="0" r="r" b="b"/>
              <a:pathLst>
                <a:path w="90" h="148">
                  <a:moveTo>
                    <a:pt x="0" y="0"/>
                  </a:moveTo>
                  <a:lnTo>
                    <a:pt x="16" y="56"/>
                  </a:lnTo>
                  <a:lnTo>
                    <a:pt x="30" y="84"/>
                  </a:lnTo>
                  <a:lnTo>
                    <a:pt x="42" y="108"/>
                  </a:lnTo>
                  <a:lnTo>
                    <a:pt x="78" y="142"/>
                  </a:lnTo>
                  <a:lnTo>
                    <a:pt x="86" y="148"/>
                  </a:lnTo>
                  <a:lnTo>
                    <a:pt x="90" y="14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14" name="Freeform 1182"/>
            <p:cNvSpPr>
              <a:spLocks/>
            </p:cNvSpPr>
            <p:nvPr/>
          </p:nvSpPr>
          <p:spPr bwMode="auto">
            <a:xfrm>
              <a:off x="3710" y="1938"/>
              <a:ext cx="72" cy="24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28" y="56"/>
                </a:cxn>
                <a:cxn ang="0">
                  <a:pos x="42" y="60"/>
                </a:cxn>
                <a:cxn ang="0">
                  <a:pos x="58" y="60"/>
                </a:cxn>
                <a:cxn ang="0">
                  <a:pos x="76" y="58"/>
                </a:cxn>
                <a:cxn ang="0">
                  <a:pos x="86" y="56"/>
                </a:cxn>
                <a:cxn ang="0">
                  <a:pos x="92" y="52"/>
                </a:cxn>
                <a:cxn ang="0">
                  <a:pos x="96" y="48"/>
                </a:cxn>
                <a:cxn ang="0">
                  <a:pos x="102" y="46"/>
                </a:cxn>
                <a:cxn ang="0">
                  <a:pos x="114" y="44"/>
                </a:cxn>
                <a:cxn ang="0">
                  <a:pos x="128" y="42"/>
                </a:cxn>
                <a:cxn ang="0">
                  <a:pos x="140" y="38"/>
                </a:cxn>
                <a:cxn ang="0">
                  <a:pos x="152" y="32"/>
                </a:cxn>
                <a:cxn ang="0">
                  <a:pos x="158" y="28"/>
                </a:cxn>
                <a:cxn ang="0">
                  <a:pos x="174" y="12"/>
                </a:cxn>
                <a:cxn ang="0">
                  <a:pos x="198" y="0"/>
                </a:cxn>
              </a:cxnLst>
              <a:rect l="0" t="0" r="r" b="b"/>
              <a:pathLst>
                <a:path w="198" h="60">
                  <a:moveTo>
                    <a:pt x="0" y="44"/>
                  </a:moveTo>
                  <a:lnTo>
                    <a:pt x="28" y="56"/>
                  </a:lnTo>
                  <a:lnTo>
                    <a:pt x="42" y="60"/>
                  </a:lnTo>
                  <a:lnTo>
                    <a:pt x="58" y="60"/>
                  </a:lnTo>
                  <a:lnTo>
                    <a:pt x="76" y="58"/>
                  </a:lnTo>
                  <a:lnTo>
                    <a:pt x="86" y="56"/>
                  </a:lnTo>
                  <a:lnTo>
                    <a:pt x="92" y="52"/>
                  </a:lnTo>
                  <a:lnTo>
                    <a:pt x="96" y="48"/>
                  </a:lnTo>
                  <a:lnTo>
                    <a:pt x="102" y="46"/>
                  </a:lnTo>
                  <a:lnTo>
                    <a:pt x="114" y="44"/>
                  </a:lnTo>
                  <a:lnTo>
                    <a:pt x="128" y="42"/>
                  </a:lnTo>
                  <a:lnTo>
                    <a:pt x="140" y="38"/>
                  </a:lnTo>
                  <a:lnTo>
                    <a:pt x="152" y="32"/>
                  </a:lnTo>
                  <a:lnTo>
                    <a:pt x="158" y="28"/>
                  </a:lnTo>
                  <a:lnTo>
                    <a:pt x="174" y="12"/>
                  </a:lnTo>
                  <a:lnTo>
                    <a:pt x="19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15" name="Freeform 1183"/>
            <p:cNvSpPr>
              <a:spLocks/>
            </p:cNvSpPr>
            <p:nvPr/>
          </p:nvSpPr>
          <p:spPr bwMode="auto">
            <a:xfrm>
              <a:off x="3630" y="1962"/>
              <a:ext cx="24" cy="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52"/>
                </a:cxn>
                <a:cxn ang="0">
                  <a:pos x="18" y="68"/>
                </a:cxn>
                <a:cxn ang="0">
                  <a:pos x="28" y="84"/>
                </a:cxn>
                <a:cxn ang="0">
                  <a:pos x="48" y="116"/>
                </a:cxn>
                <a:cxn ang="0">
                  <a:pos x="56" y="128"/>
                </a:cxn>
                <a:cxn ang="0">
                  <a:pos x="64" y="150"/>
                </a:cxn>
              </a:cxnLst>
              <a:rect l="0" t="0" r="r" b="b"/>
              <a:pathLst>
                <a:path w="64" h="150">
                  <a:moveTo>
                    <a:pt x="0" y="0"/>
                  </a:moveTo>
                  <a:lnTo>
                    <a:pt x="12" y="52"/>
                  </a:lnTo>
                  <a:lnTo>
                    <a:pt x="18" y="68"/>
                  </a:lnTo>
                  <a:lnTo>
                    <a:pt x="28" y="84"/>
                  </a:lnTo>
                  <a:lnTo>
                    <a:pt x="48" y="116"/>
                  </a:lnTo>
                  <a:lnTo>
                    <a:pt x="56" y="128"/>
                  </a:lnTo>
                  <a:lnTo>
                    <a:pt x="64" y="15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16" name="Freeform 1184"/>
            <p:cNvSpPr>
              <a:spLocks/>
            </p:cNvSpPr>
            <p:nvPr/>
          </p:nvSpPr>
          <p:spPr bwMode="auto">
            <a:xfrm>
              <a:off x="3677" y="2004"/>
              <a:ext cx="57" cy="27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6" y="64"/>
                </a:cxn>
                <a:cxn ang="0">
                  <a:pos x="12" y="60"/>
                </a:cxn>
                <a:cxn ang="0">
                  <a:pos x="18" y="60"/>
                </a:cxn>
                <a:cxn ang="0">
                  <a:pos x="30" y="60"/>
                </a:cxn>
                <a:cxn ang="0">
                  <a:pos x="44" y="58"/>
                </a:cxn>
                <a:cxn ang="0">
                  <a:pos x="60" y="52"/>
                </a:cxn>
                <a:cxn ang="0">
                  <a:pos x="74" y="44"/>
                </a:cxn>
                <a:cxn ang="0">
                  <a:pos x="80" y="42"/>
                </a:cxn>
                <a:cxn ang="0">
                  <a:pos x="84" y="42"/>
                </a:cxn>
                <a:cxn ang="0">
                  <a:pos x="96" y="40"/>
                </a:cxn>
                <a:cxn ang="0">
                  <a:pos x="110" y="36"/>
                </a:cxn>
                <a:cxn ang="0">
                  <a:pos x="124" y="28"/>
                </a:cxn>
                <a:cxn ang="0">
                  <a:pos x="156" y="0"/>
                </a:cxn>
              </a:cxnLst>
              <a:rect l="0" t="0" r="r" b="b"/>
              <a:pathLst>
                <a:path w="156" h="68">
                  <a:moveTo>
                    <a:pt x="0" y="68"/>
                  </a:moveTo>
                  <a:lnTo>
                    <a:pt x="6" y="64"/>
                  </a:lnTo>
                  <a:lnTo>
                    <a:pt x="12" y="60"/>
                  </a:lnTo>
                  <a:lnTo>
                    <a:pt x="18" y="60"/>
                  </a:lnTo>
                  <a:lnTo>
                    <a:pt x="30" y="60"/>
                  </a:lnTo>
                  <a:lnTo>
                    <a:pt x="44" y="58"/>
                  </a:lnTo>
                  <a:lnTo>
                    <a:pt x="60" y="52"/>
                  </a:lnTo>
                  <a:lnTo>
                    <a:pt x="74" y="44"/>
                  </a:lnTo>
                  <a:lnTo>
                    <a:pt x="80" y="42"/>
                  </a:lnTo>
                  <a:lnTo>
                    <a:pt x="84" y="42"/>
                  </a:lnTo>
                  <a:lnTo>
                    <a:pt x="96" y="40"/>
                  </a:lnTo>
                  <a:lnTo>
                    <a:pt x="110" y="36"/>
                  </a:lnTo>
                  <a:lnTo>
                    <a:pt x="124" y="28"/>
                  </a:lnTo>
                  <a:lnTo>
                    <a:pt x="15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17" name="Freeform 1185"/>
            <p:cNvSpPr>
              <a:spLocks/>
            </p:cNvSpPr>
            <p:nvPr/>
          </p:nvSpPr>
          <p:spPr bwMode="auto">
            <a:xfrm>
              <a:off x="3595" y="2011"/>
              <a:ext cx="21" cy="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2"/>
                </a:cxn>
                <a:cxn ang="0">
                  <a:pos x="18" y="60"/>
                </a:cxn>
                <a:cxn ang="0">
                  <a:pos x="28" y="76"/>
                </a:cxn>
                <a:cxn ang="0">
                  <a:pos x="42" y="106"/>
                </a:cxn>
                <a:cxn ang="0">
                  <a:pos x="58" y="146"/>
                </a:cxn>
              </a:cxnLst>
              <a:rect l="0" t="0" r="r" b="b"/>
              <a:pathLst>
                <a:path w="58" h="146">
                  <a:moveTo>
                    <a:pt x="0" y="0"/>
                  </a:moveTo>
                  <a:lnTo>
                    <a:pt x="10" y="42"/>
                  </a:lnTo>
                  <a:lnTo>
                    <a:pt x="18" y="60"/>
                  </a:lnTo>
                  <a:lnTo>
                    <a:pt x="28" y="76"/>
                  </a:lnTo>
                  <a:lnTo>
                    <a:pt x="42" y="106"/>
                  </a:lnTo>
                  <a:lnTo>
                    <a:pt x="58" y="14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18" name="Freeform 1186"/>
            <p:cNvSpPr>
              <a:spLocks/>
            </p:cNvSpPr>
            <p:nvPr/>
          </p:nvSpPr>
          <p:spPr bwMode="auto">
            <a:xfrm>
              <a:off x="3643" y="2058"/>
              <a:ext cx="47" cy="28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18" y="4"/>
                </a:cxn>
                <a:cxn ang="0">
                  <a:pos x="110" y="8"/>
                </a:cxn>
                <a:cxn ang="0">
                  <a:pos x="106" y="12"/>
                </a:cxn>
                <a:cxn ang="0">
                  <a:pos x="96" y="28"/>
                </a:cxn>
                <a:cxn ang="0">
                  <a:pos x="92" y="32"/>
                </a:cxn>
                <a:cxn ang="0">
                  <a:pos x="88" y="34"/>
                </a:cxn>
                <a:cxn ang="0">
                  <a:pos x="84" y="36"/>
                </a:cxn>
                <a:cxn ang="0">
                  <a:pos x="76" y="38"/>
                </a:cxn>
                <a:cxn ang="0">
                  <a:pos x="70" y="40"/>
                </a:cxn>
                <a:cxn ang="0">
                  <a:pos x="64" y="44"/>
                </a:cxn>
                <a:cxn ang="0">
                  <a:pos x="60" y="48"/>
                </a:cxn>
                <a:cxn ang="0">
                  <a:pos x="56" y="50"/>
                </a:cxn>
                <a:cxn ang="0">
                  <a:pos x="48" y="52"/>
                </a:cxn>
                <a:cxn ang="0">
                  <a:pos x="44" y="54"/>
                </a:cxn>
                <a:cxn ang="0">
                  <a:pos x="38" y="56"/>
                </a:cxn>
                <a:cxn ang="0">
                  <a:pos x="28" y="60"/>
                </a:cxn>
                <a:cxn ang="0">
                  <a:pos x="20" y="66"/>
                </a:cxn>
                <a:cxn ang="0">
                  <a:pos x="0" y="72"/>
                </a:cxn>
              </a:cxnLst>
              <a:rect l="0" t="0" r="r" b="b"/>
              <a:pathLst>
                <a:path w="128" h="72">
                  <a:moveTo>
                    <a:pt x="128" y="0"/>
                  </a:moveTo>
                  <a:lnTo>
                    <a:pt x="118" y="4"/>
                  </a:lnTo>
                  <a:lnTo>
                    <a:pt x="110" y="8"/>
                  </a:lnTo>
                  <a:lnTo>
                    <a:pt x="106" y="12"/>
                  </a:lnTo>
                  <a:lnTo>
                    <a:pt x="96" y="28"/>
                  </a:lnTo>
                  <a:lnTo>
                    <a:pt x="92" y="32"/>
                  </a:lnTo>
                  <a:lnTo>
                    <a:pt x="88" y="34"/>
                  </a:lnTo>
                  <a:lnTo>
                    <a:pt x="84" y="36"/>
                  </a:lnTo>
                  <a:lnTo>
                    <a:pt x="76" y="38"/>
                  </a:lnTo>
                  <a:lnTo>
                    <a:pt x="70" y="40"/>
                  </a:lnTo>
                  <a:lnTo>
                    <a:pt x="64" y="44"/>
                  </a:lnTo>
                  <a:lnTo>
                    <a:pt x="60" y="48"/>
                  </a:lnTo>
                  <a:lnTo>
                    <a:pt x="56" y="50"/>
                  </a:lnTo>
                  <a:lnTo>
                    <a:pt x="48" y="52"/>
                  </a:lnTo>
                  <a:lnTo>
                    <a:pt x="44" y="54"/>
                  </a:lnTo>
                  <a:lnTo>
                    <a:pt x="38" y="56"/>
                  </a:lnTo>
                  <a:lnTo>
                    <a:pt x="28" y="60"/>
                  </a:lnTo>
                  <a:lnTo>
                    <a:pt x="20" y="66"/>
                  </a:lnTo>
                  <a:lnTo>
                    <a:pt x="0" y="7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19" name="Freeform 1187"/>
            <p:cNvSpPr>
              <a:spLocks/>
            </p:cNvSpPr>
            <p:nvPr/>
          </p:nvSpPr>
          <p:spPr bwMode="auto">
            <a:xfrm>
              <a:off x="3599" y="2109"/>
              <a:ext cx="51" cy="25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22" y="46"/>
                </a:cxn>
                <a:cxn ang="0">
                  <a:pos x="38" y="36"/>
                </a:cxn>
                <a:cxn ang="0">
                  <a:pos x="46" y="32"/>
                </a:cxn>
                <a:cxn ang="0">
                  <a:pos x="52" y="30"/>
                </a:cxn>
                <a:cxn ang="0">
                  <a:pos x="66" y="30"/>
                </a:cxn>
                <a:cxn ang="0">
                  <a:pos x="72" y="30"/>
                </a:cxn>
                <a:cxn ang="0">
                  <a:pos x="80" y="28"/>
                </a:cxn>
                <a:cxn ang="0">
                  <a:pos x="92" y="26"/>
                </a:cxn>
                <a:cxn ang="0">
                  <a:pos x="100" y="22"/>
                </a:cxn>
                <a:cxn ang="0">
                  <a:pos x="106" y="18"/>
                </a:cxn>
                <a:cxn ang="0">
                  <a:pos x="112" y="16"/>
                </a:cxn>
                <a:cxn ang="0">
                  <a:pos x="120" y="14"/>
                </a:cxn>
                <a:cxn ang="0">
                  <a:pos x="140" y="0"/>
                </a:cxn>
              </a:cxnLst>
              <a:rect l="0" t="0" r="r" b="b"/>
              <a:pathLst>
                <a:path w="140" h="62">
                  <a:moveTo>
                    <a:pt x="0" y="62"/>
                  </a:moveTo>
                  <a:lnTo>
                    <a:pt x="22" y="46"/>
                  </a:lnTo>
                  <a:lnTo>
                    <a:pt x="38" y="36"/>
                  </a:lnTo>
                  <a:lnTo>
                    <a:pt x="46" y="32"/>
                  </a:lnTo>
                  <a:lnTo>
                    <a:pt x="52" y="30"/>
                  </a:lnTo>
                  <a:lnTo>
                    <a:pt x="66" y="30"/>
                  </a:lnTo>
                  <a:lnTo>
                    <a:pt x="72" y="30"/>
                  </a:lnTo>
                  <a:lnTo>
                    <a:pt x="80" y="28"/>
                  </a:lnTo>
                  <a:lnTo>
                    <a:pt x="92" y="26"/>
                  </a:lnTo>
                  <a:lnTo>
                    <a:pt x="100" y="22"/>
                  </a:lnTo>
                  <a:lnTo>
                    <a:pt x="106" y="18"/>
                  </a:lnTo>
                  <a:lnTo>
                    <a:pt x="112" y="16"/>
                  </a:lnTo>
                  <a:lnTo>
                    <a:pt x="120" y="14"/>
                  </a:lnTo>
                  <a:lnTo>
                    <a:pt x="140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20" name="Line 1188"/>
            <p:cNvSpPr>
              <a:spLocks noChangeShapeType="1"/>
            </p:cNvSpPr>
            <p:nvPr/>
          </p:nvSpPr>
          <p:spPr bwMode="auto">
            <a:xfrm>
              <a:off x="3565" y="2063"/>
              <a:ext cx="4" cy="17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21" name="Freeform 1189"/>
            <p:cNvSpPr>
              <a:spLocks/>
            </p:cNvSpPr>
            <p:nvPr/>
          </p:nvSpPr>
          <p:spPr bwMode="auto">
            <a:xfrm>
              <a:off x="3540" y="2109"/>
              <a:ext cx="41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8"/>
                </a:cxn>
                <a:cxn ang="0">
                  <a:pos x="22" y="62"/>
                </a:cxn>
                <a:cxn ang="0">
                  <a:pos x="28" y="72"/>
                </a:cxn>
                <a:cxn ang="0">
                  <a:pos x="40" y="82"/>
                </a:cxn>
                <a:cxn ang="0">
                  <a:pos x="52" y="94"/>
                </a:cxn>
                <a:cxn ang="0">
                  <a:pos x="64" y="100"/>
                </a:cxn>
                <a:cxn ang="0">
                  <a:pos x="90" y="112"/>
                </a:cxn>
                <a:cxn ang="0">
                  <a:pos x="112" y="118"/>
                </a:cxn>
              </a:cxnLst>
              <a:rect l="0" t="0" r="r" b="b"/>
              <a:pathLst>
                <a:path w="112" h="118">
                  <a:moveTo>
                    <a:pt x="0" y="0"/>
                  </a:moveTo>
                  <a:lnTo>
                    <a:pt x="8" y="28"/>
                  </a:lnTo>
                  <a:lnTo>
                    <a:pt x="22" y="62"/>
                  </a:lnTo>
                  <a:lnTo>
                    <a:pt x="28" y="72"/>
                  </a:lnTo>
                  <a:lnTo>
                    <a:pt x="40" y="82"/>
                  </a:lnTo>
                  <a:lnTo>
                    <a:pt x="52" y="94"/>
                  </a:lnTo>
                  <a:lnTo>
                    <a:pt x="64" y="100"/>
                  </a:lnTo>
                  <a:lnTo>
                    <a:pt x="90" y="112"/>
                  </a:lnTo>
                  <a:lnTo>
                    <a:pt x="112" y="11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22" name="Freeform 1190"/>
            <p:cNvSpPr>
              <a:spLocks/>
            </p:cNvSpPr>
            <p:nvPr/>
          </p:nvSpPr>
          <p:spPr bwMode="auto">
            <a:xfrm>
              <a:off x="3586" y="2130"/>
              <a:ext cx="52" cy="25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30" y="64"/>
                </a:cxn>
                <a:cxn ang="0">
                  <a:pos x="46" y="62"/>
                </a:cxn>
                <a:cxn ang="0">
                  <a:pos x="54" y="62"/>
                </a:cxn>
                <a:cxn ang="0">
                  <a:pos x="62" y="58"/>
                </a:cxn>
                <a:cxn ang="0">
                  <a:pos x="80" y="52"/>
                </a:cxn>
                <a:cxn ang="0">
                  <a:pos x="84" y="50"/>
                </a:cxn>
                <a:cxn ang="0">
                  <a:pos x="90" y="44"/>
                </a:cxn>
                <a:cxn ang="0">
                  <a:pos x="94" y="38"/>
                </a:cxn>
                <a:cxn ang="0">
                  <a:pos x="98" y="34"/>
                </a:cxn>
                <a:cxn ang="0">
                  <a:pos x="106" y="26"/>
                </a:cxn>
                <a:cxn ang="0">
                  <a:pos x="110" y="20"/>
                </a:cxn>
                <a:cxn ang="0">
                  <a:pos x="118" y="16"/>
                </a:cxn>
                <a:cxn ang="0">
                  <a:pos x="142" y="0"/>
                </a:cxn>
              </a:cxnLst>
              <a:rect l="0" t="0" r="r" b="b"/>
              <a:pathLst>
                <a:path w="142" h="64">
                  <a:moveTo>
                    <a:pt x="0" y="64"/>
                  </a:moveTo>
                  <a:lnTo>
                    <a:pt x="30" y="64"/>
                  </a:lnTo>
                  <a:lnTo>
                    <a:pt x="46" y="62"/>
                  </a:lnTo>
                  <a:lnTo>
                    <a:pt x="54" y="62"/>
                  </a:lnTo>
                  <a:lnTo>
                    <a:pt x="62" y="58"/>
                  </a:lnTo>
                  <a:lnTo>
                    <a:pt x="80" y="52"/>
                  </a:lnTo>
                  <a:lnTo>
                    <a:pt x="84" y="50"/>
                  </a:lnTo>
                  <a:lnTo>
                    <a:pt x="90" y="44"/>
                  </a:lnTo>
                  <a:lnTo>
                    <a:pt x="94" y="38"/>
                  </a:lnTo>
                  <a:lnTo>
                    <a:pt x="98" y="34"/>
                  </a:lnTo>
                  <a:lnTo>
                    <a:pt x="106" y="26"/>
                  </a:lnTo>
                  <a:lnTo>
                    <a:pt x="110" y="20"/>
                  </a:lnTo>
                  <a:lnTo>
                    <a:pt x="118" y="16"/>
                  </a:lnTo>
                  <a:lnTo>
                    <a:pt x="14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23" name="Freeform 1191"/>
            <p:cNvSpPr>
              <a:spLocks/>
            </p:cNvSpPr>
            <p:nvPr/>
          </p:nvSpPr>
          <p:spPr bwMode="auto">
            <a:xfrm>
              <a:off x="3504" y="2155"/>
              <a:ext cx="10" cy="2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6" y="0"/>
                </a:cxn>
                <a:cxn ang="0">
                  <a:pos x="28" y="2"/>
                </a:cxn>
              </a:cxnLst>
              <a:rect l="0" t="0" r="r" b="b"/>
              <a:pathLst>
                <a:path w="28" h="8">
                  <a:moveTo>
                    <a:pt x="0" y="8"/>
                  </a:moveTo>
                  <a:lnTo>
                    <a:pt x="16" y="2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8" y="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24" name="Freeform 1192"/>
            <p:cNvSpPr>
              <a:spLocks/>
            </p:cNvSpPr>
            <p:nvPr/>
          </p:nvSpPr>
          <p:spPr bwMode="auto">
            <a:xfrm>
              <a:off x="3519" y="2149"/>
              <a:ext cx="48" cy="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8"/>
                </a:cxn>
                <a:cxn ang="0">
                  <a:pos x="20" y="14"/>
                </a:cxn>
                <a:cxn ang="0">
                  <a:pos x="26" y="20"/>
                </a:cxn>
                <a:cxn ang="0">
                  <a:pos x="42" y="42"/>
                </a:cxn>
                <a:cxn ang="0">
                  <a:pos x="66" y="52"/>
                </a:cxn>
                <a:cxn ang="0">
                  <a:pos x="96" y="66"/>
                </a:cxn>
                <a:cxn ang="0">
                  <a:pos x="108" y="72"/>
                </a:cxn>
                <a:cxn ang="0">
                  <a:pos x="132" y="80"/>
                </a:cxn>
              </a:cxnLst>
              <a:rect l="0" t="0" r="r" b="b"/>
              <a:pathLst>
                <a:path w="132" h="80">
                  <a:moveTo>
                    <a:pt x="0" y="0"/>
                  </a:moveTo>
                  <a:lnTo>
                    <a:pt x="10" y="8"/>
                  </a:lnTo>
                  <a:lnTo>
                    <a:pt x="20" y="14"/>
                  </a:lnTo>
                  <a:lnTo>
                    <a:pt x="26" y="20"/>
                  </a:lnTo>
                  <a:lnTo>
                    <a:pt x="42" y="42"/>
                  </a:lnTo>
                  <a:lnTo>
                    <a:pt x="66" y="52"/>
                  </a:lnTo>
                  <a:lnTo>
                    <a:pt x="96" y="66"/>
                  </a:lnTo>
                  <a:lnTo>
                    <a:pt x="108" y="72"/>
                  </a:lnTo>
                  <a:lnTo>
                    <a:pt x="132" y="8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25" name="Freeform 1193"/>
            <p:cNvSpPr>
              <a:spLocks/>
            </p:cNvSpPr>
            <p:nvPr/>
          </p:nvSpPr>
          <p:spPr bwMode="auto">
            <a:xfrm>
              <a:off x="3580" y="2173"/>
              <a:ext cx="48" cy="9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12" y="22"/>
                </a:cxn>
                <a:cxn ang="0">
                  <a:pos x="30" y="24"/>
                </a:cxn>
                <a:cxn ang="0">
                  <a:pos x="42" y="24"/>
                </a:cxn>
                <a:cxn ang="0">
                  <a:pos x="48" y="22"/>
                </a:cxn>
                <a:cxn ang="0">
                  <a:pos x="52" y="20"/>
                </a:cxn>
                <a:cxn ang="0">
                  <a:pos x="72" y="8"/>
                </a:cxn>
                <a:cxn ang="0">
                  <a:pos x="76" y="4"/>
                </a:cxn>
                <a:cxn ang="0">
                  <a:pos x="84" y="0"/>
                </a:cxn>
                <a:cxn ang="0">
                  <a:pos x="90" y="0"/>
                </a:cxn>
                <a:cxn ang="0">
                  <a:pos x="100" y="4"/>
                </a:cxn>
                <a:cxn ang="0">
                  <a:pos x="120" y="16"/>
                </a:cxn>
                <a:cxn ang="0">
                  <a:pos x="134" y="24"/>
                </a:cxn>
              </a:cxnLst>
              <a:rect l="0" t="0" r="r" b="b"/>
              <a:pathLst>
                <a:path w="134" h="24">
                  <a:moveTo>
                    <a:pt x="0" y="20"/>
                  </a:moveTo>
                  <a:lnTo>
                    <a:pt x="12" y="22"/>
                  </a:lnTo>
                  <a:lnTo>
                    <a:pt x="30" y="24"/>
                  </a:lnTo>
                  <a:lnTo>
                    <a:pt x="42" y="24"/>
                  </a:lnTo>
                  <a:lnTo>
                    <a:pt x="48" y="22"/>
                  </a:lnTo>
                  <a:lnTo>
                    <a:pt x="52" y="20"/>
                  </a:lnTo>
                  <a:lnTo>
                    <a:pt x="72" y="8"/>
                  </a:lnTo>
                  <a:lnTo>
                    <a:pt x="76" y="4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100" y="4"/>
                  </a:lnTo>
                  <a:lnTo>
                    <a:pt x="120" y="16"/>
                  </a:lnTo>
                  <a:lnTo>
                    <a:pt x="134" y="2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26" name="Freeform 1194"/>
            <p:cNvSpPr>
              <a:spLocks/>
            </p:cNvSpPr>
            <p:nvPr/>
          </p:nvSpPr>
          <p:spPr bwMode="auto">
            <a:xfrm>
              <a:off x="3462" y="2204"/>
              <a:ext cx="32" cy="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8" y="14"/>
                </a:cxn>
                <a:cxn ang="0">
                  <a:pos x="16" y="14"/>
                </a:cxn>
                <a:cxn ang="0">
                  <a:pos x="24" y="12"/>
                </a:cxn>
                <a:cxn ang="0">
                  <a:pos x="48" y="2"/>
                </a:cxn>
                <a:cxn ang="0">
                  <a:pos x="66" y="0"/>
                </a:cxn>
                <a:cxn ang="0">
                  <a:pos x="74" y="8"/>
                </a:cxn>
                <a:cxn ang="0">
                  <a:pos x="82" y="14"/>
                </a:cxn>
                <a:cxn ang="0">
                  <a:pos x="88" y="20"/>
                </a:cxn>
              </a:cxnLst>
              <a:rect l="0" t="0" r="r" b="b"/>
              <a:pathLst>
                <a:path w="88" h="20">
                  <a:moveTo>
                    <a:pt x="0" y="12"/>
                  </a:moveTo>
                  <a:lnTo>
                    <a:pt x="8" y="14"/>
                  </a:lnTo>
                  <a:lnTo>
                    <a:pt x="16" y="14"/>
                  </a:lnTo>
                  <a:lnTo>
                    <a:pt x="24" y="12"/>
                  </a:lnTo>
                  <a:lnTo>
                    <a:pt x="48" y="2"/>
                  </a:lnTo>
                  <a:lnTo>
                    <a:pt x="66" y="0"/>
                  </a:lnTo>
                  <a:lnTo>
                    <a:pt x="74" y="8"/>
                  </a:lnTo>
                  <a:lnTo>
                    <a:pt x="82" y="14"/>
                  </a:lnTo>
                  <a:lnTo>
                    <a:pt x="88" y="2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27" name="Freeform 1195"/>
            <p:cNvSpPr>
              <a:spLocks/>
            </p:cNvSpPr>
            <p:nvPr/>
          </p:nvSpPr>
          <p:spPr bwMode="auto">
            <a:xfrm>
              <a:off x="3504" y="2184"/>
              <a:ext cx="31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0"/>
                </a:cxn>
                <a:cxn ang="0">
                  <a:pos x="4" y="18"/>
                </a:cxn>
                <a:cxn ang="0">
                  <a:pos x="8" y="24"/>
                </a:cxn>
                <a:cxn ang="0">
                  <a:pos x="24" y="46"/>
                </a:cxn>
                <a:cxn ang="0">
                  <a:pos x="30" y="54"/>
                </a:cxn>
                <a:cxn ang="0">
                  <a:pos x="40" y="62"/>
                </a:cxn>
                <a:cxn ang="0">
                  <a:pos x="60" y="82"/>
                </a:cxn>
                <a:cxn ang="0">
                  <a:pos x="66" y="88"/>
                </a:cxn>
                <a:cxn ang="0">
                  <a:pos x="70" y="90"/>
                </a:cxn>
                <a:cxn ang="0">
                  <a:pos x="84" y="94"/>
                </a:cxn>
              </a:cxnLst>
              <a:rect l="0" t="0" r="r" b="b"/>
              <a:pathLst>
                <a:path w="84" h="94">
                  <a:moveTo>
                    <a:pt x="0" y="0"/>
                  </a:moveTo>
                  <a:lnTo>
                    <a:pt x="2" y="10"/>
                  </a:lnTo>
                  <a:lnTo>
                    <a:pt x="4" y="18"/>
                  </a:lnTo>
                  <a:lnTo>
                    <a:pt x="8" y="24"/>
                  </a:lnTo>
                  <a:lnTo>
                    <a:pt x="24" y="46"/>
                  </a:lnTo>
                  <a:lnTo>
                    <a:pt x="30" y="54"/>
                  </a:lnTo>
                  <a:lnTo>
                    <a:pt x="40" y="62"/>
                  </a:lnTo>
                  <a:lnTo>
                    <a:pt x="60" y="82"/>
                  </a:lnTo>
                  <a:lnTo>
                    <a:pt x="66" y="88"/>
                  </a:lnTo>
                  <a:lnTo>
                    <a:pt x="70" y="90"/>
                  </a:lnTo>
                  <a:lnTo>
                    <a:pt x="84" y="9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28" name="Freeform 1196"/>
            <p:cNvSpPr>
              <a:spLocks/>
            </p:cNvSpPr>
            <p:nvPr/>
          </p:nvSpPr>
          <p:spPr bwMode="auto">
            <a:xfrm>
              <a:off x="3542" y="2206"/>
              <a:ext cx="84" cy="25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8" y="56"/>
                </a:cxn>
                <a:cxn ang="0">
                  <a:pos x="16" y="60"/>
                </a:cxn>
                <a:cxn ang="0">
                  <a:pos x="28" y="62"/>
                </a:cxn>
                <a:cxn ang="0">
                  <a:pos x="36" y="60"/>
                </a:cxn>
                <a:cxn ang="0">
                  <a:pos x="42" y="58"/>
                </a:cxn>
                <a:cxn ang="0">
                  <a:pos x="46" y="56"/>
                </a:cxn>
                <a:cxn ang="0">
                  <a:pos x="52" y="54"/>
                </a:cxn>
                <a:cxn ang="0">
                  <a:pos x="66" y="52"/>
                </a:cxn>
                <a:cxn ang="0">
                  <a:pos x="72" y="50"/>
                </a:cxn>
                <a:cxn ang="0">
                  <a:pos x="90" y="36"/>
                </a:cxn>
                <a:cxn ang="0">
                  <a:pos x="110" y="22"/>
                </a:cxn>
                <a:cxn ang="0">
                  <a:pos x="124" y="14"/>
                </a:cxn>
                <a:cxn ang="0">
                  <a:pos x="140" y="8"/>
                </a:cxn>
                <a:cxn ang="0">
                  <a:pos x="154" y="2"/>
                </a:cxn>
                <a:cxn ang="0">
                  <a:pos x="164" y="0"/>
                </a:cxn>
                <a:cxn ang="0">
                  <a:pos x="172" y="2"/>
                </a:cxn>
                <a:cxn ang="0">
                  <a:pos x="182" y="8"/>
                </a:cxn>
                <a:cxn ang="0">
                  <a:pos x="200" y="18"/>
                </a:cxn>
                <a:cxn ang="0">
                  <a:pos x="216" y="26"/>
                </a:cxn>
                <a:cxn ang="0">
                  <a:pos x="224" y="28"/>
                </a:cxn>
                <a:cxn ang="0">
                  <a:pos x="232" y="28"/>
                </a:cxn>
              </a:cxnLst>
              <a:rect l="0" t="0" r="r" b="b"/>
              <a:pathLst>
                <a:path w="232" h="62">
                  <a:moveTo>
                    <a:pt x="0" y="50"/>
                  </a:moveTo>
                  <a:lnTo>
                    <a:pt x="8" y="56"/>
                  </a:lnTo>
                  <a:lnTo>
                    <a:pt x="16" y="60"/>
                  </a:lnTo>
                  <a:lnTo>
                    <a:pt x="28" y="62"/>
                  </a:lnTo>
                  <a:lnTo>
                    <a:pt x="36" y="60"/>
                  </a:lnTo>
                  <a:lnTo>
                    <a:pt x="42" y="58"/>
                  </a:lnTo>
                  <a:lnTo>
                    <a:pt x="46" y="56"/>
                  </a:lnTo>
                  <a:lnTo>
                    <a:pt x="52" y="54"/>
                  </a:lnTo>
                  <a:lnTo>
                    <a:pt x="66" y="52"/>
                  </a:lnTo>
                  <a:lnTo>
                    <a:pt x="72" y="50"/>
                  </a:lnTo>
                  <a:lnTo>
                    <a:pt x="90" y="36"/>
                  </a:lnTo>
                  <a:lnTo>
                    <a:pt x="110" y="22"/>
                  </a:lnTo>
                  <a:lnTo>
                    <a:pt x="124" y="14"/>
                  </a:lnTo>
                  <a:lnTo>
                    <a:pt x="140" y="8"/>
                  </a:lnTo>
                  <a:lnTo>
                    <a:pt x="154" y="2"/>
                  </a:lnTo>
                  <a:lnTo>
                    <a:pt x="164" y="0"/>
                  </a:lnTo>
                  <a:lnTo>
                    <a:pt x="172" y="2"/>
                  </a:lnTo>
                  <a:lnTo>
                    <a:pt x="182" y="8"/>
                  </a:lnTo>
                  <a:lnTo>
                    <a:pt x="200" y="18"/>
                  </a:lnTo>
                  <a:lnTo>
                    <a:pt x="216" y="26"/>
                  </a:lnTo>
                  <a:lnTo>
                    <a:pt x="224" y="28"/>
                  </a:lnTo>
                  <a:lnTo>
                    <a:pt x="232" y="2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29" name="Freeform 1197"/>
            <p:cNvSpPr>
              <a:spLocks/>
            </p:cNvSpPr>
            <p:nvPr/>
          </p:nvSpPr>
          <p:spPr bwMode="auto">
            <a:xfrm>
              <a:off x="3037" y="2687"/>
              <a:ext cx="6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8"/>
                </a:cxn>
                <a:cxn ang="0">
                  <a:pos x="8" y="36"/>
                </a:cxn>
                <a:cxn ang="0">
                  <a:pos x="12" y="44"/>
                </a:cxn>
                <a:cxn ang="0">
                  <a:pos x="16" y="48"/>
                </a:cxn>
                <a:cxn ang="0">
                  <a:pos x="18" y="48"/>
                </a:cxn>
              </a:cxnLst>
              <a:rect l="0" t="0" r="r" b="b"/>
              <a:pathLst>
                <a:path w="18" h="48">
                  <a:moveTo>
                    <a:pt x="0" y="0"/>
                  </a:moveTo>
                  <a:lnTo>
                    <a:pt x="6" y="28"/>
                  </a:lnTo>
                  <a:lnTo>
                    <a:pt x="8" y="36"/>
                  </a:lnTo>
                  <a:lnTo>
                    <a:pt x="12" y="44"/>
                  </a:lnTo>
                  <a:lnTo>
                    <a:pt x="16" y="48"/>
                  </a:lnTo>
                  <a:lnTo>
                    <a:pt x="18" y="4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30" name="Freeform 1198"/>
            <p:cNvSpPr>
              <a:spLocks/>
            </p:cNvSpPr>
            <p:nvPr/>
          </p:nvSpPr>
          <p:spPr bwMode="auto">
            <a:xfrm>
              <a:off x="3028" y="2698"/>
              <a:ext cx="4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8"/>
                </a:cxn>
                <a:cxn ang="0">
                  <a:pos x="4" y="28"/>
                </a:cxn>
                <a:cxn ang="0">
                  <a:pos x="6" y="34"/>
                </a:cxn>
                <a:cxn ang="0">
                  <a:pos x="10" y="38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2" y="18"/>
                  </a:lnTo>
                  <a:lnTo>
                    <a:pt x="4" y="28"/>
                  </a:lnTo>
                  <a:lnTo>
                    <a:pt x="6" y="34"/>
                  </a:lnTo>
                  <a:lnTo>
                    <a:pt x="10" y="3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31" name="Freeform 1199"/>
            <p:cNvSpPr>
              <a:spLocks/>
            </p:cNvSpPr>
            <p:nvPr/>
          </p:nvSpPr>
          <p:spPr bwMode="auto">
            <a:xfrm>
              <a:off x="3020" y="2710"/>
              <a:ext cx="4" cy="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8"/>
                </a:cxn>
                <a:cxn ang="0">
                  <a:pos x="8" y="16"/>
                </a:cxn>
                <a:cxn ang="0">
                  <a:pos x="12" y="20"/>
                </a:cxn>
              </a:cxnLst>
              <a:rect l="0" t="0" r="r" b="b"/>
              <a:pathLst>
                <a:path w="12" h="20">
                  <a:moveTo>
                    <a:pt x="0" y="0"/>
                  </a:moveTo>
                  <a:lnTo>
                    <a:pt x="4" y="8"/>
                  </a:lnTo>
                  <a:lnTo>
                    <a:pt x="8" y="16"/>
                  </a:lnTo>
                  <a:lnTo>
                    <a:pt x="12" y="2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32" name="Freeform 1200"/>
            <p:cNvSpPr>
              <a:spLocks/>
            </p:cNvSpPr>
            <p:nvPr/>
          </p:nvSpPr>
          <p:spPr bwMode="auto">
            <a:xfrm>
              <a:off x="3104" y="2649"/>
              <a:ext cx="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2" y="16"/>
                </a:cxn>
                <a:cxn ang="0">
                  <a:pos x="6" y="26"/>
                </a:cxn>
                <a:cxn ang="0">
                  <a:pos x="10" y="32"/>
                </a:cxn>
                <a:cxn ang="0">
                  <a:pos x="16" y="34"/>
                </a:cxn>
              </a:cxnLst>
              <a:rect l="0" t="0" r="r" b="b"/>
              <a:pathLst>
                <a:path w="16" h="34">
                  <a:moveTo>
                    <a:pt x="0" y="0"/>
                  </a:moveTo>
                  <a:lnTo>
                    <a:pt x="0" y="6"/>
                  </a:lnTo>
                  <a:lnTo>
                    <a:pt x="2" y="16"/>
                  </a:lnTo>
                  <a:lnTo>
                    <a:pt x="6" y="26"/>
                  </a:lnTo>
                  <a:lnTo>
                    <a:pt x="10" y="32"/>
                  </a:lnTo>
                  <a:lnTo>
                    <a:pt x="16" y="3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33" name="Freeform 1201"/>
            <p:cNvSpPr>
              <a:spLocks/>
            </p:cNvSpPr>
            <p:nvPr/>
          </p:nvSpPr>
          <p:spPr bwMode="auto">
            <a:xfrm>
              <a:off x="3113" y="2626"/>
              <a:ext cx="9" cy="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4"/>
                </a:cxn>
                <a:cxn ang="0">
                  <a:pos x="15" y="34"/>
                </a:cxn>
                <a:cxn ang="0">
                  <a:pos x="21" y="42"/>
                </a:cxn>
                <a:cxn ang="0">
                  <a:pos x="27" y="46"/>
                </a:cxn>
              </a:cxnLst>
              <a:rect l="0" t="0" r="r" b="b"/>
              <a:pathLst>
                <a:path w="27" h="46">
                  <a:moveTo>
                    <a:pt x="0" y="0"/>
                  </a:moveTo>
                  <a:lnTo>
                    <a:pt x="6" y="14"/>
                  </a:lnTo>
                  <a:lnTo>
                    <a:pt x="15" y="34"/>
                  </a:lnTo>
                  <a:lnTo>
                    <a:pt x="21" y="42"/>
                  </a:lnTo>
                  <a:lnTo>
                    <a:pt x="27" y="4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34" name="Freeform 1202"/>
            <p:cNvSpPr>
              <a:spLocks/>
            </p:cNvSpPr>
            <p:nvPr/>
          </p:nvSpPr>
          <p:spPr bwMode="auto">
            <a:xfrm>
              <a:off x="3162" y="2587"/>
              <a:ext cx="4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"/>
                </a:cxn>
                <a:cxn ang="0">
                  <a:pos x="4" y="32"/>
                </a:cxn>
                <a:cxn ang="0">
                  <a:pos x="10" y="48"/>
                </a:cxn>
              </a:cxnLst>
              <a:rect l="0" t="0" r="r" b="b"/>
              <a:pathLst>
                <a:path w="10" h="48">
                  <a:moveTo>
                    <a:pt x="0" y="0"/>
                  </a:moveTo>
                  <a:lnTo>
                    <a:pt x="0" y="16"/>
                  </a:lnTo>
                  <a:lnTo>
                    <a:pt x="4" y="32"/>
                  </a:lnTo>
                  <a:lnTo>
                    <a:pt x="10" y="4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35" name="Freeform 1203"/>
            <p:cNvSpPr>
              <a:spLocks/>
            </p:cNvSpPr>
            <p:nvPr/>
          </p:nvSpPr>
          <p:spPr bwMode="auto">
            <a:xfrm>
              <a:off x="3175" y="2582"/>
              <a:ext cx="4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12"/>
                </a:cxn>
                <a:cxn ang="0">
                  <a:pos x="2" y="24"/>
                </a:cxn>
                <a:cxn ang="0">
                  <a:pos x="6" y="32"/>
                </a:cxn>
                <a:cxn ang="0">
                  <a:pos x="10" y="36"/>
                </a:cxn>
              </a:cxnLst>
              <a:rect l="0" t="0" r="r" b="b"/>
              <a:pathLst>
                <a:path w="10" h="36">
                  <a:moveTo>
                    <a:pt x="0" y="0"/>
                  </a:moveTo>
                  <a:lnTo>
                    <a:pt x="0" y="4"/>
                  </a:lnTo>
                  <a:lnTo>
                    <a:pt x="0" y="12"/>
                  </a:lnTo>
                  <a:lnTo>
                    <a:pt x="2" y="24"/>
                  </a:lnTo>
                  <a:lnTo>
                    <a:pt x="6" y="32"/>
                  </a:lnTo>
                  <a:lnTo>
                    <a:pt x="10" y="3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36" name="Freeform 1204"/>
            <p:cNvSpPr>
              <a:spLocks/>
            </p:cNvSpPr>
            <p:nvPr/>
          </p:nvSpPr>
          <p:spPr bwMode="auto">
            <a:xfrm>
              <a:off x="3186" y="2577"/>
              <a:ext cx="5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6"/>
                </a:cxn>
                <a:cxn ang="0">
                  <a:pos x="6" y="30"/>
                </a:cxn>
                <a:cxn ang="0">
                  <a:pos x="8" y="36"/>
                </a:cxn>
                <a:cxn ang="0">
                  <a:pos x="12" y="38"/>
                </a:cxn>
              </a:cxnLst>
              <a:rect l="0" t="0" r="r" b="b"/>
              <a:pathLst>
                <a:path w="12" h="38">
                  <a:moveTo>
                    <a:pt x="0" y="0"/>
                  </a:moveTo>
                  <a:lnTo>
                    <a:pt x="2" y="16"/>
                  </a:lnTo>
                  <a:lnTo>
                    <a:pt x="6" y="30"/>
                  </a:lnTo>
                  <a:lnTo>
                    <a:pt x="8" y="36"/>
                  </a:lnTo>
                  <a:lnTo>
                    <a:pt x="12" y="3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37" name="Freeform 1205"/>
            <p:cNvSpPr>
              <a:spLocks/>
            </p:cNvSpPr>
            <p:nvPr/>
          </p:nvSpPr>
          <p:spPr bwMode="auto">
            <a:xfrm>
              <a:off x="3256" y="2515"/>
              <a:ext cx="10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4"/>
                </a:cxn>
                <a:cxn ang="0">
                  <a:pos x="6" y="27"/>
                </a:cxn>
                <a:cxn ang="0">
                  <a:pos x="8" y="37"/>
                </a:cxn>
                <a:cxn ang="0">
                  <a:pos x="14" y="45"/>
                </a:cxn>
                <a:cxn ang="0">
                  <a:pos x="20" y="53"/>
                </a:cxn>
                <a:cxn ang="0">
                  <a:pos x="26" y="61"/>
                </a:cxn>
              </a:cxnLst>
              <a:rect l="0" t="0" r="r" b="b"/>
              <a:pathLst>
                <a:path w="26" h="61">
                  <a:moveTo>
                    <a:pt x="0" y="0"/>
                  </a:moveTo>
                  <a:lnTo>
                    <a:pt x="2" y="14"/>
                  </a:lnTo>
                  <a:lnTo>
                    <a:pt x="6" y="27"/>
                  </a:lnTo>
                  <a:lnTo>
                    <a:pt x="8" y="37"/>
                  </a:lnTo>
                  <a:lnTo>
                    <a:pt x="14" y="45"/>
                  </a:lnTo>
                  <a:lnTo>
                    <a:pt x="20" y="53"/>
                  </a:lnTo>
                  <a:lnTo>
                    <a:pt x="26" y="61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38" name="Freeform 1206"/>
            <p:cNvSpPr>
              <a:spLocks/>
            </p:cNvSpPr>
            <p:nvPr/>
          </p:nvSpPr>
          <p:spPr bwMode="auto">
            <a:xfrm>
              <a:off x="3275" y="2509"/>
              <a:ext cx="11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22"/>
                </a:cxn>
                <a:cxn ang="0">
                  <a:pos x="18" y="39"/>
                </a:cxn>
                <a:cxn ang="0">
                  <a:pos x="24" y="45"/>
                </a:cxn>
                <a:cxn ang="0">
                  <a:pos x="30" y="49"/>
                </a:cxn>
              </a:cxnLst>
              <a:rect l="0" t="0" r="r" b="b"/>
              <a:pathLst>
                <a:path w="30" h="49">
                  <a:moveTo>
                    <a:pt x="0" y="0"/>
                  </a:moveTo>
                  <a:lnTo>
                    <a:pt x="10" y="22"/>
                  </a:lnTo>
                  <a:lnTo>
                    <a:pt x="18" y="39"/>
                  </a:lnTo>
                  <a:lnTo>
                    <a:pt x="24" y="45"/>
                  </a:lnTo>
                  <a:lnTo>
                    <a:pt x="30" y="49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39" name="Freeform 1207"/>
            <p:cNvSpPr>
              <a:spLocks/>
            </p:cNvSpPr>
            <p:nvPr/>
          </p:nvSpPr>
          <p:spPr bwMode="auto">
            <a:xfrm>
              <a:off x="3283" y="2488"/>
              <a:ext cx="11" cy="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54"/>
                </a:cxn>
                <a:cxn ang="0">
                  <a:pos x="14" y="62"/>
                </a:cxn>
                <a:cxn ang="0">
                  <a:pos x="20" y="70"/>
                </a:cxn>
                <a:cxn ang="0">
                  <a:pos x="26" y="76"/>
                </a:cxn>
                <a:cxn ang="0">
                  <a:pos x="30" y="80"/>
                </a:cxn>
              </a:cxnLst>
              <a:rect l="0" t="0" r="r" b="b"/>
              <a:pathLst>
                <a:path w="30" h="80">
                  <a:moveTo>
                    <a:pt x="0" y="0"/>
                  </a:moveTo>
                  <a:lnTo>
                    <a:pt x="12" y="54"/>
                  </a:lnTo>
                  <a:lnTo>
                    <a:pt x="14" y="62"/>
                  </a:lnTo>
                  <a:lnTo>
                    <a:pt x="20" y="70"/>
                  </a:lnTo>
                  <a:lnTo>
                    <a:pt x="26" y="76"/>
                  </a:lnTo>
                  <a:lnTo>
                    <a:pt x="30" y="8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40" name="Freeform 1208"/>
            <p:cNvSpPr>
              <a:spLocks/>
            </p:cNvSpPr>
            <p:nvPr/>
          </p:nvSpPr>
          <p:spPr bwMode="auto">
            <a:xfrm>
              <a:off x="3292" y="2476"/>
              <a:ext cx="8" cy="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44"/>
                </a:cxn>
                <a:cxn ang="0">
                  <a:pos x="12" y="62"/>
                </a:cxn>
                <a:cxn ang="0">
                  <a:pos x="16" y="72"/>
                </a:cxn>
                <a:cxn ang="0">
                  <a:pos x="20" y="80"/>
                </a:cxn>
              </a:cxnLst>
              <a:rect l="0" t="0" r="r" b="b"/>
              <a:pathLst>
                <a:path w="20" h="80">
                  <a:moveTo>
                    <a:pt x="0" y="0"/>
                  </a:moveTo>
                  <a:lnTo>
                    <a:pt x="6" y="44"/>
                  </a:lnTo>
                  <a:lnTo>
                    <a:pt x="12" y="62"/>
                  </a:lnTo>
                  <a:lnTo>
                    <a:pt x="16" y="72"/>
                  </a:lnTo>
                  <a:lnTo>
                    <a:pt x="20" y="8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41" name="Freeform 1209"/>
            <p:cNvSpPr>
              <a:spLocks/>
            </p:cNvSpPr>
            <p:nvPr/>
          </p:nvSpPr>
          <p:spPr bwMode="auto">
            <a:xfrm>
              <a:off x="3302" y="2467"/>
              <a:ext cx="10" cy="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4"/>
                </a:cxn>
                <a:cxn ang="0">
                  <a:pos x="6" y="28"/>
                </a:cxn>
                <a:cxn ang="0">
                  <a:pos x="10" y="40"/>
                </a:cxn>
                <a:cxn ang="0">
                  <a:pos x="18" y="62"/>
                </a:cxn>
                <a:cxn ang="0">
                  <a:pos x="22" y="70"/>
                </a:cxn>
                <a:cxn ang="0">
                  <a:pos x="26" y="74"/>
                </a:cxn>
              </a:cxnLst>
              <a:rect l="0" t="0" r="r" b="b"/>
              <a:pathLst>
                <a:path w="26" h="74">
                  <a:moveTo>
                    <a:pt x="0" y="0"/>
                  </a:moveTo>
                  <a:lnTo>
                    <a:pt x="2" y="14"/>
                  </a:lnTo>
                  <a:lnTo>
                    <a:pt x="6" y="28"/>
                  </a:lnTo>
                  <a:lnTo>
                    <a:pt x="10" y="40"/>
                  </a:lnTo>
                  <a:lnTo>
                    <a:pt x="18" y="62"/>
                  </a:lnTo>
                  <a:lnTo>
                    <a:pt x="22" y="70"/>
                  </a:lnTo>
                  <a:lnTo>
                    <a:pt x="26" y="7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42" name="Freeform 1210"/>
            <p:cNvSpPr>
              <a:spLocks/>
            </p:cNvSpPr>
            <p:nvPr/>
          </p:nvSpPr>
          <p:spPr bwMode="auto">
            <a:xfrm>
              <a:off x="3316" y="2458"/>
              <a:ext cx="8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4" y="28"/>
                </a:cxn>
                <a:cxn ang="0">
                  <a:pos x="6" y="40"/>
                </a:cxn>
                <a:cxn ang="0">
                  <a:pos x="10" y="50"/>
                </a:cxn>
                <a:cxn ang="0">
                  <a:pos x="16" y="60"/>
                </a:cxn>
                <a:cxn ang="0">
                  <a:pos x="24" y="68"/>
                </a:cxn>
              </a:cxnLst>
              <a:rect l="0" t="0" r="r" b="b"/>
              <a:pathLst>
                <a:path w="24" h="68">
                  <a:moveTo>
                    <a:pt x="0" y="0"/>
                  </a:moveTo>
                  <a:lnTo>
                    <a:pt x="0" y="8"/>
                  </a:lnTo>
                  <a:lnTo>
                    <a:pt x="4" y="28"/>
                  </a:lnTo>
                  <a:lnTo>
                    <a:pt x="6" y="40"/>
                  </a:lnTo>
                  <a:lnTo>
                    <a:pt x="10" y="50"/>
                  </a:lnTo>
                  <a:lnTo>
                    <a:pt x="16" y="60"/>
                  </a:lnTo>
                  <a:lnTo>
                    <a:pt x="24" y="6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43" name="Freeform 1211"/>
            <p:cNvSpPr>
              <a:spLocks/>
            </p:cNvSpPr>
            <p:nvPr/>
          </p:nvSpPr>
          <p:spPr bwMode="auto">
            <a:xfrm>
              <a:off x="3327" y="2452"/>
              <a:ext cx="7" cy="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2"/>
                </a:cxn>
                <a:cxn ang="0">
                  <a:pos x="12" y="38"/>
                </a:cxn>
                <a:cxn ang="0">
                  <a:pos x="18" y="52"/>
                </a:cxn>
              </a:cxnLst>
              <a:rect l="0" t="0" r="r" b="b"/>
              <a:pathLst>
                <a:path w="18" h="52">
                  <a:moveTo>
                    <a:pt x="0" y="0"/>
                  </a:moveTo>
                  <a:lnTo>
                    <a:pt x="6" y="22"/>
                  </a:lnTo>
                  <a:lnTo>
                    <a:pt x="12" y="38"/>
                  </a:lnTo>
                  <a:lnTo>
                    <a:pt x="18" y="52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44" name="Freeform 1212"/>
            <p:cNvSpPr>
              <a:spLocks/>
            </p:cNvSpPr>
            <p:nvPr/>
          </p:nvSpPr>
          <p:spPr bwMode="auto">
            <a:xfrm>
              <a:off x="3348" y="2451"/>
              <a:ext cx="6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0"/>
                </a:cxn>
                <a:cxn ang="0">
                  <a:pos x="10" y="38"/>
                </a:cxn>
                <a:cxn ang="0">
                  <a:pos x="14" y="44"/>
                </a:cxn>
                <a:cxn ang="0">
                  <a:pos x="16" y="48"/>
                </a:cxn>
              </a:cxnLst>
              <a:rect l="0" t="0" r="r" b="b"/>
              <a:pathLst>
                <a:path w="16" h="48">
                  <a:moveTo>
                    <a:pt x="0" y="0"/>
                  </a:moveTo>
                  <a:lnTo>
                    <a:pt x="6" y="20"/>
                  </a:lnTo>
                  <a:lnTo>
                    <a:pt x="10" y="38"/>
                  </a:lnTo>
                  <a:lnTo>
                    <a:pt x="14" y="44"/>
                  </a:lnTo>
                  <a:lnTo>
                    <a:pt x="16" y="4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45" name="Freeform 1213"/>
            <p:cNvSpPr>
              <a:spLocks/>
            </p:cNvSpPr>
            <p:nvPr/>
          </p:nvSpPr>
          <p:spPr bwMode="auto">
            <a:xfrm>
              <a:off x="3338" y="2449"/>
              <a:ext cx="7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0"/>
                </a:cxn>
                <a:cxn ang="0">
                  <a:pos x="12" y="36"/>
                </a:cxn>
                <a:cxn ang="0">
                  <a:pos x="20" y="48"/>
                </a:cxn>
              </a:cxnLst>
              <a:rect l="0" t="0" r="r" b="b"/>
              <a:pathLst>
                <a:path w="20" h="48">
                  <a:moveTo>
                    <a:pt x="0" y="0"/>
                  </a:moveTo>
                  <a:lnTo>
                    <a:pt x="6" y="20"/>
                  </a:lnTo>
                  <a:lnTo>
                    <a:pt x="12" y="36"/>
                  </a:lnTo>
                  <a:lnTo>
                    <a:pt x="20" y="48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46" name="Freeform 1214"/>
            <p:cNvSpPr>
              <a:spLocks/>
            </p:cNvSpPr>
            <p:nvPr/>
          </p:nvSpPr>
          <p:spPr bwMode="auto">
            <a:xfrm>
              <a:off x="3352" y="2434"/>
              <a:ext cx="11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28"/>
                </a:cxn>
                <a:cxn ang="0">
                  <a:pos x="18" y="50"/>
                </a:cxn>
                <a:cxn ang="0">
                  <a:pos x="24" y="58"/>
                </a:cxn>
                <a:cxn ang="0">
                  <a:pos x="28" y="64"/>
                </a:cxn>
              </a:cxnLst>
              <a:rect l="0" t="0" r="r" b="b"/>
              <a:pathLst>
                <a:path w="28" h="64">
                  <a:moveTo>
                    <a:pt x="0" y="0"/>
                  </a:moveTo>
                  <a:lnTo>
                    <a:pt x="10" y="28"/>
                  </a:lnTo>
                  <a:lnTo>
                    <a:pt x="18" y="50"/>
                  </a:lnTo>
                  <a:lnTo>
                    <a:pt x="24" y="58"/>
                  </a:lnTo>
                  <a:lnTo>
                    <a:pt x="28" y="6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47" name="Freeform 1215"/>
            <p:cNvSpPr>
              <a:spLocks/>
            </p:cNvSpPr>
            <p:nvPr/>
          </p:nvSpPr>
          <p:spPr bwMode="auto">
            <a:xfrm>
              <a:off x="3363" y="2420"/>
              <a:ext cx="8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4"/>
                </a:cxn>
                <a:cxn ang="0">
                  <a:pos x="14" y="58"/>
                </a:cxn>
                <a:cxn ang="0">
                  <a:pos x="18" y="68"/>
                </a:cxn>
                <a:cxn ang="0">
                  <a:pos x="22" y="74"/>
                </a:cxn>
              </a:cxnLst>
              <a:rect l="0" t="0" r="r" b="b"/>
              <a:pathLst>
                <a:path w="22" h="74">
                  <a:moveTo>
                    <a:pt x="0" y="0"/>
                  </a:moveTo>
                  <a:lnTo>
                    <a:pt x="6" y="34"/>
                  </a:lnTo>
                  <a:lnTo>
                    <a:pt x="14" y="58"/>
                  </a:lnTo>
                  <a:lnTo>
                    <a:pt x="18" y="68"/>
                  </a:lnTo>
                  <a:lnTo>
                    <a:pt x="22" y="7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48" name="Freeform 1216"/>
            <p:cNvSpPr>
              <a:spLocks/>
            </p:cNvSpPr>
            <p:nvPr/>
          </p:nvSpPr>
          <p:spPr bwMode="auto">
            <a:xfrm>
              <a:off x="3374" y="2410"/>
              <a:ext cx="5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4"/>
                </a:cxn>
                <a:cxn ang="0">
                  <a:pos x="8" y="46"/>
                </a:cxn>
                <a:cxn ang="0">
                  <a:pos x="12" y="56"/>
                </a:cxn>
                <a:cxn ang="0">
                  <a:pos x="16" y="66"/>
                </a:cxn>
              </a:cxnLst>
              <a:rect l="0" t="0" r="r" b="b"/>
              <a:pathLst>
                <a:path w="16" h="66">
                  <a:moveTo>
                    <a:pt x="0" y="0"/>
                  </a:moveTo>
                  <a:lnTo>
                    <a:pt x="4" y="24"/>
                  </a:lnTo>
                  <a:lnTo>
                    <a:pt x="8" y="46"/>
                  </a:lnTo>
                  <a:lnTo>
                    <a:pt x="12" y="56"/>
                  </a:lnTo>
                  <a:lnTo>
                    <a:pt x="16" y="66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49" name="Freeform 1217"/>
            <p:cNvSpPr>
              <a:spLocks/>
            </p:cNvSpPr>
            <p:nvPr/>
          </p:nvSpPr>
          <p:spPr bwMode="auto">
            <a:xfrm>
              <a:off x="3383" y="2405"/>
              <a:ext cx="11" cy="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0"/>
                </a:cxn>
                <a:cxn ang="0">
                  <a:pos x="8" y="32"/>
                </a:cxn>
                <a:cxn ang="0">
                  <a:pos x="12" y="44"/>
                </a:cxn>
                <a:cxn ang="0">
                  <a:pos x="18" y="56"/>
                </a:cxn>
                <a:cxn ang="0">
                  <a:pos x="24" y="66"/>
                </a:cxn>
                <a:cxn ang="0">
                  <a:pos x="32" y="74"/>
                </a:cxn>
              </a:cxnLst>
              <a:rect l="0" t="0" r="r" b="b"/>
              <a:pathLst>
                <a:path w="32" h="74">
                  <a:moveTo>
                    <a:pt x="0" y="0"/>
                  </a:moveTo>
                  <a:lnTo>
                    <a:pt x="2" y="10"/>
                  </a:lnTo>
                  <a:lnTo>
                    <a:pt x="8" y="32"/>
                  </a:lnTo>
                  <a:lnTo>
                    <a:pt x="12" y="44"/>
                  </a:lnTo>
                  <a:lnTo>
                    <a:pt x="18" y="56"/>
                  </a:lnTo>
                  <a:lnTo>
                    <a:pt x="24" y="66"/>
                  </a:lnTo>
                  <a:lnTo>
                    <a:pt x="32" y="74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50" name="Freeform 1218"/>
            <p:cNvSpPr>
              <a:spLocks/>
            </p:cNvSpPr>
            <p:nvPr/>
          </p:nvSpPr>
          <p:spPr bwMode="auto">
            <a:xfrm>
              <a:off x="3114" y="2779"/>
              <a:ext cx="15" cy="8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7" y="10"/>
                </a:cxn>
                <a:cxn ang="0">
                  <a:pos x="31" y="4"/>
                </a:cxn>
                <a:cxn ang="0">
                  <a:pos x="41" y="0"/>
                </a:cxn>
              </a:cxnLst>
              <a:rect l="0" t="0" r="r" b="b"/>
              <a:pathLst>
                <a:path w="41" h="18">
                  <a:moveTo>
                    <a:pt x="0" y="18"/>
                  </a:moveTo>
                  <a:lnTo>
                    <a:pt x="17" y="10"/>
                  </a:lnTo>
                  <a:lnTo>
                    <a:pt x="31" y="4"/>
                  </a:lnTo>
                  <a:lnTo>
                    <a:pt x="41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51" name="Freeform 1219"/>
            <p:cNvSpPr>
              <a:spLocks/>
            </p:cNvSpPr>
            <p:nvPr/>
          </p:nvSpPr>
          <p:spPr bwMode="auto">
            <a:xfrm>
              <a:off x="3130" y="2765"/>
              <a:ext cx="10" cy="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0" y="4"/>
                </a:cxn>
                <a:cxn ang="0">
                  <a:pos x="28" y="0"/>
                </a:cxn>
              </a:cxnLst>
              <a:rect l="0" t="0" r="r" b="b"/>
              <a:pathLst>
                <a:path w="28" h="6">
                  <a:moveTo>
                    <a:pt x="0" y="6"/>
                  </a:moveTo>
                  <a:lnTo>
                    <a:pt x="10" y="4"/>
                  </a:lnTo>
                  <a:lnTo>
                    <a:pt x="28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52" name="Freeform 1220"/>
            <p:cNvSpPr>
              <a:spLocks/>
            </p:cNvSpPr>
            <p:nvPr/>
          </p:nvSpPr>
          <p:spPr bwMode="auto">
            <a:xfrm>
              <a:off x="3436" y="2443"/>
              <a:ext cx="15" cy="10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4" y="24"/>
                </a:cxn>
                <a:cxn ang="0">
                  <a:pos x="18" y="20"/>
                </a:cxn>
                <a:cxn ang="0">
                  <a:pos x="32" y="12"/>
                </a:cxn>
                <a:cxn ang="0">
                  <a:pos x="38" y="6"/>
                </a:cxn>
                <a:cxn ang="0">
                  <a:pos x="42" y="0"/>
                </a:cxn>
              </a:cxnLst>
              <a:rect l="0" t="0" r="r" b="b"/>
              <a:pathLst>
                <a:path w="42" h="26">
                  <a:moveTo>
                    <a:pt x="0" y="26"/>
                  </a:moveTo>
                  <a:lnTo>
                    <a:pt x="4" y="24"/>
                  </a:lnTo>
                  <a:lnTo>
                    <a:pt x="18" y="20"/>
                  </a:lnTo>
                  <a:lnTo>
                    <a:pt x="32" y="12"/>
                  </a:lnTo>
                  <a:lnTo>
                    <a:pt x="38" y="6"/>
                  </a:lnTo>
                  <a:lnTo>
                    <a:pt x="4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53" name="Freeform 1221"/>
            <p:cNvSpPr>
              <a:spLocks/>
            </p:cNvSpPr>
            <p:nvPr/>
          </p:nvSpPr>
          <p:spPr bwMode="auto">
            <a:xfrm>
              <a:off x="3428" y="2460"/>
              <a:ext cx="17" cy="6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6" y="16"/>
                </a:cxn>
                <a:cxn ang="0">
                  <a:pos x="18" y="14"/>
                </a:cxn>
                <a:cxn ang="0">
                  <a:pos x="32" y="10"/>
                </a:cxn>
                <a:cxn ang="0">
                  <a:pos x="38" y="6"/>
                </a:cxn>
                <a:cxn ang="0">
                  <a:pos x="44" y="0"/>
                </a:cxn>
              </a:cxnLst>
              <a:rect l="0" t="0" r="r" b="b"/>
              <a:pathLst>
                <a:path w="44" h="16">
                  <a:moveTo>
                    <a:pt x="0" y="16"/>
                  </a:moveTo>
                  <a:lnTo>
                    <a:pt x="6" y="16"/>
                  </a:lnTo>
                  <a:lnTo>
                    <a:pt x="18" y="14"/>
                  </a:lnTo>
                  <a:lnTo>
                    <a:pt x="32" y="10"/>
                  </a:lnTo>
                  <a:lnTo>
                    <a:pt x="38" y="6"/>
                  </a:lnTo>
                  <a:lnTo>
                    <a:pt x="44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54" name="Freeform 1222"/>
            <p:cNvSpPr>
              <a:spLocks/>
            </p:cNvSpPr>
            <p:nvPr/>
          </p:nvSpPr>
          <p:spPr bwMode="auto">
            <a:xfrm>
              <a:off x="3412" y="2492"/>
              <a:ext cx="15" cy="12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4" y="28"/>
                </a:cxn>
                <a:cxn ang="0">
                  <a:pos x="18" y="24"/>
                </a:cxn>
                <a:cxn ang="0">
                  <a:pos x="26" y="20"/>
                </a:cxn>
                <a:cxn ang="0">
                  <a:pos x="34" y="16"/>
                </a:cxn>
                <a:cxn ang="0">
                  <a:pos x="40" y="10"/>
                </a:cxn>
                <a:cxn ang="0">
                  <a:pos x="44" y="0"/>
                </a:cxn>
              </a:cxnLst>
              <a:rect l="0" t="0" r="r" b="b"/>
              <a:pathLst>
                <a:path w="44" h="30">
                  <a:moveTo>
                    <a:pt x="0" y="30"/>
                  </a:moveTo>
                  <a:lnTo>
                    <a:pt x="4" y="28"/>
                  </a:lnTo>
                  <a:lnTo>
                    <a:pt x="18" y="24"/>
                  </a:lnTo>
                  <a:lnTo>
                    <a:pt x="26" y="20"/>
                  </a:lnTo>
                  <a:lnTo>
                    <a:pt x="34" y="16"/>
                  </a:lnTo>
                  <a:lnTo>
                    <a:pt x="40" y="10"/>
                  </a:lnTo>
                  <a:lnTo>
                    <a:pt x="44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55" name="Freeform 1223"/>
            <p:cNvSpPr>
              <a:spLocks/>
            </p:cNvSpPr>
            <p:nvPr/>
          </p:nvSpPr>
          <p:spPr bwMode="auto">
            <a:xfrm>
              <a:off x="3418" y="2481"/>
              <a:ext cx="12" cy="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12" y="12"/>
                </a:cxn>
                <a:cxn ang="0">
                  <a:pos x="22" y="8"/>
                </a:cxn>
                <a:cxn ang="0">
                  <a:pos x="26" y="4"/>
                </a:cxn>
                <a:cxn ang="0">
                  <a:pos x="30" y="0"/>
                </a:cxn>
              </a:cxnLst>
              <a:rect l="0" t="0" r="r" b="b"/>
              <a:pathLst>
                <a:path w="30" h="14">
                  <a:moveTo>
                    <a:pt x="0" y="14"/>
                  </a:moveTo>
                  <a:lnTo>
                    <a:pt x="12" y="12"/>
                  </a:lnTo>
                  <a:lnTo>
                    <a:pt x="22" y="8"/>
                  </a:lnTo>
                  <a:lnTo>
                    <a:pt x="26" y="4"/>
                  </a:lnTo>
                  <a:lnTo>
                    <a:pt x="30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56" name="Freeform 1224"/>
            <p:cNvSpPr>
              <a:spLocks/>
            </p:cNvSpPr>
            <p:nvPr/>
          </p:nvSpPr>
          <p:spPr bwMode="auto">
            <a:xfrm>
              <a:off x="3404" y="2510"/>
              <a:ext cx="21" cy="1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8" y="24"/>
                </a:cxn>
                <a:cxn ang="0">
                  <a:pos x="24" y="20"/>
                </a:cxn>
                <a:cxn ang="0">
                  <a:pos x="34" y="16"/>
                </a:cxn>
                <a:cxn ang="0">
                  <a:pos x="42" y="12"/>
                </a:cxn>
                <a:cxn ang="0">
                  <a:pos x="50" y="6"/>
                </a:cxn>
                <a:cxn ang="0">
                  <a:pos x="56" y="0"/>
                </a:cxn>
              </a:cxnLst>
              <a:rect l="0" t="0" r="r" b="b"/>
              <a:pathLst>
                <a:path w="56" h="24">
                  <a:moveTo>
                    <a:pt x="0" y="24"/>
                  </a:moveTo>
                  <a:lnTo>
                    <a:pt x="8" y="24"/>
                  </a:lnTo>
                  <a:lnTo>
                    <a:pt x="24" y="20"/>
                  </a:lnTo>
                  <a:lnTo>
                    <a:pt x="34" y="16"/>
                  </a:lnTo>
                  <a:lnTo>
                    <a:pt x="42" y="12"/>
                  </a:lnTo>
                  <a:lnTo>
                    <a:pt x="50" y="6"/>
                  </a:lnTo>
                  <a:lnTo>
                    <a:pt x="5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57" name="Freeform 1225"/>
            <p:cNvSpPr>
              <a:spLocks/>
            </p:cNvSpPr>
            <p:nvPr/>
          </p:nvSpPr>
          <p:spPr bwMode="auto">
            <a:xfrm>
              <a:off x="3392" y="2529"/>
              <a:ext cx="21" cy="5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2"/>
                </a:cxn>
                <a:cxn ang="0">
                  <a:pos x="24" y="12"/>
                </a:cxn>
                <a:cxn ang="0">
                  <a:pos x="44" y="10"/>
                </a:cxn>
                <a:cxn ang="0">
                  <a:pos x="54" y="6"/>
                </a:cxn>
                <a:cxn ang="0">
                  <a:pos x="62" y="0"/>
                </a:cxn>
              </a:cxnLst>
              <a:rect l="0" t="0" r="r" b="b"/>
              <a:pathLst>
                <a:path w="62" h="12">
                  <a:moveTo>
                    <a:pt x="0" y="12"/>
                  </a:moveTo>
                  <a:lnTo>
                    <a:pt x="6" y="12"/>
                  </a:lnTo>
                  <a:lnTo>
                    <a:pt x="24" y="12"/>
                  </a:lnTo>
                  <a:lnTo>
                    <a:pt x="44" y="10"/>
                  </a:lnTo>
                  <a:lnTo>
                    <a:pt x="54" y="6"/>
                  </a:lnTo>
                  <a:lnTo>
                    <a:pt x="6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58" name="Freeform 1226"/>
            <p:cNvSpPr>
              <a:spLocks/>
            </p:cNvSpPr>
            <p:nvPr/>
          </p:nvSpPr>
          <p:spPr bwMode="auto">
            <a:xfrm>
              <a:off x="3382" y="2550"/>
              <a:ext cx="18" cy="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2" y="6"/>
                </a:cxn>
                <a:cxn ang="0">
                  <a:pos x="40" y="4"/>
                </a:cxn>
                <a:cxn ang="0">
                  <a:pos x="52" y="0"/>
                </a:cxn>
              </a:cxnLst>
              <a:rect l="0" t="0" r="r" b="b"/>
              <a:pathLst>
                <a:path w="52" h="6">
                  <a:moveTo>
                    <a:pt x="0" y="6"/>
                  </a:moveTo>
                  <a:lnTo>
                    <a:pt x="22" y="6"/>
                  </a:lnTo>
                  <a:lnTo>
                    <a:pt x="40" y="4"/>
                  </a:lnTo>
                  <a:lnTo>
                    <a:pt x="5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59" name="Freeform 1227"/>
            <p:cNvSpPr>
              <a:spLocks/>
            </p:cNvSpPr>
            <p:nvPr/>
          </p:nvSpPr>
          <p:spPr bwMode="auto">
            <a:xfrm>
              <a:off x="3367" y="2563"/>
              <a:ext cx="17" cy="4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8" y="8"/>
                </a:cxn>
                <a:cxn ang="0">
                  <a:pos x="34" y="6"/>
                </a:cxn>
                <a:cxn ang="0">
                  <a:pos x="40" y="4"/>
                </a:cxn>
                <a:cxn ang="0">
                  <a:pos x="46" y="0"/>
                </a:cxn>
              </a:cxnLst>
              <a:rect l="0" t="0" r="r" b="b"/>
              <a:pathLst>
                <a:path w="46" h="8">
                  <a:moveTo>
                    <a:pt x="0" y="6"/>
                  </a:moveTo>
                  <a:lnTo>
                    <a:pt x="18" y="8"/>
                  </a:lnTo>
                  <a:lnTo>
                    <a:pt x="34" y="6"/>
                  </a:lnTo>
                  <a:lnTo>
                    <a:pt x="40" y="4"/>
                  </a:lnTo>
                  <a:lnTo>
                    <a:pt x="4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60" name="Freeform 1228"/>
            <p:cNvSpPr>
              <a:spLocks/>
            </p:cNvSpPr>
            <p:nvPr/>
          </p:nvSpPr>
          <p:spPr bwMode="auto">
            <a:xfrm>
              <a:off x="3356" y="2577"/>
              <a:ext cx="18" cy="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6" y="10"/>
                </a:cxn>
                <a:cxn ang="0">
                  <a:pos x="22" y="10"/>
                </a:cxn>
                <a:cxn ang="0">
                  <a:pos x="38" y="8"/>
                </a:cxn>
                <a:cxn ang="0">
                  <a:pos x="44" y="6"/>
                </a:cxn>
                <a:cxn ang="0">
                  <a:pos x="50" y="0"/>
                </a:cxn>
              </a:cxnLst>
              <a:rect l="0" t="0" r="r" b="b"/>
              <a:pathLst>
                <a:path w="50" h="10">
                  <a:moveTo>
                    <a:pt x="0" y="10"/>
                  </a:moveTo>
                  <a:lnTo>
                    <a:pt x="6" y="10"/>
                  </a:lnTo>
                  <a:lnTo>
                    <a:pt x="22" y="10"/>
                  </a:lnTo>
                  <a:lnTo>
                    <a:pt x="38" y="8"/>
                  </a:lnTo>
                  <a:lnTo>
                    <a:pt x="44" y="6"/>
                  </a:lnTo>
                  <a:lnTo>
                    <a:pt x="50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61" name="Freeform 1229"/>
            <p:cNvSpPr>
              <a:spLocks/>
            </p:cNvSpPr>
            <p:nvPr/>
          </p:nvSpPr>
          <p:spPr bwMode="auto">
            <a:xfrm>
              <a:off x="3348" y="2588"/>
              <a:ext cx="19" cy="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6" y="8"/>
                </a:cxn>
                <a:cxn ang="0">
                  <a:pos x="18" y="10"/>
                </a:cxn>
                <a:cxn ang="0">
                  <a:pos x="34" y="8"/>
                </a:cxn>
                <a:cxn ang="0">
                  <a:pos x="42" y="4"/>
                </a:cxn>
                <a:cxn ang="0">
                  <a:pos x="52" y="0"/>
                </a:cxn>
              </a:cxnLst>
              <a:rect l="0" t="0" r="r" b="b"/>
              <a:pathLst>
                <a:path w="52" h="10">
                  <a:moveTo>
                    <a:pt x="0" y="8"/>
                  </a:moveTo>
                  <a:lnTo>
                    <a:pt x="6" y="8"/>
                  </a:lnTo>
                  <a:lnTo>
                    <a:pt x="18" y="10"/>
                  </a:lnTo>
                  <a:lnTo>
                    <a:pt x="34" y="8"/>
                  </a:lnTo>
                  <a:lnTo>
                    <a:pt x="42" y="4"/>
                  </a:lnTo>
                  <a:lnTo>
                    <a:pt x="5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62" name="Freeform 1230"/>
            <p:cNvSpPr>
              <a:spLocks/>
            </p:cNvSpPr>
            <p:nvPr/>
          </p:nvSpPr>
          <p:spPr bwMode="auto">
            <a:xfrm>
              <a:off x="3337" y="2600"/>
              <a:ext cx="21" cy="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6" y="8"/>
                </a:cxn>
                <a:cxn ang="0">
                  <a:pos x="22" y="10"/>
                </a:cxn>
                <a:cxn ang="0">
                  <a:pos x="40" y="8"/>
                </a:cxn>
                <a:cxn ang="0">
                  <a:pos x="48" y="6"/>
                </a:cxn>
                <a:cxn ang="0">
                  <a:pos x="56" y="0"/>
                </a:cxn>
              </a:cxnLst>
              <a:rect l="0" t="0" r="r" b="b"/>
              <a:pathLst>
                <a:path w="56" h="10">
                  <a:moveTo>
                    <a:pt x="0" y="8"/>
                  </a:moveTo>
                  <a:lnTo>
                    <a:pt x="6" y="8"/>
                  </a:lnTo>
                  <a:lnTo>
                    <a:pt x="22" y="10"/>
                  </a:lnTo>
                  <a:lnTo>
                    <a:pt x="40" y="8"/>
                  </a:lnTo>
                  <a:lnTo>
                    <a:pt x="48" y="6"/>
                  </a:lnTo>
                  <a:lnTo>
                    <a:pt x="56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63" name="Line 1231"/>
            <p:cNvSpPr>
              <a:spLocks noChangeShapeType="1"/>
            </p:cNvSpPr>
            <p:nvPr/>
          </p:nvSpPr>
          <p:spPr bwMode="auto">
            <a:xfrm flipV="1">
              <a:off x="3286" y="2638"/>
              <a:ext cx="8" cy="2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64" name="Line 1232"/>
            <p:cNvSpPr>
              <a:spLocks noChangeShapeType="1"/>
            </p:cNvSpPr>
            <p:nvPr/>
          </p:nvSpPr>
          <p:spPr bwMode="auto">
            <a:xfrm flipV="1">
              <a:off x="3278" y="2646"/>
              <a:ext cx="14" cy="4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65" name="Freeform 1233"/>
            <p:cNvSpPr>
              <a:spLocks/>
            </p:cNvSpPr>
            <p:nvPr/>
          </p:nvSpPr>
          <p:spPr bwMode="auto">
            <a:xfrm>
              <a:off x="3271" y="2664"/>
              <a:ext cx="11" cy="2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0" y="6"/>
                </a:cxn>
                <a:cxn ang="0">
                  <a:pos x="20" y="2"/>
                </a:cxn>
                <a:cxn ang="0">
                  <a:pos x="32" y="0"/>
                </a:cxn>
              </a:cxnLst>
              <a:rect l="0" t="0" r="r" b="b"/>
              <a:pathLst>
                <a:path w="32" h="8">
                  <a:moveTo>
                    <a:pt x="0" y="8"/>
                  </a:moveTo>
                  <a:lnTo>
                    <a:pt x="10" y="6"/>
                  </a:lnTo>
                  <a:lnTo>
                    <a:pt x="20" y="2"/>
                  </a:lnTo>
                  <a:lnTo>
                    <a:pt x="3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66" name="Freeform 1234"/>
            <p:cNvSpPr>
              <a:spLocks/>
            </p:cNvSpPr>
            <p:nvPr/>
          </p:nvSpPr>
          <p:spPr bwMode="auto">
            <a:xfrm>
              <a:off x="3259" y="2677"/>
              <a:ext cx="15" cy="6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8" y="8"/>
                </a:cxn>
                <a:cxn ang="0">
                  <a:pos x="32" y="4"/>
                </a:cxn>
                <a:cxn ang="0">
                  <a:pos x="42" y="0"/>
                </a:cxn>
              </a:cxnLst>
              <a:rect l="0" t="0" r="r" b="b"/>
              <a:pathLst>
                <a:path w="42" h="16">
                  <a:moveTo>
                    <a:pt x="0" y="16"/>
                  </a:moveTo>
                  <a:lnTo>
                    <a:pt x="18" y="8"/>
                  </a:lnTo>
                  <a:lnTo>
                    <a:pt x="32" y="4"/>
                  </a:lnTo>
                  <a:lnTo>
                    <a:pt x="42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67" name="Line 1235"/>
            <p:cNvSpPr>
              <a:spLocks noChangeShapeType="1"/>
            </p:cNvSpPr>
            <p:nvPr/>
          </p:nvSpPr>
          <p:spPr bwMode="auto">
            <a:xfrm>
              <a:off x="3253" y="2693"/>
              <a:ext cx="10" cy="1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68" name="Line 1236"/>
            <p:cNvSpPr>
              <a:spLocks noChangeShapeType="1"/>
            </p:cNvSpPr>
            <p:nvPr/>
          </p:nvSpPr>
          <p:spPr bwMode="auto">
            <a:xfrm>
              <a:off x="3246" y="2703"/>
              <a:ext cx="7" cy="2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69" name="Line 1237"/>
            <p:cNvSpPr>
              <a:spLocks noChangeShapeType="1"/>
            </p:cNvSpPr>
            <p:nvPr/>
          </p:nvSpPr>
          <p:spPr bwMode="auto">
            <a:xfrm>
              <a:off x="3236" y="2712"/>
              <a:ext cx="3" cy="5"/>
            </a:xfrm>
            <a:prstGeom prst="line">
              <a:avLst/>
            </a:prstGeom>
            <a:noFill/>
            <a:ln w="12700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70" name="Line 1238"/>
            <p:cNvSpPr>
              <a:spLocks noChangeShapeType="1"/>
            </p:cNvSpPr>
            <p:nvPr/>
          </p:nvSpPr>
          <p:spPr bwMode="auto">
            <a:xfrm>
              <a:off x="3225" y="2717"/>
              <a:ext cx="1" cy="6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71" name="Line 1239"/>
            <p:cNvSpPr>
              <a:spLocks noChangeShapeType="1"/>
            </p:cNvSpPr>
            <p:nvPr/>
          </p:nvSpPr>
          <p:spPr bwMode="auto">
            <a:xfrm flipH="1">
              <a:off x="3206" y="2721"/>
              <a:ext cx="2" cy="8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72" name="Line 1240"/>
            <p:cNvSpPr>
              <a:spLocks noChangeShapeType="1"/>
            </p:cNvSpPr>
            <p:nvPr/>
          </p:nvSpPr>
          <p:spPr bwMode="auto">
            <a:xfrm flipH="1">
              <a:off x="3188" y="2725"/>
              <a:ext cx="3" cy="9"/>
            </a:xfrm>
            <a:prstGeom prst="line">
              <a:avLst/>
            </a:prstGeom>
            <a:noFill/>
            <a:ln w="9525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73" name="Freeform 1241"/>
            <p:cNvSpPr>
              <a:spLocks/>
            </p:cNvSpPr>
            <p:nvPr/>
          </p:nvSpPr>
          <p:spPr bwMode="auto">
            <a:xfrm>
              <a:off x="3319" y="2616"/>
              <a:ext cx="21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2"/>
                </a:cxn>
                <a:cxn ang="0">
                  <a:pos x="48" y="2"/>
                </a:cxn>
                <a:cxn ang="0">
                  <a:pos x="56" y="2"/>
                </a:cxn>
                <a:cxn ang="0">
                  <a:pos x="60" y="0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28" y="2"/>
                  </a:lnTo>
                  <a:lnTo>
                    <a:pt x="48" y="2"/>
                  </a:lnTo>
                  <a:lnTo>
                    <a:pt x="56" y="2"/>
                  </a:lnTo>
                  <a:lnTo>
                    <a:pt x="60" y="0"/>
                  </a:lnTo>
                </a:path>
              </a:pathLst>
            </a:custGeom>
            <a:noFill/>
            <a:ln w="9525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74" name="Line 1242"/>
            <p:cNvSpPr>
              <a:spLocks noChangeShapeType="1"/>
            </p:cNvSpPr>
            <p:nvPr/>
          </p:nvSpPr>
          <p:spPr bwMode="auto">
            <a:xfrm>
              <a:off x="3313" y="2622"/>
              <a:ext cx="6" cy="5"/>
            </a:xfrm>
            <a:prstGeom prst="line">
              <a:avLst/>
            </a:prstGeom>
            <a:noFill/>
            <a:ln w="12700">
              <a:solidFill>
                <a:srgbClr val="19191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75" name="Freeform 1243"/>
            <p:cNvSpPr>
              <a:spLocks/>
            </p:cNvSpPr>
            <p:nvPr/>
          </p:nvSpPr>
          <p:spPr bwMode="auto">
            <a:xfrm>
              <a:off x="3127" y="2609"/>
              <a:ext cx="8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"/>
                </a:cxn>
                <a:cxn ang="0">
                  <a:pos x="0" y="28"/>
                </a:cxn>
                <a:cxn ang="0">
                  <a:pos x="2" y="40"/>
                </a:cxn>
                <a:cxn ang="0">
                  <a:pos x="6" y="50"/>
                </a:cxn>
                <a:cxn ang="0">
                  <a:pos x="12" y="58"/>
                </a:cxn>
                <a:cxn ang="0">
                  <a:pos x="16" y="60"/>
                </a:cxn>
                <a:cxn ang="0">
                  <a:pos x="22" y="62"/>
                </a:cxn>
              </a:cxnLst>
              <a:rect l="0" t="0" r="r" b="b"/>
              <a:pathLst>
                <a:path w="22" h="62">
                  <a:moveTo>
                    <a:pt x="0" y="0"/>
                  </a:moveTo>
                  <a:lnTo>
                    <a:pt x="0" y="10"/>
                  </a:lnTo>
                  <a:lnTo>
                    <a:pt x="0" y="28"/>
                  </a:lnTo>
                  <a:lnTo>
                    <a:pt x="2" y="40"/>
                  </a:lnTo>
                  <a:lnTo>
                    <a:pt x="6" y="50"/>
                  </a:lnTo>
                  <a:lnTo>
                    <a:pt x="12" y="58"/>
                  </a:lnTo>
                  <a:lnTo>
                    <a:pt x="16" y="60"/>
                  </a:lnTo>
                  <a:lnTo>
                    <a:pt x="22" y="62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76" name="Freeform 1244"/>
            <p:cNvSpPr>
              <a:spLocks/>
            </p:cNvSpPr>
            <p:nvPr/>
          </p:nvSpPr>
          <p:spPr bwMode="auto">
            <a:xfrm>
              <a:off x="3145" y="2596"/>
              <a:ext cx="8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2" y="26"/>
                </a:cxn>
                <a:cxn ang="0">
                  <a:pos x="4" y="36"/>
                </a:cxn>
                <a:cxn ang="0">
                  <a:pos x="6" y="44"/>
                </a:cxn>
                <a:cxn ang="0">
                  <a:pos x="12" y="52"/>
                </a:cxn>
                <a:cxn ang="0">
                  <a:pos x="20" y="56"/>
                </a:cxn>
              </a:cxnLst>
              <a:rect l="0" t="0" r="r" b="b"/>
              <a:pathLst>
                <a:path w="20" h="56">
                  <a:moveTo>
                    <a:pt x="0" y="0"/>
                  </a:moveTo>
                  <a:lnTo>
                    <a:pt x="0" y="8"/>
                  </a:lnTo>
                  <a:lnTo>
                    <a:pt x="2" y="26"/>
                  </a:lnTo>
                  <a:lnTo>
                    <a:pt x="4" y="36"/>
                  </a:lnTo>
                  <a:lnTo>
                    <a:pt x="6" y="44"/>
                  </a:lnTo>
                  <a:lnTo>
                    <a:pt x="12" y="52"/>
                  </a:lnTo>
                  <a:lnTo>
                    <a:pt x="20" y="56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77" name="Freeform 1245"/>
            <p:cNvSpPr>
              <a:spLocks/>
            </p:cNvSpPr>
            <p:nvPr/>
          </p:nvSpPr>
          <p:spPr bwMode="auto">
            <a:xfrm>
              <a:off x="3075" y="2663"/>
              <a:ext cx="9" cy="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8"/>
                </a:cxn>
                <a:cxn ang="0">
                  <a:pos x="14" y="30"/>
                </a:cxn>
                <a:cxn ang="0">
                  <a:pos x="18" y="36"/>
                </a:cxn>
                <a:cxn ang="0">
                  <a:pos x="24" y="42"/>
                </a:cxn>
              </a:cxnLst>
              <a:rect l="0" t="0" r="r" b="b"/>
              <a:pathLst>
                <a:path w="24" h="42">
                  <a:moveTo>
                    <a:pt x="0" y="0"/>
                  </a:moveTo>
                  <a:lnTo>
                    <a:pt x="6" y="18"/>
                  </a:lnTo>
                  <a:lnTo>
                    <a:pt x="14" y="30"/>
                  </a:lnTo>
                  <a:lnTo>
                    <a:pt x="18" y="36"/>
                  </a:lnTo>
                  <a:lnTo>
                    <a:pt x="24" y="42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78" name="Freeform 1246"/>
            <p:cNvSpPr>
              <a:spLocks/>
            </p:cNvSpPr>
            <p:nvPr/>
          </p:nvSpPr>
          <p:spPr bwMode="auto">
            <a:xfrm>
              <a:off x="3062" y="2669"/>
              <a:ext cx="7" cy="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8"/>
                </a:cxn>
                <a:cxn ang="0">
                  <a:pos x="10" y="34"/>
                </a:cxn>
                <a:cxn ang="0">
                  <a:pos x="14" y="40"/>
                </a:cxn>
                <a:cxn ang="0">
                  <a:pos x="20" y="44"/>
                </a:cxn>
              </a:cxnLst>
              <a:rect l="0" t="0" r="r" b="b"/>
              <a:pathLst>
                <a:path w="20" h="44">
                  <a:moveTo>
                    <a:pt x="0" y="0"/>
                  </a:moveTo>
                  <a:lnTo>
                    <a:pt x="4" y="18"/>
                  </a:lnTo>
                  <a:lnTo>
                    <a:pt x="10" y="34"/>
                  </a:lnTo>
                  <a:lnTo>
                    <a:pt x="14" y="40"/>
                  </a:lnTo>
                  <a:lnTo>
                    <a:pt x="20" y="44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79" name="Freeform 1247"/>
            <p:cNvSpPr>
              <a:spLocks/>
            </p:cNvSpPr>
            <p:nvPr/>
          </p:nvSpPr>
          <p:spPr bwMode="auto">
            <a:xfrm>
              <a:off x="3047" y="2678"/>
              <a:ext cx="8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6"/>
                </a:cxn>
                <a:cxn ang="0">
                  <a:pos x="4" y="22"/>
                </a:cxn>
                <a:cxn ang="0">
                  <a:pos x="10" y="38"/>
                </a:cxn>
                <a:cxn ang="0">
                  <a:pos x="14" y="46"/>
                </a:cxn>
                <a:cxn ang="0">
                  <a:pos x="20" y="50"/>
                </a:cxn>
              </a:cxnLst>
              <a:rect l="0" t="0" r="r" b="b"/>
              <a:pathLst>
                <a:path w="20" h="50">
                  <a:moveTo>
                    <a:pt x="0" y="0"/>
                  </a:moveTo>
                  <a:lnTo>
                    <a:pt x="2" y="6"/>
                  </a:lnTo>
                  <a:lnTo>
                    <a:pt x="4" y="22"/>
                  </a:lnTo>
                  <a:lnTo>
                    <a:pt x="10" y="38"/>
                  </a:lnTo>
                  <a:lnTo>
                    <a:pt x="14" y="46"/>
                  </a:lnTo>
                  <a:lnTo>
                    <a:pt x="20" y="50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80" name="Freeform 1248"/>
            <p:cNvSpPr>
              <a:spLocks/>
            </p:cNvSpPr>
            <p:nvPr/>
          </p:nvSpPr>
          <p:spPr bwMode="auto">
            <a:xfrm>
              <a:off x="3091" y="2657"/>
              <a:ext cx="8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4"/>
                </a:cxn>
                <a:cxn ang="0">
                  <a:pos x="10" y="24"/>
                </a:cxn>
                <a:cxn ang="0">
                  <a:pos x="14" y="30"/>
                </a:cxn>
                <a:cxn ang="0">
                  <a:pos x="20" y="32"/>
                </a:cxn>
              </a:cxnLst>
              <a:rect l="0" t="0" r="r" b="b"/>
              <a:pathLst>
                <a:path w="20" h="32">
                  <a:moveTo>
                    <a:pt x="0" y="0"/>
                  </a:moveTo>
                  <a:lnTo>
                    <a:pt x="4" y="14"/>
                  </a:lnTo>
                  <a:lnTo>
                    <a:pt x="10" y="24"/>
                  </a:lnTo>
                  <a:lnTo>
                    <a:pt x="14" y="30"/>
                  </a:lnTo>
                  <a:lnTo>
                    <a:pt x="20" y="32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81" name="Freeform 1249"/>
            <p:cNvSpPr>
              <a:spLocks/>
            </p:cNvSpPr>
            <p:nvPr/>
          </p:nvSpPr>
          <p:spPr bwMode="auto">
            <a:xfrm>
              <a:off x="3201" y="2558"/>
              <a:ext cx="10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4" y="24"/>
                </a:cxn>
                <a:cxn ang="0">
                  <a:pos x="8" y="34"/>
                </a:cxn>
                <a:cxn ang="0">
                  <a:pos x="14" y="42"/>
                </a:cxn>
                <a:cxn ang="0">
                  <a:pos x="20" y="50"/>
                </a:cxn>
                <a:cxn ang="0">
                  <a:pos x="28" y="54"/>
                </a:cxn>
              </a:cxnLst>
              <a:rect l="0" t="0" r="r" b="b"/>
              <a:pathLst>
                <a:path w="28" h="54">
                  <a:moveTo>
                    <a:pt x="0" y="0"/>
                  </a:moveTo>
                  <a:lnTo>
                    <a:pt x="0" y="8"/>
                  </a:lnTo>
                  <a:lnTo>
                    <a:pt x="4" y="24"/>
                  </a:lnTo>
                  <a:lnTo>
                    <a:pt x="8" y="34"/>
                  </a:lnTo>
                  <a:lnTo>
                    <a:pt x="14" y="42"/>
                  </a:lnTo>
                  <a:lnTo>
                    <a:pt x="20" y="50"/>
                  </a:lnTo>
                  <a:lnTo>
                    <a:pt x="28" y="54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82" name="Freeform 1250"/>
            <p:cNvSpPr>
              <a:spLocks/>
            </p:cNvSpPr>
            <p:nvPr/>
          </p:nvSpPr>
          <p:spPr bwMode="auto">
            <a:xfrm>
              <a:off x="3213" y="2543"/>
              <a:ext cx="11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"/>
                </a:cxn>
                <a:cxn ang="0">
                  <a:pos x="4" y="30"/>
                </a:cxn>
                <a:cxn ang="0">
                  <a:pos x="6" y="42"/>
                </a:cxn>
                <a:cxn ang="0">
                  <a:pos x="12" y="54"/>
                </a:cxn>
                <a:cxn ang="0">
                  <a:pos x="18" y="62"/>
                </a:cxn>
                <a:cxn ang="0">
                  <a:pos x="28" y="68"/>
                </a:cxn>
              </a:cxnLst>
              <a:rect l="0" t="0" r="r" b="b"/>
              <a:pathLst>
                <a:path w="28" h="68">
                  <a:moveTo>
                    <a:pt x="0" y="0"/>
                  </a:moveTo>
                  <a:lnTo>
                    <a:pt x="0" y="10"/>
                  </a:lnTo>
                  <a:lnTo>
                    <a:pt x="4" y="30"/>
                  </a:lnTo>
                  <a:lnTo>
                    <a:pt x="6" y="42"/>
                  </a:lnTo>
                  <a:lnTo>
                    <a:pt x="12" y="54"/>
                  </a:lnTo>
                  <a:lnTo>
                    <a:pt x="18" y="62"/>
                  </a:lnTo>
                  <a:lnTo>
                    <a:pt x="28" y="68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83" name="Freeform 1251"/>
            <p:cNvSpPr>
              <a:spLocks/>
            </p:cNvSpPr>
            <p:nvPr/>
          </p:nvSpPr>
          <p:spPr bwMode="auto">
            <a:xfrm>
              <a:off x="3234" y="2527"/>
              <a:ext cx="10" cy="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20"/>
                </a:cxn>
                <a:cxn ang="0">
                  <a:pos x="2" y="28"/>
                </a:cxn>
                <a:cxn ang="0">
                  <a:pos x="6" y="40"/>
                </a:cxn>
                <a:cxn ang="0">
                  <a:pos x="14" y="52"/>
                </a:cxn>
                <a:cxn ang="0">
                  <a:pos x="24" y="64"/>
                </a:cxn>
              </a:cxnLst>
              <a:rect l="0" t="0" r="r" b="b"/>
              <a:pathLst>
                <a:path w="24" h="64">
                  <a:moveTo>
                    <a:pt x="2" y="0"/>
                  </a:moveTo>
                  <a:lnTo>
                    <a:pt x="0" y="6"/>
                  </a:lnTo>
                  <a:lnTo>
                    <a:pt x="0" y="12"/>
                  </a:lnTo>
                  <a:lnTo>
                    <a:pt x="0" y="20"/>
                  </a:lnTo>
                  <a:lnTo>
                    <a:pt x="2" y="28"/>
                  </a:lnTo>
                  <a:lnTo>
                    <a:pt x="6" y="40"/>
                  </a:lnTo>
                  <a:lnTo>
                    <a:pt x="14" y="52"/>
                  </a:lnTo>
                  <a:lnTo>
                    <a:pt x="24" y="64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84" name="Freeform 1252"/>
            <p:cNvSpPr>
              <a:spLocks/>
            </p:cNvSpPr>
            <p:nvPr/>
          </p:nvSpPr>
          <p:spPr bwMode="auto">
            <a:xfrm>
              <a:off x="3095" y="2796"/>
              <a:ext cx="19" cy="7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22" y="10"/>
                </a:cxn>
                <a:cxn ang="0">
                  <a:pos x="40" y="2"/>
                </a:cxn>
                <a:cxn ang="0">
                  <a:pos x="52" y="0"/>
                </a:cxn>
              </a:cxnLst>
              <a:rect l="0" t="0" r="r" b="b"/>
              <a:pathLst>
                <a:path w="52" h="18">
                  <a:moveTo>
                    <a:pt x="0" y="18"/>
                  </a:moveTo>
                  <a:lnTo>
                    <a:pt x="22" y="10"/>
                  </a:lnTo>
                  <a:lnTo>
                    <a:pt x="40" y="2"/>
                  </a:lnTo>
                  <a:lnTo>
                    <a:pt x="52" y="0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85" name="Freeform 1253"/>
            <p:cNvSpPr>
              <a:spLocks/>
            </p:cNvSpPr>
            <p:nvPr/>
          </p:nvSpPr>
          <p:spPr bwMode="auto">
            <a:xfrm>
              <a:off x="3075" y="2808"/>
              <a:ext cx="28" cy="17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6" y="38"/>
                </a:cxn>
                <a:cxn ang="0">
                  <a:pos x="24" y="26"/>
                </a:cxn>
                <a:cxn ang="0">
                  <a:pos x="34" y="18"/>
                </a:cxn>
                <a:cxn ang="0">
                  <a:pos x="48" y="10"/>
                </a:cxn>
                <a:cxn ang="0">
                  <a:pos x="60" y="4"/>
                </a:cxn>
                <a:cxn ang="0">
                  <a:pos x="76" y="0"/>
                </a:cxn>
              </a:cxnLst>
              <a:rect l="0" t="0" r="r" b="b"/>
              <a:pathLst>
                <a:path w="76" h="44">
                  <a:moveTo>
                    <a:pt x="0" y="44"/>
                  </a:moveTo>
                  <a:lnTo>
                    <a:pt x="6" y="38"/>
                  </a:lnTo>
                  <a:lnTo>
                    <a:pt x="24" y="26"/>
                  </a:lnTo>
                  <a:lnTo>
                    <a:pt x="34" y="18"/>
                  </a:lnTo>
                  <a:lnTo>
                    <a:pt x="48" y="10"/>
                  </a:lnTo>
                  <a:lnTo>
                    <a:pt x="60" y="4"/>
                  </a:lnTo>
                  <a:lnTo>
                    <a:pt x="76" y="0"/>
                  </a:lnTo>
                </a:path>
              </a:pathLst>
            </a:custGeom>
            <a:noFill/>
            <a:ln w="12700">
              <a:solidFill>
                <a:srgbClr val="19191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086" name="Line 1254"/>
            <p:cNvSpPr>
              <a:spLocks noChangeShapeType="1"/>
            </p:cNvSpPr>
            <p:nvPr/>
          </p:nvSpPr>
          <p:spPr bwMode="auto">
            <a:xfrm>
              <a:off x="1908" y="3029"/>
              <a:ext cx="463" cy="26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087" name="Line 1255"/>
            <p:cNvSpPr>
              <a:spLocks noChangeShapeType="1"/>
            </p:cNvSpPr>
            <p:nvPr/>
          </p:nvSpPr>
          <p:spPr bwMode="auto">
            <a:xfrm>
              <a:off x="2488" y="2727"/>
              <a:ext cx="463" cy="26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088" name="Rectangle 1256"/>
            <p:cNvSpPr>
              <a:spLocks noChangeArrowheads="1"/>
            </p:cNvSpPr>
            <p:nvPr/>
          </p:nvSpPr>
          <p:spPr bwMode="auto">
            <a:xfrm>
              <a:off x="3730" y="1752"/>
              <a:ext cx="595" cy="6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089" name="Line 1257"/>
            <p:cNvSpPr>
              <a:spLocks noChangeShapeType="1"/>
            </p:cNvSpPr>
            <p:nvPr/>
          </p:nvSpPr>
          <p:spPr bwMode="auto">
            <a:xfrm>
              <a:off x="3444" y="1749"/>
              <a:ext cx="8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090" name="Rectangle 1258"/>
            <p:cNvSpPr>
              <a:spLocks noChangeArrowheads="1"/>
            </p:cNvSpPr>
            <p:nvPr/>
          </p:nvSpPr>
          <p:spPr bwMode="auto">
            <a:xfrm rot="-5400000">
              <a:off x="4014" y="2056"/>
              <a:ext cx="595" cy="1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091" name="Line 1259"/>
            <p:cNvSpPr>
              <a:spLocks noChangeShapeType="1"/>
            </p:cNvSpPr>
            <p:nvPr/>
          </p:nvSpPr>
          <p:spPr bwMode="auto">
            <a:xfrm rot="-5400000">
              <a:off x="3881" y="2187"/>
              <a:ext cx="8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506092" name="Freeform 1260"/>
          <p:cNvSpPr>
            <a:spLocks/>
          </p:cNvSpPr>
          <p:nvPr/>
        </p:nvSpPr>
        <p:spPr bwMode="auto">
          <a:xfrm>
            <a:off x="3683000" y="2082800"/>
            <a:ext cx="3949700" cy="3568700"/>
          </a:xfrm>
          <a:custGeom>
            <a:avLst/>
            <a:gdLst/>
            <a:ahLst/>
            <a:cxnLst>
              <a:cxn ang="0">
                <a:pos x="6954" y="0"/>
              </a:cxn>
              <a:cxn ang="0">
                <a:pos x="6726" y="202"/>
              </a:cxn>
              <a:cxn ang="0">
                <a:pos x="6386" y="464"/>
              </a:cxn>
              <a:cxn ang="0">
                <a:pos x="6182" y="610"/>
              </a:cxn>
              <a:cxn ang="0">
                <a:pos x="6104" y="656"/>
              </a:cxn>
              <a:cxn ang="0">
                <a:pos x="5964" y="738"/>
              </a:cxn>
              <a:cxn ang="0">
                <a:pos x="5886" y="786"/>
              </a:cxn>
              <a:cxn ang="0">
                <a:pos x="5800" y="846"/>
              </a:cxn>
              <a:cxn ang="0">
                <a:pos x="5694" y="896"/>
              </a:cxn>
              <a:cxn ang="0">
                <a:pos x="5227" y="1200"/>
              </a:cxn>
              <a:cxn ang="0">
                <a:pos x="5095" y="1402"/>
              </a:cxn>
              <a:cxn ang="0">
                <a:pos x="4999" y="1570"/>
              </a:cxn>
              <a:cxn ang="0">
                <a:pos x="4703" y="2054"/>
              </a:cxn>
              <a:cxn ang="0">
                <a:pos x="4587" y="2218"/>
              </a:cxn>
              <a:cxn ang="0">
                <a:pos x="4301" y="2616"/>
              </a:cxn>
              <a:cxn ang="0">
                <a:pos x="4209" y="2744"/>
              </a:cxn>
              <a:cxn ang="0">
                <a:pos x="4077" y="2879"/>
              </a:cxn>
              <a:cxn ang="0">
                <a:pos x="3869" y="3051"/>
              </a:cxn>
              <a:cxn ang="0">
                <a:pos x="3603" y="3269"/>
              </a:cxn>
              <a:cxn ang="0">
                <a:pos x="3425" y="3415"/>
              </a:cxn>
              <a:cxn ang="0">
                <a:pos x="3003" y="3695"/>
              </a:cxn>
              <a:cxn ang="0">
                <a:pos x="2873" y="3775"/>
              </a:cxn>
              <a:cxn ang="0">
                <a:pos x="2657" y="3883"/>
              </a:cxn>
              <a:cxn ang="0">
                <a:pos x="2209" y="4087"/>
              </a:cxn>
              <a:cxn ang="0">
                <a:pos x="1980" y="4213"/>
              </a:cxn>
              <a:cxn ang="0">
                <a:pos x="1770" y="4343"/>
              </a:cxn>
              <a:cxn ang="0">
                <a:pos x="1552" y="4487"/>
              </a:cxn>
              <a:cxn ang="0">
                <a:pos x="1312" y="4593"/>
              </a:cxn>
              <a:cxn ang="0">
                <a:pos x="1050" y="4709"/>
              </a:cxn>
              <a:cxn ang="0">
                <a:pos x="906" y="4761"/>
              </a:cxn>
              <a:cxn ang="0">
                <a:pos x="662" y="4867"/>
              </a:cxn>
              <a:cxn ang="0">
                <a:pos x="0" y="5581"/>
              </a:cxn>
              <a:cxn ang="0">
                <a:pos x="272" y="5507"/>
              </a:cxn>
              <a:cxn ang="0">
                <a:pos x="660" y="5383"/>
              </a:cxn>
              <a:cxn ang="0">
                <a:pos x="1174" y="5195"/>
              </a:cxn>
              <a:cxn ang="0">
                <a:pos x="1676" y="4983"/>
              </a:cxn>
              <a:cxn ang="0">
                <a:pos x="2001" y="4829"/>
              </a:cxn>
              <a:cxn ang="0">
                <a:pos x="2339" y="4657"/>
              </a:cxn>
              <a:cxn ang="0">
                <a:pos x="2685" y="4465"/>
              </a:cxn>
              <a:cxn ang="0">
                <a:pos x="3033" y="4249"/>
              </a:cxn>
              <a:cxn ang="0">
                <a:pos x="3383" y="4013"/>
              </a:cxn>
              <a:cxn ang="0">
                <a:pos x="3729" y="3755"/>
              </a:cxn>
              <a:cxn ang="0">
                <a:pos x="4067" y="3471"/>
              </a:cxn>
              <a:cxn ang="0">
                <a:pos x="4393" y="3165"/>
              </a:cxn>
              <a:cxn ang="0">
                <a:pos x="4701" y="2833"/>
              </a:cxn>
              <a:cxn ang="0">
                <a:pos x="4991" y="2474"/>
              </a:cxn>
              <a:cxn ang="0">
                <a:pos x="5255" y="2090"/>
              </a:cxn>
              <a:cxn ang="0">
                <a:pos x="5490" y="1680"/>
              </a:cxn>
            </a:cxnLst>
            <a:rect l="0" t="0" r="r" b="b"/>
            <a:pathLst>
              <a:path w="6954" h="5581">
                <a:moveTo>
                  <a:pt x="5562" y="1536"/>
                </a:moveTo>
                <a:lnTo>
                  <a:pt x="6954" y="588"/>
                </a:lnTo>
                <a:lnTo>
                  <a:pt x="6954" y="0"/>
                </a:lnTo>
                <a:lnTo>
                  <a:pt x="6834" y="128"/>
                </a:lnTo>
                <a:lnTo>
                  <a:pt x="6792" y="158"/>
                </a:lnTo>
                <a:lnTo>
                  <a:pt x="6726" y="202"/>
                </a:lnTo>
                <a:lnTo>
                  <a:pt x="6664" y="250"/>
                </a:lnTo>
                <a:lnTo>
                  <a:pt x="6554" y="334"/>
                </a:lnTo>
                <a:lnTo>
                  <a:pt x="6386" y="464"/>
                </a:lnTo>
                <a:lnTo>
                  <a:pt x="6340" y="498"/>
                </a:lnTo>
                <a:lnTo>
                  <a:pt x="6262" y="554"/>
                </a:lnTo>
                <a:lnTo>
                  <a:pt x="6182" y="610"/>
                </a:lnTo>
                <a:lnTo>
                  <a:pt x="6148" y="632"/>
                </a:lnTo>
                <a:lnTo>
                  <a:pt x="6124" y="646"/>
                </a:lnTo>
                <a:lnTo>
                  <a:pt x="6104" y="656"/>
                </a:lnTo>
                <a:lnTo>
                  <a:pt x="6078" y="670"/>
                </a:lnTo>
                <a:lnTo>
                  <a:pt x="6020" y="704"/>
                </a:lnTo>
                <a:lnTo>
                  <a:pt x="5964" y="738"/>
                </a:lnTo>
                <a:lnTo>
                  <a:pt x="5922" y="762"/>
                </a:lnTo>
                <a:lnTo>
                  <a:pt x="5904" y="772"/>
                </a:lnTo>
                <a:lnTo>
                  <a:pt x="5886" y="786"/>
                </a:lnTo>
                <a:lnTo>
                  <a:pt x="5844" y="816"/>
                </a:lnTo>
                <a:lnTo>
                  <a:pt x="5822" y="832"/>
                </a:lnTo>
                <a:lnTo>
                  <a:pt x="5800" y="846"/>
                </a:lnTo>
                <a:lnTo>
                  <a:pt x="5778" y="860"/>
                </a:lnTo>
                <a:lnTo>
                  <a:pt x="5756" y="870"/>
                </a:lnTo>
                <a:lnTo>
                  <a:pt x="5694" y="896"/>
                </a:lnTo>
                <a:lnTo>
                  <a:pt x="5594" y="942"/>
                </a:lnTo>
                <a:lnTo>
                  <a:pt x="5253" y="1174"/>
                </a:lnTo>
                <a:lnTo>
                  <a:pt x="5227" y="1200"/>
                </a:lnTo>
                <a:lnTo>
                  <a:pt x="5197" y="1230"/>
                </a:lnTo>
                <a:lnTo>
                  <a:pt x="5141" y="1328"/>
                </a:lnTo>
                <a:lnTo>
                  <a:pt x="5095" y="1402"/>
                </a:lnTo>
                <a:lnTo>
                  <a:pt x="5057" y="1468"/>
                </a:lnTo>
                <a:lnTo>
                  <a:pt x="5025" y="1526"/>
                </a:lnTo>
                <a:lnTo>
                  <a:pt x="4999" y="1570"/>
                </a:lnTo>
                <a:lnTo>
                  <a:pt x="4953" y="1648"/>
                </a:lnTo>
                <a:lnTo>
                  <a:pt x="4827" y="1856"/>
                </a:lnTo>
                <a:lnTo>
                  <a:pt x="4703" y="2054"/>
                </a:lnTo>
                <a:lnTo>
                  <a:pt x="4661" y="2120"/>
                </a:lnTo>
                <a:lnTo>
                  <a:pt x="4641" y="2150"/>
                </a:lnTo>
                <a:lnTo>
                  <a:pt x="4587" y="2218"/>
                </a:lnTo>
                <a:lnTo>
                  <a:pt x="4481" y="2364"/>
                </a:lnTo>
                <a:lnTo>
                  <a:pt x="4357" y="2536"/>
                </a:lnTo>
                <a:lnTo>
                  <a:pt x="4301" y="2616"/>
                </a:lnTo>
                <a:lnTo>
                  <a:pt x="4257" y="2682"/>
                </a:lnTo>
                <a:lnTo>
                  <a:pt x="4235" y="2712"/>
                </a:lnTo>
                <a:lnTo>
                  <a:pt x="4209" y="2744"/>
                </a:lnTo>
                <a:lnTo>
                  <a:pt x="4179" y="2776"/>
                </a:lnTo>
                <a:lnTo>
                  <a:pt x="4147" y="2811"/>
                </a:lnTo>
                <a:lnTo>
                  <a:pt x="4077" y="2879"/>
                </a:lnTo>
                <a:lnTo>
                  <a:pt x="4003" y="2943"/>
                </a:lnTo>
                <a:lnTo>
                  <a:pt x="3931" y="3003"/>
                </a:lnTo>
                <a:lnTo>
                  <a:pt x="3869" y="3051"/>
                </a:lnTo>
                <a:lnTo>
                  <a:pt x="3793" y="3111"/>
                </a:lnTo>
                <a:lnTo>
                  <a:pt x="3721" y="3169"/>
                </a:lnTo>
                <a:lnTo>
                  <a:pt x="3603" y="3269"/>
                </a:lnTo>
                <a:lnTo>
                  <a:pt x="3487" y="3365"/>
                </a:lnTo>
                <a:lnTo>
                  <a:pt x="3447" y="3397"/>
                </a:lnTo>
                <a:lnTo>
                  <a:pt x="3425" y="3415"/>
                </a:lnTo>
                <a:lnTo>
                  <a:pt x="3217" y="3551"/>
                </a:lnTo>
                <a:lnTo>
                  <a:pt x="3029" y="3675"/>
                </a:lnTo>
                <a:lnTo>
                  <a:pt x="3003" y="3695"/>
                </a:lnTo>
                <a:lnTo>
                  <a:pt x="2971" y="3717"/>
                </a:lnTo>
                <a:lnTo>
                  <a:pt x="2927" y="3743"/>
                </a:lnTo>
                <a:lnTo>
                  <a:pt x="2873" y="3775"/>
                </a:lnTo>
                <a:lnTo>
                  <a:pt x="2809" y="3811"/>
                </a:lnTo>
                <a:lnTo>
                  <a:pt x="2737" y="3847"/>
                </a:lnTo>
                <a:lnTo>
                  <a:pt x="2657" y="3883"/>
                </a:lnTo>
                <a:lnTo>
                  <a:pt x="2503" y="3951"/>
                </a:lnTo>
                <a:lnTo>
                  <a:pt x="2379" y="4007"/>
                </a:lnTo>
                <a:lnTo>
                  <a:pt x="2209" y="4087"/>
                </a:lnTo>
                <a:lnTo>
                  <a:pt x="2169" y="4107"/>
                </a:lnTo>
                <a:lnTo>
                  <a:pt x="2115" y="4137"/>
                </a:lnTo>
                <a:lnTo>
                  <a:pt x="1980" y="4213"/>
                </a:lnTo>
                <a:lnTo>
                  <a:pt x="1852" y="4289"/>
                </a:lnTo>
                <a:lnTo>
                  <a:pt x="1802" y="4321"/>
                </a:lnTo>
                <a:lnTo>
                  <a:pt x="1770" y="4343"/>
                </a:lnTo>
                <a:lnTo>
                  <a:pt x="1714" y="4381"/>
                </a:lnTo>
                <a:lnTo>
                  <a:pt x="1644" y="4427"/>
                </a:lnTo>
                <a:lnTo>
                  <a:pt x="1552" y="4487"/>
                </a:lnTo>
                <a:lnTo>
                  <a:pt x="1508" y="4507"/>
                </a:lnTo>
                <a:lnTo>
                  <a:pt x="1418" y="4547"/>
                </a:lnTo>
                <a:lnTo>
                  <a:pt x="1312" y="4593"/>
                </a:lnTo>
                <a:lnTo>
                  <a:pt x="1220" y="4635"/>
                </a:lnTo>
                <a:lnTo>
                  <a:pt x="1138" y="4673"/>
                </a:lnTo>
                <a:lnTo>
                  <a:pt x="1050" y="4709"/>
                </a:lnTo>
                <a:lnTo>
                  <a:pt x="974" y="4737"/>
                </a:lnTo>
                <a:lnTo>
                  <a:pt x="928" y="4753"/>
                </a:lnTo>
                <a:lnTo>
                  <a:pt x="906" y="4761"/>
                </a:lnTo>
                <a:lnTo>
                  <a:pt x="870" y="4775"/>
                </a:lnTo>
                <a:lnTo>
                  <a:pt x="772" y="4819"/>
                </a:lnTo>
                <a:lnTo>
                  <a:pt x="662" y="4867"/>
                </a:lnTo>
                <a:lnTo>
                  <a:pt x="564" y="4907"/>
                </a:lnTo>
                <a:lnTo>
                  <a:pt x="0" y="5137"/>
                </a:lnTo>
                <a:lnTo>
                  <a:pt x="0" y="5581"/>
                </a:lnTo>
                <a:lnTo>
                  <a:pt x="46" y="5569"/>
                </a:lnTo>
                <a:lnTo>
                  <a:pt x="178" y="5533"/>
                </a:lnTo>
                <a:lnTo>
                  <a:pt x="272" y="5507"/>
                </a:lnTo>
                <a:lnTo>
                  <a:pt x="386" y="5473"/>
                </a:lnTo>
                <a:lnTo>
                  <a:pt x="516" y="5431"/>
                </a:lnTo>
                <a:lnTo>
                  <a:pt x="660" y="5383"/>
                </a:lnTo>
                <a:lnTo>
                  <a:pt x="818" y="5327"/>
                </a:lnTo>
                <a:lnTo>
                  <a:pt x="990" y="5265"/>
                </a:lnTo>
                <a:lnTo>
                  <a:pt x="1174" y="5195"/>
                </a:lnTo>
                <a:lnTo>
                  <a:pt x="1368" y="5115"/>
                </a:lnTo>
                <a:lnTo>
                  <a:pt x="1572" y="5029"/>
                </a:lnTo>
                <a:lnTo>
                  <a:pt x="1676" y="4983"/>
                </a:lnTo>
                <a:lnTo>
                  <a:pt x="1782" y="4933"/>
                </a:lnTo>
                <a:lnTo>
                  <a:pt x="1892" y="4883"/>
                </a:lnTo>
                <a:lnTo>
                  <a:pt x="2001" y="4829"/>
                </a:lnTo>
                <a:lnTo>
                  <a:pt x="2113" y="4775"/>
                </a:lnTo>
                <a:lnTo>
                  <a:pt x="2225" y="4717"/>
                </a:lnTo>
                <a:lnTo>
                  <a:pt x="2339" y="4657"/>
                </a:lnTo>
                <a:lnTo>
                  <a:pt x="2453" y="4595"/>
                </a:lnTo>
                <a:lnTo>
                  <a:pt x="2569" y="4531"/>
                </a:lnTo>
                <a:lnTo>
                  <a:pt x="2685" y="4465"/>
                </a:lnTo>
                <a:lnTo>
                  <a:pt x="2801" y="4395"/>
                </a:lnTo>
                <a:lnTo>
                  <a:pt x="2917" y="4323"/>
                </a:lnTo>
                <a:lnTo>
                  <a:pt x="3033" y="4249"/>
                </a:lnTo>
                <a:lnTo>
                  <a:pt x="3151" y="4173"/>
                </a:lnTo>
                <a:lnTo>
                  <a:pt x="3267" y="4095"/>
                </a:lnTo>
                <a:lnTo>
                  <a:pt x="3383" y="4013"/>
                </a:lnTo>
                <a:lnTo>
                  <a:pt x="3499" y="3929"/>
                </a:lnTo>
                <a:lnTo>
                  <a:pt x="3615" y="3843"/>
                </a:lnTo>
                <a:lnTo>
                  <a:pt x="3729" y="3755"/>
                </a:lnTo>
                <a:lnTo>
                  <a:pt x="3843" y="3663"/>
                </a:lnTo>
                <a:lnTo>
                  <a:pt x="3955" y="3569"/>
                </a:lnTo>
                <a:lnTo>
                  <a:pt x="4067" y="3471"/>
                </a:lnTo>
                <a:lnTo>
                  <a:pt x="4177" y="3373"/>
                </a:lnTo>
                <a:lnTo>
                  <a:pt x="4285" y="3269"/>
                </a:lnTo>
                <a:lnTo>
                  <a:pt x="4393" y="3165"/>
                </a:lnTo>
                <a:lnTo>
                  <a:pt x="4497" y="3057"/>
                </a:lnTo>
                <a:lnTo>
                  <a:pt x="4601" y="2947"/>
                </a:lnTo>
                <a:lnTo>
                  <a:pt x="4701" y="2833"/>
                </a:lnTo>
                <a:lnTo>
                  <a:pt x="4801" y="2716"/>
                </a:lnTo>
                <a:lnTo>
                  <a:pt x="4897" y="2596"/>
                </a:lnTo>
                <a:lnTo>
                  <a:pt x="4991" y="2474"/>
                </a:lnTo>
                <a:lnTo>
                  <a:pt x="5081" y="2350"/>
                </a:lnTo>
                <a:lnTo>
                  <a:pt x="5169" y="2222"/>
                </a:lnTo>
                <a:lnTo>
                  <a:pt x="5255" y="2090"/>
                </a:lnTo>
                <a:lnTo>
                  <a:pt x="5336" y="1956"/>
                </a:lnTo>
                <a:lnTo>
                  <a:pt x="5416" y="1820"/>
                </a:lnTo>
                <a:lnTo>
                  <a:pt x="5490" y="1680"/>
                </a:lnTo>
                <a:lnTo>
                  <a:pt x="5562" y="1536"/>
                </a:lnTo>
                <a:close/>
              </a:path>
            </a:pathLst>
          </a:custGeom>
          <a:solidFill>
            <a:srgbClr val="BFBFB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3" name="Group 1261"/>
          <p:cNvGrpSpPr>
            <a:grpSpLocks/>
          </p:cNvGrpSpPr>
          <p:nvPr/>
        </p:nvGrpSpPr>
        <p:grpSpPr bwMode="auto">
          <a:xfrm>
            <a:off x="5459413" y="5329238"/>
            <a:ext cx="3354387" cy="944562"/>
            <a:chOff x="3169" y="3548"/>
            <a:chExt cx="2475" cy="404"/>
          </a:xfrm>
        </p:grpSpPr>
        <p:sp>
          <p:nvSpPr>
            <p:cNvPr id="506094" name="Line 1262"/>
            <p:cNvSpPr>
              <a:spLocks noChangeShapeType="1"/>
            </p:cNvSpPr>
            <p:nvPr/>
          </p:nvSpPr>
          <p:spPr bwMode="auto">
            <a:xfrm>
              <a:off x="3387" y="3753"/>
              <a:ext cx="126" cy="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095" name="Rectangle 1263"/>
            <p:cNvSpPr>
              <a:spLocks noChangeArrowheads="1"/>
            </p:cNvSpPr>
            <p:nvPr/>
          </p:nvSpPr>
          <p:spPr bwMode="auto">
            <a:xfrm>
              <a:off x="3172" y="3548"/>
              <a:ext cx="2460" cy="404"/>
            </a:xfrm>
            <a:prstGeom prst="rect">
              <a:avLst/>
            </a:prstGeom>
            <a:solidFill>
              <a:srgbClr val="0080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333333"/>
              </a:outerShdw>
            </a:effec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096" name="Freeform 1264"/>
            <p:cNvSpPr>
              <a:spLocks/>
            </p:cNvSpPr>
            <p:nvPr/>
          </p:nvSpPr>
          <p:spPr bwMode="auto">
            <a:xfrm>
              <a:off x="3186" y="3777"/>
              <a:ext cx="1716" cy="144"/>
            </a:xfrm>
            <a:custGeom>
              <a:avLst/>
              <a:gdLst/>
              <a:ahLst/>
              <a:cxnLst>
                <a:cxn ang="0">
                  <a:pos x="268" y="91"/>
                </a:cxn>
                <a:cxn ang="0">
                  <a:pos x="540" y="147"/>
                </a:cxn>
                <a:cxn ang="0">
                  <a:pos x="964" y="163"/>
                </a:cxn>
                <a:cxn ang="0">
                  <a:pos x="1324" y="171"/>
                </a:cxn>
                <a:cxn ang="0">
                  <a:pos x="1620" y="147"/>
                </a:cxn>
                <a:cxn ang="0">
                  <a:pos x="2052" y="139"/>
                </a:cxn>
                <a:cxn ang="0">
                  <a:pos x="2308" y="123"/>
                </a:cxn>
                <a:cxn ang="0">
                  <a:pos x="2196" y="107"/>
                </a:cxn>
                <a:cxn ang="0">
                  <a:pos x="1644" y="91"/>
                </a:cxn>
                <a:cxn ang="0">
                  <a:pos x="1116" y="75"/>
                </a:cxn>
                <a:cxn ang="0">
                  <a:pos x="620" y="91"/>
                </a:cxn>
                <a:cxn ang="0">
                  <a:pos x="460" y="91"/>
                </a:cxn>
                <a:cxn ang="0">
                  <a:pos x="372" y="83"/>
                </a:cxn>
                <a:cxn ang="0">
                  <a:pos x="220" y="59"/>
                </a:cxn>
                <a:cxn ang="0">
                  <a:pos x="4" y="3"/>
                </a:cxn>
                <a:cxn ang="0">
                  <a:pos x="196" y="75"/>
                </a:cxn>
                <a:cxn ang="0">
                  <a:pos x="332" y="107"/>
                </a:cxn>
              </a:cxnLst>
              <a:rect l="0" t="0" r="r" b="b"/>
              <a:pathLst>
                <a:path w="2332" h="174">
                  <a:moveTo>
                    <a:pt x="268" y="91"/>
                  </a:moveTo>
                  <a:cubicBezTo>
                    <a:pt x="346" y="113"/>
                    <a:pt x="424" y="135"/>
                    <a:pt x="540" y="147"/>
                  </a:cubicBezTo>
                  <a:cubicBezTo>
                    <a:pt x="656" y="159"/>
                    <a:pt x="833" y="159"/>
                    <a:pt x="964" y="163"/>
                  </a:cubicBezTo>
                  <a:cubicBezTo>
                    <a:pt x="1095" y="167"/>
                    <a:pt x="1215" y="174"/>
                    <a:pt x="1324" y="171"/>
                  </a:cubicBezTo>
                  <a:cubicBezTo>
                    <a:pt x="1433" y="168"/>
                    <a:pt x="1499" y="152"/>
                    <a:pt x="1620" y="147"/>
                  </a:cubicBezTo>
                  <a:cubicBezTo>
                    <a:pt x="1741" y="142"/>
                    <a:pt x="1937" y="143"/>
                    <a:pt x="2052" y="139"/>
                  </a:cubicBezTo>
                  <a:cubicBezTo>
                    <a:pt x="2167" y="135"/>
                    <a:pt x="2284" y="128"/>
                    <a:pt x="2308" y="123"/>
                  </a:cubicBezTo>
                  <a:cubicBezTo>
                    <a:pt x="2332" y="118"/>
                    <a:pt x="2307" y="112"/>
                    <a:pt x="2196" y="107"/>
                  </a:cubicBezTo>
                  <a:cubicBezTo>
                    <a:pt x="2085" y="102"/>
                    <a:pt x="1824" y="96"/>
                    <a:pt x="1644" y="91"/>
                  </a:cubicBezTo>
                  <a:cubicBezTo>
                    <a:pt x="1464" y="86"/>
                    <a:pt x="1287" y="75"/>
                    <a:pt x="1116" y="75"/>
                  </a:cubicBezTo>
                  <a:cubicBezTo>
                    <a:pt x="945" y="75"/>
                    <a:pt x="729" y="88"/>
                    <a:pt x="620" y="91"/>
                  </a:cubicBezTo>
                  <a:cubicBezTo>
                    <a:pt x="511" y="94"/>
                    <a:pt x="501" y="92"/>
                    <a:pt x="460" y="91"/>
                  </a:cubicBezTo>
                  <a:cubicBezTo>
                    <a:pt x="419" y="90"/>
                    <a:pt x="412" y="88"/>
                    <a:pt x="372" y="83"/>
                  </a:cubicBezTo>
                  <a:cubicBezTo>
                    <a:pt x="332" y="78"/>
                    <a:pt x="281" y="72"/>
                    <a:pt x="220" y="59"/>
                  </a:cubicBezTo>
                  <a:cubicBezTo>
                    <a:pt x="159" y="46"/>
                    <a:pt x="8" y="0"/>
                    <a:pt x="4" y="3"/>
                  </a:cubicBezTo>
                  <a:cubicBezTo>
                    <a:pt x="0" y="6"/>
                    <a:pt x="141" y="58"/>
                    <a:pt x="196" y="75"/>
                  </a:cubicBezTo>
                  <a:cubicBezTo>
                    <a:pt x="251" y="92"/>
                    <a:pt x="291" y="99"/>
                    <a:pt x="332" y="107"/>
                  </a:cubicBezTo>
                </a:path>
              </a:pathLst>
            </a:custGeom>
            <a:solidFill>
              <a:srgbClr val="FFFF00"/>
            </a:solidFill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097" name="Freeform 1265"/>
            <p:cNvSpPr>
              <a:spLocks/>
            </p:cNvSpPr>
            <p:nvPr/>
          </p:nvSpPr>
          <p:spPr bwMode="auto">
            <a:xfrm>
              <a:off x="3793" y="3701"/>
              <a:ext cx="1851" cy="156"/>
            </a:xfrm>
            <a:custGeom>
              <a:avLst/>
              <a:gdLst/>
              <a:ahLst/>
              <a:cxnLst>
                <a:cxn ang="0">
                  <a:pos x="2206" y="105"/>
                </a:cxn>
                <a:cxn ang="0">
                  <a:pos x="1934" y="161"/>
                </a:cxn>
                <a:cxn ang="0">
                  <a:pos x="1510" y="177"/>
                </a:cxn>
                <a:cxn ang="0">
                  <a:pos x="1150" y="185"/>
                </a:cxn>
                <a:cxn ang="0">
                  <a:pos x="854" y="161"/>
                </a:cxn>
                <a:cxn ang="0">
                  <a:pos x="422" y="153"/>
                </a:cxn>
                <a:cxn ang="0">
                  <a:pos x="24" y="139"/>
                </a:cxn>
                <a:cxn ang="0">
                  <a:pos x="278" y="121"/>
                </a:cxn>
                <a:cxn ang="0">
                  <a:pos x="830" y="105"/>
                </a:cxn>
                <a:cxn ang="0">
                  <a:pos x="1358" y="89"/>
                </a:cxn>
                <a:cxn ang="0">
                  <a:pos x="1854" y="105"/>
                </a:cxn>
                <a:cxn ang="0">
                  <a:pos x="2014" y="105"/>
                </a:cxn>
                <a:cxn ang="0">
                  <a:pos x="2102" y="97"/>
                </a:cxn>
                <a:cxn ang="0">
                  <a:pos x="2254" y="73"/>
                </a:cxn>
                <a:cxn ang="0">
                  <a:pos x="2512" y="3"/>
                </a:cxn>
                <a:cxn ang="0">
                  <a:pos x="2278" y="89"/>
                </a:cxn>
                <a:cxn ang="0">
                  <a:pos x="2142" y="121"/>
                </a:cxn>
              </a:cxnLst>
              <a:rect l="0" t="0" r="r" b="b"/>
              <a:pathLst>
                <a:path w="2516" h="188">
                  <a:moveTo>
                    <a:pt x="2206" y="105"/>
                  </a:moveTo>
                  <a:cubicBezTo>
                    <a:pt x="2128" y="127"/>
                    <a:pt x="2050" y="149"/>
                    <a:pt x="1934" y="161"/>
                  </a:cubicBezTo>
                  <a:cubicBezTo>
                    <a:pt x="1818" y="173"/>
                    <a:pt x="1641" y="173"/>
                    <a:pt x="1510" y="177"/>
                  </a:cubicBezTo>
                  <a:cubicBezTo>
                    <a:pt x="1379" y="181"/>
                    <a:pt x="1259" y="188"/>
                    <a:pt x="1150" y="185"/>
                  </a:cubicBezTo>
                  <a:cubicBezTo>
                    <a:pt x="1041" y="182"/>
                    <a:pt x="975" y="166"/>
                    <a:pt x="854" y="161"/>
                  </a:cubicBezTo>
                  <a:cubicBezTo>
                    <a:pt x="733" y="156"/>
                    <a:pt x="560" y="157"/>
                    <a:pt x="422" y="153"/>
                  </a:cubicBezTo>
                  <a:cubicBezTo>
                    <a:pt x="284" y="149"/>
                    <a:pt x="48" y="144"/>
                    <a:pt x="24" y="139"/>
                  </a:cubicBezTo>
                  <a:cubicBezTo>
                    <a:pt x="0" y="134"/>
                    <a:pt x="144" y="127"/>
                    <a:pt x="278" y="121"/>
                  </a:cubicBezTo>
                  <a:cubicBezTo>
                    <a:pt x="412" y="115"/>
                    <a:pt x="650" y="110"/>
                    <a:pt x="830" y="105"/>
                  </a:cubicBezTo>
                  <a:cubicBezTo>
                    <a:pt x="1010" y="100"/>
                    <a:pt x="1187" y="89"/>
                    <a:pt x="1358" y="89"/>
                  </a:cubicBezTo>
                  <a:cubicBezTo>
                    <a:pt x="1529" y="89"/>
                    <a:pt x="1745" y="102"/>
                    <a:pt x="1854" y="105"/>
                  </a:cubicBezTo>
                  <a:cubicBezTo>
                    <a:pt x="1963" y="108"/>
                    <a:pt x="1973" y="106"/>
                    <a:pt x="2014" y="105"/>
                  </a:cubicBezTo>
                  <a:cubicBezTo>
                    <a:pt x="2055" y="104"/>
                    <a:pt x="2062" y="102"/>
                    <a:pt x="2102" y="97"/>
                  </a:cubicBezTo>
                  <a:cubicBezTo>
                    <a:pt x="2142" y="92"/>
                    <a:pt x="2186" y="89"/>
                    <a:pt x="2254" y="73"/>
                  </a:cubicBezTo>
                  <a:cubicBezTo>
                    <a:pt x="2322" y="57"/>
                    <a:pt x="2508" y="0"/>
                    <a:pt x="2512" y="3"/>
                  </a:cubicBezTo>
                  <a:cubicBezTo>
                    <a:pt x="2516" y="6"/>
                    <a:pt x="2340" y="69"/>
                    <a:pt x="2278" y="89"/>
                  </a:cubicBezTo>
                  <a:cubicBezTo>
                    <a:pt x="2216" y="109"/>
                    <a:pt x="2183" y="113"/>
                    <a:pt x="2142" y="121"/>
                  </a:cubicBezTo>
                </a:path>
              </a:pathLst>
            </a:custGeom>
            <a:solidFill>
              <a:srgbClr val="FFFF00"/>
            </a:solidFill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098" name="Freeform 1266"/>
            <p:cNvSpPr>
              <a:spLocks/>
            </p:cNvSpPr>
            <p:nvPr/>
          </p:nvSpPr>
          <p:spPr bwMode="auto">
            <a:xfrm>
              <a:off x="3212" y="3681"/>
              <a:ext cx="1611" cy="129"/>
            </a:xfrm>
            <a:custGeom>
              <a:avLst/>
              <a:gdLst/>
              <a:ahLst/>
              <a:cxnLst>
                <a:cxn ang="0">
                  <a:pos x="716" y="107"/>
                </a:cxn>
                <a:cxn ang="0">
                  <a:pos x="1061" y="56"/>
                </a:cxn>
                <a:cxn ang="0">
                  <a:pos x="1358" y="60"/>
                </a:cxn>
                <a:cxn ang="0">
                  <a:pos x="1603" y="46"/>
                </a:cxn>
                <a:cxn ang="0">
                  <a:pos x="1959" y="41"/>
                </a:cxn>
                <a:cxn ang="0">
                  <a:pos x="2170" y="32"/>
                </a:cxn>
                <a:cxn ang="0">
                  <a:pos x="2078" y="23"/>
                </a:cxn>
                <a:cxn ang="0">
                  <a:pos x="1622" y="13"/>
                </a:cxn>
                <a:cxn ang="0">
                  <a:pos x="1186" y="4"/>
                </a:cxn>
                <a:cxn ang="0">
                  <a:pos x="804" y="35"/>
                </a:cxn>
                <a:cxn ang="0">
                  <a:pos x="702" y="55"/>
                </a:cxn>
                <a:cxn ang="0">
                  <a:pos x="554" y="79"/>
                </a:cxn>
                <a:cxn ang="0">
                  <a:pos x="466" y="83"/>
                </a:cxn>
                <a:cxn ang="0">
                  <a:pos x="342" y="79"/>
                </a:cxn>
                <a:cxn ang="0">
                  <a:pos x="226" y="67"/>
                </a:cxn>
                <a:cxn ang="0">
                  <a:pos x="34" y="35"/>
                </a:cxn>
                <a:cxn ang="0">
                  <a:pos x="430" y="139"/>
                </a:cxn>
                <a:cxn ang="0">
                  <a:pos x="606" y="139"/>
                </a:cxn>
                <a:cxn ang="0">
                  <a:pos x="716" y="107"/>
                </a:cxn>
              </a:cxnLst>
              <a:rect l="0" t="0" r="r" b="b"/>
              <a:pathLst>
                <a:path w="2190" h="156">
                  <a:moveTo>
                    <a:pt x="716" y="107"/>
                  </a:moveTo>
                  <a:cubicBezTo>
                    <a:pt x="774" y="100"/>
                    <a:pt x="954" y="64"/>
                    <a:pt x="1061" y="56"/>
                  </a:cubicBezTo>
                  <a:cubicBezTo>
                    <a:pt x="1168" y="48"/>
                    <a:pt x="1268" y="62"/>
                    <a:pt x="1358" y="60"/>
                  </a:cubicBezTo>
                  <a:cubicBezTo>
                    <a:pt x="1448" y="58"/>
                    <a:pt x="1503" y="49"/>
                    <a:pt x="1603" y="46"/>
                  </a:cubicBezTo>
                  <a:cubicBezTo>
                    <a:pt x="1702" y="43"/>
                    <a:pt x="1864" y="44"/>
                    <a:pt x="1959" y="41"/>
                  </a:cubicBezTo>
                  <a:cubicBezTo>
                    <a:pt x="2053" y="39"/>
                    <a:pt x="2151" y="35"/>
                    <a:pt x="2170" y="32"/>
                  </a:cubicBezTo>
                  <a:cubicBezTo>
                    <a:pt x="2190" y="29"/>
                    <a:pt x="2169" y="26"/>
                    <a:pt x="2078" y="23"/>
                  </a:cubicBezTo>
                  <a:cubicBezTo>
                    <a:pt x="1987" y="20"/>
                    <a:pt x="1771" y="16"/>
                    <a:pt x="1622" y="13"/>
                  </a:cubicBezTo>
                  <a:cubicBezTo>
                    <a:pt x="1473" y="10"/>
                    <a:pt x="1323" y="0"/>
                    <a:pt x="1186" y="4"/>
                  </a:cubicBezTo>
                  <a:cubicBezTo>
                    <a:pt x="1050" y="8"/>
                    <a:pt x="885" y="27"/>
                    <a:pt x="804" y="35"/>
                  </a:cubicBezTo>
                  <a:cubicBezTo>
                    <a:pt x="723" y="43"/>
                    <a:pt x="744" y="48"/>
                    <a:pt x="702" y="55"/>
                  </a:cubicBezTo>
                  <a:cubicBezTo>
                    <a:pt x="660" y="62"/>
                    <a:pt x="593" y="74"/>
                    <a:pt x="554" y="79"/>
                  </a:cubicBezTo>
                  <a:cubicBezTo>
                    <a:pt x="515" y="84"/>
                    <a:pt x="501" y="83"/>
                    <a:pt x="466" y="83"/>
                  </a:cubicBezTo>
                  <a:cubicBezTo>
                    <a:pt x="431" y="83"/>
                    <a:pt x="382" y="82"/>
                    <a:pt x="342" y="79"/>
                  </a:cubicBezTo>
                  <a:cubicBezTo>
                    <a:pt x="302" y="76"/>
                    <a:pt x="277" y="74"/>
                    <a:pt x="226" y="67"/>
                  </a:cubicBezTo>
                  <a:cubicBezTo>
                    <a:pt x="175" y="60"/>
                    <a:pt x="0" y="23"/>
                    <a:pt x="34" y="35"/>
                  </a:cubicBezTo>
                  <a:cubicBezTo>
                    <a:pt x="68" y="47"/>
                    <a:pt x="335" y="122"/>
                    <a:pt x="430" y="139"/>
                  </a:cubicBezTo>
                  <a:cubicBezTo>
                    <a:pt x="525" y="156"/>
                    <a:pt x="559" y="144"/>
                    <a:pt x="606" y="139"/>
                  </a:cubicBezTo>
                  <a:cubicBezTo>
                    <a:pt x="654" y="134"/>
                    <a:pt x="716" y="107"/>
                    <a:pt x="716" y="107"/>
                  </a:cubicBez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099" name="Freeform 1267"/>
            <p:cNvSpPr>
              <a:spLocks/>
            </p:cNvSpPr>
            <p:nvPr/>
          </p:nvSpPr>
          <p:spPr bwMode="auto">
            <a:xfrm>
              <a:off x="4250" y="3619"/>
              <a:ext cx="1331" cy="105"/>
            </a:xfrm>
            <a:custGeom>
              <a:avLst/>
              <a:gdLst/>
              <a:ahLst/>
              <a:cxnLst>
                <a:cxn ang="0">
                  <a:pos x="1524" y="93"/>
                </a:cxn>
                <a:cxn ang="0">
                  <a:pos x="1350" y="123"/>
                </a:cxn>
                <a:cxn ang="0">
                  <a:pos x="1084" y="116"/>
                </a:cxn>
                <a:cxn ang="0">
                  <a:pos x="858" y="105"/>
                </a:cxn>
                <a:cxn ang="0">
                  <a:pos x="674" y="72"/>
                </a:cxn>
                <a:cxn ang="0">
                  <a:pos x="410" y="72"/>
                </a:cxn>
                <a:cxn ang="0">
                  <a:pos x="15" y="56"/>
                </a:cxn>
                <a:cxn ang="0">
                  <a:pos x="323" y="32"/>
                </a:cxn>
                <a:cxn ang="0">
                  <a:pos x="662" y="28"/>
                </a:cxn>
                <a:cxn ang="0">
                  <a:pos x="993" y="41"/>
                </a:cxn>
                <a:cxn ang="0">
                  <a:pos x="1303" y="76"/>
                </a:cxn>
                <a:cxn ang="0">
                  <a:pos x="1403" y="84"/>
                </a:cxn>
                <a:cxn ang="0">
                  <a:pos x="1458" y="82"/>
                </a:cxn>
                <a:cxn ang="0">
                  <a:pos x="1554" y="70"/>
                </a:cxn>
                <a:cxn ang="0">
                  <a:pos x="1807" y="2"/>
                </a:cxn>
                <a:cxn ang="0">
                  <a:pos x="1569" y="84"/>
                </a:cxn>
                <a:cxn ang="0">
                  <a:pos x="1482" y="102"/>
                </a:cxn>
              </a:cxnLst>
              <a:rect l="0" t="0" r="r" b="b"/>
              <a:pathLst>
                <a:path w="1809" h="126">
                  <a:moveTo>
                    <a:pt x="1524" y="93"/>
                  </a:moveTo>
                  <a:cubicBezTo>
                    <a:pt x="1473" y="106"/>
                    <a:pt x="1424" y="119"/>
                    <a:pt x="1350" y="123"/>
                  </a:cubicBezTo>
                  <a:cubicBezTo>
                    <a:pt x="1277" y="126"/>
                    <a:pt x="1166" y="118"/>
                    <a:pt x="1084" y="116"/>
                  </a:cubicBezTo>
                  <a:cubicBezTo>
                    <a:pt x="1002" y="113"/>
                    <a:pt x="926" y="112"/>
                    <a:pt x="858" y="105"/>
                  </a:cubicBezTo>
                  <a:cubicBezTo>
                    <a:pt x="791" y="97"/>
                    <a:pt x="749" y="77"/>
                    <a:pt x="674" y="72"/>
                  </a:cubicBezTo>
                  <a:cubicBezTo>
                    <a:pt x="600" y="67"/>
                    <a:pt x="520" y="75"/>
                    <a:pt x="410" y="72"/>
                  </a:cubicBezTo>
                  <a:cubicBezTo>
                    <a:pt x="301" y="69"/>
                    <a:pt x="29" y="63"/>
                    <a:pt x="15" y="56"/>
                  </a:cubicBezTo>
                  <a:cubicBezTo>
                    <a:pt x="0" y="49"/>
                    <a:pt x="214" y="37"/>
                    <a:pt x="323" y="32"/>
                  </a:cubicBezTo>
                  <a:cubicBezTo>
                    <a:pt x="431" y="27"/>
                    <a:pt x="551" y="26"/>
                    <a:pt x="662" y="28"/>
                  </a:cubicBezTo>
                  <a:cubicBezTo>
                    <a:pt x="774" y="30"/>
                    <a:pt x="886" y="33"/>
                    <a:pt x="993" y="41"/>
                  </a:cubicBezTo>
                  <a:cubicBezTo>
                    <a:pt x="1100" y="49"/>
                    <a:pt x="1235" y="69"/>
                    <a:pt x="1303" y="76"/>
                  </a:cubicBezTo>
                  <a:cubicBezTo>
                    <a:pt x="1371" y="83"/>
                    <a:pt x="1377" y="83"/>
                    <a:pt x="1403" y="84"/>
                  </a:cubicBezTo>
                  <a:cubicBezTo>
                    <a:pt x="1428" y="85"/>
                    <a:pt x="1433" y="84"/>
                    <a:pt x="1458" y="82"/>
                  </a:cubicBezTo>
                  <a:cubicBezTo>
                    <a:pt x="1484" y="80"/>
                    <a:pt x="1496" y="83"/>
                    <a:pt x="1554" y="70"/>
                  </a:cubicBezTo>
                  <a:cubicBezTo>
                    <a:pt x="1612" y="57"/>
                    <a:pt x="1805" y="0"/>
                    <a:pt x="1807" y="2"/>
                  </a:cubicBezTo>
                  <a:cubicBezTo>
                    <a:pt x="1809" y="4"/>
                    <a:pt x="1623" y="67"/>
                    <a:pt x="1569" y="84"/>
                  </a:cubicBezTo>
                  <a:cubicBezTo>
                    <a:pt x="1515" y="101"/>
                    <a:pt x="1508" y="98"/>
                    <a:pt x="1482" y="102"/>
                  </a:cubicBezTo>
                </a:path>
              </a:pathLst>
            </a:custGeom>
            <a:solidFill>
              <a:srgbClr val="FFFF00"/>
            </a:solidFill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00" name="Freeform 1268"/>
            <p:cNvSpPr>
              <a:spLocks/>
            </p:cNvSpPr>
            <p:nvPr/>
          </p:nvSpPr>
          <p:spPr bwMode="auto">
            <a:xfrm>
              <a:off x="3169" y="3737"/>
              <a:ext cx="2461" cy="186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100" y="88"/>
                </a:cxn>
                <a:cxn ang="0">
                  <a:pos x="388" y="168"/>
                </a:cxn>
                <a:cxn ang="0">
                  <a:pos x="548" y="200"/>
                </a:cxn>
                <a:cxn ang="0">
                  <a:pos x="896" y="216"/>
                </a:cxn>
                <a:cxn ang="0">
                  <a:pos x="1348" y="224"/>
                </a:cxn>
                <a:cxn ang="0">
                  <a:pos x="1540" y="208"/>
                </a:cxn>
                <a:cxn ang="0">
                  <a:pos x="1808" y="196"/>
                </a:cxn>
                <a:cxn ang="0">
                  <a:pos x="2168" y="184"/>
                </a:cxn>
                <a:cxn ang="0">
                  <a:pos x="2328" y="172"/>
                </a:cxn>
                <a:cxn ang="0">
                  <a:pos x="2620" y="164"/>
                </a:cxn>
                <a:cxn ang="0">
                  <a:pos x="2916" y="132"/>
                </a:cxn>
                <a:cxn ang="0">
                  <a:pos x="3264" y="40"/>
                </a:cxn>
                <a:cxn ang="0">
                  <a:pos x="3344" y="0"/>
                </a:cxn>
              </a:cxnLst>
              <a:rect l="0" t="0" r="r" b="b"/>
              <a:pathLst>
                <a:path w="3344" h="225">
                  <a:moveTo>
                    <a:pt x="0" y="52"/>
                  </a:moveTo>
                  <a:cubicBezTo>
                    <a:pt x="17" y="60"/>
                    <a:pt x="35" y="69"/>
                    <a:pt x="100" y="88"/>
                  </a:cubicBezTo>
                  <a:cubicBezTo>
                    <a:pt x="165" y="107"/>
                    <a:pt x="313" y="149"/>
                    <a:pt x="388" y="168"/>
                  </a:cubicBezTo>
                  <a:cubicBezTo>
                    <a:pt x="463" y="187"/>
                    <a:pt x="463" y="192"/>
                    <a:pt x="548" y="200"/>
                  </a:cubicBezTo>
                  <a:cubicBezTo>
                    <a:pt x="633" y="208"/>
                    <a:pt x="763" y="212"/>
                    <a:pt x="896" y="216"/>
                  </a:cubicBezTo>
                  <a:cubicBezTo>
                    <a:pt x="1029" y="220"/>
                    <a:pt x="1241" y="225"/>
                    <a:pt x="1348" y="224"/>
                  </a:cubicBezTo>
                  <a:cubicBezTo>
                    <a:pt x="1455" y="223"/>
                    <a:pt x="1463" y="213"/>
                    <a:pt x="1540" y="208"/>
                  </a:cubicBezTo>
                  <a:cubicBezTo>
                    <a:pt x="1617" y="203"/>
                    <a:pt x="1703" y="200"/>
                    <a:pt x="1808" y="196"/>
                  </a:cubicBezTo>
                  <a:cubicBezTo>
                    <a:pt x="1913" y="192"/>
                    <a:pt x="2081" y="188"/>
                    <a:pt x="2168" y="184"/>
                  </a:cubicBezTo>
                  <a:cubicBezTo>
                    <a:pt x="2255" y="180"/>
                    <a:pt x="2253" y="175"/>
                    <a:pt x="2328" y="172"/>
                  </a:cubicBezTo>
                  <a:cubicBezTo>
                    <a:pt x="2403" y="169"/>
                    <a:pt x="2522" y="171"/>
                    <a:pt x="2620" y="164"/>
                  </a:cubicBezTo>
                  <a:cubicBezTo>
                    <a:pt x="2718" y="157"/>
                    <a:pt x="2809" y="153"/>
                    <a:pt x="2916" y="132"/>
                  </a:cubicBezTo>
                  <a:cubicBezTo>
                    <a:pt x="3023" y="111"/>
                    <a:pt x="3193" y="62"/>
                    <a:pt x="3264" y="40"/>
                  </a:cubicBezTo>
                  <a:cubicBezTo>
                    <a:pt x="3335" y="18"/>
                    <a:pt x="3339" y="9"/>
                    <a:pt x="3344" y="0"/>
                  </a:cubicBezTo>
                </a:path>
              </a:pathLst>
            </a:custGeom>
            <a:noFill/>
            <a:ln w="19050" cap="flat" cmpd="sng">
              <a:solidFill>
                <a:srgbClr val="FF33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01" name="Line 1269"/>
            <p:cNvSpPr>
              <a:spLocks noChangeShapeType="1"/>
            </p:cNvSpPr>
            <p:nvPr/>
          </p:nvSpPr>
          <p:spPr bwMode="auto">
            <a:xfrm>
              <a:off x="4111" y="3896"/>
              <a:ext cx="209" cy="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02" name="Line 1270"/>
            <p:cNvSpPr>
              <a:spLocks noChangeShapeType="1"/>
            </p:cNvSpPr>
            <p:nvPr/>
          </p:nvSpPr>
          <p:spPr bwMode="auto">
            <a:xfrm>
              <a:off x="4234" y="3876"/>
              <a:ext cx="548" cy="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03" name="Line 1271"/>
            <p:cNvSpPr>
              <a:spLocks noChangeShapeType="1"/>
            </p:cNvSpPr>
            <p:nvPr/>
          </p:nvSpPr>
          <p:spPr bwMode="auto">
            <a:xfrm>
              <a:off x="3390" y="3846"/>
              <a:ext cx="159" cy="2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04" name="Line 1272"/>
            <p:cNvSpPr>
              <a:spLocks noChangeShapeType="1"/>
            </p:cNvSpPr>
            <p:nvPr/>
          </p:nvSpPr>
          <p:spPr bwMode="auto">
            <a:xfrm>
              <a:off x="3534" y="3886"/>
              <a:ext cx="315" cy="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05" name="Line 1273"/>
            <p:cNvSpPr>
              <a:spLocks noChangeShapeType="1"/>
            </p:cNvSpPr>
            <p:nvPr/>
          </p:nvSpPr>
          <p:spPr bwMode="auto">
            <a:xfrm>
              <a:off x="3555" y="3866"/>
              <a:ext cx="323" cy="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06" name="Line 1274"/>
            <p:cNvSpPr>
              <a:spLocks noChangeShapeType="1"/>
            </p:cNvSpPr>
            <p:nvPr/>
          </p:nvSpPr>
          <p:spPr bwMode="auto">
            <a:xfrm>
              <a:off x="3941" y="3806"/>
              <a:ext cx="50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07" name="Line 1275"/>
            <p:cNvSpPr>
              <a:spLocks noChangeShapeType="1"/>
            </p:cNvSpPr>
            <p:nvPr/>
          </p:nvSpPr>
          <p:spPr bwMode="auto">
            <a:xfrm>
              <a:off x="4402" y="3826"/>
              <a:ext cx="209" cy="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08" name="Line 1276"/>
            <p:cNvSpPr>
              <a:spLocks noChangeShapeType="1"/>
            </p:cNvSpPr>
            <p:nvPr/>
          </p:nvSpPr>
          <p:spPr bwMode="auto">
            <a:xfrm flipH="1">
              <a:off x="5294" y="3790"/>
              <a:ext cx="94" cy="1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09" name="Line 1277"/>
            <p:cNvSpPr>
              <a:spLocks noChangeShapeType="1"/>
            </p:cNvSpPr>
            <p:nvPr/>
          </p:nvSpPr>
          <p:spPr bwMode="auto">
            <a:xfrm>
              <a:off x="4711" y="3830"/>
              <a:ext cx="45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10" name="Line 1278"/>
            <p:cNvSpPr>
              <a:spLocks noChangeShapeType="1"/>
            </p:cNvSpPr>
            <p:nvPr/>
          </p:nvSpPr>
          <p:spPr bwMode="auto">
            <a:xfrm flipV="1">
              <a:off x="4982" y="3803"/>
              <a:ext cx="280" cy="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11" name="Line 1279"/>
            <p:cNvSpPr>
              <a:spLocks noChangeShapeType="1"/>
            </p:cNvSpPr>
            <p:nvPr/>
          </p:nvSpPr>
          <p:spPr bwMode="auto">
            <a:xfrm>
              <a:off x="4105" y="3707"/>
              <a:ext cx="66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12" name="Line 1280"/>
            <p:cNvSpPr>
              <a:spLocks noChangeShapeType="1"/>
            </p:cNvSpPr>
            <p:nvPr/>
          </p:nvSpPr>
          <p:spPr bwMode="auto">
            <a:xfrm>
              <a:off x="3437" y="3773"/>
              <a:ext cx="80" cy="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13" name="Line 1281"/>
            <p:cNvSpPr>
              <a:spLocks noChangeShapeType="1"/>
            </p:cNvSpPr>
            <p:nvPr/>
          </p:nvSpPr>
          <p:spPr bwMode="auto">
            <a:xfrm>
              <a:off x="3387" y="3753"/>
              <a:ext cx="126" cy="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14" name="Line 1282"/>
            <p:cNvSpPr>
              <a:spLocks noChangeShapeType="1"/>
            </p:cNvSpPr>
            <p:nvPr/>
          </p:nvSpPr>
          <p:spPr bwMode="auto">
            <a:xfrm flipV="1">
              <a:off x="3617" y="3773"/>
              <a:ext cx="114" cy="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15" name="Line 1283"/>
            <p:cNvSpPr>
              <a:spLocks noChangeShapeType="1"/>
            </p:cNvSpPr>
            <p:nvPr/>
          </p:nvSpPr>
          <p:spPr bwMode="auto">
            <a:xfrm flipV="1">
              <a:off x="3643" y="3734"/>
              <a:ext cx="288" cy="2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16" name="Line 1284"/>
            <p:cNvSpPr>
              <a:spLocks noChangeShapeType="1"/>
            </p:cNvSpPr>
            <p:nvPr/>
          </p:nvSpPr>
          <p:spPr bwMode="auto">
            <a:xfrm>
              <a:off x="4096" y="3697"/>
              <a:ext cx="33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17" name="Line 1285"/>
            <p:cNvSpPr>
              <a:spLocks noChangeShapeType="1"/>
            </p:cNvSpPr>
            <p:nvPr/>
          </p:nvSpPr>
          <p:spPr bwMode="auto">
            <a:xfrm>
              <a:off x="4314" y="3664"/>
              <a:ext cx="49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18" name="Line 1286"/>
            <p:cNvSpPr>
              <a:spLocks noChangeShapeType="1"/>
            </p:cNvSpPr>
            <p:nvPr/>
          </p:nvSpPr>
          <p:spPr bwMode="auto">
            <a:xfrm>
              <a:off x="4452" y="3651"/>
              <a:ext cx="2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19" name="Line 1287"/>
            <p:cNvSpPr>
              <a:spLocks noChangeShapeType="1"/>
            </p:cNvSpPr>
            <p:nvPr/>
          </p:nvSpPr>
          <p:spPr bwMode="auto">
            <a:xfrm>
              <a:off x="4802" y="3687"/>
              <a:ext cx="98" cy="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20" name="Freeform 1288"/>
            <p:cNvSpPr>
              <a:spLocks/>
            </p:cNvSpPr>
            <p:nvPr/>
          </p:nvSpPr>
          <p:spPr bwMode="auto">
            <a:xfrm>
              <a:off x="5098" y="3674"/>
              <a:ext cx="317" cy="32"/>
            </a:xfrm>
            <a:custGeom>
              <a:avLst/>
              <a:gdLst/>
              <a:ahLst/>
              <a:cxnLst>
                <a:cxn ang="0">
                  <a:pos x="431" y="0"/>
                </a:cxn>
                <a:cxn ang="0">
                  <a:pos x="383" y="16"/>
                </a:cxn>
                <a:cxn ang="0">
                  <a:pos x="279" y="36"/>
                </a:cxn>
                <a:cxn ang="0">
                  <a:pos x="143" y="32"/>
                </a:cxn>
                <a:cxn ang="0">
                  <a:pos x="15" y="24"/>
                </a:cxn>
                <a:cxn ang="0">
                  <a:pos x="51" y="24"/>
                </a:cxn>
              </a:cxnLst>
              <a:rect l="0" t="0" r="r" b="b"/>
              <a:pathLst>
                <a:path w="431" h="39">
                  <a:moveTo>
                    <a:pt x="431" y="0"/>
                  </a:moveTo>
                  <a:cubicBezTo>
                    <a:pt x="419" y="5"/>
                    <a:pt x="408" y="10"/>
                    <a:pt x="383" y="16"/>
                  </a:cubicBezTo>
                  <a:cubicBezTo>
                    <a:pt x="358" y="22"/>
                    <a:pt x="319" y="33"/>
                    <a:pt x="279" y="36"/>
                  </a:cubicBezTo>
                  <a:cubicBezTo>
                    <a:pt x="239" y="39"/>
                    <a:pt x="187" y="34"/>
                    <a:pt x="143" y="32"/>
                  </a:cubicBezTo>
                  <a:cubicBezTo>
                    <a:pt x="99" y="30"/>
                    <a:pt x="30" y="25"/>
                    <a:pt x="15" y="24"/>
                  </a:cubicBezTo>
                  <a:cubicBezTo>
                    <a:pt x="0" y="23"/>
                    <a:pt x="25" y="23"/>
                    <a:pt x="51" y="24"/>
                  </a:cubicBez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21" name="Freeform 1289"/>
            <p:cNvSpPr>
              <a:spLocks/>
            </p:cNvSpPr>
            <p:nvPr/>
          </p:nvSpPr>
          <p:spPr bwMode="auto">
            <a:xfrm>
              <a:off x="4491" y="3803"/>
              <a:ext cx="297" cy="22"/>
            </a:xfrm>
            <a:custGeom>
              <a:avLst/>
              <a:gdLst/>
              <a:ahLst/>
              <a:cxnLst>
                <a:cxn ang="0">
                  <a:pos x="404" y="4"/>
                </a:cxn>
                <a:cxn ang="0">
                  <a:pos x="300" y="8"/>
                </a:cxn>
                <a:cxn ang="0">
                  <a:pos x="272" y="24"/>
                </a:cxn>
                <a:cxn ang="0">
                  <a:pos x="208" y="24"/>
                </a:cxn>
                <a:cxn ang="0">
                  <a:pos x="128" y="8"/>
                </a:cxn>
                <a:cxn ang="0">
                  <a:pos x="0" y="0"/>
                </a:cxn>
              </a:cxnLst>
              <a:rect l="0" t="0" r="r" b="b"/>
              <a:pathLst>
                <a:path w="404" h="27">
                  <a:moveTo>
                    <a:pt x="404" y="4"/>
                  </a:moveTo>
                  <a:cubicBezTo>
                    <a:pt x="363" y="4"/>
                    <a:pt x="322" y="5"/>
                    <a:pt x="300" y="8"/>
                  </a:cubicBezTo>
                  <a:cubicBezTo>
                    <a:pt x="278" y="11"/>
                    <a:pt x="287" y="21"/>
                    <a:pt x="272" y="24"/>
                  </a:cubicBezTo>
                  <a:cubicBezTo>
                    <a:pt x="257" y="27"/>
                    <a:pt x="232" y="27"/>
                    <a:pt x="208" y="24"/>
                  </a:cubicBezTo>
                  <a:cubicBezTo>
                    <a:pt x="184" y="21"/>
                    <a:pt x="163" y="12"/>
                    <a:pt x="128" y="8"/>
                  </a:cubicBezTo>
                  <a:cubicBezTo>
                    <a:pt x="93" y="4"/>
                    <a:pt x="46" y="2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22" name="Freeform 1290"/>
            <p:cNvSpPr>
              <a:spLocks/>
            </p:cNvSpPr>
            <p:nvPr/>
          </p:nvSpPr>
          <p:spPr bwMode="auto">
            <a:xfrm>
              <a:off x="3890" y="3883"/>
              <a:ext cx="350" cy="22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4" y="3"/>
                </a:cxn>
                <a:cxn ang="0">
                  <a:pos x="72" y="23"/>
                </a:cxn>
                <a:cxn ang="0">
                  <a:pos x="136" y="23"/>
                </a:cxn>
                <a:cxn ang="0">
                  <a:pos x="180" y="7"/>
                </a:cxn>
                <a:cxn ang="0">
                  <a:pos x="256" y="3"/>
                </a:cxn>
                <a:cxn ang="0">
                  <a:pos x="476" y="3"/>
                </a:cxn>
              </a:cxnLst>
              <a:rect l="0" t="0" r="r" b="b"/>
              <a:pathLst>
                <a:path w="476" h="26">
                  <a:moveTo>
                    <a:pt x="0" y="3"/>
                  </a:moveTo>
                  <a:cubicBezTo>
                    <a:pt x="6" y="1"/>
                    <a:pt x="12" y="0"/>
                    <a:pt x="24" y="3"/>
                  </a:cubicBezTo>
                  <a:cubicBezTo>
                    <a:pt x="36" y="6"/>
                    <a:pt x="53" y="20"/>
                    <a:pt x="72" y="23"/>
                  </a:cubicBezTo>
                  <a:cubicBezTo>
                    <a:pt x="91" y="26"/>
                    <a:pt x="118" y="26"/>
                    <a:pt x="136" y="23"/>
                  </a:cubicBezTo>
                  <a:cubicBezTo>
                    <a:pt x="154" y="20"/>
                    <a:pt x="160" y="10"/>
                    <a:pt x="180" y="7"/>
                  </a:cubicBezTo>
                  <a:cubicBezTo>
                    <a:pt x="200" y="4"/>
                    <a:pt x="207" y="4"/>
                    <a:pt x="256" y="3"/>
                  </a:cubicBezTo>
                  <a:cubicBezTo>
                    <a:pt x="305" y="2"/>
                    <a:pt x="390" y="2"/>
                    <a:pt x="476" y="3"/>
                  </a:cubicBez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23" name="Freeform 1291"/>
            <p:cNvSpPr>
              <a:spLocks/>
            </p:cNvSpPr>
            <p:nvPr/>
          </p:nvSpPr>
          <p:spPr bwMode="auto">
            <a:xfrm>
              <a:off x="3175" y="3601"/>
              <a:ext cx="2455" cy="205"/>
            </a:xfrm>
            <a:custGeom>
              <a:avLst/>
              <a:gdLst/>
              <a:ahLst/>
              <a:cxnLst>
                <a:cxn ang="0">
                  <a:pos x="0" y="120"/>
                </a:cxn>
                <a:cxn ang="0">
                  <a:pos x="144" y="152"/>
                </a:cxn>
                <a:cxn ang="0">
                  <a:pos x="336" y="212"/>
                </a:cxn>
                <a:cxn ang="0">
                  <a:pos x="536" y="244"/>
                </a:cxn>
                <a:cxn ang="0">
                  <a:pos x="688" y="236"/>
                </a:cxn>
                <a:cxn ang="0">
                  <a:pos x="772" y="208"/>
                </a:cxn>
                <a:cxn ang="0">
                  <a:pos x="888" y="188"/>
                </a:cxn>
                <a:cxn ang="0">
                  <a:pos x="1088" y="160"/>
                </a:cxn>
                <a:cxn ang="0">
                  <a:pos x="1252" y="156"/>
                </a:cxn>
                <a:cxn ang="0">
                  <a:pos x="1516" y="156"/>
                </a:cxn>
                <a:cxn ang="0">
                  <a:pos x="1896" y="140"/>
                </a:cxn>
                <a:cxn ang="0">
                  <a:pos x="2212" y="136"/>
                </a:cxn>
                <a:cxn ang="0">
                  <a:pos x="2444" y="140"/>
                </a:cxn>
                <a:cxn ang="0">
                  <a:pos x="2916" y="136"/>
                </a:cxn>
                <a:cxn ang="0">
                  <a:pos x="3156" y="64"/>
                </a:cxn>
                <a:cxn ang="0">
                  <a:pos x="3336" y="0"/>
                </a:cxn>
              </a:cxnLst>
              <a:rect l="0" t="0" r="r" b="b"/>
              <a:pathLst>
                <a:path w="3336" h="248">
                  <a:moveTo>
                    <a:pt x="0" y="120"/>
                  </a:moveTo>
                  <a:cubicBezTo>
                    <a:pt x="44" y="128"/>
                    <a:pt x="88" y="137"/>
                    <a:pt x="144" y="152"/>
                  </a:cubicBezTo>
                  <a:cubicBezTo>
                    <a:pt x="200" y="167"/>
                    <a:pt x="271" y="197"/>
                    <a:pt x="336" y="212"/>
                  </a:cubicBezTo>
                  <a:cubicBezTo>
                    <a:pt x="401" y="227"/>
                    <a:pt x="477" y="240"/>
                    <a:pt x="536" y="244"/>
                  </a:cubicBezTo>
                  <a:cubicBezTo>
                    <a:pt x="595" y="248"/>
                    <a:pt x="649" y="242"/>
                    <a:pt x="688" y="236"/>
                  </a:cubicBezTo>
                  <a:cubicBezTo>
                    <a:pt x="727" y="230"/>
                    <a:pt x="739" y="216"/>
                    <a:pt x="772" y="208"/>
                  </a:cubicBezTo>
                  <a:cubicBezTo>
                    <a:pt x="805" y="200"/>
                    <a:pt x="835" y="196"/>
                    <a:pt x="888" y="188"/>
                  </a:cubicBezTo>
                  <a:cubicBezTo>
                    <a:pt x="941" y="180"/>
                    <a:pt x="1027" y="165"/>
                    <a:pt x="1088" y="160"/>
                  </a:cubicBezTo>
                  <a:cubicBezTo>
                    <a:pt x="1149" y="155"/>
                    <a:pt x="1181" y="157"/>
                    <a:pt x="1252" y="156"/>
                  </a:cubicBezTo>
                  <a:cubicBezTo>
                    <a:pt x="1323" y="155"/>
                    <a:pt x="1409" y="159"/>
                    <a:pt x="1516" y="156"/>
                  </a:cubicBezTo>
                  <a:cubicBezTo>
                    <a:pt x="1623" y="153"/>
                    <a:pt x="1780" y="143"/>
                    <a:pt x="1896" y="140"/>
                  </a:cubicBezTo>
                  <a:cubicBezTo>
                    <a:pt x="2012" y="137"/>
                    <a:pt x="2121" y="136"/>
                    <a:pt x="2212" y="136"/>
                  </a:cubicBezTo>
                  <a:cubicBezTo>
                    <a:pt x="2303" y="136"/>
                    <a:pt x="2327" y="140"/>
                    <a:pt x="2444" y="140"/>
                  </a:cubicBezTo>
                  <a:cubicBezTo>
                    <a:pt x="2561" y="140"/>
                    <a:pt x="2797" y="149"/>
                    <a:pt x="2916" y="136"/>
                  </a:cubicBezTo>
                  <a:cubicBezTo>
                    <a:pt x="3035" y="123"/>
                    <a:pt x="3086" y="87"/>
                    <a:pt x="3156" y="64"/>
                  </a:cubicBezTo>
                  <a:cubicBezTo>
                    <a:pt x="3226" y="41"/>
                    <a:pt x="3281" y="20"/>
                    <a:pt x="3336" y="0"/>
                  </a:cubicBezTo>
                </a:path>
              </a:pathLst>
            </a:custGeom>
            <a:noFill/>
            <a:ln w="12700" cap="flat" cmpd="sng">
              <a:solidFill>
                <a:srgbClr val="FF33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506288" name="Text Box 1456"/>
          <p:cNvSpPr txBox="1">
            <a:spLocks noChangeArrowheads="1"/>
          </p:cNvSpPr>
          <p:nvPr/>
        </p:nvSpPr>
        <p:spPr bwMode="auto">
          <a:xfrm>
            <a:off x="1822450" y="5911850"/>
            <a:ext cx="2362200" cy="336550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600" b="1" dirty="0">
                <a:solidFill>
                  <a:schemeClr val="bg1"/>
                </a:solidFill>
                <a:latin typeface="Verdana" pitchFamily="34" charset="0"/>
              </a:rPr>
              <a:t>Depositional Model</a:t>
            </a:r>
          </a:p>
        </p:txBody>
      </p:sp>
      <p:sp>
        <p:nvSpPr>
          <p:cNvPr id="506289" name="Rectangle 1457"/>
          <p:cNvSpPr>
            <a:spLocks noChangeArrowheads="1"/>
          </p:cNvSpPr>
          <p:nvPr/>
        </p:nvSpPr>
        <p:spPr bwMode="auto">
          <a:xfrm>
            <a:off x="3302000" y="2474913"/>
            <a:ext cx="3995738" cy="436562"/>
          </a:xfrm>
          <a:prstGeom prst="rect">
            <a:avLst/>
          </a:prstGeom>
          <a:solidFill>
            <a:srgbClr val="CFEFF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06290" name="Rectangle 1458"/>
          <p:cNvSpPr>
            <a:spLocks noChangeArrowheads="1"/>
          </p:cNvSpPr>
          <p:nvPr/>
        </p:nvSpPr>
        <p:spPr bwMode="auto">
          <a:xfrm>
            <a:off x="6819900" y="2000250"/>
            <a:ext cx="842963" cy="2022475"/>
          </a:xfrm>
          <a:prstGeom prst="rect">
            <a:avLst/>
          </a:prstGeom>
          <a:solidFill>
            <a:srgbClr val="CFEFF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06291" name="Text Box 1459"/>
          <p:cNvSpPr txBox="1">
            <a:spLocks noChangeArrowheads="1"/>
          </p:cNvSpPr>
          <p:nvPr/>
        </p:nvSpPr>
        <p:spPr bwMode="auto">
          <a:xfrm>
            <a:off x="4954588" y="1158875"/>
            <a:ext cx="3544887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US" sz="1800" b="1" dirty="0">
                <a:latin typeface="Verdana" pitchFamily="34" charset="0"/>
              </a:rPr>
              <a:t>Seismic Observations 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sz="1800" b="1" dirty="0">
                <a:latin typeface="Verdana" pitchFamily="34" charset="0"/>
              </a:rPr>
              <a:t>are turned into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sz="1800" b="1" dirty="0">
                <a:latin typeface="Verdana" pitchFamily="34" charset="0"/>
              </a:rPr>
              <a:t>Stratigraphic Predictions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sz="1800" b="1" dirty="0">
                <a:latin typeface="Verdana" pitchFamily="34" charset="0"/>
              </a:rPr>
              <a:t>using Depositional Models</a:t>
            </a:r>
          </a:p>
        </p:txBody>
      </p:sp>
      <p:sp>
        <p:nvSpPr>
          <p:cNvPr id="506292" name="AutoShape 1460"/>
          <p:cNvSpPr>
            <a:spLocks noChangeArrowheads="1"/>
          </p:cNvSpPr>
          <p:nvPr/>
        </p:nvSpPr>
        <p:spPr bwMode="auto">
          <a:xfrm rot="11911891">
            <a:off x="3725863" y="5376863"/>
            <a:ext cx="1903412" cy="400050"/>
          </a:xfrm>
          <a:prstGeom prst="rightArrow">
            <a:avLst>
              <a:gd name="adj1" fmla="val 50000"/>
              <a:gd name="adj2" fmla="val 118948"/>
            </a:avLst>
          </a:pr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333333"/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06294" name="Text Box 1462"/>
          <p:cNvSpPr txBox="1">
            <a:spLocks noChangeArrowheads="1"/>
          </p:cNvSpPr>
          <p:nvPr/>
        </p:nvSpPr>
        <p:spPr bwMode="auto">
          <a:xfrm>
            <a:off x="471488" y="3689350"/>
            <a:ext cx="2935287" cy="336550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600" b="1" dirty="0">
                <a:solidFill>
                  <a:schemeClr val="bg1"/>
                </a:solidFill>
                <a:latin typeface="Verdana" pitchFamily="34" charset="0"/>
              </a:rPr>
              <a:t>Seismic-Based EOD Map</a:t>
            </a:r>
          </a:p>
        </p:txBody>
      </p:sp>
      <p:sp>
        <p:nvSpPr>
          <p:cNvPr id="506295" name="Text Box 1463"/>
          <p:cNvSpPr txBox="1">
            <a:spLocks noChangeArrowheads="1"/>
          </p:cNvSpPr>
          <p:nvPr/>
        </p:nvSpPr>
        <p:spPr bwMode="auto">
          <a:xfrm>
            <a:off x="6319838" y="4967288"/>
            <a:ext cx="2595562" cy="336550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600" b="1" dirty="0">
                <a:solidFill>
                  <a:schemeClr val="bg1"/>
                </a:solidFill>
                <a:latin typeface="Verdana" pitchFamily="34" charset="0"/>
              </a:rPr>
              <a:t>Predicted Lithologies</a:t>
            </a:r>
          </a:p>
        </p:txBody>
      </p:sp>
      <p:pic>
        <p:nvPicPr>
          <p:cNvPr id="503524" name="Picture 7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163" y="917575"/>
            <a:ext cx="3575050" cy="276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Group 1292"/>
          <p:cNvGrpSpPr>
            <a:grpSpLocks/>
          </p:cNvGrpSpPr>
          <p:nvPr/>
        </p:nvGrpSpPr>
        <p:grpSpPr bwMode="auto">
          <a:xfrm>
            <a:off x="6194425" y="3979863"/>
            <a:ext cx="2846388" cy="952500"/>
            <a:chOff x="3544" y="2982"/>
            <a:chExt cx="2100" cy="407"/>
          </a:xfrm>
        </p:grpSpPr>
        <p:sp>
          <p:nvSpPr>
            <p:cNvPr id="506125" name="Rectangle 1293"/>
            <p:cNvSpPr>
              <a:spLocks noChangeArrowheads="1"/>
            </p:cNvSpPr>
            <p:nvPr/>
          </p:nvSpPr>
          <p:spPr bwMode="auto">
            <a:xfrm>
              <a:off x="3544" y="2982"/>
              <a:ext cx="2099" cy="407"/>
            </a:xfrm>
            <a:prstGeom prst="rect">
              <a:avLst/>
            </a:prstGeom>
            <a:solidFill>
              <a:srgbClr val="008000"/>
            </a:solidFill>
            <a:ln w="19050">
              <a:solidFill>
                <a:schemeClr val="accent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333333"/>
              </a:outerShdw>
            </a:effectLst>
          </p:spPr>
          <p:txBody>
            <a:bodyPr wrap="none" anchor="ctr"/>
            <a:lstStyle/>
            <a:p>
              <a:pPr algn="ctr" eaLnBrk="1" hangingPunct="1"/>
              <a:endParaRPr lang="en-US" sz="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wiss 721 SWA" pitchFamily="34" charset="0"/>
              </a:endParaRPr>
            </a:p>
          </p:txBody>
        </p:sp>
        <p:sp>
          <p:nvSpPr>
            <p:cNvPr id="506126" name="Freeform 1294"/>
            <p:cNvSpPr>
              <a:spLocks/>
            </p:cNvSpPr>
            <p:nvPr/>
          </p:nvSpPr>
          <p:spPr bwMode="auto">
            <a:xfrm>
              <a:off x="5012" y="3013"/>
              <a:ext cx="485" cy="68"/>
            </a:xfrm>
            <a:custGeom>
              <a:avLst/>
              <a:gdLst/>
              <a:ahLst/>
              <a:cxnLst>
                <a:cxn ang="0">
                  <a:pos x="502" y="27"/>
                </a:cxn>
                <a:cxn ang="0">
                  <a:pos x="418" y="47"/>
                </a:cxn>
                <a:cxn ang="0">
                  <a:pos x="373" y="68"/>
                </a:cxn>
                <a:cxn ang="0">
                  <a:pos x="299" y="88"/>
                </a:cxn>
                <a:cxn ang="0">
                  <a:pos x="207" y="73"/>
                </a:cxn>
                <a:cxn ang="0">
                  <a:pos x="140" y="37"/>
                </a:cxn>
                <a:cxn ang="0">
                  <a:pos x="69" y="14"/>
                </a:cxn>
                <a:cxn ang="0">
                  <a:pos x="15" y="7"/>
                </a:cxn>
                <a:cxn ang="0">
                  <a:pos x="157" y="0"/>
                </a:cxn>
                <a:cxn ang="0">
                  <a:pos x="241" y="7"/>
                </a:cxn>
                <a:cxn ang="0">
                  <a:pos x="337" y="7"/>
                </a:cxn>
                <a:cxn ang="0">
                  <a:pos x="502" y="27"/>
                </a:cxn>
              </a:cxnLst>
              <a:rect l="0" t="0" r="r" b="b"/>
              <a:pathLst>
                <a:path w="515" h="89">
                  <a:moveTo>
                    <a:pt x="502" y="27"/>
                  </a:moveTo>
                  <a:cubicBezTo>
                    <a:pt x="515" y="34"/>
                    <a:pt x="439" y="41"/>
                    <a:pt x="418" y="47"/>
                  </a:cubicBezTo>
                  <a:cubicBezTo>
                    <a:pt x="397" y="54"/>
                    <a:pt x="392" y="61"/>
                    <a:pt x="373" y="68"/>
                  </a:cubicBezTo>
                  <a:cubicBezTo>
                    <a:pt x="354" y="74"/>
                    <a:pt x="327" y="87"/>
                    <a:pt x="299" y="88"/>
                  </a:cubicBezTo>
                  <a:cubicBezTo>
                    <a:pt x="271" y="89"/>
                    <a:pt x="233" y="81"/>
                    <a:pt x="207" y="73"/>
                  </a:cubicBezTo>
                  <a:cubicBezTo>
                    <a:pt x="181" y="65"/>
                    <a:pt x="163" y="47"/>
                    <a:pt x="140" y="37"/>
                  </a:cubicBezTo>
                  <a:cubicBezTo>
                    <a:pt x="117" y="27"/>
                    <a:pt x="90" y="19"/>
                    <a:pt x="69" y="14"/>
                  </a:cubicBezTo>
                  <a:cubicBezTo>
                    <a:pt x="48" y="8"/>
                    <a:pt x="0" y="8"/>
                    <a:pt x="15" y="7"/>
                  </a:cubicBezTo>
                  <a:cubicBezTo>
                    <a:pt x="29" y="5"/>
                    <a:pt x="119" y="0"/>
                    <a:pt x="157" y="0"/>
                  </a:cubicBezTo>
                  <a:cubicBezTo>
                    <a:pt x="194" y="0"/>
                    <a:pt x="210" y="5"/>
                    <a:pt x="241" y="7"/>
                  </a:cubicBezTo>
                  <a:cubicBezTo>
                    <a:pt x="271" y="8"/>
                    <a:pt x="295" y="5"/>
                    <a:pt x="337" y="7"/>
                  </a:cubicBezTo>
                  <a:cubicBezTo>
                    <a:pt x="379" y="8"/>
                    <a:pt x="489" y="20"/>
                    <a:pt x="502" y="27"/>
                  </a:cubicBezTo>
                  <a:close/>
                </a:path>
              </a:pathLst>
            </a:custGeom>
            <a:solidFill>
              <a:srgbClr val="FFCC00"/>
            </a:solidFill>
            <a:ln w="6350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27" name="Freeform 1295"/>
            <p:cNvSpPr>
              <a:spLocks/>
            </p:cNvSpPr>
            <p:nvPr/>
          </p:nvSpPr>
          <p:spPr bwMode="auto">
            <a:xfrm>
              <a:off x="5160" y="3016"/>
              <a:ext cx="218" cy="63"/>
            </a:xfrm>
            <a:custGeom>
              <a:avLst/>
              <a:gdLst/>
              <a:ahLst/>
              <a:cxnLst>
                <a:cxn ang="0">
                  <a:pos x="211" y="63"/>
                </a:cxn>
                <a:cxn ang="0">
                  <a:pos x="165" y="80"/>
                </a:cxn>
                <a:cxn ang="0">
                  <a:pos x="139" y="82"/>
                </a:cxn>
                <a:cxn ang="0">
                  <a:pos x="130" y="82"/>
                </a:cxn>
                <a:cxn ang="0">
                  <a:pos x="117" y="82"/>
                </a:cxn>
                <a:cxn ang="0">
                  <a:pos x="104" y="80"/>
                </a:cxn>
                <a:cxn ang="0">
                  <a:pos x="91" y="77"/>
                </a:cxn>
                <a:cxn ang="0">
                  <a:pos x="75" y="72"/>
                </a:cxn>
                <a:cxn ang="0">
                  <a:pos x="61" y="69"/>
                </a:cxn>
                <a:cxn ang="0">
                  <a:pos x="46" y="64"/>
                </a:cxn>
                <a:cxn ang="0">
                  <a:pos x="15" y="49"/>
                </a:cxn>
                <a:cxn ang="0">
                  <a:pos x="0" y="36"/>
                </a:cxn>
                <a:cxn ang="0">
                  <a:pos x="48" y="32"/>
                </a:cxn>
                <a:cxn ang="0">
                  <a:pos x="3" y="27"/>
                </a:cxn>
                <a:cxn ang="0">
                  <a:pos x="30" y="23"/>
                </a:cxn>
                <a:cxn ang="0">
                  <a:pos x="76" y="24"/>
                </a:cxn>
                <a:cxn ang="0">
                  <a:pos x="33" y="20"/>
                </a:cxn>
                <a:cxn ang="0">
                  <a:pos x="51" y="14"/>
                </a:cxn>
                <a:cxn ang="0">
                  <a:pos x="82" y="9"/>
                </a:cxn>
                <a:cxn ang="0">
                  <a:pos x="55" y="3"/>
                </a:cxn>
                <a:cxn ang="0">
                  <a:pos x="72" y="0"/>
                </a:cxn>
                <a:cxn ang="0">
                  <a:pos x="97" y="9"/>
                </a:cxn>
                <a:cxn ang="0">
                  <a:pos x="108" y="11"/>
                </a:cxn>
                <a:cxn ang="0">
                  <a:pos x="121" y="12"/>
                </a:cxn>
                <a:cxn ang="0">
                  <a:pos x="162" y="11"/>
                </a:cxn>
                <a:cxn ang="0">
                  <a:pos x="145" y="20"/>
                </a:cxn>
                <a:cxn ang="0">
                  <a:pos x="154" y="24"/>
                </a:cxn>
                <a:cxn ang="0">
                  <a:pos x="198" y="35"/>
                </a:cxn>
                <a:cxn ang="0">
                  <a:pos x="163" y="35"/>
                </a:cxn>
                <a:cxn ang="0">
                  <a:pos x="217" y="44"/>
                </a:cxn>
                <a:cxn ang="0">
                  <a:pos x="154" y="48"/>
                </a:cxn>
                <a:cxn ang="0">
                  <a:pos x="183" y="54"/>
                </a:cxn>
                <a:cxn ang="0">
                  <a:pos x="231" y="53"/>
                </a:cxn>
                <a:cxn ang="0">
                  <a:pos x="162" y="63"/>
                </a:cxn>
                <a:cxn ang="0">
                  <a:pos x="202" y="63"/>
                </a:cxn>
                <a:cxn ang="0">
                  <a:pos x="211" y="63"/>
                </a:cxn>
              </a:cxnLst>
              <a:rect l="0" t="0" r="r" b="b"/>
              <a:pathLst>
                <a:path w="231" h="82">
                  <a:moveTo>
                    <a:pt x="211" y="63"/>
                  </a:moveTo>
                  <a:lnTo>
                    <a:pt x="165" y="80"/>
                  </a:lnTo>
                  <a:lnTo>
                    <a:pt x="139" y="82"/>
                  </a:lnTo>
                  <a:lnTo>
                    <a:pt x="130" y="82"/>
                  </a:lnTo>
                  <a:lnTo>
                    <a:pt x="117" y="82"/>
                  </a:lnTo>
                  <a:lnTo>
                    <a:pt x="104" y="80"/>
                  </a:lnTo>
                  <a:lnTo>
                    <a:pt x="91" y="77"/>
                  </a:lnTo>
                  <a:lnTo>
                    <a:pt x="75" y="72"/>
                  </a:lnTo>
                  <a:lnTo>
                    <a:pt x="61" y="69"/>
                  </a:lnTo>
                  <a:lnTo>
                    <a:pt x="46" y="64"/>
                  </a:lnTo>
                  <a:lnTo>
                    <a:pt x="15" y="49"/>
                  </a:lnTo>
                  <a:lnTo>
                    <a:pt x="0" y="36"/>
                  </a:lnTo>
                  <a:lnTo>
                    <a:pt x="48" y="32"/>
                  </a:lnTo>
                  <a:lnTo>
                    <a:pt x="3" y="27"/>
                  </a:lnTo>
                  <a:lnTo>
                    <a:pt x="30" y="23"/>
                  </a:lnTo>
                  <a:lnTo>
                    <a:pt x="76" y="24"/>
                  </a:lnTo>
                  <a:lnTo>
                    <a:pt x="33" y="20"/>
                  </a:lnTo>
                  <a:lnTo>
                    <a:pt x="51" y="14"/>
                  </a:lnTo>
                  <a:lnTo>
                    <a:pt x="82" y="9"/>
                  </a:lnTo>
                  <a:lnTo>
                    <a:pt x="55" y="3"/>
                  </a:lnTo>
                  <a:lnTo>
                    <a:pt x="72" y="0"/>
                  </a:lnTo>
                  <a:lnTo>
                    <a:pt x="97" y="9"/>
                  </a:lnTo>
                  <a:lnTo>
                    <a:pt x="108" y="11"/>
                  </a:lnTo>
                  <a:lnTo>
                    <a:pt x="121" y="12"/>
                  </a:lnTo>
                  <a:lnTo>
                    <a:pt x="162" y="11"/>
                  </a:lnTo>
                  <a:lnTo>
                    <a:pt x="145" y="20"/>
                  </a:lnTo>
                  <a:lnTo>
                    <a:pt x="154" y="24"/>
                  </a:lnTo>
                  <a:lnTo>
                    <a:pt x="198" y="35"/>
                  </a:lnTo>
                  <a:lnTo>
                    <a:pt x="163" y="35"/>
                  </a:lnTo>
                  <a:lnTo>
                    <a:pt x="217" y="44"/>
                  </a:lnTo>
                  <a:lnTo>
                    <a:pt x="154" y="48"/>
                  </a:lnTo>
                  <a:lnTo>
                    <a:pt x="183" y="54"/>
                  </a:lnTo>
                  <a:lnTo>
                    <a:pt x="231" y="53"/>
                  </a:lnTo>
                  <a:lnTo>
                    <a:pt x="162" y="63"/>
                  </a:lnTo>
                  <a:lnTo>
                    <a:pt x="202" y="63"/>
                  </a:lnTo>
                  <a:lnTo>
                    <a:pt x="211" y="63"/>
                  </a:lnTo>
                  <a:close/>
                </a:path>
              </a:pathLst>
            </a:custGeom>
            <a:solidFill>
              <a:srgbClr val="FFFF00"/>
            </a:solidFill>
            <a:ln w="3175" cmpd="sng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128" name="Freeform 1296"/>
            <p:cNvSpPr>
              <a:spLocks/>
            </p:cNvSpPr>
            <p:nvPr/>
          </p:nvSpPr>
          <p:spPr bwMode="auto">
            <a:xfrm flipH="1">
              <a:off x="5332" y="3031"/>
              <a:ext cx="121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29" name="Freeform 1297"/>
            <p:cNvSpPr>
              <a:spLocks/>
            </p:cNvSpPr>
            <p:nvPr/>
          </p:nvSpPr>
          <p:spPr bwMode="auto">
            <a:xfrm flipH="1">
              <a:off x="5100" y="3023"/>
              <a:ext cx="100" cy="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6" y="0"/>
                </a:cxn>
              </a:cxnLst>
              <a:rect l="0" t="0" r="r" b="b"/>
              <a:pathLst>
                <a:path w="66" h="4">
                  <a:moveTo>
                    <a:pt x="0" y="4"/>
                  </a:moveTo>
                  <a:cubicBezTo>
                    <a:pt x="0" y="4"/>
                    <a:pt x="33" y="2"/>
                    <a:pt x="66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30" name="Freeform 1298"/>
            <p:cNvSpPr>
              <a:spLocks/>
            </p:cNvSpPr>
            <p:nvPr/>
          </p:nvSpPr>
          <p:spPr bwMode="auto">
            <a:xfrm flipH="1">
              <a:off x="5312" y="3047"/>
              <a:ext cx="11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2" y="2"/>
                </a:cxn>
              </a:cxnLst>
              <a:rect l="0" t="0" r="r" b="b"/>
              <a:pathLst>
                <a:path w="72" h="2">
                  <a:moveTo>
                    <a:pt x="0" y="0"/>
                  </a:moveTo>
                  <a:cubicBezTo>
                    <a:pt x="0" y="0"/>
                    <a:pt x="36" y="1"/>
                    <a:pt x="72" y="2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31" name="Freeform 1299"/>
            <p:cNvSpPr>
              <a:spLocks/>
            </p:cNvSpPr>
            <p:nvPr/>
          </p:nvSpPr>
          <p:spPr bwMode="auto">
            <a:xfrm flipH="1">
              <a:off x="5327" y="3041"/>
              <a:ext cx="122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32" name="Freeform 1300"/>
            <p:cNvSpPr>
              <a:spLocks/>
            </p:cNvSpPr>
            <p:nvPr/>
          </p:nvSpPr>
          <p:spPr bwMode="auto">
            <a:xfrm flipH="1">
              <a:off x="5132" y="3033"/>
              <a:ext cx="57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8" y="0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cubicBezTo>
                    <a:pt x="6" y="1"/>
                    <a:pt x="30" y="0"/>
                    <a:pt x="38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33" name="Freeform 1301"/>
            <p:cNvSpPr>
              <a:spLocks/>
            </p:cNvSpPr>
            <p:nvPr/>
          </p:nvSpPr>
          <p:spPr bwMode="auto">
            <a:xfrm flipH="1">
              <a:off x="5315" y="3058"/>
              <a:ext cx="57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"/>
                </a:cxn>
              </a:cxnLst>
              <a:rect l="0" t="0" r="r" b="b"/>
              <a:pathLst>
                <a:path w="37" h="2">
                  <a:moveTo>
                    <a:pt x="0" y="0"/>
                  </a:moveTo>
                  <a:cubicBezTo>
                    <a:pt x="6" y="0"/>
                    <a:pt x="29" y="2"/>
                    <a:pt x="37" y="2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34" name="Freeform 1302"/>
            <p:cNvSpPr>
              <a:spLocks/>
            </p:cNvSpPr>
            <p:nvPr/>
          </p:nvSpPr>
          <p:spPr bwMode="auto">
            <a:xfrm flipH="1">
              <a:off x="5128" y="3019"/>
              <a:ext cx="122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35" name="Freeform 1303"/>
            <p:cNvSpPr>
              <a:spLocks/>
            </p:cNvSpPr>
            <p:nvPr/>
          </p:nvSpPr>
          <p:spPr bwMode="auto">
            <a:xfrm flipH="1">
              <a:off x="5151" y="3041"/>
              <a:ext cx="121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36" name="Freeform 1304"/>
            <p:cNvSpPr>
              <a:spLocks/>
            </p:cNvSpPr>
            <p:nvPr/>
          </p:nvSpPr>
          <p:spPr bwMode="auto">
            <a:xfrm flipH="1">
              <a:off x="5203" y="3030"/>
              <a:ext cx="121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37" name="Freeform 1305"/>
            <p:cNvSpPr>
              <a:spLocks/>
            </p:cNvSpPr>
            <p:nvPr/>
          </p:nvSpPr>
          <p:spPr bwMode="auto">
            <a:xfrm flipH="1">
              <a:off x="5219" y="3063"/>
              <a:ext cx="122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38" name="Freeform 1306"/>
            <p:cNvSpPr>
              <a:spLocks/>
            </p:cNvSpPr>
            <p:nvPr/>
          </p:nvSpPr>
          <p:spPr bwMode="auto">
            <a:xfrm flipH="1">
              <a:off x="5298" y="3023"/>
              <a:ext cx="121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39" name="Freeform 1307"/>
            <p:cNvSpPr>
              <a:spLocks/>
            </p:cNvSpPr>
            <p:nvPr/>
          </p:nvSpPr>
          <p:spPr bwMode="auto">
            <a:xfrm flipH="1">
              <a:off x="5243" y="3022"/>
              <a:ext cx="122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40" name="Freeform 1308"/>
            <p:cNvSpPr>
              <a:spLocks/>
            </p:cNvSpPr>
            <p:nvPr/>
          </p:nvSpPr>
          <p:spPr bwMode="auto">
            <a:xfrm>
              <a:off x="4624" y="3079"/>
              <a:ext cx="355" cy="85"/>
            </a:xfrm>
            <a:custGeom>
              <a:avLst/>
              <a:gdLst/>
              <a:ahLst/>
              <a:cxnLst>
                <a:cxn ang="0">
                  <a:pos x="477" y="11"/>
                </a:cxn>
                <a:cxn ang="0">
                  <a:pos x="396" y="60"/>
                </a:cxn>
                <a:cxn ang="0">
                  <a:pos x="351" y="81"/>
                </a:cxn>
                <a:cxn ang="0">
                  <a:pos x="325" y="95"/>
                </a:cxn>
                <a:cxn ang="0">
                  <a:pos x="285" y="101"/>
                </a:cxn>
                <a:cxn ang="0">
                  <a:pos x="258" y="101"/>
                </a:cxn>
                <a:cxn ang="0">
                  <a:pos x="231" y="87"/>
                </a:cxn>
                <a:cxn ang="0">
                  <a:pos x="196" y="72"/>
                </a:cxn>
                <a:cxn ang="0">
                  <a:pos x="118" y="50"/>
                </a:cxn>
                <a:cxn ang="0">
                  <a:pos x="47" y="27"/>
                </a:cxn>
                <a:cxn ang="0">
                  <a:pos x="3" y="2"/>
                </a:cxn>
                <a:cxn ang="0">
                  <a:pos x="67" y="15"/>
                </a:cxn>
                <a:cxn ang="0">
                  <a:pos x="97" y="21"/>
                </a:cxn>
                <a:cxn ang="0">
                  <a:pos x="106" y="18"/>
                </a:cxn>
                <a:cxn ang="0">
                  <a:pos x="150" y="18"/>
                </a:cxn>
                <a:cxn ang="0">
                  <a:pos x="220" y="27"/>
                </a:cxn>
                <a:cxn ang="0">
                  <a:pos x="328" y="24"/>
                </a:cxn>
                <a:cxn ang="0">
                  <a:pos x="402" y="27"/>
                </a:cxn>
                <a:cxn ang="0">
                  <a:pos x="477" y="11"/>
                </a:cxn>
              </a:cxnLst>
              <a:rect l="0" t="0" r="r" b="b"/>
              <a:pathLst>
                <a:path w="481" h="103">
                  <a:moveTo>
                    <a:pt x="477" y="11"/>
                  </a:moveTo>
                  <a:cubicBezTo>
                    <a:pt x="481" y="19"/>
                    <a:pt x="417" y="48"/>
                    <a:pt x="396" y="60"/>
                  </a:cubicBezTo>
                  <a:cubicBezTo>
                    <a:pt x="375" y="72"/>
                    <a:pt x="363" y="75"/>
                    <a:pt x="351" y="81"/>
                  </a:cubicBezTo>
                  <a:cubicBezTo>
                    <a:pt x="339" y="87"/>
                    <a:pt x="336" y="92"/>
                    <a:pt x="325" y="95"/>
                  </a:cubicBezTo>
                  <a:cubicBezTo>
                    <a:pt x="314" y="98"/>
                    <a:pt x="296" y="100"/>
                    <a:pt x="285" y="101"/>
                  </a:cubicBezTo>
                  <a:cubicBezTo>
                    <a:pt x="274" y="102"/>
                    <a:pt x="267" y="103"/>
                    <a:pt x="258" y="101"/>
                  </a:cubicBezTo>
                  <a:cubicBezTo>
                    <a:pt x="249" y="99"/>
                    <a:pt x="241" y="92"/>
                    <a:pt x="231" y="87"/>
                  </a:cubicBezTo>
                  <a:cubicBezTo>
                    <a:pt x="221" y="82"/>
                    <a:pt x="215" y="78"/>
                    <a:pt x="196" y="72"/>
                  </a:cubicBezTo>
                  <a:cubicBezTo>
                    <a:pt x="177" y="66"/>
                    <a:pt x="143" y="57"/>
                    <a:pt x="118" y="50"/>
                  </a:cubicBezTo>
                  <a:cubicBezTo>
                    <a:pt x="93" y="43"/>
                    <a:pt x="66" y="35"/>
                    <a:pt x="47" y="27"/>
                  </a:cubicBezTo>
                  <a:cubicBezTo>
                    <a:pt x="28" y="19"/>
                    <a:pt x="0" y="4"/>
                    <a:pt x="3" y="2"/>
                  </a:cubicBezTo>
                  <a:cubicBezTo>
                    <a:pt x="6" y="0"/>
                    <a:pt x="51" y="12"/>
                    <a:pt x="67" y="15"/>
                  </a:cubicBezTo>
                  <a:cubicBezTo>
                    <a:pt x="83" y="18"/>
                    <a:pt x="91" y="21"/>
                    <a:pt x="97" y="21"/>
                  </a:cubicBezTo>
                  <a:cubicBezTo>
                    <a:pt x="103" y="21"/>
                    <a:pt x="97" y="18"/>
                    <a:pt x="106" y="18"/>
                  </a:cubicBezTo>
                  <a:cubicBezTo>
                    <a:pt x="115" y="18"/>
                    <a:pt x="131" y="17"/>
                    <a:pt x="150" y="18"/>
                  </a:cubicBezTo>
                  <a:cubicBezTo>
                    <a:pt x="169" y="19"/>
                    <a:pt x="190" y="26"/>
                    <a:pt x="220" y="27"/>
                  </a:cubicBezTo>
                  <a:cubicBezTo>
                    <a:pt x="250" y="28"/>
                    <a:pt x="298" y="24"/>
                    <a:pt x="328" y="24"/>
                  </a:cubicBezTo>
                  <a:cubicBezTo>
                    <a:pt x="358" y="24"/>
                    <a:pt x="377" y="29"/>
                    <a:pt x="402" y="27"/>
                  </a:cubicBezTo>
                  <a:cubicBezTo>
                    <a:pt x="427" y="25"/>
                    <a:pt x="462" y="14"/>
                    <a:pt x="477" y="11"/>
                  </a:cubicBezTo>
                  <a:close/>
                </a:path>
              </a:pathLst>
            </a:custGeom>
            <a:solidFill>
              <a:srgbClr val="E1DC00"/>
            </a:solidFill>
            <a:ln w="6350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41" name="Freeform 1309"/>
            <p:cNvSpPr>
              <a:spLocks/>
            </p:cNvSpPr>
            <p:nvPr/>
          </p:nvSpPr>
          <p:spPr bwMode="auto">
            <a:xfrm>
              <a:off x="4724" y="3098"/>
              <a:ext cx="171" cy="63"/>
            </a:xfrm>
            <a:custGeom>
              <a:avLst/>
              <a:gdLst/>
              <a:ahLst/>
              <a:cxnLst>
                <a:cxn ang="0">
                  <a:pos x="211" y="57"/>
                </a:cxn>
                <a:cxn ang="0">
                  <a:pos x="165" y="74"/>
                </a:cxn>
                <a:cxn ang="0">
                  <a:pos x="139" y="76"/>
                </a:cxn>
                <a:cxn ang="0">
                  <a:pos x="130" y="76"/>
                </a:cxn>
                <a:cxn ang="0">
                  <a:pos x="117" y="76"/>
                </a:cxn>
                <a:cxn ang="0">
                  <a:pos x="96" y="60"/>
                </a:cxn>
                <a:cxn ang="0">
                  <a:pos x="77" y="54"/>
                </a:cxn>
                <a:cxn ang="0">
                  <a:pos x="33" y="40"/>
                </a:cxn>
                <a:cxn ang="0">
                  <a:pos x="0" y="30"/>
                </a:cxn>
                <a:cxn ang="0">
                  <a:pos x="48" y="26"/>
                </a:cxn>
                <a:cxn ang="0">
                  <a:pos x="3" y="21"/>
                </a:cxn>
                <a:cxn ang="0">
                  <a:pos x="30" y="17"/>
                </a:cxn>
                <a:cxn ang="0">
                  <a:pos x="76" y="18"/>
                </a:cxn>
                <a:cxn ang="0">
                  <a:pos x="33" y="14"/>
                </a:cxn>
                <a:cxn ang="0">
                  <a:pos x="51" y="8"/>
                </a:cxn>
                <a:cxn ang="0">
                  <a:pos x="82" y="3"/>
                </a:cxn>
                <a:cxn ang="0">
                  <a:pos x="84" y="0"/>
                </a:cxn>
                <a:cxn ang="0">
                  <a:pos x="97" y="3"/>
                </a:cxn>
                <a:cxn ang="0">
                  <a:pos x="108" y="5"/>
                </a:cxn>
                <a:cxn ang="0">
                  <a:pos x="121" y="6"/>
                </a:cxn>
                <a:cxn ang="0">
                  <a:pos x="162" y="5"/>
                </a:cxn>
                <a:cxn ang="0">
                  <a:pos x="145" y="14"/>
                </a:cxn>
                <a:cxn ang="0">
                  <a:pos x="154" y="18"/>
                </a:cxn>
                <a:cxn ang="0">
                  <a:pos x="198" y="29"/>
                </a:cxn>
                <a:cxn ang="0">
                  <a:pos x="163" y="29"/>
                </a:cxn>
                <a:cxn ang="0">
                  <a:pos x="217" y="38"/>
                </a:cxn>
                <a:cxn ang="0">
                  <a:pos x="154" y="42"/>
                </a:cxn>
                <a:cxn ang="0">
                  <a:pos x="183" y="48"/>
                </a:cxn>
                <a:cxn ang="0">
                  <a:pos x="231" y="47"/>
                </a:cxn>
                <a:cxn ang="0">
                  <a:pos x="162" y="57"/>
                </a:cxn>
                <a:cxn ang="0">
                  <a:pos x="202" y="57"/>
                </a:cxn>
                <a:cxn ang="0">
                  <a:pos x="211" y="57"/>
                </a:cxn>
              </a:cxnLst>
              <a:rect l="0" t="0" r="r" b="b"/>
              <a:pathLst>
                <a:path w="231" h="76">
                  <a:moveTo>
                    <a:pt x="211" y="57"/>
                  </a:moveTo>
                  <a:lnTo>
                    <a:pt x="165" y="74"/>
                  </a:lnTo>
                  <a:lnTo>
                    <a:pt x="139" y="76"/>
                  </a:lnTo>
                  <a:lnTo>
                    <a:pt x="130" y="76"/>
                  </a:lnTo>
                  <a:lnTo>
                    <a:pt x="117" y="76"/>
                  </a:lnTo>
                  <a:lnTo>
                    <a:pt x="96" y="60"/>
                  </a:lnTo>
                  <a:lnTo>
                    <a:pt x="77" y="54"/>
                  </a:lnTo>
                  <a:lnTo>
                    <a:pt x="33" y="40"/>
                  </a:lnTo>
                  <a:lnTo>
                    <a:pt x="0" y="30"/>
                  </a:lnTo>
                  <a:lnTo>
                    <a:pt x="48" y="26"/>
                  </a:lnTo>
                  <a:lnTo>
                    <a:pt x="3" y="21"/>
                  </a:lnTo>
                  <a:lnTo>
                    <a:pt x="30" y="17"/>
                  </a:lnTo>
                  <a:lnTo>
                    <a:pt x="76" y="18"/>
                  </a:lnTo>
                  <a:lnTo>
                    <a:pt x="33" y="14"/>
                  </a:lnTo>
                  <a:lnTo>
                    <a:pt x="51" y="8"/>
                  </a:lnTo>
                  <a:lnTo>
                    <a:pt x="82" y="3"/>
                  </a:lnTo>
                  <a:lnTo>
                    <a:pt x="84" y="0"/>
                  </a:lnTo>
                  <a:lnTo>
                    <a:pt x="97" y="3"/>
                  </a:lnTo>
                  <a:lnTo>
                    <a:pt x="108" y="5"/>
                  </a:lnTo>
                  <a:lnTo>
                    <a:pt x="121" y="6"/>
                  </a:lnTo>
                  <a:lnTo>
                    <a:pt x="162" y="5"/>
                  </a:lnTo>
                  <a:lnTo>
                    <a:pt x="145" y="14"/>
                  </a:lnTo>
                  <a:lnTo>
                    <a:pt x="154" y="18"/>
                  </a:lnTo>
                  <a:lnTo>
                    <a:pt x="198" y="29"/>
                  </a:lnTo>
                  <a:lnTo>
                    <a:pt x="163" y="29"/>
                  </a:lnTo>
                  <a:lnTo>
                    <a:pt x="217" y="38"/>
                  </a:lnTo>
                  <a:lnTo>
                    <a:pt x="154" y="42"/>
                  </a:lnTo>
                  <a:lnTo>
                    <a:pt x="183" y="48"/>
                  </a:lnTo>
                  <a:lnTo>
                    <a:pt x="231" y="47"/>
                  </a:lnTo>
                  <a:lnTo>
                    <a:pt x="162" y="57"/>
                  </a:lnTo>
                  <a:lnTo>
                    <a:pt x="202" y="57"/>
                  </a:lnTo>
                  <a:lnTo>
                    <a:pt x="211" y="57"/>
                  </a:lnTo>
                  <a:close/>
                </a:path>
              </a:pathLst>
            </a:custGeom>
            <a:solidFill>
              <a:srgbClr val="FFFF00"/>
            </a:solidFill>
            <a:ln w="3175" cmpd="sng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142" name="Freeform 1310"/>
            <p:cNvSpPr>
              <a:spLocks/>
            </p:cNvSpPr>
            <p:nvPr/>
          </p:nvSpPr>
          <p:spPr bwMode="auto">
            <a:xfrm>
              <a:off x="4859" y="3110"/>
              <a:ext cx="81" cy="3"/>
            </a:xfrm>
            <a:custGeom>
              <a:avLst/>
              <a:gdLst/>
              <a:ahLst/>
              <a:cxnLst>
                <a:cxn ang="0">
                  <a:pos x="110" y="4"/>
                </a:cxn>
                <a:cxn ang="0">
                  <a:pos x="0" y="0"/>
                </a:cxn>
              </a:cxnLst>
              <a:rect l="0" t="0" r="r" b="b"/>
              <a:pathLst>
                <a:path w="110" h="4">
                  <a:moveTo>
                    <a:pt x="110" y="4"/>
                  </a:moveTo>
                  <a:cubicBezTo>
                    <a:pt x="92" y="3"/>
                    <a:pt x="23" y="1"/>
                    <a:pt x="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43" name="Freeform 1311"/>
            <p:cNvSpPr>
              <a:spLocks/>
            </p:cNvSpPr>
            <p:nvPr/>
          </p:nvSpPr>
          <p:spPr bwMode="auto">
            <a:xfrm flipH="1">
              <a:off x="4677" y="3101"/>
              <a:ext cx="79" cy="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6" y="0"/>
                </a:cxn>
              </a:cxnLst>
              <a:rect l="0" t="0" r="r" b="b"/>
              <a:pathLst>
                <a:path w="66" h="4">
                  <a:moveTo>
                    <a:pt x="0" y="4"/>
                  </a:moveTo>
                  <a:cubicBezTo>
                    <a:pt x="0" y="4"/>
                    <a:pt x="33" y="2"/>
                    <a:pt x="66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44" name="Freeform 1312"/>
            <p:cNvSpPr>
              <a:spLocks/>
            </p:cNvSpPr>
            <p:nvPr/>
          </p:nvSpPr>
          <p:spPr bwMode="auto">
            <a:xfrm>
              <a:off x="4855" y="3119"/>
              <a:ext cx="67" cy="5"/>
            </a:xfrm>
            <a:custGeom>
              <a:avLst/>
              <a:gdLst/>
              <a:ahLst/>
              <a:cxnLst>
                <a:cxn ang="0">
                  <a:pos x="91" y="5"/>
                </a:cxn>
                <a:cxn ang="0">
                  <a:pos x="0" y="0"/>
                </a:cxn>
              </a:cxnLst>
              <a:rect l="0" t="0" r="r" b="b"/>
              <a:pathLst>
                <a:path w="91" h="5">
                  <a:moveTo>
                    <a:pt x="91" y="5"/>
                  </a:moveTo>
                  <a:cubicBezTo>
                    <a:pt x="76" y="4"/>
                    <a:pt x="19" y="1"/>
                    <a:pt x="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45" name="Freeform 1313"/>
            <p:cNvSpPr>
              <a:spLocks/>
            </p:cNvSpPr>
            <p:nvPr/>
          </p:nvSpPr>
          <p:spPr bwMode="auto">
            <a:xfrm flipH="1">
              <a:off x="4702" y="3112"/>
              <a:ext cx="45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8" y="0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cubicBezTo>
                    <a:pt x="6" y="1"/>
                    <a:pt x="30" y="0"/>
                    <a:pt x="38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46" name="Freeform 1314"/>
            <p:cNvSpPr>
              <a:spLocks/>
            </p:cNvSpPr>
            <p:nvPr/>
          </p:nvSpPr>
          <p:spPr bwMode="auto">
            <a:xfrm flipH="1">
              <a:off x="4846" y="3139"/>
              <a:ext cx="44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"/>
                </a:cxn>
              </a:cxnLst>
              <a:rect l="0" t="0" r="r" b="b"/>
              <a:pathLst>
                <a:path w="37" h="2">
                  <a:moveTo>
                    <a:pt x="0" y="0"/>
                  </a:moveTo>
                  <a:cubicBezTo>
                    <a:pt x="6" y="0"/>
                    <a:pt x="29" y="2"/>
                    <a:pt x="37" y="2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47" name="Freeform 1315"/>
            <p:cNvSpPr>
              <a:spLocks/>
            </p:cNvSpPr>
            <p:nvPr/>
          </p:nvSpPr>
          <p:spPr bwMode="auto">
            <a:xfrm flipH="1">
              <a:off x="4700" y="3096"/>
              <a:ext cx="95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48" name="Freeform 1316"/>
            <p:cNvSpPr>
              <a:spLocks/>
            </p:cNvSpPr>
            <p:nvPr/>
          </p:nvSpPr>
          <p:spPr bwMode="auto">
            <a:xfrm flipH="1">
              <a:off x="4717" y="3119"/>
              <a:ext cx="95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49" name="Freeform 1317"/>
            <p:cNvSpPr>
              <a:spLocks/>
            </p:cNvSpPr>
            <p:nvPr/>
          </p:nvSpPr>
          <p:spPr bwMode="auto">
            <a:xfrm flipH="1">
              <a:off x="4757" y="3109"/>
              <a:ext cx="96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50" name="Freeform 1318"/>
            <p:cNvSpPr>
              <a:spLocks/>
            </p:cNvSpPr>
            <p:nvPr/>
          </p:nvSpPr>
          <p:spPr bwMode="auto">
            <a:xfrm flipH="1">
              <a:off x="4771" y="3143"/>
              <a:ext cx="95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51" name="Freeform 1319"/>
            <p:cNvSpPr>
              <a:spLocks/>
            </p:cNvSpPr>
            <p:nvPr/>
          </p:nvSpPr>
          <p:spPr bwMode="auto">
            <a:xfrm flipH="1">
              <a:off x="4832" y="3101"/>
              <a:ext cx="95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52" name="Freeform 1320"/>
            <p:cNvSpPr>
              <a:spLocks/>
            </p:cNvSpPr>
            <p:nvPr/>
          </p:nvSpPr>
          <p:spPr bwMode="auto">
            <a:xfrm flipH="1">
              <a:off x="4789" y="3100"/>
              <a:ext cx="95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53" name="Freeform 1321"/>
            <p:cNvSpPr>
              <a:spLocks/>
            </p:cNvSpPr>
            <p:nvPr/>
          </p:nvSpPr>
          <p:spPr bwMode="auto">
            <a:xfrm flipH="1">
              <a:off x="3865" y="3187"/>
              <a:ext cx="429" cy="72"/>
            </a:xfrm>
            <a:custGeom>
              <a:avLst/>
              <a:gdLst/>
              <a:ahLst/>
              <a:cxnLst>
                <a:cxn ang="0">
                  <a:pos x="477" y="11"/>
                </a:cxn>
                <a:cxn ang="0">
                  <a:pos x="396" y="60"/>
                </a:cxn>
                <a:cxn ang="0">
                  <a:pos x="351" y="81"/>
                </a:cxn>
                <a:cxn ang="0">
                  <a:pos x="325" y="95"/>
                </a:cxn>
                <a:cxn ang="0">
                  <a:pos x="285" y="101"/>
                </a:cxn>
                <a:cxn ang="0">
                  <a:pos x="258" y="101"/>
                </a:cxn>
                <a:cxn ang="0">
                  <a:pos x="231" y="87"/>
                </a:cxn>
                <a:cxn ang="0">
                  <a:pos x="196" y="72"/>
                </a:cxn>
                <a:cxn ang="0">
                  <a:pos x="118" y="50"/>
                </a:cxn>
                <a:cxn ang="0">
                  <a:pos x="47" y="27"/>
                </a:cxn>
                <a:cxn ang="0">
                  <a:pos x="3" y="2"/>
                </a:cxn>
                <a:cxn ang="0">
                  <a:pos x="67" y="15"/>
                </a:cxn>
                <a:cxn ang="0">
                  <a:pos x="97" y="21"/>
                </a:cxn>
                <a:cxn ang="0">
                  <a:pos x="106" y="18"/>
                </a:cxn>
                <a:cxn ang="0">
                  <a:pos x="150" y="18"/>
                </a:cxn>
                <a:cxn ang="0">
                  <a:pos x="220" y="27"/>
                </a:cxn>
                <a:cxn ang="0">
                  <a:pos x="328" y="24"/>
                </a:cxn>
                <a:cxn ang="0">
                  <a:pos x="402" y="27"/>
                </a:cxn>
                <a:cxn ang="0">
                  <a:pos x="477" y="11"/>
                </a:cxn>
              </a:cxnLst>
              <a:rect l="0" t="0" r="r" b="b"/>
              <a:pathLst>
                <a:path w="481" h="103">
                  <a:moveTo>
                    <a:pt x="477" y="11"/>
                  </a:moveTo>
                  <a:cubicBezTo>
                    <a:pt x="481" y="19"/>
                    <a:pt x="417" y="48"/>
                    <a:pt x="396" y="60"/>
                  </a:cubicBezTo>
                  <a:cubicBezTo>
                    <a:pt x="375" y="72"/>
                    <a:pt x="363" y="75"/>
                    <a:pt x="351" y="81"/>
                  </a:cubicBezTo>
                  <a:cubicBezTo>
                    <a:pt x="339" y="87"/>
                    <a:pt x="336" y="92"/>
                    <a:pt x="325" y="95"/>
                  </a:cubicBezTo>
                  <a:cubicBezTo>
                    <a:pt x="314" y="98"/>
                    <a:pt x="296" y="100"/>
                    <a:pt x="285" y="101"/>
                  </a:cubicBezTo>
                  <a:cubicBezTo>
                    <a:pt x="274" y="102"/>
                    <a:pt x="267" y="103"/>
                    <a:pt x="258" y="101"/>
                  </a:cubicBezTo>
                  <a:cubicBezTo>
                    <a:pt x="249" y="99"/>
                    <a:pt x="241" y="92"/>
                    <a:pt x="231" y="87"/>
                  </a:cubicBezTo>
                  <a:cubicBezTo>
                    <a:pt x="221" y="82"/>
                    <a:pt x="215" y="78"/>
                    <a:pt x="196" y="72"/>
                  </a:cubicBezTo>
                  <a:cubicBezTo>
                    <a:pt x="177" y="66"/>
                    <a:pt x="143" y="57"/>
                    <a:pt x="118" y="50"/>
                  </a:cubicBezTo>
                  <a:cubicBezTo>
                    <a:pt x="93" y="43"/>
                    <a:pt x="66" y="35"/>
                    <a:pt x="47" y="27"/>
                  </a:cubicBezTo>
                  <a:cubicBezTo>
                    <a:pt x="28" y="19"/>
                    <a:pt x="0" y="4"/>
                    <a:pt x="3" y="2"/>
                  </a:cubicBezTo>
                  <a:cubicBezTo>
                    <a:pt x="6" y="0"/>
                    <a:pt x="51" y="12"/>
                    <a:pt x="67" y="15"/>
                  </a:cubicBezTo>
                  <a:cubicBezTo>
                    <a:pt x="83" y="18"/>
                    <a:pt x="91" y="21"/>
                    <a:pt x="97" y="21"/>
                  </a:cubicBezTo>
                  <a:cubicBezTo>
                    <a:pt x="103" y="21"/>
                    <a:pt x="97" y="18"/>
                    <a:pt x="106" y="18"/>
                  </a:cubicBezTo>
                  <a:cubicBezTo>
                    <a:pt x="115" y="18"/>
                    <a:pt x="131" y="17"/>
                    <a:pt x="150" y="18"/>
                  </a:cubicBezTo>
                  <a:cubicBezTo>
                    <a:pt x="169" y="19"/>
                    <a:pt x="190" y="26"/>
                    <a:pt x="220" y="27"/>
                  </a:cubicBezTo>
                  <a:cubicBezTo>
                    <a:pt x="250" y="28"/>
                    <a:pt x="298" y="24"/>
                    <a:pt x="328" y="24"/>
                  </a:cubicBezTo>
                  <a:cubicBezTo>
                    <a:pt x="358" y="24"/>
                    <a:pt x="377" y="29"/>
                    <a:pt x="402" y="27"/>
                  </a:cubicBezTo>
                  <a:cubicBezTo>
                    <a:pt x="427" y="25"/>
                    <a:pt x="462" y="14"/>
                    <a:pt x="477" y="11"/>
                  </a:cubicBezTo>
                  <a:close/>
                </a:path>
              </a:pathLst>
            </a:custGeom>
            <a:solidFill>
              <a:srgbClr val="FFCC00"/>
            </a:solidFill>
            <a:ln w="6350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54" name="Freeform 1322"/>
            <p:cNvSpPr>
              <a:spLocks/>
            </p:cNvSpPr>
            <p:nvPr/>
          </p:nvSpPr>
          <p:spPr bwMode="auto">
            <a:xfrm flipH="1">
              <a:off x="3967" y="3203"/>
              <a:ext cx="206" cy="53"/>
            </a:xfrm>
            <a:custGeom>
              <a:avLst/>
              <a:gdLst/>
              <a:ahLst/>
              <a:cxnLst>
                <a:cxn ang="0">
                  <a:pos x="211" y="57"/>
                </a:cxn>
                <a:cxn ang="0">
                  <a:pos x="165" y="74"/>
                </a:cxn>
                <a:cxn ang="0">
                  <a:pos x="139" y="76"/>
                </a:cxn>
                <a:cxn ang="0">
                  <a:pos x="130" y="76"/>
                </a:cxn>
                <a:cxn ang="0">
                  <a:pos x="117" y="76"/>
                </a:cxn>
                <a:cxn ang="0">
                  <a:pos x="96" y="60"/>
                </a:cxn>
                <a:cxn ang="0">
                  <a:pos x="77" y="54"/>
                </a:cxn>
                <a:cxn ang="0">
                  <a:pos x="33" y="40"/>
                </a:cxn>
                <a:cxn ang="0">
                  <a:pos x="0" y="30"/>
                </a:cxn>
                <a:cxn ang="0">
                  <a:pos x="48" y="26"/>
                </a:cxn>
                <a:cxn ang="0">
                  <a:pos x="3" y="21"/>
                </a:cxn>
                <a:cxn ang="0">
                  <a:pos x="30" y="17"/>
                </a:cxn>
                <a:cxn ang="0">
                  <a:pos x="76" y="18"/>
                </a:cxn>
                <a:cxn ang="0">
                  <a:pos x="33" y="14"/>
                </a:cxn>
                <a:cxn ang="0">
                  <a:pos x="51" y="8"/>
                </a:cxn>
                <a:cxn ang="0">
                  <a:pos x="82" y="3"/>
                </a:cxn>
                <a:cxn ang="0">
                  <a:pos x="84" y="0"/>
                </a:cxn>
                <a:cxn ang="0">
                  <a:pos x="97" y="3"/>
                </a:cxn>
                <a:cxn ang="0">
                  <a:pos x="108" y="5"/>
                </a:cxn>
                <a:cxn ang="0">
                  <a:pos x="121" y="6"/>
                </a:cxn>
                <a:cxn ang="0">
                  <a:pos x="162" y="5"/>
                </a:cxn>
                <a:cxn ang="0">
                  <a:pos x="145" y="14"/>
                </a:cxn>
                <a:cxn ang="0">
                  <a:pos x="154" y="18"/>
                </a:cxn>
                <a:cxn ang="0">
                  <a:pos x="198" y="29"/>
                </a:cxn>
                <a:cxn ang="0">
                  <a:pos x="163" y="29"/>
                </a:cxn>
                <a:cxn ang="0">
                  <a:pos x="217" y="38"/>
                </a:cxn>
                <a:cxn ang="0">
                  <a:pos x="154" y="42"/>
                </a:cxn>
                <a:cxn ang="0">
                  <a:pos x="183" y="48"/>
                </a:cxn>
                <a:cxn ang="0">
                  <a:pos x="231" y="47"/>
                </a:cxn>
                <a:cxn ang="0">
                  <a:pos x="162" y="57"/>
                </a:cxn>
                <a:cxn ang="0">
                  <a:pos x="202" y="57"/>
                </a:cxn>
                <a:cxn ang="0">
                  <a:pos x="211" y="57"/>
                </a:cxn>
              </a:cxnLst>
              <a:rect l="0" t="0" r="r" b="b"/>
              <a:pathLst>
                <a:path w="231" h="76">
                  <a:moveTo>
                    <a:pt x="211" y="57"/>
                  </a:moveTo>
                  <a:lnTo>
                    <a:pt x="165" y="74"/>
                  </a:lnTo>
                  <a:lnTo>
                    <a:pt x="139" y="76"/>
                  </a:lnTo>
                  <a:lnTo>
                    <a:pt x="130" y="76"/>
                  </a:lnTo>
                  <a:lnTo>
                    <a:pt x="117" y="76"/>
                  </a:lnTo>
                  <a:lnTo>
                    <a:pt x="96" y="60"/>
                  </a:lnTo>
                  <a:lnTo>
                    <a:pt x="77" y="54"/>
                  </a:lnTo>
                  <a:lnTo>
                    <a:pt x="33" y="40"/>
                  </a:lnTo>
                  <a:lnTo>
                    <a:pt x="0" y="30"/>
                  </a:lnTo>
                  <a:lnTo>
                    <a:pt x="48" y="26"/>
                  </a:lnTo>
                  <a:lnTo>
                    <a:pt x="3" y="21"/>
                  </a:lnTo>
                  <a:lnTo>
                    <a:pt x="30" y="17"/>
                  </a:lnTo>
                  <a:lnTo>
                    <a:pt x="76" y="18"/>
                  </a:lnTo>
                  <a:lnTo>
                    <a:pt x="33" y="14"/>
                  </a:lnTo>
                  <a:lnTo>
                    <a:pt x="51" y="8"/>
                  </a:lnTo>
                  <a:lnTo>
                    <a:pt x="82" y="3"/>
                  </a:lnTo>
                  <a:lnTo>
                    <a:pt x="84" y="0"/>
                  </a:lnTo>
                  <a:lnTo>
                    <a:pt x="97" y="3"/>
                  </a:lnTo>
                  <a:lnTo>
                    <a:pt x="108" y="5"/>
                  </a:lnTo>
                  <a:lnTo>
                    <a:pt x="121" y="6"/>
                  </a:lnTo>
                  <a:lnTo>
                    <a:pt x="162" y="5"/>
                  </a:lnTo>
                  <a:lnTo>
                    <a:pt x="145" y="14"/>
                  </a:lnTo>
                  <a:lnTo>
                    <a:pt x="154" y="18"/>
                  </a:lnTo>
                  <a:lnTo>
                    <a:pt x="198" y="29"/>
                  </a:lnTo>
                  <a:lnTo>
                    <a:pt x="163" y="29"/>
                  </a:lnTo>
                  <a:lnTo>
                    <a:pt x="217" y="38"/>
                  </a:lnTo>
                  <a:lnTo>
                    <a:pt x="154" y="42"/>
                  </a:lnTo>
                  <a:lnTo>
                    <a:pt x="183" y="48"/>
                  </a:lnTo>
                  <a:lnTo>
                    <a:pt x="231" y="47"/>
                  </a:lnTo>
                  <a:lnTo>
                    <a:pt x="162" y="57"/>
                  </a:lnTo>
                  <a:lnTo>
                    <a:pt x="202" y="57"/>
                  </a:lnTo>
                  <a:lnTo>
                    <a:pt x="211" y="57"/>
                  </a:lnTo>
                  <a:close/>
                </a:path>
              </a:pathLst>
            </a:custGeom>
            <a:solidFill>
              <a:srgbClr val="FFFF00"/>
            </a:solidFill>
            <a:ln w="3175" cmpd="sng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155" name="Freeform 1323"/>
            <p:cNvSpPr>
              <a:spLocks/>
            </p:cNvSpPr>
            <p:nvPr/>
          </p:nvSpPr>
          <p:spPr bwMode="auto">
            <a:xfrm flipH="1">
              <a:off x="3912" y="3213"/>
              <a:ext cx="97" cy="2"/>
            </a:xfrm>
            <a:custGeom>
              <a:avLst/>
              <a:gdLst/>
              <a:ahLst/>
              <a:cxnLst>
                <a:cxn ang="0">
                  <a:pos x="110" y="4"/>
                </a:cxn>
                <a:cxn ang="0">
                  <a:pos x="0" y="0"/>
                </a:cxn>
              </a:cxnLst>
              <a:rect l="0" t="0" r="r" b="b"/>
              <a:pathLst>
                <a:path w="110" h="4">
                  <a:moveTo>
                    <a:pt x="110" y="4"/>
                  </a:moveTo>
                  <a:cubicBezTo>
                    <a:pt x="92" y="3"/>
                    <a:pt x="23" y="1"/>
                    <a:pt x="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56" name="Freeform 1324"/>
            <p:cNvSpPr>
              <a:spLocks/>
            </p:cNvSpPr>
            <p:nvPr/>
          </p:nvSpPr>
          <p:spPr bwMode="auto">
            <a:xfrm>
              <a:off x="4134" y="3206"/>
              <a:ext cx="96" cy="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6" y="0"/>
                </a:cxn>
              </a:cxnLst>
              <a:rect l="0" t="0" r="r" b="b"/>
              <a:pathLst>
                <a:path w="66" h="4">
                  <a:moveTo>
                    <a:pt x="0" y="4"/>
                  </a:moveTo>
                  <a:cubicBezTo>
                    <a:pt x="0" y="4"/>
                    <a:pt x="33" y="2"/>
                    <a:pt x="66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57" name="Freeform 1325"/>
            <p:cNvSpPr>
              <a:spLocks/>
            </p:cNvSpPr>
            <p:nvPr/>
          </p:nvSpPr>
          <p:spPr bwMode="auto">
            <a:xfrm flipH="1">
              <a:off x="3933" y="3221"/>
              <a:ext cx="81" cy="4"/>
            </a:xfrm>
            <a:custGeom>
              <a:avLst/>
              <a:gdLst/>
              <a:ahLst/>
              <a:cxnLst>
                <a:cxn ang="0">
                  <a:pos x="91" y="5"/>
                </a:cxn>
                <a:cxn ang="0">
                  <a:pos x="0" y="0"/>
                </a:cxn>
              </a:cxnLst>
              <a:rect l="0" t="0" r="r" b="b"/>
              <a:pathLst>
                <a:path w="91" h="5">
                  <a:moveTo>
                    <a:pt x="91" y="5"/>
                  </a:moveTo>
                  <a:cubicBezTo>
                    <a:pt x="76" y="4"/>
                    <a:pt x="19" y="1"/>
                    <a:pt x="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58" name="Freeform 1326"/>
            <p:cNvSpPr>
              <a:spLocks/>
            </p:cNvSpPr>
            <p:nvPr/>
          </p:nvSpPr>
          <p:spPr bwMode="auto">
            <a:xfrm>
              <a:off x="4147" y="3215"/>
              <a:ext cx="53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8" y="0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cubicBezTo>
                    <a:pt x="6" y="1"/>
                    <a:pt x="30" y="0"/>
                    <a:pt x="38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59" name="Freeform 1327"/>
            <p:cNvSpPr>
              <a:spLocks/>
            </p:cNvSpPr>
            <p:nvPr/>
          </p:nvSpPr>
          <p:spPr bwMode="auto">
            <a:xfrm>
              <a:off x="3972" y="3237"/>
              <a:ext cx="54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"/>
                </a:cxn>
              </a:cxnLst>
              <a:rect l="0" t="0" r="r" b="b"/>
              <a:pathLst>
                <a:path w="37" h="2">
                  <a:moveTo>
                    <a:pt x="0" y="0"/>
                  </a:moveTo>
                  <a:cubicBezTo>
                    <a:pt x="6" y="0"/>
                    <a:pt x="29" y="2"/>
                    <a:pt x="37" y="2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60" name="Freeform 1328"/>
            <p:cNvSpPr>
              <a:spLocks/>
            </p:cNvSpPr>
            <p:nvPr/>
          </p:nvSpPr>
          <p:spPr bwMode="auto">
            <a:xfrm>
              <a:off x="4088" y="3202"/>
              <a:ext cx="115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61" name="Freeform 1329"/>
            <p:cNvSpPr>
              <a:spLocks/>
            </p:cNvSpPr>
            <p:nvPr/>
          </p:nvSpPr>
          <p:spPr bwMode="auto">
            <a:xfrm>
              <a:off x="4067" y="3221"/>
              <a:ext cx="114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62" name="Freeform 1330"/>
            <p:cNvSpPr>
              <a:spLocks/>
            </p:cNvSpPr>
            <p:nvPr/>
          </p:nvSpPr>
          <p:spPr bwMode="auto">
            <a:xfrm>
              <a:off x="4018" y="3212"/>
              <a:ext cx="115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63" name="Freeform 1331"/>
            <p:cNvSpPr>
              <a:spLocks/>
            </p:cNvSpPr>
            <p:nvPr/>
          </p:nvSpPr>
          <p:spPr bwMode="auto">
            <a:xfrm>
              <a:off x="4001" y="3241"/>
              <a:ext cx="116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64" name="Freeform 1332"/>
            <p:cNvSpPr>
              <a:spLocks/>
            </p:cNvSpPr>
            <p:nvPr/>
          </p:nvSpPr>
          <p:spPr bwMode="auto">
            <a:xfrm>
              <a:off x="3928" y="3206"/>
              <a:ext cx="114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65" name="Freeform 1333"/>
            <p:cNvSpPr>
              <a:spLocks/>
            </p:cNvSpPr>
            <p:nvPr/>
          </p:nvSpPr>
          <p:spPr bwMode="auto">
            <a:xfrm>
              <a:off x="3979" y="3205"/>
              <a:ext cx="115" cy="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66" name="Freeform 1334"/>
            <p:cNvSpPr>
              <a:spLocks/>
            </p:cNvSpPr>
            <p:nvPr/>
          </p:nvSpPr>
          <p:spPr bwMode="auto">
            <a:xfrm flipH="1">
              <a:off x="3689" y="3156"/>
              <a:ext cx="415" cy="76"/>
            </a:xfrm>
            <a:custGeom>
              <a:avLst/>
              <a:gdLst/>
              <a:ahLst/>
              <a:cxnLst>
                <a:cxn ang="0">
                  <a:pos x="477" y="11"/>
                </a:cxn>
                <a:cxn ang="0">
                  <a:pos x="396" y="60"/>
                </a:cxn>
                <a:cxn ang="0">
                  <a:pos x="351" y="81"/>
                </a:cxn>
                <a:cxn ang="0">
                  <a:pos x="325" y="95"/>
                </a:cxn>
                <a:cxn ang="0">
                  <a:pos x="285" y="101"/>
                </a:cxn>
                <a:cxn ang="0">
                  <a:pos x="258" y="101"/>
                </a:cxn>
                <a:cxn ang="0">
                  <a:pos x="231" y="87"/>
                </a:cxn>
                <a:cxn ang="0">
                  <a:pos x="196" y="72"/>
                </a:cxn>
                <a:cxn ang="0">
                  <a:pos x="118" y="50"/>
                </a:cxn>
                <a:cxn ang="0">
                  <a:pos x="47" y="27"/>
                </a:cxn>
                <a:cxn ang="0">
                  <a:pos x="3" y="2"/>
                </a:cxn>
                <a:cxn ang="0">
                  <a:pos x="67" y="15"/>
                </a:cxn>
                <a:cxn ang="0">
                  <a:pos x="97" y="21"/>
                </a:cxn>
                <a:cxn ang="0">
                  <a:pos x="106" y="18"/>
                </a:cxn>
                <a:cxn ang="0">
                  <a:pos x="150" y="18"/>
                </a:cxn>
                <a:cxn ang="0">
                  <a:pos x="220" y="27"/>
                </a:cxn>
                <a:cxn ang="0">
                  <a:pos x="328" y="24"/>
                </a:cxn>
                <a:cxn ang="0">
                  <a:pos x="402" y="27"/>
                </a:cxn>
                <a:cxn ang="0">
                  <a:pos x="477" y="11"/>
                </a:cxn>
              </a:cxnLst>
              <a:rect l="0" t="0" r="r" b="b"/>
              <a:pathLst>
                <a:path w="481" h="103">
                  <a:moveTo>
                    <a:pt x="477" y="11"/>
                  </a:moveTo>
                  <a:cubicBezTo>
                    <a:pt x="481" y="19"/>
                    <a:pt x="417" y="48"/>
                    <a:pt x="396" y="60"/>
                  </a:cubicBezTo>
                  <a:cubicBezTo>
                    <a:pt x="375" y="72"/>
                    <a:pt x="363" y="75"/>
                    <a:pt x="351" y="81"/>
                  </a:cubicBezTo>
                  <a:cubicBezTo>
                    <a:pt x="339" y="87"/>
                    <a:pt x="336" y="92"/>
                    <a:pt x="325" y="95"/>
                  </a:cubicBezTo>
                  <a:cubicBezTo>
                    <a:pt x="314" y="98"/>
                    <a:pt x="296" y="100"/>
                    <a:pt x="285" y="101"/>
                  </a:cubicBezTo>
                  <a:cubicBezTo>
                    <a:pt x="274" y="102"/>
                    <a:pt x="267" y="103"/>
                    <a:pt x="258" y="101"/>
                  </a:cubicBezTo>
                  <a:cubicBezTo>
                    <a:pt x="249" y="99"/>
                    <a:pt x="241" y="92"/>
                    <a:pt x="231" y="87"/>
                  </a:cubicBezTo>
                  <a:cubicBezTo>
                    <a:pt x="221" y="82"/>
                    <a:pt x="215" y="78"/>
                    <a:pt x="196" y="72"/>
                  </a:cubicBezTo>
                  <a:cubicBezTo>
                    <a:pt x="177" y="66"/>
                    <a:pt x="143" y="57"/>
                    <a:pt x="118" y="50"/>
                  </a:cubicBezTo>
                  <a:cubicBezTo>
                    <a:pt x="93" y="43"/>
                    <a:pt x="66" y="35"/>
                    <a:pt x="47" y="27"/>
                  </a:cubicBezTo>
                  <a:cubicBezTo>
                    <a:pt x="28" y="19"/>
                    <a:pt x="0" y="4"/>
                    <a:pt x="3" y="2"/>
                  </a:cubicBezTo>
                  <a:cubicBezTo>
                    <a:pt x="6" y="0"/>
                    <a:pt x="51" y="12"/>
                    <a:pt x="67" y="15"/>
                  </a:cubicBezTo>
                  <a:cubicBezTo>
                    <a:pt x="83" y="18"/>
                    <a:pt x="91" y="21"/>
                    <a:pt x="97" y="21"/>
                  </a:cubicBezTo>
                  <a:cubicBezTo>
                    <a:pt x="103" y="21"/>
                    <a:pt x="97" y="18"/>
                    <a:pt x="106" y="18"/>
                  </a:cubicBezTo>
                  <a:cubicBezTo>
                    <a:pt x="115" y="18"/>
                    <a:pt x="131" y="17"/>
                    <a:pt x="150" y="18"/>
                  </a:cubicBezTo>
                  <a:cubicBezTo>
                    <a:pt x="169" y="19"/>
                    <a:pt x="190" y="26"/>
                    <a:pt x="220" y="27"/>
                  </a:cubicBezTo>
                  <a:cubicBezTo>
                    <a:pt x="250" y="28"/>
                    <a:pt x="298" y="24"/>
                    <a:pt x="328" y="24"/>
                  </a:cubicBezTo>
                  <a:cubicBezTo>
                    <a:pt x="358" y="24"/>
                    <a:pt x="377" y="29"/>
                    <a:pt x="402" y="27"/>
                  </a:cubicBezTo>
                  <a:cubicBezTo>
                    <a:pt x="427" y="25"/>
                    <a:pt x="462" y="14"/>
                    <a:pt x="477" y="11"/>
                  </a:cubicBezTo>
                  <a:close/>
                </a:path>
              </a:pathLst>
            </a:custGeom>
            <a:solidFill>
              <a:srgbClr val="FFCC00"/>
            </a:solidFill>
            <a:ln w="6350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67" name="Freeform 1335"/>
            <p:cNvSpPr>
              <a:spLocks/>
            </p:cNvSpPr>
            <p:nvPr/>
          </p:nvSpPr>
          <p:spPr bwMode="auto">
            <a:xfrm flipH="1">
              <a:off x="3734" y="3183"/>
              <a:ext cx="95" cy="4"/>
            </a:xfrm>
            <a:custGeom>
              <a:avLst/>
              <a:gdLst/>
              <a:ahLst/>
              <a:cxnLst>
                <a:cxn ang="0">
                  <a:pos x="110" y="4"/>
                </a:cxn>
                <a:cxn ang="0">
                  <a:pos x="0" y="0"/>
                </a:cxn>
              </a:cxnLst>
              <a:rect l="0" t="0" r="r" b="b"/>
              <a:pathLst>
                <a:path w="110" h="4">
                  <a:moveTo>
                    <a:pt x="110" y="4"/>
                  </a:moveTo>
                  <a:cubicBezTo>
                    <a:pt x="92" y="3"/>
                    <a:pt x="23" y="1"/>
                    <a:pt x="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68" name="Freeform 1336"/>
            <p:cNvSpPr>
              <a:spLocks/>
            </p:cNvSpPr>
            <p:nvPr/>
          </p:nvSpPr>
          <p:spPr bwMode="auto">
            <a:xfrm>
              <a:off x="3950" y="3176"/>
              <a:ext cx="92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6" y="0"/>
                </a:cxn>
              </a:cxnLst>
              <a:rect l="0" t="0" r="r" b="b"/>
              <a:pathLst>
                <a:path w="66" h="4">
                  <a:moveTo>
                    <a:pt x="0" y="4"/>
                  </a:moveTo>
                  <a:cubicBezTo>
                    <a:pt x="0" y="4"/>
                    <a:pt x="33" y="2"/>
                    <a:pt x="66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69" name="Freeform 1337"/>
            <p:cNvSpPr>
              <a:spLocks/>
            </p:cNvSpPr>
            <p:nvPr/>
          </p:nvSpPr>
          <p:spPr bwMode="auto">
            <a:xfrm flipH="1">
              <a:off x="3754" y="3192"/>
              <a:ext cx="79" cy="4"/>
            </a:xfrm>
            <a:custGeom>
              <a:avLst/>
              <a:gdLst/>
              <a:ahLst/>
              <a:cxnLst>
                <a:cxn ang="0">
                  <a:pos x="91" y="5"/>
                </a:cxn>
                <a:cxn ang="0">
                  <a:pos x="0" y="0"/>
                </a:cxn>
              </a:cxnLst>
              <a:rect l="0" t="0" r="r" b="b"/>
              <a:pathLst>
                <a:path w="91" h="5">
                  <a:moveTo>
                    <a:pt x="91" y="5"/>
                  </a:moveTo>
                  <a:cubicBezTo>
                    <a:pt x="76" y="4"/>
                    <a:pt x="19" y="1"/>
                    <a:pt x="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70" name="Freeform 1338"/>
            <p:cNvSpPr>
              <a:spLocks/>
            </p:cNvSpPr>
            <p:nvPr/>
          </p:nvSpPr>
          <p:spPr bwMode="auto">
            <a:xfrm>
              <a:off x="3961" y="3186"/>
              <a:ext cx="53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8" y="0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cubicBezTo>
                    <a:pt x="6" y="1"/>
                    <a:pt x="30" y="0"/>
                    <a:pt x="38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71" name="Freeform 1339"/>
            <p:cNvSpPr>
              <a:spLocks/>
            </p:cNvSpPr>
            <p:nvPr/>
          </p:nvSpPr>
          <p:spPr bwMode="auto">
            <a:xfrm>
              <a:off x="3792" y="3209"/>
              <a:ext cx="52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"/>
                </a:cxn>
              </a:cxnLst>
              <a:rect l="0" t="0" r="r" b="b"/>
              <a:pathLst>
                <a:path w="37" h="2">
                  <a:moveTo>
                    <a:pt x="0" y="0"/>
                  </a:moveTo>
                  <a:cubicBezTo>
                    <a:pt x="6" y="0"/>
                    <a:pt x="29" y="2"/>
                    <a:pt x="37" y="2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72" name="Freeform 1340"/>
            <p:cNvSpPr>
              <a:spLocks/>
            </p:cNvSpPr>
            <p:nvPr/>
          </p:nvSpPr>
          <p:spPr bwMode="auto">
            <a:xfrm>
              <a:off x="3905" y="3172"/>
              <a:ext cx="111" cy="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73" name="Freeform 1341"/>
            <p:cNvSpPr>
              <a:spLocks/>
            </p:cNvSpPr>
            <p:nvPr/>
          </p:nvSpPr>
          <p:spPr bwMode="auto">
            <a:xfrm>
              <a:off x="3883" y="3192"/>
              <a:ext cx="112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74" name="Freeform 1342"/>
            <p:cNvSpPr>
              <a:spLocks/>
            </p:cNvSpPr>
            <p:nvPr/>
          </p:nvSpPr>
          <p:spPr bwMode="auto">
            <a:xfrm>
              <a:off x="3836" y="3182"/>
              <a:ext cx="112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75" name="Freeform 1343"/>
            <p:cNvSpPr>
              <a:spLocks/>
            </p:cNvSpPr>
            <p:nvPr/>
          </p:nvSpPr>
          <p:spPr bwMode="auto">
            <a:xfrm>
              <a:off x="3821" y="3214"/>
              <a:ext cx="111" cy="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76" name="Freeform 1344"/>
            <p:cNvSpPr>
              <a:spLocks/>
            </p:cNvSpPr>
            <p:nvPr/>
          </p:nvSpPr>
          <p:spPr bwMode="auto">
            <a:xfrm>
              <a:off x="3749" y="3176"/>
              <a:ext cx="112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77" name="Freeform 1345"/>
            <p:cNvSpPr>
              <a:spLocks/>
            </p:cNvSpPr>
            <p:nvPr/>
          </p:nvSpPr>
          <p:spPr bwMode="auto">
            <a:xfrm>
              <a:off x="3799" y="3174"/>
              <a:ext cx="112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78" name="Freeform 1346"/>
            <p:cNvSpPr>
              <a:spLocks/>
            </p:cNvSpPr>
            <p:nvPr/>
          </p:nvSpPr>
          <p:spPr bwMode="auto">
            <a:xfrm>
              <a:off x="4310" y="3181"/>
              <a:ext cx="379" cy="66"/>
            </a:xfrm>
            <a:custGeom>
              <a:avLst/>
              <a:gdLst/>
              <a:ahLst/>
              <a:cxnLst>
                <a:cxn ang="0">
                  <a:pos x="502" y="27"/>
                </a:cxn>
                <a:cxn ang="0">
                  <a:pos x="418" y="47"/>
                </a:cxn>
                <a:cxn ang="0">
                  <a:pos x="373" y="68"/>
                </a:cxn>
                <a:cxn ang="0">
                  <a:pos x="299" y="88"/>
                </a:cxn>
                <a:cxn ang="0">
                  <a:pos x="207" y="73"/>
                </a:cxn>
                <a:cxn ang="0">
                  <a:pos x="140" y="37"/>
                </a:cxn>
                <a:cxn ang="0">
                  <a:pos x="69" y="14"/>
                </a:cxn>
                <a:cxn ang="0">
                  <a:pos x="15" y="7"/>
                </a:cxn>
                <a:cxn ang="0">
                  <a:pos x="157" y="0"/>
                </a:cxn>
                <a:cxn ang="0">
                  <a:pos x="241" y="7"/>
                </a:cxn>
                <a:cxn ang="0">
                  <a:pos x="337" y="7"/>
                </a:cxn>
                <a:cxn ang="0">
                  <a:pos x="502" y="27"/>
                </a:cxn>
              </a:cxnLst>
              <a:rect l="0" t="0" r="r" b="b"/>
              <a:pathLst>
                <a:path w="515" h="89">
                  <a:moveTo>
                    <a:pt x="502" y="27"/>
                  </a:moveTo>
                  <a:cubicBezTo>
                    <a:pt x="515" y="34"/>
                    <a:pt x="439" y="41"/>
                    <a:pt x="418" y="47"/>
                  </a:cubicBezTo>
                  <a:cubicBezTo>
                    <a:pt x="397" y="54"/>
                    <a:pt x="392" y="61"/>
                    <a:pt x="373" y="68"/>
                  </a:cubicBezTo>
                  <a:cubicBezTo>
                    <a:pt x="354" y="74"/>
                    <a:pt x="327" y="87"/>
                    <a:pt x="299" y="88"/>
                  </a:cubicBezTo>
                  <a:cubicBezTo>
                    <a:pt x="271" y="89"/>
                    <a:pt x="233" y="81"/>
                    <a:pt x="207" y="73"/>
                  </a:cubicBezTo>
                  <a:cubicBezTo>
                    <a:pt x="181" y="65"/>
                    <a:pt x="163" y="47"/>
                    <a:pt x="140" y="37"/>
                  </a:cubicBezTo>
                  <a:cubicBezTo>
                    <a:pt x="117" y="27"/>
                    <a:pt x="90" y="19"/>
                    <a:pt x="69" y="14"/>
                  </a:cubicBezTo>
                  <a:cubicBezTo>
                    <a:pt x="48" y="8"/>
                    <a:pt x="0" y="8"/>
                    <a:pt x="15" y="7"/>
                  </a:cubicBezTo>
                  <a:cubicBezTo>
                    <a:pt x="29" y="5"/>
                    <a:pt x="119" y="0"/>
                    <a:pt x="157" y="0"/>
                  </a:cubicBezTo>
                  <a:cubicBezTo>
                    <a:pt x="194" y="0"/>
                    <a:pt x="210" y="5"/>
                    <a:pt x="241" y="7"/>
                  </a:cubicBezTo>
                  <a:cubicBezTo>
                    <a:pt x="271" y="8"/>
                    <a:pt x="295" y="5"/>
                    <a:pt x="337" y="7"/>
                  </a:cubicBezTo>
                  <a:cubicBezTo>
                    <a:pt x="379" y="8"/>
                    <a:pt x="489" y="20"/>
                    <a:pt x="502" y="27"/>
                  </a:cubicBezTo>
                  <a:close/>
                </a:path>
              </a:pathLst>
            </a:custGeom>
            <a:solidFill>
              <a:srgbClr val="FFCC00"/>
            </a:solidFill>
            <a:ln w="6350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79" name="Freeform 1347"/>
            <p:cNvSpPr>
              <a:spLocks/>
            </p:cNvSpPr>
            <p:nvPr/>
          </p:nvSpPr>
          <p:spPr bwMode="auto">
            <a:xfrm>
              <a:off x="4426" y="3184"/>
              <a:ext cx="170" cy="60"/>
            </a:xfrm>
            <a:custGeom>
              <a:avLst/>
              <a:gdLst/>
              <a:ahLst/>
              <a:cxnLst>
                <a:cxn ang="0">
                  <a:pos x="211" y="63"/>
                </a:cxn>
                <a:cxn ang="0">
                  <a:pos x="165" y="80"/>
                </a:cxn>
                <a:cxn ang="0">
                  <a:pos x="139" y="82"/>
                </a:cxn>
                <a:cxn ang="0">
                  <a:pos x="130" y="82"/>
                </a:cxn>
                <a:cxn ang="0">
                  <a:pos x="117" y="82"/>
                </a:cxn>
                <a:cxn ang="0">
                  <a:pos x="104" y="80"/>
                </a:cxn>
                <a:cxn ang="0">
                  <a:pos x="91" y="77"/>
                </a:cxn>
                <a:cxn ang="0">
                  <a:pos x="75" y="72"/>
                </a:cxn>
                <a:cxn ang="0">
                  <a:pos x="61" y="69"/>
                </a:cxn>
                <a:cxn ang="0">
                  <a:pos x="46" y="64"/>
                </a:cxn>
                <a:cxn ang="0">
                  <a:pos x="15" y="49"/>
                </a:cxn>
                <a:cxn ang="0">
                  <a:pos x="0" y="36"/>
                </a:cxn>
                <a:cxn ang="0">
                  <a:pos x="48" y="32"/>
                </a:cxn>
                <a:cxn ang="0">
                  <a:pos x="3" y="27"/>
                </a:cxn>
                <a:cxn ang="0">
                  <a:pos x="30" y="23"/>
                </a:cxn>
                <a:cxn ang="0">
                  <a:pos x="76" y="24"/>
                </a:cxn>
                <a:cxn ang="0">
                  <a:pos x="33" y="20"/>
                </a:cxn>
                <a:cxn ang="0">
                  <a:pos x="51" y="14"/>
                </a:cxn>
                <a:cxn ang="0">
                  <a:pos x="82" y="9"/>
                </a:cxn>
                <a:cxn ang="0">
                  <a:pos x="55" y="3"/>
                </a:cxn>
                <a:cxn ang="0">
                  <a:pos x="72" y="0"/>
                </a:cxn>
                <a:cxn ang="0">
                  <a:pos x="97" y="9"/>
                </a:cxn>
                <a:cxn ang="0">
                  <a:pos x="108" y="11"/>
                </a:cxn>
                <a:cxn ang="0">
                  <a:pos x="121" y="12"/>
                </a:cxn>
                <a:cxn ang="0">
                  <a:pos x="162" y="11"/>
                </a:cxn>
                <a:cxn ang="0">
                  <a:pos x="145" y="20"/>
                </a:cxn>
                <a:cxn ang="0">
                  <a:pos x="154" y="24"/>
                </a:cxn>
                <a:cxn ang="0">
                  <a:pos x="198" y="35"/>
                </a:cxn>
                <a:cxn ang="0">
                  <a:pos x="163" y="35"/>
                </a:cxn>
                <a:cxn ang="0">
                  <a:pos x="217" y="44"/>
                </a:cxn>
                <a:cxn ang="0">
                  <a:pos x="154" y="48"/>
                </a:cxn>
                <a:cxn ang="0">
                  <a:pos x="183" y="54"/>
                </a:cxn>
                <a:cxn ang="0">
                  <a:pos x="231" y="53"/>
                </a:cxn>
                <a:cxn ang="0">
                  <a:pos x="162" y="63"/>
                </a:cxn>
                <a:cxn ang="0">
                  <a:pos x="202" y="63"/>
                </a:cxn>
                <a:cxn ang="0">
                  <a:pos x="211" y="63"/>
                </a:cxn>
              </a:cxnLst>
              <a:rect l="0" t="0" r="r" b="b"/>
              <a:pathLst>
                <a:path w="231" h="82">
                  <a:moveTo>
                    <a:pt x="211" y="63"/>
                  </a:moveTo>
                  <a:lnTo>
                    <a:pt x="165" y="80"/>
                  </a:lnTo>
                  <a:lnTo>
                    <a:pt x="139" y="82"/>
                  </a:lnTo>
                  <a:lnTo>
                    <a:pt x="130" y="82"/>
                  </a:lnTo>
                  <a:lnTo>
                    <a:pt x="117" y="82"/>
                  </a:lnTo>
                  <a:lnTo>
                    <a:pt x="104" y="80"/>
                  </a:lnTo>
                  <a:lnTo>
                    <a:pt x="91" y="77"/>
                  </a:lnTo>
                  <a:lnTo>
                    <a:pt x="75" y="72"/>
                  </a:lnTo>
                  <a:lnTo>
                    <a:pt x="61" y="69"/>
                  </a:lnTo>
                  <a:lnTo>
                    <a:pt x="46" y="64"/>
                  </a:lnTo>
                  <a:lnTo>
                    <a:pt x="15" y="49"/>
                  </a:lnTo>
                  <a:lnTo>
                    <a:pt x="0" y="36"/>
                  </a:lnTo>
                  <a:lnTo>
                    <a:pt x="48" y="32"/>
                  </a:lnTo>
                  <a:lnTo>
                    <a:pt x="3" y="27"/>
                  </a:lnTo>
                  <a:lnTo>
                    <a:pt x="30" y="23"/>
                  </a:lnTo>
                  <a:lnTo>
                    <a:pt x="76" y="24"/>
                  </a:lnTo>
                  <a:lnTo>
                    <a:pt x="33" y="20"/>
                  </a:lnTo>
                  <a:lnTo>
                    <a:pt x="51" y="14"/>
                  </a:lnTo>
                  <a:lnTo>
                    <a:pt x="82" y="9"/>
                  </a:lnTo>
                  <a:lnTo>
                    <a:pt x="55" y="3"/>
                  </a:lnTo>
                  <a:lnTo>
                    <a:pt x="72" y="0"/>
                  </a:lnTo>
                  <a:lnTo>
                    <a:pt x="97" y="9"/>
                  </a:lnTo>
                  <a:lnTo>
                    <a:pt x="108" y="11"/>
                  </a:lnTo>
                  <a:lnTo>
                    <a:pt x="121" y="12"/>
                  </a:lnTo>
                  <a:lnTo>
                    <a:pt x="162" y="11"/>
                  </a:lnTo>
                  <a:lnTo>
                    <a:pt x="145" y="20"/>
                  </a:lnTo>
                  <a:lnTo>
                    <a:pt x="154" y="24"/>
                  </a:lnTo>
                  <a:lnTo>
                    <a:pt x="198" y="35"/>
                  </a:lnTo>
                  <a:lnTo>
                    <a:pt x="163" y="35"/>
                  </a:lnTo>
                  <a:lnTo>
                    <a:pt x="217" y="44"/>
                  </a:lnTo>
                  <a:lnTo>
                    <a:pt x="154" y="48"/>
                  </a:lnTo>
                  <a:lnTo>
                    <a:pt x="183" y="54"/>
                  </a:lnTo>
                  <a:lnTo>
                    <a:pt x="231" y="53"/>
                  </a:lnTo>
                  <a:lnTo>
                    <a:pt x="162" y="63"/>
                  </a:lnTo>
                  <a:lnTo>
                    <a:pt x="202" y="63"/>
                  </a:lnTo>
                  <a:lnTo>
                    <a:pt x="211" y="63"/>
                  </a:lnTo>
                  <a:close/>
                </a:path>
              </a:pathLst>
            </a:custGeom>
            <a:solidFill>
              <a:srgbClr val="FFFF00"/>
            </a:solidFill>
            <a:ln w="3175" cmpd="sng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180" name="Freeform 1348"/>
            <p:cNvSpPr>
              <a:spLocks/>
            </p:cNvSpPr>
            <p:nvPr/>
          </p:nvSpPr>
          <p:spPr bwMode="auto">
            <a:xfrm flipH="1">
              <a:off x="4560" y="3199"/>
              <a:ext cx="95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81" name="Freeform 1349"/>
            <p:cNvSpPr>
              <a:spLocks/>
            </p:cNvSpPr>
            <p:nvPr/>
          </p:nvSpPr>
          <p:spPr bwMode="auto">
            <a:xfrm flipH="1">
              <a:off x="4378" y="3191"/>
              <a:ext cx="80" cy="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6" y="0"/>
                </a:cxn>
              </a:cxnLst>
              <a:rect l="0" t="0" r="r" b="b"/>
              <a:pathLst>
                <a:path w="66" h="4">
                  <a:moveTo>
                    <a:pt x="0" y="4"/>
                  </a:moveTo>
                  <a:cubicBezTo>
                    <a:pt x="0" y="4"/>
                    <a:pt x="33" y="2"/>
                    <a:pt x="66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82" name="Freeform 1350"/>
            <p:cNvSpPr>
              <a:spLocks/>
            </p:cNvSpPr>
            <p:nvPr/>
          </p:nvSpPr>
          <p:spPr bwMode="auto">
            <a:xfrm flipH="1">
              <a:off x="4545" y="3214"/>
              <a:ext cx="86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2" y="2"/>
                </a:cxn>
              </a:cxnLst>
              <a:rect l="0" t="0" r="r" b="b"/>
              <a:pathLst>
                <a:path w="72" h="2">
                  <a:moveTo>
                    <a:pt x="0" y="0"/>
                  </a:moveTo>
                  <a:cubicBezTo>
                    <a:pt x="0" y="0"/>
                    <a:pt x="36" y="1"/>
                    <a:pt x="72" y="2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83" name="Freeform 1351"/>
            <p:cNvSpPr>
              <a:spLocks/>
            </p:cNvSpPr>
            <p:nvPr/>
          </p:nvSpPr>
          <p:spPr bwMode="auto">
            <a:xfrm flipH="1">
              <a:off x="4556" y="3207"/>
              <a:ext cx="95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84" name="Freeform 1352"/>
            <p:cNvSpPr>
              <a:spLocks/>
            </p:cNvSpPr>
            <p:nvPr/>
          </p:nvSpPr>
          <p:spPr bwMode="auto">
            <a:xfrm flipH="1">
              <a:off x="4403" y="3201"/>
              <a:ext cx="45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8" y="0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cubicBezTo>
                    <a:pt x="6" y="1"/>
                    <a:pt x="30" y="0"/>
                    <a:pt x="38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85" name="Freeform 1353"/>
            <p:cNvSpPr>
              <a:spLocks/>
            </p:cNvSpPr>
            <p:nvPr/>
          </p:nvSpPr>
          <p:spPr bwMode="auto">
            <a:xfrm flipH="1">
              <a:off x="4547" y="3225"/>
              <a:ext cx="44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"/>
                </a:cxn>
              </a:cxnLst>
              <a:rect l="0" t="0" r="r" b="b"/>
              <a:pathLst>
                <a:path w="37" h="2">
                  <a:moveTo>
                    <a:pt x="0" y="0"/>
                  </a:moveTo>
                  <a:cubicBezTo>
                    <a:pt x="6" y="0"/>
                    <a:pt x="29" y="2"/>
                    <a:pt x="37" y="2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86" name="Freeform 1354"/>
            <p:cNvSpPr>
              <a:spLocks/>
            </p:cNvSpPr>
            <p:nvPr/>
          </p:nvSpPr>
          <p:spPr bwMode="auto">
            <a:xfrm flipH="1">
              <a:off x="4401" y="3187"/>
              <a:ext cx="95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87" name="Freeform 1355"/>
            <p:cNvSpPr>
              <a:spLocks/>
            </p:cNvSpPr>
            <p:nvPr/>
          </p:nvSpPr>
          <p:spPr bwMode="auto">
            <a:xfrm flipH="1">
              <a:off x="4418" y="3207"/>
              <a:ext cx="95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88" name="Freeform 1356"/>
            <p:cNvSpPr>
              <a:spLocks/>
            </p:cNvSpPr>
            <p:nvPr/>
          </p:nvSpPr>
          <p:spPr bwMode="auto">
            <a:xfrm flipH="1">
              <a:off x="4459" y="3198"/>
              <a:ext cx="95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89" name="Freeform 1357"/>
            <p:cNvSpPr>
              <a:spLocks/>
            </p:cNvSpPr>
            <p:nvPr/>
          </p:nvSpPr>
          <p:spPr bwMode="auto">
            <a:xfrm flipH="1">
              <a:off x="4472" y="3229"/>
              <a:ext cx="95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90" name="Freeform 1358"/>
            <p:cNvSpPr>
              <a:spLocks/>
            </p:cNvSpPr>
            <p:nvPr/>
          </p:nvSpPr>
          <p:spPr bwMode="auto">
            <a:xfrm flipH="1">
              <a:off x="4533" y="3191"/>
              <a:ext cx="95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91" name="Freeform 1359"/>
            <p:cNvSpPr>
              <a:spLocks/>
            </p:cNvSpPr>
            <p:nvPr/>
          </p:nvSpPr>
          <p:spPr bwMode="auto">
            <a:xfrm flipH="1">
              <a:off x="4491" y="3190"/>
              <a:ext cx="94" cy="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92" name="Freeform 1360"/>
            <p:cNvSpPr>
              <a:spLocks/>
            </p:cNvSpPr>
            <p:nvPr/>
          </p:nvSpPr>
          <p:spPr bwMode="auto">
            <a:xfrm flipH="1">
              <a:off x="4539" y="3167"/>
              <a:ext cx="379" cy="67"/>
            </a:xfrm>
            <a:custGeom>
              <a:avLst/>
              <a:gdLst/>
              <a:ahLst/>
              <a:cxnLst>
                <a:cxn ang="0">
                  <a:pos x="502" y="27"/>
                </a:cxn>
                <a:cxn ang="0">
                  <a:pos x="418" y="47"/>
                </a:cxn>
                <a:cxn ang="0">
                  <a:pos x="373" y="68"/>
                </a:cxn>
                <a:cxn ang="0">
                  <a:pos x="299" y="88"/>
                </a:cxn>
                <a:cxn ang="0">
                  <a:pos x="207" y="73"/>
                </a:cxn>
                <a:cxn ang="0">
                  <a:pos x="140" y="37"/>
                </a:cxn>
                <a:cxn ang="0">
                  <a:pos x="69" y="14"/>
                </a:cxn>
                <a:cxn ang="0">
                  <a:pos x="15" y="7"/>
                </a:cxn>
                <a:cxn ang="0">
                  <a:pos x="157" y="0"/>
                </a:cxn>
                <a:cxn ang="0">
                  <a:pos x="241" y="7"/>
                </a:cxn>
                <a:cxn ang="0">
                  <a:pos x="337" y="7"/>
                </a:cxn>
                <a:cxn ang="0">
                  <a:pos x="502" y="27"/>
                </a:cxn>
              </a:cxnLst>
              <a:rect l="0" t="0" r="r" b="b"/>
              <a:pathLst>
                <a:path w="515" h="89">
                  <a:moveTo>
                    <a:pt x="502" y="27"/>
                  </a:moveTo>
                  <a:cubicBezTo>
                    <a:pt x="515" y="34"/>
                    <a:pt x="439" y="41"/>
                    <a:pt x="418" y="47"/>
                  </a:cubicBezTo>
                  <a:cubicBezTo>
                    <a:pt x="397" y="54"/>
                    <a:pt x="392" y="61"/>
                    <a:pt x="373" y="68"/>
                  </a:cubicBezTo>
                  <a:cubicBezTo>
                    <a:pt x="354" y="74"/>
                    <a:pt x="327" y="87"/>
                    <a:pt x="299" y="88"/>
                  </a:cubicBezTo>
                  <a:cubicBezTo>
                    <a:pt x="271" y="89"/>
                    <a:pt x="233" y="81"/>
                    <a:pt x="207" y="73"/>
                  </a:cubicBezTo>
                  <a:cubicBezTo>
                    <a:pt x="181" y="65"/>
                    <a:pt x="163" y="47"/>
                    <a:pt x="140" y="37"/>
                  </a:cubicBezTo>
                  <a:cubicBezTo>
                    <a:pt x="117" y="27"/>
                    <a:pt x="90" y="19"/>
                    <a:pt x="69" y="14"/>
                  </a:cubicBezTo>
                  <a:cubicBezTo>
                    <a:pt x="48" y="8"/>
                    <a:pt x="0" y="8"/>
                    <a:pt x="15" y="7"/>
                  </a:cubicBezTo>
                  <a:cubicBezTo>
                    <a:pt x="29" y="5"/>
                    <a:pt x="119" y="0"/>
                    <a:pt x="157" y="0"/>
                  </a:cubicBezTo>
                  <a:cubicBezTo>
                    <a:pt x="194" y="0"/>
                    <a:pt x="210" y="5"/>
                    <a:pt x="241" y="7"/>
                  </a:cubicBezTo>
                  <a:cubicBezTo>
                    <a:pt x="271" y="8"/>
                    <a:pt x="295" y="5"/>
                    <a:pt x="337" y="7"/>
                  </a:cubicBezTo>
                  <a:cubicBezTo>
                    <a:pt x="379" y="8"/>
                    <a:pt x="489" y="20"/>
                    <a:pt x="502" y="27"/>
                  </a:cubicBezTo>
                  <a:close/>
                </a:path>
              </a:pathLst>
            </a:custGeom>
            <a:solidFill>
              <a:srgbClr val="FFCC00"/>
            </a:solidFill>
            <a:ln w="6350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93" name="Freeform 1361"/>
            <p:cNvSpPr>
              <a:spLocks/>
            </p:cNvSpPr>
            <p:nvPr/>
          </p:nvSpPr>
          <p:spPr bwMode="auto">
            <a:xfrm flipH="1">
              <a:off x="4632" y="3171"/>
              <a:ext cx="170" cy="60"/>
            </a:xfrm>
            <a:custGeom>
              <a:avLst/>
              <a:gdLst/>
              <a:ahLst/>
              <a:cxnLst>
                <a:cxn ang="0">
                  <a:pos x="211" y="63"/>
                </a:cxn>
                <a:cxn ang="0">
                  <a:pos x="165" y="80"/>
                </a:cxn>
                <a:cxn ang="0">
                  <a:pos x="139" y="82"/>
                </a:cxn>
                <a:cxn ang="0">
                  <a:pos x="130" y="82"/>
                </a:cxn>
                <a:cxn ang="0">
                  <a:pos x="117" y="82"/>
                </a:cxn>
                <a:cxn ang="0">
                  <a:pos x="104" y="80"/>
                </a:cxn>
                <a:cxn ang="0">
                  <a:pos x="91" y="77"/>
                </a:cxn>
                <a:cxn ang="0">
                  <a:pos x="75" y="72"/>
                </a:cxn>
                <a:cxn ang="0">
                  <a:pos x="61" y="69"/>
                </a:cxn>
                <a:cxn ang="0">
                  <a:pos x="46" y="64"/>
                </a:cxn>
                <a:cxn ang="0">
                  <a:pos x="15" y="49"/>
                </a:cxn>
                <a:cxn ang="0">
                  <a:pos x="0" y="36"/>
                </a:cxn>
                <a:cxn ang="0">
                  <a:pos x="48" y="32"/>
                </a:cxn>
                <a:cxn ang="0">
                  <a:pos x="3" y="27"/>
                </a:cxn>
                <a:cxn ang="0">
                  <a:pos x="30" y="23"/>
                </a:cxn>
                <a:cxn ang="0">
                  <a:pos x="76" y="24"/>
                </a:cxn>
                <a:cxn ang="0">
                  <a:pos x="33" y="20"/>
                </a:cxn>
                <a:cxn ang="0">
                  <a:pos x="51" y="14"/>
                </a:cxn>
                <a:cxn ang="0">
                  <a:pos x="82" y="9"/>
                </a:cxn>
                <a:cxn ang="0">
                  <a:pos x="55" y="3"/>
                </a:cxn>
                <a:cxn ang="0">
                  <a:pos x="72" y="0"/>
                </a:cxn>
                <a:cxn ang="0">
                  <a:pos x="97" y="9"/>
                </a:cxn>
                <a:cxn ang="0">
                  <a:pos x="108" y="11"/>
                </a:cxn>
                <a:cxn ang="0">
                  <a:pos x="121" y="12"/>
                </a:cxn>
                <a:cxn ang="0">
                  <a:pos x="162" y="11"/>
                </a:cxn>
                <a:cxn ang="0">
                  <a:pos x="145" y="20"/>
                </a:cxn>
                <a:cxn ang="0">
                  <a:pos x="154" y="24"/>
                </a:cxn>
                <a:cxn ang="0">
                  <a:pos x="198" y="35"/>
                </a:cxn>
                <a:cxn ang="0">
                  <a:pos x="163" y="35"/>
                </a:cxn>
                <a:cxn ang="0">
                  <a:pos x="217" y="44"/>
                </a:cxn>
                <a:cxn ang="0">
                  <a:pos x="154" y="48"/>
                </a:cxn>
                <a:cxn ang="0">
                  <a:pos x="183" y="54"/>
                </a:cxn>
                <a:cxn ang="0">
                  <a:pos x="231" y="53"/>
                </a:cxn>
                <a:cxn ang="0">
                  <a:pos x="162" y="63"/>
                </a:cxn>
                <a:cxn ang="0">
                  <a:pos x="202" y="63"/>
                </a:cxn>
                <a:cxn ang="0">
                  <a:pos x="211" y="63"/>
                </a:cxn>
              </a:cxnLst>
              <a:rect l="0" t="0" r="r" b="b"/>
              <a:pathLst>
                <a:path w="231" h="82">
                  <a:moveTo>
                    <a:pt x="211" y="63"/>
                  </a:moveTo>
                  <a:lnTo>
                    <a:pt x="165" y="80"/>
                  </a:lnTo>
                  <a:lnTo>
                    <a:pt x="139" y="82"/>
                  </a:lnTo>
                  <a:lnTo>
                    <a:pt x="130" y="82"/>
                  </a:lnTo>
                  <a:lnTo>
                    <a:pt x="117" y="82"/>
                  </a:lnTo>
                  <a:lnTo>
                    <a:pt x="104" y="80"/>
                  </a:lnTo>
                  <a:lnTo>
                    <a:pt x="91" y="77"/>
                  </a:lnTo>
                  <a:lnTo>
                    <a:pt x="75" y="72"/>
                  </a:lnTo>
                  <a:lnTo>
                    <a:pt x="61" y="69"/>
                  </a:lnTo>
                  <a:lnTo>
                    <a:pt x="46" y="64"/>
                  </a:lnTo>
                  <a:lnTo>
                    <a:pt x="15" y="49"/>
                  </a:lnTo>
                  <a:lnTo>
                    <a:pt x="0" y="36"/>
                  </a:lnTo>
                  <a:lnTo>
                    <a:pt x="48" y="32"/>
                  </a:lnTo>
                  <a:lnTo>
                    <a:pt x="3" y="27"/>
                  </a:lnTo>
                  <a:lnTo>
                    <a:pt x="30" y="23"/>
                  </a:lnTo>
                  <a:lnTo>
                    <a:pt x="76" y="24"/>
                  </a:lnTo>
                  <a:lnTo>
                    <a:pt x="33" y="20"/>
                  </a:lnTo>
                  <a:lnTo>
                    <a:pt x="51" y="14"/>
                  </a:lnTo>
                  <a:lnTo>
                    <a:pt x="82" y="9"/>
                  </a:lnTo>
                  <a:lnTo>
                    <a:pt x="55" y="3"/>
                  </a:lnTo>
                  <a:lnTo>
                    <a:pt x="72" y="0"/>
                  </a:lnTo>
                  <a:lnTo>
                    <a:pt x="97" y="9"/>
                  </a:lnTo>
                  <a:lnTo>
                    <a:pt x="108" y="11"/>
                  </a:lnTo>
                  <a:lnTo>
                    <a:pt x="121" y="12"/>
                  </a:lnTo>
                  <a:lnTo>
                    <a:pt x="162" y="11"/>
                  </a:lnTo>
                  <a:lnTo>
                    <a:pt x="145" y="20"/>
                  </a:lnTo>
                  <a:lnTo>
                    <a:pt x="154" y="24"/>
                  </a:lnTo>
                  <a:lnTo>
                    <a:pt x="198" y="35"/>
                  </a:lnTo>
                  <a:lnTo>
                    <a:pt x="163" y="35"/>
                  </a:lnTo>
                  <a:lnTo>
                    <a:pt x="217" y="44"/>
                  </a:lnTo>
                  <a:lnTo>
                    <a:pt x="154" y="48"/>
                  </a:lnTo>
                  <a:lnTo>
                    <a:pt x="183" y="54"/>
                  </a:lnTo>
                  <a:lnTo>
                    <a:pt x="231" y="53"/>
                  </a:lnTo>
                  <a:lnTo>
                    <a:pt x="162" y="63"/>
                  </a:lnTo>
                  <a:lnTo>
                    <a:pt x="202" y="63"/>
                  </a:lnTo>
                  <a:lnTo>
                    <a:pt x="211" y="63"/>
                  </a:lnTo>
                  <a:close/>
                </a:path>
              </a:pathLst>
            </a:custGeom>
            <a:solidFill>
              <a:srgbClr val="FFFF00"/>
            </a:solidFill>
            <a:ln w="3175" cmpd="sng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194" name="Freeform 1362"/>
            <p:cNvSpPr>
              <a:spLocks/>
            </p:cNvSpPr>
            <p:nvPr/>
          </p:nvSpPr>
          <p:spPr bwMode="auto">
            <a:xfrm>
              <a:off x="4573" y="3186"/>
              <a:ext cx="95" cy="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95" name="Freeform 1363"/>
            <p:cNvSpPr>
              <a:spLocks/>
            </p:cNvSpPr>
            <p:nvPr/>
          </p:nvSpPr>
          <p:spPr bwMode="auto">
            <a:xfrm>
              <a:off x="4770" y="3178"/>
              <a:ext cx="79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6" y="0"/>
                </a:cxn>
              </a:cxnLst>
              <a:rect l="0" t="0" r="r" b="b"/>
              <a:pathLst>
                <a:path w="66" h="4">
                  <a:moveTo>
                    <a:pt x="0" y="4"/>
                  </a:moveTo>
                  <a:cubicBezTo>
                    <a:pt x="0" y="4"/>
                    <a:pt x="33" y="2"/>
                    <a:pt x="66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96" name="Freeform 1364"/>
            <p:cNvSpPr>
              <a:spLocks/>
            </p:cNvSpPr>
            <p:nvPr/>
          </p:nvSpPr>
          <p:spPr bwMode="auto">
            <a:xfrm>
              <a:off x="4597" y="3201"/>
              <a:ext cx="86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2" y="2"/>
                </a:cxn>
              </a:cxnLst>
              <a:rect l="0" t="0" r="r" b="b"/>
              <a:pathLst>
                <a:path w="72" h="2">
                  <a:moveTo>
                    <a:pt x="0" y="0"/>
                  </a:moveTo>
                  <a:cubicBezTo>
                    <a:pt x="0" y="0"/>
                    <a:pt x="36" y="1"/>
                    <a:pt x="72" y="2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97" name="Freeform 1365"/>
            <p:cNvSpPr>
              <a:spLocks/>
            </p:cNvSpPr>
            <p:nvPr/>
          </p:nvSpPr>
          <p:spPr bwMode="auto">
            <a:xfrm>
              <a:off x="4577" y="3194"/>
              <a:ext cx="94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98" name="Freeform 1366"/>
            <p:cNvSpPr>
              <a:spLocks/>
            </p:cNvSpPr>
            <p:nvPr/>
          </p:nvSpPr>
          <p:spPr bwMode="auto">
            <a:xfrm>
              <a:off x="4780" y="3187"/>
              <a:ext cx="45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8" y="0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cubicBezTo>
                    <a:pt x="6" y="1"/>
                    <a:pt x="30" y="0"/>
                    <a:pt x="38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199" name="Freeform 1367"/>
            <p:cNvSpPr>
              <a:spLocks/>
            </p:cNvSpPr>
            <p:nvPr/>
          </p:nvSpPr>
          <p:spPr bwMode="auto">
            <a:xfrm>
              <a:off x="4637" y="3211"/>
              <a:ext cx="44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"/>
                </a:cxn>
              </a:cxnLst>
              <a:rect l="0" t="0" r="r" b="b"/>
              <a:pathLst>
                <a:path w="37" h="2">
                  <a:moveTo>
                    <a:pt x="0" y="0"/>
                  </a:moveTo>
                  <a:cubicBezTo>
                    <a:pt x="6" y="0"/>
                    <a:pt x="29" y="2"/>
                    <a:pt x="37" y="2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00" name="Freeform 1368"/>
            <p:cNvSpPr>
              <a:spLocks/>
            </p:cNvSpPr>
            <p:nvPr/>
          </p:nvSpPr>
          <p:spPr bwMode="auto">
            <a:xfrm>
              <a:off x="4732" y="3173"/>
              <a:ext cx="95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01" name="Freeform 1369"/>
            <p:cNvSpPr>
              <a:spLocks/>
            </p:cNvSpPr>
            <p:nvPr/>
          </p:nvSpPr>
          <p:spPr bwMode="auto">
            <a:xfrm>
              <a:off x="4714" y="3194"/>
              <a:ext cx="95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02" name="Freeform 1370"/>
            <p:cNvSpPr>
              <a:spLocks/>
            </p:cNvSpPr>
            <p:nvPr/>
          </p:nvSpPr>
          <p:spPr bwMode="auto">
            <a:xfrm>
              <a:off x="4674" y="3185"/>
              <a:ext cx="95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03" name="Freeform 1371"/>
            <p:cNvSpPr>
              <a:spLocks/>
            </p:cNvSpPr>
            <p:nvPr/>
          </p:nvSpPr>
          <p:spPr bwMode="auto">
            <a:xfrm>
              <a:off x="4661" y="3215"/>
              <a:ext cx="95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04" name="Freeform 1372"/>
            <p:cNvSpPr>
              <a:spLocks/>
            </p:cNvSpPr>
            <p:nvPr/>
          </p:nvSpPr>
          <p:spPr bwMode="auto">
            <a:xfrm>
              <a:off x="4599" y="3178"/>
              <a:ext cx="96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05" name="Freeform 1373"/>
            <p:cNvSpPr>
              <a:spLocks/>
            </p:cNvSpPr>
            <p:nvPr/>
          </p:nvSpPr>
          <p:spPr bwMode="auto">
            <a:xfrm>
              <a:off x="4642" y="3177"/>
              <a:ext cx="95" cy="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06" name="Freeform 1374"/>
            <p:cNvSpPr>
              <a:spLocks/>
            </p:cNvSpPr>
            <p:nvPr/>
          </p:nvSpPr>
          <p:spPr bwMode="auto">
            <a:xfrm>
              <a:off x="4915" y="3167"/>
              <a:ext cx="458" cy="80"/>
            </a:xfrm>
            <a:custGeom>
              <a:avLst/>
              <a:gdLst/>
              <a:ahLst/>
              <a:cxnLst>
                <a:cxn ang="0">
                  <a:pos x="502" y="27"/>
                </a:cxn>
                <a:cxn ang="0">
                  <a:pos x="418" y="47"/>
                </a:cxn>
                <a:cxn ang="0">
                  <a:pos x="373" y="68"/>
                </a:cxn>
                <a:cxn ang="0">
                  <a:pos x="299" y="88"/>
                </a:cxn>
                <a:cxn ang="0">
                  <a:pos x="207" y="73"/>
                </a:cxn>
                <a:cxn ang="0">
                  <a:pos x="140" y="37"/>
                </a:cxn>
                <a:cxn ang="0">
                  <a:pos x="69" y="14"/>
                </a:cxn>
                <a:cxn ang="0">
                  <a:pos x="15" y="7"/>
                </a:cxn>
                <a:cxn ang="0">
                  <a:pos x="157" y="0"/>
                </a:cxn>
                <a:cxn ang="0">
                  <a:pos x="241" y="7"/>
                </a:cxn>
                <a:cxn ang="0">
                  <a:pos x="337" y="7"/>
                </a:cxn>
                <a:cxn ang="0">
                  <a:pos x="502" y="27"/>
                </a:cxn>
              </a:cxnLst>
              <a:rect l="0" t="0" r="r" b="b"/>
              <a:pathLst>
                <a:path w="515" h="89">
                  <a:moveTo>
                    <a:pt x="502" y="27"/>
                  </a:moveTo>
                  <a:cubicBezTo>
                    <a:pt x="515" y="34"/>
                    <a:pt x="439" y="41"/>
                    <a:pt x="418" y="47"/>
                  </a:cubicBezTo>
                  <a:cubicBezTo>
                    <a:pt x="397" y="54"/>
                    <a:pt x="392" y="61"/>
                    <a:pt x="373" y="68"/>
                  </a:cubicBezTo>
                  <a:cubicBezTo>
                    <a:pt x="354" y="74"/>
                    <a:pt x="327" y="87"/>
                    <a:pt x="299" y="88"/>
                  </a:cubicBezTo>
                  <a:cubicBezTo>
                    <a:pt x="271" y="89"/>
                    <a:pt x="233" y="81"/>
                    <a:pt x="207" y="73"/>
                  </a:cubicBezTo>
                  <a:cubicBezTo>
                    <a:pt x="181" y="65"/>
                    <a:pt x="163" y="47"/>
                    <a:pt x="140" y="37"/>
                  </a:cubicBezTo>
                  <a:cubicBezTo>
                    <a:pt x="117" y="27"/>
                    <a:pt x="90" y="19"/>
                    <a:pt x="69" y="14"/>
                  </a:cubicBezTo>
                  <a:cubicBezTo>
                    <a:pt x="48" y="8"/>
                    <a:pt x="0" y="8"/>
                    <a:pt x="15" y="7"/>
                  </a:cubicBezTo>
                  <a:cubicBezTo>
                    <a:pt x="29" y="5"/>
                    <a:pt x="119" y="0"/>
                    <a:pt x="157" y="0"/>
                  </a:cubicBezTo>
                  <a:cubicBezTo>
                    <a:pt x="194" y="0"/>
                    <a:pt x="210" y="5"/>
                    <a:pt x="241" y="7"/>
                  </a:cubicBezTo>
                  <a:cubicBezTo>
                    <a:pt x="271" y="8"/>
                    <a:pt x="295" y="5"/>
                    <a:pt x="337" y="7"/>
                  </a:cubicBezTo>
                  <a:cubicBezTo>
                    <a:pt x="379" y="8"/>
                    <a:pt x="489" y="20"/>
                    <a:pt x="502" y="27"/>
                  </a:cubicBezTo>
                  <a:close/>
                </a:path>
              </a:pathLst>
            </a:custGeom>
            <a:solidFill>
              <a:srgbClr val="FFCC00"/>
            </a:solidFill>
            <a:ln w="6350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07" name="Freeform 1375"/>
            <p:cNvSpPr>
              <a:spLocks/>
            </p:cNvSpPr>
            <p:nvPr/>
          </p:nvSpPr>
          <p:spPr bwMode="auto">
            <a:xfrm>
              <a:off x="5055" y="3171"/>
              <a:ext cx="206" cy="73"/>
            </a:xfrm>
            <a:custGeom>
              <a:avLst/>
              <a:gdLst/>
              <a:ahLst/>
              <a:cxnLst>
                <a:cxn ang="0">
                  <a:pos x="211" y="63"/>
                </a:cxn>
                <a:cxn ang="0">
                  <a:pos x="165" y="80"/>
                </a:cxn>
                <a:cxn ang="0">
                  <a:pos x="139" y="82"/>
                </a:cxn>
                <a:cxn ang="0">
                  <a:pos x="130" y="82"/>
                </a:cxn>
                <a:cxn ang="0">
                  <a:pos x="117" y="82"/>
                </a:cxn>
                <a:cxn ang="0">
                  <a:pos x="104" y="80"/>
                </a:cxn>
                <a:cxn ang="0">
                  <a:pos x="91" y="77"/>
                </a:cxn>
                <a:cxn ang="0">
                  <a:pos x="75" y="72"/>
                </a:cxn>
                <a:cxn ang="0">
                  <a:pos x="61" y="69"/>
                </a:cxn>
                <a:cxn ang="0">
                  <a:pos x="46" y="64"/>
                </a:cxn>
                <a:cxn ang="0">
                  <a:pos x="15" y="49"/>
                </a:cxn>
                <a:cxn ang="0">
                  <a:pos x="0" y="36"/>
                </a:cxn>
                <a:cxn ang="0">
                  <a:pos x="48" y="32"/>
                </a:cxn>
                <a:cxn ang="0">
                  <a:pos x="3" y="27"/>
                </a:cxn>
                <a:cxn ang="0">
                  <a:pos x="30" y="23"/>
                </a:cxn>
                <a:cxn ang="0">
                  <a:pos x="76" y="24"/>
                </a:cxn>
                <a:cxn ang="0">
                  <a:pos x="33" y="20"/>
                </a:cxn>
                <a:cxn ang="0">
                  <a:pos x="51" y="14"/>
                </a:cxn>
                <a:cxn ang="0">
                  <a:pos x="82" y="9"/>
                </a:cxn>
                <a:cxn ang="0">
                  <a:pos x="55" y="3"/>
                </a:cxn>
                <a:cxn ang="0">
                  <a:pos x="72" y="0"/>
                </a:cxn>
                <a:cxn ang="0">
                  <a:pos x="97" y="9"/>
                </a:cxn>
                <a:cxn ang="0">
                  <a:pos x="108" y="11"/>
                </a:cxn>
                <a:cxn ang="0">
                  <a:pos x="121" y="12"/>
                </a:cxn>
                <a:cxn ang="0">
                  <a:pos x="162" y="11"/>
                </a:cxn>
                <a:cxn ang="0">
                  <a:pos x="145" y="20"/>
                </a:cxn>
                <a:cxn ang="0">
                  <a:pos x="154" y="24"/>
                </a:cxn>
                <a:cxn ang="0">
                  <a:pos x="198" y="35"/>
                </a:cxn>
                <a:cxn ang="0">
                  <a:pos x="163" y="35"/>
                </a:cxn>
                <a:cxn ang="0">
                  <a:pos x="217" y="44"/>
                </a:cxn>
                <a:cxn ang="0">
                  <a:pos x="154" y="48"/>
                </a:cxn>
                <a:cxn ang="0">
                  <a:pos x="183" y="54"/>
                </a:cxn>
                <a:cxn ang="0">
                  <a:pos x="231" y="53"/>
                </a:cxn>
                <a:cxn ang="0">
                  <a:pos x="162" y="63"/>
                </a:cxn>
                <a:cxn ang="0">
                  <a:pos x="202" y="63"/>
                </a:cxn>
                <a:cxn ang="0">
                  <a:pos x="211" y="63"/>
                </a:cxn>
              </a:cxnLst>
              <a:rect l="0" t="0" r="r" b="b"/>
              <a:pathLst>
                <a:path w="231" h="82">
                  <a:moveTo>
                    <a:pt x="211" y="63"/>
                  </a:moveTo>
                  <a:lnTo>
                    <a:pt x="165" y="80"/>
                  </a:lnTo>
                  <a:lnTo>
                    <a:pt x="139" y="82"/>
                  </a:lnTo>
                  <a:lnTo>
                    <a:pt x="130" y="82"/>
                  </a:lnTo>
                  <a:lnTo>
                    <a:pt x="117" y="82"/>
                  </a:lnTo>
                  <a:lnTo>
                    <a:pt x="104" y="80"/>
                  </a:lnTo>
                  <a:lnTo>
                    <a:pt x="91" y="77"/>
                  </a:lnTo>
                  <a:lnTo>
                    <a:pt x="75" y="72"/>
                  </a:lnTo>
                  <a:lnTo>
                    <a:pt x="61" y="69"/>
                  </a:lnTo>
                  <a:lnTo>
                    <a:pt x="46" y="64"/>
                  </a:lnTo>
                  <a:lnTo>
                    <a:pt x="15" y="49"/>
                  </a:lnTo>
                  <a:lnTo>
                    <a:pt x="0" y="36"/>
                  </a:lnTo>
                  <a:lnTo>
                    <a:pt x="48" y="32"/>
                  </a:lnTo>
                  <a:lnTo>
                    <a:pt x="3" y="27"/>
                  </a:lnTo>
                  <a:lnTo>
                    <a:pt x="30" y="23"/>
                  </a:lnTo>
                  <a:lnTo>
                    <a:pt x="76" y="24"/>
                  </a:lnTo>
                  <a:lnTo>
                    <a:pt x="33" y="20"/>
                  </a:lnTo>
                  <a:lnTo>
                    <a:pt x="51" y="14"/>
                  </a:lnTo>
                  <a:lnTo>
                    <a:pt x="82" y="9"/>
                  </a:lnTo>
                  <a:lnTo>
                    <a:pt x="55" y="3"/>
                  </a:lnTo>
                  <a:lnTo>
                    <a:pt x="72" y="0"/>
                  </a:lnTo>
                  <a:lnTo>
                    <a:pt x="97" y="9"/>
                  </a:lnTo>
                  <a:lnTo>
                    <a:pt x="108" y="11"/>
                  </a:lnTo>
                  <a:lnTo>
                    <a:pt x="121" y="12"/>
                  </a:lnTo>
                  <a:lnTo>
                    <a:pt x="162" y="11"/>
                  </a:lnTo>
                  <a:lnTo>
                    <a:pt x="145" y="20"/>
                  </a:lnTo>
                  <a:lnTo>
                    <a:pt x="154" y="24"/>
                  </a:lnTo>
                  <a:lnTo>
                    <a:pt x="198" y="35"/>
                  </a:lnTo>
                  <a:lnTo>
                    <a:pt x="163" y="35"/>
                  </a:lnTo>
                  <a:lnTo>
                    <a:pt x="217" y="44"/>
                  </a:lnTo>
                  <a:lnTo>
                    <a:pt x="154" y="48"/>
                  </a:lnTo>
                  <a:lnTo>
                    <a:pt x="183" y="54"/>
                  </a:lnTo>
                  <a:lnTo>
                    <a:pt x="231" y="53"/>
                  </a:lnTo>
                  <a:lnTo>
                    <a:pt x="162" y="63"/>
                  </a:lnTo>
                  <a:lnTo>
                    <a:pt x="202" y="63"/>
                  </a:lnTo>
                  <a:lnTo>
                    <a:pt x="211" y="63"/>
                  </a:lnTo>
                  <a:close/>
                </a:path>
              </a:pathLst>
            </a:custGeom>
            <a:solidFill>
              <a:srgbClr val="FFFF00"/>
            </a:solidFill>
            <a:ln w="3175" cmpd="sng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208" name="Freeform 1376"/>
            <p:cNvSpPr>
              <a:spLocks/>
            </p:cNvSpPr>
            <p:nvPr/>
          </p:nvSpPr>
          <p:spPr bwMode="auto">
            <a:xfrm flipH="1">
              <a:off x="5217" y="3189"/>
              <a:ext cx="115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09" name="Freeform 1377"/>
            <p:cNvSpPr>
              <a:spLocks/>
            </p:cNvSpPr>
            <p:nvPr/>
          </p:nvSpPr>
          <p:spPr bwMode="auto">
            <a:xfrm flipH="1">
              <a:off x="4998" y="3180"/>
              <a:ext cx="9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6" y="0"/>
                </a:cxn>
              </a:cxnLst>
              <a:rect l="0" t="0" r="r" b="b"/>
              <a:pathLst>
                <a:path w="66" h="4">
                  <a:moveTo>
                    <a:pt x="0" y="4"/>
                  </a:moveTo>
                  <a:cubicBezTo>
                    <a:pt x="0" y="4"/>
                    <a:pt x="33" y="2"/>
                    <a:pt x="66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10" name="Freeform 1378"/>
            <p:cNvSpPr>
              <a:spLocks/>
            </p:cNvSpPr>
            <p:nvPr/>
          </p:nvSpPr>
          <p:spPr bwMode="auto">
            <a:xfrm flipH="1">
              <a:off x="5200" y="3206"/>
              <a:ext cx="104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2" y="2"/>
                </a:cxn>
              </a:cxnLst>
              <a:rect l="0" t="0" r="r" b="b"/>
              <a:pathLst>
                <a:path w="72" h="2">
                  <a:moveTo>
                    <a:pt x="0" y="0"/>
                  </a:moveTo>
                  <a:cubicBezTo>
                    <a:pt x="0" y="0"/>
                    <a:pt x="36" y="1"/>
                    <a:pt x="72" y="2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11" name="Freeform 1379"/>
            <p:cNvSpPr>
              <a:spLocks/>
            </p:cNvSpPr>
            <p:nvPr/>
          </p:nvSpPr>
          <p:spPr bwMode="auto">
            <a:xfrm flipH="1">
              <a:off x="5213" y="3200"/>
              <a:ext cx="114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12" name="Freeform 1380"/>
            <p:cNvSpPr>
              <a:spLocks/>
            </p:cNvSpPr>
            <p:nvPr/>
          </p:nvSpPr>
          <p:spPr bwMode="auto">
            <a:xfrm flipH="1">
              <a:off x="5027" y="3191"/>
              <a:ext cx="54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8" y="0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cubicBezTo>
                    <a:pt x="6" y="1"/>
                    <a:pt x="30" y="0"/>
                    <a:pt x="38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13" name="Freeform 1381"/>
            <p:cNvSpPr>
              <a:spLocks/>
            </p:cNvSpPr>
            <p:nvPr/>
          </p:nvSpPr>
          <p:spPr bwMode="auto">
            <a:xfrm flipH="1">
              <a:off x="5202" y="3220"/>
              <a:ext cx="53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"/>
                </a:cxn>
              </a:cxnLst>
              <a:rect l="0" t="0" r="r" b="b"/>
              <a:pathLst>
                <a:path w="37" h="2">
                  <a:moveTo>
                    <a:pt x="0" y="0"/>
                  </a:moveTo>
                  <a:cubicBezTo>
                    <a:pt x="6" y="0"/>
                    <a:pt x="29" y="2"/>
                    <a:pt x="37" y="2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14" name="Freeform 1382"/>
            <p:cNvSpPr>
              <a:spLocks/>
            </p:cNvSpPr>
            <p:nvPr/>
          </p:nvSpPr>
          <p:spPr bwMode="auto">
            <a:xfrm flipH="1">
              <a:off x="5025" y="3175"/>
              <a:ext cx="115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15" name="Freeform 1383"/>
            <p:cNvSpPr>
              <a:spLocks/>
            </p:cNvSpPr>
            <p:nvPr/>
          </p:nvSpPr>
          <p:spPr bwMode="auto">
            <a:xfrm flipH="1">
              <a:off x="5046" y="3200"/>
              <a:ext cx="115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16" name="Freeform 1384"/>
            <p:cNvSpPr>
              <a:spLocks/>
            </p:cNvSpPr>
            <p:nvPr/>
          </p:nvSpPr>
          <p:spPr bwMode="auto">
            <a:xfrm flipH="1">
              <a:off x="5095" y="3188"/>
              <a:ext cx="115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17" name="Freeform 1385"/>
            <p:cNvSpPr>
              <a:spLocks/>
            </p:cNvSpPr>
            <p:nvPr/>
          </p:nvSpPr>
          <p:spPr bwMode="auto">
            <a:xfrm flipH="1">
              <a:off x="5111" y="3225"/>
              <a:ext cx="115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18" name="Freeform 1386"/>
            <p:cNvSpPr>
              <a:spLocks/>
            </p:cNvSpPr>
            <p:nvPr/>
          </p:nvSpPr>
          <p:spPr bwMode="auto">
            <a:xfrm flipH="1">
              <a:off x="5185" y="3180"/>
              <a:ext cx="115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19" name="Freeform 1387"/>
            <p:cNvSpPr>
              <a:spLocks/>
            </p:cNvSpPr>
            <p:nvPr/>
          </p:nvSpPr>
          <p:spPr bwMode="auto">
            <a:xfrm flipH="1">
              <a:off x="5133" y="3178"/>
              <a:ext cx="115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20" name="Freeform 1388"/>
            <p:cNvSpPr>
              <a:spLocks/>
            </p:cNvSpPr>
            <p:nvPr/>
          </p:nvSpPr>
          <p:spPr bwMode="auto">
            <a:xfrm>
              <a:off x="5247" y="3151"/>
              <a:ext cx="354" cy="76"/>
            </a:xfrm>
            <a:custGeom>
              <a:avLst/>
              <a:gdLst/>
              <a:ahLst/>
              <a:cxnLst>
                <a:cxn ang="0">
                  <a:pos x="477" y="11"/>
                </a:cxn>
                <a:cxn ang="0">
                  <a:pos x="396" y="60"/>
                </a:cxn>
                <a:cxn ang="0">
                  <a:pos x="351" y="81"/>
                </a:cxn>
                <a:cxn ang="0">
                  <a:pos x="325" y="95"/>
                </a:cxn>
                <a:cxn ang="0">
                  <a:pos x="285" y="101"/>
                </a:cxn>
                <a:cxn ang="0">
                  <a:pos x="258" y="101"/>
                </a:cxn>
                <a:cxn ang="0">
                  <a:pos x="231" y="87"/>
                </a:cxn>
                <a:cxn ang="0">
                  <a:pos x="196" y="72"/>
                </a:cxn>
                <a:cxn ang="0">
                  <a:pos x="118" y="50"/>
                </a:cxn>
                <a:cxn ang="0">
                  <a:pos x="47" y="27"/>
                </a:cxn>
                <a:cxn ang="0">
                  <a:pos x="3" y="2"/>
                </a:cxn>
                <a:cxn ang="0">
                  <a:pos x="67" y="15"/>
                </a:cxn>
                <a:cxn ang="0">
                  <a:pos x="97" y="21"/>
                </a:cxn>
                <a:cxn ang="0">
                  <a:pos x="106" y="18"/>
                </a:cxn>
                <a:cxn ang="0">
                  <a:pos x="150" y="18"/>
                </a:cxn>
                <a:cxn ang="0">
                  <a:pos x="220" y="27"/>
                </a:cxn>
                <a:cxn ang="0">
                  <a:pos x="328" y="24"/>
                </a:cxn>
                <a:cxn ang="0">
                  <a:pos x="402" y="27"/>
                </a:cxn>
                <a:cxn ang="0">
                  <a:pos x="477" y="11"/>
                </a:cxn>
              </a:cxnLst>
              <a:rect l="0" t="0" r="r" b="b"/>
              <a:pathLst>
                <a:path w="481" h="103">
                  <a:moveTo>
                    <a:pt x="477" y="11"/>
                  </a:moveTo>
                  <a:cubicBezTo>
                    <a:pt x="481" y="19"/>
                    <a:pt x="417" y="48"/>
                    <a:pt x="396" y="60"/>
                  </a:cubicBezTo>
                  <a:cubicBezTo>
                    <a:pt x="375" y="72"/>
                    <a:pt x="363" y="75"/>
                    <a:pt x="351" y="81"/>
                  </a:cubicBezTo>
                  <a:cubicBezTo>
                    <a:pt x="339" y="87"/>
                    <a:pt x="336" y="92"/>
                    <a:pt x="325" y="95"/>
                  </a:cubicBezTo>
                  <a:cubicBezTo>
                    <a:pt x="314" y="98"/>
                    <a:pt x="296" y="100"/>
                    <a:pt x="285" y="101"/>
                  </a:cubicBezTo>
                  <a:cubicBezTo>
                    <a:pt x="274" y="102"/>
                    <a:pt x="267" y="103"/>
                    <a:pt x="258" y="101"/>
                  </a:cubicBezTo>
                  <a:cubicBezTo>
                    <a:pt x="249" y="99"/>
                    <a:pt x="241" y="92"/>
                    <a:pt x="231" y="87"/>
                  </a:cubicBezTo>
                  <a:cubicBezTo>
                    <a:pt x="221" y="82"/>
                    <a:pt x="215" y="78"/>
                    <a:pt x="196" y="72"/>
                  </a:cubicBezTo>
                  <a:cubicBezTo>
                    <a:pt x="177" y="66"/>
                    <a:pt x="143" y="57"/>
                    <a:pt x="118" y="50"/>
                  </a:cubicBezTo>
                  <a:cubicBezTo>
                    <a:pt x="93" y="43"/>
                    <a:pt x="66" y="35"/>
                    <a:pt x="47" y="27"/>
                  </a:cubicBezTo>
                  <a:cubicBezTo>
                    <a:pt x="28" y="19"/>
                    <a:pt x="0" y="4"/>
                    <a:pt x="3" y="2"/>
                  </a:cubicBezTo>
                  <a:cubicBezTo>
                    <a:pt x="6" y="0"/>
                    <a:pt x="51" y="12"/>
                    <a:pt x="67" y="15"/>
                  </a:cubicBezTo>
                  <a:cubicBezTo>
                    <a:pt x="83" y="18"/>
                    <a:pt x="91" y="21"/>
                    <a:pt x="97" y="21"/>
                  </a:cubicBezTo>
                  <a:cubicBezTo>
                    <a:pt x="103" y="21"/>
                    <a:pt x="97" y="18"/>
                    <a:pt x="106" y="18"/>
                  </a:cubicBezTo>
                  <a:cubicBezTo>
                    <a:pt x="115" y="18"/>
                    <a:pt x="131" y="17"/>
                    <a:pt x="150" y="18"/>
                  </a:cubicBezTo>
                  <a:cubicBezTo>
                    <a:pt x="169" y="19"/>
                    <a:pt x="190" y="26"/>
                    <a:pt x="220" y="27"/>
                  </a:cubicBezTo>
                  <a:cubicBezTo>
                    <a:pt x="250" y="28"/>
                    <a:pt x="298" y="24"/>
                    <a:pt x="328" y="24"/>
                  </a:cubicBezTo>
                  <a:cubicBezTo>
                    <a:pt x="358" y="24"/>
                    <a:pt x="377" y="29"/>
                    <a:pt x="402" y="27"/>
                  </a:cubicBezTo>
                  <a:cubicBezTo>
                    <a:pt x="427" y="25"/>
                    <a:pt x="462" y="14"/>
                    <a:pt x="477" y="11"/>
                  </a:cubicBezTo>
                  <a:close/>
                </a:path>
              </a:pathLst>
            </a:custGeom>
            <a:solidFill>
              <a:srgbClr val="FFCC00"/>
            </a:solidFill>
            <a:ln w="6350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21" name="Freeform 1389"/>
            <p:cNvSpPr>
              <a:spLocks/>
            </p:cNvSpPr>
            <p:nvPr/>
          </p:nvSpPr>
          <p:spPr bwMode="auto">
            <a:xfrm>
              <a:off x="5347" y="3168"/>
              <a:ext cx="170" cy="56"/>
            </a:xfrm>
            <a:custGeom>
              <a:avLst/>
              <a:gdLst/>
              <a:ahLst/>
              <a:cxnLst>
                <a:cxn ang="0">
                  <a:pos x="211" y="57"/>
                </a:cxn>
                <a:cxn ang="0">
                  <a:pos x="165" y="74"/>
                </a:cxn>
                <a:cxn ang="0">
                  <a:pos x="139" y="76"/>
                </a:cxn>
                <a:cxn ang="0">
                  <a:pos x="130" y="76"/>
                </a:cxn>
                <a:cxn ang="0">
                  <a:pos x="117" y="76"/>
                </a:cxn>
                <a:cxn ang="0">
                  <a:pos x="96" y="60"/>
                </a:cxn>
                <a:cxn ang="0">
                  <a:pos x="77" y="54"/>
                </a:cxn>
                <a:cxn ang="0">
                  <a:pos x="33" y="40"/>
                </a:cxn>
                <a:cxn ang="0">
                  <a:pos x="0" y="30"/>
                </a:cxn>
                <a:cxn ang="0">
                  <a:pos x="48" y="26"/>
                </a:cxn>
                <a:cxn ang="0">
                  <a:pos x="3" y="21"/>
                </a:cxn>
                <a:cxn ang="0">
                  <a:pos x="30" y="17"/>
                </a:cxn>
                <a:cxn ang="0">
                  <a:pos x="76" y="18"/>
                </a:cxn>
                <a:cxn ang="0">
                  <a:pos x="33" y="14"/>
                </a:cxn>
                <a:cxn ang="0">
                  <a:pos x="51" y="8"/>
                </a:cxn>
                <a:cxn ang="0">
                  <a:pos x="82" y="3"/>
                </a:cxn>
                <a:cxn ang="0">
                  <a:pos x="84" y="0"/>
                </a:cxn>
                <a:cxn ang="0">
                  <a:pos x="97" y="3"/>
                </a:cxn>
                <a:cxn ang="0">
                  <a:pos x="108" y="5"/>
                </a:cxn>
                <a:cxn ang="0">
                  <a:pos x="121" y="6"/>
                </a:cxn>
                <a:cxn ang="0">
                  <a:pos x="162" y="5"/>
                </a:cxn>
                <a:cxn ang="0">
                  <a:pos x="145" y="14"/>
                </a:cxn>
                <a:cxn ang="0">
                  <a:pos x="154" y="18"/>
                </a:cxn>
                <a:cxn ang="0">
                  <a:pos x="198" y="29"/>
                </a:cxn>
                <a:cxn ang="0">
                  <a:pos x="163" y="29"/>
                </a:cxn>
                <a:cxn ang="0">
                  <a:pos x="217" y="38"/>
                </a:cxn>
                <a:cxn ang="0">
                  <a:pos x="154" y="42"/>
                </a:cxn>
                <a:cxn ang="0">
                  <a:pos x="183" y="48"/>
                </a:cxn>
                <a:cxn ang="0">
                  <a:pos x="231" y="47"/>
                </a:cxn>
                <a:cxn ang="0">
                  <a:pos x="162" y="57"/>
                </a:cxn>
                <a:cxn ang="0">
                  <a:pos x="202" y="57"/>
                </a:cxn>
                <a:cxn ang="0">
                  <a:pos x="211" y="57"/>
                </a:cxn>
              </a:cxnLst>
              <a:rect l="0" t="0" r="r" b="b"/>
              <a:pathLst>
                <a:path w="231" h="76">
                  <a:moveTo>
                    <a:pt x="211" y="57"/>
                  </a:moveTo>
                  <a:lnTo>
                    <a:pt x="165" y="74"/>
                  </a:lnTo>
                  <a:lnTo>
                    <a:pt x="139" y="76"/>
                  </a:lnTo>
                  <a:lnTo>
                    <a:pt x="130" y="76"/>
                  </a:lnTo>
                  <a:lnTo>
                    <a:pt x="117" y="76"/>
                  </a:lnTo>
                  <a:lnTo>
                    <a:pt x="96" y="60"/>
                  </a:lnTo>
                  <a:lnTo>
                    <a:pt x="77" y="54"/>
                  </a:lnTo>
                  <a:lnTo>
                    <a:pt x="33" y="40"/>
                  </a:lnTo>
                  <a:lnTo>
                    <a:pt x="0" y="30"/>
                  </a:lnTo>
                  <a:lnTo>
                    <a:pt x="48" y="26"/>
                  </a:lnTo>
                  <a:lnTo>
                    <a:pt x="3" y="21"/>
                  </a:lnTo>
                  <a:lnTo>
                    <a:pt x="30" y="17"/>
                  </a:lnTo>
                  <a:lnTo>
                    <a:pt x="76" y="18"/>
                  </a:lnTo>
                  <a:lnTo>
                    <a:pt x="33" y="14"/>
                  </a:lnTo>
                  <a:lnTo>
                    <a:pt x="51" y="8"/>
                  </a:lnTo>
                  <a:lnTo>
                    <a:pt x="82" y="3"/>
                  </a:lnTo>
                  <a:lnTo>
                    <a:pt x="84" y="0"/>
                  </a:lnTo>
                  <a:lnTo>
                    <a:pt x="97" y="3"/>
                  </a:lnTo>
                  <a:lnTo>
                    <a:pt x="108" y="5"/>
                  </a:lnTo>
                  <a:lnTo>
                    <a:pt x="121" y="6"/>
                  </a:lnTo>
                  <a:lnTo>
                    <a:pt x="162" y="5"/>
                  </a:lnTo>
                  <a:lnTo>
                    <a:pt x="145" y="14"/>
                  </a:lnTo>
                  <a:lnTo>
                    <a:pt x="154" y="18"/>
                  </a:lnTo>
                  <a:lnTo>
                    <a:pt x="198" y="29"/>
                  </a:lnTo>
                  <a:lnTo>
                    <a:pt x="163" y="29"/>
                  </a:lnTo>
                  <a:lnTo>
                    <a:pt x="217" y="38"/>
                  </a:lnTo>
                  <a:lnTo>
                    <a:pt x="154" y="42"/>
                  </a:lnTo>
                  <a:lnTo>
                    <a:pt x="183" y="48"/>
                  </a:lnTo>
                  <a:lnTo>
                    <a:pt x="231" y="47"/>
                  </a:lnTo>
                  <a:lnTo>
                    <a:pt x="162" y="57"/>
                  </a:lnTo>
                  <a:lnTo>
                    <a:pt x="202" y="57"/>
                  </a:lnTo>
                  <a:lnTo>
                    <a:pt x="211" y="57"/>
                  </a:lnTo>
                  <a:close/>
                </a:path>
              </a:pathLst>
            </a:custGeom>
            <a:solidFill>
              <a:srgbClr val="FFFF00"/>
            </a:solidFill>
            <a:ln w="3175" cmpd="sng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222" name="Freeform 1390"/>
            <p:cNvSpPr>
              <a:spLocks/>
            </p:cNvSpPr>
            <p:nvPr/>
          </p:nvSpPr>
          <p:spPr bwMode="auto">
            <a:xfrm>
              <a:off x="5482" y="3178"/>
              <a:ext cx="81" cy="4"/>
            </a:xfrm>
            <a:custGeom>
              <a:avLst/>
              <a:gdLst/>
              <a:ahLst/>
              <a:cxnLst>
                <a:cxn ang="0">
                  <a:pos x="110" y="4"/>
                </a:cxn>
                <a:cxn ang="0">
                  <a:pos x="0" y="0"/>
                </a:cxn>
              </a:cxnLst>
              <a:rect l="0" t="0" r="r" b="b"/>
              <a:pathLst>
                <a:path w="110" h="4">
                  <a:moveTo>
                    <a:pt x="110" y="4"/>
                  </a:moveTo>
                  <a:cubicBezTo>
                    <a:pt x="92" y="3"/>
                    <a:pt x="23" y="1"/>
                    <a:pt x="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23" name="Freeform 1391"/>
            <p:cNvSpPr>
              <a:spLocks/>
            </p:cNvSpPr>
            <p:nvPr/>
          </p:nvSpPr>
          <p:spPr bwMode="auto">
            <a:xfrm flipH="1">
              <a:off x="5300" y="3171"/>
              <a:ext cx="78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6" y="0"/>
                </a:cxn>
              </a:cxnLst>
              <a:rect l="0" t="0" r="r" b="b"/>
              <a:pathLst>
                <a:path w="66" h="4">
                  <a:moveTo>
                    <a:pt x="0" y="4"/>
                  </a:moveTo>
                  <a:cubicBezTo>
                    <a:pt x="0" y="4"/>
                    <a:pt x="33" y="2"/>
                    <a:pt x="66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24" name="Freeform 1392"/>
            <p:cNvSpPr>
              <a:spLocks/>
            </p:cNvSpPr>
            <p:nvPr/>
          </p:nvSpPr>
          <p:spPr bwMode="auto">
            <a:xfrm>
              <a:off x="5478" y="3187"/>
              <a:ext cx="67" cy="4"/>
            </a:xfrm>
            <a:custGeom>
              <a:avLst/>
              <a:gdLst/>
              <a:ahLst/>
              <a:cxnLst>
                <a:cxn ang="0">
                  <a:pos x="91" y="5"/>
                </a:cxn>
                <a:cxn ang="0">
                  <a:pos x="0" y="0"/>
                </a:cxn>
              </a:cxnLst>
              <a:rect l="0" t="0" r="r" b="b"/>
              <a:pathLst>
                <a:path w="91" h="5">
                  <a:moveTo>
                    <a:pt x="91" y="5"/>
                  </a:moveTo>
                  <a:cubicBezTo>
                    <a:pt x="76" y="4"/>
                    <a:pt x="19" y="1"/>
                    <a:pt x="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25" name="Freeform 1393"/>
            <p:cNvSpPr>
              <a:spLocks/>
            </p:cNvSpPr>
            <p:nvPr/>
          </p:nvSpPr>
          <p:spPr bwMode="auto">
            <a:xfrm flipH="1">
              <a:off x="5324" y="3181"/>
              <a:ext cx="45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8" y="0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cubicBezTo>
                    <a:pt x="6" y="1"/>
                    <a:pt x="30" y="0"/>
                    <a:pt x="38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26" name="Freeform 1394"/>
            <p:cNvSpPr>
              <a:spLocks/>
            </p:cNvSpPr>
            <p:nvPr/>
          </p:nvSpPr>
          <p:spPr bwMode="auto">
            <a:xfrm flipH="1">
              <a:off x="5469" y="3204"/>
              <a:ext cx="4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"/>
                </a:cxn>
              </a:cxnLst>
              <a:rect l="0" t="0" r="r" b="b"/>
              <a:pathLst>
                <a:path w="37" h="2">
                  <a:moveTo>
                    <a:pt x="0" y="0"/>
                  </a:moveTo>
                  <a:cubicBezTo>
                    <a:pt x="6" y="0"/>
                    <a:pt x="29" y="2"/>
                    <a:pt x="37" y="2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27" name="Freeform 1395"/>
            <p:cNvSpPr>
              <a:spLocks/>
            </p:cNvSpPr>
            <p:nvPr/>
          </p:nvSpPr>
          <p:spPr bwMode="auto">
            <a:xfrm flipH="1">
              <a:off x="5322" y="3167"/>
              <a:ext cx="95" cy="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28" name="Freeform 1396"/>
            <p:cNvSpPr>
              <a:spLocks/>
            </p:cNvSpPr>
            <p:nvPr/>
          </p:nvSpPr>
          <p:spPr bwMode="auto">
            <a:xfrm flipH="1">
              <a:off x="5339" y="3187"/>
              <a:ext cx="96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29" name="Freeform 1397"/>
            <p:cNvSpPr>
              <a:spLocks/>
            </p:cNvSpPr>
            <p:nvPr/>
          </p:nvSpPr>
          <p:spPr bwMode="auto">
            <a:xfrm flipH="1">
              <a:off x="5380" y="3177"/>
              <a:ext cx="95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30" name="Freeform 1398"/>
            <p:cNvSpPr>
              <a:spLocks/>
            </p:cNvSpPr>
            <p:nvPr/>
          </p:nvSpPr>
          <p:spPr bwMode="auto">
            <a:xfrm flipH="1">
              <a:off x="5393" y="3209"/>
              <a:ext cx="95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31" name="Freeform 1399"/>
            <p:cNvSpPr>
              <a:spLocks/>
            </p:cNvSpPr>
            <p:nvPr/>
          </p:nvSpPr>
          <p:spPr bwMode="auto">
            <a:xfrm flipH="1">
              <a:off x="5454" y="3171"/>
              <a:ext cx="96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32" name="Freeform 1400"/>
            <p:cNvSpPr>
              <a:spLocks/>
            </p:cNvSpPr>
            <p:nvPr/>
          </p:nvSpPr>
          <p:spPr bwMode="auto">
            <a:xfrm flipH="1">
              <a:off x="5411" y="3169"/>
              <a:ext cx="96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33" name="Freeform 1401"/>
            <p:cNvSpPr>
              <a:spLocks/>
            </p:cNvSpPr>
            <p:nvPr/>
          </p:nvSpPr>
          <p:spPr bwMode="auto">
            <a:xfrm>
              <a:off x="3571" y="3142"/>
              <a:ext cx="424" cy="6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00" y="44"/>
                </a:cxn>
                <a:cxn ang="0">
                  <a:pos x="153" y="62"/>
                </a:cxn>
                <a:cxn ang="0">
                  <a:pos x="183" y="75"/>
                </a:cxn>
                <a:cxn ang="0">
                  <a:pos x="230" y="80"/>
                </a:cxn>
                <a:cxn ang="0">
                  <a:pos x="262" y="80"/>
                </a:cxn>
                <a:cxn ang="0">
                  <a:pos x="294" y="68"/>
                </a:cxn>
                <a:cxn ang="0">
                  <a:pos x="335" y="54"/>
                </a:cxn>
                <a:cxn ang="0">
                  <a:pos x="426" y="35"/>
                </a:cxn>
                <a:cxn ang="0">
                  <a:pos x="479" y="21"/>
                </a:cxn>
                <a:cxn ang="0">
                  <a:pos x="510" y="14"/>
                </a:cxn>
                <a:cxn ang="0">
                  <a:pos x="575" y="3"/>
                </a:cxn>
                <a:cxn ang="0">
                  <a:pos x="491" y="7"/>
                </a:cxn>
                <a:cxn ang="0">
                  <a:pos x="451" y="9"/>
                </a:cxn>
                <a:cxn ang="0">
                  <a:pos x="440" y="6"/>
                </a:cxn>
                <a:cxn ang="0">
                  <a:pos x="399" y="9"/>
                </a:cxn>
                <a:cxn ang="0">
                  <a:pos x="307" y="14"/>
                </a:cxn>
                <a:cxn ang="0">
                  <a:pos x="180" y="11"/>
                </a:cxn>
                <a:cxn ang="0">
                  <a:pos x="93" y="14"/>
                </a:cxn>
                <a:cxn ang="0">
                  <a:pos x="5" y="0"/>
                </a:cxn>
              </a:cxnLst>
              <a:rect l="0" t="0" r="r" b="b"/>
              <a:pathLst>
                <a:path w="578" h="82">
                  <a:moveTo>
                    <a:pt x="5" y="0"/>
                  </a:moveTo>
                  <a:cubicBezTo>
                    <a:pt x="0" y="7"/>
                    <a:pt x="75" y="33"/>
                    <a:pt x="100" y="44"/>
                  </a:cubicBezTo>
                  <a:cubicBezTo>
                    <a:pt x="125" y="54"/>
                    <a:pt x="139" y="57"/>
                    <a:pt x="153" y="62"/>
                  </a:cubicBezTo>
                  <a:cubicBezTo>
                    <a:pt x="167" y="68"/>
                    <a:pt x="170" y="72"/>
                    <a:pt x="183" y="75"/>
                  </a:cubicBezTo>
                  <a:cubicBezTo>
                    <a:pt x="196" y="78"/>
                    <a:pt x="217" y="79"/>
                    <a:pt x="230" y="80"/>
                  </a:cubicBezTo>
                  <a:cubicBezTo>
                    <a:pt x="243" y="81"/>
                    <a:pt x="251" y="82"/>
                    <a:pt x="262" y="80"/>
                  </a:cubicBezTo>
                  <a:cubicBezTo>
                    <a:pt x="273" y="78"/>
                    <a:pt x="282" y="72"/>
                    <a:pt x="294" y="68"/>
                  </a:cubicBezTo>
                  <a:cubicBezTo>
                    <a:pt x="305" y="63"/>
                    <a:pt x="312" y="60"/>
                    <a:pt x="335" y="54"/>
                  </a:cubicBezTo>
                  <a:cubicBezTo>
                    <a:pt x="357" y="49"/>
                    <a:pt x="402" y="41"/>
                    <a:pt x="426" y="35"/>
                  </a:cubicBezTo>
                  <a:cubicBezTo>
                    <a:pt x="450" y="29"/>
                    <a:pt x="465" y="25"/>
                    <a:pt x="479" y="21"/>
                  </a:cubicBezTo>
                  <a:cubicBezTo>
                    <a:pt x="493" y="17"/>
                    <a:pt x="494" y="17"/>
                    <a:pt x="510" y="14"/>
                  </a:cubicBezTo>
                  <a:cubicBezTo>
                    <a:pt x="526" y="11"/>
                    <a:pt x="578" y="4"/>
                    <a:pt x="575" y="3"/>
                  </a:cubicBezTo>
                  <a:cubicBezTo>
                    <a:pt x="572" y="2"/>
                    <a:pt x="512" y="6"/>
                    <a:pt x="491" y="7"/>
                  </a:cubicBezTo>
                  <a:cubicBezTo>
                    <a:pt x="470" y="8"/>
                    <a:pt x="459" y="9"/>
                    <a:pt x="451" y="9"/>
                  </a:cubicBezTo>
                  <a:cubicBezTo>
                    <a:pt x="443" y="9"/>
                    <a:pt x="449" y="6"/>
                    <a:pt x="440" y="6"/>
                  </a:cubicBezTo>
                  <a:cubicBezTo>
                    <a:pt x="431" y="6"/>
                    <a:pt x="421" y="8"/>
                    <a:pt x="399" y="9"/>
                  </a:cubicBezTo>
                  <a:cubicBezTo>
                    <a:pt x="377" y="10"/>
                    <a:pt x="343" y="14"/>
                    <a:pt x="307" y="14"/>
                  </a:cubicBezTo>
                  <a:cubicBezTo>
                    <a:pt x="271" y="14"/>
                    <a:pt x="215" y="11"/>
                    <a:pt x="180" y="11"/>
                  </a:cubicBezTo>
                  <a:cubicBezTo>
                    <a:pt x="144" y="11"/>
                    <a:pt x="122" y="16"/>
                    <a:pt x="93" y="14"/>
                  </a:cubicBezTo>
                  <a:cubicBezTo>
                    <a:pt x="63" y="12"/>
                    <a:pt x="22" y="3"/>
                    <a:pt x="5" y="0"/>
                  </a:cubicBezTo>
                  <a:close/>
                </a:path>
              </a:pathLst>
            </a:custGeom>
            <a:solidFill>
              <a:srgbClr val="FFCC00"/>
            </a:solidFill>
            <a:ln w="6350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34" name="Freeform 1402"/>
            <p:cNvSpPr>
              <a:spLocks/>
            </p:cNvSpPr>
            <p:nvPr/>
          </p:nvSpPr>
          <p:spPr bwMode="auto">
            <a:xfrm flipH="1">
              <a:off x="3668" y="3151"/>
              <a:ext cx="200" cy="55"/>
            </a:xfrm>
            <a:custGeom>
              <a:avLst/>
              <a:gdLst/>
              <a:ahLst/>
              <a:cxnLst>
                <a:cxn ang="0">
                  <a:pos x="211" y="57"/>
                </a:cxn>
                <a:cxn ang="0">
                  <a:pos x="165" y="74"/>
                </a:cxn>
                <a:cxn ang="0">
                  <a:pos x="139" y="76"/>
                </a:cxn>
                <a:cxn ang="0">
                  <a:pos x="130" y="76"/>
                </a:cxn>
                <a:cxn ang="0">
                  <a:pos x="117" y="76"/>
                </a:cxn>
                <a:cxn ang="0">
                  <a:pos x="96" y="60"/>
                </a:cxn>
                <a:cxn ang="0">
                  <a:pos x="77" y="54"/>
                </a:cxn>
                <a:cxn ang="0">
                  <a:pos x="33" y="40"/>
                </a:cxn>
                <a:cxn ang="0">
                  <a:pos x="0" y="30"/>
                </a:cxn>
                <a:cxn ang="0">
                  <a:pos x="48" y="26"/>
                </a:cxn>
                <a:cxn ang="0">
                  <a:pos x="3" y="21"/>
                </a:cxn>
                <a:cxn ang="0">
                  <a:pos x="30" y="17"/>
                </a:cxn>
                <a:cxn ang="0">
                  <a:pos x="76" y="18"/>
                </a:cxn>
                <a:cxn ang="0">
                  <a:pos x="33" y="14"/>
                </a:cxn>
                <a:cxn ang="0">
                  <a:pos x="51" y="8"/>
                </a:cxn>
                <a:cxn ang="0">
                  <a:pos x="82" y="3"/>
                </a:cxn>
                <a:cxn ang="0">
                  <a:pos x="84" y="0"/>
                </a:cxn>
                <a:cxn ang="0">
                  <a:pos x="97" y="3"/>
                </a:cxn>
                <a:cxn ang="0">
                  <a:pos x="108" y="5"/>
                </a:cxn>
                <a:cxn ang="0">
                  <a:pos x="121" y="6"/>
                </a:cxn>
                <a:cxn ang="0">
                  <a:pos x="162" y="5"/>
                </a:cxn>
                <a:cxn ang="0">
                  <a:pos x="145" y="14"/>
                </a:cxn>
                <a:cxn ang="0">
                  <a:pos x="154" y="18"/>
                </a:cxn>
                <a:cxn ang="0">
                  <a:pos x="198" y="29"/>
                </a:cxn>
                <a:cxn ang="0">
                  <a:pos x="163" y="29"/>
                </a:cxn>
                <a:cxn ang="0">
                  <a:pos x="217" y="38"/>
                </a:cxn>
                <a:cxn ang="0">
                  <a:pos x="154" y="42"/>
                </a:cxn>
                <a:cxn ang="0">
                  <a:pos x="183" y="48"/>
                </a:cxn>
                <a:cxn ang="0">
                  <a:pos x="231" y="47"/>
                </a:cxn>
                <a:cxn ang="0">
                  <a:pos x="162" y="57"/>
                </a:cxn>
                <a:cxn ang="0">
                  <a:pos x="202" y="57"/>
                </a:cxn>
                <a:cxn ang="0">
                  <a:pos x="211" y="57"/>
                </a:cxn>
              </a:cxnLst>
              <a:rect l="0" t="0" r="r" b="b"/>
              <a:pathLst>
                <a:path w="231" h="76">
                  <a:moveTo>
                    <a:pt x="211" y="57"/>
                  </a:moveTo>
                  <a:lnTo>
                    <a:pt x="165" y="74"/>
                  </a:lnTo>
                  <a:lnTo>
                    <a:pt x="139" y="76"/>
                  </a:lnTo>
                  <a:lnTo>
                    <a:pt x="130" y="76"/>
                  </a:lnTo>
                  <a:lnTo>
                    <a:pt x="117" y="76"/>
                  </a:lnTo>
                  <a:lnTo>
                    <a:pt x="96" y="60"/>
                  </a:lnTo>
                  <a:lnTo>
                    <a:pt x="77" y="54"/>
                  </a:lnTo>
                  <a:lnTo>
                    <a:pt x="33" y="40"/>
                  </a:lnTo>
                  <a:lnTo>
                    <a:pt x="0" y="30"/>
                  </a:lnTo>
                  <a:lnTo>
                    <a:pt x="48" y="26"/>
                  </a:lnTo>
                  <a:lnTo>
                    <a:pt x="3" y="21"/>
                  </a:lnTo>
                  <a:lnTo>
                    <a:pt x="30" y="17"/>
                  </a:lnTo>
                  <a:lnTo>
                    <a:pt x="76" y="18"/>
                  </a:lnTo>
                  <a:lnTo>
                    <a:pt x="33" y="14"/>
                  </a:lnTo>
                  <a:lnTo>
                    <a:pt x="51" y="8"/>
                  </a:lnTo>
                  <a:lnTo>
                    <a:pt x="82" y="3"/>
                  </a:lnTo>
                  <a:lnTo>
                    <a:pt x="84" y="0"/>
                  </a:lnTo>
                  <a:lnTo>
                    <a:pt x="97" y="3"/>
                  </a:lnTo>
                  <a:lnTo>
                    <a:pt x="108" y="5"/>
                  </a:lnTo>
                  <a:lnTo>
                    <a:pt x="121" y="6"/>
                  </a:lnTo>
                  <a:lnTo>
                    <a:pt x="162" y="5"/>
                  </a:lnTo>
                  <a:lnTo>
                    <a:pt x="145" y="14"/>
                  </a:lnTo>
                  <a:lnTo>
                    <a:pt x="154" y="18"/>
                  </a:lnTo>
                  <a:lnTo>
                    <a:pt x="198" y="29"/>
                  </a:lnTo>
                  <a:lnTo>
                    <a:pt x="163" y="29"/>
                  </a:lnTo>
                  <a:lnTo>
                    <a:pt x="217" y="38"/>
                  </a:lnTo>
                  <a:lnTo>
                    <a:pt x="154" y="42"/>
                  </a:lnTo>
                  <a:lnTo>
                    <a:pt x="183" y="48"/>
                  </a:lnTo>
                  <a:lnTo>
                    <a:pt x="231" y="47"/>
                  </a:lnTo>
                  <a:lnTo>
                    <a:pt x="162" y="57"/>
                  </a:lnTo>
                  <a:lnTo>
                    <a:pt x="202" y="57"/>
                  </a:lnTo>
                  <a:lnTo>
                    <a:pt x="211" y="57"/>
                  </a:lnTo>
                  <a:close/>
                </a:path>
              </a:pathLst>
            </a:custGeom>
            <a:solidFill>
              <a:srgbClr val="FFFF00"/>
            </a:solidFill>
            <a:ln w="3175" cmpd="sng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235" name="Freeform 1403"/>
            <p:cNvSpPr>
              <a:spLocks/>
            </p:cNvSpPr>
            <p:nvPr/>
          </p:nvSpPr>
          <p:spPr bwMode="auto">
            <a:xfrm flipH="1">
              <a:off x="3614" y="3161"/>
              <a:ext cx="96" cy="3"/>
            </a:xfrm>
            <a:custGeom>
              <a:avLst/>
              <a:gdLst/>
              <a:ahLst/>
              <a:cxnLst>
                <a:cxn ang="0">
                  <a:pos x="110" y="4"/>
                </a:cxn>
                <a:cxn ang="0">
                  <a:pos x="0" y="0"/>
                </a:cxn>
              </a:cxnLst>
              <a:rect l="0" t="0" r="r" b="b"/>
              <a:pathLst>
                <a:path w="110" h="4">
                  <a:moveTo>
                    <a:pt x="110" y="4"/>
                  </a:moveTo>
                  <a:cubicBezTo>
                    <a:pt x="92" y="3"/>
                    <a:pt x="23" y="1"/>
                    <a:pt x="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36" name="Freeform 1404"/>
            <p:cNvSpPr>
              <a:spLocks/>
            </p:cNvSpPr>
            <p:nvPr/>
          </p:nvSpPr>
          <p:spPr bwMode="auto">
            <a:xfrm>
              <a:off x="3830" y="3153"/>
              <a:ext cx="92" cy="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6" y="0"/>
                </a:cxn>
              </a:cxnLst>
              <a:rect l="0" t="0" r="r" b="b"/>
              <a:pathLst>
                <a:path w="66" h="4">
                  <a:moveTo>
                    <a:pt x="0" y="4"/>
                  </a:moveTo>
                  <a:cubicBezTo>
                    <a:pt x="0" y="4"/>
                    <a:pt x="33" y="2"/>
                    <a:pt x="66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37" name="Freeform 1405"/>
            <p:cNvSpPr>
              <a:spLocks/>
            </p:cNvSpPr>
            <p:nvPr/>
          </p:nvSpPr>
          <p:spPr bwMode="auto">
            <a:xfrm flipH="1">
              <a:off x="3635" y="3170"/>
              <a:ext cx="79" cy="3"/>
            </a:xfrm>
            <a:custGeom>
              <a:avLst/>
              <a:gdLst/>
              <a:ahLst/>
              <a:cxnLst>
                <a:cxn ang="0">
                  <a:pos x="91" y="5"/>
                </a:cxn>
                <a:cxn ang="0">
                  <a:pos x="0" y="0"/>
                </a:cxn>
              </a:cxnLst>
              <a:rect l="0" t="0" r="r" b="b"/>
              <a:pathLst>
                <a:path w="91" h="5">
                  <a:moveTo>
                    <a:pt x="91" y="5"/>
                  </a:moveTo>
                  <a:cubicBezTo>
                    <a:pt x="76" y="4"/>
                    <a:pt x="19" y="1"/>
                    <a:pt x="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38" name="Freeform 1406"/>
            <p:cNvSpPr>
              <a:spLocks/>
            </p:cNvSpPr>
            <p:nvPr/>
          </p:nvSpPr>
          <p:spPr bwMode="auto">
            <a:xfrm>
              <a:off x="3842" y="3163"/>
              <a:ext cx="53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8" y="0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cubicBezTo>
                    <a:pt x="6" y="1"/>
                    <a:pt x="30" y="0"/>
                    <a:pt x="38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39" name="Freeform 1407"/>
            <p:cNvSpPr>
              <a:spLocks/>
            </p:cNvSpPr>
            <p:nvPr/>
          </p:nvSpPr>
          <p:spPr bwMode="auto">
            <a:xfrm>
              <a:off x="3673" y="3187"/>
              <a:ext cx="51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"/>
                </a:cxn>
              </a:cxnLst>
              <a:rect l="0" t="0" r="r" b="b"/>
              <a:pathLst>
                <a:path w="37" h="2">
                  <a:moveTo>
                    <a:pt x="0" y="0"/>
                  </a:moveTo>
                  <a:cubicBezTo>
                    <a:pt x="6" y="0"/>
                    <a:pt x="29" y="2"/>
                    <a:pt x="37" y="2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40" name="Freeform 1408"/>
            <p:cNvSpPr>
              <a:spLocks/>
            </p:cNvSpPr>
            <p:nvPr/>
          </p:nvSpPr>
          <p:spPr bwMode="auto">
            <a:xfrm>
              <a:off x="3786" y="3149"/>
              <a:ext cx="111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41" name="Freeform 1409"/>
            <p:cNvSpPr>
              <a:spLocks/>
            </p:cNvSpPr>
            <p:nvPr/>
          </p:nvSpPr>
          <p:spPr bwMode="auto">
            <a:xfrm>
              <a:off x="3764" y="3170"/>
              <a:ext cx="112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42" name="Freeform 1410"/>
            <p:cNvSpPr>
              <a:spLocks/>
            </p:cNvSpPr>
            <p:nvPr/>
          </p:nvSpPr>
          <p:spPr bwMode="auto">
            <a:xfrm>
              <a:off x="3717" y="3160"/>
              <a:ext cx="112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43" name="Freeform 1411"/>
            <p:cNvSpPr>
              <a:spLocks/>
            </p:cNvSpPr>
            <p:nvPr/>
          </p:nvSpPr>
          <p:spPr bwMode="auto">
            <a:xfrm>
              <a:off x="3702" y="3191"/>
              <a:ext cx="111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44" name="Freeform 1412"/>
            <p:cNvSpPr>
              <a:spLocks/>
            </p:cNvSpPr>
            <p:nvPr/>
          </p:nvSpPr>
          <p:spPr bwMode="auto">
            <a:xfrm>
              <a:off x="3630" y="3153"/>
              <a:ext cx="112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45" name="Freeform 1413"/>
            <p:cNvSpPr>
              <a:spLocks/>
            </p:cNvSpPr>
            <p:nvPr/>
          </p:nvSpPr>
          <p:spPr bwMode="auto">
            <a:xfrm>
              <a:off x="3680" y="3152"/>
              <a:ext cx="112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46" name="Freeform 1414"/>
            <p:cNvSpPr>
              <a:spLocks/>
            </p:cNvSpPr>
            <p:nvPr/>
          </p:nvSpPr>
          <p:spPr bwMode="auto">
            <a:xfrm flipH="1">
              <a:off x="3883" y="3039"/>
              <a:ext cx="755" cy="76"/>
            </a:xfrm>
            <a:custGeom>
              <a:avLst/>
              <a:gdLst/>
              <a:ahLst/>
              <a:cxnLst>
                <a:cxn ang="0">
                  <a:pos x="477" y="11"/>
                </a:cxn>
                <a:cxn ang="0">
                  <a:pos x="396" y="60"/>
                </a:cxn>
                <a:cxn ang="0">
                  <a:pos x="351" y="81"/>
                </a:cxn>
                <a:cxn ang="0">
                  <a:pos x="325" y="95"/>
                </a:cxn>
                <a:cxn ang="0">
                  <a:pos x="285" y="101"/>
                </a:cxn>
                <a:cxn ang="0">
                  <a:pos x="258" y="101"/>
                </a:cxn>
                <a:cxn ang="0">
                  <a:pos x="231" y="87"/>
                </a:cxn>
                <a:cxn ang="0">
                  <a:pos x="196" y="72"/>
                </a:cxn>
                <a:cxn ang="0">
                  <a:pos x="118" y="50"/>
                </a:cxn>
                <a:cxn ang="0">
                  <a:pos x="47" y="27"/>
                </a:cxn>
                <a:cxn ang="0">
                  <a:pos x="3" y="2"/>
                </a:cxn>
                <a:cxn ang="0">
                  <a:pos x="67" y="15"/>
                </a:cxn>
                <a:cxn ang="0">
                  <a:pos x="97" y="21"/>
                </a:cxn>
                <a:cxn ang="0">
                  <a:pos x="106" y="18"/>
                </a:cxn>
                <a:cxn ang="0">
                  <a:pos x="150" y="18"/>
                </a:cxn>
                <a:cxn ang="0">
                  <a:pos x="220" y="27"/>
                </a:cxn>
                <a:cxn ang="0">
                  <a:pos x="328" y="24"/>
                </a:cxn>
                <a:cxn ang="0">
                  <a:pos x="402" y="27"/>
                </a:cxn>
                <a:cxn ang="0">
                  <a:pos x="477" y="11"/>
                </a:cxn>
              </a:cxnLst>
              <a:rect l="0" t="0" r="r" b="b"/>
              <a:pathLst>
                <a:path w="481" h="103">
                  <a:moveTo>
                    <a:pt x="477" y="11"/>
                  </a:moveTo>
                  <a:cubicBezTo>
                    <a:pt x="481" y="19"/>
                    <a:pt x="417" y="48"/>
                    <a:pt x="396" y="60"/>
                  </a:cubicBezTo>
                  <a:cubicBezTo>
                    <a:pt x="375" y="72"/>
                    <a:pt x="363" y="75"/>
                    <a:pt x="351" y="81"/>
                  </a:cubicBezTo>
                  <a:cubicBezTo>
                    <a:pt x="339" y="87"/>
                    <a:pt x="336" y="92"/>
                    <a:pt x="325" y="95"/>
                  </a:cubicBezTo>
                  <a:cubicBezTo>
                    <a:pt x="314" y="98"/>
                    <a:pt x="296" y="100"/>
                    <a:pt x="285" y="101"/>
                  </a:cubicBezTo>
                  <a:cubicBezTo>
                    <a:pt x="274" y="102"/>
                    <a:pt x="267" y="103"/>
                    <a:pt x="258" y="101"/>
                  </a:cubicBezTo>
                  <a:cubicBezTo>
                    <a:pt x="249" y="99"/>
                    <a:pt x="241" y="92"/>
                    <a:pt x="231" y="87"/>
                  </a:cubicBezTo>
                  <a:cubicBezTo>
                    <a:pt x="221" y="82"/>
                    <a:pt x="215" y="78"/>
                    <a:pt x="196" y="72"/>
                  </a:cubicBezTo>
                  <a:cubicBezTo>
                    <a:pt x="177" y="66"/>
                    <a:pt x="143" y="57"/>
                    <a:pt x="118" y="50"/>
                  </a:cubicBezTo>
                  <a:cubicBezTo>
                    <a:pt x="93" y="43"/>
                    <a:pt x="66" y="35"/>
                    <a:pt x="47" y="27"/>
                  </a:cubicBezTo>
                  <a:cubicBezTo>
                    <a:pt x="28" y="19"/>
                    <a:pt x="0" y="4"/>
                    <a:pt x="3" y="2"/>
                  </a:cubicBezTo>
                  <a:cubicBezTo>
                    <a:pt x="6" y="0"/>
                    <a:pt x="51" y="12"/>
                    <a:pt x="67" y="15"/>
                  </a:cubicBezTo>
                  <a:cubicBezTo>
                    <a:pt x="83" y="18"/>
                    <a:pt x="91" y="21"/>
                    <a:pt x="97" y="21"/>
                  </a:cubicBezTo>
                  <a:cubicBezTo>
                    <a:pt x="103" y="21"/>
                    <a:pt x="97" y="18"/>
                    <a:pt x="106" y="18"/>
                  </a:cubicBezTo>
                  <a:cubicBezTo>
                    <a:pt x="115" y="18"/>
                    <a:pt x="131" y="17"/>
                    <a:pt x="150" y="18"/>
                  </a:cubicBezTo>
                  <a:cubicBezTo>
                    <a:pt x="169" y="19"/>
                    <a:pt x="190" y="26"/>
                    <a:pt x="220" y="27"/>
                  </a:cubicBezTo>
                  <a:cubicBezTo>
                    <a:pt x="250" y="28"/>
                    <a:pt x="298" y="24"/>
                    <a:pt x="328" y="24"/>
                  </a:cubicBezTo>
                  <a:cubicBezTo>
                    <a:pt x="358" y="24"/>
                    <a:pt x="377" y="29"/>
                    <a:pt x="402" y="27"/>
                  </a:cubicBezTo>
                  <a:cubicBezTo>
                    <a:pt x="427" y="25"/>
                    <a:pt x="462" y="14"/>
                    <a:pt x="477" y="11"/>
                  </a:cubicBezTo>
                  <a:close/>
                </a:path>
              </a:pathLst>
            </a:custGeom>
            <a:solidFill>
              <a:srgbClr val="FFCC00"/>
            </a:solidFill>
            <a:ln w="6350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47" name="Freeform 1415"/>
            <p:cNvSpPr>
              <a:spLocks/>
            </p:cNvSpPr>
            <p:nvPr/>
          </p:nvSpPr>
          <p:spPr bwMode="auto">
            <a:xfrm flipH="1">
              <a:off x="4061" y="3056"/>
              <a:ext cx="364" cy="55"/>
            </a:xfrm>
            <a:custGeom>
              <a:avLst/>
              <a:gdLst/>
              <a:ahLst/>
              <a:cxnLst>
                <a:cxn ang="0">
                  <a:pos x="211" y="57"/>
                </a:cxn>
                <a:cxn ang="0">
                  <a:pos x="165" y="74"/>
                </a:cxn>
                <a:cxn ang="0">
                  <a:pos x="139" y="76"/>
                </a:cxn>
                <a:cxn ang="0">
                  <a:pos x="130" y="76"/>
                </a:cxn>
                <a:cxn ang="0">
                  <a:pos x="117" y="76"/>
                </a:cxn>
                <a:cxn ang="0">
                  <a:pos x="96" y="60"/>
                </a:cxn>
                <a:cxn ang="0">
                  <a:pos x="77" y="54"/>
                </a:cxn>
                <a:cxn ang="0">
                  <a:pos x="33" y="40"/>
                </a:cxn>
                <a:cxn ang="0">
                  <a:pos x="0" y="30"/>
                </a:cxn>
                <a:cxn ang="0">
                  <a:pos x="48" y="26"/>
                </a:cxn>
                <a:cxn ang="0">
                  <a:pos x="3" y="21"/>
                </a:cxn>
                <a:cxn ang="0">
                  <a:pos x="30" y="17"/>
                </a:cxn>
                <a:cxn ang="0">
                  <a:pos x="76" y="18"/>
                </a:cxn>
                <a:cxn ang="0">
                  <a:pos x="33" y="14"/>
                </a:cxn>
                <a:cxn ang="0">
                  <a:pos x="51" y="8"/>
                </a:cxn>
                <a:cxn ang="0">
                  <a:pos x="82" y="3"/>
                </a:cxn>
                <a:cxn ang="0">
                  <a:pos x="84" y="0"/>
                </a:cxn>
                <a:cxn ang="0">
                  <a:pos x="97" y="3"/>
                </a:cxn>
                <a:cxn ang="0">
                  <a:pos x="108" y="5"/>
                </a:cxn>
                <a:cxn ang="0">
                  <a:pos x="121" y="6"/>
                </a:cxn>
                <a:cxn ang="0">
                  <a:pos x="162" y="5"/>
                </a:cxn>
                <a:cxn ang="0">
                  <a:pos x="145" y="14"/>
                </a:cxn>
                <a:cxn ang="0">
                  <a:pos x="154" y="18"/>
                </a:cxn>
                <a:cxn ang="0">
                  <a:pos x="198" y="29"/>
                </a:cxn>
                <a:cxn ang="0">
                  <a:pos x="163" y="29"/>
                </a:cxn>
                <a:cxn ang="0">
                  <a:pos x="217" y="38"/>
                </a:cxn>
                <a:cxn ang="0">
                  <a:pos x="154" y="42"/>
                </a:cxn>
                <a:cxn ang="0">
                  <a:pos x="183" y="48"/>
                </a:cxn>
                <a:cxn ang="0">
                  <a:pos x="231" y="47"/>
                </a:cxn>
                <a:cxn ang="0">
                  <a:pos x="162" y="57"/>
                </a:cxn>
                <a:cxn ang="0">
                  <a:pos x="202" y="57"/>
                </a:cxn>
                <a:cxn ang="0">
                  <a:pos x="211" y="57"/>
                </a:cxn>
              </a:cxnLst>
              <a:rect l="0" t="0" r="r" b="b"/>
              <a:pathLst>
                <a:path w="231" h="76">
                  <a:moveTo>
                    <a:pt x="211" y="57"/>
                  </a:moveTo>
                  <a:lnTo>
                    <a:pt x="165" y="74"/>
                  </a:lnTo>
                  <a:lnTo>
                    <a:pt x="139" y="76"/>
                  </a:lnTo>
                  <a:lnTo>
                    <a:pt x="130" y="76"/>
                  </a:lnTo>
                  <a:lnTo>
                    <a:pt x="117" y="76"/>
                  </a:lnTo>
                  <a:lnTo>
                    <a:pt x="96" y="60"/>
                  </a:lnTo>
                  <a:lnTo>
                    <a:pt x="77" y="54"/>
                  </a:lnTo>
                  <a:lnTo>
                    <a:pt x="33" y="40"/>
                  </a:lnTo>
                  <a:lnTo>
                    <a:pt x="0" y="30"/>
                  </a:lnTo>
                  <a:lnTo>
                    <a:pt x="48" y="26"/>
                  </a:lnTo>
                  <a:lnTo>
                    <a:pt x="3" y="21"/>
                  </a:lnTo>
                  <a:lnTo>
                    <a:pt x="30" y="17"/>
                  </a:lnTo>
                  <a:lnTo>
                    <a:pt x="76" y="18"/>
                  </a:lnTo>
                  <a:lnTo>
                    <a:pt x="33" y="14"/>
                  </a:lnTo>
                  <a:lnTo>
                    <a:pt x="51" y="8"/>
                  </a:lnTo>
                  <a:lnTo>
                    <a:pt x="82" y="3"/>
                  </a:lnTo>
                  <a:lnTo>
                    <a:pt x="84" y="0"/>
                  </a:lnTo>
                  <a:lnTo>
                    <a:pt x="97" y="3"/>
                  </a:lnTo>
                  <a:lnTo>
                    <a:pt x="108" y="5"/>
                  </a:lnTo>
                  <a:lnTo>
                    <a:pt x="121" y="6"/>
                  </a:lnTo>
                  <a:lnTo>
                    <a:pt x="162" y="5"/>
                  </a:lnTo>
                  <a:lnTo>
                    <a:pt x="145" y="14"/>
                  </a:lnTo>
                  <a:lnTo>
                    <a:pt x="154" y="18"/>
                  </a:lnTo>
                  <a:lnTo>
                    <a:pt x="198" y="29"/>
                  </a:lnTo>
                  <a:lnTo>
                    <a:pt x="163" y="29"/>
                  </a:lnTo>
                  <a:lnTo>
                    <a:pt x="217" y="38"/>
                  </a:lnTo>
                  <a:lnTo>
                    <a:pt x="154" y="42"/>
                  </a:lnTo>
                  <a:lnTo>
                    <a:pt x="183" y="48"/>
                  </a:lnTo>
                  <a:lnTo>
                    <a:pt x="231" y="47"/>
                  </a:lnTo>
                  <a:lnTo>
                    <a:pt x="162" y="57"/>
                  </a:lnTo>
                  <a:lnTo>
                    <a:pt x="202" y="57"/>
                  </a:lnTo>
                  <a:lnTo>
                    <a:pt x="211" y="57"/>
                  </a:lnTo>
                  <a:close/>
                </a:path>
              </a:pathLst>
            </a:custGeom>
            <a:solidFill>
              <a:srgbClr val="FFFF00"/>
            </a:solidFill>
            <a:ln w="3175" cmpd="sng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248" name="Freeform 1416"/>
            <p:cNvSpPr>
              <a:spLocks/>
            </p:cNvSpPr>
            <p:nvPr/>
          </p:nvSpPr>
          <p:spPr bwMode="auto">
            <a:xfrm flipH="1">
              <a:off x="3965" y="3067"/>
              <a:ext cx="173" cy="2"/>
            </a:xfrm>
            <a:custGeom>
              <a:avLst/>
              <a:gdLst/>
              <a:ahLst/>
              <a:cxnLst>
                <a:cxn ang="0">
                  <a:pos x="110" y="4"/>
                </a:cxn>
                <a:cxn ang="0">
                  <a:pos x="0" y="0"/>
                </a:cxn>
              </a:cxnLst>
              <a:rect l="0" t="0" r="r" b="b"/>
              <a:pathLst>
                <a:path w="110" h="4">
                  <a:moveTo>
                    <a:pt x="110" y="4"/>
                  </a:moveTo>
                  <a:cubicBezTo>
                    <a:pt x="92" y="3"/>
                    <a:pt x="23" y="1"/>
                    <a:pt x="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49" name="Freeform 1417"/>
            <p:cNvSpPr>
              <a:spLocks/>
            </p:cNvSpPr>
            <p:nvPr/>
          </p:nvSpPr>
          <p:spPr bwMode="auto">
            <a:xfrm>
              <a:off x="4358" y="3059"/>
              <a:ext cx="167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6" y="0"/>
                </a:cxn>
              </a:cxnLst>
              <a:rect l="0" t="0" r="r" b="b"/>
              <a:pathLst>
                <a:path w="66" h="4">
                  <a:moveTo>
                    <a:pt x="0" y="4"/>
                  </a:moveTo>
                  <a:cubicBezTo>
                    <a:pt x="0" y="4"/>
                    <a:pt x="33" y="2"/>
                    <a:pt x="66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50" name="Freeform 1418"/>
            <p:cNvSpPr>
              <a:spLocks/>
            </p:cNvSpPr>
            <p:nvPr/>
          </p:nvSpPr>
          <p:spPr bwMode="auto">
            <a:xfrm flipH="1">
              <a:off x="4002" y="3075"/>
              <a:ext cx="144" cy="4"/>
            </a:xfrm>
            <a:custGeom>
              <a:avLst/>
              <a:gdLst/>
              <a:ahLst/>
              <a:cxnLst>
                <a:cxn ang="0">
                  <a:pos x="91" y="5"/>
                </a:cxn>
                <a:cxn ang="0">
                  <a:pos x="0" y="0"/>
                </a:cxn>
              </a:cxnLst>
              <a:rect l="0" t="0" r="r" b="b"/>
              <a:pathLst>
                <a:path w="91" h="5">
                  <a:moveTo>
                    <a:pt x="91" y="5"/>
                  </a:moveTo>
                  <a:cubicBezTo>
                    <a:pt x="76" y="4"/>
                    <a:pt x="19" y="1"/>
                    <a:pt x="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51" name="Freeform 1419"/>
            <p:cNvSpPr>
              <a:spLocks/>
            </p:cNvSpPr>
            <p:nvPr/>
          </p:nvSpPr>
          <p:spPr bwMode="auto">
            <a:xfrm>
              <a:off x="4378" y="3068"/>
              <a:ext cx="96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8" y="0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cubicBezTo>
                    <a:pt x="6" y="1"/>
                    <a:pt x="30" y="0"/>
                    <a:pt x="38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52" name="Freeform 1420"/>
            <p:cNvSpPr>
              <a:spLocks/>
            </p:cNvSpPr>
            <p:nvPr/>
          </p:nvSpPr>
          <p:spPr bwMode="auto">
            <a:xfrm>
              <a:off x="4071" y="3092"/>
              <a:ext cx="95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"/>
                </a:cxn>
              </a:cxnLst>
              <a:rect l="0" t="0" r="r" b="b"/>
              <a:pathLst>
                <a:path w="37" h="2">
                  <a:moveTo>
                    <a:pt x="0" y="0"/>
                  </a:moveTo>
                  <a:cubicBezTo>
                    <a:pt x="6" y="0"/>
                    <a:pt x="29" y="2"/>
                    <a:pt x="37" y="2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53" name="Freeform 1421"/>
            <p:cNvSpPr>
              <a:spLocks/>
            </p:cNvSpPr>
            <p:nvPr/>
          </p:nvSpPr>
          <p:spPr bwMode="auto">
            <a:xfrm>
              <a:off x="4276" y="3055"/>
              <a:ext cx="202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54" name="Freeform 1422"/>
            <p:cNvSpPr>
              <a:spLocks/>
            </p:cNvSpPr>
            <p:nvPr/>
          </p:nvSpPr>
          <p:spPr bwMode="auto">
            <a:xfrm>
              <a:off x="4239" y="3075"/>
              <a:ext cx="201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55" name="Freeform 1423"/>
            <p:cNvSpPr>
              <a:spLocks/>
            </p:cNvSpPr>
            <p:nvPr/>
          </p:nvSpPr>
          <p:spPr bwMode="auto">
            <a:xfrm>
              <a:off x="4152" y="3066"/>
              <a:ext cx="202" cy="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56" name="Freeform 1424"/>
            <p:cNvSpPr>
              <a:spLocks/>
            </p:cNvSpPr>
            <p:nvPr/>
          </p:nvSpPr>
          <p:spPr bwMode="auto">
            <a:xfrm>
              <a:off x="4123" y="3096"/>
              <a:ext cx="202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57" name="Freeform 1425"/>
            <p:cNvSpPr>
              <a:spLocks/>
            </p:cNvSpPr>
            <p:nvPr/>
          </p:nvSpPr>
          <p:spPr bwMode="auto">
            <a:xfrm>
              <a:off x="3993" y="3059"/>
              <a:ext cx="202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58" name="Freeform 1426"/>
            <p:cNvSpPr>
              <a:spLocks/>
            </p:cNvSpPr>
            <p:nvPr/>
          </p:nvSpPr>
          <p:spPr bwMode="auto">
            <a:xfrm>
              <a:off x="4084" y="3057"/>
              <a:ext cx="20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59" name="Freeform 1427"/>
            <p:cNvSpPr>
              <a:spLocks/>
            </p:cNvSpPr>
            <p:nvPr/>
          </p:nvSpPr>
          <p:spPr bwMode="auto">
            <a:xfrm>
              <a:off x="4527" y="3014"/>
              <a:ext cx="601" cy="96"/>
            </a:xfrm>
            <a:custGeom>
              <a:avLst/>
              <a:gdLst/>
              <a:ahLst/>
              <a:cxnLst>
                <a:cxn ang="0">
                  <a:pos x="477" y="11"/>
                </a:cxn>
                <a:cxn ang="0">
                  <a:pos x="396" y="60"/>
                </a:cxn>
                <a:cxn ang="0">
                  <a:pos x="351" y="81"/>
                </a:cxn>
                <a:cxn ang="0">
                  <a:pos x="325" y="95"/>
                </a:cxn>
                <a:cxn ang="0">
                  <a:pos x="285" y="101"/>
                </a:cxn>
                <a:cxn ang="0">
                  <a:pos x="258" y="101"/>
                </a:cxn>
                <a:cxn ang="0">
                  <a:pos x="231" y="87"/>
                </a:cxn>
                <a:cxn ang="0">
                  <a:pos x="196" y="72"/>
                </a:cxn>
                <a:cxn ang="0">
                  <a:pos x="118" y="50"/>
                </a:cxn>
                <a:cxn ang="0">
                  <a:pos x="47" y="27"/>
                </a:cxn>
                <a:cxn ang="0">
                  <a:pos x="3" y="2"/>
                </a:cxn>
                <a:cxn ang="0">
                  <a:pos x="67" y="15"/>
                </a:cxn>
                <a:cxn ang="0">
                  <a:pos x="97" y="21"/>
                </a:cxn>
                <a:cxn ang="0">
                  <a:pos x="106" y="18"/>
                </a:cxn>
                <a:cxn ang="0">
                  <a:pos x="150" y="18"/>
                </a:cxn>
                <a:cxn ang="0">
                  <a:pos x="220" y="27"/>
                </a:cxn>
                <a:cxn ang="0">
                  <a:pos x="328" y="24"/>
                </a:cxn>
                <a:cxn ang="0">
                  <a:pos x="402" y="27"/>
                </a:cxn>
                <a:cxn ang="0">
                  <a:pos x="477" y="11"/>
                </a:cxn>
              </a:cxnLst>
              <a:rect l="0" t="0" r="r" b="b"/>
              <a:pathLst>
                <a:path w="481" h="103">
                  <a:moveTo>
                    <a:pt x="477" y="11"/>
                  </a:moveTo>
                  <a:cubicBezTo>
                    <a:pt x="481" y="19"/>
                    <a:pt x="417" y="48"/>
                    <a:pt x="396" y="60"/>
                  </a:cubicBezTo>
                  <a:cubicBezTo>
                    <a:pt x="375" y="72"/>
                    <a:pt x="363" y="75"/>
                    <a:pt x="351" y="81"/>
                  </a:cubicBezTo>
                  <a:cubicBezTo>
                    <a:pt x="339" y="87"/>
                    <a:pt x="336" y="92"/>
                    <a:pt x="325" y="95"/>
                  </a:cubicBezTo>
                  <a:cubicBezTo>
                    <a:pt x="314" y="98"/>
                    <a:pt x="296" y="100"/>
                    <a:pt x="285" y="101"/>
                  </a:cubicBezTo>
                  <a:cubicBezTo>
                    <a:pt x="274" y="102"/>
                    <a:pt x="267" y="103"/>
                    <a:pt x="258" y="101"/>
                  </a:cubicBezTo>
                  <a:cubicBezTo>
                    <a:pt x="249" y="99"/>
                    <a:pt x="241" y="92"/>
                    <a:pt x="231" y="87"/>
                  </a:cubicBezTo>
                  <a:cubicBezTo>
                    <a:pt x="221" y="82"/>
                    <a:pt x="215" y="78"/>
                    <a:pt x="196" y="72"/>
                  </a:cubicBezTo>
                  <a:cubicBezTo>
                    <a:pt x="177" y="66"/>
                    <a:pt x="143" y="57"/>
                    <a:pt x="118" y="50"/>
                  </a:cubicBezTo>
                  <a:cubicBezTo>
                    <a:pt x="93" y="43"/>
                    <a:pt x="66" y="35"/>
                    <a:pt x="47" y="27"/>
                  </a:cubicBezTo>
                  <a:cubicBezTo>
                    <a:pt x="28" y="19"/>
                    <a:pt x="0" y="4"/>
                    <a:pt x="3" y="2"/>
                  </a:cubicBezTo>
                  <a:cubicBezTo>
                    <a:pt x="6" y="0"/>
                    <a:pt x="51" y="12"/>
                    <a:pt x="67" y="15"/>
                  </a:cubicBezTo>
                  <a:cubicBezTo>
                    <a:pt x="83" y="18"/>
                    <a:pt x="91" y="21"/>
                    <a:pt x="97" y="21"/>
                  </a:cubicBezTo>
                  <a:cubicBezTo>
                    <a:pt x="103" y="21"/>
                    <a:pt x="97" y="18"/>
                    <a:pt x="106" y="18"/>
                  </a:cubicBezTo>
                  <a:cubicBezTo>
                    <a:pt x="115" y="18"/>
                    <a:pt x="131" y="17"/>
                    <a:pt x="150" y="18"/>
                  </a:cubicBezTo>
                  <a:cubicBezTo>
                    <a:pt x="169" y="19"/>
                    <a:pt x="190" y="26"/>
                    <a:pt x="220" y="27"/>
                  </a:cubicBezTo>
                  <a:cubicBezTo>
                    <a:pt x="250" y="28"/>
                    <a:pt x="298" y="24"/>
                    <a:pt x="328" y="24"/>
                  </a:cubicBezTo>
                  <a:cubicBezTo>
                    <a:pt x="358" y="24"/>
                    <a:pt x="377" y="29"/>
                    <a:pt x="402" y="27"/>
                  </a:cubicBezTo>
                  <a:cubicBezTo>
                    <a:pt x="427" y="25"/>
                    <a:pt x="462" y="14"/>
                    <a:pt x="477" y="11"/>
                  </a:cubicBezTo>
                  <a:close/>
                </a:path>
              </a:pathLst>
            </a:custGeom>
            <a:solidFill>
              <a:srgbClr val="FFCC00"/>
            </a:solidFill>
            <a:ln w="6350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60" name="Freeform 1428"/>
            <p:cNvSpPr>
              <a:spLocks/>
            </p:cNvSpPr>
            <p:nvPr/>
          </p:nvSpPr>
          <p:spPr bwMode="auto">
            <a:xfrm>
              <a:off x="4697" y="3036"/>
              <a:ext cx="289" cy="70"/>
            </a:xfrm>
            <a:custGeom>
              <a:avLst/>
              <a:gdLst/>
              <a:ahLst/>
              <a:cxnLst>
                <a:cxn ang="0">
                  <a:pos x="211" y="57"/>
                </a:cxn>
                <a:cxn ang="0">
                  <a:pos x="165" y="74"/>
                </a:cxn>
                <a:cxn ang="0">
                  <a:pos x="139" y="76"/>
                </a:cxn>
                <a:cxn ang="0">
                  <a:pos x="130" y="76"/>
                </a:cxn>
                <a:cxn ang="0">
                  <a:pos x="117" y="76"/>
                </a:cxn>
                <a:cxn ang="0">
                  <a:pos x="96" y="60"/>
                </a:cxn>
                <a:cxn ang="0">
                  <a:pos x="77" y="54"/>
                </a:cxn>
                <a:cxn ang="0">
                  <a:pos x="33" y="40"/>
                </a:cxn>
                <a:cxn ang="0">
                  <a:pos x="0" y="30"/>
                </a:cxn>
                <a:cxn ang="0">
                  <a:pos x="48" y="26"/>
                </a:cxn>
                <a:cxn ang="0">
                  <a:pos x="3" y="21"/>
                </a:cxn>
                <a:cxn ang="0">
                  <a:pos x="30" y="17"/>
                </a:cxn>
                <a:cxn ang="0">
                  <a:pos x="76" y="18"/>
                </a:cxn>
                <a:cxn ang="0">
                  <a:pos x="33" y="14"/>
                </a:cxn>
                <a:cxn ang="0">
                  <a:pos x="51" y="8"/>
                </a:cxn>
                <a:cxn ang="0">
                  <a:pos x="82" y="3"/>
                </a:cxn>
                <a:cxn ang="0">
                  <a:pos x="84" y="0"/>
                </a:cxn>
                <a:cxn ang="0">
                  <a:pos x="97" y="3"/>
                </a:cxn>
                <a:cxn ang="0">
                  <a:pos x="108" y="5"/>
                </a:cxn>
                <a:cxn ang="0">
                  <a:pos x="121" y="6"/>
                </a:cxn>
                <a:cxn ang="0">
                  <a:pos x="162" y="5"/>
                </a:cxn>
                <a:cxn ang="0">
                  <a:pos x="145" y="14"/>
                </a:cxn>
                <a:cxn ang="0">
                  <a:pos x="154" y="18"/>
                </a:cxn>
                <a:cxn ang="0">
                  <a:pos x="198" y="29"/>
                </a:cxn>
                <a:cxn ang="0">
                  <a:pos x="163" y="29"/>
                </a:cxn>
                <a:cxn ang="0">
                  <a:pos x="217" y="38"/>
                </a:cxn>
                <a:cxn ang="0">
                  <a:pos x="154" y="42"/>
                </a:cxn>
                <a:cxn ang="0">
                  <a:pos x="183" y="48"/>
                </a:cxn>
                <a:cxn ang="0">
                  <a:pos x="231" y="47"/>
                </a:cxn>
                <a:cxn ang="0">
                  <a:pos x="162" y="57"/>
                </a:cxn>
                <a:cxn ang="0">
                  <a:pos x="202" y="57"/>
                </a:cxn>
                <a:cxn ang="0">
                  <a:pos x="211" y="57"/>
                </a:cxn>
              </a:cxnLst>
              <a:rect l="0" t="0" r="r" b="b"/>
              <a:pathLst>
                <a:path w="231" h="76">
                  <a:moveTo>
                    <a:pt x="211" y="57"/>
                  </a:moveTo>
                  <a:lnTo>
                    <a:pt x="165" y="74"/>
                  </a:lnTo>
                  <a:lnTo>
                    <a:pt x="139" y="76"/>
                  </a:lnTo>
                  <a:lnTo>
                    <a:pt x="130" y="76"/>
                  </a:lnTo>
                  <a:lnTo>
                    <a:pt x="117" y="76"/>
                  </a:lnTo>
                  <a:lnTo>
                    <a:pt x="96" y="60"/>
                  </a:lnTo>
                  <a:lnTo>
                    <a:pt x="77" y="54"/>
                  </a:lnTo>
                  <a:lnTo>
                    <a:pt x="33" y="40"/>
                  </a:lnTo>
                  <a:lnTo>
                    <a:pt x="0" y="30"/>
                  </a:lnTo>
                  <a:lnTo>
                    <a:pt x="48" y="26"/>
                  </a:lnTo>
                  <a:lnTo>
                    <a:pt x="3" y="21"/>
                  </a:lnTo>
                  <a:lnTo>
                    <a:pt x="30" y="17"/>
                  </a:lnTo>
                  <a:lnTo>
                    <a:pt x="76" y="18"/>
                  </a:lnTo>
                  <a:lnTo>
                    <a:pt x="33" y="14"/>
                  </a:lnTo>
                  <a:lnTo>
                    <a:pt x="51" y="8"/>
                  </a:lnTo>
                  <a:lnTo>
                    <a:pt x="82" y="3"/>
                  </a:lnTo>
                  <a:lnTo>
                    <a:pt x="84" y="0"/>
                  </a:lnTo>
                  <a:lnTo>
                    <a:pt x="97" y="3"/>
                  </a:lnTo>
                  <a:lnTo>
                    <a:pt x="108" y="5"/>
                  </a:lnTo>
                  <a:lnTo>
                    <a:pt x="121" y="6"/>
                  </a:lnTo>
                  <a:lnTo>
                    <a:pt x="162" y="5"/>
                  </a:lnTo>
                  <a:lnTo>
                    <a:pt x="145" y="14"/>
                  </a:lnTo>
                  <a:lnTo>
                    <a:pt x="154" y="18"/>
                  </a:lnTo>
                  <a:lnTo>
                    <a:pt x="198" y="29"/>
                  </a:lnTo>
                  <a:lnTo>
                    <a:pt x="163" y="29"/>
                  </a:lnTo>
                  <a:lnTo>
                    <a:pt x="217" y="38"/>
                  </a:lnTo>
                  <a:lnTo>
                    <a:pt x="154" y="42"/>
                  </a:lnTo>
                  <a:lnTo>
                    <a:pt x="183" y="48"/>
                  </a:lnTo>
                  <a:lnTo>
                    <a:pt x="231" y="47"/>
                  </a:lnTo>
                  <a:lnTo>
                    <a:pt x="162" y="57"/>
                  </a:lnTo>
                  <a:lnTo>
                    <a:pt x="202" y="57"/>
                  </a:lnTo>
                  <a:lnTo>
                    <a:pt x="211" y="57"/>
                  </a:lnTo>
                  <a:close/>
                </a:path>
              </a:pathLst>
            </a:custGeom>
            <a:solidFill>
              <a:srgbClr val="FFFF00"/>
            </a:solidFill>
            <a:ln w="3175" cmpd="sng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261" name="Freeform 1429"/>
            <p:cNvSpPr>
              <a:spLocks/>
            </p:cNvSpPr>
            <p:nvPr/>
          </p:nvSpPr>
          <p:spPr bwMode="auto">
            <a:xfrm>
              <a:off x="4926" y="3048"/>
              <a:ext cx="138" cy="4"/>
            </a:xfrm>
            <a:custGeom>
              <a:avLst/>
              <a:gdLst/>
              <a:ahLst/>
              <a:cxnLst>
                <a:cxn ang="0">
                  <a:pos x="110" y="4"/>
                </a:cxn>
                <a:cxn ang="0">
                  <a:pos x="0" y="0"/>
                </a:cxn>
              </a:cxnLst>
              <a:rect l="0" t="0" r="r" b="b"/>
              <a:pathLst>
                <a:path w="110" h="4">
                  <a:moveTo>
                    <a:pt x="110" y="4"/>
                  </a:moveTo>
                  <a:cubicBezTo>
                    <a:pt x="92" y="3"/>
                    <a:pt x="23" y="1"/>
                    <a:pt x="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62" name="Freeform 1430"/>
            <p:cNvSpPr>
              <a:spLocks/>
            </p:cNvSpPr>
            <p:nvPr/>
          </p:nvSpPr>
          <p:spPr bwMode="auto">
            <a:xfrm flipH="1">
              <a:off x="4617" y="3039"/>
              <a:ext cx="134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6" y="0"/>
                </a:cxn>
              </a:cxnLst>
              <a:rect l="0" t="0" r="r" b="b"/>
              <a:pathLst>
                <a:path w="66" h="4">
                  <a:moveTo>
                    <a:pt x="0" y="4"/>
                  </a:moveTo>
                  <a:cubicBezTo>
                    <a:pt x="0" y="4"/>
                    <a:pt x="33" y="2"/>
                    <a:pt x="66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63" name="Freeform 1431"/>
            <p:cNvSpPr>
              <a:spLocks/>
            </p:cNvSpPr>
            <p:nvPr/>
          </p:nvSpPr>
          <p:spPr bwMode="auto">
            <a:xfrm>
              <a:off x="4920" y="3060"/>
              <a:ext cx="114" cy="4"/>
            </a:xfrm>
            <a:custGeom>
              <a:avLst/>
              <a:gdLst/>
              <a:ahLst/>
              <a:cxnLst>
                <a:cxn ang="0">
                  <a:pos x="91" y="5"/>
                </a:cxn>
                <a:cxn ang="0">
                  <a:pos x="0" y="0"/>
                </a:cxn>
              </a:cxnLst>
              <a:rect l="0" t="0" r="r" b="b"/>
              <a:pathLst>
                <a:path w="91" h="5">
                  <a:moveTo>
                    <a:pt x="91" y="5"/>
                  </a:moveTo>
                  <a:cubicBezTo>
                    <a:pt x="76" y="4"/>
                    <a:pt x="19" y="1"/>
                    <a:pt x="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64" name="Freeform 1432"/>
            <p:cNvSpPr>
              <a:spLocks/>
            </p:cNvSpPr>
            <p:nvPr/>
          </p:nvSpPr>
          <p:spPr bwMode="auto">
            <a:xfrm flipH="1">
              <a:off x="4658" y="3052"/>
              <a:ext cx="77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8" y="0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cubicBezTo>
                    <a:pt x="6" y="1"/>
                    <a:pt x="30" y="0"/>
                    <a:pt x="38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65" name="Freeform 1433"/>
            <p:cNvSpPr>
              <a:spLocks/>
            </p:cNvSpPr>
            <p:nvPr/>
          </p:nvSpPr>
          <p:spPr bwMode="auto">
            <a:xfrm flipH="1">
              <a:off x="4903" y="3081"/>
              <a:ext cx="76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"/>
                </a:cxn>
              </a:cxnLst>
              <a:rect l="0" t="0" r="r" b="b"/>
              <a:pathLst>
                <a:path w="37" h="2">
                  <a:moveTo>
                    <a:pt x="0" y="0"/>
                  </a:moveTo>
                  <a:cubicBezTo>
                    <a:pt x="6" y="0"/>
                    <a:pt x="29" y="2"/>
                    <a:pt x="37" y="2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66" name="Freeform 1434"/>
            <p:cNvSpPr>
              <a:spLocks/>
            </p:cNvSpPr>
            <p:nvPr/>
          </p:nvSpPr>
          <p:spPr bwMode="auto">
            <a:xfrm flipH="1">
              <a:off x="4655" y="3033"/>
              <a:ext cx="160" cy="4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67" name="Freeform 1435"/>
            <p:cNvSpPr>
              <a:spLocks/>
            </p:cNvSpPr>
            <p:nvPr/>
          </p:nvSpPr>
          <p:spPr bwMode="auto">
            <a:xfrm flipH="1">
              <a:off x="4685" y="3060"/>
              <a:ext cx="161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68" name="Freeform 1436"/>
            <p:cNvSpPr>
              <a:spLocks/>
            </p:cNvSpPr>
            <p:nvPr/>
          </p:nvSpPr>
          <p:spPr bwMode="auto">
            <a:xfrm flipH="1">
              <a:off x="4753" y="3047"/>
              <a:ext cx="162" cy="4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69" name="Freeform 1437"/>
            <p:cNvSpPr>
              <a:spLocks/>
            </p:cNvSpPr>
            <p:nvPr/>
          </p:nvSpPr>
          <p:spPr bwMode="auto">
            <a:xfrm flipH="1">
              <a:off x="4776" y="3086"/>
              <a:ext cx="161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70" name="Freeform 1438"/>
            <p:cNvSpPr>
              <a:spLocks/>
            </p:cNvSpPr>
            <p:nvPr/>
          </p:nvSpPr>
          <p:spPr bwMode="auto">
            <a:xfrm flipH="1">
              <a:off x="4880" y="3039"/>
              <a:ext cx="161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71" name="Freeform 1439"/>
            <p:cNvSpPr>
              <a:spLocks/>
            </p:cNvSpPr>
            <p:nvPr/>
          </p:nvSpPr>
          <p:spPr bwMode="auto">
            <a:xfrm flipH="1">
              <a:off x="4807" y="3038"/>
              <a:ext cx="162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72" name="Freeform 1440"/>
            <p:cNvSpPr>
              <a:spLocks/>
            </p:cNvSpPr>
            <p:nvPr/>
          </p:nvSpPr>
          <p:spPr bwMode="auto">
            <a:xfrm>
              <a:off x="3711" y="3032"/>
              <a:ext cx="363" cy="78"/>
            </a:xfrm>
            <a:custGeom>
              <a:avLst/>
              <a:gdLst/>
              <a:ahLst/>
              <a:cxnLst>
                <a:cxn ang="0">
                  <a:pos x="488" y="2"/>
                </a:cxn>
                <a:cxn ang="0">
                  <a:pos x="407" y="51"/>
                </a:cxn>
                <a:cxn ang="0">
                  <a:pos x="362" y="72"/>
                </a:cxn>
                <a:cxn ang="0">
                  <a:pos x="336" y="86"/>
                </a:cxn>
                <a:cxn ang="0">
                  <a:pos x="296" y="92"/>
                </a:cxn>
                <a:cxn ang="0">
                  <a:pos x="269" y="92"/>
                </a:cxn>
                <a:cxn ang="0">
                  <a:pos x="242" y="78"/>
                </a:cxn>
                <a:cxn ang="0">
                  <a:pos x="207" y="63"/>
                </a:cxn>
                <a:cxn ang="0">
                  <a:pos x="129" y="41"/>
                </a:cxn>
                <a:cxn ang="0">
                  <a:pos x="58" y="18"/>
                </a:cxn>
                <a:cxn ang="0">
                  <a:pos x="3" y="2"/>
                </a:cxn>
                <a:cxn ang="0">
                  <a:pos x="78" y="6"/>
                </a:cxn>
                <a:cxn ang="0">
                  <a:pos x="108" y="12"/>
                </a:cxn>
                <a:cxn ang="0">
                  <a:pos x="117" y="9"/>
                </a:cxn>
                <a:cxn ang="0">
                  <a:pos x="161" y="9"/>
                </a:cxn>
                <a:cxn ang="0">
                  <a:pos x="231" y="18"/>
                </a:cxn>
                <a:cxn ang="0">
                  <a:pos x="339" y="15"/>
                </a:cxn>
                <a:cxn ang="0">
                  <a:pos x="413" y="18"/>
                </a:cxn>
                <a:cxn ang="0">
                  <a:pos x="488" y="2"/>
                </a:cxn>
              </a:cxnLst>
              <a:rect l="0" t="0" r="r" b="b"/>
              <a:pathLst>
                <a:path w="492" h="94">
                  <a:moveTo>
                    <a:pt x="488" y="2"/>
                  </a:moveTo>
                  <a:cubicBezTo>
                    <a:pt x="492" y="10"/>
                    <a:pt x="428" y="39"/>
                    <a:pt x="407" y="51"/>
                  </a:cubicBezTo>
                  <a:cubicBezTo>
                    <a:pt x="386" y="63"/>
                    <a:pt x="374" y="66"/>
                    <a:pt x="362" y="72"/>
                  </a:cubicBezTo>
                  <a:cubicBezTo>
                    <a:pt x="350" y="78"/>
                    <a:pt x="347" y="83"/>
                    <a:pt x="336" y="86"/>
                  </a:cubicBezTo>
                  <a:cubicBezTo>
                    <a:pt x="325" y="89"/>
                    <a:pt x="307" y="91"/>
                    <a:pt x="296" y="92"/>
                  </a:cubicBezTo>
                  <a:cubicBezTo>
                    <a:pt x="285" y="93"/>
                    <a:pt x="278" y="94"/>
                    <a:pt x="269" y="92"/>
                  </a:cubicBezTo>
                  <a:cubicBezTo>
                    <a:pt x="260" y="90"/>
                    <a:pt x="252" y="83"/>
                    <a:pt x="242" y="78"/>
                  </a:cubicBezTo>
                  <a:cubicBezTo>
                    <a:pt x="232" y="73"/>
                    <a:pt x="226" y="69"/>
                    <a:pt x="207" y="63"/>
                  </a:cubicBezTo>
                  <a:cubicBezTo>
                    <a:pt x="188" y="57"/>
                    <a:pt x="154" y="48"/>
                    <a:pt x="129" y="41"/>
                  </a:cubicBezTo>
                  <a:cubicBezTo>
                    <a:pt x="104" y="34"/>
                    <a:pt x="79" y="25"/>
                    <a:pt x="58" y="18"/>
                  </a:cubicBezTo>
                  <a:cubicBezTo>
                    <a:pt x="37" y="11"/>
                    <a:pt x="0" y="4"/>
                    <a:pt x="3" y="2"/>
                  </a:cubicBezTo>
                  <a:cubicBezTo>
                    <a:pt x="6" y="0"/>
                    <a:pt x="61" y="4"/>
                    <a:pt x="78" y="6"/>
                  </a:cubicBezTo>
                  <a:cubicBezTo>
                    <a:pt x="95" y="8"/>
                    <a:pt x="102" y="12"/>
                    <a:pt x="108" y="12"/>
                  </a:cubicBezTo>
                  <a:cubicBezTo>
                    <a:pt x="114" y="12"/>
                    <a:pt x="108" y="9"/>
                    <a:pt x="117" y="9"/>
                  </a:cubicBezTo>
                  <a:cubicBezTo>
                    <a:pt x="126" y="9"/>
                    <a:pt x="142" y="8"/>
                    <a:pt x="161" y="9"/>
                  </a:cubicBezTo>
                  <a:cubicBezTo>
                    <a:pt x="180" y="10"/>
                    <a:pt x="201" y="17"/>
                    <a:pt x="231" y="18"/>
                  </a:cubicBezTo>
                  <a:cubicBezTo>
                    <a:pt x="261" y="19"/>
                    <a:pt x="309" y="15"/>
                    <a:pt x="339" y="15"/>
                  </a:cubicBezTo>
                  <a:cubicBezTo>
                    <a:pt x="369" y="15"/>
                    <a:pt x="388" y="20"/>
                    <a:pt x="413" y="18"/>
                  </a:cubicBezTo>
                  <a:cubicBezTo>
                    <a:pt x="438" y="16"/>
                    <a:pt x="473" y="5"/>
                    <a:pt x="488" y="2"/>
                  </a:cubicBezTo>
                  <a:close/>
                </a:path>
              </a:pathLst>
            </a:custGeom>
            <a:solidFill>
              <a:srgbClr val="FFCC00"/>
            </a:solidFill>
            <a:ln w="6350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73" name="Freeform 1441"/>
            <p:cNvSpPr>
              <a:spLocks/>
            </p:cNvSpPr>
            <p:nvPr/>
          </p:nvSpPr>
          <p:spPr bwMode="auto">
            <a:xfrm>
              <a:off x="3820" y="3043"/>
              <a:ext cx="169" cy="63"/>
            </a:xfrm>
            <a:custGeom>
              <a:avLst/>
              <a:gdLst/>
              <a:ahLst/>
              <a:cxnLst>
                <a:cxn ang="0">
                  <a:pos x="211" y="57"/>
                </a:cxn>
                <a:cxn ang="0">
                  <a:pos x="165" y="74"/>
                </a:cxn>
                <a:cxn ang="0">
                  <a:pos x="139" y="76"/>
                </a:cxn>
                <a:cxn ang="0">
                  <a:pos x="130" y="76"/>
                </a:cxn>
                <a:cxn ang="0">
                  <a:pos x="117" y="76"/>
                </a:cxn>
                <a:cxn ang="0">
                  <a:pos x="96" y="60"/>
                </a:cxn>
                <a:cxn ang="0">
                  <a:pos x="77" y="54"/>
                </a:cxn>
                <a:cxn ang="0">
                  <a:pos x="33" y="40"/>
                </a:cxn>
                <a:cxn ang="0">
                  <a:pos x="0" y="30"/>
                </a:cxn>
                <a:cxn ang="0">
                  <a:pos x="48" y="26"/>
                </a:cxn>
                <a:cxn ang="0">
                  <a:pos x="3" y="21"/>
                </a:cxn>
                <a:cxn ang="0">
                  <a:pos x="30" y="17"/>
                </a:cxn>
                <a:cxn ang="0">
                  <a:pos x="76" y="18"/>
                </a:cxn>
                <a:cxn ang="0">
                  <a:pos x="33" y="14"/>
                </a:cxn>
                <a:cxn ang="0">
                  <a:pos x="51" y="8"/>
                </a:cxn>
                <a:cxn ang="0">
                  <a:pos x="82" y="3"/>
                </a:cxn>
                <a:cxn ang="0">
                  <a:pos x="84" y="0"/>
                </a:cxn>
                <a:cxn ang="0">
                  <a:pos x="97" y="3"/>
                </a:cxn>
                <a:cxn ang="0">
                  <a:pos x="108" y="5"/>
                </a:cxn>
                <a:cxn ang="0">
                  <a:pos x="121" y="6"/>
                </a:cxn>
                <a:cxn ang="0">
                  <a:pos x="162" y="5"/>
                </a:cxn>
                <a:cxn ang="0">
                  <a:pos x="145" y="14"/>
                </a:cxn>
                <a:cxn ang="0">
                  <a:pos x="154" y="18"/>
                </a:cxn>
                <a:cxn ang="0">
                  <a:pos x="198" y="29"/>
                </a:cxn>
                <a:cxn ang="0">
                  <a:pos x="163" y="29"/>
                </a:cxn>
                <a:cxn ang="0">
                  <a:pos x="217" y="38"/>
                </a:cxn>
                <a:cxn ang="0">
                  <a:pos x="154" y="42"/>
                </a:cxn>
                <a:cxn ang="0">
                  <a:pos x="183" y="48"/>
                </a:cxn>
                <a:cxn ang="0">
                  <a:pos x="231" y="47"/>
                </a:cxn>
                <a:cxn ang="0">
                  <a:pos x="162" y="57"/>
                </a:cxn>
                <a:cxn ang="0">
                  <a:pos x="202" y="57"/>
                </a:cxn>
                <a:cxn ang="0">
                  <a:pos x="211" y="57"/>
                </a:cxn>
              </a:cxnLst>
              <a:rect l="0" t="0" r="r" b="b"/>
              <a:pathLst>
                <a:path w="231" h="76">
                  <a:moveTo>
                    <a:pt x="211" y="57"/>
                  </a:moveTo>
                  <a:lnTo>
                    <a:pt x="165" y="74"/>
                  </a:lnTo>
                  <a:lnTo>
                    <a:pt x="139" y="76"/>
                  </a:lnTo>
                  <a:lnTo>
                    <a:pt x="130" y="76"/>
                  </a:lnTo>
                  <a:lnTo>
                    <a:pt x="117" y="76"/>
                  </a:lnTo>
                  <a:lnTo>
                    <a:pt x="96" y="60"/>
                  </a:lnTo>
                  <a:lnTo>
                    <a:pt x="77" y="54"/>
                  </a:lnTo>
                  <a:lnTo>
                    <a:pt x="33" y="40"/>
                  </a:lnTo>
                  <a:lnTo>
                    <a:pt x="0" y="30"/>
                  </a:lnTo>
                  <a:lnTo>
                    <a:pt x="48" y="26"/>
                  </a:lnTo>
                  <a:lnTo>
                    <a:pt x="3" y="21"/>
                  </a:lnTo>
                  <a:lnTo>
                    <a:pt x="30" y="17"/>
                  </a:lnTo>
                  <a:lnTo>
                    <a:pt x="76" y="18"/>
                  </a:lnTo>
                  <a:lnTo>
                    <a:pt x="33" y="14"/>
                  </a:lnTo>
                  <a:lnTo>
                    <a:pt x="51" y="8"/>
                  </a:lnTo>
                  <a:lnTo>
                    <a:pt x="82" y="3"/>
                  </a:lnTo>
                  <a:lnTo>
                    <a:pt x="84" y="0"/>
                  </a:lnTo>
                  <a:lnTo>
                    <a:pt x="97" y="3"/>
                  </a:lnTo>
                  <a:lnTo>
                    <a:pt x="108" y="5"/>
                  </a:lnTo>
                  <a:lnTo>
                    <a:pt x="121" y="6"/>
                  </a:lnTo>
                  <a:lnTo>
                    <a:pt x="162" y="5"/>
                  </a:lnTo>
                  <a:lnTo>
                    <a:pt x="145" y="14"/>
                  </a:lnTo>
                  <a:lnTo>
                    <a:pt x="154" y="18"/>
                  </a:lnTo>
                  <a:lnTo>
                    <a:pt x="198" y="29"/>
                  </a:lnTo>
                  <a:lnTo>
                    <a:pt x="163" y="29"/>
                  </a:lnTo>
                  <a:lnTo>
                    <a:pt x="217" y="38"/>
                  </a:lnTo>
                  <a:lnTo>
                    <a:pt x="154" y="42"/>
                  </a:lnTo>
                  <a:lnTo>
                    <a:pt x="183" y="48"/>
                  </a:lnTo>
                  <a:lnTo>
                    <a:pt x="231" y="47"/>
                  </a:lnTo>
                  <a:lnTo>
                    <a:pt x="162" y="57"/>
                  </a:lnTo>
                  <a:lnTo>
                    <a:pt x="202" y="57"/>
                  </a:lnTo>
                  <a:lnTo>
                    <a:pt x="211" y="57"/>
                  </a:lnTo>
                  <a:close/>
                </a:path>
              </a:pathLst>
            </a:custGeom>
            <a:solidFill>
              <a:srgbClr val="FFFF00"/>
            </a:solidFill>
            <a:ln w="3175" cmpd="sng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6274" name="Freeform 1442"/>
            <p:cNvSpPr>
              <a:spLocks/>
            </p:cNvSpPr>
            <p:nvPr/>
          </p:nvSpPr>
          <p:spPr bwMode="auto">
            <a:xfrm>
              <a:off x="3955" y="3055"/>
              <a:ext cx="80" cy="3"/>
            </a:xfrm>
            <a:custGeom>
              <a:avLst/>
              <a:gdLst/>
              <a:ahLst/>
              <a:cxnLst>
                <a:cxn ang="0">
                  <a:pos x="110" y="4"/>
                </a:cxn>
                <a:cxn ang="0">
                  <a:pos x="0" y="0"/>
                </a:cxn>
              </a:cxnLst>
              <a:rect l="0" t="0" r="r" b="b"/>
              <a:pathLst>
                <a:path w="110" h="4">
                  <a:moveTo>
                    <a:pt x="110" y="4"/>
                  </a:moveTo>
                  <a:cubicBezTo>
                    <a:pt x="92" y="3"/>
                    <a:pt x="23" y="1"/>
                    <a:pt x="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75" name="Freeform 1443"/>
            <p:cNvSpPr>
              <a:spLocks/>
            </p:cNvSpPr>
            <p:nvPr/>
          </p:nvSpPr>
          <p:spPr bwMode="auto">
            <a:xfrm flipH="1">
              <a:off x="3772" y="3047"/>
              <a:ext cx="79" cy="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6" y="0"/>
                </a:cxn>
              </a:cxnLst>
              <a:rect l="0" t="0" r="r" b="b"/>
              <a:pathLst>
                <a:path w="66" h="4">
                  <a:moveTo>
                    <a:pt x="0" y="4"/>
                  </a:moveTo>
                  <a:cubicBezTo>
                    <a:pt x="0" y="4"/>
                    <a:pt x="33" y="2"/>
                    <a:pt x="66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76" name="Freeform 1444"/>
            <p:cNvSpPr>
              <a:spLocks/>
            </p:cNvSpPr>
            <p:nvPr/>
          </p:nvSpPr>
          <p:spPr bwMode="auto">
            <a:xfrm>
              <a:off x="3950" y="3065"/>
              <a:ext cx="68" cy="4"/>
            </a:xfrm>
            <a:custGeom>
              <a:avLst/>
              <a:gdLst/>
              <a:ahLst/>
              <a:cxnLst>
                <a:cxn ang="0">
                  <a:pos x="91" y="5"/>
                </a:cxn>
                <a:cxn ang="0">
                  <a:pos x="0" y="0"/>
                </a:cxn>
              </a:cxnLst>
              <a:rect l="0" t="0" r="r" b="b"/>
              <a:pathLst>
                <a:path w="91" h="5">
                  <a:moveTo>
                    <a:pt x="91" y="5"/>
                  </a:moveTo>
                  <a:cubicBezTo>
                    <a:pt x="76" y="4"/>
                    <a:pt x="19" y="1"/>
                    <a:pt x="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77" name="Freeform 1445"/>
            <p:cNvSpPr>
              <a:spLocks/>
            </p:cNvSpPr>
            <p:nvPr/>
          </p:nvSpPr>
          <p:spPr bwMode="auto">
            <a:xfrm flipH="1">
              <a:off x="3796" y="3057"/>
              <a:ext cx="46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8" y="0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cubicBezTo>
                    <a:pt x="6" y="1"/>
                    <a:pt x="30" y="0"/>
                    <a:pt x="38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78" name="Freeform 1446"/>
            <p:cNvSpPr>
              <a:spLocks/>
            </p:cNvSpPr>
            <p:nvPr/>
          </p:nvSpPr>
          <p:spPr bwMode="auto">
            <a:xfrm flipH="1">
              <a:off x="3941" y="3084"/>
              <a:ext cx="44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2"/>
                </a:cxn>
              </a:cxnLst>
              <a:rect l="0" t="0" r="r" b="b"/>
              <a:pathLst>
                <a:path w="37" h="2">
                  <a:moveTo>
                    <a:pt x="0" y="0"/>
                  </a:moveTo>
                  <a:cubicBezTo>
                    <a:pt x="6" y="0"/>
                    <a:pt x="29" y="2"/>
                    <a:pt x="37" y="2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79" name="Freeform 1447"/>
            <p:cNvSpPr>
              <a:spLocks/>
            </p:cNvSpPr>
            <p:nvPr/>
          </p:nvSpPr>
          <p:spPr bwMode="auto">
            <a:xfrm flipH="1">
              <a:off x="3795" y="3042"/>
              <a:ext cx="94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80" name="Freeform 1448"/>
            <p:cNvSpPr>
              <a:spLocks/>
            </p:cNvSpPr>
            <p:nvPr/>
          </p:nvSpPr>
          <p:spPr bwMode="auto">
            <a:xfrm flipH="1">
              <a:off x="3812" y="3065"/>
              <a:ext cx="95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81" name="Freeform 1449"/>
            <p:cNvSpPr>
              <a:spLocks/>
            </p:cNvSpPr>
            <p:nvPr/>
          </p:nvSpPr>
          <p:spPr bwMode="auto">
            <a:xfrm flipH="1">
              <a:off x="3853" y="3054"/>
              <a:ext cx="95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82" name="Freeform 1450"/>
            <p:cNvSpPr>
              <a:spLocks/>
            </p:cNvSpPr>
            <p:nvPr/>
          </p:nvSpPr>
          <p:spPr bwMode="auto">
            <a:xfrm flipH="1">
              <a:off x="3866" y="3089"/>
              <a:ext cx="95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83" name="Freeform 1451"/>
            <p:cNvSpPr>
              <a:spLocks/>
            </p:cNvSpPr>
            <p:nvPr/>
          </p:nvSpPr>
          <p:spPr bwMode="auto">
            <a:xfrm flipH="1">
              <a:off x="3927" y="3047"/>
              <a:ext cx="95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84" name="Freeform 1452"/>
            <p:cNvSpPr>
              <a:spLocks/>
            </p:cNvSpPr>
            <p:nvPr/>
          </p:nvSpPr>
          <p:spPr bwMode="auto">
            <a:xfrm flipH="1">
              <a:off x="3884" y="3045"/>
              <a:ext cx="95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0" y="0"/>
                </a:cxn>
              </a:cxnLst>
              <a:rect l="0" t="0" r="r" b="b"/>
              <a:pathLst>
                <a:path w="80" h="2">
                  <a:moveTo>
                    <a:pt x="0" y="2"/>
                  </a:moveTo>
                  <a:cubicBezTo>
                    <a:pt x="0" y="2"/>
                    <a:pt x="40" y="1"/>
                    <a:pt x="80" y="0"/>
                  </a:cubicBezTo>
                </a:path>
              </a:pathLst>
            </a:custGeom>
            <a:noFill/>
            <a:ln w="31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85" name="Freeform 1453"/>
            <p:cNvSpPr>
              <a:spLocks/>
            </p:cNvSpPr>
            <p:nvPr/>
          </p:nvSpPr>
          <p:spPr bwMode="auto">
            <a:xfrm>
              <a:off x="3549" y="3148"/>
              <a:ext cx="2093" cy="1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0" y="16"/>
                </a:cxn>
                <a:cxn ang="0">
                  <a:pos x="144" y="52"/>
                </a:cxn>
                <a:cxn ang="0">
                  <a:pos x="276" y="80"/>
                </a:cxn>
                <a:cxn ang="0">
                  <a:pos x="332" y="92"/>
                </a:cxn>
                <a:cxn ang="0">
                  <a:pos x="496" y="112"/>
                </a:cxn>
                <a:cxn ang="0">
                  <a:pos x="528" y="108"/>
                </a:cxn>
                <a:cxn ang="0">
                  <a:pos x="612" y="132"/>
                </a:cxn>
                <a:cxn ang="0">
                  <a:pos x="724" y="140"/>
                </a:cxn>
                <a:cxn ang="0">
                  <a:pos x="848" y="112"/>
                </a:cxn>
                <a:cxn ang="0">
                  <a:pos x="948" y="92"/>
                </a:cxn>
                <a:cxn ang="0">
                  <a:pos x="1052" y="68"/>
                </a:cxn>
                <a:cxn ang="0">
                  <a:pos x="1152" y="88"/>
                </a:cxn>
                <a:cxn ang="0">
                  <a:pos x="1276" y="120"/>
                </a:cxn>
                <a:cxn ang="0">
                  <a:pos x="1388" y="124"/>
                </a:cxn>
                <a:cxn ang="0">
                  <a:pos x="1488" y="108"/>
                </a:cxn>
                <a:cxn ang="0">
                  <a:pos x="1548" y="112"/>
                </a:cxn>
                <a:cxn ang="0">
                  <a:pos x="1688" y="96"/>
                </a:cxn>
                <a:cxn ang="0">
                  <a:pos x="1796" y="76"/>
                </a:cxn>
                <a:cxn ang="0">
                  <a:pos x="1900" y="68"/>
                </a:cxn>
                <a:cxn ang="0">
                  <a:pos x="2004" y="80"/>
                </a:cxn>
                <a:cxn ang="0">
                  <a:pos x="2100" y="108"/>
                </a:cxn>
                <a:cxn ang="0">
                  <a:pos x="2252" y="124"/>
                </a:cxn>
                <a:cxn ang="0">
                  <a:pos x="2364" y="100"/>
                </a:cxn>
                <a:cxn ang="0">
                  <a:pos x="2452" y="84"/>
                </a:cxn>
                <a:cxn ang="0">
                  <a:pos x="2552" y="100"/>
                </a:cxn>
                <a:cxn ang="0">
                  <a:pos x="2712" y="72"/>
                </a:cxn>
                <a:cxn ang="0">
                  <a:pos x="2844" y="16"/>
                </a:cxn>
              </a:cxnLst>
              <a:rect l="0" t="0" r="r" b="b"/>
              <a:pathLst>
                <a:path w="2844" h="143">
                  <a:moveTo>
                    <a:pt x="0" y="0"/>
                  </a:moveTo>
                  <a:cubicBezTo>
                    <a:pt x="18" y="3"/>
                    <a:pt x="36" y="7"/>
                    <a:pt x="60" y="16"/>
                  </a:cubicBezTo>
                  <a:cubicBezTo>
                    <a:pt x="84" y="25"/>
                    <a:pt x="108" y="41"/>
                    <a:pt x="144" y="52"/>
                  </a:cubicBezTo>
                  <a:cubicBezTo>
                    <a:pt x="180" y="63"/>
                    <a:pt x="245" y="73"/>
                    <a:pt x="276" y="80"/>
                  </a:cubicBezTo>
                  <a:cubicBezTo>
                    <a:pt x="307" y="87"/>
                    <a:pt x="295" y="87"/>
                    <a:pt x="332" y="92"/>
                  </a:cubicBezTo>
                  <a:cubicBezTo>
                    <a:pt x="369" y="97"/>
                    <a:pt x="463" y="109"/>
                    <a:pt x="496" y="112"/>
                  </a:cubicBezTo>
                  <a:cubicBezTo>
                    <a:pt x="529" y="115"/>
                    <a:pt x="509" y="105"/>
                    <a:pt x="528" y="108"/>
                  </a:cubicBezTo>
                  <a:cubicBezTo>
                    <a:pt x="547" y="111"/>
                    <a:pt x="579" y="127"/>
                    <a:pt x="612" y="132"/>
                  </a:cubicBezTo>
                  <a:cubicBezTo>
                    <a:pt x="645" y="137"/>
                    <a:pt x="685" y="143"/>
                    <a:pt x="724" y="140"/>
                  </a:cubicBezTo>
                  <a:cubicBezTo>
                    <a:pt x="763" y="137"/>
                    <a:pt x="811" y="120"/>
                    <a:pt x="848" y="112"/>
                  </a:cubicBezTo>
                  <a:cubicBezTo>
                    <a:pt x="885" y="104"/>
                    <a:pt x="914" y="99"/>
                    <a:pt x="948" y="92"/>
                  </a:cubicBezTo>
                  <a:cubicBezTo>
                    <a:pt x="982" y="85"/>
                    <a:pt x="1018" y="69"/>
                    <a:pt x="1052" y="68"/>
                  </a:cubicBezTo>
                  <a:cubicBezTo>
                    <a:pt x="1086" y="67"/>
                    <a:pt x="1115" y="79"/>
                    <a:pt x="1152" y="88"/>
                  </a:cubicBezTo>
                  <a:cubicBezTo>
                    <a:pt x="1189" y="97"/>
                    <a:pt x="1237" y="114"/>
                    <a:pt x="1276" y="120"/>
                  </a:cubicBezTo>
                  <a:cubicBezTo>
                    <a:pt x="1315" y="126"/>
                    <a:pt x="1353" y="126"/>
                    <a:pt x="1388" y="124"/>
                  </a:cubicBezTo>
                  <a:cubicBezTo>
                    <a:pt x="1423" y="122"/>
                    <a:pt x="1461" y="110"/>
                    <a:pt x="1488" y="108"/>
                  </a:cubicBezTo>
                  <a:cubicBezTo>
                    <a:pt x="1515" y="106"/>
                    <a:pt x="1515" y="114"/>
                    <a:pt x="1548" y="112"/>
                  </a:cubicBezTo>
                  <a:cubicBezTo>
                    <a:pt x="1581" y="110"/>
                    <a:pt x="1647" y="102"/>
                    <a:pt x="1688" y="96"/>
                  </a:cubicBezTo>
                  <a:cubicBezTo>
                    <a:pt x="1729" y="90"/>
                    <a:pt x="1761" y="81"/>
                    <a:pt x="1796" y="76"/>
                  </a:cubicBezTo>
                  <a:cubicBezTo>
                    <a:pt x="1831" y="71"/>
                    <a:pt x="1865" y="67"/>
                    <a:pt x="1900" y="68"/>
                  </a:cubicBezTo>
                  <a:cubicBezTo>
                    <a:pt x="1935" y="69"/>
                    <a:pt x="1971" y="73"/>
                    <a:pt x="2004" y="80"/>
                  </a:cubicBezTo>
                  <a:cubicBezTo>
                    <a:pt x="2037" y="87"/>
                    <a:pt x="2059" y="101"/>
                    <a:pt x="2100" y="108"/>
                  </a:cubicBezTo>
                  <a:cubicBezTo>
                    <a:pt x="2141" y="115"/>
                    <a:pt x="2208" y="125"/>
                    <a:pt x="2252" y="124"/>
                  </a:cubicBezTo>
                  <a:cubicBezTo>
                    <a:pt x="2296" y="123"/>
                    <a:pt x="2331" y="107"/>
                    <a:pt x="2364" y="100"/>
                  </a:cubicBezTo>
                  <a:cubicBezTo>
                    <a:pt x="2397" y="93"/>
                    <a:pt x="2421" y="84"/>
                    <a:pt x="2452" y="84"/>
                  </a:cubicBezTo>
                  <a:cubicBezTo>
                    <a:pt x="2483" y="84"/>
                    <a:pt x="2509" y="102"/>
                    <a:pt x="2552" y="100"/>
                  </a:cubicBezTo>
                  <a:cubicBezTo>
                    <a:pt x="2595" y="98"/>
                    <a:pt x="2663" y="86"/>
                    <a:pt x="2712" y="72"/>
                  </a:cubicBezTo>
                  <a:cubicBezTo>
                    <a:pt x="2761" y="58"/>
                    <a:pt x="2802" y="37"/>
                    <a:pt x="2844" y="16"/>
                  </a:cubicBezTo>
                </a:path>
              </a:pathLst>
            </a:custGeom>
            <a:noFill/>
            <a:ln w="12700" cap="flat" cmpd="sng">
              <a:solidFill>
                <a:srgbClr val="FF33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86" name="Freeform 1454"/>
            <p:cNvSpPr>
              <a:spLocks/>
            </p:cNvSpPr>
            <p:nvPr/>
          </p:nvSpPr>
          <p:spPr bwMode="auto">
            <a:xfrm>
              <a:off x="3549" y="3012"/>
              <a:ext cx="2095" cy="1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4" y="28"/>
                </a:cxn>
                <a:cxn ang="0">
                  <a:pos x="320" y="56"/>
                </a:cxn>
                <a:cxn ang="0">
                  <a:pos x="428" y="92"/>
                </a:cxn>
                <a:cxn ang="0">
                  <a:pos x="508" y="120"/>
                </a:cxn>
                <a:cxn ang="0">
                  <a:pos x="620" y="108"/>
                </a:cxn>
                <a:cxn ang="0">
                  <a:pos x="756" y="116"/>
                </a:cxn>
                <a:cxn ang="0">
                  <a:pos x="964" y="128"/>
                </a:cxn>
                <a:cxn ang="0">
                  <a:pos x="1200" y="92"/>
                </a:cxn>
                <a:cxn ang="0">
                  <a:pos x="1424" y="92"/>
                </a:cxn>
                <a:cxn ang="0">
                  <a:pos x="1624" y="144"/>
                </a:cxn>
                <a:cxn ang="0">
                  <a:pos x="1736" y="180"/>
                </a:cxn>
                <a:cxn ang="0">
                  <a:pos x="1808" y="168"/>
                </a:cxn>
                <a:cxn ang="0">
                  <a:pos x="1976" y="100"/>
                </a:cxn>
                <a:cxn ang="0">
                  <a:pos x="2160" y="60"/>
                </a:cxn>
                <a:cxn ang="0">
                  <a:pos x="2360" y="92"/>
                </a:cxn>
                <a:cxn ang="0">
                  <a:pos x="2460" y="72"/>
                </a:cxn>
                <a:cxn ang="0">
                  <a:pos x="2568" y="44"/>
                </a:cxn>
                <a:cxn ang="0">
                  <a:pos x="2732" y="12"/>
                </a:cxn>
                <a:cxn ang="0">
                  <a:pos x="2848" y="0"/>
                </a:cxn>
              </a:cxnLst>
              <a:rect l="0" t="0" r="r" b="b"/>
              <a:pathLst>
                <a:path w="2848" h="184">
                  <a:moveTo>
                    <a:pt x="0" y="0"/>
                  </a:moveTo>
                  <a:cubicBezTo>
                    <a:pt x="75" y="9"/>
                    <a:pt x="151" y="19"/>
                    <a:pt x="204" y="28"/>
                  </a:cubicBezTo>
                  <a:cubicBezTo>
                    <a:pt x="257" y="37"/>
                    <a:pt x="283" y="45"/>
                    <a:pt x="320" y="56"/>
                  </a:cubicBezTo>
                  <a:cubicBezTo>
                    <a:pt x="357" y="67"/>
                    <a:pt x="397" y="81"/>
                    <a:pt x="428" y="92"/>
                  </a:cubicBezTo>
                  <a:cubicBezTo>
                    <a:pt x="459" y="103"/>
                    <a:pt x="476" y="117"/>
                    <a:pt x="508" y="120"/>
                  </a:cubicBezTo>
                  <a:cubicBezTo>
                    <a:pt x="540" y="123"/>
                    <a:pt x="579" y="109"/>
                    <a:pt x="620" y="108"/>
                  </a:cubicBezTo>
                  <a:cubicBezTo>
                    <a:pt x="661" y="107"/>
                    <a:pt x="699" y="113"/>
                    <a:pt x="756" y="116"/>
                  </a:cubicBezTo>
                  <a:cubicBezTo>
                    <a:pt x="813" y="119"/>
                    <a:pt x="890" y="132"/>
                    <a:pt x="964" y="128"/>
                  </a:cubicBezTo>
                  <a:cubicBezTo>
                    <a:pt x="1038" y="124"/>
                    <a:pt x="1123" y="98"/>
                    <a:pt x="1200" y="92"/>
                  </a:cubicBezTo>
                  <a:cubicBezTo>
                    <a:pt x="1277" y="86"/>
                    <a:pt x="1353" y="83"/>
                    <a:pt x="1424" y="92"/>
                  </a:cubicBezTo>
                  <a:cubicBezTo>
                    <a:pt x="1495" y="101"/>
                    <a:pt x="1572" y="129"/>
                    <a:pt x="1624" y="144"/>
                  </a:cubicBezTo>
                  <a:cubicBezTo>
                    <a:pt x="1676" y="159"/>
                    <a:pt x="1705" y="176"/>
                    <a:pt x="1736" y="180"/>
                  </a:cubicBezTo>
                  <a:cubicBezTo>
                    <a:pt x="1767" y="184"/>
                    <a:pt x="1768" y="181"/>
                    <a:pt x="1808" y="168"/>
                  </a:cubicBezTo>
                  <a:cubicBezTo>
                    <a:pt x="1848" y="155"/>
                    <a:pt x="1917" y="118"/>
                    <a:pt x="1976" y="100"/>
                  </a:cubicBezTo>
                  <a:cubicBezTo>
                    <a:pt x="2035" y="82"/>
                    <a:pt x="2096" y="61"/>
                    <a:pt x="2160" y="60"/>
                  </a:cubicBezTo>
                  <a:cubicBezTo>
                    <a:pt x="2224" y="59"/>
                    <a:pt x="2310" y="90"/>
                    <a:pt x="2360" y="92"/>
                  </a:cubicBezTo>
                  <a:cubicBezTo>
                    <a:pt x="2410" y="94"/>
                    <a:pt x="2425" y="80"/>
                    <a:pt x="2460" y="72"/>
                  </a:cubicBezTo>
                  <a:cubicBezTo>
                    <a:pt x="2495" y="64"/>
                    <a:pt x="2523" y="54"/>
                    <a:pt x="2568" y="44"/>
                  </a:cubicBezTo>
                  <a:cubicBezTo>
                    <a:pt x="2613" y="34"/>
                    <a:pt x="2685" y="19"/>
                    <a:pt x="2732" y="12"/>
                  </a:cubicBezTo>
                  <a:cubicBezTo>
                    <a:pt x="2779" y="5"/>
                    <a:pt x="2813" y="2"/>
                    <a:pt x="2848" y="0"/>
                  </a:cubicBezTo>
                </a:path>
              </a:pathLst>
            </a:custGeom>
            <a:noFill/>
            <a:ln w="12700" cap="flat" cmpd="sng">
              <a:solidFill>
                <a:srgbClr val="FF33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6287" name="Freeform 1455"/>
            <p:cNvSpPr>
              <a:spLocks/>
            </p:cNvSpPr>
            <p:nvPr/>
          </p:nvSpPr>
          <p:spPr bwMode="auto">
            <a:xfrm flipH="1">
              <a:off x="3787" y="3173"/>
              <a:ext cx="200" cy="56"/>
            </a:xfrm>
            <a:custGeom>
              <a:avLst/>
              <a:gdLst/>
              <a:ahLst/>
              <a:cxnLst>
                <a:cxn ang="0">
                  <a:pos x="211" y="57"/>
                </a:cxn>
                <a:cxn ang="0">
                  <a:pos x="165" y="74"/>
                </a:cxn>
                <a:cxn ang="0">
                  <a:pos x="139" y="76"/>
                </a:cxn>
                <a:cxn ang="0">
                  <a:pos x="130" y="76"/>
                </a:cxn>
                <a:cxn ang="0">
                  <a:pos x="117" y="76"/>
                </a:cxn>
                <a:cxn ang="0">
                  <a:pos x="96" y="60"/>
                </a:cxn>
                <a:cxn ang="0">
                  <a:pos x="77" y="54"/>
                </a:cxn>
                <a:cxn ang="0">
                  <a:pos x="33" y="40"/>
                </a:cxn>
                <a:cxn ang="0">
                  <a:pos x="0" y="30"/>
                </a:cxn>
                <a:cxn ang="0">
                  <a:pos x="48" y="26"/>
                </a:cxn>
                <a:cxn ang="0">
                  <a:pos x="3" y="21"/>
                </a:cxn>
                <a:cxn ang="0">
                  <a:pos x="30" y="17"/>
                </a:cxn>
                <a:cxn ang="0">
                  <a:pos x="76" y="18"/>
                </a:cxn>
                <a:cxn ang="0">
                  <a:pos x="33" y="14"/>
                </a:cxn>
                <a:cxn ang="0">
                  <a:pos x="51" y="8"/>
                </a:cxn>
                <a:cxn ang="0">
                  <a:pos x="82" y="3"/>
                </a:cxn>
                <a:cxn ang="0">
                  <a:pos x="84" y="0"/>
                </a:cxn>
                <a:cxn ang="0">
                  <a:pos x="97" y="3"/>
                </a:cxn>
                <a:cxn ang="0">
                  <a:pos x="108" y="5"/>
                </a:cxn>
                <a:cxn ang="0">
                  <a:pos x="121" y="6"/>
                </a:cxn>
                <a:cxn ang="0">
                  <a:pos x="162" y="5"/>
                </a:cxn>
                <a:cxn ang="0">
                  <a:pos x="145" y="14"/>
                </a:cxn>
                <a:cxn ang="0">
                  <a:pos x="154" y="18"/>
                </a:cxn>
                <a:cxn ang="0">
                  <a:pos x="198" y="29"/>
                </a:cxn>
                <a:cxn ang="0">
                  <a:pos x="163" y="29"/>
                </a:cxn>
                <a:cxn ang="0">
                  <a:pos x="217" y="38"/>
                </a:cxn>
                <a:cxn ang="0">
                  <a:pos x="154" y="42"/>
                </a:cxn>
                <a:cxn ang="0">
                  <a:pos x="183" y="48"/>
                </a:cxn>
                <a:cxn ang="0">
                  <a:pos x="231" y="47"/>
                </a:cxn>
                <a:cxn ang="0">
                  <a:pos x="162" y="57"/>
                </a:cxn>
                <a:cxn ang="0">
                  <a:pos x="202" y="57"/>
                </a:cxn>
                <a:cxn ang="0">
                  <a:pos x="211" y="57"/>
                </a:cxn>
              </a:cxnLst>
              <a:rect l="0" t="0" r="r" b="b"/>
              <a:pathLst>
                <a:path w="231" h="76">
                  <a:moveTo>
                    <a:pt x="211" y="57"/>
                  </a:moveTo>
                  <a:lnTo>
                    <a:pt x="165" y="74"/>
                  </a:lnTo>
                  <a:lnTo>
                    <a:pt x="139" y="76"/>
                  </a:lnTo>
                  <a:lnTo>
                    <a:pt x="130" y="76"/>
                  </a:lnTo>
                  <a:lnTo>
                    <a:pt x="117" y="76"/>
                  </a:lnTo>
                  <a:lnTo>
                    <a:pt x="96" y="60"/>
                  </a:lnTo>
                  <a:lnTo>
                    <a:pt x="77" y="54"/>
                  </a:lnTo>
                  <a:lnTo>
                    <a:pt x="33" y="40"/>
                  </a:lnTo>
                  <a:lnTo>
                    <a:pt x="0" y="30"/>
                  </a:lnTo>
                  <a:lnTo>
                    <a:pt x="48" y="26"/>
                  </a:lnTo>
                  <a:lnTo>
                    <a:pt x="3" y="21"/>
                  </a:lnTo>
                  <a:lnTo>
                    <a:pt x="30" y="17"/>
                  </a:lnTo>
                  <a:lnTo>
                    <a:pt x="76" y="18"/>
                  </a:lnTo>
                  <a:lnTo>
                    <a:pt x="33" y="14"/>
                  </a:lnTo>
                  <a:lnTo>
                    <a:pt x="51" y="8"/>
                  </a:lnTo>
                  <a:lnTo>
                    <a:pt x="82" y="3"/>
                  </a:lnTo>
                  <a:lnTo>
                    <a:pt x="84" y="0"/>
                  </a:lnTo>
                  <a:lnTo>
                    <a:pt x="97" y="3"/>
                  </a:lnTo>
                  <a:lnTo>
                    <a:pt x="108" y="5"/>
                  </a:lnTo>
                  <a:lnTo>
                    <a:pt x="121" y="6"/>
                  </a:lnTo>
                  <a:lnTo>
                    <a:pt x="162" y="5"/>
                  </a:lnTo>
                  <a:lnTo>
                    <a:pt x="145" y="14"/>
                  </a:lnTo>
                  <a:lnTo>
                    <a:pt x="154" y="18"/>
                  </a:lnTo>
                  <a:lnTo>
                    <a:pt x="198" y="29"/>
                  </a:lnTo>
                  <a:lnTo>
                    <a:pt x="163" y="29"/>
                  </a:lnTo>
                  <a:lnTo>
                    <a:pt x="217" y="38"/>
                  </a:lnTo>
                  <a:lnTo>
                    <a:pt x="154" y="42"/>
                  </a:lnTo>
                  <a:lnTo>
                    <a:pt x="183" y="48"/>
                  </a:lnTo>
                  <a:lnTo>
                    <a:pt x="231" y="47"/>
                  </a:lnTo>
                  <a:lnTo>
                    <a:pt x="162" y="57"/>
                  </a:lnTo>
                  <a:lnTo>
                    <a:pt x="202" y="57"/>
                  </a:lnTo>
                  <a:lnTo>
                    <a:pt x="211" y="57"/>
                  </a:lnTo>
                  <a:close/>
                </a:path>
              </a:pathLst>
            </a:custGeom>
            <a:solidFill>
              <a:srgbClr val="FFFF00"/>
            </a:solidFill>
            <a:ln w="3175" cmpd="sng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06293" name="AutoShape 1461"/>
          <p:cNvSpPr>
            <a:spLocks noChangeArrowheads="1"/>
          </p:cNvSpPr>
          <p:nvPr/>
        </p:nvSpPr>
        <p:spPr bwMode="auto">
          <a:xfrm rot="10033403">
            <a:off x="4638675" y="4335463"/>
            <a:ext cx="1647825" cy="401637"/>
          </a:xfrm>
          <a:prstGeom prst="rightArrow">
            <a:avLst>
              <a:gd name="adj1" fmla="val 50000"/>
              <a:gd name="adj2" fmla="val 102569"/>
            </a:avLst>
          </a:pr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333333"/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06296" name="Line 1464"/>
          <p:cNvSpPr>
            <a:spLocks noChangeShapeType="1"/>
          </p:cNvSpPr>
          <p:nvPr/>
        </p:nvSpPr>
        <p:spPr bwMode="auto">
          <a:xfrm>
            <a:off x="1893888" y="1801813"/>
            <a:ext cx="558800" cy="1492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06297" name="Line 1465"/>
          <p:cNvSpPr>
            <a:spLocks noChangeShapeType="1"/>
          </p:cNvSpPr>
          <p:nvPr/>
        </p:nvSpPr>
        <p:spPr bwMode="auto">
          <a:xfrm>
            <a:off x="1219200" y="2540000"/>
            <a:ext cx="1165225" cy="3111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Caution about Seismic Images</a:t>
            </a:r>
          </a:p>
        </p:txBody>
      </p:sp>
      <p:sp>
        <p:nvSpPr>
          <p:cNvPr id="337934" name="Text Box 14"/>
          <p:cNvSpPr txBox="1">
            <a:spLocks noChangeArrowheads="1"/>
          </p:cNvSpPr>
          <p:nvPr/>
        </p:nvSpPr>
        <p:spPr bwMode="auto">
          <a:xfrm>
            <a:off x="804863" y="1323975"/>
            <a:ext cx="750093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Tahoma" pitchFamily="34" charset="0"/>
              </a:rPr>
              <a:t>Seismic data has a resolution that is not as fine as most stratigraphers are use to working</a:t>
            </a:r>
          </a:p>
          <a:p>
            <a:pPr algn="ctr"/>
            <a:r>
              <a:rPr lang="en-US" sz="2200" b="1" dirty="0">
                <a:latin typeface="Tahoma" pitchFamily="34" charset="0"/>
              </a:rPr>
              <a:t> </a:t>
            </a:r>
          </a:p>
          <a:p>
            <a:pPr algn="ctr"/>
            <a:r>
              <a:rPr lang="en-US" sz="2000" b="1" dirty="0">
                <a:latin typeface="Tahoma" pitchFamily="34" charset="0"/>
              </a:rPr>
              <a:t>Units are often 10s to 100s of meters thick</a:t>
            </a:r>
          </a:p>
        </p:txBody>
      </p:sp>
      <p:grpSp>
        <p:nvGrpSpPr>
          <p:cNvPr id="2" name="Group 70"/>
          <p:cNvGrpSpPr>
            <a:grpSpLocks/>
          </p:cNvGrpSpPr>
          <p:nvPr/>
        </p:nvGrpSpPr>
        <p:grpSpPr bwMode="auto">
          <a:xfrm>
            <a:off x="1022350" y="3413125"/>
            <a:ext cx="7439025" cy="2641600"/>
            <a:chOff x="644" y="2150"/>
            <a:chExt cx="4686" cy="1664"/>
          </a:xfrm>
        </p:grpSpPr>
        <p:pic>
          <p:nvPicPr>
            <p:cNvPr id="337960" name="Picture 40" descr="exmou1"/>
            <p:cNvPicPr>
              <a:picLocks noChangeAspect="1" noChangeArrowheads="1"/>
            </p:cNvPicPr>
            <p:nvPr/>
          </p:nvPicPr>
          <p:blipFill>
            <a:blip r:embed="rId3" cstate="print">
              <a:lum bright="-20000" contrast="20000"/>
            </a:blip>
            <a:srcRect l="57248" t="48788" r="18660" b="40099"/>
            <a:stretch>
              <a:fillRect/>
            </a:stretch>
          </p:blipFill>
          <p:spPr bwMode="auto">
            <a:xfrm>
              <a:off x="644" y="2150"/>
              <a:ext cx="4192" cy="1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7961" name="Freeform 41"/>
            <p:cNvSpPr>
              <a:spLocks/>
            </p:cNvSpPr>
            <p:nvPr/>
          </p:nvSpPr>
          <p:spPr bwMode="auto">
            <a:xfrm>
              <a:off x="1103" y="2624"/>
              <a:ext cx="2099" cy="7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0" y="102"/>
                </a:cxn>
                <a:cxn ang="0">
                  <a:pos x="684" y="306"/>
                </a:cxn>
                <a:cxn ang="0">
                  <a:pos x="924" y="450"/>
                </a:cxn>
                <a:cxn ang="0">
                  <a:pos x="1158" y="594"/>
                </a:cxn>
                <a:cxn ang="0">
                  <a:pos x="1326" y="660"/>
                </a:cxn>
              </a:cxnLst>
              <a:rect l="0" t="0" r="r" b="b"/>
              <a:pathLst>
                <a:path w="1326" h="660">
                  <a:moveTo>
                    <a:pt x="0" y="0"/>
                  </a:moveTo>
                  <a:lnTo>
                    <a:pt x="300" y="102"/>
                  </a:lnTo>
                  <a:lnTo>
                    <a:pt x="684" y="306"/>
                  </a:lnTo>
                  <a:lnTo>
                    <a:pt x="924" y="450"/>
                  </a:lnTo>
                  <a:lnTo>
                    <a:pt x="1158" y="594"/>
                  </a:lnTo>
                  <a:lnTo>
                    <a:pt x="1326" y="66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7962" name="Freeform 42"/>
            <p:cNvSpPr>
              <a:spLocks/>
            </p:cNvSpPr>
            <p:nvPr/>
          </p:nvSpPr>
          <p:spPr bwMode="auto">
            <a:xfrm>
              <a:off x="1654" y="2630"/>
              <a:ext cx="2109" cy="6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8" y="48"/>
                </a:cxn>
                <a:cxn ang="0">
                  <a:pos x="414" y="126"/>
                </a:cxn>
                <a:cxn ang="0">
                  <a:pos x="630" y="318"/>
                </a:cxn>
                <a:cxn ang="0">
                  <a:pos x="870" y="486"/>
                </a:cxn>
                <a:cxn ang="0">
                  <a:pos x="1104" y="570"/>
                </a:cxn>
                <a:cxn ang="0">
                  <a:pos x="1332" y="600"/>
                </a:cxn>
              </a:cxnLst>
              <a:rect l="0" t="0" r="r" b="b"/>
              <a:pathLst>
                <a:path w="1332" h="600">
                  <a:moveTo>
                    <a:pt x="0" y="0"/>
                  </a:moveTo>
                  <a:lnTo>
                    <a:pt x="228" y="48"/>
                  </a:lnTo>
                  <a:lnTo>
                    <a:pt x="414" y="126"/>
                  </a:lnTo>
                  <a:lnTo>
                    <a:pt x="630" y="318"/>
                  </a:lnTo>
                  <a:lnTo>
                    <a:pt x="870" y="486"/>
                  </a:lnTo>
                  <a:lnTo>
                    <a:pt x="1104" y="570"/>
                  </a:lnTo>
                  <a:lnTo>
                    <a:pt x="1332" y="60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7963" name="Freeform 43"/>
            <p:cNvSpPr>
              <a:spLocks/>
            </p:cNvSpPr>
            <p:nvPr/>
          </p:nvSpPr>
          <p:spPr bwMode="auto">
            <a:xfrm>
              <a:off x="2471" y="2650"/>
              <a:ext cx="1292" cy="5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0"/>
                </a:cxn>
                <a:cxn ang="0">
                  <a:pos x="174" y="48"/>
                </a:cxn>
                <a:cxn ang="0">
                  <a:pos x="414" y="270"/>
                </a:cxn>
                <a:cxn ang="0">
                  <a:pos x="618" y="396"/>
                </a:cxn>
                <a:cxn ang="0">
                  <a:pos x="816" y="486"/>
                </a:cxn>
              </a:cxnLst>
              <a:rect l="0" t="0" r="r" b="b"/>
              <a:pathLst>
                <a:path w="816" h="486">
                  <a:moveTo>
                    <a:pt x="0" y="0"/>
                  </a:moveTo>
                  <a:cubicBezTo>
                    <a:pt x="12" y="0"/>
                    <a:pt x="24" y="0"/>
                    <a:pt x="36" y="0"/>
                  </a:cubicBezTo>
                  <a:lnTo>
                    <a:pt x="174" y="48"/>
                  </a:lnTo>
                  <a:lnTo>
                    <a:pt x="414" y="270"/>
                  </a:lnTo>
                  <a:lnTo>
                    <a:pt x="618" y="396"/>
                  </a:lnTo>
                  <a:lnTo>
                    <a:pt x="816" y="486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7964" name="Freeform 44"/>
            <p:cNvSpPr>
              <a:spLocks/>
            </p:cNvSpPr>
            <p:nvPr/>
          </p:nvSpPr>
          <p:spPr bwMode="auto">
            <a:xfrm>
              <a:off x="676" y="2609"/>
              <a:ext cx="446" cy="2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84" y="19"/>
                </a:cxn>
                <a:cxn ang="0">
                  <a:pos x="192" y="1"/>
                </a:cxn>
                <a:cxn ang="0">
                  <a:pos x="282" y="13"/>
                </a:cxn>
              </a:cxnLst>
              <a:rect l="0" t="0" r="r" b="b"/>
              <a:pathLst>
                <a:path w="282" h="19">
                  <a:moveTo>
                    <a:pt x="0" y="1"/>
                  </a:moveTo>
                  <a:cubicBezTo>
                    <a:pt x="26" y="10"/>
                    <a:pt x="52" y="19"/>
                    <a:pt x="84" y="19"/>
                  </a:cubicBezTo>
                  <a:cubicBezTo>
                    <a:pt x="116" y="19"/>
                    <a:pt x="159" y="2"/>
                    <a:pt x="192" y="1"/>
                  </a:cubicBezTo>
                  <a:cubicBezTo>
                    <a:pt x="225" y="0"/>
                    <a:pt x="253" y="6"/>
                    <a:pt x="282" y="13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7965" name="Freeform 45"/>
            <p:cNvSpPr>
              <a:spLocks/>
            </p:cNvSpPr>
            <p:nvPr/>
          </p:nvSpPr>
          <p:spPr bwMode="auto">
            <a:xfrm>
              <a:off x="951" y="2690"/>
              <a:ext cx="3771" cy="846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48" y="17"/>
                </a:cxn>
                <a:cxn ang="0">
                  <a:pos x="264" y="113"/>
                </a:cxn>
                <a:cxn ang="0">
                  <a:pos x="456" y="263"/>
                </a:cxn>
                <a:cxn ang="0">
                  <a:pos x="768" y="449"/>
                </a:cxn>
                <a:cxn ang="0">
                  <a:pos x="1020" y="575"/>
                </a:cxn>
                <a:cxn ang="0">
                  <a:pos x="1320" y="677"/>
                </a:cxn>
                <a:cxn ang="0">
                  <a:pos x="1626" y="713"/>
                </a:cxn>
                <a:cxn ang="0">
                  <a:pos x="1854" y="695"/>
                </a:cxn>
                <a:cxn ang="0">
                  <a:pos x="2004" y="689"/>
                </a:cxn>
                <a:cxn ang="0">
                  <a:pos x="2382" y="779"/>
                </a:cxn>
              </a:cxnLst>
              <a:rect l="0" t="0" r="r" b="b"/>
              <a:pathLst>
                <a:path w="2382" h="779">
                  <a:moveTo>
                    <a:pt x="0" y="11"/>
                  </a:moveTo>
                  <a:cubicBezTo>
                    <a:pt x="2" y="5"/>
                    <a:pt x="4" y="0"/>
                    <a:pt x="48" y="17"/>
                  </a:cubicBezTo>
                  <a:cubicBezTo>
                    <a:pt x="92" y="34"/>
                    <a:pt x="196" y="72"/>
                    <a:pt x="264" y="113"/>
                  </a:cubicBezTo>
                  <a:cubicBezTo>
                    <a:pt x="332" y="154"/>
                    <a:pt x="372" y="207"/>
                    <a:pt x="456" y="263"/>
                  </a:cubicBezTo>
                  <a:cubicBezTo>
                    <a:pt x="540" y="319"/>
                    <a:pt x="674" y="397"/>
                    <a:pt x="768" y="449"/>
                  </a:cubicBezTo>
                  <a:cubicBezTo>
                    <a:pt x="862" y="501"/>
                    <a:pt x="928" y="537"/>
                    <a:pt x="1020" y="575"/>
                  </a:cubicBezTo>
                  <a:cubicBezTo>
                    <a:pt x="1112" y="613"/>
                    <a:pt x="1219" y="654"/>
                    <a:pt x="1320" y="677"/>
                  </a:cubicBezTo>
                  <a:cubicBezTo>
                    <a:pt x="1421" y="700"/>
                    <a:pt x="1537" y="710"/>
                    <a:pt x="1626" y="713"/>
                  </a:cubicBezTo>
                  <a:cubicBezTo>
                    <a:pt x="1715" y="716"/>
                    <a:pt x="1791" y="699"/>
                    <a:pt x="1854" y="695"/>
                  </a:cubicBezTo>
                  <a:cubicBezTo>
                    <a:pt x="1917" y="691"/>
                    <a:pt x="1916" y="675"/>
                    <a:pt x="2004" y="689"/>
                  </a:cubicBezTo>
                  <a:cubicBezTo>
                    <a:pt x="2092" y="703"/>
                    <a:pt x="2237" y="741"/>
                    <a:pt x="2382" y="779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7966" name="Freeform 46"/>
            <p:cNvSpPr>
              <a:spLocks/>
            </p:cNvSpPr>
            <p:nvPr/>
          </p:nvSpPr>
          <p:spPr bwMode="auto">
            <a:xfrm>
              <a:off x="714" y="2767"/>
              <a:ext cx="2222" cy="8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4" y="108"/>
                </a:cxn>
                <a:cxn ang="0">
                  <a:pos x="348" y="276"/>
                </a:cxn>
                <a:cxn ang="0">
                  <a:pos x="540" y="468"/>
                </a:cxn>
                <a:cxn ang="0">
                  <a:pos x="696" y="594"/>
                </a:cxn>
                <a:cxn ang="0">
                  <a:pos x="912" y="678"/>
                </a:cxn>
                <a:cxn ang="0">
                  <a:pos x="1092" y="690"/>
                </a:cxn>
                <a:cxn ang="0">
                  <a:pos x="1290" y="702"/>
                </a:cxn>
                <a:cxn ang="0">
                  <a:pos x="1404" y="744"/>
                </a:cxn>
              </a:cxnLst>
              <a:rect l="0" t="0" r="r" b="b"/>
              <a:pathLst>
                <a:path w="1404" h="744">
                  <a:moveTo>
                    <a:pt x="0" y="0"/>
                  </a:moveTo>
                  <a:cubicBezTo>
                    <a:pt x="73" y="31"/>
                    <a:pt x="146" y="62"/>
                    <a:pt x="204" y="108"/>
                  </a:cubicBezTo>
                  <a:cubicBezTo>
                    <a:pt x="262" y="154"/>
                    <a:pt x="292" y="216"/>
                    <a:pt x="348" y="276"/>
                  </a:cubicBezTo>
                  <a:cubicBezTo>
                    <a:pt x="404" y="336"/>
                    <a:pt x="482" y="415"/>
                    <a:pt x="540" y="468"/>
                  </a:cubicBezTo>
                  <a:cubicBezTo>
                    <a:pt x="598" y="521"/>
                    <a:pt x="634" y="559"/>
                    <a:pt x="696" y="594"/>
                  </a:cubicBezTo>
                  <a:cubicBezTo>
                    <a:pt x="758" y="629"/>
                    <a:pt x="846" y="662"/>
                    <a:pt x="912" y="678"/>
                  </a:cubicBezTo>
                  <a:cubicBezTo>
                    <a:pt x="978" y="694"/>
                    <a:pt x="1029" y="686"/>
                    <a:pt x="1092" y="690"/>
                  </a:cubicBezTo>
                  <a:cubicBezTo>
                    <a:pt x="1155" y="694"/>
                    <a:pt x="1238" y="693"/>
                    <a:pt x="1290" y="702"/>
                  </a:cubicBezTo>
                  <a:cubicBezTo>
                    <a:pt x="1342" y="711"/>
                    <a:pt x="1373" y="727"/>
                    <a:pt x="1404" y="744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7967" name="Freeform 47"/>
            <p:cNvSpPr>
              <a:spLocks/>
            </p:cNvSpPr>
            <p:nvPr/>
          </p:nvSpPr>
          <p:spPr bwMode="auto">
            <a:xfrm>
              <a:off x="1103" y="2826"/>
              <a:ext cx="2080" cy="6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" y="66"/>
                </a:cxn>
                <a:cxn ang="0">
                  <a:pos x="258" y="282"/>
                </a:cxn>
                <a:cxn ang="0">
                  <a:pos x="444" y="414"/>
                </a:cxn>
                <a:cxn ang="0">
                  <a:pos x="828" y="552"/>
                </a:cxn>
                <a:cxn ang="0">
                  <a:pos x="1092" y="606"/>
                </a:cxn>
                <a:cxn ang="0">
                  <a:pos x="1314" y="624"/>
                </a:cxn>
              </a:cxnLst>
              <a:rect l="0" t="0" r="r" b="b"/>
              <a:pathLst>
                <a:path w="1314" h="624">
                  <a:moveTo>
                    <a:pt x="0" y="0"/>
                  </a:moveTo>
                  <a:cubicBezTo>
                    <a:pt x="26" y="9"/>
                    <a:pt x="53" y="19"/>
                    <a:pt x="96" y="66"/>
                  </a:cubicBezTo>
                  <a:cubicBezTo>
                    <a:pt x="139" y="113"/>
                    <a:pt x="200" y="224"/>
                    <a:pt x="258" y="282"/>
                  </a:cubicBezTo>
                  <a:cubicBezTo>
                    <a:pt x="316" y="340"/>
                    <a:pt x="349" y="369"/>
                    <a:pt x="444" y="414"/>
                  </a:cubicBezTo>
                  <a:cubicBezTo>
                    <a:pt x="539" y="459"/>
                    <a:pt x="720" y="520"/>
                    <a:pt x="828" y="552"/>
                  </a:cubicBezTo>
                  <a:cubicBezTo>
                    <a:pt x="936" y="584"/>
                    <a:pt x="1011" y="594"/>
                    <a:pt x="1092" y="606"/>
                  </a:cubicBezTo>
                  <a:cubicBezTo>
                    <a:pt x="1173" y="618"/>
                    <a:pt x="1243" y="621"/>
                    <a:pt x="1314" y="624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7968" name="Freeform 48"/>
            <p:cNvSpPr>
              <a:spLocks/>
            </p:cNvSpPr>
            <p:nvPr/>
          </p:nvSpPr>
          <p:spPr bwMode="auto">
            <a:xfrm>
              <a:off x="657" y="3008"/>
              <a:ext cx="1196" cy="5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66"/>
                </a:cxn>
                <a:cxn ang="0">
                  <a:pos x="336" y="186"/>
                </a:cxn>
                <a:cxn ang="0">
                  <a:pos x="540" y="342"/>
                </a:cxn>
                <a:cxn ang="0">
                  <a:pos x="636" y="396"/>
                </a:cxn>
                <a:cxn ang="0">
                  <a:pos x="756" y="462"/>
                </a:cxn>
              </a:cxnLst>
              <a:rect l="0" t="0" r="r" b="b"/>
              <a:pathLst>
                <a:path w="756" h="462">
                  <a:moveTo>
                    <a:pt x="0" y="0"/>
                  </a:moveTo>
                  <a:cubicBezTo>
                    <a:pt x="71" y="17"/>
                    <a:pt x="142" y="35"/>
                    <a:pt x="198" y="66"/>
                  </a:cubicBezTo>
                  <a:cubicBezTo>
                    <a:pt x="254" y="97"/>
                    <a:pt x="279" y="140"/>
                    <a:pt x="336" y="186"/>
                  </a:cubicBezTo>
                  <a:cubicBezTo>
                    <a:pt x="393" y="232"/>
                    <a:pt x="490" y="307"/>
                    <a:pt x="540" y="342"/>
                  </a:cubicBezTo>
                  <a:cubicBezTo>
                    <a:pt x="590" y="377"/>
                    <a:pt x="600" y="376"/>
                    <a:pt x="636" y="396"/>
                  </a:cubicBezTo>
                  <a:cubicBezTo>
                    <a:pt x="672" y="416"/>
                    <a:pt x="737" y="451"/>
                    <a:pt x="756" y="462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7969" name="Freeform 49"/>
            <p:cNvSpPr>
              <a:spLocks/>
            </p:cNvSpPr>
            <p:nvPr/>
          </p:nvSpPr>
          <p:spPr bwMode="auto">
            <a:xfrm>
              <a:off x="704" y="3288"/>
              <a:ext cx="4085" cy="4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2" y="180"/>
                </a:cxn>
                <a:cxn ang="0">
                  <a:pos x="450" y="270"/>
                </a:cxn>
                <a:cxn ang="0">
                  <a:pos x="624" y="336"/>
                </a:cxn>
                <a:cxn ang="0">
                  <a:pos x="780" y="324"/>
                </a:cxn>
                <a:cxn ang="0">
                  <a:pos x="1038" y="372"/>
                </a:cxn>
                <a:cxn ang="0">
                  <a:pos x="1344" y="408"/>
                </a:cxn>
                <a:cxn ang="0">
                  <a:pos x="1638" y="414"/>
                </a:cxn>
                <a:cxn ang="0">
                  <a:pos x="1812" y="408"/>
                </a:cxn>
                <a:cxn ang="0">
                  <a:pos x="1980" y="366"/>
                </a:cxn>
                <a:cxn ang="0">
                  <a:pos x="2190" y="342"/>
                </a:cxn>
                <a:cxn ang="0">
                  <a:pos x="2340" y="384"/>
                </a:cxn>
                <a:cxn ang="0">
                  <a:pos x="2460" y="414"/>
                </a:cxn>
                <a:cxn ang="0">
                  <a:pos x="2490" y="354"/>
                </a:cxn>
                <a:cxn ang="0">
                  <a:pos x="2580" y="354"/>
                </a:cxn>
              </a:cxnLst>
              <a:rect l="0" t="0" r="r" b="b"/>
              <a:pathLst>
                <a:path w="2580" h="419">
                  <a:moveTo>
                    <a:pt x="0" y="0"/>
                  </a:moveTo>
                  <a:cubicBezTo>
                    <a:pt x="88" y="67"/>
                    <a:pt x="177" y="135"/>
                    <a:pt x="252" y="180"/>
                  </a:cubicBezTo>
                  <a:cubicBezTo>
                    <a:pt x="327" y="225"/>
                    <a:pt x="388" y="244"/>
                    <a:pt x="450" y="270"/>
                  </a:cubicBezTo>
                  <a:cubicBezTo>
                    <a:pt x="512" y="296"/>
                    <a:pt x="569" y="327"/>
                    <a:pt x="624" y="336"/>
                  </a:cubicBezTo>
                  <a:cubicBezTo>
                    <a:pt x="679" y="345"/>
                    <a:pt x="711" y="318"/>
                    <a:pt x="780" y="324"/>
                  </a:cubicBezTo>
                  <a:cubicBezTo>
                    <a:pt x="849" y="330"/>
                    <a:pt x="944" y="358"/>
                    <a:pt x="1038" y="372"/>
                  </a:cubicBezTo>
                  <a:cubicBezTo>
                    <a:pt x="1132" y="386"/>
                    <a:pt x="1244" y="401"/>
                    <a:pt x="1344" y="408"/>
                  </a:cubicBezTo>
                  <a:cubicBezTo>
                    <a:pt x="1444" y="415"/>
                    <a:pt x="1560" y="414"/>
                    <a:pt x="1638" y="414"/>
                  </a:cubicBezTo>
                  <a:cubicBezTo>
                    <a:pt x="1716" y="414"/>
                    <a:pt x="1755" y="416"/>
                    <a:pt x="1812" y="408"/>
                  </a:cubicBezTo>
                  <a:cubicBezTo>
                    <a:pt x="1869" y="400"/>
                    <a:pt x="1917" y="377"/>
                    <a:pt x="1980" y="366"/>
                  </a:cubicBezTo>
                  <a:cubicBezTo>
                    <a:pt x="2043" y="355"/>
                    <a:pt x="2130" y="339"/>
                    <a:pt x="2190" y="342"/>
                  </a:cubicBezTo>
                  <a:cubicBezTo>
                    <a:pt x="2250" y="345"/>
                    <a:pt x="2295" y="372"/>
                    <a:pt x="2340" y="384"/>
                  </a:cubicBezTo>
                  <a:cubicBezTo>
                    <a:pt x="2385" y="396"/>
                    <a:pt x="2435" y="419"/>
                    <a:pt x="2460" y="414"/>
                  </a:cubicBezTo>
                  <a:cubicBezTo>
                    <a:pt x="2485" y="409"/>
                    <a:pt x="2470" y="364"/>
                    <a:pt x="2490" y="354"/>
                  </a:cubicBezTo>
                  <a:cubicBezTo>
                    <a:pt x="2510" y="344"/>
                    <a:pt x="2545" y="349"/>
                    <a:pt x="2580" y="354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7970" name="Freeform 50"/>
            <p:cNvSpPr>
              <a:spLocks/>
            </p:cNvSpPr>
            <p:nvPr/>
          </p:nvSpPr>
          <p:spPr bwMode="auto">
            <a:xfrm>
              <a:off x="961" y="3204"/>
              <a:ext cx="911" cy="4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4" y="186"/>
                </a:cxn>
                <a:cxn ang="0">
                  <a:pos x="402" y="306"/>
                </a:cxn>
                <a:cxn ang="0">
                  <a:pos x="576" y="372"/>
                </a:cxn>
              </a:cxnLst>
              <a:rect l="0" t="0" r="r" b="b"/>
              <a:pathLst>
                <a:path w="576" h="372">
                  <a:moveTo>
                    <a:pt x="0" y="0"/>
                  </a:moveTo>
                  <a:cubicBezTo>
                    <a:pt x="68" y="67"/>
                    <a:pt x="137" y="135"/>
                    <a:pt x="204" y="186"/>
                  </a:cubicBezTo>
                  <a:cubicBezTo>
                    <a:pt x="271" y="237"/>
                    <a:pt x="340" y="275"/>
                    <a:pt x="402" y="306"/>
                  </a:cubicBezTo>
                  <a:cubicBezTo>
                    <a:pt x="464" y="337"/>
                    <a:pt x="520" y="354"/>
                    <a:pt x="576" y="372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7971" name="Freeform 51"/>
            <p:cNvSpPr>
              <a:spLocks/>
            </p:cNvSpPr>
            <p:nvPr/>
          </p:nvSpPr>
          <p:spPr bwMode="auto">
            <a:xfrm>
              <a:off x="723" y="2498"/>
              <a:ext cx="3382" cy="586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402" y="8"/>
                </a:cxn>
                <a:cxn ang="0">
                  <a:pos x="1092" y="50"/>
                </a:cxn>
                <a:cxn ang="0">
                  <a:pos x="1320" y="104"/>
                </a:cxn>
                <a:cxn ang="0">
                  <a:pos x="1566" y="206"/>
                </a:cxn>
                <a:cxn ang="0">
                  <a:pos x="1776" y="308"/>
                </a:cxn>
                <a:cxn ang="0">
                  <a:pos x="1932" y="422"/>
                </a:cxn>
                <a:cxn ang="0">
                  <a:pos x="2094" y="524"/>
                </a:cxn>
                <a:cxn ang="0">
                  <a:pos x="2136" y="518"/>
                </a:cxn>
              </a:cxnLst>
              <a:rect l="0" t="0" r="r" b="b"/>
              <a:pathLst>
                <a:path w="2136" h="540">
                  <a:moveTo>
                    <a:pt x="0" y="2"/>
                  </a:moveTo>
                  <a:cubicBezTo>
                    <a:pt x="110" y="1"/>
                    <a:pt x="220" y="0"/>
                    <a:pt x="402" y="8"/>
                  </a:cubicBezTo>
                  <a:cubicBezTo>
                    <a:pt x="584" y="16"/>
                    <a:pt x="939" y="34"/>
                    <a:pt x="1092" y="50"/>
                  </a:cubicBezTo>
                  <a:cubicBezTo>
                    <a:pt x="1245" y="66"/>
                    <a:pt x="1241" y="78"/>
                    <a:pt x="1320" y="104"/>
                  </a:cubicBezTo>
                  <a:cubicBezTo>
                    <a:pt x="1399" y="130"/>
                    <a:pt x="1490" y="172"/>
                    <a:pt x="1566" y="206"/>
                  </a:cubicBezTo>
                  <a:cubicBezTo>
                    <a:pt x="1642" y="240"/>
                    <a:pt x="1715" y="272"/>
                    <a:pt x="1776" y="308"/>
                  </a:cubicBezTo>
                  <a:cubicBezTo>
                    <a:pt x="1837" y="344"/>
                    <a:pt x="1879" y="386"/>
                    <a:pt x="1932" y="422"/>
                  </a:cubicBezTo>
                  <a:cubicBezTo>
                    <a:pt x="1985" y="458"/>
                    <a:pt x="2060" y="508"/>
                    <a:pt x="2094" y="524"/>
                  </a:cubicBezTo>
                  <a:cubicBezTo>
                    <a:pt x="2128" y="540"/>
                    <a:pt x="2132" y="529"/>
                    <a:pt x="2136" y="518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7972" name="Freeform 52"/>
            <p:cNvSpPr>
              <a:spLocks/>
            </p:cNvSpPr>
            <p:nvPr/>
          </p:nvSpPr>
          <p:spPr bwMode="auto">
            <a:xfrm>
              <a:off x="2993" y="2754"/>
              <a:ext cx="1805" cy="6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132"/>
                </a:cxn>
                <a:cxn ang="0">
                  <a:pos x="462" y="276"/>
                </a:cxn>
                <a:cxn ang="0">
                  <a:pos x="618" y="354"/>
                </a:cxn>
                <a:cxn ang="0">
                  <a:pos x="822" y="402"/>
                </a:cxn>
                <a:cxn ang="0">
                  <a:pos x="936" y="462"/>
                </a:cxn>
                <a:cxn ang="0">
                  <a:pos x="1020" y="516"/>
                </a:cxn>
                <a:cxn ang="0">
                  <a:pos x="1140" y="564"/>
                </a:cxn>
              </a:cxnLst>
              <a:rect l="0" t="0" r="r" b="b"/>
              <a:pathLst>
                <a:path w="1140" h="564">
                  <a:moveTo>
                    <a:pt x="0" y="0"/>
                  </a:moveTo>
                  <a:cubicBezTo>
                    <a:pt x="81" y="43"/>
                    <a:pt x="163" y="86"/>
                    <a:pt x="240" y="132"/>
                  </a:cubicBezTo>
                  <a:cubicBezTo>
                    <a:pt x="317" y="178"/>
                    <a:pt x="399" y="239"/>
                    <a:pt x="462" y="276"/>
                  </a:cubicBezTo>
                  <a:cubicBezTo>
                    <a:pt x="525" y="313"/>
                    <a:pt x="558" y="333"/>
                    <a:pt x="618" y="354"/>
                  </a:cubicBezTo>
                  <a:cubicBezTo>
                    <a:pt x="678" y="375"/>
                    <a:pt x="769" y="384"/>
                    <a:pt x="822" y="402"/>
                  </a:cubicBezTo>
                  <a:cubicBezTo>
                    <a:pt x="875" y="420"/>
                    <a:pt x="903" y="443"/>
                    <a:pt x="936" y="462"/>
                  </a:cubicBezTo>
                  <a:cubicBezTo>
                    <a:pt x="969" y="481"/>
                    <a:pt x="986" y="499"/>
                    <a:pt x="1020" y="516"/>
                  </a:cubicBezTo>
                  <a:cubicBezTo>
                    <a:pt x="1054" y="533"/>
                    <a:pt x="1097" y="548"/>
                    <a:pt x="1140" y="564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7973" name="Freeform 53"/>
            <p:cNvSpPr>
              <a:spLocks/>
            </p:cNvSpPr>
            <p:nvPr/>
          </p:nvSpPr>
          <p:spPr bwMode="auto">
            <a:xfrm>
              <a:off x="3896" y="3295"/>
              <a:ext cx="788" cy="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6" y="12"/>
                </a:cxn>
                <a:cxn ang="0">
                  <a:pos x="174" y="6"/>
                </a:cxn>
                <a:cxn ang="0">
                  <a:pos x="300" y="12"/>
                </a:cxn>
                <a:cxn ang="0">
                  <a:pos x="420" y="18"/>
                </a:cxn>
                <a:cxn ang="0">
                  <a:pos x="498" y="42"/>
                </a:cxn>
              </a:cxnLst>
              <a:rect l="0" t="0" r="r" b="b"/>
              <a:pathLst>
                <a:path w="498" h="42">
                  <a:moveTo>
                    <a:pt x="0" y="0"/>
                  </a:moveTo>
                  <a:cubicBezTo>
                    <a:pt x="48" y="5"/>
                    <a:pt x="97" y="11"/>
                    <a:pt x="126" y="12"/>
                  </a:cubicBezTo>
                  <a:cubicBezTo>
                    <a:pt x="155" y="13"/>
                    <a:pt x="145" y="6"/>
                    <a:pt x="174" y="6"/>
                  </a:cubicBezTo>
                  <a:cubicBezTo>
                    <a:pt x="203" y="6"/>
                    <a:pt x="259" y="10"/>
                    <a:pt x="300" y="12"/>
                  </a:cubicBezTo>
                  <a:cubicBezTo>
                    <a:pt x="341" y="14"/>
                    <a:pt x="387" y="13"/>
                    <a:pt x="420" y="18"/>
                  </a:cubicBezTo>
                  <a:cubicBezTo>
                    <a:pt x="453" y="23"/>
                    <a:pt x="475" y="32"/>
                    <a:pt x="498" y="42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7974" name="Freeform 54"/>
            <p:cNvSpPr>
              <a:spLocks/>
            </p:cNvSpPr>
            <p:nvPr/>
          </p:nvSpPr>
          <p:spPr bwMode="auto">
            <a:xfrm>
              <a:off x="1701" y="2428"/>
              <a:ext cx="2784" cy="7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8" y="30"/>
                </a:cxn>
                <a:cxn ang="0">
                  <a:pos x="816" y="78"/>
                </a:cxn>
                <a:cxn ang="0">
                  <a:pos x="1032" y="150"/>
                </a:cxn>
                <a:cxn ang="0">
                  <a:pos x="1164" y="258"/>
                </a:cxn>
                <a:cxn ang="0">
                  <a:pos x="1428" y="426"/>
                </a:cxn>
                <a:cxn ang="0">
                  <a:pos x="1602" y="540"/>
                </a:cxn>
                <a:cxn ang="0">
                  <a:pos x="1758" y="678"/>
                </a:cxn>
              </a:cxnLst>
              <a:rect l="0" t="0" r="r" b="b"/>
              <a:pathLst>
                <a:path w="1758" h="678">
                  <a:moveTo>
                    <a:pt x="0" y="0"/>
                  </a:moveTo>
                  <a:cubicBezTo>
                    <a:pt x="91" y="8"/>
                    <a:pt x="182" y="17"/>
                    <a:pt x="318" y="30"/>
                  </a:cubicBezTo>
                  <a:cubicBezTo>
                    <a:pt x="454" y="43"/>
                    <a:pt x="697" y="58"/>
                    <a:pt x="816" y="78"/>
                  </a:cubicBezTo>
                  <a:cubicBezTo>
                    <a:pt x="935" y="98"/>
                    <a:pt x="974" y="120"/>
                    <a:pt x="1032" y="150"/>
                  </a:cubicBezTo>
                  <a:cubicBezTo>
                    <a:pt x="1090" y="180"/>
                    <a:pt x="1098" y="212"/>
                    <a:pt x="1164" y="258"/>
                  </a:cubicBezTo>
                  <a:cubicBezTo>
                    <a:pt x="1230" y="304"/>
                    <a:pt x="1355" y="379"/>
                    <a:pt x="1428" y="426"/>
                  </a:cubicBezTo>
                  <a:cubicBezTo>
                    <a:pt x="1501" y="473"/>
                    <a:pt x="1547" y="498"/>
                    <a:pt x="1602" y="540"/>
                  </a:cubicBezTo>
                  <a:cubicBezTo>
                    <a:pt x="1657" y="582"/>
                    <a:pt x="1707" y="630"/>
                    <a:pt x="1758" y="678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7975" name="Freeform 55"/>
            <p:cNvSpPr>
              <a:spLocks/>
            </p:cNvSpPr>
            <p:nvPr/>
          </p:nvSpPr>
          <p:spPr bwMode="auto">
            <a:xfrm>
              <a:off x="818" y="2290"/>
              <a:ext cx="4018" cy="288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252" y="19"/>
                </a:cxn>
                <a:cxn ang="0">
                  <a:pos x="618" y="61"/>
                </a:cxn>
                <a:cxn ang="0">
                  <a:pos x="672" y="25"/>
                </a:cxn>
                <a:cxn ang="0">
                  <a:pos x="1056" y="25"/>
                </a:cxn>
                <a:cxn ang="0">
                  <a:pos x="1566" y="19"/>
                </a:cxn>
                <a:cxn ang="0">
                  <a:pos x="1794" y="7"/>
                </a:cxn>
                <a:cxn ang="0">
                  <a:pos x="2028" y="7"/>
                </a:cxn>
                <a:cxn ang="0">
                  <a:pos x="2196" y="49"/>
                </a:cxn>
                <a:cxn ang="0">
                  <a:pos x="2352" y="85"/>
                </a:cxn>
                <a:cxn ang="0">
                  <a:pos x="2454" y="163"/>
                </a:cxn>
                <a:cxn ang="0">
                  <a:pos x="2538" y="265"/>
                </a:cxn>
              </a:cxnLst>
              <a:rect l="0" t="0" r="r" b="b"/>
              <a:pathLst>
                <a:path w="2538" h="265">
                  <a:moveTo>
                    <a:pt x="0" y="31"/>
                  </a:moveTo>
                  <a:cubicBezTo>
                    <a:pt x="74" y="22"/>
                    <a:pt x="149" y="14"/>
                    <a:pt x="252" y="19"/>
                  </a:cubicBezTo>
                  <a:cubicBezTo>
                    <a:pt x="355" y="24"/>
                    <a:pt x="548" y="60"/>
                    <a:pt x="618" y="61"/>
                  </a:cubicBezTo>
                  <a:cubicBezTo>
                    <a:pt x="688" y="62"/>
                    <a:pt x="599" y="31"/>
                    <a:pt x="672" y="25"/>
                  </a:cubicBezTo>
                  <a:cubicBezTo>
                    <a:pt x="745" y="19"/>
                    <a:pt x="907" y="26"/>
                    <a:pt x="1056" y="25"/>
                  </a:cubicBezTo>
                  <a:cubicBezTo>
                    <a:pt x="1205" y="24"/>
                    <a:pt x="1443" y="22"/>
                    <a:pt x="1566" y="19"/>
                  </a:cubicBezTo>
                  <a:cubicBezTo>
                    <a:pt x="1689" y="16"/>
                    <a:pt x="1717" y="9"/>
                    <a:pt x="1794" y="7"/>
                  </a:cubicBezTo>
                  <a:cubicBezTo>
                    <a:pt x="1871" y="5"/>
                    <a:pt x="1961" y="0"/>
                    <a:pt x="2028" y="7"/>
                  </a:cubicBezTo>
                  <a:cubicBezTo>
                    <a:pt x="2095" y="14"/>
                    <a:pt x="2142" y="36"/>
                    <a:pt x="2196" y="49"/>
                  </a:cubicBezTo>
                  <a:cubicBezTo>
                    <a:pt x="2250" y="62"/>
                    <a:pt x="2309" y="66"/>
                    <a:pt x="2352" y="85"/>
                  </a:cubicBezTo>
                  <a:cubicBezTo>
                    <a:pt x="2395" y="104"/>
                    <a:pt x="2423" y="133"/>
                    <a:pt x="2454" y="163"/>
                  </a:cubicBezTo>
                  <a:cubicBezTo>
                    <a:pt x="2485" y="193"/>
                    <a:pt x="2511" y="229"/>
                    <a:pt x="2538" y="265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7976" name="Freeform 56"/>
            <p:cNvSpPr>
              <a:spLocks/>
            </p:cNvSpPr>
            <p:nvPr/>
          </p:nvSpPr>
          <p:spPr bwMode="auto">
            <a:xfrm>
              <a:off x="2015" y="2395"/>
              <a:ext cx="2774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8" y="12"/>
                </a:cxn>
                <a:cxn ang="0">
                  <a:pos x="630" y="48"/>
                </a:cxn>
                <a:cxn ang="0">
                  <a:pos x="786" y="90"/>
                </a:cxn>
                <a:cxn ang="0">
                  <a:pos x="852" y="78"/>
                </a:cxn>
                <a:cxn ang="0">
                  <a:pos x="1074" y="192"/>
                </a:cxn>
                <a:cxn ang="0">
                  <a:pos x="1236" y="360"/>
                </a:cxn>
                <a:cxn ang="0">
                  <a:pos x="1434" y="498"/>
                </a:cxn>
                <a:cxn ang="0">
                  <a:pos x="1608" y="606"/>
                </a:cxn>
                <a:cxn ang="0">
                  <a:pos x="1638" y="684"/>
                </a:cxn>
                <a:cxn ang="0">
                  <a:pos x="1752" y="696"/>
                </a:cxn>
              </a:cxnLst>
              <a:rect l="0" t="0" r="r" b="b"/>
              <a:pathLst>
                <a:path w="1752" h="699">
                  <a:moveTo>
                    <a:pt x="0" y="0"/>
                  </a:moveTo>
                  <a:cubicBezTo>
                    <a:pt x="136" y="2"/>
                    <a:pt x="273" y="4"/>
                    <a:pt x="378" y="12"/>
                  </a:cubicBezTo>
                  <a:cubicBezTo>
                    <a:pt x="483" y="20"/>
                    <a:pt x="562" y="35"/>
                    <a:pt x="630" y="48"/>
                  </a:cubicBezTo>
                  <a:cubicBezTo>
                    <a:pt x="698" y="61"/>
                    <a:pt x="749" y="85"/>
                    <a:pt x="786" y="90"/>
                  </a:cubicBezTo>
                  <a:cubicBezTo>
                    <a:pt x="823" y="95"/>
                    <a:pt x="804" y="61"/>
                    <a:pt x="852" y="78"/>
                  </a:cubicBezTo>
                  <a:cubicBezTo>
                    <a:pt x="900" y="95"/>
                    <a:pt x="1010" y="145"/>
                    <a:pt x="1074" y="192"/>
                  </a:cubicBezTo>
                  <a:cubicBezTo>
                    <a:pt x="1138" y="239"/>
                    <a:pt x="1176" y="309"/>
                    <a:pt x="1236" y="360"/>
                  </a:cubicBezTo>
                  <a:cubicBezTo>
                    <a:pt x="1296" y="411"/>
                    <a:pt x="1372" y="457"/>
                    <a:pt x="1434" y="498"/>
                  </a:cubicBezTo>
                  <a:cubicBezTo>
                    <a:pt x="1496" y="539"/>
                    <a:pt x="1574" y="575"/>
                    <a:pt x="1608" y="606"/>
                  </a:cubicBezTo>
                  <a:cubicBezTo>
                    <a:pt x="1642" y="637"/>
                    <a:pt x="1614" y="669"/>
                    <a:pt x="1638" y="684"/>
                  </a:cubicBezTo>
                  <a:cubicBezTo>
                    <a:pt x="1662" y="699"/>
                    <a:pt x="1707" y="697"/>
                    <a:pt x="1752" y="696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7977" name="Freeform 57"/>
            <p:cNvSpPr>
              <a:spLocks/>
            </p:cNvSpPr>
            <p:nvPr/>
          </p:nvSpPr>
          <p:spPr bwMode="auto">
            <a:xfrm>
              <a:off x="2718" y="2382"/>
              <a:ext cx="2090" cy="2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0" y="24"/>
                </a:cxn>
                <a:cxn ang="0">
                  <a:pos x="690" y="54"/>
                </a:cxn>
                <a:cxn ang="0">
                  <a:pos x="816" y="54"/>
                </a:cxn>
                <a:cxn ang="0">
                  <a:pos x="1008" y="102"/>
                </a:cxn>
                <a:cxn ang="0">
                  <a:pos x="1140" y="162"/>
                </a:cxn>
                <a:cxn ang="0">
                  <a:pos x="1320" y="270"/>
                </a:cxn>
              </a:cxnLst>
              <a:rect l="0" t="0" r="r" b="b"/>
              <a:pathLst>
                <a:path w="1320" h="270">
                  <a:moveTo>
                    <a:pt x="0" y="0"/>
                  </a:moveTo>
                  <a:cubicBezTo>
                    <a:pt x="137" y="7"/>
                    <a:pt x="275" y="15"/>
                    <a:pt x="390" y="24"/>
                  </a:cubicBezTo>
                  <a:cubicBezTo>
                    <a:pt x="505" y="33"/>
                    <a:pt x="619" y="49"/>
                    <a:pt x="690" y="54"/>
                  </a:cubicBezTo>
                  <a:cubicBezTo>
                    <a:pt x="761" y="59"/>
                    <a:pt x="763" y="46"/>
                    <a:pt x="816" y="54"/>
                  </a:cubicBezTo>
                  <a:cubicBezTo>
                    <a:pt x="869" y="62"/>
                    <a:pt x="954" y="84"/>
                    <a:pt x="1008" y="102"/>
                  </a:cubicBezTo>
                  <a:cubicBezTo>
                    <a:pt x="1062" y="120"/>
                    <a:pt x="1088" y="134"/>
                    <a:pt x="1140" y="162"/>
                  </a:cubicBezTo>
                  <a:cubicBezTo>
                    <a:pt x="1192" y="190"/>
                    <a:pt x="1256" y="230"/>
                    <a:pt x="1320" y="27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7978" name="Freeform 58"/>
            <p:cNvSpPr>
              <a:spLocks/>
            </p:cNvSpPr>
            <p:nvPr/>
          </p:nvSpPr>
          <p:spPr bwMode="auto">
            <a:xfrm>
              <a:off x="4105" y="2545"/>
              <a:ext cx="722" cy="48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6" y="138"/>
                </a:cxn>
                <a:cxn ang="0">
                  <a:pos x="294" y="288"/>
                </a:cxn>
                <a:cxn ang="0">
                  <a:pos x="360" y="378"/>
                </a:cxn>
                <a:cxn ang="0">
                  <a:pos x="402" y="426"/>
                </a:cxn>
                <a:cxn ang="0">
                  <a:pos x="456" y="444"/>
                </a:cxn>
              </a:cxnLst>
              <a:rect l="0" t="0" r="r" b="b"/>
              <a:pathLst>
                <a:path w="456" h="444">
                  <a:moveTo>
                    <a:pt x="0" y="0"/>
                  </a:moveTo>
                  <a:cubicBezTo>
                    <a:pt x="53" y="45"/>
                    <a:pt x="107" y="90"/>
                    <a:pt x="156" y="138"/>
                  </a:cubicBezTo>
                  <a:cubicBezTo>
                    <a:pt x="205" y="186"/>
                    <a:pt x="260" y="248"/>
                    <a:pt x="294" y="288"/>
                  </a:cubicBezTo>
                  <a:cubicBezTo>
                    <a:pt x="328" y="328"/>
                    <a:pt x="342" y="355"/>
                    <a:pt x="360" y="378"/>
                  </a:cubicBezTo>
                  <a:cubicBezTo>
                    <a:pt x="378" y="401"/>
                    <a:pt x="386" y="415"/>
                    <a:pt x="402" y="426"/>
                  </a:cubicBezTo>
                  <a:cubicBezTo>
                    <a:pt x="418" y="437"/>
                    <a:pt x="447" y="442"/>
                    <a:pt x="456" y="444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7979" name="Rectangle 59"/>
            <p:cNvSpPr>
              <a:spLocks noChangeAspect="1" noChangeArrowheads="1"/>
            </p:cNvSpPr>
            <p:nvPr/>
          </p:nvSpPr>
          <p:spPr bwMode="auto">
            <a:xfrm>
              <a:off x="4950" y="2446"/>
              <a:ext cx="81" cy="1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37980" name="Rectangle 60"/>
            <p:cNvSpPr>
              <a:spLocks noChangeAspect="1" noChangeArrowheads="1"/>
            </p:cNvSpPr>
            <p:nvPr/>
          </p:nvSpPr>
          <p:spPr bwMode="auto">
            <a:xfrm>
              <a:off x="4950" y="2610"/>
              <a:ext cx="81" cy="16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37981" name="Rectangle 61"/>
            <p:cNvSpPr>
              <a:spLocks noChangeAspect="1" noChangeArrowheads="1"/>
            </p:cNvSpPr>
            <p:nvPr/>
          </p:nvSpPr>
          <p:spPr bwMode="auto">
            <a:xfrm>
              <a:off x="4950" y="2774"/>
              <a:ext cx="81" cy="16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37982" name="Rectangle 62"/>
            <p:cNvSpPr>
              <a:spLocks noChangeAspect="1" noChangeArrowheads="1"/>
            </p:cNvSpPr>
            <p:nvPr/>
          </p:nvSpPr>
          <p:spPr bwMode="auto">
            <a:xfrm>
              <a:off x="4950" y="2937"/>
              <a:ext cx="81" cy="16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37983" name="Rectangle 63"/>
            <p:cNvSpPr>
              <a:spLocks noChangeAspect="1" noChangeArrowheads="1"/>
            </p:cNvSpPr>
            <p:nvPr/>
          </p:nvSpPr>
          <p:spPr bwMode="auto">
            <a:xfrm>
              <a:off x="4950" y="3101"/>
              <a:ext cx="81" cy="16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37984" name="Text Box 64"/>
            <p:cNvSpPr txBox="1">
              <a:spLocks noChangeArrowheads="1"/>
            </p:cNvSpPr>
            <p:nvPr/>
          </p:nvSpPr>
          <p:spPr bwMode="auto">
            <a:xfrm>
              <a:off x="5028" y="2393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Arial" charset="0"/>
                </a:rPr>
                <a:t>0</a:t>
              </a:r>
            </a:p>
          </p:txBody>
        </p:sp>
        <p:sp>
          <p:nvSpPr>
            <p:cNvPr id="337985" name="Text Box 65"/>
            <p:cNvSpPr txBox="1">
              <a:spLocks noChangeArrowheads="1"/>
            </p:cNvSpPr>
            <p:nvPr/>
          </p:nvSpPr>
          <p:spPr bwMode="auto">
            <a:xfrm>
              <a:off x="5028" y="3199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Arial" charset="0"/>
                </a:rPr>
                <a:t>500</a:t>
              </a:r>
            </a:p>
          </p:txBody>
        </p:sp>
        <p:sp>
          <p:nvSpPr>
            <p:cNvPr id="337986" name="Text Box 66"/>
            <p:cNvSpPr txBox="1">
              <a:spLocks noChangeArrowheads="1"/>
            </p:cNvSpPr>
            <p:nvPr/>
          </p:nvSpPr>
          <p:spPr bwMode="auto">
            <a:xfrm rot="-5400000">
              <a:off x="4948" y="2744"/>
              <a:ext cx="48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Arial" charset="0"/>
                </a:rPr>
                <a:t>meters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Scale of Stratigraphic Correlation</a:t>
            </a:r>
          </a:p>
        </p:txBody>
      </p:sp>
      <p:sp>
        <p:nvSpPr>
          <p:cNvPr id="422915" name="Rectangle 3"/>
          <p:cNvSpPr>
            <a:spLocks noChangeArrowheads="1"/>
          </p:cNvSpPr>
          <p:nvPr/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en-US" sz="2800" b="1" dirty="0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42291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41313" y="1171575"/>
            <a:ext cx="4478337" cy="1536700"/>
          </a:xfrm>
          <a:noFill/>
          <a:ln/>
        </p:spPr>
        <p:txBody>
          <a:bodyPr/>
          <a:lstStyle/>
          <a:p>
            <a:r>
              <a:rPr lang="en-US" sz="2400" b="1" dirty="0"/>
              <a:t>Using Outcrops or Cores</a:t>
            </a:r>
          </a:p>
          <a:p>
            <a:pPr lvl="1"/>
            <a:r>
              <a:rPr lang="en-US" sz="2000" b="1" dirty="0"/>
              <a:t>Visually correlate laminae and beds</a:t>
            </a:r>
          </a:p>
          <a:p>
            <a:pPr lvl="1"/>
            <a:r>
              <a:rPr lang="en-US" sz="2000" b="1" dirty="0"/>
              <a:t>Units are centimeters thick</a:t>
            </a:r>
          </a:p>
        </p:txBody>
      </p:sp>
      <p:grpSp>
        <p:nvGrpSpPr>
          <p:cNvPr id="2" name="Group 109"/>
          <p:cNvGrpSpPr>
            <a:grpSpLocks/>
          </p:cNvGrpSpPr>
          <p:nvPr/>
        </p:nvGrpSpPr>
        <p:grpSpPr bwMode="auto">
          <a:xfrm>
            <a:off x="4768850" y="1181100"/>
            <a:ext cx="660400" cy="5026025"/>
            <a:chOff x="3004" y="744"/>
            <a:chExt cx="416" cy="3166"/>
          </a:xfrm>
        </p:grpSpPr>
        <p:sp>
          <p:nvSpPr>
            <p:cNvPr id="422918" name="Text Box 6"/>
            <p:cNvSpPr txBox="1">
              <a:spLocks noChangeArrowheads="1"/>
            </p:cNvSpPr>
            <p:nvPr/>
          </p:nvSpPr>
          <p:spPr bwMode="auto">
            <a:xfrm rot="-5400000">
              <a:off x="2716" y="2340"/>
              <a:ext cx="80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b="1" dirty="0">
                  <a:solidFill>
                    <a:srgbClr val="FF0000"/>
                  </a:solidFill>
                  <a:latin typeface="Tahoma" pitchFamily="34" charset="0"/>
                </a:rPr>
                <a:t>Resolution</a:t>
              </a:r>
            </a:p>
          </p:txBody>
        </p:sp>
        <p:sp>
          <p:nvSpPr>
            <p:cNvPr id="422919" name="Line 7"/>
            <p:cNvSpPr>
              <a:spLocks noChangeShapeType="1"/>
            </p:cNvSpPr>
            <p:nvPr/>
          </p:nvSpPr>
          <p:spPr bwMode="auto">
            <a:xfrm>
              <a:off x="3241" y="1078"/>
              <a:ext cx="0" cy="2537"/>
            </a:xfrm>
            <a:prstGeom prst="line">
              <a:avLst/>
            </a:prstGeom>
            <a:noFill/>
            <a:ln w="57150">
              <a:solidFill>
                <a:srgbClr val="C00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422920" name="Text Box 8"/>
            <p:cNvSpPr txBox="1">
              <a:spLocks noChangeArrowheads="1"/>
            </p:cNvSpPr>
            <p:nvPr/>
          </p:nvSpPr>
          <p:spPr bwMode="auto">
            <a:xfrm>
              <a:off x="3004" y="744"/>
              <a:ext cx="41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b="1" dirty="0">
                  <a:solidFill>
                    <a:srgbClr val="FF0000"/>
                  </a:solidFill>
                  <a:latin typeface="Tahoma" pitchFamily="34" charset="0"/>
                </a:rPr>
                <a:t>High</a:t>
              </a:r>
            </a:p>
          </p:txBody>
        </p:sp>
        <p:sp>
          <p:nvSpPr>
            <p:cNvPr id="422921" name="Text Box 9"/>
            <p:cNvSpPr txBox="1">
              <a:spLocks noChangeArrowheads="1"/>
            </p:cNvSpPr>
            <p:nvPr/>
          </p:nvSpPr>
          <p:spPr bwMode="auto">
            <a:xfrm>
              <a:off x="3019" y="3698"/>
              <a:ext cx="38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b="1" dirty="0">
                  <a:solidFill>
                    <a:srgbClr val="FF0000"/>
                  </a:solidFill>
                  <a:latin typeface="Tahoma" pitchFamily="34" charset="0"/>
                </a:rPr>
                <a:t>Low</a:t>
              </a: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8210550" y="1181100"/>
            <a:ext cx="923925" cy="5035550"/>
            <a:chOff x="5267" y="744"/>
            <a:chExt cx="582" cy="3172"/>
          </a:xfrm>
        </p:grpSpPr>
        <p:sp>
          <p:nvSpPr>
            <p:cNvPr id="422923" name="Text Box 11"/>
            <p:cNvSpPr txBox="1">
              <a:spLocks noChangeArrowheads="1"/>
            </p:cNvSpPr>
            <p:nvPr/>
          </p:nvSpPr>
          <p:spPr bwMode="auto">
            <a:xfrm rot="-5400000">
              <a:off x="4918" y="2226"/>
              <a:ext cx="91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b="1" dirty="0">
                  <a:solidFill>
                    <a:srgbClr val="FF0000"/>
                  </a:solidFill>
                  <a:latin typeface="Tahoma" pitchFamily="34" charset="0"/>
                </a:rPr>
                <a:t>Areal Extent</a:t>
              </a:r>
            </a:p>
          </p:txBody>
        </p:sp>
        <p:sp>
          <p:nvSpPr>
            <p:cNvPr id="422924" name="Line 12"/>
            <p:cNvSpPr>
              <a:spLocks noChangeShapeType="1"/>
            </p:cNvSpPr>
            <p:nvPr/>
          </p:nvSpPr>
          <p:spPr bwMode="auto">
            <a:xfrm>
              <a:off x="5534" y="1224"/>
              <a:ext cx="0" cy="2252"/>
            </a:xfrm>
            <a:prstGeom prst="line">
              <a:avLst/>
            </a:prstGeom>
            <a:noFill/>
            <a:ln w="57150">
              <a:solidFill>
                <a:srgbClr val="C0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422925" name="Text Box 13"/>
            <p:cNvSpPr txBox="1">
              <a:spLocks noChangeArrowheads="1"/>
            </p:cNvSpPr>
            <p:nvPr/>
          </p:nvSpPr>
          <p:spPr bwMode="auto">
            <a:xfrm>
              <a:off x="5308" y="744"/>
              <a:ext cx="452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b="1" dirty="0">
                  <a:solidFill>
                    <a:srgbClr val="FF0000"/>
                  </a:solidFill>
                  <a:latin typeface="Tahoma" pitchFamily="34" charset="0"/>
                </a:rPr>
                <a:t>Very</a:t>
              </a:r>
            </a:p>
            <a:p>
              <a:r>
                <a:rPr lang="en-US" sz="1600" b="1" dirty="0">
                  <a:solidFill>
                    <a:srgbClr val="FF0000"/>
                  </a:solidFill>
                  <a:latin typeface="Tahoma" pitchFamily="34" charset="0"/>
                </a:rPr>
                <a:t>Local</a:t>
              </a:r>
            </a:p>
          </p:txBody>
        </p:sp>
        <p:sp>
          <p:nvSpPr>
            <p:cNvPr id="422926" name="Text Box 14"/>
            <p:cNvSpPr txBox="1">
              <a:spLocks noChangeArrowheads="1"/>
            </p:cNvSpPr>
            <p:nvPr/>
          </p:nvSpPr>
          <p:spPr bwMode="auto">
            <a:xfrm>
              <a:off x="5326" y="3550"/>
              <a:ext cx="523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b="1" dirty="0">
                  <a:solidFill>
                    <a:srgbClr val="FF0000"/>
                  </a:solidFill>
                  <a:latin typeface="Tahoma" pitchFamily="34" charset="0"/>
                </a:rPr>
                <a:t>Basin-</a:t>
              </a:r>
            </a:p>
            <a:p>
              <a:r>
                <a:rPr lang="en-US" sz="1600" b="1" dirty="0">
                  <a:solidFill>
                    <a:srgbClr val="FF0000"/>
                  </a:solidFill>
                  <a:latin typeface="Tahoma" pitchFamily="34" charset="0"/>
                </a:rPr>
                <a:t> wide</a:t>
              </a:r>
            </a:p>
          </p:txBody>
        </p:sp>
      </p:grpSp>
      <p:sp>
        <p:nvSpPr>
          <p:cNvPr id="422928" name="Rectangle 16"/>
          <p:cNvSpPr>
            <a:spLocks noChangeArrowheads="1"/>
          </p:cNvSpPr>
          <p:nvPr/>
        </p:nvSpPr>
        <p:spPr bwMode="auto">
          <a:xfrm>
            <a:off x="341313" y="3055938"/>
            <a:ext cx="4329112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b="1" dirty="0">
                <a:latin typeface="Tahoma" pitchFamily="34" charset="0"/>
              </a:rPr>
              <a:t>Using Well Logs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r>
              <a:rPr lang="en-US" sz="2000" b="1" dirty="0">
                <a:latin typeface="Tahoma" pitchFamily="34" charset="0"/>
              </a:rPr>
              <a:t>Pattern correlation of log markers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r>
              <a:rPr lang="en-US" sz="2000" b="1" dirty="0">
                <a:latin typeface="Tahoma" pitchFamily="34" charset="0"/>
              </a:rPr>
              <a:t>Units are meters thick</a:t>
            </a:r>
          </a:p>
        </p:txBody>
      </p:sp>
      <p:sp>
        <p:nvSpPr>
          <p:cNvPr id="422958" name="Rectangle 46"/>
          <p:cNvSpPr>
            <a:spLocks noChangeArrowheads="1"/>
          </p:cNvSpPr>
          <p:nvPr/>
        </p:nvSpPr>
        <p:spPr bwMode="auto">
          <a:xfrm>
            <a:off x="341313" y="4735513"/>
            <a:ext cx="4329112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b="1" dirty="0">
                <a:latin typeface="Tahoma" pitchFamily="34" charset="0"/>
              </a:rPr>
              <a:t>Using Seismic Data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r>
              <a:rPr lang="en-US" sz="2000" b="1" dirty="0">
                <a:latin typeface="Tahoma" pitchFamily="34" charset="0"/>
              </a:rPr>
              <a:t>Seismic correlation of bedsets and larger units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r>
              <a:rPr lang="en-US" sz="2000" b="1" dirty="0">
                <a:latin typeface="Tahoma" pitchFamily="34" charset="0"/>
              </a:rPr>
              <a:t>Units are tens to hundreds of meters thick</a:t>
            </a:r>
          </a:p>
        </p:txBody>
      </p:sp>
      <p:grpSp>
        <p:nvGrpSpPr>
          <p:cNvPr id="4" name="Group 110"/>
          <p:cNvGrpSpPr>
            <a:grpSpLocks noChangeAspect="1"/>
          </p:cNvGrpSpPr>
          <p:nvPr/>
        </p:nvGrpSpPr>
        <p:grpSpPr bwMode="auto">
          <a:xfrm>
            <a:off x="5626100" y="1281113"/>
            <a:ext cx="2344738" cy="1370012"/>
            <a:chOff x="3509" y="718"/>
            <a:chExt cx="1708" cy="1016"/>
          </a:xfrm>
        </p:grpSpPr>
        <p:graphicFrame>
          <p:nvGraphicFramePr>
            <p:cNvPr id="422945" name="Object 33"/>
            <p:cNvGraphicFramePr>
              <a:graphicFrameLocks noChangeAspect="1"/>
            </p:cNvGraphicFramePr>
            <p:nvPr/>
          </p:nvGraphicFramePr>
          <p:xfrm>
            <a:off x="3509" y="718"/>
            <a:ext cx="1628" cy="10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45" name="Slide" r:id="rId4" imgW="4533840" imgH="3390840" progId="PowerPoint.Slide.8">
                    <p:embed/>
                  </p:oleObj>
                </mc:Choice>
                <mc:Fallback>
                  <p:oleObj name="Slide" r:id="rId4" imgW="4533840" imgH="3390840" progId="PowerPoint.Slide.8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lum bright="-4000" contrast="18000"/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15877" t="23705" r="15274" b="29839"/>
                        <a:stretch>
                          <a:fillRect/>
                        </a:stretch>
                      </p:blipFill>
                      <p:spPr bwMode="auto">
                        <a:xfrm>
                          <a:off x="3509" y="718"/>
                          <a:ext cx="1628" cy="1016"/>
                        </a:xfrm>
                        <a:prstGeom prst="rect">
                          <a:avLst/>
                        </a:prstGeom>
                        <a:noFill/>
                        <a:ln w="38100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2946" name="Rectangle 34"/>
            <p:cNvSpPr>
              <a:spLocks noChangeAspect="1" noChangeArrowheads="1"/>
            </p:cNvSpPr>
            <p:nvPr/>
          </p:nvSpPr>
          <p:spPr bwMode="auto">
            <a:xfrm>
              <a:off x="4968" y="867"/>
              <a:ext cx="173" cy="8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2947" name="Text Box 35"/>
            <p:cNvSpPr txBox="1">
              <a:spLocks noChangeAspect="1" noChangeArrowheads="1"/>
            </p:cNvSpPr>
            <p:nvPr/>
          </p:nvSpPr>
          <p:spPr bwMode="auto">
            <a:xfrm>
              <a:off x="4972" y="1348"/>
              <a:ext cx="245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 dirty="0">
                  <a:latin typeface="Arial Black" pitchFamily="34" charset="0"/>
                </a:rPr>
                <a:t>20</a:t>
              </a:r>
            </a:p>
          </p:txBody>
        </p:sp>
        <p:sp>
          <p:nvSpPr>
            <p:cNvPr id="422948" name="Text Box 36"/>
            <p:cNvSpPr txBox="1">
              <a:spLocks noChangeAspect="1" noChangeArrowheads="1"/>
            </p:cNvSpPr>
            <p:nvPr/>
          </p:nvSpPr>
          <p:spPr bwMode="auto">
            <a:xfrm>
              <a:off x="4972" y="1135"/>
              <a:ext cx="245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 dirty="0">
                  <a:latin typeface="Arial Black" pitchFamily="34" charset="0"/>
                </a:rPr>
                <a:t>40</a:t>
              </a:r>
            </a:p>
          </p:txBody>
        </p:sp>
        <p:sp>
          <p:nvSpPr>
            <p:cNvPr id="422949" name="Text Box 37"/>
            <p:cNvSpPr txBox="1">
              <a:spLocks noChangeAspect="1" noChangeArrowheads="1"/>
            </p:cNvSpPr>
            <p:nvPr/>
          </p:nvSpPr>
          <p:spPr bwMode="auto">
            <a:xfrm>
              <a:off x="4972" y="1561"/>
              <a:ext cx="189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 dirty="0">
                  <a:latin typeface="Arial Black" pitchFamily="34" charset="0"/>
                </a:rPr>
                <a:t>0</a:t>
              </a:r>
            </a:p>
          </p:txBody>
        </p:sp>
        <p:sp>
          <p:nvSpPr>
            <p:cNvPr id="422950" name="Text Box 38"/>
            <p:cNvSpPr txBox="1">
              <a:spLocks noChangeAspect="1" noChangeArrowheads="1"/>
            </p:cNvSpPr>
            <p:nvPr/>
          </p:nvSpPr>
          <p:spPr bwMode="auto">
            <a:xfrm>
              <a:off x="4905" y="727"/>
              <a:ext cx="273" cy="17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 dirty="0">
                  <a:latin typeface="Arial Black" pitchFamily="34" charset="0"/>
                </a:rPr>
                <a:t>cm</a:t>
              </a:r>
            </a:p>
          </p:txBody>
        </p:sp>
        <p:sp>
          <p:nvSpPr>
            <p:cNvPr id="422951" name="Text Box 39"/>
            <p:cNvSpPr txBox="1">
              <a:spLocks noChangeAspect="1" noChangeArrowheads="1"/>
            </p:cNvSpPr>
            <p:nvPr/>
          </p:nvSpPr>
          <p:spPr bwMode="auto">
            <a:xfrm>
              <a:off x="4972" y="923"/>
              <a:ext cx="245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 dirty="0">
                  <a:latin typeface="Arial Black" pitchFamily="34" charset="0"/>
                </a:rPr>
                <a:t>60</a:t>
              </a:r>
            </a:p>
          </p:txBody>
        </p:sp>
        <p:grpSp>
          <p:nvGrpSpPr>
            <p:cNvPr id="5" name="Group 40"/>
            <p:cNvGrpSpPr>
              <a:grpSpLocks noChangeAspect="1"/>
            </p:cNvGrpSpPr>
            <p:nvPr/>
          </p:nvGrpSpPr>
          <p:grpSpPr bwMode="auto">
            <a:xfrm>
              <a:off x="4992" y="999"/>
              <a:ext cx="17" cy="665"/>
              <a:chOff x="4827" y="1119"/>
              <a:chExt cx="15" cy="594"/>
            </a:xfrm>
          </p:grpSpPr>
          <p:sp>
            <p:nvSpPr>
              <p:cNvPr id="422953" name="Line 41"/>
              <p:cNvSpPr>
                <a:spLocks noChangeAspect="1" noChangeShapeType="1"/>
              </p:cNvSpPr>
              <p:nvPr/>
            </p:nvSpPr>
            <p:spPr bwMode="auto">
              <a:xfrm>
                <a:off x="4827" y="1119"/>
                <a:ext cx="0" cy="59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2954" name="Line 42"/>
              <p:cNvSpPr>
                <a:spLocks noChangeAspect="1" noChangeShapeType="1"/>
              </p:cNvSpPr>
              <p:nvPr/>
            </p:nvSpPr>
            <p:spPr bwMode="auto">
              <a:xfrm>
                <a:off x="4842" y="1511"/>
                <a:ext cx="0" cy="19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2955" name="Line 43"/>
              <p:cNvSpPr>
                <a:spLocks noChangeAspect="1" noChangeShapeType="1"/>
              </p:cNvSpPr>
              <p:nvPr/>
            </p:nvSpPr>
            <p:spPr bwMode="auto">
              <a:xfrm>
                <a:off x="4842" y="1122"/>
                <a:ext cx="0" cy="197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2956" name="Line 44"/>
              <p:cNvSpPr>
                <a:spLocks noChangeAspect="1" noChangeShapeType="1"/>
              </p:cNvSpPr>
              <p:nvPr/>
            </p:nvSpPr>
            <p:spPr bwMode="auto">
              <a:xfrm>
                <a:off x="4842" y="1317"/>
                <a:ext cx="0" cy="197"/>
              </a:xfrm>
              <a:prstGeom prst="line">
                <a:avLst/>
              </a:prstGeom>
              <a:noFill/>
              <a:ln w="38100">
                <a:solidFill>
                  <a:srgbClr val="00009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grpSp>
        <p:nvGrpSpPr>
          <p:cNvPr id="6" name="Group 108"/>
          <p:cNvGrpSpPr>
            <a:grpSpLocks noChangeAspect="1"/>
          </p:cNvGrpSpPr>
          <p:nvPr/>
        </p:nvGrpSpPr>
        <p:grpSpPr bwMode="auto">
          <a:xfrm>
            <a:off x="5626100" y="3122613"/>
            <a:ext cx="2360613" cy="1414462"/>
            <a:chOff x="3492" y="1846"/>
            <a:chExt cx="1712" cy="998"/>
          </a:xfrm>
        </p:grpSpPr>
        <p:pic>
          <p:nvPicPr>
            <p:cNvPr id="422930" name="Picture 18" descr="006"/>
            <p:cNvPicPr>
              <a:picLocks noChangeAspect="1" noChangeArrowheads="1"/>
            </p:cNvPicPr>
            <p:nvPr/>
          </p:nvPicPr>
          <p:blipFill>
            <a:blip r:embed="rId6" cstate="print">
              <a:lum bright="-18000" contrast="28000"/>
            </a:blip>
            <a:srcRect l="65442" t="71263" r="952" b="20197"/>
            <a:stretch>
              <a:fillRect/>
            </a:stretch>
          </p:blipFill>
          <p:spPr bwMode="auto">
            <a:xfrm>
              <a:off x="3497" y="1877"/>
              <a:ext cx="1615" cy="922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</p:pic>
        <p:sp>
          <p:nvSpPr>
            <p:cNvPr id="422995" name="Freeform 83"/>
            <p:cNvSpPr>
              <a:spLocks noChangeAspect="1"/>
            </p:cNvSpPr>
            <p:nvPr/>
          </p:nvSpPr>
          <p:spPr bwMode="auto">
            <a:xfrm>
              <a:off x="3500" y="2468"/>
              <a:ext cx="1436" cy="28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132" y="20"/>
                </a:cxn>
                <a:cxn ang="0">
                  <a:pos x="252" y="28"/>
                </a:cxn>
                <a:cxn ang="0">
                  <a:pos x="280" y="8"/>
                </a:cxn>
                <a:cxn ang="0">
                  <a:pos x="504" y="0"/>
                </a:cxn>
                <a:cxn ang="0">
                  <a:pos x="872" y="0"/>
                </a:cxn>
                <a:cxn ang="0">
                  <a:pos x="1172" y="4"/>
                </a:cxn>
                <a:cxn ang="0">
                  <a:pos x="1208" y="16"/>
                </a:cxn>
                <a:cxn ang="0">
                  <a:pos x="1436" y="16"/>
                </a:cxn>
              </a:cxnLst>
              <a:rect l="0" t="0" r="r" b="b"/>
              <a:pathLst>
                <a:path w="1436" h="28">
                  <a:moveTo>
                    <a:pt x="0" y="24"/>
                  </a:moveTo>
                  <a:lnTo>
                    <a:pt x="132" y="20"/>
                  </a:lnTo>
                  <a:lnTo>
                    <a:pt x="252" y="28"/>
                  </a:lnTo>
                  <a:lnTo>
                    <a:pt x="280" y="8"/>
                  </a:lnTo>
                  <a:lnTo>
                    <a:pt x="504" y="0"/>
                  </a:lnTo>
                  <a:lnTo>
                    <a:pt x="872" y="0"/>
                  </a:lnTo>
                  <a:lnTo>
                    <a:pt x="1172" y="4"/>
                  </a:lnTo>
                  <a:lnTo>
                    <a:pt x="1208" y="16"/>
                  </a:lnTo>
                  <a:lnTo>
                    <a:pt x="1436" y="16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2996" name="Freeform 84"/>
            <p:cNvSpPr>
              <a:spLocks noChangeAspect="1"/>
            </p:cNvSpPr>
            <p:nvPr/>
          </p:nvSpPr>
          <p:spPr bwMode="auto">
            <a:xfrm>
              <a:off x="3504" y="2632"/>
              <a:ext cx="1444" cy="152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88" y="144"/>
                </a:cxn>
                <a:cxn ang="0">
                  <a:pos x="156" y="152"/>
                </a:cxn>
                <a:cxn ang="0">
                  <a:pos x="216" y="136"/>
                </a:cxn>
                <a:cxn ang="0">
                  <a:pos x="384" y="68"/>
                </a:cxn>
                <a:cxn ang="0">
                  <a:pos x="592" y="32"/>
                </a:cxn>
                <a:cxn ang="0">
                  <a:pos x="676" y="8"/>
                </a:cxn>
                <a:cxn ang="0">
                  <a:pos x="832" y="0"/>
                </a:cxn>
                <a:cxn ang="0">
                  <a:pos x="960" y="12"/>
                </a:cxn>
                <a:cxn ang="0">
                  <a:pos x="1212" y="12"/>
                </a:cxn>
                <a:cxn ang="0">
                  <a:pos x="1304" y="32"/>
                </a:cxn>
                <a:cxn ang="0">
                  <a:pos x="1368" y="48"/>
                </a:cxn>
                <a:cxn ang="0">
                  <a:pos x="1444" y="64"/>
                </a:cxn>
              </a:cxnLst>
              <a:rect l="0" t="0" r="r" b="b"/>
              <a:pathLst>
                <a:path w="1444" h="152">
                  <a:moveTo>
                    <a:pt x="0" y="128"/>
                  </a:moveTo>
                  <a:lnTo>
                    <a:pt x="88" y="144"/>
                  </a:lnTo>
                  <a:lnTo>
                    <a:pt x="156" y="152"/>
                  </a:lnTo>
                  <a:lnTo>
                    <a:pt x="216" y="136"/>
                  </a:lnTo>
                  <a:lnTo>
                    <a:pt x="384" y="68"/>
                  </a:lnTo>
                  <a:lnTo>
                    <a:pt x="592" y="32"/>
                  </a:lnTo>
                  <a:lnTo>
                    <a:pt x="676" y="8"/>
                  </a:lnTo>
                  <a:lnTo>
                    <a:pt x="832" y="0"/>
                  </a:lnTo>
                  <a:lnTo>
                    <a:pt x="960" y="12"/>
                  </a:lnTo>
                  <a:lnTo>
                    <a:pt x="1212" y="12"/>
                  </a:lnTo>
                  <a:lnTo>
                    <a:pt x="1304" y="32"/>
                  </a:lnTo>
                  <a:lnTo>
                    <a:pt x="1368" y="48"/>
                  </a:lnTo>
                  <a:lnTo>
                    <a:pt x="1444" y="64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2997" name="Freeform 85"/>
            <p:cNvSpPr>
              <a:spLocks noChangeAspect="1"/>
            </p:cNvSpPr>
            <p:nvPr/>
          </p:nvSpPr>
          <p:spPr bwMode="auto">
            <a:xfrm>
              <a:off x="3988" y="2676"/>
              <a:ext cx="952" cy="6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08" y="0"/>
                </a:cxn>
                <a:cxn ang="0">
                  <a:pos x="280" y="4"/>
                </a:cxn>
                <a:cxn ang="0">
                  <a:pos x="376" y="8"/>
                </a:cxn>
                <a:cxn ang="0">
                  <a:pos x="556" y="8"/>
                </a:cxn>
                <a:cxn ang="0">
                  <a:pos x="728" y="20"/>
                </a:cxn>
                <a:cxn ang="0">
                  <a:pos x="800" y="40"/>
                </a:cxn>
                <a:cxn ang="0">
                  <a:pos x="856" y="56"/>
                </a:cxn>
                <a:cxn ang="0">
                  <a:pos x="952" y="60"/>
                </a:cxn>
              </a:cxnLst>
              <a:rect l="0" t="0" r="r" b="b"/>
              <a:pathLst>
                <a:path w="952" h="60">
                  <a:moveTo>
                    <a:pt x="0" y="12"/>
                  </a:moveTo>
                  <a:lnTo>
                    <a:pt x="108" y="0"/>
                  </a:lnTo>
                  <a:lnTo>
                    <a:pt x="280" y="4"/>
                  </a:lnTo>
                  <a:lnTo>
                    <a:pt x="376" y="8"/>
                  </a:lnTo>
                  <a:lnTo>
                    <a:pt x="556" y="8"/>
                  </a:lnTo>
                  <a:lnTo>
                    <a:pt x="728" y="20"/>
                  </a:lnTo>
                  <a:lnTo>
                    <a:pt x="800" y="40"/>
                  </a:lnTo>
                  <a:lnTo>
                    <a:pt x="856" y="56"/>
                  </a:lnTo>
                  <a:lnTo>
                    <a:pt x="952" y="6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2998" name="Freeform 86"/>
            <p:cNvSpPr>
              <a:spLocks noChangeAspect="1"/>
            </p:cNvSpPr>
            <p:nvPr/>
          </p:nvSpPr>
          <p:spPr bwMode="auto">
            <a:xfrm>
              <a:off x="3500" y="2344"/>
              <a:ext cx="1116" cy="44"/>
            </a:xfrm>
            <a:custGeom>
              <a:avLst/>
              <a:gdLst/>
              <a:ahLst/>
              <a:cxnLst>
                <a:cxn ang="0">
                  <a:pos x="8" y="28"/>
                </a:cxn>
                <a:cxn ang="0">
                  <a:pos x="268" y="32"/>
                </a:cxn>
                <a:cxn ang="0">
                  <a:pos x="496" y="32"/>
                </a:cxn>
                <a:cxn ang="0">
                  <a:pos x="632" y="40"/>
                </a:cxn>
                <a:cxn ang="0">
                  <a:pos x="852" y="44"/>
                </a:cxn>
                <a:cxn ang="0">
                  <a:pos x="1036" y="40"/>
                </a:cxn>
                <a:cxn ang="0">
                  <a:pos x="1084" y="24"/>
                </a:cxn>
                <a:cxn ang="0">
                  <a:pos x="1116" y="4"/>
                </a:cxn>
                <a:cxn ang="0">
                  <a:pos x="1004" y="0"/>
                </a:cxn>
                <a:cxn ang="0">
                  <a:pos x="860" y="0"/>
                </a:cxn>
                <a:cxn ang="0">
                  <a:pos x="792" y="12"/>
                </a:cxn>
                <a:cxn ang="0">
                  <a:pos x="688" y="12"/>
                </a:cxn>
                <a:cxn ang="0">
                  <a:pos x="576" y="12"/>
                </a:cxn>
                <a:cxn ang="0">
                  <a:pos x="488" y="16"/>
                </a:cxn>
                <a:cxn ang="0">
                  <a:pos x="368" y="20"/>
                </a:cxn>
                <a:cxn ang="0">
                  <a:pos x="264" y="4"/>
                </a:cxn>
                <a:cxn ang="0">
                  <a:pos x="188" y="4"/>
                </a:cxn>
                <a:cxn ang="0">
                  <a:pos x="0" y="4"/>
                </a:cxn>
              </a:cxnLst>
              <a:rect l="0" t="0" r="r" b="b"/>
              <a:pathLst>
                <a:path w="1116" h="44">
                  <a:moveTo>
                    <a:pt x="8" y="28"/>
                  </a:moveTo>
                  <a:lnTo>
                    <a:pt x="268" y="32"/>
                  </a:lnTo>
                  <a:lnTo>
                    <a:pt x="496" y="32"/>
                  </a:lnTo>
                  <a:lnTo>
                    <a:pt x="632" y="40"/>
                  </a:lnTo>
                  <a:lnTo>
                    <a:pt x="852" y="44"/>
                  </a:lnTo>
                  <a:lnTo>
                    <a:pt x="1036" y="40"/>
                  </a:lnTo>
                  <a:lnTo>
                    <a:pt x="1084" y="24"/>
                  </a:lnTo>
                  <a:lnTo>
                    <a:pt x="1116" y="4"/>
                  </a:lnTo>
                  <a:lnTo>
                    <a:pt x="1004" y="0"/>
                  </a:lnTo>
                  <a:lnTo>
                    <a:pt x="860" y="0"/>
                  </a:lnTo>
                  <a:lnTo>
                    <a:pt x="792" y="12"/>
                  </a:lnTo>
                  <a:lnTo>
                    <a:pt x="688" y="12"/>
                  </a:lnTo>
                  <a:lnTo>
                    <a:pt x="576" y="12"/>
                  </a:lnTo>
                  <a:lnTo>
                    <a:pt x="488" y="16"/>
                  </a:lnTo>
                  <a:lnTo>
                    <a:pt x="368" y="20"/>
                  </a:lnTo>
                  <a:lnTo>
                    <a:pt x="264" y="4"/>
                  </a:lnTo>
                  <a:lnTo>
                    <a:pt x="188" y="4"/>
                  </a:lnTo>
                  <a:lnTo>
                    <a:pt x="0" y="4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2999" name="Freeform 87"/>
            <p:cNvSpPr>
              <a:spLocks noChangeAspect="1"/>
            </p:cNvSpPr>
            <p:nvPr/>
          </p:nvSpPr>
          <p:spPr bwMode="auto">
            <a:xfrm>
              <a:off x="3504" y="2284"/>
              <a:ext cx="1448" cy="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6" y="0"/>
                </a:cxn>
                <a:cxn ang="0">
                  <a:pos x="264" y="8"/>
                </a:cxn>
                <a:cxn ang="0">
                  <a:pos x="360" y="28"/>
                </a:cxn>
                <a:cxn ang="0">
                  <a:pos x="540" y="28"/>
                </a:cxn>
                <a:cxn ang="0">
                  <a:pos x="720" y="32"/>
                </a:cxn>
                <a:cxn ang="0">
                  <a:pos x="880" y="28"/>
                </a:cxn>
                <a:cxn ang="0">
                  <a:pos x="1052" y="32"/>
                </a:cxn>
                <a:cxn ang="0">
                  <a:pos x="1168" y="36"/>
                </a:cxn>
                <a:cxn ang="0">
                  <a:pos x="1240" y="48"/>
                </a:cxn>
                <a:cxn ang="0">
                  <a:pos x="1448" y="52"/>
                </a:cxn>
              </a:cxnLst>
              <a:rect l="0" t="0" r="r" b="b"/>
              <a:pathLst>
                <a:path w="1448" h="52">
                  <a:moveTo>
                    <a:pt x="0" y="0"/>
                  </a:moveTo>
                  <a:lnTo>
                    <a:pt x="156" y="0"/>
                  </a:lnTo>
                  <a:lnTo>
                    <a:pt x="264" y="8"/>
                  </a:lnTo>
                  <a:lnTo>
                    <a:pt x="360" y="28"/>
                  </a:lnTo>
                  <a:lnTo>
                    <a:pt x="540" y="28"/>
                  </a:lnTo>
                  <a:lnTo>
                    <a:pt x="720" y="32"/>
                  </a:lnTo>
                  <a:lnTo>
                    <a:pt x="880" y="28"/>
                  </a:lnTo>
                  <a:lnTo>
                    <a:pt x="1052" y="32"/>
                  </a:lnTo>
                  <a:lnTo>
                    <a:pt x="1168" y="36"/>
                  </a:lnTo>
                  <a:lnTo>
                    <a:pt x="1240" y="48"/>
                  </a:lnTo>
                  <a:lnTo>
                    <a:pt x="1448" y="52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3000" name="Freeform 88"/>
            <p:cNvSpPr>
              <a:spLocks noChangeAspect="1"/>
            </p:cNvSpPr>
            <p:nvPr/>
          </p:nvSpPr>
          <p:spPr bwMode="auto">
            <a:xfrm>
              <a:off x="3504" y="2104"/>
              <a:ext cx="1448" cy="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0" y="0"/>
                </a:cxn>
                <a:cxn ang="0">
                  <a:pos x="248" y="8"/>
                </a:cxn>
                <a:cxn ang="0">
                  <a:pos x="276" y="24"/>
                </a:cxn>
                <a:cxn ang="0">
                  <a:pos x="488" y="20"/>
                </a:cxn>
                <a:cxn ang="0">
                  <a:pos x="628" y="36"/>
                </a:cxn>
                <a:cxn ang="0">
                  <a:pos x="700" y="56"/>
                </a:cxn>
                <a:cxn ang="0">
                  <a:pos x="944" y="52"/>
                </a:cxn>
                <a:cxn ang="0">
                  <a:pos x="1212" y="56"/>
                </a:cxn>
                <a:cxn ang="0">
                  <a:pos x="1400" y="52"/>
                </a:cxn>
                <a:cxn ang="0">
                  <a:pos x="1448" y="40"/>
                </a:cxn>
              </a:cxnLst>
              <a:rect l="0" t="0" r="r" b="b"/>
              <a:pathLst>
                <a:path w="1448" h="56">
                  <a:moveTo>
                    <a:pt x="0" y="0"/>
                  </a:moveTo>
                  <a:lnTo>
                    <a:pt x="120" y="0"/>
                  </a:lnTo>
                  <a:lnTo>
                    <a:pt x="248" y="8"/>
                  </a:lnTo>
                  <a:lnTo>
                    <a:pt x="276" y="24"/>
                  </a:lnTo>
                  <a:lnTo>
                    <a:pt x="488" y="20"/>
                  </a:lnTo>
                  <a:lnTo>
                    <a:pt x="628" y="36"/>
                  </a:lnTo>
                  <a:lnTo>
                    <a:pt x="700" y="56"/>
                  </a:lnTo>
                  <a:lnTo>
                    <a:pt x="944" y="52"/>
                  </a:lnTo>
                  <a:lnTo>
                    <a:pt x="1212" y="56"/>
                  </a:lnTo>
                  <a:lnTo>
                    <a:pt x="1400" y="52"/>
                  </a:lnTo>
                  <a:lnTo>
                    <a:pt x="1448" y="4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3001" name="Freeform 89"/>
            <p:cNvSpPr>
              <a:spLocks noChangeAspect="1"/>
            </p:cNvSpPr>
            <p:nvPr/>
          </p:nvSpPr>
          <p:spPr bwMode="auto">
            <a:xfrm>
              <a:off x="3492" y="2048"/>
              <a:ext cx="1448" cy="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2" y="8"/>
                </a:cxn>
                <a:cxn ang="0">
                  <a:pos x="172" y="16"/>
                </a:cxn>
                <a:cxn ang="0">
                  <a:pos x="292" y="24"/>
                </a:cxn>
                <a:cxn ang="0">
                  <a:pos x="368" y="32"/>
                </a:cxn>
                <a:cxn ang="0">
                  <a:pos x="508" y="36"/>
                </a:cxn>
                <a:cxn ang="0">
                  <a:pos x="624" y="56"/>
                </a:cxn>
                <a:cxn ang="0">
                  <a:pos x="720" y="68"/>
                </a:cxn>
                <a:cxn ang="0">
                  <a:pos x="820" y="68"/>
                </a:cxn>
                <a:cxn ang="0">
                  <a:pos x="1236" y="72"/>
                </a:cxn>
                <a:cxn ang="0">
                  <a:pos x="1328" y="80"/>
                </a:cxn>
                <a:cxn ang="0">
                  <a:pos x="1380" y="64"/>
                </a:cxn>
                <a:cxn ang="0">
                  <a:pos x="1448" y="64"/>
                </a:cxn>
              </a:cxnLst>
              <a:rect l="0" t="0" r="r" b="b"/>
              <a:pathLst>
                <a:path w="1448" h="80">
                  <a:moveTo>
                    <a:pt x="0" y="0"/>
                  </a:moveTo>
                  <a:lnTo>
                    <a:pt x="72" y="8"/>
                  </a:lnTo>
                  <a:lnTo>
                    <a:pt x="172" y="16"/>
                  </a:lnTo>
                  <a:lnTo>
                    <a:pt x="292" y="24"/>
                  </a:lnTo>
                  <a:lnTo>
                    <a:pt x="368" y="32"/>
                  </a:lnTo>
                  <a:lnTo>
                    <a:pt x="508" y="36"/>
                  </a:lnTo>
                  <a:lnTo>
                    <a:pt x="624" y="56"/>
                  </a:lnTo>
                  <a:lnTo>
                    <a:pt x="720" y="68"/>
                  </a:lnTo>
                  <a:lnTo>
                    <a:pt x="820" y="68"/>
                  </a:lnTo>
                  <a:lnTo>
                    <a:pt x="1236" y="72"/>
                  </a:lnTo>
                  <a:lnTo>
                    <a:pt x="1328" y="80"/>
                  </a:lnTo>
                  <a:lnTo>
                    <a:pt x="1380" y="64"/>
                  </a:lnTo>
                  <a:lnTo>
                    <a:pt x="1448" y="64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3002" name="Freeform 90"/>
            <p:cNvSpPr>
              <a:spLocks noChangeAspect="1"/>
            </p:cNvSpPr>
            <p:nvPr/>
          </p:nvSpPr>
          <p:spPr bwMode="auto">
            <a:xfrm>
              <a:off x="3496" y="2024"/>
              <a:ext cx="1452" cy="5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08" y="0"/>
                </a:cxn>
                <a:cxn ang="0">
                  <a:pos x="280" y="8"/>
                </a:cxn>
                <a:cxn ang="0">
                  <a:pos x="452" y="20"/>
                </a:cxn>
                <a:cxn ang="0">
                  <a:pos x="568" y="36"/>
                </a:cxn>
                <a:cxn ang="0">
                  <a:pos x="676" y="44"/>
                </a:cxn>
                <a:cxn ang="0">
                  <a:pos x="748" y="56"/>
                </a:cxn>
                <a:cxn ang="0">
                  <a:pos x="972" y="52"/>
                </a:cxn>
                <a:cxn ang="0">
                  <a:pos x="1184" y="56"/>
                </a:cxn>
                <a:cxn ang="0">
                  <a:pos x="1324" y="48"/>
                </a:cxn>
                <a:cxn ang="0">
                  <a:pos x="1388" y="40"/>
                </a:cxn>
                <a:cxn ang="0">
                  <a:pos x="1452" y="40"/>
                </a:cxn>
              </a:cxnLst>
              <a:rect l="0" t="0" r="r" b="b"/>
              <a:pathLst>
                <a:path w="1452" h="56">
                  <a:moveTo>
                    <a:pt x="0" y="4"/>
                  </a:moveTo>
                  <a:lnTo>
                    <a:pt x="108" y="0"/>
                  </a:lnTo>
                  <a:lnTo>
                    <a:pt x="280" y="8"/>
                  </a:lnTo>
                  <a:lnTo>
                    <a:pt x="452" y="20"/>
                  </a:lnTo>
                  <a:lnTo>
                    <a:pt x="568" y="36"/>
                  </a:lnTo>
                  <a:lnTo>
                    <a:pt x="676" y="44"/>
                  </a:lnTo>
                  <a:lnTo>
                    <a:pt x="748" y="56"/>
                  </a:lnTo>
                  <a:lnTo>
                    <a:pt x="972" y="52"/>
                  </a:lnTo>
                  <a:lnTo>
                    <a:pt x="1184" y="56"/>
                  </a:lnTo>
                  <a:lnTo>
                    <a:pt x="1324" y="48"/>
                  </a:lnTo>
                  <a:lnTo>
                    <a:pt x="1388" y="40"/>
                  </a:lnTo>
                  <a:lnTo>
                    <a:pt x="1452" y="4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3003" name="Freeform 91"/>
            <p:cNvSpPr>
              <a:spLocks noChangeAspect="1"/>
            </p:cNvSpPr>
            <p:nvPr/>
          </p:nvSpPr>
          <p:spPr bwMode="auto">
            <a:xfrm>
              <a:off x="3500" y="1972"/>
              <a:ext cx="1448" cy="64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32" y="0"/>
                </a:cxn>
                <a:cxn ang="0">
                  <a:pos x="248" y="12"/>
                </a:cxn>
                <a:cxn ang="0">
                  <a:pos x="336" y="20"/>
                </a:cxn>
                <a:cxn ang="0">
                  <a:pos x="440" y="32"/>
                </a:cxn>
                <a:cxn ang="0">
                  <a:pos x="588" y="44"/>
                </a:cxn>
                <a:cxn ang="0">
                  <a:pos x="712" y="64"/>
                </a:cxn>
                <a:cxn ang="0">
                  <a:pos x="784" y="64"/>
                </a:cxn>
                <a:cxn ang="0">
                  <a:pos x="1088" y="60"/>
                </a:cxn>
                <a:cxn ang="0">
                  <a:pos x="1176" y="56"/>
                </a:cxn>
                <a:cxn ang="0">
                  <a:pos x="1268" y="64"/>
                </a:cxn>
                <a:cxn ang="0">
                  <a:pos x="1376" y="52"/>
                </a:cxn>
                <a:cxn ang="0">
                  <a:pos x="1448" y="56"/>
                </a:cxn>
              </a:cxnLst>
              <a:rect l="0" t="0" r="r" b="b"/>
              <a:pathLst>
                <a:path w="1448" h="64">
                  <a:moveTo>
                    <a:pt x="0" y="16"/>
                  </a:moveTo>
                  <a:lnTo>
                    <a:pt x="132" y="0"/>
                  </a:lnTo>
                  <a:lnTo>
                    <a:pt x="248" y="12"/>
                  </a:lnTo>
                  <a:lnTo>
                    <a:pt x="336" y="20"/>
                  </a:lnTo>
                  <a:lnTo>
                    <a:pt x="440" y="32"/>
                  </a:lnTo>
                  <a:lnTo>
                    <a:pt x="588" y="44"/>
                  </a:lnTo>
                  <a:lnTo>
                    <a:pt x="712" y="64"/>
                  </a:lnTo>
                  <a:lnTo>
                    <a:pt x="784" y="64"/>
                  </a:lnTo>
                  <a:lnTo>
                    <a:pt x="1088" y="60"/>
                  </a:lnTo>
                  <a:lnTo>
                    <a:pt x="1176" y="56"/>
                  </a:lnTo>
                  <a:lnTo>
                    <a:pt x="1268" y="64"/>
                  </a:lnTo>
                  <a:lnTo>
                    <a:pt x="1376" y="52"/>
                  </a:lnTo>
                  <a:lnTo>
                    <a:pt x="1448" y="56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3004" name="Freeform 92"/>
            <p:cNvSpPr>
              <a:spLocks noChangeAspect="1"/>
            </p:cNvSpPr>
            <p:nvPr/>
          </p:nvSpPr>
          <p:spPr bwMode="auto">
            <a:xfrm>
              <a:off x="3500" y="1920"/>
              <a:ext cx="1292" cy="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0" y="0"/>
                </a:cxn>
                <a:cxn ang="0">
                  <a:pos x="336" y="20"/>
                </a:cxn>
                <a:cxn ang="0">
                  <a:pos x="524" y="28"/>
                </a:cxn>
                <a:cxn ang="0">
                  <a:pos x="656" y="40"/>
                </a:cxn>
                <a:cxn ang="0">
                  <a:pos x="796" y="32"/>
                </a:cxn>
                <a:cxn ang="0">
                  <a:pos x="860" y="52"/>
                </a:cxn>
                <a:cxn ang="0">
                  <a:pos x="1040" y="56"/>
                </a:cxn>
                <a:cxn ang="0">
                  <a:pos x="1208" y="56"/>
                </a:cxn>
                <a:cxn ang="0">
                  <a:pos x="1292" y="40"/>
                </a:cxn>
              </a:cxnLst>
              <a:rect l="0" t="0" r="r" b="b"/>
              <a:pathLst>
                <a:path w="1292" h="56">
                  <a:moveTo>
                    <a:pt x="0" y="0"/>
                  </a:moveTo>
                  <a:lnTo>
                    <a:pt x="160" y="0"/>
                  </a:lnTo>
                  <a:lnTo>
                    <a:pt x="336" y="20"/>
                  </a:lnTo>
                  <a:lnTo>
                    <a:pt x="524" y="28"/>
                  </a:lnTo>
                  <a:lnTo>
                    <a:pt x="656" y="40"/>
                  </a:lnTo>
                  <a:lnTo>
                    <a:pt x="796" y="32"/>
                  </a:lnTo>
                  <a:lnTo>
                    <a:pt x="860" y="52"/>
                  </a:lnTo>
                  <a:lnTo>
                    <a:pt x="1040" y="56"/>
                  </a:lnTo>
                  <a:lnTo>
                    <a:pt x="1208" y="56"/>
                  </a:lnTo>
                  <a:lnTo>
                    <a:pt x="1292" y="4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3006" name="Line 94"/>
            <p:cNvSpPr>
              <a:spLocks noChangeAspect="1" noChangeShapeType="1"/>
            </p:cNvSpPr>
            <p:nvPr/>
          </p:nvSpPr>
          <p:spPr bwMode="auto">
            <a:xfrm>
              <a:off x="3684" y="1876"/>
              <a:ext cx="0" cy="924"/>
            </a:xfrm>
            <a:prstGeom prst="line">
              <a:avLst/>
            </a:prstGeom>
            <a:noFill/>
            <a:ln w="76200">
              <a:solidFill>
                <a:srgbClr val="9900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3007" name="Line 95"/>
            <p:cNvSpPr>
              <a:spLocks noChangeAspect="1" noChangeShapeType="1"/>
            </p:cNvSpPr>
            <p:nvPr/>
          </p:nvSpPr>
          <p:spPr bwMode="auto">
            <a:xfrm>
              <a:off x="4920" y="1876"/>
              <a:ext cx="0" cy="824"/>
            </a:xfrm>
            <a:prstGeom prst="line">
              <a:avLst/>
            </a:prstGeom>
            <a:noFill/>
            <a:ln w="76200">
              <a:solidFill>
                <a:srgbClr val="9900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3008" name="Line 96"/>
            <p:cNvSpPr>
              <a:spLocks noChangeAspect="1" noChangeShapeType="1"/>
            </p:cNvSpPr>
            <p:nvPr/>
          </p:nvSpPr>
          <p:spPr bwMode="auto">
            <a:xfrm>
              <a:off x="4304" y="1876"/>
              <a:ext cx="0" cy="924"/>
            </a:xfrm>
            <a:prstGeom prst="line">
              <a:avLst/>
            </a:prstGeom>
            <a:noFill/>
            <a:ln w="76200">
              <a:solidFill>
                <a:srgbClr val="9900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" name="Group 101"/>
            <p:cNvGrpSpPr>
              <a:grpSpLocks noChangeAspect="1"/>
            </p:cNvGrpSpPr>
            <p:nvPr/>
          </p:nvGrpSpPr>
          <p:grpSpPr bwMode="auto">
            <a:xfrm>
              <a:off x="3521" y="1846"/>
              <a:ext cx="419" cy="162"/>
              <a:chOff x="4849" y="2778"/>
              <a:chExt cx="419" cy="162"/>
            </a:xfrm>
          </p:grpSpPr>
          <p:sp>
            <p:nvSpPr>
              <p:cNvPr id="423011" name="Rectangle 99"/>
              <p:cNvSpPr>
                <a:spLocks noChangeAspect="1" noChangeArrowheads="1"/>
              </p:cNvSpPr>
              <p:nvPr/>
            </p:nvSpPr>
            <p:spPr bwMode="auto">
              <a:xfrm>
                <a:off x="4868" y="2808"/>
                <a:ext cx="326" cy="8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23012" name="Text Box 100"/>
              <p:cNvSpPr txBox="1">
                <a:spLocks noChangeAspect="1" noChangeArrowheads="1"/>
              </p:cNvSpPr>
              <p:nvPr/>
            </p:nvSpPr>
            <p:spPr bwMode="auto">
              <a:xfrm>
                <a:off x="4849" y="2778"/>
                <a:ext cx="419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900" dirty="0">
                    <a:latin typeface="Arial Black" pitchFamily="34" charset="0"/>
                  </a:rPr>
                  <a:t>Well A</a:t>
                </a:r>
              </a:p>
            </p:txBody>
          </p:sp>
        </p:grpSp>
        <p:grpSp>
          <p:nvGrpSpPr>
            <p:cNvPr id="8" name="Group 102"/>
            <p:cNvGrpSpPr>
              <a:grpSpLocks noChangeAspect="1"/>
            </p:cNvGrpSpPr>
            <p:nvPr/>
          </p:nvGrpSpPr>
          <p:grpSpPr bwMode="auto">
            <a:xfrm>
              <a:off x="4113" y="1846"/>
              <a:ext cx="419" cy="162"/>
              <a:chOff x="4849" y="2778"/>
              <a:chExt cx="419" cy="162"/>
            </a:xfrm>
          </p:grpSpPr>
          <p:sp>
            <p:nvSpPr>
              <p:cNvPr id="423015" name="Rectangle 103"/>
              <p:cNvSpPr>
                <a:spLocks noChangeAspect="1" noChangeArrowheads="1"/>
              </p:cNvSpPr>
              <p:nvPr/>
            </p:nvSpPr>
            <p:spPr bwMode="auto">
              <a:xfrm>
                <a:off x="4868" y="2808"/>
                <a:ext cx="326" cy="8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23016" name="Text Box 104"/>
              <p:cNvSpPr txBox="1">
                <a:spLocks noChangeAspect="1" noChangeArrowheads="1"/>
              </p:cNvSpPr>
              <p:nvPr/>
            </p:nvSpPr>
            <p:spPr bwMode="auto">
              <a:xfrm>
                <a:off x="4849" y="2778"/>
                <a:ext cx="419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900" dirty="0">
                    <a:latin typeface="Arial Black" pitchFamily="34" charset="0"/>
                  </a:rPr>
                  <a:t>Well B</a:t>
                </a:r>
              </a:p>
            </p:txBody>
          </p:sp>
        </p:grpSp>
        <p:grpSp>
          <p:nvGrpSpPr>
            <p:cNvPr id="9" name="Group 105"/>
            <p:cNvGrpSpPr>
              <a:grpSpLocks noChangeAspect="1"/>
            </p:cNvGrpSpPr>
            <p:nvPr/>
          </p:nvGrpSpPr>
          <p:grpSpPr bwMode="auto">
            <a:xfrm>
              <a:off x="4649" y="1846"/>
              <a:ext cx="419" cy="162"/>
              <a:chOff x="4849" y="2778"/>
              <a:chExt cx="419" cy="162"/>
            </a:xfrm>
          </p:grpSpPr>
          <p:sp>
            <p:nvSpPr>
              <p:cNvPr id="423018" name="Rectangle 106"/>
              <p:cNvSpPr>
                <a:spLocks noChangeAspect="1" noChangeArrowheads="1"/>
              </p:cNvSpPr>
              <p:nvPr/>
            </p:nvSpPr>
            <p:spPr bwMode="auto">
              <a:xfrm>
                <a:off x="4868" y="2808"/>
                <a:ext cx="326" cy="8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23019" name="Text Box 107"/>
              <p:cNvSpPr txBox="1">
                <a:spLocks noChangeAspect="1" noChangeArrowheads="1"/>
              </p:cNvSpPr>
              <p:nvPr/>
            </p:nvSpPr>
            <p:spPr bwMode="auto">
              <a:xfrm>
                <a:off x="4849" y="2778"/>
                <a:ext cx="419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900" dirty="0">
                    <a:latin typeface="Arial Black" pitchFamily="34" charset="0"/>
                  </a:rPr>
                  <a:t>Well C</a:t>
                </a:r>
              </a:p>
            </p:txBody>
          </p:sp>
        </p:grpSp>
        <p:grpSp>
          <p:nvGrpSpPr>
            <p:cNvPr id="10" name="Group 82"/>
            <p:cNvGrpSpPr>
              <a:grpSpLocks noChangeAspect="1"/>
            </p:cNvGrpSpPr>
            <p:nvPr/>
          </p:nvGrpSpPr>
          <p:grpSpPr bwMode="auto">
            <a:xfrm>
              <a:off x="4925" y="1881"/>
              <a:ext cx="245" cy="898"/>
              <a:chOff x="2828" y="2025"/>
              <a:chExt cx="245" cy="898"/>
            </a:xfrm>
          </p:grpSpPr>
          <p:sp>
            <p:nvSpPr>
              <p:cNvPr id="422973" name="Rectangle 61"/>
              <p:cNvSpPr>
                <a:spLocks noChangeAspect="1" noChangeArrowheads="1"/>
              </p:cNvSpPr>
              <p:nvPr/>
            </p:nvSpPr>
            <p:spPr bwMode="auto">
              <a:xfrm>
                <a:off x="2856" y="2025"/>
                <a:ext cx="154" cy="88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22974" name="Text Box 62"/>
              <p:cNvSpPr txBox="1">
                <a:spLocks noChangeAspect="1" noChangeArrowheads="1"/>
              </p:cNvSpPr>
              <p:nvPr/>
            </p:nvSpPr>
            <p:spPr bwMode="auto">
              <a:xfrm>
                <a:off x="2828" y="2580"/>
                <a:ext cx="217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900" dirty="0">
                    <a:latin typeface="Arial Black" pitchFamily="34" charset="0"/>
                  </a:rPr>
                  <a:t> 3</a:t>
                </a:r>
              </a:p>
            </p:txBody>
          </p:sp>
          <p:sp>
            <p:nvSpPr>
              <p:cNvPr id="422975" name="Text Box 63"/>
              <p:cNvSpPr txBox="1">
                <a:spLocks noChangeAspect="1" noChangeArrowheads="1"/>
              </p:cNvSpPr>
              <p:nvPr/>
            </p:nvSpPr>
            <p:spPr bwMode="auto">
              <a:xfrm>
                <a:off x="2828" y="2398"/>
                <a:ext cx="217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900" dirty="0">
                    <a:latin typeface="Arial Black" pitchFamily="34" charset="0"/>
                  </a:rPr>
                  <a:t> 6</a:t>
                </a:r>
              </a:p>
            </p:txBody>
          </p:sp>
          <p:sp>
            <p:nvSpPr>
              <p:cNvPr id="422976" name="Text Box 64"/>
              <p:cNvSpPr txBox="1">
                <a:spLocks noChangeAspect="1" noChangeArrowheads="1"/>
              </p:cNvSpPr>
              <p:nvPr/>
            </p:nvSpPr>
            <p:spPr bwMode="auto">
              <a:xfrm>
                <a:off x="2828" y="2761"/>
                <a:ext cx="217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900" dirty="0">
                    <a:latin typeface="Arial Black" pitchFamily="34" charset="0"/>
                  </a:rPr>
                  <a:t> 0</a:t>
                </a:r>
              </a:p>
            </p:txBody>
          </p:sp>
          <p:sp>
            <p:nvSpPr>
              <p:cNvPr id="422977" name="Text Box 65"/>
              <p:cNvSpPr txBox="1">
                <a:spLocks noChangeAspect="1" noChangeArrowheads="1"/>
              </p:cNvSpPr>
              <p:nvPr/>
            </p:nvSpPr>
            <p:spPr bwMode="auto">
              <a:xfrm>
                <a:off x="2828" y="2216"/>
                <a:ext cx="217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900" dirty="0">
                    <a:latin typeface="Arial Black" pitchFamily="34" charset="0"/>
                  </a:rPr>
                  <a:t> 9</a:t>
                </a:r>
              </a:p>
            </p:txBody>
          </p:sp>
          <p:sp>
            <p:nvSpPr>
              <p:cNvPr id="422978" name="Line 66"/>
              <p:cNvSpPr>
                <a:spLocks noChangeAspect="1" noChangeShapeType="1"/>
              </p:cNvSpPr>
              <p:nvPr/>
            </p:nvSpPr>
            <p:spPr bwMode="auto">
              <a:xfrm>
                <a:off x="2863" y="2098"/>
                <a:ext cx="0" cy="76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2979" name="Line 67"/>
              <p:cNvSpPr>
                <a:spLocks noChangeAspect="1" noChangeShapeType="1"/>
              </p:cNvSpPr>
              <p:nvPr/>
            </p:nvSpPr>
            <p:spPr bwMode="auto">
              <a:xfrm>
                <a:off x="2880" y="2663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2980" name="Line 68"/>
              <p:cNvSpPr>
                <a:spLocks noChangeAspect="1" noChangeShapeType="1"/>
              </p:cNvSpPr>
              <p:nvPr/>
            </p:nvSpPr>
            <p:spPr bwMode="auto">
              <a:xfrm>
                <a:off x="2880" y="2287"/>
                <a:ext cx="0" cy="19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2981" name="Line 69"/>
              <p:cNvSpPr>
                <a:spLocks noChangeAspect="1" noChangeShapeType="1"/>
              </p:cNvSpPr>
              <p:nvPr/>
            </p:nvSpPr>
            <p:spPr bwMode="auto">
              <a:xfrm>
                <a:off x="2880" y="2098"/>
                <a:ext cx="0" cy="191"/>
              </a:xfrm>
              <a:prstGeom prst="line">
                <a:avLst/>
              </a:prstGeom>
              <a:noFill/>
              <a:ln w="38100">
                <a:solidFill>
                  <a:srgbClr val="00009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2982" name="Line 70"/>
              <p:cNvSpPr>
                <a:spLocks noChangeAspect="1" noChangeShapeType="1"/>
              </p:cNvSpPr>
              <p:nvPr/>
            </p:nvSpPr>
            <p:spPr bwMode="auto">
              <a:xfrm>
                <a:off x="2880" y="2476"/>
                <a:ext cx="0" cy="191"/>
              </a:xfrm>
              <a:prstGeom prst="line">
                <a:avLst/>
              </a:prstGeom>
              <a:noFill/>
              <a:ln w="38100">
                <a:solidFill>
                  <a:srgbClr val="00009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2983" name="Text Box 71"/>
              <p:cNvSpPr txBox="1">
                <a:spLocks noChangeAspect="1" noChangeArrowheads="1"/>
              </p:cNvSpPr>
              <p:nvPr/>
            </p:nvSpPr>
            <p:spPr bwMode="auto">
              <a:xfrm>
                <a:off x="2828" y="2034"/>
                <a:ext cx="245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900" dirty="0">
                    <a:latin typeface="Arial Black" pitchFamily="34" charset="0"/>
                  </a:rPr>
                  <a:t>12</a:t>
                </a:r>
              </a:p>
            </p:txBody>
          </p:sp>
        </p:grpSp>
        <p:grpSp>
          <p:nvGrpSpPr>
            <p:cNvPr id="11" name="Group 97"/>
            <p:cNvGrpSpPr>
              <a:grpSpLocks noChangeAspect="1"/>
            </p:cNvGrpSpPr>
            <p:nvPr/>
          </p:nvGrpSpPr>
          <p:grpSpPr bwMode="auto">
            <a:xfrm>
              <a:off x="4753" y="2682"/>
              <a:ext cx="451" cy="162"/>
              <a:chOff x="4757" y="1850"/>
              <a:chExt cx="451" cy="162"/>
            </a:xfrm>
          </p:grpSpPr>
          <p:sp>
            <p:nvSpPr>
              <p:cNvPr id="422931" name="Rectangle 19"/>
              <p:cNvSpPr>
                <a:spLocks noChangeAspect="1" noChangeArrowheads="1"/>
              </p:cNvSpPr>
              <p:nvPr/>
            </p:nvSpPr>
            <p:spPr bwMode="auto">
              <a:xfrm>
                <a:off x="4787" y="1880"/>
                <a:ext cx="326" cy="8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22936" name="Text Box 24"/>
              <p:cNvSpPr txBox="1">
                <a:spLocks noChangeAspect="1" noChangeArrowheads="1"/>
              </p:cNvSpPr>
              <p:nvPr/>
            </p:nvSpPr>
            <p:spPr bwMode="auto">
              <a:xfrm>
                <a:off x="4757" y="1850"/>
                <a:ext cx="451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900" dirty="0">
                    <a:latin typeface="Arial Black" pitchFamily="34" charset="0"/>
                  </a:rPr>
                  <a:t>meters</a:t>
                </a:r>
              </a:p>
            </p:txBody>
          </p:sp>
        </p:grpSp>
      </p:grpSp>
      <p:grpSp>
        <p:nvGrpSpPr>
          <p:cNvPr id="12" name="Group 125"/>
          <p:cNvGrpSpPr>
            <a:grpSpLocks/>
          </p:cNvGrpSpPr>
          <p:nvPr/>
        </p:nvGrpSpPr>
        <p:grpSpPr bwMode="auto">
          <a:xfrm>
            <a:off x="5681663" y="4845050"/>
            <a:ext cx="2303462" cy="1300163"/>
            <a:chOff x="3579" y="3052"/>
            <a:chExt cx="1451" cy="819"/>
          </a:xfrm>
        </p:grpSpPr>
        <p:grpSp>
          <p:nvGrpSpPr>
            <p:cNvPr id="13" name="Group 120"/>
            <p:cNvGrpSpPr>
              <a:grpSpLocks/>
            </p:cNvGrpSpPr>
            <p:nvPr/>
          </p:nvGrpSpPr>
          <p:grpSpPr bwMode="auto">
            <a:xfrm>
              <a:off x="3581" y="3052"/>
              <a:ext cx="1449" cy="819"/>
              <a:chOff x="3581" y="3052"/>
              <a:chExt cx="1449" cy="660"/>
            </a:xfrm>
          </p:grpSpPr>
          <p:pic>
            <p:nvPicPr>
              <p:cNvPr id="423026" name="Picture 114" descr="exmou2"/>
              <p:cNvPicPr>
                <a:picLocks noChangeAspect="1" noChangeArrowheads="1"/>
              </p:cNvPicPr>
              <p:nvPr/>
            </p:nvPicPr>
            <p:blipFill>
              <a:blip r:embed="rId7" cstate="print">
                <a:lum bright="-22000" contrast="38000"/>
              </a:blip>
              <a:srcRect l="20" t="46751" r="79057" b="41507"/>
              <a:stretch>
                <a:fillRect/>
              </a:stretch>
            </p:blipFill>
            <p:spPr bwMode="auto">
              <a:xfrm>
                <a:off x="3581" y="3057"/>
                <a:ext cx="1396" cy="655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  <a:miter lim="800000"/>
                <a:headEnd/>
                <a:tailEnd/>
              </a:ln>
            </p:spPr>
          </p:pic>
          <p:sp>
            <p:nvSpPr>
              <p:cNvPr id="422961" name="Rectangle 49"/>
              <p:cNvSpPr>
                <a:spLocks noChangeAspect="1" noChangeArrowheads="1"/>
              </p:cNvSpPr>
              <p:nvPr/>
            </p:nvSpPr>
            <p:spPr bwMode="auto">
              <a:xfrm>
                <a:off x="4766" y="3052"/>
                <a:ext cx="214" cy="57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22962" name="Text Box 50"/>
              <p:cNvSpPr txBox="1">
                <a:spLocks noChangeAspect="1" noChangeArrowheads="1"/>
              </p:cNvSpPr>
              <p:nvPr/>
            </p:nvSpPr>
            <p:spPr bwMode="auto">
              <a:xfrm>
                <a:off x="4770" y="3386"/>
                <a:ext cx="26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900" dirty="0">
                    <a:latin typeface="Arial Black" pitchFamily="34" charset="0"/>
                  </a:rPr>
                  <a:t>100</a:t>
                </a:r>
              </a:p>
            </p:txBody>
          </p:sp>
          <p:sp>
            <p:nvSpPr>
              <p:cNvPr id="422963" name="Text Box 51"/>
              <p:cNvSpPr txBox="1">
                <a:spLocks noChangeAspect="1" noChangeArrowheads="1"/>
              </p:cNvSpPr>
              <p:nvPr/>
            </p:nvSpPr>
            <p:spPr bwMode="auto">
              <a:xfrm>
                <a:off x="4770" y="3257"/>
                <a:ext cx="26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900" dirty="0">
                    <a:latin typeface="Arial Black" pitchFamily="34" charset="0"/>
                  </a:rPr>
                  <a:t>200</a:t>
                </a:r>
              </a:p>
            </p:txBody>
          </p:sp>
          <p:sp>
            <p:nvSpPr>
              <p:cNvPr id="422964" name="Text Box 52"/>
              <p:cNvSpPr txBox="1">
                <a:spLocks noChangeAspect="1" noChangeArrowheads="1"/>
              </p:cNvSpPr>
              <p:nvPr/>
            </p:nvSpPr>
            <p:spPr bwMode="auto">
              <a:xfrm>
                <a:off x="4770" y="3515"/>
                <a:ext cx="212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900" dirty="0">
                    <a:latin typeface="Arial Black" pitchFamily="34" charset="0"/>
                  </a:rPr>
                  <a:t>  0</a:t>
                </a:r>
              </a:p>
            </p:txBody>
          </p:sp>
          <p:sp>
            <p:nvSpPr>
              <p:cNvPr id="422965" name="Text Box 53"/>
              <p:cNvSpPr txBox="1">
                <a:spLocks noChangeAspect="1" noChangeArrowheads="1"/>
              </p:cNvSpPr>
              <p:nvPr/>
            </p:nvSpPr>
            <p:spPr bwMode="auto">
              <a:xfrm>
                <a:off x="4588" y="3052"/>
                <a:ext cx="392" cy="11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900" dirty="0">
                    <a:latin typeface="Arial Black" pitchFamily="34" charset="0"/>
                  </a:rPr>
                  <a:t>meters</a:t>
                </a:r>
              </a:p>
            </p:txBody>
          </p:sp>
          <p:sp>
            <p:nvSpPr>
              <p:cNvPr id="422966" name="Text Box 54"/>
              <p:cNvSpPr txBox="1">
                <a:spLocks noChangeAspect="1" noChangeArrowheads="1"/>
              </p:cNvSpPr>
              <p:nvPr/>
            </p:nvSpPr>
            <p:spPr bwMode="auto">
              <a:xfrm>
                <a:off x="4770" y="3127"/>
                <a:ext cx="26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900" dirty="0">
                    <a:latin typeface="Arial Black" pitchFamily="34" charset="0"/>
                  </a:rPr>
                  <a:t>300</a:t>
                </a:r>
              </a:p>
            </p:txBody>
          </p:sp>
          <p:sp>
            <p:nvSpPr>
              <p:cNvPr id="423027" name="Rectangle 115"/>
              <p:cNvSpPr>
                <a:spLocks noChangeArrowheads="1"/>
              </p:cNvSpPr>
              <p:nvPr/>
            </p:nvSpPr>
            <p:spPr bwMode="auto">
              <a:xfrm>
                <a:off x="4785" y="3208"/>
                <a:ext cx="29" cy="127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23028" name="Rectangle 116"/>
              <p:cNvSpPr>
                <a:spLocks noChangeArrowheads="1"/>
              </p:cNvSpPr>
              <p:nvPr/>
            </p:nvSpPr>
            <p:spPr bwMode="auto">
              <a:xfrm>
                <a:off x="4785" y="3464"/>
                <a:ext cx="29" cy="127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23029" name="Rectangle 117"/>
              <p:cNvSpPr>
                <a:spLocks noChangeArrowheads="1"/>
              </p:cNvSpPr>
              <p:nvPr/>
            </p:nvSpPr>
            <p:spPr bwMode="auto">
              <a:xfrm>
                <a:off x="4785" y="3336"/>
                <a:ext cx="29" cy="12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423033" name="Freeform 121"/>
            <p:cNvSpPr>
              <a:spLocks/>
            </p:cNvSpPr>
            <p:nvPr/>
          </p:nvSpPr>
          <p:spPr bwMode="auto">
            <a:xfrm>
              <a:off x="3579" y="3192"/>
              <a:ext cx="1188" cy="444"/>
            </a:xfrm>
            <a:custGeom>
              <a:avLst/>
              <a:gdLst/>
              <a:ahLst/>
              <a:cxnLst>
                <a:cxn ang="0">
                  <a:pos x="9" y="81"/>
                </a:cxn>
                <a:cxn ang="0">
                  <a:pos x="219" y="24"/>
                </a:cxn>
                <a:cxn ang="0">
                  <a:pos x="570" y="0"/>
                </a:cxn>
                <a:cxn ang="0">
                  <a:pos x="1188" y="39"/>
                </a:cxn>
                <a:cxn ang="0">
                  <a:pos x="1188" y="165"/>
                </a:cxn>
                <a:cxn ang="0">
                  <a:pos x="1077" y="180"/>
                </a:cxn>
                <a:cxn ang="0">
                  <a:pos x="867" y="279"/>
                </a:cxn>
                <a:cxn ang="0">
                  <a:pos x="591" y="360"/>
                </a:cxn>
                <a:cxn ang="0">
                  <a:pos x="345" y="405"/>
                </a:cxn>
                <a:cxn ang="0">
                  <a:pos x="0" y="444"/>
                </a:cxn>
              </a:cxnLst>
              <a:rect l="0" t="0" r="r" b="b"/>
              <a:pathLst>
                <a:path w="1188" h="444">
                  <a:moveTo>
                    <a:pt x="9" y="81"/>
                  </a:moveTo>
                  <a:lnTo>
                    <a:pt x="219" y="24"/>
                  </a:lnTo>
                  <a:lnTo>
                    <a:pt x="570" y="0"/>
                  </a:lnTo>
                  <a:lnTo>
                    <a:pt x="1188" y="39"/>
                  </a:lnTo>
                  <a:lnTo>
                    <a:pt x="1188" y="165"/>
                  </a:lnTo>
                  <a:lnTo>
                    <a:pt x="1077" y="180"/>
                  </a:lnTo>
                  <a:lnTo>
                    <a:pt x="867" y="279"/>
                  </a:lnTo>
                  <a:lnTo>
                    <a:pt x="591" y="360"/>
                  </a:lnTo>
                  <a:lnTo>
                    <a:pt x="345" y="405"/>
                  </a:lnTo>
                  <a:lnTo>
                    <a:pt x="0" y="444"/>
                  </a:lnTo>
                </a:path>
              </a:pathLst>
            </a:custGeom>
            <a:solidFill>
              <a:srgbClr val="66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3034" name="Freeform 122"/>
            <p:cNvSpPr>
              <a:spLocks/>
            </p:cNvSpPr>
            <p:nvPr/>
          </p:nvSpPr>
          <p:spPr bwMode="auto">
            <a:xfrm>
              <a:off x="3579" y="3357"/>
              <a:ext cx="1188" cy="360"/>
            </a:xfrm>
            <a:custGeom>
              <a:avLst/>
              <a:gdLst/>
              <a:ahLst/>
              <a:cxnLst>
                <a:cxn ang="0">
                  <a:pos x="3" y="354"/>
                </a:cxn>
                <a:cxn ang="0">
                  <a:pos x="240" y="360"/>
                </a:cxn>
                <a:cxn ang="0">
                  <a:pos x="798" y="336"/>
                </a:cxn>
                <a:cxn ang="0">
                  <a:pos x="1029" y="282"/>
                </a:cxn>
                <a:cxn ang="0">
                  <a:pos x="1188" y="216"/>
                </a:cxn>
                <a:cxn ang="0">
                  <a:pos x="1188" y="0"/>
                </a:cxn>
                <a:cxn ang="0">
                  <a:pos x="1065" y="24"/>
                </a:cxn>
                <a:cxn ang="0">
                  <a:pos x="888" y="99"/>
                </a:cxn>
                <a:cxn ang="0">
                  <a:pos x="708" y="168"/>
                </a:cxn>
                <a:cxn ang="0">
                  <a:pos x="558" y="207"/>
                </a:cxn>
                <a:cxn ang="0">
                  <a:pos x="285" y="249"/>
                </a:cxn>
                <a:cxn ang="0">
                  <a:pos x="0" y="279"/>
                </a:cxn>
              </a:cxnLst>
              <a:rect l="0" t="0" r="r" b="b"/>
              <a:pathLst>
                <a:path w="1188" h="360">
                  <a:moveTo>
                    <a:pt x="3" y="354"/>
                  </a:moveTo>
                  <a:lnTo>
                    <a:pt x="240" y="360"/>
                  </a:lnTo>
                  <a:lnTo>
                    <a:pt x="798" y="336"/>
                  </a:lnTo>
                  <a:lnTo>
                    <a:pt x="1029" y="282"/>
                  </a:lnTo>
                  <a:lnTo>
                    <a:pt x="1188" y="216"/>
                  </a:lnTo>
                  <a:lnTo>
                    <a:pt x="1188" y="0"/>
                  </a:lnTo>
                  <a:lnTo>
                    <a:pt x="1065" y="24"/>
                  </a:lnTo>
                  <a:lnTo>
                    <a:pt x="888" y="99"/>
                  </a:lnTo>
                  <a:lnTo>
                    <a:pt x="708" y="168"/>
                  </a:lnTo>
                  <a:lnTo>
                    <a:pt x="558" y="207"/>
                  </a:lnTo>
                  <a:lnTo>
                    <a:pt x="285" y="249"/>
                  </a:lnTo>
                  <a:lnTo>
                    <a:pt x="0" y="279"/>
                  </a:lnTo>
                </a:path>
              </a:pathLst>
            </a:custGeom>
            <a:solidFill>
              <a:srgbClr val="C0C0C0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3035" name="Freeform 123"/>
            <p:cNvSpPr>
              <a:spLocks/>
            </p:cNvSpPr>
            <p:nvPr/>
          </p:nvSpPr>
          <p:spPr bwMode="auto">
            <a:xfrm>
              <a:off x="3582" y="3576"/>
              <a:ext cx="1176" cy="207"/>
            </a:xfrm>
            <a:custGeom>
              <a:avLst/>
              <a:gdLst/>
              <a:ahLst/>
              <a:cxnLst>
                <a:cxn ang="0">
                  <a:pos x="0" y="183"/>
                </a:cxn>
                <a:cxn ang="0">
                  <a:pos x="315" y="198"/>
                </a:cxn>
                <a:cxn ang="0">
                  <a:pos x="663" y="207"/>
                </a:cxn>
                <a:cxn ang="0">
                  <a:pos x="876" y="207"/>
                </a:cxn>
                <a:cxn ang="0">
                  <a:pos x="1176" y="180"/>
                </a:cxn>
                <a:cxn ang="0">
                  <a:pos x="1176" y="0"/>
                </a:cxn>
                <a:cxn ang="0">
                  <a:pos x="1095" y="39"/>
                </a:cxn>
                <a:cxn ang="0">
                  <a:pos x="873" y="99"/>
                </a:cxn>
                <a:cxn ang="0">
                  <a:pos x="588" y="132"/>
                </a:cxn>
                <a:cxn ang="0">
                  <a:pos x="360" y="138"/>
                </a:cxn>
                <a:cxn ang="0">
                  <a:pos x="0" y="138"/>
                </a:cxn>
              </a:cxnLst>
              <a:rect l="0" t="0" r="r" b="b"/>
              <a:pathLst>
                <a:path w="1176" h="207">
                  <a:moveTo>
                    <a:pt x="0" y="183"/>
                  </a:moveTo>
                  <a:lnTo>
                    <a:pt x="315" y="198"/>
                  </a:lnTo>
                  <a:lnTo>
                    <a:pt x="663" y="207"/>
                  </a:lnTo>
                  <a:lnTo>
                    <a:pt x="876" y="207"/>
                  </a:lnTo>
                  <a:lnTo>
                    <a:pt x="1176" y="180"/>
                  </a:lnTo>
                  <a:lnTo>
                    <a:pt x="1176" y="0"/>
                  </a:lnTo>
                  <a:lnTo>
                    <a:pt x="1095" y="39"/>
                  </a:lnTo>
                  <a:lnTo>
                    <a:pt x="873" y="99"/>
                  </a:lnTo>
                  <a:lnTo>
                    <a:pt x="588" y="132"/>
                  </a:lnTo>
                  <a:lnTo>
                    <a:pt x="360" y="138"/>
                  </a:lnTo>
                  <a:lnTo>
                    <a:pt x="0" y="138"/>
                  </a:lnTo>
                </a:path>
              </a:pathLst>
            </a:custGeom>
            <a:solidFill>
              <a:srgbClr val="FFCC00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3036" name="Freeform 124"/>
            <p:cNvSpPr>
              <a:spLocks/>
            </p:cNvSpPr>
            <p:nvPr/>
          </p:nvSpPr>
          <p:spPr bwMode="auto">
            <a:xfrm>
              <a:off x="3582" y="3105"/>
              <a:ext cx="1188" cy="165"/>
            </a:xfrm>
            <a:custGeom>
              <a:avLst/>
              <a:gdLst/>
              <a:ahLst/>
              <a:cxnLst>
                <a:cxn ang="0">
                  <a:pos x="0" y="165"/>
                </a:cxn>
                <a:cxn ang="0">
                  <a:pos x="150" y="120"/>
                </a:cxn>
                <a:cxn ang="0">
                  <a:pos x="438" y="87"/>
                </a:cxn>
                <a:cxn ang="0">
                  <a:pos x="573" y="84"/>
                </a:cxn>
                <a:cxn ang="0">
                  <a:pos x="993" y="108"/>
                </a:cxn>
                <a:cxn ang="0">
                  <a:pos x="1188" y="123"/>
                </a:cxn>
                <a:cxn ang="0">
                  <a:pos x="1188" y="90"/>
                </a:cxn>
                <a:cxn ang="0">
                  <a:pos x="1005" y="90"/>
                </a:cxn>
                <a:cxn ang="0">
                  <a:pos x="1005" y="45"/>
                </a:cxn>
                <a:cxn ang="0">
                  <a:pos x="789" y="54"/>
                </a:cxn>
                <a:cxn ang="0">
                  <a:pos x="693" y="51"/>
                </a:cxn>
                <a:cxn ang="0">
                  <a:pos x="450" y="27"/>
                </a:cxn>
                <a:cxn ang="0">
                  <a:pos x="96" y="0"/>
                </a:cxn>
                <a:cxn ang="0">
                  <a:pos x="0" y="3"/>
                </a:cxn>
              </a:cxnLst>
              <a:rect l="0" t="0" r="r" b="b"/>
              <a:pathLst>
                <a:path w="1188" h="165">
                  <a:moveTo>
                    <a:pt x="0" y="165"/>
                  </a:moveTo>
                  <a:lnTo>
                    <a:pt x="150" y="120"/>
                  </a:lnTo>
                  <a:lnTo>
                    <a:pt x="438" y="87"/>
                  </a:lnTo>
                  <a:lnTo>
                    <a:pt x="573" y="84"/>
                  </a:lnTo>
                  <a:lnTo>
                    <a:pt x="993" y="108"/>
                  </a:lnTo>
                  <a:lnTo>
                    <a:pt x="1188" y="123"/>
                  </a:lnTo>
                  <a:lnTo>
                    <a:pt x="1188" y="90"/>
                  </a:lnTo>
                  <a:lnTo>
                    <a:pt x="1005" y="90"/>
                  </a:lnTo>
                  <a:lnTo>
                    <a:pt x="1005" y="45"/>
                  </a:lnTo>
                  <a:lnTo>
                    <a:pt x="789" y="54"/>
                  </a:lnTo>
                  <a:lnTo>
                    <a:pt x="693" y="51"/>
                  </a:lnTo>
                  <a:lnTo>
                    <a:pt x="450" y="27"/>
                  </a:lnTo>
                  <a:lnTo>
                    <a:pt x="96" y="0"/>
                  </a:lnTo>
                  <a:lnTo>
                    <a:pt x="0" y="3"/>
                  </a:lnTo>
                </a:path>
              </a:pathLst>
            </a:custGeom>
            <a:solidFill>
              <a:srgbClr val="CCFF99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STRENGTHS of Seismic Data</a:t>
            </a:r>
          </a:p>
        </p:txBody>
      </p:sp>
      <p:sp>
        <p:nvSpPr>
          <p:cNvPr id="33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4906" y="993823"/>
            <a:ext cx="7772400" cy="4114800"/>
          </a:xfrm>
        </p:spPr>
        <p:txBody>
          <a:bodyPr/>
          <a:lstStyle/>
          <a:p>
            <a:pPr>
              <a:spcBef>
                <a:spcPct val="35000"/>
              </a:spcBef>
            </a:pPr>
            <a:r>
              <a:rPr lang="en-US" sz="2600" b="1" dirty="0"/>
              <a:t>Good areal coverage </a:t>
            </a:r>
          </a:p>
          <a:p>
            <a:pPr>
              <a:spcBef>
                <a:spcPct val="35000"/>
              </a:spcBef>
            </a:pPr>
            <a:r>
              <a:rPr lang="en-US" sz="2600" b="1" dirty="0"/>
              <a:t>Able to image major depositional units </a:t>
            </a:r>
          </a:p>
          <a:p>
            <a:pPr>
              <a:spcBef>
                <a:spcPct val="35000"/>
              </a:spcBef>
            </a:pPr>
            <a:r>
              <a:rPr lang="en-US" sz="2600" b="1" dirty="0"/>
              <a:t>Able to identify potential source, reservoir, and seal units</a:t>
            </a:r>
          </a:p>
          <a:p>
            <a:pPr>
              <a:spcBef>
                <a:spcPct val="35000"/>
              </a:spcBef>
            </a:pPr>
            <a:r>
              <a:rPr lang="en-US" sz="2600" b="1" dirty="0"/>
              <a:t>Provides a stratigraphic framework within which other data can be understood</a:t>
            </a:r>
          </a:p>
          <a:p>
            <a:pPr lvl="1">
              <a:spcBef>
                <a:spcPct val="35000"/>
              </a:spcBef>
            </a:pPr>
            <a:r>
              <a:rPr lang="en-US" sz="2000" b="1" dirty="0"/>
              <a:t>Well data</a:t>
            </a:r>
          </a:p>
          <a:p>
            <a:pPr lvl="1">
              <a:spcBef>
                <a:spcPct val="35000"/>
              </a:spcBef>
            </a:pPr>
            <a:r>
              <a:rPr lang="en-US" sz="2000" b="1" dirty="0"/>
              <a:t>Basin fill history</a:t>
            </a:r>
          </a:p>
          <a:p>
            <a:pPr lvl="1">
              <a:spcBef>
                <a:spcPct val="35000"/>
              </a:spcBef>
            </a:pPr>
            <a:r>
              <a:rPr lang="en-US" sz="2000" b="1" dirty="0"/>
              <a:t>HC systems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037138" y="4281426"/>
            <a:ext cx="3055937" cy="1747838"/>
            <a:chOff x="1666" y="1056"/>
            <a:chExt cx="2401" cy="1536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1666" y="1056"/>
              <a:ext cx="2401" cy="1536"/>
              <a:chOff x="420" y="1056"/>
              <a:chExt cx="2401" cy="1536"/>
            </a:xfrm>
          </p:grpSpPr>
          <p:pic>
            <p:nvPicPr>
              <p:cNvPr id="338950" name="Picture 6" descr="HST-1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10000"/>
              </a:blip>
              <a:srcRect/>
              <a:stretch>
                <a:fillRect/>
              </a:stretch>
            </p:blipFill>
            <p:spPr bwMode="auto">
              <a:xfrm>
                <a:off x="420" y="1056"/>
                <a:ext cx="2401" cy="15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8951" name="Freeform 7"/>
              <p:cNvSpPr>
                <a:spLocks/>
              </p:cNvSpPr>
              <p:nvPr/>
            </p:nvSpPr>
            <p:spPr bwMode="auto">
              <a:xfrm>
                <a:off x="1278" y="1817"/>
                <a:ext cx="1492" cy="524"/>
              </a:xfrm>
              <a:custGeom>
                <a:avLst/>
                <a:gdLst/>
                <a:ahLst/>
                <a:cxnLst>
                  <a:cxn ang="0">
                    <a:pos x="0" y="524"/>
                  </a:cxn>
                  <a:cxn ang="0">
                    <a:pos x="1492" y="524"/>
                  </a:cxn>
                  <a:cxn ang="0">
                    <a:pos x="1492" y="0"/>
                  </a:cxn>
                  <a:cxn ang="0">
                    <a:pos x="1384" y="0"/>
                  </a:cxn>
                  <a:cxn ang="0">
                    <a:pos x="1232" y="20"/>
                  </a:cxn>
                  <a:cxn ang="0">
                    <a:pos x="1096" y="80"/>
                  </a:cxn>
                  <a:cxn ang="0">
                    <a:pos x="952" y="184"/>
                  </a:cxn>
                  <a:cxn ang="0">
                    <a:pos x="800" y="272"/>
                  </a:cxn>
                  <a:cxn ang="0">
                    <a:pos x="644" y="348"/>
                  </a:cxn>
                  <a:cxn ang="0">
                    <a:pos x="444" y="432"/>
                  </a:cxn>
                  <a:cxn ang="0">
                    <a:pos x="292" y="472"/>
                  </a:cxn>
                  <a:cxn ang="0">
                    <a:pos x="152" y="492"/>
                  </a:cxn>
                  <a:cxn ang="0">
                    <a:pos x="76" y="500"/>
                  </a:cxn>
                  <a:cxn ang="0">
                    <a:pos x="0" y="524"/>
                  </a:cxn>
                </a:cxnLst>
                <a:rect l="0" t="0" r="r" b="b"/>
                <a:pathLst>
                  <a:path w="1492" h="524">
                    <a:moveTo>
                      <a:pt x="0" y="524"/>
                    </a:moveTo>
                    <a:lnTo>
                      <a:pt x="1492" y="524"/>
                    </a:lnTo>
                    <a:lnTo>
                      <a:pt x="1492" y="0"/>
                    </a:lnTo>
                    <a:lnTo>
                      <a:pt x="1384" y="0"/>
                    </a:lnTo>
                    <a:lnTo>
                      <a:pt x="1232" y="20"/>
                    </a:lnTo>
                    <a:lnTo>
                      <a:pt x="1096" y="80"/>
                    </a:lnTo>
                    <a:lnTo>
                      <a:pt x="952" y="184"/>
                    </a:lnTo>
                    <a:lnTo>
                      <a:pt x="800" y="272"/>
                    </a:lnTo>
                    <a:lnTo>
                      <a:pt x="644" y="348"/>
                    </a:lnTo>
                    <a:lnTo>
                      <a:pt x="444" y="432"/>
                    </a:lnTo>
                    <a:lnTo>
                      <a:pt x="292" y="472"/>
                    </a:lnTo>
                    <a:lnTo>
                      <a:pt x="152" y="492"/>
                    </a:lnTo>
                    <a:lnTo>
                      <a:pt x="76" y="500"/>
                    </a:lnTo>
                    <a:lnTo>
                      <a:pt x="0" y="524"/>
                    </a:lnTo>
                    <a:close/>
                  </a:path>
                </a:pathLst>
              </a:custGeom>
              <a:solidFill>
                <a:srgbClr val="D60093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952" name="Freeform 8"/>
              <p:cNvSpPr>
                <a:spLocks/>
              </p:cNvSpPr>
              <p:nvPr/>
            </p:nvSpPr>
            <p:spPr bwMode="auto">
              <a:xfrm>
                <a:off x="485" y="1191"/>
                <a:ext cx="2283" cy="1155"/>
              </a:xfrm>
              <a:custGeom>
                <a:avLst/>
                <a:gdLst/>
                <a:ahLst/>
                <a:cxnLst>
                  <a:cxn ang="0">
                    <a:pos x="1500" y="0"/>
                  </a:cxn>
                  <a:cxn ang="0">
                    <a:pos x="2277" y="576"/>
                  </a:cxn>
                  <a:cxn ang="0">
                    <a:pos x="2283" y="630"/>
                  </a:cxn>
                  <a:cxn ang="0">
                    <a:pos x="2163" y="627"/>
                  </a:cxn>
                  <a:cxn ang="0">
                    <a:pos x="2055" y="639"/>
                  </a:cxn>
                  <a:cxn ang="0">
                    <a:pos x="1947" y="663"/>
                  </a:cxn>
                  <a:cxn ang="0">
                    <a:pos x="1821" y="756"/>
                  </a:cxn>
                  <a:cxn ang="0">
                    <a:pos x="1725" y="816"/>
                  </a:cxn>
                  <a:cxn ang="0">
                    <a:pos x="1635" y="858"/>
                  </a:cxn>
                  <a:cxn ang="0">
                    <a:pos x="1551" y="918"/>
                  </a:cxn>
                  <a:cxn ang="0">
                    <a:pos x="1449" y="972"/>
                  </a:cxn>
                  <a:cxn ang="0">
                    <a:pos x="1353" y="1020"/>
                  </a:cxn>
                  <a:cxn ang="0">
                    <a:pos x="1242" y="1047"/>
                  </a:cxn>
                  <a:cxn ang="0">
                    <a:pos x="1080" y="1092"/>
                  </a:cxn>
                  <a:cxn ang="0">
                    <a:pos x="972" y="1113"/>
                  </a:cxn>
                  <a:cxn ang="0">
                    <a:pos x="858" y="1125"/>
                  </a:cxn>
                  <a:cxn ang="0">
                    <a:pos x="786" y="1152"/>
                  </a:cxn>
                  <a:cxn ang="0">
                    <a:pos x="561" y="1155"/>
                  </a:cxn>
                  <a:cxn ang="0">
                    <a:pos x="0" y="552"/>
                  </a:cxn>
                  <a:cxn ang="0">
                    <a:pos x="3" y="531"/>
                  </a:cxn>
                  <a:cxn ang="0">
                    <a:pos x="84" y="537"/>
                  </a:cxn>
                  <a:cxn ang="0">
                    <a:pos x="174" y="534"/>
                  </a:cxn>
                  <a:cxn ang="0">
                    <a:pos x="273" y="522"/>
                  </a:cxn>
                  <a:cxn ang="0">
                    <a:pos x="381" y="492"/>
                  </a:cxn>
                  <a:cxn ang="0">
                    <a:pos x="483" y="459"/>
                  </a:cxn>
                  <a:cxn ang="0">
                    <a:pos x="603" y="390"/>
                  </a:cxn>
                  <a:cxn ang="0">
                    <a:pos x="708" y="309"/>
                  </a:cxn>
                  <a:cxn ang="0">
                    <a:pos x="792" y="216"/>
                  </a:cxn>
                  <a:cxn ang="0">
                    <a:pos x="882" y="117"/>
                  </a:cxn>
                  <a:cxn ang="0">
                    <a:pos x="963" y="54"/>
                  </a:cxn>
                  <a:cxn ang="0">
                    <a:pos x="1089" y="21"/>
                  </a:cxn>
                  <a:cxn ang="0">
                    <a:pos x="1254" y="15"/>
                  </a:cxn>
                  <a:cxn ang="0">
                    <a:pos x="1500" y="0"/>
                  </a:cxn>
                </a:cxnLst>
                <a:rect l="0" t="0" r="r" b="b"/>
                <a:pathLst>
                  <a:path w="2283" h="1155">
                    <a:moveTo>
                      <a:pt x="1500" y="0"/>
                    </a:moveTo>
                    <a:lnTo>
                      <a:pt x="2277" y="576"/>
                    </a:lnTo>
                    <a:lnTo>
                      <a:pt x="2283" y="630"/>
                    </a:lnTo>
                    <a:lnTo>
                      <a:pt x="2163" y="627"/>
                    </a:lnTo>
                    <a:lnTo>
                      <a:pt x="2055" y="639"/>
                    </a:lnTo>
                    <a:lnTo>
                      <a:pt x="1947" y="663"/>
                    </a:lnTo>
                    <a:lnTo>
                      <a:pt x="1821" y="756"/>
                    </a:lnTo>
                    <a:lnTo>
                      <a:pt x="1725" y="816"/>
                    </a:lnTo>
                    <a:lnTo>
                      <a:pt x="1635" y="858"/>
                    </a:lnTo>
                    <a:lnTo>
                      <a:pt x="1551" y="918"/>
                    </a:lnTo>
                    <a:lnTo>
                      <a:pt x="1449" y="972"/>
                    </a:lnTo>
                    <a:lnTo>
                      <a:pt x="1353" y="1020"/>
                    </a:lnTo>
                    <a:lnTo>
                      <a:pt x="1242" y="1047"/>
                    </a:lnTo>
                    <a:lnTo>
                      <a:pt x="1080" y="1092"/>
                    </a:lnTo>
                    <a:lnTo>
                      <a:pt x="972" y="1113"/>
                    </a:lnTo>
                    <a:lnTo>
                      <a:pt x="858" y="1125"/>
                    </a:lnTo>
                    <a:lnTo>
                      <a:pt x="786" y="1152"/>
                    </a:lnTo>
                    <a:lnTo>
                      <a:pt x="561" y="1155"/>
                    </a:lnTo>
                    <a:lnTo>
                      <a:pt x="0" y="552"/>
                    </a:lnTo>
                    <a:lnTo>
                      <a:pt x="3" y="531"/>
                    </a:lnTo>
                    <a:lnTo>
                      <a:pt x="84" y="537"/>
                    </a:lnTo>
                    <a:lnTo>
                      <a:pt x="174" y="534"/>
                    </a:lnTo>
                    <a:lnTo>
                      <a:pt x="273" y="522"/>
                    </a:lnTo>
                    <a:lnTo>
                      <a:pt x="381" y="492"/>
                    </a:lnTo>
                    <a:lnTo>
                      <a:pt x="483" y="459"/>
                    </a:lnTo>
                    <a:lnTo>
                      <a:pt x="603" y="390"/>
                    </a:lnTo>
                    <a:lnTo>
                      <a:pt x="708" y="309"/>
                    </a:lnTo>
                    <a:lnTo>
                      <a:pt x="792" y="216"/>
                    </a:lnTo>
                    <a:lnTo>
                      <a:pt x="882" y="117"/>
                    </a:lnTo>
                    <a:lnTo>
                      <a:pt x="963" y="54"/>
                    </a:lnTo>
                    <a:lnTo>
                      <a:pt x="1089" y="21"/>
                    </a:lnTo>
                    <a:lnTo>
                      <a:pt x="1254" y="15"/>
                    </a:lnTo>
                    <a:lnTo>
                      <a:pt x="1500" y="0"/>
                    </a:lnTo>
                    <a:close/>
                  </a:path>
                </a:pathLst>
              </a:custGeom>
              <a:solidFill>
                <a:srgbClr val="FFCC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953" name="Freeform 9"/>
              <p:cNvSpPr>
                <a:spLocks/>
              </p:cNvSpPr>
              <p:nvPr/>
            </p:nvSpPr>
            <p:spPr bwMode="auto">
              <a:xfrm>
                <a:off x="494" y="1200"/>
                <a:ext cx="1377" cy="534"/>
              </a:xfrm>
              <a:custGeom>
                <a:avLst/>
                <a:gdLst/>
                <a:ahLst/>
                <a:cxnLst>
                  <a:cxn ang="0">
                    <a:pos x="1377" y="0"/>
                  </a:cxn>
                  <a:cxn ang="0">
                    <a:pos x="1230" y="3"/>
                  </a:cxn>
                  <a:cxn ang="0">
                    <a:pos x="1059" y="21"/>
                  </a:cxn>
                  <a:cxn ang="0">
                    <a:pos x="972" y="36"/>
                  </a:cxn>
                  <a:cxn ang="0">
                    <a:pos x="891" y="90"/>
                  </a:cxn>
                  <a:cxn ang="0">
                    <a:pos x="783" y="210"/>
                  </a:cxn>
                  <a:cxn ang="0">
                    <a:pos x="681" y="309"/>
                  </a:cxn>
                  <a:cxn ang="0">
                    <a:pos x="600" y="381"/>
                  </a:cxn>
                  <a:cxn ang="0">
                    <a:pos x="501" y="438"/>
                  </a:cxn>
                  <a:cxn ang="0">
                    <a:pos x="396" y="483"/>
                  </a:cxn>
                  <a:cxn ang="0">
                    <a:pos x="285" y="510"/>
                  </a:cxn>
                  <a:cxn ang="0">
                    <a:pos x="156" y="534"/>
                  </a:cxn>
                  <a:cxn ang="0">
                    <a:pos x="0" y="528"/>
                  </a:cxn>
                  <a:cxn ang="0">
                    <a:pos x="0" y="9"/>
                  </a:cxn>
                  <a:cxn ang="0">
                    <a:pos x="1068" y="9"/>
                  </a:cxn>
                  <a:cxn ang="0">
                    <a:pos x="1107" y="3"/>
                  </a:cxn>
                </a:cxnLst>
                <a:rect l="0" t="0" r="r" b="b"/>
                <a:pathLst>
                  <a:path w="1377" h="534">
                    <a:moveTo>
                      <a:pt x="1377" y="0"/>
                    </a:moveTo>
                    <a:lnTo>
                      <a:pt x="1230" y="3"/>
                    </a:lnTo>
                    <a:lnTo>
                      <a:pt x="1059" y="21"/>
                    </a:lnTo>
                    <a:lnTo>
                      <a:pt x="972" y="36"/>
                    </a:lnTo>
                    <a:lnTo>
                      <a:pt x="891" y="90"/>
                    </a:lnTo>
                    <a:lnTo>
                      <a:pt x="783" y="210"/>
                    </a:lnTo>
                    <a:lnTo>
                      <a:pt x="681" y="309"/>
                    </a:lnTo>
                    <a:lnTo>
                      <a:pt x="600" y="381"/>
                    </a:lnTo>
                    <a:lnTo>
                      <a:pt x="501" y="438"/>
                    </a:lnTo>
                    <a:lnTo>
                      <a:pt x="396" y="483"/>
                    </a:lnTo>
                    <a:lnTo>
                      <a:pt x="285" y="510"/>
                    </a:lnTo>
                    <a:lnTo>
                      <a:pt x="156" y="534"/>
                    </a:lnTo>
                    <a:lnTo>
                      <a:pt x="0" y="528"/>
                    </a:lnTo>
                    <a:lnTo>
                      <a:pt x="0" y="9"/>
                    </a:lnTo>
                    <a:lnTo>
                      <a:pt x="1068" y="9"/>
                    </a:lnTo>
                    <a:lnTo>
                      <a:pt x="1107" y="3"/>
                    </a:lnTo>
                  </a:path>
                </a:pathLst>
              </a:custGeom>
              <a:solidFill>
                <a:srgbClr val="000099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954" name="Freeform 10"/>
              <p:cNvSpPr>
                <a:spLocks/>
              </p:cNvSpPr>
              <p:nvPr/>
            </p:nvSpPr>
            <p:spPr bwMode="auto">
              <a:xfrm>
                <a:off x="1857" y="1200"/>
                <a:ext cx="422" cy="576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80" y="45"/>
                  </a:cxn>
                  <a:cxn ang="0">
                    <a:pos x="95" y="90"/>
                  </a:cxn>
                  <a:cxn ang="0">
                    <a:pos x="119" y="120"/>
                  </a:cxn>
                  <a:cxn ang="0">
                    <a:pos x="164" y="159"/>
                  </a:cxn>
                  <a:cxn ang="0">
                    <a:pos x="167" y="189"/>
                  </a:cxn>
                  <a:cxn ang="0">
                    <a:pos x="116" y="210"/>
                  </a:cxn>
                  <a:cxn ang="0">
                    <a:pos x="65" y="204"/>
                  </a:cxn>
                  <a:cxn ang="0">
                    <a:pos x="20" y="213"/>
                  </a:cxn>
                  <a:cxn ang="0">
                    <a:pos x="5" y="258"/>
                  </a:cxn>
                  <a:cxn ang="0">
                    <a:pos x="5" y="300"/>
                  </a:cxn>
                  <a:cxn ang="0">
                    <a:pos x="35" y="330"/>
                  </a:cxn>
                  <a:cxn ang="0">
                    <a:pos x="101" y="363"/>
                  </a:cxn>
                  <a:cxn ang="0">
                    <a:pos x="149" y="384"/>
                  </a:cxn>
                  <a:cxn ang="0">
                    <a:pos x="197" y="381"/>
                  </a:cxn>
                  <a:cxn ang="0">
                    <a:pos x="242" y="372"/>
                  </a:cxn>
                  <a:cxn ang="0">
                    <a:pos x="308" y="408"/>
                  </a:cxn>
                  <a:cxn ang="0">
                    <a:pos x="347" y="411"/>
                  </a:cxn>
                  <a:cxn ang="0">
                    <a:pos x="383" y="417"/>
                  </a:cxn>
                  <a:cxn ang="0">
                    <a:pos x="413" y="450"/>
                  </a:cxn>
                  <a:cxn ang="0">
                    <a:pos x="416" y="504"/>
                  </a:cxn>
                  <a:cxn ang="0">
                    <a:pos x="377" y="576"/>
                  </a:cxn>
                </a:cxnLst>
                <a:rect l="0" t="0" r="r" b="b"/>
                <a:pathLst>
                  <a:path w="422" h="576">
                    <a:moveTo>
                      <a:pt x="14" y="0"/>
                    </a:moveTo>
                    <a:cubicBezTo>
                      <a:pt x="40" y="15"/>
                      <a:pt x="67" y="30"/>
                      <a:pt x="80" y="45"/>
                    </a:cubicBezTo>
                    <a:cubicBezTo>
                      <a:pt x="93" y="60"/>
                      <a:pt x="89" y="78"/>
                      <a:pt x="95" y="90"/>
                    </a:cubicBezTo>
                    <a:cubicBezTo>
                      <a:pt x="101" y="102"/>
                      <a:pt x="108" y="109"/>
                      <a:pt x="119" y="120"/>
                    </a:cubicBezTo>
                    <a:cubicBezTo>
                      <a:pt x="130" y="131"/>
                      <a:pt x="156" y="148"/>
                      <a:pt x="164" y="159"/>
                    </a:cubicBezTo>
                    <a:cubicBezTo>
                      <a:pt x="172" y="170"/>
                      <a:pt x="175" y="180"/>
                      <a:pt x="167" y="189"/>
                    </a:cubicBezTo>
                    <a:cubicBezTo>
                      <a:pt x="159" y="198"/>
                      <a:pt x="133" y="208"/>
                      <a:pt x="116" y="210"/>
                    </a:cubicBezTo>
                    <a:cubicBezTo>
                      <a:pt x="99" y="212"/>
                      <a:pt x="81" y="203"/>
                      <a:pt x="65" y="204"/>
                    </a:cubicBezTo>
                    <a:cubicBezTo>
                      <a:pt x="49" y="205"/>
                      <a:pt x="30" y="204"/>
                      <a:pt x="20" y="213"/>
                    </a:cubicBezTo>
                    <a:cubicBezTo>
                      <a:pt x="10" y="222"/>
                      <a:pt x="7" y="244"/>
                      <a:pt x="5" y="258"/>
                    </a:cubicBezTo>
                    <a:cubicBezTo>
                      <a:pt x="3" y="272"/>
                      <a:pt x="0" y="288"/>
                      <a:pt x="5" y="300"/>
                    </a:cubicBezTo>
                    <a:cubicBezTo>
                      <a:pt x="10" y="312"/>
                      <a:pt x="19" y="320"/>
                      <a:pt x="35" y="330"/>
                    </a:cubicBezTo>
                    <a:cubicBezTo>
                      <a:pt x="51" y="340"/>
                      <a:pt x="82" y="354"/>
                      <a:pt x="101" y="363"/>
                    </a:cubicBezTo>
                    <a:cubicBezTo>
                      <a:pt x="120" y="372"/>
                      <a:pt x="133" y="381"/>
                      <a:pt x="149" y="384"/>
                    </a:cubicBezTo>
                    <a:cubicBezTo>
                      <a:pt x="165" y="387"/>
                      <a:pt x="181" y="383"/>
                      <a:pt x="197" y="381"/>
                    </a:cubicBezTo>
                    <a:cubicBezTo>
                      <a:pt x="213" y="379"/>
                      <a:pt x="224" y="368"/>
                      <a:pt x="242" y="372"/>
                    </a:cubicBezTo>
                    <a:cubicBezTo>
                      <a:pt x="260" y="376"/>
                      <a:pt x="291" y="402"/>
                      <a:pt x="308" y="408"/>
                    </a:cubicBezTo>
                    <a:cubicBezTo>
                      <a:pt x="325" y="414"/>
                      <a:pt x="335" y="410"/>
                      <a:pt x="347" y="411"/>
                    </a:cubicBezTo>
                    <a:cubicBezTo>
                      <a:pt x="359" y="412"/>
                      <a:pt x="372" y="411"/>
                      <a:pt x="383" y="417"/>
                    </a:cubicBezTo>
                    <a:cubicBezTo>
                      <a:pt x="394" y="423"/>
                      <a:pt x="408" y="436"/>
                      <a:pt x="413" y="450"/>
                    </a:cubicBezTo>
                    <a:cubicBezTo>
                      <a:pt x="418" y="464"/>
                      <a:pt x="422" y="483"/>
                      <a:pt x="416" y="504"/>
                    </a:cubicBezTo>
                    <a:cubicBezTo>
                      <a:pt x="410" y="525"/>
                      <a:pt x="393" y="550"/>
                      <a:pt x="377" y="576"/>
                    </a:cubicBezTo>
                  </a:path>
                </a:pathLst>
              </a:custGeom>
              <a:noFill/>
              <a:ln w="19050" cmpd="sng">
                <a:solidFill>
                  <a:srgbClr val="000099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955" name="Line 11"/>
              <p:cNvSpPr>
                <a:spLocks noChangeShapeType="1"/>
              </p:cNvSpPr>
              <p:nvPr/>
            </p:nvSpPr>
            <p:spPr bwMode="auto">
              <a:xfrm>
                <a:off x="488" y="1212"/>
                <a:ext cx="558" cy="571"/>
              </a:xfrm>
              <a:prstGeom prst="line">
                <a:avLst/>
              </a:prstGeom>
              <a:noFill/>
              <a:ln w="28575">
                <a:solidFill>
                  <a:srgbClr val="000099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956" name="Line 12"/>
              <p:cNvSpPr>
                <a:spLocks noChangeShapeType="1"/>
              </p:cNvSpPr>
              <p:nvPr/>
            </p:nvSpPr>
            <p:spPr bwMode="auto">
              <a:xfrm>
                <a:off x="1040" y="1783"/>
                <a:ext cx="1194" cy="0"/>
              </a:xfrm>
              <a:prstGeom prst="line">
                <a:avLst/>
              </a:prstGeom>
              <a:noFill/>
              <a:ln w="28575">
                <a:solidFill>
                  <a:srgbClr val="000099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338957" name="Rectangle 13"/>
            <p:cNvSpPr>
              <a:spLocks noChangeAspect="1" noChangeArrowheads="1"/>
            </p:cNvSpPr>
            <p:nvPr/>
          </p:nvSpPr>
          <p:spPr bwMode="auto">
            <a:xfrm>
              <a:off x="2513" y="2420"/>
              <a:ext cx="1554" cy="17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338958" name="Text Box 14"/>
          <p:cNvSpPr txBox="1">
            <a:spLocks noChangeArrowheads="1"/>
          </p:cNvSpPr>
          <p:nvPr/>
        </p:nvSpPr>
        <p:spPr bwMode="auto">
          <a:xfrm>
            <a:off x="6900863" y="4211638"/>
            <a:ext cx="12509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Arial" charset="0"/>
              </a:rPr>
              <a:t>Vail et al., 1977a</a:t>
            </a:r>
          </a:p>
        </p:txBody>
      </p:sp>
      <p:sp>
        <p:nvSpPr>
          <p:cNvPr id="338959" name="Text Box 15"/>
          <p:cNvSpPr txBox="1">
            <a:spLocks noChangeArrowheads="1"/>
          </p:cNvSpPr>
          <p:nvPr/>
        </p:nvSpPr>
        <p:spPr bwMode="auto">
          <a:xfrm>
            <a:off x="5079891" y="6045030"/>
            <a:ext cx="33231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93700" indent="-393700"/>
            <a:r>
              <a:rPr lang="en-US" sz="900" b="1" dirty="0">
                <a:latin typeface="Arial" charset="0"/>
                <a:cs typeface="Arial" charset="0"/>
              </a:rPr>
              <a:t>AAPG©</a:t>
            </a:r>
            <a:r>
              <a:rPr lang="en-US" sz="900" b="1" dirty="0">
                <a:latin typeface="Arial" charset="0"/>
              </a:rPr>
              <a:t>1977 reprinted with permission of the AAPG whose permission is required for further use.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WEAKNESSES of Seismic Data</a:t>
            </a:r>
          </a:p>
        </p:txBody>
      </p:sp>
      <p:sp>
        <p:nvSpPr>
          <p:cNvPr id="339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970181"/>
            <a:ext cx="7772400" cy="4114800"/>
          </a:xfrm>
        </p:spPr>
        <p:txBody>
          <a:bodyPr/>
          <a:lstStyle/>
          <a:p>
            <a:pPr>
              <a:spcBef>
                <a:spcPct val="45000"/>
              </a:spcBef>
            </a:pPr>
            <a:r>
              <a:rPr lang="en-US" sz="2300" b="1" dirty="0"/>
              <a:t>Limited vertical and lateral resolution: can’t resolve “small” features</a:t>
            </a:r>
          </a:p>
          <a:p>
            <a:pPr>
              <a:spcBef>
                <a:spcPct val="45000"/>
              </a:spcBef>
            </a:pPr>
            <a:r>
              <a:rPr lang="en-US" sz="2300" b="1" dirty="0"/>
              <a:t>Stratigraphic interpretation is limited by the quality of the seismic data/imaging </a:t>
            </a:r>
          </a:p>
          <a:p>
            <a:pPr>
              <a:spcBef>
                <a:spcPct val="45000"/>
              </a:spcBef>
            </a:pPr>
            <a:r>
              <a:rPr lang="en-US" sz="2300" b="1" dirty="0"/>
              <a:t>Seismic responses are non-unique – e.g., low amplitude could be a massive sand or a thick shale</a:t>
            </a:r>
          </a:p>
          <a:p>
            <a:pPr>
              <a:spcBef>
                <a:spcPct val="45000"/>
              </a:spcBef>
            </a:pPr>
            <a:r>
              <a:rPr lang="en-US" sz="2300" b="1" dirty="0"/>
              <a:t>In new areas, we often have to ‘jump’ correlate from adjacent outcrops or basins </a:t>
            </a:r>
          </a:p>
          <a:p>
            <a:pPr>
              <a:spcBef>
                <a:spcPct val="45000"/>
              </a:spcBef>
            </a:pPr>
            <a:r>
              <a:rPr lang="en-US" sz="2300" b="1" dirty="0"/>
              <a:t>Post-depositional erosion and/or structuring can hamper stratigraphic correlations and paleo-depositional reconstructions</a:t>
            </a:r>
          </a:p>
          <a:p>
            <a:pPr>
              <a:spcBef>
                <a:spcPct val="45000"/>
              </a:spcBef>
            </a:pPr>
            <a:r>
              <a:rPr lang="en-US" sz="2300" b="1" dirty="0"/>
              <a:t>Typically we can’t “see” hydrocarbons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22614</TotalTime>
  <Words>2396</Words>
  <Application>Microsoft Macintosh PowerPoint</Application>
  <PresentationFormat>On-screen Show (4:3)</PresentationFormat>
  <Paragraphs>374</Paragraphs>
  <Slides>21</Slides>
  <Notes>21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Default Design</vt:lpstr>
      <vt:lpstr>Slide</vt:lpstr>
      <vt:lpstr>Artwork</vt:lpstr>
      <vt:lpstr>Petroleum Geology &amp; Geophysics</vt:lpstr>
      <vt:lpstr>Stratigraphy: Outcrops &amp; Modern Deposits</vt:lpstr>
      <vt:lpstr>Stratigraphy: Well Data </vt:lpstr>
      <vt:lpstr>Stratigraphy: Seismic Data</vt:lpstr>
      <vt:lpstr>Stratigraphic Analysis</vt:lpstr>
      <vt:lpstr>A Caution about Seismic Images</vt:lpstr>
      <vt:lpstr>Scale of Stratigraphic Correlation</vt:lpstr>
      <vt:lpstr>The STRENGTHS of Seismic Data</vt:lpstr>
      <vt:lpstr>The WEAKNESSES of Seismic Data</vt:lpstr>
      <vt:lpstr>Our Methodology</vt:lpstr>
      <vt:lpstr>Stratigraphic Hierarchy </vt:lpstr>
      <vt:lpstr>Stratigraphic Hierarchy</vt:lpstr>
      <vt:lpstr>Beds Are Bounded by Bedding Surfaces</vt:lpstr>
      <vt:lpstr>Beds Stack to Form Bed Sets</vt:lpstr>
      <vt:lpstr>Bedsets Stack to Form Parasequences</vt:lpstr>
      <vt:lpstr>A Parasequence</vt:lpstr>
      <vt:lpstr>Parasequences Stack into Parasequence Sets</vt:lpstr>
      <vt:lpstr>Marginal Marine Parasequence Stacking</vt:lpstr>
      <vt:lpstr>Depositional Sequence</vt:lpstr>
      <vt:lpstr>Stratigraphic Hierarchy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184</cp:revision>
  <cp:lastPrinted>2015-02-26T18:22:03Z</cp:lastPrinted>
  <dcterms:created xsi:type="dcterms:W3CDTF">2001-11-20T13:29:42Z</dcterms:created>
  <dcterms:modified xsi:type="dcterms:W3CDTF">2016-08-30T16:32:11Z</dcterms:modified>
</cp:coreProperties>
</file>