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9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49" r:id="rId10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EFFD"/>
    <a:srgbClr val="66FFFF"/>
    <a:srgbClr val="FF00FF"/>
    <a:srgbClr val="FFA7A7"/>
    <a:srgbClr val="F7F7F7"/>
    <a:srgbClr val="CEAB8E"/>
    <a:srgbClr val="FFE89F"/>
    <a:srgbClr val="66CCFF"/>
    <a:srgbClr val="006600"/>
    <a:srgbClr val="FF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9" autoAdjust="0"/>
    <p:restoredTop sz="77641" autoAdjust="0"/>
  </p:normalViewPr>
  <p:slideViewPr>
    <p:cSldViewPr snapToGrid="0">
      <p:cViewPr>
        <p:scale>
          <a:sx n="108" d="100"/>
          <a:sy n="108" d="100"/>
        </p:scale>
        <p:origin x="-4160" y="-1048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US" dirty="0" smtClean="0">
                <a:latin typeface="Times" charset="0"/>
                <a:ea typeface="ＭＳ Ｐゴシック" charset="-128"/>
              </a:rPr>
              <a:t>This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slide presents s</a:t>
            </a:r>
            <a:r>
              <a:rPr lang="en-US" dirty="0" smtClean="0">
                <a:latin typeface="Times" charset="0"/>
                <a:ea typeface="ＭＳ Ｐゴシック" charset="-128"/>
              </a:rPr>
              <a:t>ome information </a:t>
            </a:r>
            <a:r>
              <a:rPr lang="en-US" dirty="0" smtClean="0">
                <a:latin typeface="Times" charset="0"/>
                <a:ea typeface="ＭＳ Ｐゴシック" charset="-128"/>
              </a:rPr>
              <a:t>on what a </a:t>
            </a:r>
            <a:r>
              <a:rPr lang="en-US" dirty="0" smtClean="0">
                <a:latin typeface="Times" charset="0"/>
                <a:ea typeface="ＭＳ Ｐゴシック" charset="-128"/>
              </a:rPr>
              <a:t>self potential (SP) </a:t>
            </a:r>
            <a:r>
              <a:rPr lang="en-US" dirty="0" smtClean="0">
                <a:latin typeface="Times" charset="0"/>
                <a:ea typeface="ＭＳ Ｐゴシック" charset="-128"/>
              </a:rPr>
              <a:t>log measures in terms of sand versus shale </a:t>
            </a:r>
            <a:r>
              <a:rPr lang="en-US" dirty="0" smtClean="0">
                <a:latin typeface="Times" charset="0"/>
                <a:ea typeface="ＭＳ Ｐゴシック" charset="-128"/>
              </a:rPr>
              <a:t>content.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A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log analyst has interpreted the depositional environments.</a:t>
            </a:r>
          </a:p>
        </p:txBody>
      </p:sp>
    </p:spTree>
    <p:extLst>
      <p:ext uri="{BB962C8B-B14F-4D97-AF65-F5344CB8AC3E}">
        <p14:creationId xmlns:p14="http://schemas.microsoft.com/office/powerpoint/2010/main" val="2818171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Some </a:t>
            </a:r>
            <a:r>
              <a:rPr lang="en-US" dirty="0" smtClean="0"/>
              <a:t>more info on the </a:t>
            </a:r>
            <a:r>
              <a:rPr lang="en-US" dirty="0" smtClean="0"/>
              <a:t>self</a:t>
            </a:r>
            <a:r>
              <a:rPr lang="en-US" baseline="0" dirty="0" smtClean="0"/>
              <a:t> potential (</a:t>
            </a:r>
            <a:r>
              <a:rPr lang="en-US" dirty="0" smtClean="0"/>
              <a:t>SP) log.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are interested in the response of a parasequence, which </a:t>
            </a:r>
            <a:r>
              <a:rPr lang="en-US" dirty="0" smtClean="0"/>
              <a:t>is that</a:t>
            </a:r>
            <a:r>
              <a:rPr lang="en-US" baseline="0" dirty="0" smtClean="0"/>
              <a:t> the </a:t>
            </a:r>
            <a:r>
              <a:rPr lang="en-US" dirty="0" smtClean="0"/>
              <a:t>SP </a:t>
            </a:r>
            <a:r>
              <a:rPr lang="en-US" dirty="0" smtClean="0"/>
              <a:t>slowly drifts to the left from the base of a parasequence to its</a:t>
            </a:r>
            <a:r>
              <a:rPr lang="en-US" baseline="0" dirty="0" smtClean="0"/>
              <a:t> </a:t>
            </a:r>
            <a:r>
              <a:rPr lang="en-US" baseline="0" dirty="0" smtClean="0"/>
              <a:t>top. This </a:t>
            </a:r>
            <a:r>
              <a:rPr lang="en-US" baseline="0" dirty="0" smtClean="0"/>
              <a:t>indicates that the </a:t>
            </a:r>
            <a:r>
              <a:rPr lang="en-US" dirty="0" smtClean="0"/>
              <a:t>parasequence coarsens upward – more shales near the base, </a:t>
            </a:r>
            <a:r>
              <a:rPr lang="en-US" dirty="0" smtClean="0"/>
              <a:t>more</a:t>
            </a:r>
            <a:r>
              <a:rPr lang="en-US" baseline="0" dirty="0" smtClean="0"/>
              <a:t> </a:t>
            </a:r>
            <a:r>
              <a:rPr lang="en-US" dirty="0" smtClean="0"/>
              <a:t>sands towards the </a:t>
            </a:r>
            <a:r>
              <a:rPr lang="en-US" dirty="0" smtClean="0"/>
              <a:t>top.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also indicates that there is a shoaling upward</a:t>
            </a:r>
            <a:r>
              <a:rPr lang="en-US" baseline="0" dirty="0" smtClean="0"/>
              <a:t> – slightly deeper water conditions at the </a:t>
            </a:r>
            <a:r>
              <a:rPr lang="en-US" baseline="0" dirty="0" smtClean="0"/>
              <a:t>base </a:t>
            </a:r>
            <a:r>
              <a:rPr lang="en-US" baseline="0" dirty="0" smtClean="0"/>
              <a:t>slowly transitioning to shallower water </a:t>
            </a:r>
            <a:r>
              <a:rPr lang="en-US" baseline="0" dirty="0" smtClean="0"/>
              <a:t>conditions. </a:t>
            </a:r>
            <a:r>
              <a:rPr lang="en-US" dirty="0" smtClean="0"/>
              <a:t>A </a:t>
            </a:r>
            <a:r>
              <a:rPr lang="en-US" dirty="0" smtClean="0"/>
              <a:t>minor flooding occurs at the top of a</a:t>
            </a:r>
            <a:r>
              <a:rPr lang="en-US" baseline="0" dirty="0" smtClean="0"/>
              <a:t> </a:t>
            </a:r>
            <a:r>
              <a:rPr lang="en-US" dirty="0" smtClean="0"/>
              <a:t>parasequence,</a:t>
            </a:r>
            <a:r>
              <a:rPr lang="en-US" baseline="0" dirty="0" smtClean="0"/>
              <a:t> which results in a rapid shift of the </a:t>
            </a:r>
            <a:r>
              <a:rPr lang="en-US" baseline="0" dirty="0" smtClean="0"/>
              <a:t>SP </a:t>
            </a:r>
            <a:r>
              <a:rPr lang="en-US" baseline="0" dirty="0" smtClean="0"/>
              <a:t>to the right as water depths deepen suddenly and grain size </a:t>
            </a:r>
            <a:r>
              <a:rPr lang="en-US" baseline="0" dirty="0" smtClean="0"/>
              <a:t>decreases. Interpreters </a:t>
            </a:r>
            <a:r>
              <a:rPr lang="en-US" baseline="0" dirty="0" smtClean="0"/>
              <a:t>use a color pencil to draw lines indicating the coarsening-shoaling upward pattern (red lines).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38CF6C3-D0B0-451B-A876-8FF120350581}" type="slidenum">
              <a:rPr lang="en-US"/>
              <a:pPr eaLnBrk="1" hangingPunct="1"/>
              <a:t>4</a:t>
            </a:fld>
            <a:endParaRPr lang="en-US" dirty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first step is to select something </a:t>
            </a:r>
            <a:r>
              <a:rPr lang="en-US" dirty="0" smtClean="0"/>
              <a:t>and </a:t>
            </a:r>
            <a:r>
              <a:rPr lang="en-US" dirty="0" smtClean="0"/>
              <a:t>assume </a:t>
            </a:r>
            <a:r>
              <a:rPr lang="en-US" dirty="0" smtClean="0"/>
              <a:t>it was </a:t>
            </a:r>
            <a:r>
              <a:rPr lang="en-US" dirty="0" smtClean="0"/>
              <a:t>approximately horizontal at the time of </a:t>
            </a:r>
            <a:r>
              <a:rPr lang="en-US" dirty="0" smtClean="0"/>
              <a:t>deposition.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call this a </a:t>
            </a:r>
            <a:r>
              <a:rPr lang="en-US" dirty="0" smtClean="0"/>
              <a:t>datum.</a:t>
            </a:r>
            <a:r>
              <a:rPr lang="en-US" baseline="0" dirty="0" smtClean="0"/>
              <a:t> </a:t>
            </a:r>
            <a:r>
              <a:rPr lang="en-US" dirty="0" smtClean="0"/>
              <a:t>Here </a:t>
            </a:r>
            <a:r>
              <a:rPr lang="en-US" dirty="0" smtClean="0"/>
              <a:t>a major deepening event with a thick shale above it was used as the </a:t>
            </a:r>
            <a:r>
              <a:rPr lang="en-US" dirty="0" smtClean="0"/>
              <a:t>datum.</a:t>
            </a:r>
            <a:r>
              <a:rPr lang="en-US" baseline="0" dirty="0" smtClean="0"/>
              <a:t> </a:t>
            </a:r>
            <a:r>
              <a:rPr lang="en-US" dirty="0" err="1" smtClean="0"/>
              <a:t>Datuming</a:t>
            </a:r>
            <a:r>
              <a:rPr lang="en-US" dirty="0" smtClean="0"/>
              <a:t> </a:t>
            </a:r>
            <a:r>
              <a:rPr lang="en-US" dirty="0" smtClean="0"/>
              <a:t>is an attempt to remove post-depositional structuring (tilting).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80206FB-F787-44CF-9B8B-86CED78EDB4F}" type="slidenum">
              <a:rPr lang="en-US"/>
              <a:pPr eaLnBrk="1" hangingPunct="1"/>
              <a:t>5</a:t>
            </a:fld>
            <a:endParaRPr lang="en-US" dirty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the starting point for the </a:t>
            </a:r>
            <a:r>
              <a:rPr lang="en-US" dirty="0" smtClean="0"/>
              <a:t>students.</a:t>
            </a:r>
            <a:r>
              <a:rPr lang="en-US" baseline="0" dirty="0" smtClean="0"/>
              <a:t> </a:t>
            </a:r>
            <a:r>
              <a:rPr lang="en-US" dirty="0" smtClean="0"/>
              <a:t>A </a:t>
            </a:r>
            <a:r>
              <a:rPr lang="en-US" dirty="0" smtClean="0"/>
              <a:t>few parasequences have been marked and correlated near the top of wells</a:t>
            </a:r>
            <a:r>
              <a:rPr lang="en-US" baseline="0" dirty="0" smtClean="0"/>
              <a:t> C, D and E.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E59BC67-819C-4F8B-94BA-324C76270080}" type="slidenum">
              <a:rPr lang="en-US"/>
              <a:pPr eaLnBrk="1" hangingPunct="1"/>
              <a:t>6</a:t>
            </a:fld>
            <a:endParaRPr lang="en-US" dirty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a list of the first </a:t>
            </a:r>
            <a:r>
              <a:rPr lang="en-US" dirty="0" smtClean="0"/>
              <a:t>two (2) </a:t>
            </a:r>
            <a:r>
              <a:rPr lang="en-US" dirty="0" smtClean="0"/>
              <a:t>steps.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Step</a:t>
            </a:r>
            <a:r>
              <a:rPr lang="en-US" baseline="0" dirty="0" smtClean="0"/>
              <a:t> 1 – selecting a datum, has already been done.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Step 2 – look for the slow drift to the right and then a quick shift to the right (down to up) to interpret </a:t>
            </a:r>
            <a:r>
              <a:rPr lang="en-US" sz="1200" dirty="0" smtClean="0"/>
              <a:t>parasequences. 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	Do each well individually – as if there were only 1 well.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6FE405-2210-4256-B188-17B963F289D0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17235"/>
            <a:r>
              <a:rPr lang="en-US" dirty="0" smtClean="0"/>
              <a:t>Work </a:t>
            </a:r>
            <a:r>
              <a:rPr lang="en-US" dirty="0" smtClean="0"/>
              <a:t>each well individually to identify/mark parasequences.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E59BC67-819C-4F8B-94BA-324C76270080}" type="slidenum">
              <a:rPr lang="en-US"/>
              <a:pPr eaLnBrk="1" hangingPunct="1"/>
              <a:t>8</a:t>
            </a:fld>
            <a:endParaRPr lang="en-US" dirty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are steps 3, 4 and 5.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Step 3 – In each well, look</a:t>
            </a:r>
            <a:r>
              <a:rPr lang="en-US" sz="1200" baseline="0" dirty="0" smtClean="0"/>
              <a:t> for the more significant flooding events (big change in interpreted depositional environments).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/>
              <a:t>	These are likely to be </a:t>
            </a:r>
            <a:r>
              <a:rPr lang="en-US" sz="1200" dirty="0" err="1" smtClean="0"/>
              <a:t>parasequence</a:t>
            </a:r>
            <a:r>
              <a:rPr lang="en-US" sz="1200" dirty="0" smtClean="0"/>
              <a:t> </a:t>
            </a:r>
            <a:r>
              <a:rPr lang="en-US" sz="1200" dirty="0" smtClean="0"/>
              <a:t>set (PSS) </a:t>
            </a:r>
            <a:r>
              <a:rPr lang="en-US" sz="1200" dirty="0" smtClean="0"/>
              <a:t>boundaries. </a:t>
            </a:r>
            <a:r>
              <a:rPr lang="en-US" sz="1200" dirty="0" smtClean="0"/>
              <a:t>Correlate </a:t>
            </a:r>
            <a:r>
              <a:rPr lang="en-US" sz="1200" dirty="0" smtClean="0"/>
              <a:t>these PSS boundaries between the </a:t>
            </a:r>
            <a:r>
              <a:rPr lang="en-US" sz="1200" dirty="0" smtClean="0"/>
              <a:t>five (5) </a:t>
            </a:r>
            <a:r>
              <a:rPr lang="en-US" sz="1200" dirty="0" smtClean="0"/>
              <a:t>wells.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Step 4 – Now within each parasequence set, try to correlate the </a:t>
            </a:r>
            <a:r>
              <a:rPr lang="en-US" sz="1200" dirty="0" err="1" smtClean="0"/>
              <a:t>parasequence</a:t>
            </a:r>
            <a:r>
              <a:rPr lang="en-US" sz="1200" dirty="0" smtClean="0"/>
              <a:t> </a:t>
            </a:r>
            <a:r>
              <a:rPr lang="en-US" sz="1200" dirty="0" smtClean="0"/>
              <a:t>boundaries.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OPTIONAL</a:t>
            </a:r>
            <a:r>
              <a:rPr lang="en-US" sz="1200" dirty="0" smtClean="0"/>
              <a:t>:  You can assign a color to each of the depositional environments </a:t>
            </a:r>
            <a:r>
              <a:rPr lang="en-US" sz="2000" dirty="0" smtClean="0"/>
              <a:t>color-code the facies across the section.</a:t>
            </a:r>
          </a:p>
          <a:p>
            <a:pPr eaLnBrk="1" hangingPunct="1"/>
            <a:endParaRPr lang="en-US" sz="20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Ex-20a.7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20a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err="1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Parasequence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Correlations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99901" y="2437042"/>
            <a:ext cx="4182913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Correlate Several Parasequences &amp; Parasequence Sets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762051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SP (Self Potential) logs from five </a:t>
            </a:r>
            <a:r>
              <a:rPr lang="en-US" altLang="en-US" sz="2000" dirty="0" smtClean="0">
                <a:latin typeface="Verdana" panose="020B0604030504040204" pitchFamily="34" charset="0"/>
              </a:rPr>
              <a:t>(5) wells </a:t>
            </a:r>
            <a:r>
              <a:rPr lang="en-US" altLang="en-US" sz="2000" dirty="0" smtClean="0">
                <a:latin typeface="Verdana" panose="020B0604030504040204" pitchFamily="34" charset="0"/>
              </a:rPr>
              <a:t>to correlate several parasequences and parasequence sets.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223" y="2300303"/>
            <a:ext cx="4193628" cy="2949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>
                <a:ea typeface="ＭＳ Ｐゴシック" charset="-128"/>
              </a:rPr>
              <a:t>Introduction</a:t>
            </a:r>
            <a:endParaRPr lang="en-US" dirty="0">
              <a:ea typeface="ＭＳ Ｐゴシック" charset="-128"/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5"/>
          <p:cNvSpPr>
            <a:spLocks noChangeArrowheads="1"/>
          </p:cNvSpPr>
          <p:nvPr/>
        </p:nvSpPr>
        <p:spPr bwMode="auto">
          <a:xfrm>
            <a:off x="171450" y="4044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41435" y="1166649"/>
            <a:ext cx="8150772" cy="424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spcBef>
                <a:spcPct val="55000"/>
              </a:spcBef>
            </a:pPr>
            <a:r>
              <a:rPr lang="en-US" altLang="en-US" sz="2200" dirty="0" smtClean="0">
                <a:latin typeface="Verdana" pitchFamily="34" charset="0"/>
              </a:rPr>
              <a:t>The SP log is used to interpret sedimentary facies. </a:t>
            </a:r>
            <a:r>
              <a:rPr lang="en-US" altLang="en-US" sz="2200" dirty="0" smtClean="0">
                <a:latin typeface="Verdana" pitchFamily="34" charset="0"/>
              </a:rPr>
              <a:t>This </a:t>
            </a:r>
            <a:r>
              <a:rPr lang="en-US" altLang="en-US" sz="2200" dirty="0" smtClean="0">
                <a:latin typeface="Verdana" pitchFamily="34" charset="0"/>
              </a:rPr>
              <a:t>log is commonly displayed to the left of the well bore.  For such displays, small deflections to the left indicate shales; larger excursions to the left indicate sands.  Coastal plain and fluvial rocks vary in SP response depending on the sand-shale ratio.</a:t>
            </a:r>
          </a:p>
          <a:p>
            <a:pPr marL="342900" indent="-342900" eaLnBrk="1" hangingPunct="1">
              <a:spcBef>
                <a:spcPct val="55000"/>
              </a:spcBef>
            </a:pPr>
            <a:endParaRPr lang="en-US" altLang="en-US" sz="1100" dirty="0" smtClean="0">
              <a:latin typeface="Verdana" pitchFamily="34" charset="0"/>
            </a:endParaRPr>
          </a:p>
          <a:p>
            <a:pPr marL="342900" indent="-342900" eaLnBrk="1" hangingPunct="1">
              <a:spcBef>
                <a:spcPct val="55000"/>
              </a:spcBef>
            </a:pPr>
            <a:r>
              <a:rPr lang="en-US" altLang="en-US" sz="2200" dirty="0" smtClean="0">
                <a:latin typeface="Verdana" pitchFamily="34" charset="0"/>
              </a:rPr>
              <a:t>A log interpreter, using the SP and other logs, has interpreted the depositional environments. </a:t>
            </a:r>
            <a:r>
              <a:rPr lang="en-US" altLang="en-US" sz="2200" dirty="0" smtClean="0">
                <a:latin typeface="Verdana" pitchFamily="34" charset="0"/>
              </a:rPr>
              <a:t>Her </a:t>
            </a:r>
            <a:r>
              <a:rPr lang="en-US" altLang="en-US" sz="2200" dirty="0" smtClean="0">
                <a:latin typeface="Verdana" pitchFamily="34" charset="0"/>
              </a:rPr>
              <a:t>interpretation is indicated by the pattern-fill of the SP logs.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97953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SP Log Interpretation</a:t>
            </a:r>
          </a:p>
        </p:txBody>
      </p:sp>
      <p:sp>
        <p:nvSpPr>
          <p:cNvPr id="9220" name="Slide Number Placeholder 4"/>
          <p:cNvSpPr txBox="1">
            <a:spLocks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408744D9-C7AA-4B23-8A6A-5130863BF053}" type="slidenum">
              <a:rPr lang="en-US" altLang="en-US" sz="1100">
                <a:solidFill>
                  <a:srgbClr val="66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 algn="r" eaLnBrk="1" hangingPunct="1"/>
              <a:t>3</a:t>
            </a:fld>
            <a:endParaRPr lang="en-US" altLang="en-US" sz="1100" dirty="0">
              <a:solidFill>
                <a:srgbClr val="66FF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50" y="1044902"/>
            <a:ext cx="7199313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"/>
          <p:cNvSpPr/>
          <p:nvPr/>
        </p:nvSpPr>
        <p:spPr bwMode="auto">
          <a:xfrm>
            <a:off x="4333875" y="3667126"/>
            <a:ext cx="495300" cy="704850"/>
          </a:xfrm>
          <a:custGeom>
            <a:avLst/>
            <a:gdLst>
              <a:gd name="connsiteX0" fmla="*/ 0 w 400050"/>
              <a:gd name="connsiteY0" fmla="*/ 0 h 676275"/>
              <a:gd name="connsiteX1" fmla="*/ 190500 w 400050"/>
              <a:gd name="connsiteY1" fmla="*/ 95250 h 676275"/>
              <a:gd name="connsiteX2" fmla="*/ 257175 w 400050"/>
              <a:gd name="connsiteY2" fmla="*/ 238125 h 676275"/>
              <a:gd name="connsiteX3" fmla="*/ 400050 w 400050"/>
              <a:gd name="connsiteY3" fmla="*/ 676275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676275">
                <a:moveTo>
                  <a:pt x="0" y="0"/>
                </a:moveTo>
                <a:cubicBezTo>
                  <a:pt x="73819" y="27781"/>
                  <a:pt x="147638" y="55563"/>
                  <a:pt x="190500" y="95250"/>
                </a:cubicBezTo>
                <a:cubicBezTo>
                  <a:pt x="233362" y="134937"/>
                  <a:pt x="222250" y="141288"/>
                  <a:pt x="257175" y="238125"/>
                </a:cubicBezTo>
                <a:cubicBezTo>
                  <a:pt x="292100" y="334962"/>
                  <a:pt x="400050" y="676275"/>
                  <a:pt x="400050" y="676275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343400" y="4533900"/>
            <a:ext cx="476250" cy="933449"/>
          </a:xfrm>
          <a:custGeom>
            <a:avLst/>
            <a:gdLst>
              <a:gd name="connsiteX0" fmla="*/ 0 w 400050"/>
              <a:gd name="connsiteY0" fmla="*/ 0 h 676275"/>
              <a:gd name="connsiteX1" fmla="*/ 190500 w 400050"/>
              <a:gd name="connsiteY1" fmla="*/ 95250 h 676275"/>
              <a:gd name="connsiteX2" fmla="*/ 257175 w 400050"/>
              <a:gd name="connsiteY2" fmla="*/ 238125 h 676275"/>
              <a:gd name="connsiteX3" fmla="*/ 400050 w 400050"/>
              <a:gd name="connsiteY3" fmla="*/ 676275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676275">
                <a:moveTo>
                  <a:pt x="0" y="0"/>
                </a:moveTo>
                <a:cubicBezTo>
                  <a:pt x="73819" y="27781"/>
                  <a:pt x="147638" y="55563"/>
                  <a:pt x="190500" y="95250"/>
                </a:cubicBezTo>
                <a:cubicBezTo>
                  <a:pt x="233362" y="134937"/>
                  <a:pt x="222250" y="141288"/>
                  <a:pt x="257175" y="238125"/>
                </a:cubicBezTo>
                <a:cubicBezTo>
                  <a:pt x="292100" y="334962"/>
                  <a:pt x="400050" y="676275"/>
                  <a:pt x="400050" y="676275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352925" y="5562601"/>
            <a:ext cx="438150" cy="542924"/>
          </a:xfrm>
          <a:custGeom>
            <a:avLst/>
            <a:gdLst>
              <a:gd name="connsiteX0" fmla="*/ 0 w 400050"/>
              <a:gd name="connsiteY0" fmla="*/ 0 h 676275"/>
              <a:gd name="connsiteX1" fmla="*/ 190500 w 400050"/>
              <a:gd name="connsiteY1" fmla="*/ 95250 h 676275"/>
              <a:gd name="connsiteX2" fmla="*/ 257175 w 400050"/>
              <a:gd name="connsiteY2" fmla="*/ 238125 h 676275"/>
              <a:gd name="connsiteX3" fmla="*/ 400050 w 400050"/>
              <a:gd name="connsiteY3" fmla="*/ 676275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676275">
                <a:moveTo>
                  <a:pt x="0" y="0"/>
                </a:moveTo>
                <a:cubicBezTo>
                  <a:pt x="73819" y="27781"/>
                  <a:pt x="147638" y="55563"/>
                  <a:pt x="190500" y="95250"/>
                </a:cubicBezTo>
                <a:cubicBezTo>
                  <a:pt x="233362" y="134937"/>
                  <a:pt x="222250" y="141288"/>
                  <a:pt x="257175" y="238125"/>
                </a:cubicBezTo>
                <a:cubicBezTo>
                  <a:pt x="292100" y="334962"/>
                  <a:pt x="400050" y="676275"/>
                  <a:pt x="400050" y="676275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400175" y="3714750"/>
            <a:ext cx="2247900" cy="5429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5875" y="3705225"/>
            <a:ext cx="2590801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dirty="0" smtClean="0">
                <a:latin typeface="Arial" pitchFamily="34" charset="0"/>
                <a:cs typeface="Arial" pitchFamily="34" charset="0"/>
              </a:rPr>
              <a:t>A shoaling upward parasequence with shelfal mud grading upward to shelfal sands</a:t>
            </a:r>
            <a:endParaRPr lang="en-US" sz="12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390650" y="4667250"/>
            <a:ext cx="2247900" cy="5429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5875" y="4648200"/>
            <a:ext cx="2714625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dirty="0" smtClean="0">
                <a:latin typeface="Arial" pitchFamily="34" charset="0"/>
                <a:cs typeface="Arial" pitchFamily="34" charset="0"/>
              </a:rPr>
              <a:t>A shoaling upward parasequence with shelfal mud grading upward to shelfal sands</a:t>
            </a:r>
            <a:endParaRPr lang="en-US" sz="12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382233" y="5632155"/>
            <a:ext cx="2301284" cy="5429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5875" y="5534245"/>
            <a:ext cx="2714625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dirty="0" smtClean="0">
                <a:latin typeface="Arial" pitchFamily="34" charset="0"/>
                <a:cs typeface="Arial" pitchFamily="34" charset="0"/>
              </a:rPr>
              <a:t>A shoaling upward parasequence with shelfal mud grading upward to shelfal sands</a:t>
            </a:r>
            <a:endParaRPr lang="en-US" sz="125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 </a:t>
            </a:r>
            <a:r>
              <a:rPr lang="en-US" dirty="0" smtClean="0"/>
              <a:t>20a: Step 1</a:t>
            </a:r>
            <a:endParaRPr lang="en-US" dirty="0" smtClean="0"/>
          </a:p>
        </p:txBody>
      </p:sp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940236"/>
            <a:ext cx="7359650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Line 4"/>
          <p:cNvSpPr>
            <a:spLocks noChangeShapeType="1"/>
          </p:cNvSpPr>
          <p:nvPr/>
        </p:nvSpPr>
        <p:spPr bwMode="auto">
          <a:xfrm flipV="1">
            <a:off x="736600" y="1934658"/>
            <a:ext cx="6245225" cy="381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2589036" y="1942557"/>
            <a:ext cx="269720" cy="564507"/>
            <a:chOff x="2599084" y="1947581"/>
            <a:chExt cx="247466" cy="564507"/>
          </a:xfrm>
        </p:grpSpPr>
        <p:sp>
          <p:nvSpPr>
            <p:cNvPr id="8" name="Freeform 88" descr="40%"/>
            <p:cNvSpPr>
              <a:spLocks noChangeAspect="1"/>
            </p:cNvSpPr>
            <p:nvPr/>
          </p:nvSpPr>
          <p:spPr bwMode="auto">
            <a:xfrm>
              <a:off x="2615325" y="1947581"/>
              <a:ext cx="231225" cy="564507"/>
            </a:xfrm>
            <a:custGeom>
              <a:avLst/>
              <a:gdLst>
                <a:gd name="T0" fmla="*/ 36 w 184"/>
                <a:gd name="T1" fmla="*/ 0 h 420"/>
                <a:gd name="T2" fmla="*/ 0 w 184"/>
                <a:gd name="T3" fmla="*/ 44 h 420"/>
                <a:gd name="T4" fmla="*/ 12 w 184"/>
                <a:gd name="T5" fmla="*/ 68 h 420"/>
                <a:gd name="T6" fmla="*/ 4 w 184"/>
                <a:gd name="T7" fmla="*/ 104 h 420"/>
                <a:gd name="T8" fmla="*/ 8 w 184"/>
                <a:gd name="T9" fmla="*/ 128 h 420"/>
                <a:gd name="T10" fmla="*/ 0 w 184"/>
                <a:gd name="T11" fmla="*/ 168 h 420"/>
                <a:gd name="T12" fmla="*/ 4 w 184"/>
                <a:gd name="T13" fmla="*/ 200 h 420"/>
                <a:gd name="T14" fmla="*/ 16 w 184"/>
                <a:gd name="T15" fmla="*/ 236 h 420"/>
                <a:gd name="T16" fmla="*/ 4 w 184"/>
                <a:gd name="T17" fmla="*/ 268 h 420"/>
                <a:gd name="T18" fmla="*/ 4 w 184"/>
                <a:gd name="T19" fmla="*/ 296 h 420"/>
                <a:gd name="T20" fmla="*/ 16 w 184"/>
                <a:gd name="T21" fmla="*/ 324 h 420"/>
                <a:gd name="T22" fmla="*/ 28 w 184"/>
                <a:gd name="T23" fmla="*/ 376 h 420"/>
                <a:gd name="T24" fmla="*/ 24 w 184"/>
                <a:gd name="T25" fmla="*/ 400 h 420"/>
                <a:gd name="T26" fmla="*/ 48 w 184"/>
                <a:gd name="T27" fmla="*/ 420 h 420"/>
                <a:gd name="T28" fmla="*/ 184 w 184"/>
                <a:gd name="T29" fmla="*/ 420 h 420"/>
                <a:gd name="T30" fmla="*/ 184 w 184"/>
                <a:gd name="T31" fmla="*/ 12 h 4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4"/>
                <a:gd name="T49" fmla="*/ 0 h 420"/>
                <a:gd name="T50" fmla="*/ 184 w 184"/>
                <a:gd name="T51" fmla="*/ 420 h 42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4" h="420">
                  <a:moveTo>
                    <a:pt x="36" y="0"/>
                  </a:moveTo>
                  <a:lnTo>
                    <a:pt x="0" y="44"/>
                  </a:lnTo>
                  <a:lnTo>
                    <a:pt x="12" y="68"/>
                  </a:lnTo>
                  <a:lnTo>
                    <a:pt x="4" y="104"/>
                  </a:lnTo>
                  <a:lnTo>
                    <a:pt x="8" y="128"/>
                  </a:lnTo>
                  <a:lnTo>
                    <a:pt x="0" y="168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4" y="268"/>
                  </a:lnTo>
                  <a:lnTo>
                    <a:pt x="4" y="296"/>
                  </a:lnTo>
                  <a:lnTo>
                    <a:pt x="16" y="324"/>
                  </a:lnTo>
                  <a:lnTo>
                    <a:pt x="28" y="376"/>
                  </a:lnTo>
                  <a:lnTo>
                    <a:pt x="24" y="400"/>
                  </a:lnTo>
                  <a:lnTo>
                    <a:pt x="48" y="420"/>
                  </a:lnTo>
                  <a:lnTo>
                    <a:pt x="184" y="420"/>
                  </a:lnTo>
                  <a:lnTo>
                    <a:pt x="184" y="12"/>
                  </a:lnTo>
                </a:path>
              </a:pathLst>
            </a:custGeom>
            <a:pattFill prst="pct4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8" descr="Large confetti"/>
            <p:cNvSpPr>
              <a:spLocks noChangeAspect="1"/>
            </p:cNvSpPr>
            <p:nvPr/>
          </p:nvSpPr>
          <p:spPr bwMode="auto">
            <a:xfrm>
              <a:off x="2629129" y="2377544"/>
              <a:ext cx="217421" cy="122945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85" descr="20%"/>
            <p:cNvSpPr>
              <a:spLocks noChangeAspect="1"/>
            </p:cNvSpPr>
            <p:nvPr/>
          </p:nvSpPr>
          <p:spPr bwMode="auto">
            <a:xfrm>
              <a:off x="2606067" y="2269061"/>
              <a:ext cx="240483" cy="102689"/>
            </a:xfrm>
            <a:custGeom>
              <a:avLst/>
              <a:gdLst>
                <a:gd name="T0" fmla="*/ 4 w 176"/>
                <a:gd name="T1" fmla="*/ 0 h 84"/>
                <a:gd name="T2" fmla="*/ 0 w 176"/>
                <a:gd name="T3" fmla="*/ 32 h 84"/>
                <a:gd name="T4" fmla="*/ 20 w 176"/>
                <a:gd name="T5" fmla="*/ 60 h 84"/>
                <a:gd name="T6" fmla="*/ 32 w 176"/>
                <a:gd name="T7" fmla="*/ 84 h 84"/>
                <a:gd name="T8" fmla="*/ 176 w 176"/>
                <a:gd name="T9" fmla="*/ 84 h 84"/>
                <a:gd name="T10" fmla="*/ 176 w 176"/>
                <a:gd name="T11" fmla="*/ 8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6"/>
                <a:gd name="T19" fmla="*/ 0 h 84"/>
                <a:gd name="T20" fmla="*/ 176 w 176"/>
                <a:gd name="T21" fmla="*/ 84 h 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6" h="84">
                  <a:moveTo>
                    <a:pt x="4" y="0"/>
                  </a:moveTo>
                  <a:lnTo>
                    <a:pt x="0" y="32"/>
                  </a:lnTo>
                  <a:lnTo>
                    <a:pt x="20" y="60"/>
                  </a:lnTo>
                  <a:lnTo>
                    <a:pt x="32" y="84"/>
                  </a:lnTo>
                  <a:lnTo>
                    <a:pt x="176" y="84"/>
                  </a:lnTo>
                  <a:lnTo>
                    <a:pt x="176" y="8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8" descr="Large confetti"/>
            <p:cNvSpPr>
              <a:spLocks noChangeAspect="1"/>
            </p:cNvSpPr>
            <p:nvPr/>
          </p:nvSpPr>
          <p:spPr bwMode="auto">
            <a:xfrm>
              <a:off x="2599084" y="2152992"/>
              <a:ext cx="247466" cy="116368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812070" y="1947581"/>
            <a:ext cx="247466" cy="489239"/>
            <a:chOff x="3872358" y="1947581"/>
            <a:chExt cx="247466" cy="489239"/>
          </a:xfrm>
        </p:grpSpPr>
        <p:sp>
          <p:nvSpPr>
            <p:cNvPr id="12" name="Freeform 69" descr="20%"/>
            <p:cNvSpPr>
              <a:spLocks noChangeAspect="1"/>
            </p:cNvSpPr>
            <p:nvPr/>
          </p:nvSpPr>
          <p:spPr bwMode="auto">
            <a:xfrm>
              <a:off x="3939462" y="1947581"/>
              <a:ext cx="180362" cy="188169"/>
            </a:xfrm>
            <a:custGeom>
              <a:avLst/>
              <a:gdLst>
                <a:gd name="T0" fmla="*/ 44 w 132"/>
                <a:gd name="T1" fmla="*/ 0 h 140"/>
                <a:gd name="T2" fmla="*/ 0 w 132"/>
                <a:gd name="T3" fmla="*/ 16 h 140"/>
                <a:gd name="T4" fmla="*/ 4 w 132"/>
                <a:gd name="T5" fmla="*/ 48 h 140"/>
                <a:gd name="T6" fmla="*/ 16 w 132"/>
                <a:gd name="T7" fmla="*/ 80 h 140"/>
                <a:gd name="T8" fmla="*/ 12 w 132"/>
                <a:gd name="T9" fmla="*/ 120 h 140"/>
                <a:gd name="T10" fmla="*/ 36 w 132"/>
                <a:gd name="T11" fmla="*/ 140 h 140"/>
                <a:gd name="T12" fmla="*/ 132 w 132"/>
                <a:gd name="T13" fmla="*/ 140 h 140"/>
                <a:gd name="T14" fmla="*/ 132 w 132"/>
                <a:gd name="T15" fmla="*/ 0 h 1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2"/>
                <a:gd name="T25" fmla="*/ 0 h 140"/>
                <a:gd name="T26" fmla="*/ 132 w 132"/>
                <a:gd name="T27" fmla="*/ 140 h 1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2" h="140">
                  <a:moveTo>
                    <a:pt x="44" y="0"/>
                  </a:moveTo>
                  <a:lnTo>
                    <a:pt x="0" y="16"/>
                  </a:lnTo>
                  <a:lnTo>
                    <a:pt x="4" y="48"/>
                  </a:lnTo>
                  <a:lnTo>
                    <a:pt x="16" y="80"/>
                  </a:lnTo>
                  <a:lnTo>
                    <a:pt x="12" y="120"/>
                  </a:lnTo>
                  <a:lnTo>
                    <a:pt x="36" y="140"/>
                  </a:lnTo>
                  <a:lnTo>
                    <a:pt x="132" y="140"/>
                  </a:lnTo>
                  <a:lnTo>
                    <a:pt x="132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0" descr="Dashed horizontal"/>
            <p:cNvSpPr>
              <a:spLocks noChangeAspect="1"/>
            </p:cNvSpPr>
            <p:nvPr/>
          </p:nvSpPr>
          <p:spPr bwMode="auto">
            <a:xfrm>
              <a:off x="3977720" y="2130374"/>
              <a:ext cx="142104" cy="69891"/>
            </a:xfrm>
            <a:custGeom>
              <a:avLst/>
              <a:gdLst>
                <a:gd name="T0" fmla="*/ 12 w 104"/>
                <a:gd name="T1" fmla="*/ 4 h 52"/>
                <a:gd name="T2" fmla="*/ 0 w 104"/>
                <a:gd name="T3" fmla="*/ 52 h 52"/>
                <a:gd name="T4" fmla="*/ 104 w 104"/>
                <a:gd name="T5" fmla="*/ 52 h 52"/>
                <a:gd name="T6" fmla="*/ 104 w 104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4"/>
                <a:gd name="T13" fmla="*/ 0 h 52"/>
                <a:gd name="T14" fmla="*/ 104 w 104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4" h="52">
                  <a:moveTo>
                    <a:pt x="12" y="4"/>
                  </a:moveTo>
                  <a:lnTo>
                    <a:pt x="0" y="52"/>
                  </a:lnTo>
                  <a:lnTo>
                    <a:pt x="104" y="52"/>
                  </a:lnTo>
                  <a:lnTo>
                    <a:pt x="104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1" descr="20%"/>
            <p:cNvSpPr>
              <a:spLocks noChangeAspect="1"/>
            </p:cNvSpPr>
            <p:nvPr/>
          </p:nvSpPr>
          <p:spPr bwMode="auto">
            <a:xfrm>
              <a:off x="3917600" y="2200265"/>
              <a:ext cx="202224" cy="236555"/>
            </a:xfrm>
            <a:custGeom>
              <a:avLst/>
              <a:gdLst>
                <a:gd name="T0" fmla="*/ 40 w 148"/>
                <a:gd name="T1" fmla="*/ 0 h 176"/>
                <a:gd name="T2" fmla="*/ 12 w 148"/>
                <a:gd name="T3" fmla="*/ 8 h 176"/>
                <a:gd name="T4" fmla="*/ 12 w 148"/>
                <a:gd name="T5" fmla="*/ 36 h 176"/>
                <a:gd name="T6" fmla="*/ 0 w 148"/>
                <a:gd name="T7" fmla="*/ 60 h 176"/>
                <a:gd name="T8" fmla="*/ 20 w 148"/>
                <a:gd name="T9" fmla="*/ 88 h 176"/>
                <a:gd name="T10" fmla="*/ 20 w 148"/>
                <a:gd name="T11" fmla="*/ 112 h 176"/>
                <a:gd name="T12" fmla="*/ 16 w 148"/>
                <a:gd name="T13" fmla="*/ 164 h 176"/>
                <a:gd name="T14" fmla="*/ 148 w 148"/>
                <a:gd name="T15" fmla="*/ 176 h 176"/>
                <a:gd name="T16" fmla="*/ 148 w 148"/>
                <a:gd name="T17" fmla="*/ 0 h 1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8"/>
                <a:gd name="T28" fmla="*/ 0 h 176"/>
                <a:gd name="T29" fmla="*/ 148 w 148"/>
                <a:gd name="T30" fmla="*/ 176 h 1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8" h="176">
                  <a:moveTo>
                    <a:pt x="40" y="0"/>
                  </a:moveTo>
                  <a:lnTo>
                    <a:pt x="12" y="8"/>
                  </a:lnTo>
                  <a:lnTo>
                    <a:pt x="12" y="36"/>
                  </a:lnTo>
                  <a:lnTo>
                    <a:pt x="0" y="60"/>
                  </a:lnTo>
                  <a:lnTo>
                    <a:pt x="20" y="88"/>
                  </a:lnTo>
                  <a:lnTo>
                    <a:pt x="20" y="112"/>
                  </a:lnTo>
                  <a:lnTo>
                    <a:pt x="16" y="164"/>
                  </a:lnTo>
                  <a:lnTo>
                    <a:pt x="148" y="176"/>
                  </a:lnTo>
                  <a:lnTo>
                    <a:pt x="148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 descr="Large confetti"/>
            <p:cNvSpPr>
              <a:spLocks noChangeAspect="1"/>
            </p:cNvSpPr>
            <p:nvPr/>
          </p:nvSpPr>
          <p:spPr bwMode="auto">
            <a:xfrm>
              <a:off x="3872358" y="1949615"/>
              <a:ext cx="247466" cy="108378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190730" y="1984158"/>
            <a:ext cx="292424" cy="533044"/>
            <a:chOff x="1195292" y="1969086"/>
            <a:chExt cx="267766" cy="533044"/>
          </a:xfrm>
        </p:grpSpPr>
        <p:sp>
          <p:nvSpPr>
            <p:cNvPr id="6" name="Freeform 84" descr="40%"/>
            <p:cNvSpPr>
              <a:spLocks noChangeAspect="1"/>
            </p:cNvSpPr>
            <p:nvPr/>
          </p:nvSpPr>
          <p:spPr bwMode="auto">
            <a:xfrm>
              <a:off x="1201768" y="1969086"/>
              <a:ext cx="261290" cy="381241"/>
            </a:xfrm>
            <a:custGeom>
              <a:avLst/>
              <a:gdLst>
                <a:gd name="T0" fmla="*/ 44 w 184"/>
                <a:gd name="T1" fmla="*/ 0 h 404"/>
                <a:gd name="T2" fmla="*/ 20 w 184"/>
                <a:gd name="T3" fmla="*/ 52 h 404"/>
                <a:gd name="T4" fmla="*/ 12 w 184"/>
                <a:gd name="T5" fmla="*/ 100 h 404"/>
                <a:gd name="T6" fmla="*/ 24 w 184"/>
                <a:gd name="T7" fmla="*/ 172 h 404"/>
                <a:gd name="T8" fmla="*/ 4 w 184"/>
                <a:gd name="T9" fmla="*/ 212 h 404"/>
                <a:gd name="T10" fmla="*/ 8 w 184"/>
                <a:gd name="T11" fmla="*/ 252 h 404"/>
                <a:gd name="T12" fmla="*/ 0 w 184"/>
                <a:gd name="T13" fmla="*/ 296 h 404"/>
                <a:gd name="T14" fmla="*/ 12 w 184"/>
                <a:gd name="T15" fmla="*/ 332 h 404"/>
                <a:gd name="T16" fmla="*/ 12 w 184"/>
                <a:gd name="T17" fmla="*/ 364 h 404"/>
                <a:gd name="T18" fmla="*/ 20 w 184"/>
                <a:gd name="T19" fmla="*/ 404 h 404"/>
                <a:gd name="T20" fmla="*/ 184 w 184"/>
                <a:gd name="T21" fmla="*/ 404 h 404"/>
                <a:gd name="T22" fmla="*/ 184 w 184"/>
                <a:gd name="T23" fmla="*/ 12 h 40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4"/>
                <a:gd name="T37" fmla="*/ 0 h 404"/>
                <a:gd name="T38" fmla="*/ 184 w 184"/>
                <a:gd name="T39" fmla="*/ 404 h 40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4" h="404">
                  <a:moveTo>
                    <a:pt x="44" y="0"/>
                  </a:moveTo>
                  <a:lnTo>
                    <a:pt x="20" y="52"/>
                  </a:lnTo>
                  <a:lnTo>
                    <a:pt x="12" y="100"/>
                  </a:lnTo>
                  <a:lnTo>
                    <a:pt x="24" y="172"/>
                  </a:lnTo>
                  <a:lnTo>
                    <a:pt x="4" y="212"/>
                  </a:lnTo>
                  <a:lnTo>
                    <a:pt x="8" y="252"/>
                  </a:lnTo>
                  <a:lnTo>
                    <a:pt x="0" y="296"/>
                  </a:lnTo>
                  <a:lnTo>
                    <a:pt x="12" y="332"/>
                  </a:lnTo>
                  <a:lnTo>
                    <a:pt x="12" y="364"/>
                  </a:lnTo>
                  <a:lnTo>
                    <a:pt x="20" y="404"/>
                  </a:lnTo>
                  <a:lnTo>
                    <a:pt x="184" y="404"/>
                  </a:lnTo>
                  <a:lnTo>
                    <a:pt x="184" y="12"/>
                  </a:lnTo>
                </a:path>
              </a:pathLst>
            </a:custGeom>
            <a:pattFill prst="pct4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8" descr="Large confetti"/>
            <p:cNvSpPr>
              <a:spLocks noChangeAspect="1"/>
            </p:cNvSpPr>
            <p:nvPr/>
          </p:nvSpPr>
          <p:spPr bwMode="auto">
            <a:xfrm>
              <a:off x="1245637" y="2350327"/>
              <a:ext cx="217421" cy="151803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8" descr="Large confetti"/>
            <p:cNvSpPr>
              <a:spLocks noChangeAspect="1"/>
            </p:cNvSpPr>
            <p:nvPr/>
          </p:nvSpPr>
          <p:spPr bwMode="auto">
            <a:xfrm flipV="1">
              <a:off x="1195292" y="2227610"/>
              <a:ext cx="267766" cy="125913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 bwMode="auto">
            <a:xfrm flipV="1">
              <a:off x="1217653" y="2350327"/>
              <a:ext cx="245405" cy="114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889389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 </a:t>
            </a:r>
            <a:r>
              <a:rPr lang="en-US" dirty="0" smtClean="0"/>
              <a:t>20a: Step 1</a:t>
            </a:r>
            <a:endParaRPr lang="en-US" dirty="0" smtClean="0"/>
          </a:p>
        </p:txBody>
      </p:sp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21" y="936951"/>
            <a:ext cx="7331075" cy="549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2639276" y="1977725"/>
            <a:ext cx="269720" cy="564507"/>
            <a:chOff x="2599084" y="1947581"/>
            <a:chExt cx="247466" cy="564507"/>
          </a:xfrm>
        </p:grpSpPr>
        <p:sp>
          <p:nvSpPr>
            <p:cNvPr id="5" name="Freeform 88" descr="40%"/>
            <p:cNvSpPr>
              <a:spLocks noChangeAspect="1"/>
            </p:cNvSpPr>
            <p:nvPr/>
          </p:nvSpPr>
          <p:spPr bwMode="auto">
            <a:xfrm>
              <a:off x="2615325" y="1947581"/>
              <a:ext cx="231225" cy="564507"/>
            </a:xfrm>
            <a:custGeom>
              <a:avLst/>
              <a:gdLst>
                <a:gd name="T0" fmla="*/ 36 w 184"/>
                <a:gd name="T1" fmla="*/ 0 h 420"/>
                <a:gd name="T2" fmla="*/ 0 w 184"/>
                <a:gd name="T3" fmla="*/ 44 h 420"/>
                <a:gd name="T4" fmla="*/ 12 w 184"/>
                <a:gd name="T5" fmla="*/ 68 h 420"/>
                <a:gd name="T6" fmla="*/ 4 w 184"/>
                <a:gd name="T7" fmla="*/ 104 h 420"/>
                <a:gd name="T8" fmla="*/ 8 w 184"/>
                <a:gd name="T9" fmla="*/ 128 h 420"/>
                <a:gd name="T10" fmla="*/ 0 w 184"/>
                <a:gd name="T11" fmla="*/ 168 h 420"/>
                <a:gd name="T12" fmla="*/ 4 w 184"/>
                <a:gd name="T13" fmla="*/ 200 h 420"/>
                <a:gd name="T14" fmla="*/ 16 w 184"/>
                <a:gd name="T15" fmla="*/ 236 h 420"/>
                <a:gd name="T16" fmla="*/ 4 w 184"/>
                <a:gd name="T17" fmla="*/ 268 h 420"/>
                <a:gd name="T18" fmla="*/ 4 w 184"/>
                <a:gd name="T19" fmla="*/ 296 h 420"/>
                <a:gd name="T20" fmla="*/ 16 w 184"/>
                <a:gd name="T21" fmla="*/ 324 h 420"/>
                <a:gd name="T22" fmla="*/ 28 w 184"/>
                <a:gd name="T23" fmla="*/ 376 h 420"/>
                <a:gd name="T24" fmla="*/ 24 w 184"/>
                <a:gd name="T25" fmla="*/ 400 h 420"/>
                <a:gd name="T26" fmla="*/ 48 w 184"/>
                <a:gd name="T27" fmla="*/ 420 h 420"/>
                <a:gd name="T28" fmla="*/ 184 w 184"/>
                <a:gd name="T29" fmla="*/ 420 h 420"/>
                <a:gd name="T30" fmla="*/ 184 w 184"/>
                <a:gd name="T31" fmla="*/ 12 h 4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4"/>
                <a:gd name="T49" fmla="*/ 0 h 420"/>
                <a:gd name="T50" fmla="*/ 184 w 184"/>
                <a:gd name="T51" fmla="*/ 420 h 42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4" h="420">
                  <a:moveTo>
                    <a:pt x="36" y="0"/>
                  </a:moveTo>
                  <a:lnTo>
                    <a:pt x="0" y="44"/>
                  </a:lnTo>
                  <a:lnTo>
                    <a:pt x="12" y="68"/>
                  </a:lnTo>
                  <a:lnTo>
                    <a:pt x="4" y="104"/>
                  </a:lnTo>
                  <a:lnTo>
                    <a:pt x="8" y="128"/>
                  </a:lnTo>
                  <a:lnTo>
                    <a:pt x="0" y="168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4" y="268"/>
                  </a:lnTo>
                  <a:lnTo>
                    <a:pt x="4" y="296"/>
                  </a:lnTo>
                  <a:lnTo>
                    <a:pt x="16" y="324"/>
                  </a:lnTo>
                  <a:lnTo>
                    <a:pt x="28" y="376"/>
                  </a:lnTo>
                  <a:lnTo>
                    <a:pt x="24" y="400"/>
                  </a:lnTo>
                  <a:lnTo>
                    <a:pt x="48" y="420"/>
                  </a:lnTo>
                  <a:lnTo>
                    <a:pt x="184" y="420"/>
                  </a:lnTo>
                  <a:lnTo>
                    <a:pt x="184" y="12"/>
                  </a:lnTo>
                </a:path>
              </a:pathLst>
            </a:custGeom>
            <a:pattFill prst="pct4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5" descr="Large confetti"/>
            <p:cNvSpPr>
              <a:spLocks noChangeAspect="1"/>
            </p:cNvSpPr>
            <p:nvPr/>
          </p:nvSpPr>
          <p:spPr bwMode="auto">
            <a:xfrm>
              <a:off x="2629129" y="2377544"/>
              <a:ext cx="217421" cy="122945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85" descr="20%"/>
            <p:cNvSpPr>
              <a:spLocks noChangeAspect="1"/>
            </p:cNvSpPr>
            <p:nvPr/>
          </p:nvSpPr>
          <p:spPr bwMode="auto">
            <a:xfrm>
              <a:off x="2606067" y="2269061"/>
              <a:ext cx="240483" cy="102689"/>
            </a:xfrm>
            <a:custGeom>
              <a:avLst/>
              <a:gdLst>
                <a:gd name="T0" fmla="*/ 4 w 176"/>
                <a:gd name="T1" fmla="*/ 0 h 84"/>
                <a:gd name="T2" fmla="*/ 0 w 176"/>
                <a:gd name="T3" fmla="*/ 32 h 84"/>
                <a:gd name="T4" fmla="*/ 20 w 176"/>
                <a:gd name="T5" fmla="*/ 60 h 84"/>
                <a:gd name="T6" fmla="*/ 32 w 176"/>
                <a:gd name="T7" fmla="*/ 84 h 84"/>
                <a:gd name="T8" fmla="*/ 176 w 176"/>
                <a:gd name="T9" fmla="*/ 84 h 84"/>
                <a:gd name="T10" fmla="*/ 176 w 176"/>
                <a:gd name="T11" fmla="*/ 8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6"/>
                <a:gd name="T19" fmla="*/ 0 h 84"/>
                <a:gd name="T20" fmla="*/ 176 w 176"/>
                <a:gd name="T21" fmla="*/ 84 h 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6" h="84">
                  <a:moveTo>
                    <a:pt x="4" y="0"/>
                  </a:moveTo>
                  <a:lnTo>
                    <a:pt x="0" y="32"/>
                  </a:lnTo>
                  <a:lnTo>
                    <a:pt x="20" y="60"/>
                  </a:lnTo>
                  <a:lnTo>
                    <a:pt x="32" y="84"/>
                  </a:lnTo>
                  <a:lnTo>
                    <a:pt x="176" y="84"/>
                  </a:lnTo>
                  <a:lnTo>
                    <a:pt x="176" y="8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 descr="Large confetti"/>
            <p:cNvSpPr>
              <a:spLocks noChangeAspect="1"/>
            </p:cNvSpPr>
            <p:nvPr/>
          </p:nvSpPr>
          <p:spPr bwMode="auto">
            <a:xfrm>
              <a:off x="2599084" y="2152992"/>
              <a:ext cx="247466" cy="116368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877382" y="1982749"/>
            <a:ext cx="247466" cy="489239"/>
            <a:chOff x="3872358" y="1947581"/>
            <a:chExt cx="247466" cy="489239"/>
          </a:xfrm>
        </p:grpSpPr>
        <p:sp>
          <p:nvSpPr>
            <p:cNvPr id="10" name="Freeform 69" descr="20%"/>
            <p:cNvSpPr>
              <a:spLocks noChangeAspect="1"/>
            </p:cNvSpPr>
            <p:nvPr/>
          </p:nvSpPr>
          <p:spPr bwMode="auto">
            <a:xfrm>
              <a:off x="3939462" y="1947581"/>
              <a:ext cx="180362" cy="188169"/>
            </a:xfrm>
            <a:custGeom>
              <a:avLst/>
              <a:gdLst>
                <a:gd name="T0" fmla="*/ 44 w 132"/>
                <a:gd name="T1" fmla="*/ 0 h 140"/>
                <a:gd name="T2" fmla="*/ 0 w 132"/>
                <a:gd name="T3" fmla="*/ 16 h 140"/>
                <a:gd name="T4" fmla="*/ 4 w 132"/>
                <a:gd name="T5" fmla="*/ 48 h 140"/>
                <a:gd name="T6" fmla="*/ 16 w 132"/>
                <a:gd name="T7" fmla="*/ 80 h 140"/>
                <a:gd name="T8" fmla="*/ 12 w 132"/>
                <a:gd name="T9" fmla="*/ 120 h 140"/>
                <a:gd name="T10" fmla="*/ 36 w 132"/>
                <a:gd name="T11" fmla="*/ 140 h 140"/>
                <a:gd name="T12" fmla="*/ 132 w 132"/>
                <a:gd name="T13" fmla="*/ 140 h 140"/>
                <a:gd name="T14" fmla="*/ 132 w 132"/>
                <a:gd name="T15" fmla="*/ 0 h 1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2"/>
                <a:gd name="T25" fmla="*/ 0 h 140"/>
                <a:gd name="T26" fmla="*/ 132 w 132"/>
                <a:gd name="T27" fmla="*/ 140 h 1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2" h="140">
                  <a:moveTo>
                    <a:pt x="44" y="0"/>
                  </a:moveTo>
                  <a:lnTo>
                    <a:pt x="0" y="16"/>
                  </a:lnTo>
                  <a:lnTo>
                    <a:pt x="4" y="48"/>
                  </a:lnTo>
                  <a:lnTo>
                    <a:pt x="16" y="80"/>
                  </a:lnTo>
                  <a:lnTo>
                    <a:pt x="12" y="120"/>
                  </a:lnTo>
                  <a:lnTo>
                    <a:pt x="36" y="140"/>
                  </a:lnTo>
                  <a:lnTo>
                    <a:pt x="132" y="140"/>
                  </a:lnTo>
                  <a:lnTo>
                    <a:pt x="132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70" descr="Dashed horizontal"/>
            <p:cNvSpPr>
              <a:spLocks noChangeAspect="1"/>
            </p:cNvSpPr>
            <p:nvPr/>
          </p:nvSpPr>
          <p:spPr bwMode="auto">
            <a:xfrm>
              <a:off x="3977720" y="2130374"/>
              <a:ext cx="142104" cy="69891"/>
            </a:xfrm>
            <a:custGeom>
              <a:avLst/>
              <a:gdLst>
                <a:gd name="T0" fmla="*/ 12 w 104"/>
                <a:gd name="T1" fmla="*/ 4 h 52"/>
                <a:gd name="T2" fmla="*/ 0 w 104"/>
                <a:gd name="T3" fmla="*/ 52 h 52"/>
                <a:gd name="T4" fmla="*/ 104 w 104"/>
                <a:gd name="T5" fmla="*/ 52 h 52"/>
                <a:gd name="T6" fmla="*/ 104 w 104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4"/>
                <a:gd name="T13" fmla="*/ 0 h 52"/>
                <a:gd name="T14" fmla="*/ 104 w 104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4" h="52">
                  <a:moveTo>
                    <a:pt x="12" y="4"/>
                  </a:moveTo>
                  <a:lnTo>
                    <a:pt x="0" y="52"/>
                  </a:lnTo>
                  <a:lnTo>
                    <a:pt x="104" y="52"/>
                  </a:lnTo>
                  <a:lnTo>
                    <a:pt x="104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1" descr="20%"/>
            <p:cNvSpPr>
              <a:spLocks noChangeAspect="1"/>
            </p:cNvSpPr>
            <p:nvPr/>
          </p:nvSpPr>
          <p:spPr bwMode="auto">
            <a:xfrm>
              <a:off x="3917600" y="2200265"/>
              <a:ext cx="202224" cy="236555"/>
            </a:xfrm>
            <a:custGeom>
              <a:avLst/>
              <a:gdLst>
                <a:gd name="T0" fmla="*/ 40 w 148"/>
                <a:gd name="T1" fmla="*/ 0 h 176"/>
                <a:gd name="T2" fmla="*/ 12 w 148"/>
                <a:gd name="T3" fmla="*/ 8 h 176"/>
                <a:gd name="T4" fmla="*/ 12 w 148"/>
                <a:gd name="T5" fmla="*/ 36 h 176"/>
                <a:gd name="T6" fmla="*/ 0 w 148"/>
                <a:gd name="T7" fmla="*/ 60 h 176"/>
                <a:gd name="T8" fmla="*/ 20 w 148"/>
                <a:gd name="T9" fmla="*/ 88 h 176"/>
                <a:gd name="T10" fmla="*/ 20 w 148"/>
                <a:gd name="T11" fmla="*/ 112 h 176"/>
                <a:gd name="T12" fmla="*/ 16 w 148"/>
                <a:gd name="T13" fmla="*/ 164 h 176"/>
                <a:gd name="T14" fmla="*/ 148 w 148"/>
                <a:gd name="T15" fmla="*/ 176 h 176"/>
                <a:gd name="T16" fmla="*/ 148 w 148"/>
                <a:gd name="T17" fmla="*/ 0 h 1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8"/>
                <a:gd name="T28" fmla="*/ 0 h 176"/>
                <a:gd name="T29" fmla="*/ 148 w 148"/>
                <a:gd name="T30" fmla="*/ 176 h 1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8" h="176">
                  <a:moveTo>
                    <a:pt x="40" y="0"/>
                  </a:moveTo>
                  <a:lnTo>
                    <a:pt x="12" y="8"/>
                  </a:lnTo>
                  <a:lnTo>
                    <a:pt x="12" y="36"/>
                  </a:lnTo>
                  <a:lnTo>
                    <a:pt x="0" y="60"/>
                  </a:lnTo>
                  <a:lnTo>
                    <a:pt x="20" y="88"/>
                  </a:lnTo>
                  <a:lnTo>
                    <a:pt x="20" y="112"/>
                  </a:lnTo>
                  <a:lnTo>
                    <a:pt x="16" y="164"/>
                  </a:lnTo>
                  <a:lnTo>
                    <a:pt x="148" y="176"/>
                  </a:lnTo>
                  <a:lnTo>
                    <a:pt x="148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 descr="Large confetti"/>
            <p:cNvSpPr>
              <a:spLocks noChangeAspect="1"/>
            </p:cNvSpPr>
            <p:nvPr/>
          </p:nvSpPr>
          <p:spPr bwMode="auto">
            <a:xfrm>
              <a:off x="3872358" y="1949615"/>
              <a:ext cx="247466" cy="108378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56042" y="2019326"/>
            <a:ext cx="292424" cy="533044"/>
            <a:chOff x="1195292" y="1969086"/>
            <a:chExt cx="267766" cy="533044"/>
          </a:xfrm>
        </p:grpSpPr>
        <p:sp>
          <p:nvSpPr>
            <p:cNvPr id="15" name="Freeform 84" descr="40%"/>
            <p:cNvSpPr>
              <a:spLocks noChangeAspect="1"/>
            </p:cNvSpPr>
            <p:nvPr/>
          </p:nvSpPr>
          <p:spPr bwMode="auto">
            <a:xfrm>
              <a:off x="1201768" y="1969086"/>
              <a:ext cx="261290" cy="381241"/>
            </a:xfrm>
            <a:custGeom>
              <a:avLst/>
              <a:gdLst>
                <a:gd name="T0" fmla="*/ 44 w 184"/>
                <a:gd name="T1" fmla="*/ 0 h 404"/>
                <a:gd name="T2" fmla="*/ 20 w 184"/>
                <a:gd name="T3" fmla="*/ 52 h 404"/>
                <a:gd name="T4" fmla="*/ 12 w 184"/>
                <a:gd name="T5" fmla="*/ 100 h 404"/>
                <a:gd name="T6" fmla="*/ 24 w 184"/>
                <a:gd name="T7" fmla="*/ 172 h 404"/>
                <a:gd name="T8" fmla="*/ 4 w 184"/>
                <a:gd name="T9" fmla="*/ 212 h 404"/>
                <a:gd name="T10" fmla="*/ 8 w 184"/>
                <a:gd name="T11" fmla="*/ 252 h 404"/>
                <a:gd name="T12" fmla="*/ 0 w 184"/>
                <a:gd name="T13" fmla="*/ 296 h 404"/>
                <a:gd name="T14" fmla="*/ 12 w 184"/>
                <a:gd name="T15" fmla="*/ 332 h 404"/>
                <a:gd name="T16" fmla="*/ 12 w 184"/>
                <a:gd name="T17" fmla="*/ 364 h 404"/>
                <a:gd name="T18" fmla="*/ 20 w 184"/>
                <a:gd name="T19" fmla="*/ 404 h 404"/>
                <a:gd name="T20" fmla="*/ 184 w 184"/>
                <a:gd name="T21" fmla="*/ 404 h 404"/>
                <a:gd name="T22" fmla="*/ 184 w 184"/>
                <a:gd name="T23" fmla="*/ 12 h 40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4"/>
                <a:gd name="T37" fmla="*/ 0 h 404"/>
                <a:gd name="T38" fmla="*/ 184 w 184"/>
                <a:gd name="T39" fmla="*/ 404 h 40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4" h="404">
                  <a:moveTo>
                    <a:pt x="44" y="0"/>
                  </a:moveTo>
                  <a:lnTo>
                    <a:pt x="20" y="52"/>
                  </a:lnTo>
                  <a:lnTo>
                    <a:pt x="12" y="100"/>
                  </a:lnTo>
                  <a:lnTo>
                    <a:pt x="24" y="172"/>
                  </a:lnTo>
                  <a:lnTo>
                    <a:pt x="4" y="212"/>
                  </a:lnTo>
                  <a:lnTo>
                    <a:pt x="8" y="252"/>
                  </a:lnTo>
                  <a:lnTo>
                    <a:pt x="0" y="296"/>
                  </a:lnTo>
                  <a:lnTo>
                    <a:pt x="12" y="332"/>
                  </a:lnTo>
                  <a:lnTo>
                    <a:pt x="12" y="364"/>
                  </a:lnTo>
                  <a:lnTo>
                    <a:pt x="20" y="404"/>
                  </a:lnTo>
                  <a:lnTo>
                    <a:pt x="184" y="404"/>
                  </a:lnTo>
                  <a:lnTo>
                    <a:pt x="184" y="12"/>
                  </a:lnTo>
                </a:path>
              </a:pathLst>
            </a:custGeom>
            <a:pattFill prst="pct4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8" descr="Large confetti"/>
            <p:cNvSpPr>
              <a:spLocks noChangeAspect="1"/>
            </p:cNvSpPr>
            <p:nvPr/>
          </p:nvSpPr>
          <p:spPr bwMode="auto">
            <a:xfrm>
              <a:off x="1245637" y="2350327"/>
              <a:ext cx="217421" cy="151803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8" descr="Large confetti"/>
            <p:cNvSpPr>
              <a:spLocks noChangeAspect="1"/>
            </p:cNvSpPr>
            <p:nvPr/>
          </p:nvSpPr>
          <p:spPr bwMode="auto">
            <a:xfrm flipV="1">
              <a:off x="1195292" y="2227610"/>
              <a:ext cx="267766" cy="125913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 bwMode="auto">
            <a:xfrm flipV="1">
              <a:off x="1217653" y="2350327"/>
              <a:ext cx="245405" cy="114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316444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 20a</a:t>
            </a:r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350728" y="1201137"/>
            <a:ext cx="816610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319213" indent="-1319213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1431925" indent="-34925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400" b="1" dirty="0"/>
              <a:t>Steps</a:t>
            </a:r>
            <a:r>
              <a:rPr lang="en-US" sz="2400" b="1" dirty="0" smtClean="0"/>
              <a:t>:  The </a:t>
            </a:r>
            <a:r>
              <a:rPr lang="en-US" sz="2400" b="1" dirty="0"/>
              <a:t>steps in interpreting the log cross section:</a:t>
            </a:r>
          </a:p>
          <a:p>
            <a:pPr lvl="1" eaLnBrk="1" hangingPunct="1">
              <a:spcBef>
                <a:spcPct val="65000"/>
              </a:spcBef>
            </a:pPr>
            <a:r>
              <a:rPr lang="en-US" sz="2000" dirty="0"/>
              <a:t>1.	Select a datum, to minimize post-depositional effects.  </a:t>
            </a:r>
          </a:p>
          <a:p>
            <a:pPr lvl="1" eaLnBrk="1" hangingPunct="1">
              <a:spcBef>
                <a:spcPct val="65000"/>
              </a:spcBef>
            </a:pPr>
            <a:r>
              <a:rPr lang="en-US" sz="2000" dirty="0"/>
              <a:t>2.	</a:t>
            </a:r>
            <a:r>
              <a:rPr lang="en-US" sz="2000" dirty="0" smtClean="0"/>
              <a:t>Interpret </a:t>
            </a:r>
            <a:r>
              <a:rPr lang="en-US" sz="2000" dirty="0"/>
              <a:t>parasequences and parasequence sets in each 	well </a:t>
            </a:r>
            <a:r>
              <a:rPr lang="en-US" sz="2000" dirty="0" smtClean="0"/>
              <a:t>individually</a:t>
            </a:r>
            <a:r>
              <a:rPr lang="en-US" sz="2000" dirty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419445" y="1690329"/>
            <a:ext cx="10214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Done</a:t>
            </a:r>
            <a:endParaRPr lang="en-US" sz="2800" b="1" cap="none" spc="0" dirty="0">
              <a:ln w="11430">
                <a:solidFill>
                  <a:srgbClr val="C00000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195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itle 18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Correlating Parasequences</a:t>
            </a:r>
            <a:endParaRPr lang="en-US" dirty="0"/>
          </a:p>
        </p:txBody>
      </p:sp>
      <p:sp>
        <p:nvSpPr>
          <p:cNvPr id="7171" name="Rectangle 2"/>
          <p:cNvSpPr>
            <a:spLocks noChangeAspect="1" noChangeArrowheads="1"/>
          </p:cNvSpPr>
          <p:nvPr/>
        </p:nvSpPr>
        <p:spPr bwMode="auto">
          <a:xfrm>
            <a:off x="1046164" y="998538"/>
            <a:ext cx="7000875" cy="52506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0" name="Freeform 5" descr="Large confetti"/>
          <p:cNvSpPr>
            <a:spLocks noChangeAspect="1"/>
          </p:cNvSpPr>
          <p:nvPr/>
        </p:nvSpPr>
        <p:spPr bwMode="auto">
          <a:xfrm>
            <a:off x="4033680" y="3633155"/>
            <a:ext cx="138589" cy="184308"/>
          </a:xfrm>
          <a:custGeom>
            <a:avLst/>
            <a:gdLst>
              <a:gd name="T0" fmla="*/ 2147483647 w 114"/>
              <a:gd name="T1" fmla="*/ 0 h 152"/>
              <a:gd name="T2" fmla="*/ 2147483647 w 114"/>
              <a:gd name="T3" fmla="*/ 2147483647 h 152"/>
              <a:gd name="T4" fmla="*/ 0 w 114"/>
              <a:gd name="T5" fmla="*/ 2147483647 h 152"/>
              <a:gd name="T6" fmla="*/ 2147483647 w 114"/>
              <a:gd name="T7" fmla="*/ 2147483647 h 152"/>
              <a:gd name="T8" fmla="*/ 2147483647 w 114"/>
              <a:gd name="T9" fmla="*/ 2147483647 h 152"/>
              <a:gd name="T10" fmla="*/ 2147483647 w 114"/>
              <a:gd name="T11" fmla="*/ 2147483647 h 152"/>
              <a:gd name="T12" fmla="*/ 2147483647 w 114"/>
              <a:gd name="T13" fmla="*/ 2147483647 h 152"/>
              <a:gd name="T14" fmla="*/ 2147483647 w 114"/>
              <a:gd name="T15" fmla="*/ 2147483647 h 152"/>
              <a:gd name="T16" fmla="*/ 2147483647 w 114"/>
              <a:gd name="T17" fmla="*/ 2147483647 h 152"/>
              <a:gd name="T18" fmla="*/ 2147483647 w 114"/>
              <a:gd name="T19" fmla="*/ 2147483647 h 152"/>
              <a:gd name="T20" fmla="*/ 2147483647 w 114"/>
              <a:gd name="T21" fmla="*/ 2147483647 h 152"/>
              <a:gd name="T22" fmla="*/ 2147483647 w 114"/>
              <a:gd name="T23" fmla="*/ 0 h 15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4"/>
              <a:gd name="T37" fmla="*/ 0 h 152"/>
              <a:gd name="T38" fmla="*/ 114 w 114"/>
              <a:gd name="T39" fmla="*/ 152 h 15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4" h="152">
                <a:moveTo>
                  <a:pt x="46" y="0"/>
                </a:moveTo>
                <a:lnTo>
                  <a:pt x="20" y="20"/>
                </a:lnTo>
                <a:lnTo>
                  <a:pt x="0" y="34"/>
                </a:lnTo>
                <a:lnTo>
                  <a:pt x="2" y="56"/>
                </a:lnTo>
                <a:lnTo>
                  <a:pt x="30" y="68"/>
                </a:lnTo>
                <a:lnTo>
                  <a:pt x="38" y="78"/>
                </a:lnTo>
                <a:lnTo>
                  <a:pt x="32" y="98"/>
                </a:lnTo>
                <a:lnTo>
                  <a:pt x="38" y="116"/>
                </a:lnTo>
                <a:lnTo>
                  <a:pt x="44" y="136"/>
                </a:lnTo>
                <a:lnTo>
                  <a:pt x="20" y="152"/>
                </a:lnTo>
                <a:lnTo>
                  <a:pt x="114" y="152"/>
                </a:lnTo>
                <a:lnTo>
                  <a:pt x="114" y="0"/>
                </a:lnTo>
              </a:path>
            </a:pathLst>
          </a:custGeom>
          <a:pattFill prst="lg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1" name="Freeform 16" descr="20%"/>
          <p:cNvSpPr>
            <a:spLocks noChangeAspect="1"/>
          </p:cNvSpPr>
          <p:nvPr/>
        </p:nvSpPr>
        <p:spPr bwMode="auto">
          <a:xfrm>
            <a:off x="3996532" y="3817464"/>
            <a:ext cx="175737" cy="318612"/>
          </a:xfrm>
          <a:custGeom>
            <a:avLst/>
            <a:gdLst>
              <a:gd name="T0" fmla="*/ 2147483647 w 144"/>
              <a:gd name="T1" fmla="*/ 0 h 262"/>
              <a:gd name="T2" fmla="*/ 2147483647 w 144"/>
              <a:gd name="T3" fmla="*/ 2147483647 h 262"/>
              <a:gd name="T4" fmla="*/ 2147483647 w 144"/>
              <a:gd name="T5" fmla="*/ 2147483647 h 262"/>
              <a:gd name="T6" fmla="*/ 2147483647 w 144"/>
              <a:gd name="T7" fmla="*/ 2147483647 h 262"/>
              <a:gd name="T8" fmla="*/ 2147483647 w 144"/>
              <a:gd name="T9" fmla="*/ 2147483647 h 262"/>
              <a:gd name="T10" fmla="*/ 0 w 144"/>
              <a:gd name="T11" fmla="*/ 2147483647 h 262"/>
              <a:gd name="T12" fmla="*/ 2147483647 w 144"/>
              <a:gd name="T13" fmla="*/ 2147483647 h 262"/>
              <a:gd name="T14" fmla="*/ 2147483647 w 144"/>
              <a:gd name="T15" fmla="*/ 2147483647 h 262"/>
              <a:gd name="T16" fmla="*/ 2147483647 w 144"/>
              <a:gd name="T17" fmla="*/ 2147483647 h 262"/>
              <a:gd name="T18" fmla="*/ 2147483647 w 144"/>
              <a:gd name="T19" fmla="*/ 2147483647 h 262"/>
              <a:gd name="T20" fmla="*/ 2147483647 w 144"/>
              <a:gd name="T21" fmla="*/ 2147483647 h 262"/>
              <a:gd name="T22" fmla="*/ 2147483647 w 144"/>
              <a:gd name="T23" fmla="*/ 2147483647 h 262"/>
              <a:gd name="T24" fmla="*/ 2147483647 w 144"/>
              <a:gd name="T25" fmla="*/ 2147483647 h 262"/>
              <a:gd name="T26" fmla="*/ 2147483647 w 144"/>
              <a:gd name="T27" fmla="*/ 0 h 26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4"/>
              <a:gd name="T43" fmla="*/ 0 h 262"/>
              <a:gd name="T44" fmla="*/ 144 w 144"/>
              <a:gd name="T45" fmla="*/ 262 h 26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4" h="262">
                <a:moveTo>
                  <a:pt x="44" y="0"/>
                </a:moveTo>
                <a:lnTo>
                  <a:pt x="16" y="8"/>
                </a:lnTo>
                <a:lnTo>
                  <a:pt x="4" y="30"/>
                </a:lnTo>
                <a:lnTo>
                  <a:pt x="8" y="60"/>
                </a:lnTo>
                <a:lnTo>
                  <a:pt x="10" y="76"/>
                </a:lnTo>
                <a:lnTo>
                  <a:pt x="0" y="104"/>
                </a:lnTo>
                <a:lnTo>
                  <a:pt x="10" y="132"/>
                </a:lnTo>
                <a:lnTo>
                  <a:pt x="6" y="152"/>
                </a:lnTo>
                <a:lnTo>
                  <a:pt x="10" y="196"/>
                </a:lnTo>
                <a:lnTo>
                  <a:pt x="20" y="220"/>
                </a:lnTo>
                <a:lnTo>
                  <a:pt x="24" y="244"/>
                </a:lnTo>
                <a:lnTo>
                  <a:pt x="32" y="262"/>
                </a:lnTo>
                <a:lnTo>
                  <a:pt x="144" y="262"/>
                </a:lnTo>
                <a:lnTo>
                  <a:pt x="144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6" name="Freeform 21" descr="Dashed horizontal"/>
          <p:cNvSpPr>
            <a:spLocks noChangeAspect="1"/>
          </p:cNvSpPr>
          <p:nvPr/>
        </p:nvSpPr>
        <p:spPr bwMode="auto">
          <a:xfrm>
            <a:off x="4037967" y="4134647"/>
            <a:ext cx="134303" cy="80010"/>
          </a:xfrm>
          <a:custGeom>
            <a:avLst/>
            <a:gdLst>
              <a:gd name="T0" fmla="*/ 0 w 110"/>
              <a:gd name="T1" fmla="*/ 0 h 66"/>
              <a:gd name="T2" fmla="*/ 2147483647 w 110"/>
              <a:gd name="T3" fmla="*/ 2147483647 h 66"/>
              <a:gd name="T4" fmla="*/ 2147483647 w 110"/>
              <a:gd name="T5" fmla="*/ 2147483647 h 66"/>
              <a:gd name="T6" fmla="*/ 2147483647 w 110"/>
              <a:gd name="T7" fmla="*/ 2147483647 h 66"/>
              <a:gd name="T8" fmla="*/ 0 w 110"/>
              <a:gd name="T9" fmla="*/ 2147483647 h 66"/>
              <a:gd name="T10" fmla="*/ 2147483647 w 110"/>
              <a:gd name="T11" fmla="*/ 2147483647 h 66"/>
              <a:gd name="T12" fmla="*/ 2147483647 w 110"/>
              <a:gd name="T13" fmla="*/ 2147483647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"/>
              <a:gd name="T22" fmla="*/ 0 h 66"/>
              <a:gd name="T23" fmla="*/ 110 w 110"/>
              <a:gd name="T24" fmla="*/ 66 h 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" h="66">
                <a:moveTo>
                  <a:pt x="0" y="0"/>
                </a:moveTo>
                <a:lnTo>
                  <a:pt x="14" y="8"/>
                </a:lnTo>
                <a:lnTo>
                  <a:pt x="18" y="28"/>
                </a:lnTo>
                <a:lnTo>
                  <a:pt x="18" y="48"/>
                </a:lnTo>
                <a:lnTo>
                  <a:pt x="0" y="66"/>
                </a:lnTo>
                <a:lnTo>
                  <a:pt x="110" y="66"/>
                </a:lnTo>
                <a:lnTo>
                  <a:pt x="11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7" name="Freeform 22" descr="20%"/>
          <p:cNvSpPr>
            <a:spLocks noChangeAspect="1"/>
          </p:cNvSpPr>
          <p:nvPr/>
        </p:nvSpPr>
        <p:spPr bwMode="auto">
          <a:xfrm>
            <a:off x="4003677" y="4216086"/>
            <a:ext cx="168593" cy="127158"/>
          </a:xfrm>
          <a:custGeom>
            <a:avLst/>
            <a:gdLst>
              <a:gd name="T0" fmla="*/ 2147483647 w 138"/>
              <a:gd name="T1" fmla="*/ 0 h 104"/>
              <a:gd name="T2" fmla="*/ 0 w 138"/>
              <a:gd name="T3" fmla="*/ 2147483647 h 104"/>
              <a:gd name="T4" fmla="*/ 2147483647 w 138"/>
              <a:gd name="T5" fmla="*/ 2147483647 h 104"/>
              <a:gd name="T6" fmla="*/ 2147483647 w 138"/>
              <a:gd name="T7" fmla="*/ 2147483647 h 104"/>
              <a:gd name="T8" fmla="*/ 0 w 138"/>
              <a:gd name="T9" fmla="*/ 2147483647 h 104"/>
              <a:gd name="T10" fmla="*/ 2147483647 w 138"/>
              <a:gd name="T11" fmla="*/ 2147483647 h 104"/>
              <a:gd name="T12" fmla="*/ 2147483647 w 138"/>
              <a:gd name="T13" fmla="*/ 2147483647 h 104"/>
              <a:gd name="T14" fmla="*/ 2147483647 w 138"/>
              <a:gd name="T15" fmla="*/ 2147483647 h 104"/>
              <a:gd name="T16" fmla="*/ 2147483647 w 138"/>
              <a:gd name="T17" fmla="*/ 2147483647 h 104"/>
              <a:gd name="T18" fmla="*/ 2147483647 w 138"/>
              <a:gd name="T19" fmla="*/ 0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8"/>
              <a:gd name="T31" fmla="*/ 0 h 104"/>
              <a:gd name="T32" fmla="*/ 138 w 138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8" h="104">
                <a:moveTo>
                  <a:pt x="26" y="0"/>
                </a:moveTo>
                <a:lnTo>
                  <a:pt x="0" y="4"/>
                </a:lnTo>
                <a:lnTo>
                  <a:pt x="2" y="22"/>
                </a:lnTo>
                <a:lnTo>
                  <a:pt x="8" y="40"/>
                </a:lnTo>
                <a:lnTo>
                  <a:pt x="0" y="52"/>
                </a:lnTo>
                <a:lnTo>
                  <a:pt x="10" y="70"/>
                </a:lnTo>
                <a:lnTo>
                  <a:pt x="4" y="84"/>
                </a:lnTo>
                <a:lnTo>
                  <a:pt x="16" y="104"/>
                </a:lnTo>
                <a:lnTo>
                  <a:pt x="138" y="104"/>
                </a:lnTo>
                <a:lnTo>
                  <a:pt x="13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8" name="Freeform 23" descr="Dashed horizontal"/>
          <p:cNvSpPr>
            <a:spLocks noChangeAspect="1"/>
          </p:cNvSpPr>
          <p:nvPr/>
        </p:nvSpPr>
        <p:spPr bwMode="auto">
          <a:xfrm>
            <a:off x="4026537" y="4340387"/>
            <a:ext cx="145733" cy="34290"/>
          </a:xfrm>
          <a:custGeom>
            <a:avLst/>
            <a:gdLst>
              <a:gd name="T0" fmla="*/ 0 w 120"/>
              <a:gd name="T1" fmla="*/ 0 h 28"/>
              <a:gd name="T2" fmla="*/ 2147483647 w 120"/>
              <a:gd name="T3" fmla="*/ 2147483647 h 28"/>
              <a:gd name="T4" fmla="*/ 2147483647 w 120"/>
              <a:gd name="T5" fmla="*/ 2147483647 h 28"/>
              <a:gd name="T6" fmla="*/ 2147483647 w 120"/>
              <a:gd name="T7" fmla="*/ 2147483647 h 28"/>
              <a:gd name="T8" fmla="*/ 2147483647 w 120"/>
              <a:gd name="T9" fmla="*/ 2147483647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"/>
              <a:gd name="T16" fmla="*/ 0 h 28"/>
              <a:gd name="T17" fmla="*/ 120 w 120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" h="28">
                <a:moveTo>
                  <a:pt x="0" y="0"/>
                </a:moveTo>
                <a:lnTo>
                  <a:pt x="14" y="10"/>
                </a:lnTo>
                <a:lnTo>
                  <a:pt x="14" y="28"/>
                </a:lnTo>
                <a:lnTo>
                  <a:pt x="120" y="28"/>
                </a:lnTo>
                <a:lnTo>
                  <a:pt x="12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9" name="Freeform 24" descr="20%"/>
          <p:cNvSpPr>
            <a:spLocks noChangeAspect="1"/>
          </p:cNvSpPr>
          <p:nvPr/>
        </p:nvSpPr>
        <p:spPr bwMode="auto">
          <a:xfrm>
            <a:off x="3999390" y="4370391"/>
            <a:ext cx="172879" cy="135731"/>
          </a:xfrm>
          <a:custGeom>
            <a:avLst/>
            <a:gdLst>
              <a:gd name="T0" fmla="*/ 2147483647 w 142"/>
              <a:gd name="T1" fmla="*/ 0 h 112"/>
              <a:gd name="T2" fmla="*/ 2147483647 w 142"/>
              <a:gd name="T3" fmla="*/ 2147483647 h 112"/>
              <a:gd name="T4" fmla="*/ 0 w 142"/>
              <a:gd name="T5" fmla="*/ 2147483647 h 112"/>
              <a:gd name="T6" fmla="*/ 2147483647 w 142"/>
              <a:gd name="T7" fmla="*/ 2147483647 h 112"/>
              <a:gd name="T8" fmla="*/ 2147483647 w 142"/>
              <a:gd name="T9" fmla="*/ 2147483647 h 112"/>
              <a:gd name="T10" fmla="*/ 2147483647 w 142"/>
              <a:gd name="T11" fmla="*/ 2147483647 h 112"/>
              <a:gd name="T12" fmla="*/ 2147483647 w 142"/>
              <a:gd name="T13" fmla="*/ 2147483647 h 112"/>
              <a:gd name="T14" fmla="*/ 2147483647 w 142"/>
              <a:gd name="T15" fmla="*/ 2147483647 h 112"/>
              <a:gd name="T16" fmla="*/ 2147483647 w 142"/>
              <a:gd name="T17" fmla="*/ 2147483647 h 112"/>
              <a:gd name="T18" fmla="*/ 2147483647 w 142"/>
              <a:gd name="T19" fmla="*/ 2147483647 h 1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2"/>
              <a:gd name="T31" fmla="*/ 0 h 112"/>
              <a:gd name="T32" fmla="*/ 142 w 142"/>
              <a:gd name="T33" fmla="*/ 112 h 1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2" h="112">
                <a:moveTo>
                  <a:pt x="34" y="0"/>
                </a:moveTo>
                <a:lnTo>
                  <a:pt x="2" y="6"/>
                </a:lnTo>
                <a:lnTo>
                  <a:pt x="0" y="28"/>
                </a:lnTo>
                <a:lnTo>
                  <a:pt x="14" y="36"/>
                </a:lnTo>
                <a:lnTo>
                  <a:pt x="14" y="62"/>
                </a:lnTo>
                <a:lnTo>
                  <a:pt x="28" y="64"/>
                </a:lnTo>
                <a:lnTo>
                  <a:pt x="32" y="90"/>
                </a:lnTo>
                <a:lnTo>
                  <a:pt x="48" y="112"/>
                </a:lnTo>
                <a:lnTo>
                  <a:pt x="142" y="112"/>
                </a:lnTo>
                <a:lnTo>
                  <a:pt x="142" y="6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0" name="Freeform 25" descr="Dashed horizontal"/>
          <p:cNvSpPr>
            <a:spLocks noChangeAspect="1"/>
          </p:cNvSpPr>
          <p:nvPr/>
        </p:nvSpPr>
        <p:spPr bwMode="auto">
          <a:xfrm>
            <a:off x="4060827" y="4503264"/>
            <a:ext cx="111443" cy="394335"/>
          </a:xfrm>
          <a:custGeom>
            <a:avLst/>
            <a:gdLst>
              <a:gd name="T0" fmla="*/ 2147483647 w 100"/>
              <a:gd name="T1" fmla="*/ 2147483647 h 324"/>
              <a:gd name="T2" fmla="*/ 2147483647 w 100"/>
              <a:gd name="T3" fmla="*/ 2147483647 h 324"/>
              <a:gd name="T4" fmla="*/ 2147483647 w 100"/>
              <a:gd name="T5" fmla="*/ 2147483647 h 324"/>
              <a:gd name="T6" fmla="*/ 2147483647 w 100"/>
              <a:gd name="T7" fmla="*/ 2147483647 h 324"/>
              <a:gd name="T8" fmla="*/ 0 w 100"/>
              <a:gd name="T9" fmla="*/ 2147483647 h 324"/>
              <a:gd name="T10" fmla="*/ 2147483647 w 100"/>
              <a:gd name="T11" fmla="*/ 2147483647 h 324"/>
              <a:gd name="T12" fmla="*/ 2147483647 w 100"/>
              <a:gd name="T13" fmla="*/ 2147483647 h 324"/>
              <a:gd name="T14" fmla="*/ 2147483647 w 100"/>
              <a:gd name="T15" fmla="*/ 2147483647 h 324"/>
              <a:gd name="T16" fmla="*/ 2147483647 w 100"/>
              <a:gd name="T17" fmla="*/ 2147483647 h 324"/>
              <a:gd name="T18" fmla="*/ 2147483647 w 100"/>
              <a:gd name="T19" fmla="*/ 2147483647 h 324"/>
              <a:gd name="T20" fmla="*/ 0 w 100"/>
              <a:gd name="T21" fmla="*/ 2147483647 h 324"/>
              <a:gd name="T22" fmla="*/ 0 w 100"/>
              <a:gd name="T23" fmla="*/ 2147483647 h 324"/>
              <a:gd name="T24" fmla="*/ 2147483647 w 100"/>
              <a:gd name="T25" fmla="*/ 2147483647 h 324"/>
              <a:gd name="T26" fmla="*/ 2147483647 w 100"/>
              <a:gd name="T27" fmla="*/ 2147483647 h 324"/>
              <a:gd name="T28" fmla="*/ 2147483647 w 100"/>
              <a:gd name="T29" fmla="*/ 2147483647 h 324"/>
              <a:gd name="T30" fmla="*/ 2147483647 w 100"/>
              <a:gd name="T31" fmla="*/ 2147483647 h 324"/>
              <a:gd name="T32" fmla="*/ 2147483647 w 100"/>
              <a:gd name="T33" fmla="*/ 0 h 32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0"/>
              <a:gd name="T52" fmla="*/ 0 h 324"/>
              <a:gd name="T53" fmla="*/ 100 w 100"/>
              <a:gd name="T54" fmla="*/ 324 h 32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0" h="324">
                <a:moveTo>
                  <a:pt x="8" y="2"/>
                </a:moveTo>
                <a:lnTo>
                  <a:pt x="14" y="22"/>
                </a:lnTo>
                <a:lnTo>
                  <a:pt x="2" y="40"/>
                </a:lnTo>
                <a:lnTo>
                  <a:pt x="4" y="66"/>
                </a:lnTo>
                <a:lnTo>
                  <a:pt x="0" y="92"/>
                </a:lnTo>
                <a:lnTo>
                  <a:pt x="12" y="114"/>
                </a:lnTo>
                <a:lnTo>
                  <a:pt x="4" y="126"/>
                </a:lnTo>
                <a:lnTo>
                  <a:pt x="12" y="146"/>
                </a:lnTo>
                <a:lnTo>
                  <a:pt x="16" y="182"/>
                </a:lnTo>
                <a:lnTo>
                  <a:pt x="16" y="204"/>
                </a:lnTo>
                <a:lnTo>
                  <a:pt x="0" y="220"/>
                </a:lnTo>
                <a:lnTo>
                  <a:pt x="0" y="232"/>
                </a:lnTo>
                <a:lnTo>
                  <a:pt x="18" y="254"/>
                </a:lnTo>
                <a:lnTo>
                  <a:pt x="16" y="278"/>
                </a:lnTo>
                <a:lnTo>
                  <a:pt x="18" y="324"/>
                </a:lnTo>
                <a:lnTo>
                  <a:pt x="100" y="324"/>
                </a:lnTo>
                <a:lnTo>
                  <a:pt x="10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1" name="Freeform 26" descr="20%"/>
          <p:cNvSpPr>
            <a:spLocks noChangeAspect="1"/>
          </p:cNvSpPr>
          <p:nvPr/>
        </p:nvSpPr>
        <p:spPr bwMode="auto">
          <a:xfrm>
            <a:off x="4040824" y="4894742"/>
            <a:ext cx="131445" cy="117158"/>
          </a:xfrm>
          <a:custGeom>
            <a:avLst/>
            <a:gdLst>
              <a:gd name="T0" fmla="*/ 2147483647 w 108"/>
              <a:gd name="T1" fmla="*/ 0 h 96"/>
              <a:gd name="T2" fmla="*/ 2147483647 w 108"/>
              <a:gd name="T3" fmla="*/ 2147483647 h 96"/>
              <a:gd name="T4" fmla="*/ 2147483647 w 108"/>
              <a:gd name="T5" fmla="*/ 2147483647 h 96"/>
              <a:gd name="T6" fmla="*/ 0 w 108"/>
              <a:gd name="T7" fmla="*/ 2147483647 h 96"/>
              <a:gd name="T8" fmla="*/ 2147483647 w 108"/>
              <a:gd name="T9" fmla="*/ 2147483647 h 96"/>
              <a:gd name="T10" fmla="*/ 2147483647 w 108"/>
              <a:gd name="T11" fmla="*/ 2147483647 h 96"/>
              <a:gd name="T12" fmla="*/ 2147483647 w 108"/>
              <a:gd name="T13" fmla="*/ 2147483647 h 96"/>
              <a:gd name="T14" fmla="*/ 2147483647 w 108"/>
              <a:gd name="T15" fmla="*/ 2147483647 h 96"/>
              <a:gd name="T16" fmla="*/ 2147483647 w 108"/>
              <a:gd name="T17" fmla="*/ 2147483647 h 96"/>
              <a:gd name="T18" fmla="*/ 2147483647 w 108"/>
              <a:gd name="T19" fmla="*/ 2147483647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8"/>
              <a:gd name="T31" fmla="*/ 0 h 96"/>
              <a:gd name="T32" fmla="*/ 108 w 108"/>
              <a:gd name="T33" fmla="*/ 96 h 9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8" h="96">
                <a:moveTo>
                  <a:pt x="28" y="0"/>
                </a:moveTo>
                <a:lnTo>
                  <a:pt x="18" y="8"/>
                </a:lnTo>
                <a:lnTo>
                  <a:pt x="14" y="22"/>
                </a:lnTo>
                <a:lnTo>
                  <a:pt x="0" y="30"/>
                </a:lnTo>
                <a:lnTo>
                  <a:pt x="10" y="46"/>
                </a:lnTo>
                <a:lnTo>
                  <a:pt x="10" y="58"/>
                </a:lnTo>
                <a:lnTo>
                  <a:pt x="2" y="68"/>
                </a:lnTo>
                <a:lnTo>
                  <a:pt x="12" y="96"/>
                </a:lnTo>
                <a:lnTo>
                  <a:pt x="108" y="96"/>
                </a:lnTo>
                <a:lnTo>
                  <a:pt x="108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2" name="Freeform 27" descr="Dashed horizontal"/>
          <p:cNvSpPr>
            <a:spLocks noChangeAspect="1"/>
          </p:cNvSpPr>
          <p:nvPr/>
        </p:nvSpPr>
        <p:spPr bwMode="auto">
          <a:xfrm>
            <a:off x="4075114" y="5013329"/>
            <a:ext cx="97155" cy="498634"/>
          </a:xfrm>
          <a:custGeom>
            <a:avLst/>
            <a:gdLst>
              <a:gd name="T0" fmla="*/ 0 w 84"/>
              <a:gd name="T1" fmla="*/ 0 h 410"/>
              <a:gd name="T2" fmla="*/ 0 w 84"/>
              <a:gd name="T3" fmla="*/ 2147483647 h 410"/>
              <a:gd name="T4" fmla="*/ 2147483647 w 84"/>
              <a:gd name="T5" fmla="*/ 2147483647 h 410"/>
              <a:gd name="T6" fmla="*/ 2147483647 w 84"/>
              <a:gd name="T7" fmla="*/ 2147483647 h 410"/>
              <a:gd name="T8" fmla="*/ 2147483647 w 84"/>
              <a:gd name="T9" fmla="*/ 2147483647 h 410"/>
              <a:gd name="T10" fmla="*/ 2147483647 w 84"/>
              <a:gd name="T11" fmla="*/ 2147483647 h 410"/>
              <a:gd name="T12" fmla="*/ 2147483647 w 84"/>
              <a:gd name="T13" fmla="*/ 2147483647 h 410"/>
              <a:gd name="T14" fmla="*/ 2147483647 w 84"/>
              <a:gd name="T15" fmla="*/ 2147483647 h 410"/>
              <a:gd name="T16" fmla="*/ 2147483647 w 84"/>
              <a:gd name="T17" fmla="*/ 2147483647 h 410"/>
              <a:gd name="T18" fmla="*/ 2147483647 w 84"/>
              <a:gd name="T19" fmla="*/ 2147483647 h 410"/>
              <a:gd name="T20" fmla="*/ 2147483647 w 84"/>
              <a:gd name="T21" fmla="*/ 2147483647 h 410"/>
              <a:gd name="T22" fmla="*/ 2147483647 w 84"/>
              <a:gd name="T23" fmla="*/ 2147483647 h 410"/>
              <a:gd name="T24" fmla="*/ 2147483647 w 84"/>
              <a:gd name="T25" fmla="*/ 2147483647 h 410"/>
              <a:gd name="T26" fmla="*/ 2147483647 w 84"/>
              <a:gd name="T27" fmla="*/ 2147483647 h 410"/>
              <a:gd name="T28" fmla="*/ 2147483647 w 84"/>
              <a:gd name="T29" fmla="*/ 2147483647 h 410"/>
              <a:gd name="T30" fmla="*/ 2147483647 w 84"/>
              <a:gd name="T31" fmla="*/ 2147483647 h 410"/>
              <a:gd name="T32" fmla="*/ 2147483647 w 84"/>
              <a:gd name="T33" fmla="*/ 2147483647 h 410"/>
              <a:gd name="T34" fmla="*/ 2147483647 w 84"/>
              <a:gd name="T35" fmla="*/ 2147483647 h 410"/>
              <a:gd name="T36" fmla="*/ 2147483647 w 84"/>
              <a:gd name="T37" fmla="*/ 2147483647 h 410"/>
              <a:gd name="T38" fmla="*/ 2147483647 w 84"/>
              <a:gd name="T39" fmla="*/ 0 h 4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4"/>
              <a:gd name="T61" fmla="*/ 0 h 410"/>
              <a:gd name="T62" fmla="*/ 84 w 84"/>
              <a:gd name="T63" fmla="*/ 410 h 4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4" h="410">
                <a:moveTo>
                  <a:pt x="0" y="0"/>
                </a:moveTo>
                <a:lnTo>
                  <a:pt x="0" y="16"/>
                </a:lnTo>
                <a:lnTo>
                  <a:pt x="14" y="30"/>
                </a:lnTo>
                <a:lnTo>
                  <a:pt x="14" y="44"/>
                </a:lnTo>
                <a:lnTo>
                  <a:pt x="6" y="70"/>
                </a:lnTo>
                <a:lnTo>
                  <a:pt x="14" y="98"/>
                </a:lnTo>
                <a:lnTo>
                  <a:pt x="14" y="116"/>
                </a:lnTo>
                <a:lnTo>
                  <a:pt x="10" y="130"/>
                </a:lnTo>
                <a:lnTo>
                  <a:pt x="18" y="158"/>
                </a:lnTo>
                <a:lnTo>
                  <a:pt x="10" y="174"/>
                </a:lnTo>
                <a:lnTo>
                  <a:pt x="18" y="198"/>
                </a:lnTo>
                <a:lnTo>
                  <a:pt x="16" y="232"/>
                </a:lnTo>
                <a:lnTo>
                  <a:pt x="16" y="258"/>
                </a:lnTo>
                <a:lnTo>
                  <a:pt x="16" y="278"/>
                </a:lnTo>
                <a:lnTo>
                  <a:pt x="22" y="310"/>
                </a:lnTo>
                <a:lnTo>
                  <a:pt x="10" y="322"/>
                </a:lnTo>
                <a:lnTo>
                  <a:pt x="18" y="380"/>
                </a:lnTo>
                <a:lnTo>
                  <a:pt x="28" y="410"/>
                </a:lnTo>
                <a:lnTo>
                  <a:pt x="84" y="410"/>
                </a:lnTo>
                <a:lnTo>
                  <a:pt x="8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3" name="Freeform 28" descr="20%"/>
          <p:cNvSpPr>
            <a:spLocks noChangeAspect="1"/>
          </p:cNvSpPr>
          <p:nvPr/>
        </p:nvSpPr>
        <p:spPr bwMode="auto">
          <a:xfrm>
            <a:off x="4082257" y="5509105"/>
            <a:ext cx="90012" cy="57150"/>
          </a:xfrm>
          <a:custGeom>
            <a:avLst/>
            <a:gdLst>
              <a:gd name="T0" fmla="*/ 2147483647 w 74"/>
              <a:gd name="T1" fmla="*/ 0 h 46"/>
              <a:gd name="T2" fmla="*/ 0 w 74"/>
              <a:gd name="T3" fmla="*/ 2147483647 h 46"/>
              <a:gd name="T4" fmla="*/ 2147483647 w 74"/>
              <a:gd name="T5" fmla="*/ 2147483647 h 46"/>
              <a:gd name="T6" fmla="*/ 2147483647 w 74"/>
              <a:gd name="T7" fmla="*/ 2147483647 h 46"/>
              <a:gd name="T8" fmla="*/ 2147483647 w 74"/>
              <a:gd name="T9" fmla="*/ 2147483647 h 46"/>
              <a:gd name="T10" fmla="*/ 2147483647 w 74"/>
              <a:gd name="T11" fmla="*/ 2147483647 h 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46"/>
              <a:gd name="T20" fmla="*/ 74 w 74"/>
              <a:gd name="T21" fmla="*/ 46 h 4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46">
                <a:moveTo>
                  <a:pt x="18" y="0"/>
                </a:moveTo>
                <a:lnTo>
                  <a:pt x="0" y="6"/>
                </a:lnTo>
                <a:lnTo>
                  <a:pt x="2" y="32"/>
                </a:lnTo>
                <a:lnTo>
                  <a:pt x="2" y="46"/>
                </a:lnTo>
                <a:lnTo>
                  <a:pt x="74" y="46"/>
                </a:lnTo>
                <a:lnTo>
                  <a:pt x="74" y="2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74" name="Freeform 29" descr="Dashed horizontal"/>
          <p:cNvSpPr>
            <a:spLocks noChangeAspect="1"/>
          </p:cNvSpPr>
          <p:nvPr/>
        </p:nvSpPr>
        <p:spPr bwMode="auto">
          <a:xfrm>
            <a:off x="4086544" y="5566255"/>
            <a:ext cx="85725" cy="154305"/>
          </a:xfrm>
          <a:custGeom>
            <a:avLst/>
            <a:gdLst>
              <a:gd name="T0" fmla="*/ 0 w 70"/>
              <a:gd name="T1" fmla="*/ 2147483647 h 128"/>
              <a:gd name="T2" fmla="*/ 2147483647 w 70"/>
              <a:gd name="T3" fmla="*/ 2147483647 h 128"/>
              <a:gd name="T4" fmla="*/ 2147483647 w 70"/>
              <a:gd name="T5" fmla="*/ 2147483647 h 128"/>
              <a:gd name="T6" fmla="*/ 2147483647 w 70"/>
              <a:gd name="T7" fmla="*/ 2147483647 h 128"/>
              <a:gd name="T8" fmla="*/ 2147483647 w 70"/>
              <a:gd name="T9" fmla="*/ 2147483647 h 128"/>
              <a:gd name="T10" fmla="*/ 2147483647 w 70"/>
              <a:gd name="T11" fmla="*/ 2147483647 h 128"/>
              <a:gd name="T12" fmla="*/ 2147483647 w 70"/>
              <a:gd name="T13" fmla="*/ 2147483647 h 128"/>
              <a:gd name="T14" fmla="*/ 2147483647 w 70"/>
              <a:gd name="T15" fmla="*/ 2147483647 h 128"/>
              <a:gd name="T16" fmla="*/ 2147483647 w 70"/>
              <a:gd name="T17" fmla="*/ 0 h 1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0"/>
              <a:gd name="T28" fmla="*/ 0 h 128"/>
              <a:gd name="T29" fmla="*/ 70 w 70"/>
              <a:gd name="T30" fmla="*/ 128 h 1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0" h="128">
                <a:moveTo>
                  <a:pt x="0" y="4"/>
                </a:moveTo>
                <a:lnTo>
                  <a:pt x="14" y="12"/>
                </a:lnTo>
                <a:lnTo>
                  <a:pt x="10" y="28"/>
                </a:lnTo>
                <a:lnTo>
                  <a:pt x="20" y="42"/>
                </a:lnTo>
                <a:lnTo>
                  <a:pt x="18" y="68"/>
                </a:lnTo>
                <a:lnTo>
                  <a:pt x="16" y="102"/>
                </a:lnTo>
                <a:lnTo>
                  <a:pt x="16" y="128"/>
                </a:lnTo>
                <a:lnTo>
                  <a:pt x="70" y="128"/>
                </a:lnTo>
                <a:lnTo>
                  <a:pt x="70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2" name="Freeform 57" descr="Dashed horizontal"/>
          <p:cNvSpPr>
            <a:spLocks noChangeAspect="1"/>
          </p:cNvSpPr>
          <p:nvPr/>
        </p:nvSpPr>
        <p:spPr bwMode="auto">
          <a:xfrm>
            <a:off x="4050825" y="2748758"/>
            <a:ext cx="121444" cy="80010"/>
          </a:xfrm>
          <a:custGeom>
            <a:avLst/>
            <a:gdLst>
              <a:gd name="T0" fmla="*/ 0 w 100"/>
              <a:gd name="T1" fmla="*/ 0 h 66"/>
              <a:gd name="T2" fmla="*/ 2147483647 w 100"/>
              <a:gd name="T3" fmla="*/ 2147483647 h 66"/>
              <a:gd name="T4" fmla="*/ 2147483647 w 100"/>
              <a:gd name="T5" fmla="*/ 2147483647 h 66"/>
              <a:gd name="T6" fmla="*/ 2147483647 w 100"/>
              <a:gd name="T7" fmla="*/ 2147483647 h 66"/>
              <a:gd name="T8" fmla="*/ 2147483647 w 100"/>
              <a:gd name="T9" fmla="*/ 2147483647 h 66"/>
              <a:gd name="T10" fmla="*/ 2147483647 w 100"/>
              <a:gd name="T11" fmla="*/ 2147483647 h 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6"/>
              <a:gd name="T20" fmla="*/ 100 w 100"/>
              <a:gd name="T21" fmla="*/ 66 h 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6">
                <a:moveTo>
                  <a:pt x="0" y="0"/>
                </a:moveTo>
                <a:lnTo>
                  <a:pt x="8" y="14"/>
                </a:lnTo>
                <a:lnTo>
                  <a:pt x="12" y="32"/>
                </a:lnTo>
                <a:lnTo>
                  <a:pt x="16" y="66"/>
                </a:lnTo>
                <a:lnTo>
                  <a:pt x="100" y="66"/>
                </a:lnTo>
                <a:lnTo>
                  <a:pt x="100" y="2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3" name="Freeform 58" descr="Dashed horizontal"/>
          <p:cNvSpPr>
            <a:spLocks noChangeAspect="1"/>
          </p:cNvSpPr>
          <p:nvPr/>
        </p:nvSpPr>
        <p:spPr bwMode="auto">
          <a:xfrm>
            <a:off x="4065112" y="1767206"/>
            <a:ext cx="107157" cy="441484"/>
          </a:xfrm>
          <a:custGeom>
            <a:avLst/>
            <a:gdLst>
              <a:gd name="T0" fmla="*/ 2147483647 w 88"/>
              <a:gd name="T1" fmla="*/ 0 h 364"/>
              <a:gd name="T2" fmla="*/ 2147483647 w 88"/>
              <a:gd name="T3" fmla="*/ 2147483647 h 364"/>
              <a:gd name="T4" fmla="*/ 2147483647 w 88"/>
              <a:gd name="T5" fmla="*/ 2147483647 h 364"/>
              <a:gd name="T6" fmla="*/ 2147483647 w 88"/>
              <a:gd name="T7" fmla="*/ 2147483647 h 364"/>
              <a:gd name="T8" fmla="*/ 2147483647 w 88"/>
              <a:gd name="T9" fmla="*/ 2147483647 h 364"/>
              <a:gd name="T10" fmla="*/ 2147483647 w 88"/>
              <a:gd name="T11" fmla="*/ 2147483647 h 364"/>
              <a:gd name="T12" fmla="*/ 2147483647 w 88"/>
              <a:gd name="T13" fmla="*/ 2147483647 h 364"/>
              <a:gd name="T14" fmla="*/ 2147483647 w 88"/>
              <a:gd name="T15" fmla="*/ 2147483647 h 364"/>
              <a:gd name="T16" fmla="*/ 2147483647 w 88"/>
              <a:gd name="T17" fmla="*/ 2147483647 h 364"/>
              <a:gd name="T18" fmla="*/ 0 w 88"/>
              <a:gd name="T19" fmla="*/ 2147483647 h 364"/>
              <a:gd name="T20" fmla="*/ 2147483647 w 88"/>
              <a:gd name="T21" fmla="*/ 2147483647 h 364"/>
              <a:gd name="T22" fmla="*/ 2147483647 w 88"/>
              <a:gd name="T23" fmla="*/ 0 h 36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8"/>
              <a:gd name="T37" fmla="*/ 0 h 364"/>
              <a:gd name="T38" fmla="*/ 88 w 88"/>
              <a:gd name="T39" fmla="*/ 364 h 36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8" h="364">
                <a:moveTo>
                  <a:pt x="24" y="0"/>
                </a:moveTo>
                <a:lnTo>
                  <a:pt x="16" y="56"/>
                </a:lnTo>
                <a:lnTo>
                  <a:pt x="32" y="96"/>
                </a:lnTo>
                <a:lnTo>
                  <a:pt x="24" y="128"/>
                </a:lnTo>
                <a:lnTo>
                  <a:pt x="32" y="180"/>
                </a:lnTo>
                <a:lnTo>
                  <a:pt x="32" y="224"/>
                </a:lnTo>
                <a:lnTo>
                  <a:pt x="20" y="272"/>
                </a:lnTo>
                <a:lnTo>
                  <a:pt x="12" y="300"/>
                </a:lnTo>
                <a:lnTo>
                  <a:pt x="16" y="324"/>
                </a:lnTo>
                <a:lnTo>
                  <a:pt x="0" y="364"/>
                </a:lnTo>
                <a:lnTo>
                  <a:pt x="88" y="364"/>
                </a:lnTo>
                <a:lnTo>
                  <a:pt x="88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4" name="Freeform 59" descr="20%"/>
          <p:cNvSpPr>
            <a:spLocks noChangeAspect="1"/>
          </p:cNvSpPr>
          <p:nvPr/>
        </p:nvSpPr>
        <p:spPr bwMode="auto">
          <a:xfrm>
            <a:off x="4012249" y="2208690"/>
            <a:ext cx="160020" cy="170022"/>
          </a:xfrm>
          <a:custGeom>
            <a:avLst/>
            <a:gdLst>
              <a:gd name="T0" fmla="*/ 2147483647 w 132"/>
              <a:gd name="T1" fmla="*/ 0 h 140"/>
              <a:gd name="T2" fmla="*/ 0 w 132"/>
              <a:gd name="T3" fmla="*/ 2147483647 h 140"/>
              <a:gd name="T4" fmla="*/ 2147483647 w 132"/>
              <a:gd name="T5" fmla="*/ 2147483647 h 140"/>
              <a:gd name="T6" fmla="*/ 2147483647 w 132"/>
              <a:gd name="T7" fmla="*/ 2147483647 h 140"/>
              <a:gd name="T8" fmla="*/ 2147483647 w 132"/>
              <a:gd name="T9" fmla="*/ 2147483647 h 140"/>
              <a:gd name="T10" fmla="*/ 2147483647 w 132"/>
              <a:gd name="T11" fmla="*/ 2147483647 h 140"/>
              <a:gd name="T12" fmla="*/ 2147483647 w 132"/>
              <a:gd name="T13" fmla="*/ 2147483647 h 140"/>
              <a:gd name="T14" fmla="*/ 2147483647 w 132"/>
              <a:gd name="T15" fmla="*/ 0 h 1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2"/>
              <a:gd name="T25" fmla="*/ 0 h 140"/>
              <a:gd name="T26" fmla="*/ 132 w 132"/>
              <a:gd name="T27" fmla="*/ 140 h 1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2" h="140">
                <a:moveTo>
                  <a:pt x="44" y="0"/>
                </a:moveTo>
                <a:lnTo>
                  <a:pt x="0" y="16"/>
                </a:lnTo>
                <a:lnTo>
                  <a:pt x="4" y="48"/>
                </a:lnTo>
                <a:lnTo>
                  <a:pt x="16" y="80"/>
                </a:lnTo>
                <a:lnTo>
                  <a:pt x="12" y="120"/>
                </a:lnTo>
                <a:lnTo>
                  <a:pt x="36" y="140"/>
                </a:lnTo>
                <a:lnTo>
                  <a:pt x="132" y="140"/>
                </a:lnTo>
                <a:lnTo>
                  <a:pt x="132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5" name="Freeform 60" descr="Dashed horizontal"/>
          <p:cNvSpPr>
            <a:spLocks noChangeAspect="1"/>
          </p:cNvSpPr>
          <p:nvPr/>
        </p:nvSpPr>
        <p:spPr bwMode="auto">
          <a:xfrm>
            <a:off x="4045110" y="2374425"/>
            <a:ext cx="127159" cy="62865"/>
          </a:xfrm>
          <a:custGeom>
            <a:avLst/>
            <a:gdLst>
              <a:gd name="T0" fmla="*/ 2147483647 w 104"/>
              <a:gd name="T1" fmla="*/ 2147483647 h 52"/>
              <a:gd name="T2" fmla="*/ 0 w 104"/>
              <a:gd name="T3" fmla="*/ 2147483647 h 52"/>
              <a:gd name="T4" fmla="*/ 2147483647 w 104"/>
              <a:gd name="T5" fmla="*/ 2147483647 h 52"/>
              <a:gd name="T6" fmla="*/ 2147483647 w 104"/>
              <a:gd name="T7" fmla="*/ 0 h 52"/>
              <a:gd name="T8" fmla="*/ 0 60000 65536"/>
              <a:gd name="T9" fmla="*/ 0 60000 65536"/>
              <a:gd name="T10" fmla="*/ 0 60000 65536"/>
              <a:gd name="T11" fmla="*/ 0 60000 65536"/>
              <a:gd name="T12" fmla="*/ 0 w 104"/>
              <a:gd name="T13" fmla="*/ 0 h 52"/>
              <a:gd name="T14" fmla="*/ 104 w 104"/>
              <a:gd name="T15" fmla="*/ 52 h 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" h="52">
                <a:moveTo>
                  <a:pt x="12" y="4"/>
                </a:moveTo>
                <a:lnTo>
                  <a:pt x="0" y="52"/>
                </a:lnTo>
                <a:lnTo>
                  <a:pt x="104" y="52"/>
                </a:lnTo>
                <a:lnTo>
                  <a:pt x="104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6" name="Freeform 61" descr="20%"/>
          <p:cNvSpPr>
            <a:spLocks noChangeAspect="1"/>
          </p:cNvSpPr>
          <p:nvPr/>
        </p:nvSpPr>
        <p:spPr bwMode="auto">
          <a:xfrm>
            <a:off x="3992247" y="2437290"/>
            <a:ext cx="180023" cy="214313"/>
          </a:xfrm>
          <a:custGeom>
            <a:avLst/>
            <a:gdLst>
              <a:gd name="T0" fmla="*/ 2147483647 w 148"/>
              <a:gd name="T1" fmla="*/ 0 h 176"/>
              <a:gd name="T2" fmla="*/ 2147483647 w 148"/>
              <a:gd name="T3" fmla="*/ 2147483647 h 176"/>
              <a:gd name="T4" fmla="*/ 2147483647 w 148"/>
              <a:gd name="T5" fmla="*/ 2147483647 h 176"/>
              <a:gd name="T6" fmla="*/ 0 w 148"/>
              <a:gd name="T7" fmla="*/ 2147483647 h 176"/>
              <a:gd name="T8" fmla="*/ 2147483647 w 148"/>
              <a:gd name="T9" fmla="*/ 2147483647 h 176"/>
              <a:gd name="T10" fmla="*/ 2147483647 w 148"/>
              <a:gd name="T11" fmla="*/ 2147483647 h 176"/>
              <a:gd name="T12" fmla="*/ 2147483647 w 148"/>
              <a:gd name="T13" fmla="*/ 2147483647 h 176"/>
              <a:gd name="T14" fmla="*/ 2147483647 w 148"/>
              <a:gd name="T15" fmla="*/ 2147483647 h 176"/>
              <a:gd name="T16" fmla="*/ 2147483647 w 148"/>
              <a:gd name="T17" fmla="*/ 0 h 1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6"/>
              <a:gd name="T29" fmla="*/ 148 w 148"/>
              <a:gd name="T30" fmla="*/ 176 h 1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6">
                <a:moveTo>
                  <a:pt x="40" y="0"/>
                </a:moveTo>
                <a:lnTo>
                  <a:pt x="12" y="8"/>
                </a:lnTo>
                <a:lnTo>
                  <a:pt x="12" y="36"/>
                </a:lnTo>
                <a:lnTo>
                  <a:pt x="0" y="60"/>
                </a:lnTo>
                <a:lnTo>
                  <a:pt x="20" y="88"/>
                </a:lnTo>
                <a:lnTo>
                  <a:pt x="20" y="112"/>
                </a:lnTo>
                <a:lnTo>
                  <a:pt x="16" y="164"/>
                </a:lnTo>
                <a:lnTo>
                  <a:pt x="148" y="176"/>
                </a:lnTo>
                <a:lnTo>
                  <a:pt x="148" y="0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7" name="Freeform 62" descr="Dashed horizontal"/>
          <p:cNvSpPr>
            <a:spLocks noChangeAspect="1"/>
          </p:cNvSpPr>
          <p:nvPr/>
        </p:nvSpPr>
        <p:spPr bwMode="auto">
          <a:xfrm>
            <a:off x="4040824" y="2645888"/>
            <a:ext cx="131445" cy="44292"/>
          </a:xfrm>
          <a:custGeom>
            <a:avLst/>
            <a:gdLst>
              <a:gd name="T0" fmla="*/ 0 w 108"/>
              <a:gd name="T1" fmla="*/ 0 h 36"/>
              <a:gd name="T2" fmla="*/ 2147483647 w 108"/>
              <a:gd name="T3" fmla="*/ 2147483647 h 36"/>
              <a:gd name="T4" fmla="*/ 2147483647 w 108"/>
              <a:gd name="T5" fmla="*/ 2147483647 h 36"/>
              <a:gd name="T6" fmla="*/ 2147483647 w 108"/>
              <a:gd name="T7" fmla="*/ 2147483647 h 36"/>
              <a:gd name="T8" fmla="*/ 0 60000 65536"/>
              <a:gd name="T9" fmla="*/ 0 60000 65536"/>
              <a:gd name="T10" fmla="*/ 0 60000 65536"/>
              <a:gd name="T11" fmla="*/ 0 60000 65536"/>
              <a:gd name="T12" fmla="*/ 0 w 108"/>
              <a:gd name="T13" fmla="*/ 0 h 36"/>
              <a:gd name="T14" fmla="*/ 108 w 108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" h="36">
                <a:moveTo>
                  <a:pt x="0" y="0"/>
                </a:moveTo>
                <a:lnTo>
                  <a:pt x="4" y="32"/>
                </a:lnTo>
                <a:lnTo>
                  <a:pt x="108" y="36"/>
                </a:lnTo>
                <a:lnTo>
                  <a:pt x="108" y="4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8" name="Freeform 63" descr="20%"/>
          <p:cNvSpPr>
            <a:spLocks noChangeAspect="1"/>
          </p:cNvSpPr>
          <p:nvPr/>
        </p:nvSpPr>
        <p:spPr bwMode="auto">
          <a:xfrm>
            <a:off x="4040824" y="2685893"/>
            <a:ext cx="131445" cy="62865"/>
          </a:xfrm>
          <a:custGeom>
            <a:avLst/>
            <a:gdLst>
              <a:gd name="T0" fmla="*/ 0 w 108"/>
              <a:gd name="T1" fmla="*/ 0 h 52"/>
              <a:gd name="T2" fmla="*/ 0 w 108"/>
              <a:gd name="T3" fmla="*/ 2147483647 h 52"/>
              <a:gd name="T4" fmla="*/ 2147483647 w 108"/>
              <a:gd name="T5" fmla="*/ 2147483647 h 52"/>
              <a:gd name="T6" fmla="*/ 2147483647 w 108"/>
              <a:gd name="T7" fmla="*/ 2147483647 h 52"/>
              <a:gd name="T8" fmla="*/ 2147483647 w 108"/>
              <a:gd name="T9" fmla="*/ 2147483647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52"/>
              <a:gd name="T17" fmla="*/ 108 w 108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52">
                <a:moveTo>
                  <a:pt x="0" y="0"/>
                </a:moveTo>
                <a:lnTo>
                  <a:pt x="0" y="28"/>
                </a:lnTo>
                <a:lnTo>
                  <a:pt x="4" y="52"/>
                </a:lnTo>
                <a:lnTo>
                  <a:pt x="108" y="52"/>
                </a:lnTo>
                <a:lnTo>
                  <a:pt x="108" y="8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09" name="Freeform 64" descr="20%"/>
          <p:cNvSpPr>
            <a:spLocks noChangeAspect="1"/>
          </p:cNvSpPr>
          <p:nvPr/>
        </p:nvSpPr>
        <p:spPr bwMode="auto">
          <a:xfrm>
            <a:off x="4030822" y="2825910"/>
            <a:ext cx="141447" cy="85725"/>
          </a:xfrm>
          <a:custGeom>
            <a:avLst/>
            <a:gdLst>
              <a:gd name="T0" fmla="*/ 2147483647 w 116"/>
              <a:gd name="T1" fmla="*/ 0 h 70"/>
              <a:gd name="T2" fmla="*/ 2147483647 w 116"/>
              <a:gd name="T3" fmla="*/ 0 h 70"/>
              <a:gd name="T4" fmla="*/ 0 w 116"/>
              <a:gd name="T5" fmla="*/ 2147483647 h 70"/>
              <a:gd name="T6" fmla="*/ 2147483647 w 116"/>
              <a:gd name="T7" fmla="*/ 2147483647 h 70"/>
              <a:gd name="T8" fmla="*/ 2147483647 w 116"/>
              <a:gd name="T9" fmla="*/ 2147483647 h 70"/>
              <a:gd name="T10" fmla="*/ 2147483647 w 116"/>
              <a:gd name="T11" fmla="*/ 2147483647 h 70"/>
              <a:gd name="T12" fmla="*/ 2147483647 w 116"/>
              <a:gd name="T13" fmla="*/ 2147483647 h 70"/>
              <a:gd name="T14" fmla="*/ 2147483647 w 116"/>
              <a:gd name="T15" fmla="*/ 2147483647 h 70"/>
              <a:gd name="T16" fmla="*/ 2147483647 w 116"/>
              <a:gd name="T17" fmla="*/ 2147483647 h 70"/>
              <a:gd name="T18" fmla="*/ 2147483647 w 116"/>
              <a:gd name="T19" fmla="*/ 2147483647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6"/>
              <a:gd name="T31" fmla="*/ 0 h 70"/>
              <a:gd name="T32" fmla="*/ 116 w 116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6" h="70">
                <a:moveTo>
                  <a:pt x="30" y="0"/>
                </a:moveTo>
                <a:lnTo>
                  <a:pt x="8" y="0"/>
                </a:lnTo>
                <a:lnTo>
                  <a:pt x="0" y="10"/>
                </a:lnTo>
                <a:lnTo>
                  <a:pt x="6" y="24"/>
                </a:lnTo>
                <a:lnTo>
                  <a:pt x="20" y="32"/>
                </a:lnTo>
                <a:lnTo>
                  <a:pt x="20" y="44"/>
                </a:lnTo>
                <a:lnTo>
                  <a:pt x="24" y="64"/>
                </a:lnTo>
                <a:lnTo>
                  <a:pt x="34" y="70"/>
                </a:lnTo>
                <a:lnTo>
                  <a:pt x="116" y="70"/>
                </a:lnTo>
                <a:lnTo>
                  <a:pt x="116" y="4"/>
                </a:lnTo>
              </a:path>
            </a:pathLst>
          </a:custGeom>
          <a:pattFill prst="pct20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10" name="Freeform 65" descr="Dashed horizontal"/>
          <p:cNvSpPr>
            <a:spLocks noChangeAspect="1"/>
          </p:cNvSpPr>
          <p:nvPr/>
        </p:nvSpPr>
        <p:spPr bwMode="auto">
          <a:xfrm>
            <a:off x="4067970" y="2908778"/>
            <a:ext cx="104299" cy="730092"/>
          </a:xfrm>
          <a:custGeom>
            <a:avLst/>
            <a:gdLst>
              <a:gd name="T0" fmla="*/ 2147483647 w 86"/>
              <a:gd name="T1" fmla="*/ 0 h 600"/>
              <a:gd name="T2" fmla="*/ 2147483647 w 86"/>
              <a:gd name="T3" fmla="*/ 2147483647 h 600"/>
              <a:gd name="T4" fmla="*/ 2147483647 w 86"/>
              <a:gd name="T5" fmla="*/ 2147483647 h 600"/>
              <a:gd name="T6" fmla="*/ 2147483647 w 86"/>
              <a:gd name="T7" fmla="*/ 2147483647 h 600"/>
              <a:gd name="T8" fmla="*/ 2147483647 w 86"/>
              <a:gd name="T9" fmla="*/ 2147483647 h 600"/>
              <a:gd name="T10" fmla="*/ 2147483647 w 86"/>
              <a:gd name="T11" fmla="*/ 2147483647 h 600"/>
              <a:gd name="T12" fmla="*/ 2147483647 w 86"/>
              <a:gd name="T13" fmla="*/ 2147483647 h 600"/>
              <a:gd name="T14" fmla="*/ 2147483647 w 86"/>
              <a:gd name="T15" fmla="*/ 2147483647 h 600"/>
              <a:gd name="T16" fmla="*/ 0 w 86"/>
              <a:gd name="T17" fmla="*/ 2147483647 h 600"/>
              <a:gd name="T18" fmla="*/ 2147483647 w 86"/>
              <a:gd name="T19" fmla="*/ 2147483647 h 600"/>
              <a:gd name="T20" fmla="*/ 2147483647 w 86"/>
              <a:gd name="T21" fmla="*/ 2147483647 h 600"/>
              <a:gd name="T22" fmla="*/ 2147483647 w 86"/>
              <a:gd name="T23" fmla="*/ 2147483647 h 600"/>
              <a:gd name="T24" fmla="*/ 2147483647 w 86"/>
              <a:gd name="T25" fmla="*/ 2147483647 h 600"/>
              <a:gd name="T26" fmla="*/ 2147483647 w 86"/>
              <a:gd name="T27" fmla="*/ 2147483647 h 600"/>
              <a:gd name="T28" fmla="*/ 2147483647 w 86"/>
              <a:gd name="T29" fmla="*/ 2147483647 h 600"/>
              <a:gd name="T30" fmla="*/ 2147483647 w 86"/>
              <a:gd name="T31" fmla="*/ 2147483647 h 600"/>
              <a:gd name="T32" fmla="*/ 2147483647 w 86"/>
              <a:gd name="T33" fmla="*/ 2147483647 h 600"/>
              <a:gd name="T34" fmla="*/ 2147483647 w 86"/>
              <a:gd name="T35" fmla="*/ 2147483647 h 600"/>
              <a:gd name="T36" fmla="*/ 2147483647 w 86"/>
              <a:gd name="T37" fmla="*/ 2147483647 h 600"/>
              <a:gd name="T38" fmla="*/ 2147483647 w 86"/>
              <a:gd name="T39" fmla="*/ 2147483647 h 600"/>
              <a:gd name="T40" fmla="*/ 2147483647 w 86"/>
              <a:gd name="T41" fmla="*/ 2147483647 h 600"/>
              <a:gd name="T42" fmla="*/ 2147483647 w 86"/>
              <a:gd name="T43" fmla="*/ 2147483647 h 600"/>
              <a:gd name="T44" fmla="*/ 2147483647 w 86"/>
              <a:gd name="T45" fmla="*/ 2147483647 h 600"/>
              <a:gd name="T46" fmla="*/ 2147483647 w 86"/>
              <a:gd name="T47" fmla="*/ 2147483647 h 600"/>
              <a:gd name="T48" fmla="*/ 2147483647 w 86"/>
              <a:gd name="T49" fmla="*/ 2147483647 h 600"/>
              <a:gd name="T50" fmla="*/ 2147483647 w 86"/>
              <a:gd name="T51" fmla="*/ 2147483647 h 600"/>
              <a:gd name="T52" fmla="*/ 2147483647 w 86"/>
              <a:gd name="T53" fmla="*/ 2147483647 h 600"/>
              <a:gd name="T54" fmla="*/ 2147483647 w 86"/>
              <a:gd name="T55" fmla="*/ 2147483647 h 600"/>
              <a:gd name="T56" fmla="*/ 2147483647 w 86"/>
              <a:gd name="T57" fmla="*/ 2147483647 h 600"/>
              <a:gd name="T58" fmla="*/ 2147483647 w 86"/>
              <a:gd name="T59" fmla="*/ 2147483647 h 600"/>
              <a:gd name="T60" fmla="*/ 2147483647 w 86"/>
              <a:gd name="T61" fmla="*/ 0 h 60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6"/>
              <a:gd name="T94" fmla="*/ 0 h 600"/>
              <a:gd name="T95" fmla="*/ 86 w 86"/>
              <a:gd name="T96" fmla="*/ 600 h 60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6" h="600">
                <a:moveTo>
                  <a:pt x="8" y="0"/>
                </a:moveTo>
                <a:lnTo>
                  <a:pt x="16" y="34"/>
                </a:lnTo>
                <a:lnTo>
                  <a:pt x="22" y="50"/>
                </a:lnTo>
                <a:lnTo>
                  <a:pt x="22" y="88"/>
                </a:lnTo>
                <a:lnTo>
                  <a:pt x="22" y="112"/>
                </a:lnTo>
                <a:lnTo>
                  <a:pt x="14" y="130"/>
                </a:lnTo>
                <a:lnTo>
                  <a:pt x="4" y="144"/>
                </a:lnTo>
                <a:lnTo>
                  <a:pt x="10" y="170"/>
                </a:lnTo>
                <a:lnTo>
                  <a:pt x="0" y="198"/>
                </a:lnTo>
                <a:lnTo>
                  <a:pt x="12" y="232"/>
                </a:lnTo>
                <a:lnTo>
                  <a:pt x="18" y="248"/>
                </a:lnTo>
                <a:lnTo>
                  <a:pt x="6" y="268"/>
                </a:lnTo>
                <a:lnTo>
                  <a:pt x="22" y="294"/>
                </a:lnTo>
                <a:lnTo>
                  <a:pt x="16" y="310"/>
                </a:lnTo>
                <a:lnTo>
                  <a:pt x="8" y="320"/>
                </a:lnTo>
                <a:lnTo>
                  <a:pt x="8" y="342"/>
                </a:lnTo>
                <a:lnTo>
                  <a:pt x="6" y="358"/>
                </a:lnTo>
                <a:lnTo>
                  <a:pt x="18" y="382"/>
                </a:lnTo>
                <a:lnTo>
                  <a:pt x="18" y="404"/>
                </a:lnTo>
                <a:lnTo>
                  <a:pt x="2" y="414"/>
                </a:lnTo>
                <a:lnTo>
                  <a:pt x="2" y="436"/>
                </a:lnTo>
                <a:lnTo>
                  <a:pt x="14" y="450"/>
                </a:lnTo>
                <a:lnTo>
                  <a:pt x="16" y="472"/>
                </a:lnTo>
                <a:lnTo>
                  <a:pt x="8" y="482"/>
                </a:lnTo>
                <a:lnTo>
                  <a:pt x="22" y="508"/>
                </a:lnTo>
                <a:lnTo>
                  <a:pt x="6" y="530"/>
                </a:lnTo>
                <a:lnTo>
                  <a:pt x="18" y="558"/>
                </a:lnTo>
                <a:lnTo>
                  <a:pt x="22" y="578"/>
                </a:lnTo>
                <a:lnTo>
                  <a:pt x="14" y="600"/>
                </a:lnTo>
                <a:lnTo>
                  <a:pt x="86" y="600"/>
                </a:lnTo>
                <a:lnTo>
                  <a:pt x="86" y="0"/>
                </a:lnTo>
              </a:path>
            </a:pathLst>
          </a:custGeom>
          <a:pattFill prst="dashHorz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32" name="Freeform 87"/>
          <p:cNvSpPr>
            <a:spLocks noChangeAspect="1"/>
          </p:cNvSpPr>
          <p:nvPr/>
        </p:nvSpPr>
        <p:spPr bwMode="auto">
          <a:xfrm>
            <a:off x="3855087" y="2204404"/>
            <a:ext cx="431483" cy="42863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37" name="WordArt 92"/>
          <p:cNvSpPr>
            <a:spLocks noChangeAspect="1" noChangeArrowheads="1" noChangeShapeType="1" noTextEdit="1"/>
          </p:cNvSpPr>
          <p:nvPr/>
        </p:nvSpPr>
        <p:spPr bwMode="auto">
          <a:xfrm>
            <a:off x="3857944" y="1404303"/>
            <a:ext cx="582930" cy="17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Well C</a:t>
            </a:r>
          </a:p>
        </p:txBody>
      </p:sp>
      <p:sp>
        <p:nvSpPr>
          <p:cNvPr id="6241" name="Text Box 96"/>
          <p:cNvSpPr txBox="1">
            <a:spLocks noChangeAspect="1" noChangeArrowheads="1"/>
          </p:cNvSpPr>
          <p:nvPr/>
        </p:nvSpPr>
        <p:spPr bwMode="auto">
          <a:xfrm>
            <a:off x="3982245" y="1577182"/>
            <a:ext cx="3834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SP</a:t>
            </a:r>
          </a:p>
        </p:txBody>
      </p:sp>
      <p:sp>
        <p:nvSpPr>
          <p:cNvPr id="6255" name="Freeform 110"/>
          <p:cNvSpPr>
            <a:spLocks noChangeAspect="1"/>
          </p:cNvSpPr>
          <p:nvPr/>
        </p:nvSpPr>
        <p:spPr bwMode="auto">
          <a:xfrm>
            <a:off x="3897949" y="3626011"/>
            <a:ext cx="431483" cy="42863"/>
          </a:xfrm>
          <a:custGeom>
            <a:avLst/>
            <a:gdLst>
              <a:gd name="T0" fmla="*/ 0 w 820"/>
              <a:gd name="T1" fmla="*/ 0 h 144"/>
              <a:gd name="T2" fmla="*/ 2147483647 w 820"/>
              <a:gd name="T3" fmla="*/ 2147483647 h 144"/>
              <a:gd name="T4" fmla="*/ 2147483647 w 820"/>
              <a:gd name="T5" fmla="*/ 287236589 h 144"/>
              <a:gd name="T6" fmla="*/ 2147483647 w 820"/>
              <a:gd name="T7" fmla="*/ 2147483647 h 144"/>
              <a:gd name="T8" fmla="*/ 2147483647 w 820"/>
              <a:gd name="T9" fmla="*/ 143618129 h 144"/>
              <a:gd name="T10" fmla="*/ 2147483647 w 820"/>
              <a:gd name="T11" fmla="*/ 2147483647 h 144"/>
              <a:gd name="T12" fmla="*/ 2147483647 w 820"/>
              <a:gd name="T13" fmla="*/ 430854759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0"/>
              <a:gd name="T22" fmla="*/ 0 h 144"/>
              <a:gd name="T23" fmla="*/ 820 w 820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0" h="144">
                <a:moveTo>
                  <a:pt x="0" y="0"/>
                </a:moveTo>
                <a:lnTo>
                  <a:pt x="164" y="144"/>
                </a:lnTo>
                <a:lnTo>
                  <a:pt x="292" y="8"/>
                </a:lnTo>
                <a:lnTo>
                  <a:pt x="428" y="136"/>
                </a:lnTo>
                <a:lnTo>
                  <a:pt x="548" y="4"/>
                </a:lnTo>
                <a:lnTo>
                  <a:pt x="680" y="140"/>
                </a:lnTo>
                <a:lnTo>
                  <a:pt x="820" y="12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84" name="Freeform 139"/>
          <p:cNvSpPr>
            <a:spLocks noChangeAspect="1"/>
          </p:cNvSpPr>
          <p:nvPr/>
        </p:nvSpPr>
        <p:spPr bwMode="auto">
          <a:xfrm>
            <a:off x="4045110" y="4381821"/>
            <a:ext cx="137160" cy="505778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5" name="Freeform 140"/>
          <p:cNvSpPr>
            <a:spLocks noChangeAspect="1"/>
          </p:cNvSpPr>
          <p:nvPr/>
        </p:nvSpPr>
        <p:spPr bwMode="auto">
          <a:xfrm>
            <a:off x="4060827" y="4901886"/>
            <a:ext cx="121443" cy="598646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6" name="Freeform 141"/>
          <p:cNvSpPr>
            <a:spLocks noChangeAspect="1"/>
          </p:cNvSpPr>
          <p:nvPr/>
        </p:nvSpPr>
        <p:spPr bwMode="auto">
          <a:xfrm>
            <a:off x="4089402" y="5514820"/>
            <a:ext cx="92868" cy="208598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7" name="Freeform 142"/>
          <p:cNvSpPr>
            <a:spLocks noChangeAspect="1"/>
          </p:cNvSpPr>
          <p:nvPr/>
        </p:nvSpPr>
        <p:spPr bwMode="auto">
          <a:xfrm>
            <a:off x="4065112" y="4211799"/>
            <a:ext cx="117158" cy="160020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8" name="Freeform 143"/>
          <p:cNvSpPr>
            <a:spLocks noChangeAspect="1"/>
          </p:cNvSpPr>
          <p:nvPr/>
        </p:nvSpPr>
        <p:spPr bwMode="auto">
          <a:xfrm>
            <a:off x="4020822" y="3833180"/>
            <a:ext cx="161448" cy="358616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89" name="Freeform 144"/>
          <p:cNvSpPr>
            <a:spLocks noChangeAspect="1"/>
          </p:cNvSpPr>
          <p:nvPr/>
        </p:nvSpPr>
        <p:spPr bwMode="auto">
          <a:xfrm>
            <a:off x="4055112" y="2835912"/>
            <a:ext cx="111443" cy="13573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372298496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0" name="Freeform 145"/>
          <p:cNvSpPr>
            <a:spLocks noChangeAspect="1"/>
          </p:cNvSpPr>
          <p:nvPr/>
        </p:nvSpPr>
        <p:spPr bwMode="auto">
          <a:xfrm>
            <a:off x="4055112" y="2451578"/>
            <a:ext cx="111443" cy="224314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1" name="Freeform 146"/>
          <p:cNvSpPr>
            <a:spLocks noChangeAspect="1"/>
          </p:cNvSpPr>
          <p:nvPr/>
        </p:nvSpPr>
        <p:spPr bwMode="auto">
          <a:xfrm>
            <a:off x="4055112" y="2252982"/>
            <a:ext cx="111443" cy="170021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2147483647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92" name="Freeform 147"/>
          <p:cNvSpPr>
            <a:spLocks noChangeAspect="1"/>
          </p:cNvSpPr>
          <p:nvPr/>
        </p:nvSpPr>
        <p:spPr bwMode="auto">
          <a:xfrm>
            <a:off x="4055112" y="2700180"/>
            <a:ext cx="111443" cy="135732"/>
          </a:xfrm>
          <a:custGeom>
            <a:avLst/>
            <a:gdLst>
              <a:gd name="T0" fmla="*/ 0 w 80"/>
              <a:gd name="T1" fmla="*/ 0 h 712"/>
              <a:gd name="T2" fmla="*/ 2147483647 w 80"/>
              <a:gd name="T3" fmla="*/ 1372316916 h 712"/>
              <a:gd name="T4" fmla="*/ 2147483647 w 80"/>
              <a:gd name="T5" fmla="*/ 2147483647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23" name="Text Box 163"/>
          <p:cNvSpPr txBox="1">
            <a:spLocks noChangeAspect="1" noChangeArrowheads="1"/>
          </p:cNvSpPr>
          <p:nvPr/>
        </p:nvSpPr>
        <p:spPr bwMode="auto">
          <a:xfrm>
            <a:off x="2063845" y="5783284"/>
            <a:ext cx="74411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2000 ft</a:t>
            </a:r>
          </a:p>
        </p:txBody>
      </p:sp>
      <p:sp>
        <p:nvSpPr>
          <p:cNvPr id="6329" name="Rectangle 166"/>
          <p:cNvSpPr>
            <a:spLocks noChangeAspect="1" noChangeArrowheads="1"/>
          </p:cNvSpPr>
          <p:nvPr/>
        </p:nvSpPr>
        <p:spPr bwMode="auto">
          <a:xfrm>
            <a:off x="2160707" y="6018191"/>
            <a:ext cx="466710" cy="7670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30" name="Rectangle 167"/>
          <p:cNvSpPr>
            <a:spLocks noChangeAspect="1" noChangeArrowheads="1"/>
          </p:cNvSpPr>
          <p:nvPr/>
        </p:nvSpPr>
        <p:spPr bwMode="auto">
          <a:xfrm>
            <a:off x="2160707" y="6018191"/>
            <a:ext cx="230924" cy="7670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0" name="Group 179"/>
          <p:cNvGrpSpPr/>
          <p:nvPr/>
        </p:nvGrpSpPr>
        <p:grpSpPr>
          <a:xfrm>
            <a:off x="1371919" y="5641980"/>
            <a:ext cx="548548" cy="323264"/>
            <a:chOff x="1371919" y="5641980"/>
            <a:chExt cx="548548" cy="323264"/>
          </a:xfrm>
        </p:grpSpPr>
        <p:sp>
          <p:nvSpPr>
            <p:cNvPr id="6324" name="Text Box 164"/>
            <p:cNvSpPr txBox="1">
              <a:spLocks noChangeAspect="1" noChangeArrowheads="1"/>
            </p:cNvSpPr>
            <p:nvPr/>
          </p:nvSpPr>
          <p:spPr bwMode="auto">
            <a:xfrm>
              <a:off x="1371919" y="5688245"/>
              <a:ext cx="54854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50 ft</a:t>
              </a:r>
            </a:p>
          </p:txBody>
        </p:sp>
        <p:grpSp>
          <p:nvGrpSpPr>
            <p:cNvPr id="179" name="Group 178"/>
            <p:cNvGrpSpPr/>
            <p:nvPr/>
          </p:nvGrpSpPr>
          <p:grpSpPr>
            <a:xfrm>
              <a:off x="1374957" y="5641980"/>
              <a:ext cx="41931" cy="301943"/>
              <a:chOff x="1374957" y="5641980"/>
              <a:chExt cx="41931" cy="301943"/>
            </a:xfrm>
          </p:grpSpPr>
          <p:sp>
            <p:nvSpPr>
              <p:cNvPr id="6327" name="Rectangle 169"/>
              <p:cNvSpPr>
                <a:spLocks noChangeAspect="1" noChangeArrowheads="1"/>
              </p:cNvSpPr>
              <p:nvPr/>
            </p:nvSpPr>
            <p:spPr bwMode="auto">
              <a:xfrm rot="5400000">
                <a:off x="1245255" y="5772290"/>
                <a:ext cx="301943" cy="4132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28" name="Rectangle 170"/>
              <p:cNvSpPr>
                <a:spLocks noChangeAspect="1" noChangeArrowheads="1"/>
              </p:cNvSpPr>
              <p:nvPr/>
            </p:nvSpPr>
            <p:spPr bwMode="auto">
              <a:xfrm rot="5400000">
                <a:off x="1318307" y="5699239"/>
                <a:ext cx="154624" cy="4132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6311" name="Text Box 180"/>
          <p:cNvSpPr txBox="1">
            <a:spLocks noChangeAspect="1" noChangeArrowheads="1"/>
          </p:cNvSpPr>
          <p:nvPr/>
        </p:nvSpPr>
        <p:spPr bwMode="auto">
          <a:xfrm>
            <a:off x="3165000" y="5739224"/>
            <a:ext cx="2353152" cy="830997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 smtClean="0">
                <a:latin typeface="Tahoma" pitchFamily="34" charset="0"/>
                <a:cs typeface="Tahoma" pitchFamily="34" charset="0"/>
              </a:rPr>
              <a:t>Identification of Individual Parasequences</a:t>
            </a:r>
            <a:endParaRPr lang="en-US" sz="1600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195"/>
          <p:cNvGrpSpPr/>
          <p:nvPr/>
        </p:nvGrpSpPr>
        <p:grpSpPr>
          <a:xfrm>
            <a:off x="4990942" y="1404303"/>
            <a:ext cx="604362" cy="4316258"/>
            <a:chOff x="4990942" y="1404303"/>
            <a:chExt cx="604362" cy="4316258"/>
          </a:xfrm>
        </p:grpSpPr>
        <p:sp>
          <p:nvSpPr>
            <p:cNvPr id="197" name="Freeform 7" descr="Large confetti"/>
            <p:cNvSpPr>
              <a:spLocks noChangeAspect="1"/>
            </p:cNvSpPr>
            <p:nvPr/>
          </p:nvSpPr>
          <p:spPr bwMode="auto">
            <a:xfrm>
              <a:off x="5199540" y="3510283"/>
              <a:ext cx="127159" cy="168593"/>
            </a:xfrm>
            <a:custGeom>
              <a:avLst/>
              <a:gdLst>
                <a:gd name="T0" fmla="*/ 2147483647 w 105"/>
                <a:gd name="T1" fmla="*/ 0 h 138"/>
                <a:gd name="T2" fmla="*/ 2147483647 w 105"/>
                <a:gd name="T3" fmla="*/ 2147483647 h 138"/>
                <a:gd name="T4" fmla="*/ 2147483647 w 105"/>
                <a:gd name="T5" fmla="*/ 2147483647 h 138"/>
                <a:gd name="T6" fmla="*/ 0 w 105"/>
                <a:gd name="T7" fmla="*/ 2147483647 h 138"/>
                <a:gd name="T8" fmla="*/ 0 w 105"/>
                <a:gd name="T9" fmla="*/ 2147483647 h 138"/>
                <a:gd name="T10" fmla="*/ 2147483647 w 105"/>
                <a:gd name="T11" fmla="*/ 2147483647 h 138"/>
                <a:gd name="T12" fmla="*/ 2147483647 w 105"/>
                <a:gd name="T13" fmla="*/ 2147483647 h 138"/>
                <a:gd name="T14" fmla="*/ 2147483647 w 105"/>
                <a:gd name="T15" fmla="*/ 2147483647 h 138"/>
                <a:gd name="T16" fmla="*/ 2147483647 w 105"/>
                <a:gd name="T17" fmla="*/ 2147483647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5"/>
                <a:gd name="T28" fmla="*/ 0 h 138"/>
                <a:gd name="T29" fmla="*/ 105 w 105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5" h="138">
                  <a:moveTo>
                    <a:pt x="36" y="0"/>
                  </a:moveTo>
                  <a:lnTo>
                    <a:pt x="12" y="18"/>
                  </a:lnTo>
                  <a:lnTo>
                    <a:pt x="15" y="45"/>
                  </a:lnTo>
                  <a:lnTo>
                    <a:pt x="0" y="69"/>
                  </a:lnTo>
                  <a:lnTo>
                    <a:pt x="0" y="93"/>
                  </a:lnTo>
                  <a:lnTo>
                    <a:pt x="12" y="111"/>
                  </a:lnTo>
                  <a:lnTo>
                    <a:pt x="9" y="138"/>
                  </a:lnTo>
                  <a:lnTo>
                    <a:pt x="105" y="138"/>
                  </a:lnTo>
                  <a:lnTo>
                    <a:pt x="105" y="3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8" name="Freeform 35" descr="20%"/>
            <p:cNvSpPr>
              <a:spLocks noChangeAspect="1"/>
            </p:cNvSpPr>
            <p:nvPr/>
          </p:nvSpPr>
          <p:spPr bwMode="auto">
            <a:xfrm>
              <a:off x="5070952" y="3678875"/>
              <a:ext cx="255747" cy="411480"/>
            </a:xfrm>
            <a:custGeom>
              <a:avLst/>
              <a:gdLst>
                <a:gd name="T0" fmla="*/ 2147483647 w 210"/>
                <a:gd name="T1" fmla="*/ 0 h 339"/>
                <a:gd name="T2" fmla="*/ 2147483647 w 210"/>
                <a:gd name="T3" fmla="*/ 2147483647 h 339"/>
                <a:gd name="T4" fmla="*/ 2147483647 w 210"/>
                <a:gd name="T5" fmla="*/ 2147483647 h 339"/>
                <a:gd name="T6" fmla="*/ 0 w 210"/>
                <a:gd name="T7" fmla="*/ 2147483647 h 339"/>
                <a:gd name="T8" fmla="*/ 2147483647 w 210"/>
                <a:gd name="T9" fmla="*/ 2147483647 h 339"/>
                <a:gd name="T10" fmla="*/ 2147483647 w 210"/>
                <a:gd name="T11" fmla="*/ 2147483647 h 339"/>
                <a:gd name="T12" fmla="*/ 2147483647 w 210"/>
                <a:gd name="T13" fmla="*/ 2147483647 h 339"/>
                <a:gd name="T14" fmla="*/ 2147483647 w 210"/>
                <a:gd name="T15" fmla="*/ 2147483647 h 339"/>
                <a:gd name="T16" fmla="*/ 2147483647 w 210"/>
                <a:gd name="T17" fmla="*/ 2147483647 h 339"/>
                <a:gd name="T18" fmla="*/ 2147483647 w 210"/>
                <a:gd name="T19" fmla="*/ 2147483647 h 339"/>
                <a:gd name="T20" fmla="*/ 2147483647 w 210"/>
                <a:gd name="T21" fmla="*/ 2147483647 h 339"/>
                <a:gd name="T22" fmla="*/ 2147483647 w 210"/>
                <a:gd name="T23" fmla="*/ 2147483647 h 339"/>
                <a:gd name="T24" fmla="*/ 2147483647 w 210"/>
                <a:gd name="T25" fmla="*/ 2147483647 h 339"/>
                <a:gd name="T26" fmla="*/ 2147483647 w 210"/>
                <a:gd name="T27" fmla="*/ 2147483647 h 339"/>
                <a:gd name="T28" fmla="*/ 2147483647 w 210"/>
                <a:gd name="T29" fmla="*/ 2147483647 h 339"/>
                <a:gd name="T30" fmla="*/ 2147483647 w 210"/>
                <a:gd name="T31" fmla="*/ 2147483647 h 339"/>
                <a:gd name="T32" fmla="*/ 2147483647 w 210"/>
                <a:gd name="T33" fmla="*/ 2147483647 h 339"/>
                <a:gd name="T34" fmla="*/ 2147483647 w 210"/>
                <a:gd name="T35" fmla="*/ 2147483647 h 339"/>
                <a:gd name="T36" fmla="*/ 2147483647 w 210"/>
                <a:gd name="T37" fmla="*/ 2147483647 h 339"/>
                <a:gd name="T38" fmla="*/ 2147483647 w 210"/>
                <a:gd name="T39" fmla="*/ 2147483647 h 339"/>
                <a:gd name="T40" fmla="*/ 2147483647 w 210"/>
                <a:gd name="T41" fmla="*/ 2147483647 h 339"/>
                <a:gd name="T42" fmla="*/ 2147483647 w 210"/>
                <a:gd name="T43" fmla="*/ 0 h 33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10"/>
                <a:gd name="T67" fmla="*/ 0 h 339"/>
                <a:gd name="T68" fmla="*/ 210 w 210"/>
                <a:gd name="T69" fmla="*/ 339 h 33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10" h="339">
                  <a:moveTo>
                    <a:pt x="105" y="0"/>
                  </a:moveTo>
                  <a:lnTo>
                    <a:pt x="57" y="3"/>
                  </a:lnTo>
                  <a:lnTo>
                    <a:pt x="3" y="18"/>
                  </a:lnTo>
                  <a:lnTo>
                    <a:pt x="0" y="42"/>
                  </a:lnTo>
                  <a:lnTo>
                    <a:pt x="18" y="57"/>
                  </a:lnTo>
                  <a:lnTo>
                    <a:pt x="51" y="63"/>
                  </a:lnTo>
                  <a:lnTo>
                    <a:pt x="84" y="78"/>
                  </a:lnTo>
                  <a:lnTo>
                    <a:pt x="66" y="102"/>
                  </a:lnTo>
                  <a:lnTo>
                    <a:pt x="51" y="117"/>
                  </a:lnTo>
                  <a:lnTo>
                    <a:pt x="36" y="129"/>
                  </a:lnTo>
                  <a:lnTo>
                    <a:pt x="66" y="165"/>
                  </a:lnTo>
                  <a:lnTo>
                    <a:pt x="27" y="165"/>
                  </a:lnTo>
                  <a:lnTo>
                    <a:pt x="24" y="195"/>
                  </a:lnTo>
                  <a:lnTo>
                    <a:pt x="24" y="219"/>
                  </a:lnTo>
                  <a:lnTo>
                    <a:pt x="33" y="237"/>
                  </a:lnTo>
                  <a:lnTo>
                    <a:pt x="42" y="264"/>
                  </a:lnTo>
                  <a:lnTo>
                    <a:pt x="9" y="264"/>
                  </a:lnTo>
                  <a:lnTo>
                    <a:pt x="24" y="285"/>
                  </a:lnTo>
                  <a:lnTo>
                    <a:pt x="30" y="315"/>
                  </a:lnTo>
                  <a:lnTo>
                    <a:pt x="27" y="339"/>
                  </a:lnTo>
                  <a:lnTo>
                    <a:pt x="210" y="339"/>
                  </a:lnTo>
                  <a:lnTo>
                    <a:pt x="210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9" name="Freeform 36" descr="Dashed horizontal"/>
            <p:cNvSpPr>
              <a:spLocks noChangeAspect="1"/>
            </p:cNvSpPr>
            <p:nvPr/>
          </p:nvSpPr>
          <p:spPr bwMode="auto">
            <a:xfrm>
              <a:off x="5155249" y="4083212"/>
              <a:ext cx="171450" cy="117158"/>
            </a:xfrm>
            <a:custGeom>
              <a:avLst/>
              <a:gdLst>
                <a:gd name="T0" fmla="*/ 0 w 141"/>
                <a:gd name="T1" fmla="*/ 0 h 96"/>
                <a:gd name="T2" fmla="*/ 2147483647 w 141"/>
                <a:gd name="T3" fmla="*/ 2147483647 h 96"/>
                <a:gd name="T4" fmla="*/ 2147483647 w 141"/>
                <a:gd name="T5" fmla="*/ 2147483647 h 96"/>
                <a:gd name="T6" fmla="*/ 2147483647 w 141"/>
                <a:gd name="T7" fmla="*/ 2147483647 h 96"/>
                <a:gd name="T8" fmla="*/ 2147483647 w 141"/>
                <a:gd name="T9" fmla="*/ 2147483647 h 96"/>
                <a:gd name="T10" fmla="*/ 2147483647 w 141"/>
                <a:gd name="T11" fmla="*/ 2147483647 h 96"/>
                <a:gd name="T12" fmla="*/ 2147483647 w 141"/>
                <a:gd name="T13" fmla="*/ 2147483647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"/>
                <a:gd name="T22" fmla="*/ 0 h 96"/>
                <a:gd name="T23" fmla="*/ 141 w 141"/>
                <a:gd name="T24" fmla="*/ 96 h 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" h="96">
                  <a:moveTo>
                    <a:pt x="0" y="0"/>
                  </a:moveTo>
                  <a:lnTo>
                    <a:pt x="3" y="24"/>
                  </a:lnTo>
                  <a:lnTo>
                    <a:pt x="24" y="42"/>
                  </a:lnTo>
                  <a:lnTo>
                    <a:pt x="51" y="66"/>
                  </a:lnTo>
                  <a:lnTo>
                    <a:pt x="48" y="96"/>
                  </a:lnTo>
                  <a:lnTo>
                    <a:pt x="141" y="96"/>
                  </a:lnTo>
                  <a:lnTo>
                    <a:pt x="141" y="6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0" name="Freeform 37" descr="20%"/>
            <p:cNvSpPr>
              <a:spLocks noChangeAspect="1"/>
            </p:cNvSpPr>
            <p:nvPr/>
          </p:nvSpPr>
          <p:spPr bwMode="auto">
            <a:xfrm>
              <a:off x="5110957" y="4196083"/>
              <a:ext cx="215742" cy="101441"/>
            </a:xfrm>
            <a:custGeom>
              <a:avLst/>
              <a:gdLst>
                <a:gd name="T0" fmla="*/ 2147483647 w 177"/>
                <a:gd name="T1" fmla="*/ 0 h 84"/>
                <a:gd name="T2" fmla="*/ 2147483647 w 177"/>
                <a:gd name="T3" fmla="*/ 2147483647 h 84"/>
                <a:gd name="T4" fmla="*/ 0 w 177"/>
                <a:gd name="T5" fmla="*/ 2147483647 h 84"/>
                <a:gd name="T6" fmla="*/ 2147483647 w 177"/>
                <a:gd name="T7" fmla="*/ 2147483647 h 84"/>
                <a:gd name="T8" fmla="*/ 2147483647 w 177"/>
                <a:gd name="T9" fmla="*/ 2147483647 h 84"/>
                <a:gd name="T10" fmla="*/ 2147483647 w 177"/>
                <a:gd name="T11" fmla="*/ 2147483647 h 84"/>
                <a:gd name="T12" fmla="*/ 2147483647 w 177"/>
                <a:gd name="T13" fmla="*/ 2147483647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7"/>
                <a:gd name="T22" fmla="*/ 0 h 84"/>
                <a:gd name="T23" fmla="*/ 177 w 177"/>
                <a:gd name="T24" fmla="*/ 84 h 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7" h="84">
                  <a:moveTo>
                    <a:pt x="78" y="0"/>
                  </a:moveTo>
                  <a:lnTo>
                    <a:pt x="42" y="6"/>
                  </a:lnTo>
                  <a:lnTo>
                    <a:pt x="0" y="36"/>
                  </a:lnTo>
                  <a:lnTo>
                    <a:pt x="54" y="48"/>
                  </a:lnTo>
                  <a:lnTo>
                    <a:pt x="45" y="84"/>
                  </a:lnTo>
                  <a:lnTo>
                    <a:pt x="177" y="84"/>
                  </a:lnTo>
                  <a:lnTo>
                    <a:pt x="177" y="3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1" name="Freeform 38" descr="Dashed horizontal"/>
            <p:cNvSpPr>
              <a:spLocks noChangeAspect="1"/>
            </p:cNvSpPr>
            <p:nvPr/>
          </p:nvSpPr>
          <p:spPr bwMode="auto">
            <a:xfrm>
              <a:off x="5195254" y="4294667"/>
              <a:ext cx="131445" cy="65723"/>
            </a:xfrm>
            <a:custGeom>
              <a:avLst/>
              <a:gdLst>
                <a:gd name="T0" fmla="*/ 0 w 108"/>
                <a:gd name="T1" fmla="*/ 0 h 54"/>
                <a:gd name="T2" fmla="*/ 2147483647 w 108"/>
                <a:gd name="T3" fmla="*/ 2147483647 h 54"/>
                <a:gd name="T4" fmla="*/ 2147483647 w 108"/>
                <a:gd name="T5" fmla="*/ 2147483647 h 54"/>
                <a:gd name="T6" fmla="*/ 2147483647 w 108"/>
                <a:gd name="T7" fmla="*/ 2147483647 h 54"/>
                <a:gd name="T8" fmla="*/ 2147483647 w 108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54"/>
                <a:gd name="T17" fmla="*/ 108 w 108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54">
                  <a:moveTo>
                    <a:pt x="0" y="0"/>
                  </a:moveTo>
                  <a:lnTo>
                    <a:pt x="3" y="30"/>
                  </a:lnTo>
                  <a:lnTo>
                    <a:pt x="12" y="54"/>
                  </a:lnTo>
                  <a:lnTo>
                    <a:pt x="105" y="54"/>
                  </a:lnTo>
                  <a:lnTo>
                    <a:pt x="108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2" name="Freeform 39" descr="20%"/>
            <p:cNvSpPr>
              <a:spLocks noChangeAspect="1"/>
            </p:cNvSpPr>
            <p:nvPr/>
          </p:nvSpPr>
          <p:spPr bwMode="auto">
            <a:xfrm>
              <a:off x="5103814" y="4356103"/>
              <a:ext cx="222885" cy="117158"/>
            </a:xfrm>
            <a:custGeom>
              <a:avLst/>
              <a:gdLst>
                <a:gd name="T0" fmla="*/ 2147483647 w 183"/>
                <a:gd name="T1" fmla="*/ 0 h 105"/>
                <a:gd name="T2" fmla="*/ 2147483647 w 183"/>
                <a:gd name="T3" fmla="*/ 2147483647 h 105"/>
                <a:gd name="T4" fmla="*/ 0 w 183"/>
                <a:gd name="T5" fmla="*/ 2147483647 h 105"/>
                <a:gd name="T6" fmla="*/ 2147483647 w 183"/>
                <a:gd name="T7" fmla="*/ 2147483647 h 105"/>
                <a:gd name="T8" fmla="*/ 2147483647 w 183"/>
                <a:gd name="T9" fmla="*/ 2147483647 h 105"/>
                <a:gd name="T10" fmla="*/ 2147483647 w 183"/>
                <a:gd name="T11" fmla="*/ 2147483647 h 105"/>
                <a:gd name="T12" fmla="*/ 2147483647 w 183"/>
                <a:gd name="T13" fmla="*/ 2147483647 h 105"/>
                <a:gd name="T14" fmla="*/ 2147483647 w 183"/>
                <a:gd name="T15" fmla="*/ 2147483647 h 105"/>
                <a:gd name="T16" fmla="*/ 2147483647 w 183"/>
                <a:gd name="T17" fmla="*/ 2147483647 h 105"/>
                <a:gd name="T18" fmla="*/ 2147483647 w 183"/>
                <a:gd name="T19" fmla="*/ 2147483647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3"/>
                <a:gd name="T31" fmla="*/ 0 h 105"/>
                <a:gd name="T32" fmla="*/ 183 w 183"/>
                <a:gd name="T33" fmla="*/ 105 h 10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3" h="105">
                  <a:moveTo>
                    <a:pt x="69" y="0"/>
                  </a:moveTo>
                  <a:lnTo>
                    <a:pt x="39" y="6"/>
                  </a:lnTo>
                  <a:lnTo>
                    <a:pt x="0" y="21"/>
                  </a:lnTo>
                  <a:lnTo>
                    <a:pt x="27" y="45"/>
                  </a:lnTo>
                  <a:lnTo>
                    <a:pt x="45" y="54"/>
                  </a:lnTo>
                  <a:lnTo>
                    <a:pt x="45" y="78"/>
                  </a:lnTo>
                  <a:lnTo>
                    <a:pt x="66" y="84"/>
                  </a:lnTo>
                  <a:lnTo>
                    <a:pt x="90" y="105"/>
                  </a:lnTo>
                  <a:lnTo>
                    <a:pt x="183" y="105"/>
                  </a:lnTo>
                  <a:lnTo>
                    <a:pt x="183" y="3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3" name="Freeform 40" descr="Dashed horizontal"/>
            <p:cNvSpPr>
              <a:spLocks noChangeAspect="1"/>
            </p:cNvSpPr>
            <p:nvPr/>
          </p:nvSpPr>
          <p:spPr bwMode="auto">
            <a:xfrm>
              <a:off x="5233830" y="4468974"/>
              <a:ext cx="95727" cy="390050"/>
            </a:xfrm>
            <a:custGeom>
              <a:avLst/>
              <a:gdLst>
                <a:gd name="T0" fmla="*/ 0 w 78"/>
                <a:gd name="T1" fmla="*/ 2147483647 h 321"/>
                <a:gd name="T2" fmla="*/ 2147483647 w 78"/>
                <a:gd name="T3" fmla="*/ 2147483647 h 321"/>
                <a:gd name="T4" fmla="*/ 2147483647 w 78"/>
                <a:gd name="T5" fmla="*/ 2147483647 h 321"/>
                <a:gd name="T6" fmla="*/ 2147483647 w 78"/>
                <a:gd name="T7" fmla="*/ 2147483647 h 321"/>
                <a:gd name="T8" fmla="*/ 2147483647 w 78"/>
                <a:gd name="T9" fmla="*/ 2147483647 h 321"/>
                <a:gd name="T10" fmla="*/ 2147483647 w 78"/>
                <a:gd name="T11" fmla="*/ 2147483647 h 321"/>
                <a:gd name="T12" fmla="*/ 2147483647 w 78"/>
                <a:gd name="T13" fmla="*/ 2147483647 h 321"/>
                <a:gd name="T14" fmla="*/ 2147483647 w 78"/>
                <a:gd name="T15" fmla="*/ 2147483647 h 321"/>
                <a:gd name="T16" fmla="*/ 2147483647 w 78"/>
                <a:gd name="T17" fmla="*/ 2147483647 h 321"/>
                <a:gd name="T18" fmla="*/ 2147483647 w 78"/>
                <a:gd name="T19" fmla="*/ 2147483647 h 321"/>
                <a:gd name="T20" fmla="*/ 2147483647 w 78"/>
                <a:gd name="T21" fmla="*/ 2147483647 h 321"/>
                <a:gd name="T22" fmla="*/ 2147483647 w 78"/>
                <a:gd name="T23" fmla="*/ 2147483647 h 321"/>
                <a:gd name="T24" fmla="*/ 2147483647 w 78"/>
                <a:gd name="T25" fmla="*/ 2147483647 h 321"/>
                <a:gd name="T26" fmla="*/ 2147483647 w 78"/>
                <a:gd name="T27" fmla="*/ 0 h 3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8"/>
                <a:gd name="T43" fmla="*/ 0 h 321"/>
                <a:gd name="T44" fmla="*/ 78 w 78"/>
                <a:gd name="T45" fmla="*/ 321 h 3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8" h="321">
                  <a:moveTo>
                    <a:pt x="0" y="3"/>
                  </a:moveTo>
                  <a:lnTo>
                    <a:pt x="6" y="39"/>
                  </a:lnTo>
                  <a:lnTo>
                    <a:pt x="9" y="66"/>
                  </a:lnTo>
                  <a:lnTo>
                    <a:pt x="18" y="102"/>
                  </a:lnTo>
                  <a:lnTo>
                    <a:pt x="18" y="135"/>
                  </a:lnTo>
                  <a:lnTo>
                    <a:pt x="18" y="168"/>
                  </a:lnTo>
                  <a:lnTo>
                    <a:pt x="18" y="198"/>
                  </a:lnTo>
                  <a:lnTo>
                    <a:pt x="6" y="216"/>
                  </a:lnTo>
                  <a:lnTo>
                    <a:pt x="18" y="249"/>
                  </a:lnTo>
                  <a:lnTo>
                    <a:pt x="6" y="267"/>
                  </a:lnTo>
                  <a:lnTo>
                    <a:pt x="12" y="291"/>
                  </a:lnTo>
                  <a:lnTo>
                    <a:pt x="18" y="321"/>
                  </a:lnTo>
                  <a:lnTo>
                    <a:pt x="78" y="321"/>
                  </a:lnTo>
                  <a:lnTo>
                    <a:pt x="78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4" name="Freeform 41" descr="20%"/>
            <p:cNvSpPr>
              <a:spLocks noChangeAspect="1"/>
            </p:cNvSpPr>
            <p:nvPr/>
          </p:nvSpPr>
          <p:spPr bwMode="auto">
            <a:xfrm>
              <a:off x="5176680" y="4851880"/>
              <a:ext cx="150019" cy="65723"/>
            </a:xfrm>
            <a:custGeom>
              <a:avLst/>
              <a:gdLst>
                <a:gd name="T0" fmla="*/ 2147483647 w 123"/>
                <a:gd name="T1" fmla="*/ 0 h 54"/>
                <a:gd name="T2" fmla="*/ 2147483647 w 123"/>
                <a:gd name="T3" fmla="*/ 2147483647 h 54"/>
                <a:gd name="T4" fmla="*/ 0 w 123"/>
                <a:gd name="T5" fmla="*/ 2147483647 h 54"/>
                <a:gd name="T6" fmla="*/ 2147483647 w 123"/>
                <a:gd name="T7" fmla="*/ 2147483647 h 54"/>
                <a:gd name="T8" fmla="*/ 2147483647 w 123"/>
                <a:gd name="T9" fmla="*/ 2147483647 h 54"/>
                <a:gd name="T10" fmla="*/ 2147483647 w 123"/>
                <a:gd name="T11" fmla="*/ 2147483647 h 54"/>
                <a:gd name="T12" fmla="*/ 2147483647 w 123"/>
                <a:gd name="T13" fmla="*/ 2147483647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"/>
                <a:gd name="T22" fmla="*/ 0 h 54"/>
                <a:gd name="T23" fmla="*/ 123 w 123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" h="54">
                  <a:moveTo>
                    <a:pt x="60" y="0"/>
                  </a:moveTo>
                  <a:lnTo>
                    <a:pt x="36" y="6"/>
                  </a:lnTo>
                  <a:lnTo>
                    <a:pt x="0" y="15"/>
                  </a:lnTo>
                  <a:lnTo>
                    <a:pt x="12" y="36"/>
                  </a:lnTo>
                  <a:lnTo>
                    <a:pt x="48" y="54"/>
                  </a:lnTo>
                  <a:lnTo>
                    <a:pt x="123" y="54"/>
                  </a:lnTo>
                  <a:lnTo>
                    <a:pt x="123" y="6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5" name="Freeform 42" descr="Dashed horizontal"/>
            <p:cNvSpPr>
              <a:spLocks noChangeAspect="1"/>
            </p:cNvSpPr>
            <p:nvPr/>
          </p:nvSpPr>
          <p:spPr bwMode="auto">
            <a:xfrm>
              <a:off x="5239545" y="4914745"/>
              <a:ext cx="87154" cy="805816"/>
            </a:xfrm>
            <a:custGeom>
              <a:avLst/>
              <a:gdLst>
                <a:gd name="T0" fmla="*/ 0 w 72"/>
                <a:gd name="T1" fmla="*/ 0 h 663"/>
                <a:gd name="T2" fmla="*/ 2147483647 w 72"/>
                <a:gd name="T3" fmla="*/ 2147483647 h 663"/>
                <a:gd name="T4" fmla="*/ 2147483647 w 72"/>
                <a:gd name="T5" fmla="*/ 2147483647 h 663"/>
                <a:gd name="T6" fmla="*/ 2147483647 w 72"/>
                <a:gd name="T7" fmla="*/ 2147483647 h 663"/>
                <a:gd name="T8" fmla="*/ 2147483647 w 72"/>
                <a:gd name="T9" fmla="*/ 2147483647 h 663"/>
                <a:gd name="T10" fmla="*/ 2147483647 w 72"/>
                <a:gd name="T11" fmla="*/ 2147483647 h 663"/>
                <a:gd name="T12" fmla="*/ 2147483647 w 72"/>
                <a:gd name="T13" fmla="*/ 2147483647 h 663"/>
                <a:gd name="T14" fmla="*/ 2147483647 w 72"/>
                <a:gd name="T15" fmla="*/ 2147483647 h 663"/>
                <a:gd name="T16" fmla="*/ 2147483647 w 72"/>
                <a:gd name="T17" fmla="*/ 2147483647 h 663"/>
                <a:gd name="T18" fmla="*/ 2147483647 w 72"/>
                <a:gd name="T19" fmla="*/ 2147483647 h 663"/>
                <a:gd name="T20" fmla="*/ 2147483647 w 72"/>
                <a:gd name="T21" fmla="*/ 2147483647 h 663"/>
                <a:gd name="T22" fmla="*/ 2147483647 w 72"/>
                <a:gd name="T23" fmla="*/ 2147483647 h 663"/>
                <a:gd name="T24" fmla="*/ 2147483647 w 72"/>
                <a:gd name="T25" fmla="*/ 2147483647 h 663"/>
                <a:gd name="T26" fmla="*/ 2147483647 w 72"/>
                <a:gd name="T27" fmla="*/ 2147483647 h 663"/>
                <a:gd name="T28" fmla="*/ 2147483647 w 72"/>
                <a:gd name="T29" fmla="*/ 2147483647 h 663"/>
                <a:gd name="T30" fmla="*/ 2147483647 w 72"/>
                <a:gd name="T31" fmla="*/ 2147483647 h 663"/>
                <a:gd name="T32" fmla="*/ 2147483647 w 72"/>
                <a:gd name="T33" fmla="*/ 2147483647 h 663"/>
                <a:gd name="T34" fmla="*/ 2147483647 w 72"/>
                <a:gd name="T35" fmla="*/ 2147483647 h 663"/>
                <a:gd name="T36" fmla="*/ 2147483647 w 72"/>
                <a:gd name="T37" fmla="*/ 2147483647 h 663"/>
                <a:gd name="T38" fmla="*/ 2147483647 w 72"/>
                <a:gd name="T39" fmla="*/ 2147483647 h 663"/>
                <a:gd name="T40" fmla="*/ 2147483647 w 72"/>
                <a:gd name="T41" fmla="*/ 2147483647 h 663"/>
                <a:gd name="T42" fmla="*/ 2147483647 w 72"/>
                <a:gd name="T43" fmla="*/ 2147483647 h 663"/>
                <a:gd name="T44" fmla="*/ 2147483647 w 72"/>
                <a:gd name="T45" fmla="*/ 2147483647 h 663"/>
                <a:gd name="T46" fmla="*/ 2147483647 w 72"/>
                <a:gd name="T47" fmla="*/ 2147483647 h 663"/>
                <a:gd name="T48" fmla="*/ 2147483647 w 72"/>
                <a:gd name="T49" fmla="*/ 2147483647 h 663"/>
                <a:gd name="T50" fmla="*/ 2147483647 w 72"/>
                <a:gd name="T51" fmla="*/ 2147483647 h 66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2"/>
                <a:gd name="T79" fmla="*/ 0 h 663"/>
                <a:gd name="T80" fmla="*/ 72 w 72"/>
                <a:gd name="T81" fmla="*/ 663 h 66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2" h="663">
                  <a:moveTo>
                    <a:pt x="0" y="0"/>
                  </a:moveTo>
                  <a:lnTo>
                    <a:pt x="9" y="33"/>
                  </a:lnTo>
                  <a:lnTo>
                    <a:pt x="9" y="75"/>
                  </a:lnTo>
                  <a:lnTo>
                    <a:pt x="9" y="123"/>
                  </a:lnTo>
                  <a:lnTo>
                    <a:pt x="15" y="156"/>
                  </a:lnTo>
                  <a:lnTo>
                    <a:pt x="9" y="186"/>
                  </a:lnTo>
                  <a:lnTo>
                    <a:pt x="21" y="219"/>
                  </a:lnTo>
                  <a:lnTo>
                    <a:pt x="21" y="249"/>
                  </a:lnTo>
                  <a:lnTo>
                    <a:pt x="9" y="270"/>
                  </a:lnTo>
                  <a:lnTo>
                    <a:pt x="15" y="309"/>
                  </a:lnTo>
                  <a:lnTo>
                    <a:pt x="18" y="330"/>
                  </a:lnTo>
                  <a:lnTo>
                    <a:pt x="18" y="354"/>
                  </a:lnTo>
                  <a:lnTo>
                    <a:pt x="33" y="369"/>
                  </a:lnTo>
                  <a:lnTo>
                    <a:pt x="30" y="405"/>
                  </a:lnTo>
                  <a:lnTo>
                    <a:pt x="45" y="423"/>
                  </a:lnTo>
                  <a:lnTo>
                    <a:pt x="21" y="426"/>
                  </a:lnTo>
                  <a:lnTo>
                    <a:pt x="27" y="447"/>
                  </a:lnTo>
                  <a:lnTo>
                    <a:pt x="33" y="471"/>
                  </a:lnTo>
                  <a:lnTo>
                    <a:pt x="15" y="519"/>
                  </a:lnTo>
                  <a:lnTo>
                    <a:pt x="24" y="540"/>
                  </a:lnTo>
                  <a:lnTo>
                    <a:pt x="42" y="549"/>
                  </a:lnTo>
                  <a:lnTo>
                    <a:pt x="9" y="561"/>
                  </a:lnTo>
                  <a:lnTo>
                    <a:pt x="24" y="618"/>
                  </a:lnTo>
                  <a:lnTo>
                    <a:pt x="30" y="663"/>
                  </a:lnTo>
                  <a:lnTo>
                    <a:pt x="72" y="663"/>
                  </a:lnTo>
                  <a:lnTo>
                    <a:pt x="72" y="3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6" name="Freeform 66" descr="Dashed horizontal"/>
            <p:cNvSpPr>
              <a:spLocks noChangeAspect="1"/>
            </p:cNvSpPr>
            <p:nvPr/>
          </p:nvSpPr>
          <p:spPr bwMode="auto">
            <a:xfrm>
              <a:off x="5239545" y="1767206"/>
              <a:ext cx="87154" cy="455771"/>
            </a:xfrm>
            <a:custGeom>
              <a:avLst/>
              <a:gdLst>
                <a:gd name="T0" fmla="*/ 2147483647 w 72"/>
                <a:gd name="T1" fmla="*/ 0 h 376"/>
                <a:gd name="T2" fmla="*/ 2147483647 w 72"/>
                <a:gd name="T3" fmla="*/ 2147483647 h 376"/>
                <a:gd name="T4" fmla="*/ 2147483647 w 72"/>
                <a:gd name="T5" fmla="*/ 2147483647 h 376"/>
                <a:gd name="T6" fmla="*/ 2147483647 w 72"/>
                <a:gd name="T7" fmla="*/ 2147483647 h 376"/>
                <a:gd name="T8" fmla="*/ 2147483647 w 72"/>
                <a:gd name="T9" fmla="*/ 2147483647 h 376"/>
                <a:gd name="T10" fmla="*/ 2147483647 w 72"/>
                <a:gd name="T11" fmla="*/ 2147483647 h 376"/>
                <a:gd name="T12" fmla="*/ 2147483647 w 72"/>
                <a:gd name="T13" fmla="*/ 2147483647 h 376"/>
                <a:gd name="T14" fmla="*/ 0 w 72"/>
                <a:gd name="T15" fmla="*/ 2147483647 h 376"/>
                <a:gd name="T16" fmla="*/ 2147483647 w 72"/>
                <a:gd name="T17" fmla="*/ 2147483647 h 376"/>
                <a:gd name="T18" fmla="*/ 2147483647 w 72"/>
                <a:gd name="T19" fmla="*/ 0 h 3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2"/>
                <a:gd name="T31" fmla="*/ 0 h 376"/>
                <a:gd name="T32" fmla="*/ 72 w 72"/>
                <a:gd name="T33" fmla="*/ 376 h 3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2" h="376">
                  <a:moveTo>
                    <a:pt x="32" y="0"/>
                  </a:moveTo>
                  <a:lnTo>
                    <a:pt x="48" y="68"/>
                  </a:lnTo>
                  <a:lnTo>
                    <a:pt x="24" y="144"/>
                  </a:lnTo>
                  <a:lnTo>
                    <a:pt x="40" y="200"/>
                  </a:lnTo>
                  <a:lnTo>
                    <a:pt x="28" y="236"/>
                  </a:lnTo>
                  <a:lnTo>
                    <a:pt x="4" y="264"/>
                  </a:lnTo>
                  <a:lnTo>
                    <a:pt x="16" y="304"/>
                  </a:lnTo>
                  <a:lnTo>
                    <a:pt x="0" y="376"/>
                  </a:lnTo>
                  <a:lnTo>
                    <a:pt x="72" y="376"/>
                  </a:lnTo>
                  <a:lnTo>
                    <a:pt x="72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7" name="Freeform 67" descr="20%"/>
            <p:cNvSpPr>
              <a:spLocks noChangeAspect="1"/>
            </p:cNvSpPr>
            <p:nvPr/>
          </p:nvSpPr>
          <p:spPr bwMode="auto">
            <a:xfrm>
              <a:off x="5078097" y="2214405"/>
              <a:ext cx="248603" cy="125730"/>
            </a:xfrm>
            <a:custGeom>
              <a:avLst/>
              <a:gdLst>
                <a:gd name="T0" fmla="*/ 2147483647 w 204"/>
                <a:gd name="T1" fmla="*/ 0 h 104"/>
                <a:gd name="T2" fmla="*/ 2147483647 w 204"/>
                <a:gd name="T3" fmla="*/ 2147483647 h 104"/>
                <a:gd name="T4" fmla="*/ 0 w 204"/>
                <a:gd name="T5" fmla="*/ 2147483647 h 104"/>
                <a:gd name="T6" fmla="*/ 2147483647 w 204"/>
                <a:gd name="T7" fmla="*/ 2147483647 h 104"/>
                <a:gd name="T8" fmla="*/ 2147483647 w 204"/>
                <a:gd name="T9" fmla="*/ 2147483647 h 104"/>
                <a:gd name="T10" fmla="*/ 2147483647 w 204"/>
                <a:gd name="T11" fmla="*/ 2147483647 h 104"/>
                <a:gd name="T12" fmla="*/ 2147483647 w 204"/>
                <a:gd name="T13" fmla="*/ 2147483647 h 104"/>
                <a:gd name="T14" fmla="*/ 2147483647 w 204"/>
                <a:gd name="T15" fmla="*/ 2147483647 h 104"/>
                <a:gd name="T16" fmla="*/ 2147483647 w 204"/>
                <a:gd name="T17" fmla="*/ 2147483647 h 104"/>
                <a:gd name="T18" fmla="*/ 2147483647 w 204"/>
                <a:gd name="T19" fmla="*/ 2147483647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4"/>
                <a:gd name="T31" fmla="*/ 0 h 104"/>
                <a:gd name="T32" fmla="*/ 204 w 204"/>
                <a:gd name="T33" fmla="*/ 104 h 1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4" h="104">
                  <a:moveTo>
                    <a:pt x="128" y="0"/>
                  </a:moveTo>
                  <a:lnTo>
                    <a:pt x="92" y="12"/>
                  </a:lnTo>
                  <a:lnTo>
                    <a:pt x="0" y="12"/>
                  </a:lnTo>
                  <a:lnTo>
                    <a:pt x="16" y="40"/>
                  </a:lnTo>
                  <a:lnTo>
                    <a:pt x="56" y="52"/>
                  </a:lnTo>
                  <a:lnTo>
                    <a:pt x="80" y="56"/>
                  </a:lnTo>
                  <a:lnTo>
                    <a:pt x="60" y="84"/>
                  </a:lnTo>
                  <a:lnTo>
                    <a:pt x="100" y="104"/>
                  </a:lnTo>
                  <a:lnTo>
                    <a:pt x="204" y="104"/>
                  </a:lnTo>
                  <a:lnTo>
                    <a:pt x="204" y="8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8" name="Freeform 68" descr="Dashed horizontal"/>
            <p:cNvSpPr>
              <a:spLocks noChangeAspect="1"/>
            </p:cNvSpPr>
            <p:nvPr/>
          </p:nvSpPr>
          <p:spPr bwMode="auto">
            <a:xfrm>
              <a:off x="5205255" y="2340135"/>
              <a:ext cx="121444" cy="170022"/>
            </a:xfrm>
            <a:custGeom>
              <a:avLst/>
              <a:gdLst>
                <a:gd name="T0" fmla="*/ 0 w 100"/>
                <a:gd name="T1" fmla="*/ 0 h 140"/>
                <a:gd name="T2" fmla="*/ 2147483647 w 100"/>
                <a:gd name="T3" fmla="*/ 2147483647 h 140"/>
                <a:gd name="T4" fmla="*/ 2147483647 w 100"/>
                <a:gd name="T5" fmla="*/ 2147483647 h 140"/>
                <a:gd name="T6" fmla="*/ 2147483647 w 100"/>
                <a:gd name="T7" fmla="*/ 2147483647 h 140"/>
                <a:gd name="T8" fmla="*/ 2147483647 w 100"/>
                <a:gd name="T9" fmla="*/ 2147483647 h 140"/>
                <a:gd name="T10" fmla="*/ 2147483647 w 100"/>
                <a:gd name="T11" fmla="*/ 2147483647 h 140"/>
                <a:gd name="T12" fmla="*/ 2147483647 w 100"/>
                <a:gd name="T13" fmla="*/ 0 h 1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0"/>
                <a:gd name="T22" fmla="*/ 0 h 140"/>
                <a:gd name="T23" fmla="*/ 100 w 100"/>
                <a:gd name="T24" fmla="*/ 140 h 1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0" h="140">
                  <a:moveTo>
                    <a:pt x="0" y="0"/>
                  </a:moveTo>
                  <a:lnTo>
                    <a:pt x="16" y="20"/>
                  </a:lnTo>
                  <a:lnTo>
                    <a:pt x="16" y="52"/>
                  </a:lnTo>
                  <a:lnTo>
                    <a:pt x="16" y="96"/>
                  </a:lnTo>
                  <a:lnTo>
                    <a:pt x="8" y="140"/>
                  </a:lnTo>
                  <a:lnTo>
                    <a:pt x="100" y="140"/>
                  </a:lnTo>
                  <a:lnTo>
                    <a:pt x="100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9" name="Freeform 69" descr="20%"/>
            <p:cNvSpPr>
              <a:spLocks noChangeAspect="1"/>
            </p:cNvSpPr>
            <p:nvPr/>
          </p:nvSpPr>
          <p:spPr bwMode="auto">
            <a:xfrm>
              <a:off x="5142390" y="2505870"/>
              <a:ext cx="184309" cy="174308"/>
            </a:xfrm>
            <a:custGeom>
              <a:avLst/>
              <a:gdLst>
                <a:gd name="T0" fmla="*/ 2147483647 w 152"/>
                <a:gd name="T1" fmla="*/ 2147483647 h 144"/>
                <a:gd name="T2" fmla="*/ 0 w 152"/>
                <a:gd name="T3" fmla="*/ 2147483647 h 144"/>
                <a:gd name="T4" fmla="*/ 2147483647 w 152"/>
                <a:gd name="T5" fmla="*/ 2147483647 h 144"/>
                <a:gd name="T6" fmla="*/ 2147483647 w 152"/>
                <a:gd name="T7" fmla="*/ 2147483647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0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144"/>
                <a:gd name="T29" fmla="*/ 152 w 152"/>
                <a:gd name="T30" fmla="*/ 144 h 1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144">
                  <a:moveTo>
                    <a:pt x="52" y="4"/>
                  </a:moveTo>
                  <a:lnTo>
                    <a:pt x="0" y="4"/>
                  </a:lnTo>
                  <a:lnTo>
                    <a:pt x="16" y="32"/>
                  </a:lnTo>
                  <a:lnTo>
                    <a:pt x="16" y="56"/>
                  </a:lnTo>
                  <a:lnTo>
                    <a:pt x="28" y="92"/>
                  </a:lnTo>
                  <a:lnTo>
                    <a:pt x="52" y="120"/>
                  </a:lnTo>
                  <a:lnTo>
                    <a:pt x="68" y="144"/>
                  </a:lnTo>
                  <a:lnTo>
                    <a:pt x="152" y="144"/>
                  </a:lnTo>
                  <a:lnTo>
                    <a:pt x="152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0" name="Freeform 70" descr="20%"/>
            <p:cNvSpPr>
              <a:spLocks noChangeAspect="1"/>
            </p:cNvSpPr>
            <p:nvPr/>
          </p:nvSpPr>
          <p:spPr bwMode="auto">
            <a:xfrm>
              <a:off x="5220972" y="2730185"/>
              <a:ext cx="105728" cy="47148"/>
            </a:xfrm>
            <a:custGeom>
              <a:avLst/>
              <a:gdLst>
                <a:gd name="T0" fmla="*/ 2147483647 w 87"/>
                <a:gd name="T1" fmla="*/ 0 h 39"/>
                <a:gd name="T2" fmla="*/ 0 w 87"/>
                <a:gd name="T3" fmla="*/ 2147483647 h 39"/>
                <a:gd name="T4" fmla="*/ 2147483647 w 87"/>
                <a:gd name="T5" fmla="*/ 2147483647 h 39"/>
                <a:gd name="T6" fmla="*/ 2147483647 w 87"/>
                <a:gd name="T7" fmla="*/ 2147483647 h 39"/>
                <a:gd name="T8" fmla="*/ 2147483647 w 87"/>
                <a:gd name="T9" fmla="*/ 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39"/>
                <a:gd name="T17" fmla="*/ 87 w 87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39">
                  <a:moveTo>
                    <a:pt x="9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87" y="39"/>
                  </a:lnTo>
                  <a:lnTo>
                    <a:pt x="87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1" name="Freeform 71" descr="20%"/>
            <p:cNvSpPr>
              <a:spLocks noChangeAspect="1"/>
            </p:cNvSpPr>
            <p:nvPr/>
          </p:nvSpPr>
          <p:spPr bwMode="auto">
            <a:xfrm>
              <a:off x="5209542" y="2883060"/>
              <a:ext cx="117158" cy="55722"/>
            </a:xfrm>
            <a:custGeom>
              <a:avLst/>
              <a:gdLst>
                <a:gd name="T0" fmla="*/ 2147483647 w 96"/>
                <a:gd name="T1" fmla="*/ 0 h 45"/>
                <a:gd name="T2" fmla="*/ 0 w 96"/>
                <a:gd name="T3" fmla="*/ 2147483647 h 45"/>
                <a:gd name="T4" fmla="*/ 2147483647 w 96"/>
                <a:gd name="T5" fmla="*/ 2147483647 h 45"/>
                <a:gd name="T6" fmla="*/ 2147483647 w 96"/>
                <a:gd name="T7" fmla="*/ 2147483647 h 45"/>
                <a:gd name="T8" fmla="*/ 2147483647 w 96"/>
                <a:gd name="T9" fmla="*/ 2147483647 h 45"/>
                <a:gd name="T10" fmla="*/ 2147483647 w 96"/>
                <a:gd name="T11" fmla="*/ 0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"/>
                <a:gd name="T19" fmla="*/ 0 h 45"/>
                <a:gd name="T20" fmla="*/ 96 w 96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" h="45">
                  <a:moveTo>
                    <a:pt x="21" y="0"/>
                  </a:moveTo>
                  <a:lnTo>
                    <a:pt x="0" y="3"/>
                  </a:lnTo>
                  <a:lnTo>
                    <a:pt x="12" y="18"/>
                  </a:lnTo>
                  <a:lnTo>
                    <a:pt x="21" y="45"/>
                  </a:lnTo>
                  <a:lnTo>
                    <a:pt x="96" y="45"/>
                  </a:lnTo>
                  <a:lnTo>
                    <a:pt x="96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2" name="Freeform 72" descr="Dashed horizontal"/>
            <p:cNvSpPr>
              <a:spLocks noChangeAspect="1"/>
            </p:cNvSpPr>
            <p:nvPr/>
          </p:nvSpPr>
          <p:spPr bwMode="auto">
            <a:xfrm>
              <a:off x="5246689" y="2938782"/>
              <a:ext cx="80010" cy="571501"/>
            </a:xfrm>
            <a:custGeom>
              <a:avLst/>
              <a:gdLst>
                <a:gd name="T0" fmla="*/ 0 w 66"/>
                <a:gd name="T1" fmla="*/ 2147483647 h 471"/>
                <a:gd name="T2" fmla="*/ 2147483647 w 66"/>
                <a:gd name="T3" fmla="*/ 2147483647 h 471"/>
                <a:gd name="T4" fmla="*/ 2147483647 w 66"/>
                <a:gd name="T5" fmla="*/ 2147483647 h 471"/>
                <a:gd name="T6" fmla="*/ 2147483647 w 66"/>
                <a:gd name="T7" fmla="*/ 2147483647 h 471"/>
                <a:gd name="T8" fmla="*/ 2147483647 w 66"/>
                <a:gd name="T9" fmla="*/ 2147483647 h 471"/>
                <a:gd name="T10" fmla="*/ 2147483647 w 66"/>
                <a:gd name="T11" fmla="*/ 2147483647 h 471"/>
                <a:gd name="T12" fmla="*/ 2147483647 w 66"/>
                <a:gd name="T13" fmla="*/ 2147483647 h 471"/>
                <a:gd name="T14" fmla="*/ 2147483647 w 66"/>
                <a:gd name="T15" fmla="*/ 2147483647 h 471"/>
                <a:gd name="T16" fmla="*/ 2147483647 w 66"/>
                <a:gd name="T17" fmla="*/ 2147483647 h 471"/>
                <a:gd name="T18" fmla="*/ 2147483647 w 66"/>
                <a:gd name="T19" fmla="*/ 2147483647 h 471"/>
                <a:gd name="T20" fmla="*/ 2147483647 w 66"/>
                <a:gd name="T21" fmla="*/ 2147483647 h 471"/>
                <a:gd name="T22" fmla="*/ 2147483647 w 66"/>
                <a:gd name="T23" fmla="*/ 2147483647 h 471"/>
                <a:gd name="T24" fmla="*/ 2147483647 w 66"/>
                <a:gd name="T25" fmla="*/ 2147483647 h 471"/>
                <a:gd name="T26" fmla="*/ 2147483647 w 66"/>
                <a:gd name="T27" fmla="*/ 2147483647 h 471"/>
                <a:gd name="T28" fmla="*/ 2147483647 w 66"/>
                <a:gd name="T29" fmla="*/ 2147483647 h 471"/>
                <a:gd name="T30" fmla="*/ 2147483647 w 66"/>
                <a:gd name="T31" fmla="*/ 0 h 47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6"/>
                <a:gd name="T49" fmla="*/ 0 h 471"/>
                <a:gd name="T50" fmla="*/ 66 w 66"/>
                <a:gd name="T51" fmla="*/ 471 h 47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6" h="471">
                  <a:moveTo>
                    <a:pt x="0" y="3"/>
                  </a:moveTo>
                  <a:lnTo>
                    <a:pt x="6" y="27"/>
                  </a:lnTo>
                  <a:lnTo>
                    <a:pt x="12" y="54"/>
                  </a:lnTo>
                  <a:lnTo>
                    <a:pt x="9" y="72"/>
                  </a:lnTo>
                  <a:lnTo>
                    <a:pt x="15" y="99"/>
                  </a:lnTo>
                  <a:lnTo>
                    <a:pt x="15" y="159"/>
                  </a:lnTo>
                  <a:lnTo>
                    <a:pt x="9" y="192"/>
                  </a:lnTo>
                  <a:lnTo>
                    <a:pt x="21" y="252"/>
                  </a:lnTo>
                  <a:lnTo>
                    <a:pt x="18" y="279"/>
                  </a:lnTo>
                  <a:lnTo>
                    <a:pt x="6" y="321"/>
                  </a:lnTo>
                  <a:lnTo>
                    <a:pt x="18" y="354"/>
                  </a:lnTo>
                  <a:lnTo>
                    <a:pt x="12" y="372"/>
                  </a:lnTo>
                  <a:lnTo>
                    <a:pt x="27" y="420"/>
                  </a:lnTo>
                  <a:lnTo>
                    <a:pt x="15" y="471"/>
                  </a:lnTo>
                  <a:lnTo>
                    <a:pt x="66" y="471"/>
                  </a:lnTo>
                  <a:lnTo>
                    <a:pt x="66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3" name="Freeform 81" descr="Dashed horizontal"/>
            <p:cNvSpPr>
              <a:spLocks noChangeAspect="1"/>
            </p:cNvSpPr>
            <p:nvPr/>
          </p:nvSpPr>
          <p:spPr bwMode="auto">
            <a:xfrm>
              <a:off x="5228115" y="2678749"/>
              <a:ext cx="98584" cy="51435"/>
            </a:xfrm>
            <a:custGeom>
              <a:avLst/>
              <a:gdLst>
                <a:gd name="T0" fmla="*/ 0 w 81"/>
                <a:gd name="T1" fmla="*/ 2147483647 h 42"/>
                <a:gd name="T2" fmla="*/ 2147483647 w 81"/>
                <a:gd name="T3" fmla="*/ 2147483647 h 42"/>
                <a:gd name="T4" fmla="*/ 2147483647 w 81"/>
                <a:gd name="T5" fmla="*/ 2147483647 h 42"/>
                <a:gd name="T6" fmla="*/ 2147483647 w 81"/>
                <a:gd name="T7" fmla="*/ 2147483647 h 42"/>
                <a:gd name="T8" fmla="*/ 2147483647 w 81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42"/>
                <a:gd name="T17" fmla="*/ 81 w 81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42">
                  <a:moveTo>
                    <a:pt x="0" y="3"/>
                  </a:moveTo>
                  <a:lnTo>
                    <a:pt x="12" y="21"/>
                  </a:lnTo>
                  <a:lnTo>
                    <a:pt x="6" y="42"/>
                  </a:lnTo>
                  <a:lnTo>
                    <a:pt x="81" y="42"/>
                  </a:lnTo>
                  <a:lnTo>
                    <a:pt x="81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4" name="Freeform 82" descr="Dashed horizontal"/>
            <p:cNvSpPr>
              <a:spLocks noChangeAspect="1"/>
            </p:cNvSpPr>
            <p:nvPr/>
          </p:nvSpPr>
          <p:spPr bwMode="auto">
            <a:xfrm>
              <a:off x="5223829" y="2777333"/>
              <a:ext cx="102870" cy="105728"/>
            </a:xfrm>
            <a:custGeom>
              <a:avLst/>
              <a:gdLst>
                <a:gd name="T0" fmla="*/ 0 w 84"/>
                <a:gd name="T1" fmla="*/ 0 h 87"/>
                <a:gd name="T2" fmla="*/ 2147483647 w 84"/>
                <a:gd name="T3" fmla="*/ 2147483647 h 87"/>
                <a:gd name="T4" fmla="*/ 2147483647 w 84"/>
                <a:gd name="T5" fmla="*/ 2147483647 h 87"/>
                <a:gd name="T6" fmla="*/ 2147483647 w 84"/>
                <a:gd name="T7" fmla="*/ 2147483647 h 87"/>
                <a:gd name="T8" fmla="*/ 2147483647 w 84"/>
                <a:gd name="T9" fmla="*/ 2147483647 h 87"/>
                <a:gd name="T10" fmla="*/ 2147483647 w 84"/>
                <a:gd name="T11" fmla="*/ 0 h 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"/>
                <a:gd name="T19" fmla="*/ 0 h 87"/>
                <a:gd name="T20" fmla="*/ 84 w 84"/>
                <a:gd name="T21" fmla="*/ 87 h 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" h="87">
                  <a:moveTo>
                    <a:pt x="0" y="0"/>
                  </a:moveTo>
                  <a:lnTo>
                    <a:pt x="15" y="33"/>
                  </a:lnTo>
                  <a:lnTo>
                    <a:pt x="18" y="51"/>
                  </a:lnTo>
                  <a:lnTo>
                    <a:pt x="18" y="87"/>
                  </a:lnTo>
                  <a:lnTo>
                    <a:pt x="84" y="87"/>
                  </a:lnTo>
                  <a:lnTo>
                    <a:pt x="84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5" name="Freeform 88"/>
            <p:cNvSpPr>
              <a:spLocks noChangeAspect="1"/>
            </p:cNvSpPr>
            <p:nvPr/>
          </p:nvSpPr>
          <p:spPr bwMode="auto">
            <a:xfrm>
              <a:off x="4990942" y="2204404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6" name="WordArt 93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5012374" y="1404303"/>
              <a:ext cx="582930" cy="1714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C0C0C0"/>
                  </a:solidFill>
                  <a:latin typeface="+mn-lt"/>
                </a:rPr>
                <a:t>Well D</a:t>
              </a:r>
            </a:p>
          </p:txBody>
        </p:sp>
        <p:sp>
          <p:nvSpPr>
            <p:cNvPr id="217" name="Text Box 98"/>
            <p:cNvSpPr txBox="1">
              <a:spLocks noChangeAspect="1" noChangeArrowheads="1"/>
            </p:cNvSpPr>
            <p:nvPr/>
          </p:nvSpPr>
          <p:spPr bwMode="auto">
            <a:xfrm>
              <a:off x="5163822" y="1577182"/>
              <a:ext cx="38343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+mn-lt"/>
                  <a:cs typeface="Arial" charset="0"/>
                </a:rPr>
                <a:t>SP</a:t>
              </a:r>
            </a:p>
          </p:txBody>
        </p:sp>
        <p:sp>
          <p:nvSpPr>
            <p:cNvPr id="218" name="Freeform 109"/>
            <p:cNvSpPr>
              <a:spLocks noChangeAspect="1"/>
            </p:cNvSpPr>
            <p:nvPr/>
          </p:nvSpPr>
          <p:spPr bwMode="auto">
            <a:xfrm>
              <a:off x="5088097" y="3475993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9" name="Freeform 148"/>
            <p:cNvSpPr>
              <a:spLocks noChangeAspect="1"/>
            </p:cNvSpPr>
            <p:nvPr/>
          </p:nvSpPr>
          <p:spPr bwMode="auto">
            <a:xfrm>
              <a:off x="5250975" y="4201798"/>
              <a:ext cx="78582" cy="151448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1891603679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0" name="Freeform 149"/>
            <p:cNvSpPr>
              <a:spLocks noChangeAspect="1"/>
            </p:cNvSpPr>
            <p:nvPr/>
          </p:nvSpPr>
          <p:spPr bwMode="auto">
            <a:xfrm>
              <a:off x="5198112" y="4361818"/>
              <a:ext cx="131445" cy="491490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1" name="Freeform 150"/>
            <p:cNvSpPr>
              <a:spLocks noChangeAspect="1"/>
            </p:cNvSpPr>
            <p:nvPr/>
          </p:nvSpPr>
          <p:spPr bwMode="auto">
            <a:xfrm>
              <a:off x="5192397" y="4873311"/>
              <a:ext cx="137160" cy="562928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2" name="Freeform 151"/>
            <p:cNvSpPr>
              <a:spLocks noChangeAspect="1"/>
            </p:cNvSpPr>
            <p:nvPr/>
          </p:nvSpPr>
          <p:spPr bwMode="auto">
            <a:xfrm>
              <a:off x="5178109" y="3678875"/>
              <a:ext cx="151448" cy="514350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3" name="Freeform 152"/>
            <p:cNvSpPr>
              <a:spLocks noChangeAspect="1"/>
            </p:cNvSpPr>
            <p:nvPr/>
          </p:nvSpPr>
          <p:spPr bwMode="auto">
            <a:xfrm>
              <a:off x="5192397" y="2252982"/>
              <a:ext cx="131445" cy="24717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4" name="Freeform 153"/>
            <p:cNvSpPr>
              <a:spLocks noChangeAspect="1"/>
            </p:cNvSpPr>
            <p:nvPr/>
          </p:nvSpPr>
          <p:spPr bwMode="auto">
            <a:xfrm>
              <a:off x="5192397" y="2520158"/>
              <a:ext cx="131445" cy="19002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5" name="Freeform 154"/>
            <p:cNvSpPr>
              <a:spLocks noChangeAspect="1"/>
            </p:cNvSpPr>
            <p:nvPr/>
          </p:nvSpPr>
          <p:spPr bwMode="auto">
            <a:xfrm>
              <a:off x="5232402" y="2884490"/>
              <a:ext cx="91440" cy="135731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1372298496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6" name="Freeform 155"/>
            <p:cNvSpPr>
              <a:spLocks noChangeAspect="1"/>
            </p:cNvSpPr>
            <p:nvPr/>
          </p:nvSpPr>
          <p:spPr bwMode="auto">
            <a:xfrm>
              <a:off x="5212399" y="2738757"/>
              <a:ext cx="111443" cy="135731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1372298496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3" name="Group 226"/>
          <p:cNvGrpSpPr/>
          <p:nvPr/>
        </p:nvGrpSpPr>
        <p:grpSpPr>
          <a:xfrm>
            <a:off x="6465412" y="1404303"/>
            <a:ext cx="1198722" cy="4314829"/>
            <a:chOff x="6465412" y="1404303"/>
            <a:chExt cx="1198722" cy="4314829"/>
          </a:xfrm>
        </p:grpSpPr>
        <p:sp>
          <p:nvSpPr>
            <p:cNvPr id="228" name="Freeform 34" descr="20%"/>
            <p:cNvSpPr>
              <a:spLocks noChangeAspect="1"/>
            </p:cNvSpPr>
            <p:nvPr/>
          </p:nvSpPr>
          <p:spPr bwMode="auto">
            <a:xfrm>
              <a:off x="6631147" y="3860326"/>
              <a:ext cx="157163" cy="164307"/>
            </a:xfrm>
            <a:custGeom>
              <a:avLst/>
              <a:gdLst>
                <a:gd name="T0" fmla="*/ 2147483647 w 129"/>
                <a:gd name="T1" fmla="*/ 0 h 135"/>
                <a:gd name="T2" fmla="*/ 0 w 129"/>
                <a:gd name="T3" fmla="*/ 2147483647 h 135"/>
                <a:gd name="T4" fmla="*/ 2147483647 w 129"/>
                <a:gd name="T5" fmla="*/ 2147483647 h 135"/>
                <a:gd name="T6" fmla="*/ 2147483647 w 129"/>
                <a:gd name="T7" fmla="*/ 2147483647 h 135"/>
                <a:gd name="T8" fmla="*/ 2147483647 w 129"/>
                <a:gd name="T9" fmla="*/ 2147483647 h 135"/>
                <a:gd name="T10" fmla="*/ 2147483647 w 129"/>
                <a:gd name="T11" fmla="*/ 2147483647 h 135"/>
                <a:gd name="T12" fmla="*/ 2147483647 w 129"/>
                <a:gd name="T13" fmla="*/ 2147483647 h 135"/>
                <a:gd name="T14" fmla="*/ 2147483647 w 129"/>
                <a:gd name="T15" fmla="*/ 2147483647 h 135"/>
                <a:gd name="T16" fmla="*/ 2147483647 w 129"/>
                <a:gd name="T17" fmla="*/ 2147483647 h 135"/>
                <a:gd name="T18" fmla="*/ 2147483647 w 129"/>
                <a:gd name="T19" fmla="*/ 2147483647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9"/>
                <a:gd name="T31" fmla="*/ 0 h 135"/>
                <a:gd name="T32" fmla="*/ 129 w 129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9" h="135">
                  <a:moveTo>
                    <a:pt x="24" y="0"/>
                  </a:moveTo>
                  <a:lnTo>
                    <a:pt x="0" y="12"/>
                  </a:lnTo>
                  <a:lnTo>
                    <a:pt x="3" y="36"/>
                  </a:lnTo>
                  <a:lnTo>
                    <a:pt x="3" y="63"/>
                  </a:lnTo>
                  <a:lnTo>
                    <a:pt x="24" y="75"/>
                  </a:lnTo>
                  <a:lnTo>
                    <a:pt x="27" y="93"/>
                  </a:lnTo>
                  <a:lnTo>
                    <a:pt x="24" y="111"/>
                  </a:lnTo>
                  <a:lnTo>
                    <a:pt x="42" y="129"/>
                  </a:lnTo>
                  <a:lnTo>
                    <a:pt x="129" y="135"/>
                  </a:lnTo>
                  <a:lnTo>
                    <a:pt x="129" y="3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9" name="Freeform 43" descr="Dashed horizontal"/>
            <p:cNvSpPr>
              <a:spLocks noChangeAspect="1"/>
            </p:cNvSpPr>
            <p:nvPr/>
          </p:nvSpPr>
          <p:spPr bwMode="auto">
            <a:xfrm>
              <a:off x="6686869" y="4020346"/>
              <a:ext cx="98583" cy="175737"/>
            </a:xfrm>
            <a:custGeom>
              <a:avLst/>
              <a:gdLst>
                <a:gd name="T0" fmla="*/ 0 w 81"/>
                <a:gd name="T1" fmla="*/ 0 h 144"/>
                <a:gd name="T2" fmla="*/ 2147483647 w 81"/>
                <a:gd name="T3" fmla="*/ 2147483647 h 144"/>
                <a:gd name="T4" fmla="*/ 2147483647 w 81"/>
                <a:gd name="T5" fmla="*/ 2147483647 h 144"/>
                <a:gd name="T6" fmla="*/ 2147483647 w 81"/>
                <a:gd name="T7" fmla="*/ 2147483647 h 144"/>
                <a:gd name="T8" fmla="*/ 2147483647 w 81"/>
                <a:gd name="T9" fmla="*/ 2147483647 h 144"/>
                <a:gd name="T10" fmla="*/ 2147483647 w 81"/>
                <a:gd name="T11" fmla="*/ 2147483647 h 144"/>
                <a:gd name="T12" fmla="*/ 2147483647 w 81"/>
                <a:gd name="T13" fmla="*/ 2147483647 h 144"/>
                <a:gd name="T14" fmla="*/ 2147483647 w 81"/>
                <a:gd name="T15" fmla="*/ 2147483647 h 144"/>
                <a:gd name="T16" fmla="*/ 2147483647 w 81"/>
                <a:gd name="T17" fmla="*/ 2147483647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"/>
                <a:gd name="T28" fmla="*/ 0 h 144"/>
                <a:gd name="T29" fmla="*/ 81 w 81"/>
                <a:gd name="T30" fmla="*/ 144 h 1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" h="144">
                  <a:moveTo>
                    <a:pt x="0" y="0"/>
                  </a:moveTo>
                  <a:lnTo>
                    <a:pt x="12" y="18"/>
                  </a:lnTo>
                  <a:lnTo>
                    <a:pt x="12" y="39"/>
                  </a:lnTo>
                  <a:lnTo>
                    <a:pt x="15" y="69"/>
                  </a:lnTo>
                  <a:lnTo>
                    <a:pt x="18" y="99"/>
                  </a:lnTo>
                  <a:lnTo>
                    <a:pt x="24" y="123"/>
                  </a:lnTo>
                  <a:lnTo>
                    <a:pt x="24" y="144"/>
                  </a:lnTo>
                  <a:lnTo>
                    <a:pt x="81" y="144"/>
                  </a:lnTo>
                  <a:lnTo>
                    <a:pt x="81" y="3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0" name="Freeform 44" descr="20%"/>
            <p:cNvSpPr>
              <a:spLocks noChangeAspect="1"/>
            </p:cNvSpPr>
            <p:nvPr/>
          </p:nvSpPr>
          <p:spPr bwMode="auto">
            <a:xfrm>
              <a:off x="6692584" y="4194654"/>
              <a:ext cx="97155" cy="44292"/>
            </a:xfrm>
            <a:custGeom>
              <a:avLst/>
              <a:gdLst>
                <a:gd name="T0" fmla="*/ 2147483647 w 80"/>
                <a:gd name="T1" fmla="*/ 0 h 36"/>
                <a:gd name="T2" fmla="*/ 2147483647 w 80"/>
                <a:gd name="T3" fmla="*/ 2147483647 h 36"/>
                <a:gd name="T4" fmla="*/ 0 w 80"/>
                <a:gd name="T5" fmla="*/ 2147483647 h 36"/>
                <a:gd name="T6" fmla="*/ 2147483647 w 80"/>
                <a:gd name="T7" fmla="*/ 2147483647 h 36"/>
                <a:gd name="T8" fmla="*/ 2147483647 w 80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36"/>
                <a:gd name="T17" fmla="*/ 80 w 80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36">
                  <a:moveTo>
                    <a:pt x="18" y="0"/>
                  </a:moveTo>
                  <a:lnTo>
                    <a:pt x="8" y="8"/>
                  </a:lnTo>
                  <a:lnTo>
                    <a:pt x="0" y="36"/>
                  </a:lnTo>
                  <a:lnTo>
                    <a:pt x="80" y="36"/>
                  </a:lnTo>
                  <a:lnTo>
                    <a:pt x="80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1" name="Freeform 45" descr="Dashed horizontal"/>
            <p:cNvSpPr>
              <a:spLocks noChangeAspect="1"/>
            </p:cNvSpPr>
            <p:nvPr/>
          </p:nvSpPr>
          <p:spPr bwMode="auto">
            <a:xfrm>
              <a:off x="6696870" y="4238946"/>
              <a:ext cx="90012" cy="125730"/>
            </a:xfrm>
            <a:custGeom>
              <a:avLst/>
              <a:gdLst>
                <a:gd name="T0" fmla="*/ 2147483647 w 74"/>
                <a:gd name="T1" fmla="*/ 2147483647 h 104"/>
                <a:gd name="T2" fmla="*/ 2147483647 w 74"/>
                <a:gd name="T3" fmla="*/ 2147483647 h 104"/>
                <a:gd name="T4" fmla="*/ 2147483647 w 74"/>
                <a:gd name="T5" fmla="*/ 2147483647 h 104"/>
                <a:gd name="T6" fmla="*/ 2147483647 w 74"/>
                <a:gd name="T7" fmla="*/ 2147483647 h 104"/>
                <a:gd name="T8" fmla="*/ 2147483647 w 74"/>
                <a:gd name="T9" fmla="*/ 2147483647 h 104"/>
                <a:gd name="T10" fmla="*/ 2147483647 w 74"/>
                <a:gd name="T11" fmla="*/ 2147483647 h 104"/>
                <a:gd name="T12" fmla="*/ 0 w 74"/>
                <a:gd name="T13" fmla="*/ 2147483647 h 104"/>
                <a:gd name="T14" fmla="*/ 2147483647 w 74"/>
                <a:gd name="T15" fmla="*/ 2147483647 h 104"/>
                <a:gd name="T16" fmla="*/ 2147483647 w 74"/>
                <a:gd name="T17" fmla="*/ 0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104"/>
                <a:gd name="T29" fmla="*/ 74 w 74"/>
                <a:gd name="T30" fmla="*/ 104 h 1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104">
                  <a:moveTo>
                    <a:pt x="6" y="2"/>
                  </a:moveTo>
                  <a:lnTo>
                    <a:pt x="14" y="24"/>
                  </a:lnTo>
                  <a:lnTo>
                    <a:pt x="14" y="36"/>
                  </a:lnTo>
                  <a:lnTo>
                    <a:pt x="6" y="48"/>
                  </a:lnTo>
                  <a:lnTo>
                    <a:pt x="8" y="60"/>
                  </a:lnTo>
                  <a:lnTo>
                    <a:pt x="8" y="82"/>
                  </a:lnTo>
                  <a:lnTo>
                    <a:pt x="0" y="104"/>
                  </a:lnTo>
                  <a:lnTo>
                    <a:pt x="74" y="104"/>
                  </a:lnTo>
                  <a:lnTo>
                    <a:pt x="74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2" name="Freeform 46" descr="20%"/>
            <p:cNvSpPr>
              <a:spLocks noChangeAspect="1"/>
            </p:cNvSpPr>
            <p:nvPr/>
          </p:nvSpPr>
          <p:spPr bwMode="auto">
            <a:xfrm>
              <a:off x="6626862" y="4367533"/>
              <a:ext cx="160020" cy="117158"/>
            </a:xfrm>
            <a:custGeom>
              <a:avLst/>
              <a:gdLst>
                <a:gd name="T0" fmla="*/ 2147483647 w 132"/>
                <a:gd name="T1" fmla="*/ 0 h 96"/>
                <a:gd name="T2" fmla="*/ 2147483647 w 132"/>
                <a:gd name="T3" fmla="*/ 0 h 96"/>
                <a:gd name="T4" fmla="*/ 0 w 132"/>
                <a:gd name="T5" fmla="*/ 2147483647 h 96"/>
                <a:gd name="T6" fmla="*/ 0 w 132"/>
                <a:gd name="T7" fmla="*/ 2147483647 h 96"/>
                <a:gd name="T8" fmla="*/ 2147483647 w 132"/>
                <a:gd name="T9" fmla="*/ 2147483647 h 96"/>
                <a:gd name="T10" fmla="*/ 2147483647 w 132"/>
                <a:gd name="T11" fmla="*/ 2147483647 h 96"/>
                <a:gd name="T12" fmla="*/ 2147483647 w 132"/>
                <a:gd name="T13" fmla="*/ 2147483647 h 96"/>
                <a:gd name="T14" fmla="*/ 2147483647 w 132"/>
                <a:gd name="T15" fmla="*/ 2147483647 h 96"/>
                <a:gd name="T16" fmla="*/ 2147483647 w 132"/>
                <a:gd name="T17" fmla="*/ 2147483647 h 96"/>
                <a:gd name="T18" fmla="*/ 2147483647 w 132"/>
                <a:gd name="T19" fmla="*/ 2147483647 h 96"/>
                <a:gd name="T20" fmla="*/ 2147483647 w 132"/>
                <a:gd name="T21" fmla="*/ 0 h 9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96"/>
                <a:gd name="T35" fmla="*/ 132 w 132"/>
                <a:gd name="T36" fmla="*/ 96 h 9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96">
                  <a:moveTo>
                    <a:pt x="58" y="0"/>
                  </a:moveTo>
                  <a:lnTo>
                    <a:pt x="24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8" y="36"/>
                  </a:lnTo>
                  <a:lnTo>
                    <a:pt x="30" y="42"/>
                  </a:lnTo>
                  <a:lnTo>
                    <a:pt x="22" y="62"/>
                  </a:lnTo>
                  <a:lnTo>
                    <a:pt x="40" y="82"/>
                  </a:lnTo>
                  <a:lnTo>
                    <a:pt x="38" y="96"/>
                  </a:lnTo>
                  <a:lnTo>
                    <a:pt x="132" y="96"/>
                  </a:lnTo>
                  <a:lnTo>
                    <a:pt x="132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3" name="Freeform 47" descr="Dashed horizontal"/>
            <p:cNvSpPr>
              <a:spLocks noChangeAspect="1"/>
            </p:cNvSpPr>
            <p:nvPr/>
          </p:nvSpPr>
          <p:spPr bwMode="auto">
            <a:xfrm>
              <a:off x="6692584" y="4481834"/>
              <a:ext cx="92868" cy="465773"/>
            </a:xfrm>
            <a:custGeom>
              <a:avLst/>
              <a:gdLst>
                <a:gd name="T0" fmla="*/ 0 w 76"/>
                <a:gd name="T1" fmla="*/ 2147483647 h 384"/>
                <a:gd name="T2" fmla="*/ 2147483647 w 76"/>
                <a:gd name="T3" fmla="*/ 2147483647 h 384"/>
                <a:gd name="T4" fmla="*/ 2147483647 w 76"/>
                <a:gd name="T5" fmla="*/ 2147483647 h 384"/>
                <a:gd name="T6" fmla="*/ 2147483647 w 76"/>
                <a:gd name="T7" fmla="*/ 2147483647 h 384"/>
                <a:gd name="T8" fmla="*/ 2147483647 w 76"/>
                <a:gd name="T9" fmla="*/ 2147483647 h 384"/>
                <a:gd name="T10" fmla="*/ 2147483647 w 76"/>
                <a:gd name="T11" fmla="*/ 2147483647 h 384"/>
                <a:gd name="T12" fmla="*/ 2147483647 w 76"/>
                <a:gd name="T13" fmla="*/ 2147483647 h 384"/>
                <a:gd name="T14" fmla="*/ 2147483647 w 76"/>
                <a:gd name="T15" fmla="*/ 2147483647 h 384"/>
                <a:gd name="T16" fmla="*/ 2147483647 w 76"/>
                <a:gd name="T17" fmla="*/ 2147483647 h 384"/>
                <a:gd name="T18" fmla="*/ 2147483647 w 76"/>
                <a:gd name="T19" fmla="*/ 2147483647 h 384"/>
                <a:gd name="T20" fmla="*/ 2147483647 w 76"/>
                <a:gd name="T21" fmla="*/ 2147483647 h 384"/>
                <a:gd name="T22" fmla="*/ 2147483647 w 76"/>
                <a:gd name="T23" fmla="*/ 2147483647 h 384"/>
                <a:gd name="T24" fmla="*/ 2147483647 w 76"/>
                <a:gd name="T25" fmla="*/ 0 h 3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6"/>
                <a:gd name="T40" fmla="*/ 0 h 384"/>
                <a:gd name="T41" fmla="*/ 76 w 76"/>
                <a:gd name="T42" fmla="*/ 384 h 38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6" h="384">
                  <a:moveTo>
                    <a:pt x="0" y="2"/>
                  </a:moveTo>
                  <a:lnTo>
                    <a:pt x="8" y="30"/>
                  </a:lnTo>
                  <a:lnTo>
                    <a:pt x="26" y="70"/>
                  </a:lnTo>
                  <a:lnTo>
                    <a:pt x="30" y="106"/>
                  </a:lnTo>
                  <a:lnTo>
                    <a:pt x="28" y="142"/>
                  </a:lnTo>
                  <a:lnTo>
                    <a:pt x="26" y="180"/>
                  </a:lnTo>
                  <a:lnTo>
                    <a:pt x="26" y="212"/>
                  </a:lnTo>
                  <a:lnTo>
                    <a:pt x="32" y="260"/>
                  </a:lnTo>
                  <a:lnTo>
                    <a:pt x="24" y="298"/>
                  </a:lnTo>
                  <a:lnTo>
                    <a:pt x="28" y="334"/>
                  </a:lnTo>
                  <a:lnTo>
                    <a:pt x="28" y="384"/>
                  </a:lnTo>
                  <a:lnTo>
                    <a:pt x="76" y="384"/>
                  </a:lnTo>
                  <a:lnTo>
                    <a:pt x="76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4" name="Freeform 48" descr="20%"/>
            <p:cNvSpPr>
              <a:spLocks noChangeAspect="1"/>
            </p:cNvSpPr>
            <p:nvPr/>
          </p:nvSpPr>
          <p:spPr bwMode="auto">
            <a:xfrm>
              <a:off x="6705442" y="4947606"/>
              <a:ext cx="81439" cy="47148"/>
            </a:xfrm>
            <a:custGeom>
              <a:avLst/>
              <a:gdLst>
                <a:gd name="T0" fmla="*/ 2147483647 w 68"/>
                <a:gd name="T1" fmla="*/ 0 h 38"/>
                <a:gd name="T2" fmla="*/ 2147483647 w 68"/>
                <a:gd name="T3" fmla="*/ 2147483647 h 38"/>
                <a:gd name="T4" fmla="*/ 0 w 68"/>
                <a:gd name="T5" fmla="*/ 2147483647 h 38"/>
                <a:gd name="T6" fmla="*/ 2147483647 w 68"/>
                <a:gd name="T7" fmla="*/ 2147483647 h 38"/>
                <a:gd name="T8" fmla="*/ 2147483647 w 68"/>
                <a:gd name="T9" fmla="*/ 2147483647 h 38"/>
                <a:gd name="T10" fmla="*/ 2147483647 w 68"/>
                <a:gd name="T11" fmla="*/ 0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"/>
                <a:gd name="T19" fmla="*/ 0 h 38"/>
                <a:gd name="T20" fmla="*/ 68 w 68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" h="38">
                  <a:moveTo>
                    <a:pt x="14" y="0"/>
                  </a:moveTo>
                  <a:lnTo>
                    <a:pt x="2" y="4"/>
                  </a:lnTo>
                  <a:lnTo>
                    <a:pt x="0" y="18"/>
                  </a:lnTo>
                  <a:lnTo>
                    <a:pt x="4" y="34"/>
                  </a:lnTo>
                  <a:lnTo>
                    <a:pt x="68" y="38"/>
                  </a:lnTo>
                  <a:lnTo>
                    <a:pt x="68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5" name="Freeform 49" descr="Dashed horizontal"/>
            <p:cNvSpPr>
              <a:spLocks noChangeAspect="1"/>
            </p:cNvSpPr>
            <p:nvPr/>
          </p:nvSpPr>
          <p:spPr bwMode="auto">
            <a:xfrm>
              <a:off x="6721159" y="4989040"/>
              <a:ext cx="65723" cy="730092"/>
            </a:xfrm>
            <a:custGeom>
              <a:avLst/>
              <a:gdLst>
                <a:gd name="T0" fmla="*/ 0 w 54"/>
                <a:gd name="T1" fmla="*/ 2147483647 h 600"/>
                <a:gd name="T2" fmla="*/ 2147483647 w 54"/>
                <a:gd name="T3" fmla="*/ 2147483647 h 600"/>
                <a:gd name="T4" fmla="*/ 2147483647 w 54"/>
                <a:gd name="T5" fmla="*/ 2147483647 h 600"/>
                <a:gd name="T6" fmla="*/ 2147483647 w 54"/>
                <a:gd name="T7" fmla="*/ 2147483647 h 600"/>
                <a:gd name="T8" fmla="*/ 2147483647 w 54"/>
                <a:gd name="T9" fmla="*/ 2147483647 h 600"/>
                <a:gd name="T10" fmla="*/ 2147483647 w 54"/>
                <a:gd name="T11" fmla="*/ 2147483647 h 600"/>
                <a:gd name="T12" fmla="*/ 2147483647 w 54"/>
                <a:gd name="T13" fmla="*/ 2147483647 h 600"/>
                <a:gd name="T14" fmla="*/ 2147483647 w 54"/>
                <a:gd name="T15" fmla="*/ 2147483647 h 600"/>
                <a:gd name="T16" fmla="*/ 2147483647 w 54"/>
                <a:gd name="T17" fmla="*/ 2147483647 h 600"/>
                <a:gd name="T18" fmla="*/ 2147483647 w 54"/>
                <a:gd name="T19" fmla="*/ 2147483647 h 600"/>
                <a:gd name="T20" fmla="*/ 2147483647 w 54"/>
                <a:gd name="T21" fmla="*/ 2147483647 h 600"/>
                <a:gd name="T22" fmla="*/ 2147483647 w 54"/>
                <a:gd name="T23" fmla="*/ 2147483647 h 600"/>
                <a:gd name="T24" fmla="*/ 2147483647 w 54"/>
                <a:gd name="T25" fmla="*/ 2147483647 h 600"/>
                <a:gd name="T26" fmla="*/ 2147483647 w 54"/>
                <a:gd name="T27" fmla="*/ 2147483647 h 600"/>
                <a:gd name="T28" fmla="*/ 2147483647 w 54"/>
                <a:gd name="T29" fmla="*/ 2147483647 h 600"/>
                <a:gd name="T30" fmla="*/ 2147483647 w 54"/>
                <a:gd name="T31" fmla="*/ 2147483647 h 600"/>
                <a:gd name="T32" fmla="*/ 2147483647 w 54"/>
                <a:gd name="T33" fmla="*/ 2147483647 h 600"/>
                <a:gd name="T34" fmla="*/ 2147483647 w 54"/>
                <a:gd name="T35" fmla="*/ 2147483647 h 600"/>
                <a:gd name="T36" fmla="*/ 2147483647 w 54"/>
                <a:gd name="T37" fmla="*/ 2147483647 h 600"/>
                <a:gd name="T38" fmla="*/ 2147483647 w 54"/>
                <a:gd name="T39" fmla="*/ 2147483647 h 600"/>
                <a:gd name="T40" fmla="*/ 2147483647 w 54"/>
                <a:gd name="T41" fmla="*/ 2147483647 h 600"/>
                <a:gd name="T42" fmla="*/ 2147483647 w 54"/>
                <a:gd name="T43" fmla="*/ 0 h 6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4"/>
                <a:gd name="T67" fmla="*/ 0 h 600"/>
                <a:gd name="T68" fmla="*/ 54 w 54"/>
                <a:gd name="T69" fmla="*/ 600 h 60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4" h="600">
                  <a:moveTo>
                    <a:pt x="0" y="4"/>
                  </a:moveTo>
                  <a:lnTo>
                    <a:pt x="6" y="40"/>
                  </a:lnTo>
                  <a:lnTo>
                    <a:pt x="8" y="66"/>
                  </a:lnTo>
                  <a:lnTo>
                    <a:pt x="8" y="94"/>
                  </a:lnTo>
                  <a:lnTo>
                    <a:pt x="16" y="122"/>
                  </a:lnTo>
                  <a:lnTo>
                    <a:pt x="16" y="142"/>
                  </a:lnTo>
                  <a:lnTo>
                    <a:pt x="12" y="174"/>
                  </a:lnTo>
                  <a:lnTo>
                    <a:pt x="14" y="206"/>
                  </a:lnTo>
                  <a:lnTo>
                    <a:pt x="16" y="248"/>
                  </a:lnTo>
                  <a:lnTo>
                    <a:pt x="16" y="296"/>
                  </a:lnTo>
                  <a:lnTo>
                    <a:pt x="20" y="356"/>
                  </a:lnTo>
                  <a:lnTo>
                    <a:pt x="16" y="404"/>
                  </a:lnTo>
                  <a:lnTo>
                    <a:pt x="12" y="434"/>
                  </a:lnTo>
                  <a:lnTo>
                    <a:pt x="12" y="456"/>
                  </a:lnTo>
                  <a:lnTo>
                    <a:pt x="18" y="478"/>
                  </a:lnTo>
                  <a:lnTo>
                    <a:pt x="20" y="496"/>
                  </a:lnTo>
                  <a:lnTo>
                    <a:pt x="18" y="520"/>
                  </a:lnTo>
                  <a:lnTo>
                    <a:pt x="12" y="544"/>
                  </a:lnTo>
                  <a:lnTo>
                    <a:pt x="8" y="564"/>
                  </a:lnTo>
                  <a:lnTo>
                    <a:pt x="20" y="600"/>
                  </a:lnTo>
                  <a:lnTo>
                    <a:pt x="54" y="600"/>
                  </a:lnTo>
                  <a:lnTo>
                    <a:pt x="54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6" name="Freeform 50" descr="Dashed horizontal"/>
            <p:cNvSpPr>
              <a:spLocks noChangeAspect="1"/>
            </p:cNvSpPr>
            <p:nvPr/>
          </p:nvSpPr>
          <p:spPr bwMode="auto">
            <a:xfrm>
              <a:off x="6715444" y="1764349"/>
              <a:ext cx="72866" cy="434340"/>
            </a:xfrm>
            <a:custGeom>
              <a:avLst/>
              <a:gdLst>
                <a:gd name="T0" fmla="*/ 2147483647 w 60"/>
                <a:gd name="T1" fmla="*/ 0 h 357"/>
                <a:gd name="T2" fmla="*/ 2147483647 w 60"/>
                <a:gd name="T3" fmla="*/ 2147483647 h 357"/>
                <a:gd name="T4" fmla="*/ 2147483647 w 60"/>
                <a:gd name="T5" fmla="*/ 2147483647 h 357"/>
                <a:gd name="T6" fmla="*/ 2147483647 w 60"/>
                <a:gd name="T7" fmla="*/ 2147483647 h 357"/>
                <a:gd name="T8" fmla="*/ 2147483647 w 60"/>
                <a:gd name="T9" fmla="*/ 2147483647 h 357"/>
                <a:gd name="T10" fmla="*/ 2147483647 w 60"/>
                <a:gd name="T11" fmla="*/ 2147483647 h 357"/>
                <a:gd name="T12" fmla="*/ 0 w 60"/>
                <a:gd name="T13" fmla="*/ 2147483647 h 357"/>
                <a:gd name="T14" fmla="*/ 2147483647 w 60"/>
                <a:gd name="T15" fmla="*/ 2147483647 h 357"/>
                <a:gd name="T16" fmla="*/ 2147483647 w 60"/>
                <a:gd name="T17" fmla="*/ 2147483647 h 357"/>
                <a:gd name="T18" fmla="*/ 2147483647 w 60"/>
                <a:gd name="T19" fmla="*/ 2147483647 h 357"/>
                <a:gd name="T20" fmla="*/ 2147483647 w 60"/>
                <a:gd name="T21" fmla="*/ 2147483647 h 357"/>
                <a:gd name="T22" fmla="*/ 2147483647 w 60"/>
                <a:gd name="T23" fmla="*/ 2147483647 h 3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"/>
                <a:gd name="T37" fmla="*/ 0 h 357"/>
                <a:gd name="T38" fmla="*/ 60 w 60"/>
                <a:gd name="T39" fmla="*/ 357 h 35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" h="357">
                  <a:moveTo>
                    <a:pt x="6" y="0"/>
                  </a:moveTo>
                  <a:lnTo>
                    <a:pt x="15" y="72"/>
                  </a:lnTo>
                  <a:lnTo>
                    <a:pt x="15" y="132"/>
                  </a:lnTo>
                  <a:lnTo>
                    <a:pt x="12" y="192"/>
                  </a:lnTo>
                  <a:lnTo>
                    <a:pt x="15" y="222"/>
                  </a:lnTo>
                  <a:lnTo>
                    <a:pt x="12" y="255"/>
                  </a:lnTo>
                  <a:lnTo>
                    <a:pt x="0" y="276"/>
                  </a:lnTo>
                  <a:lnTo>
                    <a:pt x="9" y="300"/>
                  </a:lnTo>
                  <a:lnTo>
                    <a:pt x="9" y="336"/>
                  </a:lnTo>
                  <a:lnTo>
                    <a:pt x="3" y="357"/>
                  </a:lnTo>
                  <a:lnTo>
                    <a:pt x="60" y="357"/>
                  </a:lnTo>
                  <a:lnTo>
                    <a:pt x="60" y="3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7" name="Freeform 51" descr="20%"/>
            <p:cNvSpPr>
              <a:spLocks noChangeAspect="1"/>
            </p:cNvSpPr>
            <p:nvPr/>
          </p:nvSpPr>
          <p:spPr bwMode="auto">
            <a:xfrm>
              <a:off x="6654007" y="2198689"/>
              <a:ext cx="131445" cy="112871"/>
            </a:xfrm>
            <a:custGeom>
              <a:avLst/>
              <a:gdLst>
                <a:gd name="T0" fmla="*/ 2147483647 w 108"/>
                <a:gd name="T1" fmla="*/ 0 h 93"/>
                <a:gd name="T2" fmla="*/ 2147483647 w 108"/>
                <a:gd name="T3" fmla="*/ 2147483647 h 93"/>
                <a:gd name="T4" fmla="*/ 0 w 108"/>
                <a:gd name="T5" fmla="*/ 2147483647 h 93"/>
                <a:gd name="T6" fmla="*/ 2147483647 w 108"/>
                <a:gd name="T7" fmla="*/ 2147483647 h 93"/>
                <a:gd name="T8" fmla="*/ 2147483647 w 108"/>
                <a:gd name="T9" fmla="*/ 2147483647 h 93"/>
                <a:gd name="T10" fmla="*/ 2147483647 w 108"/>
                <a:gd name="T11" fmla="*/ 2147483647 h 93"/>
                <a:gd name="T12" fmla="*/ 2147483647 w 108"/>
                <a:gd name="T13" fmla="*/ 2147483647 h 93"/>
                <a:gd name="T14" fmla="*/ 2147483647 w 108"/>
                <a:gd name="T15" fmla="*/ 0 h 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8"/>
                <a:gd name="T25" fmla="*/ 0 h 93"/>
                <a:gd name="T26" fmla="*/ 108 w 108"/>
                <a:gd name="T27" fmla="*/ 93 h 9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8" h="93">
                  <a:moveTo>
                    <a:pt x="54" y="0"/>
                  </a:moveTo>
                  <a:lnTo>
                    <a:pt x="27" y="9"/>
                  </a:lnTo>
                  <a:lnTo>
                    <a:pt x="0" y="36"/>
                  </a:lnTo>
                  <a:lnTo>
                    <a:pt x="21" y="54"/>
                  </a:lnTo>
                  <a:lnTo>
                    <a:pt x="39" y="63"/>
                  </a:lnTo>
                  <a:lnTo>
                    <a:pt x="30" y="93"/>
                  </a:lnTo>
                  <a:lnTo>
                    <a:pt x="108" y="93"/>
                  </a:lnTo>
                  <a:lnTo>
                    <a:pt x="108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8" name="Freeform 52" descr="Dashed horizontal"/>
            <p:cNvSpPr>
              <a:spLocks noChangeAspect="1"/>
            </p:cNvSpPr>
            <p:nvPr/>
          </p:nvSpPr>
          <p:spPr bwMode="auto">
            <a:xfrm>
              <a:off x="6701157" y="2311560"/>
              <a:ext cx="87153" cy="145733"/>
            </a:xfrm>
            <a:custGeom>
              <a:avLst/>
              <a:gdLst>
                <a:gd name="T0" fmla="*/ 0 w 72"/>
                <a:gd name="T1" fmla="*/ 0 h 129"/>
                <a:gd name="T2" fmla="*/ 2147483647 w 72"/>
                <a:gd name="T3" fmla="*/ 2147483647 h 129"/>
                <a:gd name="T4" fmla="*/ 2147483647 w 72"/>
                <a:gd name="T5" fmla="*/ 2147483647 h 129"/>
                <a:gd name="T6" fmla="*/ 2147483647 w 72"/>
                <a:gd name="T7" fmla="*/ 2147483647 h 129"/>
                <a:gd name="T8" fmla="*/ 2147483647 w 72"/>
                <a:gd name="T9" fmla="*/ 2147483647 h 129"/>
                <a:gd name="T10" fmla="*/ 2147483647 w 72"/>
                <a:gd name="T11" fmla="*/ 2147483647 h 129"/>
                <a:gd name="T12" fmla="*/ 2147483647 w 72"/>
                <a:gd name="T13" fmla="*/ 2147483647 h 129"/>
                <a:gd name="T14" fmla="*/ 2147483647 w 72"/>
                <a:gd name="T15" fmla="*/ 0 h 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129"/>
                <a:gd name="T26" fmla="*/ 72 w 72"/>
                <a:gd name="T27" fmla="*/ 129 h 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129">
                  <a:moveTo>
                    <a:pt x="0" y="0"/>
                  </a:moveTo>
                  <a:lnTo>
                    <a:pt x="18" y="18"/>
                  </a:lnTo>
                  <a:lnTo>
                    <a:pt x="24" y="36"/>
                  </a:lnTo>
                  <a:lnTo>
                    <a:pt x="18" y="69"/>
                  </a:lnTo>
                  <a:lnTo>
                    <a:pt x="24" y="102"/>
                  </a:lnTo>
                  <a:lnTo>
                    <a:pt x="21" y="129"/>
                  </a:lnTo>
                  <a:lnTo>
                    <a:pt x="72" y="129"/>
                  </a:lnTo>
                  <a:lnTo>
                    <a:pt x="72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9" name="Freeform 53" descr="20%"/>
            <p:cNvSpPr>
              <a:spLocks noChangeAspect="1"/>
            </p:cNvSpPr>
            <p:nvPr/>
          </p:nvSpPr>
          <p:spPr bwMode="auto">
            <a:xfrm>
              <a:off x="6696870" y="2457293"/>
              <a:ext cx="84297" cy="115729"/>
            </a:xfrm>
            <a:custGeom>
              <a:avLst/>
              <a:gdLst>
                <a:gd name="T0" fmla="*/ 2147483647 w 69"/>
                <a:gd name="T1" fmla="*/ 2147483647 h 96"/>
                <a:gd name="T2" fmla="*/ 2147483647 w 69"/>
                <a:gd name="T3" fmla="*/ 2147483647 h 96"/>
                <a:gd name="T4" fmla="*/ 0 w 69"/>
                <a:gd name="T5" fmla="*/ 2147483647 h 96"/>
                <a:gd name="T6" fmla="*/ 0 w 69"/>
                <a:gd name="T7" fmla="*/ 2147483647 h 96"/>
                <a:gd name="T8" fmla="*/ 2147483647 w 69"/>
                <a:gd name="T9" fmla="*/ 2147483647 h 96"/>
                <a:gd name="T10" fmla="*/ 2147483647 w 69"/>
                <a:gd name="T11" fmla="*/ 2147483647 h 96"/>
                <a:gd name="T12" fmla="*/ 2147483647 w 69"/>
                <a:gd name="T13" fmla="*/ 0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96"/>
                <a:gd name="T23" fmla="*/ 69 w 69"/>
                <a:gd name="T24" fmla="*/ 96 h 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96">
                  <a:moveTo>
                    <a:pt x="27" y="3"/>
                  </a:moveTo>
                  <a:lnTo>
                    <a:pt x="3" y="12"/>
                  </a:lnTo>
                  <a:lnTo>
                    <a:pt x="0" y="30"/>
                  </a:lnTo>
                  <a:lnTo>
                    <a:pt x="0" y="54"/>
                  </a:lnTo>
                  <a:lnTo>
                    <a:pt x="15" y="96"/>
                  </a:lnTo>
                  <a:lnTo>
                    <a:pt x="69" y="96"/>
                  </a:lnTo>
                  <a:lnTo>
                    <a:pt x="69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0" name="Freeform 54" descr="Dashed horizontal"/>
            <p:cNvSpPr>
              <a:spLocks noChangeAspect="1"/>
            </p:cNvSpPr>
            <p:nvPr/>
          </p:nvSpPr>
          <p:spPr bwMode="auto">
            <a:xfrm>
              <a:off x="6722587" y="2573022"/>
              <a:ext cx="62865" cy="868681"/>
            </a:xfrm>
            <a:custGeom>
              <a:avLst/>
              <a:gdLst>
                <a:gd name="T0" fmla="*/ 0 w 51"/>
                <a:gd name="T1" fmla="*/ 2147483647 h 714"/>
                <a:gd name="T2" fmla="*/ 2147483647 w 51"/>
                <a:gd name="T3" fmla="*/ 2147483647 h 714"/>
                <a:gd name="T4" fmla="*/ 2147483647 w 51"/>
                <a:gd name="T5" fmla="*/ 2147483647 h 714"/>
                <a:gd name="T6" fmla="*/ 2147483647 w 51"/>
                <a:gd name="T7" fmla="*/ 2147483647 h 714"/>
                <a:gd name="T8" fmla="*/ 2147483647 w 51"/>
                <a:gd name="T9" fmla="*/ 2147483647 h 714"/>
                <a:gd name="T10" fmla="*/ 2147483647 w 51"/>
                <a:gd name="T11" fmla="*/ 2147483647 h 714"/>
                <a:gd name="T12" fmla="*/ 2147483647 w 51"/>
                <a:gd name="T13" fmla="*/ 2147483647 h 714"/>
                <a:gd name="T14" fmla="*/ 2147483647 w 51"/>
                <a:gd name="T15" fmla="*/ 2147483647 h 714"/>
                <a:gd name="T16" fmla="*/ 2147483647 w 51"/>
                <a:gd name="T17" fmla="*/ 2147483647 h 714"/>
                <a:gd name="T18" fmla="*/ 2147483647 w 51"/>
                <a:gd name="T19" fmla="*/ 2147483647 h 714"/>
                <a:gd name="T20" fmla="*/ 2147483647 w 51"/>
                <a:gd name="T21" fmla="*/ 2147483647 h 714"/>
                <a:gd name="T22" fmla="*/ 2147483647 w 51"/>
                <a:gd name="T23" fmla="*/ 2147483647 h 714"/>
                <a:gd name="T24" fmla="*/ 2147483647 w 51"/>
                <a:gd name="T25" fmla="*/ 2147483647 h 714"/>
                <a:gd name="T26" fmla="*/ 2147483647 w 51"/>
                <a:gd name="T27" fmla="*/ 2147483647 h 714"/>
                <a:gd name="T28" fmla="*/ 2147483647 w 51"/>
                <a:gd name="T29" fmla="*/ 2147483647 h 714"/>
                <a:gd name="T30" fmla="*/ 2147483647 w 51"/>
                <a:gd name="T31" fmla="*/ 2147483647 h 714"/>
                <a:gd name="T32" fmla="*/ 2147483647 w 51"/>
                <a:gd name="T33" fmla="*/ 2147483647 h 714"/>
                <a:gd name="T34" fmla="*/ 2147483647 w 51"/>
                <a:gd name="T35" fmla="*/ 2147483647 h 714"/>
                <a:gd name="T36" fmla="*/ 2147483647 w 51"/>
                <a:gd name="T37" fmla="*/ 2147483647 h 714"/>
                <a:gd name="T38" fmla="*/ 2147483647 w 51"/>
                <a:gd name="T39" fmla="*/ 2147483647 h 714"/>
                <a:gd name="T40" fmla="*/ 2147483647 w 51"/>
                <a:gd name="T41" fmla="*/ 2147483647 h 714"/>
                <a:gd name="T42" fmla="*/ 2147483647 w 51"/>
                <a:gd name="T43" fmla="*/ 2147483647 h 714"/>
                <a:gd name="T44" fmla="*/ 2147483647 w 51"/>
                <a:gd name="T45" fmla="*/ 0 h 71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1"/>
                <a:gd name="T70" fmla="*/ 0 h 714"/>
                <a:gd name="T71" fmla="*/ 51 w 51"/>
                <a:gd name="T72" fmla="*/ 714 h 71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1" h="714">
                  <a:moveTo>
                    <a:pt x="0" y="3"/>
                  </a:moveTo>
                  <a:lnTo>
                    <a:pt x="6" y="33"/>
                  </a:lnTo>
                  <a:lnTo>
                    <a:pt x="6" y="63"/>
                  </a:lnTo>
                  <a:lnTo>
                    <a:pt x="9" y="102"/>
                  </a:lnTo>
                  <a:lnTo>
                    <a:pt x="18" y="135"/>
                  </a:lnTo>
                  <a:lnTo>
                    <a:pt x="15" y="162"/>
                  </a:lnTo>
                  <a:lnTo>
                    <a:pt x="15" y="201"/>
                  </a:lnTo>
                  <a:lnTo>
                    <a:pt x="18" y="228"/>
                  </a:lnTo>
                  <a:lnTo>
                    <a:pt x="24" y="258"/>
                  </a:lnTo>
                  <a:lnTo>
                    <a:pt x="18" y="288"/>
                  </a:lnTo>
                  <a:lnTo>
                    <a:pt x="12" y="321"/>
                  </a:lnTo>
                  <a:lnTo>
                    <a:pt x="12" y="360"/>
                  </a:lnTo>
                  <a:lnTo>
                    <a:pt x="15" y="393"/>
                  </a:lnTo>
                  <a:lnTo>
                    <a:pt x="27" y="444"/>
                  </a:lnTo>
                  <a:lnTo>
                    <a:pt x="27" y="480"/>
                  </a:lnTo>
                  <a:lnTo>
                    <a:pt x="12" y="507"/>
                  </a:lnTo>
                  <a:lnTo>
                    <a:pt x="21" y="561"/>
                  </a:lnTo>
                  <a:lnTo>
                    <a:pt x="21" y="606"/>
                  </a:lnTo>
                  <a:lnTo>
                    <a:pt x="18" y="639"/>
                  </a:lnTo>
                  <a:lnTo>
                    <a:pt x="6" y="669"/>
                  </a:lnTo>
                  <a:lnTo>
                    <a:pt x="3" y="714"/>
                  </a:lnTo>
                  <a:lnTo>
                    <a:pt x="51" y="714"/>
                  </a:lnTo>
                  <a:lnTo>
                    <a:pt x="51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1" name="Freeform 55" descr="20%"/>
            <p:cNvSpPr>
              <a:spLocks noChangeAspect="1"/>
            </p:cNvSpPr>
            <p:nvPr/>
          </p:nvSpPr>
          <p:spPr bwMode="auto">
            <a:xfrm>
              <a:off x="6558282" y="3441703"/>
              <a:ext cx="222885" cy="334328"/>
            </a:xfrm>
            <a:custGeom>
              <a:avLst/>
              <a:gdLst>
                <a:gd name="T0" fmla="*/ 2147483647 w 183"/>
                <a:gd name="T1" fmla="*/ 0 h 276"/>
                <a:gd name="T2" fmla="*/ 2147483647 w 183"/>
                <a:gd name="T3" fmla="*/ 2147483647 h 276"/>
                <a:gd name="T4" fmla="*/ 2147483647 w 183"/>
                <a:gd name="T5" fmla="*/ 2147483647 h 276"/>
                <a:gd name="T6" fmla="*/ 2147483647 w 183"/>
                <a:gd name="T7" fmla="*/ 2147483647 h 276"/>
                <a:gd name="T8" fmla="*/ 2147483647 w 183"/>
                <a:gd name="T9" fmla="*/ 2147483647 h 276"/>
                <a:gd name="T10" fmla="*/ 2147483647 w 183"/>
                <a:gd name="T11" fmla="*/ 2147483647 h 276"/>
                <a:gd name="T12" fmla="*/ 0 w 183"/>
                <a:gd name="T13" fmla="*/ 2147483647 h 276"/>
                <a:gd name="T14" fmla="*/ 2147483647 w 183"/>
                <a:gd name="T15" fmla="*/ 2147483647 h 276"/>
                <a:gd name="T16" fmla="*/ 2147483647 w 183"/>
                <a:gd name="T17" fmla="*/ 2147483647 h 276"/>
                <a:gd name="T18" fmla="*/ 2147483647 w 183"/>
                <a:gd name="T19" fmla="*/ 2147483647 h 276"/>
                <a:gd name="T20" fmla="*/ 2147483647 w 183"/>
                <a:gd name="T21" fmla="*/ 2147483647 h 276"/>
                <a:gd name="T22" fmla="*/ 2147483647 w 183"/>
                <a:gd name="T23" fmla="*/ 2147483647 h 276"/>
                <a:gd name="T24" fmla="*/ 2147483647 w 183"/>
                <a:gd name="T25" fmla="*/ 2147483647 h 276"/>
                <a:gd name="T26" fmla="*/ 2147483647 w 183"/>
                <a:gd name="T27" fmla="*/ 2147483647 h 276"/>
                <a:gd name="T28" fmla="*/ 2147483647 w 183"/>
                <a:gd name="T29" fmla="*/ 2147483647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3"/>
                <a:gd name="T46" fmla="*/ 0 h 276"/>
                <a:gd name="T47" fmla="*/ 183 w 183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3" h="276">
                  <a:moveTo>
                    <a:pt x="129" y="0"/>
                  </a:moveTo>
                  <a:lnTo>
                    <a:pt x="72" y="6"/>
                  </a:lnTo>
                  <a:lnTo>
                    <a:pt x="60" y="30"/>
                  </a:lnTo>
                  <a:lnTo>
                    <a:pt x="42" y="42"/>
                  </a:lnTo>
                  <a:lnTo>
                    <a:pt x="30" y="84"/>
                  </a:lnTo>
                  <a:lnTo>
                    <a:pt x="21" y="114"/>
                  </a:lnTo>
                  <a:lnTo>
                    <a:pt x="0" y="138"/>
                  </a:lnTo>
                  <a:lnTo>
                    <a:pt x="15" y="171"/>
                  </a:lnTo>
                  <a:lnTo>
                    <a:pt x="6" y="198"/>
                  </a:lnTo>
                  <a:lnTo>
                    <a:pt x="9" y="216"/>
                  </a:lnTo>
                  <a:lnTo>
                    <a:pt x="33" y="216"/>
                  </a:lnTo>
                  <a:lnTo>
                    <a:pt x="45" y="249"/>
                  </a:lnTo>
                  <a:lnTo>
                    <a:pt x="48" y="276"/>
                  </a:lnTo>
                  <a:lnTo>
                    <a:pt x="183" y="276"/>
                  </a:lnTo>
                  <a:lnTo>
                    <a:pt x="183" y="3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2" name="Freeform 56" descr="Dashed horizontal"/>
            <p:cNvSpPr>
              <a:spLocks noChangeAspect="1"/>
            </p:cNvSpPr>
            <p:nvPr/>
          </p:nvSpPr>
          <p:spPr bwMode="auto">
            <a:xfrm>
              <a:off x="6631147" y="3773173"/>
              <a:ext cx="150019" cy="91440"/>
            </a:xfrm>
            <a:custGeom>
              <a:avLst/>
              <a:gdLst>
                <a:gd name="T0" fmla="*/ 0 w 123"/>
                <a:gd name="T1" fmla="*/ 2147483647 h 75"/>
                <a:gd name="T2" fmla="*/ 2147483647 w 123"/>
                <a:gd name="T3" fmla="*/ 2147483647 h 75"/>
                <a:gd name="T4" fmla="*/ 2147483647 w 123"/>
                <a:gd name="T5" fmla="*/ 2147483647 h 75"/>
                <a:gd name="T6" fmla="*/ 2147483647 w 123"/>
                <a:gd name="T7" fmla="*/ 2147483647 h 75"/>
                <a:gd name="T8" fmla="*/ 2147483647 w 123"/>
                <a:gd name="T9" fmla="*/ 2147483647 h 75"/>
                <a:gd name="T10" fmla="*/ 2147483647 w 123"/>
                <a:gd name="T11" fmla="*/ 0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3"/>
                <a:gd name="T19" fmla="*/ 0 h 75"/>
                <a:gd name="T20" fmla="*/ 123 w 123"/>
                <a:gd name="T21" fmla="*/ 75 h 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3" h="75">
                  <a:moveTo>
                    <a:pt x="0" y="3"/>
                  </a:moveTo>
                  <a:lnTo>
                    <a:pt x="21" y="21"/>
                  </a:lnTo>
                  <a:lnTo>
                    <a:pt x="21" y="45"/>
                  </a:lnTo>
                  <a:lnTo>
                    <a:pt x="21" y="75"/>
                  </a:lnTo>
                  <a:lnTo>
                    <a:pt x="123" y="75"/>
                  </a:lnTo>
                  <a:lnTo>
                    <a:pt x="123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3" name="Freeform 89"/>
            <p:cNvSpPr>
              <a:spLocks noChangeAspect="1"/>
            </p:cNvSpPr>
            <p:nvPr/>
          </p:nvSpPr>
          <p:spPr bwMode="auto">
            <a:xfrm>
              <a:off x="6471127" y="2204404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4" name="WordArt 94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6465412" y="1404303"/>
              <a:ext cx="582930" cy="1714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C0C0C0"/>
                  </a:solidFill>
                  <a:latin typeface="+mn-lt"/>
                </a:rPr>
                <a:t>Well E</a:t>
              </a:r>
            </a:p>
          </p:txBody>
        </p:sp>
        <p:sp>
          <p:nvSpPr>
            <p:cNvPr id="245" name="Text Box 99"/>
            <p:cNvSpPr txBox="1">
              <a:spLocks noChangeAspect="1" noChangeArrowheads="1"/>
            </p:cNvSpPr>
            <p:nvPr/>
          </p:nvSpPr>
          <p:spPr bwMode="auto">
            <a:xfrm>
              <a:off x="6614002" y="1577182"/>
              <a:ext cx="38343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+mn-lt"/>
                  <a:cs typeface="Arial" charset="0"/>
                </a:rPr>
                <a:t>SP</a:t>
              </a:r>
            </a:p>
          </p:txBody>
        </p:sp>
        <p:sp>
          <p:nvSpPr>
            <p:cNvPr id="246" name="Freeform 108"/>
            <p:cNvSpPr>
              <a:spLocks noChangeAspect="1"/>
            </p:cNvSpPr>
            <p:nvPr/>
          </p:nvSpPr>
          <p:spPr bwMode="auto">
            <a:xfrm>
              <a:off x="6508275" y="3424558"/>
              <a:ext cx="431483" cy="42863"/>
            </a:xfrm>
            <a:custGeom>
              <a:avLst/>
              <a:gdLst>
                <a:gd name="T0" fmla="*/ 0 w 820"/>
                <a:gd name="T1" fmla="*/ 0 h 144"/>
                <a:gd name="T2" fmla="*/ 2147483647 w 820"/>
                <a:gd name="T3" fmla="*/ 2147483647 h 144"/>
                <a:gd name="T4" fmla="*/ 2147483647 w 820"/>
                <a:gd name="T5" fmla="*/ 287236589 h 144"/>
                <a:gd name="T6" fmla="*/ 2147483647 w 820"/>
                <a:gd name="T7" fmla="*/ 2147483647 h 144"/>
                <a:gd name="T8" fmla="*/ 2147483647 w 820"/>
                <a:gd name="T9" fmla="*/ 143618129 h 144"/>
                <a:gd name="T10" fmla="*/ 2147483647 w 820"/>
                <a:gd name="T11" fmla="*/ 2147483647 h 144"/>
                <a:gd name="T12" fmla="*/ 2147483647 w 820"/>
                <a:gd name="T13" fmla="*/ 430854759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0"/>
                <a:gd name="T22" fmla="*/ 0 h 144"/>
                <a:gd name="T23" fmla="*/ 820 w 8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0" h="144">
                  <a:moveTo>
                    <a:pt x="0" y="0"/>
                  </a:moveTo>
                  <a:lnTo>
                    <a:pt x="164" y="144"/>
                  </a:lnTo>
                  <a:lnTo>
                    <a:pt x="292" y="8"/>
                  </a:lnTo>
                  <a:lnTo>
                    <a:pt x="428" y="136"/>
                  </a:lnTo>
                  <a:lnTo>
                    <a:pt x="548" y="4"/>
                  </a:lnTo>
                  <a:lnTo>
                    <a:pt x="680" y="140"/>
                  </a:lnTo>
                  <a:lnTo>
                    <a:pt x="820" y="12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7" name="Line 117"/>
            <p:cNvSpPr>
              <a:spLocks noChangeAspect="1" noChangeShapeType="1"/>
            </p:cNvSpPr>
            <p:nvPr/>
          </p:nvSpPr>
          <p:spPr bwMode="auto">
            <a:xfrm>
              <a:off x="6971190" y="3443131"/>
              <a:ext cx="511493" cy="100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8" name="Freeform 156"/>
            <p:cNvSpPr>
              <a:spLocks noChangeAspect="1"/>
            </p:cNvSpPr>
            <p:nvPr/>
          </p:nvSpPr>
          <p:spPr bwMode="auto">
            <a:xfrm>
              <a:off x="6709729" y="4201798"/>
              <a:ext cx="77153" cy="151448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1891603679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9" name="Freeform 157"/>
            <p:cNvSpPr>
              <a:spLocks noChangeAspect="1"/>
            </p:cNvSpPr>
            <p:nvPr/>
          </p:nvSpPr>
          <p:spPr bwMode="auto">
            <a:xfrm>
              <a:off x="6636862" y="3861756"/>
              <a:ext cx="150019" cy="31575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0" name="Freeform 158"/>
            <p:cNvSpPr>
              <a:spLocks noChangeAspect="1"/>
            </p:cNvSpPr>
            <p:nvPr/>
          </p:nvSpPr>
          <p:spPr bwMode="auto">
            <a:xfrm>
              <a:off x="6665437" y="3487423"/>
              <a:ext cx="121444" cy="38433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1" name="Freeform 159"/>
            <p:cNvSpPr>
              <a:spLocks noChangeAspect="1"/>
            </p:cNvSpPr>
            <p:nvPr/>
          </p:nvSpPr>
          <p:spPr bwMode="auto">
            <a:xfrm>
              <a:off x="6636862" y="4367533"/>
              <a:ext cx="150019" cy="582931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2" name="Freeform 160"/>
            <p:cNvSpPr>
              <a:spLocks noChangeAspect="1"/>
            </p:cNvSpPr>
            <p:nvPr/>
          </p:nvSpPr>
          <p:spPr bwMode="auto">
            <a:xfrm>
              <a:off x="6674010" y="2257267"/>
              <a:ext cx="112872" cy="190024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3" name="Freeform 161"/>
            <p:cNvSpPr>
              <a:spLocks noChangeAspect="1"/>
            </p:cNvSpPr>
            <p:nvPr/>
          </p:nvSpPr>
          <p:spPr bwMode="auto">
            <a:xfrm>
              <a:off x="6674010" y="2457293"/>
              <a:ext cx="112872" cy="242888"/>
            </a:xfrm>
            <a:custGeom>
              <a:avLst/>
              <a:gdLst>
                <a:gd name="T0" fmla="*/ 0 w 80"/>
                <a:gd name="T1" fmla="*/ 0 h 712"/>
                <a:gd name="T2" fmla="*/ 2147483647 w 80"/>
                <a:gd name="T3" fmla="*/ 2147483647 h 712"/>
                <a:gd name="T4" fmla="*/ 2147483647 w 80"/>
                <a:gd name="T5" fmla="*/ 2147483647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4" name="WordArt 17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7091205" y="2134395"/>
              <a:ext cx="572929" cy="1171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C0C0C0"/>
                  </a:solidFill>
                  <a:latin typeface="+mn-lt"/>
                </a:rPr>
                <a:t>Datum</a:t>
              </a:r>
            </a:p>
          </p:txBody>
        </p:sp>
      </p:grpSp>
      <p:grpSp>
        <p:nvGrpSpPr>
          <p:cNvPr id="4" name="Group 254"/>
          <p:cNvGrpSpPr/>
          <p:nvPr/>
        </p:nvGrpSpPr>
        <p:grpSpPr>
          <a:xfrm>
            <a:off x="5836762" y="5373374"/>
            <a:ext cx="2391721" cy="845122"/>
            <a:chOff x="5836762" y="5373374"/>
            <a:chExt cx="2391721" cy="845122"/>
          </a:xfrm>
        </p:grpSpPr>
        <p:sp>
          <p:nvSpPr>
            <p:cNvPr id="6148" name="Rectangle 3"/>
            <p:cNvSpPr>
              <a:spLocks noChangeAspect="1" noChangeArrowheads="1"/>
            </p:cNvSpPr>
            <p:nvPr/>
          </p:nvSpPr>
          <p:spPr bwMode="auto">
            <a:xfrm>
              <a:off x="5836762" y="5373374"/>
              <a:ext cx="2027397" cy="780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" name="Rectangle 173" descr="40%"/>
            <p:cNvSpPr>
              <a:spLocks noChangeAspect="1" noChangeArrowheads="1"/>
            </p:cNvSpPr>
            <p:nvPr/>
          </p:nvSpPr>
          <p:spPr bwMode="auto">
            <a:xfrm>
              <a:off x="5881054" y="5427667"/>
              <a:ext cx="154305" cy="118586"/>
            </a:xfrm>
            <a:prstGeom prst="rect">
              <a:avLst/>
            </a:prstGeom>
            <a:pattFill prst="pct4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2" name="Rectangle 174" descr="Large confetti"/>
            <p:cNvSpPr>
              <a:spLocks noChangeAspect="1" noChangeArrowheads="1"/>
            </p:cNvSpPr>
            <p:nvPr/>
          </p:nvSpPr>
          <p:spPr bwMode="auto">
            <a:xfrm>
              <a:off x="5881054" y="5614833"/>
              <a:ext cx="154305" cy="118587"/>
            </a:xfrm>
            <a:prstGeom prst="rect">
              <a:avLst/>
            </a:prstGeom>
            <a:pattFill prst="lgConfetti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3" name="Rectangle 175" descr="20%"/>
            <p:cNvSpPr>
              <a:spLocks noChangeAspect="1" noChangeArrowheads="1"/>
            </p:cNvSpPr>
            <p:nvPr/>
          </p:nvSpPr>
          <p:spPr bwMode="auto">
            <a:xfrm>
              <a:off x="5881054" y="5802000"/>
              <a:ext cx="154305" cy="120015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" name="Rectangle 176" descr="Dashed horizontal"/>
            <p:cNvSpPr>
              <a:spLocks noChangeAspect="1" noChangeArrowheads="1"/>
            </p:cNvSpPr>
            <p:nvPr/>
          </p:nvSpPr>
          <p:spPr bwMode="auto">
            <a:xfrm>
              <a:off x="5881054" y="5990595"/>
              <a:ext cx="154305" cy="120015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1532" name="Text Box 172"/>
            <p:cNvSpPr txBox="1">
              <a:spLocks noChangeAspect="1" noChangeArrowheads="1"/>
            </p:cNvSpPr>
            <p:nvPr/>
          </p:nvSpPr>
          <p:spPr bwMode="auto">
            <a:xfrm>
              <a:off x="6062505" y="5374803"/>
              <a:ext cx="2165978" cy="8436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Fluvial/Estuarine Sandstones</a:t>
              </a:r>
            </a:p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Coastal Plain Sands &amp; Muds</a:t>
              </a:r>
            </a:p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Shallow Marine Sandstones</a:t>
              </a:r>
            </a:p>
            <a:p>
              <a:pPr>
                <a:lnSpc>
                  <a:spcPct val="90000"/>
                </a:lnSpc>
                <a:spcBef>
                  <a:spcPct val="35000"/>
                </a:spcBef>
                <a:defRPr/>
              </a:pPr>
              <a:r>
                <a:rPr lang="en-US" sz="1050" b="1" dirty="0">
                  <a:latin typeface="Tahoma" pitchFamily="34" charset="0"/>
                  <a:cs typeface="Arial" charset="0"/>
                </a:rPr>
                <a:t>Shelf Mudstones</a:t>
              </a:r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3927622" y="2228925"/>
            <a:ext cx="247466" cy="489239"/>
            <a:chOff x="3872358" y="1947581"/>
            <a:chExt cx="247466" cy="489239"/>
          </a:xfrm>
        </p:grpSpPr>
        <p:sp>
          <p:nvSpPr>
            <p:cNvPr id="164" name="Freeform 69" descr="20%"/>
            <p:cNvSpPr>
              <a:spLocks noChangeAspect="1"/>
            </p:cNvSpPr>
            <p:nvPr/>
          </p:nvSpPr>
          <p:spPr bwMode="auto">
            <a:xfrm>
              <a:off x="3939462" y="1947581"/>
              <a:ext cx="180362" cy="188169"/>
            </a:xfrm>
            <a:custGeom>
              <a:avLst/>
              <a:gdLst>
                <a:gd name="T0" fmla="*/ 44 w 132"/>
                <a:gd name="T1" fmla="*/ 0 h 140"/>
                <a:gd name="T2" fmla="*/ 0 w 132"/>
                <a:gd name="T3" fmla="*/ 16 h 140"/>
                <a:gd name="T4" fmla="*/ 4 w 132"/>
                <a:gd name="T5" fmla="*/ 48 h 140"/>
                <a:gd name="T6" fmla="*/ 16 w 132"/>
                <a:gd name="T7" fmla="*/ 80 h 140"/>
                <a:gd name="T8" fmla="*/ 12 w 132"/>
                <a:gd name="T9" fmla="*/ 120 h 140"/>
                <a:gd name="T10" fmla="*/ 36 w 132"/>
                <a:gd name="T11" fmla="*/ 140 h 140"/>
                <a:gd name="T12" fmla="*/ 132 w 132"/>
                <a:gd name="T13" fmla="*/ 140 h 140"/>
                <a:gd name="T14" fmla="*/ 132 w 132"/>
                <a:gd name="T15" fmla="*/ 0 h 1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2"/>
                <a:gd name="T25" fmla="*/ 0 h 140"/>
                <a:gd name="T26" fmla="*/ 132 w 132"/>
                <a:gd name="T27" fmla="*/ 140 h 1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2" h="140">
                  <a:moveTo>
                    <a:pt x="44" y="0"/>
                  </a:moveTo>
                  <a:lnTo>
                    <a:pt x="0" y="16"/>
                  </a:lnTo>
                  <a:lnTo>
                    <a:pt x="4" y="48"/>
                  </a:lnTo>
                  <a:lnTo>
                    <a:pt x="16" y="80"/>
                  </a:lnTo>
                  <a:lnTo>
                    <a:pt x="12" y="120"/>
                  </a:lnTo>
                  <a:lnTo>
                    <a:pt x="36" y="140"/>
                  </a:lnTo>
                  <a:lnTo>
                    <a:pt x="132" y="140"/>
                  </a:lnTo>
                  <a:lnTo>
                    <a:pt x="132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70" descr="Dashed horizontal"/>
            <p:cNvSpPr>
              <a:spLocks noChangeAspect="1"/>
            </p:cNvSpPr>
            <p:nvPr/>
          </p:nvSpPr>
          <p:spPr bwMode="auto">
            <a:xfrm>
              <a:off x="3977720" y="2130374"/>
              <a:ext cx="142104" cy="69891"/>
            </a:xfrm>
            <a:custGeom>
              <a:avLst/>
              <a:gdLst>
                <a:gd name="T0" fmla="*/ 12 w 104"/>
                <a:gd name="T1" fmla="*/ 4 h 52"/>
                <a:gd name="T2" fmla="*/ 0 w 104"/>
                <a:gd name="T3" fmla="*/ 52 h 52"/>
                <a:gd name="T4" fmla="*/ 104 w 104"/>
                <a:gd name="T5" fmla="*/ 52 h 52"/>
                <a:gd name="T6" fmla="*/ 104 w 104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4"/>
                <a:gd name="T13" fmla="*/ 0 h 52"/>
                <a:gd name="T14" fmla="*/ 104 w 104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4" h="52">
                  <a:moveTo>
                    <a:pt x="12" y="4"/>
                  </a:moveTo>
                  <a:lnTo>
                    <a:pt x="0" y="52"/>
                  </a:lnTo>
                  <a:lnTo>
                    <a:pt x="104" y="52"/>
                  </a:lnTo>
                  <a:lnTo>
                    <a:pt x="104" y="0"/>
                  </a:lnTo>
                </a:path>
              </a:pathLst>
            </a:custGeom>
            <a:pattFill prst="dashHorz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71" descr="20%"/>
            <p:cNvSpPr>
              <a:spLocks noChangeAspect="1"/>
            </p:cNvSpPr>
            <p:nvPr/>
          </p:nvSpPr>
          <p:spPr bwMode="auto">
            <a:xfrm>
              <a:off x="3917600" y="2200265"/>
              <a:ext cx="202224" cy="236555"/>
            </a:xfrm>
            <a:custGeom>
              <a:avLst/>
              <a:gdLst>
                <a:gd name="T0" fmla="*/ 40 w 148"/>
                <a:gd name="T1" fmla="*/ 0 h 176"/>
                <a:gd name="T2" fmla="*/ 12 w 148"/>
                <a:gd name="T3" fmla="*/ 8 h 176"/>
                <a:gd name="T4" fmla="*/ 12 w 148"/>
                <a:gd name="T5" fmla="*/ 36 h 176"/>
                <a:gd name="T6" fmla="*/ 0 w 148"/>
                <a:gd name="T7" fmla="*/ 60 h 176"/>
                <a:gd name="T8" fmla="*/ 20 w 148"/>
                <a:gd name="T9" fmla="*/ 88 h 176"/>
                <a:gd name="T10" fmla="*/ 20 w 148"/>
                <a:gd name="T11" fmla="*/ 112 h 176"/>
                <a:gd name="T12" fmla="*/ 16 w 148"/>
                <a:gd name="T13" fmla="*/ 164 h 176"/>
                <a:gd name="T14" fmla="*/ 148 w 148"/>
                <a:gd name="T15" fmla="*/ 176 h 176"/>
                <a:gd name="T16" fmla="*/ 148 w 148"/>
                <a:gd name="T17" fmla="*/ 0 h 1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8"/>
                <a:gd name="T28" fmla="*/ 0 h 176"/>
                <a:gd name="T29" fmla="*/ 148 w 148"/>
                <a:gd name="T30" fmla="*/ 176 h 1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8" h="176">
                  <a:moveTo>
                    <a:pt x="40" y="0"/>
                  </a:moveTo>
                  <a:lnTo>
                    <a:pt x="12" y="8"/>
                  </a:lnTo>
                  <a:lnTo>
                    <a:pt x="12" y="36"/>
                  </a:lnTo>
                  <a:lnTo>
                    <a:pt x="0" y="60"/>
                  </a:lnTo>
                  <a:lnTo>
                    <a:pt x="20" y="88"/>
                  </a:lnTo>
                  <a:lnTo>
                    <a:pt x="20" y="112"/>
                  </a:lnTo>
                  <a:lnTo>
                    <a:pt x="16" y="164"/>
                  </a:lnTo>
                  <a:lnTo>
                    <a:pt x="148" y="176"/>
                  </a:lnTo>
                  <a:lnTo>
                    <a:pt x="148" y="0"/>
                  </a:lnTo>
                </a:path>
              </a:pathLst>
            </a:custGeom>
            <a:pattFill prst="pct20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8" descr="Large confetti"/>
            <p:cNvSpPr>
              <a:spLocks noChangeAspect="1"/>
            </p:cNvSpPr>
            <p:nvPr/>
          </p:nvSpPr>
          <p:spPr bwMode="auto">
            <a:xfrm>
              <a:off x="3872358" y="1949615"/>
              <a:ext cx="247466" cy="108378"/>
            </a:xfrm>
            <a:custGeom>
              <a:avLst/>
              <a:gdLst>
                <a:gd name="T0" fmla="*/ 12 w 132"/>
                <a:gd name="T1" fmla="*/ 0 h 116"/>
                <a:gd name="T2" fmla="*/ 12 w 132"/>
                <a:gd name="T3" fmla="*/ 36 h 116"/>
                <a:gd name="T4" fmla="*/ 12 w 132"/>
                <a:gd name="T5" fmla="*/ 60 h 116"/>
                <a:gd name="T6" fmla="*/ 12 w 132"/>
                <a:gd name="T7" fmla="*/ 84 h 116"/>
                <a:gd name="T8" fmla="*/ 0 w 132"/>
                <a:gd name="T9" fmla="*/ 116 h 116"/>
                <a:gd name="T10" fmla="*/ 132 w 132"/>
                <a:gd name="T11" fmla="*/ 116 h 116"/>
                <a:gd name="T12" fmla="*/ 132 w 132"/>
                <a:gd name="T13" fmla="*/ 4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16"/>
                <a:gd name="T23" fmla="*/ 132 w 13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16">
                  <a:moveTo>
                    <a:pt x="12" y="0"/>
                  </a:moveTo>
                  <a:lnTo>
                    <a:pt x="12" y="36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0" y="116"/>
                  </a:lnTo>
                  <a:lnTo>
                    <a:pt x="132" y="116"/>
                  </a:lnTo>
                  <a:lnTo>
                    <a:pt x="132" y="4"/>
                  </a:lnTo>
                </a:path>
              </a:pathLst>
            </a:custGeom>
            <a:pattFill prst="lgConfetti">
              <a:fgClr>
                <a:schemeClr val="tx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3" name="Freeform 161"/>
          <p:cNvSpPr>
            <a:spLocks noChangeAspect="1"/>
          </p:cNvSpPr>
          <p:nvPr/>
        </p:nvSpPr>
        <p:spPr bwMode="auto">
          <a:xfrm>
            <a:off x="4060592" y="2224792"/>
            <a:ext cx="111820" cy="170158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5" name="Freeform 161"/>
          <p:cNvSpPr>
            <a:spLocks noChangeAspect="1"/>
          </p:cNvSpPr>
          <p:nvPr/>
        </p:nvSpPr>
        <p:spPr bwMode="auto">
          <a:xfrm>
            <a:off x="4055568" y="2214744"/>
            <a:ext cx="111820" cy="170158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82" name="Group 181"/>
          <p:cNvGrpSpPr/>
          <p:nvPr/>
        </p:nvGrpSpPr>
        <p:grpSpPr>
          <a:xfrm>
            <a:off x="2730660" y="1404303"/>
            <a:ext cx="582930" cy="4391025"/>
            <a:chOff x="2730660" y="1404303"/>
            <a:chExt cx="582930" cy="4391025"/>
          </a:xfrm>
        </p:grpSpPr>
        <p:grpSp>
          <p:nvGrpSpPr>
            <p:cNvPr id="5" name="Group 255"/>
            <p:cNvGrpSpPr/>
            <p:nvPr/>
          </p:nvGrpSpPr>
          <p:grpSpPr>
            <a:xfrm>
              <a:off x="2730660" y="1404303"/>
              <a:ext cx="582930" cy="4391025"/>
              <a:chOff x="2730660" y="1404303"/>
              <a:chExt cx="582930" cy="4391025"/>
            </a:xfrm>
          </p:grpSpPr>
          <p:sp>
            <p:nvSpPr>
              <p:cNvPr id="257" name="Freeform 25" descr="Dashed horizontal"/>
              <p:cNvSpPr>
                <a:spLocks/>
              </p:cNvSpPr>
              <p:nvPr/>
            </p:nvSpPr>
            <p:spPr bwMode="auto">
              <a:xfrm>
                <a:off x="3013862" y="5461953"/>
                <a:ext cx="73622" cy="333375"/>
              </a:xfrm>
              <a:custGeom>
                <a:avLst/>
                <a:gdLst>
                  <a:gd name="T0" fmla="*/ 0 w 70"/>
                  <a:gd name="T1" fmla="*/ 2147483647 h 128"/>
                  <a:gd name="T2" fmla="*/ 2147483647 w 70"/>
                  <a:gd name="T3" fmla="*/ 2147483647 h 128"/>
                  <a:gd name="T4" fmla="*/ 2147483647 w 70"/>
                  <a:gd name="T5" fmla="*/ 2147483647 h 128"/>
                  <a:gd name="T6" fmla="*/ 2147483647 w 70"/>
                  <a:gd name="T7" fmla="*/ 2147483647 h 128"/>
                  <a:gd name="T8" fmla="*/ 2147483647 w 70"/>
                  <a:gd name="T9" fmla="*/ 2147483647 h 128"/>
                  <a:gd name="T10" fmla="*/ 2147483647 w 70"/>
                  <a:gd name="T11" fmla="*/ 2147483647 h 128"/>
                  <a:gd name="T12" fmla="*/ 2147483647 w 70"/>
                  <a:gd name="T13" fmla="*/ 2147483647 h 128"/>
                  <a:gd name="T14" fmla="*/ 2147483647 w 70"/>
                  <a:gd name="T15" fmla="*/ 2147483647 h 128"/>
                  <a:gd name="T16" fmla="*/ 2147483647 w 70"/>
                  <a:gd name="T17" fmla="*/ 0 h 1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0"/>
                  <a:gd name="T28" fmla="*/ 0 h 128"/>
                  <a:gd name="T29" fmla="*/ 70 w 70"/>
                  <a:gd name="T30" fmla="*/ 128 h 1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0" h="128">
                    <a:moveTo>
                      <a:pt x="0" y="4"/>
                    </a:moveTo>
                    <a:lnTo>
                      <a:pt x="14" y="12"/>
                    </a:lnTo>
                    <a:lnTo>
                      <a:pt x="10" y="28"/>
                    </a:lnTo>
                    <a:lnTo>
                      <a:pt x="20" y="42"/>
                    </a:lnTo>
                    <a:lnTo>
                      <a:pt x="18" y="68"/>
                    </a:lnTo>
                    <a:lnTo>
                      <a:pt x="16" y="102"/>
                    </a:lnTo>
                    <a:lnTo>
                      <a:pt x="16" y="128"/>
                    </a:lnTo>
                    <a:lnTo>
                      <a:pt x="70" y="128"/>
                    </a:lnTo>
                    <a:lnTo>
                      <a:pt x="70" y="0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58" name="Freeform 6" descr="Large confetti"/>
              <p:cNvSpPr>
                <a:spLocks noChangeAspect="1"/>
              </p:cNvSpPr>
              <p:nvPr/>
            </p:nvSpPr>
            <p:spPr bwMode="auto">
              <a:xfrm>
                <a:off x="2922112" y="3671731"/>
                <a:ext cx="161449" cy="141447"/>
              </a:xfrm>
              <a:custGeom>
                <a:avLst/>
                <a:gdLst>
                  <a:gd name="T0" fmla="*/ 2147483647 w 132"/>
                  <a:gd name="T1" fmla="*/ 0 h 116"/>
                  <a:gd name="T2" fmla="*/ 2147483647 w 132"/>
                  <a:gd name="T3" fmla="*/ 2147483647 h 116"/>
                  <a:gd name="T4" fmla="*/ 2147483647 w 132"/>
                  <a:gd name="T5" fmla="*/ 2147483647 h 116"/>
                  <a:gd name="T6" fmla="*/ 2147483647 w 132"/>
                  <a:gd name="T7" fmla="*/ 2147483647 h 116"/>
                  <a:gd name="T8" fmla="*/ 0 w 132"/>
                  <a:gd name="T9" fmla="*/ 2147483647 h 116"/>
                  <a:gd name="T10" fmla="*/ 2147483647 w 132"/>
                  <a:gd name="T11" fmla="*/ 2147483647 h 116"/>
                  <a:gd name="T12" fmla="*/ 2147483647 w 132"/>
                  <a:gd name="T13" fmla="*/ 2147483647 h 1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2"/>
                  <a:gd name="T22" fmla="*/ 0 h 116"/>
                  <a:gd name="T23" fmla="*/ 132 w 132"/>
                  <a:gd name="T24" fmla="*/ 116 h 1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2" h="116">
                    <a:moveTo>
                      <a:pt x="12" y="0"/>
                    </a:moveTo>
                    <a:lnTo>
                      <a:pt x="12" y="36"/>
                    </a:lnTo>
                    <a:lnTo>
                      <a:pt x="12" y="60"/>
                    </a:lnTo>
                    <a:lnTo>
                      <a:pt x="12" y="84"/>
                    </a:lnTo>
                    <a:lnTo>
                      <a:pt x="0" y="116"/>
                    </a:lnTo>
                    <a:lnTo>
                      <a:pt x="132" y="116"/>
                    </a:lnTo>
                    <a:lnTo>
                      <a:pt x="132" y="4"/>
                    </a:lnTo>
                  </a:path>
                </a:pathLst>
              </a:custGeom>
              <a:pattFill prst="lgConfetti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59" name="Freeform 17" descr="20%"/>
              <p:cNvSpPr>
                <a:spLocks noChangeAspect="1"/>
              </p:cNvSpPr>
              <p:nvPr/>
            </p:nvSpPr>
            <p:spPr bwMode="auto">
              <a:xfrm>
                <a:off x="2844960" y="3813178"/>
                <a:ext cx="238602" cy="291465"/>
              </a:xfrm>
              <a:custGeom>
                <a:avLst/>
                <a:gdLst>
                  <a:gd name="T0" fmla="*/ 2147483647 w 196"/>
                  <a:gd name="T1" fmla="*/ 0 h 240"/>
                  <a:gd name="T2" fmla="*/ 2147483647 w 196"/>
                  <a:gd name="T3" fmla="*/ 2147483647 h 240"/>
                  <a:gd name="T4" fmla="*/ 2147483647 w 196"/>
                  <a:gd name="T5" fmla="*/ 2147483647 h 240"/>
                  <a:gd name="T6" fmla="*/ 0 w 196"/>
                  <a:gd name="T7" fmla="*/ 2147483647 h 240"/>
                  <a:gd name="T8" fmla="*/ 2147483647 w 196"/>
                  <a:gd name="T9" fmla="*/ 2147483647 h 240"/>
                  <a:gd name="T10" fmla="*/ 2147483647 w 196"/>
                  <a:gd name="T11" fmla="*/ 2147483647 h 240"/>
                  <a:gd name="T12" fmla="*/ 2147483647 w 196"/>
                  <a:gd name="T13" fmla="*/ 2147483647 h 240"/>
                  <a:gd name="T14" fmla="*/ 2147483647 w 196"/>
                  <a:gd name="T15" fmla="*/ 2147483647 h 240"/>
                  <a:gd name="T16" fmla="*/ 2147483647 w 196"/>
                  <a:gd name="T17" fmla="*/ 2147483647 h 240"/>
                  <a:gd name="T18" fmla="*/ 2147483647 w 196"/>
                  <a:gd name="T19" fmla="*/ 2147483647 h 2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6"/>
                  <a:gd name="T31" fmla="*/ 0 h 240"/>
                  <a:gd name="T32" fmla="*/ 196 w 196"/>
                  <a:gd name="T33" fmla="*/ 240 h 2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6" h="240">
                    <a:moveTo>
                      <a:pt x="56" y="0"/>
                    </a:moveTo>
                    <a:lnTo>
                      <a:pt x="8" y="32"/>
                    </a:lnTo>
                    <a:lnTo>
                      <a:pt x="16" y="76"/>
                    </a:lnTo>
                    <a:lnTo>
                      <a:pt x="0" y="124"/>
                    </a:lnTo>
                    <a:lnTo>
                      <a:pt x="4" y="156"/>
                    </a:lnTo>
                    <a:lnTo>
                      <a:pt x="28" y="184"/>
                    </a:lnTo>
                    <a:lnTo>
                      <a:pt x="28" y="224"/>
                    </a:lnTo>
                    <a:lnTo>
                      <a:pt x="52" y="240"/>
                    </a:lnTo>
                    <a:lnTo>
                      <a:pt x="196" y="240"/>
                    </a:lnTo>
                    <a:lnTo>
                      <a:pt x="196" y="4"/>
                    </a:lnTo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60" name="Freeform 18" descr="Dashed horizontal"/>
              <p:cNvSpPr>
                <a:spLocks noChangeAspect="1"/>
              </p:cNvSpPr>
              <p:nvPr/>
            </p:nvSpPr>
            <p:spPr bwMode="auto">
              <a:xfrm>
                <a:off x="2903539" y="4104643"/>
                <a:ext cx="180023" cy="68580"/>
              </a:xfrm>
              <a:custGeom>
                <a:avLst/>
                <a:gdLst>
                  <a:gd name="T0" fmla="*/ 0 w 148"/>
                  <a:gd name="T1" fmla="*/ 0 h 56"/>
                  <a:gd name="T2" fmla="*/ 0 w 148"/>
                  <a:gd name="T3" fmla="*/ 2147483647 h 56"/>
                  <a:gd name="T4" fmla="*/ 2147483647 w 148"/>
                  <a:gd name="T5" fmla="*/ 2147483647 h 56"/>
                  <a:gd name="T6" fmla="*/ 2147483647 w 148"/>
                  <a:gd name="T7" fmla="*/ 2147483647 h 5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8"/>
                  <a:gd name="T13" fmla="*/ 0 h 56"/>
                  <a:gd name="T14" fmla="*/ 148 w 148"/>
                  <a:gd name="T15" fmla="*/ 56 h 5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8" h="56">
                    <a:moveTo>
                      <a:pt x="0" y="0"/>
                    </a:moveTo>
                    <a:lnTo>
                      <a:pt x="0" y="56"/>
                    </a:lnTo>
                    <a:lnTo>
                      <a:pt x="148" y="56"/>
                    </a:lnTo>
                    <a:lnTo>
                      <a:pt x="148" y="4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61" name="Freeform 19" descr="20%"/>
              <p:cNvSpPr>
                <a:spLocks noChangeAspect="1"/>
              </p:cNvSpPr>
              <p:nvPr/>
            </p:nvSpPr>
            <p:spPr bwMode="auto">
              <a:xfrm>
                <a:off x="2907825" y="4606134"/>
                <a:ext cx="175737" cy="212884"/>
              </a:xfrm>
              <a:custGeom>
                <a:avLst/>
                <a:gdLst>
                  <a:gd name="T0" fmla="*/ 2147483647 w 144"/>
                  <a:gd name="T1" fmla="*/ 0 h 176"/>
                  <a:gd name="T2" fmla="*/ 0 w 144"/>
                  <a:gd name="T3" fmla="*/ 2147483647 h 176"/>
                  <a:gd name="T4" fmla="*/ 2147483647 w 144"/>
                  <a:gd name="T5" fmla="*/ 2147483647 h 176"/>
                  <a:gd name="T6" fmla="*/ 0 w 144"/>
                  <a:gd name="T7" fmla="*/ 2147483647 h 176"/>
                  <a:gd name="T8" fmla="*/ 2147483647 w 144"/>
                  <a:gd name="T9" fmla="*/ 2147483647 h 176"/>
                  <a:gd name="T10" fmla="*/ 2147483647 w 144"/>
                  <a:gd name="T11" fmla="*/ 2147483647 h 176"/>
                  <a:gd name="T12" fmla="*/ 2147483647 w 144"/>
                  <a:gd name="T13" fmla="*/ 2147483647 h 176"/>
                  <a:gd name="T14" fmla="*/ 2147483647 w 144"/>
                  <a:gd name="T15" fmla="*/ 2147483647 h 176"/>
                  <a:gd name="T16" fmla="*/ 2147483647 w 144"/>
                  <a:gd name="T17" fmla="*/ 2147483647 h 176"/>
                  <a:gd name="T18" fmla="*/ 2147483647 w 144"/>
                  <a:gd name="T19" fmla="*/ 2147483647 h 1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4"/>
                  <a:gd name="T31" fmla="*/ 0 h 176"/>
                  <a:gd name="T32" fmla="*/ 144 w 144"/>
                  <a:gd name="T33" fmla="*/ 176 h 17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4" h="176">
                    <a:moveTo>
                      <a:pt x="36" y="0"/>
                    </a:moveTo>
                    <a:lnTo>
                      <a:pt x="0" y="8"/>
                    </a:lnTo>
                    <a:lnTo>
                      <a:pt x="12" y="56"/>
                    </a:lnTo>
                    <a:lnTo>
                      <a:pt x="0" y="80"/>
                    </a:lnTo>
                    <a:lnTo>
                      <a:pt x="4" y="104"/>
                    </a:lnTo>
                    <a:lnTo>
                      <a:pt x="28" y="120"/>
                    </a:lnTo>
                    <a:lnTo>
                      <a:pt x="24" y="156"/>
                    </a:lnTo>
                    <a:lnTo>
                      <a:pt x="48" y="176"/>
                    </a:lnTo>
                    <a:lnTo>
                      <a:pt x="144" y="176"/>
                    </a:lnTo>
                    <a:lnTo>
                      <a:pt x="144" y="4"/>
                    </a:lnTo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62" name="Freeform 20" descr="Dashed horizontal"/>
              <p:cNvSpPr>
                <a:spLocks noChangeAspect="1"/>
              </p:cNvSpPr>
              <p:nvPr/>
            </p:nvSpPr>
            <p:spPr bwMode="auto">
              <a:xfrm>
                <a:off x="2946402" y="4819019"/>
                <a:ext cx="137160" cy="588646"/>
              </a:xfrm>
              <a:custGeom>
                <a:avLst/>
                <a:gdLst>
                  <a:gd name="T0" fmla="*/ 0 w 112"/>
                  <a:gd name="T1" fmla="*/ 0 h 484"/>
                  <a:gd name="T2" fmla="*/ 2147483647 w 112"/>
                  <a:gd name="T3" fmla="*/ 2147483647 h 484"/>
                  <a:gd name="T4" fmla="*/ 2147483647 w 112"/>
                  <a:gd name="T5" fmla="*/ 2147483647 h 484"/>
                  <a:gd name="T6" fmla="*/ 2147483647 w 112"/>
                  <a:gd name="T7" fmla="*/ 2147483647 h 484"/>
                  <a:gd name="T8" fmla="*/ 2147483647 w 112"/>
                  <a:gd name="T9" fmla="*/ 2147483647 h 484"/>
                  <a:gd name="T10" fmla="*/ 2147483647 w 112"/>
                  <a:gd name="T11" fmla="*/ 2147483647 h 484"/>
                  <a:gd name="T12" fmla="*/ 2147483647 w 112"/>
                  <a:gd name="T13" fmla="*/ 2147483647 h 484"/>
                  <a:gd name="T14" fmla="*/ 2147483647 w 112"/>
                  <a:gd name="T15" fmla="*/ 2147483647 h 484"/>
                  <a:gd name="T16" fmla="*/ 2147483647 w 112"/>
                  <a:gd name="T17" fmla="*/ 2147483647 h 484"/>
                  <a:gd name="T18" fmla="*/ 2147483647 w 112"/>
                  <a:gd name="T19" fmla="*/ 2147483647 h 484"/>
                  <a:gd name="T20" fmla="*/ 2147483647 w 112"/>
                  <a:gd name="T21" fmla="*/ 0 h 4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2"/>
                  <a:gd name="T34" fmla="*/ 0 h 484"/>
                  <a:gd name="T35" fmla="*/ 112 w 112"/>
                  <a:gd name="T36" fmla="*/ 484 h 4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2" h="484">
                    <a:moveTo>
                      <a:pt x="0" y="0"/>
                    </a:moveTo>
                    <a:lnTo>
                      <a:pt x="28" y="48"/>
                    </a:lnTo>
                    <a:lnTo>
                      <a:pt x="24" y="136"/>
                    </a:lnTo>
                    <a:lnTo>
                      <a:pt x="16" y="208"/>
                    </a:lnTo>
                    <a:lnTo>
                      <a:pt x="20" y="276"/>
                    </a:lnTo>
                    <a:lnTo>
                      <a:pt x="32" y="336"/>
                    </a:lnTo>
                    <a:lnTo>
                      <a:pt x="20" y="372"/>
                    </a:lnTo>
                    <a:lnTo>
                      <a:pt x="24" y="416"/>
                    </a:lnTo>
                    <a:lnTo>
                      <a:pt x="32" y="484"/>
                    </a:lnTo>
                    <a:lnTo>
                      <a:pt x="112" y="484"/>
                    </a:lnTo>
                    <a:lnTo>
                      <a:pt x="112" y="0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63" name="Freeform 30" descr="20%"/>
              <p:cNvSpPr>
                <a:spLocks noChangeAspect="1"/>
              </p:cNvSpPr>
              <p:nvPr/>
            </p:nvSpPr>
            <p:spPr bwMode="auto">
              <a:xfrm>
                <a:off x="2864962" y="4177509"/>
                <a:ext cx="222885" cy="214313"/>
              </a:xfrm>
              <a:custGeom>
                <a:avLst/>
                <a:gdLst>
                  <a:gd name="T0" fmla="*/ 2147483647 w 184"/>
                  <a:gd name="T1" fmla="*/ 0 h 176"/>
                  <a:gd name="T2" fmla="*/ 0 w 184"/>
                  <a:gd name="T3" fmla="*/ 2147483647 h 176"/>
                  <a:gd name="T4" fmla="*/ 0 w 184"/>
                  <a:gd name="T5" fmla="*/ 2147483647 h 176"/>
                  <a:gd name="T6" fmla="*/ 2147483647 w 184"/>
                  <a:gd name="T7" fmla="*/ 2147483647 h 176"/>
                  <a:gd name="T8" fmla="*/ 2147483647 w 184"/>
                  <a:gd name="T9" fmla="*/ 2147483647 h 176"/>
                  <a:gd name="T10" fmla="*/ 2147483647 w 184"/>
                  <a:gd name="T11" fmla="*/ 2147483647 h 176"/>
                  <a:gd name="T12" fmla="*/ 2147483647 w 184"/>
                  <a:gd name="T13" fmla="*/ 2147483647 h 176"/>
                  <a:gd name="T14" fmla="*/ 2147483647 w 184"/>
                  <a:gd name="T15" fmla="*/ 2147483647 h 176"/>
                  <a:gd name="T16" fmla="*/ 2147483647 w 184"/>
                  <a:gd name="T17" fmla="*/ 2147483647 h 1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4"/>
                  <a:gd name="T28" fmla="*/ 0 h 176"/>
                  <a:gd name="T29" fmla="*/ 184 w 184"/>
                  <a:gd name="T30" fmla="*/ 176 h 1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4" h="176">
                    <a:moveTo>
                      <a:pt x="32" y="0"/>
                    </a:moveTo>
                    <a:lnTo>
                      <a:pt x="0" y="20"/>
                    </a:lnTo>
                    <a:lnTo>
                      <a:pt x="0" y="56"/>
                    </a:lnTo>
                    <a:lnTo>
                      <a:pt x="24" y="104"/>
                    </a:lnTo>
                    <a:lnTo>
                      <a:pt x="52" y="96"/>
                    </a:lnTo>
                    <a:lnTo>
                      <a:pt x="56" y="144"/>
                    </a:lnTo>
                    <a:lnTo>
                      <a:pt x="76" y="172"/>
                    </a:lnTo>
                    <a:lnTo>
                      <a:pt x="184" y="176"/>
                    </a:lnTo>
                    <a:lnTo>
                      <a:pt x="184" y="4"/>
                    </a:lnTo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64" name="Freeform 31" descr="Dashed horizontal"/>
              <p:cNvSpPr>
                <a:spLocks noChangeAspect="1"/>
              </p:cNvSpPr>
              <p:nvPr/>
            </p:nvSpPr>
            <p:spPr bwMode="auto">
              <a:xfrm>
                <a:off x="2962117" y="4386107"/>
                <a:ext cx="125730" cy="224314"/>
              </a:xfrm>
              <a:custGeom>
                <a:avLst/>
                <a:gdLst>
                  <a:gd name="T0" fmla="*/ 2147483647 w 104"/>
                  <a:gd name="T1" fmla="*/ 2147483647 h 188"/>
                  <a:gd name="T2" fmla="*/ 2147483647 w 104"/>
                  <a:gd name="T3" fmla="*/ 2147483647 h 188"/>
                  <a:gd name="T4" fmla="*/ 2147483647 w 104"/>
                  <a:gd name="T5" fmla="*/ 2147483647 h 188"/>
                  <a:gd name="T6" fmla="*/ 2147483647 w 104"/>
                  <a:gd name="T7" fmla="*/ 2147483647 h 188"/>
                  <a:gd name="T8" fmla="*/ 0 w 104"/>
                  <a:gd name="T9" fmla="*/ 2147483647 h 188"/>
                  <a:gd name="T10" fmla="*/ 2147483647 w 104"/>
                  <a:gd name="T11" fmla="*/ 2147483647 h 188"/>
                  <a:gd name="T12" fmla="*/ 2147483647 w 104"/>
                  <a:gd name="T13" fmla="*/ 0 h 1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4"/>
                  <a:gd name="T22" fmla="*/ 0 h 188"/>
                  <a:gd name="T23" fmla="*/ 104 w 104"/>
                  <a:gd name="T24" fmla="*/ 188 h 1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4" h="188">
                    <a:moveTo>
                      <a:pt x="4" y="12"/>
                    </a:moveTo>
                    <a:lnTo>
                      <a:pt x="12" y="56"/>
                    </a:lnTo>
                    <a:lnTo>
                      <a:pt x="20" y="100"/>
                    </a:lnTo>
                    <a:lnTo>
                      <a:pt x="8" y="144"/>
                    </a:lnTo>
                    <a:lnTo>
                      <a:pt x="0" y="188"/>
                    </a:lnTo>
                    <a:lnTo>
                      <a:pt x="104" y="188"/>
                    </a:lnTo>
                    <a:lnTo>
                      <a:pt x="104" y="0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65" name="Freeform 32" descr="20%"/>
              <p:cNvSpPr>
                <a:spLocks noChangeAspect="1"/>
              </p:cNvSpPr>
              <p:nvPr/>
            </p:nvSpPr>
            <p:spPr bwMode="auto">
              <a:xfrm>
                <a:off x="2966404" y="5404807"/>
                <a:ext cx="118586" cy="55721"/>
              </a:xfrm>
              <a:custGeom>
                <a:avLst/>
                <a:gdLst>
                  <a:gd name="T0" fmla="*/ 2147483647 w 98"/>
                  <a:gd name="T1" fmla="*/ 0 h 46"/>
                  <a:gd name="T2" fmla="*/ 0 w 98"/>
                  <a:gd name="T3" fmla="*/ 0 h 46"/>
                  <a:gd name="T4" fmla="*/ 0 w 98"/>
                  <a:gd name="T5" fmla="*/ 2147483647 h 46"/>
                  <a:gd name="T6" fmla="*/ 2147483647 w 98"/>
                  <a:gd name="T7" fmla="*/ 2147483647 h 46"/>
                  <a:gd name="T8" fmla="*/ 2147483647 w 98"/>
                  <a:gd name="T9" fmla="*/ 2147483647 h 46"/>
                  <a:gd name="T10" fmla="*/ 2147483647 w 98"/>
                  <a:gd name="T11" fmla="*/ 2147483647 h 46"/>
                  <a:gd name="T12" fmla="*/ 2147483647 w 98"/>
                  <a:gd name="T13" fmla="*/ 2147483647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8"/>
                  <a:gd name="T22" fmla="*/ 0 h 46"/>
                  <a:gd name="T23" fmla="*/ 98 w 98"/>
                  <a:gd name="T24" fmla="*/ 46 h 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8" h="46">
                    <a:moveTo>
                      <a:pt x="14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6" y="26"/>
                    </a:lnTo>
                    <a:lnTo>
                      <a:pt x="6" y="46"/>
                    </a:lnTo>
                    <a:lnTo>
                      <a:pt x="98" y="46"/>
                    </a:lnTo>
                    <a:lnTo>
                      <a:pt x="98" y="2"/>
                    </a:lnTo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66" name="Freeform 77" descr="Dashed horizontal"/>
              <p:cNvSpPr>
                <a:spLocks noChangeAspect="1"/>
              </p:cNvSpPr>
              <p:nvPr/>
            </p:nvSpPr>
            <p:spPr bwMode="auto">
              <a:xfrm>
                <a:off x="2927827" y="1767206"/>
                <a:ext cx="155734" cy="447199"/>
              </a:xfrm>
              <a:custGeom>
                <a:avLst/>
                <a:gdLst>
                  <a:gd name="T0" fmla="*/ 2147483647 w 128"/>
                  <a:gd name="T1" fmla="*/ 0 h 368"/>
                  <a:gd name="T2" fmla="*/ 2147483647 w 128"/>
                  <a:gd name="T3" fmla="*/ 2147483647 h 368"/>
                  <a:gd name="T4" fmla="*/ 2147483647 w 128"/>
                  <a:gd name="T5" fmla="*/ 2147483647 h 368"/>
                  <a:gd name="T6" fmla="*/ 2147483647 w 128"/>
                  <a:gd name="T7" fmla="*/ 2147483647 h 368"/>
                  <a:gd name="T8" fmla="*/ 2147483647 w 128"/>
                  <a:gd name="T9" fmla="*/ 2147483647 h 368"/>
                  <a:gd name="T10" fmla="*/ 2147483647 w 128"/>
                  <a:gd name="T11" fmla="*/ 2147483647 h 368"/>
                  <a:gd name="T12" fmla="*/ 2147483647 w 128"/>
                  <a:gd name="T13" fmla="*/ 2147483647 h 368"/>
                  <a:gd name="T14" fmla="*/ 0 w 128"/>
                  <a:gd name="T15" fmla="*/ 2147483647 h 368"/>
                  <a:gd name="T16" fmla="*/ 2147483647 w 128"/>
                  <a:gd name="T17" fmla="*/ 2147483647 h 368"/>
                  <a:gd name="T18" fmla="*/ 2147483647 w 128"/>
                  <a:gd name="T19" fmla="*/ 0 h 3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8"/>
                  <a:gd name="T31" fmla="*/ 0 h 368"/>
                  <a:gd name="T32" fmla="*/ 128 w 128"/>
                  <a:gd name="T33" fmla="*/ 368 h 36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8" h="368">
                    <a:moveTo>
                      <a:pt x="28" y="0"/>
                    </a:moveTo>
                    <a:lnTo>
                      <a:pt x="32" y="64"/>
                    </a:lnTo>
                    <a:lnTo>
                      <a:pt x="20" y="132"/>
                    </a:lnTo>
                    <a:lnTo>
                      <a:pt x="36" y="192"/>
                    </a:lnTo>
                    <a:lnTo>
                      <a:pt x="36" y="232"/>
                    </a:lnTo>
                    <a:lnTo>
                      <a:pt x="40" y="264"/>
                    </a:lnTo>
                    <a:lnTo>
                      <a:pt x="12" y="308"/>
                    </a:lnTo>
                    <a:lnTo>
                      <a:pt x="0" y="368"/>
                    </a:lnTo>
                    <a:lnTo>
                      <a:pt x="128" y="368"/>
                    </a:lnTo>
                    <a:lnTo>
                      <a:pt x="128" y="0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67" name="Freeform 78" descr="40%"/>
              <p:cNvSpPr>
                <a:spLocks noChangeAspect="1"/>
              </p:cNvSpPr>
              <p:nvPr/>
            </p:nvSpPr>
            <p:spPr bwMode="auto">
              <a:xfrm>
                <a:off x="2859247" y="2208690"/>
                <a:ext cx="224314" cy="510065"/>
              </a:xfrm>
              <a:custGeom>
                <a:avLst/>
                <a:gdLst>
                  <a:gd name="T0" fmla="*/ 2147483647 w 184"/>
                  <a:gd name="T1" fmla="*/ 0 h 420"/>
                  <a:gd name="T2" fmla="*/ 0 w 184"/>
                  <a:gd name="T3" fmla="*/ 2147483647 h 420"/>
                  <a:gd name="T4" fmla="*/ 2147483647 w 184"/>
                  <a:gd name="T5" fmla="*/ 2147483647 h 420"/>
                  <a:gd name="T6" fmla="*/ 2147483647 w 184"/>
                  <a:gd name="T7" fmla="*/ 2147483647 h 420"/>
                  <a:gd name="T8" fmla="*/ 2147483647 w 184"/>
                  <a:gd name="T9" fmla="*/ 2147483647 h 420"/>
                  <a:gd name="T10" fmla="*/ 0 w 184"/>
                  <a:gd name="T11" fmla="*/ 2147483647 h 420"/>
                  <a:gd name="T12" fmla="*/ 2147483647 w 184"/>
                  <a:gd name="T13" fmla="*/ 2147483647 h 420"/>
                  <a:gd name="T14" fmla="*/ 2147483647 w 184"/>
                  <a:gd name="T15" fmla="*/ 2147483647 h 420"/>
                  <a:gd name="T16" fmla="*/ 2147483647 w 184"/>
                  <a:gd name="T17" fmla="*/ 2147483647 h 420"/>
                  <a:gd name="T18" fmla="*/ 2147483647 w 184"/>
                  <a:gd name="T19" fmla="*/ 2147483647 h 420"/>
                  <a:gd name="T20" fmla="*/ 2147483647 w 184"/>
                  <a:gd name="T21" fmla="*/ 2147483647 h 420"/>
                  <a:gd name="T22" fmla="*/ 2147483647 w 184"/>
                  <a:gd name="T23" fmla="*/ 2147483647 h 420"/>
                  <a:gd name="T24" fmla="*/ 2147483647 w 184"/>
                  <a:gd name="T25" fmla="*/ 2147483647 h 420"/>
                  <a:gd name="T26" fmla="*/ 2147483647 w 184"/>
                  <a:gd name="T27" fmla="*/ 2147483647 h 420"/>
                  <a:gd name="T28" fmla="*/ 2147483647 w 184"/>
                  <a:gd name="T29" fmla="*/ 2147483647 h 420"/>
                  <a:gd name="T30" fmla="*/ 2147483647 w 184"/>
                  <a:gd name="T31" fmla="*/ 2147483647 h 4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4"/>
                  <a:gd name="T49" fmla="*/ 0 h 420"/>
                  <a:gd name="T50" fmla="*/ 184 w 184"/>
                  <a:gd name="T51" fmla="*/ 420 h 42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4" h="420">
                    <a:moveTo>
                      <a:pt x="36" y="0"/>
                    </a:moveTo>
                    <a:lnTo>
                      <a:pt x="0" y="44"/>
                    </a:lnTo>
                    <a:lnTo>
                      <a:pt x="12" y="68"/>
                    </a:lnTo>
                    <a:lnTo>
                      <a:pt x="4" y="104"/>
                    </a:lnTo>
                    <a:lnTo>
                      <a:pt x="8" y="128"/>
                    </a:lnTo>
                    <a:lnTo>
                      <a:pt x="0" y="168"/>
                    </a:lnTo>
                    <a:lnTo>
                      <a:pt x="4" y="200"/>
                    </a:lnTo>
                    <a:lnTo>
                      <a:pt x="16" y="236"/>
                    </a:lnTo>
                    <a:lnTo>
                      <a:pt x="4" y="268"/>
                    </a:lnTo>
                    <a:lnTo>
                      <a:pt x="4" y="296"/>
                    </a:lnTo>
                    <a:lnTo>
                      <a:pt x="16" y="324"/>
                    </a:lnTo>
                    <a:lnTo>
                      <a:pt x="28" y="376"/>
                    </a:lnTo>
                    <a:lnTo>
                      <a:pt x="24" y="400"/>
                    </a:lnTo>
                    <a:lnTo>
                      <a:pt x="48" y="420"/>
                    </a:lnTo>
                    <a:lnTo>
                      <a:pt x="184" y="420"/>
                    </a:lnTo>
                    <a:lnTo>
                      <a:pt x="184" y="12"/>
                    </a:lnTo>
                  </a:path>
                </a:pathLst>
              </a:custGeom>
              <a:pattFill prst="pct40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68" name="Freeform 79" descr="20%"/>
              <p:cNvSpPr>
                <a:spLocks noChangeAspect="1"/>
              </p:cNvSpPr>
              <p:nvPr/>
            </p:nvSpPr>
            <p:spPr bwMode="auto">
              <a:xfrm>
                <a:off x="2927827" y="2724470"/>
                <a:ext cx="155734" cy="82868"/>
              </a:xfrm>
              <a:custGeom>
                <a:avLst/>
                <a:gdLst>
                  <a:gd name="T0" fmla="*/ 0 w 128"/>
                  <a:gd name="T1" fmla="*/ 0 h 68"/>
                  <a:gd name="T2" fmla="*/ 0 w 128"/>
                  <a:gd name="T3" fmla="*/ 2147483647 h 68"/>
                  <a:gd name="T4" fmla="*/ 2147483647 w 128"/>
                  <a:gd name="T5" fmla="*/ 2147483647 h 68"/>
                  <a:gd name="T6" fmla="*/ 2147483647 w 128"/>
                  <a:gd name="T7" fmla="*/ 2147483647 h 68"/>
                  <a:gd name="T8" fmla="*/ 2147483647 w 128"/>
                  <a:gd name="T9" fmla="*/ 2147483647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8"/>
                  <a:gd name="T16" fmla="*/ 0 h 68"/>
                  <a:gd name="T17" fmla="*/ 128 w 128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8" h="68">
                    <a:moveTo>
                      <a:pt x="0" y="0"/>
                    </a:moveTo>
                    <a:lnTo>
                      <a:pt x="0" y="28"/>
                    </a:lnTo>
                    <a:lnTo>
                      <a:pt x="24" y="68"/>
                    </a:lnTo>
                    <a:lnTo>
                      <a:pt x="128" y="68"/>
                    </a:lnTo>
                    <a:lnTo>
                      <a:pt x="128" y="4"/>
                    </a:lnTo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69" name="Freeform 80" descr="Dashed horizontal"/>
              <p:cNvSpPr>
                <a:spLocks noChangeAspect="1"/>
              </p:cNvSpPr>
              <p:nvPr/>
            </p:nvSpPr>
            <p:spPr bwMode="auto">
              <a:xfrm>
                <a:off x="2970690" y="2807337"/>
                <a:ext cx="112872" cy="864394"/>
              </a:xfrm>
              <a:custGeom>
                <a:avLst/>
                <a:gdLst>
                  <a:gd name="T0" fmla="*/ 0 w 92"/>
                  <a:gd name="T1" fmla="*/ 2147483647 h 712"/>
                  <a:gd name="T2" fmla="*/ 2147483647 w 92"/>
                  <a:gd name="T3" fmla="*/ 2147483647 h 712"/>
                  <a:gd name="T4" fmla="*/ 2147483647 w 92"/>
                  <a:gd name="T5" fmla="*/ 2147483647 h 712"/>
                  <a:gd name="T6" fmla="*/ 2147483647 w 92"/>
                  <a:gd name="T7" fmla="*/ 2147483647 h 712"/>
                  <a:gd name="T8" fmla="*/ 2147483647 w 92"/>
                  <a:gd name="T9" fmla="*/ 2147483647 h 712"/>
                  <a:gd name="T10" fmla="*/ 2147483647 w 92"/>
                  <a:gd name="T11" fmla="*/ 2147483647 h 712"/>
                  <a:gd name="T12" fmla="*/ 2147483647 w 92"/>
                  <a:gd name="T13" fmla="*/ 2147483647 h 712"/>
                  <a:gd name="T14" fmla="*/ 2147483647 w 92"/>
                  <a:gd name="T15" fmla="*/ 2147483647 h 712"/>
                  <a:gd name="T16" fmla="*/ 2147483647 w 92"/>
                  <a:gd name="T17" fmla="*/ 2147483647 h 712"/>
                  <a:gd name="T18" fmla="*/ 2147483647 w 92"/>
                  <a:gd name="T19" fmla="*/ 2147483647 h 712"/>
                  <a:gd name="T20" fmla="*/ 2147483647 w 92"/>
                  <a:gd name="T21" fmla="*/ 2147483647 h 712"/>
                  <a:gd name="T22" fmla="*/ 2147483647 w 92"/>
                  <a:gd name="T23" fmla="*/ 2147483647 h 712"/>
                  <a:gd name="T24" fmla="*/ 2147483647 w 92"/>
                  <a:gd name="T25" fmla="*/ 0 h 71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2"/>
                  <a:gd name="T40" fmla="*/ 0 h 712"/>
                  <a:gd name="T41" fmla="*/ 92 w 92"/>
                  <a:gd name="T42" fmla="*/ 712 h 71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2" h="712">
                    <a:moveTo>
                      <a:pt x="0" y="4"/>
                    </a:moveTo>
                    <a:lnTo>
                      <a:pt x="4" y="60"/>
                    </a:lnTo>
                    <a:lnTo>
                      <a:pt x="24" y="148"/>
                    </a:lnTo>
                    <a:lnTo>
                      <a:pt x="12" y="232"/>
                    </a:lnTo>
                    <a:lnTo>
                      <a:pt x="20" y="276"/>
                    </a:lnTo>
                    <a:lnTo>
                      <a:pt x="16" y="344"/>
                    </a:lnTo>
                    <a:lnTo>
                      <a:pt x="8" y="424"/>
                    </a:lnTo>
                    <a:lnTo>
                      <a:pt x="8" y="480"/>
                    </a:lnTo>
                    <a:lnTo>
                      <a:pt x="16" y="588"/>
                    </a:lnTo>
                    <a:lnTo>
                      <a:pt x="16" y="640"/>
                    </a:lnTo>
                    <a:lnTo>
                      <a:pt x="4" y="712"/>
                    </a:lnTo>
                    <a:lnTo>
                      <a:pt x="92" y="712"/>
                    </a:lnTo>
                    <a:lnTo>
                      <a:pt x="92" y="0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70" name="Freeform 85"/>
              <p:cNvSpPr>
                <a:spLocks noChangeAspect="1"/>
              </p:cNvSpPr>
              <p:nvPr/>
            </p:nvSpPr>
            <p:spPr bwMode="auto">
              <a:xfrm>
                <a:off x="2746377" y="2704467"/>
                <a:ext cx="431483" cy="42863"/>
              </a:xfrm>
              <a:custGeom>
                <a:avLst/>
                <a:gdLst>
                  <a:gd name="T0" fmla="*/ 0 w 820"/>
                  <a:gd name="T1" fmla="*/ 0 h 144"/>
                  <a:gd name="T2" fmla="*/ 2147483647 w 820"/>
                  <a:gd name="T3" fmla="*/ 2147483647 h 144"/>
                  <a:gd name="T4" fmla="*/ 2147483647 w 820"/>
                  <a:gd name="T5" fmla="*/ 287236589 h 144"/>
                  <a:gd name="T6" fmla="*/ 2147483647 w 820"/>
                  <a:gd name="T7" fmla="*/ 2147483647 h 144"/>
                  <a:gd name="T8" fmla="*/ 2147483647 w 820"/>
                  <a:gd name="T9" fmla="*/ 143618129 h 144"/>
                  <a:gd name="T10" fmla="*/ 2147483647 w 820"/>
                  <a:gd name="T11" fmla="*/ 2147483647 h 144"/>
                  <a:gd name="T12" fmla="*/ 2147483647 w 820"/>
                  <a:gd name="T13" fmla="*/ 430854759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0"/>
                  <a:gd name="T22" fmla="*/ 0 h 144"/>
                  <a:gd name="T23" fmla="*/ 820 w 82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0" h="144">
                    <a:moveTo>
                      <a:pt x="0" y="0"/>
                    </a:moveTo>
                    <a:lnTo>
                      <a:pt x="164" y="144"/>
                    </a:lnTo>
                    <a:lnTo>
                      <a:pt x="292" y="8"/>
                    </a:lnTo>
                    <a:lnTo>
                      <a:pt x="428" y="136"/>
                    </a:lnTo>
                    <a:lnTo>
                      <a:pt x="548" y="4"/>
                    </a:lnTo>
                    <a:lnTo>
                      <a:pt x="680" y="140"/>
                    </a:lnTo>
                    <a:lnTo>
                      <a:pt x="820" y="12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71" name="Freeform 86"/>
              <p:cNvSpPr>
                <a:spLocks noChangeAspect="1"/>
              </p:cNvSpPr>
              <p:nvPr/>
            </p:nvSpPr>
            <p:spPr bwMode="auto">
              <a:xfrm>
                <a:off x="2746377" y="2204404"/>
                <a:ext cx="431483" cy="42863"/>
              </a:xfrm>
              <a:custGeom>
                <a:avLst/>
                <a:gdLst>
                  <a:gd name="T0" fmla="*/ 0 w 820"/>
                  <a:gd name="T1" fmla="*/ 0 h 144"/>
                  <a:gd name="T2" fmla="*/ 2147483647 w 820"/>
                  <a:gd name="T3" fmla="*/ 2147483647 h 144"/>
                  <a:gd name="T4" fmla="*/ 2147483647 w 820"/>
                  <a:gd name="T5" fmla="*/ 287236589 h 144"/>
                  <a:gd name="T6" fmla="*/ 2147483647 w 820"/>
                  <a:gd name="T7" fmla="*/ 2147483647 h 144"/>
                  <a:gd name="T8" fmla="*/ 2147483647 w 820"/>
                  <a:gd name="T9" fmla="*/ 143618129 h 144"/>
                  <a:gd name="T10" fmla="*/ 2147483647 w 820"/>
                  <a:gd name="T11" fmla="*/ 2147483647 h 144"/>
                  <a:gd name="T12" fmla="*/ 2147483647 w 820"/>
                  <a:gd name="T13" fmla="*/ 430854759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0"/>
                  <a:gd name="T22" fmla="*/ 0 h 144"/>
                  <a:gd name="T23" fmla="*/ 820 w 82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0" h="144">
                    <a:moveTo>
                      <a:pt x="0" y="0"/>
                    </a:moveTo>
                    <a:lnTo>
                      <a:pt x="164" y="144"/>
                    </a:lnTo>
                    <a:lnTo>
                      <a:pt x="292" y="8"/>
                    </a:lnTo>
                    <a:lnTo>
                      <a:pt x="428" y="136"/>
                    </a:lnTo>
                    <a:lnTo>
                      <a:pt x="548" y="4"/>
                    </a:lnTo>
                    <a:lnTo>
                      <a:pt x="680" y="140"/>
                    </a:lnTo>
                    <a:lnTo>
                      <a:pt x="820" y="12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72" name="WordArt 91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2730660" y="1404303"/>
                <a:ext cx="582930" cy="1714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20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C0C0C0"/>
                    </a:solidFill>
                    <a:latin typeface="+mn-lt"/>
                  </a:rPr>
                  <a:t>Well B</a:t>
                </a:r>
              </a:p>
            </p:txBody>
          </p:sp>
          <p:sp>
            <p:nvSpPr>
              <p:cNvPr id="273" name="Text Box 97"/>
              <p:cNvSpPr txBox="1">
                <a:spLocks noChangeAspect="1" noChangeArrowheads="1"/>
              </p:cNvSpPr>
              <p:nvPr/>
            </p:nvSpPr>
            <p:spPr bwMode="auto">
              <a:xfrm>
                <a:off x="2890680" y="1577182"/>
                <a:ext cx="38343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+mn-lt"/>
                    <a:cs typeface="Arial" charset="0"/>
                  </a:rPr>
                  <a:t>SP</a:t>
                </a:r>
              </a:p>
            </p:txBody>
          </p:sp>
          <p:sp>
            <p:nvSpPr>
              <p:cNvPr id="274" name="Freeform 111"/>
              <p:cNvSpPr>
                <a:spLocks noChangeAspect="1"/>
              </p:cNvSpPr>
              <p:nvPr/>
            </p:nvSpPr>
            <p:spPr bwMode="auto">
              <a:xfrm>
                <a:off x="2803527" y="3658873"/>
                <a:ext cx="431483" cy="42863"/>
              </a:xfrm>
              <a:custGeom>
                <a:avLst/>
                <a:gdLst>
                  <a:gd name="T0" fmla="*/ 0 w 820"/>
                  <a:gd name="T1" fmla="*/ 0 h 144"/>
                  <a:gd name="T2" fmla="*/ 2147483647 w 820"/>
                  <a:gd name="T3" fmla="*/ 2147483647 h 144"/>
                  <a:gd name="T4" fmla="*/ 2147483647 w 820"/>
                  <a:gd name="T5" fmla="*/ 287236589 h 144"/>
                  <a:gd name="T6" fmla="*/ 2147483647 w 820"/>
                  <a:gd name="T7" fmla="*/ 2147483647 h 144"/>
                  <a:gd name="T8" fmla="*/ 2147483647 w 820"/>
                  <a:gd name="T9" fmla="*/ 143618129 h 144"/>
                  <a:gd name="T10" fmla="*/ 2147483647 w 820"/>
                  <a:gd name="T11" fmla="*/ 2147483647 h 144"/>
                  <a:gd name="T12" fmla="*/ 2147483647 w 820"/>
                  <a:gd name="T13" fmla="*/ 430854759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0"/>
                  <a:gd name="T22" fmla="*/ 0 h 144"/>
                  <a:gd name="T23" fmla="*/ 820 w 82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0" h="144">
                    <a:moveTo>
                      <a:pt x="0" y="0"/>
                    </a:moveTo>
                    <a:lnTo>
                      <a:pt x="164" y="144"/>
                    </a:lnTo>
                    <a:lnTo>
                      <a:pt x="292" y="8"/>
                    </a:lnTo>
                    <a:lnTo>
                      <a:pt x="428" y="136"/>
                    </a:lnTo>
                    <a:lnTo>
                      <a:pt x="548" y="4"/>
                    </a:lnTo>
                    <a:lnTo>
                      <a:pt x="680" y="140"/>
                    </a:lnTo>
                    <a:lnTo>
                      <a:pt x="820" y="12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75" name="Freeform 123"/>
              <p:cNvSpPr>
                <a:spLocks noChangeAspect="1"/>
              </p:cNvSpPr>
              <p:nvPr/>
            </p:nvSpPr>
            <p:spPr bwMode="auto">
              <a:xfrm>
                <a:off x="2892585" y="2272032"/>
                <a:ext cx="115729" cy="417195"/>
              </a:xfrm>
              <a:custGeom>
                <a:avLst/>
                <a:gdLst>
                  <a:gd name="T0" fmla="*/ 0 w 80"/>
                  <a:gd name="T1" fmla="*/ 0 h 712"/>
                  <a:gd name="T2" fmla="*/ 2147483647 w 80"/>
                  <a:gd name="T3" fmla="*/ 2147483647 h 712"/>
                  <a:gd name="T4" fmla="*/ 2147483647 w 80"/>
                  <a:gd name="T5" fmla="*/ 2147483647 h 712"/>
                  <a:gd name="T6" fmla="*/ 0 60000 65536"/>
                  <a:gd name="T7" fmla="*/ 0 60000 65536"/>
                  <a:gd name="T8" fmla="*/ 0 60000 65536"/>
                  <a:gd name="T9" fmla="*/ 0 w 80"/>
                  <a:gd name="T10" fmla="*/ 0 h 712"/>
                  <a:gd name="T11" fmla="*/ 80 w 80"/>
                  <a:gd name="T12" fmla="*/ 712 h 7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" h="712">
                    <a:moveTo>
                      <a:pt x="0" y="0"/>
                    </a:moveTo>
                    <a:cubicBezTo>
                      <a:pt x="17" y="12"/>
                      <a:pt x="35" y="25"/>
                      <a:pt x="48" y="144"/>
                    </a:cubicBezTo>
                    <a:cubicBezTo>
                      <a:pt x="61" y="263"/>
                      <a:pt x="70" y="487"/>
                      <a:pt x="80" y="712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76" name="Freeform 134"/>
              <p:cNvSpPr>
                <a:spLocks noChangeAspect="1"/>
              </p:cNvSpPr>
              <p:nvPr/>
            </p:nvSpPr>
            <p:spPr bwMode="auto">
              <a:xfrm>
                <a:off x="2966404" y="5403378"/>
                <a:ext cx="117158" cy="325755"/>
              </a:xfrm>
              <a:custGeom>
                <a:avLst/>
                <a:gdLst>
                  <a:gd name="T0" fmla="*/ 0 w 80"/>
                  <a:gd name="T1" fmla="*/ 0 h 712"/>
                  <a:gd name="T2" fmla="*/ 2147483647 w 80"/>
                  <a:gd name="T3" fmla="*/ 2147483647 h 712"/>
                  <a:gd name="T4" fmla="*/ 2147483647 w 80"/>
                  <a:gd name="T5" fmla="*/ 2147483647 h 712"/>
                  <a:gd name="T6" fmla="*/ 0 60000 65536"/>
                  <a:gd name="T7" fmla="*/ 0 60000 65536"/>
                  <a:gd name="T8" fmla="*/ 0 60000 65536"/>
                  <a:gd name="T9" fmla="*/ 0 w 80"/>
                  <a:gd name="T10" fmla="*/ 0 h 712"/>
                  <a:gd name="T11" fmla="*/ 80 w 80"/>
                  <a:gd name="T12" fmla="*/ 712 h 7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" h="712">
                    <a:moveTo>
                      <a:pt x="0" y="0"/>
                    </a:moveTo>
                    <a:cubicBezTo>
                      <a:pt x="17" y="12"/>
                      <a:pt x="35" y="25"/>
                      <a:pt x="48" y="144"/>
                    </a:cubicBezTo>
                    <a:cubicBezTo>
                      <a:pt x="61" y="263"/>
                      <a:pt x="70" y="487"/>
                      <a:pt x="80" y="712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77" name="Freeform 135"/>
              <p:cNvSpPr>
                <a:spLocks noChangeAspect="1"/>
              </p:cNvSpPr>
              <p:nvPr/>
            </p:nvSpPr>
            <p:spPr bwMode="auto">
              <a:xfrm>
                <a:off x="2937829" y="3823179"/>
                <a:ext cx="145733" cy="360045"/>
              </a:xfrm>
              <a:custGeom>
                <a:avLst/>
                <a:gdLst>
                  <a:gd name="T0" fmla="*/ 0 w 80"/>
                  <a:gd name="T1" fmla="*/ 0 h 712"/>
                  <a:gd name="T2" fmla="*/ 2147483647 w 80"/>
                  <a:gd name="T3" fmla="*/ 2147483647 h 712"/>
                  <a:gd name="T4" fmla="*/ 2147483647 w 80"/>
                  <a:gd name="T5" fmla="*/ 2147483647 h 712"/>
                  <a:gd name="T6" fmla="*/ 0 60000 65536"/>
                  <a:gd name="T7" fmla="*/ 0 60000 65536"/>
                  <a:gd name="T8" fmla="*/ 0 60000 65536"/>
                  <a:gd name="T9" fmla="*/ 0 w 80"/>
                  <a:gd name="T10" fmla="*/ 0 h 712"/>
                  <a:gd name="T11" fmla="*/ 80 w 80"/>
                  <a:gd name="T12" fmla="*/ 712 h 7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" h="712">
                    <a:moveTo>
                      <a:pt x="0" y="0"/>
                    </a:moveTo>
                    <a:cubicBezTo>
                      <a:pt x="17" y="12"/>
                      <a:pt x="35" y="25"/>
                      <a:pt x="48" y="144"/>
                    </a:cubicBezTo>
                    <a:cubicBezTo>
                      <a:pt x="61" y="263"/>
                      <a:pt x="70" y="487"/>
                      <a:pt x="80" y="712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78" name="Freeform 136"/>
              <p:cNvSpPr>
                <a:spLocks noChangeAspect="1"/>
              </p:cNvSpPr>
              <p:nvPr/>
            </p:nvSpPr>
            <p:spPr bwMode="auto">
              <a:xfrm>
                <a:off x="2922112" y="4187511"/>
                <a:ext cx="161449" cy="418624"/>
              </a:xfrm>
              <a:custGeom>
                <a:avLst/>
                <a:gdLst>
                  <a:gd name="T0" fmla="*/ 0 w 80"/>
                  <a:gd name="T1" fmla="*/ 0 h 712"/>
                  <a:gd name="T2" fmla="*/ 2147483647 w 80"/>
                  <a:gd name="T3" fmla="*/ 2147483647 h 712"/>
                  <a:gd name="T4" fmla="*/ 2147483647 w 80"/>
                  <a:gd name="T5" fmla="*/ 2147483647 h 712"/>
                  <a:gd name="T6" fmla="*/ 0 60000 65536"/>
                  <a:gd name="T7" fmla="*/ 0 60000 65536"/>
                  <a:gd name="T8" fmla="*/ 0 60000 65536"/>
                  <a:gd name="T9" fmla="*/ 0 w 80"/>
                  <a:gd name="T10" fmla="*/ 0 h 712"/>
                  <a:gd name="T11" fmla="*/ 80 w 80"/>
                  <a:gd name="T12" fmla="*/ 712 h 7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" h="712">
                    <a:moveTo>
                      <a:pt x="0" y="0"/>
                    </a:moveTo>
                    <a:cubicBezTo>
                      <a:pt x="17" y="12"/>
                      <a:pt x="35" y="25"/>
                      <a:pt x="48" y="144"/>
                    </a:cubicBezTo>
                    <a:cubicBezTo>
                      <a:pt x="61" y="263"/>
                      <a:pt x="70" y="487"/>
                      <a:pt x="80" y="712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79" name="Freeform 137"/>
              <p:cNvSpPr>
                <a:spLocks noChangeAspect="1"/>
              </p:cNvSpPr>
              <p:nvPr/>
            </p:nvSpPr>
            <p:spPr bwMode="auto">
              <a:xfrm>
                <a:off x="2907825" y="4624709"/>
                <a:ext cx="175737" cy="772954"/>
              </a:xfrm>
              <a:custGeom>
                <a:avLst/>
                <a:gdLst>
                  <a:gd name="T0" fmla="*/ 0 w 80"/>
                  <a:gd name="T1" fmla="*/ 0 h 712"/>
                  <a:gd name="T2" fmla="*/ 2147483647 w 80"/>
                  <a:gd name="T3" fmla="*/ 2147483647 h 712"/>
                  <a:gd name="T4" fmla="*/ 2147483647 w 80"/>
                  <a:gd name="T5" fmla="*/ 2147483647 h 712"/>
                  <a:gd name="T6" fmla="*/ 0 60000 65536"/>
                  <a:gd name="T7" fmla="*/ 0 60000 65536"/>
                  <a:gd name="T8" fmla="*/ 0 60000 65536"/>
                  <a:gd name="T9" fmla="*/ 0 w 80"/>
                  <a:gd name="T10" fmla="*/ 0 h 712"/>
                  <a:gd name="T11" fmla="*/ 80 w 80"/>
                  <a:gd name="T12" fmla="*/ 712 h 7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" h="712">
                    <a:moveTo>
                      <a:pt x="0" y="0"/>
                    </a:moveTo>
                    <a:cubicBezTo>
                      <a:pt x="17" y="12"/>
                      <a:pt x="35" y="25"/>
                      <a:pt x="48" y="144"/>
                    </a:cubicBezTo>
                    <a:cubicBezTo>
                      <a:pt x="61" y="263"/>
                      <a:pt x="70" y="487"/>
                      <a:pt x="80" y="712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80" name="Freeform 138"/>
              <p:cNvSpPr>
                <a:spLocks noChangeAspect="1"/>
              </p:cNvSpPr>
              <p:nvPr/>
            </p:nvSpPr>
            <p:spPr bwMode="auto">
              <a:xfrm>
                <a:off x="2946402" y="2764475"/>
                <a:ext cx="130016" cy="135731"/>
              </a:xfrm>
              <a:custGeom>
                <a:avLst/>
                <a:gdLst>
                  <a:gd name="T0" fmla="*/ 0 w 80"/>
                  <a:gd name="T1" fmla="*/ 0 h 712"/>
                  <a:gd name="T2" fmla="*/ 2147483647 w 80"/>
                  <a:gd name="T3" fmla="*/ 1372298496 h 712"/>
                  <a:gd name="T4" fmla="*/ 2147483647 w 80"/>
                  <a:gd name="T5" fmla="*/ 2147483647 h 712"/>
                  <a:gd name="T6" fmla="*/ 0 60000 65536"/>
                  <a:gd name="T7" fmla="*/ 0 60000 65536"/>
                  <a:gd name="T8" fmla="*/ 0 60000 65536"/>
                  <a:gd name="T9" fmla="*/ 0 w 80"/>
                  <a:gd name="T10" fmla="*/ 0 h 712"/>
                  <a:gd name="T11" fmla="*/ 80 w 80"/>
                  <a:gd name="T12" fmla="*/ 712 h 7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" h="712">
                    <a:moveTo>
                      <a:pt x="0" y="0"/>
                    </a:moveTo>
                    <a:cubicBezTo>
                      <a:pt x="17" y="12"/>
                      <a:pt x="35" y="25"/>
                      <a:pt x="48" y="144"/>
                    </a:cubicBezTo>
                    <a:cubicBezTo>
                      <a:pt x="61" y="263"/>
                      <a:pt x="70" y="487"/>
                      <a:pt x="80" y="712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</p:grpSp>
        <p:grpSp>
          <p:nvGrpSpPr>
            <p:cNvPr id="158" name="Group 157"/>
            <p:cNvGrpSpPr/>
            <p:nvPr/>
          </p:nvGrpSpPr>
          <p:grpSpPr>
            <a:xfrm>
              <a:off x="2830188" y="2213853"/>
              <a:ext cx="269720" cy="564507"/>
              <a:chOff x="2599084" y="1947581"/>
              <a:chExt cx="247466" cy="564507"/>
            </a:xfrm>
          </p:grpSpPr>
          <p:sp>
            <p:nvSpPr>
              <p:cNvPr id="159" name="Freeform 88" descr="40%"/>
              <p:cNvSpPr>
                <a:spLocks noChangeAspect="1"/>
              </p:cNvSpPr>
              <p:nvPr/>
            </p:nvSpPr>
            <p:spPr bwMode="auto">
              <a:xfrm>
                <a:off x="2615325" y="1947581"/>
                <a:ext cx="231225" cy="564507"/>
              </a:xfrm>
              <a:custGeom>
                <a:avLst/>
                <a:gdLst>
                  <a:gd name="T0" fmla="*/ 36 w 184"/>
                  <a:gd name="T1" fmla="*/ 0 h 420"/>
                  <a:gd name="T2" fmla="*/ 0 w 184"/>
                  <a:gd name="T3" fmla="*/ 44 h 420"/>
                  <a:gd name="T4" fmla="*/ 12 w 184"/>
                  <a:gd name="T5" fmla="*/ 68 h 420"/>
                  <a:gd name="T6" fmla="*/ 4 w 184"/>
                  <a:gd name="T7" fmla="*/ 104 h 420"/>
                  <a:gd name="T8" fmla="*/ 8 w 184"/>
                  <a:gd name="T9" fmla="*/ 128 h 420"/>
                  <a:gd name="T10" fmla="*/ 0 w 184"/>
                  <a:gd name="T11" fmla="*/ 168 h 420"/>
                  <a:gd name="T12" fmla="*/ 4 w 184"/>
                  <a:gd name="T13" fmla="*/ 200 h 420"/>
                  <a:gd name="T14" fmla="*/ 16 w 184"/>
                  <a:gd name="T15" fmla="*/ 236 h 420"/>
                  <a:gd name="T16" fmla="*/ 4 w 184"/>
                  <a:gd name="T17" fmla="*/ 268 h 420"/>
                  <a:gd name="T18" fmla="*/ 4 w 184"/>
                  <a:gd name="T19" fmla="*/ 296 h 420"/>
                  <a:gd name="T20" fmla="*/ 16 w 184"/>
                  <a:gd name="T21" fmla="*/ 324 h 420"/>
                  <a:gd name="T22" fmla="*/ 28 w 184"/>
                  <a:gd name="T23" fmla="*/ 376 h 420"/>
                  <a:gd name="T24" fmla="*/ 24 w 184"/>
                  <a:gd name="T25" fmla="*/ 400 h 420"/>
                  <a:gd name="T26" fmla="*/ 48 w 184"/>
                  <a:gd name="T27" fmla="*/ 420 h 420"/>
                  <a:gd name="T28" fmla="*/ 184 w 184"/>
                  <a:gd name="T29" fmla="*/ 420 h 420"/>
                  <a:gd name="T30" fmla="*/ 184 w 184"/>
                  <a:gd name="T31" fmla="*/ 12 h 4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4"/>
                  <a:gd name="T49" fmla="*/ 0 h 420"/>
                  <a:gd name="T50" fmla="*/ 184 w 184"/>
                  <a:gd name="T51" fmla="*/ 420 h 42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4" h="420">
                    <a:moveTo>
                      <a:pt x="36" y="0"/>
                    </a:moveTo>
                    <a:lnTo>
                      <a:pt x="0" y="44"/>
                    </a:lnTo>
                    <a:lnTo>
                      <a:pt x="12" y="68"/>
                    </a:lnTo>
                    <a:lnTo>
                      <a:pt x="4" y="104"/>
                    </a:lnTo>
                    <a:lnTo>
                      <a:pt x="8" y="128"/>
                    </a:lnTo>
                    <a:lnTo>
                      <a:pt x="0" y="168"/>
                    </a:lnTo>
                    <a:lnTo>
                      <a:pt x="4" y="200"/>
                    </a:lnTo>
                    <a:lnTo>
                      <a:pt x="16" y="236"/>
                    </a:lnTo>
                    <a:lnTo>
                      <a:pt x="4" y="268"/>
                    </a:lnTo>
                    <a:lnTo>
                      <a:pt x="4" y="296"/>
                    </a:lnTo>
                    <a:lnTo>
                      <a:pt x="16" y="324"/>
                    </a:lnTo>
                    <a:lnTo>
                      <a:pt x="28" y="376"/>
                    </a:lnTo>
                    <a:lnTo>
                      <a:pt x="24" y="400"/>
                    </a:lnTo>
                    <a:lnTo>
                      <a:pt x="48" y="420"/>
                    </a:lnTo>
                    <a:lnTo>
                      <a:pt x="184" y="420"/>
                    </a:lnTo>
                    <a:lnTo>
                      <a:pt x="184" y="12"/>
                    </a:lnTo>
                  </a:path>
                </a:pathLst>
              </a:custGeom>
              <a:pattFill prst="pct40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" name="Freeform 159" descr="Large confetti"/>
              <p:cNvSpPr>
                <a:spLocks noChangeAspect="1"/>
              </p:cNvSpPr>
              <p:nvPr/>
            </p:nvSpPr>
            <p:spPr bwMode="auto">
              <a:xfrm>
                <a:off x="2629129" y="2377544"/>
                <a:ext cx="217421" cy="122945"/>
              </a:xfrm>
              <a:custGeom>
                <a:avLst/>
                <a:gdLst>
                  <a:gd name="T0" fmla="*/ 12 w 132"/>
                  <a:gd name="T1" fmla="*/ 0 h 116"/>
                  <a:gd name="T2" fmla="*/ 12 w 132"/>
                  <a:gd name="T3" fmla="*/ 36 h 116"/>
                  <a:gd name="T4" fmla="*/ 12 w 132"/>
                  <a:gd name="T5" fmla="*/ 60 h 116"/>
                  <a:gd name="T6" fmla="*/ 12 w 132"/>
                  <a:gd name="T7" fmla="*/ 84 h 116"/>
                  <a:gd name="T8" fmla="*/ 0 w 132"/>
                  <a:gd name="T9" fmla="*/ 116 h 116"/>
                  <a:gd name="T10" fmla="*/ 132 w 132"/>
                  <a:gd name="T11" fmla="*/ 116 h 116"/>
                  <a:gd name="T12" fmla="*/ 132 w 132"/>
                  <a:gd name="T13" fmla="*/ 4 h 1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2"/>
                  <a:gd name="T22" fmla="*/ 0 h 116"/>
                  <a:gd name="T23" fmla="*/ 132 w 132"/>
                  <a:gd name="T24" fmla="*/ 116 h 1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2" h="116">
                    <a:moveTo>
                      <a:pt x="12" y="0"/>
                    </a:moveTo>
                    <a:lnTo>
                      <a:pt x="12" y="36"/>
                    </a:lnTo>
                    <a:lnTo>
                      <a:pt x="12" y="60"/>
                    </a:lnTo>
                    <a:lnTo>
                      <a:pt x="12" y="84"/>
                    </a:lnTo>
                    <a:lnTo>
                      <a:pt x="0" y="116"/>
                    </a:lnTo>
                    <a:lnTo>
                      <a:pt x="132" y="116"/>
                    </a:lnTo>
                    <a:lnTo>
                      <a:pt x="132" y="4"/>
                    </a:lnTo>
                  </a:path>
                </a:pathLst>
              </a:custGeom>
              <a:pattFill prst="lgConfetti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1" name="Freeform 85" descr="20%"/>
              <p:cNvSpPr>
                <a:spLocks noChangeAspect="1"/>
              </p:cNvSpPr>
              <p:nvPr/>
            </p:nvSpPr>
            <p:spPr bwMode="auto">
              <a:xfrm>
                <a:off x="2606067" y="2269061"/>
                <a:ext cx="240483" cy="102689"/>
              </a:xfrm>
              <a:custGeom>
                <a:avLst/>
                <a:gdLst>
                  <a:gd name="T0" fmla="*/ 4 w 176"/>
                  <a:gd name="T1" fmla="*/ 0 h 84"/>
                  <a:gd name="T2" fmla="*/ 0 w 176"/>
                  <a:gd name="T3" fmla="*/ 32 h 84"/>
                  <a:gd name="T4" fmla="*/ 20 w 176"/>
                  <a:gd name="T5" fmla="*/ 60 h 84"/>
                  <a:gd name="T6" fmla="*/ 32 w 176"/>
                  <a:gd name="T7" fmla="*/ 84 h 84"/>
                  <a:gd name="T8" fmla="*/ 176 w 176"/>
                  <a:gd name="T9" fmla="*/ 84 h 84"/>
                  <a:gd name="T10" fmla="*/ 176 w 176"/>
                  <a:gd name="T11" fmla="*/ 8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6"/>
                  <a:gd name="T19" fmla="*/ 0 h 84"/>
                  <a:gd name="T20" fmla="*/ 176 w 176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6" h="84">
                    <a:moveTo>
                      <a:pt x="4" y="0"/>
                    </a:moveTo>
                    <a:lnTo>
                      <a:pt x="0" y="32"/>
                    </a:lnTo>
                    <a:lnTo>
                      <a:pt x="20" y="60"/>
                    </a:lnTo>
                    <a:lnTo>
                      <a:pt x="32" y="84"/>
                    </a:lnTo>
                    <a:lnTo>
                      <a:pt x="176" y="84"/>
                    </a:lnTo>
                    <a:lnTo>
                      <a:pt x="176" y="8"/>
                    </a:lnTo>
                  </a:path>
                </a:pathLst>
              </a:custGeom>
              <a:pattFill prst="pct20">
                <a:fgClr>
                  <a:schemeClr val="tx1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2" name="Freeform 8" descr="Large confetti"/>
              <p:cNvSpPr>
                <a:spLocks noChangeAspect="1"/>
              </p:cNvSpPr>
              <p:nvPr/>
            </p:nvSpPr>
            <p:spPr bwMode="auto">
              <a:xfrm>
                <a:off x="2599084" y="2152992"/>
                <a:ext cx="247466" cy="116368"/>
              </a:xfrm>
              <a:custGeom>
                <a:avLst/>
                <a:gdLst>
                  <a:gd name="T0" fmla="*/ 12 w 132"/>
                  <a:gd name="T1" fmla="*/ 0 h 116"/>
                  <a:gd name="T2" fmla="*/ 12 w 132"/>
                  <a:gd name="T3" fmla="*/ 36 h 116"/>
                  <a:gd name="T4" fmla="*/ 12 w 132"/>
                  <a:gd name="T5" fmla="*/ 60 h 116"/>
                  <a:gd name="T6" fmla="*/ 12 w 132"/>
                  <a:gd name="T7" fmla="*/ 84 h 116"/>
                  <a:gd name="T8" fmla="*/ 0 w 132"/>
                  <a:gd name="T9" fmla="*/ 116 h 116"/>
                  <a:gd name="T10" fmla="*/ 132 w 132"/>
                  <a:gd name="T11" fmla="*/ 116 h 116"/>
                  <a:gd name="T12" fmla="*/ 132 w 132"/>
                  <a:gd name="T13" fmla="*/ 4 h 1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2"/>
                  <a:gd name="T22" fmla="*/ 0 h 116"/>
                  <a:gd name="T23" fmla="*/ 132 w 132"/>
                  <a:gd name="T24" fmla="*/ 116 h 1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2" h="116">
                    <a:moveTo>
                      <a:pt x="12" y="0"/>
                    </a:moveTo>
                    <a:lnTo>
                      <a:pt x="12" y="36"/>
                    </a:lnTo>
                    <a:lnTo>
                      <a:pt x="12" y="60"/>
                    </a:lnTo>
                    <a:lnTo>
                      <a:pt x="12" y="84"/>
                    </a:lnTo>
                    <a:lnTo>
                      <a:pt x="0" y="116"/>
                    </a:lnTo>
                    <a:lnTo>
                      <a:pt x="132" y="116"/>
                    </a:lnTo>
                    <a:lnTo>
                      <a:pt x="132" y="4"/>
                    </a:lnTo>
                  </a:path>
                </a:pathLst>
              </a:custGeom>
              <a:pattFill prst="lgConfetti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74" name="Freeform 160"/>
            <p:cNvSpPr>
              <a:spLocks noChangeAspect="1"/>
            </p:cNvSpPr>
            <p:nvPr/>
          </p:nvSpPr>
          <p:spPr bwMode="auto">
            <a:xfrm>
              <a:off x="2902962" y="2237097"/>
              <a:ext cx="156489" cy="314406"/>
            </a:xfrm>
            <a:custGeom>
              <a:avLst/>
              <a:gdLst>
                <a:gd name="T0" fmla="*/ 0 w 80"/>
                <a:gd name="T1" fmla="*/ 0 h 712"/>
                <a:gd name="T2" fmla="*/ 72 w 80"/>
                <a:gd name="T3" fmla="*/ 3 h 712"/>
                <a:gd name="T4" fmla="*/ 122 w 80"/>
                <a:gd name="T5" fmla="*/ 12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60"/>
            <p:cNvSpPr>
              <a:spLocks noChangeAspect="1"/>
            </p:cNvSpPr>
            <p:nvPr/>
          </p:nvSpPr>
          <p:spPr bwMode="auto">
            <a:xfrm>
              <a:off x="2897938" y="2227049"/>
              <a:ext cx="156489" cy="370450"/>
            </a:xfrm>
            <a:custGeom>
              <a:avLst/>
              <a:gdLst>
                <a:gd name="T0" fmla="*/ 0 w 80"/>
                <a:gd name="T1" fmla="*/ 0 h 712"/>
                <a:gd name="T2" fmla="*/ 72 w 80"/>
                <a:gd name="T3" fmla="*/ 3 h 712"/>
                <a:gd name="T4" fmla="*/ 122 w 80"/>
                <a:gd name="T5" fmla="*/ 12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7" name="Freeform 161"/>
          <p:cNvSpPr>
            <a:spLocks noChangeAspect="1"/>
          </p:cNvSpPr>
          <p:nvPr/>
        </p:nvSpPr>
        <p:spPr bwMode="auto">
          <a:xfrm>
            <a:off x="4001977" y="2497772"/>
            <a:ext cx="111820" cy="170158"/>
          </a:xfrm>
          <a:custGeom>
            <a:avLst/>
            <a:gdLst>
              <a:gd name="T0" fmla="*/ 0 w 80"/>
              <a:gd name="T1" fmla="*/ 0 h 712"/>
              <a:gd name="T2" fmla="*/ 72 w 80"/>
              <a:gd name="T3" fmla="*/ 1 h 712"/>
              <a:gd name="T4" fmla="*/ 122 w 80"/>
              <a:gd name="T5" fmla="*/ 6 h 712"/>
              <a:gd name="T6" fmla="*/ 0 60000 65536"/>
              <a:gd name="T7" fmla="*/ 0 60000 65536"/>
              <a:gd name="T8" fmla="*/ 0 60000 65536"/>
              <a:gd name="T9" fmla="*/ 0 w 80"/>
              <a:gd name="T10" fmla="*/ 0 h 712"/>
              <a:gd name="T11" fmla="*/ 80 w 80"/>
              <a:gd name="T12" fmla="*/ 712 h 7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712">
                <a:moveTo>
                  <a:pt x="0" y="0"/>
                </a:moveTo>
                <a:cubicBezTo>
                  <a:pt x="17" y="12"/>
                  <a:pt x="35" y="25"/>
                  <a:pt x="48" y="144"/>
                </a:cubicBezTo>
                <a:cubicBezTo>
                  <a:pt x="61" y="263"/>
                  <a:pt x="70" y="487"/>
                  <a:pt x="80" y="7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81" name="Group 180"/>
          <p:cNvGrpSpPr/>
          <p:nvPr/>
        </p:nvGrpSpPr>
        <p:grpSpPr>
          <a:xfrm>
            <a:off x="1523367" y="1404303"/>
            <a:ext cx="584358" cy="4329117"/>
            <a:chOff x="1523367" y="1404303"/>
            <a:chExt cx="584358" cy="4329117"/>
          </a:xfrm>
        </p:grpSpPr>
        <p:grpSp>
          <p:nvGrpSpPr>
            <p:cNvPr id="6" name="Group 280"/>
            <p:cNvGrpSpPr/>
            <p:nvPr/>
          </p:nvGrpSpPr>
          <p:grpSpPr>
            <a:xfrm>
              <a:off x="1523367" y="1404303"/>
              <a:ext cx="584358" cy="4329117"/>
              <a:chOff x="1523367" y="1404303"/>
              <a:chExt cx="584358" cy="4329117"/>
            </a:xfrm>
          </p:grpSpPr>
          <p:sp>
            <p:nvSpPr>
              <p:cNvPr id="282" name="Freeform 4" descr="Large confetti"/>
              <p:cNvSpPr>
                <a:spLocks noChangeAspect="1"/>
              </p:cNvSpPr>
              <p:nvPr/>
            </p:nvSpPr>
            <p:spPr bwMode="auto">
              <a:xfrm>
                <a:off x="1659097" y="3643156"/>
                <a:ext cx="194310" cy="184309"/>
              </a:xfrm>
              <a:custGeom>
                <a:avLst/>
                <a:gdLst>
                  <a:gd name="T0" fmla="*/ 2147483647 w 152"/>
                  <a:gd name="T1" fmla="*/ 0 h 152"/>
                  <a:gd name="T2" fmla="*/ 2147483647 w 152"/>
                  <a:gd name="T3" fmla="*/ 2147483647 h 152"/>
                  <a:gd name="T4" fmla="*/ 2147483647 w 152"/>
                  <a:gd name="T5" fmla="*/ 2147483647 h 152"/>
                  <a:gd name="T6" fmla="*/ 2147483647 w 152"/>
                  <a:gd name="T7" fmla="*/ 2147483647 h 152"/>
                  <a:gd name="T8" fmla="*/ 2147483647 w 152"/>
                  <a:gd name="T9" fmla="*/ 2147483647 h 152"/>
                  <a:gd name="T10" fmla="*/ 2147483647 w 152"/>
                  <a:gd name="T11" fmla="*/ 2147483647 h 152"/>
                  <a:gd name="T12" fmla="*/ 0 w 152"/>
                  <a:gd name="T13" fmla="*/ 2147483647 h 152"/>
                  <a:gd name="T14" fmla="*/ 2147483647 w 152"/>
                  <a:gd name="T15" fmla="*/ 2147483647 h 152"/>
                  <a:gd name="T16" fmla="*/ 2147483647 w 152"/>
                  <a:gd name="T17" fmla="*/ 2147483647 h 152"/>
                  <a:gd name="T18" fmla="*/ 2147483647 w 152"/>
                  <a:gd name="T19" fmla="*/ 2147483647 h 15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2"/>
                  <a:gd name="T31" fmla="*/ 0 h 152"/>
                  <a:gd name="T32" fmla="*/ 152 w 152"/>
                  <a:gd name="T33" fmla="*/ 152 h 15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2" h="152">
                    <a:moveTo>
                      <a:pt x="44" y="0"/>
                    </a:moveTo>
                    <a:lnTo>
                      <a:pt x="44" y="28"/>
                    </a:lnTo>
                    <a:lnTo>
                      <a:pt x="20" y="64"/>
                    </a:lnTo>
                    <a:lnTo>
                      <a:pt x="32" y="100"/>
                    </a:lnTo>
                    <a:lnTo>
                      <a:pt x="4" y="104"/>
                    </a:lnTo>
                    <a:lnTo>
                      <a:pt x="4" y="128"/>
                    </a:lnTo>
                    <a:lnTo>
                      <a:pt x="0" y="152"/>
                    </a:lnTo>
                    <a:lnTo>
                      <a:pt x="52" y="148"/>
                    </a:lnTo>
                    <a:lnTo>
                      <a:pt x="152" y="148"/>
                    </a:lnTo>
                    <a:lnTo>
                      <a:pt x="152" y="4"/>
                    </a:lnTo>
                  </a:path>
                </a:pathLst>
              </a:custGeom>
              <a:pattFill prst="lgConfetti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83" name="Freeform 8" descr="20%"/>
              <p:cNvSpPr>
                <a:spLocks noChangeAspect="1"/>
              </p:cNvSpPr>
              <p:nvPr/>
            </p:nvSpPr>
            <p:spPr bwMode="auto">
              <a:xfrm>
                <a:off x="1624807" y="3833180"/>
                <a:ext cx="228600" cy="242888"/>
              </a:xfrm>
              <a:custGeom>
                <a:avLst/>
                <a:gdLst>
                  <a:gd name="T0" fmla="*/ 2147483647 w 196"/>
                  <a:gd name="T1" fmla="*/ 0 h 200"/>
                  <a:gd name="T2" fmla="*/ 2147483647 w 196"/>
                  <a:gd name="T3" fmla="*/ 2147483647 h 200"/>
                  <a:gd name="T4" fmla="*/ 0 w 196"/>
                  <a:gd name="T5" fmla="*/ 2147483647 h 200"/>
                  <a:gd name="T6" fmla="*/ 2147483647 w 196"/>
                  <a:gd name="T7" fmla="*/ 2147483647 h 200"/>
                  <a:gd name="T8" fmla="*/ 2147483647 w 196"/>
                  <a:gd name="T9" fmla="*/ 2147483647 h 200"/>
                  <a:gd name="T10" fmla="*/ 0 w 196"/>
                  <a:gd name="T11" fmla="*/ 2147483647 h 200"/>
                  <a:gd name="T12" fmla="*/ 2147483647 w 196"/>
                  <a:gd name="T13" fmla="*/ 2147483647 h 200"/>
                  <a:gd name="T14" fmla="*/ 2147483647 w 196"/>
                  <a:gd name="T15" fmla="*/ 2147483647 h 200"/>
                  <a:gd name="T16" fmla="*/ 2147483647 w 196"/>
                  <a:gd name="T17" fmla="*/ 0 h 2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6"/>
                  <a:gd name="T28" fmla="*/ 0 h 200"/>
                  <a:gd name="T29" fmla="*/ 196 w 196"/>
                  <a:gd name="T30" fmla="*/ 200 h 2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6" h="200">
                    <a:moveTo>
                      <a:pt x="20" y="0"/>
                    </a:moveTo>
                    <a:lnTo>
                      <a:pt x="16" y="52"/>
                    </a:lnTo>
                    <a:lnTo>
                      <a:pt x="0" y="84"/>
                    </a:lnTo>
                    <a:lnTo>
                      <a:pt x="8" y="116"/>
                    </a:lnTo>
                    <a:lnTo>
                      <a:pt x="4" y="140"/>
                    </a:lnTo>
                    <a:lnTo>
                      <a:pt x="0" y="168"/>
                    </a:lnTo>
                    <a:lnTo>
                      <a:pt x="24" y="200"/>
                    </a:lnTo>
                    <a:lnTo>
                      <a:pt x="196" y="200"/>
                    </a:lnTo>
                    <a:lnTo>
                      <a:pt x="196" y="0"/>
                    </a:lnTo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84" name="Freeform 9" descr="Dashed horizontal"/>
              <p:cNvSpPr>
                <a:spLocks noChangeAspect="1"/>
              </p:cNvSpPr>
              <p:nvPr/>
            </p:nvSpPr>
            <p:spPr bwMode="auto">
              <a:xfrm>
                <a:off x="1649097" y="4070353"/>
                <a:ext cx="204311" cy="97155"/>
              </a:xfrm>
              <a:custGeom>
                <a:avLst/>
                <a:gdLst>
                  <a:gd name="T0" fmla="*/ 0 w 168"/>
                  <a:gd name="T1" fmla="*/ 0 h 80"/>
                  <a:gd name="T2" fmla="*/ 2147483647 w 168"/>
                  <a:gd name="T3" fmla="*/ 2147483647 h 80"/>
                  <a:gd name="T4" fmla="*/ 2147483647 w 168"/>
                  <a:gd name="T5" fmla="*/ 2147483647 h 80"/>
                  <a:gd name="T6" fmla="*/ 2147483647 w 168"/>
                  <a:gd name="T7" fmla="*/ 2147483647 h 80"/>
                  <a:gd name="T8" fmla="*/ 2147483647 w 168"/>
                  <a:gd name="T9" fmla="*/ 2147483647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80"/>
                  <a:gd name="T17" fmla="*/ 168 w 168"/>
                  <a:gd name="T18" fmla="*/ 80 h 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80">
                    <a:moveTo>
                      <a:pt x="0" y="0"/>
                    </a:moveTo>
                    <a:lnTo>
                      <a:pt x="8" y="24"/>
                    </a:lnTo>
                    <a:lnTo>
                      <a:pt x="8" y="80"/>
                    </a:lnTo>
                    <a:lnTo>
                      <a:pt x="168" y="80"/>
                    </a:lnTo>
                    <a:lnTo>
                      <a:pt x="168" y="4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85" name="Freeform 10" descr="20%"/>
              <p:cNvSpPr>
                <a:spLocks noChangeAspect="1"/>
              </p:cNvSpPr>
              <p:nvPr/>
            </p:nvSpPr>
            <p:spPr bwMode="auto">
              <a:xfrm>
                <a:off x="1614807" y="4163222"/>
                <a:ext cx="238601" cy="277178"/>
              </a:xfrm>
              <a:custGeom>
                <a:avLst/>
                <a:gdLst>
                  <a:gd name="T0" fmla="*/ 2147483647 w 196"/>
                  <a:gd name="T1" fmla="*/ 0 h 228"/>
                  <a:gd name="T2" fmla="*/ 2147483647 w 196"/>
                  <a:gd name="T3" fmla="*/ 2147483647 h 228"/>
                  <a:gd name="T4" fmla="*/ 2147483647 w 196"/>
                  <a:gd name="T5" fmla="*/ 2147483647 h 228"/>
                  <a:gd name="T6" fmla="*/ 2147483647 w 196"/>
                  <a:gd name="T7" fmla="*/ 2147483647 h 228"/>
                  <a:gd name="T8" fmla="*/ 0 w 196"/>
                  <a:gd name="T9" fmla="*/ 2147483647 h 228"/>
                  <a:gd name="T10" fmla="*/ 2147483647 w 196"/>
                  <a:gd name="T11" fmla="*/ 2147483647 h 228"/>
                  <a:gd name="T12" fmla="*/ 2147483647 w 196"/>
                  <a:gd name="T13" fmla="*/ 2147483647 h 228"/>
                  <a:gd name="T14" fmla="*/ 2147483647 w 196"/>
                  <a:gd name="T15" fmla="*/ 2147483647 h 228"/>
                  <a:gd name="T16" fmla="*/ 2147483647 w 196"/>
                  <a:gd name="T17" fmla="*/ 2147483647 h 2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6"/>
                  <a:gd name="T28" fmla="*/ 0 h 228"/>
                  <a:gd name="T29" fmla="*/ 196 w 196"/>
                  <a:gd name="T30" fmla="*/ 228 h 2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6" h="228">
                    <a:moveTo>
                      <a:pt x="28" y="0"/>
                    </a:moveTo>
                    <a:lnTo>
                      <a:pt x="16" y="36"/>
                    </a:lnTo>
                    <a:lnTo>
                      <a:pt x="20" y="76"/>
                    </a:lnTo>
                    <a:lnTo>
                      <a:pt x="20" y="128"/>
                    </a:lnTo>
                    <a:lnTo>
                      <a:pt x="0" y="168"/>
                    </a:lnTo>
                    <a:lnTo>
                      <a:pt x="28" y="200"/>
                    </a:lnTo>
                    <a:lnTo>
                      <a:pt x="40" y="228"/>
                    </a:lnTo>
                    <a:lnTo>
                      <a:pt x="196" y="228"/>
                    </a:lnTo>
                    <a:lnTo>
                      <a:pt x="196" y="4"/>
                    </a:lnTo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86" name="Freeform 11" descr="Dashed horizontal"/>
              <p:cNvSpPr>
                <a:spLocks noChangeAspect="1"/>
              </p:cNvSpPr>
              <p:nvPr/>
            </p:nvSpPr>
            <p:spPr bwMode="auto">
              <a:xfrm>
                <a:off x="1669099" y="4436114"/>
                <a:ext cx="188595" cy="81438"/>
              </a:xfrm>
              <a:custGeom>
                <a:avLst/>
                <a:gdLst>
                  <a:gd name="T0" fmla="*/ 0 w 156"/>
                  <a:gd name="T1" fmla="*/ 2147483647 h 68"/>
                  <a:gd name="T2" fmla="*/ 2147483647 w 156"/>
                  <a:gd name="T3" fmla="*/ 2147483647 h 68"/>
                  <a:gd name="T4" fmla="*/ 2147483647 w 156"/>
                  <a:gd name="T5" fmla="*/ 2147483647 h 68"/>
                  <a:gd name="T6" fmla="*/ 2147483647 w 156"/>
                  <a:gd name="T7" fmla="*/ 2147483647 h 68"/>
                  <a:gd name="T8" fmla="*/ 2147483647 w 15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6"/>
                  <a:gd name="T16" fmla="*/ 0 h 68"/>
                  <a:gd name="T17" fmla="*/ 156 w 15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6" h="68">
                    <a:moveTo>
                      <a:pt x="0" y="4"/>
                    </a:moveTo>
                    <a:lnTo>
                      <a:pt x="8" y="28"/>
                    </a:lnTo>
                    <a:lnTo>
                      <a:pt x="12" y="68"/>
                    </a:lnTo>
                    <a:lnTo>
                      <a:pt x="156" y="68"/>
                    </a:lnTo>
                    <a:lnTo>
                      <a:pt x="156" y="0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87" name="Freeform 12" descr="20%"/>
              <p:cNvSpPr>
                <a:spLocks noChangeAspect="1"/>
              </p:cNvSpPr>
              <p:nvPr/>
            </p:nvSpPr>
            <p:spPr bwMode="auto">
              <a:xfrm>
                <a:off x="1634809" y="4517552"/>
                <a:ext cx="218598" cy="380048"/>
              </a:xfrm>
              <a:custGeom>
                <a:avLst/>
                <a:gdLst>
                  <a:gd name="T0" fmla="*/ 2147483647 w 180"/>
                  <a:gd name="T1" fmla="*/ 0 h 312"/>
                  <a:gd name="T2" fmla="*/ 2147483647 w 180"/>
                  <a:gd name="T3" fmla="*/ 2147483647 h 312"/>
                  <a:gd name="T4" fmla="*/ 2147483647 w 180"/>
                  <a:gd name="T5" fmla="*/ 2147483647 h 312"/>
                  <a:gd name="T6" fmla="*/ 2147483647 w 180"/>
                  <a:gd name="T7" fmla="*/ 2147483647 h 312"/>
                  <a:gd name="T8" fmla="*/ 0 w 180"/>
                  <a:gd name="T9" fmla="*/ 2147483647 h 312"/>
                  <a:gd name="T10" fmla="*/ 2147483647 w 180"/>
                  <a:gd name="T11" fmla="*/ 2147483647 h 312"/>
                  <a:gd name="T12" fmla="*/ 2147483647 w 180"/>
                  <a:gd name="T13" fmla="*/ 2147483647 h 312"/>
                  <a:gd name="T14" fmla="*/ 2147483647 w 180"/>
                  <a:gd name="T15" fmla="*/ 2147483647 h 312"/>
                  <a:gd name="T16" fmla="*/ 2147483647 w 180"/>
                  <a:gd name="T17" fmla="*/ 2147483647 h 312"/>
                  <a:gd name="T18" fmla="*/ 2147483647 w 180"/>
                  <a:gd name="T19" fmla="*/ 2147483647 h 312"/>
                  <a:gd name="T20" fmla="*/ 2147483647 w 180"/>
                  <a:gd name="T21" fmla="*/ 2147483647 h 312"/>
                  <a:gd name="T22" fmla="*/ 2147483647 w 180"/>
                  <a:gd name="T23" fmla="*/ 2147483647 h 312"/>
                  <a:gd name="T24" fmla="*/ 2147483647 w 180"/>
                  <a:gd name="T25" fmla="*/ 2147483647 h 31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80"/>
                  <a:gd name="T40" fmla="*/ 0 h 312"/>
                  <a:gd name="T41" fmla="*/ 180 w 180"/>
                  <a:gd name="T42" fmla="*/ 312 h 31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80" h="312">
                    <a:moveTo>
                      <a:pt x="16" y="0"/>
                    </a:moveTo>
                    <a:lnTo>
                      <a:pt x="20" y="44"/>
                    </a:lnTo>
                    <a:lnTo>
                      <a:pt x="4" y="72"/>
                    </a:lnTo>
                    <a:lnTo>
                      <a:pt x="20" y="96"/>
                    </a:lnTo>
                    <a:lnTo>
                      <a:pt x="0" y="148"/>
                    </a:lnTo>
                    <a:lnTo>
                      <a:pt x="20" y="168"/>
                    </a:lnTo>
                    <a:lnTo>
                      <a:pt x="20" y="192"/>
                    </a:lnTo>
                    <a:lnTo>
                      <a:pt x="20" y="232"/>
                    </a:lnTo>
                    <a:lnTo>
                      <a:pt x="40" y="256"/>
                    </a:lnTo>
                    <a:lnTo>
                      <a:pt x="32" y="288"/>
                    </a:lnTo>
                    <a:lnTo>
                      <a:pt x="44" y="312"/>
                    </a:lnTo>
                    <a:lnTo>
                      <a:pt x="180" y="312"/>
                    </a:lnTo>
                    <a:lnTo>
                      <a:pt x="180" y="4"/>
                    </a:lnTo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88" name="Freeform 13" descr="Dashed horizontal"/>
              <p:cNvSpPr>
                <a:spLocks noChangeAspect="1"/>
              </p:cNvSpPr>
              <p:nvPr/>
            </p:nvSpPr>
            <p:spPr bwMode="auto">
              <a:xfrm>
                <a:off x="1677672" y="4897600"/>
                <a:ext cx="175736" cy="490062"/>
              </a:xfrm>
              <a:custGeom>
                <a:avLst/>
                <a:gdLst>
                  <a:gd name="T0" fmla="*/ 2147483647 w 144"/>
                  <a:gd name="T1" fmla="*/ 0 h 404"/>
                  <a:gd name="T2" fmla="*/ 2147483647 w 144"/>
                  <a:gd name="T3" fmla="*/ 2147483647 h 404"/>
                  <a:gd name="T4" fmla="*/ 2147483647 w 144"/>
                  <a:gd name="T5" fmla="*/ 2147483647 h 404"/>
                  <a:gd name="T6" fmla="*/ 2147483647 w 144"/>
                  <a:gd name="T7" fmla="*/ 2147483647 h 404"/>
                  <a:gd name="T8" fmla="*/ 0 w 144"/>
                  <a:gd name="T9" fmla="*/ 2147483647 h 404"/>
                  <a:gd name="T10" fmla="*/ 2147483647 w 144"/>
                  <a:gd name="T11" fmla="*/ 2147483647 h 404"/>
                  <a:gd name="T12" fmla="*/ 2147483647 w 144"/>
                  <a:gd name="T13" fmla="*/ 2147483647 h 404"/>
                  <a:gd name="T14" fmla="*/ 2147483647 w 144"/>
                  <a:gd name="T15" fmla="*/ 2147483647 h 404"/>
                  <a:gd name="T16" fmla="*/ 2147483647 w 144"/>
                  <a:gd name="T17" fmla="*/ 2147483647 h 404"/>
                  <a:gd name="T18" fmla="*/ 2147483647 w 144"/>
                  <a:gd name="T19" fmla="*/ 2147483647 h 404"/>
                  <a:gd name="T20" fmla="*/ 2147483647 w 144"/>
                  <a:gd name="T21" fmla="*/ 2147483647 h 404"/>
                  <a:gd name="T22" fmla="*/ 2147483647 w 144"/>
                  <a:gd name="T23" fmla="*/ 2147483647 h 4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4"/>
                  <a:gd name="T37" fmla="*/ 0 h 404"/>
                  <a:gd name="T38" fmla="*/ 144 w 144"/>
                  <a:gd name="T39" fmla="*/ 404 h 4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4" h="404">
                    <a:moveTo>
                      <a:pt x="8" y="0"/>
                    </a:moveTo>
                    <a:lnTo>
                      <a:pt x="12" y="40"/>
                    </a:lnTo>
                    <a:lnTo>
                      <a:pt x="16" y="76"/>
                    </a:lnTo>
                    <a:lnTo>
                      <a:pt x="20" y="104"/>
                    </a:lnTo>
                    <a:lnTo>
                      <a:pt x="0" y="132"/>
                    </a:lnTo>
                    <a:lnTo>
                      <a:pt x="16" y="160"/>
                    </a:lnTo>
                    <a:lnTo>
                      <a:pt x="16" y="216"/>
                    </a:lnTo>
                    <a:lnTo>
                      <a:pt x="16" y="304"/>
                    </a:lnTo>
                    <a:lnTo>
                      <a:pt x="16" y="336"/>
                    </a:lnTo>
                    <a:lnTo>
                      <a:pt x="36" y="404"/>
                    </a:lnTo>
                    <a:lnTo>
                      <a:pt x="144" y="404"/>
                    </a:lnTo>
                    <a:lnTo>
                      <a:pt x="144" y="8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89" name="Freeform 14" descr="20%"/>
              <p:cNvSpPr>
                <a:spLocks noChangeAspect="1"/>
              </p:cNvSpPr>
              <p:nvPr/>
            </p:nvSpPr>
            <p:spPr bwMode="auto">
              <a:xfrm>
                <a:off x="1639095" y="5387662"/>
                <a:ext cx="214313" cy="107156"/>
              </a:xfrm>
              <a:custGeom>
                <a:avLst/>
                <a:gdLst>
                  <a:gd name="T0" fmla="*/ 2147483647 w 176"/>
                  <a:gd name="T1" fmla="*/ 0 h 88"/>
                  <a:gd name="T2" fmla="*/ 2147483647 w 176"/>
                  <a:gd name="T3" fmla="*/ 2147483647 h 88"/>
                  <a:gd name="T4" fmla="*/ 2147483647 w 176"/>
                  <a:gd name="T5" fmla="*/ 2147483647 h 88"/>
                  <a:gd name="T6" fmla="*/ 0 w 176"/>
                  <a:gd name="T7" fmla="*/ 2147483647 h 88"/>
                  <a:gd name="T8" fmla="*/ 2147483647 w 176"/>
                  <a:gd name="T9" fmla="*/ 2147483647 h 88"/>
                  <a:gd name="T10" fmla="*/ 2147483647 w 176"/>
                  <a:gd name="T11" fmla="*/ 2147483647 h 88"/>
                  <a:gd name="T12" fmla="*/ 2147483647 w 176"/>
                  <a:gd name="T13" fmla="*/ 0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6"/>
                  <a:gd name="T22" fmla="*/ 0 h 88"/>
                  <a:gd name="T23" fmla="*/ 176 w 176"/>
                  <a:gd name="T24" fmla="*/ 88 h 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6" h="88">
                    <a:moveTo>
                      <a:pt x="56" y="0"/>
                    </a:moveTo>
                    <a:lnTo>
                      <a:pt x="24" y="12"/>
                    </a:lnTo>
                    <a:lnTo>
                      <a:pt x="16" y="40"/>
                    </a:lnTo>
                    <a:lnTo>
                      <a:pt x="0" y="76"/>
                    </a:lnTo>
                    <a:lnTo>
                      <a:pt x="24" y="88"/>
                    </a:lnTo>
                    <a:lnTo>
                      <a:pt x="176" y="88"/>
                    </a:lnTo>
                    <a:lnTo>
                      <a:pt x="176" y="0"/>
                    </a:lnTo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90" name="Freeform 15" descr="Dashed horizontal"/>
              <p:cNvSpPr>
                <a:spLocks noChangeAspect="1"/>
              </p:cNvSpPr>
              <p:nvPr/>
            </p:nvSpPr>
            <p:spPr bwMode="auto">
              <a:xfrm>
                <a:off x="1673385" y="5494818"/>
                <a:ext cx="180023" cy="224314"/>
              </a:xfrm>
              <a:custGeom>
                <a:avLst/>
                <a:gdLst>
                  <a:gd name="T0" fmla="*/ 2147483647 w 148"/>
                  <a:gd name="T1" fmla="*/ 0 h 184"/>
                  <a:gd name="T2" fmla="*/ 0 w 148"/>
                  <a:gd name="T3" fmla="*/ 2147483647 h 184"/>
                  <a:gd name="T4" fmla="*/ 2147483647 w 148"/>
                  <a:gd name="T5" fmla="*/ 2147483647 h 184"/>
                  <a:gd name="T6" fmla="*/ 2147483647 w 148"/>
                  <a:gd name="T7" fmla="*/ 2147483647 h 184"/>
                  <a:gd name="T8" fmla="*/ 2147483647 w 148"/>
                  <a:gd name="T9" fmla="*/ 2147483647 h 184"/>
                  <a:gd name="T10" fmla="*/ 2147483647 w 148"/>
                  <a:gd name="T11" fmla="*/ 2147483647 h 184"/>
                  <a:gd name="T12" fmla="*/ 2147483647 w 148"/>
                  <a:gd name="T13" fmla="*/ 2147483647 h 184"/>
                  <a:gd name="T14" fmla="*/ 2147483647 w 148"/>
                  <a:gd name="T15" fmla="*/ 2147483647 h 184"/>
                  <a:gd name="T16" fmla="*/ 2147483647 w 148"/>
                  <a:gd name="T17" fmla="*/ 2147483647 h 184"/>
                  <a:gd name="T18" fmla="*/ 2147483647 w 148"/>
                  <a:gd name="T19" fmla="*/ 2147483647 h 1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8"/>
                  <a:gd name="T31" fmla="*/ 0 h 184"/>
                  <a:gd name="T32" fmla="*/ 148 w 148"/>
                  <a:gd name="T33" fmla="*/ 184 h 18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8" h="184">
                    <a:moveTo>
                      <a:pt x="16" y="0"/>
                    </a:moveTo>
                    <a:lnTo>
                      <a:pt x="0" y="28"/>
                    </a:lnTo>
                    <a:lnTo>
                      <a:pt x="24" y="56"/>
                    </a:lnTo>
                    <a:lnTo>
                      <a:pt x="28" y="96"/>
                    </a:lnTo>
                    <a:lnTo>
                      <a:pt x="48" y="120"/>
                    </a:lnTo>
                    <a:lnTo>
                      <a:pt x="28" y="136"/>
                    </a:lnTo>
                    <a:lnTo>
                      <a:pt x="40" y="160"/>
                    </a:lnTo>
                    <a:lnTo>
                      <a:pt x="40" y="184"/>
                    </a:lnTo>
                    <a:lnTo>
                      <a:pt x="148" y="184"/>
                    </a:lnTo>
                    <a:lnTo>
                      <a:pt x="148" y="4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91" name="Freeform 73" descr="Dashed horizontal"/>
              <p:cNvSpPr>
                <a:spLocks noChangeAspect="1"/>
              </p:cNvSpPr>
              <p:nvPr/>
            </p:nvSpPr>
            <p:spPr bwMode="auto">
              <a:xfrm>
                <a:off x="1701960" y="1767206"/>
                <a:ext cx="151448" cy="465773"/>
              </a:xfrm>
              <a:custGeom>
                <a:avLst/>
                <a:gdLst>
                  <a:gd name="T0" fmla="*/ 2147483647 w 124"/>
                  <a:gd name="T1" fmla="*/ 2147483647 h 384"/>
                  <a:gd name="T2" fmla="*/ 2147483647 w 124"/>
                  <a:gd name="T3" fmla="*/ 2147483647 h 384"/>
                  <a:gd name="T4" fmla="*/ 2147483647 w 124"/>
                  <a:gd name="T5" fmla="*/ 2147483647 h 384"/>
                  <a:gd name="T6" fmla="*/ 2147483647 w 124"/>
                  <a:gd name="T7" fmla="*/ 2147483647 h 384"/>
                  <a:gd name="T8" fmla="*/ 2147483647 w 124"/>
                  <a:gd name="T9" fmla="*/ 2147483647 h 384"/>
                  <a:gd name="T10" fmla="*/ 2147483647 w 124"/>
                  <a:gd name="T11" fmla="*/ 2147483647 h 384"/>
                  <a:gd name="T12" fmla="*/ 2147483647 w 124"/>
                  <a:gd name="T13" fmla="*/ 2147483647 h 384"/>
                  <a:gd name="T14" fmla="*/ 0 w 124"/>
                  <a:gd name="T15" fmla="*/ 2147483647 h 384"/>
                  <a:gd name="T16" fmla="*/ 2147483647 w 124"/>
                  <a:gd name="T17" fmla="*/ 2147483647 h 384"/>
                  <a:gd name="T18" fmla="*/ 2147483647 w 124"/>
                  <a:gd name="T19" fmla="*/ 0 h 3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4"/>
                  <a:gd name="T31" fmla="*/ 0 h 384"/>
                  <a:gd name="T32" fmla="*/ 124 w 124"/>
                  <a:gd name="T33" fmla="*/ 384 h 38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4" h="384">
                    <a:moveTo>
                      <a:pt x="60" y="4"/>
                    </a:moveTo>
                    <a:lnTo>
                      <a:pt x="56" y="80"/>
                    </a:lnTo>
                    <a:lnTo>
                      <a:pt x="56" y="164"/>
                    </a:lnTo>
                    <a:lnTo>
                      <a:pt x="48" y="228"/>
                    </a:lnTo>
                    <a:lnTo>
                      <a:pt x="60" y="276"/>
                    </a:lnTo>
                    <a:lnTo>
                      <a:pt x="56" y="332"/>
                    </a:lnTo>
                    <a:lnTo>
                      <a:pt x="36" y="360"/>
                    </a:lnTo>
                    <a:lnTo>
                      <a:pt x="0" y="384"/>
                    </a:lnTo>
                    <a:lnTo>
                      <a:pt x="124" y="384"/>
                    </a:lnTo>
                    <a:lnTo>
                      <a:pt x="124" y="0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92" name="Freeform 74" descr="40%"/>
              <p:cNvSpPr>
                <a:spLocks noChangeAspect="1"/>
              </p:cNvSpPr>
              <p:nvPr/>
            </p:nvSpPr>
            <p:spPr bwMode="auto">
              <a:xfrm>
                <a:off x="1629094" y="2228692"/>
                <a:ext cx="224313" cy="490062"/>
              </a:xfrm>
              <a:custGeom>
                <a:avLst/>
                <a:gdLst>
                  <a:gd name="T0" fmla="*/ 2147483647 w 184"/>
                  <a:gd name="T1" fmla="*/ 0 h 404"/>
                  <a:gd name="T2" fmla="*/ 2147483647 w 184"/>
                  <a:gd name="T3" fmla="*/ 2147483647 h 404"/>
                  <a:gd name="T4" fmla="*/ 2147483647 w 184"/>
                  <a:gd name="T5" fmla="*/ 2147483647 h 404"/>
                  <a:gd name="T6" fmla="*/ 2147483647 w 184"/>
                  <a:gd name="T7" fmla="*/ 2147483647 h 404"/>
                  <a:gd name="T8" fmla="*/ 2147483647 w 184"/>
                  <a:gd name="T9" fmla="*/ 2147483647 h 404"/>
                  <a:gd name="T10" fmla="*/ 2147483647 w 184"/>
                  <a:gd name="T11" fmla="*/ 2147483647 h 404"/>
                  <a:gd name="T12" fmla="*/ 0 w 184"/>
                  <a:gd name="T13" fmla="*/ 2147483647 h 404"/>
                  <a:gd name="T14" fmla="*/ 2147483647 w 184"/>
                  <a:gd name="T15" fmla="*/ 2147483647 h 404"/>
                  <a:gd name="T16" fmla="*/ 2147483647 w 184"/>
                  <a:gd name="T17" fmla="*/ 2147483647 h 404"/>
                  <a:gd name="T18" fmla="*/ 2147483647 w 184"/>
                  <a:gd name="T19" fmla="*/ 2147483647 h 404"/>
                  <a:gd name="T20" fmla="*/ 2147483647 w 184"/>
                  <a:gd name="T21" fmla="*/ 2147483647 h 404"/>
                  <a:gd name="T22" fmla="*/ 2147483647 w 184"/>
                  <a:gd name="T23" fmla="*/ 2147483647 h 4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84"/>
                  <a:gd name="T37" fmla="*/ 0 h 404"/>
                  <a:gd name="T38" fmla="*/ 184 w 184"/>
                  <a:gd name="T39" fmla="*/ 404 h 4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84" h="404">
                    <a:moveTo>
                      <a:pt x="44" y="0"/>
                    </a:moveTo>
                    <a:lnTo>
                      <a:pt x="20" y="52"/>
                    </a:lnTo>
                    <a:lnTo>
                      <a:pt x="12" y="100"/>
                    </a:lnTo>
                    <a:lnTo>
                      <a:pt x="24" y="172"/>
                    </a:lnTo>
                    <a:lnTo>
                      <a:pt x="4" y="212"/>
                    </a:lnTo>
                    <a:lnTo>
                      <a:pt x="8" y="252"/>
                    </a:lnTo>
                    <a:lnTo>
                      <a:pt x="0" y="296"/>
                    </a:lnTo>
                    <a:lnTo>
                      <a:pt x="12" y="332"/>
                    </a:lnTo>
                    <a:lnTo>
                      <a:pt x="12" y="364"/>
                    </a:lnTo>
                    <a:lnTo>
                      <a:pt x="20" y="404"/>
                    </a:lnTo>
                    <a:lnTo>
                      <a:pt x="184" y="404"/>
                    </a:lnTo>
                    <a:lnTo>
                      <a:pt x="184" y="12"/>
                    </a:lnTo>
                  </a:path>
                </a:pathLst>
              </a:custGeom>
              <a:pattFill prst="pct40">
                <a:fgClr>
                  <a:schemeClr val="tx1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93" name="Freeform 75" descr="20%"/>
              <p:cNvSpPr>
                <a:spLocks noChangeAspect="1"/>
              </p:cNvSpPr>
              <p:nvPr/>
            </p:nvSpPr>
            <p:spPr bwMode="auto">
              <a:xfrm>
                <a:off x="1639095" y="2724470"/>
                <a:ext cx="214313" cy="101441"/>
              </a:xfrm>
              <a:custGeom>
                <a:avLst/>
                <a:gdLst>
                  <a:gd name="T0" fmla="*/ 2147483647 w 176"/>
                  <a:gd name="T1" fmla="*/ 0 h 84"/>
                  <a:gd name="T2" fmla="*/ 0 w 176"/>
                  <a:gd name="T3" fmla="*/ 2147483647 h 84"/>
                  <a:gd name="T4" fmla="*/ 2147483647 w 176"/>
                  <a:gd name="T5" fmla="*/ 2147483647 h 84"/>
                  <a:gd name="T6" fmla="*/ 2147483647 w 176"/>
                  <a:gd name="T7" fmla="*/ 2147483647 h 84"/>
                  <a:gd name="T8" fmla="*/ 2147483647 w 176"/>
                  <a:gd name="T9" fmla="*/ 2147483647 h 84"/>
                  <a:gd name="T10" fmla="*/ 2147483647 w 176"/>
                  <a:gd name="T11" fmla="*/ 2147483647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6"/>
                  <a:gd name="T19" fmla="*/ 0 h 84"/>
                  <a:gd name="T20" fmla="*/ 176 w 176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6" h="84">
                    <a:moveTo>
                      <a:pt x="4" y="0"/>
                    </a:moveTo>
                    <a:lnTo>
                      <a:pt x="0" y="32"/>
                    </a:lnTo>
                    <a:lnTo>
                      <a:pt x="20" y="60"/>
                    </a:lnTo>
                    <a:lnTo>
                      <a:pt x="32" y="84"/>
                    </a:lnTo>
                    <a:lnTo>
                      <a:pt x="176" y="84"/>
                    </a:lnTo>
                    <a:lnTo>
                      <a:pt x="176" y="8"/>
                    </a:lnTo>
                  </a:path>
                </a:pathLst>
              </a:custGeom>
              <a:pattFill prst="pct20">
                <a:fgClr>
                  <a:schemeClr val="tx1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94" name="Freeform 76" descr="Dashed horizontal"/>
              <p:cNvSpPr>
                <a:spLocks noChangeAspect="1"/>
              </p:cNvSpPr>
              <p:nvPr/>
            </p:nvSpPr>
            <p:spPr bwMode="auto">
              <a:xfrm>
                <a:off x="1673385" y="2821625"/>
                <a:ext cx="180023" cy="821532"/>
              </a:xfrm>
              <a:custGeom>
                <a:avLst/>
                <a:gdLst>
                  <a:gd name="T0" fmla="*/ 0 w 148"/>
                  <a:gd name="T1" fmla="*/ 2147483647 h 676"/>
                  <a:gd name="T2" fmla="*/ 2147483647 w 148"/>
                  <a:gd name="T3" fmla="*/ 2147483647 h 676"/>
                  <a:gd name="T4" fmla="*/ 2147483647 w 148"/>
                  <a:gd name="T5" fmla="*/ 2147483647 h 676"/>
                  <a:gd name="T6" fmla="*/ 2147483647 w 148"/>
                  <a:gd name="T7" fmla="*/ 2147483647 h 676"/>
                  <a:gd name="T8" fmla="*/ 2147483647 w 148"/>
                  <a:gd name="T9" fmla="*/ 2147483647 h 676"/>
                  <a:gd name="T10" fmla="*/ 2147483647 w 148"/>
                  <a:gd name="T11" fmla="*/ 2147483647 h 676"/>
                  <a:gd name="T12" fmla="*/ 2147483647 w 148"/>
                  <a:gd name="T13" fmla="*/ 2147483647 h 676"/>
                  <a:gd name="T14" fmla="*/ 2147483647 w 148"/>
                  <a:gd name="T15" fmla="*/ 2147483647 h 676"/>
                  <a:gd name="T16" fmla="*/ 2147483647 w 148"/>
                  <a:gd name="T17" fmla="*/ 2147483647 h 676"/>
                  <a:gd name="T18" fmla="*/ 2147483647 w 148"/>
                  <a:gd name="T19" fmla="*/ 2147483647 h 676"/>
                  <a:gd name="T20" fmla="*/ 2147483647 w 148"/>
                  <a:gd name="T21" fmla="*/ 2147483647 h 676"/>
                  <a:gd name="T22" fmla="*/ 2147483647 w 148"/>
                  <a:gd name="T23" fmla="*/ 2147483647 h 676"/>
                  <a:gd name="T24" fmla="*/ 2147483647 w 148"/>
                  <a:gd name="T25" fmla="*/ 2147483647 h 676"/>
                  <a:gd name="T26" fmla="*/ 2147483647 w 148"/>
                  <a:gd name="T27" fmla="*/ 2147483647 h 676"/>
                  <a:gd name="T28" fmla="*/ 2147483647 w 148"/>
                  <a:gd name="T29" fmla="*/ 2147483647 h 676"/>
                  <a:gd name="T30" fmla="*/ 2147483647 w 148"/>
                  <a:gd name="T31" fmla="*/ 2147483647 h 676"/>
                  <a:gd name="T32" fmla="*/ 2147483647 w 148"/>
                  <a:gd name="T33" fmla="*/ 2147483647 h 676"/>
                  <a:gd name="T34" fmla="*/ 2147483647 w 148"/>
                  <a:gd name="T35" fmla="*/ 2147483647 h 676"/>
                  <a:gd name="T36" fmla="*/ 2147483647 w 148"/>
                  <a:gd name="T37" fmla="*/ 0 h 6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48"/>
                  <a:gd name="T58" fmla="*/ 0 h 676"/>
                  <a:gd name="T59" fmla="*/ 148 w 148"/>
                  <a:gd name="T60" fmla="*/ 676 h 6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48" h="676">
                    <a:moveTo>
                      <a:pt x="0" y="4"/>
                    </a:moveTo>
                    <a:lnTo>
                      <a:pt x="16" y="36"/>
                    </a:lnTo>
                    <a:lnTo>
                      <a:pt x="8" y="60"/>
                    </a:lnTo>
                    <a:lnTo>
                      <a:pt x="32" y="108"/>
                    </a:lnTo>
                    <a:lnTo>
                      <a:pt x="32" y="140"/>
                    </a:lnTo>
                    <a:lnTo>
                      <a:pt x="28" y="180"/>
                    </a:lnTo>
                    <a:lnTo>
                      <a:pt x="28" y="224"/>
                    </a:lnTo>
                    <a:lnTo>
                      <a:pt x="8" y="264"/>
                    </a:lnTo>
                    <a:lnTo>
                      <a:pt x="32" y="332"/>
                    </a:lnTo>
                    <a:lnTo>
                      <a:pt x="16" y="360"/>
                    </a:lnTo>
                    <a:lnTo>
                      <a:pt x="36" y="440"/>
                    </a:lnTo>
                    <a:lnTo>
                      <a:pt x="4" y="452"/>
                    </a:lnTo>
                    <a:lnTo>
                      <a:pt x="12" y="508"/>
                    </a:lnTo>
                    <a:lnTo>
                      <a:pt x="32" y="568"/>
                    </a:lnTo>
                    <a:lnTo>
                      <a:pt x="32" y="628"/>
                    </a:lnTo>
                    <a:lnTo>
                      <a:pt x="32" y="676"/>
                    </a:lnTo>
                    <a:lnTo>
                      <a:pt x="148" y="676"/>
                    </a:lnTo>
                    <a:lnTo>
                      <a:pt x="148" y="40"/>
                    </a:lnTo>
                    <a:lnTo>
                      <a:pt x="148" y="0"/>
                    </a:lnTo>
                  </a:path>
                </a:pathLst>
              </a:custGeom>
              <a:pattFill prst="dashHorz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95" name="Freeform 83"/>
              <p:cNvSpPr>
                <a:spLocks noChangeAspect="1"/>
              </p:cNvSpPr>
              <p:nvPr/>
            </p:nvSpPr>
            <p:spPr bwMode="auto">
              <a:xfrm>
                <a:off x="1554799" y="2690179"/>
                <a:ext cx="431483" cy="42863"/>
              </a:xfrm>
              <a:custGeom>
                <a:avLst/>
                <a:gdLst>
                  <a:gd name="T0" fmla="*/ 0 w 820"/>
                  <a:gd name="T1" fmla="*/ 0 h 144"/>
                  <a:gd name="T2" fmla="*/ 2147483647 w 820"/>
                  <a:gd name="T3" fmla="*/ 2147483647 h 144"/>
                  <a:gd name="T4" fmla="*/ 2147483647 w 820"/>
                  <a:gd name="T5" fmla="*/ 287236589 h 144"/>
                  <a:gd name="T6" fmla="*/ 2147483647 w 820"/>
                  <a:gd name="T7" fmla="*/ 2147483647 h 144"/>
                  <a:gd name="T8" fmla="*/ 2147483647 w 820"/>
                  <a:gd name="T9" fmla="*/ 143618129 h 144"/>
                  <a:gd name="T10" fmla="*/ 2147483647 w 820"/>
                  <a:gd name="T11" fmla="*/ 2147483647 h 144"/>
                  <a:gd name="T12" fmla="*/ 2147483647 w 820"/>
                  <a:gd name="T13" fmla="*/ 430854759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0"/>
                  <a:gd name="T22" fmla="*/ 0 h 144"/>
                  <a:gd name="T23" fmla="*/ 820 w 82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0" h="144">
                    <a:moveTo>
                      <a:pt x="0" y="0"/>
                    </a:moveTo>
                    <a:lnTo>
                      <a:pt x="164" y="144"/>
                    </a:lnTo>
                    <a:lnTo>
                      <a:pt x="292" y="8"/>
                    </a:lnTo>
                    <a:lnTo>
                      <a:pt x="428" y="136"/>
                    </a:lnTo>
                    <a:lnTo>
                      <a:pt x="548" y="4"/>
                    </a:lnTo>
                    <a:lnTo>
                      <a:pt x="680" y="140"/>
                    </a:lnTo>
                    <a:lnTo>
                      <a:pt x="820" y="12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96" name="Freeform 84"/>
              <p:cNvSpPr>
                <a:spLocks noChangeAspect="1"/>
              </p:cNvSpPr>
              <p:nvPr/>
            </p:nvSpPr>
            <p:spPr bwMode="auto">
              <a:xfrm>
                <a:off x="1554799" y="2204404"/>
                <a:ext cx="431483" cy="42863"/>
              </a:xfrm>
              <a:custGeom>
                <a:avLst/>
                <a:gdLst>
                  <a:gd name="T0" fmla="*/ 0 w 820"/>
                  <a:gd name="T1" fmla="*/ 0 h 144"/>
                  <a:gd name="T2" fmla="*/ 2147483647 w 820"/>
                  <a:gd name="T3" fmla="*/ 2147483647 h 144"/>
                  <a:gd name="T4" fmla="*/ 2147483647 w 820"/>
                  <a:gd name="T5" fmla="*/ 287236589 h 144"/>
                  <a:gd name="T6" fmla="*/ 2147483647 w 820"/>
                  <a:gd name="T7" fmla="*/ 2147483647 h 144"/>
                  <a:gd name="T8" fmla="*/ 2147483647 w 820"/>
                  <a:gd name="T9" fmla="*/ 143618129 h 144"/>
                  <a:gd name="T10" fmla="*/ 2147483647 w 820"/>
                  <a:gd name="T11" fmla="*/ 2147483647 h 144"/>
                  <a:gd name="T12" fmla="*/ 2147483647 w 820"/>
                  <a:gd name="T13" fmla="*/ 430854759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0"/>
                  <a:gd name="T22" fmla="*/ 0 h 144"/>
                  <a:gd name="T23" fmla="*/ 820 w 82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0" h="144">
                    <a:moveTo>
                      <a:pt x="0" y="0"/>
                    </a:moveTo>
                    <a:lnTo>
                      <a:pt x="164" y="144"/>
                    </a:lnTo>
                    <a:lnTo>
                      <a:pt x="292" y="8"/>
                    </a:lnTo>
                    <a:lnTo>
                      <a:pt x="428" y="136"/>
                    </a:lnTo>
                    <a:lnTo>
                      <a:pt x="548" y="4"/>
                    </a:lnTo>
                    <a:lnTo>
                      <a:pt x="680" y="140"/>
                    </a:lnTo>
                    <a:lnTo>
                      <a:pt x="820" y="12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97" name="WordArt 9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523367" y="1404303"/>
                <a:ext cx="584358" cy="1714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20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C0C0C0"/>
                    </a:solidFill>
                    <a:latin typeface="+mn-lt"/>
                  </a:rPr>
                  <a:t>Well A</a:t>
                </a:r>
              </a:p>
            </p:txBody>
          </p:sp>
          <p:sp>
            <p:nvSpPr>
              <p:cNvPr id="298" name="Text Box 95"/>
              <p:cNvSpPr txBox="1">
                <a:spLocks noChangeAspect="1" noChangeArrowheads="1"/>
              </p:cNvSpPr>
              <p:nvPr/>
            </p:nvSpPr>
            <p:spPr bwMode="auto">
              <a:xfrm>
                <a:off x="1664812" y="1577182"/>
                <a:ext cx="38343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b="1">
                    <a:latin typeface="+mn-lt"/>
                    <a:cs typeface="Arial" charset="0"/>
                  </a:rPr>
                  <a:t>SP</a:t>
                </a:r>
              </a:p>
            </p:txBody>
          </p:sp>
          <p:sp>
            <p:nvSpPr>
              <p:cNvPr id="299" name="Freeform 129"/>
              <p:cNvSpPr>
                <a:spLocks noChangeAspect="1"/>
              </p:cNvSpPr>
              <p:nvPr/>
            </p:nvSpPr>
            <p:spPr bwMode="auto">
              <a:xfrm>
                <a:off x="1731964" y="3677446"/>
                <a:ext cx="115728" cy="471488"/>
              </a:xfrm>
              <a:custGeom>
                <a:avLst/>
                <a:gdLst>
                  <a:gd name="T0" fmla="*/ 0 w 80"/>
                  <a:gd name="T1" fmla="*/ 0 h 712"/>
                  <a:gd name="T2" fmla="*/ 2147483647 w 80"/>
                  <a:gd name="T3" fmla="*/ 2147483647 h 712"/>
                  <a:gd name="T4" fmla="*/ 2147483647 w 80"/>
                  <a:gd name="T5" fmla="*/ 2147483647 h 712"/>
                  <a:gd name="T6" fmla="*/ 0 60000 65536"/>
                  <a:gd name="T7" fmla="*/ 0 60000 65536"/>
                  <a:gd name="T8" fmla="*/ 0 60000 65536"/>
                  <a:gd name="T9" fmla="*/ 0 w 80"/>
                  <a:gd name="T10" fmla="*/ 0 h 712"/>
                  <a:gd name="T11" fmla="*/ 80 w 80"/>
                  <a:gd name="T12" fmla="*/ 712 h 7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" h="712">
                    <a:moveTo>
                      <a:pt x="0" y="0"/>
                    </a:moveTo>
                    <a:cubicBezTo>
                      <a:pt x="17" y="12"/>
                      <a:pt x="35" y="25"/>
                      <a:pt x="48" y="144"/>
                    </a:cubicBezTo>
                    <a:cubicBezTo>
                      <a:pt x="61" y="263"/>
                      <a:pt x="70" y="487"/>
                      <a:pt x="80" y="712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300" name="Freeform 130"/>
              <p:cNvSpPr>
                <a:spLocks noChangeAspect="1"/>
              </p:cNvSpPr>
              <p:nvPr/>
            </p:nvSpPr>
            <p:spPr bwMode="auto">
              <a:xfrm>
                <a:off x="1731964" y="4173223"/>
                <a:ext cx="115728" cy="364331"/>
              </a:xfrm>
              <a:custGeom>
                <a:avLst/>
                <a:gdLst>
                  <a:gd name="T0" fmla="*/ 0 w 80"/>
                  <a:gd name="T1" fmla="*/ 0 h 712"/>
                  <a:gd name="T2" fmla="*/ 2147483647 w 80"/>
                  <a:gd name="T3" fmla="*/ 2147483647 h 712"/>
                  <a:gd name="T4" fmla="*/ 2147483647 w 80"/>
                  <a:gd name="T5" fmla="*/ 2147483647 h 712"/>
                  <a:gd name="T6" fmla="*/ 0 60000 65536"/>
                  <a:gd name="T7" fmla="*/ 0 60000 65536"/>
                  <a:gd name="T8" fmla="*/ 0 60000 65536"/>
                  <a:gd name="T9" fmla="*/ 0 w 80"/>
                  <a:gd name="T10" fmla="*/ 0 h 712"/>
                  <a:gd name="T11" fmla="*/ 80 w 80"/>
                  <a:gd name="T12" fmla="*/ 712 h 7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" h="712">
                    <a:moveTo>
                      <a:pt x="0" y="0"/>
                    </a:moveTo>
                    <a:cubicBezTo>
                      <a:pt x="17" y="12"/>
                      <a:pt x="35" y="25"/>
                      <a:pt x="48" y="144"/>
                    </a:cubicBezTo>
                    <a:cubicBezTo>
                      <a:pt x="61" y="263"/>
                      <a:pt x="70" y="487"/>
                      <a:pt x="80" y="712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301" name="Freeform 131"/>
              <p:cNvSpPr>
                <a:spLocks noChangeAspect="1"/>
              </p:cNvSpPr>
              <p:nvPr/>
            </p:nvSpPr>
            <p:spPr bwMode="auto">
              <a:xfrm>
                <a:off x="1707675" y="4527554"/>
                <a:ext cx="140018" cy="855822"/>
              </a:xfrm>
              <a:custGeom>
                <a:avLst/>
                <a:gdLst>
                  <a:gd name="T0" fmla="*/ 0 w 80"/>
                  <a:gd name="T1" fmla="*/ 0 h 712"/>
                  <a:gd name="T2" fmla="*/ 2147483647 w 80"/>
                  <a:gd name="T3" fmla="*/ 2147483647 h 712"/>
                  <a:gd name="T4" fmla="*/ 2147483647 w 80"/>
                  <a:gd name="T5" fmla="*/ 2147483647 h 712"/>
                  <a:gd name="T6" fmla="*/ 0 60000 65536"/>
                  <a:gd name="T7" fmla="*/ 0 60000 65536"/>
                  <a:gd name="T8" fmla="*/ 0 60000 65536"/>
                  <a:gd name="T9" fmla="*/ 0 w 80"/>
                  <a:gd name="T10" fmla="*/ 0 h 712"/>
                  <a:gd name="T11" fmla="*/ 80 w 80"/>
                  <a:gd name="T12" fmla="*/ 712 h 7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" h="712">
                    <a:moveTo>
                      <a:pt x="0" y="0"/>
                    </a:moveTo>
                    <a:cubicBezTo>
                      <a:pt x="17" y="12"/>
                      <a:pt x="35" y="25"/>
                      <a:pt x="48" y="144"/>
                    </a:cubicBezTo>
                    <a:cubicBezTo>
                      <a:pt x="61" y="263"/>
                      <a:pt x="70" y="487"/>
                      <a:pt x="80" y="712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302" name="Freeform 132"/>
              <p:cNvSpPr>
                <a:spLocks noChangeAspect="1"/>
              </p:cNvSpPr>
              <p:nvPr/>
            </p:nvSpPr>
            <p:spPr bwMode="auto">
              <a:xfrm>
                <a:off x="1731964" y="5383375"/>
                <a:ext cx="115728" cy="350045"/>
              </a:xfrm>
              <a:custGeom>
                <a:avLst/>
                <a:gdLst>
                  <a:gd name="T0" fmla="*/ 0 w 80"/>
                  <a:gd name="T1" fmla="*/ 0 h 712"/>
                  <a:gd name="T2" fmla="*/ 2147483647 w 80"/>
                  <a:gd name="T3" fmla="*/ 2147483647 h 712"/>
                  <a:gd name="T4" fmla="*/ 2147483647 w 80"/>
                  <a:gd name="T5" fmla="*/ 2147483647 h 712"/>
                  <a:gd name="T6" fmla="*/ 0 60000 65536"/>
                  <a:gd name="T7" fmla="*/ 0 60000 65536"/>
                  <a:gd name="T8" fmla="*/ 0 60000 65536"/>
                  <a:gd name="T9" fmla="*/ 0 w 80"/>
                  <a:gd name="T10" fmla="*/ 0 h 712"/>
                  <a:gd name="T11" fmla="*/ 80 w 80"/>
                  <a:gd name="T12" fmla="*/ 712 h 7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" h="712">
                    <a:moveTo>
                      <a:pt x="0" y="0"/>
                    </a:moveTo>
                    <a:cubicBezTo>
                      <a:pt x="17" y="12"/>
                      <a:pt x="35" y="25"/>
                      <a:pt x="48" y="144"/>
                    </a:cubicBezTo>
                    <a:cubicBezTo>
                      <a:pt x="61" y="263"/>
                      <a:pt x="70" y="487"/>
                      <a:pt x="80" y="712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303" name="Freeform 133"/>
              <p:cNvSpPr>
                <a:spLocks noChangeAspect="1"/>
              </p:cNvSpPr>
              <p:nvPr/>
            </p:nvSpPr>
            <p:spPr bwMode="auto">
              <a:xfrm>
                <a:off x="1717677" y="2738757"/>
                <a:ext cx="130016" cy="135731"/>
              </a:xfrm>
              <a:custGeom>
                <a:avLst/>
                <a:gdLst>
                  <a:gd name="T0" fmla="*/ 0 w 80"/>
                  <a:gd name="T1" fmla="*/ 0 h 712"/>
                  <a:gd name="T2" fmla="*/ 2147483647 w 80"/>
                  <a:gd name="T3" fmla="*/ 1372298496 h 712"/>
                  <a:gd name="T4" fmla="*/ 2147483647 w 80"/>
                  <a:gd name="T5" fmla="*/ 2147483647 h 712"/>
                  <a:gd name="T6" fmla="*/ 0 60000 65536"/>
                  <a:gd name="T7" fmla="*/ 0 60000 65536"/>
                  <a:gd name="T8" fmla="*/ 0 60000 65536"/>
                  <a:gd name="T9" fmla="*/ 0 w 80"/>
                  <a:gd name="T10" fmla="*/ 0 h 712"/>
                  <a:gd name="T11" fmla="*/ 80 w 80"/>
                  <a:gd name="T12" fmla="*/ 712 h 7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" h="712">
                    <a:moveTo>
                      <a:pt x="0" y="0"/>
                    </a:moveTo>
                    <a:cubicBezTo>
                      <a:pt x="17" y="12"/>
                      <a:pt x="35" y="25"/>
                      <a:pt x="48" y="144"/>
                    </a:cubicBezTo>
                    <a:cubicBezTo>
                      <a:pt x="61" y="263"/>
                      <a:pt x="70" y="487"/>
                      <a:pt x="80" y="712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</p:grpSp>
        <p:grpSp>
          <p:nvGrpSpPr>
            <p:cNvPr id="168" name="Group 167"/>
            <p:cNvGrpSpPr/>
            <p:nvPr/>
          </p:nvGrpSpPr>
          <p:grpSpPr>
            <a:xfrm>
              <a:off x="1562506" y="2225310"/>
              <a:ext cx="292424" cy="533044"/>
              <a:chOff x="1195292" y="1969086"/>
              <a:chExt cx="267766" cy="533044"/>
            </a:xfrm>
          </p:grpSpPr>
          <p:sp>
            <p:nvSpPr>
              <p:cNvPr id="169" name="Freeform 84" descr="40%"/>
              <p:cNvSpPr>
                <a:spLocks noChangeAspect="1"/>
              </p:cNvSpPr>
              <p:nvPr/>
            </p:nvSpPr>
            <p:spPr bwMode="auto">
              <a:xfrm>
                <a:off x="1201768" y="1969086"/>
                <a:ext cx="261290" cy="381241"/>
              </a:xfrm>
              <a:custGeom>
                <a:avLst/>
                <a:gdLst>
                  <a:gd name="T0" fmla="*/ 44 w 184"/>
                  <a:gd name="T1" fmla="*/ 0 h 404"/>
                  <a:gd name="T2" fmla="*/ 20 w 184"/>
                  <a:gd name="T3" fmla="*/ 52 h 404"/>
                  <a:gd name="T4" fmla="*/ 12 w 184"/>
                  <a:gd name="T5" fmla="*/ 100 h 404"/>
                  <a:gd name="T6" fmla="*/ 24 w 184"/>
                  <a:gd name="T7" fmla="*/ 172 h 404"/>
                  <a:gd name="T8" fmla="*/ 4 w 184"/>
                  <a:gd name="T9" fmla="*/ 212 h 404"/>
                  <a:gd name="T10" fmla="*/ 8 w 184"/>
                  <a:gd name="T11" fmla="*/ 252 h 404"/>
                  <a:gd name="T12" fmla="*/ 0 w 184"/>
                  <a:gd name="T13" fmla="*/ 296 h 404"/>
                  <a:gd name="T14" fmla="*/ 12 w 184"/>
                  <a:gd name="T15" fmla="*/ 332 h 404"/>
                  <a:gd name="T16" fmla="*/ 12 w 184"/>
                  <a:gd name="T17" fmla="*/ 364 h 404"/>
                  <a:gd name="T18" fmla="*/ 20 w 184"/>
                  <a:gd name="T19" fmla="*/ 404 h 404"/>
                  <a:gd name="T20" fmla="*/ 184 w 184"/>
                  <a:gd name="T21" fmla="*/ 404 h 404"/>
                  <a:gd name="T22" fmla="*/ 184 w 184"/>
                  <a:gd name="T23" fmla="*/ 12 h 4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84"/>
                  <a:gd name="T37" fmla="*/ 0 h 404"/>
                  <a:gd name="T38" fmla="*/ 184 w 184"/>
                  <a:gd name="T39" fmla="*/ 404 h 4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84" h="404">
                    <a:moveTo>
                      <a:pt x="44" y="0"/>
                    </a:moveTo>
                    <a:lnTo>
                      <a:pt x="20" y="52"/>
                    </a:lnTo>
                    <a:lnTo>
                      <a:pt x="12" y="100"/>
                    </a:lnTo>
                    <a:lnTo>
                      <a:pt x="24" y="172"/>
                    </a:lnTo>
                    <a:lnTo>
                      <a:pt x="4" y="212"/>
                    </a:lnTo>
                    <a:lnTo>
                      <a:pt x="8" y="252"/>
                    </a:lnTo>
                    <a:lnTo>
                      <a:pt x="0" y="296"/>
                    </a:lnTo>
                    <a:lnTo>
                      <a:pt x="12" y="332"/>
                    </a:lnTo>
                    <a:lnTo>
                      <a:pt x="12" y="364"/>
                    </a:lnTo>
                    <a:lnTo>
                      <a:pt x="20" y="404"/>
                    </a:lnTo>
                    <a:lnTo>
                      <a:pt x="184" y="404"/>
                    </a:lnTo>
                    <a:lnTo>
                      <a:pt x="184" y="12"/>
                    </a:lnTo>
                  </a:path>
                </a:pathLst>
              </a:custGeom>
              <a:pattFill prst="pct40">
                <a:fgClr>
                  <a:schemeClr val="tx1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" name="Freeform 8" descr="Large confetti"/>
              <p:cNvSpPr>
                <a:spLocks noChangeAspect="1"/>
              </p:cNvSpPr>
              <p:nvPr/>
            </p:nvSpPr>
            <p:spPr bwMode="auto">
              <a:xfrm>
                <a:off x="1245637" y="2350327"/>
                <a:ext cx="217421" cy="151803"/>
              </a:xfrm>
              <a:custGeom>
                <a:avLst/>
                <a:gdLst>
                  <a:gd name="T0" fmla="*/ 12 w 132"/>
                  <a:gd name="T1" fmla="*/ 0 h 116"/>
                  <a:gd name="T2" fmla="*/ 12 w 132"/>
                  <a:gd name="T3" fmla="*/ 36 h 116"/>
                  <a:gd name="T4" fmla="*/ 12 w 132"/>
                  <a:gd name="T5" fmla="*/ 60 h 116"/>
                  <a:gd name="T6" fmla="*/ 12 w 132"/>
                  <a:gd name="T7" fmla="*/ 84 h 116"/>
                  <a:gd name="T8" fmla="*/ 0 w 132"/>
                  <a:gd name="T9" fmla="*/ 116 h 116"/>
                  <a:gd name="T10" fmla="*/ 132 w 132"/>
                  <a:gd name="T11" fmla="*/ 116 h 116"/>
                  <a:gd name="T12" fmla="*/ 132 w 132"/>
                  <a:gd name="T13" fmla="*/ 4 h 1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2"/>
                  <a:gd name="T22" fmla="*/ 0 h 116"/>
                  <a:gd name="T23" fmla="*/ 132 w 132"/>
                  <a:gd name="T24" fmla="*/ 116 h 1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2" h="116">
                    <a:moveTo>
                      <a:pt x="12" y="0"/>
                    </a:moveTo>
                    <a:lnTo>
                      <a:pt x="12" y="36"/>
                    </a:lnTo>
                    <a:lnTo>
                      <a:pt x="12" y="60"/>
                    </a:lnTo>
                    <a:lnTo>
                      <a:pt x="12" y="84"/>
                    </a:lnTo>
                    <a:lnTo>
                      <a:pt x="0" y="116"/>
                    </a:lnTo>
                    <a:lnTo>
                      <a:pt x="132" y="116"/>
                    </a:lnTo>
                    <a:lnTo>
                      <a:pt x="132" y="4"/>
                    </a:lnTo>
                  </a:path>
                </a:pathLst>
              </a:custGeom>
              <a:pattFill prst="lgConfetti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" name="Freeform 8" descr="Large confetti"/>
              <p:cNvSpPr>
                <a:spLocks noChangeAspect="1"/>
              </p:cNvSpPr>
              <p:nvPr/>
            </p:nvSpPr>
            <p:spPr bwMode="auto">
              <a:xfrm flipV="1">
                <a:off x="1195292" y="2227610"/>
                <a:ext cx="267766" cy="125913"/>
              </a:xfrm>
              <a:custGeom>
                <a:avLst/>
                <a:gdLst>
                  <a:gd name="T0" fmla="*/ 12 w 132"/>
                  <a:gd name="T1" fmla="*/ 0 h 116"/>
                  <a:gd name="T2" fmla="*/ 12 w 132"/>
                  <a:gd name="T3" fmla="*/ 36 h 116"/>
                  <a:gd name="T4" fmla="*/ 12 w 132"/>
                  <a:gd name="T5" fmla="*/ 60 h 116"/>
                  <a:gd name="T6" fmla="*/ 12 w 132"/>
                  <a:gd name="T7" fmla="*/ 84 h 116"/>
                  <a:gd name="T8" fmla="*/ 0 w 132"/>
                  <a:gd name="T9" fmla="*/ 116 h 116"/>
                  <a:gd name="T10" fmla="*/ 132 w 132"/>
                  <a:gd name="T11" fmla="*/ 116 h 116"/>
                  <a:gd name="T12" fmla="*/ 132 w 132"/>
                  <a:gd name="T13" fmla="*/ 4 h 1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2"/>
                  <a:gd name="T22" fmla="*/ 0 h 116"/>
                  <a:gd name="T23" fmla="*/ 132 w 132"/>
                  <a:gd name="T24" fmla="*/ 116 h 1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2" h="116">
                    <a:moveTo>
                      <a:pt x="12" y="0"/>
                    </a:moveTo>
                    <a:lnTo>
                      <a:pt x="12" y="36"/>
                    </a:lnTo>
                    <a:lnTo>
                      <a:pt x="12" y="60"/>
                    </a:lnTo>
                    <a:lnTo>
                      <a:pt x="12" y="84"/>
                    </a:lnTo>
                    <a:lnTo>
                      <a:pt x="0" y="116"/>
                    </a:lnTo>
                    <a:lnTo>
                      <a:pt x="132" y="116"/>
                    </a:lnTo>
                    <a:lnTo>
                      <a:pt x="132" y="4"/>
                    </a:lnTo>
                  </a:path>
                </a:pathLst>
              </a:custGeom>
              <a:pattFill prst="lgConfetti">
                <a:fgClr>
                  <a:schemeClr val="tx1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cxnSp>
            <p:nvCxnSpPr>
              <p:cNvPr id="172" name="Straight Connector 171"/>
              <p:cNvCxnSpPr/>
              <p:nvPr/>
            </p:nvCxnSpPr>
            <p:spPr bwMode="auto">
              <a:xfrm flipV="1">
                <a:off x="1217653" y="2350327"/>
                <a:ext cx="245405" cy="114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78" name="Freeform 160"/>
            <p:cNvSpPr>
              <a:spLocks noChangeAspect="1"/>
            </p:cNvSpPr>
            <p:nvPr/>
          </p:nvSpPr>
          <p:spPr bwMode="auto">
            <a:xfrm>
              <a:off x="1658641" y="2283990"/>
              <a:ext cx="156489" cy="314406"/>
            </a:xfrm>
            <a:custGeom>
              <a:avLst/>
              <a:gdLst>
                <a:gd name="T0" fmla="*/ 0 w 80"/>
                <a:gd name="T1" fmla="*/ 0 h 712"/>
                <a:gd name="T2" fmla="*/ 72 w 80"/>
                <a:gd name="T3" fmla="*/ 3 h 712"/>
                <a:gd name="T4" fmla="*/ 122 w 80"/>
                <a:gd name="T5" fmla="*/ 12 h 712"/>
                <a:gd name="T6" fmla="*/ 0 60000 65536"/>
                <a:gd name="T7" fmla="*/ 0 60000 65536"/>
                <a:gd name="T8" fmla="*/ 0 60000 65536"/>
                <a:gd name="T9" fmla="*/ 0 w 80"/>
                <a:gd name="T10" fmla="*/ 0 h 712"/>
                <a:gd name="T11" fmla="*/ 80 w 80"/>
                <a:gd name="T12" fmla="*/ 712 h 7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12">
                  <a:moveTo>
                    <a:pt x="0" y="0"/>
                  </a:moveTo>
                  <a:cubicBezTo>
                    <a:pt x="17" y="12"/>
                    <a:pt x="35" y="25"/>
                    <a:pt x="48" y="144"/>
                  </a:cubicBezTo>
                  <a:cubicBezTo>
                    <a:pt x="61" y="263"/>
                    <a:pt x="70" y="487"/>
                    <a:pt x="80" y="7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 20a</a:t>
            </a:r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350728" y="1201137"/>
            <a:ext cx="8166100" cy="392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319213" indent="-1319213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1431925" indent="-34925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400" b="1" dirty="0"/>
              <a:t>Steps</a:t>
            </a:r>
            <a:r>
              <a:rPr lang="en-US" sz="2400" b="1" dirty="0" smtClean="0"/>
              <a:t>:  The </a:t>
            </a:r>
            <a:r>
              <a:rPr lang="en-US" sz="2400" b="1" dirty="0"/>
              <a:t>steps in interpreting the log cross section:</a:t>
            </a:r>
          </a:p>
          <a:p>
            <a:pPr lvl="1" eaLnBrk="1" hangingPunct="1">
              <a:spcBef>
                <a:spcPct val="65000"/>
              </a:spcBef>
            </a:pPr>
            <a:r>
              <a:rPr lang="en-US" sz="2000" dirty="0"/>
              <a:t>1.	Select a datum, to minimize post-depositional effects.  </a:t>
            </a:r>
          </a:p>
          <a:p>
            <a:pPr lvl="1" eaLnBrk="1" hangingPunct="1">
              <a:spcBef>
                <a:spcPct val="65000"/>
              </a:spcBef>
            </a:pPr>
            <a:r>
              <a:rPr lang="en-US" sz="2000" dirty="0"/>
              <a:t>2.	</a:t>
            </a:r>
            <a:r>
              <a:rPr lang="en-US" sz="2000" dirty="0" smtClean="0"/>
              <a:t>Interpret </a:t>
            </a:r>
            <a:r>
              <a:rPr lang="en-US" sz="2000" dirty="0"/>
              <a:t>parasequences and parasequence sets in each 	well </a:t>
            </a:r>
            <a:r>
              <a:rPr lang="en-US" sz="2000" dirty="0" smtClean="0"/>
              <a:t>individually</a:t>
            </a:r>
          </a:p>
          <a:p>
            <a:pPr lvl="1" eaLnBrk="1" hangingPunct="1">
              <a:spcBef>
                <a:spcPct val="65000"/>
              </a:spcBef>
            </a:pPr>
            <a:r>
              <a:rPr lang="en-US" sz="2000" dirty="0" smtClean="0"/>
              <a:t>3.	Correlate parasequence sets from one well to the next</a:t>
            </a:r>
          </a:p>
          <a:p>
            <a:pPr lvl="1" eaLnBrk="1" hangingPunct="1">
              <a:spcBef>
                <a:spcPct val="65000"/>
              </a:spcBef>
            </a:pPr>
            <a:r>
              <a:rPr lang="en-US" sz="2000" dirty="0" smtClean="0"/>
              <a:t>4.	Correlate parasequences from well to well.</a:t>
            </a:r>
          </a:p>
          <a:p>
            <a:pPr lvl="1" eaLnBrk="1" hangingPunct="1">
              <a:spcBef>
                <a:spcPct val="65000"/>
              </a:spcBef>
            </a:pPr>
            <a:r>
              <a:rPr lang="en-US" sz="2000" dirty="0" smtClean="0"/>
              <a:t>5.	Draw depositional facies boundaries from well to well and 	color-code the facies across the section.</a:t>
            </a:r>
          </a:p>
          <a:p>
            <a:pPr eaLnBrk="1" hangingPunct="1"/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419445" y="1690329"/>
            <a:ext cx="10214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Done</a:t>
            </a:r>
            <a:endParaRPr lang="en-US" sz="2800" b="1" cap="none" spc="0" dirty="0">
              <a:ln w="11430">
                <a:solidFill>
                  <a:srgbClr val="C00000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195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20a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27773</TotalTime>
  <Words>616</Words>
  <Application>Microsoft Macintosh PowerPoint</Application>
  <PresentationFormat>On-screen Show (4:3)</PresentationFormat>
  <Paragraphs>80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Exercise 20a</vt:lpstr>
      <vt:lpstr>Introduction</vt:lpstr>
      <vt:lpstr>SP Log Interpretation</vt:lpstr>
      <vt:lpstr>Exercise 20a: Step 1</vt:lpstr>
      <vt:lpstr>Exercise 20a: Step 1</vt:lpstr>
      <vt:lpstr>Exercise 20a</vt:lpstr>
      <vt:lpstr>Correlating Parasequences</vt:lpstr>
      <vt:lpstr>Exercise 20a</vt:lpstr>
      <vt:lpstr>Exercise 20a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300</cp:revision>
  <cp:lastPrinted>2015-01-27T13:39:19Z</cp:lastPrinted>
  <dcterms:created xsi:type="dcterms:W3CDTF">2001-11-20T13:29:42Z</dcterms:created>
  <dcterms:modified xsi:type="dcterms:W3CDTF">2016-08-30T16:53:58Z</dcterms:modified>
</cp:coreProperties>
</file>