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9" r:id="rId2"/>
    <p:sldId id="356" r:id="rId3"/>
    <p:sldId id="357" r:id="rId4"/>
    <p:sldId id="358" r:id="rId5"/>
    <p:sldId id="359" r:id="rId6"/>
    <p:sldId id="360" r:id="rId7"/>
    <p:sldId id="361" r:id="rId8"/>
    <p:sldId id="349" r:id="rId9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EFFD"/>
    <a:srgbClr val="66FFFF"/>
    <a:srgbClr val="FF00FF"/>
    <a:srgbClr val="FFA7A7"/>
    <a:srgbClr val="F7F7F7"/>
    <a:srgbClr val="CEAB8E"/>
    <a:srgbClr val="FFE89F"/>
    <a:srgbClr val="66CCFF"/>
    <a:srgbClr val="006600"/>
    <a:srgbClr val="FF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9" autoAdjust="0"/>
    <p:restoredTop sz="76996" autoAdjust="0"/>
  </p:normalViewPr>
  <p:slideViewPr>
    <p:cSldViewPr snapToGrid="0">
      <p:cViewPr>
        <p:scale>
          <a:sx n="130" d="100"/>
          <a:sy n="130" d="100"/>
        </p:scale>
        <p:origin x="-3528" y="-536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r>
              <a:rPr lang="en-US" dirty="0" smtClean="0">
                <a:latin typeface="Times" charset="0"/>
                <a:ea typeface="ＭＳ Ｐゴシック" charset="-128"/>
              </a:rPr>
              <a:t>The </a:t>
            </a:r>
            <a:r>
              <a:rPr lang="en-US" dirty="0" smtClean="0">
                <a:latin typeface="Times" charset="0"/>
                <a:ea typeface="ＭＳ Ｐゴシック" charset="-128"/>
              </a:rPr>
              <a:t>exercise is designed to give the students </a:t>
            </a:r>
            <a:r>
              <a:rPr lang="en-US" dirty="0" smtClean="0">
                <a:latin typeface="Times" charset="0"/>
                <a:ea typeface="ＭＳ Ｐゴシック" charset="-128"/>
              </a:rPr>
              <a:t>some hands</a:t>
            </a:r>
            <a:r>
              <a:rPr lang="en-US" dirty="0" smtClean="0">
                <a:latin typeface="Times" charset="0"/>
                <a:ea typeface="ＭＳ Ｐゴシック" charset="-128"/>
              </a:rPr>
              <a:t>-on experience with interpreting </a:t>
            </a:r>
            <a:r>
              <a:rPr lang="en-US" dirty="0" smtClean="0">
                <a:latin typeface="Times" charset="0"/>
                <a:ea typeface="ＭＳ Ｐゴシック" charset="-128"/>
              </a:rPr>
              <a:t>faults.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The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goal is to have them understand the basic process AND appreciate how they will get </a:t>
            </a:r>
            <a:r>
              <a:rPr lang="en-US" baseline="0" dirty="0" err="1" smtClean="0">
                <a:latin typeface="Times" charset="0"/>
                <a:ea typeface="ＭＳ Ｐゴシック" charset="-128"/>
              </a:rPr>
              <a:t>areally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consistent fault plane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surfaces. They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do not have to interpret both faults on every line that the faults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cut. They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do not have to check the fault ties at every line intersection.</a:t>
            </a:r>
          </a:p>
          <a:p>
            <a:endParaRPr lang="en-US" baseline="0" dirty="0" smtClean="0">
              <a:latin typeface="Times" charset="0"/>
              <a:ea typeface="ＭＳ Ｐゴシック" charset="-128"/>
            </a:endParaRPr>
          </a:p>
          <a:p>
            <a:r>
              <a:rPr lang="en-US" baseline="0" dirty="0" smtClean="0">
                <a:latin typeface="Times" charset="0"/>
                <a:ea typeface="ＭＳ Ｐゴシック" charset="-128"/>
              </a:rPr>
              <a:t>They should work the Green fault first – it’s starting point is crossline 2800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. Next,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they should interpret the blue fault – it is given on the 1300 me time slice.</a:t>
            </a:r>
          </a:p>
        </p:txBody>
      </p:sp>
    </p:spTree>
    <p:extLst>
      <p:ext uri="{BB962C8B-B14F-4D97-AF65-F5344CB8AC3E}">
        <p14:creationId xmlns:p14="http://schemas.microsoft.com/office/powerpoint/2010/main" val="2818171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Along </a:t>
            </a:r>
            <a:r>
              <a:rPr lang="en-US" dirty="0" smtClean="0"/>
              <a:t>with the inlines and crosslines, the exercise has several time </a:t>
            </a:r>
            <a:r>
              <a:rPr lang="en-US" dirty="0" smtClean="0"/>
              <a:t>slices.</a:t>
            </a:r>
            <a:r>
              <a:rPr lang="en-US" baseline="0" dirty="0" smtClean="0"/>
              <a:t> </a:t>
            </a:r>
            <a:r>
              <a:rPr lang="en-US" dirty="0" smtClean="0"/>
              <a:t>Pages </a:t>
            </a:r>
            <a:r>
              <a:rPr lang="en-US" dirty="0" smtClean="0"/>
              <a:t>17, 18 and 19 are three versions of the 900 ms time slice: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  - Page 17 shows the “normal” reflection amplitude data.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  - Page 18 shows the coherency-type data.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  - Page 19 shows a co-rendering of the amplitude and coherency-type data, </a:t>
            </a:r>
            <a:r>
              <a:rPr lang="en-US" baseline="0" dirty="0" smtClean="0"/>
              <a:t>as </a:t>
            </a:r>
            <a:r>
              <a:rPr lang="en-US" baseline="0" dirty="0" smtClean="0"/>
              <a:t>discussed in the lecture.  </a:t>
            </a: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All the deeper time slices are only shown as co-rendered </a:t>
            </a:r>
            <a:r>
              <a:rPr lang="en-US" baseline="0" dirty="0" smtClean="0"/>
              <a:t>amplitude and coherency.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the three versions of time slice 900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</a:t>
            </a:r>
            <a:r>
              <a:rPr lang="en-US" baseline="0" dirty="0" smtClean="0"/>
              <a:t> u</a:t>
            </a:r>
            <a:r>
              <a:rPr lang="en-US" dirty="0" smtClean="0"/>
              <a:t>pper </a:t>
            </a:r>
            <a:r>
              <a:rPr lang="en-US" dirty="0" smtClean="0"/>
              <a:t>left is page </a:t>
            </a:r>
            <a:r>
              <a:rPr lang="en-US" dirty="0" smtClean="0"/>
              <a:t>17,</a:t>
            </a:r>
            <a:r>
              <a:rPr lang="en-US" baseline="0" dirty="0" smtClean="0"/>
              <a:t> c</a:t>
            </a:r>
            <a:r>
              <a:rPr lang="en-US" dirty="0" smtClean="0"/>
              <a:t>enter </a:t>
            </a:r>
            <a:r>
              <a:rPr lang="en-US" dirty="0" smtClean="0"/>
              <a:t>is page </a:t>
            </a:r>
            <a:r>
              <a:rPr lang="en-US" dirty="0" smtClean="0"/>
              <a:t>18,</a:t>
            </a:r>
            <a:r>
              <a:rPr lang="en-US" baseline="0" dirty="0" smtClean="0"/>
              <a:t> and the l</a:t>
            </a:r>
            <a:r>
              <a:rPr lang="en-US" dirty="0" smtClean="0"/>
              <a:t>ower </a:t>
            </a:r>
            <a:r>
              <a:rPr lang="en-US" dirty="0" smtClean="0"/>
              <a:t>right is page 19.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crossline 2800, which shows the Green</a:t>
            </a:r>
            <a:r>
              <a:rPr lang="en-US" baseline="0" dirty="0" smtClean="0"/>
              <a:t> </a:t>
            </a:r>
            <a:r>
              <a:rPr lang="en-US" baseline="0" dirty="0" smtClean="0"/>
              <a:t>fault. Given </a:t>
            </a:r>
            <a:r>
              <a:rPr lang="en-US" baseline="0" dirty="0" smtClean="0"/>
              <a:t>this, they can use the fold the seismic and transfer the interpretation methodology to get the green fault on several time </a:t>
            </a:r>
            <a:r>
              <a:rPr lang="en-US" baseline="0" dirty="0" smtClean="0"/>
              <a:t>slices. Then, </a:t>
            </a:r>
            <a:r>
              <a:rPr lang="en-US" baseline="0" dirty="0" smtClean="0"/>
              <a:t>they can use one or more time slices to get the green fault on more crosslines or inlines.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how the intersection of crossline 2800 with time slice 1000 has been </a:t>
            </a:r>
            <a:r>
              <a:rPr lang="en-US" dirty="0" smtClean="0"/>
              <a:t>created.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green fault on</a:t>
            </a:r>
            <a:r>
              <a:rPr lang="en-US" baseline="0" dirty="0" smtClean="0"/>
              <a:t> crossline 2800 allows me to put a green “dot” on the 1000 ms time </a:t>
            </a:r>
            <a:r>
              <a:rPr lang="en-US" baseline="0" dirty="0" smtClean="0"/>
              <a:t>slice. Then, </a:t>
            </a:r>
            <a:r>
              <a:rPr lang="en-US" baseline="0" dirty="0" smtClean="0"/>
              <a:t>I can interpret the green fault trace on the time slice.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the 1300 ms time </a:t>
            </a:r>
            <a:r>
              <a:rPr lang="en-US" dirty="0" smtClean="0"/>
              <a:t>slice.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Blue</a:t>
            </a:r>
            <a:r>
              <a:rPr lang="en-US" baseline="0" dirty="0" smtClean="0"/>
              <a:t> fault trace is shown towards the </a:t>
            </a:r>
            <a:r>
              <a:rPr lang="en-US" baseline="0" dirty="0" smtClean="0"/>
              <a:t>north. </a:t>
            </a:r>
            <a:r>
              <a:rPr lang="en-US" dirty="0" smtClean="0"/>
              <a:t>The </a:t>
            </a:r>
            <a:r>
              <a:rPr lang="en-US" dirty="0" smtClean="0"/>
              <a:t>Blue</a:t>
            </a:r>
            <a:r>
              <a:rPr lang="en-US" baseline="0" dirty="0" smtClean="0"/>
              <a:t> fault should be on inlines 1500, 1600 and 1700</a:t>
            </a:r>
            <a:r>
              <a:rPr lang="en-US" baseline="0" dirty="0" smtClean="0"/>
              <a:t>. One </a:t>
            </a:r>
            <a:r>
              <a:rPr lang="en-US" baseline="0" dirty="0" smtClean="0"/>
              <a:t>can “tie” this time slice to inlines 1500, 1600 and 1700 to start to expand the interpreted fault </a:t>
            </a:r>
            <a:r>
              <a:rPr lang="en-US" baseline="0" dirty="0" smtClean="0"/>
              <a:t>plane. Then one </a:t>
            </a:r>
            <a:r>
              <a:rPr lang="en-US" baseline="0" dirty="0" smtClean="0"/>
              <a:t>can use </a:t>
            </a:r>
            <a:r>
              <a:rPr lang="en-US" baseline="0" dirty="0" smtClean="0"/>
              <a:t>their Blue fault </a:t>
            </a:r>
            <a:r>
              <a:rPr lang="en-US" baseline="0" dirty="0" smtClean="0"/>
              <a:t>interpretation on inlines 1500, 1600 and 1700 to get the fault on other time </a:t>
            </a:r>
            <a:r>
              <a:rPr lang="en-US" baseline="0" dirty="0" smtClean="0"/>
              <a:t>slices. Given </a:t>
            </a:r>
            <a:r>
              <a:rPr lang="en-US" baseline="0" dirty="0" smtClean="0"/>
              <a:t>this, they can use the fold the seismic and transfer the interpretation methodology to get the green fault on several time </a:t>
            </a:r>
            <a:r>
              <a:rPr lang="en-US" baseline="0" dirty="0" smtClean="0"/>
              <a:t>slices. Then, </a:t>
            </a:r>
            <a:r>
              <a:rPr lang="en-US" baseline="0" dirty="0" smtClean="0"/>
              <a:t>they can use one or more time slices to get the </a:t>
            </a:r>
            <a:r>
              <a:rPr lang="en-US" baseline="0" dirty="0" smtClean="0"/>
              <a:t>Green </a:t>
            </a:r>
            <a:r>
              <a:rPr lang="en-US" baseline="0" dirty="0" smtClean="0"/>
              <a:t>fault on more crosslines or inlines.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6888" t="33209" r="37379" b="22202"/>
          <a:stretch>
            <a:fillRect/>
          </a:stretch>
        </p:blipFill>
        <p:spPr bwMode="auto">
          <a:xfrm>
            <a:off x="4107975" y="2388358"/>
            <a:ext cx="4705565" cy="2784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19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Mapping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the Green &amp; Blue Faults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89622" y="2437042"/>
            <a:ext cx="3781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Mapping Two Faults on 3D Seismic Data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7620519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You will map two </a:t>
            </a:r>
            <a:r>
              <a:rPr lang="en-US" altLang="en-US" sz="2000" dirty="0" smtClean="0">
                <a:latin typeface="Verdana" panose="020B0604030504040204" pitchFamily="34" charset="0"/>
              </a:rPr>
              <a:t>(2) faults </a:t>
            </a:r>
            <a:r>
              <a:rPr lang="en-US" altLang="en-US" sz="2000" dirty="0" smtClean="0">
                <a:latin typeface="Verdana" panose="020B0604030504040204" pitchFamily="34" charset="0"/>
              </a:rPr>
              <a:t>using lines and slices from the Barracouta 3D survey.</a:t>
            </a:r>
            <a:endParaRPr lang="en-US" sz="20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954" dirty="0" smtClean="0">
                <a:ea typeface="ＭＳ Ｐゴシック" charset="-128"/>
              </a:rPr>
              <a:t>Introduction</a:t>
            </a:r>
            <a:endParaRPr lang="en-US" sz="2954" dirty="0">
              <a:ea typeface="ＭＳ Ｐゴシック" charset="-128"/>
            </a:endParaRP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5"/>
          <p:cNvSpPr>
            <a:spLocks noChangeArrowheads="1"/>
          </p:cNvSpPr>
          <p:nvPr/>
        </p:nvSpPr>
        <p:spPr bwMode="auto">
          <a:xfrm>
            <a:off x="171450" y="4044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41435" y="1166649"/>
            <a:ext cx="8150772" cy="2834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spcBef>
                <a:spcPct val="55000"/>
              </a:spcBef>
            </a:pPr>
            <a:r>
              <a:rPr lang="en-US" altLang="en-US" sz="2200" dirty="0" smtClean="0">
                <a:latin typeface="Verdana" pitchFamily="34" charset="0"/>
              </a:rPr>
              <a:t>You will do a little bit of fault interpretation, enough to learn the basic </a:t>
            </a:r>
            <a:r>
              <a:rPr lang="en-US" altLang="en-US" sz="2200" dirty="0" smtClean="0">
                <a:latin typeface="Verdana" pitchFamily="34" charset="0"/>
              </a:rPr>
              <a:t>procedure. The </a:t>
            </a:r>
            <a:r>
              <a:rPr lang="en-US" altLang="en-US" sz="2200" dirty="0" smtClean="0">
                <a:latin typeface="Verdana" pitchFamily="34" charset="0"/>
              </a:rPr>
              <a:t>starting point for each fault is different.  </a:t>
            </a:r>
          </a:p>
          <a:p>
            <a:pPr marL="342900" indent="-342900" eaLnBrk="1" hangingPunct="1">
              <a:spcBef>
                <a:spcPct val="55000"/>
              </a:spcBef>
            </a:pPr>
            <a:r>
              <a:rPr lang="en-US" altLang="en-US" sz="2200" dirty="0" smtClean="0">
                <a:latin typeface="Verdana" pitchFamily="34" charset="0"/>
              </a:rPr>
              <a:t>For the Green fault, the initial interpretation is on crossline 2800.  </a:t>
            </a:r>
          </a:p>
          <a:p>
            <a:pPr marL="342900" indent="-342900" eaLnBrk="1" hangingPunct="1">
              <a:spcBef>
                <a:spcPct val="55000"/>
              </a:spcBef>
            </a:pPr>
            <a:r>
              <a:rPr lang="en-US" altLang="en-US" sz="2200" dirty="0" smtClean="0">
                <a:latin typeface="Verdana" pitchFamily="34" charset="0"/>
              </a:rPr>
              <a:t>For the Blue fault, we give you its fault trace on the 1300 ms time slice.</a:t>
            </a:r>
          </a:p>
        </p:txBody>
      </p:sp>
    </p:spTree>
    <p:extLst>
      <p:ext uri="{BB962C8B-B14F-4D97-AF65-F5344CB8AC3E}">
        <p14:creationId xmlns:p14="http://schemas.microsoft.com/office/powerpoint/2010/main" val="2097953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smtClean="0"/>
              <a:t>Introduction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387241" y="1052075"/>
            <a:ext cx="8204966" cy="5368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ts val="1100"/>
              </a:spcBef>
            </a:pPr>
            <a:r>
              <a:rPr lang="en-US" altLang="en-US" sz="2200" dirty="0">
                <a:latin typeface="Verdana" pitchFamily="34" charset="0"/>
              </a:rPr>
              <a:t>There are three </a:t>
            </a:r>
            <a:r>
              <a:rPr lang="en-US" altLang="en-US" sz="2200" dirty="0" smtClean="0">
                <a:latin typeface="Verdana" pitchFamily="34" charset="0"/>
              </a:rPr>
              <a:t>(3) displays </a:t>
            </a:r>
            <a:r>
              <a:rPr lang="en-US" altLang="en-US" sz="2200" dirty="0">
                <a:latin typeface="Verdana" pitchFamily="34" charset="0"/>
              </a:rPr>
              <a:t>for the 900 ms time slice. </a:t>
            </a:r>
          </a:p>
          <a:p>
            <a:pPr marL="342900" indent="-342900" eaLnBrk="1" hangingPunct="1">
              <a:lnSpc>
                <a:spcPct val="90000"/>
              </a:lnSpc>
              <a:spcBef>
                <a:spcPts val="1100"/>
              </a:spcBef>
              <a:buFontTx/>
              <a:buAutoNum type="arabicPeriod"/>
            </a:pPr>
            <a:r>
              <a:rPr lang="en-US" altLang="en-US" sz="2200" dirty="0">
                <a:latin typeface="Verdana" pitchFamily="34" charset="0"/>
              </a:rPr>
              <a:t>Page 17 shows the </a:t>
            </a:r>
            <a:r>
              <a:rPr lang="en-US" altLang="en-US" sz="2200" dirty="0" smtClean="0">
                <a:latin typeface="Verdana" pitchFamily="34" charset="0"/>
              </a:rPr>
              <a:t>“normal” reflection amplitude. </a:t>
            </a:r>
            <a:endParaRPr lang="en-US" altLang="en-US" sz="2200" dirty="0">
              <a:latin typeface="Verdana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ts val="1100"/>
              </a:spcBef>
              <a:buFontTx/>
              <a:buAutoNum type="arabicPeriod"/>
            </a:pPr>
            <a:r>
              <a:rPr lang="en-US" altLang="en-US" sz="2200" dirty="0">
                <a:latin typeface="Verdana" pitchFamily="34" charset="0"/>
              </a:rPr>
              <a:t>Page 18 shows the coherency-type data. White indicates a trace and its neighbor are almost identical in waveform shape while dark grey to black indicates two neighboring traces are dissimilar. </a:t>
            </a:r>
            <a:r>
              <a:rPr lang="en-US" altLang="en-US" sz="2200" dirty="0" smtClean="0">
                <a:latin typeface="Verdana" pitchFamily="34" charset="0"/>
              </a:rPr>
              <a:t>Dark </a:t>
            </a:r>
            <a:r>
              <a:rPr lang="en-US" altLang="en-US" sz="2200" dirty="0" err="1">
                <a:latin typeface="Verdana" pitchFamily="34" charset="0"/>
              </a:rPr>
              <a:t>lineations</a:t>
            </a:r>
            <a:r>
              <a:rPr lang="en-US" altLang="en-US" sz="2200" dirty="0">
                <a:latin typeface="Verdana" pitchFamily="34" charset="0"/>
              </a:rPr>
              <a:t> can be good indicators for the presence of a fault trace.</a:t>
            </a:r>
          </a:p>
          <a:p>
            <a:pPr marL="342900" indent="-342900" eaLnBrk="1" hangingPunct="1">
              <a:lnSpc>
                <a:spcPct val="90000"/>
              </a:lnSpc>
              <a:spcBef>
                <a:spcPts val="1100"/>
              </a:spcBef>
              <a:buFontTx/>
              <a:buAutoNum type="arabicPeriod"/>
            </a:pPr>
            <a:r>
              <a:rPr lang="en-US" altLang="en-US" sz="2200" dirty="0">
                <a:latin typeface="Verdana" pitchFamily="34" charset="0"/>
              </a:rPr>
              <a:t>Page 19 shows a co-rendering of the amplitude and coherency-type data.  </a:t>
            </a:r>
          </a:p>
          <a:p>
            <a:pPr marL="800100" lvl="1" indent="-342900" eaLnBrk="1" hangingPunct="1">
              <a:lnSpc>
                <a:spcPct val="90000"/>
              </a:lnSpc>
              <a:spcBef>
                <a:spcPts val="1100"/>
              </a:spcBef>
              <a:buFontTx/>
              <a:buChar char="•"/>
            </a:pPr>
            <a:r>
              <a:rPr lang="en-US" altLang="en-US" sz="2200" dirty="0" smtClean="0">
                <a:latin typeface="Verdana" pitchFamily="34" charset="0"/>
              </a:rPr>
              <a:t>Red-white-blue is the reflection amplitude where coherency has a high value and is transparent.  </a:t>
            </a:r>
            <a:endParaRPr lang="en-US" altLang="en-US" sz="2200" dirty="0">
              <a:latin typeface="Verdana" pitchFamily="34" charset="0"/>
            </a:endParaRPr>
          </a:p>
          <a:p>
            <a:pPr marL="800100" lvl="1" indent="-342900" eaLnBrk="1" hangingPunct="1">
              <a:lnSpc>
                <a:spcPct val="90000"/>
              </a:lnSpc>
              <a:spcBef>
                <a:spcPts val="1100"/>
              </a:spcBef>
              <a:buFontTx/>
              <a:buChar char="•"/>
            </a:pPr>
            <a:r>
              <a:rPr lang="en-US" altLang="en-US" sz="2200" dirty="0">
                <a:latin typeface="Verdana" pitchFamily="34" charset="0"/>
              </a:rPr>
              <a:t>Dark gray to black indicates where the coherency value is </a:t>
            </a:r>
            <a:r>
              <a:rPr lang="en-US" altLang="en-US" sz="2200" dirty="0" smtClean="0">
                <a:latin typeface="Verdana" pitchFamily="34" charset="0"/>
              </a:rPr>
              <a:t>low and opaque, masking the amplitude data.</a:t>
            </a:r>
            <a:endParaRPr lang="en-US" altLang="en-US" sz="2200" dirty="0">
              <a:latin typeface="Verdana" pitchFamily="34" charset="0"/>
            </a:endParaRPr>
          </a:p>
        </p:txBody>
      </p:sp>
      <p:sp>
        <p:nvSpPr>
          <p:cNvPr id="9220" name="Slide Number Placeholder 4"/>
          <p:cNvSpPr txBox="1">
            <a:spLocks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408744D9-C7AA-4B23-8A6A-5130863BF053}" type="slidenum">
              <a:rPr lang="en-US" altLang="en-US" sz="1100">
                <a:solidFill>
                  <a:srgbClr val="66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 algn="r" eaLnBrk="1" hangingPunct="1"/>
              <a:t>3</a:t>
            </a:fld>
            <a:endParaRPr lang="en-US" altLang="en-US" sz="1100">
              <a:solidFill>
                <a:srgbClr val="66FF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smtClean="0"/>
              <a:t>900 ms Time Slice</a:t>
            </a:r>
            <a:endParaRPr lang="en-US" altLang="en-US" smtClean="0"/>
          </a:p>
        </p:txBody>
      </p:sp>
      <p:sp>
        <p:nvSpPr>
          <p:cNvPr id="10253" name="Slide Number Placeholder 4"/>
          <p:cNvSpPr txBox="1">
            <a:spLocks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BF8CC00D-60EE-43D8-9450-63916B7387C3}" type="slidenum">
              <a:rPr lang="en-US" altLang="en-US" sz="1100">
                <a:solidFill>
                  <a:srgbClr val="66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 algn="r" eaLnBrk="1" hangingPunct="1"/>
              <a:t>4</a:t>
            </a:fld>
            <a:endParaRPr lang="en-US" altLang="en-US" sz="1100">
              <a:solidFill>
                <a:srgbClr val="66FF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433388" y="1129304"/>
            <a:ext cx="2794375" cy="2360941"/>
            <a:chOff x="433388" y="1491922"/>
            <a:chExt cx="2794375" cy="2360941"/>
          </a:xfrm>
        </p:grpSpPr>
        <p:pic>
          <p:nvPicPr>
            <p:cNvPr id="15" name="Picture 2" descr="001_TS-0900"/>
            <p:cNvPicPr>
              <a:picLocks noChangeAspect="1" noChangeArrowheads="1"/>
            </p:cNvPicPr>
            <p:nvPr/>
          </p:nvPicPr>
          <p:blipFill>
            <a:blip r:embed="rId3" cstate="print"/>
            <a:srcRect l="6947" t="8524" r="6239" b="4703"/>
            <a:stretch>
              <a:fillRect/>
            </a:stretch>
          </p:blipFill>
          <p:spPr bwMode="auto">
            <a:xfrm>
              <a:off x="477841" y="1491922"/>
              <a:ext cx="2749922" cy="2118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514350" y="1568450"/>
              <a:ext cx="1057275" cy="19843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800" b="1" kern="10" dirty="0">
                  <a:ln w="9525">
                    <a:noFill/>
                    <a:round/>
                    <a:headEnd/>
                    <a:tailEnd/>
                  </a:ln>
                  <a:latin typeface="Arial Black"/>
                </a:rPr>
                <a:t>Time 900 </a:t>
              </a:r>
            </a:p>
          </p:txBody>
        </p:sp>
        <p:sp>
          <p:nvSpPr>
            <p:cNvPr id="19" name="TextBox 1"/>
            <p:cNvSpPr txBox="1">
              <a:spLocks noChangeArrowheads="1"/>
            </p:cNvSpPr>
            <p:nvPr/>
          </p:nvSpPr>
          <p:spPr bwMode="auto">
            <a:xfrm>
              <a:off x="433388" y="3578225"/>
              <a:ext cx="197802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1200" b="1">
                  <a:latin typeface="Verdana" pitchFamily="34" charset="0"/>
                  <a:cs typeface="Arial" charset="0"/>
                </a:rPr>
                <a:t>Reflection Amplitude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949815" y="2780956"/>
            <a:ext cx="2824163" cy="2406650"/>
            <a:chOff x="2730500" y="2887663"/>
            <a:chExt cx="2824163" cy="2406650"/>
          </a:xfrm>
        </p:grpSpPr>
        <p:pic>
          <p:nvPicPr>
            <p:cNvPr id="16" name="Picture 4" descr="0900_disco"/>
            <p:cNvPicPr>
              <a:picLocks noChangeAspect="1" noChangeArrowheads="1"/>
            </p:cNvPicPr>
            <p:nvPr/>
          </p:nvPicPr>
          <p:blipFill>
            <a:blip r:embed="rId4" cstate="print"/>
            <a:srcRect l="5362" t="7866" r="5362" b="4433"/>
            <a:stretch>
              <a:fillRect/>
            </a:stretch>
          </p:blipFill>
          <p:spPr bwMode="auto">
            <a:xfrm>
              <a:off x="2786063" y="2887663"/>
              <a:ext cx="2768600" cy="2138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2901950" y="2986088"/>
              <a:ext cx="1057275" cy="19843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800" b="1" kern="10">
                  <a:ln w="9525">
                    <a:noFill/>
                    <a:round/>
                    <a:headEnd/>
                    <a:tailEnd/>
                  </a:ln>
                  <a:latin typeface="Arial Black"/>
                </a:rPr>
                <a:t>Time 900 </a:t>
              </a:r>
            </a:p>
          </p:txBody>
        </p:sp>
        <p:sp>
          <p:nvSpPr>
            <p:cNvPr id="23" name="TextBox 1"/>
            <p:cNvSpPr txBox="1">
              <a:spLocks noChangeArrowheads="1"/>
            </p:cNvSpPr>
            <p:nvPr/>
          </p:nvSpPr>
          <p:spPr bwMode="auto">
            <a:xfrm>
              <a:off x="2730500" y="5019675"/>
              <a:ext cx="1081088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1200" b="1">
                  <a:latin typeface="Verdana" pitchFamily="34" charset="0"/>
                  <a:cs typeface="Arial" charset="0"/>
                </a:rPr>
                <a:t>Coherency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982494" y="3217038"/>
            <a:ext cx="5132775" cy="3160931"/>
            <a:chOff x="3068066" y="3327400"/>
            <a:chExt cx="5132775" cy="3160931"/>
          </a:xfrm>
        </p:grpSpPr>
        <p:pic>
          <p:nvPicPr>
            <p:cNvPr id="17" name="Picture 2" descr="001_TS-0900"/>
            <p:cNvPicPr>
              <a:picLocks noChangeArrowheads="1"/>
            </p:cNvPicPr>
            <p:nvPr/>
          </p:nvPicPr>
          <p:blipFill>
            <a:blip r:embed="rId5" cstate="print"/>
            <a:srcRect l="6947" t="8524" r="6239" b="4703"/>
            <a:stretch>
              <a:fillRect/>
            </a:stretch>
          </p:blipFill>
          <p:spPr bwMode="auto">
            <a:xfrm>
              <a:off x="5102225" y="4322763"/>
              <a:ext cx="2749550" cy="2122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5167313" y="4408488"/>
              <a:ext cx="1057275" cy="19843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800" b="1" kern="10">
                  <a:ln w="9525">
                    <a:noFill/>
                    <a:round/>
                    <a:headEnd/>
                    <a:tailEnd/>
                  </a:ln>
                  <a:latin typeface="Arial Black"/>
                </a:rPr>
                <a:t>Time 900 </a:t>
              </a:r>
            </a:p>
          </p:txBody>
        </p:sp>
        <p:sp>
          <p:nvSpPr>
            <p:cNvPr id="21" name="TextBox 1"/>
            <p:cNvSpPr txBox="1">
              <a:spLocks noChangeArrowheads="1"/>
            </p:cNvSpPr>
            <p:nvPr/>
          </p:nvSpPr>
          <p:spPr bwMode="auto">
            <a:xfrm>
              <a:off x="3068066" y="5842000"/>
              <a:ext cx="199605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eaLnBrk="1" hangingPunct="1"/>
              <a:r>
                <a:rPr lang="en-US" altLang="en-US" sz="1200" b="1">
                  <a:latin typeface="Verdana" pitchFamily="34" charset="0"/>
                  <a:cs typeface="Arial" charset="0"/>
                </a:rPr>
                <a:t>Co-Rendering of</a:t>
              </a:r>
            </a:p>
            <a:p>
              <a:pPr algn="r" eaLnBrk="1" hangingPunct="1"/>
              <a:r>
                <a:rPr lang="en-US" altLang="en-US" sz="1200" b="1">
                  <a:latin typeface="Verdana" pitchFamily="34" charset="0"/>
                  <a:cs typeface="Arial" charset="0"/>
                </a:rPr>
                <a:t>Reflection Amplitude</a:t>
              </a:r>
            </a:p>
            <a:p>
              <a:pPr algn="r" eaLnBrk="1" hangingPunct="1"/>
              <a:r>
                <a:rPr lang="en-US" altLang="en-US" sz="1200" b="1">
                  <a:latin typeface="Verdana" pitchFamily="34" charset="0"/>
                  <a:cs typeface="Arial" charset="0"/>
                </a:rPr>
                <a:t>And Coherency</a:t>
              </a:r>
            </a:p>
          </p:txBody>
        </p:sp>
        <p:sp>
          <p:nvSpPr>
            <p:cNvPr id="24" name="TextBox 1"/>
            <p:cNvSpPr txBox="1">
              <a:spLocks noChangeArrowheads="1"/>
            </p:cNvSpPr>
            <p:nvPr/>
          </p:nvSpPr>
          <p:spPr bwMode="auto">
            <a:xfrm>
              <a:off x="5421128" y="3327400"/>
              <a:ext cx="2779713" cy="900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1050" b="1" dirty="0" smtClean="0">
                  <a:latin typeface="Verdana" pitchFamily="34" charset="0"/>
                  <a:cs typeface="Arial" charset="0"/>
                </a:rPr>
                <a:t>Amplitude Data</a:t>
              </a:r>
            </a:p>
            <a:p>
              <a:pPr eaLnBrk="1" hangingPunct="1">
                <a:defRPr/>
              </a:pPr>
              <a:r>
                <a:rPr lang="en-US" sz="1050" b="1" dirty="0" smtClean="0">
                  <a:latin typeface="Verdana" pitchFamily="34" charset="0"/>
                  <a:cs typeface="Arial" charset="0"/>
                </a:rPr>
                <a:t>       red-white-blue</a:t>
              </a:r>
            </a:p>
            <a:p>
              <a:pPr eaLnBrk="1" hangingPunct="1">
                <a:defRPr/>
              </a:pPr>
              <a:r>
                <a:rPr lang="en-US" sz="1050" b="1" dirty="0" smtClean="0">
                  <a:latin typeface="Verdana" pitchFamily="34" charset="0"/>
                  <a:cs typeface="Arial" charset="0"/>
                </a:rPr>
                <a:t>Coherency Data</a:t>
              </a:r>
            </a:p>
            <a:p>
              <a:pPr eaLnBrk="1" hangingPunct="1">
                <a:defRPr/>
              </a:pPr>
              <a:r>
                <a:rPr lang="en-US" sz="1050" b="1" dirty="0" smtClean="0">
                  <a:latin typeface="Verdana" pitchFamily="34" charset="0"/>
                  <a:cs typeface="Arial" charset="0"/>
                </a:rPr>
                <a:t>       med. gray-black</a:t>
              </a:r>
            </a:p>
            <a:p>
              <a:pPr eaLnBrk="1" hangingPunct="1">
                <a:defRPr/>
              </a:pPr>
              <a:r>
                <a:rPr lang="en-US" sz="1050" b="1" dirty="0" smtClean="0">
                  <a:latin typeface="Verdana" pitchFamily="34" charset="0"/>
                  <a:cs typeface="Arial" charset="0"/>
                </a:rPr>
                <a:t>       high coherency is transparent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The Green Fault</a:t>
            </a:r>
          </a:p>
        </p:txBody>
      </p:sp>
      <p:grpSp>
        <p:nvGrpSpPr>
          <p:cNvPr id="2" name="Group 169"/>
          <p:cNvGrpSpPr>
            <a:grpSpLocks noChangeAspect="1"/>
          </p:cNvGrpSpPr>
          <p:nvPr/>
        </p:nvGrpSpPr>
        <p:grpSpPr bwMode="auto">
          <a:xfrm>
            <a:off x="423863" y="1479550"/>
            <a:ext cx="8250237" cy="4613275"/>
            <a:chOff x="98" y="609"/>
            <a:chExt cx="8985" cy="4753"/>
          </a:xfrm>
        </p:grpSpPr>
        <p:pic>
          <p:nvPicPr>
            <p:cNvPr id="11269" name="Picture 36" descr="X_2801_co"/>
            <p:cNvPicPr>
              <a:picLocks noChangeAspect="1" noChangeArrowheads="1"/>
            </p:cNvPicPr>
            <p:nvPr/>
          </p:nvPicPr>
          <p:blipFill>
            <a:blip r:embed="rId3" cstate="print"/>
            <a:srcRect l="1103" r="699" b="4462"/>
            <a:stretch>
              <a:fillRect/>
            </a:stretch>
          </p:blipFill>
          <p:spPr bwMode="auto">
            <a:xfrm>
              <a:off x="98" y="609"/>
              <a:ext cx="8985" cy="4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9"/>
            <p:cNvGrpSpPr>
              <a:grpSpLocks noChangeAspect="1"/>
            </p:cNvGrpSpPr>
            <p:nvPr/>
          </p:nvGrpSpPr>
          <p:grpSpPr bwMode="auto">
            <a:xfrm>
              <a:off x="601" y="2569"/>
              <a:ext cx="7991" cy="1153"/>
              <a:chOff x="967" y="2473"/>
              <a:chExt cx="4931" cy="1153"/>
            </a:xfrm>
          </p:grpSpPr>
          <p:sp>
            <p:nvSpPr>
              <p:cNvPr id="11275" name="Line 20"/>
              <p:cNvSpPr>
                <a:spLocks noChangeAspect="1" noChangeShapeType="1"/>
              </p:cNvSpPr>
              <p:nvPr/>
            </p:nvSpPr>
            <p:spPr bwMode="auto">
              <a:xfrm rot="-5400000">
                <a:off x="3433" y="1160"/>
                <a:ext cx="0" cy="49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6" name="Line 21"/>
              <p:cNvSpPr>
                <a:spLocks noChangeAspect="1" noChangeShapeType="1"/>
              </p:cNvSpPr>
              <p:nvPr/>
            </p:nvSpPr>
            <p:spPr bwMode="auto">
              <a:xfrm rot="-5400000">
                <a:off x="3433" y="237"/>
                <a:ext cx="0" cy="49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7" name="Line 22"/>
              <p:cNvSpPr>
                <a:spLocks noChangeAspect="1" noChangeShapeType="1"/>
              </p:cNvSpPr>
              <p:nvPr/>
            </p:nvSpPr>
            <p:spPr bwMode="auto">
              <a:xfrm rot="-5400000">
                <a:off x="3433" y="7"/>
                <a:ext cx="0" cy="49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8" name="Line 23"/>
              <p:cNvSpPr>
                <a:spLocks noChangeAspect="1" noChangeShapeType="1"/>
              </p:cNvSpPr>
              <p:nvPr/>
            </p:nvSpPr>
            <p:spPr bwMode="auto">
              <a:xfrm rot="-5400000">
                <a:off x="3433" y="698"/>
                <a:ext cx="0" cy="49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9" name="Line 24"/>
              <p:cNvSpPr>
                <a:spLocks noChangeAspect="1" noChangeShapeType="1"/>
              </p:cNvSpPr>
              <p:nvPr/>
            </p:nvSpPr>
            <p:spPr bwMode="auto">
              <a:xfrm rot="-5400000">
                <a:off x="3433" y="468"/>
                <a:ext cx="0" cy="49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0" name="Line 25"/>
              <p:cNvSpPr>
                <a:spLocks noChangeAspect="1" noChangeShapeType="1"/>
              </p:cNvSpPr>
              <p:nvPr/>
            </p:nvSpPr>
            <p:spPr bwMode="auto">
              <a:xfrm rot="-5400000">
                <a:off x="3433" y="929"/>
                <a:ext cx="0" cy="49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271" name="Text Box 26"/>
            <p:cNvSpPr txBox="1">
              <a:spLocks noChangeAspect="1" noChangeArrowheads="1"/>
            </p:cNvSpPr>
            <p:nvPr/>
          </p:nvSpPr>
          <p:spPr bwMode="auto">
            <a:xfrm>
              <a:off x="606" y="4883"/>
              <a:ext cx="1366" cy="31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358900" eaLnBrk="1" hangingPunct="1"/>
              <a:r>
                <a:rPr lang="en-US" altLang="en-US" sz="1400" b="1">
                  <a:latin typeface="Verdana" pitchFamily="34" charset="0"/>
                  <a:cs typeface="Arial" charset="0"/>
                </a:rPr>
                <a:t>Xline 2800</a:t>
              </a:r>
            </a:p>
          </p:txBody>
        </p:sp>
        <p:sp>
          <p:nvSpPr>
            <p:cNvPr id="11272" name="Freeform 44"/>
            <p:cNvSpPr>
              <a:spLocks noChangeAspect="1"/>
            </p:cNvSpPr>
            <p:nvPr/>
          </p:nvSpPr>
          <p:spPr bwMode="auto">
            <a:xfrm>
              <a:off x="3668" y="2532"/>
              <a:ext cx="462" cy="1920"/>
            </a:xfrm>
            <a:custGeom>
              <a:avLst/>
              <a:gdLst>
                <a:gd name="T0" fmla="*/ 462 w 462"/>
                <a:gd name="T1" fmla="*/ 0 h 1920"/>
                <a:gd name="T2" fmla="*/ 426 w 462"/>
                <a:gd name="T3" fmla="*/ 216 h 1920"/>
                <a:gd name="T4" fmla="*/ 360 w 462"/>
                <a:gd name="T5" fmla="*/ 750 h 1920"/>
                <a:gd name="T6" fmla="*/ 282 w 462"/>
                <a:gd name="T7" fmla="*/ 1146 h 1920"/>
                <a:gd name="T8" fmla="*/ 186 w 462"/>
                <a:gd name="T9" fmla="*/ 1356 h 1920"/>
                <a:gd name="T10" fmla="*/ 96 w 462"/>
                <a:gd name="T11" fmla="*/ 1638 h 1920"/>
                <a:gd name="T12" fmla="*/ 0 w 462"/>
                <a:gd name="T13" fmla="*/ 1920 h 19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1920"/>
                <a:gd name="T23" fmla="*/ 462 w 462"/>
                <a:gd name="T24" fmla="*/ 1920 h 19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1920">
                  <a:moveTo>
                    <a:pt x="462" y="0"/>
                  </a:moveTo>
                  <a:cubicBezTo>
                    <a:pt x="452" y="45"/>
                    <a:pt x="443" y="91"/>
                    <a:pt x="426" y="216"/>
                  </a:cubicBezTo>
                  <a:cubicBezTo>
                    <a:pt x="409" y="341"/>
                    <a:pt x="384" y="595"/>
                    <a:pt x="360" y="750"/>
                  </a:cubicBezTo>
                  <a:cubicBezTo>
                    <a:pt x="336" y="905"/>
                    <a:pt x="311" y="1045"/>
                    <a:pt x="282" y="1146"/>
                  </a:cubicBezTo>
                  <a:cubicBezTo>
                    <a:pt x="253" y="1247"/>
                    <a:pt x="217" y="1274"/>
                    <a:pt x="186" y="1356"/>
                  </a:cubicBezTo>
                  <a:cubicBezTo>
                    <a:pt x="155" y="1438"/>
                    <a:pt x="127" y="1544"/>
                    <a:pt x="96" y="1638"/>
                  </a:cubicBezTo>
                  <a:cubicBezTo>
                    <a:pt x="65" y="1732"/>
                    <a:pt x="32" y="1826"/>
                    <a:pt x="0" y="1920"/>
                  </a:cubicBezTo>
                </a:path>
              </a:pathLst>
            </a:custGeom>
            <a:noFill/>
            <a:ln w="57150" cmpd="sng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3" name="Freeform 45"/>
            <p:cNvSpPr>
              <a:spLocks noChangeAspect="1"/>
            </p:cNvSpPr>
            <p:nvPr/>
          </p:nvSpPr>
          <p:spPr bwMode="auto">
            <a:xfrm>
              <a:off x="608" y="2646"/>
              <a:ext cx="3468" cy="338"/>
            </a:xfrm>
            <a:custGeom>
              <a:avLst/>
              <a:gdLst>
                <a:gd name="T0" fmla="*/ 0 w 3468"/>
                <a:gd name="T1" fmla="*/ 60 h 338"/>
                <a:gd name="T2" fmla="*/ 186 w 3468"/>
                <a:gd name="T3" fmla="*/ 120 h 338"/>
                <a:gd name="T4" fmla="*/ 264 w 3468"/>
                <a:gd name="T5" fmla="*/ 186 h 338"/>
                <a:gd name="T6" fmla="*/ 402 w 3468"/>
                <a:gd name="T7" fmla="*/ 216 h 338"/>
                <a:gd name="T8" fmla="*/ 462 w 3468"/>
                <a:gd name="T9" fmla="*/ 234 h 338"/>
                <a:gd name="T10" fmla="*/ 534 w 3468"/>
                <a:gd name="T11" fmla="*/ 204 h 338"/>
                <a:gd name="T12" fmla="*/ 684 w 3468"/>
                <a:gd name="T13" fmla="*/ 270 h 338"/>
                <a:gd name="T14" fmla="*/ 780 w 3468"/>
                <a:gd name="T15" fmla="*/ 270 h 338"/>
                <a:gd name="T16" fmla="*/ 852 w 3468"/>
                <a:gd name="T17" fmla="*/ 306 h 338"/>
                <a:gd name="T18" fmla="*/ 996 w 3468"/>
                <a:gd name="T19" fmla="*/ 288 h 338"/>
                <a:gd name="T20" fmla="*/ 1146 w 3468"/>
                <a:gd name="T21" fmla="*/ 306 h 338"/>
                <a:gd name="T22" fmla="*/ 1284 w 3468"/>
                <a:gd name="T23" fmla="*/ 276 h 338"/>
                <a:gd name="T24" fmla="*/ 1404 w 3468"/>
                <a:gd name="T25" fmla="*/ 282 h 338"/>
                <a:gd name="T26" fmla="*/ 1560 w 3468"/>
                <a:gd name="T27" fmla="*/ 300 h 338"/>
                <a:gd name="T28" fmla="*/ 1728 w 3468"/>
                <a:gd name="T29" fmla="*/ 336 h 338"/>
                <a:gd name="T30" fmla="*/ 1908 w 3468"/>
                <a:gd name="T31" fmla="*/ 288 h 338"/>
                <a:gd name="T32" fmla="*/ 2124 w 3468"/>
                <a:gd name="T33" fmla="*/ 246 h 338"/>
                <a:gd name="T34" fmla="*/ 2238 w 3468"/>
                <a:gd name="T35" fmla="*/ 204 h 338"/>
                <a:gd name="T36" fmla="*/ 2430 w 3468"/>
                <a:gd name="T37" fmla="*/ 162 h 338"/>
                <a:gd name="T38" fmla="*/ 2550 w 3468"/>
                <a:gd name="T39" fmla="*/ 126 h 338"/>
                <a:gd name="T40" fmla="*/ 2700 w 3468"/>
                <a:gd name="T41" fmla="*/ 120 h 338"/>
                <a:gd name="T42" fmla="*/ 2754 w 3468"/>
                <a:gd name="T43" fmla="*/ 126 h 338"/>
                <a:gd name="T44" fmla="*/ 2808 w 3468"/>
                <a:gd name="T45" fmla="*/ 72 h 338"/>
                <a:gd name="T46" fmla="*/ 2946 w 3468"/>
                <a:gd name="T47" fmla="*/ 42 h 338"/>
                <a:gd name="T48" fmla="*/ 3012 w 3468"/>
                <a:gd name="T49" fmla="*/ 6 h 338"/>
                <a:gd name="T50" fmla="*/ 3216 w 3468"/>
                <a:gd name="T51" fmla="*/ 6 h 338"/>
                <a:gd name="T52" fmla="*/ 3318 w 3468"/>
                <a:gd name="T53" fmla="*/ 18 h 338"/>
                <a:gd name="T54" fmla="*/ 3468 w 3468"/>
                <a:gd name="T55" fmla="*/ 24 h 33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468"/>
                <a:gd name="T85" fmla="*/ 0 h 338"/>
                <a:gd name="T86" fmla="*/ 3468 w 3468"/>
                <a:gd name="T87" fmla="*/ 338 h 33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468" h="338">
                  <a:moveTo>
                    <a:pt x="0" y="60"/>
                  </a:moveTo>
                  <a:cubicBezTo>
                    <a:pt x="71" y="79"/>
                    <a:pt x="142" y="99"/>
                    <a:pt x="186" y="120"/>
                  </a:cubicBezTo>
                  <a:cubicBezTo>
                    <a:pt x="230" y="141"/>
                    <a:pt x="228" y="170"/>
                    <a:pt x="264" y="186"/>
                  </a:cubicBezTo>
                  <a:cubicBezTo>
                    <a:pt x="300" y="202"/>
                    <a:pt x="369" y="208"/>
                    <a:pt x="402" y="216"/>
                  </a:cubicBezTo>
                  <a:cubicBezTo>
                    <a:pt x="435" y="224"/>
                    <a:pt x="440" y="236"/>
                    <a:pt x="462" y="234"/>
                  </a:cubicBezTo>
                  <a:cubicBezTo>
                    <a:pt x="484" y="232"/>
                    <a:pt x="497" y="198"/>
                    <a:pt x="534" y="204"/>
                  </a:cubicBezTo>
                  <a:cubicBezTo>
                    <a:pt x="571" y="210"/>
                    <a:pt x="643" y="259"/>
                    <a:pt x="684" y="270"/>
                  </a:cubicBezTo>
                  <a:cubicBezTo>
                    <a:pt x="725" y="281"/>
                    <a:pt x="752" y="264"/>
                    <a:pt x="780" y="270"/>
                  </a:cubicBezTo>
                  <a:cubicBezTo>
                    <a:pt x="808" y="276"/>
                    <a:pt x="816" y="303"/>
                    <a:pt x="852" y="306"/>
                  </a:cubicBezTo>
                  <a:cubicBezTo>
                    <a:pt x="888" y="309"/>
                    <a:pt x="947" y="288"/>
                    <a:pt x="996" y="288"/>
                  </a:cubicBezTo>
                  <a:cubicBezTo>
                    <a:pt x="1045" y="288"/>
                    <a:pt x="1098" y="308"/>
                    <a:pt x="1146" y="306"/>
                  </a:cubicBezTo>
                  <a:cubicBezTo>
                    <a:pt x="1194" y="304"/>
                    <a:pt x="1241" y="280"/>
                    <a:pt x="1284" y="276"/>
                  </a:cubicBezTo>
                  <a:cubicBezTo>
                    <a:pt x="1327" y="272"/>
                    <a:pt x="1358" y="278"/>
                    <a:pt x="1404" y="282"/>
                  </a:cubicBezTo>
                  <a:cubicBezTo>
                    <a:pt x="1450" y="286"/>
                    <a:pt x="1506" y="291"/>
                    <a:pt x="1560" y="300"/>
                  </a:cubicBezTo>
                  <a:cubicBezTo>
                    <a:pt x="1614" y="309"/>
                    <a:pt x="1670" y="338"/>
                    <a:pt x="1728" y="336"/>
                  </a:cubicBezTo>
                  <a:cubicBezTo>
                    <a:pt x="1786" y="334"/>
                    <a:pt x="1842" y="303"/>
                    <a:pt x="1908" y="288"/>
                  </a:cubicBezTo>
                  <a:cubicBezTo>
                    <a:pt x="1974" y="273"/>
                    <a:pt x="2069" y="260"/>
                    <a:pt x="2124" y="246"/>
                  </a:cubicBezTo>
                  <a:cubicBezTo>
                    <a:pt x="2179" y="232"/>
                    <a:pt x="2187" y="218"/>
                    <a:pt x="2238" y="204"/>
                  </a:cubicBezTo>
                  <a:cubicBezTo>
                    <a:pt x="2289" y="190"/>
                    <a:pt x="2378" y="175"/>
                    <a:pt x="2430" y="162"/>
                  </a:cubicBezTo>
                  <a:cubicBezTo>
                    <a:pt x="2482" y="149"/>
                    <a:pt x="2505" y="133"/>
                    <a:pt x="2550" y="126"/>
                  </a:cubicBezTo>
                  <a:cubicBezTo>
                    <a:pt x="2595" y="119"/>
                    <a:pt x="2666" y="120"/>
                    <a:pt x="2700" y="120"/>
                  </a:cubicBezTo>
                  <a:cubicBezTo>
                    <a:pt x="2734" y="120"/>
                    <a:pt x="2736" y="134"/>
                    <a:pt x="2754" y="126"/>
                  </a:cubicBezTo>
                  <a:cubicBezTo>
                    <a:pt x="2772" y="118"/>
                    <a:pt x="2776" y="86"/>
                    <a:pt x="2808" y="72"/>
                  </a:cubicBezTo>
                  <a:cubicBezTo>
                    <a:pt x="2840" y="58"/>
                    <a:pt x="2912" y="53"/>
                    <a:pt x="2946" y="42"/>
                  </a:cubicBezTo>
                  <a:cubicBezTo>
                    <a:pt x="2980" y="31"/>
                    <a:pt x="2967" y="12"/>
                    <a:pt x="3012" y="6"/>
                  </a:cubicBezTo>
                  <a:cubicBezTo>
                    <a:pt x="3057" y="0"/>
                    <a:pt x="3165" y="4"/>
                    <a:pt x="3216" y="6"/>
                  </a:cubicBezTo>
                  <a:cubicBezTo>
                    <a:pt x="3267" y="8"/>
                    <a:pt x="3276" y="15"/>
                    <a:pt x="3318" y="18"/>
                  </a:cubicBezTo>
                  <a:cubicBezTo>
                    <a:pt x="3360" y="21"/>
                    <a:pt x="3414" y="22"/>
                    <a:pt x="3468" y="24"/>
                  </a:cubicBezTo>
                </a:path>
              </a:pathLst>
            </a:custGeom>
            <a:noFill/>
            <a:ln w="38100" cmpd="sng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4" name="Freeform 46"/>
            <p:cNvSpPr>
              <a:spLocks noChangeAspect="1"/>
            </p:cNvSpPr>
            <p:nvPr/>
          </p:nvSpPr>
          <p:spPr bwMode="auto">
            <a:xfrm>
              <a:off x="4154" y="2520"/>
              <a:ext cx="4422" cy="1764"/>
            </a:xfrm>
            <a:custGeom>
              <a:avLst/>
              <a:gdLst>
                <a:gd name="T0" fmla="*/ 0 w 4422"/>
                <a:gd name="T1" fmla="*/ 12 h 1764"/>
                <a:gd name="T2" fmla="*/ 102 w 4422"/>
                <a:gd name="T3" fmla="*/ 36 h 1764"/>
                <a:gd name="T4" fmla="*/ 186 w 4422"/>
                <a:gd name="T5" fmla="*/ 30 h 1764"/>
                <a:gd name="T6" fmla="*/ 240 w 4422"/>
                <a:gd name="T7" fmla="*/ 42 h 1764"/>
                <a:gd name="T8" fmla="*/ 342 w 4422"/>
                <a:gd name="T9" fmla="*/ 6 h 1764"/>
                <a:gd name="T10" fmla="*/ 444 w 4422"/>
                <a:gd name="T11" fmla="*/ 12 h 1764"/>
                <a:gd name="T12" fmla="*/ 642 w 4422"/>
                <a:gd name="T13" fmla="*/ 78 h 1764"/>
                <a:gd name="T14" fmla="*/ 738 w 4422"/>
                <a:gd name="T15" fmla="*/ 102 h 1764"/>
                <a:gd name="T16" fmla="*/ 840 w 4422"/>
                <a:gd name="T17" fmla="*/ 150 h 1764"/>
                <a:gd name="T18" fmla="*/ 942 w 4422"/>
                <a:gd name="T19" fmla="*/ 192 h 1764"/>
                <a:gd name="T20" fmla="*/ 1122 w 4422"/>
                <a:gd name="T21" fmla="*/ 270 h 1764"/>
                <a:gd name="T22" fmla="*/ 1260 w 4422"/>
                <a:gd name="T23" fmla="*/ 342 h 1764"/>
                <a:gd name="T24" fmla="*/ 1470 w 4422"/>
                <a:gd name="T25" fmla="*/ 426 h 1764"/>
                <a:gd name="T26" fmla="*/ 1674 w 4422"/>
                <a:gd name="T27" fmla="*/ 528 h 1764"/>
                <a:gd name="T28" fmla="*/ 1806 w 4422"/>
                <a:gd name="T29" fmla="*/ 606 h 1764"/>
                <a:gd name="T30" fmla="*/ 1878 w 4422"/>
                <a:gd name="T31" fmla="*/ 672 h 1764"/>
                <a:gd name="T32" fmla="*/ 1944 w 4422"/>
                <a:gd name="T33" fmla="*/ 786 h 1764"/>
                <a:gd name="T34" fmla="*/ 2082 w 4422"/>
                <a:gd name="T35" fmla="*/ 864 h 1764"/>
                <a:gd name="T36" fmla="*/ 2328 w 4422"/>
                <a:gd name="T37" fmla="*/ 1020 h 1764"/>
                <a:gd name="T38" fmla="*/ 2460 w 4422"/>
                <a:gd name="T39" fmla="*/ 1134 h 1764"/>
                <a:gd name="T40" fmla="*/ 2556 w 4422"/>
                <a:gd name="T41" fmla="*/ 1212 h 1764"/>
                <a:gd name="T42" fmla="*/ 2646 w 4422"/>
                <a:gd name="T43" fmla="*/ 1212 h 1764"/>
                <a:gd name="T44" fmla="*/ 2790 w 4422"/>
                <a:gd name="T45" fmla="*/ 1308 h 1764"/>
                <a:gd name="T46" fmla="*/ 3060 w 4422"/>
                <a:gd name="T47" fmla="*/ 1458 h 1764"/>
                <a:gd name="T48" fmla="*/ 3204 w 4422"/>
                <a:gd name="T49" fmla="*/ 1518 h 1764"/>
                <a:gd name="T50" fmla="*/ 3378 w 4422"/>
                <a:gd name="T51" fmla="*/ 1590 h 1764"/>
                <a:gd name="T52" fmla="*/ 3504 w 4422"/>
                <a:gd name="T53" fmla="*/ 1662 h 1764"/>
                <a:gd name="T54" fmla="*/ 3636 w 4422"/>
                <a:gd name="T55" fmla="*/ 1680 h 1764"/>
                <a:gd name="T56" fmla="*/ 3894 w 4422"/>
                <a:gd name="T57" fmla="*/ 1722 h 1764"/>
                <a:gd name="T58" fmla="*/ 3972 w 4422"/>
                <a:gd name="T59" fmla="*/ 1728 h 1764"/>
                <a:gd name="T60" fmla="*/ 4062 w 4422"/>
                <a:gd name="T61" fmla="*/ 1734 h 1764"/>
                <a:gd name="T62" fmla="*/ 4170 w 4422"/>
                <a:gd name="T63" fmla="*/ 1758 h 1764"/>
                <a:gd name="T64" fmla="*/ 4422 w 4422"/>
                <a:gd name="T65" fmla="*/ 1764 h 17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422"/>
                <a:gd name="T100" fmla="*/ 0 h 1764"/>
                <a:gd name="T101" fmla="*/ 4422 w 4422"/>
                <a:gd name="T102" fmla="*/ 1764 h 176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422" h="1764">
                  <a:moveTo>
                    <a:pt x="0" y="12"/>
                  </a:moveTo>
                  <a:cubicBezTo>
                    <a:pt x="35" y="22"/>
                    <a:pt x="71" y="33"/>
                    <a:pt x="102" y="36"/>
                  </a:cubicBezTo>
                  <a:cubicBezTo>
                    <a:pt x="133" y="39"/>
                    <a:pt x="163" y="29"/>
                    <a:pt x="186" y="30"/>
                  </a:cubicBezTo>
                  <a:cubicBezTo>
                    <a:pt x="209" y="31"/>
                    <a:pt x="214" y="46"/>
                    <a:pt x="240" y="42"/>
                  </a:cubicBezTo>
                  <a:cubicBezTo>
                    <a:pt x="266" y="38"/>
                    <a:pt x="308" y="11"/>
                    <a:pt x="342" y="6"/>
                  </a:cubicBezTo>
                  <a:cubicBezTo>
                    <a:pt x="376" y="1"/>
                    <a:pt x="394" y="0"/>
                    <a:pt x="444" y="12"/>
                  </a:cubicBezTo>
                  <a:cubicBezTo>
                    <a:pt x="494" y="24"/>
                    <a:pt x="593" y="63"/>
                    <a:pt x="642" y="78"/>
                  </a:cubicBezTo>
                  <a:cubicBezTo>
                    <a:pt x="691" y="93"/>
                    <a:pt x="705" y="90"/>
                    <a:pt x="738" y="102"/>
                  </a:cubicBezTo>
                  <a:cubicBezTo>
                    <a:pt x="771" y="114"/>
                    <a:pt x="806" y="135"/>
                    <a:pt x="840" y="150"/>
                  </a:cubicBezTo>
                  <a:cubicBezTo>
                    <a:pt x="874" y="165"/>
                    <a:pt x="895" y="172"/>
                    <a:pt x="942" y="192"/>
                  </a:cubicBezTo>
                  <a:cubicBezTo>
                    <a:pt x="989" y="212"/>
                    <a:pt x="1069" y="245"/>
                    <a:pt x="1122" y="270"/>
                  </a:cubicBezTo>
                  <a:cubicBezTo>
                    <a:pt x="1175" y="295"/>
                    <a:pt x="1202" y="316"/>
                    <a:pt x="1260" y="342"/>
                  </a:cubicBezTo>
                  <a:cubicBezTo>
                    <a:pt x="1318" y="368"/>
                    <a:pt x="1401" y="395"/>
                    <a:pt x="1470" y="426"/>
                  </a:cubicBezTo>
                  <a:cubicBezTo>
                    <a:pt x="1539" y="457"/>
                    <a:pt x="1618" y="498"/>
                    <a:pt x="1674" y="528"/>
                  </a:cubicBezTo>
                  <a:cubicBezTo>
                    <a:pt x="1730" y="558"/>
                    <a:pt x="1772" y="582"/>
                    <a:pt x="1806" y="606"/>
                  </a:cubicBezTo>
                  <a:cubicBezTo>
                    <a:pt x="1840" y="630"/>
                    <a:pt x="1855" y="642"/>
                    <a:pt x="1878" y="672"/>
                  </a:cubicBezTo>
                  <a:cubicBezTo>
                    <a:pt x="1901" y="702"/>
                    <a:pt x="1910" y="754"/>
                    <a:pt x="1944" y="786"/>
                  </a:cubicBezTo>
                  <a:cubicBezTo>
                    <a:pt x="1978" y="818"/>
                    <a:pt x="2018" y="825"/>
                    <a:pt x="2082" y="864"/>
                  </a:cubicBezTo>
                  <a:cubicBezTo>
                    <a:pt x="2146" y="903"/>
                    <a:pt x="2265" y="975"/>
                    <a:pt x="2328" y="1020"/>
                  </a:cubicBezTo>
                  <a:cubicBezTo>
                    <a:pt x="2391" y="1065"/>
                    <a:pt x="2422" y="1102"/>
                    <a:pt x="2460" y="1134"/>
                  </a:cubicBezTo>
                  <a:cubicBezTo>
                    <a:pt x="2498" y="1166"/>
                    <a:pt x="2525" y="1199"/>
                    <a:pt x="2556" y="1212"/>
                  </a:cubicBezTo>
                  <a:cubicBezTo>
                    <a:pt x="2587" y="1225"/>
                    <a:pt x="2607" y="1196"/>
                    <a:pt x="2646" y="1212"/>
                  </a:cubicBezTo>
                  <a:cubicBezTo>
                    <a:pt x="2685" y="1228"/>
                    <a:pt x="2721" y="1267"/>
                    <a:pt x="2790" y="1308"/>
                  </a:cubicBezTo>
                  <a:cubicBezTo>
                    <a:pt x="2859" y="1349"/>
                    <a:pt x="2991" y="1423"/>
                    <a:pt x="3060" y="1458"/>
                  </a:cubicBezTo>
                  <a:cubicBezTo>
                    <a:pt x="3129" y="1493"/>
                    <a:pt x="3151" y="1496"/>
                    <a:pt x="3204" y="1518"/>
                  </a:cubicBezTo>
                  <a:cubicBezTo>
                    <a:pt x="3257" y="1540"/>
                    <a:pt x="3328" y="1566"/>
                    <a:pt x="3378" y="1590"/>
                  </a:cubicBezTo>
                  <a:cubicBezTo>
                    <a:pt x="3428" y="1614"/>
                    <a:pt x="3461" y="1647"/>
                    <a:pt x="3504" y="1662"/>
                  </a:cubicBezTo>
                  <a:cubicBezTo>
                    <a:pt x="3547" y="1677"/>
                    <a:pt x="3571" y="1670"/>
                    <a:pt x="3636" y="1680"/>
                  </a:cubicBezTo>
                  <a:cubicBezTo>
                    <a:pt x="3701" y="1690"/>
                    <a:pt x="3838" y="1714"/>
                    <a:pt x="3894" y="1722"/>
                  </a:cubicBezTo>
                  <a:cubicBezTo>
                    <a:pt x="3950" y="1730"/>
                    <a:pt x="3944" y="1726"/>
                    <a:pt x="3972" y="1728"/>
                  </a:cubicBezTo>
                  <a:cubicBezTo>
                    <a:pt x="4000" y="1730"/>
                    <a:pt x="4029" y="1729"/>
                    <a:pt x="4062" y="1734"/>
                  </a:cubicBezTo>
                  <a:cubicBezTo>
                    <a:pt x="4095" y="1739"/>
                    <a:pt x="4110" y="1753"/>
                    <a:pt x="4170" y="1758"/>
                  </a:cubicBezTo>
                  <a:cubicBezTo>
                    <a:pt x="4230" y="1763"/>
                    <a:pt x="4326" y="1763"/>
                    <a:pt x="4422" y="1764"/>
                  </a:cubicBezTo>
                </a:path>
              </a:pathLst>
            </a:custGeom>
            <a:noFill/>
            <a:ln w="38100" cmpd="sng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68" name="Slide Number Placeholder 4"/>
          <p:cNvSpPr txBox="1">
            <a:spLocks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0F84C30C-89EA-4B01-AA0B-B20224509F28}" type="slidenum">
              <a:rPr lang="en-US" altLang="en-US" sz="1100">
                <a:solidFill>
                  <a:srgbClr val="66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 algn="r" eaLnBrk="1" hangingPunct="1"/>
              <a:t>5</a:t>
            </a:fld>
            <a:endParaRPr lang="en-US" altLang="en-US" sz="1100">
              <a:solidFill>
                <a:srgbClr val="66FF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6"/>
          <p:cNvGrpSpPr>
            <a:grpSpLocks noChangeAspect="1"/>
          </p:cNvGrpSpPr>
          <p:nvPr/>
        </p:nvGrpSpPr>
        <p:grpSpPr bwMode="auto">
          <a:xfrm>
            <a:off x="649288" y="1516063"/>
            <a:ext cx="7843837" cy="4149725"/>
            <a:chOff x="98" y="609"/>
            <a:chExt cx="8985" cy="4753"/>
          </a:xfrm>
        </p:grpSpPr>
        <p:pic>
          <p:nvPicPr>
            <p:cNvPr id="12299" name="Picture 36" descr="X_2801_co"/>
            <p:cNvPicPr>
              <a:picLocks noChangeAspect="1" noChangeArrowheads="1"/>
            </p:cNvPicPr>
            <p:nvPr/>
          </p:nvPicPr>
          <p:blipFill>
            <a:blip r:embed="rId3" cstate="print"/>
            <a:srcRect l="1103" r="699" b="4462"/>
            <a:stretch>
              <a:fillRect/>
            </a:stretch>
          </p:blipFill>
          <p:spPr bwMode="auto">
            <a:xfrm>
              <a:off x="98" y="609"/>
              <a:ext cx="8985" cy="4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9"/>
            <p:cNvGrpSpPr>
              <a:grpSpLocks noChangeAspect="1"/>
            </p:cNvGrpSpPr>
            <p:nvPr/>
          </p:nvGrpSpPr>
          <p:grpSpPr bwMode="auto">
            <a:xfrm>
              <a:off x="601" y="2569"/>
              <a:ext cx="7991" cy="1153"/>
              <a:chOff x="967" y="2473"/>
              <a:chExt cx="4931" cy="1153"/>
            </a:xfrm>
          </p:grpSpPr>
          <p:sp>
            <p:nvSpPr>
              <p:cNvPr id="12305" name="Line 20"/>
              <p:cNvSpPr>
                <a:spLocks noChangeAspect="1" noChangeShapeType="1"/>
              </p:cNvSpPr>
              <p:nvPr/>
            </p:nvSpPr>
            <p:spPr bwMode="auto">
              <a:xfrm rot="-5400000">
                <a:off x="3433" y="1160"/>
                <a:ext cx="0" cy="49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6" name="Line 21"/>
              <p:cNvSpPr>
                <a:spLocks noChangeAspect="1" noChangeShapeType="1"/>
              </p:cNvSpPr>
              <p:nvPr/>
            </p:nvSpPr>
            <p:spPr bwMode="auto">
              <a:xfrm rot="-5400000">
                <a:off x="3433" y="237"/>
                <a:ext cx="0" cy="49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7" name="Line 22"/>
              <p:cNvSpPr>
                <a:spLocks noChangeAspect="1" noChangeShapeType="1"/>
              </p:cNvSpPr>
              <p:nvPr/>
            </p:nvSpPr>
            <p:spPr bwMode="auto">
              <a:xfrm rot="-5400000">
                <a:off x="3433" y="7"/>
                <a:ext cx="0" cy="49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8" name="Line 23"/>
              <p:cNvSpPr>
                <a:spLocks noChangeAspect="1" noChangeShapeType="1"/>
              </p:cNvSpPr>
              <p:nvPr/>
            </p:nvSpPr>
            <p:spPr bwMode="auto">
              <a:xfrm rot="-5400000">
                <a:off x="3433" y="698"/>
                <a:ext cx="0" cy="49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9" name="Line 24"/>
              <p:cNvSpPr>
                <a:spLocks noChangeAspect="1" noChangeShapeType="1"/>
              </p:cNvSpPr>
              <p:nvPr/>
            </p:nvSpPr>
            <p:spPr bwMode="auto">
              <a:xfrm rot="-5400000">
                <a:off x="3433" y="468"/>
                <a:ext cx="0" cy="49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0" name="Line 25"/>
              <p:cNvSpPr>
                <a:spLocks noChangeAspect="1" noChangeShapeType="1"/>
              </p:cNvSpPr>
              <p:nvPr/>
            </p:nvSpPr>
            <p:spPr bwMode="auto">
              <a:xfrm rot="-5400000">
                <a:off x="3433" y="929"/>
                <a:ext cx="0" cy="49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301" name="Text Box 26"/>
            <p:cNvSpPr txBox="1">
              <a:spLocks noChangeAspect="1" noChangeArrowheads="1"/>
            </p:cNvSpPr>
            <p:nvPr/>
          </p:nvSpPr>
          <p:spPr bwMode="auto">
            <a:xfrm>
              <a:off x="605" y="4884"/>
              <a:ext cx="1437" cy="34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358900" eaLnBrk="1" hangingPunct="1"/>
              <a:r>
                <a:rPr lang="en-US" altLang="en-US" sz="1400" b="1">
                  <a:latin typeface="Verdana" pitchFamily="34" charset="0"/>
                  <a:cs typeface="Arial" charset="0"/>
                </a:rPr>
                <a:t>Xline 2800</a:t>
              </a:r>
            </a:p>
          </p:txBody>
        </p:sp>
        <p:sp>
          <p:nvSpPr>
            <p:cNvPr id="12302" name="Freeform 44"/>
            <p:cNvSpPr>
              <a:spLocks noChangeAspect="1"/>
            </p:cNvSpPr>
            <p:nvPr/>
          </p:nvSpPr>
          <p:spPr bwMode="auto">
            <a:xfrm>
              <a:off x="3668" y="2532"/>
              <a:ext cx="462" cy="1920"/>
            </a:xfrm>
            <a:custGeom>
              <a:avLst/>
              <a:gdLst>
                <a:gd name="T0" fmla="*/ 462 w 462"/>
                <a:gd name="T1" fmla="*/ 0 h 1920"/>
                <a:gd name="T2" fmla="*/ 426 w 462"/>
                <a:gd name="T3" fmla="*/ 216 h 1920"/>
                <a:gd name="T4" fmla="*/ 360 w 462"/>
                <a:gd name="T5" fmla="*/ 750 h 1920"/>
                <a:gd name="T6" fmla="*/ 282 w 462"/>
                <a:gd name="T7" fmla="*/ 1146 h 1920"/>
                <a:gd name="T8" fmla="*/ 186 w 462"/>
                <a:gd name="T9" fmla="*/ 1356 h 1920"/>
                <a:gd name="T10" fmla="*/ 96 w 462"/>
                <a:gd name="T11" fmla="*/ 1638 h 1920"/>
                <a:gd name="T12" fmla="*/ 0 w 462"/>
                <a:gd name="T13" fmla="*/ 1920 h 19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1920"/>
                <a:gd name="T23" fmla="*/ 462 w 462"/>
                <a:gd name="T24" fmla="*/ 1920 h 19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1920">
                  <a:moveTo>
                    <a:pt x="462" y="0"/>
                  </a:moveTo>
                  <a:cubicBezTo>
                    <a:pt x="452" y="45"/>
                    <a:pt x="443" y="91"/>
                    <a:pt x="426" y="216"/>
                  </a:cubicBezTo>
                  <a:cubicBezTo>
                    <a:pt x="409" y="341"/>
                    <a:pt x="384" y="595"/>
                    <a:pt x="360" y="750"/>
                  </a:cubicBezTo>
                  <a:cubicBezTo>
                    <a:pt x="336" y="905"/>
                    <a:pt x="311" y="1045"/>
                    <a:pt x="282" y="1146"/>
                  </a:cubicBezTo>
                  <a:cubicBezTo>
                    <a:pt x="253" y="1247"/>
                    <a:pt x="217" y="1274"/>
                    <a:pt x="186" y="1356"/>
                  </a:cubicBezTo>
                  <a:cubicBezTo>
                    <a:pt x="155" y="1438"/>
                    <a:pt x="127" y="1544"/>
                    <a:pt x="96" y="1638"/>
                  </a:cubicBezTo>
                  <a:cubicBezTo>
                    <a:pt x="65" y="1732"/>
                    <a:pt x="32" y="1826"/>
                    <a:pt x="0" y="1920"/>
                  </a:cubicBezTo>
                </a:path>
              </a:pathLst>
            </a:custGeom>
            <a:noFill/>
            <a:ln w="57150" cmpd="sng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3" name="Freeform 45"/>
            <p:cNvSpPr>
              <a:spLocks noChangeAspect="1"/>
            </p:cNvSpPr>
            <p:nvPr/>
          </p:nvSpPr>
          <p:spPr bwMode="auto">
            <a:xfrm>
              <a:off x="608" y="2646"/>
              <a:ext cx="3468" cy="338"/>
            </a:xfrm>
            <a:custGeom>
              <a:avLst/>
              <a:gdLst>
                <a:gd name="T0" fmla="*/ 0 w 3468"/>
                <a:gd name="T1" fmla="*/ 60 h 338"/>
                <a:gd name="T2" fmla="*/ 186 w 3468"/>
                <a:gd name="T3" fmla="*/ 120 h 338"/>
                <a:gd name="T4" fmla="*/ 264 w 3468"/>
                <a:gd name="T5" fmla="*/ 186 h 338"/>
                <a:gd name="T6" fmla="*/ 402 w 3468"/>
                <a:gd name="T7" fmla="*/ 216 h 338"/>
                <a:gd name="T8" fmla="*/ 462 w 3468"/>
                <a:gd name="T9" fmla="*/ 234 h 338"/>
                <a:gd name="T10" fmla="*/ 534 w 3468"/>
                <a:gd name="T11" fmla="*/ 204 h 338"/>
                <a:gd name="T12" fmla="*/ 684 w 3468"/>
                <a:gd name="T13" fmla="*/ 270 h 338"/>
                <a:gd name="T14" fmla="*/ 780 w 3468"/>
                <a:gd name="T15" fmla="*/ 270 h 338"/>
                <a:gd name="T16" fmla="*/ 852 w 3468"/>
                <a:gd name="T17" fmla="*/ 306 h 338"/>
                <a:gd name="T18" fmla="*/ 996 w 3468"/>
                <a:gd name="T19" fmla="*/ 288 h 338"/>
                <a:gd name="T20" fmla="*/ 1146 w 3468"/>
                <a:gd name="T21" fmla="*/ 306 h 338"/>
                <a:gd name="T22" fmla="*/ 1284 w 3468"/>
                <a:gd name="T23" fmla="*/ 276 h 338"/>
                <a:gd name="T24" fmla="*/ 1404 w 3468"/>
                <a:gd name="T25" fmla="*/ 282 h 338"/>
                <a:gd name="T26" fmla="*/ 1560 w 3468"/>
                <a:gd name="T27" fmla="*/ 300 h 338"/>
                <a:gd name="T28" fmla="*/ 1728 w 3468"/>
                <a:gd name="T29" fmla="*/ 336 h 338"/>
                <a:gd name="T30" fmla="*/ 1908 w 3468"/>
                <a:gd name="T31" fmla="*/ 288 h 338"/>
                <a:gd name="T32" fmla="*/ 2124 w 3468"/>
                <a:gd name="T33" fmla="*/ 246 h 338"/>
                <a:gd name="T34" fmla="*/ 2238 w 3468"/>
                <a:gd name="T35" fmla="*/ 204 h 338"/>
                <a:gd name="T36" fmla="*/ 2430 w 3468"/>
                <a:gd name="T37" fmla="*/ 162 h 338"/>
                <a:gd name="T38" fmla="*/ 2550 w 3468"/>
                <a:gd name="T39" fmla="*/ 126 h 338"/>
                <a:gd name="T40" fmla="*/ 2700 w 3468"/>
                <a:gd name="T41" fmla="*/ 120 h 338"/>
                <a:gd name="T42" fmla="*/ 2754 w 3468"/>
                <a:gd name="T43" fmla="*/ 126 h 338"/>
                <a:gd name="T44" fmla="*/ 2808 w 3468"/>
                <a:gd name="T45" fmla="*/ 72 h 338"/>
                <a:gd name="T46" fmla="*/ 2946 w 3468"/>
                <a:gd name="T47" fmla="*/ 42 h 338"/>
                <a:gd name="T48" fmla="*/ 3012 w 3468"/>
                <a:gd name="T49" fmla="*/ 6 h 338"/>
                <a:gd name="T50" fmla="*/ 3216 w 3468"/>
                <a:gd name="T51" fmla="*/ 6 h 338"/>
                <a:gd name="T52" fmla="*/ 3318 w 3468"/>
                <a:gd name="T53" fmla="*/ 18 h 338"/>
                <a:gd name="T54" fmla="*/ 3468 w 3468"/>
                <a:gd name="T55" fmla="*/ 24 h 33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468"/>
                <a:gd name="T85" fmla="*/ 0 h 338"/>
                <a:gd name="T86" fmla="*/ 3468 w 3468"/>
                <a:gd name="T87" fmla="*/ 338 h 33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468" h="338">
                  <a:moveTo>
                    <a:pt x="0" y="60"/>
                  </a:moveTo>
                  <a:cubicBezTo>
                    <a:pt x="71" y="79"/>
                    <a:pt x="142" y="99"/>
                    <a:pt x="186" y="120"/>
                  </a:cubicBezTo>
                  <a:cubicBezTo>
                    <a:pt x="230" y="141"/>
                    <a:pt x="228" y="170"/>
                    <a:pt x="264" y="186"/>
                  </a:cubicBezTo>
                  <a:cubicBezTo>
                    <a:pt x="300" y="202"/>
                    <a:pt x="369" y="208"/>
                    <a:pt x="402" y="216"/>
                  </a:cubicBezTo>
                  <a:cubicBezTo>
                    <a:pt x="435" y="224"/>
                    <a:pt x="440" y="236"/>
                    <a:pt x="462" y="234"/>
                  </a:cubicBezTo>
                  <a:cubicBezTo>
                    <a:pt x="484" y="232"/>
                    <a:pt x="497" y="198"/>
                    <a:pt x="534" y="204"/>
                  </a:cubicBezTo>
                  <a:cubicBezTo>
                    <a:pt x="571" y="210"/>
                    <a:pt x="643" y="259"/>
                    <a:pt x="684" y="270"/>
                  </a:cubicBezTo>
                  <a:cubicBezTo>
                    <a:pt x="725" y="281"/>
                    <a:pt x="752" y="264"/>
                    <a:pt x="780" y="270"/>
                  </a:cubicBezTo>
                  <a:cubicBezTo>
                    <a:pt x="808" y="276"/>
                    <a:pt x="816" y="303"/>
                    <a:pt x="852" y="306"/>
                  </a:cubicBezTo>
                  <a:cubicBezTo>
                    <a:pt x="888" y="309"/>
                    <a:pt x="947" y="288"/>
                    <a:pt x="996" y="288"/>
                  </a:cubicBezTo>
                  <a:cubicBezTo>
                    <a:pt x="1045" y="288"/>
                    <a:pt x="1098" y="308"/>
                    <a:pt x="1146" y="306"/>
                  </a:cubicBezTo>
                  <a:cubicBezTo>
                    <a:pt x="1194" y="304"/>
                    <a:pt x="1241" y="280"/>
                    <a:pt x="1284" y="276"/>
                  </a:cubicBezTo>
                  <a:cubicBezTo>
                    <a:pt x="1327" y="272"/>
                    <a:pt x="1358" y="278"/>
                    <a:pt x="1404" y="282"/>
                  </a:cubicBezTo>
                  <a:cubicBezTo>
                    <a:pt x="1450" y="286"/>
                    <a:pt x="1506" y="291"/>
                    <a:pt x="1560" y="300"/>
                  </a:cubicBezTo>
                  <a:cubicBezTo>
                    <a:pt x="1614" y="309"/>
                    <a:pt x="1670" y="338"/>
                    <a:pt x="1728" y="336"/>
                  </a:cubicBezTo>
                  <a:cubicBezTo>
                    <a:pt x="1786" y="334"/>
                    <a:pt x="1842" y="303"/>
                    <a:pt x="1908" y="288"/>
                  </a:cubicBezTo>
                  <a:cubicBezTo>
                    <a:pt x="1974" y="273"/>
                    <a:pt x="2069" y="260"/>
                    <a:pt x="2124" y="246"/>
                  </a:cubicBezTo>
                  <a:cubicBezTo>
                    <a:pt x="2179" y="232"/>
                    <a:pt x="2187" y="218"/>
                    <a:pt x="2238" y="204"/>
                  </a:cubicBezTo>
                  <a:cubicBezTo>
                    <a:pt x="2289" y="190"/>
                    <a:pt x="2378" y="175"/>
                    <a:pt x="2430" y="162"/>
                  </a:cubicBezTo>
                  <a:cubicBezTo>
                    <a:pt x="2482" y="149"/>
                    <a:pt x="2505" y="133"/>
                    <a:pt x="2550" y="126"/>
                  </a:cubicBezTo>
                  <a:cubicBezTo>
                    <a:pt x="2595" y="119"/>
                    <a:pt x="2666" y="120"/>
                    <a:pt x="2700" y="120"/>
                  </a:cubicBezTo>
                  <a:cubicBezTo>
                    <a:pt x="2734" y="120"/>
                    <a:pt x="2736" y="134"/>
                    <a:pt x="2754" y="126"/>
                  </a:cubicBezTo>
                  <a:cubicBezTo>
                    <a:pt x="2772" y="118"/>
                    <a:pt x="2776" y="86"/>
                    <a:pt x="2808" y="72"/>
                  </a:cubicBezTo>
                  <a:cubicBezTo>
                    <a:pt x="2840" y="58"/>
                    <a:pt x="2912" y="53"/>
                    <a:pt x="2946" y="42"/>
                  </a:cubicBezTo>
                  <a:cubicBezTo>
                    <a:pt x="2980" y="31"/>
                    <a:pt x="2967" y="12"/>
                    <a:pt x="3012" y="6"/>
                  </a:cubicBezTo>
                  <a:cubicBezTo>
                    <a:pt x="3057" y="0"/>
                    <a:pt x="3165" y="4"/>
                    <a:pt x="3216" y="6"/>
                  </a:cubicBezTo>
                  <a:cubicBezTo>
                    <a:pt x="3267" y="8"/>
                    <a:pt x="3276" y="15"/>
                    <a:pt x="3318" y="18"/>
                  </a:cubicBezTo>
                  <a:cubicBezTo>
                    <a:pt x="3360" y="21"/>
                    <a:pt x="3414" y="22"/>
                    <a:pt x="3468" y="24"/>
                  </a:cubicBezTo>
                </a:path>
              </a:pathLst>
            </a:custGeom>
            <a:noFill/>
            <a:ln w="38100" cmpd="sng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4" name="Freeform 46"/>
            <p:cNvSpPr>
              <a:spLocks noChangeAspect="1"/>
            </p:cNvSpPr>
            <p:nvPr/>
          </p:nvSpPr>
          <p:spPr bwMode="auto">
            <a:xfrm>
              <a:off x="4154" y="2520"/>
              <a:ext cx="4422" cy="1764"/>
            </a:xfrm>
            <a:custGeom>
              <a:avLst/>
              <a:gdLst>
                <a:gd name="T0" fmla="*/ 0 w 4422"/>
                <a:gd name="T1" fmla="*/ 12 h 1764"/>
                <a:gd name="T2" fmla="*/ 102 w 4422"/>
                <a:gd name="T3" fmla="*/ 36 h 1764"/>
                <a:gd name="T4" fmla="*/ 186 w 4422"/>
                <a:gd name="T5" fmla="*/ 30 h 1764"/>
                <a:gd name="T6" fmla="*/ 240 w 4422"/>
                <a:gd name="T7" fmla="*/ 42 h 1764"/>
                <a:gd name="T8" fmla="*/ 342 w 4422"/>
                <a:gd name="T9" fmla="*/ 6 h 1764"/>
                <a:gd name="T10" fmla="*/ 444 w 4422"/>
                <a:gd name="T11" fmla="*/ 12 h 1764"/>
                <a:gd name="T12" fmla="*/ 642 w 4422"/>
                <a:gd name="T13" fmla="*/ 78 h 1764"/>
                <a:gd name="T14" fmla="*/ 738 w 4422"/>
                <a:gd name="T15" fmla="*/ 102 h 1764"/>
                <a:gd name="T16" fmla="*/ 840 w 4422"/>
                <a:gd name="T17" fmla="*/ 150 h 1764"/>
                <a:gd name="T18" fmla="*/ 942 w 4422"/>
                <a:gd name="T19" fmla="*/ 192 h 1764"/>
                <a:gd name="T20" fmla="*/ 1122 w 4422"/>
                <a:gd name="T21" fmla="*/ 270 h 1764"/>
                <a:gd name="T22" fmla="*/ 1260 w 4422"/>
                <a:gd name="T23" fmla="*/ 342 h 1764"/>
                <a:gd name="T24" fmla="*/ 1470 w 4422"/>
                <a:gd name="T25" fmla="*/ 426 h 1764"/>
                <a:gd name="T26" fmla="*/ 1674 w 4422"/>
                <a:gd name="T27" fmla="*/ 528 h 1764"/>
                <a:gd name="T28" fmla="*/ 1806 w 4422"/>
                <a:gd name="T29" fmla="*/ 606 h 1764"/>
                <a:gd name="T30" fmla="*/ 1878 w 4422"/>
                <a:gd name="T31" fmla="*/ 672 h 1764"/>
                <a:gd name="T32" fmla="*/ 1944 w 4422"/>
                <a:gd name="T33" fmla="*/ 786 h 1764"/>
                <a:gd name="T34" fmla="*/ 2082 w 4422"/>
                <a:gd name="T35" fmla="*/ 864 h 1764"/>
                <a:gd name="T36" fmla="*/ 2328 w 4422"/>
                <a:gd name="T37" fmla="*/ 1020 h 1764"/>
                <a:gd name="T38" fmla="*/ 2460 w 4422"/>
                <a:gd name="T39" fmla="*/ 1134 h 1764"/>
                <a:gd name="T40" fmla="*/ 2556 w 4422"/>
                <a:gd name="T41" fmla="*/ 1212 h 1764"/>
                <a:gd name="T42" fmla="*/ 2646 w 4422"/>
                <a:gd name="T43" fmla="*/ 1212 h 1764"/>
                <a:gd name="T44" fmla="*/ 2790 w 4422"/>
                <a:gd name="T45" fmla="*/ 1308 h 1764"/>
                <a:gd name="T46" fmla="*/ 3060 w 4422"/>
                <a:gd name="T47" fmla="*/ 1458 h 1764"/>
                <a:gd name="T48" fmla="*/ 3204 w 4422"/>
                <a:gd name="T49" fmla="*/ 1518 h 1764"/>
                <a:gd name="T50" fmla="*/ 3378 w 4422"/>
                <a:gd name="T51" fmla="*/ 1590 h 1764"/>
                <a:gd name="T52" fmla="*/ 3504 w 4422"/>
                <a:gd name="T53" fmla="*/ 1662 h 1764"/>
                <a:gd name="T54" fmla="*/ 3636 w 4422"/>
                <a:gd name="T55" fmla="*/ 1680 h 1764"/>
                <a:gd name="T56" fmla="*/ 3894 w 4422"/>
                <a:gd name="T57" fmla="*/ 1722 h 1764"/>
                <a:gd name="T58" fmla="*/ 3972 w 4422"/>
                <a:gd name="T59" fmla="*/ 1728 h 1764"/>
                <a:gd name="T60" fmla="*/ 4062 w 4422"/>
                <a:gd name="T61" fmla="*/ 1734 h 1764"/>
                <a:gd name="T62" fmla="*/ 4170 w 4422"/>
                <a:gd name="T63" fmla="*/ 1758 h 1764"/>
                <a:gd name="T64" fmla="*/ 4422 w 4422"/>
                <a:gd name="T65" fmla="*/ 1764 h 17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422"/>
                <a:gd name="T100" fmla="*/ 0 h 1764"/>
                <a:gd name="T101" fmla="*/ 4422 w 4422"/>
                <a:gd name="T102" fmla="*/ 1764 h 176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422" h="1764">
                  <a:moveTo>
                    <a:pt x="0" y="12"/>
                  </a:moveTo>
                  <a:cubicBezTo>
                    <a:pt x="35" y="22"/>
                    <a:pt x="71" y="33"/>
                    <a:pt x="102" y="36"/>
                  </a:cubicBezTo>
                  <a:cubicBezTo>
                    <a:pt x="133" y="39"/>
                    <a:pt x="163" y="29"/>
                    <a:pt x="186" y="30"/>
                  </a:cubicBezTo>
                  <a:cubicBezTo>
                    <a:pt x="209" y="31"/>
                    <a:pt x="214" y="46"/>
                    <a:pt x="240" y="42"/>
                  </a:cubicBezTo>
                  <a:cubicBezTo>
                    <a:pt x="266" y="38"/>
                    <a:pt x="308" y="11"/>
                    <a:pt x="342" y="6"/>
                  </a:cubicBezTo>
                  <a:cubicBezTo>
                    <a:pt x="376" y="1"/>
                    <a:pt x="394" y="0"/>
                    <a:pt x="444" y="12"/>
                  </a:cubicBezTo>
                  <a:cubicBezTo>
                    <a:pt x="494" y="24"/>
                    <a:pt x="593" y="63"/>
                    <a:pt x="642" y="78"/>
                  </a:cubicBezTo>
                  <a:cubicBezTo>
                    <a:pt x="691" y="93"/>
                    <a:pt x="705" y="90"/>
                    <a:pt x="738" y="102"/>
                  </a:cubicBezTo>
                  <a:cubicBezTo>
                    <a:pt x="771" y="114"/>
                    <a:pt x="806" y="135"/>
                    <a:pt x="840" y="150"/>
                  </a:cubicBezTo>
                  <a:cubicBezTo>
                    <a:pt x="874" y="165"/>
                    <a:pt x="895" y="172"/>
                    <a:pt x="942" y="192"/>
                  </a:cubicBezTo>
                  <a:cubicBezTo>
                    <a:pt x="989" y="212"/>
                    <a:pt x="1069" y="245"/>
                    <a:pt x="1122" y="270"/>
                  </a:cubicBezTo>
                  <a:cubicBezTo>
                    <a:pt x="1175" y="295"/>
                    <a:pt x="1202" y="316"/>
                    <a:pt x="1260" y="342"/>
                  </a:cubicBezTo>
                  <a:cubicBezTo>
                    <a:pt x="1318" y="368"/>
                    <a:pt x="1401" y="395"/>
                    <a:pt x="1470" y="426"/>
                  </a:cubicBezTo>
                  <a:cubicBezTo>
                    <a:pt x="1539" y="457"/>
                    <a:pt x="1618" y="498"/>
                    <a:pt x="1674" y="528"/>
                  </a:cubicBezTo>
                  <a:cubicBezTo>
                    <a:pt x="1730" y="558"/>
                    <a:pt x="1772" y="582"/>
                    <a:pt x="1806" y="606"/>
                  </a:cubicBezTo>
                  <a:cubicBezTo>
                    <a:pt x="1840" y="630"/>
                    <a:pt x="1855" y="642"/>
                    <a:pt x="1878" y="672"/>
                  </a:cubicBezTo>
                  <a:cubicBezTo>
                    <a:pt x="1901" y="702"/>
                    <a:pt x="1910" y="754"/>
                    <a:pt x="1944" y="786"/>
                  </a:cubicBezTo>
                  <a:cubicBezTo>
                    <a:pt x="1978" y="818"/>
                    <a:pt x="2018" y="825"/>
                    <a:pt x="2082" y="864"/>
                  </a:cubicBezTo>
                  <a:cubicBezTo>
                    <a:pt x="2146" y="903"/>
                    <a:pt x="2265" y="975"/>
                    <a:pt x="2328" y="1020"/>
                  </a:cubicBezTo>
                  <a:cubicBezTo>
                    <a:pt x="2391" y="1065"/>
                    <a:pt x="2422" y="1102"/>
                    <a:pt x="2460" y="1134"/>
                  </a:cubicBezTo>
                  <a:cubicBezTo>
                    <a:pt x="2498" y="1166"/>
                    <a:pt x="2525" y="1199"/>
                    <a:pt x="2556" y="1212"/>
                  </a:cubicBezTo>
                  <a:cubicBezTo>
                    <a:pt x="2587" y="1225"/>
                    <a:pt x="2607" y="1196"/>
                    <a:pt x="2646" y="1212"/>
                  </a:cubicBezTo>
                  <a:cubicBezTo>
                    <a:pt x="2685" y="1228"/>
                    <a:pt x="2721" y="1267"/>
                    <a:pt x="2790" y="1308"/>
                  </a:cubicBezTo>
                  <a:cubicBezTo>
                    <a:pt x="2859" y="1349"/>
                    <a:pt x="2991" y="1423"/>
                    <a:pt x="3060" y="1458"/>
                  </a:cubicBezTo>
                  <a:cubicBezTo>
                    <a:pt x="3129" y="1493"/>
                    <a:pt x="3151" y="1496"/>
                    <a:pt x="3204" y="1518"/>
                  </a:cubicBezTo>
                  <a:cubicBezTo>
                    <a:pt x="3257" y="1540"/>
                    <a:pt x="3328" y="1566"/>
                    <a:pt x="3378" y="1590"/>
                  </a:cubicBezTo>
                  <a:cubicBezTo>
                    <a:pt x="3428" y="1614"/>
                    <a:pt x="3461" y="1647"/>
                    <a:pt x="3504" y="1662"/>
                  </a:cubicBezTo>
                  <a:cubicBezTo>
                    <a:pt x="3547" y="1677"/>
                    <a:pt x="3571" y="1670"/>
                    <a:pt x="3636" y="1680"/>
                  </a:cubicBezTo>
                  <a:cubicBezTo>
                    <a:pt x="3701" y="1690"/>
                    <a:pt x="3838" y="1714"/>
                    <a:pt x="3894" y="1722"/>
                  </a:cubicBezTo>
                  <a:cubicBezTo>
                    <a:pt x="3950" y="1730"/>
                    <a:pt x="3944" y="1726"/>
                    <a:pt x="3972" y="1728"/>
                  </a:cubicBezTo>
                  <a:cubicBezTo>
                    <a:pt x="4000" y="1730"/>
                    <a:pt x="4029" y="1729"/>
                    <a:pt x="4062" y="1734"/>
                  </a:cubicBezTo>
                  <a:cubicBezTo>
                    <a:pt x="4095" y="1739"/>
                    <a:pt x="4110" y="1753"/>
                    <a:pt x="4170" y="1758"/>
                  </a:cubicBezTo>
                  <a:cubicBezTo>
                    <a:pt x="4230" y="1763"/>
                    <a:pt x="4326" y="1763"/>
                    <a:pt x="4422" y="1764"/>
                  </a:cubicBezTo>
                </a:path>
              </a:pathLst>
            </a:custGeom>
            <a:noFill/>
            <a:ln w="38100" cmpd="sng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Tie to a Time Slice</a:t>
            </a:r>
          </a:p>
        </p:txBody>
      </p:sp>
      <p:grpSp>
        <p:nvGrpSpPr>
          <p:cNvPr id="4" name="Group 64"/>
          <p:cNvGrpSpPr>
            <a:grpSpLocks/>
          </p:cNvGrpSpPr>
          <p:nvPr/>
        </p:nvGrpSpPr>
        <p:grpSpPr bwMode="auto">
          <a:xfrm>
            <a:off x="0" y="3413125"/>
            <a:ext cx="9144000" cy="2433638"/>
            <a:chOff x="0" y="2150"/>
            <a:chExt cx="5760" cy="1533"/>
          </a:xfrm>
        </p:grpSpPr>
        <p:sp>
          <p:nvSpPr>
            <p:cNvPr id="12297" name="Rectangle 62"/>
            <p:cNvSpPr>
              <a:spLocks noChangeArrowheads="1"/>
            </p:cNvSpPr>
            <p:nvPr/>
          </p:nvSpPr>
          <p:spPr bwMode="auto">
            <a:xfrm>
              <a:off x="0" y="2150"/>
              <a:ext cx="5760" cy="1533"/>
            </a:xfrm>
            <a:prstGeom prst="rect">
              <a:avLst/>
            </a:prstGeom>
            <a:solidFill>
              <a:srgbClr val="CFEFF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pic>
          <p:nvPicPr>
            <p:cNvPr id="12298" name="Picture 1"/>
            <p:cNvPicPr preferRelativeResize="0">
              <a:picLocks noChangeAspect="1"/>
            </p:cNvPicPr>
            <p:nvPr/>
          </p:nvPicPr>
          <p:blipFill>
            <a:blip r:embed="rId4" cstate="print"/>
            <a:srcRect l="5597" t="64702" r="-5373" b="4033"/>
            <a:stretch>
              <a:fillRect/>
            </a:stretch>
          </p:blipFill>
          <p:spPr bwMode="auto">
            <a:xfrm>
              <a:off x="604" y="2168"/>
              <a:ext cx="5092" cy="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5773" name="Freeform 61"/>
          <p:cNvSpPr>
            <a:spLocks/>
          </p:cNvSpPr>
          <p:nvPr/>
        </p:nvSpPr>
        <p:spPr bwMode="auto">
          <a:xfrm>
            <a:off x="4117975" y="3451225"/>
            <a:ext cx="328613" cy="171450"/>
          </a:xfrm>
          <a:custGeom>
            <a:avLst/>
            <a:gdLst>
              <a:gd name="T0" fmla="*/ 0 w 207"/>
              <a:gd name="T1" fmla="*/ 0 h 108"/>
              <a:gd name="T2" fmla="*/ 201612807 w 207"/>
              <a:gd name="T3" fmla="*/ 105846563 h 108"/>
              <a:gd name="T4" fmla="*/ 468749776 w 207"/>
              <a:gd name="T5" fmla="*/ 236894688 h 108"/>
              <a:gd name="T6" fmla="*/ 519152977 w 207"/>
              <a:gd name="T7" fmla="*/ 272176875 h 108"/>
              <a:gd name="T8" fmla="*/ 0 60000 65536"/>
              <a:gd name="T9" fmla="*/ 0 60000 65536"/>
              <a:gd name="T10" fmla="*/ 0 60000 65536"/>
              <a:gd name="T11" fmla="*/ 0 60000 65536"/>
              <a:gd name="T12" fmla="*/ 0 w 207"/>
              <a:gd name="T13" fmla="*/ 0 h 108"/>
              <a:gd name="T14" fmla="*/ 207 w 207"/>
              <a:gd name="T15" fmla="*/ 108 h 1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7" h="108">
                <a:moveTo>
                  <a:pt x="0" y="0"/>
                </a:moveTo>
                <a:cubicBezTo>
                  <a:pt x="24" y="13"/>
                  <a:pt x="49" y="26"/>
                  <a:pt x="80" y="42"/>
                </a:cubicBezTo>
                <a:cubicBezTo>
                  <a:pt x="111" y="58"/>
                  <a:pt x="165" y="83"/>
                  <a:pt x="186" y="94"/>
                </a:cubicBezTo>
                <a:cubicBezTo>
                  <a:pt x="207" y="105"/>
                  <a:pt x="206" y="106"/>
                  <a:pt x="206" y="108"/>
                </a:cubicBezTo>
              </a:path>
            </a:pathLst>
          </a:custGeom>
          <a:noFill/>
          <a:ln w="38100" cmpd="sng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4" name="Slide Number Placeholder 4"/>
          <p:cNvSpPr txBox="1">
            <a:spLocks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EF62A334-05B4-48BD-836A-BCA533E1573E}" type="slidenum">
              <a:rPr lang="en-US" altLang="en-US" sz="1100">
                <a:solidFill>
                  <a:srgbClr val="66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 algn="r" eaLnBrk="1" hangingPunct="1"/>
              <a:t>6</a:t>
            </a:fld>
            <a:endParaRPr lang="en-US" altLang="en-US" sz="1100">
              <a:solidFill>
                <a:srgbClr val="66FF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295" name="Text Box 26"/>
          <p:cNvSpPr txBox="1">
            <a:spLocks noChangeAspect="1" noChangeArrowheads="1"/>
          </p:cNvSpPr>
          <p:nvPr/>
        </p:nvSpPr>
        <p:spPr bwMode="auto">
          <a:xfrm>
            <a:off x="1092200" y="1844675"/>
            <a:ext cx="1254125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 eaLnBrk="1" hangingPunct="1"/>
            <a:r>
              <a:rPr lang="en-US" altLang="en-US" sz="1400" b="1">
                <a:latin typeface="Verdana" pitchFamily="34" charset="0"/>
                <a:cs typeface="Arial" charset="0"/>
              </a:rPr>
              <a:t>Xline 2800</a:t>
            </a:r>
          </a:p>
        </p:txBody>
      </p:sp>
      <p:sp>
        <p:nvSpPr>
          <p:cNvPr id="22" name="Text Box 26"/>
          <p:cNvSpPr txBox="1">
            <a:spLocks noChangeAspect="1" noChangeArrowheads="1"/>
          </p:cNvSpPr>
          <p:nvPr/>
        </p:nvSpPr>
        <p:spPr bwMode="auto">
          <a:xfrm>
            <a:off x="6634163" y="4518025"/>
            <a:ext cx="146685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 eaLnBrk="1" hangingPunct="1"/>
            <a:r>
              <a:rPr lang="en-US" altLang="en-US" sz="1400" b="1">
                <a:latin typeface="Verdana" pitchFamily="34" charset="0"/>
                <a:cs typeface="Arial" charset="0"/>
              </a:rPr>
              <a:t>Time = 1000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15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73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003_TS-1300"/>
          <p:cNvPicPr>
            <a:picLocks noChangeAspect="1" noChangeArrowheads="1"/>
          </p:cNvPicPr>
          <p:nvPr/>
        </p:nvPicPr>
        <p:blipFill>
          <a:blip r:embed="rId3" cstate="print"/>
          <a:srcRect l="5011" t="7536" r="6772" b="4646"/>
          <a:stretch>
            <a:fillRect/>
          </a:stretch>
        </p:blipFill>
        <p:spPr bwMode="auto">
          <a:xfrm>
            <a:off x="939362" y="1545021"/>
            <a:ext cx="7227176" cy="430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The Blue Fault</a:t>
            </a:r>
          </a:p>
        </p:txBody>
      </p:sp>
      <p:sp>
        <p:nvSpPr>
          <p:cNvPr id="13316" name="Line 17"/>
          <p:cNvSpPr>
            <a:spLocks noChangeAspect="1" noChangeShapeType="1"/>
          </p:cNvSpPr>
          <p:nvPr/>
        </p:nvSpPr>
        <p:spPr bwMode="auto">
          <a:xfrm>
            <a:off x="7051675" y="1555750"/>
            <a:ext cx="30163" cy="421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17" name="Line 18"/>
          <p:cNvSpPr>
            <a:spLocks noChangeAspect="1" noChangeShapeType="1"/>
          </p:cNvSpPr>
          <p:nvPr/>
        </p:nvSpPr>
        <p:spPr bwMode="auto">
          <a:xfrm>
            <a:off x="5707063" y="1555750"/>
            <a:ext cx="28575" cy="421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18" name="Line 19"/>
          <p:cNvSpPr>
            <a:spLocks noChangeAspect="1" noChangeShapeType="1"/>
          </p:cNvSpPr>
          <p:nvPr/>
        </p:nvSpPr>
        <p:spPr bwMode="auto">
          <a:xfrm>
            <a:off x="4362450" y="1555750"/>
            <a:ext cx="28575" cy="421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19" name="Line 20"/>
          <p:cNvSpPr>
            <a:spLocks noChangeAspect="1" noChangeShapeType="1"/>
          </p:cNvSpPr>
          <p:nvPr/>
        </p:nvSpPr>
        <p:spPr bwMode="auto">
          <a:xfrm>
            <a:off x="3017838" y="1555750"/>
            <a:ext cx="28575" cy="421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0" name="Line 22"/>
          <p:cNvSpPr>
            <a:spLocks noChangeAspect="1" noChangeShapeType="1"/>
          </p:cNvSpPr>
          <p:nvPr/>
        </p:nvSpPr>
        <p:spPr bwMode="auto">
          <a:xfrm rot="-5400000">
            <a:off x="4519613" y="-319087"/>
            <a:ext cx="30162" cy="7034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1" name="Line 24"/>
          <p:cNvSpPr>
            <a:spLocks noChangeAspect="1" noChangeShapeType="1"/>
          </p:cNvSpPr>
          <p:nvPr/>
        </p:nvSpPr>
        <p:spPr bwMode="auto">
          <a:xfrm rot="-5400000">
            <a:off x="4520406" y="-1088230"/>
            <a:ext cx="28575" cy="7034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2" name="Line 25"/>
          <p:cNvSpPr>
            <a:spLocks noChangeAspect="1" noChangeShapeType="1"/>
          </p:cNvSpPr>
          <p:nvPr/>
        </p:nvSpPr>
        <p:spPr bwMode="auto">
          <a:xfrm rot="-5400000">
            <a:off x="4520406" y="450057"/>
            <a:ext cx="28575" cy="7034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3" name="Line 26"/>
          <p:cNvSpPr>
            <a:spLocks noChangeAspect="1" noChangeShapeType="1"/>
          </p:cNvSpPr>
          <p:nvPr/>
        </p:nvSpPr>
        <p:spPr bwMode="auto">
          <a:xfrm rot="-5400000">
            <a:off x="4520406" y="1219995"/>
            <a:ext cx="28575" cy="7034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4" name="Text Box 28"/>
          <p:cNvSpPr txBox="1">
            <a:spLocks noChangeAspect="1" noChangeArrowheads="1"/>
          </p:cNvSpPr>
          <p:nvPr/>
        </p:nvSpPr>
        <p:spPr bwMode="auto">
          <a:xfrm>
            <a:off x="6783388" y="5764213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 dirty="0">
                <a:latin typeface="Verdana" pitchFamily="34" charset="0"/>
                <a:cs typeface="Arial" charset="0"/>
              </a:rPr>
              <a:t>Inline</a:t>
            </a:r>
          </a:p>
          <a:p>
            <a:pPr algn="ctr" defTabSz="1358900" eaLnBrk="1" hangingPunct="1"/>
            <a:r>
              <a:rPr lang="en-US" altLang="en-US" sz="1200" b="1" dirty="0">
                <a:latin typeface="Verdana" pitchFamily="34" charset="0"/>
                <a:cs typeface="Arial" charset="0"/>
              </a:rPr>
              <a:t>2200</a:t>
            </a:r>
          </a:p>
        </p:txBody>
      </p:sp>
      <p:sp>
        <p:nvSpPr>
          <p:cNvPr id="13325" name="Text Box 29"/>
          <p:cNvSpPr txBox="1">
            <a:spLocks noChangeAspect="1" noChangeArrowheads="1"/>
          </p:cNvSpPr>
          <p:nvPr/>
        </p:nvSpPr>
        <p:spPr bwMode="auto">
          <a:xfrm>
            <a:off x="5435600" y="5764213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Inline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2000</a:t>
            </a:r>
          </a:p>
        </p:txBody>
      </p:sp>
      <p:sp>
        <p:nvSpPr>
          <p:cNvPr id="13326" name="Text Box 30"/>
          <p:cNvSpPr txBox="1">
            <a:spLocks noChangeAspect="1" noChangeArrowheads="1"/>
          </p:cNvSpPr>
          <p:nvPr/>
        </p:nvSpPr>
        <p:spPr bwMode="auto">
          <a:xfrm>
            <a:off x="4089400" y="5764213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Inline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1800</a:t>
            </a:r>
          </a:p>
        </p:txBody>
      </p:sp>
      <p:sp>
        <p:nvSpPr>
          <p:cNvPr id="13327" name="Text Box 31"/>
          <p:cNvSpPr txBox="1">
            <a:spLocks noChangeAspect="1" noChangeArrowheads="1"/>
          </p:cNvSpPr>
          <p:nvPr/>
        </p:nvSpPr>
        <p:spPr bwMode="auto">
          <a:xfrm>
            <a:off x="2744788" y="5764213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Inline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1600</a:t>
            </a:r>
          </a:p>
        </p:txBody>
      </p:sp>
      <p:sp>
        <p:nvSpPr>
          <p:cNvPr id="13328" name="Text Box 33"/>
          <p:cNvSpPr txBox="1">
            <a:spLocks noChangeAspect="1" noChangeArrowheads="1"/>
          </p:cNvSpPr>
          <p:nvPr/>
        </p:nvSpPr>
        <p:spPr bwMode="auto">
          <a:xfrm>
            <a:off x="252413" y="3765550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Xline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3100</a:t>
            </a:r>
          </a:p>
        </p:txBody>
      </p:sp>
      <p:sp>
        <p:nvSpPr>
          <p:cNvPr id="13329" name="Text Box 34"/>
          <p:cNvSpPr txBox="1">
            <a:spLocks noChangeAspect="1" noChangeArrowheads="1"/>
          </p:cNvSpPr>
          <p:nvPr/>
        </p:nvSpPr>
        <p:spPr bwMode="auto">
          <a:xfrm>
            <a:off x="252413" y="4525963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Xline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2500</a:t>
            </a:r>
          </a:p>
        </p:txBody>
      </p:sp>
      <p:sp>
        <p:nvSpPr>
          <p:cNvPr id="13330" name="Text Box 35"/>
          <p:cNvSpPr txBox="1">
            <a:spLocks noChangeAspect="1" noChangeArrowheads="1"/>
          </p:cNvSpPr>
          <p:nvPr/>
        </p:nvSpPr>
        <p:spPr bwMode="auto">
          <a:xfrm>
            <a:off x="252413" y="2997200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Xline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3700</a:t>
            </a:r>
          </a:p>
        </p:txBody>
      </p:sp>
      <p:sp>
        <p:nvSpPr>
          <p:cNvPr id="13331" name="Text Box 36"/>
          <p:cNvSpPr txBox="1">
            <a:spLocks noChangeAspect="1" noChangeArrowheads="1"/>
          </p:cNvSpPr>
          <p:nvPr/>
        </p:nvSpPr>
        <p:spPr bwMode="auto">
          <a:xfrm>
            <a:off x="252413" y="2224088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Xline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4300</a:t>
            </a:r>
          </a:p>
        </p:txBody>
      </p:sp>
      <p:sp>
        <p:nvSpPr>
          <p:cNvPr id="13332" name="Line 53"/>
          <p:cNvSpPr>
            <a:spLocks noChangeAspect="1" noChangeShapeType="1"/>
          </p:cNvSpPr>
          <p:nvPr/>
        </p:nvSpPr>
        <p:spPr bwMode="auto">
          <a:xfrm>
            <a:off x="2351088" y="1554163"/>
            <a:ext cx="28575" cy="421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3" name="Line 55"/>
          <p:cNvSpPr>
            <a:spLocks noChangeAspect="1" noChangeShapeType="1"/>
          </p:cNvSpPr>
          <p:nvPr/>
        </p:nvSpPr>
        <p:spPr bwMode="auto">
          <a:xfrm>
            <a:off x="6383338" y="1554163"/>
            <a:ext cx="30162" cy="421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4" name="Line 56"/>
          <p:cNvSpPr>
            <a:spLocks noChangeAspect="1" noChangeShapeType="1"/>
          </p:cNvSpPr>
          <p:nvPr/>
        </p:nvSpPr>
        <p:spPr bwMode="auto">
          <a:xfrm>
            <a:off x="5040313" y="1554163"/>
            <a:ext cx="28575" cy="421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Line 57"/>
          <p:cNvSpPr>
            <a:spLocks noChangeAspect="1" noChangeShapeType="1"/>
          </p:cNvSpPr>
          <p:nvPr/>
        </p:nvSpPr>
        <p:spPr bwMode="auto">
          <a:xfrm>
            <a:off x="3695700" y="1554163"/>
            <a:ext cx="28575" cy="421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6" name="Text Box 58"/>
          <p:cNvSpPr txBox="1">
            <a:spLocks noChangeAspect="1" noChangeArrowheads="1"/>
          </p:cNvSpPr>
          <p:nvPr/>
        </p:nvSpPr>
        <p:spPr bwMode="auto">
          <a:xfrm>
            <a:off x="2078038" y="5762625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Inline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1500</a:t>
            </a:r>
          </a:p>
        </p:txBody>
      </p:sp>
      <p:sp>
        <p:nvSpPr>
          <p:cNvPr id="13337" name="Text Box 60"/>
          <p:cNvSpPr txBox="1">
            <a:spLocks noChangeAspect="1" noChangeArrowheads="1"/>
          </p:cNvSpPr>
          <p:nvPr/>
        </p:nvSpPr>
        <p:spPr bwMode="auto">
          <a:xfrm>
            <a:off x="6113463" y="5762625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Inline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2100</a:t>
            </a:r>
          </a:p>
        </p:txBody>
      </p:sp>
      <p:sp>
        <p:nvSpPr>
          <p:cNvPr id="13338" name="Text Box 61"/>
          <p:cNvSpPr txBox="1">
            <a:spLocks noChangeAspect="1" noChangeArrowheads="1"/>
          </p:cNvSpPr>
          <p:nvPr/>
        </p:nvSpPr>
        <p:spPr bwMode="auto">
          <a:xfrm>
            <a:off x="4767263" y="5762625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Inline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1900</a:t>
            </a:r>
          </a:p>
        </p:txBody>
      </p:sp>
      <p:sp>
        <p:nvSpPr>
          <p:cNvPr id="13339" name="Text Box 62"/>
          <p:cNvSpPr txBox="1">
            <a:spLocks noChangeAspect="1" noChangeArrowheads="1"/>
          </p:cNvSpPr>
          <p:nvPr/>
        </p:nvSpPr>
        <p:spPr bwMode="auto">
          <a:xfrm>
            <a:off x="3422650" y="5762625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Inline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1700</a:t>
            </a:r>
          </a:p>
        </p:txBody>
      </p:sp>
      <p:sp>
        <p:nvSpPr>
          <p:cNvPr id="13340" name="Line 64"/>
          <p:cNvSpPr>
            <a:spLocks noChangeAspect="1" noChangeShapeType="1"/>
          </p:cNvSpPr>
          <p:nvPr/>
        </p:nvSpPr>
        <p:spPr bwMode="auto">
          <a:xfrm rot="-5400000">
            <a:off x="4542631" y="1608932"/>
            <a:ext cx="28575" cy="7034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41" name="Line 65"/>
          <p:cNvSpPr>
            <a:spLocks noChangeAspect="1" noChangeShapeType="1"/>
          </p:cNvSpPr>
          <p:nvPr/>
        </p:nvSpPr>
        <p:spPr bwMode="auto">
          <a:xfrm rot="-5400000">
            <a:off x="4541838" y="-700087"/>
            <a:ext cx="30162" cy="7034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42" name="Line 68"/>
          <p:cNvSpPr>
            <a:spLocks noChangeAspect="1" noChangeShapeType="1"/>
          </p:cNvSpPr>
          <p:nvPr/>
        </p:nvSpPr>
        <p:spPr bwMode="auto">
          <a:xfrm rot="-5400000">
            <a:off x="4542631" y="69057"/>
            <a:ext cx="28575" cy="7034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43" name="Line 69"/>
          <p:cNvSpPr>
            <a:spLocks noChangeAspect="1" noChangeShapeType="1"/>
          </p:cNvSpPr>
          <p:nvPr/>
        </p:nvSpPr>
        <p:spPr bwMode="auto">
          <a:xfrm rot="-5400000">
            <a:off x="4542631" y="838995"/>
            <a:ext cx="28575" cy="7034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44" name="Text Box 70"/>
          <p:cNvSpPr txBox="1">
            <a:spLocks noChangeAspect="1" noChangeArrowheads="1"/>
          </p:cNvSpPr>
          <p:nvPr/>
        </p:nvSpPr>
        <p:spPr bwMode="auto">
          <a:xfrm>
            <a:off x="274638" y="4913313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Xline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2200</a:t>
            </a:r>
          </a:p>
        </p:txBody>
      </p:sp>
      <p:sp>
        <p:nvSpPr>
          <p:cNvPr id="13345" name="Text Box 71"/>
          <p:cNvSpPr txBox="1">
            <a:spLocks noChangeAspect="1" noChangeArrowheads="1"/>
          </p:cNvSpPr>
          <p:nvPr/>
        </p:nvSpPr>
        <p:spPr bwMode="auto">
          <a:xfrm>
            <a:off x="274638" y="3384550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Xline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3400</a:t>
            </a:r>
          </a:p>
        </p:txBody>
      </p:sp>
      <p:sp>
        <p:nvSpPr>
          <p:cNvPr id="13346" name="Text Box 72"/>
          <p:cNvSpPr txBox="1">
            <a:spLocks noChangeAspect="1" noChangeArrowheads="1"/>
          </p:cNvSpPr>
          <p:nvPr/>
        </p:nvSpPr>
        <p:spPr bwMode="auto">
          <a:xfrm>
            <a:off x="274638" y="4144963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Xline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2800</a:t>
            </a:r>
          </a:p>
        </p:txBody>
      </p:sp>
      <p:sp>
        <p:nvSpPr>
          <p:cNvPr id="13347" name="Text Box 73"/>
          <p:cNvSpPr txBox="1">
            <a:spLocks noChangeAspect="1" noChangeArrowheads="1"/>
          </p:cNvSpPr>
          <p:nvPr/>
        </p:nvSpPr>
        <p:spPr bwMode="auto">
          <a:xfrm>
            <a:off x="274638" y="2616200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358900" eaLnBrk="1" hangingPunct="1"/>
            <a:r>
              <a:rPr lang="en-US" altLang="en-US" sz="1200">
                <a:latin typeface="Verdana" pitchFamily="34" charset="0"/>
                <a:cs typeface="Arial" charset="0"/>
              </a:rPr>
              <a:t>Xline</a:t>
            </a:r>
          </a:p>
          <a:p>
            <a:pPr algn="ctr" defTabSz="1358900" eaLnBrk="1" hangingPunct="1"/>
            <a:r>
              <a:rPr lang="en-US" altLang="en-US" sz="1200" b="1">
                <a:latin typeface="Verdana" pitchFamily="34" charset="0"/>
                <a:cs typeface="Arial" charset="0"/>
              </a:rPr>
              <a:t>4000</a:t>
            </a:r>
          </a:p>
        </p:txBody>
      </p:sp>
      <p:sp>
        <p:nvSpPr>
          <p:cNvPr id="117836" name="Freeform 39"/>
          <p:cNvSpPr>
            <a:spLocks noChangeAspect="1"/>
          </p:cNvSpPr>
          <p:nvPr/>
        </p:nvSpPr>
        <p:spPr bwMode="auto">
          <a:xfrm>
            <a:off x="1022350" y="2236788"/>
            <a:ext cx="960438" cy="130175"/>
          </a:xfrm>
          <a:custGeom>
            <a:avLst/>
            <a:gdLst>
              <a:gd name="T0" fmla="*/ 0 w 1100"/>
              <a:gd name="T1" fmla="*/ 2147483646 h 149"/>
              <a:gd name="T2" fmla="*/ 2147483646 w 1100"/>
              <a:gd name="T3" fmla="*/ 2147483646 h 149"/>
              <a:gd name="T4" fmla="*/ 2147483646 w 1100"/>
              <a:gd name="T5" fmla="*/ 2147483646 h 149"/>
              <a:gd name="T6" fmla="*/ 2147483646 w 1100"/>
              <a:gd name="T7" fmla="*/ 2147483646 h 149"/>
              <a:gd name="T8" fmla="*/ 2147483646 w 1100"/>
              <a:gd name="T9" fmla="*/ 2147483646 h 149"/>
              <a:gd name="T10" fmla="*/ 2147483646 w 1100"/>
              <a:gd name="T11" fmla="*/ 2147483646 h 149"/>
              <a:gd name="T12" fmla="*/ 2147483646 w 1100"/>
              <a:gd name="T13" fmla="*/ 2147483646 h 149"/>
              <a:gd name="T14" fmla="*/ 2147483646 w 1100"/>
              <a:gd name="T15" fmla="*/ 2147483646 h 149"/>
              <a:gd name="T16" fmla="*/ 2147483646 w 1100"/>
              <a:gd name="T17" fmla="*/ 2147483646 h 149"/>
              <a:gd name="T18" fmla="*/ 2147483646 w 1100"/>
              <a:gd name="T19" fmla="*/ 2147483646 h 149"/>
              <a:gd name="T20" fmla="*/ 2147483646 w 1100"/>
              <a:gd name="T21" fmla="*/ 2147483646 h 14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00"/>
              <a:gd name="T34" fmla="*/ 0 h 149"/>
              <a:gd name="T35" fmla="*/ 1100 w 1100"/>
              <a:gd name="T36" fmla="*/ 149 h 14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00" h="149">
                <a:moveTo>
                  <a:pt x="0" y="9"/>
                </a:moveTo>
                <a:cubicBezTo>
                  <a:pt x="62" y="7"/>
                  <a:pt x="125" y="6"/>
                  <a:pt x="164" y="5"/>
                </a:cubicBezTo>
                <a:cubicBezTo>
                  <a:pt x="203" y="4"/>
                  <a:pt x="204" y="0"/>
                  <a:pt x="232" y="5"/>
                </a:cubicBezTo>
                <a:cubicBezTo>
                  <a:pt x="260" y="10"/>
                  <a:pt x="297" y="25"/>
                  <a:pt x="332" y="33"/>
                </a:cubicBezTo>
                <a:cubicBezTo>
                  <a:pt x="367" y="41"/>
                  <a:pt x="395" y="46"/>
                  <a:pt x="440" y="53"/>
                </a:cubicBezTo>
                <a:cubicBezTo>
                  <a:pt x="485" y="60"/>
                  <a:pt x="562" y="67"/>
                  <a:pt x="604" y="73"/>
                </a:cubicBezTo>
                <a:cubicBezTo>
                  <a:pt x="646" y="79"/>
                  <a:pt x="665" y="85"/>
                  <a:pt x="692" y="89"/>
                </a:cubicBezTo>
                <a:cubicBezTo>
                  <a:pt x="719" y="93"/>
                  <a:pt x="739" y="96"/>
                  <a:pt x="764" y="97"/>
                </a:cubicBezTo>
                <a:cubicBezTo>
                  <a:pt x="789" y="98"/>
                  <a:pt x="806" y="91"/>
                  <a:pt x="844" y="97"/>
                </a:cubicBezTo>
                <a:cubicBezTo>
                  <a:pt x="882" y="103"/>
                  <a:pt x="949" y="124"/>
                  <a:pt x="992" y="133"/>
                </a:cubicBezTo>
                <a:cubicBezTo>
                  <a:pt x="1035" y="142"/>
                  <a:pt x="1067" y="145"/>
                  <a:pt x="1100" y="149"/>
                </a:cubicBezTo>
              </a:path>
            </a:pathLst>
          </a:custGeom>
          <a:noFill/>
          <a:ln w="57150" cmpd="sng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837" name="Freeform 40"/>
          <p:cNvSpPr>
            <a:spLocks noChangeAspect="1"/>
          </p:cNvSpPr>
          <p:nvPr/>
        </p:nvSpPr>
        <p:spPr bwMode="auto">
          <a:xfrm>
            <a:off x="2017713" y="1793875"/>
            <a:ext cx="1949450" cy="565150"/>
          </a:xfrm>
          <a:custGeom>
            <a:avLst/>
            <a:gdLst>
              <a:gd name="T0" fmla="*/ 0 w 2232"/>
              <a:gd name="T1" fmla="*/ 2147483646 h 648"/>
              <a:gd name="T2" fmla="*/ 2147483646 w 2232"/>
              <a:gd name="T3" fmla="*/ 2147483646 h 648"/>
              <a:gd name="T4" fmla="*/ 2147483646 w 2232"/>
              <a:gd name="T5" fmla="*/ 2147483646 h 648"/>
              <a:gd name="T6" fmla="*/ 2147483646 w 2232"/>
              <a:gd name="T7" fmla="*/ 2147483646 h 648"/>
              <a:gd name="T8" fmla="*/ 2147483646 w 2232"/>
              <a:gd name="T9" fmla="*/ 2147483646 h 648"/>
              <a:gd name="T10" fmla="*/ 2147483646 w 2232"/>
              <a:gd name="T11" fmla="*/ 2147483646 h 648"/>
              <a:gd name="T12" fmla="*/ 2147483646 w 2232"/>
              <a:gd name="T13" fmla="*/ 2147483646 h 648"/>
              <a:gd name="T14" fmla="*/ 2147483646 w 2232"/>
              <a:gd name="T15" fmla="*/ 2147483646 h 648"/>
              <a:gd name="T16" fmla="*/ 2147483646 w 2232"/>
              <a:gd name="T17" fmla="*/ 2147483646 h 648"/>
              <a:gd name="T18" fmla="*/ 2147483646 w 2232"/>
              <a:gd name="T19" fmla="*/ 2147483646 h 648"/>
              <a:gd name="T20" fmla="*/ 2147483646 w 2232"/>
              <a:gd name="T21" fmla="*/ 2147483646 h 648"/>
              <a:gd name="T22" fmla="*/ 2147483646 w 2232"/>
              <a:gd name="T23" fmla="*/ 2147483646 h 648"/>
              <a:gd name="T24" fmla="*/ 2147483646 w 2232"/>
              <a:gd name="T25" fmla="*/ 2147483646 h 648"/>
              <a:gd name="T26" fmla="*/ 2147483646 w 2232"/>
              <a:gd name="T27" fmla="*/ 2147483646 h 648"/>
              <a:gd name="T28" fmla="*/ 2147483646 w 2232"/>
              <a:gd name="T29" fmla="*/ 2147483646 h 648"/>
              <a:gd name="T30" fmla="*/ 2147483646 w 2232"/>
              <a:gd name="T31" fmla="*/ 2147483646 h 648"/>
              <a:gd name="T32" fmla="*/ 2147483646 w 2232"/>
              <a:gd name="T33" fmla="*/ 2147483646 h 648"/>
              <a:gd name="T34" fmla="*/ 2147483646 w 2232"/>
              <a:gd name="T35" fmla="*/ 2147483646 h 648"/>
              <a:gd name="T36" fmla="*/ 2147483646 w 2232"/>
              <a:gd name="T37" fmla="*/ 2147483646 h 648"/>
              <a:gd name="T38" fmla="*/ 2147483646 w 2232"/>
              <a:gd name="T39" fmla="*/ 0 h 64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32"/>
              <a:gd name="T61" fmla="*/ 0 h 648"/>
              <a:gd name="T62" fmla="*/ 2232 w 2232"/>
              <a:gd name="T63" fmla="*/ 648 h 64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32" h="648">
                <a:moveTo>
                  <a:pt x="0" y="648"/>
                </a:moveTo>
                <a:cubicBezTo>
                  <a:pt x="34" y="637"/>
                  <a:pt x="69" y="627"/>
                  <a:pt x="116" y="616"/>
                </a:cubicBezTo>
                <a:cubicBezTo>
                  <a:pt x="163" y="605"/>
                  <a:pt x="235" y="595"/>
                  <a:pt x="280" y="584"/>
                </a:cubicBezTo>
                <a:cubicBezTo>
                  <a:pt x="325" y="573"/>
                  <a:pt x="362" y="557"/>
                  <a:pt x="384" y="548"/>
                </a:cubicBezTo>
                <a:cubicBezTo>
                  <a:pt x="406" y="539"/>
                  <a:pt x="395" y="537"/>
                  <a:pt x="412" y="532"/>
                </a:cubicBezTo>
                <a:cubicBezTo>
                  <a:pt x="429" y="527"/>
                  <a:pt x="447" y="527"/>
                  <a:pt x="484" y="520"/>
                </a:cubicBezTo>
                <a:cubicBezTo>
                  <a:pt x="521" y="513"/>
                  <a:pt x="590" y="499"/>
                  <a:pt x="632" y="488"/>
                </a:cubicBezTo>
                <a:cubicBezTo>
                  <a:pt x="674" y="477"/>
                  <a:pt x="703" y="466"/>
                  <a:pt x="736" y="456"/>
                </a:cubicBezTo>
                <a:cubicBezTo>
                  <a:pt x="769" y="446"/>
                  <a:pt x="794" y="437"/>
                  <a:pt x="828" y="428"/>
                </a:cubicBezTo>
                <a:cubicBezTo>
                  <a:pt x="862" y="419"/>
                  <a:pt x="909" y="409"/>
                  <a:pt x="940" y="400"/>
                </a:cubicBezTo>
                <a:cubicBezTo>
                  <a:pt x="971" y="391"/>
                  <a:pt x="992" y="383"/>
                  <a:pt x="1016" y="372"/>
                </a:cubicBezTo>
                <a:cubicBezTo>
                  <a:pt x="1040" y="361"/>
                  <a:pt x="1059" y="349"/>
                  <a:pt x="1084" y="336"/>
                </a:cubicBezTo>
                <a:cubicBezTo>
                  <a:pt x="1109" y="323"/>
                  <a:pt x="1135" y="310"/>
                  <a:pt x="1168" y="296"/>
                </a:cubicBezTo>
                <a:cubicBezTo>
                  <a:pt x="1201" y="282"/>
                  <a:pt x="1239" y="268"/>
                  <a:pt x="1284" y="252"/>
                </a:cubicBezTo>
                <a:cubicBezTo>
                  <a:pt x="1329" y="236"/>
                  <a:pt x="1383" y="219"/>
                  <a:pt x="1440" y="200"/>
                </a:cubicBezTo>
                <a:cubicBezTo>
                  <a:pt x="1497" y="181"/>
                  <a:pt x="1569" y="159"/>
                  <a:pt x="1624" y="140"/>
                </a:cubicBezTo>
                <a:cubicBezTo>
                  <a:pt x="1679" y="121"/>
                  <a:pt x="1719" y="99"/>
                  <a:pt x="1768" y="84"/>
                </a:cubicBezTo>
                <a:cubicBezTo>
                  <a:pt x="1817" y="69"/>
                  <a:pt x="1859" y="64"/>
                  <a:pt x="1920" y="52"/>
                </a:cubicBezTo>
                <a:cubicBezTo>
                  <a:pt x="1981" y="40"/>
                  <a:pt x="2084" y="21"/>
                  <a:pt x="2136" y="12"/>
                </a:cubicBezTo>
                <a:cubicBezTo>
                  <a:pt x="2188" y="3"/>
                  <a:pt x="2210" y="1"/>
                  <a:pt x="2232" y="0"/>
                </a:cubicBezTo>
              </a:path>
            </a:pathLst>
          </a:custGeom>
          <a:noFill/>
          <a:ln w="57150" cmpd="sng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838" name="Freeform 41"/>
          <p:cNvSpPr>
            <a:spLocks noChangeAspect="1"/>
          </p:cNvSpPr>
          <p:nvPr/>
        </p:nvSpPr>
        <p:spPr bwMode="auto">
          <a:xfrm>
            <a:off x="4002088" y="1558925"/>
            <a:ext cx="290512" cy="234950"/>
          </a:xfrm>
          <a:custGeom>
            <a:avLst/>
            <a:gdLst>
              <a:gd name="T0" fmla="*/ 2147483646 w 332"/>
              <a:gd name="T1" fmla="*/ 0 h 268"/>
              <a:gd name="T2" fmla="*/ 2147483646 w 332"/>
              <a:gd name="T3" fmla="*/ 2147483646 h 268"/>
              <a:gd name="T4" fmla="*/ 2147483646 w 332"/>
              <a:gd name="T5" fmla="*/ 2147483646 h 268"/>
              <a:gd name="T6" fmla="*/ 2147483646 w 332"/>
              <a:gd name="T7" fmla="*/ 2147483646 h 268"/>
              <a:gd name="T8" fmla="*/ 2147483646 w 332"/>
              <a:gd name="T9" fmla="*/ 2147483646 h 268"/>
              <a:gd name="T10" fmla="*/ 0 w 332"/>
              <a:gd name="T11" fmla="*/ 2147483646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32"/>
              <a:gd name="T19" fmla="*/ 0 h 268"/>
              <a:gd name="T20" fmla="*/ 332 w 332"/>
              <a:gd name="T21" fmla="*/ 268 h 2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32" h="268">
                <a:moveTo>
                  <a:pt x="332" y="0"/>
                </a:moveTo>
                <a:cubicBezTo>
                  <a:pt x="300" y="22"/>
                  <a:pt x="269" y="45"/>
                  <a:pt x="244" y="60"/>
                </a:cubicBezTo>
                <a:cubicBezTo>
                  <a:pt x="219" y="75"/>
                  <a:pt x="204" y="74"/>
                  <a:pt x="184" y="92"/>
                </a:cubicBezTo>
                <a:cubicBezTo>
                  <a:pt x="164" y="110"/>
                  <a:pt x="143" y="145"/>
                  <a:pt x="124" y="168"/>
                </a:cubicBezTo>
                <a:cubicBezTo>
                  <a:pt x="105" y="191"/>
                  <a:pt x="89" y="215"/>
                  <a:pt x="68" y="232"/>
                </a:cubicBezTo>
                <a:cubicBezTo>
                  <a:pt x="47" y="249"/>
                  <a:pt x="12" y="262"/>
                  <a:pt x="0" y="268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51" name="WordArt 15"/>
          <p:cNvSpPr>
            <a:spLocks noChangeAspect="1" noChangeArrowheads="1" noChangeShapeType="1" noTextEdit="1"/>
          </p:cNvSpPr>
          <p:nvPr/>
        </p:nvSpPr>
        <p:spPr bwMode="auto">
          <a:xfrm>
            <a:off x="7153275" y="5300663"/>
            <a:ext cx="919163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Time 1300 </a:t>
            </a:r>
          </a:p>
        </p:txBody>
      </p:sp>
      <p:sp>
        <p:nvSpPr>
          <p:cNvPr id="13352" name="TextBox 1"/>
          <p:cNvSpPr txBox="1">
            <a:spLocks noChangeAspect="1" noChangeArrowheads="1"/>
          </p:cNvSpPr>
          <p:nvPr/>
        </p:nvSpPr>
        <p:spPr bwMode="auto">
          <a:xfrm>
            <a:off x="6211888" y="5530850"/>
            <a:ext cx="1912937" cy="24447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000" b="1">
                <a:solidFill>
                  <a:schemeClr val="bg1"/>
                </a:solidFill>
                <a:latin typeface="Verdana" pitchFamily="34" charset="0"/>
                <a:cs typeface="Arial" charset="0"/>
              </a:rPr>
              <a:t>Co-Render Amp &amp; Coher</a:t>
            </a:r>
          </a:p>
        </p:txBody>
      </p:sp>
      <p:sp>
        <p:nvSpPr>
          <p:cNvPr id="13353" name="Slide Number Placeholder 4"/>
          <p:cNvSpPr txBox="1">
            <a:spLocks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3D48E2C8-136B-4ADF-96D8-6C5D7D49A073}" type="slidenum">
              <a:rPr lang="en-US" altLang="en-US" sz="1100">
                <a:solidFill>
                  <a:srgbClr val="66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 algn="r" eaLnBrk="1" hangingPunct="1"/>
              <a:t>7</a:t>
            </a:fld>
            <a:endParaRPr lang="en-US" altLang="en-US" sz="1100">
              <a:solidFill>
                <a:srgbClr val="66FF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36" grpId="0" animBg="1"/>
      <p:bldP spid="117837" grpId="0" animBg="1"/>
      <p:bldP spid="1178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19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26474</TotalTime>
  <Words>800</Words>
  <Application>Microsoft Macintosh PowerPoint</Application>
  <PresentationFormat>On-screen Show (4:3)</PresentationFormat>
  <Paragraphs>99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Exercise 19</vt:lpstr>
      <vt:lpstr>Introduction</vt:lpstr>
      <vt:lpstr>Introduction</vt:lpstr>
      <vt:lpstr>900 ms Time Slice</vt:lpstr>
      <vt:lpstr>The Green Fault</vt:lpstr>
      <vt:lpstr>Tie to a Time Slice</vt:lpstr>
      <vt:lpstr>The Blue Fault</vt:lpstr>
      <vt:lpstr>Exercise 19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300</cp:revision>
  <cp:lastPrinted>2015-01-27T13:39:19Z</cp:lastPrinted>
  <dcterms:created xsi:type="dcterms:W3CDTF">2001-11-20T13:29:42Z</dcterms:created>
  <dcterms:modified xsi:type="dcterms:W3CDTF">2016-08-29T20:20:13Z</dcterms:modified>
</cp:coreProperties>
</file>