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9" r:id="rId2"/>
    <p:sldId id="462" r:id="rId3"/>
    <p:sldId id="467" r:id="rId4"/>
    <p:sldId id="468" r:id="rId5"/>
    <p:sldId id="469" r:id="rId6"/>
    <p:sldId id="470" r:id="rId7"/>
    <p:sldId id="471" r:id="rId8"/>
    <p:sldId id="472" r:id="rId9"/>
    <p:sldId id="473" r:id="rId10"/>
    <p:sldId id="474" r:id="rId11"/>
    <p:sldId id="475" r:id="rId12"/>
    <p:sldId id="476" r:id="rId13"/>
    <p:sldId id="477" r:id="rId14"/>
    <p:sldId id="478" r:id="rId15"/>
    <p:sldId id="479" r:id="rId16"/>
    <p:sldId id="480" r:id="rId17"/>
    <p:sldId id="481" r:id="rId18"/>
    <p:sldId id="482" r:id="rId19"/>
    <p:sldId id="483" r:id="rId20"/>
    <p:sldId id="484" r:id="rId21"/>
    <p:sldId id="485" r:id="rId22"/>
    <p:sldId id="486" r:id="rId23"/>
    <p:sldId id="487" r:id="rId24"/>
    <p:sldId id="488" r:id="rId25"/>
    <p:sldId id="489" r:id="rId26"/>
    <p:sldId id="490" r:id="rId27"/>
    <p:sldId id="510" r:id="rId28"/>
    <p:sldId id="492" r:id="rId29"/>
    <p:sldId id="493" r:id="rId30"/>
    <p:sldId id="494" r:id="rId31"/>
    <p:sldId id="495" r:id="rId32"/>
    <p:sldId id="496" r:id="rId33"/>
    <p:sldId id="497" r:id="rId34"/>
    <p:sldId id="498" r:id="rId35"/>
    <p:sldId id="499" r:id="rId36"/>
    <p:sldId id="500" r:id="rId37"/>
    <p:sldId id="501" r:id="rId38"/>
    <p:sldId id="502" r:id="rId39"/>
    <p:sldId id="503" r:id="rId40"/>
    <p:sldId id="504" r:id="rId41"/>
    <p:sldId id="505" r:id="rId42"/>
    <p:sldId id="506" r:id="rId43"/>
    <p:sldId id="507" r:id="rId44"/>
    <p:sldId id="508" r:id="rId45"/>
    <p:sldId id="509" r:id="rId46"/>
    <p:sldId id="437" r:id="rId47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8000"/>
    <a:srgbClr val="FF99FF"/>
    <a:srgbClr val="FFFF00"/>
    <a:srgbClr val="C521FF"/>
    <a:srgbClr val="000000"/>
    <a:srgbClr val="00CC99"/>
    <a:srgbClr val="00FF00"/>
    <a:srgbClr val="CFEFFD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225" autoAdjust="0"/>
  </p:normalViewPr>
  <p:slideViewPr>
    <p:cSldViewPr snapToGrid="0">
      <p:cViewPr>
        <p:scale>
          <a:sx n="60" d="100"/>
          <a:sy n="60" d="100"/>
        </p:scale>
        <p:origin x="-2904" y="-600"/>
      </p:cViewPr>
      <p:guideLst>
        <p:guide orient="horz" pos="720"/>
        <p:guide pos="2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notesMaster" Target="notesMasters/notesMaster1.xml"/><Relationship Id="rId4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C40C13-24E2-4FA0-9644-2103F379F42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0880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FA5B1C5-F8F7-4C25-81AE-ECFF46DF10B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2181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unit takes us through a 3D seismic interpretation </a:t>
            </a:r>
            <a:r>
              <a:rPr lang="en-US" dirty="0" smtClean="0"/>
              <a:t>workflow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88AF9B-54E0-42B9-B942-86195BC32557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1325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Here </a:t>
            </a:r>
            <a:r>
              <a:rPr lang="en-US" dirty="0" smtClean="0"/>
              <a:t>is a time slice view at 1200 ms (1.2</a:t>
            </a:r>
            <a:r>
              <a:rPr lang="en-US" baseline="0" dirty="0" smtClean="0"/>
              <a:t> seconds TWT)</a:t>
            </a:r>
            <a:r>
              <a:rPr lang="en-US" baseline="0" dirty="0" smtClean="0"/>
              <a:t>. The </a:t>
            </a:r>
            <a:r>
              <a:rPr lang="en-US" baseline="0" dirty="0" smtClean="0"/>
              <a:t>dark red-black regions are loosely tied to package 4 – our possible reservoir </a:t>
            </a:r>
            <a:r>
              <a:rPr lang="en-US" baseline="0" dirty="0" smtClean="0"/>
              <a:t>rock. The </a:t>
            </a:r>
            <a:r>
              <a:rPr lang="en-US" baseline="0" dirty="0" smtClean="0"/>
              <a:t>paler regions are low seismic amplitude, more homogeneous and thought to be marine shales that could form </a:t>
            </a:r>
            <a:r>
              <a:rPr lang="en-US" baseline="0" dirty="0" smtClean="0"/>
              <a:t>seals. For </a:t>
            </a:r>
            <a:r>
              <a:rPr lang="en-US" baseline="0" dirty="0" smtClean="0"/>
              <a:t>now this is our initial working hypothesis that will need a lot of detailed examination.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Question: </a:t>
            </a:r>
            <a:r>
              <a:rPr lang="en-US" baseline="0" dirty="0" smtClean="0"/>
              <a:t>Where the #4 </a:t>
            </a:r>
            <a:r>
              <a:rPr lang="en-US" baseline="0" dirty="0" smtClean="0"/>
              <a:t>is </a:t>
            </a:r>
            <a:r>
              <a:rPr lang="en-US" baseline="0" dirty="0" smtClean="0"/>
              <a:t>displayed (left), </a:t>
            </a:r>
            <a:r>
              <a:rPr lang="en-US" baseline="0" dirty="0" smtClean="0"/>
              <a:t>is it on an anticline or within a syncline</a:t>
            </a:r>
            <a:r>
              <a:rPr lang="en-US" baseline="0" dirty="0" smtClean="0"/>
              <a:t>? We </a:t>
            </a:r>
            <a:r>
              <a:rPr lang="en-US" baseline="0" dirty="0" smtClean="0"/>
              <a:t>can quickly answer this if we shift up or down a few time </a:t>
            </a:r>
            <a:r>
              <a:rPr lang="en-US" baseline="0" dirty="0" smtClean="0"/>
              <a:t>slices. If </a:t>
            </a:r>
            <a:r>
              <a:rPr lang="en-US" baseline="0" dirty="0" smtClean="0"/>
              <a:t>the high amplitude region expands as we go deeper (higher TWT values like 1220 ms), then it is an </a:t>
            </a:r>
            <a:r>
              <a:rPr lang="en-US" baseline="0" dirty="0" smtClean="0"/>
              <a:t>anticline. This </a:t>
            </a:r>
            <a:r>
              <a:rPr lang="en-US" baseline="0" dirty="0" smtClean="0"/>
              <a:t>is what the cartoon figure to the right is meant to </a:t>
            </a:r>
            <a:r>
              <a:rPr lang="en-US" baseline="0" dirty="0" smtClean="0"/>
              <a:t>indicate. If </a:t>
            </a:r>
            <a:r>
              <a:rPr lang="en-US" baseline="0" dirty="0" smtClean="0"/>
              <a:t>the high amplitude region shrinks as we go deeper (higher TWT values), then it is an syncline.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For this study area, the feature where </a:t>
            </a:r>
            <a:r>
              <a:rPr lang="en-US" baseline="0" dirty="0" smtClean="0"/>
              <a:t>#4 </a:t>
            </a:r>
            <a:r>
              <a:rPr lang="en-US" baseline="0" dirty="0" smtClean="0"/>
              <a:t>is displayed is an </a:t>
            </a:r>
            <a:r>
              <a:rPr lang="en-US" baseline="0" dirty="0" smtClean="0"/>
              <a:t>anticline. It </a:t>
            </a:r>
            <a:r>
              <a:rPr lang="en-US" baseline="0" dirty="0" smtClean="0"/>
              <a:t>is a huge anticline, perhaps a great structural trap.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Sure there is a lot of uncertainty and “might be” or “perhaps,” but we have formulated some ideas in just a few </a:t>
            </a:r>
            <a:r>
              <a:rPr lang="en-US" baseline="0" dirty="0" smtClean="0"/>
              <a:t>minutes. It </a:t>
            </a:r>
            <a:r>
              <a:rPr lang="en-US" baseline="0" dirty="0" smtClean="0"/>
              <a:t>will take weeks of careful mapping and analysis to “mature” this anticline into something we present to management as a drilling target (prospect), but we have made a start.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Let’s </a:t>
            </a:r>
            <a:r>
              <a:rPr lang="en-US" dirty="0" smtClean="0"/>
              <a:t>move on to Step 2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want to start by interpreting large-offset</a:t>
            </a:r>
            <a:r>
              <a:rPr lang="en-US" baseline="0" dirty="0" smtClean="0"/>
              <a:t> faults</a:t>
            </a:r>
            <a:r>
              <a:rPr lang="en-US" baseline="0" dirty="0" smtClean="0"/>
              <a:t>. </a:t>
            </a:r>
            <a:r>
              <a:rPr lang="en-US" baseline="0" dirty="0" smtClean="0"/>
              <a:t>I’ll define large-offset in a </a:t>
            </a:r>
            <a:r>
              <a:rPr lang="en-US" baseline="0" dirty="0" smtClean="0"/>
              <a:t>minute. Step </a:t>
            </a:r>
            <a:r>
              <a:rPr lang="en-US" baseline="0" dirty="0" smtClean="0"/>
              <a:t>2 is to interpret fault “sticks” on a several dozen vertical lines and time </a:t>
            </a:r>
            <a:r>
              <a:rPr lang="en-US" baseline="0" dirty="0" smtClean="0"/>
              <a:t>slices. Then, </a:t>
            </a:r>
            <a:r>
              <a:rPr lang="en-US" baseline="0" dirty="0" smtClean="0"/>
              <a:t>Step 3 will take the sparse fault “sticks” (2D lines) and turn them into continuous fault planes (3D surfaces).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 </a:t>
            </a:r>
            <a:r>
              <a:rPr lang="en-US" dirty="0" smtClean="0"/>
              <a:t>a seismic interpreter, I consider fault offset as compared to the time duration of a peak or </a:t>
            </a:r>
            <a:r>
              <a:rPr lang="en-US" dirty="0" smtClean="0"/>
              <a:t>trough.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the offset is between ½ </a:t>
            </a:r>
            <a:r>
              <a:rPr lang="en-US" dirty="0" smtClean="0"/>
              <a:t>to one (1) </a:t>
            </a:r>
            <a:r>
              <a:rPr lang="en-US" dirty="0" smtClean="0"/>
              <a:t>peak or trough, I consider it a moderate-</a:t>
            </a:r>
            <a:r>
              <a:rPr lang="en-US" dirty="0" smtClean="0"/>
              <a:t>offset.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the offset </a:t>
            </a:r>
            <a:r>
              <a:rPr lang="en-US" dirty="0" smtClean="0"/>
              <a:t>is one (1) </a:t>
            </a:r>
            <a:r>
              <a:rPr lang="en-US" dirty="0" smtClean="0"/>
              <a:t>peak or trough or more, I consider it a large-</a:t>
            </a:r>
            <a:r>
              <a:rPr lang="en-US" dirty="0" smtClean="0"/>
              <a:t>offset.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the offset is less than ½ a peak or trough, </a:t>
            </a:r>
            <a:r>
              <a:rPr lang="en-US" dirty="0" smtClean="0"/>
              <a:t>it </a:t>
            </a:r>
            <a:r>
              <a:rPr lang="en-US" dirty="0" smtClean="0"/>
              <a:t>would be difficult</a:t>
            </a:r>
            <a:r>
              <a:rPr lang="en-US" baseline="0" dirty="0" smtClean="0"/>
              <a:t> to identify with seismic data </a:t>
            </a:r>
            <a:r>
              <a:rPr lang="en-US" baseline="0" dirty="0" smtClean="0"/>
              <a:t>– </a:t>
            </a:r>
            <a:r>
              <a:rPr lang="en-US" dirty="0" smtClean="0"/>
              <a:t>difficult,</a:t>
            </a:r>
            <a:r>
              <a:rPr lang="en-US" baseline="0" dirty="0" smtClean="0"/>
              <a:t> </a:t>
            </a:r>
            <a:r>
              <a:rPr lang="en-US" baseline="0" dirty="0" smtClean="0"/>
              <a:t>but not impossible.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For </a:t>
            </a:r>
            <a:r>
              <a:rPr lang="en-US" baseline="0" dirty="0" smtClean="0"/>
              <a:t>2D or 3D seismic, we can view and interpret on vertical </a:t>
            </a:r>
            <a:r>
              <a:rPr lang="en-US" baseline="0" dirty="0" smtClean="0"/>
              <a:t>profiles. For </a:t>
            </a:r>
            <a:r>
              <a:rPr lang="en-US" baseline="0" dirty="0" smtClean="0"/>
              <a:t>2D data, we have individual lines to work </a:t>
            </a:r>
            <a:r>
              <a:rPr lang="en-US" baseline="0" dirty="0" smtClean="0"/>
              <a:t>with. For </a:t>
            </a:r>
            <a:r>
              <a:rPr lang="en-US" baseline="0" dirty="0" smtClean="0"/>
              <a:t>3D data, we can view and interpret on inlines, crosslines or arbitrary (zig-zag) traverses through the data </a:t>
            </a:r>
            <a:r>
              <a:rPr lang="en-US" baseline="0" dirty="0" smtClean="0"/>
              <a:t>volume. For 3D, </a:t>
            </a:r>
            <a:r>
              <a:rPr lang="en-US" baseline="0" dirty="0" smtClean="0"/>
              <a:t>you can use lines that are oriented along structural dip or </a:t>
            </a:r>
            <a:r>
              <a:rPr lang="en-US" baseline="0" dirty="0" smtClean="0"/>
              <a:t>strike - </a:t>
            </a:r>
            <a:r>
              <a:rPr lang="en-US" baseline="0" dirty="0" smtClean="0"/>
              <a:t>you are not limited to the acquisition line geometry.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3D data, one can also cut the data volume horizontally to view and interpret the </a:t>
            </a:r>
            <a:r>
              <a:rPr lang="en-US" baseline="0" dirty="0" smtClean="0"/>
              <a:t>data. If </a:t>
            </a:r>
            <a:r>
              <a:rPr lang="en-US" baseline="0" dirty="0" smtClean="0"/>
              <a:t>the seismic has a vertical scale of TWT, then we can view TIME slices, e.g., 1000 </a:t>
            </a:r>
            <a:r>
              <a:rPr lang="en-US" baseline="0" dirty="0" err="1" smtClean="0"/>
              <a:t>ms.</a:t>
            </a:r>
            <a:r>
              <a:rPr lang="en-US" baseline="0" dirty="0" smtClean="0"/>
              <a:t> If </a:t>
            </a:r>
            <a:r>
              <a:rPr lang="en-US" baseline="0" dirty="0" smtClean="0"/>
              <a:t>the seismic has a vertical scale of feet or meters, then we can view DEPTH slices, e.g., </a:t>
            </a:r>
            <a:r>
              <a:rPr lang="en-US" baseline="0" dirty="0" smtClean="0"/>
              <a:t>5000 </a:t>
            </a:r>
            <a:r>
              <a:rPr lang="en-US" baseline="0" dirty="0" smtClean="0"/>
              <a:t>ft.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</a:t>
            </a:r>
            <a:r>
              <a:rPr lang="en-US" baseline="0" dirty="0" smtClean="0"/>
              <a:t> previous lecture (Lecture 18), </a:t>
            </a:r>
            <a:r>
              <a:rPr lang="en-US" dirty="0" smtClean="0"/>
              <a:t>we </a:t>
            </a:r>
            <a:r>
              <a:rPr lang="en-US" dirty="0" smtClean="0"/>
              <a:t>talked about generating new data volumes, such as coherency (cross-correlation values)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For </a:t>
            </a:r>
            <a:r>
              <a:rPr lang="en-US" dirty="0" smtClean="0"/>
              <a:t>interpreting faults, looking </a:t>
            </a:r>
            <a:r>
              <a:rPr lang="en-US" dirty="0" smtClean="0"/>
              <a:t>at </a:t>
            </a:r>
            <a:r>
              <a:rPr lang="en-US" dirty="0" smtClean="0"/>
              <a:t>time (or depth) slices in the coherency volume is very </a:t>
            </a:r>
            <a:r>
              <a:rPr lang="en-US" dirty="0" smtClean="0"/>
              <a:t>beneficial.</a:t>
            </a:r>
            <a:r>
              <a:rPr lang="en-US" baseline="0" dirty="0" smtClean="0"/>
              <a:t> </a:t>
            </a:r>
            <a:r>
              <a:rPr lang="en-US" dirty="0" smtClean="0"/>
              <a:t>Linear </a:t>
            </a:r>
            <a:r>
              <a:rPr lang="en-US" dirty="0" smtClean="0"/>
              <a:t>bands of low coherency are possible fault </a:t>
            </a:r>
            <a:r>
              <a:rPr lang="en-US" dirty="0" smtClean="0"/>
              <a:t>traces.</a:t>
            </a:r>
            <a:r>
              <a:rPr lang="en-US" baseline="0" dirty="0" smtClean="0"/>
              <a:t> </a:t>
            </a:r>
            <a:r>
              <a:rPr lang="en-US" dirty="0" smtClean="0"/>
              <a:t>Faults</a:t>
            </a:r>
            <a:r>
              <a:rPr lang="en-US" baseline="0" dirty="0" smtClean="0"/>
              <a:t> </a:t>
            </a:r>
            <a:r>
              <a:rPr lang="en-US" baseline="0" dirty="0" smtClean="0"/>
              <a:t>can be picked in a coherency volume in the same way that they are picked in the reflection amplitude volume.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</a:t>
            </a:r>
            <a:r>
              <a:rPr lang="en-US" baseline="0" dirty="0" smtClean="0"/>
              <a:t> </a:t>
            </a:r>
            <a:r>
              <a:rPr lang="en-US" baseline="0" dirty="0" smtClean="0"/>
              <a:t>is the 1160 ms time slice from the coherency volume in our Australian data </a:t>
            </a:r>
            <a:r>
              <a:rPr lang="en-US" baseline="0" dirty="0" smtClean="0"/>
              <a:t>set. Several </a:t>
            </a:r>
            <a:r>
              <a:rPr lang="en-US" baseline="0" dirty="0" smtClean="0"/>
              <a:t>dark lineations indicate the presence of fault </a:t>
            </a:r>
            <a:r>
              <a:rPr lang="en-US" baseline="0" dirty="0" smtClean="0"/>
              <a:t>traces. Regions </a:t>
            </a:r>
            <a:r>
              <a:rPr lang="en-US" baseline="0" dirty="0" smtClean="0"/>
              <a:t>with a lot of dark shades, such as where the green arrow is pointing, </a:t>
            </a:r>
            <a:r>
              <a:rPr lang="en-US" baseline="0" dirty="0" smtClean="0"/>
              <a:t>tell </a:t>
            </a:r>
            <a:r>
              <a:rPr lang="en-US" baseline="0" dirty="0" smtClean="0"/>
              <a:t>me that neighboring traces are not </a:t>
            </a:r>
            <a:r>
              <a:rPr lang="en-US" baseline="0" dirty="0" smtClean="0"/>
              <a:t>similar. This </a:t>
            </a:r>
            <a:r>
              <a:rPr lang="en-US" baseline="0" dirty="0" smtClean="0"/>
              <a:t>could be due to poor seismic imaging (poor acquisition or processing) or stratigraphic </a:t>
            </a:r>
            <a:r>
              <a:rPr lang="en-US" baseline="0" dirty="0" smtClean="0"/>
              <a:t>complexities. One (1) stratigraphic cause </a:t>
            </a:r>
            <a:r>
              <a:rPr lang="en-US" baseline="0" dirty="0" smtClean="0"/>
              <a:t>of low coherency is that these are relative thin zones (</a:t>
            </a:r>
            <a:r>
              <a:rPr lang="en-US" baseline="0" dirty="0" smtClean="0"/>
              <a:t>&lt;500 </a:t>
            </a:r>
            <a:r>
              <a:rPr lang="en-US" baseline="0" dirty="0" smtClean="0"/>
              <a:t>m), and so will appear and disappear quickly as ones moves shallower or deeper on time </a:t>
            </a:r>
            <a:r>
              <a:rPr lang="en-US" baseline="0" dirty="0" smtClean="0"/>
              <a:t>slices. Major </a:t>
            </a:r>
            <a:r>
              <a:rPr lang="en-US" baseline="0" dirty="0" smtClean="0"/>
              <a:t>faults have significant depth ranges – they persist as you pan time </a:t>
            </a:r>
            <a:r>
              <a:rPr lang="en-US" baseline="0" dirty="0" smtClean="0"/>
              <a:t>slices. Fault </a:t>
            </a:r>
            <a:r>
              <a:rPr lang="en-US" baseline="0" dirty="0" smtClean="0"/>
              <a:t>lineation will “walk” slightly as you pan time slices since most faults are not perfectly vertical.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faults at the top of this time slice dip down to the </a:t>
            </a:r>
            <a:r>
              <a:rPr lang="en-US" baseline="0" dirty="0" smtClean="0"/>
              <a:t>southeast. Thus, </a:t>
            </a:r>
            <a:r>
              <a:rPr lang="en-US" baseline="0" dirty="0" smtClean="0"/>
              <a:t>if we panned to deeper time slices, the black lineation would “walk” to the southeast.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Different </a:t>
            </a:r>
            <a:r>
              <a:rPr lang="en-US" dirty="0" smtClean="0"/>
              <a:t>interpreters have different </a:t>
            </a:r>
            <a:r>
              <a:rPr lang="en-US" dirty="0" smtClean="0"/>
              <a:t>methodologies.</a:t>
            </a:r>
            <a:r>
              <a:rPr lang="en-US" baseline="0" dirty="0" smtClean="0"/>
              <a:t> </a:t>
            </a:r>
            <a:r>
              <a:rPr lang="en-US" dirty="0" smtClean="0"/>
              <a:t>My </a:t>
            </a:r>
            <a:r>
              <a:rPr lang="en-US" dirty="0" smtClean="0"/>
              <a:t>method is to make three </a:t>
            </a:r>
            <a:r>
              <a:rPr lang="en-US" dirty="0" smtClean="0"/>
              <a:t>(3) passes </a:t>
            </a:r>
            <a:r>
              <a:rPr lang="en-US" dirty="0" smtClean="0"/>
              <a:t>at interpreting major faults – I use the term “generations.</a:t>
            </a:r>
            <a:r>
              <a:rPr lang="en-US" dirty="0" smtClean="0"/>
              <a:t>”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words here describe my</a:t>
            </a:r>
            <a:r>
              <a:rPr lang="en-US" baseline="0" dirty="0" smtClean="0"/>
              <a:t> method – the next series of slides illustrate my technique.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</a:t>
            </a:r>
            <a:r>
              <a:rPr lang="en-US" dirty="0" smtClean="0"/>
              <a:t>generation 1 (first pass), I use a single fault and mark candidate fault planes</a:t>
            </a:r>
            <a:r>
              <a:rPr lang="en-US" baseline="0" dirty="0" smtClean="0"/>
              <a:t> on several vertical </a:t>
            </a:r>
            <a:r>
              <a:rPr lang="en-US" baseline="0" dirty="0" smtClean="0"/>
              <a:t>profiles. I’ll </a:t>
            </a:r>
            <a:r>
              <a:rPr lang="en-US" baseline="0" dirty="0" smtClean="0"/>
              <a:t>give this fault a name of Gen-1</a:t>
            </a:r>
            <a:r>
              <a:rPr lang="en-US" baseline="0" dirty="0" smtClean="0"/>
              <a:t>. In </a:t>
            </a:r>
            <a:r>
              <a:rPr lang="en-US" baseline="0" dirty="0" smtClean="0"/>
              <a:t>marking fault Gen-1, speed rather than accuracy is my goal – I’ll be concerned about accuracy in generation 2 and 3</a:t>
            </a:r>
            <a:r>
              <a:rPr lang="en-US" baseline="0" dirty="0" smtClean="0"/>
              <a:t>. I </a:t>
            </a:r>
            <a:r>
              <a:rPr lang="en-US" baseline="0" dirty="0" smtClean="0"/>
              <a:t>look </a:t>
            </a:r>
            <a:r>
              <a:rPr lang="en-US" baseline="0" dirty="0" smtClean="0"/>
              <a:t>for: (1) </a:t>
            </a:r>
            <a:r>
              <a:rPr lang="en-US" sz="2400" dirty="0" smtClean="0">
                <a:latin typeface="Tahoma" pitchFamily="34" charset="0"/>
              </a:rPr>
              <a:t>Consistent </a:t>
            </a:r>
            <a:r>
              <a:rPr lang="en-US" sz="2400" dirty="0" smtClean="0">
                <a:latin typeface="Tahoma" pitchFamily="34" charset="0"/>
              </a:rPr>
              <a:t>breaks in reflections along a dipping </a:t>
            </a:r>
            <a:r>
              <a:rPr lang="en-US" sz="2400" dirty="0" smtClean="0">
                <a:latin typeface="Tahoma" pitchFamily="34" charset="0"/>
              </a:rPr>
              <a:t>plane,</a:t>
            </a:r>
            <a:r>
              <a:rPr lang="en-US" sz="2400" baseline="0" dirty="0" smtClean="0">
                <a:latin typeface="Tahoma" pitchFamily="34" charset="0"/>
              </a:rPr>
              <a:t> and (2) the b</a:t>
            </a:r>
            <a:r>
              <a:rPr lang="en-US" sz="2400" dirty="0" smtClean="0">
                <a:latin typeface="Tahoma" pitchFamily="34" charset="0"/>
              </a:rPr>
              <a:t>oundary </a:t>
            </a:r>
            <a:r>
              <a:rPr lang="en-US" sz="2400" dirty="0" smtClean="0">
                <a:latin typeface="Tahoma" pitchFamily="34" charset="0"/>
              </a:rPr>
              <a:t>between zones of different reflection </a:t>
            </a:r>
            <a:r>
              <a:rPr lang="en-US" sz="2400" dirty="0" smtClean="0">
                <a:latin typeface="Tahoma" pitchFamily="34" charset="0"/>
              </a:rPr>
              <a:t>dips.</a:t>
            </a:r>
            <a:r>
              <a:rPr lang="en-US" sz="2400" baseline="0" dirty="0" smtClean="0">
                <a:latin typeface="Tahoma" pitchFamily="34" charset="0"/>
              </a:rPr>
              <a:t> </a:t>
            </a:r>
            <a:r>
              <a:rPr lang="en-US" sz="2400" dirty="0" smtClean="0">
                <a:latin typeface="Tahoma" pitchFamily="34" charset="0"/>
              </a:rPr>
              <a:t>Here </a:t>
            </a:r>
            <a:r>
              <a:rPr lang="en-US" sz="2400" dirty="0" smtClean="0">
                <a:latin typeface="Tahoma" pitchFamily="34" charset="0"/>
              </a:rPr>
              <a:t>on inline </a:t>
            </a:r>
            <a:r>
              <a:rPr lang="en-US" sz="2400" dirty="0" smtClean="0">
                <a:latin typeface="Tahoma" pitchFamily="34" charset="0"/>
              </a:rPr>
              <a:t>1800, </a:t>
            </a:r>
            <a:r>
              <a:rPr lang="en-US" sz="2400" dirty="0" smtClean="0">
                <a:latin typeface="Tahoma" pitchFamily="34" charset="0"/>
              </a:rPr>
              <a:t>I have marked </a:t>
            </a:r>
            <a:r>
              <a:rPr lang="en-US" sz="2400" dirty="0" smtClean="0">
                <a:latin typeface="Tahoma" pitchFamily="34" charset="0"/>
              </a:rPr>
              <a:t>three (3) faults.</a:t>
            </a:r>
            <a:r>
              <a:rPr lang="en-US" sz="2400" baseline="0" dirty="0" smtClean="0">
                <a:latin typeface="Tahoma" pitchFamily="34" charset="0"/>
              </a:rPr>
              <a:t> </a:t>
            </a:r>
            <a:r>
              <a:rPr lang="en-US" dirty="0" smtClean="0"/>
              <a:t>I’d </a:t>
            </a:r>
            <a:r>
              <a:rPr lang="en-US" dirty="0" smtClean="0"/>
              <a:t>work several other inlines,</a:t>
            </a:r>
            <a:r>
              <a:rPr lang="en-US" baseline="0" dirty="0" smtClean="0"/>
              <a:t> perhaps jumping 100 inlines at a time (e.g., 1900, 2000, 2100).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Here </a:t>
            </a:r>
            <a:r>
              <a:rPr lang="en-US" baseline="0" dirty="0" smtClean="0"/>
              <a:t>is a </a:t>
            </a:r>
            <a:r>
              <a:rPr lang="en-US" baseline="0" dirty="0" err="1" smtClean="0"/>
              <a:t>crossline</a:t>
            </a:r>
            <a:r>
              <a:rPr lang="en-US" baseline="0" dirty="0" smtClean="0"/>
              <a:t>. I’ve </a:t>
            </a:r>
            <a:r>
              <a:rPr lang="en-US" baseline="0" dirty="0" smtClean="0"/>
              <a:t>marked two </a:t>
            </a:r>
            <a:r>
              <a:rPr lang="en-US" baseline="0" dirty="0" smtClean="0"/>
              <a:t>(2) candidate </a:t>
            </a:r>
            <a:r>
              <a:rPr lang="en-US" baseline="0" dirty="0" smtClean="0"/>
              <a:t>Gen-1 fault </a:t>
            </a:r>
            <a:r>
              <a:rPr lang="en-US" baseline="0" dirty="0" smtClean="0"/>
              <a:t>planes. The </a:t>
            </a:r>
            <a:r>
              <a:rPr lang="en-US" baseline="0" dirty="0" smtClean="0"/>
              <a:t>one on the right looks to be a normal </a:t>
            </a:r>
            <a:r>
              <a:rPr lang="en-US" baseline="0" dirty="0" smtClean="0"/>
              <a:t>fault, while the </a:t>
            </a:r>
            <a:r>
              <a:rPr lang="en-US" baseline="0" dirty="0" smtClean="0"/>
              <a:t>one on the left appears to be a reverse fault.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 </a:t>
            </a:r>
            <a:r>
              <a:rPr lang="en-US" baseline="0" dirty="0" smtClean="0"/>
              <a:t>interpret </a:t>
            </a:r>
            <a:r>
              <a:rPr lang="en-US" baseline="0" dirty="0" smtClean="0"/>
              <a:t>a total of </a:t>
            </a:r>
            <a:r>
              <a:rPr lang="en-US" baseline="0" dirty="0" smtClean="0"/>
              <a:t>four (4) </a:t>
            </a:r>
            <a:r>
              <a:rPr lang="en-US" baseline="0" dirty="0" smtClean="0"/>
              <a:t>inlines and </a:t>
            </a:r>
            <a:r>
              <a:rPr lang="en-US" baseline="0" dirty="0" smtClean="0"/>
              <a:t>four (4) </a:t>
            </a:r>
            <a:r>
              <a:rPr lang="en-US" baseline="0" dirty="0" smtClean="0"/>
              <a:t>crosslines (for this demo)</a:t>
            </a:r>
            <a:r>
              <a:rPr lang="en-US" baseline="0" dirty="0" smtClean="0"/>
              <a:t>. Normally </a:t>
            </a:r>
            <a:r>
              <a:rPr lang="en-US" baseline="0" dirty="0" smtClean="0"/>
              <a:t>I would interpret more lines, including several traverses along structural dip.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 </a:t>
            </a:r>
            <a:r>
              <a:rPr lang="en-US" dirty="0" smtClean="0"/>
              <a:t>is my status after Generation </a:t>
            </a:r>
            <a:r>
              <a:rPr lang="en-US" dirty="0" smtClean="0"/>
              <a:t>one.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shows the boundaries of the seismic cube and my </a:t>
            </a:r>
            <a:r>
              <a:rPr lang="en-US" baseline="0" dirty="0" smtClean="0"/>
              <a:t>Gen-1 </a:t>
            </a:r>
            <a:r>
              <a:rPr lang="en-US" dirty="0" smtClean="0"/>
              <a:t>fault sticks  - the seismic wiggles are turned </a:t>
            </a:r>
            <a:r>
              <a:rPr lang="en-US" dirty="0" smtClean="0"/>
              <a:t>off.</a:t>
            </a:r>
            <a:r>
              <a:rPr lang="en-US" baseline="0" dirty="0" smtClean="0"/>
              <a:t> </a:t>
            </a:r>
            <a:r>
              <a:rPr lang="en-US" dirty="0" smtClean="0"/>
              <a:t>So </a:t>
            </a:r>
            <a:r>
              <a:rPr lang="en-US" dirty="0" smtClean="0"/>
              <a:t>I can see the fault sticks in 3D space – neat</a:t>
            </a:r>
            <a:r>
              <a:rPr lang="en-US" dirty="0" smtClean="0"/>
              <a:t>!</a:t>
            </a:r>
            <a:r>
              <a:rPr lang="en-US" baseline="0" dirty="0" smtClean="0"/>
              <a:t> </a:t>
            </a:r>
            <a:r>
              <a:rPr lang="en-US" dirty="0" smtClean="0"/>
              <a:t>Don’t </a:t>
            </a:r>
            <a:r>
              <a:rPr lang="en-US" dirty="0" smtClean="0"/>
              <a:t>feel bad if you don’t see much of a pattern – I don’t at this stage – but wait…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2B7278-47EE-496F-BDBD-6D4629DB9B2B}" type="slidenum">
              <a:rPr lang="en-US" smtClean="0">
                <a:latin typeface="Arial" pitchFamily="34" charset="0"/>
              </a:rPr>
              <a:pPr/>
              <a:t>2</a:t>
            </a:fld>
            <a:endParaRPr lang="en-US" dirty="0" smtClean="0">
              <a:latin typeface="Arial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487737" cy="2617788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6134" y="3317875"/>
            <a:ext cx="6798733" cy="3143250"/>
          </a:xfrm>
          <a:noFill/>
          <a:ln/>
        </p:spPr>
        <p:txBody>
          <a:bodyPr/>
          <a:lstStyle/>
          <a:p>
            <a:r>
              <a:rPr lang="en-US" dirty="0" smtClean="0">
                <a:latin typeface="Arial" pitchFamily="34" charset="0"/>
              </a:rPr>
              <a:t>We </a:t>
            </a:r>
            <a:r>
              <a:rPr lang="en-US" dirty="0" smtClean="0">
                <a:latin typeface="Arial" pitchFamily="34" charset="0"/>
              </a:rPr>
              <a:t>will walk through a </a:t>
            </a:r>
            <a:r>
              <a:rPr lang="en-US" dirty="0" smtClean="0">
                <a:latin typeface="Arial" pitchFamily="34" charset="0"/>
              </a:rPr>
              <a:t>seven (7) </a:t>
            </a:r>
            <a:r>
              <a:rPr lang="en-US" dirty="0" smtClean="0">
                <a:latin typeface="Arial" pitchFamily="34" charset="0"/>
              </a:rPr>
              <a:t>step workflow (diagramed on slide 1 and the next slide)</a:t>
            </a:r>
            <a:r>
              <a:rPr lang="en-US" dirty="0" smtClean="0">
                <a:latin typeface="Arial" pitchFamily="34" charset="0"/>
              </a:rPr>
              <a:t>.</a:t>
            </a:r>
            <a:r>
              <a:rPr lang="en-US" baseline="0" dirty="0" smtClean="0">
                <a:latin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</a:rPr>
              <a:t>The four (4) </a:t>
            </a:r>
            <a:r>
              <a:rPr lang="en-US" dirty="0" smtClean="0">
                <a:latin typeface="Arial" pitchFamily="34" charset="0"/>
              </a:rPr>
              <a:t>main steps are listed here</a:t>
            </a:r>
            <a:r>
              <a:rPr lang="en-US" dirty="0" smtClean="0">
                <a:latin typeface="Arial" pitchFamily="34" charset="0"/>
              </a:rPr>
              <a:t>.</a:t>
            </a:r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</a:t>
            </a:r>
            <a:r>
              <a:rPr lang="en-US" baseline="0" dirty="0" smtClean="0"/>
              <a:t> </a:t>
            </a:r>
            <a:r>
              <a:rPr lang="en-US" baseline="0" dirty="0" smtClean="0"/>
              <a:t>am ready to start Generation 2 (second pass interpretation)</a:t>
            </a:r>
            <a:r>
              <a:rPr lang="en-US" baseline="0" dirty="0" smtClean="0"/>
              <a:t>. I’ll </a:t>
            </a:r>
            <a:r>
              <a:rPr lang="en-US" baseline="0" dirty="0" smtClean="0"/>
              <a:t>use time slices for my generation 2 fault </a:t>
            </a:r>
            <a:r>
              <a:rPr lang="en-US" baseline="0" dirty="0" smtClean="0"/>
              <a:t>interpretation. The </a:t>
            </a:r>
            <a:r>
              <a:rPr lang="en-US" baseline="0" dirty="0" smtClean="0"/>
              <a:t>software I use (VoxelGeo by Paradigm Geophysical) allows me to co-render two </a:t>
            </a:r>
            <a:r>
              <a:rPr lang="en-US" baseline="0" dirty="0" smtClean="0"/>
              <a:t>(2) data volumes. The </a:t>
            </a:r>
            <a:r>
              <a:rPr lang="en-US" baseline="0" dirty="0" smtClean="0"/>
              <a:t>display on the right is generated in the following way</a:t>
            </a:r>
            <a:r>
              <a:rPr lang="en-US" baseline="0" dirty="0" smtClean="0"/>
              <a:t>: (1) First, </a:t>
            </a:r>
            <a:r>
              <a:rPr lang="en-US" baseline="0" dirty="0" smtClean="0"/>
              <a:t>the reflection amplitude slice (upper left) is “painted” on the </a:t>
            </a:r>
            <a:r>
              <a:rPr lang="en-US" baseline="0" dirty="0" smtClean="0"/>
              <a:t>screen; (2) then </a:t>
            </a:r>
            <a:r>
              <a:rPr lang="en-US" baseline="0" dirty="0" smtClean="0"/>
              <a:t>the coherency slice (lower left) is over-posted on the screen – but using a transparency </a:t>
            </a:r>
            <a:r>
              <a:rPr lang="en-US" baseline="0" dirty="0" smtClean="0"/>
              <a:t>function. If the coherency </a:t>
            </a:r>
            <a:r>
              <a:rPr lang="en-US" baseline="0" dirty="0" smtClean="0"/>
              <a:t>is high, the coherency data is made transparent so the amplitude data is </a:t>
            </a:r>
            <a:r>
              <a:rPr lang="en-US" baseline="0" dirty="0" smtClean="0"/>
              <a:t>seen. If the coherency </a:t>
            </a:r>
            <a:r>
              <a:rPr lang="en-US" baseline="0" dirty="0" smtClean="0"/>
              <a:t>is quite low, the coherency is made opaque so </a:t>
            </a:r>
            <a:r>
              <a:rPr lang="en-US" baseline="0" dirty="0" smtClean="0"/>
              <a:t>that black </a:t>
            </a:r>
            <a:r>
              <a:rPr lang="en-US" baseline="0" dirty="0" smtClean="0"/>
              <a:t>is </a:t>
            </a:r>
            <a:r>
              <a:rPr lang="en-US" baseline="0" dirty="0" smtClean="0"/>
              <a:t>displayed. The </a:t>
            </a:r>
            <a:r>
              <a:rPr lang="en-US" baseline="0" dirty="0" smtClean="0"/>
              <a:t>user </a:t>
            </a:r>
            <a:r>
              <a:rPr lang="en-US" baseline="0" dirty="0" smtClean="0"/>
              <a:t>can adjust </a:t>
            </a:r>
            <a:r>
              <a:rPr lang="en-US" baseline="0" dirty="0" smtClean="0"/>
              <a:t>the transparency for intermediate coherency values, getting light shades of </a:t>
            </a:r>
            <a:r>
              <a:rPr lang="en-US" baseline="0" dirty="0" smtClean="0"/>
              <a:t>grey. I </a:t>
            </a:r>
            <a:r>
              <a:rPr lang="en-US" baseline="0" dirty="0" smtClean="0"/>
              <a:t>find </a:t>
            </a:r>
            <a:r>
              <a:rPr lang="en-US" baseline="0" dirty="0" smtClean="0"/>
              <a:t>that the </a:t>
            </a:r>
            <a:r>
              <a:rPr lang="en-US" baseline="0" dirty="0" smtClean="0"/>
              <a:t>time slice displayed on the right </a:t>
            </a:r>
            <a:r>
              <a:rPr lang="en-US" baseline="0" dirty="0" smtClean="0"/>
              <a:t>is </a:t>
            </a:r>
            <a:r>
              <a:rPr lang="en-US" baseline="0" dirty="0" smtClean="0"/>
              <a:t>a great way to combine the strengths of both data volumes and facilitate fault interpretation.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</a:t>
            </a:r>
            <a:r>
              <a:rPr lang="en-US" dirty="0" smtClean="0"/>
              <a:t>a time slice, I post the Gen-1 fault – it shows up as small green </a:t>
            </a:r>
            <a:r>
              <a:rPr lang="en-US" dirty="0" smtClean="0"/>
              <a:t>squares.</a:t>
            </a:r>
            <a:r>
              <a:rPr lang="en-US" baseline="0" dirty="0" smtClean="0"/>
              <a:t> </a:t>
            </a:r>
            <a:r>
              <a:rPr lang="en-US" dirty="0" smtClean="0"/>
              <a:t>These </a:t>
            </a:r>
            <a:r>
              <a:rPr lang="en-US" dirty="0" smtClean="0"/>
              <a:t>are where my quick-pick </a:t>
            </a:r>
            <a:r>
              <a:rPr lang="en-US" baseline="0" dirty="0" smtClean="0"/>
              <a:t>Gen-1 fault sticks intersect the time slice – here the 1160 time </a:t>
            </a:r>
            <a:r>
              <a:rPr lang="en-US" baseline="0" dirty="0" smtClean="0"/>
              <a:t>slice. Now, </a:t>
            </a:r>
            <a:r>
              <a:rPr lang="en-US" baseline="0" dirty="0" smtClean="0"/>
              <a:t>I’ll define a number of faults (like 12) and assign each a different color.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See the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green square close to black </a:t>
            </a:r>
            <a:r>
              <a:rPr lang="en-US" baseline="0" dirty="0" err="1" smtClean="0"/>
              <a:t>lineations</a:t>
            </a:r>
            <a:r>
              <a:rPr lang="en-US" baseline="0" dirty="0" smtClean="0"/>
              <a:t>? The </a:t>
            </a:r>
            <a:r>
              <a:rPr lang="en-US" baseline="0" dirty="0" smtClean="0"/>
              <a:t>one near the top-center has very strong evidence for being a significant </a:t>
            </a:r>
            <a:r>
              <a:rPr lang="en-US" baseline="0" dirty="0" smtClean="0"/>
              <a:t>fault; I’ll </a:t>
            </a:r>
            <a:r>
              <a:rPr lang="en-US" baseline="0" dirty="0" smtClean="0"/>
              <a:t>make this my yellow </a:t>
            </a:r>
            <a:r>
              <a:rPr lang="en-US" baseline="0" dirty="0" smtClean="0"/>
              <a:t>fault. Similarly</a:t>
            </a:r>
            <a:r>
              <a:rPr lang="en-US" baseline="0" dirty="0" smtClean="0"/>
              <a:t>, I will mark a cyan fault, an orange fault and a magenta </a:t>
            </a:r>
            <a:r>
              <a:rPr lang="en-US" baseline="0" dirty="0" smtClean="0"/>
              <a:t>fault. Remember </a:t>
            </a:r>
            <a:r>
              <a:rPr lang="en-US" baseline="0" dirty="0" smtClean="0"/>
              <a:t>– these are still only candidates – I’m not finished with </a:t>
            </a:r>
            <a:r>
              <a:rPr lang="en-US" baseline="0" dirty="0" smtClean="0"/>
              <a:t>them. I’m </a:t>
            </a:r>
            <a:r>
              <a:rPr lang="en-US" baseline="0" dirty="0" smtClean="0"/>
              <a:t>more interested in positioning my color lines as accurately as possible, but some fine-tuning is yet to take </a:t>
            </a:r>
            <a:r>
              <a:rPr lang="en-US" baseline="0" dirty="0" smtClean="0"/>
              <a:t>place. At </a:t>
            </a:r>
            <a:r>
              <a:rPr lang="en-US" baseline="0" dirty="0" smtClean="0"/>
              <a:t>this point, I’m ready to </a:t>
            </a:r>
            <a:r>
              <a:rPr lang="en-US" baseline="0" dirty="0" smtClean="0"/>
              <a:t>move the faults </a:t>
            </a:r>
            <a:r>
              <a:rPr lang="en-US" baseline="0" dirty="0" smtClean="0"/>
              <a:t>up or </a:t>
            </a:r>
            <a:r>
              <a:rPr lang="en-US" baseline="0" dirty="0" smtClean="0"/>
              <a:t>down, </a:t>
            </a:r>
            <a:r>
              <a:rPr lang="en-US" baseline="0" dirty="0" smtClean="0"/>
              <a:t>perhaps </a:t>
            </a:r>
            <a:r>
              <a:rPr lang="en-US" baseline="0" dirty="0" smtClean="0"/>
              <a:t>by 100 </a:t>
            </a:r>
            <a:r>
              <a:rPr lang="en-US" baseline="0" dirty="0" smtClean="0"/>
              <a:t>ms.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the 1220 ms co-rendered time slice – 60 </a:t>
            </a:r>
            <a:r>
              <a:rPr lang="en-US" dirty="0" err="1" smtClean="0"/>
              <a:t>ms</a:t>
            </a:r>
            <a:r>
              <a:rPr lang="en-US" dirty="0" smtClean="0"/>
              <a:t> </a:t>
            </a:r>
            <a:r>
              <a:rPr lang="en-US" dirty="0" smtClean="0"/>
              <a:t>deeper.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the interval velocity at this depth averages 3000 m/s, then this would be about 90 </a:t>
            </a:r>
            <a:r>
              <a:rPr lang="en-US" dirty="0" smtClean="0"/>
              <a:t>m </a:t>
            </a:r>
            <a:r>
              <a:rPr lang="en-US" dirty="0" smtClean="0"/>
              <a:t>deeper.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the left, only the </a:t>
            </a:r>
            <a:r>
              <a:rPr lang="en-US" baseline="0" dirty="0" smtClean="0"/>
              <a:t>Gen-1 fault (green squares) are </a:t>
            </a:r>
            <a:r>
              <a:rPr lang="en-US" baseline="0" dirty="0" smtClean="0"/>
              <a:t>displayed. On </a:t>
            </a:r>
            <a:r>
              <a:rPr lang="en-US" baseline="0" dirty="0" smtClean="0"/>
              <a:t>the right, the color-coded generation 2 faults are shown.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 </a:t>
            </a:r>
            <a:r>
              <a:rPr lang="en-US" dirty="0" smtClean="0"/>
              <a:t>I have displayed the </a:t>
            </a:r>
            <a:r>
              <a:rPr lang="en-US" baseline="0" dirty="0" smtClean="0"/>
              <a:t>Gen-1 fault sticks (green posts) and the generation 2 faults picked on </a:t>
            </a:r>
            <a:r>
              <a:rPr lang="en-US" baseline="0" dirty="0" smtClean="0"/>
              <a:t>six (6) </a:t>
            </a:r>
            <a:r>
              <a:rPr lang="en-US" baseline="0" dirty="0" smtClean="0"/>
              <a:t>time slices (the fence rails)</a:t>
            </a:r>
            <a:r>
              <a:rPr lang="en-US" baseline="0" dirty="0" smtClean="0"/>
              <a:t>. I’ve </a:t>
            </a:r>
            <a:r>
              <a:rPr lang="en-US" baseline="0" dirty="0" smtClean="0"/>
              <a:t>labeled the faults A through </a:t>
            </a:r>
            <a:r>
              <a:rPr lang="en-US" baseline="0" dirty="0" smtClean="0"/>
              <a:t>E. Now </a:t>
            </a:r>
            <a:r>
              <a:rPr lang="en-US" baseline="0" dirty="0" smtClean="0"/>
              <a:t>the pattern is more obvious – correct</a:t>
            </a:r>
            <a:r>
              <a:rPr lang="en-US" baseline="0" dirty="0" smtClean="0"/>
              <a:t>? This </a:t>
            </a:r>
            <a:r>
              <a:rPr lang="en-US" baseline="0" dirty="0" smtClean="0"/>
              <a:t>would be about </a:t>
            </a:r>
            <a:r>
              <a:rPr lang="en-US" baseline="0" dirty="0" smtClean="0"/>
              <a:t>two (2) </a:t>
            </a:r>
            <a:r>
              <a:rPr lang="en-US" baseline="0" dirty="0" smtClean="0"/>
              <a:t>hours of work.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 </a:t>
            </a:r>
            <a:r>
              <a:rPr lang="en-US" dirty="0" smtClean="0"/>
              <a:t>I’m ready for generation 3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do this on vertical profiles – inlines, crosslines and traverses oriented along structural dip and </a:t>
            </a:r>
            <a:r>
              <a:rPr lang="en-US" dirty="0" smtClean="0"/>
              <a:t>strike.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turn off the </a:t>
            </a:r>
            <a:r>
              <a:rPr lang="en-US" baseline="0" dirty="0" smtClean="0"/>
              <a:t>Gen-1 fault sticks – they are not accurate and are no longer </a:t>
            </a:r>
            <a:r>
              <a:rPr lang="en-US" baseline="0" dirty="0" smtClean="0"/>
              <a:t>needed. I </a:t>
            </a:r>
            <a:r>
              <a:rPr lang="en-US" baseline="0" dirty="0" smtClean="0"/>
              <a:t>display the generation 2 fault traces, which show up as color-coded squares on vertical </a:t>
            </a:r>
            <a:r>
              <a:rPr lang="en-US" baseline="0" dirty="0" smtClean="0"/>
              <a:t>profiles. I </a:t>
            </a:r>
            <a:r>
              <a:rPr lang="en-US" baseline="0" dirty="0" smtClean="0"/>
              <a:t>define another set of faults using the same colors as my generation 2 </a:t>
            </a:r>
            <a:r>
              <a:rPr lang="en-US" baseline="0" dirty="0" smtClean="0"/>
              <a:t>faults. These </a:t>
            </a:r>
            <a:r>
              <a:rPr lang="en-US" baseline="0" dirty="0" smtClean="0"/>
              <a:t>will be my most accurate fault </a:t>
            </a:r>
            <a:r>
              <a:rPr lang="en-US" baseline="0" dirty="0" smtClean="0"/>
              <a:t>sticks, so </a:t>
            </a:r>
            <a:r>
              <a:rPr lang="en-US" baseline="0" dirty="0" smtClean="0"/>
              <a:t>I’ll keep these and </a:t>
            </a:r>
            <a:r>
              <a:rPr lang="en-US" baseline="0" dirty="0" smtClean="0"/>
              <a:t>(eventually) trash the </a:t>
            </a:r>
            <a:r>
              <a:rPr lang="en-US" baseline="0" dirty="0" smtClean="0"/>
              <a:t>gen 1 and gen 2 </a:t>
            </a:r>
            <a:r>
              <a:rPr lang="en-US" baseline="0" dirty="0" smtClean="0"/>
              <a:t>faults.</a:t>
            </a: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Note the magenta </a:t>
            </a:r>
            <a:r>
              <a:rPr lang="en-US" baseline="0" dirty="0" smtClean="0"/>
              <a:t>square (D) marks a </a:t>
            </a:r>
            <a:r>
              <a:rPr lang="en-US" baseline="0" dirty="0" smtClean="0"/>
              <a:t>fault plane that can be easily interpreted, with confidence, on this </a:t>
            </a:r>
            <a:r>
              <a:rPr lang="en-US" baseline="0" dirty="0" smtClean="0"/>
              <a:t>profile. Similarly </a:t>
            </a:r>
            <a:r>
              <a:rPr lang="en-US" baseline="0" dirty="0" smtClean="0"/>
              <a:t>there </a:t>
            </a:r>
            <a:r>
              <a:rPr lang="en-US" baseline="0" dirty="0" smtClean="0"/>
              <a:t>is an </a:t>
            </a:r>
            <a:r>
              <a:rPr lang="en-US" baseline="0" dirty="0" smtClean="0"/>
              <a:t>orange </a:t>
            </a:r>
            <a:r>
              <a:rPr lang="en-US" baseline="0" dirty="0" smtClean="0"/>
              <a:t>square (C) </a:t>
            </a:r>
            <a:r>
              <a:rPr lang="en-US" baseline="0" dirty="0" smtClean="0"/>
              <a:t>and cyan </a:t>
            </a:r>
            <a:r>
              <a:rPr lang="en-US" baseline="0" dirty="0" smtClean="0"/>
              <a:t>square (B) </a:t>
            </a:r>
            <a:r>
              <a:rPr lang="en-US" baseline="0" dirty="0" smtClean="0"/>
              <a:t>that allow me to pick faults on this profile.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NOTE: </a:t>
            </a:r>
            <a:r>
              <a:rPr lang="en-US" baseline="0" dirty="0" smtClean="0"/>
              <a:t>Since </a:t>
            </a:r>
            <a:r>
              <a:rPr lang="en-US" baseline="0" dirty="0" smtClean="0"/>
              <a:t>coherency data uses a correlation window (around 40 ms), there is some spatial smearing. </a:t>
            </a:r>
            <a:r>
              <a:rPr lang="en-US" baseline="0" dirty="0" smtClean="0"/>
              <a:t>Also </a:t>
            </a:r>
            <a:r>
              <a:rPr lang="en-US" baseline="0" dirty="0" smtClean="0"/>
              <a:t>resolution limitations make fault zones more smeared on slices than profiles in the reflection amplitude data. </a:t>
            </a:r>
            <a:r>
              <a:rPr lang="en-US" baseline="0" dirty="0" smtClean="0"/>
              <a:t>FINAL </a:t>
            </a:r>
            <a:r>
              <a:rPr lang="en-US" baseline="0" dirty="0" smtClean="0"/>
              <a:t>FAULT STICKS SHOULD ALWAYS BE INTERPRETED ON VERTICAL PROFILES.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a view of the data volume with only one time slice displayed, along with the generation 2 (rails) and generation 3 (posts) </a:t>
            </a:r>
            <a:r>
              <a:rPr lang="en-US" dirty="0" smtClean="0"/>
              <a:t>displayed.</a:t>
            </a:r>
            <a:r>
              <a:rPr lang="en-US" baseline="0" dirty="0" smtClean="0"/>
              <a:t> </a:t>
            </a:r>
            <a:r>
              <a:rPr lang="en-US" dirty="0" smtClean="0"/>
              <a:t>One </a:t>
            </a:r>
            <a:r>
              <a:rPr lang="en-US" dirty="0" smtClean="0"/>
              <a:t>can pan the display slice up and down to QC the generation 3 fault</a:t>
            </a:r>
            <a:r>
              <a:rPr lang="en-US" baseline="0" dirty="0" smtClean="0"/>
              <a:t> </a:t>
            </a:r>
            <a:r>
              <a:rPr lang="en-US" baseline="0" dirty="0" smtClean="0"/>
              <a:t>sticks. One </a:t>
            </a:r>
            <a:r>
              <a:rPr lang="en-US" baseline="0" dirty="0" smtClean="0"/>
              <a:t>can also display and pan vertical profiles to QC the </a:t>
            </a:r>
            <a:r>
              <a:rPr lang="en-US" dirty="0" smtClean="0"/>
              <a:t>generation 3 fault</a:t>
            </a:r>
            <a:r>
              <a:rPr lang="en-US" baseline="0" dirty="0" smtClean="0"/>
              <a:t> sticks.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Once </a:t>
            </a:r>
            <a:r>
              <a:rPr lang="en-US" dirty="0" smtClean="0"/>
              <a:t>I am</a:t>
            </a:r>
            <a:r>
              <a:rPr lang="en-US" baseline="0" dirty="0" smtClean="0"/>
              <a:t> satisfied with my generation 3 fault sticks (the final product for Step 2), I move on to Step 3</a:t>
            </a:r>
            <a:r>
              <a:rPr lang="en-US" baseline="0" dirty="0" smtClean="0"/>
              <a:t>. I </a:t>
            </a:r>
            <a:r>
              <a:rPr lang="en-US" baseline="0" dirty="0" smtClean="0"/>
              <a:t>want continuous fault planes in 3D space – not just “fence posts” on a fraction of the possible </a:t>
            </a:r>
            <a:r>
              <a:rPr lang="en-US" baseline="0" dirty="0" smtClean="0"/>
              <a:t>lines. Fortunately</a:t>
            </a:r>
            <a:r>
              <a:rPr lang="en-US" baseline="0" dirty="0" smtClean="0"/>
              <a:t>, this step is quite easy using tools in all 3D seismic interpretation systems.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All </a:t>
            </a:r>
            <a:r>
              <a:rPr lang="en-US" dirty="0" smtClean="0"/>
              <a:t>the interpretation software packages can convert sparse fault sticks into continuous fault </a:t>
            </a:r>
            <a:r>
              <a:rPr lang="en-US" dirty="0" smtClean="0"/>
              <a:t>planes.</a:t>
            </a:r>
            <a:r>
              <a:rPr lang="en-US" baseline="0" dirty="0" smtClean="0"/>
              <a:t> </a:t>
            </a:r>
            <a:r>
              <a:rPr lang="en-US" dirty="0" smtClean="0"/>
              <a:t>Some </a:t>
            </a:r>
            <a:r>
              <a:rPr lang="en-US" dirty="0" smtClean="0"/>
              <a:t>packages use a simple interpolation </a:t>
            </a:r>
            <a:r>
              <a:rPr lang="en-US" dirty="0" smtClean="0"/>
              <a:t>method.</a:t>
            </a:r>
            <a:r>
              <a:rPr lang="en-US" baseline="0" dirty="0" smtClean="0"/>
              <a:t> </a:t>
            </a:r>
            <a:r>
              <a:rPr lang="en-US" dirty="0" smtClean="0"/>
              <a:t>Some </a:t>
            </a:r>
            <a:r>
              <a:rPr lang="en-US" dirty="0" smtClean="0"/>
              <a:t>packages have “smart” interpolators that use something like a coherency volume to “condition” the </a:t>
            </a:r>
            <a:r>
              <a:rPr lang="en-US" dirty="0" smtClean="0"/>
              <a:t>interpolation.</a:t>
            </a:r>
            <a:r>
              <a:rPr lang="en-US" baseline="0" dirty="0" smtClean="0"/>
              <a:t> </a:t>
            </a:r>
            <a:r>
              <a:rPr lang="en-US" dirty="0" smtClean="0"/>
              <a:t>Usually </a:t>
            </a:r>
            <a:r>
              <a:rPr lang="en-US" dirty="0" smtClean="0"/>
              <a:t>there is a “confidence” parameter that the user can set for the “smart” interpolator.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 this image, the sparse generation 3 fault sticks are displayed on the </a:t>
            </a:r>
            <a:r>
              <a:rPr lang="en-US" dirty="0" smtClean="0"/>
              <a:t>left.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results of a “smart” interpolator</a:t>
            </a:r>
            <a:r>
              <a:rPr lang="en-US" baseline="0" dirty="0" smtClean="0"/>
              <a:t> with a 90% confidence factor is shown on the </a:t>
            </a:r>
            <a:r>
              <a:rPr lang="en-US" baseline="0" dirty="0" smtClean="0"/>
              <a:t>right. Note </a:t>
            </a:r>
            <a:r>
              <a:rPr lang="en-US" baseline="0" dirty="0" smtClean="0"/>
              <a:t>that the fault planes on the right have some gaps (easiest to see on the magenta </a:t>
            </a:r>
            <a:r>
              <a:rPr lang="en-US" baseline="0" dirty="0" smtClean="0"/>
              <a:t>fault). After </a:t>
            </a:r>
            <a:r>
              <a:rPr lang="en-US" baseline="0" dirty="0" smtClean="0"/>
              <a:t>doing some fault </a:t>
            </a:r>
            <a:r>
              <a:rPr lang="en-US" baseline="0" dirty="0" smtClean="0"/>
              <a:t>quality control (QC), </a:t>
            </a:r>
            <a:r>
              <a:rPr lang="en-US" baseline="0" dirty="0" smtClean="0"/>
              <a:t>I would use the interpolator with a much lower confidence number to infill the </a:t>
            </a:r>
            <a:r>
              <a:rPr lang="en-US" baseline="0" dirty="0" smtClean="0"/>
              <a:t>gaps. If </a:t>
            </a:r>
            <a:r>
              <a:rPr lang="en-US" baseline="0" dirty="0" smtClean="0"/>
              <a:t>important, I’d work on the fault tip-out points updip, downdip and laterally.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</a:t>
            </a:r>
            <a:r>
              <a:rPr lang="en-US" baseline="0" dirty="0" smtClean="0"/>
              <a:t> </a:t>
            </a:r>
            <a:r>
              <a:rPr lang="en-US" baseline="0" dirty="0" smtClean="0"/>
              <a:t>I’m ready to start working major horizons (sequence boundaries)</a:t>
            </a:r>
            <a:r>
              <a:rPr lang="en-US" baseline="0" dirty="0" smtClean="0"/>
              <a:t>. I’ll </a:t>
            </a:r>
            <a:r>
              <a:rPr lang="en-US" baseline="0" dirty="0" smtClean="0"/>
              <a:t>be using an automatic horizon tracker, similar in many ways to a </a:t>
            </a:r>
            <a:r>
              <a:rPr lang="en-US" dirty="0" smtClean="0"/>
              <a:t>“smart” fault </a:t>
            </a:r>
            <a:r>
              <a:rPr lang="en-US" dirty="0" smtClean="0"/>
              <a:t>interpolator.</a:t>
            </a:r>
            <a:r>
              <a:rPr lang="en-US" baseline="0" dirty="0" smtClean="0"/>
              <a:t> </a:t>
            </a:r>
            <a:r>
              <a:rPr lang="en-US" dirty="0" smtClean="0"/>
              <a:t>I</a:t>
            </a:r>
            <a:r>
              <a:rPr lang="en-US" baseline="0" dirty="0" smtClean="0"/>
              <a:t> </a:t>
            </a:r>
            <a:r>
              <a:rPr lang="en-US" baseline="0" dirty="0" smtClean="0"/>
              <a:t>don’t want the tracker to correlate a horizon across a major fault – </a:t>
            </a:r>
            <a:r>
              <a:rPr lang="en-US" baseline="0" dirty="0" smtClean="0"/>
              <a:t>obviously. THAT </a:t>
            </a:r>
            <a:r>
              <a:rPr lang="en-US" baseline="0" dirty="0" smtClean="0"/>
              <a:t>IS WHY WE ALWAYS WORK THE MAJOR FAULTS FIRST.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As indicated, horizon interpretation has two steps (step 4 and 5)</a:t>
            </a:r>
            <a:r>
              <a:rPr lang="en-US" baseline="0" dirty="0" smtClean="0"/>
              <a:t>. Step </a:t>
            </a:r>
            <a:r>
              <a:rPr lang="en-US" baseline="0" dirty="0" smtClean="0"/>
              <a:t>4 is to generate the horizons using manual interpretation plus a horizon </a:t>
            </a:r>
            <a:r>
              <a:rPr lang="en-US" baseline="0" dirty="0" smtClean="0"/>
              <a:t>tracker. Step </a:t>
            </a:r>
            <a:r>
              <a:rPr lang="en-US" baseline="0" dirty="0" smtClean="0"/>
              <a:t>5 is to extract attributes on the interpreted horizon surfaces – the reason for this will become clear.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identify major horizons </a:t>
            </a:r>
            <a:r>
              <a:rPr lang="en-US" dirty="0" smtClean="0"/>
              <a:t>by:</a:t>
            </a:r>
            <a:r>
              <a:rPr lang="en-US" baseline="0" dirty="0" smtClean="0"/>
              <a:t> (1)</a:t>
            </a:r>
            <a:r>
              <a:rPr lang="en-US" dirty="0" smtClean="0"/>
              <a:t> the </a:t>
            </a:r>
            <a:r>
              <a:rPr lang="en-US" dirty="0" smtClean="0"/>
              <a:t>termination of reflections (onlap, downlap, erosional truncation, </a:t>
            </a:r>
            <a:r>
              <a:rPr lang="en-US" dirty="0" err="1" smtClean="0"/>
              <a:t>toplap</a:t>
            </a:r>
            <a:r>
              <a:rPr lang="en-US" dirty="0" smtClean="0"/>
              <a:t>);</a:t>
            </a:r>
            <a:r>
              <a:rPr lang="en-US" baseline="0" dirty="0" smtClean="0"/>
              <a:t> and (2) c</a:t>
            </a:r>
            <a:r>
              <a:rPr lang="en-US" dirty="0" smtClean="0"/>
              <a:t>hanges </a:t>
            </a:r>
            <a:r>
              <a:rPr lang="en-US" dirty="0" smtClean="0"/>
              <a:t>in ‘seismic facies’ (texture).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this demo, I will map the strong</a:t>
            </a:r>
            <a:r>
              <a:rPr lang="en-US" baseline="0" dirty="0" smtClean="0"/>
              <a:t> red peak at about 400 ms on the left of this view of Inline 1500</a:t>
            </a:r>
            <a:r>
              <a:rPr lang="en-US" baseline="0" dirty="0" smtClean="0"/>
              <a:t>. This </a:t>
            </a:r>
            <a:r>
              <a:rPr lang="en-US" baseline="0" dirty="0" smtClean="0"/>
              <a:t>green horizon separates a lower amplitude seismic facies above from a higher amplitude seismic facies below.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Here I have marked the peak (red) for about 1/3 of the displayed </a:t>
            </a:r>
            <a:r>
              <a:rPr lang="en-US" baseline="0" dirty="0" smtClean="0"/>
              <a:t>line. I </a:t>
            </a:r>
            <a:r>
              <a:rPr lang="en-US" baseline="0" dirty="0" smtClean="0"/>
              <a:t>“click” near the appropriate red. </a:t>
            </a:r>
            <a:r>
              <a:rPr lang="en-US" baseline="0" dirty="0" smtClean="0"/>
              <a:t>The </a:t>
            </a:r>
            <a:r>
              <a:rPr lang="en-US" baseline="0" dirty="0" smtClean="0"/>
              <a:t>horizon has been defined to be on a peak (red)</a:t>
            </a:r>
            <a:r>
              <a:rPr lang="en-US" baseline="0" dirty="0" smtClean="0"/>
              <a:t>. The </a:t>
            </a:r>
            <a:r>
              <a:rPr lang="en-US" baseline="0" dirty="0" smtClean="0"/>
              <a:t>software takes my picks and “snaps” it to the local maximum (peak) automatically (unless I override the snap feature)</a:t>
            </a:r>
            <a:r>
              <a:rPr lang="en-US" baseline="0" dirty="0" smtClean="0"/>
              <a:t>. Thus, </a:t>
            </a:r>
            <a:r>
              <a:rPr lang="en-US" baseline="0" dirty="0" smtClean="0"/>
              <a:t>I can click several points along the red peak and the software </a:t>
            </a:r>
            <a:r>
              <a:rPr lang="en-US" baseline="0" dirty="0" smtClean="0"/>
              <a:t>will: (1) interpolate </a:t>
            </a:r>
            <a:r>
              <a:rPr lang="en-US" baseline="0" dirty="0" smtClean="0"/>
              <a:t>between picks, and </a:t>
            </a:r>
            <a:r>
              <a:rPr lang="en-US" baseline="0" dirty="0" smtClean="0"/>
              <a:t>then (2) snap </a:t>
            </a:r>
            <a:r>
              <a:rPr lang="en-US" baseline="0" dirty="0" smtClean="0"/>
              <a:t>the green horizon to the local </a:t>
            </a:r>
            <a:r>
              <a:rPr lang="en-US" baseline="0" dirty="0" smtClean="0"/>
              <a:t>maximum. This </a:t>
            </a:r>
            <a:r>
              <a:rPr lang="en-US" baseline="0" dirty="0" smtClean="0"/>
              <a:t>allows for both speed and accuracy.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is a possible workflow for interpreting 3D data so</a:t>
            </a:r>
            <a:r>
              <a:rPr lang="en-US" baseline="0" dirty="0" smtClean="0"/>
              <a:t> as to build a geologic </a:t>
            </a:r>
            <a:r>
              <a:rPr lang="en-US" baseline="0" dirty="0" smtClean="0"/>
              <a:t>framework. Note </a:t>
            </a:r>
            <a:r>
              <a:rPr lang="en-US" baseline="0" dirty="0" smtClean="0"/>
              <a:t>the four </a:t>
            </a:r>
            <a:r>
              <a:rPr lang="en-US" baseline="0" dirty="0" smtClean="0"/>
              <a:t>(4) main </a:t>
            </a:r>
            <a:r>
              <a:rPr lang="en-US" baseline="0" dirty="0" smtClean="0"/>
              <a:t>parts </a:t>
            </a:r>
            <a:r>
              <a:rPr lang="en-US" baseline="0" dirty="0" smtClean="0"/>
              <a:t>in the seven (7) </a:t>
            </a:r>
            <a:r>
              <a:rPr lang="en-US" baseline="0" dirty="0" smtClean="0"/>
              <a:t>steps:</a:t>
            </a:r>
          </a:p>
          <a:p>
            <a:r>
              <a:rPr lang="en-US" baseline="0" dirty="0" smtClean="0"/>
              <a:t>   Recon – Step 1</a:t>
            </a:r>
          </a:p>
          <a:p>
            <a:r>
              <a:rPr lang="en-US" baseline="0" dirty="0" smtClean="0"/>
              <a:t>   Interpret large faults – Steps 2 and 3</a:t>
            </a:r>
          </a:p>
          <a:p>
            <a:r>
              <a:rPr lang="en-US" baseline="0" dirty="0" smtClean="0"/>
              <a:t>   Interpret major horizons – Steps 4 and 5</a:t>
            </a:r>
          </a:p>
          <a:p>
            <a:r>
              <a:rPr lang="en-US" baseline="0" dirty="0" smtClean="0"/>
              <a:t>   Interpret small-offset faults – Step 6</a:t>
            </a:r>
          </a:p>
          <a:p>
            <a:r>
              <a:rPr lang="en-US" baseline="0" dirty="0" smtClean="0"/>
              <a:t>   Use the faulted framework – Step </a:t>
            </a:r>
            <a:r>
              <a:rPr lang="en-US" baseline="0" dirty="0" smtClean="0"/>
              <a:t>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crossline 2000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My </a:t>
            </a:r>
            <a:r>
              <a:rPr lang="en-US" dirty="0" smtClean="0"/>
              <a:t>pick on inline 1500 shows up as a green square where the </a:t>
            </a:r>
            <a:r>
              <a:rPr lang="en-US" dirty="0" smtClean="0"/>
              <a:t>two (2) </a:t>
            </a:r>
            <a:r>
              <a:rPr lang="en-US" dirty="0" smtClean="0"/>
              <a:t>lines </a:t>
            </a:r>
            <a:r>
              <a:rPr lang="en-US" dirty="0" smtClean="0"/>
              <a:t>intersect.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confirms which red peak I want to map on crossline 2000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I’ve </a:t>
            </a:r>
            <a:r>
              <a:rPr lang="en-US" dirty="0" smtClean="0"/>
              <a:t>manually picked the green horizon on the left</a:t>
            </a:r>
            <a:r>
              <a:rPr lang="en-US" baseline="0" dirty="0" smtClean="0"/>
              <a:t> 1/3 of this </a:t>
            </a:r>
            <a:r>
              <a:rPr lang="en-US" baseline="0" dirty="0" smtClean="0"/>
              <a:t>line. The </a:t>
            </a:r>
            <a:r>
              <a:rPr lang="en-US" baseline="0" dirty="0" smtClean="0"/>
              <a:t>red “splits” into a doublet and I’m not sure (yet) if I should correlate to the upper or lower local maximum in this </a:t>
            </a:r>
            <a:r>
              <a:rPr lang="en-US" baseline="0" dirty="0" smtClean="0"/>
              <a:t>doublet. I’ll </a:t>
            </a:r>
            <a:r>
              <a:rPr lang="en-US" baseline="0" dirty="0" smtClean="0"/>
              <a:t>worry that a little later.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 </a:t>
            </a:r>
            <a:r>
              <a:rPr lang="en-US" dirty="0" smtClean="0"/>
              <a:t>this view, which shows </a:t>
            </a:r>
            <a:r>
              <a:rPr lang="en-US" dirty="0" err="1" smtClean="0"/>
              <a:t>crossline</a:t>
            </a:r>
            <a:r>
              <a:rPr lang="en-US" dirty="0" smtClean="0"/>
              <a:t> </a:t>
            </a:r>
            <a:r>
              <a:rPr lang="en-US" dirty="0" smtClean="0"/>
              <a:t>2500, you can see that I mapped the green horizon on one </a:t>
            </a:r>
            <a:r>
              <a:rPr lang="en-US" dirty="0" smtClean="0"/>
              <a:t>(1)</a:t>
            </a:r>
            <a:r>
              <a:rPr lang="en-US" baseline="0" dirty="0" smtClean="0"/>
              <a:t> </a:t>
            </a:r>
            <a:r>
              <a:rPr lang="en-US" dirty="0" smtClean="0"/>
              <a:t>inline </a:t>
            </a:r>
            <a:r>
              <a:rPr lang="en-US" dirty="0" smtClean="0"/>
              <a:t>and </a:t>
            </a:r>
            <a:r>
              <a:rPr lang="en-US" dirty="0" smtClean="0"/>
              <a:t>six (6) </a:t>
            </a:r>
            <a:r>
              <a:rPr lang="en-US" dirty="0" err="1" smtClean="0"/>
              <a:t>crosslines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spacing between interpreted </a:t>
            </a:r>
            <a:r>
              <a:rPr lang="en-US" dirty="0" err="1" smtClean="0"/>
              <a:t>crosslines</a:t>
            </a:r>
            <a:r>
              <a:rPr lang="en-US" dirty="0" smtClean="0"/>
              <a:t> </a:t>
            </a:r>
            <a:r>
              <a:rPr lang="en-US" dirty="0" smtClean="0"/>
              <a:t>is 100 (2000,</a:t>
            </a:r>
            <a:r>
              <a:rPr lang="en-US" baseline="0" dirty="0" smtClean="0"/>
              <a:t> 2100, etc.)</a:t>
            </a:r>
            <a:r>
              <a:rPr lang="en-US" baseline="0" dirty="0" smtClean="0"/>
              <a:t>. Let’s </a:t>
            </a:r>
            <a:r>
              <a:rPr lang="en-US" baseline="0" dirty="0" smtClean="0"/>
              <a:t>see how well the computer can do tracking this peak – rather than me over-working the mapping.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used an auto-tracker set at a 90% confidence </a:t>
            </a:r>
            <a:r>
              <a:rPr lang="en-US" dirty="0" smtClean="0"/>
              <a:t>level.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green surface is what the computer picked in less than a second given my manual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surface is color-coded by the horizon color – in this case green.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 </a:t>
            </a:r>
            <a:r>
              <a:rPr lang="en-US" dirty="0" smtClean="0"/>
              <a:t>I have color-coded</a:t>
            </a:r>
            <a:r>
              <a:rPr lang="en-US" baseline="0" dirty="0" smtClean="0"/>
              <a:t> the horizon surface by TWT (a proxy for depth)</a:t>
            </a:r>
            <a:r>
              <a:rPr lang="en-US" baseline="0" dirty="0" smtClean="0"/>
              <a:t>. Highs </a:t>
            </a:r>
            <a:r>
              <a:rPr lang="en-US" baseline="0" dirty="0" smtClean="0"/>
              <a:t>are ‘hot’ colors while lows are ‘cool’ </a:t>
            </a:r>
            <a:r>
              <a:rPr lang="en-US" baseline="0" dirty="0" smtClean="0"/>
              <a:t>colors. I </a:t>
            </a:r>
            <a:r>
              <a:rPr lang="en-US" baseline="0" dirty="0" smtClean="0"/>
              <a:t>can QC the auto-picked horizon by looking for “step-changes” in </a:t>
            </a:r>
            <a:r>
              <a:rPr lang="en-US" baseline="0" dirty="0" smtClean="0"/>
              <a:t>color. Such </a:t>
            </a:r>
            <a:r>
              <a:rPr lang="en-US" baseline="0" dirty="0" smtClean="0"/>
              <a:t>step-changes could be fault offsets or a mis-correlation (horizon “bust”).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other horizon QC is to look at the green horizon on lines that were not manually </a:t>
            </a:r>
            <a:r>
              <a:rPr lang="en-US" dirty="0" smtClean="0"/>
              <a:t>interpreted.</a:t>
            </a:r>
            <a:r>
              <a:rPr lang="en-US" baseline="0" dirty="0" smtClean="0"/>
              <a:t> </a:t>
            </a:r>
            <a:r>
              <a:rPr lang="en-US" dirty="0" smtClean="0"/>
              <a:t>These </a:t>
            </a:r>
            <a:r>
              <a:rPr lang="en-US" dirty="0" smtClean="0"/>
              <a:t>can be any type of profile – inlines, crosslines or </a:t>
            </a:r>
            <a:r>
              <a:rPr lang="en-US" dirty="0" smtClean="0"/>
              <a:t>traverses.</a:t>
            </a:r>
            <a:r>
              <a:rPr lang="en-US" baseline="0" dirty="0" smtClean="0"/>
              <a:t> </a:t>
            </a:r>
            <a:r>
              <a:rPr lang="en-US" dirty="0" smtClean="0"/>
              <a:t>Here, </a:t>
            </a:r>
            <a:r>
              <a:rPr lang="en-US" dirty="0" smtClean="0"/>
              <a:t>most of the horizon looks reasonable,</a:t>
            </a:r>
            <a:r>
              <a:rPr lang="en-US" baseline="0" dirty="0" smtClean="0"/>
              <a:t> except in the center of the </a:t>
            </a:r>
            <a:r>
              <a:rPr lang="en-US" baseline="0" dirty="0" smtClean="0"/>
              <a:t>line. There </a:t>
            </a:r>
            <a:r>
              <a:rPr lang="en-US" baseline="0" dirty="0" smtClean="0"/>
              <a:t>is a doublet and sometimes the tracker has picked the upper local max and sometimes the lower local </a:t>
            </a:r>
            <a:r>
              <a:rPr lang="en-US" baseline="0" dirty="0" smtClean="0"/>
              <a:t>max. I </a:t>
            </a:r>
            <a:r>
              <a:rPr lang="en-US" baseline="0" dirty="0" smtClean="0"/>
              <a:t>would need to delete this area of “tracker indecision,” and manually pick more lines in this </a:t>
            </a:r>
            <a:r>
              <a:rPr lang="en-US" baseline="0" dirty="0" smtClean="0"/>
              <a:t>vicinity. Now </a:t>
            </a:r>
            <a:r>
              <a:rPr lang="en-US" baseline="0" dirty="0" smtClean="0"/>
              <a:t>is when I have to make the decision as to whether it is best to correlate the upper local max or the lower local </a:t>
            </a:r>
            <a:r>
              <a:rPr lang="en-US" baseline="0" dirty="0" smtClean="0"/>
              <a:t>max. By </a:t>
            </a:r>
            <a:r>
              <a:rPr lang="en-US" baseline="0" dirty="0" smtClean="0"/>
              <a:t>viewing the initial auto-tracked horizon on this and neighboring lines, I think I should correlate the upper local max.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green horizon is relatively shallow and not broken by many </a:t>
            </a:r>
            <a:r>
              <a:rPr lang="en-US" dirty="0" smtClean="0"/>
              <a:t>faults.</a:t>
            </a:r>
            <a:r>
              <a:rPr lang="en-US" baseline="0" dirty="0" smtClean="0"/>
              <a:t> </a:t>
            </a:r>
            <a:r>
              <a:rPr lang="en-US" dirty="0" smtClean="0"/>
              <a:t>Where </a:t>
            </a:r>
            <a:r>
              <a:rPr lang="en-US" dirty="0" smtClean="0"/>
              <a:t>horizons are more complex with many fault</a:t>
            </a:r>
            <a:r>
              <a:rPr lang="en-US" baseline="0" dirty="0" smtClean="0"/>
              <a:t> </a:t>
            </a:r>
            <a:r>
              <a:rPr lang="en-US" dirty="0" smtClean="0"/>
              <a:t>offsets, we work individual fault blocks one by one.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the TWT color-coded horizon surface shown here, I would divide the region </a:t>
            </a:r>
            <a:r>
              <a:rPr lang="en-US" dirty="0" smtClean="0"/>
              <a:t>into three (3) patches.</a:t>
            </a:r>
            <a:r>
              <a:rPr lang="en-US" baseline="0" dirty="0" smtClean="0"/>
              <a:t> </a:t>
            </a:r>
            <a:r>
              <a:rPr lang="en-US" dirty="0" smtClean="0"/>
              <a:t>I’d </a:t>
            </a:r>
            <a:r>
              <a:rPr lang="en-US" dirty="0" smtClean="0"/>
              <a:t>work the fault block labeled patch 1 </a:t>
            </a:r>
            <a:r>
              <a:rPr lang="en-US" dirty="0" smtClean="0"/>
              <a:t>first:</a:t>
            </a:r>
            <a:r>
              <a:rPr lang="en-US" baseline="0" dirty="0" smtClean="0"/>
              <a:t> (1) </a:t>
            </a:r>
            <a:r>
              <a:rPr lang="en-US" dirty="0" smtClean="0"/>
              <a:t>Manually </a:t>
            </a:r>
            <a:r>
              <a:rPr lang="en-US" dirty="0" smtClean="0"/>
              <a:t>pick the horizon on several </a:t>
            </a:r>
            <a:r>
              <a:rPr lang="en-US" dirty="0" smtClean="0"/>
              <a:t>lines,</a:t>
            </a:r>
            <a:r>
              <a:rPr lang="en-US" baseline="0" dirty="0" smtClean="0"/>
              <a:t> (2) </a:t>
            </a:r>
            <a:r>
              <a:rPr lang="en-US" dirty="0" smtClean="0"/>
              <a:t>Run </a:t>
            </a:r>
            <a:r>
              <a:rPr lang="en-US" dirty="0" smtClean="0"/>
              <a:t>the auto-tracker within a polygon I define based on the fault </a:t>
            </a:r>
            <a:r>
              <a:rPr lang="en-US" dirty="0" smtClean="0"/>
              <a:t>surfaces,</a:t>
            </a:r>
            <a:r>
              <a:rPr lang="en-US" baseline="0" dirty="0" smtClean="0"/>
              <a:t> and then (3) </a:t>
            </a:r>
            <a:r>
              <a:rPr lang="en-US" dirty="0" smtClean="0"/>
              <a:t>I </a:t>
            </a:r>
            <a:r>
              <a:rPr lang="en-US" dirty="0" smtClean="0"/>
              <a:t>would</a:t>
            </a:r>
            <a:r>
              <a:rPr lang="en-US" baseline="0" dirty="0" smtClean="0"/>
              <a:t> work patch 2 and follow that by working patch 3.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is another reason for interpreting the major faults first, so I know where individual fault blocks exist.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a display of a horizon mapped at the base of the main reservoir zone in our Australian data </a:t>
            </a:r>
            <a:r>
              <a:rPr lang="en-US" dirty="0" smtClean="0"/>
              <a:t>set.</a:t>
            </a:r>
            <a:r>
              <a:rPr lang="en-US" baseline="0" dirty="0" smtClean="0"/>
              <a:t> </a:t>
            </a:r>
            <a:r>
              <a:rPr lang="en-US" dirty="0" smtClean="0"/>
              <a:t>About</a:t>
            </a:r>
            <a:r>
              <a:rPr lang="en-US" baseline="0" dirty="0" smtClean="0"/>
              <a:t> twelve (12) </a:t>
            </a:r>
            <a:r>
              <a:rPr lang="en-US" baseline="0" dirty="0" smtClean="0"/>
              <a:t>fault planes can be seen rising above the horizon </a:t>
            </a:r>
            <a:r>
              <a:rPr lang="en-US" baseline="0" dirty="0" smtClean="0"/>
              <a:t>surface. The </a:t>
            </a:r>
            <a:r>
              <a:rPr lang="en-US" baseline="0" dirty="0" smtClean="0"/>
              <a:t>hot colors indicate a major anticline – the one I noticed during the recon Step 1 </a:t>
            </a:r>
            <a:r>
              <a:rPr lang="en-US" baseline="0" dirty="0" smtClean="0"/>
              <a:t>(</a:t>
            </a:r>
            <a:r>
              <a:rPr lang="en-US" baseline="0" dirty="0" smtClean="0"/>
              <a:t>slide 10)</a:t>
            </a:r>
            <a:r>
              <a:rPr lang="en-US" baseline="0" dirty="0" smtClean="0"/>
              <a:t>. The </a:t>
            </a:r>
            <a:r>
              <a:rPr lang="en-US" baseline="0" dirty="0" smtClean="0"/>
              <a:t>size and position of this possible structural trap is well </a:t>
            </a:r>
            <a:r>
              <a:rPr lang="en-US" baseline="0" dirty="0" smtClean="0"/>
              <a:t>represented. Of course, </a:t>
            </a:r>
            <a:r>
              <a:rPr lang="en-US" baseline="0" dirty="0" smtClean="0"/>
              <a:t>I also mapped the top of the reservoir zone.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Once </a:t>
            </a:r>
            <a:r>
              <a:rPr lang="en-US" dirty="0" smtClean="0"/>
              <a:t>we have several/many major horizons mapped, we can prepare to work on small-offset </a:t>
            </a:r>
            <a:r>
              <a:rPr lang="en-US" dirty="0" smtClean="0"/>
              <a:t>faults.</a:t>
            </a:r>
            <a:r>
              <a:rPr lang="en-US" baseline="0" dirty="0" smtClean="0"/>
              <a:t> </a:t>
            </a:r>
            <a:r>
              <a:rPr lang="en-US" dirty="0" smtClean="0"/>
              <a:t>Step </a:t>
            </a:r>
            <a:r>
              <a:rPr lang="en-US" dirty="0" smtClean="0"/>
              <a:t>5 has us extract some horizon surface attributes – measurable characteristics of the </a:t>
            </a:r>
            <a:r>
              <a:rPr lang="en-US" dirty="0" smtClean="0"/>
              <a:t>surface.</a:t>
            </a:r>
            <a:r>
              <a:rPr lang="en-US" baseline="0" dirty="0" smtClean="0"/>
              <a:t> </a:t>
            </a:r>
            <a:r>
              <a:rPr lang="en-US" dirty="0" smtClean="0"/>
              <a:t>These</a:t>
            </a:r>
            <a:r>
              <a:rPr lang="en-US" baseline="0" dirty="0" smtClean="0"/>
              <a:t> </a:t>
            </a:r>
            <a:r>
              <a:rPr lang="en-US" baseline="0" dirty="0" smtClean="0"/>
              <a:t>attributes, such </a:t>
            </a:r>
            <a:r>
              <a:rPr lang="en-US" baseline="0" dirty="0" smtClean="0"/>
              <a:t>as </a:t>
            </a:r>
            <a:r>
              <a:rPr lang="en-US" baseline="0" dirty="0" smtClean="0"/>
              <a:t>horizon dip, help us </a:t>
            </a:r>
            <a:r>
              <a:rPr lang="en-US" baseline="0" dirty="0" smtClean="0"/>
              <a:t>to QC </a:t>
            </a:r>
            <a:r>
              <a:rPr lang="en-US" baseline="0" dirty="0" smtClean="0"/>
              <a:t>the horizon </a:t>
            </a:r>
            <a:r>
              <a:rPr lang="en-US" baseline="0" dirty="0" smtClean="0"/>
              <a:t>interpretation. They </a:t>
            </a:r>
            <a:r>
              <a:rPr lang="en-US" baseline="0" dirty="0" smtClean="0"/>
              <a:t>will also set us up for Step 6 where we work smaller-offset faults.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What </a:t>
            </a:r>
            <a:r>
              <a:rPr lang="en-US" dirty="0" smtClean="0"/>
              <a:t>is displayed here is the local dip on the base reservoir interpreted </a:t>
            </a:r>
            <a:r>
              <a:rPr lang="en-US" dirty="0" smtClean="0"/>
              <a:t>horizon.</a:t>
            </a:r>
            <a:r>
              <a:rPr lang="en-US" baseline="0" dirty="0" smtClean="0"/>
              <a:t> </a:t>
            </a:r>
            <a:r>
              <a:rPr lang="en-US" dirty="0" smtClean="0"/>
              <a:t>Dip </a:t>
            </a:r>
            <a:r>
              <a:rPr lang="en-US" dirty="0" smtClean="0"/>
              <a:t>is calculated by having the TWT at a reference trace and then looking at the TWT difference for</a:t>
            </a:r>
            <a:r>
              <a:rPr lang="en-US" baseline="0" dirty="0" smtClean="0"/>
              <a:t> the neighboring </a:t>
            </a:r>
            <a:r>
              <a:rPr lang="en-US" baseline="0" dirty="0" smtClean="0"/>
              <a:t>eight (8) traces. The </a:t>
            </a:r>
            <a:r>
              <a:rPr lang="en-US" baseline="0" dirty="0" smtClean="0"/>
              <a:t>maximum absolute dip is written to a new surface at the reference trace X,Y </a:t>
            </a:r>
            <a:r>
              <a:rPr lang="en-US" baseline="0" dirty="0" smtClean="0"/>
              <a:t>location. This </a:t>
            </a:r>
            <a:r>
              <a:rPr lang="en-US" baseline="0" dirty="0" smtClean="0"/>
              <a:t>calculation is done for every trace where the horizon has been </a:t>
            </a:r>
            <a:r>
              <a:rPr lang="en-US" baseline="0" dirty="0" smtClean="0"/>
              <a:t>mapped. The </a:t>
            </a:r>
            <a:r>
              <a:rPr lang="en-US" baseline="0" dirty="0" smtClean="0"/>
              <a:t>units of horizon dip are milliseconds per trace </a:t>
            </a:r>
            <a:r>
              <a:rPr lang="en-US" baseline="0" dirty="0" smtClean="0"/>
              <a:t>spacing.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 </a:t>
            </a:r>
            <a:r>
              <a:rPr lang="en-US" baseline="0" dirty="0" smtClean="0"/>
              <a:t>this display, low dip is </a:t>
            </a:r>
            <a:r>
              <a:rPr lang="en-US" baseline="0" dirty="0" smtClean="0"/>
              <a:t>white. As </a:t>
            </a:r>
            <a:r>
              <a:rPr lang="en-US" baseline="0" dirty="0" smtClean="0"/>
              <a:t>dip increases, the color varies towards darker shades of </a:t>
            </a:r>
            <a:r>
              <a:rPr lang="en-US" baseline="0" dirty="0" smtClean="0"/>
              <a:t>grey. Fault </a:t>
            </a:r>
            <a:r>
              <a:rPr lang="en-US" baseline="0" dirty="0" smtClean="0"/>
              <a:t>offsets will show up as dark </a:t>
            </a:r>
            <a:r>
              <a:rPr lang="en-US" baseline="0" dirty="0" err="1" smtClean="0"/>
              <a:t>lineations</a:t>
            </a:r>
            <a:r>
              <a:rPr lang="en-US" baseline="0" dirty="0" smtClean="0"/>
              <a:t>. The </a:t>
            </a:r>
            <a:r>
              <a:rPr lang="en-US" baseline="0" dirty="0" smtClean="0"/>
              <a:t>advantage of horizon dip is that faults with rather small offsets can be detected (less than ½ </a:t>
            </a:r>
            <a:r>
              <a:rPr lang="en-US" baseline="0" dirty="0" smtClean="0"/>
              <a:t>of a </a:t>
            </a:r>
            <a:r>
              <a:rPr lang="en-US" baseline="0" dirty="0" smtClean="0"/>
              <a:t>peak or trough)</a:t>
            </a:r>
            <a:r>
              <a:rPr lang="en-US" baseline="0" dirty="0" smtClean="0"/>
              <a:t>. </a:t>
            </a:r>
            <a:r>
              <a:rPr lang="en-US" dirty="0" smtClean="0"/>
              <a:t>Surface </a:t>
            </a:r>
            <a:r>
              <a:rPr lang="en-US" dirty="0" smtClean="0"/>
              <a:t>attributes can also be used to check for errors in mapping each horizon – stair-step changes</a:t>
            </a:r>
            <a:r>
              <a:rPr lang="en-US" baseline="0" dirty="0" smtClean="0"/>
              <a:t> due to a mis-correlation rather than a fault offset.</a:t>
            </a:r>
            <a:r>
              <a:rPr lang="en-US" dirty="0" smtClean="0"/>
              <a:t>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Step </a:t>
            </a:r>
            <a:r>
              <a:rPr lang="en-US" dirty="0" smtClean="0"/>
              <a:t>6</a:t>
            </a:r>
            <a:r>
              <a:rPr lang="en-US" baseline="0" dirty="0" smtClean="0"/>
              <a:t> uses surface attributes extracted in Step 5 to map moderate- to small-offset faults.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</a:t>
            </a:r>
            <a:r>
              <a:rPr lang="en-US" dirty="0" smtClean="0"/>
              <a:t>1 is to perform a data reconnaissance.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a portion of the base reservoir horizon dip map, as shown in slide 38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larger-offset faults mapped in Steps 2 and 3 are the color-coded near-vertical </a:t>
            </a:r>
            <a:r>
              <a:rPr lang="en-US" dirty="0" smtClean="0"/>
              <a:t>planes.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how the hot pink fault surface probably extends further to the right, as indicated by the relatively high surface</a:t>
            </a:r>
            <a:r>
              <a:rPr lang="en-US" baseline="0" dirty="0" smtClean="0"/>
              <a:t> dip (black) (green arrow)</a:t>
            </a:r>
            <a:r>
              <a:rPr lang="en-US" baseline="0" dirty="0" smtClean="0"/>
              <a:t>. There </a:t>
            </a:r>
            <a:r>
              <a:rPr lang="en-US" baseline="0" dirty="0" smtClean="0"/>
              <a:t>is a possible unmapped fault further to the right (magenta arrow)</a:t>
            </a:r>
            <a:r>
              <a:rPr lang="en-US" baseline="0" dirty="0" smtClean="0"/>
              <a:t>. The </a:t>
            </a:r>
            <a:r>
              <a:rPr lang="en-US" baseline="0" dirty="0" smtClean="0"/>
              <a:t>two </a:t>
            </a:r>
            <a:r>
              <a:rPr lang="en-US" baseline="0" dirty="0" smtClean="0"/>
              <a:t>(2) segments </a:t>
            </a:r>
            <a:r>
              <a:rPr lang="en-US" baseline="0" dirty="0" smtClean="0"/>
              <a:t>of the yellow fault should be </a:t>
            </a:r>
            <a:r>
              <a:rPr lang="en-US" baseline="0" dirty="0" smtClean="0"/>
              <a:t>connected. The </a:t>
            </a:r>
            <a:r>
              <a:rPr lang="en-US" baseline="0" dirty="0" smtClean="0"/>
              <a:t>black zig-zag to the south of the yellow fault (pink arrow) is probably due to a horizon correlation “bust” – </a:t>
            </a:r>
            <a:r>
              <a:rPr lang="en-US" baseline="0" dirty="0" smtClean="0"/>
              <a:t>as shown </a:t>
            </a:r>
            <a:r>
              <a:rPr lang="en-US" baseline="0" dirty="0" smtClean="0"/>
              <a:t>in slide 43.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Let’s look at the possible unmapped fault (magenta arrow).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</a:t>
            </a:r>
            <a:r>
              <a:rPr lang="en-US" dirty="0" err="1" smtClean="0"/>
              <a:t>crossline</a:t>
            </a:r>
            <a:r>
              <a:rPr lang="en-US" dirty="0" smtClean="0"/>
              <a:t> </a:t>
            </a:r>
            <a:r>
              <a:rPr lang="en-US" dirty="0" smtClean="0"/>
              <a:t>2553,</a:t>
            </a:r>
            <a:r>
              <a:rPr lang="en-US" baseline="0" dirty="0" smtClean="0"/>
              <a:t> which cuts E-W across the unmapped </a:t>
            </a:r>
            <a:r>
              <a:rPr lang="en-US" baseline="0" dirty="0" smtClean="0"/>
              <a:t>fault. It </a:t>
            </a:r>
            <a:r>
              <a:rPr lang="en-US" baseline="0" dirty="0" smtClean="0"/>
              <a:t>does appear that the mapped horizon and the reflections have a slight offset that is hard to identify without the </a:t>
            </a:r>
            <a:r>
              <a:rPr lang="en-US" baseline="0" dirty="0" smtClean="0"/>
              <a:t>interpretation. This </a:t>
            </a:r>
            <a:r>
              <a:rPr lang="en-US" baseline="0" dirty="0" smtClean="0"/>
              <a:t>line is more along a strike orientation relative to the possible fault trend.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inline 1851,</a:t>
            </a:r>
            <a:r>
              <a:rPr lang="en-US" baseline="0" dirty="0" smtClean="0"/>
              <a:t> which cuts N-S across the unmapped </a:t>
            </a:r>
            <a:r>
              <a:rPr lang="en-US" baseline="0" dirty="0" smtClean="0"/>
              <a:t>fault. This </a:t>
            </a:r>
            <a:r>
              <a:rPr lang="en-US" baseline="0" dirty="0" smtClean="0"/>
              <a:t>profile has better evidence for a small offset in both the mapped horizon and the </a:t>
            </a:r>
            <a:r>
              <a:rPr lang="en-US" baseline="0" dirty="0" smtClean="0"/>
              <a:t>reflections. This </a:t>
            </a:r>
            <a:r>
              <a:rPr lang="en-US" baseline="0" dirty="0" smtClean="0"/>
              <a:t>line is more along a dip orientation relative to the possible fault trend.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</a:t>
            </a:r>
            <a:r>
              <a:rPr lang="en-US" dirty="0" smtClean="0"/>
              <a:t>the </a:t>
            </a:r>
            <a:r>
              <a:rPr lang="en-US" dirty="0" smtClean="0"/>
              <a:t>inset</a:t>
            </a:r>
            <a:r>
              <a:rPr lang="en-US" baseline="0" dirty="0" smtClean="0"/>
              <a:t> </a:t>
            </a:r>
            <a:r>
              <a:rPr lang="en-US" baseline="0" dirty="0" smtClean="0"/>
              <a:t>map of horizon dip there is a dark band that is oriented approximately along and inline and then swings to the left at a right </a:t>
            </a:r>
            <a:r>
              <a:rPr lang="en-US" baseline="0" dirty="0" smtClean="0"/>
              <a:t>angle. This </a:t>
            </a:r>
            <a:r>
              <a:rPr lang="en-US" baseline="0" dirty="0" smtClean="0"/>
              <a:t>has the characteristics of a correlation </a:t>
            </a:r>
            <a:r>
              <a:rPr lang="en-US" baseline="0" dirty="0" smtClean="0"/>
              <a:t>bust. </a:t>
            </a:r>
            <a:r>
              <a:rPr lang="en-US" baseline="0" dirty="0" err="1" smtClean="0"/>
              <a:t>Xline</a:t>
            </a:r>
            <a:r>
              <a:rPr lang="en-US" baseline="0" dirty="0" smtClean="0"/>
              <a:t> </a:t>
            </a:r>
            <a:r>
              <a:rPr lang="en-US" baseline="0" dirty="0" smtClean="0"/>
              <a:t>2241 is where the green dotted line is shown on the </a:t>
            </a:r>
            <a:r>
              <a:rPr lang="en-US" baseline="0" dirty="0" smtClean="0"/>
              <a:t>map. This </a:t>
            </a:r>
            <a:r>
              <a:rPr lang="en-US" baseline="0" dirty="0" smtClean="0"/>
              <a:t>line shows the mapped horizon, and the horizon “jumps” one cycle too low at the right side (east)</a:t>
            </a:r>
            <a:r>
              <a:rPr lang="en-US" baseline="0" dirty="0" smtClean="0"/>
              <a:t>. This </a:t>
            </a:r>
            <a:r>
              <a:rPr lang="en-US" baseline="0" dirty="0" smtClean="0"/>
              <a:t>error can now be corrected by deleting the auto-picked horizon in this region, adding some extra manually interpretation, and the re-running the auto-tracker.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Going </a:t>
            </a:r>
            <a:r>
              <a:rPr lang="en-US" dirty="0" smtClean="0"/>
              <a:t>through these </a:t>
            </a:r>
            <a:r>
              <a:rPr lang="en-US" dirty="0" smtClean="0"/>
              <a:t>seven (7) </a:t>
            </a:r>
            <a:r>
              <a:rPr lang="en-US" dirty="0" smtClean="0"/>
              <a:t>steps results in a fairly accurate faulted framework (or geologic framework)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Of </a:t>
            </a:r>
            <a:r>
              <a:rPr lang="en-US" dirty="0" smtClean="0"/>
              <a:t>course there can be a lot of iteration and going back to correct fault or horizon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As </a:t>
            </a:r>
            <a:r>
              <a:rPr lang="en-US" dirty="0" smtClean="0"/>
              <a:t>you see, we have some nice tools to help us get quality products in a reasonable amount of </a:t>
            </a:r>
            <a:r>
              <a:rPr lang="en-US" dirty="0" smtClean="0"/>
              <a:t>time.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quality is insured by QC-ing the interpretation as it is being </a:t>
            </a:r>
            <a:r>
              <a:rPr lang="en-US" dirty="0" smtClean="0"/>
              <a:t>done.</a:t>
            </a:r>
            <a:r>
              <a:rPr lang="en-US" baseline="0" dirty="0" smtClean="0"/>
              <a:t> </a:t>
            </a:r>
            <a:r>
              <a:rPr lang="en-US" dirty="0" smtClean="0"/>
              <a:t>Speed </a:t>
            </a:r>
            <a:r>
              <a:rPr lang="en-US" dirty="0" smtClean="0"/>
              <a:t>and accuracy increase as a person does more and more interpretation and gains experience with</a:t>
            </a:r>
            <a:r>
              <a:rPr lang="en-US" baseline="0" dirty="0" smtClean="0"/>
              <a:t> the various tools.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a display of some of the final results for part of the Australian data </a:t>
            </a:r>
            <a:r>
              <a:rPr lang="en-US" dirty="0" smtClean="0"/>
              <a:t>set.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red fault is very important for a producing field on the crest of the </a:t>
            </a:r>
            <a:r>
              <a:rPr lang="en-US" dirty="0" smtClean="0"/>
              <a:t>anticline.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green horizon, labeled TOL, is the top of the reservoir </a:t>
            </a:r>
            <a:r>
              <a:rPr lang="en-US" dirty="0" smtClean="0"/>
              <a:t>zone.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the boundary between our gross package 3 (low amplitude - seal) above and package 4 (high amplitude – reservoir) below from our data recon (slides 9 and 10).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good seismic interpreter will end up </a:t>
            </a:r>
            <a:r>
              <a:rPr lang="en-US" dirty="0" smtClean="0"/>
              <a:t>with:</a:t>
            </a:r>
            <a:r>
              <a:rPr lang="en-US" baseline="0" dirty="0" smtClean="0"/>
              <a:t> (1) </a:t>
            </a:r>
            <a:r>
              <a:rPr lang="en-US" dirty="0" smtClean="0"/>
              <a:t>Proper </a:t>
            </a:r>
            <a:r>
              <a:rPr lang="en-US" dirty="0" smtClean="0"/>
              <a:t>mapping of all major horizons and </a:t>
            </a:r>
            <a:r>
              <a:rPr lang="en-US" dirty="0" smtClean="0"/>
              <a:t>faults;</a:t>
            </a:r>
            <a:r>
              <a:rPr lang="en-US" baseline="0" dirty="0" smtClean="0"/>
              <a:t> (2) </a:t>
            </a:r>
            <a:r>
              <a:rPr lang="en-US" dirty="0" smtClean="0"/>
              <a:t>Horizon</a:t>
            </a:r>
            <a:r>
              <a:rPr lang="en-US" dirty="0" smtClean="0"/>
              <a:t>-fault intersections are correctly </a:t>
            </a:r>
            <a:r>
              <a:rPr lang="en-US" dirty="0" smtClean="0"/>
              <a:t>handled;</a:t>
            </a:r>
            <a:r>
              <a:rPr lang="en-US" baseline="0" dirty="0" smtClean="0"/>
              <a:t> (3) </a:t>
            </a:r>
            <a:r>
              <a:rPr lang="en-US" dirty="0" smtClean="0"/>
              <a:t>Fault</a:t>
            </a:r>
            <a:r>
              <a:rPr lang="en-US" dirty="0" smtClean="0"/>
              <a:t>-fault intersections are correctly handled, and </a:t>
            </a:r>
            <a:r>
              <a:rPr lang="en-US" baseline="0" dirty="0" smtClean="0"/>
              <a:t>(4) </a:t>
            </a:r>
            <a:r>
              <a:rPr lang="en-US" dirty="0" smtClean="0"/>
              <a:t>Intervals </a:t>
            </a:r>
            <a:r>
              <a:rPr lang="en-US" dirty="0" smtClean="0"/>
              <a:t>between horizons that can be analyzed.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33799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 </a:t>
            </a:r>
            <a:r>
              <a:rPr lang="en-US" dirty="0" smtClean="0"/>
              <a:t>is the survey we will use as an </a:t>
            </a:r>
            <a:r>
              <a:rPr lang="en-US" dirty="0" smtClean="0"/>
              <a:t>example.</a:t>
            </a:r>
            <a:r>
              <a:rPr lang="en-US" baseline="0" dirty="0" smtClean="0"/>
              <a:t> I</a:t>
            </a:r>
            <a:r>
              <a:rPr lang="en-US" dirty="0" smtClean="0"/>
              <a:t>t </a:t>
            </a:r>
            <a:r>
              <a:rPr lang="en-US" dirty="0" smtClean="0"/>
              <a:t>is a very large survey from offshore </a:t>
            </a:r>
            <a:r>
              <a:rPr lang="en-US" dirty="0" smtClean="0"/>
              <a:t>Australia.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this map view, data exists where yellow is </a:t>
            </a:r>
            <a:r>
              <a:rPr lang="en-US" dirty="0" smtClean="0"/>
              <a:t>displayed.</a:t>
            </a:r>
            <a:r>
              <a:rPr lang="en-US" baseline="0" dirty="0" smtClean="0"/>
              <a:t> </a:t>
            </a:r>
            <a:r>
              <a:rPr lang="en-US" dirty="0" err="1" smtClean="0"/>
              <a:t>Inlines</a:t>
            </a:r>
            <a:r>
              <a:rPr lang="en-US" dirty="0" smtClean="0"/>
              <a:t> </a:t>
            </a:r>
            <a:r>
              <a:rPr lang="en-US" dirty="0" smtClean="0"/>
              <a:t>run approximately north-</a:t>
            </a:r>
            <a:r>
              <a:rPr lang="en-US" dirty="0" smtClean="0"/>
              <a:t>south,</a:t>
            </a:r>
            <a:r>
              <a:rPr lang="en-US" baseline="0" dirty="0" smtClean="0"/>
              <a:t> and </a:t>
            </a:r>
            <a:r>
              <a:rPr lang="en-US" dirty="0" smtClean="0"/>
              <a:t>inline </a:t>
            </a:r>
            <a:r>
              <a:rPr lang="en-US" dirty="0" smtClean="0"/>
              <a:t>numbers increase west to </a:t>
            </a:r>
            <a:r>
              <a:rPr lang="en-US" dirty="0" smtClean="0"/>
              <a:t>east.</a:t>
            </a:r>
            <a:r>
              <a:rPr lang="en-US" baseline="0" dirty="0" smtClean="0"/>
              <a:t> </a:t>
            </a:r>
            <a:r>
              <a:rPr lang="en-US" dirty="0" err="1" smtClean="0"/>
              <a:t>Crosslines</a:t>
            </a:r>
            <a:r>
              <a:rPr lang="en-US" dirty="0" smtClean="0"/>
              <a:t> </a:t>
            </a:r>
            <a:r>
              <a:rPr lang="en-US" dirty="0" smtClean="0"/>
              <a:t>run approximately east-</a:t>
            </a:r>
            <a:r>
              <a:rPr lang="en-US" dirty="0" smtClean="0"/>
              <a:t>west,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cross</a:t>
            </a:r>
            <a:r>
              <a:rPr lang="en-US" dirty="0" err="1" smtClean="0"/>
              <a:t>line</a:t>
            </a:r>
            <a:r>
              <a:rPr lang="en-US" dirty="0" smtClean="0"/>
              <a:t> </a:t>
            </a:r>
            <a:r>
              <a:rPr lang="en-US" dirty="0" smtClean="0"/>
              <a:t>numbers increase south to north.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histogram shows the amplitude distribution for the entire </a:t>
            </a:r>
            <a:r>
              <a:rPr lang="en-US" dirty="0" smtClean="0"/>
              <a:t>survey.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are a lot of zero </a:t>
            </a:r>
            <a:r>
              <a:rPr lang="en-US" dirty="0" smtClean="0"/>
              <a:t>(0) values </a:t>
            </a:r>
            <a:r>
              <a:rPr lang="en-US" dirty="0" smtClean="0"/>
              <a:t>due to all the missing traces (black areas on the previous slide)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color scale is such that positive numbers</a:t>
            </a:r>
            <a:r>
              <a:rPr lang="en-US" baseline="0" dirty="0" smtClean="0"/>
              <a:t> on the tapes are colored shades of red; negative numbers are </a:t>
            </a:r>
            <a:r>
              <a:rPr lang="en-US" baseline="0" dirty="0" smtClean="0"/>
              <a:t>blue. The </a:t>
            </a:r>
            <a:r>
              <a:rPr lang="en-US" baseline="0" dirty="0" smtClean="0"/>
              <a:t>representative line shows the results for these </a:t>
            </a:r>
            <a:r>
              <a:rPr lang="en-US" baseline="0" dirty="0" smtClean="0"/>
              <a:t>settings. For </a:t>
            </a:r>
            <a:r>
              <a:rPr lang="en-US" baseline="0" dirty="0" smtClean="0"/>
              <a:t>my taste, the gain is too high – too much deep red and deep blue.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is a display of a shallow time slice</a:t>
            </a:r>
            <a:r>
              <a:rPr lang="en-US" baseline="0" dirty="0" smtClean="0"/>
              <a:t> – 0.2 seconds TWT or 200 ms below sea </a:t>
            </a:r>
            <a:r>
              <a:rPr lang="en-US" baseline="0" dirty="0" smtClean="0"/>
              <a:t>level. There </a:t>
            </a:r>
            <a:r>
              <a:rPr lang="en-US" baseline="0" dirty="0" smtClean="0"/>
              <a:t>is a blow-up of the region within the yellow </a:t>
            </a:r>
            <a:r>
              <a:rPr lang="en-US" baseline="0" dirty="0" smtClean="0"/>
              <a:t>rectangle. Notice </a:t>
            </a:r>
            <a:r>
              <a:rPr lang="en-US" baseline="0" dirty="0" smtClean="0"/>
              <a:t>the north-south stripes (lineations)</a:t>
            </a:r>
            <a:r>
              <a:rPr lang="en-US" baseline="0" dirty="0" smtClean="0"/>
              <a:t>? These </a:t>
            </a:r>
            <a:r>
              <a:rPr lang="en-US" baseline="0" dirty="0" smtClean="0"/>
              <a:t>are artifacts in the data (something not geologic) – in this case due to seismic </a:t>
            </a:r>
            <a:r>
              <a:rPr lang="en-US" baseline="0" dirty="0" smtClean="0"/>
              <a:t>acquisition. The </a:t>
            </a:r>
            <a:r>
              <a:rPr lang="en-US" baseline="0" dirty="0" smtClean="0"/>
              <a:t>north-south stripes indicate that the seismic vessel sailed north-</a:t>
            </a:r>
            <a:r>
              <a:rPr lang="en-US" baseline="0" dirty="0" smtClean="0"/>
              <a:t>south. Deeper </a:t>
            </a:r>
            <a:r>
              <a:rPr lang="en-US" baseline="0" dirty="0" smtClean="0"/>
              <a:t>in depth (or TWT) these stripes “heal” – diminish to the point of not being significant.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 </a:t>
            </a:r>
            <a:r>
              <a:rPr lang="en-US" dirty="0" smtClean="0"/>
              <a:t>is an inline, with south to the </a:t>
            </a:r>
            <a:r>
              <a:rPr lang="en-US" dirty="0" smtClean="0"/>
              <a:t>right</a:t>
            </a:r>
            <a:r>
              <a:rPr lang="en-US" baseline="0" dirty="0" smtClean="0"/>
              <a:t>. </a:t>
            </a:r>
            <a:r>
              <a:rPr lang="en-US" dirty="0" smtClean="0"/>
              <a:t>The </a:t>
            </a:r>
            <a:r>
              <a:rPr lang="en-US" dirty="0" smtClean="0"/>
              <a:t>water bottom reflection can be seen where the water depth is greater than about 50 </a:t>
            </a:r>
            <a:r>
              <a:rPr lang="en-US" dirty="0" err="1" smtClean="0"/>
              <a:t>ms.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marked with the aqua line in the center of a trough (blue)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Since </a:t>
            </a:r>
            <a:r>
              <a:rPr lang="en-US" dirty="0" smtClean="0"/>
              <a:t>the water bottom reflection (where detectable) is ALWAYS</a:t>
            </a:r>
            <a:r>
              <a:rPr lang="en-US" baseline="0" dirty="0" smtClean="0"/>
              <a:t> an increase in impedance, I know that the way the data are displayed that an increase in impedance is blue and a decrease in impedance is red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water bottom can be mapped where the water depth is &gt;40 m (since the seismic velocity through water is 1500 m/s, and the water depth is .05 </a:t>
            </a:r>
            <a:r>
              <a:rPr lang="en-US" baseline="0" dirty="0" err="1" smtClean="0"/>
              <a:t>ms</a:t>
            </a:r>
            <a:r>
              <a:rPr lang="en-US" baseline="0" dirty="0" smtClean="0"/>
              <a:t> (TWT)).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reconnaissance (or recon) </a:t>
            </a:r>
            <a:r>
              <a:rPr lang="en-US" dirty="0" smtClean="0"/>
              <a:t>is also a quick look at the </a:t>
            </a:r>
            <a:r>
              <a:rPr lang="en-US" dirty="0" smtClean="0"/>
              <a:t>geology.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this line, it appears that the stratigraphic section can be divided into </a:t>
            </a:r>
            <a:r>
              <a:rPr lang="en-US" dirty="0" smtClean="0"/>
              <a:t>four (4) </a:t>
            </a:r>
            <a:r>
              <a:rPr lang="en-US" dirty="0" smtClean="0"/>
              <a:t>gross packages – each with different reflection </a:t>
            </a:r>
            <a:r>
              <a:rPr lang="en-US" dirty="0" smtClean="0"/>
              <a:t>characteristics.</a:t>
            </a:r>
            <a:r>
              <a:rPr lang="en-US" baseline="0" dirty="0" smtClean="0"/>
              <a:t> </a:t>
            </a:r>
            <a:r>
              <a:rPr lang="en-US" dirty="0" smtClean="0"/>
              <a:t>Package </a:t>
            </a:r>
            <a:r>
              <a:rPr lang="en-US" dirty="0" smtClean="0"/>
              <a:t>3, with low reflection amplitude, would have only small internal changes in velocity and density – hence a fairly homogeneous </a:t>
            </a:r>
            <a:r>
              <a:rPr lang="en-US" dirty="0" smtClean="0"/>
              <a:t>lithology.</a:t>
            </a:r>
            <a:r>
              <a:rPr lang="en-US" baseline="0" dirty="0" smtClean="0"/>
              <a:t> </a:t>
            </a:r>
            <a:r>
              <a:rPr lang="en-US" dirty="0" smtClean="0"/>
              <a:t>From </a:t>
            </a:r>
            <a:r>
              <a:rPr lang="en-US" dirty="0" smtClean="0"/>
              <a:t>outcrop studies, we link this to a massive marine shale that could be a good sealing </a:t>
            </a:r>
            <a:r>
              <a:rPr lang="en-US" dirty="0" smtClean="0"/>
              <a:t>lithology.</a:t>
            </a:r>
            <a:r>
              <a:rPr lang="en-US" baseline="0" dirty="0" smtClean="0"/>
              <a:t> </a:t>
            </a:r>
            <a:r>
              <a:rPr lang="en-US" dirty="0" smtClean="0"/>
              <a:t>Package</a:t>
            </a:r>
            <a:r>
              <a:rPr lang="en-US" baseline="0" dirty="0" smtClean="0"/>
              <a:t> </a:t>
            </a:r>
            <a:r>
              <a:rPr lang="en-US" baseline="0" dirty="0" smtClean="0"/>
              <a:t>4 has high amplitude, continuous </a:t>
            </a:r>
            <a:r>
              <a:rPr lang="en-US" baseline="0" dirty="0" smtClean="0"/>
              <a:t>reflections, which </a:t>
            </a:r>
            <a:r>
              <a:rPr lang="en-US" baseline="0" dirty="0" smtClean="0"/>
              <a:t>suggests more inter-fingering of different </a:t>
            </a:r>
            <a:r>
              <a:rPr lang="en-US" baseline="0" dirty="0" err="1" smtClean="0"/>
              <a:t>lithologies</a:t>
            </a:r>
            <a:r>
              <a:rPr lang="en-US" baseline="0" dirty="0" smtClean="0"/>
              <a:t>. Again </a:t>
            </a:r>
            <a:r>
              <a:rPr lang="en-US" baseline="0" dirty="0" smtClean="0"/>
              <a:t>from outcrop studies, we associate this to marginal marine sands, silts, clay and </a:t>
            </a:r>
            <a:r>
              <a:rPr lang="en-US" baseline="0" dirty="0" smtClean="0"/>
              <a:t>coals. There </a:t>
            </a:r>
            <a:r>
              <a:rPr lang="en-US" baseline="0" dirty="0" smtClean="0"/>
              <a:t>may be reservoir-quality sands within this gross package.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4A230886-E3E7-4C11-B151-97515F6E9E67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5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166644" y="1222375"/>
            <a:ext cx="6842235" cy="765175"/>
          </a:xfrm>
          <a:prstGeom prst="rect">
            <a:avLst/>
          </a:prstGeom>
          <a:solidFill>
            <a:srgbClr val="000000">
              <a:alpha val="8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108" name="WordArt 7"/>
          <p:cNvSpPr>
            <a:spLocks noChangeArrowheads="1" noChangeShapeType="1" noTextEdit="1"/>
          </p:cNvSpPr>
          <p:nvPr/>
        </p:nvSpPr>
        <p:spPr bwMode="auto">
          <a:xfrm>
            <a:off x="1371596" y="1398467"/>
            <a:ext cx="6448097" cy="443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</a:t>
            </a:r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3D </a:t>
            </a:r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Seismic Interpretation</a:t>
            </a:r>
            <a:endParaRPr lang="en-US" sz="32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 cstate="print"/>
          <a:srcRect l="19508" t="30819" r="22573" b="12069"/>
          <a:stretch>
            <a:fillRect/>
          </a:stretch>
        </p:blipFill>
        <p:spPr bwMode="auto">
          <a:xfrm>
            <a:off x="851338" y="2144110"/>
            <a:ext cx="7535918" cy="41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Inspection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7126288" y="3792538"/>
            <a:ext cx="1820862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latin typeface="Tahoma" pitchFamily="34" charset="0"/>
              </a:rPr>
              <a:t>High Amplitude Structures   Anticlines or Synclines?</a:t>
            </a:r>
          </a:p>
        </p:txBody>
      </p:sp>
      <p:sp>
        <p:nvSpPr>
          <p:cNvPr id="17413" name="AutoShape 6"/>
          <p:cNvSpPr>
            <a:spLocks noChangeArrowheads="1"/>
          </p:cNvSpPr>
          <p:nvPr/>
        </p:nvSpPr>
        <p:spPr bwMode="auto">
          <a:xfrm>
            <a:off x="7153275" y="5040313"/>
            <a:ext cx="1762125" cy="188912"/>
          </a:xfrm>
          <a:prstGeom prst="parallelogram">
            <a:avLst>
              <a:gd name="adj" fmla="val 2331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14" name="AutoShape 7"/>
          <p:cNvSpPr>
            <a:spLocks noChangeArrowheads="1"/>
          </p:cNvSpPr>
          <p:nvPr/>
        </p:nvSpPr>
        <p:spPr bwMode="auto">
          <a:xfrm>
            <a:off x="7086600" y="5308600"/>
            <a:ext cx="1762125" cy="188913"/>
          </a:xfrm>
          <a:prstGeom prst="parallelogram">
            <a:avLst>
              <a:gd name="adj" fmla="val 2331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15" name="AutoShape 8"/>
          <p:cNvSpPr>
            <a:spLocks noChangeArrowheads="1"/>
          </p:cNvSpPr>
          <p:nvPr/>
        </p:nvSpPr>
        <p:spPr bwMode="auto">
          <a:xfrm>
            <a:off x="7019925" y="5576888"/>
            <a:ext cx="1762125" cy="188912"/>
          </a:xfrm>
          <a:prstGeom prst="parallelogram">
            <a:avLst>
              <a:gd name="adj" fmla="val 2331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16" name="AutoShape 9"/>
          <p:cNvSpPr>
            <a:spLocks noChangeArrowheads="1"/>
          </p:cNvSpPr>
          <p:nvPr/>
        </p:nvSpPr>
        <p:spPr bwMode="auto">
          <a:xfrm>
            <a:off x="6951663" y="5846763"/>
            <a:ext cx="1762125" cy="188912"/>
          </a:xfrm>
          <a:prstGeom prst="parallelogram">
            <a:avLst>
              <a:gd name="adj" fmla="val 2331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17" name="Freeform 10"/>
          <p:cNvSpPr>
            <a:spLocks/>
          </p:cNvSpPr>
          <p:nvPr/>
        </p:nvSpPr>
        <p:spPr bwMode="auto">
          <a:xfrm>
            <a:off x="7140575" y="5097463"/>
            <a:ext cx="1236663" cy="1139825"/>
          </a:xfrm>
          <a:custGeom>
            <a:avLst/>
            <a:gdLst>
              <a:gd name="T0" fmla="*/ 0 w 779"/>
              <a:gd name="T1" fmla="*/ 2147483647 h 718"/>
              <a:gd name="T2" fmla="*/ 2147483647 w 779"/>
              <a:gd name="T3" fmla="*/ 2147483647 h 718"/>
              <a:gd name="T4" fmla="*/ 2147483647 w 779"/>
              <a:gd name="T5" fmla="*/ 2147483647 h 718"/>
              <a:gd name="T6" fmla="*/ 2147483647 w 779"/>
              <a:gd name="T7" fmla="*/ 2147483647 h 718"/>
              <a:gd name="T8" fmla="*/ 2147483647 w 779"/>
              <a:gd name="T9" fmla="*/ 2147483647 h 718"/>
              <a:gd name="T10" fmla="*/ 2147483647 w 779"/>
              <a:gd name="T11" fmla="*/ 2147483647 h 7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9"/>
              <a:gd name="T19" fmla="*/ 0 h 718"/>
              <a:gd name="T20" fmla="*/ 779 w 779"/>
              <a:gd name="T21" fmla="*/ 718 h 7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9" h="718">
                <a:moveTo>
                  <a:pt x="0" y="718"/>
                </a:moveTo>
                <a:cubicBezTo>
                  <a:pt x="64" y="574"/>
                  <a:pt x="129" y="431"/>
                  <a:pt x="195" y="320"/>
                </a:cubicBezTo>
                <a:cubicBezTo>
                  <a:pt x="261" y="209"/>
                  <a:pt x="337" y="98"/>
                  <a:pt x="398" y="49"/>
                </a:cubicBezTo>
                <a:cubicBezTo>
                  <a:pt x="459" y="0"/>
                  <a:pt x="517" y="3"/>
                  <a:pt x="559" y="23"/>
                </a:cubicBezTo>
                <a:cubicBezTo>
                  <a:pt x="601" y="43"/>
                  <a:pt x="615" y="51"/>
                  <a:pt x="652" y="167"/>
                </a:cubicBezTo>
                <a:cubicBezTo>
                  <a:pt x="689" y="283"/>
                  <a:pt x="734" y="500"/>
                  <a:pt x="779" y="718"/>
                </a:cubicBezTo>
              </a:path>
            </a:pathLst>
          </a:custGeom>
          <a:solidFill>
            <a:srgbClr val="00CC99">
              <a:alpha val="27843"/>
            </a:srgbClr>
          </a:solidFill>
          <a:ln w="57150" cmpd="sng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8" name="Text Box 11"/>
          <p:cNvSpPr txBox="1">
            <a:spLocks noChangeArrowheads="1"/>
          </p:cNvSpPr>
          <p:nvPr/>
        </p:nvSpPr>
        <p:spPr bwMode="auto">
          <a:xfrm>
            <a:off x="8197850" y="4816475"/>
            <a:ext cx="720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  <a:latin typeface="Tahoma" pitchFamily="34" charset="0"/>
              </a:rPr>
              <a:t>Shallow</a:t>
            </a:r>
          </a:p>
        </p:txBody>
      </p:sp>
      <p:sp>
        <p:nvSpPr>
          <p:cNvPr id="17419" name="Text Box 12"/>
          <p:cNvSpPr txBox="1">
            <a:spLocks noChangeArrowheads="1"/>
          </p:cNvSpPr>
          <p:nvPr/>
        </p:nvSpPr>
        <p:spPr bwMode="auto">
          <a:xfrm>
            <a:off x="8324850" y="6011863"/>
            <a:ext cx="5826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  <a:latin typeface="Tahoma" pitchFamily="34" charset="0"/>
              </a:rPr>
              <a:t>Deep</a:t>
            </a:r>
          </a:p>
        </p:txBody>
      </p:sp>
      <p:sp>
        <p:nvSpPr>
          <p:cNvPr id="17420" name="Line 13"/>
          <p:cNvSpPr>
            <a:spLocks noChangeShapeType="1"/>
          </p:cNvSpPr>
          <p:nvPr/>
        </p:nvSpPr>
        <p:spPr bwMode="auto">
          <a:xfrm flipV="1">
            <a:off x="8626475" y="5121275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404813" y="1554163"/>
            <a:ext cx="6503987" cy="4137025"/>
            <a:chOff x="192088" y="1454150"/>
            <a:chExt cx="6686550" cy="4252913"/>
          </a:xfrm>
        </p:grpSpPr>
        <p:pic>
          <p:nvPicPr>
            <p:cNvPr id="17426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3445" t="1041" b="2812"/>
            <a:stretch>
              <a:fillRect/>
            </a:stretch>
          </p:blipFill>
          <p:spPr bwMode="auto">
            <a:xfrm>
              <a:off x="295275" y="1454150"/>
              <a:ext cx="6583363" cy="3940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7" name="Freeform 15"/>
            <p:cNvSpPr>
              <a:spLocks/>
            </p:cNvSpPr>
            <p:nvPr/>
          </p:nvSpPr>
          <p:spPr bwMode="auto">
            <a:xfrm>
              <a:off x="2508250" y="3949700"/>
              <a:ext cx="936625" cy="977900"/>
            </a:xfrm>
            <a:custGeom>
              <a:avLst/>
              <a:gdLst>
                <a:gd name="T0" fmla="*/ 2147483647 w 590"/>
                <a:gd name="T1" fmla="*/ 0 h 616"/>
                <a:gd name="T2" fmla="*/ 2147483647 w 590"/>
                <a:gd name="T3" fmla="*/ 2147483647 h 616"/>
                <a:gd name="T4" fmla="*/ 2147483647 w 590"/>
                <a:gd name="T5" fmla="*/ 2147483647 h 616"/>
                <a:gd name="T6" fmla="*/ 0 60000 65536"/>
                <a:gd name="T7" fmla="*/ 0 60000 65536"/>
                <a:gd name="T8" fmla="*/ 0 60000 65536"/>
                <a:gd name="T9" fmla="*/ 0 w 590"/>
                <a:gd name="T10" fmla="*/ 0 h 616"/>
                <a:gd name="T11" fmla="*/ 590 w 590"/>
                <a:gd name="T12" fmla="*/ 616 h 6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0" h="616">
                  <a:moveTo>
                    <a:pt x="590" y="0"/>
                  </a:moveTo>
                  <a:cubicBezTo>
                    <a:pt x="309" y="218"/>
                    <a:pt x="28" y="436"/>
                    <a:pt x="14" y="526"/>
                  </a:cubicBezTo>
                  <a:cubicBezTo>
                    <a:pt x="0" y="616"/>
                    <a:pt x="253" y="579"/>
                    <a:pt x="507" y="542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28" name="Freeform 16"/>
            <p:cNvSpPr>
              <a:spLocks/>
            </p:cNvSpPr>
            <p:nvPr/>
          </p:nvSpPr>
          <p:spPr bwMode="auto">
            <a:xfrm>
              <a:off x="4916488" y="3008313"/>
              <a:ext cx="1141412" cy="1920875"/>
            </a:xfrm>
            <a:custGeom>
              <a:avLst/>
              <a:gdLst>
                <a:gd name="T0" fmla="*/ 2147483647 w 719"/>
                <a:gd name="T1" fmla="*/ 0 h 1210"/>
                <a:gd name="T2" fmla="*/ 2147483647 w 719"/>
                <a:gd name="T3" fmla="*/ 2147483647 h 1210"/>
                <a:gd name="T4" fmla="*/ 0 w 719"/>
                <a:gd name="T5" fmla="*/ 2147483647 h 1210"/>
                <a:gd name="T6" fmla="*/ 0 60000 65536"/>
                <a:gd name="T7" fmla="*/ 0 60000 65536"/>
                <a:gd name="T8" fmla="*/ 0 60000 65536"/>
                <a:gd name="T9" fmla="*/ 0 w 719"/>
                <a:gd name="T10" fmla="*/ 0 h 1210"/>
                <a:gd name="T11" fmla="*/ 719 w 719"/>
                <a:gd name="T12" fmla="*/ 1210 h 12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19" h="1210">
                  <a:moveTo>
                    <a:pt x="309" y="0"/>
                  </a:moveTo>
                  <a:cubicBezTo>
                    <a:pt x="514" y="279"/>
                    <a:pt x="719" y="558"/>
                    <a:pt x="668" y="760"/>
                  </a:cubicBezTo>
                  <a:cubicBezTo>
                    <a:pt x="617" y="962"/>
                    <a:pt x="308" y="1086"/>
                    <a:pt x="0" y="1210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29" name="Freeform 17"/>
            <p:cNvSpPr>
              <a:spLocks/>
            </p:cNvSpPr>
            <p:nvPr/>
          </p:nvSpPr>
          <p:spPr bwMode="auto">
            <a:xfrm>
              <a:off x="2743200" y="2386013"/>
              <a:ext cx="1550988" cy="2039937"/>
            </a:xfrm>
            <a:custGeom>
              <a:avLst/>
              <a:gdLst>
                <a:gd name="T0" fmla="*/ 0 w 977"/>
                <a:gd name="T1" fmla="*/ 2147483647 h 1285"/>
                <a:gd name="T2" fmla="*/ 2147483647 w 977"/>
                <a:gd name="T3" fmla="*/ 2147483647 h 1285"/>
                <a:gd name="T4" fmla="*/ 2147483647 w 977"/>
                <a:gd name="T5" fmla="*/ 2147483647 h 1285"/>
                <a:gd name="T6" fmla="*/ 2147483647 w 977"/>
                <a:gd name="T7" fmla="*/ 2147483647 h 12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7"/>
                <a:gd name="T13" fmla="*/ 0 h 1285"/>
                <a:gd name="T14" fmla="*/ 977 w 977"/>
                <a:gd name="T15" fmla="*/ 1285 h 12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7" h="1285">
                  <a:moveTo>
                    <a:pt x="0" y="116"/>
                  </a:moveTo>
                  <a:cubicBezTo>
                    <a:pt x="236" y="58"/>
                    <a:pt x="473" y="0"/>
                    <a:pt x="576" y="75"/>
                  </a:cubicBezTo>
                  <a:cubicBezTo>
                    <a:pt x="679" y="150"/>
                    <a:pt x="551" y="365"/>
                    <a:pt x="618" y="567"/>
                  </a:cubicBezTo>
                  <a:cubicBezTo>
                    <a:pt x="685" y="769"/>
                    <a:pt x="831" y="1027"/>
                    <a:pt x="977" y="1285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30" name="Freeform 18"/>
            <p:cNvSpPr>
              <a:spLocks/>
            </p:cNvSpPr>
            <p:nvPr/>
          </p:nvSpPr>
          <p:spPr bwMode="auto">
            <a:xfrm>
              <a:off x="192088" y="4160838"/>
              <a:ext cx="642937" cy="1352550"/>
            </a:xfrm>
            <a:custGeom>
              <a:avLst/>
              <a:gdLst>
                <a:gd name="T0" fmla="*/ 2147483647 w 405"/>
                <a:gd name="T1" fmla="*/ 0 h 852"/>
                <a:gd name="T2" fmla="*/ 2147483647 w 405"/>
                <a:gd name="T3" fmla="*/ 2147483647 h 852"/>
                <a:gd name="T4" fmla="*/ 2147483647 w 405"/>
                <a:gd name="T5" fmla="*/ 2147483647 h 852"/>
                <a:gd name="T6" fmla="*/ 0 60000 65536"/>
                <a:gd name="T7" fmla="*/ 0 60000 65536"/>
                <a:gd name="T8" fmla="*/ 0 60000 65536"/>
                <a:gd name="T9" fmla="*/ 0 w 405"/>
                <a:gd name="T10" fmla="*/ 0 h 852"/>
                <a:gd name="T11" fmla="*/ 405 w 405"/>
                <a:gd name="T12" fmla="*/ 852 h 8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5" h="852">
                  <a:moveTo>
                    <a:pt x="405" y="0"/>
                  </a:moveTo>
                  <a:cubicBezTo>
                    <a:pt x="231" y="121"/>
                    <a:pt x="58" y="242"/>
                    <a:pt x="29" y="384"/>
                  </a:cubicBezTo>
                  <a:cubicBezTo>
                    <a:pt x="0" y="526"/>
                    <a:pt x="115" y="689"/>
                    <a:pt x="230" y="852"/>
                  </a:cubicBezTo>
                </a:path>
              </a:pathLst>
            </a:custGeom>
            <a:noFill/>
            <a:ln w="38100" cmpd="sng">
              <a:solidFill>
                <a:srgbClr val="FFFF00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31" name="Freeform 19"/>
            <p:cNvSpPr>
              <a:spLocks/>
            </p:cNvSpPr>
            <p:nvPr/>
          </p:nvSpPr>
          <p:spPr bwMode="auto">
            <a:xfrm>
              <a:off x="1736725" y="3179763"/>
              <a:ext cx="2159000" cy="2527300"/>
            </a:xfrm>
            <a:custGeom>
              <a:avLst/>
              <a:gdLst>
                <a:gd name="T0" fmla="*/ 2147483647 w 1360"/>
                <a:gd name="T1" fmla="*/ 0 h 1592"/>
                <a:gd name="T2" fmla="*/ 2147483647 w 1360"/>
                <a:gd name="T3" fmla="*/ 2147483647 h 1592"/>
                <a:gd name="T4" fmla="*/ 2147483647 w 1360"/>
                <a:gd name="T5" fmla="*/ 2147483647 h 1592"/>
                <a:gd name="T6" fmla="*/ 2147483647 w 1360"/>
                <a:gd name="T7" fmla="*/ 2147483647 h 1592"/>
                <a:gd name="T8" fmla="*/ 0 w 1360"/>
                <a:gd name="T9" fmla="*/ 2147483647 h 15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0"/>
                <a:gd name="T16" fmla="*/ 0 h 1592"/>
                <a:gd name="T17" fmla="*/ 1360 w 1360"/>
                <a:gd name="T18" fmla="*/ 1592 h 15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0" h="1592">
                  <a:moveTo>
                    <a:pt x="1360" y="0"/>
                  </a:moveTo>
                  <a:cubicBezTo>
                    <a:pt x="966" y="195"/>
                    <a:pt x="573" y="390"/>
                    <a:pt x="434" y="510"/>
                  </a:cubicBezTo>
                  <a:cubicBezTo>
                    <a:pt x="295" y="630"/>
                    <a:pt x="581" y="560"/>
                    <a:pt x="525" y="718"/>
                  </a:cubicBezTo>
                  <a:cubicBezTo>
                    <a:pt x="469" y="876"/>
                    <a:pt x="187" y="1330"/>
                    <a:pt x="100" y="1461"/>
                  </a:cubicBezTo>
                  <a:cubicBezTo>
                    <a:pt x="13" y="1592"/>
                    <a:pt x="6" y="1547"/>
                    <a:pt x="0" y="1503"/>
                  </a:cubicBezTo>
                </a:path>
              </a:pathLst>
            </a:custGeom>
            <a:noFill/>
            <a:ln w="38100" cmpd="sng">
              <a:solidFill>
                <a:srgbClr val="FFFF00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32" name="Freeform 20"/>
            <p:cNvSpPr>
              <a:spLocks/>
            </p:cNvSpPr>
            <p:nvPr/>
          </p:nvSpPr>
          <p:spPr bwMode="auto">
            <a:xfrm>
              <a:off x="1417638" y="3617913"/>
              <a:ext cx="715962" cy="1987550"/>
            </a:xfrm>
            <a:custGeom>
              <a:avLst/>
              <a:gdLst>
                <a:gd name="T0" fmla="*/ 2147483647 w 451"/>
                <a:gd name="T1" fmla="*/ 0 h 1252"/>
                <a:gd name="T2" fmla="*/ 2147483647 w 451"/>
                <a:gd name="T3" fmla="*/ 2147483647 h 1252"/>
                <a:gd name="T4" fmla="*/ 2147483647 w 451"/>
                <a:gd name="T5" fmla="*/ 2147483647 h 1252"/>
                <a:gd name="T6" fmla="*/ 0 w 451"/>
                <a:gd name="T7" fmla="*/ 2147483647 h 12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1"/>
                <a:gd name="T13" fmla="*/ 0 h 1252"/>
                <a:gd name="T14" fmla="*/ 451 w 451"/>
                <a:gd name="T15" fmla="*/ 1252 h 12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1" h="1252">
                  <a:moveTo>
                    <a:pt x="451" y="0"/>
                  </a:moveTo>
                  <a:cubicBezTo>
                    <a:pt x="409" y="246"/>
                    <a:pt x="368" y="492"/>
                    <a:pt x="301" y="593"/>
                  </a:cubicBezTo>
                  <a:cubicBezTo>
                    <a:pt x="234" y="694"/>
                    <a:pt x="100" y="499"/>
                    <a:pt x="50" y="609"/>
                  </a:cubicBezTo>
                  <a:cubicBezTo>
                    <a:pt x="0" y="719"/>
                    <a:pt x="7" y="1145"/>
                    <a:pt x="0" y="1252"/>
                  </a:cubicBezTo>
                </a:path>
              </a:pathLst>
            </a:custGeom>
            <a:noFill/>
            <a:ln w="38100" cmpd="sng">
              <a:solidFill>
                <a:srgbClr val="FFFF00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7422" name="Text Box 21"/>
          <p:cNvSpPr txBox="1">
            <a:spLocks noChangeArrowheads="1"/>
          </p:cNvSpPr>
          <p:nvPr/>
        </p:nvSpPr>
        <p:spPr bwMode="auto">
          <a:xfrm>
            <a:off x="476250" y="5541963"/>
            <a:ext cx="1577975" cy="738187"/>
          </a:xfrm>
          <a:prstGeom prst="rect">
            <a:avLst/>
          </a:prstGeom>
          <a:solidFill>
            <a:srgbClr val="FFFFCC"/>
          </a:solidFill>
          <a:ln w="38100" cmpd="dbl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latin typeface="Tahoma" pitchFamily="34" charset="0"/>
              </a:rPr>
              <a:t>High Amp, </a:t>
            </a:r>
          </a:p>
          <a:p>
            <a:pPr algn="ctr"/>
            <a:r>
              <a:rPr lang="en-US" sz="1400" b="1" dirty="0">
                <a:latin typeface="Tahoma" pitchFamily="34" charset="0"/>
              </a:rPr>
              <a:t>Continuous,</a:t>
            </a:r>
          </a:p>
          <a:p>
            <a:pPr algn="ctr"/>
            <a:r>
              <a:rPr lang="en-US" sz="1400" b="1" dirty="0">
                <a:latin typeface="Tahoma" pitchFamily="34" charset="0"/>
              </a:rPr>
              <a:t>Faulted</a:t>
            </a:r>
          </a:p>
        </p:txBody>
      </p:sp>
      <p:sp>
        <p:nvSpPr>
          <p:cNvPr id="17423" name="Text Box 22"/>
          <p:cNvSpPr txBox="1">
            <a:spLocks noChangeArrowheads="1"/>
          </p:cNvSpPr>
          <p:nvPr/>
        </p:nvSpPr>
        <p:spPr bwMode="auto">
          <a:xfrm>
            <a:off x="3352800" y="4395788"/>
            <a:ext cx="1501775" cy="738187"/>
          </a:xfrm>
          <a:prstGeom prst="rect">
            <a:avLst/>
          </a:prstGeom>
          <a:solidFill>
            <a:srgbClr val="FFE393"/>
          </a:solidFill>
          <a:ln w="2857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latin typeface="Tahoma" pitchFamily="34" charset="0"/>
              </a:rPr>
              <a:t>Low Amp, </a:t>
            </a:r>
          </a:p>
          <a:p>
            <a:pPr algn="ctr"/>
            <a:r>
              <a:rPr lang="en-US" sz="1400" b="1" dirty="0">
                <a:latin typeface="Tahoma" pitchFamily="34" charset="0"/>
              </a:rPr>
              <a:t>Subparallel,</a:t>
            </a:r>
          </a:p>
          <a:p>
            <a:pPr algn="ctr"/>
            <a:r>
              <a:rPr lang="en-US" sz="1400" b="1" dirty="0">
                <a:latin typeface="Tahoma" pitchFamily="34" charset="0"/>
              </a:rPr>
              <a:t>Fill</a:t>
            </a:r>
          </a:p>
        </p:txBody>
      </p:sp>
      <p:sp>
        <p:nvSpPr>
          <p:cNvPr id="17424" name="Text Box 27"/>
          <p:cNvSpPr txBox="1">
            <a:spLocks noChangeArrowheads="1"/>
          </p:cNvSpPr>
          <p:nvPr/>
        </p:nvSpPr>
        <p:spPr bwMode="auto">
          <a:xfrm>
            <a:off x="968374" y="1806575"/>
            <a:ext cx="1155657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Time 1200</a:t>
            </a:r>
            <a:endParaRPr lang="en-US" sz="1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651877" y="2815882"/>
            <a:ext cx="356188" cy="400110"/>
            <a:chOff x="4091450" y="1005839"/>
            <a:chExt cx="356188" cy="400110"/>
          </a:xfrm>
        </p:grpSpPr>
        <p:sp>
          <p:nvSpPr>
            <p:cNvPr id="27" name="Oval 26"/>
            <p:cNvSpPr/>
            <p:nvPr/>
          </p:nvSpPr>
          <p:spPr bwMode="auto">
            <a:xfrm>
              <a:off x="4100732" y="1037082"/>
              <a:ext cx="337625" cy="337625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91450" y="1005839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Arial Black" pitchFamily="34" charset="0"/>
                </a:rPr>
                <a:t>3</a:t>
              </a:r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651877" y="3727937"/>
            <a:ext cx="356188" cy="400110"/>
            <a:chOff x="4091450" y="1005839"/>
            <a:chExt cx="356188" cy="400110"/>
          </a:xfrm>
        </p:grpSpPr>
        <p:sp>
          <p:nvSpPr>
            <p:cNvPr id="30" name="Oval 29"/>
            <p:cNvSpPr/>
            <p:nvPr/>
          </p:nvSpPr>
          <p:spPr bwMode="auto">
            <a:xfrm>
              <a:off x="4100732" y="1037082"/>
              <a:ext cx="337625" cy="337625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091450" y="1005839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Arial Black" pitchFamily="34" charset="0"/>
                </a:rPr>
                <a:t>4</a:t>
              </a:r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2: </a:t>
            </a:r>
            <a:r>
              <a:rPr lang="en-US" dirty="0" smtClean="0"/>
              <a:t>Interpret </a:t>
            </a:r>
            <a:r>
              <a:rPr lang="en-US" dirty="0" smtClean="0"/>
              <a:t>Major Faults</a:t>
            </a:r>
          </a:p>
        </p:txBody>
      </p:sp>
      <p:grpSp>
        <p:nvGrpSpPr>
          <p:cNvPr id="66" name="Group 70"/>
          <p:cNvGrpSpPr>
            <a:grpSpLocks noChangeAspect="1"/>
          </p:cNvGrpSpPr>
          <p:nvPr/>
        </p:nvGrpSpPr>
        <p:grpSpPr bwMode="auto">
          <a:xfrm flipH="1">
            <a:off x="5627688" y="27178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67" name="Rectangle 71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68" name="AutoShape 72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69" name="Group 5"/>
          <p:cNvGrpSpPr>
            <a:grpSpLocks noChangeAspect="1"/>
          </p:cNvGrpSpPr>
          <p:nvPr/>
        </p:nvGrpSpPr>
        <p:grpSpPr bwMode="auto">
          <a:xfrm>
            <a:off x="1670050" y="2705100"/>
            <a:ext cx="754063" cy="207963"/>
            <a:chOff x="4130" y="3522"/>
            <a:chExt cx="2354" cy="540"/>
          </a:xfrm>
          <a:solidFill>
            <a:schemeClr val="tx1"/>
          </a:solidFill>
        </p:grpSpPr>
        <p:sp>
          <p:nvSpPr>
            <p:cNvPr id="70" name="AutoShape 6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1" name="Rectangle 7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2" name="Group 8"/>
          <p:cNvGrpSpPr>
            <a:grpSpLocks/>
          </p:cNvGrpSpPr>
          <p:nvPr/>
        </p:nvGrpSpPr>
        <p:grpSpPr bwMode="auto">
          <a:xfrm>
            <a:off x="752475" y="2395538"/>
            <a:ext cx="1204913" cy="827087"/>
            <a:chOff x="378" y="1402"/>
            <a:chExt cx="759" cy="521"/>
          </a:xfrm>
        </p:grpSpPr>
        <p:sp>
          <p:nvSpPr>
            <p:cNvPr id="73" name="Rectangle 9"/>
            <p:cNvSpPr>
              <a:spLocks noChangeAspect="1" noChangeArrowheads="1"/>
            </p:cNvSpPr>
            <p:nvPr/>
          </p:nvSpPr>
          <p:spPr bwMode="auto">
            <a:xfrm>
              <a:off x="378" y="1402"/>
              <a:ext cx="759" cy="52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74" name="Text Box 10"/>
            <p:cNvSpPr txBox="1">
              <a:spLocks noChangeAspect="1" noChangeArrowheads="1"/>
            </p:cNvSpPr>
            <p:nvPr/>
          </p:nvSpPr>
          <p:spPr bwMode="auto">
            <a:xfrm>
              <a:off x="411" y="1519"/>
              <a:ext cx="692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Quick Recon</a:t>
              </a:r>
            </a:p>
          </p:txBody>
        </p:sp>
      </p:grpSp>
      <p:sp>
        <p:nvSpPr>
          <p:cNvPr id="75" name="Text Box 11"/>
          <p:cNvSpPr txBox="1">
            <a:spLocks noChangeAspect="1" noChangeArrowheads="1"/>
          </p:cNvSpPr>
          <p:nvPr/>
        </p:nvSpPr>
        <p:spPr bwMode="auto">
          <a:xfrm>
            <a:off x="43180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1</a:t>
            </a:r>
          </a:p>
        </p:txBody>
      </p:sp>
      <p:grpSp>
        <p:nvGrpSpPr>
          <p:cNvPr id="76" name="Group 12"/>
          <p:cNvGrpSpPr>
            <a:grpSpLocks noChangeAspect="1"/>
          </p:cNvGrpSpPr>
          <p:nvPr/>
        </p:nvGrpSpPr>
        <p:grpSpPr bwMode="auto">
          <a:xfrm>
            <a:off x="2143125" y="4687888"/>
            <a:ext cx="754063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77" name="AutoShape 13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8" name="Rectangle 14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9" name="Group 15"/>
          <p:cNvGrpSpPr>
            <a:grpSpLocks noChangeAspect="1"/>
          </p:cNvGrpSpPr>
          <p:nvPr/>
        </p:nvGrpSpPr>
        <p:grpSpPr bwMode="auto">
          <a:xfrm>
            <a:off x="3997325" y="4687888"/>
            <a:ext cx="795338" cy="211137"/>
            <a:chOff x="11513" y="3756"/>
            <a:chExt cx="2480" cy="540"/>
          </a:xfrm>
          <a:solidFill>
            <a:schemeClr val="tx1"/>
          </a:solidFill>
        </p:grpSpPr>
        <p:sp>
          <p:nvSpPr>
            <p:cNvPr id="80" name="Rectangle 16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1" name="AutoShape 17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2" name="Group 18"/>
          <p:cNvGrpSpPr>
            <a:grpSpLocks noChangeAspect="1"/>
          </p:cNvGrpSpPr>
          <p:nvPr/>
        </p:nvGrpSpPr>
        <p:grpSpPr bwMode="auto">
          <a:xfrm>
            <a:off x="6164263" y="4687888"/>
            <a:ext cx="900112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83" name="AutoShape 19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4" name="Rectangle 20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5" name="Group 22"/>
          <p:cNvGrpSpPr>
            <a:grpSpLocks noChangeAspect="1"/>
          </p:cNvGrpSpPr>
          <p:nvPr/>
        </p:nvGrpSpPr>
        <p:grpSpPr bwMode="auto">
          <a:xfrm>
            <a:off x="3592513" y="27051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86" name="Rectangle 23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7" name="AutoShape 24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88" name="Text Box 25"/>
          <p:cNvSpPr txBox="1">
            <a:spLocks noChangeAspect="1" noChangeArrowheads="1"/>
          </p:cNvSpPr>
          <p:nvPr/>
        </p:nvSpPr>
        <p:spPr bwMode="auto">
          <a:xfrm>
            <a:off x="1003300" y="1525588"/>
            <a:ext cx="8226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Recon</a:t>
            </a:r>
          </a:p>
        </p:txBody>
      </p:sp>
      <p:sp>
        <p:nvSpPr>
          <p:cNvPr id="89" name="Rectangle 27"/>
          <p:cNvSpPr>
            <a:spLocks noChangeAspect="1" noChangeArrowheads="1"/>
          </p:cNvSpPr>
          <p:nvPr/>
        </p:nvSpPr>
        <p:spPr bwMode="auto">
          <a:xfrm rot="-5400000">
            <a:off x="5791200" y="3417888"/>
            <a:ext cx="1277938" cy="42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90" name="Group 28"/>
          <p:cNvGrpSpPr>
            <a:grpSpLocks noChangeAspect="1"/>
          </p:cNvGrpSpPr>
          <p:nvPr/>
        </p:nvGrpSpPr>
        <p:grpSpPr bwMode="auto">
          <a:xfrm>
            <a:off x="1579563" y="4022725"/>
            <a:ext cx="171450" cy="349250"/>
            <a:chOff x="4698" y="7039"/>
            <a:chExt cx="540" cy="900"/>
          </a:xfrm>
          <a:solidFill>
            <a:schemeClr val="tx1"/>
          </a:solidFill>
        </p:grpSpPr>
        <p:sp>
          <p:nvSpPr>
            <p:cNvPr id="91" name="Rectangle 29"/>
            <p:cNvSpPr>
              <a:spLocks noChangeAspect="1" noChangeArrowheads="1"/>
            </p:cNvSpPr>
            <p:nvPr/>
          </p:nvSpPr>
          <p:spPr bwMode="auto">
            <a:xfrm rot="-5400000">
              <a:off x="4649" y="7311"/>
              <a:ext cx="640" cy="9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92" name="AutoShape 30"/>
            <p:cNvSpPr>
              <a:spLocks noChangeAspect="1" noChangeArrowheads="1"/>
            </p:cNvSpPr>
            <p:nvPr/>
          </p:nvSpPr>
          <p:spPr bwMode="auto">
            <a:xfrm rot="10800000">
              <a:off x="4698" y="747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3" name="Line 31"/>
          <p:cNvSpPr>
            <a:spLocks noChangeAspect="1" noChangeShapeType="1"/>
          </p:cNvSpPr>
          <p:nvPr/>
        </p:nvSpPr>
        <p:spPr bwMode="auto">
          <a:xfrm>
            <a:off x="762000" y="2047875"/>
            <a:ext cx="1128713" cy="0"/>
          </a:xfrm>
          <a:prstGeom prst="line">
            <a:avLst/>
          </a:prstGeom>
          <a:noFill/>
          <a:ln w="76200">
            <a:solidFill>
              <a:srgbClr val="FACA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94" name="Text Box 32"/>
          <p:cNvSpPr txBox="1">
            <a:spLocks noChangeAspect="1" noChangeArrowheads="1"/>
          </p:cNvSpPr>
          <p:nvPr/>
        </p:nvSpPr>
        <p:spPr bwMode="auto">
          <a:xfrm>
            <a:off x="2197536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2</a:t>
            </a:r>
          </a:p>
        </p:txBody>
      </p:sp>
      <p:grpSp>
        <p:nvGrpSpPr>
          <p:cNvPr id="95" name="Group 33"/>
          <p:cNvGrpSpPr>
            <a:grpSpLocks/>
          </p:cNvGrpSpPr>
          <p:nvPr/>
        </p:nvGrpSpPr>
        <p:grpSpPr bwMode="auto">
          <a:xfrm>
            <a:off x="2498725" y="2382838"/>
            <a:ext cx="1411123" cy="854075"/>
            <a:chOff x="1478" y="1396"/>
            <a:chExt cx="755" cy="538"/>
          </a:xfrm>
        </p:grpSpPr>
        <p:sp>
          <p:nvSpPr>
            <p:cNvPr id="96" name="Rectangle 34"/>
            <p:cNvSpPr>
              <a:spLocks noChangeAspect="1" noChangeArrowheads="1"/>
            </p:cNvSpPr>
            <p:nvPr/>
          </p:nvSpPr>
          <p:spPr bwMode="auto">
            <a:xfrm>
              <a:off x="1478" y="1396"/>
              <a:ext cx="755" cy="53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97" name="Text Box 35"/>
            <p:cNvSpPr txBox="1">
              <a:spLocks noChangeAspect="1" noChangeArrowheads="1"/>
            </p:cNvSpPr>
            <p:nvPr/>
          </p:nvSpPr>
          <p:spPr bwMode="auto">
            <a:xfrm>
              <a:off x="1537" y="1444"/>
              <a:ext cx="637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 Faults</a:t>
              </a:r>
            </a:p>
          </p:txBody>
        </p:sp>
      </p:grpSp>
      <p:sp>
        <p:nvSpPr>
          <p:cNvPr id="98" name="Text Box 40"/>
          <p:cNvSpPr txBox="1">
            <a:spLocks noChangeAspect="1" noChangeArrowheads="1"/>
          </p:cNvSpPr>
          <p:nvPr/>
        </p:nvSpPr>
        <p:spPr bwMode="auto">
          <a:xfrm>
            <a:off x="428625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3</a:t>
            </a:r>
          </a:p>
        </p:txBody>
      </p:sp>
      <p:grpSp>
        <p:nvGrpSpPr>
          <p:cNvPr id="99" name="Group 48"/>
          <p:cNvGrpSpPr>
            <a:grpSpLocks/>
          </p:cNvGrpSpPr>
          <p:nvPr/>
        </p:nvGrpSpPr>
        <p:grpSpPr bwMode="auto">
          <a:xfrm>
            <a:off x="4567238" y="2338388"/>
            <a:ext cx="1502486" cy="942975"/>
            <a:chOff x="4096" y="1377"/>
            <a:chExt cx="821" cy="594"/>
          </a:xfrm>
          <a:solidFill>
            <a:schemeClr val="bg1">
              <a:lumMod val="95000"/>
            </a:schemeClr>
          </a:solidFill>
        </p:grpSpPr>
        <p:sp>
          <p:nvSpPr>
            <p:cNvPr id="100" name="Rectangle 49"/>
            <p:cNvSpPr>
              <a:spLocks noChangeAspect="1" noChangeArrowheads="1"/>
            </p:cNvSpPr>
            <p:nvPr/>
          </p:nvSpPr>
          <p:spPr bwMode="auto">
            <a:xfrm>
              <a:off x="4096" y="1377"/>
              <a:ext cx="821" cy="5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1" name="Text Box 50"/>
            <p:cNvSpPr txBox="1">
              <a:spLocks noChangeAspect="1" noChangeArrowheads="1"/>
            </p:cNvSpPr>
            <p:nvPr/>
          </p:nvSpPr>
          <p:spPr bwMode="auto">
            <a:xfrm>
              <a:off x="4156" y="1460"/>
              <a:ext cx="692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Generate Fault Planes</a:t>
              </a:r>
            </a:p>
          </p:txBody>
        </p:sp>
      </p:grpSp>
      <p:sp>
        <p:nvSpPr>
          <p:cNvPr id="102" name="Text Box 51"/>
          <p:cNvSpPr txBox="1">
            <a:spLocks noChangeAspect="1" noChangeArrowheads="1"/>
          </p:cNvSpPr>
          <p:nvPr/>
        </p:nvSpPr>
        <p:spPr bwMode="auto">
          <a:xfrm>
            <a:off x="708679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4</a:t>
            </a:r>
          </a:p>
        </p:txBody>
      </p:sp>
      <p:grpSp>
        <p:nvGrpSpPr>
          <p:cNvPr id="103" name="Group 52"/>
          <p:cNvGrpSpPr>
            <a:grpSpLocks/>
          </p:cNvGrpSpPr>
          <p:nvPr/>
        </p:nvGrpSpPr>
        <p:grpSpPr bwMode="auto">
          <a:xfrm>
            <a:off x="1031875" y="4376738"/>
            <a:ext cx="1304925" cy="833437"/>
            <a:chOff x="1994" y="2661"/>
            <a:chExt cx="822" cy="525"/>
          </a:xfrm>
          <a:solidFill>
            <a:schemeClr val="bg1">
              <a:lumMod val="95000"/>
            </a:schemeClr>
          </a:solidFill>
        </p:grpSpPr>
        <p:sp>
          <p:nvSpPr>
            <p:cNvPr id="104" name="Rectangle 53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5" name="Text Box 54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Horizons</a:t>
              </a:r>
            </a:p>
          </p:txBody>
        </p:sp>
      </p:grpSp>
      <p:sp>
        <p:nvSpPr>
          <p:cNvPr id="106" name="Text Box 56"/>
          <p:cNvSpPr txBox="1">
            <a:spLocks noChangeAspect="1" noChangeArrowheads="1"/>
          </p:cNvSpPr>
          <p:nvPr/>
        </p:nvSpPr>
        <p:spPr bwMode="auto">
          <a:xfrm>
            <a:off x="6850281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7</a:t>
            </a:r>
          </a:p>
        </p:txBody>
      </p:sp>
      <p:grpSp>
        <p:nvGrpSpPr>
          <p:cNvPr id="107" name="Group 57"/>
          <p:cNvGrpSpPr>
            <a:grpSpLocks/>
          </p:cNvGrpSpPr>
          <p:nvPr/>
        </p:nvGrpSpPr>
        <p:grpSpPr bwMode="auto">
          <a:xfrm>
            <a:off x="7129465" y="4411667"/>
            <a:ext cx="1376363" cy="845143"/>
            <a:chOff x="4395" y="2661"/>
            <a:chExt cx="867" cy="481"/>
          </a:xfrm>
          <a:solidFill>
            <a:schemeClr val="bg1">
              <a:lumMod val="95000"/>
            </a:schemeClr>
          </a:solidFill>
        </p:grpSpPr>
        <p:sp>
          <p:nvSpPr>
            <p:cNvPr id="108" name="Rectangle 58"/>
            <p:cNvSpPr>
              <a:spLocks noChangeAspect="1" noChangeArrowheads="1"/>
            </p:cNvSpPr>
            <p:nvPr/>
          </p:nvSpPr>
          <p:spPr bwMode="auto">
            <a:xfrm>
              <a:off x="4395" y="2661"/>
              <a:ext cx="853" cy="48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9" name="Text Box 59"/>
            <p:cNvSpPr txBox="1">
              <a:spLocks noChangeAspect="1" noChangeArrowheads="1"/>
            </p:cNvSpPr>
            <p:nvPr/>
          </p:nvSpPr>
          <p:spPr bwMode="auto">
            <a:xfrm>
              <a:off x="4402" y="2673"/>
              <a:ext cx="860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Utilize the Faulted Framework </a:t>
              </a:r>
            </a:p>
          </p:txBody>
        </p:sp>
      </p:grpSp>
      <p:sp>
        <p:nvSpPr>
          <p:cNvPr id="110" name="Text Box 60"/>
          <p:cNvSpPr txBox="1">
            <a:spLocks noChangeAspect="1" noChangeArrowheads="1"/>
          </p:cNvSpPr>
          <p:nvPr/>
        </p:nvSpPr>
        <p:spPr bwMode="auto">
          <a:xfrm>
            <a:off x="4542274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6</a:t>
            </a:r>
          </a:p>
        </p:txBody>
      </p:sp>
      <p:grpSp>
        <p:nvGrpSpPr>
          <p:cNvPr id="111" name="Group 61"/>
          <p:cNvGrpSpPr>
            <a:grpSpLocks/>
          </p:cNvGrpSpPr>
          <p:nvPr/>
        </p:nvGrpSpPr>
        <p:grpSpPr bwMode="auto">
          <a:xfrm>
            <a:off x="4833938" y="4376737"/>
            <a:ext cx="1551096" cy="873124"/>
            <a:chOff x="3189" y="2661"/>
            <a:chExt cx="821" cy="550"/>
          </a:xfrm>
          <a:solidFill>
            <a:schemeClr val="bg1">
              <a:lumMod val="95000"/>
            </a:schemeClr>
          </a:solidFill>
        </p:grpSpPr>
        <p:sp>
          <p:nvSpPr>
            <p:cNvPr id="112" name="Rectangle 62"/>
            <p:cNvSpPr>
              <a:spLocks noChangeAspect="1" noChangeArrowheads="1"/>
            </p:cNvSpPr>
            <p:nvPr/>
          </p:nvSpPr>
          <p:spPr bwMode="auto">
            <a:xfrm>
              <a:off x="3189" y="2661"/>
              <a:ext cx="821" cy="550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3" name="Text Box 63"/>
            <p:cNvSpPr txBox="1">
              <a:spLocks noChangeAspect="1" noChangeArrowheads="1"/>
            </p:cNvSpPr>
            <p:nvPr/>
          </p:nvSpPr>
          <p:spPr bwMode="auto">
            <a:xfrm>
              <a:off x="3207" y="2692"/>
              <a:ext cx="785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Small-Offset Faults</a:t>
              </a:r>
            </a:p>
          </p:txBody>
        </p:sp>
      </p:grpSp>
      <p:sp>
        <p:nvSpPr>
          <p:cNvPr id="114" name="Text Box 64"/>
          <p:cNvSpPr txBox="1">
            <a:spLocks noChangeAspect="1" noChangeArrowheads="1"/>
          </p:cNvSpPr>
          <p:nvPr/>
        </p:nvSpPr>
        <p:spPr bwMode="auto">
          <a:xfrm>
            <a:off x="7102107" y="5416550"/>
            <a:ext cx="1356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+mn-lt"/>
              </a:rPr>
              <a:t>Faulted </a:t>
            </a:r>
          </a:p>
          <a:p>
            <a:pPr algn="ctr"/>
            <a:r>
              <a:rPr lang="en-US" sz="1600" b="1" i="1" dirty="0">
                <a:latin typeface="+mn-lt"/>
              </a:rPr>
              <a:t>Framework</a:t>
            </a:r>
          </a:p>
        </p:txBody>
      </p:sp>
      <p:sp>
        <p:nvSpPr>
          <p:cNvPr id="115" name="Text Box 65"/>
          <p:cNvSpPr txBox="1">
            <a:spLocks noChangeAspect="1" noChangeArrowheads="1"/>
          </p:cNvSpPr>
          <p:nvPr/>
        </p:nvSpPr>
        <p:spPr bwMode="auto">
          <a:xfrm>
            <a:off x="4392613" y="5721350"/>
            <a:ext cx="227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Small-Offset Faults </a:t>
            </a:r>
          </a:p>
        </p:txBody>
      </p:sp>
      <p:sp>
        <p:nvSpPr>
          <p:cNvPr id="116" name="Line 67"/>
          <p:cNvSpPr>
            <a:spLocks noChangeAspect="1" noChangeShapeType="1"/>
          </p:cNvSpPr>
          <p:nvPr/>
        </p:nvSpPr>
        <p:spPr bwMode="auto">
          <a:xfrm flipH="1">
            <a:off x="4924425" y="5546725"/>
            <a:ext cx="1214438" cy="0"/>
          </a:xfrm>
          <a:prstGeom prst="line">
            <a:avLst/>
          </a:prstGeom>
          <a:noFill/>
          <a:ln w="76200">
            <a:solidFill>
              <a:srgbClr val="007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117" name="Group 73"/>
          <p:cNvGrpSpPr>
            <a:grpSpLocks/>
          </p:cNvGrpSpPr>
          <p:nvPr/>
        </p:nvGrpSpPr>
        <p:grpSpPr bwMode="auto">
          <a:xfrm>
            <a:off x="2936875" y="4376738"/>
            <a:ext cx="1304925" cy="833437"/>
            <a:chOff x="1994" y="2661"/>
            <a:chExt cx="822" cy="525"/>
          </a:xfrm>
          <a:solidFill>
            <a:schemeClr val="bg1">
              <a:lumMod val="95000"/>
            </a:schemeClr>
          </a:solidFill>
        </p:grpSpPr>
        <p:sp>
          <p:nvSpPr>
            <p:cNvPr id="118" name="Rectangle 74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9" name="Text Box 75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Extract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</a:t>
              </a:r>
            </a:p>
            <a:p>
              <a:pPr algn="ctr"/>
              <a:r>
                <a:rPr lang="en-US" sz="1400" b="1" dirty="0">
                  <a:latin typeface="+mn-lt"/>
                </a:rPr>
                <a:t>Attributes</a:t>
              </a:r>
            </a:p>
          </p:txBody>
        </p:sp>
      </p:grpSp>
      <p:sp>
        <p:nvSpPr>
          <p:cNvPr id="120" name="Text Box 76"/>
          <p:cNvSpPr txBox="1">
            <a:spLocks noChangeAspect="1" noChangeArrowheads="1"/>
          </p:cNvSpPr>
          <p:nvPr/>
        </p:nvSpPr>
        <p:spPr bwMode="auto">
          <a:xfrm>
            <a:off x="2638643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5</a:t>
            </a:r>
          </a:p>
        </p:txBody>
      </p:sp>
      <p:sp>
        <p:nvSpPr>
          <p:cNvPr id="121" name="Text Box 77"/>
          <p:cNvSpPr txBox="1">
            <a:spLocks noChangeAspect="1" noChangeArrowheads="1"/>
          </p:cNvSpPr>
          <p:nvPr/>
        </p:nvSpPr>
        <p:spPr bwMode="auto">
          <a:xfrm>
            <a:off x="2106613" y="5721350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Horizons </a:t>
            </a:r>
          </a:p>
        </p:txBody>
      </p:sp>
      <p:sp>
        <p:nvSpPr>
          <p:cNvPr id="122" name="Line 78"/>
          <p:cNvSpPr>
            <a:spLocks noChangeAspect="1" noChangeShapeType="1"/>
          </p:cNvSpPr>
          <p:nvPr/>
        </p:nvSpPr>
        <p:spPr bwMode="auto">
          <a:xfrm flipH="1">
            <a:off x="1139825" y="5546725"/>
            <a:ext cx="3046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3" name="Text Box 79"/>
          <p:cNvSpPr txBox="1">
            <a:spLocks noChangeAspect="1" noChangeArrowheads="1"/>
          </p:cNvSpPr>
          <p:nvPr/>
        </p:nvSpPr>
        <p:spPr bwMode="auto">
          <a:xfrm>
            <a:off x="3341688" y="1525588"/>
            <a:ext cx="21916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Large-Offset faults </a:t>
            </a:r>
          </a:p>
        </p:txBody>
      </p:sp>
      <p:sp>
        <p:nvSpPr>
          <p:cNvPr id="124" name="Line 80"/>
          <p:cNvSpPr>
            <a:spLocks noChangeAspect="1" noChangeShapeType="1"/>
          </p:cNvSpPr>
          <p:nvPr/>
        </p:nvSpPr>
        <p:spPr bwMode="auto">
          <a:xfrm flipH="1">
            <a:off x="2600325" y="2047875"/>
            <a:ext cx="3740150" cy="0"/>
          </a:xfrm>
          <a:prstGeom prst="line">
            <a:avLst/>
          </a:prstGeom>
          <a:noFill/>
          <a:ln w="76200">
            <a:solidFill>
              <a:schemeClr val="accent5">
                <a:lumMod val="50000"/>
              </a:schemeClr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5" name="Rectangle 27"/>
          <p:cNvSpPr>
            <a:spLocks noChangeAspect="1" noChangeArrowheads="1"/>
          </p:cNvSpPr>
          <p:nvPr/>
        </p:nvSpPr>
        <p:spPr bwMode="auto">
          <a:xfrm>
            <a:off x="1652588" y="4024313"/>
            <a:ext cx="4760912" cy="460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pic>
        <p:nvPicPr>
          <p:cNvPr id="126" name="Picture 2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bright="2000" contrast="31000"/>
          </a:blip>
          <a:srcRect/>
          <a:stretch>
            <a:fillRect/>
          </a:stretch>
        </p:blipFill>
        <p:spPr bwMode="auto">
          <a:xfrm>
            <a:off x="3614182" y="2236763"/>
            <a:ext cx="432581" cy="432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Large- to Moderate-Offset Faults</a:t>
            </a:r>
          </a:p>
        </p:txBody>
      </p:sp>
      <p:sp>
        <p:nvSpPr>
          <p:cNvPr id="19460" name="Content Placeholder 2"/>
          <p:cNvSpPr>
            <a:spLocks noGrp="1"/>
          </p:cNvSpPr>
          <p:nvPr>
            <p:ph idx="4294967295"/>
          </p:nvPr>
        </p:nvSpPr>
        <p:spPr>
          <a:xfrm>
            <a:off x="253218" y="1140997"/>
            <a:ext cx="8243667" cy="3694113"/>
          </a:xfrm>
        </p:spPr>
        <p:txBody>
          <a:bodyPr/>
          <a:lstStyle/>
          <a:p>
            <a:pPr>
              <a:buFontTx/>
              <a:buNone/>
            </a:pPr>
            <a:r>
              <a:rPr lang="en-US" sz="2200" dirty="0" smtClean="0"/>
              <a:t>Seismic interpreters speak of fault offset in terms of a seismic peak or trough time duration</a:t>
            </a:r>
          </a:p>
          <a:p>
            <a:pPr lvl="1"/>
            <a:r>
              <a:rPr lang="en-US" sz="2200" dirty="0" smtClean="0"/>
              <a:t>Offset of more than </a:t>
            </a:r>
            <a:r>
              <a:rPr lang="en-US" sz="2200" dirty="0" smtClean="0"/>
              <a:t>one (1) peak </a:t>
            </a:r>
            <a:r>
              <a:rPr lang="en-US" sz="2200" dirty="0" smtClean="0"/>
              <a:t>or trough = Large-offset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942975" y="3336925"/>
            <a:ext cx="488950" cy="2057400"/>
            <a:chOff x="942975" y="3867149"/>
            <a:chExt cx="747712" cy="2905126"/>
          </a:xfrm>
        </p:grpSpPr>
        <p:sp>
          <p:nvSpPr>
            <p:cNvPr id="17" name="Freeform 16"/>
            <p:cNvSpPr/>
            <p:nvPr/>
          </p:nvSpPr>
          <p:spPr>
            <a:xfrm>
              <a:off x="1137186" y="6285846"/>
              <a:ext cx="349580" cy="481945"/>
            </a:xfrm>
            <a:custGeom>
              <a:avLst/>
              <a:gdLst>
                <a:gd name="connsiteX0" fmla="*/ 342900 w 347662"/>
                <a:gd name="connsiteY0" fmla="*/ 0 h 481013"/>
                <a:gd name="connsiteX1" fmla="*/ 209550 w 347662"/>
                <a:gd name="connsiteY1" fmla="*/ 61913 h 481013"/>
                <a:gd name="connsiteX2" fmla="*/ 90487 w 347662"/>
                <a:gd name="connsiteY2" fmla="*/ 133350 h 481013"/>
                <a:gd name="connsiteX3" fmla="*/ 0 w 347662"/>
                <a:gd name="connsiteY3" fmla="*/ 238125 h 481013"/>
                <a:gd name="connsiteX4" fmla="*/ 4762 w 347662"/>
                <a:gd name="connsiteY4" fmla="*/ 323850 h 481013"/>
                <a:gd name="connsiteX5" fmla="*/ 90487 w 347662"/>
                <a:gd name="connsiteY5" fmla="*/ 352425 h 481013"/>
                <a:gd name="connsiteX6" fmla="*/ 223837 w 347662"/>
                <a:gd name="connsiteY6" fmla="*/ 433388 h 481013"/>
                <a:gd name="connsiteX7" fmla="*/ 347662 w 347662"/>
                <a:gd name="connsiteY7" fmla="*/ 481013 h 48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662" h="481013">
                  <a:moveTo>
                    <a:pt x="342900" y="0"/>
                  </a:moveTo>
                  <a:lnTo>
                    <a:pt x="209550" y="61913"/>
                  </a:lnTo>
                  <a:lnTo>
                    <a:pt x="90487" y="133350"/>
                  </a:lnTo>
                  <a:lnTo>
                    <a:pt x="0" y="238125"/>
                  </a:lnTo>
                  <a:lnTo>
                    <a:pt x="4762" y="323850"/>
                  </a:lnTo>
                  <a:lnTo>
                    <a:pt x="90487" y="352425"/>
                  </a:lnTo>
                  <a:lnTo>
                    <a:pt x="223837" y="433388"/>
                  </a:lnTo>
                  <a:lnTo>
                    <a:pt x="347662" y="481013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06094" y="5095551"/>
              <a:ext cx="470961" cy="876470"/>
            </a:xfrm>
            <a:custGeom>
              <a:avLst/>
              <a:gdLst>
                <a:gd name="connsiteX0" fmla="*/ 461962 w 471487"/>
                <a:gd name="connsiteY0" fmla="*/ 0 h 876300"/>
                <a:gd name="connsiteX1" fmla="*/ 352425 w 471487"/>
                <a:gd name="connsiteY1" fmla="*/ 42863 h 876300"/>
                <a:gd name="connsiteX2" fmla="*/ 304800 w 471487"/>
                <a:gd name="connsiteY2" fmla="*/ 71438 h 876300"/>
                <a:gd name="connsiteX3" fmla="*/ 280987 w 471487"/>
                <a:gd name="connsiteY3" fmla="*/ 138113 h 876300"/>
                <a:gd name="connsiteX4" fmla="*/ 228600 w 471487"/>
                <a:gd name="connsiteY4" fmla="*/ 238125 h 876300"/>
                <a:gd name="connsiteX5" fmla="*/ 180975 w 471487"/>
                <a:gd name="connsiteY5" fmla="*/ 309563 h 876300"/>
                <a:gd name="connsiteX6" fmla="*/ 57150 w 471487"/>
                <a:gd name="connsiteY6" fmla="*/ 366713 h 876300"/>
                <a:gd name="connsiteX7" fmla="*/ 4762 w 471487"/>
                <a:gd name="connsiteY7" fmla="*/ 395288 h 876300"/>
                <a:gd name="connsiteX8" fmla="*/ 0 w 471487"/>
                <a:gd name="connsiteY8" fmla="*/ 481013 h 876300"/>
                <a:gd name="connsiteX9" fmla="*/ 19050 w 471487"/>
                <a:gd name="connsiteY9" fmla="*/ 595313 h 876300"/>
                <a:gd name="connsiteX10" fmla="*/ 71437 w 471487"/>
                <a:gd name="connsiteY10" fmla="*/ 661988 h 876300"/>
                <a:gd name="connsiteX11" fmla="*/ 242887 w 471487"/>
                <a:gd name="connsiteY11" fmla="*/ 771525 h 876300"/>
                <a:gd name="connsiteX12" fmla="*/ 471487 w 471487"/>
                <a:gd name="connsiteY12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487" h="876300">
                  <a:moveTo>
                    <a:pt x="461962" y="0"/>
                  </a:moveTo>
                  <a:lnTo>
                    <a:pt x="352425" y="42863"/>
                  </a:lnTo>
                  <a:lnTo>
                    <a:pt x="304800" y="71438"/>
                  </a:lnTo>
                  <a:lnTo>
                    <a:pt x="280987" y="138113"/>
                  </a:lnTo>
                  <a:lnTo>
                    <a:pt x="228600" y="238125"/>
                  </a:lnTo>
                  <a:lnTo>
                    <a:pt x="180975" y="309563"/>
                  </a:lnTo>
                  <a:lnTo>
                    <a:pt x="57150" y="366713"/>
                  </a:lnTo>
                  <a:lnTo>
                    <a:pt x="4762" y="395288"/>
                  </a:lnTo>
                  <a:lnTo>
                    <a:pt x="0" y="481013"/>
                  </a:lnTo>
                  <a:lnTo>
                    <a:pt x="19050" y="595313"/>
                  </a:lnTo>
                  <a:lnTo>
                    <a:pt x="71437" y="661988"/>
                  </a:lnTo>
                  <a:lnTo>
                    <a:pt x="242887" y="771525"/>
                  </a:lnTo>
                  <a:lnTo>
                    <a:pt x="471487" y="8763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67251" y="4205633"/>
              <a:ext cx="504948" cy="533503"/>
            </a:xfrm>
            <a:custGeom>
              <a:avLst/>
              <a:gdLst>
                <a:gd name="connsiteX0" fmla="*/ 504825 w 504825"/>
                <a:gd name="connsiteY0" fmla="*/ 0 h 533400"/>
                <a:gd name="connsiteX1" fmla="*/ 333375 w 504825"/>
                <a:gd name="connsiteY1" fmla="*/ 61912 h 533400"/>
                <a:gd name="connsiteX2" fmla="*/ 176212 w 504825"/>
                <a:gd name="connsiteY2" fmla="*/ 128587 h 533400"/>
                <a:gd name="connsiteX3" fmla="*/ 66675 w 504825"/>
                <a:gd name="connsiteY3" fmla="*/ 171450 h 533400"/>
                <a:gd name="connsiteX4" fmla="*/ 0 w 504825"/>
                <a:gd name="connsiteY4" fmla="*/ 257175 h 533400"/>
                <a:gd name="connsiteX5" fmla="*/ 4762 w 504825"/>
                <a:gd name="connsiteY5" fmla="*/ 328612 h 533400"/>
                <a:gd name="connsiteX6" fmla="*/ 71437 w 504825"/>
                <a:gd name="connsiteY6" fmla="*/ 390525 h 533400"/>
                <a:gd name="connsiteX7" fmla="*/ 257175 w 504825"/>
                <a:gd name="connsiteY7" fmla="*/ 461962 h 533400"/>
                <a:gd name="connsiteX8" fmla="*/ 404812 w 504825"/>
                <a:gd name="connsiteY8" fmla="*/ 495300 h 533400"/>
                <a:gd name="connsiteX9" fmla="*/ 504825 w 504825"/>
                <a:gd name="connsiteY9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825" h="533400">
                  <a:moveTo>
                    <a:pt x="504825" y="0"/>
                  </a:moveTo>
                  <a:lnTo>
                    <a:pt x="333375" y="61912"/>
                  </a:lnTo>
                  <a:lnTo>
                    <a:pt x="176212" y="128587"/>
                  </a:lnTo>
                  <a:lnTo>
                    <a:pt x="66675" y="171450"/>
                  </a:lnTo>
                  <a:lnTo>
                    <a:pt x="0" y="257175"/>
                  </a:lnTo>
                  <a:lnTo>
                    <a:pt x="4762" y="328612"/>
                  </a:lnTo>
                  <a:lnTo>
                    <a:pt x="71437" y="390525"/>
                  </a:lnTo>
                  <a:lnTo>
                    <a:pt x="257175" y="461962"/>
                  </a:lnTo>
                  <a:lnTo>
                    <a:pt x="404812" y="495300"/>
                  </a:lnTo>
                  <a:lnTo>
                    <a:pt x="504825" y="5334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81910" y="5980988"/>
              <a:ext cx="194211" cy="309342"/>
            </a:xfrm>
            <a:custGeom>
              <a:avLst/>
              <a:gdLst>
                <a:gd name="connsiteX0" fmla="*/ 0 w 195262"/>
                <a:gd name="connsiteY0" fmla="*/ 0 h 309563"/>
                <a:gd name="connsiteX1" fmla="*/ 66675 w 195262"/>
                <a:gd name="connsiteY1" fmla="*/ 61913 h 309563"/>
                <a:gd name="connsiteX2" fmla="*/ 133350 w 195262"/>
                <a:gd name="connsiteY2" fmla="*/ 119063 h 309563"/>
                <a:gd name="connsiteX3" fmla="*/ 180975 w 195262"/>
                <a:gd name="connsiteY3" fmla="*/ 180975 h 309563"/>
                <a:gd name="connsiteX4" fmla="*/ 195262 w 195262"/>
                <a:gd name="connsiteY4" fmla="*/ 228600 h 309563"/>
                <a:gd name="connsiteX5" fmla="*/ 180975 w 195262"/>
                <a:gd name="connsiteY5" fmla="*/ 266700 h 309563"/>
                <a:gd name="connsiteX6" fmla="*/ 80962 w 195262"/>
                <a:gd name="connsiteY6" fmla="*/ 300038 h 309563"/>
                <a:gd name="connsiteX7" fmla="*/ 4762 w 195262"/>
                <a:gd name="connsiteY7" fmla="*/ 309563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262" h="309563">
                  <a:moveTo>
                    <a:pt x="0" y="0"/>
                  </a:moveTo>
                  <a:lnTo>
                    <a:pt x="66675" y="61913"/>
                  </a:lnTo>
                  <a:lnTo>
                    <a:pt x="133350" y="119063"/>
                  </a:lnTo>
                  <a:lnTo>
                    <a:pt x="180975" y="180975"/>
                  </a:lnTo>
                  <a:lnTo>
                    <a:pt x="195262" y="228600"/>
                  </a:lnTo>
                  <a:lnTo>
                    <a:pt x="180975" y="266700"/>
                  </a:lnTo>
                  <a:lnTo>
                    <a:pt x="80962" y="300038"/>
                  </a:lnTo>
                  <a:lnTo>
                    <a:pt x="4762" y="30956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77055" y="4757069"/>
              <a:ext cx="118955" cy="338482"/>
            </a:xfrm>
            <a:custGeom>
              <a:avLst/>
              <a:gdLst>
                <a:gd name="connsiteX0" fmla="*/ 0 w 119063"/>
                <a:gd name="connsiteY0" fmla="*/ 0 h 338137"/>
                <a:gd name="connsiteX1" fmla="*/ 42863 w 119063"/>
                <a:gd name="connsiteY1" fmla="*/ 38100 h 338137"/>
                <a:gd name="connsiteX2" fmla="*/ 100013 w 119063"/>
                <a:gd name="connsiteY2" fmla="*/ 109537 h 338137"/>
                <a:gd name="connsiteX3" fmla="*/ 119063 w 119063"/>
                <a:gd name="connsiteY3" fmla="*/ 157162 h 338137"/>
                <a:gd name="connsiteX4" fmla="*/ 119063 w 119063"/>
                <a:gd name="connsiteY4" fmla="*/ 223837 h 338137"/>
                <a:gd name="connsiteX5" fmla="*/ 90488 w 119063"/>
                <a:gd name="connsiteY5" fmla="*/ 285750 h 338137"/>
                <a:gd name="connsiteX6" fmla="*/ 0 w 119063"/>
                <a:gd name="connsiteY6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3" h="338137">
                  <a:moveTo>
                    <a:pt x="0" y="0"/>
                  </a:moveTo>
                  <a:lnTo>
                    <a:pt x="42863" y="38100"/>
                  </a:lnTo>
                  <a:lnTo>
                    <a:pt x="100013" y="109537"/>
                  </a:lnTo>
                  <a:lnTo>
                    <a:pt x="119063" y="157162"/>
                  </a:lnTo>
                  <a:lnTo>
                    <a:pt x="119063" y="223837"/>
                  </a:lnTo>
                  <a:lnTo>
                    <a:pt x="90488" y="285750"/>
                  </a:lnTo>
                  <a:lnTo>
                    <a:pt x="0" y="33813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9" name="Straight Connector 8"/>
            <p:cNvCxnSpPr>
              <a:endCxn id="10" idx="29"/>
            </p:cNvCxnSpPr>
            <p:nvPr/>
          </p:nvCxnSpPr>
          <p:spPr>
            <a:xfrm rot="16200000" flipH="1">
              <a:off x="29347" y="5314857"/>
              <a:ext cx="2905126" cy="9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 11"/>
            <p:cNvSpPr/>
            <p:nvPr/>
          </p:nvSpPr>
          <p:spPr>
            <a:xfrm>
              <a:off x="1467344" y="3867149"/>
              <a:ext cx="165079" cy="334001"/>
            </a:xfrm>
            <a:custGeom>
              <a:avLst/>
              <a:gdLst>
                <a:gd name="connsiteX0" fmla="*/ 0 w 166688"/>
                <a:gd name="connsiteY0" fmla="*/ 0 h 333375"/>
                <a:gd name="connsiteX1" fmla="*/ 66675 w 166688"/>
                <a:gd name="connsiteY1" fmla="*/ 42863 h 333375"/>
                <a:gd name="connsiteX2" fmla="*/ 161925 w 166688"/>
                <a:gd name="connsiteY2" fmla="*/ 119063 h 333375"/>
                <a:gd name="connsiteX3" fmla="*/ 166688 w 166688"/>
                <a:gd name="connsiteY3" fmla="*/ 190500 h 333375"/>
                <a:gd name="connsiteX4" fmla="*/ 147638 w 166688"/>
                <a:gd name="connsiteY4" fmla="*/ 238125 h 333375"/>
                <a:gd name="connsiteX5" fmla="*/ 76200 w 166688"/>
                <a:gd name="connsiteY5" fmla="*/ 314325 h 333375"/>
                <a:gd name="connsiteX6" fmla="*/ 19050 w 166688"/>
                <a:gd name="connsiteY6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88" h="333375">
                  <a:moveTo>
                    <a:pt x="0" y="0"/>
                  </a:moveTo>
                  <a:lnTo>
                    <a:pt x="66675" y="42863"/>
                  </a:lnTo>
                  <a:lnTo>
                    <a:pt x="161925" y="119063"/>
                  </a:lnTo>
                  <a:lnTo>
                    <a:pt x="166688" y="190500"/>
                  </a:lnTo>
                  <a:lnTo>
                    <a:pt x="147638" y="238125"/>
                  </a:lnTo>
                  <a:lnTo>
                    <a:pt x="76200" y="314325"/>
                  </a:lnTo>
                  <a:lnTo>
                    <a:pt x="19050" y="3333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42975" y="3876115"/>
              <a:ext cx="747712" cy="2896160"/>
            </a:xfrm>
            <a:custGeom>
              <a:avLst/>
              <a:gdLst>
                <a:gd name="connsiteX0" fmla="*/ 552450 w 747712"/>
                <a:gd name="connsiteY0" fmla="*/ 0 h 2895600"/>
                <a:gd name="connsiteX1" fmla="*/ 676275 w 747712"/>
                <a:gd name="connsiteY1" fmla="*/ 114300 h 2895600"/>
                <a:gd name="connsiteX2" fmla="*/ 666750 w 747712"/>
                <a:gd name="connsiteY2" fmla="*/ 228600 h 2895600"/>
                <a:gd name="connsiteX3" fmla="*/ 542925 w 747712"/>
                <a:gd name="connsiteY3" fmla="*/ 323850 h 2895600"/>
                <a:gd name="connsiteX4" fmla="*/ 314325 w 747712"/>
                <a:gd name="connsiteY4" fmla="*/ 409575 h 2895600"/>
                <a:gd name="connsiteX5" fmla="*/ 57150 w 747712"/>
                <a:gd name="connsiteY5" fmla="*/ 523875 h 2895600"/>
                <a:gd name="connsiteX6" fmla="*/ 57150 w 747712"/>
                <a:gd name="connsiteY6" fmla="*/ 695325 h 2895600"/>
                <a:gd name="connsiteX7" fmla="*/ 400050 w 747712"/>
                <a:gd name="connsiteY7" fmla="*/ 819150 h 2895600"/>
                <a:gd name="connsiteX8" fmla="*/ 523875 w 747712"/>
                <a:gd name="connsiteY8" fmla="*/ 866775 h 2895600"/>
                <a:gd name="connsiteX9" fmla="*/ 638175 w 747712"/>
                <a:gd name="connsiteY9" fmla="*/ 990600 h 2895600"/>
                <a:gd name="connsiteX10" fmla="*/ 657225 w 747712"/>
                <a:gd name="connsiteY10" fmla="*/ 1066800 h 2895600"/>
                <a:gd name="connsiteX11" fmla="*/ 609600 w 747712"/>
                <a:gd name="connsiteY11" fmla="*/ 1162050 h 2895600"/>
                <a:gd name="connsiteX12" fmla="*/ 476250 w 747712"/>
                <a:gd name="connsiteY12" fmla="*/ 1247775 h 2895600"/>
                <a:gd name="connsiteX13" fmla="*/ 371475 w 747712"/>
                <a:gd name="connsiteY13" fmla="*/ 1276350 h 2895600"/>
                <a:gd name="connsiteX14" fmla="*/ 304800 w 747712"/>
                <a:gd name="connsiteY14" fmla="*/ 1438275 h 2895600"/>
                <a:gd name="connsiteX15" fmla="*/ 209550 w 747712"/>
                <a:gd name="connsiteY15" fmla="*/ 1533525 h 2895600"/>
                <a:gd name="connsiteX16" fmla="*/ 66675 w 747712"/>
                <a:gd name="connsiteY16" fmla="*/ 1609725 h 2895600"/>
                <a:gd name="connsiteX17" fmla="*/ 76200 w 747712"/>
                <a:gd name="connsiteY17" fmla="*/ 1800225 h 2895600"/>
                <a:gd name="connsiteX18" fmla="*/ 180975 w 747712"/>
                <a:gd name="connsiteY18" fmla="*/ 1905000 h 2895600"/>
                <a:gd name="connsiteX19" fmla="*/ 342900 w 747712"/>
                <a:gd name="connsiteY19" fmla="*/ 2000250 h 2895600"/>
                <a:gd name="connsiteX20" fmla="*/ 485775 w 747712"/>
                <a:gd name="connsiteY20" fmla="*/ 2066925 h 2895600"/>
                <a:gd name="connsiteX21" fmla="*/ 590550 w 747712"/>
                <a:gd name="connsiteY21" fmla="*/ 2143125 h 2895600"/>
                <a:gd name="connsiteX22" fmla="*/ 704850 w 747712"/>
                <a:gd name="connsiteY22" fmla="*/ 2247900 h 2895600"/>
                <a:gd name="connsiteX23" fmla="*/ 733425 w 747712"/>
                <a:gd name="connsiteY23" fmla="*/ 2343150 h 2895600"/>
                <a:gd name="connsiteX24" fmla="*/ 619125 w 747712"/>
                <a:gd name="connsiteY24" fmla="*/ 2390775 h 2895600"/>
                <a:gd name="connsiteX25" fmla="*/ 447675 w 747712"/>
                <a:gd name="connsiteY25" fmla="*/ 2447925 h 2895600"/>
                <a:gd name="connsiteX26" fmla="*/ 323850 w 747712"/>
                <a:gd name="connsiteY26" fmla="*/ 2514600 h 2895600"/>
                <a:gd name="connsiteX27" fmla="*/ 190500 w 747712"/>
                <a:gd name="connsiteY27" fmla="*/ 2657475 h 2895600"/>
                <a:gd name="connsiteX28" fmla="*/ 238125 w 747712"/>
                <a:gd name="connsiteY28" fmla="*/ 2743200 h 2895600"/>
                <a:gd name="connsiteX29" fmla="*/ 542925 w 747712"/>
                <a:gd name="connsiteY29" fmla="*/ 2895600 h 289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7712" h="2895600">
                  <a:moveTo>
                    <a:pt x="552450" y="0"/>
                  </a:moveTo>
                  <a:cubicBezTo>
                    <a:pt x="604837" y="38100"/>
                    <a:pt x="657225" y="76200"/>
                    <a:pt x="676275" y="114300"/>
                  </a:cubicBezTo>
                  <a:cubicBezTo>
                    <a:pt x="695325" y="152400"/>
                    <a:pt x="688975" y="193675"/>
                    <a:pt x="666750" y="228600"/>
                  </a:cubicBezTo>
                  <a:cubicBezTo>
                    <a:pt x="644525" y="263525"/>
                    <a:pt x="601663" y="293687"/>
                    <a:pt x="542925" y="323850"/>
                  </a:cubicBezTo>
                  <a:cubicBezTo>
                    <a:pt x="484187" y="354013"/>
                    <a:pt x="395287" y="376238"/>
                    <a:pt x="314325" y="409575"/>
                  </a:cubicBezTo>
                  <a:cubicBezTo>
                    <a:pt x="233363" y="442912"/>
                    <a:pt x="100012" y="476250"/>
                    <a:pt x="57150" y="523875"/>
                  </a:cubicBezTo>
                  <a:cubicBezTo>
                    <a:pt x="14288" y="571500"/>
                    <a:pt x="0" y="646113"/>
                    <a:pt x="57150" y="695325"/>
                  </a:cubicBezTo>
                  <a:cubicBezTo>
                    <a:pt x="114300" y="744538"/>
                    <a:pt x="322263" y="790575"/>
                    <a:pt x="400050" y="819150"/>
                  </a:cubicBezTo>
                  <a:cubicBezTo>
                    <a:pt x="477837" y="847725"/>
                    <a:pt x="484188" y="838200"/>
                    <a:pt x="523875" y="866775"/>
                  </a:cubicBezTo>
                  <a:cubicBezTo>
                    <a:pt x="563563" y="895350"/>
                    <a:pt x="615950" y="957263"/>
                    <a:pt x="638175" y="990600"/>
                  </a:cubicBezTo>
                  <a:cubicBezTo>
                    <a:pt x="660400" y="1023937"/>
                    <a:pt x="661987" y="1038225"/>
                    <a:pt x="657225" y="1066800"/>
                  </a:cubicBezTo>
                  <a:cubicBezTo>
                    <a:pt x="652463" y="1095375"/>
                    <a:pt x="639762" y="1131888"/>
                    <a:pt x="609600" y="1162050"/>
                  </a:cubicBezTo>
                  <a:cubicBezTo>
                    <a:pt x="579438" y="1192212"/>
                    <a:pt x="515938" y="1228725"/>
                    <a:pt x="476250" y="1247775"/>
                  </a:cubicBezTo>
                  <a:cubicBezTo>
                    <a:pt x="436562" y="1266825"/>
                    <a:pt x="400050" y="1244600"/>
                    <a:pt x="371475" y="1276350"/>
                  </a:cubicBezTo>
                  <a:cubicBezTo>
                    <a:pt x="342900" y="1308100"/>
                    <a:pt x="331787" y="1395413"/>
                    <a:pt x="304800" y="1438275"/>
                  </a:cubicBezTo>
                  <a:cubicBezTo>
                    <a:pt x="277813" y="1481137"/>
                    <a:pt x="249238" y="1504950"/>
                    <a:pt x="209550" y="1533525"/>
                  </a:cubicBezTo>
                  <a:cubicBezTo>
                    <a:pt x="169863" y="1562100"/>
                    <a:pt x="88900" y="1565275"/>
                    <a:pt x="66675" y="1609725"/>
                  </a:cubicBezTo>
                  <a:cubicBezTo>
                    <a:pt x="44450" y="1654175"/>
                    <a:pt x="57150" y="1751013"/>
                    <a:pt x="76200" y="1800225"/>
                  </a:cubicBezTo>
                  <a:cubicBezTo>
                    <a:pt x="95250" y="1849438"/>
                    <a:pt x="136525" y="1871663"/>
                    <a:pt x="180975" y="1905000"/>
                  </a:cubicBezTo>
                  <a:cubicBezTo>
                    <a:pt x="225425" y="1938337"/>
                    <a:pt x="292100" y="1973263"/>
                    <a:pt x="342900" y="2000250"/>
                  </a:cubicBezTo>
                  <a:cubicBezTo>
                    <a:pt x="393700" y="2027237"/>
                    <a:pt x="444500" y="2043113"/>
                    <a:pt x="485775" y="2066925"/>
                  </a:cubicBezTo>
                  <a:cubicBezTo>
                    <a:pt x="527050" y="2090737"/>
                    <a:pt x="554037" y="2112962"/>
                    <a:pt x="590550" y="2143125"/>
                  </a:cubicBezTo>
                  <a:cubicBezTo>
                    <a:pt x="627063" y="2173288"/>
                    <a:pt x="681038" y="2214563"/>
                    <a:pt x="704850" y="2247900"/>
                  </a:cubicBezTo>
                  <a:cubicBezTo>
                    <a:pt x="728662" y="2281237"/>
                    <a:pt x="747712" y="2319338"/>
                    <a:pt x="733425" y="2343150"/>
                  </a:cubicBezTo>
                  <a:cubicBezTo>
                    <a:pt x="719138" y="2366962"/>
                    <a:pt x="666750" y="2373313"/>
                    <a:pt x="619125" y="2390775"/>
                  </a:cubicBezTo>
                  <a:cubicBezTo>
                    <a:pt x="571500" y="2408238"/>
                    <a:pt x="496887" y="2427288"/>
                    <a:pt x="447675" y="2447925"/>
                  </a:cubicBezTo>
                  <a:cubicBezTo>
                    <a:pt x="398463" y="2468562"/>
                    <a:pt x="366712" y="2479675"/>
                    <a:pt x="323850" y="2514600"/>
                  </a:cubicBezTo>
                  <a:cubicBezTo>
                    <a:pt x="280988" y="2549525"/>
                    <a:pt x="204787" y="2619375"/>
                    <a:pt x="190500" y="2657475"/>
                  </a:cubicBezTo>
                  <a:cubicBezTo>
                    <a:pt x="176213" y="2695575"/>
                    <a:pt x="179388" y="2703513"/>
                    <a:pt x="238125" y="2743200"/>
                  </a:cubicBezTo>
                  <a:cubicBezTo>
                    <a:pt x="296862" y="2782887"/>
                    <a:pt x="419893" y="2839243"/>
                    <a:pt x="542925" y="289560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270000" y="3336925"/>
            <a:ext cx="488950" cy="2057400"/>
            <a:chOff x="942975" y="3867149"/>
            <a:chExt cx="747712" cy="2905126"/>
          </a:xfrm>
        </p:grpSpPr>
        <p:sp>
          <p:nvSpPr>
            <p:cNvPr id="20" name="Freeform 19"/>
            <p:cNvSpPr/>
            <p:nvPr/>
          </p:nvSpPr>
          <p:spPr>
            <a:xfrm>
              <a:off x="1137186" y="6285846"/>
              <a:ext cx="349580" cy="481945"/>
            </a:xfrm>
            <a:custGeom>
              <a:avLst/>
              <a:gdLst>
                <a:gd name="connsiteX0" fmla="*/ 342900 w 347662"/>
                <a:gd name="connsiteY0" fmla="*/ 0 h 481013"/>
                <a:gd name="connsiteX1" fmla="*/ 209550 w 347662"/>
                <a:gd name="connsiteY1" fmla="*/ 61913 h 481013"/>
                <a:gd name="connsiteX2" fmla="*/ 90487 w 347662"/>
                <a:gd name="connsiteY2" fmla="*/ 133350 h 481013"/>
                <a:gd name="connsiteX3" fmla="*/ 0 w 347662"/>
                <a:gd name="connsiteY3" fmla="*/ 238125 h 481013"/>
                <a:gd name="connsiteX4" fmla="*/ 4762 w 347662"/>
                <a:gd name="connsiteY4" fmla="*/ 323850 h 481013"/>
                <a:gd name="connsiteX5" fmla="*/ 90487 w 347662"/>
                <a:gd name="connsiteY5" fmla="*/ 352425 h 481013"/>
                <a:gd name="connsiteX6" fmla="*/ 223837 w 347662"/>
                <a:gd name="connsiteY6" fmla="*/ 433388 h 481013"/>
                <a:gd name="connsiteX7" fmla="*/ 347662 w 347662"/>
                <a:gd name="connsiteY7" fmla="*/ 481013 h 48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662" h="481013">
                  <a:moveTo>
                    <a:pt x="342900" y="0"/>
                  </a:moveTo>
                  <a:lnTo>
                    <a:pt x="209550" y="61913"/>
                  </a:lnTo>
                  <a:lnTo>
                    <a:pt x="90487" y="133350"/>
                  </a:lnTo>
                  <a:lnTo>
                    <a:pt x="0" y="238125"/>
                  </a:lnTo>
                  <a:lnTo>
                    <a:pt x="4762" y="323850"/>
                  </a:lnTo>
                  <a:lnTo>
                    <a:pt x="90487" y="352425"/>
                  </a:lnTo>
                  <a:lnTo>
                    <a:pt x="223837" y="433388"/>
                  </a:lnTo>
                  <a:lnTo>
                    <a:pt x="347662" y="481013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06094" y="5095551"/>
              <a:ext cx="470961" cy="876470"/>
            </a:xfrm>
            <a:custGeom>
              <a:avLst/>
              <a:gdLst>
                <a:gd name="connsiteX0" fmla="*/ 461962 w 471487"/>
                <a:gd name="connsiteY0" fmla="*/ 0 h 876300"/>
                <a:gd name="connsiteX1" fmla="*/ 352425 w 471487"/>
                <a:gd name="connsiteY1" fmla="*/ 42863 h 876300"/>
                <a:gd name="connsiteX2" fmla="*/ 304800 w 471487"/>
                <a:gd name="connsiteY2" fmla="*/ 71438 h 876300"/>
                <a:gd name="connsiteX3" fmla="*/ 280987 w 471487"/>
                <a:gd name="connsiteY3" fmla="*/ 138113 h 876300"/>
                <a:gd name="connsiteX4" fmla="*/ 228600 w 471487"/>
                <a:gd name="connsiteY4" fmla="*/ 238125 h 876300"/>
                <a:gd name="connsiteX5" fmla="*/ 180975 w 471487"/>
                <a:gd name="connsiteY5" fmla="*/ 309563 h 876300"/>
                <a:gd name="connsiteX6" fmla="*/ 57150 w 471487"/>
                <a:gd name="connsiteY6" fmla="*/ 366713 h 876300"/>
                <a:gd name="connsiteX7" fmla="*/ 4762 w 471487"/>
                <a:gd name="connsiteY7" fmla="*/ 395288 h 876300"/>
                <a:gd name="connsiteX8" fmla="*/ 0 w 471487"/>
                <a:gd name="connsiteY8" fmla="*/ 481013 h 876300"/>
                <a:gd name="connsiteX9" fmla="*/ 19050 w 471487"/>
                <a:gd name="connsiteY9" fmla="*/ 595313 h 876300"/>
                <a:gd name="connsiteX10" fmla="*/ 71437 w 471487"/>
                <a:gd name="connsiteY10" fmla="*/ 661988 h 876300"/>
                <a:gd name="connsiteX11" fmla="*/ 242887 w 471487"/>
                <a:gd name="connsiteY11" fmla="*/ 771525 h 876300"/>
                <a:gd name="connsiteX12" fmla="*/ 471487 w 471487"/>
                <a:gd name="connsiteY12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487" h="876300">
                  <a:moveTo>
                    <a:pt x="461962" y="0"/>
                  </a:moveTo>
                  <a:lnTo>
                    <a:pt x="352425" y="42863"/>
                  </a:lnTo>
                  <a:lnTo>
                    <a:pt x="304800" y="71438"/>
                  </a:lnTo>
                  <a:lnTo>
                    <a:pt x="280987" y="138113"/>
                  </a:lnTo>
                  <a:lnTo>
                    <a:pt x="228600" y="238125"/>
                  </a:lnTo>
                  <a:lnTo>
                    <a:pt x="180975" y="309563"/>
                  </a:lnTo>
                  <a:lnTo>
                    <a:pt x="57150" y="366713"/>
                  </a:lnTo>
                  <a:lnTo>
                    <a:pt x="4762" y="395288"/>
                  </a:lnTo>
                  <a:lnTo>
                    <a:pt x="0" y="481013"/>
                  </a:lnTo>
                  <a:lnTo>
                    <a:pt x="19050" y="595313"/>
                  </a:lnTo>
                  <a:lnTo>
                    <a:pt x="71437" y="661988"/>
                  </a:lnTo>
                  <a:lnTo>
                    <a:pt x="242887" y="771525"/>
                  </a:lnTo>
                  <a:lnTo>
                    <a:pt x="471487" y="8763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67251" y="4205633"/>
              <a:ext cx="504948" cy="533503"/>
            </a:xfrm>
            <a:custGeom>
              <a:avLst/>
              <a:gdLst>
                <a:gd name="connsiteX0" fmla="*/ 504825 w 504825"/>
                <a:gd name="connsiteY0" fmla="*/ 0 h 533400"/>
                <a:gd name="connsiteX1" fmla="*/ 333375 w 504825"/>
                <a:gd name="connsiteY1" fmla="*/ 61912 h 533400"/>
                <a:gd name="connsiteX2" fmla="*/ 176212 w 504825"/>
                <a:gd name="connsiteY2" fmla="*/ 128587 h 533400"/>
                <a:gd name="connsiteX3" fmla="*/ 66675 w 504825"/>
                <a:gd name="connsiteY3" fmla="*/ 171450 h 533400"/>
                <a:gd name="connsiteX4" fmla="*/ 0 w 504825"/>
                <a:gd name="connsiteY4" fmla="*/ 257175 h 533400"/>
                <a:gd name="connsiteX5" fmla="*/ 4762 w 504825"/>
                <a:gd name="connsiteY5" fmla="*/ 328612 h 533400"/>
                <a:gd name="connsiteX6" fmla="*/ 71437 w 504825"/>
                <a:gd name="connsiteY6" fmla="*/ 390525 h 533400"/>
                <a:gd name="connsiteX7" fmla="*/ 257175 w 504825"/>
                <a:gd name="connsiteY7" fmla="*/ 461962 h 533400"/>
                <a:gd name="connsiteX8" fmla="*/ 404812 w 504825"/>
                <a:gd name="connsiteY8" fmla="*/ 495300 h 533400"/>
                <a:gd name="connsiteX9" fmla="*/ 504825 w 504825"/>
                <a:gd name="connsiteY9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825" h="533400">
                  <a:moveTo>
                    <a:pt x="504825" y="0"/>
                  </a:moveTo>
                  <a:lnTo>
                    <a:pt x="333375" y="61912"/>
                  </a:lnTo>
                  <a:lnTo>
                    <a:pt x="176212" y="128587"/>
                  </a:lnTo>
                  <a:lnTo>
                    <a:pt x="66675" y="171450"/>
                  </a:lnTo>
                  <a:lnTo>
                    <a:pt x="0" y="257175"/>
                  </a:lnTo>
                  <a:lnTo>
                    <a:pt x="4762" y="328612"/>
                  </a:lnTo>
                  <a:lnTo>
                    <a:pt x="71437" y="390525"/>
                  </a:lnTo>
                  <a:lnTo>
                    <a:pt x="257175" y="461962"/>
                  </a:lnTo>
                  <a:lnTo>
                    <a:pt x="404812" y="495300"/>
                  </a:lnTo>
                  <a:lnTo>
                    <a:pt x="504825" y="5334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81910" y="5980988"/>
              <a:ext cx="194211" cy="309342"/>
            </a:xfrm>
            <a:custGeom>
              <a:avLst/>
              <a:gdLst>
                <a:gd name="connsiteX0" fmla="*/ 0 w 195262"/>
                <a:gd name="connsiteY0" fmla="*/ 0 h 309563"/>
                <a:gd name="connsiteX1" fmla="*/ 66675 w 195262"/>
                <a:gd name="connsiteY1" fmla="*/ 61913 h 309563"/>
                <a:gd name="connsiteX2" fmla="*/ 133350 w 195262"/>
                <a:gd name="connsiteY2" fmla="*/ 119063 h 309563"/>
                <a:gd name="connsiteX3" fmla="*/ 180975 w 195262"/>
                <a:gd name="connsiteY3" fmla="*/ 180975 h 309563"/>
                <a:gd name="connsiteX4" fmla="*/ 195262 w 195262"/>
                <a:gd name="connsiteY4" fmla="*/ 228600 h 309563"/>
                <a:gd name="connsiteX5" fmla="*/ 180975 w 195262"/>
                <a:gd name="connsiteY5" fmla="*/ 266700 h 309563"/>
                <a:gd name="connsiteX6" fmla="*/ 80962 w 195262"/>
                <a:gd name="connsiteY6" fmla="*/ 300038 h 309563"/>
                <a:gd name="connsiteX7" fmla="*/ 4762 w 195262"/>
                <a:gd name="connsiteY7" fmla="*/ 309563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262" h="309563">
                  <a:moveTo>
                    <a:pt x="0" y="0"/>
                  </a:moveTo>
                  <a:lnTo>
                    <a:pt x="66675" y="61913"/>
                  </a:lnTo>
                  <a:lnTo>
                    <a:pt x="133350" y="119063"/>
                  </a:lnTo>
                  <a:lnTo>
                    <a:pt x="180975" y="180975"/>
                  </a:lnTo>
                  <a:lnTo>
                    <a:pt x="195262" y="228600"/>
                  </a:lnTo>
                  <a:lnTo>
                    <a:pt x="180975" y="266700"/>
                  </a:lnTo>
                  <a:lnTo>
                    <a:pt x="80962" y="300038"/>
                  </a:lnTo>
                  <a:lnTo>
                    <a:pt x="4762" y="30956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77055" y="4757069"/>
              <a:ext cx="118955" cy="338482"/>
            </a:xfrm>
            <a:custGeom>
              <a:avLst/>
              <a:gdLst>
                <a:gd name="connsiteX0" fmla="*/ 0 w 119063"/>
                <a:gd name="connsiteY0" fmla="*/ 0 h 338137"/>
                <a:gd name="connsiteX1" fmla="*/ 42863 w 119063"/>
                <a:gd name="connsiteY1" fmla="*/ 38100 h 338137"/>
                <a:gd name="connsiteX2" fmla="*/ 100013 w 119063"/>
                <a:gd name="connsiteY2" fmla="*/ 109537 h 338137"/>
                <a:gd name="connsiteX3" fmla="*/ 119063 w 119063"/>
                <a:gd name="connsiteY3" fmla="*/ 157162 h 338137"/>
                <a:gd name="connsiteX4" fmla="*/ 119063 w 119063"/>
                <a:gd name="connsiteY4" fmla="*/ 223837 h 338137"/>
                <a:gd name="connsiteX5" fmla="*/ 90488 w 119063"/>
                <a:gd name="connsiteY5" fmla="*/ 285750 h 338137"/>
                <a:gd name="connsiteX6" fmla="*/ 0 w 119063"/>
                <a:gd name="connsiteY6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3" h="338137">
                  <a:moveTo>
                    <a:pt x="0" y="0"/>
                  </a:moveTo>
                  <a:lnTo>
                    <a:pt x="42863" y="38100"/>
                  </a:lnTo>
                  <a:lnTo>
                    <a:pt x="100013" y="109537"/>
                  </a:lnTo>
                  <a:lnTo>
                    <a:pt x="119063" y="157162"/>
                  </a:lnTo>
                  <a:lnTo>
                    <a:pt x="119063" y="223837"/>
                  </a:lnTo>
                  <a:lnTo>
                    <a:pt x="90488" y="285750"/>
                  </a:lnTo>
                  <a:lnTo>
                    <a:pt x="0" y="33813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25" name="Straight Connector 24"/>
            <p:cNvCxnSpPr>
              <a:endCxn id="27" idx="29"/>
            </p:cNvCxnSpPr>
            <p:nvPr/>
          </p:nvCxnSpPr>
          <p:spPr>
            <a:xfrm rot="16200000" flipH="1">
              <a:off x="29347" y="5314857"/>
              <a:ext cx="2905126" cy="9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eform 25"/>
            <p:cNvSpPr/>
            <p:nvPr/>
          </p:nvSpPr>
          <p:spPr>
            <a:xfrm>
              <a:off x="1467344" y="3867149"/>
              <a:ext cx="165079" cy="334001"/>
            </a:xfrm>
            <a:custGeom>
              <a:avLst/>
              <a:gdLst>
                <a:gd name="connsiteX0" fmla="*/ 0 w 166688"/>
                <a:gd name="connsiteY0" fmla="*/ 0 h 333375"/>
                <a:gd name="connsiteX1" fmla="*/ 66675 w 166688"/>
                <a:gd name="connsiteY1" fmla="*/ 42863 h 333375"/>
                <a:gd name="connsiteX2" fmla="*/ 161925 w 166688"/>
                <a:gd name="connsiteY2" fmla="*/ 119063 h 333375"/>
                <a:gd name="connsiteX3" fmla="*/ 166688 w 166688"/>
                <a:gd name="connsiteY3" fmla="*/ 190500 h 333375"/>
                <a:gd name="connsiteX4" fmla="*/ 147638 w 166688"/>
                <a:gd name="connsiteY4" fmla="*/ 238125 h 333375"/>
                <a:gd name="connsiteX5" fmla="*/ 76200 w 166688"/>
                <a:gd name="connsiteY5" fmla="*/ 314325 h 333375"/>
                <a:gd name="connsiteX6" fmla="*/ 19050 w 166688"/>
                <a:gd name="connsiteY6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88" h="333375">
                  <a:moveTo>
                    <a:pt x="0" y="0"/>
                  </a:moveTo>
                  <a:lnTo>
                    <a:pt x="66675" y="42863"/>
                  </a:lnTo>
                  <a:lnTo>
                    <a:pt x="161925" y="119063"/>
                  </a:lnTo>
                  <a:lnTo>
                    <a:pt x="166688" y="190500"/>
                  </a:lnTo>
                  <a:lnTo>
                    <a:pt x="147638" y="238125"/>
                  </a:lnTo>
                  <a:lnTo>
                    <a:pt x="76200" y="314325"/>
                  </a:lnTo>
                  <a:lnTo>
                    <a:pt x="19050" y="3333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42975" y="3876115"/>
              <a:ext cx="747712" cy="2896160"/>
            </a:xfrm>
            <a:custGeom>
              <a:avLst/>
              <a:gdLst>
                <a:gd name="connsiteX0" fmla="*/ 552450 w 747712"/>
                <a:gd name="connsiteY0" fmla="*/ 0 h 2895600"/>
                <a:gd name="connsiteX1" fmla="*/ 676275 w 747712"/>
                <a:gd name="connsiteY1" fmla="*/ 114300 h 2895600"/>
                <a:gd name="connsiteX2" fmla="*/ 666750 w 747712"/>
                <a:gd name="connsiteY2" fmla="*/ 228600 h 2895600"/>
                <a:gd name="connsiteX3" fmla="*/ 542925 w 747712"/>
                <a:gd name="connsiteY3" fmla="*/ 323850 h 2895600"/>
                <a:gd name="connsiteX4" fmla="*/ 314325 w 747712"/>
                <a:gd name="connsiteY4" fmla="*/ 409575 h 2895600"/>
                <a:gd name="connsiteX5" fmla="*/ 57150 w 747712"/>
                <a:gd name="connsiteY5" fmla="*/ 523875 h 2895600"/>
                <a:gd name="connsiteX6" fmla="*/ 57150 w 747712"/>
                <a:gd name="connsiteY6" fmla="*/ 695325 h 2895600"/>
                <a:gd name="connsiteX7" fmla="*/ 400050 w 747712"/>
                <a:gd name="connsiteY7" fmla="*/ 819150 h 2895600"/>
                <a:gd name="connsiteX8" fmla="*/ 523875 w 747712"/>
                <a:gd name="connsiteY8" fmla="*/ 866775 h 2895600"/>
                <a:gd name="connsiteX9" fmla="*/ 638175 w 747712"/>
                <a:gd name="connsiteY9" fmla="*/ 990600 h 2895600"/>
                <a:gd name="connsiteX10" fmla="*/ 657225 w 747712"/>
                <a:gd name="connsiteY10" fmla="*/ 1066800 h 2895600"/>
                <a:gd name="connsiteX11" fmla="*/ 609600 w 747712"/>
                <a:gd name="connsiteY11" fmla="*/ 1162050 h 2895600"/>
                <a:gd name="connsiteX12" fmla="*/ 476250 w 747712"/>
                <a:gd name="connsiteY12" fmla="*/ 1247775 h 2895600"/>
                <a:gd name="connsiteX13" fmla="*/ 371475 w 747712"/>
                <a:gd name="connsiteY13" fmla="*/ 1276350 h 2895600"/>
                <a:gd name="connsiteX14" fmla="*/ 304800 w 747712"/>
                <a:gd name="connsiteY14" fmla="*/ 1438275 h 2895600"/>
                <a:gd name="connsiteX15" fmla="*/ 209550 w 747712"/>
                <a:gd name="connsiteY15" fmla="*/ 1533525 h 2895600"/>
                <a:gd name="connsiteX16" fmla="*/ 66675 w 747712"/>
                <a:gd name="connsiteY16" fmla="*/ 1609725 h 2895600"/>
                <a:gd name="connsiteX17" fmla="*/ 76200 w 747712"/>
                <a:gd name="connsiteY17" fmla="*/ 1800225 h 2895600"/>
                <a:gd name="connsiteX18" fmla="*/ 180975 w 747712"/>
                <a:gd name="connsiteY18" fmla="*/ 1905000 h 2895600"/>
                <a:gd name="connsiteX19" fmla="*/ 342900 w 747712"/>
                <a:gd name="connsiteY19" fmla="*/ 2000250 h 2895600"/>
                <a:gd name="connsiteX20" fmla="*/ 485775 w 747712"/>
                <a:gd name="connsiteY20" fmla="*/ 2066925 h 2895600"/>
                <a:gd name="connsiteX21" fmla="*/ 590550 w 747712"/>
                <a:gd name="connsiteY21" fmla="*/ 2143125 h 2895600"/>
                <a:gd name="connsiteX22" fmla="*/ 704850 w 747712"/>
                <a:gd name="connsiteY22" fmla="*/ 2247900 h 2895600"/>
                <a:gd name="connsiteX23" fmla="*/ 733425 w 747712"/>
                <a:gd name="connsiteY23" fmla="*/ 2343150 h 2895600"/>
                <a:gd name="connsiteX24" fmla="*/ 619125 w 747712"/>
                <a:gd name="connsiteY24" fmla="*/ 2390775 h 2895600"/>
                <a:gd name="connsiteX25" fmla="*/ 447675 w 747712"/>
                <a:gd name="connsiteY25" fmla="*/ 2447925 h 2895600"/>
                <a:gd name="connsiteX26" fmla="*/ 323850 w 747712"/>
                <a:gd name="connsiteY26" fmla="*/ 2514600 h 2895600"/>
                <a:gd name="connsiteX27" fmla="*/ 190500 w 747712"/>
                <a:gd name="connsiteY27" fmla="*/ 2657475 h 2895600"/>
                <a:gd name="connsiteX28" fmla="*/ 238125 w 747712"/>
                <a:gd name="connsiteY28" fmla="*/ 2743200 h 2895600"/>
                <a:gd name="connsiteX29" fmla="*/ 542925 w 747712"/>
                <a:gd name="connsiteY29" fmla="*/ 2895600 h 289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7712" h="2895600">
                  <a:moveTo>
                    <a:pt x="552450" y="0"/>
                  </a:moveTo>
                  <a:cubicBezTo>
                    <a:pt x="604837" y="38100"/>
                    <a:pt x="657225" y="76200"/>
                    <a:pt x="676275" y="114300"/>
                  </a:cubicBezTo>
                  <a:cubicBezTo>
                    <a:pt x="695325" y="152400"/>
                    <a:pt x="688975" y="193675"/>
                    <a:pt x="666750" y="228600"/>
                  </a:cubicBezTo>
                  <a:cubicBezTo>
                    <a:pt x="644525" y="263525"/>
                    <a:pt x="601663" y="293687"/>
                    <a:pt x="542925" y="323850"/>
                  </a:cubicBezTo>
                  <a:cubicBezTo>
                    <a:pt x="484187" y="354013"/>
                    <a:pt x="395287" y="376238"/>
                    <a:pt x="314325" y="409575"/>
                  </a:cubicBezTo>
                  <a:cubicBezTo>
                    <a:pt x="233363" y="442912"/>
                    <a:pt x="100012" y="476250"/>
                    <a:pt x="57150" y="523875"/>
                  </a:cubicBezTo>
                  <a:cubicBezTo>
                    <a:pt x="14288" y="571500"/>
                    <a:pt x="0" y="646113"/>
                    <a:pt x="57150" y="695325"/>
                  </a:cubicBezTo>
                  <a:cubicBezTo>
                    <a:pt x="114300" y="744538"/>
                    <a:pt x="322263" y="790575"/>
                    <a:pt x="400050" y="819150"/>
                  </a:cubicBezTo>
                  <a:cubicBezTo>
                    <a:pt x="477837" y="847725"/>
                    <a:pt x="484188" y="838200"/>
                    <a:pt x="523875" y="866775"/>
                  </a:cubicBezTo>
                  <a:cubicBezTo>
                    <a:pt x="563563" y="895350"/>
                    <a:pt x="615950" y="957263"/>
                    <a:pt x="638175" y="990600"/>
                  </a:cubicBezTo>
                  <a:cubicBezTo>
                    <a:pt x="660400" y="1023937"/>
                    <a:pt x="661987" y="1038225"/>
                    <a:pt x="657225" y="1066800"/>
                  </a:cubicBezTo>
                  <a:cubicBezTo>
                    <a:pt x="652463" y="1095375"/>
                    <a:pt x="639762" y="1131888"/>
                    <a:pt x="609600" y="1162050"/>
                  </a:cubicBezTo>
                  <a:cubicBezTo>
                    <a:pt x="579438" y="1192212"/>
                    <a:pt x="515938" y="1228725"/>
                    <a:pt x="476250" y="1247775"/>
                  </a:cubicBezTo>
                  <a:cubicBezTo>
                    <a:pt x="436562" y="1266825"/>
                    <a:pt x="400050" y="1244600"/>
                    <a:pt x="371475" y="1276350"/>
                  </a:cubicBezTo>
                  <a:cubicBezTo>
                    <a:pt x="342900" y="1308100"/>
                    <a:pt x="331787" y="1395413"/>
                    <a:pt x="304800" y="1438275"/>
                  </a:cubicBezTo>
                  <a:cubicBezTo>
                    <a:pt x="277813" y="1481137"/>
                    <a:pt x="249238" y="1504950"/>
                    <a:pt x="209550" y="1533525"/>
                  </a:cubicBezTo>
                  <a:cubicBezTo>
                    <a:pt x="169863" y="1562100"/>
                    <a:pt x="88900" y="1565275"/>
                    <a:pt x="66675" y="1609725"/>
                  </a:cubicBezTo>
                  <a:cubicBezTo>
                    <a:pt x="44450" y="1654175"/>
                    <a:pt x="57150" y="1751013"/>
                    <a:pt x="76200" y="1800225"/>
                  </a:cubicBezTo>
                  <a:cubicBezTo>
                    <a:pt x="95250" y="1849438"/>
                    <a:pt x="136525" y="1871663"/>
                    <a:pt x="180975" y="1905000"/>
                  </a:cubicBezTo>
                  <a:cubicBezTo>
                    <a:pt x="225425" y="1938337"/>
                    <a:pt x="292100" y="1973263"/>
                    <a:pt x="342900" y="2000250"/>
                  </a:cubicBezTo>
                  <a:cubicBezTo>
                    <a:pt x="393700" y="2027237"/>
                    <a:pt x="444500" y="2043113"/>
                    <a:pt x="485775" y="2066925"/>
                  </a:cubicBezTo>
                  <a:cubicBezTo>
                    <a:pt x="527050" y="2090737"/>
                    <a:pt x="554037" y="2112962"/>
                    <a:pt x="590550" y="2143125"/>
                  </a:cubicBezTo>
                  <a:cubicBezTo>
                    <a:pt x="627063" y="2173288"/>
                    <a:pt x="681038" y="2214563"/>
                    <a:pt x="704850" y="2247900"/>
                  </a:cubicBezTo>
                  <a:cubicBezTo>
                    <a:pt x="728662" y="2281237"/>
                    <a:pt x="747712" y="2319338"/>
                    <a:pt x="733425" y="2343150"/>
                  </a:cubicBezTo>
                  <a:cubicBezTo>
                    <a:pt x="719138" y="2366962"/>
                    <a:pt x="666750" y="2373313"/>
                    <a:pt x="619125" y="2390775"/>
                  </a:cubicBezTo>
                  <a:cubicBezTo>
                    <a:pt x="571500" y="2408238"/>
                    <a:pt x="496887" y="2427288"/>
                    <a:pt x="447675" y="2447925"/>
                  </a:cubicBezTo>
                  <a:cubicBezTo>
                    <a:pt x="398463" y="2468562"/>
                    <a:pt x="366712" y="2479675"/>
                    <a:pt x="323850" y="2514600"/>
                  </a:cubicBezTo>
                  <a:cubicBezTo>
                    <a:pt x="280988" y="2549525"/>
                    <a:pt x="204787" y="2619375"/>
                    <a:pt x="190500" y="2657475"/>
                  </a:cubicBezTo>
                  <a:cubicBezTo>
                    <a:pt x="176213" y="2695575"/>
                    <a:pt x="179388" y="2703513"/>
                    <a:pt x="238125" y="2743200"/>
                  </a:cubicBezTo>
                  <a:cubicBezTo>
                    <a:pt x="296862" y="2782887"/>
                    <a:pt x="419893" y="2839243"/>
                    <a:pt x="542925" y="289560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1595438" y="3336925"/>
            <a:ext cx="490537" cy="2057400"/>
            <a:chOff x="942975" y="3867149"/>
            <a:chExt cx="747712" cy="2905126"/>
          </a:xfrm>
        </p:grpSpPr>
        <p:sp>
          <p:nvSpPr>
            <p:cNvPr id="29" name="Freeform 28"/>
            <p:cNvSpPr/>
            <p:nvPr/>
          </p:nvSpPr>
          <p:spPr>
            <a:xfrm>
              <a:off x="1138977" y="6285846"/>
              <a:ext cx="346030" cy="481945"/>
            </a:xfrm>
            <a:custGeom>
              <a:avLst/>
              <a:gdLst>
                <a:gd name="connsiteX0" fmla="*/ 342900 w 347662"/>
                <a:gd name="connsiteY0" fmla="*/ 0 h 481013"/>
                <a:gd name="connsiteX1" fmla="*/ 209550 w 347662"/>
                <a:gd name="connsiteY1" fmla="*/ 61913 h 481013"/>
                <a:gd name="connsiteX2" fmla="*/ 90487 w 347662"/>
                <a:gd name="connsiteY2" fmla="*/ 133350 h 481013"/>
                <a:gd name="connsiteX3" fmla="*/ 0 w 347662"/>
                <a:gd name="connsiteY3" fmla="*/ 238125 h 481013"/>
                <a:gd name="connsiteX4" fmla="*/ 4762 w 347662"/>
                <a:gd name="connsiteY4" fmla="*/ 323850 h 481013"/>
                <a:gd name="connsiteX5" fmla="*/ 90487 w 347662"/>
                <a:gd name="connsiteY5" fmla="*/ 352425 h 481013"/>
                <a:gd name="connsiteX6" fmla="*/ 223837 w 347662"/>
                <a:gd name="connsiteY6" fmla="*/ 433388 h 481013"/>
                <a:gd name="connsiteX7" fmla="*/ 347662 w 347662"/>
                <a:gd name="connsiteY7" fmla="*/ 481013 h 48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662" h="481013">
                  <a:moveTo>
                    <a:pt x="342900" y="0"/>
                  </a:moveTo>
                  <a:lnTo>
                    <a:pt x="209550" y="61913"/>
                  </a:lnTo>
                  <a:lnTo>
                    <a:pt x="90487" y="133350"/>
                  </a:lnTo>
                  <a:lnTo>
                    <a:pt x="0" y="238125"/>
                  </a:lnTo>
                  <a:lnTo>
                    <a:pt x="4762" y="323850"/>
                  </a:lnTo>
                  <a:lnTo>
                    <a:pt x="90487" y="352425"/>
                  </a:lnTo>
                  <a:lnTo>
                    <a:pt x="223837" y="433388"/>
                  </a:lnTo>
                  <a:lnTo>
                    <a:pt x="347662" y="481013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05889" y="5095551"/>
              <a:ext cx="469438" cy="876470"/>
            </a:xfrm>
            <a:custGeom>
              <a:avLst/>
              <a:gdLst>
                <a:gd name="connsiteX0" fmla="*/ 461962 w 471487"/>
                <a:gd name="connsiteY0" fmla="*/ 0 h 876300"/>
                <a:gd name="connsiteX1" fmla="*/ 352425 w 471487"/>
                <a:gd name="connsiteY1" fmla="*/ 42863 h 876300"/>
                <a:gd name="connsiteX2" fmla="*/ 304800 w 471487"/>
                <a:gd name="connsiteY2" fmla="*/ 71438 h 876300"/>
                <a:gd name="connsiteX3" fmla="*/ 280987 w 471487"/>
                <a:gd name="connsiteY3" fmla="*/ 138113 h 876300"/>
                <a:gd name="connsiteX4" fmla="*/ 228600 w 471487"/>
                <a:gd name="connsiteY4" fmla="*/ 238125 h 876300"/>
                <a:gd name="connsiteX5" fmla="*/ 180975 w 471487"/>
                <a:gd name="connsiteY5" fmla="*/ 309563 h 876300"/>
                <a:gd name="connsiteX6" fmla="*/ 57150 w 471487"/>
                <a:gd name="connsiteY6" fmla="*/ 366713 h 876300"/>
                <a:gd name="connsiteX7" fmla="*/ 4762 w 471487"/>
                <a:gd name="connsiteY7" fmla="*/ 395288 h 876300"/>
                <a:gd name="connsiteX8" fmla="*/ 0 w 471487"/>
                <a:gd name="connsiteY8" fmla="*/ 481013 h 876300"/>
                <a:gd name="connsiteX9" fmla="*/ 19050 w 471487"/>
                <a:gd name="connsiteY9" fmla="*/ 595313 h 876300"/>
                <a:gd name="connsiteX10" fmla="*/ 71437 w 471487"/>
                <a:gd name="connsiteY10" fmla="*/ 661988 h 876300"/>
                <a:gd name="connsiteX11" fmla="*/ 242887 w 471487"/>
                <a:gd name="connsiteY11" fmla="*/ 771525 h 876300"/>
                <a:gd name="connsiteX12" fmla="*/ 471487 w 471487"/>
                <a:gd name="connsiteY12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487" h="876300">
                  <a:moveTo>
                    <a:pt x="461962" y="0"/>
                  </a:moveTo>
                  <a:lnTo>
                    <a:pt x="352425" y="42863"/>
                  </a:lnTo>
                  <a:lnTo>
                    <a:pt x="304800" y="71438"/>
                  </a:lnTo>
                  <a:lnTo>
                    <a:pt x="280987" y="138113"/>
                  </a:lnTo>
                  <a:lnTo>
                    <a:pt x="228600" y="238125"/>
                  </a:lnTo>
                  <a:lnTo>
                    <a:pt x="180975" y="309563"/>
                  </a:lnTo>
                  <a:lnTo>
                    <a:pt x="57150" y="366713"/>
                  </a:lnTo>
                  <a:lnTo>
                    <a:pt x="4762" y="395288"/>
                  </a:lnTo>
                  <a:lnTo>
                    <a:pt x="0" y="481013"/>
                  </a:lnTo>
                  <a:lnTo>
                    <a:pt x="19050" y="595313"/>
                  </a:lnTo>
                  <a:lnTo>
                    <a:pt x="71437" y="661988"/>
                  </a:lnTo>
                  <a:lnTo>
                    <a:pt x="242887" y="771525"/>
                  </a:lnTo>
                  <a:lnTo>
                    <a:pt x="471487" y="8763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67173" y="4205633"/>
              <a:ext cx="503315" cy="533503"/>
            </a:xfrm>
            <a:custGeom>
              <a:avLst/>
              <a:gdLst>
                <a:gd name="connsiteX0" fmla="*/ 504825 w 504825"/>
                <a:gd name="connsiteY0" fmla="*/ 0 h 533400"/>
                <a:gd name="connsiteX1" fmla="*/ 333375 w 504825"/>
                <a:gd name="connsiteY1" fmla="*/ 61912 h 533400"/>
                <a:gd name="connsiteX2" fmla="*/ 176212 w 504825"/>
                <a:gd name="connsiteY2" fmla="*/ 128587 h 533400"/>
                <a:gd name="connsiteX3" fmla="*/ 66675 w 504825"/>
                <a:gd name="connsiteY3" fmla="*/ 171450 h 533400"/>
                <a:gd name="connsiteX4" fmla="*/ 0 w 504825"/>
                <a:gd name="connsiteY4" fmla="*/ 257175 h 533400"/>
                <a:gd name="connsiteX5" fmla="*/ 4762 w 504825"/>
                <a:gd name="connsiteY5" fmla="*/ 328612 h 533400"/>
                <a:gd name="connsiteX6" fmla="*/ 71437 w 504825"/>
                <a:gd name="connsiteY6" fmla="*/ 390525 h 533400"/>
                <a:gd name="connsiteX7" fmla="*/ 257175 w 504825"/>
                <a:gd name="connsiteY7" fmla="*/ 461962 h 533400"/>
                <a:gd name="connsiteX8" fmla="*/ 404812 w 504825"/>
                <a:gd name="connsiteY8" fmla="*/ 495300 h 533400"/>
                <a:gd name="connsiteX9" fmla="*/ 504825 w 504825"/>
                <a:gd name="connsiteY9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825" h="533400">
                  <a:moveTo>
                    <a:pt x="504825" y="0"/>
                  </a:moveTo>
                  <a:lnTo>
                    <a:pt x="333375" y="61912"/>
                  </a:lnTo>
                  <a:lnTo>
                    <a:pt x="176212" y="128587"/>
                  </a:lnTo>
                  <a:lnTo>
                    <a:pt x="66675" y="171450"/>
                  </a:lnTo>
                  <a:lnTo>
                    <a:pt x="0" y="257175"/>
                  </a:lnTo>
                  <a:lnTo>
                    <a:pt x="4762" y="328612"/>
                  </a:lnTo>
                  <a:lnTo>
                    <a:pt x="71437" y="390525"/>
                  </a:lnTo>
                  <a:lnTo>
                    <a:pt x="257175" y="461962"/>
                  </a:lnTo>
                  <a:lnTo>
                    <a:pt x="404812" y="495300"/>
                  </a:lnTo>
                  <a:lnTo>
                    <a:pt x="504825" y="5334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80167" y="5980988"/>
              <a:ext cx="196002" cy="309342"/>
            </a:xfrm>
            <a:custGeom>
              <a:avLst/>
              <a:gdLst>
                <a:gd name="connsiteX0" fmla="*/ 0 w 195262"/>
                <a:gd name="connsiteY0" fmla="*/ 0 h 309563"/>
                <a:gd name="connsiteX1" fmla="*/ 66675 w 195262"/>
                <a:gd name="connsiteY1" fmla="*/ 61913 h 309563"/>
                <a:gd name="connsiteX2" fmla="*/ 133350 w 195262"/>
                <a:gd name="connsiteY2" fmla="*/ 119063 h 309563"/>
                <a:gd name="connsiteX3" fmla="*/ 180975 w 195262"/>
                <a:gd name="connsiteY3" fmla="*/ 180975 h 309563"/>
                <a:gd name="connsiteX4" fmla="*/ 195262 w 195262"/>
                <a:gd name="connsiteY4" fmla="*/ 228600 h 309563"/>
                <a:gd name="connsiteX5" fmla="*/ 180975 w 195262"/>
                <a:gd name="connsiteY5" fmla="*/ 266700 h 309563"/>
                <a:gd name="connsiteX6" fmla="*/ 80962 w 195262"/>
                <a:gd name="connsiteY6" fmla="*/ 300038 h 309563"/>
                <a:gd name="connsiteX7" fmla="*/ 4762 w 195262"/>
                <a:gd name="connsiteY7" fmla="*/ 309563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262" h="309563">
                  <a:moveTo>
                    <a:pt x="0" y="0"/>
                  </a:moveTo>
                  <a:lnTo>
                    <a:pt x="66675" y="61913"/>
                  </a:lnTo>
                  <a:lnTo>
                    <a:pt x="133350" y="119063"/>
                  </a:lnTo>
                  <a:lnTo>
                    <a:pt x="180975" y="180975"/>
                  </a:lnTo>
                  <a:lnTo>
                    <a:pt x="195262" y="228600"/>
                  </a:lnTo>
                  <a:lnTo>
                    <a:pt x="180975" y="266700"/>
                  </a:lnTo>
                  <a:lnTo>
                    <a:pt x="80962" y="300038"/>
                  </a:lnTo>
                  <a:lnTo>
                    <a:pt x="4762" y="30956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75327" y="4757069"/>
              <a:ext cx="120989" cy="338482"/>
            </a:xfrm>
            <a:custGeom>
              <a:avLst/>
              <a:gdLst>
                <a:gd name="connsiteX0" fmla="*/ 0 w 119063"/>
                <a:gd name="connsiteY0" fmla="*/ 0 h 338137"/>
                <a:gd name="connsiteX1" fmla="*/ 42863 w 119063"/>
                <a:gd name="connsiteY1" fmla="*/ 38100 h 338137"/>
                <a:gd name="connsiteX2" fmla="*/ 100013 w 119063"/>
                <a:gd name="connsiteY2" fmla="*/ 109537 h 338137"/>
                <a:gd name="connsiteX3" fmla="*/ 119063 w 119063"/>
                <a:gd name="connsiteY3" fmla="*/ 157162 h 338137"/>
                <a:gd name="connsiteX4" fmla="*/ 119063 w 119063"/>
                <a:gd name="connsiteY4" fmla="*/ 223837 h 338137"/>
                <a:gd name="connsiteX5" fmla="*/ 90488 w 119063"/>
                <a:gd name="connsiteY5" fmla="*/ 285750 h 338137"/>
                <a:gd name="connsiteX6" fmla="*/ 0 w 119063"/>
                <a:gd name="connsiteY6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3" h="338137">
                  <a:moveTo>
                    <a:pt x="0" y="0"/>
                  </a:moveTo>
                  <a:lnTo>
                    <a:pt x="42863" y="38100"/>
                  </a:lnTo>
                  <a:lnTo>
                    <a:pt x="100013" y="109537"/>
                  </a:lnTo>
                  <a:lnTo>
                    <a:pt x="119063" y="157162"/>
                  </a:lnTo>
                  <a:lnTo>
                    <a:pt x="119063" y="223837"/>
                  </a:lnTo>
                  <a:lnTo>
                    <a:pt x="90488" y="285750"/>
                  </a:lnTo>
                  <a:lnTo>
                    <a:pt x="0" y="33813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34" name="Straight Connector 33"/>
            <p:cNvCxnSpPr>
              <a:endCxn id="36" idx="29"/>
            </p:cNvCxnSpPr>
            <p:nvPr/>
          </p:nvCxnSpPr>
          <p:spPr>
            <a:xfrm rot="16200000" flipH="1">
              <a:off x="27604" y="5314872"/>
              <a:ext cx="2905126" cy="96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Freeform 34"/>
            <p:cNvSpPr/>
            <p:nvPr/>
          </p:nvSpPr>
          <p:spPr>
            <a:xfrm>
              <a:off x="1465648" y="3867149"/>
              <a:ext cx="166964" cy="334001"/>
            </a:xfrm>
            <a:custGeom>
              <a:avLst/>
              <a:gdLst>
                <a:gd name="connsiteX0" fmla="*/ 0 w 166688"/>
                <a:gd name="connsiteY0" fmla="*/ 0 h 333375"/>
                <a:gd name="connsiteX1" fmla="*/ 66675 w 166688"/>
                <a:gd name="connsiteY1" fmla="*/ 42863 h 333375"/>
                <a:gd name="connsiteX2" fmla="*/ 161925 w 166688"/>
                <a:gd name="connsiteY2" fmla="*/ 119063 h 333375"/>
                <a:gd name="connsiteX3" fmla="*/ 166688 w 166688"/>
                <a:gd name="connsiteY3" fmla="*/ 190500 h 333375"/>
                <a:gd name="connsiteX4" fmla="*/ 147638 w 166688"/>
                <a:gd name="connsiteY4" fmla="*/ 238125 h 333375"/>
                <a:gd name="connsiteX5" fmla="*/ 76200 w 166688"/>
                <a:gd name="connsiteY5" fmla="*/ 314325 h 333375"/>
                <a:gd name="connsiteX6" fmla="*/ 19050 w 166688"/>
                <a:gd name="connsiteY6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88" h="333375">
                  <a:moveTo>
                    <a:pt x="0" y="0"/>
                  </a:moveTo>
                  <a:lnTo>
                    <a:pt x="66675" y="42863"/>
                  </a:lnTo>
                  <a:lnTo>
                    <a:pt x="161925" y="119063"/>
                  </a:lnTo>
                  <a:lnTo>
                    <a:pt x="166688" y="190500"/>
                  </a:lnTo>
                  <a:lnTo>
                    <a:pt x="147638" y="238125"/>
                  </a:lnTo>
                  <a:lnTo>
                    <a:pt x="76200" y="314325"/>
                  </a:lnTo>
                  <a:lnTo>
                    <a:pt x="19050" y="3333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42975" y="3876115"/>
              <a:ext cx="747712" cy="2896160"/>
            </a:xfrm>
            <a:custGeom>
              <a:avLst/>
              <a:gdLst>
                <a:gd name="connsiteX0" fmla="*/ 552450 w 747712"/>
                <a:gd name="connsiteY0" fmla="*/ 0 h 2895600"/>
                <a:gd name="connsiteX1" fmla="*/ 676275 w 747712"/>
                <a:gd name="connsiteY1" fmla="*/ 114300 h 2895600"/>
                <a:gd name="connsiteX2" fmla="*/ 666750 w 747712"/>
                <a:gd name="connsiteY2" fmla="*/ 228600 h 2895600"/>
                <a:gd name="connsiteX3" fmla="*/ 542925 w 747712"/>
                <a:gd name="connsiteY3" fmla="*/ 323850 h 2895600"/>
                <a:gd name="connsiteX4" fmla="*/ 314325 w 747712"/>
                <a:gd name="connsiteY4" fmla="*/ 409575 h 2895600"/>
                <a:gd name="connsiteX5" fmla="*/ 57150 w 747712"/>
                <a:gd name="connsiteY5" fmla="*/ 523875 h 2895600"/>
                <a:gd name="connsiteX6" fmla="*/ 57150 w 747712"/>
                <a:gd name="connsiteY6" fmla="*/ 695325 h 2895600"/>
                <a:gd name="connsiteX7" fmla="*/ 400050 w 747712"/>
                <a:gd name="connsiteY7" fmla="*/ 819150 h 2895600"/>
                <a:gd name="connsiteX8" fmla="*/ 523875 w 747712"/>
                <a:gd name="connsiteY8" fmla="*/ 866775 h 2895600"/>
                <a:gd name="connsiteX9" fmla="*/ 638175 w 747712"/>
                <a:gd name="connsiteY9" fmla="*/ 990600 h 2895600"/>
                <a:gd name="connsiteX10" fmla="*/ 657225 w 747712"/>
                <a:gd name="connsiteY10" fmla="*/ 1066800 h 2895600"/>
                <a:gd name="connsiteX11" fmla="*/ 609600 w 747712"/>
                <a:gd name="connsiteY11" fmla="*/ 1162050 h 2895600"/>
                <a:gd name="connsiteX12" fmla="*/ 476250 w 747712"/>
                <a:gd name="connsiteY12" fmla="*/ 1247775 h 2895600"/>
                <a:gd name="connsiteX13" fmla="*/ 371475 w 747712"/>
                <a:gd name="connsiteY13" fmla="*/ 1276350 h 2895600"/>
                <a:gd name="connsiteX14" fmla="*/ 304800 w 747712"/>
                <a:gd name="connsiteY14" fmla="*/ 1438275 h 2895600"/>
                <a:gd name="connsiteX15" fmla="*/ 209550 w 747712"/>
                <a:gd name="connsiteY15" fmla="*/ 1533525 h 2895600"/>
                <a:gd name="connsiteX16" fmla="*/ 66675 w 747712"/>
                <a:gd name="connsiteY16" fmla="*/ 1609725 h 2895600"/>
                <a:gd name="connsiteX17" fmla="*/ 76200 w 747712"/>
                <a:gd name="connsiteY17" fmla="*/ 1800225 h 2895600"/>
                <a:gd name="connsiteX18" fmla="*/ 180975 w 747712"/>
                <a:gd name="connsiteY18" fmla="*/ 1905000 h 2895600"/>
                <a:gd name="connsiteX19" fmla="*/ 342900 w 747712"/>
                <a:gd name="connsiteY19" fmla="*/ 2000250 h 2895600"/>
                <a:gd name="connsiteX20" fmla="*/ 485775 w 747712"/>
                <a:gd name="connsiteY20" fmla="*/ 2066925 h 2895600"/>
                <a:gd name="connsiteX21" fmla="*/ 590550 w 747712"/>
                <a:gd name="connsiteY21" fmla="*/ 2143125 h 2895600"/>
                <a:gd name="connsiteX22" fmla="*/ 704850 w 747712"/>
                <a:gd name="connsiteY22" fmla="*/ 2247900 h 2895600"/>
                <a:gd name="connsiteX23" fmla="*/ 733425 w 747712"/>
                <a:gd name="connsiteY23" fmla="*/ 2343150 h 2895600"/>
                <a:gd name="connsiteX24" fmla="*/ 619125 w 747712"/>
                <a:gd name="connsiteY24" fmla="*/ 2390775 h 2895600"/>
                <a:gd name="connsiteX25" fmla="*/ 447675 w 747712"/>
                <a:gd name="connsiteY25" fmla="*/ 2447925 h 2895600"/>
                <a:gd name="connsiteX26" fmla="*/ 323850 w 747712"/>
                <a:gd name="connsiteY26" fmla="*/ 2514600 h 2895600"/>
                <a:gd name="connsiteX27" fmla="*/ 190500 w 747712"/>
                <a:gd name="connsiteY27" fmla="*/ 2657475 h 2895600"/>
                <a:gd name="connsiteX28" fmla="*/ 238125 w 747712"/>
                <a:gd name="connsiteY28" fmla="*/ 2743200 h 2895600"/>
                <a:gd name="connsiteX29" fmla="*/ 542925 w 747712"/>
                <a:gd name="connsiteY29" fmla="*/ 2895600 h 289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7712" h="2895600">
                  <a:moveTo>
                    <a:pt x="552450" y="0"/>
                  </a:moveTo>
                  <a:cubicBezTo>
                    <a:pt x="604837" y="38100"/>
                    <a:pt x="657225" y="76200"/>
                    <a:pt x="676275" y="114300"/>
                  </a:cubicBezTo>
                  <a:cubicBezTo>
                    <a:pt x="695325" y="152400"/>
                    <a:pt x="688975" y="193675"/>
                    <a:pt x="666750" y="228600"/>
                  </a:cubicBezTo>
                  <a:cubicBezTo>
                    <a:pt x="644525" y="263525"/>
                    <a:pt x="601663" y="293687"/>
                    <a:pt x="542925" y="323850"/>
                  </a:cubicBezTo>
                  <a:cubicBezTo>
                    <a:pt x="484187" y="354013"/>
                    <a:pt x="395287" y="376238"/>
                    <a:pt x="314325" y="409575"/>
                  </a:cubicBezTo>
                  <a:cubicBezTo>
                    <a:pt x="233363" y="442912"/>
                    <a:pt x="100012" y="476250"/>
                    <a:pt x="57150" y="523875"/>
                  </a:cubicBezTo>
                  <a:cubicBezTo>
                    <a:pt x="14288" y="571500"/>
                    <a:pt x="0" y="646113"/>
                    <a:pt x="57150" y="695325"/>
                  </a:cubicBezTo>
                  <a:cubicBezTo>
                    <a:pt x="114300" y="744538"/>
                    <a:pt x="322263" y="790575"/>
                    <a:pt x="400050" y="819150"/>
                  </a:cubicBezTo>
                  <a:cubicBezTo>
                    <a:pt x="477837" y="847725"/>
                    <a:pt x="484188" y="838200"/>
                    <a:pt x="523875" y="866775"/>
                  </a:cubicBezTo>
                  <a:cubicBezTo>
                    <a:pt x="563563" y="895350"/>
                    <a:pt x="615950" y="957263"/>
                    <a:pt x="638175" y="990600"/>
                  </a:cubicBezTo>
                  <a:cubicBezTo>
                    <a:pt x="660400" y="1023937"/>
                    <a:pt x="661987" y="1038225"/>
                    <a:pt x="657225" y="1066800"/>
                  </a:cubicBezTo>
                  <a:cubicBezTo>
                    <a:pt x="652463" y="1095375"/>
                    <a:pt x="639762" y="1131888"/>
                    <a:pt x="609600" y="1162050"/>
                  </a:cubicBezTo>
                  <a:cubicBezTo>
                    <a:pt x="579438" y="1192212"/>
                    <a:pt x="515938" y="1228725"/>
                    <a:pt x="476250" y="1247775"/>
                  </a:cubicBezTo>
                  <a:cubicBezTo>
                    <a:pt x="436562" y="1266825"/>
                    <a:pt x="400050" y="1244600"/>
                    <a:pt x="371475" y="1276350"/>
                  </a:cubicBezTo>
                  <a:cubicBezTo>
                    <a:pt x="342900" y="1308100"/>
                    <a:pt x="331787" y="1395413"/>
                    <a:pt x="304800" y="1438275"/>
                  </a:cubicBezTo>
                  <a:cubicBezTo>
                    <a:pt x="277813" y="1481137"/>
                    <a:pt x="249238" y="1504950"/>
                    <a:pt x="209550" y="1533525"/>
                  </a:cubicBezTo>
                  <a:cubicBezTo>
                    <a:pt x="169863" y="1562100"/>
                    <a:pt x="88900" y="1565275"/>
                    <a:pt x="66675" y="1609725"/>
                  </a:cubicBezTo>
                  <a:cubicBezTo>
                    <a:pt x="44450" y="1654175"/>
                    <a:pt x="57150" y="1751013"/>
                    <a:pt x="76200" y="1800225"/>
                  </a:cubicBezTo>
                  <a:cubicBezTo>
                    <a:pt x="95250" y="1849438"/>
                    <a:pt x="136525" y="1871663"/>
                    <a:pt x="180975" y="1905000"/>
                  </a:cubicBezTo>
                  <a:cubicBezTo>
                    <a:pt x="225425" y="1938337"/>
                    <a:pt x="292100" y="1973263"/>
                    <a:pt x="342900" y="2000250"/>
                  </a:cubicBezTo>
                  <a:cubicBezTo>
                    <a:pt x="393700" y="2027237"/>
                    <a:pt x="444500" y="2043113"/>
                    <a:pt x="485775" y="2066925"/>
                  </a:cubicBezTo>
                  <a:cubicBezTo>
                    <a:pt x="527050" y="2090737"/>
                    <a:pt x="554037" y="2112962"/>
                    <a:pt x="590550" y="2143125"/>
                  </a:cubicBezTo>
                  <a:cubicBezTo>
                    <a:pt x="627063" y="2173288"/>
                    <a:pt x="681038" y="2214563"/>
                    <a:pt x="704850" y="2247900"/>
                  </a:cubicBezTo>
                  <a:cubicBezTo>
                    <a:pt x="728662" y="2281237"/>
                    <a:pt x="747712" y="2319338"/>
                    <a:pt x="733425" y="2343150"/>
                  </a:cubicBezTo>
                  <a:cubicBezTo>
                    <a:pt x="719138" y="2366962"/>
                    <a:pt x="666750" y="2373313"/>
                    <a:pt x="619125" y="2390775"/>
                  </a:cubicBezTo>
                  <a:cubicBezTo>
                    <a:pt x="571500" y="2408238"/>
                    <a:pt x="496887" y="2427288"/>
                    <a:pt x="447675" y="2447925"/>
                  </a:cubicBezTo>
                  <a:cubicBezTo>
                    <a:pt x="398463" y="2468562"/>
                    <a:pt x="366712" y="2479675"/>
                    <a:pt x="323850" y="2514600"/>
                  </a:cubicBezTo>
                  <a:cubicBezTo>
                    <a:pt x="280988" y="2549525"/>
                    <a:pt x="204787" y="2619375"/>
                    <a:pt x="190500" y="2657475"/>
                  </a:cubicBezTo>
                  <a:cubicBezTo>
                    <a:pt x="176213" y="2695575"/>
                    <a:pt x="179388" y="2703513"/>
                    <a:pt x="238125" y="2743200"/>
                  </a:cubicBezTo>
                  <a:cubicBezTo>
                    <a:pt x="296862" y="2782887"/>
                    <a:pt x="419893" y="2839243"/>
                    <a:pt x="542925" y="289560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1922463" y="3336925"/>
            <a:ext cx="490537" cy="2057400"/>
            <a:chOff x="942975" y="3867149"/>
            <a:chExt cx="747712" cy="2905126"/>
          </a:xfrm>
        </p:grpSpPr>
        <p:sp>
          <p:nvSpPr>
            <p:cNvPr id="38" name="Freeform 37"/>
            <p:cNvSpPr/>
            <p:nvPr/>
          </p:nvSpPr>
          <p:spPr>
            <a:xfrm>
              <a:off x="1138977" y="6285846"/>
              <a:ext cx="346030" cy="481945"/>
            </a:xfrm>
            <a:custGeom>
              <a:avLst/>
              <a:gdLst>
                <a:gd name="connsiteX0" fmla="*/ 342900 w 347662"/>
                <a:gd name="connsiteY0" fmla="*/ 0 h 481013"/>
                <a:gd name="connsiteX1" fmla="*/ 209550 w 347662"/>
                <a:gd name="connsiteY1" fmla="*/ 61913 h 481013"/>
                <a:gd name="connsiteX2" fmla="*/ 90487 w 347662"/>
                <a:gd name="connsiteY2" fmla="*/ 133350 h 481013"/>
                <a:gd name="connsiteX3" fmla="*/ 0 w 347662"/>
                <a:gd name="connsiteY3" fmla="*/ 238125 h 481013"/>
                <a:gd name="connsiteX4" fmla="*/ 4762 w 347662"/>
                <a:gd name="connsiteY4" fmla="*/ 323850 h 481013"/>
                <a:gd name="connsiteX5" fmla="*/ 90487 w 347662"/>
                <a:gd name="connsiteY5" fmla="*/ 352425 h 481013"/>
                <a:gd name="connsiteX6" fmla="*/ 223837 w 347662"/>
                <a:gd name="connsiteY6" fmla="*/ 433388 h 481013"/>
                <a:gd name="connsiteX7" fmla="*/ 347662 w 347662"/>
                <a:gd name="connsiteY7" fmla="*/ 481013 h 48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662" h="481013">
                  <a:moveTo>
                    <a:pt x="342900" y="0"/>
                  </a:moveTo>
                  <a:lnTo>
                    <a:pt x="209550" y="61913"/>
                  </a:lnTo>
                  <a:lnTo>
                    <a:pt x="90487" y="133350"/>
                  </a:lnTo>
                  <a:lnTo>
                    <a:pt x="0" y="238125"/>
                  </a:lnTo>
                  <a:lnTo>
                    <a:pt x="4762" y="323850"/>
                  </a:lnTo>
                  <a:lnTo>
                    <a:pt x="90487" y="352425"/>
                  </a:lnTo>
                  <a:lnTo>
                    <a:pt x="223837" y="433388"/>
                  </a:lnTo>
                  <a:lnTo>
                    <a:pt x="347662" y="481013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05889" y="5095551"/>
              <a:ext cx="469438" cy="876470"/>
            </a:xfrm>
            <a:custGeom>
              <a:avLst/>
              <a:gdLst>
                <a:gd name="connsiteX0" fmla="*/ 461962 w 471487"/>
                <a:gd name="connsiteY0" fmla="*/ 0 h 876300"/>
                <a:gd name="connsiteX1" fmla="*/ 352425 w 471487"/>
                <a:gd name="connsiteY1" fmla="*/ 42863 h 876300"/>
                <a:gd name="connsiteX2" fmla="*/ 304800 w 471487"/>
                <a:gd name="connsiteY2" fmla="*/ 71438 h 876300"/>
                <a:gd name="connsiteX3" fmla="*/ 280987 w 471487"/>
                <a:gd name="connsiteY3" fmla="*/ 138113 h 876300"/>
                <a:gd name="connsiteX4" fmla="*/ 228600 w 471487"/>
                <a:gd name="connsiteY4" fmla="*/ 238125 h 876300"/>
                <a:gd name="connsiteX5" fmla="*/ 180975 w 471487"/>
                <a:gd name="connsiteY5" fmla="*/ 309563 h 876300"/>
                <a:gd name="connsiteX6" fmla="*/ 57150 w 471487"/>
                <a:gd name="connsiteY6" fmla="*/ 366713 h 876300"/>
                <a:gd name="connsiteX7" fmla="*/ 4762 w 471487"/>
                <a:gd name="connsiteY7" fmla="*/ 395288 h 876300"/>
                <a:gd name="connsiteX8" fmla="*/ 0 w 471487"/>
                <a:gd name="connsiteY8" fmla="*/ 481013 h 876300"/>
                <a:gd name="connsiteX9" fmla="*/ 19050 w 471487"/>
                <a:gd name="connsiteY9" fmla="*/ 595313 h 876300"/>
                <a:gd name="connsiteX10" fmla="*/ 71437 w 471487"/>
                <a:gd name="connsiteY10" fmla="*/ 661988 h 876300"/>
                <a:gd name="connsiteX11" fmla="*/ 242887 w 471487"/>
                <a:gd name="connsiteY11" fmla="*/ 771525 h 876300"/>
                <a:gd name="connsiteX12" fmla="*/ 471487 w 471487"/>
                <a:gd name="connsiteY12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487" h="876300">
                  <a:moveTo>
                    <a:pt x="461962" y="0"/>
                  </a:moveTo>
                  <a:lnTo>
                    <a:pt x="352425" y="42863"/>
                  </a:lnTo>
                  <a:lnTo>
                    <a:pt x="304800" y="71438"/>
                  </a:lnTo>
                  <a:lnTo>
                    <a:pt x="280987" y="138113"/>
                  </a:lnTo>
                  <a:lnTo>
                    <a:pt x="228600" y="238125"/>
                  </a:lnTo>
                  <a:lnTo>
                    <a:pt x="180975" y="309563"/>
                  </a:lnTo>
                  <a:lnTo>
                    <a:pt x="57150" y="366713"/>
                  </a:lnTo>
                  <a:lnTo>
                    <a:pt x="4762" y="395288"/>
                  </a:lnTo>
                  <a:lnTo>
                    <a:pt x="0" y="481013"/>
                  </a:lnTo>
                  <a:lnTo>
                    <a:pt x="19050" y="595313"/>
                  </a:lnTo>
                  <a:lnTo>
                    <a:pt x="71437" y="661988"/>
                  </a:lnTo>
                  <a:lnTo>
                    <a:pt x="242887" y="771525"/>
                  </a:lnTo>
                  <a:lnTo>
                    <a:pt x="471487" y="8763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67173" y="4205633"/>
              <a:ext cx="503315" cy="533503"/>
            </a:xfrm>
            <a:custGeom>
              <a:avLst/>
              <a:gdLst>
                <a:gd name="connsiteX0" fmla="*/ 504825 w 504825"/>
                <a:gd name="connsiteY0" fmla="*/ 0 h 533400"/>
                <a:gd name="connsiteX1" fmla="*/ 333375 w 504825"/>
                <a:gd name="connsiteY1" fmla="*/ 61912 h 533400"/>
                <a:gd name="connsiteX2" fmla="*/ 176212 w 504825"/>
                <a:gd name="connsiteY2" fmla="*/ 128587 h 533400"/>
                <a:gd name="connsiteX3" fmla="*/ 66675 w 504825"/>
                <a:gd name="connsiteY3" fmla="*/ 171450 h 533400"/>
                <a:gd name="connsiteX4" fmla="*/ 0 w 504825"/>
                <a:gd name="connsiteY4" fmla="*/ 257175 h 533400"/>
                <a:gd name="connsiteX5" fmla="*/ 4762 w 504825"/>
                <a:gd name="connsiteY5" fmla="*/ 328612 h 533400"/>
                <a:gd name="connsiteX6" fmla="*/ 71437 w 504825"/>
                <a:gd name="connsiteY6" fmla="*/ 390525 h 533400"/>
                <a:gd name="connsiteX7" fmla="*/ 257175 w 504825"/>
                <a:gd name="connsiteY7" fmla="*/ 461962 h 533400"/>
                <a:gd name="connsiteX8" fmla="*/ 404812 w 504825"/>
                <a:gd name="connsiteY8" fmla="*/ 495300 h 533400"/>
                <a:gd name="connsiteX9" fmla="*/ 504825 w 504825"/>
                <a:gd name="connsiteY9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825" h="533400">
                  <a:moveTo>
                    <a:pt x="504825" y="0"/>
                  </a:moveTo>
                  <a:lnTo>
                    <a:pt x="333375" y="61912"/>
                  </a:lnTo>
                  <a:lnTo>
                    <a:pt x="176212" y="128587"/>
                  </a:lnTo>
                  <a:lnTo>
                    <a:pt x="66675" y="171450"/>
                  </a:lnTo>
                  <a:lnTo>
                    <a:pt x="0" y="257175"/>
                  </a:lnTo>
                  <a:lnTo>
                    <a:pt x="4762" y="328612"/>
                  </a:lnTo>
                  <a:lnTo>
                    <a:pt x="71437" y="390525"/>
                  </a:lnTo>
                  <a:lnTo>
                    <a:pt x="257175" y="461962"/>
                  </a:lnTo>
                  <a:lnTo>
                    <a:pt x="404812" y="495300"/>
                  </a:lnTo>
                  <a:lnTo>
                    <a:pt x="504825" y="5334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80167" y="5980988"/>
              <a:ext cx="196002" cy="309342"/>
            </a:xfrm>
            <a:custGeom>
              <a:avLst/>
              <a:gdLst>
                <a:gd name="connsiteX0" fmla="*/ 0 w 195262"/>
                <a:gd name="connsiteY0" fmla="*/ 0 h 309563"/>
                <a:gd name="connsiteX1" fmla="*/ 66675 w 195262"/>
                <a:gd name="connsiteY1" fmla="*/ 61913 h 309563"/>
                <a:gd name="connsiteX2" fmla="*/ 133350 w 195262"/>
                <a:gd name="connsiteY2" fmla="*/ 119063 h 309563"/>
                <a:gd name="connsiteX3" fmla="*/ 180975 w 195262"/>
                <a:gd name="connsiteY3" fmla="*/ 180975 h 309563"/>
                <a:gd name="connsiteX4" fmla="*/ 195262 w 195262"/>
                <a:gd name="connsiteY4" fmla="*/ 228600 h 309563"/>
                <a:gd name="connsiteX5" fmla="*/ 180975 w 195262"/>
                <a:gd name="connsiteY5" fmla="*/ 266700 h 309563"/>
                <a:gd name="connsiteX6" fmla="*/ 80962 w 195262"/>
                <a:gd name="connsiteY6" fmla="*/ 300038 h 309563"/>
                <a:gd name="connsiteX7" fmla="*/ 4762 w 195262"/>
                <a:gd name="connsiteY7" fmla="*/ 309563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262" h="309563">
                  <a:moveTo>
                    <a:pt x="0" y="0"/>
                  </a:moveTo>
                  <a:lnTo>
                    <a:pt x="66675" y="61913"/>
                  </a:lnTo>
                  <a:lnTo>
                    <a:pt x="133350" y="119063"/>
                  </a:lnTo>
                  <a:lnTo>
                    <a:pt x="180975" y="180975"/>
                  </a:lnTo>
                  <a:lnTo>
                    <a:pt x="195262" y="228600"/>
                  </a:lnTo>
                  <a:lnTo>
                    <a:pt x="180975" y="266700"/>
                  </a:lnTo>
                  <a:lnTo>
                    <a:pt x="80962" y="300038"/>
                  </a:lnTo>
                  <a:lnTo>
                    <a:pt x="4762" y="30956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75327" y="4757069"/>
              <a:ext cx="120989" cy="338482"/>
            </a:xfrm>
            <a:custGeom>
              <a:avLst/>
              <a:gdLst>
                <a:gd name="connsiteX0" fmla="*/ 0 w 119063"/>
                <a:gd name="connsiteY0" fmla="*/ 0 h 338137"/>
                <a:gd name="connsiteX1" fmla="*/ 42863 w 119063"/>
                <a:gd name="connsiteY1" fmla="*/ 38100 h 338137"/>
                <a:gd name="connsiteX2" fmla="*/ 100013 w 119063"/>
                <a:gd name="connsiteY2" fmla="*/ 109537 h 338137"/>
                <a:gd name="connsiteX3" fmla="*/ 119063 w 119063"/>
                <a:gd name="connsiteY3" fmla="*/ 157162 h 338137"/>
                <a:gd name="connsiteX4" fmla="*/ 119063 w 119063"/>
                <a:gd name="connsiteY4" fmla="*/ 223837 h 338137"/>
                <a:gd name="connsiteX5" fmla="*/ 90488 w 119063"/>
                <a:gd name="connsiteY5" fmla="*/ 285750 h 338137"/>
                <a:gd name="connsiteX6" fmla="*/ 0 w 119063"/>
                <a:gd name="connsiteY6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3" h="338137">
                  <a:moveTo>
                    <a:pt x="0" y="0"/>
                  </a:moveTo>
                  <a:lnTo>
                    <a:pt x="42863" y="38100"/>
                  </a:lnTo>
                  <a:lnTo>
                    <a:pt x="100013" y="109537"/>
                  </a:lnTo>
                  <a:lnTo>
                    <a:pt x="119063" y="157162"/>
                  </a:lnTo>
                  <a:lnTo>
                    <a:pt x="119063" y="223837"/>
                  </a:lnTo>
                  <a:lnTo>
                    <a:pt x="90488" y="285750"/>
                  </a:lnTo>
                  <a:lnTo>
                    <a:pt x="0" y="33813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43" name="Straight Connector 42"/>
            <p:cNvCxnSpPr>
              <a:endCxn id="45" idx="29"/>
            </p:cNvCxnSpPr>
            <p:nvPr/>
          </p:nvCxnSpPr>
          <p:spPr>
            <a:xfrm rot="16200000" flipH="1">
              <a:off x="27604" y="5314872"/>
              <a:ext cx="2905126" cy="96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reeform 43"/>
            <p:cNvSpPr/>
            <p:nvPr/>
          </p:nvSpPr>
          <p:spPr>
            <a:xfrm>
              <a:off x="1465648" y="3867149"/>
              <a:ext cx="166964" cy="334001"/>
            </a:xfrm>
            <a:custGeom>
              <a:avLst/>
              <a:gdLst>
                <a:gd name="connsiteX0" fmla="*/ 0 w 166688"/>
                <a:gd name="connsiteY0" fmla="*/ 0 h 333375"/>
                <a:gd name="connsiteX1" fmla="*/ 66675 w 166688"/>
                <a:gd name="connsiteY1" fmla="*/ 42863 h 333375"/>
                <a:gd name="connsiteX2" fmla="*/ 161925 w 166688"/>
                <a:gd name="connsiteY2" fmla="*/ 119063 h 333375"/>
                <a:gd name="connsiteX3" fmla="*/ 166688 w 166688"/>
                <a:gd name="connsiteY3" fmla="*/ 190500 h 333375"/>
                <a:gd name="connsiteX4" fmla="*/ 147638 w 166688"/>
                <a:gd name="connsiteY4" fmla="*/ 238125 h 333375"/>
                <a:gd name="connsiteX5" fmla="*/ 76200 w 166688"/>
                <a:gd name="connsiteY5" fmla="*/ 314325 h 333375"/>
                <a:gd name="connsiteX6" fmla="*/ 19050 w 166688"/>
                <a:gd name="connsiteY6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88" h="333375">
                  <a:moveTo>
                    <a:pt x="0" y="0"/>
                  </a:moveTo>
                  <a:lnTo>
                    <a:pt x="66675" y="42863"/>
                  </a:lnTo>
                  <a:lnTo>
                    <a:pt x="161925" y="119063"/>
                  </a:lnTo>
                  <a:lnTo>
                    <a:pt x="166688" y="190500"/>
                  </a:lnTo>
                  <a:lnTo>
                    <a:pt x="147638" y="238125"/>
                  </a:lnTo>
                  <a:lnTo>
                    <a:pt x="76200" y="314325"/>
                  </a:lnTo>
                  <a:lnTo>
                    <a:pt x="19050" y="3333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42975" y="3876115"/>
              <a:ext cx="747712" cy="2896160"/>
            </a:xfrm>
            <a:custGeom>
              <a:avLst/>
              <a:gdLst>
                <a:gd name="connsiteX0" fmla="*/ 552450 w 747712"/>
                <a:gd name="connsiteY0" fmla="*/ 0 h 2895600"/>
                <a:gd name="connsiteX1" fmla="*/ 676275 w 747712"/>
                <a:gd name="connsiteY1" fmla="*/ 114300 h 2895600"/>
                <a:gd name="connsiteX2" fmla="*/ 666750 w 747712"/>
                <a:gd name="connsiteY2" fmla="*/ 228600 h 2895600"/>
                <a:gd name="connsiteX3" fmla="*/ 542925 w 747712"/>
                <a:gd name="connsiteY3" fmla="*/ 323850 h 2895600"/>
                <a:gd name="connsiteX4" fmla="*/ 314325 w 747712"/>
                <a:gd name="connsiteY4" fmla="*/ 409575 h 2895600"/>
                <a:gd name="connsiteX5" fmla="*/ 57150 w 747712"/>
                <a:gd name="connsiteY5" fmla="*/ 523875 h 2895600"/>
                <a:gd name="connsiteX6" fmla="*/ 57150 w 747712"/>
                <a:gd name="connsiteY6" fmla="*/ 695325 h 2895600"/>
                <a:gd name="connsiteX7" fmla="*/ 400050 w 747712"/>
                <a:gd name="connsiteY7" fmla="*/ 819150 h 2895600"/>
                <a:gd name="connsiteX8" fmla="*/ 523875 w 747712"/>
                <a:gd name="connsiteY8" fmla="*/ 866775 h 2895600"/>
                <a:gd name="connsiteX9" fmla="*/ 638175 w 747712"/>
                <a:gd name="connsiteY9" fmla="*/ 990600 h 2895600"/>
                <a:gd name="connsiteX10" fmla="*/ 657225 w 747712"/>
                <a:gd name="connsiteY10" fmla="*/ 1066800 h 2895600"/>
                <a:gd name="connsiteX11" fmla="*/ 609600 w 747712"/>
                <a:gd name="connsiteY11" fmla="*/ 1162050 h 2895600"/>
                <a:gd name="connsiteX12" fmla="*/ 476250 w 747712"/>
                <a:gd name="connsiteY12" fmla="*/ 1247775 h 2895600"/>
                <a:gd name="connsiteX13" fmla="*/ 371475 w 747712"/>
                <a:gd name="connsiteY13" fmla="*/ 1276350 h 2895600"/>
                <a:gd name="connsiteX14" fmla="*/ 304800 w 747712"/>
                <a:gd name="connsiteY14" fmla="*/ 1438275 h 2895600"/>
                <a:gd name="connsiteX15" fmla="*/ 209550 w 747712"/>
                <a:gd name="connsiteY15" fmla="*/ 1533525 h 2895600"/>
                <a:gd name="connsiteX16" fmla="*/ 66675 w 747712"/>
                <a:gd name="connsiteY16" fmla="*/ 1609725 h 2895600"/>
                <a:gd name="connsiteX17" fmla="*/ 76200 w 747712"/>
                <a:gd name="connsiteY17" fmla="*/ 1800225 h 2895600"/>
                <a:gd name="connsiteX18" fmla="*/ 180975 w 747712"/>
                <a:gd name="connsiteY18" fmla="*/ 1905000 h 2895600"/>
                <a:gd name="connsiteX19" fmla="*/ 342900 w 747712"/>
                <a:gd name="connsiteY19" fmla="*/ 2000250 h 2895600"/>
                <a:gd name="connsiteX20" fmla="*/ 485775 w 747712"/>
                <a:gd name="connsiteY20" fmla="*/ 2066925 h 2895600"/>
                <a:gd name="connsiteX21" fmla="*/ 590550 w 747712"/>
                <a:gd name="connsiteY21" fmla="*/ 2143125 h 2895600"/>
                <a:gd name="connsiteX22" fmla="*/ 704850 w 747712"/>
                <a:gd name="connsiteY22" fmla="*/ 2247900 h 2895600"/>
                <a:gd name="connsiteX23" fmla="*/ 733425 w 747712"/>
                <a:gd name="connsiteY23" fmla="*/ 2343150 h 2895600"/>
                <a:gd name="connsiteX24" fmla="*/ 619125 w 747712"/>
                <a:gd name="connsiteY24" fmla="*/ 2390775 h 2895600"/>
                <a:gd name="connsiteX25" fmla="*/ 447675 w 747712"/>
                <a:gd name="connsiteY25" fmla="*/ 2447925 h 2895600"/>
                <a:gd name="connsiteX26" fmla="*/ 323850 w 747712"/>
                <a:gd name="connsiteY26" fmla="*/ 2514600 h 2895600"/>
                <a:gd name="connsiteX27" fmla="*/ 190500 w 747712"/>
                <a:gd name="connsiteY27" fmla="*/ 2657475 h 2895600"/>
                <a:gd name="connsiteX28" fmla="*/ 238125 w 747712"/>
                <a:gd name="connsiteY28" fmla="*/ 2743200 h 2895600"/>
                <a:gd name="connsiteX29" fmla="*/ 542925 w 747712"/>
                <a:gd name="connsiteY29" fmla="*/ 2895600 h 289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7712" h="2895600">
                  <a:moveTo>
                    <a:pt x="552450" y="0"/>
                  </a:moveTo>
                  <a:cubicBezTo>
                    <a:pt x="604837" y="38100"/>
                    <a:pt x="657225" y="76200"/>
                    <a:pt x="676275" y="114300"/>
                  </a:cubicBezTo>
                  <a:cubicBezTo>
                    <a:pt x="695325" y="152400"/>
                    <a:pt x="688975" y="193675"/>
                    <a:pt x="666750" y="228600"/>
                  </a:cubicBezTo>
                  <a:cubicBezTo>
                    <a:pt x="644525" y="263525"/>
                    <a:pt x="601663" y="293687"/>
                    <a:pt x="542925" y="323850"/>
                  </a:cubicBezTo>
                  <a:cubicBezTo>
                    <a:pt x="484187" y="354013"/>
                    <a:pt x="395287" y="376238"/>
                    <a:pt x="314325" y="409575"/>
                  </a:cubicBezTo>
                  <a:cubicBezTo>
                    <a:pt x="233363" y="442912"/>
                    <a:pt x="100012" y="476250"/>
                    <a:pt x="57150" y="523875"/>
                  </a:cubicBezTo>
                  <a:cubicBezTo>
                    <a:pt x="14288" y="571500"/>
                    <a:pt x="0" y="646113"/>
                    <a:pt x="57150" y="695325"/>
                  </a:cubicBezTo>
                  <a:cubicBezTo>
                    <a:pt x="114300" y="744538"/>
                    <a:pt x="322263" y="790575"/>
                    <a:pt x="400050" y="819150"/>
                  </a:cubicBezTo>
                  <a:cubicBezTo>
                    <a:pt x="477837" y="847725"/>
                    <a:pt x="484188" y="838200"/>
                    <a:pt x="523875" y="866775"/>
                  </a:cubicBezTo>
                  <a:cubicBezTo>
                    <a:pt x="563563" y="895350"/>
                    <a:pt x="615950" y="957263"/>
                    <a:pt x="638175" y="990600"/>
                  </a:cubicBezTo>
                  <a:cubicBezTo>
                    <a:pt x="660400" y="1023937"/>
                    <a:pt x="661987" y="1038225"/>
                    <a:pt x="657225" y="1066800"/>
                  </a:cubicBezTo>
                  <a:cubicBezTo>
                    <a:pt x="652463" y="1095375"/>
                    <a:pt x="639762" y="1131888"/>
                    <a:pt x="609600" y="1162050"/>
                  </a:cubicBezTo>
                  <a:cubicBezTo>
                    <a:pt x="579438" y="1192212"/>
                    <a:pt x="515938" y="1228725"/>
                    <a:pt x="476250" y="1247775"/>
                  </a:cubicBezTo>
                  <a:cubicBezTo>
                    <a:pt x="436562" y="1266825"/>
                    <a:pt x="400050" y="1244600"/>
                    <a:pt x="371475" y="1276350"/>
                  </a:cubicBezTo>
                  <a:cubicBezTo>
                    <a:pt x="342900" y="1308100"/>
                    <a:pt x="331787" y="1395413"/>
                    <a:pt x="304800" y="1438275"/>
                  </a:cubicBezTo>
                  <a:cubicBezTo>
                    <a:pt x="277813" y="1481137"/>
                    <a:pt x="249238" y="1504950"/>
                    <a:pt x="209550" y="1533525"/>
                  </a:cubicBezTo>
                  <a:cubicBezTo>
                    <a:pt x="169863" y="1562100"/>
                    <a:pt x="88900" y="1565275"/>
                    <a:pt x="66675" y="1609725"/>
                  </a:cubicBezTo>
                  <a:cubicBezTo>
                    <a:pt x="44450" y="1654175"/>
                    <a:pt x="57150" y="1751013"/>
                    <a:pt x="76200" y="1800225"/>
                  </a:cubicBezTo>
                  <a:cubicBezTo>
                    <a:pt x="95250" y="1849438"/>
                    <a:pt x="136525" y="1871663"/>
                    <a:pt x="180975" y="1905000"/>
                  </a:cubicBezTo>
                  <a:cubicBezTo>
                    <a:pt x="225425" y="1938337"/>
                    <a:pt x="292100" y="1973263"/>
                    <a:pt x="342900" y="2000250"/>
                  </a:cubicBezTo>
                  <a:cubicBezTo>
                    <a:pt x="393700" y="2027237"/>
                    <a:pt x="444500" y="2043113"/>
                    <a:pt x="485775" y="2066925"/>
                  </a:cubicBezTo>
                  <a:cubicBezTo>
                    <a:pt x="527050" y="2090737"/>
                    <a:pt x="554037" y="2112962"/>
                    <a:pt x="590550" y="2143125"/>
                  </a:cubicBezTo>
                  <a:cubicBezTo>
                    <a:pt x="627063" y="2173288"/>
                    <a:pt x="681038" y="2214563"/>
                    <a:pt x="704850" y="2247900"/>
                  </a:cubicBezTo>
                  <a:cubicBezTo>
                    <a:pt x="728662" y="2281237"/>
                    <a:pt x="747712" y="2319338"/>
                    <a:pt x="733425" y="2343150"/>
                  </a:cubicBezTo>
                  <a:cubicBezTo>
                    <a:pt x="719138" y="2366962"/>
                    <a:pt x="666750" y="2373313"/>
                    <a:pt x="619125" y="2390775"/>
                  </a:cubicBezTo>
                  <a:cubicBezTo>
                    <a:pt x="571500" y="2408238"/>
                    <a:pt x="496887" y="2427288"/>
                    <a:pt x="447675" y="2447925"/>
                  </a:cubicBezTo>
                  <a:cubicBezTo>
                    <a:pt x="398463" y="2468562"/>
                    <a:pt x="366712" y="2479675"/>
                    <a:pt x="323850" y="2514600"/>
                  </a:cubicBezTo>
                  <a:cubicBezTo>
                    <a:pt x="280988" y="2549525"/>
                    <a:pt x="204787" y="2619375"/>
                    <a:pt x="190500" y="2657475"/>
                  </a:cubicBezTo>
                  <a:cubicBezTo>
                    <a:pt x="176213" y="2695575"/>
                    <a:pt x="179388" y="2703513"/>
                    <a:pt x="238125" y="2743200"/>
                  </a:cubicBezTo>
                  <a:cubicBezTo>
                    <a:pt x="296862" y="2782887"/>
                    <a:pt x="419893" y="2839243"/>
                    <a:pt x="542925" y="289560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2249488" y="3505200"/>
            <a:ext cx="488950" cy="2057400"/>
            <a:chOff x="942975" y="3867149"/>
            <a:chExt cx="747712" cy="2905126"/>
          </a:xfrm>
        </p:grpSpPr>
        <p:sp>
          <p:nvSpPr>
            <p:cNvPr id="47" name="Freeform 46"/>
            <p:cNvSpPr/>
            <p:nvPr/>
          </p:nvSpPr>
          <p:spPr>
            <a:xfrm>
              <a:off x="1137186" y="6285846"/>
              <a:ext cx="349580" cy="481945"/>
            </a:xfrm>
            <a:custGeom>
              <a:avLst/>
              <a:gdLst>
                <a:gd name="connsiteX0" fmla="*/ 342900 w 347662"/>
                <a:gd name="connsiteY0" fmla="*/ 0 h 481013"/>
                <a:gd name="connsiteX1" fmla="*/ 209550 w 347662"/>
                <a:gd name="connsiteY1" fmla="*/ 61913 h 481013"/>
                <a:gd name="connsiteX2" fmla="*/ 90487 w 347662"/>
                <a:gd name="connsiteY2" fmla="*/ 133350 h 481013"/>
                <a:gd name="connsiteX3" fmla="*/ 0 w 347662"/>
                <a:gd name="connsiteY3" fmla="*/ 238125 h 481013"/>
                <a:gd name="connsiteX4" fmla="*/ 4762 w 347662"/>
                <a:gd name="connsiteY4" fmla="*/ 323850 h 481013"/>
                <a:gd name="connsiteX5" fmla="*/ 90487 w 347662"/>
                <a:gd name="connsiteY5" fmla="*/ 352425 h 481013"/>
                <a:gd name="connsiteX6" fmla="*/ 223837 w 347662"/>
                <a:gd name="connsiteY6" fmla="*/ 433388 h 481013"/>
                <a:gd name="connsiteX7" fmla="*/ 347662 w 347662"/>
                <a:gd name="connsiteY7" fmla="*/ 481013 h 48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662" h="481013">
                  <a:moveTo>
                    <a:pt x="342900" y="0"/>
                  </a:moveTo>
                  <a:lnTo>
                    <a:pt x="209550" y="61913"/>
                  </a:lnTo>
                  <a:lnTo>
                    <a:pt x="90487" y="133350"/>
                  </a:lnTo>
                  <a:lnTo>
                    <a:pt x="0" y="238125"/>
                  </a:lnTo>
                  <a:lnTo>
                    <a:pt x="4762" y="323850"/>
                  </a:lnTo>
                  <a:lnTo>
                    <a:pt x="90487" y="352425"/>
                  </a:lnTo>
                  <a:lnTo>
                    <a:pt x="223837" y="433388"/>
                  </a:lnTo>
                  <a:lnTo>
                    <a:pt x="347662" y="481013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06094" y="5095551"/>
              <a:ext cx="470961" cy="876470"/>
            </a:xfrm>
            <a:custGeom>
              <a:avLst/>
              <a:gdLst>
                <a:gd name="connsiteX0" fmla="*/ 461962 w 471487"/>
                <a:gd name="connsiteY0" fmla="*/ 0 h 876300"/>
                <a:gd name="connsiteX1" fmla="*/ 352425 w 471487"/>
                <a:gd name="connsiteY1" fmla="*/ 42863 h 876300"/>
                <a:gd name="connsiteX2" fmla="*/ 304800 w 471487"/>
                <a:gd name="connsiteY2" fmla="*/ 71438 h 876300"/>
                <a:gd name="connsiteX3" fmla="*/ 280987 w 471487"/>
                <a:gd name="connsiteY3" fmla="*/ 138113 h 876300"/>
                <a:gd name="connsiteX4" fmla="*/ 228600 w 471487"/>
                <a:gd name="connsiteY4" fmla="*/ 238125 h 876300"/>
                <a:gd name="connsiteX5" fmla="*/ 180975 w 471487"/>
                <a:gd name="connsiteY5" fmla="*/ 309563 h 876300"/>
                <a:gd name="connsiteX6" fmla="*/ 57150 w 471487"/>
                <a:gd name="connsiteY6" fmla="*/ 366713 h 876300"/>
                <a:gd name="connsiteX7" fmla="*/ 4762 w 471487"/>
                <a:gd name="connsiteY7" fmla="*/ 395288 h 876300"/>
                <a:gd name="connsiteX8" fmla="*/ 0 w 471487"/>
                <a:gd name="connsiteY8" fmla="*/ 481013 h 876300"/>
                <a:gd name="connsiteX9" fmla="*/ 19050 w 471487"/>
                <a:gd name="connsiteY9" fmla="*/ 595313 h 876300"/>
                <a:gd name="connsiteX10" fmla="*/ 71437 w 471487"/>
                <a:gd name="connsiteY10" fmla="*/ 661988 h 876300"/>
                <a:gd name="connsiteX11" fmla="*/ 242887 w 471487"/>
                <a:gd name="connsiteY11" fmla="*/ 771525 h 876300"/>
                <a:gd name="connsiteX12" fmla="*/ 471487 w 471487"/>
                <a:gd name="connsiteY12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487" h="876300">
                  <a:moveTo>
                    <a:pt x="461962" y="0"/>
                  </a:moveTo>
                  <a:lnTo>
                    <a:pt x="352425" y="42863"/>
                  </a:lnTo>
                  <a:lnTo>
                    <a:pt x="304800" y="71438"/>
                  </a:lnTo>
                  <a:lnTo>
                    <a:pt x="280987" y="138113"/>
                  </a:lnTo>
                  <a:lnTo>
                    <a:pt x="228600" y="238125"/>
                  </a:lnTo>
                  <a:lnTo>
                    <a:pt x="180975" y="309563"/>
                  </a:lnTo>
                  <a:lnTo>
                    <a:pt x="57150" y="366713"/>
                  </a:lnTo>
                  <a:lnTo>
                    <a:pt x="4762" y="395288"/>
                  </a:lnTo>
                  <a:lnTo>
                    <a:pt x="0" y="481013"/>
                  </a:lnTo>
                  <a:lnTo>
                    <a:pt x="19050" y="595313"/>
                  </a:lnTo>
                  <a:lnTo>
                    <a:pt x="71437" y="661988"/>
                  </a:lnTo>
                  <a:lnTo>
                    <a:pt x="242887" y="771525"/>
                  </a:lnTo>
                  <a:lnTo>
                    <a:pt x="471487" y="8763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67251" y="4205633"/>
              <a:ext cx="504948" cy="533503"/>
            </a:xfrm>
            <a:custGeom>
              <a:avLst/>
              <a:gdLst>
                <a:gd name="connsiteX0" fmla="*/ 504825 w 504825"/>
                <a:gd name="connsiteY0" fmla="*/ 0 h 533400"/>
                <a:gd name="connsiteX1" fmla="*/ 333375 w 504825"/>
                <a:gd name="connsiteY1" fmla="*/ 61912 h 533400"/>
                <a:gd name="connsiteX2" fmla="*/ 176212 w 504825"/>
                <a:gd name="connsiteY2" fmla="*/ 128587 h 533400"/>
                <a:gd name="connsiteX3" fmla="*/ 66675 w 504825"/>
                <a:gd name="connsiteY3" fmla="*/ 171450 h 533400"/>
                <a:gd name="connsiteX4" fmla="*/ 0 w 504825"/>
                <a:gd name="connsiteY4" fmla="*/ 257175 h 533400"/>
                <a:gd name="connsiteX5" fmla="*/ 4762 w 504825"/>
                <a:gd name="connsiteY5" fmla="*/ 328612 h 533400"/>
                <a:gd name="connsiteX6" fmla="*/ 71437 w 504825"/>
                <a:gd name="connsiteY6" fmla="*/ 390525 h 533400"/>
                <a:gd name="connsiteX7" fmla="*/ 257175 w 504825"/>
                <a:gd name="connsiteY7" fmla="*/ 461962 h 533400"/>
                <a:gd name="connsiteX8" fmla="*/ 404812 w 504825"/>
                <a:gd name="connsiteY8" fmla="*/ 495300 h 533400"/>
                <a:gd name="connsiteX9" fmla="*/ 504825 w 504825"/>
                <a:gd name="connsiteY9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825" h="533400">
                  <a:moveTo>
                    <a:pt x="504825" y="0"/>
                  </a:moveTo>
                  <a:lnTo>
                    <a:pt x="333375" y="61912"/>
                  </a:lnTo>
                  <a:lnTo>
                    <a:pt x="176212" y="128587"/>
                  </a:lnTo>
                  <a:lnTo>
                    <a:pt x="66675" y="171450"/>
                  </a:lnTo>
                  <a:lnTo>
                    <a:pt x="0" y="257175"/>
                  </a:lnTo>
                  <a:lnTo>
                    <a:pt x="4762" y="328612"/>
                  </a:lnTo>
                  <a:lnTo>
                    <a:pt x="71437" y="390525"/>
                  </a:lnTo>
                  <a:lnTo>
                    <a:pt x="257175" y="461962"/>
                  </a:lnTo>
                  <a:lnTo>
                    <a:pt x="404812" y="495300"/>
                  </a:lnTo>
                  <a:lnTo>
                    <a:pt x="504825" y="5334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81910" y="5980988"/>
              <a:ext cx="194211" cy="309342"/>
            </a:xfrm>
            <a:custGeom>
              <a:avLst/>
              <a:gdLst>
                <a:gd name="connsiteX0" fmla="*/ 0 w 195262"/>
                <a:gd name="connsiteY0" fmla="*/ 0 h 309563"/>
                <a:gd name="connsiteX1" fmla="*/ 66675 w 195262"/>
                <a:gd name="connsiteY1" fmla="*/ 61913 h 309563"/>
                <a:gd name="connsiteX2" fmla="*/ 133350 w 195262"/>
                <a:gd name="connsiteY2" fmla="*/ 119063 h 309563"/>
                <a:gd name="connsiteX3" fmla="*/ 180975 w 195262"/>
                <a:gd name="connsiteY3" fmla="*/ 180975 h 309563"/>
                <a:gd name="connsiteX4" fmla="*/ 195262 w 195262"/>
                <a:gd name="connsiteY4" fmla="*/ 228600 h 309563"/>
                <a:gd name="connsiteX5" fmla="*/ 180975 w 195262"/>
                <a:gd name="connsiteY5" fmla="*/ 266700 h 309563"/>
                <a:gd name="connsiteX6" fmla="*/ 80962 w 195262"/>
                <a:gd name="connsiteY6" fmla="*/ 300038 h 309563"/>
                <a:gd name="connsiteX7" fmla="*/ 4762 w 195262"/>
                <a:gd name="connsiteY7" fmla="*/ 309563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262" h="309563">
                  <a:moveTo>
                    <a:pt x="0" y="0"/>
                  </a:moveTo>
                  <a:lnTo>
                    <a:pt x="66675" y="61913"/>
                  </a:lnTo>
                  <a:lnTo>
                    <a:pt x="133350" y="119063"/>
                  </a:lnTo>
                  <a:lnTo>
                    <a:pt x="180975" y="180975"/>
                  </a:lnTo>
                  <a:lnTo>
                    <a:pt x="195262" y="228600"/>
                  </a:lnTo>
                  <a:lnTo>
                    <a:pt x="180975" y="266700"/>
                  </a:lnTo>
                  <a:lnTo>
                    <a:pt x="80962" y="300038"/>
                  </a:lnTo>
                  <a:lnTo>
                    <a:pt x="4762" y="30956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77055" y="4757069"/>
              <a:ext cx="118953" cy="338482"/>
            </a:xfrm>
            <a:custGeom>
              <a:avLst/>
              <a:gdLst>
                <a:gd name="connsiteX0" fmla="*/ 0 w 119063"/>
                <a:gd name="connsiteY0" fmla="*/ 0 h 338137"/>
                <a:gd name="connsiteX1" fmla="*/ 42863 w 119063"/>
                <a:gd name="connsiteY1" fmla="*/ 38100 h 338137"/>
                <a:gd name="connsiteX2" fmla="*/ 100013 w 119063"/>
                <a:gd name="connsiteY2" fmla="*/ 109537 h 338137"/>
                <a:gd name="connsiteX3" fmla="*/ 119063 w 119063"/>
                <a:gd name="connsiteY3" fmla="*/ 157162 h 338137"/>
                <a:gd name="connsiteX4" fmla="*/ 119063 w 119063"/>
                <a:gd name="connsiteY4" fmla="*/ 223837 h 338137"/>
                <a:gd name="connsiteX5" fmla="*/ 90488 w 119063"/>
                <a:gd name="connsiteY5" fmla="*/ 285750 h 338137"/>
                <a:gd name="connsiteX6" fmla="*/ 0 w 119063"/>
                <a:gd name="connsiteY6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3" h="338137">
                  <a:moveTo>
                    <a:pt x="0" y="0"/>
                  </a:moveTo>
                  <a:lnTo>
                    <a:pt x="42863" y="38100"/>
                  </a:lnTo>
                  <a:lnTo>
                    <a:pt x="100013" y="109537"/>
                  </a:lnTo>
                  <a:lnTo>
                    <a:pt x="119063" y="157162"/>
                  </a:lnTo>
                  <a:lnTo>
                    <a:pt x="119063" y="223837"/>
                  </a:lnTo>
                  <a:lnTo>
                    <a:pt x="90488" y="285750"/>
                  </a:lnTo>
                  <a:lnTo>
                    <a:pt x="0" y="33813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52" name="Straight Connector 51"/>
            <p:cNvCxnSpPr>
              <a:endCxn id="54" idx="29"/>
            </p:cNvCxnSpPr>
            <p:nvPr/>
          </p:nvCxnSpPr>
          <p:spPr>
            <a:xfrm rot="16200000" flipH="1">
              <a:off x="29347" y="5314857"/>
              <a:ext cx="2905126" cy="9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Freeform 52"/>
            <p:cNvSpPr/>
            <p:nvPr/>
          </p:nvSpPr>
          <p:spPr>
            <a:xfrm>
              <a:off x="1467344" y="3867149"/>
              <a:ext cx="165079" cy="334001"/>
            </a:xfrm>
            <a:custGeom>
              <a:avLst/>
              <a:gdLst>
                <a:gd name="connsiteX0" fmla="*/ 0 w 166688"/>
                <a:gd name="connsiteY0" fmla="*/ 0 h 333375"/>
                <a:gd name="connsiteX1" fmla="*/ 66675 w 166688"/>
                <a:gd name="connsiteY1" fmla="*/ 42863 h 333375"/>
                <a:gd name="connsiteX2" fmla="*/ 161925 w 166688"/>
                <a:gd name="connsiteY2" fmla="*/ 119063 h 333375"/>
                <a:gd name="connsiteX3" fmla="*/ 166688 w 166688"/>
                <a:gd name="connsiteY3" fmla="*/ 190500 h 333375"/>
                <a:gd name="connsiteX4" fmla="*/ 147638 w 166688"/>
                <a:gd name="connsiteY4" fmla="*/ 238125 h 333375"/>
                <a:gd name="connsiteX5" fmla="*/ 76200 w 166688"/>
                <a:gd name="connsiteY5" fmla="*/ 314325 h 333375"/>
                <a:gd name="connsiteX6" fmla="*/ 19050 w 166688"/>
                <a:gd name="connsiteY6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88" h="333375">
                  <a:moveTo>
                    <a:pt x="0" y="0"/>
                  </a:moveTo>
                  <a:lnTo>
                    <a:pt x="66675" y="42863"/>
                  </a:lnTo>
                  <a:lnTo>
                    <a:pt x="161925" y="119063"/>
                  </a:lnTo>
                  <a:lnTo>
                    <a:pt x="166688" y="190500"/>
                  </a:lnTo>
                  <a:lnTo>
                    <a:pt x="147638" y="238125"/>
                  </a:lnTo>
                  <a:lnTo>
                    <a:pt x="76200" y="314325"/>
                  </a:lnTo>
                  <a:lnTo>
                    <a:pt x="19050" y="3333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2975" y="3876115"/>
              <a:ext cx="747712" cy="2896160"/>
            </a:xfrm>
            <a:custGeom>
              <a:avLst/>
              <a:gdLst>
                <a:gd name="connsiteX0" fmla="*/ 552450 w 747712"/>
                <a:gd name="connsiteY0" fmla="*/ 0 h 2895600"/>
                <a:gd name="connsiteX1" fmla="*/ 676275 w 747712"/>
                <a:gd name="connsiteY1" fmla="*/ 114300 h 2895600"/>
                <a:gd name="connsiteX2" fmla="*/ 666750 w 747712"/>
                <a:gd name="connsiteY2" fmla="*/ 228600 h 2895600"/>
                <a:gd name="connsiteX3" fmla="*/ 542925 w 747712"/>
                <a:gd name="connsiteY3" fmla="*/ 323850 h 2895600"/>
                <a:gd name="connsiteX4" fmla="*/ 314325 w 747712"/>
                <a:gd name="connsiteY4" fmla="*/ 409575 h 2895600"/>
                <a:gd name="connsiteX5" fmla="*/ 57150 w 747712"/>
                <a:gd name="connsiteY5" fmla="*/ 523875 h 2895600"/>
                <a:gd name="connsiteX6" fmla="*/ 57150 w 747712"/>
                <a:gd name="connsiteY6" fmla="*/ 695325 h 2895600"/>
                <a:gd name="connsiteX7" fmla="*/ 400050 w 747712"/>
                <a:gd name="connsiteY7" fmla="*/ 819150 h 2895600"/>
                <a:gd name="connsiteX8" fmla="*/ 523875 w 747712"/>
                <a:gd name="connsiteY8" fmla="*/ 866775 h 2895600"/>
                <a:gd name="connsiteX9" fmla="*/ 638175 w 747712"/>
                <a:gd name="connsiteY9" fmla="*/ 990600 h 2895600"/>
                <a:gd name="connsiteX10" fmla="*/ 657225 w 747712"/>
                <a:gd name="connsiteY10" fmla="*/ 1066800 h 2895600"/>
                <a:gd name="connsiteX11" fmla="*/ 609600 w 747712"/>
                <a:gd name="connsiteY11" fmla="*/ 1162050 h 2895600"/>
                <a:gd name="connsiteX12" fmla="*/ 476250 w 747712"/>
                <a:gd name="connsiteY12" fmla="*/ 1247775 h 2895600"/>
                <a:gd name="connsiteX13" fmla="*/ 371475 w 747712"/>
                <a:gd name="connsiteY13" fmla="*/ 1276350 h 2895600"/>
                <a:gd name="connsiteX14" fmla="*/ 304800 w 747712"/>
                <a:gd name="connsiteY14" fmla="*/ 1438275 h 2895600"/>
                <a:gd name="connsiteX15" fmla="*/ 209550 w 747712"/>
                <a:gd name="connsiteY15" fmla="*/ 1533525 h 2895600"/>
                <a:gd name="connsiteX16" fmla="*/ 66675 w 747712"/>
                <a:gd name="connsiteY16" fmla="*/ 1609725 h 2895600"/>
                <a:gd name="connsiteX17" fmla="*/ 76200 w 747712"/>
                <a:gd name="connsiteY17" fmla="*/ 1800225 h 2895600"/>
                <a:gd name="connsiteX18" fmla="*/ 180975 w 747712"/>
                <a:gd name="connsiteY18" fmla="*/ 1905000 h 2895600"/>
                <a:gd name="connsiteX19" fmla="*/ 342900 w 747712"/>
                <a:gd name="connsiteY19" fmla="*/ 2000250 h 2895600"/>
                <a:gd name="connsiteX20" fmla="*/ 485775 w 747712"/>
                <a:gd name="connsiteY20" fmla="*/ 2066925 h 2895600"/>
                <a:gd name="connsiteX21" fmla="*/ 590550 w 747712"/>
                <a:gd name="connsiteY21" fmla="*/ 2143125 h 2895600"/>
                <a:gd name="connsiteX22" fmla="*/ 704850 w 747712"/>
                <a:gd name="connsiteY22" fmla="*/ 2247900 h 2895600"/>
                <a:gd name="connsiteX23" fmla="*/ 733425 w 747712"/>
                <a:gd name="connsiteY23" fmla="*/ 2343150 h 2895600"/>
                <a:gd name="connsiteX24" fmla="*/ 619125 w 747712"/>
                <a:gd name="connsiteY24" fmla="*/ 2390775 h 2895600"/>
                <a:gd name="connsiteX25" fmla="*/ 447675 w 747712"/>
                <a:gd name="connsiteY25" fmla="*/ 2447925 h 2895600"/>
                <a:gd name="connsiteX26" fmla="*/ 323850 w 747712"/>
                <a:gd name="connsiteY26" fmla="*/ 2514600 h 2895600"/>
                <a:gd name="connsiteX27" fmla="*/ 190500 w 747712"/>
                <a:gd name="connsiteY27" fmla="*/ 2657475 h 2895600"/>
                <a:gd name="connsiteX28" fmla="*/ 238125 w 747712"/>
                <a:gd name="connsiteY28" fmla="*/ 2743200 h 2895600"/>
                <a:gd name="connsiteX29" fmla="*/ 542925 w 747712"/>
                <a:gd name="connsiteY29" fmla="*/ 2895600 h 289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7712" h="2895600">
                  <a:moveTo>
                    <a:pt x="552450" y="0"/>
                  </a:moveTo>
                  <a:cubicBezTo>
                    <a:pt x="604837" y="38100"/>
                    <a:pt x="657225" y="76200"/>
                    <a:pt x="676275" y="114300"/>
                  </a:cubicBezTo>
                  <a:cubicBezTo>
                    <a:pt x="695325" y="152400"/>
                    <a:pt x="688975" y="193675"/>
                    <a:pt x="666750" y="228600"/>
                  </a:cubicBezTo>
                  <a:cubicBezTo>
                    <a:pt x="644525" y="263525"/>
                    <a:pt x="601663" y="293687"/>
                    <a:pt x="542925" y="323850"/>
                  </a:cubicBezTo>
                  <a:cubicBezTo>
                    <a:pt x="484187" y="354013"/>
                    <a:pt x="395287" y="376238"/>
                    <a:pt x="314325" y="409575"/>
                  </a:cubicBezTo>
                  <a:cubicBezTo>
                    <a:pt x="233363" y="442912"/>
                    <a:pt x="100012" y="476250"/>
                    <a:pt x="57150" y="523875"/>
                  </a:cubicBezTo>
                  <a:cubicBezTo>
                    <a:pt x="14288" y="571500"/>
                    <a:pt x="0" y="646113"/>
                    <a:pt x="57150" y="695325"/>
                  </a:cubicBezTo>
                  <a:cubicBezTo>
                    <a:pt x="114300" y="744538"/>
                    <a:pt x="322263" y="790575"/>
                    <a:pt x="400050" y="819150"/>
                  </a:cubicBezTo>
                  <a:cubicBezTo>
                    <a:pt x="477837" y="847725"/>
                    <a:pt x="484188" y="838200"/>
                    <a:pt x="523875" y="866775"/>
                  </a:cubicBezTo>
                  <a:cubicBezTo>
                    <a:pt x="563563" y="895350"/>
                    <a:pt x="615950" y="957263"/>
                    <a:pt x="638175" y="990600"/>
                  </a:cubicBezTo>
                  <a:cubicBezTo>
                    <a:pt x="660400" y="1023937"/>
                    <a:pt x="661987" y="1038225"/>
                    <a:pt x="657225" y="1066800"/>
                  </a:cubicBezTo>
                  <a:cubicBezTo>
                    <a:pt x="652463" y="1095375"/>
                    <a:pt x="639762" y="1131888"/>
                    <a:pt x="609600" y="1162050"/>
                  </a:cubicBezTo>
                  <a:cubicBezTo>
                    <a:pt x="579438" y="1192212"/>
                    <a:pt x="515938" y="1228725"/>
                    <a:pt x="476250" y="1247775"/>
                  </a:cubicBezTo>
                  <a:cubicBezTo>
                    <a:pt x="436562" y="1266825"/>
                    <a:pt x="400050" y="1244600"/>
                    <a:pt x="371475" y="1276350"/>
                  </a:cubicBezTo>
                  <a:cubicBezTo>
                    <a:pt x="342900" y="1308100"/>
                    <a:pt x="331787" y="1395413"/>
                    <a:pt x="304800" y="1438275"/>
                  </a:cubicBezTo>
                  <a:cubicBezTo>
                    <a:pt x="277813" y="1481137"/>
                    <a:pt x="249238" y="1504950"/>
                    <a:pt x="209550" y="1533525"/>
                  </a:cubicBezTo>
                  <a:cubicBezTo>
                    <a:pt x="169863" y="1562100"/>
                    <a:pt x="88900" y="1565275"/>
                    <a:pt x="66675" y="1609725"/>
                  </a:cubicBezTo>
                  <a:cubicBezTo>
                    <a:pt x="44450" y="1654175"/>
                    <a:pt x="57150" y="1751013"/>
                    <a:pt x="76200" y="1800225"/>
                  </a:cubicBezTo>
                  <a:cubicBezTo>
                    <a:pt x="95250" y="1849438"/>
                    <a:pt x="136525" y="1871663"/>
                    <a:pt x="180975" y="1905000"/>
                  </a:cubicBezTo>
                  <a:cubicBezTo>
                    <a:pt x="225425" y="1938337"/>
                    <a:pt x="292100" y="1973263"/>
                    <a:pt x="342900" y="2000250"/>
                  </a:cubicBezTo>
                  <a:cubicBezTo>
                    <a:pt x="393700" y="2027237"/>
                    <a:pt x="444500" y="2043113"/>
                    <a:pt x="485775" y="2066925"/>
                  </a:cubicBezTo>
                  <a:cubicBezTo>
                    <a:pt x="527050" y="2090737"/>
                    <a:pt x="554037" y="2112962"/>
                    <a:pt x="590550" y="2143125"/>
                  </a:cubicBezTo>
                  <a:cubicBezTo>
                    <a:pt x="627063" y="2173288"/>
                    <a:pt x="681038" y="2214563"/>
                    <a:pt x="704850" y="2247900"/>
                  </a:cubicBezTo>
                  <a:cubicBezTo>
                    <a:pt x="728662" y="2281237"/>
                    <a:pt x="747712" y="2319338"/>
                    <a:pt x="733425" y="2343150"/>
                  </a:cubicBezTo>
                  <a:cubicBezTo>
                    <a:pt x="719138" y="2366962"/>
                    <a:pt x="666750" y="2373313"/>
                    <a:pt x="619125" y="2390775"/>
                  </a:cubicBezTo>
                  <a:cubicBezTo>
                    <a:pt x="571500" y="2408238"/>
                    <a:pt x="496887" y="2427288"/>
                    <a:pt x="447675" y="2447925"/>
                  </a:cubicBezTo>
                  <a:cubicBezTo>
                    <a:pt x="398463" y="2468562"/>
                    <a:pt x="366712" y="2479675"/>
                    <a:pt x="323850" y="2514600"/>
                  </a:cubicBezTo>
                  <a:cubicBezTo>
                    <a:pt x="280988" y="2549525"/>
                    <a:pt x="204787" y="2619375"/>
                    <a:pt x="190500" y="2657475"/>
                  </a:cubicBezTo>
                  <a:cubicBezTo>
                    <a:pt x="176213" y="2695575"/>
                    <a:pt x="179388" y="2703513"/>
                    <a:pt x="238125" y="2743200"/>
                  </a:cubicBezTo>
                  <a:cubicBezTo>
                    <a:pt x="296862" y="2782887"/>
                    <a:pt x="419893" y="2839243"/>
                    <a:pt x="542925" y="289560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grpSp>
        <p:nvGrpSpPr>
          <p:cNvPr id="7" name="Group 54"/>
          <p:cNvGrpSpPr>
            <a:grpSpLocks/>
          </p:cNvGrpSpPr>
          <p:nvPr/>
        </p:nvGrpSpPr>
        <p:grpSpPr bwMode="auto">
          <a:xfrm>
            <a:off x="2576513" y="3505200"/>
            <a:ext cx="488950" cy="2057400"/>
            <a:chOff x="942975" y="3867149"/>
            <a:chExt cx="747712" cy="2905126"/>
          </a:xfrm>
        </p:grpSpPr>
        <p:sp>
          <p:nvSpPr>
            <p:cNvPr id="56" name="Freeform 55"/>
            <p:cNvSpPr/>
            <p:nvPr/>
          </p:nvSpPr>
          <p:spPr>
            <a:xfrm>
              <a:off x="1137186" y="6285846"/>
              <a:ext cx="349580" cy="481945"/>
            </a:xfrm>
            <a:custGeom>
              <a:avLst/>
              <a:gdLst>
                <a:gd name="connsiteX0" fmla="*/ 342900 w 347662"/>
                <a:gd name="connsiteY0" fmla="*/ 0 h 481013"/>
                <a:gd name="connsiteX1" fmla="*/ 209550 w 347662"/>
                <a:gd name="connsiteY1" fmla="*/ 61913 h 481013"/>
                <a:gd name="connsiteX2" fmla="*/ 90487 w 347662"/>
                <a:gd name="connsiteY2" fmla="*/ 133350 h 481013"/>
                <a:gd name="connsiteX3" fmla="*/ 0 w 347662"/>
                <a:gd name="connsiteY3" fmla="*/ 238125 h 481013"/>
                <a:gd name="connsiteX4" fmla="*/ 4762 w 347662"/>
                <a:gd name="connsiteY4" fmla="*/ 323850 h 481013"/>
                <a:gd name="connsiteX5" fmla="*/ 90487 w 347662"/>
                <a:gd name="connsiteY5" fmla="*/ 352425 h 481013"/>
                <a:gd name="connsiteX6" fmla="*/ 223837 w 347662"/>
                <a:gd name="connsiteY6" fmla="*/ 433388 h 481013"/>
                <a:gd name="connsiteX7" fmla="*/ 347662 w 347662"/>
                <a:gd name="connsiteY7" fmla="*/ 481013 h 48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662" h="481013">
                  <a:moveTo>
                    <a:pt x="342900" y="0"/>
                  </a:moveTo>
                  <a:lnTo>
                    <a:pt x="209550" y="61913"/>
                  </a:lnTo>
                  <a:lnTo>
                    <a:pt x="90487" y="133350"/>
                  </a:lnTo>
                  <a:lnTo>
                    <a:pt x="0" y="238125"/>
                  </a:lnTo>
                  <a:lnTo>
                    <a:pt x="4762" y="323850"/>
                  </a:lnTo>
                  <a:lnTo>
                    <a:pt x="90487" y="352425"/>
                  </a:lnTo>
                  <a:lnTo>
                    <a:pt x="223837" y="433388"/>
                  </a:lnTo>
                  <a:lnTo>
                    <a:pt x="347662" y="481013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06094" y="5095551"/>
              <a:ext cx="470961" cy="876470"/>
            </a:xfrm>
            <a:custGeom>
              <a:avLst/>
              <a:gdLst>
                <a:gd name="connsiteX0" fmla="*/ 461962 w 471487"/>
                <a:gd name="connsiteY0" fmla="*/ 0 h 876300"/>
                <a:gd name="connsiteX1" fmla="*/ 352425 w 471487"/>
                <a:gd name="connsiteY1" fmla="*/ 42863 h 876300"/>
                <a:gd name="connsiteX2" fmla="*/ 304800 w 471487"/>
                <a:gd name="connsiteY2" fmla="*/ 71438 h 876300"/>
                <a:gd name="connsiteX3" fmla="*/ 280987 w 471487"/>
                <a:gd name="connsiteY3" fmla="*/ 138113 h 876300"/>
                <a:gd name="connsiteX4" fmla="*/ 228600 w 471487"/>
                <a:gd name="connsiteY4" fmla="*/ 238125 h 876300"/>
                <a:gd name="connsiteX5" fmla="*/ 180975 w 471487"/>
                <a:gd name="connsiteY5" fmla="*/ 309563 h 876300"/>
                <a:gd name="connsiteX6" fmla="*/ 57150 w 471487"/>
                <a:gd name="connsiteY6" fmla="*/ 366713 h 876300"/>
                <a:gd name="connsiteX7" fmla="*/ 4762 w 471487"/>
                <a:gd name="connsiteY7" fmla="*/ 395288 h 876300"/>
                <a:gd name="connsiteX8" fmla="*/ 0 w 471487"/>
                <a:gd name="connsiteY8" fmla="*/ 481013 h 876300"/>
                <a:gd name="connsiteX9" fmla="*/ 19050 w 471487"/>
                <a:gd name="connsiteY9" fmla="*/ 595313 h 876300"/>
                <a:gd name="connsiteX10" fmla="*/ 71437 w 471487"/>
                <a:gd name="connsiteY10" fmla="*/ 661988 h 876300"/>
                <a:gd name="connsiteX11" fmla="*/ 242887 w 471487"/>
                <a:gd name="connsiteY11" fmla="*/ 771525 h 876300"/>
                <a:gd name="connsiteX12" fmla="*/ 471487 w 471487"/>
                <a:gd name="connsiteY12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487" h="876300">
                  <a:moveTo>
                    <a:pt x="461962" y="0"/>
                  </a:moveTo>
                  <a:lnTo>
                    <a:pt x="352425" y="42863"/>
                  </a:lnTo>
                  <a:lnTo>
                    <a:pt x="304800" y="71438"/>
                  </a:lnTo>
                  <a:lnTo>
                    <a:pt x="280987" y="138113"/>
                  </a:lnTo>
                  <a:lnTo>
                    <a:pt x="228600" y="238125"/>
                  </a:lnTo>
                  <a:lnTo>
                    <a:pt x="180975" y="309563"/>
                  </a:lnTo>
                  <a:lnTo>
                    <a:pt x="57150" y="366713"/>
                  </a:lnTo>
                  <a:lnTo>
                    <a:pt x="4762" y="395288"/>
                  </a:lnTo>
                  <a:lnTo>
                    <a:pt x="0" y="481013"/>
                  </a:lnTo>
                  <a:lnTo>
                    <a:pt x="19050" y="595313"/>
                  </a:lnTo>
                  <a:lnTo>
                    <a:pt x="71437" y="661988"/>
                  </a:lnTo>
                  <a:lnTo>
                    <a:pt x="242887" y="771525"/>
                  </a:lnTo>
                  <a:lnTo>
                    <a:pt x="471487" y="8763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67251" y="4205633"/>
              <a:ext cx="504948" cy="533503"/>
            </a:xfrm>
            <a:custGeom>
              <a:avLst/>
              <a:gdLst>
                <a:gd name="connsiteX0" fmla="*/ 504825 w 504825"/>
                <a:gd name="connsiteY0" fmla="*/ 0 h 533400"/>
                <a:gd name="connsiteX1" fmla="*/ 333375 w 504825"/>
                <a:gd name="connsiteY1" fmla="*/ 61912 h 533400"/>
                <a:gd name="connsiteX2" fmla="*/ 176212 w 504825"/>
                <a:gd name="connsiteY2" fmla="*/ 128587 h 533400"/>
                <a:gd name="connsiteX3" fmla="*/ 66675 w 504825"/>
                <a:gd name="connsiteY3" fmla="*/ 171450 h 533400"/>
                <a:gd name="connsiteX4" fmla="*/ 0 w 504825"/>
                <a:gd name="connsiteY4" fmla="*/ 257175 h 533400"/>
                <a:gd name="connsiteX5" fmla="*/ 4762 w 504825"/>
                <a:gd name="connsiteY5" fmla="*/ 328612 h 533400"/>
                <a:gd name="connsiteX6" fmla="*/ 71437 w 504825"/>
                <a:gd name="connsiteY6" fmla="*/ 390525 h 533400"/>
                <a:gd name="connsiteX7" fmla="*/ 257175 w 504825"/>
                <a:gd name="connsiteY7" fmla="*/ 461962 h 533400"/>
                <a:gd name="connsiteX8" fmla="*/ 404812 w 504825"/>
                <a:gd name="connsiteY8" fmla="*/ 495300 h 533400"/>
                <a:gd name="connsiteX9" fmla="*/ 504825 w 504825"/>
                <a:gd name="connsiteY9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825" h="533400">
                  <a:moveTo>
                    <a:pt x="504825" y="0"/>
                  </a:moveTo>
                  <a:lnTo>
                    <a:pt x="333375" y="61912"/>
                  </a:lnTo>
                  <a:lnTo>
                    <a:pt x="176212" y="128587"/>
                  </a:lnTo>
                  <a:lnTo>
                    <a:pt x="66675" y="171450"/>
                  </a:lnTo>
                  <a:lnTo>
                    <a:pt x="0" y="257175"/>
                  </a:lnTo>
                  <a:lnTo>
                    <a:pt x="4762" y="328612"/>
                  </a:lnTo>
                  <a:lnTo>
                    <a:pt x="71437" y="390525"/>
                  </a:lnTo>
                  <a:lnTo>
                    <a:pt x="257175" y="461962"/>
                  </a:lnTo>
                  <a:lnTo>
                    <a:pt x="404812" y="495300"/>
                  </a:lnTo>
                  <a:lnTo>
                    <a:pt x="504825" y="5334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81910" y="5980988"/>
              <a:ext cx="194211" cy="309342"/>
            </a:xfrm>
            <a:custGeom>
              <a:avLst/>
              <a:gdLst>
                <a:gd name="connsiteX0" fmla="*/ 0 w 195262"/>
                <a:gd name="connsiteY0" fmla="*/ 0 h 309563"/>
                <a:gd name="connsiteX1" fmla="*/ 66675 w 195262"/>
                <a:gd name="connsiteY1" fmla="*/ 61913 h 309563"/>
                <a:gd name="connsiteX2" fmla="*/ 133350 w 195262"/>
                <a:gd name="connsiteY2" fmla="*/ 119063 h 309563"/>
                <a:gd name="connsiteX3" fmla="*/ 180975 w 195262"/>
                <a:gd name="connsiteY3" fmla="*/ 180975 h 309563"/>
                <a:gd name="connsiteX4" fmla="*/ 195262 w 195262"/>
                <a:gd name="connsiteY4" fmla="*/ 228600 h 309563"/>
                <a:gd name="connsiteX5" fmla="*/ 180975 w 195262"/>
                <a:gd name="connsiteY5" fmla="*/ 266700 h 309563"/>
                <a:gd name="connsiteX6" fmla="*/ 80962 w 195262"/>
                <a:gd name="connsiteY6" fmla="*/ 300038 h 309563"/>
                <a:gd name="connsiteX7" fmla="*/ 4762 w 195262"/>
                <a:gd name="connsiteY7" fmla="*/ 309563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262" h="309563">
                  <a:moveTo>
                    <a:pt x="0" y="0"/>
                  </a:moveTo>
                  <a:lnTo>
                    <a:pt x="66675" y="61913"/>
                  </a:lnTo>
                  <a:lnTo>
                    <a:pt x="133350" y="119063"/>
                  </a:lnTo>
                  <a:lnTo>
                    <a:pt x="180975" y="180975"/>
                  </a:lnTo>
                  <a:lnTo>
                    <a:pt x="195262" y="228600"/>
                  </a:lnTo>
                  <a:lnTo>
                    <a:pt x="180975" y="266700"/>
                  </a:lnTo>
                  <a:lnTo>
                    <a:pt x="80962" y="300038"/>
                  </a:lnTo>
                  <a:lnTo>
                    <a:pt x="4762" y="30956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77055" y="4757069"/>
              <a:ext cx="118953" cy="338482"/>
            </a:xfrm>
            <a:custGeom>
              <a:avLst/>
              <a:gdLst>
                <a:gd name="connsiteX0" fmla="*/ 0 w 119063"/>
                <a:gd name="connsiteY0" fmla="*/ 0 h 338137"/>
                <a:gd name="connsiteX1" fmla="*/ 42863 w 119063"/>
                <a:gd name="connsiteY1" fmla="*/ 38100 h 338137"/>
                <a:gd name="connsiteX2" fmla="*/ 100013 w 119063"/>
                <a:gd name="connsiteY2" fmla="*/ 109537 h 338137"/>
                <a:gd name="connsiteX3" fmla="*/ 119063 w 119063"/>
                <a:gd name="connsiteY3" fmla="*/ 157162 h 338137"/>
                <a:gd name="connsiteX4" fmla="*/ 119063 w 119063"/>
                <a:gd name="connsiteY4" fmla="*/ 223837 h 338137"/>
                <a:gd name="connsiteX5" fmla="*/ 90488 w 119063"/>
                <a:gd name="connsiteY5" fmla="*/ 285750 h 338137"/>
                <a:gd name="connsiteX6" fmla="*/ 0 w 119063"/>
                <a:gd name="connsiteY6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3" h="338137">
                  <a:moveTo>
                    <a:pt x="0" y="0"/>
                  </a:moveTo>
                  <a:lnTo>
                    <a:pt x="42863" y="38100"/>
                  </a:lnTo>
                  <a:lnTo>
                    <a:pt x="100013" y="109537"/>
                  </a:lnTo>
                  <a:lnTo>
                    <a:pt x="119063" y="157162"/>
                  </a:lnTo>
                  <a:lnTo>
                    <a:pt x="119063" y="223837"/>
                  </a:lnTo>
                  <a:lnTo>
                    <a:pt x="90488" y="285750"/>
                  </a:lnTo>
                  <a:lnTo>
                    <a:pt x="0" y="33813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61" name="Straight Connector 60"/>
            <p:cNvCxnSpPr>
              <a:endCxn id="63" idx="29"/>
            </p:cNvCxnSpPr>
            <p:nvPr/>
          </p:nvCxnSpPr>
          <p:spPr>
            <a:xfrm rot="16200000" flipH="1">
              <a:off x="29347" y="5314857"/>
              <a:ext cx="2905126" cy="9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Freeform 61"/>
            <p:cNvSpPr/>
            <p:nvPr/>
          </p:nvSpPr>
          <p:spPr>
            <a:xfrm>
              <a:off x="1467344" y="3867149"/>
              <a:ext cx="165079" cy="334001"/>
            </a:xfrm>
            <a:custGeom>
              <a:avLst/>
              <a:gdLst>
                <a:gd name="connsiteX0" fmla="*/ 0 w 166688"/>
                <a:gd name="connsiteY0" fmla="*/ 0 h 333375"/>
                <a:gd name="connsiteX1" fmla="*/ 66675 w 166688"/>
                <a:gd name="connsiteY1" fmla="*/ 42863 h 333375"/>
                <a:gd name="connsiteX2" fmla="*/ 161925 w 166688"/>
                <a:gd name="connsiteY2" fmla="*/ 119063 h 333375"/>
                <a:gd name="connsiteX3" fmla="*/ 166688 w 166688"/>
                <a:gd name="connsiteY3" fmla="*/ 190500 h 333375"/>
                <a:gd name="connsiteX4" fmla="*/ 147638 w 166688"/>
                <a:gd name="connsiteY4" fmla="*/ 238125 h 333375"/>
                <a:gd name="connsiteX5" fmla="*/ 76200 w 166688"/>
                <a:gd name="connsiteY5" fmla="*/ 314325 h 333375"/>
                <a:gd name="connsiteX6" fmla="*/ 19050 w 166688"/>
                <a:gd name="connsiteY6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88" h="333375">
                  <a:moveTo>
                    <a:pt x="0" y="0"/>
                  </a:moveTo>
                  <a:lnTo>
                    <a:pt x="66675" y="42863"/>
                  </a:lnTo>
                  <a:lnTo>
                    <a:pt x="161925" y="119063"/>
                  </a:lnTo>
                  <a:lnTo>
                    <a:pt x="166688" y="190500"/>
                  </a:lnTo>
                  <a:lnTo>
                    <a:pt x="147638" y="238125"/>
                  </a:lnTo>
                  <a:lnTo>
                    <a:pt x="76200" y="314325"/>
                  </a:lnTo>
                  <a:lnTo>
                    <a:pt x="19050" y="3333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2975" y="3876115"/>
              <a:ext cx="747712" cy="2896160"/>
            </a:xfrm>
            <a:custGeom>
              <a:avLst/>
              <a:gdLst>
                <a:gd name="connsiteX0" fmla="*/ 552450 w 747712"/>
                <a:gd name="connsiteY0" fmla="*/ 0 h 2895600"/>
                <a:gd name="connsiteX1" fmla="*/ 676275 w 747712"/>
                <a:gd name="connsiteY1" fmla="*/ 114300 h 2895600"/>
                <a:gd name="connsiteX2" fmla="*/ 666750 w 747712"/>
                <a:gd name="connsiteY2" fmla="*/ 228600 h 2895600"/>
                <a:gd name="connsiteX3" fmla="*/ 542925 w 747712"/>
                <a:gd name="connsiteY3" fmla="*/ 323850 h 2895600"/>
                <a:gd name="connsiteX4" fmla="*/ 314325 w 747712"/>
                <a:gd name="connsiteY4" fmla="*/ 409575 h 2895600"/>
                <a:gd name="connsiteX5" fmla="*/ 57150 w 747712"/>
                <a:gd name="connsiteY5" fmla="*/ 523875 h 2895600"/>
                <a:gd name="connsiteX6" fmla="*/ 57150 w 747712"/>
                <a:gd name="connsiteY6" fmla="*/ 695325 h 2895600"/>
                <a:gd name="connsiteX7" fmla="*/ 400050 w 747712"/>
                <a:gd name="connsiteY7" fmla="*/ 819150 h 2895600"/>
                <a:gd name="connsiteX8" fmla="*/ 523875 w 747712"/>
                <a:gd name="connsiteY8" fmla="*/ 866775 h 2895600"/>
                <a:gd name="connsiteX9" fmla="*/ 638175 w 747712"/>
                <a:gd name="connsiteY9" fmla="*/ 990600 h 2895600"/>
                <a:gd name="connsiteX10" fmla="*/ 657225 w 747712"/>
                <a:gd name="connsiteY10" fmla="*/ 1066800 h 2895600"/>
                <a:gd name="connsiteX11" fmla="*/ 609600 w 747712"/>
                <a:gd name="connsiteY11" fmla="*/ 1162050 h 2895600"/>
                <a:gd name="connsiteX12" fmla="*/ 476250 w 747712"/>
                <a:gd name="connsiteY12" fmla="*/ 1247775 h 2895600"/>
                <a:gd name="connsiteX13" fmla="*/ 371475 w 747712"/>
                <a:gd name="connsiteY13" fmla="*/ 1276350 h 2895600"/>
                <a:gd name="connsiteX14" fmla="*/ 304800 w 747712"/>
                <a:gd name="connsiteY14" fmla="*/ 1438275 h 2895600"/>
                <a:gd name="connsiteX15" fmla="*/ 209550 w 747712"/>
                <a:gd name="connsiteY15" fmla="*/ 1533525 h 2895600"/>
                <a:gd name="connsiteX16" fmla="*/ 66675 w 747712"/>
                <a:gd name="connsiteY16" fmla="*/ 1609725 h 2895600"/>
                <a:gd name="connsiteX17" fmla="*/ 76200 w 747712"/>
                <a:gd name="connsiteY17" fmla="*/ 1800225 h 2895600"/>
                <a:gd name="connsiteX18" fmla="*/ 180975 w 747712"/>
                <a:gd name="connsiteY18" fmla="*/ 1905000 h 2895600"/>
                <a:gd name="connsiteX19" fmla="*/ 342900 w 747712"/>
                <a:gd name="connsiteY19" fmla="*/ 2000250 h 2895600"/>
                <a:gd name="connsiteX20" fmla="*/ 485775 w 747712"/>
                <a:gd name="connsiteY20" fmla="*/ 2066925 h 2895600"/>
                <a:gd name="connsiteX21" fmla="*/ 590550 w 747712"/>
                <a:gd name="connsiteY21" fmla="*/ 2143125 h 2895600"/>
                <a:gd name="connsiteX22" fmla="*/ 704850 w 747712"/>
                <a:gd name="connsiteY22" fmla="*/ 2247900 h 2895600"/>
                <a:gd name="connsiteX23" fmla="*/ 733425 w 747712"/>
                <a:gd name="connsiteY23" fmla="*/ 2343150 h 2895600"/>
                <a:gd name="connsiteX24" fmla="*/ 619125 w 747712"/>
                <a:gd name="connsiteY24" fmla="*/ 2390775 h 2895600"/>
                <a:gd name="connsiteX25" fmla="*/ 447675 w 747712"/>
                <a:gd name="connsiteY25" fmla="*/ 2447925 h 2895600"/>
                <a:gd name="connsiteX26" fmla="*/ 323850 w 747712"/>
                <a:gd name="connsiteY26" fmla="*/ 2514600 h 2895600"/>
                <a:gd name="connsiteX27" fmla="*/ 190500 w 747712"/>
                <a:gd name="connsiteY27" fmla="*/ 2657475 h 2895600"/>
                <a:gd name="connsiteX28" fmla="*/ 238125 w 747712"/>
                <a:gd name="connsiteY28" fmla="*/ 2743200 h 2895600"/>
                <a:gd name="connsiteX29" fmla="*/ 542925 w 747712"/>
                <a:gd name="connsiteY29" fmla="*/ 2895600 h 289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7712" h="2895600">
                  <a:moveTo>
                    <a:pt x="552450" y="0"/>
                  </a:moveTo>
                  <a:cubicBezTo>
                    <a:pt x="604837" y="38100"/>
                    <a:pt x="657225" y="76200"/>
                    <a:pt x="676275" y="114300"/>
                  </a:cubicBezTo>
                  <a:cubicBezTo>
                    <a:pt x="695325" y="152400"/>
                    <a:pt x="688975" y="193675"/>
                    <a:pt x="666750" y="228600"/>
                  </a:cubicBezTo>
                  <a:cubicBezTo>
                    <a:pt x="644525" y="263525"/>
                    <a:pt x="601663" y="293687"/>
                    <a:pt x="542925" y="323850"/>
                  </a:cubicBezTo>
                  <a:cubicBezTo>
                    <a:pt x="484187" y="354013"/>
                    <a:pt x="395287" y="376238"/>
                    <a:pt x="314325" y="409575"/>
                  </a:cubicBezTo>
                  <a:cubicBezTo>
                    <a:pt x="233363" y="442912"/>
                    <a:pt x="100012" y="476250"/>
                    <a:pt x="57150" y="523875"/>
                  </a:cubicBezTo>
                  <a:cubicBezTo>
                    <a:pt x="14288" y="571500"/>
                    <a:pt x="0" y="646113"/>
                    <a:pt x="57150" y="695325"/>
                  </a:cubicBezTo>
                  <a:cubicBezTo>
                    <a:pt x="114300" y="744538"/>
                    <a:pt x="322263" y="790575"/>
                    <a:pt x="400050" y="819150"/>
                  </a:cubicBezTo>
                  <a:cubicBezTo>
                    <a:pt x="477837" y="847725"/>
                    <a:pt x="484188" y="838200"/>
                    <a:pt x="523875" y="866775"/>
                  </a:cubicBezTo>
                  <a:cubicBezTo>
                    <a:pt x="563563" y="895350"/>
                    <a:pt x="615950" y="957263"/>
                    <a:pt x="638175" y="990600"/>
                  </a:cubicBezTo>
                  <a:cubicBezTo>
                    <a:pt x="660400" y="1023937"/>
                    <a:pt x="661987" y="1038225"/>
                    <a:pt x="657225" y="1066800"/>
                  </a:cubicBezTo>
                  <a:cubicBezTo>
                    <a:pt x="652463" y="1095375"/>
                    <a:pt x="639762" y="1131888"/>
                    <a:pt x="609600" y="1162050"/>
                  </a:cubicBezTo>
                  <a:cubicBezTo>
                    <a:pt x="579438" y="1192212"/>
                    <a:pt x="515938" y="1228725"/>
                    <a:pt x="476250" y="1247775"/>
                  </a:cubicBezTo>
                  <a:cubicBezTo>
                    <a:pt x="436562" y="1266825"/>
                    <a:pt x="400050" y="1244600"/>
                    <a:pt x="371475" y="1276350"/>
                  </a:cubicBezTo>
                  <a:cubicBezTo>
                    <a:pt x="342900" y="1308100"/>
                    <a:pt x="331787" y="1395413"/>
                    <a:pt x="304800" y="1438275"/>
                  </a:cubicBezTo>
                  <a:cubicBezTo>
                    <a:pt x="277813" y="1481137"/>
                    <a:pt x="249238" y="1504950"/>
                    <a:pt x="209550" y="1533525"/>
                  </a:cubicBezTo>
                  <a:cubicBezTo>
                    <a:pt x="169863" y="1562100"/>
                    <a:pt x="88900" y="1565275"/>
                    <a:pt x="66675" y="1609725"/>
                  </a:cubicBezTo>
                  <a:cubicBezTo>
                    <a:pt x="44450" y="1654175"/>
                    <a:pt x="57150" y="1751013"/>
                    <a:pt x="76200" y="1800225"/>
                  </a:cubicBezTo>
                  <a:cubicBezTo>
                    <a:pt x="95250" y="1849438"/>
                    <a:pt x="136525" y="1871663"/>
                    <a:pt x="180975" y="1905000"/>
                  </a:cubicBezTo>
                  <a:cubicBezTo>
                    <a:pt x="225425" y="1938337"/>
                    <a:pt x="292100" y="1973263"/>
                    <a:pt x="342900" y="2000250"/>
                  </a:cubicBezTo>
                  <a:cubicBezTo>
                    <a:pt x="393700" y="2027237"/>
                    <a:pt x="444500" y="2043113"/>
                    <a:pt x="485775" y="2066925"/>
                  </a:cubicBezTo>
                  <a:cubicBezTo>
                    <a:pt x="527050" y="2090737"/>
                    <a:pt x="554037" y="2112962"/>
                    <a:pt x="590550" y="2143125"/>
                  </a:cubicBezTo>
                  <a:cubicBezTo>
                    <a:pt x="627063" y="2173288"/>
                    <a:pt x="681038" y="2214563"/>
                    <a:pt x="704850" y="2247900"/>
                  </a:cubicBezTo>
                  <a:cubicBezTo>
                    <a:pt x="728662" y="2281237"/>
                    <a:pt x="747712" y="2319338"/>
                    <a:pt x="733425" y="2343150"/>
                  </a:cubicBezTo>
                  <a:cubicBezTo>
                    <a:pt x="719138" y="2366962"/>
                    <a:pt x="666750" y="2373313"/>
                    <a:pt x="619125" y="2390775"/>
                  </a:cubicBezTo>
                  <a:cubicBezTo>
                    <a:pt x="571500" y="2408238"/>
                    <a:pt x="496887" y="2427288"/>
                    <a:pt x="447675" y="2447925"/>
                  </a:cubicBezTo>
                  <a:cubicBezTo>
                    <a:pt x="398463" y="2468562"/>
                    <a:pt x="366712" y="2479675"/>
                    <a:pt x="323850" y="2514600"/>
                  </a:cubicBezTo>
                  <a:cubicBezTo>
                    <a:pt x="280988" y="2549525"/>
                    <a:pt x="204787" y="2619375"/>
                    <a:pt x="190500" y="2657475"/>
                  </a:cubicBezTo>
                  <a:cubicBezTo>
                    <a:pt x="176213" y="2695575"/>
                    <a:pt x="179388" y="2703513"/>
                    <a:pt x="238125" y="2743200"/>
                  </a:cubicBezTo>
                  <a:cubicBezTo>
                    <a:pt x="296862" y="2782887"/>
                    <a:pt x="419893" y="2839243"/>
                    <a:pt x="542925" y="289560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2901950" y="3505200"/>
            <a:ext cx="490538" cy="2057400"/>
            <a:chOff x="942975" y="3867149"/>
            <a:chExt cx="747712" cy="2905126"/>
          </a:xfrm>
        </p:grpSpPr>
        <p:sp>
          <p:nvSpPr>
            <p:cNvPr id="65" name="Freeform 64"/>
            <p:cNvSpPr/>
            <p:nvPr/>
          </p:nvSpPr>
          <p:spPr>
            <a:xfrm>
              <a:off x="1138978" y="6285846"/>
              <a:ext cx="346027" cy="481945"/>
            </a:xfrm>
            <a:custGeom>
              <a:avLst/>
              <a:gdLst>
                <a:gd name="connsiteX0" fmla="*/ 342900 w 347662"/>
                <a:gd name="connsiteY0" fmla="*/ 0 h 481013"/>
                <a:gd name="connsiteX1" fmla="*/ 209550 w 347662"/>
                <a:gd name="connsiteY1" fmla="*/ 61913 h 481013"/>
                <a:gd name="connsiteX2" fmla="*/ 90487 w 347662"/>
                <a:gd name="connsiteY2" fmla="*/ 133350 h 481013"/>
                <a:gd name="connsiteX3" fmla="*/ 0 w 347662"/>
                <a:gd name="connsiteY3" fmla="*/ 238125 h 481013"/>
                <a:gd name="connsiteX4" fmla="*/ 4762 w 347662"/>
                <a:gd name="connsiteY4" fmla="*/ 323850 h 481013"/>
                <a:gd name="connsiteX5" fmla="*/ 90487 w 347662"/>
                <a:gd name="connsiteY5" fmla="*/ 352425 h 481013"/>
                <a:gd name="connsiteX6" fmla="*/ 223837 w 347662"/>
                <a:gd name="connsiteY6" fmla="*/ 433388 h 481013"/>
                <a:gd name="connsiteX7" fmla="*/ 347662 w 347662"/>
                <a:gd name="connsiteY7" fmla="*/ 481013 h 48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662" h="481013">
                  <a:moveTo>
                    <a:pt x="342900" y="0"/>
                  </a:moveTo>
                  <a:lnTo>
                    <a:pt x="209550" y="61913"/>
                  </a:lnTo>
                  <a:lnTo>
                    <a:pt x="90487" y="133350"/>
                  </a:lnTo>
                  <a:lnTo>
                    <a:pt x="0" y="238125"/>
                  </a:lnTo>
                  <a:lnTo>
                    <a:pt x="4762" y="323850"/>
                  </a:lnTo>
                  <a:lnTo>
                    <a:pt x="90487" y="352425"/>
                  </a:lnTo>
                  <a:lnTo>
                    <a:pt x="223837" y="433388"/>
                  </a:lnTo>
                  <a:lnTo>
                    <a:pt x="347662" y="481013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05889" y="5095551"/>
              <a:ext cx="469437" cy="876470"/>
            </a:xfrm>
            <a:custGeom>
              <a:avLst/>
              <a:gdLst>
                <a:gd name="connsiteX0" fmla="*/ 461962 w 471487"/>
                <a:gd name="connsiteY0" fmla="*/ 0 h 876300"/>
                <a:gd name="connsiteX1" fmla="*/ 352425 w 471487"/>
                <a:gd name="connsiteY1" fmla="*/ 42863 h 876300"/>
                <a:gd name="connsiteX2" fmla="*/ 304800 w 471487"/>
                <a:gd name="connsiteY2" fmla="*/ 71438 h 876300"/>
                <a:gd name="connsiteX3" fmla="*/ 280987 w 471487"/>
                <a:gd name="connsiteY3" fmla="*/ 138113 h 876300"/>
                <a:gd name="connsiteX4" fmla="*/ 228600 w 471487"/>
                <a:gd name="connsiteY4" fmla="*/ 238125 h 876300"/>
                <a:gd name="connsiteX5" fmla="*/ 180975 w 471487"/>
                <a:gd name="connsiteY5" fmla="*/ 309563 h 876300"/>
                <a:gd name="connsiteX6" fmla="*/ 57150 w 471487"/>
                <a:gd name="connsiteY6" fmla="*/ 366713 h 876300"/>
                <a:gd name="connsiteX7" fmla="*/ 4762 w 471487"/>
                <a:gd name="connsiteY7" fmla="*/ 395288 h 876300"/>
                <a:gd name="connsiteX8" fmla="*/ 0 w 471487"/>
                <a:gd name="connsiteY8" fmla="*/ 481013 h 876300"/>
                <a:gd name="connsiteX9" fmla="*/ 19050 w 471487"/>
                <a:gd name="connsiteY9" fmla="*/ 595313 h 876300"/>
                <a:gd name="connsiteX10" fmla="*/ 71437 w 471487"/>
                <a:gd name="connsiteY10" fmla="*/ 661988 h 876300"/>
                <a:gd name="connsiteX11" fmla="*/ 242887 w 471487"/>
                <a:gd name="connsiteY11" fmla="*/ 771525 h 876300"/>
                <a:gd name="connsiteX12" fmla="*/ 471487 w 471487"/>
                <a:gd name="connsiteY12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487" h="876300">
                  <a:moveTo>
                    <a:pt x="461962" y="0"/>
                  </a:moveTo>
                  <a:lnTo>
                    <a:pt x="352425" y="42863"/>
                  </a:lnTo>
                  <a:lnTo>
                    <a:pt x="304800" y="71438"/>
                  </a:lnTo>
                  <a:lnTo>
                    <a:pt x="280987" y="138113"/>
                  </a:lnTo>
                  <a:lnTo>
                    <a:pt x="228600" y="238125"/>
                  </a:lnTo>
                  <a:lnTo>
                    <a:pt x="180975" y="309563"/>
                  </a:lnTo>
                  <a:lnTo>
                    <a:pt x="57150" y="366713"/>
                  </a:lnTo>
                  <a:lnTo>
                    <a:pt x="4762" y="395288"/>
                  </a:lnTo>
                  <a:lnTo>
                    <a:pt x="0" y="481013"/>
                  </a:lnTo>
                  <a:lnTo>
                    <a:pt x="19050" y="595313"/>
                  </a:lnTo>
                  <a:lnTo>
                    <a:pt x="71437" y="661988"/>
                  </a:lnTo>
                  <a:lnTo>
                    <a:pt x="242887" y="771525"/>
                  </a:lnTo>
                  <a:lnTo>
                    <a:pt x="471487" y="8763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67173" y="4205633"/>
              <a:ext cx="503314" cy="533503"/>
            </a:xfrm>
            <a:custGeom>
              <a:avLst/>
              <a:gdLst>
                <a:gd name="connsiteX0" fmla="*/ 504825 w 504825"/>
                <a:gd name="connsiteY0" fmla="*/ 0 h 533400"/>
                <a:gd name="connsiteX1" fmla="*/ 333375 w 504825"/>
                <a:gd name="connsiteY1" fmla="*/ 61912 h 533400"/>
                <a:gd name="connsiteX2" fmla="*/ 176212 w 504825"/>
                <a:gd name="connsiteY2" fmla="*/ 128587 h 533400"/>
                <a:gd name="connsiteX3" fmla="*/ 66675 w 504825"/>
                <a:gd name="connsiteY3" fmla="*/ 171450 h 533400"/>
                <a:gd name="connsiteX4" fmla="*/ 0 w 504825"/>
                <a:gd name="connsiteY4" fmla="*/ 257175 h 533400"/>
                <a:gd name="connsiteX5" fmla="*/ 4762 w 504825"/>
                <a:gd name="connsiteY5" fmla="*/ 328612 h 533400"/>
                <a:gd name="connsiteX6" fmla="*/ 71437 w 504825"/>
                <a:gd name="connsiteY6" fmla="*/ 390525 h 533400"/>
                <a:gd name="connsiteX7" fmla="*/ 257175 w 504825"/>
                <a:gd name="connsiteY7" fmla="*/ 461962 h 533400"/>
                <a:gd name="connsiteX8" fmla="*/ 404812 w 504825"/>
                <a:gd name="connsiteY8" fmla="*/ 495300 h 533400"/>
                <a:gd name="connsiteX9" fmla="*/ 504825 w 504825"/>
                <a:gd name="connsiteY9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825" h="533400">
                  <a:moveTo>
                    <a:pt x="504825" y="0"/>
                  </a:moveTo>
                  <a:lnTo>
                    <a:pt x="333375" y="61912"/>
                  </a:lnTo>
                  <a:lnTo>
                    <a:pt x="176212" y="128587"/>
                  </a:lnTo>
                  <a:lnTo>
                    <a:pt x="66675" y="171450"/>
                  </a:lnTo>
                  <a:lnTo>
                    <a:pt x="0" y="257175"/>
                  </a:lnTo>
                  <a:lnTo>
                    <a:pt x="4762" y="328612"/>
                  </a:lnTo>
                  <a:lnTo>
                    <a:pt x="71437" y="390525"/>
                  </a:lnTo>
                  <a:lnTo>
                    <a:pt x="257175" y="461962"/>
                  </a:lnTo>
                  <a:lnTo>
                    <a:pt x="404812" y="495300"/>
                  </a:lnTo>
                  <a:lnTo>
                    <a:pt x="504825" y="5334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80166" y="5980988"/>
              <a:ext cx="196003" cy="309342"/>
            </a:xfrm>
            <a:custGeom>
              <a:avLst/>
              <a:gdLst>
                <a:gd name="connsiteX0" fmla="*/ 0 w 195262"/>
                <a:gd name="connsiteY0" fmla="*/ 0 h 309563"/>
                <a:gd name="connsiteX1" fmla="*/ 66675 w 195262"/>
                <a:gd name="connsiteY1" fmla="*/ 61913 h 309563"/>
                <a:gd name="connsiteX2" fmla="*/ 133350 w 195262"/>
                <a:gd name="connsiteY2" fmla="*/ 119063 h 309563"/>
                <a:gd name="connsiteX3" fmla="*/ 180975 w 195262"/>
                <a:gd name="connsiteY3" fmla="*/ 180975 h 309563"/>
                <a:gd name="connsiteX4" fmla="*/ 195262 w 195262"/>
                <a:gd name="connsiteY4" fmla="*/ 228600 h 309563"/>
                <a:gd name="connsiteX5" fmla="*/ 180975 w 195262"/>
                <a:gd name="connsiteY5" fmla="*/ 266700 h 309563"/>
                <a:gd name="connsiteX6" fmla="*/ 80962 w 195262"/>
                <a:gd name="connsiteY6" fmla="*/ 300038 h 309563"/>
                <a:gd name="connsiteX7" fmla="*/ 4762 w 195262"/>
                <a:gd name="connsiteY7" fmla="*/ 309563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262" h="309563">
                  <a:moveTo>
                    <a:pt x="0" y="0"/>
                  </a:moveTo>
                  <a:lnTo>
                    <a:pt x="66675" y="61913"/>
                  </a:lnTo>
                  <a:lnTo>
                    <a:pt x="133350" y="119063"/>
                  </a:lnTo>
                  <a:lnTo>
                    <a:pt x="180975" y="180975"/>
                  </a:lnTo>
                  <a:lnTo>
                    <a:pt x="195262" y="228600"/>
                  </a:lnTo>
                  <a:lnTo>
                    <a:pt x="180975" y="266700"/>
                  </a:lnTo>
                  <a:lnTo>
                    <a:pt x="80962" y="300038"/>
                  </a:lnTo>
                  <a:lnTo>
                    <a:pt x="4762" y="30956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475326" y="4757069"/>
              <a:ext cx="120989" cy="338482"/>
            </a:xfrm>
            <a:custGeom>
              <a:avLst/>
              <a:gdLst>
                <a:gd name="connsiteX0" fmla="*/ 0 w 119063"/>
                <a:gd name="connsiteY0" fmla="*/ 0 h 338137"/>
                <a:gd name="connsiteX1" fmla="*/ 42863 w 119063"/>
                <a:gd name="connsiteY1" fmla="*/ 38100 h 338137"/>
                <a:gd name="connsiteX2" fmla="*/ 100013 w 119063"/>
                <a:gd name="connsiteY2" fmla="*/ 109537 h 338137"/>
                <a:gd name="connsiteX3" fmla="*/ 119063 w 119063"/>
                <a:gd name="connsiteY3" fmla="*/ 157162 h 338137"/>
                <a:gd name="connsiteX4" fmla="*/ 119063 w 119063"/>
                <a:gd name="connsiteY4" fmla="*/ 223837 h 338137"/>
                <a:gd name="connsiteX5" fmla="*/ 90488 w 119063"/>
                <a:gd name="connsiteY5" fmla="*/ 285750 h 338137"/>
                <a:gd name="connsiteX6" fmla="*/ 0 w 119063"/>
                <a:gd name="connsiteY6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3" h="338137">
                  <a:moveTo>
                    <a:pt x="0" y="0"/>
                  </a:moveTo>
                  <a:lnTo>
                    <a:pt x="42863" y="38100"/>
                  </a:lnTo>
                  <a:lnTo>
                    <a:pt x="100013" y="109537"/>
                  </a:lnTo>
                  <a:lnTo>
                    <a:pt x="119063" y="157162"/>
                  </a:lnTo>
                  <a:lnTo>
                    <a:pt x="119063" y="223837"/>
                  </a:lnTo>
                  <a:lnTo>
                    <a:pt x="90488" y="285750"/>
                  </a:lnTo>
                  <a:lnTo>
                    <a:pt x="0" y="33813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70" name="Straight Connector 69"/>
            <p:cNvCxnSpPr>
              <a:endCxn id="72" idx="29"/>
            </p:cNvCxnSpPr>
            <p:nvPr/>
          </p:nvCxnSpPr>
          <p:spPr>
            <a:xfrm rot="16200000" flipH="1">
              <a:off x="27603" y="5314872"/>
              <a:ext cx="2905126" cy="96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Freeform 70"/>
            <p:cNvSpPr/>
            <p:nvPr/>
          </p:nvSpPr>
          <p:spPr>
            <a:xfrm>
              <a:off x="1465647" y="3867149"/>
              <a:ext cx="166965" cy="334001"/>
            </a:xfrm>
            <a:custGeom>
              <a:avLst/>
              <a:gdLst>
                <a:gd name="connsiteX0" fmla="*/ 0 w 166688"/>
                <a:gd name="connsiteY0" fmla="*/ 0 h 333375"/>
                <a:gd name="connsiteX1" fmla="*/ 66675 w 166688"/>
                <a:gd name="connsiteY1" fmla="*/ 42863 h 333375"/>
                <a:gd name="connsiteX2" fmla="*/ 161925 w 166688"/>
                <a:gd name="connsiteY2" fmla="*/ 119063 h 333375"/>
                <a:gd name="connsiteX3" fmla="*/ 166688 w 166688"/>
                <a:gd name="connsiteY3" fmla="*/ 190500 h 333375"/>
                <a:gd name="connsiteX4" fmla="*/ 147638 w 166688"/>
                <a:gd name="connsiteY4" fmla="*/ 238125 h 333375"/>
                <a:gd name="connsiteX5" fmla="*/ 76200 w 166688"/>
                <a:gd name="connsiteY5" fmla="*/ 314325 h 333375"/>
                <a:gd name="connsiteX6" fmla="*/ 19050 w 166688"/>
                <a:gd name="connsiteY6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88" h="333375">
                  <a:moveTo>
                    <a:pt x="0" y="0"/>
                  </a:moveTo>
                  <a:lnTo>
                    <a:pt x="66675" y="42863"/>
                  </a:lnTo>
                  <a:lnTo>
                    <a:pt x="161925" y="119063"/>
                  </a:lnTo>
                  <a:lnTo>
                    <a:pt x="166688" y="190500"/>
                  </a:lnTo>
                  <a:lnTo>
                    <a:pt x="147638" y="238125"/>
                  </a:lnTo>
                  <a:lnTo>
                    <a:pt x="76200" y="314325"/>
                  </a:lnTo>
                  <a:lnTo>
                    <a:pt x="19050" y="3333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42975" y="3876115"/>
              <a:ext cx="747712" cy="2896160"/>
            </a:xfrm>
            <a:custGeom>
              <a:avLst/>
              <a:gdLst>
                <a:gd name="connsiteX0" fmla="*/ 552450 w 747712"/>
                <a:gd name="connsiteY0" fmla="*/ 0 h 2895600"/>
                <a:gd name="connsiteX1" fmla="*/ 676275 w 747712"/>
                <a:gd name="connsiteY1" fmla="*/ 114300 h 2895600"/>
                <a:gd name="connsiteX2" fmla="*/ 666750 w 747712"/>
                <a:gd name="connsiteY2" fmla="*/ 228600 h 2895600"/>
                <a:gd name="connsiteX3" fmla="*/ 542925 w 747712"/>
                <a:gd name="connsiteY3" fmla="*/ 323850 h 2895600"/>
                <a:gd name="connsiteX4" fmla="*/ 314325 w 747712"/>
                <a:gd name="connsiteY4" fmla="*/ 409575 h 2895600"/>
                <a:gd name="connsiteX5" fmla="*/ 57150 w 747712"/>
                <a:gd name="connsiteY5" fmla="*/ 523875 h 2895600"/>
                <a:gd name="connsiteX6" fmla="*/ 57150 w 747712"/>
                <a:gd name="connsiteY6" fmla="*/ 695325 h 2895600"/>
                <a:gd name="connsiteX7" fmla="*/ 400050 w 747712"/>
                <a:gd name="connsiteY7" fmla="*/ 819150 h 2895600"/>
                <a:gd name="connsiteX8" fmla="*/ 523875 w 747712"/>
                <a:gd name="connsiteY8" fmla="*/ 866775 h 2895600"/>
                <a:gd name="connsiteX9" fmla="*/ 638175 w 747712"/>
                <a:gd name="connsiteY9" fmla="*/ 990600 h 2895600"/>
                <a:gd name="connsiteX10" fmla="*/ 657225 w 747712"/>
                <a:gd name="connsiteY10" fmla="*/ 1066800 h 2895600"/>
                <a:gd name="connsiteX11" fmla="*/ 609600 w 747712"/>
                <a:gd name="connsiteY11" fmla="*/ 1162050 h 2895600"/>
                <a:gd name="connsiteX12" fmla="*/ 476250 w 747712"/>
                <a:gd name="connsiteY12" fmla="*/ 1247775 h 2895600"/>
                <a:gd name="connsiteX13" fmla="*/ 371475 w 747712"/>
                <a:gd name="connsiteY13" fmla="*/ 1276350 h 2895600"/>
                <a:gd name="connsiteX14" fmla="*/ 304800 w 747712"/>
                <a:gd name="connsiteY14" fmla="*/ 1438275 h 2895600"/>
                <a:gd name="connsiteX15" fmla="*/ 209550 w 747712"/>
                <a:gd name="connsiteY15" fmla="*/ 1533525 h 2895600"/>
                <a:gd name="connsiteX16" fmla="*/ 66675 w 747712"/>
                <a:gd name="connsiteY16" fmla="*/ 1609725 h 2895600"/>
                <a:gd name="connsiteX17" fmla="*/ 76200 w 747712"/>
                <a:gd name="connsiteY17" fmla="*/ 1800225 h 2895600"/>
                <a:gd name="connsiteX18" fmla="*/ 180975 w 747712"/>
                <a:gd name="connsiteY18" fmla="*/ 1905000 h 2895600"/>
                <a:gd name="connsiteX19" fmla="*/ 342900 w 747712"/>
                <a:gd name="connsiteY19" fmla="*/ 2000250 h 2895600"/>
                <a:gd name="connsiteX20" fmla="*/ 485775 w 747712"/>
                <a:gd name="connsiteY20" fmla="*/ 2066925 h 2895600"/>
                <a:gd name="connsiteX21" fmla="*/ 590550 w 747712"/>
                <a:gd name="connsiteY21" fmla="*/ 2143125 h 2895600"/>
                <a:gd name="connsiteX22" fmla="*/ 704850 w 747712"/>
                <a:gd name="connsiteY22" fmla="*/ 2247900 h 2895600"/>
                <a:gd name="connsiteX23" fmla="*/ 733425 w 747712"/>
                <a:gd name="connsiteY23" fmla="*/ 2343150 h 2895600"/>
                <a:gd name="connsiteX24" fmla="*/ 619125 w 747712"/>
                <a:gd name="connsiteY24" fmla="*/ 2390775 h 2895600"/>
                <a:gd name="connsiteX25" fmla="*/ 447675 w 747712"/>
                <a:gd name="connsiteY25" fmla="*/ 2447925 h 2895600"/>
                <a:gd name="connsiteX26" fmla="*/ 323850 w 747712"/>
                <a:gd name="connsiteY26" fmla="*/ 2514600 h 2895600"/>
                <a:gd name="connsiteX27" fmla="*/ 190500 w 747712"/>
                <a:gd name="connsiteY27" fmla="*/ 2657475 h 2895600"/>
                <a:gd name="connsiteX28" fmla="*/ 238125 w 747712"/>
                <a:gd name="connsiteY28" fmla="*/ 2743200 h 2895600"/>
                <a:gd name="connsiteX29" fmla="*/ 542925 w 747712"/>
                <a:gd name="connsiteY29" fmla="*/ 2895600 h 289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7712" h="2895600">
                  <a:moveTo>
                    <a:pt x="552450" y="0"/>
                  </a:moveTo>
                  <a:cubicBezTo>
                    <a:pt x="604837" y="38100"/>
                    <a:pt x="657225" y="76200"/>
                    <a:pt x="676275" y="114300"/>
                  </a:cubicBezTo>
                  <a:cubicBezTo>
                    <a:pt x="695325" y="152400"/>
                    <a:pt x="688975" y="193675"/>
                    <a:pt x="666750" y="228600"/>
                  </a:cubicBezTo>
                  <a:cubicBezTo>
                    <a:pt x="644525" y="263525"/>
                    <a:pt x="601663" y="293687"/>
                    <a:pt x="542925" y="323850"/>
                  </a:cubicBezTo>
                  <a:cubicBezTo>
                    <a:pt x="484187" y="354013"/>
                    <a:pt x="395287" y="376238"/>
                    <a:pt x="314325" y="409575"/>
                  </a:cubicBezTo>
                  <a:cubicBezTo>
                    <a:pt x="233363" y="442912"/>
                    <a:pt x="100012" y="476250"/>
                    <a:pt x="57150" y="523875"/>
                  </a:cubicBezTo>
                  <a:cubicBezTo>
                    <a:pt x="14288" y="571500"/>
                    <a:pt x="0" y="646113"/>
                    <a:pt x="57150" y="695325"/>
                  </a:cubicBezTo>
                  <a:cubicBezTo>
                    <a:pt x="114300" y="744538"/>
                    <a:pt x="322263" y="790575"/>
                    <a:pt x="400050" y="819150"/>
                  </a:cubicBezTo>
                  <a:cubicBezTo>
                    <a:pt x="477837" y="847725"/>
                    <a:pt x="484188" y="838200"/>
                    <a:pt x="523875" y="866775"/>
                  </a:cubicBezTo>
                  <a:cubicBezTo>
                    <a:pt x="563563" y="895350"/>
                    <a:pt x="615950" y="957263"/>
                    <a:pt x="638175" y="990600"/>
                  </a:cubicBezTo>
                  <a:cubicBezTo>
                    <a:pt x="660400" y="1023937"/>
                    <a:pt x="661987" y="1038225"/>
                    <a:pt x="657225" y="1066800"/>
                  </a:cubicBezTo>
                  <a:cubicBezTo>
                    <a:pt x="652463" y="1095375"/>
                    <a:pt x="639762" y="1131888"/>
                    <a:pt x="609600" y="1162050"/>
                  </a:cubicBezTo>
                  <a:cubicBezTo>
                    <a:pt x="579438" y="1192212"/>
                    <a:pt x="515938" y="1228725"/>
                    <a:pt x="476250" y="1247775"/>
                  </a:cubicBezTo>
                  <a:cubicBezTo>
                    <a:pt x="436562" y="1266825"/>
                    <a:pt x="400050" y="1244600"/>
                    <a:pt x="371475" y="1276350"/>
                  </a:cubicBezTo>
                  <a:cubicBezTo>
                    <a:pt x="342900" y="1308100"/>
                    <a:pt x="331787" y="1395413"/>
                    <a:pt x="304800" y="1438275"/>
                  </a:cubicBezTo>
                  <a:cubicBezTo>
                    <a:pt x="277813" y="1481137"/>
                    <a:pt x="249238" y="1504950"/>
                    <a:pt x="209550" y="1533525"/>
                  </a:cubicBezTo>
                  <a:cubicBezTo>
                    <a:pt x="169863" y="1562100"/>
                    <a:pt x="88900" y="1565275"/>
                    <a:pt x="66675" y="1609725"/>
                  </a:cubicBezTo>
                  <a:cubicBezTo>
                    <a:pt x="44450" y="1654175"/>
                    <a:pt x="57150" y="1751013"/>
                    <a:pt x="76200" y="1800225"/>
                  </a:cubicBezTo>
                  <a:cubicBezTo>
                    <a:pt x="95250" y="1849438"/>
                    <a:pt x="136525" y="1871663"/>
                    <a:pt x="180975" y="1905000"/>
                  </a:cubicBezTo>
                  <a:cubicBezTo>
                    <a:pt x="225425" y="1938337"/>
                    <a:pt x="292100" y="1973263"/>
                    <a:pt x="342900" y="2000250"/>
                  </a:cubicBezTo>
                  <a:cubicBezTo>
                    <a:pt x="393700" y="2027237"/>
                    <a:pt x="444500" y="2043113"/>
                    <a:pt x="485775" y="2066925"/>
                  </a:cubicBezTo>
                  <a:cubicBezTo>
                    <a:pt x="527050" y="2090737"/>
                    <a:pt x="554037" y="2112962"/>
                    <a:pt x="590550" y="2143125"/>
                  </a:cubicBezTo>
                  <a:cubicBezTo>
                    <a:pt x="627063" y="2173288"/>
                    <a:pt x="681038" y="2214563"/>
                    <a:pt x="704850" y="2247900"/>
                  </a:cubicBezTo>
                  <a:cubicBezTo>
                    <a:pt x="728662" y="2281237"/>
                    <a:pt x="747712" y="2319338"/>
                    <a:pt x="733425" y="2343150"/>
                  </a:cubicBezTo>
                  <a:cubicBezTo>
                    <a:pt x="719138" y="2366962"/>
                    <a:pt x="666750" y="2373313"/>
                    <a:pt x="619125" y="2390775"/>
                  </a:cubicBezTo>
                  <a:cubicBezTo>
                    <a:pt x="571500" y="2408238"/>
                    <a:pt x="496887" y="2427288"/>
                    <a:pt x="447675" y="2447925"/>
                  </a:cubicBezTo>
                  <a:cubicBezTo>
                    <a:pt x="398463" y="2468562"/>
                    <a:pt x="366712" y="2479675"/>
                    <a:pt x="323850" y="2514600"/>
                  </a:cubicBezTo>
                  <a:cubicBezTo>
                    <a:pt x="280988" y="2549525"/>
                    <a:pt x="204787" y="2619375"/>
                    <a:pt x="190500" y="2657475"/>
                  </a:cubicBezTo>
                  <a:cubicBezTo>
                    <a:pt x="176213" y="2695575"/>
                    <a:pt x="179388" y="2703513"/>
                    <a:pt x="238125" y="2743200"/>
                  </a:cubicBezTo>
                  <a:cubicBezTo>
                    <a:pt x="296862" y="2782887"/>
                    <a:pt x="419893" y="2839243"/>
                    <a:pt x="542925" y="289560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3228975" y="3505200"/>
            <a:ext cx="488950" cy="2057400"/>
            <a:chOff x="942975" y="3867149"/>
            <a:chExt cx="747712" cy="2905126"/>
          </a:xfrm>
        </p:grpSpPr>
        <p:sp>
          <p:nvSpPr>
            <p:cNvPr id="74" name="Freeform 73"/>
            <p:cNvSpPr/>
            <p:nvPr/>
          </p:nvSpPr>
          <p:spPr>
            <a:xfrm>
              <a:off x="1137186" y="6285846"/>
              <a:ext cx="349580" cy="481945"/>
            </a:xfrm>
            <a:custGeom>
              <a:avLst/>
              <a:gdLst>
                <a:gd name="connsiteX0" fmla="*/ 342900 w 347662"/>
                <a:gd name="connsiteY0" fmla="*/ 0 h 481013"/>
                <a:gd name="connsiteX1" fmla="*/ 209550 w 347662"/>
                <a:gd name="connsiteY1" fmla="*/ 61913 h 481013"/>
                <a:gd name="connsiteX2" fmla="*/ 90487 w 347662"/>
                <a:gd name="connsiteY2" fmla="*/ 133350 h 481013"/>
                <a:gd name="connsiteX3" fmla="*/ 0 w 347662"/>
                <a:gd name="connsiteY3" fmla="*/ 238125 h 481013"/>
                <a:gd name="connsiteX4" fmla="*/ 4762 w 347662"/>
                <a:gd name="connsiteY4" fmla="*/ 323850 h 481013"/>
                <a:gd name="connsiteX5" fmla="*/ 90487 w 347662"/>
                <a:gd name="connsiteY5" fmla="*/ 352425 h 481013"/>
                <a:gd name="connsiteX6" fmla="*/ 223837 w 347662"/>
                <a:gd name="connsiteY6" fmla="*/ 433388 h 481013"/>
                <a:gd name="connsiteX7" fmla="*/ 347662 w 347662"/>
                <a:gd name="connsiteY7" fmla="*/ 481013 h 48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662" h="481013">
                  <a:moveTo>
                    <a:pt x="342900" y="0"/>
                  </a:moveTo>
                  <a:lnTo>
                    <a:pt x="209550" y="61913"/>
                  </a:lnTo>
                  <a:lnTo>
                    <a:pt x="90487" y="133350"/>
                  </a:lnTo>
                  <a:lnTo>
                    <a:pt x="0" y="238125"/>
                  </a:lnTo>
                  <a:lnTo>
                    <a:pt x="4762" y="323850"/>
                  </a:lnTo>
                  <a:lnTo>
                    <a:pt x="90487" y="352425"/>
                  </a:lnTo>
                  <a:lnTo>
                    <a:pt x="223837" y="433388"/>
                  </a:lnTo>
                  <a:lnTo>
                    <a:pt x="347662" y="481013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06094" y="5095551"/>
              <a:ext cx="470961" cy="876470"/>
            </a:xfrm>
            <a:custGeom>
              <a:avLst/>
              <a:gdLst>
                <a:gd name="connsiteX0" fmla="*/ 461962 w 471487"/>
                <a:gd name="connsiteY0" fmla="*/ 0 h 876300"/>
                <a:gd name="connsiteX1" fmla="*/ 352425 w 471487"/>
                <a:gd name="connsiteY1" fmla="*/ 42863 h 876300"/>
                <a:gd name="connsiteX2" fmla="*/ 304800 w 471487"/>
                <a:gd name="connsiteY2" fmla="*/ 71438 h 876300"/>
                <a:gd name="connsiteX3" fmla="*/ 280987 w 471487"/>
                <a:gd name="connsiteY3" fmla="*/ 138113 h 876300"/>
                <a:gd name="connsiteX4" fmla="*/ 228600 w 471487"/>
                <a:gd name="connsiteY4" fmla="*/ 238125 h 876300"/>
                <a:gd name="connsiteX5" fmla="*/ 180975 w 471487"/>
                <a:gd name="connsiteY5" fmla="*/ 309563 h 876300"/>
                <a:gd name="connsiteX6" fmla="*/ 57150 w 471487"/>
                <a:gd name="connsiteY6" fmla="*/ 366713 h 876300"/>
                <a:gd name="connsiteX7" fmla="*/ 4762 w 471487"/>
                <a:gd name="connsiteY7" fmla="*/ 395288 h 876300"/>
                <a:gd name="connsiteX8" fmla="*/ 0 w 471487"/>
                <a:gd name="connsiteY8" fmla="*/ 481013 h 876300"/>
                <a:gd name="connsiteX9" fmla="*/ 19050 w 471487"/>
                <a:gd name="connsiteY9" fmla="*/ 595313 h 876300"/>
                <a:gd name="connsiteX10" fmla="*/ 71437 w 471487"/>
                <a:gd name="connsiteY10" fmla="*/ 661988 h 876300"/>
                <a:gd name="connsiteX11" fmla="*/ 242887 w 471487"/>
                <a:gd name="connsiteY11" fmla="*/ 771525 h 876300"/>
                <a:gd name="connsiteX12" fmla="*/ 471487 w 471487"/>
                <a:gd name="connsiteY12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487" h="876300">
                  <a:moveTo>
                    <a:pt x="461962" y="0"/>
                  </a:moveTo>
                  <a:lnTo>
                    <a:pt x="352425" y="42863"/>
                  </a:lnTo>
                  <a:lnTo>
                    <a:pt x="304800" y="71438"/>
                  </a:lnTo>
                  <a:lnTo>
                    <a:pt x="280987" y="138113"/>
                  </a:lnTo>
                  <a:lnTo>
                    <a:pt x="228600" y="238125"/>
                  </a:lnTo>
                  <a:lnTo>
                    <a:pt x="180975" y="309563"/>
                  </a:lnTo>
                  <a:lnTo>
                    <a:pt x="57150" y="366713"/>
                  </a:lnTo>
                  <a:lnTo>
                    <a:pt x="4762" y="395288"/>
                  </a:lnTo>
                  <a:lnTo>
                    <a:pt x="0" y="481013"/>
                  </a:lnTo>
                  <a:lnTo>
                    <a:pt x="19050" y="595313"/>
                  </a:lnTo>
                  <a:lnTo>
                    <a:pt x="71437" y="661988"/>
                  </a:lnTo>
                  <a:lnTo>
                    <a:pt x="242887" y="771525"/>
                  </a:lnTo>
                  <a:lnTo>
                    <a:pt x="471487" y="8763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67251" y="4205633"/>
              <a:ext cx="504948" cy="533503"/>
            </a:xfrm>
            <a:custGeom>
              <a:avLst/>
              <a:gdLst>
                <a:gd name="connsiteX0" fmla="*/ 504825 w 504825"/>
                <a:gd name="connsiteY0" fmla="*/ 0 h 533400"/>
                <a:gd name="connsiteX1" fmla="*/ 333375 w 504825"/>
                <a:gd name="connsiteY1" fmla="*/ 61912 h 533400"/>
                <a:gd name="connsiteX2" fmla="*/ 176212 w 504825"/>
                <a:gd name="connsiteY2" fmla="*/ 128587 h 533400"/>
                <a:gd name="connsiteX3" fmla="*/ 66675 w 504825"/>
                <a:gd name="connsiteY3" fmla="*/ 171450 h 533400"/>
                <a:gd name="connsiteX4" fmla="*/ 0 w 504825"/>
                <a:gd name="connsiteY4" fmla="*/ 257175 h 533400"/>
                <a:gd name="connsiteX5" fmla="*/ 4762 w 504825"/>
                <a:gd name="connsiteY5" fmla="*/ 328612 h 533400"/>
                <a:gd name="connsiteX6" fmla="*/ 71437 w 504825"/>
                <a:gd name="connsiteY6" fmla="*/ 390525 h 533400"/>
                <a:gd name="connsiteX7" fmla="*/ 257175 w 504825"/>
                <a:gd name="connsiteY7" fmla="*/ 461962 h 533400"/>
                <a:gd name="connsiteX8" fmla="*/ 404812 w 504825"/>
                <a:gd name="connsiteY8" fmla="*/ 495300 h 533400"/>
                <a:gd name="connsiteX9" fmla="*/ 504825 w 504825"/>
                <a:gd name="connsiteY9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825" h="533400">
                  <a:moveTo>
                    <a:pt x="504825" y="0"/>
                  </a:moveTo>
                  <a:lnTo>
                    <a:pt x="333375" y="61912"/>
                  </a:lnTo>
                  <a:lnTo>
                    <a:pt x="176212" y="128587"/>
                  </a:lnTo>
                  <a:lnTo>
                    <a:pt x="66675" y="171450"/>
                  </a:lnTo>
                  <a:lnTo>
                    <a:pt x="0" y="257175"/>
                  </a:lnTo>
                  <a:lnTo>
                    <a:pt x="4762" y="328612"/>
                  </a:lnTo>
                  <a:lnTo>
                    <a:pt x="71437" y="390525"/>
                  </a:lnTo>
                  <a:lnTo>
                    <a:pt x="257175" y="461962"/>
                  </a:lnTo>
                  <a:lnTo>
                    <a:pt x="404812" y="495300"/>
                  </a:lnTo>
                  <a:lnTo>
                    <a:pt x="504825" y="533400"/>
                  </a:lnTo>
                </a:path>
              </a:pathLst>
            </a:cu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81910" y="5980988"/>
              <a:ext cx="194211" cy="309342"/>
            </a:xfrm>
            <a:custGeom>
              <a:avLst/>
              <a:gdLst>
                <a:gd name="connsiteX0" fmla="*/ 0 w 195262"/>
                <a:gd name="connsiteY0" fmla="*/ 0 h 309563"/>
                <a:gd name="connsiteX1" fmla="*/ 66675 w 195262"/>
                <a:gd name="connsiteY1" fmla="*/ 61913 h 309563"/>
                <a:gd name="connsiteX2" fmla="*/ 133350 w 195262"/>
                <a:gd name="connsiteY2" fmla="*/ 119063 h 309563"/>
                <a:gd name="connsiteX3" fmla="*/ 180975 w 195262"/>
                <a:gd name="connsiteY3" fmla="*/ 180975 h 309563"/>
                <a:gd name="connsiteX4" fmla="*/ 195262 w 195262"/>
                <a:gd name="connsiteY4" fmla="*/ 228600 h 309563"/>
                <a:gd name="connsiteX5" fmla="*/ 180975 w 195262"/>
                <a:gd name="connsiteY5" fmla="*/ 266700 h 309563"/>
                <a:gd name="connsiteX6" fmla="*/ 80962 w 195262"/>
                <a:gd name="connsiteY6" fmla="*/ 300038 h 309563"/>
                <a:gd name="connsiteX7" fmla="*/ 4762 w 195262"/>
                <a:gd name="connsiteY7" fmla="*/ 309563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262" h="309563">
                  <a:moveTo>
                    <a:pt x="0" y="0"/>
                  </a:moveTo>
                  <a:lnTo>
                    <a:pt x="66675" y="61913"/>
                  </a:lnTo>
                  <a:lnTo>
                    <a:pt x="133350" y="119063"/>
                  </a:lnTo>
                  <a:lnTo>
                    <a:pt x="180975" y="180975"/>
                  </a:lnTo>
                  <a:lnTo>
                    <a:pt x="195262" y="228600"/>
                  </a:lnTo>
                  <a:lnTo>
                    <a:pt x="180975" y="266700"/>
                  </a:lnTo>
                  <a:lnTo>
                    <a:pt x="80962" y="300038"/>
                  </a:lnTo>
                  <a:lnTo>
                    <a:pt x="4762" y="30956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477055" y="4757069"/>
              <a:ext cx="118955" cy="338482"/>
            </a:xfrm>
            <a:custGeom>
              <a:avLst/>
              <a:gdLst>
                <a:gd name="connsiteX0" fmla="*/ 0 w 119063"/>
                <a:gd name="connsiteY0" fmla="*/ 0 h 338137"/>
                <a:gd name="connsiteX1" fmla="*/ 42863 w 119063"/>
                <a:gd name="connsiteY1" fmla="*/ 38100 h 338137"/>
                <a:gd name="connsiteX2" fmla="*/ 100013 w 119063"/>
                <a:gd name="connsiteY2" fmla="*/ 109537 h 338137"/>
                <a:gd name="connsiteX3" fmla="*/ 119063 w 119063"/>
                <a:gd name="connsiteY3" fmla="*/ 157162 h 338137"/>
                <a:gd name="connsiteX4" fmla="*/ 119063 w 119063"/>
                <a:gd name="connsiteY4" fmla="*/ 223837 h 338137"/>
                <a:gd name="connsiteX5" fmla="*/ 90488 w 119063"/>
                <a:gd name="connsiteY5" fmla="*/ 285750 h 338137"/>
                <a:gd name="connsiteX6" fmla="*/ 0 w 119063"/>
                <a:gd name="connsiteY6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3" h="338137">
                  <a:moveTo>
                    <a:pt x="0" y="0"/>
                  </a:moveTo>
                  <a:lnTo>
                    <a:pt x="42863" y="38100"/>
                  </a:lnTo>
                  <a:lnTo>
                    <a:pt x="100013" y="109537"/>
                  </a:lnTo>
                  <a:lnTo>
                    <a:pt x="119063" y="157162"/>
                  </a:lnTo>
                  <a:lnTo>
                    <a:pt x="119063" y="223837"/>
                  </a:lnTo>
                  <a:lnTo>
                    <a:pt x="90488" y="285750"/>
                  </a:lnTo>
                  <a:lnTo>
                    <a:pt x="0" y="33813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79" name="Straight Connector 78"/>
            <p:cNvCxnSpPr>
              <a:endCxn id="81" idx="29"/>
            </p:cNvCxnSpPr>
            <p:nvPr/>
          </p:nvCxnSpPr>
          <p:spPr>
            <a:xfrm rot="16200000" flipH="1">
              <a:off x="29347" y="5314857"/>
              <a:ext cx="2905126" cy="9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Freeform 79"/>
            <p:cNvSpPr/>
            <p:nvPr/>
          </p:nvSpPr>
          <p:spPr>
            <a:xfrm>
              <a:off x="1467344" y="3867149"/>
              <a:ext cx="165079" cy="334001"/>
            </a:xfrm>
            <a:custGeom>
              <a:avLst/>
              <a:gdLst>
                <a:gd name="connsiteX0" fmla="*/ 0 w 166688"/>
                <a:gd name="connsiteY0" fmla="*/ 0 h 333375"/>
                <a:gd name="connsiteX1" fmla="*/ 66675 w 166688"/>
                <a:gd name="connsiteY1" fmla="*/ 42863 h 333375"/>
                <a:gd name="connsiteX2" fmla="*/ 161925 w 166688"/>
                <a:gd name="connsiteY2" fmla="*/ 119063 h 333375"/>
                <a:gd name="connsiteX3" fmla="*/ 166688 w 166688"/>
                <a:gd name="connsiteY3" fmla="*/ 190500 h 333375"/>
                <a:gd name="connsiteX4" fmla="*/ 147638 w 166688"/>
                <a:gd name="connsiteY4" fmla="*/ 238125 h 333375"/>
                <a:gd name="connsiteX5" fmla="*/ 76200 w 166688"/>
                <a:gd name="connsiteY5" fmla="*/ 314325 h 333375"/>
                <a:gd name="connsiteX6" fmla="*/ 19050 w 166688"/>
                <a:gd name="connsiteY6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88" h="333375">
                  <a:moveTo>
                    <a:pt x="0" y="0"/>
                  </a:moveTo>
                  <a:lnTo>
                    <a:pt x="66675" y="42863"/>
                  </a:lnTo>
                  <a:lnTo>
                    <a:pt x="161925" y="119063"/>
                  </a:lnTo>
                  <a:lnTo>
                    <a:pt x="166688" y="190500"/>
                  </a:lnTo>
                  <a:lnTo>
                    <a:pt x="147638" y="238125"/>
                  </a:lnTo>
                  <a:lnTo>
                    <a:pt x="76200" y="314325"/>
                  </a:lnTo>
                  <a:lnTo>
                    <a:pt x="19050" y="3333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42975" y="3876115"/>
              <a:ext cx="747712" cy="2896160"/>
            </a:xfrm>
            <a:custGeom>
              <a:avLst/>
              <a:gdLst>
                <a:gd name="connsiteX0" fmla="*/ 552450 w 747712"/>
                <a:gd name="connsiteY0" fmla="*/ 0 h 2895600"/>
                <a:gd name="connsiteX1" fmla="*/ 676275 w 747712"/>
                <a:gd name="connsiteY1" fmla="*/ 114300 h 2895600"/>
                <a:gd name="connsiteX2" fmla="*/ 666750 w 747712"/>
                <a:gd name="connsiteY2" fmla="*/ 228600 h 2895600"/>
                <a:gd name="connsiteX3" fmla="*/ 542925 w 747712"/>
                <a:gd name="connsiteY3" fmla="*/ 323850 h 2895600"/>
                <a:gd name="connsiteX4" fmla="*/ 314325 w 747712"/>
                <a:gd name="connsiteY4" fmla="*/ 409575 h 2895600"/>
                <a:gd name="connsiteX5" fmla="*/ 57150 w 747712"/>
                <a:gd name="connsiteY5" fmla="*/ 523875 h 2895600"/>
                <a:gd name="connsiteX6" fmla="*/ 57150 w 747712"/>
                <a:gd name="connsiteY6" fmla="*/ 695325 h 2895600"/>
                <a:gd name="connsiteX7" fmla="*/ 400050 w 747712"/>
                <a:gd name="connsiteY7" fmla="*/ 819150 h 2895600"/>
                <a:gd name="connsiteX8" fmla="*/ 523875 w 747712"/>
                <a:gd name="connsiteY8" fmla="*/ 866775 h 2895600"/>
                <a:gd name="connsiteX9" fmla="*/ 638175 w 747712"/>
                <a:gd name="connsiteY9" fmla="*/ 990600 h 2895600"/>
                <a:gd name="connsiteX10" fmla="*/ 657225 w 747712"/>
                <a:gd name="connsiteY10" fmla="*/ 1066800 h 2895600"/>
                <a:gd name="connsiteX11" fmla="*/ 609600 w 747712"/>
                <a:gd name="connsiteY11" fmla="*/ 1162050 h 2895600"/>
                <a:gd name="connsiteX12" fmla="*/ 476250 w 747712"/>
                <a:gd name="connsiteY12" fmla="*/ 1247775 h 2895600"/>
                <a:gd name="connsiteX13" fmla="*/ 371475 w 747712"/>
                <a:gd name="connsiteY13" fmla="*/ 1276350 h 2895600"/>
                <a:gd name="connsiteX14" fmla="*/ 304800 w 747712"/>
                <a:gd name="connsiteY14" fmla="*/ 1438275 h 2895600"/>
                <a:gd name="connsiteX15" fmla="*/ 209550 w 747712"/>
                <a:gd name="connsiteY15" fmla="*/ 1533525 h 2895600"/>
                <a:gd name="connsiteX16" fmla="*/ 66675 w 747712"/>
                <a:gd name="connsiteY16" fmla="*/ 1609725 h 2895600"/>
                <a:gd name="connsiteX17" fmla="*/ 76200 w 747712"/>
                <a:gd name="connsiteY17" fmla="*/ 1800225 h 2895600"/>
                <a:gd name="connsiteX18" fmla="*/ 180975 w 747712"/>
                <a:gd name="connsiteY18" fmla="*/ 1905000 h 2895600"/>
                <a:gd name="connsiteX19" fmla="*/ 342900 w 747712"/>
                <a:gd name="connsiteY19" fmla="*/ 2000250 h 2895600"/>
                <a:gd name="connsiteX20" fmla="*/ 485775 w 747712"/>
                <a:gd name="connsiteY20" fmla="*/ 2066925 h 2895600"/>
                <a:gd name="connsiteX21" fmla="*/ 590550 w 747712"/>
                <a:gd name="connsiteY21" fmla="*/ 2143125 h 2895600"/>
                <a:gd name="connsiteX22" fmla="*/ 704850 w 747712"/>
                <a:gd name="connsiteY22" fmla="*/ 2247900 h 2895600"/>
                <a:gd name="connsiteX23" fmla="*/ 733425 w 747712"/>
                <a:gd name="connsiteY23" fmla="*/ 2343150 h 2895600"/>
                <a:gd name="connsiteX24" fmla="*/ 619125 w 747712"/>
                <a:gd name="connsiteY24" fmla="*/ 2390775 h 2895600"/>
                <a:gd name="connsiteX25" fmla="*/ 447675 w 747712"/>
                <a:gd name="connsiteY25" fmla="*/ 2447925 h 2895600"/>
                <a:gd name="connsiteX26" fmla="*/ 323850 w 747712"/>
                <a:gd name="connsiteY26" fmla="*/ 2514600 h 2895600"/>
                <a:gd name="connsiteX27" fmla="*/ 190500 w 747712"/>
                <a:gd name="connsiteY27" fmla="*/ 2657475 h 2895600"/>
                <a:gd name="connsiteX28" fmla="*/ 238125 w 747712"/>
                <a:gd name="connsiteY28" fmla="*/ 2743200 h 2895600"/>
                <a:gd name="connsiteX29" fmla="*/ 542925 w 747712"/>
                <a:gd name="connsiteY29" fmla="*/ 2895600 h 289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7712" h="2895600">
                  <a:moveTo>
                    <a:pt x="552450" y="0"/>
                  </a:moveTo>
                  <a:cubicBezTo>
                    <a:pt x="604837" y="38100"/>
                    <a:pt x="657225" y="76200"/>
                    <a:pt x="676275" y="114300"/>
                  </a:cubicBezTo>
                  <a:cubicBezTo>
                    <a:pt x="695325" y="152400"/>
                    <a:pt x="688975" y="193675"/>
                    <a:pt x="666750" y="228600"/>
                  </a:cubicBezTo>
                  <a:cubicBezTo>
                    <a:pt x="644525" y="263525"/>
                    <a:pt x="601663" y="293687"/>
                    <a:pt x="542925" y="323850"/>
                  </a:cubicBezTo>
                  <a:cubicBezTo>
                    <a:pt x="484187" y="354013"/>
                    <a:pt x="395287" y="376238"/>
                    <a:pt x="314325" y="409575"/>
                  </a:cubicBezTo>
                  <a:cubicBezTo>
                    <a:pt x="233363" y="442912"/>
                    <a:pt x="100012" y="476250"/>
                    <a:pt x="57150" y="523875"/>
                  </a:cubicBezTo>
                  <a:cubicBezTo>
                    <a:pt x="14288" y="571500"/>
                    <a:pt x="0" y="646113"/>
                    <a:pt x="57150" y="695325"/>
                  </a:cubicBezTo>
                  <a:cubicBezTo>
                    <a:pt x="114300" y="744538"/>
                    <a:pt x="322263" y="790575"/>
                    <a:pt x="400050" y="819150"/>
                  </a:cubicBezTo>
                  <a:cubicBezTo>
                    <a:pt x="477837" y="847725"/>
                    <a:pt x="484188" y="838200"/>
                    <a:pt x="523875" y="866775"/>
                  </a:cubicBezTo>
                  <a:cubicBezTo>
                    <a:pt x="563563" y="895350"/>
                    <a:pt x="615950" y="957263"/>
                    <a:pt x="638175" y="990600"/>
                  </a:cubicBezTo>
                  <a:cubicBezTo>
                    <a:pt x="660400" y="1023937"/>
                    <a:pt x="661987" y="1038225"/>
                    <a:pt x="657225" y="1066800"/>
                  </a:cubicBezTo>
                  <a:cubicBezTo>
                    <a:pt x="652463" y="1095375"/>
                    <a:pt x="639762" y="1131888"/>
                    <a:pt x="609600" y="1162050"/>
                  </a:cubicBezTo>
                  <a:cubicBezTo>
                    <a:pt x="579438" y="1192212"/>
                    <a:pt x="515938" y="1228725"/>
                    <a:pt x="476250" y="1247775"/>
                  </a:cubicBezTo>
                  <a:cubicBezTo>
                    <a:pt x="436562" y="1266825"/>
                    <a:pt x="400050" y="1244600"/>
                    <a:pt x="371475" y="1276350"/>
                  </a:cubicBezTo>
                  <a:cubicBezTo>
                    <a:pt x="342900" y="1308100"/>
                    <a:pt x="331787" y="1395413"/>
                    <a:pt x="304800" y="1438275"/>
                  </a:cubicBezTo>
                  <a:cubicBezTo>
                    <a:pt x="277813" y="1481137"/>
                    <a:pt x="249238" y="1504950"/>
                    <a:pt x="209550" y="1533525"/>
                  </a:cubicBezTo>
                  <a:cubicBezTo>
                    <a:pt x="169863" y="1562100"/>
                    <a:pt x="88900" y="1565275"/>
                    <a:pt x="66675" y="1609725"/>
                  </a:cubicBezTo>
                  <a:cubicBezTo>
                    <a:pt x="44450" y="1654175"/>
                    <a:pt x="57150" y="1751013"/>
                    <a:pt x="76200" y="1800225"/>
                  </a:cubicBezTo>
                  <a:cubicBezTo>
                    <a:pt x="95250" y="1849438"/>
                    <a:pt x="136525" y="1871663"/>
                    <a:pt x="180975" y="1905000"/>
                  </a:cubicBezTo>
                  <a:cubicBezTo>
                    <a:pt x="225425" y="1938337"/>
                    <a:pt x="292100" y="1973263"/>
                    <a:pt x="342900" y="2000250"/>
                  </a:cubicBezTo>
                  <a:cubicBezTo>
                    <a:pt x="393700" y="2027237"/>
                    <a:pt x="444500" y="2043113"/>
                    <a:pt x="485775" y="2066925"/>
                  </a:cubicBezTo>
                  <a:cubicBezTo>
                    <a:pt x="527050" y="2090737"/>
                    <a:pt x="554037" y="2112962"/>
                    <a:pt x="590550" y="2143125"/>
                  </a:cubicBezTo>
                  <a:cubicBezTo>
                    <a:pt x="627063" y="2173288"/>
                    <a:pt x="681038" y="2214563"/>
                    <a:pt x="704850" y="2247900"/>
                  </a:cubicBezTo>
                  <a:cubicBezTo>
                    <a:pt x="728662" y="2281237"/>
                    <a:pt x="747712" y="2319338"/>
                    <a:pt x="733425" y="2343150"/>
                  </a:cubicBezTo>
                  <a:cubicBezTo>
                    <a:pt x="719138" y="2366962"/>
                    <a:pt x="666750" y="2373313"/>
                    <a:pt x="619125" y="2390775"/>
                  </a:cubicBezTo>
                  <a:cubicBezTo>
                    <a:pt x="571500" y="2408238"/>
                    <a:pt x="496887" y="2427288"/>
                    <a:pt x="447675" y="2447925"/>
                  </a:cubicBezTo>
                  <a:cubicBezTo>
                    <a:pt x="398463" y="2468562"/>
                    <a:pt x="366712" y="2479675"/>
                    <a:pt x="323850" y="2514600"/>
                  </a:cubicBezTo>
                  <a:cubicBezTo>
                    <a:pt x="280988" y="2549525"/>
                    <a:pt x="204787" y="2619375"/>
                    <a:pt x="190500" y="2657475"/>
                  </a:cubicBezTo>
                  <a:cubicBezTo>
                    <a:pt x="176213" y="2695575"/>
                    <a:pt x="179388" y="2703513"/>
                    <a:pt x="238125" y="2743200"/>
                  </a:cubicBezTo>
                  <a:cubicBezTo>
                    <a:pt x="296862" y="2782887"/>
                    <a:pt x="419893" y="2839243"/>
                    <a:pt x="542925" y="289560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154" name="Freeform 153"/>
          <p:cNvSpPr/>
          <p:nvPr/>
        </p:nvSpPr>
        <p:spPr>
          <a:xfrm>
            <a:off x="625475" y="3687763"/>
            <a:ext cx="3168650" cy="274637"/>
          </a:xfrm>
          <a:custGeom>
            <a:avLst/>
            <a:gdLst>
              <a:gd name="connsiteX0" fmla="*/ 0 w 3169920"/>
              <a:gd name="connsiteY0" fmla="*/ 0 h 274320"/>
              <a:gd name="connsiteX1" fmla="*/ 563880 w 3169920"/>
              <a:gd name="connsiteY1" fmla="*/ 91440 h 274320"/>
              <a:gd name="connsiteX2" fmla="*/ 1021080 w 3169920"/>
              <a:gd name="connsiteY2" fmla="*/ 76200 h 274320"/>
              <a:gd name="connsiteX3" fmla="*/ 1569720 w 3169920"/>
              <a:gd name="connsiteY3" fmla="*/ 91440 h 274320"/>
              <a:gd name="connsiteX4" fmla="*/ 1722120 w 3169920"/>
              <a:gd name="connsiteY4" fmla="*/ 243840 h 274320"/>
              <a:gd name="connsiteX5" fmla="*/ 1844040 w 3169920"/>
              <a:gd name="connsiteY5" fmla="*/ 243840 h 274320"/>
              <a:gd name="connsiteX6" fmla="*/ 2499360 w 3169920"/>
              <a:gd name="connsiteY6" fmla="*/ 274320 h 274320"/>
              <a:gd name="connsiteX7" fmla="*/ 3169920 w 3169920"/>
              <a:gd name="connsiteY7" fmla="*/ 24384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9920" h="274320">
                <a:moveTo>
                  <a:pt x="0" y="0"/>
                </a:moveTo>
                <a:cubicBezTo>
                  <a:pt x="196850" y="39370"/>
                  <a:pt x="393700" y="78740"/>
                  <a:pt x="563880" y="91440"/>
                </a:cubicBezTo>
                <a:cubicBezTo>
                  <a:pt x="734060" y="104140"/>
                  <a:pt x="853440" y="76200"/>
                  <a:pt x="1021080" y="76200"/>
                </a:cubicBezTo>
                <a:cubicBezTo>
                  <a:pt x="1188720" y="76200"/>
                  <a:pt x="1452880" y="63500"/>
                  <a:pt x="1569720" y="91440"/>
                </a:cubicBezTo>
                <a:cubicBezTo>
                  <a:pt x="1686560" y="119380"/>
                  <a:pt x="1676400" y="218440"/>
                  <a:pt x="1722120" y="243840"/>
                </a:cubicBezTo>
                <a:cubicBezTo>
                  <a:pt x="1767840" y="269240"/>
                  <a:pt x="1844040" y="243840"/>
                  <a:pt x="1844040" y="243840"/>
                </a:cubicBezTo>
                <a:cubicBezTo>
                  <a:pt x="1973580" y="248920"/>
                  <a:pt x="2278380" y="274320"/>
                  <a:pt x="2499360" y="274320"/>
                </a:cubicBezTo>
                <a:cubicBezTo>
                  <a:pt x="2720340" y="274320"/>
                  <a:pt x="2945130" y="259080"/>
                  <a:pt x="3169920" y="243840"/>
                </a:cubicBez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5" name="Freeform 154"/>
          <p:cNvSpPr/>
          <p:nvPr/>
        </p:nvSpPr>
        <p:spPr>
          <a:xfrm>
            <a:off x="2179638" y="3216275"/>
            <a:ext cx="365125" cy="2376488"/>
          </a:xfrm>
          <a:custGeom>
            <a:avLst/>
            <a:gdLst>
              <a:gd name="connsiteX0" fmla="*/ 0 w 365760"/>
              <a:gd name="connsiteY0" fmla="*/ 0 h 2377440"/>
              <a:gd name="connsiteX1" fmla="*/ 152400 w 365760"/>
              <a:gd name="connsiteY1" fmla="*/ 868680 h 2377440"/>
              <a:gd name="connsiteX2" fmla="*/ 365760 w 365760"/>
              <a:gd name="connsiteY2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760" h="2377440">
                <a:moveTo>
                  <a:pt x="0" y="0"/>
                </a:moveTo>
                <a:cubicBezTo>
                  <a:pt x="45720" y="236220"/>
                  <a:pt x="91440" y="472440"/>
                  <a:pt x="152400" y="868680"/>
                </a:cubicBezTo>
                <a:cubicBezTo>
                  <a:pt x="213360" y="1264920"/>
                  <a:pt x="332740" y="2131060"/>
                  <a:pt x="365760" y="2377440"/>
                </a:cubicBezTo>
              </a:path>
            </a:pathLst>
          </a:cu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471" name="TextBox 158"/>
          <p:cNvSpPr txBox="1">
            <a:spLocks noChangeArrowheads="1"/>
          </p:cNvSpPr>
          <p:nvPr/>
        </p:nvSpPr>
        <p:spPr bwMode="auto">
          <a:xfrm>
            <a:off x="86424" y="5638800"/>
            <a:ext cx="38814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+mn-lt"/>
              </a:rPr>
              <a:t>Moderate-Offset Fault</a:t>
            </a:r>
          </a:p>
          <a:p>
            <a:pPr algn="ctr"/>
            <a:r>
              <a:rPr lang="en-US" sz="2000" dirty="0" smtClean="0">
                <a:latin typeface="+mn-lt"/>
              </a:rPr>
              <a:t>½ </a:t>
            </a:r>
            <a:r>
              <a:rPr lang="en-US" sz="2000" dirty="0" smtClean="0">
                <a:latin typeface="+mn-lt"/>
              </a:rPr>
              <a:t>of a </a:t>
            </a:r>
            <a:r>
              <a:rPr lang="en-US" sz="2000" dirty="0" smtClean="0">
                <a:latin typeface="+mn-lt"/>
              </a:rPr>
              <a:t>peak or trough </a:t>
            </a:r>
            <a:r>
              <a:rPr lang="en-US" sz="2000" dirty="0" smtClean="0">
                <a:latin typeface="+mn-lt"/>
              </a:rPr>
              <a:t>(or more)</a:t>
            </a:r>
            <a:endParaRPr lang="en-US" sz="2000" dirty="0">
              <a:latin typeface="+mn-lt"/>
            </a:endParaRPr>
          </a:p>
        </p:txBody>
      </p:sp>
      <p:grpSp>
        <p:nvGrpSpPr>
          <p:cNvPr id="18" name="Group 158"/>
          <p:cNvGrpSpPr>
            <a:grpSpLocks/>
          </p:cNvGrpSpPr>
          <p:nvPr/>
        </p:nvGrpSpPr>
        <p:grpSpPr bwMode="auto">
          <a:xfrm>
            <a:off x="253223" y="2193078"/>
            <a:ext cx="8679109" cy="4152239"/>
            <a:chOff x="253223" y="2193077"/>
            <a:chExt cx="8679109" cy="4152240"/>
          </a:xfrm>
        </p:grpSpPr>
        <p:grpSp>
          <p:nvGrpSpPr>
            <p:cNvPr id="19" name="Group 81"/>
            <p:cNvGrpSpPr>
              <a:grpSpLocks/>
            </p:cNvGrpSpPr>
            <p:nvPr/>
          </p:nvGrpSpPr>
          <p:grpSpPr bwMode="auto">
            <a:xfrm>
              <a:off x="5637213" y="3336925"/>
              <a:ext cx="488950" cy="2057400"/>
              <a:chOff x="942975" y="3867149"/>
              <a:chExt cx="747712" cy="2905126"/>
            </a:xfrm>
          </p:grpSpPr>
          <p:sp>
            <p:nvSpPr>
              <p:cNvPr id="83" name="Freeform 82"/>
              <p:cNvSpPr/>
              <p:nvPr/>
            </p:nvSpPr>
            <p:spPr>
              <a:xfrm>
                <a:off x="1137186" y="6285846"/>
                <a:ext cx="349580" cy="481946"/>
              </a:xfrm>
              <a:custGeom>
                <a:avLst/>
                <a:gdLst>
                  <a:gd name="connsiteX0" fmla="*/ 342900 w 347662"/>
                  <a:gd name="connsiteY0" fmla="*/ 0 h 481013"/>
                  <a:gd name="connsiteX1" fmla="*/ 209550 w 347662"/>
                  <a:gd name="connsiteY1" fmla="*/ 61913 h 481013"/>
                  <a:gd name="connsiteX2" fmla="*/ 90487 w 347662"/>
                  <a:gd name="connsiteY2" fmla="*/ 133350 h 481013"/>
                  <a:gd name="connsiteX3" fmla="*/ 0 w 347662"/>
                  <a:gd name="connsiteY3" fmla="*/ 238125 h 481013"/>
                  <a:gd name="connsiteX4" fmla="*/ 4762 w 347662"/>
                  <a:gd name="connsiteY4" fmla="*/ 323850 h 481013"/>
                  <a:gd name="connsiteX5" fmla="*/ 90487 w 347662"/>
                  <a:gd name="connsiteY5" fmla="*/ 352425 h 481013"/>
                  <a:gd name="connsiteX6" fmla="*/ 223837 w 347662"/>
                  <a:gd name="connsiteY6" fmla="*/ 433388 h 481013"/>
                  <a:gd name="connsiteX7" fmla="*/ 347662 w 347662"/>
                  <a:gd name="connsiteY7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662" h="481013">
                    <a:moveTo>
                      <a:pt x="342900" y="0"/>
                    </a:moveTo>
                    <a:lnTo>
                      <a:pt x="209550" y="61913"/>
                    </a:lnTo>
                    <a:lnTo>
                      <a:pt x="90487" y="133350"/>
                    </a:lnTo>
                    <a:lnTo>
                      <a:pt x="0" y="238125"/>
                    </a:lnTo>
                    <a:lnTo>
                      <a:pt x="4762" y="323850"/>
                    </a:lnTo>
                    <a:lnTo>
                      <a:pt x="90487" y="352425"/>
                    </a:lnTo>
                    <a:lnTo>
                      <a:pt x="223837" y="433388"/>
                    </a:lnTo>
                    <a:lnTo>
                      <a:pt x="347662" y="481013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1006094" y="5095550"/>
                <a:ext cx="470961" cy="876470"/>
              </a:xfrm>
              <a:custGeom>
                <a:avLst/>
                <a:gdLst>
                  <a:gd name="connsiteX0" fmla="*/ 461962 w 471487"/>
                  <a:gd name="connsiteY0" fmla="*/ 0 h 876300"/>
                  <a:gd name="connsiteX1" fmla="*/ 352425 w 471487"/>
                  <a:gd name="connsiteY1" fmla="*/ 42863 h 876300"/>
                  <a:gd name="connsiteX2" fmla="*/ 304800 w 471487"/>
                  <a:gd name="connsiteY2" fmla="*/ 71438 h 876300"/>
                  <a:gd name="connsiteX3" fmla="*/ 280987 w 471487"/>
                  <a:gd name="connsiteY3" fmla="*/ 138113 h 876300"/>
                  <a:gd name="connsiteX4" fmla="*/ 228600 w 471487"/>
                  <a:gd name="connsiteY4" fmla="*/ 238125 h 876300"/>
                  <a:gd name="connsiteX5" fmla="*/ 180975 w 471487"/>
                  <a:gd name="connsiteY5" fmla="*/ 309563 h 876300"/>
                  <a:gd name="connsiteX6" fmla="*/ 57150 w 471487"/>
                  <a:gd name="connsiteY6" fmla="*/ 366713 h 876300"/>
                  <a:gd name="connsiteX7" fmla="*/ 4762 w 471487"/>
                  <a:gd name="connsiteY7" fmla="*/ 395288 h 876300"/>
                  <a:gd name="connsiteX8" fmla="*/ 0 w 471487"/>
                  <a:gd name="connsiteY8" fmla="*/ 481013 h 876300"/>
                  <a:gd name="connsiteX9" fmla="*/ 19050 w 471487"/>
                  <a:gd name="connsiteY9" fmla="*/ 595313 h 876300"/>
                  <a:gd name="connsiteX10" fmla="*/ 71437 w 471487"/>
                  <a:gd name="connsiteY10" fmla="*/ 661988 h 876300"/>
                  <a:gd name="connsiteX11" fmla="*/ 242887 w 471487"/>
                  <a:gd name="connsiteY11" fmla="*/ 771525 h 876300"/>
                  <a:gd name="connsiteX12" fmla="*/ 471487 w 471487"/>
                  <a:gd name="connsiteY12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1487" h="876300">
                    <a:moveTo>
                      <a:pt x="461962" y="0"/>
                    </a:moveTo>
                    <a:lnTo>
                      <a:pt x="352425" y="42863"/>
                    </a:lnTo>
                    <a:lnTo>
                      <a:pt x="304800" y="71438"/>
                    </a:lnTo>
                    <a:lnTo>
                      <a:pt x="280987" y="138113"/>
                    </a:lnTo>
                    <a:lnTo>
                      <a:pt x="228600" y="238125"/>
                    </a:lnTo>
                    <a:lnTo>
                      <a:pt x="180975" y="309563"/>
                    </a:lnTo>
                    <a:lnTo>
                      <a:pt x="57150" y="366713"/>
                    </a:lnTo>
                    <a:lnTo>
                      <a:pt x="4762" y="395288"/>
                    </a:lnTo>
                    <a:lnTo>
                      <a:pt x="0" y="481013"/>
                    </a:lnTo>
                    <a:lnTo>
                      <a:pt x="19050" y="595313"/>
                    </a:lnTo>
                    <a:lnTo>
                      <a:pt x="71437" y="661988"/>
                    </a:lnTo>
                    <a:lnTo>
                      <a:pt x="242887" y="771525"/>
                    </a:lnTo>
                    <a:lnTo>
                      <a:pt x="471487" y="8763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967251" y="4205632"/>
                <a:ext cx="504948" cy="533503"/>
              </a:xfrm>
              <a:custGeom>
                <a:avLst/>
                <a:gdLst>
                  <a:gd name="connsiteX0" fmla="*/ 504825 w 504825"/>
                  <a:gd name="connsiteY0" fmla="*/ 0 h 533400"/>
                  <a:gd name="connsiteX1" fmla="*/ 333375 w 504825"/>
                  <a:gd name="connsiteY1" fmla="*/ 61912 h 533400"/>
                  <a:gd name="connsiteX2" fmla="*/ 176212 w 504825"/>
                  <a:gd name="connsiteY2" fmla="*/ 128587 h 533400"/>
                  <a:gd name="connsiteX3" fmla="*/ 66675 w 504825"/>
                  <a:gd name="connsiteY3" fmla="*/ 171450 h 533400"/>
                  <a:gd name="connsiteX4" fmla="*/ 0 w 504825"/>
                  <a:gd name="connsiteY4" fmla="*/ 257175 h 533400"/>
                  <a:gd name="connsiteX5" fmla="*/ 4762 w 504825"/>
                  <a:gd name="connsiteY5" fmla="*/ 328612 h 533400"/>
                  <a:gd name="connsiteX6" fmla="*/ 71437 w 504825"/>
                  <a:gd name="connsiteY6" fmla="*/ 390525 h 533400"/>
                  <a:gd name="connsiteX7" fmla="*/ 257175 w 504825"/>
                  <a:gd name="connsiteY7" fmla="*/ 461962 h 533400"/>
                  <a:gd name="connsiteX8" fmla="*/ 404812 w 504825"/>
                  <a:gd name="connsiteY8" fmla="*/ 495300 h 533400"/>
                  <a:gd name="connsiteX9" fmla="*/ 504825 w 504825"/>
                  <a:gd name="connsiteY9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5" h="533400">
                    <a:moveTo>
                      <a:pt x="504825" y="0"/>
                    </a:moveTo>
                    <a:lnTo>
                      <a:pt x="333375" y="61912"/>
                    </a:lnTo>
                    <a:lnTo>
                      <a:pt x="176212" y="128587"/>
                    </a:lnTo>
                    <a:lnTo>
                      <a:pt x="66675" y="171450"/>
                    </a:lnTo>
                    <a:lnTo>
                      <a:pt x="0" y="257175"/>
                    </a:lnTo>
                    <a:lnTo>
                      <a:pt x="4762" y="328612"/>
                    </a:lnTo>
                    <a:lnTo>
                      <a:pt x="71437" y="390525"/>
                    </a:lnTo>
                    <a:lnTo>
                      <a:pt x="257175" y="461962"/>
                    </a:lnTo>
                    <a:lnTo>
                      <a:pt x="404812" y="495300"/>
                    </a:lnTo>
                    <a:lnTo>
                      <a:pt x="504825" y="5334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1481910" y="5980987"/>
                <a:ext cx="194211" cy="309342"/>
              </a:xfrm>
              <a:custGeom>
                <a:avLst/>
                <a:gdLst>
                  <a:gd name="connsiteX0" fmla="*/ 0 w 195262"/>
                  <a:gd name="connsiteY0" fmla="*/ 0 h 309563"/>
                  <a:gd name="connsiteX1" fmla="*/ 66675 w 195262"/>
                  <a:gd name="connsiteY1" fmla="*/ 61913 h 309563"/>
                  <a:gd name="connsiteX2" fmla="*/ 133350 w 195262"/>
                  <a:gd name="connsiteY2" fmla="*/ 119063 h 309563"/>
                  <a:gd name="connsiteX3" fmla="*/ 180975 w 195262"/>
                  <a:gd name="connsiteY3" fmla="*/ 180975 h 309563"/>
                  <a:gd name="connsiteX4" fmla="*/ 195262 w 195262"/>
                  <a:gd name="connsiteY4" fmla="*/ 228600 h 309563"/>
                  <a:gd name="connsiteX5" fmla="*/ 180975 w 195262"/>
                  <a:gd name="connsiteY5" fmla="*/ 266700 h 309563"/>
                  <a:gd name="connsiteX6" fmla="*/ 80962 w 195262"/>
                  <a:gd name="connsiteY6" fmla="*/ 300038 h 309563"/>
                  <a:gd name="connsiteX7" fmla="*/ 4762 w 195262"/>
                  <a:gd name="connsiteY7" fmla="*/ 309563 h 30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262" h="309563">
                    <a:moveTo>
                      <a:pt x="0" y="0"/>
                    </a:moveTo>
                    <a:lnTo>
                      <a:pt x="66675" y="61913"/>
                    </a:lnTo>
                    <a:lnTo>
                      <a:pt x="133350" y="119063"/>
                    </a:lnTo>
                    <a:lnTo>
                      <a:pt x="180975" y="180975"/>
                    </a:lnTo>
                    <a:lnTo>
                      <a:pt x="195262" y="228600"/>
                    </a:lnTo>
                    <a:lnTo>
                      <a:pt x="180975" y="266700"/>
                    </a:lnTo>
                    <a:lnTo>
                      <a:pt x="80962" y="300038"/>
                    </a:lnTo>
                    <a:lnTo>
                      <a:pt x="4762" y="30956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1477055" y="4757068"/>
                <a:ext cx="118953" cy="338483"/>
              </a:xfrm>
              <a:custGeom>
                <a:avLst/>
                <a:gdLst>
                  <a:gd name="connsiteX0" fmla="*/ 0 w 119063"/>
                  <a:gd name="connsiteY0" fmla="*/ 0 h 338137"/>
                  <a:gd name="connsiteX1" fmla="*/ 42863 w 119063"/>
                  <a:gd name="connsiteY1" fmla="*/ 38100 h 338137"/>
                  <a:gd name="connsiteX2" fmla="*/ 100013 w 119063"/>
                  <a:gd name="connsiteY2" fmla="*/ 109537 h 338137"/>
                  <a:gd name="connsiteX3" fmla="*/ 119063 w 119063"/>
                  <a:gd name="connsiteY3" fmla="*/ 157162 h 338137"/>
                  <a:gd name="connsiteX4" fmla="*/ 119063 w 119063"/>
                  <a:gd name="connsiteY4" fmla="*/ 223837 h 338137"/>
                  <a:gd name="connsiteX5" fmla="*/ 90488 w 119063"/>
                  <a:gd name="connsiteY5" fmla="*/ 285750 h 338137"/>
                  <a:gd name="connsiteX6" fmla="*/ 0 w 119063"/>
                  <a:gd name="connsiteY6" fmla="*/ 338137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63" h="338137">
                    <a:moveTo>
                      <a:pt x="0" y="0"/>
                    </a:moveTo>
                    <a:lnTo>
                      <a:pt x="42863" y="38100"/>
                    </a:lnTo>
                    <a:lnTo>
                      <a:pt x="100013" y="109537"/>
                    </a:lnTo>
                    <a:lnTo>
                      <a:pt x="119063" y="157162"/>
                    </a:lnTo>
                    <a:lnTo>
                      <a:pt x="119063" y="223837"/>
                    </a:lnTo>
                    <a:lnTo>
                      <a:pt x="90488" y="285750"/>
                    </a:lnTo>
                    <a:lnTo>
                      <a:pt x="0" y="338137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88" name="Straight Connector 87"/>
              <p:cNvCxnSpPr>
                <a:endCxn id="90" idx="29"/>
              </p:cNvCxnSpPr>
              <p:nvPr/>
            </p:nvCxnSpPr>
            <p:spPr>
              <a:xfrm rot="16200000" flipH="1">
                <a:off x="29347" y="5314856"/>
                <a:ext cx="2905127" cy="9711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Freeform 88"/>
              <p:cNvSpPr/>
              <p:nvPr/>
            </p:nvSpPr>
            <p:spPr>
              <a:xfrm>
                <a:off x="1467344" y="3867148"/>
                <a:ext cx="165079" cy="334001"/>
              </a:xfrm>
              <a:custGeom>
                <a:avLst/>
                <a:gdLst>
                  <a:gd name="connsiteX0" fmla="*/ 0 w 166688"/>
                  <a:gd name="connsiteY0" fmla="*/ 0 h 333375"/>
                  <a:gd name="connsiteX1" fmla="*/ 66675 w 166688"/>
                  <a:gd name="connsiteY1" fmla="*/ 42863 h 333375"/>
                  <a:gd name="connsiteX2" fmla="*/ 161925 w 166688"/>
                  <a:gd name="connsiteY2" fmla="*/ 119063 h 333375"/>
                  <a:gd name="connsiteX3" fmla="*/ 166688 w 166688"/>
                  <a:gd name="connsiteY3" fmla="*/ 190500 h 333375"/>
                  <a:gd name="connsiteX4" fmla="*/ 147638 w 166688"/>
                  <a:gd name="connsiteY4" fmla="*/ 238125 h 333375"/>
                  <a:gd name="connsiteX5" fmla="*/ 76200 w 166688"/>
                  <a:gd name="connsiteY5" fmla="*/ 314325 h 333375"/>
                  <a:gd name="connsiteX6" fmla="*/ 19050 w 166688"/>
                  <a:gd name="connsiteY6" fmla="*/ 33337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688" h="333375">
                    <a:moveTo>
                      <a:pt x="0" y="0"/>
                    </a:moveTo>
                    <a:lnTo>
                      <a:pt x="66675" y="42863"/>
                    </a:lnTo>
                    <a:lnTo>
                      <a:pt x="161925" y="119063"/>
                    </a:lnTo>
                    <a:lnTo>
                      <a:pt x="166688" y="190500"/>
                    </a:lnTo>
                    <a:lnTo>
                      <a:pt x="147638" y="238125"/>
                    </a:lnTo>
                    <a:lnTo>
                      <a:pt x="76200" y="314325"/>
                    </a:lnTo>
                    <a:lnTo>
                      <a:pt x="19050" y="333375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942975" y="3876114"/>
                <a:ext cx="747712" cy="2896161"/>
              </a:xfrm>
              <a:custGeom>
                <a:avLst/>
                <a:gdLst>
                  <a:gd name="connsiteX0" fmla="*/ 552450 w 747712"/>
                  <a:gd name="connsiteY0" fmla="*/ 0 h 2895600"/>
                  <a:gd name="connsiteX1" fmla="*/ 676275 w 747712"/>
                  <a:gd name="connsiteY1" fmla="*/ 114300 h 2895600"/>
                  <a:gd name="connsiteX2" fmla="*/ 666750 w 747712"/>
                  <a:gd name="connsiteY2" fmla="*/ 228600 h 2895600"/>
                  <a:gd name="connsiteX3" fmla="*/ 542925 w 747712"/>
                  <a:gd name="connsiteY3" fmla="*/ 323850 h 2895600"/>
                  <a:gd name="connsiteX4" fmla="*/ 314325 w 747712"/>
                  <a:gd name="connsiteY4" fmla="*/ 409575 h 2895600"/>
                  <a:gd name="connsiteX5" fmla="*/ 57150 w 747712"/>
                  <a:gd name="connsiteY5" fmla="*/ 523875 h 2895600"/>
                  <a:gd name="connsiteX6" fmla="*/ 57150 w 747712"/>
                  <a:gd name="connsiteY6" fmla="*/ 695325 h 2895600"/>
                  <a:gd name="connsiteX7" fmla="*/ 400050 w 747712"/>
                  <a:gd name="connsiteY7" fmla="*/ 819150 h 2895600"/>
                  <a:gd name="connsiteX8" fmla="*/ 523875 w 747712"/>
                  <a:gd name="connsiteY8" fmla="*/ 866775 h 2895600"/>
                  <a:gd name="connsiteX9" fmla="*/ 638175 w 747712"/>
                  <a:gd name="connsiteY9" fmla="*/ 990600 h 2895600"/>
                  <a:gd name="connsiteX10" fmla="*/ 657225 w 747712"/>
                  <a:gd name="connsiteY10" fmla="*/ 1066800 h 2895600"/>
                  <a:gd name="connsiteX11" fmla="*/ 609600 w 747712"/>
                  <a:gd name="connsiteY11" fmla="*/ 1162050 h 2895600"/>
                  <a:gd name="connsiteX12" fmla="*/ 476250 w 747712"/>
                  <a:gd name="connsiteY12" fmla="*/ 1247775 h 2895600"/>
                  <a:gd name="connsiteX13" fmla="*/ 371475 w 747712"/>
                  <a:gd name="connsiteY13" fmla="*/ 1276350 h 2895600"/>
                  <a:gd name="connsiteX14" fmla="*/ 304800 w 747712"/>
                  <a:gd name="connsiteY14" fmla="*/ 1438275 h 2895600"/>
                  <a:gd name="connsiteX15" fmla="*/ 209550 w 747712"/>
                  <a:gd name="connsiteY15" fmla="*/ 1533525 h 2895600"/>
                  <a:gd name="connsiteX16" fmla="*/ 66675 w 747712"/>
                  <a:gd name="connsiteY16" fmla="*/ 1609725 h 2895600"/>
                  <a:gd name="connsiteX17" fmla="*/ 76200 w 747712"/>
                  <a:gd name="connsiteY17" fmla="*/ 1800225 h 2895600"/>
                  <a:gd name="connsiteX18" fmla="*/ 180975 w 747712"/>
                  <a:gd name="connsiteY18" fmla="*/ 1905000 h 2895600"/>
                  <a:gd name="connsiteX19" fmla="*/ 342900 w 747712"/>
                  <a:gd name="connsiteY19" fmla="*/ 2000250 h 2895600"/>
                  <a:gd name="connsiteX20" fmla="*/ 485775 w 747712"/>
                  <a:gd name="connsiteY20" fmla="*/ 2066925 h 2895600"/>
                  <a:gd name="connsiteX21" fmla="*/ 590550 w 747712"/>
                  <a:gd name="connsiteY21" fmla="*/ 2143125 h 2895600"/>
                  <a:gd name="connsiteX22" fmla="*/ 704850 w 747712"/>
                  <a:gd name="connsiteY22" fmla="*/ 2247900 h 2895600"/>
                  <a:gd name="connsiteX23" fmla="*/ 733425 w 747712"/>
                  <a:gd name="connsiteY23" fmla="*/ 2343150 h 2895600"/>
                  <a:gd name="connsiteX24" fmla="*/ 619125 w 747712"/>
                  <a:gd name="connsiteY24" fmla="*/ 2390775 h 2895600"/>
                  <a:gd name="connsiteX25" fmla="*/ 447675 w 747712"/>
                  <a:gd name="connsiteY25" fmla="*/ 2447925 h 2895600"/>
                  <a:gd name="connsiteX26" fmla="*/ 323850 w 747712"/>
                  <a:gd name="connsiteY26" fmla="*/ 2514600 h 2895600"/>
                  <a:gd name="connsiteX27" fmla="*/ 190500 w 747712"/>
                  <a:gd name="connsiteY27" fmla="*/ 2657475 h 2895600"/>
                  <a:gd name="connsiteX28" fmla="*/ 238125 w 747712"/>
                  <a:gd name="connsiteY28" fmla="*/ 2743200 h 2895600"/>
                  <a:gd name="connsiteX29" fmla="*/ 542925 w 747712"/>
                  <a:gd name="connsiteY29" fmla="*/ 289560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47712" h="2895600">
                    <a:moveTo>
                      <a:pt x="552450" y="0"/>
                    </a:moveTo>
                    <a:cubicBezTo>
                      <a:pt x="604837" y="38100"/>
                      <a:pt x="657225" y="76200"/>
                      <a:pt x="676275" y="114300"/>
                    </a:cubicBezTo>
                    <a:cubicBezTo>
                      <a:pt x="695325" y="152400"/>
                      <a:pt x="688975" y="193675"/>
                      <a:pt x="666750" y="228600"/>
                    </a:cubicBezTo>
                    <a:cubicBezTo>
                      <a:pt x="644525" y="263525"/>
                      <a:pt x="601663" y="293687"/>
                      <a:pt x="542925" y="323850"/>
                    </a:cubicBezTo>
                    <a:cubicBezTo>
                      <a:pt x="484187" y="354013"/>
                      <a:pt x="395287" y="376238"/>
                      <a:pt x="314325" y="409575"/>
                    </a:cubicBezTo>
                    <a:cubicBezTo>
                      <a:pt x="233363" y="442912"/>
                      <a:pt x="100012" y="476250"/>
                      <a:pt x="57150" y="523875"/>
                    </a:cubicBezTo>
                    <a:cubicBezTo>
                      <a:pt x="14288" y="571500"/>
                      <a:pt x="0" y="646113"/>
                      <a:pt x="57150" y="695325"/>
                    </a:cubicBezTo>
                    <a:cubicBezTo>
                      <a:pt x="114300" y="744538"/>
                      <a:pt x="322263" y="790575"/>
                      <a:pt x="400050" y="819150"/>
                    </a:cubicBezTo>
                    <a:cubicBezTo>
                      <a:pt x="477837" y="847725"/>
                      <a:pt x="484188" y="838200"/>
                      <a:pt x="523875" y="866775"/>
                    </a:cubicBezTo>
                    <a:cubicBezTo>
                      <a:pt x="563563" y="895350"/>
                      <a:pt x="615950" y="957263"/>
                      <a:pt x="638175" y="990600"/>
                    </a:cubicBezTo>
                    <a:cubicBezTo>
                      <a:pt x="660400" y="1023937"/>
                      <a:pt x="661987" y="1038225"/>
                      <a:pt x="657225" y="1066800"/>
                    </a:cubicBezTo>
                    <a:cubicBezTo>
                      <a:pt x="652463" y="1095375"/>
                      <a:pt x="639762" y="1131888"/>
                      <a:pt x="609600" y="1162050"/>
                    </a:cubicBezTo>
                    <a:cubicBezTo>
                      <a:pt x="579438" y="1192212"/>
                      <a:pt x="515938" y="1228725"/>
                      <a:pt x="476250" y="1247775"/>
                    </a:cubicBezTo>
                    <a:cubicBezTo>
                      <a:pt x="436562" y="1266825"/>
                      <a:pt x="400050" y="1244600"/>
                      <a:pt x="371475" y="1276350"/>
                    </a:cubicBezTo>
                    <a:cubicBezTo>
                      <a:pt x="342900" y="1308100"/>
                      <a:pt x="331787" y="1395413"/>
                      <a:pt x="304800" y="1438275"/>
                    </a:cubicBezTo>
                    <a:cubicBezTo>
                      <a:pt x="277813" y="1481137"/>
                      <a:pt x="249238" y="1504950"/>
                      <a:pt x="209550" y="1533525"/>
                    </a:cubicBezTo>
                    <a:cubicBezTo>
                      <a:pt x="169863" y="1562100"/>
                      <a:pt x="88900" y="1565275"/>
                      <a:pt x="66675" y="1609725"/>
                    </a:cubicBezTo>
                    <a:cubicBezTo>
                      <a:pt x="44450" y="1654175"/>
                      <a:pt x="57150" y="1751013"/>
                      <a:pt x="76200" y="1800225"/>
                    </a:cubicBezTo>
                    <a:cubicBezTo>
                      <a:pt x="95250" y="1849438"/>
                      <a:pt x="136525" y="1871663"/>
                      <a:pt x="180975" y="1905000"/>
                    </a:cubicBezTo>
                    <a:cubicBezTo>
                      <a:pt x="225425" y="1938337"/>
                      <a:pt x="292100" y="1973263"/>
                      <a:pt x="342900" y="2000250"/>
                    </a:cubicBezTo>
                    <a:cubicBezTo>
                      <a:pt x="393700" y="2027237"/>
                      <a:pt x="444500" y="2043113"/>
                      <a:pt x="485775" y="2066925"/>
                    </a:cubicBezTo>
                    <a:cubicBezTo>
                      <a:pt x="527050" y="2090737"/>
                      <a:pt x="554037" y="2112962"/>
                      <a:pt x="590550" y="2143125"/>
                    </a:cubicBezTo>
                    <a:cubicBezTo>
                      <a:pt x="627063" y="2173288"/>
                      <a:pt x="681038" y="2214563"/>
                      <a:pt x="704850" y="2247900"/>
                    </a:cubicBezTo>
                    <a:cubicBezTo>
                      <a:pt x="728662" y="2281237"/>
                      <a:pt x="747712" y="2319338"/>
                      <a:pt x="733425" y="2343150"/>
                    </a:cubicBezTo>
                    <a:cubicBezTo>
                      <a:pt x="719138" y="2366962"/>
                      <a:pt x="666750" y="2373313"/>
                      <a:pt x="619125" y="2390775"/>
                    </a:cubicBezTo>
                    <a:cubicBezTo>
                      <a:pt x="571500" y="2408238"/>
                      <a:pt x="496887" y="2427288"/>
                      <a:pt x="447675" y="2447925"/>
                    </a:cubicBezTo>
                    <a:cubicBezTo>
                      <a:pt x="398463" y="2468562"/>
                      <a:pt x="366712" y="2479675"/>
                      <a:pt x="323850" y="2514600"/>
                    </a:cubicBezTo>
                    <a:cubicBezTo>
                      <a:pt x="280988" y="2549525"/>
                      <a:pt x="204787" y="2619375"/>
                      <a:pt x="190500" y="2657475"/>
                    </a:cubicBezTo>
                    <a:cubicBezTo>
                      <a:pt x="176213" y="2695575"/>
                      <a:pt x="179388" y="2703513"/>
                      <a:pt x="238125" y="2743200"/>
                    </a:cubicBezTo>
                    <a:cubicBezTo>
                      <a:pt x="296862" y="2782887"/>
                      <a:pt x="419893" y="2839243"/>
                      <a:pt x="542925" y="2895600"/>
                    </a:cubicBezTo>
                  </a:path>
                </a:pathLst>
              </a:cu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28" name="Group 90"/>
            <p:cNvGrpSpPr>
              <a:grpSpLocks/>
            </p:cNvGrpSpPr>
            <p:nvPr/>
          </p:nvGrpSpPr>
          <p:grpSpPr bwMode="auto">
            <a:xfrm>
              <a:off x="5964238" y="3336925"/>
              <a:ext cx="488950" cy="2057400"/>
              <a:chOff x="942975" y="3867149"/>
              <a:chExt cx="747712" cy="2905126"/>
            </a:xfrm>
          </p:grpSpPr>
          <p:sp>
            <p:nvSpPr>
              <p:cNvPr id="92" name="Freeform 91"/>
              <p:cNvSpPr/>
              <p:nvPr/>
            </p:nvSpPr>
            <p:spPr>
              <a:xfrm>
                <a:off x="1137186" y="6285846"/>
                <a:ext cx="349580" cy="481946"/>
              </a:xfrm>
              <a:custGeom>
                <a:avLst/>
                <a:gdLst>
                  <a:gd name="connsiteX0" fmla="*/ 342900 w 347662"/>
                  <a:gd name="connsiteY0" fmla="*/ 0 h 481013"/>
                  <a:gd name="connsiteX1" fmla="*/ 209550 w 347662"/>
                  <a:gd name="connsiteY1" fmla="*/ 61913 h 481013"/>
                  <a:gd name="connsiteX2" fmla="*/ 90487 w 347662"/>
                  <a:gd name="connsiteY2" fmla="*/ 133350 h 481013"/>
                  <a:gd name="connsiteX3" fmla="*/ 0 w 347662"/>
                  <a:gd name="connsiteY3" fmla="*/ 238125 h 481013"/>
                  <a:gd name="connsiteX4" fmla="*/ 4762 w 347662"/>
                  <a:gd name="connsiteY4" fmla="*/ 323850 h 481013"/>
                  <a:gd name="connsiteX5" fmla="*/ 90487 w 347662"/>
                  <a:gd name="connsiteY5" fmla="*/ 352425 h 481013"/>
                  <a:gd name="connsiteX6" fmla="*/ 223837 w 347662"/>
                  <a:gd name="connsiteY6" fmla="*/ 433388 h 481013"/>
                  <a:gd name="connsiteX7" fmla="*/ 347662 w 347662"/>
                  <a:gd name="connsiteY7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662" h="481013">
                    <a:moveTo>
                      <a:pt x="342900" y="0"/>
                    </a:moveTo>
                    <a:lnTo>
                      <a:pt x="209550" y="61913"/>
                    </a:lnTo>
                    <a:lnTo>
                      <a:pt x="90487" y="133350"/>
                    </a:lnTo>
                    <a:lnTo>
                      <a:pt x="0" y="238125"/>
                    </a:lnTo>
                    <a:lnTo>
                      <a:pt x="4762" y="323850"/>
                    </a:lnTo>
                    <a:lnTo>
                      <a:pt x="90487" y="352425"/>
                    </a:lnTo>
                    <a:lnTo>
                      <a:pt x="223837" y="433388"/>
                    </a:lnTo>
                    <a:lnTo>
                      <a:pt x="347662" y="481013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1006094" y="5095550"/>
                <a:ext cx="470961" cy="876470"/>
              </a:xfrm>
              <a:custGeom>
                <a:avLst/>
                <a:gdLst>
                  <a:gd name="connsiteX0" fmla="*/ 461962 w 471487"/>
                  <a:gd name="connsiteY0" fmla="*/ 0 h 876300"/>
                  <a:gd name="connsiteX1" fmla="*/ 352425 w 471487"/>
                  <a:gd name="connsiteY1" fmla="*/ 42863 h 876300"/>
                  <a:gd name="connsiteX2" fmla="*/ 304800 w 471487"/>
                  <a:gd name="connsiteY2" fmla="*/ 71438 h 876300"/>
                  <a:gd name="connsiteX3" fmla="*/ 280987 w 471487"/>
                  <a:gd name="connsiteY3" fmla="*/ 138113 h 876300"/>
                  <a:gd name="connsiteX4" fmla="*/ 228600 w 471487"/>
                  <a:gd name="connsiteY4" fmla="*/ 238125 h 876300"/>
                  <a:gd name="connsiteX5" fmla="*/ 180975 w 471487"/>
                  <a:gd name="connsiteY5" fmla="*/ 309563 h 876300"/>
                  <a:gd name="connsiteX6" fmla="*/ 57150 w 471487"/>
                  <a:gd name="connsiteY6" fmla="*/ 366713 h 876300"/>
                  <a:gd name="connsiteX7" fmla="*/ 4762 w 471487"/>
                  <a:gd name="connsiteY7" fmla="*/ 395288 h 876300"/>
                  <a:gd name="connsiteX8" fmla="*/ 0 w 471487"/>
                  <a:gd name="connsiteY8" fmla="*/ 481013 h 876300"/>
                  <a:gd name="connsiteX9" fmla="*/ 19050 w 471487"/>
                  <a:gd name="connsiteY9" fmla="*/ 595313 h 876300"/>
                  <a:gd name="connsiteX10" fmla="*/ 71437 w 471487"/>
                  <a:gd name="connsiteY10" fmla="*/ 661988 h 876300"/>
                  <a:gd name="connsiteX11" fmla="*/ 242887 w 471487"/>
                  <a:gd name="connsiteY11" fmla="*/ 771525 h 876300"/>
                  <a:gd name="connsiteX12" fmla="*/ 471487 w 471487"/>
                  <a:gd name="connsiteY12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1487" h="876300">
                    <a:moveTo>
                      <a:pt x="461962" y="0"/>
                    </a:moveTo>
                    <a:lnTo>
                      <a:pt x="352425" y="42863"/>
                    </a:lnTo>
                    <a:lnTo>
                      <a:pt x="304800" y="71438"/>
                    </a:lnTo>
                    <a:lnTo>
                      <a:pt x="280987" y="138113"/>
                    </a:lnTo>
                    <a:lnTo>
                      <a:pt x="228600" y="238125"/>
                    </a:lnTo>
                    <a:lnTo>
                      <a:pt x="180975" y="309563"/>
                    </a:lnTo>
                    <a:lnTo>
                      <a:pt x="57150" y="366713"/>
                    </a:lnTo>
                    <a:lnTo>
                      <a:pt x="4762" y="395288"/>
                    </a:lnTo>
                    <a:lnTo>
                      <a:pt x="0" y="481013"/>
                    </a:lnTo>
                    <a:lnTo>
                      <a:pt x="19050" y="595313"/>
                    </a:lnTo>
                    <a:lnTo>
                      <a:pt x="71437" y="661988"/>
                    </a:lnTo>
                    <a:lnTo>
                      <a:pt x="242887" y="771525"/>
                    </a:lnTo>
                    <a:lnTo>
                      <a:pt x="471487" y="8763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967251" y="4205632"/>
                <a:ext cx="504948" cy="533503"/>
              </a:xfrm>
              <a:custGeom>
                <a:avLst/>
                <a:gdLst>
                  <a:gd name="connsiteX0" fmla="*/ 504825 w 504825"/>
                  <a:gd name="connsiteY0" fmla="*/ 0 h 533400"/>
                  <a:gd name="connsiteX1" fmla="*/ 333375 w 504825"/>
                  <a:gd name="connsiteY1" fmla="*/ 61912 h 533400"/>
                  <a:gd name="connsiteX2" fmla="*/ 176212 w 504825"/>
                  <a:gd name="connsiteY2" fmla="*/ 128587 h 533400"/>
                  <a:gd name="connsiteX3" fmla="*/ 66675 w 504825"/>
                  <a:gd name="connsiteY3" fmla="*/ 171450 h 533400"/>
                  <a:gd name="connsiteX4" fmla="*/ 0 w 504825"/>
                  <a:gd name="connsiteY4" fmla="*/ 257175 h 533400"/>
                  <a:gd name="connsiteX5" fmla="*/ 4762 w 504825"/>
                  <a:gd name="connsiteY5" fmla="*/ 328612 h 533400"/>
                  <a:gd name="connsiteX6" fmla="*/ 71437 w 504825"/>
                  <a:gd name="connsiteY6" fmla="*/ 390525 h 533400"/>
                  <a:gd name="connsiteX7" fmla="*/ 257175 w 504825"/>
                  <a:gd name="connsiteY7" fmla="*/ 461962 h 533400"/>
                  <a:gd name="connsiteX8" fmla="*/ 404812 w 504825"/>
                  <a:gd name="connsiteY8" fmla="*/ 495300 h 533400"/>
                  <a:gd name="connsiteX9" fmla="*/ 504825 w 504825"/>
                  <a:gd name="connsiteY9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5" h="533400">
                    <a:moveTo>
                      <a:pt x="504825" y="0"/>
                    </a:moveTo>
                    <a:lnTo>
                      <a:pt x="333375" y="61912"/>
                    </a:lnTo>
                    <a:lnTo>
                      <a:pt x="176212" y="128587"/>
                    </a:lnTo>
                    <a:lnTo>
                      <a:pt x="66675" y="171450"/>
                    </a:lnTo>
                    <a:lnTo>
                      <a:pt x="0" y="257175"/>
                    </a:lnTo>
                    <a:lnTo>
                      <a:pt x="4762" y="328612"/>
                    </a:lnTo>
                    <a:lnTo>
                      <a:pt x="71437" y="390525"/>
                    </a:lnTo>
                    <a:lnTo>
                      <a:pt x="257175" y="461962"/>
                    </a:lnTo>
                    <a:lnTo>
                      <a:pt x="404812" y="495300"/>
                    </a:lnTo>
                    <a:lnTo>
                      <a:pt x="504825" y="5334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1481910" y="5980987"/>
                <a:ext cx="194211" cy="309342"/>
              </a:xfrm>
              <a:custGeom>
                <a:avLst/>
                <a:gdLst>
                  <a:gd name="connsiteX0" fmla="*/ 0 w 195262"/>
                  <a:gd name="connsiteY0" fmla="*/ 0 h 309563"/>
                  <a:gd name="connsiteX1" fmla="*/ 66675 w 195262"/>
                  <a:gd name="connsiteY1" fmla="*/ 61913 h 309563"/>
                  <a:gd name="connsiteX2" fmla="*/ 133350 w 195262"/>
                  <a:gd name="connsiteY2" fmla="*/ 119063 h 309563"/>
                  <a:gd name="connsiteX3" fmla="*/ 180975 w 195262"/>
                  <a:gd name="connsiteY3" fmla="*/ 180975 h 309563"/>
                  <a:gd name="connsiteX4" fmla="*/ 195262 w 195262"/>
                  <a:gd name="connsiteY4" fmla="*/ 228600 h 309563"/>
                  <a:gd name="connsiteX5" fmla="*/ 180975 w 195262"/>
                  <a:gd name="connsiteY5" fmla="*/ 266700 h 309563"/>
                  <a:gd name="connsiteX6" fmla="*/ 80962 w 195262"/>
                  <a:gd name="connsiteY6" fmla="*/ 300038 h 309563"/>
                  <a:gd name="connsiteX7" fmla="*/ 4762 w 195262"/>
                  <a:gd name="connsiteY7" fmla="*/ 309563 h 30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262" h="309563">
                    <a:moveTo>
                      <a:pt x="0" y="0"/>
                    </a:moveTo>
                    <a:lnTo>
                      <a:pt x="66675" y="61913"/>
                    </a:lnTo>
                    <a:lnTo>
                      <a:pt x="133350" y="119063"/>
                    </a:lnTo>
                    <a:lnTo>
                      <a:pt x="180975" y="180975"/>
                    </a:lnTo>
                    <a:lnTo>
                      <a:pt x="195262" y="228600"/>
                    </a:lnTo>
                    <a:lnTo>
                      <a:pt x="180975" y="266700"/>
                    </a:lnTo>
                    <a:lnTo>
                      <a:pt x="80962" y="300038"/>
                    </a:lnTo>
                    <a:lnTo>
                      <a:pt x="4762" y="30956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1477055" y="4757068"/>
                <a:ext cx="118953" cy="338483"/>
              </a:xfrm>
              <a:custGeom>
                <a:avLst/>
                <a:gdLst>
                  <a:gd name="connsiteX0" fmla="*/ 0 w 119063"/>
                  <a:gd name="connsiteY0" fmla="*/ 0 h 338137"/>
                  <a:gd name="connsiteX1" fmla="*/ 42863 w 119063"/>
                  <a:gd name="connsiteY1" fmla="*/ 38100 h 338137"/>
                  <a:gd name="connsiteX2" fmla="*/ 100013 w 119063"/>
                  <a:gd name="connsiteY2" fmla="*/ 109537 h 338137"/>
                  <a:gd name="connsiteX3" fmla="*/ 119063 w 119063"/>
                  <a:gd name="connsiteY3" fmla="*/ 157162 h 338137"/>
                  <a:gd name="connsiteX4" fmla="*/ 119063 w 119063"/>
                  <a:gd name="connsiteY4" fmla="*/ 223837 h 338137"/>
                  <a:gd name="connsiteX5" fmla="*/ 90488 w 119063"/>
                  <a:gd name="connsiteY5" fmla="*/ 285750 h 338137"/>
                  <a:gd name="connsiteX6" fmla="*/ 0 w 119063"/>
                  <a:gd name="connsiteY6" fmla="*/ 338137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63" h="338137">
                    <a:moveTo>
                      <a:pt x="0" y="0"/>
                    </a:moveTo>
                    <a:lnTo>
                      <a:pt x="42863" y="38100"/>
                    </a:lnTo>
                    <a:lnTo>
                      <a:pt x="100013" y="109537"/>
                    </a:lnTo>
                    <a:lnTo>
                      <a:pt x="119063" y="157162"/>
                    </a:lnTo>
                    <a:lnTo>
                      <a:pt x="119063" y="223837"/>
                    </a:lnTo>
                    <a:lnTo>
                      <a:pt x="90488" y="285750"/>
                    </a:lnTo>
                    <a:lnTo>
                      <a:pt x="0" y="338137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97" name="Straight Connector 96"/>
              <p:cNvCxnSpPr>
                <a:endCxn id="99" idx="29"/>
              </p:cNvCxnSpPr>
              <p:nvPr/>
            </p:nvCxnSpPr>
            <p:spPr>
              <a:xfrm rot="16200000" flipH="1">
                <a:off x="29347" y="5314856"/>
                <a:ext cx="2905127" cy="9711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Freeform 97"/>
              <p:cNvSpPr/>
              <p:nvPr/>
            </p:nvSpPr>
            <p:spPr>
              <a:xfrm>
                <a:off x="1467344" y="3867148"/>
                <a:ext cx="165079" cy="334001"/>
              </a:xfrm>
              <a:custGeom>
                <a:avLst/>
                <a:gdLst>
                  <a:gd name="connsiteX0" fmla="*/ 0 w 166688"/>
                  <a:gd name="connsiteY0" fmla="*/ 0 h 333375"/>
                  <a:gd name="connsiteX1" fmla="*/ 66675 w 166688"/>
                  <a:gd name="connsiteY1" fmla="*/ 42863 h 333375"/>
                  <a:gd name="connsiteX2" fmla="*/ 161925 w 166688"/>
                  <a:gd name="connsiteY2" fmla="*/ 119063 h 333375"/>
                  <a:gd name="connsiteX3" fmla="*/ 166688 w 166688"/>
                  <a:gd name="connsiteY3" fmla="*/ 190500 h 333375"/>
                  <a:gd name="connsiteX4" fmla="*/ 147638 w 166688"/>
                  <a:gd name="connsiteY4" fmla="*/ 238125 h 333375"/>
                  <a:gd name="connsiteX5" fmla="*/ 76200 w 166688"/>
                  <a:gd name="connsiteY5" fmla="*/ 314325 h 333375"/>
                  <a:gd name="connsiteX6" fmla="*/ 19050 w 166688"/>
                  <a:gd name="connsiteY6" fmla="*/ 33337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688" h="333375">
                    <a:moveTo>
                      <a:pt x="0" y="0"/>
                    </a:moveTo>
                    <a:lnTo>
                      <a:pt x="66675" y="42863"/>
                    </a:lnTo>
                    <a:lnTo>
                      <a:pt x="161925" y="119063"/>
                    </a:lnTo>
                    <a:lnTo>
                      <a:pt x="166688" y="190500"/>
                    </a:lnTo>
                    <a:lnTo>
                      <a:pt x="147638" y="238125"/>
                    </a:lnTo>
                    <a:lnTo>
                      <a:pt x="76200" y="314325"/>
                    </a:lnTo>
                    <a:lnTo>
                      <a:pt x="19050" y="333375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942975" y="3876114"/>
                <a:ext cx="747712" cy="2896161"/>
              </a:xfrm>
              <a:custGeom>
                <a:avLst/>
                <a:gdLst>
                  <a:gd name="connsiteX0" fmla="*/ 552450 w 747712"/>
                  <a:gd name="connsiteY0" fmla="*/ 0 h 2895600"/>
                  <a:gd name="connsiteX1" fmla="*/ 676275 w 747712"/>
                  <a:gd name="connsiteY1" fmla="*/ 114300 h 2895600"/>
                  <a:gd name="connsiteX2" fmla="*/ 666750 w 747712"/>
                  <a:gd name="connsiteY2" fmla="*/ 228600 h 2895600"/>
                  <a:gd name="connsiteX3" fmla="*/ 542925 w 747712"/>
                  <a:gd name="connsiteY3" fmla="*/ 323850 h 2895600"/>
                  <a:gd name="connsiteX4" fmla="*/ 314325 w 747712"/>
                  <a:gd name="connsiteY4" fmla="*/ 409575 h 2895600"/>
                  <a:gd name="connsiteX5" fmla="*/ 57150 w 747712"/>
                  <a:gd name="connsiteY5" fmla="*/ 523875 h 2895600"/>
                  <a:gd name="connsiteX6" fmla="*/ 57150 w 747712"/>
                  <a:gd name="connsiteY6" fmla="*/ 695325 h 2895600"/>
                  <a:gd name="connsiteX7" fmla="*/ 400050 w 747712"/>
                  <a:gd name="connsiteY7" fmla="*/ 819150 h 2895600"/>
                  <a:gd name="connsiteX8" fmla="*/ 523875 w 747712"/>
                  <a:gd name="connsiteY8" fmla="*/ 866775 h 2895600"/>
                  <a:gd name="connsiteX9" fmla="*/ 638175 w 747712"/>
                  <a:gd name="connsiteY9" fmla="*/ 990600 h 2895600"/>
                  <a:gd name="connsiteX10" fmla="*/ 657225 w 747712"/>
                  <a:gd name="connsiteY10" fmla="*/ 1066800 h 2895600"/>
                  <a:gd name="connsiteX11" fmla="*/ 609600 w 747712"/>
                  <a:gd name="connsiteY11" fmla="*/ 1162050 h 2895600"/>
                  <a:gd name="connsiteX12" fmla="*/ 476250 w 747712"/>
                  <a:gd name="connsiteY12" fmla="*/ 1247775 h 2895600"/>
                  <a:gd name="connsiteX13" fmla="*/ 371475 w 747712"/>
                  <a:gd name="connsiteY13" fmla="*/ 1276350 h 2895600"/>
                  <a:gd name="connsiteX14" fmla="*/ 304800 w 747712"/>
                  <a:gd name="connsiteY14" fmla="*/ 1438275 h 2895600"/>
                  <a:gd name="connsiteX15" fmla="*/ 209550 w 747712"/>
                  <a:gd name="connsiteY15" fmla="*/ 1533525 h 2895600"/>
                  <a:gd name="connsiteX16" fmla="*/ 66675 w 747712"/>
                  <a:gd name="connsiteY16" fmla="*/ 1609725 h 2895600"/>
                  <a:gd name="connsiteX17" fmla="*/ 76200 w 747712"/>
                  <a:gd name="connsiteY17" fmla="*/ 1800225 h 2895600"/>
                  <a:gd name="connsiteX18" fmla="*/ 180975 w 747712"/>
                  <a:gd name="connsiteY18" fmla="*/ 1905000 h 2895600"/>
                  <a:gd name="connsiteX19" fmla="*/ 342900 w 747712"/>
                  <a:gd name="connsiteY19" fmla="*/ 2000250 h 2895600"/>
                  <a:gd name="connsiteX20" fmla="*/ 485775 w 747712"/>
                  <a:gd name="connsiteY20" fmla="*/ 2066925 h 2895600"/>
                  <a:gd name="connsiteX21" fmla="*/ 590550 w 747712"/>
                  <a:gd name="connsiteY21" fmla="*/ 2143125 h 2895600"/>
                  <a:gd name="connsiteX22" fmla="*/ 704850 w 747712"/>
                  <a:gd name="connsiteY22" fmla="*/ 2247900 h 2895600"/>
                  <a:gd name="connsiteX23" fmla="*/ 733425 w 747712"/>
                  <a:gd name="connsiteY23" fmla="*/ 2343150 h 2895600"/>
                  <a:gd name="connsiteX24" fmla="*/ 619125 w 747712"/>
                  <a:gd name="connsiteY24" fmla="*/ 2390775 h 2895600"/>
                  <a:gd name="connsiteX25" fmla="*/ 447675 w 747712"/>
                  <a:gd name="connsiteY25" fmla="*/ 2447925 h 2895600"/>
                  <a:gd name="connsiteX26" fmla="*/ 323850 w 747712"/>
                  <a:gd name="connsiteY26" fmla="*/ 2514600 h 2895600"/>
                  <a:gd name="connsiteX27" fmla="*/ 190500 w 747712"/>
                  <a:gd name="connsiteY27" fmla="*/ 2657475 h 2895600"/>
                  <a:gd name="connsiteX28" fmla="*/ 238125 w 747712"/>
                  <a:gd name="connsiteY28" fmla="*/ 2743200 h 2895600"/>
                  <a:gd name="connsiteX29" fmla="*/ 542925 w 747712"/>
                  <a:gd name="connsiteY29" fmla="*/ 289560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47712" h="2895600">
                    <a:moveTo>
                      <a:pt x="552450" y="0"/>
                    </a:moveTo>
                    <a:cubicBezTo>
                      <a:pt x="604837" y="38100"/>
                      <a:pt x="657225" y="76200"/>
                      <a:pt x="676275" y="114300"/>
                    </a:cubicBezTo>
                    <a:cubicBezTo>
                      <a:pt x="695325" y="152400"/>
                      <a:pt x="688975" y="193675"/>
                      <a:pt x="666750" y="228600"/>
                    </a:cubicBezTo>
                    <a:cubicBezTo>
                      <a:pt x="644525" y="263525"/>
                      <a:pt x="601663" y="293687"/>
                      <a:pt x="542925" y="323850"/>
                    </a:cubicBezTo>
                    <a:cubicBezTo>
                      <a:pt x="484187" y="354013"/>
                      <a:pt x="395287" y="376238"/>
                      <a:pt x="314325" y="409575"/>
                    </a:cubicBezTo>
                    <a:cubicBezTo>
                      <a:pt x="233363" y="442912"/>
                      <a:pt x="100012" y="476250"/>
                      <a:pt x="57150" y="523875"/>
                    </a:cubicBezTo>
                    <a:cubicBezTo>
                      <a:pt x="14288" y="571500"/>
                      <a:pt x="0" y="646113"/>
                      <a:pt x="57150" y="695325"/>
                    </a:cubicBezTo>
                    <a:cubicBezTo>
                      <a:pt x="114300" y="744538"/>
                      <a:pt x="322263" y="790575"/>
                      <a:pt x="400050" y="819150"/>
                    </a:cubicBezTo>
                    <a:cubicBezTo>
                      <a:pt x="477837" y="847725"/>
                      <a:pt x="484188" y="838200"/>
                      <a:pt x="523875" y="866775"/>
                    </a:cubicBezTo>
                    <a:cubicBezTo>
                      <a:pt x="563563" y="895350"/>
                      <a:pt x="615950" y="957263"/>
                      <a:pt x="638175" y="990600"/>
                    </a:cubicBezTo>
                    <a:cubicBezTo>
                      <a:pt x="660400" y="1023937"/>
                      <a:pt x="661987" y="1038225"/>
                      <a:pt x="657225" y="1066800"/>
                    </a:cubicBezTo>
                    <a:cubicBezTo>
                      <a:pt x="652463" y="1095375"/>
                      <a:pt x="639762" y="1131888"/>
                      <a:pt x="609600" y="1162050"/>
                    </a:cubicBezTo>
                    <a:cubicBezTo>
                      <a:pt x="579438" y="1192212"/>
                      <a:pt x="515938" y="1228725"/>
                      <a:pt x="476250" y="1247775"/>
                    </a:cubicBezTo>
                    <a:cubicBezTo>
                      <a:pt x="436562" y="1266825"/>
                      <a:pt x="400050" y="1244600"/>
                      <a:pt x="371475" y="1276350"/>
                    </a:cubicBezTo>
                    <a:cubicBezTo>
                      <a:pt x="342900" y="1308100"/>
                      <a:pt x="331787" y="1395413"/>
                      <a:pt x="304800" y="1438275"/>
                    </a:cubicBezTo>
                    <a:cubicBezTo>
                      <a:pt x="277813" y="1481137"/>
                      <a:pt x="249238" y="1504950"/>
                      <a:pt x="209550" y="1533525"/>
                    </a:cubicBezTo>
                    <a:cubicBezTo>
                      <a:pt x="169863" y="1562100"/>
                      <a:pt x="88900" y="1565275"/>
                      <a:pt x="66675" y="1609725"/>
                    </a:cubicBezTo>
                    <a:cubicBezTo>
                      <a:pt x="44450" y="1654175"/>
                      <a:pt x="57150" y="1751013"/>
                      <a:pt x="76200" y="1800225"/>
                    </a:cubicBezTo>
                    <a:cubicBezTo>
                      <a:pt x="95250" y="1849438"/>
                      <a:pt x="136525" y="1871663"/>
                      <a:pt x="180975" y="1905000"/>
                    </a:cubicBezTo>
                    <a:cubicBezTo>
                      <a:pt x="225425" y="1938337"/>
                      <a:pt x="292100" y="1973263"/>
                      <a:pt x="342900" y="2000250"/>
                    </a:cubicBezTo>
                    <a:cubicBezTo>
                      <a:pt x="393700" y="2027237"/>
                      <a:pt x="444500" y="2043113"/>
                      <a:pt x="485775" y="2066925"/>
                    </a:cubicBezTo>
                    <a:cubicBezTo>
                      <a:pt x="527050" y="2090737"/>
                      <a:pt x="554037" y="2112962"/>
                      <a:pt x="590550" y="2143125"/>
                    </a:cubicBezTo>
                    <a:cubicBezTo>
                      <a:pt x="627063" y="2173288"/>
                      <a:pt x="681038" y="2214563"/>
                      <a:pt x="704850" y="2247900"/>
                    </a:cubicBezTo>
                    <a:cubicBezTo>
                      <a:pt x="728662" y="2281237"/>
                      <a:pt x="747712" y="2319338"/>
                      <a:pt x="733425" y="2343150"/>
                    </a:cubicBezTo>
                    <a:cubicBezTo>
                      <a:pt x="719138" y="2366962"/>
                      <a:pt x="666750" y="2373313"/>
                      <a:pt x="619125" y="2390775"/>
                    </a:cubicBezTo>
                    <a:cubicBezTo>
                      <a:pt x="571500" y="2408238"/>
                      <a:pt x="496887" y="2427288"/>
                      <a:pt x="447675" y="2447925"/>
                    </a:cubicBezTo>
                    <a:cubicBezTo>
                      <a:pt x="398463" y="2468562"/>
                      <a:pt x="366712" y="2479675"/>
                      <a:pt x="323850" y="2514600"/>
                    </a:cubicBezTo>
                    <a:cubicBezTo>
                      <a:pt x="280988" y="2549525"/>
                      <a:pt x="204787" y="2619375"/>
                      <a:pt x="190500" y="2657475"/>
                    </a:cubicBezTo>
                    <a:cubicBezTo>
                      <a:pt x="176213" y="2695575"/>
                      <a:pt x="179388" y="2703513"/>
                      <a:pt x="238125" y="2743200"/>
                    </a:cubicBezTo>
                    <a:cubicBezTo>
                      <a:pt x="296862" y="2782887"/>
                      <a:pt x="419893" y="2839243"/>
                      <a:pt x="542925" y="2895600"/>
                    </a:cubicBezTo>
                  </a:path>
                </a:pathLst>
              </a:cu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37" name="Group 99"/>
            <p:cNvGrpSpPr>
              <a:grpSpLocks/>
            </p:cNvGrpSpPr>
            <p:nvPr/>
          </p:nvGrpSpPr>
          <p:grpSpPr bwMode="auto">
            <a:xfrm>
              <a:off x="6289675" y="3336925"/>
              <a:ext cx="490538" cy="2057400"/>
              <a:chOff x="942975" y="3867149"/>
              <a:chExt cx="747712" cy="2905126"/>
            </a:xfrm>
          </p:grpSpPr>
          <p:sp>
            <p:nvSpPr>
              <p:cNvPr id="101" name="Freeform 100"/>
              <p:cNvSpPr/>
              <p:nvPr/>
            </p:nvSpPr>
            <p:spPr>
              <a:xfrm>
                <a:off x="1138978" y="6285846"/>
                <a:ext cx="346027" cy="481946"/>
              </a:xfrm>
              <a:custGeom>
                <a:avLst/>
                <a:gdLst>
                  <a:gd name="connsiteX0" fmla="*/ 342900 w 347662"/>
                  <a:gd name="connsiteY0" fmla="*/ 0 h 481013"/>
                  <a:gd name="connsiteX1" fmla="*/ 209550 w 347662"/>
                  <a:gd name="connsiteY1" fmla="*/ 61913 h 481013"/>
                  <a:gd name="connsiteX2" fmla="*/ 90487 w 347662"/>
                  <a:gd name="connsiteY2" fmla="*/ 133350 h 481013"/>
                  <a:gd name="connsiteX3" fmla="*/ 0 w 347662"/>
                  <a:gd name="connsiteY3" fmla="*/ 238125 h 481013"/>
                  <a:gd name="connsiteX4" fmla="*/ 4762 w 347662"/>
                  <a:gd name="connsiteY4" fmla="*/ 323850 h 481013"/>
                  <a:gd name="connsiteX5" fmla="*/ 90487 w 347662"/>
                  <a:gd name="connsiteY5" fmla="*/ 352425 h 481013"/>
                  <a:gd name="connsiteX6" fmla="*/ 223837 w 347662"/>
                  <a:gd name="connsiteY6" fmla="*/ 433388 h 481013"/>
                  <a:gd name="connsiteX7" fmla="*/ 347662 w 347662"/>
                  <a:gd name="connsiteY7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662" h="481013">
                    <a:moveTo>
                      <a:pt x="342900" y="0"/>
                    </a:moveTo>
                    <a:lnTo>
                      <a:pt x="209550" y="61913"/>
                    </a:lnTo>
                    <a:lnTo>
                      <a:pt x="90487" y="133350"/>
                    </a:lnTo>
                    <a:lnTo>
                      <a:pt x="0" y="238125"/>
                    </a:lnTo>
                    <a:lnTo>
                      <a:pt x="4762" y="323850"/>
                    </a:lnTo>
                    <a:lnTo>
                      <a:pt x="90487" y="352425"/>
                    </a:lnTo>
                    <a:lnTo>
                      <a:pt x="223837" y="433388"/>
                    </a:lnTo>
                    <a:lnTo>
                      <a:pt x="347662" y="481013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1005889" y="5095550"/>
                <a:ext cx="469437" cy="876470"/>
              </a:xfrm>
              <a:custGeom>
                <a:avLst/>
                <a:gdLst>
                  <a:gd name="connsiteX0" fmla="*/ 461962 w 471487"/>
                  <a:gd name="connsiteY0" fmla="*/ 0 h 876300"/>
                  <a:gd name="connsiteX1" fmla="*/ 352425 w 471487"/>
                  <a:gd name="connsiteY1" fmla="*/ 42863 h 876300"/>
                  <a:gd name="connsiteX2" fmla="*/ 304800 w 471487"/>
                  <a:gd name="connsiteY2" fmla="*/ 71438 h 876300"/>
                  <a:gd name="connsiteX3" fmla="*/ 280987 w 471487"/>
                  <a:gd name="connsiteY3" fmla="*/ 138113 h 876300"/>
                  <a:gd name="connsiteX4" fmla="*/ 228600 w 471487"/>
                  <a:gd name="connsiteY4" fmla="*/ 238125 h 876300"/>
                  <a:gd name="connsiteX5" fmla="*/ 180975 w 471487"/>
                  <a:gd name="connsiteY5" fmla="*/ 309563 h 876300"/>
                  <a:gd name="connsiteX6" fmla="*/ 57150 w 471487"/>
                  <a:gd name="connsiteY6" fmla="*/ 366713 h 876300"/>
                  <a:gd name="connsiteX7" fmla="*/ 4762 w 471487"/>
                  <a:gd name="connsiteY7" fmla="*/ 395288 h 876300"/>
                  <a:gd name="connsiteX8" fmla="*/ 0 w 471487"/>
                  <a:gd name="connsiteY8" fmla="*/ 481013 h 876300"/>
                  <a:gd name="connsiteX9" fmla="*/ 19050 w 471487"/>
                  <a:gd name="connsiteY9" fmla="*/ 595313 h 876300"/>
                  <a:gd name="connsiteX10" fmla="*/ 71437 w 471487"/>
                  <a:gd name="connsiteY10" fmla="*/ 661988 h 876300"/>
                  <a:gd name="connsiteX11" fmla="*/ 242887 w 471487"/>
                  <a:gd name="connsiteY11" fmla="*/ 771525 h 876300"/>
                  <a:gd name="connsiteX12" fmla="*/ 471487 w 471487"/>
                  <a:gd name="connsiteY12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1487" h="876300">
                    <a:moveTo>
                      <a:pt x="461962" y="0"/>
                    </a:moveTo>
                    <a:lnTo>
                      <a:pt x="352425" y="42863"/>
                    </a:lnTo>
                    <a:lnTo>
                      <a:pt x="304800" y="71438"/>
                    </a:lnTo>
                    <a:lnTo>
                      <a:pt x="280987" y="138113"/>
                    </a:lnTo>
                    <a:lnTo>
                      <a:pt x="228600" y="238125"/>
                    </a:lnTo>
                    <a:lnTo>
                      <a:pt x="180975" y="309563"/>
                    </a:lnTo>
                    <a:lnTo>
                      <a:pt x="57150" y="366713"/>
                    </a:lnTo>
                    <a:lnTo>
                      <a:pt x="4762" y="395288"/>
                    </a:lnTo>
                    <a:lnTo>
                      <a:pt x="0" y="481013"/>
                    </a:lnTo>
                    <a:lnTo>
                      <a:pt x="19050" y="595313"/>
                    </a:lnTo>
                    <a:lnTo>
                      <a:pt x="71437" y="661988"/>
                    </a:lnTo>
                    <a:lnTo>
                      <a:pt x="242887" y="771525"/>
                    </a:lnTo>
                    <a:lnTo>
                      <a:pt x="471487" y="8763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967173" y="4205632"/>
                <a:ext cx="503314" cy="533503"/>
              </a:xfrm>
              <a:custGeom>
                <a:avLst/>
                <a:gdLst>
                  <a:gd name="connsiteX0" fmla="*/ 504825 w 504825"/>
                  <a:gd name="connsiteY0" fmla="*/ 0 h 533400"/>
                  <a:gd name="connsiteX1" fmla="*/ 333375 w 504825"/>
                  <a:gd name="connsiteY1" fmla="*/ 61912 h 533400"/>
                  <a:gd name="connsiteX2" fmla="*/ 176212 w 504825"/>
                  <a:gd name="connsiteY2" fmla="*/ 128587 h 533400"/>
                  <a:gd name="connsiteX3" fmla="*/ 66675 w 504825"/>
                  <a:gd name="connsiteY3" fmla="*/ 171450 h 533400"/>
                  <a:gd name="connsiteX4" fmla="*/ 0 w 504825"/>
                  <a:gd name="connsiteY4" fmla="*/ 257175 h 533400"/>
                  <a:gd name="connsiteX5" fmla="*/ 4762 w 504825"/>
                  <a:gd name="connsiteY5" fmla="*/ 328612 h 533400"/>
                  <a:gd name="connsiteX6" fmla="*/ 71437 w 504825"/>
                  <a:gd name="connsiteY6" fmla="*/ 390525 h 533400"/>
                  <a:gd name="connsiteX7" fmla="*/ 257175 w 504825"/>
                  <a:gd name="connsiteY7" fmla="*/ 461962 h 533400"/>
                  <a:gd name="connsiteX8" fmla="*/ 404812 w 504825"/>
                  <a:gd name="connsiteY8" fmla="*/ 495300 h 533400"/>
                  <a:gd name="connsiteX9" fmla="*/ 504825 w 504825"/>
                  <a:gd name="connsiteY9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5" h="533400">
                    <a:moveTo>
                      <a:pt x="504825" y="0"/>
                    </a:moveTo>
                    <a:lnTo>
                      <a:pt x="333375" y="61912"/>
                    </a:lnTo>
                    <a:lnTo>
                      <a:pt x="176212" y="128587"/>
                    </a:lnTo>
                    <a:lnTo>
                      <a:pt x="66675" y="171450"/>
                    </a:lnTo>
                    <a:lnTo>
                      <a:pt x="0" y="257175"/>
                    </a:lnTo>
                    <a:lnTo>
                      <a:pt x="4762" y="328612"/>
                    </a:lnTo>
                    <a:lnTo>
                      <a:pt x="71437" y="390525"/>
                    </a:lnTo>
                    <a:lnTo>
                      <a:pt x="257175" y="461962"/>
                    </a:lnTo>
                    <a:lnTo>
                      <a:pt x="404812" y="495300"/>
                    </a:lnTo>
                    <a:lnTo>
                      <a:pt x="504825" y="5334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1480166" y="5980987"/>
                <a:ext cx="196003" cy="309342"/>
              </a:xfrm>
              <a:custGeom>
                <a:avLst/>
                <a:gdLst>
                  <a:gd name="connsiteX0" fmla="*/ 0 w 195262"/>
                  <a:gd name="connsiteY0" fmla="*/ 0 h 309563"/>
                  <a:gd name="connsiteX1" fmla="*/ 66675 w 195262"/>
                  <a:gd name="connsiteY1" fmla="*/ 61913 h 309563"/>
                  <a:gd name="connsiteX2" fmla="*/ 133350 w 195262"/>
                  <a:gd name="connsiteY2" fmla="*/ 119063 h 309563"/>
                  <a:gd name="connsiteX3" fmla="*/ 180975 w 195262"/>
                  <a:gd name="connsiteY3" fmla="*/ 180975 h 309563"/>
                  <a:gd name="connsiteX4" fmla="*/ 195262 w 195262"/>
                  <a:gd name="connsiteY4" fmla="*/ 228600 h 309563"/>
                  <a:gd name="connsiteX5" fmla="*/ 180975 w 195262"/>
                  <a:gd name="connsiteY5" fmla="*/ 266700 h 309563"/>
                  <a:gd name="connsiteX6" fmla="*/ 80962 w 195262"/>
                  <a:gd name="connsiteY6" fmla="*/ 300038 h 309563"/>
                  <a:gd name="connsiteX7" fmla="*/ 4762 w 195262"/>
                  <a:gd name="connsiteY7" fmla="*/ 309563 h 30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262" h="309563">
                    <a:moveTo>
                      <a:pt x="0" y="0"/>
                    </a:moveTo>
                    <a:lnTo>
                      <a:pt x="66675" y="61913"/>
                    </a:lnTo>
                    <a:lnTo>
                      <a:pt x="133350" y="119063"/>
                    </a:lnTo>
                    <a:lnTo>
                      <a:pt x="180975" y="180975"/>
                    </a:lnTo>
                    <a:lnTo>
                      <a:pt x="195262" y="228600"/>
                    </a:lnTo>
                    <a:lnTo>
                      <a:pt x="180975" y="266700"/>
                    </a:lnTo>
                    <a:lnTo>
                      <a:pt x="80962" y="300038"/>
                    </a:lnTo>
                    <a:lnTo>
                      <a:pt x="4762" y="30956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1475326" y="4757068"/>
                <a:ext cx="120989" cy="338483"/>
              </a:xfrm>
              <a:custGeom>
                <a:avLst/>
                <a:gdLst>
                  <a:gd name="connsiteX0" fmla="*/ 0 w 119063"/>
                  <a:gd name="connsiteY0" fmla="*/ 0 h 338137"/>
                  <a:gd name="connsiteX1" fmla="*/ 42863 w 119063"/>
                  <a:gd name="connsiteY1" fmla="*/ 38100 h 338137"/>
                  <a:gd name="connsiteX2" fmla="*/ 100013 w 119063"/>
                  <a:gd name="connsiteY2" fmla="*/ 109537 h 338137"/>
                  <a:gd name="connsiteX3" fmla="*/ 119063 w 119063"/>
                  <a:gd name="connsiteY3" fmla="*/ 157162 h 338137"/>
                  <a:gd name="connsiteX4" fmla="*/ 119063 w 119063"/>
                  <a:gd name="connsiteY4" fmla="*/ 223837 h 338137"/>
                  <a:gd name="connsiteX5" fmla="*/ 90488 w 119063"/>
                  <a:gd name="connsiteY5" fmla="*/ 285750 h 338137"/>
                  <a:gd name="connsiteX6" fmla="*/ 0 w 119063"/>
                  <a:gd name="connsiteY6" fmla="*/ 338137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63" h="338137">
                    <a:moveTo>
                      <a:pt x="0" y="0"/>
                    </a:moveTo>
                    <a:lnTo>
                      <a:pt x="42863" y="38100"/>
                    </a:lnTo>
                    <a:lnTo>
                      <a:pt x="100013" y="109537"/>
                    </a:lnTo>
                    <a:lnTo>
                      <a:pt x="119063" y="157162"/>
                    </a:lnTo>
                    <a:lnTo>
                      <a:pt x="119063" y="223837"/>
                    </a:lnTo>
                    <a:lnTo>
                      <a:pt x="90488" y="285750"/>
                    </a:lnTo>
                    <a:lnTo>
                      <a:pt x="0" y="338137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106" name="Straight Connector 105"/>
              <p:cNvCxnSpPr>
                <a:endCxn id="108" idx="29"/>
              </p:cNvCxnSpPr>
              <p:nvPr/>
            </p:nvCxnSpPr>
            <p:spPr>
              <a:xfrm rot="16200000" flipH="1">
                <a:off x="27602" y="5314872"/>
                <a:ext cx="2905127" cy="9679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Freeform 106"/>
              <p:cNvSpPr/>
              <p:nvPr/>
            </p:nvSpPr>
            <p:spPr>
              <a:xfrm>
                <a:off x="1465647" y="3867148"/>
                <a:ext cx="166965" cy="334001"/>
              </a:xfrm>
              <a:custGeom>
                <a:avLst/>
                <a:gdLst>
                  <a:gd name="connsiteX0" fmla="*/ 0 w 166688"/>
                  <a:gd name="connsiteY0" fmla="*/ 0 h 333375"/>
                  <a:gd name="connsiteX1" fmla="*/ 66675 w 166688"/>
                  <a:gd name="connsiteY1" fmla="*/ 42863 h 333375"/>
                  <a:gd name="connsiteX2" fmla="*/ 161925 w 166688"/>
                  <a:gd name="connsiteY2" fmla="*/ 119063 h 333375"/>
                  <a:gd name="connsiteX3" fmla="*/ 166688 w 166688"/>
                  <a:gd name="connsiteY3" fmla="*/ 190500 h 333375"/>
                  <a:gd name="connsiteX4" fmla="*/ 147638 w 166688"/>
                  <a:gd name="connsiteY4" fmla="*/ 238125 h 333375"/>
                  <a:gd name="connsiteX5" fmla="*/ 76200 w 166688"/>
                  <a:gd name="connsiteY5" fmla="*/ 314325 h 333375"/>
                  <a:gd name="connsiteX6" fmla="*/ 19050 w 166688"/>
                  <a:gd name="connsiteY6" fmla="*/ 33337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688" h="333375">
                    <a:moveTo>
                      <a:pt x="0" y="0"/>
                    </a:moveTo>
                    <a:lnTo>
                      <a:pt x="66675" y="42863"/>
                    </a:lnTo>
                    <a:lnTo>
                      <a:pt x="161925" y="119063"/>
                    </a:lnTo>
                    <a:lnTo>
                      <a:pt x="166688" y="190500"/>
                    </a:lnTo>
                    <a:lnTo>
                      <a:pt x="147638" y="238125"/>
                    </a:lnTo>
                    <a:lnTo>
                      <a:pt x="76200" y="314325"/>
                    </a:lnTo>
                    <a:lnTo>
                      <a:pt x="19050" y="333375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942975" y="3876114"/>
                <a:ext cx="747712" cy="2896161"/>
              </a:xfrm>
              <a:custGeom>
                <a:avLst/>
                <a:gdLst>
                  <a:gd name="connsiteX0" fmla="*/ 552450 w 747712"/>
                  <a:gd name="connsiteY0" fmla="*/ 0 h 2895600"/>
                  <a:gd name="connsiteX1" fmla="*/ 676275 w 747712"/>
                  <a:gd name="connsiteY1" fmla="*/ 114300 h 2895600"/>
                  <a:gd name="connsiteX2" fmla="*/ 666750 w 747712"/>
                  <a:gd name="connsiteY2" fmla="*/ 228600 h 2895600"/>
                  <a:gd name="connsiteX3" fmla="*/ 542925 w 747712"/>
                  <a:gd name="connsiteY3" fmla="*/ 323850 h 2895600"/>
                  <a:gd name="connsiteX4" fmla="*/ 314325 w 747712"/>
                  <a:gd name="connsiteY4" fmla="*/ 409575 h 2895600"/>
                  <a:gd name="connsiteX5" fmla="*/ 57150 w 747712"/>
                  <a:gd name="connsiteY5" fmla="*/ 523875 h 2895600"/>
                  <a:gd name="connsiteX6" fmla="*/ 57150 w 747712"/>
                  <a:gd name="connsiteY6" fmla="*/ 695325 h 2895600"/>
                  <a:gd name="connsiteX7" fmla="*/ 400050 w 747712"/>
                  <a:gd name="connsiteY7" fmla="*/ 819150 h 2895600"/>
                  <a:gd name="connsiteX8" fmla="*/ 523875 w 747712"/>
                  <a:gd name="connsiteY8" fmla="*/ 866775 h 2895600"/>
                  <a:gd name="connsiteX9" fmla="*/ 638175 w 747712"/>
                  <a:gd name="connsiteY9" fmla="*/ 990600 h 2895600"/>
                  <a:gd name="connsiteX10" fmla="*/ 657225 w 747712"/>
                  <a:gd name="connsiteY10" fmla="*/ 1066800 h 2895600"/>
                  <a:gd name="connsiteX11" fmla="*/ 609600 w 747712"/>
                  <a:gd name="connsiteY11" fmla="*/ 1162050 h 2895600"/>
                  <a:gd name="connsiteX12" fmla="*/ 476250 w 747712"/>
                  <a:gd name="connsiteY12" fmla="*/ 1247775 h 2895600"/>
                  <a:gd name="connsiteX13" fmla="*/ 371475 w 747712"/>
                  <a:gd name="connsiteY13" fmla="*/ 1276350 h 2895600"/>
                  <a:gd name="connsiteX14" fmla="*/ 304800 w 747712"/>
                  <a:gd name="connsiteY14" fmla="*/ 1438275 h 2895600"/>
                  <a:gd name="connsiteX15" fmla="*/ 209550 w 747712"/>
                  <a:gd name="connsiteY15" fmla="*/ 1533525 h 2895600"/>
                  <a:gd name="connsiteX16" fmla="*/ 66675 w 747712"/>
                  <a:gd name="connsiteY16" fmla="*/ 1609725 h 2895600"/>
                  <a:gd name="connsiteX17" fmla="*/ 76200 w 747712"/>
                  <a:gd name="connsiteY17" fmla="*/ 1800225 h 2895600"/>
                  <a:gd name="connsiteX18" fmla="*/ 180975 w 747712"/>
                  <a:gd name="connsiteY18" fmla="*/ 1905000 h 2895600"/>
                  <a:gd name="connsiteX19" fmla="*/ 342900 w 747712"/>
                  <a:gd name="connsiteY19" fmla="*/ 2000250 h 2895600"/>
                  <a:gd name="connsiteX20" fmla="*/ 485775 w 747712"/>
                  <a:gd name="connsiteY20" fmla="*/ 2066925 h 2895600"/>
                  <a:gd name="connsiteX21" fmla="*/ 590550 w 747712"/>
                  <a:gd name="connsiteY21" fmla="*/ 2143125 h 2895600"/>
                  <a:gd name="connsiteX22" fmla="*/ 704850 w 747712"/>
                  <a:gd name="connsiteY22" fmla="*/ 2247900 h 2895600"/>
                  <a:gd name="connsiteX23" fmla="*/ 733425 w 747712"/>
                  <a:gd name="connsiteY23" fmla="*/ 2343150 h 2895600"/>
                  <a:gd name="connsiteX24" fmla="*/ 619125 w 747712"/>
                  <a:gd name="connsiteY24" fmla="*/ 2390775 h 2895600"/>
                  <a:gd name="connsiteX25" fmla="*/ 447675 w 747712"/>
                  <a:gd name="connsiteY25" fmla="*/ 2447925 h 2895600"/>
                  <a:gd name="connsiteX26" fmla="*/ 323850 w 747712"/>
                  <a:gd name="connsiteY26" fmla="*/ 2514600 h 2895600"/>
                  <a:gd name="connsiteX27" fmla="*/ 190500 w 747712"/>
                  <a:gd name="connsiteY27" fmla="*/ 2657475 h 2895600"/>
                  <a:gd name="connsiteX28" fmla="*/ 238125 w 747712"/>
                  <a:gd name="connsiteY28" fmla="*/ 2743200 h 2895600"/>
                  <a:gd name="connsiteX29" fmla="*/ 542925 w 747712"/>
                  <a:gd name="connsiteY29" fmla="*/ 289560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47712" h="2895600">
                    <a:moveTo>
                      <a:pt x="552450" y="0"/>
                    </a:moveTo>
                    <a:cubicBezTo>
                      <a:pt x="604837" y="38100"/>
                      <a:pt x="657225" y="76200"/>
                      <a:pt x="676275" y="114300"/>
                    </a:cubicBezTo>
                    <a:cubicBezTo>
                      <a:pt x="695325" y="152400"/>
                      <a:pt x="688975" y="193675"/>
                      <a:pt x="666750" y="228600"/>
                    </a:cubicBezTo>
                    <a:cubicBezTo>
                      <a:pt x="644525" y="263525"/>
                      <a:pt x="601663" y="293687"/>
                      <a:pt x="542925" y="323850"/>
                    </a:cubicBezTo>
                    <a:cubicBezTo>
                      <a:pt x="484187" y="354013"/>
                      <a:pt x="395287" y="376238"/>
                      <a:pt x="314325" y="409575"/>
                    </a:cubicBezTo>
                    <a:cubicBezTo>
                      <a:pt x="233363" y="442912"/>
                      <a:pt x="100012" y="476250"/>
                      <a:pt x="57150" y="523875"/>
                    </a:cubicBezTo>
                    <a:cubicBezTo>
                      <a:pt x="14288" y="571500"/>
                      <a:pt x="0" y="646113"/>
                      <a:pt x="57150" y="695325"/>
                    </a:cubicBezTo>
                    <a:cubicBezTo>
                      <a:pt x="114300" y="744538"/>
                      <a:pt x="322263" y="790575"/>
                      <a:pt x="400050" y="819150"/>
                    </a:cubicBezTo>
                    <a:cubicBezTo>
                      <a:pt x="477837" y="847725"/>
                      <a:pt x="484188" y="838200"/>
                      <a:pt x="523875" y="866775"/>
                    </a:cubicBezTo>
                    <a:cubicBezTo>
                      <a:pt x="563563" y="895350"/>
                      <a:pt x="615950" y="957263"/>
                      <a:pt x="638175" y="990600"/>
                    </a:cubicBezTo>
                    <a:cubicBezTo>
                      <a:pt x="660400" y="1023937"/>
                      <a:pt x="661987" y="1038225"/>
                      <a:pt x="657225" y="1066800"/>
                    </a:cubicBezTo>
                    <a:cubicBezTo>
                      <a:pt x="652463" y="1095375"/>
                      <a:pt x="639762" y="1131888"/>
                      <a:pt x="609600" y="1162050"/>
                    </a:cubicBezTo>
                    <a:cubicBezTo>
                      <a:pt x="579438" y="1192212"/>
                      <a:pt x="515938" y="1228725"/>
                      <a:pt x="476250" y="1247775"/>
                    </a:cubicBezTo>
                    <a:cubicBezTo>
                      <a:pt x="436562" y="1266825"/>
                      <a:pt x="400050" y="1244600"/>
                      <a:pt x="371475" y="1276350"/>
                    </a:cubicBezTo>
                    <a:cubicBezTo>
                      <a:pt x="342900" y="1308100"/>
                      <a:pt x="331787" y="1395413"/>
                      <a:pt x="304800" y="1438275"/>
                    </a:cubicBezTo>
                    <a:cubicBezTo>
                      <a:pt x="277813" y="1481137"/>
                      <a:pt x="249238" y="1504950"/>
                      <a:pt x="209550" y="1533525"/>
                    </a:cubicBezTo>
                    <a:cubicBezTo>
                      <a:pt x="169863" y="1562100"/>
                      <a:pt x="88900" y="1565275"/>
                      <a:pt x="66675" y="1609725"/>
                    </a:cubicBezTo>
                    <a:cubicBezTo>
                      <a:pt x="44450" y="1654175"/>
                      <a:pt x="57150" y="1751013"/>
                      <a:pt x="76200" y="1800225"/>
                    </a:cubicBezTo>
                    <a:cubicBezTo>
                      <a:pt x="95250" y="1849438"/>
                      <a:pt x="136525" y="1871663"/>
                      <a:pt x="180975" y="1905000"/>
                    </a:cubicBezTo>
                    <a:cubicBezTo>
                      <a:pt x="225425" y="1938337"/>
                      <a:pt x="292100" y="1973263"/>
                      <a:pt x="342900" y="2000250"/>
                    </a:cubicBezTo>
                    <a:cubicBezTo>
                      <a:pt x="393700" y="2027237"/>
                      <a:pt x="444500" y="2043113"/>
                      <a:pt x="485775" y="2066925"/>
                    </a:cubicBezTo>
                    <a:cubicBezTo>
                      <a:pt x="527050" y="2090737"/>
                      <a:pt x="554037" y="2112962"/>
                      <a:pt x="590550" y="2143125"/>
                    </a:cubicBezTo>
                    <a:cubicBezTo>
                      <a:pt x="627063" y="2173288"/>
                      <a:pt x="681038" y="2214563"/>
                      <a:pt x="704850" y="2247900"/>
                    </a:cubicBezTo>
                    <a:cubicBezTo>
                      <a:pt x="728662" y="2281237"/>
                      <a:pt x="747712" y="2319338"/>
                      <a:pt x="733425" y="2343150"/>
                    </a:cubicBezTo>
                    <a:cubicBezTo>
                      <a:pt x="719138" y="2366962"/>
                      <a:pt x="666750" y="2373313"/>
                      <a:pt x="619125" y="2390775"/>
                    </a:cubicBezTo>
                    <a:cubicBezTo>
                      <a:pt x="571500" y="2408238"/>
                      <a:pt x="496887" y="2427288"/>
                      <a:pt x="447675" y="2447925"/>
                    </a:cubicBezTo>
                    <a:cubicBezTo>
                      <a:pt x="398463" y="2468562"/>
                      <a:pt x="366712" y="2479675"/>
                      <a:pt x="323850" y="2514600"/>
                    </a:cubicBezTo>
                    <a:cubicBezTo>
                      <a:pt x="280988" y="2549525"/>
                      <a:pt x="204787" y="2619375"/>
                      <a:pt x="190500" y="2657475"/>
                    </a:cubicBezTo>
                    <a:cubicBezTo>
                      <a:pt x="176213" y="2695575"/>
                      <a:pt x="179388" y="2703513"/>
                      <a:pt x="238125" y="2743200"/>
                    </a:cubicBezTo>
                    <a:cubicBezTo>
                      <a:pt x="296862" y="2782887"/>
                      <a:pt x="419893" y="2839243"/>
                      <a:pt x="542925" y="2895600"/>
                    </a:cubicBezTo>
                  </a:path>
                </a:pathLst>
              </a:cu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46" name="Group 108"/>
            <p:cNvGrpSpPr>
              <a:grpSpLocks/>
            </p:cNvGrpSpPr>
            <p:nvPr/>
          </p:nvGrpSpPr>
          <p:grpSpPr bwMode="auto">
            <a:xfrm>
              <a:off x="6616700" y="3336925"/>
              <a:ext cx="490538" cy="2057400"/>
              <a:chOff x="942975" y="3867149"/>
              <a:chExt cx="747712" cy="2905126"/>
            </a:xfrm>
          </p:grpSpPr>
          <p:sp>
            <p:nvSpPr>
              <p:cNvPr id="110" name="Freeform 109"/>
              <p:cNvSpPr/>
              <p:nvPr/>
            </p:nvSpPr>
            <p:spPr>
              <a:xfrm>
                <a:off x="1138978" y="6285846"/>
                <a:ext cx="346027" cy="481946"/>
              </a:xfrm>
              <a:custGeom>
                <a:avLst/>
                <a:gdLst>
                  <a:gd name="connsiteX0" fmla="*/ 342900 w 347662"/>
                  <a:gd name="connsiteY0" fmla="*/ 0 h 481013"/>
                  <a:gd name="connsiteX1" fmla="*/ 209550 w 347662"/>
                  <a:gd name="connsiteY1" fmla="*/ 61913 h 481013"/>
                  <a:gd name="connsiteX2" fmla="*/ 90487 w 347662"/>
                  <a:gd name="connsiteY2" fmla="*/ 133350 h 481013"/>
                  <a:gd name="connsiteX3" fmla="*/ 0 w 347662"/>
                  <a:gd name="connsiteY3" fmla="*/ 238125 h 481013"/>
                  <a:gd name="connsiteX4" fmla="*/ 4762 w 347662"/>
                  <a:gd name="connsiteY4" fmla="*/ 323850 h 481013"/>
                  <a:gd name="connsiteX5" fmla="*/ 90487 w 347662"/>
                  <a:gd name="connsiteY5" fmla="*/ 352425 h 481013"/>
                  <a:gd name="connsiteX6" fmla="*/ 223837 w 347662"/>
                  <a:gd name="connsiteY6" fmla="*/ 433388 h 481013"/>
                  <a:gd name="connsiteX7" fmla="*/ 347662 w 347662"/>
                  <a:gd name="connsiteY7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662" h="481013">
                    <a:moveTo>
                      <a:pt x="342900" y="0"/>
                    </a:moveTo>
                    <a:lnTo>
                      <a:pt x="209550" y="61913"/>
                    </a:lnTo>
                    <a:lnTo>
                      <a:pt x="90487" y="133350"/>
                    </a:lnTo>
                    <a:lnTo>
                      <a:pt x="0" y="238125"/>
                    </a:lnTo>
                    <a:lnTo>
                      <a:pt x="4762" y="323850"/>
                    </a:lnTo>
                    <a:lnTo>
                      <a:pt x="90487" y="352425"/>
                    </a:lnTo>
                    <a:lnTo>
                      <a:pt x="223837" y="433388"/>
                    </a:lnTo>
                    <a:lnTo>
                      <a:pt x="347662" y="481013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1005889" y="5095550"/>
                <a:ext cx="469437" cy="876470"/>
              </a:xfrm>
              <a:custGeom>
                <a:avLst/>
                <a:gdLst>
                  <a:gd name="connsiteX0" fmla="*/ 461962 w 471487"/>
                  <a:gd name="connsiteY0" fmla="*/ 0 h 876300"/>
                  <a:gd name="connsiteX1" fmla="*/ 352425 w 471487"/>
                  <a:gd name="connsiteY1" fmla="*/ 42863 h 876300"/>
                  <a:gd name="connsiteX2" fmla="*/ 304800 w 471487"/>
                  <a:gd name="connsiteY2" fmla="*/ 71438 h 876300"/>
                  <a:gd name="connsiteX3" fmla="*/ 280987 w 471487"/>
                  <a:gd name="connsiteY3" fmla="*/ 138113 h 876300"/>
                  <a:gd name="connsiteX4" fmla="*/ 228600 w 471487"/>
                  <a:gd name="connsiteY4" fmla="*/ 238125 h 876300"/>
                  <a:gd name="connsiteX5" fmla="*/ 180975 w 471487"/>
                  <a:gd name="connsiteY5" fmla="*/ 309563 h 876300"/>
                  <a:gd name="connsiteX6" fmla="*/ 57150 w 471487"/>
                  <a:gd name="connsiteY6" fmla="*/ 366713 h 876300"/>
                  <a:gd name="connsiteX7" fmla="*/ 4762 w 471487"/>
                  <a:gd name="connsiteY7" fmla="*/ 395288 h 876300"/>
                  <a:gd name="connsiteX8" fmla="*/ 0 w 471487"/>
                  <a:gd name="connsiteY8" fmla="*/ 481013 h 876300"/>
                  <a:gd name="connsiteX9" fmla="*/ 19050 w 471487"/>
                  <a:gd name="connsiteY9" fmla="*/ 595313 h 876300"/>
                  <a:gd name="connsiteX10" fmla="*/ 71437 w 471487"/>
                  <a:gd name="connsiteY10" fmla="*/ 661988 h 876300"/>
                  <a:gd name="connsiteX11" fmla="*/ 242887 w 471487"/>
                  <a:gd name="connsiteY11" fmla="*/ 771525 h 876300"/>
                  <a:gd name="connsiteX12" fmla="*/ 471487 w 471487"/>
                  <a:gd name="connsiteY12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1487" h="876300">
                    <a:moveTo>
                      <a:pt x="461962" y="0"/>
                    </a:moveTo>
                    <a:lnTo>
                      <a:pt x="352425" y="42863"/>
                    </a:lnTo>
                    <a:lnTo>
                      <a:pt x="304800" y="71438"/>
                    </a:lnTo>
                    <a:lnTo>
                      <a:pt x="280987" y="138113"/>
                    </a:lnTo>
                    <a:lnTo>
                      <a:pt x="228600" y="238125"/>
                    </a:lnTo>
                    <a:lnTo>
                      <a:pt x="180975" y="309563"/>
                    </a:lnTo>
                    <a:lnTo>
                      <a:pt x="57150" y="366713"/>
                    </a:lnTo>
                    <a:lnTo>
                      <a:pt x="4762" y="395288"/>
                    </a:lnTo>
                    <a:lnTo>
                      <a:pt x="0" y="481013"/>
                    </a:lnTo>
                    <a:lnTo>
                      <a:pt x="19050" y="595313"/>
                    </a:lnTo>
                    <a:lnTo>
                      <a:pt x="71437" y="661988"/>
                    </a:lnTo>
                    <a:lnTo>
                      <a:pt x="242887" y="771525"/>
                    </a:lnTo>
                    <a:lnTo>
                      <a:pt x="471487" y="8763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967173" y="4205632"/>
                <a:ext cx="503314" cy="533503"/>
              </a:xfrm>
              <a:custGeom>
                <a:avLst/>
                <a:gdLst>
                  <a:gd name="connsiteX0" fmla="*/ 504825 w 504825"/>
                  <a:gd name="connsiteY0" fmla="*/ 0 h 533400"/>
                  <a:gd name="connsiteX1" fmla="*/ 333375 w 504825"/>
                  <a:gd name="connsiteY1" fmla="*/ 61912 h 533400"/>
                  <a:gd name="connsiteX2" fmla="*/ 176212 w 504825"/>
                  <a:gd name="connsiteY2" fmla="*/ 128587 h 533400"/>
                  <a:gd name="connsiteX3" fmla="*/ 66675 w 504825"/>
                  <a:gd name="connsiteY3" fmla="*/ 171450 h 533400"/>
                  <a:gd name="connsiteX4" fmla="*/ 0 w 504825"/>
                  <a:gd name="connsiteY4" fmla="*/ 257175 h 533400"/>
                  <a:gd name="connsiteX5" fmla="*/ 4762 w 504825"/>
                  <a:gd name="connsiteY5" fmla="*/ 328612 h 533400"/>
                  <a:gd name="connsiteX6" fmla="*/ 71437 w 504825"/>
                  <a:gd name="connsiteY6" fmla="*/ 390525 h 533400"/>
                  <a:gd name="connsiteX7" fmla="*/ 257175 w 504825"/>
                  <a:gd name="connsiteY7" fmla="*/ 461962 h 533400"/>
                  <a:gd name="connsiteX8" fmla="*/ 404812 w 504825"/>
                  <a:gd name="connsiteY8" fmla="*/ 495300 h 533400"/>
                  <a:gd name="connsiteX9" fmla="*/ 504825 w 504825"/>
                  <a:gd name="connsiteY9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5" h="533400">
                    <a:moveTo>
                      <a:pt x="504825" y="0"/>
                    </a:moveTo>
                    <a:lnTo>
                      <a:pt x="333375" y="61912"/>
                    </a:lnTo>
                    <a:lnTo>
                      <a:pt x="176212" y="128587"/>
                    </a:lnTo>
                    <a:lnTo>
                      <a:pt x="66675" y="171450"/>
                    </a:lnTo>
                    <a:lnTo>
                      <a:pt x="0" y="257175"/>
                    </a:lnTo>
                    <a:lnTo>
                      <a:pt x="4762" y="328612"/>
                    </a:lnTo>
                    <a:lnTo>
                      <a:pt x="71437" y="390525"/>
                    </a:lnTo>
                    <a:lnTo>
                      <a:pt x="257175" y="461962"/>
                    </a:lnTo>
                    <a:lnTo>
                      <a:pt x="404812" y="495300"/>
                    </a:lnTo>
                    <a:lnTo>
                      <a:pt x="504825" y="5334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1480166" y="5980987"/>
                <a:ext cx="196003" cy="309342"/>
              </a:xfrm>
              <a:custGeom>
                <a:avLst/>
                <a:gdLst>
                  <a:gd name="connsiteX0" fmla="*/ 0 w 195262"/>
                  <a:gd name="connsiteY0" fmla="*/ 0 h 309563"/>
                  <a:gd name="connsiteX1" fmla="*/ 66675 w 195262"/>
                  <a:gd name="connsiteY1" fmla="*/ 61913 h 309563"/>
                  <a:gd name="connsiteX2" fmla="*/ 133350 w 195262"/>
                  <a:gd name="connsiteY2" fmla="*/ 119063 h 309563"/>
                  <a:gd name="connsiteX3" fmla="*/ 180975 w 195262"/>
                  <a:gd name="connsiteY3" fmla="*/ 180975 h 309563"/>
                  <a:gd name="connsiteX4" fmla="*/ 195262 w 195262"/>
                  <a:gd name="connsiteY4" fmla="*/ 228600 h 309563"/>
                  <a:gd name="connsiteX5" fmla="*/ 180975 w 195262"/>
                  <a:gd name="connsiteY5" fmla="*/ 266700 h 309563"/>
                  <a:gd name="connsiteX6" fmla="*/ 80962 w 195262"/>
                  <a:gd name="connsiteY6" fmla="*/ 300038 h 309563"/>
                  <a:gd name="connsiteX7" fmla="*/ 4762 w 195262"/>
                  <a:gd name="connsiteY7" fmla="*/ 309563 h 30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262" h="309563">
                    <a:moveTo>
                      <a:pt x="0" y="0"/>
                    </a:moveTo>
                    <a:lnTo>
                      <a:pt x="66675" y="61913"/>
                    </a:lnTo>
                    <a:lnTo>
                      <a:pt x="133350" y="119063"/>
                    </a:lnTo>
                    <a:lnTo>
                      <a:pt x="180975" y="180975"/>
                    </a:lnTo>
                    <a:lnTo>
                      <a:pt x="195262" y="228600"/>
                    </a:lnTo>
                    <a:lnTo>
                      <a:pt x="180975" y="266700"/>
                    </a:lnTo>
                    <a:lnTo>
                      <a:pt x="80962" y="300038"/>
                    </a:lnTo>
                    <a:lnTo>
                      <a:pt x="4762" y="30956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1475326" y="4757068"/>
                <a:ext cx="120989" cy="338483"/>
              </a:xfrm>
              <a:custGeom>
                <a:avLst/>
                <a:gdLst>
                  <a:gd name="connsiteX0" fmla="*/ 0 w 119063"/>
                  <a:gd name="connsiteY0" fmla="*/ 0 h 338137"/>
                  <a:gd name="connsiteX1" fmla="*/ 42863 w 119063"/>
                  <a:gd name="connsiteY1" fmla="*/ 38100 h 338137"/>
                  <a:gd name="connsiteX2" fmla="*/ 100013 w 119063"/>
                  <a:gd name="connsiteY2" fmla="*/ 109537 h 338137"/>
                  <a:gd name="connsiteX3" fmla="*/ 119063 w 119063"/>
                  <a:gd name="connsiteY3" fmla="*/ 157162 h 338137"/>
                  <a:gd name="connsiteX4" fmla="*/ 119063 w 119063"/>
                  <a:gd name="connsiteY4" fmla="*/ 223837 h 338137"/>
                  <a:gd name="connsiteX5" fmla="*/ 90488 w 119063"/>
                  <a:gd name="connsiteY5" fmla="*/ 285750 h 338137"/>
                  <a:gd name="connsiteX6" fmla="*/ 0 w 119063"/>
                  <a:gd name="connsiteY6" fmla="*/ 338137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63" h="338137">
                    <a:moveTo>
                      <a:pt x="0" y="0"/>
                    </a:moveTo>
                    <a:lnTo>
                      <a:pt x="42863" y="38100"/>
                    </a:lnTo>
                    <a:lnTo>
                      <a:pt x="100013" y="109537"/>
                    </a:lnTo>
                    <a:lnTo>
                      <a:pt x="119063" y="157162"/>
                    </a:lnTo>
                    <a:lnTo>
                      <a:pt x="119063" y="223837"/>
                    </a:lnTo>
                    <a:lnTo>
                      <a:pt x="90488" y="285750"/>
                    </a:lnTo>
                    <a:lnTo>
                      <a:pt x="0" y="338137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115" name="Straight Connector 114"/>
              <p:cNvCxnSpPr>
                <a:endCxn id="117" idx="29"/>
              </p:cNvCxnSpPr>
              <p:nvPr/>
            </p:nvCxnSpPr>
            <p:spPr>
              <a:xfrm rot="16200000" flipH="1">
                <a:off x="27602" y="5314872"/>
                <a:ext cx="2905127" cy="9679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Freeform 115"/>
              <p:cNvSpPr/>
              <p:nvPr/>
            </p:nvSpPr>
            <p:spPr>
              <a:xfrm>
                <a:off x="1465647" y="3867148"/>
                <a:ext cx="166965" cy="334001"/>
              </a:xfrm>
              <a:custGeom>
                <a:avLst/>
                <a:gdLst>
                  <a:gd name="connsiteX0" fmla="*/ 0 w 166688"/>
                  <a:gd name="connsiteY0" fmla="*/ 0 h 333375"/>
                  <a:gd name="connsiteX1" fmla="*/ 66675 w 166688"/>
                  <a:gd name="connsiteY1" fmla="*/ 42863 h 333375"/>
                  <a:gd name="connsiteX2" fmla="*/ 161925 w 166688"/>
                  <a:gd name="connsiteY2" fmla="*/ 119063 h 333375"/>
                  <a:gd name="connsiteX3" fmla="*/ 166688 w 166688"/>
                  <a:gd name="connsiteY3" fmla="*/ 190500 h 333375"/>
                  <a:gd name="connsiteX4" fmla="*/ 147638 w 166688"/>
                  <a:gd name="connsiteY4" fmla="*/ 238125 h 333375"/>
                  <a:gd name="connsiteX5" fmla="*/ 76200 w 166688"/>
                  <a:gd name="connsiteY5" fmla="*/ 314325 h 333375"/>
                  <a:gd name="connsiteX6" fmla="*/ 19050 w 166688"/>
                  <a:gd name="connsiteY6" fmla="*/ 33337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688" h="333375">
                    <a:moveTo>
                      <a:pt x="0" y="0"/>
                    </a:moveTo>
                    <a:lnTo>
                      <a:pt x="66675" y="42863"/>
                    </a:lnTo>
                    <a:lnTo>
                      <a:pt x="161925" y="119063"/>
                    </a:lnTo>
                    <a:lnTo>
                      <a:pt x="166688" y="190500"/>
                    </a:lnTo>
                    <a:lnTo>
                      <a:pt x="147638" y="238125"/>
                    </a:lnTo>
                    <a:lnTo>
                      <a:pt x="76200" y="314325"/>
                    </a:lnTo>
                    <a:lnTo>
                      <a:pt x="19050" y="333375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942975" y="3876114"/>
                <a:ext cx="747712" cy="2896161"/>
              </a:xfrm>
              <a:custGeom>
                <a:avLst/>
                <a:gdLst>
                  <a:gd name="connsiteX0" fmla="*/ 552450 w 747712"/>
                  <a:gd name="connsiteY0" fmla="*/ 0 h 2895600"/>
                  <a:gd name="connsiteX1" fmla="*/ 676275 w 747712"/>
                  <a:gd name="connsiteY1" fmla="*/ 114300 h 2895600"/>
                  <a:gd name="connsiteX2" fmla="*/ 666750 w 747712"/>
                  <a:gd name="connsiteY2" fmla="*/ 228600 h 2895600"/>
                  <a:gd name="connsiteX3" fmla="*/ 542925 w 747712"/>
                  <a:gd name="connsiteY3" fmla="*/ 323850 h 2895600"/>
                  <a:gd name="connsiteX4" fmla="*/ 314325 w 747712"/>
                  <a:gd name="connsiteY4" fmla="*/ 409575 h 2895600"/>
                  <a:gd name="connsiteX5" fmla="*/ 57150 w 747712"/>
                  <a:gd name="connsiteY5" fmla="*/ 523875 h 2895600"/>
                  <a:gd name="connsiteX6" fmla="*/ 57150 w 747712"/>
                  <a:gd name="connsiteY6" fmla="*/ 695325 h 2895600"/>
                  <a:gd name="connsiteX7" fmla="*/ 400050 w 747712"/>
                  <a:gd name="connsiteY7" fmla="*/ 819150 h 2895600"/>
                  <a:gd name="connsiteX8" fmla="*/ 523875 w 747712"/>
                  <a:gd name="connsiteY8" fmla="*/ 866775 h 2895600"/>
                  <a:gd name="connsiteX9" fmla="*/ 638175 w 747712"/>
                  <a:gd name="connsiteY9" fmla="*/ 990600 h 2895600"/>
                  <a:gd name="connsiteX10" fmla="*/ 657225 w 747712"/>
                  <a:gd name="connsiteY10" fmla="*/ 1066800 h 2895600"/>
                  <a:gd name="connsiteX11" fmla="*/ 609600 w 747712"/>
                  <a:gd name="connsiteY11" fmla="*/ 1162050 h 2895600"/>
                  <a:gd name="connsiteX12" fmla="*/ 476250 w 747712"/>
                  <a:gd name="connsiteY12" fmla="*/ 1247775 h 2895600"/>
                  <a:gd name="connsiteX13" fmla="*/ 371475 w 747712"/>
                  <a:gd name="connsiteY13" fmla="*/ 1276350 h 2895600"/>
                  <a:gd name="connsiteX14" fmla="*/ 304800 w 747712"/>
                  <a:gd name="connsiteY14" fmla="*/ 1438275 h 2895600"/>
                  <a:gd name="connsiteX15" fmla="*/ 209550 w 747712"/>
                  <a:gd name="connsiteY15" fmla="*/ 1533525 h 2895600"/>
                  <a:gd name="connsiteX16" fmla="*/ 66675 w 747712"/>
                  <a:gd name="connsiteY16" fmla="*/ 1609725 h 2895600"/>
                  <a:gd name="connsiteX17" fmla="*/ 76200 w 747712"/>
                  <a:gd name="connsiteY17" fmla="*/ 1800225 h 2895600"/>
                  <a:gd name="connsiteX18" fmla="*/ 180975 w 747712"/>
                  <a:gd name="connsiteY18" fmla="*/ 1905000 h 2895600"/>
                  <a:gd name="connsiteX19" fmla="*/ 342900 w 747712"/>
                  <a:gd name="connsiteY19" fmla="*/ 2000250 h 2895600"/>
                  <a:gd name="connsiteX20" fmla="*/ 485775 w 747712"/>
                  <a:gd name="connsiteY20" fmla="*/ 2066925 h 2895600"/>
                  <a:gd name="connsiteX21" fmla="*/ 590550 w 747712"/>
                  <a:gd name="connsiteY21" fmla="*/ 2143125 h 2895600"/>
                  <a:gd name="connsiteX22" fmla="*/ 704850 w 747712"/>
                  <a:gd name="connsiteY22" fmla="*/ 2247900 h 2895600"/>
                  <a:gd name="connsiteX23" fmla="*/ 733425 w 747712"/>
                  <a:gd name="connsiteY23" fmla="*/ 2343150 h 2895600"/>
                  <a:gd name="connsiteX24" fmla="*/ 619125 w 747712"/>
                  <a:gd name="connsiteY24" fmla="*/ 2390775 h 2895600"/>
                  <a:gd name="connsiteX25" fmla="*/ 447675 w 747712"/>
                  <a:gd name="connsiteY25" fmla="*/ 2447925 h 2895600"/>
                  <a:gd name="connsiteX26" fmla="*/ 323850 w 747712"/>
                  <a:gd name="connsiteY26" fmla="*/ 2514600 h 2895600"/>
                  <a:gd name="connsiteX27" fmla="*/ 190500 w 747712"/>
                  <a:gd name="connsiteY27" fmla="*/ 2657475 h 2895600"/>
                  <a:gd name="connsiteX28" fmla="*/ 238125 w 747712"/>
                  <a:gd name="connsiteY28" fmla="*/ 2743200 h 2895600"/>
                  <a:gd name="connsiteX29" fmla="*/ 542925 w 747712"/>
                  <a:gd name="connsiteY29" fmla="*/ 289560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47712" h="2895600">
                    <a:moveTo>
                      <a:pt x="552450" y="0"/>
                    </a:moveTo>
                    <a:cubicBezTo>
                      <a:pt x="604837" y="38100"/>
                      <a:pt x="657225" y="76200"/>
                      <a:pt x="676275" y="114300"/>
                    </a:cubicBezTo>
                    <a:cubicBezTo>
                      <a:pt x="695325" y="152400"/>
                      <a:pt x="688975" y="193675"/>
                      <a:pt x="666750" y="228600"/>
                    </a:cubicBezTo>
                    <a:cubicBezTo>
                      <a:pt x="644525" y="263525"/>
                      <a:pt x="601663" y="293687"/>
                      <a:pt x="542925" y="323850"/>
                    </a:cubicBezTo>
                    <a:cubicBezTo>
                      <a:pt x="484187" y="354013"/>
                      <a:pt x="395287" y="376238"/>
                      <a:pt x="314325" y="409575"/>
                    </a:cubicBezTo>
                    <a:cubicBezTo>
                      <a:pt x="233363" y="442912"/>
                      <a:pt x="100012" y="476250"/>
                      <a:pt x="57150" y="523875"/>
                    </a:cubicBezTo>
                    <a:cubicBezTo>
                      <a:pt x="14288" y="571500"/>
                      <a:pt x="0" y="646113"/>
                      <a:pt x="57150" y="695325"/>
                    </a:cubicBezTo>
                    <a:cubicBezTo>
                      <a:pt x="114300" y="744538"/>
                      <a:pt x="322263" y="790575"/>
                      <a:pt x="400050" y="819150"/>
                    </a:cubicBezTo>
                    <a:cubicBezTo>
                      <a:pt x="477837" y="847725"/>
                      <a:pt x="484188" y="838200"/>
                      <a:pt x="523875" y="866775"/>
                    </a:cubicBezTo>
                    <a:cubicBezTo>
                      <a:pt x="563563" y="895350"/>
                      <a:pt x="615950" y="957263"/>
                      <a:pt x="638175" y="990600"/>
                    </a:cubicBezTo>
                    <a:cubicBezTo>
                      <a:pt x="660400" y="1023937"/>
                      <a:pt x="661987" y="1038225"/>
                      <a:pt x="657225" y="1066800"/>
                    </a:cubicBezTo>
                    <a:cubicBezTo>
                      <a:pt x="652463" y="1095375"/>
                      <a:pt x="639762" y="1131888"/>
                      <a:pt x="609600" y="1162050"/>
                    </a:cubicBezTo>
                    <a:cubicBezTo>
                      <a:pt x="579438" y="1192212"/>
                      <a:pt x="515938" y="1228725"/>
                      <a:pt x="476250" y="1247775"/>
                    </a:cubicBezTo>
                    <a:cubicBezTo>
                      <a:pt x="436562" y="1266825"/>
                      <a:pt x="400050" y="1244600"/>
                      <a:pt x="371475" y="1276350"/>
                    </a:cubicBezTo>
                    <a:cubicBezTo>
                      <a:pt x="342900" y="1308100"/>
                      <a:pt x="331787" y="1395413"/>
                      <a:pt x="304800" y="1438275"/>
                    </a:cubicBezTo>
                    <a:cubicBezTo>
                      <a:pt x="277813" y="1481137"/>
                      <a:pt x="249238" y="1504950"/>
                      <a:pt x="209550" y="1533525"/>
                    </a:cubicBezTo>
                    <a:cubicBezTo>
                      <a:pt x="169863" y="1562100"/>
                      <a:pt x="88900" y="1565275"/>
                      <a:pt x="66675" y="1609725"/>
                    </a:cubicBezTo>
                    <a:cubicBezTo>
                      <a:pt x="44450" y="1654175"/>
                      <a:pt x="57150" y="1751013"/>
                      <a:pt x="76200" y="1800225"/>
                    </a:cubicBezTo>
                    <a:cubicBezTo>
                      <a:pt x="95250" y="1849438"/>
                      <a:pt x="136525" y="1871663"/>
                      <a:pt x="180975" y="1905000"/>
                    </a:cubicBezTo>
                    <a:cubicBezTo>
                      <a:pt x="225425" y="1938337"/>
                      <a:pt x="292100" y="1973263"/>
                      <a:pt x="342900" y="2000250"/>
                    </a:cubicBezTo>
                    <a:cubicBezTo>
                      <a:pt x="393700" y="2027237"/>
                      <a:pt x="444500" y="2043113"/>
                      <a:pt x="485775" y="2066925"/>
                    </a:cubicBezTo>
                    <a:cubicBezTo>
                      <a:pt x="527050" y="2090737"/>
                      <a:pt x="554037" y="2112962"/>
                      <a:pt x="590550" y="2143125"/>
                    </a:cubicBezTo>
                    <a:cubicBezTo>
                      <a:pt x="627063" y="2173288"/>
                      <a:pt x="681038" y="2214563"/>
                      <a:pt x="704850" y="2247900"/>
                    </a:cubicBezTo>
                    <a:cubicBezTo>
                      <a:pt x="728662" y="2281237"/>
                      <a:pt x="747712" y="2319338"/>
                      <a:pt x="733425" y="2343150"/>
                    </a:cubicBezTo>
                    <a:cubicBezTo>
                      <a:pt x="719138" y="2366962"/>
                      <a:pt x="666750" y="2373313"/>
                      <a:pt x="619125" y="2390775"/>
                    </a:cubicBezTo>
                    <a:cubicBezTo>
                      <a:pt x="571500" y="2408238"/>
                      <a:pt x="496887" y="2427288"/>
                      <a:pt x="447675" y="2447925"/>
                    </a:cubicBezTo>
                    <a:cubicBezTo>
                      <a:pt x="398463" y="2468562"/>
                      <a:pt x="366712" y="2479675"/>
                      <a:pt x="323850" y="2514600"/>
                    </a:cubicBezTo>
                    <a:cubicBezTo>
                      <a:pt x="280988" y="2549525"/>
                      <a:pt x="204787" y="2619375"/>
                      <a:pt x="190500" y="2657475"/>
                    </a:cubicBezTo>
                    <a:cubicBezTo>
                      <a:pt x="176213" y="2695575"/>
                      <a:pt x="179388" y="2703513"/>
                      <a:pt x="238125" y="2743200"/>
                    </a:cubicBezTo>
                    <a:cubicBezTo>
                      <a:pt x="296862" y="2782887"/>
                      <a:pt x="419893" y="2839243"/>
                      <a:pt x="542925" y="2895600"/>
                    </a:cubicBezTo>
                  </a:path>
                </a:pathLst>
              </a:cu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55" name="Group 117"/>
            <p:cNvGrpSpPr>
              <a:grpSpLocks/>
            </p:cNvGrpSpPr>
            <p:nvPr/>
          </p:nvGrpSpPr>
          <p:grpSpPr bwMode="auto">
            <a:xfrm>
              <a:off x="6943725" y="3856038"/>
              <a:ext cx="488950" cy="2057400"/>
              <a:chOff x="942975" y="3867149"/>
              <a:chExt cx="747712" cy="2905126"/>
            </a:xfrm>
          </p:grpSpPr>
          <p:sp>
            <p:nvSpPr>
              <p:cNvPr id="119" name="Freeform 118"/>
              <p:cNvSpPr/>
              <p:nvPr/>
            </p:nvSpPr>
            <p:spPr>
              <a:xfrm>
                <a:off x="1137186" y="6285845"/>
                <a:ext cx="349580" cy="481947"/>
              </a:xfrm>
              <a:custGeom>
                <a:avLst/>
                <a:gdLst>
                  <a:gd name="connsiteX0" fmla="*/ 342900 w 347662"/>
                  <a:gd name="connsiteY0" fmla="*/ 0 h 481013"/>
                  <a:gd name="connsiteX1" fmla="*/ 209550 w 347662"/>
                  <a:gd name="connsiteY1" fmla="*/ 61913 h 481013"/>
                  <a:gd name="connsiteX2" fmla="*/ 90487 w 347662"/>
                  <a:gd name="connsiteY2" fmla="*/ 133350 h 481013"/>
                  <a:gd name="connsiteX3" fmla="*/ 0 w 347662"/>
                  <a:gd name="connsiteY3" fmla="*/ 238125 h 481013"/>
                  <a:gd name="connsiteX4" fmla="*/ 4762 w 347662"/>
                  <a:gd name="connsiteY4" fmla="*/ 323850 h 481013"/>
                  <a:gd name="connsiteX5" fmla="*/ 90487 w 347662"/>
                  <a:gd name="connsiteY5" fmla="*/ 352425 h 481013"/>
                  <a:gd name="connsiteX6" fmla="*/ 223837 w 347662"/>
                  <a:gd name="connsiteY6" fmla="*/ 433388 h 481013"/>
                  <a:gd name="connsiteX7" fmla="*/ 347662 w 347662"/>
                  <a:gd name="connsiteY7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662" h="481013">
                    <a:moveTo>
                      <a:pt x="342900" y="0"/>
                    </a:moveTo>
                    <a:lnTo>
                      <a:pt x="209550" y="61913"/>
                    </a:lnTo>
                    <a:lnTo>
                      <a:pt x="90487" y="133350"/>
                    </a:lnTo>
                    <a:lnTo>
                      <a:pt x="0" y="238125"/>
                    </a:lnTo>
                    <a:lnTo>
                      <a:pt x="4762" y="323850"/>
                    </a:lnTo>
                    <a:lnTo>
                      <a:pt x="90487" y="352425"/>
                    </a:lnTo>
                    <a:lnTo>
                      <a:pt x="223837" y="433388"/>
                    </a:lnTo>
                    <a:lnTo>
                      <a:pt x="347662" y="481013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1006094" y="5095550"/>
                <a:ext cx="470961" cy="876469"/>
              </a:xfrm>
              <a:custGeom>
                <a:avLst/>
                <a:gdLst>
                  <a:gd name="connsiteX0" fmla="*/ 461962 w 471487"/>
                  <a:gd name="connsiteY0" fmla="*/ 0 h 876300"/>
                  <a:gd name="connsiteX1" fmla="*/ 352425 w 471487"/>
                  <a:gd name="connsiteY1" fmla="*/ 42863 h 876300"/>
                  <a:gd name="connsiteX2" fmla="*/ 304800 w 471487"/>
                  <a:gd name="connsiteY2" fmla="*/ 71438 h 876300"/>
                  <a:gd name="connsiteX3" fmla="*/ 280987 w 471487"/>
                  <a:gd name="connsiteY3" fmla="*/ 138113 h 876300"/>
                  <a:gd name="connsiteX4" fmla="*/ 228600 w 471487"/>
                  <a:gd name="connsiteY4" fmla="*/ 238125 h 876300"/>
                  <a:gd name="connsiteX5" fmla="*/ 180975 w 471487"/>
                  <a:gd name="connsiteY5" fmla="*/ 309563 h 876300"/>
                  <a:gd name="connsiteX6" fmla="*/ 57150 w 471487"/>
                  <a:gd name="connsiteY6" fmla="*/ 366713 h 876300"/>
                  <a:gd name="connsiteX7" fmla="*/ 4762 w 471487"/>
                  <a:gd name="connsiteY7" fmla="*/ 395288 h 876300"/>
                  <a:gd name="connsiteX8" fmla="*/ 0 w 471487"/>
                  <a:gd name="connsiteY8" fmla="*/ 481013 h 876300"/>
                  <a:gd name="connsiteX9" fmla="*/ 19050 w 471487"/>
                  <a:gd name="connsiteY9" fmla="*/ 595313 h 876300"/>
                  <a:gd name="connsiteX10" fmla="*/ 71437 w 471487"/>
                  <a:gd name="connsiteY10" fmla="*/ 661988 h 876300"/>
                  <a:gd name="connsiteX11" fmla="*/ 242887 w 471487"/>
                  <a:gd name="connsiteY11" fmla="*/ 771525 h 876300"/>
                  <a:gd name="connsiteX12" fmla="*/ 471487 w 471487"/>
                  <a:gd name="connsiteY12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1487" h="876300">
                    <a:moveTo>
                      <a:pt x="461962" y="0"/>
                    </a:moveTo>
                    <a:lnTo>
                      <a:pt x="352425" y="42863"/>
                    </a:lnTo>
                    <a:lnTo>
                      <a:pt x="304800" y="71438"/>
                    </a:lnTo>
                    <a:lnTo>
                      <a:pt x="280987" y="138113"/>
                    </a:lnTo>
                    <a:lnTo>
                      <a:pt x="228600" y="238125"/>
                    </a:lnTo>
                    <a:lnTo>
                      <a:pt x="180975" y="309563"/>
                    </a:lnTo>
                    <a:lnTo>
                      <a:pt x="57150" y="366713"/>
                    </a:lnTo>
                    <a:lnTo>
                      <a:pt x="4762" y="395288"/>
                    </a:lnTo>
                    <a:lnTo>
                      <a:pt x="0" y="481013"/>
                    </a:lnTo>
                    <a:lnTo>
                      <a:pt x="19050" y="595313"/>
                    </a:lnTo>
                    <a:lnTo>
                      <a:pt x="71437" y="661988"/>
                    </a:lnTo>
                    <a:lnTo>
                      <a:pt x="242887" y="771525"/>
                    </a:lnTo>
                    <a:lnTo>
                      <a:pt x="471487" y="8763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967251" y="4205630"/>
                <a:ext cx="504948" cy="533503"/>
              </a:xfrm>
              <a:custGeom>
                <a:avLst/>
                <a:gdLst>
                  <a:gd name="connsiteX0" fmla="*/ 504825 w 504825"/>
                  <a:gd name="connsiteY0" fmla="*/ 0 h 533400"/>
                  <a:gd name="connsiteX1" fmla="*/ 333375 w 504825"/>
                  <a:gd name="connsiteY1" fmla="*/ 61912 h 533400"/>
                  <a:gd name="connsiteX2" fmla="*/ 176212 w 504825"/>
                  <a:gd name="connsiteY2" fmla="*/ 128587 h 533400"/>
                  <a:gd name="connsiteX3" fmla="*/ 66675 w 504825"/>
                  <a:gd name="connsiteY3" fmla="*/ 171450 h 533400"/>
                  <a:gd name="connsiteX4" fmla="*/ 0 w 504825"/>
                  <a:gd name="connsiteY4" fmla="*/ 257175 h 533400"/>
                  <a:gd name="connsiteX5" fmla="*/ 4762 w 504825"/>
                  <a:gd name="connsiteY5" fmla="*/ 328612 h 533400"/>
                  <a:gd name="connsiteX6" fmla="*/ 71437 w 504825"/>
                  <a:gd name="connsiteY6" fmla="*/ 390525 h 533400"/>
                  <a:gd name="connsiteX7" fmla="*/ 257175 w 504825"/>
                  <a:gd name="connsiteY7" fmla="*/ 461962 h 533400"/>
                  <a:gd name="connsiteX8" fmla="*/ 404812 w 504825"/>
                  <a:gd name="connsiteY8" fmla="*/ 495300 h 533400"/>
                  <a:gd name="connsiteX9" fmla="*/ 504825 w 504825"/>
                  <a:gd name="connsiteY9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5" h="533400">
                    <a:moveTo>
                      <a:pt x="504825" y="0"/>
                    </a:moveTo>
                    <a:lnTo>
                      <a:pt x="333375" y="61912"/>
                    </a:lnTo>
                    <a:lnTo>
                      <a:pt x="176212" y="128587"/>
                    </a:lnTo>
                    <a:lnTo>
                      <a:pt x="66675" y="171450"/>
                    </a:lnTo>
                    <a:lnTo>
                      <a:pt x="0" y="257175"/>
                    </a:lnTo>
                    <a:lnTo>
                      <a:pt x="4762" y="328612"/>
                    </a:lnTo>
                    <a:lnTo>
                      <a:pt x="71437" y="390525"/>
                    </a:lnTo>
                    <a:lnTo>
                      <a:pt x="257175" y="461962"/>
                    </a:lnTo>
                    <a:lnTo>
                      <a:pt x="404812" y="495300"/>
                    </a:lnTo>
                    <a:lnTo>
                      <a:pt x="504825" y="5334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1481910" y="5980986"/>
                <a:ext cx="194211" cy="309342"/>
              </a:xfrm>
              <a:custGeom>
                <a:avLst/>
                <a:gdLst>
                  <a:gd name="connsiteX0" fmla="*/ 0 w 195262"/>
                  <a:gd name="connsiteY0" fmla="*/ 0 h 309563"/>
                  <a:gd name="connsiteX1" fmla="*/ 66675 w 195262"/>
                  <a:gd name="connsiteY1" fmla="*/ 61913 h 309563"/>
                  <a:gd name="connsiteX2" fmla="*/ 133350 w 195262"/>
                  <a:gd name="connsiteY2" fmla="*/ 119063 h 309563"/>
                  <a:gd name="connsiteX3" fmla="*/ 180975 w 195262"/>
                  <a:gd name="connsiteY3" fmla="*/ 180975 h 309563"/>
                  <a:gd name="connsiteX4" fmla="*/ 195262 w 195262"/>
                  <a:gd name="connsiteY4" fmla="*/ 228600 h 309563"/>
                  <a:gd name="connsiteX5" fmla="*/ 180975 w 195262"/>
                  <a:gd name="connsiteY5" fmla="*/ 266700 h 309563"/>
                  <a:gd name="connsiteX6" fmla="*/ 80962 w 195262"/>
                  <a:gd name="connsiteY6" fmla="*/ 300038 h 309563"/>
                  <a:gd name="connsiteX7" fmla="*/ 4762 w 195262"/>
                  <a:gd name="connsiteY7" fmla="*/ 309563 h 30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262" h="309563">
                    <a:moveTo>
                      <a:pt x="0" y="0"/>
                    </a:moveTo>
                    <a:lnTo>
                      <a:pt x="66675" y="61913"/>
                    </a:lnTo>
                    <a:lnTo>
                      <a:pt x="133350" y="119063"/>
                    </a:lnTo>
                    <a:lnTo>
                      <a:pt x="180975" y="180975"/>
                    </a:lnTo>
                    <a:lnTo>
                      <a:pt x="195262" y="228600"/>
                    </a:lnTo>
                    <a:lnTo>
                      <a:pt x="180975" y="266700"/>
                    </a:lnTo>
                    <a:lnTo>
                      <a:pt x="80962" y="300038"/>
                    </a:lnTo>
                    <a:lnTo>
                      <a:pt x="4762" y="30956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1477055" y="4757066"/>
                <a:ext cx="118955" cy="338484"/>
              </a:xfrm>
              <a:custGeom>
                <a:avLst/>
                <a:gdLst>
                  <a:gd name="connsiteX0" fmla="*/ 0 w 119063"/>
                  <a:gd name="connsiteY0" fmla="*/ 0 h 338137"/>
                  <a:gd name="connsiteX1" fmla="*/ 42863 w 119063"/>
                  <a:gd name="connsiteY1" fmla="*/ 38100 h 338137"/>
                  <a:gd name="connsiteX2" fmla="*/ 100013 w 119063"/>
                  <a:gd name="connsiteY2" fmla="*/ 109537 h 338137"/>
                  <a:gd name="connsiteX3" fmla="*/ 119063 w 119063"/>
                  <a:gd name="connsiteY3" fmla="*/ 157162 h 338137"/>
                  <a:gd name="connsiteX4" fmla="*/ 119063 w 119063"/>
                  <a:gd name="connsiteY4" fmla="*/ 223837 h 338137"/>
                  <a:gd name="connsiteX5" fmla="*/ 90488 w 119063"/>
                  <a:gd name="connsiteY5" fmla="*/ 285750 h 338137"/>
                  <a:gd name="connsiteX6" fmla="*/ 0 w 119063"/>
                  <a:gd name="connsiteY6" fmla="*/ 338137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63" h="338137">
                    <a:moveTo>
                      <a:pt x="0" y="0"/>
                    </a:moveTo>
                    <a:lnTo>
                      <a:pt x="42863" y="38100"/>
                    </a:lnTo>
                    <a:lnTo>
                      <a:pt x="100013" y="109537"/>
                    </a:lnTo>
                    <a:lnTo>
                      <a:pt x="119063" y="157162"/>
                    </a:lnTo>
                    <a:lnTo>
                      <a:pt x="119063" y="223837"/>
                    </a:lnTo>
                    <a:lnTo>
                      <a:pt x="90488" y="285750"/>
                    </a:lnTo>
                    <a:lnTo>
                      <a:pt x="0" y="338137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124" name="Straight Connector 123"/>
              <p:cNvCxnSpPr>
                <a:endCxn id="126" idx="29"/>
              </p:cNvCxnSpPr>
              <p:nvPr/>
            </p:nvCxnSpPr>
            <p:spPr>
              <a:xfrm rot="16200000" flipH="1">
                <a:off x="29347" y="5314856"/>
                <a:ext cx="2905127" cy="9711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Freeform 124"/>
              <p:cNvSpPr/>
              <p:nvPr/>
            </p:nvSpPr>
            <p:spPr>
              <a:xfrm>
                <a:off x="1467344" y="3867148"/>
                <a:ext cx="165079" cy="333999"/>
              </a:xfrm>
              <a:custGeom>
                <a:avLst/>
                <a:gdLst>
                  <a:gd name="connsiteX0" fmla="*/ 0 w 166688"/>
                  <a:gd name="connsiteY0" fmla="*/ 0 h 333375"/>
                  <a:gd name="connsiteX1" fmla="*/ 66675 w 166688"/>
                  <a:gd name="connsiteY1" fmla="*/ 42863 h 333375"/>
                  <a:gd name="connsiteX2" fmla="*/ 161925 w 166688"/>
                  <a:gd name="connsiteY2" fmla="*/ 119063 h 333375"/>
                  <a:gd name="connsiteX3" fmla="*/ 166688 w 166688"/>
                  <a:gd name="connsiteY3" fmla="*/ 190500 h 333375"/>
                  <a:gd name="connsiteX4" fmla="*/ 147638 w 166688"/>
                  <a:gd name="connsiteY4" fmla="*/ 238125 h 333375"/>
                  <a:gd name="connsiteX5" fmla="*/ 76200 w 166688"/>
                  <a:gd name="connsiteY5" fmla="*/ 314325 h 333375"/>
                  <a:gd name="connsiteX6" fmla="*/ 19050 w 166688"/>
                  <a:gd name="connsiteY6" fmla="*/ 33337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688" h="333375">
                    <a:moveTo>
                      <a:pt x="0" y="0"/>
                    </a:moveTo>
                    <a:lnTo>
                      <a:pt x="66675" y="42863"/>
                    </a:lnTo>
                    <a:lnTo>
                      <a:pt x="161925" y="119063"/>
                    </a:lnTo>
                    <a:lnTo>
                      <a:pt x="166688" y="190500"/>
                    </a:lnTo>
                    <a:lnTo>
                      <a:pt x="147638" y="238125"/>
                    </a:lnTo>
                    <a:lnTo>
                      <a:pt x="76200" y="314325"/>
                    </a:lnTo>
                    <a:lnTo>
                      <a:pt x="19050" y="333375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942975" y="3876114"/>
                <a:ext cx="747712" cy="2896161"/>
              </a:xfrm>
              <a:custGeom>
                <a:avLst/>
                <a:gdLst>
                  <a:gd name="connsiteX0" fmla="*/ 552450 w 747712"/>
                  <a:gd name="connsiteY0" fmla="*/ 0 h 2895600"/>
                  <a:gd name="connsiteX1" fmla="*/ 676275 w 747712"/>
                  <a:gd name="connsiteY1" fmla="*/ 114300 h 2895600"/>
                  <a:gd name="connsiteX2" fmla="*/ 666750 w 747712"/>
                  <a:gd name="connsiteY2" fmla="*/ 228600 h 2895600"/>
                  <a:gd name="connsiteX3" fmla="*/ 542925 w 747712"/>
                  <a:gd name="connsiteY3" fmla="*/ 323850 h 2895600"/>
                  <a:gd name="connsiteX4" fmla="*/ 314325 w 747712"/>
                  <a:gd name="connsiteY4" fmla="*/ 409575 h 2895600"/>
                  <a:gd name="connsiteX5" fmla="*/ 57150 w 747712"/>
                  <a:gd name="connsiteY5" fmla="*/ 523875 h 2895600"/>
                  <a:gd name="connsiteX6" fmla="*/ 57150 w 747712"/>
                  <a:gd name="connsiteY6" fmla="*/ 695325 h 2895600"/>
                  <a:gd name="connsiteX7" fmla="*/ 400050 w 747712"/>
                  <a:gd name="connsiteY7" fmla="*/ 819150 h 2895600"/>
                  <a:gd name="connsiteX8" fmla="*/ 523875 w 747712"/>
                  <a:gd name="connsiteY8" fmla="*/ 866775 h 2895600"/>
                  <a:gd name="connsiteX9" fmla="*/ 638175 w 747712"/>
                  <a:gd name="connsiteY9" fmla="*/ 990600 h 2895600"/>
                  <a:gd name="connsiteX10" fmla="*/ 657225 w 747712"/>
                  <a:gd name="connsiteY10" fmla="*/ 1066800 h 2895600"/>
                  <a:gd name="connsiteX11" fmla="*/ 609600 w 747712"/>
                  <a:gd name="connsiteY11" fmla="*/ 1162050 h 2895600"/>
                  <a:gd name="connsiteX12" fmla="*/ 476250 w 747712"/>
                  <a:gd name="connsiteY12" fmla="*/ 1247775 h 2895600"/>
                  <a:gd name="connsiteX13" fmla="*/ 371475 w 747712"/>
                  <a:gd name="connsiteY13" fmla="*/ 1276350 h 2895600"/>
                  <a:gd name="connsiteX14" fmla="*/ 304800 w 747712"/>
                  <a:gd name="connsiteY14" fmla="*/ 1438275 h 2895600"/>
                  <a:gd name="connsiteX15" fmla="*/ 209550 w 747712"/>
                  <a:gd name="connsiteY15" fmla="*/ 1533525 h 2895600"/>
                  <a:gd name="connsiteX16" fmla="*/ 66675 w 747712"/>
                  <a:gd name="connsiteY16" fmla="*/ 1609725 h 2895600"/>
                  <a:gd name="connsiteX17" fmla="*/ 76200 w 747712"/>
                  <a:gd name="connsiteY17" fmla="*/ 1800225 h 2895600"/>
                  <a:gd name="connsiteX18" fmla="*/ 180975 w 747712"/>
                  <a:gd name="connsiteY18" fmla="*/ 1905000 h 2895600"/>
                  <a:gd name="connsiteX19" fmla="*/ 342900 w 747712"/>
                  <a:gd name="connsiteY19" fmla="*/ 2000250 h 2895600"/>
                  <a:gd name="connsiteX20" fmla="*/ 485775 w 747712"/>
                  <a:gd name="connsiteY20" fmla="*/ 2066925 h 2895600"/>
                  <a:gd name="connsiteX21" fmla="*/ 590550 w 747712"/>
                  <a:gd name="connsiteY21" fmla="*/ 2143125 h 2895600"/>
                  <a:gd name="connsiteX22" fmla="*/ 704850 w 747712"/>
                  <a:gd name="connsiteY22" fmla="*/ 2247900 h 2895600"/>
                  <a:gd name="connsiteX23" fmla="*/ 733425 w 747712"/>
                  <a:gd name="connsiteY23" fmla="*/ 2343150 h 2895600"/>
                  <a:gd name="connsiteX24" fmla="*/ 619125 w 747712"/>
                  <a:gd name="connsiteY24" fmla="*/ 2390775 h 2895600"/>
                  <a:gd name="connsiteX25" fmla="*/ 447675 w 747712"/>
                  <a:gd name="connsiteY25" fmla="*/ 2447925 h 2895600"/>
                  <a:gd name="connsiteX26" fmla="*/ 323850 w 747712"/>
                  <a:gd name="connsiteY26" fmla="*/ 2514600 h 2895600"/>
                  <a:gd name="connsiteX27" fmla="*/ 190500 w 747712"/>
                  <a:gd name="connsiteY27" fmla="*/ 2657475 h 2895600"/>
                  <a:gd name="connsiteX28" fmla="*/ 238125 w 747712"/>
                  <a:gd name="connsiteY28" fmla="*/ 2743200 h 2895600"/>
                  <a:gd name="connsiteX29" fmla="*/ 542925 w 747712"/>
                  <a:gd name="connsiteY29" fmla="*/ 289560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47712" h="2895600">
                    <a:moveTo>
                      <a:pt x="552450" y="0"/>
                    </a:moveTo>
                    <a:cubicBezTo>
                      <a:pt x="604837" y="38100"/>
                      <a:pt x="657225" y="76200"/>
                      <a:pt x="676275" y="114300"/>
                    </a:cubicBezTo>
                    <a:cubicBezTo>
                      <a:pt x="695325" y="152400"/>
                      <a:pt x="688975" y="193675"/>
                      <a:pt x="666750" y="228600"/>
                    </a:cubicBezTo>
                    <a:cubicBezTo>
                      <a:pt x="644525" y="263525"/>
                      <a:pt x="601663" y="293687"/>
                      <a:pt x="542925" y="323850"/>
                    </a:cubicBezTo>
                    <a:cubicBezTo>
                      <a:pt x="484187" y="354013"/>
                      <a:pt x="395287" y="376238"/>
                      <a:pt x="314325" y="409575"/>
                    </a:cubicBezTo>
                    <a:cubicBezTo>
                      <a:pt x="233363" y="442912"/>
                      <a:pt x="100012" y="476250"/>
                      <a:pt x="57150" y="523875"/>
                    </a:cubicBezTo>
                    <a:cubicBezTo>
                      <a:pt x="14288" y="571500"/>
                      <a:pt x="0" y="646113"/>
                      <a:pt x="57150" y="695325"/>
                    </a:cubicBezTo>
                    <a:cubicBezTo>
                      <a:pt x="114300" y="744538"/>
                      <a:pt x="322263" y="790575"/>
                      <a:pt x="400050" y="819150"/>
                    </a:cubicBezTo>
                    <a:cubicBezTo>
                      <a:pt x="477837" y="847725"/>
                      <a:pt x="484188" y="838200"/>
                      <a:pt x="523875" y="866775"/>
                    </a:cubicBezTo>
                    <a:cubicBezTo>
                      <a:pt x="563563" y="895350"/>
                      <a:pt x="615950" y="957263"/>
                      <a:pt x="638175" y="990600"/>
                    </a:cubicBezTo>
                    <a:cubicBezTo>
                      <a:pt x="660400" y="1023937"/>
                      <a:pt x="661987" y="1038225"/>
                      <a:pt x="657225" y="1066800"/>
                    </a:cubicBezTo>
                    <a:cubicBezTo>
                      <a:pt x="652463" y="1095375"/>
                      <a:pt x="639762" y="1131888"/>
                      <a:pt x="609600" y="1162050"/>
                    </a:cubicBezTo>
                    <a:cubicBezTo>
                      <a:pt x="579438" y="1192212"/>
                      <a:pt x="515938" y="1228725"/>
                      <a:pt x="476250" y="1247775"/>
                    </a:cubicBezTo>
                    <a:cubicBezTo>
                      <a:pt x="436562" y="1266825"/>
                      <a:pt x="400050" y="1244600"/>
                      <a:pt x="371475" y="1276350"/>
                    </a:cubicBezTo>
                    <a:cubicBezTo>
                      <a:pt x="342900" y="1308100"/>
                      <a:pt x="331787" y="1395413"/>
                      <a:pt x="304800" y="1438275"/>
                    </a:cubicBezTo>
                    <a:cubicBezTo>
                      <a:pt x="277813" y="1481137"/>
                      <a:pt x="249238" y="1504950"/>
                      <a:pt x="209550" y="1533525"/>
                    </a:cubicBezTo>
                    <a:cubicBezTo>
                      <a:pt x="169863" y="1562100"/>
                      <a:pt x="88900" y="1565275"/>
                      <a:pt x="66675" y="1609725"/>
                    </a:cubicBezTo>
                    <a:cubicBezTo>
                      <a:pt x="44450" y="1654175"/>
                      <a:pt x="57150" y="1751013"/>
                      <a:pt x="76200" y="1800225"/>
                    </a:cubicBezTo>
                    <a:cubicBezTo>
                      <a:pt x="95250" y="1849438"/>
                      <a:pt x="136525" y="1871663"/>
                      <a:pt x="180975" y="1905000"/>
                    </a:cubicBezTo>
                    <a:cubicBezTo>
                      <a:pt x="225425" y="1938337"/>
                      <a:pt x="292100" y="1973263"/>
                      <a:pt x="342900" y="2000250"/>
                    </a:cubicBezTo>
                    <a:cubicBezTo>
                      <a:pt x="393700" y="2027237"/>
                      <a:pt x="444500" y="2043113"/>
                      <a:pt x="485775" y="2066925"/>
                    </a:cubicBezTo>
                    <a:cubicBezTo>
                      <a:pt x="527050" y="2090737"/>
                      <a:pt x="554037" y="2112962"/>
                      <a:pt x="590550" y="2143125"/>
                    </a:cubicBezTo>
                    <a:cubicBezTo>
                      <a:pt x="627063" y="2173288"/>
                      <a:pt x="681038" y="2214563"/>
                      <a:pt x="704850" y="2247900"/>
                    </a:cubicBezTo>
                    <a:cubicBezTo>
                      <a:pt x="728662" y="2281237"/>
                      <a:pt x="747712" y="2319338"/>
                      <a:pt x="733425" y="2343150"/>
                    </a:cubicBezTo>
                    <a:cubicBezTo>
                      <a:pt x="719138" y="2366962"/>
                      <a:pt x="666750" y="2373313"/>
                      <a:pt x="619125" y="2390775"/>
                    </a:cubicBezTo>
                    <a:cubicBezTo>
                      <a:pt x="571500" y="2408238"/>
                      <a:pt x="496887" y="2427288"/>
                      <a:pt x="447675" y="2447925"/>
                    </a:cubicBezTo>
                    <a:cubicBezTo>
                      <a:pt x="398463" y="2468562"/>
                      <a:pt x="366712" y="2479675"/>
                      <a:pt x="323850" y="2514600"/>
                    </a:cubicBezTo>
                    <a:cubicBezTo>
                      <a:pt x="280988" y="2549525"/>
                      <a:pt x="204787" y="2619375"/>
                      <a:pt x="190500" y="2657475"/>
                    </a:cubicBezTo>
                    <a:cubicBezTo>
                      <a:pt x="176213" y="2695575"/>
                      <a:pt x="179388" y="2703513"/>
                      <a:pt x="238125" y="2743200"/>
                    </a:cubicBezTo>
                    <a:cubicBezTo>
                      <a:pt x="296862" y="2782887"/>
                      <a:pt x="419893" y="2839243"/>
                      <a:pt x="542925" y="2895600"/>
                    </a:cubicBezTo>
                  </a:path>
                </a:pathLst>
              </a:cu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64" name="Group 126"/>
            <p:cNvGrpSpPr>
              <a:grpSpLocks/>
            </p:cNvGrpSpPr>
            <p:nvPr/>
          </p:nvGrpSpPr>
          <p:grpSpPr bwMode="auto">
            <a:xfrm>
              <a:off x="7270750" y="3856038"/>
              <a:ext cx="488950" cy="2057400"/>
              <a:chOff x="942975" y="3867149"/>
              <a:chExt cx="747712" cy="2905126"/>
            </a:xfrm>
          </p:grpSpPr>
          <p:sp>
            <p:nvSpPr>
              <p:cNvPr id="128" name="Freeform 127"/>
              <p:cNvSpPr/>
              <p:nvPr/>
            </p:nvSpPr>
            <p:spPr>
              <a:xfrm>
                <a:off x="1137186" y="6285845"/>
                <a:ext cx="349580" cy="481947"/>
              </a:xfrm>
              <a:custGeom>
                <a:avLst/>
                <a:gdLst>
                  <a:gd name="connsiteX0" fmla="*/ 342900 w 347662"/>
                  <a:gd name="connsiteY0" fmla="*/ 0 h 481013"/>
                  <a:gd name="connsiteX1" fmla="*/ 209550 w 347662"/>
                  <a:gd name="connsiteY1" fmla="*/ 61913 h 481013"/>
                  <a:gd name="connsiteX2" fmla="*/ 90487 w 347662"/>
                  <a:gd name="connsiteY2" fmla="*/ 133350 h 481013"/>
                  <a:gd name="connsiteX3" fmla="*/ 0 w 347662"/>
                  <a:gd name="connsiteY3" fmla="*/ 238125 h 481013"/>
                  <a:gd name="connsiteX4" fmla="*/ 4762 w 347662"/>
                  <a:gd name="connsiteY4" fmla="*/ 323850 h 481013"/>
                  <a:gd name="connsiteX5" fmla="*/ 90487 w 347662"/>
                  <a:gd name="connsiteY5" fmla="*/ 352425 h 481013"/>
                  <a:gd name="connsiteX6" fmla="*/ 223837 w 347662"/>
                  <a:gd name="connsiteY6" fmla="*/ 433388 h 481013"/>
                  <a:gd name="connsiteX7" fmla="*/ 347662 w 347662"/>
                  <a:gd name="connsiteY7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662" h="481013">
                    <a:moveTo>
                      <a:pt x="342900" y="0"/>
                    </a:moveTo>
                    <a:lnTo>
                      <a:pt x="209550" y="61913"/>
                    </a:lnTo>
                    <a:lnTo>
                      <a:pt x="90487" y="133350"/>
                    </a:lnTo>
                    <a:lnTo>
                      <a:pt x="0" y="238125"/>
                    </a:lnTo>
                    <a:lnTo>
                      <a:pt x="4762" y="323850"/>
                    </a:lnTo>
                    <a:lnTo>
                      <a:pt x="90487" y="352425"/>
                    </a:lnTo>
                    <a:lnTo>
                      <a:pt x="223837" y="433388"/>
                    </a:lnTo>
                    <a:lnTo>
                      <a:pt x="347662" y="481013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1006094" y="5095550"/>
                <a:ext cx="470961" cy="876469"/>
              </a:xfrm>
              <a:custGeom>
                <a:avLst/>
                <a:gdLst>
                  <a:gd name="connsiteX0" fmla="*/ 461962 w 471487"/>
                  <a:gd name="connsiteY0" fmla="*/ 0 h 876300"/>
                  <a:gd name="connsiteX1" fmla="*/ 352425 w 471487"/>
                  <a:gd name="connsiteY1" fmla="*/ 42863 h 876300"/>
                  <a:gd name="connsiteX2" fmla="*/ 304800 w 471487"/>
                  <a:gd name="connsiteY2" fmla="*/ 71438 h 876300"/>
                  <a:gd name="connsiteX3" fmla="*/ 280987 w 471487"/>
                  <a:gd name="connsiteY3" fmla="*/ 138113 h 876300"/>
                  <a:gd name="connsiteX4" fmla="*/ 228600 w 471487"/>
                  <a:gd name="connsiteY4" fmla="*/ 238125 h 876300"/>
                  <a:gd name="connsiteX5" fmla="*/ 180975 w 471487"/>
                  <a:gd name="connsiteY5" fmla="*/ 309563 h 876300"/>
                  <a:gd name="connsiteX6" fmla="*/ 57150 w 471487"/>
                  <a:gd name="connsiteY6" fmla="*/ 366713 h 876300"/>
                  <a:gd name="connsiteX7" fmla="*/ 4762 w 471487"/>
                  <a:gd name="connsiteY7" fmla="*/ 395288 h 876300"/>
                  <a:gd name="connsiteX8" fmla="*/ 0 w 471487"/>
                  <a:gd name="connsiteY8" fmla="*/ 481013 h 876300"/>
                  <a:gd name="connsiteX9" fmla="*/ 19050 w 471487"/>
                  <a:gd name="connsiteY9" fmla="*/ 595313 h 876300"/>
                  <a:gd name="connsiteX10" fmla="*/ 71437 w 471487"/>
                  <a:gd name="connsiteY10" fmla="*/ 661988 h 876300"/>
                  <a:gd name="connsiteX11" fmla="*/ 242887 w 471487"/>
                  <a:gd name="connsiteY11" fmla="*/ 771525 h 876300"/>
                  <a:gd name="connsiteX12" fmla="*/ 471487 w 471487"/>
                  <a:gd name="connsiteY12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1487" h="876300">
                    <a:moveTo>
                      <a:pt x="461962" y="0"/>
                    </a:moveTo>
                    <a:lnTo>
                      <a:pt x="352425" y="42863"/>
                    </a:lnTo>
                    <a:lnTo>
                      <a:pt x="304800" y="71438"/>
                    </a:lnTo>
                    <a:lnTo>
                      <a:pt x="280987" y="138113"/>
                    </a:lnTo>
                    <a:lnTo>
                      <a:pt x="228600" y="238125"/>
                    </a:lnTo>
                    <a:lnTo>
                      <a:pt x="180975" y="309563"/>
                    </a:lnTo>
                    <a:lnTo>
                      <a:pt x="57150" y="366713"/>
                    </a:lnTo>
                    <a:lnTo>
                      <a:pt x="4762" y="395288"/>
                    </a:lnTo>
                    <a:lnTo>
                      <a:pt x="0" y="481013"/>
                    </a:lnTo>
                    <a:lnTo>
                      <a:pt x="19050" y="595313"/>
                    </a:lnTo>
                    <a:lnTo>
                      <a:pt x="71437" y="661988"/>
                    </a:lnTo>
                    <a:lnTo>
                      <a:pt x="242887" y="771525"/>
                    </a:lnTo>
                    <a:lnTo>
                      <a:pt x="471487" y="876300"/>
                    </a:lnTo>
                  </a:path>
                </a:pathLst>
              </a:cu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967251" y="4205630"/>
                <a:ext cx="504948" cy="533503"/>
              </a:xfrm>
              <a:custGeom>
                <a:avLst/>
                <a:gdLst>
                  <a:gd name="connsiteX0" fmla="*/ 504825 w 504825"/>
                  <a:gd name="connsiteY0" fmla="*/ 0 h 533400"/>
                  <a:gd name="connsiteX1" fmla="*/ 333375 w 504825"/>
                  <a:gd name="connsiteY1" fmla="*/ 61912 h 533400"/>
                  <a:gd name="connsiteX2" fmla="*/ 176212 w 504825"/>
                  <a:gd name="connsiteY2" fmla="*/ 128587 h 533400"/>
                  <a:gd name="connsiteX3" fmla="*/ 66675 w 504825"/>
                  <a:gd name="connsiteY3" fmla="*/ 171450 h 533400"/>
                  <a:gd name="connsiteX4" fmla="*/ 0 w 504825"/>
                  <a:gd name="connsiteY4" fmla="*/ 257175 h 533400"/>
                  <a:gd name="connsiteX5" fmla="*/ 4762 w 504825"/>
                  <a:gd name="connsiteY5" fmla="*/ 328612 h 533400"/>
                  <a:gd name="connsiteX6" fmla="*/ 71437 w 504825"/>
                  <a:gd name="connsiteY6" fmla="*/ 390525 h 533400"/>
                  <a:gd name="connsiteX7" fmla="*/ 257175 w 504825"/>
                  <a:gd name="connsiteY7" fmla="*/ 461962 h 533400"/>
                  <a:gd name="connsiteX8" fmla="*/ 404812 w 504825"/>
                  <a:gd name="connsiteY8" fmla="*/ 495300 h 533400"/>
                  <a:gd name="connsiteX9" fmla="*/ 504825 w 504825"/>
                  <a:gd name="connsiteY9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5" h="533400">
                    <a:moveTo>
                      <a:pt x="504825" y="0"/>
                    </a:moveTo>
                    <a:lnTo>
                      <a:pt x="333375" y="61912"/>
                    </a:lnTo>
                    <a:lnTo>
                      <a:pt x="176212" y="128587"/>
                    </a:lnTo>
                    <a:lnTo>
                      <a:pt x="66675" y="171450"/>
                    </a:lnTo>
                    <a:lnTo>
                      <a:pt x="0" y="257175"/>
                    </a:lnTo>
                    <a:lnTo>
                      <a:pt x="4762" y="328612"/>
                    </a:lnTo>
                    <a:lnTo>
                      <a:pt x="71437" y="390525"/>
                    </a:lnTo>
                    <a:lnTo>
                      <a:pt x="257175" y="461962"/>
                    </a:lnTo>
                    <a:lnTo>
                      <a:pt x="404812" y="495300"/>
                    </a:lnTo>
                    <a:lnTo>
                      <a:pt x="504825" y="5334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1481910" y="5980986"/>
                <a:ext cx="194211" cy="309342"/>
              </a:xfrm>
              <a:custGeom>
                <a:avLst/>
                <a:gdLst>
                  <a:gd name="connsiteX0" fmla="*/ 0 w 195262"/>
                  <a:gd name="connsiteY0" fmla="*/ 0 h 309563"/>
                  <a:gd name="connsiteX1" fmla="*/ 66675 w 195262"/>
                  <a:gd name="connsiteY1" fmla="*/ 61913 h 309563"/>
                  <a:gd name="connsiteX2" fmla="*/ 133350 w 195262"/>
                  <a:gd name="connsiteY2" fmla="*/ 119063 h 309563"/>
                  <a:gd name="connsiteX3" fmla="*/ 180975 w 195262"/>
                  <a:gd name="connsiteY3" fmla="*/ 180975 h 309563"/>
                  <a:gd name="connsiteX4" fmla="*/ 195262 w 195262"/>
                  <a:gd name="connsiteY4" fmla="*/ 228600 h 309563"/>
                  <a:gd name="connsiteX5" fmla="*/ 180975 w 195262"/>
                  <a:gd name="connsiteY5" fmla="*/ 266700 h 309563"/>
                  <a:gd name="connsiteX6" fmla="*/ 80962 w 195262"/>
                  <a:gd name="connsiteY6" fmla="*/ 300038 h 309563"/>
                  <a:gd name="connsiteX7" fmla="*/ 4762 w 195262"/>
                  <a:gd name="connsiteY7" fmla="*/ 309563 h 30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262" h="309563">
                    <a:moveTo>
                      <a:pt x="0" y="0"/>
                    </a:moveTo>
                    <a:lnTo>
                      <a:pt x="66675" y="61913"/>
                    </a:lnTo>
                    <a:lnTo>
                      <a:pt x="133350" y="119063"/>
                    </a:lnTo>
                    <a:lnTo>
                      <a:pt x="180975" y="180975"/>
                    </a:lnTo>
                    <a:lnTo>
                      <a:pt x="195262" y="228600"/>
                    </a:lnTo>
                    <a:lnTo>
                      <a:pt x="180975" y="266700"/>
                    </a:lnTo>
                    <a:lnTo>
                      <a:pt x="80962" y="300038"/>
                    </a:lnTo>
                    <a:lnTo>
                      <a:pt x="4762" y="30956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1477055" y="4757066"/>
                <a:ext cx="118955" cy="338484"/>
              </a:xfrm>
              <a:custGeom>
                <a:avLst/>
                <a:gdLst>
                  <a:gd name="connsiteX0" fmla="*/ 0 w 119063"/>
                  <a:gd name="connsiteY0" fmla="*/ 0 h 338137"/>
                  <a:gd name="connsiteX1" fmla="*/ 42863 w 119063"/>
                  <a:gd name="connsiteY1" fmla="*/ 38100 h 338137"/>
                  <a:gd name="connsiteX2" fmla="*/ 100013 w 119063"/>
                  <a:gd name="connsiteY2" fmla="*/ 109537 h 338137"/>
                  <a:gd name="connsiteX3" fmla="*/ 119063 w 119063"/>
                  <a:gd name="connsiteY3" fmla="*/ 157162 h 338137"/>
                  <a:gd name="connsiteX4" fmla="*/ 119063 w 119063"/>
                  <a:gd name="connsiteY4" fmla="*/ 223837 h 338137"/>
                  <a:gd name="connsiteX5" fmla="*/ 90488 w 119063"/>
                  <a:gd name="connsiteY5" fmla="*/ 285750 h 338137"/>
                  <a:gd name="connsiteX6" fmla="*/ 0 w 119063"/>
                  <a:gd name="connsiteY6" fmla="*/ 338137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63" h="338137">
                    <a:moveTo>
                      <a:pt x="0" y="0"/>
                    </a:moveTo>
                    <a:lnTo>
                      <a:pt x="42863" y="38100"/>
                    </a:lnTo>
                    <a:lnTo>
                      <a:pt x="100013" y="109537"/>
                    </a:lnTo>
                    <a:lnTo>
                      <a:pt x="119063" y="157162"/>
                    </a:lnTo>
                    <a:lnTo>
                      <a:pt x="119063" y="223837"/>
                    </a:lnTo>
                    <a:lnTo>
                      <a:pt x="90488" y="285750"/>
                    </a:lnTo>
                    <a:lnTo>
                      <a:pt x="0" y="338137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133" name="Straight Connector 132"/>
              <p:cNvCxnSpPr>
                <a:endCxn id="135" idx="29"/>
              </p:cNvCxnSpPr>
              <p:nvPr/>
            </p:nvCxnSpPr>
            <p:spPr>
              <a:xfrm rot="16200000" flipH="1">
                <a:off x="29347" y="5314856"/>
                <a:ext cx="2905127" cy="9711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Freeform 133"/>
              <p:cNvSpPr/>
              <p:nvPr/>
            </p:nvSpPr>
            <p:spPr>
              <a:xfrm>
                <a:off x="1467344" y="3867148"/>
                <a:ext cx="165079" cy="333999"/>
              </a:xfrm>
              <a:custGeom>
                <a:avLst/>
                <a:gdLst>
                  <a:gd name="connsiteX0" fmla="*/ 0 w 166688"/>
                  <a:gd name="connsiteY0" fmla="*/ 0 h 333375"/>
                  <a:gd name="connsiteX1" fmla="*/ 66675 w 166688"/>
                  <a:gd name="connsiteY1" fmla="*/ 42863 h 333375"/>
                  <a:gd name="connsiteX2" fmla="*/ 161925 w 166688"/>
                  <a:gd name="connsiteY2" fmla="*/ 119063 h 333375"/>
                  <a:gd name="connsiteX3" fmla="*/ 166688 w 166688"/>
                  <a:gd name="connsiteY3" fmla="*/ 190500 h 333375"/>
                  <a:gd name="connsiteX4" fmla="*/ 147638 w 166688"/>
                  <a:gd name="connsiteY4" fmla="*/ 238125 h 333375"/>
                  <a:gd name="connsiteX5" fmla="*/ 76200 w 166688"/>
                  <a:gd name="connsiteY5" fmla="*/ 314325 h 333375"/>
                  <a:gd name="connsiteX6" fmla="*/ 19050 w 166688"/>
                  <a:gd name="connsiteY6" fmla="*/ 33337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688" h="333375">
                    <a:moveTo>
                      <a:pt x="0" y="0"/>
                    </a:moveTo>
                    <a:lnTo>
                      <a:pt x="66675" y="42863"/>
                    </a:lnTo>
                    <a:lnTo>
                      <a:pt x="161925" y="119063"/>
                    </a:lnTo>
                    <a:lnTo>
                      <a:pt x="166688" y="190500"/>
                    </a:lnTo>
                    <a:lnTo>
                      <a:pt x="147638" y="238125"/>
                    </a:lnTo>
                    <a:lnTo>
                      <a:pt x="76200" y="314325"/>
                    </a:lnTo>
                    <a:lnTo>
                      <a:pt x="19050" y="333375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942975" y="3876114"/>
                <a:ext cx="747712" cy="2896161"/>
              </a:xfrm>
              <a:custGeom>
                <a:avLst/>
                <a:gdLst>
                  <a:gd name="connsiteX0" fmla="*/ 552450 w 747712"/>
                  <a:gd name="connsiteY0" fmla="*/ 0 h 2895600"/>
                  <a:gd name="connsiteX1" fmla="*/ 676275 w 747712"/>
                  <a:gd name="connsiteY1" fmla="*/ 114300 h 2895600"/>
                  <a:gd name="connsiteX2" fmla="*/ 666750 w 747712"/>
                  <a:gd name="connsiteY2" fmla="*/ 228600 h 2895600"/>
                  <a:gd name="connsiteX3" fmla="*/ 542925 w 747712"/>
                  <a:gd name="connsiteY3" fmla="*/ 323850 h 2895600"/>
                  <a:gd name="connsiteX4" fmla="*/ 314325 w 747712"/>
                  <a:gd name="connsiteY4" fmla="*/ 409575 h 2895600"/>
                  <a:gd name="connsiteX5" fmla="*/ 57150 w 747712"/>
                  <a:gd name="connsiteY5" fmla="*/ 523875 h 2895600"/>
                  <a:gd name="connsiteX6" fmla="*/ 57150 w 747712"/>
                  <a:gd name="connsiteY6" fmla="*/ 695325 h 2895600"/>
                  <a:gd name="connsiteX7" fmla="*/ 400050 w 747712"/>
                  <a:gd name="connsiteY7" fmla="*/ 819150 h 2895600"/>
                  <a:gd name="connsiteX8" fmla="*/ 523875 w 747712"/>
                  <a:gd name="connsiteY8" fmla="*/ 866775 h 2895600"/>
                  <a:gd name="connsiteX9" fmla="*/ 638175 w 747712"/>
                  <a:gd name="connsiteY9" fmla="*/ 990600 h 2895600"/>
                  <a:gd name="connsiteX10" fmla="*/ 657225 w 747712"/>
                  <a:gd name="connsiteY10" fmla="*/ 1066800 h 2895600"/>
                  <a:gd name="connsiteX11" fmla="*/ 609600 w 747712"/>
                  <a:gd name="connsiteY11" fmla="*/ 1162050 h 2895600"/>
                  <a:gd name="connsiteX12" fmla="*/ 476250 w 747712"/>
                  <a:gd name="connsiteY12" fmla="*/ 1247775 h 2895600"/>
                  <a:gd name="connsiteX13" fmla="*/ 371475 w 747712"/>
                  <a:gd name="connsiteY13" fmla="*/ 1276350 h 2895600"/>
                  <a:gd name="connsiteX14" fmla="*/ 304800 w 747712"/>
                  <a:gd name="connsiteY14" fmla="*/ 1438275 h 2895600"/>
                  <a:gd name="connsiteX15" fmla="*/ 209550 w 747712"/>
                  <a:gd name="connsiteY15" fmla="*/ 1533525 h 2895600"/>
                  <a:gd name="connsiteX16" fmla="*/ 66675 w 747712"/>
                  <a:gd name="connsiteY16" fmla="*/ 1609725 h 2895600"/>
                  <a:gd name="connsiteX17" fmla="*/ 76200 w 747712"/>
                  <a:gd name="connsiteY17" fmla="*/ 1800225 h 2895600"/>
                  <a:gd name="connsiteX18" fmla="*/ 180975 w 747712"/>
                  <a:gd name="connsiteY18" fmla="*/ 1905000 h 2895600"/>
                  <a:gd name="connsiteX19" fmla="*/ 342900 w 747712"/>
                  <a:gd name="connsiteY19" fmla="*/ 2000250 h 2895600"/>
                  <a:gd name="connsiteX20" fmla="*/ 485775 w 747712"/>
                  <a:gd name="connsiteY20" fmla="*/ 2066925 h 2895600"/>
                  <a:gd name="connsiteX21" fmla="*/ 590550 w 747712"/>
                  <a:gd name="connsiteY21" fmla="*/ 2143125 h 2895600"/>
                  <a:gd name="connsiteX22" fmla="*/ 704850 w 747712"/>
                  <a:gd name="connsiteY22" fmla="*/ 2247900 h 2895600"/>
                  <a:gd name="connsiteX23" fmla="*/ 733425 w 747712"/>
                  <a:gd name="connsiteY23" fmla="*/ 2343150 h 2895600"/>
                  <a:gd name="connsiteX24" fmla="*/ 619125 w 747712"/>
                  <a:gd name="connsiteY24" fmla="*/ 2390775 h 2895600"/>
                  <a:gd name="connsiteX25" fmla="*/ 447675 w 747712"/>
                  <a:gd name="connsiteY25" fmla="*/ 2447925 h 2895600"/>
                  <a:gd name="connsiteX26" fmla="*/ 323850 w 747712"/>
                  <a:gd name="connsiteY26" fmla="*/ 2514600 h 2895600"/>
                  <a:gd name="connsiteX27" fmla="*/ 190500 w 747712"/>
                  <a:gd name="connsiteY27" fmla="*/ 2657475 h 2895600"/>
                  <a:gd name="connsiteX28" fmla="*/ 238125 w 747712"/>
                  <a:gd name="connsiteY28" fmla="*/ 2743200 h 2895600"/>
                  <a:gd name="connsiteX29" fmla="*/ 542925 w 747712"/>
                  <a:gd name="connsiteY29" fmla="*/ 289560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47712" h="2895600">
                    <a:moveTo>
                      <a:pt x="552450" y="0"/>
                    </a:moveTo>
                    <a:cubicBezTo>
                      <a:pt x="604837" y="38100"/>
                      <a:pt x="657225" y="76200"/>
                      <a:pt x="676275" y="114300"/>
                    </a:cubicBezTo>
                    <a:cubicBezTo>
                      <a:pt x="695325" y="152400"/>
                      <a:pt x="688975" y="193675"/>
                      <a:pt x="666750" y="228600"/>
                    </a:cubicBezTo>
                    <a:cubicBezTo>
                      <a:pt x="644525" y="263525"/>
                      <a:pt x="601663" y="293687"/>
                      <a:pt x="542925" y="323850"/>
                    </a:cubicBezTo>
                    <a:cubicBezTo>
                      <a:pt x="484187" y="354013"/>
                      <a:pt x="395287" y="376238"/>
                      <a:pt x="314325" y="409575"/>
                    </a:cubicBezTo>
                    <a:cubicBezTo>
                      <a:pt x="233363" y="442912"/>
                      <a:pt x="100012" y="476250"/>
                      <a:pt x="57150" y="523875"/>
                    </a:cubicBezTo>
                    <a:cubicBezTo>
                      <a:pt x="14288" y="571500"/>
                      <a:pt x="0" y="646113"/>
                      <a:pt x="57150" y="695325"/>
                    </a:cubicBezTo>
                    <a:cubicBezTo>
                      <a:pt x="114300" y="744538"/>
                      <a:pt x="322263" y="790575"/>
                      <a:pt x="400050" y="819150"/>
                    </a:cubicBezTo>
                    <a:cubicBezTo>
                      <a:pt x="477837" y="847725"/>
                      <a:pt x="484188" y="838200"/>
                      <a:pt x="523875" y="866775"/>
                    </a:cubicBezTo>
                    <a:cubicBezTo>
                      <a:pt x="563563" y="895350"/>
                      <a:pt x="615950" y="957263"/>
                      <a:pt x="638175" y="990600"/>
                    </a:cubicBezTo>
                    <a:cubicBezTo>
                      <a:pt x="660400" y="1023937"/>
                      <a:pt x="661987" y="1038225"/>
                      <a:pt x="657225" y="1066800"/>
                    </a:cubicBezTo>
                    <a:cubicBezTo>
                      <a:pt x="652463" y="1095375"/>
                      <a:pt x="639762" y="1131888"/>
                      <a:pt x="609600" y="1162050"/>
                    </a:cubicBezTo>
                    <a:cubicBezTo>
                      <a:pt x="579438" y="1192212"/>
                      <a:pt x="515938" y="1228725"/>
                      <a:pt x="476250" y="1247775"/>
                    </a:cubicBezTo>
                    <a:cubicBezTo>
                      <a:pt x="436562" y="1266825"/>
                      <a:pt x="400050" y="1244600"/>
                      <a:pt x="371475" y="1276350"/>
                    </a:cubicBezTo>
                    <a:cubicBezTo>
                      <a:pt x="342900" y="1308100"/>
                      <a:pt x="331787" y="1395413"/>
                      <a:pt x="304800" y="1438275"/>
                    </a:cubicBezTo>
                    <a:cubicBezTo>
                      <a:pt x="277813" y="1481137"/>
                      <a:pt x="249238" y="1504950"/>
                      <a:pt x="209550" y="1533525"/>
                    </a:cubicBezTo>
                    <a:cubicBezTo>
                      <a:pt x="169863" y="1562100"/>
                      <a:pt x="88900" y="1565275"/>
                      <a:pt x="66675" y="1609725"/>
                    </a:cubicBezTo>
                    <a:cubicBezTo>
                      <a:pt x="44450" y="1654175"/>
                      <a:pt x="57150" y="1751013"/>
                      <a:pt x="76200" y="1800225"/>
                    </a:cubicBezTo>
                    <a:cubicBezTo>
                      <a:pt x="95250" y="1849438"/>
                      <a:pt x="136525" y="1871663"/>
                      <a:pt x="180975" y="1905000"/>
                    </a:cubicBezTo>
                    <a:cubicBezTo>
                      <a:pt x="225425" y="1938337"/>
                      <a:pt x="292100" y="1973263"/>
                      <a:pt x="342900" y="2000250"/>
                    </a:cubicBezTo>
                    <a:cubicBezTo>
                      <a:pt x="393700" y="2027237"/>
                      <a:pt x="444500" y="2043113"/>
                      <a:pt x="485775" y="2066925"/>
                    </a:cubicBezTo>
                    <a:cubicBezTo>
                      <a:pt x="527050" y="2090737"/>
                      <a:pt x="554037" y="2112962"/>
                      <a:pt x="590550" y="2143125"/>
                    </a:cubicBezTo>
                    <a:cubicBezTo>
                      <a:pt x="627063" y="2173288"/>
                      <a:pt x="681038" y="2214563"/>
                      <a:pt x="704850" y="2247900"/>
                    </a:cubicBezTo>
                    <a:cubicBezTo>
                      <a:pt x="728662" y="2281237"/>
                      <a:pt x="747712" y="2319338"/>
                      <a:pt x="733425" y="2343150"/>
                    </a:cubicBezTo>
                    <a:cubicBezTo>
                      <a:pt x="719138" y="2366962"/>
                      <a:pt x="666750" y="2373313"/>
                      <a:pt x="619125" y="2390775"/>
                    </a:cubicBezTo>
                    <a:cubicBezTo>
                      <a:pt x="571500" y="2408238"/>
                      <a:pt x="496887" y="2427288"/>
                      <a:pt x="447675" y="2447925"/>
                    </a:cubicBezTo>
                    <a:cubicBezTo>
                      <a:pt x="398463" y="2468562"/>
                      <a:pt x="366712" y="2479675"/>
                      <a:pt x="323850" y="2514600"/>
                    </a:cubicBezTo>
                    <a:cubicBezTo>
                      <a:pt x="280988" y="2549525"/>
                      <a:pt x="204787" y="2619375"/>
                      <a:pt x="190500" y="2657475"/>
                    </a:cubicBezTo>
                    <a:cubicBezTo>
                      <a:pt x="176213" y="2695575"/>
                      <a:pt x="179388" y="2703513"/>
                      <a:pt x="238125" y="2743200"/>
                    </a:cubicBezTo>
                    <a:cubicBezTo>
                      <a:pt x="296862" y="2782887"/>
                      <a:pt x="419893" y="2839243"/>
                      <a:pt x="542925" y="2895600"/>
                    </a:cubicBezTo>
                  </a:path>
                </a:pathLst>
              </a:cu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73" name="Group 135"/>
            <p:cNvGrpSpPr>
              <a:grpSpLocks/>
            </p:cNvGrpSpPr>
            <p:nvPr/>
          </p:nvGrpSpPr>
          <p:grpSpPr bwMode="auto">
            <a:xfrm>
              <a:off x="7596188" y="3856038"/>
              <a:ext cx="490537" cy="2057400"/>
              <a:chOff x="942975" y="3867149"/>
              <a:chExt cx="747712" cy="2905126"/>
            </a:xfrm>
          </p:grpSpPr>
          <p:sp>
            <p:nvSpPr>
              <p:cNvPr id="137" name="Freeform 136"/>
              <p:cNvSpPr/>
              <p:nvPr/>
            </p:nvSpPr>
            <p:spPr>
              <a:xfrm>
                <a:off x="1138977" y="6285845"/>
                <a:ext cx="346030" cy="481947"/>
              </a:xfrm>
              <a:custGeom>
                <a:avLst/>
                <a:gdLst>
                  <a:gd name="connsiteX0" fmla="*/ 342900 w 347662"/>
                  <a:gd name="connsiteY0" fmla="*/ 0 h 481013"/>
                  <a:gd name="connsiteX1" fmla="*/ 209550 w 347662"/>
                  <a:gd name="connsiteY1" fmla="*/ 61913 h 481013"/>
                  <a:gd name="connsiteX2" fmla="*/ 90487 w 347662"/>
                  <a:gd name="connsiteY2" fmla="*/ 133350 h 481013"/>
                  <a:gd name="connsiteX3" fmla="*/ 0 w 347662"/>
                  <a:gd name="connsiteY3" fmla="*/ 238125 h 481013"/>
                  <a:gd name="connsiteX4" fmla="*/ 4762 w 347662"/>
                  <a:gd name="connsiteY4" fmla="*/ 323850 h 481013"/>
                  <a:gd name="connsiteX5" fmla="*/ 90487 w 347662"/>
                  <a:gd name="connsiteY5" fmla="*/ 352425 h 481013"/>
                  <a:gd name="connsiteX6" fmla="*/ 223837 w 347662"/>
                  <a:gd name="connsiteY6" fmla="*/ 433388 h 481013"/>
                  <a:gd name="connsiteX7" fmla="*/ 347662 w 347662"/>
                  <a:gd name="connsiteY7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662" h="481013">
                    <a:moveTo>
                      <a:pt x="342900" y="0"/>
                    </a:moveTo>
                    <a:lnTo>
                      <a:pt x="209550" y="61913"/>
                    </a:lnTo>
                    <a:lnTo>
                      <a:pt x="90487" y="133350"/>
                    </a:lnTo>
                    <a:lnTo>
                      <a:pt x="0" y="238125"/>
                    </a:lnTo>
                    <a:lnTo>
                      <a:pt x="4762" y="323850"/>
                    </a:lnTo>
                    <a:lnTo>
                      <a:pt x="90487" y="352425"/>
                    </a:lnTo>
                    <a:lnTo>
                      <a:pt x="223837" y="433388"/>
                    </a:lnTo>
                    <a:lnTo>
                      <a:pt x="347662" y="481013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1005889" y="5095550"/>
                <a:ext cx="469438" cy="876469"/>
              </a:xfrm>
              <a:custGeom>
                <a:avLst/>
                <a:gdLst>
                  <a:gd name="connsiteX0" fmla="*/ 461962 w 471487"/>
                  <a:gd name="connsiteY0" fmla="*/ 0 h 876300"/>
                  <a:gd name="connsiteX1" fmla="*/ 352425 w 471487"/>
                  <a:gd name="connsiteY1" fmla="*/ 42863 h 876300"/>
                  <a:gd name="connsiteX2" fmla="*/ 304800 w 471487"/>
                  <a:gd name="connsiteY2" fmla="*/ 71438 h 876300"/>
                  <a:gd name="connsiteX3" fmla="*/ 280987 w 471487"/>
                  <a:gd name="connsiteY3" fmla="*/ 138113 h 876300"/>
                  <a:gd name="connsiteX4" fmla="*/ 228600 w 471487"/>
                  <a:gd name="connsiteY4" fmla="*/ 238125 h 876300"/>
                  <a:gd name="connsiteX5" fmla="*/ 180975 w 471487"/>
                  <a:gd name="connsiteY5" fmla="*/ 309563 h 876300"/>
                  <a:gd name="connsiteX6" fmla="*/ 57150 w 471487"/>
                  <a:gd name="connsiteY6" fmla="*/ 366713 h 876300"/>
                  <a:gd name="connsiteX7" fmla="*/ 4762 w 471487"/>
                  <a:gd name="connsiteY7" fmla="*/ 395288 h 876300"/>
                  <a:gd name="connsiteX8" fmla="*/ 0 w 471487"/>
                  <a:gd name="connsiteY8" fmla="*/ 481013 h 876300"/>
                  <a:gd name="connsiteX9" fmla="*/ 19050 w 471487"/>
                  <a:gd name="connsiteY9" fmla="*/ 595313 h 876300"/>
                  <a:gd name="connsiteX10" fmla="*/ 71437 w 471487"/>
                  <a:gd name="connsiteY10" fmla="*/ 661988 h 876300"/>
                  <a:gd name="connsiteX11" fmla="*/ 242887 w 471487"/>
                  <a:gd name="connsiteY11" fmla="*/ 771525 h 876300"/>
                  <a:gd name="connsiteX12" fmla="*/ 471487 w 471487"/>
                  <a:gd name="connsiteY12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1487" h="876300">
                    <a:moveTo>
                      <a:pt x="461962" y="0"/>
                    </a:moveTo>
                    <a:lnTo>
                      <a:pt x="352425" y="42863"/>
                    </a:lnTo>
                    <a:lnTo>
                      <a:pt x="304800" y="71438"/>
                    </a:lnTo>
                    <a:lnTo>
                      <a:pt x="280987" y="138113"/>
                    </a:lnTo>
                    <a:lnTo>
                      <a:pt x="228600" y="238125"/>
                    </a:lnTo>
                    <a:lnTo>
                      <a:pt x="180975" y="309563"/>
                    </a:lnTo>
                    <a:lnTo>
                      <a:pt x="57150" y="366713"/>
                    </a:lnTo>
                    <a:lnTo>
                      <a:pt x="4762" y="395288"/>
                    </a:lnTo>
                    <a:lnTo>
                      <a:pt x="0" y="481013"/>
                    </a:lnTo>
                    <a:lnTo>
                      <a:pt x="19050" y="595313"/>
                    </a:lnTo>
                    <a:lnTo>
                      <a:pt x="71437" y="661988"/>
                    </a:lnTo>
                    <a:lnTo>
                      <a:pt x="242887" y="771525"/>
                    </a:lnTo>
                    <a:lnTo>
                      <a:pt x="471487" y="8763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967173" y="4205630"/>
                <a:ext cx="503315" cy="533503"/>
              </a:xfrm>
              <a:custGeom>
                <a:avLst/>
                <a:gdLst>
                  <a:gd name="connsiteX0" fmla="*/ 504825 w 504825"/>
                  <a:gd name="connsiteY0" fmla="*/ 0 h 533400"/>
                  <a:gd name="connsiteX1" fmla="*/ 333375 w 504825"/>
                  <a:gd name="connsiteY1" fmla="*/ 61912 h 533400"/>
                  <a:gd name="connsiteX2" fmla="*/ 176212 w 504825"/>
                  <a:gd name="connsiteY2" fmla="*/ 128587 h 533400"/>
                  <a:gd name="connsiteX3" fmla="*/ 66675 w 504825"/>
                  <a:gd name="connsiteY3" fmla="*/ 171450 h 533400"/>
                  <a:gd name="connsiteX4" fmla="*/ 0 w 504825"/>
                  <a:gd name="connsiteY4" fmla="*/ 257175 h 533400"/>
                  <a:gd name="connsiteX5" fmla="*/ 4762 w 504825"/>
                  <a:gd name="connsiteY5" fmla="*/ 328612 h 533400"/>
                  <a:gd name="connsiteX6" fmla="*/ 71437 w 504825"/>
                  <a:gd name="connsiteY6" fmla="*/ 390525 h 533400"/>
                  <a:gd name="connsiteX7" fmla="*/ 257175 w 504825"/>
                  <a:gd name="connsiteY7" fmla="*/ 461962 h 533400"/>
                  <a:gd name="connsiteX8" fmla="*/ 404812 w 504825"/>
                  <a:gd name="connsiteY8" fmla="*/ 495300 h 533400"/>
                  <a:gd name="connsiteX9" fmla="*/ 504825 w 504825"/>
                  <a:gd name="connsiteY9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5" h="533400">
                    <a:moveTo>
                      <a:pt x="504825" y="0"/>
                    </a:moveTo>
                    <a:lnTo>
                      <a:pt x="333375" y="61912"/>
                    </a:lnTo>
                    <a:lnTo>
                      <a:pt x="176212" y="128587"/>
                    </a:lnTo>
                    <a:lnTo>
                      <a:pt x="66675" y="171450"/>
                    </a:lnTo>
                    <a:lnTo>
                      <a:pt x="0" y="257175"/>
                    </a:lnTo>
                    <a:lnTo>
                      <a:pt x="4762" y="328612"/>
                    </a:lnTo>
                    <a:lnTo>
                      <a:pt x="71437" y="390525"/>
                    </a:lnTo>
                    <a:lnTo>
                      <a:pt x="257175" y="461962"/>
                    </a:lnTo>
                    <a:lnTo>
                      <a:pt x="404812" y="495300"/>
                    </a:lnTo>
                    <a:lnTo>
                      <a:pt x="504825" y="5334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1480167" y="5980986"/>
                <a:ext cx="196002" cy="309342"/>
              </a:xfrm>
              <a:custGeom>
                <a:avLst/>
                <a:gdLst>
                  <a:gd name="connsiteX0" fmla="*/ 0 w 195262"/>
                  <a:gd name="connsiteY0" fmla="*/ 0 h 309563"/>
                  <a:gd name="connsiteX1" fmla="*/ 66675 w 195262"/>
                  <a:gd name="connsiteY1" fmla="*/ 61913 h 309563"/>
                  <a:gd name="connsiteX2" fmla="*/ 133350 w 195262"/>
                  <a:gd name="connsiteY2" fmla="*/ 119063 h 309563"/>
                  <a:gd name="connsiteX3" fmla="*/ 180975 w 195262"/>
                  <a:gd name="connsiteY3" fmla="*/ 180975 h 309563"/>
                  <a:gd name="connsiteX4" fmla="*/ 195262 w 195262"/>
                  <a:gd name="connsiteY4" fmla="*/ 228600 h 309563"/>
                  <a:gd name="connsiteX5" fmla="*/ 180975 w 195262"/>
                  <a:gd name="connsiteY5" fmla="*/ 266700 h 309563"/>
                  <a:gd name="connsiteX6" fmla="*/ 80962 w 195262"/>
                  <a:gd name="connsiteY6" fmla="*/ 300038 h 309563"/>
                  <a:gd name="connsiteX7" fmla="*/ 4762 w 195262"/>
                  <a:gd name="connsiteY7" fmla="*/ 309563 h 30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262" h="309563">
                    <a:moveTo>
                      <a:pt x="0" y="0"/>
                    </a:moveTo>
                    <a:lnTo>
                      <a:pt x="66675" y="61913"/>
                    </a:lnTo>
                    <a:lnTo>
                      <a:pt x="133350" y="119063"/>
                    </a:lnTo>
                    <a:lnTo>
                      <a:pt x="180975" y="180975"/>
                    </a:lnTo>
                    <a:lnTo>
                      <a:pt x="195262" y="228600"/>
                    </a:lnTo>
                    <a:lnTo>
                      <a:pt x="180975" y="266700"/>
                    </a:lnTo>
                    <a:lnTo>
                      <a:pt x="80962" y="300038"/>
                    </a:lnTo>
                    <a:lnTo>
                      <a:pt x="4762" y="30956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1475327" y="4757066"/>
                <a:ext cx="120989" cy="338484"/>
              </a:xfrm>
              <a:custGeom>
                <a:avLst/>
                <a:gdLst>
                  <a:gd name="connsiteX0" fmla="*/ 0 w 119063"/>
                  <a:gd name="connsiteY0" fmla="*/ 0 h 338137"/>
                  <a:gd name="connsiteX1" fmla="*/ 42863 w 119063"/>
                  <a:gd name="connsiteY1" fmla="*/ 38100 h 338137"/>
                  <a:gd name="connsiteX2" fmla="*/ 100013 w 119063"/>
                  <a:gd name="connsiteY2" fmla="*/ 109537 h 338137"/>
                  <a:gd name="connsiteX3" fmla="*/ 119063 w 119063"/>
                  <a:gd name="connsiteY3" fmla="*/ 157162 h 338137"/>
                  <a:gd name="connsiteX4" fmla="*/ 119063 w 119063"/>
                  <a:gd name="connsiteY4" fmla="*/ 223837 h 338137"/>
                  <a:gd name="connsiteX5" fmla="*/ 90488 w 119063"/>
                  <a:gd name="connsiteY5" fmla="*/ 285750 h 338137"/>
                  <a:gd name="connsiteX6" fmla="*/ 0 w 119063"/>
                  <a:gd name="connsiteY6" fmla="*/ 338137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63" h="338137">
                    <a:moveTo>
                      <a:pt x="0" y="0"/>
                    </a:moveTo>
                    <a:lnTo>
                      <a:pt x="42863" y="38100"/>
                    </a:lnTo>
                    <a:lnTo>
                      <a:pt x="100013" y="109537"/>
                    </a:lnTo>
                    <a:lnTo>
                      <a:pt x="119063" y="157162"/>
                    </a:lnTo>
                    <a:lnTo>
                      <a:pt x="119063" y="223837"/>
                    </a:lnTo>
                    <a:lnTo>
                      <a:pt x="90488" y="285750"/>
                    </a:lnTo>
                    <a:lnTo>
                      <a:pt x="0" y="338137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142" name="Straight Connector 141"/>
              <p:cNvCxnSpPr>
                <a:endCxn id="144" idx="29"/>
              </p:cNvCxnSpPr>
              <p:nvPr/>
            </p:nvCxnSpPr>
            <p:spPr>
              <a:xfrm rot="16200000" flipH="1">
                <a:off x="27603" y="5314872"/>
                <a:ext cx="2905127" cy="9679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Freeform 142"/>
              <p:cNvSpPr/>
              <p:nvPr/>
            </p:nvSpPr>
            <p:spPr>
              <a:xfrm>
                <a:off x="1465648" y="3867148"/>
                <a:ext cx="166964" cy="333999"/>
              </a:xfrm>
              <a:custGeom>
                <a:avLst/>
                <a:gdLst>
                  <a:gd name="connsiteX0" fmla="*/ 0 w 166688"/>
                  <a:gd name="connsiteY0" fmla="*/ 0 h 333375"/>
                  <a:gd name="connsiteX1" fmla="*/ 66675 w 166688"/>
                  <a:gd name="connsiteY1" fmla="*/ 42863 h 333375"/>
                  <a:gd name="connsiteX2" fmla="*/ 161925 w 166688"/>
                  <a:gd name="connsiteY2" fmla="*/ 119063 h 333375"/>
                  <a:gd name="connsiteX3" fmla="*/ 166688 w 166688"/>
                  <a:gd name="connsiteY3" fmla="*/ 190500 h 333375"/>
                  <a:gd name="connsiteX4" fmla="*/ 147638 w 166688"/>
                  <a:gd name="connsiteY4" fmla="*/ 238125 h 333375"/>
                  <a:gd name="connsiteX5" fmla="*/ 76200 w 166688"/>
                  <a:gd name="connsiteY5" fmla="*/ 314325 h 333375"/>
                  <a:gd name="connsiteX6" fmla="*/ 19050 w 166688"/>
                  <a:gd name="connsiteY6" fmla="*/ 33337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688" h="333375">
                    <a:moveTo>
                      <a:pt x="0" y="0"/>
                    </a:moveTo>
                    <a:lnTo>
                      <a:pt x="66675" y="42863"/>
                    </a:lnTo>
                    <a:lnTo>
                      <a:pt x="161925" y="119063"/>
                    </a:lnTo>
                    <a:lnTo>
                      <a:pt x="166688" y="190500"/>
                    </a:lnTo>
                    <a:lnTo>
                      <a:pt x="147638" y="238125"/>
                    </a:lnTo>
                    <a:lnTo>
                      <a:pt x="76200" y="314325"/>
                    </a:lnTo>
                    <a:lnTo>
                      <a:pt x="19050" y="333375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942975" y="3876114"/>
                <a:ext cx="747712" cy="2896161"/>
              </a:xfrm>
              <a:custGeom>
                <a:avLst/>
                <a:gdLst>
                  <a:gd name="connsiteX0" fmla="*/ 552450 w 747712"/>
                  <a:gd name="connsiteY0" fmla="*/ 0 h 2895600"/>
                  <a:gd name="connsiteX1" fmla="*/ 676275 w 747712"/>
                  <a:gd name="connsiteY1" fmla="*/ 114300 h 2895600"/>
                  <a:gd name="connsiteX2" fmla="*/ 666750 w 747712"/>
                  <a:gd name="connsiteY2" fmla="*/ 228600 h 2895600"/>
                  <a:gd name="connsiteX3" fmla="*/ 542925 w 747712"/>
                  <a:gd name="connsiteY3" fmla="*/ 323850 h 2895600"/>
                  <a:gd name="connsiteX4" fmla="*/ 314325 w 747712"/>
                  <a:gd name="connsiteY4" fmla="*/ 409575 h 2895600"/>
                  <a:gd name="connsiteX5" fmla="*/ 57150 w 747712"/>
                  <a:gd name="connsiteY5" fmla="*/ 523875 h 2895600"/>
                  <a:gd name="connsiteX6" fmla="*/ 57150 w 747712"/>
                  <a:gd name="connsiteY6" fmla="*/ 695325 h 2895600"/>
                  <a:gd name="connsiteX7" fmla="*/ 400050 w 747712"/>
                  <a:gd name="connsiteY7" fmla="*/ 819150 h 2895600"/>
                  <a:gd name="connsiteX8" fmla="*/ 523875 w 747712"/>
                  <a:gd name="connsiteY8" fmla="*/ 866775 h 2895600"/>
                  <a:gd name="connsiteX9" fmla="*/ 638175 w 747712"/>
                  <a:gd name="connsiteY9" fmla="*/ 990600 h 2895600"/>
                  <a:gd name="connsiteX10" fmla="*/ 657225 w 747712"/>
                  <a:gd name="connsiteY10" fmla="*/ 1066800 h 2895600"/>
                  <a:gd name="connsiteX11" fmla="*/ 609600 w 747712"/>
                  <a:gd name="connsiteY11" fmla="*/ 1162050 h 2895600"/>
                  <a:gd name="connsiteX12" fmla="*/ 476250 w 747712"/>
                  <a:gd name="connsiteY12" fmla="*/ 1247775 h 2895600"/>
                  <a:gd name="connsiteX13" fmla="*/ 371475 w 747712"/>
                  <a:gd name="connsiteY13" fmla="*/ 1276350 h 2895600"/>
                  <a:gd name="connsiteX14" fmla="*/ 304800 w 747712"/>
                  <a:gd name="connsiteY14" fmla="*/ 1438275 h 2895600"/>
                  <a:gd name="connsiteX15" fmla="*/ 209550 w 747712"/>
                  <a:gd name="connsiteY15" fmla="*/ 1533525 h 2895600"/>
                  <a:gd name="connsiteX16" fmla="*/ 66675 w 747712"/>
                  <a:gd name="connsiteY16" fmla="*/ 1609725 h 2895600"/>
                  <a:gd name="connsiteX17" fmla="*/ 76200 w 747712"/>
                  <a:gd name="connsiteY17" fmla="*/ 1800225 h 2895600"/>
                  <a:gd name="connsiteX18" fmla="*/ 180975 w 747712"/>
                  <a:gd name="connsiteY18" fmla="*/ 1905000 h 2895600"/>
                  <a:gd name="connsiteX19" fmla="*/ 342900 w 747712"/>
                  <a:gd name="connsiteY19" fmla="*/ 2000250 h 2895600"/>
                  <a:gd name="connsiteX20" fmla="*/ 485775 w 747712"/>
                  <a:gd name="connsiteY20" fmla="*/ 2066925 h 2895600"/>
                  <a:gd name="connsiteX21" fmla="*/ 590550 w 747712"/>
                  <a:gd name="connsiteY21" fmla="*/ 2143125 h 2895600"/>
                  <a:gd name="connsiteX22" fmla="*/ 704850 w 747712"/>
                  <a:gd name="connsiteY22" fmla="*/ 2247900 h 2895600"/>
                  <a:gd name="connsiteX23" fmla="*/ 733425 w 747712"/>
                  <a:gd name="connsiteY23" fmla="*/ 2343150 h 2895600"/>
                  <a:gd name="connsiteX24" fmla="*/ 619125 w 747712"/>
                  <a:gd name="connsiteY24" fmla="*/ 2390775 h 2895600"/>
                  <a:gd name="connsiteX25" fmla="*/ 447675 w 747712"/>
                  <a:gd name="connsiteY25" fmla="*/ 2447925 h 2895600"/>
                  <a:gd name="connsiteX26" fmla="*/ 323850 w 747712"/>
                  <a:gd name="connsiteY26" fmla="*/ 2514600 h 2895600"/>
                  <a:gd name="connsiteX27" fmla="*/ 190500 w 747712"/>
                  <a:gd name="connsiteY27" fmla="*/ 2657475 h 2895600"/>
                  <a:gd name="connsiteX28" fmla="*/ 238125 w 747712"/>
                  <a:gd name="connsiteY28" fmla="*/ 2743200 h 2895600"/>
                  <a:gd name="connsiteX29" fmla="*/ 542925 w 747712"/>
                  <a:gd name="connsiteY29" fmla="*/ 289560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47712" h="2895600">
                    <a:moveTo>
                      <a:pt x="552450" y="0"/>
                    </a:moveTo>
                    <a:cubicBezTo>
                      <a:pt x="604837" y="38100"/>
                      <a:pt x="657225" y="76200"/>
                      <a:pt x="676275" y="114300"/>
                    </a:cubicBezTo>
                    <a:cubicBezTo>
                      <a:pt x="695325" y="152400"/>
                      <a:pt x="688975" y="193675"/>
                      <a:pt x="666750" y="228600"/>
                    </a:cubicBezTo>
                    <a:cubicBezTo>
                      <a:pt x="644525" y="263525"/>
                      <a:pt x="601663" y="293687"/>
                      <a:pt x="542925" y="323850"/>
                    </a:cubicBezTo>
                    <a:cubicBezTo>
                      <a:pt x="484187" y="354013"/>
                      <a:pt x="395287" y="376238"/>
                      <a:pt x="314325" y="409575"/>
                    </a:cubicBezTo>
                    <a:cubicBezTo>
                      <a:pt x="233363" y="442912"/>
                      <a:pt x="100012" y="476250"/>
                      <a:pt x="57150" y="523875"/>
                    </a:cubicBezTo>
                    <a:cubicBezTo>
                      <a:pt x="14288" y="571500"/>
                      <a:pt x="0" y="646113"/>
                      <a:pt x="57150" y="695325"/>
                    </a:cubicBezTo>
                    <a:cubicBezTo>
                      <a:pt x="114300" y="744538"/>
                      <a:pt x="322263" y="790575"/>
                      <a:pt x="400050" y="819150"/>
                    </a:cubicBezTo>
                    <a:cubicBezTo>
                      <a:pt x="477837" y="847725"/>
                      <a:pt x="484188" y="838200"/>
                      <a:pt x="523875" y="866775"/>
                    </a:cubicBezTo>
                    <a:cubicBezTo>
                      <a:pt x="563563" y="895350"/>
                      <a:pt x="615950" y="957263"/>
                      <a:pt x="638175" y="990600"/>
                    </a:cubicBezTo>
                    <a:cubicBezTo>
                      <a:pt x="660400" y="1023937"/>
                      <a:pt x="661987" y="1038225"/>
                      <a:pt x="657225" y="1066800"/>
                    </a:cubicBezTo>
                    <a:cubicBezTo>
                      <a:pt x="652463" y="1095375"/>
                      <a:pt x="639762" y="1131888"/>
                      <a:pt x="609600" y="1162050"/>
                    </a:cubicBezTo>
                    <a:cubicBezTo>
                      <a:pt x="579438" y="1192212"/>
                      <a:pt x="515938" y="1228725"/>
                      <a:pt x="476250" y="1247775"/>
                    </a:cubicBezTo>
                    <a:cubicBezTo>
                      <a:pt x="436562" y="1266825"/>
                      <a:pt x="400050" y="1244600"/>
                      <a:pt x="371475" y="1276350"/>
                    </a:cubicBezTo>
                    <a:cubicBezTo>
                      <a:pt x="342900" y="1308100"/>
                      <a:pt x="331787" y="1395413"/>
                      <a:pt x="304800" y="1438275"/>
                    </a:cubicBezTo>
                    <a:cubicBezTo>
                      <a:pt x="277813" y="1481137"/>
                      <a:pt x="249238" y="1504950"/>
                      <a:pt x="209550" y="1533525"/>
                    </a:cubicBezTo>
                    <a:cubicBezTo>
                      <a:pt x="169863" y="1562100"/>
                      <a:pt x="88900" y="1565275"/>
                      <a:pt x="66675" y="1609725"/>
                    </a:cubicBezTo>
                    <a:cubicBezTo>
                      <a:pt x="44450" y="1654175"/>
                      <a:pt x="57150" y="1751013"/>
                      <a:pt x="76200" y="1800225"/>
                    </a:cubicBezTo>
                    <a:cubicBezTo>
                      <a:pt x="95250" y="1849438"/>
                      <a:pt x="136525" y="1871663"/>
                      <a:pt x="180975" y="1905000"/>
                    </a:cubicBezTo>
                    <a:cubicBezTo>
                      <a:pt x="225425" y="1938337"/>
                      <a:pt x="292100" y="1973263"/>
                      <a:pt x="342900" y="2000250"/>
                    </a:cubicBezTo>
                    <a:cubicBezTo>
                      <a:pt x="393700" y="2027237"/>
                      <a:pt x="444500" y="2043113"/>
                      <a:pt x="485775" y="2066925"/>
                    </a:cubicBezTo>
                    <a:cubicBezTo>
                      <a:pt x="527050" y="2090737"/>
                      <a:pt x="554037" y="2112962"/>
                      <a:pt x="590550" y="2143125"/>
                    </a:cubicBezTo>
                    <a:cubicBezTo>
                      <a:pt x="627063" y="2173288"/>
                      <a:pt x="681038" y="2214563"/>
                      <a:pt x="704850" y="2247900"/>
                    </a:cubicBezTo>
                    <a:cubicBezTo>
                      <a:pt x="728662" y="2281237"/>
                      <a:pt x="747712" y="2319338"/>
                      <a:pt x="733425" y="2343150"/>
                    </a:cubicBezTo>
                    <a:cubicBezTo>
                      <a:pt x="719138" y="2366962"/>
                      <a:pt x="666750" y="2373313"/>
                      <a:pt x="619125" y="2390775"/>
                    </a:cubicBezTo>
                    <a:cubicBezTo>
                      <a:pt x="571500" y="2408238"/>
                      <a:pt x="496887" y="2427288"/>
                      <a:pt x="447675" y="2447925"/>
                    </a:cubicBezTo>
                    <a:cubicBezTo>
                      <a:pt x="398463" y="2468562"/>
                      <a:pt x="366712" y="2479675"/>
                      <a:pt x="323850" y="2514600"/>
                    </a:cubicBezTo>
                    <a:cubicBezTo>
                      <a:pt x="280988" y="2549525"/>
                      <a:pt x="204787" y="2619375"/>
                      <a:pt x="190500" y="2657475"/>
                    </a:cubicBezTo>
                    <a:cubicBezTo>
                      <a:pt x="176213" y="2695575"/>
                      <a:pt x="179388" y="2703513"/>
                      <a:pt x="238125" y="2743200"/>
                    </a:cubicBezTo>
                    <a:cubicBezTo>
                      <a:pt x="296862" y="2782887"/>
                      <a:pt x="419893" y="2839243"/>
                      <a:pt x="542925" y="2895600"/>
                    </a:cubicBezTo>
                  </a:path>
                </a:pathLst>
              </a:cu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82" name="Group 144"/>
            <p:cNvGrpSpPr>
              <a:grpSpLocks/>
            </p:cNvGrpSpPr>
            <p:nvPr/>
          </p:nvGrpSpPr>
          <p:grpSpPr bwMode="auto">
            <a:xfrm>
              <a:off x="7923213" y="3856038"/>
              <a:ext cx="488950" cy="2057400"/>
              <a:chOff x="942975" y="3867149"/>
              <a:chExt cx="747712" cy="2905126"/>
            </a:xfrm>
          </p:grpSpPr>
          <p:sp>
            <p:nvSpPr>
              <p:cNvPr id="146" name="Freeform 145"/>
              <p:cNvSpPr/>
              <p:nvPr/>
            </p:nvSpPr>
            <p:spPr>
              <a:xfrm>
                <a:off x="1137186" y="6285845"/>
                <a:ext cx="349580" cy="481947"/>
              </a:xfrm>
              <a:custGeom>
                <a:avLst/>
                <a:gdLst>
                  <a:gd name="connsiteX0" fmla="*/ 342900 w 347662"/>
                  <a:gd name="connsiteY0" fmla="*/ 0 h 481013"/>
                  <a:gd name="connsiteX1" fmla="*/ 209550 w 347662"/>
                  <a:gd name="connsiteY1" fmla="*/ 61913 h 481013"/>
                  <a:gd name="connsiteX2" fmla="*/ 90487 w 347662"/>
                  <a:gd name="connsiteY2" fmla="*/ 133350 h 481013"/>
                  <a:gd name="connsiteX3" fmla="*/ 0 w 347662"/>
                  <a:gd name="connsiteY3" fmla="*/ 238125 h 481013"/>
                  <a:gd name="connsiteX4" fmla="*/ 4762 w 347662"/>
                  <a:gd name="connsiteY4" fmla="*/ 323850 h 481013"/>
                  <a:gd name="connsiteX5" fmla="*/ 90487 w 347662"/>
                  <a:gd name="connsiteY5" fmla="*/ 352425 h 481013"/>
                  <a:gd name="connsiteX6" fmla="*/ 223837 w 347662"/>
                  <a:gd name="connsiteY6" fmla="*/ 433388 h 481013"/>
                  <a:gd name="connsiteX7" fmla="*/ 347662 w 347662"/>
                  <a:gd name="connsiteY7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662" h="481013">
                    <a:moveTo>
                      <a:pt x="342900" y="0"/>
                    </a:moveTo>
                    <a:lnTo>
                      <a:pt x="209550" y="61913"/>
                    </a:lnTo>
                    <a:lnTo>
                      <a:pt x="90487" y="133350"/>
                    </a:lnTo>
                    <a:lnTo>
                      <a:pt x="0" y="238125"/>
                    </a:lnTo>
                    <a:lnTo>
                      <a:pt x="4762" y="323850"/>
                    </a:lnTo>
                    <a:lnTo>
                      <a:pt x="90487" y="352425"/>
                    </a:lnTo>
                    <a:lnTo>
                      <a:pt x="223837" y="433388"/>
                    </a:lnTo>
                    <a:lnTo>
                      <a:pt x="347662" y="481013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1006094" y="5095550"/>
                <a:ext cx="470961" cy="876469"/>
              </a:xfrm>
              <a:custGeom>
                <a:avLst/>
                <a:gdLst>
                  <a:gd name="connsiteX0" fmla="*/ 461962 w 471487"/>
                  <a:gd name="connsiteY0" fmla="*/ 0 h 876300"/>
                  <a:gd name="connsiteX1" fmla="*/ 352425 w 471487"/>
                  <a:gd name="connsiteY1" fmla="*/ 42863 h 876300"/>
                  <a:gd name="connsiteX2" fmla="*/ 304800 w 471487"/>
                  <a:gd name="connsiteY2" fmla="*/ 71438 h 876300"/>
                  <a:gd name="connsiteX3" fmla="*/ 280987 w 471487"/>
                  <a:gd name="connsiteY3" fmla="*/ 138113 h 876300"/>
                  <a:gd name="connsiteX4" fmla="*/ 228600 w 471487"/>
                  <a:gd name="connsiteY4" fmla="*/ 238125 h 876300"/>
                  <a:gd name="connsiteX5" fmla="*/ 180975 w 471487"/>
                  <a:gd name="connsiteY5" fmla="*/ 309563 h 876300"/>
                  <a:gd name="connsiteX6" fmla="*/ 57150 w 471487"/>
                  <a:gd name="connsiteY6" fmla="*/ 366713 h 876300"/>
                  <a:gd name="connsiteX7" fmla="*/ 4762 w 471487"/>
                  <a:gd name="connsiteY7" fmla="*/ 395288 h 876300"/>
                  <a:gd name="connsiteX8" fmla="*/ 0 w 471487"/>
                  <a:gd name="connsiteY8" fmla="*/ 481013 h 876300"/>
                  <a:gd name="connsiteX9" fmla="*/ 19050 w 471487"/>
                  <a:gd name="connsiteY9" fmla="*/ 595313 h 876300"/>
                  <a:gd name="connsiteX10" fmla="*/ 71437 w 471487"/>
                  <a:gd name="connsiteY10" fmla="*/ 661988 h 876300"/>
                  <a:gd name="connsiteX11" fmla="*/ 242887 w 471487"/>
                  <a:gd name="connsiteY11" fmla="*/ 771525 h 876300"/>
                  <a:gd name="connsiteX12" fmla="*/ 471487 w 471487"/>
                  <a:gd name="connsiteY12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1487" h="876300">
                    <a:moveTo>
                      <a:pt x="461962" y="0"/>
                    </a:moveTo>
                    <a:lnTo>
                      <a:pt x="352425" y="42863"/>
                    </a:lnTo>
                    <a:lnTo>
                      <a:pt x="304800" y="71438"/>
                    </a:lnTo>
                    <a:lnTo>
                      <a:pt x="280987" y="138113"/>
                    </a:lnTo>
                    <a:lnTo>
                      <a:pt x="228600" y="238125"/>
                    </a:lnTo>
                    <a:lnTo>
                      <a:pt x="180975" y="309563"/>
                    </a:lnTo>
                    <a:lnTo>
                      <a:pt x="57150" y="366713"/>
                    </a:lnTo>
                    <a:lnTo>
                      <a:pt x="4762" y="395288"/>
                    </a:lnTo>
                    <a:lnTo>
                      <a:pt x="0" y="481013"/>
                    </a:lnTo>
                    <a:lnTo>
                      <a:pt x="19050" y="595313"/>
                    </a:lnTo>
                    <a:lnTo>
                      <a:pt x="71437" y="661988"/>
                    </a:lnTo>
                    <a:lnTo>
                      <a:pt x="242887" y="771525"/>
                    </a:lnTo>
                    <a:lnTo>
                      <a:pt x="471487" y="8763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967251" y="4205630"/>
                <a:ext cx="504948" cy="533503"/>
              </a:xfrm>
              <a:custGeom>
                <a:avLst/>
                <a:gdLst>
                  <a:gd name="connsiteX0" fmla="*/ 504825 w 504825"/>
                  <a:gd name="connsiteY0" fmla="*/ 0 h 533400"/>
                  <a:gd name="connsiteX1" fmla="*/ 333375 w 504825"/>
                  <a:gd name="connsiteY1" fmla="*/ 61912 h 533400"/>
                  <a:gd name="connsiteX2" fmla="*/ 176212 w 504825"/>
                  <a:gd name="connsiteY2" fmla="*/ 128587 h 533400"/>
                  <a:gd name="connsiteX3" fmla="*/ 66675 w 504825"/>
                  <a:gd name="connsiteY3" fmla="*/ 171450 h 533400"/>
                  <a:gd name="connsiteX4" fmla="*/ 0 w 504825"/>
                  <a:gd name="connsiteY4" fmla="*/ 257175 h 533400"/>
                  <a:gd name="connsiteX5" fmla="*/ 4762 w 504825"/>
                  <a:gd name="connsiteY5" fmla="*/ 328612 h 533400"/>
                  <a:gd name="connsiteX6" fmla="*/ 71437 w 504825"/>
                  <a:gd name="connsiteY6" fmla="*/ 390525 h 533400"/>
                  <a:gd name="connsiteX7" fmla="*/ 257175 w 504825"/>
                  <a:gd name="connsiteY7" fmla="*/ 461962 h 533400"/>
                  <a:gd name="connsiteX8" fmla="*/ 404812 w 504825"/>
                  <a:gd name="connsiteY8" fmla="*/ 495300 h 533400"/>
                  <a:gd name="connsiteX9" fmla="*/ 504825 w 504825"/>
                  <a:gd name="connsiteY9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5" h="533400">
                    <a:moveTo>
                      <a:pt x="504825" y="0"/>
                    </a:moveTo>
                    <a:lnTo>
                      <a:pt x="333375" y="61912"/>
                    </a:lnTo>
                    <a:lnTo>
                      <a:pt x="176212" y="128587"/>
                    </a:lnTo>
                    <a:lnTo>
                      <a:pt x="66675" y="171450"/>
                    </a:lnTo>
                    <a:lnTo>
                      <a:pt x="0" y="257175"/>
                    </a:lnTo>
                    <a:lnTo>
                      <a:pt x="4762" y="328612"/>
                    </a:lnTo>
                    <a:lnTo>
                      <a:pt x="71437" y="390525"/>
                    </a:lnTo>
                    <a:lnTo>
                      <a:pt x="257175" y="461962"/>
                    </a:lnTo>
                    <a:lnTo>
                      <a:pt x="404812" y="495300"/>
                    </a:lnTo>
                    <a:lnTo>
                      <a:pt x="504825" y="533400"/>
                    </a:lnTo>
                  </a:path>
                </a:pathLst>
              </a:custGeom>
              <a:solidFill>
                <a:srgbClr val="CC0000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1481910" y="5980986"/>
                <a:ext cx="194211" cy="309342"/>
              </a:xfrm>
              <a:custGeom>
                <a:avLst/>
                <a:gdLst>
                  <a:gd name="connsiteX0" fmla="*/ 0 w 195262"/>
                  <a:gd name="connsiteY0" fmla="*/ 0 h 309563"/>
                  <a:gd name="connsiteX1" fmla="*/ 66675 w 195262"/>
                  <a:gd name="connsiteY1" fmla="*/ 61913 h 309563"/>
                  <a:gd name="connsiteX2" fmla="*/ 133350 w 195262"/>
                  <a:gd name="connsiteY2" fmla="*/ 119063 h 309563"/>
                  <a:gd name="connsiteX3" fmla="*/ 180975 w 195262"/>
                  <a:gd name="connsiteY3" fmla="*/ 180975 h 309563"/>
                  <a:gd name="connsiteX4" fmla="*/ 195262 w 195262"/>
                  <a:gd name="connsiteY4" fmla="*/ 228600 h 309563"/>
                  <a:gd name="connsiteX5" fmla="*/ 180975 w 195262"/>
                  <a:gd name="connsiteY5" fmla="*/ 266700 h 309563"/>
                  <a:gd name="connsiteX6" fmla="*/ 80962 w 195262"/>
                  <a:gd name="connsiteY6" fmla="*/ 300038 h 309563"/>
                  <a:gd name="connsiteX7" fmla="*/ 4762 w 195262"/>
                  <a:gd name="connsiteY7" fmla="*/ 309563 h 30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262" h="309563">
                    <a:moveTo>
                      <a:pt x="0" y="0"/>
                    </a:moveTo>
                    <a:lnTo>
                      <a:pt x="66675" y="61913"/>
                    </a:lnTo>
                    <a:lnTo>
                      <a:pt x="133350" y="119063"/>
                    </a:lnTo>
                    <a:lnTo>
                      <a:pt x="180975" y="180975"/>
                    </a:lnTo>
                    <a:lnTo>
                      <a:pt x="195262" y="228600"/>
                    </a:lnTo>
                    <a:lnTo>
                      <a:pt x="180975" y="266700"/>
                    </a:lnTo>
                    <a:lnTo>
                      <a:pt x="80962" y="300038"/>
                    </a:lnTo>
                    <a:lnTo>
                      <a:pt x="4762" y="30956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1477055" y="4757066"/>
                <a:ext cx="118953" cy="338484"/>
              </a:xfrm>
              <a:custGeom>
                <a:avLst/>
                <a:gdLst>
                  <a:gd name="connsiteX0" fmla="*/ 0 w 119063"/>
                  <a:gd name="connsiteY0" fmla="*/ 0 h 338137"/>
                  <a:gd name="connsiteX1" fmla="*/ 42863 w 119063"/>
                  <a:gd name="connsiteY1" fmla="*/ 38100 h 338137"/>
                  <a:gd name="connsiteX2" fmla="*/ 100013 w 119063"/>
                  <a:gd name="connsiteY2" fmla="*/ 109537 h 338137"/>
                  <a:gd name="connsiteX3" fmla="*/ 119063 w 119063"/>
                  <a:gd name="connsiteY3" fmla="*/ 157162 h 338137"/>
                  <a:gd name="connsiteX4" fmla="*/ 119063 w 119063"/>
                  <a:gd name="connsiteY4" fmla="*/ 223837 h 338137"/>
                  <a:gd name="connsiteX5" fmla="*/ 90488 w 119063"/>
                  <a:gd name="connsiteY5" fmla="*/ 285750 h 338137"/>
                  <a:gd name="connsiteX6" fmla="*/ 0 w 119063"/>
                  <a:gd name="connsiteY6" fmla="*/ 338137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63" h="338137">
                    <a:moveTo>
                      <a:pt x="0" y="0"/>
                    </a:moveTo>
                    <a:lnTo>
                      <a:pt x="42863" y="38100"/>
                    </a:lnTo>
                    <a:lnTo>
                      <a:pt x="100013" y="109537"/>
                    </a:lnTo>
                    <a:lnTo>
                      <a:pt x="119063" y="157162"/>
                    </a:lnTo>
                    <a:lnTo>
                      <a:pt x="119063" y="223837"/>
                    </a:lnTo>
                    <a:lnTo>
                      <a:pt x="90488" y="285750"/>
                    </a:lnTo>
                    <a:lnTo>
                      <a:pt x="0" y="338137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151" name="Straight Connector 150"/>
              <p:cNvCxnSpPr>
                <a:endCxn id="153" idx="29"/>
              </p:cNvCxnSpPr>
              <p:nvPr/>
            </p:nvCxnSpPr>
            <p:spPr>
              <a:xfrm rot="16200000" flipH="1">
                <a:off x="29347" y="5314856"/>
                <a:ext cx="2905127" cy="9711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Freeform 151"/>
              <p:cNvSpPr/>
              <p:nvPr/>
            </p:nvSpPr>
            <p:spPr>
              <a:xfrm>
                <a:off x="1467344" y="3867148"/>
                <a:ext cx="165079" cy="333999"/>
              </a:xfrm>
              <a:custGeom>
                <a:avLst/>
                <a:gdLst>
                  <a:gd name="connsiteX0" fmla="*/ 0 w 166688"/>
                  <a:gd name="connsiteY0" fmla="*/ 0 h 333375"/>
                  <a:gd name="connsiteX1" fmla="*/ 66675 w 166688"/>
                  <a:gd name="connsiteY1" fmla="*/ 42863 h 333375"/>
                  <a:gd name="connsiteX2" fmla="*/ 161925 w 166688"/>
                  <a:gd name="connsiteY2" fmla="*/ 119063 h 333375"/>
                  <a:gd name="connsiteX3" fmla="*/ 166688 w 166688"/>
                  <a:gd name="connsiteY3" fmla="*/ 190500 h 333375"/>
                  <a:gd name="connsiteX4" fmla="*/ 147638 w 166688"/>
                  <a:gd name="connsiteY4" fmla="*/ 238125 h 333375"/>
                  <a:gd name="connsiteX5" fmla="*/ 76200 w 166688"/>
                  <a:gd name="connsiteY5" fmla="*/ 314325 h 333375"/>
                  <a:gd name="connsiteX6" fmla="*/ 19050 w 166688"/>
                  <a:gd name="connsiteY6" fmla="*/ 33337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688" h="333375">
                    <a:moveTo>
                      <a:pt x="0" y="0"/>
                    </a:moveTo>
                    <a:lnTo>
                      <a:pt x="66675" y="42863"/>
                    </a:lnTo>
                    <a:lnTo>
                      <a:pt x="161925" y="119063"/>
                    </a:lnTo>
                    <a:lnTo>
                      <a:pt x="166688" y="190500"/>
                    </a:lnTo>
                    <a:lnTo>
                      <a:pt x="147638" y="238125"/>
                    </a:lnTo>
                    <a:lnTo>
                      <a:pt x="76200" y="314325"/>
                    </a:lnTo>
                    <a:lnTo>
                      <a:pt x="19050" y="333375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942975" y="3876114"/>
                <a:ext cx="747712" cy="2896161"/>
              </a:xfrm>
              <a:custGeom>
                <a:avLst/>
                <a:gdLst>
                  <a:gd name="connsiteX0" fmla="*/ 552450 w 747712"/>
                  <a:gd name="connsiteY0" fmla="*/ 0 h 2895600"/>
                  <a:gd name="connsiteX1" fmla="*/ 676275 w 747712"/>
                  <a:gd name="connsiteY1" fmla="*/ 114300 h 2895600"/>
                  <a:gd name="connsiteX2" fmla="*/ 666750 w 747712"/>
                  <a:gd name="connsiteY2" fmla="*/ 228600 h 2895600"/>
                  <a:gd name="connsiteX3" fmla="*/ 542925 w 747712"/>
                  <a:gd name="connsiteY3" fmla="*/ 323850 h 2895600"/>
                  <a:gd name="connsiteX4" fmla="*/ 314325 w 747712"/>
                  <a:gd name="connsiteY4" fmla="*/ 409575 h 2895600"/>
                  <a:gd name="connsiteX5" fmla="*/ 57150 w 747712"/>
                  <a:gd name="connsiteY5" fmla="*/ 523875 h 2895600"/>
                  <a:gd name="connsiteX6" fmla="*/ 57150 w 747712"/>
                  <a:gd name="connsiteY6" fmla="*/ 695325 h 2895600"/>
                  <a:gd name="connsiteX7" fmla="*/ 400050 w 747712"/>
                  <a:gd name="connsiteY7" fmla="*/ 819150 h 2895600"/>
                  <a:gd name="connsiteX8" fmla="*/ 523875 w 747712"/>
                  <a:gd name="connsiteY8" fmla="*/ 866775 h 2895600"/>
                  <a:gd name="connsiteX9" fmla="*/ 638175 w 747712"/>
                  <a:gd name="connsiteY9" fmla="*/ 990600 h 2895600"/>
                  <a:gd name="connsiteX10" fmla="*/ 657225 w 747712"/>
                  <a:gd name="connsiteY10" fmla="*/ 1066800 h 2895600"/>
                  <a:gd name="connsiteX11" fmla="*/ 609600 w 747712"/>
                  <a:gd name="connsiteY11" fmla="*/ 1162050 h 2895600"/>
                  <a:gd name="connsiteX12" fmla="*/ 476250 w 747712"/>
                  <a:gd name="connsiteY12" fmla="*/ 1247775 h 2895600"/>
                  <a:gd name="connsiteX13" fmla="*/ 371475 w 747712"/>
                  <a:gd name="connsiteY13" fmla="*/ 1276350 h 2895600"/>
                  <a:gd name="connsiteX14" fmla="*/ 304800 w 747712"/>
                  <a:gd name="connsiteY14" fmla="*/ 1438275 h 2895600"/>
                  <a:gd name="connsiteX15" fmla="*/ 209550 w 747712"/>
                  <a:gd name="connsiteY15" fmla="*/ 1533525 h 2895600"/>
                  <a:gd name="connsiteX16" fmla="*/ 66675 w 747712"/>
                  <a:gd name="connsiteY16" fmla="*/ 1609725 h 2895600"/>
                  <a:gd name="connsiteX17" fmla="*/ 76200 w 747712"/>
                  <a:gd name="connsiteY17" fmla="*/ 1800225 h 2895600"/>
                  <a:gd name="connsiteX18" fmla="*/ 180975 w 747712"/>
                  <a:gd name="connsiteY18" fmla="*/ 1905000 h 2895600"/>
                  <a:gd name="connsiteX19" fmla="*/ 342900 w 747712"/>
                  <a:gd name="connsiteY19" fmla="*/ 2000250 h 2895600"/>
                  <a:gd name="connsiteX20" fmla="*/ 485775 w 747712"/>
                  <a:gd name="connsiteY20" fmla="*/ 2066925 h 2895600"/>
                  <a:gd name="connsiteX21" fmla="*/ 590550 w 747712"/>
                  <a:gd name="connsiteY21" fmla="*/ 2143125 h 2895600"/>
                  <a:gd name="connsiteX22" fmla="*/ 704850 w 747712"/>
                  <a:gd name="connsiteY22" fmla="*/ 2247900 h 2895600"/>
                  <a:gd name="connsiteX23" fmla="*/ 733425 w 747712"/>
                  <a:gd name="connsiteY23" fmla="*/ 2343150 h 2895600"/>
                  <a:gd name="connsiteX24" fmla="*/ 619125 w 747712"/>
                  <a:gd name="connsiteY24" fmla="*/ 2390775 h 2895600"/>
                  <a:gd name="connsiteX25" fmla="*/ 447675 w 747712"/>
                  <a:gd name="connsiteY25" fmla="*/ 2447925 h 2895600"/>
                  <a:gd name="connsiteX26" fmla="*/ 323850 w 747712"/>
                  <a:gd name="connsiteY26" fmla="*/ 2514600 h 2895600"/>
                  <a:gd name="connsiteX27" fmla="*/ 190500 w 747712"/>
                  <a:gd name="connsiteY27" fmla="*/ 2657475 h 2895600"/>
                  <a:gd name="connsiteX28" fmla="*/ 238125 w 747712"/>
                  <a:gd name="connsiteY28" fmla="*/ 2743200 h 2895600"/>
                  <a:gd name="connsiteX29" fmla="*/ 542925 w 747712"/>
                  <a:gd name="connsiteY29" fmla="*/ 289560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47712" h="2895600">
                    <a:moveTo>
                      <a:pt x="552450" y="0"/>
                    </a:moveTo>
                    <a:cubicBezTo>
                      <a:pt x="604837" y="38100"/>
                      <a:pt x="657225" y="76200"/>
                      <a:pt x="676275" y="114300"/>
                    </a:cubicBezTo>
                    <a:cubicBezTo>
                      <a:pt x="695325" y="152400"/>
                      <a:pt x="688975" y="193675"/>
                      <a:pt x="666750" y="228600"/>
                    </a:cubicBezTo>
                    <a:cubicBezTo>
                      <a:pt x="644525" y="263525"/>
                      <a:pt x="601663" y="293687"/>
                      <a:pt x="542925" y="323850"/>
                    </a:cubicBezTo>
                    <a:cubicBezTo>
                      <a:pt x="484187" y="354013"/>
                      <a:pt x="395287" y="376238"/>
                      <a:pt x="314325" y="409575"/>
                    </a:cubicBezTo>
                    <a:cubicBezTo>
                      <a:pt x="233363" y="442912"/>
                      <a:pt x="100012" y="476250"/>
                      <a:pt x="57150" y="523875"/>
                    </a:cubicBezTo>
                    <a:cubicBezTo>
                      <a:pt x="14288" y="571500"/>
                      <a:pt x="0" y="646113"/>
                      <a:pt x="57150" y="695325"/>
                    </a:cubicBezTo>
                    <a:cubicBezTo>
                      <a:pt x="114300" y="744538"/>
                      <a:pt x="322263" y="790575"/>
                      <a:pt x="400050" y="819150"/>
                    </a:cubicBezTo>
                    <a:cubicBezTo>
                      <a:pt x="477837" y="847725"/>
                      <a:pt x="484188" y="838200"/>
                      <a:pt x="523875" y="866775"/>
                    </a:cubicBezTo>
                    <a:cubicBezTo>
                      <a:pt x="563563" y="895350"/>
                      <a:pt x="615950" y="957263"/>
                      <a:pt x="638175" y="990600"/>
                    </a:cubicBezTo>
                    <a:cubicBezTo>
                      <a:pt x="660400" y="1023937"/>
                      <a:pt x="661987" y="1038225"/>
                      <a:pt x="657225" y="1066800"/>
                    </a:cubicBezTo>
                    <a:cubicBezTo>
                      <a:pt x="652463" y="1095375"/>
                      <a:pt x="639762" y="1131888"/>
                      <a:pt x="609600" y="1162050"/>
                    </a:cubicBezTo>
                    <a:cubicBezTo>
                      <a:pt x="579438" y="1192212"/>
                      <a:pt x="515938" y="1228725"/>
                      <a:pt x="476250" y="1247775"/>
                    </a:cubicBezTo>
                    <a:cubicBezTo>
                      <a:pt x="436562" y="1266825"/>
                      <a:pt x="400050" y="1244600"/>
                      <a:pt x="371475" y="1276350"/>
                    </a:cubicBezTo>
                    <a:cubicBezTo>
                      <a:pt x="342900" y="1308100"/>
                      <a:pt x="331787" y="1395413"/>
                      <a:pt x="304800" y="1438275"/>
                    </a:cubicBezTo>
                    <a:cubicBezTo>
                      <a:pt x="277813" y="1481137"/>
                      <a:pt x="249238" y="1504950"/>
                      <a:pt x="209550" y="1533525"/>
                    </a:cubicBezTo>
                    <a:cubicBezTo>
                      <a:pt x="169863" y="1562100"/>
                      <a:pt x="88900" y="1565275"/>
                      <a:pt x="66675" y="1609725"/>
                    </a:cubicBezTo>
                    <a:cubicBezTo>
                      <a:pt x="44450" y="1654175"/>
                      <a:pt x="57150" y="1751013"/>
                      <a:pt x="76200" y="1800225"/>
                    </a:cubicBezTo>
                    <a:cubicBezTo>
                      <a:pt x="95250" y="1849438"/>
                      <a:pt x="136525" y="1871663"/>
                      <a:pt x="180975" y="1905000"/>
                    </a:cubicBezTo>
                    <a:cubicBezTo>
                      <a:pt x="225425" y="1938337"/>
                      <a:pt x="292100" y="1973263"/>
                      <a:pt x="342900" y="2000250"/>
                    </a:cubicBezTo>
                    <a:cubicBezTo>
                      <a:pt x="393700" y="2027237"/>
                      <a:pt x="444500" y="2043113"/>
                      <a:pt x="485775" y="2066925"/>
                    </a:cubicBezTo>
                    <a:cubicBezTo>
                      <a:pt x="527050" y="2090737"/>
                      <a:pt x="554037" y="2112962"/>
                      <a:pt x="590550" y="2143125"/>
                    </a:cubicBezTo>
                    <a:cubicBezTo>
                      <a:pt x="627063" y="2173288"/>
                      <a:pt x="681038" y="2214563"/>
                      <a:pt x="704850" y="2247900"/>
                    </a:cubicBezTo>
                    <a:cubicBezTo>
                      <a:pt x="728662" y="2281237"/>
                      <a:pt x="747712" y="2319338"/>
                      <a:pt x="733425" y="2343150"/>
                    </a:cubicBezTo>
                    <a:cubicBezTo>
                      <a:pt x="719138" y="2366962"/>
                      <a:pt x="666750" y="2373313"/>
                      <a:pt x="619125" y="2390775"/>
                    </a:cubicBezTo>
                    <a:cubicBezTo>
                      <a:pt x="571500" y="2408238"/>
                      <a:pt x="496887" y="2427288"/>
                      <a:pt x="447675" y="2447925"/>
                    </a:cubicBezTo>
                    <a:cubicBezTo>
                      <a:pt x="398463" y="2468562"/>
                      <a:pt x="366712" y="2479675"/>
                      <a:pt x="323850" y="2514600"/>
                    </a:cubicBezTo>
                    <a:cubicBezTo>
                      <a:pt x="280988" y="2549525"/>
                      <a:pt x="204787" y="2619375"/>
                      <a:pt x="190500" y="2657475"/>
                    </a:cubicBezTo>
                    <a:cubicBezTo>
                      <a:pt x="176213" y="2695575"/>
                      <a:pt x="179388" y="2703513"/>
                      <a:pt x="238125" y="2743200"/>
                    </a:cubicBezTo>
                    <a:cubicBezTo>
                      <a:pt x="296862" y="2782887"/>
                      <a:pt x="419893" y="2839243"/>
                      <a:pt x="542925" y="2895600"/>
                    </a:cubicBezTo>
                  </a:path>
                </a:pathLst>
              </a:cu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sp>
          <p:nvSpPr>
            <p:cNvPr id="157" name="Freeform 156"/>
            <p:cNvSpPr/>
            <p:nvPr/>
          </p:nvSpPr>
          <p:spPr>
            <a:xfrm>
              <a:off x="5562600" y="3763962"/>
              <a:ext cx="3063875" cy="563562"/>
            </a:xfrm>
            <a:custGeom>
              <a:avLst/>
              <a:gdLst>
                <a:gd name="connsiteX0" fmla="*/ 0 w 3063240"/>
                <a:gd name="connsiteY0" fmla="*/ 0 h 563880"/>
                <a:gd name="connsiteX1" fmla="*/ 411480 w 3063240"/>
                <a:gd name="connsiteY1" fmla="*/ 45720 h 563880"/>
                <a:gd name="connsiteX2" fmla="*/ 822960 w 3063240"/>
                <a:gd name="connsiteY2" fmla="*/ 60960 h 563880"/>
                <a:gd name="connsiteX3" fmla="*/ 1264920 w 3063240"/>
                <a:gd name="connsiteY3" fmla="*/ 30480 h 563880"/>
                <a:gd name="connsiteX4" fmla="*/ 1493520 w 3063240"/>
                <a:gd name="connsiteY4" fmla="*/ 76200 h 563880"/>
                <a:gd name="connsiteX5" fmla="*/ 1524000 w 3063240"/>
                <a:gd name="connsiteY5" fmla="*/ 213360 h 563880"/>
                <a:gd name="connsiteX6" fmla="*/ 1539240 w 3063240"/>
                <a:gd name="connsiteY6" fmla="*/ 441960 h 563880"/>
                <a:gd name="connsiteX7" fmla="*/ 1676400 w 3063240"/>
                <a:gd name="connsiteY7" fmla="*/ 533400 h 563880"/>
                <a:gd name="connsiteX8" fmla="*/ 1935480 w 3063240"/>
                <a:gd name="connsiteY8" fmla="*/ 533400 h 563880"/>
                <a:gd name="connsiteX9" fmla="*/ 2255520 w 3063240"/>
                <a:gd name="connsiteY9" fmla="*/ 533400 h 563880"/>
                <a:gd name="connsiteX10" fmla="*/ 2560320 w 3063240"/>
                <a:gd name="connsiteY10" fmla="*/ 548640 h 563880"/>
                <a:gd name="connsiteX11" fmla="*/ 3063240 w 3063240"/>
                <a:gd name="connsiteY11" fmla="*/ 563880 h 56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63240" h="563880">
                  <a:moveTo>
                    <a:pt x="0" y="0"/>
                  </a:moveTo>
                  <a:cubicBezTo>
                    <a:pt x="137160" y="17780"/>
                    <a:pt x="274320" y="35560"/>
                    <a:pt x="411480" y="45720"/>
                  </a:cubicBezTo>
                  <a:cubicBezTo>
                    <a:pt x="548640" y="55880"/>
                    <a:pt x="680720" y="63500"/>
                    <a:pt x="822960" y="60960"/>
                  </a:cubicBezTo>
                  <a:cubicBezTo>
                    <a:pt x="965200" y="58420"/>
                    <a:pt x="1153160" y="27940"/>
                    <a:pt x="1264920" y="30480"/>
                  </a:cubicBezTo>
                  <a:cubicBezTo>
                    <a:pt x="1376680" y="33020"/>
                    <a:pt x="1450340" y="45720"/>
                    <a:pt x="1493520" y="76200"/>
                  </a:cubicBezTo>
                  <a:cubicBezTo>
                    <a:pt x="1536700" y="106680"/>
                    <a:pt x="1516380" y="152400"/>
                    <a:pt x="1524000" y="213360"/>
                  </a:cubicBezTo>
                  <a:cubicBezTo>
                    <a:pt x="1531620" y="274320"/>
                    <a:pt x="1513840" y="388620"/>
                    <a:pt x="1539240" y="441960"/>
                  </a:cubicBezTo>
                  <a:cubicBezTo>
                    <a:pt x="1564640" y="495300"/>
                    <a:pt x="1610360" y="518160"/>
                    <a:pt x="1676400" y="533400"/>
                  </a:cubicBezTo>
                  <a:cubicBezTo>
                    <a:pt x="1742440" y="548640"/>
                    <a:pt x="1935480" y="533400"/>
                    <a:pt x="1935480" y="533400"/>
                  </a:cubicBezTo>
                  <a:cubicBezTo>
                    <a:pt x="2032000" y="533400"/>
                    <a:pt x="2151380" y="530860"/>
                    <a:pt x="2255520" y="533400"/>
                  </a:cubicBezTo>
                  <a:cubicBezTo>
                    <a:pt x="2359660" y="535940"/>
                    <a:pt x="2560320" y="548640"/>
                    <a:pt x="2560320" y="548640"/>
                  </a:cubicBezTo>
                  <a:lnTo>
                    <a:pt x="3063240" y="563880"/>
                  </a:ln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964363" y="3352799"/>
              <a:ext cx="366712" cy="2378076"/>
            </a:xfrm>
            <a:custGeom>
              <a:avLst/>
              <a:gdLst>
                <a:gd name="connsiteX0" fmla="*/ 0 w 365760"/>
                <a:gd name="connsiteY0" fmla="*/ 0 h 2377440"/>
                <a:gd name="connsiteX1" fmla="*/ 152400 w 365760"/>
                <a:gd name="connsiteY1" fmla="*/ 868680 h 2377440"/>
                <a:gd name="connsiteX2" fmla="*/ 365760 w 365760"/>
                <a:gd name="connsiteY2" fmla="*/ 2377440 h 237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5760" h="2377440">
                  <a:moveTo>
                    <a:pt x="0" y="0"/>
                  </a:moveTo>
                  <a:cubicBezTo>
                    <a:pt x="45720" y="236220"/>
                    <a:pt x="91440" y="472440"/>
                    <a:pt x="152400" y="868680"/>
                  </a:cubicBezTo>
                  <a:cubicBezTo>
                    <a:pt x="213360" y="1264920"/>
                    <a:pt x="332740" y="2131060"/>
                    <a:pt x="365760" y="2377440"/>
                  </a:cubicBezTo>
                </a:path>
              </a:pathLst>
            </a:custGeom>
            <a:ln w="5715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9484" name="TextBox 159"/>
            <p:cNvSpPr txBox="1">
              <a:spLocks noChangeArrowheads="1"/>
            </p:cNvSpPr>
            <p:nvPr/>
          </p:nvSpPr>
          <p:spPr bwMode="auto">
            <a:xfrm>
              <a:off x="3971965" y="5637431"/>
              <a:ext cx="3830621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latin typeface="+mn-lt"/>
                </a:rPr>
                <a:t>Large-Offset Fault</a:t>
              </a:r>
            </a:p>
            <a:p>
              <a:pPr algn="ctr"/>
              <a:r>
                <a:rPr lang="en-US" sz="2000" dirty="0" smtClean="0">
                  <a:latin typeface="+mn-lt"/>
                </a:rPr>
                <a:t>One (1) </a:t>
              </a:r>
              <a:r>
                <a:rPr lang="en-US" sz="2000" dirty="0" smtClean="0">
                  <a:solidFill>
                    <a:srgbClr val="000000"/>
                  </a:solidFill>
                  <a:latin typeface="Tahoma"/>
                </a:rPr>
                <a:t>peak or trough or more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156" name="Content Placeholder 2"/>
            <p:cNvSpPr txBox="1">
              <a:spLocks/>
            </p:cNvSpPr>
            <p:nvPr/>
          </p:nvSpPr>
          <p:spPr bwMode="auto">
            <a:xfrm>
              <a:off x="253223" y="2193077"/>
              <a:ext cx="8679109" cy="563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0000"/>
                </a:spcBef>
                <a:buFontTx/>
                <a:buChar char="–"/>
                <a:defRPr/>
              </a:pPr>
              <a:r>
                <a:rPr lang="en-US" sz="2200" kern="0" dirty="0">
                  <a:latin typeface="+mn-lt"/>
                </a:rPr>
                <a:t>Offset </a:t>
              </a:r>
              <a:r>
                <a:rPr lang="en-US" sz="2200" kern="0" dirty="0" smtClean="0">
                  <a:latin typeface="+mn-lt"/>
                </a:rPr>
                <a:t>of more than ½ </a:t>
              </a:r>
              <a:r>
                <a:rPr lang="en-US" sz="2200" kern="0" dirty="0" smtClean="0">
                  <a:latin typeface="+mn-lt"/>
                </a:rPr>
                <a:t>of a </a:t>
              </a:r>
              <a:r>
                <a:rPr lang="en-US" sz="2200" kern="0" dirty="0" smtClean="0">
                  <a:solidFill>
                    <a:srgbClr val="000000"/>
                  </a:solidFill>
                  <a:latin typeface="Tahoma"/>
                </a:rPr>
                <a:t>peak or trough </a:t>
              </a:r>
              <a:r>
                <a:rPr lang="en-US" sz="2200" kern="0" dirty="0" smtClean="0">
                  <a:latin typeface="+mn-lt"/>
                </a:rPr>
                <a:t>= Moderate-offset</a:t>
              </a:r>
              <a:endParaRPr lang="en-US" sz="2200" kern="0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Faults </a:t>
            </a:r>
          </a:p>
        </p:txBody>
      </p:sp>
      <p:sp>
        <p:nvSpPr>
          <p:cNvPr id="2048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176346" y="1492688"/>
            <a:ext cx="7772400" cy="1865368"/>
          </a:xfrm>
        </p:spPr>
        <p:txBody>
          <a:bodyPr/>
          <a:lstStyle/>
          <a:p>
            <a:r>
              <a:rPr lang="en-US" sz="2600" dirty="0" smtClean="0"/>
              <a:t>Profile (Vertical) View</a:t>
            </a:r>
          </a:p>
          <a:p>
            <a:pPr lvl="1"/>
            <a:r>
              <a:rPr lang="en-US" sz="2200" dirty="0" smtClean="0"/>
              <a:t>Consistent breaks in reflections along a dipping plane</a:t>
            </a:r>
          </a:p>
          <a:p>
            <a:pPr lvl="1"/>
            <a:r>
              <a:rPr lang="en-US" sz="2200" dirty="0" smtClean="0"/>
              <a:t>Boundary between zones of different reflection dips</a:t>
            </a:r>
          </a:p>
        </p:txBody>
      </p:sp>
      <p:sp>
        <p:nvSpPr>
          <p:cNvPr id="5" name="Rectangle 4"/>
          <p:cNvSpPr/>
          <p:nvPr/>
        </p:nvSpPr>
        <p:spPr>
          <a:xfrm>
            <a:off x="256213" y="1870055"/>
            <a:ext cx="1037359" cy="14957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</a:rPr>
              <a:t>2D or 3D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80532" y="3727939"/>
            <a:ext cx="8768214" cy="1871004"/>
            <a:chOff x="180532" y="3727939"/>
            <a:chExt cx="8768214" cy="1871004"/>
          </a:xfrm>
        </p:grpSpPr>
        <p:grpSp>
          <p:nvGrpSpPr>
            <p:cNvPr id="8" name="Group 7"/>
            <p:cNvGrpSpPr/>
            <p:nvPr/>
          </p:nvGrpSpPr>
          <p:grpSpPr>
            <a:xfrm>
              <a:off x="180532" y="3727939"/>
              <a:ext cx="8653979" cy="1871004"/>
              <a:chOff x="180532" y="3727939"/>
              <a:chExt cx="8653979" cy="1871004"/>
            </a:xfrm>
          </p:grpSpPr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196948" y="3727939"/>
                <a:ext cx="8637563" cy="1871004"/>
              </a:xfrm>
              <a:prstGeom prst="rect">
                <a:avLst/>
              </a:prstGeom>
              <a:noFill/>
              <a:ln w="88900" cmpd="dbl" algn="ctr">
                <a:solidFill>
                  <a:srgbClr val="C521FF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schemeClr val="lt1"/>
                  </a:solidFill>
                  <a:latin typeface="+mn-lt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80532" y="4375283"/>
                <a:ext cx="1188720" cy="88024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lnSpc>
                    <a:spcPct val="80000"/>
                  </a:lnSpc>
                  <a:defRPr/>
                </a:pPr>
                <a:r>
                  <a:rPr lang="en-US" sz="3200" b="1" spc="50" dirty="0">
                    <a:ln w="12700" cmpd="sng">
                      <a:solidFill>
                        <a:schemeClr val="accent6">
                          <a:satMod val="120000"/>
                          <a:shade val="80000"/>
                        </a:schemeClr>
                      </a:solidFill>
                      <a:prstDash val="solid"/>
                    </a:ln>
                    <a:solidFill>
                      <a:srgbClr val="FFFF00"/>
                    </a:solidFill>
                    <a:effectLst>
                      <a:glow rad="53100">
                        <a:schemeClr val="accent6">
                          <a:satMod val="180000"/>
                          <a:alpha val="30000"/>
                        </a:schemeClr>
                      </a:glow>
                    </a:effectLst>
                    <a:latin typeface="Arial" charset="0"/>
                  </a:rPr>
                  <a:t>3D only</a:t>
                </a:r>
              </a:p>
            </p:txBody>
          </p:sp>
        </p:grp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1176346" y="4004449"/>
              <a:ext cx="7772400" cy="1587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2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Time Slice View</a:t>
              </a:r>
            </a:p>
            <a:p>
              <a:pPr marL="742950" marR="0" lvl="1" indent="-28575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tabLst/>
                <a:defRPr/>
              </a:pPr>
              <a:r>
                <a:rPr kumimoji="0" lang="en-US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</a:rPr>
                <a:t>Boundaries between different reflection packages</a:t>
              </a:r>
            </a:p>
            <a:p>
              <a:pPr marL="742950" marR="0" lvl="1" indent="-28575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tabLst/>
                <a:defRPr/>
              </a:pPr>
              <a:r>
                <a:rPr kumimoji="0" lang="en-US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</a:rPr>
                <a:t>Zones of low continuity seen on coherency-type data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Benefit of 3D Data</a:t>
            </a:r>
          </a:p>
        </p:txBody>
      </p:sp>
      <p:sp>
        <p:nvSpPr>
          <p:cNvPr id="21509" name="Content Placeholder 2"/>
          <p:cNvSpPr>
            <a:spLocks noGrp="1"/>
          </p:cNvSpPr>
          <p:nvPr>
            <p:ph idx="4294967295"/>
          </p:nvPr>
        </p:nvSpPr>
        <p:spPr>
          <a:xfrm>
            <a:off x="351693" y="1070662"/>
            <a:ext cx="7772400" cy="3694113"/>
          </a:xfrm>
        </p:spPr>
        <p:txBody>
          <a:bodyPr/>
          <a:lstStyle/>
          <a:p>
            <a:pPr marL="365125">
              <a:lnSpc>
                <a:spcPct val="95000"/>
              </a:lnSpc>
              <a:spcBef>
                <a:spcPts val="1200"/>
              </a:spcBef>
            </a:pPr>
            <a:r>
              <a:rPr lang="en-US" sz="2400" dirty="0" smtClean="0"/>
              <a:t>We can generate a new data volume based on the cross-correlation of one trace with its neighboring traces</a:t>
            </a:r>
          </a:p>
          <a:p>
            <a:pPr marL="365125">
              <a:lnSpc>
                <a:spcPct val="95000"/>
              </a:lnSpc>
              <a:spcBef>
                <a:spcPts val="1200"/>
              </a:spcBef>
            </a:pPr>
            <a:r>
              <a:rPr lang="en-US" sz="2400" dirty="0" smtClean="0"/>
              <a:t>This process was originally patented by Amoco with the name </a:t>
            </a:r>
            <a:r>
              <a:rPr lang="en-US" sz="2400" dirty="0" smtClean="0"/>
              <a:t>‘coherency data’</a:t>
            </a:r>
            <a:endParaRPr lang="en-US" sz="2400" dirty="0" smtClean="0"/>
          </a:p>
        </p:txBody>
      </p:sp>
      <p:pic>
        <p:nvPicPr>
          <p:cNvPr id="21507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460158"/>
            <a:ext cx="4233863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4802188" y="3576046"/>
            <a:ext cx="4098925" cy="707886"/>
          </a:xfrm>
          <a:prstGeom prst="rect">
            <a:avLst/>
          </a:prstGeom>
          <a:solidFill>
            <a:schemeClr val="tx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/>
            <a:r>
              <a:rPr lang="en-US" sz="2000" dirty="0">
                <a:solidFill>
                  <a:schemeClr val="bg1"/>
                </a:solidFill>
                <a:latin typeface="Tahoma" pitchFamily="34" charset="0"/>
              </a:rPr>
              <a:t> White means a trace and its neighbor trace are very similar</a:t>
            </a:r>
          </a:p>
        </p:txBody>
      </p:sp>
      <p:sp>
        <p:nvSpPr>
          <p:cNvPr id="21513" name="Freeform 7"/>
          <p:cNvSpPr>
            <a:spLocks/>
          </p:cNvSpPr>
          <p:nvPr/>
        </p:nvSpPr>
        <p:spPr bwMode="auto">
          <a:xfrm>
            <a:off x="2457450" y="3588746"/>
            <a:ext cx="2286000" cy="822325"/>
          </a:xfrm>
          <a:custGeom>
            <a:avLst/>
            <a:gdLst>
              <a:gd name="T0" fmla="*/ 0 w 2087880"/>
              <a:gd name="T1" fmla="*/ 177463 h 1206500"/>
              <a:gd name="T2" fmla="*/ 1423362 w 2087880"/>
              <a:gd name="T3" fmla="*/ 16065 h 1206500"/>
              <a:gd name="T4" fmla="*/ 3000007 w 2087880"/>
              <a:gd name="T5" fmla="*/ 81072 h 1206500"/>
              <a:gd name="T6" fmla="*/ 0 60000 65536"/>
              <a:gd name="T7" fmla="*/ 0 60000 65536"/>
              <a:gd name="T8" fmla="*/ 0 60000 65536"/>
              <a:gd name="T9" fmla="*/ 0 w 2087880"/>
              <a:gd name="T10" fmla="*/ 0 h 1206500"/>
              <a:gd name="T11" fmla="*/ 2087880 w 2087880"/>
              <a:gd name="T12" fmla="*/ 1206500 h 12065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87880" h="1206500">
                <a:moveTo>
                  <a:pt x="0" y="1206500"/>
                </a:moveTo>
                <a:cubicBezTo>
                  <a:pt x="321310" y="712470"/>
                  <a:pt x="642620" y="218440"/>
                  <a:pt x="990600" y="109220"/>
                </a:cubicBezTo>
                <a:cubicBezTo>
                  <a:pt x="1338580" y="0"/>
                  <a:pt x="1713230" y="275590"/>
                  <a:pt x="2087880" y="551180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21514" name="Freeform 8"/>
          <p:cNvSpPr>
            <a:spLocks/>
          </p:cNvSpPr>
          <p:nvPr/>
        </p:nvSpPr>
        <p:spPr bwMode="auto">
          <a:xfrm flipV="1">
            <a:off x="3585773" y="4788846"/>
            <a:ext cx="1624012" cy="978907"/>
          </a:xfrm>
          <a:custGeom>
            <a:avLst/>
            <a:gdLst>
              <a:gd name="T0" fmla="*/ 0 w 2087880"/>
              <a:gd name="T1" fmla="*/ 26829 h 1206500"/>
              <a:gd name="T2" fmla="*/ 386259 w 2087880"/>
              <a:gd name="T3" fmla="*/ 2428 h 1206500"/>
              <a:gd name="T4" fmla="*/ 814117 w 2087880"/>
              <a:gd name="T5" fmla="*/ 12256 h 1206500"/>
              <a:gd name="T6" fmla="*/ 0 60000 65536"/>
              <a:gd name="T7" fmla="*/ 0 60000 65536"/>
              <a:gd name="T8" fmla="*/ 0 60000 65536"/>
              <a:gd name="T9" fmla="*/ 0 w 2087880"/>
              <a:gd name="T10" fmla="*/ 0 h 1206500"/>
              <a:gd name="T11" fmla="*/ 2087880 w 2087880"/>
              <a:gd name="T12" fmla="*/ 1206500 h 12065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87880" h="1206500">
                <a:moveTo>
                  <a:pt x="0" y="1206500"/>
                </a:moveTo>
                <a:cubicBezTo>
                  <a:pt x="321310" y="712470"/>
                  <a:pt x="642620" y="218440"/>
                  <a:pt x="990600" y="109220"/>
                </a:cubicBezTo>
                <a:cubicBezTo>
                  <a:pt x="1338580" y="0"/>
                  <a:pt x="1713230" y="275590"/>
                  <a:pt x="2087880" y="551180"/>
                </a:cubicBezTo>
              </a:path>
            </a:pathLst>
          </a:custGeom>
          <a:noFill/>
          <a:ln w="57150" cap="flat" cmpd="sng" algn="ctr">
            <a:solidFill>
              <a:srgbClr val="FF00FF"/>
            </a:solidFill>
            <a:prstDash val="solid"/>
            <a:round/>
            <a:headEnd type="triangle" w="med" len="med"/>
            <a:tailEnd type="none" w="med" len="med"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21515" name="Text Box 15"/>
          <p:cNvSpPr txBox="1">
            <a:spLocks noChangeArrowheads="1"/>
          </p:cNvSpPr>
          <p:nvPr/>
        </p:nvSpPr>
        <p:spPr bwMode="auto">
          <a:xfrm>
            <a:off x="752475" y="5766796"/>
            <a:ext cx="949325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</a:rPr>
              <a:t>1100 ms</a:t>
            </a:r>
          </a:p>
        </p:txBody>
      </p:sp>
      <p:sp>
        <p:nvSpPr>
          <p:cNvPr id="21512" name="Text Box 9"/>
          <p:cNvSpPr txBox="1">
            <a:spLocks noChangeArrowheads="1"/>
          </p:cNvSpPr>
          <p:nvPr/>
        </p:nvSpPr>
        <p:spPr bwMode="auto">
          <a:xfrm>
            <a:off x="4750533" y="5090447"/>
            <a:ext cx="3598863" cy="1015663"/>
          </a:xfrm>
          <a:prstGeom prst="rect">
            <a:avLst/>
          </a:prstGeom>
          <a:solidFill>
            <a:schemeClr val="tx1"/>
          </a:solidFill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/>
            <a:r>
              <a:rPr lang="en-US" sz="2000" dirty="0">
                <a:solidFill>
                  <a:schemeClr val="bg1"/>
                </a:solidFill>
                <a:latin typeface="Tahoma" pitchFamily="34" charset="0"/>
              </a:rPr>
              <a:t> Dark means a trace and its neighbor trace are NOT similar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Coherency-Type Data</a:t>
            </a:r>
          </a:p>
        </p:txBody>
      </p:sp>
      <p:sp>
        <p:nvSpPr>
          <p:cNvPr id="22538" name="Text Box 16"/>
          <p:cNvSpPr txBox="1">
            <a:spLocks noChangeArrowheads="1"/>
          </p:cNvSpPr>
          <p:nvPr/>
        </p:nvSpPr>
        <p:spPr bwMode="auto">
          <a:xfrm>
            <a:off x="1022521" y="1004668"/>
            <a:ext cx="297497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sz="1400" b="1" dirty="0">
                <a:latin typeface="Tahoma" pitchFamily="34" charset="0"/>
              </a:rPr>
              <a:t>White = </a:t>
            </a:r>
            <a:r>
              <a:rPr lang="en-US" sz="1400" b="1" dirty="0" smtClean="0">
                <a:latin typeface="Tahoma" pitchFamily="34" charset="0"/>
              </a:rPr>
              <a:t>High Correlation</a:t>
            </a:r>
            <a:endParaRPr lang="en-US" sz="1000" b="1" dirty="0" smtClean="0">
              <a:latin typeface="Tahoma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1400" b="1" dirty="0" smtClean="0">
                <a:latin typeface="Tahoma" pitchFamily="34" charset="0"/>
              </a:rPr>
              <a:t>Black =  Low Correlation</a:t>
            </a:r>
            <a:endParaRPr lang="en-US" sz="1400" b="1" dirty="0">
              <a:latin typeface="Tahoma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984739" y="1527175"/>
            <a:ext cx="7402516" cy="4789219"/>
            <a:chOff x="2633663" y="1527175"/>
            <a:chExt cx="5877142" cy="4367213"/>
          </a:xfrm>
        </p:grpSpPr>
        <p:pic>
          <p:nvPicPr>
            <p:cNvPr id="22531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960" r="1701" b="4930"/>
            <a:stretch>
              <a:fillRect/>
            </a:stretch>
          </p:blipFill>
          <p:spPr bwMode="auto">
            <a:xfrm>
              <a:off x="2633663" y="1527175"/>
              <a:ext cx="5659437" cy="436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3" name="Freeform 10"/>
            <p:cNvSpPr>
              <a:spLocks/>
            </p:cNvSpPr>
            <p:nvPr/>
          </p:nvSpPr>
          <p:spPr bwMode="auto">
            <a:xfrm rot="15180000" flipH="1">
              <a:off x="6397584" y="1604403"/>
              <a:ext cx="428828" cy="985662"/>
            </a:xfrm>
            <a:custGeom>
              <a:avLst/>
              <a:gdLst>
                <a:gd name="T0" fmla="*/ 2147483647 w 146"/>
                <a:gd name="T1" fmla="*/ 2147483647 h 304"/>
                <a:gd name="T2" fmla="*/ 2147483647 w 146"/>
                <a:gd name="T3" fmla="*/ 2147483647 h 304"/>
                <a:gd name="T4" fmla="*/ 2147483647 w 146"/>
                <a:gd name="T5" fmla="*/ 0 h 304"/>
                <a:gd name="T6" fmla="*/ 0 60000 65536"/>
                <a:gd name="T7" fmla="*/ 0 60000 65536"/>
                <a:gd name="T8" fmla="*/ 0 60000 65536"/>
                <a:gd name="T9" fmla="*/ 0 w 146"/>
                <a:gd name="T10" fmla="*/ 0 h 304"/>
                <a:gd name="T11" fmla="*/ 146 w 146"/>
                <a:gd name="T12" fmla="*/ 304 h 3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6" h="304">
                  <a:moveTo>
                    <a:pt x="146" y="304"/>
                  </a:moveTo>
                  <a:cubicBezTo>
                    <a:pt x="83" y="239"/>
                    <a:pt x="20" y="175"/>
                    <a:pt x="10" y="124"/>
                  </a:cubicBezTo>
                  <a:cubicBezTo>
                    <a:pt x="0" y="73"/>
                    <a:pt x="42" y="36"/>
                    <a:pt x="84" y="0"/>
                  </a:cubicBezTo>
                </a:path>
              </a:pathLst>
            </a:custGeom>
            <a:noFill/>
            <a:ln w="57150" cmpd="sng">
              <a:solidFill>
                <a:srgbClr val="FF00FF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534" name="Freeform 11"/>
            <p:cNvSpPr>
              <a:spLocks/>
            </p:cNvSpPr>
            <p:nvPr/>
          </p:nvSpPr>
          <p:spPr bwMode="auto">
            <a:xfrm rot="19505138" flipV="1">
              <a:off x="4474066" y="2216018"/>
              <a:ext cx="1144766" cy="804571"/>
            </a:xfrm>
            <a:custGeom>
              <a:avLst/>
              <a:gdLst>
                <a:gd name="T0" fmla="*/ 2147483647 w 372"/>
                <a:gd name="T1" fmla="*/ 2147483647 h 545"/>
                <a:gd name="T2" fmla="*/ 2147483647 w 372"/>
                <a:gd name="T3" fmla="*/ 2147483647 h 545"/>
                <a:gd name="T4" fmla="*/ 2147483647 w 372"/>
                <a:gd name="T5" fmla="*/ 0 h 545"/>
                <a:gd name="T6" fmla="*/ 0 60000 65536"/>
                <a:gd name="T7" fmla="*/ 0 60000 65536"/>
                <a:gd name="T8" fmla="*/ 0 60000 65536"/>
                <a:gd name="T9" fmla="*/ 0 w 372"/>
                <a:gd name="T10" fmla="*/ 0 h 545"/>
                <a:gd name="T11" fmla="*/ 372 w 372"/>
                <a:gd name="T12" fmla="*/ 545 h 5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2" h="545">
                  <a:moveTo>
                    <a:pt x="112" y="545"/>
                  </a:moveTo>
                  <a:cubicBezTo>
                    <a:pt x="56" y="386"/>
                    <a:pt x="0" y="227"/>
                    <a:pt x="43" y="136"/>
                  </a:cubicBezTo>
                  <a:cubicBezTo>
                    <a:pt x="86" y="45"/>
                    <a:pt x="229" y="22"/>
                    <a:pt x="372" y="0"/>
                  </a:cubicBezTo>
                </a:path>
              </a:pathLst>
            </a:custGeom>
            <a:noFill/>
            <a:ln w="57150" cmpd="sng">
              <a:solidFill>
                <a:srgbClr val="FF00FF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535" name="Freeform 12"/>
            <p:cNvSpPr>
              <a:spLocks/>
            </p:cNvSpPr>
            <p:nvPr/>
          </p:nvSpPr>
          <p:spPr bwMode="auto">
            <a:xfrm flipH="1" flipV="1">
              <a:off x="5459185" y="1931730"/>
              <a:ext cx="480465" cy="600075"/>
            </a:xfrm>
            <a:custGeom>
              <a:avLst/>
              <a:gdLst>
                <a:gd name="T0" fmla="*/ 2147483647 w 268"/>
                <a:gd name="T1" fmla="*/ 2147483647 h 229"/>
                <a:gd name="T2" fmla="*/ 2147483647 w 268"/>
                <a:gd name="T3" fmla="*/ 2147483647 h 229"/>
                <a:gd name="T4" fmla="*/ 2147483647 w 268"/>
                <a:gd name="T5" fmla="*/ 0 h 229"/>
                <a:gd name="T6" fmla="*/ 0 60000 65536"/>
                <a:gd name="T7" fmla="*/ 0 60000 65536"/>
                <a:gd name="T8" fmla="*/ 0 60000 65536"/>
                <a:gd name="T9" fmla="*/ 0 w 268"/>
                <a:gd name="T10" fmla="*/ 0 h 229"/>
                <a:gd name="T11" fmla="*/ 268 w 268"/>
                <a:gd name="T12" fmla="*/ 229 h 2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8" h="229">
                  <a:moveTo>
                    <a:pt x="268" y="229"/>
                  </a:moveTo>
                  <a:cubicBezTo>
                    <a:pt x="173" y="226"/>
                    <a:pt x="78" y="224"/>
                    <a:pt x="39" y="186"/>
                  </a:cubicBezTo>
                  <a:cubicBezTo>
                    <a:pt x="0" y="148"/>
                    <a:pt x="16" y="74"/>
                    <a:pt x="33" y="0"/>
                  </a:cubicBezTo>
                </a:path>
              </a:pathLst>
            </a:custGeom>
            <a:noFill/>
            <a:ln w="57150" cmpd="sng">
              <a:solidFill>
                <a:srgbClr val="FF00FF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536" name="Freeform 13"/>
            <p:cNvSpPr>
              <a:spLocks/>
            </p:cNvSpPr>
            <p:nvPr/>
          </p:nvSpPr>
          <p:spPr bwMode="auto">
            <a:xfrm rot="5400000" flipH="1" flipV="1">
              <a:off x="6018213" y="4660900"/>
              <a:ext cx="903287" cy="627063"/>
            </a:xfrm>
            <a:custGeom>
              <a:avLst/>
              <a:gdLst>
                <a:gd name="T0" fmla="*/ 2147483647 w 616"/>
                <a:gd name="T1" fmla="*/ 0 h 694"/>
                <a:gd name="T2" fmla="*/ 2147483647 w 616"/>
                <a:gd name="T3" fmla="*/ 2147483647 h 694"/>
                <a:gd name="T4" fmla="*/ 2147483647 w 616"/>
                <a:gd name="T5" fmla="*/ 2147483647 h 694"/>
                <a:gd name="T6" fmla="*/ 2147483647 w 616"/>
                <a:gd name="T7" fmla="*/ 2147483647 h 6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6"/>
                <a:gd name="T13" fmla="*/ 0 h 694"/>
                <a:gd name="T14" fmla="*/ 616 w 616"/>
                <a:gd name="T15" fmla="*/ 694 h 6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6" h="694">
                  <a:moveTo>
                    <a:pt x="616" y="0"/>
                  </a:moveTo>
                  <a:cubicBezTo>
                    <a:pt x="386" y="65"/>
                    <a:pt x="156" y="131"/>
                    <a:pt x="78" y="211"/>
                  </a:cubicBezTo>
                  <a:cubicBezTo>
                    <a:pt x="0" y="291"/>
                    <a:pt x="154" y="403"/>
                    <a:pt x="146" y="483"/>
                  </a:cubicBezTo>
                  <a:cubicBezTo>
                    <a:pt x="138" y="563"/>
                    <a:pt x="83" y="628"/>
                    <a:pt x="28" y="694"/>
                  </a:cubicBezTo>
                </a:path>
              </a:pathLst>
            </a:custGeom>
            <a:noFill/>
            <a:ln w="57150" cmpd="sng">
              <a:solidFill>
                <a:srgbClr val="008000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537" name="Text Box 15"/>
            <p:cNvSpPr txBox="1">
              <a:spLocks noChangeArrowheads="1"/>
            </p:cNvSpPr>
            <p:nvPr/>
          </p:nvSpPr>
          <p:spPr bwMode="auto">
            <a:xfrm>
              <a:off x="3109913" y="5376863"/>
              <a:ext cx="949325" cy="3048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Tahoma" pitchFamily="34" charset="0"/>
                </a:rPr>
                <a:t>1160 ms</a:t>
              </a:r>
            </a:p>
          </p:txBody>
        </p:sp>
        <p:sp>
          <p:nvSpPr>
            <p:cNvPr id="22539" name="Rectangle 9"/>
            <p:cNvSpPr>
              <a:spLocks noChangeArrowheads="1"/>
            </p:cNvSpPr>
            <p:nvPr/>
          </p:nvSpPr>
          <p:spPr bwMode="auto">
            <a:xfrm>
              <a:off x="5584835" y="2191363"/>
              <a:ext cx="909637" cy="395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Tahoma" pitchFamily="34" charset="0"/>
                </a:rPr>
                <a:t>Faults</a:t>
              </a:r>
            </a:p>
          </p:txBody>
        </p:sp>
        <p:sp>
          <p:nvSpPr>
            <p:cNvPr id="22540" name="Rectangle 14"/>
            <p:cNvSpPr>
              <a:spLocks noChangeArrowheads="1"/>
            </p:cNvSpPr>
            <p:nvPr/>
          </p:nvSpPr>
          <p:spPr bwMode="auto">
            <a:xfrm>
              <a:off x="6600826" y="4992688"/>
              <a:ext cx="1909979" cy="673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Tahoma" pitchFamily="34" charset="0"/>
                </a:rPr>
                <a:t>Poor Data, Low Amp, or Complex Structure/</a:t>
              </a:r>
            </a:p>
            <a:p>
              <a:pPr algn="ctr"/>
              <a:r>
                <a:rPr lang="en-US" sz="1400" b="1" dirty="0">
                  <a:latin typeface="Tahoma" pitchFamily="34" charset="0"/>
                </a:rPr>
                <a:t>Stratigraphy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Fault Mapping Process</a:t>
            </a:r>
          </a:p>
        </p:txBody>
      </p:sp>
      <p:sp>
        <p:nvSpPr>
          <p:cNvPr id="23556" name="Content Placeholder 2"/>
          <p:cNvSpPr>
            <a:spLocks noGrp="1"/>
          </p:cNvSpPr>
          <p:nvPr>
            <p:ph idx="4294967295"/>
          </p:nvPr>
        </p:nvSpPr>
        <p:spPr>
          <a:xfrm>
            <a:off x="675249" y="1197268"/>
            <a:ext cx="6006905" cy="3694113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ts val="2400"/>
              </a:spcBef>
              <a:buFont typeface="Verdana" pitchFamily="34" charset="0"/>
              <a:buAutoNum type="arabicPeriod"/>
              <a:tabLst>
                <a:tab pos="688975" algn="l"/>
              </a:tabLst>
            </a:pPr>
            <a:r>
              <a:rPr lang="en-US" sz="2400" dirty="0" smtClean="0"/>
              <a:t>Start by manually interpreting the 	approximate position of faults on a 	few vertical sections </a:t>
            </a:r>
          </a:p>
          <a:p>
            <a:pPr marL="457200" indent="-457200">
              <a:lnSpc>
                <a:spcPct val="90000"/>
              </a:lnSpc>
              <a:spcBef>
                <a:spcPts val="2400"/>
              </a:spcBef>
              <a:buFont typeface="Verdana" pitchFamily="34" charset="0"/>
              <a:buAutoNum type="arabicPeriod"/>
              <a:tabLst>
                <a:tab pos="688975" algn="l"/>
              </a:tabLst>
            </a:pPr>
            <a:r>
              <a:rPr lang="en-US" sz="2400" dirty="0" smtClean="0"/>
              <a:t>Post the generation 1 picks on a time 	slice and correlate individual fault 	traces on the time slice views of the 	data</a:t>
            </a:r>
          </a:p>
          <a:p>
            <a:pPr marL="457200" indent="-457200">
              <a:lnSpc>
                <a:spcPct val="90000"/>
              </a:lnSpc>
              <a:spcBef>
                <a:spcPts val="2400"/>
              </a:spcBef>
              <a:buFont typeface="Verdana" pitchFamily="34" charset="0"/>
              <a:buAutoNum type="arabicPeriod"/>
              <a:tabLst>
                <a:tab pos="688975" algn="l"/>
              </a:tabLst>
            </a:pPr>
            <a:r>
              <a:rPr lang="en-US" sz="2400" dirty="0" smtClean="0"/>
              <a:t>Post the generation 2 picks on the 	vertical lines and refine the faults</a:t>
            </a:r>
          </a:p>
        </p:txBody>
      </p:sp>
      <p:sp>
        <p:nvSpPr>
          <p:cNvPr id="6" name="Rectangle 5"/>
          <p:cNvSpPr/>
          <p:nvPr/>
        </p:nvSpPr>
        <p:spPr>
          <a:xfrm>
            <a:off x="6308487" y="1180739"/>
            <a:ext cx="21916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Generation </a:t>
            </a:r>
            <a:endParaRPr lang="en-US" sz="3600" b="1" dirty="0" smtClean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FF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en-US" sz="32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1</a:t>
            </a:r>
            <a:endParaRPr lang="en-US" sz="32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FF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08487" y="2542965"/>
            <a:ext cx="21916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Generation </a:t>
            </a:r>
            <a:endParaRPr lang="en-US" sz="3600" b="1" dirty="0" smtClean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FF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en-US" sz="32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2</a:t>
            </a:r>
            <a:endParaRPr lang="en-US" sz="32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FF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08487" y="4059927"/>
            <a:ext cx="21916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Generation </a:t>
            </a:r>
            <a:endParaRPr lang="en-US" sz="3600" b="1" dirty="0" smtClean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FF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en-US" sz="32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en-US" sz="32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FF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982394" y="2377440"/>
            <a:ext cx="7315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/>
        </p:nvCxnSpPr>
        <p:spPr bwMode="auto">
          <a:xfrm>
            <a:off x="982394" y="3964744"/>
            <a:ext cx="7315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122765" y="304800"/>
            <a:ext cx="8407400" cy="330200"/>
          </a:xfrm>
        </p:spPr>
        <p:txBody>
          <a:bodyPr/>
          <a:lstStyle/>
          <a:p>
            <a:r>
              <a:rPr lang="en-US" dirty="0" smtClean="0"/>
              <a:t>Gen. </a:t>
            </a:r>
            <a:r>
              <a:rPr lang="en-US" dirty="0" smtClean="0"/>
              <a:t>1: Manually Interpret some Lines</a:t>
            </a: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457688" y="1044380"/>
            <a:ext cx="77724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8925" lvl="1" indent="-288925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>
                <a:latin typeface="Tahoma" pitchFamily="34" charset="0"/>
              </a:rPr>
              <a:t>Consistent breaks in reflections along a dipping plane</a:t>
            </a:r>
          </a:p>
          <a:p>
            <a:pPr marL="288925" lvl="1" indent="-288925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>
                <a:latin typeface="Tahoma" pitchFamily="34" charset="0"/>
              </a:rPr>
              <a:t>Boundary between zones of different reflection dips</a:t>
            </a:r>
          </a:p>
        </p:txBody>
      </p:sp>
      <p:pic>
        <p:nvPicPr>
          <p:cNvPr id="24581" name="Picture 11"/>
          <p:cNvPicPr>
            <a:picLocks noChangeAspect="1" noChangeArrowheads="1"/>
          </p:cNvPicPr>
          <p:nvPr/>
        </p:nvPicPr>
        <p:blipFill>
          <a:blip r:embed="rId3" cstate="print"/>
          <a:srcRect l="1559" t="2164" r="1033" b="2437"/>
          <a:stretch>
            <a:fillRect/>
          </a:stretch>
        </p:blipFill>
        <p:spPr bwMode="auto">
          <a:xfrm>
            <a:off x="1380467" y="2260886"/>
            <a:ext cx="6361112" cy="372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Freeform 13"/>
          <p:cNvSpPr>
            <a:spLocks/>
          </p:cNvSpPr>
          <p:nvPr/>
        </p:nvSpPr>
        <p:spPr bwMode="auto">
          <a:xfrm>
            <a:off x="4260192" y="3418174"/>
            <a:ext cx="228600" cy="1908175"/>
          </a:xfrm>
          <a:custGeom>
            <a:avLst/>
            <a:gdLst>
              <a:gd name="T0" fmla="*/ 2147483647 w 180"/>
              <a:gd name="T1" fmla="*/ 0 h 1602"/>
              <a:gd name="T2" fmla="*/ 2147483647 w 180"/>
              <a:gd name="T3" fmla="*/ 2147483647 h 1602"/>
              <a:gd name="T4" fmla="*/ 0 w 180"/>
              <a:gd name="T5" fmla="*/ 2147483647 h 1602"/>
              <a:gd name="T6" fmla="*/ 0 60000 65536"/>
              <a:gd name="T7" fmla="*/ 0 60000 65536"/>
              <a:gd name="T8" fmla="*/ 0 60000 65536"/>
              <a:gd name="T9" fmla="*/ 0 w 180"/>
              <a:gd name="T10" fmla="*/ 0 h 1602"/>
              <a:gd name="T11" fmla="*/ 180 w 180"/>
              <a:gd name="T12" fmla="*/ 1602 h 16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0" h="1602">
                <a:moveTo>
                  <a:pt x="180" y="0"/>
                </a:moveTo>
                <a:cubicBezTo>
                  <a:pt x="172" y="60"/>
                  <a:pt x="165" y="120"/>
                  <a:pt x="135" y="387"/>
                </a:cubicBezTo>
                <a:cubicBezTo>
                  <a:pt x="105" y="654"/>
                  <a:pt x="52" y="1128"/>
                  <a:pt x="0" y="1602"/>
                </a:cubicBezTo>
              </a:path>
            </a:pathLst>
          </a:custGeom>
          <a:noFill/>
          <a:ln w="57150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24590" name="Freeform 14"/>
          <p:cNvSpPr>
            <a:spLocks/>
          </p:cNvSpPr>
          <p:nvPr/>
        </p:nvSpPr>
        <p:spPr bwMode="auto">
          <a:xfrm>
            <a:off x="5646079" y="3354674"/>
            <a:ext cx="195263" cy="1939925"/>
          </a:xfrm>
          <a:custGeom>
            <a:avLst/>
            <a:gdLst>
              <a:gd name="T0" fmla="*/ 2147483647 w 153"/>
              <a:gd name="T1" fmla="*/ 0 h 1629"/>
              <a:gd name="T2" fmla="*/ 2147483647 w 153"/>
              <a:gd name="T3" fmla="*/ 2147483647 h 1629"/>
              <a:gd name="T4" fmla="*/ 0 w 153"/>
              <a:gd name="T5" fmla="*/ 2147483647 h 1629"/>
              <a:gd name="T6" fmla="*/ 0 60000 65536"/>
              <a:gd name="T7" fmla="*/ 0 60000 65536"/>
              <a:gd name="T8" fmla="*/ 0 60000 65536"/>
              <a:gd name="T9" fmla="*/ 0 w 153"/>
              <a:gd name="T10" fmla="*/ 0 h 1629"/>
              <a:gd name="T11" fmla="*/ 153 w 153"/>
              <a:gd name="T12" fmla="*/ 1629 h 162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3" h="1629">
                <a:moveTo>
                  <a:pt x="153" y="0"/>
                </a:moveTo>
                <a:cubicBezTo>
                  <a:pt x="143" y="125"/>
                  <a:pt x="133" y="251"/>
                  <a:pt x="108" y="522"/>
                </a:cubicBezTo>
                <a:cubicBezTo>
                  <a:pt x="83" y="793"/>
                  <a:pt x="19" y="1445"/>
                  <a:pt x="0" y="1629"/>
                </a:cubicBezTo>
              </a:path>
            </a:pathLst>
          </a:custGeom>
          <a:noFill/>
          <a:ln w="57150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24591" name="Freeform 15"/>
          <p:cNvSpPr>
            <a:spLocks/>
          </p:cNvSpPr>
          <p:nvPr/>
        </p:nvSpPr>
        <p:spPr bwMode="auto">
          <a:xfrm>
            <a:off x="6562067" y="3815049"/>
            <a:ext cx="287337" cy="1693862"/>
          </a:xfrm>
          <a:custGeom>
            <a:avLst/>
            <a:gdLst>
              <a:gd name="T0" fmla="*/ 2147483647 w 225"/>
              <a:gd name="T1" fmla="*/ 0 h 1422"/>
              <a:gd name="T2" fmla="*/ 2147483647 w 225"/>
              <a:gd name="T3" fmla="*/ 2147483647 h 1422"/>
              <a:gd name="T4" fmla="*/ 2147483647 w 225"/>
              <a:gd name="T5" fmla="*/ 2147483647 h 1422"/>
              <a:gd name="T6" fmla="*/ 0 w 225"/>
              <a:gd name="T7" fmla="*/ 2147483647 h 1422"/>
              <a:gd name="T8" fmla="*/ 0 60000 65536"/>
              <a:gd name="T9" fmla="*/ 0 60000 65536"/>
              <a:gd name="T10" fmla="*/ 0 60000 65536"/>
              <a:gd name="T11" fmla="*/ 0 60000 65536"/>
              <a:gd name="T12" fmla="*/ 0 w 225"/>
              <a:gd name="T13" fmla="*/ 0 h 1422"/>
              <a:gd name="T14" fmla="*/ 225 w 225"/>
              <a:gd name="T15" fmla="*/ 1422 h 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" h="1422">
                <a:moveTo>
                  <a:pt x="225" y="0"/>
                </a:moveTo>
                <a:cubicBezTo>
                  <a:pt x="201" y="162"/>
                  <a:pt x="178" y="324"/>
                  <a:pt x="153" y="477"/>
                </a:cubicBezTo>
                <a:cubicBezTo>
                  <a:pt x="128" y="630"/>
                  <a:pt x="97" y="761"/>
                  <a:pt x="72" y="918"/>
                </a:cubicBezTo>
                <a:cubicBezTo>
                  <a:pt x="47" y="1075"/>
                  <a:pt x="23" y="1248"/>
                  <a:pt x="0" y="1422"/>
                </a:cubicBezTo>
              </a:path>
            </a:pathLst>
          </a:custGeom>
          <a:noFill/>
          <a:ln w="57150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24585" name="Text Box 15"/>
          <p:cNvSpPr txBox="1">
            <a:spLocks noChangeArrowheads="1"/>
          </p:cNvSpPr>
          <p:nvPr/>
        </p:nvSpPr>
        <p:spPr bwMode="auto">
          <a:xfrm>
            <a:off x="1890054" y="5367624"/>
            <a:ext cx="1216025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n-lt"/>
              </a:rPr>
              <a:t>Inline 1800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 animBg="1"/>
      <p:bldP spid="24590" grpId="0" animBg="1"/>
      <p:bldP spid="2459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Gen. 1: Manually Interpret some Lines</a:t>
            </a:r>
          </a:p>
        </p:txBody>
      </p:sp>
      <p:pic>
        <p:nvPicPr>
          <p:cNvPr id="25605" name="Picture 10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914398" y="2125735"/>
            <a:ext cx="7299325" cy="3694113"/>
          </a:xfrm>
          <a:noFill/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387350" y="974031"/>
            <a:ext cx="856615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8925" lvl="1" indent="-288925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Tahoma" pitchFamily="34" charset="0"/>
              </a:rPr>
              <a:t>Four (4) </a:t>
            </a:r>
            <a:r>
              <a:rPr lang="en-US" sz="2400" dirty="0">
                <a:latin typeface="Tahoma" pitchFamily="34" charset="0"/>
              </a:rPr>
              <a:t>Inlines were interpreted with a ‘generic’ fault</a:t>
            </a:r>
          </a:p>
          <a:p>
            <a:pPr marL="288925" lvl="1" indent="-288925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>
                <a:latin typeface="Tahoma" pitchFamily="34" charset="0"/>
              </a:rPr>
              <a:t>Four </a:t>
            </a:r>
            <a:r>
              <a:rPr lang="en-US" sz="2400" dirty="0" smtClean="0">
                <a:latin typeface="Tahoma" pitchFamily="34" charset="0"/>
              </a:rPr>
              <a:t>(4) </a:t>
            </a:r>
            <a:r>
              <a:rPr lang="en-US" dirty="0" err="1" smtClean="0">
                <a:latin typeface="Tahoma" pitchFamily="34" charset="0"/>
              </a:rPr>
              <a:t>Cross</a:t>
            </a:r>
            <a:r>
              <a:rPr lang="en-US" sz="2400" dirty="0" err="1" smtClean="0">
                <a:latin typeface="Tahoma" pitchFamily="34" charset="0"/>
              </a:rPr>
              <a:t>lines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>
                <a:latin typeface="Tahoma" pitchFamily="34" charset="0"/>
              </a:rPr>
              <a:t>were interpreted with a ‘generic’ fault</a:t>
            </a:r>
          </a:p>
        </p:txBody>
      </p:sp>
      <p:sp>
        <p:nvSpPr>
          <p:cNvPr id="68619" name="Freeform 11"/>
          <p:cNvSpPr>
            <a:spLocks/>
          </p:cNvSpPr>
          <p:nvPr/>
        </p:nvSpPr>
        <p:spPr bwMode="auto">
          <a:xfrm>
            <a:off x="3698435" y="3779373"/>
            <a:ext cx="393700" cy="1717675"/>
          </a:xfrm>
          <a:custGeom>
            <a:avLst/>
            <a:gdLst>
              <a:gd name="T0" fmla="*/ 0 w 272"/>
              <a:gd name="T1" fmla="*/ 0 h 1193"/>
              <a:gd name="T2" fmla="*/ 2147483647 w 272"/>
              <a:gd name="T3" fmla="*/ 2147483647 h 1193"/>
              <a:gd name="T4" fmla="*/ 2147483647 w 272"/>
              <a:gd name="T5" fmla="*/ 2147483647 h 1193"/>
              <a:gd name="T6" fmla="*/ 2147483647 w 272"/>
              <a:gd name="T7" fmla="*/ 2147483647 h 1193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1193"/>
              <a:gd name="T14" fmla="*/ 272 w 272"/>
              <a:gd name="T15" fmla="*/ 1193 h 119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1193">
                <a:moveTo>
                  <a:pt x="0" y="0"/>
                </a:moveTo>
                <a:cubicBezTo>
                  <a:pt x="9" y="88"/>
                  <a:pt x="18" y="177"/>
                  <a:pt x="58" y="355"/>
                </a:cubicBezTo>
                <a:cubicBezTo>
                  <a:pt x="98" y="533"/>
                  <a:pt x="208" y="937"/>
                  <a:pt x="240" y="1065"/>
                </a:cubicBezTo>
                <a:cubicBezTo>
                  <a:pt x="272" y="1193"/>
                  <a:pt x="261" y="1158"/>
                  <a:pt x="250" y="1123"/>
                </a:cubicBezTo>
              </a:path>
            </a:pathLst>
          </a:custGeom>
          <a:noFill/>
          <a:ln w="57150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25607" name="Text Box 15"/>
          <p:cNvSpPr txBox="1">
            <a:spLocks noChangeArrowheads="1"/>
          </p:cNvSpPr>
          <p:nvPr/>
        </p:nvSpPr>
        <p:spPr bwMode="auto">
          <a:xfrm>
            <a:off x="1463235" y="5198598"/>
            <a:ext cx="1138238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n-lt"/>
              </a:rPr>
              <a:t>Xline 4600</a:t>
            </a:r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 flipH="1">
            <a:off x="6731876" y="3269621"/>
            <a:ext cx="271624" cy="1901469"/>
          </a:xfrm>
          <a:custGeom>
            <a:avLst/>
            <a:gdLst>
              <a:gd name="T0" fmla="*/ 0 w 272"/>
              <a:gd name="T1" fmla="*/ 0 h 1193"/>
              <a:gd name="T2" fmla="*/ 2147483647 w 272"/>
              <a:gd name="T3" fmla="*/ 2147483647 h 1193"/>
              <a:gd name="T4" fmla="*/ 2147483647 w 272"/>
              <a:gd name="T5" fmla="*/ 2147483647 h 1193"/>
              <a:gd name="T6" fmla="*/ 2147483647 w 272"/>
              <a:gd name="T7" fmla="*/ 2147483647 h 1193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1193"/>
              <a:gd name="T14" fmla="*/ 272 w 272"/>
              <a:gd name="T15" fmla="*/ 1193 h 119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1193">
                <a:moveTo>
                  <a:pt x="0" y="0"/>
                </a:moveTo>
                <a:cubicBezTo>
                  <a:pt x="9" y="88"/>
                  <a:pt x="18" y="177"/>
                  <a:pt x="58" y="355"/>
                </a:cubicBezTo>
                <a:cubicBezTo>
                  <a:pt x="98" y="533"/>
                  <a:pt x="208" y="937"/>
                  <a:pt x="240" y="1065"/>
                </a:cubicBezTo>
                <a:cubicBezTo>
                  <a:pt x="272" y="1193"/>
                  <a:pt x="261" y="1158"/>
                  <a:pt x="250" y="1123"/>
                </a:cubicBezTo>
              </a:path>
            </a:pathLst>
          </a:custGeom>
          <a:noFill/>
          <a:ln w="57150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9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Generation 1 Faults</a:t>
            </a: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714596" y="1089758"/>
            <a:ext cx="76161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accent6"/>
                </a:solidFill>
                <a:latin typeface="Comic Sans MS" pitchFamily="66" charset="0"/>
              </a:rPr>
              <a:t>Perhaps there are some fault patterns starting to emerge?</a:t>
            </a:r>
          </a:p>
        </p:txBody>
      </p:sp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/>
          <a:stretch>
            <a:fillRect/>
          </a:stretch>
        </p:blipFill>
        <p:spPr bwMode="auto">
          <a:xfrm>
            <a:off x="1858254" y="1725735"/>
            <a:ext cx="5484813" cy="43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27275" y="1800665"/>
            <a:ext cx="1744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Seismic ‘wiggles’ turned off</a:t>
            </a:r>
            <a:endParaRPr 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</a:p>
        </p:txBody>
      </p:sp>
      <p:sp>
        <p:nvSpPr>
          <p:cNvPr id="512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</p:spPr>
        <p:txBody>
          <a:bodyPr/>
          <a:lstStyle/>
          <a:p>
            <a:fld id="{19C70EDE-A6DF-4E6B-9580-381A2AE6AE68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506364" y="1325954"/>
            <a:ext cx="7924800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defTabSz="423863">
              <a:lnSpc>
                <a:spcPct val="160000"/>
              </a:lnSpc>
              <a:buSzPct val="46000"/>
            </a:pPr>
            <a:r>
              <a:rPr lang="en-US" sz="2600" b="1" dirty="0" smtClean="0">
                <a:latin typeface="Tahoma" pitchFamily="34" charset="0"/>
              </a:rPr>
              <a:t>Workflow for a Faulted Framework</a:t>
            </a:r>
          </a:p>
          <a:p>
            <a:pPr marL="693738" lvl="1" indent="-236538" defTabSz="423863">
              <a:lnSpc>
                <a:spcPct val="160000"/>
              </a:lnSpc>
              <a:buSzPct val="100000"/>
              <a:buFont typeface="Arial" pitchFamily="34" charset="0"/>
              <a:buChar char="•"/>
            </a:pPr>
            <a:r>
              <a:rPr lang="en-US" sz="2800" dirty="0" smtClean="0">
                <a:latin typeface="Tahoma" pitchFamily="34" charset="0"/>
              </a:rPr>
              <a:t>Performing a Reconnaissance</a:t>
            </a:r>
          </a:p>
          <a:p>
            <a:pPr marL="693738" lvl="1" indent="-236538" defTabSz="423863">
              <a:lnSpc>
                <a:spcPct val="160000"/>
              </a:lnSpc>
              <a:buSzPct val="100000"/>
              <a:buFont typeface="Arial" pitchFamily="34" charset="0"/>
              <a:buChar char="•"/>
            </a:pPr>
            <a:r>
              <a:rPr lang="en-US" sz="2800" dirty="0" smtClean="0">
                <a:latin typeface="Tahoma" pitchFamily="34" charset="0"/>
              </a:rPr>
              <a:t>Mapping </a:t>
            </a:r>
            <a:r>
              <a:rPr lang="en-US" sz="2800" dirty="0">
                <a:latin typeface="Tahoma" pitchFamily="34" charset="0"/>
              </a:rPr>
              <a:t>Major-Offset Faults</a:t>
            </a:r>
          </a:p>
          <a:p>
            <a:pPr marL="693738" lvl="1" indent="-236538" defTabSz="423863">
              <a:lnSpc>
                <a:spcPct val="160000"/>
              </a:lnSpc>
              <a:buSzPct val="100000"/>
              <a:buFont typeface="Arial" pitchFamily="34" charset="0"/>
              <a:buChar char="•"/>
            </a:pPr>
            <a:r>
              <a:rPr lang="en-US" sz="2800" dirty="0">
                <a:latin typeface="Tahoma" pitchFamily="34" charset="0"/>
              </a:rPr>
              <a:t>Mapping Horizons</a:t>
            </a:r>
          </a:p>
          <a:p>
            <a:pPr marL="693738" lvl="1" indent="-236538" defTabSz="423863">
              <a:lnSpc>
                <a:spcPct val="160000"/>
              </a:lnSpc>
              <a:buSzPct val="100000"/>
              <a:buFont typeface="Arial" pitchFamily="34" charset="0"/>
              <a:buChar char="•"/>
            </a:pPr>
            <a:r>
              <a:rPr lang="en-US" sz="2800" dirty="0">
                <a:latin typeface="Tahoma" pitchFamily="34" charset="0"/>
              </a:rPr>
              <a:t>Mapping Small-Offset Faults</a:t>
            </a:r>
          </a:p>
        </p:txBody>
      </p:sp>
      <p:sp>
        <p:nvSpPr>
          <p:cNvPr id="5125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83870C2-5800-4A30-A268-5C4B565BD945}" type="slidenum">
              <a:rPr lang="en-US" sz="1400">
                <a:solidFill>
                  <a:srgbClr val="66FFFF"/>
                </a:solidFill>
                <a:latin typeface="Verdana" pitchFamily="34" charset="0"/>
              </a:rPr>
              <a:pPr algn="r"/>
              <a:t>2</a:t>
            </a:fld>
            <a:endParaRPr lang="en-US" sz="1400" dirty="0">
              <a:solidFill>
                <a:srgbClr val="66FFFF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Gen. 2: Interpret on Time Slices</a:t>
            </a:r>
          </a:p>
        </p:txBody>
      </p:sp>
      <p:sp>
        <p:nvSpPr>
          <p:cNvPr id="27651" name="AutoShape 15"/>
          <p:cNvSpPr>
            <a:spLocks noChangeArrowheads="1"/>
          </p:cNvSpPr>
          <p:nvPr/>
        </p:nvSpPr>
        <p:spPr bwMode="auto">
          <a:xfrm rot="21438379" flipV="1">
            <a:off x="2962275" y="3941087"/>
            <a:ext cx="990600" cy="746125"/>
          </a:xfrm>
          <a:prstGeom prst="curvedRightArrow">
            <a:avLst>
              <a:gd name="adj1" fmla="val 20000"/>
              <a:gd name="adj2" fmla="val 40000"/>
              <a:gd name="adj3" fmla="val 4425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2" name="AutoShape 14"/>
          <p:cNvSpPr>
            <a:spLocks noChangeArrowheads="1"/>
          </p:cNvSpPr>
          <p:nvPr/>
        </p:nvSpPr>
        <p:spPr bwMode="auto">
          <a:xfrm>
            <a:off x="2992438" y="3026687"/>
            <a:ext cx="990600" cy="746125"/>
          </a:xfrm>
          <a:prstGeom prst="curvedRightArrow">
            <a:avLst>
              <a:gd name="adj1" fmla="val 20000"/>
              <a:gd name="adj2" fmla="val 40000"/>
              <a:gd name="adj3" fmla="val 44255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3625323" y="1191537"/>
            <a:ext cx="3587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8925" lvl="1" indent="-288925">
              <a:spcBef>
                <a:spcPct val="20000"/>
              </a:spcBef>
              <a:buFont typeface="Wingdings" pitchFamily="2" charset="2"/>
              <a:buNone/>
            </a:pPr>
            <a:r>
              <a:rPr lang="en-US" sz="2400" dirty="0">
                <a:latin typeface="Tahoma" pitchFamily="34" charset="0"/>
              </a:rPr>
              <a:t>Optimize the display</a:t>
            </a:r>
          </a:p>
        </p:txBody>
      </p:sp>
      <p:pic>
        <p:nvPicPr>
          <p:cNvPr id="27655" name="Picture 13"/>
          <p:cNvPicPr>
            <a:picLocks noChangeAspect="1" noChangeArrowheads="1"/>
          </p:cNvPicPr>
          <p:nvPr/>
        </p:nvPicPr>
        <p:blipFill>
          <a:blip r:embed="rId3" cstate="print"/>
          <a:srcRect l="2620" t="2562" r="4584" b="8028"/>
          <a:stretch>
            <a:fillRect/>
          </a:stretch>
        </p:blipFill>
        <p:spPr bwMode="auto">
          <a:xfrm>
            <a:off x="4119563" y="1845587"/>
            <a:ext cx="4762500" cy="3517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6" name="Rectangle 16"/>
          <p:cNvSpPr>
            <a:spLocks noChangeArrowheads="1"/>
          </p:cNvSpPr>
          <p:nvPr/>
        </p:nvSpPr>
        <p:spPr bwMode="auto">
          <a:xfrm rot="-5400000">
            <a:off x="3515519" y="4195881"/>
            <a:ext cx="303213" cy="733425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7" name="Rectangle 17"/>
          <p:cNvSpPr>
            <a:spLocks noChangeArrowheads="1"/>
          </p:cNvSpPr>
          <p:nvPr/>
        </p:nvSpPr>
        <p:spPr bwMode="auto">
          <a:xfrm rot="-5400000">
            <a:off x="3544094" y="2783006"/>
            <a:ext cx="303213" cy="733425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27658" name="Picture 9"/>
          <p:cNvPicPr>
            <a:picLocks noChangeAspect="1" noChangeArrowheads="1"/>
          </p:cNvPicPr>
          <p:nvPr/>
        </p:nvPicPr>
        <p:blipFill>
          <a:blip r:embed="rId4" cstate="print"/>
          <a:srcRect l="6169" t="1761" r="3331" b="6693"/>
          <a:stretch>
            <a:fillRect/>
          </a:stretch>
        </p:blipFill>
        <p:spPr bwMode="auto">
          <a:xfrm>
            <a:off x="420688" y="1556662"/>
            <a:ext cx="2989262" cy="2119313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</p:spPr>
      </p:pic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741363" y="3356887"/>
            <a:ext cx="2270125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Reflection Amplitude</a:t>
            </a:r>
          </a:p>
        </p:txBody>
      </p:sp>
      <p:pic>
        <p:nvPicPr>
          <p:cNvPr id="27660" name="Picture 10"/>
          <p:cNvPicPr>
            <a:picLocks noChangeAspect="1" noChangeArrowheads="1"/>
          </p:cNvPicPr>
          <p:nvPr/>
        </p:nvPicPr>
        <p:blipFill>
          <a:blip r:embed="rId5" cstate="print"/>
          <a:srcRect l="5518" t="2638" r="3207" b="5627"/>
          <a:stretch>
            <a:fillRect/>
          </a:stretch>
        </p:blipFill>
        <p:spPr bwMode="auto">
          <a:xfrm>
            <a:off x="390525" y="4041100"/>
            <a:ext cx="2925763" cy="21463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7661" name="Text Box 12"/>
          <p:cNvSpPr txBox="1">
            <a:spLocks noChangeArrowheads="1"/>
          </p:cNvSpPr>
          <p:nvPr/>
        </p:nvSpPr>
        <p:spPr bwMode="auto">
          <a:xfrm>
            <a:off x="673100" y="5865137"/>
            <a:ext cx="1233488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Coherency</a:t>
            </a:r>
          </a:p>
        </p:txBody>
      </p:sp>
      <p:sp>
        <p:nvSpPr>
          <p:cNvPr id="27662" name="Text Box 18"/>
          <p:cNvSpPr txBox="1">
            <a:spLocks noChangeArrowheads="1"/>
          </p:cNvSpPr>
          <p:nvPr/>
        </p:nvSpPr>
        <p:spPr bwMode="auto">
          <a:xfrm>
            <a:off x="4294188" y="5446037"/>
            <a:ext cx="4416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Verdana" pitchFamily="34" charset="0"/>
              </a:rPr>
              <a:t>Co-Rendered Amplitude + Coherency</a:t>
            </a: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4603750" y="4841200"/>
            <a:ext cx="949325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</a:rPr>
              <a:t>1160 ms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Gen. 2: Interpret on Time Slices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387350" y="1044371"/>
            <a:ext cx="77724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8925" lvl="1" indent="-288925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200" dirty="0">
                <a:latin typeface="Verdana" pitchFamily="34" charset="0"/>
              </a:rPr>
              <a:t>Post first generation fault intersections</a:t>
            </a:r>
          </a:p>
          <a:p>
            <a:pPr marL="288925" lvl="1" indent="-288925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200" dirty="0">
                <a:latin typeface="Verdana" pitchFamily="34" charset="0"/>
              </a:rPr>
              <a:t>Boundaries between different reflection packages</a:t>
            </a:r>
          </a:p>
          <a:p>
            <a:pPr marL="288925" lvl="1" indent="-288925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200" dirty="0">
                <a:latin typeface="Verdana" pitchFamily="34" charset="0"/>
              </a:rPr>
              <a:t>Start mapping individual faults (yellow, aqua, etc.)</a:t>
            </a:r>
          </a:p>
        </p:txBody>
      </p:sp>
      <p:pic>
        <p:nvPicPr>
          <p:cNvPr id="28677" name="Picture 6"/>
          <p:cNvPicPr>
            <a:picLocks noChangeAspect="1" noChangeArrowheads="1"/>
          </p:cNvPicPr>
          <p:nvPr/>
        </p:nvPicPr>
        <p:blipFill>
          <a:blip r:embed="rId3" cstate="print"/>
          <a:srcRect l="2628" t="4153" r="3284" b="13260"/>
          <a:stretch>
            <a:fillRect/>
          </a:stretch>
        </p:blipFill>
        <p:spPr bwMode="auto">
          <a:xfrm>
            <a:off x="1941513" y="2462506"/>
            <a:ext cx="5259387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Freeform 8"/>
          <p:cNvSpPr>
            <a:spLocks/>
          </p:cNvSpPr>
          <p:nvPr/>
        </p:nvSpPr>
        <p:spPr bwMode="auto">
          <a:xfrm>
            <a:off x="2562225" y="3521368"/>
            <a:ext cx="2562225" cy="927100"/>
          </a:xfrm>
          <a:custGeom>
            <a:avLst/>
            <a:gdLst>
              <a:gd name="T0" fmla="*/ 0 w 1614"/>
              <a:gd name="T1" fmla="*/ 2147483647 h 584"/>
              <a:gd name="T2" fmla="*/ 2147483647 w 1614"/>
              <a:gd name="T3" fmla="*/ 2147483647 h 584"/>
              <a:gd name="T4" fmla="*/ 2147483647 w 1614"/>
              <a:gd name="T5" fmla="*/ 2147483647 h 584"/>
              <a:gd name="T6" fmla="*/ 2147483647 w 1614"/>
              <a:gd name="T7" fmla="*/ 2147483647 h 584"/>
              <a:gd name="T8" fmla="*/ 2147483647 w 1614"/>
              <a:gd name="T9" fmla="*/ 2147483647 h 584"/>
              <a:gd name="T10" fmla="*/ 2147483647 w 1614"/>
              <a:gd name="T11" fmla="*/ 2147483647 h 584"/>
              <a:gd name="T12" fmla="*/ 2147483647 w 1614"/>
              <a:gd name="T13" fmla="*/ 2147483647 h 584"/>
              <a:gd name="T14" fmla="*/ 2147483647 w 1614"/>
              <a:gd name="T15" fmla="*/ 2147483647 h 584"/>
              <a:gd name="T16" fmla="*/ 2147483647 w 1614"/>
              <a:gd name="T17" fmla="*/ 2147483647 h 584"/>
              <a:gd name="T18" fmla="*/ 2147483647 w 1614"/>
              <a:gd name="T19" fmla="*/ 2147483647 h 584"/>
              <a:gd name="T20" fmla="*/ 2147483647 w 1614"/>
              <a:gd name="T21" fmla="*/ 2147483647 h 584"/>
              <a:gd name="T22" fmla="*/ 2147483647 w 1614"/>
              <a:gd name="T23" fmla="*/ 2147483647 h 584"/>
              <a:gd name="T24" fmla="*/ 2147483647 w 1614"/>
              <a:gd name="T25" fmla="*/ 2147483647 h 584"/>
              <a:gd name="T26" fmla="*/ 2147483647 w 1614"/>
              <a:gd name="T27" fmla="*/ 2147483647 h 58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614"/>
              <a:gd name="T43" fmla="*/ 0 h 584"/>
              <a:gd name="T44" fmla="*/ 1614 w 1614"/>
              <a:gd name="T45" fmla="*/ 584 h 58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614" h="584">
                <a:moveTo>
                  <a:pt x="0" y="584"/>
                </a:moveTo>
                <a:cubicBezTo>
                  <a:pt x="42" y="559"/>
                  <a:pt x="85" y="534"/>
                  <a:pt x="132" y="524"/>
                </a:cubicBezTo>
                <a:cubicBezTo>
                  <a:pt x="179" y="514"/>
                  <a:pt x="246" y="530"/>
                  <a:pt x="282" y="524"/>
                </a:cubicBezTo>
                <a:cubicBezTo>
                  <a:pt x="318" y="518"/>
                  <a:pt x="315" y="496"/>
                  <a:pt x="348" y="488"/>
                </a:cubicBezTo>
                <a:cubicBezTo>
                  <a:pt x="381" y="480"/>
                  <a:pt x="432" y="487"/>
                  <a:pt x="480" y="476"/>
                </a:cubicBezTo>
                <a:cubicBezTo>
                  <a:pt x="528" y="465"/>
                  <a:pt x="588" y="446"/>
                  <a:pt x="636" y="422"/>
                </a:cubicBezTo>
                <a:cubicBezTo>
                  <a:pt x="684" y="398"/>
                  <a:pt x="723" y="363"/>
                  <a:pt x="768" y="332"/>
                </a:cubicBezTo>
                <a:cubicBezTo>
                  <a:pt x="813" y="301"/>
                  <a:pt x="859" y="264"/>
                  <a:pt x="906" y="236"/>
                </a:cubicBezTo>
                <a:cubicBezTo>
                  <a:pt x="953" y="208"/>
                  <a:pt x="1004" y="186"/>
                  <a:pt x="1050" y="164"/>
                </a:cubicBezTo>
                <a:cubicBezTo>
                  <a:pt x="1096" y="142"/>
                  <a:pt x="1132" y="123"/>
                  <a:pt x="1182" y="104"/>
                </a:cubicBezTo>
                <a:cubicBezTo>
                  <a:pt x="1232" y="85"/>
                  <a:pt x="1310" y="64"/>
                  <a:pt x="1350" y="50"/>
                </a:cubicBezTo>
                <a:cubicBezTo>
                  <a:pt x="1390" y="36"/>
                  <a:pt x="1394" y="28"/>
                  <a:pt x="1422" y="20"/>
                </a:cubicBezTo>
                <a:cubicBezTo>
                  <a:pt x="1450" y="12"/>
                  <a:pt x="1486" y="4"/>
                  <a:pt x="1518" y="2"/>
                </a:cubicBezTo>
                <a:cubicBezTo>
                  <a:pt x="1550" y="0"/>
                  <a:pt x="1582" y="4"/>
                  <a:pt x="1614" y="8"/>
                </a:cubicBezTo>
              </a:path>
            </a:pathLst>
          </a:custGeom>
          <a:noFill/>
          <a:ln w="5715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28679" name="Freeform 10"/>
          <p:cNvSpPr>
            <a:spLocks/>
          </p:cNvSpPr>
          <p:nvPr/>
        </p:nvSpPr>
        <p:spPr bwMode="auto">
          <a:xfrm>
            <a:off x="5467350" y="2895893"/>
            <a:ext cx="542925" cy="485775"/>
          </a:xfrm>
          <a:custGeom>
            <a:avLst/>
            <a:gdLst>
              <a:gd name="T0" fmla="*/ 2147483647 w 342"/>
              <a:gd name="T1" fmla="*/ 0 h 306"/>
              <a:gd name="T2" fmla="*/ 2147483647 w 342"/>
              <a:gd name="T3" fmla="*/ 2147483647 h 306"/>
              <a:gd name="T4" fmla="*/ 2147483647 w 342"/>
              <a:gd name="T5" fmla="*/ 2147483647 h 306"/>
              <a:gd name="T6" fmla="*/ 2147483647 w 342"/>
              <a:gd name="T7" fmla="*/ 2147483647 h 306"/>
              <a:gd name="T8" fmla="*/ 0 w 342"/>
              <a:gd name="T9" fmla="*/ 2147483647 h 3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2"/>
              <a:gd name="T16" fmla="*/ 0 h 306"/>
              <a:gd name="T17" fmla="*/ 342 w 342"/>
              <a:gd name="T18" fmla="*/ 306 h 3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" h="306">
                <a:moveTo>
                  <a:pt x="342" y="0"/>
                </a:moveTo>
                <a:cubicBezTo>
                  <a:pt x="318" y="18"/>
                  <a:pt x="294" y="36"/>
                  <a:pt x="270" y="54"/>
                </a:cubicBezTo>
                <a:cubicBezTo>
                  <a:pt x="246" y="72"/>
                  <a:pt x="225" y="86"/>
                  <a:pt x="198" y="108"/>
                </a:cubicBezTo>
                <a:cubicBezTo>
                  <a:pt x="171" y="130"/>
                  <a:pt x="141" y="153"/>
                  <a:pt x="108" y="186"/>
                </a:cubicBezTo>
                <a:cubicBezTo>
                  <a:pt x="75" y="219"/>
                  <a:pt x="37" y="262"/>
                  <a:pt x="0" y="306"/>
                </a:cubicBezTo>
              </a:path>
            </a:pathLst>
          </a:custGeom>
          <a:noFill/>
          <a:ln w="57150" cmpd="sng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69643" name="Freeform 11"/>
          <p:cNvSpPr>
            <a:spLocks/>
          </p:cNvSpPr>
          <p:nvPr/>
        </p:nvSpPr>
        <p:spPr bwMode="auto">
          <a:xfrm>
            <a:off x="5572125" y="3505493"/>
            <a:ext cx="590550" cy="409575"/>
          </a:xfrm>
          <a:custGeom>
            <a:avLst/>
            <a:gdLst>
              <a:gd name="T0" fmla="*/ 0 w 372"/>
              <a:gd name="T1" fmla="*/ 0 h 258"/>
              <a:gd name="T2" fmla="*/ 2147483647 w 372"/>
              <a:gd name="T3" fmla="*/ 2147483647 h 258"/>
              <a:gd name="T4" fmla="*/ 2147483647 w 372"/>
              <a:gd name="T5" fmla="*/ 2147483647 h 258"/>
              <a:gd name="T6" fmla="*/ 2147483647 w 372"/>
              <a:gd name="T7" fmla="*/ 2147483647 h 258"/>
              <a:gd name="T8" fmla="*/ 2147483647 w 372"/>
              <a:gd name="T9" fmla="*/ 2147483647 h 2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2"/>
              <a:gd name="T16" fmla="*/ 0 h 258"/>
              <a:gd name="T17" fmla="*/ 372 w 372"/>
              <a:gd name="T18" fmla="*/ 258 h 2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2" h="258">
                <a:moveTo>
                  <a:pt x="0" y="0"/>
                </a:moveTo>
                <a:cubicBezTo>
                  <a:pt x="55" y="43"/>
                  <a:pt x="110" y="86"/>
                  <a:pt x="144" y="114"/>
                </a:cubicBezTo>
                <a:cubicBezTo>
                  <a:pt x="178" y="142"/>
                  <a:pt x="172" y="151"/>
                  <a:pt x="204" y="168"/>
                </a:cubicBezTo>
                <a:cubicBezTo>
                  <a:pt x="236" y="185"/>
                  <a:pt x="308" y="201"/>
                  <a:pt x="336" y="216"/>
                </a:cubicBezTo>
                <a:cubicBezTo>
                  <a:pt x="364" y="231"/>
                  <a:pt x="368" y="244"/>
                  <a:pt x="372" y="258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69644" name="Freeform 12"/>
          <p:cNvSpPr>
            <a:spLocks/>
          </p:cNvSpPr>
          <p:nvPr/>
        </p:nvSpPr>
        <p:spPr bwMode="auto">
          <a:xfrm>
            <a:off x="5734050" y="4477043"/>
            <a:ext cx="581025" cy="276225"/>
          </a:xfrm>
          <a:custGeom>
            <a:avLst/>
            <a:gdLst>
              <a:gd name="T0" fmla="*/ 0 w 366"/>
              <a:gd name="T1" fmla="*/ 0 h 174"/>
              <a:gd name="T2" fmla="*/ 2147483647 w 366"/>
              <a:gd name="T3" fmla="*/ 2147483647 h 174"/>
              <a:gd name="T4" fmla="*/ 2147483647 w 366"/>
              <a:gd name="T5" fmla="*/ 2147483647 h 174"/>
              <a:gd name="T6" fmla="*/ 2147483647 w 366"/>
              <a:gd name="T7" fmla="*/ 2147483647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366"/>
              <a:gd name="T13" fmla="*/ 0 h 174"/>
              <a:gd name="T14" fmla="*/ 366 w 366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6" h="174">
                <a:moveTo>
                  <a:pt x="0" y="0"/>
                </a:moveTo>
                <a:cubicBezTo>
                  <a:pt x="49" y="17"/>
                  <a:pt x="98" y="35"/>
                  <a:pt x="138" y="54"/>
                </a:cubicBezTo>
                <a:cubicBezTo>
                  <a:pt x="178" y="73"/>
                  <a:pt x="202" y="94"/>
                  <a:pt x="240" y="114"/>
                </a:cubicBezTo>
                <a:cubicBezTo>
                  <a:pt x="278" y="134"/>
                  <a:pt x="322" y="154"/>
                  <a:pt x="366" y="174"/>
                </a:cubicBezTo>
              </a:path>
            </a:pathLst>
          </a:custGeom>
          <a:noFill/>
          <a:ln w="57150" cmpd="sng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28682" name="Text Box 15"/>
          <p:cNvSpPr txBox="1">
            <a:spLocks noChangeArrowheads="1"/>
          </p:cNvSpPr>
          <p:nvPr/>
        </p:nvSpPr>
        <p:spPr bwMode="auto">
          <a:xfrm>
            <a:off x="2516188" y="5775618"/>
            <a:ext cx="949325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n-lt"/>
              </a:rPr>
              <a:t>1160 ms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0" grpId="0" animBg="1"/>
      <p:bldP spid="28679" grpId="0" animBg="1"/>
      <p:bldP spid="69643" grpId="0" animBg="1"/>
      <p:bldP spid="696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464234" y="1983544"/>
            <a:ext cx="4037428" cy="3446585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808806" y="1983544"/>
            <a:ext cx="4037428" cy="3446585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69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Deeper Time Slice </a:t>
            </a:r>
            <a:r>
              <a:rPr lang="en-US" sz="2400" dirty="0" smtClean="0"/>
              <a:t>(</a:t>
            </a:r>
            <a:r>
              <a:rPr lang="en-US" sz="2400" dirty="0" smtClean="0"/>
              <a:t>60 ms deeper)</a:t>
            </a:r>
          </a:p>
        </p:txBody>
      </p:sp>
      <p:pic>
        <p:nvPicPr>
          <p:cNvPr id="29701" name="Picture 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l="4208" t="4294" r="10336" b="6012"/>
          <a:stretch>
            <a:fillRect/>
          </a:stretch>
        </p:blipFill>
        <p:spPr>
          <a:xfrm>
            <a:off x="4809972" y="2027255"/>
            <a:ext cx="4038600" cy="3361783"/>
          </a:xfrm>
          <a:noFill/>
        </p:spPr>
      </p:pic>
      <p:pic>
        <p:nvPicPr>
          <p:cNvPr id="29700" name="Picture 5"/>
          <p:cNvPicPr preferRelativeResize="0"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rcRect l="3590" t="1122" r="10753" b="4653"/>
          <a:stretch>
            <a:fillRect/>
          </a:stretch>
        </p:blipFill>
        <p:spPr>
          <a:xfrm>
            <a:off x="450166" y="1969477"/>
            <a:ext cx="4027916" cy="3418449"/>
          </a:xfrm>
          <a:noFill/>
        </p:spPr>
      </p:pic>
      <p:sp>
        <p:nvSpPr>
          <p:cNvPr id="29702" name="Text Box 15"/>
          <p:cNvSpPr txBox="1">
            <a:spLocks noChangeArrowheads="1"/>
          </p:cNvSpPr>
          <p:nvPr/>
        </p:nvSpPr>
        <p:spPr bwMode="auto">
          <a:xfrm>
            <a:off x="457200" y="5422900"/>
            <a:ext cx="949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1220 ms</a:t>
            </a:r>
          </a:p>
        </p:txBody>
      </p:sp>
      <p:sp>
        <p:nvSpPr>
          <p:cNvPr id="29703" name="Text Box 15"/>
          <p:cNvSpPr txBox="1">
            <a:spLocks noChangeArrowheads="1"/>
          </p:cNvSpPr>
          <p:nvPr/>
        </p:nvSpPr>
        <p:spPr bwMode="auto">
          <a:xfrm>
            <a:off x="4695825" y="5422900"/>
            <a:ext cx="949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1220 ms</a:t>
            </a:r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569744" y="1510167"/>
            <a:ext cx="388144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dirty="0">
                <a:latin typeface="Tahoma" pitchFamily="34" charset="0"/>
              </a:rPr>
              <a:t>First Generation Picks (green)</a:t>
            </a:r>
          </a:p>
        </p:txBody>
      </p:sp>
      <p:sp>
        <p:nvSpPr>
          <p:cNvPr id="29705" name="Text Box 15"/>
          <p:cNvSpPr txBox="1">
            <a:spLocks noChangeArrowheads="1"/>
          </p:cNvSpPr>
          <p:nvPr/>
        </p:nvSpPr>
        <p:spPr bwMode="auto">
          <a:xfrm>
            <a:off x="5300749" y="1510167"/>
            <a:ext cx="323736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dirty="0">
                <a:latin typeface="Tahoma" pitchFamily="34" charset="0"/>
              </a:rPr>
              <a:t>Second Generation Picks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Generation 2 Faults</a:t>
            </a:r>
          </a:p>
        </p:txBody>
      </p:sp>
      <p:pic>
        <p:nvPicPr>
          <p:cNvPr id="30723" name="Picture 14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 l="8702" t="2521" r="6270" b="378"/>
          <a:stretch>
            <a:fillRect/>
          </a:stretch>
        </p:blipFill>
        <p:spPr bwMode="auto">
          <a:xfrm>
            <a:off x="1885899" y="1814952"/>
            <a:ext cx="5356225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 Box 9"/>
          <p:cNvSpPr txBox="1">
            <a:spLocks noChangeArrowheads="1"/>
          </p:cNvSpPr>
          <p:nvPr/>
        </p:nvSpPr>
        <p:spPr bwMode="auto">
          <a:xfrm>
            <a:off x="1083651" y="1316868"/>
            <a:ext cx="69429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accent6"/>
                </a:solidFill>
                <a:latin typeface="Comic Sans MS" pitchFamily="66" charset="0"/>
              </a:rPr>
              <a:t>Fault patterns are becoming much clearer and cleaner</a:t>
            </a:r>
          </a:p>
        </p:txBody>
      </p:sp>
      <p:sp>
        <p:nvSpPr>
          <p:cNvPr id="30727" name="Text Box 10"/>
          <p:cNvSpPr txBox="1">
            <a:spLocks noChangeArrowheads="1"/>
          </p:cNvSpPr>
          <p:nvPr/>
        </p:nvSpPr>
        <p:spPr bwMode="auto">
          <a:xfrm>
            <a:off x="3252737" y="3605652"/>
            <a:ext cx="392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ahoma" pitchFamily="34" charset="0"/>
              </a:rPr>
              <a:t>A</a:t>
            </a:r>
          </a:p>
        </p:txBody>
      </p:sp>
      <p:sp>
        <p:nvSpPr>
          <p:cNvPr id="30728" name="Text Box 11"/>
          <p:cNvSpPr txBox="1">
            <a:spLocks noChangeArrowheads="1"/>
          </p:cNvSpPr>
          <p:nvPr/>
        </p:nvSpPr>
        <p:spPr bwMode="auto">
          <a:xfrm>
            <a:off x="5848299" y="3308789"/>
            <a:ext cx="414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FF"/>
                </a:solidFill>
                <a:latin typeface="Tahoma" pitchFamily="34" charset="0"/>
              </a:rPr>
              <a:t>D</a:t>
            </a:r>
          </a:p>
        </p:txBody>
      </p:sp>
      <p:sp>
        <p:nvSpPr>
          <p:cNvPr id="30729" name="Text Box 12"/>
          <p:cNvSpPr txBox="1">
            <a:spLocks noChangeArrowheads="1"/>
          </p:cNvSpPr>
          <p:nvPr/>
        </p:nvSpPr>
        <p:spPr bwMode="auto">
          <a:xfrm>
            <a:off x="5249812" y="2765864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9900"/>
                </a:solidFill>
                <a:latin typeface="Tahoma" pitchFamily="34" charset="0"/>
              </a:rPr>
              <a:t>C</a:t>
            </a:r>
          </a:p>
        </p:txBody>
      </p:sp>
      <p:sp>
        <p:nvSpPr>
          <p:cNvPr id="30730" name="Text Box 13"/>
          <p:cNvSpPr txBox="1">
            <a:spLocks noChangeArrowheads="1"/>
          </p:cNvSpPr>
          <p:nvPr/>
        </p:nvSpPr>
        <p:spPr bwMode="auto">
          <a:xfrm>
            <a:off x="4305249" y="2548377"/>
            <a:ext cx="393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FFFF"/>
                </a:solidFill>
                <a:latin typeface="Tahoma" pitchFamily="34" charset="0"/>
              </a:rPr>
              <a:t>B</a:t>
            </a:r>
          </a:p>
        </p:txBody>
      </p:sp>
      <p:sp>
        <p:nvSpPr>
          <p:cNvPr id="30731" name="Text Box 15"/>
          <p:cNvSpPr txBox="1">
            <a:spLocks noChangeArrowheads="1"/>
          </p:cNvSpPr>
          <p:nvPr/>
        </p:nvSpPr>
        <p:spPr bwMode="auto">
          <a:xfrm>
            <a:off x="4463999" y="4447027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99FFCC"/>
                </a:solidFill>
                <a:latin typeface="Tahoma" pitchFamily="34" charset="0"/>
              </a:rPr>
              <a:t>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13206" y="1842869"/>
            <a:ext cx="3108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Green “posts” = First Gen</a:t>
            </a:r>
          </a:p>
          <a:p>
            <a:r>
              <a:rPr lang="en-US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“Fence rails” = Second Gen</a:t>
            </a:r>
            <a:endParaRPr 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Gen. 3: Refined Faults on Vertical Sections</a:t>
            </a:r>
          </a:p>
        </p:txBody>
      </p:sp>
      <p:sp>
        <p:nvSpPr>
          <p:cNvPr id="31748" name="Text Box 8"/>
          <p:cNvSpPr txBox="1">
            <a:spLocks noChangeArrowheads="1"/>
          </p:cNvSpPr>
          <p:nvPr/>
        </p:nvSpPr>
        <p:spPr bwMode="auto">
          <a:xfrm>
            <a:off x="1062453" y="1415342"/>
            <a:ext cx="6999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accent6"/>
                </a:solidFill>
                <a:latin typeface="Comic Sans MS" pitchFamily="66" charset="0"/>
              </a:rPr>
              <a:t>Now we can correlate individual faults with confidence</a:t>
            </a:r>
          </a:p>
        </p:txBody>
      </p:sp>
      <p:pic>
        <p:nvPicPr>
          <p:cNvPr id="31750" name="Picture 8"/>
          <p:cNvPicPr>
            <a:picLocks noChangeAspect="1" noChangeArrowheads="1"/>
          </p:cNvPicPr>
          <p:nvPr/>
        </p:nvPicPr>
        <p:blipFill>
          <a:blip r:embed="rId3" cstate="print"/>
          <a:srcRect l="2771" t="848" r="554" b="7124"/>
          <a:stretch>
            <a:fillRect/>
          </a:stretch>
        </p:blipFill>
        <p:spPr bwMode="auto">
          <a:xfrm>
            <a:off x="1363882" y="2047166"/>
            <a:ext cx="6399213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983257" y="3312403"/>
            <a:ext cx="452438" cy="2297113"/>
            <a:chOff x="2518" y="2122"/>
            <a:chExt cx="285" cy="1447"/>
          </a:xfrm>
        </p:grpSpPr>
        <p:sp>
          <p:nvSpPr>
            <p:cNvPr id="31758" name="Freeform 10"/>
            <p:cNvSpPr>
              <a:spLocks/>
            </p:cNvSpPr>
            <p:nvPr/>
          </p:nvSpPr>
          <p:spPr bwMode="auto">
            <a:xfrm>
              <a:off x="2688" y="2122"/>
              <a:ext cx="115" cy="1142"/>
            </a:xfrm>
            <a:custGeom>
              <a:avLst/>
              <a:gdLst>
                <a:gd name="T0" fmla="*/ 115 w 115"/>
                <a:gd name="T1" fmla="*/ 0 h 1142"/>
                <a:gd name="T2" fmla="*/ 96 w 115"/>
                <a:gd name="T3" fmla="*/ 364 h 1142"/>
                <a:gd name="T4" fmla="*/ 58 w 115"/>
                <a:gd name="T5" fmla="*/ 748 h 1142"/>
                <a:gd name="T6" fmla="*/ 0 w 115"/>
                <a:gd name="T7" fmla="*/ 1142 h 1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"/>
                <a:gd name="T13" fmla="*/ 0 h 1142"/>
                <a:gd name="T14" fmla="*/ 115 w 115"/>
                <a:gd name="T15" fmla="*/ 1142 h 1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" h="1142">
                  <a:moveTo>
                    <a:pt x="115" y="0"/>
                  </a:moveTo>
                  <a:cubicBezTo>
                    <a:pt x="110" y="119"/>
                    <a:pt x="106" y="239"/>
                    <a:pt x="96" y="364"/>
                  </a:cubicBezTo>
                  <a:cubicBezTo>
                    <a:pt x="86" y="489"/>
                    <a:pt x="74" y="618"/>
                    <a:pt x="58" y="748"/>
                  </a:cubicBezTo>
                  <a:cubicBezTo>
                    <a:pt x="42" y="878"/>
                    <a:pt x="21" y="1010"/>
                    <a:pt x="0" y="1142"/>
                  </a:cubicBezTo>
                </a:path>
              </a:pathLst>
            </a:custGeom>
            <a:noFill/>
            <a:ln w="57150" cmpd="sng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9" name="Text Box 11"/>
            <p:cNvSpPr txBox="1">
              <a:spLocks noChangeArrowheads="1"/>
            </p:cNvSpPr>
            <p:nvPr/>
          </p:nvSpPr>
          <p:spPr bwMode="auto">
            <a:xfrm>
              <a:off x="2518" y="3281"/>
              <a:ext cx="261" cy="28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FF"/>
                  </a:solidFill>
                  <a:latin typeface="Tahoma" pitchFamily="34" charset="0"/>
                </a:rPr>
                <a:t>D</a:t>
              </a: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5459632" y="3356853"/>
            <a:ext cx="387350" cy="2430463"/>
            <a:chOff x="3448" y="2150"/>
            <a:chExt cx="244" cy="1531"/>
          </a:xfrm>
        </p:grpSpPr>
        <p:sp>
          <p:nvSpPr>
            <p:cNvPr id="31756" name="Freeform 11"/>
            <p:cNvSpPr>
              <a:spLocks/>
            </p:cNvSpPr>
            <p:nvPr/>
          </p:nvSpPr>
          <p:spPr bwMode="auto">
            <a:xfrm>
              <a:off x="3581" y="2150"/>
              <a:ext cx="105" cy="1124"/>
            </a:xfrm>
            <a:custGeom>
              <a:avLst/>
              <a:gdLst>
                <a:gd name="T0" fmla="*/ 105 w 105"/>
                <a:gd name="T1" fmla="*/ 0 h 1124"/>
                <a:gd name="T2" fmla="*/ 77 w 105"/>
                <a:gd name="T3" fmla="*/ 394 h 1124"/>
                <a:gd name="T4" fmla="*/ 38 w 105"/>
                <a:gd name="T5" fmla="*/ 788 h 1124"/>
                <a:gd name="T6" fmla="*/ 0 w 105"/>
                <a:gd name="T7" fmla="*/ 1124 h 1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"/>
                <a:gd name="T13" fmla="*/ 0 h 1124"/>
                <a:gd name="T14" fmla="*/ 105 w 105"/>
                <a:gd name="T15" fmla="*/ 1124 h 1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" h="1124">
                  <a:moveTo>
                    <a:pt x="105" y="0"/>
                  </a:moveTo>
                  <a:cubicBezTo>
                    <a:pt x="96" y="131"/>
                    <a:pt x="88" y="263"/>
                    <a:pt x="77" y="394"/>
                  </a:cubicBezTo>
                  <a:cubicBezTo>
                    <a:pt x="66" y="525"/>
                    <a:pt x="51" y="666"/>
                    <a:pt x="38" y="788"/>
                  </a:cubicBezTo>
                  <a:cubicBezTo>
                    <a:pt x="25" y="910"/>
                    <a:pt x="12" y="1017"/>
                    <a:pt x="0" y="1124"/>
                  </a:cubicBezTo>
                </a:path>
              </a:pathLst>
            </a:custGeom>
            <a:noFill/>
            <a:ln w="57150" cmpd="sng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7" name="Text Box 12"/>
            <p:cNvSpPr txBox="1">
              <a:spLocks noChangeArrowheads="1"/>
            </p:cNvSpPr>
            <p:nvPr/>
          </p:nvSpPr>
          <p:spPr bwMode="auto">
            <a:xfrm>
              <a:off x="3448" y="3393"/>
              <a:ext cx="244" cy="28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9900"/>
                  </a:solidFill>
                  <a:latin typeface="Tahoma" pitchFamily="34" charset="0"/>
                </a:rPr>
                <a:t>C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6448645" y="3555291"/>
            <a:ext cx="393700" cy="2314575"/>
            <a:chOff x="4071" y="2275"/>
            <a:chExt cx="248" cy="1458"/>
          </a:xfrm>
        </p:grpSpPr>
        <p:sp>
          <p:nvSpPr>
            <p:cNvPr id="31754" name="Freeform 12"/>
            <p:cNvSpPr>
              <a:spLocks/>
            </p:cNvSpPr>
            <p:nvPr/>
          </p:nvSpPr>
          <p:spPr bwMode="auto">
            <a:xfrm>
              <a:off x="4166" y="2275"/>
              <a:ext cx="116" cy="1075"/>
            </a:xfrm>
            <a:custGeom>
              <a:avLst/>
              <a:gdLst>
                <a:gd name="T0" fmla="*/ 116 w 116"/>
                <a:gd name="T1" fmla="*/ 0 h 1075"/>
                <a:gd name="T2" fmla="*/ 106 w 116"/>
                <a:gd name="T3" fmla="*/ 317 h 1075"/>
                <a:gd name="T4" fmla="*/ 58 w 116"/>
                <a:gd name="T5" fmla="*/ 595 h 1075"/>
                <a:gd name="T6" fmla="*/ 0 w 116"/>
                <a:gd name="T7" fmla="*/ 1075 h 10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6"/>
                <a:gd name="T13" fmla="*/ 0 h 1075"/>
                <a:gd name="T14" fmla="*/ 116 w 116"/>
                <a:gd name="T15" fmla="*/ 1075 h 10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6" h="1075">
                  <a:moveTo>
                    <a:pt x="116" y="0"/>
                  </a:moveTo>
                  <a:cubicBezTo>
                    <a:pt x="116" y="109"/>
                    <a:pt x="116" y="218"/>
                    <a:pt x="106" y="317"/>
                  </a:cubicBezTo>
                  <a:cubicBezTo>
                    <a:pt x="96" y="416"/>
                    <a:pt x="76" y="469"/>
                    <a:pt x="58" y="595"/>
                  </a:cubicBezTo>
                  <a:cubicBezTo>
                    <a:pt x="40" y="721"/>
                    <a:pt x="13" y="997"/>
                    <a:pt x="0" y="1075"/>
                  </a:cubicBezTo>
                </a:path>
              </a:pathLst>
            </a:custGeom>
            <a:noFill/>
            <a:ln w="57150" cmpd="sng">
              <a:solidFill>
                <a:srgbClr val="00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5" name="Text Box 13"/>
            <p:cNvSpPr txBox="1">
              <a:spLocks noChangeArrowheads="1"/>
            </p:cNvSpPr>
            <p:nvPr/>
          </p:nvSpPr>
          <p:spPr bwMode="auto">
            <a:xfrm>
              <a:off x="4071" y="3445"/>
              <a:ext cx="248" cy="28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00FFFF"/>
                  </a:solidFill>
                  <a:latin typeface="Tahoma" pitchFamily="34" charset="0"/>
                </a:rPr>
                <a:t>B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Generation 3 Fault ‘Sticks’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797586" y="1300773"/>
            <a:ext cx="55531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accent6"/>
                </a:solidFill>
                <a:latin typeface="Comic Sans MS" pitchFamily="66" charset="0"/>
              </a:rPr>
              <a:t>Now fault patterns are readily identifiable</a:t>
            </a:r>
          </a:p>
        </p:txBody>
      </p:sp>
      <p:pic>
        <p:nvPicPr>
          <p:cNvPr id="32774" name="Picture 8"/>
          <p:cNvPicPr>
            <a:picLocks noChangeAspect="1" noChangeArrowheads="1"/>
          </p:cNvPicPr>
          <p:nvPr/>
        </p:nvPicPr>
        <p:blipFill>
          <a:blip r:embed="rId3" cstate="print"/>
          <a:srcRect l="9435" t="4927" r="2634" b="2353"/>
          <a:stretch>
            <a:fillRect/>
          </a:stretch>
        </p:blipFill>
        <p:spPr bwMode="auto">
          <a:xfrm>
            <a:off x="1520386" y="1926245"/>
            <a:ext cx="609758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19310" y="1941343"/>
            <a:ext cx="31089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“Fence rails” = Second Gen</a:t>
            </a:r>
          </a:p>
          <a:p>
            <a:r>
              <a:rPr lang="en-US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Colored “posts” = Third Gen</a:t>
            </a:r>
          </a:p>
          <a:p>
            <a:endParaRPr 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3:  Generate Fault Planes</a:t>
            </a:r>
          </a:p>
        </p:txBody>
      </p:sp>
      <p:grpSp>
        <p:nvGrpSpPr>
          <p:cNvPr id="68" name="Group 70"/>
          <p:cNvGrpSpPr>
            <a:grpSpLocks noChangeAspect="1"/>
          </p:cNvGrpSpPr>
          <p:nvPr/>
        </p:nvGrpSpPr>
        <p:grpSpPr bwMode="auto">
          <a:xfrm flipH="1">
            <a:off x="5627688" y="27178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69" name="Rectangle 71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0" name="AutoShape 72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1" name="Group 5"/>
          <p:cNvGrpSpPr>
            <a:grpSpLocks noChangeAspect="1"/>
          </p:cNvGrpSpPr>
          <p:nvPr/>
        </p:nvGrpSpPr>
        <p:grpSpPr bwMode="auto">
          <a:xfrm>
            <a:off x="1670050" y="2705100"/>
            <a:ext cx="754063" cy="207963"/>
            <a:chOff x="4130" y="3522"/>
            <a:chExt cx="2354" cy="540"/>
          </a:xfrm>
          <a:solidFill>
            <a:schemeClr val="tx1"/>
          </a:solidFill>
        </p:grpSpPr>
        <p:sp>
          <p:nvSpPr>
            <p:cNvPr id="72" name="AutoShape 6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3" name="Rectangle 7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4" name="Group 8"/>
          <p:cNvGrpSpPr>
            <a:grpSpLocks/>
          </p:cNvGrpSpPr>
          <p:nvPr/>
        </p:nvGrpSpPr>
        <p:grpSpPr bwMode="auto">
          <a:xfrm>
            <a:off x="752475" y="2395538"/>
            <a:ext cx="1204913" cy="827087"/>
            <a:chOff x="378" y="1402"/>
            <a:chExt cx="759" cy="521"/>
          </a:xfrm>
        </p:grpSpPr>
        <p:sp>
          <p:nvSpPr>
            <p:cNvPr id="75" name="Rectangle 9"/>
            <p:cNvSpPr>
              <a:spLocks noChangeAspect="1" noChangeArrowheads="1"/>
            </p:cNvSpPr>
            <p:nvPr/>
          </p:nvSpPr>
          <p:spPr bwMode="auto">
            <a:xfrm>
              <a:off x="378" y="1402"/>
              <a:ext cx="759" cy="52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76" name="Text Box 10"/>
            <p:cNvSpPr txBox="1">
              <a:spLocks noChangeAspect="1" noChangeArrowheads="1"/>
            </p:cNvSpPr>
            <p:nvPr/>
          </p:nvSpPr>
          <p:spPr bwMode="auto">
            <a:xfrm>
              <a:off x="411" y="1519"/>
              <a:ext cx="692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Quick Recon</a:t>
              </a:r>
            </a:p>
          </p:txBody>
        </p:sp>
      </p:grpSp>
      <p:sp>
        <p:nvSpPr>
          <p:cNvPr id="77" name="Text Box 11"/>
          <p:cNvSpPr txBox="1">
            <a:spLocks noChangeAspect="1" noChangeArrowheads="1"/>
          </p:cNvSpPr>
          <p:nvPr/>
        </p:nvSpPr>
        <p:spPr bwMode="auto">
          <a:xfrm>
            <a:off x="43180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1</a:t>
            </a:r>
          </a:p>
        </p:txBody>
      </p: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2143125" y="4687888"/>
            <a:ext cx="754063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79" name="AutoShape 13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0" name="Rectangle 14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1" name="Group 15"/>
          <p:cNvGrpSpPr>
            <a:grpSpLocks noChangeAspect="1"/>
          </p:cNvGrpSpPr>
          <p:nvPr/>
        </p:nvGrpSpPr>
        <p:grpSpPr bwMode="auto">
          <a:xfrm>
            <a:off x="3997325" y="4687888"/>
            <a:ext cx="795338" cy="211137"/>
            <a:chOff x="11513" y="3756"/>
            <a:chExt cx="2480" cy="540"/>
          </a:xfrm>
          <a:solidFill>
            <a:schemeClr val="tx1"/>
          </a:solidFill>
        </p:grpSpPr>
        <p:sp>
          <p:nvSpPr>
            <p:cNvPr id="82" name="Rectangle 16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3" name="AutoShape 17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4" name="Group 18"/>
          <p:cNvGrpSpPr>
            <a:grpSpLocks noChangeAspect="1"/>
          </p:cNvGrpSpPr>
          <p:nvPr/>
        </p:nvGrpSpPr>
        <p:grpSpPr bwMode="auto">
          <a:xfrm>
            <a:off x="6164263" y="4687888"/>
            <a:ext cx="900112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85" name="AutoShape 19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6" name="Rectangle 20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7" name="Group 22"/>
          <p:cNvGrpSpPr>
            <a:grpSpLocks noChangeAspect="1"/>
          </p:cNvGrpSpPr>
          <p:nvPr/>
        </p:nvGrpSpPr>
        <p:grpSpPr bwMode="auto">
          <a:xfrm>
            <a:off x="3592513" y="27051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88" name="Rectangle 23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9" name="AutoShape 24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0" name="Text Box 25"/>
          <p:cNvSpPr txBox="1">
            <a:spLocks noChangeAspect="1" noChangeArrowheads="1"/>
          </p:cNvSpPr>
          <p:nvPr/>
        </p:nvSpPr>
        <p:spPr bwMode="auto">
          <a:xfrm>
            <a:off x="1003300" y="1525588"/>
            <a:ext cx="8226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Recon</a:t>
            </a:r>
          </a:p>
        </p:txBody>
      </p:sp>
      <p:sp>
        <p:nvSpPr>
          <p:cNvPr id="91" name="Rectangle 27"/>
          <p:cNvSpPr>
            <a:spLocks noChangeAspect="1" noChangeArrowheads="1"/>
          </p:cNvSpPr>
          <p:nvPr/>
        </p:nvSpPr>
        <p:spPr bwMode="auto">
          <a:xfrm rot="-5400000">
            <a:off x="5791200" y="3417888"/>
            <a:ext cx="1277938" cy="42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92" name="Group 28"/>
          <p:cNvGrpSpPr>
            <a:grpSpLocks noChangeAspect="1"/>
          </p:cNvGrpSpPr>
          <p:nvPr/>
        </p:nvGrpSpPr>
        <p:grpSpPr bwMode="auto">
          <a:xfrm>
            <a:off x="1579563" y="4022725"/>
            <a:ext cx="171450" cy="349250"/>
            <a:chOff x="4698" y="7039"/>
            <a:chExt cx="540" cy="900"/>
          </a:xfrm>
          <a:solidFill>
            <a:schemeClr val="tx1"/>
          </a:solidFill>
        </p:grpSpPr>
        <p:sp>
          <p:nvSpPr>
            <p:cNvPr id="93" name="Rectangle 29"/>
            <p:cNvSpPr>
              <a:spLocks noChangeAspect="1" noChangeArrowheads="1"/>
            </p:cNvSpPr>
            <p:nvPr/>
          </p:nvSpPr>
          <p:spPr bwMode="auto">
            <a:xfrm rot="-5400000">
              <a:off x="4649" y="7311"/>
              <a:ext cx="640" cy="9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94" name="AutoShape 30"/>
            <p:cNvSpPr>
              <a:spLocks noChangeAspect="1" noChangeArrowheads="1"/>
            </p:cNvSpPr>
            <p:nvPr/>
          </p:nvSpPr>
          <p:spPr bwMode="auto">
            <a:xfrm rot="10800000">
              <a:off x="4698" y="747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5" name="Line 31"/>
          <p:cNvSpPr>
            <a:spLocks noChangeAspect="1" noChangeShapeType="1"/>
          </p:cNvSpPr>
          <p:nvPr/>
        </p:nvSpPr>
        <p:spPr bwMode="auto">
          <a:xfrm>
            <a:off x="762000" y="2047875"/>
            <a:ext cx="1128713" cy="0"/>
          </a:xfrm>
          <a:prstGeom prst="line">
            <a:avLst/>
          </a:prstGeom>
          <a:noFill/>
          <a:ln w="76200">
            <a:solidFill>
              <a:srgbClr val="FACA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96" name="Text Box 32"/>
          <p:cNvSpPr txBox="1">
            <a:spLocks noChangeAspect="1" noChangeArrowheads="1"/>
          </p:cNvSpPr>
          <p:nvPr/>
        </p:nvSpPr>
        <p:spPr bwMode="auto">
          <a:xfrm>
            <a:off x="2197536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2</a:t>
            </a:r>
          </a:p>
        </p:txBody>
      </p:sp>
      <p:grpSp>
        <p:nvGrpSpPr>
          <p:cNvPr id="97" name="Group 33"/>
          <p:cNvGrpSpPr>
            <a:grpSpLocks/>
          </p:cNvGrpSpPr>
          <p:nvPr/>
        </p:nvGrpSpPr>
        <p:grpSpPr bwMode="auto">
          <a:xfrm>
            <a:off x="2498725" y="2382838"/>
            <a:ext cx="1411123" cy="854075"/>
            <a:chOff x="1478" y="1396"/>
            <a:chExt cx="755" cy="538"/>
          </a:xfrm>
        </p:grpSpPr>
        <p:sp>
          <p:nvSpPr>
            <p:cNvPr id="98" name="Rectangle 34"/>
            <p:cNvSpPr>
              <a:spLocks noChangeAspect="1" noChangeArrowheads="1"/>
            </p:cNvSpPr>
            <p:nvPr/>
          </p:nvSpPr>
          <p:spPr bwMode="auto">
            <a:xfrm>
              <a:off x="1478" y="1396"/>
              <a:ext cx="755" cy="53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99" name="Text Box 35"/>
            <p:cNvSpPr txBox="1">
              <a:spLocks noChangeAspect="1" noChangeArrowheads="1"/>
            </p:cNvSpPr>
            <p:nvPr/>
          </p:nvSpPr>
          <p:spPr bwMode="auto">
            <a:xfrm>
              <a:off x="1537" y="1444"/>
              <a:ext cx="637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 Faults</a:t>
              </a:r>
            </a:p>
          </p:txBody>
        </p:sp>
      </p:grpSp>
      <p:sp>
        <p:nvSpPr>
          <p:cNvPr id="100" name="Text Box 40"/>
          <p:cNvSpPr txBox="1">
            <a:spLocks noChangeAspect="1" noChangeArrowheads="1"/>
          </p:cNvSpPr>
          <p:nvPr/>
        </p:nvSpPr>
        <p:spPr bwMode="auto">
          <a:xfrm>
            <a:off x="428625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3</a:t>
            </a:r>
          </a:p>
        </p:txBody>
      </p:sp>
      <p:grpSp>
        <p:nvGrpSpPr>
          <p:cNvPr id="101" name="Group 48"/>
          <p:cNvGrpSpPr>
            <a:grpSpLocks/>
          </p:cNvGrpSpPr>
          <p:nvPr/>
        </p:nvGrpSpPr>
        <p:grpSpPr bwMode="auto">
          <a:xfrm>
            <a:off x="4567238" y="2338388"/>
            <a:ext cx="1502486" cy="942975"/>
            <a:chOff x="4096" y="1377"/>
            <a:chExt cx="821" cy="594"/>
          </a:xfrm>
        </p:grpSpPr>
        <p:sp>
          <p:nvSpPr>
            <p:cNvPr id="102" name="Rectangle 49"/>
            <p:cNvSpPr>
              <a:spLocks noChangeAspect="1" noChangeArrowheads="1"/>
            </p:cNvSpPr>
            <p:nvPr/>
          </p:nvSpPr>
          <p:spPr bwMode="auto">
            <a:xfrm>
              <a:off x="4096" y="1377"/>
              <a:ext cx="821" cy="59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3" name="Text Box 50"/>
            <p:cNvSpPr txBox="1">
              <a:spLocks noChangeAspect="1" noChangeArrowheads="1"/>
            </p:cNvSpPr>
            <p:nvPr/>
          </p:nvSpPr>
          <p:spPr bwMode="auto">
            <a:xfrm>
              <a:off x="4156" y="1460"/>
              <a:ext cx="692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Generate Fault Planes</a:t>
              </a:r>
            </a:p>
          </p:txBody>
        </p:sp>
      </p:grpSp>
      <p:sp>
        <p:nvSpPr>
          <p:cNvPr id="104" name="Text Box 51"/>
          <p:cNvSpPr txBox="1">
            <a:spLocks noChangeAspect="1" noChangeArrowheads="1"/>
          </p:cNvSpPr>
          <p:nvPr/>
        </p:nvSpPr>
        <p:spPr bwMode="auto">
          <a:xfrm>
            <a:off x="708679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4</a:t>
            </a:r>
          </a:p>
        </p:txBody>
      </p:sp>
      <p:grpSp>
        <p:nvGrpSpPr>
          <p:cNvPr id="105" name="Group 52"/>
          <p:cNvGrpSpPr>
            <a:grpSpLocks/>
          </p:cNvGrpSpPr>
          <p:nvPr/>
        </p:nvGrpSpPr>
        <p:grpSpPr bwMode="auto">
          <a:xfrm>
            <a:off x="1031875" y="4376738"/>
            <a:ext cx="1304925" cy="833437"/>
            <a:chOff x="1994" y="2661"/>
            <a:chExt cx="822" cy="525"/>
          </a:xfrm>
          <a:solidFill>
            <a:schemeClr val="bg1">
              <a:lumMod val="95000"/>
            </a:schemeClr>
          </a:solidFill>
        </p:grpSpPr>
        <p:sp>
          <p:nvSpPr>
            <p:cNvPr id="106" name="Rectangle 53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7" name="Text Box 54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Horizons</a:t>
              </a:r>
            </a:p>
          </p:txBody>
        </p:sp>
      </p:grpSp>
      <p:sp>
        <p:nvSpPr>
          <p:cNvPr id="108" name="Text Box 56"/>
          <p:cNvSpPr txBox="1">
            <a:spLocks noChangeAspect="1" noChangeArrowheads="1"/>
          </p:cNvSpPr>
          <p:nvPr/>
        </p:nvSpPr>
        <p:spPr bwMode="auto">
          <a:xfrm>
            <a:off x="6850281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7</a:t>
            </a:r>
          </a:p>
        </p:txBody>
      </p:sp>
      <p:grpSp>
        <p:nvGrpSpPr>
          <p:cNvPr id="109" name="Group 57"/>
          <p:cNvGrpSpPr>
            <a:grpSpLocks/>
          </p:cNvGrpSpPr>
          <p:nvPr/>
        </p:nvGrpSpPr>
        <p:grpSpPr bwMode="auto">
          <a:xfrm>
            <a:off x="7129465" y="4411667"/>
            <a:ext cx="1376363" cy="845143"/>
            <a:chOff x="4395" y="2661"/>
            <a:chExt cx="867" cy="481"/>
          </a:xfrm>
        </p:grpSpPr>
        <p:sp>
          <p:nvSpPr>
            <p:cNvPr id="110" name="Rectangle 58"/>
            <p:cNvSpPr>
              <a:spLocks noChangeAspect="1" noChangeArrowheads="1"/>
            </p:cNvSpPr>
            <p:nvPr/>
          </p:nvSpPr>
          <p:spPr bwMode="auto">
            <a:xfrm>
              <a:off x="4395" y="2661"/>
              <a:ext cx="853" cy="4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1" name="Text Box 59"/>
            <p:cNvSpPr txBox="1">
              <a:spLocks noChangeAspect="1" noChangeArrowheads="1"/>
            </p:cNvSpPr>
            <p:nvPr/>
          </p:nvSpPr>
          <p:spPr bwMode="auto">
            <a:xfrm>
              <a:off x="4402" y="2673"/>
              <a:ext cx="860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Utilize the Faulted Framework </a:t>
              </a:r>
            </a:p>
          </p:txBody>
        </p:sp>
      </p:grpSp>
      <p:sp>
        <p:nvSpPr>
          <p:cNvPr id="112" name="Text Box 60"/>
          <p:cNvSpPr txBox="1">
            <a:spLocks noChangeAspect="1" noChangeArrowheads="1"/>
          </p:cNvSpPr>
          <p:nvPr/>
        </p:nvSpPr>
        <p:spPr bwMode="auto">
          <a:xfrm>
            <a:off x="4542274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6</a:t>
            </a:r>
          </a:p>
        </p:txBody>
      </p:sp>
      <p:grpSp>
        <p:nvGrpSpPr>
          <p:cNvPr id="113" name="Group 61"/>
          <p:cNvGrpSpPr>
            <a:grpSpLocks/>
          </p:cNvGrpSpPr>
          <p:nvPr/>
        </p:nvGrpSpPr>
        <p:grpSpPr bwMode="auto">
          <a:xfrm>
            <a:off x="4833938" y="4376737"/>
            <a:ext cx="1551096" cy="873124"/>
            <a:chOff x="3189" y="2661"/>
            <a:chExt cx="821" cy="550"/>
          </a:xfrm>
          <a:solidFill>
            <a:schemeClr val="bg1">
              <a:lumMod val="95000"/>
            </a:schemeClr>
          </a:solidFill>
        </p:grpSpPr>
        <p:sp>
          <p:nvSpPr>
            <p:cNvPr id="114" name="Rectangle 62"/>
            <p:cNvSpPr>
              <a:spLocks noChangeAspect="1" noChangeArrowheads="1"/>
            </p:cNvSpPr>
            <p:nvPr/>
          </p:nvSpPr>
          <p:spPr bwMode="auto">
            <a:xfrm>
              <a:off x="3189" y="2661"/>
              <a:ext cx="821" cy="550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5" name="Text Box 63"/>
            <p:cNvSpPr txBox="1">
              <a:spLocks noChangeAspect="1" noChangeArrowheads="1"/>
            </p:cNvSpPr>
            <p:nvPr/>
          </p:nvSpPr>
          <p:spPr bwMode="auto">
            <a:xfrm>
              <a:off x="3207" y="2692"/>
              <a:ext cx="785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Small-Offset Faults</a:t>
              </a:r>
            </a:p>
          </p:txBody>
        </p:sp>
      </p:grpSp>
      <p:sp>
        <p:nvSpPr>
          <p:cNvPr id="116" name="Text Box 64"/>
          <p:cNvSpPr txBox="1">
            <a:spLocks noChangeAspect="1" noChangeArrowheads="1"/>
          </p:cNvSpPr>
          <p:nvPr/>
        </p:nvSpPr>
        <p:spPr bwMode="auto">
          <a:xfrm>
            <a:off x="7102107" y="5416550"/>
            <a:ext cx="1356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+mn-lt"/>
              </a:rPr>
              <a:t>Faulted </a:t>
            </a:r>
          </a:p>
          <a:p>
            <a:pPr algn="ctr"/>
            <a:r>
              <a:rPr lang="en-US" sz="1600" b="1" i="1" dirty="0">
                <a:latin typeface="+mn-lt"/>
              </a:rPr>
              <a:t>Framework</a:t>
            </a:r>
          </a:p>
        </p:txBody>
      </p:sp>
      <p:sp>
        <p:nvSpPr>
          <p:cNvPr id="117" name="Text Box 65"/>
          <p:cNvSpPr txBox="1">
            <a:spLocks noChangeAspect="1" noChangeArrowheads="1"/>
          </p:cNvSpPr>
          <p:nvPr/>
        </p:nvSpPr>
        <p:spPr bwMode="auto">
          <a:xfrm>
            <a:off x="4392613" y="5721350"/>
            <a:ext cx="227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Small-Offset Faults </a:t>
            </a:r>
          </a:p>
        </p:txBody>
      </p:sp>
      <p:sp>
        <p:nvSpPr>
          <p:cNvPr id="118" name="Line 67"/>
          <p:cNvSpPr>
            <a:spLocks noChangeAspect="1" noChangeShapeType="1"/>
          </p:cNvSpPr>
          <p:nvPr/>
        </p:nvSpPr>
        <p:spPr bwMode="auto">
          <a:xfrm flipH="1">
            <a:off x="4924425" y="5546725"/>
            <a:ext cx="1214438" cy="0"/>
          </a:xfrm>
          <a:prstGeom prst="line">
            <a:avLst/>
          </a:prstGeom>
          <a:noFill/>
          <a:ln w="76200">
            <a:solidFill>
              <a:srgbClr val="007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119" name="Group 73"/>
          <p:cNvGrpSpPr>
            <a:grpSpLocks/>
          </p:cNvGrpSpPr>
          <p:nvPr/>
        </p:nvGrpSpPr>
        <p:grpSpPr bwMode="auto">
          <a:xfrm>
            <a:off x="2936875" y="4376738"/>
            <a:ext cx="1304925" cy="833437"/>
            <a:chOff x="1994" y="2661"/>
            <a:chExt cx="822" cy="525"/>
          </a:xfrm>
          <a:solidFill>
            <a:schemeClr val="bg1">
              <a:lumMod val="95000"/>
            </a:schemeClr>
          </a:solidFill>
        </p:grpSpPr>
        <p:sp>
          <p:nvSpPr>
            <p:cNvPr id="120" name="Rectangle 74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21" name="Text Box 75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Extract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</a:t>
              </a:r>
            </a:p>
            <a:p>
              <a:pPr algn="ctr"/>
              <a:r>
                <a:rPr lang="en-US" sz="1400" b="1" dirty="0">
                  <a:latin typeface="+mn-lt"/>
                </a:rPr>
                <a:t>Attributes</a:t>
              </a:r>
            </a:p>
          </p:txBody>
        </p:sp>
      </p:grpSp>
      <p:sp>
        <p:nvSpPr>
          <p:cNvPr id="122" name="Text Box 76"/>
          <p:cNvSpPr txBox="1">
            <a:spLocks noChangeAspect="1" noChangeArrowheads="1"/>
          </p:cNvSpPr>
          <p:nvPr/>
        </p:nvSpPr>
        <p:spPr bwMode="auto">
          <a:xfrm>
            <a:off x="2638643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5</a:t>
            </a:r>
          </a:p>
        </p:txBody>
      </p:sp>
      <p:sp>
        <p:nvSpPr>
          <p:cNvPr id="123" name="Text Box 77"/>
          <p:cNvSpPr txBox="1">
            <a:spLocks noChangeAspect="1" noChangeArrowheads="1"/>
          </p:cNvSpPr>
          <p:nvPr/>
        </p:nvSpPr>
        <p:spPr bwMode="auto">
          <a:xfrm>
            <a:off x="2106613" y="5721350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Horizons </a:t>
            </a:r>
          </a:p>
        </p:txBody>
      </p:sp>
      <p:sp>
        <p:nvSpPr>
          <p:cNvPr id="124" name="Line 78"/>
          <p:cNvSpPr>
            <a:spLocks noChangeAspect="1" noChangeShapeType="1"/>
          </p:cNvSpPr>
          <p:nvPr/>
        </p:nvSpPr>
        <p:spPr bwMode="auto">
          <a:xfrm flipH="1">
            <a:off x="1139825" y="5546725"/>
            <a:ext cx="3046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5" name="Text Box 79"/>
          <p:cNvSpPr txBox="1">
            <a:spLocks noChangeAspect="1" noChangeArrowheads="1"/>
          </p:cNvSpPr>
          <p:nvPr/>
        </p:nvSpPr>
        <p:spPr bwMode="auto">
          <a:xfrm>
            <a:off x="3341688" y="1525588"/>
            <a:ext cx="21916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Large-Offset faults </a:t>
            </a:r>
          </a:p>
        </p:txBody>
      </p:sp>
      <p:sp>
        <p:nvSpPr>
          <p:cNvPr id="126" name="Line 80"/>
          <p:cNvSpPr>
            <a:spLocks noChangeAspect="1" noChangeShapeType="1"/>
          </p:cNvSpPr>
          <p:nvPr/>
        </p:nvSpPr>
        <p:spPr bwMode="auto">
          <a:xfrm flipH="1">
            <a:off x="2600325" y="2047875"/>
            <a:ext cx="3740150" cy="0"/>
          </a:xfrm>
          <a:prstGeom prst="line">
            <a:avLst/>
          </a:prstGeom>
          <a:noFill/>
          <a:ln w="76200">
            <a:solidFill>
              <a:schemeClr val="accent5">
                <a:lumMod val="50000"/>
              </a:schemeClr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7" name="Rectangle 27"/>
          <p:cNvSpPr>
            <a:spLocks noChangeAspect="1" noChangeArrowheads="1"/>
          </p:cNvSpPr>
          <p:nvPr/>
        </p:nvSpPr>
        <p:spPr bwMode="auto">
          <a:xfrm>
            <a:off x="1652588" y="4024313"/>
            <a:ext cx="4760912" cy="460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pic>
        <p:nvPicPr>
          <p:cNvPr id="128" name="Picture 2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bright="2000" contrast="31000"/>
          </a:blip>
          <a:srcRect/>
          <a:stretch>
            <a:fillRect/>
          </a:stretch>
        </p:blipFill>
        <p:spPr bwMode="auto">
          <a:xfrm>
            <a:off x="5849401" y="2236763"/>
            <a:ext cx="432581" cy="432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Fault Sticks to Fault Planes</a:t>
            </a:r>
          </a:p>
        </p:txBody>
      </p:sp>
      <p:sp>
        <p:nvSpPr>
          <p:cNvPr id="34823" name="Rectangle 3"/>
          <p:cNvSpPr txBox="1">
            <a:spLocks noChangeArrowheads="1"/>
          </p:cNvSpPr>
          <p:nvPr/>
        </p:nvSpPr>
        <p:spPr bwMode="auto">
          <a:xfrm>
            <a:off x="395678" y="1026918"/>
            <a:ext cx="7772400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2200" dirty="0">
                <a:latin typeface="Verdana" pitchFamily="34" charset="0"/>
              </a:rPr>
              <a:t>There are </a:t>
            </a:r>
            <a:r>
              <a:rPr lang="en-US" sz="2200" dirty="0" smtClean="0">
                <a:latin typeface="Verdana" pitchFamily="34" charset="0"/>
              </a:rPr>
              <a:t>software tools </a:t>
            </a:r>
            <a:r>
              <a:rPr lang="en-US" sz="2200" dirty="0">
                <a:latin typeface="Verdana" pitchFamily="34" charset="0"/>
              </a:rPr>
              <a:t>for going from individual fault ‘sticks’ to continuous fault planes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79244" y="1941346"/>
            <a:ext cx="4064585" cy="4014874"/>
            <a:chOff x="449584" y="1941346"/>
            <a:chExt cx="4064585" cy="4014874"/>
          </a:xfrm>
        </p:grpSpPr>
        <p:pic>
          <p:nvPicPr>
            <p:cNvPr id="34819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 l="20464" t="17758" r="28723" b="31644"/>
            <a:stretch>
              <a:fillRect/>
            </a:stretch>
          </p:blipFill>
          <p:spPr bwMode="auto">
            <a:xfrm>
              <a:off x="520492" y="1941346"/>
              <a:ext cx="3993677" cy="3713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4" name="Text Box 10"/>
            <p:cNvSpPr txBox="1">
              <a:spLocks noChangeArrowheads="1"/>
            </p:cNvSpPr>
            <p:nvPr/>
          </p:nvSpPr>
          <p:spPr bwMode="auto">
            <a:xfrm>
              <a:off x="449584" y="5648443"/>
              <a:ext cx="113685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+mn-lt"/>
                </a:rPr>
                <a:t>Time 1500</a:t>
              </a:r>
            </a:p>
          </p:txBody>
        </p:sp>
        <p:sp>
          <p:nvSpPr>
            <p:cNvPr id="34825" name="Rectangle 3"/>
            <p:cNvSpPr txBox="1">
              <a:spLocks noChangeArrowheads="1"/>
            </p:cNvSpPr>
            <p:nvPr/>
          </p:nvSpPr>
          <p:spPr bwMode="auto">
            <a:xfrm>
              <a:off x="558020" y="2001639"/>
              <a:ext cx="1844675" cy="4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</a:pPr>
              <a:r>
                <a:rPr lang="en-US" sz="1900" b="1" dirty="0">
                  <a:solidFill>
                    <a:srgbClr val="FFFF99"/>
                  </a:solidFill>
                  <a:latin typeface="+mn-lt"/>
                </a:rPr>
                <a:t>Fault ‘Sticks’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85981" y="1941346"/>
            <a:ext cx="4138870" cy="4015072"/>
            <a:chOff x="4967341" y="1941346"/>
            <a:chExt cx="4138870" cy="4015072"/>
          </a:xfrm>
        </p:grpSpPr>
        <p:pic>
          <p:nvPicPr>
            <p:cNvPr id="34827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 l="22526" t="18921" r="26927" b="31522"/>
            <a:stretch>
              <a:fillRect/>
            </a:stretch>
          </p:blipFill>
          <p:spPr bwMode="auto">
            <a:xfrm>
              <a:off x="5036222" y="1941346"/>
              <a:ext cx="4069989" cy="3637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8" name="Text Box 11"/>
            <p:cNvSpPr txBox="1">
              <a:spLocks noChangeArrowheads="1"/>
            </p:cNvSpPr>
            <p:nvPr/>
          </p:nvSpPr>
          <p:spPr bwMode="auto">
            <a:xfrm>
              <a:off x="4967341" y="5648443"/>
              <a:ext cx="11366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+mn-lt"/>
                </a:rPr>
                <a:t>Time 1500</a:t>
              </a:r>
            </a:p>
          </p:txBody>
        </p:sp>
        <p:sp>
          <p:nvSpPr>
            <p:cNvPr id="34826" name="Rectangle 3"/>
            <p:cNvSpPr txBox="1">
              <a:spLocks noChangeArrowheads="1"/>
            </p:cNvSpPr>
            <p:nvPr/>
          </p:nvSpPr>
          <p:spPr bwMode="auto">
            <a:xfrm>
              <a:off x="5052233" y="2001639"/>
              <a:ext cx="1844675" cy="4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</a:pPr>
              <a:r>
                <a:rPr lang="en-US" sz="1900" b="1" dirty="0">
                  <a:solidFill>
                    <a:srgbClr val="FFFF99"/>
                  </a:solidFill>
                  <a:latin typeface="+mn-lt"/>
                </a:rPr>
                <a:t>Fault Planes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4: </a:t>
            </a:r>
            <a:r>
              <a:rPr lang="en-US" dirty="0" smtClean="0"/>
              <a:t>Interpret </a:t>
            </a:r>
            <a:r>
              <a:rPr lang="en-US" dirty="0" smtClean="0"/>
              <a:t>Major Horizons</a:t>
            </a:r>
          </a:p>
        </p:txBody>
      </p:sp>
      <p:grpSp>
        <p:nvGrpSpPr>
          <p:cNvPr id="68" name="Group 70"/>
          <p:cNvGrpSpPr>
            <a:grpSpLocks noChangeAspect="1"/>
          </p:cNvGrpSpPr>
          <p:nvPr/>
        </p:nvGrpSpPr>
        <p:grpSpPr bwMode="auto">
          <a:xfrm flipH="1">
            <a:off x="5627688" y="27178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69" name="Rectangle 71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0" name="AutoShape 72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1" name="Group 5"/>
          <p:cNvGrpSpPr>
            <a:grpSpLocks noChangeAspect="1"/>
          </p:cNvGrpSpPr>
          <p:nvPr/>
        </p:nvGrpSpPr>
        <p:grpSpPr bwMode="auto">
          <a:xfrm>
            <a:off x="1670050" y="2705100"/>
            <a:ext cx="754063" cy="207963"/>
            <a:chOff x="4130" y="3522"/>
            <a:chExt cx="2354" cy="540"/>
          </a:xfrm>
          <a:solidFill>
            <a:schemeClr val="tx1"/>
          </a:solidFill>
        </p:grpSpPr>
        <p:sp>
          <p:nvSpPr>
            <p:cNvPr id="72" name="AutoShape 6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3" name="Rectangle 7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4" name="Group 8"/>
          <p:cNvGrpSpPr>
            <a:grpSpLocks/>
          </p:cNvGrpSpPr>
          <p:nvPr/>
        </p:nvGrpSpPr>
        <p:grpSpPr bwMode="auto">
          <a:xfrm>
            <a:off x="752475" y="2395538"/>
            <a:ext cx="1204913" cy="827087"/>
            <a:chOff x="378" y="1402"/>
            <a:chExt cx="759" cy="521"/>
          </a:xfrm>
        </p:grpSpPr>
        <p:sp>
          <p:nvSpPr>
            <p:cNvPr id="75" name="Rectangle 9"/>
            <p:cNvSpPr>
              <a:spLocks noChangeAspect="1" noChangeArrowheads="1"/>
            </p:cNvSpPr>
            <p:nvPr/>
          </p:nvSpPr>
          <p:spPr bwMode="auto">
            <a:xfrm>
              <a:off x="378" y="1402"/>
              <a:ext cx="759" cy="52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76" name="Text Box 10"/>
            <p:cNvSpPr txBox="1">
              <a:spLocks noChangeAspect="1" noChangeArrowheads="1"/>
            </p:cNvSpPr>
            <p:nvPr/>
          </p:nvSpPr>
          <p:spPr bwMode="auto">
            <a:xfrm>
              <a:off x="411" y="1519"/>
              <a:ext cx="692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Quick Recon</a:t>
              </a:r>
            </a:p>
          </p:txBody>
        </p:sp>
      </p:grpSp>
      <p:sp>
        <p:nvSpPr>
          <p:cNvPr id="77" name="Text Box 11"/>
          <p:cNvSpPr txBox="1">
            <a:spLocks noChangeAspect="1" noChangeArrowheads="1"/>
          </p:cNvSpPr>
          <p:nvPr/>
        </p:nvSpPr>
        <p:spPr bwMode="auto">
          <a:xfrm>
            <a:off x="43180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1</a:t>
            </a:r>
          </a:p>
        </p:txBody>
      </p: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2143125" y="4687888"/>
            <a:ext cx="754063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79" name="AutoShape 13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0" name="Rectangle 14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1" name="Group 15"/>
          <p:cNvGrpSpPr>
            <a:grpSpLocks noChangeAspect="1"/>
          </p:cNvGrpSpPr>
          <p:nvPr/>
        </p:nvGrpSpPr>
        <p:grpSpPr bwMode="auto">
          <a:xfrm>
            <a:off x="3997325" y="4687888"/>
            <a:ext cx="795338" cy="211137"/>
            <a:chOff x="11513" y="3756"/>
            <a:chExt cx="2480" cy="540"/>
          </a:xfrm>
          <a:solidFill>
            <a:schemeClr val="tx1"/>
          </a:solidFill>
        </p:grpSpPr>
        <p:sp>
          <p:nvSpPr>
            <p:cNvPr id="82" name="Rectangle 16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3" name="AutoShape 17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4" name="Group 18"/>
          <p:cNvGrpSpPr>
            <a:grpSpLocks noChangeAspect="1"/>
          </p:cNvGrpSpPr>
          <p:nvPr/>
        </p:nvGrpSpPr>
        <p:grpSpPr bwMode="auto">
          <a:xfrm>
            <a:off x="6164263" y="4687888"/>
            <a:ext cx="900112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85" name="AutoShape 19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6" name="Rectangle 20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7" name="Group 22"/>
          <p:cNvGrpSpPr>
            <a:grpSpLocks noChangeAspect="1"/>
          </p:cNvGrpSpPr>
          <p:nvPr/>
        </p:nvGrpSpPr>
        <p:grpSpPr bwMode="auto">
          <a:xfrm>
            <a:off x="3592513" y="27051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88" name="Rectangle 23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9" name="AutoShape 24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0" name="Text Box 25"/>
          <p:cNvSpPr txBox="1">
            <a:spLocks noChangeAspect="1" noChangeArrowheads="1"/>
          </p:cNvSpPr>
          <p:nvPr/>
        </p:nvSpPr>
        <p:spPr bwMode="auto">
          <a:xfrm>
            <a:off x="1003300" y="1525588"/>
            <a:ext cx="8226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Recon</a:t>
            </a:r>
          </a:p>
        </p:txBody>
      </p:sp>
      <p:sp>
        <p:nvSpPr>
          <p:cNvPr id="91" name="Rectangle 27"/>
          <p:cNvSpPr>
            <a:spLocks noChangeAspect="1" noChangeArrowheads="1"/>
          </p:cNvSpPr>
          <p:nvPr/>
        </p:nvSpPr>
        <p:spPr bwMode="auto">
          <a:xfrm rot="-5400000">
            <a:off x="5791200" y="3417888"/>
            <a:ext cx="1277938" cy="42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92" name="Group 28"/>
          <p:cNvGrpSpPr>
            <a:grpSpLocks noChangeAspect="1"/>
          </p:cNvGrpSpPr>
          <p:nvPr/>
        </p:nvGrpSpPr>
        <p:grpSpPr bwMode="auto">
          <a:xfrm>
            <a:off x="1579563" y="4022725"/>
            <a:ext cx="171450" cy="349250"/>
            <a:chOff x="4698" y="7039"/>
            <a:chExt cx="540" cy="900"/>
          </a:xfrm>
          <a:solidFill>
            <a:schemeClr val="tx1"/>
          </a:solidFill>
        </p:grpSpPr>
        <p:sp>
          <p:nvSpPr>
            <p:cNvPr id="93" name="Rectangle 29"/>
            <p:cNvSpPr>
              <a:spLocks noChangeAspect="1" noChangeArrowheads="1"/>
            </p:cNvSpPr>
            <p:nvPr/>
          </p:nvSpPr>
          <p:spPr bwMode="auto">
            <a:xfrm rot="-5400000">
              <a:off x="4649" y="7311"/>
              <a:ext cx="640" cy="9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94" name="AutoShape 30"/>
            <p:cNvSpPr>
              <a:spLocks noChangeAspect="1" noChangeArrowheads="1"/>
            </p:cNvSpPr>
            <p:nvPr/>
          </p:nvSpPr>
          <p:spPr bwMode="auto">
            <a:xfrm rot="10800000">
              <a:off x="4698" y="747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5" name="Line 31"/>
          <p:cNvSpPr>
            <a:spLocks noChangeAspect="1" noChangeShapeType="1"/>
          </p:cNvSpPr>
          <p:nvPr/>
        </p:nvSpPr>
        <p:spPr bwMode="auto">
          <a:xfrm>
            <a:off x="762000" y="2047875"/>
            <a:ext cx="1128713" cy="0"/>
          </a:xfrm>
          <a:prstGeom prst="line">
            <a:avLst/>
          </a:prstGeom>
          <a:noFill/>
          <a:ln w="76200">
            <a:solidFill>
              <a:srgbClr val="FACA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96" name="Text Box 32"/>
          <p:cNvSpPr txBox="1">
            <a:spLocks noChangeAspect="1" noChangeArrowheads="1"/>
          </p:cNvSpPr>
          <p:nvPr/>
        </p:nvSpPr>
        <p:spPr bwMode="auto">
          <a:xfrm>
            <a:off x="2197536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2</a:t>
            </a:r>
          </a:p>
        </p:txBody>
      </p:sp>
      <p:grpSp>
        <p:nvGrpSpPr>
          <p:cNvPr id="97" name="Group 33"/>
          <p:cNvGrpSpPr>
            <a:grpSpLocks/>
          </p:cNvGrpSpPr>
          <p:nvPr/>
        </p:nvGrpSpPr>
        <p:grpSpPr bwMode="auto">
          <a:xfrm>
            <a:off x="2498725" y="2382838"/>
            <a:ext cx="1411123" cy="854075"/>
            <a:chOff x="1478" y="1396"/>
            <a:chExt cx="755" cy="538"/>
          </a:xfrm>
        </p:grpSpPr>
        <p:sp>
          <p:nvSpPr>
            <p:cNvPr id="98" name="Rectangle 34"/>
            <p:cNvSpPr>
              <a:spLocks noChangeAspect="1" noChangeArrowheads="1"/>
            </p:cNvSpPr>
            <p:nvPr/>
          </p:nvSpPr>
          <p:spPr bwMode="auto">
            <a:xfrm>
              <a:off x="1478" y="1396"/>
              <a:ext cx="755" cy="53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99" name="Text Box 35"/>
            <p:cNvSpPr txBox="1">
              <a:spLocks noChangeAspect="1" noChangeArrowheads="1"/>
            </p:cNvSpPr>
            <p:nvPr/>
          </p:nvSpPr>
          <p:spPr bwMode="auto">
            <a:xfrm>
              <a:off x="1537" y="1444"/>
              <a:ext cx="637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 Faults</a:t>
              </a:r>
            </a:p>
          </p:txBody>
        </p:sp>
      </p:grpSp>
      <p:sp>
        <p:nvSpPr>
          <p:cNvPr id="100" name="Text Box 40"/>
          <p:cNvSpPr txBox="1">
            <a:spLocks noChangeAspect="1" noChangeArrowheads="1"/>
          </p:cNvSpPr>
          <p:nvPr/>
        </p:nvSpPr>
        <p:spPr bwMode="auto">
          <a:xfrm>
            <a:off x="428625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3</a:t>
            </a:r>
          </a:p>
        </p:txBody>
      </p:sp>
      <p:grpSp>
        <p:nvGrpSpPr>
          <p:cNvPr id="101" name="Group 48"/>
          <p:cNvGrpSpPr>
            <a:grpSpLocks/>
          </p:cNvGrpSpPr>
          <p:nvPr/>
        </p:nvGrpSpPr>
        <p:grpSpPr bwMode="auto">
          <a:xfrm>
            <a:off x="4567238" y="2338388"/>
            <a:ext cx="1502486" cy="942975"/>
            <a:chOff x="4096" y="1377"/>
            <a:chExt cx="821" cy="594"/>
          </a:xfrm>
        </p:grpSpPr>
        <p:sp>
          <p:nvSpPr>
            <p:cNvPr id="102" name="Rectangle 49"/>
            <p:cNvSpPr>
              <a:spLocks noChangeAspect="1" noChangeArrowheads="1"/>
            </p:cNvSpPr>
            <p:nvPr/>
          </p:nvSpPr>
          <p:spPr bwMode="auto">
            <a:xfrm>
              <a:off x="4096" y="1377"/>
              <a:ext cx="821" cy="59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3" name="Text Box 50"/>
            <p:cNvSpPr txBox="1">
              <a:spLocks noChangeAspect="1" noChangeArrowheads="1"/>
            </p:cNvSpPr>
            <p:nvPr/>
          </p:nvSpPr>
          <p:spPr bwMode="auto">
            <a:xfrm>
              <a:off x="4156" y="1460"/>
              <a:ext cx="692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Generate Fault Planes</a:t>
              </a:r>
            </a:p>
          </p:txBody>
        </p:sp>
      </p:grpSp>
      <p:sp>
        <p:nvSpPr>
          <p:cNvPr id="104" name="Text Box 51"/>
          <p:cNvSpPr txBox="1">
            <a:spLocks noChangeAspect="1" noChangeArrowheads="1"/>
          </p:cNvSpPr>
          <p:nvPr/>
        </p:nvSpPr>
        <p:spPr bwMode="auto">
          <a:xfrm>
            <a:off x="708679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4</a:t>
            </a:r>
          </a:p>
        </p:txBody>
      </p:sp>
      <p:sp>
        <p:nvSpPr>
          <p:cNvPr id="108" name="Text Box 56"/>
          <p:cNvSpPr txBox="1">
            <a:spLocks noChangeAspect="1" noChangeArrowheads="1"/>
          </p:cNvSpPr>
          <p:nvPr/>
        </p:nvSpPr>
        <p:spPr bwMode="auto">
          <a:xfrm>
            <a:off x="6850281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7</a:t>
            </a:r>
          </a:p>
        </p:txBody>
      </p:sp>
      <p:sp>
        <p:nvSpPr>
          <p:cNvPr id="110" name="Rectangle 58"/>
          <p:cNvSpPr>
            <a:spLocks noChangeAspect="1" noChangeArrowheads="1"/>
          </p:cNvSpPr>
          <p:nvPr/>
        </p:nvSpPr>
        <p:spPr bwMode="auto">
          <a:xfrm>
            <a:off x="7129465" y="4411667"/>
            <a:ext cx="1354138" cy="84514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800" dirty="0">
              <a:latin typeface="+mn-lt"/>
            </a:endParaRPr>
          </a:p>
        </p:txBody>
      </p:sp>
      <p:sp>
        <p:nvSpPr>
          <p:cNvPr id="111" name="Text Box 59"/>
          <p:cNvSpPr txBox="1">
            <a:spLocks noChangeAspect="1" noChangeArrowheads="1"/>
          </p:cNvSpPr>
          <p:nvPr/>
        </p:nvSpPr>
        <p:spPr bwMode="auto">
          <a:xfrm>
            <a:off x="7084307" y="4460888"/>
            <a:ext cx="1365250" cy="8170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latin typeface="+mn-lt"/>
              </a:rPr>
              <a:t>Utilize the Faulted Framework </a:t>
            </a:r>
          </a:p>
        </p:txBody>
      </p:sp>
      <p:sp>
        <p:nvSpPr>
          <p:cNvPr id="112" name="Text Box 60"/>
          <p:cNvSpPr txBox="1">
            <a:spLocks noChangeAspect="1" noChangeArrowheads="1"/>
          </p:cNvSpPr>
          <p:nvPr/>
        </p:nvSpPr>
        <p:spPr bwMode="auto">
          <a:xfrm>
            <a:off x="4542274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6</a:t>
            </a:r>
          </a:p>
        </p:txBody>
      </p:sp>
      <p:grpSp>
        <p:nvGrpSpPr>
          <p:cNvPr id="113" name="Group 61"/>
          <p:cNvGrpSpPr>
            <a:grpSpLocks/>
          </p:cNvGrpSpPr>
          <p:nvPr/>
        </p:nvGrpSpPr>
        <p:grpSpPr bwMode="auto">
          <a:xfrm>
            <a:off x="4833938" y="4376737"/>
            <a:ext cx="1551096" cy="873124"/>
            <a:chOff x="3189" y="2661"/>
            <a:chExt cx="821" cy="550"/>
          </a:xfrm>
          <a:solidFill>
            <a:schemeClr val="bg1">
              <a:lumMod val="95000"/>
            </a:schemeClr>
          </a:solidFill>
        </p:grpSpPr>
        <p:sp>
          <p:nvSpPr>
            <p:cNvPr id="114" name="Rectangle 62"/>
            <p:cNvSpPr>
              <a:spLocks noChangeAspect="1" noChangeArrowheads="1"/>
            </p:cNvSpPr>
            <p:nvPr/>
          </p:nvSpPr>
          <p:spPr bwMode="auto">
            <a:xfrm>
              <a:off x="3189" y="2661"/>
              <a:ext cx="821" cy="550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5" name="Text Box 63"/>
            <p:cNvSpPr txBox="1">
              <a:spLocks noChangeAspect="1" noChangeArrowheads="1"/>
            </p:cNvSpPr>
            <p:nvPr/>
          </p:nvSpPr>
          <p:spPr bwMode="auto">
            <a:xfrm>
              <a:off x="3207" y="2692"/>
              <a:ext cx="785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Small-Offset Faults</a:t>
              </a:r>
            </a:p>
          </p:txBody>
        </p:sp>
      </p:grpSp>
      <p:sp>
        <p:nvSpPr>
          <p:cNvPr id="116" name="Text Box 64"/>
          <p:cNvSpPr txBox="1">
            <a:spLocks noChangeAspect="1" noChangeArrowheads="1"/>
          </p:cNvSpPr>
          <p:nvPr/>
        </p:nvSpPr>
        <p:spPr bwMode="auto">
          <a:xfrm>
            <a:off x="7102107" y="5416550"/>
            <a:ext cx="1356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+mn-lt"/>
              </a:rPr>
              <a:t>Faulted </a:t>
            </a:r>
          </a:p>
          <a:p>
            <a:pPr algn="ctr"/>
            <a:r>
              <a:rPr lang="en-US" sz="1600" b="1" i="1" dirty="0">
                <a:latin typeface="+mn-lt"/>
              </a:rPr>
              <a:t>Framework</a:t>
            </a:r>
          </a:p>
        </p:txBody>
      </p:sp>
      <p:sp>
        <p:nvSpPr>
          <p:cNvPr id="117" name="Text Box 65"/>
          <p:cNvSpPr txBox="1">
            <a:spLocks noChangeAspect="1" noChangeArrowheads="1"/>
          </p:cNvSpPr>
          <p:nvPr/>
        </p:nvSpPr>
        <p:spPr bwMode="auto">
          <a:xfrm>
            <a:off x="4392613" y="5721350"/>
            <a:ext cx="227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Small-Offset Faults </a:t>
            </a:r>
          </a:p>
        </p:txBody>
      </p:sp>
      <p:sp>
        <p:nvSpPr>
          <p:cNvPr id="118" name="Line 67"/>
          <p:cNvSpPr>
            <a:spLocks noChangeAspect="1" noChangeShapeType="1"/>
          </p:cNvSpPr>
          <p:nvPr/>
        </p:nvSpPr>
        <p:spPr bwMode="auto">
          <a:xfrm flipH="1">
            <a:off x="4924425" y="5546725"/>
            <a:ext cx="1214438" cy="0"/>
          </a:xfrm>
          <a:prstGeom prst="line">
            <a:avLst/>
          </a:prstGeom>
          <a:noFill/>
          <a:ln w="76200">
            <a:solidFill>
              <a:srgbClr val="007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119" name="Group 73"/>
          <p:cNvGrpSpPr>
            <a:grpSpLocks/>
          </p:cNvGrpSpPr>
          <p:nvPr/>
        </p:nvGrpSpPr>
        <p:grpSpPr bwMode="auto">
          <a:xfrm>
            <a:off x="2936875" y="4376738"/>
            <a:ext cx="1304925" cy="833437"/>
            <a:chOff x="1994" y="2661"/>
            <a:chExt cx="822" cy="525"/>
          </a:xfrm>
          <a:solidFill>
            <a:schemeClr val="bg1">
              <a:lumMod val="95000"/>
            </a:schemeClr>
          </a:solidFill>
        </p:grpSpPr>
        <p:sp>
          <p:nvSpPr>
            <p:cNvPr id="120" name="Rectangle 74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21" name="Text Box 75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Extract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</a:t>
              </a:r>
            </a:p>
            <a:p>
              <a:pPr algn="ctr"/>
              <a:r>
                <a:rPr lang="en-US" sz="1400" b="1" dirty="0">
                  <a:latin typeface="+mn-lt"/>
                </a:rPr>
                <a:t>Attributes</a:t>
              </a:r>
            </a:p>
          </p:txBody>
        </p:sp>
      </p:grpSp>
      <p:sp>
        <p:nvSpPr>
          <p:cNvPr id="122" name="Text Box 76"/>
          <p:cNvSpPr txBox="1">
            <a:spLocks noChangeAspect="1" noChangeArrowheads="1"/>
          </p:cNvSpPr>
          <p:nvPr/>
        </p:nvSpPr>
        <p:spPr bwMode="auto">
          <a:xfrm>
            <a:off x="2638643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5</a:t>
            </a:r>
          </a:p>
        </p:txBody>
      </p:sp>
      <p:sp>
        <p:nvSpPr>
          <p:cNvPr id="123" name="Text Box 77"/>
          <p:cNvSpPr txBox="1">
            <a:spLocks noChangeAspect="1" noChangeArrowheads="1"/>
          </p:cNvSpPr>
          <p:nvPr/>
        </p:nvSpPr>
        <p:spPr bwMode="auto">
          <a:xfrm>
            <a:off x="2106613" y="5721350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Horizons </a:t>
            </a:r>
          </a:p>
        </p:txBody>
      </p:sp>
      <p:sp>
        <p:nvSpPr>
          <p:cNvPr id="124" name="Line 78"/>
          <p:cNvSpPr>
            <a:spLocks noChangeAspect="1" noChangeShapeType="1"/>
          </p:cNvSpPr>
          <p:nvPr/>
        </p:nvSpPr>
        <p:spPr bwMode="auto">
          <a:xfrm flipH="1">
            <a:off x="1139825" y="5546725"/>
            <a:ext cx="3046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5" name="Text Box 79"/>
          <p:cNvSpPr txBox="1">
            <a:spLocks noChangeAspect="1" noChangeArrowheads="1"/>
          </p:cNvSpPr>
          <p:nvPr/>
        </p:nvSpPr>
        <p:spPr bwMode="auto">
          <a:xfrm>
            <a:off x="3341688" y="1525588"/>
            <a:ext cx="21916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Large-Offset faults </a:t>
            </a:r>
          </a:p>
        </p:txBody>
      </p:sp>
      <p:sp>
        <p:nvSpPr>
          <p:cNvPr id="126" name="Line 80"/>
          <p:cNvSpPr>
            <a:spLocks noChangeAspect="1" noChangeShapeType="1"/>
          </p:cNvSpPr>
          <p:nvPr/>
        </p:nvSpPr>
        <p:spPr bwMode="auto">
          <a:xfrm flipH="1">
            <a:off x="2600325" y="2047875"/>
            <a:ext cx="3740150" cy="0"/>
          </a:xfrm>
          <a:prstGeom prst="line">
            <a:avLst/>
          </a:prstGeom>
          <a:noFill/>
          <a:ln w="76200">
            <a:solidFill>
              <a:schemeClr val="accent5">
                <a:lumMod val="50000"/>
              </a:schemeClr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7" name="Rectangle 27"/>
          <p:cNvSpPr>
            <a:spLocks noChangeAspect="1" noChangeArrowheads="1"/>
          </p:cNvSpPr>
          <p:nvPr/>
        </p:nvSpPr>
        <p:spPr bwMode="auto">
          <a:xfrm>
            <a:off x="1652588" y="4024313"/>
            <a:ext cx="4760912" cy="460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128" name="Group 52"/>
          <p:cNvGrpSpPr>
            <a:grpSpLocks/>
          </p:cNvGrpSpPr>
          <p:nvPr/>
        </p:nvGrpSpPr>
        <p:grpSpPr bwMode="auto">
          <a:xfrm>
            <a:off x="1031875" y="4376738"/>
            <a:ext cx="1304925" cy="833437"/>
            <a:chOff x="1994" y="2661"/>
            <a:chExt cx="822" cy="525"/>
          </a:xfrm>
        </p:grpSpPr>
        <p:sp>
          <p:nvSpPr>
            <p:cNvPr id="129" name="Rectangle 53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solidFill>
              <a:srgbClr val="FFAB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30" name="Text Box 54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Horizons</a:t>
              </a:r>
            </a:p>
          </p:txBody>
        </p:sp>
      </p:grpSp>
      <p:pic>
        <p:nvPicPr>
          <p:cNvPr id="131" name="Picture 2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bright="2000" contrast="31000"/>
          </a:blip>
          <a:srcRect/>
          <a:stretch>
            <a:fillRect/>
          </a:stretch>
        </p:blipFill>
        <p:spPr bwMode="auto">
          <a:xfrm>
            <a:off x="2133764" y="4123620"/>
            <a:ext cx="432581" cy="432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Horizons</a:t>
            </a:r>
          </a:p>
        </p:txBody>
      </p:sp>
      <p:sp>
        <p:nvSpPr>
          <p:cNvPr id="3686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2031" y="944050"/>
            <a:ext cx="7772400" cy="3694113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 smtClean="0"/>
              <a:t>We identify major horizons by:</a:t>
            </a:r>
          </a:p>
          <a:p>
            <a:pPr lvl="1"/>
            <a:r>
              <a:rPr lang="en-US" sz="2000" dirty="0" smtClean="0"/>
              <a:t>The termination of reflections (onlap, downlap, erosional truncation, toplap)</a:t>
            </a:r>
          </a:p>
          <a:p>
            <a:pPr lvl="1"/>
            <a:r>
              <a:rPr lang="en-US" sz="2000" dirty="0" smtClean="0"/>
              <a:t>Changes in ‘seismic facies’ (texture)</a:t>
            </a:r>
          </a:p>
        </p:txBody>
      </p:sp>
      <p:pic>
        <p:nvPicPr>
          <p:cNvPr id="36870" name="Picture 11"/>
          <p:cNvPicPr>
            <a:picLocks noChangeAspect="1" noChangeArrowheads="1"/>
          </p:cNvPicPr>
          <p:nvPr/>
        </p:nvPicPr>
        <p:blipFill>
          <a:blip r:embed="rId3" cstate="print"/>
          <a:srcRect l="2917" t="2858" r="365" b="3572"/>
          <a:stretch>
            <a:fillRect/>
          </a:stretch>
        </p:blipFill>
        <p:spPr bwMode="auto">
          <a:xfrm>
            <a:off x="1226969" y="2704238"/>
            <a:ext cx="6681788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8" name="Freeform 14"/>
          <p:cNvSpPr>
            <a:spLocks/>
          </p:cNvSpPr>
          <p:nvPr/>
        </p:nvSpPr>
        <p:spPr bwMode="auto">
          <a:xfrm>
            <a:off x="1774657" y="3418613"/>
            <a:ext cx="1828800" cy="176212"/>
          </a:xfrm>
          <a:custGeom>
            <a:avLst/>
            <a:gdLst>
              <a:gd name="T0" fmla="*/ 0 w 1152"/>
              <a:gd name="T1" fmla="*/ 2147483647 h 139"/>
              <a:gd name="T2" fmla="*/ 2147483647 w 1152"/>
              <a:gd name="T3" fmla="*/ 2147483647 h 139"/>
              <a:gd name="T4" fmla="*/ 2147483647 w 1152"/>
              <a:gd name="T5" fmla="*/ 2147483647 h 139"/>
              <a:gd name="T6" fmla="*/ 2147483647 w 1152"/>
              <a:gd name="T7" fmla="*/ 2147483647 h 139"/>
              <a:gd name="T8" fmla="*/ 2147483647 w 1152"/>
              <a:gd name="T9" fmla="*/ 2147483647 h 139"/>
              <a:gd name="T10" fmla="*/ 2147483647 w 1152"/>
              <a:gd name="T11" fmla="*/ 2147483647 h 1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2"/>
              <a:gd name="T19" fmla="*/ 0 h 139"/>
              <a:gd name="T20" fmla="*/ 1152 w 1152"/>
              <a:gd name="T21" fmla="*/ 139 h 13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2" h="139">
                <a:moveTo>
                  <a:pt x="0" y="139"/>
                </a:moveTo>
                <a:cubicBezTo>
                  <a:pt x="80" y="116"/>
                  <a:pt x="160" y="93"/>
                  <a:pt x="259" y="72"/>
                </a:cubicBezTo>
                <a:cubicBezTo>
                  <a:pt x="358" y="51"/>
                  <a:pt x="504" y="25"/>
                  <a:pt x="595" y="14"/>
                </a:cubicBezTo>
                <a:cubicBezTo>
                  <a:pt x="686" y="3"/>
                  <a:pt x="750" y="7"/>
                  <a:pt x="806" y="5"/>
                </a:cubicBezTo>
                <a:cubicBezTo>
                  <a:pt x="862" y="3"/>
                  <a:pt x="873" y="0"/>
                  <a:pt x="931" y="5"/>
                </a:cubicBezTo>
                <a:cubicBezTo>
                  <a:pt x="989" y="10"/>
                  <a:pt x="1070" y="21"/>
                  <a:pt x="1152" y="33"/>
                </a:cubicBezTo>
              </a:path>
            </a:pathLst>
          </a:custGeom>
          <a:noFill/>
          <a:ln w="38100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6872" name="Text Box 10"/>
          <p:cNvSpPr txBox="1">
            <a:spLocks noChangeArrowheads="1"/>
          </p:cNvSpPr>
          <p:nvPr/>
        </p:nvSpPr>
        <p:spPr bwMode="auto">
          <a:xfrm>
            <a:off x="1714332" y="5485538"/>
            <a:ext cx="1226618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Inline 1500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Workflow for a Geologic Framework</a:t>
            </a:r>
          </a:p>
        </p:txBody>
      </p:sp>
      <p:grpSp>
        <p:nvGrpSpPr>
          <p:cNvPr id="2" name="Group 70"/>
          <p:cNvGrpSpPr>
            <a:grpSpLocks noChangeAspect="1"/>
          </p:cNvGrpSpPr>
          <p:nvPr/>
        </p:nvGrpSpPr>
        <p:grpSpPr bwMode="auto">
          <a:xfrm flipH="1">
            <a:off x="5627688" y="27178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10303" name="Rectangle 71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0304" name="AutoShape 72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1670050" y="2705100"/>
            <a:ext cx="754063" cy="207963"/>
            <a:chOff x="4130" y="3522"/>
            <a:chExt cx="2354" cy="540"/>
          </a:xfrm>
          <a:solidFill>
            <a:schemeClr val="tx1"/>
          </a:solidFill>
        </p:grpSpPr>
        <p:sp>
          <p:nvSpPr>
            <p:cNvPr id="10301" name="AutoShape 6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0302" name="Rectangle 7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752475" y="2395538"/>
            <a:ext cx="1204913" cy="827087"/>
            <a:chOff x="378" y="1402"/>
            <a:chExt cx="759" cy="521"/>
          </a:xfrm>
        </p:grpSpPr>
        <p:sp>
          <p:nvSpPr>
            <p:cNvPr id="10299" name="Rectangle 9"/>
            <p:cNvSpPr>
              <a:spLocks noChangeAspect="1" noChangeArrowheads="1"/>
            </p:cNvSpPr>
            <p:nvPr/>
          </p:nvSpPr>
          <p:spPr bwMode="auto">
            <a:xfrm>
              <a:off x="378" y="1402"/>
              <a:ext cx="759" cy="52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300" name="Text Box 10"/>
            <p:cNvSpPr txBox="1">
              <a:spLocks noChangeAspect="1" noChangeArrowheads="1"/>
            </p:cNvSpPr>
            <p:nvPr/>
          </p:nvSpPr>
          <p:spPr bwMode="auto">
            <a:xfrm>
              <a:off x="411" y="1519"/>
              <a:ext cx="692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Quick Recon</a:t>
              </a:r>
            </a:p>
          </p:txBody>
        </p:sp>
      </p:grpSp>
      <p:sp>
        <p:nvSpPr>
          <p:cNvPr id="10247" name="Text Box 11"/>
          <p:cNvSpPr txBox="1">
            <a:spLocks noChangeAspect="1" noChangeArrowheads="1"/>
          </p:cNvSpPr>
          <p:nvPr/>
        </p:nvSpPr>
        <p:spPr bwMode="auto">
          <a:xfrm>
            <a:off x="43180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1</a:t>
            </a:r>
          </a:p>
        </p:txBody>
      </p:sp>
      <p:grpSp>
        <p:nvGrpSpPr>
          <p:cNvPr id="5" name="Group 12"/>
          <p:cNvGrpSpPr>
            <a:grpSpLocks noChangeAspect="1"/>
          </p:cNvGrpSpPr>
          <p:nvPr/>
        </p:nvGrpSpPr>
        <p:grpSpPr bwMode="auto">
          <a:xfrm>
            <a:off x="2143125" y="4687888"/>
            <a:ext cx="754063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10297" name="AutoShape 13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0298" name="Rectangle 14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6" name="Group 15"/>
          <p:cNvGrpSpPr>
            <a:grpSpLocks noChangeAspect="1"/>
          </p:cNvGrpSpPr>
          <p:nvPr/>
        </p:nvGrpSpPr>
        <p:grpSpPr bwMode="auto">
          <a:xfrm>
            <a:off x="3997325" y="4687888"/>
            <a:ext cx="795338" cy="211137"/>
            <a:chOff x="11513" y="3756"/>
            <a:chExt cx="2480" cy="540"/>
          </a:xfrm>
          <a:solidFill>
            <a:schemeClr val="tx1"/>
          </a:solidFill>
        </p:grpSpPr>
        <p:sp>
          <p:nvSpPr>
            <p:cNvPr id="10295" name="Rectangle 16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0296" name="AutoShape 17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" name="Group 18"/>
          <p:cNvGrpSpPr>
            <a:grpSpLocks noChangeAspect="1"/>
          </p:cNvGrpSpPr>
          <p:nvPr/>
        </p:nvGrpSpPr>
        <p:grpSpPr bwMode="auto">
          <a:xfrm>
            <a:off x="6164263" y="4687888"/>
            <a:ext cx="900112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10293" name="AutoShape 19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0294" name="Rectangle 20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" name="Group 22"/>
          <p:cNvGrpSpPr>
            <a:grpSpLocks noChangeAspect="1"/>
          </p:cNvGrpSpPr>
          <p:nvPr/>
        </p:nvGrpSpPr>
        <p:grpSpPr bwMode="auto">
          <a:xfrm>
            <a:off x="3592513" y="27051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10291" name="Rectangle 23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0292" name="AutoShape 24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10252" name="Text Box 25"/>
          <p:cNvSpPr txBox="1">
            <a:spLocks noChangeAspect="1" noChangeArrowheads="1"/>
          </p:cNvSpPr>
          <p:nvPr/>
        </p:nvSpPr>
        <p:spPr bwMode="auto">
          <a:xfrm>
            <a:off x="1003300" y="1525588"/>
            <a:ext cx="8226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Recon</a:t>
            </a:r>
          </a:p>
        </p:txBody>
      </p:sp>
      <p:sp>
        <p:nvSpPr>
          <p:cNvPr id="10253" name="Rectangle 27"/>
          <p:cNvSpPr>
            <a:spLocks noChangeAspect="1" noChangeArrowheads="1"/>
          </p:cNvSpPr>
          <p:nvPr/>
        </p:nvSpPr>
        <p:spPr bwMode="auto">
          <a:xfrm rot="-5400000">
            <a:off x="5791200" y="3417888"/>
            <a:ext cx="1277938" cy="42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9" name="Group 28"/>
          <p:cNvGrpSpPr>
            <a:grpSpLocks noChangeAspect="1"/>
          </p:cNvGrpSpPr>
          <p:nvPr/>
        </p:nvGrpSpPr>
        <p:grpSpPr bwMode="auto">
          <a:xfrm>
            <a:off x="1579563" y="4022725"/>
            <a:ext cx="171450" cy="349250"/>
            <a:chOff x="4698" y="7039"/>
            <a:chExt cx="540" cy="900"/>
          </a:xfrm>
          <a:solidFill>
            <a:schemeClr val="tx1"/>
          </a:solidFill>
        </p:grpSpPr>
        <p:sp>
          <p:nvSpPr>
            <p:cNvPr id="10289" name="Rectangle 29"/>
            <p:cNvSpPr>
              <a:spLocks noChangeAspect="1" noChangeArrowheads="1"/>
            </p:cNvSpPr>
            <p:nvPr/>
          </p:nvSpPr>
          <p:spPr bwMode="auto">
            <a:xfrm rot="-5400000">
              <a:off x="4649" y="7311"/>
              <a:ext cx="640" cy="9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0290" name="AutoShape 30"/>
            <p:cNvSpPr>
              <a:spLocks noChangeAspect="1" noChangeArrowheads="1"/>
            </p:cNvSpPr>
            <p:nvPr/>
          </p:nvSpPr>
          <p:spPr bwMode="auto">
            <a:xfrm rot="10800000">
              <a:off x="4698" y="747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10255" name="Line 31"/>
          <p:cNvSpPr>
            <a:spLocks noChangeAspect="1" noChangeShapeType="1"/>
          </p:cNvSpPr>
          <p:nvPr/>
        </p:nvSpPr>
        <p:spPr bwMode="auto">
          <a:xfrm>
            <a:off x="762000" y="2047875"/>
            <a:ext cx="1128713" cy="0"/>
          </a:xfrm>
          <a:prstGeom prst="line">
            <a:avLst/>
          </a:prstGeom>
          <a:noFill/>
          <a:ln w="76200">
            <a:solidFill>
              <a:srgbClr val="FACA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0256" name="Text Box 32"/>
          <p:cNvSpPr txBox="1">
            <a:spLocks noChangeAspect="1" noChangeArrowheads="1"/>
          </p:cNvSpPr>
          <p:nvPr/>
        </p:nvSpPr>
        <p:spPr bwMode="auto">
          <a:xfrm>
            <a:off x="2197536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2</a:t>
            </a:r>
          </a:p>
        </p:txBody>
      </p:sp>
      <p:grpSp>
        <p:nvGrpSpPr>
          <p:cNvPr id="10" name="Group 33"/>
          <p:cNvGrpSpPr>
            <a:grpSpLocks/>
          </p:cNvGrpSpPr>
          <p:nvPr/>
        </p:nvGrpSpPr>
        <p:grpSpPr bwMode="auto">
          <a:xfrm>
            <a:off x="2498725" y="2382838"/>
            <a:ext cx="1411123" cy="854075"/>
            <a:chOff x="1478" y="1396"/>
            <a:chExt cx="755" cy="538"/>
          </a:xfrm>
        </p:grpSpPr>
        <p:sp>
          <p:nvSpPr>
            <p:cNvPr id="10287" name="Rectangle 34"/>
            <p:cNvSpPr>
              <a:spLocks noChangeAspect="1" noChangeArrowheads="1"/>
            </p:cNvSpPr>
            <p:nvPr/>
          </p:nvSpPr>
          <p:spPr bwMode="auto">
            <a:xfrm>
              <a:off x="1478" y="1396"/>
              <a:ext cx="755" cy="53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288" name="Text Box 35"/>
            <p:cNvSpPr txBox="1">
              <a:spLocks noChangeAspect="1" noChangeArrowheads="1"/>
            </p:cNvSpPr>
            <p:nvPr/>
          </p:nvSpPr>
          <p:spPr bwMode="auto">
            <a:xfrm>
              <a:off x="1537" y="1444"/>
              <a:ext cx="637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 Faults</a:t>
              </a:r>
            </a:p>
          </p:txBody>
        </p:sp>
      </p:grpSp>
      <p:sp>
        <p:nvSpPr>
          <p:cNvPr id="10258" name="Text Box 40"/>
          <p:cNvSpPr txBox="1">
            <a:spLocks noChangeAspect="1" noChangeArrowheads="1"/>
          </p:cNvSpPr>
          <p:nvPr/>
        </p:nvSpPr>
        <p:spPr bwMode="auto">
          <a:xfrm>
            <a:off x="428625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3</a:t>
            </a:r>
          </a:p>
        </p:txBody>
      </p:sp>
      <p:grpSp>
        <p:nvGrpSpPr>
          <p:cNvPr id="11" name="Group 48"/>
          <p:cNvGrpSpPr>
            <a:grpSpLocks/>
          </p:cNvGrpSpPr>
          <p:nvPr/>
        </p:nvGrpSpPr>
        <p:grpSpPr bwMode="auto">
          <a:xfrm>
            <a:off x="4567238" y="2338388"/>
            <a:ext cx="1502486" cy="942975"/>
            <a:chOff x="4096" y="1377"/>
            <a:chExt cx="821" cy="594"/>
          </a:xfrm>
        </p:grpSpPr>
        <p:sp>
          <p:nvSpPr>
            <p:cNvPr id="10285" name="Rectangle 49"/>
            <p:cNvSpPr>
              <a:spLocks noChangeAspect="1" noChangeArrowheads="1"/>
            </p:cNvSpPr>
            <p:nvPr/>
          </p:nvSpPr>
          <p:spPr bwMode="auto">
            <a:xfrm>
              <a:off x="4096" y="1377"/>
              <a:ext cx="821" cy="59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286" name="Text Box 50"/>
            <p:cNvSpPr txBox="1">
              <a:spLocks noChangeAspect="1" noChangeArrowheads="1"/>
            </p:cNvSpPr>
            <p:nvPr/>
          </p:nvSpPr>
          <p:spPr bwMode="auto">
            <a:xfrm>
              <a:off x="4156" y="1460"/>
              <a:ext cx="692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Generate Fault Planes</a:t>
              </a:r>
            </a:p>
          </p:txBody>
        </p:sp>
      </p:grpSp>
      <p:sp>
        <p:nvSpPr>
          <p:cNvPr id="10260" name="Text Box 51"/>
          <p:cNvSpPr txBox="1">
            <a:spLocks noChangeAspect="1" noChangeArrowheads="1"/>
          </p:cNvSpPr>
          <p:nvPr/>
        </p:nvSpPr>
        <p:spPr bwMode="auto">
          <a:xfrm>
            <a:off x="708679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4</a:t>
            </a:r>
          </a:p>
        </p:txBody>
      </p:sp>
      <p:grpSp>
        <p:nvGrpSpPr>
          <p:cNvPr id="12" name="Group 52"/>
          <p:cNvGrpSpPr>
            <a:grpSpLocks/>
          </p:cNvGrpSpPr>
          <p:nvPr/>
        </p:nvGrpSpPr>
        <p:grpSpPr bwMode="auto">
          <a:xfrm>
            <a:off x="1031875" y="4376738"/>
            <a:ext cx="1304925" cy="833437"/>
            <a:chOff x="1994" y="2661"/>
            <a:chExt cx="822" cy="525"/>
          </a:xfrm>
        </p:grpSpPr>
        <p:sp>
          <p:nvSpPr>
            <p:cNvPr id="10283" name="Rectangle 53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solidFill>
              <a:srgbClr val="FFAB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284" name="Text Box 54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Horizons</a:t>
              </a:r>
            </a:p>
          </p:txBody>
        </p:sp>
      </p:grpSp>
      <p:sp>
        <p:nvSpPr>
          <p:cNvPr id="10262" name="Text Box 56"/>
          <p:cNvSpPr txBox="1">
            <a:spLocks noChangeAspect="1" noChangeArrowheads="1"/>
          </p:cNvSpPr>
          <p:nvPr/>
        </p:nvSpPr>
        <p:spPr bwMode="auto">
          <a:xfrm>
            <a:off x="6850281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7</a:t>
            </a:r>
          </a:p>
        </p:txBody>
      </p:sp>
      <p:grpSp>
        <p:nvGrpSpPr>
          <p:cNvPr id="13" name="Group 57"/>
          <p:cNvGrpSpPr>
            <a:grpSpLocks/>
          </p:cNvGrpSpPr>
          <p:nvPr/>
        </p:nvGrpSpPr>
        <p:grpSpPr bwMode="auto">
          <a:xfrm>
            <a:off x="7129465" y="4411667"/>
            <a:ext cx="1376363" cy="845143"/>
            <a:chOff x="4395" y="2661"/>
            <a:chExt cx="867" cy="481"/>
          </a:xfrm>
        </p:grpSpPr>
        <p:sp>
          <p:nvSpPr>
            <p:cNvPr id="10281" name="Rectangle 58"/>
            <p:cNvSpPr>
              <a:spLocks noChangeAspect="1" noChangeArrowheads="1"/>
            </p:cNvSpPr>
            <p:nvPr/>
          </p:nvSpPr>
          <p:spPr bwMode="auto">
            <a:xfrm>
              <a:off x="4395" y="2661"/>
              <a:ext cx="853" cy="481"/>
            </a:xfrm>
            <a:prstGeom prst="rect">
              <a:avLst/>
            </a:prstGeom>
            <a:solidFill>
              <a:srgbClr val="FFD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282" name="Text Box 59"/>
            <p:cNvSpPr txBox="1">
              <a:spLocks noChangeAspect="1" noChangeArrowheads="1"/>
            </p:cNvSpPr>
            <p:nvPr/>
          </p:nvSpPr>
          <p:spPr bwMode="auto">
            <a:xfrm>
              <a:off x="4402" y="2673"/>
              <a:ext cx="860" cy="4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Utilize </a:t>
              </a:r>
              <a:r>
                <a:rPr lang="en-US" sz="1400" b="1" dirty="0">
                  <a:latin typeface="+mn-lt"/>
                </a:rPr>
                <a:t>the Faulted Framework </a:t>
              </a:r>
            </a:p>
          </p:txBody>
        </p:sp>
      </p:grpSp>
      <p:sp>
        <p:nvSpPr>
          <p:cNvPr id="10264" name="Text Box 60"/>
          <p:cNvSpPr txBox="1">
            <a:spLocks noChangeAspect="1" noChangeArrowheads="1"/>
          </p:cNvSpPr>
          <p:nvPr/>
        </p:nvSpPr>
        <p:spPr bwMode="auto">
          <a:xfrm>
            <a:off x="4542274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6</a:t>
            </a:r>
          </a:p>
        </p:txBody>
      </p:sp>
      <p:grpSp>
        <p:nvGrpSpPr>
          <p:cNvPr id="14" name="Group 61"/>
          <p:cNvGrpSpPr>
            <a:grpSpLocks/>
          </p:cNvGrpSpPr>
          <p:nvPr/>
        </p:nvGrpSpPr>
        <p:grpSpPr bwMode="auto">
          <a:xfrm>
            <a:off x="4833938" y="4376737"/>
            <a:ext cx="1551096" cy="873124"/>
            <a:chOff x="3189" y="2661"/>
            <a:chExt cx="821" cy="550"/>
          </a:xfrm>
        </p:grpSpPr>
        <p:sp>
          <p:nvSpPr>
            <p:cNvPr id="10279" name="Rectangle 62"/>
            <p:cNvSpPr>
              <a:spLocks noChangeAspect="1" noChangeArrowheads="1"/>
            </p:cNvSpPr>
            <p:nvPr/>
          </p:nvSpPr>
          <p:spPr bwMode="auto">
            <a:xfrm>
              <a:off x="3189" y="2661"/>
              <a:ext cx="821" cy="550"/>
            </a:xfrm>
            <a:prstGeom prst="rect">
              <a:avLst/>
            </a:prstGeom>
            <a:solidFill>
              <a:srgbClr val="6DEAF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280" name="Text Box 63"/>
            <p:cNvSpPr txBox="1">
              <a:spLocks noChangeAspect="1" noChangeArrowheads="1"/>
            </p:cNvSpPr>
            <p:nvPr/>
          </p:nvSpPr>
          <p:spPr bwMode="auto">
            <a:xfrm>
              <a:off x="3207" y="2692"/>
              <a:ext cx="785" cy="465"/>
            </a:xfrm>
            <a:prstGeom prst="rect">
              <a:avLst/>
            </a:prstGeom>
            <a:solidFill>
              <a:srgbClr val="6DEAFB"/>
            </a:solidFill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Small-Offset Faults</a:t>
              </a:r>
            </a:p>
          </p:txBody>
        </p:sp>
      </p:grpSp>
      <p:sp>
        <p:nvSpPr>
          <p:cNvPr id="10266" name="Text Box 64"/>
          <p:cNvSpPr txBox="1">
            <a:spLocks noChangeAspect="1" noChangeArrowheads="1"/>
          </p:cNvSpPr>
          <p:nvPr/>
        </p:nvSpPr>
        <p:spPr bwMode="auto">
          <a:xfrm>
            <a:off x="7102107" y="5416550"/>
            <a:ext cx="1356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+mn-lt"/>
              </a:rPr>
              <a:t>Faulted </a:t>
            </a:r>
          </a:p>
          <a:p>
            <a:pPr algn="ctr"/>
            <a:r>
              <a:rPr lang="en-US" sz="1600" b="1" i="1" dirty="0">
                <a:latin typeface="+mn-lt"/>
              </a:rPr>
              <a:t>Framework</a:t>
            </a:r>
          </a:p>
        </p:txBody>
      </p:sp>
      <p:sp>
        <p:nvSpPr>
          <p:cNvPr id="10267" name="Text Box 65"/>
          <p:cNvSpPr txBox="1">
            <a:spLocks noChangeAspect="1" noChangeArrowheads="1"/>
          </p:cNvSpPr>
          <p:nvPr/>
        </p:nvSpPr>
        <p:spPr bwMode="auto">
          <a:xfrm>
            <a:off x="4392613" y="5721350"/>
            <a:ext cx="227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Small-Offset Faults </a:t>
            </a:r>
          </a:p>
        </p:txBody>
      </p:sp>
      <p:sp>
        <p:nvSpPr>
          <p:cNvPr id="10268" name="Line 67"/>
          <p:cNvSpPr>
            <a:spLocks noChangeAspect="1" noChangeShapeType="1"/>
          </p:cNvSpPr>
          <p:nvPr/>
        </p:nvSpPr>
        <p:spPr bwMode="auto">
          <a:xfrm flipH="1">
            <a:off x="4924425" y="5546725"/>
            <a:ext cx="1214438" cy="0"/>
          </a:xfrm>
          <a:prstGeom prst="line">
            <a:avLst/>
          </a:prstGeom>
          <a:noFill/>
          <a:ln w="76200">
            <a:solidFill>
              <a:srgbClr val="007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15" name="Group 73"/>
          <p:cNvGrpSpPr>
            <a:grpSpLocks/>
          </p:cNvGrpSpPr>
          <p:nvPr/>
        </p:nvGrpSpPr>
        <p:grpSpPr bwMode="auto">
          <a:xfrm>
            <a:off x="2936875" y="4376738"/>
            <a:ext cx="1304925" cy="833437"/>
            <a:chOff x="1994" y="2661"/>
            <a:chExt cx="822" cy="525"/>
          </a:xfrm>
        </p:grpSpPr>
        <p:sp>
          <p:nvSpPr>
            <p:cNvPr id="10277" name="Rectangle 74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solidFill>
              <a:srgbClr val="FFAB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278" name="Text Box 75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Extract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</a:t>
              </a:r>
            </a:p>
            <a:p>
              <a:pPr algn="ctr"/>
              <a:r>
                <a:rPr lang="en-US" sz="1400" b="1" dirty="0">
                  <a:latin typeface="+mn-lt"/>
                </a:rPr>
                <a:t>Attributes</a:t>
              </a:r>
            </a:p>
          </p:txBody>
        </p:sp>
      </p:grpSp>
      <p:sp>
        <p:nvSpPr>
          <p:cNvPr id="10270" name="Text Box 76"/>
          <p:cNvSpPr txBox="1">
            <a:spLocks noChangeAspect="1" noChangeArrowheads="1"/>
          </p:cNvSpPr>
          <p:nvPr/>
        </p:nvSpPr>
        <p:spPr bwMode="auto">
          <a:xfrm>
            <a:off x="2638643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5</a:t>
            </a:r>
          </a:p>
        </p:txBody>
      </p:sp>
      <p:sp>
        <p:nvSpPr>
          <p:cNvPr id="10271" name="Text Box 77"/>
          <p:cNvSpPr txBox="1">
            <a:spLocks noChangeAspect="1" noChangeArrowheads="1"/>
          </p:cNvSpPr>
          <p:nvPr/>
        </p:nvSpPr>
        <p:spPr bwMode="auto">
          <a:xfrm>
            <a:off x="2106613" y="5721350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Horizons </a:t>
            </a:r>
          </a:p>
        </p:txBody>
      </p:sp>
      <p:sp>
        <p:nvSpPr>
          <p:cNvPr id="10272" name="Line 78"/>
          <p:cNvSpPr>
            <a:spLocks noChangeAspect="1" noChangeShapeType="1"/>
          </p:cNvSpPr>
          <p:nvPr/>
        </p:nvSpPr>
        <p:spPr bwMode="auto">
          <a:xfrm flipH="1">
            <a:off x="1139825" y="5546725"/>
            <a:ext cx="3046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0273" name="Text Box 79"/>
          <p:cNvSpPr txBox="1">
            <a:spLocks noChangeAspect="1" noChangeArrowheads="1"/>
          </p:cNvSpPr>
          <p:nvPr/>
        </p:nvSpPr>
        <p:spPr bwMode="auto">
          <a:xfrm>
            <a:off x="3341688" y="1525588"/>
            <a:ext cx="21916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Large-Offset faults </a:t>
            </a:r>
          </a:p>
        </p:txBody>
      </p:sp>
      <p:sp>
        <p:nvSpPr>
          <p:cNvPr id="10274" name="Line 80"/>
          <p:cNvSpPr>
            <a:spLocks noChangeAspect="1" noChangeShapeType="1"/>
          </p:cNvSpPr>
          <p:nvPr/>
        </p:nvSpPr>
        <p:spPr bwMode="auto">
          <a:xfrm flipH="1">
            <a:off x="2600325" y="2047875"/>
            <a:ext cx="3740150" cy="0"/>
          </a:xfrm>
          <a:prstGeom prst="line">
            <a:avLst/>
          </a:prstGeom>
          <a:noFill/>
          <a:ln w="76200">
            <a:solidFill>
              <a:schemeClr val="accent5">
                <a:lumMod val="50000"/>
              </a:schemeClr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0275" name="Rectangle 27"/>
          <p:cNvSpPr>
            <a:spLocks noChangeAspect="1" noChangeArrowheads="1"/>
          </p:cNvSpPr>
          <p:nvPr/>
        </p:nvSpPr>
        <p:spPr bwMode="auto">
          <a:xfrm>
            <a:off x="1652588" y="4024313"/>
            <a:ext cx="4760912" cy="460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Inline to Crossline</a:t>
            </a:r>
          </a:p>
        </p:txBody>
      </p:sp>
      <p:pic>
        <p:nvPicPr>
          <p:cNvPr id="37893" name="Picture 11"/>
          <p:cNvPicPr>
            <a:picLocks noChangeAspect="1" noChangeArrowheads="1"/>
          </p:cNvPicPr>
          <p:nvPr/>
        </p:nvPicPr>
        <p:blipFill>
          <a:blip r:embed="rId3" cstate="print"/>
          <a:srcRect l="1047" t="3047" r="1047" b="4848"/>
          <a:stretch>
            <a:fillRect/>
          </a:stretch>
        </p:blipFill>
        <p:spPr bwMode="auto">
          <a:xfrm>
            <a:off x="1220788" y="1940686"/>
            <a:ext cx="6700837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 Box 13"/>
          <p:cNvSpPr txBox="1">
            <a:spLocks noChangeArrowheads="1"/>
          </p:cNvSpPr>
          <p:nvPr/>
        </p:nvSpPr>
        <p:spPr bwMode="auto">
          <a:xfrm>
            <a:off x="2681288" y="2267711"/>
            <a:ext cx="3187700" cy="304800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Verdana" pitchFamily="34" charset="0"/>
              </a:rPr>
              <a:t>Horizon Pick from Inline 1500</a:t>
            </a:r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 rot="-2184770">
            <a:off x="2246313" y="2459798"/>
            <a:ext cx="511175" cy="201613"/>
          </a:xfrm>
          <a:prstGeom prst="leftArrow">
            <a:avLst>
              <a:gd name="adj1" fmla="val 50000"/>
              <a:gd name="adj2" fmla="val 63386"/>
            </a:avLst>
          </a:prstGeom>
          <a:solidFill>
            <a:srgbClr val="FFFF1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7903" name="Freeform 15"/>
          <p:cNvSpPr>
            <a:spLocks/>
          </p:cNvSpPr>
          <p:nvPr/>
        </p:nvSpPr>
        <p:spPr bwMode="auto">
          <a:xfrm>
            <a:off x="1722438" y="2813811"/>
            <a:ext cx="2095500" cy="266700"/>
          </a:xfrm>
          <a:custGeom>
            <a:avLst/>
            <a:gdLst>
              <a:gd name="T0" fmla="*/ 0 w 1320"/>
              <a:gd name="T1" fmla="*/ 0 h 168"/>
              <a:gd name="T2" fmla="*/ 2147483647 w 1320"/>
              <a:gd name="T3" fmla="*/ 2147483647 h 168"/>
              <a:gd name="T4" fmla="*/ 2147483647 w 1320"/>
              <a:gd name="T5" fmla="*/ 2147483647 h 168"/>
              <a:gd name="T6" fmla="*/ 2147483647 w 1320"/>
              <a:gd name="T7" fmla="*/ 2147483647 h 168"/>
              <a:gd name="T8" fmla="*/ 2147483647 w 1320"/>
              <a:gd name="T9" fmla="*/ 2147483647 h 168"/>
              <a:gd name="T10" fmla="*/ 2147483647 w 1320"/>
              <a:gd name="T11" fmla="*/ 2147483647 h 168"/>
              <a:gd name="T12" fmla="*/ 2147483647 w 1320"/>
              <a:gd name="T13" fmla="*/ 2147483647 h 168"/>
              <a:gd name="T14" fmla="*/ 2147483647 w 1320"/>
              <a:gd name="T15" fmla="*/ 2147483647 h 168"/>
              <a:gd name="T16" fmla="*/ 2147483647 w 1320"/>
              <a:gd name="T17" fmla="*/ 2147483647 h 168"/>
              <a:gd name="T18" fmla="*/ 2147483647 w 1320"/>
              <a:gd name="T19" fmla="*/ 2147483647 h 168"/>
              <a:gd name="T20" fmla="*/ 2147483647 w 1320"/>
              <a:gd name="T21" fmla="*/ 2147483647 h 168"/>
              <a:gd name="T22" fmla="*/ 2147483647 w 1320"/>
              <a:gd name="T23" fmla="*/ 2147483647 h 168"/>
              <a:gd name="T24" fmla="*/ 2147483647 w 1320"/>
              <a:gd name="T25" fmla="*/ 2147483647 h 168"/>
              <a:gd name="T26" fmla="*/ 2147483647 w 1320"/>
              <a:gd name="T27" fmla="*/ 2147483647 h 168"/>
              <a:gd name="T28" fmla="*/ 2147483647 w 1320"/>
              <a:gd name="T29" fmla="*/ 2147483647 h 168"/>
              <a:gd name="T30" fmla="*/ 2147483647 w 1320"/>
              <a:gd name="T31" fmla="*/ 2147483647 h 168"/>
              <a:gd name="T32" fmla="*/ 2147483647 w 1320"/>
              <a:gd name="T33" fmla="*/ 2147483647 h 1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20"/>
              <a:gd name="T52" fmla="*/ 0 h 168"/>
              <a:gd name="T53" fmla="*/ 1320 w 1320"/>
              <a:gd name="T54" fmla="*/ 168 h 1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20" h="168">
                <a:moveTo>
                  <a:pt x="0" y="0"/>
                </a:moveTo>
                <a:cubicBezTo>
                  <a:pt x="28" y="1"/>
                  <a:pt x="57" y="3"/>
                  <a:pt x="86" y="5"/>
                </a:cubicBezTo>
                <a:cubicBezTo>
                  <a:pt x="115" y="7"/>
                  <a:pt x="142" y="7"/>
                  <a:pt x="177" y="10"/>
                </a:cubicBezTo>
                <a:cubicBezTo>
                  <a:pt x="212" y="13"/>
                  <a:pt x="263" y="21"/>
                  <a:pt x="297" y="24"/>
                </a:cubicBezTo>
                <a:cubicBezTo>
                  <a:pt x="331" y="27"/>
                  <a:pt x="352" y="27"/>
                  <a:pt x="379" y="29"/>
                </a:cubicBezTo>
                <a:cubicBezTo>
                  <a:pt x="406" y="31"/>
                  <a:pt x="436" y="33"/>
                  <a:pt x="461" y="34"/>
                </a:cubicBezTo>
                <a:cubicBezTo>
                  <a:pt x="486" y="35"/>
                  <a:pt x="503" y="32"/>
                  <a:pt x="528" y="34"/>
                </a:cubicBezTo>
                <a:cubicBezTo>
                  <a:pt x="553" y="36"/>
                  <a:pt x="585" y="45"/>
                  <a:pt x="609" y="48"/>
                </a:cubicBezTo>
                <a:cubicBezTo>
                  <a:pt x="633" y="51"/>
                  <a:pt x="648" y="51"/>
                  <a:pt x="672" y="53"/>
                </a:cubicBezTo>
                <a:cubicBezTo>
                  <a:pt x="696" y="55"/>
                  <a:pt x="730" y="61"/>
                  <a:pt x="753" y="63"/>
                </a:cubicBezTo>
                <a:cubicBezTo>
                  <a:pt x="776" y="65"/>
                  <a:pt x="793" y="66"/>
                  <a:pt x="811" y="67"/>
                </a:cubicBezTo>
                <a:cubicBezTo>
                  <a:pt x="829" y="68"/>
                  <a:pt x="839" y="63"/>
                  <a:pt x="864" y="67"/>
                </a:cubicBezTo>
                <a:cubicBezTo>
                  <a:pt x="889" y="71"/>
                  <a:pt x="932" y="87"/>
                  <a:pt x="960" y="91"/>
                </a:cubicBezTo>
                <a:cubicBezTo>
                  <a:pt x="988" y="95"/>
                  <a:pt x="1010" y="89"/>
                  <a:pt x="1032" y="91"/>
                </a:cubicBezTo>
                <a:cubicBezTo>
                  <a:pt x="1054" y="93"/>
                  <a:pt x="1068" y="95"/>
                  <a:pt x="1094" y="101"/>
                </a:cubicBezTo>
                <a:cubicBezTo>
                  <a:pt x="1120" y="107"/>
                  <a:pt x="1152" y="119"/>
                  <a:pt x="1190" y="130"/>
                </a:cubicBezTo>
                <a:cubicBezTo>
                  <a:pt x="1228" y="141"/>
                  <a:pt x="1274" y="154"/>
                  <a:pt x="1320" y="168"/>
                </a:cubicBezTo>
              </a:path>
            </a:pathLst>
          </a:custGeom>
          <a:noFill/>
          <a:ln w="38100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7897" name="Text Box 10"/>
          <p:cNvSpPr txBox="1">
            <a:spLocks noChangeArrowheads="1"/>
          </p:cNvSpPr>
          <p:nvPr/>
        </p:nvSpPr>
        <p:spPr bwMode="auto">
          <a:xfrm>
            <a:off x="1652588" y="5041073"/>
            <a:ext cx="1148071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Xline 2000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94153" y="998782"/>
            <a:ext cx="7772400" cy="801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2000" dirty="0">
                <a:latin typeface="Verdana" pitchFamily="34" charset="0"/>
              </a:rPr>
              <a:t>The horizon </a:t>
            </a:r>
            <a:r>
              <a:rPr lang="en-US" sz="2000" dirty="0" smtClean="0">
                <a:latin typeface="Verdana" pitchFamily="34" charset="0"/>
              </a:rPr>
              <a:t>pick on inline 1500 shows where the horizon should be on an intersecting crossline</a:t>
            </a:r>
            <a:endParaRPr lang="en-US" sz="20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Pick on Six Xlines</a:t>
            </a:r>
          </a:p>
        </p:txBody>
      </p:sp>
      <p:sp>
        <p:nvSpPr>
          <p:cNvPr id="38916" name="Rectangle 3"/>
          <p:cNvSpPr txBox="1">
            <a:spLocks noChangeArrowheads="1"/>
          </p:cNvSpPr>
          <p:nvPr/>
        </p:nvSpPr>
        <p:spPr bwMode="auto">
          <a:xfrm>
            <a:off x="494153" y="998782"/>
            <a:ext cx="7772400" cy="801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2000" dirty="0">
                <a:latin typeface="Verdana" pitchFamily="34" charset="0"/>
              </a:rPr>
              <a:t>The horizon was interpreted on a total </a:t>
            </a:r>
            <a:r>
              <a:rPr lang="en-US" sz="2000" dirty="0" smtClean="0">
                <a:latin typeface="Verdana" pitchFamily="34" charset="0"/>
              </a:rPr>
              <a:t>of </a:t>
            </a:r>
            <a:r>
              <a:rPr lang="en-US" sz="2000" dirty="0" smtClean="0">
                <a:latin typeface="Verdana" pitchFamily="34" charset="0"/>
              </a:rPr>
              <a:t>six</a:t>
            </a:r>
            <a:r>
              <a:rPr lang="en-US" sz="2000" dirty="0" smtClean="0">
                <a:latin typeface="Verdana" pitchFamily="34" charset="0"/>
              </a:rPr>
              <a:t> (6) </a:t>
            </a:r>
            <a:r>
              <a:rPr lang="en-US" sz="2000" dirty="0">
                <a:latin typeface="Verdana" pitchFamily="34" charset="0"/>
              </a:rPr>
              <a:t>crosslines using the picks on inline 1500 </a:t>
            </a:r>
            <a:r>
              <a:rPr lang="en-US" sz="2000" dirty="0" smtClean="0">
                <a:latin typeface="Verdana" pitchFamily="34" charset="0"/>
              </a:rPr>
              <a:t>as </a:t>
            </a:r>
            <a:r>
              <a:rPr lang="en-US" sz="2000" dirty="0">
                <a:latin typeface="Verdana" pitchFamily="34" charset="0"/>
              </a:rPr>
              <a:t>starting </a:t>
            </a:r>
            <a:r>
              <a:rPr lang="en-US" sz="2000" dirty="0" smtClean="0">
                <a:latin typeface="Verdana" pitchFamily="34" charset="0"/>
              </a:rPr>
              <a:t>points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622206" y="1928440"/>
            <a:ext cx="5886450" cy="4167188"/>
            <a:chOff x="1013" y="1392"/>
            <a:chExt cx="3708" cy="2625"/>
          </a:xfrm>
        </p:grpSpPr>
        <p:pic>
          <p:nvPicPr>
            <p:cNvPr id="38918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 l="5016" t="4260" r="2708" b="3265"/>
            <a:stretch>
              <a:fillRect/>
            </a:stretch>
          </p:blipFill>
          <p:spPr bwMode="auto">
            <a:xfrm>
              <a:off x="1013" y="1392"/>
              <a:ext cx="3708" cy="2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9" name="Text Box 10"/>
            <p:cNvSpPr txBox="1">
              <a:spLocks noChangeArrowheads="1"/>
            </p:cNvSpPr>
            <p:nvPr/>
          </p:nvSpPr>
          <p:spPr bwMode="auto">
            <a:xfrm rot="17726175">
              <a:off x="2769" y="2060"/>
              <a:ext cx="72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Xline 2500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Auto-Tracking</a:t>
            </a:r>
          </a:p>
        </p:txBody>
      </p:sp>
      <p:pic>
        <p:nvPicPr>
          <p:cNvPr id="39941" name="Picture 9"/>
          <p:cNvPicPr>
            <a:picLocks noChangeAspect="1" noChangeArrowheads="1"/>
          </p:cNvPicPr>
          <p:nvPr/>
        </p:nvPicPr>
        <p:blipFill>
          <a:blip r:embed="rId3" cstate="print"/>
          <a:srcRect l="5237" r="3003" b="4814"/>
          <a:stretch>
            <a:fillRect/>
          </a:stretch>
        </p:blipFill>
        <p:spPr bwMode="auto">
          <a:xfrm>
            <a:off x="1536700" y="2039463"/>
            <a:ext cx="60642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3"/>
          <p:cNvSpPr txBox="1">
            <a:spLocks noChangeArrowheads="1"/>
          </p:cNvSpPr>
          <p:nvPr/>
        </p:nvSpPr>
        <p:spPr bwMode="auto">
          <a:xfrm>
            <a:off x="522288" y="942501"/>
            <a:ext cx="77724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2000" dirty="0">
                <a:latin typeface="Verdana" pitchFamily="34" charset="0"/>
              </a:rPr>
              <a:t>Given the </a:t>
            </a:r>
            <a:r>
              <a:rPr lang="en-US" sz="2000" dirty="0" smtClean="0">
                <a:latin typeface="Verdana" pitchFamily="34" charset="0"/>
              </a:rPr>
              <a:t>seven (7) </a:t>
            </a:r>
            <a:r>
              <a:rPr lang="en-US" sz="2000" dirty="0">
                <a:latin typeface="Verdana" pitchFamily="34" charset="0"/>
              </a:rPr>
              <a:t>manually interpreted lines, an auto-tracker, set to a confidence level of 90%, has done a lot of correlation</a:t>
            </a:r>
          </a:p>
        </p:txBody>
      </p:sp>
      <p:sp>
        <p:nvSpPr>
          <p:cNvPr id="39943" name="Text Box 10"/>
          <p:cNvSpPr txBox="1">
            <a:spLocks noChangeArrowheads="1"/>
          </p:cNvSpPr>
          <p:nvPr/>
        </p:nvSpPr>
        <p:spPr bwMode="auto">
          <a:xfrm rot="-3750417">
            <a:off x="4531364" y="2796801"/>
            <a:ext cx="1148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Xline 2500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Auto-Tracked Time-Structure</a:t>
            </a:r>
          </a:p>
        </p:txBody>
      </p:sp>
      <p:pic>
        <p:nvPicPr>
          <p:cNvPr id="40965" name="Picture 11"/>
          <p:cNvPicPr>
            <a:picLocks noChangeAspect="1" noChangeArrowheads="1"/>
          </p:cNvPicPr>
          <p:nvPr/>
        </p:nvPicPr>
        <p:blipFill>
          <a:blip r:embed="rId3" cstate="print"/>
          <a:srcRect l="7390" t="497" r="562" b="4152"/>
          <a:stretch>
            <a:fillRect/>
          </a:stretch>
        </p:blipFill>
        <p:spPr bwMode="auto">
          <a:xfrm>
            <a:off x="1569818" y="1953687"/>
            <a:ext cx="5991225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10"/>
          <p:cNvSpPr txBox="1">
            <a:spLocks noChangeArrowheads="1"/>
          </p:cNvSpPr>
          <p:nvPr/>
        </p:nvSpPr>
        <p:spPr bwMode="auto">
          <a:xfrm rot="-1642063">
            <a:off x="4700351" y="2803099"/>
            <a:ext cx="15176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Crossl</a:t>
            </a:r>
            <a:r>
              <a:rPr lang="en-US" sz="1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ine</a:t>
            </a: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2500</a:t>
            </a:r>
          </a:p>
        </p:txBody>
      </p:sp>
      <p:sp>
        <p:nvSpPr>
          <p:cNvPr id="40967" name="Rectangle 5"/>
          <p:cNvSpPr>
            <a:spLocks noChangeArrowheads="1"/>
          </p:cNvSpPr>
          <p:nvPr/>
        </p:nvSpPr>
        <p:spPr bwMode="auto">
          <a:xfrm>
            <a:off x="485824" y="1002179"/>
            <a:ext cx="77724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>
                <a:latin typeface="Verdana" pitchFamily="34" charset="0"/>
              </a:rPr>
              <a:t>Auto-tracked horizon with TWT color-coded</a:t>
            </a:r>
          </a:p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>
                <a:latin typeface="Verdana" pitchFamily="34" charset="0"/>
              </a:rPr>
              <a:t>Manual interpretation = green lines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ALWAYS – QC Auto-Tracking</a:t>
            </a:r>
          </a:p>
        </p:txBody>
      </p:sp>
      <p:pic>
        <p:nvPicPr>
          <p:cNvPr id="41987" name="Picture 9"/>
          <p:cNvPicPr>
            <a:picLocks noChangeAspect="1" noChangeArrowheads="1"/>
          </p:cNvPicPr>
          <p:nvPr/>
        </p:nvPicPr>
        <p:blipFill>
          <a:blip r:embed="rId3" cstate="print"/>
          <a:srcRect l="970" t="1692" r="26404" b="6345"/>
          <a:stretch>
            <a:fillRect/>
          </a:stretch>
        </p:blipFill>
        <p:spPr bwMode="auto">
          <a:xfrm>
            <a:off x="1276350" y="2325162"/>
            <a:ext cx="6577013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AutoShape 7"/>
          <p:cNvSpPr>
            <a:spLocks noChangeArrowheads="1"/>
          </p:cNvSpPr>
          <p:nvPr/>
        </p:nvSpPr>
        <p:spPr bwMode="auto">
          <a:xfrm rot="-2184770">
            <a:off x="4476750" y="2955400"/>
            <a:ext cx="511175" cy="201612"/>
          </a:xfrm>
          <a:prstGeom prst="leftArrow">
            <a:avLst>
              <a:gd name="adj1" fmla="val 50000"/>
              <a:gd name="adj2" fmla="val 63386"/>
            </a:avLst>
          </a:prstGeom>
          <a:solidFill>
            <a:srgbClr val="FFFF1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41991" name="Text Box 10"/>
          <p:cNvSpPr txBox="1">
            <a:spLocks noChangeArrowheads="1"/>
          </p:cNvSpPr>
          <p:nvPr/>
        </p:nvSpPr>
        <p:spPr bwMode="auto">
          <a:xfrm>
            <a:off x="1652588" y="5287437"/>
            <a:ext cx="1148071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n-lt"/>
              </a:rPr>
              <a:t>Xline 2185</a:t>
            </a:r>
          </a:p>
        </p:txBody>
      </p:sp>
      <p:sp>
        <p:nvSpPr>
          <p:cNvPr id="41992" name="Rectangle 5"/>
          <p:cNvSpPr>
            <a:spLocks noChangeArrowheads="1"/>
          </p:cNvSpPr>
          <p:nvPr/>
        </p:nvSpPr>
        <p:spPr bwMode="auto">
          <a:xfrm>
            <a:off x="387350" y="1044380"/>
            <a:ext cx="77724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>
                <a:latin typeface="Tahoma" pitchFamily="34" charset="0"/>
              </a:rPr>
              <a:t>Look at lines NOT manually interpreted</a:t>
            </a:r>
          </a:p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>
                <a:latin typeface="Tahoma" pitchFamily="34" charset="0"/>
              </a:rPr>
              <a:t>Identify and correct ‘problem regions’</a:t>
            </a:r>
          </a:p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>
                <a:latin typeface="Tahoma" pitchFamily="34" charset="0"/>
              </a:rPr>
              <a:t>Various editing tools exist</a:t>
            </a:r>
          </a:p>
        </p:txBody>
      </p:sp>
      <p:sp>
        <p:nvSpPr>
          <p:cNvPr id="41993" name="Text Box 11"/>
          <p:cNvSpPr txBox="1">
            <a:spLocks noChangeArrowheads="1"/>
          </p:cNvSpPr>
          <p:nvPr/>
        </p:nvSpPr>
        <p:spPr bwMode="auto">
          <a:xfrm>
            <a:off x="4968875" y="2677587"/>
            <a:ext cx="2034531" cy="307777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Region to Clean-Up?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Complex Horizons</a:t>
            </a:r>
          </a:p>
        </p:txBody>
      </p:sp>
      <p:sp>
        <p:nvSpPr>
          <p:cNvPr id="43013" name="WordArt 8"/>
          <p:cNvSpPr>
            <a:spLocks noChangeArrowheads="1" noChangeShapeType="1" noTextEdit="1"/>
          </p:cNvSpPr>
          <p:nvPr/>
        </p:nvSpPr>
        <p:spPr bwMode="auto">
          <a:xfrm>
            <a:off x="7769225" y="733425"/>
            <a:ext cx="1123950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11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View 17</a:t>
            </a:r>
          </a:p>
        </p:txBody>
      </p:sp>
      <p:sp>
        <p:nvSpPr>
          <p:cNvPr id="43014" name="Rectangle 5"/>
          <p:cNvSpPr>
            <a:spLocks noChangeArrowheads="1"/>
          </p:cNvSpPr>
          <p:nvPr/>
        </p:nvSpPr>
        <p:spPr bwMode="auto">
          <a:xfrm>
            <a:off x="338138" y="1223892"/>
            <a:ext cx="3719512" cy="514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lvl="1" indent="-225425">
              <a:spcBef>
                <a:spcPct val="45000"/>
              </a:spcBef>
              <a:buFont typeface="Arial" pitchFamily="34" charset="0"/>
              <a:buChar char="•"/>
              <a:tabLst>
                <a:tab pos="463550" algn="l"/>
              </a:tabLst>
            </a:pPr>
            <a:r>
              <a:rPr lang="en-US" sz="2000" dirty="0">
                <a:latin typeface="Verdana" pitchFamily="34" charset="0"/>
              </a:rPr>
              <a:t>The </a:t>
            </a:r>
            <a:r>
              <a:rPr lang="en-US" sz="2000" dirty="0" smtClean="0">
                <a:latin typeface="Verdana" pitchFamily="34" charset="0"/>
              </a:rPr>
              <a:t>green </a:t>
            </a:r>
            <a:r>
              <a:rPr lang="en-US" sz="2000" dirty="0">
                <a:latin typeface="Verdana" pitchFamily="34" charset="0"/>
              </a:rPr>
              <a:t>horizon </a:t>
            </a:r>
            <a:r>
              <a:rPr lang="en-US" sz="2000" dirty="0" smtClean="0">
                <a:latin typeface="Verdana" pitchFamily="34" charset="0"/>
              </a:rPr>
              <a:t>on the 	last few slides was 	quite simple to 	interpret</a:t>
            </a:r>
            <a:endParaRPr lang="en-US" sz="2000" dirty="0">
              <a:latin typeface="Verdana" pitchFamily="34" charset="0"/>
            </a:endParaRPr>
          </a:p>
          <a:p>
            <a:pPr marL="225425" lvl="1" indent="-225425">
              <a:spcBef>
                <a:spcPct val="45000"/>
              </a:spcBef>
              <a:buFont typeface="Arial" pitchFamily="34" charset="0"/>
              <a:buChar char="•"/>
              <a:tabLst>
                <a:tab pos="463550" algn="l"/>
              </a:tabLst>
            </a:pPr>
            <a:r>
              <a:rPr lang="en-US" sz="2000" dirty="0">
                <a:latin typeface="Verdana" pitchFamily="34" charset="0"/>
              </a:rPr>
              <a:t>For complex horizons, the </a:t>
            </a:r>
            <a:r>
              <a:rPr lang="en-US" sz="2000" dirty="0" smtClean="0">
                <a:latin typeface="Verdana" pitchFamily="34" charset="0"/>
              </a:rPr>
              <a:t>	process </a:t>
            </a:r>
            <a:r>
              <a:rPr lang="en-US" sz="2000" dirty="0">
                <a:latin typeface="Verdana" pitchFamily="34" charset="0"/>
              </a:rPr>
              <a:t>is similar but </a:t>
            </a:r>
            <a:r>
              <a:rPr lang="en-US" sz="2000" dirty="0" smtClean="0">
                <a:latin typeface="Verdana" pitchFamily="34" charset="0"/>
              </a:rPr>
              <a:t>	performed </a:t>
            </a:r>
            <a:r>
              <a:rPr lang="en-US" sz="2000" dirty="0">
                <a:latin typeface="Verdana" pitchFamily="34" charset="0"/>
              </a:rPr>
              <a:t>in ‘patches’ </a:t>
            </a:r>
          </a:p>
          <a:p>
            <a:pPr marL="746125" lvl="2" indent="-225425">
              <a:spcBef>
                <a:spcPct val="45000"/>
              </a:spcBef>
              <a:buFont typeface="Calibri" pitchFamily="34" charset="0"/>
              <a:buChar char="–"/>
              <a:tabLst>
                <a:tab pos="969963" algn="l"/>
              </a:tabLst>
            </a:pPr>
            <a:r>
              <a:rPr lang="en-US" sz="2000" dirty="0">
                <a:latin typeface="Verdana" pitchFamily="34" charset="0"/>
              </a:rPr>
              <a:t>Manual + auto-pick </a:t>
            </a:r>
            <a:r>
              <a:rPr lang="en-US" sz="2000" dirty="0" smtClean="0">
                <a:latin typeface="Verdana" pitchFamily="34" charset="0"/>
              </a:rPr>
              <a:t>	each </a:t>
            </a:r>
            <a:r>
              <a:rPr lang="en-US" sz="2000" dirty="0">
                <a:latin typeface="Verdana" pitchFamily="34" charset="0"/>
              </a:rPr>
              <a:t>fault block</a:t>
            </a:r>
          </a:p>
          <a:p>
            <a:pPr marL="746125" lvl="2" indent="-225425">
              <a:spcBef>
                <a:spcPct val="45000"/>
              </a:spcBef>
              <a:buFont typeface="Calibri" pitchFamily="34" charset="0"/>
              <a:buChar char="–"/>
              <a:tabLst>
                <a:tab pos="969963" algn="l"/>
              </a:tabLst>
            </a:pPr>
            <a:r>
              <a:rPr lang="en-US" sz="2000" dirty="0">
                <a:latin typeface="Verdana" pitchFamily="34" charset="0"/>
              </a:rPr>
              <a:t>Manual + </a:t>
            </a:r>
            <a:r>
              <a:rPr lang="en-US" sz="2000" dirty="0" smtClean="0">
                <a:latin typeface="Verdana" pitchFamily="34" charset="0"/>
              </a:rPr>
              <a:t>auto-pick 	each stratigraphic 	feature</a:t>
            </a:r>
            <a:endParaRPr lang="en-US" sz="2000" dirty="0">
              <a:latin typeface="Verdana" pitchFamily="34" charset="0"/>
            </a:endParaRPr>
          </a:p>
          <a:p>
            <a:pPr marL="746125" lvl="2" indent="-225425">
              <a:spcBef>
                <a:spcPct val="45000"/>
              </a:spcBef>
              <a:buFont typeface="Calibri" pitchFamily="34" charset="0"/>
              <a:buChar char="–"/>
              <a:tabLst>
                <a:tab pos="969963" algn="l"/>
              </a:tabLst>
            </a:pPr>
            <a:r>
              <a:rPr lang="en-US" sz="2000" dirty="0">
                <a:latin typeface="Verdana" pitchFamily="34" charset="0"/>
              </a:rPr>
              <a:t>‘Stitch’ the ‘patches’ </a:t>
            </a:r>
            <a:r>
              <a:rPr lang="en-US" sz="2000" dirty="0" smtClean="0">
                <a:latin typeface="Verdana" pitchFamily="34" charset="0"/>
              </a:rPr>
              <a:t>	together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43015" name="Picture 12" descr="ft23"/>
          <p:cNvPicPr>
            <a:picLocks noChangeAspect="1" noChangeArrowheads="1"/>
          </p:cNvPicPr>
          <p:nvPr/>
        </p:nvPicPr>
        <p:blipFill>
          <a:blip r:embed="rId3" cstate="print"/>
          <a:srcRect t="2460" r="8060" b="7426"/>
          <a:stretch>
            <a:fillRect/>
          </a:stretch>
        </p:blipFill>
        <p:spPr bwMode="auto">
          <a:xfrm>
            <a:off x="4432300" y="2039938"/>
            <a:ext cx="4230688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4103688" y="3556000"/>
            <a:ext cx="4873625" cy="1939925"/>
            <a:chOff x="2585" y="2240"/>
            <a:chExt cx="3070" cy="1222"/>
          </a:xfrm>
        </p:grpSpPr>
        <p:sp>
          <p:nvSpPr>
            <p:cNvPr id="43023" name="Freeform 13"/>
            <p:cNvSpPr>
              <a:spLocks/>
            </p:cNvSpPr>
            <p:nvPr/>
          </p:nvSpPr>
          <p:spPr bwMode="auto">
            <a:xfrm>
              <a:off x="2585" y="2240"/>
              <a:ext cx="3070" cy="1222"/>
            </a:xfrm>
            <a:custGeom>
              <a:avLst/>
              <a:gdLst>
                <a:gd name="T0" fmla="*/ 2436 w 3070"/>
                <a:gd name="T1" fmla="*/ 87 h 1222"/>
                <a:gd name="T2" fmla="*/ 1992 w 3070"/>
                <a:gd name="T3" fmla="*/ 118 h 1222"/>
                <a:gd name="T4" fmla="*/ 1642 w 3070"/>
                <a:gd name="T5" fmla="*/ 157 h 1222"/>
                <a:gd name="T6" fmla="*/ 1424 w 3070"/>
                <a:gd name="T7" fmla="*/ 48 h 1222"/>
                <a:gd name="T8" fmla="*/ 1276 w 3070"/>
                <a:gd name="T9" fmla="*/ 111 h 1222"/>
                <a:gd name="T10" fmla="*/ 863 w 3070"/>
                <a:gd name="T11" fmla="*/ 329 h 1222"/>
                <a:gd name="T12" fmla="*/ 583 w 3070"/>
                <a:gd name="T13" fmla="*/ 469 h 1222"/>
                <a:gd name="T14" fmla="*/ 342 w 3070"/>
                <a:gd name="T15" fmla="*/ 554 h 1222"/>
                <a:gd name="T16" fmla="*/ 163 w 3070"/>
                <a:gd name="T17" fmla="*/ 593 h 1222"/>
                <a:gd name="T18" fmla="*/ 30 w 3070"/>
                <a:gd name="T19" fmla="*/ 796 h 1222"/>
                <a:gd name="T20" fmla="*/ 30 w 3070"/>
                <a:gd name="T21" fmla="*/ 1115 h 1222"/>
                <a:gd name="T22" fmla="*/ 209 w 3070"/>
                <a:gd name="T23" fmla="*/ 1208 h 1222"/>
                <a:gd name="T24" fmla="*/ 599 w 3070"/>
                <a:gd name="T25" fmla="*/ 1200 h 1222"/>
                <a:gd name="T26" fmla="*/ 1229 w 3070"/>
                <a:gd name="T27" fmla="*/ 1185 h 1222"/>
                <a:gd name="T28" fmla="*/ 1595 w 3070"/>
                <a:gd name="T29" fmla="*/ 1130 h 1222"/>
                <a:gd name="T30" fmla="*/ 1945 w 3070"/>
                <a:gd name="T31" fmla="*/ 1029 h 1222"/>
                <a:gd name="T32" fmla="*/ 2179 w 3070"/>
                <a:gd name="T33" fmla="*/ 827 h 1222"/>
                <a:gd name="T34" fmla="*/ 2389 w 3070"/>
                <a:gd name="T35" fmla="*/ 539 h 1222"/>
                <a:gd name="T36" fmla="*/ 2973 w 3070"/>
                <a:gd name="T37" fmla="*/ 87 h 1222"/>
                <a:gd name="T38" fmla="*/ 2973 w 3070"/>
                <a:gd name="T39" fmla="*/ 17 h 1222"/>
                <a:gd name="T40" fmla="*/ 2685 w 3070"/>
                <a:gd name="T41" fmla="*/ 56 h 12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070"/>
                <a:gd name="T64" fmla="*/ 0 h 1222"/>
                <a:gd name="T65" fmla="*/ 3070 w 3070"/>
                <a:gd name="T66" fmla="*/ 1222 h 12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070" h="1222">
                  <a:moveTo>
                    <a:pt x="2436" y="87"/>
                  </a:moveTo>
                  <a:cubicBezTo>
                    <a:pt x="2280" y="96"/>
                    <a:pt x="2124" y="106"/>
                    <a:pt x="1992" y="118"/>
                  </a:cubicBezTo>
                  <a:cubicBezTo>
                    <a:pt x="1860" y="130"/>
                    <a:pt x="1737" y="169"/>
                    <a:pt x="1642" y="157"/>
                  </a:cubicBezTo>
                  <a:cubicBezTo>
                    <a:pt x="1547" y="145"/>
                    <a:pt x="1485" y="56"/>
                    <a:pt x="1424" y="48"/>
                  </a:cubicBezTo>
                  <a:cubicBezTo>
                    <a:pt x="1363" y="40"/>
                    <a:pt x="1369" y="64"/>
                    <a:pt x="1276" y="111"/>
                  </a:cubicBezTo>
                  <a:cubicBezTo>
                    <a:pt x="1183" y="158"/>
                    <a:pt x="978" y="269"/>
                    <a:pt x="863" y="329"/>
                  </a:cubicBezTo>
                  <a:cubicBezTo>
                    <a:pt x="748" y="389"/>
                    <a:pt x="670" y="432"/>
                    <a:pt x="583" y="469"/>
                  </a:cubicBezTo>
                  <a:cubicBezTo>
                    <a:pt x="496" y="506"/>
                    <a:pt x="412" y="533"/>
                    <a:pt x="342" y="554"/>
                  </a:cubicBezTo>
                  <a:cubicBezTo>
                    <a:pt x="272" y="575"/>
                    <a:pt x="215" y="553"/>
                    <a:pt x="163" y="593"/>
                  </a:cubicBezTo>
                  <a:cubicBezTo>
                    <a:pt x="111" y="633"/>
                    <a:pt x="52" y="709"/>
                    <a:pt x="30" y="796"/>
                  </a:cubicBezTo>
                  <a:cubicBezTo>
                    <a:pt x="8" y="883"/>
                    <a:pt x="0" y="1046"/>
                    <a:pt x="30" y="1115"/>
                  </a:cubicBezTo>
                  <a:cubicBezTo>
                    <a:pt x="60" y="1184"/>
                    <a:pt x="114" y="1194"/>
                    <a:pt x="209" y="1208"/>
                  </a:cubicBezTo>
                  <a:cubicBezTo>
                    <a:pt x="304" y="1222"/>
                    <a:pt x="429" y="1204"/>
                    <a:pt x="599" y="1200"/>
                  </a:cubicBezTo>
                  <a:cubicBezTo>
                    <a:pt x="769" y="1196"/>
                    <a:pt x="1063" y="1197"/>
                    <a:pt x="1229" y="1185"/>
                  </a:cubicBezTo>
                  <a:cubicBezTo>
                    <a:pt x="1395" y="1173"/>
                    <a:pt x="1476" y="1156"/>
                    <a:pt x="1595" y="1130"/>
                  </a:cubicBezTo>
                  <a:cubicBezTo>
                    <a:pt x="1714" y="1104"/>
                    <a:pt x="1848" y="1079"/>
                    <a:pt x="1945" y="1029"/>
                  </a:cubicBezTo>
                  <a:cubicBezTo>
                    <a:pt x="2042" y="979"/>
                    <a:pt x="2105" y="908"/>
                    <a:pt x="2179" y="827"/>
                  </a:cubicBezTo>
                  <a:cubicBezTo>
                    <a:pt x="2253" y="746"/>
                    <a:pt x="2257" y="662"/>
                    <a:pt x="2389" y="539"/>
                  </a:cubicBezTo>
                  <a:cubicBezTo>
                    <a:pt x="2521" y="416"/>
                    <a:pt x="2876" y="174"/>
                    <a:pt x="2973" y="87"/>
                  </a:cubicBezTo>
                  <a:cubicBezTo>
                    <a:pt x="3070" y="0"/>
                    <a:pt x="3021" y="22"/>
                    <a:pt x="2973" y="17"/>
                  </a:cubicBezTo>
                  <a:cubicBezTo>
                    <a:pt x="2925" y="12"/>
                    <a:pt x="2805" y="34"/>
                    <a:pt x="2685" y="56"/>
                  </a:cubicBezTo>
                </a:path>
              </a:pathLst>
            </a:custGeom>
            <a:noFill/>
            <a:ln w="38100" cmpd="sng">
              <a:solidFill>
                <a:srgbClr val="C521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024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466" y="2837"/>
              <a:ext cx="696" cy="2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 Black"/>
                </a:rPr>
                <a:t>Patch #1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3894138" y="2854325"/>
            <a:ext cx="5180012" cy="1571625"/>
            <a:chOff x="2453" y="1798"/>
            <a:chExt cx="3263" cy="990"/>
          </a:xfrm>
        </p:grpSpPr>
        <p:sp>
          <p:nvSpPr>
            <p:cNvPr id="43021" name="Freeform 14"/>
            <p:cNvSpPr>
              <a:spLocks/>
            </p:cNvSpPr>
            <p:nvPr/>
          </p:nvSpPr>
          <p:spPr bwMode="auto">
            <a:xfrm>
              <a:off x="2453" y="1798"/>
              <a:ext cx="3263" cy="990"/>
            </a:xfrm>
            <a:custGeom>
              <a:avLst/>
              <a:gdLst>
                <a:gd name="T0" fmla="*/ 3011 w 3263"/>
                <a:gd name="T1" fmla="*/ 0 h 990"/>
                <a:gd name="T2" fmla="*/ 2700 w 3263"/>
                <a:gd name="T3" fmla="*/ 31 h 990"/>
                <a:gd name="T4" fmla="*/ 2264 w 3263"/>
                <a:gd name="T5" fmla="*/ 39 h 990"/>
                <a:gd name="T6" fmla="*/ 1828 w 3263"/>
                <a:gd name="T7" fmla="*/ 78 h 990"/>
                <a:gd name="T8" fmla="*/ 1423 w 3263"/>
                <a:gd name="T9" fmla="*/ 93 h 990"/>
                <a:gd name="T10" fmla="*/ 1042 w 3263"/>
                <a:gd name="T11" fmla="*/ 156 h 990"/>
                <a:gd name="T12" fmla="*/ 559 w 3263"/>
                <a:gd name="T13" fmla="*/ 288 h 990"/>
                <a:gd name="T14" fmla="*/ 295 w 3263"/>
                <a:gd name="T15" fmla="*/ 319 h 990"/>
                <a:gd name="T16" fmla="*/ 92 w 3263"/>
                <a:gd name="T17" fmla="*/ 436 h 990"/>
                <a:gd name="T18" fmla="*/ 14 w 3263"/>
                <a:gd name="T19" fmla="*/ 599 h 990"/>
                <a:gd name="T20" fmla="*/ 14 w 3263"/>
                <a:gd name="T21" fmla="*/ 825 h 990"/>
                <a:gd name="T22" fmla="*/ 100 w 3263"/>
                <a:gd name="T23" fmla="*/ 965 h 990"/>
                <a:gd name="T24" fmla="*/ 240 w 3263"/>
                <a:gd name="T25" fmla="*/ 973 h 990"/>
                <a:gd name="T26" fmla="*/ 427 w 3263"/>
                <a:gd name="T27" fmla="*/ 973 h 990"/>
                <a:gd name="T28" fmla="*/ 645 w 3263"/>
                <a:gd name="T29" fmla="*/ 895 h 990"/>
                <a:gd name="T30" fmla="*/ 925 w 3263"/>
                <a:gd name="T31" fmla="*/ 778 h 990"/>
                <a:gd name="T32" fmla="*/ 1034 w 3263"/>
                <a:gd name="T33" fmla="*/ 701 h 990"/>
                <a:gd name="T34" fmla="*/ 1213 w 3263"/>
                <a:gd name="T35" fmla="*/ 607 h 990"/>
                <a:gd name="T36" fmla="*/ 1353 w 3263"/>
                <a:gd name="T37" fmla="*/ 529 h 990"/>
                <a:gd name="T38" fmla="*/ 1493 w 3263"/>
                <a:gd name="T39" fmla="*/ 452 h 990"/>
                <a:gd name="T40" fmla="*/ 1610 w 3263"/>
                <a:gd name="T41" fmla="*/ 452 h 990"/>
                <a:gd name="T42" fmla="*/ 1719 w 3263"/>
                <a:gd name="T43" fmla="*/ 537 h 990"/>
                <a:gd name="T44" fmla="*/ 1813 w 3263"/>
                <a:gd name="T45" fmla="*/ 553 h 990"/>
                <a:gd name="T46" fmla="*/ 2093 w 3263"/>
                <a:gd name="T47" fmla="*/ 537 h 990"/>
                <a:gd name="T48" fmla="*/ 2490 w 3263"/>
                <a:gd name="T49" fmla="*/ 490 h 990"/>
                <a:gd name="T50" fmla="*/ 2848 w 3263"/>
                <a:gd name="T51" fmla="*/ 459 h 990"/>
                <a:gd name="T52" fmla="*/ 3136 w 3263"/>
                <a:gd name="T53" fmla="*/ 405 h 990"/>
                <a:gd name="T54" fmla="*/ 3245 w 3263"/>
                <a:gd name="T55" fmla="*/ 234 h 990"/>
                <a:gd name="T56" fmla="*/ 3245 w 3263"/>
                <a:gd name="T57" fmla="*/ 101 h 990"/>
                <a:gd name="T58" fmla="*/ 3182 w 3263"/>
                <a:gd name="T59" fmla="*/ 39 h 990"/>
                <a:gd name="T60" fmla="*/ 3081 w 3263"/>
                <a:gd name="T61" fmla="*/ 23 h 990"/>
                <a:gd name="T62" fmla="*/ 2933 w 3263"/>
                <a:gd name="T63" fmla="*/ 23 h 99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263"/>
                <a:gd name="T97" fmla="*/ 0 h 990"/>
                <a:gd name="T98" fmla="*/ 3263 w 3263"/>
                <a:gd name="T99" fmla="*/ 990 h 99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263" h="990">
                  <a:moveTo>
                    <a:pt x="3011" y="0"/>
                  </a:moveTo>
                  <a:cubicBezTo>
                    <a:pt x="2917" y="12"/>
                    <a:pt x="2824" y="25"/>
                    <a:pt x="2700" y="31"/>
                  </a:cubicBezTo>
                  <a:cubicBezTo>
                    <a:pt x="2576" y="37"/>
                    <a:pt x="2409" y="31"/>
                    <a:pt x="2264" y="39"/>
                  </a:cubicBezTo>
                  <a:cubicBezTo>
                    <a:pt x="2119" y="47"/>
                    <a:pt x="1968" y="69"/>
                    <a:pt x="1828" y="78"/>
                  </a:cubicBezTo>
                  <a:cubicBezTo>
                    <a:pt x="1688" y="87"/>
                    <a:pt x="1554" y="80"/>
                    <a:pt x="1423" y="93"/>
                  </a:cubicBezTo>
                  <a:cubicBezTo>
                    <a:pt x="1292" y="106"/>
                    <a:pt x="1186" y="124"/>
                    <a:pt x="1042" y="156"/>
                  </a:cubicBezTo>
                  <a:cubicBezTo>
                    <a:pt x="898" y="188"/>
                    <a:pt x="683" y="261"/>
                    <a:pt x="559" y="288"/>
                  </a:cubicBezTo>
                  <a:cubicBezTo>
                    <a:pt x="435" y="315"/>
                    <a:pt x="373" y="294"/>
                    <a:pt x="295" y="319"/>
                  </a:cubicBezTo>
                  <a:cubicBezTo>
                    <a:pt x="217" y="344"/>
                    <a:pt x="139" y="389"/>
                    <a:pt x="92" y="436"/>
                  </a:cubicBezTo>
                  <a:cubicBezTo>
                    <a:pt x="45" y="483"/>
                    <a:pt x="27" y="534"/>
                    <a:pt x="14" y="599"/>
                  </a:cubicBezTo>
                  <a:cubicBezTo>
                    <a:pt x="1" y="664"/>
                    <a:pt x="0" y="764"/>
                    <a:pt x="14" y="825"/>
                  </a:cubicBezTo>
                  <a:cubicBezTo>
                    <a:pt x="28" y="886"/>
                    <a:pt x="62" y="940"/>
                    <a:pt x="100" y="965"/>
                  </a:cubicBezTo>
                  <a:cubicBezTo>
                    <a:pt x="138" y="990"/>
                    <a:pt x="186" y="972"/>
                    <a:pt x="240" y="973"/>
                  </a:cubicBezTo>
                  <a:cubicBezTo>
                    <a:pt x="294" y="974"/>
                    <a:pt x="360" y="986"/>
                    <a:pt x="427" y="973"/>
                  </a:cubicBezTo>
                  <a:cubicBezTo>
                    <a:pt x="494" y="960"/>
                    <a:pt x="562" y="927"/>
                    <a:pt x="645" y="895"/>
                  </a:cubicBezTo>
                  <a:cubicBezTo>
                    <a:pt x="728" y="863"/>
                    <a:pt x="860" y="810"/>
                    <a:pt x="925" y="778"/>
                  </a:cubicBezTo>
                  <a:cubicBezTo>
                    <a:pt x="990" y="746"/>
                    <a:pt x="986" y="729"/>
                    <a:pt x="1034" y="701"/>
                  </a:cubicBezTo>
                  <a:cubicBezTo>
                    <a:pt x="1082" y="673"/>
                    <a:pt x="1160" y="636"/>
                    <a:pt x="1213" y="607"/>
                  </a:cubicBezTo>
                  <a:cubicBezTo>
                    <a:pt x="1266" y="578"/>
                    <a:pt x="1306" y="555"/>
                    <a:pt x="1353" y="529"/>
                  </a:cubicBezTo>
                  <a:cubicBezTo>
                    <a:pt x="1400" y="503"/>
                    <a:pt x="1450" y="465"/>
                    <a:pt x="1493" y="452"/>
                  </a:cubicBezTo>
                  <a:cubicBezTo>
                    <a:pt x="1536" y="439"/>
                    <a:pt x="1572" y="438"/>
                    <a:pt x="1610" y="452"/>
                  </a:cubicBezTo>
                  <a:cubicBezTo>
                    <a:pt x="1648" y="466"/>
                    <a:pt x="1685" y="520"/>
                    <a:pt x="1719" y="537"/>
                  </a:cubicBezTo>
                  <a:cubicBezTo>
                    <a:pt x="1753" y="554"/>
                    <a:pt x="1751" y="553"/>
                    <a:pt x="1813" y="553"/>
                  </a:cubicBezTo>
                  <a:cubicBezTo>
                    <a:pt x="1875" y="553"/>
                    <a:pt x="1980" y="547"/>
                    <a:pt x="2093" y="537"/>
                  </a:cubicBezTo>
                  <a:cubicBezTo>
                    <a:pt x="2206" y="527"/>
                    <a:pt x="2364" y="503"/>
                    <a:pt x="2490" y="490"/>
                  </a:cubicBezTo>
                  <a:cubicBezTo>
                    <a:pt x="2616" y="477"/>
                    <a:pt x="2740" y="473"/>
                    <a:pt x="2848" y="459"/>
                  </a:cubicBezTo>
                  <a:cubicBezTo>
                    <a:pt x="2956" y="445"/>
                    <a:pt x="3070" y="442"/>
                    <a:pt x="3136" y="405"/>
                  </a:cubicBezTo>
                  <a:cubicBezTo>
                    <a:pt x="3202" y="368"/>
                    <a:pt x="3227" y="285"/>
                    <a:pt x="3245" y="234"/>
                  </a:cubicBezTo>
                  <a:cubicBezTo>
                    <a:pt x="3263" y="183"/>
                    <a:pt x="3255" y="133"/>
                    <a:pt x="3245" y="101"/>
                  </a:cubicBezTo>
                  <a:cubicBezTo>
                    <a:pt x="3235" y="69"/>
                    <a:pt x="3209" y="52"/>
                    <a:pt x="3182" y="39"/>
                  </a:cubicBezTo>
                  <a:cubicBezTo>
                    <a:pt x="3155" y="26"/>
                    <a:pt x="3122" y="26"/>
                    <a:pt x="3081" y="23"/>
                  </a:cubicBezTo>
                  <a:cubicBezTo>
                    <a:pt x="3040" y="20"/>
                    <a:pt x="2958" y="23"/>
                    <a:pt x="2933" y="2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022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4185" y="2014"/>
              <a:ext cx="696" cy="202"/>
            </a:xfrm>
            <a:prstGeom prst="rect">
              <a:avLst/>
            </a:prstGeom>
            <a:ln>
              <a:noFill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 Black"/>
                </a:rPr>
                <a:t>Patch #2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5467350" y="2247900"/>
            <a:ext cx="3362325" cy="712788"/>
            <a:chOff x="3444" y="1416"/>
            <a:chExt cx="2118" cy="449"/>
          </a:xfrm>
        </p:grpSpPr>
        <p:sp>
          <p:nvSpPr>
            <p:cNvPr id="43019" name="Freeform 15"/>
            <p:cNvSpPr>
              <a:spLocks/>
            </p:cNvSpPr>
            <p:nvPr/>
          </p:nvSpPr>
          <p:spPr bwMode="auto">
            <a:xfrm>
              <a:off x="3444" y="1416"/>
              <a:ext cx="2118" cy="449"/>
            </a:xfrm>
            <a:custGeom>
              <a:avLst/>
              <a:gdLst>
                <a:gd name="T0" fmla="*/ 1366 w 2118"/>
                <a:gd name="T1" fmla="*/ 0 h 449"/>
                <a:gd name="T2" fmla="*/ 845 w 2118"/>
                <a:gd name="T3" fmla="*/ 70 h 449"/>
                <a:gd name="T4" fmla="*/ 261 w 2118"/>
                <a:gd name="T5" fmla="*/ 187 h 449"/>
                <a:gd name="T6" fmla="*/ 35 w 2118"/>
                <a:gd name="T7" fmla="*/ 249 h 449"/>
                <a:gd name="T8" fmla="*/ 51 w 2118"/>
                <a:gd name="T9" fmla="*/ 366 h 449"/>
                <a:gd name="T10" fmla="*/ 199 w 2118"/>
                <a:gd name="T11" fmla="*/ 436 h 449"/>
                <a:gd name="T12" fmla="*/ 386 w 2118"/>
                <a:gd name="T13" fmla="*/ 444 h 449"/>
                <a:gd name="T14" fmla="*/ 705 w 2118"/>
                <a:gd name="T15" fmla="*/ 436 h 449"/>
                <a:gd name="T16" fmla="*/ 884 w 2118"/>
                <a:gd name="T17" fmla="*/ 405 h 449"/>
                <a:gd name="T18" fmla="*/ 1148 w 2118"/>
                <a:gd name="T19" fmla="*/ 381 h 449"/>
                <a:gd name="T20" fmla="*/ 1320 w 2118"/>
                <a:gd name="T21" fmla="*/ 374 h 449"/>
                <a:gd name="T22" fmla="*/ 1600 w 2118"/>
                <a:gd name="T23" fmla="*/ 366 h 449"/>
                <a:gd name="T24" fmla="*/ 1810 w 2118"/>
                <a:gd name="T25" fmla="*/ 311 h 449"/>
                <a:gd name="T26" fmla="*/ 2051 w 2118"/>
                <a:gd name="T27" fmla="*/ 265 h 449"/>
                <a:gd name="T28" fmla="*/ 2114 w 2118"/>
                <a:gd name="T29" fmla="*/ 156 h 449"/>
                <a:gd name="T30" fmla="*/ 2075 w 2118"/>
                <a:gd name="T31" fmla="*/ 70 h 449"/>
                <a:gd name="T32" fmla="*/ 1919 w 2118"/>
                <a:gd name="T33" fmla="*/ 39 h 449"/>
                <a:gd name="T34" fmla="*/ 1654 w 2118"/>
                <a:gd name="T35" fmla="*/ 31 h 449"/>
                <a:gd name="T36" fmla="*/ 1436 w 2118"/>
                <a:gd name="T37" fmla="*/ 16 h 4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18"/>
                <a:gd name="T58" fmla="*/ 0 h 449"/>
                <a:gd name="T59" fmla="*/ 2118 w 2118"/>
                <a:gd name="T60" fmla="*/ 449 h 44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18" h="449">
                  <a:moveTo>
                    <a:pt x="1366" y="0"/>
                  </a:moveTo>
                  <a:cubicBezTo>
                    <a:pt x="1197" y="19"/>
                    <a:pt x="1029" y="39"/>
                    <a:pt x="845" y="70"/>
                  </a:cubicBezTo>
                  <a:cubicBezTo>
                    <a:pt x="661" y="101"/>
                    <a:pt x="396" y="157"/>
                    <a:pt x="261" y="187"/>
                  </a:cubicBezTo>
                  <a:cubicBezTo>
                    <a:pt x="126" y="217"/>
                    <a:pt x="70" y="219"/>
                    <a:pt x="35" y="249"/>
                  </a:cubicBezTo>
                  <a:cubicBezTo>
                    <a:pt x="0" y="279"/>
                    <a:pt x="24" y="335"/>
                    <a:pt x="51" y="366"/>
                  </a:cubicBezTo>
                  <a:cubicBezTo>
                    <a:pt x="78" y="397"/>
                    <a:pt x="143" y="423"/>
                    <a:pt x="199" y="436"/>
                  </a:cubicBezTo>
                  <a:cubicBezTo>
                    <a:pt x="255" y="449"/>
                    <a:pt x="302" y="444"/>
                    <a:pt x="386" y="444"/>
                  </a:cubicBezTo>
                  <a:cubicBezTo>
                    <a:pt x="470" y="444"/>
                    <a:pt x="622" y="442"/>
                    <a:pt x="705" y="436"/>
                  </a:cubicBezTo>
                  <a:cubicBezTo>
                    <a:pt x="788" y="430"/>
                    <a:pt x="810" y="414"/>
                    <a:pt x="884" y="405"/>
                  </a:cubicBezTo>
                  <a:cubicBezTo>
                    <a:pt x="958" y="396"/>
                    <a:pt x="1075" y="386"/>
                    <a:pt x="1148" y="381"/>
                  </a:cubicBezTo>
                  <a:cubicBezTo>
                    <a:pt x="1221" y="376"/>
                    <a:pt x="1245" y="376"/>
                    <a:pt x="1320" y="374"/>
                  </a:cubicBezTo>
                  <a:cubicBezTo>
                    <a:pt x="1395" y="372"/>
                    <a:pt x="1518" y="376"/>
                    <a:pt x="1600" y="366"/>
                  </a:cubicBezTo>
                  <a:cubicBezTo>
                    <a:pt x="1682" y="356"/>
                    <a:pt x="1735" y="328"/>
                    <a:pt x="1810" y="311"/>
                  </a:cubicBezTo>
                  <a:cubicBezTo>
                    <a:pt x="1885" y="294"/>
                    <a:pt x="2000" y="291"/>
                    <a:pt x="2051" y="265"/>
                  </a:cubicBezTo>
                  <a:cubicBezTo>
                    <a:pt x="2102" y="239"/>
                    <a:pt x="2110" y="188"/>
                    <a:pt x="2114" y="156"/>
                  </a:cubicBezTo>
                  <a:cubicBezTo>
                    <a:pt x="2118" y="124"/>
                    <a:pt x="2108" y="90"/>
                    <a:pt x="2075" y="70"/>
                  </a:cubicBezTo>
                  <a:cubicBezTo>
                    <a:pt x="2042" y="50"/>
                    <a:pt x="1989" y="46"/>
                    <a:pt x="1919" y="39"/>
                  </a:cubicBezTo>
                  <a:cubicBezTo>
                    <a:pt x="1849" y="32"/>
                    <a:pt x="1734" y="35"/>
                    <a:pt x="1654" y="31"/>
                  </a:cubicBezTo>
                  <a:cubicBezTo>
                    <a:pt x="1574" y="27"/>
                    <a:pt x="1505" y="21"/>
                    <a:pt x="1436" y="16"/>
                  </a:cubicBezTo>
                </a:path>
              </a:pathLst>
            </a:custGeom>
            <a:noFill/>
            <a:ln w="38100" cmpd="sng">
              <a:solidFill>
                <a:srgbClr val="FF99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020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4273" y="1543"/>
              <a:ext cx="696" cy="2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 Black"/>
                </a:rPr>
                <a:t>Patch #3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 Reservoir Horizon</a:t>
            </a:r>
          </a:p>
        </p:txBody>
      </p:sp>
      <p:pic>
        <p:nvPicPr>
          <p:cNvPr id="44037" name="Picture 10"/>
          <p:cNvPicPr>
            <a:picLocks noChangeAspect="1" noChangeArrowheads="1"/>
          </p:cNvPicPr>
          <p:nvPr/>
        </p:nvPicPr>
        <p:blipFill>
          <a:blip r:embed="rId3" cstate="print"/>
          <a:srcRect l="9692" r="1633" b="3749"/>
          <a:stretch>
            <a:fillRect/>
          </a:stretch>
        </p:blipFill>
        <p:spPr bwMode="auto">
          <a:xfrm>
            <a:off x="1983007" y="2398728"/>
            <a:ext cx="5173663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Rectangle 5"/>
          <p:cNvSpPr>
            <a:spLocks noChangeArrowheads="1"/>
          </p:cNvSpPr>
          <p:nvPr/>
        </p:nvSpPr>
        <p:spPr bwMode="auto">
          <a:xfrm>
            <a:off x="387350" y="1002167"/>
            <a:ext cx="77724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200" dirty="0">
                <a:latin typeface="Tahoma" pitchFamily="34" charset="0"/>
              </a:rPr>
              <a:t>Base of reservoir horizon color-coded by TWT</a:t>
            </a:r>
          </a:p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200" dirty="0">
                <a:latin typeface="Tahoma" pitchFamily="34" charset="0"/>
              </a:rPr>
              <a:t>About </a:t>
            </a:r>
            <a:r>
              <a:rPr lang="en-US" sz="2200" dirty="0" smtClean="0">
                <a:latin typeface="Tahoma" pitchFamily="34" charset="0"/>
              </a:rPr>
              <a:t>twelve (12) </a:t>
            </a:r>
            <a:r>
              <a:rPr lang="en-US" sz="2200" dirty="0">
                <a:latin typeface="Tahoma" pitchFamily="34" charset="0"/>
              </a:rPr>
              <a:t>fault planes</a:t>
            </a:r>
          </a:p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200" dirty="0">
                <a:latin typeface="Tahoma" pitchFamily="34" charset="0"/>
              </a:rPr>
              <a:t>What about small-scale faults?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329084" y="2998804"/>
            <a:ext cx="1147763" cy="307975"/>
            <a:chOff x="1476" y="2146"/>
            <a:chExt cx="723" cy="194"/>
          </a:xfrm>
        </p:grpSpPr>
        <p:sp>
          <p:nvSpPr>
            <p:cNvPr id="44040" name="Rectangle 13"/>
            <p:cNvSpPr>
              <a:spLocks noChangeArrowheads="1"/>
            </p:cNvSpPr>
            <p:nvPr/>
          </p:nvSpPr>
          <p:spPr bwMode="auto">
            <a:xfrm rot="-585233">
              <a:off x="1555" y="2179"/>
              <a:ext cx="604" cy="12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4041" name="Text Box 10"/>
            <p:cNvSpPr txBox="1">
              <a:spLocks noChangeArrowheads="1"/>
            </p:cNvSpPr>
            <p:nvPr/>
          </p:nvSpPr>
          <p:spPr bwMode="auto">
            <a:xfrm rot="21054433">
              <a:off x="1476" y="2146"/>
              <a:ext cx="72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Xline 5100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</a:t>
            </a:r>
            <a:r>
              <a:rPr lang="en-US" dirty="0" smtClean="0"/>
              <a:t>: </a:t>
            </a:r>
            <a:r>
              <a:rPr lang="en-US" dirty="0" smtClean="0"/>
              <a:t>Extract Horizon Attributes</a:t>
            </a:r>
          </a:p>
        </p:txBody>
      </p:sp>
      <p:grpSp>
        <p:nvGrpSpPr>
          <p:cNvPr id="68" name="Group 70"/>
          <p:cNvGrpSpPr>
            <a:grpSpLocks noChangeAspect="1"/>
          </p:cNvGrpSpPr>
          <p:nvPr/>
        </p:nvGrpSpPr>
        <p:grpSpPr bwMode="auto">
          <a:xfrm flipH="1">
            <a:off x="5627688" y="27178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69" name="Rectangle 71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0" name="AutoShape 72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1" name="Group 5"/>
          <p:cNvGrpSpPr>
            <a:grpSpLocks noChangeAspect="1"/>
          </p:cNvGrpSpPr>
          <p:nvPr/>
        </p:nvGrpSpPr>
        <p:grpSpPr bwMode="auto">
          <a:xfrm>
            <a:off x="1670050" y="2705100"/>
            <a:ext cx="754063" cy="207963"/>
            <a:chOff x="4130" y="3522"/>
            <a:chExt cx="2354" cy="540"/>
          </a:xfrm>
          <a:solidFill>
            <a:schemeClr val="tx1"/>
          </a:solidFill>
        </p:grpSpPr>
        <p:sp>
          <p:nvSpPr>
            <p:cNvPr id="72" name="AutoShape 6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3" name="Rectangle 7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4" name="Group 8"/>
          <p:cNvGrpSpPr>
            <a:grpSpLocks/>
          </p:cNvGrpSpPr>
          <p:nvPr/>
        </p:nvGrpSpPr>
        <p:grpSpPr bwMode="auto">
          <a:xfrm>
            <a:off x="752475" y="2395538"/>
            <a:ext cx="1204913" cy="827087"/>
            <a:chOff x="378" y="1402"/>
            <a:chExt cx="759" cy="521"/>
          </a:xfrm>
        </p:grpSpPr>
        <p:sp>
          <p:nvSpPr>
            <p:cNvPr id="75" name="Rectangle 9"/>
            <p:cNvSpPr>
              <a:spLocks noChangeAspect="1" noChangeArrowheads="1"/>
            </p:cNvSpPr>
            <p:nvPr/>
          </p:nvSpPr>
          <p:spPr bwMode="auto">
            <a:xfrm>
              <a:off x="378" y="1402"/>
              <a:ext cx="759" cy="52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76" name="Text Box 10"/>
            <p:cNvSpPr txBox="1">
              <a:spLocks noChangeAspect="1" noChangeArrowheads="1"/>
            </p:cNvSpPr>
            <p:nvPr/>
          </p:nvSpPr>
          <p:spPr bwMode="auto">
            <a:xfrm>
              <a:off x="411" y="1519"/>
              <a:ext cx="692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Quick Recon</a:t>
              </a:r>
            </a:p>
          </p:txBody>
        </p:sp>
      </p:grpSp>
      <p:sp>
        <p:nvSpPr>
          <p:cNvPr id="77" name="Text Box 11"/>
          <p:cNvSpPr txBox="1">
            <a:spLocks noChangeAspect="1" noChangeArrowheads="1"/>
          </p:cNvSpPr>
          <p:nvPr/>
        </p:nvSpPr>
        <p:spPr bwMode="auto">
          <a:xfrm>
            <a:off x="43180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1</a:t>
            </a:r>
          </a:p>
        </p:txBody>
      </p: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2143125" y="4687888"/>
            <a:ext cx="754063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79" name="AutoShape 13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0" name="Rectangle 14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1" name="Group 15"/>
          <p:cNvGrpSpPr>
            <a:grpSpLocks noChangeAspect="1"/>
          </p:cNvGrpSpPr>
          <p:nvPr/>
        </p:nvGrpSpPr>
        <p:grpSpPr bwMode="auto">
          <a:xfrm>
            <a:off x="3997325" y="4687888"/>
            <a:ext cx="795338" cy="211137"/>
            <a:chOff x="11513" y="3756"/>
            <a:chExt cx="2480" cy="540"/>
          </a:xfrm>
          <a:solidFill>
            <a:schemeClr val="tx1"/>
          </a:solidFill>
        </p:grpSpPr>
        <p:sp>
          <p:nvSpPr>
            <p:cNvPr id="82" name="Rectangle 16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3" name="AutoShape 17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4" name="Group 18"/>
          <p:cNvGrpSpPr>
            <a:grpSpLocks noChangeAspect="1"/>
          </p:cNvGrpSpPr>
          <p:nvPr/>
        </p:nvGrpSpPr>
        <p:grpSpPr bwMode="auto">
          <a:xfrm>
            <a:off x="6164263" y="4687888"/>
            <a:ext cx="900112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85" name="AutoShape 19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6" name="Rectangle 20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7" name="Group 22"/>
          <p:cNvGrpSpPr>
            <a:grpSpLocks noChangeAspect="1"/>
          </p:cNvGrpSpPr>
          <p:nvPr/>
        </p:nvGrpSpPr>
        <p:grpSpPr bwMode="auto">
          <a:xfrm>
            <a:off x="3592513" y="27051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88" name="Rectangle 23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9" name="AutoShape 24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0" name="Text Box 25"/>
          <p:cNvSpPr txBox="1">
            <a:spLocks noChangeAspect="1" noChangeArrowheads="1"/>
          </p:cNvSpPr>
          <p:nvPr/>
        </p:nvSpPr>
        <p:spPr bwMode="auto">
          <a:xfrm>
            <a:off x="1003300" y="1525588"/>
            <a:ext cx="8226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Recon</a:t>
            </a:r>
          </a:p>
        </p:txBody>
      </p:sp>
      <p:sp>
        <p:nvSpPr>
          <p:cNvPr id="91" name="Rectangle 27"/>
          <p:cNvSpPr>
            <a:spLocks noChangeAspect="1" noChangeArrowheads="1"/>
          </p:cNvSpPr>
          <p:nvPr/>
        </p:nvSpPr>
        <p:spPr bwMode="auto">
          <a:xfrm rot="-5400000">
            <a:off x="5791200" y="3417888"/>
            <a:ext cx="1277938" cy="42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92" name="Group 28"/>
          <p:cNvGrpSpPr>
            <a:grpSpLocks noChangeAspect="1"/>
          </p:cNvGrpSpPr>
          <p:nvPr/>
        </p:nvGrpSpPr>
        <p:grpSpPr bwMode="auto">
          <a:xfrm>
            <a:off x="1579563" y="4022725"/>
            <a:ext cx="171450" cy="349250"/>
            <a:chOff x="4698" y="7039"/>
            <a:chExt cx="540" cy="900"/>
          </a:xfrm>
          <a:solidFill>
            <a:schemeClr val="tx1"/>
          </a:solidFill>
        </p:grpSpPr>
        <p:sp>
          <p:nvSpPr>
            <p:cNvPr id="93" name="Rectangle 29"/>
            <p:cNvSpPr>
              <a:spLocks noChangeAspect="1" noChangeArrowheads="1"/>
            </p:cNvSpPr>
            <p:nvPr/>
          </p:nvSpPr>
          <p:spPr bwMode="auto">
            <a:xfrm rot="-5400000">
              <a:off x="4649" y="7311"/>
              <a:ext cx="640" cy="9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94" name="AutoShape 30"/>
            <p:cNvSpPr>
              <a:spLocks noChangeAspect="1" noChangeArrowheads="1"/>
            </p:cNvSpPr>
            <p:nvPr/>
          </p:nvSpPr>
          <p:spPr bwMode="auto">
            <a:xfrm rot="10800000">
              <a:off x="4698" y="747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5" name="Line 31"/>
          <p:cNvSpPr>
            <a:spLocks noChangeAspect="1" noChangeShapeType="1"/>
          </p:cNvSpPr>
          <p:nvPr/>
        </p:nvSpPr>
        <p:spPr bwMode="auto">
          <a:xfrm>
            <a:off x="762000" y="2047875"/>
            <a:ext cx="1128713" cy="0"/>
          </a:xfrm>
          <a:prstGeom prst="line">
            <a:avLst/>
          </a:prstGeom>
          <a:noFill/>
          <a:ln w="76200">
            <a:solidFill>
              <a:srgbClr val="FACA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96" name="Text Box 32"/>
          <p:cNvSpPr txBox="1">
            <a:spLocks noChangeAspect="1" noChangeArrowheads="1"/>
          </p:cNvSpPr>
          <p:nvPr/>
        </p:nvSpPr>
        <p:spPr bwMode="auto">
          <a:xfrm>
            <a:off x="2197536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2</a:t>
            </a:r>
          </a:p>
        </p:txBody>
      </p:sp>
      <p:grpSp>
        <p:nvGrpSpPr>
          <p:cNvPr id="97" name="Group 33"/>
          <p:cNvGrpSpPr>
            <a:grpSpLocks/>
          </p:cNvGrpSpPr>
          <p:nvPr/>
        </p:nvGrpSpPr>
        <p:grpSpPr bwMode="auto">
          <a:xfrm>
            <a:off x="2498725" y="2382838"/>
            <a:ext cx="1411123" cy="854075"/>
            <a:chOff x="1478" y="1396"/>
            <a:chExt cx="755" cy="538"/>
          </a:xfrm>
        </p:grpSpPr>
        <p:sp>
          <p:nvSpPr>
            <p:cNvPr id="98" name="Rectangle 34"/>
            <p:cNvSpPr>
              <a:spLocks noChangeAspect="1" noChangeArrowheads="1"/>
            </p:cNvSpPr>
            <p:nvPr/>
          </p:nvSpPr>
          <p:spPr bwMode="auto">
            <a:xfrm>
              <a:off x="1478" y="1396"/>
              <a:ext cx="755" cy="53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99" name="Text Box 35"/>
            <p:cNvSpPr txBox="1">
              <a:spLocks noChangeAspect="1" noChangeArrowheads="1"/>
            </p:cNvSpPr>
            <p:nvPr/>
          </p:nvSpPr>
          <p:spPr bwMode="auto">
            <a:xfrm>
              <a:off x="1537" y="1444"/>
              <a:ext cx="637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 Faults</a:t>
              </a:r>
            </a:p>
          </p:txBody>
        </p:sp>
      </p:grpSp>
      <p:sp>
        <p:nvSpPr>
          <p:cNvPr id="100" name="Text Box 40"/>
          <p:cNvSpPr txBox="1">
            <a:spLocks noChangeAspect="1" noChangeArrowheads="1"/>
          </p:cNvSpPr>
          <p:nvPr/>
        </p:nvSpPr>
        <p:spPr bwMode="auto">
          <a:xfrm>
            <a:off x="428625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3</a:t>
            </a:r>
          </a:p>
        </p:txBody>
      </p:sp>
      <p:grpSp>
        <p:nvGrpSpPr>
          <p:cNvPr id="101" name="Group 48"/>
          <p:cNvGrpSpPr>
            <a:grpSpLocks/>
          </p:cNvGrpSpPr>
          <p:nvPr/>
        </p:nvGrpSpPr>
        <p:grpSpPr bwMode="auto">
          <a:xfrm>
            <a:off x="4567238" y="2338388"/>
            <a:ext cx="1502486" cy="942975"/>
            <a:chOff x="4096" y="1377"/>
            <a:chExt cx="821" cy="594"/>
          </a:xfrm>
        </p:grpSpPr>
        <p:sp>
          <p:nvSpPr>
            <p:cNvPr id="102" name="Rectangle 49"/>
            <p:cNvSpPr>
              <a:spLocks noChangeAspect="1" noChangeArrowheads="1"/>
            </p:cNvSpPr>
            <p:nvPr/>
          </p:nvSpPr>
          <p:spPr bwMode="auto">
            <a:xfrm>
              <a:off x="4096" y="1377"/>
              <a:ext cx="821" cy="59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3" name="Text Box 50"/>
            <p:cNvSpPr txBox="1">
              <a:spLocks noChangeAspect="1" noChangeArrowheads="1"/>
            </p:cNvSpPr>
            <p:nvPr/>
          </p:nvSpPr>
          <p:spPr bwMode="auto">
            <a:xfrm>
              <a:off x="4156" y="1460"/>
              <a:ext cx="692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Generate Fault Planes</a:t>
              </a:r>
            </a:p>
          </p:txBody>
        </p:sp>
      </p:grpSp>
      <p:sp>
        <p:nvSpPr>
          <p:cNvPr id="104" name="Text Box 51"/>
          <p:cNvSpPr txBox="1">
            <a:spLocks noChangeAspect="1" noChangeArrowheads="1"/>
          </p:cNvSpPr>
          <p:nvPr/>
        </p:nvSpPr>
        <p:spPr bwMode="auto">
          <a:xfrm>
            <a:off x="708679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4</a:t>
            </a:r>
          </a:p>
        </p:txBody>
      </p:sp>
      <p:grpSp>
        <p:nvGrpSpPr>
          <p:cNvPr id="105" name="Group 52"/>
          <p:cNvGrpSpPr>
            <a:grpSpLocks/>
          </p:cNvGrpSpPr>
          <p:nvPr/>
        </p:nvGrpSpPr>
        <p:grpSpPr bwMode="auto">
          <a:xfrm>
            <a:off x="1031875" y="4376738"/>
            <a:ext cx="1304925" cy="833437"/>
            <a:chOff x="1994" y="2661"/>
            <a:chExt cx="822" cy="525"/>
          </a:xfrm>
        </p:grpSpPr>
        <p:sp>
          <p:nvSpPr>
            <p:cNvPr id="106" name="Rectangle 53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solidFill>
              <a:srgbClr val="FFAB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7" name="Text Box 54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Horizons</a:t>
              </a:r>
            </a:p>
          </p:txBody>
        </p:sp>
      </p:grpSp>
      <p:sp>
        <p:nvSpPr>
          <p:cNvPr id="108" name="Text Box 56"/>
          <p:cNvSpPr txBox="1">
            <a:spLocks noChangeAspect="1" noChangeArrowheads="1"/>
          </p:cNvSpPr>
          <p:nvPr/>
        </p:nvSpPr>
        <p:spPr bwMode="auto">
          <a:xfrm>
            <a:off x="6850281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7</a:t>
            </a:r>
          </a:p>
        </p:txBody>
      </p:sp>
      <p:sp>
        <p:nvSpPr>
          <p:cNvPr id="110" name="Rectangle 58"/>
          <p:cNvSpPr>
            <a:spLocks noChangeAspect="1" noChangeArrowheads="1"/>
          </p:cNvSpPr>
          <p:nvPr/>
        </p:nvSpPr>
        <p:spPr bwMode="auto">
          <a:xfrm>
            <a:off x="7129465" y="4411667"/>
            <a:ext cx="1354138" cy="84514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800" dirty="0">
              <a:latin typeface="+mn-lt"/>
            </a:endParaRPr>
          </a:p>
        </p:txBody>
      </p:sp>
      <p:sp>
        <p:nvSpPr>
          <p:cNvPr id="111" name="Text Box 59"/>
          <p:cNvSpPr txBox="1">
            <a:spLocks noChangeAspect="1" noChangeArrowheads="1"/>
          </p:cNvSpPr>
          <p:nvPr/>
        </p:nvSpPr>
        <p:spPr bwMode="auto">
          <a:xfrm>
            <a:off x="7154646" y="4446820"/>
            <a:ext cx="1365250" cy="8170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latin typeface="+mn-lt"/>
              </a:rPr>
              <a:t>Utilize the Faulted Framework </a:t>
            </a:r>
          </a:p>
        </p:txBody>
      </p:sp>
      <p:sp>
        <p:nvSpPr>
          <p:cNvPr id="112" name="Text Box 60"/>
          <p:cNvSpPr txBox="1">
            <a:spLocks noChangeAspect="1" noChangeArrowheads="1"/>
          </p:cNvSpPr>
          <p:nvPr/>
        </p:nvSpPr>
        <p:spPr bwMode="auto">
          <a:xfrm>
            <a:off x="4542274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6</a:t>
            </a:r>
          </a:p>
        </p:txBody>
      </p:sp>
      <p:grpSp>
        <p:nvGrpSpPr>
          <p:cNvPr id="113" name="Group 61"/>
          <p:cNvGrpSpPr>
            <a:grpSpLocks/>
          </p:cNvGrpSpPr>
          <p:nvPr/>
        </p:nvGrpSpPr>
        <p:grpSpPr bwMode="auto">
          <a:xfrm>
            <a:off x="4833938" y="4376737"/>
            <a:ext cx="1551096" cy="873124"/>
            <a:chOff x="3189" y="2661"/>
            <a:chExt cx="821" cy="550"/>
          </a:xfrm>
          <a:solidFill>
            <a:schemeClr val="bg1">
              <a:lumMod val="95000"/>
            </a:schemeClr>
          </a:solidFill>
        </p:grpSpPr>
        <p:sp>
          <p:nvSpPr>
            <p:cNvPr id="114" name="Rectangle 62"/>
            <p:cNvSpPr>
              <a:spLocks noChangeAspect="1" noChangeArrowheads="1"/>
            </p:cNvSpPr>
            <p:nvPr/>
          </p:nvSpPr>
          <p:spPr bwMode="auto">
            <a:xfrm>
              <a:off x="3189" y="2661"/>
              <a:ext cx="821" cy="550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5" name="Text Box 63"/>
            <p:cNvSpPr txBox="1">
              <a:spLocks noChangeAspect="1" noChangeArrowheads="1"/>
            </p:cNvSpPr>
            <p:nvPr/>
          </p:nvSpPr>
          <p:spPr bwMode="auto">
            <a:xfrm>
              <a:off x="3207" y="2692"/>
              <a:ext cx="785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Small-Offset Faults</a:t>
              </a:r>
            </a:p>
          </p:txBody>
        </p:sp>
      </p:grpSp>
      <p:sp>
        <p:nvSpPr>
          <p:cNvPr id="116" name="Text Box 64"/>
          <p:cNvSpPr txBox="1">
            <a:spLocks noChangeAspect="1" noChangeArrowheads="1"/>
          </p:cNvSpPr>
          <p:nvPr/>
        </p:nvSpPr>
        <p:spPr bwMode="auto">
          <a:xfrm>
            <a:off x="7102107" y="5416550"/>
            <a:ext cx="1356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+mn-lt"/>
              </a:rPr>
              <a:t>Faulted </a:t>
            </a:r>
          </a:p>
          <a:p>
            <a:pPr algn="ctr"/>
            <a:r>
              <a:rPr lang="en-US" sz="1600" b="1" i="1" dirty="0">
                <a:latin typeface="+mn-lt"/>
              </a:rPr>
              <a:t>Framework</a:t>
            </a:r>
          </a:p>
        </p:txBody>
      </p:sp>
      <p:sp>
        <p:nvSpPr>
          <p:cNvPr id="117" name="Text Box 65"/>
          <p:cNvSpPr txBox="1">
            <a:spLocks noChangeAspect="1" noChangeArrowheads="1"/>
          </p:cNvSpPr>
          <p:nvPr/>
        </p:nvSpPr>
        <p:spPr bwMode="auto">
          <a:xfrm>
            <a:off x="4392613" y="5721350"/>
            <a:ext cx="227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Small-Offset Faults </a:t>
            </a:r>
          </a:p>
        </p:txBody>
      </p:sp>
      <p:sp>
        <p:nvSpPr>
          <p:cNvPr id="118" name="Line 67"/>
          <p:cNvSpPr>
            <a:spLocks noChangeAspect="1" noChangeShapeType="1"/>
          </p:cNvSpPr>
          <p:nvPr/>
        </p:nvSpPr>
        <p:spPr bwMode="auto">
          <a:xfrm flipH="1">
            <a:off x="4924425" y="5546725"/>
            <a:ext cx="1214438" cy="0"/>
          </a:xfrm>
          <a:prstGeom prst="line">
            <a:avLst/>
          </a:prstGeom>
          <a:noFill/>
          <a:ln w="76200">
            <a:solidFill>
              <a:srgbClr val="007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119" name="Group 73"/>
          <p:cNvGrpSpPr>
            <a:grpSpLocks/>
          </p:cNvGrpSpPr>
          <p:nvPr/>
        </p:nvGrpSpPr>
        <p:grpSpPr bwMode="auto">
          <a:xfrm>
            <a:off x="2936875" y="4376738"/>
            <a:ext cx="1304925" cy="833437"/>
            <a:chOff x="1994" y="2661"/>
            <a:chExt cx="822" cy="525"/>
          </a:xfrm>
        </p:grpSpPr>
        <p:sp>
          <p:nvSpPr>
            <p:cNvPr id="120" name="Rectangle 74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solidFill>
              <a:srgbClr val="FFAB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21" name="Text Box 75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Extract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</a:t>
              </a:r>
            </a:p>
            <a:p>
              <a:pPr algn="ctr"/>
              <a:r>
                <a:rPr lang="en-US" sz="1400" b="1" dirty="0">
                  <a:latin typeface="+mn-lt"/>
                </a:rPr>
                <a:t>Attributes</a:t>
              </a:r>
            </a:p>
          </p:txBody>
        </p:sp>
      </p:grpSp>
      <p:sp>
        <p:nvSpPr>
          <p:cNvPr id="122" name="Text Box 76"/>
          <p:cNvSpPr txBox="1">
            <a:spLocks noChangeAspect="1" noChangeArrowheads="1"/>
          </p:cNvSpPr>
          <p:nvPr/>
        </p:nvSpPr>
        <p:spPr bwMode="auto">
          <a:xfrm>
            <a:off x="2638643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5</a:t>
            </a:r>
          </a:p>
        </p:txBody>
      </p:sp>
      <p:sp>
        <p:nvSpPr>
          <p:cNvPr id="123" name="Text Box 77"/>
          <p:cNvSpPr txBox="1">
            <a:spLocks noChangeAspect="1" noChangeArrowheads="1"/>
          </p:cNvSpPr>
          <p:nvPr/>
        </p:nvSpPr>
        <p:spPr bwMode="auto">
          <a:xfrm>
            <a:off x="2106613" y="5721350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Horizons </a:t>
            </a:r>
          </a:p>
        </p:txBody>
      </p:sp>
      <p:sp>
        <p:nvSpPr>
          <p:cNvPr id="124" name="Line 78"/>
          <p:cNvSpPr>
            <a:spLocks noChangeAspect="1" noChangeShapeType="1"/>
          </p:cNvSpPr>
          <p:nvPr/>
        </p:nvSpPr>
        <p:spPr bwMode="auto">
          <a:xfrm flipH="1">
            <a:off x="1139825" y="5546725"/>
            <a:ext cx="3046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5" name="Text Box 79"/>
          <p:cNvSpPr txBox="1">
            <a:spLocks noChangeAspect="1" noChangeArrowheads="1"/>
          </p:cNvSpPr>
          <p:nvPr/>
        </p:nvSpPr>
        <p:spPr bwMode="auto">
          <a:xfrm>
            <a:off x="3341688" y="1525588"/>
            <a:ext cx="21916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Large-Offset faults </a:t>
            </a:r>
          </a:p>
        </p:txBody>
      </p:sp>
      <p:sp>
        <p:nvSpPr>
          <p:cNvPr id="126" name="Line 80"/>
          <p:cNvSpPr>
            <a:spLocks noChangeAspect="1" noChangeShapeType="1"/>
          </p:cNvSpPr>
          <p:nvPr/>
        </p:nvSpPr>
        <p:spPr bwMode="auto">
          <a:xfrm flipH="1">
            <a:off x="2600325" y="2047875"/>
            <a:ext cx="3740150" cy="0"/>
          </a:xfrm>
          <a:prstGeom prst="line">
            <a:avLst/>
          </a:prstGeom>
          <a:noFill/>
          <a:ln w="76200">
            <a:solidFill>
              <a:schemeClr val="accent5">
                <a:lumMod val="50000"/>
              </a:schemeClr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7" name="Rectangle 27"/>
          <p:cNvSpPr>
            <a:spLocks noChangeAspect="1" noChangeArrowheads="1"/>
          </p:cNvSpPr>
          <p:nvPr/>
        </p:nvSpPr>
        <p:spPr bwMode="auto">
          <a:xfrm>
            <a:off x="1652588" y="4024313"/>
            <a:ext cx="4760912" cy="460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pic>
        <p:nvPicPr>
          <p:cNvPr id="128" name="Picture 2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bright="2000" contrast="31000"/>
          </a:blip>
          <a:srcRect/>
          <a:stretch>
            <a:fillRect/>
          </a:stretch>
        </p:blipFill>
        <p:spPr bwMode="auto">
          <a:xfrm>
            <a:off x="4006070" y="4123620"/>
            <a:ext cx="432581" cy="432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 Reservoir Horizon Dip</a:t>
            </a:r>
          </a:p>
        </p:txBody>
      </p:sp>
      <p:pic>
        <p:nvPicPr>
          <p:cNvPr id="46085" name="Picture 18"/>
          <p:cNvPicPr>
            <a:picLocks noChangeAspect="1" noChangeArrowheads="1"/>
          </p:cNvPicPr>
          <p:nvPr/>
        </p:nvPicPr>
        <p:blipFill>
          <a:blip r:embed="rId3" cstate="print"/>
          <a:srcRect l="5624" t="1816" r="691" b="2301"/>
          <a:stretch>
            <a:fillRect/>
          </a:stretch>
        </p:blipFill>
        <p:spPr bwMode="auto">
          <a:xfrm>
            <a:off x="2225675" y="2605037"/>
            <a:ext cx="5618163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Rectangle 20"/>
          <p:cNvSpPr>
            <a:spLocks noChangeArrowheads="1"/>
          </p:cNvSpPr>
          <p:nvPr/>
        </p:nvSpPr>
        <p:spPr bwMode="auto">
          <a:xfrm rot="-585233">
            <a:off x="2747963" y="3120974"/>
            <a:ext cx="1023937" cy="1968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087" name="Text Box 10"/>
          <p:cNvSpPr txBox="1">
            <a:spLocks noChangeArrowheads="1"/>
          </p:cNvSpPr>
          <p:nvPr/>
        </p:nvSpPr>
        <p:spPr bwMode="auto">
          <a:xfrm rot="-564696">
            <a:off x="2478070" y="3065511"/>
            <a:ext cx="15176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Crossl</a:t>
            </a:r>
            <a:r>
              <a:rPr lang="en-US" sz="1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ine</a:t>
            </a: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5100</a:t>
            </a:r>
          </a:p>
        </p:txBody>
      </p:sp>
      <p:sp>
        <p:nvSpPr>
          <p:cNvPr id="447494" name="Text Box 6"/>
          <p:cNvSpPr txBox="1">
            <a:spLocks noChangeArrowheads="1"/>
          </p:cNvSpPr>
          <p:nvPr/>
        </p:nvSpPr>
        <p:spPr bwMode="auto">
          <a:xfrm>
            <a:off x="6918325" y="2727274"/>
            <a:ext cx="860425" cy="376238"/>
          </a:xfrm>
          <a:prstGeom prst="rect">
            <a:avLst/>
          </a:prstGeom>
          <a:solidFill>
            <a:schemeClr val="tx1"/>
          </a:solidFill>
          <a:ln w="9525">
            <a:solidFill>
              <a:srgbClr val="FFFF19"/>
            </a:solidFill>
            <a:miter lim="800000"/>
            <a:headEnd/>
            <a:tailEnd/>
          </a:ln>
          <a:effectLst>
            <a:outerShdw dist="35921" dir="2700000" algn="ctr" rotWithShape="0">
              <a:srgbClr val="FFFF19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Dip</a:t>
            </a:r>
          </a:p>
        </p:txBody>
      </p:sp>
      <p:sp>
        <p:nvSpPr>
          <p:cNvPr id="46089" name="Rectangle 5"/>
          <p:cNvSpPr>
            <a:spLocks noChangeArrowheads="1"/>
          </p:cNvSpPr>
          <p:nvPr/>
        </p:nvSpPr>
        <p:spPr bwMode="auto">
          <a:xfrm>
            <a:off x="148167" y="1001779"/>
            <a:ext cx="8995833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lvl="1" indent="-225425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>
                <a:latin typeface="Tahoma" pitchFamily="34" charset="0"/>
              </a:rPr>
              <a:t>Derive surface attributes from an interpreted horizon</a:t>
            </a:r>
          </a:p>
          <a:p>
            <a:pPr marL="225425" lvl="1" indent="-225425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tabLst>
                <a:tab pos="2166938" algn="l"/>
              </a:tabLst>
            </a:pPr>
            <a:r>
              <a:rPr lang="en-US" sz="2400" dirty="0">
                <a:latin typeface="Tahoma" pitchFamily="34" charset="0"/>
              </a:rPr>
              <a:t>For example: </a:t>
            </a:r>
            <a:r>
              <a:rPr lang="en-US" sz="2400" dirty="0" smtClean="0">
                <a:latin typeface="Tahoma" pitchFamily="34" charset="0"/>
              </a:rPr>
              <a:t>interpreted </a:t>
            </a:r>
            <a:r>
              <a:rPr lang="en-US" sz="2400" dirty="0" smtClean="0">
                <a:latin typeface="Tahoma" pitchFamily="34" charset="0"/>
              </a:rPr>
              <a:t>horizon dip</a:t>
            </a:r>
            <a:r>
              <a:rPr lang="en-US" sz="2400" dirty="0">
                <a:latin typeface="Tahoma" pitchFamily="34" charset="0"/>
              </a:rPr>
              <a:t>, azimuth</a:t>
            </a:r>
            <a:r>
              <a:rPr lang="en-US" sz="2400" dirty="0" smtClean="0">
                <a:latin typeface="Tahoma" pitchFamily="34" charset="0"/>
              </a:rPr>
              <a:t>, or </a:t>
            </a:r>
            <a:r>
              <a:rPr lang="en-US" sz="2400" dirty="0" smtClean="0">
                <a:latin typeface="Tahoma" pitchFamily="34" charset="0"/>
              </a:rPr>
              <a:t>curvature</a:t>
            </a:r>
            <a:endParaRPr lang="en-US" sz="2400" dirty="0">
              <a:latin typeface="Tahoma" pitchFamily="34" charset="0"/>
            </a:endParaRPr>
          </a:p>
          <a:p>
            <a:pPr marL="225425" lvl="1" indent="-225425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>
                <a:latin typeface="Tahoma" pitchFamily="34" charset="0"/>
              </a:rPr>
              <a:t>Units of dip = ms/trace</a:t>
            </a:r>
          </a:p>
        </p:txBody>
      </p:sp>
      <p:sp>
        <p:nvSpPr>
          <p:cNvPr id="46090" name="Text Box 16"/>
          <p:cNvSpPr txBox="1">
            <a:spLocks noChangeArrowheads="1"/>
          </p:cNvSpPr>
          <p:nvPr/>
        </p:nvSpPr>
        <p:spPr bwMode="auto">
          <a:xfrm>
            <a:off x="351686" y="3086689"/>
            <a:ext cx="2675133" cy="80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400" b="1" dirty="0" smtClean="0">
                <a:solidFill>
                  <a:schemeClr val="accent6"/>
                </a:solidFill>
                <a:latin typeface="Tahoma" pitchFamily="34" charset="0"/>
              </a:rPr>
              <a:t>HORIZON DIP</a:t>
            </a:r>
          </a:p>
          <a:p>
            <a:pPr>
              <a:lnSpc>
                <a:spcPct val="110000"/>
              </a:lnSpc>
            </a:pPr>
            <a:r>
              <a:rPr lang="en-US" sz="1400" b="1" dirty="0" smtClean="0">
                <a:solidFill>
                  <a:schemeClr val="accent6"/>
                </a:solidFill>
                <a:latin typeface="Tahoma" pitchFamily="34" charset="0"/>
              </a:rPr>
              <a:t>   White </a:t>
            </a:r>
            <a:r>
              <a:rPr lang="en-US" sz="1400" b="1" dirty="0">
                <a:solidFill>
                  <a:schemeClr val="accent6"/>
                </a:solidFill>
                <a:latin typeface="Tahoma" pitchFamily="34" charset="0"/>
              </a:rPr>
              <a:t>= low dip</a:t>
            </a:r>
            <a:endParaRPr lang="en-US" sz="1000" b="1" dirty="0">
              <a:solidFill>
                <a:schemeClr val="accent6"/>
              </a:solidFill>
              <a:latin typeface="Tahoma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1400" b="1" dirty="0" smtClean="0">
                <a:solidFill>
                  <a:schemeClr val="accent6"/>
                </a:solidFill>
                <a:latin typeface="Tahoma" pitchFamily="34" charset="0"/>
              </a:rPr>
              <a:t>   Dark  = </a:t>
            </a:r>
            <a:r>
              <a:rPr lang="en-US" sz="1400" b="1" dirty="0">
                <a:solidFill>
                  <a:schemeClr val="accent6"/>
                </a:solidFill>
                <a:latin typeface="Tahoma" pitchFamily="34" charset="0"/>
              </a:rPr>
              <a:t>high dip</a:t>
            </a:r>
          </a:p>
        </p:txBody>
      </p:sp>
      <p:sp>
        <p:nvSpPr>
          <p:cNvPr id="10" name="Oval 9"/>
          <p:cNvSpPr/>
          <p:nvPr/>
        </p:nvSpPr>
        <p:spPr>
          <a:xfrm>
            <a:off x="4648200" y="4610049"/>
            <a:ext cx="1463675" cy="701675"/>
          </a:xfrm>
          <a:prstGeom prst="ellipse">
            <a:avLst/>
          </a:prstGeom>
          <a:noFill/>
          <a:ln w="28575">
            <a:solidFill>
              <a:srgbClr val="00FF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6</a:t>
            </a:r>
            <a:r>
              <a:rPr lang="en-US" dirty="0" smtClean="0"/>
              <a:t>: </a:t>
            </a:r>
            <a:r>
              <a:rPr lang="en-US" dirty="0" smtClean="0"/>
              <a:t>Interpret Small-Offset Faults</a:t>
            </a:r>
          </a:p>
        </p:txBody>
      </p:sp>
      <p:grpSp>
        <p:nvGrpSpPr>
          <p:cNvPr id="71" name="Group 70"/>
          <p:cNvGrpSpPr>
            <a:grpSpLocks noChangeAspect="1"/>
          </p:cNvGrpSpPr>
          <p:nvPr/>
        </p:nvGrpSpPr>
        <p:grpSpPr bwMode="auto">
          <a:xfrm flipH="1">
            <a:off x="5627688" y="27178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72" name="Rectangle 71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3" name="AutoShape 72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4" name="Group 5"/>
          <p:cNvGrpSpPr>
            <a:grpSpLocks noChangeAspect="1"/>
          </p:cNvGrpSpPr>
          <p:nvPr/>
        </p:nvGrpSpPr>
        <p:grpSpPr bwMode="auto">
          <a:xfrm>
            <a:off x="1670050" y="2705100"/>
            <a:ext cx="754063" cy="207963"/>
            <a:chOff x="4130" y="3522"/>
            <a:chExt cx="2354" cy="540"/>
          </a:xfrm>
          <a:solidFill>
            <a:schemeClr val="tx1"/>
          </a:solidFill>
        </p:grpSpPr>
        <p:sp>
          <p:nvSpPr>
            <p:cNvPr id="75" name="AutoShape 6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6" name="Rectangle 7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7" name="Group 8"/>
          <p:cNvGrpSpPr>
            <a:grpSpLocks/>
          </p:cNvGrpSpPr>
          <p:nvPr/>
        </p:nvGrpSpPr>
        <p:grpSpPr bwMode="auto">
          <a:xfrm>
            <a:off x="752475" y="2395538"/>
            <a:ext cx="1204913" cy="827087"/>
            <a:chOff x="378" y="1402"/>
            <a:chExt cx="759" cy="521"/>
          </a:xfrm>
        </p:grpSpPr>
        <p:sp>
          <p:nvSpPr>
            <p:cNvPr id="78" name="Rectangle 9"/>
            <p:cNvSpPr>
              <a:spLocks noChangeAspect="1" noChangeArrowheads="1"/>
            </p:cNvSpPr>
            <p:nvPr/>
          </p:nvSpPr>
          <p:spPr bwMode="auto">
            <a:xfrm>
              <a:off x="378" y="1402"/>
              <a:ext cx="759" cy="52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79" name="Text Box 10"/>
            <p:cNvSpPr txBox="1">
              <a:spLocks noChangeAspect="1" noChangeArrowheads="1"/>
            </p:cNvSpPr>
            <p:nvPr/>
          </p:nvSpPr>
          <p:spPr bwMode="auto">
            <a:xfrm>
              <a:off x="411" y="1519"/>
              <a:ext cx="692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Quick Recon</a:t>
              </a:r>
            </a:p>
          </p:txBody>
        </p:sp>
      </p:grpSp>
      <p:sp>
        <p:nvSpPr>
          <p:cNvPr id="80" name="Text Box 11"/>
          <p:cNvSpPr txBox="1">
            <a:spLocks noChangeAspect="1" noChangeArrowheads="1"/>
          </p:cNvSpPr>
          <p:nvPr/>
        </p:nvSpPr>
        <p:spPr bwMode="auto">
          <a:xfrm>
            <a:off x="43180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1</a:t>
            </a:r>
          </a:p>
        </p:txBody>
      </p:sp>
      <p:grpSp>
        <p:nvGrpSpPr>
          <p:cNvPr id="81" name="Group 12"/>
          <p:cNvGrpSpPr>
            <a:grpSpLocks noChangeAspect="1"/>
          </p:cNvGrpSpPr>
          <p:nvPr/>
        </p:nvGrpSpPr>
        <p:grpSpPr bwMode="auto">
          <a:xfrm>
            <a:off x="2143125" y="4687888"/>
            <a:ext cx="754063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82" name="AutoShape 13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3" name="Rectangle 14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4" name="Group 15"/>
          <p:cNvGrpSpPr>
            <a:grpSpLocks noChangeAspect="1"/>
          </p:cNvGrpSpPr>
          <p:nvPr/>
        </p:nvGrpSpPr>
        <p:grpSpPr bwMode="auto">
          <a:xfrm>
            <a:off x="3997325" y="4687888"/>
            <a:ext cx="795338" cy="211137"/>
            <a:chOff x="11513" y="3756"/>
            <a:chExt cx="2480" cy="540"/>
          </a:xfrm>
          <a:solidFill>
            <a:schemeClr val="tx1"/>
          </a:solidFill>
        </p:grpSpPr>
        <p:sp>
          <p:nvSpPr>
            <p:cNvPr id="85" name="Rectangle 16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6" name="AutoShape 17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7" name="Group 18"/>
          <p:cNvGrpSpPr>
            <a:grpSpLocks noChangeAspect="1"/>
          </p:cNvGrpSpPr>
          <p:nvPr/>
        </p:nvGrpSpPr>
        <p:grpSpPr bwMode="auto">
          <a:xfrm>
            <a:off x="6164263" y="4687888"/>
            <a:ext cx="900112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88" name="AutoShape 19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9" name="Rectangle 20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90" name="Group 22"/>
          <p:cNvGrpSpPr>
            <a:grpSpLocks noChangeAspect="1"/>
          </p:cNvGrpSpPr>
          <p:nvPr/>
        </p:nvGrpSpPr>
        <p:grpSpPr bwMode="auto">
          <a:xfrm>
            <a:off x="3592513" y="27051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91" name="Rectangle 23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92" name="AutoShape 24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3" name="Text Box 25"/>
          <p:cNvSpPr txBox="1">
            <a:spLocks noChangeAspect="1" noChangeArrowheads="1"/>
          </p:cNvSpPr>
          <p:nvPr/>
        </p:nvSpPr>
        <p:spPr bwMode="auto">
          <a:xfrm>
            <a:off x="1003300" y="1525588"/>
            <a:ext cx="8226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Recon</a:t>
            </a:r>
          </a:p>
        </p:txBody>
      </p:sp>
      <p:sp>
        <p:nvSpPr>
          <p:cNvPr id="94" name="Rectangle 27"/>
          <p:cNvSpPr>
            <a:spLocks noChangeAspect="1" noChangeArrowheads="1"/>
          </p:cNvSpPr>
          <p:nvPr/>
        </p:nvSpPr>
        <p:spPr bwMode="auto">
          <a:xfrm rot="-5400000">
            <a:off x="5791200" y="3417888"/>
            <a:ext cx="1277938" cy="42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95" name="Group 28"/>
          <p:cNvGrpSpPr>
            <a:grpSpLocks noChangeAspect="1"/>
          </p:cNvGrpSpPr>
          <p:nvPr/>
        </p:nvGrpSpPr>
        <p:grpSpPr bwMode="auto">
          <a:xfrm>
            <a:off x="1579563" y="4022725"/>
            <a:ext cx="171450" cy="349250"/>
            <a:chOff x="4698" y="7039"/>
            <a:chExt cx="540" cy="900"/>
          </a:xfrm>
          <a:solidFill>
            <a:schemeClr val="tx1"/>
          </a:solidFill>
        </p:grpSpPr>
        <p:sp>
          <p:nvSpPr>
            <p:cNvPr id="96" name="Rectangle 29"/>
            <p:cNvSpPr>
              <a:spLocks noChangeAspect="1" noChangeArrowheads="1"/>
            </p:cNvSpPr>
            <p:nvPr/>
          </p:nvSpPr>
          <p:spPr bwMode="auto">
            <a:xfrm rot="-5400000">
              <a:off x="4649" y="7311"/>
              <a:ext cx="640" cy="9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97" name="AutoShape 30"/>
            <p:cNvSpPr>
              <a:spLocks noChangeAspect="1" noChangeArrowheads="1"/>
            </p:cNvSpPr>
            <p:nvPr/>
          </p:nvSpPr>
          <p:spPr bwMode="auto">
            <a:xfrm rot="10800000">
              <a:off x="4698" y="747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8" name="Line 31"/>
          <p:cNvSpPr>
            <a:spLocks noChangeAspect="1" noChangeShapeType="1"/>
          </p:cNvSpPr>
          <p:nvPr/>
        </p:nvSpPr>
        <p:spPr bwMode="auto">
          <a:xfrm>
            <a:off x="762000" y="2047875"/>
            <a:ext cx="1128713" cy="0"/>
          </a:xfrm>
          <a:prstGeom prst="line">
            <a:avLst/>
          </a:prstGeom>
          <a:noFill/>
          <a:ln w="76200">
            <a:solidFill>
              <a:srgbClr val="FACA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99" name="Text Box 32"/>
          <p:cNvSpPr txBox="1">
            <a:spLocks noChangeAspect="1" noChangeArrowheads="1"/>
          </p:cNvSpPr>
          <p:nvPr/>
        </p:nvSpPr>
        <p:spPr bwMode="auto">
          <a:xfrm>
            <a:off x="2197536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2</a:t>
            </a:r>
          </a:p>
        </p:txBody>
      </p:sp>
      <p:grpSp>
        <p:nvGrpSpPr>
          <p:cNvPr id="100" name="Group 33"/>
          <p:cNvGrpSpPr>
            <a:grpSpLocks/>
          </p:cNvGrpSpPr>
          <p:nvPr/>
        </p:nvGrpSpPr>
        <p:grpSpPr bwMode="auto">
          <a:xfrm>
            <a:off x="2498725" y="2382838"/>
            <a:ext cx="1411123" cy="854075"/>
            <a:chOff x="1478" y="1396"/>
            <a:chExt cx="755" cy="538"/>
          </a:xfrm>
        </p:grpSpPr>
        <p:sp>
          <p:nvSpPr>
            <p:cNvPr id="101" name="Rectangle 34"/>
            <p:cNvSpPr>
              <a:spLocks noChangeAspect="1" noChangeArrowheads="1"/>
            </p:cNvSpPr>
            <p:nvPr/>
          </p:nvSpPr>
          <p:spPr bwMode="auto">
            <a:xfrm>
              <a:off x="1478" y="1396"/>
              <a:ext cx="755" cy="53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2" name="Text Box 35"/>
            <p:cNvSpPr txBox="1">
              <a:spLocks noChangeAspect="1" noChangeArrowheads="1"/>
            </p:cNvSpPr>
            <p:nvPr/>
          </p:nvSpPr>
          <p:spPr bwMode="auto">
            <a:xfrm>
              <a:off x="1537" y="1444"/>
              <a:ext cx="637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 Faults</a:t>
              </a:r>
            </a:p>
          </p:txBody>
        </p:sp>
      </p:grpSp>
      <p:sp>
        <p:nvSpPr>
          <p:cNvPr id="103" name="Text Box 40"/>
          <p:cNvSpPr txBox="1">
            <a:spLocks noChangeAspect="1" noChangeArrowheads="1"/>
          </p:cNvSpPr>
          <p:nvPr/>
        </p:nvSpPr>
        <p:spPr bwMode="auto">
          <a:xfrm>
            <a:off x="428625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3</a:t>
            </a:r>
          </a:p>
        </p:txBody>
      </p:sp>
      <p:grpSp>
        <p:nvGrpSpPr>
          <p:cNvPr id="104" name="Group 48"/>
          <p:cNvGrpSpPr>
            <a:grpSpLocks/>
          </p:cNvGrpSpPr>
          <p:nvPr/>
        </p:nvGrpSpPr>
        <p:grpSpPr bwMode="auto">
          <a:xfrm>
            <a:off x="4567238" y="2338388"/>
            <a:ext cx="1502486" cy="942975"/>
            <a:chOff x="4096" y="1377"/>
            <a:chExt cx="821" cy="594"/>
          </a:xfrm>
        </p:grpSpPr>
        <p:sp>
          <p:nvSpPr>
            <p:cNvPr id="105" name="Rectangle 49"/>
            <p:cNvSpPr>
              <a:spLocks noChangeAspect="1" noChangeArrowheads="1"/>
            </p:cNvSpPr>
            <p:nvPr/>
          </p:nvSpPr>
          <p:spPr bwMode="auto">
            <a:xfrm>
              <a:off x="4096" y="1377"/>
              <a:ext cx="821" cy="59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6" name="Text Box 50"/>
            <p:cNvSpPr txBox="1">
              <a:spLocks noChangeAspect="1" noChangeArrowheads="1"/>
            </p:cNvSpPr>
            <p:nvPr/>
          </p:nvSpPr>
          <p:spPr bwMode="auto">
            <a:xfrm>
              <a:off x="4156" y="1460"/>
              <a:ext cx="692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Generate Fault Planes</a:t>
              </a:r>
            </a:p>
          </p:txBody>
        </p:sp>
      </p:grpSp>
      <p:sp>
        <p:nvSpPr>
          <p:cNvPr id="107" name="Text Box 51"/>
          <p:cNvSpPr txBox="1">
            <a:spLocks noChangeAspect="1" noChangeArrowheads="1"/>
          </p:cNvSpPr>
          <p:nvPr/>
        </p:nvSpPr>
        <p:spPr bwMode="auto">
          <a:xfrm>
            <a:off x="708679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4</a:t>
            </a:r>
          </a:p>
        </p:txBody>
      </p:sp>
      <p:grpSp>
        <p:nvGrpSpPr>
          <p:cNvPr id="108" name="Group 52"/>
          <p:cNvGrpSpPr>
            <a:grpSpLocks/>
          </p:cNvGrpSpPr>
          <p:nvPr/>
        </p:nvGrpSpPr>
        <p:grpSpPr bwMode="auto">
          <a:xfrm>
            <a:off x="1031875" y="4376738"/>
            <a:ext cx="1304925" cy="833437"/>
            <a:chOff x="1994" y="2661"/>
            <a:chExt cx="822" cy="525"/>
          </a:xfrm>
        </p:grpSpPr>
        <p:sp>
          <p:nvSpPr>
            <p:cNvPr id="109" name="Rectangle 53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solidFill>
              <a:srgbClr val="FFAB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0" name="Text Box 54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Horizons</a:t>
              </a:r>
            </a:p>
          </p:txBody>
        </p:sp>
      </p:grpSp>
      <p:sp>
        <p:nvSpPr>
          <p:cNvPr id="111" name="Text Box 56"/>
          <p:cNvSpPr txBox="1">
            <a:spLocks noChangeAspect="1" noChangeArrowheads="1"/>
          </p:cNvSpPr>
          <p:nvPr/>
        </p:nvSpPr>
        <p:spPr bwMode="auto">
          <a:xfrm>
            <a:off x="6850281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7</a:t>
            </a:r>
          </a:p>
        </p:txBody>
      </p:sp>
      <p:sp>
        <p:nvSpPr>
          <p:cNvPr id="113" name="Rectangle 58"/>
          <p:cNvSpPr>
            <a:spLocks noChangeAspect="1" noChangeArrowheads="1"/>
          </p:cNvSpPr>
          <p:nvPr/>
        </p:nvSpPr>
        <p:spPr bwMode="auto">
          <a:xfrm>
            <a:off x="7129465" y="4411667"/>
            <a:ext cx="1354138" cy="84514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800" dirty="0">
              <a:latin typeface="+mn-lt"/>
            </a:endParaRPr>
          </a:p>
        </p:txBody>
      </p:sp>
      <p:sp>
        <p:nvSpPr>
          <p:cNvPr id="114" name="Text Box 59"/>
          <p:cNvSpPr txBox="1">
            <a:spLocks noChangeAspect="1" noChangeArrowheads="1"/>
          </p:cNvSpPr>
          <p:nvPr/>
        </p:nvSpPr>
        <p:spPr bwMode="auto">
          <a:xfrm>
            <a:off x="7126509" y="4446820"/>
            <a:ext cx="1365250" cy="8170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latin typeface="+mn-lt"/>
              </a:rPr>
              <a:t>Utilize the Faulted Framework </a:t>
            </a:r>
          </a:p>
        </p:txBody>
      </p:sp>
      <p:sp>
        <p:nvSpPr>
          <p:cNvPr id="115" name="Text Box 60"/>
          <p:cNvSpPr txBox="1">
            <a:spLocks noChangeAspect="1" noChangeArrowheads="1"/>
          </p:cNvSpPr>
          <p:nvPr/>
        </p:nvSpPr>
        <p:spPr bwMode="auto">
          <a:xfrm>
            <a:off x="4542274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6</a:t>
            </a:r>
          </a:p>
        </p:txBody>
      </p:sp>
      <p:grpSp>
        <p:nvGrpSpPr>
          <p:cNvPr id="116" name="Group 61"/>
          <p:cNvGrpSpPr>
            <a:grpSpLocks/>
          </p:cNvGrpSpPr>
          <p:nvPr/>
        </p:nvGrpSpPr>
        <p:grpSpPr bwMode="auto">
          <a:xfrm>
            <a:off x="4833938" y="4376737"/>
            <a:ext cx="1551096" cy="873124"/>
            <a:chOff x="3189" y="2661"/>
            <a:chExt cx="821" cy="550"/>
          </a:xfrm>
        </p:grpSpPr>
        <p:sp>
          <p:nvSpPr>
            <p:cNvPr id="117" name="Rectangle 62"/>
            <p:cNvSpPr>
              <a:spLocks noChangeAspect="1" noChangeArrowheads="1"/>
            </p:cNvSpPr>
            <p:nvPr/>
          </p:nvSpPr>
          <p:spPr bwMode="auto">
            <a:xfrm>
              <a:off x="3189" y="2661"/>
              <a:ext cx="821" cy="550"/>
            </a:xfrm>
            <a:prstGeom prst="rect">
              <a:avLst/>
            </a:prstGeom>
            <a:solidFill>
              <a:srgbClr val="6DEAF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8" name="Text Box 63"/>
            <p:cNvSpPr txBox="1">
              <a:spLocks noChangeAspect="1" noChangeArrowheads="1"/>
            </p:cNvSpPr>
            <p:nvPr/>
          </p:nvSpPr>
          <p:spPr bwMode="auto">
            <a:xfrm>
              <a:off x="3207" y="2692"/>
              <a:ext cx="785" cy="465"/>
            </a:xfrm>
            <a:prstGeom prst="rect">
              <a:avLst/>
            </a:prstGeom>
            <a:solidFill>
              <a:srgbClr val="6DEAFB"/>
            </a:solidFill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Small-Offset Faults</a:t>
              </a:r>
            </a:p>
          </p:txBody>
        </p:sp>
      </p:grpSp>
      <p:sp>
        <p:nvSpPr>
          <p:cNvPr id="119" name="Text Box 64"/>
          <p:cNvSpPr txBox="1">
            <a:spLocks noChangeAspect="1" noChangeArrowheads="1"/>
          </p:cNvSpPr>
          <p:nvPr/>
        </p:nvSpPr>
        <p:spPr bwMode="auto">
          <a:xfrm>
            <a:off x="7102107" y="5416550"/>
            <a:ext cx="1356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+mn-lt"/>
              </a:rPr>
              <a:t>Faulted </a:t>
            </a:r>
          </a:p>
          <a:p>
            <a:pPr algn="ctr"/>
            <a:r>
              <a:rPr lang="en-US" sz="1600" b="1" i="1" dirty="0">
                <a:latin typeface="+mn-lt"/>
              </a:rPr>
              <a:t>Framework</a:t>
            </a:r>
          </a:p>
        </p:txBody>
      </p:sp>
      <p:sp>
        <p:nvSpPr>
          <p:cNvPr id="120" name="Text Box 65"/>
          <p:cNvSpPr txBox="1">
            <a:spLocks noChangeAspect="1" noChangeArrowheads="1"/>
          </p:cNvSpPr>
          <p:nvPr/>
        </p:nvSpPr>
        <p:spPr bwMode="auto">
          <a:xfrm>
            <a:off x="4392613" y="5721350"/>
            <a:ext cx="227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Small-Offset Faults </a:t>
            </a:r>
          </a:p>
        </p:txBody>
      </p:sp>
      <p:sp>
        <p:nvSpPr>
          <p:cNvPr id="121" name="Line 67"/>
          <p:cNvSpPr>
            <a:spLocks noChangeAspect="1" noChangeShapeType="1"/>
          </p:cNvSpPr>
          <p:nvPr/>
        </p:nvSpPr>
        <p:spPr bwMode="auto">
          <a:xfrm flipH="1">
            <a:off x="4924425" y="5546725"/>
            <a:ext cx="1214438" cy="0"/>
          </a:xfrm>
          <a:prstGeom prst="line">
            <a:avLst/>
          </a:prstGeom>
          <a:noFill/>
          <a:ln w="76200">
            <a:solidFill>
              <a:srgbClr val="007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122" name="Group 73"/>
          <p:cNvGrpSpPr>
            <a:grpSpLocks/>
          </p:cNvGrpSpPr>
          <p:nvPr/>
        </p:nvGrpSpPr>
        <p:grpSpPr bwMode="auto">
          <a:xfrm>
            <a:off x="2936875" y="4376738"/>
            <a:ext cx="1304925" cy="833437"/>
            <a:chOff x="1994" y="2661"/>
            <a:chExt cx="822" cy="525"/>
          </a:xfrm>
        </p:grpSpPr>
        <p:sp>
          <p:nvSpPr>
            <p:cNvPr id="123" name="Rectangle 74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solidFill>
              <a:srgbClr val="FFAB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24" name="Text Box 75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Extract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</a:t>
              </a:r>
            </a:p>
            <a:p>
              <a:pPr algn="ctr"/>
              <a:r>
                <a:rPr lang="en-US" sz="1400" b="1" dirty="0">
                  <a:latin typeface="+mn-lt"/>
                </a:rPr>
                <a:t>Attributes</a:t>
              </a:r>
            </a:p>
          </p:txBody>
        </p:sp>
      </p:grpSp>
      <p:sp>
        <p:nvSpPr>
          <p:cNvPr id="125" name="Text Box 76"/>
          <p:cNvSpPr txBox="1">
            <a:spLocks noChangeAspect="1" noChangeArrowheads="1"/>
          </p:cNvSpPr>
          <p:nvPr/>
        </p:nvSpPr>
        <p:spPr bwMode="auto">
          <a:xfrm>
            <a:off x="2638643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5</a:t>
            </a:r>
          </a:p>
        </p:txBody>
      </p:sp>
      <p:sp>
        <p:nvSpPr>
          <p:cNvPr id="126" name="Text Box 77"/>
          <p:cNvSpPr txBox="1">
            <a:spLocks noChangeAspect="1" noChangeArrowheads="1"/>
          </p:cNvSpPr>
          <p:nvPr/>
        </p:nvSpPr>
        <p:spPr bwMode="auto">
          <a:xfrm>
            <a:off x="2106613" y="5721350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Horizons </a:t>
            </a:r>
          </a:p>
        </p:txBody>
      </p:sp>
      <p:sp>
        <p:nvSpPr>
          <p:cNvPr id="127" name="Line 78"/>
          <p:cNvSpPr>
            <a:spLocks noChangeAspect="1" noChangeShapeType="1"/>
          </p:cNvSpPr>
          <p:nvPr/>
        </p:nvSpPr>
        <p:spPr bwMode="auto">
          <a:xfrm flipH="1">
            <a:off x="1139825" y="5546725"/>
            <a:ext cx="3046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8" name="Text Box 79"/>
          <p:cNvSpPr txBox="1">
            <a:spLocks noChangeAspect="1" noChangeArrowheads="1"/>
          </p:cNvSpPr>
          <p:nvPr/>
        </p:nvSpPr>
        <p:spPr bwMode="auto">
          <a:xfrm>
            <a:off x="3341688" y="1525588"/>
            <a:ext cx="21916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Large-Offset faults </a:t>
            </a:r>
          </a:p>
        </p:txBody>
      </p:sp>
      <p:sp>
        <p:nvSpPr>
          <p:cNvPr id="129" name="Line 80"/>
          <p:cNvSpPr>
            <a:spLocks noChangeAspect="1" noChangeShapeType="1"/>
          </p:cNvSpPr>
          <p:nvPr/>
        </p:nvSpPr>
        <p:spPr bwMode="auto">
          <a:xfrm flipH="1">
            <a:off x="2600325" y="2047875"/>
            <a:ext cx="3740150" cy="0"/>
          </a:xfrm>
          <a:prstGeom prst="line">
            <a:avLst/>
          </a:prstGeom>
          <a:noFill/>
          <a:ln w="76200">
            <a:solidFill>
              <a:schemeClr val="accent5">
                <a:lumMod val="50000"/>
              </a:schemeClr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30" name="Rectangle 27"/>
          <p:cNvSpPr>
            <a:spLocks noChangeAspect="1" noChangeArrowheads="1"/>
          </p:cNvSpPr>
          <p:nvPr/>
        </p:nvSpPr>
        <p:spPr bwMode="auto">
          <a:xfrm>
            <a:off x="1652588" y="4024313"/>
            <a:ext cx="4760912" cy="460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pic>
        <p:nvPicPr>
          <p:cNvPr id="131" name="Picture 2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bright="2000" contrast="31000"/>
          </a:blip>
          <a:srcRect/>
          <a:stretch>
            <a:fillRect/>
          </a:stretch>
        </p:blipFill>
        <p:spPr bwMode="auto">
          <a:xfrm>
            <a:off x="6183170" y="4123620"/>
            <a:ext cx="432581" cy="432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1:  Reconnaissance </a:t>
            </a:r>
          </a:p>
        </p:txBody>
      </p:sp>
      <p:grpSp>
        <p:nvGrpSpPr>
          <p:cNvPr id="126" name="Group 70"/>
          <p:cNvGrpSpPr>
            <a:grpSpLocks noChangeAspect="1"/>
          </p:cNvGrpSpPr>
          <p:nvPr/>
        </p:nvGrpSpPr>
        <p:grpSpPr bwMode="auto">
          <a:xfrm flipH="1">
            <a:off x="5627688" y="27178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127" name="Rectangle 71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28" name="AutoShape 72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129" name="Group 5"/>
          <p:cNvGrpSpPr>
            <a:grpSpLocks noChangeAspect="1"/>
          </p:cNvGrpSpPr>
          <p:nvPr/>
        </p:nvGrpSpPr>
        <p:grpSpPr bwMode="auto">
          <a:xfrm>
            <a:off x="1670050" y="2705100"/>
            <a:ext cx="754063" cy="207963"/>
            <a:chOff x="4130" y="3522"/>
            <a:chExt cx="2354" cy="540"/>
          </a:xfrm>
          <a:solidFill>
            <a:schemeClr val="tx1"/>
          </a:solidFill>
        </p:grpSpPr>
        <p:sp>
          <p:nvSpPr>
            <p:cNvPr id="130" name="AutoShape 6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1" name="Rectangle 7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132" name="Group 8"/>
          <p:cNvGrpSpPr>
            <a:grpSpLocks/>
          </p:cNvGrpSpPr>
          <p:nvPr/>
        </p:nvGrpSpPr>
        <p:grpSpPr bwMode="auto">
          <a:xfrm>
            <a:off x="752475" y="2395538"/>
            <a:ext cx="1204913" cy="827087"/>
            <a:chOff x="378" y="1402"/>
            <a:chExt cx="759" cy="521"/>
          </a:xfrm>
        </p:grpSpPr>
        <p:sp>
          <p:nvSpPr>
            <p:cNvPr id="133" name="Rectangle 9"/>
            <p:cNvSpPr>
              <a:spLocks noChangeAspect="1" noChangeArrowheads="1"/>
            </p:cNvSpPr>
            <p:nvPr/>
          </p:nvSpPr>
          <p:spPr bwMode="auto">
            <a:xfrm>
              <a:off x="378" y="1402"/>
              <a:ext cx="759" cy="52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34" name="Text Box 10"/>
            <p:cNvSpPr txBox="1">
              <a:spLocks noChangeAspect="1" noChangeArrowheads="1"/>
            </p:cNvSpPr>
            <p:nvPr/>
          </p:nvSpPr>
          <p:spPr bwMode="auto">
            <a:xfrm>
              <a:off x="411" y="1519"/>
              <a:ext cx="692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Quick Recon</a:t>
              </a:r>
            </a:p>
          </p:txBody>
        </p:sp>
      </p:grpSp>
      <p:sp>
        <p:nvSpPr>
          <p:cNvPr id="135" name="Text Box 11"/>
          <p:cNvSpPr txBox="1">
            <a:spLocks noChangeAspect="1" noChangeArrowheads="1"/>
          </p:cNvSpPr>
          <p:nvPr/>
        </p:nvSpPr>
        <p:spPr bwMode="auto">
          <a:xfrm>
            <a:off x="43180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1</a:t>
            </a:r>
          </a:p>
        </p:txBody>
      </p:sp>
      <p:grpSp>
        <p:nvGrpSpPr>
          <p:cNvPr id="136" name="Group 12"/>
          <p:cNvGrpSpPr>
            <a:grpSpLocks noChangeAspect="1"/>
          </p:cNvGrpSpPr>
          <p:nvPr/>
        </p:nvGrpSpPr>
        <p:grpSpPr bwMode="auto">
          <a:xfrm>
            <a:off x="2143125" y="4687888"/>
            <a:ext cx="754063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137" name="AutoShape 13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" name="Rectangle 14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139" name="Group 15"/>
          <p:cNvGrpSpPr>
            <a:grpSpLocks noChangeAspect="1"/>
          </p:cNvGrpSpPr>
          <p:nvPr/>
        </p:nvGrpSpPr>
        <p:grpSpPr bwMode="auto">
          <a:xfrm>
            <a:off x="3997325" y="4687888"/>
            <a:ext cx="795338" cy="211137"/>
            <a:chOff x="11513" y="3756"/>
            <a:chExt cx="2480" cy="540"/>
          </a:xfrm>
          <a:solidFill>
            <a:schemeClr val="tx1"/>
          </a:solidFill>
        </p:grpSpPr>
        <p:sp>
          <p:nvSpPr>
            <p:cNvPr id="140" name="Rectangle 16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41" name="AutoShape 17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142" name="Group 18"/>
          <p:cNvGrpSpPr>
            <a:grpSpLocks noChangeAspect="1"/>
          </p:cNvGrpSpPr>
          <p:nvPr/>
        </p:nvGrpSpPr>
        <p:grpSpPr bwMode="auto">
          <a:xfrm>
            <a:off x="6164263" y="4687888"/>
            <a:ext cx="900112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143" name="AutoShape 19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44" name="Rectangle 20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145" name="Group 22"/>
          <p:cNvGrpSpPr>
            <a:grpSpLocks noChangeAspect="1"/>
          </p:cNvGrpSpPr>
          <p:nvPr/>
        </p:nvGrpSpPr>
        <p:grpSpPr bwMode="auto">
          <a:xfrm>
            <a:off x="3592513" y="27051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146" name="Rectangle 23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47" name="AutoShape 24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148" name="Text Box 25"/>
          <p:cNvSpPr txBox="1">
            <a:spLocks noChangeAspect="1" noChangeArrowheads="1"/>
          </p:cNvSpPr>
          <p:nvPr/>
        </p:nvSpPr>
        <p:spPr bwMode="auto">
          <a:xfrm>
            <a:off x="1003300" y="1525588"/>
            <a:ext cx="8226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Recon</a:t>
            </a:r>
          </a:p>
        </p:txBody>
      </p:sp>
      <p:sp>
        <p:nvSpPr>
          <p:cNvPr id="149" name="Rectangle 27"/>
          <p:cNvSpPr>
            <a:spLocks noChangeAspect="1" noChangeArrowheads="1"/>
          </p:cNvSpPr>
          <p:nvPr/>
        </p:nvSpPr>
        <p:spPr bwMode="auto">
          <a:xfrm rot="-5400000">
            <a:off x="5791200" y="3417888"/>
            <a:ext cx="1277938" cy="42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150" name="Group 28"/>
          <p:cNvGrpSpPr>
            <a:grpSpLocks noChangeAspect="1"/>
          </p:cNvGrpSpPr>
          <p:nvPr/>
        </p:nvGrpSpPr>
        <p:grpSpPr bwMode="auto">
          <a:xfrm>
            <a:off x="1579563" y="4022725"/>
            <a:ext cx="171450" cy="349250"/>
            <a:chOff x="4698" y="7039"/>
            <a:chExt cx="540" cy="900"/>
          </a:xfrm>
          <a:solidFill>
            <a:schemeClr val="tx1"/>
          </a:solidFill>
        </p:grpSpPr>
        <p:sp>
          <p:nvSpPr>
            <p:cNvPr id="151" name="Rectangle 29"/>
            <p:cNvSpPr>
              <a:spLocks noChangeAspect="1" noChangeArrowheads="1"/>
            </p:cNvSpPr>
            <p:nvPr/>
          </p:nvSpPr>
          <p:spPr bwMode="auto">
            <a:xfrm rot="-5400000">
              <a:off x="4649" y="7311"/>
              <a:ext cx="640" cy="9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52" name="AutoShape 30"/>
            <p:cNvSpPr>
              <a:spLocks noChangeAspect="1" noChangeArrowheads="1"/>
            </p:cNvSpPr>
            <p:nvPr/>
          </p:nvSpPr>
          <p:spPr bwMode="auto">
            <a:xfrm rot="10800000">
              <a:off x="4698" y="747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153" name="Line 31"/>
          <p:cNvSpPr>
            <a:spLocks noChangeAspect="1" noChangeShapeType="1"/>
          </p:cNvSpPr>
          <p:nvPr/>
        </p:nvSpPr>
        <p:spPr bwMode="auto">
          <a:xfrm>
            <a:off x="762000" y="2047875"/>
            <a:ext cx="1128713" cy="0"/>
          </a:xfrm>
          <a:prstGeom prst="line">
            <a:avLst/>
          </a:prstGeom>
          <a:noFill/>
          <a:ln w="76200">
            <a:solidFill>
              <a:srgbClr val="FACA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54" name="Text Box 32"/>
          <p:cNvSpPr txBox="1">
            <a:spLocks noChangeAspect="1" noChangeArrowheads="1"/>
          </p:cNvSpPr>
          <p:nvPr/>
        </p:nvSpPr>
        <p:spPr bwMode="auto">
          <a:xfrm>
            <a:off x="2197536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2</a:t>
            </a:r>
          </a:p>
        </p:txBody>
      </p:sp>
      <p:grpSp>
        <p:nvGrpSpPr>
          <p:cNvPr id="155" name="Group 33"/>
          <p:cNvGrpSpPr>
            <a:grpSpLocks/>
          </p:cNvGrpSpPr>
          <p:nvPr/>
        </p:nvGrpSpPr>
        <p:grpSpPr bwMode="auto">
          <a:xfrm>
            <a:off x="2498725" y="2382838"/>
            <a:ext cx="1411123" cy="854075"/>
            <a:chOff x="1478" y="1396"/>
            <a:chExt cx="755" cy="538"/>
          </a:xfrm>
          <a:solidFill>
            <a:schemeClr val="bg1">
              <a:lumMod val="85000"/>
            </a:schemeClr>
          </a:solidFill>
        </p:grpSpPr>
        <p:sp>
          <p:nvSpPr>
            <p:cNvPr id="156" name="Rectangle 34"/>
            <p:cNvSpPr>
              <a:spLocks noChangeAspect="1" noChangeArrowheads="1"/>
            </p:cNvSpPr>
            <p:nvPr/>
          </p:nvSpPr>
          <p:spPr bwMode="auto">
            <a:xfrm>
              <a:off x="1478" y="1396"/>
              <a:ext cx="755" cy="53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57" name="Text Box 35"/>
            <p:cNvSpPr txBox="1">
              <a:spLocks noChangeAspect="1" noChangeArrowheads="1"/>
            </p:cNvSpPr>
            <p:nvPr/>
          </p:nvSpPr>
          <p:spPr bwMode="auto">
            <a:xfrm>
              <a:off x="1537" y="1444"/>
              <a:ext cx="637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 Faults</a:t>
              </a:r>
            </a:p>
          </p:txBody>
        </p:sp>
      </p:grpSp>
      <p:sp>
        <p:nvSpPr>
          <p:cNvPr id="158" name="Text Box 40"/>
          <p:cNvSpPr txBox="1">
            <a:spLocks noChangeAspect="1" noChangeArrowheads="1"/>
          </p:cNvSpPr>
          <p:nvPr/>
        </p:nvSpPr>
        <p:spPr bwMode="auto">
          <a:xfrm>
            <a:off x="428625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3</a:t>
            </a:r>
          </a:p>
        </p:txBody>
      </p:sp>
      <p:grpSp>
        <p:nvGrpSpPr>
          <p:cNvPr id="159" name="Group 48"/>
          <p:cNvGrpSpPr>
            <a:grpSpLocks/>
          </p:cNvGrpSpPr>
          <p:nvPr/>
        </p:nvGrpSpPr>
        <p:grpSpPr bwMode="auto">
          <a:xfrm>
            <a:off x="4567238" y="2338388"/>
            <a:ext cx="1502486" cy="942975"/>
            <a:chOff x="4096" y="1377"/>
            <a:chExt cx="821" cy="594"/>
          </a:xfrm>
          <a:solidFill>
            <a:schemeClr val="bg1">
              <a:lumMod val="85000"/>
            </a:schemeClr>
          </a:solidFill>
        </p:grpSpPr>
        <p:sp>
          <p:nvSpPr>
            <p:cNvPr id="160" name="Rectangle 49"/>
            <p:cNvSpPr>
              <a:spLocks noChangeAspect="1" noChangeArrowheads="1"/>
            </p:cNvSpPr>
            <p:nvPr/>
          </p:nvSpPr>
          <p:spPr bwMode="auto">
            <a:xfrm>
              <a:off x="4096" y="1377"/>
              <a:ext cx="821" cy="59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61" name="Text Box 50"/>
            <p:cNvSpPr txBox="1">
              <a:spLocks noChangeAspect="1" noChangeArrowheads="1"/>
            </p:cNvSpPr>
            <p:nvPr/>
          </p:nvSpPr>
          <p:spPr bwMode="auto">
            <a:xfrm>
              <a:off x="4156" y="1460"/>
              <a:ext cx="692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Generate Fault Planes</a:t>
              </a:r>
            </a:p>
          </p:txBody>
        </p:sp>
      </p:grpSp>
      <p:sp>
        <p:nvSpPr>
          <p:cNvPr id="162" name="Text Box 51"/>
          <p:cNvSpPr txBox="1">
            <a:spLocks noChangeAspect="1" noChangeArrowheads="1"/>
          </p:cNvSpPr>
          <p:nvPr/>
        </p:nvSpPr>
        <p:spPr bwMode="auto">
          <a:xfrm>
            <a:off x="708679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4</a:t>
            </a:r>
          </a:p>
        </p:txBody>
      </p:sp>
      <p:grpSp>
        <p:nvGrpSpPr>
          <p:cNvPr id="163" name="Group 52"/>
          <p:cNvGrpSpPr>
            <a:grpSpLocks/>
          </p:cNvGrpSpPr>
          <p:nvPr/>
        </p:nvGrpSpPr>
        <p:grpSpPr bwMode="auto">
          <a:xfrm>
            <a:off x="1031875" y="4376738"/>
            <a:ext cx="1304925" cy="833437"/>
            <a:chOff x="1994" y="2661"/>
            <a:chExt cx="822" cy="525"/>
          </a:xfrm>
          <a:solidFill>
            <a:schemeClr val="bg1">
              <a:lumMod val="85000"/>
            </a:schemeClr>
          </a:solidFill>
        </p:grpSpPr>
        <p:sp>
          <p:nvSpPr>
            <p:cNvPr id="164" name="Rectangle 53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65" name="Text Box 54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Horizons</a:t>
              </a:r>
            </a:p>
          </p:txBody>
        </p:sp>
      </p:grpSp>
      <p:sp>
        <p:nvSpPr>
          <p:cNvPr id="166" name="Text Box 56"/>
          <p:cNvSpPr txBox="1">
            <a:spLocks noChangeAspect="1" noChangeArrowheads="1"/>
          </p:cNvSpPr>
          <p:nvPr/>
        </p:nvSpPr>
        <p:spPr bwMode="auto">
          <a:xfrm>
            <a:off x="6850281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7</a:t>
            </a:r>
          </a:p>
        </p:txBody>
      </p:sp>
      <p:grpSp>
        <p:nvGrpSpPr>
          <p:cNvPr id="167" name="Group 57"/>
          <p:cNvGrpSpPr>
            <a:grpSpLocks/>
          </p:cNvGrpSpPr>
          <p:nvPr/>
        </p:nvGrpSpPr>
        <p:grpSpPr bwMode="auto">
          <a:xfrm>
            <a:off x="7129464" y="4411667"/>
            <a:ext cx="1525048" cy="845143"/>
            <a:chOff x="4395" y="2661"/>
            <a:chExt cx="824" cy="481"/>
          </a:xfrm>
          <a:solidFill>
            <a:schemeClr val="bg1">
              <a:lumMod val="85000"/>
            </a:schemeClr>
          </a:solidFill>
        </p:grpSpPr>
        <p:sp>
          <p:nvSpPr>
            <p:cNvPr id="168" name="Rectangle 58"/>
            <p:cNvSpPr>
              <a:spLocks noChangeAspect="1" noChangeArrowheads="1"/>
            </p:cNvSpPr>
            <p:nvPr/>
          </p:nvSpPr>
          <p:spPr bwMode="auto">
            <a:xfrm>
              <a:off x="4395" y="2661"/>
              <a:ext cx="824" cy="48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69" name="Text Box 59"/>
            <p:cNvSpPr txBox="1">
              <a:spLocks noChangeAspect="1" noChangeArrowheads="1"/>
            </p:cNvSpPr>
            <p:nvPr/>
          </p:nvSpPr>
          <p:spPr bwMode="auto">
            <a:xfrm>
              <a:off x="4402" y="2673"/>
              <a:ext cx="800" cy="420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Utilize the Faulted Framework </a:t>
              </a:r>
            </a:p>
          </p:txBody>
        </p:sp>
      </p:grpSp>
      <p:sp>
        <p:nvSpPr>
          <p:cNvPr id="170" name="Text Box 60"/>
          <p:cNvSpPr txBox="1">
            <a:spLocks noChangeAspect="1" noChangeArrowheads="1"/>
          </p:cNvSpPr>
          <p:nvPr/>
        </p:nvSpPr>
        <p:spPr bwMode="auto">
          <a:xfrm>
            <a:off x="4542274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6</a:t>
            </a:r>
          </a:p>
        </p:txBody>
      </p:sp>
      <p:grpSp>
        <p:nvGrpSpPr>
          <p:cNvPr id="171" name="Group 61"/>
          <p:cNvGrpSpPr>
            <a:grpSpLocks/>
          </p:cNvGrpSpPr>
          <p:nvPr/>
        </p:nvGrpSpPr>
        <p:grpSpPr bwMode="auto">
          <a:xfrm>
            <a:off x="4833938" y="4376737"/>
            <a:ext cx="1551096" cy="873124"/>
            <a:chOff x="3189" y="2661"/>
            <a:chExt cx="821" cy="550"/>
          </a:xfrm>
          <a:solidFill>
            <a:schemeClr val="bg1">
              <a:lumMod val="85000"/>
            </a:schemeClr>
          </a:solidFill>
        </p:grpSpPr>
        <p:sp>
          <p:nvSpPr>
            <p:cNvPr id="172" name="Rectangle 62"/>
            <p:cNvSpPr>
              <a:spLocks noChangeAspect="1" noChangeArrowheads="1"/>
            </p:cNvSpPr>
            <p:nvPr/>
          </p:nvSpPr>
          <p:spPr bwMode="auto">
            <a:xfrm>
              <a:off x="3189" y="2661"/>
              <a:ext cx="821" cy="550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73" name="Text Box 63"/>
            <p:cNvSpPr txBox="1">
              <a:spLocks noChangeAspect="1" noChangeArrowheads="1"/>
            </p:cNvSpPr>
            <p:nvPr/>
          </p:nvSpPr>
          <p:spPr bwMode="auto">
            <a:xfrm>
              <a:off x="3207" y="2692"/>
              <a:ext cx="785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Small-Offset Faults</a:t>
              </a:r>
            </a:p>
          </p:txBody>
        </p:sp>
      </p:grpSp>
      <p:sp>
        <p:nvSpPr>
          <p:cNvPr id="174" name="Text Box 64"/>
          <p:cNvSpPr txBox="1">
            <a:spLocks noChangeAspect="1" noChangeArrowheads="1"/>
          </p:cNvSpPr>
          <p:nvPr/>
        </p:nvSpPr>
        <p:spPr bwMode="auto">
          <a:xfrm>
            <a:off x="7102107" y="5416550"/>
            <a:ext cx="1356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+mn-lt"/>
              </a:rPr>
              <a:t>Faulted </a:t>
            </a:r>
          </a:p>
          <a:p>
            <a:pPr algn="ctr"/>
            <a:r>
              <a:rPr lang="en-US" sz="1600" b="1" i="1" dirty="0">
                <a:latin typeface="+mn-lt"/>
              </a:rPr>
              <a:t>Framework</a:t>
            </a:r>
          </a:p>
        </p:txBody>
      </p:sp>
      <p:sp>
        <p:nvSpPr>
          <p:cNvPr id="175" name="Text Box 65"/>
          <p:cNvSpPr txBox="1">
            <a:spLocks noChangeAspect="1" noChangeArrowheads="1"/>
          </p:cNvSpPr>
          <p:nvPr/>
        </p:nvSpPr>
        <p:spPr bwMode="auto">
          <a:xfrm>
            <a:off x="4392613" y="5721350"/>
            <a:ext cx="227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Small-Offset Faults </a:t>
            </a:r>
          </a:p>
        </p:txBody>
      </p:sp>
      <p:sp>
        <p:nvSpPr>
          <p:cNvPr id="176" name="Line 67"/>
          <p:cNvSpPr>
            <a:spLocks noChangeAspect="1" noChangeShapeType="1"/>
          </p:cNvSpPr>
          <p:nvPr/>
        </p:nvSpPr>
        <p:spPr bwMode="auto">
          <a:xfrm flipH="1">
            <a:off x="4924425" y="5546725"/>
            <a:ext cx="1214438" cy="0"/>
          </a:xfrm>
          <a:prstGeom prst="line">
            <a:avLst/>
          </a:prstGeom>
          <a:noFill/>
          <a:ln w="76200">
            <a:solidFill>
              <a:srgbClr val="007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177" name="Group 73"/>
          <p:cNvGrpSpPr>
            <a:grpSpLocks/>
          </p:cNvGrpSpPr>
          <p:nvPr/>
        </p:nvGrpSpPr>
        <p:grpSpPr bwMode="auto">
          <a:xfrm>
            <a:off x="2936875" y="4376738"/>
            <a:ext cx="1304925" cy="833437"/>
            <a:chOff x="1994" y="2661"/>
            <a:chExt cx="822" cy="525"/>
          </a:xfrm>
          <a:solidFill>
            <a:schemeClr val="bg1">
              <a:lumMod val="85000"/>
            </a:schemeClr>
          </a:solidFill>
        </p:grpSpPr>
        <p:sp>
          <p:nvSpPr>
            <p:cNvPr id="178" name="Rectangle 74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79" name="Text Box 75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grp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Extract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</a:t>
              </a:r>
            </a:p>
            <a:p>
              <a:pPr algn="ctr"/>
              <a:r>
                <a:rPr lang="en-US" sz="1400" b="1" dirty="0">
                  <a:latin typeface="+mn-lt"/>
                </a:rPr>
                <a:t>Attributes</a:t>
              </a:r>
            </a:p>
          </p:txBody>
        </p:sp>
      </p:grpSp>
      <p:sp>
        <p:nvSpPr>
          <p:cNvPr id="180" name="Text Box 76"/>
          <p:cNvSpPr txBox="1">
            <a:spLocks noChangeAspect="1" noChangeArrowheads="1"/>
          </p:cNvSpPr>
          <p:nvPr/>
        </p:nvSpPr>
        <p:spPr bwMode="auto">
          <a:xfrm>
            <a:off x="2638643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5</a:t>
            </a:r>
          </a:p>
        </p:txBody>
      </p:sp>
      <p:sp>
        <p:nvSpPr>
          <p:cNvPr id="181" name="Text Box 77"/>
          <p:cNvSpPr txBox="1">
            <a:spLocks noChangeAspect="1" noChangeArrowheads="1"/>
          </p:cNvSpPr>
          <p:nvPr/>
        </p:nvSpPr>
        <p:spPr bwMode="auto">
          <a:xfrm>
            <a:off x="2106613" y="5721350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Horizons </a:t>
            </a:r>
          </a:p>
        </p:txBody>
      </p:sp>
      <p:sp>
        <p:nvSpPr>
          <p:cNvPr id="182" name="Line 78"/>
          <p:cNvSpPr>
            <a:spLocks noChangeAspect="1" noChangeShapeType="1"/>
          </p:cNvSpPr>
          <p:nvPr/>
        </p:nvSpPr>
        <p:spPr bwMode="auto">
          <a:xfrm flipH="1">
            <a:off x="1139825" y="5546725"/>
            <a:ext cx="3046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83" name="Text Box 79"/>
          <p:cNvSpPr txBox="1">
            <a:spLocks noChangeAspect="1" noChangeArrowheads="1"/>
          </p:cNvSpPr>
          <p:nvPr/>
        </p:nvSpPr>
        <p:spPr bwMode="auto">
          <a:xfrm>
            <a:off x="3341688" y="1525588"/>
            <a:ext cx="21916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Large-Offset faults </a:t>
            </a:r>
          </a:p>
        </p:txBody>
      </p:sp>
      <p:sp>
        <p:nvSpPr>
          <p:cNvPr id="184" name="Line 80"/>
          <p:cNvSpPr>
            <a:spLocks noChangeAspect="1" noChangeShapeType="1"/>
          </p:cNvSpPr>
          <p:nvPr/>
        </p:nvSpPr>
        <p:spPr bwMode="auto">
          <a:xfrm flipH="1">
            <a:off x="2600325" y="2047875"/>
            <a:ext cx="3740150" cy="0"/>
          </a:xfrm>
          <a:prstGeom prst="line">
            <a:avLst/>
          </a:prstGeom>
          <a:noFill/>
          <a:ln w="76200">
            <a:solidFill>
              <a:schemeClr val="accent5">
                <a:lumMod val="50000"/>
              </a:schemeClr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85" name="Rectangle 27"/>
          <p:cNvSpPr>
            <a:spLocks noChangeAspect="1" noChangeArrowheads="1"/>
          </p:cNvSpPr>
          <p:nvPr/>
        </p:nvSpPr>
        <p:spPr bwMode="auto">
          <a:xfrm>
            <a:off x="1652588" y="4024313"/>
            <a:ext cx="4760912" cy="460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pic>
        <p:nvPicPr>
          <p:cNvPr id="47106" name="Picture 2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bright="2000" contrast="31000"/>
          </a:blip>
          <a:srcRect/>
          <a:stretch>
            <a:fillRect/>
          </a:stretch>
        </p:blipFill>
        <p:spPr bwMode="auto">
          <a:xfrm>
            <a:off x="1640278" y="2236763"/>
            <a:ext cx="432581" cy="432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Near the Discovery</a:t>
            </a:r>
          </a:p>
        </p:txBody>
      </p:sp>
      <p:pic>
        <p:nvPicPr>
          <p:cNvPr id="48132" name="Picture 6"/>
          <p:cNvPicPr>
            <a:picLocks noChangeAspect="1" noChangeArrowheads="1"/>
          </p:cNvPicPr>
          <p:nvPr/>
        </p:nvPicPr>
        <p:blipFill>
          <a:blip r:embed="rId3" cstate="print"/>
          <a:srcRect l="3918" b="2267"/>
          <a:stretch>
            <a:fillRect/>
          </a:stretch>
        </p:blipFill>
        <p:spPr bwMode="auto">
          <a:xfrm>
            <a:off x="1609945" y="2177019"/>
            <a:ext cx="589597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Line 7"/>
          <p:cNvSpPr>
            <a:spLocks noChangeAspect="1" noChangeShapeType="1"/>
          </p:cNvSpPr>
          <p:nvPr/>
        </p:nvSpPr>
        <p:spPr bwMode="auto">
          <a:xfrm flipV="1">
            <a:off x="4619845" y="4220132"/>
            <a:ext cx="422275" cy="371475"/>
          </a:xfrm>
          <a:prstGeom prst="line">
            <a:avLst/>
          </a:prstGeom>
          <a:noFill/>
          <a:ln w="76200">
            <a:solidFill>
              <a:srgbClr val="FF33CC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48134" name="Rectangle 8"/>
          <p:cNvSpPr>
            <a:spLocks noChangeArrowheads="1"/>
          </p:cNvSpPr>
          <p:nvPr/>
        </p:nvSpPr>
        <p:spPr bwMode="auto">
          <a:xfrm rot="-585233">
            <a:off x="2364007" y="2367519"/>
            <a:ext cx="1023938" cy="1603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48135" name="Text Box 10"/>
          <p:cNvSpPr txBox="1">
            <a:spLocks noChangeArrowheads="1"/>
          </p:cNvSpPr>
          <p:nvPr/>
        </p:nvSpPr>
        <p:spPr bwMode="auto">
          <a:xfrm rot="-564696">
            <a:off x="2269397" y="2319994"/>
            <a:ext cx="1148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n-lt"/>
              </a:rPr>
              <a:t>Xline 3500</a:t>
            </a:r>
          </a:p>
        </p:txBody>
      </p:sp>
      <p:sp>
        <p:nvSpPr>
          <p:cNvPr id="447494" name="Text Box 6"/>
          <p:cNvSpPr txBox="1">
            <a:spLocks noChangeArrowheads="1"/>
          </p:cNvSpPr>
          <p:nvPr/>
        </p:nvSpPr>
        <p:spPr bwMode="auto">
          <a:xfrm>
            <a:off x="6594695" y="2227819"/>
            <a:ext cx="860425" cy="461665"/>
          </a:xfrm>
          <a:prstGeom prst="rect">
            <a:avLst/>
          </a:prstGeom>
          <a:solidFill>
            <a:schemeClr val="tx1"/>
          </a:solidFill>
          <a:ln w="9525">
            <a:solidFill>
              <a:srgbClr val="FFFF19"/>
            </a:solidFill>
            <a:miter lim="800000"/>
            <a:headEnd/>
            <a:tailEnd/>
          </a:ln>
          <a:effectLst>
            <a:outerShdw dist="35921" dir="2700000" algn="ctr" rotWithShape="0">
              <a:srgbClr val="FFFF19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+mn-lt"/>
              </a:rPr>
              <a:t>Dip</a:t>
            </a:r>
          </a:p>
        </p:txBody>
      </p:sp>
      <p:sp>
        <p:nvSpPr>
          <p:cNvPr id="48137" name="Rectangle 5"/>
          <p:cNvSpPr>
            <a:spLocks noChangeArrowheads="1"/>
          </p:cNvSpPr>
          <p:nvPr/>
        </p:nvSpPr>
        <p:spPr bwMode="auto">
          <a:xfrm>
            <a:off x="387350" y="1044380"/>
            <a:ext cx="77724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>
                <a:latin typeface="Tahoma" pitchFamily="34" charset="0"/>
              </a:rPr>
              <a:t>Some faults can be extended</a:t>
            </a:r>
          </a:p>
          <a:p>
            <a:pPr marL="225425" lvl="1" indent="-225425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>
                <a:latin typeface="Tahoma" pitchFamily="34" charset="0"/>
              </a:rPr>
              <a:t>Additional (small-offset) faults can be mapped</a:t>
            </a:r>
          </a:p>
        </p:txBody>
      </p:sp>
      <p:sp>
        <p:nvSpPr>
          <p:cNvPr id="48138" name="Line 13"/>
          <p:cNvSpPr>
            <a:spLocks noChangeAspect="1" noChangeShapeType="1"/>
          </p:cNvSpPr>
          <p:nvPr/>
        </p:nvSpPr>
        <p:spPr bwMode="auto">
          <a:xfrm rot="5400000" flipV="1">
            <a:off x="6699470" y="5298044"/>
            <a:ext cx="422275" cy="371475"/>
          </a:xfrm>
          <a:prstGeom prst="line">
            <a:avLst/>
          </a:prstGeom>
          <a:noFill/>
          <a:ln w="76200">
            <a:solidFill>
              <a:srgbClr val="FF99FF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48139" name="Line 14"/>
          <p:cNvSpPr>
            <a:spLocks noChangeAspect="1" noChangeShapeType="1"/>
          </p:cNvSpPr>
          <p:nvPr/>
        </p:nvSpPr>
        <p:spPr bwMode="auto">
          <a:xfrm flipV="1">
            <a:off x="4135657" y="3881994"/>
            <a:ext cx="422275" cy="371475"/>
          </a:xfrm>
          <a:prstGeom prst="line">
            <a:avLst/>
          </a:prstGeom>
          <a:noFill/>
          <a:ln w="76200">
            <a:solidFill>
              <a:srgbClr val="66FF66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48140" name="Text Box 15"/>
          <p:cNvSpPr txBox="1">
            <a:spLocks noChangeArrowheads="1"/>
          </p:cNvSpPr>
          <p:nvPr/>
        </p:nvSpPr>
        <p:spPr bwMode="auto">
          <a:xfrm>
            <a:off x="3503832" y="3545444"/>
            <a:ext cx="1922321" cy="276999"/>
          </a:xfrm>
          <a:prstGeom prst="rect">
            <a:avLst/>
          </a:prstGeom>
          <a:solidFill>
            <a:srgbClr val="FFFFFF">
              <a:alpha val="50195"/>
            </a:srgbClr>
          </a:solidFill>
          <a:ln w="12700">
            <a:solidFill>
              <a:srgbClr val="00FF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+mn-lt"/>
              </a:rPr>
              <a:t>Fault Can Be Extended</a:t>
            </a:r>
          </a:p>
        </p:txBody>
      </p:sp>
      <p:sp>
        <p:nvSpPr>
          <p:cNvPr id="48141" name="Text Box 16"/>
          <p:cNvSpPr txBox="1">
            <a:spLocks noChangeArrowheads="1"/>
          </p:cNvSpPr>
          <p:nvPr/>
        </p:nvSpPr>
        <p:spPr bwMode="auto">
          <a:xfrm>
            <a:off x="5089745" y="4055032"/>
            <a:ext cx="1683474" cy="276999"/>
          </a:xfrm>
          <a:prstGeom prst="rect">
            <a:avLst/>
          </a:prstGeom>
          <a:solidFill>
            <a:srgbClr val="FFFFFF">
              <a:alpha val="50195"/>
            </a:srgbClr>
          </a:solidFill>
          <a:ln w="12700">
            <a:solidFill>
              <a:srgbClr val="FF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+mn-lt"/>
              </a:rPr>
              <a:t>Fault Can Be Added</a:t>
            </a:r>
          </a:p>
        </p:txBody>
      </p:sp>
      <p:sp>
        <p:nvSpPr>
          <p:cNvPr id="48142" name="Text Box 17"/>
          <p:cNvSpPr txBox="1">
            <a:spLocks noChangeArrowheads="1"/>
          </p:cNvSpPr>
          <p:nvPr/>
        </p:nvSpPr>
        <p:spPr bwMode="auto">
          <a:xfrm>
            <a:off x="6696295" y="5688569"/>
            <a:ext cx="1590500" cy="276999"/>
          </a:xfrm>
          <a:prstGeom prst="rect">
            <a:avLst/>
          </a:prstGeom>
          <a:solidFill>
            <a:srgbClr val="FFFFFF">
              <a:alpha val="50195"/>
            </a:srgbClr>
          </a:solidFill>
          <a:ln w="12700">
            <a:solidFill>
              <a:srgbClr val="FF99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+mn-lt"/>
              </a:rPr>
              <a:t>Correlation “Bust”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Small-Offset Fault</a:t>
            </a:r>
          </a:p>
        </p:txBody>
      </p:sp>
      <p:sp>
        <p:nvSpPr>
          <p:cNvPr id="49155" name="Text Box 10"/>
          <p:cNvSpPr txBox="1">
            <a:spLocks noChangeArrowheads="1"/>
          </p:cNvSpPr>
          <p:nvPr/>
        </p:nvSpPr>
        <p:spPr bwMode="auto">
          <a:xfrm>
            <a:off x="1190625" y="5456963"/>
            <a:ext cx="1050925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Xline 2553</a:t>
            </a:r>
          </a:p>
        </p:txBody>
      </p:sp>
      <p:pic>
        <p:nvPicPr>
          <p:cNvPr id="49156" name="Picture 25"/>
          <p:cNvPicPr>
            <a:picLocks noChangeAspect="1" noChangeArrowheads="1"/>
          </p:cNvPicPr>
          <p:nvPr/>
        </p:nvPicPr>
        <p:blipFill>
          <a:blip r:embed="rId3" cstate="print"/>
          <a:srcRect l="1157" t="519" r="2205" b="4440"/>
          <a:stretch>
            <a:fillRect/>
          </a:stretch>
        </p:blipFill>
        <p:spPr bwMode="auto">
          <a:xfrm>
            <a:off x="765175" y="1899375"/>
            <a:ext cx="7497763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86" name="Freeform 34"/>
          <p:cNvSpPr>
            <a:spLocks/>
          </p:cNvSpPr>
          <p:nvPr/>
        </p:nvSpPr>
        <p:spPr bwMode="auto">
          <a:xfrm flipH="1">
            <a:off x="4479925" y="3934550"/>
            <a:ext cx="49213" cy="831850"/>
          </a:xfrm>
          <a:custGeom>
            <a:avLst/>
            <a:gdLst>
              <a:gd name="T0" fmla="*/ 2147483647 w 77"/>
              <a:gd name="T1" fmla="*/ 0 h 192"/>
              <a:gd name="T2" fmla="*/ 0 w 77"/>
              <a:gd name="T3" fmla="*/ 2147483647 h 192"/>
              <a:gd name="T4" fmla="*/ 0 60000 65536"/>
              <a:gd name="T5" fmla="*/ 0 60000 65536"/>
              <a:gd name="T6" fmla="*/ 0 w 77"/>
              <a:gd name="T7" fmla="*/ 0 h 192"/>
              <a:gd name="T8" fmla="*/ 77 w 77"/>
              <a:gd name="T9" fmla="*/ 192 h 1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7" h="192">
                <a:moveTo>
                  <a:pt x="77" y="0"/>
                </a:moveTo>
                <a:cubicBezTo>
                  <a:pt x="77" y="0"/>
                  <a:pt x="38" y="96"/>
                  <a:pt x="0" y="192"/>
                </a:cubicBez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4638675" y="1014597"/>
            <a:ext cx="4232274" cy="2435225"/>
            <a:chOff x="2922" y="967"/>
            <a:chExt cx="2666" cy="1534"/>
          </a:xfrm>
        </p:grpSpPr>
        <p:pic>
          <p:nvPicPr>
            <p:cNvPr id="49161" name="Picture 28"/>
            <p:cNvPicPr>
              <a:picLocks noChangeAspect="1" noChangeArrowheads="1"/>
            </p:cNvPicPr>
            <p:nvPr/>
          </p:nvPicPr>
          <p:blipFill>
            <a:blip r:embed="rId4" cstate="print"/>
            <a:srcRect l="20554" t="22180" r="15237" b="17708"/>
            <a:stretch>
              <a:fillRect/>
            </a:stretch>
          </p:blipFill>
          <p:spPr bwMode="auto">
            <a:xfrm>
              <a:off x="3106" y="967"/>
              <a:ext cx="2482" cy="1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2" name="Text Box 10"/>
            <p:cNvSpPr txBox="1">
              <a:spLocks noChangeArrowheads="1"/>
            </p:cNvSpPr>
            <p:nvPr/>
          </p:nvSpPr>
          <p:spPr bwMode="auto">
            <a:xfrm rot="21183053">
              <a:off x="2922" y="1875"/>
              <a:ext cx="723" cy="19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Xline 2553</a:t>
              </a:r>
            </a:p>
          </p:txBody>
        </p:sp>
        <p:sp>
          <p:nvSpPr>
            <p:cNvPr id="49163" name="Line 29"/>
            <p:cNvSpPr>
              <a:spLocks noChangeShapeType="1"/>
            </p:cNvSpPr>
            <p:nvPr/>
          </p:nvSpPr>
          <p:spPr bwMode="auto">
            <a:xfrm flipV="1">
              <a:off x="3091" y="1808"/>
              <a:ext cx="2472" cy="258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9164" name="Line 30"/>
            <p:cNvSpPr>
              <a:spLocks noChangeShapeType="1"/>
            </p:cNvSpPr>
            <p:nvPr/>
          </p:nvSpPr>
          <p:spPr bwMode="auto">
            <a:xfrm rot="16200000" flipV="1">
              <a:off x="3635" y="1599"/>
              <a:ext cx="1349" cy="269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230971" y="5421987"/>
            <a:ext cx="1216807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Xline 2553</a:t>
            </a:r>
            <a:endParaRPr lang="en-US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457685" y="1002177"/>
            <a:ext cx="4283124" cy="75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lvl="1" indent="-225425">
              <a:spcBef>
                <a:spcPct val="20000"/>
              </a:spcBef>
            </a:pPr>
            <a:r>
              <a:rPr lang="en-US" sz="2200" dirty="0" smtClean="0">
                <a:latin typeface="Tahoma" pitchFamily="34" charset="0"/>
              </a:rPr>
              <a:t>Horizon dip suggests the presence of a small-offset fault</a:t>
            </a:r>
            <a:endParaRPr lang="en-US" sz="22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8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Small-Offset Fault</a:t>
            </a:r>
          </a:p>
        </p:txBody>
      </p:sp>
      <p:pic>
        <p:nvPicPr>
          <p:cNvPr id="50179" name="Picture 10"/>
          <p:cNvPicPr>
            <a:picLocks noChangeArrowheads="1"/>
          </p:cNvPicPr>
          <p:nvPr/>
        </p:nvPicPr>
        <p:blipFill>
          <a:blip r:embed="rId3" cstate="print"/>
          <a:srcRect l="4027" t="2742" r="2271" b="4033"/>
          <a:stretch>
            <a:fillRect/>
          </a:stretch>
        </p:blipFill>
        <p:spPr bwMode="auto">
          <a:xfrm>
            <a:off x="651534" y="1854655"/>
            <a:ext cx="692150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4" name="Freeform 12"/>
          <p:cNvSpPr>
            <a:spLocks/>
          </p:cNvSpPr>
          <p:nvPr/>
        </p:nvSpPr>
        <p:spPr bwMode="auto">
          <a:xfrm>
            <a:off x="3061359" y="3800930"/>
            <a:ext cx="101600" cy="925512"/>
          </a:xfrm>
          <a:custGeom>
            <a:avLst/>
            <a:gdLst>
              <a:gd name="T0" fmla="*/ 2147483647 w 77"/>
              <a:gd name="T1" fmla="*/ 0 h 192"/>
              <a:gd name="T2" fmla="*/ 0 w 77"/>
              <a:gd name="T3" fmla="*/ 2147483647 h 192"/>
              <a:gd name="T4" fmla="*/ 0 60000 65536"/>
              <a:gd name="T5" fmla="*/ 0 60000 65536"/>
              <a:gd name="T6" fmla="*/ 0 w 77"/>
              <a:gd name="T7" fmla="*/ 0 h 192"/>
              <a:gd name="T8" fmla="*/ 77 w 77"/>
              <a:gd name="T9" fmla="*/ 192 h 1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7" h="192">
                <a:moveTo>
                  <a:pt x="77" y="0"/>
                </a:moveTo>
                <a:cubicBezTo>
                  <a:pt x="77" y="0"/>
                  <a:pt x="38" y="96"/>
                  <a:pt x="0" y="192"/>
                </a:cubicBez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4" cstate="print"/>
          <a:srcRect l="20554" t="22180" r="15237" b="17708"/>
          <a:stretch>
            <a:fillRect/>
          </a:stretch>
        </p:blipFill>
        <p:spPr bwMode="auto">
          <a:xfrm>
            <a:off x="4930775" y="1042733"/>
            <a:ext cx="394017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3" name="Text Box 10"/>
          <p:cNvSpPr txBox="1">
            <a:spLocks noChangeArrowheads="1"/>
          </p:cNvSpPr>
          <p:nvPr/>
        </p:nvSpPr>
        <p:spPr bwMode="auto">
          <a:xfrm rot="4750717">
            <a:off x="6217704" y="1427008"/>
            <a:ext cx="1226618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Inline 1851</a:t>
            </a:r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 flipV="1">
            <a:off x="4906963" y="2377820"/>
            <a:ext cx="3924300" cy="409575"/>
          </a:xfrm>
          <a:prstGeom prst="line">
            <a:avLst/>
          </a:prstGeom>
          <a:noFill/>
          <a:ln w="381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 rot="16200000" flipV="1">
            <a:off x="5770563" y="2046033"/>
            <a:ext cx="2141537" cy="427037"/>
          </a:xfrm>
          <a:prstGeom prst="line">
            <a:avLst/>
          </a:prstGeom>
          <a:noFill/>
          <a:ln w="38100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1230971" y="5436055"/>
            <a:ext cx="1216807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Inline 1851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57685" y="1002177"/>
            <a:ext cx="4283124" cy="75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lvl="1" indent="-225425">
              <a:spcBef>
                <a:spcPct val="20000"/>
              </a:spcBef>
            </a:pPr>
            <a:r>
              <a:rPr lang="en-US" sz="2200" dirty="0" smtClean="0">
                <a:latin typeface="Tahoma" pitchFamily="34" charset="0"/>
              </a:rPr>
              <a:t>Horizon dip suggests the presence of a small-offset fault</a:t>
            </a:r>
            <a:endParaRPr lang="en-US" sz="22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Correlation “Bust”</a:t>
            </a:r>
          </a:p>
        </p:txBody>
      </p:sp>
      <p:pic>
        <p:nvPicPr>
          <p:cNvPr id="51203" name="Picture 8"/>
          <p:cNvPicPr>
            <a:picLocks noChangeAspect="1" noChangeArrowheads="1"/>
          </p:cNvPicPr>
          <p:nvPr/>
        </p:nvPicPr>
        <p:blipFill>
          <a:blip r:embed="rId3" cstate="print"/>
          <a:srcRect l="1532" t="2518" r="1703" b="4878"/>
          <a:stretch>
            <a:fillRect/>
          </a:stretch>
        </p:blipFill>
        <p:spPr bwMode="auto">
          <a:xfrm>
            <a:off x="778687" y="2700404"/>
            <a:ext cx="6243637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4" cstate="print"/>
          <a:srcRect l="12242" t="15443" b="13507"/>
          <a:stretch>
            <a:fillRect/>
          </a:stretch>
        </p:blipFill>
        <p:spPr bwMode="auto">
          <a:xfrm>
            <a:off x="5224463" y="1047444"/>
            <a:ext cx="3368675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Line 7"/>
          <p:cNvSpPr>
            <a:spLocks noChangeShapeType="1"/>
          </p:cNvSpPr>
          <p:nvPr/>
        </p:nvSpPr>
        <p:spPr bwMode="auto">
          <a:xfrm flipV="1">
            <a:off x="5424488" y="2938157"/>
            <a:ext cx="2879725" cy="257175"/>
          </a:xfrm>
          <a:prstGeom prst="line">
            <a:avLst/>
          </a:prstGeom>
          <a:noFill/>
          <a:ln w="381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1209" name="Text Box 10"/>
          <p:cNvSpPr txBox="1">
            <a:spLocks noChangeArrowheads="1"/>
          </p:cNvSpPr>
          <p:nvPr/>
        </p:nvSpPr>
        <p:spPr bwMode="auto">
          <a:xfrm>
            <a:off x="1181687" y="5389629"/>
            <a:ext cx="1180447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Xline 2241</a:t>
            </a:r>
          </a:p>
        </p:txBody>
      </p:sp>
      <p:sp>
        <p:nvSpPr>
          <p:cNvPr id="51210" name="Text Box 16"/>
          <p:cNvSpPr txBox="1">
            <a:spLocks noChangeArrowheads="1"/>
          </p:cNvSpPr>
          <p:nvPr/>
        </p:nvSpPr>
        <p:spPr bwMode="auto">
          <a:xfrm>
            <a:off x="7097712" y="4392785"/>
            <a:ext cx="1582055" cy="80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400" b="1" dirty="0">
                <a:latin typeface="Tahoma" pitchFamily="34" charset="0"/>
              </a:rPr>
              <a:t>Auto-tracker has “jumped” one cycle</a:t>
            </a:r>
          </a:p>
        </p:txBody>
      </p:sp>
      <p:sp>
        <p:nvSpPr>
          <p:cNvPr id="14" name="Freeform 13"/>
          <p:cNvSpPr/>
          <p:nvPr/>
        </p:nvSpPr>
        <p:spPr bwMode="auto">
          <a:xfrm>
            <a:off x="7962315" y="3052687"/>
            <a:ext cx="616634" cy="1378635"/>
          </a:xfrm>
          <a:custGeom>
            <a:avLst/>
            <a:gdLst>
              <a:gd name="connsiteX0" fmla="*/ 112542 w 616634"/>
              <a:gd name="connsiteY0" fmla="*/ 0 h 1856936"/>
              <a:gd name="connsiteX1" fmla="*/ 590843 w 616634"/>
              <a:gd name="connsiteY1" fmla="*/ 534573 h 1856936"/>
              <a:gd name="connsiteX2" fmla="*/ 267287 w 616634"/>
              <a:gd name="connsiteY2" fmla="*/ 1055077 h 1856936"/>
              <a:gd name="connsiteX3" fmla="*/ 0 w 616634"/>
              <a:gd name="connsiteY3" fmla="*/ 1856936 h 1856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34" h="1856936">
                <a:moveTo>
                  <a:pt x="112542" y="0"/>
                </a:moveTo>
                <a:cubicBezTo>
                  <a:pt x="338797" y="179363"/>
                  <a:pt x="565052" y="358727"/>
                  <a:pt x="590843" y="534573"/>
                </a:cubicBezTo>
                <a:cubicBezTo>
                  <a:pt x="616634" y="710419"/>
                  <a:pt x="365761" y="834683"/>
                  <a:pt x="267287" y="1055077"/>
                </a:cubicBezTo>
                <a:cubicBezTo>
                  <a:pt x="168813" y="1275471"/>
                  <a:pt x="84406" y="1566203"/>
                  <a:pt x="0" y="1856936"/>
                </a:cubicBezTo>
              </a:path>
            </a:pathLst>
          </a:custGeom>
          <a:noFill/>
          <a:ln w="76200" cap="flat" cmpd="sng" algn="ctr">
            <a:solidFill>
              <a:srgbClr val="FF33CC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6217920" y="4051496"/>
            <a:ext cx="942535" cy="1139482"/>
          </a:xfrm>
          <a:custGeom>
            <a:avLst/>
            <a:gdLst>
              <a:gd name="connsiteX0" fmla="*/ 0 w 1153551"/>
              <a:gd name="connsiteY0" fmla="*/ 1139482 h 1139482"/>
              <a:gd name="connsiteX1" fmla="*/ 253218 w 1153551"/>
              <a:gd name="connsiteY1" fmla="*/ 112541 h 1139482"/>
              <a:gd name="connsiteX2" fmla="*/ 829994 w 1153551"/>
              <a:gd name="connsiteY2" fmla="*/ 464233 h 1139482"/>
              <a:gd name="connsiteX3" fmla="*/ 1153551 w 1153551"/>
              <a:gd name="connsiteY3" fmla="*/ 506436 h 113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3551" h="1139482">
                <a:moveTo>
                  <a:pt x="0" y="1139482"/>
                </a:moveTo>
                <a:cubicBezTo>
                  <a:pt x="57443" y="682282"/>
                  <a:pt x="114886" y="225082"/>
                  <a:pt x="253218" y="112541"/>
                </a:cubicBezTo>
                <a:cubicBezTo>
                  <a:pt x="391550" y="0"/>
                  <a:pt x="679939" y="398584"/>
                  <a:pt x="829994" y="464233"/>
                </a:cubicBezTo>
                <a:cubicBezTo>
                  <a:pt x="980050" y="529882"/>
                  <a:pt x="1066800" y="518159"/>
                  <a:pt x="1153551" y="506436"/>
                </a:cubicBezTo>
              </a:path>
            </a:pathLst>
          </a:custGeom>
          <a:noFill/>
          <a:ln w="76200" cap="flat" cmpd="sng" algn="ctr">
            <a:solidFill>
              <a:srgbClr val="FF33CC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457685" y="1002177"/>
            <a:ext cx="4072112" cy="75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lvl="1" indent="-225425">
              <a:spcBef>
                <a:spcPct val="20000"/>
              </a:spcBef>
            </a:pPr>
            <a:r>
              <a:rPr lang="en-US" sz="2200" dirty="0" smtClean="0">
                <a:latin typeface="Tahoma" pitchFamily="34" charset="0"/>
              </a:rPr>
              <a:t>Horizon dip suggests the presence of an interpretation error, here a jump one peak too deep</a:t>
            </a:r>
            <a:endParaRPr lang="en-US" sz="22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7: </a:t>
            </a:r>
            <a:r>
              <a:rPr lang="en-US" dirty="0" smtClean="0"/>
              <a:t>Utilize </a:t>
            </a:r>
            <a:r>
              <a:rPr lang="en-US" dirty="0" smtClean="0"/>
              <a:t>the Faulted Framework</a:t>
            </a:r>
          </a:p>
        </p:txBody>
      </p:sp>
      <p:grpSp>
        <p:nvGrpSpPr>
          <p:cNvPr id="68" name="Group 70"/>
          <p:cNvGrpSpPr>
            <a:grpSpLocks noChangeAspect="1"/>
          </p:cNvGrpSpPr>
          <p:nvPr/>
        </p:nvGrpSpPr>
        <p:grpSpPr bwMode="auto">
          <a:xfrm flipH="1">
            <a:off x="5627688" y="27178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69" name="Rectangle 71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0" name="AutoShape 72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1" name="Group 5"/>
          <p:cNvGrpSpPr>
            <a:grpSpLocks noChangeAspect="1"/>
          </p:cNvGrpSpPr>
          <p:nvPr/>
        </p:nvGrpSpPr>
        <p:grpSpPr bwMode="auto">
          <a:xfrm>
            <a:off x="1670050" y="2705100"/>
            <a:ext cx="754063" cy="207963"/>
            <a:chOff x="4130" y="3522"/>
            <a:chExt cx="2354" cy="540"/>
          </a:xfrm>
          <a:solidFill>
            <a:schemeClr val="tx1"/>
          </a:solidFill>
        </p:grpSpPr>
        <p:sp>
          <p:nvSpPr>
            <p:cNvPr id="72" name="AutoShape 6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3" name="Rectangle 7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74" name="Group 8"/>
          <p:cNvGrpSpPr>
            <a:grpSpLocks/>
          </p:cNvGrpSpPr>
          <p:nvPr/>
        </p:nvGrpSpPr>
        <p:grpSpPr bwMode="auto">
          <a:xfrm>
            <a:off x="752475" y="2395538"/>
            <a:ext cx="1204913" cy="827087"/>
            <a:chOff x="378" y="1402"/>
            <a:chExt cx="759" cy="521"/>
          </a:xfrm>
        </p:grpSpPr>
        <p:sp>
          <p:nvSpPr>
            <p:cNvPr id="75" name="Rectangle 9"/>
            <p:cNvSpPr>
              <a:spLocks noChangeAspect="1" noChangeArrowheads="1"/>
            </p:cNvSpPr>
            <p:nvPr/>
          </p:nvSpPr>
          <p:spPr bwMode="auto">
            <a:xfrm>
              <a:off x="378" y="1402"/>
              <a:ext cx="759" cy="52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76" name="Text Box 10"/>
            <p:cNvSpPr txBox="1">
              <a:spLocks noChangeAspect="1" noChangeArrowheads="1"/>
            </p:cNvSpPr>
            <p:nvPr/>
          </p:nvSpPr>
          <p:spPr bwMode="auto">
            <a:xfrm>
              <a:off x="411" y="1519"/>
              <a:ext cx="692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Quick Recon</a:t>
              </a:r>
            </a:p>
          </p:txBody>
        </p:sp>
      </p:grpSp>
      <p:sp>
        <p:nvSpPr>
          <p:cNvPr id="77" name="Text Box 11"/>
          <p:cNvSpPr txBox="1">
            <a:spLocks noChangeAspect="1" noChangeArrowheads="1"/>
          </p:cNvSpPr>
          <p:nvPr/>
        </p:nvSpPr>
        <p:spPr bwMode="auto">
          <a:xfrm>
            <a:off x="43180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1</a:t>
            </a:r>
          </a:p>
        </p:txBody>
      </p: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2143125" y="4687888"/>
            <a:ext cx="754063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79" name="AutoShape 13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0" name="Rectangle 14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1" name="Group 15"/>
          <p:cNvGrpSpPr>
            <a:grpSpLocks noChangeAspect="1"/>
          </p:cNvGrpSpPr>
          <p:nvPr/>
        </p:nvGrpSpPr>
        <p:grpSpPr bwMode="auto">
          <a:xfrm>
            <a:off x="3997325" y="4687888"/>
            <a:ext cx="795338" cy="211137"/>
            <a:chOff x="11513" y="3756"/>
            <a:chExt cx="2480" cy="540"/>
          </a:xfrm>
          <a:solidFill>
            <a:schemeClr val="tx1"/>
          </a:solidFill>
        </p:grpSpPr>
        <p:sp>
          <p:nvSpPr>
            <p:cNvPr id="82" name="Rectangle 16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3" name="AutoShape 17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4" name="Group 18"/>
          <p:cNvGrpSpPr>
            <a:grpSpLocks noChangeAspect="1"/>
          </p:cNvGrpSpPr>
          <p:nvPr/>
        </p:nvGrpSpPr>
        <p:grpSpPr bwMode="auto">
          <a:xfrm>
            <a:off x="6164263" y="4687888"/>
            <a:ext cx="900112" cy="211137"/>
            <a:chOff x="4130" y="3522"/>
            <a:chExt cx="2354" cy="540"/>
          </a:xfrm>
          <a:solidFill>
            <a:schemeClr val="tx1"/>
          </a:solidFill>
        </p:grpSpPr>
        <p:sp>
          <p:nvSpPr>
            <p:cNvPr id="85" name="AutoShape 19"/>
            <p:cNvSpPr>
              <a:spLocks noChangeAspect="1" noChangeArrowheads="1"/>
            </p:cNvSpPr>
            <p:nvPr/>
          </p:nvSpPr>
          <p:spPr bwMode="auto">
            <a:xfrm rot="5400000">
              <a:off x="5981" y="3558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6" name="Rectangle 20"/>
            <p:cNvSpPr>
              <a:spLocks noChangeAspect="1" noChangeArrowheads="1"/>
            </p:cNvSpPr>
            <p:nvPr/>
          </p:nvSpPr>
          <p:spPr bwMode="auto">
            <a:xfrm>
              <a:off x="4130" y="3737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87" name="Group 22"/>
          <p:cNvGrpSpPr>
            <a:grpSpLocks noChangeAspect="1"/>
          </p:cNvGrpSpPr>
          <p:nvPr/>
        </p:nvGrpSpPr>
        <p:grpSpPr bwMode="auto">
          <a:xfrm>
            <a:off x="3592513" y="2705100"/>
            <a:ext cx="796925" cy="207963"/>
            <a:chOff x="11513" y="3756"/>
            <a:chExt cx="2480" cy="540"/>
          </a:xfrm>
          <a:solidFill>
            <a:schemeClr val="tx1"/>
          </a:solidFill>
        </p:grpSpPr>
        <p:sp>
          <p:nvSpPr>
            <p:cNvPr id="88" name="Rectangle 23"/>
            <p:cNvSpPr>
              <a:spLocks noChangeAspect="1" noChangeArrowheads="1"/>
            </p:cNvSpPr>
            <p:nvPr/>
          </p:nvSpPr>
          <p:spPr bwMode="auto">
            <a:xfrm>
              <a:off x="11513" y="3971"/>
              <a:ext cx="2044" cy="11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9" name="AutoShape 24"/>
            <p:cNvSpPr>
              <a:spLocks noChangeAspect="1" noChangeArrowheads="1"/>
            </p:cNvSpPr>
            <p:nvPr/>
          </p:nvSpPr>
          <p:spPr bwMode="auto">
            <a:xfrm rot="5400000">
              <a:off x="13490" y="379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0" name="Text Box 25"/>
          <p:cNvSpPr txBox="1">
            <a:spLocks noChangeAspect="1" noChangeArrowheads="1"/>
          </p:cNvSpPr>
          <p:nvPr/>
        </p:nvSpPr>
        <p:spPr bwMode="auto">
          <a:xfrm>
            <a:off x="1003300" y="1525588"/>
            <a:ext cx="8226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Recon</a:t>
            </a:r>
          </a:p>
        </p:txBody>
      </p:sp>
      <p:sp>
        <p:nvSpPr>
          <p:cNvPr id="91" name="Rectangle 27"/>
          <p:cNvSpPr>
            <a:spLocks noChangeAspect="1" noChangeArrowheads="1"/>
          </p:cNvSpPr>
          <p:nvPr/>
        </p:nvSpPr>
        <p:spPr bwMode="auto">
          <a:xfrm rot="-5400000">
            <a:off x="5791200" y="3417888"/>
            <a:ext cx="1277938" cy="42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92" name="Group 28"/>
          <p:cNvGrpSpPr>
            <a:grpSpLocks noChangeAspect="1"/>
          </p:cNvGrpSpPr>
          <p:nvPr/>
        </p:nvGrpSpPr>
        <p:grpSpPr bwMode="auto">
          <a:xfrm>
            <a:off x="1579563" y="4022725"/>
            <a:ext cx="171450" cy="349250"/>
            <a:chOff x="4698" y="7039"/>
            <a:chExt cx="540" cy="900"/>
          </a:xfrm>
          <a:solidFill>
            <a:schemeClr val="tx1"/>
          </a:solidFill>
        </p:grpSpPr>
        <p:sp>
          <p:nvSpPr>
            <p:cNvPr id="93" name="Rectangle 29"/>
            <p:cNvSpPr>
              <a:spLocks noChangeAspect="1" noChangeArrowheads="1"/>
            </p:cNvSpPr>
            <p:nvPr/>
          </p:nvSpPr>
          <p:spPr bwMode="auto">
            <a:xfrm rot="-5400000">
              <a:off x="4649" y="7311"/>
              <a:ext cx="640" cy="9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94" name="AutoShape 30"/>
            <p:cNvSpPr>
              <a:spLocks noChangeAspect="1" noChangeArrowheads="1"/>
            </p:cNvSpPr>
            <p:nvPr/>
          </p:nvSpPr>
          <p:spPr bwMode="auto">
            <a:xfrm rot="10800000">
              <a:off x="4698" y="7472"/>
              <a:ext cx="540" cy="467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95" name="Line 31"/>
          <p:cNvSpPr>
            <a:spLocks noChangeAspect="1" noChangeShapeType="1"/>
          </p:cNvSpPr>
          <p:nvPr/>
        </p:nvSpPr>
        <p:spPr bwMode="auto">
          <a:xfrm>
            <a:off x="762000" y="2047875"/>
            <a:ext cx="1128713" cy="0"/>
          </a:xfrm>
          <a:prstGeom prst="line">
            <a:avLst/>
          </a:prstGeom>
          <a:noFill/>
          <a:ln w="76200">
            <a:solidFill>
              <a:srgbClr val="FACA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96" name="Text Box 32"/>
          <p:cNvSpPr txBox="1">
            <a:spLocks noChangeAspect="1" noChangeArrowheads="1"/>
          </p:cNvSpPr>
          <p:nvPr/>
        </p:nvSpPr>
        <p:spPr bwMode="auto">
          <a:xfrm>
            <a:off x="2197536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2</a:t>
            </a:r>
          </a:p>
        </p:txBody>
      </p:sp>
      <p:grpSp>
        <p:nvGrpSpPr>
          <p:cNvPr id="97" name="Group 33"/>
          <p:cNvGrpSpPr>
            <a:grpSpLocks/>
          </p:cNvGrpSpPr>
          <p:nvPr/>
        </p:nvGrpSpPr>
        <p:grpSpPr bwMode="auto">
          <a:xfrm>
            <a:off x="2498725" y="2382838"/>
            <a:ext cx="1411123" cy="854075"/>
            <a:chOff x="1478" y="1396"/>
            <a:chExt cx="755" cy="538"/>
          </a:xfrm>
        </p:grpSpPr>
        <p:sp>
          <p:nvSpPr>
            <p:cNvPr id="98" name="Rectangle 34"/>
            <p:cNvSpPr>
              <a:spLocks noChangeAspect="1" noChangeArrowheads="1"/>
            </p:cNvSpPr>
            <p:nvPr/>
          </p:nvSpPr>
          <p:spPr bwMode="auto">
            <a:xfrm>
              <a:off x="1478" y="1396"/>
              <a:ext cx="755" cy="53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99" name="Text Box 35"/>
            <p:cNvSpPr txBox="1">
              <a:spLocks noChangeAspect="1" noChangeArrowheads="1"/>
            </p:cNvSpPr>
            <p:nvPr/>
          </p:nvSpPr>
          <p:spPr bwMode="auto">
            <a:xfrm>
              <a:off x="1537" y="1444"/>
              <a:ext cx="637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 Faults</a:t>
              </a:r>
            </a:p>
          </p:txBody>
        </p:sp>
      </p:grpSp>
      <p:sp>
        <p:nvSpPr>
          <p:cNvPr id="100" name="Text Box 40"/>
          <p:cNvSpPr txBox="1">
            <a:spLocks noChangeAspect="1" noChangeArrowheads="1"/>
          </p:cNvSpPr>
          <p:nvPr/>
        </p:nvSpPr>
        <p:spPr bwMode="auto">
          <a:xfrm>
            <a:off x="4286250" y="2169288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3</a:t>
            </a:r>
          </a:p>
        </p:txBody>
      </p:sp>
      <p:grpSp>
        <p:nvGrpSpPr>
          <p:cNvPr id="101" name="Group 48"/>
          <p:cNvGrpSpPr>
            <a:grpSpLocks/>
          </p:cNvGrpSpPr>
          <p:nvPr/>
        </p:nvGrpSpPr>
        <p:grpSpPr bwMode="auto">
          <a:xfrm>
            <a:off x="4567238" y="2338388"/>
            <a:ext cx="1502486" cy="942975"/>
            <a:chOff x="4096" y="1377"/>
            <a:chExt cx="821" cy="594"/>
          </a:xfrm>
        </p:grpSpPr>
        <p:sp>
          <p:nvSpPr>
            <p:cNvPr id="102" name="Rectangle 49"/>
            <p:cNvSpPr>
              <a:spLocks noChangeAspect="1" noChangeArrowheads="1"/>
            </p:cNvSpPr>
            <p:nvPr/>
          </p:nvSpPr>
          <p:spPr bwMode="auto">
            <a:xfrm>
              <a:off x="4096" y="1377"/>
              <a:ext cx="821" cy="59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3" name="Text Box 50"/>
            <p:cNvSpPr txBox="1">
              <a:spLocks noChangeAspect="1" noChangeArrowheads="1"/>
            </p:cNvSpPr>
            <p:nvPr/>
          </p:nvSpPr>
          <p:spPr bwMode="auto">
            <a:xfrm>
              <a:off x="4156" y="1460"/>
              <a:ext cx="692" cy="465"/>
            </a:xfrm>
            <a:prstGeom prst="rect">
              <a:avLst/>
            </a:prstGeom>
            <a:solidFill>
              <a:srgbClr val="CCFFCC"/>
            </a:solidFill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Generate Fault Planes</a:t>
              </a:r>
            </a:p>
          </p:txBody>
        </p:sp>
      </p:grpSp>
      <p:sp>
        <p:nvSpPr>
          <p:cNvPr id="104" name="Text Box 51"/>
          <p:cNvSpPr txBox="1">
            <a:spLocks noChangeAspect="1" noChangeArrowheads="1"/>
          </p:cNvSpPr>
          <p:nvPr/>
        </p:nvSpPr>
        <p:spPr bwMode="auto">
          <a:xfrm>
            <a:off x="708679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4</a:t>
            </a:r>
          </a:p>
        </p:txBody>
      </p:sp>
      <p:grpSp>
        <p:nvGrpSpPr>
          <p:cNvPr id="105" name="Group 52"/>
          <p:cNvGrpSpPr>
            <a:grpSpLocks/>
          </p:cNvGrpSpPr>
          <p:nvPr/>
        </p:nvGrpSpPr>
        <p:grpSpPr bwMode="auto">
          <a:xfrm>
            <a:off x="1031875" y="4376738"/>
            <a:ext cx="1304925" cy="833437"/>
            <a:chOff x="1994" y="2661"/>
            <a:chExt cx="822" cy="525"/>
          </a:xfrm>
        </p:grpSpPr>
        <p:sp>
          <p:nvSpPr>
            <p:cNvPr id="106" name="Rectangle 53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solidFill>
              <a:srgbClr val="FFAB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07" name="Text Box 54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Major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Horizons</a:t>
              </a:r>
            </a:p>
          </p:txBody>
        </p:sp>
      </p:grpSp>
      <p:sp>
        <p:nvSpPr>
          <p:cNvPr id="108" name="Text Box 56"/>
          <p:cNvSpPr txBox="1">
            <a:spLocks noChangeAspect="1" noChangeArrowheads="1"/>
          </p:cNvSpPr>
          <p:nvPr/>
        </p:nvSpPr>
        <p:spPr bwMode="auto">
          <a:xfrm>
            <a:off x="6850281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7</a:t>
            </a:r>
          </a:p>
        </p:txBody>
      </p:sp>
      <p:grpSp>
        <p:nvGrpSpPr>
          <p:cNvPr id="109" name="Group 57"/>
          <p:cNvGrpSpPr>
            <a:grpSpLocks/>
          </p:cNvGrpSpPr>
          <p:nvPr/>
        </p:nvGrpSpPr>
        <p:grpSpPr bwMode="auto">
          <a:xfrm>
            <a:off x="7129465" y="4411667"/>
            <a:ext cx="1376363" cy="845143"/>
            <a:chOff x="4395" y="2661"/>
            <a:chExt cx="867" cy="481"/>
          </a:xfrm>
        </p:grpSpPr>
        <p:sp>
          <p:nvSpPr>
            <p:cNvPr id="110" name="Rectangle 58"/>
            <p:cNvSpPr>
              <a:spLocks noChangeAspect="1" noChangeArrowheads="1"/>
            </p:cNvSpPr>
            <p:nvPr/>
          </p:nvSpPr>
          <p:spPr bwMode="auto">
            <a:xfrm>
              <a:off x="4395" y="2661"/>
              <a:ext cx="853" cy="481"/>
            </a:xfrm>
            <a:prstGeom prst="rect">
              <a:avLst/>
            </a:prstGeom>
            <a:solidFill>
              <a:srgbClr val="FFD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1" name="Text Box 59"/>
            <p:cNvSpPr txBox="1">
              <a:spLocks noChangeAspect="1" noChangeArrowheads="1"/>
            </p:cNvSpPr>
            <p:nvPr/>
          </p:nvSpPr>
          <p:spPr bwMode="auto">
            <a:xfrm>
              <a:off x="4402" y="2673"/>
              <a:ext cx="860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Utilize the Faulted Framework </a:t>
              </a:r>
            </a:p>
          </p:txBody>
        </p:sp>
      </p:grpSp>
      <p:sp>
        <p:nvSpPr>
          <p:cNvPr id="112" name="Text Box 60"/>
          <p:cNvSpPr txBox="1">
            <a:spLocks noChangeAspect="1" noChangeArrowheads="1"/>
          </p:cNvSpPr>
          <p:nvPr/>
        </p:nvSpPr>
        <p:spPr bwMode="auto">
          <a:xfrm>
            <a:off x="4542274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6</a:t>
            </a:r>
          </a:p>
        </p:txBody>
      </p:sp>
      <p:grpSp>
        <p:nvGrpSpPr>
          <p:cNvPr id="113" name="Group 61"/>
          <p:cNvGrpSpPr>
            <a:grpSpLocks/>
          </p:cNvGrpSpPr>
          <p:nvPr/>
        </p:nvGrpSpPr>
        <p:grpSpPr bwMode="auto">
          <a:xfrm>
            <a:off x="4833938" y="4376737"/>
            <a:ext cx="1551096" cy="873124"/>
            <a:chOff x="3189" y="2661"/>
            <a:chExt cx="821" cy="550"/>
          </a:xfrm>
        </p:grpSpPr>
        <p:sp>
          <p:nvSpPr>
            <p:cNvPr id="114" name="Rectangle 62"/>
            <p:cNvSpPr>
              <a:spLocks noChangeAspect="1" noChangeArrowheads="1"/>
            </p:cNvSpPr>
            <p:nvPr/>
          </p:nvSpPr>
          <p:spPr bwMode="auto">
            <a:xfrm>
              <a:off x="3189" y="2661"/>
              <a:ext cx="821" cy="550"/>
            </a:xfrm>
            <a:prstGeom prst="rect">
              <a:avLst/>
            </a:prstGeom>
            <a:solidFill>
              <a:srgbClr val="6DEAF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15" name="Text Box 63"/>
            <p:cNvSpPr txBox="1">
              <a:spLocks noChangeAspect="1" noChangeArrowheads="1"/>
            </p:cNvSpPr>
            <p:nvPr/>
          </p:nvSpPr>
          <p:spPr bwMode="auto">
            <a:xfrm>
              <a:off x="3207" y="2692"/>
              <a:ext cx="785" cy="465"/>
            </a:xfrm>
            <a:prstGeom prst="rect">
              <a:avLst/>
            </a:prstGeom>
            <a:solidFill>
              <a:srgbClr val="6DEAFB"/>
            </a:solidFill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Interpret Small-Offset Faults</a:t>
              </a:r>
            </a:p>
          </p:txBody>
        </p:sp>
      </p:grpSp>
      <p:sp>
        <p:nvSpPr>
          <p:cNvPr id="116" name="Text Box 64"/>
          <p:cNvSpPr txBox="1">
            <a:spLocks noChangeAspect="1" noChangeArrowheads="1"/>
          </p:cNvSpPr>
          <p:nvPr/>
        </p:nvSpPr>
        <p:spPr bwMode="auto">
          <a:xfrm>
            <a:off x="7102107" y="5416550"/>
            <a:ext cx="1356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+mn-lt"/>
              </a:rPr>
              <a:t>Faulted </a:t>
            </a:r>
          </a:p>
          <a:p>
            <a:pPr algn="ctr"/>
            <a:r>
              <a:rPr lang="en-US" sz="1600" b="1" i="1" dirty="0">
                <a:latin typeface="+mn-lt"/>
              </a:rPr>
              <a:t>Framework</a:t>
            </a:r>
          </a:p>
        </p:txBody>
      </p:sp>
      <p:sp>
        <p:nvSpPr>
          <p:cNvPr id="117" name="Text Box 65"/>
          <p:cNvSpPr txBox="1">
            <a:spLocks noChangeAspect="1" noChangeArrowheads="1"/>
          </p:cNvSpPr>
          <p:nvPr/>
        </p:nvSpPr>
        <p:spPr bwMode="auto">
          <a:xfrm>
            <a:off x="4392613" y="5721350"/>
            <a:ext cx="227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Small-Offset Faults </a:t>
            </a:r>
          </a:p>
        </p:txBody>
      </p:sp>
      <p:sp>
        <p:nvSpPr>
          <p:cNvPr id="118" name="Line 67"/>
          <p:cNvSpPr>
            <a:spLocks noChangeAspect="1" noChangeShapeType="1"/>
          </p:cNvSpPr>
          <p:nvPr/>
        </p:nvSpPr>
        <p:spPr bwMode="auto">
          <a:xfrm flipH="1">
            <a:off x="4924425" y="5546725"/>
            <a:ext cx="1214438" cy="0"/>
          </a:xfrm>
          <a:prstGeom prst="line">
            <a:avLst/>
          </a:prstGeom>
          <a:noFill/>
          <a:ln w="76200">
            <a:solidFill>
              <a:srgbClr val="007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119" name="Group 73"/>
          <p:cNvGrpSpPr>
            <a:grpSpLocks/>
          </p:cNvGrpSpPr>
          <p:nvPr/>
        </p:nvGrpSpPr>
        <p:grpSpPr bwMode="auto">
          <a:xfrm>
            <a:off x="2936875" y="4376738"/>
            <a:ext cx="1304925" cy="833437"/>
            <a:chOff x="1994" y="2661"/>
            <a:chExt cx="822" cy="525"/>
          </a:xfrm>
        </p:grpSpPr>
        <p:sp>
          <p:nvSpPr>
            <p:cNvPr id="120" name="Rectangle 74"/>
            <p:cNvSpPr>
              <a:spLocks noChangeAspect="1" noChangeArrowheads="1"/>
            </p:cNvSpPr>
            <p:nvPr/>
          </p:nvSpPr>
          <p:spPr bwMode="auto">
            <a:xfrm>
              <a:off x="1994" y="2661"/>
              <a:ext cx="822" cy="525"/>
            </a:xfrm>
            <a:prstGeom prst="rect">
              <a:avLst/>
            </a:prstGeom>
            <a:solidFill>
              <a:srgbClr val="FFAB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>
                <a:latin typeface="+mn-lt"/>
              </a:endParaRPr>
            </a:p>
          </p:txBody>
        </p:sp>
        <p:sp>
          <p:nvSpPr>
            <p:cNvPr id="121" name="Text Box 75"/>
            <p:cNvSpPr txBox="1">
              <a:spLocks noChangeAspect="1" noChangeArrowheads="1"/>
            </p:cNvSpPr>
            <p:nvPr/>
          </p:nvSpPr>
          <p:spPr bwMode="auto">
            <a:xfrm>
              <a:off x="2012" y="2692"/>
              <a:ext cx="786" cy="4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Extract</a:t>
              </a:r>
            </a:p>
            <a:p>
              <a:pPr algn="ctr"/>
              <a:r>
                <a:rPr lang="en-US" sz="1400" b="1" dirty="0">
                  <a:latin typeface="+mn-lt"/>
                </a:rPr>
                <a:t>Horizon</a:t>
              </a:r>
            </a:p>
            <a:p>
              <a:pPr algn="ctr"/>
              <a:r>
                <a:rPr lang="en-US" sz="1400" b="1" dirty="0">
                  <a:latin typeface="+mn-lt"/>
                </a:rPr>
                <a:t>Attributes</a:t>
              </a:r>
            </a:p>
          </p:txBody>
        </p:sp>
      </p:grpSp>
      <p:sp>
        <p:nvSpPr>
          <p:cNvPr id="122" name="Text Box 76"/>
          <p:cNvSpPr txBox="1">
            <a:spLocks noChangeAspect="1" noChangeArrowheads="1"/>
          </p:cNvSpPr>
          <p:nvPr/>
        </p:nvSpPr>
        <p:spPr bwMode="auto">
          <a:xfrm>
            <a:off x="2638643" y="4202876"/>
            <a:ext cx="316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5</a:t>
            </a:r>
          </a:p>
        </p:txBody>
      </p:sp>
      <p:sp>
        <p:nvSpPr>
          <p:cNvPr id="123" name="Text Box 77"/>
          <p:cNvSpPr txBox="1">
            <a:spLocks noChangeAspect="1" noChangeArrowheads="1"/>
          </p:cNvSpPr>
          <p:nvPr/>
        </p:nvSpPr>
        <p:spPr bwMode="auto">
          <a:xfrm>
            <a:off x="2106613" y="5721350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Horizons </a:t>
            </a:r>
          </a:p>
        </p:txBody>
      </p:sp>
      <p:sp>
        <p:nvSpPr>
          <p:cNvPr id="124" name="Line 78"/>
          <p:cNvSpPr>
            <a:spLocks noChangeAspect="1" noChangeShapeType="1"/>
          </p:cNvSpPr>
          <p:nvPr/>
        </p:nvSpPr>
        <p:spPr bwMode="auto">
          <a:xfrm flipH="1">
            <a:off x="1139825" y="5546725"/>
            <a:ext cx="3046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5" name="Text Box 79"/>
          <p:cNvSpPr txBox="1">
            <a:spLocks noChangeAspect="1" noChangeArrowheads="1"/>
          </p:cNvSpPr>
          <p:nvPr/>
        </p:nvSpPr>
        <p:spPr bwMode="auto">
          <a:xfrm>
            <a:off x="3341688" y="1525588"/>
            <a:ext cx="21916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 dirty="0">
                <a:latin typeface="+mn-lt"/>
              </a:rPr>
              <a:t>Large-Offset faults </a:t>
            </a:r>
          </a:p>
        </p:txBody>
      </p:sp>
      <p:sp>
        <p:nvSpPr>
          <p:cNvPr id="126" name="Line 80"/>
          <p:cNvSpPr>
            <a:spLocks noChangeAspect="1" noChangeShapeType="1"/>
          </p:cNvSpPr>
          <p:nvPr/>
        </p:nvSpPr>
        <p:spPr bwMode="auto">
          <a:xfrm flipH="1">
            <a:off x="2600325" y="2047875"/>
            <a:ext cx="3740150" cy="0"/>
          </a:xfrm>
          <a:prstGeom prst="line">
            <a:avLst/>
          </a:prstGeom>
          <a:noFill/>
          <a:ln w="76200">
            <a:solidFill>
              <a:schemeClr val="accent5">
                <a:lumMod val="50000"/>
              </a:schemeClr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27" name="Rectangle 27"/>
          <p:cNvSpPr>
            <a:spLocks noChangeAspect="1" noChangeArrowheads="1"/>
          </p:cNvSpPr>
          <p:nvPr/>
        </p:nvSpPr>
        <p:spPr bwMode="auto">
          <a:xfrm>
            <a:off x="1652588" y="4024313"/>
            <a:ext cx="4760912" cy="460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pic>
        <p:nvPicPr>
          <p:cNvPr id="128" name="Picture 2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bright="2000" contrast="31000"/>
          </a:blip>
          <a:srcRect/>
          <a:stretch>
            <a:fillRect/>
          </a:stretch>
        </p:blipFill>
        <p:spPr bwMode="auto">
          <a:xfrm>
            <a:off x="8360270" y="4123620"/>
            <a:ext cx="432581" cy="432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Generate a Geologic Framework</a:t>
            </a:r>
          </a:p>
        </p:txBody>
      </p:sp>
      <p:sp>
        <p:nvSpPr>
          <p:cNvPr id="53253" name="Text Box 8"/>
          <p:cNvSpPr txBox="1">
            <a:spLocks noChangeArrowheads="1"/>
          </p:cNvSpPr>
          <p:nvPr/>
        </p:nvSpPr>
        <p:spPr bwMode="auto">
          <a:xfrm>
            <a:off x="481941" y="975678"/>
            <a:ext cx="6625403" cy="170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25425" indent="-225425">
              <a:spcBef>
                <a:spcPct val="25000"/>
              </a:spcBef>
              <a:buFontTx/>
              <a:buChar char="•"/>
            </a:pP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Proper mapping of all major horizons and faults</a:t>
            </a:r>
          </a:p>
          <a:p>
            <a:pPr marL="225425" indent="-225425">
              <a:spcBef>
                <a:spcPct val="25000"/>
              </a:spcBef>
              <a:buFontTx/>
              <a:buChar char="•"/>
            </a:pP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Horizon-fault intersections are correctly handled</a:t>
            </a:r>
          </a:p>
          <a:p>
            <a:pPr marL="225425" indent="-225425">
              <a:spcBef>
                <a:spcPct val="25000"/>
              </a:spcBef>
              <a:buFontTx/>
              <a:buChar char="•"/>
            </a:pP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Fault-fault intersections are correctly handled</a:t>
            </a:r>
          </a:p>
          <a:p>
            <a:pPr marL="225425" indent="-225425">
              <a:spcBef>
                <a:spcPct val="25000"/>
              </a:spcBef>
              <a:buFontTx/>
              <a:buChar char="•"/>
            </a:pP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Intervals between horizons that can be analyzed</a:t>
            </a:r>
            <a:endParaRPr lang="en-US" sz="2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3255" name="Picture 13"/>
          <p:cNvPicPr>
            <a:picLocks noChangeAspect="1" noChangeArrowheads="1"/>
          </p:cNvPicPr>
          <p:nvPr/>
        </p:nvPicPr>
        <p:blipFill>
          <a:blip r:embed="rId3" cstate="print"/>
          <a:srcRect l="11229" t="4944" r="8905" b="2921"/>
          <a:stretch>
            <a:fillRect/>
          </a:stretch>
        </p:blipFill>
        <p:spPr bwMode="auto">
          <a:xfrm>
            <a:off x="1063625" y="3509963"/>
            <a:ext cx="7204075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6" name="Freeform 14"/>
          <p:cNvSpPr>
            <a:spLocks/>
          </p:cNvSpPr>
          <p:nvPr/>
        </p:nvSpPr>
        <p:spPr bwMode="auto">
          <a:xfrm>
            <a:off x="3640138" y="4529138"/>
            <a:ext cx="1231900" cy="366712"/>
          </a:xfrm>
          <a:custGeom>
            <a:avLst/>
            <a:gdLst>
              <a:gd name="T0" fmla="*/ 13 w 776"/>
              <a:gd name="T1" fmla="*/ 219 h 379"/>
              <a:gd name="T2" fmla="*/ 0 w 776"/>
              <a:gd name="T3" fmla="*/ 140 h 379"/>
              <a:gd name="T4" fmla="*/ 1 w 776"/>
              <a:gd name="T5" fmla="*/ 71 h 379"/>
              <a:gd name="T6" fmla="*/ 45 w 776"/>
              <a:gd name="T7" fmla="*/ 49 h 379"/>
              <a:gd name="T8" fmla="*/ 69 w 776"/>
              <a:gd name="T9" fmla="*/ 37 h 379"/>
              <a:gd name="T10" fmla="*/ 109 w 776"/>
              <a:gd name="T11" fmla="*/ 39 h 379"/>
              <a:gd name="T12" fmla="*/ 165 w 776"/>
              <a:gd name="T13" fmla="*/ 41 h 379"/>
              <a:gd name="T14" fmla="*/ 205 w 776"/>
              <a:gd name="T15" fmla="*/ 42 h 379"/>
              <a:gd name="T16" fmla="*/ 230 w 776"/>
              <a:gd name="T17" fmla="*/ 42 h 379"/>
              <a:gd name="T18" fmla="*/ 272 w 776"/>
              <a:gd name="T19" fmla="*/ 37 h 379"/>
              <a:gd name="T20" fmla="*/ 301 w 776"/>
              <a:gd name="T21" fmla="*/ 34 h 379"/>
              <a:gd name="T22" fmla="*/ 336 w 776"/>
              <a:gd name="T23" fmla="*/ 12 h 379"/>
              <a:gd name="T24" fmla="*/ 345 w 776"/>
              <a:gd name="T25" fmla="*/ 0 h 379"/>
              <a:gd name="T26" fmla="*/ 360 w 776"/>
              <a:gd name="T27" fmla="*/ 0 h 379"/>
              <a:gd name="T28" fmla="*/ 374 w 776"/>
              <a:gd name="T29" fmla="*/ 29 h 379"/>
              <a:gd name="T30" fmla="*/ 401 w 776"/>
              <a:gd name="T31" fmla="*/ 37 h 379"/>
              <a:gd name="T32" fmla="*/ 438 w 776"/>
              <a:gd name="T33" fmla="*/ 49 h 379"/>
              <a:gd name="T34" fmla="*/ 480 w 776"/>
              <a:gd name="T35" fmla="*/ 63 h 379"/>
              <a:gd name="T36" fmla="*/ 531 w 776"/>
              <a:gd name="T37" fmla="*/ 75 h 379"/>
              <a:gd name="T38" fmla="*/ 589 w 776"/>
              <a:gd name="T39" fmla="*/ 79 h 379"/>
              <a:gd name="T40" fmla="*/ 630 w 776"/>
              <a:gd name="T41" fmla="*/ 79 h 379"/>
              <a:gd name="T42" fmla="*/ 715 w 776"/>
              <a:gd name="T43" fmla="*/ 70 h 379"/>
              <a:gd name="T44" fmla="*/ 776 w 776"/>
              <a:gd name="T45" fmla="*/ 74 h 379"/>
              <a:gd name="T46" fmla="*/ 718 w 776"/>
              <a:gd name="T47" fmla="*/ 86 h 379"/>
              <a:gd name="T48" fmla="*/ 633 w 776"/>
              <a:gd name="T49" fmla="*/ 93 h 379"/>
              <a:gd name="T50" fmla="*/ 629 w 776"/>
              <a:gd name="T51" fmla="*/ 101 h 379"/>
              <a:gd name="T52" fmla="*/ 587 w 776"/>
              <a:gd name="T53" fmla="*/ 112 h 379"/>
              <a:gd name="T54" fmla="*/ 541 w 776"/>
              <a:gd name="T55" fmla="*/ 112 h 379"/>
              <a:gd name="T56" fmla="*/ 504 w 776"/>
              <a:gd name="T57" fmla="*/ 110 h 379"/>
              <a:gd name="T58" fmla="*/ 481 w 776"/>
              <a:gd name="T59" fmla="*/ 110 h 379"/>
              <a:gd name="T60" fmla="*/ 438 w 776"/>
              <a:gd name="T61" fmla="*/ 114 h 379"/>
              <a:gd name="T62" fmla="*/ 389 w 776"/>
              <a:gd name="T63" fmla="*/ 130 h 379"/>
              <a:gd name="T64" fmla="*/ 365 w 776"/>
              <a:gd name="T65" fmla="*/ 130 h 379"/>
              <a:gd name="T66" fmla="*/ 334 w 776"/>
              <a:gd name="T67" fmla="*/ 132 h 379"/>
              <a:gd name="T68" fmla="*/ 275 w 776"/>
              <a:gd name="T69" fmla="*/ 146 h 379"/>
              <a:gd name="T70" fmla="*/ 237 w 776"/>
              <a:gd name="T71" fmla="*/ 159 h 379"/>
              <a:gd name="T72" fmla="*/ 206 w 776"/>
              <a:gd name="T73" fmla="*/ 164 h 379"/>
              <a:gd name="T74" fmla="*/ 176 w 776"/>
              <a:gd name="T75" fmla="*/ 165 h 379"/>
              <a:gd name="T76" fmla="*/ 137 w 776"/>
              <a:gd name="T77" fmla="*/ 179 h 379"/>
              <a:gd name="T78" fmla="*/ 110 w 776"/>
              <a:gd name="T79" fmla="*/ 193 h 379"/>
              <a:gd name="T80" fmla="*/ 81 w 776"/>
              <a:gd name="T81" fmla="*/ 211 h 379"/>
              <a:gd name="T82" fmla="*/ 56 w 776"/>
              <a:gd name="T83" fmla="*/ 219 h 379"/>
              <a:gd name="T84" fmla="*/ 16 w 776"/>
              <a:gd name="T85" fmla="*/ 231 h 3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76"/>
              <a:gd name="T130" fmla="*/ 0 h 379"/>
              <a:gd name="T131" fmla="*/ 776 w 776"/>
              <a:gd name="T132" fmla="*/ 379 h 37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76" h="379">
                <a:moveTo>
                  <a:pt x="13" y="360"/>
                </a:moveTo>
                <a:lnTo>
                  <a:pt x="0" y="229"/>
                </a:lnTo>
                <a:lnTo>
                  <a:pt x="1" y="117"/>
                </a:lnTo>
                <a:lnTo>
                  <a:pt x="45" y="80"/>
                </a:lnTo>
                <a:lnTo>
                  <a:pt x="69" y="61"/>
                </a:lnTo>
                <a:lnTo>
                  <a:pt x="109" y="64"/>
                </a:lnTo>
                <a:lnTo>
                  <a:pt x="165" y="67"/>
                </a:lnTo>
                <a:lnTo>
                  <a:pt x="205" y="69"/>
                </a:lnTo>
                <a:lnTo>
                  <a:pt x="230" y="69"/>
                </a:lnTo>
                <a:lnTo>
                  <a:pt x="272" y="61"/>
                </a:lnTo>
                <a:lnTo>
                  <a:pt x="301" y="56"/>
                </a:lnTo>
                <a:lnTo>
                  <a:pt x="336" y="19"/>
                </a:lnTo>
                <a:lnTo>
                  <a:pt x="345" y="0"/>
                </a:lnTo>
                <a:lnTo>
                  <a:pt x="360" y="0"/>
                </a:lnTo>
                <a:lnTo>
                  <a:pt x="374" y="47"/>
                </a:lnTo>
                <a:lnTo>
                  <a:pt x="401" y="61"/>
                </a:lnTo>
                <a:lnTo>
                  <a:pt x="438" y="80"/>
                </a:lnTo>
                <a:lnTo>
                  <a:pt x="480" y="104"/>
                </a:lnTo>
                <a:lnTo>
                  <a:pt x="531" y="123"/>
                </a:lnTo>
                <a:lnTo>
                  <a:pt x="589" y="130"/>
                </a:lnTo>
                <a:lnTo>
                  <a:pt x="630" y="130"/>
                </a:lnTo>
                <a:lnTo>
                  <a:pt x="715" y="115"/>
                </a:lnTo>
                <a:lnTo>
                  <a:pt x="776" y="122"/>
                </a:lnTo>
                <a:lnTo>
                  <a:pt x="718" y="141"/>
                </a:lnTo>
                <a:lnTo>
                  <a:pt x="633" y="152"/>
                </a:lnTo>
                <a:lnTo>
                  <a:pt x="629" y="165"/>
                </a:lnTo>
                <a:lnTo>
                  <a:pt x="587" y="183"/>
                </a:lnTo>
                <a:lnTo>
                  <a:pt x="541" y="183"/>
                </a:lnTo>
                <a:lnTo>
                  <a:pt x="504" y="181"/>
                </a:lnTo>
                <a:lnTo>
                  <a:pt x="481" y="181"/>
                </a:lnTo>
                <a:lnTo>
                  <a:pt x="438" y="187"/>
                </a:lnTo>
                <a:lnTo>
                  <a:pt x="389" y="213"/>
                </a:lnTo>
                <a:lnTo>
                  <a:pt x="365" y="213"/>
                </a:lnTo>
                <a:lnTo>
                  <a:pt x="334" y="216"/>
                </a:lnTo>
                <a:lnTo>
                  <a:pt x="275" y="239"/>
                </a:lnTo>
                <a:lnTo>
                  <a:pt x="237" y="261"/>
                </a:lnTo>
                <a:lnTo>
                  <a:pt x="206" y="269"/>
                </a:lnTo>
                <a:lnTo>
                  <a:pt x="176" y="271"/>
                </a:lnTo>
                <a:lnTo>
                  <a:pt x="137" y="293"/>
                </a:lnTo>
                <a:lnTo>
                  <a:pt x="110" y="317"/>
                </a:lnTo>
                <a:lnTo>
                  <a:pt x="81" y="347"/>
                </a:lnTo>
                <a:lnTo>
                  <a:pt x="56" y="360"/>
                </a:lnTo>
                <a:lnTo>
                  <a:pt x="16" y="379"/>
                </a:lnTo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57" name="Freeform 15"/>
          <p:cNvSpPr>
            <a:spLocks/>
          </p:cNvSpPr>
          <p:nvPr/>
        </p:nvSpPr>
        <p:spPr bwMode="auto">
          <a:xfrm>
            <a:off x="3652838" y="4803775"/>
            <a:ext cx="1574800" cy="319087"/>
          </a:xfrm>
          <a:custGeom>
            <a:avLst/>
            <a:gdLst>
              <a:gd name="T0" fmla="*/ 0 w 992"/>
              <a:gd name="T1" fmla="*/ 58 h 330"/>
              <a:gd name="T2" fmla="*/ 56 w 992"/>
              <a:gd name="T3" fmla="*/ 48 h 330"/>
              <a:gd name="T4" fmla="*/ 117 w 992"/>
              <a:gd name="T5" fmla="*/ 27 h 330"/>
              <a:gd name="T6" fmla="*/ 153 w 992"/>
              <a:gd name="T7" fmla="*/ 13 h 330"/>
              <a:gd name="T8" fmla="*/ 184 w 992"/>
              <a:gd name="T9" fmla="*/ 12 h 330"/>
              <a:gd name="T10" fmla="*/ 232 w 992"/>
              <a:gd name="T11" fmla="*/ 10 h 330"/>
              <a:gd name="T12" fmla="*/ 269 w 992"/>
              <a:gd name="T13" fmla="*/ 10 h 330"/>
              <a:gd name="T14" fmla="*/ 299 w 992"/>
              <a:gd name="T15" fmla="*/ 1 h 330"/>
              <a:gd name="T16" fmla="*/ 331 w 992"/>
              <a:gd name="T17" fmla="*/ 0 h 330"/>
              <a:gd name="T18" fmla="*/ 397 w 992"/>
              <a:gd name="T19" fmla="*/ 2 h 330"/>
              <a:gd name="T20" fmla="*/ 483 w 992"/>
              <a:gd name="T21" fmla="*/ 5 h 330"/>
              <a:gd name="T22" fmla="*/ 565 w 992"/>
              <a:gd name="T23" fmla="*/ 12 h 330"/>
              <a:gd name="T24" fmla="*/ 605 w 992"/>
              <a:gd name="T25" fmla="*/ 15 h 330"/>
              <a:gd name="T26" fmla="*/ 630 w 992"/>
              <a:gd name="T27" fmla="*/ 21 h 330"/>
              <a:gd name="T28" fmla="*/ 651 w 992"/>
              <a:gd name="T29" fmla="*/ 21 h 330"/>
              <a:gd name="T30" fmla="*/ 741 w 992"/>
              <a:gd name="T31" fmla="*/ 17 h 330"/>
              <a:gd name="T32" fmla="*/ 797 w 992"/>
              <a:gd name="T33" fmla="*/ 12 h 330"/>
              <a:gd name="T34" fmla="*/ 837 w 992"/>
              <a:gd name="T35" fmla="*/ 12 h 330"/>
              <a:gd name="T36" fmla="*/ 873 w 992"/>
              <a:gd name="T37" fmla="*/ 12 h 330"/>
              <a:gd name="T38" fmla="*/ 901 w 992"/>
              <a:gd name="T39" fmla="*/ 12 h 330"/>
              <a:gd name="T40" fmla="*/ 945 w 992"/>
              <a:gd name="T41" fmla="*/ 19 h 330"/>
              <a:gd name="T42" fmla="*/ 937 w 992"/>
              <a:gd name="T43" fmla="*/ 30 h 330"/>
              <a:gd name="T44" fmla="*/ 992 w 992"/>
              <a:gd name="T45" fmla="*/ 42 h 330"/>
              <a:gd name="T46" fmla="*/ 939 w 992"/>
              <a:gd name="T47" fmla="*/ 50 h 330"/>
              <a:gd name="T48" fmla="*/ 846 w 992"/>
              <a:gd name="T49" fmla="*/ 61 h 330"/>
              <a:gd name="T50" fmla="*/ 798 w 992"/>
              <a:gd name="T51" fmla="*/ 62 h 330"/>
              <a:gd name="T52" fmla="*/ 773 w 992"/>
              <a:gd name="T53" fmla="*/ 66 h 330"/>
              <a:gd name="T54" fmla="*/ 741 w 992"/>
              <a:gd name="T55" fmla="*/ 66 h 330"/>
              <a:gd name="T56" fmla="*/ 721 w 992"/>
              <a:gd name="T57" fmla="*/ 61 h 330"/>
              <a:gd name="T58" fmla="*/ 693 w 992"/>
              <a:gd name="T59" fmla="*/ 61 h 330"/>
              <a:gd name="T60" fmla="*/ 667 w 992"/>
              <a:gd name="T61" fmla="*/ 61 h 330"/>
              <a:gd name="T62" fmla="*/ 643 w 992"/>
              <a:gd name="T63" fmla="*/ 61 h 330"/>
              <a:gd name="T64" fmla="*/ 619 w 992"/>
              <a:gd name="T65" fmla="*/ 63 h 330"/>
              <a:gd name="T66" fmla="*/ 510 w 992"/>
              <a:gd name="T67" fmla="*/ 85 h 330"/>
              <a:gd name="T68" fmla="*/ 422 w 992"/>
              <a:gd name="T69" fmla="*/ 97 h 330"/>
              <a:gd name="T70" fmla="*/ 358 w 992"/>
              <a:gd name="T71" fmla="*/ 107 h 330"/>
              <a:gd name="T72" fmla="*/ 307 w 992"/>
              <a:gd name="T73" fmla="*/ 127 h 330"/>
              <a:gd name="T74" fmla="*/ 272 w 992"/>
              <a:gd name="T75" fmla="*/ 130 h 330"/>
              <a:gd name="T76" fmla="*/ 229 w 992"/>
              <a:gd name="T77" fmla="*/ 141 h 330"/>
              <a:gd name="T78" fmla="*/ 190 w 992"/>
              <a:gd name="T79" fmla="*/ 152 h 330"/>
              <a:gd name="T80" fmla="*/ 125 w 992"/>
              <a:gd name="T81" fmla="*/ 168 h 330"/>
              <a:gd name="T82" fmla="*/ 91 w 992"/>
              <a:gd name="T83" fmla="*/ 183 h 330"/>
              <a:gd name="T84" fmla="*/ 29 w 992"/>
              <a:gd name="T85" fmla="*/ 201 h 330"/>
              <a:gd name="T86" fmla="*/ 22 w 992"/>
              <a:gd name="T87" fmla="*/ 160 h 330"/>
              <a:gd name="T88" fmla="*/ 8 w 992"/>
              <a:gd name="T89" fmla="*/ 95 h 330"/>
              <a:gd name="T90" fmla="*/ 0 w 992"/>
              <a:gd name="T91" fmla="*/ 58 h 3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92"/>
              <a:gd name="T139" fmla="*/ 0 h 330"/>
              <a:gd name="T140" fmla="*/ 992 w 992"/>
              <a:gd name="T141" fmla="*/ 330 h 3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92" h="330">
                <a:moveTo>
                  <a:pt x="0" y="96"/>
                </a:moveTo>
                <a:lnTo>
                  <a:pt x="56" y="79"/>
                </a:lnTo>
                <a:lnTo>
                  <a:pt x="117" y="45"/>
                </a:lnTo>
                <a:lnTo>
                  <a:pt x="153" y="21"/>
                </a:lnTo>
                <a:lnTo>
                  <a:pt x="184" y="20"/>
                </a:lnTo>
                <a:lnTo>
                  <a:pt x="232" y="16"/>
                </a:lnTo>
                <a:lnTo>
                  <a:pt x="269" y="16"/>
                </a:lnTo>
                <a:lnTo>
                  <a:pt x="299" y="2"/>
                </a:lnTo>
                <a:lnTo>
                  <a:pt x="331" y="0"/>
                </a:lnTo>
                <a:lnTo>
                  <a:pt x="397" y="4"/>
                </a:lnTo>
                <a:lnTo>
                  <a:pt x="483" y="8"/>
                </a:lnTo>
                <a:lnTo>
                  <a:pt x="565" y="20"/>
                </a:lnTo>
                <a:lnTo>
                  <a:pt x="605" y="24"/>
                </a:lnTo>
                <a:lnTo>
                  <a:pt x="630" y="34"/>
                </a:lnTo>
                <a:lnTo>
                  <a:pt x="651" y="34"/>
                </a:lnTo>
                <a:lnTo>
                  <a:pt x="741" y="28"/>
                </a:lnTo>
                <a:lnTo>
                  <a:pt x="797" y="20"/>
                </a:lnTo>
                <a:lnTo>
                  <a:pt x="837" y="20"/>
                </a:lnTo>
                <a:lnTo>
                  <a:pt x="873" y="20"/>
                </a:lnTo>
                <a:lnTo>
                  <a:pt x="901" y="20"/>
                </a:lnTo>
                <a:lnTo>
                  <a:pt x="945" y="31"/>
                </a:lnTo>
                <a:lnTo>
                  <a:pt x="937" y="50"/>
                </a:lnTo>
                <a:lnTo>
                  <a:pt x="992" y="69"/>
                </a:lnTo>
                <a:lnTo>
                  <a:pt x="939" y="82"/>
                </a:lnTo>
                <a:lnTo>
                  <a:pt x="846" y="100"/>
                </a:lnTo>
                <a:lnTo>
                  <a:pt x="798" y="101"/>
                </a:lnTo>
                <a:lnTo>
                  <a:pt x="773" y="108"/>
                </a:lnTo>
                <a:lnTo>
                  <a:pt x="741" y="108"/>
                </a:lnTo>
                <a:lnTo>
                  <a:pt x="721" y="100"/>
                </a:lnTo>
                <a:lnTo>
                  <a:pt x="693" y="100"/>
                </a:lnTo>
                <a:lnTo>
                  <a:pt x="667" y="100"/>
                </a:lnTo>
                <a:lnTo>
                  <a:pt x="643" y="100"/>
                </a:lnTo>
                <a:lnTo>
                  <a:pt x="619" y="104"/>
                </a:lnTo>
                <a:lnTo>
                  <a:pt x="510" y="140"/>
                </a:lnTo>
                <a:lnTo>
                  <a:pt x="422" y="160"/>
                </a:lnTo>
                <a:lnTo>
                  <a:pt x="358" y="176"/>
                </a:lnTo>
                <a:lnTo>
                  <a:pt x="307" y="208"/>
                </a:lnTo>
                <a:lnTo>
                  <a:pt x="272" y="213"/>
                </a:lnTo>
                <a:lnTo>
                  <a:pt x="229" y="232"/>
                </a:lnTo>
                <a:lnTo>
                  <a:pt x="190" y="250"/>
                </a:lnTo>
                <a:lnTo>
                  <a:pt x="125" y="276"/>
                </a:lnTo>
                <a:lnTo>
                  <a:pt x="91" y="300"/>
                </a:lnTo>
                <a:lnTo>
                  <a:pt x="29" y="330"/>
                </a:lnTo>
                <a:lnTo>
                  <a:pt x="22" y="263"/>
                </a:lnTo>
                <a:lnTo>
                  <a:pt x="8" y="156"/>
                </a:lnTo>
                <a:lnTo>
                  <a:pt x="0" y="9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58" name="Freeform 16"/>
          <p:cNvSpPr>
            <a:spLocks/>
          </p:cNvSpPr>
          <p:nvPr/>
        </p:nvSpPr>
        <p:spPr bwMode="auto">
          <a:xfrm>
            <a:off x="3692525" y="5078413"/>
            <a:ext cx="481013" cy="123825"/>
          </a:xfrm>
          <a:custGeom>
            <a:avLst/>
            <a:gdLst>
              <a:gd name="T0" fmla="*/ 13 w 303"/>
              <a:gd name="T1" fmla="*/ 71 h 129"/>
              <a:gd name="T2" fmla="*/ 0 w 303"/>
              <a:gd name="T3" fmla="*/ 24 h 129"/>
              <a:gd name="T4" fmla="*/ 36 w 303"/>
              <a:gd name="T5" fmla="*/ 21 h 129"/>
              <a:gd name="T6" fmla="*/ 76 w 303"/>
              <a:gd name="T7" fmla="*/ 15 h 129"/>
              <a:gd name="T8" fmla="*/ 101 w 303"/>
              <a:gd name="T9" fmla="*/ 10 h 129"/>
              <a:gd name="T10" fmla="*/ 128 w 303"/>
              <a:gd name="T11" fmla="*/ 1 h 129"/>
              <a:gd name="T12" fmla="*/ 159 w 303"/>
              <a:gd name="T13" fmla="*/ 0 h 129"/>
              <a:gd name="T14" fmla="*/ 215 w 303"/>
              <a:gd name="T15" fmla="*/ 2 h 129"/>
              <a:gd name="T16" fmla="*/ 303 w 303"/>
              <a:gd name="T17" fmla="*/ 2 h 129"/>
              <a:gd name="T18" fmla="*/ 234 w 303"/>
              <a:gd name="T19" fmla="*/ 15 h 129"/>
              <a:gd name="T20" fmla="*/ 175 w 303"/>
              <a:gd name="T21" fmla="*/ 24 h 129"/>
              <a:gd name="T22" fmla="*/ 141 w 303"/>
              <a:gd name="T23" fmla="*/ 36 h 129"/>
              <a:gd name="T24" fmla="*/ 106 w 303"/>
              <a:gd name="T25" fmla="*/ 52 h 129"/>
              <a:gd name="T26" fmla="*/ 13 w 303"/>
              <a:gd name="T27" fmla="*/ 78 h 129"/>
              <a:gd name="T28" fmla="*/ 5 w 303"/>
              <a:gd name="T29" fmla="*/ 47 h 129"/>
              <a:gd name="T30" fmla="*/ 5 w 303"/>
              <a:gd name="T31" fmla="*/ 31 h 12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3"/>
              <a:gd name="T49" fmla="*/ 0 h 129"/>
              <a:gd name="T50" fmla="*/ 303 w 303"/>
              <a:gd name="T51" fmla="*/ 129 h 12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3" h="129">
                <a:moveTo>
                  <a:pt x="13" y="118"/>
                </a:moveTo>
                <a:lnTo>
                  <a:pt x="0" y="40"/>
                </a:lnTo>
                <a:lnTo>
                  <a:pt x="36" y="35"/>
                </a:lnTo>
                <a:lnTo>
                  <a:pt x="76" y="25"/>
                </a:lnTo>
                <a:lnTo>
                  <a:pt x="101" y="17"/>
                </a:lnTo>
                <a:lnTo>
                  <a:pt x="128" y="1"/>
                </a:lnTo>
                <a:lnTo>
                  <a:pt x="159" y="0"/>
                </a:lnTo>
                <a:lnTo>
                  <a:pt x="215" y="3"/>
                </a:lnTo>
                <a:lnTo>
                  <a:pt x="303" y="3"/>
                </a:lnTo>
                <a:lnTo>
                  <a:pt x="234" y="24"/>
                </a:lnTo>
                <a:lnTo>
                  <a:pt x="175" y="40"/>
                </a:lnTo>
                <a:lnTo>
                  <a:pt x="141" y="60"/>
                </a:lnTo>
                <a:lnTo>
                  <a:pt x="106" y="86"/>
                </a:lnTo>
                <a:lnTo>
                  <a:pt x="13" y="129"/>
                </a:lnTo>
                <a:lnTo>
                  <a:pt x="5" y="78"/>
                </a:lnTo>
                <a:lnTo>
                  <a:pt x="5" y="51"/>
                </a:lnTo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59" name="Freeform 17"/>
          <p:cNvSpPr>
            <a:spLocks/>
          </p:cNvSpPr>
          <p:nvPr/>
        </p:nvSpPr>
        <p:spPr bwMode="auto">
          <a:xfrm>
            <a:off x="3716338" y="5143500"/>
            <a:ext cx="725488" cy="204787"/>
          </a:xfrm>
          <a:custGeom>
            <a:avLst/>
            <a:gdLst>
              <a:gd name="T0" fmla="*/ 457 w 457"/>
              <a:gd name="T1" fmla="*/ 8 h 213"/>
              <a:gd name="T2" fmla="*/ 413 w 457"/>
              <a:gd name="T3" fmla="*/ 23 h 213"/>
              <a:gd name="T4" fmla="*/ 342 w 457"/>
              <a:gd name="T5" fmla="*/ 48 h 213"/>
              <a:gd name="T6" fmla="*/ 310 w 457"/>
              <a:gd name="T7" fmla="*/ 62 h 213"/>
              <a:gd name="T8" fmla="*/ 275 w 457"/>
              <a:gd name="T9" fmla="*/ 73 h 213"/>
              <a:gd name="T10" fmla="*/ 246 w 457"/>
              <a:gd name="T11" fmla="*/ 76 h 213"/>
              <a:gd name="T12" fmla="*/ 193 w 457"/>
              <a:gd name="T13" fmla="*/ 79 h 213"/>
              <a:gd name="T14" fmla="*/ 165 w 457"/>
              <a:gd name="T15" fmla="*/ 88 h 213"/>
              <a:gd name="T16" fmla="*/ 125 w 457"/>
              <a:gd name="T17" fmla="*/ 101 h 213"/>
              <a:gd name="T18" fmla="*/ 99 w 457"/>
              <a:gd name="T19" fmla="*/ 129 h 213"/>
              <a:gd name="T20" fmla="*/ 51 w 457"/>
              <a:gd name="T21" fmla="*/ 129 h 213"/>
              <a:gd name="T22" fmla="*/ 21 w 457"/>
              <a:gd name="T23" fmla="*/ 119 h 213"/>
              <a:gd name="T24" fmla="*/ 0 w 457"/>
              <a:gd name="T25" fmla="*/ 36 h 213"/>
              <a:gd name="T26" fmla="*/ 45 w 457"/>
              <a:gd name="T27" fmla="*/ 21 h 213"/>
              <a:gd name="T28" fmla="*/ 96 w 457"/>
              <a:gd name="T29" fmla="*/ 8 h 213"/>
              <a:gd name="T30" fmla="*/ 126 w 457"/>
              <a:gd name="T31" fmla="*/ 8 h 213"/>
              <a:gd name="T32" fmla="*/ 201 w 457"/>
              <a:gd name="T33" fmla="*/ 7 h 213"/>
              <a:gd name="T34" fmla="*/ 313 w 457"/>
              <a:gd name="T35" fmla="*/ 3 h 213"/>
              <a:gd name="T36" fmla="*/ 368 w 457"/>
              <a:gd name="T37" fmla="*/ 0 h 213"/>
              <a:gd name="T38" fmla="*/ 393 w 457"/>
              <a:gd name="T39" fmla="*/ 1 h 213"/>
              <a:gd name="T40" fmla="*/ 457 w 457"/>
              <a:gd name="T41" fmla="*/ 8 h 2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57"/>
              <a:gd name="T64" fmla="*/ 0 h 213"/>
              <a:gd name="T65" fmla="*/ 457 w 457"/>
              <a:gd name="T66" fmla="*/ 213 h 21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57" h="213">
                <a:moveTo>
                  <a:pt x="457" y="13"/>
                </a:moveTo>
                <a:lnTo>
                  <a:pt x="413" y="38"/>
                </a:lnTo>
                <a:lnTo>
                  <a:pt x="342" y="80"/>
                </a:lnTo>
                <a:lnTo>
                  <a:pt x="310" y="102"/>
                </a:lnTo>
                <a:lnTo>
                  <a:pt x="275" y="120"/>
                </a:lnTo>
                <a:lnTo>
                  <a:pt x="246" y="125"/>
                </a:lnTo>
                <a:lnTo>
                  <a:pt x="193" y="131"/>
                </a:lnTo>
                <a:lnTo>
                  <a:pt x="165" y="145"/>
                </a:lnTo>
                <a:lnTo>
                  <a:pt x="125" y="166"/>
                </a:lnTo>
                <a:lnTo>
                  <a:pt x="99" y="213"/>
                </a:lnTo>
                <a:lnTo>
                  <a:pt x="51" y="213"/>
                </a:lnTo>
                <a:lnTo>
                  <a:pt x="21" y="197"/>
                </a:lnTo>
                <a:lnTo>
                  <a:pt x="0" y="59"/>
                </a:lnTo>
                <a:lnTo>
                  <a:pt x="45" y="35"/>
                </a:lnTo>
                <a:lnTo>
                  <a:pt x="96" y="14"/>
                </a:lnTo>
                <a:lnTo>
                  <a:pt x="126" y="13"/>
                </a:lnTo>
                <a:lnTo>
                  <a:pt x="201" y="11"/>
                </a:lnTo>
                <a:lnTo>
                  <a:pt x="313" y="5"/>
                </a:lnTo>
                <a:lnTo>
                  <a:pt x="368" y="0"/>
                </a:lnTo>
                <a:lnTo>
                  <a:pt x="393" y="1"/>
                </a:lnTo>
                <a:lnTo>
                  <a:pt x="457" y="13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60" name="Freeform 18"/>
          <p:cNvSpPr>
            <a:spLocks/>
          </p:cNvSpPr>
          <p:nvPr/>
        </p:nvSpPr>
        <p:spPr bwMode="auto">
          <a:xfrm>
            <a:off x="3743325" y="5294313"/>
            <a:ext cx="1238250" cy="790575"/>
          </a:xfrm>
          <a:custGeom>
            <a:avLst/>
            <a:gdLst>
              <a:gd name="T0" fmla="*/ 0 w 780"/>
              <a:gd name="T1" fmla="*/ 28 h 816"/>
              <a:gd name="T2" fmla="*/ 31 w 780"/>
              <a:gd name="T3" fmla="*/ 96 h 816"/>
              <a:gd name="T4" fmla="*/ 95 w 780"/>
              <a:gd name="T5" fmla="*/ 242 h 816"/>
              <a:gd name="T6" fmla="*/ 140 w 780"/>
              <a:gd name="T7" fmla="*/ 334 h 816"/>
              <a:gd name="T8" fmla="*/ 192 w 780"/>
              <a:gd name="T9" fmla="*/ 407 h 816"/>
              <a:gd name="T10" fmla="*/ 280 w 780"/>
              <a:gd name="T11" fmla="*/ 498 h 816"/>
              <a:gd name="T12" fmla="*/ 349 w 780"/>
              <a:gd name="T13" fmla="*/ 467 h 816"/>
              <a:gd name="T14" fmla="*/ 439 w 780"/>
              <a:gd name="T15" fmla="*/ 428 h 816"/>
              <a:gd name="T16" fmla="*/ 552 w 780"/>
              <a:gd name="T17" fmla="*/ 411 h 816"/>
              <a:gd name="T18" fmla="*/ 615 w 780"/>
              <a:gd name="T19" fmla="*/ 415 h 816"/>
              <a:gd name="T20" fmla="*/ 666 w 780"/>
              <a:gd name="T21" fmla="*/ 417 h 816"/>
              <a:gd name="T22" fmla="*/ 695 w 780"/>
              <a:gd name="T23" fmla="*/ 413 h 816"/>
              <a:gd name="T24" fmla="*/ 717 w 780"/>
              <a:gd name="T25" fmla="*/ 381 h 816"/>
              <a:gd name="T26" fmla="*/ 746 w 780"/>
              <a:gd name="T27" fmla="*/ 265 h 816"/>
              <a:gd name="T28" fmla="*/ 780 w 780"/>
              <a:gd name="T29" fmla="*/ 168 h 816"/>
              <a:gd name="T30" fmla="*/ 776 w 780"/>
              <a:gd name="T31" fmla="*/ 66 h 816"/>
              <a:gd name="T32" fmla="*/ 760 w 780"/>
              <a:gd name="T33" fmla="*/ 2 h 816"/>
              <a:gd name="T34" fmla="*/ 695 w 780"/>
              <a:gd name="T35" fmla="*/ 4 h 816"/>
              <a:gd name="T36" fmla="*/ 576 w 780"/>
              <a:gd name="T37" fmla="*/ 5 h 816"/>
              <a:gd name="T38" fmla="*/ 500 w 780"/>
              <a:gd name="T39" fmla="*/ 9 h 816"/>
              <a:gd name="T40" fmla="*/ 431 w 780"/>
              <a:gd name="T41" fmla="*/ 9 h 816"/>
              <a:gd name="T42" fmla="*/ 348 w 780"/>
              <a:gd name="T43" fmla="*/ 5 h 816"/>
              <a:gd name="T44" fmla="*/ 298 w 780"/>
              <a:gd name="T45" fmla="*/ 5 h 816"/>
              <a:gd name="T46" fmla="*/ 239 w 780"/>
              <a:gd name="T47" fmla="*/ 0 h 816"/>
              <a:gd name="T48" fmla="*/ 220 w 780"/>
              <a:gd name="T49" fmla="*/ 7 h 816"/>
              <a:gd name="T50" fmla="*/ 173 w 780"/>
              <a:gd name="T51" fmla="*/ 5 h 816"/>
              <a:gd name="T52" fmla="*/ 106 w 780"/>
              <a:gd name="T53" fmla="*/ 7 h 816"/>
              <a:gd name="T54" fmla="*/ 84 w 780"/>
              <a:gd name="T55" fmla="*/ 33 h 816"/>
              <a:gd name="T56" fmla="*/ 55 w 780"/>
              <a:gd name="T57" fmla="*/ 32 h 816"/>
              <a:gd name="T58" fmla="*/ 36 w 780"/>
              <a:gd name="T59" fmla="*/ 30 h 816"/>
              <a:gd name="T60" fmla="*/ 16 w 780"/>
              <a:gd name="T61" fmla="*/ 24 h 816"/>
              <a:gd name="T62" fmla="*/ 0 w 780"/>
              <a:gd name="T63" fmla="*/ 28 h 8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80"/>
              <a:gd name="T97" fmla="*/ 0 h 816"/>
              <a:gd name="T98" fmla="*/ 780 w 780"/>
              <a:gd name="T99" fmla="*/ 816 h 81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80" h="816">
                <a:moveTo>
                  <a:pt x="0" y="46"/>
                </a:moveTo>
                <a:lnTo>
                  <a:pt x="31" y="158"/>
                </a:lnTo>
                <a:lnTo>
                  <a:pt x="95" y="396"/>
                </a:lnTo>
                <a:lnTo>
                  <a:pt x="140" y="547"/>
                </a:lnTo>
                <a:lnTo>
                  <a:pt x="192" y="667"/>
                </a:lnTo>
                <a:lnTo>
                  <a:pt x="280" y="816"/>
                </a:lnTo>
                <a:lnTo>
                  <a:pt x="349" y="766"/>
                </a:lnTo>
                <a:lnTo>
                  <a:pt x="439" y="702"/>
                </a:lnTo>
                <a:lnTo>
                  <a:pt x="552" y="673"/>
                </a:lnTo>
                <a:lnTo>
                  <a:pt x="615" y="680"/>
                </a:lnTo>
                <a:lnTo>
                  <a:pt x="666" y="684"/>
                </a:lnTo>
                <a:lnTo>
                  <a:pt x="695" y="676"/>
                </a:lnTo>
                <a:lnTo>
                  <a:pt x="717" y="625"/>
                </a:lnTo>
                <a:lnTo>
                  <a:pt x="746" y="435"/>
                </a:lnTo>
                <a:lnTo>
                  <a:pt x="780" y="276"/>
                </a:lnTo>
                <a:lnTo>
                  <a:pt x="776" y="108"/>
                </a:lnTo>
                <a:lnTo>
                  <a:pt x="760" y="4"/>
                </a:lnTo>
                <a:lnTo>
                  <a:pt x="695" y="6"/>
                </a:lnTo>
                <a:lnTo>
                  <a:pt x="576" y="8"/>
                </a:lnTo>
                <a:lnTo>
                  <a:pt x="500" y="14"/>
                </a:lnTo>
                <a:lnTo>
                  <a:pt x="431" y="14"/>
                </a:lnTo>
                <a:lnTo>
                  <a:pt x="348" y="8"/>
                </a:lnTo>
                <a:lnTo>
                  <a:pt x="298" y="9"/>
                </a:lnTo>
                <a:lnTo>
                  <a:pt x="239" y="0"/>
                </a:lnTo>
                <a:lnTo>
                  <a:pt x="220" y="12"/>
                </a:lnTo>
                <a:lnTo>
                  <a:pt x="173" y="9"/>
                </a:lnTo>
                <a:lnTo>
                  <a:pt x="106" y="12"/>
                </a:lnTo>
                <a:lnTo>
                  <a:pt x="84" y="54"/>
                </a:lnTo>
                <a:lnTo>
                  <a:pt x="55" y="52"/>
                </a:lnTo>
                <a:lnTo>
                  <a:pt x="36" y="49"/>
                </a:lnTo>
                <a:lnTo>
                  <a:pt x="16" y="40"/>
                </a:lnTo>
                <a:lnTo>
                  <a:pt x="0" y="4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3261" name="Picture 21"/>
          <p:cNvPicPr>
            <a:picLocks noChangeAspect="1" noChangeArrowheads="1"/>
          </p:cNvPicPr>
          <p:nvPr/>
        </p:nvPicPr>
        <p:blipFill>
          <a:blip r:embed="rId3" cstate="print"/>
          <a:srcRect l="11229" t="4944" r="8501" b="2921"/>
          <a:stretch>
            <a:fillRect/>
          </a:stretch>
        </p:blipFill>
        <p:spPr bwMode="auto">
          <a:xfrm>
            <a:off x="1025525" y="2741613"/>
            <a:ext cx="7240588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2" name="Freeform 22"/>
          <p:cNvSpPr>
            <a:spLocks/>
          </p:cNvSpPr>
          <p:nvPr/>
        </p:nvSpPr>
        <p:spPr bwMode="auto">
          <a:xfrm>
            <a:off x="3602038" y="4024313"/>
            <a:ext cx="1231900" cy="461962"/>
          </a:xfrm>
          <a:custGeom>
            <a:avLst/>
            <a:gdLst>
              <a:gd name="T0" fmla="*/ 13 w 776"/>
              <a:gd name="T1" fmla="*/ 276 h 379"/>
              <a:gd name="T2" fmla="*/ 0 w 776"/>
              <a:gd name="T3" fmla="*/ 176 h 379"/>
              <a:gd name="T4" fmla="*/ 1 w 776"/>
              <a:gd name="T5" fmla="*/ 90 h 379"/>
              <a:gd name="T6" fmla="*/ 45 w 776"/>
              <a:gd name="T7" fmla="*/ 61 h 379"/>
              <a:gd name="T8" fmla="*/ 69 w 776"/>
              <a:gd name="T9" fmla="*/ 47 h 379"/>
              <a:gd name="T10" fmla="*/ 109 w 776"/>
              <a:gd name="T11" fmla="*/ 49 h 379"/>
              <a:gd name="T12" fmla="*/ 165 w 776"/>
              <a:gd name="T13" fmla="*/ 51 h 379"/>
              <a:gd name="T14" fmla="*/ 205 w 776"/>
              <a:gd name="T15" fmla="*/ 53 h 379"/>
              <a:gd name="T16" fmla="*/ 230 w 776"/>
              <a:gd name="T17" fmla="*/ 53 h 379"/>
              <a:gd name="T18" fmla="*/ 272 w 776"/>
              <a:gd name="T19" fmla="*/ 47 h 379"/>
              <a:gd name="T20" fmla="*/ 301 w 776"/>
              <a:gd name="T21" fmla="*/ 43 h 379"/>
              <a:gd name="T22" fmla="*/ 336 w 776"/>
              <a:gd name="T23" fmla="*/ 15 h 379"/>
              <a:gd name="T24" fmla="*/ 345 w 776"/>
              <a:gd name="T25" fmla="*/ 0 h 379"/>
              <a:gd name="T26" fmla="*/ 360 w 776"/>
              <a:gd name="T27" fmla="*/ 0 h 379"/>
              <a:gd name="T28" fmla="*/ 374 w 776"/>
              <a:gd name="T29" fmla="*/ 36 h 379"/>
              <a:gd name="T30" fmla="*/ 401 w 776"/>
              <a:gd name="T31" fmla="*/ 47 h 379"/>
              <a:gd name="T32" fmla="*/ 438 w 776"/>
              <a:gd name="T33" fmla="*/ 61 h 379"/>
              <a:gd name="T34" fmla="*/ 480 w 776"/>
              <a:gd name="T35" fmla="*/ 80 h 379"/>
              <a:gd name="T36" fmla="*/ 531 w 776"/>
              <a:gd name="T37" fmla="*/ 94 h 379"/>
              <a:gd name="T38" fmla="*/ 589 w 776"/>
              <a:gd name="T39" fmla="*/ 100 h 379"/>
              <a:gd name="T40" fmla="*/ 630 w 776"/>
              <a:gd name="T41" fmla="*/ 100 h 379"/>
              <a:gd name="T42" fmla="*/ 715 w 776"/>
              <a:gd name="T43" fmla="*/ 88 h 379"/>
              <a:gd name="T44" fmla="*/ 776 w 776"/>
              <a:gd name="T45" fmla="*/ 94 h 379"/>
              <a:gd name="T46" fmla="*/ 718 w 776"/>
              <a:gd name="T47" fmla="*/ 108 h 379"/>
              <a:gd name="T48" fmla="*/ 633 w 776"/>
              <a:gd name="T49" fmla="*/ 117 h 379"/>
              <a:gd name="T50" fmla="*/ 629 w 776"/>
              <a:gd name="T51" fmla="*/ 127 h 379"/>
              <a:gd name="T52" fmla="*/ 587 w 776"/>
              <a:gd name="T53" fmla="*/ 141 h 379"/>
              <a:gd name="T54" fmla="*/ 541 w 776"/>
              <a:gd name="T55" fmla="*/ 141 h 379"/>
              <a:gd name="T56" fmla="*/ 504 w 776"/>
              <a:gd name="T57" fmla="*/ 139 h 379"/>
              <a:gd name="T58" fmla="*/ 481 w 776"/>
              <a:gd name="T59" fmla="*/ 139 h 379"/>
              <a:gd name="T60" fmla="*/ 438 w 776"/>
              <a:gd name="T61" fmla="*/ 144 h 379"/>
              <a:gd name="T62" fmla="*/ 389 w 776"/>
              <a:gd name="T63" fmla="*/ 164 h 379"/>
              <a:gd name="T64" fmla="*/ 365 w 776"/>
              <a:gd name="T65" fmla="*/ 164 h 379"/>
              <a:gd name="T66" fmla="*/ 334 w 776"/>
              <a:gd name="T67" fmla="*/ 166 h 379"/>
              <a:gd name="T68" fmla="*/ 275 w 776"/>
              <a:gd name="T69" fmla="*/ 184 h 379"/>
              <a:gd name="T70" fmla="*/ 237 w 776"/>
              <a:gd name="T71" fmla="*/ 200 h 379"/>
              <a:gd name="T72" fmla="*/ 206 w 776"/>
              <a:gd name="T73" fmla="*/ 207 h 379"/>
              <a:gd name="T74" fmla="*/ 176 w 776"/>
              <a:gd name="T75" fmla="*/ 208 h 379"/>
              <a:gd name="T76" fmla="*/ 137 w 776"/>
              <a:gd name="T77" fmla="*/ 225 h 379"/>
              <a:gd name="T78" fmla="*/ 110 w 776"/>
              <a:gd name="T79" fmla="*/ 243 h 379"/>
              <a:gd name="T80" fmla="*/ 81 w 776"/>
              <a:gd name="T81" fmla="*/ 266 h 379"/>
              <a:gd name="T82" fmla="*/ 56 w 776"/>
              <a:gd name="T83" fmla="*/ 276 h 379"/>
              <a:gd name="T84" fmla="*/ 16 w 776"/>
              <a:gd name="T85" fmla="*/ 291 h 3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76"/>
              <a:gd name="T130" fmla="*/ 0 h 379"/>
              <a:gd name="T131" fmla="*/ 776 w 776"/>
              <a:gd name="T132" fmla="*/ 379 h 37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76" h="379">
                <a:moveTo>
                  <a:pt x="13" y="360"/>
                </a:moveTo>
                <a:lnTo>
                  <a:pt x="0" y="229"/>
                </a:lnTo>
                <a:lnTo>
                  <a:pt x="1" y="117"/>
                </a:lnTo>
                <a:lnTo>
                  <a:pt x="45" y="80"/>
                </a:lnTo>
                <a:lnTo>
                  <a:pt x="69" y="61"/>
                </a:lnTo>
                <a:lnTo>
                  <a:pt x="109" y="64"/>
                </a:lnTo>
                <a:lnTo>
                  <a:pt x="165" y="67"/>
                </a:lnTo>
                <a:lnTo>
                  <a:pt x="205" y="69"/>
                </a:lnTo>
                <a:lnTo>
                  <a:pt x="230" y="69"/>
                </a:lnTo>
                <a:lnTo>
                  <a:pt x="272" y="61"/>
                </a:lnTo>
                <a:lnTo>
                  <a:pt x="301" y="56"/>
                </a:lnTo>
                <a:lnTo>
                  <a:pt x="336" y="19"/>
                </a:lnTo>
                <a:lnTo>
                  <a:pt x="345" y="0"/>
                </a:lnTo>
                <a:lnTo>
                  <a:pt x="360" y="0"/>
                </a:lnTo>
                <a:lnTo>
                  <a:pt x="374" y="47"/>
                </a:lnTo>
                <a:lnTo>
                  <a:pt x="401" y="61"/>
                </a:lnTo>
                <a:lnTo>
                  <a:pt x="438" y="80"/>
                </a:lnTo>
                <a:lnTo>
                  <a:pt x="480" y="104"/>
                </a:lnTo>
                <a:lnTo>
                  <a:pt x="531" y="123"/>
                </a:lnTo>
                <a:lnTo>
                  <a:pt x="589" y="130"/>
                </a:lnTo>
                <a:lnTo>
                  <a:pt x="630" y="130"/>
                </a:lnTo>
                <a:lnTo>
                  <a:pt x="715" y="115"/>
                </a:lnTo>
                <a:lnTo>
                  <a:pt x="776" y="122"/>
                </a:lnTo>
                <a:lnTo>
                  <a:pt x="718" y="141"/>
                </a:lnTo>
                <a:lnTo>
                  <a:pt x="633" y="152"/>
                </a:lnTo>
                <a:lnTo>
                  <a:pt x="629" y="165"/>
                </a:lnTo>
                <a:lnTo>
                  <a:pt x="587" y="183"/>
                </a:lnTo>
                <a:lnTo>
                  <a:pt x="541" y="183"/>
                </a:lnTo>
                <a:lnTo>
                  <a:pt x="504" y="181"/>
                </a:lnTo>
                <a:lnTo>
                  <a:pt x="481" y="181"/>
                </a:lnTo>
                <a:lnTo>
                  <a:pt x="438" y="187"/>
                </a:lnTo>
                <a:lnTo>
                  <a:pt x="389" y="213"/>
                </a:lnTo>
                <a:lnTo>
                  <a:pt x="365" y="213"/>
                </a:lnTo>
                <a:lnTo>
                  <a:pt x="334" y="216"/>
                </a:lnTo>
                <a:lnTo>
                  <a:pt x="275" y="239"/>
                </a:lnTo>
                <a:lnTo>
                  <a:pt x="237" y="261"/>
                </a:lnTo>
                <a:lnTo>
                  <a:pt x="206" y="269"/>
                </a:lnTo>
                <a:lnTo>
                  <a:pt x="176" y="271"/>
                </a:lnTo>
                <a:lnTo>
                  <a:pt x="137" y="293"/>
                </a:lnTo>
                <a:lnTo>
                  <a:pt x="110" y="317"/>
                </a:lnTo>
                <a:lnTo>
                  <a:pt x="81" y="347"/>
                </a:lnTo>
                <a:lnTo>
                  <a:pt x="56" y="360"/>
                </a:lnTo>
                <a:lnTo>
                  <a:pt x="16" y="379"/>
                </a:lnTo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63" name="Freeform 23"/>
          <p:cNvSpPr>
            <a:spLocks/>
          </p:cNvSpPr>
          <p:nvPr/>
        </p:nvSpPr>
        <p:spPr bwMode="auto">
          <a:xfrm>
            <a:off x="3614738" y="4370388"/>
            <a:ext cx="1574800" cy="401637"/>
          </a:xfrm>
          <a:custGeom>
            <a:avLst/>
            <a:gdLst>
              <a:gd name="T0" fmla="*/ 0 w 992"/>
              <a:gd name="T1" fmla="*/ 74 h 330"/>
              <a:gd name="T2" fmla="*/ 56 w 992"/>
              <a:gd name="T3" fmla="*/ 61 h 330"/>
              <a:gd name="T4" fmla="*/ 117 w 992"/>
              <a:gd name="T5" fmla="*/ 34 h 330"/>
              <a:gd name="T6" fmla="*/ 153 w 992"/>
              <a:gd name="T7" fmla="*/ 16 h 330"/>
              <a:gd name="T8" fmla="*/ 184 w 992"/>
              <a:gd name="T9" fmla="*/ 15 h 330"/>
              <a:gd name="T10" fmla="*/ 232 w 992"/>
              <a:gd name="T11" fmla="*/ 12 h 330"/>
              <a:gd name="T12" fmla="*/ 269 w 992"/>
              <a:gd name="T13" fmla="*/ 12 h 330"/>
              <a:gd name="T14" fmla="*/ 299 w 992"/>
              <a:gd name="T15" fmla="*/ 2 h 330"/>
              <a:gd name="T16" fmla="*/ 331 w 992"/>
              <a:gd name="T17" fmla="*/ 0 h 330"/>
              <a:gd name="T18" fmla="*/ 397 w 992"/>
              <a:gd name="T19" fmla="*/ 3 h 330"/>
              <a:gd name="T20" fmla="*/ 483 w 992"/>
              <a:gd name="T21" fmla="*/ 6 h 330"/>
              <a:gd name="T22" fmla="*/ 565 w 992"/>
              <a:gd name="T23" fmla="*/ 15 h 330"/>
              <a:gd name="T24" fmla="*/ 605 w 992"/>
              <a:gd name="T25" fmla="*/ 18 h 330"/>
              <a:gd name="T26" fmla="*/ 630 w 992"/>
              <a:gd name="T27" fmla="*/ 26 h 330"/>
              <a:gd name="T28" fmla="*/ 651 w 992"/>
              <a:gd name="T29" fmla="*/ 26 h 330"/>
              <a:gd name="T30" fmla="*/ 741 w 992"/>
              <a:gd name="T31" fmla="*/ 21 h 330"/>
              <a:gd name="T32" fmla="*/ 797 w 992"/>
              <a:gd name="T33" fmla="*/ 15 h 330"/>
              <a:gd name="T34" fmla="*/ 837 w 992"/>
              <a:gd name="T35" fmla="*/ 15 h 330"/>
              <a:gd name="T36" fmla="*/ 873 w 992"/>
              <a:gd name="T37" fmla="*/ 15 h 330"/>
              <a:gd name="T38" fmla="*/ 901 w 992"/>
              <a:gd name="T39" fmla="*/ 15 h 330"/>
              <a:gd name="T40" fmla="*/ 945 w 992"/>
              <a:gd name="T41" fmla="*/ 24 h 330"/>
              <a:gd name="T42" fmla="*/ 937 w 992"/>
              <a:gd name="T43" fmla="*/ 38 h 330"/>
              <a:gd name="T44" fmla="*/ 992 w 992"/>
              <a:gd name="T45" fmla="*/ 53 h 330"/>
              <a:gd name="T46" fmla="*/ 939 w 992"/>
              <a:gd name="T47" fmla="*/ 63 h 330"/>
              <a:gd name="T48" fmla="*/ 846 w 992"/>
              <a:gd name="T49" fmla="*/ 77 h 330"/>
              <a:gd name="T50" fmla="*/ 798 w 992"/>
              <a:gd name="T51" fmla="*/ 77 h 330"/>
              <a:gd name="T52" fmla="*/ 773 w 992"/>
              <a:gd name="T53" fmla="*/ 83 h 330"/>
              <a:gd name="T54" fmla="*/ 741 w 992"/>
              <a:gd name="T55" fmla="*/ 83 h 330"/>
              <a:gd name="T56" fmla="*/ 721 w 992"/>
              <a:gd name="T57" fmla="*/ 77 h 330"/>
              <a:gd name="T58" fmla="*/ 693 w 992"/>
              <a:gd name="T59" fmla="*/ 77 h 330"/>
              <a:gd name="T60" fmla="*/ 667 w 992"/>
              <a:gd name="T61" fmla="*/ 77 h 330"/>
              <a:gd name="T62" fmla="*/ 643 w 992"/>
              <a:gd name="T63" fmla="*/ 77 h 330"/>
              <a:gd name="T64" fmla="*/ 619 w 992"/>
              <a:gd name="T65" fmla="*/ 80 h 330"/>
              <a:gd name="T66" fmla="*/ 510 w 992"/>
              <a:gd name="T67" fmla="*/ 107 h 330"/>
              <a:gd name="T68" fmla="*/ 422 w 992"/>
              <a:gd name="T69" fmla="*/ 123 h 330"/>
              <a:gd name="T70" fmla="*/ 358 w 992"/>
              <a:gd name="T71" fmla="*/ 135 h 330"/>
              <a:gd name="T72" fmla="*/ 307 w 992"/>
              <a:gd name="T73" fmla="*/ 159 h 330"/>
              <a:gd name="T74" fmla="*/ 272 w 992"/>
              <a:gd name="T75" fmla="*/ 163 h 330"/>
              <a:gd name="T76" fmla="*/ 229 w 992"/>
              <a:gd name="T77" fmla="*/ 178 h 330"/>
              <a:gd name="T78" fmla="*/ 190 w 992"/>
              <a:gd name="T79" fmla="*/ 192 h 330"/>
              <a:gd name="T80" fmla="*/ 125 w 992"/>
              <a:gd name="T81" fmla="*/ 212 h 330"/>
              <a:gd name="T82" fmla="*/ 91 w 992"/>
              <a:gd name="T83" fmla="*/ 230 h 330"/>
              <a:gd name="T84" fmla="*/ 29 w 992"/>
              <a:gd name="T85" fmla="*/ 253 h 330"/>
              <a:gd name="T86" fmla="*/ 22 w 992"/>
              <a:gd name="T87" fmla="*/ 202 h 330"/>
              <a:gd name="T88" fmla="*/ 8 w 992"/>
              <a:gd name="T89" fmla="*/ 120 h 330"/>
              <a:gd name="T90" fmla="*/ 0 w 992"/>
              <a:gd name="T91" fmla="*/ 74 h 3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92"/>
              <a:gd name="T139" fmla="*/ 0 h 330"/>
              <a:gd name="T140" fmla="*/ 992 w 992"/>
              <a:gd name="T141" fmla="*/ 330 h 3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92" h="330">
                <a:moveTo>
                  <a:pt x="0" y="96"/>
                </a:moveTo>
                <a:lnTo>
                  <a:pt x="56" y="79"/>
                </a:lnTo>
                <a:lnTo>
                  <a:pt x="117" y="45"/>
                </a:lnTo>
                <a:lnTo>
                  <a:pt x="153" y="21"/>
                </a:lnTo>
                <a:lnTo>
                  <a:pt x="184" y="20"/>
                </a:lnTo>
                <a:lnTo>
                  <a:pt x="232" y="16"/>
                </a:lnTo>
                <a:lnTo>
                  <a:pt x="269" y="16"/>
                </a:lnTo>
                <a:lnTo>
                  <a:pt x="299" y="2"/>
                </a:lnTo>
                <a:lnTo>
                  <a:pt x="331" y="0"/>
                </a:lnTo>
                <a:lnTo>
                  <a:pt x="397" y="4"/>
                </a:lnTo>
                <a:lnTo>
                  <a:pt x="483" y="8"/>
                </a:lnTo>
                <a:lnTo>
                  <a:pt x="565" y="20"/>
                </a:lnTo>
                <a:lnTo>
                  <a:pt x="605" y="24"/>
                </a:lnTo>
                <a:lnTo>
                  <a:pt x="630" y="34"/>
                </a:lnTo>
                <a:lnTo>
                  <a:pt x="651" y="34"/>
                </a:lnTo>
                <a:lnTo>
                  <a:pt x="741" y="28"/>
                </a:lnTo>
                <a:lnTo>
                  <a:pt x="797" y="20"/>
                </a:lnTo>
                <a:lnTo>
                  <a:pt x="837" y="20"/>
                </a:lnTo>
                <a:lnTo>
                  <a:pt x="873" y="20"/>
                </a:lnTo>
                <a:lnTo>
                  <a:pt x="901" y="20"/>
                </a:lnTo>
                <a:lnTo>
                  <a:pt x="945" y="31"/>
                </a:lnTo>
                <a:lnTo>
                  <a:pt x="937" y="50"/>
                </a:lnTo>
                <a:lnTo>
                  <a:pt x="992" y="69"/>
                </a:lnTo>
                <a:lnTo>
                  <a:pt x="939" y="82"/>
                </a:lnTo>
                <a:lnTo>
                  <a:pt x="846" y="100"/>
                </a:lnTo>
                <a:lnTo>
                  <a:pt x="798" y="101"/>
                </a:lnTo>
                <a:lnTo>
                  <a:pt x="773" y="108"/>
                </a:lnTo>
                <a:lnTo>
                  <a:pt x="741" y="108"/>
                </a:lnTo>
                <a:lnTo>
                  <a:pt x="721" y="100"/>
                </a:lnTo>
                <a:lnTo>
                  <a:pt x="693" y="100"/>
                </a:lnTo>
                <a:lnTo>
                  <a:pt x="667" y="100"/>
                </a:lnTo>
                <a:lnTo>
                  <a:pt x="643" y="100"/>
                </a:lnTo>
                <a:lnTo>
                  <a:pt x="619" y="104"/>
                </a:lnTo>
                <a:lnTo>
                  <a:pt x="510" y="140"/>
                </a:lnTo>
                <a:lnTo>
                  <a:pt x="422" y="160"/>
                </a:lnTo>
                <a:lnTo>
                  <a:pt x="358" y="176"/>
                </a:lnTo>
                <a:lnTo>
                  <a:pt x="307" y="208"/>
                </a:lnTo>
                <a:lnTo>
                  <a:pt x="272" y="213"/>
                </a:lnTo>
                <a:lnTo>
                  <a:pt x="229" y="232"/>
                </a:lnTo>
                <a:lnTo>
                  <a:pt x="190" y="250"/>
                </a:lnTo>
                <a:lnTo>
                  <a:pt x="125" y="276"/>
                </a:lnTo>
                <a:lnTo>
                  <a:pt x="91" y="300"/>
                </a:lnTo>
                <a:lnTo>
                  <a:pt x="29" y="330"/>
                </a:lnTo>
                <a:lnTo>
                  <a:pt x="22" y="263"/>
                </a:lnTo>
                <a:lnTo>
                  <a:pt x="8" y="156"/>
                </a:lnTo>
                <a:lnTo>
                  <a:pt x="0" y="9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64" name="Freeform 24"/>
          <p:cNvSpPr>
            <a:spLocks/>
          </p:cNvSpPr>
          <p:nvPr/>
        </p:nvSpPr>
        <p:spPr bwMode="auto">
          <a:xfrm>
            <a:off x="3654425" y="4714875"/>
            <a:ext cx="481013" cy="157162"/>
          </a:xfrm>
          <a:custGeom>
            <a:avLst/>
            <a:gdLst>
              <a:gd name="T0" fmla="*/ 13 w 303"/>
              <a:gd name="T1" fmla="*/ 91 h 129"/>
              <a:gd name="T2" fmla="*/ 0 w 303"/>
              <a:gd name="T3" fmla="*/ 31 h 129"/>
              <a:gd name="T4" fmla="*/ 36 w 303"/>
              <a:gd name="T5" fmla="*/ 27 h 129"/>
              <a:gd name="T6" fmla="*/ 76 w 303"/>
              <a:gd name="T7" fmla="*/ 19 h 129"/>
              <a:gd name="T8" fmla="*/ 101 w 303"/>
              <a:gd name="T9" fmla="*/ 13 h 129"/>
              <a:gd name="T10" fmla="*/ 128 w 303"/>
              <a:gd name="T11" fmla="*/ 1 h 129"/>
              <a:gd name="T12" fmla="*/ 159 w 303"/>
              <a:gd name="T13" fmla="*/ 0 h 129"/>
              <a:gd name="T14" fmla="*/ 215 w 303"/>
              <a:gd name="T15" fmla="*/ 2 h 129"/>
              <a:gd name="T16" fmla="*/ 303 w 303"/>
              <a:gd name="T17" fmla="*/ 2 h 129"/>
              <a:gd name="T18" fmla="*/ 234 w 303"/>
              <a:gd name="T19" fmla="*/ 18 h 129"/>
              <a:gd name="T20" fmla="*/ 175 w 303"/>
              <a:gd name="T21" fmla="*/ 31 h 129"/>
              <a:gd name="T22" fmla="*/ 141 w 303"/>
              <a:gd name="T23" fmla="*/ 46 h 129"/>
              <a:gd name="T24" fmla="*/ 106 w 303"/>
              <a:gd name="T25" fmla="*/ 66 h 129"/>
              <a:gd name="T26" fmla="*/ 13 w 303"/>
              <a:gd name="T27" fmla="*/ 99 h 129"/>
              <a:gd name="T28" fmla="*/ 5 w 303"/>
              <a:gd name="T29" fmla="*/ 60 h 129"/>
              <a:gd name="T30" fmla="*/ 5 w 303"/>
              <a:gd name="T31" fmla="*/ 39 h 12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3"/>
              <a:gd name="T49" fmla="*/ 0 h 129"/>
              <a:gd name="T50" fmla="*/ 303 w 303"/>
              <a:gd name="T51" fmla="*/ 129 h 12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3" h="129">
                <a:moveTo>
                  <a:pt x="13" y="118"/>
                </a:moveTo>
                <a:lnTo>
                  <a:pt x="0" y="40"/>
                </a:lnTo>
                <a:lnTo>
                  <a:pt x="36" y="35"/>
                </a:lnTo>
                <a:lnTo>
                  <a:pt x="76" y="25"/>
                </a:lnTo>
                <a:lnTo>
                  <a:pt x="101" y="17"/>
                </a:lnTo>
                <a:lnTo>
                  <a:pt x="128" y="1"/>
                </a:lnTo>
                <a:lnTo>
                  <a:pt x="159" y="0"/>
                </a:lnTo>
                <a:lnTo>
                  <a:pt x="215" y="3"/>
                </a:lnTo>
                <a:lnTo>
                  <a:pt x="303" y="3"/>
                </a:lnTo>
                <a:lnTo>
                  <a:pt x="234" y="24"/>
                </a:lnTo>
                <a:lnTo>
                  <a:pt x="175" y="40"/>
                </a:lnTo>
                <a:lnTo>
                  <a:pt x="141" y="60"/>
                </a:lnTo>
                <a:lnTo>
                  <a:pt x="106" y="86"/>
                </a:lnTo>
                <a:lnTo>
                  <a:pt x="13" y="129"/>
                </a:lnTo>
                <a:lnTo>
                  <a:pt x="5" y="78"/>
                </a:lnTo>
                <a:lnTo>
                  <a:pt x="5" y="51"/>
                </a:lnTo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65" name="Freeform 25"/>
          <p:cNvSpPr>
            <a:spLocks/>
          </p:cNvSpPr>
          <p:nvPr/>
        </p:nvSpPr>
        <p:spPr bwMode="auto">
          <a:xfrm>
            <a:off x="3678238" y="4797425"/>
            <a:ext cx="725488" cy="258762"/>
          </a:xfrm>
          <a:custGeom>
            <a:avLst/>
            <a:gdLst>
              <a:gd name="T0" fmla="*/ 457 w 457"/>
              <a:gd name="T1" fmla="*/ 10 h 213"/>
              <a:gd name="T2" fmla="*/ 413 w 457"/>
              <a:gd name="T3" fmla="*/ 29 h 213"/>
              <a:gd name="T4" fmla="*/ 342 w 457"/>
              <a:gd name="T5" fmla="*/ 61 h 213"/>
              <a:gd name="T6" fmla="*/ 310 w 457"/>
              <a:gd name="T7" fmla="*/ 78 h 213"/>
              <a:gd name="T8" fmla="*/ 275 w 457"/>
              <a:gd name="T9" fmla="*/ 92 h 213"/>
              <a:gd name="T10" fmla="*/ 246 w 457"/>
              <a:gd name="T11" fmla="*/ 96 h 213"/>
              <a:gd name="T12" fmla="*/ 193 w 457"/>
              <a:gd name="T13" fmla="*/ 100 h 213"/>
              <a:gd name="T14" fmla="*/ 165 w 457"/>
              <a:gd name="T15" fmla="*/ 111 h 213"/>
              <a:gd name="T16" fmla="*/ 125 w 457"/>
              <a:gd name="T17" fmla="*/ 127 h 213"/>
              <a:gd name="T18" fmla="*/ 99 w 457"/>
              <a:gd name="T19" fmla="*/ 163 h 213"/>
              <a:gd name="T20" fmla="*/ 51 w 457"/>
              <a:gd name="T21" fmla="*/ 163 h 213"/>
              <a:gd name="T22" fmla="*/ 21 w 457"/>
              <a:gd name="T23" fmla="*/ 151 h 213"/>
              <a:gd name="T24" fmla="*/ 0 w 457"/>
              <a:gd name="T25" fmla="*/ 45 h 213"/>
              <a:gd name="T26" fmla="*/ 45 w 457"/>
              <a:gd name="T27" fmla="*/ 27 h 213"/>
              <a:gd name="T28" fmla="*/ 96 w 457"/>
              <a:gd name="T29" fmla="*/ 11 h 213"/>
              <a:gd name="T30" fmla="*/ 126 w 457"/>
              <a:gd name="T31" fmla="*/ 10 h 213"/>
              <a:gd name="T32" fmla="*/ 201 w 457"/>
              <a:gd name="T33" fmla="*/ 8 h 213"/>
              <a:gd name="T34" fmla="*/ 313 w 457"/>
              <a:gd name="T35" fmla="*/ 4 h 213"/>
              <a:gd name="T36" fmla="*/ 368 w 457"/>
              <a:gd name="T37" fmla="*/ 0 h 213"/>
              <a:gd name="T38" fmla="*/ 393 w 457"/>
              <a:gd name="T39" fmla="*/ 1 h 213"/>
              <a:gd name="T40" fmla="*/ 457 w 457"/>
              <a:gd name="T41" fmla="*/ 10 h 2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57"/>
              <a:gd name="T64" fmla="*/ 0 h 213"/>
              <a:gd name="T65" fmla="*/ 457 w 457"/>
              <a:gd name="T66" fmla="*/ 213 h 21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57" h="213">
                <a:moveTo>
                  <a:pt x="457" y="13"/>
                </a:moveTo>
                <a:lnTo>
                  <a:pt x="413" y="38"/>
                </a:lnTo>
                <a:lnTo>
                  <a:pt x="342" y="80"/>
                </a:lnTo>
                <a:lnTo>
                  <a:pt x="310" y="102"/>
                </a:lnTo>
                <a:lnTo>
                  <a:pt x="275" y="120"/>
                </a:lnTo>
                <a:lnTo>
                  <a:pt x="246" y="125"/>
                </a:lnTo>
                <a:lnTo>
                  <a:pt x="193" y="131"/>
                </a:lnTo>
                <a:lnTo>
                  <a:pt x="165" y="145"/>
                </a:lnTo>
                <a:lnTo>
                  <a:pt x="125" y="166"/>
                </a:lnTo>
                <a:lnTo>
                  <a:pt x="99" y="213"/>
                </a:lnTo>
                <a:lnTo>
                  <a:pt x="51" y="213"/>
                </a:lnTo>
                <a:lnTo>
                  <a:pt x="21" y="197"/>
                </a:lnTo>
                <a:lnTo>
                  <a:pt x="0" y="59"/>
                </a:lnTo>
                <a:lnTo>
                  <a:pt x="45" y="35"/>
                </a:lnTo>
                <a:lnTo>
                  <a:pt x="96" y="14"/>
                </a:lnTo>
                <a:lnTo>
                  <a:pt x="126" y="13"/>
                </a:lnTo>
                <a:lnTo>
                  <a:pt x="201" y="11"/>
                </a:lnTo>
                <a:lnTo>
                  <a:pt x="313" y="5"/>
                </a:lnTo>
                <a:lnTo>
                  <a:pt x="368" y="0"/>
                </a:lnTo>
                <a:lnTo>
                  <a:pt x="393" y="1"/>
                </a:lnTo>
                <a:lnTo>
                  <a:pt x="457" y="13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66" name="Freeform 26"/>
          <p:cNvSpPr>
            <a:spLocks/>
          </p:cNvSpPr>
          <p:nvPr/>
        </p:nvSpPr>
        <p:spPr bwMode="auto">
          <a:xfrm>
            <a:off x="3705225" y="4987925"/>
            <a:ext cx="1238250" cy="993775"/>
          </a:xfrm>
          <a:custGeom>
            <a:avLst/>
            <a:gdLst>
              <a:gd name="T0" fmla="*/ 0 w 780"/>
              <a:gd name="T1" fmla="*/ 35 h 816"/>
              <a:gd name="T2" fmla="*/ 31 w 780"/>
              <a:gd name="T3" fmla="*/ 121 h 816"/>
              <a:gd name="T4" fmla="*/ 95 w 780"/>
              <a:gd name="T5" fmla="*/ 304 h 816"/>
              <a:gd name="T6" fmla="*/ 140 w 780"/>
              <a:gd name="T7" fmla="*/ 420 h 816"/>
              <a:gd name="T8" fmla="*/ 192 w 780"/>
              <a:gd name="T9" fmla="*/ 512 h 816"/>
              <a:gd name="T10" fmla="*/ 280 w 780"/>
              <a:gd name="T11" fmla="*/ 626 h 816"/>
              <a:gd name="T12" fmla="*/ 349 w 780"/>
              <a:gd name="T13" fmla="*/ 588 h 816"/>
              <a:gd name="T14" fmla="*/ 439 w 780"/>
              <a:gd name="T15" fmla="*/ 539 h 816"/>
              <a:gd name="T16" fmla="*/ 552 w 780"/>
              <a:gd name="T17" fmla="*/ 516 h 816"/>
              <a:gd name="T18" fmla="*/ 615 w 780"/>
              <a:gd name="T19" fmla="*/ 522 h 816"/>
              <a:gd name="T20" fmla="*/ 666 w 780"/>
              <a:gd name="T21" fmla="*/ 525 h 816"/>
              <a:gd name="T22" fmla="*/ 695 w 780"/>
              <a:gd name="T23" fmla="*/ 519 h 816"/>
              <a:gd name="T24" fmla="*/ 717 w 780"/>
              <a:gd name="T25" fmla="*/ 479 h 816"/>
              <a:gd name="T26" fmla="*/ 746 w 780"/>
              <a:gd name="T27" fmla="*/ 334 h 816"/>
              <a:gd name="T28" fmla="*/ 780 w 780"/>
              <a:gd name="T29" fmla="*/ 212 h 816"/>
              <a:gd name="T30" fmla="*/ 776 w 780"/>
              <a:gd name="T31" fmla="*/ 83 h 816"/>
              <a:gd name="T32" fmla="*/ 760 w 780"/>
              <a:gd name="T33" fmla="*/ 3 h 816"/>
              <a:gd name="T34" fmla="*/ 695 w 780"/>
              <a:gd name="T35" fmla="*/ 5 h 816"/>
              <a:gd name="T36" fmla="*/ 576 w 780"/>
              <a:gd name="T37" fmla="*/ 6 h 816"/>
              <a:gd name="T38" fmla="*/ 500 w 780"/>
              <a:gd name="T39" fmla="*/ 11 h 816"/>
              <a:gd name="T40" fmla="*/ 431 w 780"/>
              <a:gd name="T41" fmla="*/ 11 h 816"/>
              <a:gd name="T42" fmla="*/ 348 w 780"/>
              <a:gd name="T43" fmla="*/ 6 h 816"/>
              <a:gd name="T44" fmla="*/ 298 w 780"/>
              <a:gd name="T45" fmla="*/ 7 h 816"/>
              <a:gd name="T46" fmla="*/ 239 w 780"/>
              <a:gd name="T47" fmla="*/ 0 h 816"/>
              <a:gd name="T48" fmla="*/ 220 w 780"/>
              <a:gd name="T49" fmla="*/ 9 h 816"/>
              <a:gd name="T50" fmla="*/ 173 w 780"/>
              <a:gd name="T51" fmla="*/ 7 h 816"/>
              <a:gd name="T52" fmla="*/ 106 w 780"/>
              <a:gd name="T53" fmla="*/ 9 h 816"/>
              <a:gd name="T54" fmla="*/ 84 w 780"/>
              <a:gd name="T55" fmla="*/ 41 h 816"/>
              <a:gd name="T56" fmla="*/ 55 w 780"/>
              <a:gd name="T57" fmla="*/ 40 h 816"/>
              <a:gd name="T58" fmla="*/ 36 w 780"/>
              <a:gd name="T59" fmla="*/ 38 h 816"/>
              <a:gd name="T60" fmla="*/ 16 w 780"/>
              <a:gd name="T61" fmla="*/ 31 h 816"/>
              <a:gd name="T62" fmla="*/ 0 w 780"/>
              <a:gd name="T63" fmla="*/ 35 h 8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80"/>
              <a:gd name="T97" fmla="*/ 0 h 816"/>
              <a:gd name="T98" fmla="*/ 780 w 780"/>
              <a:gd name="T99" fmla="*/ 816 h 81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80" h="816">
                <a:moveTo>
                  <a:pt x="0" y="46"/>
                </a:moveTo>
                <a:lnTo>
                  <a:pt x="31" y="158"/>
                </a:lnTo>
                <a:lnTo>
                  <a:pt x="95" y="396"/>
                </a:lnTo>
                <a:lnTo>
                  <a:pt x="140" y="547"/>
                </a:lnTo>
                <a:lnTo>
                  <a:pt x="192" y="667"/>
                </a:lnTo>
                <a:lnTo>
                  <a:pt x="280" y="816"/>
                </a:lnTo>
                <a:lnTo>
                  <a:pt x="349" y="766"/>
                </a:lnTo>
                <a:lnTo>
                  <a:pt x="439" y="702"/>
                </a:lnTo>
                <a:lnTo>
                  <a:pt x="552" y="673"/>
                </a:lnTo>
                <a:lnTo>
                  <a:pt x="615" y="680"/>
                </a:lnTo>
                <a:lnTo>
                  <a:pt x="666" y="684"/>
                </a:lnTo>
                <a:lnTo>
                  <a:pt x="695" y="676"/>
                </a:lnTo>
                <a:lnTo>
                  <a:pt x="717" y="625"/>
                </a:lnTo>
                <a:lnTo>
                  <a:pt x="746" y="435"/>
                </a:lnTo>
                <a:lnTo>
                  <a:pt x="780" y="276"/>
                </a:lnTo>
                <a:lnTo>
                  <a:pt x="776" y="108"/>
                </a:lnTo>
                <a:lnTo>
                  <a:pt x="760" y="4"/>
                </a:lnTo>
                <a:lnTo>
                  <a:pt x="695" y="6"/>
                </a:lnTo>
                <a:lnTo>
                  <a:pt x="576" y="8"/>
                </a:lnTo>
                <a:lnTo>
                  <a:pt x="500" y="14"/>
                </a:lnTo>
                <a:lnTo>
                  <a:pt x="431" y="14"/>
                </a:lnTo>
                <a:lnTo>
                  <a:pt x="348" y="8"/>
                </a:lnTo>
                <a:lnTo>
                  <a:pt x="298" y="9"/>
                </a:lnTo>
                <a:lnTo>
                  <a:pt x="239" y="0"/>
                </a:lnTo>
                <a:lnTo>
                  <a:pt x="220" y="12"/>
                </a:lnTo>
                <a:lnTo>
                  <a:pt x="173" y="9"/>
                </a:lnTo>
                <a:lnTo>
                  <a:pt x="106" y="12"/>
                </a:lnTo>
                <a:lnTo>
                  <a:pt x="84" y="54"/>
                </a:lnTo>
                <a:lnTo>
                  <a:pt x="55" y="52"/>
                </a:lnTo>
                <a:lnTo>
                  <a:pt x="36" y="49"/>
                </a:lnTo>
                <a:lnTo>
                  <a:pt x="16" y="40"/>
                </a:lnTo>
                <a:lnTo>
                  <a:pt x="0" y="4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1066851" y="4540250"/>
            <a:ext cx="879475" cy="2444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rgbClr val="00FF00"/>
                </a:solidFill>
                <a:latin typeface="Verdana" pitchFamily="34" charset="0"/>
              </a:rPr>
              <a:t>Horizon A</a:t>
            </a:r>
          </a:p>
        </p:txBody>
      </p:sp>
      <p:sp>
        <p:nvSpPr>
          <p:cNvPr id="53268" name="Text Box 27"/>
          <p:cNvSpPr txBox="1">
            <a:spLocks noChangeArrowheads="1"/>
          </p:cNvSpPr>
          <p:nvPr/>
        </p:nvSpPr>
        <p:spPr bwMode="auto">
          <a:xfrm>
            <a:off x="1066851" y="4784725"/>
            <a:ext cx="877888" cy="2444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rgbClr val="00FFFF"/>
                </a:solidFill>
                <a:latin typeface="Verdana" pitchFamily="34" charset="0"/>
              </a:rPr>
              <a:t>Horizon B</a:t>
            </a:r>
          </a:p>
        </p:txBody>
      </p:sp>
      <p:sp>
        <p:nvSpPr>
          <p:cNvPr id="53269" name="Text Box 28"/>
          <p:cNvSpPr txBox="1">
            <a:spLocks noChangeArrowheads="1"/>
          </p:cNvSpPr>
          <p:nvPr/>
        </p:nvSpPr>
        <p:spPr bwMode="auto">
          <a:xfrm>
            <a:off x="1066851" y="4957763"/>
            <a:ext cx="873125" cy="2444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rgbClr val="FF9900"/>
                </a:solidFill>
                <a:latin typeface="Verdana" pitchFamily="34" charset="0"/>
              </a:rPr>
              <a:t>Horizon C</a:t>
            </a:r>
          </a:p>
        </p:txBody>
      </p:sp>
      <p:sp>
        <p:nvSpPr>
          <p:cNvPr id="53270" name="Text Box 29"/>
          <p:cNvSpPr txBox="1">
            <a:spLocks noChangeArrowheads="1"/>
          </p:cNvSpPr>
          <p:nvPr/>
        </p:nvSpPr>
        <p:spPr bwMode="auto">
          <a:xfrm>
            <a:off x="1066851" y="5132388"/>
            <a:ext cx="885825" cy="2444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rgbClr val="E2B700"/>
                </a:solidFill>
                <a:latin typeface="Verdana" pitchFamily="34" charset="0"/>
              </a:rPr>
              <a:t>Horizon D</a:t>
            </a:r>
          </a:p>
        </p:txBody>
      </p:sp>
      <p:sp>
        <p:nvSpPr>
          <p:cNvPr id="53271" name="Text Box 30"/>
          <p:cNvSpPr txBox="1">
            <a:spLocks noChangeArrowheads="1"/>
          </p:cNvSpPr>
          <p:nvPr/>
        </p:nvSpPr>
        <p:spPr bwMode="auto">
          <a:xfrm>
            <a:off x="4102100" y="5254625"/>
            <a:ext cx="627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Verdana" pitchFamily="34" charset="0"/>
              </a:rPr>
              <a:t>Red</a:t>
            </a:r>
          </a:p>
          <a:p>
            <a:r>
              <a:rPr lang="en-US" sz="1000" b="1" dirty="0">
                <a:solidFill>
                  <a:schemeClr val="bg1"/>
                </a:solidFill>
                <a:latin typeface="Verdana" pitchFamily="34" charset="0"/>
              </a:rPr>
              <a:t>  Fault</a:t>
            </a:r>
          </a:p>
        </p:txBody>
      </p:sp>
      <p:sp>
        <p:nvSpPr>
          <p:cNvPr id="53272" name="Text Box 19"/>
          <p:cNvSpPr txBox="1">
            <a:spLocks noChangeArrowheads="1"/>
          </p:cNvSpPr>
          <p:nvPr/>
        </p:nvSpPr>
        <p:spPr bwMode="auto">
          <a:xfrm>
            <a:off x="2446338" y="3765550"/>
            <a:ext cx="890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latin typeface="Verdana" pitchFamily="34" charset="0"/>
              </a:rPr>
              <a:t>TOL</a:t>
            </a:r>
          </a:p>
        </p:txBody>
      </p:sp>
      <p:sp>
        <p:nvSpPr>
          <p:cNvPr id="53273" name="Text Box 19"/>
          <p:cNvSpPr txBox="1">
            <a:spLocks noChangeArrowheads="1"/>
          </p:cNvSpPr>
          <p:nvPr/>
        </p:nvSpPr>
        <p:spPr bwMode="auto">
          <a:xfrm>
            <a:off x="2203450" y="4559300"/>
            <a:ext cx="89058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latin typeface="Verdana" pitchFamily="34" charset="0"/>
              </a:rPr>
              <a:t>Base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 Coverage</a:t>
            </a:r>
          </a:p>
        </p:txBody>
      </p:sp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6709997" y="1561925"/>
            <a:ext cx="21541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Crossline 9297</a:t>
            </a:r>
          </a:p>
        </p:txBody>
      </p:sp>
      <p:sp>
        <p:nvSpPr>
          <p:cNvPr id="12293" name="Text Box 8"/>
          <p:cNvSpPr txBox="1">
            <a:spLocks noChangeArrowheads="1"/>
          </p:cNvSpPr>
          <p:nvPr/>
        </p:nvSpPr>
        <p:spPr bwMode="auto">
          <a:xfrm>
            <a:off x="6709997" y="4325763"/>
            <a:ext cx="19879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Crossline 801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031392" y="1407009"/>
            <a:ext cx="5943600" cy="3290887"/>
            <a:chOff x="731520" y="1706880"/>
            <a:chExt cx="6198225" cy="3431196"/>
          </a:xfrm>
        </p:grpSpPr>
        <p:pic>
          <p:nvPicPr>
            <p:cNvPr id="1230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7813" t="1527" r="4074" b="-659"/>
            <a:stretch>
              <a:fillRect/>
            </a:stretch>
          </p:blipFill>
          <p:spPr bwMode="auto">
            <a:xfrm>
              <a:off x="731520" y="1706880"/>
              <a:ext cx="6198225" cy="343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6" name="Rectangle 3"/>
            <p:cNvSpPr>
              <a:spLocks noChangeArrowheads="1"/>
            </p:cNvSpPr>
            <p:nvPr/>
          </p:nvSpPr>
          <p:spPr bwMode="auto">
            <a:xfrm>
              <a:off x="1312481" y="2020555"/>
              <a:ext cx="5057239" cy="289157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307" name="Freeform 9"/>
            <p:cNvSpPr>
              <a:spLocks/>
            </p:cNvSpPr>
            <p:nvPr/>
          </p:nvSpPr>
          <p:spPr bwMode="auto">
            <a:xfrm>
              <a:off x="1332108" y="3828092"/>
              <a:ext cx="5054622" cy="1091252"/>
            </a:xfrm>
            <a:custGeom>
              <a:avLst/>
              <a:gdLst>
                <a:gd name="T0" fmla="*/ 2147483647 w 3863"/>
                <a:gd name="T1" fmla="*/ 2147483647 h 908"/>
                <a:gd name="T2" fmla="*/ 2147483647 w 3863"/>
                <a:gd name="T3" fmla="*/ 2147483647 h 908"/>
                <a:gd name="T4" fmla="*/ 2147483647 w 3863"/>
                <a:gd name="T5" fmla="*/ 2147483647 h 908"/>
                <a:gd name="T6" fmla="*/ 2147483647 w 3863"/>
                <a:gd name="T7" fmla="*/ 2147483647 h 908"/>
                <a:gd name="T8" fmla="*/ 2147483647 w 3863"/>
                <a:gd name="T9" fmla="*/ 2147483647 h 908"/>
                <a:gd name="T10" fmla="*/ 2147483647 w 3863"/>
                <a:gd name="T11" fmla="*/ 2147483647 h 908"/>
                <a:gd name="T12" fmla="*/ 2147483647 w 3863"/>
                <a:gd name="T13" fmla="*/ 2147483647 h 908"/>
                <a:gd name="T14" fmla="*/ 2147483647 w 3863"/>
                <a:gd name="T15" fmla="*/ 2147483647 h 908"/>
                <a:gd name="T16" fmla="*/ 2147483647 w 3863"/>
                <a:gd name="T17" fmla="*/ 2147483647 h 908"/>
                <a:gd name="T18" fmla="*/ 2147483647 w 3863"/>
                <a:gd name="T19" fmla="*/ 2147483647 h 908"/>
                <a:gd name="T20" fmla="*/ 2147483647 w 3863"/>
                <a:gd name="T21" fmla="*/ 2147483647 h 908"/>
                <a:gd name="T22" fmla="*/ 2147483647 w 3863"/>
                <a:gd name="T23" fmla="*/ 2147483647 h 908"/>
                <a:gd name="T24" fmla="*/ 2147483647 w 3863"/>
                <a:gd name="T25" fmla="*/ 2147483647 h 908"/>
                <a:gd name="T26" fmla="*/ 2147483647 w 3863"/>
                <a:gd name="T27" fmla="*/ 0 h 908"/>
                <a:gd name="T28" fmla="*/ 2147483647 w 3863"/>
                <a:gd name="T29" fmla="*/ 0 h 908"/>
                <a:gd name="T30" fmla="*/ 2147483647 w 3863"/>
                <a:gd name="T31" fmla="*/ 2147483647 h 908"/>
                <a:gd name="T32" fmla="*/ 2147483647 w 3863"/>
                <a:gd name="T33" fmla="*/ 2147483647 h 908"/>
                <a:gd name="T34" fmla="*/ 2147483647 w 3863"/>
                <a:gd name="T35" fmla="*/ 2147483647 h 908"/>
                <a:gd name="T36" fmla="*/ 2147483647 w 3863"/>
                <a:gd name="T37" fmla="*/ 2147483647 h 908"/>
                <a:gd name="T38" fmla="*/ 2147483647 w 3863"/>
                <a:gd name="T39" fmla="*/ 2147483647 h 908"/>
                <a:gd name="T40" fmla="*/ 2147483647 w 3863"/>
                <a:gd name="T41" fmla="*/ 2147483647 h 908"/>
                <a:gd name="T42" fmla="*/ 2147483647 w 3863"/>
                <a:gd name="T43" fmla="*/ 2147483647 h 908"/>
                <a:gd name="T44" fmla="*/ 2147483647 w 3863"/>
                <a:gd name="T45" fmla="*/ 2147483647 h 908"/>
                <a:gd name="T46" fmla="*/ 2147483647 w 3863"/>
                <a:gd name="T47" fmla="*/ 2147483647 h 908"/>
                <a:gd name="T48" fmla="*/ 2147483647 w 3863"/>
                <a:gd name="T49" fmla="*/ 2147483647 h 908"/>
                <a:gd name="T50" fmla="*/ 2147483647 w 3863"/>
                <a:gd name="T51" fmla="*/ 2147483647 h 908"/>
                <a:gd name="T52" fmla="*/ 2147483647 w 3863"/>
                <a:gd name="T53" fmla="*/ 2147483647 h 908"/>
                <a:gd name="T54" fmla="*/ 2147483647 w 3863"/>
                <a:gd name="T55" fmla="*/ 2147483647 h 908"/>
                <a:gd name="T56" fmla="*/ 2147483647 w 3863"/>
                <a:gd name="T57" fmla="*/ 2147483647 h 908"/>
                <a:gd name="T58" fmla="*/ 2147483647 w 3863"/>
                <a:gd name="T59" fmla="*/ 2147483647 h 908"/>
                <a:gd name="T60" fmla="*/ 2147483647 w 3863"/>
                <a:gd name="T61" fmla="*/ 2147483647 h 908"/>
                <a:gd name="T62" fmla="*/ 2147483647 w 3863"/>
                <a:gd name="T63" fmla="*/ 2147483647 h 908"/>
                <a:gd name="T64" fmla="*/ 2147483647 w 3863"/>
                <a:gd name="T65" fmla="*/ 2147483647 h 908"/>
                <a:gd name="T66" fmla="*/ 2147483647 w 3863"/>
                <a:gd name="T67" fmla="*/ 2147483647 h 908"/>
                <a:gd name="T68" fmla="*/ 2147483647 w 3863"/>
                <a:gd name="T69" fmla="*/ 2147483647 h 908"/>
                <a:gd name="T70" fmla="*/ 2147483647 w 3863"/>
                <a:gd name="T71" fmla="*/ 2147483647 h 908"/>
                <a:gd name="T72" fmla="*/ 2147483647 w 3863"/>
                <a:gd name="T73" fmla="*/ 2147483647 h 908"/>
                <a:gd name="T74" fmla="*/ 0 w 3863"/>
                <a:gd name="T75" fmla="*/ 2147483647 h 908"/>
                <a:gd name="T76" fmla="*/ 2147483647 w 3863"/>
                <a:gd name="T77" fmla="*/ 2147483647 h 90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863"/>
                <a:gd name="T118" fmla="*/ 0 h 908"/>
                <a:gd name="T119" fmla="*/ 3863 w 3863"/>
                <a:gd name="T120" fmla="*/ 908 h 90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863" h="908">
                  <a:moveTo>
                    <a:pt x="62" y="902"/>
                  </a:moveTo>
                  <a:lnTo>
                    <a:pt x="131" y="877"/>
                  </a:lnTo>
                  <a:lnTo>
                    <a:pt x="137" y="796"/>
                  </a:lnTo>
                  <a:lnTo>
                    <a:pt x="375" y="745"/>
                  </a:lnTo>
                  <a:lnTo>
                    <a:pt x="413" y="821"/>
                  </a:lnTo>
                  <a:lnTo>
                    <a:pt x="651" y="664"/>
                  </a:lnTo>
                  <a:lnTo>
                    <a:pt x="657" y="595"/>
                  </a:lnTo>
                  <a:lnTo>
                    <a:pt x="814" y="457"/>
                  </a:lnTo>
                  <a:lnTo>
                    <a:pt x="970" y="364"/>
                  </a:lnTo>
                  <a:lnTo>
                    <a:pt x="976" y="451"/>
                  </a:lnTo>
                  <a:lnTo>
                    <a:pt x="1114" y="370"/>
                  </a:lnTo>
                  <a:lnTo>
                    <a:pt x="1321" y="188"/>
                  </a:lnTo>
                  <a:lnTo>
                    <a:pt x="1333" y="113"/>
                  </a:lnTo>
                  <a:lnTo>
                    <a:pt x="1490" y="0"/>
                  </a:lnTo>
                  <a:lnTo>
                    <a:pt x="1696" y="0"/>
                  </a:lnTo>
                  <a:lnTo>
                    <a:pt x="1721" y="501"/>
                  </a:lnTo>
                  <a:lnTo>
                    <a:pt x="1840" y="445"/>
                  </a:lnTo>
                  <a:lnTo>
                    <a:pt x="1859" y="351"/>
                  </a:lnTo>
                  <a:lnTo>
                    <a:pt x="2185" y="251"/>
                  </a:lnTo>
                  <a:lnTo>
                    <a:pt x="2210" y="332"/>
                  </a:lnTo>
                  <a:lnTo>
                    <a:pt x="2310" y="301"/>
                  </a:lnTo>
                  <a:lnTo>
                    <a:pt x="2410" y="270"/>
                  </a:lnTo>
                  <a:lnTo>
                    <a:pt x="2448" y="245"/>
                  </a:lnTo>
                  <a:lnTo>
                    <a:pt x="2454" y="176"/>
                  </a:lnTo>
                  <a:lnTo>
                    <a:pt x="2598" y="288"/>
                  </a:lnTo>
                  <a:lnTo>
                    <a:pt x="2686" y="357"/>
                  </a:lnTo>
                  <a:lnTo>
                    <a:pt x="2686" y="414"/>
                  </a:lnTo>
                  <a:lnTo>
                    <a:pt x="2786" y="501"/>
                  </a:lnTo>
                  <a:lnTo>
                    <a:pt x="2999" y="457"/>
                  </a:lnTo>
                  <a:lnTo>
                    <a:pt x="3211" y="389"/>
                  </a:lnTo>
                  <a:lnTo>
                    <a:pt x="3268" y="282"/>
                  </a:lnTo>
                  <a:lnTo>
                    <a:pt x="3543" y="201"/>
                  </a:lnTo>
                  <a:lnTo>
                    <a:pt x="3662" y="163"/>
                  </a:lnTo>
                  <a:lnTo>
                    <a:pt x="3662" y="238"/>
                  </a:lnTo>
                  <a:lnTo>
                    <a:pt x="3744" y="232"/>
                  </a:lnTo>
                  <a:lnTo>
                    <a:pt x="3863" y="207"/>
                  </a:lnTo>
                  <a:lnTo>
                    <a:pt x="3863" y="908"/>
                  </a:lnTo>
                  <a:lnTo>
                    <a:pt x="0" y="908"/>
                  </a:lnTo>
                  <a:lnTo>
                    <a:pt x="62" y="902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2295" name="Freeform 10"/>
          <p:cNvSpPr>
            <a:spLocks/>
          </p:cNvSpPr>
          <p:nvPr/>
        </p:nvSpPr>
        <p:spPr bwMode="auto">
          <a:xfrm>
            <a:off x="1614004" y="1746734"/>
            <a:ext cx="1720850" cy="1082675"/>
          </a:xfrm>
          <a:custGeom>
            <a:avLst/>
            <a:gdLst>
              <a:gd name="T0" fmla="*/ 0 w 1315"/>
              <a:gd name="T1" fmla="*/ 2147483647 h 901"/>
              <a:gd name="T2" fmla="*/ 0 w 1315"/>
              <a:gd name="T3" fmla="*/ 0 h 901"/>
              <a:gd name="T4" fmla="*/ 2147483647 w 1315"/>
              <a:gd name="T5" fmla="*/ 0 h 901"/>
              <a:gd name="T6" fmla="*/ 2147483647 w 1315"/>
              <a:gd name="T7" fmla="*/ 2147483647 h 901"/>
              <a:gd name="T8" fmla="*/ 2147483647 w 1315"/>
              <a:gd name="T9" fmla="*/ 2147483647 h 901"/>
              <a:gd name="T10" fmla="*/ 2147483647 w 1315"/>
              <a:gd name="T11" fmla="*/ 2147483647 h 901"/>
              <a:gd name="T12" fmla="*/ 2147483647 w 1315"/>
              <a:gd name="T13" fmla="*/ 2147483647 h 901"/>
              <a:gd name="T14" fmla="*/ 2147483647 w 1315"/>
              <a:gd name="T15" fmla="*/ 2147483647 h 901"/>
              <a:gd name="T16" fmla="*/ 2147483647 w 1315"/>
              <a:gd name="T17" fmla="*/ 2147483647 h 901"/>
              <a:gd name="T18" fmla="*/ 2147483647 w 1315"/>
              <a:gd name="T19" fmla="*/ 2147483647 h 901"/>
              <a:gd name="T20" fmla="*/ 2147483647 w 1315"/>
              <a:gd name="T21" fmla="*/ 2147483647 h 901"/>
              <a:gd name="T22" fmla="*/ 2147483647 w 1315"/>
              <a:gd name="T23" fmla="*/ 2147483647 h 901"/>
              <a:gd name="T24" fmla="*/ 2147483647 w 1315"/>
              <a:gd name="T25" fmla="*/ 2147483647 h 901"/>
              <a:gd name="T26" fmla="*/ 2147483647 w 1315"/>
              <a:gd name="T27" fmla="*/ 2147483647 h 901"/>
              <a:gd name="T28" fmla="*/ 2147483647 w 1315"/>
              <a:gd name="T29" fmla="*/ 2147483647 h 901"/>
              <a:gd name="T30" fmla="*/ 2147483647 w 1315"/>
              <a:gd name="T31" fmla="*/ 2147483647 h 90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15"/>
              <a:gd name="T49" fmla="*/ 0 h 901"/>
              <a:gd name="T50" fmla="*/ 1315 w 1315"/>
              <a:gd name="T51" fmla="*/ 901 h 90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15" h="901">
                <a:moveTo>
                  <a:pt x="0" y="901"/>
                </a:moveTo>
                <a:lnTo>
                  <a:pt x="0" y="0"/>
                </a:lnTo>
                <a:lnTo>
                  <a:pt x="1315" y="0"/>
                </a:lnTo>
                <a:lnTo>
                  <a:pt x="1165" y="75"/>
                </a:lnTo>
                <a:lnTo>
                  <a:pt x="1058" y="150"/>
                </a:lnTo>
                <a:lnTo>
                  <a:pt x="964" y="169"/>
                </a:lnTo>
                <a:lnTo>
                  <a:pt x="971" y="106"/>
                </a:lnTo>
                <a:lnTo>
                  <a:pt x="845" y="169"/>
                </a:lnTo>
                <a:lnTo>
                  <a:pt x="670" y="300"/>
                </a:lnTo>
                <a:lnTo>
                  <a:pt x="676" y="388"/>
                </a:lnTo>
                <a:lnTo>
                  <a:pt x="376" y="632"/>
                </a:lnTo>
                <a:lnTo>
                  <a:pt x="382" y="538"/>
                </a:lnTo>
                <a:lnTo>
                  <a:pt x="182" y="701"/>
                </a:lnTo>
                <a:lnTo>
                  <a:pt x="194" y="782"/>
                </a:lnTo>
                <a:lnTo>
                  <a:pt x="157" y="813"/>
                </a:lnTo>
                <a:lnTo>
                  <a:pt x="38" y="895"/>
                </a:lnTo>
              </a:path>
            </a:pathLst>
          </a:custGeom>
          <a:solidFill>
            <a:srgbClr val="333333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rot="16200000" flipH="1">
            <a:off x="3583298" y="2207902"/>
            <a:ext cx="685800" cy="274638"/>
          </a:xfrm>
          <a:prstGeom prst="line">
            <a:avLst/>
          </a:prstGeom>
          <a:ln w="762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782392" y="2606821"/>
            <a:ext cx="6848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N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701675" y="4765614"/>
            <a:ext cx="736282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spcBef>
                <a:spcPts val="0"/>
              </a:spcBef>
              <a:buFont typeface="Arial" pitchFamily="34" charset="0"/>
              <a:buChar char="•"/>
              <a:tabLst>
                <a:tab pos="688975" algn="l"/>
              </a:tabLst>
            </a:pPr>
            <a:r>
              <a:rPr lang="en-US" sz="2000" b="1" dirty="0">
                <a:latin typeface="Tahoma" pitchFamily="34" charset="0"/>
              </a:rPr>
              <a:t>Inlines run N-S</a:t>
            </a:r>
          </a:p>
          <a:p>
            <a:pPr marL="228600" indent="-228600">
              <a:spcBef>
                <a:spcPts val="0"/>
              </a:spcBef>
              <a:tabLst>
                <a:tab pos="688975" algn="l"/>
              </a:tabLst>
            </a:pPr>
            <a:r>
              <a:rPr lang="en-US" sz="2000" b="1" dirty="0" smtClean="0">
                <a:latin typeface="Tahoma" pitchFamily="34" charset="0"/>
              </a:rPr>
              <a:t>		Inline </a:t>
            </a:r>
            <a:r>
              <a:rPr lang="en-US" sz="2000" b="1" dirty="0">
                <a:latin typeface="Tahoma" pitchFamily="34" charset="0"/>
              </a:rPr>
              <a:t>numbers increase </a:t>
            </a:r>
            <a:r>
              <a:rPr lang="en-US" sz="2000" b="1" dirty="0" smtClean="0">
                <a:latin typeface="Tahoma" pitchFamily="34" charset="0"/>
              </a:rPr>
              <a:t>west to east</a:t>
            </a:r>
          </a:p>
          <a:p>
            <a:pPr marL="228600" indent="-228600">
              <a:spcBef>
                <a:spcPts val="0"/>
              </a:spcBef>
              <a:tabLst>
                <a:tab pos="688975" algn="l"/>
              </a:tabLst>
            </a:pPr>
            <a:endParaRPr lang="en-US" sz="800" b="1" dirty="0">
              <a:latin typeface="Tahoma" pitchFamily="34" charset="0"/>
            </a:endParaRPr>
          </a:p>
          <a:p>
            <a:pPr marL="228600" indent="-228600">
              <a:spcBef>
                <a:spcPts val="0"/>
              </a:spcBef>
              <a:buFont typeface="Arial" pitchFamily="34" charset="0"/>
              <a:buChar char="•"/>
              <a:tabLst>
                <a:tab pos="688975" algn="l"/>
              </a:tabLst>
            </a:pPr>
            <a:r>
              <a:rPr lang="en-US" sz="2000" b="1" dirty="0">
                <a:latin typeface="Tahoma" pitchFamily="34" charset="0"/>
              </a:rPr>
              <a:t>Crosslines run E-W</a:t>
            </a:r>
          </a:p>
          <a:p>
            <a:pPr marL="228600" indent="-228600">
              <a:spcBef>
                <a:spcPts val="0"/>
              </a:spcBef>
              <a:tabLst>
                <a:tab pos="688975" algn="l"/>
              </a:tabLst>
            </a:pPr>
            <a:r>
              <a:rPr lang="en-US" sz="2000" b="1" dirty="0" smtClean="0">
                <a:latin typeface="Tahoma" pitchFamily="34" charset="0"/>
              </a:rPr>
              <a:t>		</a:t>
            </a:r>
            <a:r>
              <a:rPr lang="en-US" sz="2000" b="1" dirty="0" err="1" smtClean="0">
                <a:latin typeface="Tahoma" pitchFamily="34" charset="0"/>
              </a:rPr>
              <a:t>Crossline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>
                <a:latin typeface="Tahoma" pitchFamily="34" charset="0"/>
              </a:rPr>
              <a:t>numbers increase </a:t>
            </a:r>
            <a:r>
              <a:rPr lang="en-US" sz="2000" b="1" dirty="0" smtClean="0">
                <a:latin typeface="Tahoma" pitchFamily="34" charset="0"/>
              </a:rPr>
              <a:t>south to north</a:t>
            </a:r>
            <a:endParaRPr lang="en-US" sz="2000" b="1" dirty="0">
              <a:latin typeface="Tahoma" pitchFamily="34" charset="0"/>
            </a:endParaRPr>
          </a:p>
        </p:txBody>
      </p:sp>
      <p:sp>
        <p:nvSpPr>
          <p:cNvPr id="12299" name="Text Box 5"/>
          <p:cNvSpPr txBox="1">
            <a:spLocks noChangeArrowheads="1"/>
          </p:cNvSpPr>
          <p:nvPr/>
        </p:nvSpPr>
        <p:spPr bwMode="auto">
          <a:xfrm>
            <a:off x="910134" y="1049821"/>
            <a:ext cx="13729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Inline1481</a:t>
            </a:r>
          </a:p>
        </p:txBody>
      </p:sp>
      <p:sp>
        <p:nvSpPr>
          <p:cNvPr id="12300" name="Text Box 6"/>
          <p:cNvSpPr txBox="1">
            <a:spLocks noChangeArrowheads="1"/>
          </p:cNvSpPr>
          <p:nvPr/>
        </p:nvSpPr>
        <p:spPr bwMode="auto">
          <a:xfrm>
            <a:off x="5640884" y="1049821"/>
            <a:ext cx="156591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Inline 4901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317267" y="2937359"/>
            <a:ext cx="8572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+mj-lt"/>
              </a:rPr>
              <a:t>Data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85592" y="3916846"/>
            <a:ext cx="722312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FFC000"/>
                </a:solidFill>
                <a:latin typeface="+mj-lt"/>
              </a:rPr>
              <a:t>NO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FFC000"/>
                </a:solidFill>
                <a:latin typeface="+mj-lt"/>
              </a:rPr>
              <a:t>Data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29879" y="1775309"/>
            <a:ext cx="722313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FFC000"/>
                </a:solidFill>
                <a:latin typeface="+mj-lt"/>
              </a:rPr>
              <a:t>NO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FFC000"/>
                </a:solidFill>
                <a:latin typeface="+mj-lt"/>
              </a:rPr>
              <a:t>Data</a:t>
            </a:r>
          </a:p>
        </p:txBody>
      </p:sp>
      <p:cxnSp>
        <p:nvCxnSpPr>
          <p:cNvPr id="25" name="Straight Arrow Connector 24"/>
          <p:cNvCxnSpPr>
            <a:stCxn id="12299" idx="3"/>
          </p:cNvCxnSpPr>
          <p:nvPr/>
        </p:nvCxnSpPr>
        <p:spPr bwMode="auto">
          <a:xfrm>
            <a:off x="2283102" y="1219098"/>
            <a:ext cx="3432514" cy="479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Arrow Connector 25"/>
          <p:cNvCxnSpPr/>
          <p:nvPr/>
        </p:nvCxnSpPr>
        <p:spPr bwMode="auto">
          <a:xfrm flipV="1">
            <a:off x="7089511" y="1885071"/>
            <a:ext cx="1" cy="247117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 flipH="1">
            <a:off x="1628775" y="1743075"/>
            <a:ext cx="1704975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Rectangle 29"/>
          <p:cNvSpPr/>
          <p:nvPr/>
        </p:nvSpPr>
        <p:spPr bwMode="auto">
          <a:xfrm>
            <a:off x="1609725" y="1704975"/>
            <a:ext cx="4838700" cy="2790825"/>
          </a:xfrm>
          <a:prstGeom prst="rect">
            <a:avLst/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Displayed Amplitudes</a:t>
            </a:r>
          </a:p>
        </p:txBody>
      </p:sp>
      <p:pic>
        <p:nvPicPr>
          <p:cNvPr id="13315" name="Picture 62"/>
          <p:cNvPicPr>
            <a:picLocks noChangeAspect="1" noChangeArrowheads="1"/>
          </p:cNvPicPr>
          <p:nvPr/>
        </p:nvPicPr>
        <p:blipFill>
          <a:blip r:embed="rId3" cstate="print">
            <a:lum bright="10000" contrast="16000"/>
          </a:blip>
          <a:srcRect l="10789" t="29589" r="13543" b="31162"/>
          <a:stretch>
            <a:fillRect/>
          </a:stretch>
        </p:blipFill>
        <p:spPr bwMode="auto">
          <a:xfrm>
            <a:off x="3767952" y="3468414"/>
            <a:ext cx="5186861" cy="2506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10"/>
          <p:cNvSpPr txBox="1">
            <a:spLocks noChangeArrowheads="1"/>
          </p:cNvSpPr>
          <p:nvPr/>
        </p:nvSpPr>
        <p:spPr bwMode="auto">
          <a:xfrm>
            <a:off x="129399" y="3509622"/>
            <a:ext cx="36734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sz="1600" b="1" dirty="0">
                <a:latin typeface="Tahoma" pitchFamily="34" charset="0"/>
              </a:rPr>
              <a:t>Positive number on tape = RED</a:t>
            </a:r>
          </a:p>
          <a:p>
            <a:pPr marL="174625" indent="-174625"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sz="1600" b="1" dirty="0">
                <a:latin typeface="Tahoma" pitchFamily="34" charset="0"/>
              </a:rPr>
              <a:t>Gain can be adjusted</a:t>
            </a:r>
          </a:p>
          <a:p>
            <a:pPr marL="174625" indent="-174625"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sz="1600" b="1" dirty="0">
                <a:latin typeface="Tahoma" pitchFamily="34" charset="0"/>
              </a:rPr>
              <a:t>Spike at zero due to many 	traces with no data</a:t>
            </a:r>
          </a:p>
        </p:txBody>
      </p:sp>
      <p:sp>
        <p:nvSpPr>
          <p:cNvPr id="13318" name="Text Box 11"/>
          <p:cNvSpPr txBox="1">
            <a:spLocks noChangeArrowheads="1"/>
          </p:cNvSpPr>
          <p:nvPr/>
        </p:nvSpPr>
        <p:spPr bwMode="auto">
          <a:xfrm>
            <a:off x="4717526" y="2504963"/>
            <a:ext cx="3287713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chemeClr val="accent6"/>
                </a:solidFill>
                <a:latin typeface="Tahoma" pitchFamily="34" charset="0"/>
              </a:rPr>
              <a:t>Are these settings OK?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>
                <a:latin typeface="Tahoma" pitchFamily="34" charset="0"/>
              </a:rPr>
              <a:t> Polarity (positives = red)?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>
                <a:latin typeface="Tahoma" pitchFamily="34" charset="0"/>
              </a:rPr>
              <a:t> Gain (range in shades)?</a:t>
            </a:r>
          </a:p>
        </p:txBody>
      </p:sp>
      <p:sp>
        <p:nvSpPr>
          <p:cNvPr id="13319" name="Text Box 10"/>
          <p:cNvSpPr txBox="1">
            <a:spLocks noChangeArrowheads="1"/>
          </p:cNvSpPr>
          <p:nvPr/>
        </p:nvSpPr>
        <p:spPr bwMode="auto">
          <a:xfrm>
            <a:off x="578661" y="996827"/>
            <a:ext cx="2774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latin typeface="Tahoma" pitchFamily="34" charset="0"/>
              </a:rPr>
              <a:t>Histogram of Amplitude Values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93933" y="1737972"/>
            <a:ext cx="3144406" cy="1717675"/>
            <a:chOff x="339773" y="1737972"/>
            <a:chExt cx="3698078" cy="1717675"/>
          </a:xfrm>
        </p:grpSpPr>
        <p:pic>
          <p:nvPicPr>
            <p:cNvPr id="13322" name="Picture 61"/>
            <p:cNvPicPr>
              <a:picLocks noChangeAspect="1" noChangeArrowheads="1"/>
            </p:cNvPicPr>
            <p:nvPr/>
          </p:nvPicPr>
          <p:blipFill>
            <a:blip r:embed="rId4" cstate="print">
              <a:lum contrast="40000"/>
            </a:blip>
            <a:srcRect t="63821" b="28261"/>
            <a:stretch>
              <a:fillRect/>
            </a:stretch>
          </p:blipFill>
          <p:spPr bwMode="auto">
            <a:xfrm>
              <a:off x="528747" y="1737972"/>
              <a:ext cx="3336925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3" name="Picture 61"/>
            <p:cNvPicPr>
              <a:picLocks noChangeAspect="1" noChangeArrowheads="1"/>
            </p:cNvPicPr>
            <p:nvPr/>
          </p:nvPicPr>
          <p:blipFill>
            <a:blip r:embed="rId4" cstate="print">
              <a:lum contrast="56000"/>
            </a:blip>
            <a:srcRect t="74265" b="11613"/>
            <a:stretch>
              <a:fillRect/>
            </a:stretch>
          </p:blipFill>
          <p:spPr bwMode="auto">
            <a:xfrm>
              <a:off x="528747" y="2977809"/>
              <a:ext cx="3336925" cy="477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0" name="Text Box 10"/>
            <p:cNvSpPr txBox="1">
              <a:spLocks noChangeArrowheads="1"/>
            </p:cNvSpPr>
            <p:nvPr/>
          </p:nvSpPr>
          <p:spPr bwMode="auto">
            <a:xfrm>
              <a:off x="3291726" y="2173117"/>
              <a:ext cx="74612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Rockwell Extra Bold" pitchFamily="18" charset="0"/>
                </a:rPr>
                <a:t>+</a:t>
              </a:r>
            </a:p>
          </p:txBody>
        </p:sp>
        <p:sp>
          <p:nvSpPr>
            <p:cNvPr id="13321" name="Text Box 10"/>
            <p:cNvSpPr txBox="1">
              <a:spLocks noChangeArrowheads="1"/>
            </p:cNvSpPr>
            <p:nvPr/>
          </p:nvSpPr>
          <p:spPr bwMode="auto">
            <a:xfrm>
              <a:off x="339773" y="2106442"/>
              <a:ext cx="74612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Rockwell Extra Bold" pitchFamily="18" charset="0"/>
                </a:rPr>
                <a:t>-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Shallow Time Slice</a:t>
            </a:r>
          </a:p>
        </p:txBody>
      </p:sp>
      <p:pic>
        <p:nvPicPr>
          <p:cNvPr id="14339" name="Picture 25"/>
          <p:cNvPicPr>
            <a:picLocks noChangeAspect="1" noChangeArrowheads="1"/>
          </p:cNvPicPr>
          <p:nvPr/>
        </p:nvPicPr>
        <p:blipFill>
          <a:blip r:embed="rId3" cstate="print"/>
          <a:srcRect b="7159"/>
          <a:stretch>
            <a:fillRect/>
          </a:stretch>
        </p:blipFill>
        <p:spPr bwMode="auto">
          <a:xfrm>
            <a:off x="808038" y="1511300"/>
            <a:ext cx="6567487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4960219" y="3007982"/>
            <a:ext cx="3679278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</a:rPr>
              <a:t>What do you observe?</a:t>
            </a:r>
          </a:p>
        </p:txBody>
      </p:sp>
      <p:sp>
        <p:nvSpPr>
          <p:cNvPr id="14342" name="Text Box 27"/>
          <p:cNvSpPr txBox="1">
            <a:spLocks noChangeArrowheads="1"/>
          </p:cNvSpPr>
          <p:nvPr/>
        </p:nvSpPr>
        <p:spPr bwMode="auto">
          <a:xfrm>
            <a:off x="1395413" y="1882775"/>
            <a:ext cx="1789112" cy="70788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Time Slice </a:t>
            </a:r>
            <a:r>
              <a:rPr lang="en-US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200 ms</a:t>
            </a:r>
            <a:endParaRPr lang="en-US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68475" y="4283075"/>
            <a:ext cx="898525" cy="6096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14344" name="Picture 25"/>
          <p:cNvPicPr>
            <a:picLocks noChangeAspect="1" noChangeArrowheads="1"/>
          </p:cNvPicPr>
          <p:nvPr/>
        </p:nvPicPr>
        <p:blipFill>
          <a:blip r:embed="rId3" cstate="print"/>
          <a:srcRect l="14590" t="62222" r="71472" b="23328"/>
          <a:stretch>
            <a:fillRect/>
          </a:stretch>
        </p:blipFill>
        <p:spPr bwMode="auto">
          <a:xfrm>
            <a:off x="5149850" y="3502025"/>
            <a:ext cx="3186113" cy="222726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cxnSp>
        <p:nvCxnSpPr>
          <p:cNvPr id="13" name="Straight Connector 12"/>
          <p:cNvCxnSpPr/>
          <p:nvPr/>
        </p:nvCxnSpPr>
        <p:spPr>
          <a:xfrm flipV="1">
            <a:off x="1736725" y="3475038"/>
            <a:ext cx="3368675" cy="79216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682875" y="4906963"/>
            <a:ext cx="2406650" cy="86836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4016239" y="2240279"/>
            <a:ext cx="494801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N</a:t>
            </a:r>
          </a:p>
        </p:txBody>
      </p:sp>
      <p:cxnSp>
        <p:nvCxnSpPr>
          <p:cNvPr id="19" name="Straight Connector 18"/>
          <p:cNvCxnSpPr/>
          <p:nvPr/>
        </p:nvCxnSpPr>
        <p:spPr>
          <a:xfrm rot="16200000" flipH="1">
            <a:off x="3498057" y="2445544"/>
            <a:ext cx="685800" cy="274637"/>
          </a:xfrm>
          <a:prstGeom prst="line">
            <a:avLst/>
          </a:prstGeom>
          <a:ln w="76200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0" name="Text Box 10"/>
          <p:cNvSpPr txBox="1">
            <a:spLocks noChangeArrowheads="1"/>
          </p:cNvSpPr>
          <p:nvPr/>
        </p:nvSpPr>
        <p:spPr bwMode="auto">
          <a:xfrm>
            <a:off x="756746" y="5626100"/>
            <a:ext cx="39886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4625" indent="-174625">
              <a:buFont typeface="Arial" pitchFamily="34" charset="0"/>
              <a:buNone/>
              <a:tabLst>
                <a:tab pos="517525" algn="l"/>
              </a:tabLst>
            </a:pPr>
            <a:r>
              <a:rPr lang="en-US" sz="1800" dirty="0">
                <a:latin typeface="+mn-lt"/>
              </a:rPr>
              <a:t>A cut through the 3D data volume at a constant time value of 200 ms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Bottom Response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07988" y="1026942"/>
            <a:ext cx="8233209" cy="3556716"/>
            <a:chOff x="407988" y="1434058"/>
            <a:chExt cx="8233209" cy="3149600"/>
          </a:xfrm>
        </p:grpSpPr>
        <p:pic>
          <p:nvPicPr>
            <p:cNvPr id="15364" name="Picture 3"/>
            <p:cNvPicPr>
              <a:picLocks noChangeAspect="1" noChangeArrowheads="1"/>
            </p:cNvPicPr>
            <p:nvPr/>
          </p:nvPicPr>
          <p:blipFill>
            <a:blip r:embed="rId3" cstate="print">
              <a:lum bright="10000" contrast="20000"/>
            </a:blip>
            <a:srcRect b="9863"/>
            <a:stretch>
              <a:fillRect/>
            </a:stretch>
          </p:blipFill>
          <p:spPr bwMode="auto">
            <a:xfrm>
              <a:off x="407988" y="1434058"/>
              <a:ext cx="7686675" cy="314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5" name="Text Box 27"/>
            <p:cNvSpPr txBox="1">
              <a:spLocks noChangeArrowheads="1"/>
            </p:cNvSpPr>
            <p:nvPr/>
          </p:nvSpPr>
          <p:spPr bwMode="auto">
            <a:xfrm>
              <a:off x="1112276" y="3932508"/>
              <a:ext cx="1251257" cy="307777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n-lt"/>
                </a:rPr>
                <a:t>Inline 4301</a:t>
              </a:r>
              <a:endParaRPr lang="en-US" sz="14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20165" name="Text Box 5"/>
            <p:cNvSpPr txBox="1">
              <a:spLocks noChangeArrowheads="1"/>
            </p:cNvSpPr>
            <p:nvPr/>
          </p:nvSpPr>
          <p:spPr bwMode="auto">
            <a:xfrm>
              <a:off x="7130847" y="2166789"/>
              <a:ext cx="1510350" cy="52322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400" b="1" dirty="0">
                  <a:solidFill>
                    <a:srgbClr val="66FFFF"/>
                  </a:solidFill>
                  <a:latin typeface="+mn-lt"/>
                </a:rPr>
                <a:t>Water Bottom </a:t>
              </a:r>
            </a:p>
            <a:p>
              <a:pPr algn="ctr">
                <a:defRPr/>
              </a:pPr>
              <a:r>
                <a:rPr lang="en-US" sz="1400" b="1" dirty="0">
                  <a:solidFill>
                    <a:srgbClr val="66FFFF"/>
                  </a:solidFill>
                  <a:latin typeface="+mn-lt"/>
                </a:rPr>
                <a:t>Reflection?</a:t>
              </a:r>
            </a:p>
          </p:txBody>
        </p:sp>
      </p:grp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650875" y="4635500"/>
            <a:ext cx="762602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4625" indent="-174625">
              <a:spcBef>
                <a:spcPts val="600"/>
              </a:spcBef>
              <a:buFont typeface="Arial" pitchFamily="34" charset="0"/>
              <a:buChar char="•"/>
              <a:tabLst>
                <a:tab pos="393700" algn="l"/>
              </a:tabLst>
            </a:pPr>
            <a:r>
              <a:rPr lang="en-US" sz="2000" dirty="0">
                <a:latin typeface="Tahoma" pitchFamily="34" charset="0"/>
              </a:rPr>
              <a:t>Polarity </a:t>
            </a:r>
            <a:r>
              <a:rPr lang="en-US" sz="2000" dirty="0" smtClean="0">
                <a:latin typeface="Tahoma" pitchFamily="34" charset="0"/>
              </a:rPr>
              <a:t>is </a:t>
            </a:r>
            <a:r>
              <a:rPr lang="en-US" sz="2000" dirty="0">
                <a:latin typeface="Tahoma" pitchFamily="34" charset="0"/>
              </a:rPr>
              <a:t>such that an increase in </a:t>
            </a:r>
            <a:r>
              <a:rPr lang="en-US" sz="2000" dirty="0" smtClean="0">
                <a:latin typeface="Tahoma" pitchFamily="34" charset="0"/>
              </a:rPr>
              <a:t>impedance </a:t>
            </a:r>
            <a:r>
              <a:rPr lang="en-US" sz="2000" dirty="0">
                <a:latin typeface="Tahoma" pitchFamily="34" charset="0"/>
              </a:rPr>
              <a:t>= </a:t>
            </a:r>
            <a:r>
              <a:rPr lang="en-US" sz="2000" dirty="0" smtClean="0">
                <a:latin typeface="Tahoma" pitchFamily="34" charset="0"/>
              </a:rPr>
              <a:t>BLUE, which is 	a negative </a:t>
            </a:r>
            <a:r>
              <a:rPr lang="en-US" sz="2000" dirty="0">
                <a:latin typeface="Tahoma" pitchFamily="34" charset="0"/>
              </a:rPr>
              <a:t>number on </a:t>
            </a:r>
            <a:r>
              <a:rPr lang="en-US" sz="2000" dirty="0" smtClean="0">
                <a:latin typeface="Tahoma" pitchFamily="34" charset="0"/>
              </a:rPr>
              <a:t>tape</a:t>
            </a:r>
            <a:endParaRPr lang="en-US" sz="2000" dirty="0">
              <a:latin typeface="Tahoma" pitchFamily="34" charset="0"/>
            </a:endParaRPr>
          </a:p>
          <a:p>
            <a:pPr marL="174625" indent="-174625">
              <a:spcBef>
                <a:spcPts val="600"/>
              </a:spcBef>
              <a:buFont typeface="Arial" pitchFamily="34" charset="0"/>
              <a:buChar char="•"/>
              <a:tabLst>
                <a:tab pos="393700" algn="l"/>
              </a:tabLst>
            </a:pPr>
            <a:r>
              <a:rPr lang="en-US" sz="2000" dirty="0">
                <a:latin typeface="Tahoma" pitchFamily="34" charset="0"/>
              </a:rPr>
              <a:t>Poor shallow imaging due to acquisition artifacts</a:t>
            </a:r>
          </a:p>
          <a:p>
            <a:pPr marL="174625" indent="-174625">
              <a:spcBef>
                <a:spcPts val="600"/>
              </a:spcBef>
              <a:buFont typeface="Arial" pitchFamily="34" charset="0"/>
              <a:buChar char="•"/>
              <a:tabLst>
                <a:tab pos="393700" algn="l"/>
              </a:tabLst>
            </a:pPr>
            <a:r>
              <a:rPr lang="en-US" sz="2000" dirty="0">
                <a:latin typeface="Tahoma" pitchFamily="34" charset="0"/>
              </a:rPr>
              <a:t>Water bottom </a:t>
            </a:r>
            <a:r>
              <a:rPr lang="en-US" sz="2000" dirty="0" smtClean="0">
                <a:latin typeface="Tahoma" pitchFamily="34" charset="0"/>
              </a:rPr>
              <a:t>can </a:t>
            </a:r>
            <a:r>
              <a:rPr lang="en-US" sz="2000" dirty="0">
                <a:latin typeface="Tahoma" pitchFamily="34" charset="0"/>
              </a:rPr>
              <a:t>only be mapped where the </a:t>
            </a:r>
            <a:r>
              <a:rPr lang="en-US" sz="2000" dirty="0" smtClean="0">
                <a:latin typeface="Tahoma" pitchFamily="34" charset="0"/>
              </a:rPr>
              <a:t>water depth is 	greater than 40 meters </a:t>
            </a:r>
            <a:r>
              <a:rPr lang="en-US" sz="1600" dirty="0" smtClean="0">
                <a:latin typeface="Tahoma" pitchFamily="34" charset="0"/>
              </a:rPr>
              <a:t>{</a:t>
            </a:r>
            <a:r>
              <a:rPr lang="en-US" sz="1600" dirty="0" smtClean="0">
                <a:latin typeface="Tahoma" pitchFamily="34" charset="0"/>
              </a:rPr>
              <a:t>1500 m/s * (</a:t>
            </a:r>
            <a:r>
              <a:rPr lang="en-US" sz="1600" dirty="0" smtClean="0">
                <a:latin typeface="Tahoma" pitchFamily="34" charset="0"/>
              </a:rPr>
              <a:t>0.05/</a:t>
            </a:r>
            <a:r>
              <a:rPr lang="en-US" sz="1600" dirty="0" smtClean="0">
                <a:latin typeface="Tahoma" pitchFamily="34" charset="0"/>
              </a:rPr>
              <a:t>2)}</a:t>
            </a:r>
            <a:endParaRPr lang="en-US" sz="2000" dirty="0">
              <a:latin typeface="Tahoma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927680" y="1873770"/>
            <a:ext cx="624478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423760" y="1726212"/>
            <a:ext cx="567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50 ms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Inspection: 4 Major Intervals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7270970" y="2680086"/>
            <a:ext cx="18589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Tahoma" pitchFamily="34" charset="0"/>
              </a:rPr>
              <a:t>High </a:t>
            </a:r>
            <a:r>
              <a:rPr lang="en-US" sz="1600" dirty="0" smtClean="0">
                <a:latin typeface="Tahoma" pitchFamily="34" charset="0"/>
              </a:rPr>
              <a:t>Amplitude </a:t>
            </a:r>
            <a:endParaRPr lang="en-US" sz="1600" dirty="0">
              <a:latin typeface="Tahoma" pitchFamily="34" charset="0"/>
            </a:endParaRPr>
          </a:p>
          <a:p>
            <a:r>
              <a:rPr lang="en-US" sz="1600" dirty="0" smtClean="0">
                <a:latin typeface="Tahoma" pitchFamily="34" charset="0"/>
              </a:rPr>
              <a:t>Semi-Continuous</a:t>
            </a:r>
            <a:endParaRPr lang="en-US" sz="1600" dirty="0">
              <a:latin typeface="Tahoma" pitchFamily="34" charset="0"/>
            </a:endParaRPr>
          </a:p>
          <a:p>
            <a:r>
              <a:rPr lang="en-US" sz="1600" dirty="0">
                <a:latin typeface="Tahoma" pitchFamily="34" charset="0"/>
              </a:rPr>
              <a:t>Hummocky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7270970" y="3666637"/>
            <a:ext cx="16760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Tahoma" pitchFamily="34" charset="0"/>
              </a:rPr>
              <a:t>Low </a:t>
            </a:r>
            <a:r>
              <a:rPr lang="en-US" sz="1600" dirty="0" smtClean="0">
                <a:latin typeface="Tahoma" pitchFamily="34" charset="0"/>
              </a:rPr>
              <a:t>Amplitude </a:t>
            </a:r>
            <a:endParaRPr lang="en-US" sz="1600" dirty="0">
              <a:latin typeface="Tahoma" pitchFamily="34" charset="0"/>
            </a:endParaRPr>
          </a:p>
          <a:p>
            <a:r>
              <a:rPr lang="en-US" sz="1600" dirty="0" smtClean="0">
                <a:latin typeface="Tahoma" pitchFamily="34" charset="0"/>
              </a:rPr>
              <a:t>Sub-parallel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7270970" y="4716463"/>
            <a:ext cx="15779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latin typeface="Tahoma" pitchFamily="34" charset="0"/>
              </a:rPr>
              <a:t>High </a:t>
            </a:r>
            <a:r>
              <a:rPr lang="en-US" sz="1600" dirty="0" smtClean="0">
                <a:latin typeface="Tahoma" pitchFamily="34" charset="0"/>
              </a:rPr>
              <a:t>Amplitude </a:t>
            </a:r>
            <a:endParaRPr lang="en-US" sz="1600" dirty="0">
              <a:latin typeface="Tahoma" pitchFamily="34" charset="0"/>
            </a:endParaRPr>
          </a:p>
          <a:p>
            <a:r>
              <a:rPr lang="en-US" sz="1600" dirty="0" smtClean="0">
                <a:latin typeface="Tahoma" pitchFamily="34" charset="0"/>
              </a:rPr>
              <a:t>Continuous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7270970" y="1827213"/>
            <a:ext cx="16620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Tahoma" pitchFamily="34" charset="0"/>
              </a:rPr>
              <a:t>Low </a:t>
            </a:r>
            <a:r>
              <a:rPr lang="en-US" sz="1600" dirty="0" smtClean="0">
                <a:latin typeface="Tahoma" pitchFamily="34" charset="0"/>
              </a:rPr>
              <a:t>Amplitude</a:t>
            </a:r>
            <a:endParaRPr lang="en-US" sz="1600" dirty="0">
              <a:latin typeface="Tahoma" pitchFamily="34" charset="0"/>
            </a:endParaRPr>
          </a:p>
          <a:p>
            <a:r>
              <a:rPr lang="en-US" sz="1600" dirty="0" smtClean="0">
                <a:latin typeface="Tahoma" pitchFamily="34" charset="0"/>
              </a:rPr>
              <a:t>Sub-parallel</a:t>
            </a:r>
            <a:endParaRPr lang="en-US" sz="1600" dirty="0">
              <a:latin typeface="Tahoma" pitchFamily="34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09600" y="1643063"/>
            <a:ext cx="7126288" cy="4330700"/>
            <a:chOff x="398463" y="1531938"/>
            <a:chExt cx="7535862" cy="4579302"/>
          </a:xfrm>
        </p:grpSpPr>
        <p:pic>
          <p:nvPicPr>
            <p:cNvPr id="1639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553" t="2596" b="4276"/>
            <a:stretch>
              <a:fillRect/>
            </a:stretch>
          </p:blipFill>
          <p:spPr bwMode="auto">
            <a:xfrm>
              <a:off x="398463" y="1531938"/>
              <a:ext cx="6945312" cy="4579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8" name="Freeform 10"/>
            <p:cNvSpPr>
              <a:spLocks/>
            </p:cNvSpPr>
            <p:nvPr/>
          </p:nvSpPr>
          <p:spPr bwMode="auto">
            <a:xfrm>
              <a:off x="1019175" y="4038600"/>
              <a:ext cx="6915150" cy="1028700"/>
            </a:xfrm>
            <a:custGeom>
              <a:avLst/>
              <a:gdLst>
                <a:gd name="T0" fmla="*/ 0 w 4356"/>
                <a:gd name="T1" fmla="*/ 2147483647 h 648"/>
                <a:gd name="T2" fmla="*/ 2147483647 w 4356"/>
                <a:gd name="T3" fmla="*/ 2147483647 h 648"/>
                <a:gd name="T4" fmla="*/ 2147483647 w 4356"/>
                <a:gd name="T5" fmla="*/ 2147483647 h 648"/>
                <a:gd name="T6" fmla="*/ 2147483647 w 4356"/>
                <a:gd name="T7" fmla="*/ 2147483647 h 648"/>
                <a:gd name="T8" fmla="*/ 2147483647 w 4356"/>
                <a:gd name="T9" fmla="*/ 2147483647 h 648"/>
                <a:gd name="T10" fmla="*/ 2147483647 w 4356"/>
                <a:gd name="T11" fmla="*/ 2147483647 h 648"/>
                <a:gd name="T12" fmla="*/ 2147483647 w 4356"/>
                <a:gd name="T13" fmla="*/ 2147483647 h 648"/>
                <a:gd name="T14" fmla="*/ 2147483647 w 4356"/>
                <a:gd name="T15" fmla="*/ 2147483647 h 648"/>
                <a:gd name="T16" fmla="*/ 2147483647 w 4356"/>
                <a:gd name="T17" fmla="*/ 2147483647 h 648"/>
                <a:gd name="T18" fmla="*/ 2147483647 w 4356"/>
                <a:gd name="T19" fmla="*/ 2147483647 h 648"/>
                <a:gd name="T20" fmla="*/ 2147483647 w 4356"/>
                <a:gd name="T21" fmla="*/ 0 h 648"/>
                <a:gd name="T22" fmla="*/ 2147483647 w 4356"/>
                <a:gd name="T23" fmla="*/ 2147483647 h 648"/>
                <a:gd name="T24" fmla="*/ 2147483647 w 4356"/>
                <a:gd name="T25" fmla="*/ 2147483647 h 648"/>
                <a:gd name="T26" fmla="*/ 2147483647 w 4356"/>
                <a:gd name="T27" fmla="*/ 2147483647 h 648"/>
                <a:gd name="T28" fmla="*/ 2147483647 w 4356"/>
                <a:gd name="T29" fmla="*/ 2147483647 h 648"/>
                <a:gd name="T30" fmla="*/ 2147483647 w 4356"/>
                <a:gd name="T31" fmla="*/ 2147483647 h 648"/>
                <a:gd name="T32" fmla="*/ 2147483647 w 4356"/>
                <a:gd name="T33" fmla="*/ 2147483647 h 648"/>
                <a:gd name="T34" fmla="*/ 2147483647 w 4356"/>
                <a:gd name="T35" fmla="*/ 2147483647 h 648"/>
                <a:gd name="T36" fmla="*/ 2147483647 w 4356"/>
                <a:gd name="T37" fmla="*/ 2147483647 h 648"/>
                <a:gd name="T38" fmla="*/ 2147483647 w 4356"/>
                <a:gd name="T39" fmla="*/ 2147483647 h 648"/>
                <a:gd name="T40" fmla="*/ 2147483647 w 4356"/>
                <a:gd name="T41" fmla="*/ 2147483647 h 6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356"/>
                <a:gd name="T64" fmla="*/ 0 h 648"/>
                <a:gd name="T65" fmla="*/ 4356 w 4356"/>
                <a:gd name="T66" fmla="*/ 648 h 6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356" h="648">
                  <a:moveTo>
                    <a:pt x="0" y="72"/>
                  </a:moveTo>
                  <a:lnTo>
                    <a:pt x="246" y="186"/>
                  </a:lnTo>
                  <a:lnTo>
                    <a:pt x="474" y="354"/>
                  </a:lnTo>
                  <a:lnTo>
                    <a:pt x="696" y="528"/>
                  </a:lnTo>
                  <a:lnTo>
                    <a:pt x="888" y="636"/>
                  </a:lnTo>
                  <a:lnTo>
                    <a:pt x="1080" y="648"/>
                  </a:lnTo>
                  <a:lnTo>
                    <a:pt x="1236" y="504"/>
                  </a:lnTo>
                  <a:lnTo>
                    <a:pt x="1362" y="324"/>
                  </a:lnTo>
                  <a:lnTo>
                    <a:pt x="1626" y="162"/>
                  </a:lnTo>
                  <a:lnTo>
                    <a:pt x="1740" y="96"/>
                  </a:lnTo>
                  <a:lnTo>
                    <a:pt x="1872" y="0"/>
                  </a:lnTo>
                  <a:lnTo>
                    <a:pt x="2034" y="18"/>
                  </a:lnTo>
                  <a:lnTo>
                    <a:pt x="2244" y="42"/>
                  </a:lnTo>
                  <a:lnTo>
                    <a:pt x="2394" y="120"/>
                  </a:lnTo>
                  <a:lnTo>
                    <a:pt x="2622" y="150"/>
                  </a:lnTo>
                  <a:lnTo>
                    <a:pt x="2802" y="162"/>
                  </a:lnTo>
                  <a:lnTo>
                    <a:pt x="3072" y="246"/>
                  </a:lnTo>
                  <a:lnTo>
                    <a:pt x="3252" y="294"/>
                  </a:lnTo>
                  <a:lnTo>
                    <a:pt x="3528" y="336"/>
                  </a:lnTo>
                  <a:lnTo>
                    <a:pt x="3756" y="318"/>
                  </a:lnTo>
                  <a:lnTo>
                    <a:pt x="4356" y="354"/>
                  </a:lnTo>
                </a:path>
              </a:pathLst>
            </a:custGeom>
            <a:noFill/>
            <a:ln w="76200" cap="flat" cmpd="sng">
              <a:solidFill>
                <a:srgbClr val="FFFF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99" name="Freeform 11"/>
            <p:cNvSpPr>
              <a:spLocks/>
            </p:cNvSpPr>
            <p:nvPr/>
          </p:nvSpPr>
          <p:spPr bwMode="auto">
            <a:xfrm>
              <a:off x="885825" y="3143250"/>
              <a:ext cx="6734175" cy="495300"/>
            </a:xfrm>
            <a:custGeom>
              <a:avLst/>
              <a:gdLst>
                <a:gd name="T0" fmla="*/ 2147483647 w 4242"/>
                <a:gd name="T1" fmla="*/ 2147483647 h 312"/>
                <a:gd name="T2" fmla="*/ 2147483647 w 4242"/>
                <a:gd name="T3" fmla="*/ 2147483647 h 312"/>
                <a:gd name="T4" fmla="*/ 2147483647 w 4242"/>
                <a:gd name="T5" fmla="*/ 2147483647 h 312"/>
                <a:gd name="T6" fmla="*/ 2147483647 w 4242"/>
                <a:gd name="T7" fmla="*/ 2147483647 h 312"/>
                <a:gd name="T8" fmla="*/ 2147483647 w 4242"/>
                <a:gd name="T9" fmla="*/ 2147483647 h 312"/>
                <a:gd name="T10" fmla="*/ 2147483647 w 4242"/>
                <a:gd name="T11" fmla="*/ 2147483647 h 312"/>
                <a:gd name="T12" fmla="*/ 2147483647 w 4242"/>
                <a:gd name="T13" fmla="*/ 2147483647 h 312"/>
                <a:gd name="T14" fmla="*/ 2147483647 w 4242"/>
                <a:gd name="T15" fmla="*/ 2147483647 h 312"/>
                <a:gd name="T16" fmla="*/ 2147483647 w 4242"/>
                <a:gd name="T17" fmla="*/ 2147483647 h 312"/>
                <a:gd name="T18" fmla="*/ 2147483647 w 4242"/>
                <a:gd name="T19" fmla="*/ 2147483647 h 312"/>
                <a:gd name="T20" fmla="*/ 2147483647 w 4242"/>
                <a:gd name="T21" fmla="*/ 2147483647 h 312"/>
                <a:gd name="T22" fmla="*/ 2147483647 w 4242"/>
                <a:gd name="T23" fmla="*/ 2147483647 h 312"/>
                <a:gd name="T24" fmla="*/ 2147483647 w 4242"/>
                <a:gd name="T25" fmla="*/ 2147483647 h 312"/>
                <a:gd name="T26" fmla="*/ 2147483647 w 4242"/>
                <a:gd name="T27" fmla="*/ 2147483647 h 312"/>
                <a:gd name="T28" fmla="*/ 2147483647 w 4242"/>
                <a:gd name="T29" fmla="*/ 2147483647 h 312"/>
                <a:gd name="T30" fmla="*/ 2147483647 w 4242"/>
                <a:gd name="T31" fmla="*/ 2147483647 h 312"/>
                <a:gd name="T32" fmla="*/ 2147483647 w 4242"/>
                <a:gd name="T33" fmla="*/ 2147483647 h 312"/>
                <a:gd name="T34" fmla="*/ 2147483647 w 4242"/>
                <a:gd name="T35" fmla="*/ 2147483647 h 312"/>
                <a:gd name="T36" fmla="*/ 2147483647 w 4242"/>
                <a:gd name="T37" fmla="*/ 2147483647 h 312"/>
                <a:gd name="T38" fmla="*/ 2147483647 w 4242"/>
                <a:gd name="T39" fmla="*/ 2147483647 h 312"/>
                <a:gd name="T40" fmla="*/ 2147483647 w 4242"/>
                <a:gd name="T41" fmla="*/ 2147483647 h 312"/>
                <a:gd name="T42" fmla="*/ 2147483647 w 4242"/>
                <a:gd name="T43" fmla="*/ 2147483647 h 312"/>
                <a:gd name="T44" fmla="*/ 2147483647 w 4242"/>
                <a:gd name="T45" fmla="*/ 2147483647 h 312"/>
                <a:gd name="T46" fmla="*/ 2147483647 w 4242"/>
                <a:gd name="T47" fmla="*/ 2147483647 h 312"/>
                <a:gd name="T48" fmla="*/ 2147483647 w 4242"/>
                <a:gd name="T49" fmla="*/ 2147483647 h 312"/>
                <a:gd name="T50" fmla="*/ 0 w 4242"/>
                <a:gd name="T51" fmla="*/ 0 h 31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242"/>
                <a:gd name="T79" fmla="*/ 0 h 312"/>
                <a:gd name="T80" fmla="*/ 4242 w 4242"/>
                <a:gd name="T81" fmla="*/ 312 h 31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242" h="312">
                  <a:moveTo>
                    <a:pt x="4242" y="210"/>
                  </a:moveTo>
                  <a:lnTo>
                    <a:pt x="3924" y="216"/>
                  </a:lnTo>
                  <a:lnTo>
                    <a:pt x="3750" y="228"/>
                  </a:lnTo>
                  <a:lnTo>
                    <a:pt x="3552" y="246"/>
                  </a:lnTo>
                  <a:lnTo>
                    <a:pt x="3390" y="246"/>
                  </a:lnTo>
                  <a:lnTo>
                    <a:pt x="3234" y="204"/>
                  </a:lnTo>
                  <a:lnTo>
                    <a:pt x="2982" y="132"/>
                  </a:lnTo>
                  <a:lnTo>
                    <a:pt x="2778" y="108"/>
                  </a:lnTo>
                  <a:lnTo>
                    <a:pt x="2628" y="126"/>
                  </a:lnTo>
                  <a:lnTo>
                    <a:pt x="2472" y="174"/>
                  </a:lnTo>
                  <a:lnTo>
                    <a:pt x="2322" y="144"/>
                  </a:lnTo>
                  <a:lnTo>
                    <a:pt x="2166" y="126"/>
                  </a:lnTo>
                  <a:lnTo>
                    <a:pt x="2016" y="126"/>
                  </a:lnTo>
                  <a:lnTo>
                    <a:pt x="1824" y="174"/>
                  </a:lnTo>
                  <a:lnTo>
                    <a:pt x="1686" y="234"/>
                  </a:lnTo>
                  <a:lnTo>
                    <a:pt x="1542" y="294"/>
                  </a:lnTo>
                  <a:lnTo>
                    <a:pt x="1398" y="294"/>
                  </a:lnTo>
                  <a:lnTo>
                    <a:pt x="1278" y="264"/>
                  </a:lnTo>
                  <a:lnTo>
                    <a:pt x="1146" y="258"/>
                  </a:lnTo>
                  <a:lnTo>
                    <a:pt x="1020" y="246"/>
                  </a:lnTo>
                  <a:lnTo>
                    <a:pt x="882" y="312"/>
                  </a:lnTo>
                  <a:lnTo>
                    <a:pt x="762" y="300"/>
                  </a:lnTo>
                  <a:lnTo>
                    <a:pt x="684" y="222"/>
                  </a:lnTo>
                  <a:lnTo>
                    <a:pt x="504" y="156"/>
                  </a:lnTo>
                  <a:lnTo>
                    <a:pt x="282" y="72"/>
                  </a:lnTo>
                  <a:lnTo>
                    <a:pt x="0" y="0"/>
                  </a:lnTo>
                </a:path>
              </a:pathLst>
            </a:custGeom>
            <a:noFill/>
            <a:ln w="76200" cap="flat" cmpd="sng">
              <a:solidFill>
                <a:srgbClr val="FFFF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00" name="Freeform 12"/>
            <p:cNvSpPr>
              <a:spLocks/>
            </p:cNvSpPr>
            <p:nvPr/>
          </p:nvSpPr>
          <p:spPr bwMode="auto">
            <a:xfrm>
              <a:off x="952500" y="2409825"/>
              <a:ext cx="6705600" cy="247650"/>
            </a:xfrm>
            <a:custGeom>
              <a:avLst/>
              <a:gdLst>
                <a:gd name="T0" fmla="*/ 0 w 4224"/>
                <a:gd name="T1" fmla="*/ 0 h 156"/>
                <a:gd name="T2" fmla="*/ 2147483647 w 4224"/>
                <a:gd name="T3" fmla="*/ 2147483647 h 156"/>
                <a:gd name="T4" fmla="*/ 2147483647 w 4224"/>
                <a:gd name="T5" fmla="*/ 2147483647 h 156"/>
                <a:gd name="T6" fmla="*/ 2147483647 w 4224"/>
                <a:gd name="T7" fmla="*/ 2147483647 h 156"/>
                <a:gd name="T8" fmla="*/ 2147483647 w 4224"/>
                <a:gd name="T9" fmla="*/ 2147483647 h 156"/>
                <a:gd name="T10" fmla="*/ 2147483647 w 4224"/>
                <a:gd name="T11" fmla="*/ 2147483647 h 156"/>
                <a:gd name="T12" fmla="*/ 2147483647 w 4224"/>
                <a:gd name="T13" fmla="*/ 2147483647 h 156"/>
                <a:gd name="T14" fmla="*/ 2147483647 w 4224"/>
                <a:gd name="T15" fmla="*/ 2147483647 h 156"/>
                <a:gd name="T16" fmla="*/ 2147483647 w 4224"/>
                <a:gd name="T17" fmla="*/ 2147483647 h 156"/>
                <a:gd name="T18" fmla="*/ 2147483647 w 4224"/>
                <a:gd name="T19" fmla="*/ 2147483647 h 156"/>
                <a:gd name="T20" fmla="*/ 2147483647 w 4224"/>
                <a:gd name="T21" fmla="*/ 2147483647 h 156"/>
                <a:gd name="T22" fmla="*/ 2147483647 w 4224"/>
                <a:gd name="T23" fmla="*/ 2147483647 h 156"/>
                <a:gd name="T24" fmla="*/ 2147483647 w 4224"/>
                <a:gd name="T25" fmla="*/ 2147483647 h 156"/>
                <a:gd name="T26" fmla="*/ 2147483647 w 4224"/>
                <a:gd name="T27" fmla="*/ 2147483647 h 156"/>
                <a:gd name="T28" fmla="*/ 2147483647 w 4224"/>
                <a:gd name="T29" fmla="*/ 2147483647 h 156"/>
                <a:gd name="T30" fmla="*/ 2147483647 w 4224"/>
                <a:gd name="T31" fmla="*/ 2147483647 h 1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224"/>
                <a:gd name="T49" fmla="*/ 0 h 156"/>
                <a:gd name="T50" fmla="*/ 4224 w 4224"/>
                <a:gd name="T51" fmla="*/ 156 h 1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224" h="156">
                  <a:moveTo>
                    <a:pt x="0" y="0"/>
                  </a:moveTo>
                  <a:lnTo>
                    <a:pt x="276" y="66"/>
                  </a:lnTo>
                  <a:lnTo>
                    <a:pt x="612" y="114"/>
                  </a:lnTo>
                  <a:lnTo>
                    <a:pt x="864" y="150"/>
                  </a:lnTo>
                  <a:lnTo>
                    <a:pt x="1128" y="156"/>
                  </a:lnTo>
                  <a:lnTo>
                    <a:pt x="1470" y="138"/>
                  </a:lnTo>
                  <a:lnTo>
                    <a:pt x="1830" y="96"/>
                  </a:lnTo>
                  <a:lnTo>
                    <a:pt x="2016" y="72"/>
                  </a:lnTo>
                  <a:lnTo>
                    <a:pt x="2220" y="66"/>
                  </a:lnTo>
                  <a:lnTo>
                    <a:pt x="2412" y="66"/>
                  </a:lnTo>
                  <a:lnTo>
                    <a:pt x="2604" y="66"/>
                  </a:lnTo>
                  <a:lnTo>
                    <a:pt x="2886" y="102"/>
                  </a:lnTo>
                  <a:lnTo>
                    <a:pt x="3168" y="132"/>
                  </a:lnTo>
                  <a:lnTo>
                    <a:pt x="3348" y="150"/>
                  </a:lnTo>
                  <a:lnTo>
                    <a:pt x="3504" y="156"/>
                  </a:lnTo>
                  <a:lnTo>
                    <a:pt x="4224" y="138"/>
                  </a:lnTo>
                </a:path>
              </a:pathLst>
            </a:custGeom>
            <a:noFill/>
            <a:ln w="76200" cap="flat" cmpd="sng">
              <a:solidFill>
                <a:srgbClr val="FFFF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6393" name="Text Box 27"/>
          <p:cNvSpPr txBox="1">
            <a:spLocks noChangeArrowheads="1"/>
          </p:cNvSpPr>
          <p:nvPr/>
        </p:nvSpPr>
        <p:spPr bwMode="auto">
          <a:xfrm>
            <a:off x="1074738" y="5429250"/>
            <a:ext cx="1222375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Inline 3001</a:t>
            </a:r>
            <a:endParaRPr lang="en-US" sz="1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395" name="WordArt 15"/>
          <p:cNvSpPr>
            <a:spLocks noChangeArrowheads="1" noChangeShapeType="1" noTextEdit="1"/>
          </p:cNvSpPr>
          <p:nvPr/>
        </p:nvSpPr>
        <p:spPr bwMode="auto">
          <a:xfrm>
            <a:off x="3665538" y="3562350"/>
            <a:ext cx="906462" cy="350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Seal??</a:t>
            </a:r>
          </a:p>
        </p:txBody>
      </p:sp>
      <p:sp>
        <p:nvSpPr>
          <p:cNvPr id="16396" name="WordArt 16"/>
          <p:cNvSpPr>
            <a:spLocks noChangeArrowheads="1" noChangeShapeType="1" noTextEdit="1"/>
          </p:cNvSpPr>
          <p:nvPr/>
        </p:nvSpPr>
        <p:spPr bwMode="auto">
          <a:xfrm>
            <a:off x="3678895" y="4248445"/>
            <a:ext cx="1540217" cy="439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Reservoir??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167607" y="2117187"/>
            <a:ext cx="356188" cy="400110"/>
            <a:chOff x="4091450" y="1005839"/>
            <a:chExt cx="356188" cy="400110"/>
          </a:xfrm>
        </p:grpSpPr>
        <p:sp>
          <p:nvSpPr>
            <p:cNvPr id="19" name="Oval 18"/>
            <p:cNvSpPr/>
            <p:nvPr/>
          </p:nvSpPr>
          <p:spPr bwMode="auto">
            <a:xfrm>
              <a:off x="4100732" y="1037082"/>
              <a:ext cx="337625" cy="337625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91450" y="1005839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Arial Black" pitchFamily="34" charset="0"/>
                </a:rPr>
                <a:t>1</a:t>
              </a:r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167607" y="2860430"/>
            <a:ext cx="356188" cy="400110"/>
            <a:chOff x="4091450" y="1005839"/>
            <a:chExt cx="356188" cy="400110"/>
          </a:xfrm>
        </p:grpSpPr>
        <p:sp>
          <p:nvSpPr>
            <p:cNvPr id="22" name="Oval 21"/>
            <p:cNvSpPr/>
            <p:nvPr/>
          </p:nvSpPr>
          <p:spPr bwMode="auto">
            <a:xfrm>
              <a:off x="4100732" y="1037082"/>
              <a:ext cx="337625" cy="337625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91450" y="1005839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Arial Black" pitchFamily="34" charset="0"/>
                </a:rPr>
                <a:t>2</a:t>
              </a:r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67607" y="3716214"/>
            <a:ext cx="356188" cy="400110"/>
            <a:chOff x="4091450" y="1005839"/>
            <a:chExt cx="356188" cy="400110"/>
          </a:xfrm>
        </p:grpSpPr>
        <p:sp>
          <p:nvSpPr>
            <p:cNvPr id="25" name="Oval 24"/>
            <p:cNvSpPr/>
            <p:nvPr/>
          </p:nvSpPr>
          <p:spPr bwMode="auto">
            <a:xfrm>
              <a:off x="4100732" y="1037082"/>
              <a:ext cx="337625" cy="337625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91450" y="1005839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Arial Black" pitchFamily="34" charset="0"/>
                </a:rPr>
                <a:t>3</a:t>
              </a:r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167607" y="4628269"/>
            <a:ext cx="356188" cy="400110"/>
            <a:chOff x="4091450" y="1005839"/>
            <a:chExt cx="356188" cy="400110"/>
          </a:xfrm>
        </p:grpSpPr>
        <p:sp>
          <p:nvSpPr>
            <p:cNvPr id="28" name="Oval 27"/>
            <p:cNvSpPr/>
            <p:nvPr/>
          </p:nvSpPr>
          <p:spPr bwMode="auto">
            <a:xfrm>
              <a:off x="4100732" y="1037082"/>
              <a:ext cx="337625" cy="337625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091450" y="1005839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Arial Black" pitchFamily="34" charset="0"/>
                </a:rPr>
                <a:t>4</a:t>
              </a:r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44644</TotalTime>
  <Words>6153</Words>
  <Application>Microsoft Macintosh PowerPoint</Application>
  <PresentationFormat>On-screen Show (4:3)</PresentationFormat>
  <Paragraphs>583</Paragraphs>
  <Slides>46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Default Design</vt:lpstr>
      <vt:lpstr>Petroleum Geology &amp; Geophysics</vt:lpstr>
      <vt:lpstr>Outline</vt:lpstr>
      <vt:lpstr>Workflow for a Geologic Framework</vt:lpstr>
      <vt:lpstr>Step 1:  Reconnaissance </vt:lpstr>
      <vt:lpstr>Survey Coverage</vt:lpstr>
      <vt:lpstr>Displayed Amplitudes</vt:lpstr>
      <vt:lpstr>A Shallow Time Slice</vt:lpstr>
      <vt:lpstr>Water Bottom Response</vt:lpstr>
      <vt:lpstr>Visual Inspection: 4 Major Intervals</vt:lpstr>
      <vt:lpstr>Visual Inspection</vt:lpstr>
      <vt:lpstr>Step 2: Interpret Major Faults</vt:lpstr>
      <vt:lpstr>Large- to Moderate-Offset Faults</vt:lpstr>
      <vt:lpstr>Major Faults </vt:lpstr>
      <vt:lpstr>Another Benefit of 3D Data</vt:lpstr>
      <vt:lpstr>Coherency-Type Data</vt:lpstr>
      <vt:lpstr>Fault Mapping Process</vt:lpstr>
      <vt:lpstr>Gen. 1: Manually Interpret some Lines</vt:lpstr>
      <vt:lpstr>Gen. 1: Manually Interpret some Lines</vt:lpstr>
      <vt:lpstr>Generation 1 Faults</vt:lpstr>
      <vt:lpstr>Gen. 2: Interpret on Time Slices</vt:lpstr>
      <vt:lpstr>Gen. 2: Interpret on Time Slices</vt:lpstr>
      <vt:lpstr>A Deeper Time Slice (60 ms deeper)</vt:lpstr>
      <vt:lpstr>Generation 2 Faults</vt:lpstr>
      <vt:lpstr>Gen. 3: Refined Faults on Vertical Sections</vt:lpstr>
      <vt:lpstr>Generation 3 Fault ‘Sticks’</vt:lpstr>
      <vt:lpstr>Step 3:  Generate Fault Planes</vt:lpstr>
      <vt:lpstr>From Fault Sticks to Fault Planes</vt:lpstr>
      <vt:lpstr>Step 4: Interpret Major Horizons</vt:lpstr>
      <vt:lpstr>Major Horizons</vt:lpstr>
      <vt:lpstr>From Inline to Crossline</vt:lpstr>
      <vt:lpstr>Initial Pick on Six Xlines</vt:lpstr>
      <vt:lpstr>Initial Auto-Tracking</vt:lpstr>
      <vt:lpstr>Auto-Tracked Time-Structure</vt:lpstr>
      <vt:lpstr>ALWAYS – QC Auto-Tracking</vt:lpstr>
      <vt:lpstr>More Complex Horizons</vt:lpstr>
      <vt:lpstr>Base Reservoir Horizon</vt:lpstr>
      <vt:lpstr>Step 5: Extract Horizon Attributes</vt:lpstr>
      <vt:lpstr>Base Reservoir Horizon Dip</vt:lpstr>
      <vt:lpstr>Step 6: Interpret Small-Offset Faults</vt:lpstr>
      <vt:lpstr>Near the Discovery</vt:lpstr>
      <vt:lpstr>A Small-Offset Fault</vt:lpstr>
      <vt:lpstr>A Small-Offset Fault</vt:lpstr>
      <vt:lpstr>Correlation “Bust”</vt:lpstr>
      <vt:lpstr>Step 7: Utilize the Faulted Framework</vt:lpstr>
      <vt:lpstr>Generate a Geologic Framework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336</cp:revision>
  <cp:lastPrinted>2001-11-26T19:56:19Z</cp:lastPrinted>
  <dcterms:created xsi:type="dcterms:W3CDTF">2001-11-20T13:29:42Z</dcterms:created>
  <dcterms:modified xsi:type="dcterms:W3CDTF">2016-04-06T00:35:36Z</dcterms:modified>
</cp:coreProperties>
</file>